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3"/>
    <p:sldMasterId id="2147483667" r:id="rId4"/>
  </p:sldMasterIdLst>
  <p:notesMasterIdLst>
    <p:notesMasterId r:id="rId73"/>
  </p:notesMasterIdLst>
  <p:sldIdLst>
    <p:sldId id="256" r:id="rId5"/>
    <p:sldId id="257" r:id="rId6"/>
    <p:sldId id="258" r:id="rId7"/>
    <p:sldId id="259" r:id="rId8"/>
    <p:sldId id="1524"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65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1495" r:id="rId65"/>
    <p:sldId id="366" r:id="rId66"/>
    <p:sldId id="367" r:id="rId67"/>
    <p:sldId id="368" r:id="rId68"/>
    <p:sldId id="369" r:id="rId69"/>
    <p:sldId id="3660" r:id="rId70"/>
    <p:sldId id="371" r:id="rId71"/>
    <p:sldId id="372" r:id="rId7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DDAD01-7737-4B7B-A146-E9C588555DEE}">
  <a:tblStyle styleId="{BEDDAD01-7737-4B7B-A146-E9C588555DE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0A849BD-0762-4958-934C-5DEB4C52749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5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2:notes"/>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12</a:t>
            </a:fld>
            <a:endParaRPr sz="1300" b="0" i="0" u="none" strike="noStrike" cap="none">
              <a:solidFill>
                <a:schemeClr val="dk1"/>
              </a:solidFill>
              <a:latin typeface="Calibri"/>
              <a:ea typeface="Calibri"/>
              <a:cs typeface="Calibri"/>
              <a:sym typeface="Calibri"/>
            </a:endParaRPr>
          </a:p>
        </p:txBody>
      </p:sp>
      <p:sp>
        <p:nvSpPr>
          <p:cNvPr id="355" name="Google Shape;355;p1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p12:notes"/>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5" name="Google Shape;4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0" name="Google Shape;4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8" name="Google Shape;5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chemeClr val="dk1"/>
              </a:buClr>
              <a:buSzPts val="1100"/>
              <a:buFont typeface="Arial"/>
              <a:buNone/>
            </a:pPr>
            <a:endParaRPr sz="1100" dirty="0">
              <a:latin typeface="Meiryo UI" panose="020B0604030504040204" pitchFamily="50" charset="-128"/>
              <a:ea typeface="Meiryo UI" panose="020B0604030504040204" pitchFamily="50" charset="-128"/>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 name="Google Shape;7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3" name="Google Shape;1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chemeClr val="dk1"/>
              </a:buClr>
              <a:buSzPts val="1100"/>
              <a:buFont typeface="Arial"/>
              <a:buNone/>
            </a:pPr>
            <a:endParaRPr sz="1100" dirty="0">
              <a:latin typeface="Meiryo UI" panose="020B0604030504040204" pitchFamily="50" charset="-128"/>
              <a:ea typeface="Meiryo UI" panose="020B0604030504040204" pitchFamily="50" charset="-128"/>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26</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981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35</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3" name="Google Shape;44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5" name="Google Shape;50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8" name="Google Shape;53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40</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7" name="Google Shape;69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41</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5" name="Google Shape;72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42</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4" name="Google Shape;74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43</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chemeClr val="dk1"/>
              </a:buClr>
              <a:buSzPts val="1100"/>
              <a:buFont typeface="Arial"/>
              <a:buNone/>
            </a:pPr>
            <a:endParaRPr sz="1100" dirty="0">
              <a:latin typeface="Microsoft JhengHei"/>
              <a:ea typeface="Microsoft JhengHei"/>
              <a:cs typeface="Microsoft JhengHei"/>
              <a:sym typeface="Microsoft JhengHei"/>
            </a:endParaRPr>
          </a:p>
        </p:txBody>
      </p:sp>
      <p:sp>
        <p:nvSpPr>
          <p:cNvPr id="867" name="Google Shape;86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44</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5" name="Google Shape;92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3" name="Google Shape;94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4" name="Google Shape;98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4" name="Google Shape;9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8" name="Google Shape;100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7" name="Google Shape;104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7" name="Google Shape;107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9" name="Google Shape;109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0" name="Google Shape;113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3" name="Google Shape;115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3" name="Google Shape;127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7</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3" name="Google Shape;131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9" name="Google Shape;1329;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41D8B474-CBEC-484E-B6A8-6236E8C35805}" type="slidenum">
              <a:rPr lang="zh-TW" altLang="en-US" smtClean="0">
                <a:latin typeface="Meiryo UI" panose="020B0604030504040204" pitchFamily="50" charset="-128"/>
                <a:ea typeface="Meiryo UI" panose="020B0604030504040204" pitchFamily="50" charset="-128"/>
              </a:rPr>
              <a:t>66</a:t>
            </a:fld>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1220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8" name="Google Shape;139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0" name="Google Shape;141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15"/>
        <p:cNvGrpSpPr/>
        <p:nvPr/>
      </p:nvGrpSpPr>
      <p:grpSpPr>
        <a:xfrm>
          <a:off x="0" y="0"/>
          <a:ext cx="0" cy="0"/>
          <a:chOff x="0" y="0"/>
          <a:chExt cx="0" cy="0"/>
        </a:xfrm>
      </p:grpSpPr>
      <p:pic>
        <p:nvPicPr>
          <p:cNvPr id="3" name="圖片 2" descr="一張含有 文字, 電子用品 的圖片&#10;&#10;自動產生的描述">
            <a:extLst>
              <a:ext uri="{FF2B5EF4-FFF2-40B4-BE49-F238E27FC236}">
                <a16:creationId xmlns:a16="http://schemas.microsoft.com/office/drawing/2014/main" id="{91170DC1-F57E-6BB9-A603-10D1AA09A43B}"/>
              </a:ext>
            </a:extLst>
          </p:cNvPr>
          <p:cNvPicPr>
            <a:picLocks noChangeAspect="1"/>
          </p:cNvPicPr>
          <p:nvPr userDrawn="1"/>
        </p:nvPicPr>
        <p:blipFill>
          <a:blip r:embed="rId2"/>
          <a:stretch>
            <a:fillRect/>
          </a:stretch>
        </p:blipFill>
        <p:spPr>
          <a:xfrm>
            <a:off x="0" y="1530"/>
            <a:ext cx="12192000" cy="68549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物件">
  <p:cSld name="標題及物件">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1" y="270934"/>
            <a:ext cx="12191999" cy="1088159"/>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chemeClr val="lt1"/>
              </a:buClr>
              <a:buSzPts val="4800"/>
              <a:buFont typeface="Microsoft JhengHe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5_只有標題" type="titleOnly">
  <p:cSld name="TITLE_ONLY">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435880" y="5243529"/>
            <a:ext cx="1175612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267"/>
              <a:buFont typeface="Microsoft JhengHe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圖片 2">
            <a:extLst>
              <a:ext uri="{FF2B5EF4-FFF2-40B4-BE49-F238E27FC236}">
                <a16:creationId xmlns:a16="http://schemas.microsoft.com/office/drawing/2014/main" id="{4CD8C050-D5F2-2490-1E94-0B6DCF43CEDE}"/>
              </a:ext>
            </a:extLst>
          </p:cNvPr>
          <p:cNvPicPr>
            <a:picLocks noChangeAspect="1"/>
          </p:cNvPicPr>
          <p:nvPr userDrawn="1"/>
        </p:nvPicPr>
        <p:blipFill>
          <a:blip r:embed="rId2"/>
          <a:stretch>
            <a:fillRect/>
          </a:stretch>
        </p:blipFill>
        <p:spPr>
          <a:xfrm>
            <a:off x="0" y="1530"/>
            <a:ext cx="12192000" cy="685494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7_只有標題">
  <p:cSld name="7_只有標題">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435880" y="5243529"/>
            <a:ext cx="1175612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267"/>
              <a:buFont typeface="Microsoft JhengHe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3" name="Google Shape;53;p15"/>
          <p:cNvPicPr preferRelativeResize="0"/>
          <p:nvPr/>
        </p:nvPicPr>
        <p:blipFill rotWithShape="1">
          <a:blip r:embed="rId2">
            <a:alphaModFix/>
          </a:blip>
          <a:srcRect/>
          <a:stretch/>
        </p:blipFill>
        <p:spPr>
          <a:xfrm>
            <a:off x="1" y="1530"/>
            <a:ext cx="12191998" cy="68549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4_只有標題">
  <p:cSld name="4_只有標題">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35880" y="5243529"/>
            <a:ext cx="1175612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267"/>
              <a:buFont typeface="Microsoft JhengHe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圖片 2" descr="一張含有 文字, 室內, 電子用品, 電腦 的圖片&#10;&#10;自動產生的描述">
            <a:extLst>
              <a:ext uri="{FF2B5EF4-FFF2-40B4-BE49-F238E27FC236}">
                <a16:creationId xmlns:a16="http://schemas.microsoft.com/office/drawing/2014/main" id="{C976855F-2C8D-67D5-4E5B-8B27283ECB74}"/>
              </a:ext>
            </a:extLst>
          </p:cNvPr>
          <p:cNvPicPr>
            <a:picLocks noChangeAspect="1"/>
          </p:cNvPicPr>
          <p:nvPr userDrawn="1"/>
        </p:nvPicPr>
        <p:blipFill>
          <a:blip r:embed="rId2"/>
          <a:stretch>
            <a:fillRect/>
          </a:stretch>
        </p:blipFill>
        <p:spPr>
          <a:xfrm>
            <a:off x="0" y="1530"/>
            <a:ext cx="12192000" cy="685494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6_只有標題">
  <p:cSld name="6_只有標題">
    <p:spTree>
      <p:nvGrpSpPr>
        <p:cNvPr id="1" name="Shape 57"/>
        <p:cNvGrpSpPr/>
        <p:nvPr/>
      </p:nvGrpSpPr>
      <p:grpSpPr>
        <a:xfrm>
          <a:off x="0" y="0"/>
          <a:ext cx="0" cy="0"/>
          <a:chOff x="0" y="0"/>
          <a:chExt cx="0" cy="0"/>
        </a:xfrm>
      </p:grpSpPr>
      <p:sp>
        <p:nvSpPr>
          <p:cNvPr id="58" name="Google Shape;58;p17"/>
          <p:cNvSpPr txBox="1">
            <a:spLocks noGrp="1"/>
          </p:cNvSpPr>
          <p:nvPr>
            <p:ph type="title"/>
          </p:nvPr>
        </p:nvSpPr>
        <p:spPr>
          <a:xfrm>
            <a:off x="435880" y="5243529"/>
            <a:ext cx="1175612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267"/>
              <a:buFont typeface="Microsoft JhengHe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9" name="Google Shape;59;p17"/>
          <p:cNvPicPr preferRelativeResize="0"/>
          <p:nvPr/>
        </p:nvPicPr>
        <p:blipFill rotWithShape="1">
          <a:blip r:embed="rId2">
            <a:alphaModFix/>
          </a:blip>
          <a:srcRect/>
          <a:stretch/>
        </p:blipFill>
        <p:spPr>
          <a:xfrm>
            <a:off x="1" y="1530"/>
            <a:ext cx="12191998" cy="685493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區段標題">
  <p:cSld name="1_區段標題">
    <p:spTree>
      <p:nvGrpSpPr>
        <p:cNvPr id="1" name="Shape 60"/>
        <p:cNvGrpSpPr/>
        <p:nvPr/>
      </p:nvGrpSpPr>
      <p:grpSpPr>
        <a:xfrm>
          <a:off x="0" y="0"/>
          <a:ext cx="0" cy="0"/>
          <a:chOff x="0" y="0"/>
          <a:chExt cx="0" cy="0"/>
        </a:xfrm>
      </p:grpSpPr>
      <p:sp>
        <p:nvSpPr>
          <p:cNvPr id="61" name="Google Shape;61;p18"/>
          <p:cNvSpPr txBox="1"/>
          <p:nvPr/>
        </p:nvSpPr>
        <p:spPr>
          <a:xfrm>
            <a:off x="434552" y="5946525"/>
            <a:ext cx="7585168" cy="274800"/>
          </a:xfrm>
          <a:prstGeom prst="rect">
            <a:avLst/>
          </a:prstGeom>
          <a:noFill/>
          <a:ln>
            <a:noFill/>
          </a:ln>
        </p:spPr>
        <p:txBody>
          <a:bodyPr spcFirstLastPara="1" wrap="square" lIns="121900" tIns="121900" rIns="121900" bIns="121900" anchor="ctr" anchorCtr="0">
            <a:noAutofit/>
          </a:bodyPr>
          <a:lstStyle/>
          <a:p>
            <a:pPr marL="84665" marR="0" lvl="0" indent="0" algn="l" rtl="0">
              <a:spcBef>
                <a:spcPts val="667"/>
              </a:spcBef>
              <a:spcAft>
                <a:spcPts val="0"/>
              </a:spcAft>
              <a:buClr>
                <a:schemeClr val="lt1"/>
              </a:buClr>
              <a:buSzPts val="667"/>
              <a:buFont typeface="Microsoft JhengHei"/>
              <a:buNone/>
            </a:pPr>
            <a:r>
              <a:rPr lang="en-US" sz="667" b="1" dirty="0">
                <a:solidFill>
                  <a:schemeClr val="lt1"/>
                </a:solidFill>
                <a:latin typeface="Microsoft JhengHei"/>
                <a:ea typeface="Microsoft JhengHei"/>
                <a:cs typeface="Microsoft JhengHei"/>
                <a:sym typeface="Microsoft JhengHei"/>
              </a:rPr>
              <a:t>©2020著作權為威聯通科技股份有限公司所有。威聯通科技並保留所有權利。威聯通科技股份有限公司所使用或註冊之商標或標章。檔案中所提及之產品及公司名稱可能為其他公司所有之商標 。</a:t>
            </a:r>
            <a:endParaRPr sz="667" b="1"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62" name="Google Shape;62;p18"/>
          <p:cNvPicPr preferRelativeResize="0"/>
          <p:nvPr/>
        </p:nvPicPr>
        <p:blipFill rotWithShape="1">
          <a:blip r:embed="rId2">
            <a:alphaModFix/>
          </a:blip>
          <a:srcRect/>
          <a:stretch/>
        </p:blipFill>
        <p:spPr>
          <a:xfrm>
            <a:off x="1" y="1530"/>
            <a:ext cx="12192000" cy="685647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1779" y="998"/>
            <a:ext cx="12189628" cy="6857002"/>
          </a:xfrm>
          <a:prstGeom prst="rect">
            <a:avLst/>
          </a:prstGeom>
          <a:noFill/>
          <a:ln>
            <a:noFill/>
          </a:ln>
        </p:spPr>
      </p:pic>
    </p:spTree>
    <p:extLst>
      <p:ext uri="{BB962C8B-B14F-4D97-AF65-F5344CB8AC3E}">
        <p14:creationId xmlns:p14="http://schemas.microsoft.com/office/powerpoint/2010/main" val="81943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29"/>
        <p:cNvGrpSpPr/>
        <p:nvPr/>
      </p:nvGrpSpPr>
      <p:grpSpPr>
        <a:xfrm>
          <a:off x="0" y="0"/>
          <a:ext cx="0" cy="0"/>
          <a:chOff x="0" y="0"/>
          <a:chExt cx="0" cy="0"/>
        </a:xfrm>
      </p:grpSpPr>
      <p:pic>
        <p:nvPicPr>
          <p:cNvPr id="3" name="圖片 2">
            <a:extLst>
              <a:ext uri="{FF2B5EF4-FFF2-40B4-BE49-F238E27FC236}">
                <a16:creationId xmlns:a16="http://schemas.microsoft.com/office/drawing/2014/main" id="{C700D3E8-D417-9188-DDA5-F517508F50B6}"/>
              </a:ext>
            </a:extLst>
          </p:cNvPr>
          <p:cNvPicPr>
            <a:picLocks noChangeAspect="1"/>
          </p:cNvPicPr>
          <p:nvPr userDrawn="1"/>
        </p:nvPicPr>
        <p:blipFill>
          <a:blip r:embed="rId2"/>
          <a:stretch>
            <a:fillRect/>
          </a:stretch>
        </p:blipFill>
        <p:spPr>
          <a:xfrm>
            <a:off x="0" y="1530"/>
            <a:ext cx="12192000" cy="6854940"/>
          </a:xfrm>
          <a:prstGeom prst="rect">
            <a:avLst/>
          </a:prstGeom>
        </p:spPr>
      </p:pic>
    </p:spTree>
    <p:extLst>
      <p:ext uri="{BB962C8B-B14F-4D97-AF65-F5344CB8AC3E}">
        <p14:creationId xmlns:p14="http://schemas.microsoft.com/office/powerpoint/2010/main" val="298868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1779" y="998"/>
            <a:ext cx="12189628" cy="68570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_標題及物件">
  <p:cSld name="13_標題及物件">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1779" y="998"/>
            <a:ext cx="12189628" cy="6857002"/>
          </a:xfrm>
          <a:prstGeom prst="rect">
            <a:avLst/>
          </a:prstGeom>
          <a:noFill/>
          <a:ln>
            <a:noFill/>
          </a:ln>
        </p:spPr>
      </p:pic>
      <p:sp>
        <p:nvSpPr>
          <p:cNvPr id="21" name="Google Shape;21;p4"/>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F3F3F"/>
              </a:buClr>
              <a:buSzPts val="4000"/>
              <a:buFont typeface="Microsoft JhengHei"/>
              <a:buNone/>
              <a:defRPr sz="4000" b="1">
                <a:solidFill>
                  <a:srgbClr val="3F3F3F"/>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自訂版面配置">
  <p:cSld name="5_自訂版面配置">
    <p:spTree>
      <p:nvGrpSpPr>
        <p:cNvPr id="1" name="Shape 31"/>
        <p:cNvGrpSpPr/>
        <p:nvPr/>
      </p:nvGrpSpPr>
      <p:grpSpPr>
        <a:xfrm>
          <a:off x="0" y="0"/>
          <a:ext cx="0" cy="0"/>
          <a:chOff x="0" y="0"/>
          <a:chExt cx="0" cy="0"/>
        </a:xfrm>
      </p:grpSpPr>
      <p:pic>
        <p:nvPicPr>
          <p:cNvPr id="32" name="Google Shape;32;p7" descr="一張含有 文字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33"/>
        <p:cNvGrpSpPr/>
        <p:nvPr/>
      </p:nvGrpSpPr>
      <p:grpSpPr>
        <a:xfrm>
          <a:off x="0" y="0"/>
          <a:ext cx="0" cy="0"/>
          <a:chOff x="0" y="0"/>
          <a:chExt cx="0" cy="0"/>
        </a:xfrm>
      </p:grpSpPr>
      <p:pic>
        <p:nvPicPr>
          <p:cNvPr id="34" name="Google Shape;34;p8"/>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自訂版面配置">
  <p:cSld name="4_自訂版面配置">
    <p:spTree>
      <p:nvGrpSpPr>
        <p:cNvPr id="1" name="Shape 35"/>
        <p:cNvGrpSpPr/>
        <p:nvPr/>
      </p:nvGrpSpPr>
      <p:grpSpPr>
        <a:xfrm>
          <a:off x="0" y="0"/>
          <a:ext cx="0" cy="0"/>
          <a:chOff x="0" y="0"/>
          <a:chExt cx="0" cy="0"/>
        </a:xfrm>
      </p:grpSpPr>
      <p:pic>
        <p:nvPicPr>
          <p:cNvPr id="36" name="Google Shape;36;p9"/>
          <p:cNvPicPr preferRelativeResize="0"/>
          <p:nvPr/>
        </p:nvPicPr>
        <p:blipFill rotWithShape="1">
          <a:blip r:embed="rId2">
            <a:alphaModFix/>
          </a:blip>
          <a:srcRect/>
          <a:stretch/>
        </p:blipFill>
        <p:spPr>
          <a:xfrm>
            <a:off x="0" y="857"/>
            <a:ext cx="12192000" cy="685628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自訂版面配置">
  <p:cSld name="9_自訂版面配置">
    <p:spTree>
      <p:nvGrpSpPr>
        <p:cNvPr id="1" name="Shape 37"/>
        <p:cNvGrpSpPr/>
        <p:nvPr/>
      </p:nvGrpSpPr>
      <p:grpSpPr>
        <a:xfrm>
          <a:off x="0" y="0"/>
          <a:ext cx="0" cy="0"/>
          <a:chOff x="0" y="0"/>
          <a:chExt cx="0" cy="0"/>
        </a:xfrm>
      </p:grpSpPr>
      <p:sp>
        <p:nvSpPr>
          <p:cNvPr id="38" name="Google Shape;3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5_只有標題">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559C3EB6-BFBF-989C-5EA2-AE3D624B5E65}"/>
              </a:ext>
            </a:extLst>
          </p:cNvPr>
          <p:cNvSpPr>
            <a:spLocks noGrp="1"/>
          </p:cNvSpPr>
          <p:nvPr>
            <p:ph type="title"/>
          </p:nvPr>
        </p:nvSpPr>
        <p:spPr>
          <a:xfrm>
            <a:off x="435880" y="5243529"/>
            <a:ext cx="11756120" cy="1143000"/>
          </a:xfrm>
        </p:spPr>
        <p:txBody>
          <a:bodyPr/>
          <a:lstStyle>
            <a:lvl1pPr>
              <a:defRPr>
                <a:solidFill>
                  <a:schemeClr val="bg1"/>
                </a:solidFill>
                <a:latin typeface="Meiryo UI" panose="020B0604030504040204" pitchFamily="50" charset="-128"/>
                <a:ea typeface="Meiryo UI" panose="020B0604030504040204" pitchFamily="50" charset="-128"/>
              </a:defRPr>
            </a:lvl1pPr>
          </a:lstStyle>
          <a:p>
            <a:r>
              <a:rPr lang="zh-TW" altLang="en-US" dirty="0"/>
              <a:t>按一下以編輯母片標題樣式</a:t>
            </a:r>
          </a:p>
        </p:txBody>
      </p:sp>
      <p:pic>
        <p:nvPicPr>
          <p:cNvPr id="12" name="圖片 11">
            <a:extLst>
              <a:ext uri="{FF2B5EF4-FFF2-40B4-BE49-F238E27FC236}">
                <a16:creationId xmlns:a16="http://schemas.microsoft.com/office/drawing/2014/main" id="{B4D089C6-355F-0A6B-F522-F3A3634BEC77}"/>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7815715" y="1638510"/>
            <a:ext cx="596178" cy="142135"/>
          </a:xfrm>
          <a:prstGeom prst="rect">
            <a:avLst/>
          </a:prstGeom>
        </p:spPr>
      </p:pic>
      <p:pic>
        <p:nvPicPr>
          <p:cNvPr id="13" name="圖片 12">
            <a:extLst>
              <a:ext uri="{FF2B5EF4-FFF2-40B4-BE49-F238E27FC236}">
                <a16:creationId xmlns:a16="http://schemas.microsoft.com/office/drawing/2014/main" id="{9FDE0EB7-2C11-22BF-352D-48BFE1199041}"/>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7055319" y="3586503"/>
            <a:ext cx="596178" cy="142135"/>
          </a:xfrm>
          <a:prstGeom prst="rect">
            <a:avLst/>
          </a:prstGeom>
        </p:spPr>
      </p:pic>
      <p:pic>
        <p:nvPicPr>
          <p:cNvPr id="14" name="圖片 13">
            <a:extLst>
              <a:ext uri="{FF2B5EF4-FFF2-40B4-BE49-F238E27FC236}">
                <a16:creationId xmlns:a16="http://schemas.microsoft.com/office/drawing/2014/main" id="{F6FE3C64-47DF-53C3-0991-08504F8EC2EB}"/>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3282215" y="3588718"/>
            <a:ext cx="596178" cy="142135"/>
          </a:xfrm>
          <a:prstGeom prst="rect">
            <a:avLst/>
          </a:prstGeom>
        </p:spPr>
      </p:pic>
      <p:pic>
        <p:nvPicPr>
          <p:cNvPr id="15" name="圖形 14">
            <a:extLst>
              <a:ext uri="{FF2B5EF4-FFF2-40B4-BE49-F238E27FC236}">
                <a16:creationId xmlns:a16="http://schemas.microsoft.com/office/drawing/2014/main" id="{1F3B4EF1-96F5-8C6E-0579-D2542EEF0F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83680" y="2046626"/>
            <a:ext cx="871689" cy="669333"/>
          </a:xfrm>
          <a:prstGeom prst="rect">
            <a:avLst/>
          </a:prstGeom>
        </p:spPr>
      </p:pic>
      <p:pic>
        <p:nvPicPr>
          <p:cNvPr id="3" name="圖片 2" descr="一張含有 文字, 室內, 電子用品, 電腦 的圖片&#10;&#10;自動產生的描述">
            <a:extLst>
              <a:ext uri="{FF2B5EF4-FFF2-40B4-BE49-F238E27FC236}">
                <a16:creationId xmlns:a16="http://schemas.microsoft.com/office/drawing/2014/main" id="{018DFDE2-56AE-7FA6-B1A2-8D13E0795898}"/>
              </a:ext>
            </a:extLst>
          </p:cNvPr>
          <p:cNvPicPr>
            <a:picLocks noChangeAspect="1"/>
          </p:cNvPicPr>
          <p:nvPr userDrawn="1"/>
        </p:nvPicPr>
        <p:blipFill>
          <a:blip r:embed="rId7"/>
          <a:stretch>
            <a:fillRect/>
          </a:stretch>
        </p:blipFill>
        <p:spPr>
          <a:xfrm>
            <a:off x="0" y="1530"/>
            <a:ext cx="12192000" cy="6854940"/>
          </a:xfrm>
          <a:prstGeom prst="rect">
            <a:avLst/>
          </a:prstGeom>
        </p:spPr>
      </p:pic>
    </p:spTree>
    <p:extLst>
      <p:ext uri="{BB962C8B-B14F-4D97-AF65-F5344CB8AC3E}">
        <p14:creationId xmlns:p14="http://schemas.microsoft.com/office/powerpoint/2010/main" val="72603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4_標題及物件">
  <p:cSld name="14_標題及物件">
    <p:spTree>
      <p:nvGrpSpPr>
        <p:cNvPr id="1" name="Shape 43"/>
        <p:cNvGrpSpPr/>
        <p:nvPr/>
      </p:nvGrpSpPr>
      <p:grpSpPr>
        <a:xfrm>
          <a:off x="0" y="0"/>
          <a:ext cx="0" cy="0"/>
          <a:chOff x="0" y="0"/>
          <a:chExt cx="0" cy="0"/>
        </a:xfrm>
      </p:grpSpPr>
      <p:pic>
        <p:nvPicPr>
          <p:cNvPr id="44" name="Google Shape;44;p12"/>
          <p:cNvPicPr preferRelativeResize="0"/>
          <p:nvPr/>
        </p:nvPicPr>
        <p:blipFill rotWithShape="1">
          <a:blip r:embed="rId2">
            <a:alphaModFix/>
          </a:blip>
          <a:srcRect/>
          <a:stretch/>
        </p:blipFill>
        <p:spPr>
          <a:xfrm>
            <a:off x="1779" y="1166"/>
            <a:ext cx="12189628" cy="6856834"/>
          </a:xfrm>
          <a:prstGeom prst="rect">
            <a:avLst/>
          </a:prstGeom>
          <a:noFill/>
          <a:ln>
            <a:noFill/>
          </a:ln>
        </p:spPr>
      </p:pic>
      <p:sp>
        <p:nvSpPr>
          <p:cNvPr id="45" name="Google Shape;45;p12"/>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F3F3F"/>
              </a:buClr>
              <a:buSzPts val="4000"/>
              <a:buFont typeface="Microsoft JhengHei"/>
              <a:buNone/>
              <a:defRPr sz="4000" b="1">
                <a:solidFill>
                  <a:srgbClr val="3F3F3F"/>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
        <p:cNvGrpSpPr/>
        <p:nvPr/>
      </p:nvGrpSpPr>
      <p:grpSpPr>
        <a:xfrm>
          <a:off x="0" y="0"/>
          <a:ext cx="0" cy="0"/>
          <a:chOff x="0" y="0"/>
          <a:chExt cx="0" cy="0"/>
        </a:xfrm>
      </p:grpSpPr>
      <p:pic>
        <p:nvPicPr>
          <p:cNvPr id="40" name="Google Shape;40;p11"/>
          <p:cNvPicPr preferRelativeResize="0"/>
          <p:nvPr/>
        </p:nvPicPr>
        <p:blipFill rotWithShape="1">
          <a:blip r:embed="rId11">
            <a:alphaModFix/>
          </a:blip>
          <a:srcRect/>
          <a:stretch/>
        </p:blipFill>
        <p:spPr>
          <a:xfrm>
            <a:off x="1779" y="999"/>
            <a:ext cx="12189628" cy="6856666"/>
          </a:xfrm>
          <a:prstGeom prst="rect">
            <a:avLst/>
          </a:prstGeom>
          <a:noFill/>
          <a:ln>
            <a:noFill/>
          </a:ln>
        </p:spPr>
      </p:pic>
      <p:sp>
        <p:nvSpPr>
          <p:cNvPr id="41" name="Google Shape;41;p11"/>
          <p:cNvSpPr txBox="1">
            <a:spLocks noGrp="1"/>
          </p:cNvSpPr>
          <p:nvPr>
            <p:ph type="title"/>
          </p:nvPr>
        </p:nvSpPr>
        <p:spPr>
          <a:xfrm>
            <a:off x="435880" y="160336"/>
            <a:ext cx="1175612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4267"/>
              <a:buFont typeface="Microsoft JhengHei"/>
              <a:buNone/>
              <a:defRPr sz="4267" b="1" i="0" u="none" strike="noStrike" cap="none">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11"/>
          <p:cNvSpPr txBox="1">
            <a:spLocks noGrp="1"/>
          </p:cNvSpPr>
          <p:nvPr>
            <p:ph type="body" idx="1"/>
          </p:nvPr>
        </p:nvSpPr>
        <p:spPr>
          <a:xfrm>
            <a:off x="609600" y="1785923"/>
            <a:ext cx="10972800" cy="4911741"/>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Microsoft JhengHei"/>
                <a:ea typeface="Microsoft JhengHei"/>
                <a:cs typeface="Microsoft JhengHei"/>
                <a:sym typeface="Microsoft JhengHei"/>
              </a:defRPr>
            </a:lvl1pPr>
            <a:lvl2pPr marL="914400" marR="0" lvl="1" indent="-397954" algn="l" rtl="0">
              <a:spcBef>
                <a:spcPts val="533"/>
              </a:spcBef>
              <a:spcAft>
                <a:spcPts val="0"/>
              </a:spcAft>
              <a:buClr>
                <a:schemeClr val="dk1"/>
              </a:buClr>
              <a:buSzPts val="2667"/>
              <a:buFont typeface="Arial"/>
              <a:buChar char="–"/>
              <a:defRPr sz="2667" b="0" i="0" u="none" strike="noStrike" cap="none">
                <a:solidFill>
                  <a:schemeClr val="dk1"/>
                </a:solidFill>
                <a:latin typeface="Microsoft JhengHei"/>
                <a:ea typeface="Microsoft JhengHei"/>
                <a:cs typeface="Microsoft JhengHei"/>
                <a:sym typeface="Microsoft JhengHe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Microsoft JhengHei"/>
                <a:ea typeface="Microsoft JhengHei"/>
                <a:cs typeface="Microsoft JhengHei"/>
                <a:sym typeface="Microsoft JhengHei"/>
              </a:defRPr>
            </a:lvl3pPr>
            <a:lvl4pPr marL="1828800" marR="0" lvl="3" indent="-364045" algn="l" rtl="0">
              <a:spcBef>
                <a:spcPts val="427"/>
              </a:spcBef>
              <a:spcAft>
                <a:spcPts val="0"/>
              </a:spcAft>
              <a:buClr>
                <a:schemeClr val="dk1"/>
              </a:buClr>
              <a:buSzPts val="2133"/>
              <a:buFont typeface="Arial"/>
              <a:buChar char="–"/>
              <a:defRPr sz="2133" b="0" i="0" u="none" strike="noStrike" cap="none">
                <a:solidFill>
                  <a:schemeClr val="dk1"/>
                </a:solidFill>
                <a:latin typeface="Microsoft JhengHei"/>
                <a:ea typeface="Microsoft JhengHei"/>
                <a:cs typeface="Microsoft JhengHei"/>
                <a:sym typeface="Microsoft JhengHei"/>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Microsoft JhengHei"/>
                <a:ea typeface="Microsoft JhengHei"/>
                <a:cs typeface="Microsoft JhengHei"/>
                <a:sym typeface="Microsoft JhengHe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2.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71.gif"/><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7.png"/><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95.png"/><Relationship Id="rId11" Type="http://schemas.microsoft.com/office/2007/relationships/hdphoto" Target="../media/hdphoto2.wdp"/><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2.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7.png"/><Relationship Id="rId7" Type="http://schemas.openxmlformats.org/officeDocument/2006/relationships/image" Target="../media/image122.png"/><Relationship Id="rId12"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121.png"/><Relationship Id="rId11" Type="http://schemas.openxmlformats.org/officeDocument/2006/relationships/image" Target="../media/image25.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7.pn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35.png"/><Relationship Id="rId11" Type="http://schemas.openxmlformats.org/officeDocument/2006/relationships/image" Target="../media/image33.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3.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21" Type="http://schemas.openxmlformats.org/officeDocument/2006/relationships/image" Target="../media/image161.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notesSlide" Target="../notesSlides/notesSlide42.xml"/><Relationship Id="rId16" Type="http://schemas.openxmlformats.org/officeDocument/2006/relationships/image" Target="../media/image158.png"/><Relationship Id="rId20"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19" Type="http://schemas.openxmlformats.org/officeDocument/2006/relationships/image" Target="../media/image37.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 Id="rId22" Type="http://schemas.openxmlformats.org/officeDocument/2006/relationships/image" Target="../media/image162.png"/></Relationships>
</file>

<file path=ppt/slides/_rels/slide44.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77.png"/><Relationship Id="rId26" Type="http://schemas.openxmlformats.org/officeDocument/2006/relationships/image" Target="../media/image185.png"/><Relationship Id="rId3" Type="http://schemas.openxmlformats.org/officeDocument/2006/relationships/image" Target="../media/image105.jpg"/><Relationship Id="rId21" Type="http://schemas.openxmlformats.org/officeDocument/2006/relationships/image" Target="../media/image180.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5" Type="http://schemas.openxmlformats.org/officeDocument/2006/relationships/image" Target="../media/image184.png"/><Relationship Id="rId2" Type="http://schemas.openxmlformats.org/officeDocument/2006/relationships/notesSlide" Target="../notesSlides/notesSlide43.xml"/><Relationship Id="rId16" Type="http://schemas.openxmlformats.org/officeDocument/2006/relationships/image" Target="../media/image175.png"/><Relationship Id="rId20" Type="http://schemas.openxmlformats.org/officeDocument/2006/relationships/image" Target="../media/image179.png"/><Relationship Id="rId29" Type="http://schemas.openxmlformats.org/officeDocument/2006/relationships/image" Target="../media/image188.png"/><Relationship Id="rId1" Type="http://schemas.openxmlformats.org/officeDocument/2006/relationships/slideLayout" Target="../slideLayouts/slideLayout10.xml"/><Relationship Id="rId6" Type="http://schemas.openxmlformats.org/officeDocument/2006/relationships/image" Target="../media/image165.png"/><Relationship Id="rId11" Type="http://schemas.openxmlformats.org/officeDocument/2006/relationships/image" Target="../media/image170.png"/><Relationship Id="rId24" Type="http://schemas.openxmlformats.org/officeDocument/2006/relationships/image" Target="../media/image183.png"/><Relationship Id="rId32" Type="http://schemas.openxmlformats.org/officeDocument/2006/relationships/image" Target="../media/image191.png"/><Relationship Id="rId5" Type="http://schemas.openxmlformats.org/officeDocument/2006/relationships/image" Target="../media/image164.png"/><Relationship Id="rId15" Type="http://schemas.openxmlformats.org/officeDocument/2006/relationships/image" Target="../media/image174.png"/><Relationship Id="rId23" Type="http://schemas.openxmlformats.org/officeDocument/2006/relationships/image" Target="../media/image182.png"/><Relationship Id="rId28" Type="http://schemas.openxmlformats.org/officeDocument/2006/relationships/image" Target="../media/image187.png"/><Relationship Id="rId10" Type="http://schemas.openxmlformats.org/officeDocument/2006/relationships/image" Target="../media/image169.png"/><Relationship Id="rId19" Type="http://schemas.openxmlformats.org/officeDocument/2006/relationships/image" Target="../media/image178.png"/><Relationship Id="rId31" Type="http://schemas.openxmlformats.org/officeDocument/2006/relationships/image" Target="../media/image190.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 Id="rId22" Type="http://schemas.openxmlformats.org/officeDocument/2006/relationships/image" Target="../media/image181.png"/><Relationship Id="rId27" Type="http://schemas.openxmlformats.org/officeDocument/2006/relationships/image" Target="../media/image186.png"/><Relationship Id="rId30" Type="http://schemas.openxmlformats.org/officeDocument/2006/relationships/image" Target="../media/image189.png"/></Relationships>
</file>

<file path=ppt/slides/_rels/slide45.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4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209.png"/><Relationship Id="rId4" Type="http://schemas.openxmlformats.org/officeDocument/2006/relationships/image" Target="../media/image208.png"/></Relationships>
</file>

<file path=ppt/slides/_rels/slide4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qnap.com/go/how-to/faq/con_show.php?cid=360" TargetMode="External"/><Relationship Id="rId1" Type="http://schemas.openxmlformats.org/officeDocument/2006/relationships/slideLayout" Target="../slideLayouts/slideLayout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16.png"/><Relationship Id="rId9" Type="http://schemas.openxmlformats.org/officeDocument/2006/relationships/image" Target="../media/image211.png"/></Relationships>
</file>

<file path=ppt/slides/_rels/slide5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223.png"/><Relationship Id="rId4" Type="http://schemas.openxmlformats.org/officeDocument/2006/relationships/image" Target="../media/image222.png"/></Relationships>
</file>

<file path=ppt/slides/_rels/slide52.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openxmlformats.org/officeDocument/2006/relationships/image" Target="../media/image213.png"/><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jpg"/><Relationship Id="rId15" Type="http://schemas.openxmlformats.org/officeDocument/2006/relationships/image" Target="../media/image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4.png"/></Relationships>
</file>

<file path=ppt/slides/_rels/slide5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241.png"/></Relationships>
</file>

<file path=ppt/slides/_rels/slide54.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45.png"/><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s>
</file>

<file path=ppt/slides/_rels/slide5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1.png"/><Relationship Id="rId7" Type="http://schemas.openxmlformats.org/officeDocument/2006/relationships/image" Target="../media/image254.pn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253.png"/><Relationship Id="rId5" Type="http://schemas.openxmlformats.org/officeDocument/2006/relationships/image" Target="../media/image52.png"/><Relationship Id="rId4" Type="http://schemas.openxmlformats.org/officeDocument/2006/relationships/image" Target="../media/image252.png"/><Relationship Id="rId9" Type="http://schemas.openxmlformats.org/officeDocument/2006/relationships/image" Target="../media/image256.png"/></Relationships>
</file>

<file path=ppt/slides/_rels/slide57.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67.png"/><Relationship Id="rId3" Type="http://schemas.openxmlformats.org/officeDocument/2006/relationships/image" Target="../media/image257.jpg"/><Relationship Id="rId7" Type="http://schemas.openxmlformats.org/officeDocument/2006/relationships/image" Target="../media/image261.png"/><Relationship Id="rId12" Type="http://schemas.openxmlformats.org/officeDocument/2006/relationships/image" Target="../media/image266.png"/><Relationship Id="rId2" Type="http://schemas.openxmlformats.org/officeDocument/2006/relationships/notesSlide" Target="../notesSlides/notesSlide56.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9.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259.png"/><Relationship Id="rId15" Type="http://schemas.openxmlformats.org/officeDocument/2006/relationships/image" Target="../media/image269.png"/><Relationship Id="rId10" Type="http://schemas.openxmlformats.org/officeDocument/2006/relationships/image" Target="../media/image264.png"/><Relationship Id="rId4" Type="http://schemas.openxmlformats.org/officeDocument/2006/relationships/image" Target="../media/image258.png"/><Relationship Id="rId9" Type="http://schemas.openxmlformats.org/officeDocument/2006/relationships/image" Target="../media/image263.png"/><Relationship Id="rId14" Type="http://schemas.openxmlformats.org/officeDocument/2006/relationships/image" Target="../media/image268.png"/></Relationships>
</file>

<file path=ppt/slides/_rels/slide58.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59.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277.png"/><Relationship Id="rId11" Type="http://schemas.openxmlformats.org/officeDocument/2006/relationships/image" Target="../media/image282.jp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6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image" Target="../media/image289.png"/><Relationship Id="rId4" Type="http://schemas.openxmlformats.org/officeDocument/2006/relationships/image" Target="../media/image288.png"/></Relationships>
</file>

<file path=ppt/slides/_rels/slide6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image" Target="../media/image295.png"/><Relationship Id="rId4" Type="http://schemas.openxmlformats.org/officeDocument/2006/relationships/image" Target="../media/image294.png"/></Relationships>
</file>

<file path=ppt/slides/_rels/slide65.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image" Target="../media/image299.png"/><Relationship Id="rId5" Type="http://schemas.openxmlformats.org/officeDocument/2006/relationships/image" Target="../media/image298.png"/><Relationship Id="rId10" Type="http://schemas.openxmlformats.org/officeDocument/2006/relationships/image" Target="../media/image303.png"/><Relationship Id="rId4" Type="http://schemas.openxmlformats.org/officeDocument/2006/relationships/image" Target="../media/image297.png"/><Relationship Id="rId9" Type="http://schemas.openxmlformats.org/officeDocument/2006/relationships/image" Target="../media/image302.png"/></Relationships>
</file>

<file path=ppt/slides/_rels/slide6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64.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0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26.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1"/>
          <p:cNvPicPr preferRelativeResize="0"/>
          <p:nvPr/>
        </p:nvPicPr>
        <p:blipFill rotWithShape="1">
          <a:blip r:embed="rId3">
            <a:alphaModFix/>
          </a:blip>
          <a:srcRect/>
          <a:stretch/>
        </p:blipFill>
        <p:spPr>
          <a:xfrm rot="10800000" flipH="1">
            <a:off x="2262797" y="5837473"/>
            <a:ext cx="7666406" cy="727390"/>
          </a:xfrm>
          <a:prstGeom prst="rect">
            <a:avLst/>
          </a:prstGeom>
          <a:noFill/>
          <a:ln>
            <a:noFill/>
          </a:ln>
        </p:spPr>
      </p:pic>
      <p:pic>
        <p:nvPicPr>
          <p:cNvPr id="308" name="Google Shape;308;p31"/>
          <p:cNvPicPr preferRelativeResize="0"/>
          <p:nvPr/>
        </p:nvPicPr>
        <p:blipFill rotWithShape="1">
          <a:blip r:embed="rId3">
            <a:alphaModFix/>
          </a:blip>
          <a:srcRect/>
          <a:stretch/>
        </p:blipFill>
        <p:spPr>
          <a:xfrm rot="10800000" flipH="1">
            <a:off x="10311721" y="2504881"/>
            <a:ext cx="1670729" cy="527588"/>
          </a:xfrm>
          <a:prstGeom prst="rect">
            <a:avLst/>
          </a:prstGeom>
          <a:noFill/>
          <a:ln>
            <a:noFill/>
          </a:ln>
        </p:spPr>
      </p:pic>
      <p:sp>
        <p:nvSpPr>
          <p:cNvPr id="309" name="Google Shape;309;p31"/>
          <p:cNvSpPr txBox="1"/>
          <p:nvPr/>
        </p:nvSpPr>
        <p:spPr>
          <a:xfrm>
            <a:off x="190500" y="426992"/>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TVS-h674 / h874</a:t>
            </a:r>
            <a:r>
              <a:rPr lang="ja-JP" altLang="en-US" sz="3800" b="1" dirty="0">
                <a:solidFill>
                  <a:srgbClr val="3F3F3F"/>
                </a:solidFill>
                <a:latin typeface="Meiryo UI" panose="020B0604030504040204" pitchFamily="50" charset="-128"/>
                <a:ea typeface="Meiryo UI" panose="020B0604030504040204" pitchFamily="50" charset="-128"/>
              </a:rPr>
              <a:t>背面図</a:t>
            </a:r>
            <a:endParaRPr sz="3800" b="1" dirty="0">
              <a:solidFill>
                <a:srgbClr val="3F3F3F"/>
              </a:solidFill>
              <a:latin typeface="Meiryo UI" panose="020B0604030504040204" pitchFamily="50" charset="-128"/>
              <a:ea typeface="Meiryo UI" panose="020B0604030504040204" pitchFamily="50" charset="-128"/>
              <a:sym typeface="Arial"/>
            </a:endParaRPr>
          </a:p>
        </p:txBody>
      </p:sp>
      <p:pic>
        <p:nvPicPr>
          <p:cNvPr id="310" name="Google Shape;310;p31"/>
          <p:cNvPicPr preferRelativeResize="0"/>
          <p:nvPr/>
        </p:nvPicPr>
        <p:blipFill rotWithShape="1">
          <a:blip r:embed="rId4">
            <a:alphaModFix/>
          </a:blip>
          <a:srcRect/>
          <a:stretch/>
        </p:blipFill>
        <p:spPr>
          <a:xfrm>
            <a:off x="10297495" y="1754854"/>
            <a:ext cx="1684955" cy="1053284"/>
          </a:xfrm>
          <a:prstGeom prst="rect">
            <a:avLst/>
          </a:prstGeom>
          <a:noFill/>
          <a:ln>
            <a:noFill/>
          </a:ln>
        </p:spPr>
      </p:pic>
      <p:pic>
        <p:nvPicPr>
          <p:cNvPr id="311" name="Google Shape;311;p31"/>
          <p:cNvPicPr preferRelativeResize="0"/>
          <p:nvPr/>
        </p:nvPicPr>
        <p:blipFill rotWithShape="1">
          <a:blip r:embed="rId5">
            <a:alphaModFix/>
          </a:blip>
          <a:srcRect/>
          <a:stretch/>
        </p:blipFill>
        <p:spPr>
          <a:xfrm>
            <a:off x="2487959" y="2163097"/>
            <a:ext cx="6845475" cy="4278421"/>
          </a:xfrm>
          <a:prstGeom prst="rect">
            <a:avLst/>
          </a:prstGeom>
          <a:noFill/>
          <a:ln>
            <a:noFill/>
          </a:ln>
        </p:spPr>
      </p:pic>
      <p:sp>
        <p:nvSpPr>
          <p:cNvPr id="312" name="Google Shape;312;p31"/>
          <p:cNvSpPr txBox="1"/>
          <p:nvPr/>
        </p:nvSpPr>
        <p:spPr>
          <a:xfrm>
            <a:off x="9411983" y="2900027"/>
            <a:ext cx="1374004" cy="1107984"/>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内部250W電源</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313" name="Google Shape;313;p31"/>
          <p:cNvSpPr txBox="1"/>
          <p:nvPr/>
        </p:nvSpPr>
        <p:spPr>
          <a:xfrm>
            <a:off x="9411983" y="4358531"/>
            <a:ext cx="1759060" cy="36932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Clr>
                <a:srgbClr val="005EA4"/>
              </a:buClr>
              <a:buSzPts val="1600"/>
              <a:buFont typeface="Arial"/>
              <a:buNone/>
            </a:pPr>
            <a:r>
              <a:rPr lang="en-US" sz="1600" b="1" dirty="0" err="1">
                <a:solidFill>
                  <a:srgbClr val="005EA4"/>
                </a:solidFill>
                <a:latin typeface="Meiryo UI" panose="020B0604030504040204" pitchFamily="50" charset="-128"/>
                <a:ea typeface="Meiryo UI" panose="020B0604030504040204" pitchFamily="50" charset="-128"/>
              </a:rPr>
              <a:t>スマートファン</a:t>
            </a:r>
            <a:endParaRPr sz="1600" b="1" dirty="0">
              <a:solidFill>
                <a:srgbClr val="005EA4"/>
              </a:solidFill>
              <a:latin typeface="Meiryo UI" panose="020B0604030504040204" pitchFamily="50" charset="-128"/>
              <a:ea typeface="Meiryo UI" panose="020B0604030504040204" pitchFamily="50" charset="-128"/>
              <a:sym typeface="Arial"/>
            </a:endParaRPr>
          </a:p>
        </p:txBody>
      </p:sp>
      <p:sp>
        <p:nvSpPr>
          <p:cNvPr id="314" name="Google Shape;314;p31"/>
          <p:cNvSpPr txBox="1"/>
          <p:nvPr/>
        </p:nvSpPr>
        <p:spPr>
          <a:xfrm>
            <a:off x="474698" y="4069493"/>
            <a:ext cx="1843019" cy="615541"/>
          </a:xfrm>
          <a:prstGeom prst="rect">
            <a:avLst/>
          </a:prstGeom>
          <a:noFill/>
          <a:ln>
            <a:noFill/>
          </a:ln>
        </p:spPr>
        <p:txBody>
          <a:bodyPr spcFirstLastPara="1" wrap="square" lIns="121900" tIns="60950" rIns="121900" bIns="60950" anchor="t" anchorCtr="0">
            <a:noAutofit/>
          </a:bodyPr>
          <a:lstStyle/>
          <a:p>
            <a:pPr marL="0" marR="0" lvl="0" indent="0" algn="r" rtl="0">
              <a:spcBef>
                <a:spcPts val="0"/>
              </a:spcBef>
              <a:spcAft>
                <a:spcPts val="0"/>
              </a:spcAft>
              <a:buClr>
                <a:schemeClr val="dk1"/>
              </a:buClr>
              <a:buSzPts val="1550"/>
              <a:buFont typeface="Arial"/>
              <a:buNone/>
            </a:pPr>
            <a:r>
              <a:rPr lang="en-US" sz="1550" b="1" dirty="0">
                <a:solidFill>
                  <a:schemeClr val="dk1"/>
                </a:solidFill>
                <a:latin typeface="Meiryo UI" panose="020B0604030504040204" pitchFamily="50" charset="-128"/>
                <a:ea typeface="Meiryo UI" panose="020B0604030504040204" pitchFamily="50" charset="-128"/>
              </a:rPr>
              <a:t>1つのFHD HDMI</a:t>
            </a:r>
            <a:endParaRPr sz="1550" b="1"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Clr>
                <a:schemeClr val="dk1"/>
              </a:buClr>
              <a:buSzPts val="1550"/>
              <a:buFont typeface="Arial"/>
              <a:buNone/>
            </a:pPr>
            <a:r>
              <a:rPr lang="en-US" sz="1550" b="1" dirty="0">
                <a:solidFill>
                  <a:schemeClr val="dk1"/>
                </a:solidFill>
                <a:latin typeface="Meiryo UI" panose="020B0604030504040204" pitchFamily="50" charset="-128"/>
                <a:ea typeface="Meiryo UI" panose="020B0604030504040204" pitchFamily="50" charset="-128"/>
              </a:rPr>
              <a:t>V1.4b出力</a:t>
            </a:r>
            <a:endParaRPr sz="1550" b="1" dirty="0">
              <a:solidFill>
                <a:schemeClr val="dk1"/>
              </a:solidFill>
              <a:latin typeface="Meiryo UI" panose="020B0604030504040204" pitchFamily="50" charset="-128"/>
              <a:ea typeface="Meiryo UI" panose="020B0604030504040204" pitchFamily="50" charset="-128"/>
            </a:endParaRPr>
          </a:p>
        </p:txBody>
      </p:sp>
      <p:sp>
        <p:nvSpPr>
          <p:cNvPr id="315" name="Google Shape;315;p31"/>
          <p:cNvSpPr txBox="1"/>
          <p:nvPr/>
        </p:nvSpPr>
        <p:spPr>
          <a:xfrm>
            <a:off x="-175960" y="5486551"/>
            <a:ext cx="2516808" cy="873689"/>
          </a:xfrm>
          <a:prstGeom prst="rect">
            <a:avLst/>
          </a:prstGeom>
          <a:noFill/>
          <a:ln>
            <a:noFill/>
          </a:ln>
        </p:spPr>
        <p:txBody>
          <a:bodyPr spcFirstLastPara="1" wrap="square" lIns="121900" tIns="60950" rIns="121900" bIns="60950" anchor="t" anchorCtr="0">
            <a:noAutofit/>
          </a:bodyPr>
          <a:lstStyle/>
          <a:p>
            <a:pPr marL="86995" marR="0" lvl="0" indent="-86995" algn="r" rtl="0">
              <a:lnSpc>
                <a:spcPct val="129032"/>
              </a:lnSpc>
              <a:spcBef>
                <a:spcPts val="0"/>
              </a:spcBef>
              <a:spcAft>
                <a:spcPts val="0"/>
              </a:spcAft>
              <a:buClr>
                <a:schemeClr val="dk1"/>
              </a:buClr>
              <a:buSzPts val="1550"/>
              <a:buFont typeface="Arial"/>
              <a:buNone/>
            </a:pPr>
            <a:r>
              <a:rPr lang="en-US" sz="1550" b="1" dirty="0">
                <a:solidFill>
                  <a:srgbClr val="005EA4"/>
                </a:solidFill>
                <a:latin typeface="Meiryo UI" panose="020B0604030504040204" pitchFamily="50" charset="-128"/>
                <a:ea typeface="Meiryo UI" panose="020B0604030504040204" pitchFamily="50" charset="-128"/>
              </a:rPr>
              <a:t>2つのUSBポート: </a:t>
            </a:r>
            <a:endParaRPr sz="1550" b="1" dirty="0">
              <a:solidFill>
                <a:srgbClr val="005EA4"/>
              </a:solidFill>
              <a:latin typeface="Meiryo UI" panose="020B0604030504040204" pitchFamily="50" charset="-128"/>
              <a:ea typeface="Meiryo UI" panose="020B0604030504040204" pitchFamily="50" charset="-128"/>
            </a:endParaRPr>
          </a:p>
          <a:p>
            <a:pPr marL="86995" marR="0" lvl="0" indent="-86995" algn="r" rtl="0">
              <a:lnSpc>
                <a:spcPct val="129032"/>
              </a:lnSpc>
              <a:spcBef>
                <a:spcPts val="0"/>
              </a:spcBef>
              <a:spcAft>
                <a:spcPts val="0"/>
              </a:spcAft>
              <a:buClr>
                <a:schemeClr val="dk1"/>
              </a:buClr>
              <a:buSzPts val="1550"/>
              <a:buFont typeface="Arial"/>
              <a:buNone/>
            </a:pPr>
            <a:r>
              <a:rPr lang="en-US" sz="1550" b="1" dirty="0">
                <a:solidFill>
                  <a:srgbClr val="005EA4"/>
                </a:solidFill>
                <a:latin typeface="Meiryo UI" panose="020B0604030504040204" pitchFamily="50" charset="-128"/>
                <a:ea typeface="Meiryo UI" panose="020B0604030504040204" pitchFamily="50" charset="-128"/>
              </a:rPr>
              <a:t>2×USB 3.2 Gen 2</a:t>
            </a:r>
            <a:endParaRPr sz="1550" b="1" dirty="0">
              <a:solidFill>
                <a:srgbClr val="005EA4"/>
              </a:solidFill>
              <a:latin typeface="Meiryo UI" panose="020B0604030504040204" pitchFamily="50" charset="-128"/>
              <a:ea typeface="Meiryo UI" panose="020B0604030504040204" pitchFamily="50" charset="-128"/>
            </a:endParaRPr>
          </a:p>
          <a:p>
            <a:pPr marL="86995" marR="0" lvl="0" indent="-86995" algn="r" rtl="0">
              <a:lnSpc>
                <a:spcPct val="129032"/>
              </a:lnSpc>
              <a:spcBef>
                <a:spcPts val="0"/>
              </a:spcBef>
              <a:spcAft>
                <a:spcPts val="0"/>
              </a:spcAft>
              <a:buClr>
                <a:schemeClr val="dk1"/>
              </a:buClr>
              <a:buSzPts val="1550"/>
              <a:buFont typeface="Arial"/>
              <a:buNone/>
            </a:pPr>
            <a:r>
              <a:rPr lang="en-US" sz="1550" b="1" dirty="0">
                <a:solidFill>
                  <a:srgbClr val="005EA4"/>
                </a:solidFill>
                <a:latin typeface="Meiryo UI" panose="020B0604030504040204" pitchFamily="50" charset="-128"/>
                <a:ea typeface="Meiryo UI" panose="020B0604030504040204" pitchFamily="50" charset="-128"/>
              </a:rPr>
              <a:t>(Type-C &amp; Type-A)</a:t>
            </a:r>
            <a:endParaRPr sz="1550" b="1" dirty="0">
              <a:solidFill>
                <a:srgbClr val="005EA4"/>
              </a:solidFill>
              <a:latin typeface="Meiryo UI" panose="020B0604030504040204" pitchFamily="50" charset="-128"/>
              <a:ea typeface="Meiryo UI" panose="020B0604030504040204" pitchFamily="50" charset="-128"/>
            </a:endParaRPr>
          </a:p>
        </p:txBody>
      </p:sp>
      <p:sp>
        <p:nvSpPr>
          <p:cNvPr id="316" name="Google Shape;316;p31"/>
          <p:cNvSpPr txBox="1"/>
          <p:nvPr/>
        </p:nvSpPr>
        <p:spPr>
          <a:xfrm>
            <a:off x="458230" y="4811938"/>
            <a:ext cx="1843019" cy="615541"/>
          </a:xfrm>
          <a:prstGeom prst="rect">
            <a:avLst/>
          </a:prstGeom>
          <a:noFill/>
          <a:ln>
            <a:noFill/>
          </a:ln>
        </p:spPr>
        <p:txBody>
          <a:bodyPr spcFirstLastPara="1" wrap="square" lIns="121900" tIns="60950" rIns="121900" bIns="60950" anchor="t" anchorCtr="0">
            <a:noAutofit/>
          </a:bodyPr>
          <a:lstStyle/>
          <a:p>
            <a:pPr marL="0" marR="0" lvl="0" indent="0" algn="r" rtl="0">
              <a:spcBef>
                <a:spcPts val="0"/>
              </a:spcBef>
              <a:spcAft>
                <a:spcPts val="0"/>
              </a:spcAft>
              <a:buClr>
                <a:schemeClr val="dk1"/>
              </a:buClr>
              <a:buSzPts val="1550"/>
              <a:buFont typeface="Arial"/>
              <a:buNone/>
            </a:pPr>
            <a:r>
              <a:rPr lang="en-US" sz="1550" b="1" dirty="0">
                <a:solidFill>
                  <a:schemeClr val="dk1"/>
                </a:solidFill>
                <a:latin typeface="Meiryo UI" panose="020B0604030504040204" pitchFamily="50" charset="-128"/>
                <a:ea typeface="Meiryo UI" panose="020B0604030504040204" pitchFamily="50" charset="-128"/>
              </a:rPr>
              <a:t>2.5GbE×2</a:t>
            </a:r>
            <a:endParaRPr sz="1550" b="1"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Clr>
                <a:schemeClr val="dk1"/>
              </a:buClr>
              <a:buSzPts val="1550"/>
              <a:buFont typeface="Arial"/>
              <a:buNone/>
            </a:pPr>
            <a:r>
              <a:rPr lang="en-US" sz="1550" b="1" dirty="0">
                <a:solidFill>
                  <a:schemeClr val="dk1"/>
                </a:solidFill>
                <a:latin typeface="Meiryo UI" panose="020B0604030504040204" pitchFamily="50" charset="-128"/>
                <a:ea typeface="Meiryo UI" panose="020B0604030504040204" pitchFamily="50" charset="-128"/>
              </a:rPr>
              <a:t>LAN </a:t>
            </a:r>
            <a:r>
              <a:rPr lang="en-US" sz="1550" b="1" dirty="0" err="1">
                <a:solidFill>
                  <a:schemeClr val="dk1"/>
                </a:solidFill>
                <a:latin typeface="Meiryo UI" panose="020B0604030504040204" pitchFamily="50" charset="-128"/>
                <a:ea typeface="Meiryo UI" panose="020B0604030504040204" pitchFamily="50" charset="-128"/>
              </a:rPr>
              <a:t>ポート</a:t>
            </a:r>
            <a:endParaRPr sz="1550" b="1" dirty="0">
              <a:solidFill>
                <a:schemeClr val="dk1"/>
              </a:solidFill>
              <a:latin typeface="Meiryo UI" panose="020B0604030504040204" pitchFamily="50" charset="-128"/>
              <a:ea typeface="Meiryo UI" panose="020B0604030504040204" pitchFamily="50" charset="-128"/>
            </a:endParaRPr>
          </a:p>
        </p:txBody>
      </p:sp>
      <p:sp>
        <p:nvSpPr>
          <p:cNvPr id="317" name="Google Shape;317;p31"/>
          <p:cNvSpPr txBox="1"/>
          <p:nvPr/>
        </p:nvSpPr>
        <p:spPr>
          <a:xfrm>
            <a:off x="-145173" y="2706556"/>
            <a:ext cx="2474284" cy="908955"/>
          </a:xfrm>
          <a:prstGeom prst="rect">
            <a:avLst/>
          </a:prstGeom>
          <a:noFill/>
          <a:ln>
            <a:noFill/>
          </a:ln>
        </p:spPr>
        <p:txBody>
          <a:bodyPr spcFirstLastPara="1" wrap="square" lIns="121900" tIns="60950" rIns="121900" bIns="60950" anchor="t" anchorCtr="0">
            <a:noAutofit/>
          </a:bodyPr>
          <a:lstStyle/>
          <a:p>
            <a:pPr marL="0" marR="0" lvl="0" indent="0" algn="r" rtl="0">
              <a:lnSpc>
                <a:spcPct val="135483"/>
              </a:lnSpc>
              <a:spcBef>
                <a:spcPts val="0"/>
              </a:spcBef>
              <a:spcAft>
                <a:spcPts val="0"/>
              </a:spcAft>
              <a:buClr>
                <a:srgbClr val="005EA4"/>
              </a:buClr>
              <a:buSzPts val="1550"/>
              <a:buFont typeface="Arial"/>
              <a:buNone/>
            </a:pPr>
            <a:r>
              <a:rPr lang="en-US" sz="1550" b="1" dirty="0">
                <a:solidFill>
                  <a:srgbClr val="005EA4"/>
                </a:solidFill>
                <a:latin typeface="Meiryo UI" panose="020B0604030504040204" pitchFamily="50" charset="-128"/>
                <a:ea typeface="Meiryo UI" panose="020B0604030504040204" pitchFamily="50" charset="-128"/>
              </a:rPr>
              <a:t>2つのPCIe Gen4スロット</a:t>
            </a:r>
            <a:endParaRPr sz="1550" b="1" dirty="0">
              <a:solidFill>
                <a:srgbClr val="005EA4"/>
              </a:solidFill>
              <a:latin typeface="Meiryo UI" panose="020B0604030504040204" pitchFamily="50" charset="-128"/>
              <a:ea typeface="Meiryo UI" panose="020B0604030504040204" pitchFamily="50" charset="-128"/>
            </a:endParaRPr>
          </a:p>
          <a:p>
            <a:pPr marL="0" marR="0" lvl="0" indent="0" algn="r" rtl="0">
              <a:lnSpc>
                <a:spcPct val="135483"/>
              </a:lnSpc>
              <a:spcBef>
                <a:spcPts val="0"/>
              </a:spcBef>
              <a:spcAft>
                <a:spcPts val="0"/>
              </a:spcAft>
              <a:buClr>
                <a:srgbClr val="005EA4"/>
              </a:buClr>
              <a:buSzPts val="1550"/>
              <a:buFont typeface="Arial"/>
              <a:buNone/>
            </a:pPr>
            <a:r>
              <a:rPr lang="en-US" sz="1550" b="1" dirty="0">
                <a:solidFill>
                  <a:srgbClr val="005EA4"/>
                </a:solidFill>
                <a:latin typeface="Meiryo UI" panose="020B0604030504040204" pitchFamily="50" charset="-128"/>
                <a:ea typeface="Meiryo UI" panose="020B0604030504040204" pitchFamily="50" charset="-128"/>
              </a:rPr>
              <a:t>1 x PCIe Gen4 x16</a:t>
            </a:r>
            <a:endParaRPr sz="1550" b="1" dirty="0">
              <a:solidFill>
                <a:srgbClr val="005EA4"/>
              </a:solidFill>
              <a:latin typeface="Meiryo UI" panose="020B0604030504040204" pitchFamily="50" charset="-128"/>
              <a:ea typeface="Meiryo UI" panose="020B0604030504040204" pitchFamily="50" charset="-128"/>
            </a:endParaRPr>
          </a:p>
          <a:p>
            <a:pPr marL="0" marR="0" lvl="0" indent="0" algn="r" rtl="0">
              <a:lnSpc>
                <a:spcPct val="135483"/>
              </a:lnSpc>
              <a:spcBef>
                <a:spcPts val="0"/>
              </a:spcBef>
              <a:spcAft>
                <a:spcPts val="0"/>
              </a:spcAft>
              <a:buClr>
                <a:srgbClr val="005EA4"/>
              </a:buClr>
              <a:buSzPts val="1550"/>
              <a:buFont typeface="Arial"/>
              <a:buNone/>
            </a:pPr>
            <a:r>
              <a:rPr lang="en-US" sz="1550" b="1" dirty="0">
                <a:solidFill>
                  <a:srgbClr val="005EA4"/>
                </a:solidFill>
                <a:latin typeface="Meiryo UI" panose="020B0604030504040204" pitchFamily="50" charset="-128"/>
                <a:ea typeface="Meiryo UI" panose="020B0604030504040204" pitchFamily="50" charset="-128"/>
              </a:rPr>
              <a:t>1×PCIe Gen4×4</a:t>
            </a:r>
            <a:endParaRPr sz="1550" b="1" dirty="0">
              <a:solidFill>
                <a:srgbClr val="005EA4"/>
              </a:solidFill>
              <a:latin typeface="Meiryo UI" panose="020B0604030504040204" pitchFamily="50" charset="-128"/>
              <a:ea typeface="Meiryo UI" panose="020B0604030504040204" pitchFamily="50" charset="-128"/>
            </a:endParaRPr>
          </a:p>
        </p:txBody>
      </p:sp>
      <p:sp>
        <p:nvSpPr>
          <p:cNvPr id="318" name="Google Shape;318;p31"/>
          <p:cNvSpPr/>
          <p:nvPr/>
        </p:nvSpPr>
        <p:spPr>
          <a:xfrm>
            <a:off x="2926110" y="2808138"/>
            <a:ext cx="2594157" cy="764090"/>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cxnSp>
        <p:nvCxnSpPr>
          <p:cNvPr id="319" name="Google Shape;319;p31"/>
          <p:cNvCxnSpPr/>
          <p:nvPr/>
        </p:nvCxnSpPr>
        <p:spPr>
          <a:xfrm flipH="1">
            <a:off x="2320642" y="3179371"/>
            <a:ext cx="597002" cy="1"/>
          </a:xfrm>
          <a:prstGeom prst="straightConnector1">
            <a:avLst/>
          </a:prstGeom>
          <a:noFill/>
          <a:ln w="19050" cap="flat" cmpd="sng">
            <a:solidFill>
              <a:srgbClr val="00A0E9"/>
            </a:solidFill>
            <a:prstDash val="solid"/>
            <a:miter lim="800000"/>
            <a:headEnd type="oval" w="med" len="med"/>
            <a:tailEnd type="none" w="sm" len="sm"/>
          </a:ln>
        </p:spPr>
      </p:cxnSp>
      <p:cxnSp>
        <p:nvCxnSpPr>
          <p:cNvPr id="320" name="Google Shape;320;p31"/>
          <p:cNvCxnSpPr/>
          <p:nvPr/>
        </p:nvCxnSpPr>
        <p:spPr>
          <a:xfrm rot="10800000">
            <a:off x="2317587" y="4383905"/>
            <a:ext cx="874800" cy="610500"/>
          </a:xfrm>
          <a:prstGeom prst="bentConnector3">
            <a:avLst>
              <a:gd name="adj1" fmla="val -1843"/>
            </a:avLst>
          </a:prstGeom>
          <a:noFill/>
          <a:ln w="19050" cap="flat" cmpd="sng">
            <a:solidFill>
              <a:srgbClr val="00A0E9"/>
            </a:solidFill>
            <a:prstDash val="solid"/>
            <a:miter lim="800000"/>
            <a:headEnd type="oval" w="med" len="med"/>
            <a:tailEnd type="none" w="sm" len="sm"/>
          </a:ln>
        </p:spPr>
      </p:cxnSp>
      <p:cxnSp>
        <p:nvCxnSpPr>
          <p:cNvPr id="321" name="Google Shape;321;p31"/>
          <p:cNvCxnSpPr/>
          <p:nvPr/>
        </p:nvCxnSpPr>
        <p:spPr>
          <a:xfrm rot="10800000">
            <a:off x="2312082" y="5125617"/>
            <a:ext cx="787500" cy="153000"/>
          </a:xfrm>
          <a:prstGeom prst="bentConnector2">
            <a:avLst/>
          </a:prstGeom>
          <a:noFill/>
          <a:ln w="19050" cap="flat" cmpd="sng">
            <a:solidFill>
              <a:srgbClr val="00A0E9"/>
            </a:solidFill>
            <a:prstDash val="solid"/>
            <a:miter lim="800000"/>
            <a:headEnd type="oval" w="med" len="med"/>
            <a:tailEnd type="none" w="sm" len="sm"/>
          </a:ln>
        </p:spPr>
      </p:cxnSp>
      <p:sp>
        <p:nvSpPr>
          <p:cNvPr id="322" name="Google Shape;322;p31"/>
          <p:cNvSpPr/>
          <p:nvPr/>
        </p:nvSpPr>
        <p:spPr>
          <a:xfrm>
            <a:off x="2826042" y="5285390"/>
            <a:ext cx="547078" cy="329950"/>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sp>
        <p:nvSpPr>
          <p:cNvPr id="323" name="Google Shape;323;p31"/>
          <p:cNvSpPr/>
          <p:nvPr/>
        </p:nvSpPr>
        <p:spPr>
          <a:xfrm>
            <a:off x="3032194" y="5721031"/>
            <a:ext cx="395113" cy="321433"/>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cxnSp>
        <p:nvCxnSpPr>
          <p:cNvPr id="324" name="Google Shape;324;p31"/>
          <p:cNvCxnSpPr/>
          <p:nvPr/>
        </p:nvCxnSpPr>
        <p:spPr>
          <a:xfrm rot="10800000">
            <a:off x="2320642" y="5881747"/>
            <a:ext cx="711552" cy="0"/>
          </a:xfrm>
          <a:prstGeom prst="straightConnector1">
            <a:avLst/>
          </a:prstGeom>
          <a:noFill/>
          <a:ln w="19050" cap="flat" cmpd="sng">
            <a:solidFill>
              <a:srgbClr val="00A0E9"/>
            </a:solidFill>
            <a:prstDash val="solid"/>
            <a:miter lim="800000"/>
            <a:headEnd type="oval" w="med" len="med"/>
            <a:tailEnd type="none" w="sm" len="sm"/>
          </a:ln>
        </p:spPr>
      </p:cxnSp>
      <p:cxnSp>
        <p:nvCxnSpPr>
          <p:cNvPr id="325" name="Google Shape;325;p31"/>
          <p:cNvCxnSpPr/>
          <p:nvPr/>
        </p:nvCxnSpPr>
        <p:spPr>
          <a:xfrm>
            <a:off x="8153400" y="3190183"/>
            <a:ext cx="1261533" cy="0"/>
          </a:xfrm>
          <a:prstGeom prst="straightConnector1">
            <a:avLst/>
          </a:prstGeom>
          <a:noFill/>
          <a:ln w="19050" cap="flat" cmpd="sng">
            <a:solidFill>
              <a:srgbClr val="00A0E9"/>
            </a:solidFill>
            <a:prstDash val="solid"/>
            <a:miter lim="800000"/>
            <a:headEnd type="oval" w="med" len="med"/>
            <a:tailEnd type="none" w="sm" len="sm"/>
          </a:ln>
        </p:spPr>
      </p:cxnSp>
      <p:cxnSp>
        <p:nvCxnSpPr>
          <p:cNvPr id="326" name="Google Shape;326;p31"/>
          <p:cNvCxnSpPr/>
          <p:nvPr/>
        </p:nvCxnSpPr>
        <p:spPr>
          <a:xfrm rot="10800000" flipH="1">
            <a:off x="5300428" y="4538871"/>
            <a:ext cx="4111500" cy="399300"/>
          </a:xfrm>
          <a:prstGeom prst="bentConnector3">
            <a:avLst>
              <a:gd name="adj1" fmla="val -245"/>
            </a:avLst>
          </a:prstGeom>
          <a:noFill/>
          <a:ln w="19050" cap="flat" cmpd="sng">
            <a:solidFill>
              <a:srgbClr val="00A0E9"/>
            </a:solidFill>
            <a:prstDash val="solid"/>
            <a:miter lim="800000"/>
            <a:headEnd type="oval" w="med" len="med"/>
            <a:tailEnd type="none" w="sm" len="sm"/>
          </a:ln>
        </p:spPr>
      </p:cxnSp>
      <p:cxnSp>
        <p:nvCxnSpPr>
          <p:cNvPr id="327" name="Google Shape;327;p31"/>
          <p:cNvCxnSpPr/>
          <p:nvPr/>
        </p:nvCxnSpPr>
        <p:spPr>
          <a:xfrm rot="10800000">
            <a:off x="7776261" y="4538892"/>
            <a:ext cx="0" cy="351455"/>
          </a:xfrm>
          <a:prstGeom prst="straightConnector1">
            <a:avLst/>
          </a:prstGeom>
          <a:noFill/>
          <a:ln w="19050" cap="flat" cmpd="sng">
            <a:solidFill>
              <a:srgbClr val="00A0E9"/>
            </a:solidFill>
            <a:prstDash val="solid"/>
            <a:miter lim="800000"/>
            <a:headEnd type="oval" w="med" len="med"/>
            <a:tailEnd type="none" w="sm" len="sm"/>
          </a:ln>
        </p:spPr>
      </p:cxnSp>
      <p:pic>
        <p:nvPicPr>
          <p:cNvPr id="328" name="Google Shape;328;p31"/>
          <p:cNvPicPr preferRelativeResize="0"/>
          <p:nvPr/>
        </p:nvPicPr>
        <p:blipFill rotWithShape="1">
          <a:blip r:embed="rId6">
            <a:alphaModFix/>
          </a:blip>
          <a:srcRect/>
          <a:stretch/>
        </p:blipFill>
        <p:spPr>
          <a:xfrm>
            <a:off x="5565906" y="6397569"/>
            <a:ext cx="689579" cy="164403"/>
          </a:xfrm>
          <a:prstGeom prst="rect">
            <a:avLst/>
          </a:prstGeom>
          <a:noFill/>
          <a:ln>
            <a:noFill/>
          </a:ln>
        </p:spPr>
      </p:pic>
      <p:pic>
        <p:nvPicPr>
          <p:cNvPr id="329" name="Google Shape;329;p31"/>
          <p:cNvPicPr preferRelativeResize="0"/>
          <p:nvPr/>
        </p:nvPicPr>
        <p:blipFill rotWithShape="1">
          <a:blip r:embed="rId7">
            <a:alphaModFix/>
          </a:blip>
          <a:srcRect/>
          <a:stretch/>
        </p:blipFill>
        <p:spPr>
          <a:xfrm>
            <a:off x="10913391" y="2953348"/>
            <a:ext cx="515303" cy="1228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2"/>
          <p:cNvPicPr preferRelativeResize="0"/>
          <p:nvPr/>
        </p:nvPicPr>
        <p:blipFill rotWithShape="1">
          <a:blip r:embed="rId3">
            <a:alphaModFix/>
          </a:blip>
          <a:srcRect/>
          <a:stretch/>
        </p:blipFill>
        <p:spPr>
          <a:xfrm rot="10800000" flipH="1">
            <a:off x="3335155" y="5991886"/>
            <a:ext cx="5450819" cy="727390"/>
          </a:xfrm>
          <a:prstGeom prst="rect">
            <a:avLst/>
          </a:prstGeom>
          <a:noFill/>
          <a:ln>
            <a:noFill/>
          </a:ln>
        </p:spPr>
      </p:pic>
      <p:pic>
        <p:nvPicPr>
          <p:cNvPr id="335" name="Google Shape;335;p32"/>
          <p:cNvPicPr preferRelativeResize="0"/>
          <p:nvPr/>
        </p:nvPicPr>
        <p:blipFill rotWithShape="1">
          <a:blip r:embed="rId4">
            <a:alphaModFix/>
          </a:blip>
          <a:srcRect/>
          <a:stretch/>
        </p:blipFill>
        <p:spPr>
          <a:xfrm>
            <a:off x="2211571" y="1759634"/>
            <a:ext cx="7768858" cy="4856400"/>
          </a:xfrm>
          <a:prstGeom prst="rect">
            <a:avLst/>
          </a:prstGeom>
          <a:noFill/>
          <a:ln>
            <a:noFill/>
          </a:ln>
        </p:spPr>
      </p:pic>
      <p:sp>
        <p:nvSpPr>
          <p:cNvPr id="336" name="Google Shape;336;p32"/>
          <p:cNvSpPr txBox="1"/>
          <p:nvPr/>
        </p:nvSpPr>
        <p:spPr>
          <a:xfrm>
            <a:off x="190500" y="426992"/>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TVS-h474 </a:t>
            </a:r>
            <a:r>
              <a:rPr lang="en-US" sz="3800" b="1" dirty="0" err="1">
                <a:solidFill>
                  <a:srgbClr val="3F3F3F"/>
                </a:solidFill>
                <a:latin typeface="Meiryo UI" panose="020B0604030504040204" pitchFamily="50" charset="-128"/>
                <a:ea typeface="Meiryo UI" panose="020B0604030504040204" pitchFamily="50" charset="-128"/>
              </a:rPr>
              <a:t>背面図</a:t>
            </a:r>
            <a:endParaRPr sz="3800" b="1" dirty="0">
              <a:solidFill>
                <a:srgbClr val="3F3F3F"/>
              </a:solidFill>
              <a:latin typeface="Meiryo UI" panose="020B0604030504040204" pitchFamily="50" charset="-128"/>
              <a:ea typeface="Meiryo UI" panose="020B0604030504040204" pitchFamily="50" charset="-128"/>
              <a:sym typeface="Arial"/>
            </a:endParaRPr>
          </a:p>
        </p:txBody>
      </p:sp>
      <p:sp>
        <p:nvSpPr>
          <p:cNvPr id="337" name="Google Shape;337;p32"/>
          <p:cNvSpPr txBox="1"/>
          <p:nvPr/>
        </p:nvSpPr>
        <p:spPr>
          <a:xfrm>
            <a:off x="8945453" y="2667190"/>
            <a:ext cx="1957843" cy="61554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内部250W電源</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338" name="Google Shape;338;p32"/>
          <p:cNvSpPr txBox="1"/>
          <p:nvPr/>
        </p:nvSpPr>
        <p:spPr>
          <a:xfrm>
            <a:off x="8945453" y="4689182"/>
            <a:ext cx="1759060" cy="36932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Clr>
                <a:srgbClr val="005EA4"/>
              </a:buClr>
              <a:buSzPts val="1600"/>
              <a:buFont typeface="Arial"/>
              <a:buNone/>
            </a:pPr>
            <a:r>
              <a:rPr lang="en-US" sz="1600" b="1" dirty="0" err="1">
                <a:solidFill>
                  <a:srgbClr val="005EA4"/>
                </a:solidFill>
                <a:latin typeface="Meiryo UI" panose="020B0604030504040204" pitchFamily="50" charset="-128"/>
                <a:ea typeface="Meiryo UI" panose="020B0604030504040204" pitchFamily="50" charset="-128"/>
              </a:rPr>
              <a:t>スマートファン</a:t>
            </a:r>
            <a:endParaRPr sz="1600" b="1" dirty="0">
              <a:solidFill>
                <a:srgbClr val="005EA4"/>
              </a:solidFill>
              <a:latin typeface="Meiryo UI" panose="020B0604030504040204" pitchFamily="50" charset="-128"/>
              <a:ea typeface="Meiryo UI" panose="020B0604030504040204" pitchFamily="50" charset="-128"/>
              <a:sym typeface="Arial"/>
            </a:endParaRPr>
          </a:p>
        </p:txBody>
      </p:sp>
      <p:sp>
        <p:nvSpPr>
          <p:cNvPr id="339" name="Google Shape;339;p32"/>
          <p:cNvSpPr txBox="1"/>
          <p:nvPr/>
        </p:nvSpPr>
        <p:spPr>
          <a:xfrm>
            <a:off x="1043574" y="4124795"/>
            <a:ext cx="2064468" cy="615541"/>
          </a:xfrm>
          <a:prstGeom prst="rect">
            <a:avLst/>
          </a:prstGeom>
          <a:noFill/>
          <a:ln>
            <a:noFill/>
          </a:ln>
        </p:spPr>
        <p:txBody>
          <a:bodyPr spcFirstLastPara="1" wrap="square" lIns="121900" tIns="60950" rIns="121900" bIns="60950" anchor="t" anchorCtr="0">
            <a:noAutofit/>
          </a:bodyPr>
          <a:lstStyle/>
          <a:p>
            <a:pPr marL="0" marR="0" lvl="0" indent="0" algn="r" rtl="0">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1つのFHD HDMI</a:t>
            </a:r>
            <a:endParaRPr sz="1600" b="1"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V1.4b出力</a:t>
            </a:r>
            <a:endParaRPr sz="1600" b="1" dirty="0">
              <a:solidFill>
                <a:schemeClr val="dk1"/>
              </a:solidFill>
              <a:latin typeface="Meiryo UI" panose="020B0604030504040204" pitchFamily="50" charset="-128"/>
              <a:ea typeface="Meiryo UI" panose="020B0604030504040204" pitchFamily="50" charset="-128"/>
            </a:endParaRPr>
          </a:p>
        </p:txBody>
      </p:sp>
      <p:sp>
        <p:nvSpPr>
          <p:cNvPr id="340" name="Google Shape;340;p32"/>
          <p:cNvSpPr txBox="1"/>
          <p:nvPr/>
        </p:nvSpPr>
        <p:spPr>
          <a:xfrm>
            <a:off x="787995" y="5608787"/>
            <a:ext cx="2369268" cy="861762"/>
          </a:xfrm>
          <a:prstGeom prst="rect">
            <a:avLst/>
          </a:prstGeom>
          <a:noFill/>
          <a:ln>
            <a:noFill/>
          </a:ln>
        </p:spPr>
        <p:txBody>
          <a:bodyPr spcFirstLastPara="1" wrap="square" lIns="121900" tIns="60950" rIns="121900" bIns="60950" anchor="t" anchorCtr="0">
            <a:noAutofit/>
          </a:bodyPr>
          <a:lstStyle/>
          <a:p>
            <a:pPr marL="86995" marR="0" lvl="0" indent="-86995" algn="r" rtl="0">
              <a:spcBef>
                <a:spcPts val="0"/>
              </a:spcBef>
              <a:spcAft>
                <a:spcPts val="0"/>
              </a:spcAft>
              <a:buClr>
                <a:schemeClr val="dk1"/>
              </a:buClr>
              <a:buSzPts val="1600"/>
              <a:buFont typeface="Arial"/>
              <a:buNone/>
            </a:pPr>
            <a:r>
              <a:rPr lang="en-US" sz="1600" b="1" dirty="0">
                <a:solidFill>
                  <a:srgbClr val="005EA4"/>
                </a:solidFill>
                <a:latin typeface="Meiryo UI" panose="020B0604030504040204" pitchFamily="50" charset="-128"/>
                <a:ea typeface="Meiryo UI" panose="020B0604030504040204" pitchFamily="50" charset="-128"/>
              </a:rPr>
              <a:t>2つのUSBポート: </a:t>
            </a:r>
            <a:endParaRPr sz="1600" b="1" dirty="0">
              <a:solidFill>
                <a:srgbClr val="005EA4"/>
              </a:solidFill>
              <a:latin typeface="Meiryo UI" panose="020B0604030504040204" pitchFamily="50" charset="-128"/>
              <a:ea typeface="Meiryo UI" panose="020B0604030504040204" pitchFamily="50" charset="-128"/>
            </a:endParaRPr>
          </a:p>
          <a:p>
            <a:pPr marL="86995" marR="0" lvl="0" indent="-86995" algn="r" rtl="0">
              <a:spcBef>
                <a:spcPts val="0"/>
              </a:spcBef>
              <a:spcAft>
                <a:spcPts val="0"/>
              </a:spcAft>
              <a:buClr>
                <a:schemeClr val="dk1"/>
              </a:buClr>
              <a:buSzPts val="1600"/>
              <a:buFont typeface="Arial"/>
              <a:buNone/>
            </a:pPr>
            <a:r>
              <a:rPr lang="en-US" sz="1600" b="1" dirty="0">
                <a:solidFill>
                  <a:srgbClr val="005EA4"/>
                </a:solidFill>
                <a:latin typeface="Meiryo UI" panose="020B0604030504040204" pitchFamily="50" charset="-128"/>
                <a:ea typeface="Meiryo UI" panose="020B0604030504040204" pitchFamily="50" charset="-128"/>
              </a:rPr>
              <a:t>2×USB 3.2 Gen 2</a:t>
            </a:r>
            <a:endParaRPr sz="1600" b="1" dirty="0">
              <a:solidFill>
                <a:srgbClr val="005EA4"/>
              </a:solidFill>
              <a:latin typeface="Meiryo UI" panose="020B0604030504040204" pitchFamily="50" charset="-128"/>
              <a:ea typeface="Meiryo UI" panose="020B0604030504040204" pitchFamily="50" charset="-128"/>
            </a:endParaRPr>
          </a:p>
          <a:p>
            <a:pPr marL="86995" marR="0" lvl="0" indent="-86995" algn="r" rtl="0">
              <a:spcBef>
                <a:spcPts val="0"/>
              </a:spcBef>
              <a:spcAft>
                <a:spcPts val="0"/>
              </a:spcAft>
              <a:buClr>
                <a:schemeClr val="dk1"/>
              </a:buClr>
              <a:buSzPts val="1600"/>
              <a:buFont typeface="Arial"/>
              <a:buNone/>
            </a:pPr>
            <a:r>
              <a:rPr lang="en-US" sz="1600" b="1" dirty="0">
                <a:solidFill>
                  <a:srgbClr val="005EA4"/>
                </a:solidFill>
                <a:latin typeface="Meiryo UI" panose="020B0604030504040204" pitchFamily="50" charset="-128"/>
                <a:ea typeface="Meiryo UI" panose="020B0604030504040204" pitchFamily="50" charset="-128"/>
              </a:rPr>
              <a:t>(Type-C &amp; Type-A)</a:t>
            </a:r>
            <a:endParaRPr sz="1600" b="1" dirty="0">
              <a:solidFill>
                <a:srgbClr val="005EA4"/>
              </a:solidFill>
              <a:latin typeface="Meiryo UI" panose="020B0604030504040204" pitchFamily="50" charset="-128"/>
              <a:ea typeface="Meiryo UI" panose="020B0604030504040204" pitchFamily="50" charset="-128"/>
            </a:endParaRPr>
          </a:p>
        </p:txBody>
      </p:sp>
      <p:sp>
        <p:nvSpPr>
          <p:cNvPr id="341" name="Google Shape;341;p32"/>
          <p:cNvSpPr txBox="1"/>
          <p:nvPr/>
        </p:nvSpPr>
        <p:spPr>
          <a:xfrm>
            <a:off x="442716" y="4930178"/>
            <a:ext cx="2648393" cy="615541"/>
          </a:xfrm>
          <a:prstGeom prst="rect">
            <a:avLst/>
          </a:prstGeom>
          <a:noFill/>
          <a:ln>
            <a:noFill/>
          </a:ln>
        </p:spPr>
        <p:txBody>
          <a:bodyPr spcFirstLastPara="1" wrap="square" lIns="121900" tIns="60950" rIns="121900" bIns="60950" anchor="t" anchorCtr="0">
            <a:noAutofit/>
          </a:bodyPr>
          <a:lstStyle/>
          <a:p>
            <a:pPr marL="0" marR="0" lvl="0" indent="0" algn="r" rtl="0">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2.5GbE×2</a:t>
            </a:r>
            <a:endParaRPr sz="1600" b="1"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Clr>
                <a:schemeClr val="dk1"/>
              </a:buClr>
              <a:buSzPts val="1600"/>
              <a:buFont typeface="Arial"/>
              <a:buNone/>
            </a:pPr>
            <a:r>
              <a:rPr lang="en-US" sz="1600" b="1" dirty="0" err="1">
                <a:solidFill>
                  <a:schemeClr val="dk1"/>
                </a:solidFill>
                <a:latin typeface="Meiryo UI" panose="020B0604030504040204" pitchFamily="50" charset="-128"/>
                <a:ea typeface="Meiryo UI" panose="020B0604030504040204" pitchFamily="50" charset="-128"/>
              </a:rPr>
              <a:t>LANポート</a:t>
            </a:r>
            <a:endParaRPr sz="1600" b="1" dirty="0">
              <a:solidFill>
                <a:schemeClr val="dk1"/>
              </a:solidFill>
              <a:latin typeface="Meiryo UI" panose="020B0604030504040204" pitchFamily="50" charset="-128"/>
              <a:ea typeface="Meiryo UI" panose="020B0604030504040204" pitchFamily="50" charset="-128"/>
            </a:endParaRPr>
          </a:p>
        </p:txBody>
      </p:sp>
      <p:sp>
        <p:nvSpPr>
          <p:cNvPr id="342" name="Google Shape;342;p32"/>
          <p:cNvSpPr txBox="1"/>
          <p:nvPr/>
        </p:nvSpPr>
        <p:spPr>
          <a:xfrm>
            <a:off x="417975" y="2364919"/>
            <a:ext cx="2673134" cy="875099"/>
          </a:xfrm>
          <a:prstGeom prst="rect">
            <a:avLst/>
          </a:prstGeom>
          <a:noFill/>
          <a:ln>
            <a:noFill/>
          </a:ln>
        </p:spPr>
        <p:txBody>
          <a:bodyPr spcFirstLastPara="1" wrap="square" lIns="121900" tIns="60950" rIns="121900" bIns="60950" anchor="t" anchorCtr="0">
            <a:noAutofit/>
          </a:bodyPr>
          <a:lstStyle/>
          <a:p>
            <a:pPr marL="0" marR="0" lvl="0" indent="0" algn="r" rtl="0">
              <a:lnSpc>
                <a:spcPct val="125000"/>
              </a:lnSpc>
              <a:spcBef>
                <a:spcPts val="0"/>
              </a:spcBef>
              <a:spcAft>
                <a:spcPts val="0"/>
              </a:spcAft>
              <a:buClr>
                <a:srgbClr val="005EA4"/>
              </a:buClr>
              <a:buSzPts val="1600"/>
              <a:buFont typeface="Arial"/>
              <a:buNone/>
            </a:pPr>
            <a:r>
              <a:rPr lang="en-US" sz="1600" b="1" dirty="0">
                <a:solidFill>
                  <a:srgbClr val="005EA4"/>
                </a:solidFill>
                <a:latin typeface="Meiryo UI" panose="020B0604030504040204" pitchFamily="50" charset="-128"/>
                <a:ea typeface="Meiryo UI" panose="020B0604030504040204" pitchFamily="50" charset="-128"/>
              </a:rPr>
              <a:t>2つのPCIe Gen4スロット</a:t>
            </a:r>
            <a:endParaRPr sz="1600" b="1" dirty="0">
              <a:solidFill>
                <a:srgbClr val="005EA4"/>
              </a:solidFill>
              <a:latin typeface="Meiryo UI" panose="020B0604030504040204" pitchFamily="50" charset="-128"/>
              <a:ea typeface="Meiryo UI" panose="020B0604030504040204" pitchFamily="50" charset="-128"/>
            </a:endParaRPr>
          </a:p>
          <a:p>
            <a:pPr marL="0" marR="0" lvl="0" indent="0" algn="r" rtl="0">
              <a:lnSpc>
                <a:spcPct val="125000"/>
              </a:lnSpc>
              <a:spcBef>
                <a:spcPts val="0"/>
              </a:spcBef>
              <a:spcAft>
                <a:spcPts val="0"/>
              </a:spcAft>
              <a:buClr>
                <a:srgbClr val="005EA4"/>
              </a:buClr>
              <a:buSzPts val="1600"/>
              <a:buFont typeface="Arial"/>
              <a:buNone/>
            </a:pPr>
            <a:r>
              <a:rPr lang="en-US" sz="1600" b="1" dirty="0">
                <a:solidFill>
                  <a:srgbClr val="005EA4"/>
                </a:solidFill>
                <a:latin typeface="Meiryo UI" panose="020B0604030504040204" pitchFamily="50" charset="-128"/>
                <a:ea typeface="Meiryo UI" panose="020B0604030504040204" pitchFamily="50" charset="-128"/>
              </a:rPr>
              <a:t>1 x PCIe Gen4 x16</a:t>
            </a:r>
            <a:endParaRPr sz="1600" b="1" dirty="0">
              <a:solidFill>
                <a:srgbClr val="005EA4"/>
              </a:solidFill>
              <a:latin typeface="Meiryo UI" panose="020B0604030504040204" pitchFamily="50" charset="-128"/>
              <a:ea typeface="Meiryo UI" panose="020B0604030504040204" pitchFamily="50" charset="-128"/>
            </a:endParaRPr>
          </a:p>
          <a:p>
            <a:pPr marL="0" marR="0" lvl="0" indent="0" algn="r" rtl="0">
              <a:lnSpc>
                <a:spcPct val="125000"/>
              </a:lnSpc>
              <a:spcBef>
                <a:spcPts val="0"/>
              </a:spcBef>
              <a:spcAft>
                <a:spcPts val="0"/>
              </a:spcAft>
              <a:buClr>
                <a:srgbClr val="005EA4"/>
              </a:buClr>
              <a:buSzPts val="1600"/>
              <a:buFont typeface="Arial"/>
              <a:buNone/>
            </a:pPr>
            <a:r>
              <a:rPr lang="en-US" sz="1600" b="1" dirty="0">
                <a:solidFill>
                  <a:srgbClr val="005EA4"/>
                </a:solidFill>
                <a:latin typeface="Meiryo UI" panose="020B0604030504040204" pitchFamily="50" charset="-128"/>
                <a:ea typeface="Meiryo UI" panose="020B0604030504040204" pitchFamily="50" charset="-128"/>
              </a:rPr>
              <a:t>1×PCIe Gen3×2</a:t>
            </a:r>
            <a:endParaRPr sz="1600" b="1" dirty="0">
              <a:solidFill>
                <a:srgbClr val="005EA4"/>
              </a:solidFill>
              <a:latin typeface="Meiryo UI" panose="020B0604030504040204" pitchFamily="50" charset="-128"/>
              <a:ea typeface="Meiryo UI" panose="020B0604030504040204" pitchFamily="50" charset="-128"/>
            </a:endParaRPr>
          </a:p>
        </p:txBody>
      </p:sp>
      <p:sp>
        <p:nvSpPr>
          <p:cNvPr id="343" name="Google Shape;343;p32"/>
          <p:cNvSpPr/>
          <p:nvPr/>
        </p:nvSpPr>
        <p:spPr>
          <a:xfrm>
            <a:off x="4106333" y="2422769"/>
            <a:ext cx="2184400" cy="875097"/>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cxnSp>
        <p:nvCxnSpPr>
          <p:cNvPr id="344" name="Google Shape;344;p32"/>
          <p:cNvCxnSpPr/>
          <p:nvPr/>
        </p:nvCxnSpPr>
        <p:spPr>
          <a:xfrm rot="10800000">
            <a:off x="3108042" y="2819405"/>
            <a:ext cx="998291" cy="0"/>
          </a:xfrm>
          <a:prstGeom prst="straightConnector1">
            <a:avLst/>
          </a:prstGeom>
          <a:noFill/>
          <a:ln w="19050" cap="flat" cmpd="sng">
            <a:solidFill>
              <a:srgbClr val="00A0E9"/>
            </a:solidFill>
            <a:prstDash val="solid"/>
            <a:miter lim="800000"/>
            <a:headEnd type="oval" w="med" len="med"/>
            <a:tailEnd type="none" w="sm" len="sm"/>
          </a:ln>
        </p:spPr>
      </p:cxnSp>
      <p:cxnSp>
        <p:nvCxnSpPr>
          <p:cNvPr id="345" name="Google Shape;345;p32"/>
          <p:cNvCxnSpPr/>
          <p:nvPr/>
        </p:nvCxnSpPr>
        <p:spPr>
          <a:xfrm rot="10800000">
            <a:off x="3126967" y="4418096"/>
            <a:ext cx="1301100" cy="615600"/>
          </a:xfrm>
          <a:prstGeom prst="bentConnector3">
            <a:avLst>
              <a:gd name="adj1" fmla="val -755"/>
            </a:avLst>
          </a:prstGeom>
          <a:noFill/>
          <a:ln w="19050" cap="flat" cmpd="sng">
            <a:solidFill>
              <a:srgbClr val="00A0E9"/>
            </a:solidFill>
            <a:prstDash val="solid"/>
            <a:miter lim="800000"/>
            <a:headEnd type="oval" w="med" len="med"/>
            <a:tailEnd type="none" w="sm" len="sm"/>
          </a:ln>
        </p:spPr>
      </p:cxnSp>
      <p:sp>
        <p:nvSpPr>
          <p:cNvPr id="346" name="Google Shape;346;p32"/>
          <p:cNvSpPr/>
          <p:nvPr/>
        </p:nvSpPr>
        <p:spPr>
          <a:xfrm>
            <a:off x="4010093" y="5272177"/>
            <a:ext cx="680440" cy="426352"/>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sp>
        <p:nvSpPr>
          <p:cNvPr id="347" name="Google Shape;347;p32"/>
          <p:cNvSpPr/>
          <p:nvPr/>
        </p:nvSpPr>
        <p:spPr>
          <a:xfrm>
            <a:off x="4196458" y="5835378"/>
            <a:ext cx="511009" cy="353755"/>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cxnSp>
        <p:nvCxnSpPr>
          <p:cNvPr id="348" name="Google Shape;348;p32"/>
          <p:cNvCxnSpPr>
            <a:stCxn id="346" idx="0"/>
          </p:cNvCxnSpPr>
          <p:nvPr/>
        </p:nvCxnSpPr>
        <p:spPr>
          <a:xfrm rot="5400000" flipH="1">
            <a:off x="3694963" y="4616827"/>
            <a:ext cx="68400" cy="1242300"/>
          </a:xfrm>
          <a:prstGeom prst="bentConnector2">
            <a:avLst/>
          </a:prstGeom>
          <a:noFill/>
          <a:ln w="19050" cap="flat" cmpd="sng">
            <a:solidFill>
              <a:srgbClr val="00A0E9"/>
            </a:solidFill>
            <a:prstDash val="solid"/>
            <a:miter lim="800000"/>
            <a:headEnd type="oval" w="med" len="med"/>
            <a:tailEnd type="none" w="sm" len="sm"/>
          </a:ln>
        </p:spPr>
      </p:cxnSp>
      <p:cxnSp>
        <p:nvCxnSpPr>
          <p:cNvPr id="349" name="Google Shape;349;p32"/>
          <p:cNvCxnSpPr>
            <a:stCxn id="347" idx="1"/>
          </p:cNvCxnSpPr>
          <p:nvPr/>
        </p:nvCxnSpPr>
        <p:spPr>
          <a:xfrm rot="10800000">
            <a:off x="3091258" y="6002656"/>
            <a:ext cx="1105200" cy="9600"/>
          </a:xfrm>
          <a:prstGeom prst="straightConnector1">
            <a:avLst/>
          </a:prstGeom>
          <a:noFill/>
          <a:ln w="19050" cap="flat" cmpd="sng">
            <a:solidFill>
              <a:srgbClr val="00A0E9"/>
            </a:solidFill>
            <a:prstDash val="solid"/>
            <a:miter lim="800000"/>
            <a:headEnd type="oval" w="med" len="med"/>
            <a:tailEnd type="none" w="sm" len="sm"/>
          </a:ln>
        </p:spPr>
      </p:cxnSp>
      <p:cxnSp>
        <p:nvCxnSpPr>
          <p:cNvPr id="350" name="Google Shape;350;p32"/>
          <p:cNvCxnSpPr/>
          <p:nvPr/>
        </p:nvCxnSpPr>
        <p:spPr>
          <a:xfrm rot="10800000" flipH="1">
            <a:off x="7213600" y="2851850"/>
            <a:ext cx="1731853" cy="5"/>
          </a:xfrm>
          <a:prstGeom prst="straightConnector1">
            <a:avLst/>
          </a:prstGeom>
          <a:noFill/>
          <a:ln w="19050" cap="flat" cmpd="sng">
            <a:solidFill>
              <a:srgbClr val="00A0E9"/>
            </a:solidFill>
            <a:prstDash val="solid"/>
            <a:miter lim="800000"/>
            <a:headEnd type="oval" w="med" len="med"/>
            <a:tailEnd type="none" w="sm" len="sm"/>
          </a:ln>
        </p:spPr>
      </p:cxnSp>
      <p:cxnSp>
        <p:nvCxnSpPr>
          <p:cNvPr id="351" name="Google Shape;351;p32"/>
          <p:cNvCxnSpPr/>
          <p:nvPr/>
        </p:nvCxnSpPr>
        <p:spPr>
          <a:xfrm>
            <a:off x="6815666" y="4873842"/>
            <a:ext cx="2129787" cy="0"/>
          </a:xfrm>
          <a:prstGeom prst="straightConnector1">
            <a:avLst/>
          </a:prstGeom>
          <a:noFill/>
          <a:ln w="19050" cap="flat" cmpd="sng">
            <a:solidFill>
              <a:srgbClr val="00A0E9"/>
            </a:solidFill>
            <a:prstDash val="solid"/>
            <a:miter lim="800000"/>
            <a:headEnd type="oval" w="med" len="med"/>
            <a:tailEnd type="none" w="sm" len="sm"/>
          </a:ln>
        </p:spPr>
      </p:cxnSp>
      <p:pic>
        <p:nvPicPr>
          <p:cNvPr id="352" name="Google Shape;352;p32"/>
          <p:cNvPicPr preferRelativeResize="0"/>
          <p:nvPr/>
        </p:nvPicPr>
        <p:blipFill rotWithShape="1">
          <a:blip r:embed="rId5">
            <a:alphaModFix/>
          </a:blip>
          <a:srcRect/>
          <a:stretch/>
        </p:blipFill>
        <p:spPr>
          <a:xfrm>
            <a:off x="5715775" y="6470549"/>
            <a:ext cx="689578" cy="1644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9" name="Google Shape;359;p33"/>
          <p:cNvSpPr/>
          <p:nvPr/>
        </p:nvSpPr>
        <p:spPr>
          <a:xfrm>
            <a:off x="1" y="0"/>
            <a:ext cx="12192000" cy="457200"/>
          </a:xfrm>
          <a:prstGeom prst="rect">
            <a:avLst/>
          </a:prstGeom>
          <a:noFill/>
          <a:ln>
            <a:noFill/>
          </a:ln>
        </p:spPr>
        <p:txBody>
          <a:bodyPr spcFirstLastPara="1" wrap="square" lIns="91400" tIns="45650" rIns="91400" bIns="45650" anchor="ctr" anchorCtr="0">
            <a:noAutofit/>
          </a:bodyPr>
          <a:lstStyle/>
          <a:p>
            <a:pPr marL="0" marR="0" lvl="0" indent="0" algn="l" rtl="0">
              <a:spcBef>
                <a:spcPts val="0"/>
              </a:spcBef>
              <a:spcAft>
                <a:spcPts val="0"/>
              </a:spcAft>
              <a:buNone/>
            </a:pPr>
            <a:br>
              <a:rPr lang="en-US" sz="1867" dirty="0">
                <a:solidFill>
                  <a:schemeClr val="dk1"/>
                </a:solidFill>
                <a:latin typeface="Meiryo UI" panose="020B0604030504040204" pitchFamily="50" charset="-128"/>
                <a:ea typeface="Meiryo UI" panose="020B0604030504040204" pitchFamily="50" charset="-128"/>
              </a:rPr>
            </a:br>
            <a:endParaRPr sz="1867"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867" dirty="0">
              <a:solidFill>
                <a:schemeClr val="dk1"/>
              </a:solidFill>
              <a:latin typeface="Meiryo UI" panose="020B0604030504040204" pitchFamily="50" charset="-128"/>
              <a:ea typeface="Meiryo UI" panose="020B0604030504040204" pitchFamily="50" charset="-128"/>
            </a:endParaRPr>
          </a:p>
        </p:txBody>
      </p:sp>
      <p:sp>
        <p:nvSpPr>
          <p:cNvPr id="360" name="Google Shape;360;p33"/>
          <p:cNvSpPr/>
          <p:nvPr/>
        </p:nvSpPr>
        <p:spPr>
          <a:xfrm>
            <a:off x="1" y="0"/>
            <a:ext cx="12192000" cy="457200"/>
          </a:xfrm>
          <a:prstGeom prst="rect">
            <a:avLst/>
          </a:prstGeom>
          <a:noFill/>
          <a:ln>
            <a:noFill/>
          </a:ln>
        </p:spPr>
        <p:txBody>
          <a:bodyPr spcFirstLastPara="1" wrap="square" lIns="91400" tIns="45650" rIns="91400" bIns="45650" anchor="ctr" anchorCtr="0">
            <a:noAutofit/>
          </a:bodyPr>
          <a:lstStyle/>
          <a:p>
            <a:pPr marL="0" marR="0" lvl="0" indent="0" algn="l" rtl="0">
              <a:spcBef>
                <a:spcPts val="0"/>
              </a:spcBef>
              <a:spcAft>
                <a:spcPts val="0"/>
              </a:spcAft>
              <a:buNone/>
            </a:pPr>
            <a:br>
              <a:rPr lang="en-US" sz="1867" dirty="0">
                <a:solidFill>
                  <a:schemeClr val="dk1"/>
                </a:solidFill>
                <a:latin typeface="Meiryo UI" panose="020B0604030504040204" pitchFamily="50" charset="-128"/>
                <a:ea typeface="Meiryo UI" panose="020B0604030504040204" pitchFamily="50" charset="-128"/>
              </a:rPr>
            </a:br>
            <a:endParaRPr sz="1867"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867" dirty="0">
              <a:solidFill>
                <a:schemeClr val="dk1"/>
              </a:solidFill>
              <a:latin typeface="Meiryo UI" panose="020B0604030504040204" pitchFamily="50" charset="-128"/>
              <a:ea typeface="Meiryo UI" panose="020B0604030504040204" pitchFamily="50" charset="-128"/>
            </a:endParaRPr>
          </a:p>
        </p:txBody>
      </p:sp>
      <p:sp>
        <p:nvSpPr>
          <p:cNvPr id="361" name="Google Shape;361;p33"/>
          <p:cNvSpPr txBox="1">
            <a:spLocks noGrp="1"/>
          </p:cNvSpPr>
          <p:nvPr>
            <p:ph type="title" idx="4294967295"/>
          </p:nvPr>
        </p:nvSpPr>
        <p:spPr>
          <a:xfrm>
            <a:off x="1417011" y="227238"/>
            <a:ext cx="9357978" cy="1143000"/>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ビデオ出力または監視</a:t>
            </a:r>
            <a:r>
              <a:rPr lang="ja-JP" altLang="en-US" sz="3600" b="1" dirty="0">
                <a:solidFill>
                  <a:srgbClr val="3F3F3F"/>
                </a:solidFill>
                <a:latin typeface="Meiryo UI" panose="020B0604030504040204" pitchFamily="50" charset="-128"/>
                <a:ea typeface="Meiryo UI" panose="020B0604030504040204" pitchFamily="50" charset="-128"/>
              </a:rPr>
              <a:t>システム</a:t>
            </a:r>
            <a:r>
              <a:rPr lang="en-US" sz="3600" b="1" dirty="0">
                <a:solidFill>
                  <a:srgbClr val="3F3F3F"/>
                </a:solidFill>
                <a:latin typeface="Meiryo UI" panose="020B0604030504040204" pitchFamily="50" charset="-128"/>
                <a:ea typeface="Meiryo UI" panose="020B0604030504040204" pitchFamily="50" charset="-128"/>
              </a:rPr>
              <a:t>用</a:t>
            </a:r>
            <a:br>
              <a:rPr lang="en-US" sz="3600" b="1" dirty="0">
                <a:solidFill>
                  <a:srgbClr val="3F3F3F"/>
                </a:solidFill>
                <a:latin typeface="Meiryo UI" panose="020B0604030504040204" pitchFamily="50" charset="-128"/>
                <a:ea typeface="Meiryo UI" panose="020B0604030504040204" pitchFamily="50" charset="-128"/>
              </a:rPr>
            </a:br>
            <a:r>
              <a:rPr lang="en-US" sz="3600" b="1" dirty="0" err="1">
                <a:solidFill>
                  <a:srgbClr val="3F3F3F"/>
                </a:solidFill>
                <a:latin typeface="Meiryo UI" panose="020B0604030504040204" pitchFamily="50" charset="-128"/>
                <a:ea typeface="Meiryo UI" panose="020B0604030504040204" pitchFamily="50" charset="-128"/>
              </a:rPr>
              <a:t>内蔵HDMIポート</a:t>
            </a:r>
            <a:endParaRPr sz="3600" b="1" dirty="0">
              <a:solidFill>
                <a:srgbClr val="3F3F3F"/>
              </a:solidFill>
              <a:latin typeface="Meiryo UI" panose="020B0604030504040204" pitchFamily="50" charset="-128"/>
              <a:ea typeface="Meiryo UI" panose="020B0604030504040204" pitchFamily="50" charset="-128"/>
              <a:sym typeface="Arial"/>
            </a:endParaRPr>
          </a:p>
        </p:txBody>
      </p:sp>
      <p:pic>
        <p:nvPicPr>
          <p:cNvPr id="362" name="Google Shape;362;p33" descr="C:\Users\user\Desktop\CHT TS-251A451A Presentation File_PPT\HDMI.png"/>
          <p:cNvPicPr preferRelativeResize="0"/>
          <p:nvPr/>
        </p:nvPicPr>
        <p:blipFill rotWithShape="1">
          <a:blip r:embed="rId4">
            <a:alphaModFix/>
          </a:blip>
          <a:srcRect/>
          <a:stretch/>
        </p:blipFill>
        <p:spPr>
          <a:xfrm>
            <a:off x="7771391" y="6101109"/>
            <a:ext cx="1567516" cy="364084"/>
          </a:xfrm>
          <a:prstGeom prst="rect">
            <a:avLst/>
          </a:prstGeom>
          <a:noFill/>
          <a:ln>
            <a:noFill/>
          </a:ln>
        </p:spPr>
      </p:pic>
      <p:sp>
        <p:nvSpPr>
          <p:cNvPr id="364" name="Google Shape;364;p33"/>
          <p:cNvSpPr txBox="1"/>
          <p:nvPr/>
        </p:nvSpPr>
        <p:spPr>
          <a:xfrm>
            <a:off x="-182886" y="3475475"/>
            <a:ext cx="2900113" cy="1102850"/>
          </a:xfrm>
          <a:prstGeom prst="rect">
            <a:avLst/>
          </a:prstGeom>
          <a:noFill/>
          <a:ln>
            <a:noFill/>
          </a:ln>
        </p:spPr>
        <p:txBody>
          <a:bodyPr spcFirstLastPara="1" wrap="square" lIns="162525" tIns="81250" rIns="162525" bIns="81250" anchor="t" anchorCtr="0">
            <a:noAutofit/>
          </a:bodyPr>
          <a:lstStyle/>
          <a:p>
            <a:pPr marL="0" marR="0" lvl="0" indent="0" algn="r" rtl="0">
              <a:spcBef>
                <a:spcPts val="0"/>
              </a:spcBef>
              <a:spcAft>
                <a:spcPts val="0"/>
              </a:spcAft>
              <a:buNone/>
            </a:pPr>
            <a:r>
              <a:rPr lang="en-US" sz="2300" b="1" dirty="0" err="1">
                <a:solidFill>
                  <a:srgbClr val="71FFE4"/>
                </a:solidFill>
                <a:latin typeface="Meiryo UI" panose="020B0604030504040204" pitchFamily="50" charset="-128"/>
                <a:ea typeface="Meiryo UI" panose="020B0604030504040204" pitchFamily="50" charset="-128"/>
              </a:rPr>
              <a:t>HDMI出力</a:t>
            </a:r>
            <a:endParaRPr sz="2300" b="1" dirty="0">
              <a:solidFill>
                <a:srgbClr val="71FFE4"/>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sz="1800" dirty="0">
                <a:solidFill>
                  <a:schemeClr val="bg1"/>
                </a:solidFill>
                <a:latin typeface="Meiryo UI" panose="020B0604030504040204" pitchFamily="50" charset="-128"/>
                <a:ea typeface="Meiryo UI" panose="020B0604030504040204" pitchFamily="50" charset="-128"/>
              </a:rPr>
              <a:t>1×HDMI v1.4b</a:t>
            </a:r>
            <a:endParaRPr sz="1800" dirty="0">
              <a:solidFill>
                <a:schemeClr val="bg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sz="1800" dirty="0">
                <a:solidFill>
                  <a:schemeClr val="bg1"/>
                </a:solidFill>
                <a:latin typeface="Meiryo UI" panose="020B0604030504040204" pitchFamily="50" charset="-128"/>
                <a:ea typeface="Meiryo UI" panose="020B0604030504040204" pitchFamily="50" charset="-128"/>
              </a:rPr>
              <a:t>1920×1080、60Hz</a:t>
            </a:r>
            <a:endParaRPr sz="1800" dirty="0">
              <a:solidFill>
                <a:schemeClr val="bg1"/>
              </a:solidFill>
              <a:latin typeface="Meiryo UI" panose="020B0604030504040204" pitchFamily="50" charset="-128"/>
              <a:ea typeface="Meiryo UI" panose="020B0604030504040204" pitchFamily="50" charset="-128"/>
            </a:endParaRPr>
          </a:p>
        </p:txBody>
      </p:sp>
      <p:sp>
        <p:nvSpPr>
          <p:cNvPr id="365" name="Google Shape;365;p33"/>
          <p:cNvSpPr txBox="1"/>
          <p:nvPr/>
        </p:nvSpPr>
        <p:spPr>
          <a:xfrm>
            <a:off x="9329283" y="2164172"/>
            <a:ext cx="2862718" cy="1274692"/>
          </a:xfrm>
          <a:prstGeom prst="rect">
            <a:avLst/>
          </a:prstGeom>
          <a:noFill/>
          <a:ln>
            <a:noFill/>
          </a:ln>
        </p:spPr>
        <p:txBody>
          <a:bodyPr spcFirstLastPara="1" wrap="square" lIns="162525" tIns="81250" rIns="162525" bIns="81250" anchor="t" anchorCtr="0">
            <a:noAutofit/>
          </a:bodyPr>
          <a:lstStyle/>
          <a:p>
            <a:pPr marL="0" marR="0" lvl="0" indent="0" algn="l" rtl="0">
              <a:lnSpc>
                <a:spcPct val="166666"/>
              </a:lnSpc>
              <a:spcBef>
                <a:spcPts val="0"/>
              </a:spcBef>
              <a:spcAft>
                <a:spcPts val="0"/>
              </a:spcAft>
              <a:buNone/>
            </a:pPr>
            <a:r>
              <a:rPr lang="en-US" sz="2300" b="1" dirty="0">
                <a:solidFill>
                  <a:srgbClr val="71FFE4"/>
                </a:solidFill>
                <a:latin typeface="Meiryo UI" panose="020B0604030504040204" pitchFamily="50" charset="-128"/>
                <a:ea typeface="Meiryo UI" panose="020B0604030504040204" pitchFamily="50" charset="-128"/>
              </a:rPr>
              <a:t>最大32EU</a:t>
            </a:r>
            <a:endParaRPr sz="2300" b="1" dirty="0">
              <a:solidFill>
                <a:srgbClr val="71FFE4"/>
              </a:solidFill>
              <a:latin typeface="Meiryo UI" panose="020B0604030504040204" pitchFamily="50" charset="-128"/>
              <a:ea typeface="Meiryo UI" panose="020B0604030504040204" pitchFamily="50" charset="-128"/>
            </a:endParaRPr>
          </a:p>
          <a:p>
            <a:pPr marL="0" marR="0" lvl="0" indent="0" algn="l" rtl="0">
              <a:lnSpc>
                <a:spcPct val="166666"/>
              </a:lnSpc>
              <a:spcBef>
                <a:spcPts val="0"/>
              </a:spcBef>
              <a:spcAft>
                <a:spcPts val="0"/>
              </a:spcAft>
              <a:buNone/>
            </a:pPr>
            <a:r>
              <a:rPr lang="en-US" sz="2300" dirty="0" err="1">
                <a:solidFill>
                  <a:schemeClr val="bg1"/>
                </a:solidFill>
                <a:latin typeface="Meiryo UI" panose="020B0604030504040204" pitchFamily="50" charset="-128"/>
                <a:ea typeface="Meiryo UI" panose="020B0604030504040204" pitchFamily="50" charset="-128"/>
              </a:rPr>
              <a:t>グラフィック専用EU</a:t>
            </a:r>
            <a:endParaRPr sz="2300" dirty="0">
              <a:solidFill>
                <a:schemeClr val="bg1"/>
              </a:solidFill>
              <a:latin typeface="Meiryo UI" panose="020B0604030504040204" pitchFamily="50" charset="-128"/>
              <a:ea typeface="Meiryo UI" panose="020B0604030504040204" pitchFamily="50" charset="-128"/>
            </a:endParaRPr>
          </a:p>
        </p:txBody>
      </p:sp>
      <p:sp>
        <p:nvSpPr>
          <p:cNvPr id="366" name="Google Shape;366;p33"/>
          <p:cNvSpPr txBox="1"/>
          <p:nvPr/>
        </p:nvSpPr>
        <p:spPr>
          <a:xfrm>
            <a:off x="-171396" y="2126096"/>
            <a:ext cx="2900113" cy="1072072"/>
          </a:xfrm>
          <a:prstGeom prst="rect">
            <a:avLst/>
          </a:prstGeom>
          <a:noFill/>
          <a:ln>
            <a:noFill/>
          </a:ln>
        </p:spPr>
        <p:txBody>
          <a:bodyPr spcFirstLastPara="1" wrap="square" lIns="162525" tIns="81250" rIns="162525" bIns="81250" anchor="t" anchorCtr="0">
            <a:noAutofit/>
          </a:bodyPr>
          <a:lstStyle/>
          <a:p>
            <a:pPr marL="0" marR="0" lvl="0" indent="0" algn="r" rtl="0">
              <a:spcBef>
                <a:spcPts val="0"/>
              </a:spcBef>
              <a:spcAft>
                <a:spcPts val="0"/>
              </a:spcAft>
              <a:buNone/>
            </a:pPr>
            <a:r>
              <a:rPr lang="en-US" sz="2300" b="1" dirty="0">
                <a:solidFill>
                  <a:srgbClr val="71FFE4"/>
                </a:solidFill>
                <a:latin typeface="Meiryo UI" panose="020B0604030504040204" pitchFamily="50" charset="-128"/>
                <a:ea typeface="Meiryo UI" panose="020B0604030504040204" pitchFamily="50" charset="-128"/>
              </a:rPr>
              <a:t> 最大1.50GHz</a:t>
            </a:r>
            <a:endParaRPr sz="2300" b="1" dirty="0">
              <a:solidFill>
                <a:srgbClr val="71FFE4"/>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sz="1800" dirty="0">
                <a:solidFill>
                  <a:schemeClr val="bg1"/>
                </a:solidFill>
                <a:latin typeface="Meiryo UI" panose="020B0604030504040204" pitchFamily="50" charset="-128"/>
                <a:ea typeface="Meiryo UI" panose="020B0604030504040204" pitchFamily="50" charset="-128"/>
              </a:rPr>
              <a:t>Intel UHD</a:t>
            </a:r>
            <a:endParaRPr sz="1800" dirty="0">
              <a:solidFill>
                <a:schemeClr val="bg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sz="1800" dirty="0">
                <a:solidFill>
                  <a:schemeClr val="bg1"/>
                </a:solidFill>
                <a:latin typeface="Meiryo UI" panose="020B0604030504040204" pitchFamily="50" charset="-128"/>
                <a:ea typeface="Meiryo UI" panose="020B0604030504040204" pitchFamily="50" charset="-128"/>
              </a:rPr>
              <a:t>Graphics 710/730/770</a:t>
            </a:r>
            <a:endParaRPr sz="1800"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4"/>
          <p:cNvSpPr txBox="1"/>
          <p:nvPr/>
        </p:nvSpPr>
        <p:spPr>
          <a:xfrm>
            <a:off x="3008671" y="451025"/>
            <a:ext cx="5427071" cy="6186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800" b="1" dirty="0" err="1">
                <a:solidFill>
                  <a:srgbClr val="3F3F3F"/>
                </a:solidFill>
                <a:latin typeface="Meiryo UI" panose="020B0604030504040204" pitchFamily="50" charset="-128"/>
                <a:ea typeface="Meiryo UI" panose="020B0604030504040204" pitchFamily="50" charset="-128"/>
              </a:rPr>
              <a:t>HybridDesk</a:t>
            </a:r>
            <a:r>
              <a:rPr lang="en-US" sz="3800" b="1" dirty="0">
                <a:solidFill>
                  <a:srgbClr val="3F3F3F"/>
                </a:solidFill>
                <a:latin typeface="Meiryo UI" panose="020B0604030504040204" pitchFamily="50" charset="-128"/>
                <a:ea typeface="Meiryo UI" panose="020B0604030504040204" pitchFamily="50" charset="-128"/>
              </a:rPr>
              <a:t> Station</a:t>
            </a:r>
            <a:endParaRPr dirty="0">
              <a:latin typeface="Meiryo UI" panose="020B0604030504040204" pitchFamily="50" charset="-128"/>
              <a:ea typeface="Meiryo UI" panose="020B0604030504040204" pitchFamily="50" charset="-128"/>
            </a:endParaRPr>
          </a:p>
        </p:txBody>
      </p:sp>
      <p:cxnSp>
        <p:nvCxnSpPr>
          <p:cNvPr id="373" name="Google Shape;373;p34"/>
          <p:cNvCxnSpPr/>
          <p:nvPr/>
        </p:nvCxnSpPr>
        <p:spPr>
          <a:xfrm>
            <a:off x="2388658" y="3977882"/>
            <a:ext cx="3621300" cy="1742100"/>
          </a:xfrm>
          <a:prstGeom prst="bentConnector3">
            <a:avLst>
              <a:gd name="adj1" fmla="val 72327"/>
            </a:avLst>
          </a:prstGeom>
          <a:noFill/>
          <a:ln w="38100" cap="rnd" cmpd="sng">
            <a:solidFill>
              <a:srgbClr val="1471BC"/>
            </a:solidFill>
            <a:prstDash val="dash"/>
            <a:round/>
            <a:headEnd type="none" w="sm" len="sm"/>
            <a:tailEnd type="none" w="sm" len="sm"/>
          </a:ln>
        </p:spPr>
      </p:cxnSp>
      <p:sp>
        <p:nvSpPr>
          <p:cNvPr id="374" name="Google Shape;374;p34"/>
          <p:cNvSpPr txBox="1"/>
          <p:nvPr/>
        </p:nvSpPr>
        <p:spPr>
          <a:xfrm>
            <a:off x="1609231" y="5896787"/>
            <a:ext cx="1507557" cy="3786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err="1">
                <a:solidFill>
                  <a:schemeClr val="dk1"/>
                </a:solidFill>
                <a:latin typeface="Meiryo UI" panose="020B0604030504040204" pitchFamily="50" charset="-128"/>
                <a:ea typeface="Meiryo UI" panose="020B0604030504040204" pitchFamily="50" charset="-128"/>
              </a:rPr>
              <a:t>Qremote</a:t>
            </a:r>
            <a:r>
              <a:rPr lang="en-US" b="1" dirty="0">
                <a:solidFill>
                  <a:schemeClr val="dk1"/>
                </a:solidFill>
                <a:latin typeface="Meiryo UI" panose="020B0604030504040204" pitchFamily="50" charset="-128"/>
                <a:ea typeface="Meiryo UI" panose="020B0604030504040204" pitchFamily="50" charset="-128"/>
              </a:rPr>
              <a:t> App</a:t>
            </a:r>
            <a:endParaRPr dirty="0">
              <a:latin typeface="Meiryo UI" panose="020B0604030504040204" pitchFamily="50" charset="-128"/>
              <a:ea typeface="Meiryo UI" panose="020B0604030504040204" pitchFamily="50" charset="-128"/>
            </a:endParaRPr>
          </a:p>
        </p:txBody>
      </p:sp>
      <p:sp>
        <p:nvSpPr>
          <p:cNvPr id="375" name="Google Shape;375;p34"/>
          <p:cNvSpPr txBox="1"/>
          <p:nvPr/>
        </p:nvSpPr>
        <p:spPr>
          <a:xfrm>
            <a:off x="5174487" y="4942446"/>
            <a:ext cx="1346902" cy="3786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ja-JP" altLang="en-US" b="1" dirty="0">
                <a:solidFill>
                  <a:schemeClr val="dk1"/>
                </a:solidFill>
                <a:latin typeface="Meiryo UI" panose="020B0604030504040204" pitchFamily="50" charset="-128"/>
                <a:ea typeface="Meiryo UI" panose="020B0604030504040204" pitchFamily="50" charset="-128"/>
              </a:rPr>
              <a:t>マウス</a:t>
            </a:r>
            <a:r>
              <a:rPr lang="en-US" b="1" dirty="0">
                <a:solidFill>
                  <a:schemeClr val="dk1"/>
                </a:solidFill>
                <a:latin typeface="Meiryo UI" panose="020B0604030504040204" pitchFamily="50" charset="-128"/>
                <a:ea typeface="Meiryo UI" panose="020B0604030504040204" pitchFamily="50" charset="-128"/>
              </a:rPr>
              <a:t> &amp; </a:t>
            </a:r>
          </a:p>
          <a:p>
            <a:pPr marL="0" marR="0" lvl="0" indent="0" algn="l" rtl="0">
              <a:lnSpc>
                <a:spcPct val="100000"/>
              </a:lnSpc>
              <a:spcBef>
                <a:spcPts val="0"/>
              </a:spcBef>
              <a:spcAft>
                <a:spcPts val="0"/>
              </a:spcAft>
              <a:buClr>
                <a:schemeClr val="dk1"/>
              </a:buClr>
              <a:buSzPts val="1400"/>
              <a:buFont typeface="Arial"/>
              <a:buNone/>
            </a:pPr>
            <a:r>
              <a:rPr lang="ja-JP" altLang="en-US" b="1" dirty="0">
                <a:solidFill>
                  <a:schemeClr val="dk1"/>
                </a:solidFill>
                <a:latin typeface="Meiryo UI" panose="020B0604030504040204" pitchFamily="50" charset="-128"/>
                <a:ea typeface="Meiryo UI" panose="020B0604030504040204" pitchFamily="50" charset="-128"/>
              </a:rPr>
              <a:t>キーボード</a:t>
            </a:r>
            <a:endParaRPr b="1" dirty="0">
              <a:solidFill>
                <a:schemeClr val="dk1"/>
              </a:solidFill>
              <a:latin typeface="Meiryo UI" panose="020B0604030504040204" pitchFamily="50" charset="-128"/>
              <a:ea typeface="Meiryo UI" panose="020B0604030504040204" pitchFamily="50" charset="-128"/>
            </a:endParaRPr>
          </a:p>
        </p:txBody>
      </p:sp>
      <p:cxnSp>
        <p:nvCxnSpPr>
          <p:cNvPr id="376" name="Google Shape;376;p34"/>
          <p:cNvCxnSpPr/>
          <p:nvPr/>
        </p:nvCxnSpPr>
        <p:spPr>
          <a:xfrm>
            <a:off x="2483318" y="3295523"/>
            <a:ext cx="5695865" cy="0"/>
          </a:xfrm>
          <a:prstGeom prst="straightConnector1">
            <a:avLst/>
          </a:prstGeom>
          <a:noFill/>
          <a:ln w="44450" cap="flat" cmpd="sng">
            <a:solidFill>
              <a:srgbClr val="17B0ED"/>
            </a:solidFill>
            <a:prstDash val="solid"/>
            <a:miter lim="800000"/>
            <a:headEnd type="none" w="sm" len="sm"/>
            <a:tailEnd type="none" w="sm" len="sm"/>
          </a:ln>
        </p:spPr>
      </p:cxnSp>
      <p:pic>
        <p:nvPicPr>
          <p:cNvPr id="377" name="Google Shape;377;p34" descr="C:\Users\Han Tsai\Desktop\HD_直播\MPNITOR.png"/>
          <p:cNvPicPr preferRelativeResize="0"/>
          <p:nvPr/>
        </p:nvPicPr>
        <p:blipFill rotWithShape="1">
          <a:blip r:embed="rId3">
            <a:alphaModFix/>
          </a:blip>
          <a:srcRect r="-882"/>
          <a:stretch/>
        </p:blipFill>
        <p:spPr>
          <a:xfrm>
            <a:off x="6657210" y="2232969"/>
            <a:ext cx="4989424" cy="3853128"/>
          </a:xfrm>
          <a:prstGeom prst="rect">
            <a:avLst/>
          </a:prstGeom>
          <a:noFill/>
          <a:ln>
            <a:noFill/>
          </a:ln>
        </p:spPr>
      </p:pic>
      <p:cxnSp>
        <p:nvCxnSpPr>
          <p:cNvPr id="378" name="Google Shape;378;p34"/>
          <p:cNvCxnSpPr/>
          <p:nvPr/>
        </p:nvCxnSpPr>
        <p:spPr>
          <a:xfrm rot="-5400000" flipH="1">
            <a:off x="1356460" y="4128800"/>
            <a:ext cx="2032800" cy="1761600"/>
          </a:xfrm>
          <a:prstGeom prst="bentConnector3">
            <a:avLst>
              <a:gd name="adj1" fmla="val 91232"/>
            </a:avLst>
          </a:prstGeom>
          <a:noFill/>
          <a:ln w="38100" cap="rnd" cmpd="sng">
            <a:solidFill>
              <a:srgbClr val="1471BC"/>
            </a:solidFill>
            <a:prstDash val="dash"/>
            <a:round/>
            <a:headEnd type="none" w="sm" len="sm"/>
            <a:tailEnd type="none" w="sm" len="sm"/>
          </a:ln>
        </p:spPr>
      </p:cxnSp>
      <p:sp>
        <p:nvSpPr>
          <p:cNvPr id="379" name="Google Shape;379;p34"/>
          <p:cNvSpPr/>
          <p:nvPr/>
        </p:nvSpPr>
        <p:spPr>
          <a:xfrm>
            <a:off x="4389522" y="3821037"/>
            <a:ext cx="1321160" cy="438843"/>
          </a:xfrm>
          <a:prstGeom prst="roundRect">
            <a:avLst>
              <a:gd name="adj" fmla="val 8555"/>
            </a:avLst>
          </a:prstGeom>
          <a:solidFill>
            <a:srgbClr val="16EE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rgbClr val="002060"/>
                </a:solidFill>
                <a:latin typeface="Meiryo UI" panose="020B0604030504040204" pitchFamily="50" charset="-128"/>
                <a:ea typeface="Meiryo UI" panose="020B0604030504040204" pitchFamily="50" charset="-128"/>
              </a:rPr>
              <a:t>USB</a:t>
            </a: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380" name="Google Shape;380;p34"/>
          <p:cNvSpPr/>
          <p:nvPr/>
        </p:nvSpPr>
        <p:spPr>
          <a:xfrm>
            <a:off x="4384986" y="3076101"/>
            <a:ext cx="1321160" cy="438843"/>
          </a:xfrm>
          <a:prstGeom prst="roundRect">
            <a:avLst>
              <a:gd name="adj" fmla="val 8555"/>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rgbClr val="002060"/>
                </a:solidFill>
                <a:latin typeface="Meiryo UI" panose="020B0604030504040204" pitchFamily="50" charset="-128"/>
                <a:ea typeface="Meiryo UI" panose="020B0604030504040204" pitchFamily="50" charset="-128"/>
              </a:rPr>
              <a:t>HDMI</a:t>
            </a: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381" name="Google Shape;381;p34"/>
          <p:cNvSpPr/>
          <p:nvPr/>
        </p:nvSpPr>
        <p:spPr>
          <a:xfrm>
            <a:off x="771239" y="5018329"/>
            <a:ext cx="1441642" cy="438843"/>
          </a:xfrm>
          <a:prstGeom prst="roundRect">
            <a:avLst>
              <a:gd name="adj" fmla="val 8555"/>
            </a:avLst>
          </a:prstGeom>
          <a:solidFill>
            <a:srgbClr val="16EE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dirty="0">
                <a:solidFill>
                  <a:srgbClr val="002060"/>
                </a:solidFill>
                <a:latin typeface="Meiryo UI" panose="020B0604030504040204" pitchFamily="50" charset="-128"/>
                <a:ea typeface="Meiryo UI" panose="020B0604030504040204" pitchFamily="50" charset="-128"/>
              </a:rPr>
              <a:t>ネットワーク</a:t>
            </a:r>
            <a:endParaRPr dirty="0">
              <a:latin typeface="Meiryo UI" panose="020B0604030504040204" pitchFamily="50" charset="-128"/>
              <a:ea typeface="Meiryo UI" panose="020B0604030504040204" pitchFamily="50" charset="-128"/>
            </a:endParaRPr>
          </a:p>
        </p:txBody>
      </p:sp>
      <p:pic>
        <p:nvPicPr>
          <p:cNvPr id="382" name="Google Shape;382;p34" descr="一張含有 鍵盤, 電腦, 室內, 電子用品 的圖片&#10;&#10;自動產生的描述"/>
          <p:cNvPicPr preferRelativeResize="0"/>
          <p:nvPr/>
        </p:nvPicPr>
        <p:blipFill rotWithShape="1">
          <a:blip r:embed="rId4">
            <a:alphaModFix/>
          </a:blip>
          <a:srcRect/>
          <a:stretch/>
        </p:blipFill>
        <p:spPr>
          <a:xfrm>
            <a:off x="4417423" y="5321066"/>
            <a:ext cx="2924313" cy="1115030"/>
          </a:xfrm>
          <a:prstGeom prst="roundRect">
            <a:avLst>
              <a:gd name="adj" fmla="val 5125"/>
            </a:avLst>
          </a:prstGeom>
          <a:noFill/>
          <a:ln>
            <a:noFill/>
          </a:ln>
          <a:effectLst>
            <a:outerShdw blurRad="177800" dist="127000" dir="8100000" algn="tr" rotWithShape="0">
              <a:srgbClr val="000000">
                <a:alpha val="40000"/>
              </a:srgbClr>
            </a:outerShdw>
          </a:effectLst>
        </p:spPr>
      </p:pic>
      <p:grpSp>
        <p:nvGrpSpPr>
          <p:cNvPr id="383" name="Google Shape;383;p34"/>
          <p:cNvGrpSpPr/>
          <p:nvPr/>
        </p:nvGrpSpPr>
        <p:grpSpPr>
          <a:xfrm>
            <a:off x="3093674" y="4536577"/>
            <a:ext cx="970820" cy="1913163"/>
            <a:chOff x="6244873" y="4785025"/>
            <a:chExt cx="970820" cy="1913163"/>
          </a:xfrm>
        </p:grpSpPr>
        <p:pic>
          <p:nvPicPr>
            <p:cNvPr id="384" name="Google Shape;384;p34"/>
            <p:cNvPicPr preferRelativeResize="0"/>
            <p:nvPr/>
          </p:nvPicPr>
          <p:blipFill rotWithShape="1">
            <a:blip r:embed="rId5">
              <a:alphaModFix/>
            </a:blip>
            <a:srcRect/>
            <a:stretch/>
          </p:blipFill>
          <p:spPr>
            <a:xfrm>
              <a:off x="6267987" y="4825466"/>
              <a:ext cx="935245" cy="1832283"/>
            </a:xfrm>
            <a:prstGeom prst="roundRect">
              <a:avLst>
                <a:gd name="adj" fmla="val 5125"/>
              </a:avLst>
            </a:prstGeom>
            <a:noFill/>
            <a:ln>
              <a:noFill/>
            </a:ln>
            <a:effectLst>
              <a:outerShdw blurRad="177800" dist="127000" dir="8100000" algn="tr" rotWithShape="0">
                <a:srgbClr val="000000">
                  <a:alpha val="40000"/>
                </a:srgbClr>
              </a:outerShdw>
            </a:effectLst>
          </p:spPr>
        </p:pic>
        <p:pic>
          <p:nvPicPr>
            <p:cNvPr id="385" name="Google Shape;385;p34" descr="一張含有 文字, 電子用品, 螢幕擷取畫面, 電腦 的圖片&#10;&#10;自動產生的描述"/>
            <p:cNvPicPr preferRelativeResize="0"/>
            <p:nvPr/>
          </p:nvPicPr>
          <p:blipFill rotWithShape="1">
            <a:blip r:embed="rId6">
              <a:alphaModFix/>
            </a:blip>
            <a:srcRect/>
            <a:stretch/>
          </p:blipFill>
          <p:spPr>
            <a:xfrm>
              <a:off x="6244873" y="4785025"/>
              <a:ext cx="970820" cy="1913163"/>
            </a:xfrm>
            <a:prstGeom prst="rect">
              <a:avLst/>
            </a:prstGeom>
            <a:noFill/>
            <a:ln>
              <a:noFill/>
            </a:ln>
          </p:spPr>
        </p:pic>
      </p:grpSp>
      <p:pic>
        <p:nvPicPr>
          <p:cNvPr id="386" name="Google Shape;386;p34"/>
          <p:cNvPicPr preferRelativeResize="0"/>
          <p:nvPr/>
        </p:nvPicPr>
        <p:blipFill rotWithShape="1">
          <a:blip r:embed="rId7">
            <a:alphaModFix/>
          </a:blip>
          <a:srcRect/>
          <a:stretch/>
        </p:blipFill>
        <p:spPr>
          <a:xfrm>
            <a:off x="517032" y="2736730"/>
            <a:ext cx="2655923" cy="1660247"/>
          </a:xfrm>
          <a:prstGeom prst="rect">
            <a:avLst/>
          </a:prstGeom>
          <a:noFill/>
          <a:ln>
            <a:noFill/>
          </a:ln>
        </p:spPr>
      </p:pic>
      <p:pic>
        <p:nvPicPr>
          <p:cNvPr id="387" name="Google Shape;387;p34"/>
          <p:cNvPicPr preferRelativeResize="0"/>
          <p:nvPr/>
        </p:nvPicPr>
        <p:blipFill rotWithShape="1">
          <a:blip r:embed="rId8">
            <a:alphaModFix/>
          </a:blip>
          <a:srcRect/>
          <a:stretch/>
        </p:blipFill>
        <p:spPr>
          <a:xfrm>
            <a:off x="703192" y="143315"/>
            <a:ext cx="1254253" cy="1254402"/>
          </a:xfrm>
          <a:prstGeom prst="rect">
            <a:avLst/>
          </a:prstGeom>
          <a:noFill/>
          <a:ln>
            <a:noFill/>
          </a:ln>
          <a:effectLst>
            <a:outerShdw blurRad="50800" dist="38100" dir="5400000" algn="t"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5"/>
          <p:cNvPicPr preferRelativeResize="0"/>
          <p:nvPr/>
        </p:nvPicPr>
        <p:blipFill rotWithShape="1">
          <a:blip r:embed="rId3">
            <a:alphaModFix/>
          </a:blip>
          <a:srcRect/>
          <a:stretch/>
        </p:blipFill>
        <p:spPr>
          <a:xfrm rot="-10642043" flipH="1">
            <a:off x="3164960" y="5339293"/>
            <a:ext cx="3426593" cy="727390"/>
          </a:xfrm>
          <a:prstGeom prst="rect">
            <a:avLst/>
          </a:prstGeom>
          <a:noFill/>
          <a:ln>
            <a:noFill/>
          </a:ln>
        </p:spPr>
      </p:pic>
      <p:pic>
        <p:nvPicPr>
          <p:cNvPr id="394" name="Google Shape;394;p35"/>
          <p:cNvPicPr preferRelativeResize="0"/>
          <p:nvPr/>
        </p:nvPicPr>
        <p:blipFill rotWithShape="1">
          <a:blip r:embed="rId4">
            <a:alphaModFix/>
          </a:blip>
          <a:srcRect/>
          <a:stretch/>
        </p:blipFill>
        <p:spPr>
          <a:xfrm>
            <a:off x="690039" y="3077037"/>
            <a:ext cx="6086901" cy="3585693"/>
          </a:xfrm>
          <a:prstGeom prst="rect">
            <a:avLst/>
          </a:prstGeom>
          <a:noFill/>
          <a:ln>
            <a:noFill/>
          </a:ln>
        </p:spPr>
      </p:pic>
      <p:pic>
        <p:nvPicPr>
          <p:cNvPr id="395" name="Google Shape;395;p35"/>
          <p:cNvPicPr preferRelativeResize="0"/>
          <p:nvPr/>
        </p:nvPicPr>
        <p:blipFill rotWithShape="1">
          <a:blip r:embed="rId3">
            <a:alphaModFix/>
          </a:blip>
          <a:srcRect/>
          <a:stretch/>
        </p:blipFill>
        <p:spPr>
          <a:xfrm rot="10800000" flipH="1">
            <a:off x="7615133" y="5717567"/>
            <a:ext cx="3426593" cy="727390"/>
          </a:xfrm>
          <a:prstGeom prst="rect">
            <a:avLst/>
          </a:prstGeom>
          <a:noFill/>
          <a:ln>
            <a:noFill/>
          </a:ln>
        </p:spPr>
      </p:pic>
      <p:pic>
        <p:nvPicPr>
          <p:cNvPr id="396" name="Google Shape;396;p35"/>
          <p:cNvPicPr preferRelativeResize="0"/>
          <p:nvPr/>
        </p:nvPicPr>
        <p:blipFill rotWithShape="1">
          <a:blip r:embed="rId3">
            <a:alphaModFix/>
          </a:blip>
          <a:srcRect/>
          <a:stretch/>
        </p:blipFill>
        <p:spPr>
          <a:xfrm rot="10496991" flipH="1">
            <a:off x="1128874" y="5803000"/>
            <a:ext cx="3426593" cy="727390"/>
          </a:xfrm>
          <a:prstGeom prst="rect">
            <a:avLst/>
          </a:prstGeom>
          <a:noFill/>
          <a:ln>
            <a:noFill/>
          </a:ln>
        </p:spPr>
      </p:pic>
      <p:sp>
        <p:nvSpPr>
          <p:cNvPr id="397" name="Google Shape;397;p35"/>
          <p:cNvSpPr txBox="1">
            <a:spLocks noGrp="1"/>
          </p:cNvSpPr>
          <p:nvPr>
            <p:ph type="title" idx="4294967295"/>
          </p:nvPr>
        </p:nvSpPr>
        <p:spPr>
          <a:xfrm>
            <a:off x="321733" y="295607"/>
            <a:ext cx="11540067" cy="10874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4000" b="1" dirty="0" err="1">
                <a:solidFill>
                  <a:srgbClr val="3F3F3F"/>
                </a:solidFill>
                <a:latin typeface="Meiryo UI" panose="020B0604030504040204" pitchFamily="50" charset="-128"/>
                <a:ea typeface="Meiryo UI" panose="020B0604030504040204" pitchFamily="50" charset="-128"/>
              </a:rPr>
              <a:t>区画</a:t>
            </a:r>
            <a:r>
              <a:rPr lang="ja-JP" altLang="en-US" sz="4000" b="1" dirty="0">
                <a:solidFill>
                  <a:srgbClr val="3F3F3F"/>
                </a:solidFill>
                <a:latin typeface="Meiryo UI" panose="020B0604030504040204" pitchFamily="50" charset="-128"/>
                <a:ea typeface="Meiryo UI" panose="020B0604030504040204" pitchFamily="50" charset="-128"/>
              </a:rPr>
              <a:t>ごとに</a:t>
            </a:r>
            <a:r>
              <a:rPr lang="en-US" sz="4000" b="1" dirty="0" err="1">
                <a:solidFill>
                  <a:srgbClr val="3F3F3F"/>
                </a:solidFill>
                <a:latin typeface="Meiryo UI" panose="020B0604030504040204" pitchFamily="50" charset="-128"/>
                <a:ea typeface="Meiryo UI" panose="020B0604030504040204" pitchFamily="50" charset="-128"/>
              </a:rPr>
              <a:t>スマート冷却</a:t>
            </a:r>
            <a:endParaRPr sz="4000" b="1" dirty="0">
              <a:solidFill>
                <a:srgbClr val="3F3F3F"/>
              </a:solidFill>
              <a:latin typeface="Meiryo UI" panose="020B0604030504040204" pitchFamily="50" charset="-128"/>
              <a:ea typeface="Meiryo UI" panose="020B0604030504040204" pitchFamily="50" charset="-128"/>
              <a:sym typeface="Arial"/>
            </a:endParaRPr>
          </a:p>
        </p:txBody>
      </p:sp>
      <p:sp>
        <p:nvSpPr>
          <p:cNvPr id="398" name="Google Shape;398;p35"/>
          <p:cNvSpPr txBox="1"/>
          <p:nvPr/>
        </p:nvSpPr>
        <p:spPr>
          <a:xfrm>
            <a:off x="1281163" y="6458785"/>
            <a:ext cx="3842719"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latin typeface="Meiryo UI" panose="020B0604030504040204" pitchFamily="50" charset="-128"/>
                <a:ea typeface="Meiryo UI" panose="020B0604030504040204" pitchFamily="50" charset="-128"/>
              </a:rPr>
              <a:t>*</a:t>
            </a:r>
            <a:r>
              <a:rPr lang="en-US" sz="800" dirty="0" err="1">
                <a:latin typeface="Meiryo UI" panose="020B0604030504040204" pitchFamily="50" charset="-128"/>
                <a:ea typeface="Meiryo UI" panose="020B0604030504040204" pitchFamily="50" charset="-128"/>
              </a:rPr>
              <a:t>音圧は、ファンの回転数を下げた正面の位置</a:t>
            </a:r>
            <a:r>
              <a:rPr lang="ja-JP" altLang="en-US" sz="800" dirty="0">
                <a:latin typeface="Meiryo UI" panose="020B0604030504040204" pitchFamily="50" charset="-128"/>
                <a:ea typeface="Meiryo UI" panose="020B0604030504040204" pitchFamily="50" charset="-128"/>
              </a:rPr>
              <a:t>から</a:t>
            </a:r>
            <a:r>
              <a:rPr lang="en-US" sz="800" dirty="0" err="1">
                <a:latin typeface="Meiryo UI" panose="020B0604030504040204" pitchFamily="50" charset="-128"/>
                <a:ea typeface="Meiryo UI" panose="020B0604030504040204" pitchFamily="50" charset="-128"/>
              </a:rPr>
              <a:t>測定されています</a:t>
            </a:r>
            <a:r>
              <a:rPr lang="en-US" sz="800" dirty="0">
                <a:latin typeface="Meiryo UI" panose="020B0604030504040204" pitchFamily="50" charset="-128"/>
                <a:ea typeface="Meiryo UI" panose="020B0604030504040204" pitchFamily="50" charset="-128"/>
              </a:rPr>
              <a:t>。</a:t>
            </a:r>
            <a:endParaRPr sz="800" dirty="0">
              <a:solidFill>
                <a:srgbClr val="000000"/>
              </a:solidFill>
              <a:latin typeface="Meiryo UI" panose="020B0604030504040204" pitchFamily="50" charset="-128"/>
              <a:ea typeface="Meiryo UI" panose="020B0604030504040204" pitchFamily="50" charset="-128"/>
              <a:sym typeface="Arial"/>
            </a:endParaRPr>
          </a:p>
        </p:txBody>
      </p:sp>
      <p:sp>
        <p:nvSpPr>
          <p:cNvPr id="399" name="Google Shape;399;p35"/>
          <p:cNvSpPr txBox="1"/>
          <p:nvPr/>
        </p:nvSpPr>
        <p:spPr>
          <a:xfrm>
            <a:off x="996697" y="1858631"/>
            <a:ext cx="10494937" cy="773610"/>
          </a:xfrm>
          <a:prstGeom prst="rect">
            <a:avLst/>
          </a:prstGeom>
          <a:noFill/>
          <a:ln>
            <a:noFill/>
          </a:ln>
        </p:spPr>
        <p:txBody>
          <a:bodyPr spcFirstLastPara="1" wrap="square" lIns="91425" tIns="45700" rIns="91425" bIns="45700" anchor="t" anchorCtr="0">
            <a:noAutofit/>
          </a:bodyPr>
          <a:lstStyle/>
          <a:p>
            <a:pPr marL="0" marR="0" lvl="0" indent="0" algn="l" rtl="0">
              <a:lnSpc>
                <a:spcPct val="155555"/>
              </a:lnSpc>
              <a:spcBef>
                <a:spcPts val="0"/>
              </a:spcBef>
              <a:spcAft>
                <a:spcPts val="0"/>
              </a:spcAft>
              <a:buNone/>
            </a:pPr>
            <a:r>
              <a:rPr lang="en-US" altLang="ja-JP" sz="1800" dirty="0" err="1">
                <a:solidFill>
                  <a:schemeClr val="dk1"/>
                </a:solidFill>
                <a:latin typeface="Meiryo UI" panose="020B0604030504040204" pitchFamily="50" charset="-128"/>
                <a:ea typeface="Meiryo UI" panose="020B0604030504040204" pitchFamily="50" charset="-128"/>
              </a:rPr>
              <a:t>オフィスでの動作をより静かにするため、前世代よりも設計が強化され</a:t>
            </a:r>
            <a:r>
              <a:rPr lang="ja-JP" altLang="en-US" sz="1800" dirty="0">
                <a:solidFill>
                  <a:schemeClr val="dk1"/>
                </a:solidFill>
                <a:latin typeface="Meiryo UI" panose="020B0604030504040204" pitchFamily="50" charset="-128"/>
                <a:ea typeface="Meiryo UI" panose="020B0604030504040204" pitchFamily="50" charset="-128"/>
              </a:rPr>
              <a:t>ており、</a:t>
            </a:r>
            <a:r>
              <a:rPr lang="en-US" sz="1800" dirty="0" err="1">
                <a:solidFill>
                  <a:schemeClr val="dk1"/>
                </a:solidFill>
                <a:latin typeface="Meiryo UI" panose="020B0604030504040204" pitchFamily="50" charset="-128"/>
                <a:ea typeface="Meiryo UI" panose="020B0604030504040204" pitchFamily="50" charset="-128"/>
              </a:rPr>
              <a:t>CPUとハードドライブの温度を</a:t>
            </a:r>
            <a:r>
              <a:rPr lang="ja-JP" altLang="en-US" sz="1800" dirty="0">
                <a:solidFill>
                  <a:schemeClr val="dk1"/>
                </a:solidFill>
                <a:latin typeface="Meiryo UI" panose="020B0604030504040204" pitchFamily="50" charset="-128"/>
                <a:ea typeface="Meiryo UI" panose="020B0604030504040204" pitchFamily="50" charset="-128"/>
              </a:rPr>
              <a:t>それぞれ</a:t>
            </a:r>
            <a:r>
              <a:rPr lang="en-US" sz="1800" dirty="0" err="1">
                <a:solidFill>
                  <a:schemeClr val="dk1"/>
                </a:solidFill>
                <a:latin typeface="Meiryo UI" panose="020B0604030504040204" pitchFamily="50" charset="-128"/>
                <a:ea typeface="Meiryo UI" panose="020B0604030504040204" pitchFamily="50" charset="-128"/>
              </a:rPr>
              <a:t>検出し</a:t>
            </a:r>
            <a:r>
              <a:rPr lang="ja-JP" alt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ファン速度を</a:t>
            </a:r>
            <a:r>
              <a:rPr lang="ja-JP" altLang="en-US" sz="1800" dirty="0">
                <a:solidFill>
                  <a:schemeClr val="dk1"/>
                </a:solidFill>
                <a:latin typeface="Meiryo UI" panose="020B0604030504040204" pitchFamily="50" charset="-128"/>
                <a:ea typeface="Meiryo UI" panose="020B0604030504040204" pitchFamily="50" charset="-128"/>
              </a:rPr>
              <a:t>それぞれ</a:t>
            </a:r>
            <a:r>
              <a:rPr lang="en-US" sz="1800" dirty="0" err="1">
                <a:solidFill>
                  <a:schemeClr val="dk1"/>
                </a:solidFill>
                <a:latin typeface="Meiryo UI" panose="020B0604030504040204" pitchFamily="50" charset="-128"/>
                <a:ea typeface="Meiryo UI" panose="020B0604030504040204" pitchFamily="50" charset="-128"/>
              </a:rPr>
              <a:t>動的に調整し</a:t>
            </a:r>
            <a:r>
              <a:rPr lang="ja-JP" altLang="en-US" sz="1800" dirty="0">
                <a:solidFill>
                  <a:schemeClr val="dk1"/>
                </a:solidFill>
                <a:latin typeface="Meiryo UI" panose="020B0604030504040204" pitchFamily="50" charset="-128"/>
                <a:ea typeface="Meiryo UI" panose="020B0604030504040204" pitchFamily="50" charset="-128"/>
              </a:rPr>
              <a:t>ます</a:t>
            </a:r>
            <a:r>
              <a:rPr lang="en-US" sz="1800" dirty="0">
                <a:solidFill>
                  <a:schemeClr val="dk1"/>
                </a:solidFill>
                <a:latin typeface="Meiryo UI" panose="020B0604030504040204" pitchFamily="50" charset="-128"/>
                <a:ea typeface="Meiryo UI" panose="020B0604030504040204" pitchFamily="50" charset="-128"/>
              </a:rPr>
              <a:t>。</a:t>
            </a: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400" name="Google Shape;400;p35"/>
          <p:cNvSpPr/>
          <p:nvPr/>
        </p:nvSpPr>
        <p:spPr>
          <a:xfrm flipH="1">
            <a:off x="5426059" y="3047857"/>
            <a:ext cx="1764609" cy="488341"/>
          </a:xfrm>
          <a:prstGeom prst="snip2DiagRect">
            <a:avLst>
              <a:gd name="adj1" fmla="val 0"/>
              <a:gd name="adj2" fmla="val 18523"/>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CPU側</a:t>
            </a:r>
            <a:endParaRPr dirty="0">
              <a:latin typeface="Meiryo UI" panose="020B0604030504040204" pitchFamily="50" charset="-128"/>
              <a:ea typeface="Meiryo UI" panose="020B0604030504040204" pitchFamily="50" charset="-128"/>
            </a:endParaRPr>
          </a:p>
        </p:txBody>
      </p:sp>
      <p:sp>
        <p:nvSpPr>
          <p:cNvPr id="401" name="Google Shape;401;p35"/>
          <p:cNvSpPr/>
          <p:nvPr/>
        </p:nvSpPr>
        <p:spPr>
          <a:xfrm flipH="1">
            <a:off x="690039" y="3044798"/>
            <a:ext cx="1543964" cy="488341"/>
          </a:xfrm>
          <a:prstGeom prst="snip2DiagRect">
            <a:avLst>
              <a:gd name="adj1" fmla="val 0"/>
              <a:gd name="adj2" fmla="val 18523"/>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HDD側</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402" name="Google Shape;402;p35"/>
          <p:cNvPicPr preferRelativeResize="0"/>
          <p:nvPr/>
        </p:nvPicPr>
        <p:blipFill rotWithShape="1">
          <a:blip r:embed="rId5">
            <a:alphaModFix/>
          </a:blip>
          <a:srcRect/>
          <a:stretch/>
        </p:blipFill>
        <p:spPr>
          <a:xfrm>
            <a:off x="7604396" y="3771534"/>
            <a:ext cx="3608788" cy="23260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6"/>
          <p:cNvPicPr preferRelativeResize="0"/>
          <p:nvPr/>
        </p:nvPicPr>
        <p:blipFill rotWithShape="1">
          <a:blip r:embed="rId3">
            <a:alphaModFix/>
          </a:blip>
          <a:srcRect/>
          <a:stretch/>
        </p:blipFill>
        <p:spPr>
          <a:xfrm rot="10800000" flipH="1">
            <a:off x="2563397" y="6106108"/>
            <a:ext cx="7915441" cy="727390"/>
          </a:xfrm>
          <a:prstGeom prst="rect">
            <a:avLst/>
          </a:prstGeom>
          <a:noFill/>
          <a:ln>
            <a:noFill/>
          </a:ln>
        </p:spPr>
      </p:pic>
      <p:sp>
        <p:nvSpPr>
          <p:cNvPr id="408" name="Google Shape;408;p36"/>
          <p:cNvSpPr txBox="1"/>
          <p:nvPr/>
        </p:nvSpPr>
        <p:spPr>
          <a:xfrm>
            <a:off x="190500" y="426992"/>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TVS-h474内部</a:t>
            </a:r>
            <a:r>
              <a:rPr lang="ja-JP" altLang="en-US" sz="3800" b="1" dirty="0">
                <a:solidFill>
                  <a:srgbClr val="3F3F3F"/>
                </a:solidFill>
                <a:latin typeface="Meiryo UI" panose="020B0604030504040204" pitchFamily="50" charset="-128"/>
                <a:ea typeface="Meiryo UI" panose="020B0604030504040204" pitchFamily="50" charset="-128"/>
              </a:rPr>
              <a:t>図</a:t>
            </a:r>
            <a:endParaRPr sz="3800" b="1" dirty="0">
              <a:solidFill>
                <a:srgbClr val="3F3F3F"/>
              </a:solidFill>
              <a:latin typeface="Meiryo UI" panose="020B0604030504040204" pitchFamily="50" charset="-128"/>
              <a:ea typeface="Meiryo UI" panose="020B0604030504040204" pitchFamily="50" charset="-128"/>
              <a:sym typeface="Arial"/>
            </a:endParaRPr>
          </a:p>
        </p:txBody>
      </p:sp>
      <p:pic>
        <p:nvPicPr>
          <p:cNvPr id="409" name="Google Shape;409;p36"/>
          <p:cNvPicPr preferRelativeResize="0"/>
          <p:nvPr/>
        </p:nvPicPr>
        <p:blipFill rotWithShape="1">
          <a:blip r:embed="rId4">
            <a:alphaModFix/>
          </a:blip>
          <a:srcRect/>
          <a:stretch/>
        </p:blipFill>
        <p:spPr>
          <a:xfrm>
            <a:off x="1899675" y="1489923"/>
            <a:ext cx="8664054" cy="5415033"/>
          </a:xfrm>
          <a:prstGeom prst="rect">
            <a:avLst/>
          </a:prstGeom>
          <a:noFill/>
          <a:ln>
            <a:noFill/>
          </a:ln>
        </p:spPr>
      </p:pic>
      <p:sp>
        <p:nvSpPr>
          <p:cNvPr id="410" name="Google Shape;410;p36"/>
          <p:cNvSpPr/>
          <p:nvPr/>
        </p:nvSpPr>
        <p:spPr>
          <a:xfrm flipH="1">
            <a:off x="3923783" y="3293707"/>
            <a:ext cx="1187230" cy="1749927"/>
          </a:xfrm>
          <a:prstGeom prst="rect">
            <a:avLst/>
          </a:prstGeom>
          <a:solidFill>
            <a:srgbClr val="A8D08C">
              <a:alpha val="3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11" name="Google Shape;411;p36"/>
          <p:cNvSpPr/>
          <p:nvPr/>
        </p:nvSpPr>
        <p:spPr>
          <a:xfrm flipH="1">
            <a:off x="3923784" y="3293708"/>
            <a:ext cx="1146740" cy="1749927"/>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12" name="Google Shape;412;p36"/>
          <p:cNvSpPr txBox="1"/>
          <p:nvPr/>
        </p:nvSpPr>
        <p:spPr>
          <a:xfrm>
            <a:off x="658761" y="3754322"/>
            <a:ext cx="1824838" cy="83099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2×DDR4</a:t>
            </a:r>
            <a:endParaRPr sz="1600"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SO-</a:t>
            </a:r>
            <a:r>
              <a:rPr lang="en-US" sz="1600" dirty="0" err="1">
                <a:solidFill>
                  <a:schemeClr val="dk1"/>
                </a:solidFill>
                <a:latin typeface="Meiryo UI" panose="020B0604030504040204" pitchFamily="50" charset="-128"/>
                <a:ea typeface="Meiryo UI" panose="020B0604030504040204" pitchFamily="50" charset="-128"/>
              </a:rPr>
              <a:t>DIMMスロット</a:t>
            </a:r>
            <a:endParaRPr sz="1600" dirty="0">
              <a:solidFill>
                <a:schemeClr val="dk1"/>
              </a:solidFill>
              <a:latin typeface="Meiryo UI" panose="020B0604030504040204" pitchFamily="50" charset="-128"/>
              <a:ea typeface="Meiryo UI" panose="020B0604030504040204" pitchFamily="50" charset="-128"/>
            </a:endParaRPr>
          </a:p>
        </p:txBody>
      </p:sp>
      <p:cxnSp>
        <p:nvCxnSpPr>
          <p:cNvPr id="413" name="Google Shape;413;p36"/>
          <p:cNvCxnSpPr/>
          <p:nvPr/>
        </p:nvCxnSpPr>
        <p:spPr>
          <a:xfrm>
            <a:off x="2529708" y="4159296"/>
            <a:ext cx="1394075" cy="0"/>
          </a:xfrm>
          <a:prstGeom prst="straightConnector1">
            <a:avLst/>
          </a:prstGeom>
          <a:noFill/>
          <a:ln w="19050" cap="flat" cmpd="sng">
            <a:solidFill>
              <a:srgbClr val="21C9F7"/>
            </a:solidFill>
            <a:prstDash val="solid"/>
            <a:round/>
            <a:headEnd type="none" w="sm" len="sm"/>
            <a:tailEnd type="oval" w="lg" len="lg"/>
          </a:ln>
        </p:spPr>
      </p:cxnSp>
      <p:sp>
        <p:nvSpPr>
          <p:cNvPr id="414" name="Google Shape;414;p36"/>
          <p:cNvSpPr/>
          <p:nvPr/>
        </p:nvSpPr>
        <p:spPr>
          <a:xfrm flipH="1">
            <a:off x="5158305" y="2159134"/>
            <a:ext cx="2384698" cy="2884500"/>
          </a:xfrm>
          <a:prstGeom prst="rect">
            <a:avLst/>
          </a:prstGeom>
          <a:solidFill>
            <a:srgbClr val="00B0F0">
              <a:alpha val="2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15" name="Google Shape;415;p36"/>
          <p:cNvSpPr/>
          <p:nvPr/>
        </p:nvSpPr>
        <p:spPr>
          <a:xfrm flipH="1">
            <a:off x="5143217" y="2159134"/>
            <a:ext cx="2399787" cy="2897199"/>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16" name="Google Shape;416;p36"/>
          <p:cNvSpPr txBox="1"/>
          <p:nvPr/>
        </p:nvSpPr>
        <p:spPr>
          <a:xfrm>
            <a:off x="10175680" y="2384166"/>
            <a:ext cx="155597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CPUヒートシンク</a:t>
            </a:r>
            <a:endParaRPr sz="1600" dirty="0">
              <a:solidFill>
                <a:schemeClr val="dk1"/>
              </a:solidFill>
              <a:latin typeface="Meiryo UI" panose="020B0604030504040204" pitchFamily="50" charset="-128"/>
              <a:ea typeface="Meiryo UI" panose="020B0604030504040204" pitchFamily="50" charset="-128"/>
              <a:sym typeface="Arial"/>
            </a:endParaRPr>
          </a:p>
        </p:txBody>
      </p:sp>
      <p:cxnSp>
        <p:nvCxnSpPr>
          <p:cNvPr id="417" name="Google Shape;417;p36"/>
          <p:cNvCxnSpPr/>
          <p:nvPr/>
        </p:nvCxnSpPr>
        <p:spPr>
          <a:xfrm rot="10800000">
            <a:off x="7547458" y="2587970"/>
            <a:ext cx="2573440" cy="0"/>
          </a:xfrm>
          <a:prstGeom prst="straightConnector1">
            <a:avLst/>
          </a:prstGeom>
          <a:noFill/>
          <a:ln w="19050" cap="flat" cmpd="sng">
            <a:solidFill>
              <a:srgbClr val="21C9F7"/>
            </a:solidFill>
            <a:prstDash val="solid"/>
            <a:round/>
            <a:headEnd type="none" w="sm" len="sm"/>
            <a:tailEnd type="oval" w="lg" len="lg"/>
          </a:ln>
        </p:spPr>
      </p:cxnSp>
      <p:sp>
        <p:nvSpPr>
          <p:cNvPr id="418" name="Google Shape;418;p36"/>
          <p:cNvSpPr/>
          <p:nvPr/>
        </p:nvSpPr>
        <p:spPr>
          <a:xfrm flipH="1">
            <a:off x="4120517" y="5636155"/>
            <a:ext cx="1977890" cy="480166"/>
          </a:xfrm>
          <a:prstGeom prst="rect">
            <a:avLst/>
          </a:prstGeom>
          <a:solidFill>
            <a:srgbClr val="7F6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19" name="Google Shape;419;p36"/>
          <p:cNvSpPr/>
          <p:nvPr/>
        </p:nvSpPr>
        <p:spPr>
          <a:xfrm flipH="1">
            <a:off x="4120517" y="5166204"/>
            <a:ext cx="1977890" cy="416719"/>
          </a:xfrm>
          <a:prstGeom prst="rect">
            <a:avLst/>
          </a:prstGeom>
          <a:solidFill>
            <a:srgbClr val="7F6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20" name="Google Shape;420;p36"/>
          <p:cNvSpPr/>
          <p:nvPr/>
        </p:nvSpPr>
        <p:spPr>
          <a:xfrm flipH="1">
            <a:off x="4145912" y="5154090"/>
            <a:ext cx="1952496" cy="438996"/>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cxnSp>
        <p:nvCxnSpPr>
          <p:cNvPr id="421" name="Google Shape;421;p36"/>
          <p:cNvCxnSpPr/>
          <p:nvPr/>
        </p:nvCxnSpPr>
        <p:spPr>
          <a:xfrm rot="5400000">
            <a:off x="3885422" y="5619064"/>
            <a:ext cx="501600" cy="12600"/>
          </a:xfrm>
          <a:prstGeom prst="bentConnector3">
            <a:avLst>
              <a:gd name="adj1" fmla="val 0"/>
            </a:avLst>
          </a:prstGeom>
          <a:noFill/>
          <a:ln w="19050" cap="flat" cmpd="sng">
            <a:solidFill>
              <a:srgbClr val="21C9F7"/>
            </a:solidFill>
            <a:prstDash val="solid"/>
            <a:miter lim="800000"/>
            <a:headEnd type="none" w="sm" len="sm"/>
            <a:tailEnd type="none" w="sm" len="sm"/>
          </a:ln>
          <a:effectLst>
            <a:outerShdw blurRad="50800" dist="38100" dir="5400000" algn="t" rotWithShape="0">
              <a:srgbClr val="000000">
                <a:alpha val="40000"/>
              </a:srgbClr>
            </a:outerShdw>
          </a:effectLst>
        </p:spPr>
      </p:cxnSp>
      <p:sp>
        <p:nvSpPr>
          <p:cNvPr id="422" name="Google Shape;422;p36"/>
          <p:cNvSpPr/>
          <p:nvPr/>
        </p:nvSpPr>
        <p:spPr>
          <a:xfrm flipH="1">
            <a:off x="4145911" y="5636153"/>
            <a:ext cx="1952496" cy="480167"/>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23" name="Google Shape;423;p36"/>
          <p:cNvSpPr txBox="1"/>
          <p:nvPr/>
        </p:nvSpPr>
        <p:spPr>
          <a:xfrm>
            <a:off x="288158" y="5195173"/>
            <a:ext cx="2195441" cy="5847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2 x M.2 2280 </a:t>
            </a:r>
            <a:r>
              <a:rPr lang="en-US" sz="1600" dirty="0" err="1">
                <a:solidFill>
                  <a:schemeClr val="dk1"/>
                </a:solidFill>
                <a:latin typeface="Meiryo UI" panose="020B0604030504040204" pitchFamily="50" charset="-128"/>
                <a:ea typeface="Meiryo UI" panose="020B0604030504040204" pitchFamily="50" charset="-128"/>
              </a:rPr>
              <a:t>NVMe</a:t>
            </a:r>
            <a:r>
              <a:rPr lang="en-US" sz="1600" dirty="0">
                <a:solidFill>
                  <a:schemeClr val="dk1"/>
                </a:solidFill>
                <a:latin typeface="Meiryo UI" panose="020B0604030504040204" pitchFamily="50" charset="-128"/>
                <a:ea typeface="Meiryo UI" panose="020B0604030504040204" pitchFamily="50" charset="-128"/>
              </a:rPr>
              <a:t> PCIe Gen3 x2スロット</a:t>
            </a:r>
            <a:endParaRPr sz="1600" dirty="0">
              <a:solidFill>
                <a:schemeClr val="dk1"/>
              </a:solidFill>
              <a:latin typeface="Meiryo UI" panose="020B0604030504040204" pitchFamily="50" charset="-128"/>
              <a:ea typeface="Meiryo UI" panose="020B0604030504040204" pitchFamily="50" charset="-128"/>
              <a:sym typeface="Arial"/>
            </a:endParaRPr>
          </a:p>
        </p:txBody>
      </p:sp>
      <p:cxnSp>
        <p:nvCxnSpPr>
          <p:cNvPr id="424" name="Google Shape;424;p36"/>
          <p:cNvCxnSpPr/>
          <p:nvPr/>
        </p:nvCxnSpPr>
        <p:spPr>
          <a:xfrm>
            <a:off x="2523357" y="5636153"/>
            <a:ext cx="1394075" cy="0"/>
          </a:xfrm>
          <a:prstGeom prst="straightConnector1">
            <a:avLst/>
          </a:prstGeom>
          <a:noFill/>
          <a:ln w="19050" cap="flat" cmpd="sng">
            <a:solidFill>
              <a:srgbClr val="21C9F7"/>
            </a:solidFill>
            <a:prstDash val="solid"/>
            <a:round/>
            <a:headEnd type="none" w="sm" len="sm"/>
            <a:tailEnd type="oval" w="lg" len="lg"/>
          </a:ln>
        </p:spPr>
      </p:cxnSp>
      <p:sp>
        <p:nvSpPr>
          <p:cNvPr id="425" name="Google Shape;425;p36"/>
          <p:cNvSpPr/>
          <p:nvPr/>
        </p:nvSpPr>
        <p:spPr>
          <a:xfrm flipH="1">
            <a:off x="8094140" y="3174276"/>
            <a:ext cx="1212698" cy="1648222"/>
          </a:xfrm>
          <a:prstGeom prst="rect">
            <a:avLst/>
          </a:prstGeom>
          <a:solidFill>
            <a:srgbClr val="00B0F0">
              <a:alpha val="2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26" name="Google Shape;426;p36"/>
          <p:cNvSpPr txBox="1"/>
          <p:nvPr/>
        </p:nvSpPr>
        <p:spPr>
          <a:xfrm>
            <a:off x="10161391" y="3904634"/>
            <a:ext cx="155597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CPUファン</a:t>
            </a:r>
            <a:endParaRPr sz="1600" dirty="0">
              <a:solidFill>
                <a:schemeClr val="dk1"/>
              </a:solidFill>
              <a:latin typeface="Meiryo UI" panose="020B0604030504040204" pitchFamily="50" charset="-128"/>
              <a:ea typeface="Meiryo UI" panose="020B0604030504040204" pitchFamily="50" charset="-128"/>
              <a:sym typeface="Arial"/>
            </a:endParaRPr>
          </a:p>
        </p:txBody>
      </p:sp>
      <p:cxnSp>
        <p:nvCxnSpPr>
          <p:cNvPr id="427" name="Google Shape;427;p36"/>
          <p:cNvCxnSpPr/>
          <p:nvPr/>
        </p:nvCxnSpPr>
        <p:spPr>
          <a:xfrm rot="10800000">
            <a:off x="9306838" y="4083386"/>
            <a:ext cx="799771" cy="0"/>
          </a:xfrm>
          <a:prstGeom prst="straightConnector1">
            <a:avLst/>
          </a:prstGeom>
          <a:noFill/>
          <a:ln w="19050" cap="flat" cmpd="sng">
            <a:solidFill>
              <a:srgbClr val="21C9F7"/>
            </a:solidFill>
            <a:prstDash val="solid"/>
            <a:round/>
            <a:headEnd type="none" w="sm" len="sm"/>
            <a:tailEnd type="oval" w="lg" len="lg"/>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7"/>
          <p:cNvPicPr preferRelativeResize="0"/>
          <p:nvPr/>
        </p:nvPicPr>
        <p:blipFill rotWithShape="1">
          <a:blip r:embed="rId3">
            <a:alphaModFix/>
          </a:blip>
          <a:srcRect/>
          <a:stretch/>
        </p:blipFill>
        <p:spPr>
          <a:xfrm rot="10800000" flipH="1">
            <a:off x="2563397" y="6106108"/>
            <a:ext cx="7915441" cy="727390"/>
          </a:xfrm>
          <a:prstGeom prst="rect">
            <a:avLst/>
          </a:prstGeom>
          <a:noFill/>
          <a:ln>
            <a:noFill/>
          </a:ln>
        </p:spPr>
      </p:pic>
      <p:sp>
        <p:nvSpPr>
          <p:cNvPr id="433" name="Google Shape;433;p37"/>
          <p:cNvSpPr txBox="1"/>
          <p:nvPr/>
        </p:nvSpPr>
        <p:spPr>
          <a:xfrm>
            <a:off x="190500" y="426992"/>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TVS-h674/h874内部図</a:t>
            </a:r>
            <a:endParaRPr sz="3800" b="1" dirty="0">
              <a:solidFill>
                <a:srgbClr val="3F3F3F"/>
              </a:solidFill>
              <a:latin typeface="Meiryo UI" panose="020B0604030504040204" pitchFamily="50" charset="-128"/>
              <a:ea typeface="Meiryo UI" panose="020B0604030504040204" pitchFamily="50" charset="-128"/>
              <a:sym typeface="Arial"/>
            </a:endParaRPr>
          </a:p>
        </p:txBody>
      </p:sp>
      <p:pic>
        <p:nvPicPr>
          <p:cNvPr id="434" name="Google Shape;434;p37"/>
          <p:cNvPicPr preferRelativeResize="0"/>
          <p:nvPr/>
        </p:nvPicPr>
        <p:blipFill rotWithShape="1">
          <a:blip r:embed="rId4">
            <a:alphaModFix/>
          </a:blip>
          <a:srcRect/>
          <a:stretch/>
        </p:blipFill>
        <p:spPr>
          <a:xfrm>
            <a:off x="1899675" y="1489923"/>
            <a:ext cx="8664054" cy="5415033"/>
          </a:xfrm>
          <a:prstGeom prst="rect">
            <a:avLst/>
          </a:prstGeom>
          <a:noFill/>
          <a:ln>
            <a:noFill/>
          </a:ln>
        </p:spPr>
      </p:pic>
      <p:sp>
        <p:nvSpPr>
          <p:cNvPr id="435" name="Google Shape;435;p37"/>
          <p:cNvSpPr/>
          <p:nvPr/>
        </p:nvSpPr>
        <p:spPr>
          <a:xfrm flipH="1">
            <a:off x="3923783" y="3293707"/>
            <a:ext cx="1187230" cy="1749927"/>
          </a:xfrm>
          <a:prstGeom prst="rect">
            <a:avLst/>
          </a:prstGeom>
          <a:solidFill>
            <a:srgbClr val="A8D08C">
              <a:alpha val="3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36" name="Google Shape;436;p37"/>
          <p:cNvSpPr/>
          <p:nvPr/>
        </p:nvSpPr>
        <p:spPr>
          <a:xfrm flipH="1">
            <a:off x="3923784" y="3293708"/>
            <a:ext cx="1146740" cy="1749927"/>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37" name="Google Shape;437;p37"/>
          <p:cNvSpPr txBox="1"/>
          <p:nvPr/>
        </p:nvSpPr>
        <p:spPr>
          <a:xfrm>
            <a:off x="731748" y="3754322"/>
            <a:ext cx="1751851" cy="83099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2×DDR4</a:t>
            </a:r>
            <a:endParaRPr sz="1600"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SO-</a:t>
            </a:r>
            <a:r>
              <a:rPr lang="en-US" sz="1600" dirty="0" err="1">
                <a:solidFill>
                  <a:schemeClr val="dk1"/>
                </a:solidFill>
                <a:latin typeface="Meiryo UI" panose="020B0604030504040204" pitchFamily="50" charset="-128"/>
                <a:ea typeface="Meiryo UI" panose="020B0604030504040204" pitchFamily="50" charset="-128"/>
              </a:rPr>
              <a:t>DIMMスロット</a:t>
            </a:r>
            <a:endParaRPr sz="1600" dirty="0">
              <a:solidFill>
                <a:schemeClr val="dk1"/>
              </a:solidFill>
              <a:latin typeface="Meiryo UI" panose="020B0604030504040204" pitchFamily="50" charset="-128"/>
              <a:ea typeface="Meiryo UI" panose="020B0604030504040204" pitchFamily="50" charset="-128"/>
            </a:endParaRPr>
          </a:p>
        </p:txBody>
      </p:sp>
      <p:cxnSp>
        <p:nvCxnSpPr>
          <p:cNvPr id="438" name="Google Shape;438;p37"/>
          <p:cNvCxnSpPr/>
          <p:nvPr/>
        </p:nvCxnSpPr>
        <p:spPr>
          <a:xfrm>
            <a:off x="2529708" y="4159296"/>
            <a:ext cx="1394075" cy="0"/>
          </a:xfrm>
          <a:prstGeom prst="straightConnector1">
            <a:avLst/>
          </a:prstGeom>
          <a:noFill/>
          <a:ln w="19050" cap="flat" cmpd="sng">
            <a:solidFill>
              <a:srgbClr val="21C9F7"/>
            </a:solidFill>
            <a:prstDash val="solid"/>
            <a:round/>
            <a:headEnd type="none" w="sm" len="sm"/>
            <a:tailEnd type="oval" w="lg" len="lg"/>
          </a:ln>
        </p:spPr>
      </p:cxnSp>
      <p:sp>
        <p:nvSpPr>
          <p:cNvPr id="439" name="Google Shape;439;p37"/>
          <p:cNvSpPr/>
          <p:nvPr/>
        </p:nvSpPr>
        <p:spPr>
          <a:xfrm flipH="1">
            <a:off x="5158305" y="2159134"/>
            <a:ext cx="2384698" cy="2884500"/>
          </a:xfrm>
          <a:prstGeom prst="rect">
            <a:avLst/>
          </a:prstGeom>
          <a:solidFill>
            <a:srgbClr val="00B0F0">
              <a:alpha val="2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40" name="Google Shape;440;p37"/>
          <p:cNvSpPr/>
          <p:nvPr/>
        </p:nvSpPr>
        <p:spPr>
          <a:xfrm flipH="1">
            <a:off x="5143217" y="2159134"/>
            <a:ext cx="2399787" cy="2897199"/>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41" name="Google Shape;441;p37"/>
          <p:cNvSpPr txBox="1"/>
          <p:nvPr/>
        </p:nvSpPr>
        <p:spPr>
          <a:xfrm>
            <a:off x="10175680" y="2384166"/>
            <a:ext cx="155597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CPUヒートシンク</a:t>
            </a:r>
            <a:endParaRPr sz="1600" dirty="0">
              <a:solidFill>
                <a:schemeClr val="dk1"/>
              </a:solidFill>
              <a:latin typeface="Meiryo UI" panose="020B0604030504040204" pitchFamily="50" charset="-128"/>
              <a:ea typeface="Meiryo UI" panose="020B0604030504040204" pitchFamily="50" charset="-128"/>
              <a:sym typeface="Arial"/>
            </a:endParaRPr>
          </a:p>
        </p:txBody>
      </p:sp>
      <p:cxnSp>
        <p:nvCxnSpPr>
          <p:cNvPr id="442" name="Google Shape;442;p37"/>
          <p:cNvCxnSpPr/>
          <p:nvPr/>
        </p:nvCxnSpPr>
        <p:spPr>
          <a:xfrm rot="10800000">
            <a:off x="7547458" y="2587970"/>
            <a:ext cx="2573440" cy="0"/>
          </a:xfrm>
          <a:prstGeom prst="straightConnector1">
            <a:avLst/>
          </a:prstGeom>
          <a:noFill/>
          <a:ln w="19050" cap="flat" cmpd="sng">
            <a:solidFill>
              <a:srgbClr val="21C9F7"/>
            </a:solidFill>
            <a:prstDash val="solid"/>
            <a:round/>
            <a:headEnd type="none" w="sm" len="sm"/>
            <a:tailEnd type="oval" w="lg" len="lg"/>
          </a:ln>
        </p:spPr>
      </p:cxnSp>
      <p:sp>
        <p:nvSpPr>
          <p:cNvPr id="443" name="Google Shape;443;p37"/>
          <p:cNvSpPr/>
          <p:nvPr/>
        </p:nvSpPr>
        <p:spPr>
          <a:xfrm flipH="1">
            <a:off x="4120517" y="5636155"/>
            <a:ext cx="1977890" cy="480166"/>
          </a:xfrm>
          <a:prstGeom prst="rect">
            <a:avLst/>
          </a:prstGeom>
          <a:solidFill>
            <a:srgbClr val="7F6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44" name="Google Shape;444;p37"/>
          <p:cNvSpPr/>
          <p:nvPr/>
        </p:nvSpPr>
        <p:spPr>
          <a:xfrm flipH="1">
            <a:off x="4120517" y="5166204"/>
            <a:ext cx="1977890" cy="416719"/>
          </a:xfrm>
          <a:prstGeom prst="rect">
            <a:avLst/>
          </a:prstGeom>
          <a:solidFill>
            <a:srgbClr val="7F6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45" name="Google Shape;445;p37"/>
          <p:cNvSpPr/>
          <p:nvPr/>
        </p:nvSpPr>
        <p:spPr>
          <a:xfrm flipH="1">
            <a:off x="4145912" y="5154090"/>
            <a:ext cx="1952496" cy="438996"/>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cxnSp>
        <p:nvCxnSpPr>
          <p:cNvPr id="446" name="Google Shape;446;p37"/>
          <p:cNvCxnSpPr/>
          <p:nvPr/>
        </p:nvCxnSpPr>
        <p:spPr>
          <a:xfrm rot="5400000">
            <a:off x="3885422" y="5619064"/>
            <a:ext cx="501600" cy="12600"/>
          </a:xfrm>
          <a:prstGeom prst="bentConnector3">
            <a:avLst>
              <a:gd name="adj1" fmla="val 0"/>
            </a:avLst>
          </a:prstGeom>
          <a:noFill/>
          <a:ln w="19050" cap="flat" cmpd="sng">
            <a:solidFill>
              <a:srgbClr val="21C9F7"/>
            </a:solidFill>
            <a:prstDash val="solid"/>
            <a:miter lim="800000"/>
            <a:headEnd type="none" w="sm" len="sm"/>
            <a:tailEnd type="none" w="sm" len="sm"/>
          </a:ln>
          <a:effectLst>
            <a:outerShdw blurRad="50800" dist="38100" dir="5400000" algn="t" rotWithShape="0">
              <a:srgbClr val="000000">
                <a:alpha val="40000"/>
              </a:srgbClr>
            </a:outerShdw>
          </a:effectLst>
        </p:spPr>
      </p:cxnSp>
      <p:sp>
        <p:nvSpPr>
          <p:cNvPr id="447" name="Google Shape;447;p37"/>
          <p:cNvSpPr/>
          <p:nvPr/>
        </p:nvSpPr>
        <p:spPr>
          <a:xfrm flipH="1">
            <a:off x="4145911" y="5636153"/>
            <a:ext cx="1952496" cy="480167"/>
          </a:xfrm>
          <a:prstGeom prst="rect">
            <a:avLst/>
          </a:prstGeom>
          <a:noFill/>
          <a:ln w="19050" cap="flat" cmpd="sng">
            <a:solidFill>
              <a:srgbClr val="21C9F7"/>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48" name="Google Shape;448;p37"/>
          <p:cNvSpPr txBox="1"/>
          <p:nvPr/>
        </p:nvSpPr>
        <p:spPr>
          <a:xfrm>
            <a:off x="288158" y="5195173"/>
            <a:ext cx="2195441" cy="5847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2 x M.2 2280 </a:t>
            </a:r>
            <a:r>
              <a:rPr lang="en-US" sz="1600" dirty="0" err="1">
                <a:solidFill>
                  <a:schemeClr val="dk1"/>
                </a:solidFill>
                <a:latin typeface="Meiryo UI" panose="020B0604030504040204" pitchFamily="50" charset="-128"/>
                <a:ea typeface="Meiryo UI" panose="020B0604030504040204" pitchFamily="50" charset="-128"/>
              </a:rPr>
              <a:t>NVMe</a:t>
            </a:r>
            <a:r>
              <a:rPr lang="en-US" sz="1600" dirty="0">
                <a:solidFill>
                  <a:schemeClr val="dk1"/>
                </a:solidFill>
                <a:latin typeface="Meiryo UI" panose="020B0604030504040204" pitchFamily="50" charset="-128"/>
                <a:ea typeface="Meiryo UI" panose="020B0604030504040204" pitchFamily="50" charset="-128"/>
              </a:rPr>
              <a:t> PCIe Gen4 x4スロット</a:t>
            </a:r>
            <a:endParaRPr sz="1600" dirty="0">
              <a:solidFill>
                <a:schemeClr val="dk1"/>
              </a:solidFill>
              <a:latin typeface="Meiryo UI" panose="020B0604030504040204" pitchFamily="50" charset="-128"/>
              <a:ea typeface="Meiryo UI" panose="020B0604030504040204" pitchFamily="50" charset="-128"/>
              <a:sym typeface="Arial"/>
            </a:endParaRPr>
          </a:p>
        </p:txBody>
      </p:sp>
      <p:cxnSp>
        <p:nvCxnSpPr>
          <p:cNvPr id="449" name="Google Shape;449;p37"/>
          <p:cNvCxnSpPr/>
          <p:nvPr/>
        </p:nvCxnSpPr>
        <p:spPr>
          <a:xfrm>
            <a:off x="2523357" y="5636153"/>
            <a:ext cx="1394075" cy="0"/>
          </a:xfrm>
          <a:prstGeom prst="straightConnector1">
            <a:avLst/>
          </a:prstGeom>
          <a:noFill/>
          <a:ln w="19050" cap="flat" cmpd="sng">
            <a:solidFill>
              <a:srgbClr val="21C9F7"/>
            </a:solidFill>
            <a:prstDash val="solid"/>
            <a:round/>
            <a:headEnd type="none" w="sm" len="sm"/>
            <a:tailEnd type="oval" w="lg" len="lg"/>
          </a:ln>
        </p:spPr>
      </p:cxnSp>
      <p:sp>
        <p:nvSpPr>
          <p:cNvPr id="450" name="Google Shape;450;p37"/>
          <p:cNvSpPr/>
          <p:nvPr/>
        </p:nvSpPr>
        <p:spPr>
          <a:xfrm flipH="1">
            <a:off x="8094140" y="3174276"/>
            <a:ext cx="1212698" cy="1648222"/>
          </a:xfrm>
          <a:prstGeom prst="rect">
            <a:avLst/>
          </a:prstGeom>
          <a:solidFill>
            <a:srgbClr val="00B0F0">
              <a:alpha val="2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rgbClr val="916409"/>
              </a:solidFill>
              <a:latin typeface="Meiryo UI" panose="020B0604030504040204" pitchFamily="50" charset="-128"/>
              <a:ea typeface="Meiryo UI" panose="020B0604030504040204" pitchFamily="50" charset="-128"/>
              <a:sym typeface="Arial"/>
            </a:endParaRPr>
          </a:p>
        </p:txBody>
      </p:sp>
      <p:sp>
        <p:nvSpPr>
          <p:cNvPr id="451" name="Google Shape;451;p37"/>
          <p:cNvSpPr txBox="1"/>
          <p:nvPr/>
        </p:nvSpPr>
        <p:spPr>
          <a:xfrm>
            <a:off x="10161391" y="3904634"/>
            <a:ext cx="155597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CPUファン</a:t>
            </a:r>
            <a:endParaRPr sz="1600" dirty="0">
              <a:solidFill>
                <a:schemeClr val="dk1"/>
              </a:solidFill>
              <a:latin typeface="Meiryo UI" panose="020B0604030504040204" pitchFamily="50" charset="-128"/>
              <a:ea typeface="Meiryo UI" panose="020B0604030504040204" pitchFamily="50" charset="-128"/>
              <a:sym typeface="Arial"/>
            </a:endParaRPr>
          </a:p>
        </p:txBody>
      </p:sp>
      <p:cxnSp>
        <p:nvCxnSpPr>
          <p:cNvPr id="452" name="Google Shape;452;p37"/>
          <p:cNvCxnSpPr/>
          <p:nvPr/>
        </p:nvCxnSpPr>
        <p:spPr>
          <a:xfrm rot="10800000">
            <a:off x="9306838" y="4083386"/>
            <a:ext cx="799771" cy="0"/>
          </a:xfrm>
          <a:prstGeom prst="straightConnector1">
            <a:avLst/>
          </a:prstGeom>
          <a:noFill/>
          <a:ln w="19050" cap="flat" cmpd="sng">
            <a:solidFill>
              <a:srgbClr val="21C9F7"/>
            </a:solidFill>
            <a:prstDash val="solid"/>
            <a:round/>
            <a:headEnd type="none" w="sm" len="sm"/>
            <a:tailEnd type="oval" w="lg" len="lg"/>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8"/>
          <p:cNvSpPr txBox="1"/>
          <p:nvPr/>
        </p:nvSpPr>
        <p:spPr>
          <a:xfrm>
            <a:off x="455159" y="4176110"/>
            <a:ext cx="4861905" cy="1339333"/>
          </a:xfrm>
          <a:prstGeom prst="rect">
            <a:avLst/>
          </a:prstGeom>
          <a:noFill/>
          <a:ln>
            <a:noFill/>
          </a:ln>
        </p:spPr>
        <p:txBody>
          <a:bodyPr spcFirstLastPara="1" wrap="square" lIns="91425" tIns="45700" rIns="91425" bIns="45700" anchor="t" anchorCtr="0">
            <a:noAutofit/>
          </a:bodyPr>
          <a:lstStyle/>
          <a:p>
            <a:pPr marL="177800" marR="0" lvl="0" indent="-177800" algn="l" rtl="0">
              <a:lnSpc>
                <a:spcPct val="130000"/>
              </a:lnSpc>
              <a:spcBef>
                <a:spcPts val="0"/>
              </a:spcBef>
              <a:spcAft>
                <a:spcPts val="0"/>
              </a:spcAft>
              <a:buClr>
                <a:schemeClr val="dk1"/>
              </a:buClr>
              <a:buSzPts val="1600"/>
              <a:buFont typeface="Arial"/>
              <a:buChar char="•"/>
            </a:pPr>
            <a:r>
              <a:rPr lang="en-US" sz="1600" dirty="0">
                <a:latin typeface="Meiryo UI" panose="020B0604030504040204" pitchFamily="50" charset="-128"/>
                <a:ea typeface="Meiryo UI" panose="020B0604030504040204" pitchFamily="50" charset="-128"/>
              </a:rPr>
              <a:t>2 x DDR4 SO-DIMMスロット、最大64GB (2 x 32GB</a:t>
            </a:r>
            <a:r>
              <a:rPr lang="en-US" altLang="zh-TW" sz="1600" dirty="0">
                <a:latin typeface="Meiryo UI" panose="020B0604030504040204" pitchFamily="50" charset="-128"/>
                <a:ea typeface="Meiryo UI" panose="020B0604030504040204" pitchFamily="50" charset="-128"/>
              </a:rPr>
              <a:t>)</a:t>
            </a:r>
            <a:endParaRPr sz="1600" dirty="0">
              <a:latin typeface="Meiryo UI" panose="020B0604030504040204" pitchFamily="50" charset="-128"/>
              <a:ea typeface="Meiryo UI" panose="020B0604030504040204" pitchFamily="50" charset="-128"/>
            </a:endParaRPr>
          </a:p>
          <a:p>
            <a:pPr marL="177800" marR="0" lvl="0" indent="-177800" algn="l" rtl="0">
              <a:lnSpc>
                <a:spcPct val="130000"/>
              </a:lnSpc>
              <a:spcBef>
                <a:spcPts val="0"/>
              </a:spcBef>
              <a:spcAft>
                <a:spcPts val="0"/>
              </a:spcAft>
              <a:buClr>
                <a:schemeClr val="dk1"/>
              </a:buClr>
              <a:buSzPts val="1600"/>
              <a:buFont typeface="Arial"/>
              <a:buChar char="•"/>
            </a:pPr>
            <a:r>
              <a:rPr lang="en-US" sz="1600" dirty="0">
                <a:latin typeface="Meiryo UI" panose="020B0604030504040204" pitchFamily="50" charset="-128"/>
                <a:ea typeface="Meiryo UI" panose="020B0604030504040204" pitchFamily="50" charset="-128"/>
              </a:rPr>
              <a:t>QNAP 8/16/32GB </a:t>
            </a:r>
            <a:r>
              <a:rPr lang="en-US" sz="1600" dirty="0" err="1">
                <a:latin typeface="Meiryo UI" panose="020B0604030504040204" pitchFamily="50" charset="-128"/>
                <a:ea typeface="Meiryo UI" panose="020B0604030504040204" pitchFamily="50" charset="-128"/>
              </a:rPr>
              <a:t>RAMモジュールにより、アップグレードが容易になり、マルチアプリ</a:t>
            </a:r>
            <a:r>
              <a:rPr lang="ja-JP" altLang="en-US" sz="1600" dirty="0">
                <a:latin typeface="Meiryo UI" panose="020B0604030504040204" pitchFamily="50" charset="-128"/>
                <a:ea typeface="Meiryo UI" panose="020B0604030504040204" pitchFamily="50" charset="-128"/>
              </a:rPr>
              <a:t>や</a:t>
            </a:r>
            <a:r>
              <a:rPr lang="en-US" sz="1600" dirty="0" err="1">
                <a:latin typeface="Meiryo UI" panose="020B0604030504040204" pitchFamily="50" charset="-128"/>
                <a:ea typeface="Meiryo UI" panose="020B0604030504040204" pitchFamily="50" charset="-128"/>
              </a:rPr>
              <a:t>マルチユーザ</a:t>
            </a:r>
            <a:r>
              <a:rPr lang="en-US" sz="1600" dirty="0">
                <a:latin typeface="Meiryo UI" panose="020B0604030504040204" pitchFamily="50" charset="-128"/>
                <a:ea typeface="Meiryo UI" panose="020B0604030504040204" pitchFamily="50" charset="-128"/>
              </a:rPr>
              <a:t>ー</a:t>
            </a:r>
            <a:r>
              <a:rPr lang="ja-JP" altLang="en-US" sz="1600" dirty="0">
                <a:latin typeface="Meiryo UI" panose="020B0604030504040204" pitchFamily="50" charset="-128"/>
                <a:ea typeface="Meiryo UI" panose="020B0604030504040204" pitchFamily="50" charset="-128"/>
              </a:rPr>
              <a:t>で</a:t>
            </a:r>
            <a:r>
              <a:rPr lang="en-US" sz="1600" dirty="0" err="1">
                <a:latin typeface="Meiryo UI" panose="020B0604030504040204" pitchFamily="50" charset="-128"/>
                <a:ea typeface="Meiryo UI" panose="020B0604030504040204" pitchFamily="50" charset="-128"/>
              </a:rPr>
              <a:t>の使用が</a:t>
            </a:r>
            <a:r>
              <a:rPr lang="ja-JP" altLang="en-US" sz="1600" dirty="0">
                <a:latin typeface="Meiryo UI" panose="020B0604030504040204" pitchFamily="50" charset="-128"/>
                <a:ea typeface="Meiryo UI" panose="020B0604030504040204" pitchFamily="50" charset="-128"/>
              </a:rPr>
              <a:t>改善され</a:t>
            </a:r>
            <a:r>
              <a:rPr lang="en-US" sz="1600" dirty="0" err="1">
                <a:latin typeface="Meiryo UI" panose="020B0604030504040204" pitchFamily="50" charset="-128"/>
                <a:ea typeface="Meiryo UI" panose="020B0604030504040204" pitchFamily="50" charset="-128"/>
              </a:rPr>
              <a:t>ます</a:t>
            </a:r>
            <a:r>
              <a:rPr lang="en-US" sz="1600" dirty="0">
                <a:latin typeface="Meiryo UI" panose="020B0604030504040204" pitchFamily="50" charset="-128"/>
                <a:ea typeface="Meiryo UI" panose="020B0604030504040204" pitchFamily="50" charset="-128"/>
              </a:rPr>
              <a:t>。</a:t>
            </a:r>
            <a:endParaRPr sz="1600" dirty="0">
              <a:latin typeface="Meiryo UI" panose="020B0604030504040204" pitchFamily="50" charset="-128"/>
              <a:ea typeface="Meiryo UI" panose="020B0604030504040204" pitchFamily="50" charset="-128"/>
            </a:endParaRPr>
          </a:p>
        </p:txBody>
      </p:sp>
      <p:sp>
        <p:nvSpPr>
          <p:cNvPr id="458" name="Google Shape;458;p38"/>
          <p:cNvSpPr txBox="1">
            <a:spLocks noGrp="1"/>
          </p:cNvSpPr>
          <p:nvPr>
            <p:ph type="title"/>
          </p:nvPr>
        </p:nvSpPr>
        <p:spPr>
          <a:xfrm>
            <a:off x="668474" y="94508"/>
            <a:ext cx="10855052" cy="1378563"/>
          </a:xfrm>
          <a:prstGeom prst="rect">
            <a:avLst/>
          </a:prstGeom>
          <a:noFill/>
          <a:ln>
            <a:noFill/>
          </a:ln>
        </p:spPr>
        <p:txBody>
          <a:bodyPr spcFirstLastPara="1" wrap="square" lIns="91425" tIns="45700" rIns="91425" bIns="45700" anchor="ctr" anchorCtr="0">
            <a:noAutofit/>
          </a:bodyPr>
          <a:lstStyle/>
          <a:p>
            <a:pPr marL="0" lvl="0" indent="0" algn="ctr" rtl="0">
              <a:lnSpc>
                <a:spcPct val="133333"/>
              </a:lnSpc>
              <a:spcBef>
                <a:spcPts val="0"/>
              </a:spcBef>
              <a:spcAft>
                <a:spcPts val="0"/>
              </a:spcAft>
              <a:buClr>
                <a:srgbClr val="3F3F3F"/>
              </a:buClr>
              <a:buSzPts val="3300"/>
              <a:buFont typeface="Arial"/>
              <a:buNone/>
            </a:pPr>
            <a:r>
              <a:rPr lang="en-US" sz="3200" dirty="0" err="1">
                <a:latin typeface="Meiryo UI" panose="020B0604030504040204" pitchFamily="50" charset="-128"/>
                <a:ea typeface="Meiryo UI" panose="020B0604030504040204" pitchFamily="50" charset="-128"/>
                <a:cs typeface="Arial"/>
                <a:sym typeface="Arial"/>
              </a:rPr>
              <a:t>大容量のプリインストール</a:t>
            </a:r>
            <a:r>
              <a:rPr lang="ja-JP" altLang="en-US" sz="3200" dirty="0">
                <a:latin typeface="Meiryo UI" panose="020B0604030504040204" pitchFamily="50" charset="-128"/>
                <a:ea typeface="Meiryo UI" panose="020B0604030504040204" pitchFamily="50" charset="-128"/>
                <a:cs typeface="Arial"/>
                <a:sym typeface="Arial"/>
              </a:rPr>
              <a:t>された</a:t>
            </a:r>
            <a:r>
              <a:rPr lang="en-US" sz="3200" dirty="0">
                <a:latin typeface="Meiryo UI" panose="020B0604030504040204" pitchFamily="50" charset="-128"/>
                <a:ea typeface="Meiryo UI" panose="020B0604030504040204" pitchFamily="50" charset="-128"/>
                <a:cs typeface="Arial"/>
                <a:sym typeface="Arial"/>
              </a:rPr>
              <a:t>8/16/32GB DDR4 RAM、最大64GB </a:t>
            </a:r>
            <a:r>
              <a:rPr lang="en-US" sz="3200" dirty="0" err="1">
                <a:latin typeface="Meiryo UI" panose="020B0604030504040204" pitchFamily="50" charset="-128"/>
                <a:ea typeface="Meiryo UI" panose="020B0604030504040204" pitchFamily="50" charset="-128"/>
                <a:cs typeface="Arial"/>
                <a:sym typeface="Arial"/>
              </a:rPr>
              <a:t>までアップグレード可能</a:t>
            </a:r>
            <a:endParaRPr sz="3200" dirty="0">
              <a:latin typeface="Meiryo UI" panose="020B0604030504040204" pitchFamily="50" charset="-128"/>
              <a:ea typeface="Meiryo UI" panose="020B0604030504040204" pitchFamily="50" charset="-128"/>
              <a:cs typeface="Arial"/>
              <a:sym typeface="Arial"/>
            </a:endParaRPr>
          </a:p>
        </p:txBody>
      </p:sp>
      <p:graphicFrame>
        <p:nvGraphicFramePr>
          <p:cNvPr id="460" name="Google Shape;460;p38"/>
          <p:cNvGraphicFramePr/>
          <p:nvPr>
            <p:extLst>
              <p:ext uri="{D42A27DB-BD31-4B8C-83A1-F6EECF244321}">
                <p14:modId xmlns:p14="http://schemas.microsoft.com/office/powerpoint/2010/main" val="4121422320"/>
              </p:ext>
            </p:extLst>
          </p:nvPr>
        </p:nvGraphicFramePr>
        <p:xfrm>
          <a:off x="455159" y="2535591"/>
          <a:ext cx="4977652" cy="1524050"/>
        </p:xfrm>
        <a:graphic>
          <a:graphicData uri="http://schemas.openxmlformats.org/drawingml/2006/table">
            <a:tbl>
              <a:tblPr firstRow="1" bandRow="1">
                <a:noFill/>
                <a:tableStyleId>{BEDDAD01-7737-4B7B-A146-E9C588555DEE}</a:tableStyleId>
              </a:tblPr>
              <a:tblGrid>
                <a:gridCol w="2137916">
                  <a:extLst>
                    <a:ext uri="{9D8B030D-6E8A-4147-A177-3AD203B41FA5}">
                      <a16:colId xmlns:a16="http://schemas.microsoft.com/office/drawing/2014/main" val="20000"/>
                    </a:ext>
                  </a:extLst>
                </a:gridCol>
                <a:gridCol w="2839736">
                  <a:extLst>
                    <a:ext uri="{9D8B030D-6E8A-4147-A177-3AD203B41FA5}">
                      <a16:colId xmlns:a16="http://schemas.microsoft.com/office/drawing/2014/main" val="20001"/>
                    </a:ext>
                  </a:extLst>
                </a:gridCol>
              </a:tblGrid>
              <a:tr h="266275">
                <a:tc>
                  <a:txBody>
                    <a:bodyPr/>
                    <a:lstStyle/>
                    <a:p>
                      <a:pPr marL="0" marR="0" lvl="0" indent="0" algn="l" rtl="0">
                        <a:spcBef>
                          <a:spcPts val="0"/>
                        </a:spcBef>
                        <a:spcAft>
                          <a:spcPts val="0"/>
                        </a:spcAft>
                        <a:buNone/>
                      </a:pPr>
                      <a:r>
                        <a:rPr lang="ja-JP" altLang="en-US" sz="1400" u="none" strike="noStrike" cap="none" dirty="0">
                          <a:latin typeface="Meiryo UI" panose="020B0604030504040204" pitchFamily="50" charset="-128"/>
                          <a:ea typeface="Meiryo UI" panose="020B0604030504040204" pitchFamily="50" charset="-128"/>
                          <a:cs typeface="Arial"/>
                          <a:sym typeface="Arial"/>
                        </a:rPr>
                        <a:t>注文</a:t>
                      </a:r>
                      <a:r>
                        <a:rPr lang="en-US" sz="1400" u="none" strike="noStrike" cap="none" dirty="0">
                          <a:latin typeface="Meiryo UI" panose="020B0604030504040204" pitchFamily="50" charset="-128"/>
                          <a:ea typeface="Meiryo UI" panose="020B0604030504040204" pitchFamily="50" charset="-128"/>
                          <a:cs typeface="Arial"/>
                          <a:sym typeface="Arial"/>
                        </a:rPr>
                        <a:t>P/N</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ja-JP" altLang="en-US" sz="1400" dirty="0">
                          <a:latin typeface="Meiryo UI" panose="020B0604030504040204" pitchFamily="50" charset="-128"/>
                          <a:ea typeface="Meiryo UI" panose="020B0604030504040204" pitchFamily="50" charset="-128"/>
                          <a:cs typeface="Arial"/>
                          <a:sym typeface="Arial"/>
                        </a:rPr>
                        <a:t>メモリ</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6275">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TVS-h474-PT-8G</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8GB (1 x 8GB SO-DIMM)</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6275">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TVS-h674-i3-16G</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16GB (1 x 16GB SO-DIMM)</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66275">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TVS-h674-i5-32G</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32GB (2 x 16GB SO-DIMM)</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6275">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TVS-h874-i5-32G</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cs typeface="Arial"/>
                          <a:sym typeface="Arial"/>
                        </a:rPr>
                        <a:t>32GB (2 x 16GB SO-DIMM)</a:t>
                      </a: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461" name="Google Shape;461;p38"/>
          <p:cNvGrpSpPr/>
          <p:nvPr/>
        </p:nvGrpSpPr>
        <p:grpSpPr>
          <a:xfrm>
            <a:off x="5594122" y="2010727"/>
            <a:ext cx="3176629" cy="2251324"/>
            <a:chOff x="535858" y="2192097"/>
            <a:chExt cx="3078236" cy="4755000"/>
          </a:xfrm>
        </p:grpSpPr>
        <p:pic>
          <p:nvPicPr>
            <p:cNvPr id="462" name="Google Shape;462;p38"/>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463" name="Google Shape;463;p38"/>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64" name="Google Shape;464;p38"/>
          <p:cNvSpPr/>
          <p:nvPr/>
        </p:nvSpPr>
        <p:spPr>
          <a:xfrm>
            <a:off x="5585962" y="1806038"/>
            <a:ext cx="2847204" cy="461657"/>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65" name="Google Shape;465;p38"/>
          <p:cNvSpPr txBox="1"/>
          <p:nvPr/>
        </p:nvSpPr>
        <p:spPr>
          <a:xfrm>
            <a:off x="5432811" y="1866955"/>
            <a:ext cx="3020624"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1.カバーを外す</a:t>
            </a:r>
            <a:endParaRPr sz="1600" b="1" dirty="0">
              <a:solidFill>
                <a:schemeClr val="lt1"/>
              </a:solidFill>
              <a:latin typeface="Meiryo UI" panose="020B0604030504040204" pitchFamily="50" charset="-128"/>
              <a:ea typeface="Meiryo UI" panose="020B0604030504040204" pitchFamily="50" charset="-128"/>
              <a:sym typeface="Arial"/>
            </a:endParaRPr>
          </a:p>
        </p:txBody>
      </p:sp>
      <p:grpSp>
        <p:nvGrpSpPr>
          <p:cNvPr id="466" name="Google Shape;466;p38"/>
          <p:cNvGrpSpPr/>
          <p:nvPr/>
        </p:nvGrpSpPr>
        <p:grpSpPr>
          <a:xfrm>
            <a:off x="8606996" y="2010727"/>
            <a:ext cx="3176629" cy="2251324"/>
            <a:chOff x="535858" y="2192097"/>
            <a:chExt cx="3078236" cy="4755000"/>
          </a:xfrm>
        </p:grpSpPr>
        <p:pic>
          <p:nvPicPr>
            <p:cNvPr id="467" name="Google Shape;467;p38"/>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468" name="Google Shape;468;p38"/>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69" name="Google Shape;469;p38"/>
          <p:cNvSpPr/>
          <p:nvPr/>
        </p:nvSpPr>
        <p:spPr>
          <a:xfrm>
            <a:off x="8598836" y="1806038"/>
            <a:ext cx="2847204" cy="461657"/>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70" name="Google Shape;470;p38"/>
          <p:cNvSpPr txBox="1"/>
          <p:nvPr/>
        </p:nvSpPr>
        <p:spPr>
          <a:xfrm>
            <a:off x="8428383" y="1878748"/>
            <a:ext cx="318811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2. </a:t>
            </a:r>
            <a:r>
              <a:rPr lang="en-US" sz="1200" b="1" dirty="0" err="1">
                <a:solidFill>
                  <a:schemeClr val="lt1"/>
                </a:solidFill>
                <a:latin typeface="Meiryo UI" panose="020B0604030504040204" pitchFamily="50" charset="-128"/>
                <a:ea typeface="Meiryo UI" panose="020B0604030504040204" pitchFamily="50" charset="-128"/>
              </a:rPr>
              <a:t>古いRAMを取り外</a:t>
            </a:r>
            <a:r>
              <a:rPr lang="ja-JP" altLang="en-US" sz="1200" b="1" dirty="0">
                <a:solidFill>
                  <a:schemeClr val="lt1"/>
                </a:solidFill>
                <a:latin typeface="Meiryo UI" panose="020B0604030504040204" pitchFamily="50" charset="-128"/>
                <a:ea typeface="Meiryo UI" panose="020B0604030504040204" pitchFamily="50" charset="-128"/>
              </a:rPr>
              <a:t>す</a:t>
            </a:r>
            <a:r>
              <a:rPr lang="en-US" sz="1200" b="1" dirty="0">
                <a:solidFill>
                  <a:schemeClr val="lt1"/>
                </a:solidFill>
                <a:latin typeface="Meiryo UI" panose="020B0604030504040204" pitchFamily="50" charset="-128"/>
                <a:ea typeface="Meiryo UI" panose="020B0604030504040204" pitchFamily="50" charset="-128"/>
              </a:rPr>
              <a:t>(</a:t>
            </a:r>
            <a:r>
              <a:rPr lang="en-US" sz="1200" b="1" dirty="0" err="1">
                <a:solidFill>
                  <a:schemeClr val="lt1"/>
                </a:solidFill>
                <a:latin typeface="Meiryo UI" panose="020B0604030504040204" pitchFamily="50" charset="-128"/>
                <a:ea typeface="Meiryo UI" panose="020B0604030504040204" pitchFamily="50" charset="-128"/>
              </a:rPr>
              <a:t>オプション</a:t>
            </a:r>
            <a:r>
              <a:rPr lang="en-US" sz="1200" b="1" dirty="0">
                <a:solidFill>
                  <a:schemeClr val="lt1"/>
                </a:solidFill>
                <a:latin typeface="Meiryo UI" panose="020B0604030504040204" pitchFamily="50" charset="-128"/>
                <a:ea typeface="Meiryo UI" panose="020B0604030504040204" pitchFamily="50" charset="-128"/>
              </a:rPr>
              <a: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nvGrpSpPr>
          <p:cNvPr id="471" name="Google Shape;471;p38"/>
          <p:cNvGrpSpPr/>
          <p:nvPr/>
        </p:nvGrpSpPr>
        <p:grpSpPr>
          <a:xfrm>
            <a:off x="5602282" y="4423743"/>
            <a:ext cx="6479320" cy="2357700"/>
            <a:chOff x="535858" y="2192097"/>
            <a:chExt cx="3078236" cy="4755000"/>
          </a:xfrm>
        </p:grpSpPr>
        <p:pic>
          <p:nvPicPr>
            <p:cNvPr id="472" name="Google Shape;472;p38"/>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473" name="Google Shape;473;p38"/>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74" name="Google Shape;474;p38"/>
          <p:cNvSpPr/>
          <p:nvPr/>
        </p:nvSpPr>
        <p:spPr>
          <a:xfrm flipH="1">
            <a:off x="432753" y="1837497"/>
            <a:ext cx="2745876" cy="512570"/>
          </a:xfrm>
          <a:prstGeom prst="snip2DiagRect">
            <a:avLst>
              <a:gd name="adj1" fmla="val 0"/>
              <a:gd name="adj2" fmla="val 18523"/>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b="1" dirty="0">
                <a:solidFill>
                  <a:schemeClr val="lt1"/>
                </a:solidFill>
                <a:latin typeface="Meiryo UI" panose="020B0604030504040204" pitchFamily="50" charset="-128"/>
                <a:ea typeface="Meiryo UI" panose="020B0604030504040204" pitchFamily="50" charset="-128"/>
              </a:rPr>
              <a:t>NAS</a:t>
            </a:r>
            <a:r>
              <a:rPr lang="ja-JP" altLang="en-US" sz="2100" b="1" dirty="0">
                <a:solidFill>
                  <a:schemeClr val="lt1"/>
                </a:solidFill>
                <a:latin typeface="Meiryo UI" panose="020B0604030504040204" pitchFamily="50" charset="-128"/>
                <a:ea typeface="Meiryo UI" panose="020B0604030504040204" pitchFamily="50" charset="-128"/>
              </a:rPr>
              <a:t>注文</a:t>
            </a:r>
            <a:r>
              <a:rPr lang="en-US" sz="2100" b="1" dirty="0">
                <a:solidFill>
                  <a:schemeClr val="lt1"/>
                </a:solidFill>
                <a:latin typeface="Meiryo UI" panose="020B0604030504040204" pitchFamily="50" charset="-128"/>
                <a:ea typeface="Meiryo UI" panose="020B0604030504040204" pitchFamily="50" charset="-128"/>
              </a:rPr>
              <a:t>P/N</a:t>
            </a:r>
            <a:endParaRPr sz="2100" b="1" dirty="0">
              <a:solidFill>
                <a:schemeClr val="lt1"/>
              </a:solidFill>
              <a:latin typeface="Meiryo UI" panose="020B0604030504040204" pitchFamily="50" charset="-128"/>
              <a:ea typeface="Meiryo UI" panose="020B0604030504040204" pitchFamily="50" charset="-128"/>
              <a:sym typeface="Arial"/>
            </a:endParaRPr>
          </a:p>
        </p:txBody>
      </p:sp>
      <p:pic>
        <p:nvPicPr>
          <p:cNvPr id="475" name="Google Shape;475;p38"/>
          <p:cNvPicPr preferRelativeResize="0"/>
          <p:nvPr/>
        </p:nvPicPr>
        <p:blipFill rotWithShape="1">
          <a:blip r:embed="rId4">
            <a:alphaModFix/>
          </a:blip>
          <a:srcRect t="76775"/>
          <a:stretch/>
        </p:blipFill>
        <p:spPr>
          <a:xfrm rot="5400000">
            <a:off x="1495777" y="3120517"/>
            <a:ext cx="1596203" cy="343047"/>
          </a:xfrm>
          <a:prstGeom prst="rect">
            <a:avLst/>
          </a:prstGeom>
          <a:noFill/>
          <a:ln>
            <a:noFill/>
          </a:ln>
        </p:spPr>
      </p:pic>
      <p:pic>
        <p:nvPicPr>
          <p:cNvPr id="476" name="Google Shape;476;p38"/>
          <p:cNvPicPr preferRelativeResize="0"/>
          <p:nvPr/>
        </p:nvPicPr>
        <p:blipFill rotWithShape="1">
          <a:blip r:embed="rId5">
            <a:alphaModFix/>
          </a:blip>
          <a:srcRect l="2814" t="1702" r="4469" b="5940"/>
          <a:stretch/>
        </p:blipFill>
        <p:spPr>
          <a:xfrm>
            <a:off x="5657936" y="2351645"/>
            <a:ext cx="2700657" cy="1822445"/>
          </a:xfrm>
          <a:prstGeom prst="rect">
            <a:avLst/>
          </a:prstGeom>
          <a:noFill/>
          <a:ln>
            <a:noFill/>
          </a:ln>
        </p:spPr>
      </p:pic>
      <p:pic>
        <p:nvPicPr>
          <p:cNvPr id="477" name="Google Shape;477;p38"/>
          <p:cNvPicPr preferRelativeResize="0"/>
          <p:nvPr/>
        </p:nvPicPr>
        <p:blipFill rotWithShape="1">
          <a:blip r:embed="rId6">
            <a:alphaModFix/>
          </a:blip>
          <a:srcRect l="2234" t="2072" r="2477" b="1830"/>
          <a:stretch/>
        </p:blipFill>
        <p:spPr>
          <a:xfrm>
            <a:off x="8701155" y="2350067"/>
            <a:ext cx="2669933" cy="1824023"/>
          </a:xfrm>
          <a:prstGeom prst="rect">
            <a:avLst/>
          </a:prstGeom>
          <a:noFill/>
          <a:ln>
            <a:noFill/>
          </a:ln>
        </p:spPr>
      </p:pic>
      <p:pic>
        <p:nvPicPr>
          <p:cNvPr id="478" name="Google Shape;478;p38"/>
          <p:cNvPicPr preferRelativeResize="0"/>
          <p:nvPr/>
        </p:nvPicPr>
        <p:blipFill rotWithShape="1">
          <a:blip r:embed="rId7">
            <a:alphaModFix/>
          </a:blip>
          <a:srcRect l="1531" t="2411" r="3808" b="12597"/>
          <a:stretch/>
        </p:blipFill>
        <p:spPr>
          <a:xfrm>
            <a:off x="7092446" y="4626470"/>
            <a:ext cx="3310362" cy="2013457"/>
          </a:xfrm>
          <a:prstGeom prst="rect">
            <a:avLst/>
          </a:prstGeom>
          <a:noFill/>
          <a:ln>
            <a:noFill/>
          </a:ln>
        </p:spPr>
      </p:pic>
      <p:sp>
        <p:nvSpPr>
          <p:cNvPr id="479" name="Google Shape;479;p38"/>
          <p:cNvSpPr/>
          <p:nvPr/>
        </p:nvSpPr>
        <p:spPr>
          <a:xfrm>
            <a:off x="5594122" y="4405823"/>
            <a:ext cx="2847204" cy="461657"/>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80" name="Google Shape;480;p38"/>
          <p:cNvSpPr txBox="1"/>
          <p:nvPr/>
        </p:nvSpPr>
        <p:spPr>
          <a:xfrm>
            <a:off x="5602281" y="4467196"/>
            <a:ext cx="285432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3. </a:t>
            </a:r>
            <a:r>
              <a:rPr lang="en-US" sz="1600" b="1" dirty="0" err="1">
                <a:solidFill>
                  <a:schemeClr val="lt1"/>
                </a:solidFill>
                <a:latin typeface="Meiryo UI" panose="020B0604030504040204" pitchFamily="50" charset="-128"/>
                <a:ea typeface="Meiryo UI" panose="020B0604030504040204" pitchFamily="50" charset="-128"/>
              </a:rPr>
              <a:t>新しいRAMを取り付ける</a:t>
            </a:r>
            <a:endParaRPr sz="16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5" name="Google Shape;485;p39"/>
          <p:cNvGrpSpPr/>
          <p:nvPr/>
        </p:nvGrpSpPr>
        <p:grpSpPr>
          <a:xfrm>
            <a:off x="5839244" y="4503032"/>
            <a:ext cx="6470565" cy="2295479"/>
            <a:chOff x="535858" y="2192097"/>
            <a:chExt cx="3078236" cy="4755000"/>
          </a:xfrm>
        </p:grpSpPr>
        <p:pic>
          <p:nvPicPr>
            <p:cNvPr id="486" name="Google Shape;486;p39"/>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487" name="Google Shape;487;p39"/>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488" name="Google Shape;488;p39"/>
          <p:cNvGrpSpPr/>
          <p:nvPr/>
        </p:nvGrpSpPr>
        <p:grpSpPr>
          <a:xfrm>
            <a:off x="9009148" y="1993936"/>
            <a:ext cx="2922833" cy="2448282"/>
            <a:chOff x="535858" y="2192097"/>
            <a:chExt cx="3078236" cy="4755000"/>
          </a:xfrm>
        </p:grpSpPr>
        <p:pic>
          <p:nvPicPr>
            <p:cNvPr id="489" name="Google Shape;489;p39"/>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490" name="Google Shape;490;p39"/>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491" name="Google Shape;491;p39"/>
          <p:cNvGrpSpPr/>
          <p:nvPr/>
        </p:nvGrpSpPr>
        <p:grpSpPr>
          <a:xfrm>
            <a:off x="5832519" y="1989724"/>
            <a:ext cx="3176629" cy="2448282"/>
            <a:chOff x="535858" y="2192097"/>
            <a:chExt cx="3078236" cy="4755000"/>
          </a:xfrm>
        </p:grpSpPr>
        <p:pic>
          <p:nvPicPr>
            <p:cNvPr id="492" name="Google Shape;492;p39"/>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493" name="Google Shape;493;p39"/>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494" name="Google Shape;494;p39"/>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lnSpc>
                <a:spcPct val="127272"/>
              </a:lnSpc>
              <a:spcBef>
                <a:spcPts val="0"/>
              </a:spcBef>
              <a:spcAft>
                <a:spcPts val="0"/>
              </a:spcAft>
              <a:buClr>
                <a:srgbClr val="3F3F3F"/>
              </a:buClr>
              <a:buSzPts val="3300"/>
              <a:buFont typeface="Arial"/>
              <a:buNone/>
            </a:pPr>
            <a:r>
              <a:rPr lang="en-US" sz="3300" dirty="0">
                <a:latin typeface="Meiryo UI" panose="020B0604030504040204" pitchFamily="50" charset="-128"/>
                <a:ea typeface="Meiryo UI" panose="020B0604030504040204" pitchFamily="50" charset="-128"/>
                <a:cs typeface="Arial"/>
                <a:sym typeface="Arial"/>
              </a:rPr>
              <a:t>2 x M.2 </a:t>
            </a:r>
            <a:r>
              <a:rPr lang="en-US" sz="3300" dirty="0" err="1">
                <a:latin typeface="Meiryo UI" panose="020B0604030504040204" pitchFamily="50" charset="-128"/>
                <a:ea typeface="Meiryo UI" panose="020B0604030504040204" pitchFamily="50" charset="-128"/>
                <a:cs typeface="Arial"/>
                <a:sym typeface="Arial"/>
              </a:rPr>
              <a:t>SSDスロットをデフォルトの共有フォルダとして使用し</a:t>
            </a:r>
            <a:r>
              <a:rPr lang="en-US" sz="3300" dirty="0">
                <a:latin typeface="Meiryo UI" panose="020B0604030504040204" pitchFamily="50" charset="-128"/>
                <a:ea typeface="Meiryo UI" panose="020B0604030504040204" pitchFamily="50" charset="-128"/>
                <a:cs typeface="Arial"/>
                <a:sym typeface="Arial"/>
              </a:rPr>
              <a:t>、</a:t>
            </a:r>
            <a:br>
              <a:rPr lang="en-US" sz="3300" dirty="0">
                <a:latin typeface="Meiryo UI" panose="020B0604030504040204" pitchFamily="50" charset="-128"/>
                <a:ea typeface="Meiryo UI" panose="020B0604030504040204" pitchFamily="50" charset="-128"/>
                <a:cs typeface="Arial"/>
                <a:sym typeface="Arial"/>
              </a:rPr>
            </a:br>
            <a:r>
              <a:rPr lang="en-US" sz="3300" dirty="0" err="1">
                <a:latin typeface="Meiryo UI" panose="020B0604030504040204" pitchFamily="50" charset="-128"/>
                <a:ea typeface="Meiryo UI" panose="020B0604030504040204" pitchFamily="50" charset="-128"/>
                <a:cs typeface="Arial"/>
                <a:sym typeface="Arial"/>
              </a:rPr>
              <a:t>QuTS</a:t>
            </a:r>
            <a:r>
              <a:rPr lang="en-US" sz="3300" dirty="0">
                <a:latin typeface="Meiryo UI" panose="020B0604030504040204" pitchFamily="50" charset="-128"/>
                <a:ea typeface="Meiryo UI" panose="020B0604030504040204" pitchFamily="50" charset="-128"/>
                <a:cs typeface="Arial"/>
                <a:sym typeface="Arial"/>
              </a:rPr>
              <a:t> </a:t>
            </a:r>
            <a:r>
              <a:rPr lang="en-US" sz="3300" dirty="0" err="1">
                <a:latin typeface="Meiryo UI" panose="020B0604030504040204" pitchFamily="50" charset="-128"/>
                <a:ea typeface="Meiryo UI" panose="020B0604030504040204" pitchFamily="50" charset="-128"/>
                <a:cs typeface="Arial"/>
                <a:sym typeface="Arial"/>
              </a:rPr>
              <a:t>heroの全体的なパフォーマンスを向上させます</a:t>
            </a:r>
            <a:endParaRPr sz="3300" dirty="0">
              <a:latin typeface="Meiryo UI" panose="020B0604030504040204" pitchFamily="50" charset="-128"/>
              <a:ea typeface="Meiryo UI" panose="020B0604030504040204" pitchFamily="50" charset="-128"/>
              <a:cs typeface="Arial"/>
              <a:sym typeface="Arial"/>
            </a:endParaRPr>
          </a:p>
        </p:txBody>
      </p:sp>
      <p:sp>
        <p:nvSpPr>
          <p:cNvPr id="495" name="Google Shape;495;p39"/>
          <p:cNvSpPr/>
          <p:nvPr/>
        </p:nvSpPr>
        <p:spPr>
          <a:xfrm>
            <a:off x="5846312" y="1690272"/>
            <a:ext cx="2847204" cy="450093"/>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96" name="Google Shape;496;p39"/>
          <p:cNvSpPr txBox="1"/>
          <p:nvPr/>
        </p:nvSpPr>
        <p:spPr>
          <a:xfrm>
            <a:off x="5671208" y="1761002"/>
            <a:ext cx="3020624"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1. </a:t>
            </a:r>
            <a:r>
              <a:rPr lang="en-US" b="1" dirty="0" err="1">
                <a:solidFill>
                  <a:schemeClr val="lt1"/>
                </a:solidFill>
                <a:latin typeface="Meiryo UI" panose="020B0604030504040204" pitchFamily="50" charset="-128"/>
                <a:ea typeface="Meiryo UI" panose="020B0604030504040204" pitchFamily="50" charset="-128"/>
              </a:rPr>
              <a:t>ネジとカバーを外</a:t>
            </a:r>
            <a:r>
              <a:rPr lang="ja-JP" altLang="en-US" b="1" dirty="0">
                <a:solidFill>
                  <a:schemeClr val="lt1"/>
                </a:solidFill>
                <a:latin typeface="Meiryo UI" panose="020B0604030504040204" pitchFamily="50" charset="-128"/>
                <a:ea typeface="Meiryo UI" panose="020B0604030504040204" pitchFamily="50" charset="-128"/>
              </a:rPr>
              <a:t>す</a:t>
            </a:r>
            <a:endParaRPr dirty="0">
              <a:latin typeface="Meiryo UI" panose="020B0604030504040204" pitchFamily="50" charset="-128"/>
              <a:ea typeface="Meiryo UI" panose="020B0604030504040204" pitchFamily="50" charset="-128"/>
            </a:endParaRPr>
          </a:p>
        </p:txBody>
      </p:sp>
      <p:sp>
        <p:nvSpPr>
          <p:cNvPr id="497" name="Google Shape;497;p39"/>
          <p:cNvSpPr/>
          <p:nvPr/>
        </p:nvSpPr>
        <p:spPr>
          <a:xfrm>
            <a:off x="9000263" y="1689222"/>
            <a:ext cx="2624971" cy="450093"/>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98" name="Google Shape;498;p39"/>
          <p:cNvSpPr txBox="1"/>
          <p:nvPr/>
        </p:nvSpPr>
        <p:spPr>
          <a:xfrm>
            <a:off x="8900047" y="1773514"/>
            <a:ext cx="2805606"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2. M.2 </a:t>
            </a:r>
            <a:r>
              <a:rPr lang="en-US" b="1" dirty="0" err="1">
                <a:solidFill>
                  <a:schemeClr val="lt1"/>
                </a:solidFill>
                <a:latin typeface="Meiryo UI" panose="020B0604030504040204" pitchFamily="50" charset="-128"/>
                <a:ea typeface="Meiryo UI" panose="020B0604030504040204" pitchFamily="50" charset="-128"/>
              </a:rPr>
              <a:t>NVMe</a:t>
            </a:r>
            <a:r>
              <a:rPr lang="en-US" b="1" dirty="0">
                <a:solidFill>
                  <a:schemeClr val="lt1"/>
                </a:solidFill>
                <a:latin typeface="Meiryo UI" panose="020B0604030504040204" pitchFamily="50" charset="-128"/>
                <a:ea typeface="Meiryo UI" panose="020B0604030504040204" pitchFamily="50" charset="-128"/>
              </a:rPr>
              <a:t> </a:t>
            </a:r>
            <a:r>
              <a:rPr lang="en-US" b="1" dirty="0" err="1">
                <a:solidFill>
                  <a:schemeClr val="lt1"/>
                </a:solidFill>
                <a:latin typeface="Meiryo UI" panose="020B0604030504040204" pitchFamily="50" charset="-128"/>
                <a:ea typeface="Meiryo UI" panose="020B0604030504040204" pitchFamily="50" charset="-128"/>
              </a:rPr>
              <a:t>SSDを取り付ける</a:t>
            </a:r>
            <a:endParaRPr b="1" dirty="0">
              <a:solidFill>
                <a:schemeClr val="lt1"/>
              </a:solidFill>
              <a:latin typeface="Meiryo UI" panose="020B0604030504040204" pitchFamily="50" charset="-128"/>
              <a:ea typeface="Meiryo UI" panose="020B0604030504040204" pitchFamily="50" charset="-128"/>
              <a:sym typeface="Arial"/>
            </a:endParaRPr>
          </a:p>
        </p:txBody>
      </p:sp>
      <p:pic>
        <p:nvPicPr>
          <p:cNvPr id="499" name="Google Shape;499;p39" descr="一張含有 文字, 電子用品, 電路 的圖片&#10;&#10;自動產生的描述"/>
          <p:cNvPicPr preferRelativeResize="0"/>
          <p:nvPr/>
        </p:nvPicPr>
        <p:blipFill rotWithShape="1">
          <a:blip r:embed="rId4">
            <a:alphaModFix/>
          </a:blip>
          <a:srcRect/>
          <a:stretch/>
        </p:blipFill>
        <p:spPr>
          <a:xfrm>
            <a:off x="3094955" y="5880723"/>
            <a:ext cx="2438405" cy="668123"/>
          </a:xfrm>
          <a:prstGeom prst="rect">
            <a:avLst/>
          </a:prstGeom>
          <a:noFill/>
          <a:ln>
            <a:noFill/>
          </a:ln>
          <a:effectLst>
            <a:outerShdw blurRad="431800" dist="190500" dir="5760000" sx="106000" sy="106000" algn="ctr" rotWithShape="0">
              <a:srgbClr val="000000">
                <a:alpha val="33725"/>
              </a:srgbClr>
            </a:outerShdw>
          </a:effectLst>
        </p:spPr>
      </p:pic>
      <p:sp>
        <p:nvSpPr>
          <p:cNvPr id="500" name="Google Shape;500;p39"/>
          <p:cNvSpPr/>
          <p:nvPr/>
        </p:nvSpPr>
        <p:spPr>
          <a:xfrm>
            <a:off x="343130" y="1773514"/>
            <a:ext cx="5357988" cy="411394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Font typeface="Arial" panose="020B0604020202020204" pitchFamily="34" charset="0"/>
              <a:buChar char="•"/>
            </a:pPr>
            <a:r>
              <a:rPr lang="en-US" sz="1600" b="1" dirty="0">
                <a:solidFill>
                  <a:schemeClr val="dk1"/>
                </a:solidFill>
                <a:latin typeface="Meiryo UI" panose="020B0604030504040204" pitchFamily="50" charset="-128"/>
                <a:ea typeface="Meiryo UI" panose="020B0604030504040204" pitchFamily="50" charset="-128"/>
              </a:rPr>
              <a:t>2 x M.2スロットをシステムドライブおよびデフォルトの共有フォルダとして使用して、QuTS </a:t>
            </a:r>
            <a:r>
              <a:rPr lang="en-US" sz="1600" b="1" dirty="0" err="1">
                <a:solidFill>
                  <a:schemeClr val="dk1"/>
                </a:solidFill>
                <a:latin typeface="Meiryo UI" panose="020B0604030504040204" pitchFamily="50" charset="-128"/>
                <a:ea typeface="Meiryo UI" panose="020B0604030504040204" pitchFamily="50" charset="-128"/>
              </a:rPr>
              <a:t>heroのパフォーマンスを向上させます</a:t>
            </a:r>
            <a:r>
              <a:rPr lang="ja-JP" altLang="en-US" sz="1600" b="1" dirty="0">
                <a:solidFill>
                  <a:schemeClr val="dk1"/>
                </a:solidFill>
                <a:latin typeface="Meiryo UI" panose="020B0604030504040204" pitchFamily="50" charset="-128"/>
                <a:ea typeface="Meiryo UI" panose="020B0604030504040204" pitchFamily="50" charset="-128"/>
              </a:rPr>
              <a:t>。</a:t>
            </a:r>
            <a:br>
              <a:rPr lang="en-US" altLang="ja-JP" sz="1600" b="1" dirty="0">
                <a:solidFill>
                  <a:schemeClr val="dk1"/>
                </a:solidFill>
                <a:latin typeface="Meiryo UI" panose="020B0604030504040204" pitchFamily="50" charset="-128"/>
                <a:ea typeface="Meiryo UI" panose="020B0604030504040204" pitchFamily="50" charset="-128"/>
              </a:rPr>
            </a:br>
            <a:r>
              <a:rPr lang="en-US" sz="1600" dirty="0">
                <a:solidFill>
                  <a:schemeClr val="dk1"/>
                </a:solidFill>
                <a:latin typeface="Meiryo UI" panose="020B0604030504040204" pitchFamily="50" charset="-128"/>
                <a:ea typeface="Meiryo UI" panose="020B0604030504040204" pitchFamily="50" charset="-128"/>
              </a:rPr>
              <a:t>最初に作成するストレージプールには、システムドライブ、デフォルトの共有フォルダ、およびアプリが保存されます。このステップでは、最適なシステムパフォーマンスと効率的なアプリメタデータ管理を実現するために、少なくとも2つのSSDでSSD </a:t>
            </a:r>
            <a:r>
              <a:rPr lang="en-US" sz="1600" dirty="0" err="1">
                <a:solidFill>
                  <a:schemeClr val="dk1"/>
                </a:solidFill>
                <a:latin typeface="Meiryo UI" panose="020B0604030504040204" pitchFamily="50" charset="-128"/>
                <a:ea typeface="Meiryo UI" panose="020B0604030504040204" pitchFamily="50" charset="-128"/>
              </a:rPr>
              <a:t>RAIDを作成することをお勧めします</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すべてがHDD構成の場合</a:t>
            </a:r>
            <a:r>
              <a:rPr lang="ja-JP" altLang="en-US" sz="1600" dirty="0">
                <a:solidFill>
                  <a:schemeClr val="dk1"/>
                </a:solidFill>
                <a:latin typeface="Meiryo UI" panose="020B0604030504040204" pitchFamily="50" charset="-128"/>
                <a:ea typeface="Meiryo UI" panose="020B0604030504040204" pitchFamily="50" charset="-128"/>
              </a:rPr>
              <a:t>も</a:t>
            </a:r>
            <a:r>
              <a:rPr 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最初のストレージプールは、システムドライブとデフォルトの共有フォルダが格納される場所で</a:t>
            </a:r>
            <a:r>
              <a:rPr lang="ja-JP" altLang="en-US" sz="1600" dirty="0">
                <a:solidFill>
                  <a:schemeClr val="dk1"/>
                </a:solidFill>
                <a:latin typeface="Meiryo UI" panose="020B0604030504040204" pitchFamily="50" charset="-128"/>
                <a:ea typeface="Meiryo UI" panose="020B0604030504040204" pitchFamily="50" charset="-128"/>
              </a:rPr>
              <a:t>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Font typeface="Arial" panose="020B0604020202020204" pitchFamily="34" charset="0"/>
              <a:buChar char="•"/>
            </a:pPr>
            <a:r>
              <a:rPr lang="en-US" sz="1600" b="1" dirty="0" err="1">
                <a:solidFill>
                  <a:schemeClr val="dk1"/>
                </a:solidFill>
                <a:latin typeface="Meiryo UI" panose="020B0604030504040204" pitchFamily="50" charset="-128"/>
                <a:ea typeface="Meiryo UI" panose="020B0604030504040204" pitchFamily="50" charset="-128"/>
              </a:rPr>
              <a:t>SSDキャッシュでランダムデータアクセス速度を向上</a:t>
            </a:r>
            <a:endParaRPr sz="1600" b="1"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Font typeface="Arial" panose="020B0604020202020204" pitchFamily="34" charset="0"/>
              <a:buChar char="•"/>
            </a:pPr>
            <a:r>
              <a:rPr lang="en-US" sz="1600" b="1" dirty="0" err="1">
                <a:solidFill>
                  <a:schemeClr val="dk1"/>
                </a:solidFill>
                <a:latin typeface="Meiryo UI" panose="020B0604030504040204" pitchFamily="50" charset="-128"/>
                <a:ea typeface="Meiryo UI" panose="020B0604030504040204" pitchFamily="50" charset="-128"/>
              </a:rPr>
              <a:t>QtierテクノロジーでSSDの価値を最大化</a:t>
            </a:r>
            <a:endParaRPr lang="en-US" sz="1600" b="1" dirty="0">
              <a:solidFill>
                <a:schemeClr val="dk1"/>
              </a:solidFill>
              <a:latin typeface="Meiryo UI" panose="020B0604030504040204" pitchFamily="50" charset="-128"/>
              <a:ea typeface="Meiryo UI" panose="020B0604030504040204" pitchFamily="50" charset="-128"/>
            </a:endParaRPr>
          </a:p>
          <a:p>
            <a:pPr marR="0" lvl="0" algn="l" rtl="0">
              <a:spcBef>
                <a:spcPts val="0"/>
              </a:spcBef>
              <a:spcAft>
                <a:spcPts val="0"/>
              </a:spcAft>
            </a:pP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注</a:t>
            </a:r>
            <a:r>
              <a:rPr lang="ja-JP" altLang="en-US" dirty="0">
                <a:solidFill>
                  <a:schemeClr val="dk1"/>
                </a:solidFill>
                <a:latin typeface="Meiryo UI" panose="020B0604030504040204" pitchFamily="50" charset="-128"/>
                <a:ea typeface="Meiryo UI" panose="020B0604030504040204" pitchFamily="50" charset="-128"/>
              </a:rPr>
              <a:t>記</a:t>
            </a:r>
            <a:r>
              <a:rPr lang="en-US" dirty="0">
                <a:solidFill>
                  <a:schemeClr val="dk1"/>
                </a:solidFill>
                <a:latin typeface="Meiryo UI" panose="020B0604030504040204" pitchFamily="50" charset="-128"/>
                <a:ea typeface="Meiryo UI" panose="020B0604030504040204" pitchFamily="50" charset="-128"/>
              </a:rPr>
              <a:t>: </a:t>
            </a:r>
            <a:r>
              <a:rPr lang="en-US" dirty="0" err="1">
                <a:solidFill>
                  <a:schemeClr val="dk1"/>
                </a:solidFill>
                <a:latin typeface="Meiryo UI" panose="020B0604030504040204" pitchFamily="50" charset="-128"/>
                <a:ea typeface="Meiryo UI" panose="020B0604030504040204" pitchFamily="50" charset="-128"/>
              </a:rPr>
              <a:t>QtierはQTS</a:t>
            </a:r>
            <a:r>
              <a:rPr lang="en-US" dirty="0">
                <a:solidFill>
                  <a:schemeClr val="dk1"/>
                </a:solidFill>
                <a:latin typeface="Meiryo UI" panose="020B0604030504040204" pitchFamily="50" charset="-128"/>
                <a:ea typeface="Meiryo UI" panose="020B0604030504040204" pitchFamily="50" charset="-128"/>
              </a:rPr>
              <a:t> </a:t>
            </a:r>
            <a:r>
              <a:rPr lang="en-US" dirty="0" err="1">
                <a:solidFill>
                  <a:schemeClr val="dk1"/>
                </a:solidFill>
                <a:latin typeface="Meiryo UI" panose="020B0604030504040204" pitchFamily="50" charset="-128"/>
                <a:ea typeface="Meiryo UI" panose="020B0604030504040204" pitchFamily="50" charset="-128"/>
              </a:rPr>
              <a:t>OSでのみサポートされており、QuTS</a:t>
            </a:r>
            <a:r>
              <a:rPr lang="en-US" dirty="0">
                <a:solidFill>
                  <a:schemeClr val="dk1"/>
                </a:solidFill>
                <a:latin typeface="Meiryo UI" panose="020B0604030504040204" pitchFamily="50" charset="-128"/>
                <a:ea typeface="Meiryo UI" panose="020B0604030504040204" pitchFamily="50" charset="-128"/>
              </a:rPr>
              <a:t> hero </a:t>
            </a:r>
            <a:r>
              <a:rPr lang="en-US" dirty="0" err="1">
                <a:solidFill>
                  <a:schemeClr val="dk1"/>
                </a:solidFill>
                <a:latin typeface="Meiryo UI" panose="020B0604030504040204" pitchFamily="50" charset="-128"/>
                <a:ea typeface="Meiryo UI" panose="020B0604030504040204" pitchFamily="50" charset="-128"/>
              </a:rPr>
              <a:t>OSではサポートされていません</a:t>
            </a:r>
            <a:r>
              <a:rPr lang="en-US" dirty="0">
                <a:solidFill>
                  <a:schemeClr val="dk1"/>
                </a:solidFill>
                <a:latin typeface="Meiryo UI" panose="020B0604030504040204" pitchFamily="50" charset="-128"/>
                <a:ea typeface="Meiryo UI" panose="020B0604030504040204" pitchFamily="50" charset="-128"/>
              </a:rPr>
              <a:t>。</a:t>
            </a:r>
            <a:endParaRPr dirty="0">
              <a:solidFill>
                <a:schemeClr val="dk1"/>
              </a:solidFill>
              <a:latin typeface="Meiryo UI" panose="020B0604030504040204" pitchFamily="50" charset="-128"/>
              <a:ea typeface="Meiryo UI" panose="020B0604030504040204" pitchFamily="50" charset="-128"/>
            </a:endParaRPr>
          </a:p>
        </p:txBody>
      </p:sp>
      <p:pic>
        <p:nvPicPr>
          <p:cNvPr id="501" name="Google Shape;501;p39"/>
          <p:cNvPicPr preferRelativeResize="0"/>
          <p:nvPr/>
        </p:nvPicPr>
        <p:blipFill rotWithShape="1">
          <a:blip r:embed="rId5">
            <a:alphaModFix/>
          </a:blip>
          <a:srcRect/>
          <a:stretch/>
        </p:blipFill>
        <p:spPr>
          <a:xfrm>
            <a:off x="5861295" y="2296833"/>
            <a:ext cx="2788133" cy="1888735"/>
          </a:xfrm>
          <a:prstGeom prst="rect">
            <a:avLst/>
          </a:prstGeom>
          <a:noFill/>
          <a:ln>
            <a:noFill/>
          </a:ln>
        </p:spPr>
      </p:pic>
      <p:pic>
        <p:nvPicPr>
          <p:cNvPr id="502" name="Google Shape;502;p39"/>
          <p:cNvPicPr preferRelativeResize="0"/>
          <p:nvPr/>
        </p:nvPicPr>
        <p:blipFill rotWithShape="1">
          <a:blip r:embed="rId6">
            <a:alphaModFix/>
          </a:blip>
          <a:srcRect l="1618" t="8900" r="18838" b="2124"/>
          <a:stretch/>
        </p:blipFill>
        <p:spPr>
          <a:xfrm>
            <a:off x="8983757" y="2250390"/>
            <a:ext cx="2566613" cy="1944803"/>
          </a:xfrm>
          <a:prstGeom prst="rect">
            <a:avLst/>
          </a:prstGeom>
          <a:noFill/>
          <a:ln>
            <a:noFill/>
          </a:ln>
        </p:spPr>
      </p:pic>
      <p:pic>
        <p:nvPicPr>
          <p:cNvPr id="503" name="Google Shape;503;p39"/>
          <p:cNvPicPr preferRelativeResize="0"/>
          <p:nvPr/>
        </p:nvPicPr>
        <p:blipFill rotWithShape="1">
          <a:blip r:embed="rId7">
            <a:alphaModFix/>
          </a:blip>
          <a:srcRect l="1911" t="31995" r="2319" b="3891"/>
          <a:stretch/>
        </p:blipFill>
        <p:spPr>
          <a:xfrm>
            <a:off x="6724809" y="4636651"/>
            <a:ext cx="4642233" cy="2105307"/>
          </a:xfrm>
          <a:prstGeom prst="rect">
            <a:avLst/>
          </a:prstGeom>
          <a:noFill/>
          <a:ln>
            <a:noFill/>
          </a:ln>
        </p:spPr>
      </p:pic>
      <p:sp>
        <p:nvSpPr>
          <p:cNvPr id="504" name="Google Shape;504;p39"/>
          <p:cNvSpPr/>
          <p:nvPr/>
        </p:nvSpPr>
        <p:spPr>
          <a:xfrm>
            <a:off x="5841404" y="4492680"/>
            <a:ext cx="2624971" cy="450093"/>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05" name="Google Shape;505;p39"/>
          <p:cNvSpPr txBox="1"/>
          <p:nvPr/>
        </p:nvSpPr>
        <p:spPr>
          <a:xfrm>
            <a:off x="5194301" y="4558444"/>
            <a:ext cx="3746500"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3. </a:t>
            </a:r>
            <a:r>
              <a:rPr lang="en-US" sz="1600" b="1" dirty="0" err="1">
                <a:solidFill>
                  <a:schemeClr val="lt1"/>
                </a:solidFill>
                <a:latin typeface="Meiryo UI" panose="020B0604030504040204" pitchFamily="50" charset="-128"/>
                <a:ea typeface="Meiryo UI" panose="020B0604030504040204" pitchFamily="50" charset="-128"/>
              </a:rPr>
              <a:t>工具不要の取り付け</a:t>
            </a:r>
            <a:endParaRPr sz="16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0"/>
          <p:cNvSpPr/>
          <p:nvPr/>
        </p:nvSpPr>
        <p:spPr>
          <a:xfrm>
            <a:off x="6790049" y="3497217"/>
            <a:ext cx="2593781"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25400" cap="flat" cmpd="sng">
            <a:solidFill>
              <a:srgbClr val="F4F8FB">
                <a:alpha val="68627"/>
              </a:srgbClr>
            </a:solidFill>
            <a:prstDash val="solid"/>
            <a:round/>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511" name="Google Shape;511;p40"/>
          <p:cNvSpPr/>
          <p:nvPr/>
        </p:nvSpPr>
        <p:spPr>
          <a:xfrm>
            <a:off x="9438243" y="3493891"/>
            <a:ext cx="2543479"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25400" cap="flat" cmpd="sng">
            <a:solidFill>
              <a:srgbClr val="F4F8FB">
                <a:alpha val="68627"/>
              </a:srgbClr>
            </a:solidFill>
            <a:prstDash val="solid"/>
            <a:round/>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512" name="Google Shape;512;p40"/>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SSDキャッシュアクセラレーション</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SSDキャッシュでQNAP</a:t>
            </a:r>
            <a:r>
              <a:rPr lang="en-US" sz="3600" dirty="0">
                <a:latin typeface="Meiryo UI" panose="020B0604030504040204" pitchFamily="50" charset="-128"/>
                <a:ea typeface="Meiryo UI" panose="020B0604030504040204" pitchFamily="50" charset="-128"/>
                <a:cs typeface="Arial"/>
                <a:sym typeface="Arial"/>
              </a:rPr>
              <a:t> </a:t>
            </a:r>
            <a:r>
              <a:rPr lang="en-US" sz="3600" dirty="0" err="1">
                <a:latin typeface="Meiryo UI" panose="020B0604030504040204" pitchFamily="50" charset="-128"/>
                <a:ea typeface="Meiryo UI" panose="020B0604030504040204" pitchFamily="50" charset="-128"/>
                <a:cs typeface="Arial"/>
                <a:sym typeface="Arial"/>
              </a:rPr>
              <a:t>NASのパフォーマンスを向上</a:t>
            </a:r>
            <a:endParaRPr dirty="0"/>
          </a:p>
        </p:txBody>
      </p:sp>
      <p:sp>
        <p:nvSpPr>
          <p:cNvPr id="513" name="Google Shape;513;p40"/>
          <p:cNvSpPr/>
          <p:nvPr/>
        </p:nvSpPr>
        <p:spPr>
          <a:xfrm>
            <a:off x="483875" y="2143961"/>
            <a:ext cx="4807142" cy="1528432"/>
          </a:xfrm>
          <a:prstGeom prst="rect">
            <a:avLst/>
          </a:prstGeom>
          <a:noFill/>
          <a:ln>
            <a:noFill/>
          </a:ln>
        </p:spPr>
        <p:txBody>
          <a:bodyPr spcFirstLastPara="1" wrap="square" lIns="91425" tIns="45700" rIns="91425" bIns="45700" anchor="ctr" anchorCtr="0">
            <a:noAutofit/>
          </a:bodyPr>
          <a:lstStyle/>
          <a:p>
            <a:pPr lvl="0">
              <a:lnSpc>
                <a:spcPct val="158333"/>
              </a:lnSpc>
              <a:buClr>
                <a:schemeClr val="lt1"/>
              </a:buClr>
              <a:buSzPts val="1200"/>
            </a:pPr>
            <a:r>
              <a:rPr lang="en-US" altLang="ja-JP" sz="1200" dirty="0">
                <a:solidFill>
                  <a:schemeClr val="lt1"/>
                </a:solidFill>
                <a:latin typeface="Meiryo UI" panose="020B0604030504040204" pitchFamily="50" charset="-128"/>
                <a:ea typeface="Meiryo UI" panose="020B0604030504040204" pitchFamily="50" charset="-128"/>
              </a:rPr>
              <a:t>SSD</a:t>
            </a:r>
            <a:r>
              <a:rPr lang="ja-JP" altLang="en-US" sz="1200" dirty="0">
                <a:solidFill>
                  <a:schemeClr val="lt1"/>
                </a:solidFill>
                <a:latin typeface="Meiryo UI" panose="020B0604030504040204" pitchFamily="50" charset="-128"/>
                <a:ea typeface="Meiryo UI" panose="020B0604030504040204" pitchFamily="50" charset="-128"/>
              </a:rPr>
              <a:t>キャッシュは、頻繁にアクセスするデータを</a:t>
            </a:r>
            <a:r>
              <a:rPr lang="en-US" altLang="ja-JP" sz="1200" dirty="0">
                <a:solidFill>
                  <a:schemeClr val="lt1"/>
                </a:solidFill>
                <a:latin typeface="Meiryo UI" panose="020B0604030504040204" pitchFamily="50" charset="-128"/>
                <a:ea typeface="Meiryo UI" panose="020B0604030504040204" pitchFamily="50" charset="-128"/>
              </a:rPr>
              <a:t>SSD</a:t>
            </a:r>
            <a:r>
              <a:rPr lang="ja-JP" altLang="en-US" sz="1200" dirty="0">
                <a:solidFill>
                  <a:schemeClr val="lt1"/>
                </a:solidFill>
                <a:latin typeface="Meiryo UI" panose="020B0604030504040204" pitchFamily="50" charset="-128"/>
                <a:ea typeface="Meiryo UI" panose="020B0604030504040204" pitchFamily="50" charset="-128"/>
              </a:rPr>
              <a:t>に保存することで、ストレージの高速化、レイテンシの低減、</a:t>
            </a:r>
            <a:r>
              <a:rPr lang="en-US" altLang="ja-JP" sz="1200" dirty="0">
                <a:solidFill>
                  <a:schemeClr val="lt1"/>
                </a:solidFill>
                <a:latin typeface="Meiryo UI" panose="020B0604030504040204" pitchFamily="50" charset="-128"/>
                <a:ea typeface="Meiryo UI" panose="020B0604030504040204" pitchFamily="50" charset="-128"/>
              </a:rPr>
              <a:t>NAS</a:t>
            </a:r>
            <a:r>
              <a:rPr lang="ja-JP" altLang="en-US" sz="1200" dirty="0">
                <a:solidFill>
                  <a:schemeClr val="lt1"/>
                </a:solidFill>
                <a:latin typeface="Meiryo UI" panose="020B0604030504040204" pitchFamily="50" charset="-128"/>
                <a:ea typeface="Meiryo UI" panose="020B0604030504040204" pitchFamily="50" charset="-128"/>
              </a:rPr>
              <a:t>の総合的な性能とアクセス速度の改善を実現する方法です。データベース（オンライントランザクション処理、電子メールサーバー）、仮想マシン、仮想デスクトップインフラ（</a:t>
            </a:r>
            <a:r>
              <a:rPr lang="en-US" altLang="ja-JP" sz="1200" dirty="0">
                <a:solidFill>
                  <a:schemeClr val="lt1"/>
                </a:solidFill>
                <a:latin typeface="Meiryo UI" panose="020B0604030504040204" pitchFamily="50" charset="-128"/>
                <a:ea typeface="Meiryo UI" panose="020B0604030504040204" pitchFamily="50" charset="-128"/>
              </a:rPr>
              <a:t>VDI</a:t>
            </a:r>
            <a:r>
              <a:rPr lang="ja-JP" altLang="en-US" sz="1200" dirty="0">
                <a:solidFill>
                  <a:schemeClr val="lt1"/>
                </a:solidFill>
                <a:latin typeface="Meiryo UI" panose="020B0604030504040204" pitchFamily="50" charset="-128"/>
                <a:ea typeface="Meiryo UI" panose="020B0604030504040204" pitchFamily="50" charset="-128"/>
              </a:rPr>
              <a:t>）など、</a:t>
            </a:r>
            <a:r>
              <a:rPr lang="en-US" altLang="ja-JP" sz="1200" dirty="0">
                <a:solidFill>
                  <a:schemeClr val="lt1"/>
                </a:solidFill>
                <a:latin typeface="Meiryo UI" panose="020B0604030504040204" pitchFamily="50" charset="-128"/>
                <a:ea typeface="Meiryo UI" panose="020B0604030504040204" pitchFamily="50" charset="-128"/>
              </a:rPr>
              <a:t>IOPS</a:t>
            </a:r>
            <a:r>
              <a:rPr lang="ja-JP" altLang="en-US" sz="1200" dirty="0">
                <a:solidFill>
                  <a:schemeClr val="lt1"/>
                </a:solidFill>
                <a:latin typeface="Meiryo UI" panose="020B0604030504040204" pitchFamily="50" charset="-128"/>
                <a:ea typeface="Meiryo UI" panose="020B0604030504040204" pitchFamily="50" charset="-128"/>
              </a:rPr>
              <a:t>が要求されるアプリケーションに大きなメリットをもたらします。</a:t>
            </a:r>
          </a:p>
        </p:txBody>
      </p:sp>
      <p:sp>
        <p:nvSpPr>
          <p:cNvPr id="514" name="Google Shape;514;p40"/>
          <p:cNvSpPr txBox="1"/>
          <p:nvPr/>
        </p:nvSpPr>
        <p:spPr>
          <a:xfrm>
            <a:off x="5467198" y="2872411"/>
            <a:ext cx="1419253"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200" b="1" dirty="0">
                <a:solidFill>
                  <a:srgbClr val="57F7FF"/>
                </a:solidFill>
                <a:latin typeface="Meiryo UI" panose="020B0604030504040204" pitchFamily="50" charset="-128"/>
                <a:ea typeface="Meiryo UI" panose="020B0604030504040204" pitchFamily="50" charset="-128"/>
              </a:rPr>
              <a:t>高い</a:t>
            </a:r>
            <a:r>
              <a:rPr lang="en-US" sz="1200" b="1" dirty="0">
                <a:solidFill>
                  <a:srgbClr val="57F7FF"/>
                </a:solidFill>
                <a:latin typeface="Meiryo UI" panose="020B0604030504040204" pitchFamily="50" charset="-128"/>
                <a:ea typeface="Meiryo UI" panose="020B0604030504040204" pitchFamily="50" charset="-128"/>
              </a:rPr>
              <a:t>IOPS</a:t>
            </a:r>
            <a:r>
              <a:rPr lang="ja-JP" altLang="en-US" sz="1200" b="1" dirty="0">
                <a:solidFill>
                  <a:srgbClr val="57F7FF"/>
                </a:solidFill>
                <a:latin typeface="Meiryo UI" panose="020B0604030504040204" pitchFamily="50" charset="-128"/>
                <a:ea typeface="Meiryo UI" panose="020B0604030504040204" pitchFamily="50" charset="-128"/>
              </a:rPr>
              <a:t>読み取り</a:t>
            </a:r>
            <a:r>
              <a:rPr lang="en-US" altLang="ja-JP" sz="1200" b="1" dirty="0">
                <a:solidFill>
                  <a:srgbClr val="57F7FF"/>
                </a:solidFill>
                <a:latin typeface="Meiryo UI" panose="020B0604030504040204" pitchFamily="50" charset="-128"/>
                <a:ea typeface="Meiryo UI" panose="020B0604030504040204" pitchFamily="50" charset="-128"/>
              </a:rPr>
              <a:t>/</a:t>
            </a:r>
            <a:r>
              <a:rPr lang="ja-JP" altLang="en-US" sz="1200" b="1" dirty="0">
                <a:solidFill>
                  <a:srgbClr val="57F7FF"/>
                </a:solidFill>
                <a:latin typeface="Meiryo UI" panose="020B0604030504040204" pitchFamily="50" charset="-128"/>
                <a:ea typeface="Meiryo UI" panose="020B0604030504040204" pitchFamily="50" charset="-128"/>
              </a:rPr>
              <a:t>書き込み性能</a:t>
            </a:r>
            <a:endParaRPr dirty="0">
              <a:latin typeface="Meiryo UI" panose="020B0604030504040204" pitchFamily="50" charset="-128"/>
              <a:ea typeface="Meiryo UI" panose="020B0604030504040204" pitchFamily="50" charset="-128"/>
            </a:endParaRPr>
          </a:p>
        </p:txBody>
      </p:sp>
      <p:sp>
        <p:nvSpPr>
          <p:cNvPr id="515" name="Google Shape;515;p40"/>
          <p:cNvSpPr/>
          <p:nvPr/>
        </p:nvSpPr>
        <p:spPr>
          <a:xfrm>
            <a:off x="5794913" y="2719372"/>
            <a:ext cx="102191" cy="114158"/>
          </a:xfrm>
          <a:custGeom>
            <a:avLst/>
            <a:gdLst/>
            <a:ahLst/>
            <a:cxnLst/>
            <a:rect l="l" t="t" r="r" b="b"/>
            <a:pathLst>
              <a:path w="102191" h="114158" extrusionOk="0">
                <a:moveTo>
                  <a:pt x="0" y="0"/>
                </a:moveTo>
                <a:lnTo>
                  <a:pt x="102191" y="0"/>
                </a:lnTo>
                <a:lnTo>
                  <a:pt x="102191" y="114159"/>
                </a:lnTo>
                <a:lnTo>
                  <a:pt x="0" y="114159"/>
                </a:lnTo>
                <a:close/>
              </a:path>
            </a:pathLst>
          </a:custGeom>
          <a:solidFill>
            <a:srgbClr val="F2F2F2">
              <a:alpha val="3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16" name="Google Shape;516;p40"/>
          <p:cNvSpPr/>
          <p:nvPr/>
        </p:nvSpPr>
        <p:spPr>
          <a:xfrm>
            <a:off x="6018368" y="2243838"/>
            <a:ext cx="102191" cy="589598"/>
          </a:xfrm>
          <a:custGeom>
            <a:avLst/>
            <a:gdLst/>
            <a:ahLst/>
            <a:cxnLst/>
            <a:rect l="l" t="t" r="r" b="b"/>
            <a:pathLst>
              <a:path w="102191" h="589598" extrusionOk="0">
                <a:moveTo>
                  <a:pt x="0" y="0"/>
                </a:moveTo>
                <a:lnTo>
                  <a:pt x="102191" y="0"/>
                </a:lnTo>
                <a:lnTo>
                  <a:pt x="102191" y="589598"/>
                </a:lnTo>
                <a:lnTo>
                  <a:pt x="0" y="589598"/>
                </a:lnTo>
                <a:close/>
              </a:path>
            </a:pathLst>
          </a:custGeom>
          <a:solidFill>
            <a:srgbClr val="F2F2F2">
              <a:alpha val="3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17" name="Google Shape;517;p40"/>
          <p:cNvSpPr/>
          <p:nvPr/>
        </p:nvSpPr>
        <p:spPr>
          <a:xfrm>
            <a:off x="6241822" y="2534173"/>
            <a:ext cx="102191" cy="299357"/>
          </a:xfrm>
          <a:custGeom>
            <a:avLst/>
            <a:gdLst/>
            <a:ahLst/>
            <a:cxnLst/>
            <a:rect l="l" t="t" r="r" b="b"/>
            <a:pathLst>
              <a:path w="102191" h="299357" extrusionOk="0">
                <a:moveTo>
                  <a:pt x="0" y="0"/>
                </a:moveTo>
                <a:lnTo>
                  <a:pt x="102191" y="0"/>
                </a:lnTo>
                <a:lnTo>
                  <a:pt x="102191" y="299358"/>
                </a:lnTo>
                <a:lnTo>
                  <a:pt x="0" y="299358"/>
                </a:lnTo>
                <a:close/>
              </a:path>
            </a:pathLst>
          </a:custGeom>
          <a:solidFill>
            <a:srgbClr val="F2F2F2">
              <a:alpha val="3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18" name="Google Shape;518;p40"/>
          <p:cNvSpPr/>
          <p:nvPr/>
        </p:nvSpPr>
        <p:spPr>
          <a:xfrm>
            <a:off x="6465276" y="1927480"/>
            <a:ext cx="102191" cy="906051"/>
          </a:xfrm>
          <a:custGeom>
            <a:avLst/>
            <a:gdLst/>
            <a:ahLst/>
            <a:cxnLst/>
            <a:rect l="l" t="t" r="r" b="b"/>
            <a:pathLst>
              <a:path w="102191" h="906051" extrusionOk="0">
                <a:moveTo>
                  <a:pt x="0" y="0"/>
                </a:moveTo>
                <a:lnTo>
                  <a:pt x="102191" y="0"/>
                </a:lnTo>
                <a:lnTo>
                  <a:pt x="102191" y="906051"/>
                </a:lnTo>
                <a:lnTo>
                  <a:pt x="0" y="906051"/>
                </a:lnTo>
                <a:close/>
              </a:path>
            </a:pathLst>
          </a:custGeom>
          <a:solidFill>
            <a:srgbClr val="F2F2F2">
              <a:alpha val="3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19" name="Google Shape;519;p40"/>
          <p:cNvSpPr/>
          <p:nvPr/>
        </p:nvSpPr>
        <p:spPr>
          <a:xfrm>
            <a:off x="5794819" y="2243838"/>
            <a:ext cx="350315" cy="475534"/>
          </a:xfrm>
          <a:custGeom>
            <a:avLst/>
            <a:gdLst/>
            <a:ahLst/>
            <a:cxnLst/>
            <a:rect l="l" t="t" r="r" b="b"/>
            <a:pathLst>
              <a:path w="350315" h="475534" extrusionOk="0">
                <a:moveTo>
                  <a:pt x="90331" y="475534"/>
                </a:moveTo>
                <a:lnTo>
                  <a:pt x="350316" y="0"/>
                </a:lnTo>
                <a:lnTo>
                  <a:pt x="260080" y="0"/>
                </a:lnTo>
                <a:lnTo>
                  <a:pt x="0" y="475534"/>
                </a:lnTo>
                <a:lnTo>
                  <a:pt x="90331" y="475534"/>
                </a:lnTo>
                <a:close/>
              </a:path>
            </a:pathLst>
          </a:custGeom>
          <a:solidFill>
            <a:srgbClr val="57F7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0" name="Google Shape;520;p40"/>
          <p:cNvSpPr/>
          <p:nvPr/>
        </p:nvSpPr>
        <p:spPr>
          <a:xfrm>
            <a:off x="6051293" y="2243838"/>
            <a:ext cx="251065" cy="292994"/>
          </a:xfrm>
          <a:custGeom>
            <a:avLst/>
            <a:gdLst/>
            <a:ahLst/>
            <a:cxnLst/>
            <a:rect l="l" t="t" r="r" b="b"/>
            <a:pathLst>
              <a:path w="251065" h="292994" extrusionOk="0">
                <a:moveTo>
                  <a:pt x="251066" y="292995"/>
                </a:moveTo>
                <a:lnTo>
                  <a:pt x="90236" y="0"/>
                </a:lnTo>
                <a:lnTo>
                  <a:pt x="0" y="0"/>
                </a:lnTo>
                <a:lnTo>
                  <a:pt x="160830" y="292995"/>
                </a:lnTo>
                <a:lnTo>
                  <a:pt x="251066" y="292995"/>
                </a:lnTo>
                <a:close/>
              </a:path>
            </a:pathLst>
          </a:custGeom>
          <a:solidFill>
            <a:srgbClr val="ABFBFF">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1" name="Google Shape;521;p40"/>
          <p:cNvSpPr/>
          <p:nvPr/>
        </p:nvSpPr>
        <p:spPr>
          <a:xfrm>
            <a:off x="6209276" y="1917413"/>
            <a:ext cx="358285" cy="619419"/>
          </a:xfrm>
          <a:custGeom>
            <a:avLst/>
            <a:gdLst/>
            <a:ahLst/>
            <a:cxnLst/>
            <a:rect l="l" t="t" r="r" b="b"/>
            <a:pathLst>
              <a:path w="358285" h="619419" extrusionOk="0">
                <a:moveTo>
                  <a:pt x="358286" y="0"/>
                </a:moveTo>
                <a:lnTo>
                  <a:pt x="146597" y="241044"/>
                </a:lnTo>
                <a:lnTo>
                  <a:pt x="207324" y="241044"/>
                </a:lnTo>
                <a:lnTo>
                  <a:pt x="0" y="619420"/>
                </a:lnTo>
                <a:lnTo>
                  <a:pt x="90236" y="619420"/>
                </a:lnTo>
                <a:lnTo>
                  <a:pt x="297560" y="241044"/>
                </a:lnTo>
                <a:lnTo>
                  <a:pt x="356104" y="241044"/>
                </a:lnTo>
                <a:lnTo>
                  <a:pt x="358286" y="0"/>
                </a:lnTo>
                <a:close/>
              </a:path>
            </a:pathLst>
          </a:custGeom>
          <a:solidFill>
            <a:srgbClr val="57F7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2" name="Google Shape;522;p40"/>
          <p:cNvSpPr/>
          <p:nvPr/>
        </p:nvSpPr>
        <p:spPr>
          <a:xfrm>
            <a:off x="5692248" y="1956388"/>
            <a:ext cx="977885" cy="877048"/>
          </a:xfrm>
          <a:custGeom>
            <a:avLst/>
            <a:gdLst/>
            <a:ahLst/>
            <a:cxnLst/>
            <a:rect l="l" t="t" r="r" b="b"/>
            <a:pathLst>
              <a:path w="977885" h="1030087" extrusionOk="0">
                <a:moveTo>
                  <a:pt x="0" y="0"/>
                </a:moveTo>
                <a:lnTo>
                  <a:pt x="0" y="1030087"/>
                </a:lnTo>
                <a:lnTo>
                  <a:pt x="977885" y="1030087"/>
                </a:lnTo>
              </a:path>
            </a:pathLst>
          </a:custGeom>
          <a:noFill/>
          <a:ln w="18925" cap="flat" cmpd="sng">
            <a:solidFill>
              <a:srgbClr val="F2F2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3" name="Google Shape;523;p40"/>
          <p:cNvSpPr/>
          <p:nvPr/>
        </p:nvSpPr>
        <p:spPr>
          <a:xfrm>
            <a:off x="9305795" y="2075148"/>
            <a:ext cx="334659" cy="381415"/>
          </a:xfrm>
          <a:custGeom>
            <a:avLst/>
            <a:gdLst/>
            <a:ahLst/>
            <a:cxnLst/>
            <a:rect l="l" t="t" r="r" b="b"/>
            <a:pathLst>
              <a:path w="334659" h="381415" extrusionOk="0">
                <a:moveTo>
                  <a:pt x="334660" y="159461"/>
                </a:moveTo>
                <a:lnTo>
                  <a:pt x="0" y="0"/>
                </a:lnTo>
                <a:lnTo>
                  <a:pt x="0" y="228697"/>
                </a:lnTo>
                <a:lnTo>
                  <a:pt x="334660" y="381415"/>
                </a:lnTo>
                <a:lnTo>
                  <a:pt x="334660" y="159461"/>
                </a:lnTo>
                <a:close/>
              </a:path>
            </a:pathLst>
          </a:custGeom>
          <a:solidFill>
            <a:srgbClr val="F2F2F2">
              <a:alpha val="1764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4" name="Google Shape;524;p40"/>
          <p:cNvSpPr/>
          <p:nvPr/>
        </p:nvSpPr>
        <p:spPr>
          <a:xfrm>
            <a:off x="9340807" y="2165635"/>
            <a:ext cx="78818" cy="127920"/>
          </a:xfrm>
          <a:custGeom>
            <a:avLst/>
            <a:gdLst/>
            <a:ahLst/>
            <a:cxnLst/>
            <a:rect l="l" t="t" r="r" b="b"/>
            <a:pathLst>
              <a:path w="78818" h="127920" extrusionOk="0">
                <a:moveTo>
                  <a:pt x="60347" y="100220"/>
                </a:moveTo>
                <a:cubicBezTo>
                  <a:pt x="60351" y="95183"/>
                  <a:pt x="58645" y="90294"/>
                  <a:pt x="55508" y="86354"/>
                </a:cubicBezTo>
                <a:cubicBezTo>
                  <a:pt x="50251" y="80352"/>
                  <a:pt x="44330" y="74967"/>
                  <a:pt x="37859" y="70303"/>
                </a:cubicBezTo>
                <a:cubicBezTo>
                  <a:pt x="30601" y="64830"/>
                  <a:pt x="23839" y="58728"/>
                  <a:pt x="17649" y="52068"/>
                </a:cubicBezTo>
                <a:cubicBezTo>
                  <a:pt x="9022" y="43496"/>
                  <a:pt x="3882" y="32022"/>
                  <a:pt x="3226" y="19872"/>
                </a:cubicBezTo>
                <a:cubicBezTo>
                  <a:pt x="2341" y="12139"/>
                  <a:pt x="6564" y="4722"/>
                  <a:pt x="13663" y="1542"/>
                </a:cubicBezTo>
                <a:cubicBezTo>
                  <a:pt x="22624" y="-1251"/>
                  <a:pt x="32340" y="-220"/>
                  <a:pt x="40516" y="4392"/>
                </a:cubicBezTo>
                <a:cubicBezTo>
                  <a:pt x="47766" y="7600"/>
                  <a:pt x="54410" y="12033"/>
                  <a:pt x="60157" y="17498"/>
                </a:cubicBezTo>
                <a:cubicBezTo>
                  <a:pt x="65794" y="22931"/>
                  <a:pt x="70365" y="29374"/>
                  <a:pt x="73631" y="36493"/>
                </a:cubicBezTo>
                <a:cubicBezTo>
                  <a:pt x="76806" y="42835"/>
                  <a:pt x="78494" y="49819"/>
                  <a:pt x="78565" y="56912"/>
                </a:cubicBezTo>
                <a:lnTo>
                  <a:pt x="60347" y="48839"/>
                </a:lnTo>
                <a:cubicBezTo>
                  <a:pt x="60372" y="42965"/>
                  <a:pt x="58582" y="37226"/>
                  <a:pt x="55223" y="32409"/>
                </a:cubicBezTo>
                <a:cubicBezTo>
                  <a:pt x="51402" y="27302"/>
                  <a:pt x="46293" y="23303"/>
                  <a:pt x="40421" y="20822"/>
                </a:cubicBezTo>
                <a:cubicBezTo>
                  <a:pt x="36213" y="18178"/>
                  <a:pt x="31137" y="17292"/>
                  <a:pt x="26283" y="18353"/>
                </a:cubicBezTo>
                <a:cubicBezTo>
                  <a:pt x="22962" y="19682"/>
                  <a:pt x="21349" y="22911"/>
                  <a:pt x="21349" y="27850"/>
                </a:cubicBezTo>
                <a:cubicBezTo>
                  <a:pt x="21572" y="32642"/>
                  <a:pt x="23450" y="37207"/>
                  <a:pt x="26663" y="40767"/>
                </a:cubicBezTo>
                <a:cubicBezTo>
                  <a:pt x="31988" y="46798"/>
                  <a:pt x="37971" y="52214"/>
                  <a:pt x="44501" y="56912"/>
                </a:cubicBezTo>
                <a:cubicBezTo>
                  <a:pt x="51645" y="62172"/>
                  <a:pt x="58255" y="68120"/>
                  <a:pt x="64237" y="74672"/>
                </a:cubicBezTo>
                <a:cubicBezTo>
                  <a:pt x="68736" y="79560"/>
                  <a:pt x="72420" y="85139"/>
                  <a:pt x="75149" y="91198"/>
                </a:cubicBezTo>
                <a:cubicBezTo>
                  <a:pt x="77501" y="96554"/>
                  <a:pt x="78697" y="102348"/>
                  <a:pt x="78660" y="108198"/>
                </a:cubicBezTo>
                <a:cubicBezTo>
                  <a:pt x="79698" y="115907"/>
                  <a:pt x="75575" y="123389"/>
                  <a:pt x="68507" y="126623"/>
                </a:cubicBezTo>
                <a:cubicBezTo>
                  <a:pt x="59324" y="129132"/>
                  <a:pt x="49526" y="127974"/>
                  <a:pt x="41180" y="123394"/>
                </a:cubicBezTo>
                <a:cubicBezTo>
                  <a:pt x="33462" y="119942"/>
                  <a:pt x="26375" y="115222"/>
                  <a:pt x="20210" y="109433"/>
                </a:cubicBezTo>
                <a:cubicBezTo>
                  <a:pt x="14167" y="104028"/>
                  <a:pt x="9124" y="97597"/>
                  <a:pt x="5314" y="90438"/>
                </a:cubicBezTo>
                <a:cubicBezTo>
                  <a:pt x="1894" y="83830"/>
                  <a:pt x="74" y="76510"/>
                  <a:pt x="0" y="69069"/>
                </a:cubicBezTo>
                <a:lnTo>
                  <a:pt x="18313" y="77142"/>
                </a:lnTo>
                <a:cubicBezTo>
                  <a:pt x="18285" y="83575"/>
                  <a:pt x="20350" y="89842"/>
                  <a:pt x="24196" y="94997"/>
                </a:cubicBezTo>
                <a:cubicBezTo>
                  <a:pt x="28656" y="100667"/>
                  <a:pt x="34508" y="105084"/>
                  <a:pt x="41180" y="107818"/>
                </a:cubicBezTo>
                <a:cubicBezTo>
                  <a:pt x="45479" y="110415"/>
                  <a:pt x="50632" y="111200"/>
                  <a:pt x="55508" y="110003"/>
                </a:cubicBezTo>
                <a:cubicBezTo>
                  <a:pt x="59157" y="108224"/>
                  <a:pt x="61146" y="104203"/>
                  <a:pt x="60347" y="10022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5" name="Google Shape;525;p40"/>
          <p:cNvSpPr/>
          <p:nvPr/>
        </p:nvSpPr>
        <p:spPr>
          <a:xfrm>
            <a:off x="9430284" y="2205149"/>
            <a:ext cx="78652" cy="127599"/>
          </a:xfrm>
          <a:custGeom>
            <a:avLst/>
            <a:gdLst/>
            <a:ahLst/>
            <a:cxnLst/>
            <a:rect l="l" t="t" r="r" b="b"/>
            <a:pathLst>
              <a:path w="78652" h="127599" extrusionOk="0">
                <a:moveTo>
                  <a:pt x="60157" y="100216"/>
                </a:moveTo>
                <a:cubicBezTo>
                  <a:pt x="60161" y="95178"/>
                  <a:pt x="58455" y="90289"/>
                  <a:pt x="55318" y="86350"/>
                </a:cubicBezTo>
                <a:cubicBezTo>
                  <a:pt x="50111" y="80299"/>
                  <a:pt x="44184" y="74909"/>
                  <a:pt x="37669" y="70299"/>
                </a:cubicBezTo>
                <a:cubicBezTo>
                  <a:pt x="30385" y="64823"/>
                  <a:pt x="23620" y="58687"/>
                  <a:pt x="17459" y="51969"/>
                </a:cubicBezTo>
                <a:cubicBezTo>
                  <a:pt x="8908" y="43401"/>
                  <a:pt x="3836" y="31963"/>
                  <a:pt x="3226" y="19868"/>
                </a:cubicBezTo>
                <a:cubicBezTo>
                  <a:pt x="2294" y="12151"/>
                  <a:pt x="6485" y="4724"/>
                  <a:pt x="13568" y="1538"/>
                </a:cubicBezTo>
                <a:cubicBezTo>
                  <a:pt x="22562" y="-1249"/>
                  <a:pt x="32303" y="-219"/>
                  <a:pt x="40516" y="4387"/>
                </a:cubicBezTo>
                <a:cubicBezTo>
                  <a:pt x="47785" y="7518"/>
                  <a:pt x="54436" y="11925"/>
                  <a:pt x="60157" y="17399"/>
                </a:cubicBezTo>
                <a:cubicBezTo>
                  <a:pt x="65781" y="22843"/>
                  <a:pt x="70350" y="29284"/>
                  <a:pt x="73631" y="36393"/>
                </a:cubicBezTo>
                <a:cubicBezTo>
                  <a:pt x="76791" y="42707"/>
                  <a:pt x="78478" y="49656"/>
                  <a:pt x="78565" y="56718"/>
                </a:cubicBezTo>
                <a:lnTo>
                  <a:pt x="60157" y="48360"/>
                </a:lnTo>
                <a:cubicBezTo>
                  <a:pt x="60183" y="42486"/>
                  <a:pt x="58392" y="36747"/>
                  <a:pt x="55033" y="31930"/>
                </a:cubicBezTo>
                <a:cubicBezTo>
                  <a:pt x="51286" y="26751"/>
                  <a:pt x="46156" y="22735"/>
                  <a:pt x="40231" y="20343"/>
                </a:cubicBezTo>
                <a:cubicBezTo>
                  <a:pt x="36010" y="17910"/>
                  <a:pt x="31016" y="17197"/>
                  <a:pt x="26283" y="18348"/>
                </a:cubicBezTo>
                <a:cubicBezTo>
                  <a:pt x="22843" y="20197"/>
                  <a:pt x="20885" y="23965"/>
                  <a:pt x="21349" y="27846"/>
                </a:cubicBezTo>
                <a:cubicBezTo>
                  <a:pt x="21590" y="32651"/>
                  <a:pt x="23504" y="37221"/>
                  <a:pt x="26758" y="40762"/>
                </a:cubicBezTo>
                <a:cubicBezTo>
                  <a:pt x="32009" y="46769"/>
                  <a:pt x="37930" y="52155"/>
                  <a:pt x="44406" y="56813"/>
                </a:cubicBezTo>
                <a:cubicBezTo>
                  <a:pt x="51493" y="62035"/>
                  <a:pt x="58070" y="67918"/>
                  <a:pt x="64047" y="74383"/>
                </a:cubicBezTo>
                <a:cubicBezTo>
                  <a:pt x="68577" y="79247"/>
                  <a:pt x="72264" y="84831"/>
                  <a:pt x="74959" y="90908"/>
                </a:cubicBezTo>
                <a:cubicBezTo>
                  <a:pt x="77300" y="96269"/>
                  <a:pt x="78496" y="102059"/>
                  <a:pt x="78470" y="107909"/>
                </a:cubicBezTo>
                <a:cubicBezTo>
                  <a:pt x="79588" y="115606"/>
                  <a:pt x="75488" y="123117"/>
                  <a:pt x="68412" y="126334"/>
                </a:cubicBezTo>
                <a:cubicBezTo>
                  <a:pt x="59240" y="128831"/>
                  <a:pt x="49452" y="127603"/>
                  <a:pt x="41180" y="122915"/>
                </a:cubicBezTo>
                <a:cubicBezTo>
                  <a:pt x="33463" y="119502"/>
                  <a:pt x="26374" y="114814"/>
                  <a:pt x="20210" y="109048"/>
                </a:cubicBezTo>
                <a:cubicBezTo>
                  <a:pt x="14179" y="103632"/>
                  <a:pt x="9137" y="97204"/>
                  <a:pt x="5314" y="90054"/>
                </a:cubicBezTo>
                <a:cubicBezTo>
                  <a:pt x="1882" y="83484"/>
                  <a:pt x="61" y="76192"/>
                  <a:pt x="0" y="68779"/>
                </a:cubicBezTo>
                <a:lnTo>
                  <a:pt x="18313" y="76852"/>
                </a:lnTo>
                <a:cubicBezTo>
                  <a:pt x="18247" y="83277"/>
                  <a:pt x="20354" y="89536"/>
                  <a:pt x="24291" y="94612"/>
                </a:cubicBezTo>
                <a:cubicBezTo>
                  <a:pt x="28736" y="100190"/>
                  <a:pt x="34557" y="104511"/>
                  <a:pt x="41180" y="107149"/>
                </a:cubicBezTo>
                <a:cubicBezTo>
                  <a:pt x="45518" y="109739"/>
                  <a:pt x="50708" y="110491"/>
                  <a:pt x="55603" y="109238"/>
                </a:cubicBezTo>
                <a:cubicBezTo>
                  <a:pt x="58860" y="107483"/>
                  <a:pt x="60678" y="103882"/>
                  <a:pt x="60157" y="1002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6" name="Google Shape;526;p40"/>
          <p:cNvSpPr/>
          <p:nvPr/>
        </p:nvSpPr>
        <p:spPr>
          <a:xfrm>
            <a:off x="9524789" y="2235084"/>
            <a:ext cx="78527" cy="133187"/>
          </a:xfrm>
          <a:custGeom>
            <a:avLst/>
            <a:gdLst/>
            <a:ahLst/>
            <a:cxnLst/>
            <a:rect l="l" t="t" r="r" b="b"/>
            <a:pathLst>
              <a:path w="78527" h="133187" extrusionOk="0">
                <a:moveTo>
                  <a:pt x="0" y="115108"/>
                </a:moveTo>
                <a:lnTo>
                  <a:pt x="0" y="0"/>
                </a:lnTo>
                <a:lnTo>
                  <a:pt x="31027" y="13676"/>
                </a:lnTo>
                <a:cubicBezTo>
                  <a:pt x="40393" y="17860"/>
                  <a:pt x="48818" y="23902"/>
                  <a:pt x="55792" y="31436"/>
                </a:cubicBezTo>
                <a:cubicBezTo>
                  <a:pt x="63032" y="39186"/>
                  <a:pt x="68725" y="48243"/>
                  <a:pt x="72587" y="58124"/>
                </a:cubicBezTo>
                <a:cubicBezTo>
                  <a:pt x="76468" y="68083"/>
                  <a:pt x="78470" y="78679"/>
                  <a:pt x="78470" y="89370"/>
                </a:cubicBezTo>
                <a:lnTo>
                  <a:pt x="78470" y="95164"/>
                </a:lnTo>
                <a:cubicBezTo>
                  <a:pt x="78906" y="104254"/>
                  <a:pt x="76838" y="113289"/>
                  <a:pt x="72492" y="121282"/>
                </a:cubicBezTo>
                <a:cubicBezTo>
                  <a:pt x="68906" y="127545"/>
                  <a:pt x="62643" y="131816"/>
                  <a:pt x="55508" y="132869"/>
                </a:cubicBezTo>
                <a:cubicBezTo>
                  <a:pt x="46845" y="133908"/>
                  <a:pt x="38077" y="132390"/>
                  <a:pt x="30268" y="128500"/>
                </a:cubicBezTo>
                <a:close/>
                <a:moveTo>
                  <a:pt x="18313" y="24123"/>
                </a:moveTo>
                <a:lnTo>
                  <a:pt x="18313" y="107226"/>
                </a:lnTo>
                <a:lnTo>
                  <a:pt x="30173" y="112449"/>
                </a:lnTo>
                <a:cubicBezTo>
                  <a:pt x="36901" y="116817"/>
                  <a:pt x="45554" y="116817"/>
                  <a:pt x="52282" y="112449"/>
                </a:cubicBezTo>
                <a:cubicBezTo>
                  <a:pt x="58326" y="105694"/>
                  <a:pt x="61191" y="96670"/>
                  <a:pt x="60157" y="87661"/>
                </a:cubicBezTo>
                <a:lnTo>
                  <a:pt x="60157" y="81298"/>
                </a:lnTo>
                <a:cubicBezTo>
                  <a:pt x="60470" y="70190"/>
                  <a:pt x="57889" y="59191"/>
                  <a:pt x="52661" y="49386"/>
                </a:cubicBezTo>
                <a:cubicBezTo>
                  <a:pt x="47746" y="40836"/>
                  <a:pt x="40136" y="34156"/>
                  <a:pt x="31027" y="303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7" name="Google Shape;527;p40"/>
          <p:cNvSpPr/>
          <p:nvPr/>
        </p:nvSpPr>
        <p:spPr>
          <a:xfrm>
            <a:off x="9368893" y="2547548"/>
            <a:ext cx="9488" cy="60403"/>
          </a:xfrm>
          <a:custGeom>
            <a:avLst/>
            <a:gdLst/>
            <a:ahLst/>
            <a:cxnLst/>
            <a:rect l="l" t="t" r="r" b="b"/>
            <a:pathLst>
              <a:path w="9488" h="60403" extrusionOk="0">
                <a:moveTo>
                  <a:pt x="0" y="60403"/>
                </a:moveTo>
                <a:lnTo>
                  <a:pt x="0"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8" name="Google Shape;528;p40"/>
          <p:cNvSpPr/>
          <p:nvPr/>
        </p:nvSpPr>
        <p:spPr>
          <a:xfrm>
            <a:off x="9409599" y="2565498"/>
            <a:ext cx="9488" cy="60403"/>
          </a:xfrm>
          <a:custGeom>
            <a:avLst/>
            <a:gdLst/>
            <a:ahLst/>
            <a:cxnLst/>
            <a:rect l="l" t="t" r="r" b="b"/>
            <a:pathLst>
              <a:path w="9488" h="60403" extrusionOk="0">
                <a:moveTo>
                  <a:pt x="0" y="60403"/>
                </a:moveTo>
                <a:lnTo>
                  <a:pt x="0"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29" name="Google Shape;529;p40"/>
          <p:cNvSpPr/>
          <p:nvPr/>
        </p:nvSpPr>
        <p:spPr>
          <a:xfrm>
            <a:off x="9450210" y="2583448"/>
            <a:ext cx="9488" cy="60403"/>
          </a:xfrm>
          <a:custGeom>
            <a:avLst/>
            <a:gdLst/>
            <a:ahLst/>
            <a:cxnLst/>
            <a:rect l="l" t="t" r="r" b="b"/>
            <a:pathLst>
              <a:path w="9488" h="60403" extrusionOk="0">
                <a:moveTo>
                  <a:pt x="0" y="60403"/>
                </a:moveTo>
                <a:lnTo>
                  <a:pt x="0"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0" name="Google Shape;530;p40"/>
          <p:cNvSpPr/>
          <p:nvPr/>
        </p:nvSpPr>
        <p:spPr>
          <a:xfrm>
            <a:off x="9490915" y="2601398"/>
            <a:ext cx="9488" cy="60498"/>
          </a:xfrm>
          <a:custGeom>
            <a:avLst/>
            <a:gdLst/>
            <a:ahLst/>
            <a:cxnLst/>
            <a:rect l="l" t="t" r="r" b="b"/>
            <a:pathLst>
              <a:path w="9488" h="60498" extrusionOk="0">
                <a:moveTo>
                  <a:pt x="0" y="60498"/>
                </a:moveTo>
                <a:lnTo>
                  <a:pt x="0"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1" name="Google Shape;531;p40"/>
          <p:cNvSpPr/>
          <p:nvPr/>
        </p:nvSpPr>
        <p:spPr>
          <a:xfrm>
            <a:off x="9531526" y="2619443"/>
            <a:ext cx="9488" cy="60403"/>
          </a:xfrm>
          <a:custGeom>
            <a:avLst/>
            <a:gdLst/>
            <a:ahLst/>
            <a:cxnLst/>
            <a:rect l="l" t="t" r="r" b="b"/>
            <a:pathLst>
              <a:path w="9488" h="60403" extrusionOk="0">
                <a:moveTo>
                  <a:pt x="0" y="60403"/>
                </a:moveTo>
                <a:lnTo>
                  <a:pt x="0"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2" name="Google Shape;532;p40"/>
          <p:cNvSpPr/>
          <p:nvPr/>
        </p:nvSpPr>
        <p:spPr>
          <a:xfrm>
            <a:off x="9641118" y="2071421"/>
            <a:ext cx="8729" cy="9624"/>
          </a:xfrm>
          <a:custGeom>
            <a:avLst/>
            <a:gdLst/>
            <a:ahLst/>
            <a:cxnLst/>
            <a:rect l="l" t="t" r="r" b="b"/>
            <a:pathLst>
              <a:path w="8729" h="9624" extrusionOk="0">
                <a:moveTo>
                  <a:pt x="8729" y="6766"/>
                </a:moveTo>
                <a:lnTo>
                  <a:pt x="8729" y="6766"/>
                </a:lnTo>
                <a:cubicBezTo>
                  <a:pt x="8729" y="9140"/>
                  <a:pt x="6832" y="10280"/>
                  <a:pt x="4365" y="9235"/>
                </a:cubicBezTo>
                <a:lnTo>
                  <a:pt x="4365" y="9235"/>
                </a:lnTo>
                <a:cubicBezTo>
                  <a:pt x="1860" y="8067"/>
                  <a:pt x="190" y="5630"/>
                  <a:pt x="0" y="2872"/>
                </a:cubicBezTo>
                <a:lnTo>
                  <a:pt x="0" y="2872"/>
                </a:lnTo>
                <a:cubicBezTo>
                  <a:pt x="0" y="403"/>
                  <a:pt x="1898" y="-642"/>
                  <a:pt x="4365" y="403"/>
                </a:cubicBezTo>
                <a:lnTo>
                  <a:pt x="4365" y="403"/>
                </a:lnTo>
                <a:cubicBezTo>
                  <a:pt x="6879" y="1555"/>
                  <a:pt x="8559" y="4001"/>
                  <a:pt x="8729" y="6766"/>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3" name="Google Shape;533;p40"/>
          <p:cNvSpPr/>
          <p:nvPr/>
        </p:nvSpPr>
        <p:spPr>
          <a:xfrm>
            <a:off x="9641118" y="2657424"/>
            <a:ext cx="8729" cy="9624"/>
          </a:xfrm>
          <a:custGeom>
            <a:avLst/>
            <a:gdLst/>
            <a:ahLst/>
            <a:cxnLst/>
            <a:rect l="l" t="t" r="r" b="b"/>
            <a:pathLst>
              <a:path w="8729" h="9624" extrusionOk="0">
                <a:moveTo>
                  <a:pt x="8729" y="6752"/>
                </a:moveTo>
                <a:lnTo>
                  <a:pt x="8729" y="6752"/>
                </a:lnTo>
                <a:cubicBezTo>
                  <a:pt x="8729" y="9221"/>
                  <a:pt x="6832" y="10266"/>
                  <a:pt x="4365" y="9221"/>
                </a:cubicBezTo>
                <a:lnTo>
                  <a:pt x="4365" y="9221"/>
                </a:lnTo>
                <a:cubicBezTo>
                  <a:pt x="1850" y="8069"/>
                  <a:pt x="171" y="5623"/>
                  <a:pt x="0" y="2858"/>
                </a:cubicBezTo>
                <a:lnTo>
                  <a:pt x="0" y="2858"/>
                </a:lnTo>
                <a:cubicBezTo>
                  <a:pt x="0" y="484"/>
                  <a:pt x="1898" y="-656"/>
                  <a:pt x="4365" y="389"/>
                </a:cubicBezTo>
                <a:lnTo>
                  <a:pt x="4365" y="389"/>
                </a:lnTo>
                <a:cubicBezTo>
                  <a:pt x="6870" y="1557"/>
                  <a:pt x="8540" y="3994"/>
                  <a:pt x="8729" y="6752"/>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4" name="Google Shape;534;p40"/>
          <p:cNvSpPr/>
          <p:nvPr/>
        </p:nvSpPr>
        <p:spPr>
          <a:xfrm>
            <a:off x="9284256" y="1911824"/>
            <a:ext cx="8824" cy="9626"/>
          </a:xfrm>
          <a:custGeom>
            <a:avLst/>
            <a:gdLst/>
            <a:ahLst/>
            <a:cxnLst/>
            <a:rect l="l" t="t" r="r" b="b"/>
            <a:pathLst>
              <a:path w="8824" h="9626" extrusionOk="0">
                <a:moveTo>
                  <a:pt x="8824" y="6807"/>
                </a:moveTo>
                <a:lnTo>
                  <a:pt x="8824" y="6807"/>
                </a:lnTo>
                <a:cubicBezTo>
                  <a:pt x="8824" y="9181"/>
                  <a:pt x="6832" y="10321"/>
                  <a:pt x="4460" y="9181"/>
                </a:cubicBezTo>
                <a:lnTo>
                  <a:pt x="4460" y="9181"/>
                </a:lnTo>
                <a:cubicBezTo>
                  <a:pt x="1948" y="8056"/>
                  <a:pt x="241" y="5657"/>
                  <a:pt x="0" y="2913"/>
                </a:cubicBezTo>
                <a:lnTo>
                  <a:pt x="0" y="2913"/>
                </a:lnTo>
                <a:cubicBezTo>
                  <a:pt x="0" y="444"/>
                  <a:pt x="1993" y="-696"/>
                  <a:pt x="4460" y="444"/>
                </a:cubicBezTo>
                <a:lnTo>
                  <a:pt x="4460" y="444"/>
                </a:lnTo>
                <a:cubicBezTo>
                  <a:pt x="6949" y="1628"/>
                  <a:pt x="8615" y="4055"/>
                  <a:pt x="8824" y="6807"/>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5" name="Google Shape;535;p40"/>
          <p:cNvSpPr/>
          <p:nvPr/>
        </p:nvSpPr>
        <p:spPr>
          <a:xfrm>
            <a:off x="9284256" y="2478683"/>
            <a:ext cx="8824" cy="9624"/>
          </a:xfrm>
          <a:custGeom>
            <a:avLst/>
            <a:gdLst/>
            <a:ahLst/>
            <a:cxnLst/>
            <a:rect l="l" t="t" r="r" b="b"/>
            <a:pathLst>
              <a:path w="8824" h="9624" extrusionOk="0">
                <a:moveTo>
                  <a:pt x="8824" y="6752"/>
                </a:moveTo>
                <a:lnTo>
                  <a:pt x="8824" y="6752"/>
                </a:lnTo>
                <a:cubicBezTo>
                  <a:pt x="8824" y="9221"/>
                  <a:pt x="6832" y="10266"/>
                  <a:pt x="4460" y="9221"/>
                </a:cubicBezTo>
                <a:lnTo>
                  <a:pt x="4460" y="9221"/>
                </a:lnTo>
                <a:cubicBezTo>
                  <a:pt x="1920" y="8080"/>
                  <a:pt x="208" y="5637"/>
                  <a:pt x="0" y="2858"/>
                </a:cubicBezTo>
                <a:lnTo>
                  <a:pt x="0" y="2858"/>
                </a:lnTo>
                <a:cubicBezTo>
                  <a:pt x="0" y="484"/>
                  <a:pt x="1993" y="-656"/>
                  <a:pt x="4460" y="389"/>
                </a:cubicBezTo>
                <a:lnTo>
                  <a:pt x="4460" y="389"/>
                </a:lnTo>
                <a:cubicBezTo>
                  <a:pt x="6936" y="1588"/>
                  <a:pt x="8596" y="4007"/>
                  <a:pt x="8824" y="6752"/>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6" name="Google Shape;536;p40"/>
          <p:cNvSpPr/>
          <p:nvPr/>
        </p:nvSpPr>
        <p:spPr>
          <a:xfrm>
            <a:off x="9319079" y="2521335"/>
            <a:ext cx="259984" cy="169528"/>
          </a:xfrm>
          <a:custGeom>
            <a:avLst/>
            <a:gdLst/>
            <a:ahLst/>
            <a:cxnLst/>
            <a:rect l="l" t="t" r="r" b="b"/>
            <a:pathLst>
              <a:path w="259984" h="169528" extrusionOk="0">
                <a:moveTo>
                  <a:pt x="0" y="54610"/>
                </a:moveTo>
                <a:lnTo>
                  <a:pt x="0" y="0"/>
                </a:lnTo>
                <a:lnTo>
                  <a:pt x="259985" y="114918"/>
                </a:lnTo>
                <a:lnTo>
                  <a:pt x="259985" y="169528"/>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7" name="Google Shape;537;p40"/>
          <p:cNvSpPr/>
          <p:nvPr/>
        </p:nvSpPr>
        <p:spPr>
          <a:xfrm>
            <a:off x="9341661" y="2031555"/>
            <a:ext cx="262926" cy="116153"/>
          </a:xfrm>
          <a:custGeom>
            <a:avLst/>
            <a:gdLst/>
            <a:ahLst/>
            <a:cxnLst/>
            <a:rect l="l" t="t" r="r" b="b"/>
            <a:pathLst>
              <a:path w="262926" h="116153" extrusionOk="0">
                <a:moveTo>
                  <a:pt x="0" y="0"/>
                </a:moveTo>
                <a:lnTo>
                  <a:pt x="262926" y="116153"/>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8" name="Google Shape;538;p40"/>
          <p:cNvSpPr/>
          <p:nvPr/>
        </p:nvSpPr>
        <p:spPr>
          <a:xfrm>
            <a:off x="9341661" y="2400529"/>
            <a:ext cx="262926" cy="116248"/>
          </a:xfrm>
          <a:custGeom>
            <a:avLst/>
            <a:gdLst/>
            <a:ahLst/>
            <a:cxnLst/>
            <a:rect l="l" t="t" r="r" b="b"/>
            <a:pathLst>
              <a:path w="262926" h="116248" extrusionOk="0">
                <a:moveTo>
                  <a:pt x="0" y="0"/>
                </a:moveTo>
                <a:lnTo>
                  <a:pt x="262926" y="116248"/>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39" name="Google Shape;539;p40"/>
          <p:cNvSpPr/>
          <p:nvPr/>
        </p:nvSpPr>
        <p:spPr>
          <a:xfrm>
            <a:off x="9246302" y="1847424"/>
            <a:ext cx="448806" cy="882165"/>
          </a:xfrm>
          <a:custGeom>
            <a:avLst/>
            <a:gdLst/>
            <a:ahLst/>
            <a:cxnLst/>
            <a:rect l="l" t="t" r="r" b="b"/>
            <a:pathLst>
              <a:path w="448806" h="882165" extrusionOk="0">
                <a:moveTo>
                  <a:pt x="371855" y="872692"/>
                </a:moveTo>
                <a:lnTo>
                  <a:pt x="60916" y="732415"/>
                </a:lnTo>
                <a:cubicBezTo>
                  <a:pt x="24392" y="717056"/>
                  <a:pt x="461" y="681462"/>
                  <a:pt x="0" y="641810"/>
                </a:cubicBezTo>
                <a:lnTo>
                  <a:pt x="0" y="35212"/>
                </a:lnTo>
                <a:cubicBezTo>
                  <a:pt x="0" y="1496"/>
                  <a:pt x="34443" y="-9996"/>
                  <a:pt x="76952" y="9474"/>
                </a:cubicBezTo>
                <a:lnTo>
                  <a:pt x="397853" y="155449"/>
                </a:lnTo>
                <a:cubicBezTo>
                  <a:pt x="440362" y="174444"/>
                  <a:pt x="448806" y="206640"/>
                  <a:pt x="448806" y="240355"/>
                </a:cubicBezTo>
                <a:lnTo>
                  <a:pt x="448806" y="846954"/>
                </a:lnTo>
                <a:cubicBezTo>
                  <a:pt x="448806" y="880670"/>
                  <a:pt x="414363" y="892161"/>
                  <a:pt x="371855" y="872692"/>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0" name="Google Shape;540;p40"/>
          <p:cNvSpPr/>
          <p:nvPr/>
        </p:nvSpPr>
        <p:spPr>
          <a:xfrm>
            <a:off x="9435882" y="1816724"/>
            <a:ext cx="362816" cy="840804"/>
          </a:xfrm>
          <a:custGeom>
            <a:avLst/>
            <a:gdLst/>
            <a:ahLst/>
            <a:cxnLst/>
            <a:rect l="l" t="t" r="r" b="b"/>
            <a:pathLst>
              <a:path w="362816" h="840804" extrusionOk="0">
                <a:moveTo>
                  <a:pt x="0" y="0"/>
                </a:moveTo>
                <a:lnTo>
                  <a:pt x="285319" y="125176"/>
                </a:lnTo>
                <a:cubicBezTo>
                  <a:pt x="327828" y="144645"/>
                  <a:pt x="358096" y="170383"/>
                  <a:pt x="361227" y="208183"/>
                </a:cubicBezTo>
                <a:lnTo>
                  <a:pt x="362746" y="808893"/>
                </a:lnTo>
                <a:cubicBezTo>
                  <a:pt x="363666" y="822744"/>
                  <a:pt x="355591" y="835618"/>
                  <a:pt x="342725" y="840804"/>
                </a:cubicBez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1" name="Google Shape;541;p40"/>
          <p:cNvSpPr/>
          <p:nvPr/>
        </p:nvSpPr>
        <p:spPr>
          <a:xfrm>
            <a:off x="9675846" y="2657433"/>
            <a:ext cx="102286" cy="68571"/>
          </a:xfrm>
          <a:custGeom>
            <a:avLst/>
            <a:gdLst/>
            <a:ahLst/>
            <a:cxnLst/>
            <a:rect l="l" t="t" r="r" b="b"/>
            <a:pathLst>
              <a:path w="102286" h="68571" extrusionOk="0">
                <a:moveTo>
                  <a:pt x="0" y="68571"/>
                </a:moveTo>
                <a:lnTo>
                  <a:pt x="102286"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2" name="Google Shape;542;p40"/>
          <p:cNvSpPr/>
          <p:nvPr/>
        </p:nvSpPr>
        <p:spPr>
          <a:xfrm>
            <a:off x="9069910" y="1827456"/>
            <a:ext cx="437989" cy="1019355"/>
          </a:xfrm>
          <a:custGeom>
            <a:avLst/>
            <a:gdLst/>
            <a:ahLst/>
            <a:cxnLst/>
            <a:rect l="l" t="t" r="r" b="b"/>
            <a:pathLst>
              <a:path w="437989" h="1019355" extrusionOk="0">
                <a:moveTo>
                  <a:pt x="474" y="0"/>
                </a:moveTo>
                <a:lnTo>
                  <a:pt x="0" y="811932"/>
                </a:lnTo>
                <a:lnTo>
                  <a:pt x="437989" y="1019355"/>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3" name="Google Shape;543;p40"/>
          <p:cNvSpPr/>
          <p:nvPr/>
        </p:nvSpPr>
        <p:spPr>
          <a:xfrm>
            <a:off x="9069910" y="2578605"/>
            <a:ext cx="106555" cy="60783"/>
          </a:xfrm>
          <a:custGeom>
            <a:avLst/>
            <a:gdLst/>
            <a:ahLst/>
            <a:cxnLst/>
            <a:rect l="l" t="t" r="r" b="b"/>
            <a:pathLst>
              <a:path w="106555" h="60783" extrusionOk="0">
                <a:moveTo>
                  <a:pt x="0" y="60783"/>
                </a:moveTo>
                <a:lnTo>
                  <a:pt x="106556"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4" name="Google Shape;544;p40"/>
          <p:cNvSpPr/>
          <p:nvPr/>
        </p:nvSpPr>
        <p:spPr>
          <a:xfrm>
            <a:off x="9011936" y="1827456"/>
            <a:ext cx="116993" cy="58598"/>
          </a:xfrm>
          <a:custGeom>
            <a:avLst/>
            <a:gdLst/>
            <a:ahLst/>
            <a:cxnLst/>
            <a:rect l="l" t="t" r="r" b="b"/>
            <a:pathLst>
              <a:path w="116993" h="58598" extrusionOk="0">
                <a:moveTo>
                  <a:pt x="0" y="58599"/>
                </a:moveTo>
                <a:lnTo>
                  <a:pt x="58449" y="0"/>
                </a:lnTo>
                <a:lnTo>
                  <a:pt x="116993" y="58599"/>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5" name="Google Shape;545;p40"/>
          <p:cNvSpPr/>
          <p:nvPr/>
        </p:nvSpPr>
        <p:spPr>
          <a:xfrm>
            <a:off x="9414628" y="2785458"/>
            <a:ext cx="93271" cy="61353"/>
          </a:xfrm>
          <a:custGeom>
            <a:avLst/>
            <a:gdLst/>
            <a:ahLst/>
            <a:cxnLst/>
            <a:rect l="l" t="t" r="r" b="b"/>
            <a:pathLst>
              <a:path w="93271" h="61353" extrusionOk="0">
                <a:moveTo>
                  <a:pt x="69930" y="0"/>
                </a:moveTo>
                <a:lnTo>
                  <a:pt x="93272" y="61353"/>
                </a:lnTo>
                <a:lnTo>
                  <a:pt x="0" y="61353"/>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546" name="Google Shape;546;p40"/>
          <p:cNvGrpSpPr/>
          <p:nvPr/>
        </p:nvGrpSpPr>
        <p:grpSpPr>
          <a:xfrm>
            <a:off x="9284636" y="1819975"/>
            <a:ext cx="514062" cy="922850"/>
            <a:chOff x="8944619" y="1763047"/>
            <a:chExt cx="506662" cy="909565"/>
          </a:xfrm>
        </p:grpSpPr>
        <p:sp>
          <p:nvSpPr>
            <p:cNvPr id="547" name="Google Shape;547;p40"/>
            <p:cNvSpPr/>
            <p:nvPr/>
          </p:nvSpPr>
          <p:spPr>
            <a:xfrm>
              <a:off x="9328713" y="2663115"/>
              <a:ext cx="9488" cy="9497"/>
            </a:xfrm>
            <a:custGeom>
              <a:avLst/>
              <a:gdLst/>
              <a:ahLst/>
              <a:cxnLst/>
              <a:rect l="l" t="t" r="r" b="b"/>
              <a:pathLst>
                <a:path w="9488" h="9497" extrusionOk="0">
                  <a:moveTo>
                    <a:pt x="0" y="0"/>
                  </a:moveTo>
                  <a:lnTo>
                    <a:pt x="0" y="0"/>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8" name="Google Shape;548;p40"/>
            <p:cNvSpPr/>
            <p:nvPr/>
          </p:nvSpPr>
          <p:spPr>
            <a:xfrm>
              <a:off x="8944619" y="1763047"/>
              <a:ext cx="506662" cy="893609"/>
            </a:xfrm>
            <a:custGeom>
              <a:avLst/>
              <a:gdLst/>
              <a:ahLst/>
              <a:cxnLst/>
              <a:rect l="l" t="t" r="r" b="b"/>
              <a:pathLst>
                <a:path w="506662" h="893609" extrusionOk="0">
                  <a:moveTo>
                    <a:pt x="504883" y="199445"/>
                  </a:moveTo>
                  <a:cubicBezTo>
                    <a:pt x="502227" y="161456"/>
                    <a:pt x="471958" y="135908"/>
                    <a:pt x="428975" y="116438"/>
                  </a:cubicBezTo>
                  <a:lnTo>
                    <a:pt x="153619" y="0"/>
                  </a:lnTo>
                  <a:lnTo>
                    <a:pt x="0" y="26878"/>
                  </a:lnTo>
                  <a:lnTo>
                    <a:pt x="352403" y="176936"/>
                  </a:lnTo>
                  <a:cubicBezTo>
                    <a:pt x="394912" y="195931"/>
                    <a:pt x="403356" y="228127"/>
                    <a:pt x="403356" y="261843"/>
                  </a:cubicBezTo>
                  <a:lnTo>
                    <a:pt x="403356" y="868442"/>
                  </a:lnTo>
                  <a:cubicBezTo>
                    <a:pt x="403821" y="877785"/>
                    <a:pt x="400387" y="886902"/>
                    <a:pt x="393868" y="893610"/>
                  </a:cubicBezTo>
                  <a:lnTo>
                    <a:pt x="486571" y="831497"/>
                  </a:lnTo>
                  <a:lnTo>
                    <a:pt x="486571" y="831497"/>
                  </a:lnTo>
                  <a:cubicBezTo>
                    <a:pt x="499437" y="826311"/>
                    <a:pt x="507512" y="813436"/>
                    <a:pt x="506591" y="7995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49" name="Google Shape;549;p40"/>
            <p:cNvSpPr/>
            <p:nvPr/>
          </p:nvSpPr>
          <p:spPr>
            <a:xfrm>
              <a:off x="9328808" y="2656657"/>
              <a:ext cx="9488" cy="6078"/>
            </a:xfrm>
            <a:custGeom>
              <a:avLst/>
              <a:gdLst/>
              <a:ahLst/>
              <a:cxnLst/>
              <a:rect l="l" t="t" r="r" b="b"/>
              <a:pathLst>
                <a:path w="9488" h="6078" extrusionOk="0">
                  <a:moveTo>
                    <a:pt x="9489" y="0"/>
                  </a:moveTo>
                  <a:lnTo>
                    <a:pt x="0" y="6078"/>
                  </a:lnTo>
                  <a:cubicBezTo>
                    <a:pt x="3492" y="4620"/>
                    <a:pt x="6699" y="2562"/>
                    <a:pt x="9489"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550" name="Google Shape;550;p40"/>
          <p:cNvSpPr/>
          <p:nvPr/>
        </p:nvSpPr>
        <p:spPr>
          <a:xfrm>
            <a:off x="8092011" y="1800151"/>
            <a:ext cx="473855" cy="440488"/>
          </a:xfrm>
          <a:custGeom>
            <a:avLst/>
            <a:gdLst/>
            <a:ahLst/>
            <a:cxnLst/>
            <a:rect l="l" t="t" r="r" b="b"/>
            <a:pathLst>
              <a:path w="473855" h="440488" extrusionOk="0">
                <a:moveTo>
                  <a:pt x="473856" y="199730"/>
                </a:moveTo>
                <a:lnTo>
                  <a:pt x="261503" y="230597"/>
                </a:lnTo>
                <a:lnTo>
                  <a:pt x="310938" y="0"/>
                </a:lnTo>
                <a:lnTo>
                  <a:pt x="137299" y="165635"/>
                </a:lnTo>
                <a:lnTo>
                  <a:pt x="46778" y="25548"/>
                </a:lnTo>
                <a:lnTo>
                  <a:pt x="0" y="230217"/>
                </a:lnTo>
                <a:lnTo>
                  <a:pt x="21824" y="247502"/>
                </a:lnTo>
                <a:lnTo>
                  <a:pt x="42698" y="156327"/>
                </a:lnTo>
                <a:lnTo>
                  <a:pt x="100958" y="246552"/>
                </a:lnTo>
                <a:lnTo>
                  <a:pt x="212827" y="139897"/>
                </a:lnTo>
                <a:lnTo>
                  <a:pt x="180946" y="288436"/>
                </a:lnTo>
                <a:lnTo>
                  <a:pt x="317675" y="268491"/>
                </a:lnTo>
                <a:lnTo>
                  <a:pt x="224213" y="360236"/>
                </a:lnTo>
                <a:lnTo>
                  <a:pt x="300406" y="417505"/>
                </a:lnTo>
                <a:lnTo>
                  <a:pt x="241103" y="420639"/>
                </a:lnTo>
                <a:lnTo>
                  <a:pt x="266437" y="440489"/>
                </a:lnTo>
                <a:lnTo>
                  <a:pt x="447098" y="430992"/>
                </a:lnTo>
                <a:lnTo>
                  <a:pt x="328682" y="342096"/>
                </a:lnTo>
                <a:lnTo>
                  <a:pt x="473856" y="199730"/>
                </a:lnTo>
                <a:close/>
              </a:path>
            </a:pathLst>
          </a:custGeom>
          <a:solidFill>
            <a:srgbClr val="57F7FF">
              <a:alpha val="6588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1" name="Google Shape;551;p40"/>
          <p:cNvSpPr/>
          <p:nvPr/>
        </p:nvSpPr>
        <p:spPr>
          <a:xfrm rot="-4200001">
            <a:off x="7744116" y="2176068"/>
            <a:ext cx="232468" cy="420924"/>
          </a:xfrm>
          <a:custGeom>
            <a:avLst/>
            <a:gdLst/>
            <a:ahLst/>
            <a:cxnLst/>
            <a:rect l="l" t="t" r="r" b="b"/>
            <a:pathLst>
              <a:path w="232468" h="420924" extrusionOk="0">
                <a:moveTo>
                  <a:pt x="0" y="0"/>
                </a:moveTo>
                <a:lnTo>
                  <a:pt x="232468" y="0"/>
                </a:lnTo>
                <a:lnTo>
                  <a:pt x="232468" y="420925"/>
                </a:lnTo>
                <a:lnTo>
                  <a:pt x="0" y="420925"/>
                </a:lnTo>
                <a:close/>
              </a:path>
            </a:pathLst>
          </a:custGeom>
          <a:solidFill>
            <a:srgbClr val="F2F2F2">
              <a:alpha val="1764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2" name="Google Shape;552;p40"/>
          <p:cNvSpPr/>
          <p:nvPr/>
        </p:nvSpPr>
        <p:spPr>
          <a:xfrm>
            <a:off x="7698201" y="2292368"/>
            <a:ext cx="110380" cy="128978"/>
          </a:xfrm>
          <a:custGeom>
            <a:avLst/>
            <a:gdLst/>
            <a:ahLst/>
            <a:cxnLst/>
            <a:rect l="l" t="t" r="r" b="b"/>
            <a:pathLst>
              <a:path w="110380" h="128978" extrusionOk="0">
                <a:moveTo>
                  <a:pt x="68354" y="100895"/>
                </a:moveTo>
                <a:cubicBezTo>
                  <a:pt x="70301" y="96338"/>
                  <a:pt x="69875" y="91114"/>
                  <a:pt x="67215" y="86934"/>
                </a:cubicBezTo>
                <a:cubicBezTo>
                  <a:pt x="62590" y="80822"/>
                  <a:pt x="56977" y="75527"/>
                  <a:pt x="50611" y="71263"/>
                </a:cubicBezTo>
                <a:cubicBezTo>
                  <a:pt x="43551" y="66145"/>
                  <a:pt x="37173" y="60145"/>
                  <a:pt x="31634" y="53408"/>
                </a:cubicBezTo>
                <a:cubicBezTo>
                  <a:pt x="23659" y="44682"/>
                  <a:pt x="21141" y="32265"/>
                  <a:pt x="25086" y="21117"/>
                </a:cubicBezTo>
                <a:cubicBezTo>
                  <a:pt x="28373" y="11897"/>
                  <a:pt x="35897" y="4826"/>
                  <a:pt x="45297" y="2122"/>
                </a:cubicBezTo>
                <a:cubicBezTo>
                  <a:pt x="56323" y="-1209"/>
                  <a:pt x="68162" y="-604"/>
                  <a:pt x="78791" y="3832"/>
                </a:cubicBezTo>
                <a:cubicBezTo>
                  <a:pt x="86411" y="6498"/>
                  <a:pt x="93369" y="10773"/>
                  <a:pt x="99192" y="16368"/>
                </a:cubicBezTo>
                <a:cubicBezTo>
                  <a:pt x="104218" y="21365"/>
                  <a:pt x="107792" y="27635"/>
                  <a:pt x="109534" y="34508"/>
                </a:cubicBezTo>
                <a:cubicBezTo>
                  <a:pt x="111031" y="41278"/>
                  <a:pt x="110536" y="48337"/>
                  <a:pt x="108111" y="54833"/>
                </a:cubicBezTo>
                <a:lnTo>
                  <a:pt x="87711" y="47330"/>
                </a:lnTo>
                <a:cubicBezTo>
                  <a:pt x="90149" y="42092"/>
                  <a:pt x="90149" y="36042"/>
                  <a:pt x="87711" y="30804"/>
                </a:cubicBezTo>
                <a:cubicBezTo>
                  <a:pt x="84412" y="25312"/>
                  <a:pt x="79157" y="21275"/>
                  <a:pt x="73003" y="19502"/>
                </a:cubicBezTo>
                <a:cubicBezTo>
                  <a:pt x="67598" y="17123"/>
                  <a:pt x="61553" y="16622"/>
                  <a:pt x="55829" y="18078"/>
                </a:cubicBezTo>
                <a:cubicBezTo>
                  <a:pt x="51349" y="19571"/>
                  <a:pt x="47832" y="23090"/>
                  <a:pt x="46341" y="27575"/>
                </a:cubicBezTo>
                <a:cubicBezTo>
                  <a:pt x="44720" y="31966"/>
                  <a:pt x="45473" y="36883"/>
                  <a:pt x="48333" y="40587"/>
                </a:cubicBezTo>
                <a:cubicBezTo>
                  <a:pt x="53050" y="46650"/>
                  <a:pt x="58684" y="51937"/>
                  <a:pt x="65033" y="56257"/>
                </a:cubicBezTo>
                <a:cubicBezTo>
                  <a:pt x="72096" y="61188"/>
                  <a:pt x="78477" y="67032"/>
                  <a:pt x="84010" y="73637"/>
                </a:cubicBezTo>
                <a:cubicBezTo>
                  <a:pt x="87596" y="78799"/>
                  <a:pt x="89846" y="84771"/>
                  <a:pt x="90557" y="91018"/>
                </a:cubicBezTo>
                <a:cubicBezTo>
                  <a:pt x="91456" y="96815"/>
                  <a:pt x="90801" y="102747"/>
                  <a:pt x="88660" y="108208"/>
                </a:cubicBezTo>
                <a:cubicBezTo>
                  <a:pt x="85516" y="117382"/>
                  <a:pt x="78124" y="124464"/>
                  <a:pt x="68829" y="127203"/>
                </a:cubicBezTo>
                <a:cubicBezTo>
                  <a:pt x="57583" y="130235"/>
                  <a:pt x="45642" y="129365"/>
                  <a:pt x="34955" y="124733"/>
                </a:cubicBezTo>
                <a:cubicBezTo>
                  <a:pt x="26808" y="121927"/>
                  <a:pt x="19363" y="117392"/>
                  <a:pt x="13131" y="111437"/>
                </a:cubicBezTo>
                <a:cubicBezTo>
                  <a:pt x="7533" y="106279"/>
                  <a:pt x="3407" y="99723"/>
                  <a:pt x="1175" y="92442"/>
                </a:cubicBezTo>
                <a:cubicBezTo>
                  <a:pt x="-716" y="85282"/>
                  <a:pt x="-317" y="77710"/>
                  <a:pt x="2314" y="70788"/>
                </a:cubicBezTo>
                <a:lnTo>
                  <a:pt x="22809" y="78291"/>
                </a:lnTo>
                <a:cubicBezTo>
                  <a:pt x="20348" y="84143"/>
                  <a:pt x="20734" y="90807"/>
                  <a:pt x="23853" y="96336"/>
                </a:cubicBezTo>
                <a:cubicBezTo>
                  <a:pt x="27899" y="102332"/>
                  <a:pt x="33904" y="106731"/>
                  <a:pt x="40837" y="108778"/>
                </a:cubicBezTo>
                <a:cubicBezTo>
                  <a:pt x="46392" y="111218"/>
                  <a:pt x="52597" y="111751"/>
                  <a:pt x="58486" y="110297"/>
                </a:cubicBezTo>
                <a:cubicBezTo>
                  <a:pt x="63098" y="108940"/>
                  <a:pt x="66773" y="105439"/>
                  <a:pt x="68354" y="1008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3" name="Google Shape;553;p40"/>
          <p:cNvSpPr/>
          <p:nvPr/>
        </p:nvSpPr>
        <p:spPr>
          <a:xfrm>
            <a:off x="7798746" y="2328873"/>
            <a:ext cx="110253" cy="128965"/>
          </a:xfrm>
          <a:custGeom>
            <a:avLst/>
            <a:gdLst/>
            <a:ahLst/>
            <a:cxnLst/>
            <a:rect l="l" t="t" r="r" b="b"/>
            <a:pathLst>
              <a:path w="110253" h="128965" extrusionOk="0">
                <a:moveTo>
                  <a:pt x="68007" y="100955"/>
                </a:moveTo>
                <a:cubicBezTo>
                  <a:pt x="69954" y="96367"/>
                  <a:pt x="69529" y="91114"/>
                  <a:pt x="66868" y="86899"/>
                </a:cubicBezTo>
                <a:cubicBezTo>
                  <a:pt x="62192" y="80834"/>
                  <a:pt x="56588" y="75545"/>
                  <a:pt x="50264" y="71228"/>
                </a:cubicBezTo>
                <a:cubicBezTo>
                  <a:pt x="43209" y="66103"/>
                  <a:pt x="36833" y="60104"/>
                  <a:pt x="31287" y="53373"/>
                </a:cubicBezTo>
                <a:cubicBezTo>
                  <a:pt x="23383" y="44608"/>
                  <a:pt x="20907" y="32216"/>
                  <a:pt x="24834" y="21082"/>
                </a:cubicBezTo>
                <a:cubicBezTo>
                  <a:pt x="28115" y="11893"/>
                  <a:pt x="35594" y="4831"/>
                  <a:pt x="44950" y="2087"/>
                </a:cubicBezTo>
                <a:cubicBezTo>
                  <a:pt x="56014" y="-1195"/>
                  <a:pt x="67866" y="-592"/>
                  <a:pt x="78539" y="3797"/>
                </a:cubicBezTo>
                <a:cubicBezTo>
                  <a:pt x="86142" y="6439"/>
                  <a:pt x="93074" y="10718"/>
                  <a:pt x="98845" y="16333"/>
                </a:cubicBezTo>
                <a:cubicBezTo>
                  <a:pt x="104062" y="21539"/>
                  <a:pt x="107684" y="28130"/>
                  <a:pt x="109282" y="35328"/>
                </a:cubicBezTo>
                <a:cubicBezTo>
                  <a:pt x="110913" y="42169"/>
                  <a:pt x="110483" y="49341"/>
                  <a:pt x="108049" y="55937"/>
                </a:cubicBezTo>
                <a:lnTo>
                  <a:pt x="87648" y="48434"/>
                </a:lnTo>
                <a:cubicBezTo>
                  <a:pt x="89907" y="43112"/>
                  <a:pt x="89700" y="37062"/>
                  <a:pt x="87079" y="31909"/>
                </a:cubicBezTo>
                <a:cubicBezTo>
                  <a:pt x="83795" y="26442"/>
                  <a:pt x="78580" y="22409"/>
                  <a:pt x="72467" y="20607"/>
                </a:cubicBezTo>
                <a:cubicBezTo>
                  <a:pt x="67080" y="17868"/>
                  <a:pt x="60916" y="17064"/>
                  <a:pt x="55008" y="18328"/>
                </a:cubicBezTo>
                <a:cubicBezTo>
                  <a:pt x="50527" y="19821"/>
                  <a:pt x="47011" y="23340"/>
                  <a:pt x="45519" y="27825"/>
                </a:cubicBezTo>
                <a:cubicBezTo>
                  <a:pt x="43563" y="32317"/>
                  <a:pt x="44103" y="37509"/>
                  <a:pt x="46943" y="41501"/>
                </a:cubicBezTo>
                <a:cubicBezTo>
                  <a:pt x="51693" y="47507"/>
                  <a:pt x="57323" y="52758"/>
                  <a:pt x="63642" y="57077"/>
                </a:cubicBezTo>
                <a:cubicBezTo>
                  <a:pt x="70712" y="62000"/>
                  <a:pt x="77094" y="67844"/>
                  <a:pt x="82619" y="74457"/>
                </a:cubicBezTo>
                <a:cubicBezTo>
                  <a:pt x="86599" y="79211"/>
                  <a:pt x="89309" y="84896"/>
                  <a:pt x="90495" y="90983"/>
                </a:cubicBezTo>
                <a:cubicBezTo>
                  <a:pt x="91434" y="96810"/>
                  <a:pt x="90779" y="102783"/>
                  <a:pt x="88597" y="108268"/>
                </a:cubicBezTo>
                <a:cubicBezTo>
                  <a:pt x="85440" y="117434"/>
                  <a:pt x="78054" y="124510"/>
                  <a:pt x="68766" y="127263"/>
                </a:cubicBezTo>
                <a:cubicBezTo>
                  <a:pt x="57543" y="130193"/>
                  <a:pt x="45666" y="129324"/>
                  <a:pt x="34987" y="124793"/>
                </a:cubicBezTo>
                <a:cubicBezTo>
                  <a:pt x="26853" y="121917"/>
                  <a:pt x="19415" y="117353"/>
                  <a:pt x="13164" y="111402"/>
                </a:cubicBezTo>
                <a:cubicBezTo>
                  <a:pt x="7484" y="106313"/>
                  <a:pt x="3342" y="99733"/>
                  <a:pt x="1208" y="92407"/>
                </a:cubicBezTo>
                <a:cubicBezTo>
                  <a:pt x="-728" y="85284"/>
                  <a:pt x="-329" y="77727"/>
                  <a:pt x="2347" y="70848"/>
                </a:cubicBezTo>
                <a:lnTo>
                  <a:pt x="22842" y="78256"/>
                </a:lnTo>
                <a:cubicBezTo>
                  <a:pt x="20352" y="84094"/>
                  <a:pt x="20702" y="90757"/>
                  <a:pt x="23791" y="96301"/>
                </a:cubicBezTo>
                <a:cubicBezTo>
                  <a:pt x="27894" y="102282"/>
                  <a:pt x="33922" y="106672"/>
                  <a:pt x="40870" y="108743"/>
                </a:cubicBezTo>
                <a:cubicBezTo>
                  <a:pt x="46412" y="111233"/>
                  <a:pt x="52633" y="111769"/>
                  <a:pt x="58519" y="110262"/>
                </a:cubicBezTo>
                <a:cubicBezTo>
                  <a:pt x="62965" y="108822"/>
                  <a:pt x="66478" y="105375"/>
                  <a:pt x="68007" y="1009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4" name="Google Shape;554;p40"/>
          <p:cNvSpPr/>
          <p:nvPr/>
        </p:nvSpPr>
        <p:spPr>
          <a:xfrm>
            <a:off x="7894175" y="2356128"/>
            <a:ext cx="114981" cy="134205"/>
          </a:xfrm>
          <a:custGeom>
            <a:avLst/>
            <a:gdLst/>
            <a:ahLst/>
            <a:cxnLst/>
            <a:rect l="l" t="t" r="r" b="b"/>
            <a:pathLst>
              <a:path w="114981" h="134205" extrusionOk="0">
                <a:moveTo>
                  <a:pt x="0" y="118148"/>
                </a:moveTo>
                <a:lnTo>
                  <a:pt x="42983" y="0"/>
                </a:lnTo>
                <a:lnTo>
                  <a:pt x="77806" y="12727"/>
                </a:lnTo>
                <a:cubicBezTo>
                  <a:pt x="87579" y="16095"/>
                  <a:pt x="96289" y="21993"/>
                  <a:pt x="103045" y="29822"/>
                </a:cubicBezTo>
                <a:cubicBezTo>
                  <a:pt x="109412" y="37356"/>
                  <a:pt x="113407" y="46609"/>
                  <a:pt x="114526" y="56414"/>
                </a:cubicBezTo>
                <a:cubicBezTo>
                  <a:pt x="115788" y="67186"/>
                  <a:pt x="114412" y="78103"/>
                  <a:pt x="110541" y="88231"/>
                </a:cubicBezTo>
                <a:lnTo>
                  <a:pt x="108359" y="94119"/>
                </a:lnTo>
                <a:cubicBezTo>
                  <a:pt x="104867" y="104429"/>
                  <a:pt x="98908" y="113723"/>
                  <a:pt x="90995" y="121187"/>
                </a:cubicBezTo>
                <a:cubicBezTo>
                  <a:pt x="83672" y="127797"/>
                  <a:pt x="74561" y="132093"/>
                  <a:pt x="64807" y="133533"/>
                </a:cubicBezTo>
                <a:cubicBezTo>
                  <a:pt x="54405" y="135099"/>
                  <a:pt x="43775" y="133920"/>
                  <a:pt x="33969" y="130114"/>
                </a:cubicBezTo>
                <a:close/>
                <a:moveTo>
                  <a:pt x="56931" y="24028"/>
                </a:moveTo>
                <a:lnTo>
                  <a:pt x="25998" y="109505"/>
                </a:lnTo>
                <a:lnTo>
                  <a:pt x="39377" y="114349"/>
                </a:lnTo>
                <a:cubicBezTo>
                  <a:pt x="48525" y="118381"/>
                  <a:pt x="59015" y="117997"/>
                  <a:pt x="67843" y="113304"/>
                </a:cubicBezTo>
                <a:cubicBezTo>
                  <a:pt x="77020" y="107208"/>
                  <a:pt x="83744" y="98057"/>
                  <a:pt x="86820" y="87471"/>
                </a:cubicBezTo>
                <a:lnTo>
                  <a:pt x="89192" y="80918"/>
                </a:lnTo>
                <a:cubicBezTo>
                  <a:pt x="93756" y="70737"/>
                  <a:pt x="94600" y="59270"/>
                  <a:pt x="91564" y="48532"/>
                </a:cubicBezTo>
                <a:cubicBezTo>
                  <a:pt x="88034" y="39335"/>
                  <a:pt x="80419" y="32313"/>
                  <a:pt x="70974" y="2953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5" name="Google Shape;555;p40"/>
          <p:cNvSpPr/>
          <p:nvPr/>
        </p:nvSpPr>
        <p:spPr>
          <a:xfrm>
            <a:off x="7553823" y="2143957"/>
            <a:ext cx="88243" cy="242563"/>
          </a:xfrm>
          <a:custGeom>
            <a:avLst/>
            <a:gdLst/>
            <a:ahLst/>
            <a:cxnLst/>
            <a:rect l="l" t="t" r="r" b="b"/>
            <a:pathLst>
              <a:path w="88243" h="242563" extrusionOk="0">
                <a:moveTo>
                  <a:pt x="0" y="242563"/>
                </a:moveTo>
                <a:lnTo>
                  <a:pt x="88243"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6" name="Google Shape;556;p40"/>
          <p:cNvSpPr/>
          <p:nvPr/>
        </p:nvSpPr>
        <p:spPr>
          <a:xfrm>
            <a:off x="7474654" y="1982303"/>
            <a:ext cx="761238" cy="837304"/>
          </a:xfrm>
          <a:custGeom>
            <a:avLst/>
            <a:gdLst/>
            <a:ahLst/>
            <a:cxnLst/>
            <a:rect l="l" t="t" r="r" b="b"/>
            <a:pathLst>
              <a:path w="761238" h="837304" extrusionOk="0">
                <a:moveTo>
                  <a:pt x="192272" y="93367"/>
                </a:moveTo>
                <a:lnTo>
                  <a:pt x="217322" y="24321"/>
                </a:lnTo>
                <a:cubicBezTo>
                  <a:pt x="224293" y="5147"/>
                  <a:pt x="245473" y="-4740"/>
                  <a:pt x="264628" y="2238"/>
                </a:cubicBezTo>
                <a:cubicBezTo>
                  <a:pt x="264674" y="2254"/>
                  <a:pt x="264719" y="2270"/>
                  <a:pt x="264764" y="2287"/>
                </a:cubicBezTo>
                <a:lnTo>
                  <a:pt x="736912" y="174285"/>
                </a:lnTo>
                <a:cubicBezTo>
                  <a:pt x="756041" y="181195"/>
                  <a:pt x="765947" y="202314"/>
                  <a:pt x="759039" y="221457"/>
                </a:cubicBezTo>
                <a:cubicBezTo>
                  <a:pt x="759001" y="221562"/>
                  <a:pt x="758964" y="221667"/>
                  <a:pt x="758926" y="221772"/>
                </a:cubicBezTo>
                <a:lnTo>
                  <a:pt x="543726" y="812984"/>
                </a:lnTo>
                <a:cubicBezTo>
                  <a:pt x="536752" y="832159"/>
                  <a:pt x="515574" y="842046"/>
                  <a:pt x="496419" y="835066"/>
                </a:cubicBezTo>
                <a:cubicBezTo>
                  <a:pt x="496374" y="835047"/>
                  <a:pt x="496329" y="835037"/>
                  <a:pt x="496284" y="835018"/>
                </a:cubicBezTo>
                <a:lnTo>
                  <a:pt x="24325" y="663020"/>
                </a:lnTo>
                <a:cubicBezTo>
                  <a:pt x="5200" y="656110"/>
                  <a:pt x="-4707" y="634991"/>
                  <a:pt x="2197" y="615848"/>
                </a:cubicBezTo>
                <a:cubicBezTo>
                  <a:pt x="2235" y="615743"/>
                  <a:pt x="2273" y="615638"/>
                  <a:pt x="2312" y="615534"/>
                </a:cubicBezTo>
                <a:lnTo>
                  <a:pt x="56017" y="467944"/>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7" name="Google Shape;557;p40"/>
          <p:cNvSpPr/>
          <p:nvPr/>
        </p:nvSpPr>
        <p:spPr>
          <a:xfrm>
            <a:off x="8168764" y="2207448"/>
            <a:ext cx="10866" cy="10878"/>
          </a:xfrm>
          <a:custGeom>
            <a:avLst/>
            <a:gdLst/>
            <a:ahLst/>
            <a:cxnLst/>
            <a:rect l="l" t="t" r="r" b="b"/>
            <a:pathLst>
              <a:path w="10866" h="10878" extrusionOk="0">
                <a:moveTo>
                  <a:pt x="10541" y="7264"/>
                </a:moveTo>
                <a:lnTo>
                  <a:pt x="10541" y="7264"/>
                </a:lnTo>
                <a:cubicBezTo>
                  <a:pt x="9516" y="10068"/>
                  <a:pt x="6442" y="11542"/>
                  <a:pt x="3615" y="10588"/>
                </a:cubicBezTo>
                <a:lnTo>
                  <a:pt x="3615" y="10588"/>
                </a:lnTo>
                <a:cubicBezTo>
                  <a:pt x="796" y="9520"/>
                  <a:pt x="-665" y="6416"/>
                  <a:pt x="294" y="3560"/>
                </a:cubicBezTo>
                <a:lnTo>
                  <a:pt x="294" y="3560"/>
                </a:lnTo>
                <a:cubicBezTo>
                  <a:pt x="1356" y="743"/>
                  <a:pt x="4487" y="-695"/>
                  <a:pt x="7315" y="331"/>
                </a:cubicBezTo>
                <a:lnTo>
                  <a:pt x="7315" y="331"/>
                </a:lnTo>
                <a:cubicBezTo>
                  <a:pt x="10114" y="1356"/>
                  <a:pt x="11556" y="4457"/>
                  <a:pt x="10541" y="7264"/>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8" name="Google Shape;558;p40"/>
          <p:cNvSpPr/>
          <p:nvPr/>
        </p:nvSpPr>
        <p:spPr>
          <a:xfrm>
            <a:off x="7973358" y="2744839"/>
            <a:ext cx="10898" cy="10890"/>
          </a:xfrm>
          <a:custGeom>
            <a:avLst/>
            <a:gdLst/>
            <a:ahLst/>
            <a:cxnLst/>
            <a:rect l="l" t="t" r="r" b="b"/>
            <a:pathLst>
              <a:path w="10898" h="10890" extrusionOk="0">
                <a:moveTo>
                  <a:pt x="10578" y="7330"/>
                </a:moveTo>
                <a:lnTo>
                  <a:pt x="10578" y="7330"/>
                </a:lnTo>
                <a:cubicBezTo>
                  <a:pt x="9515" y="10151"/>
                  <a:pt x="6384" y="11585"/>
                  <a:pt x="3557" y="10560"/>
                </a:cubicBezTo>
                <a:lnTo>
                  <a:pt x="3557" y="10560"/>
                </a:lnTo>
                <a:cubicBezTo>
                  <a:pt x="742" y="9496"/>
                  <a:pt x="-694" y="6362"/>
                  <a:pt x="330" y="3531"/>
                </a:cubicBezTo>
                <a:lnTo>
                  <a:pt x="330" y="3531"/>
                </a:lnTo>
                <a:cubicBezTo>
                  <a:pt x="1395" y="768"/>
                  <a:pt x="4456" y="-666"/>
                  <a:pt x="7257" y="302"/>
                </a:cubicBezTo>
                <a:lnTo>
                  <a:pt x="7257" y="302"/>
                </a:lnTo>
                <a:cubicBezTo>
                  <a:pt x="10113" y="1328"/>
                  <a:pt x="11593" y="4472"/>
                  <a:pt x="10578" y="7330"/>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59" name="Google Shape;559;p40"/>
          <p:cNvSpPr/>
          <p:nvPr/>
        </p:nvSpPr>
        <p:spPr>
          <a:xfrm>
            <a:off x="7726099" y="2046183"/>
            <a:ext cx="10867" cy="10878"/>
          </a:xfrm>
          <a:custGeom>
            <a:avLst/>
            <a:gdLst/>
            <a:ahLst/>
            <a:cxnLst/>
            <a:rect l="l" t="t" r="r" b="b"/>
            <a:pathLst>
              <a:path w="10867" h="10878" extrusionOk="0">
                <a:moveTo>
                  <a:pt x="10567" y="7264"/>
                </a:moveTo>
                <a:lnTo>
                  <a:pt x="10567" y="7264"/>
                </a:lnTo>
                <a:cubicBezTo>
                  <a:pt x="9540" y="10068"/>
                  <a:pt x="6468" y="11542"/>
                  <a:pt x="3640" y="10588"/>
                </a:cubicBezTo>
                <a:lnTo>
                  <a:pt x="3640" y="10588"/>
                </a:lnTo>
                <a:cubicBezTo>
                  <a:pt x="789" y="9560"/>
                  <a:pt x="-696" y="6419"/>
                  <a:pt x="319" y="3560"/>
                </a:cubicBezTo>
                <a:lnTo>
                  <a:pt x="319" y="3560"/>
                </a:lnTo>
                <a:cubicBezTo>
                  <a:pt x="1385" y="743"/>
                  <a:pt x="4512" y="-695"/>
                  <a:pt x="7341" y="331"/>
                </a:cubicBezTo>
                <a:lnTo>
                  <a:pt x="7341" y="331"/>
                </a:lnTo>
                <a:cubicBezTo>
                  <a:pt x="10105" y="1396"/>
                  <a:pt x="11531" y="4460"/>
                  <a:pt x="10567" y="7264"/>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0" name="Google Shape;560;p40"/>
          <p:cNvSpPr/>
          <p:nvPr/>
        </p:nvSpPr>
        <p:spPr>
          <a:xfrm>
            <a:off x="7530692" y="2583575"/>
            <a:ext cx="10899" cy="10889"/>
          </a:xfrm>
          <a:custGeom>
            <a:avLst/>
            <a:gdLst/>
            <a:ahLst/>
            <a:cxnLst/>
            <a:rect l="l" t="t" r="r" b="b"/>
            <a:pathLst>
              <a:path w="10899" h="10889" extrusionOk="0">
                <a:moveTo>
                  <a:pt x="10606" y="7329"/>
                </a:moveTo>
                <a:lnTo>
                  <a:pt x="10606" y="7329"/>
                </a:lnTo>
                <a:cubicBezTo>
                  <a:pt x="9540" y="10146"/>
                  <a:pt x="6413" y="11584"/>
                  <a:pt x="3584" y="10558"/>
                </a:cubicBezTo>
                <a:lnTo>
                  <a:pt x="3584" y="10558"/>
                </a:lnTo>
                <a:cubicBezTo>
                  <a:pt x="773" y="9549"/>
                  <a:pt x="-690" y="6449"/>
                  <a:pt x="319" y="3635"/>
                </a:cubicBezTo>
                <a:cubicBezTo>
                  <a:pt x="331" y="3600"/>
                  <a:pt x="345" y="3565"/>
                  <a:pt x="358" y="3530"/>
                </a:cubicBezTo>
                <a:lnTo>
                  <a:pt x="358" y="3530"/>
                </a:lnTo>
                <a:cubicBezTo>
                  <a:pt x="1423" y="764"/>
                  <a:pt x="4484" y="-664"/>
                  <a:pt x="7285" y="301"/>
                </a:cubicBezTo>
                <a:lnTo>
                  <a:pt x="7285" y="301"/>
                </a:lnTo>
                <a:cubicBezTo>
                  <a:pt x="10099" y="1370"/>
                  <a:pt x="11567" y="4474"/>
                  <a:pt x="10606" y="7329"/>
                </a:cubicBez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1" name="Google Shape;561;p40"/>
          <p:cNvSpPr/>
          <p:nvPr/>
        </p:nvSpPr>
        <p:spPr>
          <a:xfrm>
            <a:off x="7613790" y="2616832"/>
            <a:ext cx="25524" cy="70280"/>
          </a:xfrm>
          <a:custGeom>
            <a:avLst/>
            <a:gdLst/>
            <a:ahLst/>
            <a:cxnLst/>
            <a:rect l="l" t="t" r="r" b="b"/>
            <a:pathLst>
              <a:path w="25524" h="70280" extrusionOk="0">
                <a:moveTo>
                  <a:pt x="0" y="70281"/>
                </a:moveTo>
                <a:lnTo>
                  <a:pt x="25524"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2" name="Google Shape;562;p40"/>
          <p:cNvSpPr/>
          <p:nvPr/>
        </p:nvSpPr>
        <p:spPr>
          <a:xfrm>
            <a:off x="7661043" y="2634117"/>
            <a:ext cx="25618" cy="70280"/>
          </a:xfrm>
          <a:custGeom>
            <a:avLst/>
            <a:gdLst/>
            <a:ahLst/>
            <a:cxnLst/>
            <a:rect l="l" t="t" r="r" b="b"/>
            <a:pathLst>
              <a:path w="25618" h="70280" extrusionOk="0">
                <a:moveTo>
                  <a:pt x="0" y="70281"/>
                </a:moveTo>
                <a:lnTo>
                  <a:pt x="25619"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3" name="Google Shape;563;p40"/>
          <p:cNvSpPr/>
          <p:nvPr/>
        </p:nvSpPr>
        <p:spPr>
          <a:xfrm>
            <a:off x="7708295" y="2651307"/>
            <a:ext cx="25618" cy="70280"/>
          </a:xfrm>
          <a:custGeom>
            <a:avLst/>
            <a:gdLst/>
            <a:ahLst/>
            <a:cxnLst/>
            <a:rect l="l" t="t" r="r" b="b"/>
            <a:pathLst>
              <a:path w="25618" h="70280" extrusionOk="0">
                <a:moveTo>
                  <a:pt x="0" y="70281"/>
                </a:moveTo>
                <a:lnTo>
                  <a:pt x="25619"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4" name="Google Shape;564;p40"/>
          <p:cNvSpPr/>
          <p:nvPr/>
        </p:nvSpPr>
        <p:spPr>
          <a:xfrm>
            <a:off x="7755643" y="2668498"/>
            <a:ext cx="25524" cy="70280"/>
          </a:xfrm>
          <a:custGeom>
            <a:avLst/>
            <a:gdLst/>
            <a:ahLst/>
            <a:cxnLst/>
            <a:rect l="l" t="t" r="r" b="b"/>
            <a:pathLst>
              <a:path w="25524" h="70280" extrusionOk="0">
                <a:moveTo>
                  <a:pt x="0" y="70281"/>
                </a:moveTo>
                <a:lnTo>
                  <a:pt x="25524"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5" name="Google Shape;565;p40"/>
          <p:cNvSpPr/>
          <p:nvPr/>
        </p:nvSpPr>
        <p:spPr>
          <a:xfrm>
            <a:off x="7802896" y="2685783"/>
            <a:ext cx="25524" cy="70280"/>
          </a:xfrm>
          <a:custGeom>
            <a:avLst/>
            <a:gdLst/>
            <a:ahLst/>
            <a:cxnLst/>
            <a:rect l="l" t="t" r="r" b="b"/>
            <a:pathLst>
              <a:path w="25524" h="70280" extrusionOk="0">
                <a:moveTo>
                  <a:pt x="0" y="70281"/>
                </a:moveTo>
                <a:lnTo>
                  <a:pt x="25524"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6" name="Google Shape;566;p40"/>
          <p:cNvSpPr/>
          <p:nvPr/>
        </p:nvSpPr>
        <p:spPr>
          <a:xfrm>
            <a:off x="7850149" y="2702973"/>
            <a:ext cx="25524" cy="70280"/>
          </a:xfrm>
          <a:custGeom>
            <a:avLst/>
            <a:gdLst/>
            <a:ahLst/>
            <a:cxnLst/>
            <a:rect l="l" t="t" r="r" b="b"/>
            <a:pathLst>
              <a:path w="25524" h="70280" extrusionOk="0">
                <a:moveTo>
                  <a:pt x="0" y="70281"/>
                </a:moveTo>
                <a:lnTo>
                  <a:pt x="25524"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7" name="Google Shape;567;p40"/>
          <p:cNvSpPr/>
          <p:nvPr/>
        </p:nvSpPr>
        <p:spPr>
          <a:xfrm>
            <a:off x="7566917" y="2590049"/>
            <a:ext cx="365402" cy="202484"/>
          </a:xfrm>
          <a:custGeom>
            <a:avLst/>
            <a:gdLst/>
            <a:ahLst/>
            <a:cxnLst/>
            <a:rect l="l" t="t" r="r" b="b"/>
            <a:pathLst>
              <a:path w="365402" h="202484" extrusionOk="0">
                <a:moveTo>
                  <a:pt x="0" y="79968"/>
                </a:moveTo>
                <a:lnTo>
                  <a:pt x="29035" y="0"/>
                </a:lnTo>
                <a:lnTo>
                  <a:pt x="365402" y="122516"/>
                </a:lnTo>
                <a:lnTo>
                  <a:pt x="336273" y="202484"/>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8" name="Google Shape;568;p40"/>
          <p:cNvSpPr/>
          <p:nvPr/>
        </p:nvSpPr>
        <p:spPr>
          <a:xfrm>
            <a:off x="7769401" y="2160577"/>
            <a:ext cx="305814" cy="111404"/>
          </a:xfrm>
          <a:custGeom>
            <a:avLst/>
            <a:gdLst/>
            <a:ahLst/>
            <a:cxnLst/>
            <a:rect l="l" t="t" r="r" b="b"/>
            <a:pathLst>
              <a:path w="305814" h="111404" extrusionOk="0">
                <a:moveTo>
                  <a:pt x="0" y="0"/>
                </a:moveTo>
                <a:lnTo>
                  <a:pt x="305815" y="111404"/>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69" name="Google Shape;569;p40"/>
          <p:cNvSpPr/>
          <p:nvPr/>
        </p:nvSpPr>
        <p:spPr>
          <a:xfrm>
            <a:off x="7645671" y="2501059"/>
            <a:ext cx="305719" cy="111404"/>
          </a:xfrm>
          <a:custGeom>
            <a:avLst/>
            <a:gdLst/>
            <a:ahLst/>
            <a:cxnLst/>
            <a:rect l="l" t="t" r="r" b="b"/>
            <a:pathLst>
              <a:path w="305719" h="111404" extrusionOk="0">
                <a:moveTo>
                  <a:pt x="0" y="0"/>
                </a:moveTo>
                <a:lnTo>
                  <a:pt x="305720" y="111404"/>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0" name="Google Shape;570;p40"/>
          <p:cNvSpPr/>
          <p:nvPr/>
        </p:nvSpPr>
        <p:spPr>
          <a:xfrm>
            <a:off x="7292794" y="2059430"/>
            <a:ext cx="276589" cy="100767"/>
          </a:xfrm>
          <a:custGeom>
            <a:avLst/>
            <a:gdLst/>
            <a:ahLst/>
            <a:cxnLst/>
            <a:rect l="l" t="t" r="r" b="b"/>
            <a:pathLst>
              <a:path w="276589" h="100767" extrusionOk="0">
                <a:moveTo>
                  <a:pt x="276590" y="100767"/>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1" name="Google Shape;571;p40"/>
          <p:cNvSpPr/>
          <p:nvPr/>
        </p:nvSpPr>
        <p:spPr>
          <a:xfrm>
            <a:off x="7189084" y="2021630"/>
            <a:ext cx="51807" cy="18899"/>
          </a:xfrm>
          <a:custGeom>
            <a:avLst/>
            <a:gdLst/>
            <a:ahLst/>
            <a:cxnLst/>
            <a:rect l="l" t="t" r="r" b="b"/>
            <a:pathLst>
              <a:path w="51807" h="18899" extrusionOk="0">
                <a:moveTo>
                  <a:pt x="51807" y="18900"/>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2" name="Google Shape;572;p40"/>
          <p:cNvSpPr/>
          <p:nvPr/>
        </p:nvSpPr>
        <p:spPr>
          <a:xfrm>
            <a:off x="7085280" y="1983831"/>
            <a:ext cx="51902" cy="18899"/>
          </a:xfrm>
          <a:custGeom>
            <a:avLst/>
            <a:gdLst/>
            <a:ahLst/>
            <a:cxnLst/>
            <a:rect l="l" t="t" r="r" b="b"/>
            <a:pathLst>
              <a:path w="51902" h="18899" extrusionOk="0">
                <a:moveTo>
                  <a:pt x="51902" y="18900"/>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3" name="Google Shape;573;p40"/>
          <p:cNvSpPr/>
          <p:nvPr/>
        </p:nvSpPr>
        <p:spPr>
          <a:xfrm>
            <a:off x="7255219" y="2162666"/>
            <a:ext cx="276684" cy="100767"/>
          </a:xfrm>
          <a:custGeom>
            <a:avLst/>
            <a:gdLst/>
            <a:ahLst/>
            <a:cxnLst/>
            <a:rect l="l" t="t" r="r" b="b"/>
            <a:pathLst>
              <a:path w="276684" h="100767" extrusionOk="0">
                <a:moveTo>
                  <a:pt x="276685" y="100767"/>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4" name="Google Shape;574;p40"/>
          <p:cNvSpPr/>
          <p:nvPr/>
        </p:nvSpPr>
        <p:spPr>
          <a:xfrm>
            <a:off x="7454857" y="2001496"/>
            <a:ext cx="281808" cy="102666"/>
          </a:xfrm>
          <a:custGeom>
            <a:avLst/>
            <a:gdLst/>
            <a:ahLst/>
            <a:cxnLst/>
            <a:rect l="l" t="t" r="r" b="b"/>
            <a:pathLst>
              <a:path w="281808" h="102666" extrusionOk="0">
                <a:moveTo>
                  <a:pt x="281809" y="102667"/>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5" name="Google Shape;575;p40"/>
          <p:cNvSpPr/>
          <p:nvPr/>
        </p:nvSpPr>
        <p:spPr>
          <a:xfrm>
            <a:off x="7416998" y="2338463"/>
            <a:ext cx="163866" cy="59738"/>
          </a:xfrm>
          <a:custGeom>
            <a:avLst/>
            <a:gdLst/>
            <a:ahLst/>
            <a:cxnLst/>
            <a:rect l="l" t="t" r="r" b="b"/>
            <a:pathLst>
              <a:path w="163866" h="59738" extrusionOk="0">
                <a:moveTo>
                  <a:pt x="163867" y="59739"/>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6" name="Google Shape;576;p40"/>
          <p:cNvSpPr txBox="1"/>
          <p:nvPr/>
        </p:nvSpPr>
        <p:spPr>
          <a:xfrm>
            <a:off x="7047376" y="2864493"/>
            <a:ext cx="171055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rgbClr val="57F7FF"/>
                </a:solidFill>
                <a:latin typeface="Meiryo UI" panose="020B0604030504040204" pitchFamily="50" charset="-128"/>
                <a:ea typeface="Meiryo UI" panose="020B0604030504040204" pitchFamily="50" charset="-128"/>
                <a:sym typeface="Arial"/>
              </a:rPr>
              <a:t>読み取り</a:t>
            </a:r>
            <a:r>
              <a:rPr lang="en-US" altLang="ja-JP" sz="1200" b="1" dirty="0">
                <a:solidFill>
                  <a:srgbClr val="57F7FF"/>
                </a:solidFill>
                <a:latin typeface="Meiryo UI" panose="020B0604030504040204" pitchFamily="50" charset="-128"/>
                <a:ea typeface="Meiryo UI" panose="020B0604030504040204" pitchFamily="50" charset="-128"/>
                <a:sym typeface="Arial"/>
              </a:rPr>
              <a:t>/</a:t>
            </a:r>
            <a:r>
              <a:rPr lang="ja-JP" altLang="en-US" sz="1200" b="1" dirty="0">
                <a:solidFill>
                  <a:srgbClr val="57F7FF"/>
                </a:solidFill>
                <a:latin typeface="Meiryo UI" panose="020B0604030504040204" pitchFamily="50" charset="-128"/>
                <a:ea typeface="Meiryo UI" panose="020B0604030504040204" pitchFamily="50" charset="-128"/>
                <a:sym typeface="Arial"/>
              </a:rPr>
              <a:t>書き込みヘッドがなく、振動や落下に影響されない</a:t>
            </a:r>
            <a:endParaRPr dirty="0">
              <a:latin typeface="Meiryo UI" panose="020B0604030504040204" pitchFamily="50" charset="-128"/>
              <a:ea typeface="Meiryo UI" panose="020B0604030504040204" pitchFamily="50" charset="-128"/>
            </a:endParaRPr>
          </a:p>
        </p:txBody>
      </p:sp>
      <p:sp>
        <p:nvSpPr>
          <p:cNvPr id="577" name="Google Shape;577;p40"/>
          <p:cNvSpPr txBox="1"/>
          <p:nvPr/>
        </p:nvSpPr>
        <p:spPr>
          <a:xfrm>
            <a:off x="8977150" y="2919615"/>
            <a:ext cx="122349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b="1" dirty="0">
                <a:solidFill>
                  <a:srgbClr val="57F7FF"/>
                </a:solidFill>
                <a:latin typeface="Meiryo UI" panose="020B0604030504040204" pitchFamily="50" charset="-128"/>
                <a:ea typeface="Meiryo UI" panose="020B0604030504040204" pitchFamily="50" charset="-128"/>
                <a:sym typeface="Arial"/>
              </a:rPr>
              <a:t>薄く軽いサイズ</a:t>
            </a:r>
            <a:endParaRPr dirty="0">
              <a:latin typeface="Meiryo UI" panose="020B0604030504040204" pitchFamily="50" charset="-128"/>
              <a:ea typeface="Meiryo UI" panose="020B0604030504040204" pitchFamily="50" charset="-128"/>
            </a:endParaRPr>
          </a:p>
        </p:txBody>
      </p:sp>
      <p:sp>
        <p:nvSpPr>
          <p:cNvPr id="578" name="Google Shape;578;p40"/>
          <p:cNvSpPr/>
          <p:nvPr/>
        </p:nvSpPr>
        <p:spPr>
          <a:xfrm>
            <a:off x="10862429" y="2230700"/>
            <a:ext cx="203433" cy="312559"/>
          </a:xfrm>
          <a:custGeom>
            <a:avLst/>
            <a:gdLst/>
            <a:ahLst/>
            <a:cxnLst/>
            <a:rect l="l" t="t" r="r" b="b"/>
            <a:pathLst>
              <a:path w="203433" h="312559" extrusionOk="0">
                <a:moveTo>
                  <a:pt x="142328" y="0"/>
                </a:moveTo>
                <a:lnTo>
                  <a:pt x="105797" y="120237"/>
                </a:lnTo>
                <a:lnTo>
                  <a:pt x="203434" y="120237"/>
                </a:lnTo>
                <a:lnTo>
                  <a:pt x="61106" y="312559"/>
                </a:lnTo>
                <a:lnTo>
                  <a:pt x="97637" y="192322"/>
                </a:lnTo>
                <a:lnTo>
                  <a:pt x="0" y="192322"/>
                </a:lnTo>
                <a:lnTo>
                  <a:pt x="142328" y="0"/>
                </a:lnTo>
              </a:path>
            </a:pathLst>
          </a:custGeom>
          <a:solidFill>
            <a:srgbClr val="57F7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79" name="Google Shape;579;p40"/>
          <p:cNvSpPr/>
          <p:nvPr/>
        </p:nvSpPr>
        <p:spPr>
          <a:xfrm>
            <a:off x="10657477" y="2168207"/>
            <a:ext cx="613337" cy="658264"/>
          </a:xfrm>
          <a:custGeom>
            <a:avLst/>
            <a:gdLst/>
            <a:ahLst/>
            <a:cxnLst/>
            <a:rect l="l" t="t" r="r" b="b"/>
            <a:pathLst>
              <a:path w="613337" h="658264" extrusionOk="0">
                <a:moveTo>
                  <a:pt x="436946" y="343996"/>
                </a:moveTo>
                <a:lnTo>
                  <a:pt x="436946" y="0"/>
                </a:lnTo>
                <a:lnTo>
                  <a:pt x="382671" y="0"/>
                </a:lnTo>
                <a:lnTo>
                  <a:pt x="164341" y="0"/>
                </a:lnTo>
                <a:lnTo>
                  <a:pt x="164341" y="343996"/>
                </a:lnTo>
                <a:lnTo>
                  <a:pt x="0" y="343996"/>
                </a:lnTo>
                <a:lnTo>
                  <a:pt x="306669" y="658264"/>
                </a:lnTo>
                <a:lnTo>
                  <a:pt x="613337" y="343996"/>
                </a:lnTo>
                <a:lnTo>
                  <a:pt x="436946" y="343996"/>
                </a:ln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0" name="Google Shape;580;p40"/>
          <p:cNvSpPr/>
          <p:nvPr/>
        </p:nvSpPr>
        <p:spPr>
          <a:xfrm>
            <a:off x="10827796" y="1965058"/>
            <a:ext cx="272604" cy="114633"/>
          </a:xfrm>
          <a:custGeom>
            <a:avLst/>
            <a:gdLst/>
            <a:ahLst/>
            <a:cxnLst/>
            <a:rect l="l" t="t" r="r" b="b"/>
            <a:pathLst>
              <a:path w="272604" h="114633" extrusionOk="0">
                <a:moveTo>
                  <a:pt x="0" y="0"/>
                </a:moveTo>
                <a:lnTo>
                  <a:pt x="272605" y="0"/>
                </a:lnTo>
                <a:lnTo>
                  <a:pt x="272605" y="114634"/>
                </a:lnTo>
                <a:lnTo>
                  <a:pt x="0" y="114634"/>
                </a:lnTo>
                <a:close/>
              </a:path>
            </a:pathLst>
          </a:custGeom>
          <a:noFill/>
          <a:ln w="18925" cap="rnd" cmpd="sng">
            <a:solidFill>
              <a:srgbClr val="888E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1" name="Google Shape;581;p40"/>
          <p:cNvSpPr/>
          <p:nvPr/>
        </p:nvSpPr>
        <p:spPr>
          <a:xfrm>
            <a:off x="10827796" y="1965058"/>
            <a:ext cx="272699" cy="114633"/>
          </a:xfrm>
          <a:custGeom>
            <a:avLst/>
            <a:gdLst/>
            <a:ahLst/>
            <a:cxnLst/>
            <a:rect l="l" t="t" r="r" b="b"/>
            <a:pathLst>
              <a:path w="272699" h="114633" extrusionOk="0">
                <a:moveTo>
                  <a:pt x="272700" y="114633"/>
                </a:moveTo>
                <a:lnTo>
                  <a:pt x="272700" y="0"/>
                </a:lnTo>
                <a:lnTo>
                  <a:pt x="0" y="0"/>
                </a:lnTo>
                <a:lnTo>
                  <a:pt x="0" y="114633"/>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2" name="Google Shape;582;p40"/>
          <p:cNvSpPr/>
          <p:nvPr/>
        </p:nvSpPr>
        <p:spPr>
          <a:xfrm>
            <a:off x="10827796" y="1807116"/>
            <a:ext cx="272604" cy="85951"/>
          </a:xfrm>
          <a:custGeom>
            <a:avLst/>
            <a:gdLst/>
            <a:ahLst/>
            <a:cxnLst/>
            <a:rect l="l" t="t" r="r" b="b"/>
            <a:pathLst>
              <a:path w="272604" h="85951" extrusionOk="0">
                <a:moveTo>
                  <a:pt x="0" y="0"/>
                </a:moveTo>
                <a:lnTo>
                  <a:pt x="272605" y="0"/>
                </a:lnTo>
                <a:lnTo>
                  <a:pt x="272605" y="85951"/>
                </a:lnTo>
                <a:lnTo>
                  <a:pt x="0" y="85951"/>
                </a:lnTo>
                <a:close/>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3" name="Google Shape;583;p40"/>
          <p:cNvSpPr/>
          <p:nvPr/>
        </p:nvSpPr>
        <p:spPr>
          <a:xfrm>
            <a:off x="10827796" y="1807116"/>
            <a:ext cx="272699" cy="85951"/>
          </a:xfrm>
          <a:custGeom>
            <a:avLst/>
            <a:gdLst/>
            <a:ahLst/>
            <a:cxnLst/>
            <a:rect l="l" t="t" r="r" b="b"/>
            <a:pathLst>
              <a:path w="272699" h="85951" extrusionOk="0">
                <a:moveTo>
                  <a:pt x="272700" y="85951"/>
                </a:moveTo>
                <a:lnTo>
                  <a:pt x="272700" y="0"/>
                </a:lnTo>
                <a:lnTo>
                  <a:pt x="0" y="0"/>
                </a:lnTo>
                <a:lnTo>
                  <a:pt x="0" y="85951"/>
                </a:lnTo>
              </a:path>
            </a:pathLst>
          </a:custGeom>
          <a:noFill/>
          <a:ln w="18925" cap="rnd" cmpd="sng">
            <a:solidFill>
              <a:srgbClr val="888E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4" name="Google Shape;584;p40"/>
          <p:cNvSpPr/>
          <p:nvPr/>
        </p:nvSpPr>
        <p:spPr>
          <a:xfrm>
            <a:off x="11480890" y="1807116"/>
            <a:ext cx="9488" cy="598145"/>
          </a:xfrm>
          <a:custGeom>
            <a:avLst/>
            <a:gdLst/>
            <a:ahLst/>
            <a:cxnLst/>
            <a:rect l="l" t="t" r="r" b="b"/>
            <a:pathLst>
              <a:path w="9488" h="598145" extrusionOk="0">
                <a:moveTo>
                  <a:pt x="0" y="598146"/>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5" name="Google Shape;585;p40"/>
          <p:cNvSpPr/>
          <p:nvPr/>
        </p:nvSpPr>
        <p:spPr>
          <a:xfrm>
            <a:off x="11365699" y="2313802"/>
            <a:ext cx="9488" cy="512669"/>
          </a:xfrm>
          <a:custGeom>
            <a:avLst/>
            <a:gdLst/>
            <a:ahLst/>
            <a:cxnLst/>
            <a:rect l="l" t="t" r="r" b="b"/>
            <a:pathLst>
              <a:path w="9488" h="512669" extrusionOk="0">
                <a:moveTo>
                  <a:pt x="0" y="512669"/>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6" name="Google Shape;586;p40"/>
          <p:cNvSpPr/>
          <p:nvPr/>
        </p:nvSpPr>
        <p:spPr>
          <a:xfrm>
            <a:off x="11365699" y="2199833"/>
            <a:ext cx="9488" cy="56984"/>
          </a:xfrm>
          <a:custGeom>
            <a:avLst/>
            <a:gdLst/>
            <a:ahLst/>
            <a:cxnLst/>
            <a:rect l="l" t="t" r="r" b="b"/>
            <a:pathLst>
              <a:path w="9488" h="56984" extrusionOk="0">
                <a:moveTo>
                  <a:pt x="0" y="56984"/>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7" name="Google Shape;587;p40"/>
          <p:cNvSpPr/>
          <p:nvPr/>
        </p:nvSpPr>
        <p:spPr>
          <a:xfrm>
            <a:off x="11365699" y="2085959"/>
            <a:ext cx="9488" cy="56889"/>
          </a:xfrm>
          <a:custGeom>
            <a:avLst/>
            <a:gdLst/>
            <a:ahLst/>
            <a:cxnLst/>
            <a:rect l="l" t="t" r="r" b="b"/>
            <a:pathLst>
              <a:path w="9488" h="56889" extrusionOk="0">
                <a:moveTo>
                  <a:pt x="0" y="56889"/>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8" name="Google Shape;588;p40"/>
          <p:cNvSpPr/>
          <p:nvPr/>
        </p:nvSpPr>
        <p:spPr>
          <a:xfrm>
            <a:off x="10562592" y="2103435"/>
            <a:ext cx="9488" cy="512669"/>
          </a:xfrm>
          <a:custGeom>
            <a:avLst/>
            <a:gdLst/>
            <a:ahLst/>
            <a:cxnLst/>
            <a:rect l="l" t="t" r="r" b="b"/>
            <a:pathLst>
              <a:path w="9488" h="512669" extrusionOk="0">
                <a:moveTo>
                  <a:pt x="0" y="512669"/>
                </a:moveTo>
                <a:lnTo>
                  <a:pt x="0" y="0"/>
                </a:lnTo>
              </a:path>
            </a:pathLst>
          </a:custGeom>
          <a:noFill/>
          <a:ln w="18925" cap="flat" cmpd="sng">
            <a:solidFill>
              <a:srgbClr val="57F7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89" name="Google Shape;589;p40"/>
          <p:cNvSpPr txBox="1"/>
          <p:nvPr/>
        </p:nvSpPr>
        <p:spPr>
          <a:xfrm>
            <a:off x="10526796" y="2919615"/>
            <a:ext cx="107024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b="1" dirty="0">
                <a:solidFill>
                  <a:srgbClr val="57F7FF"/>
                </a:solidFill>
                <a:latin typeface="Meiryo UI" panose="020B0604030504040204" pitchFamily="50" charset="-128"/>
                <a:ea typeface="Meiryo UI" panose="020B0604030504040204" pitchFamily="50" charset="-128"/>
                <a:sym typeface="Arial"/>
              </a:rPr>
              <a:t>低消費電力</a:t>
            </a:r>
            <a:endParaRPr dirty="0">
              <a:latin typeface="Meiryo UI" panose="020B0604030504040204" pitchFamily="50" charset="-128"/>
              <a:ea typeface="Meiryo UI" panose="020B0604030504040204" pitchFamily="50" charset="-128"/>
            </a:endParaRPr>
          </a:p>
        </p:txBody>
      </p:sp>
      <p:grpSp>
        <p:nvGrpSpPr>
          <p:cNvPr id="590" name="Google Shape;590;p40"/>
          <p:cNvGrpSpPr/>
          <p:nvPr/>
        </p:nvGrpSpPr>
        <p:grpSpPr>
          <a:xfrm>
            <a:off x="657985" y="3835305"/>
            <a:ext cx="4720094" cy="2785644"/>
            <a:chOff x="535858" y="2192097"/>
            <a:chExt cx="3078236" cy="4755000"/>
          </a:xfrm>
        </p:grpSpPr>
        <p:pic>
          <p:nvPicPr>
            <p:cNvPr id="591" name="Google Shape;591;p40"/>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592" name="Google Shape;592;p40"/>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593" name="Google Shape;593;p40"/>
          <p:cNvPicPr preferRelativeResize="0"/>
          <p:nvPr/>
        </p:nvPicPr>
        <p:blipFill rotWithShape="1">
          <a:blip r:embed="rId4">
            <a:alphaModFix/>
          </a:blip>
          <a:srcRect/>
          <a:stretch/>
        </p:blipFill>
        <p:spPr>
          <a:xfrm>
            <a:off x="840344" y="3982088"/>
            <a:ext cx="3769145" cy="2475523"/>
          </a:xfrm>
          <a:prstGeom prst="rect">
            <a:avLst/>
          </a:prstGeom>
          <a:noFill/>
          <a:ln>
            <a:noFill/>
          </a:ln>
        </p:spPr>
      </p:pic>
      <p:sp>
        <p:nvSpPr>
          <p:cNvPr id="594" name="Google Shape;594;p40"/>
          <p:cNvSpPr/>
          <p:nvPr/>
        </p:nvSpPr>
        <p:spPr>
          <a:xfrm>
            <a:off x="447332" y="1669939"/>
            <a:ext cx="5026040" cy="4616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a:solidFill>
                  <a:schemeClr val="lt1"/>
                </a:solidFill>
                <a:latin typeface="Meiryo UI" panose="020B0604030504040204" pitchFamily="50" charset="-128"/>
                <a:ea typeface="Meiryo UI" panose="020B0604030504040204" pitchFamily="50" charset="-128"/>
              </a:rPr>
              <a:t>SSD</a:t>
            </a:r>
            <a:r>
              <a:rPr lang="ja-JP" altLang="en-US" sz="2400" b="1" dirty="0">
                <a:solidFill>
                  <a:schemeClr val="lt1"/>
                </a:solidFill>
                <a:latin typeface="Meiryo UI" panose="020B0604030504040204" pitchFamily="50" charset="-128"/>
                <a:ea typeface="Meiryo UI" panose="020B0604030504040204" pitchFamily="50" charset="-128"/>
              </a:rPr>
              <a:t>キャッシュアクセラレーションとは</a:t>
            </a:r>
            <a:r>
              <a:rPr lang="en-US" sz="2400" b="1" dirty="0">
                <a:solidFill>
                  <a:schemeClr val="lt1"/>
                </a:solidFill>
                <a:latin typeface="Meiryo UI" panose="020B0604030504040204" pitchFamily="50" charset="-128"/>
                <a:ea typeface="Meiryo UI" panose="020B0604030504040204" pitchFamily="50" charset="-128"/>
                <a:sym typeface="Arial"/>
              </a:rPr>
              <a:t>?</a:t>
            </a:r>
            <a:endParaRPr dirty="0">
              <a:latin typeface="Meiryo UI" panose="020B0604030504040204" pitchFamily="50" charset="-128"/>
              <a:ea typeface="Meiryo UI" panose="020B0604030504040204" pitchFamily="50" charset="-128"/>
            </a:endParaRPr>
          </a:p>
        </p:txBody>
      </p:sp>
      <p:sp>
        <p:nvSpPr>
          <p:cNvPr id="595" name="Google Shape;595;p40"/>
          <p:cNvSpPr/>
          <p:nvPr/>
        </p:nvSpPr>
        <p:spPr>
          <a:xfrm rot="1387726">
            <a:off x="9292567" y="1786302"/>
            <a:ext cx="133071" cy="89209"/>
          </a:xfrm>
          <a:custGeom>
            <a:avLst/>
            <a:gdLst/>
            <a:ahLst/>
            <a:cxnLst/>
            <a:rect l="l" t="t" r="r" b="b"/>
            <a:pathLst>
              <a:path w="102286" h="68571" extrusionOk="0">
                <a:moveTo>
                  <a:pt x="0" y="68571"/>
                </a:moveTo>
                <a:lnTo>
                  <a:pt x="102286" y="0"/>
                </a:lnTo>
              </a:path>
            </a:pathLst>
          </a:custGeom>
          <a:noFill/>
          <a:ln w="18925"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aphicFrame>
        <p:nvGraphicFramePr>
          <p:cNvPr id="596" name="Google Shape;596;p40"/>
          <p:cNvGraphicFramePr/>
          <p:nvPr>
            <p:extLst>
              <p:ext uri="{D42A27DB-BD31-4B8C-83A1-F6EECF244321}">
                <p14:modId xmlns:p14="http://schemas.microsoft.com/office/powerpoint/2010/main" val="3899256496"/>
              </p:ext>
            </p:extLst>
          </p:nvPr>
        </p:nvGraphicFramePr>
        <p:xfrm>
          <a:off x="5252383" y="3496220"/>
          <a:ext cx="6752450" cy="3096035"/>
        </p:xfrm>
        <a:graphic>
          <a:graphicData uri="http://schemas.openxmlformats.org/drawingml/2006/table">
            <a:tbl>
              <a:tblPr>
                <a:noFill/>
                <a:tableStyleId>{D0A849BD-0762-4958-934C-5DEB4C527490}</a:tableStyleId>
              </a:tblPr>
              <a:tblGrid>
                <a:gridCol w="1537150">
                  <a:extLst>
                    <a:ext uri="{9D8B030D-6E8A-4147-A177-3AD203B41FA5}">
                      <a16:colId xmlns:a16="http://schemas.microsoft.com/office/drawing/2014/main" val="20000"/>
                    </a:ext>
                  </a:extLst>
                </a:gridCol>
                <a:gridCol w="3006400">
                  <a:extLst>
                    <a:ext uri="{9D8B030D-6E8A-4147-A177-3AD203B41FA5}">
                      <a16:colId xmlns:a16="http://schemas.microsoft.com/office/drawing/2014/main" val="20001"/>
                    </a:ext>
                  </a:extLst>
                </a:gridCol>
                <a:gridCol w="2208900">
                  <a:extLst>
                    <a:ext uri="{9D8B030D-6E8A-4147-A177-3AD203B41FA5}">
                      <a16:colId xmlns:a16="http://schemas.microsoft.com/office/drawing/2014/main" val="20002"/>
                    </a:ext>
                  </a:extLst>
                </a:gridCol>
              </a:tblGrid>
              <a:tr h="423425">
                <a:tc>
                  <a:txBody>
                    <a:bodyPr/>
                    <a:lstStyle/>
                    <a:p>
                      <a:pPr marL="0" marR="0" lvl="0" indent="0" algn="l" rtl="0">
                        <a:spcBef>
                          <a:spcPts val="0"/>
                        </a:spcBef>
                        <a:spcAft>
                          <a:spcPts val="0"/>
                        </a:spcAft>
                        <a:buNone/>
                      </a:pPr>
                      <a:endParaRPr sz="1600" b="1"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80000" marR="0" lvl="0" indent="0" algn="l"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cs typeface="Arial"/>
                          <a:sym typeface="Arial"/>
                        </a:rPr>
                        <a:t>QTS NAS</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cs typeface="Arial"/>
                          <a:sym typeface="Arial"/>
                        </a:rPr>
                        <a:t>QuTS</a:t>
                      </a:r>
                      <a:r>
                        <a:rPr lang="en-US" sz="1600" b="1" dirty="0">
                          <a:solidFill>
                            <a:schemeClr val="lt1"/>
                          </a:solidFill>
                          <a:latin typeface="Meiryo UI" panose="020B0604030504040204" pitchFamily="50" charset="-128"/>
                          <a:ea typeface="Meiryo UI" panose="020B0604030504040204" pitchFamily="50" charset="-128"/>
                          <a:cs typeface="Arial"/>
                          <a:sym typeface="Arial"/>
                        </a:rPr>
                        <a:t> hero NAS</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93100">
                <a:tc>
                  <a:txBody>
                    <a:bodyPr/>
                    <a:lstStyle/>
                    <a:p>
                      <a:pPr marL="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 </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80000" marR="0" lvl="0" indent="0" algn="l" rtl="0">
                        <a:spcBef>
                          <a:spcPts val="0"/>
                        </a:spcBef>
                        <a:spcAft>
                          <a:spcPts val="0"/>
                        </a:spcAft>
                        <a:buNone/>
                      </a:pPr>
                      <a:r>
                        <a:rPr lang="en-US" sz="1600" b="1" dirty="0">
                          <a:solidFill>
                            <a:srgbClr val="005EA4"/>
                          </a:solidFill>
                          <a:latin typeface="Meiryo UI" panose="020B0604030504040204" pitchFamily="50" charset="-128"/>
                          <a:ea typeface="Meiryo UI" panose="020B0604030504040204" pitchFamily="50" charset="-128"/>
                          <a:cs typeface="Arial"/>
                          <a:sym typeface="Arial"/>
                        </a:rPr>
                        <a:t>QTS 5.0.0 (</a:t>
                      </a:r>
                      <a:r>
                        <a:rPr lang="ja-JP" altLang="en-US" sz="1600" b="1" dirty="0">
                          <a:solidFill>
                            <a:srgbClr val="005EA4"/>
                          </a:solidFill>
                          <a:latin typeface="Meiryo UI" panose="020B0604030504040204" pitchFamily="50" charset="-128"/>
                          <a:ea typeface="Meiryo UI" panose="020B0604030504040204" pitchFamily="50" charset="-128"/>
                          <a:cs typeface="Arial"/>
                          <a:sym typeface="Arial"/>
                        </a:rPr>
                        <a:t>以降</a:t>
                      </a:r>
                      <a:r>
                        <a:rPr lang="en-US" sz="1600" b="1" dirty="0">
                          <a:solidFill>
                            <a:srgbClr val="005EA4"/>
                          </a:solidFill>
                          <a:latin typeface="Meiryo UI" panose="020B0604030504040204" pitchFamily="50" charset="-128"/>
                          <a:ea typeface="Meiryo UI" panose="020B0604030504040204" pitchFamily="50" charset="-128"/>
                          <a:cs typeface="Arial"/>
                          <a:sym typeface="Arial"/>
                        </a:rPr>
                        <a:t>)</a:t>
                      </a:r>
                      <a:endParaRPr sz="1600" b="1" dirty="0">
                        <a:solidFill>
                          <a:srgbClr val="005EA4"/>
                        </a:solidFill>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b="1" dirty="0" err="1">
                          <a:solidFill>
                            <a:srgbClr val="005EA4"/>
                          </a:solidFill>
                          <a:latin typeface="Meiryo UI" panose="020B0604030504040204" pitchFamily="50" charset="-128"/>
                          <a:ea typeface="Meiryo UI" panose="020B0604030504040204" pitchFamily="50" charset="-128"/>
                          <a:cs typeface="Arial"/>
                          <a:sym typeface="Arial"/>
                        </a:rPr>
                        <a:t>QuTS</a:t>
                      </a:r>
                      <a:r>
                        <a:rPr lang="en-US" sz="1600" b="1" dirty="0">
                          <a:solidFill>
                            <a:srgbClr val="005EA4"/>
                          </a:solidFill>
                          <a:latin typeface="Meiryo UI" panose="020B0604030504040204" pitchFamily="50" charset="-128"/>
                          <a:ea typeface="Meiryo UI" panose="020B0604030504040204" pitchFamily="50" charset="-128"/>
                          <a:cs typeface="Arial"/>
                          <a:sym typeface="Arial"/>
                        </a:rPr>
                        <a:t> hero</a:t>
                      </a:r>
                      <a:endParaRPr sz="1600" b="1" dirty="0">
                        <a:solidFill>
                          <a:srgbClr val="005EA4"/>
                        </a:solidFill>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3200">
                <a:tc>
                  <a:txBody>
                    <a:bodyPr/>
                    <a:lstStyle/>
                    <a:p>
                      <a:pPr marL="180000" marR="0" lvl="0" indent="0" algn="l" rtl="0">
                        <a:spcBef>
                          <a:spcPts val="0"/>
                        </a:spcBef>
                        <a:spcAft>
                          <a:spcPts val="0"/>
                        </a:spcAft>
                        <a:buNone/>
                      </a:pPr>
                      <a:r>
                        <a:rPr lang="en-US" sz="1100" dirty="0">
                          <a:latin typeface="Meiryo UI" panose="020B0604030504040204" pitchFamily="50" charset="-128"/>
                          <a:ea typeface="Meiryo UI" panose="020B0604030504040204" pitchFamily="50" charset="-128"/>
                          <a:cs typeface="Arial"/>
                          <a:sym typeface="Arial"/>
                        </a:rPr>
                        <a:t>SSD</a:t>
                      </a:r>
                      <a:r>
                        <a:rPr lang="ja-JP" altLang="en-US" sz="1100" dirty="0">
                          <a:latin typeface="Meiryo UI" panose="020B0604030504040204" pitchFamily="50" charset="-128"/>
                          <a:ea typeface="Meiryo UI" panose="020B0604030504040204" pitchFamily="50" charset="-128"/>
                          <a:cs typeface="Arial"/>
                          <a:sym typeface="Arial"/>
                        </a:rPr>
                        <a:t>キャッシュ容量</a:t>
                      </a:r>
                      <a:endParaRPr sz="1100" b="1"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gridSpan="2">
                  <a:txBody>
                    <a:bodyPr/>
                    <a:lstStyle/>
                    <a:p>
                      <a:pPr marL="180000" marR="0" lvl="0" indent="0" algn="ctr"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RAM</a:t>
                      </a:r>
                      <a:r>
                        <a:rPr lang="ja-JP" altLang="en-US" sz="1600" b="1" dirty="0">
                          <a:latin typeface="Meiryo UI" panose="020B0604030504040204" pitchFamily="50" charset="-128"/>
                          <a:ea typeface="Meiryo UI" panose="020B0604030504040204" pitchFamily="50" charset="-128"/>
                          <a:cs typeface="Arial"/>
                          <a:sym typeface="Arial"/>
                        </a:rPr>
                        <a:t>要件</a:t>
                      </a:r>
                      <a:endParaRPr sz="1600" b="1"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hMerge="1">
                  <a:txBody>
                    <a:bodyPr/>
                    <a:lstStyle/>
                    <a:p>
                      <a:endParaRPr lang="ja-JP"/>
                    </a:p>
                  </a:txBody>
                  <a:tcPr/>
                </a:tc>
                <a:extLst>
                  <a:ext uri="{0D108BD9-81ED-4DB2-BD59-A6C34878D82A}">
                    <a16:rowId xmlns:a16="http://schemas.microsoft.com/office/drawing/2014/main" val="10002"/>
                  </a:ext>
                </a:extLst>
              </a:tr>
              <a:tr h="186525">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512GB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16GB</a:t>
                      </a:r>
                      <a:endParaRPr sz="1600"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525">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1TB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2 GB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32GB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extLst>
                  <a:ext uri="{0D108BD9-81ED-4DB2-BD59-A6C34878D82A}">
                    <a16:rowId xmlns:a16="http://schemas.microsoft.com/office/drawing/2014/main" val="10004"/>
                  </a:ext>
                </a:extLst>
              </a:tr>
              <a:tr h="186525">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2TB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64GB</a:t>
                      </a:r>
                      <a:endParaRPr sz="1600"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22050">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4TB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4 GB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128GB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extLst>
                  <a:ext uri="{0D108BD9-81ED-4DB2-BD59-A6C34878D82A}">
                    <a16:rowId xmlns:a16="http://schemas.microsoft.com/office/drawing/2014/main" val="10006"/>
                  </a:ext>
                </a:extLst>
              </a:tr>
              <a:tr h="79950">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8TB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8 GB (ARM CPU)</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a:t>
                      </a:r>
                      <a:endParaRPr sz="1600"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22050">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16TB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8 GB (x86 CPU) </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512GB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extLst>
                  <a:ext uri="{0D108BD9-81ED-4DB2-BD59-A6C34878D82A}">
                    <a16:rowId xmlns:a16="http://schemas.microsoft.com/office/drawing/2014/main" val="10008"/>
                  </a:ext>
                </a:extLst>
              </a:tr>
              <a:tr h="151000">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30TB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1TB</a:t>
                      </a:r>
                      <a:endParaRPr sz="1600"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51000">
                <a:tc>
                  <a:txBody>
                    <a:bodyPr/>
                    <a:lstStyle/>
                    <a:p>
                      <a:pPr marL="180000" marR="0" lvl="0" indent="0" algn="l" rtl="0">
                        <a:spcBef>
                          <a:spcPts val="0"/>
                        </a:spcBef>
                        <a:spcAft>
                          <a:spcPts val="0"/>
                        </a:spcAft>
                        <a:buNone/>
                      </a:pPr>
                      <a:r>
                        <a:rPr lang="en-US" sz="1600" b="1" dirty="0">
                          <a:latin typeface="Meiryo UI" panose="020B0604030504040204" pitchFamily="50" charset="-128"/>
                          <a:ea typeface="Meiryo UI" panose="020B0604030504040204" pitchFamily="50" charset="-128"/>
                          <a:cs typeface="Arial"/>
                          <a:sym typeface="Arial"/>
                        </a:rPr>
                        <a:t>120TB</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18000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a:t>
                      </a:r>
                      <a:endParaRPr dirty="0"/>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 4TB</a:t>
                      </a:r>
                      <a:endParaRPr sz="1600" dirty="0">
                        <a:latin typeface="Meiryo UI" panose="020B0604030504040204" pitchFamily="50" charset="-128"/>
                        <a:ea typeface="Meiryo UI" panose="020B0604030504040204" pitchFamily="50" charset="-128"/>
                        <a:cs typeface="Arial"/>
                        <a:sym typeface="Arial"/>
                      </a:endParaRPr>
                    </a:p>
                  </a:txBody>
                  <a:tcPr marL="20550" marR="20550" marT="10275" marB="102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extLst>
                  <a:ext uri="{0D108BD9-81ED-4DB2-BD59-A6C34878D82A}">
                    <a16:rowId xmlns:a16="http://schemas.microsoft.com/office/drawing/2014/main" val="10010"/>
                  </a:ext>
                </a:extLst>
              </a:tr>
            </a:tbl>
          </a:graphicData>
        </a:graphic>
      </p:graphicFrame>
      <p:grpSp>
        <p:nvGrpSpPr>
          <p:cNvPr id="597" name="Google Shape;597;p40"/>
          <p:cNvGrpSpPr/>
          <p:nvPr/>
        </p:nvGrpSpPr>
        <p:grpSpPr>
          <a:xfrm>
            <a:off x="6444351" y="4207933"/>
            <a:ext cx="2961162" cy="2426038"/>
            <a:chOff x="6444351" y="3550850"/>
            <a:chExt cx="2961162" cy="3328058"/>
          </a:xfrm>
        </p:grpSpPr>
        <p:pic>
          <p:nvPicPr>
            <p:cNvPr id="598" name="Google Shape;598;p40"/>
            <p:cNvPicPr preferRelativeResize="0"/>
            <p:nvPr/>
          </p:nvPicPr>
          <p:blipFill rotWithShape="1">
            <a:blip r:embed="rId5">
              <a:alphaModFix/>
            </a:blip>
            <a:srcRect t="76775"/>
            <a:stretch/>
          </p:blipFill>
          <p:spPr>
            <a:xfrm rot="5400000">
              <a:off x="7738122" y="5211518"/>
              <a:ext cx="2991734" cy="343047"/>
            </a:xfrm>
            <a:prstGeom prst="rect">
              <a:avLst/>
            </a:prstGeom>
            <a:noFill/>
            <a:ln>
              <a:noFill/>
            </a:ln>
          </p:spPr>
        </p:pic>
        <p:pic>
          <p:nvPicPr>
            <p:cNvPr id="599" name="Google Shape;599;p40"/>
            <p:cNvPicPr preferRelativeResize="0"/>
            <p:nvPr/>
          </p:nvPicPr>
          <p:blipFill rotWithShape="1">
            <a:blip r:embed="rId5">
              <a:alphaModFix/>
            </a:blip>
            <a:srcRect t="76775"/>
            <a:stretch/>
          </p:blipFill>
          <p:spPr>
            <a:xfrm rot="5400000">
              <a:off x="4952467" y="5042734"/>
              <a:ext cx="3326815" cy="343047"/>
            </a:xfrm>
            <a:prstGeom prst="rect">
              <a:avLst/>
            </a:prstGeom>
            <a:noFill/>
            <a:ln>
              <a:noFill/>
            </a:ln>
          </p:spPr>
        </p:pic>
      </p:grpSp>
      <p:pic>
        <p:nvPicPr>
          <p:cNvPr id="600" name="Google Shape;600;p40"/>
          <p:cNvPicPr preferRelativeResize="0"/>
          <p:nvPr/>
        </p:nvPicPr>
        <p:blipFill rotWithShape="1">
          <a:blip r:embed="rId5">
            <a:alphaModFix/>
          </a:blip>
          <a:srcRect t="76775"/>
          <a:stretch/>
        </p:blipFill>
        <p:spPr>
          <a:xfrm rot="5400000">
            <a:off x="9023381" y="3835204"/>
            <a:ext cx="402412" cy="3430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2" name="Google Shape;82;p23"/>
          <p:cNvSpPr txBox="1">
            <a:spLocks noGrp="1"/>
          </p:cNvSpPr>
          <p:nvPr>
            <p:ph type="title" idx="4294967295"/>
          </p:nvPr>
        </p:nvSpPr>
        <p:spPr>
          <a:xfrm>
            <a:off x="440273" y="213199"/>
            <a:ext cx="11321799" cy="1377950"/>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強力なCPU</a:t>
            </a:r>
            <a:r>
              <a:rPr lang="ja-JP" altLang="en-US" sz="3600" b="1" dirty="0">
                <a:solidFill>
                  <a:srgbClr val="3F3F3F"/>
                </a:solidFill>
                <a:latin typeface="Meiryo UI" panose="020B0604030504040204" pitchFamily="50" charset="-128"/>
                <a:ea typeface="Meiryo UI" panose="020B0604030504040204" pitchFamily="50" charset="-128"/>
              </a:rPr>
              <a:t>によって</a:t>
            </a:r>
            <a:r>
              <a:rPr lang="en-US" sz="3600" b="1" dirty="0" err="1">
                <a:solidFill>
                  <a:srgbClr val="3F3F3F"/>
                </a:solidFill>
                <a:latin typeface="Meiryo UI" panose="020B0604030504040204" pitchFamily="50" charset="-128"/>
                <a:ea typeface="Meiryo UI" panose="020B0604030504040204" pitchFamily="50" charset="-128"/>
              </a:rPr>
              <a:t>マルチタスク機能を</a:t>
            </a:r>
            <a:r>
              <a:rPr lang="ja-JP" altLang="en-US" sz="3600" b="1" dirty="0">
                <a:solidFill>
                  <a:srgbClr val="3F3F3F"/>
                </a:solidFill>
                <a:latin typeface="Meiryo UI" panose="020B0604030504040204" pitchFamily="50" charset="-128"/>
                <a:ea typeface="Meiryo UI" panose="020B0604030504040204" pitchFamily="50" charset="-128"/>
              </a:rPr>
              <a:t>実現</a:t>
            </a:r>
            <a:r>
              <a:rPr lang="en-US" sz="3600" b="1" dirty="0" err="1">
                <a:solidFill>
                  <a:srgbClr val="3F3F3F"/>
                </a:solidFill>
                <a:latin typeface="Meiryo UI" panose="020B0604030504040204" pitchFamily="50" charset="-128"/>
                <a:ea typeface="Meiryo UI" panose="020B0604030504040204" pitchFamily="50" charset="-128"/>
              </a:rPr>
              <a:t>し、NAS</a:t>
            </a:r>
            <a:r>
              <a:rPr lang="ja-JP" altLang="en-US" sz="3600" b="1" dirty="0">
                <a:solidFill>
                  <a:srgbClr val="3F3F3F"/>
                </a:solidFill>
                <a:latin typeface="Meiryo UI" panose="020B0604030504040204" pitchFamily="50" charset="-128"/>
                <a:ea typeface="Meiryo UI" panose="020B0604030504040204" pitchFamily="50" charset="-128"/>
              </a:rPr>
              <a:t>を</a:t>
            </a:r>
            <a:br>
              <a:rPr lang="en-US" altLang="ja-JP" sz="3600" b="1" dirty="0">
                <a:solidFill>
                  <a:srgbClr val="3F3F3F"/>
                </a:solidFill>
                <a:latin typeface="Meiryo UI" panose="020B0604030504040204" pitchFamily="50" charset="-128"/>
                <a:ea typeface="Meiryo UI" panose="020B0604030504040204" pitchFamily="50" charset="-128"/>
              </a:rPr>
            </a:br>
            <a:r>
              <a:rPr lang="en-US" sz="3600" b="1" dirty="0" err="1">
                <a:solidFill>
                  <a:srgbClr val="3F3F3F"/>
                </a:solidFill>
                <a:latin typeface="Meiryo UI" panose="020B0604030504040204" pitchFamily="50" charset="-128"/>
                <a:ea typeface="Meiryo UI" panose="020B0604030504040204" pitchFamily="50" charset="-128"/>
              </a:rPr>
              <a:t>ストレージ、VM、監視</a:t>
            </a:r>
            <a:r>
              <a:rPr lang="ja-JP" altLang="en-US" sz="3600" b="1" dirty="0">
                <a:solidFill>
                  <a:srgbClr val="3F3F3F"/>
                </a:solidFill>
                <a:latin typeface="Meiryo UI" panose="020B0604030504040204" pitchFamily="50" charset="-128"/>
                <a:ea typeface="Meiryo UI" panose="020B0604030504040204" pitchFamily="50" charset="-128"/>
              </a:rPr>
              <a:t>システム</a:t>
            </a:r>
            <a:r>
              <a:rPr lang="en-US" sz="3600" b="1" dirty="0" err="1">
                <a:solidFill>
                  <a:srgbClr val="3F3F3F"/>
                </a:solidFill>
                <a:latin typeface="Meiryo UI" panose="020B0604030504040204" pitchFamily="50" charset="-128"/>
                <a:ea typeface="Meiryo UI" panose="020B0604030504040204" pitchFamily="50" charset="-128"/>
              </a:rPr>
              <a:t>として使用できます</a:t>
            </a:r>
            <a:endParaRPr sz="3600" b="1" dirty="0">
              <a:solidFill>
                <a:srgbClr val="3F3F3F"/>
              </a:solidFill>
              <a:latin typeface="Meiryo UI" panose="020B0604030504040204" pitchFamily="50" charset="-128"/>
              <a:ea typeface="Meiryo UI" panose="020B0604030504040204" pitchFamily="50" charset="-128"/>
              <a:sym typeface="Arial"/>
            </a:endParaRPr>
          </a:p>
        </p:txBody>
      </p:sp>
      <p:sp>
        <p:nvSpPr>
          <p:cNvPr id="83" name="Google Shape;83;p23"/>
          <p:cNvSpPr txBox="1"/>
          <p:nvPr/>
        </p:nvSpPr>
        <p:spPr>
          <a:xfrm>
            <a:off x="1112382" y="1866077"/>
            <a:ext cx="10302870" cy="832728"/>
          </a:xfrm>
          <a:prstGeom prst="rect">
            <a:avLst/>
          </a:prstGeom>
          <a:noFill/>
          <a:ln>
            <a:noFill/>
          </a:ln>
        </p:spPr>
        <p:txBody>
          <a:bodyPr spcFirstLastPara="1" wrap="square" lIns="91425" tIns="45700" rIns="91425" bIns="45700" anchor="t" anchorCtr="0">
            <a:noAutofit/>
          </a:bodyPr>
          <a:lstStyle/>
          <a:p>
            <a:pPr marL="0" marR="0" lvl="0" indent="0" algn="ctr" rtl="0">
              <a:lnSpc>
                <a:spcPct val="130434"/>
              </a:lnSpc>
              <a:spcBef>
                <a:spcPts val="0"/>
              </a:spcBef>
              <a:spcAft>
                <a:spcPts val="0"/>
              </a:spcAft>
              <a:buNone/>
            </a:pPr>
            <a:r>
              <a:rPr lang="en-US" sz="2300" dirty="0" err="1">
                <a:solidFill>
                  <a:schemeClr val="lt1"/>
                </a:solidFill>
                <a:latin typeface="Meiryo UI" panose="020B0604030504040204" pitchFamily="50" charset="-128"/>
                <a:ea typeface="Meiryo UI" panose="020B0604030504040204" pitchFamily="50" charset="-128"/>
              </a:rPr>
              <a:t>バックアップやファイルサーバーだけではありません。現在のNASは</a:t>
            </a:r>
            <a:r>
              <a:rPr lang="en-US" sz="2300" dirty="0">
                <a:solidFill>
                  <a:schemeClr val="lt1"/>
                </a:solidFill>
                <a:latin typeface="Meiryo UI" panose="020B0604030504040204" pitchFamily="50" charset="-128"/>
                <a:ea typeface="Meiryo UI" panose="020B0604030504040204" pitchFamily="50" charset="-128"/>
              </a:rPr>
              <a:t>、</a:t>
            </a:r>
          </a:p>
          <a:p>
            <a:pPr marL="0" marR="0" lvl="0" indent="0" algn="ctr" rtl="0">
              <a:lnSpc>
                <a:spcPct val="130434"/>
              </a:lnSpc>
              <a:spcBef>
                <a:spcPts val="0"/>
              </a:spcBef>
              <a:spcAft>
                <a:spcPts val="0"/>
              </a:spcAft>
              <a:buNone/>
            </a:pPr>
            <a:r>
              <a:rPr lang="en-US" sz="2300" dirty="0" err="1">
                <a:solidFill>
                  <a:schemeClr val="lt1"/>
                </a:solidFill>
                <a:latin typeface="Meiryo UI" panose="020B0604030504040204" pitchFamily="50" charset="-128"/>
                <a:ea typeface="Meiryo UI" panose="020B0604030504040204" pitchFamily="50" charset="-128"/>
              </a:rPr>
              <a:t>iSCSi</a:t>
            </a:r>
            <a:r>
              <a:rPr lang="en-US" sz="2300" dirty="0">
                <a:solidFill>
                  <a:schemeClr val="lt1"/>
                </a:solidFill>
                <a:latin typeface="Meiryo UI" panose="020B0604030504040204" pitchFamily="50" charset="-128"/>
                <a:ea typeface="Meiryo UI" panose="020B0604030504040204" pitchFamily="50" charset="-128"/>
              </a:rPr>
              <a:t>/</a:t>
            </a:r>
            <a:r>
              <a:rPr lang="en-US" sz="2300" dirty="0" err="1">
                <a:solidFill>
                  <a:schemeClr val="lt1"/>
                </a:solidFill>
                <a:latin typeface="Meiryo UI" panose="020B0604030504040204" pitchFamily="50" charset="-128"/>
                <a:ea typeface="Meiryo UI" panose="020B0604030504040204" pitchFamily="50" charset="-128"/>
              </a:rPr>
              <a:t>SMBサーバ</a:t>
            </a:r>
            <a:r>
              <a:rPr lang="en-US" sz="2300" dirty="0">
                <a:solidFill>
                  <a:schemeClr val="lt1"/>
                </a:solidFill>
                <a:latin typeface="Meiryo UI" panose="020B0604030504040204" pitchFamily="50" charset="-128"/>
                <a:ea typeface="Meiryo UI" panose="020B0604030504040204" pitchFamily="50" charset="-128"/>
              </a:rPr>
              <a:t>ー、</a:t>
            </a:r>
            <a:r>
              <a:rPr lang="en-US" sz="2300" dirty="0" err="1">
                <a:solidFill>
                  <a:schemeClr val="lt1"/>
                </a:solidFill>
                <a:latin typeface="Meiryo UI" panose="020B0604030504040204" pitchFamily="50" charset="-128"/>
                <a:ea typeface="Meiryo UI" panose="020B0604030504040204" pitchFamily="50" charset="-128"/>
              </a:rPr>
              <a:t>VM、監視ステーションなどの多機能サーバ</a:t>
            </a:r>
            <a:r>
              <a:rPr lang="en-US" sz="2300" dirty="0">
                <a:solidFill>
                  <a:schemeClr val="lt1"/>
                </a:solidFill>
                <a:latin typeface="Meiryo UI" panose="020B0604030504040204" pitchFamily="50" charset="-128"/>
                <a:ea typeface="Meiryo UI" panose="020B0604030504040204" pitchFamily="50" charset="-128"/>
              </a:rPr>
              <a:t>ー</a:t>
            </a:r>
            <a:r>
              <a:rPr lang="ja-JP" altLang="en-US" sz="2300" dirty="0">
                <a:solidFill>
                  <a:schemeClr val="lt1"/>
                </a:solidFill>
                <a:latin typeface="Meiryo UI" panose="020B0604030504040204" pitchFamily="50" charset="-128"/>
                <a:ea typeface="Meiryo UI" panose="020B0604030504040204" pitchFamily="50" charset="-128"/>
              </a:rPr>
              <a:t>としても使用でき</a:t>
            </a:r>
            <a:r>
              <a:rPr lang="en-US" sz="2300" dirty="0" err="1">
                <a:solidFill>
                  <a:schemeClr val="lt1"/>
                </a:solidFill>
                <a:latin typeface="Meiryo UI" panose="020B0604030504040204" pitchFamily="50" charset="-128"/>
                <a:ea typeface="Meiryo UI" panose="020B0604030504040204" pitchFamily="50" charset="-128"/>
              </a:rPr>
              <a:t>ます</a:t>
            </a:r>
            <a:endParaRPr sz="23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4" name="Google Shape;84;p23"/>
          <p:cNvSpPr txBox="1"/>
          <p:nvPr/>
        </p:nvSpPr>
        <p:spPr>
          <a:xfrm>
            <a:off x="7812165" y="4466730"/>
            <a:ext cx="1097549" cy="3462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50" dirty="0">
                <a:solidFill>
                  <a:schemeClr val="lt1"/>
                </a:solidFill>
                <a:latin typeface="Meiryo UI" panose="020B0604030504040204" pitchFamily="50" charset="-128"/>
                <a:ea typeface="Meiryo UI" panose="020B0604030504040204" pitchFamily="50" charset="-128"/>
              </a:rPr>
              <a:t>VM</a:t>
            </a:r>
            <a:endParaRPr sz="16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5" name="Google Shape;85;p23"/>
          <p:cNvSpPr txBox="1"/>
          <p:nvPr/>
        </p:nvSpPr>
        <p:spPr>
          <a:xfrm>
            <a:off x="8132573" y="6322173"/>
            <a:ext cx="2212533" cy="3462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50" dirty="0" err="1">
                <a:solidFill>
                  <a:schemeClr val="lt1"/>
                </a:solidFill>
                <a:latin typeface="Meiryo UI" panose="020B0604030504040204" pitchFamily="50" charset="-128"/>
                <a:ea typeface="Meiryo UI" panose="020B0604030504040204" pitchFamily="50" charset="-128"/>
              </a:rPr>
              <a:t>バックアップサーバ</a:t>
            </a:r>
            <a:r>
              <a:rPr lang="en-US" sz="1650" dirty="0">
                <a:solidFill>
                  <a:schemeClr val="lt1"/>
                </a:solidFill>
                <a:latin typeface="Meiryo UI" panose="020B0604030504040204" pitchFamily="50" charset="-128"/>
                <a:ea typeface="Meiryo UI" panose="020B0604030504040204" pitchFamily="50" charset="-128"/>
              </a:rPr>
              <a:t>ー</a:t>
            </a:r>
            <a:endParaRPr sz="16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6" name="Google Shape;86;p23"/>
          <p:cNvSpPr txBox="1"/>
          <p:nvPr/>
        </p:nvSpPr>
        <p:spPr>
          <a:xfrm>
            <a:off x="2284842" y="6386472"/>
            <a:ext cx="141534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監視</a:t>
            </a:r>
            <a:endParaRPr sz="16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7" name="Google Shape;87;p23"/>
          <p:cNvSpPr txBox="1"/>
          <p:nvPr/>
        </p:nvSpPr>
        <p:spPr>
          <a:xfrm>
            <a:off x="2801731" y="4512506"/>
            <a:ext cx="1723227" cy="3462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50" dirty="0" err="1">
                <a:solidFill>
                  <a:schemeClr val="lt1"/>
                </a:solidFill>
                <a:latin typeface="Meiryo UI" panose="020B0604030504040204" pitchFamily="50" charset="-128"/>
                <a:ea typeface="Meiryo UI" panose="020B0604030504040204" pitchFamily="50" charset="-128"/>
              </a:rPr>
              <a:t>ファイルサーバ</a:t>
            </a:r>
            <a:r>
              <a:rPr lang="en-US" sz="1650" dirty="0">
                <a:solidFill>
                  <a:schemeClr val="lt1"/>
                </a:solidFill>
                <a:latin typeface="Meiryo UI" panose="020B0604030504040204" pitchFamily="50" charset="-128"/>
                <a:ea typeface="Meiryo UI" panose="020B0604030504040204" pitchFamily="50" charset="-128"/>
              </a:rPr>
              <a:t>ー</a:t>
            </a:r>
            <a:endParaRPr sz="16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88" name="Google Shape;88;p23"/>
          <p:cNvSpPr txBox="1"/>
          <p:nvPr/>
        </p:nvSpPr>
        <p:spPr>
          <a:xfrm>
            <a:off x="4207733" y="4481784"/>
            <a:ext cx="3837517"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SQLサーバ</a:t>
            </a:r>
            <a:r>
              <a:rPr lang="en-US" sz="1600"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89" name="Google Shape;89;p23"/>
          <p:cNvPicPr preferRelativeResize="0"/>
          <p:nvPr/>
        </p:nvPicPr>
        <p:blipFill rotWithShape="1">
          <a:blip r:embed="rId4">
            <a:alphaModFix/>
          </a:blip>
          <a:srcRect/>
          <a:stretch/>
        </p:blipFill>
        <p:spPr>
          <a:xfrm>
            <a:off x="7464625" y="3104795"/>
            <a:ext cx="1925644" cy="1317444"/>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90" name="Google Shape;90;p23"/>
          <p:cNvPicPr preferRelativeResize="0"/>
          <p:nvPr/>
        </p:nvPicPr>
        <p:blipFill rotWithShape="1">
          <a:blip r:embed="rId5">
            <a:alphaModFix/>
          </a:blip>
          <a:srcRect l="8879" r="8879"/>
          <a:stretch/>
        </p:blipFill>
        <p:spPr>
          <a:xfrm>
            <a:off x="5106688" y="3112434"/>
            <a:ext cx="1925644" cy="1317444"/>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91" name="Google Shape;91;p23"/>
          <p:cNvPicPr preferRelativeResize="0"/>
          <p:nvPr/>
        </p:nvPicPr>
        <p:blipFill rotWithShape="1">
          <a:blip r:embed="rId6">
            <a:alphaModFix/>
          </a:blip>
          <a:srcRect/>
          <a:stretch/>
        </p:blipFill>
        <p:spPr>
          <a:xfrm>
            <a:off x="8289356" y="4976368"/>
            <a:ext cx="1860468" cy="1317444"/>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92" name="Google Shape;92;p23"/>
          <p:cNvPicPr preferRelativeResize="0"/>
          <p:nvPr/>
        </p:nvPicPr>
        <p:blipFill rotWithShape="1">
          <a:blip r:embed="rId7">
            <a:alphaModFix/>
          </a:blip>
          <a:srcRect/>
          <a:stretch/>
        </p:blipFill>
        <p:spPr>
          <a:xfrm>
            <a:off x="1992046" y="4976367"/>
            <a:ext cx="1943187" cy="1317445"/>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93" name="Google Shape;93;p23" descr="一張含有 文字, 個人, 室內, 電子用品 的圖片&#10;&#10;自動產生的描述"/>
          <p:cNvPicPr preferRelativeResize="0"/>
          <p:nvPr/>
        </p:nvPicPr>
        <p:blipFill rotWithShape="1">
          <a:blip r:embed="rId8">
            <a:alphaModFix/>
          </a:blip>
          <a:srcRect l="16594" r="5715"/>
          <a:stretch/>
        </p:blipFill>
        <p:spPr>
          <a:xfrm>
            <a:off x="2691750" y="3112435"/>
            <a:ext cx="1943187" cy="1317444"/>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a:solidFill>
                  <a:schemeClr val="tx1"/>
                </a:solidFill>
                <a:latin typeface="Meiryo UI" panose="020B0604030504040204" pitchFamily="50" charset="-128"/>
                <a:ea typeface="Meiryo UI" panose="020B0604030504040204" pitchFamily="50" charset="-128"/>
                <a:cs typeface="Arial"/>
                <a:sym typeface="Arial"/>
              </a:rPr>
              <a:t>M.2 </a:t>
            </a:r>
            <a:r>
              <a:rPr lang="en-US" sz="3600" dirty="0" err="1">
                <a:solidFill>
                  <a:schemeClr val="tx1"/>
                </a:solidFill>
                <a:latin typeface="Meiryo UI" panose="020B0604030504040204" pitchFamily="50" charset="-128"/>
                <a:ea typeface="Meiryo UI" panose="020B0604030504040204" pitchFamily="50" charset="-128"/>
                <a:cs typeface="Arial"/>
                <a:sym typeface="Arial"/>
              </a:rPr>
              <a:t>NVMe</a:t>
            </a:r>
            <a:r>
              <a:rPr lang="en-US" sz="3600" dirty="0">
                <a:solidFill>
                  <a:schemeClr val="tx1"/>
                </a:solidFill>
                <a:latin typeface="Meiryo UI" panose="020B0604030504040204" pitchFamily="50" charset="-128"/>
                <a:ea typeface="Meiryo UI" panose="020B0604030504040204" pitchFamily="50" charset="-128"/>
                <a:cs typeface="Arial"/>
                <a:sym typeface="Arial"/>
              </a:rPr>
              <a:t> </a:t>
            </a:r>
            <a:r>
              <a:rPr lang="en-US" sz="3600" dirty="0" err="1">
                <a:solidFill>
                  <a:schemeClr val="tx1"/>
                </a:solidFill>
                <a:latin typeface="Meiryo UI" panose="020B0604030504040204" pitchFamily="50" charset="-128"/>
                <a:ea typeface="Meiryo UI" panose="020B0604030504040204" pitchFamily="50" charset="-128"/>
                <a:cs typeface="Arial"/>
                <a:sym typeface="Arial"/>
              </a:rPr>
              <a:t>SSDとQtier自動階層化による速度と容量</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68" name="Google Shape;68;p19"/>
          <p:cNvSpPr txBox="1"/>
          <p:nvPr/>
        </p:nvSpPr>
        <p:spPr>
          <a:xfrm>
            <a:off x="4413516" y="2554672"/>
            <a:ext cx="5799800" cy="369332"/>
          </a:xfrm>
          <a:prstGeom prst="rect">
            <a:avLst/>
          </a:prstGeom>
          <a:noFill/>
          <a:ln>
            <a:noFill/>
          </a:ln>
        </p:spPr>
        <p:txBody>
          <a:bodyPr spcFirstLastPara="1" wrap="square" lIns="91425" tIns="45700" rIns="91425" bIns="45700" anchor="t" anchorCtr="0">
            <a:noAutofit/>
          </a:bodyPr>
          <a:lstStyle/>
          <a:p>
            <a:pPr marL="237060" marR="0" lvl="0" indent="-237060" algn="l" rtl="0">
              <a:spcBef>
                <a:spcPts val="0"/>
              </a:spcBef>
              <a:spcAft>
                <a:spcPts val="0"/>
              </a:spcAft>
              <a:buClr>
                <a:srgbClr val="262626"/>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SSD階層の容量はRAMサイズによって制限されません</a:t>
            </a:r>
            <a:endParaRPr sz="1800" dirty="0">
              <a:solidFill>
                <a:srgbClr val="262626"/>
              </a:solidFill>
              <a:latin typeface="Meiryo UI" panose="020B0604030504040204" pitchFamily="50" charset="-128"/>
              <a:ea typeface="Meiryo UI" panose="020B0604030504040204" pitchFamily="50" charset="-128"/>
              <a:sym typeface="Arial"/>
            </a:endParaRPr>
          </a:p>
        </p:txBody>
      </p:sp>
      <p:sp>
        <p:nvSpPr>
          <p:cNvPr id="69" name="Google Shape;69;p19"/>
          <p:cNvSpPr txBox="1"/>
          <p:nvPr/>
        </p:nvSpPr>
        <p:spPr>
          <a:xfrm>
            <a:off x="4413516" y="2141068"/>
            <a:ext cx="6834328" cy="369332"/>
          </a:xfrm>
          <a:prstGeom prst="rect">
            <a:avLst/>
          </a:prstGeom>
          <a:noFill/>
          <a:ln>
            <a:noFill/>
          </a:ln>
        </p:spPr>
        <p:txBody>
          <a:bodyPr spcFirstLastPara="1" wrap="square" lIns="91425" tIns="45700" rIns="91425" bIns="45700" anchor="t" anchorCtr="0">
            <a:noAutofit/>
          </a:bodyPr>
          <a:lstStyle/>
          <a:p>
            <a:pPr marL="237060" marR="0" lvl="0" indent="-237060" algn="l" rtl="0">
              <a:spcBef>
                <a:spcPts val="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異なる階層間でデータを自動的に移動</a:t>
            </a:r>
            <a:endParaRPr sz="1800" dirty="0">
              <a:solidFill>
                <a:srgbClr val="262626"/>
              </a:solidFill>
              <a:latin typeface="Meiryo UI" panose="020B0604030504040204" pitchFamily="50" charset="-128"/>
              <a:ea typeface="Meiryo UI" panose="020B0604030504040204" pitchFamily="50" charset="-128"/>
              <a:sym typeface="Arial"/>
            </a:endParaRPr>
          </a:p>
        </p:txBody>
      </p:sp>
      <p:pic>
        <p:nvPicPr>
          <p:cNvPr id="70" name="Google Shape;70;p19" descr="1_Qtier-01-01.png"/>
          <p:cNvPicPr preferRelativeResize="0"/>
          <p:nvPr/>
        </p:nvPicPr>
        <p:blipFill rotWithShape="1">
          <a:blip r:embed="rId3">
            <a:alphaModFix/>
          </a:blip>
          <a:srcRect/>
          <a:stretch/>
        </p:blipFill>
        <p:spPr>
          <a:xfrm>
            <a:off x="720452" y="4985991"/>
            <a:ext cx="2493433" cy="825903"/>
          </a:xfrm>
          <a:prstGeom prst="rect">
            <a:avLst/>
          </a:prstGeom>
          <a:noFill/>
          <a:ln>
            <a:noFill/>
          </a:ln>
          <a:effectLst>
            <a:outerShdw blurRad="431800" dist="190500" dir="5760000" sx="106000" sy="106000" algn="ctr" rotWithShape="0">
              <a:srgbClr val="000000">
                <a:alpha val="33725"/>
              </a:srgbClr>
            </a:outerShdw>
          </a:effectLst>
        </p:spPr>
      </p:pic>
      <p:pic>
        <p:nvPicPr>
          <p:cNvPr id="71" name="Google Shape;71;p19" descr="1_Qtier-01-01.png"/>
          <p:cNvPicPr preferRelativeResize="0"/>
          <p:nvPr/>
        </p:nvPicPr>
        <p:blipFill rotWithShape="1">
          <a:blip r:embed="rId4">
            <a:alphaModFix/>
          </a:blip>
          <a:srcRect/>
          <a:stretch/>
        </p:blipFill>
        <p:spPr>
          <a:xfrm>
            <a:off x="3486408" y="4985991"/>
            <a:ext cx="2493433" cy="825903"/>
          </a:xfrm>
          <a:prstGeom prst="rect">
            <a:avLst/>
          </a:prstGeom>
          <a:noFill/>
          <a:ln>
            <a:noFill/>
          </a:ln>
          <a:effectLst>
            <a:outerShdw blurRad="431800" dist="190500" dir="5760000" sx="106000" sy="106000" algn="ctr" rotWithShape="0">
              <a:srgbClr val="000000">
                <a:alpha val="33725"/>
              </a:srgbClr>
            </a:outerShdw>
          </a:effectLst>
        </p:spPr>
      </p:pic>
      <p:pic>
        <p:nvPicPr>
          <p:cNvPr id="72" name="Google Shape;72;p19" descr="1_Qtier-01-01.png"/>
          <p:cNvPicPr preferRelativeResize="0"/>
          <p:nvPr/>
        </p:nvPicPr>
        <p:blipFill rotWithShape="1">
          <a:blip r:embed="rId5">
            <a:alphaModFix/>
          </a:blip>
          <a:srcRect/>
          <a:stretch/>
        </p:blipFill>
        <p:spPr>
          <a:xfrm>
            <a:off x="6185909" y="4985991"/>
            <a:ext cx="2493433" cy="825903"/>
          </a:xfrm>
          <a:prstGeom prst="rect">
            <a:avLst/>
          </a:prstGeom>
          <a:noFill/>
          <a:ln>
            <a:noFill/>
          </a:ln>
          <a:effectLst>
            <a:outerShdw blurRad="431800" dist="190500" dir="5760000" sx="106000" sy="106000" algn="ctr" rotWithShape="0">
              <a:srgbClr val="000000">
                <a:alpha val="33725"/>
              </a:srgbClr>
            </a:outerShdw>
          </a:effectLst>
        </p:spPr>
      </p:pic>
      <p:pic>
        <p:nvPicPr>
          <p:cNvPr id="73" name="Google Shape;73;p19" descr="1_Qtier-01-01.png"/>
          <p:cNvPicPr preferRelativeResize="0"/>
          <p:nvPr/>
        </p:nvPicPr>
        <p:blipFill rotWithShape="1">
          <a:blip r:embed="rId6">
            <a:alphaModFix/>
          </a:blip>
          <a:srcRect/>
          <a:stretch/>
        </p:blipFill>
        <p:spPr>
          <a:xfrm>
            <a:off x="9102921" y="4985991"/>
            <a:ext cx="2493433" cy="825903"/>
          </a:xfrm>
          <a:prstGeom prst="rect">
            <a:avLst/>
          </a:prstGeom>
          <a:noFill/>
          <a:ln>
            <a:noFill/>
          </a:ln>
          <a:effectLst>
            <a:outerShdw blurRad="431800" dist="190500" dir="5760000" sx="106000" sy="106000" algn="ctr" rotWithShape="0">
              <a:srgbClr val="000000">
                <a:alpha val="33725"/>
              </a:srgbClr>
            </a:outerShdw>
          </a:effectLst>
        </p:spPr>
      </p:pic>
      <p:sp>
        <p:nvSpPr>
          <p:cNvPr id="74" name="Google Shape;74;p19"/>
          <p:cNvSpPr/>
          <p:nvPr/>
        </p:nvSpPr>
        <p:spPr>
          <a:xfrm>
            <a:off x="2289293" y="2072318"/>
            <a:ext cx="259659" cy="259659"/>
          </a:xfrm>
          <a:prstGeom prst="rect">
            <a:avLst/>
          </a:prstGeom>
          <a:solidFill>
            <a:srgbClr val="DE40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75" name="Google Shape;75;p19"/>
          <p:cNvSpPr txBox="1"/>
          <p:nvPr/>
        </p:nvSpPr>
        <p:spPr>
          <a:xfrm>
            <a:off x="2548952" y="2094166"/>
            <a:ext cx="1819443" cy="261241"/>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ホットデータ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76" name="Google Shape;76;p19"/>
          <p:cNvSpPr txBox="1"/>
          <p:nvPr/>
        </p:nvSpPr>
        <p:spPr>
          <a:xfrm>
            <a:off x="2548952" y="2419962"/>
            <a:ext cx="1819443" cy="261241"/>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ウォームデータ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77" name="Google Shape;77;p19"/>
          <p:cNvSpPr txBox="1"/>
          <p:nvPr/>
        </p:nvSpPr>
        <p:spPr>
          <a:xfrm>
            <a:off x="2548952" y="2764942"/>
            <a:ext cx="1819443" cy="261241"/>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コールドデータ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78" name="Google Shape;78;p19"/>
          <p:cNvSpPr/>
          <p:nvPr/>
        </p:nvSpPr>
        <p:spPr>
          <a:xfrm>
            <a:off x="2289293" y="2409732"/>
            <a:ext cx="259659" cy="259659"/>
          </a:xfrm>
          <a:prstGeom prst="rect">
            <a:avLst/>
          </a:prstGeom>
          <a:solidFill>
            <a:srgbClr val="F08228"/>
          </a:solidFill>
          <a:ln>
            <a:noFill/>
          </a:ln>
          <a:effectLst>
            <a:outerShdw blurRad="431800" dist="1905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79" name="Google Shape;79;p19"/>
          <p:cNvSpPr/>
          <p:nvPr/>
        </p:nvSpPr>
        <p:spPr>
          <a:xfrm>
            <a:off x="2289293" y="2755177"/>
            <a:ext cx="259659" cy="259659"/>
          </a:xfrm>
          <a:prstGeom prst="rect">
            <a:avLst/>
          </a:prstGeom>
          <a:solidFill>
            <a:srgbClr val="00A1DF"/>
          </a:solidFill>
          <a:ln>
            <a:noFill/>
          </a:ln>
          <a:effectLst>
            <a:outerShdw blurRad="431800" dist="1905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80" name="Google Shape;80;p19"/>
          <p:cNvSpPr txBox="1"/>
          <p:nvPr/>
        </p:nvSpPr>
        <p:spPr>
          <a:xfrm>
            <a:off x="749183" y="2156133"/>
            <a:ext cx="1468653" cy="7077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Arial"/>
              <a:buNone/>
            </a:pPr>
            <a:r>
              <a:rPr lang="en-US" sz="2800" b="1" dirty="0" err="1">
                <a:solidFill>
                  <a:schemeClr val="dk1"/>
                </a:solidFill>
                <a:latin typeface="Meiryo UI" panose="020B0604030504040204" pitchFamily="50" charset="-128"/>
                <a:ea typeface="Meiryo UI" panose="020B0604030504040204" pitchFamily="50" charset="-128"/>
              </a:rPr>
              <a:t>Qtier</a:t>
            </a:r>
            <a:endParaRPr sz="2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Clr>
                <a:schemeClr val="dk1"/>
              </a:buClr>
              <a:buSzPts val="2800"/>
              <a:buFont typeface="Arial"/>
              <a:buNone/>
            </a:pPr>
            <a:r>
              <a:rPr lang="en-US" sz="2800" b="1" dirty="0">
                <a:solidFill>
                  <a:schemeClr val="dk1"/>
                </a:solidFill>
                <a:latin typeface="Meiryo UI" panose="020B0604030504040204" pitchFamily="50" charset="-128"/>
                <a:ea typeface="Meiryo UI" panose="020B0604030504040204" pitchFamily="50" charset="-128"/>
              </a:rPr>
              <a:t>Engine</a:t>
            </a:r>
            <a:endParaRPr sz="2800" b="1" dirty="0">
              <a:solidFill>
                <a:schemeClr val="dk1"/>
              </a:solidFill>
              <a:latin typeface="Meiryo UI" panose="020B0604030504040204" pitchFamily="50" charset="-128"/>
              <a:ea typeface="Meiryo UI" panose="020B0604030504040204" pitchFamily="50" charset="-128"/>
            </a:endParaRPr>
          </a:p>
        </p:txBody>
      </p:sp>
      <p:pic>
        <p:nvPicPr>
          <p:cNvPr id="81" name="Google Shape;81;p19"/>
          <p:cNvPicPr preferRelativeResize="0"/>
          <p:nvPr/>
        </p:nvPicPr>
        <p:blipFill rotWithShape="1">
          <a:blip r:embed="rId7">
            <a:alphaModFix/>
          </a:blip>
          <a:srcRect t="7474" r="11970" b="20096"/>
          <a:stretch/>
        </p:blipFill>
        <p:spPr>
          <a:xfrm>
            <a:off x="1657241" y="3567155"/>
            <a:ext cx="521696" cy="630815"/>
          </a:xfrm>
          <a:prstGeom prst="rect">
            <a:avLst/>
          </a:prstGeom>
          <a:noFill/>
          <a:ln>
            <a:noFill/>
          </a:ln>
        </p:spPr>
      </p:pic>
      <p:pic>
        <p:nvPicPr>
          <p:cNvPr id="82" name="Google Shape;82;p19"/>
          <p:cNvPicPr preferRelativeResize="0"/>
          <p:nvPr/>
        </p:nvPicPr>
        <p:blipFill rotWithShape="1">
          <a:blip r:embed="rId8">
            <a:alphaModFix/>
          </a:blip>
          <a:srcRect t="10069" r="11916" b="22372"/>
          <a:stretch/>
        </p:blipFill>
        <p:spPr>
          <a:xfrm>
            <a:off x="4489931" y="3591077"/>
            <a:ext cx="621879" cy="588376"/>
          </a:xfrm>
          <a:prstGeom prst="rect">
            <a:avLst/>
          </a:prstGeom>
          <a:noFill/>
          <a:ln>
            <a:noFill/>
          </a:ln>
        </p:spPr>
      </p:pic>
      <p:pic>
        <p:nvPicPr>
          <p:cNvPr id="83" name="Google Shape;83;p19"/>
          <p:cNvPicPr preferRelativeResize="0"/>
          <p:nvPr/>
        </p:nvPicPr>
        <p:blipFill rotWithShape="1">
          <a:blip r:embed="rId9">
            <a:alphaModFix/>
          </a:blip>
          <a:srcRect r="23381" b="20096"/>
          <a:stretch/>
        </p:blipFill>
        <p:spPr>
          <a:xfrm>
            <a:off x="7135373" y="3471069"/>
            <a:ext cx="621879" cy="695904"/>
          </a:xfrm>
          <a:prstGeom prst="rect">
            <a:avLst/>
          </a:prstGeom>
          <a:noFill/>
          <a:ln>
            <a:noFill/>
          </a:ln>
        </p:spPr>
      </p:pic>
      <p:pic>
        <p:nvPicPr>
          <p:cNvPr id="84" name="Google Shape;84;p19"/>
          <p:cNvPicPr preferRelativeResize="0"/>
          <p:nvPr/>
        </p:nvPicPr>
        <p:blipFill rotWithShape="1">
          <a:blip r:embed="rId10">
            <a:alphaModFix/>
          </a:blip>
          <a:srcRect b="22372"/>
          <a:stretch/>
        </p:blipFill>
        <p:spPr>
          <a:xfrm>
            <a:off x="10000497" y="3461625"/>
            <a:ext cx="698280" cy="676071"/>
          </a:xfrm>
          <a:prstGeom prst="rect">
            <a:avLst/>
          </a:prstGeom>
          <a:noFill/>
          <a:ln>
            <a:noFill/>
          </a:ln>
        </p:spPr>
      </p:pic>
      <p:sp>
        <p:nvSpPr>
          <p:cNvPr id="85" name="Google Shape;85;p19"/>
          <p:cNvSpPr txBox="1"/>
          <p:nvPr/>
        </p:nvSpPr>
        <p:spPr>
          <a:xfrm>
            <a:off x="734127" y="4294005"/>
            <a:ext cx="2361549" cy="614888"/>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階層化前</a:t>
            </a:r>
            <a:endParaRPr sz="24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頻繁にアクセスされるデータ</a:t>
            </a:r>
            <a:r>
              <a:rPr lang="ja-JP" altLang="en-US" sz="1100" b="1" dirty="0">
                <a:solidFill>
                  <a:schemeClr val="dk1"/>
                </a:solidFill>
                <a:latin typeface="Meiryo UI" panose="020B0604030504040204" pitchFamily="50" charset="-128"/>
                <a:ea typeface="Meiryo UI" panose="020B0604030504040204" pitchFamily="50" charset="-128"/>
              </a:rPr>
              <a:t>が</a:t>
            </a:r>
            <a:endParaRPr lang="en-US" altLang="ja-JP" sz="11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最適化されてい</a:t>
            </a:r>
            <a:r>
              <a:rPr lang="ja-JP" altLang="en-US" sz="1100" b="1" dirty="0">
                <a:solidFill>
                  <a:schemeClr val="dk1"/>
                </a:solidFill>
                <a:latin typeface="Meiryo UI" panose="020B0604030504040204" pitchFamily="50" charset="-128"/>
                <a:ea typeface="Meiryo UI" panose="020B0604030504040204" pitchFamily="50" charset="-128"/>
              </a:rPr>
              <a:t>ない</a:t>
            </a:r>
            <a:endParaRPr sz="1100" b="1" dirty="0">
              <a:solidFill>
                <a:schemeClr val="dk1"/>
              </a:solidFill>
              <a:latin typeface="Meiryo UI" panose="020B0604030504040204" pitchFamily="50" charset="-128"/>
              <a:ea typeface="Meiryo UI" panose="020B0604030504040204" pitchFamily="50" charset="-128"/>
            </a:endParaRPr>
          </a:p>
        </p:txBody>
      </p:sp>
      <p:sp>
        <p:nvSpPr>
          <p:cNvPr id="86" name="Google Shape;86;p19"/>
          <p:cNvSpPr txBox="1"/>
          <p:nvPr/>
        </p:nvSpPr>
        <p:spPr>
          <a:xfrm>
            <a:off x="3902046" y="4294005"/>
            <a:ext cx="1723455" cy="614888"/>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階層化を開始</a:t>
            </a:r>
            <a:endParaRPr sz="2000" b="1" dirty="0">
              <a:solidFill>
                <a:schemeClr val="dk1"/>
              </a:solidFill>
              <a:latin typeface="Meiryo UI" panose="020B0604030504040204" pitchFamily="50" charset="-128"/>
              <a:ea typeface="Meiryo UI" panose="020B0604030504040204" pitchFamily="50" charset="-128"/>
              <a:sym typeface="Arial"/>
            </a:endParaRPr>
          </a:p>
        </p:txBody>
      </p:sp>
      <p:sp>
        <p:nvSpPr>
          <p:cNvPr id="87" name="Google Shape;87;p19"/>
          <p:cNvSpPr txBox="1"/>
          <p:nvPr/>
        </p:nvSpPr>
        <p:spPr>
          <a:xfrm>
            <a:off x="6249322" y="4294005"/>
            <a:ext cx="2361549" cy="614888"/>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階層化後</a:t>
            </a:r>
            <a:endParaRPr sz="24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データ</a:t>
            </a:r>
            <a:r>
              <a:rPr lang="ja-JP" altLang="en-US" sz="1100" b="1" dirty="0">
                <a:solidFill>
                  <a:schemeClr val="dk1"/>
                </a:solidFill>
                <a:latin typeface="Meiryo UI" panose="020B0604030504040204" pitchFamily="50" charset="-128"/>
                <a:ea typeface="Meiryo UI" panose="020B0604030504040204" pitchFamily="50" charset="-128"/>
              </a:rPr>
              <a:t>が</a:t>
            </a:r>
            <a:r>
              <a:rPr lang="en-US" sz="1100" b="1" dirty="0" err="1">
                <a:solidFill>
                  <a:schemeClr val="dk1"/>
                </a:solidFill>
                <a:latin typeface="Meiryo UI" panose="020B0604030504040204" pitchFamily="50" charset="-128"/>
                <a:ea typeface="Meiryo UI" panose="020B0604030504040204" pitchFamily="50" charset="-128"/>
              </a:rPr>
              <a:t>最適化され</a:t>
            </a:r>
            <a:r>
              <a:rPr lang="ja-JP" altLang="en-US" sz="1100" b="1" dirty="0">
                <a:solidFill>
                  <a:schemeClr val="dk1"/>
                </a:solidFill>
                <a:latin typeface="Meiryo UI" panose="020B0604030504040204" pitchFamily="50" charset="-128"/>
                <a:ea typeface="Meiryo UI" panose="020B0604030504040204" pitchFamily="50" charset="-128"/>
              </a:rPr>
              <a:t>る</a:t>
            </a:r>
            <a:endParaRPr sz="1100" b="1" dirty="0">
              <a:solidFill>
                <a:schemeClr val="dk1"/>
              </a:solidFill>
              <a:latin typeface="Meiryo UI" panose="020B0604030504040204" pitchFamily="50" charset="-128"/>
              <a:ea typeface="Meiryo UI" panose="020B0604030504040204" pitchFamily="50" charset="-128"/>
            </a:endParaRPr>
          </a:p>
        </p:txBody>
      </p:sp>
      <p:sp>
        <p:nvSpPr>
          <p:cNvPr id="88" name="Google Shape;88;p19"/>
          <p:cNvSpPr txBox="1"/>
          <p:nvPr/>
        </p:nvSpPr>
        <p:spPr>
          <a:xfrm>
            <a:off x="9168863" y="4294005"/>
            <a:ext cx="2361549" cy="614888"/>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データアクセス</a:t>
            </a:r>
            <a:endParaRPr lang="en-US" sz="20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パターンの変化</a:t>
            </a: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89" name="Google Shape;89;p19"/>
          <p:cNvSpPr/>
          <p:nvPr/>
        </p:nvSpPr>
        <p:spPr>
          <a:xfrm rot="10800000" flipH="1">
            <a:off x="2884248" y="4449413"/>
            <a:ext cx="850205" cy="383195"/>
          </a:xfrm>
          <a:prstGeom prst="rightArrow">
            <a:avLst>
              <a:gd name="adj1" fmla="val 50000"/>
              <a:gd name="adj2" fmla="val 87117"/>
            </a:avLst>
          </a:prstGeom>
          <a:gradFill>
            <a:gsLst>
              <a:gs pos="0">
                <a:srgbClr val="12B59A">
                  <a:alpha val="0"/>
                </a:srgbClr>
              </a:gs>
              <a:gs pos="1000">
                <a:srgbClr val="12B59A">
                  <a:alpha val="0"/>
                </a:srgbClr>
              </a:gs>
              <a:gs pos="90000">
                <a:srgbClr val="0E82AF"/>
              </a:gs>
              <a:gs pos="100000">
                <a:srgbClr val="0E82A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90" name="Google Shape;90;p19"/>
          <p:cNvSpPr/>
          <p:nvPr/>
        </p:nvSpPr>
        <p:spPr>
          <a:xfrm rot="10800000" flipH="1">
            <a:off x="5558199" y="4449413"/>
            <a:ext cx="850205" cy="383195"/>
          </a:xfrm>
          <a:prstGeom prst="rightArrow">
            <a:avLst>
              <a:gd name="adj1" fmla="val 50000"/>
              <a:gd name="adj2" fmla="val 87117"/>
            </a:avLst>
          </a:prstGeom>
          <a:gradFill>
            <a:gsLst>
              <a:gs pos="0">
                <a:srgbClr val="12B59A">
                  <a:alpha val="0"/>
                </a:srgbClr>
              </a:gs>
              <a:gs pos="1000">
                <a:srgbClr val="12B59A">
                  <a:alpha val="0"/>
                </a:srgbClr>
              </a:gs>
              <a:gs pos="90000">
                <a:srgbClr val="0E82AF"/>
              </a:gs>
              <a:gs pos="100000">
                <a:srgbClr val="0E82A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91" name="Google Shape;91;p19"/>
          <p:cNvSpPr/>
          <p:nvPr/>
        </p:nvSpPr>
        <p:spPr>
          <a:xfrm rot="10800000" flipH="1">
            <a:off x="8356669" y="4449413"/>
            <a:ext cx="850205" cy="383195"/>
          </a:xfrm>
          <a:prstGeom prst="rightArrow">
            <a:avLst>
              <a:gd name="adj1" fmla="val 50000"/>
              <a:gd name="adj2" fmla="val 87117"/>
            </a:avLst>
          </a:prstGeom>
          <a:gradFill>
            <a:gsLst>
              <a:gs pos="0">
                <a:srgbClr val="12B59A">
                  <a:alpha val="0"/>
                </a:srgbClr>
              </a:gs>
              <a:gs pos="1000">
                <a:srgbClr val="12B59A">
                  <a:alpha val="0"/>
                </a:srgbClr>
              </a:gs>
              <a:gs pos="90000">
                <a:srgbClr val="0E82AF"/>
              </a:gs>
              <a:gs pos="100000">
                <a:srgbClr val="0E82A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92" name="Google Shape;92;p19"/>
          <p:cNvSpPr/>
          <p:nvPr/>
        </p:nvSpPr>
        <p:spPr>
          <a:xfrm>
            <a:off x="734127" y="6195647"/>
            <a:ext cx="1055330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Meiryo UI" panose="020B0604030504040204" pitchFamily="50" charset="-128"/>
                <a:ea typeface="Meiryo UI" panose="020B0604030504040204" pitchFamily="50" charset="-128"/>
              </a:rPr>
              <a:t>注</a:t>
            </a:r>
            <a:r>
              <a:rPr lang="ja-JP" altLang="en-US" sz="2000" dirty="0">
                <a:solidFill>
                  <a:schemeClr val="dk1"/>
                </a:solidFill>
                <a:latin typeface="Meiryo UI" panose="020B0604030504040204" pitchFamily="50" charset="-128"/>
                <a:ea typeface="Meiryo UI" panose="020B0604030504040204" pitchFamily="50" charset="-128"/>
              </a:rPr>
              <a:t>記</a:t>
            </a:r>
            <a:r>
              <a:rPr lang="en-US" sz="2000" dirty="0">
                <a:solidFill>
                  <a:schemeClr val="dk1"/>
                </a:solidFill>
                <a:latin typeface="Meiryo UI" panose="020B0604030504040204" pitchFamily="50" charset="-128"/>
                <a:ea typeface="Meiryo UI" panose="020B0604030504040204" pitchFamily="50" charset="-128"/>
              </a:rPr>
              <a:t>: </a:t>
            </a:r>
            <a:r>
              <a:rPr lang="en-US" sz="2000" dirty="0" err="1">
                <a:solidFill>
                  <a:schemeClr val="dk1"/>
                </a:solidFill>
                <a:latin typeface="Meiryo UI" panose="020B0604030504040204" pitchFamily="50" charset="-128"/>
                <a:ea typeface="Meiryo UI" panose="020B0604030504040204" pitchFamily="50" charset="-128"/>
              </a:rPr>
              <a:t>QtierはQTS</a:t>
            </a:r>
            <a:r>
              <a:rPr lang="en-US" sz="2000" dirty="0">
                <a:solidFill>
                  <a:schemeClr val="dk1"/>
                </a:solidFill>
                <a:latin typeface="Meiryo UI" panose="020B0604030504040204" pitchFamily="50" charset="-128"/>
                <a:ea typeface="Meiryo UI" panose="020B0604030504040204" pitchFamily="50" charset="-128"/>
              </a:rPr>
              <a:t> </a:t>
            </a:r>
            <a:r>
              <a:rPr lang="en-US" sz="2000" dirty="0" err="1">
                <a:solidFill>
                  <a:schemeClr val="dk1"/>
                </a:solidFill>
                <a:latin typeface="Meiryo UI" panose="020B0604030504040204" pitchFamily="50" charset="-128"/>
                <a:ea typeface="Meiryo UI" panose="020B0604030504040204" pitchFamily="50" charset="-128"/>
              </a:rPr>
              <a:t>OSでのみサポートされており、QuTS</a:t>
            </a:r>
            <a:r>
              <a:rPr lang="en-US" sz="2000" dirty="0">
                <a:solidFill>
                  <a:schemeClr val="dk1"/>
                </a:solidFill>
                <a:latin typeface="Meiryo UI" panose="020B0604030504040204" pitchFamily="50" charset="-128"/>
                <a:ea typeface="Meiryo UI" panose="020B0604030504040204" pitchFamily="50" charset="-128"/>
              </a:rPr>
              <a:t> hero </a:t>
            </a:r>
            <a:r>
              <a:rPr lang="en-US" sz="2000" dirty="0" err="1">
                <a:solidFill>
                  <a:schemeClr val="dk1"/>
                </a:solidFill>
                <a:latin typeface="Meiryo UI" panose="020B0604030504040204" pitchFamily="50" charset="-128"/>
                <a:ea typeface="Meiryo UI" panose="020B0604030504040204" pitchFamily="50" charset="-128"/>
              </a:rPr>
              <a:t>OSではサポートされていません</a:t>
            </a:r>
            <a:r>
              <a:rPr lang="en-US" sz="2000" dirty="0">
                <a:solidFill>
                  <a:schemeClr val="dk1"/>
                </a:solidFill>
                <a:latin typeface="Meiryo UI" panose="020B0604030504040204" pitchFamily="50" charset="-128"/>
                <a:ea typeface="Meiryo UI" panose="020B0604030504040204" pitchFamily="50" charset="-128"/>
              </a:rPr>
              <a:t>。</a:t>
            </a:r>
            <a:endParaRPr sz="20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7" name="Google Shape;97;p20"/>
          <p:cNvGrpSpPr/>
          <p:nvPr/>
        </p:nvGrpSpPr>
        <p:grpSpPr>
          <a:xfrm>
            <a:off x="3748141" y="3886012"/>
            <a:ext cx="2887600" cy="2971988"/>
            <a:chOff x="535858" y="2192097"/>
            <a:chExt cx="3078236" cy="4755000"/>
          </a:xfrm>
        </p:grpSpPr>
        <p:pic>
          <p:nvPicPr>
            <p:cNvPr id="98" name="Google Shape;98;p20"/>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99" name="Google Shape;99;p20"/>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00" name="Google Shape;100;p20"/>
          <p:cNvGrpSpPr/>
          <p:nvPr/>
        </p:nvGrpSpPr>
        <p:grpSpPr>
          <a:xfrm>
            <a:off x="663998" y="3886012"/>
            <a:ext cx="2887600" cy="2971988"/>
            <a:chOff x="535858" y="2192097"/>
            <a:chExt cx="3078236" cy="4755000"/>
          </a:xfrm>
        </p:grpSpPr>
        <p:pic>
          <p:nvPicPr>
            <p:cNvPr id="101" name="Google Shape;101;p20"/>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102" name="Google Shape;102;p20"/>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03" name="Google Shape;103;p20"/>
          <p:cNvSpPr/>
          <p:nvPr/>
        </p:nvSpPr>
        <p:spPr>
          <a:xfrm>
            <a:off x="3739299" y="3490534"/>
            <a:ext cx="2605190" cy="411299"/>
          </a:xfrm>
          <a:prstGeom prst="roundRect">
            <a:avLst>
              <a:gd name="adj" fmla="val 2352"/>
            </a:avLst>
          </a:prstGeom>
          <a:gradFill>
            <a:gsLst>
              <a:gs pos="0">
                <a:srgbClr val="23666B"/>
              </a:gs>
              <a:gs pos="8000">
                <a:srgbClr val="23666B"/>
              </a:gs>
              <a:gs pos="100000">
                <a:srgbClr val="01CEA6"/>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4" name="Google Shape;104;p20"/>
          <p:cNvSpPr/>
          <p:nvPr/>
        </p:nvSpPr>
        <p:spPr>
          <a:xfrm>
            <a:off x="646178" y="3490534"/>
            <a:ext cx="2605190" cy="411299"/>
          </a:xfrm>
          <a:prstGeom prst="roundRect">
            <a:avLst>
              <a:gd name="adj" fmla="val 2352"/>
            </a:avLst>
          </a:prstGeom>
          <a:gradFill>
            <a:gsLst>
              <a:gs pos="0">
                <a:srgbClr val="23666B"/>
              </a:gs>
              <a:gs pos="8000">
                <a:srgbClr val="23666B"/>
              </a:gs>
              <a:gs pos="100000">
                <a:srgbClr val="01CEA6"/>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05" name="Google Shape;105;p20" descr="一張含有 文字, 電子用品 的圖片&#10;&#10;自動產生的描述"/>
          <p:cNvPicPr preferRelativeResize="0"/>
          <p:nvPr/>
        </p:nvPicPr>
        <p:blipFill rotWithShape="1">
          <a:blip r:embed="rId4">
            <a:alphaModFix/>
          </a:blip>
          <a:srcRect r="31434"/>
          <a:stretch/>
        </p:blipFill>
        <p:spPr>
          <a:xfrm>
            <a:off x="6502734" y="1476251"/>
            <a:ext cx="6035427" cy="5502468"/>
          </a:xfrm>
          <a:prstGeom prst="rect">
            <a:avLst/>
          </a:prstGeom>
          <a:noFill/>
          <a:ln>
            <a:noFill/>
          </a:ln>
          <a:effectLst>
            <a:outerShdw blurRad="431800" dist="368300" dir="5760000" sx="106000" sy="106000" algn="ctr" rotWithShape="0">
              <a:srgbClr val="000000">
                <a:alpha val="33725"/>
              </a:srgbClr>
            </a:outerShdw>
          </a:effectLst>
        </p:spPr>
      </p:pic>
      <p:sp>
        <p:nvSpPr>
          <p:cNvPr id="106" name="Google Shape;106;p20"/>
          <p:cNvSpPr/>
          <p:nvPr/>
        </p:nvSpPr>
        <p:spPr>
          <a:xfrm>
            <a:off x="4316641" y="3515981"/>
            <a:ext cx="145424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同じケーブル</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107" name="Google Shape;107;p20"/>
          <p:cNvSpPr txBox="1">
            <a:spLocks noGrp="1"/>
          </p:cNvSpPr>
          <p:nvPr>
            <p:ph type="title" idx="4294967295"/>
          </p:nvPr>
        </p:nvSpPr>
        <p:spPr>
          <a:xfrm>
            <a:off x="-2075" y="230320"/>
            <a:ext cx="12192000" cy="1089025"/>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chemeClr val="dk1"/>
              </a:buClr>
              <a:buSzPts val="3600"/>
              <a:buFont typeface="Arial"/>
              <a:buNone/>
            </a:pPr>
            <a:r>
              <a:rPr lang="en-US" sz="3500" b="1" dirty="0">
                <a:solidFill>
                  <a:schemeClr val="tx1"/>
                </a:solidFill>
                <a:latin typeface="Meiryo UI" panose="020B0604030504040204" pitchFamily="50" charset="-128"/>
                <a:ea typeface="Meiryo UI" panose="020B0604030504040204" pitchFamily="50" charset="-128"/>
              </a:rPr>
              <a:t>内蔵2x 2.5 GbE LANポート、最大5Gbpsの帯域幅</a:t>
            </a:r>
            <a:r>
              <a:rPr lang="ja-JP" altLang="en-US" sz="3500" b="1" dirty="0">
                <a:solidFill>
                  <a:schemeClr val="tx1"/>
                </a:solidFill>
                <a:latin typeface="Meiryo UI" panose="020B0604030504040204" pitchFamily="50" charset="-128"/>
                <a:ea typeface="Meiryo UI" panose="020B0604030504040204" pitchFamily="50" charset="-128"/>
              </a:rPr>
              <a:t>を実現</a:t>
            </a:r>
            <a:endParaRPr sz="3500" b="1"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108" name="Google Shape;108;p20"/>
          <p:cNvSpPr txBox="1">
            <a:spLocks noGrp="1"/>
          </p:cNvSpPr>
          <p:nvPr>
            <p:ph type="body" idx="4294967295"/>
          </p:nvPr>
        </p:nvSpPr>
        <p:spPr>
          <a:xfrm>
            <a:off x="1650954" y="2787339"/>
            <a:ext cx="2447925" cy="487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B305E"/>
              </a:buClr>
              <a:buSzPts val="2133"/>
              <a:buNone/>
            </a:pPr>
            <a:r>
              <a:rPr lang="en-US" sz="2133" b="1" dirty="0">
                <a:solidFill>
                  <a:srgbClr val="1B305E"/>
                </a:solidFill>
                <a:latin typeface="Meiryo UI" panose="020B0604030504040204" pitchFamily="50" charset="-128"/>
                <a:ea typeface="Meiryo UI" panose="020B0604030504040204" pitchFamily="50" charset="-128"/>
              </a:rPr>
              <a:t>2.5GbEのメリット</a:t>
            </a:r>
            <a:endParaRPr sz="2133" b="1" dirty="0">
              <a:solidFill>
                <a:srgbClr val="1B305E"/>
              </a:solidFill>
              <a:latin typeface="Meiryo UI" panose="020B0604030504040204" pitchFamily="50" charset="-128"/>
              <a:ea typeface="Meiryo UI" panose="020B0604030504040204" pitchFamily="50" charset="-128"/>
            </a:endParaRPr>
          </a:p>
        </p:txBody>
      </p:sp>
      <p:sp>
        <p:nvSpPr>
          <p:cNvPr id="109" name="Google Shape;109;p20"/>
          <p:cNvSpPr/>
          <p:nvPr/>
        </p:nvSpPr>
        <p:spPr>
          <a:xfrm>
            <a:off x="1528643" y="1745871"/>
            <a:ext cx="571984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2.5GbE対応のマザーボード、Wi-Fi 6 </a:t>
            </a:r>
            <a:r>
              <a:rPr lang="en-US" sz="1800" dirty="0" err="1">
                <a:solidFill>
                  <a:schemeClr val="dk1"/>
                </a:solidFill>
                <a:latin typeface="Meiryo UI" panose="020B0604030504040204" pitchFamily="50" charset="-128"/>
                <a:ea typeface="Meiryo UI" panose="020B0604030504040204" pitchFamily="50" charset="-128"/>
              </a:rPr>
              <a:t>AP、スイッチ</a:t>
            </a:r>
            <a:r>
              <a:rPr lang="en-US" sz="1800" dirty="0">
                <a:solidFill>
                  <a:schemeClr val="dk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LANカードが</a:t>
            </a:r>
            <a:r>
              <a:rPr lang="ja-JP" altLang="en-US" sz="1800" dirty="0">
                <a:solidFill>
                  <a:schemeClr val="dk1"/>
                </a:solidFill>
                <a:latin typeface="Meiryo UI" panose="020B0604030504040204" pitchFamily="50" charset="-128"/>
                <a:ea typeface="Meiryo UI" panose="020B0604030504040204" pitchFamily="50" charset="-128"/>
              </a:rPr>
              <a:t>増加</a:t>
            </a:r>
            <a:r>
              <a:rPr lang="en-US" sz="1800" dirty="0">
                <a:solidFill>
                  <a:schemeClr val="dk1"/>
                </a:solidFill>
                <a:latin typeface="Meiryo UI" panose="020B0604030504040204" pitchFamily="50" charset="-128"/>
                <a:ea typeface="Meiryo UI" panose="020B0604030504040204" pitchFamily="50" charset="-128"/>
              </a:rPr>
              <a:t>中</a:t>
            </a:r>
            <a:endParaRPr dirty="0">
              <a:latin typeface="Meiryo UI" panose="020B0604030504040204" pitchFamily="50" charset="-128"/>
              <a:ea typeface="Meiryo UI" panose="020B0604030504040204" pitchFamily="50" charset="-128"/>
            </a:endParaRPr>
          </a:p>
        </p:txBody>
      </p:sp>
      <p:pic>
        <p:nvPicPr>
          <p:cNvPr id="110" name="Google Shape;110;p20"/>
          <p:cNvPicPr preferRelativeResize="0"/>
          <p:nvPr/>
        </p:nvPicPr>
        <p:blipFill rotWithShape="1">
          <a:blip r:embed="rId5">
            <a:alphaModFix/>
          </a:blip>
          <a:srcRect/>
          <a:stretch/>
        </p:blipFill>
        <p:spPr>
          <a:xfrm>
            <a:off x="722191" y="1766821"/>
            <a:ext cx="806451" cy="774700"/>
          </a:xfrm>
          <a:prstGeom prst="rect">
            <a:avLst/>
          </a:prstGeom>
          <a:noFill/>
          <a:ln>
            <a:noFill/>
          </a:ln>
        </p:spPr>
      </p:pic>
      <p:sp>
        <p:nvSpPr>
          <p:cNvPr id="111" name="Google Shape;111;p20"/>
          <p:cNvSpPr/>
          <p:nvPr/>
        </p:nvSpPr>
        <p:spPr>
          <a:xfrm>
            <a:off x="1111573" y="3515981"/>
            <a:ext cx="180049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2.5倍</a:t>
            </a:r>
            <a:r>
              <a:rPr lang="ja-JP" altLang="en-US" sz="1800" b="1" dirty="0">
                <a:solidFill>
                  <a:schemeClr val="lt1"/>
                </a:solidFill>
                <a:latin typeface="Meiryo UI" panose="020B0604030504040204" pitchFamily="50" charset="-128"/>
                <a:ea typeface="Meiryo UI" panose="020B0604030504040204" pitchFamily="50" charset="-128"/>
              </a:rPr>
              <a:t>の速度</a:t>
            </a:r>
            <a:endParaRPr sz="1800" b="1" dirty="0">
              <a:solidFill>
                <a:schemeClr val="lt1"/>
              </a:solidFill>
              <a:latin typeface="Meiryo UI" panose="020B0604030504040204" pitchFamily="50" charset="-128"/>
              <a:ea typeface="Meiryo UI" panose="020B0604030504040204" pitchFamily="50" charset="-128"/>
              <a:sym typeface="Arial"/>
            </a:endParaRPr>
          </a:p>
        </p:txBody>
      </p:sp>
      <p:pic>
        <p:nvPicPr>
          <p:cNvPr id="112" name="Google Shape;112;p20"/>
          <p:cNvPicPr preferRelativeResize="0"/>
          <p:nvPr/>
        </p:nvPicPr>
        <p:blipFill rotWithShape="1">
          <a:blip r:embed="rId6">
            <a:alphaModFix/>
          </a:blip>
          <a:srcRect/>
          <a:stretch/>
        </p:blipFill>
        <p:spPr>
          <a:xfrm>
            <a:off x="4366334" y="4016255"/>
            <a:ext cx="1233384" cy="1388699"/>
          </a:xfrm>
          <a:prstGeom prst="rect">
            <a:avLst/>
          </a:prstGeom>
          <a:noFill/>
          <a:ln>
            <a:noFill/>
          </a:ln>
        </p:spPr>
      </p:pic>
      <p:sp>
        <p:nvSpPr>
          <p:cNvPr id="113" name="Google Shape;113;p20"/>
          <p:cNvSpPr txBox="1"/>
          <p:nvPr/>
        </p:nvSpPr>
        <p:spPr>
          <a:xfrm>
            <a:off x="661231" y="5752302"/>
            <a:ext cx="2573312" cy="8802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20"/>
              </a:spcBef>
              <a:spcAft>
                <a:spcPts val="0"/>
              </a:spcAft>
              <a:buNone/>
            </a:pPr>
            <a:r>
              <a:rPr lang="en-US" sz="1600" b="1" dirty="0">
                <a:latin typeface="Meiryo UI" panose="020B0604030504040204" pitchFamily="50" charset="-128"/>
                <a:ea typeface="Meiryo UI" panose="020B0604030504040204" pitchFamily="50" charset="-128"/>
              </a:rPr>
              <a:t>1GbE  2.5GbE</a:t>
            </a:r>
            <a:endParaRPr sz="1600" b="1" dirty="0">
              <a:latin typeface="Meiryo UI" panose="020B0604030504040204" pitchFamily="50" charset="-128"/>
              <a:ea typeface="Meiryo UI" panose="020B0604030504040204" pitchFamily="50" charset="-128"/>
            </a:endParaRPr>
          </a:p>
          <a:p>
            <a:pPr marL="0" marR="0" lvl="0" indent="0" algn="ctr" rtl="0">
              <a:lnSpc>
                <a:spcPct val="100000"/>
              </a:lnSpc>
              <a:spcBef>
                <a:spcPts val="320"/>
              </a:spcBef>
              <a:spcAft>
                <a:spcPts val="0"/>
              </a:spcAft>
              <a:buNone/>
            </a:pPr>
            <a:r>
              <a:rPr lang="en-US" sz="1600" b="1" dirty="0" err="1">
                <a:latin typeface="Meiryo UI" panose="020B0604030504040204" pitchFamily="50" charset="-128"/>
                <a:ea typeface="Meiryo UI" panose="020B0604030504040204" pitchFamily="50" charset="-128"/>
              </a:rPr>
              <a:t>パフォーマンスの大幅な飛躍</a:t>
            </a:r>
            <a:endParaRPr sz="1600" b="1" dirty="0">
              <a:latin typeface="Meiryo UI" panose="020B0604030504040204" pitchFamily="50" charset="-128"/>
              <a:ea typeface="Meiryo UI" panose="020B0604030504040204" pitchFamily="50" charset="-128"/>
            </a:endParaRPr>
          </a:p>
        </p:txBody>
      </p:sp>
      <p:sp>
        <p:nvSpPr>
          <p:cNvPr id="114" name="Google Shape;114;p20"/>
          <p:cNvSpPr txBox="1"/>
          <p:nvPr/>
        </p:nvSpPr>
        <p:spPr>
          <a:xfrm>
            <a:off x="3674979" y="5653812"/>
            <a:ext cx="2859161" cy="8802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20"/>
              </a:spcBef>
              <a:spcAft>
                <a:spcPts val="0"/>
              </a:spcAft>
              <a:buNone/>
            </a:pPr>
            <a:r>
              <a:rPr lang="en-US" sz="1600" b="1" dirty="0">
                <a:latin typeface="Meiryo UI" panose="020B0604030504040204" pitchFamily="50" charset="-128"/>
                <a:ea typeface="Meiryo UI" panose="020B0604030504040204" pitchFamily="50" charset="-128"/>
              </a:rPr>
              <a:t>同じCat.5e/Cat.6/</a:t>
            </a:r>
          </a:p>
          <a:p>
            <a:pPr marL="0" marR="0" lvl="0" indent="0" algn="ctr" rtl="0">
              <a:lnSpc>
                <a:spcPct val="100000"/>
              </a:lnSpc>
              <a:spcBef>
                <a:spcPts val="320"/>
              </a:spcBef>
              <a:spcAft>
                <a:spcPts val="0"/>
              </a:spcAft>
              <a:buNone/>
            </a:pPr>
            <a:r>
              <a:rPr lang="en-US" sz="1600" b="1" dirty="0">
                <a:latin typeface="Meiryo UI" panose="020B0604030504040204" pitchFamily="50" charset="-128"/>
                <a:ea typeface="Meiryo UI" panose="020B0604030504040204" pitchFamily="50" charset="-128"/>
              </a:rPr>
              <a:t>Cat. </a:t>
            </a:r>
            <a:r>
              <a:rPr lang="en-US" altLang="ja-JP" sz="1600" b="1" dirty="0">
                <a:latin typeface="Meiryo UI" panose="020B0604030504040204" pitchFamily="50" charset="-128"/>
                <a:ea typeface="Meiryo UI" panose="020B0604030504040204" pitchFamily="50" charset="-128"/>
              </a:rPr>
              <a:t>6A LAN</a:t>
            </a:r>
            <a:r>
              <a:rPr lang="ja-JP" altLang="en-US" sz="1600" b="1" dirty="0">
                <a:latin typeface="Meiryo UI" panose="020B0604030504040204" pitchFamily="50" charset="-128"/>
                <a:ea typeface="Meiryo UI" panose="020B0604030504040204" pitchFamily="50" charset="-128"/>
              </a:rPr>
              <a:t>ケーブルを</a:t>
            </a:r>
            <a:endParaRPr lang="en-US" altLang="ja-JP" sz="1600" b="1" dirty="0">
              <a:latin typeface="Meiryo UI" panose="020B0604030504040204" pitchFamily="50" charset="-128"/>
              <a:ea typeface="Meiryo UI" panose="020B0604030504040204" pitchFamily="50" charset="-128"/>
            </a:endParaRPr>
          </a:p>
          <a:p>
            <a:pPr marL="0" marR="0" lvl="0" indent="0" algn="ctr" rtl="0">
              <a:lnSpc>
                <a:spcPct val="100000"/>
              </a:lnSpc>
              <a:spcBef>
                <a:spcPts val="320"/>
              </a:spcBef>
              <a:spcAft>
                <a:spcPts val="0"/>
              </a:spcAft>
              <a:buNone/>
            </a:pPr>
            <a:r>
              <a:rPr lang="ja-JP" altLang="en-US" sz="1600" b="1" dirty="0">
                <a:latin typeface="Meiryo UI" panose="020B0604030504040204" pitchFamily="50" charset="-128"/>
                <a:ea typeface="Meiryo UI" panose="020B0604030504040204" pitchFamily="50" charset="-128"/>
              </a:rPr>
              <a:t>ご</a:t>
            </a:r>
            <a:r>
              <a:rPr lang="en-US" sz="1600" b="1" dirty="0" err="1">
                <a:latin typeface="Meiryo UI" panose="020B0604030504040204" pitchFamily="50" charset="-128"/>
                <a:ea typeface="Meiryo UI" panose="020B0604030504040204" pitchFamily="50" charset="-128"/>
              </a:rPr>
              <a:t>使用ください</a:t>
            </a:r>
            <a:r>
              <a:rPr lang="en-US" sz="1600" b="1" dirty="0">
                <a:latin typeface="Meiryo UI" panose="020B0604030504040204" pitchFamily="50" charset="-128"/>
                <a:ea typeface="Meiryo UI" panose="020B0604030504040204" pitchFamily="50" charset="-128"/>
              </a:rPr>
              <a:t>。</a:t>
            </a:r>
            <a:endParaRPr sz="1600" b="1" dirty="0">
              <a:latin typeface="Meiryo UI" panose="020B0604030504040204" pitchFamily="50" charset="-128"/>
              <a:ea typeface="Meiryo UI" panose="020B0604030504040204" pitchFamily="50" charset="-128"/>
            </a:endParaRPr>
          </a:p>
        </p:txBody>
      </p:sp>
      <p:pic>
        <p:nvPicPr>
          <p:cNvPr id="115" name="Google Shape;115;p20"/>
          <p:cNvPicPr preferRelativeResize="0"/>
          <p:nvPr/>
        </p:nvPicPr>
        <p:blipFill rotWithShape="1">
          <a:blip r:embed="rId7">
            <a:alphaModFix/>
          </a:blip>
          <a:srcRect t="1573" b="1573"/>
          <a:stretch/>
        </p:blipFill>
        <p:spPr>
          <a:xfrm>
            <a:off x="4066423" y="2472288"/>
            <a:ext cx="1060611" cy="838200"/>
          </a:xfrm>
          <a:prstGeom prst="rect">
            <a:avLst/>
          </a:prstGeom>
          <a:noFill/>
          <a:ln>
            <a:noFill/>
          </a:ln>
        </p:spPr>
      </p:pic>
      <p:pic>
        <p:nvPicPr>
          <p:cNvPr id="116" name="Google Shape;116;p20"/>
          <p:cNvPicPr preferRelativeResize="0"/>
          <p:nvPr/>
        </p:nvPicPr>
        <p:blipFill rotWithShape="1">
          <a:blip r:embed="rId8">
            <a:alphaModFix/>
          </a:blip>
          <a:srcRect/>
          <a:stretch/>
        </p:blipFill>
        <p:spPr>
          <a:xfrm>
            <a:off x="908069" y="4131961"/>
            <a:ext cx="1966848" cy="1446212"/>
          </a:xfrm>
          <a:prstGeom prst="rect">
            <a:avLst/>
          </a:prstGeom>
          <a:noFill/>
          <a:ln>
            <a:noFill/>
          </a:ln>
        </p:spPr>
      </p:pic>
      <p:sp>
        <p:nvSpPr>
          <p:cNvPr id="117" name="Google Shape;117;p20"/>
          <p:cNvSpPr/>
          <p:nvPr/>
        </p:nvSpPr>
        <p:spPr>
          <a:xfrm>
            <a:off x="6898155" y="3556726"/>
            <a:ext cx="2577918" cy="748795"/>
          </a:xfrm>
          <a:prstGeom prst="roundRect">
            <a:avLst>
              <a:gd name="adj" fmla="val 3825"/>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8" name="Google Shape;118;p20"/>
          <p:cNvSpPr/>
          <p:nvPr/>
        </p:nvSpPr>
        <p:spPr>
          <a:xfrm>
            <a:off x="6911577" y="3652335"/>
            <a:ext cx="255487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2 x 2.5GbE </a:t>
            </a:r>
            <a:r>
              <a:rPr lang="en-US" sz="1600" b="1" dirty="0" err="1">
                <a:solidFill>
                  <a:schemeClr val="lt1"/>
                </a:solidFill>
                <a:latin typeface="Meiryo UI" panose="020B0604030504040204" pitchFamily="50" charset="-128"/>
                <a:ea typeface="Meiryo UI" panose="020B0604030504040204" pitchFamily="50" charset="-128"/>
              </a:rPr>
              <a:t>LANポート</a:t>
            </a:r>
            <a:r>
              <a:rPr lang="en-US" sz="1600" b="1" dirty="0">
                <a:solidFill>
                  <a:schemeClr val="lt1"/>
                </a:solidFill>
                <a:latin typeface="Meiryo UI" panose="020B0604030504040204" pitchFamily="50" charset="-128"/>
                <a:ea typeface="Meiryo UI" panose="020B0604030504040204" pitchFamily="50" charset="-128"/>
              </a:rPr>
              <a:t> (1GbE/100M)</a:t>
            </a:r>
            <a:endParaRPr dirty="0">
              <a:latin typeface="Meiryo UI" panose="020B0604030504040204" pitchFamily="50" charset="-128"/>
              <a:ea typeface="Meiryo UI" panose="020B0604030504040204" pitchFamily="50" charset="-128"/>
            </a:endParaRPr>
          </a:p>
        </p:txBody>
      </p:sp>
      <p:sp>
        <p:nvSpPr>
          <p:cNvPr id="119" name="Google Shape;119;p20"/>
          <p:cNvSpPr/>
          <p:nvPr/>
        </p:nvSpPr>
        <p:spPr>
          <a:xfrm>
            <a:off x="7631603" y="5408564"/>
            <a:ext cx="894087" cy="616851"/>
          </a:xfrm>
          <a:prstGeom prst="roundRect">
            <a:avLst>
              <a:gd name="adj" fmla="val 1933"/>
            </a:avLst>
          </a:prstGeom>
          <a:noFill/>
          <a:ln w="19050" cap="flat" cmpd="sng">
            <a:solidFill>
              <a:srgbClr val="71FFE4"/>
            </a:solidFill>
            <a:prstDash val="dash"/>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20" name="Google Shape;120;p20"/>
          <p:cNvSpPr/>
          <p:nvPr/>
        </p:nvSpPr>
        <p:spPr>
          <a:xfrm rot="10800000">
            <a:off x="7753004" y="4455259"/>
            <a:ext cx="651284" cy="926489"/>
          </a:xfrm>
          <a:prstGeom prst="downArrow">
            <a:avLst>
              <a:gd name="adj1" fmla="val 50000"/>
              <a:gd name="adj2" fmla="val 51300"/>
            </a:avLst>
          </a:prstGeom>
          <a:gradFill>
            <a:gsLst>
              <a:gs pos="0">
                <a:srgbClr val="21C9F7">
                  <a:alpha val="0"/>
                </a:srgbClr>
              </a:gs>
              <a:gs pos="35000">
                <a:srgbClr val="21C9F7"/>
              </a:gs>
              <a:gs pos="61000">
                <a:srgbClr val="21C9F7"/>
              </a:gs>
              <a:gs pos="94022">
                <a:srgbClr val="008EC0"/>
              </a:gs>
              <a:gs pos="100000">
                <a:srgbClr val="008EC0"/>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p:nvPr/>
        </p:nvSpPr>
        <p:spPr>
          <a:xfrm>
            <a:off x="200125" y="426992"/>
            <a:ext cx="1179195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3F3F3F"/>
                </a:solidFill>
                <a:latin typeface="Meiryo UI" panose="020B0604030504040204" pitchFamily="50" charset="-128"/>
                <a:ea typeface="Meiryo UI" panose="020B0604030504040204" pitchFamily="50" charset="-128"/>
              </a:rPr>
              <a:t>TVS-hx74はデュアルスロット幅GPUをサポート</a:t>
            </a:r>
            <a:endParaRPr sz="4000" b="1" dirty="0">
              <a:solidFill>
                <a:srgbClr val="3F3F3F"/>
              </a:solidFill>
              <a:latin typeface="Meiryo UI" panose="020B0604030504040204" pitchFamily="50" charset="-128"/>
              <a:ea typeface="Meiryo UI" panose="020B0604030504040204" pitchFamily="50" charset="-128"/>
              <a:sym typeface="Arial"/>
            </a:endParaRPr>
          </a:p>
        </p:txBody>
      </p:sp>
      <p:pic>
        <p:nvPicPr>
          <p:cNvPr id="126" name="Google Shape;126;p21" descr="一張含有 文字, 風扇, 裝置 的圖片&#10;&#10;自動產生的描述"/>
          <p:cNvPicPr preferRelativeResize="0"/>
          <p:nvPr/>
        </p:nvPicPr>
        <p:blipFill rotWithShape="1">
          <a:blip r:embed="rId3">
            <a:alphaModFix/>
          </a:blip>
          <a:srcRect r="22167" b="15211"/>
          <a:stretch/>
        </p:blipFill>
        <p:spPr>
          <a:xfrm>
            <a:off x="4949569" y="1981555"/>
            <a:ext cx="7760733" cy="5284894"/>
          </a:xfrm>
          <a:prstGeom prst="rect">
            <a:avLst/>
          </a:prstGeom>
          <a:noFill/>
          <a:ln>
            <a:noFill/>
          </a:ln>
          <a:effectLst>
            <a:outerShdw blurRad="431800" dist="368300" dir="5760000" sx="106000" sy="106000" algn="ctr" rotWithShape="0">
              <a:srgbClr val="000000">
                <a:alpha val="33725"/>
              </a:srgbClr>
            </a:outerShdw>
          </a:effectLst>
        </p:spPr>
      </p:pic>
      <p:sp>
        <p:nvSpPr>
          <p:cNvPr id="127" name="Google Shape;127;p21"/>
          <p:cNvSpPr txBox="1"/>
          <p:nvPr/>
        </p:nvSpPr>
        <p:spPr>
          <a:xfrm>
            <a:off x="456132" y="2317096"/>
            <a:ext cx="4593387" cy="1385444"/>
          </a:xfrm>
          <a:prstGeom prst="rect">
            <a:avLst/>
          </a:prstGeom>
          <a:noFill/>
          <a:ln>
            <a:noFill/>
          </a:ln>
        </p:spPr>
        <p:txBody>
          <a:bodyPr spcFirstLastPara="1" wrap="square" lIns="91425" tIns="45700" rIns="91425" bIns="45700" anchor="t" anchorCtr="0">
            <a:noAutofit/>
          </a:bodyPr>
          <a:lstStyle/>
          <a:p>
            <a:pPr marL="0" marR="0" lvl="0" indent="0" algn="l" rtl="0">
              <a:lnSpc>
                <a:spcPct val="175000"/>
              </a:lnSpc>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TVS-hx74シリーズはデュアルスロット幅</a:t>
            </a:r>
            <a:r>
              <a:rPr lang="ja-JP" altLang="en-US" sz="2000" b="1" dirty="0">
                <a:solidFill>
                  <a:schemeClr val="dk1"/>
                </a:solidFill>
                <a:latin typeface="Meiryo UI" panose="020B0604030504040204" pitchFamily="50" charset="-128"/>
                <a:ea typeface="Meiryo UI" panose="020B0604030504040204" pitchFamily="50" charset="-128"/>
              </a:rPr>
              <a:t>に対応</a:t>
            </a:r>
            <a:r>
              <a:rPr lang="en-US" sz="2000" b="1" dirty="0" err="1">
                <a:solidFill>
                  <a:schemeClr val="dk1"/>
                </a:solidFill>
                <a:latin typeface="Meiryo UI" panose="020B0604030504040204" pitchFamily="50" charset="-128"/>
                <a:ea typeface="Meiryo UI" panose="020B0604030504040204" pitchFamily="50" charset="-128"/>
              </a:rPr>
              <a:t>し、GPU</a:t>
            </a:r>
            <a:r>
              <a:rPr lang="ja-JP" altLang="en-US" sz="2000" b="1" dirty="0">
                <a:solidFill>
                  <a:schemeClr val="dk1"/>
                </a:solidFill>
                <a:latin typeface="Meiryo UI" panose="020B0604030504040204" pitchFamily="50" charset="-128"/>
                <a:ea typeface="Meiryo UI" panose="020B0604030504040204" pitchFamily="50" charset="-128"/>
              </a:rPr>
              <a:t>への</a:t>
            </a:r>
            <a:r>
              <a:rPr lang="en-US" sz="2000" b="1" dirty="0" err="1">
                <a:solidFill>
                  <a:schemeClr val="dk1"/>
                </a:solidFill>
                <a:latin typeface="Meiryo UI" panose="020B0604030504040204" pitchFamily="50" charset="-128"/>
                <a:ea typeface="Meiryo UI" panose="020B0604030504040204" pitchFamily="50" charset="-128"/>
              </a:rPr>
              <a:t>追加の電源ピンは不要</a:t>
            </a:r>
            <a:r>
              <a:rPr lang="ja-JP" altLang="en-US" sz="2000" b="1" dirty="0">
                <a:solidFill>
                  <a:schemeClr val="dk1"/>
                </a:solidFill>
                <a:latin typeface="Meiryo UI" panose="020B0604030504040204" pitchFamily="50" charset="-128"/>
                <a:ea typeface="Meiryo UI" panose="020B0604030504040204" pitchFamily="50" charset="-128"/>
              </a:rPr>
              <a:t>です</a:t>
            </a:r>
            <a:endParaRPr dirty="0">
              <a:latin typeface="Meiryo UI" panose="020B0604030504040204" pitchFamily="50" charset="-128"/>
              <a:ea typeface="Meiryo UI" panose="020B0604030504040204" pitchFamily="50" charset="-128"/>
            </a:endParaRPr>
          </a:p>
        </p:txBody>
      </p:sp>
      <p:sp>
        <p:nvSpPr>
          <p:cNvPr id="128" name="Google Shape;128;p21"/>
          <p:cNvSpPr/>
          <p:nvPr/>
        </p:nvSpPr>
        <p:spPr>
          <a:xfrm>
            <a:off x="5323889" y="2882995"/>
            <a:ext cx="3974115" cy="1187964"/>
          </a:xfrm>
          <a:prstGeom prst="roundRect">
            <a:avLst>
              <a:gd name="adj" fmla="val 1933"/>
            </a:avLst>
          </a:prstGeom>
          <a:noFill/>
          <a:ln w="35550" cap="flat" cmpd="sng">
            <a:solidFill>
              <a:srgbClr val="71FFE4"/>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29" name="Google Shape;129;p21"/>
          <p:cNvSpPr/>
          <p:nvPr/>
        </p:nvSpPr>
        <p:spPr>
          <a:xfrm rot="10800000">
            <a:off x="7041207" y="2317096"/>
            <a:ext cx="651284" cy="583561"/>
          </a:xfrm>
          <a:prstGeom prst="downArrow">
            <a:avLst>
              <a:gd name="adj1" fmla="val 50000"/>
              <a:gd name="adj2" fmla="val 51247"/>
            </a:avLst>
          </a:prstGeom>
          <a:gradFill>
            <a:gsLst>
              <a:gs pos="0">
                <a:srgbClr val="21C9F7">
                  <a:alpha val="0"/>
                </a:srgbClr>
              </a:gs>
              <a:gs pos="35000">
                <a:srgbClr val="21C9F7"/>
              </a:gs>
              <a:gs pos="61000">
                <a:srgbClr val="21C9F7"/>
              </a:gs>
              <a:gs pos="94022">
                <a:srgbClr val="008EC0"/>
              </a:gs>
              <a:gs pos="100000">
                <a:srgbClr val="008EC0"/>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21"/>
          <p:cNvSpPr/>
          <p:nvPr/>
        </p:nvSpPr>
        <p:spPr>
          <a:xfrm>
            <a:off x="5659656" y="1790943"/>
            <a:ext cx="3424737" cy="453649"/>
          </a:xfrm>
          <a:prstGeom prst="roundRect">
            <a:avLst>
              <a:gd name="adj" fmla="val 3825"/>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1" name="Google Shape;131;p21"/>
          <p:cNvSpPr txBox="1"/>
          <p:nvPr/>
        </p:nvSpPr>
        <p:spPr>
          <a:xfrm>
            <a:off x="5384966" y="1784468"/>
            <a:ext cx="3974115" cy="4462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err="1">
                <a:solidFill>
                  <a:schemeClr val="lt1"/>
                </a:solidFill>
                <a:latin typeface="Meiryo UI" panose="020B0604030504040204" pitchFamily="50" charset="-128"/>
                <a:ea typeface="Meiryo UI" panose="020B0604030504040204" pitchFamily="50" charset="-128"/>
              </a:rPr>
              <a:t>デュアルスロットGPUをサポート</a:t>
            </a:r>
            <a:endParaRPr sz="2100" b="1" dirty="0">
              <a:solidFill>
                <a:schemeClr val="lt1"/>
              </a:solidFill>
              <a:latin typeface="Meiryo UI" panose="020B0604030504040204" pitchFamily="50" charset="-128"/>
              <a:ea typeface="Meiryo UI" panose="020B0604030504040204" pitchFamily="50" charset="-128"/>
              <a:sym typeface="Arial"/>
            </a:endParaRPr>
          </a:p>
        </p:txBody>
      </p:sp>
      <p:sp>
        <p:nvSpPr>
          <p:cNvPr id="132" name="Google Shape;132;p21"/>
          <p:cNvSpPr txBox="1"/>
          <p:nvPr/>
        </p:nvSpPr>
        <p:spPr>
          <a:xfrm>
            <a:off x="456133" y="3856719"/>
            <a:ext cx="4779032" cy="1384995"/>
          </a:xfrm>
          <a:prstGeom prst="rect">
            <a:avLst/>
          </a:prstGeom>
          <a:noFill/>
          <a:ln>
            <a:noFill/>
          </a:ln>
        </p:spPr>
        <p:txBody>
          <a:bodyPr spcFirstLastPara="1" wrap="square" lIns="91425" tIns="45700" rIns="91425" bIns="45700" anchor="t" anchorCtr="0">
            <a:noAutofit/>
          </a:bodyPr>
          <a:lstStyle/>
          <a:p>
            <a:pPr marL="0" marR="0" lvl="0" indent="0" algn="l" rtl="0">
              <a:spcBef>
                <a:spcPts val="160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最大寸法</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160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TVS-h474: 169×47×68.9mm</a:t>
            </a:r>
            <a:endParaRPr sz="1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160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TVS-h674 &amp; TVS-h874: 169*47*111.5mm</a:t>
            </a:r>
            <a:endParaRPr sz="180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p:nvPr/>
        </p:nvSpPr>
        <p:spPr>
          <a:xfrm>
            <a:off x="255789" y="143579"/>
            <a:ext cx="1179195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dk1"/>
                </a:solidFill>
                <a:latin typeface="Meiryo UI" panose="020B0604030504040204" pitchFamily="50" charset="-128"/>
                <a:ea typeface="Meiryo UI" panose="020B0604030504040204" pitchFamily="50" charset="-128"/>
              </a:rPr>
              <a:t>スロット1は、ネットワーク、ストレージ、Wi-Fi、</a:t>
            </a:r>
          </a:p>
          <a:p>
            <a:pPr marL="0" marR="0" lvl="0" indent="0" algn="ctr" rtl="0">
              <a:spcBef>
                <a:spcPts val="0"/>
              </a:spcBef>
              <a:spcAft>
                <a:spcPts val="0"/>
              </a:spcAft>
              <a:buNone/>
            </a:pPr>
            <a:r>
              <a:rPr lang="en-US" sz="3600" b="1" dirty="0" err="1">
                <a:solidFill>
                  <a:schemeClr val="dk1"/>
                </a:solidFill>
                <a:latin typeface="Meiryo UI" panose="020B0604030504040204" pitchFamily="50" charset="-128"/>
                <a:ea typeface="Meiryo UI" panose="020B0604030504040204" pitchFamily="50" charset="-128"/>
              </a:rPr>
              <a:t>および拡張カードをサポートします</a:t>
            </a:r>
            <a:endParaRPr sz="3600" b="1" dirty="0">
              <a:solidFill>
                <a:srgbClr val="3F3F3F"/>
              </a:solidFill>
              <a:latin typeface="Meiryo UI" panose="020B0604030504040204" pitchFamily="50" charset="-128"/>
              <a:ea typeface="Meiryo UI" panose="020B0604030504040204" pitchFamily="50" charset="-128"/>
              <a:sym typeface="Arial"/>
            </a:endParaRPr>
          </a:p>
        </p:txBody>
      </p:sp>
      <p:pic>
        <p:nvPicPr>
          <p:cNvPr id="139" name="Google Shape;139;p22" descr="一張含有 文字, 風扇, 裝置 的圖片&#10;&#10;自動產生的描述"/>
          <p:cNvPicPr preferRelativeResize="0"/>
          <p:nvPr/>
        </p:nvPicPr>
        <p:blipFill rotWithShape="1">
          <a:blip r:embed="rId3">
            <a:alphaModFix/>
          </a:blip>
          <a:srcRect r="22167" b="15211"/>
          <a:stretch/>
        </p:blipFill>
        <p:spPr>
          <a:xfrm>
            <a:off x="5708688" y="1928208"/>
            <a:ext cx="7760733" cy="5284894"/>
          </a:xfrm>
          <a:prstGeom prst="rect">
            <a:avLst/>
          </a:prstGeom>
          <a:noFill/>
          <a:ln>
            <a:noFill/>
          </a:ln>
          <a:effectLst>
            <a:outerShdw blurRad="431800" dist="368300" dir="5760000" sx="106000" sy="106000" algn="ctr" rotWithShape="0">
              <a:srgbClr val="000000">
                <a:alpha val="33725"/>
              </a:srgbClr>
            </a:outerShdw>
          </a:effectLst>
        </p:spPr>
      </p:pic>
      <p:sp>
        <p:nvSpPr>
          <p:cNvPr id="140" name="Google Shape;140;p22"/>
          <p:cNvSpPr/>
          <p:nvPr/>
        </p:nvSpPr>
        <p:spPr>
          <a:xfrm>
            <a:off x="6083008" y="2829648"/>
            <a:ext cx="3974115" cy="469763"/>
          </a:xfrm>
          <a:prstGeom prst="roundRect">
            <a:avLst>
              <a:gd name="adj" fmla="val 1933"/>
            </a:avLst>
          </a:prstGeom>
          <a:noFill/>
          <a:ln w="35550" cap="flat" cmpd="sng">
            <a:solidFill>
              <a:srgbClr val="71FFE4"/>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41" name="Google Shape;141;p22"/>
          <p:cNvSpPr/>
          <p:nvPr/>
        </p:nvSpPr>
        <p:spPr>
          <a:xfrm rot="10800000">
            <a:off x="7800326" y="2263749"/>
            <a:ext cx="651284" cy="583561"/>
          </a:xfrm>
          <a:prstGeom prst="downArrow">
            <a:avLst>
              <a:gd name="adj1" fmla="val 50000"/>
              <a:gd name="adj2" fmla="val 51247"/>
            </a:avLst>
          </a:prstGeom>
          <a:gradFill>
            <a:gsLst>
              <a:gs pos="0">
                <a:srgbClr val="21C9F7">
                  <a:alpha val="0"/>
                </a:srgbClr>
              </a:gs>
              <a:gs pos="35000">
                <a:srgbClr val="21C9F7"/>
              </a:gs>
              <a:gs pos="61000">
                <a:srgbClr val="21C9F7"/>
              </a:gs>
              <a:gs pos="94022">
                <a:srgbClr val="008EC0"/>
              </a:gs>
              <a:gs pos="100000">
                <a:srgbClr val="008EC0"/>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2" name="Google Shape;142;p22"/>
          <p:cNvSpPr/>
          <p:nvPr/>
        </p:nvSpPr>
        <p:spPr>
          <a:xfrm>
            <a:off x="6598587" y="1737596"/>
            <a:ext cx="3081293" cy="453649"/>
          </a:xfrm>
          <a:prstGeom prst="roundRect">
            <a:avLst>
              <a:gd name="adj" fmla="val 3825"/>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22"/>
          <p:cNvSpPr txBox="1"/>
          <p:nvPr/>
        </p:nvSpPr>
        <p:spPr>
          <a:xfrm>
            <a:off x="6368476" y="1773059"/>
            <a:ext cx="3551025"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スロット</a:t>
            </a:r>
            <a:r>
              <a:rPr lang="en-US" sz="1800" b="1" dirty="0">
                <a:solidFill>
                  <a:schemeClr val="lt1"/>
                </a:solidFill>
                <a:latin typeface="Meiryo UI" panose="020B0604030504040204" pitchFamily="50" charset="-128"/>
                <a:ea typeface="Meiryo UI" panose="020B0604030504040204" pitchFamily="50" charset="-128"/>
              </a:rPr>
              <a:t> #1:PCIe Gen4 x16</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144" name="Google Shape;144;p22"/>
          <p:cNvSpPr/>
          <p:nvPr/>
        </p:nvSpPr>
        <p:spPr>
          <a:xfrm>
            <a:off x="456714" y="1852884"/>
            <a:ext cx="4825216" cy="799259"/>
          </a:xfrm>
          <a:prstGeom prst="roundRect">
            <a:avLst>
              <a:gd name="adj" fmla="val 9876"/>
            </a:avLst>
          </a:prstGeom>
          <a:gradFill>
            <a:gsLst>
              <a:gs pos="0">
                <a:srgbClr val="9FF8FF">
                  <a:alpha val="0"/>
                </a:srgbClr>
              </a:gs>
              <a:gs pos="8000">
                <a:srgbClr val="9FF8FF">
                  <a:alpha val="0"/>
                </a:srgbClr>
              </a:gs>
              <a:gs pos="100000">
                <a:srgbClr val="9FF8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45" name="Google Shape;145;p22" descr="一張含有 室內, 蛋糕, 電子用品 的圖片&#10;&#10;自動產生的描述"/>
          <p:cNvPicPr preferRelativeResize="0"/>
          <p:nvPr/>
        </p:nvPicPr>
        <p:blipFill rotWithShape="1">
          <a:blip r:embed="rId4">
            <a:alphaModFix/>
          </a:blip>
          <a:srcRect/>
          <a:stretch/>
        </p:blipFill>
        <p:spPr>
          <a:xfrm>
            <a:off x="255789" y="2791618"/>
            <a:ext cx="1614032" cy="1010194"/>
          </a:xfrm>
          <a:prstGeom prst="rect">
            <a:avLst/>
          </a:prstGeom>
          <a:noFill/>
          <a:ln>
            <a:noFill/>
          </a:ln>
          <a:effectLst>
            <a:outerShdw blurRad="50800" dist="38100" dir="5400000" algn="t" rotWithShape="0">
              <a:srgbClr val="000000">
                <a:alpha val="40000"/>
              </a:srgbClr>
            </a:outerShdw>
          </a:effectLst>
        </p:spPr>
      </p:pic>
      <p:pic>
        <p:nvPicPr>
          <p:cNvPr id="146" name="Google Shape;146;p22"/>
          <p:cNvPicPr preferRelativeResize="0"/>
          <p:nvPr/>
        </p:nvPicPr>
        <p:blipFill rotWithShape="1">
          <a:blip r:embed="rId5">
            <a:alphaModFix/>
          </a:blip>
          <a:srcRect/>
          <a:stretch/>
        </p:blipFill>
        <p:spPr>
          <a:xfrm>
            <a:off x="105566" y="5583752"/>
            <a:ext cx="2128663" cy="1330412"/>
          </a:xfrm>
          <a:prstGeom prst="rect">
            <a:avLst/>
          </a:prstGeom>
          <a:noFill/>
          <a:ln>
            <a:noFill/>
          </a:ln>
          <a:effectLst>
            <a:outerShdw blurRad="50800" dist="38100" dir="8100000" algn="tr" rotWithShape="0">
              <a:srgbClr val="000000">
                <a:alpha val="40000"/>
              </a:srgbClr>
            </a:outerShdw>
          </a:effectLst>
        </p:spPr>
      </p:pic>
      <p:pic>
        <p:nvPicPr>
          <p:cNvPr id="147" name="Google Shape;147;p22" descr="一張含有 電子用品, 電路 的圖片&#10;&#10;自動產生的描述"/>
          <p:cNvPicPr preferRelativeResize="0"/>
          <p:nvPr/>
        </p:nvPicPr>
        <p:blipFill rotWithShape="1">
          <a:blip r:embed="rId6">
            <a:alphaModFix/>
          </a:blip>
          <a:srcRect/>
          <a:stretch/>
        </p:blipFill>
        <p:spPr>
          <a:xfrm>
            <a:off x="487930" y="3834104"/>
            <a:ext cx="1216949" cy="954664"/>
          </a:xfrm>
          <a:prstGeom prst="rect">
            <a:avLst/>
          </a:prstGeom>
          <a:noFill/>
          <a:ln>
            <a:noFill/>
          </a:ln>
          <a:effectLst>
            <a:outerShdw blurRad="50800" dist="38100" dir="8100000" algn="tr" rotWithShape="0">
              <a:srgbClr val="000000">
                <a:alpha val="40000"/>
              </a:srgbClr>
            </a:outerShdw>
          </a:effectLst>
        </p:spPr>
      </p:pic>
      <p:pic>
        <p:nvPicPr>
          <p:cNvPr id="148" name="Google Shape;148;p22" descr="一張含有 文字, 電子用品 的圖片&#10;&#10;自動產生的描述"/>
          <p:cNvPicPr preferRelativeResize="0"/>
          <p:nvPr/>
        </p:nvPicPr>
        <p:blipFill rotWithShape="1">
          <a:blip r:embed="rId7">
            <a:alphaModFix/>
          </a:blip>
          <a:srcRect/>
          <a:stretch/>
        </p:blipFill>
        <p:spPr>
          <a:xfrm>
            <a:off x="608948" y="1734760"/>
            <a:ext cx="912497" cy="1024566"/>
          </a:xfrm>
          <a:prstGeom prst="rect">
            <a:avLst/>
          </a:prstGeom>
          <a:noFill/>
          <a:ln>
            <a:noFill/>
          </a:ln>
          <a:effectLst>
            <a:outerShdw blurRad="50800" dist="38100" dir="8100000" algn="tr" rotWithShape="0">
              <a:srgbClr val="000000">
                <a:alpha val="40000"/>
              </a:srgbClr>
            </a:outerShdw>
          </a:effectLst>
        </p:spPr>
      </p:pic>
      <p:pic>
        <p:nvPicPr>
          <p:cNvPr id="149" name="Google Shape;149;p22" descr="一張含有 文字 的圖片&#10;&#10;自動產生的描述"/>
          <p:cNvPicPr preferRelativeResize="0"/>
          <p:nvPr/>
        </p:nvPicPr>
        <p:blipFill rotWithShape="1">
          <a:blip r:embed="rId8">
            <a:alphaModFix/>
          </a:blip>
          <a:srcRect/>
          <a:stretch/>
        </p:blipFill>
        <p:spPr>
          <a:xfrm>
            <a:off x="389917" y="4608250"/>
            <a:ext cx="1519813" cy="1286361"/>
          </a:xfrm>
          <a:prstGeom prst="rect">
            <a:avLst/>
          </a:prstGeom>
          <a:noFill/>
          <a:ln>
            <a:noFill/>
          </a:ln>
          <a:effectLst>
            <a:outerShdw blurRad="50800" dist="38100" dir="8100000" algn="tr" rotWithShape="0">
              <a:srgbClr val="000000">
                <a:alpha val="40000"/>
              </a:srgbClr>
            </a:outerShdw>
          </a:effectLst>
        </p:spPr>
      </p:pic>
      <p:sp>
        <p:nvSpPr>
          <p:cNvPr id="150" name="Google Shape;150;p22"/>
          <p:cNvSpPr/>
          <p:nvPr/>
        </p:nvSpPr>
        <p:spPr>
          <a:xfrm>
            <a:off x="487930" y="2840867"/>
            <a:ext cx="4825216" cy="734144"/>
          </a:xfrm>
          <a:prstGeom prst="roundRect">
            <a:avLst>
              <a:gd name="adj" fmla="val 9876"/>
            </a:avLst>
          </a:prstGeom>
          <a:gradFill>
            <a:gsLst>
              <a:gs pos="0">
                <a:srgbClr val="9FF8FF">
                  <a:alpha val="0"/>
                </a:srgbClr>
              </a:gs>
              <a:gs pos="8000">
                <a:srgbClr val="9FF8FF">
                  <a:alpha val="0"/>
                </a:srgbClr>
              </a:gs>
              <a:gs pos="100000">
                <a:srgbClr val="9FF8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1" name="Google Shape;151;p22"/>
          <p:cNvSpPr/>
          <p:nvPr/>
        </p:nvSpPr>
        <p:spPr>
          <a:xfrm>
            <a:off x="487929" y="3793672"/>
            <a:ext cx="4825216" cy="734144"/>
          </a:xfrm>
          <a:prstGeom prst="roundRect">
            <a:avLst>
              <a:gd name="adj" fmla="val 9876"/>
            </a:avLst>
          </a:prstGeom>
          <a:gradFill>
            <a:gsLst>
              <a:gs pos="0">
                <a:srgbClr val="9FF8FF">
                  <a:alpha val="0"/>
                </a:srgbClr>
              </a:gs>
              <a:gs pos="8000">
                <a:srgbClr val="9FF8FF">
                  <a:alpha val="0"/>
                </a:srgbClr>
              </a:gs>
              <a:gs pos="100000">
                <a:srgbClr val="9FF8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2" name="Google Shape;152;p22"/>
          <p:cNvSpPr/>
          <p:nvPr/>
        </p:nvSpPr>
        <p:spPr>
          <a:xfrm>
            <a:off x="482922" y="4805519"/>
            <a:ext cx="4825216" cy="734144"/>
          </a:xfrm>
          <a:prstGeom prst="roundRect">
            <a:avLst>
              <a:gd name="adj" fmla="val 9876"/>
            </a:avLst>
          </a:prstGeom>
          <a:gradFill>
            <a:gsLst>
              <a:gs pos="0">
                <a:srgbClr val="9FF8FF">
                  <a:alpha val="0"/>
                </a:srgbClr>
              </a:gs>
              <a:gs pos="8000">
                <a:srgbClr val="9FF8FF">
                  <a:alpha val="0"/>
                </a:srgbClr>
              </a:gs>
              <a:gs pos="100000">
                <a:srgbClr val="9FF8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3" name="Google Shape;153;p22"/>
          <p:cNvSpPr/>
          <p:nvPr/>
        </p:nvSpPr>
        <p:spPr>
          <a:xfrm>
            <a:off x="482921" y="5787201"/>
            <a:ext cx="4825216" cy="734144"/>
          </a:xfrm>
          <a:prstGeom prst="roundRect">
            <a:avLst>
              <a:gd name="adj" fmla="val 9876"/>
            </a:avLst>
          </a:prstGeom>
          <a:gradFill>
            <a:gsLst>
              <a:gs pos="0">
                <a:srgbClr val="9FF8FF">
                  <a:alpha val="0"/>
                </a:srgbClr>
              </a:gs>
              <a:gs pos="8000">
                <a:srgbClr val="9FF8FF">
                  <a:alpha val="0"/>
                </a:srgbClr>
              </a:gs>
              <a:gs pos="100000">
                <a:srgbClr val="9FF8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4" name="Google Shape;154;p22"/>
          <p:cNvSpPr txBox="1"/>
          <p:nvPr/>
        </p:nvSpPr>
        <p:spPr>
          <a:xfrm>
            <a:off x="1937219" y="1925173"/>
            <a:ext cx="3894314" cy="8797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QXG 25GbE/10GbE/5GbE/</a:t>
            </a: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2.5GbE NIC</a:t>
            </a:r>
            <a:endParaRPr sz="1800" b="1" dirty="0">
              <a:solidFill>
                <a:schemeClr val="dk1"/>
              </a:solidFill>
              <a:latin typeface="Meiryo UI" panose="020B0604030504040204" pitchFamily="50" charset="-128"/>
              <a:ea typeface="Meiryo UI" panose="020B0604030504040204" pitchFamily="50" charset="-128"/>
            </a:endParaRPr>
          </a:p>
        </p:txBody>
      </p:sp>
      <p:sp>
        <p:nvSpPr>
          <p:cNvPr id="155" name="Google Shape;155;p22"/>
          <p:cNvSpPr txBox="1"/>
          <p:nvPr/>
        </p:nvSpPr>
        <p:spPr>
          <a:xfrm>
            <a:off x="1937219" y="3037437"/>
            <a:ext cx="2894195" cy="379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QM2 M.2 </a:t>
            </a:r>
            <a:r>
              <a:rPr lang="en-US" sz="1800" b="1" dirty="0" err="1">
                <a:solidFill>
                  <a:schemeClr val="dk1"/>
                </a:solidFill>
                <a:latin typeface="Meiryo UI" panose="020B0604030504040204" pitchFamily="50" charset="-128"/>
                <a:ea typeface="Meiryo UI" panose="020B0604030504040204" pitchFamily="50" charset="-128"/>
              </a:rPr>
              <a:t>SSD拡張</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56" name="Google Shape;156;p22"/>
          <p:cNvSpPr txBox="1"/>
          <p:nvPr/>
        </p:nvSpPr>
        <p:spPr>
          <a:xfrm>
            <a:off x="1937219" y="3857092"/>
            <a:ext cx="3000541" cy="6504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QXP SAS、SATA、USB</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拡張</a:t>
            </a:r>
            <a:endParaRPr sz="1800" b="1" dirty="0">
              <a:solidFill>
                <a:schemeClr val="dk1"/>
              </a:solidFill>
              <a:latin typeface="Meiryo UI" panose="020B0604030504040204" pitchFamily="50" charset="-128"/>
              <a:ea typeface="Meiryo UI" panose="020B0604030504040204" pitchFamily="50" charset="-128"/>
            </a:endParaRPr>
          </a:p>
        </p:txBody>
      </p:sp>
      <p:sp>
        <p:nvSpPr>
          <p:cNvPr id="157" name="Google Shape;157;p22"/>
          <p:cNvSpPr txBox="1"/>
          <p:nvPr/>
        </p:nvSpPr>
        <p:spPr>
          <a:xfrm>
            <a:off x="1937220" y="5007353"/>
            <a:ext cx="3091980" cy="379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QXP Wi-Fi 6 &amp; FC AIC</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58" name="Google Shape;158;p22"/>
          <p:cNvSpPr txBox="1"/>
          <p:nvPr/>
        </p:nvSpPr>
        <p:spPr>
          <a:xfrm>
            <a:off x="1927059" y="5847976"/>
            <a:ext cx="3894314" cy="6054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QWA-AC2600 Wi-Fi </a:t>
            </a:r>
            <a:r>
              <a:rPr lang="en-US" sz="1600" dirty="0" err="1">
                <a:solidFill>
                  <a:schemeClr val="dk1"/>
                </a:solidFill>
                <a:latin typeface="Meiryo UI" panose="020B0604030504040204" pitchFamily="50" charset="-128"/>
                <a:ea typeface="Meiryo UI" panose="020B0604030504040204" pitchFamily="50" charset="-128"/>
              </a:rPr>
              <a:t>APカード</a:t>
            </a:r>
            <a:endParaRPr sz="16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Wi-Fi 5 2.4GHz/5GHzワイヤレス AP</a:t>
            </a:r>
            <a:endParaRPr sz="160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p:nvPr/>
        </p:nvSpPr>
        <p:spPr>
          <a:xfrm rot="10800000" flipH="1">
            <a:off x="335454" y="4285113"/>
            <a:ext cx="2423943" cy="950274"/>
          </a:xfrm>
          <a:prstGeom prst="rightArrow">
            <a:avLst>
              <a:gd name="adj1" fmla="val 51860"/>
              <a:gd name="adj2" fmla="val 43081"/>
            </a:avLst>
          </a:prstGeom>
          <a:gradFill>
            <a:gsLst>
              <a:gs pos="0">
                <a:srgbClr val="FCA538">
                  <a:alpha val="0"/>
                </a:srgbClr>
              </a:gs>
              <a:gs pos="1087">
                <a:srgbClr val="FCA538">
                  <a:alpha val="0"/>
                </a:srgbClr>
              </a:gs>
              <a:gs pos="33000">
                <a:srgbClr val="F36E55"/>
              </a:gs>
              <a:gs pos="64681">
                <a:srgbClr val="F36E55"/>
              </a:gs>
              <a:gs pos="92391">
                <a:srgbClr val="FA9F4C"/>
              </a:gs>
              <a:gs pos="100000">
                <a:srgbClr val="FA9F4C"/>
              </a:gs>
            </a:gsLst>
            <a:lin ang="0" scaled="0"/>
          </a:gradFill>
          <a:ln>
            <a:noFill/>
          </a:ln>
          <a:effectLst>
            <a:outerShdw blurRad="139700" dist="165100" dir="4320000" algn="t"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50" dirty="0">
              <a:solidFill>
                <a:schemeClr val="lt1"/>
              </a:solidFill>
              <a:latin typeface="Meiryo UI" panose="020B0604030504040204" pitchFamily="50" charset="-128"/>
              <a:ea typeface="Meiryo UI" panose="020B0604030504040204" pitchFamily="50" charset="-128"/>
              <a:sym typeface="Arial"/>
            </a:endParaRPr>
          </a:p>
        </p:txBody>
      </p:sp>
      <p:sp>
        <p:nvSpPr>
          <p:cNvPr id="164" name="Google Shape;164;p23"/>
          <p:cNvSpPr/>
          <p:nvPr/>
        </p:nvSpPr>
        <p:spPr>
          <a:xfrm rot="10800000" flipH="1">
            <a:off x="265431" y="1972069"/>
            <a:ext cx="2423943" cy="950274"/>
          </a:xfrm>
          <a:prstGeom prst="rightArrow">
            <a:avLst>
              <a:gd name="adj1" fmla="val 51860"/>
              <a:gd name="adj2" fmla="val 43081"/>
            </a:avLst>
          </a:prstGeom>
          <a:gradFill>
            <a:gsLst>
              <a:gs pos="0">
                <a:srgbClr val="FCA538">
                  <a:alpha val="0"/>
                </a:srgbClr>
              </a:gs>
              <a:gs pos="1087">
                <a:srgbClr val="FCA538">
                  <a:alpha val="0"/>
                </a:srgbClr>
              </a:gs>
              <a:gs pos="33000">
                <a:srgbClr val="F36E55"/>
              </a:gs>
              <a:gs pos="64681">
                <a:srgbClr val="F36E55"/>
              </a:gs>
              <a:gs pos="92391">
                <a:srgbClr val="FA9F4C"/>
              </a:gs>
              <a:gs pos="100000">
                <a:srgbClr val="FA9F4C"/>
              </a:gs>
            </a:gsLst>
            <a:lin ang="0" scaled="0"/>
          </a:gradFill>
          <a:ln>
            <a:noFill/>
          </a:ln>
          <a:effectLst>
            <a:outerShdw blurRad="139700" dist="165100" dir="4320000" algn="t"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50" dirty="0">
              <a:solidFill>
                <a:schemeClr val="lt1"/>
              </a:solidFill>
              <a:latin typeface="Meiryo UI" panose="020B0604030504040204" pitchFamily="50" charset="-128"/>
              <a:ea typeface="Meiryo UI" panose="020B0604030504040204" pitchFamily="50" charset="-128"/>
              <a:sym typeface="Arial"/>
            </a:endParaRPr>
          </a:p>
        </p:txBody>
      </p:sp>
      <p:pic>
        <p:nvPicPr>
          <p:cNvPr id="165" name="Google Shape;165;p23"/>
          <p:cNvPicPr preferRelativeResize="0"/>
          <p:nvPr/>
        </p:nvPicPr>
        <p:blipFill rotWithShape="1">
          <a:blip r:embed="rId3">
            <a:alphaModFix/>
          </a:blip>
          <a:srcRect/>
          <a:stretch/>
        </p:blipFill>
        <p:spPr>
          <a:xfrm>
            <a:off x="2636578" y="1922175"/>
            <a:ext cx="2127976" cy="1329985"/>
          </a:xfrm>
          <a:prstGeom prst="rect">
            <a:avLst/>
          </a:prstGeom>
          <a:noFill/>
          <a:ln>
            <a:noFill/>
          </a:ln>
          <a:effectLst>
            <a:outerShdw blurRad="431800" dist="368300" dir="5760000" sx="106000" sy="106000" algn="ctr" rotWithShape="0">
              <a:srgbClr val="000000">
                <a:alpha val="33725"/>
              </a:srgbClr>
            </a:outerShdw>
          </a:effectLst>
        </p:spPr>
      </p:pic>
      <p:sp>
        <p:nvSpPr>
          <p:cNvPr id="166" name="Google Shape;166;p23"/>
          <p:cNvSpPr txBox="1">
            <a:spLocks noGrp="1"/>
          </p:cNvSpPr>
          <p:nvPr>
            <p:ph type="title"/>
          </p:nvPr>
        </p:nvSpPr>
        <p:spPr>
          <a:xfrm>
            <a:off x="330468" y="116041"/>
            <a:ext cx="11511814"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3600"/>
              <a:buFont typeface="Arial"/>
              <a:buNone/>
            </a:pPr>
            <a:r>
              <a:rPr lang="en-US" sz="3600" dirty="0">
                <a:latin typeface="Meiryo UI" panose="020B0604030504040204" pitchFamily="50" charset="-128"/>
                <a:ea typeface="Meiryo UI" panose="020B0604030504040204" pitchFamily="50" charset="-128"/>
                <a:cs typeface="Arial"/>
                <a:sym typeface="Arial"/>
              </a:rPr>
              <a:t>PCIe </a:t>
            </a:r>
            <a:r>
              <a:rPr lang="en-US" sz="3600" dirty="0" err="1">
                <a:latin typeface="Meiryo UI" panose="020B0604030504040204" pitchFamily="50" charset="-128"/>
                <a:ea typeface="Meiryo UI" panose="020B0604030504040204" pitchFamily="50" charset="-128"/>
                <a:cs typeface="Arial"/>
                <a:sym typeface="Arial"/>
              </a:rPr>
              <a:t>スロット</a:t>
            </a:r>
            <a:r>
              <a:rPr lang="en-US" sz="3600" dirty="0">
                <a:latin typeface="Meiryo UI" panose="020B0604030504040204" pitchFamily="50" charset="-128"/>
                <a:ea typeface="Meiryo UI" panose="020B0604030504040204" pitchFamily="50" charset="-128"/>
                <a:cs typeface="Arial"/>
                <a:sym typeface="Arial"/>
              </a:rPr>
              <a:t> #2は、SSDスロットまたはイーサネットポートを拡張するQM2拡張をサポートします</a:t>
            </a:r>
            <a:endParaRPr sz="3600" dirty="0">
              <a:solidFill>
                <a:srgbClr val="3F3F3F"/>
              </a:solidFill>
              <a:latin typeface="Meiryo UI" panose="020B0604030504040204" pitchFamily="50" charset="-128"/>
              <a:ea typeface="Meiryo UI" panose="020B0604030504040204" pitchFamily="50" charset="-128"/>
              <a:cs typeface="Arial"/>
              <a:sym typeface="Arial"/>
            </a:endParaRPr>
          </a:p>
        </p:txBody>
      </p:sp>
      <p:pic>
        <p:nvPicPr>
          <p:cNvPr id="167" name="Google Shape;167;p23"/>
          <p:cNvPicPr preferRelativeResize="0"/>
          <p:nvPr/>
        </p:nvPicPr>
        <p:blipFill rotWithShape="1">
          <a:blip r:embed="rId4">
            <a:alphaModFix/>
          </a:blip>
          <a:srcRect/>
          <a:stretch/>
        </p:blipFill>
        <p:spPr>
          <a:xfrm>
            <a:off x="2665541" y="4304295"/>
            <a:ext cx="2162899" cy="1353093"/>
          </a:xfrm>
          <a:prstGeom prst="rect">
            <a:avLst/>
          </a:prstGeom>
          <a:noFill/>
          <a:ln>
            <a:noFill/>
          </a:ln>
          <a:effectLst>
            <a:outerShdw blurRad="431800" dist="368300" dir="5760000" sx="106000" sy="106000" algn="t" rotWithShape="0">
              <a:srgbClr val="000000">
                <a:alpha val="33725"/>
              </a:srgbClr>
            </a:outerShdw>
          </a:effectLst>
        </p:spPr>
      </p:pic>
      <p:sp>
        <p:nvSpPr>
          <p:cNvPr id="168" name="Google Shape;168;p23"/>
          <p:cNvSpPr txBox="1"/>
          <p:nvPr/>
        </p:nvSpPr>
        <p:spPr>
          <a:xfrm>
            <a:off x="4828440" y="4150407"/>
            <a:ext cx="184482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QM2-2P-344</a:t>
            </a:r>
            <a:endParaRPr dirty="0">
              <a:latin typeface="Meiryo UI" panose="020B0604030504040204" pitchFamily="50" charset="-128"/>
              <a:ea typeface="Meiryo UI" panose="020B0604030504040204" pitchFamily="50" charset="-128"/>
            </a:endParaRPr>
          </a:p>
        </p:txBody>
      </p:sp>
      <p:pic>
        <p:nvPicPr>
          <p:cNvPr id="169" name="Google Shape;169;p23"/>
          <p:cNvPicPr preferRelativeResize="0"/>
          <p:nvPr/>
        </p:nvPicPr>
        <p:blipFill rotWithShape="1">
          <a:blip r:embed="rId5">
            <a:alphaModFix/>
          </a:blip>
          <a:srcRect/>
          <a:stretch/>
        </p:blipFill>
        <p:spPr>
          <a:xfrm>
            <a:off x="2645499" y="5462779"/>
            <a:ext cx="2162899" cy="1353093"/>
          </a:xfrm>
          <a:prstGeom prst="rect">
            <a:avLst/>
          </a:prstGeom>
          <a:noFill/>
          <a:ln>
            <a:noFill/>
          </a:ln>
          <a:effectLst>
            <a:outerShdw blurRad="431800" dist="368300" dir="5760000" sx="106000" sy="106000" algn="t" rotWithShape="0">
              <a:srgbClr val="000000">
                <a:alpha val="33725"/>
              </a:srgbClr>
            </a:outerShdw>
          </a:effectLst>
        </p:spPr>
      </p:pic>
      <p:sp>
        <p:nvSpPr>
          <p:cNvPr id="170" name="Google Shape;170;p23"/>
          <p:cNvSpPr txBox="1"/>
          <p:nvPr/>
        </p:nvSpPr>
        <p:spPr>
          <a:xfrm>
            <a:off x="4855604" y="5386417"/>
            <a:ext cx="184482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QM2-2P-384</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171" name="Google Shape;171;p23"/>
          <p:cNvSpPr txBox="1"/>
          <p:nvPr/>
        </p:nvSpPr>
        <p:spPr>
          <a:xfrm>
            <a:off x="453442" y="4590793"/>
            <a:ext cx="2423944"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2×M.2 SSD</a:t>
            </a:r>
            <a:endParaRPr dirty="0">
              <a:latin typeface="Meiryo UI" panose="020B0604030504040204" pitchFamily="50" charset="-128"/>
              <a:ea typeface="Meiryo UI" panose="020B0604030504040204" pitchFamily="50" charset="-128"/>
            </a:endParaRPr>
          </a:p>
        </p:txBody>
      </p:sp>
      <p:sp>
        <p:nvSpPr>
          <p:cNvPr id="172" name="Google Shape;172;p23"/>
          <p:cNvSpPr txBox="1"/>
          <p:nvPr/>
        </p:nvSpPr>
        <p:spPr>
          <a:xfrm>
            <a:off x="265430" y="2188252"/>
            <a:ext cx="242394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FFFFFF"/>
                </a:solidFill>
                <a:latin typeface="Meiryo UI" panose="020B0604030504040204" pitchFamily="50" charset="-128"/>
                <a:ea typeface="Meiryo UI" panose="020B0604030504040204" pitchFamily="50" charset="-128"/>
              </a:rPr>
              <a:t>2×M.2 SSD</a:t>
            </a:r>
            <a:endParaRPr b="1" dirty="0">
              <a:solidFill>
                <a:srgbClr val="FFFFFF"/>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rgbClr val="FFFFFF"/>
                </a:solidFill>
                <a:latin typeface="Meiryo UI" panose="020B0604030504040204" pitchFamily="50" charset="-128"/>
                <a:ea typeface="Meiryo UI" panose="020B0604030504040204" pitchFamily="50" charset="-128"/>
              </a:rPr>
              <a:t>+ 10GbE</a:t>
            </a:r>
            <a:endParaRPr b="1" dirty="0">
              <a:solidFill>
                <a:srgbClr val="FFFFFF"/>
              </a:solidFill>
              <a:latin typeface="Meiryo UI" panose="020B0604030504040204" pitchFamily="50" charset="-128"/>
              <a:ea typeface="Meiryo UI" panose="020B0604030504040204" pitchFamily="50" charset="-128"/>
            </a:endParaRPr>
          </a:p>
        </p:txBody>
      </p:sp>
      <p:sp>
        <p:nvSpPr>
          <p:cNvPr id="173" name="Google Shape;173;p23"/>
          <p:cNvSpPr txBox="1"/>
          <p:nvPr/>
        </p:nvSpPr>
        <p:spPr>
          <a:xfrm>
            <a:off x="4882194" y="1768287"/>
            <a:ext cx="184206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QM2-2P10G1TB</a:t>
            </a:r>
            <a:endParaRPr dirty="0">
              <a:latin typeface="Meiryo UI" panose="020B0604030504040204" pitchFamily="50" charset="-128"/>
              <a:ea typeface="Meiryo UI" panose="020B0604030504040204" pitchFamily="50" charset="-128"/>
            </a:endParaRPr>
          </a:p>
        </p:txBody>
      </p:sp>
      <p:sp>
        <p:nvSpPr>
          <p:cNvPr id="174" name="Google Shape;174;p23"/>
          <p:cNvSpPr txBox="1"/>
          <p:nvPr/>
        </p:nvSpPr>
        <p:spPr>
          <a:xfrm>
            <a:off x="4890660" y="3056787"/>
            <a:ext cx="2149917" cy="307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QM2-2P410G1T/2T</a:t>
            </a:r>
            <a:endParaRPr dirty="0">
              <a:latin typeface="Meiryo UI" panose="020B0604030504040204" pitchFamily="50" charset="-128"/>
              <a:ea typeface="Meiryo UI" panose="020B0604030504040204" pitchFamily="50" charset="-128"/>
            </a:endParaRPr>
          </a:p>
        </p:txBody>
      </p:sp>
      <p:sp>
        <p:nvSpPr>
          <p:cNvPr id="175" name="Google Shape;175;p23"/>
          <p:cNvSpPr/>
          <p:nvPr/>
        </p:nvSpPr>
        <p:spPr>
          <a:xfrm>
            <a:off x="4905757" y="2096774"/>
            <a:ext cx="1994678" cy="726185"/>
          </a:xfrm>
          <a:prstGeom prst="roundRect">
            <a:avLst>
              <a:gd name="adj" fmla="val 3765"/>
            </a:avLst>
          </a:prstGeom>
          <a:gradFill>
            <a:gsLst>
              <a:gs pos="0">
                <a:srgbClr val="9FF8FF"/>
              </a:gs>
              <a:gs pos="100000">
                <a:srgbClr val="E1FD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6" name="Google Shape;176;p23"/>
          <p:cNvSpPr txBox="1"/>
          <p:nvPr/>
        </p:nvSpPr>
        <p:spPr>
          <a:xfrm>
            <a:off x="4829432" y="2137908"/>
            <a:ext cx="2211146" cy="669414"/>
          </a:xfrm>
          <a:prstGeom prst="rect">
            <a:avLst/>
          </a:prstGeom>
          <a:noFill/>
          <a:ln>
            <a:noFill/>
          </a:ln>
        </p:spPr>
        <p:txBody>
          <a:bodyPr spcFirstLastPara="1" wrap="square" lIns="91425" tIns="45700" rIns="91425" bIns="45700" anchor="t" anchorCtr="0">
            <a:noAutofit/>
          </a:bodyPr>
          <a:lstStyle/>
          <a:p>
            <a:pPr marL="72000" marR="0" lvl="0" indent="0" algn="l" rtl="0">
              <a:spcBef>
                <a:spcPts val="0"/>
              </a:spcBef>
              <a:spcAft>
                <a:spcPts val="0"/>
              </a:spcAft>
              <a:buNone/>
            </a:pPr>
            <a:r>
              <a:rPr lang="en-US" sz="1250" dirty="0" err="1">
                <a:solidFill>
                  <a:schemeClr val="dk1"/>
                </a:solidFill>
                <a:latin typeface="Meiryo UI" panose="020B0604030504040204" pitchFamily="50" charset="-128"/>
                <a:ea typeface="Meiryo UI" panose="020B0604030504040204" pitchFamily="50" charset="-128"/>
              </a:rPr>
              <a:t>帯域幅</a:t>
            </a:r>
            <a:r>
              <a:rPr lang="en-US" sz="1250" dirty="0">
                <a:solidFill>
                  <a:schemeClr val="dk1"/>
                </a:solidFill>
                <a:latin typeface="Meiryo UI" panose="020B0604030504040204" pitchFamily="50" charset="-128"/>
                <a:ea typeface="Meiryo UI" panose="020B0604030504040204" pitchFamily="50" charset="-128"/>
              </a:rPr>
              <a:t>: PCIe Gen2 x4</a:t>
            </a:r>
            <a:endParaRPr sz="1250" dirty="0">
              <a:solidFill>
                <a:schemeClr val="dk1"/>
              </a:solidFill>
              <a:latin typeface="Meiryo UI" panose="020B0604030504040204" pitchFamily="50" charset="-128"/>
              <a:ea typeface="Meiryo UI" panose="020B0604030504040204" pitchFamily="50" charset="-128"/>
            </a:endParaRPr>
          </a:p>
          <a:p>
            <a:pPr marL="72000" marR="0" lvl="0" indent="0" algn="l" rtl="0">
              <a:spcBef>
                <a:spcPts val="0"/>
              </a:spcBef>
              <a:spcAft>
                <a:spcPts val="0"/>
              </a:spcAft>
              <a:buNone/>
            </a:pPr>
            <a:r>
              <a:rPr lang="en-US" sz="1250" dirty="0">
                <a:solidFill>
                  <a:schemeClr val="dk1"/>
                </a:solidFill>
                <a:latin typeface="Meiryo UI" panose="020B0604030504040204" pitchFamily="50" charset="-128"/>
                <a:ea typeface="Meiryo UI" panose="020B0604030504040204" pitchFamily="50" charset="-128"/>
              </a:rPr>
              <a:t>2 x M.2 PCIe Gen2 x2</a:t>
            </a:r>
            <a:endParaRPr sz="1250" dirty="0">
              <a:solidFill>
                <a:schemeClr val="dk1"/>
              </a:solidFill>
              <a:latin typeface="Meiryo UI" panose="020B0604030504040204" pitchFamily="50" charset="-128"/>
              <a:ea typeface="Meiryo UI" panose="020B0604030504040204" pitchFamily="50" charset="-128"/>
            </a:endParaRPr>
          </a:p>
          <a:p>
            <a:pPr marL="72000" marR="0" lvl="0" indent="0" algn="l" rtl="0">
              <a:spcBef>
                <a:spcPts val="0"/>
              </a:spcBef>
              <a:spcAft>
                <a:spcPts val="0"/>
              </a:spcAft>
              <a:buNone/>
            </a:pPr>
            <a:r>
              <a:rPr lang="en-US" sz="1250" dirty="0">
                <a:solidFill>
                  <a:schemeClr val="dk1"/>
                </a:solidFill>
                <a:latin typeface="Meiryo UI" panose="020B0604030504040204" pitchFamily="50" charset="-128"/>
                <a:ea typeface="Meiryo UI" panose="020B0604030504040204" pitchFamily="50" charset="-128"/>
              </a:rPr>
              <a:t>+ 1×10GBASE-T</a:t>
            </a:r>
            <a:endParaRPr sz="1250" dirty="0">
              <a:solidFill>
                <a:schemeClr val="dk1"/>
              </a:solidFill>
              <a:latin typeface="Meiryo UI" panose="020B0604030504040204" pitchFamily="50" charset="-128"/>
              <a:ea typeface="Meiryo UI" panose="020B0604030504040204" pitchFamily="50" charset="-128"/>
            </a:endParaRPr>
          </a:p>
        </p:txBody>
      </p:sp>
      <p:sp>
        <p:nvSpPr>
          <p:cNvPr id="177" name="Google Shape;177;p23"/>
          <p:cNvSpPr/>
          <p:nvPr/>
        </p:nvSpPr>
        <p:spPr>
          <a:xfrm>
            <a:off x="4905757" y="3383088"/>
            <a:ext cx="1994678" cy="726185"/>
          </a:xfrm>
          <a:prstGeom prst="roundRect">
            <a:avLst>
              <a:gd name="adj" fmla="val 3065"/>
            </a:avLst>
          </a:prstGeom>
          <a:gradFill>
            <a:gsLst>
              <a:gs pos="0">
                <a:srgbClr val="9FF8FF"/>
              </a:gs>
              <a:gs pos="100000">
                <a:srgbClr val="E1FD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8" name="Google Shape;178;p23"/>
          <p:cNvSpPr txBox="1"/>
          <p:nvPr/>
        </p:nvSpPr>
        <p:spPr>
          <a:xfrm>
            <a:off x="4829432" y="3424222"/>
            <a:ext cx="2211146" cy="669414"/>
          </a:xfrm>
          <a:prstGeom prst="rect">
            <a:avLst/>
          </a:prstGeom>
          <a:noFill/>
          <a:ln>
            <a:noFill/>
          </a:ln>
        </p:spPr>
        <p:txBody>
          <a:bodyPr spcFirstLastPara="1" wrap="square" lIns="91425" tIns="45700" rIns="91425" bIns="45700" anchor="t" anchorCtr="0">
            <a:noAutofit/>
          </a:bodyPr>
          <a:lstStyle/>
          <a:p>
            <a:pPr marL="72000" marR="0" lvl="0" indent="0" algn="l" rtl="0">
              <a:spcBef>
                <a:spcPts val="0"/>
              </a:spcBef>
              <a:spcAft>
                <a:spcPts val="0"/>
              </a:spcAft>
              <a:buNone/>
            </a:pPr>
            <a:r>
              <a:rPr lang="en-US" sz="1250" dirty="0" err="1">
                <a:solidFill>
                  <a:schemeClr val="dk1"/>
                </a:solidFill>
                <a:latin typeface="Meiryo UI" panose="020B0604030504040204" pitchFamily="50" charset="-128"/>
                <a:ea typeface="Meiryo UI" panose="020B0604030504040204" pitchFamily="50" charset="-128"/>
              </a:rPr>
              <a:t>帯域幅</a:t>
            </a:r>
            <a:r>
              <a:rPr lang="en-US" sz="1250" dirty="0">
                <a:solidFill>
                  <a:schemeClr val="dk1"/>
                </a:solidFill>
                <a:latin typeface="Meiryo UI" panose="020B0604030504040204" pitchFamily="50" charset="-128"/>
                <a:ea typeface="Meiryo UI" panose="020B0604030504040204" pitchFamily="50" charset="-128"/>
              </a:rPr>
              <a:t>: PCIe Gen4 x8</a:t>
            </a:r>
            <a:endParaRPr sz="1250" dirty="0">
              <a:solidFill>
                <a:schemeClr val="dk1"/>
              </a:solidFill>
              <a:latin typeface="Meiryo UI" panose="020B0604030504040204" pitchFamily="50" charset="-128"/>
              <a:ea typeface="Meiryo UI" panose="020B0604030504040204" pitchFamily="50" charset="-128"/>
            </a:endParaRPr>
          </a:p>
          <a:p>
            <a:pPr marL="72000" marR="0" lvl="0" indent="0" algn="l" rtl="0">
              <a:spcBef>
                <a:spcPts val="0"/>
              </a:spcBef>
              <a:spcAft>
                <a:spcPts val="0"/>
              </a:spcAft>
              <a:buNone/>
            </a:pPr>
            <a:r>
              <a:rPr lang="en-US" sz="1250" dirty="0">
                <a:solidFill>
                  <a:schemeClr val="dk1"/>
                </a:solidFill>
                <a:latin typeface="Meiryo UI" panose="020B0604030504040204" pitchFamily="50" charset="-128"/>
                <a:ea typeface="Meiryo UI" panose="020B0604030504040204" pitchFamily="50" charset="-128"/>
              </a:rPr>
              <a:t>2 x M.2 PCIe Gen4 x4</a:t>
            </a:r>
            <a:endParaRPr sz="1250" dirty="0">
              <a:solidFill>
                <a:schemeClr val="dk1"/>
              </a:solidFill>
              <a:latin typeface="Meiryo UI" panose="020B0604030504040204" pitchFamily="50" charset="-128"/>
              <a:ea typeface="Meiryo UI" panose="020B0604030504040204" pitchFamily="50" charset="-128"/>
            </a:endParaRPr>
          </a:p>
          <a:p>
            <a:pPr marL="72000" marR="0" lvl="0" indent="0" algn="l" rtl="0">
              <a:spcBef>
                <a:spcPts val="0"/>
              </a:spcBef>
              <a:spcAft>
                <a:spcPts val="0"/>
              </a:spcAft>
              <a:buNone/>
            </a:pPr>
            <a:r>
              <a:rPr lang="en-US" sz="1250" dirty="0">
                <a:solidFill>
                  <a:schemeClr val="dk1"/>
                </a:solidFill>
                <a:latin typeface="Meiryo UI" panose="020B0604030504040204" pitchFamily="50" charset="-128"/>
                <a:ea typeface="Meiryo UI" panose="020B0604030504040204" pitchFamily="50" charset="-128"/>
              </a:rPr>
              <a:t>+ 10GBASE-T x 1または2</a:t>
            </a:r>
            <a:endParaRPr sz="1250" dirty="0">
              <a:solidFill>
                <a:schemeClr val="dk1"/>
              </a:solidFill>
              <a:latin typeface="Meiryo UI" panose="020B0604030504040204" pitchFamily="50" charset="-128"/>
              <a:ea typeface="Meiryo UI" panose="020B0604030504040204" pitchFamily="50" charset="-128"/>
            </a:endParaRPr>
          </a:p>
        </p:txBody>
      </p:sp>
      <p:sp>
        <p:nvSpPr>
          <p:cNvPr id="179" name="Google Shape;179;p23"/>
          <p:cNvSpPr/>
          <p:nvPr/>
        </p:nvSpPr>
        <p:spPr>
          <a:xfrm>
            <a:off x="4873883" y="4504471"/>
            <a:ext cx="1994678" cy="655061"/>
          </a:xfrm>
          <a:prstGeom prst="roundRect">
            <a:avLst>
              <a:gd name="adj" fmla="val 3992"/>
            </a:avLst>
          </a:prstGeom>
          <a:gradFill>
            <a:gsLst>
              <a:gs pos="0">
                <a:srgbClr val="9FF8FF"/>
              </a:gs>
              <a:gs pos="100000">
                <a:srgbClr val="E1FD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0" name="Google Shape;180;p23"/>
          <p:cNvSpPr txBox="1"/>
          <p:nvPr/>
        </p:nvSpPr>
        <p:spPr>
          <a:xfrm>
            <a:off x="4804032" y="4558174"/>
            <a:ext cx="2211146" cy="532775"/>
          </a:xfrm>
          <a:prstGeom prst="rect">
            <a:avLst/>
          </a:prstGeom>
          <a:noFill/>
          <a:ln>
            <a:noFill/>
          </a:ln>
        </p:spPr>
        <p:txBody>
          <a:bodyPr spcFirstLastPara="1" wrap="square" lIns="91425" tIns="45700" rIns="91425" bIns="45700" anchor="t" anchorCtr="0">
            <a:noAutofit/>
          </a:bodyPr>
          <a:lstStyle/>
          <a:p>
            <a:pPr marL="72000" marR="0" lvl="0" indent="0" algn="l" rtl="0">
              <a:lnSpc>
                <a:spcPct val="140000"/>
              </a:lnSpc>
              <a:spcBef>
                <a:spcPts val="0"/>
              </a:spcBef>
              <a:spcAft>
                <a:spcPts val="0"/>
              </a:spcAft>
              <a:buNone/>
            </a:pPr>
            <a:r>
              <a:rPr lang="en-US" sz="1250" dirty="0" err="1">
                <a:solidFill>
                  <a:schemeClr val="dk1"/>
                </a:solidFill>
                <a:latin typeface="Meiryo UI" panose="020B0604030504040204" pitchFamily="50" charset="-128"/>
                <a:ea typeface="Meiryo UI" panose="020B0604030504040204" pitchFamily="50" charset="-128"/>
              </a:rPr>
              <a:t>帯域幅</a:t>
            </a:r>
            <a:r>
              <a:rPr lang="en-US" sz="1250" dirty="0">
                <a:solidFill>
                  <a:schemeClr val="dk1"/>
                </a:solidFill>
                <a:latin typeface="Meiryo UI" panose="020B0604030504040204" pitchFamily="50" charset="-128"/>
                <a:ea typeface="Meiryo UI" panose="020B0604030504040204" pitchFamily="50" charset="-128"/>
              </a:rPr>
              <a:t>: PCIe Gen3 x4</a:t>
            </a:r>
            <a:endParaRPr sz="1250" dirty="0">
              <a:solidFill>
                <a:schemeClr val="dk1"/>
              </a:solidFill>
              <a:latin typeface="Meiryo UI" panose="020B0604030504040204" pitchFamily="50" charset="-128"/>
              <a:ea typeface="Meiryo UI" panose="020B0604030504040204" pitchFamily="50" charset="-128"/>
            </a:endParaRPr>
          </a:p>
          <a:p>
            <a:pPr marL="72000" marR="0" lvl="0" indent="0" algn="l" rtl="0">
              <a:lnSpc>
                <a:spcPct val="140000"/>
              </a:lnSpc>
              <a:spcBef>
                <a:spcPts val="0"/>
              </a:spcBef>
              <a:spcAft>
                <a:spcPts val="0"/>
              </a:spcAft>
              <a:buNone/>
            </a:pPr>
            <a:r>
              <a:rPr lang="en-US" sz="1250" dirty="0">
                <a:solidFill>
                  <a:schemeClr val="dk1"/>
                </a:solidFill>
                <a:latin typeface="Meiryo UI" panose="020B0604030504040204" pitchFamily="50" charset="-128"/>
                <a:ea typeface="Meiryo UI" panose="020B0604030504040204" pitchFamily="50" charset="-128"/>
              </a:rPr>
              <a:t>2 x M.2 PCIe Gen3 x4</a:t>
            </a:r>
            <a:endParaRPr sz="1250" dirty="0">
              <a:solidFill>
                <a:schemeClr val="dk1"/>
              </a:solidFill>
              <a:latin typeface="Meiryo UI" panose="020B0604030504040204" pitchFamily="50" charset="-128"/>
              <a:ea typeface="Meiryo UI" panose="020B0604030504040204" pitchFamily="50" charset="-128"/>
            </a:endParaRPr>
          </a:p>
        </p:txBody>
      </p:sp>
      <p:sp>
        <p:nvSpPr>
          <p:cNvPr id="181" name="Google Shape;181;p23"/>
          <p:cNvSpPr/>
          <p:nvPr/>
        </p:nvSpPr>
        <p:spPr>
          <a:xfrm>
            <a:off x="4899284" y="5730811"/>
            <a:ext cx="1994678" cy="655061"/>
          </a:xfrm>
          <a:prstGeom prst="roundRect">
            <a:avLst>
              <a:gd name="adj" fmla="val 3992"/>
            </a:avLst>
          </a:prstGeom>
          <a:gradFill>
            <a:gsLst>
              <a:gs pos="0">
                <a:srgbClr val="9FF8FF"/>
              </a:gs>
              <a:gs pos="100000">
                <a:srgbClr val="E1FDFF"/>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2" name="Google Shape;182;p23"/>
          <p:cNvSpPr txBox="1"/>
          <p:nvPr/>
        </p:nvSpPr>
        <p:spPr>
          <a:xfrm>
            <a:off x="4829433" y="5792981"/>
            <a:ext cx="2211146" cy="532775"/>
          </a:xfrm>
          <a:prstGeom prst="rect">
            <a:avLst/>
          </a:prstGeom>
          <a:noFill/>
          <a:ln>
            <a:noFill/>
          </a:ln>
        </p:spPr>
        <p:txBody>
          <a:bodyPr spcFirstLastPara="1" wrap="square" lIns="91425" tIns="45700" rIns="91425" bIns="45700" anchor="t" anchorCtr="0">
            <a:noAutofit/>
          </a:bodyPr>
          <a:lstStyle/>
          <a:p>
            <a:pPr marL="72000" marR="0" lvl="0" indent="0" algn="l" rtl="0">
              <a:lnSpc>
                <a:spcPct val="140000"/>
              </a:lnSpc>
              <a:spcBef>
                <a:spcPts val="0"/>
              </a:spcBef>
              <a:spcAft>
                <a:spcPts val="0"/>
              </a:spcAft>
              <a:buNone/>
            </a:pPr>
            <a:r>
              <a:rPr lang="en-US" sz="1250" dirty="0" err="1">
                <a:solidFill>
                  <a:schemeClr val="dk1"/>
                </a:solidFill>
                <a:latin typeface="Meiryo UI" panose="020B0604030504040204" pitchFamily="50" charset="-128"/>
                <a:ea typeface="Meiryo UI" panose="020B0604030504040204" pitchFamily="50" charset="-128"/>
              </a:rPr>
              <a:t>帯域幅</a:t>
            </a:r>
            <a:r>
              <a:rPr lang="en-US" sz="1250" dirty="0">
                <a:solidFill>
                  <a:schemeClr val="dk1"/>
                </a:solidFill>
                <a:latin typeface="Meiryo UI" panose="020B0604030504040204" pitchFamily="50" charset="-128"/>
                <a:ea typeface="Meiryo UI" panose="020B0604030504040204" pitchFamily="50" charset="-128"/>
              </a:rPr>
              <a:t>: PCIe Gen3 x8</a:t>
            </a:r>
            <a:endParaRPr sz="1250" dirty="0">
              <a:solidFill>
                <a:schemeClr val="dk1"/>
              </a:solidFill>
              <a:latin typeface="Meiryo UI" panose="020B0604030504040204" pitchFamily="50" charset="-128"/>
              <a:ea typeface="Meiryo UI" panose="020B0604030504040204" pitchFamily="50" charset="-128"/>
            </a:endParaRPr>
          </a:p>
          <a:p>
            <a:pPr marL="72000" marR="0" lvl="0" indent="0" algn="l" rtl="0">
              <a:lnSpc>
                <a:spcPct val="140000"/>
              </a:lnSpc>
              <a:spcBef>
                <a:spcPts val="0"/>
              </a:spcBef>
              <a:spcAft>
                <a:spcPts val="0"/>
              </a:spcAft>
              <a:buNone/>
            </a:pPr>
            <a:r>
              <a:rPr lang="en-US" sz="1250" dirty="0">
                <a:solidFill>
                  <a:schemeClr val="dk1"/>
                </a:solidFill>
                <a:latin typeface="Meiryo UI" panose="020B0604030504040204" pitchFamily="50" charset="-128"/>
                <a:ea typeface="Meiryo UI" panose="020B0604030504040204" pitchFamily="50" charset="-128"/>
              </a:rPr>
              <a:t>2 x M.2 PCIe Gen3 x4</a:t>
            </a:r>
            <a:endParaRPr sz="1250" dirty="0">
              <a:solidFill>
                <a:schemeClr val="dk1"/>
              </a:solidFill>
              <a:latin typeface="Meiryo UI" panose="020B0604030504040204" pitchFamily="50" charset="-128"/>
              <a:ea typeface="Meiryo UI" panose="020B0604030504040204" pitchFamily="50" charset="-128"/>
            </a:endParaRPr>
          </a:p>
        </p:txBody>
      </p:sp>
      <p:pic>
        <p:nvPicPr>
          <p:cNvPr id="183" name="Google Shape;183;p23" descr="一張含有 文字, 風扇, 裝置 的圖片&#10;&#10;自動產生的描述"/>
          <p:cNvPicPr preferRelativeResize="0"/>
          <p:nvPr/>
        </p:nvPicPr>
        <p:blipFill rotWithShape="1">
          <a:blip r:embed="rId6">
            <a:alphaModFix/>
          </a:blip>
          <a:srcRect r="22167" b="15211"/>
          <a:stretch/>
        </p:blipFill>
        <p:spPr>
          <a:xfrm>
            <a:off x="7059628" y="1661848"/>
            <a:ext cx="7760733" cy="5284894"/>
          </a:xfrm>
          <a:prstGeom prst="rect">
            <a:avLst/>
          </a:prstGeom>
          <a:noFill/>
          <a:ln>
            <a:noFill/>
          </a:ln>
          <a:effectLst>
            <a:outerShdw blurRad="431800" dist="368300" dir="5760000" sx="106000" sy="106000" algn="ctr" rotWithShape="0">
              <a:srgbClr val="000000">
                <a:alpha val="33725"/>
              </a:srgbClr>
            </a:outerShdw>
          </a:effectLst>
        </p:spPr>
      </p:pic>
      <p:sp>
        <p:nvSpPr>
          <p:cNvPr id="184" name="Google Shape;184;p23"/>
          <p:cNvSpPr/>
          <p:nvPr/>
        </p:nvSpPr>
        <p:spPr>
          <a:xfrm>
            <a:off x="7441084" y="3133521"/>
            <a:ext cx="3974115" cy="469763"/>
          </a:xfrm>
          <a:prstGeom prst="roundRect">
            <a:avLst>
              <a:gd name="adj" fmla="val 1933"/>
            </a:avLst>
          </a:prstGeom>
          <a:noFill/>
          <a:ln w="35550" cap="flat" cmpd="sng">
            <a:solidFill>
              <a:srgbClr val="01CEA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85" name="Google Shape;185;p23"/>
          <p:cNvSpPr/>
          <p:nvPr/>
        </p:nvSpPr>
        <p:spPr>
          <a:xfrm>
            <a:off x="9151266" y="3598949"/>
            <a:ext cx="651284" cy="555345"/>
          </a:xfrm>
          <a:prstGeom prst="downArrow">
            <a:avLst>
              <a:gd name="adj1" fmla="val 50000"/>
              <a:gd name="adj2" fmla="val 51247"/>
            </a:avLst>
          </a:prstGeom>
          <a:gradFill>
            <a:gsLst>
              <a:gs pos="0">
                <a:srgbClr val="019579">
                  <a:alpha val="0"/>
                </a:srgbClr>
              </a:gs>
              <a:gs pos="35000">
                <a:srgbClr val="019579"/>
              </a:gs>
              <a:gs pos="61000">
                <a:srgbClr val="01CEA6"/>
              </a:gs>
              <a:gs pos="94022">
                <a:srgbClr val="0AFED0"/>
              </a:gs>
              <a:gs pos="100000">
                <a:srgbClr val="0AFED0"/>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6" name="Google Shape;186;p23"/>
          <p:cNvSpPr/>
          <p:nvPr/>
        </p:nvSpPr>
        <p:spPr>
          <a:xfrm>
            <a:off x="8185674" y="4204898"/>
            <a:ext cx="2651148" cy="1149685"/>
          </a:xfrm>
          <a:prstGeom prst="roundRect">
            <a:avLst>
              <a:gd name="adj" fmla="val 2352"/>
            </a:avLst>
          </a:prstGeom>
          <a:gradFill>
            <a:gsLst>
              <a:gs pos="0">
                <a:srgbClr val="23666B"/>
              </a:gs>
              <a:gs pos="8000">
                <a:srgbClr val="23666B"/>
              </a:gs>
              <a:gs pos="100000">
                <a:srgbClr val="01CEA6"/>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7" name="Google Shape;187;p23"/>
          <p:cNvSpPr txBox="1"/>
          <p:nvPr/>
        </p:nvSpPr>
        <p:spPr>
          <a:xfrm>
            <a:off x="8116656" y="4220615"/>
            <a:ext cx="2943780" cy="991297"/>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スロット</a:t>
            </a:r>
            <a:r>
              <a:rPr lang="en-US" sz="1800" b="1" dirty="0">
                <a:solidFill>
                  <a:schemeClr val="lt1"/>
                </a:solidFill>
                <a:latin typeface="Meiryo UI" panose="020B0604030504040204" pitchFamily="50" charset="-128"/>
                <a:ea typeface="Meiryo UI" panose="020B0604030504040204" pitchFamily="50" charset="-128"/>
              </a:rPr>
              <a:t> #2</a:t>
            </a:r>
            <a:endParaRPr sz="18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3333"/>
              </a:lnSpc>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6/8ベイ: PCIe Gen4 x4</a:t>
            </a:r>
            <a:endParaRPr sz="18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3333"/>
              </a:lnSpc>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4ベイ: PCIe Gen3 x2</a:t>
            </a:r>
            <a:endParaRPr sz="180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pSp>
        <p:nvGrpSpPr>
          <p:cNvPr id="192" name="Google Shape;192;p24"/>
          <p:cNvGrpSpPr/>
          <p:nvPr/>
        </p:nvGrpSpPr>
        <p:grpSpPr>
          <a:xfrm>
            <a:off x="6023548" y="2228028"/>
            <a:ext cx="3202268" cy="3547131"/>
            <a:chOff x="535858" y="2192097"/>
            <a:chExt cx="3078236" cy="4755000"/>
          </a:xfrm>
        </p:grpSpPr>
        <p:pic>
          <p:nvPicPr>
            <p:cNvPr id="193" name="Google Shape;193;p24"/>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194" name="Google Shape;194;p24"/>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95" name="Google Shape;195;p24"/>
          <p:cNvSpPr/>
          <p:nvPr/>
        </p:nvSpPr>
        <p:spPr>
          <a:xfrm>
            <a:off x="6015229" y="1872281"/>
            <a:ext cx="2875929" cy="552649"/>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196" name="Google Shape;196;p24"/>
          <p:cNvGrpSpPr/>
          <p:nvPr/>
        </p:nvGrpSpPr>
        <p:grpSpPr>
          <a:xfrm>
            <a:off x="9008982" y="2228028"/>
            <a:ext cx="3202268" cy="3547131"/>
            <a:chOff x="535858" y="2192097"/>
            <a:chExt cx="3078236" cy="4755000"/>
          </a:xfrm>
        </p:grpSpPr>
        <p:pic>
          <p:nvPicPr>
            <p:cNvPr id="197" name="Google Shape;197;p24"/>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198" name="Google Shape;198;p24"/>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99" name="Google Shape;199;p24"/>
          <p:cNvSpPr/>
          <p:nvPr/>
        </p:nvSpPr>
        <p:spPr>
          <a:xfrm>
            <a:off x="9000663" y="1872281"/>
            <a:ext cx="2875929" cy="552649"/>
          </a:xfrm>
          <a:prstGeom prst="roundRect">
            <a:avLst>
              <a:gd name="adj" fmla="val 9876"/>
            </a:avLst>
          </a:prstGeom>
          <a:gradFill>
            <a:gsLst>
              <a:gs pos="0">
                <a:srgbClr val="404868"/>
              </a:gs>
              <a:gs pos="8000">
                <a:srgbClr val="404868"/>
              </a:gs>
              <a:gs pos="100000">
                <a:srgbClr val="4F598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00" name="Google Shape;200;p24" descr="QM2-2S-220A_Front_left-angle.png"/>
          <p:cNvPicPr preferRelativeResize="0"/>
          <p:nvPr/>
        </p:nvPicPr>
        <p:blipFill rotWithShape="1">
          <a:blip r:embed="rId4">
            <a:alphaModFix/>
          </a:blip>
          <a:srcRect/>
          <a:stretch/>
        </p:blipFill>
        <p:spPr>
          <a:xfrm>
            <a:off x="6030185" y="2637301"/>
            <a:ext cx="2510883" cy="2303905"/>
          </a:xfrm>
          <a:prstGeom prst="rect">
            <a:avLst/>
          </a:prstGeom>
          <a:noFill/>
          <a:ln>
            <a:noFill/>
          </a:ln>
          <a:effectLst>
            <a:outerShdw blurRad="431800" dist="368300" dir="5760000" sx="106000" sy="106000" algn="ctr" rotWithShape="0">
              <a:srgbClr val="000000">
                <a:alpha val="33725"/>
              </a:srgbClr>
            </a:outerShdw>
          </a:effectLst>
        </p:spPr>
      </p:pic>
      <p:sp>
        <p:nvSpPr>
          <p:cNvPr id="201" name="Google Shape;201;p24"/>
          <p:cNvSpPr/>
          <p:nvPr/>
        </p:nvSpPr>
        <p:spPr>
          <a:xfrm>
            <a:off x="6229058" y="1949010"/>
            <a:ext cx="244009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アクティブ冷却モジュール</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24"/>
          <p:cNvSpPr txBox="1">
            <a:spLocks noGrp="1"/>
          </p:cNvSpPr>
          <p:nvPr>
            <p:ph type="title"/>
          </p:nvPr>
        </p:nvSpPr>
        <p:spPr>
          <a:xfrm>
            <a:off x="1" y="270934"/>
            <a:ext cx="12191999" cy="108815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000"/>
              <a:buFont typeface="Arial"/>
              <a:buNone/>
            </a:pPr>
            <a:r>
              <a:rPr lang="en-US" sz="4000" dirty="0">
                <a:solidFill>
                  <a:schemeClr val="dk1"/>
                </a:solidFill>
                <a:latin typeface="Meiryo UI" panose="020B0604030504040204" pitchFamily="50" charset="-128"/>
                <a:ea typeface="Meiryo UI" panose="020B0604030504040204" pitchFamily="50" charset="-128"/>
                <a:cs typeface="Arial"/>
                <a:sym typeface="Arial"/>
              </a:rPr>
              <a:t>QM2カードは、SSDキャッシ</a:t>
            </a:r>
            <a:r>
              <a:rPr lang="ja-JP" altLang="en-US" sz="4000" dirty="0">
                <a:solidFill>
                  <a:schemeClr val="dk1"/>
                </a:solidFill>
                <a:latin typeface="Meiryo UI" panose="020B0604030504040204" pitchFamily="50" charset="-128"/>
                <a:ea typeface="Meiryo UI" panose="020B0604030504040204" pitchFamily="50" charset="-128"/>
                <a:cs typeface="Arial"/>
                <a:sym typeface="Arial"/>
              </a:rPr>
              <a:t>ュ</a:t>
            </a:r>
            <a:r>
              <a:rPr lang="en-US" sz="4000" dirty="0">
                <a:solidFill>
                  <a:schemeClr val="dk1"/>
                </a:solidFill>
                <a:latin typeface="Meiryo UI" panose="020B0604030504040204" pitchFamily="50" charset="-128"/>
                <a:ea typeface="Meiryo UI" panose="020B0604030504040204" pitchFamily="50" charset="-128"/>
                <a:cs typeface="Arial"/>
                <a:sym typeface="Arial"/>
              </a:rPr>
              <a:t>と10GbE接続の</a:t>
            </a:r>
            <a:br>
              <a:rPr lang="en-US" sz="4000" dirty="0">
                <a:solidFill>
                  <a:schemeClr val="dk1"/>
                </a:solidFill>
                <a:latin typeface="Meiryo UI" panose="020B0604030504040204" pitchFamily="50" charset="-128"/>
                <a:ea typeface="Meiryo UI" panose="020B0604030504040204" pitchFamily="50" charset="-128"/>
                <a:cs typeface="Arial"/>
                <a:sym typeface="Arial"/>
              </a:rPr>
            </a:br>
            <a:r>
              <a:rPr lang="en-US" sz="4000" dirty="0" err="1">
                <a:solidFill>
                  <a:schemeClr val="dk1"/>
                </a:solidFill>
                <a:latin typeface="Meiryo UI" panose="020B0604030504040204" pitchFamily="50" charset="-128"/>
                <a:ea typeface="Meiryo UI" panose="020B0604030504040204" pitchFamily="50" charset="-128"/>
                <a:cs typeface="Arial"/>
                <a:sym typeface="Arial"/>
              </a:rPr>
              <a:t>サポートを追加します</a:t>
            </a:r>
            <a:endParaRPr sz="6000" b="1" dirty="0">
              <a:solidFill>
                <a:schemeClr val="dk1"/>
              </a:solidFill>
              <a:latin typeface="Meiryo UI" panose="020B0604030504040204" pitchFamily="50" charset="-128"/>
              <a:ea typeface="Meiryo UI" panose="020B0604030504040204" pitchFamily="50" charset="-128"/>
              <a:cs typeface="Arial"/>
              <a:sym typeface="Arial"/>
            </a:endParaRPr>
          </a:p>
        </p:txBody>
      </p:sp>
      <p:sp>
        <p:nvSpPr>
          <p:cNvPr id="203" name="Google Shape;203;p24"/>
          <p:cNvSpPr/>
          <p:nvPr/>
        </p:nvSpPr>
        <p:spPr>
          <a:xfrm>
            <a:off x="347607" y="1705042"/>
            <a:ext cx="5308287" cy="134716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38888"/>
              </a:lnSpc>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QM2 M.2 SSD PCIeカードにより、TS-x73Aに2</a:t>
            </a:r>
            <a:r>
              <a:rPr lang="ja-JP" altLang="en-US" sz="1800" dirty="0">
                <a:solidFill>
                  <a:schemeClr val="dk1"/>
                </a:solidFill>
                <a:latin typeface="Meiryo UI" panose="020B0604030504040204" pitchFamily="50" charset="-128"/>
                <a:ea typeface="Meiryo UI" panose="020B0604030504040204" pitchFamily="50" charset="-128"/>
              </a:rPr>
              <a:t>つ</a:t>
            </a:r>
            <a:r>
              <a:rPr lang="en-US" sz="1800" dirty="0">
                <a:solidFill>
                  <a:schemeClr val="dk1"/>
                </a:solidFill>
                <a:latin typeface="Meiryo UI" panose="020B0604030504040204" pitchFamily="50" charset="-128"/>
                <a:ea typeface="Meiryo UI" panose="020B0604030504040204" pitchFamily="50" charset="-128"/>
              </a:rPr>
              <a:t>または4つのM.2 </a:t>
            </a:r>
            <a:r>
              <a:rPr lang="en-US" sz="1800" dirty="0" err="1">
                <a:solidFill>
                  <a:schemeClr val="dk1"/>
                </a:solidFill>
                <a:latin typeface="Meiryo UI" panose="020B0604030504040204" pitchFamily="50" charset="-128"/>
                <a:ea typeface="Meiryo UI" panose="020B0604030504040204" pitchFamily="50" charset="-128"/>
              </a:rPr>
              <a:t>NVMe</a:t>
            </a:r>
            <a:r>
              <a:rPr lang="en-US" sz="1800" dirty="0">
                <a:solidFill>
                  <a:schemeClr val="dk1"/>
                </a:solidFill>
                <a:latin typeface="Meiryo UI" panose="020B0604030504040204" pitchFamily="50" charset="-128"/>
                <a:ea typeface="Meiryo UI" panose="020B0604030504040204" pitchFamily="50" charset="-128"/>
              </a:rPr>
              <a:t> / SATA </a:t>
            </a:r>
            <a:r>
              <a:rPr lang="en-US" sz="1800" dirty="0" err="1">
                <a:solidFill>
                  <a:schemeClr val="dk1"/>
                </a:solidFill>
                <a:latin typeface="Meiryo UI" panose="020B0604030504040204" pitchFamily="50" charset="-128"/>
                <a:ea typeface="Meiryo UI" panose="020B0604030504040204" pitchFamily="50" charset="-128"/>
              </a:rPr>
              <a:t>SSDを追加できます。SSDキャッ</a:t>
            </a:r>
            <a:r>
              <a:rPr lang="ja-JP" altLang="en-US" sz="1800" dirty="0">
                <a:solidFill>
                  <a:schemeClr val="dk1"/>
                </a:solidFill>
                <a:latin typeface="Meiryo UI" panose="020B0604030504040204" pitchFamily="50" charset="-128"/>
                <a:ea typeface="Meiryo UI" panose="020B0604030504040204" pitchFamily="50" charset="-128"/>
              </a:rPr>
              <a:t>シュ</a:t>
            </a:r>
            <a:r>
              <a:rPr lang="en-US" sz="1800" dirty="0" err="1">
                <a:solidFill>
                  <a:schemeClr val="dk1"/>
                </a:solidFill>
                <a:latin typeface="Meiryo UI" panose="020B0604030504040204" pitchFamily="50" charset="-128"/>
                <a:ea typeface="Meiryo UI" panose="020B0604030504040204" pitchFamily="50" charset="-128"/>
              </a:rPr>
              <a:t>を有効にする</a:t>
            </a:r>
            <a:r>
              <a:rPr lang="ja-JP" altLang="en-US" sz="1800" dirty="0">
                <a:solidFill>
                  <a:schemeClr val="dk1"/>
                </a:solidFill>
                <a:latin typeface="Meiryo UI" panose="020B0604030504040204" pitchFamily="50" charset="-128"/>
                <a:ea typeface="Meiryo UI" panose="020B0604030504040204" pitchFamily="50" charset="-128"/>
              </a:rPr>
              <a:t>、または</a:t>
            </a:r>
            <a:r>
              <a:rPr lang="en-US" sz="1800" dirty="0">
                <a:solidFill>
                  <a:schemeClr val="dk1"/>
                </a:solidFill>
                <a:latin typeface="Meiryo UI" panose="020B0604030504040204" pitchFamily="50" charset="-128"/>
                <a:ea typeface="Meiryo UI" panose="020B0604030504040204" pitchFamily="50" charset="-128"/>
              </a:rPr>
              <a:t>Qtierを使用して2つのオンボードM.2 </a:t>
            </a:r>
            <a:r>
              <a:rPr lang="en-US" sz="1800" dirty="0" err="1">
                <a:solidFill>
                  <a:schemeClr val="dk1"/>
                </a:solidFill>
                <a:latin typeface="Meiryo UI" panose="020B0604030504040204" pitchFamily="50" charset="-128"/>
                <a:ea typeface="Meiryo UI" panose="020B0604030504040204" pitchFamily="50" charset="-128"/>
              </a:rPr>
              <a:t>NVMe</a:t>
            </a:r>
            <a:r>
              <a:rPr lang="en-US" sz="1800" dirty="0">
                <a:solidFill>
                  <a:schemeClr val="dk1"/>
                </a:solidFill>
                <a:latin typeface="Meiryo UI" panose="020B0604030504040204" pitchFamily="50" charset="-128"/>
                <a:ea typeface="Meiryo UI" panose="020B0604030504040204" pitchFamily="50" charset="-128"/>
              </a:rPr>
              <a:t> </a:t>
            </a:r>
            <a:r>
              <a:rPr lang="en-US" sz="1800" dirty="0" err="1">
                <a:solidFill>
                  <a:schemeClr val="dk1"/>
                </a:solidFill>
                <a:latin typeface="Meiryo UI" panose="020B0604030504040204" pitchFamily="50" charset="-128"/>
                <a:ea typeface="Meiryo UI" panose="020B0604030504040204" pitchFamily="50" charset="-128"/>
              </a:rPr>
              <a:t>SSDでRAID</a:t>
            </a:r>
            <a:r>
              <a:rPr lang="en-US" sz="1800" dirty="0">
                <a:solidFill>
                  <a:schemeClr val="dk1"/>
                </a:solidFill>
                <a:latin typeface="Meiryo UI" panose="020B0604030504040204" pitchFamily="50" charset="-128"/>
                <a:ea typeface="Meiryo UI" panose="020B0604030504040204" pitchFamily="50" charset="-128"/>
              </a:rPr>
              <a:t> 5グループを作成します。</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04" name="Google Shape;204;p24"/>
          <p:cNvSpPr/>
          <p:nvPr/>
        </p:nvSpPr>
        <p:spPr>
          <a:xfrm>
            <a:off x="6075444" y="4895154"/>
            <a:ext cx="272221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熱センサーにより、リアルタイムの温度監視とファンの回転速度の調整が可能</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205" name="Google Shape;205;p24"/>
          <p:cNvSpPr/>
          <p:nvPr/>
        </p:nvSpPr>
        <p:spPr>
          <a:xfrm>
            <a:off x="9179583" y="1884481"/>
            <a:ext cx="256268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標準PCIeスロット</a:t>
            </a:r>
            <a:r>
              <a:rPr lang="ja-JP" altLang="en-US" b="1" dirty="0">
                <a:solidFill>
                  <a:schemeClr val="lt1"/>
                </a:solidFill>
                <a:latin typeface="Meiryo UI" panose="020B0604030504040204" pitchFamily="50" charset="-128"/>
                <a:ea typeface="Meiryo UI" panose="020B0604030504040204" pitchFamily="50" charset="-128"/>
              </a:rPr>
              <a:t>と互換</a:t>
            </a:r>
            <a:endParaRPr b="1" dirty="0">
              <a:solidFill>
                <a:schemeClr val="lt1"/>
              </a:solidFill>
              <a:latin typeface="Meiryo UI" panose="020B0604030504040204" pitchFamily="50" charset="-128"/>
              <a:ea typeface="Meiryo UI" panose="020B0604030504040204" pitchFamily="50" charset="-128"/>
            </a:endParaRPr>
          </a:p>
        </p:txBody>
      </p:sp>
      <p:pic>
        <p:nvPicPr>
          <p:cNvPr id="207" name="Google Shape;207;p24"/>
          <p:cNvPicPr preferRelativeResize="0"/>
          <p:nvPr/>
        </p:nvPicPr>
        <p:blipFill rotWithShape="1">
          <a:blip r:embed="rId5">
            <a:alphaModFix/>
          </a:blip>
          <a:srcRect/>
          <a:stretch/>
        </p:blipFill>
        <p:spPr>
          <a:xfrm>
            <a:off x="9215839" y="2344595"/>
            <a:ext cx="2677892" cy="2550559"/>
          </a:xfrm>
          <a:prstGeom prst="rect">
            <a:avLst/>
          </a:prstGeom>
          <a:noFill/>
          <a:ln>
            <a:noFill/>
          </a:ln>
          <a:effectLst>
            <a:outerShdw blurRad="431800" dist="368300" dir="5760000" sx="106000" sy="106000" algn="ctr" rotWithShape="0">
              <a:srgbClr val="000000">
                <a:alpha val="33725"/>
              </a:srgbClr>
            </a:outerShdw>
          </a:effectLst>
        </p:spPr>
      </p:pic>
      <p:sp>
        <p:nvSpPr>
          <p:cNvPr id="206" name="Google Shape;206;p24"/>
          <p:cNvSpPr/>
          <p:nvPr/>
        </p:nvSpPr>
        <p:spPr>
          <a:xfrm>
            <a:off x="9233896" y="4874065"/>
            <a:ext cx="2659835" cy="461665"/>
          </a:xfrm>
          <a:prstGeom prst="rect">
            <a:avLst/>
          </a:prstGeom>
          <a:noFill/>
          <a:ln>
            <a:noFill/>
          </a:ln>
        </p:spPr>
        <p:txBody>
          <a:bodyPr spcFirstLastPara="1" wrap="square" lIns="91425" tIns="45700" rIns="91425" bIns="45700" anchor="t" anchorCtr="0">
            <a:noAutofit/>
          </a:bodyPr>
          <a:lstStyle/>
          <a:p>
            <a:r>
              <a:rPr lang="ja-JP" altLang="en-US" sz="1200" b="1" dirty="0">
                <a:solidFill>
                  <a:schemeClr val="dk1"/>
                </a:solidFill>
                <a:latin typeface="Meiryo UI" panose="020B0604030504040204" pitchFamily="50" charset="-128"/>
                <a:ea typeface="Meiryo UI" panose="020B0604030504040204" pitchFamily="50" charset="-128"/>
              </a:rPr>
              <a:t>フルハイトブラケットを含む</a:t>
            </a:r>
          </a:p>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ロープロファイルPCIeカード</a:t>
            </a:r>
            <a:endParaRPr sz="1200" b="1" dirty="0">
              <a:solidFill>
                <a:schemeClr val="dk1"/>
              </a:solidFill>
              <a:latin typeface="Meiryo UI" panose="020B0604030504040204" pitchFamily="50" charset="-128"/>
              <a:ea typeface="Meiryo UI" panose="020B0604030504040204" pitchFamily="50" charset="-128"/>
            </a:endParaRPr>
          </a:p>
        </p:txBody>
      </p:sp>
      <p:pic>
        <p:nvPicPr>
          <p:cNvPr id="208" name="Google Shape;208;p24" descr="一張含有 文字 的圖片&#10;&#10;自動產生的描述"/>
          <p:cNvPicPr preferRelativeResize="0"/>
          <p:nvPr/>
        </p:nvPicPr>
        <p:blipFill rotWithShape="1">
          <a:blip r:embed="rId6">
            <a:alphaModFix/>
          </a:blip>
          <a:srcRect/>
          <a:stretch/>
        </p:blipFill>
        <p:spPr>
          <a:xfrm>
            <a:off x="2916860" y="3601434"/>
            <a:ext cx="3123011" cy="2679543"/>
          </a:xfrm>
          <a:prstGeom prst="rect">
            <a:avLst/>
          </a:prstGeom>
          <a:noFill/>
          <a:ln>
            <a:noFill/>
          </a:ln>
          <a:effectLst>
            <a:outerShdw blurRad="431800" dist="368300" dir="5760000" sx="106000" sy="106000" algn="ctr" rotWithShape="0">
              <a:srgbClr val="000000">
                <a:alpha val="28627"/>
              </a:srgbClr>
            </a:outerShdw>
          </a:effectLst>
        </p:spPr>
      </p:pic>
      <p:sp>
        <p:nvSpPr>
          <p:cNvPr id="209" name="Google Shape;209;p24"/>
          <p:cNvSpPr/>
          <p:nvPr/>
        </p:nvSpPr>
        <p:spPr>
          <a:xfrm>
            <a:off x="407991" y="3712934"/>
            <a:ext cx="2726448" cy="286232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3.5インチドライブベイを占有することなく、ストレージ容量とパフォーマンスを最大化します。一部のQM2モデルでは、M.2 SSD</a:t>
            </a:r>
            <a:r>
              <a:rPr lang="ja-JP" altLang="en-US" sz="1800" dirty="0">
                <a:solidFill>
                  <a:schemeClr val="dk1"/>
                </a:solidFill>
                <a:latin typeface="Meiryo UI" panose="020B0604030504040204" pitchFamily="50" charset="-128"/>
                <a:ea typeface="Meiryo UI" panose="020B0604030504040204" pitchFamily="50" charset="-128"/>
              </a:rPr>
              <a:t>と</a:t>
            </a:r>
            <a:r>
              <a:rPr lang="en-US" sz="1800" dirty="0">
                <a:solidFill>
                  <a:schemeClr val="dk1"/>
                </a:solidFill>
                <a:latin typeface="Meiryo UI" panose="020B0604030504040204" pitchFamily="50" charset="-128"/>
                <a:ea typeface="Meiryo UI" panose="020B0604030504040204" pitchFamily="50" charset="-128"/>
              </a:rPr>
              <a:t>10GBASE-T接続を1つのソリューションに組み合わせています。</a:t>
            </a:r>
            <a:endParaRPr sz="18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dirty="0">
                <a:solidFill>
                  <a:schemeClr val="tx1"/>
                </a:solidFill>
                <a:latin typeface="Meiryo UI" panose="020B0604030504040204" pitchFamily="50" charset="-128"/>
                <a:ea typeface="Meiryo UI" panose="020B0604030504040204" pitchFamily="50" charset="-128"/>
                <a:cs typeface="Arial"/>
                <a:sym typeface="Arial"/>
              </a:rPr>
              <a:t>FC </a:t>
            </a:r>
            <a:r>
              <a:rPr lang="en-US" dirty="0" err="1">
                <a:solidFill>
                  <a:schemeClr val="tx1"/>
                </a:solidFill>
                <a:latin typeface="Meiryo UI" panose="020B0604030504040204" pitchFamily="50" charset="-128"/>
                <a:ea typeface="Meiryo UI" panose="020B0604030504040204" pitchFamily="50" charset="-128"/>
                <a:cs typeface="Arial"/>
                <a:sym typeface="Arial"/>
              </a:rPr>
              <a:t>SAN用のQNAP</a:t>
            </a:r>
            <a:r>
              <a:rPr lang="en-US" dirty="0">
                <a:solidFill>
                  <a:schemeClr val="tx1"/>
                </a:solidFill>
                <a:latin typeface="Meiryo UI" panose="020B0604030504040204" pitchFamily="50" charset="-128"/>
                <a:ea typeface="Meiryo UI" panose="020B0604030504040204" pitchFamily="50" charset="-128"/>
                <a:cs typeface="Arial"/>
                <a:sym typeface="Arial"/>
              </a:rPr>
              <a:t> 16/32Gb</a:t>
            </a:r>
            <a:br>
              <a:rPr lang="en-US" dirty="0">
                <a:solidFill>
                  <a:schemeClr val="tx1"/>
                </a:solidFill>
                <a:latin typeface="Meiryo UI" panose="020B0604030504040204" pitchFamily="50" charset="-128"/>
                <a:ea typeface="Meiryo UI" panose="020B0604030504040204" pitchFamily="50" charset="-128"/>
                <a:cs typeface="Arial"/>
                <a:sym typeface="Arial"/>
              </a:rPr>
            </a:br>
            <a:r>
              <a:rPr lang="en-US" dirty="0" err="1">
                <a:solidFill>
                  <a:schemeClr val="tx1"/>
                </a:solidFill>
                <a:latin typeface="Meiryo UI" panose="020B0604030504040204" pitchFamily="50" charset="-128"/>
                <a:ea typeface="Meiryo UI" panose="020B0604030504040204" pitchFamily="50" charset="-128"/>
                <a:cs typeface="Arial"/>
                <a:sym typeface="Arial"/>
              </a:rPr>
              <a:t>ファイバーチャネルカード</a:t>
            </a:r>
            <a:endParaRPr b="1" dirty="0">
              <a:solidFill>
                <a:schemeClr val="tx1"/>
              </a:solidFill>
              <a:latin typeface="Meiryo UI" panose="020B0604030504040204" pitchFamily="50" charset="-128"/>
              <a:ea typeface="Meiryo UI" panose="020B0604030504040204" pitchFamily="50" charset="-128"/>
              <a:cs typeface="Arial"/>
              <a:sym typeface="Arial"/>
            </a:endParaRPr>
          </a:p>
        </p:txBody>
      </p:sp>
      <p:cxnSp>
        <p:nvCxnSpPr>
          <p:cNvPr id="216" name="Google Shape;216;p25"/>
          <p:cNvCxnSpPr/>
          <p:nvPr/>
        </p:nvCxnSpPr>
        <p:spPr>
          <a:xfrm>
            <a:off x="3343790" y="3145341"/>
            <a:ext cx="3064998" cy="0"/>
          </a:xfrm>
          <a:prstGeom prst="straightConnector1">
            <a:avLst/>
          </a:prstGeom>
          <a:noFill/>
          <a:ln w="76200" cap="flat" cmpd="sng">
            <a:solidFill>
              <a:srgbClr val="1FB3F2"/>
            </a:solidFill>
            <a:prstDash val="solid"/>
            <a:miter lim="800000"/>
            <a:headEnd type="none" w="sm" len="sm"/>
            <a:tailEnd type="none" w="sm" len="sm"/>
          </a:ln>
        </p:spPr>
      </p:cxnSp>
      <p:pic>
        <p:nvPicPr>
          <p:cNvPr id="217" name="Google Shape;217;p25"/>
          <p:cNvPicPr preferRelativeResize="0"/>
          <p:nvPr/>
        </p:nvPicPr>
        <p:blipFill rotWithShape="1">
          <a:blip r:embed="rId3">
            <a:alphaModFix/>
          </a:blip>
          <a:srcRect/>
          <a:stretch/>
        </p:blipFill>
        <p:spPr>
          <a:xfrm>
            <a:off x="477908" y="1850600"/>
            <a:ext cx="3282104" cy="2798634"/>
          </a:xfrm>
          <a:prstGeom prst="rect">
            <a:avLst/>
          </a:prstGeom>
          <a:noFill/>
          <a:ln>
            <a:noFill/>
          </a:ln>
          <a:effectLst>
            <a:reflection stA="52000" endA="300" endPos="35000" sy="-100000" algn="bl" rotWithShape="0"/>
          </a:effectLst>
        </p:spPr>
      </p:pic>
      <p:grpSp>
        <p:nvGrpSpPr>
          <p:cNvPr id="218" name="Google Shape;218;p25"/>
          <p:cNvGrpSpPr/>
          <p:nvPr/>
        </p:nvGrpSpPr>
        <p:grpSpPr>
          <a:xfrm>
            <a:off x="6340530" y="2152430"/>
            <a:ext cx="5450418" cy="1762528"/>
            <a:chOff x="5281398" y="2130931"/>
            <a:chExt cx="5815446" cy="1873802"/>
          </a:xfrm>
        </p:grpSpPr>
        <p:sp>
          <p:nvSpPr>
            <p:cNvPr id="219" name="Google Shape;219;p25"/>
            <p:cNvSpPr/>
            <p:nvPr/>
          </p:nvSpPr>
          <p:spPr>
            <a:xfrm>
              <a:off x="5281399" y="2130932"/>
              <a:ext cx="5715152" cy="1873801"/>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Meiryo UI" panose="020B0604030504040204" pitchFamily="50" charset="-128"/>
                <a:ea typeface="Meiryo UI" panose="020B0604030504040204" pitchFamily="50" charset="-128"/>
                <a:sym typeface="Arial"/>
              </a:endParaRPr>
            </a:p>
          </p:txBody>
        </p:sp>
        <p:pic>
          <p:nvPicPr>
            <p:cNvPr id="220" name="Google Shape;220;p25"/>
            <p:cNvPicPr preferRelativeResize="0"/>
            <p:nvPr/>
          </p:nvPicPr>
          <p:blipFill rotWithShape="1">
            <a:blip r:embed="rId4">
              <a:alphaModFix/>
            </a:blip>
            <a:srcRect r="96634"/>
            <a:stretch/>
          </p:blipFill>
          <p:spPr>
            <a:xfrm>
              <a:off x="5281398" y="2130931"/>
              <a:ext cx="200587" cy="1873801"/>
            </a:xfrm>
            <a:prstGeom prst="rect">
              <a:avLst/>
            </a:prstGeom>
            <a:noFill/>
            <a:ln>
              <a:noFill/>
            </a:ln>
            <a:effectLst>
              <a:outerShdw blurRad="50800" dist="38100" dir="2700000" algn="tl" rotWithShape="0">
                <a:srgbClr val="000000">
                  <a:alpha val="40000"/>
                </a:srgbClr>
              </a:outerShdw>
            </a:effectLst>
          </p:spPr>
        </p:pic>
        <p:pic>
          <p:nvPicPr>
            <p:cNvPr id="221" name="Google Shape;221;p25"/>
            <p:cNvPicPr preferRelativeResize="0"/>
            <p:nvPr/>
          </p:nvPicPr>
          <p:blipFill rotWithShape="1">
            <a:blip r:embed="rId4">
              <a:alphaModFix/>
            </a:blip>
            <a:srcRect r="96634"/>
            <a:stretch/>
          </p:blipFill>
          <p:spPr>
            <a:xfrm flipH="1">
              <a:off x="10896257" y="2130931"/>
              <a:ext cx="200587" cy="1873801"/>
            </a:xfrm>
            <a:prstGeom prst="rect">
              <a:avLst/>
            </a:prstGeom>
            <a:noFill/>
            <a:ln>
              <a:noFill/>
            </a:ln>
            <a:effectLst>
              <a:outerShdw blurRad="50800" dist="38100" dir="2700000" algn="tl" rotWithShape="0">
                <a:srgbClr val="000000">
                  <a:alpha val="40000"/>
                </a:srgbClr>
              </a:outerShdw>
            </a:effectLst>
          </p:spPr>
        </p:pic>
      </p:grpSp>
      <p:cxnSp>
        <p:nvCxnSpPr>
          <p:cNvPr id="222" name="Google Shape;222;p25"/>
          <p:cNvCxnSpPr/>
          <p:nvPr/>
        </p:nvCxnSpPr>
        <p:spPr>
          <a:xfrm>
            <a:off x="5084785" y="5289400"/>
            <a:ext cx="3952341" cy="0"/>
          </a:xfrm>
          <a:prstGeom prst="straightConnector1">
            <a:avLst/>
          </a:prstGeom>
          <a:noFill/>
          <a:ln w="76200" cap="flat" cmpd="sng">
            <a:solidFill>
              <a:srgbClr val="1FB3F2"/>
            </a:solidFill>
            <a:prstDash val="solid"/>
            <a:miter lim="800000"/>
            <a:headEnd type="none" w="sm" len="sm"/>
            <a:tailEnd type="none" w="sm" len="sm"/>
          </a:ln>
        </p:spPr>
      </p:cxnSp>
      <p:sp>
        <p:nvSpPr>
          <p:cNvPr id="223" name="Google Shape;223;p25"/>
          <p:cNvSpPr txBox="1"/>
          <p:nvPr/>
        </p:nvSpPr>
        <p:spPr>
          <a:xfrm>
            <a:off x="683984" y="1761423"/>
            <a:ext cx="10722147" cy="1565270"/>
          </a:xfrm>
          <a:prstGeom prst="rect">
            <a:avLst/>
          </a:prstGeom>
          <a:noFill/>
          <a:ln>
            <a:noFill/>
          </a:ln>
        </p:spPr>
        <p:txBody>
          <a:bodyPr spcFirstLastPara="1" wrap="square" lIns="121900" tIns="60950" rIns="121900" bIns="60950" anchor="t" anchorCtr="0">
            <a:noAutofit/>
          </a:bodyPr>
          <a:lstStyle/>
          <a:p>
            <a:pPr marL="238749" marR="0" lvl="0" indent="-238749" algn="l" rtl="0">
              <a:lnSpc>
                <a:spcPct val="133333"/>
              </a:lnSpc>
              <a:spcBef>
                <a:spcPts val="0"/>
              </a:spcBef>
              <a:spcAft>
                <a:spcPts val="0"/>
              </a:spcAft>
              <a:buNone/>
            </a:pPr>
            <a:endParaRPr sz="2400" b="1" dirty="0">
              <a:solidFill>
                <a:srgbClr val="000000"/>
              </a:solidFill>
              <a:latin typeface="Meiryo UI" panose="020B0604030504040204" pitchFamily="50" charset="-128"/>
              <a:ea typeface="Meiryo UI" panose="020B0604030504040204" pitchFamily="50" charset="-128"/>
              <a:sym typeface="Arial"/>
            </a:endParaRPr>
          </a:p>
        </p:txBody>
      </p:sp>
      <p:sp>
        <p:nvSpPr>
          <p:cNvPr id="224" name="Google Shape;224;p25"/>
          <p:cNvSpPr txBox="1"/>
          <p:nvPr/>
        </p:nvSpPr>
        <p:spPr>
          <a:xfrm>
            <a:off x="5616391" y="4611063"/>
            <a:ext cx="5238422" cy="615553"/>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3200" dirty="0">
                <a:latin typeface="Meiryo UI" panose="020B0604030504040204" pitchFamily="50" charset="-128"/>
                <a:ea typeface="Meiryo UI" panose="020B0604030504040204" pitchFamily="50" charset="-128"/>
              </a:rPr>
              <a:t>16/32Gb </a:t>
            </a:r>
            <a:r>
              <a:rPr lang="en-US" sz="3200" dirty="0" err="1">
                <a:latin typeface="Meiryo UI" panose="020B0604030504040204" pitchFamily="50" charset="-128"/>
                <a:ea typeface="Meiryo UI" panose="020B0604030504040204" pitchFamily="50" charset="-128"/>
              </a:rPr>
              <a:t>FCトランシーバ</a:t>
            </a:r>
            <a:r>
              <a:rPr lang="en-US" sz="3200" dirty="0">
                <a:latin typeface="Meiryo UI" panose="020B0604030504040204" pitchFamily="50" charset="-128"/>
                <a:ea typeface="Meiryo UI" panose="020B0604030504040204" pitchFamily="50" charset="-128"/>
              </a:rPr>
              <a:t>ー</a:t>
            </a:r>
            <a:endParaRPr sz="3200" dirty="0">
              <a:solidFill>
                <a:srgbClr val="000000"/>
              </a:solidFill>
              <a:latin typeface="Meiryo UI" panose="020B0604030504040204" pitchFamily="50" charset="-128"/>
              <a:ea typeface="Meiryo UI" panose="020B0604030504040204" pitchFamily="50" charset="-128"/>
              <a:sym typeface="Arial"/>
            </a:endParaRPr>
          </a:p>
        </p:txBody>
      </p:sp>
      <p:sp>
        <p:nvSpPr>
          <p:cNvPr id="225" name="Google Shape;225;p25"/>
          <p:cNvSpPr txBox="1"/>
          <p:nvPr/>
        </p:nvSpPr>
        <p:spPr>
          <a:xfrm>
            <a:off x="3902569" y="1821827"/>
            <a:ext cx="2527514" cy="1231106"/>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2000" b="1" dirty="0">
                <a:latin typeface="Meiryo UI" panose="020B0604030504040204" pitchFamily="50" charset="-128"/>
                <a:ea typeface="Meiryo UI" panose="020B0604030504040204" pitchFamily="50" charset="-128"/>
              </a:rPr>
              <a:t>QXP-16G2FC</a:t>
            </a:r>
            <a:endParaRPr sz="2000" b="1"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rPr>
              <a:t>デュアルポート16Gbps</a:t>
            </a:r>
            <a:endParaRPr sz="1600"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b="1" dirty="0">
                <a:latin typeface="Meiryo UI" panose="020B0604030504040204" pitchFamily="50" charset="-128"/>
                <a:ea typeface="Meiryo UI" panose="020B0604030504040204" pitchFamily="50" charset="-128"/>
              </a:rPr>
              <a:t>QXP-32G2FC</a:t>
            </a:r>
            <a:endParaRPr sz="2000" b="1"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rPr>
              <a:t>デュアルポート32Gbps</a:t>
            </a:r>
            <a:endParaRPr sz="1600" dirty="0">
              <a:latin typeface="Meiryo UI" panose="020B0604030504040204" pitchFamily="50" charset="-128"/>
              <a:ea typeface="Meiryo UI" panose="020B0604030504040204" pitchFamily="50" charset="-128"/>
            </a:endParaRPr>
          </a:p>
        </p:txBody>
      </p:sp>
      <p:sp>
        <p:nvSpPr>
          <p:cNvPr id="226" name="Google Shape;226;p25"/>
          <p:cNvSpPr txBox="1"/>
          <p:nvPr/>
        </p:nvSpPr>
        <p:spPr>
          <a:xfrm>
            <a:off x="5748200" y="5360110"/>
            <a:ext cx="3124740" cy="779572"/>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2133" dirty="0">
                <a:latin typeface="Meiryo UI" panose="020B0604030504040204" pitchFamily="50" charset="-128"/>
                <a:ea typeface="Meiryo UI" panose="020B0604030504040204" pitchFamily="50" charset="-128"/>
              </a:rPr>
              <a:t>TRX-16GFCSFP-SR</a:t>
            </a:r>
            <a:endParaRPr sz="2133"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133" dirty="0">
                <a:latin typeface="Meiryo UI" panose="020B0604030504040204" pitchFamily="50" charset="-128"/>
                <a:ea typeface="Meiryo UI" panose="020B0604030504040204" pitchFamily="50" charset="-128"/>
              </a:rPr>
              <a:t>TRX-32GFCSFP-SR</a:t>
            </a:r>
            <a:endParaRPr sz="2133" dirty="0">
              <a:latin typeface="Meiryo UI" panose="020B0604030504040204" pitchFamily="50" charset="-128"/>
              <a:ea typeface="Meiryo UI" panose="020B0604030504040204" pitchFamily="50" charset="-128"/>
            </a:endParaRPr>
          </a:p>
        </p:txBody>
      </p:sp>
      <p:sp>
        <p:nvSpPr>
          <p:cNvPr id="227" name="Google Shape;227;p25"/>
          <p:cNvSpPr txBox="1"/>
          <p:nvPr/>
        </p:nvSpPr>
        <p:spPr>
          <a:xfrm>
            <a:off x="6671083" y="2305535"/>
            <a:ext cx="4804043" cy="1414845"/>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2800" b="1" dirty="0">
                <a:solidFill>
                  <a:schemeClr val="dk1"/>
                </a:solidFill>
                <a:latin typeface="Meiryo UI" panose="020B0604030504040204" pitchFamily="50" charset="-128"/>
                <a:ea typeface="Meiryo UI" panose="020B0604030504040204" pitchFamily="50" charset="-128"/>
              </a:rPr>
              <a:t>iSCSI &amp; </a:t>
            </a:r>
            <a:r>
              <a:rPr lang="en-US" sz="2800" b="1" dirty="0" err="1">
                <a:solidFill>
                  <a:schemeClr val="dk1"/>
                </a:solidFill>
                <a:latin typeface="Meiryo UI" panose="020B0604030504040204" pitchFamily="50" charset="-128"/>
                <a:ea typeface="Meiryo UI" panose="020B0604030504040204" pitchFamily="50" charset="-128"/>
              </a:rPr>
              <a:t>Fibre</a:t>
            </a:r>
            <a:r>
              <a:rPr lang="en-US" sz="2800" b="1" dirty="0">
                <a:solidFill>
                  <a:schemeClr val="dk1"/>
                </a:solidFill>
                <a:latin typeface="Meiryo UI" panose="020B0604030504040204" pitchFamily="50" charset="-128"/>
                <a:ea typeface="Meiryo UI" panose="020B0604030504040204" pitchFamily="50" charset="-128"/>
              </a:rPr>
              <a:t> Channel</a:t>
            </a:r>
          </a:p>
          <a:p>
            <a:pPr marL="0" marR="0" lvl="0" indent="0" algn="l" rtl="0">
              <a:spcBef>
                <a:spcPts val="0"/>
              </a:spcBef>
              <a:spcAft>
                <a:spcPts val="0"/>
              </a:spcAft>
              <a:buNone/>
            </a:pPr>
            <a:r>
              <a:rPr lang="en-US" sz="2800" dirty="0" err="1">
                <a:solidFill>
                  <a:schemeClr val="dk1"/>
                </a:solidFill>
                <a:latin typeface="Meiryo UI" panose="020B0604030504040204" pitchFamily="50" charset="-128"/>
                <a:ea typeface="Meiryo UI" panose="020B0604030504040204" pitchFamily="50" charset="-128"/>
              </a:rPr>
              <a:t>アプリを使用してファイバーチャネル接続を管理する</a:t>
            </a:r>
            <a:endParaRPr dirty="0">
              <a:latin typeface="Meiryo UI" panose="020B0604030504040204" pitchFamily="50" charset="-128"/>
              <a:ea typeface="Meiryo UI" panose="020B0604030504040204" pitchFamily="50" charset="-128"/>
            </a:endParaRPr>
          </a:p>
        </p:txBody>
      </p:sp>
      <p:pic>
        <p:nvPicPr>
          <p:cNvPr id="228" name="Google Shape;228;p25"/>
          <p:cNvPicPr preferRelativeResize="0"/>
          <p:nvPr/>
        </p:nvPicPr>
        <p:blipFill rotWithShape="1">
          <a:blip r:embed="rId5">
            <a:alphaModFix/>
          </a:blip>
          <a:srcRect b="7423"/>
          <a:stretch/>
        </p:blipFill>
        <p:spPr>
          <a:xfrm>
            <a:off x="3623844" y="4277578"/>
            <a:ext cx="1984535" cy="1695408"/>
          </a:xfrm>
          <a:prstGeom prst="rect">
            <a:avLst/>
          </a:prstGeom>
          <a:noFill/>
          <a:ln>
            <a:noFill/>
          </a:ln>
          <a:effectLst>
            <a:reflection stA="52000" endA="300" endPos="35000" sy="-100000" algn="bl" rotWithShape="0"/>
          </a:effectLst>
        </p:spPr>
      </p:pic>
      <p:sp>
        <p:nvSpPr>
          <p:cNvPr id="229" name="Google Shape;229;p25"/>
          <p:cNvSpPr txBox="1"/>
          <p:nvPr/>
        </p:nvSpPr>
        <p:spPr>
          <a:xfrm>
            <a:off x="3904506" y="3283870"/>
            <a:ext cx="2527514" cy="1025987"/>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867" dirty="0">
                <a:latin typeface="Meiryo UI" panose="020B0604030504040204" pitchFamily="50" charset="-128"/>
                <a:ea typeface="Meiryo UI" panose="020B0604030504040204" pitchFamily="50" charset="-128"/>
              </a:rPr>
              <a:t>FC HBA</a:t>
            </a:r>
            <a:endParaRPr sz="1867"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67" dirty="0">
                <a:latin typeface="Meiryo UI" panose="020B0604030504040204" pitchFamily="50" charset="-128"/>
                <a:ea typeface="Meiryo UI" panose="020B0604030504040204" pitchFamily="50" charset="-128"/>
              </a:rPr>
              <a:t>16/32Gb </a:t>
            </a:r>
          </a:p>
          <a:p>
            <a:pPr marL="0" marR="0" lvl="0" indent="0" algn="l" rtl="0">
              <a:spcBef>
                <a:spcPts val="0"/>
              </a:spcBef>
              <a:spcAft>
                <a:spcPts val="0"/>
              </a:spcAft>
              <a:buNone/>
            </a:pPr>
            <a:r>
              <a:rPr lang="en-US" sz="1867" dirty="0" err="1">
                <a:latin typeface="Meiryo UI" panose="020B0604030504040204" pitchFamily="50" charset="-128"/>
                <a:ea typeface="Meiryo UI" panose="020B0604030504040204" pitchFamily="50" charset="-128"/>
              </a:rPr>
              <a:t>FCトランシーバ</a:t>
            </a:r>
            <a:r>
              <a:rPr lang="en-US" sz="1867" dirty="0">
                <a:latin typeface="Meiryo UI" panose="020B0604030504040204" pitchFamily="50" charset="-128"/>
                <a:ea typeface="Meiryo UI" panose="020B0604030504040204" pitchFamily="50" charset="-128"/>
              </a:rPr>
              <a:t>ー</a:t>
            </a:r>
            <a:r>
              <a:rPr lang="ja-JP" altLang="en-US" sz="1867" dirty="0">
                <a:latin typeface="Meiryo UI" panose="020B0604030504040204" pitchFamily="50" charset="-128"/>
                <a:ea typeface="Meiryo UI" panose="020B0604030504040204" pitchFamily="50" charset="-128"/>
              </a:rPr>
              <a:t>付属</a:t>
            </a:r>
            <a:endParaRPr sz="1867" dirty="0">
              <a:latin typeface="Meiryo UI" panose="020B0604030504040204" pitchFamily="50" charset="-128"/>
              <a:ea typeface="Meiryo UI" panose="020B0604030504040204" pitchFamily="50"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6"/>
          <p:cNvPicPr preferRelativeResize="0"/>
          <p:nvPr/>
        </p:nvPicPr>
        <p:blipFill rotWithShape="1">
          <a:blip r:embed="rId3">
            <a:alphaModFix/>
          </a:blip>
          <a:srcRect/>
          <a:stretch/>
        </p:blipFill>
        <p:spPr>
          <a:xfrm rot="10800000" flipH="1">
            <a:off x="3413497" y="4550290"/>
            <a:ext cx="2754398" cy="727390"/>
          </a:xfrm>
          <a:prstGeom prst="rect">
            <a:avLst/>
          </a:prstGeom>
          <a:noFill/>
          <a:ln>
            <a:noFill/>
          </a:ln>
        </p:spPr>
      </p:pic>
      <p:pic>
        <p:nvPicPr>
          <p:cNvPr id="235" name="Google Shape;235;p26"/>
          <p:cNvPicPr preferRelativeResize="0"/>
          <p:nvPr/>
        </p:nvPicPr>
        <p:blipFill rotWithShape="1">
          <a:blip r:embed="rId3">
            <a:alphaModFix/>
          </a:blip>
          <a:srcRect/>
          <a:stretch/>
        </p:blipFill>
        <p:spPr>
          <a:xfrm rot="10800000" flipH="1">
            <a:off x="232336" y="2989448"/>
            <a:ext cx="3096956" cy="727390"/>
          </a:xfrm>
          <a:prstGeom prst="rect">
            <a:avLst/>
          </a:prstGeom>
          <a:noFill/>
          <a:ln>
            <a:noFill/>
          </a:ln>
        </p:spPr>
      </p:pic>
      <p:pic>
        <p:nvPicPr>
          <p:cNvPr id="236" name="Google Shape;236;p26"/>
          <p:cNvPicPr preferRelativeResize="0"/>
          <p:nvPr/>
        </p:nvPicPr>
        <p:blipFill rotWithShape="1">
          <a:blip r:embed="rId3">
            <a:alphaModFix/>
          </a:blip>
          <a:srcRect/>
          <a:stretch/>
        </p:blipFill>
        <p:spPr>
          <a:xfrm rot="10800000" flipH="1">
            <a:off x="179409" y="4636698"/>
            <a:ext cx="2741456" cy="686696"/>
          </a:xfrm>
          <a:prstGeom prst="rect">
            <a:avLst/>
          </a:prstGeom>
          <a:noFill/>
          <a:ln>
            <a:noFill/>
          </a:ln>
        </p:spPr>
      </p:pic>
      <p:sp>
        <p:nvSpPr>
          <p:cNvPr id="237" name="Google Shape;237;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3600"/>
              <a:buFont typeface="Arial"/>
              <a:buNone/>
            </a:pPr>
            <a:r>
              <a:rPr lang="en-US" sz="3500" dirty="0" err="1">
                <a:solidFill>
                  <a:schemeClr val="tx1"/>
                </a:solidFill>
                <a:latin typeface="Meiryo UI" panose="020B0604030504040204" pitchFamily="50" charset="-128"/>
                <a:ea typeface="Meiryo UI" panose="020B0604030504040204" pitchFamily="50" charset="-128"/>
                <a:cs typeface="Arial"/>
                <a:sym typeface="Arial"/>
              </a:rPr>
              <a:t>マルチユーザー環境向けの予算にやさしいアンマネージドスイッチ</a:t>
            </a:r>
            <a:endParaRPr sz="3500"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238" name="Google Shape;238;p26"/>
          <p:cNvSpPr txBox="1"/>
          <p:nvPr/>
        </p:nvSpPr>
        <p:spPr>
          <a:xfrm>
            <a:off x="3606001" y="5134339"/>
            <a:ext cx="3422264" cy="3590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17478A"/>
                </a:solidFill>
                <a:latin typeface="Meiryo UI" panose="020B0604030504040204" pitchFamily="50" charset="-128"/>
                <a:ea typeface="Meiryo UI" panose="020B0604030504040204" pitchFamily="50" charset="-128"/>
              </a:rPr>
              <a:t>QSW-308-1C (</a:t>
            </a:r>
            <a:r>
              <a:rPr lang="en-US" sz="1600" b="1" dirty="0" err="1">
                <a:solidFill>
                  <a:srgbClr val="17478A"/>
                </a:solidFill>
                <a:latin typeface="Meiryo UI" panose="020B0604030504040204" pitchFamily="50" charset="-128"/>
                <a:ea typeface="Meiryo UI" panose="020B0604030504040204" pitchFamily="50" charset="-128"/>
              </a:rPr>
              <a:t>アンマネージド</a:t>
            </a:r>
            <a:r>
              <a:rPr lang="en-US" sz="1600" b="1" dirty="0">
                <a:solidFill>
                  <a:srgbClr val="17478A"/>
                </a:solidFill>
                <a:latin typeface="Meiryo UI" panose="020B0604030504040204" pitchFamily="50" charset="-128"/>
                <a:ea typeface="Meiryo UI" panose="020B0604030504040204" pitchFamily="50" charset="-128"/>
              </a:rPr>
              <a:t>)</a:t>
            </a:r>
            <a:endParaRPr sz="1600" b="1" dirty="0">
              <a:solidFill>
                <a:srgbClr val="17478A"/>
              </a:solidFill>
              <a:latin typeface="Meiryo UI" panose="020B0604030504040204" pitchFamily="50" charset="-128"/>
              <a:ea typeface="Meiryo UI" panose="020B0604030504040204" pitchFamily="50" charset="-128"/>
              <a:sym typeface="Arial"/>
            </a:endParaRPr>
          </a:p>
        </p:txBody>
      </p:sp>
      <p:sp>
        <p:nvSpPr>
          <p:cNvPr id="239" name="Google Shape;239;p26"/>
          <p:cNvSpPr txBox="1"/>
          <p:nvPr/>
        </p:nvSpPr>
        <p:spPr>
          <a:xfrm>
            <a:off x="295207" y="5139174"/>
            <a:ext cx="3422264" cy="3590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17478A"/>
                </a:solidFill>
                <a:latin typeface="Meiryo UI" panose="020B0604030504040204" pitchFamily="50" charset="-128"/>
                <a:ea typeface="Meiryo UI" panose="020B0604030504040204" pitchFamily="50" charset="-128"/>
              </a:rPr>
              <a:t>QSW-1208-8C (</a:t>
            </a:r>
            <a:r>
              <a:rPr lang="en-US" sz="1600" b="1" dirty="0" err="1">
                <a:solidFill>
                  <a:srgbClr val="17478A"/>
                </a:solidFill>
                <a:latin typeface="Meiryo UI" panose="020B0604030504040204" pitchFamily="50" charset="-128"/>
                <a:ea typeface="Meiryo UI" panose="020B0604030504040204" pitchFamily="50" charset="-128"/>
              </a:rPr>
              <a:t>アンマネージド</a:t>
            </a:r>
            <a:r>
              <a:rPr lang="en-US" sz="1600" b="1" dirty="0">
                <a:solidFill>
                  <a:srgbClr val="17478A"/>
                </a:solidFill>
                <a:latin typeface="Meiryo UI" panose="020B0604030504040204" pitchFamily="50" charset="-128"/>
                <a:ea typeface="Meiryo UI" panose="020B0604030504040204" pitchFamily="50" charset="-128"/>
              </a:rPr>
              <a:t>)</a:t>
            </a:r>
            <a:endParaRPr sz="1600" b="1" dirty="0">
              <a:solidFill>
                <a:srgbClr val="17478A"/>
              </a:solidFill>
              <a:latin typeface="Meiryo UI" panose="020B0604030504040204" pitchFamily="50" charset="-128"/>
              <a:ea typeface="Meiryo UI" panose="020B0604030504040204" pitchFamily="50" charset="-128"/>
              <a:sym typeface="Arial"/>
            </a:endParaRPr>
          </a:p>
        </p:txBody>
      </p:sp>
      <p:pic>
        <p:nvPicPr>
          <p:cNvPr id="240" name="Google Shape;240;p26" descr="一張含有 電子用品, 黑色, 電腦, 時鐘 的圖片&#10;&#10;自動產生的描述"/>
          <p:cNvPicPr preferRelativeResize="0"/>
          <p:nvPr/>
        </p:nvPicPr>
        <p:blipFill rotWithShape="1">
          <a:blip r:embed="rId4">
            <a:alphaModFix/>
          </a:blip>
          <a:srcRect/>
          <a:stretch/>
        </p:blipFill>
        <p:spPr>
          <a:xfrm>
            <a:off x="354335" y="4386492"/>
            <a:ext cx="2533415" cy="686696"/>
          </a:xfrm>
          <a:prstGeom prst="rect">
            <a:avLst/>
          </a:prstGeom>
          <a:noFill/>
          <a:ln>
            <a:noFill/>
          </a:ln>
          <a:effectLst>
            <a:outerShdw blurRad="431800" dist="355600" dir="1740000" algn="tl" rotWithShape="0">
              <a:srgbClr val="000000">
                <a:alpha val="22745"/>
              </a:srgbClr>
            </a:outerShdw>
          </a:effectLst>
        </p:spPr>
      </p:pic>
      <p:pic>
        <p:nvPicPr>
          <p:cNvPr id="241" name="Google Shape;241;p26"/>
          <p:cNvPicPr preferRelativeResize="0"/>
          <p:nvPr/>
        </p:nvPicPr>
        <p:blipFill rotWithShape="1">
          <a:blip r:embed="rId5">
            <a:alphaModFix/>
          </a:blip>
          <a:srcRect/>
          <a:stretch/>
        </p:blipFill>
        <p:spPr>
          <a:xfrm>
            <a:off x="3688084" y="4449358"/>
            <a:ext cx="2220909" cy="468307"/>
          </a:xfrm>
          <a:prstGeom prst="rect">
            <a:avLst/>
          </a:prstGeom>
          <a:noFill/>
          <a:ln>
            <a:noFill/>
          </a:ln>
          <a:effectLst>
            <a:outerShdw blurRad="431800" dist="355600" dir="1740000" algn="tl" rotWithShape="0">
              <a:srgbClr val="000000">
                <a:alpha val="22745"/>
              </a:srgbClr>
            </a:outerShdw>
          </a:effectLst>
        </p:spPr>
      </p:pic>
      <p:pic>
        <p:nvPicPr>
          <p:cNvPr id="242" name="Google Shape;242;p26" descr="一張含有 電子用品 的圖片&#10;&#10;自動產生的描述"/>
          <p:cNvPicPr preferRelativeResize="0"/>
          <p:nvPr/>
        </p:nvPicPr>
        <p:blipFill rotWithShape="1">
          <a:blip r:embed="rId6">
            <a:alphaModFix/>
          </a:blip>
          <a:srcRect/>
          <a:stretch/>
        </p:blipFill>
        <p:spPr>
          <a:xfrm>
            <a:off x="251585" y="1983437"/>
            <a:ext cx="3060347" cy="1912377"/>
          </a:xfrm>
          <a:prstGeom prst="rect">
            <a:avLst/>
          </a:prstGeom>
          <a:noFill/>
          <a:ln>
            <a:noFill/>
          </a:ln>
          <a:effectLst>
            <a:outerShdw blurRad="431800" dist="355600" dir="1740000" algn="tl" rotWithShape="0">
              <a:srgbClr val="000000">
                <a:alpha val="22745"/>
              </a:srgbClr>
            </a:outerShdw>
          </a:effectLst>
        </p:spPr>
      </p:pic>
      <p:sp>
        <p:nvSpPr>
          <p:cNvPr id="243" name="Google Shape;243;p26"/>
          <p:cNvSpPr txBox="1"/>
          <p:nvPr/>
        </p:nvSpPr>
        <p:spPr>
          <a:xfrm>
            <a:off x="3450484" y="2355449"/>
            <a:ext cx="342226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17478A"/>
                </a:solidFill>
                <a:latin typeface="Meiryo UI" panose="020B0604030504040204" pitchFamily="50" charset="-128"/>
                <a:ea typeface="Meiryo UI" panose="020B0604030504040204" pitchFamily="50" charset="-128"/>
              </a:rPr>
              <a:t>QSW-1105-5T (</a:t>
            </a:r>
            <a:r>
              <a:rPr lang="en-US" sz="1600" b="1" dirty="0" err="1">
                <a:solidFill>
                  <a:srgbClr val="17478A"/>
                </a:solidFill>
                <a:latin typeface="Meiryo UI" panose="020B0604030504040204" pitchFamily="50" charset="-128"/>
                <a:ea typeface="Meiryo UI" panose="020B0604030504040204" pitchFamily="50" charset="-128"/>
              </a:rPr>
              <a:t>アンマネージド</a:t>
            </a:r>
            <a:r>
              <a:rPr lang="en-US" sz="1600" b="1" dirty="0">
                <a:solidFill>
                  <a:srgbClr val="17478A"/>
                </a:solidFill>
                <a:latin typeface="Meiryo UI" panose="020B0604030504040204" pitchFamily="50" charset="-128"/>
                <a:ea typeface="Meiryo UI" panose="020B0604030504040204" pitchFamily="50" charset="-128"/>
              </a:rPr>
              <a:t>)</a:t>
            </a:r>
            <a:endParaRPr sz="1600" b="1" dirty="0">
              <a:solidFill>
                <a:srgbClr val="17478A"/>
              </a:solidFill>
              <a:latin typeface="Meiryo UI" panose="020B0604030504040204" pitchFamily="50" charset="-128"/>
              <a:ea typeface="Meiryo UI" panose="020B0604030504040204" pitchFamily="50" charset="-128"/>
              <a:sym typeface="Arial"/>
            </a:endParaRPr>
          </a:p>
        </p:txBody>
      </p:sp>
      <p:sp>
        <p:nvSpPr>
          <p:cNvPr id="244" name="Google Shape;244;p26"/>
          <p:cNvSpPr txBox="1"/>
          <p:nvPr/>
        </p:nvSpPr>
        <p:spPr>
          <a:xfrm>
            <a:off x="3487093" y="2704929"/>
            <a:ext cx="3293784" cy="307777"/>
          </a:xfrm>
          <a:prstGeom prst="rect">
            <a:avLst/>
          </a:prstGeom>
          <a:noFill/>
          <a:ln>
            <a:noFill/>
          </a:ln>
        </p:spPr>
        <p:txBody>
          <a:bodyPr spcFirstLastPara="1" wrap="square" lIns="91425" tIns="45700" rIns="91425" bIns="45700" anchor="t" anchorCtr="0">
            <a:noAutofit/>
          </a:bodyPr>
          <a:lstStyle/>
          <a:p>
            <a:pPr marL="182563" marR="0" lvl="0" indent="-182563" algn="l" rtl="0">
              <a:spcBef>
                <a:spcPts val="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5 x 2.5GbEマルチギ</a:t>
            </a:r>
            <a:r>
              <a:rPr lang="ja-JP" altLang="en-US" dirty="0">
                <a:latin typeface="Meiryo UI" panose="020B0604030504040204" pitchFamily="50" charset="-128"/>
                <a:ea typeface="Meiryo UI" panose="020B0604030504040204" pitchFamily="50" charset="-128"/>
              </a:rPr>
              <a:t>グ</a:t>
            </a:r>
            <a:r>
              <a:rPr lang="en-US" dirty="0">
                <a:latin typeface="Meiryo UI" panose="020B0604030504040204" pitchFamily="50" charset="-128"/>
                <a:ea typeface="Meiryo UI" panose="020B0604030504040204" pitchFamily="50" charset="-128"/>
              </a:rPr>
              <a:t>RJ45</a:t>
            </a:r>
            <a:endParaRPr dirty="0">
              <a:latin typeface="Meiryo UI" panose="020B0604030504040204" pitchFamily="50" charset="-128"/>
              <a:ea typeface="Meiryo UI" panose="020B0604030504040204" pitchFamily="50" charset="-128"/>
            </a:endParaRPr>
          </a:p>
        </p:txBody>
      </p:sp>
      <p:sp>
        <p:nvSpPr>
          <p:cNvPr id="245" name="Google Shape;245;p26"/>
          <p:cNvSpPr txBox="1"/>
          <p:nvPr/>
        </p:nvSpPr>
        <p:spPr>
          <a:xfrm>
            <a:off x="341046" y="5498529"/>
            <a:ext cx="2817453" cy="792974"/>
          </a:xfrm>
          <a:prstGeom prst="rect">
            <a:avLst/>
          </a:prstGeom>
          <a:noFill/>
          <a:ln>
            <a:noFill/>
          </a:ln>
        </p:spPr>
        <p:txBody>
          <a:bodyPr spcFirstLastPara="1" wrap="square" lIns="91425" tIns="45700" rIns="91425" bIns="45700" anchor="t" anchorCtr="0">
            <a:noAutofit/>
          </a:bodyPr>
          <a:lstStyle/>
          <a:p>
            <a:pPr marL="182562" marR="0" lvl="0" indent="-182562" algn="l" rtl="0">
              <a:lnSpc>
                <a:spcPct val="134175"/>
              </a:lnSpc>
              <a:spcBef>
                <a:spcPts val="500"/>
              </a:spcBef>
              <a:spcAft>
                <a:spcPts val="0"/>
              </a:spcAft>
              <a:buClr>
                <a:srgbClr val="000000"/>
              </a:buClr>
              <a:buSzPts val="1267"/>
              <a:buFont typeface="Arial"/>
              <a:buChar char="•"/>
            </a:pPr>
            <a:r>
              <a:rPr lang="en-US" sz="1267" dirty="0">
                <a:latin typeface="Meiryo UI" panose="020B0604030504040204" pitchFamily="50" charset="-128"/>
                <a:ea typeface="Meiryo UI" panose="020B0604030504040204" pitchFamily="50" charset="-128"/>
              </a:rPr>
              <a:t>8 x 10GbEマルチギ</a:t>
            </a:r>
            <a:r>
              <a:rPr lang="ja-JP" altLang="en-US" sz="1267" dirty="0">
                <a:latin typeface="Meiryo UI" panose="020B0604030504040204" pitchFamily="50" charset="-128"/>
                <a:ea typeface="Meiryo UI" panose="020B0604030504040204" pitchFamily="50" charset="-128"/>
              </a:rPr>
              <a:t>グ</a:t>
            </a:r>
            <a:r>
              <a:rPr lang="en-US" sz="1267" dirty="0">
                <a:latin typeface="Meiryo UI" panose="020B0604030504040204" pitchFamily="50" charset="-128"/>
                <a:ea typeface="Meiryo UI" panose="020B0604030504040204" pitchFamily="50" charset="-128"/>
              </a:rPr>
              <a:t>RJ45 / SFP+ </a:t>
            </a:r>
            <a:r>
              <a:rPr lang="en-US" sz="1267" dirty="0" err="1">
                <a:latin typeface="Meiryo UI" panose="020B0604030504040204" pitchFamily="50" charset="-128"/>
                <a:ea typeface="Meiryo UI" panose="020B0604030504040204" pitchFamily="50" charset="-128"/>
              </a:rPr>
              <a:t>コンボポート</a:t>
            </a:r>
            <a:endParaRPr sz="1267" dirty="0">
              <a:latin typeface="Meiryo UI" panose="020B0604030504040204" pitchFamily="50" charset="-128"/>
              <a:ea typeface="Meiryo UI" panose="020B0604030504040204" pitchFamily="50" charset="-128"/>
            </a:endParaRPr>
          </a:p>
          <a:p>
            <a:pPr marL="182563" marR="0" lvl="0" indent="-182563" algn="l" rtl="0">
              <a:lnSpc>
                <a:spcPct val="134175"/>
              </a:lnSpc>
              <a:spcBef>
                <a:spcPts val="500"/>
              </a:spcBef>
              <a:spcAft>
                <a:spcPts val="0"/>
              </a:spcAft>
              <a:buClr>
                <a:srgbClr val="000000"/>
              </a:buClr>
              <a:buSzPts val="1267"/>
              <a:buFont typeface="Arial"/>
              <a:buChar char="•"/>
            </a:pPr>
            <a:r>
              <a:rPr lang="en-US" sz="1267" dirty="0">
                <a:latin typeface="Meiryo UI" panose="020B0604030504040204" pitchFamily="50" charset="-128"/>
                <a:ea typeface="Meiryo UI" panose="020B0604030504040204" pitchFamily="50" charset="-128"/>
              </a:rPr>
              <a:t>10GbE SFP+×4</a:t>
            </a:r>
            <a:endParaRPr sz="1267" dirty="0">
              <a:latin typeface="Meiryo UI" panose="020B0604030504040204" pitchFamily="50" charset="-128"/>
              <a:ea typeface="Meiryo UI" panose="020B0604030504040204" pitchFamily="50" charset="-128"/>
            </a:endParaRPr>
          </a:p>
        </p:txBody>
      </p:sp>
      <p:sp>
        <p:nvSpPr>
          <p:cNvPr id="246" name="Google Shape;246;p26"/>
          <p:cNvSpPr txBox="1"/>
          <p:nvPr/>
        </p:nvSpPr>
        <p:spPr>
          <a:xfrm>
            <a:off x="3490501" y="5509364"/>
            <a:ext cx="2934376" cy="1105880"/>
          </a:xfrm>
          <a:prstGeom prst="rect">
            <a:avLst/>
          </a:prstGeom>
          <a:noFill/>
          <a:ln>
            <a:noFill/>
          </a:ln>
        </p:spPr>
        <p:txBody>
          <a:bodyPr spcFirstLastPara="1" wrap="square" lIns="121900" tIns="60950" rIns="121900" bIns="60950" anchor="t" anchorCtr="0">
            <a:noAutofit/>
          </a:bodyPr>
          <a:lstStyle/>
          <a:p>
            <a:pPr marL="182562" marR="0" lvl="0" indent="-182562" algn="l" rtl="0">
              <a:lnSpc>
                <a:spcPct val="134175"/>
              </a:lnSpc>
              <a:spcBef>
                <a:spcPts val="500"/>
              </a:spcBef>
              <a:spcAft>
                <a:spcPts val="0"/>
              </a:spcAft>
              <a:buClr>
                <a:srgbClr val="000000"/>
              </a:buClr>
              <a:buSzPts val="1267"/>
              <a:buFont typeface="Arial"/>
              <a:buChar char="•"/>
            </a:pPr>
            <a:r>
              <a:rPr lang="en-US" sz="1267" dirty="0">
                <a:latin typeface="Meiryo UI" panose="020B0604030504040204" pitchFamily="50" charset="-128"/>
                <a:ea typeface="Meiryo UI" panose="020B0604030504040204" pitchFamily="50" charset="-128"/>
              </a:rPr>
              <a:t>1 x 10GbEマルチギ</a:t>
            </a:r>
            <a:r>
              <a:rPr lang="ja-JP" altLang="en-US" sz="1267" dirty="0">
                <a:latin typeface="Meiryo UI" panose="020B0604030504040204" pitchFamily="50" charset="-128"/>
                <a:ea typeface="Meiryo UI" panose="020B0604030504040204" pitchFamily="50" charset="-128"/>
              </a:rPr>
              <a:t>グ</a:t>
            </a:r>
            <a:r>
              <a:rPr lang="en-US" sz="1267" dirty="0">
                <a:latin typeface="Meiryo UI" panose="020B0604030504040204" pitchFamily="50" charset="-128"/>
                <a:ea typeface="Meiryo UI" panose="020B0604030504040204" pitchFamily="50" charset="-128"/>
              </a:rPr>
              <a:t>RJ45 / SFP+ </a:t>
            </a:r>
            <a:r>
              <a:rPr lang="en-US" sz="1267" dirty="0" err="1">
                <a:latin typeface="Meiryo UI" panose="020B0604030504040204" pitchFamily="50" charset="-128"/>
                <a:ea typeface="Meiryo UI" panose="020B0604030504040204" pitchFamily="50" charset="-128"/>
              </a:rPr>
              <a:t>コンボポート</a:t>
            </a:r>
            <a:endParaRPr sz="1267" dirty="0">
              <a:latin typeface="Meiryo UI" panose="020B0604030504040204" pitchFamily="50" charset="-128"/>
              <a:ea typeface="Meiryo UI" panose="020B0604030504040204" pitchFamily="50" charset="-128"/>
            </a:endParaRPr>
          </a:p>
          <a:p>
            <a:pPr marL="182562" marR="0" lvl="0" indent="-182562" algn="l" rtl="0">
              <a:lnSpc>
                <a:spcPct val="134175"/>
              </a:lnSpc>
              <a:spcBef>
                <a:spcPts val="500"/>
              </a:spcBef>
              <a:spcAft>
                <a:spcPts val="0"/>
              </a:spcAft>
              <a:buClr>
                <a:srgbClr val="000000"/>
              </a:buClr>
              <a:buSzPts val="1267"/>
              <a:buFont typeface="Arial"/>
              <a:buChar char="•"/>
            </a:pPr>
            <a:r>
              <a:rPr lang="en-US" sz="1267" dirty="0">
                <a:latin typeface="Meiryo UI" panose="020B0604030504040204" pitchFamily="50" charset="-128"/>
                <a:ea typeface="Meiryo UI" panose="020B0604030504040204" pitchFamily="50" charset="-128"/>
              </a:rPr>
              <a:t>2×10GbE SFP+</a:t>
            </a:r>
            <a:endParaRPr sz="1267" dirty="0">
              <a:latin typeface="Meiryo UI" panose="020B0604030504040204" pitchFamily="50" charset="-128"/>
              <a:ea typeface="Meiryo UI" panose="020B0604030504040204" pitchFamily="50" charset="-128"/>
            </a:endParaRPr>
          </a:p>
          <a:p>
            <a:pPr marL="182563" marR="0" lvl="0" indent="-182563" algn="l" rtl="0">
              <a:lnSpc>
                <a:spcPct val="134175"/>
              </a:lnSpc>
              <a:spcBef>
                <a:spcPts val="500"/>
              </a:spcBef>
              <a:spcAft>
                <a:spcPts val="0"/>
              </a:spcAft>
              <a:buClr>
                <a:srgbClr val="000000"/>
              </a:buClr>
              <a:buSzPts val="1267"/>
              <a:buFont typeface="Arial"/>
              <a:buChar char="•"/>
            </a:pPr>
            <a:r>
              <a:rPr lang="en-US" sz="1267" dirty="0">
                <a:latin typeface="Meiryo UI" panose="020B0604030504040204" pitchFamily="50" charset="-128"/>
                <a:ea typeface="Meiryo UI" panose="020B0604030504040204" pitchFamily="50" charset="-128"/>
              </a:rPr>
              <a:t>8×1GbE RJ45</a:t>
            </a:r>
            <a:endParaRPr sz="1267" dirty="0">
              <a:latin typeface="Meiryo UI" panose="020B0604030504040204" pitchFamily="50" charset="-128"/>
              <a:ea typeface="Meiryo UI" panose="020B0604030504040204" pitchFamily="50" charset="-128"/>
            </a:endParaRPr>
          </a:p>
        </p:txBody>
      </p:sp>
      <p:sp>
        <p:nvSpPr>
          <p:cNvPr id="248" name="Google Shape;248;p26"/>
          <p:cNvSpPr/>
          <p:nvPr/>
        </p:nvSpPr>
        <p:spPr>
          <a:xfrm>
            <a:off x="3525593" y="3077975"/>
            <a:ext cx="2488198" cy="453649"/>
          </a:xfrm>
          <a:prstGeom prst="roundRect">
            <a:avLst>
              <a:gd name="adj" fmla="val 3825"/>
            </a:avLst>
          </a:prstGeom>
          <a:gradFill>
            <a:gsLst>
              <a:gs pos="0">
                <a:srgbClr val="29797F"/>
              </a:gs>
              <a:gs pos="8000">
                <a:srgbClr val="29797F"/>
              </a:gs>
              <a:gs pos="100000">
                <a:srgbClr val="118FC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9" name="Google Shape;249;p26"/>
          <p:cNvSpPr txBox="1"/>
          <p:nvPr/>
        </p:nvSpPr>
        <p:spPr>
          <a:xfrm>
            <a:off x="3626387" y="3145190"/>
            <a:ext cx="2309368"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rgbClr val="FFCC00"/>
                </a:solidFill>
                <a:latin typeface="Meiryo UI" panose="020B0604030504040204" pitchFamily="50" charset="-128"/>
                <a:ea typeface="Meiryo UI" panose="020B0604030504040204" pitchFamily="50" charset="-128"/>
              </a:rPr>
              <a:t>ファンレス＆メタルハウジング</a:t>
            </a:r>
            <a:endParaRPr sz="1400" b="1" dirty="0">
              <a:solidFill>
                <a:srgbClr val="F2F2F2"/>
              </a:solidFill>
              <a:latin typeface="Meiryo UI" panose="020B0604030504040204" pitchFamily="50" charset="-128"/>
              <a:ea typeface="Meiryo UI" panose="020B0604030504040204" pitchFamily="50" charset="-128"/>
              <a:sym typeface="Arial"/>
            </a:endParaRPr>
          </a:p>
        </p:txBody>
      </p:sp>
      <p:pic>
        <p:nvPicPr>
          <p:cNvPr id="2" name="Picture 2">
            <a:extLst>
              <a:ext uri="{FF2B5EF4-FFF2-40B4-BE49-F238E27FC236}">
                <a16:creationId xmlns:a16="http://schemas.microsoft.com/office/drawing/2014/main" id="{AE9D428B-C801-46EA-6A06-FBE733170A6E}"/>
              </a:ext>
            </a:extLst>
          </p:cNvPr>
          <p:cNvPicPr>
            <a:picLocks noChangeAspect="1" noChangeArrowheads="1"/>
          </p:cNvPicPr>
          <p:nvPr/>
        </p:nvPicPr>
        <p:blipFill>
          <a:blip r:embed="rId7">
            <a:biLevel thresh="75000"/>
            <a:extLst>
              <a:ext uri="{28A0092B-C50C-407E-A947-70E740481C1C}">
                <a14:useLocalDpi xmlns:a14="http://schemas.microsoft.com/office/drawing/2010/main"/>
              </a:ext>
            </a:extLst>
          </a:blip>
          <a:srcRect/>
          <a:stretch>
            <a:fillRect/>
          </a:stretch>
        </p:blipFill>
        <p:spPr bwMode="auto">
          <a:xfrm>
            <a:off x="6250788" y="2355449"/>
            <a:ext cx="5761803" cy="3596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8" name="Google Shape;258;p27"/>
          <p:cNvPicPr preferRelativeResize="0"/>
          <p:nvPr/>
        </p:nvPicPr>
        <p:blipFill rotWithShape="1">
          <a:blip r:embed="rId3">
            <a:alphaModFix/>
          </a:blip>
          <a:srcRect/>
          <a:stretch/>
        </p:blipFill>
        <p:spPr>
          <a:xfrm rot="10800000" flipH="1">
            <a:off x="4015870" y="5207097"/>
            <a:ext cx="2579552" cy="727390"/>
          </a:xfrm>
          <a:prstGeom prst="rect">
            <a:avLst/>
          </a:prstGeom>
          <a:noFill/>
          <a:ln>
            <a:noFill/>
          </a:ln>
        </p:spPr>
      </p:pic>
      <p:pic>
        <p:nvPicPr>
          <p:cNvPr id="259" name="Google Shape;259;p27"/>
          <p:cNvPicPr preferRelativeResize="0"/>
          <p:nvPr/>
        </p:nvPicPr>
        <p:blipFill rotWithShape="1">
          <a:blip r:embed="rId3">
            <a:alphaModFix/>
          </a:blip>
          <a:srcRect/>
          <a:stretch/>
        </p:blipFill>
        <p:spPr>
          <a:xfrm rot="10800000" flipH="1">
            <a:off x="493238" y="5148234"/>
            <a:ext cx="2579552" cy="727390"/>
          </a:xfrm>
          <a:prstGeom prst="rect">
            <a:avLst/>
          </a:prstGeom>
          <a:noFill/>
          <a:ln>
            <a:noFill/>
          </a:ln>
        </p:spPr>
      </p:pic>
      <p:pic>
        <p:nvPicPr>
          <p:cNvPr id="260" name="Google Shape;260;p27"/>
          <p:cNvPicPr preferRelativeResize="0"/>
          <p:nvPr/>
        </p:nvPicPr>
        <p:blipFill rotWithShape="1">
          <a:blip r:embed="rId3">
            <a:alphaModFix/>
          </a:blip>
          <a:srcRect/>
          <a:stretch/>
        </p:blipFill>
        <p:spPr>
          <a:xfrm rot="10800000" flipH="1">
            <a:off x="3875821" y="3442671"/>
            <a:ext cx="2754398" cy="727390"/>
          </a:xfrm>
          <a:prstGeom prst="rect">
            <a:avLst/>
          </a:prstGeom>
          <a:noFill/>
          <a:ln>
            <a:noFill/>
          </a:ln>
        </p:spPr>
      </p:pic>
      <p:pic>
        <p:nvPicPr>
          <p:cNvPr id="261" name="Google Shape;261;p27"/>
          <p:cNvPicPr preferRelativeResize="0"/>
          <p:nvPr/>
        </p:nvPicPr>
        <p:blipFill rotWithShape="1">
          <a:blip r:embed="rId3">
            <a:alphaModFix/>
          </a:blip>
          <a:srcRect/>
          <a:stretch/>
        </p:blipFill>
        <p:spPr>
          <a:xfrm rot="10800000" flipH="1">
            <a:off x="475732" y="3493561"/>
            <a:ext cx="2754398" cy="727390"/>
          </a:xfrm>
          <a:prstGeom prst="rect">
            <a:avLst/>
          </a:prstGeom>
          <a:noFill/>
          <a:ln>
            <a:noFill/>
          </a:ln>
        </p:spPr>
      </p:pic>
      <p:pic>
        <p:nvPicPr>
          <p:cNvPr id="262" name="Google Shape;262;p27"/>
          <p:cNvPicPr preferRelativeResize="0"/>
          <p:nvPr/>
        </p:nvPicPr>
        <p:blipFill rotWithShape="1">
          <a:blip r:embed="rId3">
            <a:alphaModFix/>
          </a:blip>
          <a:srcRect/>
          <a:stretch/>
        </p:blipFill>
        <p:spPr>
          <a:xfrm rot="10800000" flipH="1">
            <a:off x="2366025" y="2001154"/>
            <a:ext cx="2754398" cy="727390"/>
          </a:xfrm>
          <a:prstGeom prst="rect">
            <a:avLst/>
          </a:prstGeom>
          <a:noFill/>
          <a:ln>
            <a:noFill/>
          </a:ln>
        </p:spPr>
      </p:pic>
      <p:sp>
        <p:nvSpPr>
          <p:cNvPr id="263" name="Google Shape;263;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3240"/>
              <a:buFont typeface="Arial"/>
              <a:buNone/>
            </a:pPr>
            <a:r>
              <a:rPr lang="en-US" sz="3240" dirty="0" err="1">
                <a:solidFill>
                  <a:schemeClr val="tx1"/>
                </a:solidFill>
                <a:latin typeface="Meiryo UI" panose="020B0604030504040204" pitchFamily="50" charset="-128"/>
                <a:ea typeface="Meiryo UI" panose="020B0604030504040204" pitchFamily="50" charset="-128"/>
                <a:cs typeface="Arial"/>
                <a:sym typeface="Arial"/>
              </a:rPr>
              <a:t>マルチユーザー環境と効率的な展開</a:t>
            </a:r>
            <a:r>
              <a:rPr lang="ja-JP" altLang="en-US" sz="3240" dirty="0">
                <a:solidFill>
                  <a:schemeClr val="tx1"/>
                </a:solidFill>
                <a:latin typeface="Meiryo UI" panose="020B0604030504040204" pitchFamily="50" charset="-128"/>
                <a:ea typeface="Meiryo UI" panose="020B0604030504040204" pitchFamily="50" charset="-128"/>
                <a:cs typeface="Arial"/>
                <a:sym typeface="Arial"/>
              </a:rPr>
              <a:t>を実現する</a:t>
            </a:r>
            <a:br>
              <a:rPr lang="en-US" altLang="ja-JP" sz="3240" dirty="0">
                <a:solidFill>
                  <a:schemeClr val="tx1"/>
                </a:solidFill>
                <a:latin typeface="Meiryo UI" panose="020B0604030504040204" pitchFamily="50" charset="-128"/>
                <a:ea typeface="Meiryo UI" panose="020B0604030504040204" pitchFamily="50" charset="-128"/>
                <a:cs typeface="Arial"/>
                <a:sym typeface="Arial"/>
              </a:rPr>
            </a:br>
            <a:r>
              <a:rPr lang="en-US" sz="3240" dirty="0">
                <a:solidFill>
                  <a:schemeClr val="tx1"/>
                </a:solidFill>
                <a:latin typeface="Meiryo UI" panose="020B0604030504040204" pitchFamily="50" charset="-128"/>
                <a:ea typeface="Meiryo UI" panose="020B0604030504040204" pitchFamily="50" charset="-128"/>
                <a:cs typeface="Arial"/>
                <a:sym typeface="Arial"/>
              </a:rPr>
              <a:t>レイヤー2マネージドスイッチ</a:t>
            </a:r>
            <a:endParaRPr sz="3719"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264" name="Google Shape;264;p27"/>
          <p:cNvSpPr txBox="1"/>
          <p:nvPr/>
        </p:nvSpPr>
        <p:spPr>
          <a:xfrm>
            <a:off x="7138529" y="1891072"/>
            <a:ext cx="4851008" cy="4770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EE7100"/>
                </a:solidFill>
                <a:latin typeface="Meiryo UI" panose="020B0604030504040204" pitchFamily="50" charset="-128"/>
                <a:ea typeface="Meiryo UI" panose="020B0604030504040204" pitchFamily="50" charset="-128"/>
              </a:rPr>
              <a:t>2.5GbE</a:t>
            </a:r>
            <a:r>
              <a:rPr lang="en-US" sz="2400" b="1" dirty="0">
                <a:solidFill>
                  <a:schemeClr val="dk1"/>
                </a:solidFill>
                <a:latin typeface="Meiryo UI" panose="020B0604030504040204" pitchFamily="50" charset="-128"/>
                <a:ea typeface="Meiryo UI" panose="020B0604030504040204" pitchFamily="50" charset="-128"/>
              </a:rPr>
              <a:t>用に既存の配線を維持</a:t>
            </a:r>
            <a:endParaRPr sz="2400" b="1" dirty="0">
              <a:solidFill>
                <a:srgbClr val="EE7100"/>
              </a:solidFill>
              <a:latin typeface="Meiryo UI" panose="020B0604030504040204" pitchFamily="50" charset="-128"/>
              <a:ea typeface="Meiryo UI" panose="020B0604030504040204" pitchFamily="50" charset="-128"/>
              <a:sym typeface="Arial"/>
            </a:endParaRPr>
          </a:p>
        </p:txBody>
      </p:sp>
      <p:sp>
        <p:nvSpPr>
          <p:cNvPr id="265" name="Google Shape;265;p27"/>
          <p:cNvSpPr txBox="1"/>
          <p:nvPr/>
        </p:nvSpPr>
        <p:spPr>
          <a:xfrm>
            <a:off x="277264" y="4027547"/>
            <a:ext cx="3475634" cy="389787"/>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733" b="1" dirty="0">
                <a:solidFill>
                  <a:srgbClr val="17478A"/>
                </a:solidFill>
                <a:latin typeface="Meiryo UI" panose="020B0604030504040204" pitchFamily="50" charset="-128"/>
                <a:ea typeface="Meiryo UI" panose="020B0604030504040204" pitchFamily="50" charset="-128"/>
              </a:rPr>
              <a:t>QSW-M1204-4C (</a:t>
            </a:r>
            <a:r>
              <a:rPr lang="en-US" sz="1733" b="1" dirty="0" err="1">
                <a:solidFill>
                  <a:srgbClr val="17478A"/>
                </a:solidFill>
                <a:latin typeface="Meiryo UI" panose="020B0604030504040204" pitchFamily="50" charset="-128"/>
                <a:ea typeface="Meiryo UI" panose="020B0604030504040204" pitchFamily="50" charset="-128"/>
              </a:rPr>
              <a:t>マネージド</a:t>
            </a:r>
            <a:r>
              <a:rPr lang="en-US" sz="1733" b="1" dirty="0">
                <a:solidFill>
                  <a:srgbClr val="17478A"/>
                </a:solidFill>
                <a:latin typeface="Meiryo UI" panose="020B0604030504040204" pitchFamily="50" charset="-128"/>
                <a:ea typeface="Meiryo UI" panose="020B0604030504040204" pitchFamily="50" charset="-128"/>
              </a:rPr>
              <a:t>)</a:t>
            </a:r>
            <a:endParaRPr sz="1733" b="1" dirty="0">
              <a:solidFill>
                <a:srgbClr val="17478A"/>
              </a:solidFill>
              <a:latin typeface="Meiryo UI" panose="020B0604030504040204" pitchFamily="50" charset="-128"/>
              <a:ea typeface="Meiryo UI" panose="020B0604030504040204" pitchFamily="50" charset="-128"/>
              <a:sym typeface="Arial"/>
            </a:endParaRPr>
          </a:p>
        </p:txBody>
      </p:sp>
      <p:pic>
        <p:nvPicPr>
          <p:cNvPr id="266" name="Google Shape;266;p27"/>
          <p:cNvPicPr preferRelativeResize="0"/>
          <p:nvPr/>
        </p:nvPicPr>
        <p:blipFill rotWithShape="1">
          <a:blip r:embed="rId4">
            <a:alphaModFix/>
          </a:blip>
          <a:srcRect/>
          <a:stretch/>
        </p:blipFill>
        <p:spPr>
          <a:xfrm>
            <a:off x="736977" y="5025467"/>
            <a:ext cx="2247728" cy="695999"/>
          </a:xfrm>
          <a:prstGeom prst="rect">
            <a:avLst/>
          </a:prstGeom>
          <a:noFill/>
          <a:ln>
            <a:noFill/>
          </a:ln>
          <a:effectLst>
            <a:outerShdw blurRad="431800" dist="355600" dir="1740000" algn="tl" rotWithShape="0">
              <a:srgbClr val="000000">
                <a:alpha val="22745"/>
              </a:srgbClr>
            </a:outerShdw>
          </a:effectLst>
        </p:spPr>
      </p:pic>
      <p:pic>
        <p:nvPicPr>
          <p:cNvPr id="267" name="Google Shape;267;p27"/>
          <p:cNvPicPr preferRelativeResize="0"/>
          <p:nvPr/>
        </p:nvPicPr>
        <p:blipFill rotWithShape="1">
          <a:blip r:embed="rId5">
            <a:alphaModFix/>
          </a:blip>
          <a:srcRect/>
          <a:stretch/>
        </p:blipFill>
        <p:spPr>
          <a:xfrm>
            <a:off x="4170562" y="5135443"/>
            <a:ext cx="2215847" cy="533797"/>
          </a:xfrm>
          <a:prstGeom prst="rect">
            <a:avLst/>
          </a:prstGeom>
          <a:noFill/>
          <a:ln>
            <a:noFill/>
          </a:ln>
          <a:effectLst>
            <a:outerShdw blurRad="431800" dist="355600" dir="1740000" algn="tl" rotWithShape="0">
              <a:srgbClr val="000000">
                <a:alpha val="22745"/>
              </a:srgbClr>
            </a:outerShdw>
          </a:effectLst>
        </p:spPr>
      </p:pic>
      <p:sp>
        <p:nvSpPr>
          <p:cNvPr id="268" name="Google Shape;268;p27"/>
          <p:cNvSpPr txBox="1"/>
          <p:nvPr/>
        </p:nvSpPr>
        <p:spPr>
          <a:xfrm>
            <a:off x="246540" y="5689199"/>
            <a:ext cx="3212351" cy="3590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33" b="1" dirty="0">
                <a:solidFill>
                  <a:srgbClr val="17478A"/>
                </a:solidFill>
                <a:latin typeface="Meiryo UI" panose="020B0604030504040204" pitchFamily="50" charset="-128"/>
                <a:ea typeface="Meiryo UI" panose="020B0604030504040204" pitchFamily="50" charset="-128"/>
              </a:rPr>
              <a:t>QSW-M408-4C (</a:t>
            </a:r>
            <a:r>
              <a:rPr lang="en-US" sz="1733" b="1" dirty="0" err="1">
                <a:solidFill>
                  <a:srgbClr val="17478A"/>
                </a:solidFill>
                <a:latin typeface="Meiryo UI" panose="020B0604030504040204" pitchFamily="50" charset="-128"/>
                <a:ea typeface="Meiryo UI" panose="020B0604030504040204" pitchFamily="50" charset="-128"/>
              </a:rPr>
              <a:t>マネージド</a:t>
            </a:r>
            <a:r>
              <a:rPr lang="en-US" sz="1733" b="1" dirty="0">
                <a:solidFill>
                  <a:srgbClr val="17478A"/>
                </a:solidFill>
                <a:latin typeface="Meiryo UI" panose="020B0604030504040204" pitchFamily="50" charset="-128"/>
                <a:ea typeface="Meiryo UI" panose="020B0604030504040204" pitchFamily="50" charset="-128"/>
              </a:rPr>
              <a:t>)</a:t>
            </a:r>
            <a:endParaRPr sz="1733" b="1" dirty="0">
              <a:solidFill>
                <a:srgbClr val="17478A"/>
              </a:solidFill>
              <a:latin typeface="Meiryo UI" panose="020B0604030504040204" pitchFamily="50" charset="-128"/>
              <a:ea typeface="Meiryo UI" panose="020B0604030504040204" pitchFamily="50" charset="-128"/>
              <a:sym typeface="Arial"/>
            </a:endParaRPr>
          </a:p>
        </p:txBody>
      </p:sp>
      <p:sp>
        <p:nvSpPr>
          <p:cNvPr id="269" name="Google Shape;269;p27"/>
          <p:cNvSpPr txBox="1"/>
          <p:nvPr/>
        </p:nvSpPr>
        <p:spPr>
          <a:xfrm>
            <a:off x="3844220" y="5687677"/>
            <a:ext cx="3212351" cy="3590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33" b="1" dirty="0">
                <a:solidFill>
                  <a:srgbClr val="17478A"/>
                </a:solidFill>
                <a:latin typeface="Meiryo UI" panose="020B0604030504040204" pitchFamily="50" charset="-128"/>
                <a:ea typeface="Meiryo UI" panose="020B0604030504040204" pitchFamily="50" charset="-128"/>
              </a:rPr>
              <a:t>QSW-M408-2C (</a:t>
            </a:r>
            <a:r>
              <a:rPr lang="en-US" sz="1733" b="1" dirty="0" err="1">
                <a:solidFill>
                  <a:srgbClr val="17478A"/>
                </a:solidFill>
                <a:latin typeface="Meiryo UI" panose="020B0604030504040204" pitchFamily="50" charset="-128"/>
                <a:ea typeface="Meiryo UI" panose="020B0604030504040204" pitchFamily="50" charset="-128"/>
              </a:rPr>
              <a:t>マネージド</a:t>
            </a:r>
            <a:r>
              <a:rPr lang="en-US" sz="1733" b="1" dirty="0">
                <a:solidFill>
                  <a:srgbClr val="17478A"/>
                </a:solidFill>
                <a:latin typeface="Meiryo UI" panose="020B0604030504040204" pitchFamily="50" charset="-128"/>
                <a:ea typeface="Meiryo UI" panose="020B0604030504040204" pitchFamily="50" charset="-128"/>
              </a:rPr>
              <a:t>)</a:t>
            </a:r>
            <a:endParaRPr sz="1733" b="1" dirty="0">
              <a:solidFill>
                <a:srgbClr val="17478A"/>
              </a:solidFill>
              <a:latin typeface="Meiryo UI" panose="020B0604030504040204" pitchFamily="50" charset="-128"/>
              <a:ea typeface="Meiryo UI" panose="020B0604030504040204" pitchFamily="50" charset="-128"/>
              <a:sym typeface="Arial"/>
            </a:endParaRPr>
          </a:p>
        </p:txBody>
      </p:sp>
      <p:pic>
        <p:nvPicPr>
          <p:cNvPr id="270" name="Google Shape;270;p27"/>
          <p:cNvPicPr preferRelativeResize="0"/>
          <p:nvPr/>
        </p:nvPicPr>
        <p:blipFill rotWithShape="1">
          <a:blip r:embed="rId6">
            <a:alphaModFix/>
          </a:blip>
          <a:srcRect t="36252" b="34435"/>
          <a:stretch/>
        </p:blipFill>
        <p:spPr>
          <a:xfrm>
            <a:off x="2475342" y="1825705"/>
            <a:ext cx="2603705" cy="663163"/>
          </a:xfrm>
          <a:prstGeom prst="rect">
            <a:avLst/>
          </a:prstGeom>
          <a:noFill/>
          <a:ln>
            <a:noFill/>
          </a:ln>
          <a:effectLst>
            <a:outerShdw blurRad="431800" dist="355600" dir="1740000" algn="tl" rotWithShape="0">
              <a:srgbClr val="000000">
                <a:alpha val="22745"/>
              </a:srgbClr>
            </a:outerShdw>
          </a:effectLst>
        </p:spPr>
      </p:pic>
      <p:sp>
        <p:nvSpPr>
          <p:cNvPr id="271" name="Google Shape;271;p27"/>
          <p:cNvSpPr txBox="1"/>
          <p:nvPr/>
        </p:nvSpPr>
        <p:spPr>
          <a:xfrm>
            <a:off x="2417439" y="2483063"/>
            <a:ext cx="3367626" cy="3590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33" b="1" dirty="0">
                <a:solidFill>
                  <a:srgbClr val="17478A"/>
                </a:solidFill>
                <a:latin typeface="Meiryo UI" panose="020B0604030504040204" pitchFamily="50" charset="-128"/>
                <a:ea typeface="Meiryo UI" panose="020B0604030504040204" pitchFamily="50" charset="-128"/>
              </a:rPr>
              <a:t>QSW-M1208-8C (</a:t>
            </a:r>
            <a:r>
              <a:rPr lang="en-US" sz="1733" b="1" dirty="0" err="1">
                <a:solidFill>
                  <a:srgbClr val="17478A"/>
                </a:solidFill>
                <a:latin typeface="Meiryo UI" panose="020B0604030504040204" pitchFamily="50" charset="-128"/>
                <a:ea typeface="Meiryo UI" panose="020B0604030504040204" pitchFamily="50" charset="-128"/>
              </a:rPr>
              <a:t>マネージド</a:t>
            </a:r>
            <a:r>
              <a:rPr lang="en-US" sz="1733" b="1" dirty="0">
                <a:solidFill>
                  <a:srgbClr val="17478A"/>
                </a:solidFill>
                <a:latin typeface="Meiryo UI" panose="020B0604030504040204" pitchFamily="50" charset="-128"/>
                <a:ea typeface="Meiryo UI" panose="020B0604030504040204" pitchFamily="50" charset="-128"/>
              </a:rPr>
              <a:t>)</a:t>
            </a:r>
            <a:endParaRPr sz="1733" b="1" dirty="0">
              <a:solidFill>
                <a:srgbClr val="17478A"/>
              </a:solidFill>
              <a:latin typeface="Meiryo UI" panose="020B0604030504040204" pitchFamily="50" charset="-128"/>
              <a:ea typeface="Meiryo UI" panose="020B0604030504040204" pitchFamily="50" charset="-128"/>
              <a:sym typeface="Arial"/>
            </a:endParaRPr>
          </a:p>
        </p:txBody>
      </p:sp>
      <p:sp>
        <p:nvSpPr>
          <p:cNvPr id="272" name="Google Shape;272;p27"/>
          <p:cNvSpPr txBox="1"/>
          <p:nvPr/>
        </p:nvSpPr>
        <p:spPr>
          <a:xfrm>
            <a:off x="2164780" y="2809748"/>
            <a:ext cx="3888760" cy="541174"/>
          </a:xfrm>
          <a:prstGeom prst="rect">
            <a:avLst/>
          </a:prstGeom>
          <a:noFill/>
          <a:ln>
            <a:noFill/>
          </a:ln>
        </p:spPr>
        <p:txBody>
          <a:bodyPr spcFirstLastPara="1" wrap="square" lIns="91425" tIns="45700" rIns="91425" bIns="45700" anchor="t" anchorCtr="0">
            <a:noAutofit/>
          </a:bodyPr>
          <a:lstStyle/>
          <a:p>
            <a:pPr marL="182562" marR="0" lvl="0" indent="-182562"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8 x 10GbEマルチギ</a:t>
            </a:r>
            <a:r>
              <a:rPr lang="ja-JP" altLang="en-US" dirty="0">
                <a:latin typeface="Meiryo UI" panose="020B0604030504040204" pitchFamily="50" charset="-128"/>
                <a:ea typeface="Meiryo UI" panose="020B0604030504040204" pitchFamily="50" charset="-128"/>
              </a:rPr>
              <a:t>グ</a:t>
            </a:r>
            <a:r>
              <a:rPr lang="en-US" dirty="0">
                <a:latin typeface="Meiryo UI" panose="020B0604030504040204" pitchFamily="50" charset="-128"/>
                <a:ea typeface="Meiryo UI" panose="020B0604030504040204" pitchFamily="50" charset="-128"/>
              </a:rPr>
              <a:t>RJ45 / SFP+ </a:t>
            </a:r>
            <a:r>
              <a:rPr lang="en-US" dirty="0" err="1">
                <a:latin typeface="Meiryo UI" panose="020B0604030504040204" pitchFamily="50" charset="-128"/>
                <a:ea typeface="Meiryo UI" panose="020B0604030504040204" pitchFamily="50" charset="-128"/>
              </a:rPr>
              <a:t>コンボ</a:t>
            </a:r>
            <a:endParaRPr dirty="0">
              <a:latin typeface="Meiryo UI" panose="020B0604030504040204" pitchFamily="50" charset="-128"/>
              <a:ea typeface="Meiryo UI" panose="020B0604030504040204" pitchFamily="50" charset="-128"/>
            </a:endParaRPr>
          </a:p>
          <a:p>
            <a:pPr marL="182563" marR="0" lvl="0" indent="-182563"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10GbE SFP+×4</a:t>
            </a:r>
            <a:endParaRPr dirty="0">
              <a:latin typeface="Meiryo UI" panose="020B0604030504040204" pitchFamily="50" charset="-128"/>
              <a:ea typeface="Meiryo UI" panose="020B0604030504040204" pitchFamily="50" charset="-128"/>
            </a:endParaRPr>
          </a:p>
        </p:txBody>
      </p:sp>
      <p:pic>
        <p:nvPicPr>
          <p:cNvPr id="273" name="Google Shape;273;p27"/>
          <p:cNvPicPr preferRelativeResize="0"/>
          <p:nvPr/>
        </p:nvPicPr>
        <p:blipFill rotWithShape="1">
          <a:blip r:embed="rId7">
            <a:alphaModFix/>
          </a:blip>
          <a:srcRect t="35153" b="35943"/>
          <a:stretch/>
        </p:blipFill>
        <p:spPr>
          <a:xfrm>
            <a:off x="722134" y="3363036"/>
            <a:ext cx="2603707" cy="653883"/>
          </a:xfrm>
          <a:prstGeom prst="rect">
            <a:avLst/>
          </a:prstGeom>
          <a:noFill/>
          <a:ln>
            <a:noFill/>
          </a:ln>
          <a:effectLst>
            <a:outerShdw blurRad="431800" dist="355600" dir="1740000" algn="tl" rotWithShape="0">
              <a:srgbClr val="000000">
                <a:alpha val="22745"/>
              </a:srgbClr>
            </a:outerShdw>
          </a:effectLst>
        </p:spPr>
      </p:pic>
      <p:pic>
        <p:nvPicPr>
          <p:cNvPr id="274" name="Google Shape;274;p27"/>
          <p:cNvPicPr preferRelativeResize="0"/>
          <p:nvPr/>
        </p:nvPicPr>
        <p:blipFill rotWithShape="1">
          <a:blip r:embed="rId8">
            <a:alphaModFix/>
          </a:blip>
          <a:srcRect t="36643" b="34044"/>
          <a:stretch/>
        </p:blipFill>
        <p:spPr>
          <a:xfrm>
            <a:off x="3870182" y="3365743"/>
            <a:ext cx="2603705" cy="663163"/>
          </a:xfrm>
          <a:prstGeom prst="rect">
            <a:avLst/>
          </a:prstGeom>
          <a:noFill/>
          <a:ln>
            <a:noFill/>
          </a:ln>
          <a:effectLst>
            <a:outerShdw blurRad="431800" dist="355600" dir="1740000" algn="tl" rotWithShape="0">
              <a:srgbClr val="000000">
                <a:alpha val="22745"/>
              </a:srgbClr>
            </a:outerShdw>
          </a:effectLst>
        </p:spPr>
      </p:pic>
      <p:sp>
        <p:nvSpPr>
          <p:cNvPr id="275" name="Google Shape;275;p27"/>
          <p:cNvSpPr txBox="1"/>
          <p:nvPr/>
        </p:nvSpPr>
        <p:spPr>
          <a:xfrm>
            <a:off x="3734439" y="4010223"/>
            <a:ext cx="3212351" cy="3590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33" b="1" dirty="0">
                <a:solidFill>
                  <a:srgbClr val="17478A"/>
                </a:solidFill>
                <a:latin typeface="Meiryo UI" panose="020B0604030504040204" pitchFamily="50" charset="-128"/>
                <a:ea typeface="Meiryo UI" panose="020B0604030504040204" pitchFamily="50" charset="-128"/>
              </a:rPr>
              <a:t>QSW-M804-4C (</a:t>
            </a:r>
            <a:r>
              <a:rPr lang="en-US" sz="1733" b="1" dirty="0" err="1">
                <a:solidFill>
                  <a:srgbClr val="17478A"/>
                </a:solidFill>
                <a:latin typeface="Meiryo UI" panose="020B0604030504040204" pitchFamily="50" charset="-128"/>
                <a:ea typeface="Meiryo UI" panose="020B0604030504040204" pitchFamily="50" charset="-128"/>
              </a:rPr>
              <a:t>マネージド</a:t>
            </a:r>
            <a:r>
              <a:rPr lang="en-US" sz="1733" b="1" dirty="0">
                <a:solidFill>
                  <a:srgbClr val="17478A"/>
                </a:solidFill>
                <a:latin typeface="Meiryo UI" panose="020B0604030504040204" pitchFamily="50" charset="-128"/>
                <a:ea typeface="Meiryo UI" panose="020B0604030504040204" pitchFamily="50" charset="-128"/>
              </a:rPr>
              <a:t>)</a:t>
            </a:r>
            <a:endParaRPr sz="1733" b="1" dirty="0">
              <a:solidFill>
                <a:srgbClr val="17478A"/>
              </a:solidFill>
              <a:latin typeface="Meiryo UI" panose="020B0604030504040204" pitchFamily="50" charset="-128"/>
              <a:ea typeface="Meiryo UI" panose="020B0604030504040204" pitchFamily="50" charset="-128"/>
              <a:sym typeface="Arial"/>
            </a:endParaRPr>
          </a:p>
        </p:txBody>
      </p:sp>
      <p:sp>
        <p:nvSpPr>
          <p:cNvPr id="276" name="Google Shape;276;p27"/>
          <p:cNvSpPr txBox="1"/>
          <p:nvPr/>
        </p:nvSpPr>
        <p:spPr>
          <a:xfrm>
            <a:off x="158940" y="4346584"/>
            <a:ext cx="3706281" cy="746358"/>
          </a:xfrm>
          <a:prstGeom prst="rect">
            <a:avLst/>
          </a:prstGeom>
          <a:noFill/>
          <a:ln>
            <a:noFill/>
          </a:ln>
        </p:spPr>
        <p:txBody>
          <a:bodyPr spcFirstLastPara="1" wrap="square" lIns="91425" tIns="45700" rIns="91425" bIns="45700" anchor="t" anchorCtr="0">
            <a:noAutofit/>
          </a:bodyPr>
          <a:lstStyle/>
          <a:p>
            <a:pPr marL="182562" marR="0" lvl="0" indent="-182562"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4 x 10GbEマルチギ</a:t>
            </a:r>
            <a:r>
              <a:rPr lang="ja-JP" altLang="en-US" dirty="0">
                <a:latin typeface="Meiryo UI" panose="020B0604030504040204" pitchFamily="50" charset="-128"/>
                <a:ea typeface="Meiryo UI" panose="020B0604030504040204" pitchFamily="50" charset="-128"/>
              </a:rPr>
              <a:t>グ</a:t>
            </a:r>
            <a:r>
              <a:rPr lang="en-US" dirty="0">
                <a:latin typeface="Meiryo UI" panose="020B0604030504040204" pitchFamily="50" charset="-128"/>
                <a:ea typeface="Meiryo UI" panose="020B0604030504040204" pitchFamily="50" charset="-128"/>
              </a:rPr>
              <a:t>RJ45 / SFP+ </a:t>
            </a:r>
            <a:r>
              <a:rPr lang="en-US" dirty="0" err="1">
                <a:latin typeface="Meiryo UI" panose="020B0604030504040204" pitchFamily="50" charset="-128"/>
                <a:ea typeface="Meiryo UI" panose="020B0604030504040204" pitchFamily="50" charset="-128"/>
              </a:rPr>
              <a:t>コンボ</a:t>
            </a:r>
            <a:endParaRPr dirty="0">
              <a:latin typeface="Meiryo UI" panose="020B0604030504040204" pitchFamily="50" charset="-128"/>
              <a:ea typeface="Meiryo UI" panose="020B0604030504040204" pitchFamily="50" charset="-128"/>
            </a:endParaRPr>
          </a:p>
          <a:p>
            <a:pPr marL="182563" marR="0" lvl="0" indent="-182563"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8×10GbE SFP+</a:t>
            </a:r>
            <a:endParaRPr dirty="0">
              <a:latin typeface="Meiryo UI" panose="020B0604030504040204" pitchFamily="50" charset="-128"/>
              <a:ea typeface="Meiryo UI" panose="020B0604030504040204" pitchFamily="50" charset="-128"/>
            </a:endParaRPr>
          </a:p>
        </p:txBody>
      </p:sp>
      <p:sp>
        <p:nvSpPr>
          <p:cNvPr id="277" name="Google Shape;277;p27"/>
          <p:cNvSpPr txBox="1"/>
          <p:nvPr/>
        </p:nvSpPr>
        <p:spPr>
          <a:xfrm>
            <a:off x="3674621" y="4367703"/>
            <a:ext cx="3706281" cy="746358"/>
          </a:xfrm>
          <a:prstGeom prst="rect">
            <a:avLst/>
          </a:prstGeom>
          <a:noFill/>
          <a:ln>
            <a:noFill/>
          </a:ln>
        </p:spPr>
        <p:txBody>
          <a:bodyPr spcFirstLastPara="1" wrap="square" lIns="91425" tIns="45700" rIns="91425" bIns="45700" anchor="t" anchorCtr="0">
            <a:noAutofit/>
          </a:bodyPr>
          <a:lstStyle/>
          <a:p>
            <a:pPr marL="182562" marR="0" lvl="0" indent="-182562" algn="l" rtl="0">
              <a:lnSpc>
                <a:spcPct val="114285"/>
              </a:lnSpc>
              <a:spcBef>
                <a:spcPts val="300"/>
              </a:spcBef>
              <a:spcAft>
                <a:spcPts val="0"/>
              </a:spcAft>
              <a:buClr>
                <a:srgbClr val="000000"/>
              </a:buClr>
              <a:buSzPts val="1400"/>
              <a:buFont typeface="Arial"/>
              <a:buChar char="•"/>
            </a:pPr>
            <a:r>
              <a:rPr lang="en-US" altLang="ja-JP" dirty="0">
                <a:latin typeface="Meiryo UI" panose="020B0604030504040204" pitchFamily="50" charset="-128"/>
                <a:ea typeface="Meiryo UI" panose="020B0604030504040204" pitchFamily="50" charset="-128"/>
              </a:rPr>
              <a:t>4 x 10GbE</a:t>
            </a:r>
            <a:r>
              <a:rPr lang="ja-JP" altLang="en-US" dirty="0">
                <a:latin typeface="Meiryo UI" panose="020B0604030504040204" pitchFamily="50" charset="-128"/>
                <a:ea typeface="Meiryo UI" panose="020B0604030504040204" pitchFamily="50" charset="-128"/>
              </a:rPr>
              <a:t>マルチギグ</a:t>
            </a:r>
            <a:r>
              <a:rPr lang="en-US" altLang="ja-JP" dirty="0">
                <a:latin typeface="Meiryo UI" panose="020B0604030504040204" pitchFamily="50" charset="-128"/>
                <a:ea typeface="Meiryo UI" panose="020B0604030504040204" pitchFamily="50" charset="-128"/>
              </a:rPr>
              <a:t>RJ45 / SFP+ </a:t>
            </a:r>
            <a:r>
              <a:rPr lang="ja-JP" altLang="en-US" dirty="0">
                <a:latin typeface="Meiryo UI" panose="020B0604030504040204" pitchFamily="50" charset="-128"/>
                <a:ea typeface="Meiryo UI" panose="020B0604030504040204" pitchFamily="50" charset="-128"/>
              </a:rPr>
              <a:t>コンボ</a:t>
            </a:r>
          </a:p>
          <a:p>
            <a:pPr marL="182563" marR="0" lvl="0" indent="-182563"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10GbE SFP+×4</a:t>
            </a:r>
            <a:endParaRPr dirty="0">
              <a:latin typeface="Meiryo UI" panose="020B0604030504040204" pitchFamily="50" charset="-128"/>
              <a:ea typeface="Meiryo UI" panose="020B0604030504040204" pitchFamily="50" charset="-128"/>
            </a:endParaRPr>
          </a:p>
        </p:txBody>
      </p:sp>
      <p:sp>
        <p:nvSpPr>
          <p:cNvPr id="278" name="Google Shape;278;p27"/>
          <p:cNvSpPr txBox="1"/>
          <p:nvPr/>
        </p:nvSpPr>
        <p:spPr>
          <a:xfrm>
            <a:off x="158940" y="6029782"/>
            <a:ext cx="3593958" cy="746358"/>
          </a:xfrm>
          <a:prstGeom prst="rect">
            <a:avLst/>
          </a:prstGeom>
          <a:noFill/>
          <a:ln>
            <a:noFill/>
          </a:ln>
        </p:spPr>
        <p:txBody>
          <a:bodyPr spcFirstLastPara="1" wrap="square" lIns="91425" tIns="45700" rIns="91425" bIns="45700" anchor="t" anchorCtr="0">
            <a:noAutofit/>
          </a:bodyPr>
          <a:lstStyle/>
          <a:p>
            <a:pPr marL="182562" marR="0" lvl="0" indent="-182562"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4 x 10GbEマルチギ</a:t>
            </a:r>
            <a:r>
              <a:rPr lang="ja-JP" altLang="en-US" dirty="0">
                <a:latin typeface="Meiryo UI" panose="020B0604030504040204" pitchFamily="50" charset="-128"/>
                <a:ea typeface="Meiryo UI" panose="020B0604030504040204" pitchFamily="50" charset="-128"/>
              </a:rPr>
              <a:t>グ</a:t>
            </a:r>
            <a:r>
              <a:rPr lang="en-US" dirty="0">
                <a:latin typeface="Meiryo UI" panose="020B0604030504040204" pitchFamily="50" charset="-128"/>
                <a:ea typeface="Meiryo UI" panose="020B0604030504040204" pitchFamily="50" charset="-128"/>
              </a:rPr>
              <a:t>RJ45 / SFP+ </a:t>
            </a:r>
            <a:r>
              <a:rPr lang="en-US" dirty="0" err="1">
                <a:latin typeface="Meiryo UI" panose="020B0604030504040204" pitchFamily="50" charset="-128"/>
                <a:ea typeface="Meiryo UI" panose="020B0604030504040204" pitchFamily="50" charset="-128"/>
              </a:rPr>
              <a:t>コンボ</a:t>
            </a:r>
            <a:endParaRPr dirty="0">
              <a:latin typeface="Meiryo UI" panose="020B0604030504040204" pitchFamily="50" charset="-128"/>
              <a:ea typeface="Meiryo UI" panose="020B0604030504040204" pitchFamily="50" charset="-128"/>
            </a:endParaRPr>
          </a:p>
          <a:p>
            <a:pPr marL="182563" marR="0" lvl="0" indent="-182563"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8×1GbE RJ45</a:t>
            </a:r>
            <a:endParaRPr dirty="0">
              <a:latin typeface="Meiryo UI" panose="020B0604030504040204" pitchFamily="50" charset="-128"/>
              <a:ea typeface="Meiryo UI" panose="020B0604030504040204" pitchFamily="50" charset="-128"/>
            </a:endParaRPr>
          </a:p>
        </p:txBody>
      </p:sp>
      <p:sp>
        <p:nvSpPr>
          <p:cNvPr id="279" name="Google Shape;279;p27"/>
          <p:cNvSpPr txBox="1"/>
          <p:nvPr/>
        </p:nvSpPr>
        <p:spPr>
          <a:xfrm>
            <a:off x="3716187" y="5989024"/>
            <a:ext cx="3777193" cy="809645"/>
          </a:xfrm>
          <a:prstGeom prst="rect">
            <a:avLst/>
          </a:prstGeom>
          <a:noFill/>
          <a:ln>
            <a:noFill/>
          </a:ln>
        </p:spPr>
        <p:txBody>
          <a:bodyPr spcFirstLastPara="1" wrap="square" lIns="91425" tIns="45700" rIns="91425" bIns="45700" anchor="t" anchorCtr="0">
            <a:noAutofit/>
          </a:bodyPr>
          <a:lstStyle/>
          <a:p>
            <a:pPr marL="182562" marR="0" lvl="0" indent="-182562"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2 x 10GbEマルチギ</a:t>
            </a:r>
            <a:r>
              <a:rPr lang="ja-JP" altLang="en-US" dirty="0">
                <a:latin typeface="Meiryo UI" panose="020B0604030504040204" pitchFamily="50" charset="-128"/>
                <a:ea typeface="Meiryo UI" panose="020B0604030504040204" pitchFamily="50" charset="-128"/>
              </a:rPr>
              <a:t>グ</a:t>
            </a:r>
            <a:r>
              <a:rPr lang="en-US" dirty="0">
                <a:latin typeface="Meiryo UI" panose="020B0604030504040204" pitchFamily="50" charset="-128"/>
                <a:ea typeface="Meiryo UI" panose="020B0604030504040204" pitchFamily="50" charset="-128"/>
              </a:rPr>
              <a:t>RJ45 / SFP+ </a:t>
            </a:r>
            <a:r>
              <a:rPr lang="en-US" dirty="0" err="1">
                <a:latin typeface="Meiryo UI" panose="020B0604030504040204" pitchFamily="50" charset="-128"/>
                <a:ea typeface="Meiryo UI" panose="020B0604030504040204" pitchFamily="50" charset="-128"/>
              </a:rPr>
              <a:t>コンボ</a:t>
            </a:r>
            <a:endParaRPr dirty="0">
              <a:latin typeface="Meiryo UI" panose="020B0604030504040204" pitchFamily="50" charset="-128"/>
              <a:ea typeface="Meiryo UI" panose="020B0604030504040204" pitchFamily="50" charset="-128"/>
            </a:endParaRPr>
          </a:p>
          <a:p>
            <a:pPr marL="182562" marR="0" lvl="0" indent="-182562"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2×10GbE SFP+</a:t>
            </a:r>
            <a:endParaRPr dirty="0">
              <a:latin typeface="Meiryo UI" panose="020B0604030504040204" pitchFamily="50" charset="-128"/>
              <a:ea typeface="Meiryo UI" panose="020B0604030504040204" pitchFamily="50" charset="-128"/>
            </a:endParaRPr>
          </a:p>
          <a:p>
            <a:pPr marL="182563" marR="0" lvl="0" indent="-182563" algn="l" rtl="0">
              <a:lnSpc>
                <a:spcPct val="114285"/>
              </a:lnSpc>
              <a:spcBef>
                <a:spcPts val="300"/>
              </a:spcBef>
              <a:spcAft>
                <a:spcPts val="0"/>
              </a:spcAft>
              <a:buClr>
                <a:srgbClr val="000000"/>
              </a:buClr>
              <a:buSzPts val="1400"/>
              <a:buFont typeface="Arial"/>
              <a:buChar char="•"/>
            </a:pPr>
            <a:r>
              <a:rPr lang="en-US" dirty="0">
                <a:latin typeface="Meiryo UI" panose="020B0604030504040204" pitchFamily="50" charset="-128"/>
                <a:ea typeface="Meiryo UI" panose="020B0604030504040204" pitchFamily="50" charset="-128"/>
              </a:rPr>
              <a:t>8×1GbE RJ45</a:t>
            </a:r>
            <a:endParaRPr dirty="0">
              <a:latin typeface="Meiryo UI" panose="020B0604030504040204" pitchFamily="50" charset="-128"/>
              <a:ea typeface="Meiryo UI" panose="020B0604030504040204" pitchFamily="50" charset="-128"/>
            </a:endParaRPr>
          </a:p>
        </p:txBody>
      </p:sp>
      <p:pic>
        <p:nvPicPr>
          <p:cNvPr id="284" name="Google Shape;284;p27" descr="C:\Users\user\Desktop\21_PPT對稿QNAP AQC107 10G網卡\29384737_xxl.png"/>
          <p:cNvPicPr preferRelativeResize="0"/>
          <p:nvPr/>
        </p:nvPicPr>
        <p:blipFill rotWithShape="1">
          <a:blip r:embed="rId9">
            <a:alphaModFix/>
          </a:blip>
          <a:srcRect/>
          <a:stretch/>
        </p:blipFill>
        <p:spPr>
          <a:xfrm>
            <a:off x="8150105" y="2713595"/>
            <a:ext cx="1839337" cy="1703739"/>
          </a:xfrm>
          <a:prstGeom prst="rect">
            <a:avLst/>
          </a:prstGeom>
          <a:noFill/>
          <a:ln>
            <a:noFill/>
          </a:ln>
          <a:effectLst>
            <a:outerShdw blurRad="50800" dist="38100" dir="2700000" algn="tl" rotWithShape="0">
              <a:srgbClr val="000000">
                <a:alpha val="40000"/>
              </a:srgbClr>
            </a:outerShdw>
          </a:effectLst>
        </p:spPr>
      </p:pic>
      <p:sp>
        <p:nvSpPr>
          <p:cNvPr id="2" name="矩形: 圓角化同側角落 31">
            <a:extLst>
              <a:ext uri="{FF2B5EF4-FFF2-40B4-BE49-F238E27FC236}">
                <a16:creationId xmlns:a16="http://schemas.microsoft.com/office/drawing/2014/main" id="{DB67E54F-AF8A-C707-7D52-C72776BF2ADD}"/>
              </a:ext>
            </a:extLst>
          </p:cNvPr>
          <p:cNvSpPr/>
          <p:nvPr/>
        </p:nvSpPr>
        <p:spPr>
          <a:xfrm>
            <a:off x="8294819" y="2523069"/>
            <a:ext cx="1130490" cy="49128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3" name="矩形: 圓角化同側角落 38">
            <a:extLst>
              <a:ext uri="{FF2B5EF4-FFF2-40B4-BE49-F238E27FC236}">
                <a16:creationId xmlns:a16="http://schemas.microsoft.com/office/drawing/2014/main" id="{AD9EDE53-F93E-077E-E036-64B627C17755}"/>
              </a:ext>
            </a:extLst>
          </p:cNvPr>
          <p:cNvSpPr/>
          <p:nvPr/>
        </p:nvSpPr>
        <p:spPr>
          <a:xfrm>
            <a:off x="9461005" y="2523068"/>
            <a:ext cx="1130490" cy="49128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4" name="矩形: 圓角化同側角落 42">
            <a:extLst>
              <a:ext uri="{FF2B5EF4-FFF2-40B4-BE49-F238E27FC236}">
                <a16:creationId xmlns:a16="http://schemas.microsoft.com/office/drawing/2014/main" id="{B191936A-54B2-0C52-EB47-B2434D7DD1CD}"/>
              </a:ext>
            </a:extLst>
          </p:cNvPr>
          <p:cNvSpPr/>
          <p:nvPr/>
        </p:nvSpPr>
        <p:spPr>
          <a:xfrm>
            <a:off x="10627191" y="2517890"/>
            <a:ext cx="1130490" cy="49128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graphicFrame>
        <p:nvGraphicFramePr>
          <p:cNvPr id="5" name="Shape 253">
            <a:extLst>
              <a:ext uri="{FF2B5EF4-FFF2-40B4-BE49-F238E27FC236}">
                <a16:creationId xmlns:a16="http://schemas.microsoft.com/office/drawing/2014/main" id="{531D27A1-A19D-2648-73DD-11E4D8A49D3C}"/>
              </a:ext>
            </a:extLst>
          </p:cNvPr>
          <p:cNvGraphicFramePr/>
          <p:nvPr>
            <p:extLst>
              <p:ext uri="{D42A27DB-BD31-4B8C-83A1-F6EECF244321}">
                <p14:modId xmlns:p14="http://schemas.microsoft.com/office/powerpoint/2010/main" val="3730389575"/>
              </p:ext>
            </p:extLst>
          </p:nvPr>
        </p:nvGraphicFramePr>
        <p:xfrm>
          <a:off x="7138529" y="2540004"/>
          <a:ext cx="4619152" cy="2814894"/>
        </p:xfrm>
        <a:graphic>
          <a:graphicData uri="http://schemas.openxmlformats.org/drawingml/2006/table">
            <a:tbl>
              <a:tblPr firstRow="1" bandRow="1">
                <a:effectLst>
                  <a:outerShdw blurRad="431800" dist="215900" dir="4140000" algn="ctr" rotWithShape="0">
                    <a:srgbClr val="000000">
                      <a:alpha val="25000"/>
                    </a:srgbClr>
                  </a:outerShdw>
                </a:effectLst>
                <a:tableStyleId>{85BE263C-DBD7-4A20-BB59-AAB30ACAA65A}</a:tableStyleId>
              </a:tblPr>
              <a:tblGrid>
                <a:gridCol w="1154788">
                  <a:extLst>
                    <a:ext uri="{9D8B030D-6E8A-4147-A177-3AD203B41FA5}">
                      <a16:colId xmlns:a16="http://schemas.microsoft.com/office/drawing/2014/main" val="20000"/>
                    </a:ext>
                  </a:extLst>
                </a:gridCol>
                <a:gridCol w="1154788">
                  <a:extLst>
                    <a:ext uri="{9D8B030D-6E8A-4147-A177-3AD203B41FA5}">
                      <a16:colId xmlns:a16="http://schemas.microsoft.com/office/drawing/2014/main" val="20001"/>
                    </a:ext>
                  </a:extLst>
                </a:gridCol>
                <a:gridCol w="1154788">
                  <a:extLst>
                    <a:ext uri="{9D8B030D-6E8A-4147-A177-3AD203B41FA5}">
                      <a16:colId xmlns:a16="http://schemas.microsoft.com/office/drawing/2014/main" val="20002"/>
                    </a:ext>
                  </a:extLst>
                </a:gridCol>
                <a:gridCol w="1154788">
                  <a:extLst>
                    <a:ext uri="{9D8B030D-6E8A-4147-A177-3AD203B41FA5}">
                      <a16:colId xmlns:a16="http://schemas.microsoft.com/office/drawing/2014/main" val="20003"/>
                    </a:ext>
                  </a:extLst>
                </a:gridCol>
              </a:tblGrid>
              <a:tr h="469149">
                <a:tc>
                  <a:txBody>
                    <a:bodyPr/>
                    <a:lstStyle/>
                    <a:p>
                      <a:pPr marL="0" marR="0" lvl="0" indent="0" algn="l" rtl="0">
                        <a:spcBef>
                          <a:spcPts val="0"/>
                        </a:spcBef>
                        <a:spcAft>
                          <a:spcPts val="0"/>
                        </a:spcAft>
                        <a:buNone/>
                      </a:pPr>
                      <a:endParaRPr lang="zh-TW" altLang="en-US" sz="1900" b="1" dirty="0">
                        <a:solidFill>
                          <a:schemeClr val="dk1"/>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CAT 5e</a:t>
                      </a:r>
                      <a:endParaRPr lang="en" sz="1900" b="1" dirty="0">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CAT 6</a:t>
                      </a:r>
                      <a:endParaRPr lang="en" sz="1900" b="1" dirty="0">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zh-TW" sz="1900" b="1" dirty="0">
                          <a:latin typeface="Meiryo UI" panose="020B0604030504040204" pitchFamily="50" charset="-128"/>
                          <a:ea typeface="+mn-ea"/>
                          <a:cs typeface="+mn-ea"/>
                          <a:sym typeface="+mn-lt"/>
                        </a:rPr>
                        <a:t>CAT 6A</a:t>
                      </a:r>
                      <a:endParaRPr lang="en-US" altLang="zh-TW" sz="1900" b="1" dirty="0">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9149">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100M</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69149">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1G</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9149">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2.5G</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69149">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5G</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69149">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10G</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 altLang="zh-TW" sz="1900" b="1" dirty="0">
                          <a:latin typeface="Meiryo UI" panose="020B0604030504040204" pitchFamily="50" charset="-128"/>
                          <a:ea typeface="+mn-ea"/>
                          <a:cs typeface="+mn-ea"/>
                          <a:sym typeface="+mn-lt"/>
                        </a:rPr>
                        <a:t>X</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 altLang="zh-TW" sz="1900" b="1" dirty="0">
                          <a:latin typeface="Meiryo UI" panose="020B0604030504040204" pitchFamily="50" charset="-128"/>
                          <a:ea typeface="+mn-ea"/>
                          <a:cs typeface="+mn-ea"/>
                          <a:sym typeface="+mn-lt"/>
                        </a:rPr>
                        <a:t>✔(55m)</a:t>
                      </a:r>
                      <a:endParaRPr lang="en"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900" b="1" dirty="0">
                          <a:latin typeface="Meiryo UI" panose="020B0604030504040204" pitchFamily="50" charset="-128"/>
                          <a:ea typeface="+mn-ea"/>
                          <a:cs typeface="+mn-ea"/>
                          <a:sym typeface="+mn-lt"/>
                        </a:rPr>
                        <a:t>✔</a:t>
                      </a:r>
                      <a:endParaRPr lang="zh-TW" altLang="en-US" sz="1900" b="1" dirty="0">
                        <a:solidFill>
                          <a:schemeClr val="tx1">
                            <a:lumMod val="95000"/>
                            <a:lumOff val="5000"/>
                          </a:schemeClr>
                        </a:solidFill>
                        <a:latin typeface="Meiryo UI" panose="020B0604030504040204" pitchFamily="50" charset="-128"/>
                        <a:ea typeface="+mn-ea"/>
                        <a:cs typeface="+mn-ea"/>
                        <a:sym typeface="+mn-lt"/>
                      </a:endParaRPr>
                    </a:p>
                  </a:txBody>
                  <a:tcPr marL="88816" marR="88816" marT="44408" marB="444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grpSp>
        <p:nvGrpSpPr>
          <p:cNvPr id="6" name="群組 2">
            <a:extLst>
              <a:ext uri="{FF2B5EF4-FFF2-40B4-BE49-F238E27FC236}">
                <a16:creationId xmlns:a16="http://schemas.microsoft.com/office/drawing/2014/main" id="{5E84B09B-45C5-02EA-1DDA-60B2D7BD44E1}"/>
              </a:ext>
            </a:extLst>
          </p:cNvPr>
          <p:cNvGrpSpPr/>
          <p:nvPr/>
        </p:nvGrpSpPr>
        <p:grpSpPr>
          <a:xfrm>
            <a:off x="7946895" y="2791752"/>
            <a:ext cx="2662448" cy="2541185"/>
            <a:chOff x="7959678" y="2465724"/>
            <a:chExt cx="2662448" cy="3105346"/>
          </a:xfrm>
        </p:grpSpPr>
        <p:pic>
          <p:nvPicPr>
            <p:cNvPr id="7" name="图片 57">
              <a:extLst>
                <a:ext uri="{FF2B5EF4-FFF2-40B4-BE49-F238E27FC236}">
                  <a16:creationId xmlns:a16="http://schemas.microsoft.com/office/drawing/2014/main" id="{935DFE9A-4DFB-4B39-85E3-5836ACEC5468}"/>
                </a:ext>
              </a:extLst>
            </p:cNvPr>
            <p:cNvPicPr>
              <a:picLocks noChangeAspect="1"/>
            </p:cNvPicPr>
            <p:nvPr/>
          </p:nvPicPr>
          <p:blipFill rotWithShape="1">
            <a:blip r:embed="rId10" cstate="print">
              <a:alphaModFix amt="30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6596746" y="3828656"/>
              <a:ext cx="3088415" cy="362552"/>
            </a:xfrm>
            <a:prstGeom prst="rect">
              <a:avLst/>
            </a:prstGeom>
          </p:spPr>
        </p:pic>
        <p:pic>
          <p:nvPicPr>
            <p:cNvPr id="8" name="图片 57">
              <a:extLst>
                <a:ext uri="{FF2B5EF4-FFF2-40B4-BE49-F238E27FC236}">
                  <a16:creationId xmlns:a16="http://schemas.microsoft.com/office/drawing/2014/main" id="{74F51585-2AA4-0DC3-0173-2A017407C780}"/>
                </a:ext>
              </a:extLst>
            </p:cNvPr>
            <p:cNvPicPr>
              <a:picLocks noChangeAspect="1"/>
            </p:cNvPicPr>
            <p:nvPr/>
          </p:nvPicPr>
          <p:blipFill rotWithShape="1">
            <a:blip r:embed="rId10" cstate="print">
              <a:alphaModFix amt="30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7724201" y="3845587"/>
              <a:ext cx="3088415" cy="362552"/>
            </a:xfrm>
            <a:prstGeom prst="rect">
              <a:avLst/>
            </a:prstGeom>
          </p:spPr>
        </p:pic>
        <p:pic>
          <p:nvPicPr>
            <p:cNvPr id="9" name="图片 57">
              <a:extLst>
                <a:ext uri="{FF2B5EF4-FFF2-40B4-BE49-F238E27FC236}">
                  <a16:creationId xmlns:a16="http://schemas.microsoft.com/office/drawing/2014/main" id="{FA38F69D-4A90-C30D-7CD2-FD2ABDACA415}"/>
                </a:ext>
              </a:extLst>
            </p:cNvPr>
            <p:cNvPicPr>
              <a:picLocks noChangeAspect="1"/>
            </p:cNvPicPr>
            <p:nvPr/>
          </p:nvPicPr>
          <p:blipFill rotWithShape="1">
            <a:blip r:embed="rId10" cstate="print">
              <a:alphaModFix amt="30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8896642" y="3832211"/>
              <a:ext cx="3088415" cy="362552"/>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8"/>
          <p:cNvPicPr preferRelativeResize="0"/>
          <p:nvPr/>
        </p:nvPicPr>
        <p:blipFill rotWithShape="1">
          <a:blip r:embed="rId3">
            <a:alphaModFix/>
          </a:blip>
          <a:srcRect/>
          <a:stretch/>
        </p:blipFill>
        <p:spPr>
          <a:xfrm>
            <a:off x="5163464" y="1683367"/>
            <a:ext cx="6323614" cy="4094125"/>
          </a:xfrm>
          <a:prstGeom prst="rect">
            <a:avLst/>
          </a:prstGeom>
          <a:noFill/>
          <a:ln>
            <a:noFill/>
          </a:ln>
          <a:effectLst>
            <a:outerShdw blurRad="431800" dist="368300" dir="5760000" sx="106000" sy="106000" algn="ctr" rotWithShape="0">
              <a:srgbClr val="000000">
                <a:alpha val="26666"/>
              </a:srgbClr>
            </a:outerShdw>
          </a:effectLst>
        </p:spPr>
      </p:pic>
      <p:sp>
        <p:nvSpPr>
          <p:cNvPr id="290" name="Google Shape;290;p28"/>
          <p:cNvSpPr txBox="1"/>
          <p:nvPr/>
        </p:nvSpPr>
        <p:spPr>
          <a:xfrm>
            <a:off x="606839" y="2418422"/>
            <a:ext cx="4130165" cy="3581173"/>
          </a:xfrm>
          <a:prstGeom prst="rect">
            <a:avLst/>
          </a:prstGeom>
          <a:noFill/>
          <a:ln>
            <a:noFill/>
          </a:ln>
        </p:spPr>
        <p:txBody>
          <a:bodyPr spcFirstLastPara="1" wrap="square" lIns="91425" tIns="45700" rIns="91425" bIns="45700" anchor="t" anchorCtr="0">
            <a:noAutofit/>
          </a:bodyPr>
          <a:lstStyle/>
          <a:p>
            <a:pPr marL="179387" marR="0" lvl="0" indent="-179387" algn="l" rtl="0">
              <a:lnSpc>
                <a:spcPct val="130000"/>
              </a:lnSpc>
              <a:spcBef>
                <a:spcPts val="2000"/>
              </a:spcBef>
              <a:spcAft>
                <a:spcPts val="0"/>
              </a:spcAft>
              <a:buClr>
                <a:schemeClr val="lt1"/>
              </a:buClr>
              <a:buSzPts val="2000"/>
              <a:buFont typeface="Arial"/>
              <a:buChar char="•"/>
            </a:pPr>
            <a:r>
              <a:rPr lang="en-US" sz="2000" dirty="0" err="1">
                <a:solidFill>
                  <a:schemeClr val="lt1"/>
                </a:solidFill>
                <a:latin typeface="Meiryo UI" panose="020B0604030504040204" pitchFamily="50" charset="-128"/>
                <a:ea typeface="Meiryo UI" panose="020B0604030504040204" pitchFamily="50" charset="-128"/>
              </a:rPr>
              <a:t>エッジデバイスが少なく、直接ルーターに接続できる</a:t>
            </a:r>
            <a:endParaRPr sz="2000" dirty="0">
              <a:solidFill>
                <a:schemeClr val="lt1"/>
              </a:solidFill>
              <a:latin typeface="Meiryo UI" panose="020B0604030504040204" pitchFamily="50" charset="-128"/>
              <a:ea typeface="Meiryo UI" panose="020B0604030504040204" pitchFamily="50" charset="-128"/>
            </a:endParaRPr>
          </a:p>
          <a:p>
            <a:pPr marL="179387" marR="0" lvl="0" indent="-179387" algn="l" rtl="0">
              <a:lnSpc>
                <a:spcPct val="130000"/>
              </a:lnSpc>
              <a:spcBef>
                <a:spcPts val="2000"/>
              </a:spcBef>
              <a:spcAft>
                <a:spcPts val="0"/>
              </a:spcAft>
              <a:buClr>
                <a:schemeClr val="lt1"/>
              </a:buClr>
              <a:buSzPts val="2000"/>
              <a:buFont typeface="Arial"/>
              <a:buChar char="•"/>
            </a:pPr>
            <a:r>
              <a:rPr lang="en-US" sz="2000" dirty="0" err="1">
                <a:solidFill>
                  <a:schemeClr val="lt1"/>
                </a:solidFill>
                <a:latin typeface="Meiryo UI" panose="020B0604030504040204" pitchFamily="50" charset="-128"/>
                <a:ea typeface="Meiryo UI" panose="020B0604030504040204" pitchFamily="50" charset="-128"/>
              </a:rPr>
              <a:t>同じサブネットネットワークを割り当てるために複数の物理インターフェ</a:t>
            </a:r>
            <a:r>
              <a:rPr lang="ja-JP" altLang="en-US" sz="2000" dirty="0">
                <a:solidFill>
                  <a:schemeClr val="lt1"/>
                </a:solidFill>
                <a:latin typeface="Meiryo UI" panose="020B0604030504040204" pitchFamily="50" charset="-128"/>
                <a:ea typeface="Meiryo UI" panose="020B0604030504040204" pitchFamily="50" charset="-128"/>
              </a:rPr>
              <a:t>ー</a:t>
            </a:r>
            <a:r>
              <a:rPr lang="en-US" sz="2000" dirty="0" err="1">
                <a:solidFill>
                  <a:schemeClr val="lt1"/>
                </a:solidFill>
                <a:latin typeface="Meiryo UI" panose="020B0604030504040204" pitchFamily="50" charset="-128"/>
                <a:ea typeface="Meiryo UI" panose="020B0604030504040204" pitchFamily="50" charset="-128"/>
              </a:rPr>
              <a:t>スを並列にする必要がある</a:t>
            </a:r>
            <a:endParaRPr sz="2000" dirty="0">
              <a:solidFill>
                <a:schemeClr val="lt1"/>
              </a:solidFill>
              <a:latin typeface="Meiryo UI" panose="020B0604030504040204" pitchFamily="50" charset="-128"/>
              <a:ea typeface="Meiryo UI" panose="020B0604030504040204" pitchFamily="50" charset="-128"/>
            </a:endParaRPr>
          </a:p>
          <a:p>
            <a:pPr marL="179388" marR="0" lvl="0" indent="-179388" algn="l" rtl="0">
              <a:lnSpc>
                <a:spcPct val="130000"/>
              </a:lnSpc>
              <a:spcBef>
                <a:spcPts val="2000"/>
              </a:spcBef>
              <a:spcAft>
                <a:spcPts val="0"/>
              </a:spcAft>
              <a:buClr>
                <a:schemeClr val="lt1"/>
              </a:buClr>
              <a:buSzPts val="2000"/>
              <a:buFont typeface="Arial"/>
              <a:buChar char="•"/>
            </a:pPr>
            <a:r>
              <a:rPr lang="en-US" sz="2000" dirty="0" err="1">
                <a:solidFill>
                  <a:schemeClr val="lt1"/>
                </a:solidFill>
                <a:latin typeface="Meiryo UI" panose="020B0604030504040204" pitchFamily="50" charset="-128"/>
                <a:ea typeface="Meiryo UI" panose="020B0604030504040204" pitchFamily="50" charset="-128"/>
              </a:rPr>
              <a:t>バックアップ用にデュアルWANが必要</a:t>
            </a:r>
            <a:endParaRPr sz="2000" dirty="0">
              <a:solidFill>
                <a:schemeClr val="lt1"/>
              </a:solidFill>
              <a:latin typeface="Meiryo UI" panose="020B0604030504040204" pitchFamily="50" charset="-128"/>
              <a:ea typeface="Meiryo UI" panose="020B0604030504040204" pitchFamily="50" charset="-128"/>
            </a:endParaRPr>
          </a:p>
        </p:txBody>
      </p:sp>
      <p:sp>
        <p:nvSpPr>
          <p:cNvPr id="291" name="Google Shape;291;p28"/>
          <p:cNvSpPr txBox="1"/>
          <p:nvPr/>
        </p:nvSpPr>
        <p:spPr>
          <a:xfrm>
            <a:off x="4737005" y="1928395"/>
            <a:ext cx="1725088" cy="52322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マスター用に</a:t>
            </a:r>
            <a:r>
              <a:rPr lang="en-US" dirty="0">
                <a:solidFill>
                  <a:schemeClr val="lt1"/>
                </a:solidFill>
                <a:latin typeface="Meiryo UI" panose="020B0604030504040204" pitchFamily="50" charset="-128"/>
                <a:ea typeface="Meiryo UI" panose="020B0604030504040204" pitchFamily="50" charset="-128"/>
              </a:rPr>
              <a:t> 60MbpsのISP 1</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292" name="Google Shape;292;p28"/>
          <p:cNvSpPr txBox="1"/>
          <p:nvPr/>
        </p:nvSpPr>
        <p:spPr>
          <a:xfrm>
            <a:off x="8842518" y="1928395"/>
            <a:ext cx="172508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バックアップ用に</a:t>
            </a:r>
            <a:r>
              <a:rPr lang="en-US" dirty="0">
                <a:solidFill>
                  <a:schemeClr val="lt1"/>
                </a:solidFill>
                <a:latin typeface="Meiryo UI" panose="020B0604030504040204" pitchFamily="50" charset="-128"/>
                <a:ea typeface="Meiryo UI" panose="020B0604030504040204" pitchFamily="50" charset="-128"/>
              </a:rPr>
              <a:t> 20MbpsのISP 2</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293" name="Google Shape;293;p28"/>
          <p:cNvSpPr txBox="1"/>
          <p:nvPr/>
        </p:nvSpPr>
        <p:spPr>
          <a:xfrm>
            <a:off x="5251815" y="5453976"/>
            <a:ext cx="1057652"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94" name="Google Shape;294;p28"/>
          <p:cNvSpPr txBox="1"/>
          <p:nvPr/>
        </p:nvSpPr>
        <p:spPr>
          <a:xfrm>
            <a:off x="6316646" y="5453975"/>
            <a:ext cx="1057652"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192.168.1.20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95" name="Google Shape;295;p28"/>
          <p:cNvSpPr txBox="1"/>
          <p:nvPr/>
        </p:nvSpPr>
        <p:spPr>
          <a:xfrm>
            <a:off x="7412496" y="5448681"/>
            <a:ext cx="1079444"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192.168.1.30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96" name="Google Shape;296;p28"/>
          <p:cNvSpPr txBox="1"/>
          <p:nvPr/>
        </p:nvSpPr>
        <p:spPr>
          <a:xfrm>
            <a:off x="8477327" y="5448680"/>
            <a:ext cx="1042686"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192.168.1.40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97" name="Google Shape;297;p28"/>
          <p:cNvSpPr txBox="1"/>
          <p:nvPr/>
        </p:nvSpPr>
        <p:spPr>
          <a:xfrm>
            <a:off x="9492999" y="5474550"/>
            <a:ext cx="1117642" cy="2150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192.168.2.150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98" name="Google Shape;298;p28"/>
          <p:cNvSpPr txBox="1"/>
          <p:nvPr/>
        </p:nvSpPr>
        <p:spPr>
          <a:xfrm>
            <a:off x="10446400" y="5474549"/>
            <a:ext cx="1172646"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192.168.2.160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99" name="Google Shape;299;p28"/>
          <p:cNvSpPr txBox="1"/>
          <p:nvPr/>
        </p:nvSpPr>
        <p:spPr>
          <a:xfrm>
            <a:off x="6400745" y="5845707"/>
            <a:ext cx="165782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社員ネットワーク</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00" name="Google Shape;300;p28"/>
          <p:cNvSpPr txBox="1"/>
          <p:nvPr/>
        </p:nvSpPr>
        <p:spPr>
          <a:xfrm>
            <a:off x="9959138" y="5845707"/>
            <a:ext cx="165782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オフィスデバイス</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01" name="Google Shape;301;p28"/>
          <p:cNvSpPr txBox="1"/>
          <p:nvPr/>
        </p:nvSpPr>
        <p:spPr>
          <a:xfrm>
            <a:off x="6462093" y="6143235"/>
            <a:ext cx="4352235" cy="610295"/>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None/>
            </a:pPr>
            <a:r>
              <a:rPr lang="en-US" sz="1500" b="1" dirty="0" err="1">
                <a:solidFill>
                  <a:srgbClr val="FFFF00"/>
                </a:solidFill>
                <a:latin typeface="Meiryo UI" panose="020B0604030504040204" pitchFamily="50" charset="-128"/>
                <a:ea typeface="Meiryo UI" panose="020B0604030504040204" pitchFamily="50" charset="-128"/>
              </a:rPr>
              <a:t>従業員ネットワーク</a:t>
            </a:r>
            <a:r>
              <a:rPr lang="en-US" sz="1500" b="1" dirty="0">
                <a:solidFill>
                  <a:srgbClr val="FFFF00"/>
                </a:solidFill>
                <a:latin typeface="Meiryo UI" panose="020B0604030504040204" pitchFamily="50" charset="-128"/>
                <a:ea typeface="Meiryo UI" panose="020B0604030504040204" pitchFamily="50" charset="-128"/>
              </a:rPr>
              <a:t>: 192.168.1.x </a:t>
            </a:r>
          </a:p>
          <a:p>
            <a:pPr marL="0" marR="0" lvl="0" indent="0" algn="ctr" rtl="0">
              <a:lnSpc>
                <a:spcPct val="140000"/>
              </a:lnSpc>
              <a:spcBef>
                <a:spcPts val="0"/>
              </a:spcBef>
              <a:spcAft>
                <a:spcPts val="0"/>
              </a:spcAft>
              <a:buNone/>
            </a:pPr>
            <a:r>
              <a:rPr lang="en-US" sz="1500" b="1" dirty="0" err="1">
                <a:solidFill>
                  <a:srgbClr val="FFFF00"/>
                </a:solidFill>
                <a:latin typeface="Meiryo UI" panose="020B0604030504040204" pitchFamily="50" charset="-128"/>
                <a:ea typeface="Meiryo UI" panose="020B0604030504040204" pitchFamily="50" charset="-128"/>
              </a:rPr>
              <a:t>オフィスデバイス</a:t>
            </a:r>
            <a:r>
              <a:rPr lang="en-US" sz="1500" b="1" dirty="0">
                <a:solidFill>
                  <a:srgbClr val="FFFF00"/>
                </a:solidFill>
                <a:latin typeface="Meiryo UI" panose="020B0604030504040204" pitchFamily="50" charset="-128"/>
                <a:ea typeface="Meiryo UI" panose="020B0604030504040204" pitchFamily="50" charset="-128"/>
              </a:rPr>
              <a:t> </a:t>
            </a:r>
            <a:r>
              <a:rPr lang="en-US" sz="1500" b="1" dirty="0" err="1">
                <a:solidFill>
                  <a:srgbClr val="FFFF00"/>
                </a:solidFill>
                <a:latin typeface="Meiryo UI" panose="020B0604030504040204" pitchFamily="50" charset="-128"/>
                <a:ea typeface="Meiryo UI" panose="020B0604030504040204" pitchFamily="50" charset="-128"/>
              </a:rPr>
              <a:t>ネットワーク</a:t>
            </a:r>
            <a:r>
              <a:rPr lang="en-US" sz="1500" b="1" dirty="0">
                <a:solidFill>
                  <a:srgbClr val="FFFF00"/>
                </a:solidFill>
                <a:latin typeface="Meiryo UI" panose="020B0604030504040204" pitchFamily="50" charset="-128"/>
                <a:ea typeface="Meiryo UI" panose="020B0604030504040204" pitchFamily="50" charset="-128"/>
              </a:rPr>
              <a:t>: 192.168.2.x</a:t>
            </a:r>
            <a:endParaRPr sz="1500" b="1" dirty="0">
              <a:solidFill>
                <a:srgbClr val="FFFF00"/>
              </a:solidFill>
              <a:latin typeface="Meiryo UI" panose="020B0604030504040204" pitchFamily="50" charset="-128"/>
              <a:ea typeface="Meiryo UI" panose="020B0604030504040204" pitchFamily="50" charset="-128"/>
              <a:sym typeface="Arial"/>
            </a:endParaRPr>
          </a:p>
        </p:txBody>
      </p:sp>
      <p:sp>
        <p:nvSpPr>
          <p:cNvPr id="302" name="Google Shape;302;p28"/>
          <p:cNvSpPr txBox="1"/>
          <p:nvPr/>
        </p:nvSpPr>
        <p:spPr>
          <a:xfrm>
            <a:off x="464269" y="218047"/>
            <a:ext cx="11263462" cy="13785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600"/>
              <a:buFont typeface="Arial"/>
              <a:buNone/>
            </a:pPr>
            <a:r>
              <a:rPr lang="en-US" sz="3600" b="1" dirty="0">
                <a:solidFill>
                  <a:srgbClr val="0C0C0C"/>
                </a:solidFill>
                <a:latin typeface="Meiryo UI" panose="020B0604030504040204" pitchFamily="50" charset="-128"/>
                <a:ea typeface="Meiryo UI" panose="020B0604030504040204" pitchFamily="50" charset="-128"/>
              </a:rPr>
              <a:t>SOHO/SB – </a:t>
            </a:r>
            <a:r>
              <a:rPr lang="en-US" sz="3600" b="1" dirty="0" err="1">
                <a:solidFill>
                  <a:srgbClr val="0C0C0C"/>
                </a:solidFill>
                <a:latin typeface="Meiryo UI" panose="020B0604030504040204" pitchFamily="50" charset="-128"/>
                <a:ea typeface="Meiryo UI" panose="020B0604030504040204" pitchFamily="50" charset="-128"/>
              </a:rPr>
              <a:t>同じサブネット内の少数のエッジデバイス、追加のスイッチと</a:t>
            </a:r>
            <a:r>
              <a:rPr lang="en-US" altLang="ja-JP" sz="3600" b="1" dirty="0" err="1">
                <a:solidFill>
                  <a:srgbClr val="0C0C0C"/>
                </a:solidFill>
                <a:latin typeface="Meiryo UI" panose="020B0604030504040204" pitchFamily="50" charset="-128"/>
                <a:ea typeface="Meiryo UI" panose="020B0604030504040204" pitchFamily="50" charset="-128"/>
              </a:rPr>
              <a:t>A</a:t>
            </a:r>
            <a:r>
              <a:rPr lang="en-US" sz="3600" b="1" dirty="0" err="1">
                <a:solidFill>
                  <a:srgbClr val="0C0C0C"/>
                </a:solidFill>
                <a:latin typeface="Meiryo UI" panose="020B0604030504040204" pitchFamily="50" charset="-128"/>
                <a:ea typeface="Meiryo UI" panose="020B0604030504040204" pitchFamily="50" charset="-128"/>
              </a:rPr>
              <a:t>P</a:t>
            </a:r>
            <a:r>
              <a:rPr lang="ja-JP" altLang="en-US" sz="3600" b="1" dirty="0">
                <a:solidFill>
                  <a:srgbClr val="0C0C0C"/>
                </a:solidFill>
                <a:latin typeface="Meiryo UI" panose="020B0604030504040204" pitchFamily="50" charset="-128"/>
                <a:ea typeface="Meiryo UI" panose="020B0604030504040204" pitchFamily="50" charset="-128"/>
              </a:rPr>
              <a:t>不要</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4"/>
          <p:cNvSpPr txBox="1"/>
          <p:nvPr/>
        </p:nvSpPr>
        <p:spPr>
          <a:xfrm>
            <a:off x="0" y="281578"/>
            <a:ext cx="12199822"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Intel第12世代デスクトップCPUを搭載</a:t>
            </a:r>
            <a:endParaRPr dirty="0">
              <a:latin typeface="Meiryo UI" panose="020B0604030504040204" pitchFamily="50" charset="-128"/>
              <a:ea typeface="Meiryo UI" panose="020B0604030504040204" pitchFamily="50" charset="-128"/>
            </a:endParaRPr>
          </a:p>
        </p:txBody>
      </p:sp>
      <p:sp>
        <p:nvSpPr>
          <p:cNvPr id="100" name="Google Shape;100;p24"/>
          <p:cNvSpPr txBox="1"/>
          <p:nvPr/>
        </p:nvSpPr>
        <p:spPr>
          <a:xfrm>
            <a:off x="1275495" y="994303"/>
            <a:ext cx="964101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000"/>
              <a:buFont typeface="Arial"/>
              <a:buNone/>
            </a:pPr>
            <a:r>
              <a:rPr lang="en-US" sz="2000" b="1" dirty="0">
                <a:solidFill>
                  <a:srgbClr val="3F3F3F"/>
                </a:solidFill>
                <a:latin typeface="Meiryo UI" panose="020B0604030504040204" pitchFamily="50" charset="-128"/>
                <a:ea typeface="Meiryo UI" panose="020B0604030504040204" pitchFamily="50" charset="-128"/>
              </a:rPr>
              <a:t>Pentium Gold G7400 /Core i3-12100 / Core i5-12400</a:t>
            </a:r>
            <a:endParaRPr sz="2000" b="1" i="0" u="none" strike="noStrike" cap="none" dirty="0">
              <a:solidFill>
                <a:srgbClr val="3F3F3F"/>
              </a:solidFill>
              <a:latin typeface="Meiryo UI" panose="020B0604030504040204" pitchFamily="50" charset="-128"/>
              <a:ea typeface="Meiryo UI" panose="020B0604030504040204" pitchFamily="50" charset="-128"/>
              <a:sym typeface="Arial"/>
            </a:endParaRPr>
          </a:p>
        </p:txBody>
      </p:sp>
      <p:sp>
        <p:nvSpPr>
          <p:cNvPr id="101" name="Google Shape;101;p24"/>
          <p:cNvSpPr/>
          <p:nvPr/>
        </p:nvSpPr>
        <p:spPr>
          <a:xfrm>
            <a:off x="8023748" y="2438485"/>
            <a:ext cx="3841506" cy="1568445"/>
          </a:xfrm>
          <a:prstGeom prst="roundRect">
            <a:avLst>
              <a:gd name="adj" fmla="val 1933"/>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02" name="Google Shape;102;p24"/>
          <p:cNvSpPr/>
          <p:nvPr/>
        </p:nvSpPr>
        <p:spPr>
          <a:xfrm>
            <a:off x="1595993" y="2404384"/>
            <a:ext cx="3957784" cy="1547656"/>
          </a:xfrm>
          <a:prstGeom prst="roundRect">
            <a:avLst>
              <a:gd name="adj" fmla="val 1933"/>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03" name="Google Shape;103;p24"/>
          <p:cNvSpPr/>
          <p:nvPr/>
        </p:nvSpPr>
        <p:spPr>
          <a:xfrm>
            <a:off x="1724041" y="4483105"/>
            <a:ext cx="9434980" cy="1577443"/>
          </a:xfrm>
          <a:prstGeom prst="roundRect">
            <a:avLst>
              <a:gd name="adj" fmla="val 1933"/>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04" name="Google Shape;104;p24"/>
          <p:cNvSpPr txBox="1"/>
          <p:nvPr/>
        </p:nvSpPr>
        <p:spPr>
          <a:xfrm>
            <a:off x="2278183" y="2611043"/>
            <a:ext cx="3045657" cy="4152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dirty="0">
                <a:solidFill>
                  <a:schemeClr val="dk1"/>
                </a:solidFill>
                <a:latin typeface="Meiryo UI" panose="020B0604030504040204" pitchFamily="50" charset="-128"/>
                <a:ea typeface="Meiryo UI" panose="020B0604030504040204" pitchFamily="50" charset="-128"/>
              </a:rPr>
              <a:t>TVS-h474-PT-8G</a:t>
            </a:r>
            <a:endParaRPr dirty="0">
              <a:latin typeface="Meiryo UI" panose="020B0604030504040204" pitchFamily="50" charset="-128"/>
              <a:ea typeface="Meiryo UI" panose="020B0604030504040204" pitchFamily="50" charset="-128"/>
            </a:endParaRPr>
          </a:p>
        </p:txBody>
      </p:sp>
      <p:sp>
        <p:nvSpPr>
          <p:cNvPr id="105" name="Google Shape;105;p24"/>
          <p:cNvSpPr txBox="1"/>
          <p:nvPr/>
        </p:nvSpPr>
        <p:spPr>
          <a:xfrm>
            <a:off x="8633711" y="2677368"/>
            <a:ext cx="2730284" cy="4152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dirty="0">
                <a:solidFill>
                  <a:schemeClr val="dk1"/>
                </a:solidFill>
                <a:latin typeface="Meiryo UI" panose="020B0604030504040204" pitchFamily="50" charset="-128"/>
                <a:ea typeface="Meiryo UI" panose="020B0604030504040204" pitchFamily="50" charset="-128"/>
              </a:rPr>
              <a:t>TVS-h874-i5-32G</a:t>
            </a:r>
            <a:endParaRPr dirty="0">
              <a:latin typeface="Meiryo UI" panose="020B0604030504040204" pitchFamily="50" charset="-128"/>
              <a:ea typeface="Meiryo UI" panose="020B0604030504040204" pitchFamily="50" charset="-128"/>
            </a:endParaRPr>
          </a:p>
        </p:txBody>
      </p:sp>
      <p:sp>
        <p:nvSpPr>
          <p:cNvPr id="106" name="Google Shape;106;p24"/>
          <p:cNvSpPr txBox="1"/>
          <p:nvPr/>
        </p:nvSpPr>
        <p:spPr>
          <a:xfrm>
            <a:off x="3810428" y="4669368"/>
            <a:ext cx="2818469" cy="4152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dirty="0">
                <a:solidFill>
                  <a:schemeClr val="dk1"/>
                </a:solidFill>
                <a:latin typeface="Meiryo UI" panose="020B0604030504040204" pitchFamily="50" charset="-128"/>
                <a:ea typeface="Meiryo UI" panose="020B0604030504040204" pitchFamily="50" charset="-128"/>
              </a:rPr>
              <a:t>TVS-h674-i5-32G</a:t>
            </a:r>
            <a:endParaRPr dirty="0">
              <a:latin typeface="Meiryo UI" panose="020B0604030504040204" pitchFamily="50" charset="-128"/>
              <a:ea typeface="Meiryo UI" panose="020B0604030504040204" pitchFamily="50" charset="-128"/>
            </a:endParaRPr>
          </a:p>
        </p:txBody>
      </p:sp>
      <p:sp>
        <p:nvSpPr>
          <p:cNvPr id="107" name="Google Shape;107;p24"/>
          <p:cNvSpPr txBox="1"/>
          <p:nvPr/>
        </p:nvSpPr>
        <p:spPr>
          <a:xfrm>
            <a:off x="7394058" y="4656014"/>
            <a:ext cx="2969142" cy="4152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dirty="0">
                <a:solidFill>
                  <a:schemeClr val="dk1"/>
                </a:solidFill>
                <a:latin typeface="Meiryo UI" panose="020B0604030504040204" pitchFamily="50" charset="-128"/>
                <a:ea typeface="Meiryo UI" panose="020B0604030504040204" pitchFamily="50" charset="-128"/>
              </a:rPr>
              <a:t>TVS-h674-i3-16G</a:t>
            </a:r>
            <a:endParaRPr dirty="0">
              <a:latin typeface="Meiryo UI" panose="020B0604030504040204" pitchFamily="50" charset="-128"/>
              <a:ea typeface="Meiryo UI" panose="020B0604030504040204" pitchFamily="50" charset="-128"/>
            </a:endParaRPr>
          </a:p>
        </p:txBody>
      </p:sp>
      <p:sp>
        <p:nvSpPr>
          <p:cNvPr id="108" name="Google Shape;108;p24"/>
          <p:cNvSpPr txBox="1"/>
          <p:nvPr/>
        </p:nvSpPr>
        <p:spPr>
          <a:xfrm>
            <a:off x="8694779" y="3048561"/>
            <a:ext cx="3153940" cy="1044004"/>
          </a:xfrm>
          <a:prstGeom prst="rect">
            <a:avLst/>
          </a:prstGeom>
          <a:noFill/>
          <a:ln>
            <a:noFill/>
          </a:ln>
        </p:spPr>
        <p:txBody>
          <a:bodyPr spcFirstLastPara="1" wrap="square" lIns="91425" tIns="45700" rIns="91425" bIns="45700" anchor="t" anchorCtr="0">
            <a:noAutofit/>
          </a:bodyPr>
          <a:lstStyle/>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6コアCore i5-12400 6C/12T 4.6GHz</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DDR4 32GB RAM (2 x 16GB)</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2.5GbEポート×2</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endParaRPr sz="1300" dirty="0">
              <a:solidFill>
                <a:schemeClr val="dk1"/>
              </a:solidFill>
              <a:latin typeface="Meiryo UI" panose="020B0604030504040204" pitchFamily="50" charset="-128"/>
              <a:ea typeface="Meiryo UI" panose="020B0604030504040204" pitchFamily="50" charset="-128"/>
            </a:endParaRPr>
          </a:p>
        </p:txBody>
      </p:sp>
      <p:sp>
        <p:nvSpPr>
          <p:cNvPr id="109" name="Google Shape;109;p24"/>
          <p:cNvSpPr txBox="1"/>
          <p:nvPr/>
        </p:nvSpPr>
        <p:spPr>
          <a:xfrm>
            <a:off x="2278183" y="2990681"/>
            <a:ext cx="3152338" cy="1044004"/>
          </a:xfrm>
          <a:prstGeom prst="rect">
            <a:avLst/>
          </a:prstGeom>
          <a:noFill/>
          <a:ln>
            <a:noFill/>
          </a:ln>
        </p:spPr>
        <p:txBody>
          <a:bodyPr spcFirstLastPara="1" wrap="square" lIns="91425" tIns="45700" rIns="91425" bIns="45700" anchor="t" anchorCtr="0">
            <a:noAutofit/>
          </a:bodyPr>
          <a:lstStyle/>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2コアPentium G7400 2C/4T 3.7GHz</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DDR4 8GB RAM (1 x 8GB)</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2.5GbEポート×2</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endParaRPr sz="1300" dirty="0">
              <a:solidFill>
                <a:schemeClr val="dk1"/>
              </a:solidFill>
              <a:latin typeface="Meiryo UI" panose="020B0604030504040204" pitchFamily="50" charset="-128"/>
              <a:ea typeface="Meiryo UI" panose="020B0604030504040204" pitchFamily="50" charset="-128"/>
            </a:endParaRPr>
          </a:p>
        </p:txBody>
      </p:sp>
      <p:sp>
        <p:nvSpPr>
          <p:cNvPr id="110" name="Google Shape;110;p24"/>
          <p:cNvSpPr txBox="1"/>
          <p:nvPr/>
        </p:nvSpPr>
        <p:spPr>
          <a:xfrm>
            <a:off x="3839722" y="5060946"/>
            <a:ext cx="3153940" cy="1044004"/>
          </a:xfrm>
          <a:prstGeom prst="rect">
            <a:avLst/>
          </a:prstGeom>
          <a:noFill/>
          <a:ln>
            <a:noFill/>
          </a:ln>
        </p:spPr>
        <p:txBody>
          <a:bodyPr spcFirstLastPara="1" wrap="square" lIns="91425" tIns="45700" rIns="91425" bIns="45700" anchor="t" anchorCtr="0">
            <a:noAutofit/>
          </a:bodyPr>
          <a:lstStyle/>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6コアCore i5-12500 6C/12T 4.6GHz</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DDR4 32GB RAM (2 x 16GB)</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2.5GbEポート×2</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endParaRPr sz="1300" dirty="0">
              <a:solidFill>
                <a:schemeClr val="dk1"/>
              </a:solidFill>
              <a:latin typeface="Meiryo UI" panose="020B0604030504040204" pitchFamily="50" charset="-128"/>
              <a:ea typeface="Meiryo UI" panose="020B0604030504040204" pitchFamily="50" charset="-128"/>
            </a:endParaRPr>
          </a:p>
        </p:txBody>
      </p:sp>
      <p:sp>
        <p:nvSpPr>
          <p:cNvPr id="111" name="Google Shape;111;p24"/>
          <p:cNvSpPr txBox="1"/>
          <p:nvPr/>
        </p:nvSpPr>
        <p:spPr>
          <a:xfrm>
            <a:off x="7446170" y="5035586"/>
            <a:ext cx="3060966" cy="1044004"/>
          </a:xfrm>
          <a:prstGeom prst="rect">
            <a:avLst/>
          </a:prstGeom>
          <a:noFill/>
          <a:ln>
            <a:noFill/>
          </a:ln>
        </p:spPr>
        <p:txBody>
          <a:bodyPr spcFirstLastPara="1" wrap="square" lIns="91425" tIns="45700" rIns="91425" bIns="45700" anchor="t" anchorCtr="0">
            <a:noAutofit/>
          </a:bodyPr>
          <a:lstStyle/>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4コアCore i3-12100 4C/8T 4.3GHz</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DDR4 16GB RAM (1 x 16GB)</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r>
              <a:rPr lang="en-US" sz="1300" dirty="0">
                <a:solidFill>
                  <a:schemeClr val="dk1"/>
                </a:solidFill>
                <a:latin typeface="Meiryo UI" panose="020B0604030504040204" pitchFamily="50" charset="-128"/>
                <a:ea typeface="Meiryo UI" panose="020B0604030504040204" pitchFamily="50" charset="-128"/>
              </a:rPr>
              <a:t>2.5GbEポート×2</a:t>
            </a:r>
            <a:endParaRPr sz="1300" dirty="0">
              <a:solidFill>
                <a:schemeClr val="dk1"/>
              </a:solidFill>
              <a:latin typeface="Meiryo UI" panose="020B0604030504040204" pitchFamily="50" charset="-128"/>
              <a:ea typeface="Meiryo UI" panose="020B0604030504040204" pitchFamily="50" charset="-128"/>
            </a:endParaRPr>
          </a:p>
          <a:p>
            <a:pPr marL="285750" marR="0" lvl="0" indent="-203200" algn="l" rtl="0">
              <a:lnSpc>
                <a:spcPct val="146153"/>
              </a:lnSpc>
              <a:spcBef>
                <a:spcPts val="0"/>
              </a:spcBef>
              <a:spcAft>
                <a:spcPts val="0"/>
              </a:spcAft>
              <a:buClr>
                <a:schemeClr val="dk1"/>
              </a:buClr>
              <a:buSzPts val="1300"/>
              <a:buFont typeface="Arial"/>
              <a:buNone/>
            </a:pPr>
            <a:endParaRPr sz="1300" dirty="0">
              <a:solidFill>
                <a:schemeClr val="dk1"/>
              </a:solidFill>
              <a:latin typeface="Meiryo UI" panose="020B0604030504040204" pitchFamily="50" charset="-128"/>
              <a:ea typeface="Meiryo UI" panose="020B0604030504040204" pitchFamily="50" charset="-128"/>
            </a:endParaRPr>
          </a:p>
        </p:txBody>
      </p:sp>
      <p:pic>
        <p:nvPicPr>
          <p:cNvPr id="112" name="Google Shape;112;p24"/>
          <p:cNvPicPr preferRelativeResize="0"/>
          <p:nvPr/>
        </p:nvPicPr>
        <p:blipFill rotWithShape="1">
          <a:blip r:embed="rId3">
            <a:alphaModFix/>
          </a:blip>
          <a:srcRect/>
          <a:stretch/>
        </p:blipFill>
        <p:spPr>
          <a:xfrm>
            <a:off x="1123284" y="4391092"/>
            <a:ext cx="2730284" cy="1804342"/>
          </a:xfrm>
          <a:prstGeom prst="rect">
            <a:avLst/>
          </a:prstGeom>
          <a:noFill/>
          <a:ln>
            <a:noFill/>
          </a:ln>
          <a:effectLst>
            <a:outerShdw blurRad="431800" dist="190500" dir="5760000" algn="ctr" rotWithShape="0">
              <a:srgbClr val="000000">
                <a:alpha val="33725"/>
              </a:srgbClr>
            </a:outerShdw>
          </a:effectLst>
        </p:spPr>
      </p:pic>
      <p:pic>
        <p:nvPicPr>
          <p:cNvPr id="113" name="Google Shape;113;p24"/>
          <p:cNvPicPr preferRelativeResize="0"/>
          <p:nvPr/>
        </p:nvPicPr>
        <p:blipFill rotWithShape="1">
          <a:blip r:embed="rId4">
            <a:alphaModFix/>
          </a:blip>
          <a:srcRect/>
          <a:stretch/>
        </p:blipFill>
        <p:spPr>
          <a:xfrm>
            <a:off x="5894527" y="2366849"/>
            <a:ext cx="2730284" cy="1804342"/>
          </a:xfrm>
          <a:prstGeom prst="rect">
            <a:avLst/>
          </a:prstGeom>
          <a:noFill/>
          <a:ln>
            <a:noFill/>
          </a:ln>
          <a:effectLst>
            <a:outerShdw blurRad="431800" dist="190500" dir="5760000" algn="ctr" rotWithShape="0">
              <a:srgbClr val="000000">
                <a:alpha val="33725"/>
              </a:srgbClr>
            </a:outerShdw>
          </a:effectLst>
        </p:spPr>
      </p:pic>
      <p:pic>
        <p:nvPicPr>
          <p:cNvPr id="114" name="Google Shape;114;p24"/>
          <p:cNvPicPr preferRelativeResize="0"/>
          <p:nvPr/>
        </p:nvPicPr>
        <p:blipFill>
          <a:blip r:embed="rId5"/>
          <a:srcRect/>
          <a:stretch/>
        </p:blipFill>
        <p:spPr>
          <a:xfrm>
            <a:off x="-76200" y="2333192"/>
            <a:ext cx="2730284" cy="1706730"/>
          </a:xfrm>
          <a:prstGeom prst="rect">
            <a:avLst/>
          </a:prstGeom>
          <a:noFill/>
          <a:ln>
            <a:noFill/>
          </a:ln>
          <a:effectLst>
            <a:outerShdw blurRad="431800" dist="190500" dir="5760000" algn="ctr" rotWithShape="0">
              <a:srgbClr val="000000">
                <a:alpha val="33725"/>
              </a:srgbClr>
            </a:outerShdw>
          </a:effectLst>
        </p:spPr>
      </p:pic>
      <p:pic>
        <p:nvPicPr>
          <p:cNvPr id="115" name="Google Shape;115;p24"/>
          <p:cNvPicPr preferRelativeResize="0"/>
          <p:nvPr/>
        </p:nvPicPr>
        <p:blipFill rotWithShape="1">
          <a:blip r:embed="rId6">
            <a:alphaModFix/>
          </a:blip>
          <a:srcRect/>
          <a:stretch/>
        </p:blipFill>
        <p:spPr>
          <a:xfrm>
            <a:off x="369258" y="3519793"/>
            <a:ext cx="490893" cy="519060"/>
          </a:xfrm>
          <a:prstGeom prst="rect">
            <a:avLst/>
          </a:prstGeom>
          <a:noFill/>
          <a:ln>
            <a:noFill/>
          </a:ln>
          <a:effectLst>
            <a:outerShdw blurRad="431800" dist="190500" dir="5760000" sx="106000" sy="106000" algn="ctr" rotWithShape="0">
              <a:srgbClr val="000000">
                <a:alpha val="33725"/>
              </a:srgbClr>
            </a:outerShdw>
          </a:effectLst>
        </p:spPr>
      </p:pic>
      <p:pic>
        <p:nvPicPr>
          <p:cNvPr id="116" name="Google Shape;116;p24"/>
          <p:cNvPicPr preferRelativeResize="0"/>
          <p:nvPr/>
        </p:nvPicPr>
        <p:blipFill rotWithShape="1">
          <a:blip r:embed="rId7">
            <a:alphaModFix/>
          </a:blip>
          <a:srcRect/>
          <a:stretch/>
        </p:blipFill>
        <p:spPr>
          <a:xfrm>
            <a:off x="5854244" y="3487283"/>
            <a:ext cx="498079" cy="526658"/>
          </a:xfrm>
          <a:prstGeom prst="rect">
            <a:avLst/>
          </a:prstGeom>
          <a:noFill/>
          <a:ln>
            <a:noFill/>
          </a:ln>
          <a:effectLst>
            <a:outerShdw blurRad="431800" dist="190500" dir="5760000" sx="106000" sy="106000" algn="ctr" rotWithShape="0">
              <a:srgbClr val="000000">
                <a:alpha val="33725"/>
              </a:srgbClr>
            </a:outerShdw>
          </a:effectLst>
        </p:spPr>
      </p:pic>
      <p:pic>
        <p:nvPicPr>
          <p:cNvPr id="117" name="Google Shape;117;p24"/>
          <p:cNvPicPr preferRelativeResize="0"/>
          <p:nvPr/>
        </p:nvPicPr>
        <p:blipFill rotWithShape="1">
          <a:blip r:embed="rId7">
            <a:alphaModFix/>
          </a:blip>
          <a:srcRect/>
          <a:stretch/>
        </p:blipFill>
        <p:spPr>
          <a:xfrm>
            <a:off x="1032980" y="5657753"/>
            <a:ext cx="504684" cy="533643"/>
          </a:xfrm>
          <a:prstGeom prst="rect">
            <a:avLst/>
          </a:prstGeom>
          <a:noFill/>
          <a:ln>
            <a:noFill/>
          </a:ln>
          <a:effectLst>
            <a:outerShdw blurRad="431800" dist="190500" dir="5760000" sx="106000" sy="106000" algn="ctr" rotWithShape="0">
              <a:srgbClr val="000000">
                <a:alpha val="33725"/>
              </a:srgbClr>
            </a:outerShdw>
          </a:effectLst>
        </p:spPr>
      </p:pic>
      <p:pic>
        <p:nvPicPr>
          <p:cNvPr id="118" name="Google Shape;118;p24"/>
          <p:cNvPicPr preferRelativeResize="0"/>
          <p:nvPr/>
        </p:nvPicPr>
        <p:blipFill rotWithShape="1">
          <a:blip r:embed="rId8">
            <a:alphaModFix/>
          </a:blip>
          <a:srcRect/>
          <a:stretch/>
        </p:blipFill>
        <p:spPr>
          <a:xfrm>
            <a:off x="1597194" y="5658212"/>
            <a:ext cx="494332" cy="522697"/>
          </a:xfrm>
          <a:prstGeom prst="rect">
            <a:avLst/>
          </a:prstGeom>
          <a:noFill/>
          <a:ln>
            <a:noFill/>
          </a:ln>
          <a:effectLst>
            <a:outerShdw blurRad="431800" dist="190500" dir="5760000" sx="106000" sy="106000" algn="ctr" rotWithShape="0">
              <a:srgbClr val="000000">
                <a:alpha val="33725"/>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9"/>
          <p:cNvSpPr txBox="1">
            <a:spLocks noGrp="1"/>
          </p:cNvSpPr>
          <p:nvPr>
            <p:ph type="title" idx="4294967295"/>
          </p:nvPr>
        </p:nvSpPr>
        <p:spPr>
          <a:xfrm>
            <a:off x="1302619" y="253452"/>
            <a:ext cx="9586762" cy="10874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3600"/>
              <a:buFont typeface="Arial"/>
              <a:buNone/>
            </a:pPr>
            <a:r>
              <a:rPr lang="en-US" sz="3600" b="1" dirty="0">
                <a:solidFill>
                  <a:srgbClr val="3F3F3F"/>
                </a:solidFill>
                <a:latin typeface="Meiryo UI" panose="020B0604030504040204" pitchFamily="50" charset="-128"/>
                <a:ea typeface="Meiryo UI" panose="020B0604030504040204" pitchFamily="50" charset="-128"/>
              </a:rPr>
              <a:t>TVS-h874オプションの25GbEカードによる</a:t>
            </a:r>
            <a:br>
              <a:rPr lang="en-US" sz="3600" b="1" dirty="0">
                <a:solidFill>
                  <a:srgbClr val="3F3F3F"/>
                </a:solidFill>
                <a:latin typeface="Meiryo UI" panose="020B0604030504040204" pitchFamily="50" charset="-128"/>
                <a:ea typeface="Meiryo UI" panose="020B0604030504040204" pitchFamily="50" charset="-128"/>
              </a:rPr>
            </a:br>
            <a:r>
              <a:rPr lang="en-US" sz="3600" b="1" dirty="0" err="1">
                <a:solidFill>
                  <a:srgbClr val="3F3F3F"/>
                </a:solidFill>
                <a:latin typeface="Meiryo UI" panose="020B0604030504040204" pitchFamily="50" charset="-128"/>
                <a:ea typeface="Meiryo UI" panose="020B0604030504040204" pitchFamily="50" charset="-128"/>
              </a:rPr>
              <a:t>高速パフォーマンス</a:t>
            </a:r>
            <a:endParaRPr sz="3600" dirty="0">
              <a:solidFill>
                <a:srgbClr val="3F3F3F"/>
              </a:solidFill>
              <a:latin typeface="Meiryo UI" panose="020B0604030504040204" pitchFamily="50" charset="-128"/>
              <a:ea typeface="Meiryo UI" panose="020B0604030504040204" pitchFamily="50" charset="-128"/>
              <a:cs typeface="Arial"/>
              <a:sym typeface="Arial"/>
            </a:endParaRPr>
          </a:p>
        </p:txBody>
      </p:sp>
      <p:sp>
        <p:nvSpPr>
          <p:cNvPr id="308" name="Google Shape;308;p29"/>
          <p:cNvSpPr/>
          <p:nvPr/>
        </p:nvSpPr>
        <p:spPr>
          <a:xfrm>
            <a:off x="661165" y="6054294"/>
            <a:ext cx="5269215" cy="779686"/>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テスト環境</a:t>
            </a:r>
            <a:r>
              <a:rPr lang="en-US" sz="800" dirty="0">
                <a:solidFill>
                  <a:srgbClr val="3F3F3F"/>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800" dirty="0">
                <a:solidFill>
                  <a:srgbClr val="3F3F3F"/>
                </a:solidFill>
                <a:latin typeface="Meiryo UI" panose="020B0604030504040204" pitchFamily="50" charset="-128"/>
                <a:ea typeface="Meiryo UI" panose="020B0604030504040204" pitchFamily="50" charset="-128"/>
              </a:rPr>
              <a:t>NAS: TVS-h874 with QXG-25G2SF-CX6 OS: QTS 5.0 </a:t>
            </a:r>
          </a:p>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ボリュームタイプ</a:t>
            </a:r>
            <a:r>
              <a:rPr lang="en-US" sz="800" dirty="0">
                <a:solidFill>
                  <a:srgbClr val="3F3F3F"/>
                </a:solidFill>
                <a:latin typeface="Meiryo UI" panose="020B0604030504040204" pitchFamily="50" charset="-128"/>
                <a:ea typeface="Meiryo UI" panose="020B0604030504040204" pitchFamily="50" charset="-128"/>
              </a:rPr>
              <a:t>: RAID 5; 8 x Samsung 860 EVO 1TB </a:t>
            </a:r>
          </a:p>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クライアントPC</a:t>
            </a:r>
            <a:r>
              <a:rPr lang="en-US" sz="800" dirty="0">
                <a:solidFill>
                  <a:srgbClr val="3F3F3F"/>
                </a:solidFill>
                <a:latin typeface="Meiryo UI" panose="020B0604030504040204" pitchFamily="50" charset="-128"/>
                <a:ea typeface="Meiryo UI" panose="020B0604030504040204" pitchFamily="50" charset="-128"/>
              </a:rPr>
              <a:t>: Windows Server 2019、Intel Xeon W-1250、32GB RAM、QNAP QXG-25G2SF-CX4 NIC</a:t>
            </a:r>
            <a:endParaRPr sz="800" dirty="0">
              <a:solidFill>
                <a:srgbClr val="3F3F3F"/>
              </a:solidFill>
              <a:latin typeface="Meiryo UI" panose="020B0604030504040204" pitchFamily="50" charset="-128"/>
              <a:ea typeface="Meiryo UI" panose="020B0604030504040204" pitchFamily="50" charset="-128"/>
              <a:sym typeface="Arial"/>
            </a:endParaRPr>
          </a:p>
        </p:txBody>
      </p:sp>
      <p:grpSp>
        <p:nvGrpSpPr>
          <p:cNvPr id="309" name="Google Shape;309;p29"/>
          <p:cNvGrpSpPr/>
          <p:nvPr/>
        </p:nvGrpSpPr>
        <p:grpSpPr>
          <a:xfrm>
            <a:off x="740209" y="1822104"/>
            <a:ext cx="5644073" cy="4125537"/>
            <a:chOff x="535858" y="2192097"/>
            <a:chExt cx="3078236" cy="4755000"/>
          </a:xfrm>
        </p:grpSpPr>
        <p:pic>
          <p:nvPicPr>
            <p:cNvPr id="310" name="Google Shape;310;p29"/>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311" name="Google Shape;311;p29"/>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cxnSp>
        <p:nvCxnSpPr>
          <p:cNvPr id="312" name="Google Shape;312;p29"/>
          <p:cNvCxnSpPr/>
          <p:nvPr/>
        </p:nvCxnSpPr>
        <p:spPr>
          <a:xfrm>
            <a:off x="740208" y="2645640"/>
            <a:ext cx="5029768" cy="0"/>
          </a:xfrm>
          <a:prstGeom prst="straightConnector1">
            <a:avLst/>
          </a:prstGeom>
          <a:noFill/>
          <a:ln w="25400" cap="flat" cmpd="sng">
            <a:solidFill>
              <a:srgbClr val="00B0F0"/>
            </a:solidFill>
            <a:prstDash val="solid"/>
            <a:round/>
            <a:headEnd type="none" w="sm" len="sm"/>
            <a:tailEnd type="none" w="sm" len="sm"/>
          </a:ln>
        </p:spPr>
      </p:cxnSp>
      <p:sp>
        <p:nvSpPr>
          <p:cNvPr id="313" name="Google Shape;313;p29"/>
          <p:cNvSpPr txBox="1"/>
          <p:nvPr/>
        </p:nvSpPr>
        <p:spPr>
          <a:xfrm>
            <a:off x="732612" y="1922841"/>
            <a:ext cx="502976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1 x 25GbE </a:t>
            </a:r>
            <a:r>
              <a:rPr lang="en-US" sz="1800" b="1" dirty="0" err="1">
                <a:solidFill>
                  <a:schemeClr val="dk1"/>
                </a:solidFill>
                <a:latin typeface="Meiryo UI" panose="020B0604030504040204" pitchFamily="50" charset="-128"/>
                <a:ea typeface="Meiryo UI" panose="020B0604030504040204" pitchFamily="50" charset="-128"/>
              </a:rPr>
              <a:t>Windows転送</a:t>
            </a:r>
            <a:endParaRPr sz="18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QuTS</a:t>
            </a:r>
            <a:r>
              <a:rPr lang="en-US" sz="1800" b="1" dirty="0">
                <a:solidFill>
                  <a:schemeClr val="dk1"/>
                </a:solidFill>
                <a:latin typeface="Meiryo UI" panose="020B0604030504040204" pitchFamily="50" charset="-128"/>
                <a:ea typeface="Meiryo UI" panose="020B0604030504040204" pitchFamily="50" charset="-128"/>
              </a:rPr>
              <a:t> hero h5.0.0</a:t>
            </a:r>
            <a:endParaRPr sz="1800" b="1" dirty="0">
              <a:solidFill>
                <a:schemeClr val="dk1"/>
              </a:solidFill>
              <a:latin typeface="Meiryo UI" panose="020B0604030504040204" pitchFamily="50" charset="-128"/>
              <a:ea typeface="Meiryo UI" panose="020B0604030504040204" pitchFamily="50" charset="-128"/>
            </a:endParaRPr>
          </a:p>
        </p:txBody>
      </p:sp>
      <p:pic>
        <p:nvPicPr>
          <p:cNvPr id="314" name="Google Shape;314;p29"/>
          <p:cNvPicPr preferRelativeResize="0"/>
          <p:nvPr/>
        </p:nvPicPr>
        <p:blipFill rotWithShape="1">
          <a:blip r:embed="rId4">
            <a:alphaModFix/>
          </a:blip>
          <a:srcRect/>
          <a:stretch/>
        </p:blipFill>
        <p:spPr>
          <a:xfrm>
            <a:off x="892056" y="2853545"/>
            <a:ext cx="4671626" cy="2871173"/>
          </a:xfrm>
          <a:prstGeom prst="rect">
            <a:avLst/>
          </a:prstGeom>
          <a:noFill/>
          <a:ln>
            <a:noFill/>
          </a:ln>
        </p:spPr>
      </p:pic>
      <p:sp>
        <p:nvSpPr>
          <p:cNvPr id="315" name="Google Shape;315;p29"/>
          <p:cNvSpPr/>
          <p:nvPr/>
        </p:nvSpPr>
        <p:spPr>
          <a:xfrm>
            <a:off x="2082295" y="3384241"/>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2,149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316" name="Google Shape;316;p29"/>
          <p:cNvSpPr/>
          <p:nvPr/>
        </p:nvSpPr>
        <p:spPr>
          <a:xfrm>
            <a:off x="3987095" y="2807435"/>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2,875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pic>
        <p:nvPicPr>
          <p:cNvPr id="317" name="Google Shape;317;p29"/>
          <p:cNvPicPr preferRelativeResize="0"/>
          <p:nvPr/>
        </p:nvPicPr>
        <p:blipFill rotWithShape="1">
          <a:blip r:embed="rId5">
            <a:alphaModFix/>
          </a:blip>
          <a:srcRect/>
          <a:stretch/>
        </p:blipFill>
        <p:spPr>
          <a:xfrm>
            <a:off x="6552278" y="3461067"/>
            <a:ext cx="4606819" cy="2879262"/>
          </a:xfrm>
          <a:prstGeom prst="rect">
            <a:avLst/>
          </a:prstGeom>
          <a:noFill/>
          <a:ln>
            <a:noFill/>
          </a:ln>
          <a:effectLst>
            <a:outerShdw blurRad="431800" dist="190500" dir="5760000" algn="ctr" rotWithShape="0">
              <a:srgbClr val="000000">
                <a:alpha val="33725"/>
              </a:srgbClr>
            </a:outerShdw>
          </a:effectLst>
        </p:spPr>
      </p:pic>
      <p:pic>
        <p:nvPicPr>
          <p:cNvPr id="318" name="Google Shape;318;p29"/>
          <p:cNvPicPr preferRelativeResize="0"/>
          <p:nvPr/>
        </p:nvPicPr>
        <p:blipFill rotWithShape="1">
          <a:blip r:embed="rId6">
            <a:alphaModFix/>
          </a:blip>
          <a:srcRect/>
          <a:stretch/>
        </p:blipFill>
        <p:spPr>
          <a:xfrm rot="10800000" flipH="1">
            <a:off x="5930380" y="5815848"/>
            <a:ext cx="5768455" cy="654610"/>
          </a:xfrm>
          <a:prstGeom prst="rect">
            <a:avLst/>
          </a:prstGeom>
          <a:noFill/>
          <a:ln>
            <a:noFill/>
          </a:ln>
        </p:spPr>
      </p:pic>
      <p:pic>
        <p:nvPicPr>
          <p:cNvPr id="319" name="Google Shape;319;p29"/>
          <p:cNvPicPr preferRelativeResize="0"/>
          <p:nvPr/>
        </p:nvPicPr>
        <p:blipFill rotWithShape="1">
          <a:blip r:embed="rId7">
            <a:alphaModFix/>
          </a:blip>
          <a:srcRect/>
          <a:stretch/>
        </p:blipFill>
        <p:spPr>
          <a:xfrm>
            <a:off x="8621608" y="6340329"/>
            <a:ext cx="606295" cy="144547"/>
          </a:xfrm>
          <a:prstGeom prst="rect">
            <a:avLst/>
          </a:prstGeom>
          <a:noFill/>
          <a:ln>
            <a:noFill/>
          </a:ln>
        </p:spPr>
      </p:pic>
      <p:pic>
        <p:nvPicPr>
          <p:cNvPr id="320" name="Google Shape;320;p29" descr="QXG-25G2SF-CX6"/>
          <p:cNvPicPr preferRelativeResize="0"/>
          <p:nvPr/>
        </p:nvPicPr>
        <p:blipFill rotWithShape="1">
          <a:blip r:embed="rId8">
            <a:alphaModFix/>
          </a:blip>
          <a:srcRect/>
          <a:stretch/>
        </p:blipFill>
        <p:spPr>
          <a:xfrm>
            <a:off x="7545876" y="1828004"/>
            <a:ext cx="2366127" cy="2055901"/>
          </a:xfrm>
          <a:prstGeom prst="rect">
            <a:avLst/>
          </a:prstGeom>
          <a:noFill/>
          <a:ln>
            <a:noFill/>
          </a:ln>
          <a:effectLst>
            <a:outerShdw blurRad="431800" dist="190500" dir="5760000" algn="ctr" rotWithShape="0">
              <a:srgbClr val="000000">
                <a:alpha val="33725"/>
              </a:srgbClr>
            </a:outerShdw>
          </a:effectLst>
        </p:spPr>
      </p:pic>
      <p:sp>
        <p:nvSpPr>
          <p:cNvPr id="321" name="Google Shape;321;p29"/>
          <p:cNvSpPr txBox="1"/>
          <p:nvPr/>
        </p:nvSpPr>
        <p:spPr>
          <a:xfrm>
            <a:off x="7868066" y="1891526"/>
            <a:ext cx="3226028"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7" b="1" dirty="0">
                <a:solidFill>
                  <a:schemeClr val="dk1"/>
                </a:solidFill>
                <a:latin typeface="Meiryo UI" panose="020B0604030504040204" pitchFamily="50" charset="-128"/>
                <a:ea typeface="Meiryo UI" panose="020B0604030504040204" pitchFamily="50" charset="-128"/>
              </a:rPr>
              <a:t>QXG-25G2SF-CX6</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0"/>
          <p:cNvPicPr preferRelativeResize="0"/>
          <p:nvPr/>
        </p:nvPicPr>
        <p:blipFill rotWithShape="1">
          <a:blip r:embed="rId3">
            <a:alphaModFix/>
          </a:blip>
          <a:srcRect/>
          <a:stretch/>
        </p:blipFill>
        <p:spPr>
          <a:xfrm rot="10800000" flipH="1">
            <a:off x="6745174" y="5782468"/>
            <a:ext cx="4138863" cy="654610"/>
          </a:xfrm>
          <a:prstGeom prst="rect">
            <a:avLst/>
          </a:prstGeom>
          <a:noFill/>
          <a:ln>
            <a:noFill/>
          </a:ln>
        </p:spPr>
      </p:pic>
      <p:sp>
        <p:nvSpPr>
          <p:cNvPr id="327" name="Google Shape;327;p30"/>
          <p:cNvSpPr txBox="1">
            <a:spLocks noGrp="1"/>
          </p:cNvSpPr>
          <p:nvPr>
            <p:ph type="title" idx="4294967295"/>
          </p:nvPr>
        </p:nvSpPr>
        <p:spPr>
          <a:xfrm>
            <a:off x="907983" y="261526"/>
            <a:ext cx="10376034" cy="10874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3600"/>
              <a:buFont typeface="Arial"/>
              <a:buNone/>
            </a:pPr>
            <a:r>
              <a:rPr lang="en-US" sz="3600" b="1" dirty="0">
                <a:solidFill>
                  <a:srgbClr val="3F3F3F"/>
                </a:solidFill>
                <a:latin typeface="Meiryo UI" panose="020B0604030504040204" pitchFamily="50" charset="-128"/>
                <a:ea typeface="Meiryo UI" panose="020B0604030504040204" pitchFamily="50" charset="-128"/>
              </a:rPr>
              <a:t>TVS-h674オプションの25GbEカードによる</a:t>
            </a:r>
            <a:br>
              <a:rPr lang="en-US" sz="3600" b="1" dirty="0">
                <a:solidFill>
                  <a:srgbClr val="3F3F3F"/>
                </a:solidFill>
                <a:latin typeface="Meiryo UI" panose="020B0604030504040204" pitchFamily="50" charset="-128"/>
                <a:ea typeface="Meiryo UI" panose="020B0604030504040204" pitchFamily="50" charset="-128"/>
              </a:rPr>
            </a:br>
            <a:r>
              <a:rPr lang="en-US" sz="3600" b="1" dirty="0" err="1">
                <a:solidFill>
                  <a:srgbClr val="3F3F3F"/>
                </a:solidFill>
                <a:latin typeface="Meiryo UI" panose="020B0604030504040204" pitchFamily="50" charset="-128"/>
                <a:ea typeface="Meiryo UI" panose="020B0604030504040204" pitchFamily="50" charset="-128"/>
              </a:rPr>
              <a:t>高速パフォーマンス</a:t>
            </a:r>
            <a:endParaRPr sz="3600" dirty="0">
              <a:solidFill>
                <a:srgbClr val="3F3F3F"/>
              </a:solidFill>
              <a:latin typeface="Meiryo UI" panose="020B0604030504040204" pitchFamily="50" charset="-128"/>
              <a:ea typeface="Meiryo UI" panose="020B0604030504040204" pitchFamily="50" charset="-128"/>
              <a:cs typeface="Arial"/>
              <a:sym typeface="Arial"/>
            </a:endParaRPr>
          </a:p>
        </p:txBody>
      </p:sp>
      <p:pic>
        <p:nvPicPr>
          <p:cNvPr id="328" name="Google Shape;328;p30"/>
          <p:cNvPicPr preferRelativeResize="0"/>
          <p:nvPr/>
        </p:nvPicPr>
        <p:blipFill rotWithShape="1">
          <a:blip r:embed="rId4">
            <a:alphaModFix/>
          </a:blip>
          <a:srcRect/>
          <a:stretch/>
        </p:blipFill>
        <p:spPr>
          <a:xfrm>
            <a:off x="6480536" y="3422741"/>
            <a:ext cx="4668141" cy="2917588"/>
          </a:xfrm>
          <a:prstGeom prst="rect">
            <a:avLst/>
          </a:prstGeom>
          <a:noFill/>
          <a:ln>
            <a:noFill/>
          </a:ln>
          <a:effectLst>
            <a:outerShdw blurRad="431800" dist="190500" dir="5760000" algn="ctr" rotWithShape="0">
              <a:srgbClr val="000000">
                <a:alpha val="33725"/>
              </a:srgbClr>
            </a:outerShdw>
          </a:effectLst>
        </p:spPr>
      </p:pic>
      <p:pic>
        <p:nvPicPr>
          <p:cNvPr id="329" name="Google Shape;329;p30"/>
          <p:cNvPicPr preferRelativeResize="0"/>
          <p:nvPr/>
        </p:nvPicPr>
        <p:blipFill rotWithShape="1">
          <a:blip r:embed="rId5">
            <a:alphaModFix/>
          </a:blip>
          <a:srcRect/>
          <a:stretch/>
        </p:blipFill>
        <p:spPr>
          <a:xfrm>
            <a:off x="8548901" y="6387977"/>
            <a:ext cx="606294" cy="144547"/>
          </a:xfrm>
          <a:prstGeom prst="rect">
            <a:avLst/>
          </a:prstGeom>
          <a:noFill/>
          <a:ln>
            <a:noFill/>
          </a:ln>
        </p:spPr>
      </p:pic>
      <p:sp>
        <p:nvSpPr>
          <p:cNvPr id="330" name="Google Shape;330;p30"/>
          <p:cNvSpPr/>
          <p:nvPr/>
        </p:nvSpPr>
        <p:spPr>
          <a:xfrm>
            <a:off x="661165" y="6054294"/>
            <a:ext cx="5198861" cy="779686"/>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テスト環境</a:t>
            </a:r>
            <a:r>
              <a:rPr lang="en-US" sz="800" dirty="0">
                <a:solidFill>
                  <a:srgbClr val="3F3F3F"/>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800" dirty="0">
                <a:solidFill>
                  <a:srgbClr val="3F3F3F"/>
                </a:solidFill>
                <a:latin typeface="Meiryo UI" panose="020B0604030504040204" pitchFamily="50" charset="-128"/>
                <a:ea typeface="Meiryo UI" panose="020B0604030504040204" pitchFamily="50" charset="-128"/>
              </a:rPr>
              <a:t>NAS: TVS-h674 with QXG-25G2SF-CX6 OS: QTS 5.0 </a:t>
            </a:r>
          </a:p>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ボリュームタイプ</a:t>
            </a:r>
            <a:r>
              <a:rPr lang="en-US" sz="800" dirty="0">
                <a:solidFill>
                  <a:srgbClr val="3F3F3F"/>
                </a:solidFill>
                <a:latin typeface="Meiryo UI" panose="020B0604030504040204" pitchFamily="50" charset="-128"/>
                <a:ea typeface="Meiryo UI" panose="020B0604030504040204" pitchFamily="50" charset="-128"/>
              </a:rPr>
              <a:t>: RAID 5; 6 x Samsung 860 EVO 1TB </a:t>
            </a:r>
          </a:p>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クライアントPC</a:t>
            </a:r>
            <a:r>
              <a:rPr lang="en-US" sz="800" dirty="0">
                <a:solidFill>
                  <a:srgbClr val="3F3F3F"/>
                </a:solidFill>
                <a:latin typeface="Meiryo UI" panose="020B0604030504040204" pitchFamily="50" charset="-128"/>
                <a:ea typeface="Meiryo UI" panose="020B0604030504040204" pitchFamily="50" charset="-128"/>
              </a:rPr>
              <a:t>: Windows Server 2019、Intel Xeon W-1250、32GB RAM、QNAP QXG-25G2SF-CX4 NIC</a:t>
            </a:r>
            <a:endParaRPr sz="800" dirty="0">
              <a:solidFill>
                <a:srgbClr val="3F3F3F"/>
              </a:solidFill>
              <a:latin typeface="Meiryo UI" panose="020B0604030504040204" pitchFamily="50" charset="-128"/>
              <a:ea typeface="Meiryo UI" panose="020B0604030504040204" pitchFamily="50" charset="-128"/>
              <a:sym typeface="Arial"/>
            </a:endParaRPr>
          </a:p>
        </p:txBody>
      </p:sp>
      <p:grpSp>
        <p:nvGrpSpPr>
          <p:cNvPr id="331" name="Google Shape;331;p30"/>
          <p:cNvGrpSpPr/>
          <p:nvPr/>
        </p:nvGrpSpPr>
        <p:grpSpPr>
          <a:xfrm>
            <a:off x="740209" y="1822104"/>
            <a:ext cx="5644073" cy="4125537"/>
            <a:chOff x="535858" y="2192097"/>
            <a:chExt cx="3078236" cy="4755000"/>
          </a:xfrm>
        </p:grpSpPr>
        <p:pic>
          <p:nvPicPr>
            <p:cNvPr id="332" name="Google Shape;332;p30"/>
            <p:cNvPicPr preferRelativeResize="0"/>
            <p:nvPr/>
          </p:nvPicPr>
          <p:blipFill rotWithShape="1">
            <a:blip r:embed="rId6">
              <a:alphaModFix/>
            </a:blip>
            <a:srcRect/>
            <a:stretch/>
          </p:blipFill>
          <p:spPr>
            <a:xfrm rot="-5400000">
              <a:off x="1214611" y="4262204"/>
              <a:ext cx="4461411" cy="337555"/>
            </a:xfrm>
            <a:prstGeom prst="rect">
              <a:avLst/>
            </a:prstGeom>
            <a:noFill/>
            <a:ln>
              <a:noFill/>
            </a:ln>
          </p:spPr>
        </p:pic>
        <p:sp>
          <p:nvSpPr>
            <p:cNvPr id="333" name="Google Shape;333;p30"/>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cxnSp>
        <p:nvCxnSpPr>
          <p:cNvPr id="334" name="Google Shape;334;p30"/>
          <p:cNvCxnSpPr/>
          <p:nvPr/>
        </p:nvCxnSpPr>
        <p:spPr>
          <a:xfrm>
            <a:off x="740208" y="2645640"/>
            <a:ext cx="5029768" cy="0"/>
          </a:xfrm>
          <a:prstGeom prst="straightConnector1">
            <a:avLst/>
          </a:prstGeom>
          <a:noFill/>
          <a:ln w="25400" cap="flat" cmpd="sng">
            <a:solidFill>
              <a:srgbClr val="00B0F0"/>
            </a:solidFill>
            <a:prstDash val="solid"/>
            <a:round/>
            <a:headEnd type="none" w="sm" len="sm"/>
            <a:tailEnd type="none" w="sm" len="sm"/>
          </a:ln>
        </p:spPr>
      </p:cxnSp>
      <p:sp>
        <p:nvSpPr>
          <p:cNvPr id="335" name="Google Shape;335;p30"/>
          <p:cNvSpPr txBox="1"/>
          <p:nvPr/>
        </p:nvSpPr>
        <p:spPr>
          <a:xfrm>
            <a:off x="732612" y="1922841"/>
            <a:ext cx="502976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1 x 25GbE </a:t>
            </a:r>
            <a:r>
              <a:rPr lang="en-US" sz="1800" b="1" dirty="0" err="1">
                <a:solidFill>
                  <a:schemeClr val="dk1"/>
                </a:solidFill>
                <a:latin typeface="Meiryo UI" panose="020B0604030504040204" pitchFamily="50" charset="-128"/>
                <a:ea typeface="Meiryo UI" panose="020B0604030504040204" pitchFamily="50" charset="-128"/>
              </a:rPr>
              <a:t>Windows転送</a:t>
            </a:r>
            <a:endParaRPr sz="18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QuTS</a:t>
            </a:r>
            <a:r>
              <a:rPr lang="en-US" sz="1800" b="1" dirty="0">
                <a:solidFill>
                  <a:schemeClr val="dk1"/>
                </a:solidFill>
                <a:latin typeface="Meiryo UI" panose="020B0604030504040204" pitchFamily="50" charset="-128"/>
                <a:ea typeface="Meiryo UI" panose="020B0604030504040204" pitchFamily="50" charset="-128"/>
              </a:rPr>
              <a:t> hero h5.0.0</a:t>
            </a:r>
            <a:endParaRPr sz="1800" b="1" dirty="0">
              <a:solidFill>
                <a:schemeClr val="dk1"/>
              </a:solidFill>
              <a:latin typeface="Meiryo UI" panose="020B0604030504040204" pitchFamily="50" charset="-128"/>
              <a:ea typeface="Meiryo UI" panose="020B0604030504040204" pitchFamily="50" charset="-128"/>
            </a:endParaRPr>
          </a:p>
        </p:txBody>
      </p:sp>
      <p:pic>
        <p:nvPicPr>
          <p:cNvPr id="336" name="Google Shape;336;p30"/>
          <p:cNvPicPr preferRelativeResize="0"/>
          <p:nvPr/>
        </p:nvPicPr>
        <p:blipFill rotWithShape="1">
          <a:blip r:embed="rId7">
            <a:alphaModFix/>
          </a:blip>
          <a:srcRect/>
          <a:stretch/>
        </p:blipFill>
        <p:spPr>
          <a:xfrm>
            <a:off x="892056" y="2853545"/>
            <a:ext cx="4671626" cy="2871173"/>
          </a:xfrm>
          <a:prstGeom prst="rect">
            <a:avLst/>
          </a:prstGeom>
          <a:noFill/>
          <a:ln>
            <a:noFill/>
          </a:ln>
        </p:spPr>
      </p:pic>
      <p:sp>
        <p:nvSpPr>
          <p:cNvPr id="337" name="Google Shape;337;p30"/>
          <p:cNvSpPr/>
          <p:nvPr/>
        </p:nvSpPr>
        <p:spPr>
          <a:xfrm>
            <a:off x="2082295" y="3384241"/>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2,062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338" name="Google Shape;338;p30"/>
          <p:cNvSpPr/>
          <p:nvPr/>
        </p:nvSpPr>
        <p:spPr>
          <a:xfrm>
            <a:off x="3987095" y="2807435"/>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2,888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pic>
        <p:nvPicPr>
          <p:cNvPr id="339" name="Google Shape;339;p30" descr="QXG-25G2SF-CX6"/>
          <p:cNvPicPr preferRelativeResize="0"/>
          <p:nvPr/>
        </p:nvPicPr>
        <p:blipFill rotWithShape="1">
          <a:blip r:embed="rId8">
            <a:alphaModFix/>
          </a:blip>
          <a:srcRect/>
          <a:stretch/>
        </p:blipFill>
        <p:spPr>
          <a:xfrm>
            <a:off x="7545876" y="1828004"/>
            <a:ext cx="2366127" cy="2055901"/>
          </a:xfrm>
          <a:prstGeom prst="rect">
            <a:avLst/>
          </a:prstGeom>
          <a:noFill/>
          <a:ln>
            <a:noFill/>
          </a:ln>
          <a:effectLst>
            <a:outerShdw blurRad="431800" dist="190500" dir="5760000" algn="ctr" rotWithShape="0">
              <a:srgbClr val="000000">
                <a:alpha val="33725"/>
              </a:srgbClr>
            </a:outerShdw>
          </a:effectLst>
        </p:spPr>
      </p:pic>
      <p:sp>
        <p:nvSpPr>
          <p:cNvPr id="340" name="Google Shape;340;p30"/>
          <p:cNvSpPr txBox="1"/>
          <p:nvPr/>
        </p:nvSpPr>
        <p:spPr>
          <a:xfrm>
            <a:off x="7868066" y="1891526"/>
            <a:ext cx="3226028"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7" b="1" dirty="0">
                <a:solidFill>
                  <a:schemeClr val="dk1"/>
                </a:solidFill>
                <a:latin typeface="Meiryo UI" panose="020B0604030504040204" pitchFamily="50" charset="-128"/>
                <a:ea typeface="Meiryo UI" panose="020B0604030504040204" pitchFamily="50" charset="-128"/>
              </a:rPr>
              <a:t>QXG-25G2SF-CX6</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1"/>
          <p:cNvPicPr preferRelativeResize="0"/>
          <p:nvPr/>
        </p:nvPicPr>
        <p:blipFill rotWithShape="1">
          <a:blip r:embed="rId3">
            <a:alphaModFix/>
          </a:blip>
          <a:srcRect/>
          <a:stretch/>
        </p:blipFill>
        <p:spPr>
          <a:xfrm rot="10800000" flipH="1">
            <a:off x="7178312" y="5817078"/>
            <a:ext cx="3072594" cy="654610"/>
          </a:xfrm>
          <a:prstGeom prst="rect">
            <a:avLst/>
          </a:prstGeom>
          <a:noFill/>
          <a:ln>
            <a:noFill/>
          </a:ln>
        </p:spPr>
      </p:pic>
      <p:pic>
        <p:nvPicPr>
          <p:cNvPr id="346" name="Google Shape;346;p31"/>
          <p:cNvPicPr preferRelativeResize="0"/>
          <p:nvPr/>
        </p:nvPicPr>
        <p:blipFill>
          <a:blip r:embed="rId4"/>
          <a:srcRect/>
          <a:stretch/>
        </p:blipFill>
        <p:spPr>
          <a:xfrm>
            <a:off x="6440248" y="3436944"/>
            <a:ext cx="4667311" cy="2917588"/>
          </a:xfrm>
          <a:prstGeom prst="rect">
            <a:avLst/>
          </a:prstGeom>
          <a:noFill/>
          <a:ln>
            <a:noFill/>
          </a:ln>
          <a:effectLst>
            <a:outerShdw blurRad="431800" dist="190500" dir="5760000" algn="ctr" rotWithShape="0">
              <a:srgbClr val="000000">
                <a:alpha val="33725"/>
              </a:srgbClr>
            </a:outerShdw>
          </a:effectLst>
        </p:spPr>
      </p:pic>
      <p:pic>
        <p:nvPicPr>
          <p:cNvPr id="347" name="Google Shape;347;p31"/>
          <p:cNvPicPr preferRelativeResize="0"/>
          <p:nvPr/>
        </p:nvPicPr>
        <p:blipFill rotWithShape="1">
          <a:blip r:embed="rId5">
            <a:alphaModFix/>
          </a:blip>
          <a:srcRect/>
          <a:stretch/>
        </p:blipFill>
        <p:spPr>
          <a:xfrm>
            <a:off x="8470756" y="6326865"/>
            <a:ext cx="606294" cy="144547"/>
          </a:xfrm>
          <a:prstGeom prst="rect">
            <a:avLst/>
          </a:prstGeom>
          <a:noFill/>
          <a:ln>
            <a:noFill/>
          </a:ln>
        </p:spPr>
      </p:pic>
      <p:sp>
        <p:nvSpPr>
          <p:cNvPr id="348" name="Google Shape;348;p31"/>
          <p:cNvSpPr/>
          <p:nvPr/>
        </p:nvSpPr>
        <p:spPr>
          <a:xfrm>
            <a:off x="661165" y="6054294"/>
            <a:ext cx="5434835" cy="779686"/>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テスト環境</a:t>
            </a:r>
            <a:r>
              <a:rPr lang="en-US" sz="800" dirty="0">
                <a:solidFill>
                  <a:srgbClr val="3F3F3F"/>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800" dirty="0">
                <a:solidFill>
                  <a:srgbClr val="3F3F3F"/>
                </a:solidFill>
                <a:latin typeface="Meiryo UI" panose="020B0604030504040204" pitchFamily="50" charset="-128"/>
                <a:ea typeface="Meiryo UI" panose="020B0604030504040204" pitchFamily="50" charset="-128"/>
              </a:rPr>
              <a:t>NAS: TVS-h474 with QXG-25G2SF-CX6 OS: QTS 5.0 </a:t>
            </a:r>
          </a:p>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ボリュームタイプ</a:t>
            </a:r>
            <a:r>
              <a:rPr lang="en-US" sz="800" dirty="0">
                <a:solidFill>
                  <a:srgbClr val="3F3F3F"/>
                </a:solidFill>
                <a:latin typeface="Meiryo UI" panose="020B0604030504040204" pitchFamily="50" charset="-128"/>
                <a:ea typeface="Meiryo UI" panose="020B0604030504040204" pitchFamily="50" charset="-128"/>
              </a:rPr>
              <a:t>: RAID 5; 4 x Samsung 860 EVO 1TB </a:t>
            </a:r>
          </a:p>
          <a:p>
            <a:pPr marL="0" marR="0" lvl="0" indent="0" algn="l" rtl="0">
              <a:spcBef>
                <a:spcPts val="0"/>
              </a:spcBef>
              <a:spcAft>
                <a:spcPts val="0"/>
              </a:spcAft>
              <a:buNone/>
            </a:pPr>
            <a:r>
              <a:rPr lang="en-US" sz="800" dirty="0" err="1">
                <a:solidFill>
                  <a:srgbClr val="3F3F3F"/>
                </a:solidFill>
                <a:latin typeface="Meiryo UI" panose="020B0604030504040204" pitchFamily="50" charset="-128"/>
                <a:ea typeface="Meiryo UI" panose="020B0604030504040204" pitchFamily="50" charset="-128"/>
              </a:rPr>
              <a:t>クライアントPC</a:t>
            </a:r>
            <a:r>
              <a:rPr lang="en-US" sz="800" dirty="0">
                <a:solidFill>
                  <a:srgbClr val="3F3F3F"/>
                </a:solidFill>
                <a:latin typeface="Meiryo UI" panose="020B0604030504040204" pitchFamily="50" charset="-128"/>
                <a:ea typeface="Meiryo UI" panose="020B0604030504040204" pitchFamily="50" charset="-128"/>
              </a:rPr>
              <a:t>: Windows Server 2019、Intel Xeon W-1250、32GB RAM、QNAP QXG-25G2SF-CX4 NIC</a:t>
            </a:r>
            <a:endParaRPr sz="800" dirty="0">
              <a:solidFill>
                <a:srgbClr val="3F3F3F"/>
              </a:solidFill>
              <a:latin typeface="Meiryo UI" panose="020B0604030504040204" pitchFamily="50" charset="-128"/>
              <a:ea typeface="Meiryo UI" panose="020B0604030504040204" pitchFamily="50" charset="-128"/>
              <a:sym typeface="Arial"/>
            </a:endParaRPr>
          </a:p>
        </p:txBody>
      </p:sp>
      <p:grpSp>
        <p:nvGrpSpPr>
          <p:cNvPr id="349" name="Google Shape;349;p31"/>
          <p:cNvGrpSpPr/>
          <p:nvPr/>
        </p:nvGrpSpPr>
        <p:grpSpPr>
          <a:xfrm>
            <a:off x="740209" y="1822104"/>
            <a:ext cx="5644073" cy="4125537"/>
            <a:chOff x="535858" y="2192097"/>
            <a:chExt cx="3078236" cy="4755000"/>
          </a:xfrm>
        </p:grpSpPr>
        <p:pic>
          <p:nvPicPr>
            <p:cNvPr id="350" name="Google Shape;350;p31"/>
            <p:cNvPicPr preferRelativeResize="0"/>
            <p:nvPr/>
          </p:nvPicPr>
          <p:blipFill rotWithShape="1">
            <a:blip r:embed="rId6">
              <a:alphaModFix/>
            </a:blip>
            <a:srcRect/>
            <a:stretch/>
          </p:blipFill>
          <p:spPr>
            <a:xfrm rot="-5400000">
              <a:off x="1214611" y="4262204"/>
              <a:ext cx="4461411" cy="337555"/>
            </a:xfrm>
            <a:prstGeom prst="rect">
              <a:avLst/>
            </a:prstGeom>
            <a:noFill/>
            <a:ln>
              <a:noFill/>
            </a:ln>
          </p:spPr>
        </p:pic>
        <p:sp>
          <p:nvSpPr>
            <p:cNvPr id="351" name="Google Shape;351;p31"/>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cxnSp>
        <p:nvCxnSpPr>
          <p:cNvPr id="352" name="Google Shape;352;p31"/>
          <p:cNvCxnSpPr/>
          <p:nvPr/>
        </p:nvCxnSpPr>
        <p:spPr>
          <a:xfrm>
            <a:off x="740208" y="2645640"/>
            <a:ext cx="5029768" cy="0"/>
          </a:xfrm>
          <a:prstGeom prst="straightConnector1">
            <a:avLst/>
          </a:prstGeom>
          <a:noFill/>
          <a:ln w="25400" cap="flat" cmpd="sng">
            <a:solidFill>
              <a:srgbClr val="00B0F0"/>
            </a:solidFill>
            <a:prstDash val="solid"/>
            <a:round/>
            <a:headEnd type="none" w="sm" len="sm"/>
            <a:tailEnd type="none" w="sm" len="sm"/>
          </a:ln>
        </p:spPr>
      </p:cxnSp>
      <p:sp>
        <p:nvSpPr>
          <p:cNvPr id="353" name="Google Shape;353;p31"/>
          <p:cNvSpPr txBox="1"/>
          <p:nvPr/>
        </p:nvSpPr>
        <p:spPr>
          <a:xfrm>
            <a:off x="732612" y="1922841"/>
            <a:ext cx="502976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1 x 25GbE </a:t>
            </a:r>
            <a:r>
              <a:rPr lang="en-US" sz="1800" b="1" dirty="0" err="1">
                <a:solidFill>
                  <a:schemeClr val="dk1"/>
                </a:solidFill>
                <a:latin typeface="Meiryo UI" panose="020B0604030504040204" pitchFamily="50" charset="-128"/>
                <a:ea typeface="Meiryo UI" panose="020B0604030504040204" pitchFamily="50" charset="-128"/>
              </a:rPr>
              <a:t>Windows転送</a:t>
            </a:r>
            <a:endParaRPr sz="18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QuTS</a:t>
            </a:r>
            <a:r>
              <a:rPr lang="en-US" sz="1800" b="1" dirty="0">
                <a:solidFill>
                  <a:schemeClr val="dk1"/>
                </a:solidFill>
                <a:latin typeface="Meiryo UI" panose="020B0604030504040204" pitchFamily="50" charset="-128"/>
                <a:ea typeface="Meiryo UI" panose="020B0604030504040204" pitchFamily="50" charset="-128"/>
              </a:rPr>
              <a:t> hero h5.0.0</a:t>
            </a:r>
            <a:endParaRPr sz="1800" b="1" dirty="0">
              <a:solidFill>
                <a:schemeClr val="dk1"/>
              </a:solidFill>
              <a:latin typeface="Meiryo UI" panose="020B0604030504040204" pitchFamily="50" charset="-128"/>
              <a:ea typeface="Meiryo UI" panose="020B0604030504040204" pitchFamily="50" charset="-128"/>
            </a:endParaRPr>
          </a:p>
        </p:txBody>
      </p:sp>
      <p:pic>
        <p:nvPicPr>
          <p:cNvPr id="354" name="Google Shape;354;p31"/>
          <p:cNvPicPr preferRelativeResize="0"/>
          <p:nvPr/>
        </p:nvPicPr>
        <p:blipFill rotWithShape="1">
          <a:blip r:embed="rId7">
            <a:alphaModFix/>
          </a:blip>
          <a:srcRect/>
          <a:stretch/>
        </p:blipFill>
        <p:spPr>
          <a:xfrm>
            <a:off x="892056" y="2853545"/>
            <a:ext cx="4671626" cy="2871173"/>
          </a:xfrm>
          <a:prstGeom prst="rect">
            <a:avLst/>
          </a:prstGeom>
          <a:noFill/>
          <a:ln>
            <a:noFill/>
          </a:ln>
        </p:spPr>
      </p:pic>
      <p:sp>
        <p:nvSpPr>
          <p:cNvPr id="355" name="Google Shape;355;p31"/>
          <p:cNvSpPr/>
          <p:nvPr/>
        </p:nvSpPr>
        <p:spPr>
          <a:xfrm>
            <a:off x="2155402" y="3779255"/>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1,435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356" name="Google Shape;356;p31"/>
          <p:cNvSpPr/>
          <p:nvPr/>
        </p:nvSpPr>
        <p:spPr>
          <a:xfrm>
            <a:off x="3999461" y="3152001"/>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2,028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pic>
        <p:nvPicPr>
          <p:cNvPr id="357" name="Google Shape;357;p31" descr="QXG-25G2SF-CX6"/>
          <p:cNvPicPr preferRelativeResize="0"/>
          <p:nvPr/>
        </p:nvPicPr>
        <p:blipFill rotWithShape="1">
          <a:blip r:embed="rId8">
            <a:alphaModFix/>
          </a:blip>
          <a:srcRect/>
          <a:stretch/>
        </p:blipFill>
        <p:spPr>
          <a:xfrm>
            <a:off x="7545876" y="1828004"/>
            <a:ext cx="2366127" cy="2055901"/>
          </a:xfrm>
          <a:prstGeom prst="rect">
            <a:avLst/>
          </a:prstGeom>
          <a:noFill/>
          <a:ln>
            <a:noFill/>
          </a:ln>
          <a:effectLst>
            <a:outerShdw blurRad="431800" dist="190500" dir="5760000" algn="ctr" rotWithShape="0">
              <a:srgbClr val="000000">
                <a:alpha val="33725"/>
              </a:srgbClr>
            </a:outerShdw>
          </a:effectLst>
        </p:spPr>
      </p:pic>
      <p:sp>
        <p:nvSpPr>
          <p:cNvPr id="358" name="Google Shape;358;p31"/>
          <p:cNvSpPr txBox="1"/>
          <p:nvPr/>
        </p:nvSpPr>
        <p:spPr>
          <a:xfrm>
            <a:off x="7868066" y="1891526"/>
            <a:ext cx="3226028"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7" b="1" dirty="0">
                <a:solidFill>
                  <a:schemeClr val="dk1"/>
                </a:solidFill>
                <a:latin typeface="Meiryo UI" panose="020B0604030504040204" pitchFamily="50" charset="-128"/>
                <a:ea typeface="Meiryo UI" panose="020B0604030504040204" pitchFamily="50" charset="-128"/>
              </a:rPr>
              <a:t>QXG-25G2SF-CX6</a:t>
            </a:r>
            <a:endParaRPr dirty="0">
              <a:latin typeface="Meiryo UI" panose="020B0604030504040204" pitchFamily="50" charset="-128"/>
              <a:ea typeface="Meiryo UI" panose="020B0604030504040204" pitchFamily="50" charset="-128"/>
            </a:endParaRPr>
          </a:p>
        </p:txBody>
      </p:sp>
      <p:sp>
        <p:nvSpPr>
          <p:cNvPr id="359" name="Google Shape;359;p31"/>
          <p:cNvSpPr txBox="1"/>
          <p:nvPr/>
        </p:nvSpPr>
        <p:spPr>
          <a:xfrm>
            <a:off x="907983" y="261526"/>
            <a:ext cx="10376034" cy="10874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3600"/>
              <a:buFont typeface="Arial"/>
              <a:buNone/>
            </a:pPr>
            <a:r>
              <a:rPr lang="en-US" sz="3600" b="1" dirty="0">
                <a:solidFill>
                  <a:srgbClr val="3F3F3F"/>
                </a:solidFill>
                <a:latin typeface="Meiryo UI" panose="020B0604030504040204" pitchFamily="50" charset="-128"/>
                <a:ea typeface="Meiryo UI" panose="020B0604030504040204" pitchFamily="50" charset="-128"/>
              </a:rPr>
              <a:t>TVS-h474オプションの25GbEカードによる</a:t>
            </a:r>
          </a:p>
          <a:p>
            <a:pPr marL="0" marR="0" lvl="0" indent="0" algn="ctr" rtl="0">
              <a:lnSpc>
                <a:spcPct val="90000"/>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高速パフォーマンス</a:t>
            </a:r>
            <a:endParaRPr sz="3600" dirty="0">
              <a:solidFill>
                <a:srgbClr val="3F3F3F"/>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2"/>
          <p:cNvPicPr preferRelativeResize="0"/>
          <p:nvPr/>
        </p:nvPicPr>
        <p:blipFill rotWithShape="1">
          <a:blip r:embed="rId3">
            <a:alphaModFix/>
          </a:blip>
          <a:srcRect l="21868" r="36921" b="61427"/>
          <a:stretch/>
        </p:blipFill>
        <p:spPr>
          <a:xfrm>
            <a:off x="0" y="2543533"/>
            <a:ext cx="3803707" cy="2112118"/>
          </a:xfrm>
          <a:prstGeom prst="rect">
            <a:avLst/>
          </a:prstGeom>
          <a:noFill/>
          <a:ln>
            <a:noFill/>
          </a:ln>
          <a:effectLst>
            <a:outerShdw blurRad="431800" dist="355600" dir="1740000" algn="ctr" rotWithShape="0">
              <a:srgbClr val="000000">
                <a:alpha val="22745"/>
              </a:srgbClr>
            </a:outerShdw>
          </a:effectLst>
        </p:spPr>
      </p:pic>
      <p:pic>
        <p:nvPicPr>
          <p:cNvPr id="365" name="Google Shape;365;p32"/>
          <p:cNvPicPr preferRelativeResize="0"/>
          <p:nvPr/>
        </p:nvPicPr>
        <p:blipFill rotWithShape="1">
          <a:blip r:embed="rId4">
            <a:alphaModFix amt="87000"/>
          </a:blip>
          <a:srcRect/>
          <a:stretch/>
        </p:blipFill>
        <p:spPr>
          <a:xfrm>
            <a:off x="532744" y="2756599"/>
            <a:ext cx="2651224" cy="1209330"/>
          </a:xfrm>
          <a:prstGeom prst="rect">
            <a:avLst/>
          </a:prstGeom>
          <a:noFill/>
          <a:ln>
            <a:noFill/>
          </a:ln>
          <a:effectLst>
            <a:outerShdw blurRad="431800" dist="355600" dir="1740000" algn="ctr" rotWithShape="0">
              <a:srgbClr val="000000">
                <a:alpha val="1960"/>
              </a:srgbClr>
            </a:outerShdw>
          </a:effectLst>
        </p:spPr>
      </p:pic>
      <p:sp>
        <p:nvSpPr>
          <p:cNvPr id="366" name="Google Shape;366;p32"/>
          <p:cNvSpPr txBox="1">
            <a:spLocks noGrp="1"/>
          </p:cNvSpPr>
          <p:nvPr>
            <p:ph type="title"/>
          </p:nvPr>
        </p:nvSpPr>
        <p:spPr>
          <a:xfrm>
            <a:off x="840743" y="4212727"/>
            <a:ext cx="2035226" cy="367738"/>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Clr>
                <a:schemeClr val="lt1"/>
              </a:buClr>
              <a:buSzPts val="2000"/>
              <a:buFont typeface="Arial"/>
              <a:buNone/>
            </a:pPr>
            <a:r>
              <a:rPr lang="en-US" sz="2000" dirty="0" err="1">
                <a:latin typeface="Meiryo UI" panose="020B0604030504040204" pitchFamily="50" charset="-128"/>
                <a:ea typeface="Meiryo UI" panose="020B0604030504040204" pitchFamily="50" charset="-128"/>
                <a:cs typeface="Arial"/>
                <a:sym typeface="Arial"/>
              </a:rPr>
              <a:t>パフォーマンス</a:t>
            </a:r>
            <a:endParaRPr sz="2000" dirty="0">
              <a:latin typeface="Meiryo UI" panose="020B0604030504040204" pitchFamily="50" charset="-128"/>
              <a:ea typeface="Meiryo UI" panose="020B0604030504040204" pitchFamily="50" charset="-128"/>
              <a:cs typeface="Arial"/>
              <a:sym typeface="Arial"/>
            </a:endParaRPr>
          </a:p>
        </p:txBody>
      </p:sp>
      <p:cxnSp>
        <p:nvCxnSpPr>
          <p:cNvPr id="367" name="Google Shape;367;p32"/>
          <p:cNvCxnSpPr/>
          <p:nvPr/>
        </p:nvCxnSpPr>
        <p:spPr>
          <a:xfrm>
            <a:off x="532744" y="4131731"/>
            <a:ext cx="2651224" cy="0"/>
          </a:xfrm>
          <a:prstGeom prst="straightConnector1">
            <a:avLst/>
          </a:prstGeom>
          <a:noFill/>
          <a:ln w="16500" cap="flat" cmpd="sng">
            <a:solidFill>
              <a:schemeClr val="l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1296F142-E970-726E-85E8-C195D65B9547}"/>
              </a:ext>
            </a:extLst>
          </p:cNvPr>
          <p:cNvSpPr/>
          <p:nvPr/>
        </p:nvSpPr>
        <p:spPr>
          <a:xfrm>
            <a:off x="635000" y="1569807"/>
            <a:ext cx="5194453" cy="602030"/>
          </a:xfrm>
          <a:prstGeom prst="roundRect">
            <a:avLst>
              <a:gd name="adj" fmla="val 3825"/>
            </a:avLst>
          </a:prstGeom>
          <a:gradFill>
            <a:gsLst>
              <a:gs pos="8000">
                <a:schemeClr val="bg1"/>
              </a:gs>
              <a:gs pos="100000">
                <a:schemeClr val="bg1">
                  <a:alpha val="80000"/>
                </a:schemeClr>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cs typeface="+mn-ea"/>
              <a:sym typeface="+mn-lt"/>
            </a:endParaRPr>
          </a:p>
        </p:txBody>
      </p:sp>
      <p:cxnSp>
        <p:nvCxnSpPr>
          <p:cNvPr id="10" name="直線接點 9">
            <a:extLst>
              <a:ext uri="{FF2B5EF4-FFF2-40B4-BE49-F238E27FC236}">
                <a16:creationId xmlns:a16="http://schemas.microsoft.com/office/drawing/2014/main" id="{91B623BA-78D3-EE94-C832-4503C63E28EB}"/>
              </a:ext>
            </a:extLst>
          </p:cNvPr>
          <p:cNvCxnSpPr>
            <a:cxnSpLocks/>
          </p:cNvCxnSpPr>
          <p:nvPr/>
        </p:nvCxnSpPr>
        <p:spPr>
          <a:xfrm>
            <a:off x="-3539284" y="3920534"/>
            <a:ext cx="29838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3F779501-2134-F5E3-87C0-BF5DCA7A396E}"/>
              </a:ext>
            </a:extLst>
          </p:cNvPr>
          <p:cNvSpPr/>
          <p:nvPr/>
        </p:nvSpPr>
        <p:spPr>
          <a:xfrm>
            <a:off x="866275" y="1587062"/>
            <a:ext cx="4668252" cy="584775"/>
          </a:xfrm>
          <a:prstGeom prst="rect">
            <a:avLst/>
          </a:prstGeom>
        </p:spPr>
        <p:txBody>
          <a:bodyPr wrap="square">
            <a:spAutoFit/>
          </a:bodyPr>
          <a:lstStyle/>
          <a:p>
            <a:pPr algn="ctr"/>
            <a:r>
              <a:rPr lang="en-US" altLang="zh-TW" sz="32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ZFS</a:t>
            </a:r>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ベースの</a:t>
            </a:r>
            <a:r>
              <a:rPr lang="en-US" altLang="zh-TW" sz="3200" b="1" dirty="0" err="1">
                <a:solidFill>
                  <a:schemeClr val="tx1">
                    <a:lumMod val="85000"/>
                    <a:lumOff val="15000"/>
                  </a:schemeClr>
                </a:solidFill>
                <a:latin typeface="Meiryo UI" panose="020B0604030504040204" pitchFamily="50" charset="-128"/>
                <a:ea typeface="Meiryo UI" panose="020B0604030504040204" pitchFamily="50" charset="-128"/>
                <a:cs typeface="+mn-ea"/>
                <a:sym typeface="+mn-lt"/>
              </a:rPr>
              <a:t>QuTS</a:t>
            </a:r>
            <a:r>
              <a:rPr lang="en-US" altLang="zh-TW" sz="3200" b="1"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 hero</a:t>
            </a:r>
          </a:p>
        </p:txBody>
      </p:sp>
      <p:sp>
        <p:nvSpPr>
          <p:cNvPr id="14" name="標題 13">
            <a:extLst>
              <a:ext uri="{FF2B5EF4-FFF2-40B4-BE49-F238E27FC236}">
                <a16:creationId xmlns:a16="http://schemas.microsoft.com/office/drawing/2014/main" id="{CBEF4598-4C02-5013-0AA7-CE0B279E4581}"/>
              </a:ext>
            </a:extLst>
          </p:cNvPr>
          <p:cNvSpPr>
            <a:spLocks noGrp="1"/>
          </p:cNvSpPr>
          <p:nvPr>
            <p:ph type="title"/>
          </p:nvPr>
        </p:nvSpPr>
        <p:spPr>
          <a:xfrm>
            <a:off x="681144" y="569929"/>
            <a:ext cx="5038514" cy="1143000"/>
          </a:xfrm>
        </p:spPr>
        <p:txBody>
          <a:bodyPr>
            <a:normAutofit/>
          </a:bodyPr>
          <a:lstStyle/>
          <a:p>
            <a:pPr algn="dist"/>
            <a:r>
              <a:rPr lang="ja-JP" altLang="en-US" sz="4000" b="0" dirty="0">
                <a:latin typeface="Meiryo UI" panose="020B0604030504040204" pitchFamily="50" charset="-128"/>
                <a:ea typeface="+mn-ea"/>
                <a:cs typeface="+mn-ea"/>
                <a:sym typeface="+mn-lt"/>
              </a:rPr>
              <a:t>エンタープライズ級</a:t>
            </a:r>
            <a:r>
              <a:rPr lang="en-US" altLang="zh-TW" sz="4000" b="0" dirty="0">
                <a:latin typeface="Meiryo UI" panose="020B0604030504040204" pitchFamily="50" charset="-128"/>
                <a:ea typeface="+mn-ea"/>
                <a:cs typeface="+mn-ea"/>
                <a:sym typeface="+mn-lt"/>
              </a:rPr>
              <a:t>OS</a:t>
            </a:r>
            <a:endParaRPr lang="zh-TW" altLang="en-US" sz="4000" b="0" dirty="0">
              <a:latin typeface="Meiryo UI" panose="020B0604030504040204" pitchFamily="50" charset="-128"/>
              <a:ea typeface="+mn-ea"/>
              <a:cs typeface="+mn-ea"/>
              <a:sym typeface="+mn-lt"/>
            </a:endParaRPr>
          </a:p>
        </p:txBody>
      </p:sp>
    </p:spTree>
    <p:extLst>
      <p:ext uri="{BB962C8B-B14F-4D97-AF65-F5344CB8AC3E}">
        <p14:creationId xmlns:p14="http://schemas.microsoft.com/office/powerpoint/2010/main" val="1784216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4"/>
          <p:cNvSpPr/>
          <p:nvPr/>
        </p:nvSpPr>
        <p:spPr>
          <a:xfrm>
            <a:off x="636063" y="3516758"/>
            <a:ext cx="2804671" cy="2070787"/>
          </a:xfrm>
          <a:prstGeom prst="roundRect">
            <a:avLst>
              <a:gd name="adj" fmla="val 2988"/>
            </a:avLst>
          </a:prstGeom>
          <a:gradFill>
            <a:gsLst>
              <a:gs pos="0">
                <a:srgbClr val="0070C0">
                  <a:alpha val="80000"/>
                </a:srgbClr>
              </a:gs>
              <a:gs pos="100000">
                <a:srgbClr val="031B71">
                  <a:alpha val="49803"/>
                </a:srgbClr>
              </a:gs>
            </a:gsLst>
            <a:lin ang="5400000" scaled="0"/>
          </a:gradFill>
          <a:ln w="38100" cap="flat" cmpd="dbl">
            <a:solidFill>
              <a:srgbClr val="C5C5C5"/>
            </a:solidFill>
            <a:prstDash val="solid"/>
            <a:round/>
            <a:headEnd type="none" w="sm" len="sm"/>
            <a:tailEnd type="none" w="sm" len="sm"/>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788" dirty="0">
              <a:solidFill>
                <a:srgbClr val="FFFFFF"/>
              </a:solidFill>
              <a:latin typeface="Meiryo UI" panose="020B0604030504040204" pitchFamily="50" charset="-128"/>
              <a:ea typeface="Meiryo UI" panose="020B0604030504040204" pitchFamily="50" charset="-128"/>
              <a:sym typeface="Arial"/>
            </a:endParaRPr>
          </a:p>
        </p:txBody>
      </p:sp>
      <p:sp>
        <p:nvSpPr>
          <p:cNvPr id="382" name="Google Shape;382;p34"/>
          <p:cNvSpPr/>
          <p:nvPr/>
        </p:nvSpPr>
        <p:spPr>
          <a:xfrm>
            <a:off x="636063" y="2369791"/>
            <a:ext cx="2804671" cy="998687"/>
          </a:xfrm>
          <a:prstGeom prst="roundRect">
            <a:avLst>
              <a:gd name="adj" fmla="val 2988"/>
            </a:avLst>
          </a:prstGeom>
          <a:gradFill>
            <a:gsLst>
              <a:gs pos="0">
                <a:srgbClr val="0070C0">
                  <a:alpha val="80000"/>
                </a:srgbClr>
              </a:gs>
              <a:gs pos="100000">
                <a:srgbClr val="031B71">
                  <a:alpha val="49803"/>
                </a:srgbClr>
              </a:gs>
            </a:gsLst>
            <a:lin ang="5400000" scaled="0"/>
          </a:gradFill>
          <a:ln w="38100" cap="flat" cmpd="dbl">
            <a:solidFill>
              <a:srgbClr val="C5C5C5"/>
            </a:solidFill>
            <a:prstDash val="solid"/>
            <a:round/>
            <a:headEnd type="none" w="sm" len="sm"/>
            <a:tailEnd type="none" w="sm" len="sm"/>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788" dirty="0">
                <a:solidFill>
                  <a:srgbClr val="FFFFFF"/>
                </a:solidFill>
                <a:latin typeface="Meiryo UI" panose="020B0604030504040204" pitchFamily="50" charset="-128"/>
                <a:ea typeface="Meiryo UI" panose="020B0604030504040204" pitchFamily="50" charset="-128"/>
              </a:rPr>
              <a:t>34</a:t>
            </a:r>
            <a:endParaRPr sz="788" dirty="0">
              <a:solidFill>
                <a:srgbClr val="FFFFFF"/>
              </a:solidFill>
              <a:latin typeface="Meiryo UI" panose="020B0604030504040204" pitchFamily="50" charset="-128"/>
              <a:ea typeface="Meiryo UI" panose="020B0604030504040204" pitchFamily="50" charset="-128"/>
              <a:sym typeface="Arial"/>
            </a:endParaRPr>
          </a:p>
        </p:txBody>
      </p:sp>
      <p:grpSp>
        <p:nvGrpSpPr>
          <p:cNvPr id="383" name="Google Shape;383;p34"/>
          <p:cNvGrpSpPr/>
          <p:nvPr/>
        </p:nvGrpSpPr>
        <p:grpSpPr>
          <a:xfrm>
            <a:off x="3285603" y="2802029"/>
            <a:ext cx="2900203" cy="1863607"/>
            <a:chOff x="2777649" y="1648820"/>
            <a:chExt cx="2384666" cy="1532335"/>
          </a:xfrm>
        </p:grpSpPr>
        <p:pic>
          <p:nvPicPr>
            <p:cNvPr id="384" name="Google Shape;384;p34"/>
            <p:cNvPicPr preferRelativeResize="0"/>
            <p:nvPr/>
          </p:nvPicPr>
          <p:blipFill rotWithShape="1">
            <a:blip r:embed="rId3">
              <a:alphaModFix/>
            </a:blip>
            <a:srcRect/>
            <a:stretch/>
          </p:blipFill>
          <p:spPr>
            <a:xfrm>
              <a:off x="2777649" y="1648820"/>
              <a:ext cx="2384666" cy="1532335"/>
            </a:xfrm>
            <a:prstGeom prst="rect">
              <a:avLst/>
            </a:prstGeom>
            <a:noFill/>
            <a:ln>
              <a:noFill/>
            </a:ln>
          </p:spPr>
        </p:pic>
        <p:pic>
          <p:nvPicPr>
            <p:cNvPr id="385" name="Google Shape;385;p34"/>
            <p:cNvPicPr preferRelativeResize="0"/>
            <p:nvPr/>
          </p:nvPicPr>
          <p:blipFill rotWithShape="1">
            <a:blip r:embed="rId4">
              <a:alphaModFix/>
            </a:blip>
            <a:srcRect/>
            <a:stretch/>
          </p:blipFill>
          <p:spPr>
            <a:xfrm>
              <a:off x="3152421" y="1732568"/>
              <a:ext cx="1635125" cy="1049643"/>
            </a:xfrm>
            <a:prstGeom prst="rect">
              <a:avLst/>
            </a:prstGeom>
            <a:noFill/>
            <a:ln w="9525" cap="flat" cmpd="sng">
              <a:solidFill>
                <a:srgbClr val="A5A5A5"/>
              </a:solidFill>
              <a:prstDash val="solid"/>
              <a:round/>
              <a:headEnd type="none" w="sm" len="sm"/>
              <a:tailEnd type="none" w="sm" len="sm"/>
            </a:ln>
          </p:spPr>
        </p:pic>
      </p:grpSp>
      <p:sp>
        <p:nvSpPr>
          <p:cNvPr id="386" name="Google Shape;386;p34"/>
          <p:cNvSpPr/>
          <p:nvPr/>
        </p:nvSpPr>
        <p:spPr>
          <a:xfrm>
            <a:off x="3761775" y="1888778"/>
            <a:ext cx="7939158" cy="2159745"/>
          </a:xfrm>
          <a:custGeom>
            <a:avLst/>
            <a:gdLst/>
            <a:ahLst/>
            <a:cxnLst/>
            <a:rect l="l" t="t" r="r" b="b"/>
            <a:pathLst>
              <a:path w="7736621" h="2159745" extrusionOk="0">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a:gsLst>
              <a:gs pos="0">
                <a:srgbClr val="00B0F0">
                  <a:alpha val="68627"/>
                </a:srgbClr>
              </a:gs>
              <a:gs pos="52999">
                <a:srgbClr val="00B0F0">
                  <a:alpha val="68627"/>
                </a:srgbClr>
              </a:gs>
              <a:gs pos="100000">
                <a:srgbClr val="00B0F0">
                  <a:alpha val="0"/>
                </a:srgbClr>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387" name="Google Shape;387;p34"/>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lnSpc>
                <a:spcPct val="111111"/>
              </a:lnSpc>
              <a:spcBef>
                <a:spcPts val="0"/>
              </a:spcBef>
              <a:spcAft>
                <a:spcPts val="0"/>
              </a:spcAft>
              <a:buClr>
                <a:srgbClr val="3F3F3F"/>
              </a:buClr>
              <a:buSzPts val="3600"/>
              <a:buFont typeface="Arial"/>
              <a:buNone/>
            </a:pPr>
            <a:r>
              <a:rPr lang="en-US" sz="3600" dirty="0">
                <a:latin typeface="Meiryo UI" panose="020B0604030504040204" pitchFamily="50" charset="-128"/>
                <a:ea typeface="Meiryo UI" panose="020B0604030504040204" pitchFamily="50" charset="-128"/>
                <a:cs typeface="Arial"/>
                <a:sym typeface="Arial"/>
              </a:rPr>
              <a:t>NAS &amp; </a:t>
            </a:r>
            <a:r>
              <a:rPr lang="en-US" sz="3600" dirty="0" err="1">
                <a:latin typeface="Meiryo UI" panose="020B0604030504040204" pitchFamily="50" charset="-128"/>
                <a:ea typeface="Meiryo UI" panose="020B0604030504040204" pitchFamily="50" charset="-128"/>
                <a:cs typeface="Arial"/>
                <a:sym typeface="Arial"/>
              </a:rPr>
              <a:t>QuTS</a:t>
            </a:r>
            <a:r>
              <a:rPr lang="en-US" sz="3600" dirty="0">
                <a:latin typeface="Meiryo UI" panose="020B0604030504040204" pitchFamily="50" charset="-128"/>
                <a:ea typeface="Meiryo UI" panose="020B0604030504040204" pitchFamily="50" charset="-128"/>
                <a:cs typeface="Arial"/>
                <a:sym typeface="Arial"/>
              </a:rPr>
              <a:t> hero O.S. </a:t>
            </a:r>
            <a:r>
              <a:rPr lang="en-US" sz="3600" dirty="0" err="1">
                <a:latin typeface="Meiryo UI" panose="020B0604030504040204" pitchFamily="50" charset="-128"/>
                <a:ea typeface="Meiryo UI" panose="020B0604030504040204" pitchFamily="50" charset="-128"/>
                <a:cs typeface="Arial"/>
                <a:sym typeface="Arial"/>
              </a:rPr>
              <a:t>SSDの耐久性を向上させる</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強力なデータ削減テクノロジーをサポート</a:t>
            </a:r>
            <a:endParaRPr sz="3600" dirty="0">
              <a:latin typeface="Meiryo UI" panose="020B0604030504040204" pitchFamily="50" charset="-128"/>
              <a:ea typeface="Meiryo UI" panose="020B0604030504040204" pitchFamily="50" charset="-128"/>
              <a:cs typeface="Arial"/>
              <a:sym typeface="Arial"/>
            </a:endParaRPr>
          </a:p>
        </p:txBody>
      </p:sp>
      <p:sp>
        <p:nvSpPr>
          <p:cNvPr id="388" name="Google Shape;388;p34"/>
          <p:cNvSpPr txBox="1"/>
          <p:nvPr/>
        </p:nvSpPr>
        <p:spPr>
          <a:xfrm>
            <a:off x="636062" y="2401172"/>
            <a:ext cx="2582072" cy="1042936"/>
          </a:xfrm>
          <a:prstGeom prst="rect">
            <a:avLst/>
          </a:prstGeom>
          <a:noFill/>
          <a:ln>
            <a:noFill/>
          </a:ln>
        </p:spPr>
        <p:txBody>
          <a:bodyPr spcFirstLastPara="1" wrap="square" lIns="45675" tIns="45675" rIns="45675" bIns="45675" anchor="t" anchorCtr="0">
            <a:noAutofit/>
          </a:bodyPr>
          <a:lstStyle/>
          <a:p>
            <a:pPr marL="112395" marR="0" lvl="0" indent="0" algn="l" rtl="0">
              <a:spcBef>
                <a:spcPts val="0"/>
              </a:spcBef>
              <a:spcAft>
                <a:spcPts val="0"/>
              </a:spcAft>
              <a:buNone/>
            </a:pPr>
            <a:r>
              <a:rPr lang="en-US" sz="1700" dirty="0" err="1">
                <a:solidFill>
                  <a:schemeClr val="lt1"/>
                </a:solidFill>
                <a:latin typeface="Meiryo UI" panose="020B0604030504040204" pitchFamily="50" charset="-128"/>
                <a:ea typeface="Meiryo UI" panose="020B0604030504040204" pitchFamily="50" charset="-128"/>
              </a:rPr>
              <a:t>インライン重複排除と圧縮機能を備えたZFSファイルシステム</a:t>
            </a:r>
            <a:endParaRPr dirty="0">
              <a:latin typeface="Meiryo UI" panose="020B0604030504040204" pitchFamily="50" charset="-128"/>
              <a:ea typeface="Meiryo UI" panose="020B0604030504040204" pitchFamily="50" charset="-128"/>
            </a:endParaRPr>
          </a:p>
        </p:txBody>
      </p:sp>
      <p:sp>
        <p:nvSpPr>
          <p:cNvPr id="389" name="Google Shape;389;p34"/>
          <p:cNvSpPr txBox="1"/>
          <p:nvPr/>
        </p:nvSpPr>
        <p:spPr>
          <a:xfrm>
            <a:off x="554706" y="3525253"/>
            <a:ext cx="2815337" cy="1988032"/>
          </a:xfrm>
          <a:prstGeom prst="rect">
            <a:avLst/>
          </a:prstGeom>
          <a:noFill/>
          <a:ln>
            <a:noFill/>
          </a:ln>
        </p:spPr>
        <p:txBody>
          <a:bodyPr spcFirstLastPara="1" wrap="square" lIns="91425" tIns="91425" rIns="91425" bIns="91425" anchor="t" anchorCtr="0">
            <a:noAutofit/>
          </a:bodyPr>
          <a:lstStyle/>
          <a:p>
            <a:pPr marL="139065" marR="0" lvl="0" indent="0" algn="l" rtl="0">
              <a:spcBef>
                <a:spcPts val="0"/>
              </a:spcBef>
              <a:spcAft>
                <a:spcPts val="0"/>
              </a:spcAft>
              <a:buNone/>
            </a:pPr>
            <a:r>
              <a:rPr lang="en-US" sz="1700" dirty="0">
                <a:solidFill>
                  <a:schemeClr val="lt1"/>
                </a:solidFill>
                <a:latin typeface="Meiryo UI" panose="020B0604030504040204" pitchFamily="50" charset="-128"/>
                <a:ea typeface="Meiryo UI" panose="020B0604030504040204" pitchFamily="50" charset="-128"/>
              </a:rPr>
              <a:t>SSDに直接書き込むデータサイズとパターンを削減するため、オールフラッシュとSSDストレージとペアリングするのが最良の選択です。</a:t>
            </a:r>
            <a:endParaRPr sz="1700" dirty="0">
              <a:solidFill>
                <a:schemeClr val="dk1"/>
              </a:solidFill>
              <a:latin typeface="Meiryo UI" panose="020B0604030504040204" pitchFamily="50" charset="-128"/>
              <a:ea typeface="Meiryo UI" panose="020B0604030504040204" pitchFamily="50" charset="-128"/>
              <a:sym typeface="Arial"/>
            </a:endParaRPr>
          </a:p>
        </p:txBody>
      </p:sp>
      <p:grpSp>
        <p:nvGrpSpPr>
          <p:cNvPr id="390" name="Google Shape;390;p34"/>
          <p:cNvGrpSpPr/>
          <p:nvPr/>
        </p:nvGrpSpPr>
        <p:grpSpPr>
          <a:xfrm>
            <a:off x="7672693" y="5235857"/>
            <a:ext cx="1793871" cy="1098480"/>
            <a:chOff x="9717799" y="4066229"/>
            <a:chExt cx="2786007" cy="1576868"/>
          </a:xfrm>
        </p:grpSpPr>
        <p:pic>
          <p:nvPicPr>
            <p:cNvPr id="391" name="Google Shape;391;p34"/>
            <p:cNvPicPr preferRelativeResize="0"/>
            <p:nvPr/>
          </p:nvPicPr>
          <p:blipFill rotWithShape="1">
            <a:blip r:embed="rId5">
              <a:alphaModFix/>
            </a:blip>
            <a:srcRect/>
            <a:stretch/>
          </p:blipFill>
          <p:spPr>
            <a:xfrm>
              <a:off x="9717799" y="4066229"/>
              <a:ext cx="2786007" cy="1576868"/>
            </a:xfrm>
            <a:prstGeom prst="rect">
              <a:avLst/>
            </a:prstGeom>
            <a:noFill/>
            <a:ln>
              <a:noFill/>
            </a:ln>
          </p:spPr>
        </p:pic>
        <p:grpSp>
          <p:nvGrpSpPr>
            <p:cNvPr id="392" name="Google Shape;392;p34"/>
            <p:cNvGrpSpPr/>
            <p:nvPr/>
          </p:nvGrpSpPr>
          <p:grpSpPr>
            <a:xfrm>
              <a:off x="10477230" y="4528346"/>
              <a:ext cx="1362897" cy="406200"/>
              <a:chOff x="7584538" y="5498765"/>
              <a:chExt cx="1362897" cy="406200"/>
            </a:xfrm>
          </p:grpSpPr>
          <p:sp>
            <p:nvSpPr>
              <p:cNvPr id="393" name="Google Shape;393;p34"/>
              <p:cNvSpPr/>
              <p:nvPr/>
            </p:nvSpPr>
            <p:spPr>
              <a:xfrm>
                <a:off x="7584538" y="5498765"/>
                <a:ext cx="280200" cy="406200"/>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A</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394" name="Google Shape;394;p34"/>
              <p:cNvSpPr/>
              <p:nvPr/>
            </p:nvSpPr>
            <p:spPr>
              <a:xfrm>
                <a:off x="8306337" y="5498765"/>
                <a:ext cx="280200" cy="406200"/>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C</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395" name="Google Shape;395;p34"/>
              <p:cNvSpPr/>
              <p:nvPr/>
            </p:nvSpPr>
            <p:spPr>
              <a:xfrm>
                <a:off x="7945437" y="5498765"/>
                <a:ext cx="280200" cy="406200"/>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B</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396" name="Google Shape;396;p34"/>
              <p:cNvSpPr/>
              <p:nvPr/>
            </p:nvSpPr>
            <p:spPr>
              <a:xfrm>
                <a:off x="8667235" y="5498765"/>
                <a:ext cx="280200" cy="406200"/>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D</a:t>
                </a:r>
                <a:endParaRPr sz="1400" b="1" dirty="0">
                  <a:solidFill>
                    <a:srgbClr val="000000"/>
                  </a:solidFill>
                  <a:latin typeface="Meiryo UI" panose="020B0604030504040204" pitchFamily="50" charset="-128"/>
                  <a:ea typeface="Meiryo UI" panose="020B0604030504040204" pitchFamily="50" charset="-128"/>
                  <a:sym typeface="Arial"/>
                </a:endParaRPr>
              </a:p>
            </p:txBody>
          </p:sp>
        </p:grpSp>
      </p:grpSp>
      <p:pic>
        <p:nvPicPr>
          <p:cNvPr id="397" name="Google Shape;397;p34"/>
          <p:cNvPicPr preferRelativeResize="0"/>
          <p:nvPr/>
        </p:nvPicPr>
        <p:blipFill rotWithShape="1">
          <a:blip r:embed="rId5">
            <a:alphaModFix/>
          </a:blip>
          <a:srcRect/>
          <a:stretch/>
        </p:blipFill>
        <p:spPr>
          <a:xfrm>
            <a:off x="5605987" y="5235858"/>
            <a:ext cx="1793871" cy="1127893"/>
          </a:xfrm>
          <a:prstGeom prst="rect">
            <a:avLst/>
          </a:prstGeom>
          <a:noFill/>
          <a:ln>
            <a:noFill/>
          </a:ln>
        </p:spPr>
      </p:pic>
      <p:sp>
        <p:nvSpPr>
          <p:cNvPr id="398" name="Google Shape;398;p34"/>
          <p:cNvSpPr/>
          <p:nvPr/>
        </p:nvSpPr>
        <p:spPr>
          <a:xfrm>
            <a:off x="7750545" y="5953197"/>
            <a:ext cx="1766628" cy="202887"/>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err="1">
                <a:solidFill>
                  <a:srgbClr val="00FFFF"/>
                </a:solidFill>
                <a:latin typeface="Meiryo UI" panose="020B0604030504040204" pitchFamily="50" charset="-128"/>
                <a:ea typeface="Meiryo UI" panose="020B0604030504040204" pitchFamily="50" charset="-128"/>
              </a:rPr>
              <a:t>重複排除されたデータ</a:t>
            </a:r>
            <a:endParaRPr sz="1400" b="1" dirty="0">
              <a:solidFill>
                <a:srgbClr val="00FFFF"/>
              </a:solidFill>
              <a:latin typeface="Meiryo UI" panose="020B0604030504040204" pitchFamily="50" charset="-128"/>
              <a:ea typeface="Meiryo UI" panose="020B0604030504040204" pitchFamily="50" charset="-128"/>
              <a:sym typeface="Arial"/>
            </a:endParaRPr>
          </a:p>
        </p:txBody>
      </p:sp>
      <p:pic>
        <p:nvPicPr>
          <p:cNvPr id="399" name="Google Shape;399;p34"/>
          <p:cNvPicPr preferRelativeResize="0"/>
          <p:nvPr/>
        </p:nvPicPr>
        <p:blipFill rotWithShape="1">
          <a:blip r:embed="rId5">
            <a:alphaModFix/>
          </a:blip>
          <a:srcRect/>
          <a:stretch/>
        </p:blipFill>
        <p:spPr>
          <a:xfrm>
            <a:off x="3595011" y="5235858"/>
            <a:ext cx="1793871" cy="1127893"/>
          </a:xfrm>
          <a:prstGeom prst="rect">
            <a:avLst/>
          </a:prstGeom>
          <a:noFill/>
          <a:ln>
            <a:noFill/>
          </a:ln>
        </p:spPr>
      </p:pic>
      <p:grpSp>
        <p:nvGrpSpPr>
          <p:cNvPr id="400" name="Google Shape;400;p34"/>
          <p:cNvGrpSpPr/>
          <p:nvPr/>
        </p:nvGrpSpPr>
        <p:grpSpPr>
          <a:xfrm>
            <a:off x="3909800" y="5358181"/>
            <a:ext cx="1192950" cy="585839"/>
            <a:chOff x="4327765" y="3622547"/>
            <a:chExt cx="1852740" cy="909847"/>
          </a:xfrm>
        </p:grpSpPr>
        <p:sp>
          <p:nvSpPr>
            <p:cNvPr id="401" name="Google Shape;401;p34"/>
            <p:cNvSpPr/>
            <p:nvPr/>
          </p:nvSpPr>
          <p:spPr>
            <a:xfrm>
              <a:off x="4327765" y="3622547"/>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A</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2" name="Google Shape;402;p34"/>
            <p:cNvSpPr/>
            <p:nvPr/>
          </p:nvSpPr>
          <p:spPr>
            <a:xfrm>
              <a:off x="5293125" y="3622547"/>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C</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3" name="Google Shape;403;p34"/>
            <p:cNvSpPr/>
            <p:nvPr/>
          </p:nvSpPr>
          <p:spPr>
            <a:xfrm>
              <a:off x="4810445" y="3622547"/>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B</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4" name="Google Shape;404;p34"/>
            <p:cNvSpPr/>
            <p:nvPr/>
          </p:nvSpPr>
          <p:spPr>
            <a:xfrm>
              <a:off x="5775805" y="3622547"/>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D</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5" name="Google Shape;405;p34"/>
            <p:cNvSpPr/>
            <p:nvPr/>
          </p:nvSpPr>
          <p:spPr>
            <a:xfrm>
              <a:off x="5293125" y="4129508"/>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A</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6" name="Google Shape;406;p34"/>
            <p:cNvSpPr/>
            <p:nvPr/>
          </p:nvSpPr>
          <p:spPr>
            <a:xfrm>
              <a:off x="4810445" y="4129508"/>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C</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7" name="Google Shape;407;p34"/>
            <p:cNvSpPr/>
            <p:nvPr/>
          </p:nvSpPr>
          <p:spPr>
            <a:xfrm>
              <a:off x="5775805" y="4129508"/>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B</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08" name="Google Shape;408;p34"/>
            <p:cNvSpPr/>
            <p:nvPr/>
          </p:nvSpPr>
          <p:spPr>
            <a:xfrm>
              <a:off x="4327765" y="4129508"/>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rgbClr val="000000"/>
                  </a:solidFill>
                  <a:latin typeface="Meiryo UI" panose="020B0604030504040204" pitchFamily="50" charset="-128"/>
                  <a:ea typeface="Meiryo UI" panose="020B0604030504040204" pitchFamily="50" charset="-128"/>
                  <a:sym typeface="Arial"/>
                </a:rPr>
                <a:t>D</a:t>
              </a:r>
              <a:endParaRPr sz="1400" b="1" dirty="0">
                <a:solidFill>
                  <a:srgbClr val="000000"/>
                </a:solidFill>
                <a:latin typeface="Meiryo UI" panose="020B0604030504040204" pitchFamily="50" charset="-128"/>
                <a:ea typeface="Meiryo UI" panose="020B0604030504040204" pitchFamily="50" charset="-128"/>
                <a:sym typeface="Arial"/>
              </a:endParaRPr>
            </a:p>
          </p:txBody>
        </p:sp>
      </p:grpSp>
      <p:sp>
        <p:nvSpPr>
          <p:cNvPr id="409" name="Google Shape;409;p34"/>
          <p:cNvSpPr/>
          <p:nvPr/>
        </p:nvSpPr>
        <p:spPr>
          <a:xfrm>
            <a:off x="3706479" y="5953196"/>
            <a:ext cx="1566947" cy="263952"/>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ja-JP" altLang="en-US" sz="1200" b="1" dirty="0">
                <a:solidFill>
                  <a:srgbClr val="00FFFF"/>
                </a:solidFill>
                <a:latin typeface="Meiryo UI" panose="020B0604030504040204" pitchFamily="50" charset="-128"/>
                <a:ea typeface="Meiryo UI" panose="020B0604030504040204" pitchFamily="50" charset="-128"/>
              </a:rPr>
              <a:t>オリジナル</a:t>
            </a:r>
            <a:r>
              <a:rPr lang="en-US" sz="1200" b="1" dirty="0" err="1">
                <a:solidFill>
                  <a:srgbClr val="00FFFF"/>
                </a:solidFill>
                <a:latin typeface="Meiryo UI" panose="020B0604030504040204" pitchFamily="50" charset="-128"/>
                <a:ea typeface="Meiryo UI" panose="020B0604030504040204" pitchFamily="50" charset="-128"/>
              </a:rPr>
              <a:t>データ</a:t>
            </a:r>
            <a:endParaRPr sz="1400" b="1" dirty="0">
              <a:solidFill>
                <a:srgbClr val="00FFFF"/>
              </a:solidFill>
              <a:latin typeface="Meiryo UI" panose="020B0604030504040204" pitchFamily="50" charset="-128"/>
              <a:ea typeface="Meiryo UI" panose="020B0604030504040204" pitchFamily="50" charset="-128"/>
              <a:sym typeface="Arial"/>
            </a:endParaRPr>
          </a:p>
        </p:txBody>
      </p:sp>
      <p:pic>
        <p:nvPicPr>
          <p:cNvPr id="410" name="Google Shape;410;p34"/>
          <p:cNvPicPr preferRelativeResize="0"/>
          <p:nvPr/>
        </p:nvPicPr>
        <p:blipFill rotWithShape="1">
          <a:blip r:embed="rId5">
            <a:alphaModFix/>
          </a:blip>
          <a:srcRect/>
          <a:stretch/>
        </p:blipFill>
        <p:spPr>
          <a:xfrm>
            <a:off x="9749806" y="5235857"/>
            <a:ext cx="1793871" cy="1098480"/>
          </a:xfrm>
          <a:prstGeom prst="rect">
            <a:avLst/>
          </a:prstGeom>
          <a:noFill/>
          <a:ln>
            <a:noFill/>
          </a:ln>
        </p:spPr>
      </p:pic>
      <p:sp>
        <p:nvSpPr>
          <p:cNvPr id="411" name="Google Shape;411;p34"/>
          <p:cNvSpPr/>
          <p:nvPr/>
        </p:nvSpPr>
        <p:spPr>
          <a:xfrm>
            <a:off x="10193930" y="5982037"/>
            <a:ext cx="984551" cy="211507"/>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FFFF"/>
                </a:solidFill>
                <a:latin typeface="Meiryo UI" panose="020B0604030504040204" pitchFamily="50" charset="-128"/>
                <a:ea typeface="Meiryo UI" panose="020B0604030504040204" pitchFamily="50" charset="-128"/>
              </a:rPr>
              <a:t>SSD </a:t>
            </a:r>
            <a:r>
              <a:rPr lang="en-US" sz="1200" b="1" dirty="0" err="1">
                <a:solidFill>
                  <a:srgbClr val="00FFFF"/>
                </a:solidFill>
                <a:latin typeface="Meiryo UI" panose="020B0604030504040204" pitchFamily="50" charset="-128"/>
                <a:ea typeface="Meiryo UI" panose="020B0604030504040204" pitchFamily="50" charset="-128"/>
              </a:rPr>
              <a:t>プール</a:t>
            </a:r>
            <a:endParaRPr sz="1400" b="1" dirty="0">
              <a:solidFill>
                <a:srgbClr val="00FFFF"/>
              </a:solidFill>
              <a:latin typeface="Meiryo UI" panose="020B0604030504040204" pitchFamily="50" charset="-128"/>
              <a:ea typeface="Meiryo UI" panose="020B0604030504040204" pitchFamily="50" charset="-128"/>
              <a:sym typeface="Arial"/>
            </a:endParaRPr>
          </a:p>
        </p:txBody>
      </p:sp>
      <p:pic>
        <p:nvPicPr>
          <p:cNvPr id="412" name="Google Shape;412;p34"/>
          <p:cNvPicPr preferRelativeResize="0"/>
          <p:nvPr/>
        </p:nvPicPr>
        <p:blipFill rotWithShape="1">
          <a:blip r:embed="rId6">
            <a:alphaModFix/>
          </a:blip>
          <a:srcRect/>
          <a:stretch/>
        </p:blipFill>
        <p:spPr>
          <a:xfrm>
            <a:off x="9952021" y="5400895"/>
            <a:ext cx="397320" cy="505680"/>
          </a:xfrm>
          <a:prstGeom prst="rect">
            <a:avLst/>
          </a:prstGeom>
          <a:noFill/>
          <a:ln>
            <a:noFill/>
          </a:ln>
        </p:spPr>
      </p:pic>
      <p:pic>
        <p:nvPicPr>
          <p:cNvPr id="413" name="Google Shape;413;p34"/>
          <p:cNvPicPr preferRelativeResize="0"/>
          <p:nvPr/>
        </p:nvPicPr>
        <p:blipFill rotWithShape="1">
          <a:blip r:embed="rId6">
            <a:alphaModFix/>
          </a:blip>
          <a:srcRect/>
          <a:stretch/>
        </p:blipFill>
        <p:spPr>
          <a:xfrm>
            <a:off x="10452727" y="5400895"/>
            <a:ext cx="397320" cy="505680"/>
          </a:xfrm>
          <a:prstGeom prst="rect">
            <a:avLst/>
          </a:prstGeom>
          <a:noFill/>
          <a:ln>
            <a:noFill/>
          </a:ln>
        </p:spPr>
      </p:pic>
      <p:pic>
        <p:nvPicPr>
          <p:cNvPr id="414" name="Google Shape;414;p34"/>
          <p:cNvPicPr preferRelativeResize="0"/>
          <p:nvPr/>
        </p:nvPicPr>
        <p:blipFill rotWithShape="1">
          <a:blip r:embed="rId6">
            <a:alphaModFix/>
          </a:blip>
          <a:srcRect/>
          <a:stretch/>
        </p:blipFill>
        <p:spPr>
          <a:xfrm>
            <a:off x="10950452" y="5400895"/>
            <a:ext cx="397320" cy="505680"/>
          </a:xfrm>
          <a:prstGeom prst="rect">
            <a:avLst/>
          </a:prstGeom>
          <a:noFill/>
          <a:ln>
            <a:noFill/>
          </a:ln>
        </p:spPr>
      </p:pic>
      <p:sp>
        <p:nvSpPr>
          <p:cNvPr id="415" name="Google Shape;415;p34"/>
          <p:cNvSpPr/>
          <p:nvPr/>
        </p:nvSpPr>
        <p:spPr>
          <a:xfrm rot="5400000">
            <a:off x="4236239" y="4492283"/>
            <a:ext cx="1150188" cy="253500"/>
          </a:xfrm>
          <a:prstGeom prst="rightArrow">
            <a:avLst>
              <a:gd name="adj1" fmla="val 50000"/>
              <a:gd name="adj2" fmla="val 50000"/>
            </a:avLst>
          </a:prstGeom>
          <a:gradFill>
            <a:gsLst>
              <a:gs pos="0">
                <a:srgbClr val="BFBFBF">
                  <a:alpha val="0"/>
                </a:srgbClr>
              </a:gs>
              <a:gs pos="100000">
                <a:srgbClr val="F2F2F2"/>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416" name="Google Shape;416;p34"/>
          <p:cNvSpPr/>
          <p:nvPr/>
        </p:nvSpPr>
        <p:spPr>
          <a:xfrm rot="5400000">
            <a:off x="3914864" y="4529074"/>
            <a:ext cx="1150188" cy="253500"/>
          </a:xfrm>
          <a:prstGeom prst="rightArrow">
            <a:avLst>
              <a:gd name="adj1" fmla="val 50000"/>
              <a:gd name="adj2" fmla="val 50000"/>
            </a:avLst>
          </a:prstGeom>
          <a:gradFill>
            <a:gsLst>
              <a:gs pos="0">
                <a:srgbClr val="BFBFBF">
                  <a:alpha val="0"/>
                </a:srgbClr>
              </a:gs>
              <a:gs pos="100000">
                <a:srgbClr val="F2F2F2"/>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417" name="Google Shape;417;p34"/>
          <p:cNvSpPr/>
          <p:nvPr/>
        </p:nvSpPr>
        <p:spPr>
          <a:xfrm rot="5400000">
            <a:off x="3593489" y="4625327"/>
            <a:ext cx="1150188" cy="253500"/>
          </a:xfrm>
          <a:prstGeom prst="rightArrow">
            <a:avLst>
              <a:gd name="adj1" fmla="val 50000"/>
              <a:gd name="adj2" fmla="val 50000"/>
            </a:avLst>
          </a:prstGeom>
          <a:gradFill>
            <a:gsLst>
              <a:gs pos="0">
                <a:srgbClr val="BFBFBF">
                  <a:alpha val="0"/>
                </a:srgbClr>
              </a:gs>
              <a:gs pos="100000">
                <a:srgbClr val="F2F2F2"/>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418" name="Google Shape;418;p34"/>
          <p:cNvSpPr/>
          <p:nvPr/>
        </p:nvSpPr>
        <p:spPr>
          <a:xfrm>
            <a:off x="4848944" y="4750449"/>
            <a:ext cx="1032325" cy="287618"/>
          </a:xfrm>
          <a:prstGeom prst="rect">
            <a:avLst/>
          </a:prstGeom>
          <a:noFill/>
          <a:ln>
            <a:noFill/>
          </a:ln>
          <a:effectLst>
            <a:outerShdw blurRad="215900" dist="38100" dir="2700000" algn="tl" rotWithShape="0">
              <a:srgbClr val="000000">
                <a:alpha val="73725"/>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r>
              <a:rPr lang="ja-JP" altLang="en-US" sz="1333" b="1" dirty="0">
                <a:solidFill>
                  <a:schemeClr val="lt1"/>
                </a:solidFill>
                <a:latin typeface="Meiryo UI" panose="020B0604030504040204" pitchFamily="50" charset="-128"/>
                <a:ea typeface="Meiryo UI" panose="020B0604030504040204" pitchFamily="50" charset="-128"/>
              </a:rPr>
              <a:t>書き込み</a:t>
            </a:r>
            <a:endParaRPr sz="1467" b="1" dirty="0">
              <a:solidFill>
                <a:schemeClr val="lt1"/>
              </a:solidFill>
              <a:latin typeface="Meiryo UI" panose="020B0604030504040204" pitchFamily="50" charset="-128"/>
              <a:ea typeface="Meiryo UI" panose="020B0604030504040204" pitchFamily="50" charset="-128"/>
              <a:sym typeface="Arial"/>
            </a:endParaRPr>
          </a:p>
        </p:txBody>
      </p:sp>
      <p:sp>
        <p:nvSpPr>
          <p:cNvPr id="419" name="Google Shape;419;p34"/>
          <p:cNvSpPr/>
          <p:nvPr/>
        </p:nvSpPr>
        <p:spPr>
          <a:xfrm>
            <a:off x="8790358" y="6306113"/>
            <a:ext cx="2479337" cy="536079"/>
          </a:xfrm>
          <a:prstGeom prst="rect">
            <a:avLst/>
          </a:prstGeom>
          <a:noFill/>
          <a:ln>
            <a:noFill/>
          </a:ln>
        </p:spPr>
        <p:txBody>
          <a:bodyPr spcFirstLastPara="1" wrap="square" lIns="91425" tIns="91425" rIns="91425" bIns="91425" anchor="t" anchorCtr="0">
            <a:noAutofit/>
          </a:bodyPr>
          <a:lstStyle/>
          <a:p>
            <a:pPr marL="0" marR="0" lvl="0" indent="0" algn="ctr" rtl="0">
              <a:lnSpc>
                <a:spcPct val="112528"/>
              </a:lnSpc>
              <a:spcBef>
                <a:spcPts val="0"/>
              </a:spcBef>
              <a:spcAft>
                <a:spcPts val="0"/>
              </a:spcAft>
              <a:buNone/>
            </a:pPr>
            <a:r>
              <a:rPr lang="en-US" sz="1333" b="1" dirty="0" err="1">
                <a:solidFill>
                  <a:schemeClr val="lt1"/>
                </a:solidFill>
                <a:latin typeface="Meiryo UI" panose="020B0604030504040204" pitchFamily="50" charset="-128"/>
                <a:ea typeface="Meiryo UI" panose="020B0604030504040204" pitchFamily="50" charset="-128"/>
              </a:rPr>
              <a:t>可能な限りシーケンシャルに</a:t>
            </a:r>
            <a:r>
              <a:rPr lang="en-US" sz="1333" b="1" dirty="0">
                <a:solidFill>
                  <a:schemeClr val="lt1"/>
                </a:solidFill>
                <a:latin typeface="Meiryo UI" panose="020B0604030504040204" pitchFamily="50" charset="-128"/>
                <a:ea typeface="Meiryo UI" panose="020B0604030504040204" pitchFamily="50" charset="-128"/>
              </a:rPr>
              <a:t> </a:t>
            </a:r>
          </a:p>
          <a:p>
            <a:pPr marL="0" marR="0" lvl="0" indent="0" algn="ctr" rtl="0">
              <a:lnSpc>
                <a:spcPct val="112528"/>
              </a:lnSpc>
              <a:spcBef>
                <a:spcPts val="0"/>
              </a:spcBef>
              <a:spcAft>
                <a:spcPts val="0"/>
              </a:spcAft>
              <a:buNone/>
            </a:pPr>
            <a:r>
              <a:rPr lang="en-US" sz="1333" b="1" dirty="0">
                <a:solidFill>
                  <a:schemeClr val="lt1"/>
                </a:solidFill>
                <a:latin typeface="Meiryo UI" panose="020B0604030504040204" pitchFamily="50" charset="-128"/>
                <a:ea typeface="Meiryo UI" panose="020B0604030504040204" pitchFamily="50" charset="-128"/>
              </a:rPr>
              <a:t>SSD </a:t>
            </a:r>
            <a:r>
              <a:rPr lang="en-US" sz="1333" b="1" dirty="0" err="1">
                <a:solidFill>
                  <a:schemeClr val="lt1"/>
                </a:solidFill>
                <a:latin typeface="Meiryo UI" panose="020B0604030504040204" pitchFamily="50" charset="-128"/>
                <a:ea typeface="Meiryo UI" panose="020B0604030504040204" pitchFamily="50" charset="-128"/>
              </a:rPr>
              <a:t>に書き込みます</a:t>
            </a:r>
            <a:r>
              <a:rPr lang="en-US" sz="1333"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420" name="Google Shape;420;p34"/>
          <p:cNvSpPr/>
          <p:nvPr/>
        </p:nvSpPr>
        <p:spPr>
          <a:xfrm>
            <a:off x="5239123" y="6436494"/>
            <a:ext cx="1384891" cy="253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1333" b="1" dirty="0" err="1">
                <a:solidFill>
                  <a:schemeClr val="lt1"/>
                </a:solidFill>
                <a:latin typeface="Meiryo UI" panose="020B0604030504040204" pitchFamily="50" charset="-128"/>
                <a:ea typeface="Meiryo UI" panose="020B0604030504040204" pitchFamily="50" charset="-128"/>
              </a:rPr>
              <a:t>圧縮</a:t>
            </a:r>
            <a:endParaRPr dirty="0">
              <a:latin typeface="Meiryo UI" panose="020B0604030504040204" pitchFamily="50" charset="-128"/>
              <a:ea typeface="Meiryo UI" panose="020B0604030504040204" pitchFamily="50" charset="-128"/>
            </a:endParaRPr>
          </a:p>
        </p:txBody>
      </p:sp>
      <p:sp>
        <p:nvSpPr>
          <p:cNvPr id="421" name="Google Shape;421;p34"/>
          <p:cNvSpPr/>
          <p:nvPr/>
        </p:nvSpPr>
        <p:spPr>
          <a:xfrm>
            <a:off x="7114894" y="6436494"/>
            <a:ext cx="1465977" cy="21543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1333" b="1" dirty="0" err="1">
                <a:solidFill>
                  <a:schemeClr val="lt1"/>
                </a:solidFill>
                <a:latin typeface="Meiryo UI" panose="020B0604030504040204" pitchFamily="50" charset="-128"/>
                <a:ea typeface="Meiryo UI" panose="020B0604030504040204" pitchFamily="50" charset="-128"/>
              </a:rPr>
              <a:t>重複排除</a:t>
            </a:r>
            <a:endParaRPr dirty="0">
              <a:latin typeface="Meiryo UI" panose="020B0604030504040204" pitchFamily="50" charset="-128"/>
              <a:ea typeface="Meiryo UI" panose="020B0604030504040204" pitchFamily="50" charset="-128"/>
            </a:endParaRPr>
          </a:p>
        </p:txBody>
      </p:sp>
      <p:sp>
        <p:nvSpPr>
          <p:cNvPr id="422" name="Google Shape;422;p34"/>
          <p:cNvSpPr/>
          <p:nvPr/>
        </p:nvSpPr>
        <p:spPr>
          <a:xfrm>
            <a:off x="7221330" y="5551051"/>
            <a:ext cx="579791" cy="454500"/>
          </a:xfrm>
          <a:prstGeom prst="rightArrow">
            <a:avLst>
              <a:gd name="adj1" fmla="val 50000"/>
              <a:gd name="adj2" fmla="val 50000"/>
            </a:avLst>
          </a:prstGeom>
          <a:gradFill>
            <a:gsLst>
              <a:gs pos="0">
                <a:srgbClr val="BFBFBF">
                  <a:alpha val="0"/>
                </a:srgbClr>
              </a:gs>
              <a:gs pos="100000">
                <a:schemeClr val="lt1"/>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23" name="Google Shape;423;p34"/>
          <p:cNvSpPr/>
          <p:nvPr/>
        </p:nvSpPr>
        <p:spPr>
          <a:xfrm>
            <a:off x="9313461" y="5551051"/>
            <a:ext cx="579791" cy="454500"/>
          </a:xfrm>
          <a:prstGeom prst="rightArrow">
            <a:avLst>
              <a:gd name="adj1" fmla="val 50000"/>
              <a:gd name="adj2" fmla="val 50000"/>
            </a:avLst>
          </a:prstGeom>
          <a:gradFill>
            <a:gsLst>
              <a:gs pos="0">
                <a:srgbClr val="BFBFBF">
                  <a:alpha val="0"/>
                </a:srgbClr>
              </a:gs>
              <a:gs pos="100000">
                <a:schemeClr val="lt1"/>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24" name="Google Shape;424;p34"/>
          <p:cNvSpPr/>
          <p:nvPr/>
        </p:nvSpPr>
        <p:spPr>
          <a:xfrm>
            <a:off x="5209434" y="5551051"/>
            <a:ext cx="579791" cy="454500"/>
          </a:xfrm>
          <a:prstGeom prst="rightArrow">
            <a:avLst>
              <a:gd name="adj1" fmla="val 50000"/>
              <a:gd name="adj2" fmla="val 50000"/>
            </a:avLst>
          </a:prstGeom>
          <a:gradFill>
            <a:gsLst>
              <a:gs pos="0">
                <a:srgbClr val="BFBFBF">
                  <a:alpha val="0"/>
                </a:srgbClr>
              </a:gs>
              <a:gs pos="100000">
                <a:schemeClr val="lt1"/>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25" name="Google Shape;425;p34"/>
          <p:cNvSpPr/>
          <p:nvPr/>
        </p:nvSpPr>
        <p:spPr>
          <a:xfrm>
            <a:off x="5574100" y="6002098"/>
            <a:ext cx="1915736" cy="201244"/>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err="1">
                <a:solidFill>
                  <a:srgbClr val="00FFFF"/>
                </a:solidFill>
                <a:latin typeface="Meiryo UI" panose="020B0604030504040204" pitchFamily="50" charset="-128"/>
                <a:ea typeface="Meiryo UI" panose="020B0604030504040204" pitchFamily="50" charset="-128"/>
              </a:rPr>
              <a:t>圧縮データ</a:t>
            </a:r>
            <a:endParaRPr sz="1400" b="1" dirty="0">
              <a:solidFill>
                <a:srgbClr val="00FFFF"/>
              </a:solidFill>
              <a:latin typeface="Meiryo UI" panose="020B0604030504040204" pitchFamily="50" charset="-128"/>
              <a:ea typeface="Meiryo UI" panose="020B0604030504040204" pitchFamily="50" charset="-128"/>
              <a:sym typeface="Arial"/>
            </a:endParaRPr>
          </a:p>
        </p:txBody>
      </p:sp>
      <p:sp>
        <p:nvSpPr>
          <p:cNvPr id="426" name="Google Shape;426;p34"/>
          <p:cNvSpPr/>
          <p:nvPr/>
        </p:nvSpPr>
        <p:spPr>
          <a:xfrm>
            <a:off x="6073434" y="5403747"/>
            <a:ext cx="180417" cy="261547"/>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あ</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27" name="Google Shape;427;p34"/>
          <p:cNvSpPr/>
          <p:nvPr/>
        </p:nvSpPr>
        <p:spPr>
          <a:xfrm>
            <a:off x="6538190" y="5403747"/>
            <a:ext cx="180417" cy="261547"/>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C</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28" name="Google Shape;428;p34"/>
          <p:cNvSpPr/>
          <p:nvPr/>
        </p:nvSpPr>
        <p:spPr>
          <a:xfrm>
            <a:off x="6305812" y="5403747"/>
            <a:ext cx="180417" cy="261547"/>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B</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29" name="Google Shape;429;p34"/>
          <p:cNvSpPr/>
          <p:nvPr/>
        </p:nvSpPr>
        <p:spPr>
          <a:xfrm>
            <a:off x="6770566" y="5403747"/>
            <a:ext cx="180417" cy="261547"/>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D</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30" name="Google Shape;430;p34"/>
          <p:cNvSpPr/>
          <p:nvPr/>
        </p:nvSpPr>
        <p:spPr>
          <a:xfrm>
            <a:off x="6559260" y="5738013"/>
            <a:ext cx="180417" cy="261547"/>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あ</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31" name="Google Shape;431;p34"/>
          <p:cNvSpPr/>
          <p:nvPr/>
        </p:nvSpPr>
        <p:spPr>
          <a:xfrm>
            <a:off x="6317554" y="5747537"/>
            <a:ext cx="180417" cy="261547"/>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C</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32" name="Google Shape;432;p34"/>
          <p:cNvSpPr/>
          <p:nvPr/>
        </p:nvSpPr>
        <p:spPr>
          <a:xfrm>
            <a:off x="6791853" y="5738013"/>
            <a:ext cx="180417" cy="261547"/>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B</a:t>
            </a:r>
            <a:endParaRPr sz="1400" b="1" dirty="0">
              <a:solidFill>
                <a:srgbClr val="000000"/>
              </a:solidFill>
              <a:latin typeface="Meiryo UI" panose="020B0604030504040204" pitchFamily="50" charset="-128"/>
              <a:ea typeface="Meiryo UI" panose="020B0604030504040204" pitchFamily="50" charset="-128"/>
              <a:sym typeface="Arial"/>
            </a:endParaRPr>
          </a:p>
        </p:txBody>
      </p:sp>
      <p:sp>
        <p:nvSpPr>
          <p:cNvPr id="433" name="Google Shape;433;p34"/>
          <p:cNvSpPr/>
          <p:nvPr/>
        </p:nvSpPr>
        <p:spPr>
          <a:xfrm>
            <a:off x="6084920" y="5747539"/>
            <a:ext cx="180417" cy="261547"/>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b="1" dirty="0">
                <a:latin typeface="Meiryo UI" panose="020B0604030504040204" pitchFamily="50" charset="-128"/>
                <a:ea typeface="Meiryo UI" panose="020B0604030504040204" pitchFamily="50" charset="-128"/>
              </a:rPr>
              <a:t>D</a:t>
            </a:r>
            <a:endParaRPr sz="1400" b="1" dirty="0">
              <a:solidFill>
                <a:srgbClr val="000000"/>
              </a:solidFill>
              <a:latin typeface="Meiryo UI" panose="020B0604030504040204" pitchFamily="50" charset="-128"/>
              <a:ea typeface="Meiryo UI" panose="020B0604030504040204" pitchFamily="50" charset="-128"/>
              <a:sym typeface="Arial"/>
            </a:endParaRPr>
          </a:p>
        </p:txBody>
      </p:sp>
      <p:pic>
        <p:nvPicPr>
          <p:cNvPr id="434" name="Google Shape;434;p34"/>
          <p:cNvPicPr preferRelativeResize="0"/>
          <p:nvPr/>
        </p:nvPicPr>
        <p:blipFill rotWithShape="1">
          <a:blip r:embed="rId7">
            <a:alphaModFix/>
          </a:blip>
          <a:srcRect/>
          <a:stretch/>
        </p:blipFill>
        <p:spPr>
          <a:xfrm>
            <a:off x="7854852" y="3518707"/>
            <a:ext cx="3846081" cy="1604581"/>
          </a:xfrm>
          <a:prstGeom prst="rect">
            <a:avLst/>
          </a:prstGeom>
          <a:noFill/>
          <a:ln w="31750" cap="flat" cmpd="sng">
            <a:solidFill>
              <a:srgbClr val="999999"/>
            </a:solidFill>
            <a:prstDash val="solid"/>
            <a:round/>
            <a:headEnd type="none" w="sm" len="sm"/>
            <a:tailEnd type="none" w="sm" len="sm"/>
          </a:ln>
          <a:effectLst>
            <a:outerShdw blurRad="431800" dist="355600" dir="1740000" algn="ctr" rotWithShape="0">
              <a:srgbClr val="000000">
                <a:alpha val="22745"/>
              </a:srgbClr>
            </a:outerShdw>
          </a:effectLst>
        </p:spPr>
      </p:pic>
      <p:pic>
        <p:nvPicPr>
          <p:cNvPr id="435" name="Google Shape;435;p34"/>
          <p:cNvPicPr preferRelativeResize="0"/>
          <p:nvPr/>
        </p:nvPicPr>
        <p:blipFill rotWithShape="1">
          <a:blip r:embed="rId8">
            <a:alphaModFix/>
          </a:blip>
          <a:srcRect/>
          <a:stretch/>
        </p:blipFill>
        <p:spPr>
          <a:xfrm rot="5400000">
            <a:off x="8177165" y="146337"/>
            <a:ext cx="952588" cy="6094946"/>
          </a:xfrm>
          <a:prstGeom prst="rect">
            <a:avLst/>
          </a:prstGeom>
          <a:noFill/>
          <a:ln>
            <a:noFill/>
          </a:ln>
        </p:spPr>
      </p:pic>
      <p:pic>
        <p:nvPicPr>
          <p:cNvPr id="436" name="Google Shape;436;p34"/>
          <p:cNvPicPr preferRelativeResize="0"/>
          <p:nvPr/>
        </p:nvPicPr>
        <p:blipFill rotWithShape="1">
          <a:blip r:embed="rId9">
            <a:alphaModFix/>
          </a:blip>
          <a:srcRect/>
          <a:stretch/>
        </p:blipFill>
        <p:spPr>
          <a:xfrm>
            <a:off x="5564685" y="1756857"/>
            <a:ext cx="6136248" cy="1638278"/>
          </a:xfrm>
          <a:prstGeom prst="rect">
            <a:avLst/>
          </a:prstGeom>
          <a:noFill/>
          <a:ln w="28575" cap="flat" cmpd="sng">
            <a:solidFill>
              <a:srgbClr val="00B0F0"/>
            </a:solidFill>
            <a:prstDash val="solid"/>
            <a:round/>
            <a:headEnd type="none" w="sm" len="sm"/>
            <a:tailEnd type="none" w="sm" len="sm"/>
          </a:ln>
          <a:effectLst>
            <a:outerShdw blurRad="431800" dist="355600" dir="1740000" algn="ctr" rotWithShape="0">
              <a:srgbClr val="000000">
                <a:alpha val="22745"/>
              </a:srgbClr>
            </a:outerShdw>
          </a:effectLst>
        </p:spPr>
      </p:pic>
      <p:sp>
        <p:nvSpPr>
          <p:cNvPr id="437" name="Google Shape;437;p34"/>
          <p:cNvSpPr/>
          <p:nvPr/>
        </p:nvSpPr>
        <p:spPr>
          <a:xfrm flipH="1">
            <a:off x="636063" y="1661680"/>
            <a:ext cx="4302020" cy="579400"/>
          </a:xfrm>
          <a:prstGeom prst="snip2DiagRect">
            <a:avLst>
              <a:gd name="adj1" fmla="val 0"/>
              <a:gd name="adj2" fmla="val 17253"/>
            </a:avLst>
          </a:prstGeom>
          <a:gradFill>
            <a:gsLst>
              <a:gs pos="0">
                <a:srgbClr val="EE6D2B"/>
              </a:gs>
              <a:gs pos="100000">
                <a:srgbClr val="EE7100"/>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EE6D2B"/>
              </a:solidFill>
              <a:latin typeface="Meiryo UI" panose="020B0604030504040204" pitchFamily="50" charset="-128"/>
              <a:ea typeface="Meiryo UI" panose="020B0604030504040204" pitchFamily="50" charset="-128"/>
              <a:sym typeface="Arial"/>
            </a:endParaRPr>
          </a:p>
        </p:txBody>
      </p:sp>
      <p:sp>
        <p:nvSpPr>
          <p:cNvPr id="438" name="Google Shape;438;p34"/>
          <p:cNvSpPr txBox="1"/>
          <p:nvPr/>
        </p:nvSpPr>
        <p:spPr>
          <a:xfrm>
            <a:off x="705208" y="1634210"/>
            <a:ext cx="42425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書き込み前のインラインデータ処理中にのみ使用可能</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439" name="Google Shape;439;p34"/>
          <p:cNvSpPr/>
          <p:nvPr/>
        </p:nvSpPr>
        <p:spPr>
          <a:xfrm>
            <a:off x="636063" y="5738012"/>
            <a:ext cx="2804671" cy="933949"/>
          </a:xfrm>
          <a:prstGeom prst="roundRect">
            <a:avLst>
              <a:gd name="adj" fmla="val 2988"/>
            </a:avLst>
          </a:prstGeom>
          <a:gradFill>
            <a:gsLst>
              <a:gs pos="0">
                <a:srgbClr val="D62E00"/>
              </a:gs>
              <a:gs pos="100000">
                <a:srgbClr val="A82400"/>
              </a:gs>
            </a:gsLst>
            <a:lin ang="5400000" scaled="0"/>
          </a:gradFill>
          <a:ln w="38100" cap="flat" cmpd="dbl">
            <a:solidFill>
              <a:srgbClr val="C5C5C5"/>
            </a:solidFill>
            <a:prstDash val="solid"/>
            <a:round/>
            <a:headEnd type="none" w="sm" len="sm"/>
            <a:tailEnd type="none" w="sm" len="sm"/>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788" dirty="0">
              <a:solidFill>
                <a:srgbClr val="FFFFFF"/>
              </a:solidFill>
              <a:latin typeface="Meiryo UI" panose="020B0604030504040204" pitchFamily="50" charset="-128"/>
              <a:ea typeface="Meiryo UI" panose="020B0604030504040204" pitchFamily="50" charset="-128"/>
              <a:sym typeface="Arial"/>
            </a:endParaRPr>
          </a:p>
        </p:txBody>
      </p:sp>
      <p:sp>
        <p:nvSpPr>
          <p:cNvPr id="440" name="Google Shape;440;p34"/>
          <p:cNvSpPr txBox="1"/>
          <p:nvPr/>
        </p:nvSpPr>
        <p:spPr>
          <a:xfrm>
            <a:off x="571086" y="5723106"/>
            <a:ext cx="2810683" cy="975923"/>
          </a:xfrm>
          <a:prstGeom prst="rect">
            <a:avLst/>
          </a:prstGeom>
          <a:noFill/>
          <a:ln>
            <a:noFill/>
          </a:ln>
        </p:spPr>
        <p:txBody>
          <a:bodyPr spcFirstLastPara="1" wrap="square" lIns="45675" tIns="45675" rIns="45675" bIns="45675" anchor="ctr" anchorCtr="0">
            <a:noAutofit/>
          </a:bodyPr>
          <a:lstStyle/>
          <a:p>
            <a:pPr marL="112604" marR="0" lvl="0" indent="0" algn="ctr" rtl="0">
              <a:lnSpc>
                <a:spcPct val="133350"/>
              </a:lnSpc>
              <a:spcBef>
                <a:spcPts val="0"/>
              </a:spcBef>
              <a:spcAft>
                <a:spcPts val="0"/>
              </a:spcAft>
              <a:buNone/>
            </a:pPr>
            <a:r>
              <a:rPr lang="en-US" sz="2000" b="1" dirty="0" err="1">
                <a:solidFill>
                  <a:srgbClr val="FFFFFF"/>
                </a:solidFill>
                <a:latin typeface="Meiryo UI" panose="020B0604030504040204" pitchFamily="50" charset="-128"/>
                <a:ea typeface="Meiryo UI" panose="020B0604030504040204" pitchFamily="50" charset="-128"/>
              </a:rPr>
              <a:t>重複排除</a:t>
            </a:r>
            <a:endParaRPr sz="2000" b="1" dirty="0">
              <a:solidFill>
                <a:srgbClr val="FFFFFF"/>
              </a:solidFill>
              <a:latin typeface="Meiryo UI" panose="020B0604030504040204" pitchFamily="50" charset="-128"/>
              <a:ea typeface="Meiryo UI" panose="020B0604030504040204" pitchFamily="50" charset="-128"/>
            </a:endParaRPr>
          </a:p>
          <a:p>
            <a:pPr marL="112604" marR="0" lvl="0" indent="0" algn="ctr" rtl="0">
              <a:lnSpc>
                <a:spcPct val="133350"/>
              </a:lnSpc>
              <a:spcBef>
                <a:spcPts val="0"/>
              </a:spcBef>
              <a:spcAft>
                <a:spcPts val="0"/>
              </a:spcAft>
              <a:buNone/>
            </a:pPr>
            <a:r>
              <a:rPr lang="en-US" sz="2000" b="1" dirty="0" err="1">
                <a:solidFill>
                  <a:srgbClr val="FFFFFF"/>
                </a:solidFill>
                <a:latin typeface="Meiryo UI" panose="020B0604030504040204" pitchFamily="50" charset="-128"/>
                <a:ea typeface="Meiryo UI" panose="020B0604030504040204" pitchFamily="50" charset="-128"/>
              </a:rPr>
              <a:t>最小</a:t>
            </a:r>
            <a:r>
              <a:rPr lang="en-US" sz="2000" b="1" dirty="0">
                <a:solidFill>
                  <a:srgbClr val="FFFFFF"/>
                </a:solidFill>
                <a:latin typeface="Meiryo UI" panose="020B0604030504040204" pitchFamily="50" charset="-128"/>
                <a:ea typeface="Meiryo UI" panose="020B0604030504040204" pitchFamily="50" charset="-128"/>
              </a:rPr>
              <a:t>: 16GB RAM</a:t>
            </a:r>
            <a:endParaRPr sz="2000" b="1" dirty="0">
              <a:solidFill>
                <a:srgbClr val="FFFFFF"/>
              </a:solidFill>
              <a:latin typeface="Meiryo UI" panose="020B0604030504040204" pitchFamily="50" charset="-128"/>
              <a:ea typeface="Meiryo UI" panose="020B0604030504040204"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5"/>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4000"/>
              <a:buFont typeface="Arial"/>
              <a:buNone/>
            </a:pPr>
            <a:r>
              <a:rPr lang="en-US" dirty="0" err="1">
                <a:latin typeface="Meiryo UI" panose="020B0604030504040204" pitchFamily="50" charset="-128"/>
                <a:ea typeface="Meiryo UI" panose="020B0604030504040204" pitchFamily="50" charset="-128"/>
                <a:cs typeface="Arial"/>
                <a:sym typeface="Arial"/>
              </a:rPr>
              <a:t>サイレントデータ破損</a:t>
            </a:r>
            <a:r>
              <a:rPr lang="ja-JP" altLang="en-US" dirty="0">
                <a:latin typeface="Meiryo UI" panose="020B0604030504040204" pitchFamily="50" charset="-128"/>
                <a:ea typeface="Meiryo UI" panose="020B0604030504040204" pitchFamily="50" charset="-128"/>
                <a:cs typeface="Arial"/>
                <a:sym typeface="Arial"/>
              </a:rPr>
              <a:t>の防止</a:t>
            </a:r>
            <a:r>
              <a:rPr lang="en-US" dirty="0" err="1">
                <a:latin typeface="Meiryo UI" panose="020B0604030504040204" pitchFamily="50" charset="-128"/>
                <a:ea typeface="Meiryo UI" panose="020B0604030504040204" pitchFamily="50" charset="-128"/>
                <a:cs typeface="Arial"/>
                <a:sym typeface="Arial"/>
              </a:rPr>
              <a:t>と自己修復</a:t>
            </a:r>
            <a:endParaRPr dirty="0">
              <a:latin typeface="Meiryo UI" panose="020B0604030504040204" pitchFamily="50" charset="-128"/>
              <a:ea typeface="Meiryo UI" panose="020B0604030504040204" pitchFamily="50" charset="-128"/>
              <a:cs typeface="Arial"/>
              <a:sym typeface="Arial"/>
            </a:endParaRPr>
          </a:p>
        </p:txBody>
      </p:sp>
      <p:pic>
        <p:nvPicPr>
          <p:cNvPr id="446" name="Google Shape;446;p35" descr="一張含有 火車, 電腦 的圖片&#10;&#10;自動產生的描述"/>
          <p:cNvPicPr preferRelativeResize="0"/>
          <p:nvPr/>
        </p:nvPicPr>
        <p:blipFill rotWithShape="1">
          <a:blip r:embed="rId3">
            <a:alphaModFix/>
          </a:blip>
          <a:srcRect/>
          <a:stretch/>
        </p:blipFill>
        <p:spPr>
          <a:xfrm>
            <a:off x="174688" y="2250307"/>
            <a:ext cx="3086387" cy="4170479"/>
          </a:xfrm>
          <a:prstGeom prst="rect">
            <a:avLst/>
          </a:prstGeom>
          <a:noFill/>
          <a:ln>
            <a:noFill/>
          </a:ln>
        </p:spPr>
      </p:pic>
      <p:sp>
        <p:nvSpPr>
          <p:cNvPr id="447" name="Google Shape;447;p35"/>
          <p:cNvSpPr/>
          <p:nvPr/>
        </p:nvSpPr>
        <p:spPr>
          <a:xfrm>
            <a:off x="6042817" y="1925833"/>
            <a:ext cx="2913880" cy="3890759"/>
          </a:xfrm>
          <a:prstGeom prst="rect">
            <a:avLst/>
          </a:prstGeom>
          <a:gradFill>
            <a:gsLst>
              <a:gs pos="0">
                <a:srgbClr val="040F4C"/>
              </a:gs>
              <a:gs pos="40000">
                <a:srgbClr val="040F4C"/>
              </a:gs>
              <a:gs pos="100000">
                <a:srgbClr val="020538">
                  <a:alpha val="0"/>
                </a:srgbClr>
              </a:gs>
            </a:gsLst>
            <a:lin ang="5400000" scaled="0"/>
          </a:gradFill>
          <a:ln w="19050" cap="flat" cmpd="sng">
            <a:solidFill>
              <a:srgbClr val="C8D8EB">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448" name="Google Shape;448;p35"/>
          <p:cNvSpPr/>
          <p:nvPr/>
        </p:nvSpPr>
        <p:spPr>
          <a:xfrm>
            <a:off x="9078300" y="1925833"/>
            <a:ext cx="2821865" cy="3890759"/>
          </a:xfrm>
          <a:prstGeom prst="rect">
            <a:avLst/>
          </a:prstGeom>
          <a:gradFill>
            <a:gsLst>
              <a:gs pos="0">
                <a:srgbClr val="040F4C"/>
              </a:gs>
              <a:gs pos="40000">
                <a:srgbClr val="040F4C"/>
              </a:gs>
              <a:gs pos="100000">
                <a:srgbClr val="020538">
                  <a:alpha val="0"/>
                </a:srgbClr>
              </a:gs>
            </a:gsLst>
            <a:lin ang="5400000" scaled="0"/>
          </a:gradFill>
          <a:ln w="19050" cap="flat" cmpd="sng">
            <a:solidFill>
              <a:srgbClr val="C8D8EB">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449" name="Google Shape;449;p35"/>
          <p:cNvSpPr/>
          <p:nvPr/>
        </p:nvSpPr>
        <p:spPr>
          <a:xfrm>
            <a:off x="3111036" y="1925833"/>
            <a:ext cx="2821865" cy="3890759"/>
          </a:xfrm>
          <a:prstGeom prst="rect">
            <a:avLst/>
          </a:prstGeom>
          <a:gradFill>
            <a:gsLst>
              <a:gs pos="0">
                <a:srgbClr val="040F4C"/>
              </a:gs>
              <a:gs pos="40000">
                <a:srgbClr val="040F4C"/>
              </a:gs>
              <a:gs pos="100000">
                <a:srgbClr val="020538">
                  <a:alpha val="0"/>
                </a:srgbClr>
              </a:gs>
            </a:gsLst>
            <a:lin ang="5400000" scaled="0"/>
          </a:gradFill>
          <a:ln w="19050" cap="flat" cmpd="sng">
            <a:solidFill>
              <a:srgbClr val="C8D8EB">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grpSp>
        <p:nvGrpSpPr>
          <p:cNvPr id="450" name="Google Shape;450;p35"/>
          <p:cNvGrpSpPr/>
          <p:nvPr/>
        </p:nvGrpSpPr>
        <p:grpSpPr>
          <a:xfrm>
            <a:off x="9638005" y="3606352"/>
            <a:ext cx="1847268" cy="683987"/>
            <a:chOff x="756833" y="3456247"/>
            <a:chExt cx="1847268" cy="683987"/>
          </a:xfrm>
        </p:grpSpPr>
        <p:cxnSp>
          <p:nvCxnSpPr>
            <p:cNvPr id="451" name="Google Shape;451;p35"/>
            <p:cNvCxnSpPr/>
            <p:nvPr/>
          </p:nvCxnSpPr>
          <p:spPr>
            <a:xfrm flipH="1">
              <a:off x="756833" y="3456902"/>
              <a:ext cx="894878" cy="562769"/>
            </a:xfrm>
            <a:prstGeom prst="straightConnector1">
              <a:avLst/>
            </a:prstGeom>
            <a:noFill/>
            <a:ln w="12700" cap="flat" cmpd="sng">
              <a:solidFill>
                <a:srgbClr val="F2F2F2"/>
              </a:solidFill>
              <a:prstDash val="solid"/>
              <a:round/>
              <a:headEnd type="none" w="sm" len="sm"/>
              <a:tailEnd type="none" w="sm" len="sm"/>
            </a:ln>
          </p:spPr>
        </p:cxnSp>
        <p:cxnSp>
          <p:nvCxnSpPr>
            <p:cNvPr id="452" name="Google Shape;452;p35"/>
            <p:cNvCxnSpPr/>
            <p:nvPr/>
          </p:nvCxnSpPr>
          <p:spPr>
            <a:xfrm>
              <a:off x="1668084" y="3456247"/>
              <a:ext cx="936017" cy="683987"/>
            </a:xfrm>
            <a:prstGeom prst="straightConnector1">
              <a:avLst/>
            </a:prstGeom>
            <a:noFill/>
            <a:ln w="12700" cap="flat" cmpd="sng">
              <a:solidFill>
                <a:srgbClr val="F2F2F2"/>
              </a:solidFill>
              <a:prstDash val="solid"/>
              <a:round/>
              <a:headEnd type="none" w="sm" len="sm"/>
              <a:tailEnd type="none" w="sm" len="sm"/>
            </a:ln>
          </p:spPr>
        </p:cxnSp>
      </p:grpSp>
      <p:pic>
        <p:nvPicPr>
          <p:cNvPr id="453" name="Google Shape;453;p35"/>
          <p:cNvPicPr preferRelativeResize="0"/>
          <p:nvPr/>
        </p:nvPicPr>
        <p:blipFill rotWithShape="1">
          <a:blip r:embed="rId4">
            <a:alphaModFix/>
          </a:blip>
          <a:srcRect/>
          <a:stretch/>
        </p:blipFill>
        <p:spPr>
          <a:xfrm>
            <a:off x="11084737" y="4132649"/>
            <a:ext cx="666360" cy="671487"/>
          </a:xfrm>
          <a:prstGeom prst="rect">
            <a:avLst/>
          </a:prstGeom>
          <a:noFill/>
          <a:ln>
            <a:noFill/>
          </a:ln>
        </p:spPr>
      </p:pic>
      <p:pic>
        <p:nvPicPr>
          <p:cNvPr id="454" name="Google Shape;454;p35"/>
          <p:cNvPicPr preferRelativeResize="0"/>
          <p:nvPr/>
        </p:nvPicPr>
        <p:blipFill rotWithShape="1">
          <a:blip r:embed="rId4">
            <a:alphaModFix/>
          </a:blip>
          <a:srcRect/>
          <a:stretch/>
        </p:blipFill>
        <p:spPr>
          <a:xfrm>
            <a:off x="9393437" y="4142273"/>
            <a:ext cx="666360" cy="671487"/>
          </a:xfrm>
          <a:prstGeom prst="rect">
            <a:avLst/>
          </a:prstGeom>
          <a:noFill/>
          <a:ln>
            <a:noFill/>
          </a:ln>
        </p:spPr>
      </p:pic>
      <p:sp>
        <p:nvSpPr>
          <p:cNvPr id="455" name="Google Shape;455;p35"/>
          <p:cNvSpPr/>
          <p:nvPr/>
        </p:nvSpPr>
        <p:spPr>
          <a:xfrm>
            <a:off x="10992232" y="4579047"/>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grpSp>
        <p:nvGrpSpPr>
          <p:cNvPr id="456" name="Google Shape;456;p35"/>
          <p:cNvGrpSpPr/>
          <p:nvPr/>
        </p:nvGrpSpPr>
        <p:grpSpPr>
          <a:xfrm>
            <a:off x="6180217" y="3615974"/>
            <a:ext cx="2523444" cy="1207407"/>
            <a:chOff x="346483" y="3456247"/>
            <a:chExt cx="2523443" cy="1207407"/>
          </a:xfrm>
        </p:grpSpPr>
        <p:grpSp>
          <p:nvGrpSpPr>
            <p:cNvPr id="457" name="Google Shape;457;p35"/>
            <p:cNvGrpSpPr/>
            <p:nvPr/>
          </p:nvGrpSpPr>
          <p:grpSpPr>
            <a:xfrm>
              <a:off x="756833" y="3456247"/>
              <a:ext cx="1847268" cy="683987"/>
              <a:chOff x="756833" y="3456247"/>
              <a:chExt cx="1847268" cy="683987"/>
            </a:xfrm>
          </p:grpSpPr>
          <p:cxnSp>
            <p:nvCxnSpPr>
              <p:cNvPr id="458" name="Google Shape;458;p35"/>
              <p:cNvCxnSpPr/>
              <p:nvPr/>
            </p:nvCxnSpPr>
            <p:spPr>
              <a:xfrm flipH="1">
                <a:off x="756833" y="3456902"/>
                <a:ext cx="894878" cy="562769"/>
              </a:xfrm>
              <a:prstGeom prst="straightConnector1">
                <a:avLst/>
              </a:prstGeom>
              <a:noFill/>
              <a:ln w="12700" cap="flat" cmpd="sng">
                <a:solidFill>
                  <a:srgbClr val="F2F2F2"/>
                </a:solidFill>
                <a:prstDash val="solid"/>
                <a:round/>
                <a:headEnd type="none" w="sm" len="sm"/>
                <a:tailEnd type="none" w="sm" len="sm"/>
              </a:ln>
            </p:spPr>
          </p:cxnSp>
          <p:cxnSp>
            <p:nvCxnSpPr>
              <p:cNvPr id="459" name="Google Shape;459;p35"/>
              <p:cNvCxnSpPr/>
              <p:nvPr/>
            </p:nvCxnSpPr>
            <p:spPr>
              <a:xfrm>
                <a:off x="1668084" y="3456247"/>
                <a:ext cx="936017" cy="683987"/>
              </a:xfrm>
              <a:prstGeom prst="straightConnector1">
                <a:avLst/>
              </a:prstGeom>
              <a:noFill/>
              <a:ln w="12700" cap="flat" cmpd="sng">
                <a:solidFill>
                  <a:srgbClr val="F2F2F2"/>
                </a:solidFill>
                <a:prstDash val="solid"/>
                <a:round/>
                <a:headEnd type="none" w="sm" len="sm"/>
                <a:tailEnd type="none" w="sm" len="sm"/>
              </a:ln>
            </p:spPr>
          </p:cxnSp>
        </p:grpSp>
        <p:pic>
          <p:nvPicPr>
            <p:cNvPr id="460" name="Google Shape;460;p35"/>
            <p:cNvPicPr preferRelativeResize="0"/>
            <p:nvPr/>
          </p:nvPicPr>
          <p:blipFill rotWithShape="1">
            <a:blip r:embed="rId4">
              <a:alphaModFix/>
            </a:blip>
            <a:srcRect/>
            <a:stretch/>
          </p:blipFill>
          <p:spPr>
            <a:xfrm>
              <a:off x="2203566" y="3982545"/>
              <a:ext cx="666360" cy="671486"/>
            </a:xfrm>
            <a:prstGeom prst="rect">
              <a:avLst/>
            </a:prstGeom>
            <a:noFill/>
            <a:ln>
              <a:noFill/>
            </a:ln>
          </p:spPr>
        </p:pic>
        <p:pic>
          <p:nvPicPr>
            <p:cNvPr id="461" name="Google Shape;461;p35"/>
            <p:cNvPicPr preferRelativeResize="0"/>
            <p:nvPr/>
          </p:nvPicPr>
          <p:blipFill rotWithShape="1">
            <a:blip r:embed="rId4">
              <a:alphaModFix/>
            </a:blip>
            <a:srcRect/>
            <a:stretch/>
          </p:blipFill>
          <p:spPr>
            <a:xfrm>
              <a:off x="512267" y="3992168"/>
              <a:ext cx="666360" cy="671486"/>
            </a:xfrm>
            <a:prstGeom prst="rect">
              <a:avLst/>
            </a:prstGeom>
            <a:noFill/>
            <a:ln>
              <a:noFill/>
            </a:ln>
          </p:spPr>
        </p:pic>
        <p:sp>
          <p:nvSpPr>
            <p:cNvPr id="462" name="Google Shape;462;p35"/>
            <p:cNvSpPr/>
            <p:nvPr/>
          </p:nvSpPr>
          <p:spPr>
            <a:xfrm>
              <a:off x="346483" y="4455144"/>
              <a:ext cx="158897" cy="175632"/>
            </a:xfrm>
            <a:prstGeom prst="rect">
              <a:avLst/>
            </a:prstGeom>
            <a:solidFill>
              <a:srgbClr val="FF0066"/>
            </a:solidFill>
            <a:ln w="25400" cap="flat" cmpd="sng">
              <a:solidFill>
                <a:srgbClr val="99003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sp>
          <p:nvSpPr>
            <p:cNvPr id="463" name="Google Shape;463;p35"/>
            <p:cNvSpPr/>
            <p:nvPr/>
          </p:nvSpPr>
          <p:spPr>
            <a:xfrm>
              <a:off x="2077030" y="4434236"/>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grpSp>
      <p:grpSp>
        <p:nvGrpSpPr>
          <p:cNvPr id="464" name="Google Shape;464;p35"/>
          <p:cNvGrpSpPr/>
          <p:nvPr/>
        </p:nvGrpSpPr>
        <p:grpSpPr>
          <a:xfrm>
            <a:off x="3233712" y="3634358"/>
            <a:ext cx="2514291" cy="1207407"/>
            <a:chOff x="355636" y="3456247"/>
            <a:chExt cx="2514290" cy="1207407"/>
          </a:xfrm>
        </p:grpSpPr>
        <p:grpSp>
          <p:nvGrpSpPr>
            <p:cNvPr id="465" name="Google Shape;465;p35"/>
            <p:cNvGrpSpPr/>
            <p:nvPr/>
          </p:nvGrpSpPr>
          <p:grpSpPr>
            <a:xfrm>
              <a:off x="756833" y="3456247"/>
              <a:ext cx="1847268" cy="683987"/>
              <a:chOff x="756833" y="3456247"/>
              <a:chExt cx="1847268" cy="683987"/>
            </a:xfrm>
          </p:grpSpPr>
          <p:cxnSp>
            <p:nvCxnSpPr>
              <p:cNvPr id="466" name="Google Shape;466;p35"/>
              <p:cNvCxnSpPr/>
              <p:nvPr/>
            </p:nvCxnSpPr>
            <p:spPr>
              <a:xfrm flipH="1">
                <a:off x="756833" y="3456902"/>
                <a:ext cx="894878" cy="562769"/>
              </a:xfrm>
              <a:prstGeom prst="straightConnector1">
                <a:avLst/>
              </a:prstGeom>
              <a:noFill/>
              <a:ln w="12700" cap="flat" cmpd="sng">
                <a:solidFill>
                  <a:srgbClr val="F2F2F2"/>
                </a:solidFill>
                <a:prstDash val="solid"/>
                <a:round/>
                <a:headEnd type="none" w="sm" len="sm"/>
                <a:tailEnd type="none" w="sm" len="sm"/>
              </a:ln>
            </p:spPr>
          </p:cxnSp>
          <p:cxnSp>
            <p:nvCxnSpPr>
              <p:cNvPr id="467" name="Google Shape;467;p35"/>
              <p:cNvCxnSpPr/>
              <p:nvPr/>
            </p:nvCxnSpPr>
            <p:spPr>
              <a:xfrm>
                <a:off x="1668084" y="3456247"/>
                <a:ext cx="936017" cy="683987"/>
              </a:xfrm>
              <a:prstGeom prst="straightConnector1">
                <a:avLst/>
              </a:prstGeom>
              <a:noFill/>
              <a:ln w="12700" cap="flat" cmpd="sng">
                <a:solidFill>
                  <a:srgbClr val="F2F2F2"/>
                </a:solidFill>
                <a:prstDash val="solid"/>
                <a:round/>
                <a:headEnd type="none" w="sm" len="sm"/>
                <a:tailEnd type="none" w="sm" len="sm"/>
              </a:ln>
            </p:spPr>
          </p:cxnSp>
        </p:grpSp>
        <p:pic>
          <p:nvPicPr>
            <p:cNvPr id="468" name="Google Shape;468;p35"/>
            <p:cNvPicPr preferRelativeResize="0"/>
            <p:nvPr/>
          </p:nvPicPr>
          <p:blipFill rotWithShape="1">
            <a:blip r:embed="rId4">
              <a:alphaModFix/>
            </a:blip>
            <a:srcRect/>
            <a:stretch/>
          </p:blipFill>
          <p:spPr>
            <a:xfrm>
              <a:off x="2203566" y="3982545"/>
              <a:ext cx="666360" cy="671486"/>
            </a:xfrm>
            <a:prstGeom prst="rect">
              <a:avLst/>
            </a:prstGeom>
            <a:noFill/>
            <a:ln>
              <a:noFill/>
            </a:ln>
          </p:spPr>
        </p:pic>
        <p:pic>
          <p:nvPicPr>
            <p:cNvPr id="469" name="Google Shape;469;p35"/>
            <p:cNvPicPr preferRelativeResize="0"/>
            <p:nvPr/>
          </p:nvPicPr>
          <p:blipFill rotWithShape="1">
            <a:blip r:embed="rId4">
              <a:alphaModFix/>
            </a:blip>
            <a:srcRect/>
            <a:stretch/>
          </p:blipFill>
          <p:spPr>
            <a:xfrm>
              <a:off x="512267" y="3992168"/>
              <a:ext cx="666360" cy="671486"/>
            </a:xfrm>
            <a:prstGeom prst="rect">
              <a:avLst/>
            </a:prstGeom>
            <a:noFill/>
            <a:ln>
              <a:noFill/>
            </a:ln>
          </p:spPr>
        </p:pic>
        <p:sp>
          <p:nvSpPr>
            <p:cNvPr id="470" name="Google Shape;470;p35"/>
            <p:cNvSpPr/>
            <p:nvPr/>
          </p:nvSpPr>
          <p:spPr>
            <a:xfrm>
              <a:off x="355636" y="4455899"/>
              <a:ext cx="158897" cy="175632"/>
            </a:xfrm>
            <a:prstGeom prst="rect">
              <a:avLst/>
            </a:prstGeom>
            <a:solidFill>
              <a:srgbClr val="FF0066"/>
            </a:solidFill>
            <a:ln w="25400" cap="flat" cmpd="sng">
              <a:solidFill>
                <a:srgbClr val="99003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sp>
          <p:nvSpPr>
            <p:cNvPr id="471" name="Google Shape;471;p35"/>
            <p:cNvSpPr/>
            <p:nvPr/>
          </p:nvSpPr>
          <p:spPr>
            <a:xfrm>
              <a:off x="2086183" y="4434991"/>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grpSp>
      <p:sp>
        <p:nvSpPr>
          <p:cNvPr id="472" name="Google Shape;472;p35"/>
          <p:cNvSpPr/>
          <p:nvPr/>
        </p:nvSpPr>
        <p:spPr>
          <a:xfrm>
            <a:off x="3534548" y="3161039"/>
            <a:ext cx="1990475" cy="487227"/>
          </a:xfrm>
          <a:prstGeom prst="rect">
            <a:avLst/>
          </a:prstGeom>
          <a:solidFill>
            <a:srgbClr val="93B3D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latin typeface="Meiryo UI" panose="020B0604030504040204" pitchFamily="50" charset="-128"/>
                <a:ea typeface="Meiryo UI" panose="020B0604030504040204" pitchFamily="50" charset="-128"/>
              </a:rPr>
              <a:t>ZFS RAID</a:t>
            </a:r>
            <a:endParaRPr dirty="0">
              <a:latin typeface="Meiryo UI" panose="020B0604030504040204" pitchFamily="50" charset="-128"/>
              <a:ea typeface="Meiryo UI" panose="020B0604030504040204" pitchFamily="50" charset="-128"/>
            </a:endParaRPr>
          </a:p>
        </p:txBody>
      </p:sp>
      <p:sp>
        <p:nvSpPr>
          <p:cNvPr id="473" name="Google Shape;473;p35"/>
          <p:cNvSpPr/>
          <p:nvPr/>
        </p:nvSpPr>
        <p:spPr>
          <a:xfrm>
            <a:off x="3534548" y="2250116"/>
            <a:ext cx="1990475" cy="487979"/>
          </a:xfrm>
          <a:prstGeom prst="rect">
            <a:avLst/>
          </a:prstGeom>
          <a:solidFill>
            <a:srgbClr val="EE6D2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solidFill>
                  <a:srgbClr val="FFFFFF"/>
                </a:solidFill>
                <a:latin typeface="Meiryo UI" panose="020B0604030504040204" pitchFamily="50" charset="-128"/>
                <a:ea typeface="Meiryo UI" panose="020B0604030504040204" pitchFamily="50" charset="-128"/>
              </a:rPr>
              <a:t>Application</a:t>
            </a:r>
            <a:endParaRPr dirty="0">
              <a:latin typeface="Meiryo UI" panose="020B0604030504040204" pitchFamily="50" charset="-128"/>
              <a:ea typeface="Meiryo UI" panose="020B0604030504040204" pitchFamily="50" charset="-128"/>
            </a:endParaRPr>
          </a:p>
        </p:txBody>
      </p:sp>
      <p:cxnSp>
        <p:nvCxnSpPr>
          <p:cNvPr id="474" name="Google Shape;474;p35"/>
          <p:cNvCxnSpPr>
            <a:stCxn id="473" idx="2"/>
            <a:endCxn id="472" idx="0"/>
          </p:cNvCxnSpPr>
          <p:nvPr/>
        </p:nvCxnSpPr>
        <p:spPr>
          <a:xfrm>
            <a:off x="4529786" y="2738095"/>
            <a:ext cx="0" cy="423000"/>
          </a:xfrm>
          <a:prstGeom prst="straightConnector1">
            <a:avLst/>
          </a:prstGeom>
          <a:noFill/>
          <a:ln w="12700" cap="flat" cmpd="sng">
            <a:solidFill>
              <a:srgbClr val="F2F2F2"/>
            </a:solidFill>
            <a:prstDash val="solid"/>
            <a:round/>
            <a:headEnd type="none" w="sm" len="sm"/>
            <a:tailEnd type="none" w="sm" len="sm"/>
          </a:ln>
        </p:spPr>
      </p:cxnSp>
      <p:sp>
        <p:nvSpPr>
          <p:cNvPr id="475" name="Google Shape;475;p35"/>
          <p:cNvSpPr/>
          <p:nvPr/>
        </p:nvSpPr>
        <p:spPr>
          <a:xfrm>
            <a:off x="3713712" y="3535792"/>
            <a:ext cx="158897" cy="175632"/>
          </a:xfrm>
          <a:prstGeom prst="rect">
            <a:avLst/>
          </a:prstGeom>
          <a:solidFill>
            <a:srgbClr val="FF0066"/>
          </a:solidFill>
          <a:ln w="25400" cap="flat" cmpd="sng">
            <a:solidFill>
              <a:srgbClr val="99003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b="1" dirty="0">
              <a:solidFill>
                <a:srgbClr val="FFFFFF"/>
              </a:solidFill>
              <a:latin typeface="Meiryo UI" panose="020B0604030504040204" pitchFamily="50" charset="-128"/>
              <a:ea typeface="Meiryo UI" panose="020B0604030504040204" pitchFamily="50" charset="-128"/>
              <a:sym typeface="Arial"/>
            </a:endParaRPr>
          </a:p>
        </p:txBody>
      </p:sp>
      <p:pic>
        <p:nvPicPr>
          <p:cNvPr id="476" name="Google Shape;476;p35" descr="Warning"/>
          <p:cNvPicPr preferRelativeResize="0"/>
          <p:nvPr/>
        </p:nvPicPr>
        <p:blipFill rotWithShape="1">
          <a:blip r:embed="rId5">
            <a:alphaModFix/>
          </a:blip>
          <a:srcRect/>
          <a:stretch/>
        </p:blipFill>
        <p:spPr>
          <a:xfrm>
            <a:off x="3117113" y="3595535"/>
            <a:ext cx="595164" cy="595164"/>
          </a:xfrm>
          <a:prstGeom prst="rect">
            <a:avLst/>
          </a:prstGeom>
          <a:noFill/>
          <a:ln>
            <a:noFill/>
          </a:ln>
        </p:spPr>
      </p:pic>
      <p:sp>
        <p:nvSpPr>
          <p:cNvPr id="477" name="Google Shape;477;p35"/>
          <p:cNvSpPr/>
          <p:nvPr/>
        </p:nvSpPr>
        <p:spPr>
          <a:xfrm>
            <a:off x="6497972" y="3161039"/>
            <a:ext cx="1990475" cy="487227"/>
          </a:xfrm>
          <a:prstGeom prst="rect">
            <a:avLst/>
          </a:prstGeom>
          <a:solidFill>
            <a:srgbClr val="93B3D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latin typeface="Meiryo UI" panose="020B0604030504040204" pitchFamily="50" charset="-128"/>
                <a:ea typeface="Meiryo UI" panose="020B0604030504040204" pitchFamily="50" charset="-128"/>
              </a:rPr>
              <a:t>ZFS RAID</a:t>
            </a:r>
            <a:endParaRPr sz="1867" b="1" dirty="0">
              <a:solidFill>
                <a:srgbClr val="000000"/>
              </a:solidFill>
              <a:latin typeface="Meiryo UI" panose="020B0604030504040204" pitchFamily="50" charset="-128"/>
              <a:ea typeface="Meiryo UI" panose="020B0604030504040204" pitchFamily="50" charset="-128"/>
              <a:sym typeface="Arial"/>
            </a:endParaRPr>
          </a:p>
        </p:txBody>
      </p:sp>
      <p:sp>
        <p:nvSpPr>
          <p:cNvPr id="478" name="Google Shape;478;p35"/>
          <p:cNvSpPr/>
          <p:nvPr/>
        </p:nvSpPr>
        <p:spPr>
          <a:xfrm>
            <a:off x="6497972" y="2250116"/>
            <a:ext cx="1990475" cy="487979"/>
          </a:xfrm>
          <a:prstGeom prst="rect">
            <a:avLst/>
          </a:prstGeom>
          <a:solidFill>
            <a:srgbClr val="EE6D2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solidFill>
                  <a:srgbClr val="FFFFFF"/>
                </a:solidFill>
                <a:latin typeface="Meiryo UI" panose="020B0604030504040204" pitchFamily="50" charset="-128"/>
                <a:ea typeface="Meiryo UI" panose="020B0604030504040204" pitchFamily="50" charset="-128"/>
              </a:rPr>
              <a:t>Application</a:t>
            </a:r>
            <a:endParaRPr dirty="0">
              <a:latin typeface="Meiryo UI" panose="020B0604030504040204" pitchFamily="50" charset="-128"/>
              <a:ea typeface="Meiryo UI" panose="020B0604030504040204" pitchFamily="50" charset="-128"/>
            </a:endParaRPr>
          </a:p>
        </p:txBody>
      </p:sp>
      <p:cxnSp>
        <p:nvCxnSpPr>
          <p:cNvPr id="479" name="Google Shape;479;p35"/>
          <p:cNvCxnSpPr>
            <a:stCxn id="478" idx="2"/>
            <a:endCxn id="477" idx="0"/>
          </p:cNvCxnSpPr>
          <p:nvPr/>
        </p:nvCxnSpPr>
        <p:spPr>
          <a:xfrm>
            <a:off x="7493210" y="2738095"/>
            <a:ext cx="0" cy="423000"/>
          </a:xfrm>
          <a:prstGeom prst="straightConnector1">
            <a:avLst/>
          </a:prstGeom>
          <a:noFill/>
          <a:ln w="12700" cap="flat" cmpd="sng">
            <a:solidFill>
              <a:srgbClr val="F2F2F2"/>
            </a:solidFill>
            <a:prstDash val="solid"/>
            <a:round/>
            <a:headEnd type="none" w="sm" len="sm"/>
            <a:tailEnd type="none" w="sm" len="sm"/>
          </a:ln>
        </p:spPr>
      </p:cxnSp>
      <p:sp>
        <p:nvSpPr>
          <p:cNvPr id="480" name="Google Shape;480;p35"/>
          <p:cNvSpPr/>
          <p:nvPr/>
        </p:nvSpPr>
        <p:spPr>
          <a:xfrm>
            <a:off x="6702452" y="3535792"/>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b="1" dirty="0">
              <a:solidFill>
                <a:srgbClr val="FFFFFF"/>
              </a:solidFill>
              <a:latin typeface="Meiryo UI" panose="020B0604030504040204" pitchFamily="50" charset="-128"/>
              <a:ea typeface="Meiryo UI" panose="020B0604030504040204" pitchFamily="50" charset="-128"/>
              <a:sym typeface="Arial"/>
            </a:endParaRPr>
          </a:p>
        </p:txBody>
      </p:sp>
      <p:cxnSp>
        <p:nvCxnSpPr>
          <p:cNvPr id="481" name="Google Shape;481;p35"/>
          <p:cNvCxnSpPr/>
          <p:nvPr/>
        </p:nvCxnSpPr>
        <p:spPr>
          <a:xfrm>
            <a:off x="6901846" y="3749709"/>
            <a:ext cx="1008916" cy="932071"/>
          </a:xfrm>
          <a:prstGeom prst="straightConnector1">
            <a:avLst/>
          </a:prstGeom>
          <a:noFill/>
          <a:ln w="22850" cap="flat" cmpd="sng">
            <a:solidFill>
              <a:srgbClr val="00FF99"/>
            </a:solidFill>
            <a:prstDash val="dash"/>
            <a:round/>
            <a:headEnd type="stealth" w="med" len="med"/>
            <a:tailEnd type="none" w="sm" len="sm"/>
          </a:ln>
        </p:spPr>
      </p:cxnSp>
      <p:sp>
        <p:nvSpPr>
          <p:cNvPr id="482" name="Google Shape;482;p35"/>
          <p:cNvSpPr/>
          <p:nvPr/>
        </p:nvSpPr>
        <p:spPr>
          <a:xfrm>
            <a:off x="9538968" y="3161039"/>
            <a:ext cx="1990475" cy="487227"/>
          </a:xfrm>
          <a:prstGeom prst="rect">
            <a:avLst/>
          </a:prstGeom>
          <a:solidFill>
            <a:srgbClr val="93B3D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latin typeface="Meiryo UI" panose="020B0604030504040204" pitchFamily="50" charset="-128"/>
                <a:ea typeface="Meiryo UI" panose="020B0604030504040204" pitchFamily="50" charset="-128"/>
              </a:rPr>
              <a:t>ZFS RAID</a:t>
            </a:r>
            <a:endParaRPr sz="1867" b="1" dirty="0">
              <a:solidFill>
                <a:srgbClr val="000000"/>
              </a:solidFill>
              <a:latin typeface="Meiryo UI" panose="020B0604030504040204" pitchFamily="50" charset="-128"/>
              <a:ea typeface="Meiryo UI" panose="020B0604030504040204" pitchFamily="50" charset="-128"/>
              <a:sym typeface="Arial"/>
            </a:endParaRPr>
          </a:p>
        </p:txBody>
      </p:sp>
      <p:sp>
        <p:nvSpPr>
          <p:cNvPr id="483" name="Google Shape;483;p35"/>
          <p:cNvSpPr/>
          <p:nvPr/>
        </p:nvSpPr>
        <p:spPr>
          <a:xfrm>
            <a:off x="9538968" y="2250116"/>
            <a:ext cx="1990475" cy="487979"/>
          </a:xfrm>
          <a:prstGeom prst="rect">
            <a:avLst/>
          </a:prstGeom>
          <a:solidFill>
            <a:srgbClr val="EE6D2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solidFill>
                  <a:srgbClr val="FFFFFF"/>
                </a:solidFill>
                <a:latin typeface="Meiryo UI" panose="020B0604030504040204" pitchFamily="50" charset="-128"/>
                <a:ea typeface="Meiryo UI" panose="020B0604030504040204" pitchFamily="50" charset="-128"/>
              </a:rPr>
              <a:t>Application</a:t>
            </a:r>
            <a:endParaRPr dirty="0">
              <a:latin typeface="Meiryo UI" panose="020B0604030504040204" pitchFamily="50" charset="-128"/>
              <a:ea typeface="Meiryo UI" panose="020B0604030504040204" pitchFamily="50" charset="-128"/>
            </a:endParaRPr>
          </a:p>
        </p:txBody>
      </p:sp>
      <p:cxnSp>
        <p:nvCxnSpPr>
          <p:cNvPr id="484" name="Google Shape;484;p35"/>
          <p:cNvCxnSpPr>
            <a:stCxn id="483" idx="2"/>
            <a:endCxn id="482" idx="0"/>
          </p:cNvCxnSpPr>
          <p:nvPr/>
        </p:nvCxnSpPr>
        <p:spPr>
          <a:xfrm>
            <a:off x="10534206" y="2738095"/>
            <a:ext cx="0" cy="423000"/>
          </a:xfrm>
          <a:prstGeom prst="straightConnector1">
            <a:avLst/>
          </a:prstGeom>
          <a:noFill/>
          <a:ln w="12700" cap="flat" cmpd="sng">
            <a:solidFill>
              <a:srgbClr val="F2F2F2"/>
            </a:solidFill>
            <a:prstDash val="solid"/>
            <a:round/>
            <a:headEnd type="none" w="sm" len="sm"/>
            <a:tailEnd type="none" w="sm" len="sm"/>
          </a:ln>
        </p:spPr>
      </p:cxnSp>
      <p:sp>
        <p:nvSpPr>
          <p:cNvPr id="485" name="Google Shape;485;p35"/>
          <p:cNvSpPr/>
          <p:nvPr/>
        </p:nvSpPr>
        <p:spPr>
          <a:xfrm>
            <a:off x="9266360" y="4601611"/>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cxnSp>
        <p:nvCxnSpPr>
          <p:cNvPr id="486" name="Google Shape;486;p35"/>
          <p:cNvCxnSpPr>
            <a:stCxn id="485" idx="0"/>
            <a:endCxn id="487" idx="2"/>
          </p:cNvCxnSpPr>
          <p:nvPr/>
        </p:nvCxnSpPr>
        <p:spPr>
          <a:xfrm rot="10800000" flipH="1">
            <a:off x="9345809" y="3722311"/>
            <a:ext cx="427500" cy="879300"/>
          </a:xfrm>
          <a:prstGeom prst="straightConnector1">
            <a:avLst/>
          </a:prstGeom>
          <a:noFill/>
          <a:ln w="22850" cap="flat" cmpd="sng">
            <a:solidFill>
              <a:srgbClr val="00FF99"/>
            </a:solidFill>
            <a:prstDash val="dash"/>
            <a:round/>
            <a:headEnd type="stealth" w="med" len="med"/>
            <a:tailEnd type="none" w="sm" len="sm"/>
          </a:ln>
        </p:spPr>
      </p:cxnSp>
      <p:sp>
        <p:nvSpPr>
          <p:cNvPr id="488" name="Google Shape;488;p35"/>
          <p:cNvSpPr/>
          <p:nvPr/>
        </p:nvSpPr>
        <p:spPr>
          <a:xfrm>
            <a:off x="9726618" y="2845911"/>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b="1" dirty="0">
              <a:solidFill>
                <a:srgbClr val="FFFFFF"/>
              </a:solidFill>
              <a:latin typeface="Meiryo UI" panose="020B0604030504040204" pitchFamily="50" charset="-128"/>
              <a:ea typeface="Meiryo UI" panose="020B0604030504040204" pitchFamily="50" charset="-128"/>
              <a:sym typeface="Arial"/>
            </a:endParaRPr>
          </a:p>
        </p:txBody>
      </p:sp>
      <p:cxnSp>
        <p:nvCxnSpPr>
          <p:cNvPr id="489" name="Google Shape;489;p35"/>
          <p:cNvCxnSpPr/>
          <p:nvPr/>
        </p:nvCxnSpPr>
        <p:spPr>
          <a:xfrm>
            <a:off x="9797200" y="2160582"/>
            <a:ext cx="1" cy="716933"/>
          </a:xfrm>
          <a:prstGeom prst="straightConnector1">
            <a:avLst/>
          </a:prstGeom>
          <a:noFill/>
          <a:ln w="22850" cap="flat" cmpd="sng">
            <a:solidFill>
              <a:srgbClr val="00FF99"/>
            </a:solidFill>
            <a:prstDash val="dash"/>
            <a:round/>
            <a:headEnd type="stealth" w="med" len="med"/>
            <a:tailEnd type="none" w="sm" len="sm"/>
          </a:ln>
        </p:spPr>
      </p:cxnSp>
      <p:sp>
        <p:nvSpPr>
          <p:cNvPr id="487" name="Google Shape;487;p35"/>
          <p:cNvSpPr/>
          <p:nvPr/>
        </p:nvSpPr>
        <p:spPr>
          <a:xfrm>
            <a:off x="9694004" y="3546541"/>
            <a:ext cx="158897" cy="175632"/>
          </a:xfrm>
          <a:prstGeom prst="rect">
            <a:avLst/>
          </a:prstGeom>
          <a:solidFill>
            <a:srgbClr val="00FF99"/>
          </a:solidFill>
          <a:ln w="25400"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b="1" dirty="0">
              <a:solidFill>
                <a:srgbClr val="FFFFFF"/>
              </a:solidFill>
              <a:latin typeface="Meiryo UI" panose="020B0604030504040204" pitchFamily="50" charset="-128"/>
              <a:ea typeface="Meiryo UI" panose="020B0604030504040204" pitchFamily="50" charset="-128"/>
              <a:sym typeface="Arial"/>
            </a:endParaRPr>
          </a:p>
        </p:txBody>
      </p:sp>
      <p:pic>
        <p:nvPicPr>
          <p:cNvPr id="490" name="Google Shape;490;p35"/>
          <p:cNvPicPr preferRelativeResize="0"/>
          <p:nvPr/>
        </p:nvPicPr>
        <p:blipFill rotWithShape="1">
          <a:blip r:embed="rId6">
            <a:alphaModFix/>
          </a:blip>
          <a:srcRect l="12317" r="11948"/>
          <a:stretch/>
        </p:blipFill>
        <p:spPr>
          <a:xfrm>
            <a:off x="3797300" y="5614827"/>
            <a:ext cx="7689851" cy="843549"/>
          </a:xfrm>
          <a:prstGeom prst="rect">
            <a:avLst/>
          </a:prstGeom>
          <a:noFill/>
          <a:ln>
            <a:noFill/>
          </a:ln>
        </p:spPr>
      </p:pic>
      <p:sp>
        <p:nvSpPr>
          <p:cNvPr id="491" name="Google Shape;491;p35"/>
          <p:cNvSpPr txBox="1"/>
          <p:nvPr/>
        </p:nvSpPr>
        <p:spPr>
          <a:xfrm>
            <a:off x="3874655" y="5725331"/>
            <a:ext cx="7497323" cy="1988032"/>
          </a:xfrm>
          <a:prstGeom prst="rect">
            <a:avLst/>
          </a:prstGeom>
          <a:noFill/>
          <a:ln>
            <a:noFill/>
          </a:ln>
        </p:spPr>
        <p:txBody>
          <a:bodyPr spcFirstLastPara="1" wrap="square" lIns="91425" tIns="91425" rIns="91425" bIns="91425" anchor="t" anchorCtr="0">
            <a:noAutofit/>
          </a:bodyPr>
          <a:lstStyle/>
          <a:p>
            <a:pPr marL="139065"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実行中のシステムで発生したサイレントデータ破損を回避します</a:t>
            </a:r>
            <a:r>
              <a:rPr lang="en-US" sz="18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6"/>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497" name="Google Shape;497;p36"/>
          <p:cNvPicPr preferRelativeResize="0"/>
          <p:nvPr/>
        </p:nvPicPr>
        <p:blipFill rotWithShape="1">
          <a:blip r:embed="rId3">
            <a:alphaModFix/>
          </a:blip>
          <a:srcRect/>
          <a:stretch/>
        </p:blipFill>
        <p:spPr>
          <a:xfrm>
            <a:off x="-170518" y="2601550"/>
            <a:ext cx="9383425" cy="4256450"/>
          </a:xfrm>
          <a:prstGeom prst="roundRect">
            <a:avLst>
              <a:gd name="adj" fmla="val 0"/>
            </a:avLst>
          </a:prstGeom>
          <a:noFill/>
          <a:ln>
            <a:noFill/>
          </a:ln>
          <a:effectLst>
            <a:outerShdw blurRad="431800" dist="317500" dir="2340000" sx="106000" sy="106000" algn="tr" rotWithShape="0">
              <a:srgbClr val="09000C">
                <a:alpha val="33725"/>
              </a:srgbClr>
            </a:outerShdw>
          </a:effectLst>
        </p:spPr>
      </p:pic>
      <p:sp>
        <p:nvSpPr>
          <p:cNvPr id="498" name="Google Shape;498;p36"/>
          <p:cNvSpPr/>
          <p:nvPr/>
        </p:nvSpPr>
        <p:spPr>
          <a:xfrm>
            <a:off x="325375" y="1762984"/>
            <a:ext cx="11626515" cy="63908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679" dirty="0">
                <a:solidFill>
                  <a:schemeClr val="lt1"/>
                </a:solidFill>
                <a:latin typeface="Meiryo UI" panose="020B0604030504040204" pitchFamily="50" charset="-128"/>
                <a:ea typeface="Meiryo UI" panose="020B0604030504040204" pitchFamily="50" charset="-128"/>
              </a:rPr>
              <a:t>Windows® 10/ Windows Server® 2016(</a:t>
            </a:r>
            <a:r>
              <a:rPr lang="en-US" sz="1679" dirty="0" err="1">
                <a:solidFill>
                  <a:schemeClr val="lt1"/>
                </a:solidFill>
                <a:latin typeface="Meiryo UI" panose="020B0604030504040204" pitchFamily="50" charset="-128"/>
                <a:ea typeface="Meiryo UI" panose="020B0604030504040204" pitchFamily="50" charset="-128"/>
              </a:rPr>
              <a:t>またはそれ以降</a:t>
            </a:r>
            <a:r>
              <a:rPr lang="ja-JP" altLang="en-US" sz="1679" dirty="0">
                <a:solidFill>
                  <a:schemeClr val="lt1"/>
                </a:solidFill>
                <a:latin typeface="Meiryo UI" panose="020B0604030504040204" pitchFamily="50" charset="-128"/>
                <a:ea typeface="Meiryo UI" panose="020B0604030504040204" pitchFamily="50" charset="-128"/>
              </a:rPr>
              <a:t>のバージョン</a:t>
            </a:r>
            <a:r>
              <a:rPr lang="en-US" sz="1679" dirty="0">
                <a:solidFill>
                  <a:schemeClr val="lt1"/>
                </a:solidFill>
                <a:latin typeface="Meiryo UI" panose="020B0604030504040204" pitchFamily="50" charset="-128"/>
                <a:ea typeface="Meiryo UI" panose="020B0604030504040204" pitchFamily="50" charset="-128"/>
              </a:rPr>
              <a:t>)</a:t>
            </a:r>
            <a:r>
              <a:rPr lang="en-US" sz="1679" dirty="0" err="1">
                <a:solidFill>
                  <a:schemeClr val="lt1"/>
                </a:solidFill>
                <a:latin typeface="Meiryo UI" panose="020B0604030504040204" pitchFamily="50" charset="-128"/>
                <a:ea typeface="Meiryo UI" panose="020B0604030504040204" pitchFamily="50" charset="-128"/>
              </a:rPr>
              <a:t>のユーザーは、SMBドライブ</a:t>
            </a:r>
            <a:r>
              <a:rPr lang="ja-JP" altLang="en-US" sz="1679" dirty="0">
                <a:solidFill>
                  <a:schemeClr val="lt1"/>
                </a:solidFill>
                <a:latin typeface="Meiryo UI" panose="020B0604030504040204" pitchFamily="50" charset="-128"/>
                <a:ea typeface="Meiryo UI" panose="020B0604030504040204" pitchFamily="50" charset="-128"/>
              </a:rPr>
              <a:t>を</a:t>
            </a:r>
            <a:r>
              <a:rPr lang="en-US" sz="1679" dirty="0" err="1">
                <a:solidFill>
                  <a:schemeClr val="lt1"/>
                </a:solidFill>
                <a:latin typeface="Meiryo UI" panose="020B0604030504040204" pitchFamily="50" charset="-128"/>
                <a:ea typeface="Meiryo UI" panose="020B0604030504040204" pitchFamily="50" charset="-128"/>
              </a:rPr>
              <a:t>NASにマウント</a:t>
            </a:r>
            <a:r>
              <a:rPr lang="ja-JP" altLang="en-US" sz="1679" dirty="0">
                <a:solidFill>
                  <a:schemeClr val="lt1"/>
                </a:solidFill>
                <a:latin typeface="Meiryo UI" panose="020B0604030504040204" pitchFamily="50" charset="-128"/>
                <a:ea typeface="Meiryo UI" panose="020B0604030504040204" pitchFamily="50" charset="-128"/>
              </a:rPr>
              <a:t>してい</a:t>
            </a:r>
            <a:r>
              <a:rPr lang="en-US" sz="1679" dirty="0" err="1">
                <a:solidFill>
                  <a:schemeClr val="lt1"/>
                </a:solidFill>
                <a:latin typeface="Meiryo UI" panose="020B0604030504040204" pitchFamily="50" charset="-128"/>
                <a:ea typeface="Meiryo UI" panose="020B0604030504040204" pitchFamily="50" charset="-128"/>
              </a:rPr>
              <a:t>る場合、Windows</a:t>
            </a:r>
            <a:r>
              <a:rPr lang="en-US" sz="1679" dirty="0">
                <a:solidFill>
                  <a:schemeClr val="lt1"/>
                </a:solidFill>
                <a:latin typeface="Meiryo UI" panose="020B0604030504040204" pitchFamily="50" charset="-128"/>
                <a:ea typeface="Meiryo UI" panose="020B0604030504040204" pitchFamily="50" charset="-128"/>
              </a:rPr>
              <a:t>® 経由でNAS共有フォルダを簡単に検索できます。時間、ファイルの種類、またはサイズによる高度なファイル検索がサポートされており、利便性が向上しています。</a:t>
            </a:r>
            <a:endParaRPr sz="1679" dirty="0">
              <a:solidFill>
                <a:schemeClr val="lt1"/>
              </a:solidFill>
              <a:latin typeface="Meiryo UI" panose="020B0604030504040204" pitchFamily="50" charset="-128"/>
              <a:ea typeface="Meiryo UI" panose="020B0604030504040204" pitchFamily="50" charset="-128"/>
              <a:sym typeface="Arial"/>
            </a:endParaRPr>
          </a:p>
        </p:txBody>
      </p:sp>
      <p:sp>
        <p:nvSpPr>
          <p:cNvPr id="499" name="Google Shape;499;p36"/>
          <p:cNvSpPr txBox="1"/>
          <p:nvPr/>
        </p:nvSpPr>
        <p:spPr>
          <a:xfrm>
            <a:off x="9386162" y="3674760"/>
            <a:ext cx="2805838"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最適化された全文検索エクスペリエンスのために、Qsirch</a:t>
            </a:r>
            <a:r>
              <a:rPr lang="en-US" sz="1600" dirty="0">
                <a:solidFill>
                  <a:schemeClr val="lt1"/>
                </a:solidFill>
                <a:latin typeface="Meiryo UI" panose="020B0604030504040204" pitchFamily="50" charset="-128"/>
                <a:ea typeface="Meiryo UI" panose="020B0604030504040204" pitchFamily="50" charset="-128"/>
              </a:rPr>
              <a:t> PC </a:t>
            </a:r>
            <a:r>
              <a:rPr lang="en-US" sz="1600" dirty="0" err="1">
                <a:solidFill>
                  <a:schemeClr val="lt1"/>
                </a:solidFill>
                <a:latin typeface="Meiryo UI" panose="020B0604030504040204" pitchFamily="50" charset="-128"/>
                <a:ea typeface="Meiryo UI" panose="020B0604030504040204" pitchFamily="50" charset="-128"/>
              </a:rPr>
              <a:t>Editionをお勧めします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500" name="Google Shape;500;p36"/>
          <p:cNvPicPr preferRelativeResize="0"/>
          <p:nvPr/>
        </p:nvPicPr>
        <p:blipFill rotWithShape="1">
          <a:blip r:embed="rId4">
            <a:alphaModFix/>
          </a:blip>
          <a:srcRect/>
          <a:stretch/>
        </p:blipFill>
        <p:spPr>
          <a:xfrm>
            <a:off x="9525595" y="2569704"/>
            <a:ext cx="955470" cy="955470"/>
          </a:xfrm>
          <a:prstGeom prst="roundRect">
            <a:avLst>
              <a:gd name="adj" fmla="val 0"/>
            </a:avLst>
          </a:prstGeom>
          <a:noFill/>
          <a:ln>
            <a:noFill/>
          </a:ln>
          <a:effectLst>
            <a:outerShdw blurRad="254000" dist="190500" dir="8100000" algn="tr" rotWithShape="0">
              <a:srgbClr val="09000C">
                <a:alpha val="74901"/>
              </a:srgbClr>
            </a:outerShdw>
          </a:effectLst>
        </p:spPr>
      </p:pic>
      <p:sp>
        <p:nvSpPr>
          <p:cNvPr id="501" name="Google Shape;501;p36"/>
          <p:cNvSpPr txBox="1"/>
          <p:nvPr/>
        </p:nvSpPr>
        <p:spPr>
          <a:xfrm>
            <a:off x="9386162" y="4901564"/>
            <a:ext cx="2565728"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rgbClr val="00FFCC"/>
                </a:solidFill>
                <a:latin typeface="Meiryo UI" panose="020B0604030504040204" pitchFamily="50" charset="-128"/>
                <a:ea typeface="Meiryo UI" panose="020B0604030504040204" pitchFamily="50" charset="-128"/>
              </a:rPr>
              <a:t>Qsirch</a:t>
            </a:r>
            <a:endParaRPr sz="1600" b="1" dirty="0">
              <a:solidFill>
                <a:srgbClr val="00FFC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err="1">
                <a:solidFill>
                  <a:srgbClr val="00FFCC"/>
                </a:solidFill>
                <a:latin typeface="Meiryo UI" panose="020B0604030504040204" pitchFamily="50" charset="-128"/>
                <a:ea typeface="Meiryo UI" panose="020B0604030504040204" pitchFamily="50" charset="-128"/>
              </a:rPr>
              <a:t>PC版</a:t>
            </a:r>
            <a:endParaRPr sz="1600" b="1" dirty="0">
              <a:solidFill>
                <a:srgbClr val="00FFC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bg1"/>
                </a:solidFill>
                <a:latin typeface="Meiryo UI" panose="020B0604030504040204" pitchFamily="50" charset="-128"/>
                <a:ea typeface="Meiryo UI" panose="020B0604030504040204" pitchFamily="50" charset="-128"/>
              </a:rPr>
              <a:t>NAS</a:t>
            </a:r>
            <a:r>
              <a:rPr lang="ja-JP" altLang="en-US" sz="1600" dirty="0">
                <a:solidFill>
                  <a:schemeClr val="bg1"/>
                </a:solidFill>
                <a:latin typeface="Meiryo UI" panose="020B0604030504040204" pitchFamily="50" charset="-128"/>
                <a:ea typeface="Meiryo UI" panose="020B0604030504040204" pitchFamily="50" charset="-128"/>
              </a:rPr>
              <a:t>と</a:t>
            </a:r>
            <a:r>
              <a:rPr lang="en-US" sz="1600" dirty="0" err="1">
                <a:solidFill>
                  <a:schemeClr val="bg1"/>
                </a:solidFill>
                <a:latin typeface="Meiryo UI" panose="020B0604030504040204" pitchFamily="50" charset="-128"/>
                <a:ea typeface="Meiryo UI" panose="020B0604030504040204" pitchFamily="50" charset="-128"/>
              </a:rPr>
              <a:t>PCローカル検索</a:t>
            </a:r>
            <a:r>
              <a:rPr lang="ja-JP" altLang="en-US" sz="1600" dirty="0">
                <a:solidFill>
                  <a:schemeClr val="bg1"/>
                </a:solidFill>
                <a:latin typeface="Meiryo UI" panose="020B0604030504040204" pitchFamily="50" charset="-128"/>
                <a:ea typeface="Meiryo UI" panose="020B0604030504040204" pitchFamily="50" charset="-128"/>
              </a:rPr>
              <a:t>を</a:t>
            </a:r>
            <a:r>
              <a:rPr lang="en-US" sz="1600" dirty="0" err="1">
                <a:solidFill>
                  <a:schemeClr val="bg1"/>
                </a:solidFill>
                <a:latin typeface="Meiryo UI" panose="020B0604030504040204" pitchFamily="50" charset="-128"/>
                <a:ea typeface="Meiryo UI" panose="020B0604030504040204" pitchFamily="50" charset="-128"/>
              </a:rPr>
              <a:t>統合する最も強力な検索エンジン</a:t>
            </a:r>
            <a:r>
              <a:rPr lang="en-US" sz="1600" dirty="0">
                <a:solidFill>
                  <a:schemeClr val="bg1"/>
                </a:solidFill>
                <a:latin typeface="Meiryo UI" panose="020B0604030504040204" pitchFamily="50" charset="-128"/>
                <a:ea typeface="Meiryo UI" panose="020B0604030504040204" pitchFamily="50" charset="-128"/>
              </a:rPr>
              <a:t>。</a:t>
            </a:r>
            <a:endParaRPr sz="1600" dirty="0">
              <a:solidFill>
                <a:schemeClr val="bg1"/>
              </a:solidFill>
              <a:latin typeface="Meiryo UI" panose="020B0604030504040204" pitchFamily="50" charset="-128"/>
              <a:ea typeface="Meiryo UI" panose="020B0604030504040204" pitchFamily="50" charset="-128"/>
            </a:endParaRPr>
          </a:p>
        </p:txBody>
      </p:sp>
      <p:sp>
        <p:nvSpPr>
          <p:cNvPr id="502" name="Google Shape;502;p36"/>
          <p:cNvSpPr txBox="1">
            <a:spLocks noGrp="1"/>
          </p:cNvSpPr>
          <p:nvPr>
            <p:ph type="title"/>
          </p:nvPr>
        </p:nvSpPr>
        <p:spPr>
          <a:xfrm>
            <a:off x="269506" y="116041"/>
            <a:ext cx="11626515" cy="1378563"/>
          </a:xfrm>
          <a:prstGeom prst="rect">
            <a:avLst/>
          </a:prstGeom>
          <a:noFill/>
          <a:ln>
            <a:noFill/>
          </a:ln>
        </p:spPr>
        <p:txBody>
          <a:bodyPr spcFirstLastPara="1" wrap="square" lIns="91425" tIns="45700" rIns="91425" bIns="45700" anchor="ctr" anchorCtr="0">
            <a:noAutofit/>
          </a:bodyPr>
          <a:lstStyle/>
          <a:p>
            <a:pPr marL="0" lvl="0" indent="0" algn="ctr" rtl="0">
              <a:lnSpc>
                <a:spcPct val="111111"/>
              </a:lnSpc>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NAS共有フォルダのWindows</a:t>
            </a:r>
            <a:r>
              <a:rPr lang="en-US" sz="3600" dirty="0">
                <a:latin typeface="Meiryo UI" panose="020B0604030504040204" pitchFamily="50" charset="-128"/>
                <a:ea typeface="Meiryo UI" panose="020B0604030504040204" pitchFamily="50" charset="-128"/>
                <a:cs typeface="Arial"/>
                <a:sym typeface="Arial"/>
              </a:rPr>
              <a:t>® Search Protocol(WSP)</a:t>
            </a:r>
            <a:r>
              <a:rPr lang="en-US" sz="3600" dirty="0" err="1">
                <a:latin typeface="Meiryo UI" panose="020B0604030504040204" pitchFamily="50" charset="-128"/>
                <a:ea typeface="Meiryo UI" panose="020B0604030504040204" pitchFamily="50" charset="-128"/>
                <a:cs typeface="Arial"/>
                <a:sym typeface="Arial"/>
              </a:rPr>
              <a:t>サポートによる便利なファイル検索</a:t>
            </a:r>
            <a:endParaRPr sz="3600" dirty="0">
              <a:latin typeface="Meiryo UI" panose="020B0604030504040204" pitchFamily="50" charset="-128"/>
              <a:ea typeface="Meiryo UI" panose="020B0604030504040204" pitchFamily="50" charset="-128"/>
              <a:cs typeface="Arial"/>
              <a:sym typeface="Arial"/>
            </a:endParaRPr>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37"/>
          <p:cNvPicPr preferRelativeResize="0"/>
          <p:nvPr/>
        </p:nvPicPr>
        <p:blipFill rotWithShape="1">
          <a:blip r:embed="rId3">
            <a:alphaModFix/>
          </a:blip>
          <a:srcRect/>
          <a:stretch/>
        </p:blipFill>
        <p:spPr>
          <a:xfrm rot="10800000" flipH="1">
            <a:off x="4840095" y="6241723"/>
            <a:ext cx="1762835" cy="288436"/>
          </a:xfrm>
          <a:prstGeom prst="rect">
            <a:avLst/>
          </a:prstGeom>
          <a:noFill/>
          <a:ln>
            <a:noFill/>
          </a:ln>
        </p:spPr>
      </p:pic>
      <p:pic>
        <p:nvPicPr>
          <p:cNvPr id="508" name="Google Shape;508;p37"/>
          <p:cNvPicPr preferRelativeResize="0"/>
          <p:nvPr/>
        </p:nvPicPr>
        <p:blipFill rotWithShape="1">
          <a:blip r:embed="rId3">
            <a:alphaModFix/>
          </a:blip>
          <a:srcRect/>
          <a:stretch/>
        </p:blipFill>
        <p:spPr>
          <a:xfrm rot="10800000" flipH="1">
            <a:off x="7417705" y="6493439"/>
            <a:ext cx="2899380" cy="371700"/>
          </a:xfrm>
          <a:prstGeom prst="rect">
            <a:avLst/>
          </a:prstGeom>
          <a:noFill/>
          <a:ln>
            <a:noFill/>
          </a:ln>
        </p:spPr>
      </p:pic>
      <p:pic>
        <p:nvPicPr>
          <p:cNvPr id="509" name="Google Shape;509;p37"/>
          <p:cNvPicPr preferRelativeResize="0"/>
          <p:nvPr/>
        </p:nvPicPr>
        <p:blipFill rotWithShape="1">
          <a:blip r:embed="rId4">
            <a:alphaModFix/>
          </a:blip>
          <a:srcRect/>
          <a:stretch/>
        </p:blipFill>
        <p:spPr>
          <a:xfrm>
            <a:off x="2054804" y="4519931"/>
            <a:ext cx="4885103" cy="806528"/>
          </a:xfrm>
          <a:prstGeom prst="rect">
            <a:avLst/>
          </a:prstGeom>
          <a:noFill/>
          <a:ln>
            <a:noFill/>
          </a:ln>
        </p:spPr>
      </p:pic>
      <p:pic>
        <p:nvPicPr>
          <p:cNvPr id="510" name="Google Shape;510;p37"/>
          <p:cNvPicPr preferRelativeResize="0"/>
          <p:nvPr/>
        </p:nvPicPr>
        <p:blipFill rotWithShape="1">
          <a:blip r:embed="rId4">
            <a:alphaModFix/>
          </a:blip>
          <a:srcRect/>
          <a:stretch/>
        </p:blipFill>
        <p:spPr>
          <a:xfrm>
            <a:off x="2027415" y="3142384"/>
            <a:ext cx="4885103" cy="806528"/>
          </a:xfrm>
          <a:prstGeom prst="rect">
            <a:avLst/>
          </a:prstGeom>
          <a:noFill/>
          <a:ln>
            <a:noFill/>
          </a:ln>
        </p:spPr>
      </p:pic>
      <p:pic>
        <p:nvPicPr>
          <p:cNvPr id="511" name="Google Shape;511;p37"/>
          <p:cNvPicPr preferRelativeResize="0"/>
          <p:nvPr/>
        </p:nvPicPr>
        <p:blipFill rotWithShape="1">
          <a:blip r:embed="rId4">
            <a:alphaModFix/>
          </a:blip>
          <a:srcRect/>
          <a:stretch/>
        </p:blipFill>
        <p:spPr>
          <a:xfrm>
            <a:off x="2027415" y="1955165"/>
            <a:ext cx="4885103" cy="806528"/>
          </a:xfrm>
          <a:prstGeom prst="rect">
            <a:avLst/>
          </a:prstGeom>
          <a:noFill/>
          <a:ln>
            <a:noFill/>
          </a:ln>
        </p:spPr>
      </p:pic>
      <p:sp>
        <p:nvSpPr>
          <p:cNvPr id="512" name="Google Shape;512;p37"/>
          <p:cNvSpPr/>
          <p:nvPr/>
        </p:nvSpPr>
        <p:spPr>
          <a:xfrm flipH="1">
            <a:off x="7335395" y="2869386"/>
            <a:ext cx="4372140" cy="1158593"/>
          </a:xfrm>
          <a:prstGeom prst="snip2DiagRect">
            <a:avLst>
              <a:gd name="adj1" fmla="val 0"/>
              <a:gd name="adj2" fmla="val 17253"/>
            </a:avLst>
          </a:prstGeom>
          <a:gradFill>
            <a:gsLst>
              <a:gs pos="0">
                <a:srgbClr val="4F83B2"/>
              </a:gs>
              <a:gs pos="51600">
                <a:srgbClr val="4F83B2"/>
              </a:gs>
              <a:gs pos="100000">
                <a:srgbClr val="3B75AA"/>
              </a:gs>
            </a:gsLst>
            <a:lin ang="2700000" scaled="0"/>
          </a:gra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513" name="Google Shape;513;p37"/>
          <p:cNvSpPr/>
          <p:nvPr/>
        </p:nvSpPr>
        <p:spPr>
          <a:xfrm flipH="1">
            <a:off x="7335395" y="4372902"/>
            <a:ext cx="4372139" cy="937316"/>
          </a:xfrm>
          <a:prstGeom prst="snip2DiagRect">
            <a:avLst>
              <a:gd name="adj1" fmla="val 0"/>
              <a:gd name="adj2" fmla="val 17253"/>
            </a:avLst>
          </a:prstGeom>
          <a:gradFill>
            <a:gsLst>
              <a:gs pos="0">
                <a:srgbClr val="4F83B2"/>
              </a:gs>
              <a:gs pos="51600">
                <a:srgbClr val="4F83B2"/>
              </a:gs>
              <a:gs pos="100000">
                <a:srgbClr val="3B75AA"/>
              </a:gs>
            </a:gsLst>
            <a:lin ang="2700000" scaled="0"/>
          </a:gra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514" name="Google Shape;514;p37"/>
          <p:cNvSpPr/>
          <p:nvPr/>
        </p:nvSpPr>
        <p:spPr>
          <a:xfrm flipH="1">
            <a:off x="7335394" y="1786470"/>
            <a:ext cx="4340775" cy="937316"/>
          </a:xfrm>
          <a:prstGeom prst="snip2DiagRect">
            <a:avLst>
              <a:gd name="adj1" fmla="val 0"/>
              <a:gd name="adj2" fmla="val 17253"/>
            </a:avLst>
          </a:prstGeom>
          <a:gradFill>
            <a:gsLst>
              <a:gs pos="0">
                <a:srgbClr val="4F83B2"/>
              </a:gs>
              <a:gs pos="51600">
                <a:srgbClr val="4F83B2"/>
              </a:gs>
              <a:gs pos="100000">
                <a:srgbClr val="3B75AA"/>
              </a:gs>
            </a:gsLst>
            <a:lin ang="2700000" scaled="0"/>
          </a:gra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515" name="Google Shape;515;p37"/>
          <p:cNvSpPr txBox="1"/>
          <p:nvPr/>
        </p:nvSpPr>
        <p:spPr>
          <a:xfrm>
            <a:off x="7819201" y="1912003"/>
            <a:ext cx="3995382"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HBS 3 (Hybrid Backup Sync 3): </a:t>
            </a:r>
            <a:r>
              <a:rPr lang="en-US" sz="1200" dirty="0" err="1">
                <a:solidFill>
                  <a:schemeClr val="lt1"/>
                </a:solidFill>
                <a:latin typeface="Meiryo UI" panose="020B0604030504040204" pitchFamily="50" charset="-128"/>
                <a:ea typeface="Meiryo UI" panose="020B0604030504040204" pitchFamily="50" charset="-128"/>
              </a:rPr>
              <a:t>ファイルレベル、マルチバージョン管理</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RTRR、Rsync、FTP、WebDAV、およびCIFS</a:t>
            </a:r>
            <a:r>
              <a:rPr 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SMBプロトコル</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516" name="Google Shape;516;p37"/>
          <p:cNvSpPr txBox="1"/>
          <p:nvPr/>
        </p:nvSpPr>
        <p:spPr>
          <a:xfrm>
            <a:off x="7890730" y="2965804"/>
            <a:ext cx="3730997" cy="742960"/>
          </a:xfrm>
          <a:prstGeom prst="rect">
            <a:avLst/>
          </a:prstGeom>
          <a:noFill/>
          <a:ln>
            <a:noFill/>
          </a:ln>
        </p:spPr>
        <p:txBody>
          <a:bodyPr spcFirstLastPara="1" wrap="square" lIns="91425" tIns="45700" rIns="91425" bIns="45700" anchor="t" anchorCtr="0">
            <a:noAutofit/>
          </a:bodyPr>
          <a:lstStyle/>
          <a:p>
            <a:pPr marL="0" marR="0" lvl="0" indent="0" algn="l" rtl="0">
              <a:lnSpc>
                <a:spcPct val="131250"/>
              </a:lnSpc>
              <a:spcBef>
                <a:spcPts val="15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Snapshot &amp; Replica:</a:t>
            </a:r>
            <a:endParaRPr sz="18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ファイルレベルのマルチバージョン管理</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パフォーマンスに影響を与えない軽量スナップショット</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sp>
        <p:nvSpPr>
          <p:cNvPr id="517" name="Google Shape;517;p37"/>
          <p:cNvSpPr txBox="1"/>
          <p:nvPr/>
        </p:nvSpPr>
        <p:spPr>
          <a:xfrm>
            <a:off x="7979082" y="4515693"/>
            <a:ext cx="3668598" cy="691664"/>
          </a:xfrm>
          <a:prstGeom prst="rect">
            <a:avLst/>
          </a:prstGeom>
          <a:noFill/>
          <a:ln>
            <a:noFill/>
          </a:ln>
        </p:spPr>
        <p:txBody>
          <a:bodyPr spcFirstLastPara="1" wrap="square" lIns="91425" tIns="45700" rIns="91425" bIns="45700" anchor="t" anchorCtr="0">
            <a:noAutofit/>
          </a:bodyPr>
          <a:lstStyle/>
          <a:p>
            <a:pPr marL="0" marR="0" lvl="0" indent="0" algn="l" rtl="0">
              <a:lnSpc>
                <a:spcPct val="87500"/>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SnapSync</a:t>
            </a:r>
            <a:r>
              <a:rPr lang="en-US" sz="1800" b="1" dirty="0">
                <a:solidFill>
                  <a:schemeClr val="lt1"/>
                </a:solidFill>
                <a:latin typeface="Meiryo UI" panose="020B0604030504040204" pitchFamily="50" charset="-128"/>
                <a:ea typeface="Meiryo UI" panose="020B0604030504040204" pitchFamily="50" charset="-128"/>
              </a:rPr>
              <a:t>: </a:t>
            </a:r>
          </a:p>
          <a:p>
            <a:pPr marL="0" marR="0" lvl="0" indent="0" algn="l" rtl="0">
              <a:lnSpc>
                <a:spcPct val="875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ブロックレベル、データコピーをミラーリングし、常に最新の状態に保ちます</a:t>
            </a:r>
            <a:r>
              <a:rPr lang="en-US" sz="1200" dirty="0">
                <a:solidFill>
                  <a:schemeClr val="lt1"/>
                </a:solidFill>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sp>
        <p:nvSpPr>
          <p:cNvPr id="518" name="Google Shape;518;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11111"/>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最も完全なデータバックアップ保護を提供する</a:t>
            </a:r>
            <a:br>
              <a:rPr lang="en-US" sz="3600" dirty="0">
                <a:solidFill>
                  <a:schemeClr val="tx1"/>
                </a:solidFill>
                <a:latin typeface="Meiryo UI" panose="020B0604030504040204" pitchFamily="50" charset="-128"/>
                <a:ea typeface="Meiryo UI" panose="020B0604030504040204" pitchFamily="50" charset="-128"/>
                <a:cs typeface="Arial"/>
                <a:sym typeface="Arial"/>
              </a:rPr>
            </a:br>
            <a:r>
              <a:rPr lang="en-US" sz="3600" dirty="0" err="1">
                <a:solidFill>
                  <a:schemeClr val="tx1"/>
                </a:solidFill>
                <a:latin typeface="Meiryo UI" panose="020B0604030504040204" pitchFamily="50" charset="-128"/>
                <a:ea typeface="Meiryo UI" panose="020B0604030504040204" pitchFamily="50" charset="-128"/>
                <a:cs typeface="Arial"/>
                <a:sym typeface="Arial"/>
              </a:rPr>
              <a:t>ライセンス不要のバックアップソリューション</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pic>
        <p:nvPicPr>
          <p:cNvPr id="519" name="Google Shape;519;p37"/>
          <p:cNvPicPr preferRelativeResize="0"/>
          <p:nvPr/>
        </p:nvPicPr>
        <p:blipFill rotWithShape="1">
          <a:blip r:embed="rId5">
            <a:alphaModFix/>
          </a:blip>
          <a:srcRect/>
          <a:stretch/>
        </p:blipFill>
        <p:spPr>
          <a:xfrm>
            <a:off x="1347961" y="1804261"/>
            <a:ext cx="888721" cy="888721"/>
          </a:xfrm>
          <a:prstGeom prst="rect">
            <a:avLst/>
          </a:prstGeom>
          <a:noFill/>
          <a:ln>
            <a:noFill/>
          </a:ln>
          <a:effectLst>
            <a:outerShdw blurRad="431800" dist="368300" dir="5760000" sx="106000" sy="106000" algn="ctr" rotWithShape="0">
              <a:srgbClr val="000000">
                <a:alpha val="33725"/>
              </a:srgbClr>
            </a:outerShdw>
          </a:effectLst>
        </p:spPr>
      </p:pic>
      <p:pic>
        <p:nvPicPr>
          <p:cNvPr id="520" name="Google Shape;520;p37"/>
          <p:cNvPicPr preferRelativeResize="0"/>
          <p:nvPr/>
        </p:nvPicPr>
        <p:blipFill rotWithShape="1">
          <a:blip r:embed="rId6">
            <a:alphaModFix/>
          </a:blip>
          <a:srcRect/>
          <a:stretch/>
        </p:blipFill>
        <p:spPr>
          <a:xfrm>
            <a:off x="1363643" y="2993563"/>
            <a:ext cx="857355" cy="857355"/>
          </a:xfrm>
          <a:prstGeom prst="rect">
            <a:avLst/>
          </a:prstGeom>
          <a:noFill/>
          <a:ln>
            <a:noFill/>
          </a:ln>
          <a:effectLst>
            <a:outerShdw blurRad="431800" dist="368300" dir="5760000" sx="106000" sy="106000" algn="ctr" rotWithShape="0">
              <a:srgbClr val="000000">
                <a:alpha val="33725"/>
              </a:srgbClr>
            </a:outerShdw>
          </a:effectLst>
        </p:spPr>
      </p:pic>
      <p:pic>
        <p:nvPicPr>
          <p:cNvPr id="521" name="Google Shape;521;p37"/>
          <p:cNvPicPr preferRelativeResize="0"/>
          <p:nvPr/>
        </p:nvPicPr>
        <p:blipFill rotWithShape="1">
          <a:blip r:embed="rId7">
            <a:alphaModFix/>
          </a:blip>
          <a:srcRect/>
          <a:stretch/>
        </p:blipFill>
        <p:spPr>
          <a:xfrm>
            <a:off x="1363643" y="4486051"/>
            <a:ext cx="857355" cy="857355"/>
          </a:xfrm>
          <a:prstGeom prst="rect">
            <a:avLst/>
          </a:prstGeom>
          <a:noFill/>
          <a:ln>
            <a:noFill/>
          </a:ln>
          <a:effectLst>
            <a:outerShdw blurRad="431800" dist="368300" dir="5760000" sx="106000" sy="106000" algn="ctr" rotWithShape="0">
              <a:srgbClr val="000000">
                <a:alpha val="33725"/>
              </a:srgbClr>
            </a:outerShdw>
          </a:effectLst>
        </p:spPr>
      </p:pic>
      <p:pic>
        <p:nvPicPr>
          <p:cNvPr id="522" name="Google Shape;522;p37"/>
          <p:cNvPicPr preferRelativeResize="0"/>
          <p:nvPr/>
        </p:nvPicPr>
        <p:blipFill rotWithShape="1">
          <a:blip r:embed="rId8">
            <a:alphaModFix/>
          </a:blip>
          <a:srcRect/>
          <a:stretch/>
        </p:blipFill>
        <p:spPr>
          <a:xfrm>
            <a:off x="1012636" y="3928009"/>
            <a:ext cx="897539" cy="1175369"/>
          </a:xfrm>
          <a:prstGeom prst="rect">
            <a:avLst/>
          </a:prstGeom>
          <a:noFill/>
          <a:ln>
            <a:noFill/>
          </a:ln>
        </p:spPr>
      </p:pic>
      <p:pic>
        <p:nvPicPr>
          <p:cNvPr id="523" name="Google Shape;523;p37"/>
          <p:cNvPicPr preferRelativeResize="0"/>
          <p:nvPr/>
        </p:nvPicPr>
        <p:blipFill rotWithShape="1">
          <a:blip r:embed="rId5">
            <a:alphaModFix/>
          </a:blip>
          <a:srcRect/>
          <a:stretch/>
        </p:blipFill>
        <p:spPr>
          <a:xfrm>
            <a:off x="7000334" y="1804261"/>
            <a:ext cx="888721" cy="888721"/>
          </a:xfrm>
          <a:prstGeom prst="rect">
            <a:avLst/>
          </a:prstGeom>
          <a:noFill/>
          <a:ln>
            <a:noFill/>
          </a:ln>
          <a:effectLst>
            <a:outerShdw blurRad="50800" dist="38100" dir="2700000" algn="tl" rotWithShape="0">
              <a:srgbClr val="000000">
                <a:alpha val="40000"/>
              </a:srgbClr>
            </a:outerShdw>
          </a:effectLst>
        </p:spPr>
      </p:pic>
      <p:pic>
        <p:nvPicPr>
          <p:cNvPr id="524" name="Google Shape;524;p37"/>
          <p:cNvPicPr preferRelativeResize="0"/>
          <p:nvPr/>
        </p:nvPicPr>
        <p:blipFill rotWithShape="1">
          <a:blip r:embed="rId6">
            <a:alphaModFix/>
          </a:blip>
          <a:srcRect/>
          <a:stretch/>
        </p:blipFill>
        <p:spPr>
          <a:xfrm>
            <a:off x="7016016" y="3029424"/>
            <a:ext cx="857355" cy="857355"/>
          </a:xfrm>
          <a:prstGeom prst="rect">
            <a:avLst/>
          </a:prstGeom>
          <a:noFill/>
          <a:ln>
            <a:noFill/>
          </a:ln>
          <a:effectLst>
            <a:outerShdw blurRad="50800" dist="38100" dir="2700000" algn="tl" rotWithShape="0">
              <a:srgbClr val="000000">
                <a:alpha val="40000"/>
              </a:srgbClr>
            </a:outerShdw>
          </a:effectLst>
        </p:spPr>
      </p:pic>
      <p:pic>
        <p:nvPicPr>
          <p:cNvPr id="525" name="Google Shape;525;p37"/>
          <p:cNvPicPr preferRelativeResize="0"/>
          <p:nvPr/>
        </p:nvPicPr>
        <p:blipFill rotWithShape="1">
          <a:blip r:embed="rId7">
            <a:alphaModFix/>
          </a:blip>
          <a:srcRect/>
          <a:stretch/>
        </p:blipFill>
        <p:spPr>
          <a:xfrm>
            <a:off x="7016016" y="4409853"/>
            <a:ext cx="857355" cy="857355"/>
          </a:xfrm>
          <a:prstGeom prst="rect">
            <a:avLst/>
          </a:prstGeom>
          <a:noFill/>
          <a:ln>
            <a:noFill/>
          </a:ln>
          <a:effectLst>
            <a:outerShdw blurRad="50800" dist="38100" dir="2700000" algn="tl" rotWithShape="0">
              <a:srgbClr val="000000">
                <a:alpha val="40000"/>
              </a:srgbClr>
            </a:outerShdw>
          </a:effectLst>
        </p:spPr>
      </p:pic>
      <p:pic>
        <p:nvPicPr>
          <p:cNvPr id="526" name="Google Shape;526;p37"/>
          <p:cNvPicPr preferRelativeResize="0"/>
          <p:nvPr/>
        </p:nvPicPr>
        <p:blipFill rotWithShape="1">
          <a:blip r:embed="rId9">
            <a:alphaModFix/>
          </a:blip>
          <a:srcRect/>
          <a:stretch/>
        </p:blipFill>
        <p:spPr>
          <a:xfrm>
            <a:off x="7453335" y="5560053"/>
            <a:ext cx="2942723" cy="1123564"/>
          </a:xfrm>
          <a:prstGeom prst="rect">
            <a:avLst/>
          </a:prstGeom>
          <a:noFill/>
          <a:ln>
            <a:noFill/>
          </a:ln>
          <a:effectLst>
            <a:outerShdw blurRad="101600" dist="38100" dir="2700000" algn="tl" rotWithShape="0">
              <a:srgbClr val="000000">
                <a:alpha val="40000"/>
              </a:srgbClr>
            </a:outerShdw>
          </a:effectLst>
        </p:spPr>
      </p:pic>
      <p:cxnSp>
        <p:nvCxnSpPr>
          <p:cNvPr id="527" name="Google Shape;527;p37"/>
          <p:cNvCxnSpPr/>
          <p:nvPr/>
        </p:nvCxnSpPr>
        <p:spPr>
          <a:xfrm rot="10800000" flipH="1">
            <a:off x="4097701" y="6228122"/>
            <a:ext cx="3323369" cy="13601"/>
          </a:xfrm>
          <a:prstGeom prst="straightConnector1">
            <a:avLst/>
          </a:prstGeom>
          <a:noFill/>
          <a:ln w="19050" cap="flat" cmpd="sng">
            <a:solidFill>
              <a:srgbClr val="3F3F3F"/>
            </a:solidFill>
            <a:prstDash val="solid"/>
            <a:miter lim="800000"/>
            <a:headEnd type="triangle" w="med" len="med"/>
            <a:tailEnd type="triangle" w="med" len="med"/>
          </a:ln>
        </p:spPr>
      </p:cxnSp>
      <p:pic>
        <p:nvPicPr>
          <p:cNvPr id="528" name="Google Shape;528;p37" descr="一張含有 電腦 的圖片&#10;&#10;自動產生的描述"/>
          <p:cNvPicPr preferRelativeResize="0"/>
          <p:nvPr/>
        </p:nvPicPr>
        <p:blipFill rotWithShape="1">
          <a:blip r:embed="rId10">
            <a:alphaModFix/>
          </a:blip>
          <a:srcRect/>
          <a:stretch/>
        </p:blipFill>
        <p:spPr>
          <a:xfrm>
            <a:off x="4779803" y="5613743"/>
            <a:ext cx="1955800" cy="1231900"/>
          </a:xfrm>
          <a:prstGeom prst="rect">
            <a:avLst/>
          </a:prstGeom>
          <a:noFill/>
          <a:ln>
            <a:noFill/>
          </a:ln>
          <a:effectLst>
            <a:outerShdw blurRad="203200" dist="25400" dir="5400000" algn="t" rotWithShape="0">
              <a:srgbClr val="000000">
                <a:alpha val="40000"/>
              </a:srgbClr>
            </a:outerShdw>
          </a:effectLst>
        </p:spPr>
      </p:pic>
      <p:sp>
        <p:nvSpPr>
          <p:cNvPr id="529" name="Google Shape;529;p37"/>
          <p:cNvSpPr/>
          <p:nvPr/>
        </p:nvSpPr>
        <p:spPr>
          <a:xfrm>
            <a:off x="3187841" y="4649696"/>
            <a:ext cx="2570008" cy="341312"/>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RPO : </a:t>
            </a:r>
            <a:r>
              <a:rPr lang="en-US" sz="1600" b="1" dirty="0" err="1">
                <a:solidFill>
                  <a:schemeClr val="lt1"/>
                </a:solidFill>
                <a:latin typeface="Meiryo UI" panose="020B0604030504040204" pitchFamily="50" charset="-128"/>
                <a:ea typeface="Meiryo UI" panose="020B0604030504040204" pitchFamily="50" charset="-128"/>
              </a:rPr>
              <a:t>リアルタイム</a:t>
            </a:r>
            <a:endParaRPr dirty="0">
              <a:latin typeface="Meiryo UI" panose="020B0604030504040204" pitchFamily="50" charset="-128"/>
              <a:ea typeface="Meiryo UI" panose="020B0604030504040204" pitchFamily="50" charset="-128"/>
            </a:endParaRPr>
          </a:p>
        </p:txBody>
      </p:sp>
      <p:sp>
        <p:nvSpPr>
          <p:cNvPr id="530" name="Google Shape;530;p37"/>
          <p:cNvSpPr/>
          <p:nvPr/>
        </p:nvSpPr>
        <p:spPr>
          <a:xfrm>
            <a:off x="2963902" y="3280368"/>
            <a:ext cx="3083405" cy="341312"/>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RPO : 1</a:t>
            </a:r>
            <a:r>
              <a:rPr lang="ja-JP" altLang="en-US" sz="1600" b="1" dirty="0">
                <a:solidFill>
                  <a:schemeClr val="lt1"/>
                </a:solidFill>
                <a:latin typeface="Meiryo UI" panose="020B0604030504040204" pitchFamily="50" charset="-128"/>
                <a:ea typeface="Meiryo UI" panose="020B0604030504040204" pitchFamily="50" charset="-128"/>
              </a:rPr>
              <a:t>時間ごと</a:t>
            </a:r>
            <a:r>
              <a:rPr lang="en-US" sz="1600" b="1" dirty="0">
                <a:solidFill>
                  <a:schemeClr val="lt1"/>
                </a:solidFill>
                <a:latin typeface="Meiryo UI" panose="020B0604030504040204" pitchFamily="50" charset="-128"/>
                <a:ea typeface="Meiryo UI" panose="020B0604030504040204" pitchFamily="50" charset="-128"/>
              </a:rPr>
              <a:t> / </a:t>
            </a:r>
            <a:r>
              <a:rPr lang="ja-JP" altLang="en-US" sz="1600" b="1" dirty="0">
                <a:solidFill>
                  <a:schemeClr val="lt1"/>
                </a:solidFill>
                <a:latin typeface="Meiryo UI" panose="020B0604030504040204" pitchFamily="50" charset="-128"/>
                <a:ea typeface="Meiryo UI" panose="020B0604030504040204" pitchFamily="50" charset="-128"/>
              </a:rPr>
              <a:t>毎日</a:t>
            </a:r>
            <a:r>
              <a:rPr lang="en-US" sz="1600" b="1" dirty="0">
                <a:solidFill>
                  <a:schemeClr val="lt1"/>
                </a:solidFill>
                <a:latin typeface="Meiryo UI" panose="020B0604030504040204" pitchFamily="50" charset="-128"/>
                <a:ea typeface="Meiryo UI" panose="020B0604030504040204" pitchFamily="50" charset="-128"/>
              </a:rPr>
              <a:t> / </a:t>
            </a:r>
            <a:r>
              <a:rPr lang="ja-JP" altLang="en-US" sz="1600" b="1" dirty="0">
                <a:solidFill>
                  <a:schemeClr val="lt1"/>
                </a:solidFill>
                <a:latin typeface="Meiryo UI" panose="020B0604030504040204" pitchFamily="50" charset="-128"/>
                <a:ea typeface="Meiryo UI" panose="020B0604030504040204" pitchFamily="50" charset="-128"/>
              </a:rPr>
              <a:t>毎年</a:t>
            </a:r>
            <a:endParaRPr dirty="0">
              <a:latin typeface="Meiryo UI" panose="020B0604030504040204" pitchFamily="50" charset="-128"/>
              <a:ea typeface="Meiryo UI" panose="020B0604030504040204" pitchFamily="50" charset="-128"/>
            </a:endParaRPr>
          </a:p>
        </p:txBody>
      </p:sp>
      <p:sp>
        <p:nvSpPr>
          <p:cNvPr id="531" name="Google Shape;531;p37"/>
          <p:cNvSpPr/>
          <p:nvPr/>
        </p:nvSpPr>
        <p:spPr>
          <a:xfrm>
            <a:off x="2839398" y="2074892"/>
            <a:ext cx="3256601" cy="346734"/>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RPO : </a:t>
            </a:r>
            <a:r>
              <a:rPr lang="en-US" sz="1600" b="1" dirty="0" err="1">
                <a:solidFill>
                  <a:schemeClr val="lt1"/>
                </a:solidFill>
                <a:latin typeface="Meiryo UI" panose="020B0604030504040204" pitchFamily="50" charset="-128"/>
                <a:ea typeface="Meiryo UI" panose="020B0604030504040204" pitchFamily="50" charset="-128"/>
              </a:rPr>
              <a:t>毎日</a:t>
            </a:r>
            <a:r>
              <a:rPr lang="en-US" sz="1600" b="1" dirty="0">
                <a:solidFill>
                  <a:schemeClr val="lt1"/>
                </a:solidFill>
                <a:latin typeface="Meiryo UI" panose="020B0604030504040204" pitchFamily="50" charset="-128"/>
                <a:ea typeface="Meiryo UI" panose="020B0604030504040204" pitchFamily="50" charset="-128"/>
              </a:rPr>
              <a:t> / </a:t>
            </a:r>
            <a:r>
              <a:rPr lang="ja-JP" altLang="en-US" sz="1600" b="1" dirty="0">
                <a:solidFill>
                  <a:schemeClr val="lt1"/>
                </a:solidFill>
                <a:latin typeface="Meiryo UI" panose="020B0604030504040204" pitchFamily="50" charset="-128"/>
                <a:ea typeface="Meiryo UI" panose="020B0604030504040204" pitchFamily="50" charset="-128"/>
              </a:rPr>
              <a:t>定期的</a:t>
            </a:r>
            <a:endParaRPr dirty="0">
              <a:latin typeface="Meiryo UI" panose="020B0604030504040204" pitchFamily="50" charset="-128"/>
              <a:ea typeface="Meiryo UI" panose="020B0604030504040204" pitchFamily="50" charset="-128"/>
            </a:endParaRPr>
          </a:p>
        </p:txBody>
      </p:sp>
      <p:pic>
        <p:nvPicPr>
          <p:cNvPr id="532" name="Google Shape;532;p37"/>
          <p:cNvPicPr preferRelativeResize="0"/>
          <p:nvPr/>
        </p:nvPicPr>
        <p:blipFill rotWithShape="1">
          <a:blip r:embed="rId3">
            <a:alphaModFix/>
          </a:blip>
          <a:srcRect/>
          <a:stretch/>
        </p:blipFill>
        <p:spPr>
          <a:xfrm rot="10800000" flipH="1">
            <a:off x="2272204" y="6423489"/>
            <a:ext cx="1770706" cy="113697"/>
          </a:xfrm>
          <a:prstGeom prst="rect">
            <a:avLst/>
          </a:prstGeom>
          <a:noFill/>
          <a:ln>
            <a:noFill/>
          </a:ln>
        </p:spPr>
      </p:pic>
      <p:pic>
        <p:nvPicPr>
          <p:cNvPr id="533" name="Google Shape;533;p37"/>
          <p:cNvPicPr preferRelativeResize="0"/>
          <p:nvPr/>
        </p:nvPicPr>
        <p:blipFill rotWithShape="1">
          <a:blip r:embed="rId11">
            <a:alphaModFix/>
          </a:blip>
          <a:srcRect/>
          <a:stretch/>
        </p:blipFill>
        <p:spPr>
          <a:xfrm>
            <a:off x="2332496" y="5496467"/>
            <a:ext cx="1650121" cy="1031325"/>
          </a:xfrm>
          <a:prstGeom prst="rect">
            <a:avLst/>
          </a:prstGeom>
          <a:noFill/>
          <a:ln>
            <a:noFill/>
          </a:ln>
        </p:spPr>
      </p:pic>
      <p:pic>
        <p:nvPicPr>
          <p:cNvPr id="534" name="Google Shape;534;p37"/>
          <p:cNvPicPr preferRelativeResize="0"/>
          <p:nvPr/>
        </p:nvPicPr>
        <p:blipFill rotWithShape="1">
          <a:blip r:embed="rId3">
            <a:alphaModFix/>
          </a:blip>
          <a:srcRect/>
          <a:stretch/>
        </p:blipFill>
        <p:spPr>
          <a:xfrm rot="10800000" flipH="1">
            <a:off x="1396243" y="6653650"/>
            <a:ext cx="1443156" cy="113697"/>
          </a:xfrm>
          <a:prstGeom prst="rect">
            <a:avLst/>
          </a:prstGeom>
          <a:noFill/>
          <a:ln>
            <a:noFill/>
          </a:ln>
        </p:spPr>
      </p:pic>
      <p:pic>
        <p:nvPicPr>
          <p:cNvPr id="535" name="Google Shape;535;p37"/>
          <p:cNvPicPr preferRelativeResize="0"/>
          <p:nvPr/>
        </p:nvPicPr>
        <p:blipFill rotWithShape="1">
          <a:blip r:embed="rId12">
            <a:alphaModFix/>
          </a:blip>
          <a:srcRect/>
          <a:stretch/>
        </p:blipFill>
        <p:spPr>
          <a:xfrm>
            <a:off x="1329500" y="5740450"/>
            <a:ext cx="1615941" cy="10099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0" name="Google Shape;540;p38"/>
          <p:cNvGrpSpPr/>
          <p:nvPr/>
        </p:nvGrpSpPr>
        <p:grpSpPr>
          <a:xfrm>
            <a:off x="6312030" y="2315227"/>
            <a:ext cx="5980442" cy="4441985"/>
            <a:chOff x="535858" y="2192097"/>
            <a:chExt cx="3078236" cy="4755000"/>
          </a:xfrm>
        </p:grpSpPr>
        <p:pic>
          <p:nvPicPr>
            <p:cNvPr id="541" name="Google Shape;541;p38"/>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542" name="Google Shape;542;p38"/>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543" name="Google Shape;543;p38"/>
          <p:cNvSpPr/>
          <p:nvPr/>
        </p:nvSpPr>
        <p:spPr>
          <a:xfrm>
            <a:off x="7101089" y="2320853"/>
            <a:ext cx="3629992" cy="465613"/>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544" name="Google Shape;544;p38"/>
          <p:cNvGrpSpPr/>
          <p:nvPr/>
        </p:nvGrpSpPr>
        <p:grpSpPr>
          <a:xfrm>
            <a:off x="701854" y="2322867"/>
            <a:ext cx="5980442" cy="4439971"/>
            <a:chOff x="535858" y="2192097"/>
            <a:chExt cx="3078236" cy="4755000"/>
          </a:xfrm>
        </p:grpSpPr>
        <p:pic>
          <p:nvPicPr>
            <p:cNvPr id="545" name="Google Shape;545;p38"/>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546" name="Google Shape;546;p38"/>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547" name="Google Shape;547;p38"/>
          <p:cNvSpPr txBox="1">
            <a:spLocks noGrp="1"/>
          </p:cNvSpPr>
          <p:nvPr>
            <p:ph type="title"/>
          </p:nvPr>
        </p:nvSpPr>
        <p:spPr>
          <a:xfrm>
            <a:off x="1" y="241171"/>
            <a:ext cx="12192000" cy="1378563"/>
          </a:xfrm>
          <a:prstGeom prst="rect">
            <a:avLst/>
          </a:prstGeom>
          <a:noFill/>
          <a:ln>
            <a:noFill/>
          </a:ln>
        </p:spPr>
        <p:txBody>
          <a:bodyPr spcFirstLastPara="1" wrap="square" lIns="121900" tIns="60950" rIns="121900" bIns="60950" anchor="t" anchorCtr="0">
            <a:noAutofit/>
          </a:bodyPr>
          <a:lstStyle/>
          <a:p>
            <a:pPr marL="0" lvl="0" indent="0" algn="ctr" rtl="0">
              <a:lnSpc>
                <a:spcPct val="116666"/>
              </a:lnSpc>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リアルタイムのSnapSyncによ</a:t>
            </a:r>
            <a:r>
              <a:rPr lang="ja-JP" altLang="en-US" sz="3600" dirty="0">
                <a:latin typeface="Meiryo UI" panose="020B0604030504040204" pitchFamily="50" charset="-128"/>
                <a:ea typeface="Meiryo UI" panose="020B0604030504040204" pitchFamily="50" charset="-128"/>
                <a:cs typeface="Arial"/>
                <a:sym typeface="Arial"/>
              </a:rPr>
              <a:t>る</a:t>
            </a:r>
            <a:r>
              <a:rPr lang="en-US" sz="3600" dirty="0" err="1">
                <a:latin typeface="Meiryo UI" panose="020B0604030504040204" pitchFamily="50" charset="-128"/>
                <a:ea typeface="Meiryo UI" panose="020B0604030504040204" pitchFamily="50" charset="-128"/>
                <a:cs typeface="Arial"/>
                <a:sym typeface="Arial"/>
              </a:rPr>
              <a:t>リアルタイムの</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ディザスタリカバリ</a:t>
            </a:r>
            <a:r>
              <a:rPr lang="ja-JP" altLang="en-US" sz="3600" dirty="0">
                <a:latin typeface="Meiryo UI" panose="020B0604030504040204" pitchFamily="50" charset="-128"/>
                <a:ea typeface="Meiryo UI" panose="020B0604030504040204" pitchFamily="50" charset="-128"/>
                <a:cs typeface="Arial"/>
                <a:sym typeface="Arial"/>
              </a:rPr>
              <a:t>で</a:t>
            </a:r>
            <a:r>
              <a:rPr lang="en-US" sz="3600" dirty="0" err="1">
                <a:latin typeface="Meiryo UI" panose="020B0604030504040204" pitchFamily="50" charset="-128"/>
                <a:ea typeface="Meiryo UI" panose="020B0604030504040204" pitchFamily="50" charset="-128"/>
                <a:cs typeface="Arial"/>
                <a:sym typeface="Arial"/>
              </a:rPr>
              <a:t>RPOを最小限に抑えることができます</a:t>
            </a:r>
            <a:endParaRPr sz="3600" dirty="0">
              <a:latin typeface="Meiryo UI" panose="020B0604030504040204" pitchFamily="50" charset="-128"/>
              <a:ea typeface="Meiryo UI" panose="020B0604030504040204" pitchFamily="50" charset="-128"/>
              <a:cs typeface="Arial"/>
              <a:sym typeface="Arial"/>
            </a:endParaRPr>
          </a:p>
        </p:txBody>
      </p:sp>
      <p:grpSp>
        <p:nvGrpSpPr>
          <p:cNvPr id="548" name="Google Shape;548;p38"/>
          <p:cNvGrpSpPr/>
          <p:nvPr/>
        </p:nvGrpSpPr>
        <p:grpSpPr>
          <a:xfrm>
            <a:off x="4018825" y="5691876"/>
            <a:ext cx="1782020" cy="341541"/>
            <a:chOff x="4388896" y="4191428"/>
            <a:chExt cx="1165610" cy="223402"/>
          </a:xfrm>
        </p:grpSpPr>
        <p:sp>
          <p:nvSpPr>
            <p:cNvPr id="549" name="Google Shape;549;p38"/>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0" name="Google Shape;550;p38"/>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1" name="Google Shape;551;p38"/>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2" name="Google Shape;552;p38"/>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3" name="Google Shape;553;p38"/>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4" name="Google Shape;554;p38"/>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5" name="Google Shape;555;p38"/>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6" name="Google Shape;556;p38"/>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7" name="Google Shape;557;p38"/>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8" name="Google Shape;558;p38"/>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59" name="Google Shape;559;p38"/>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0" name="Google Shape;560;p38"/>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1" name="Google Shape;561;p38"/>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2" name="Google Shape;562;p38"/>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3" name="Google Shape;563;p38"/>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4" name="Google Shape;564;p38"/>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5" name="Google Shape;565;p38"/>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6" name="Google Shape;566;p38"/>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7" name="Google Shape;567;p38"/>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8" name="Google Shape;568;p38"/>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69" name="Google Shape;569;p38"/>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0" name="Google Shape;570;p38"/>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1" name="Google Shape;571;p38"/>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2" name="Google Shape;572;p38"/>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3" name="Google Shape;573;p38"/>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4" name="Google Shape;574;p38"/>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5" name="Google Shape;575;p38"/>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6" name="Google Shape;576;p38"/>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7" name="Google Shape;577;p38"/>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8" name="Google Shape;578;p38"/>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79" name="Google Shape;579;p38"/>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0" name="Google Shape;580;p38"/>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1" name="Google Shape;581;p38"/>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2" name="Google Shape;582;p38"/>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3" name="Google Shape;583;p38"/>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4" name="Google Shape;584;p38"/>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5" name="Google Shape;585;p38"/>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6" name="Google Shape;586;p38"/>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7" name="Google Shape;587;p38"/>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8" name="Google Shape;588;p38"/>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89" name="Google Shape;589;p38"/>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590" name="Google Shape;590;p38"/>
          <p:cNvCxnSpPr/>
          <p:nvPr/>
        </p:nvCxnSpPr>
        <p:spPr>
          <a:xfrm>
            <a:off x="1864535" y="4012143"/>
            <a:ext cx="0" cy="865008"/>
          </a:xfrm>
          <a:prstGeom prst="straightConnector1">
            <a:avLst/>
          </a:prstGeom>
          <a:noFill/>
          <a:ln w="19050" cap="flat" cmpd="sng">
            <a:solidFill>
              <a:srgbClr val="00379A"/>
            </a:solidFill>
            <a:prstDash val="solid"/>
            <a:round/>
            <a:headEnd type="none" w="sm" len="sm"/>
            <a:tailEnd type="triangle" w="med" len="med"/>
          </a:ln>
        </p:spPr>
      </p:cxnSp>
      <p:grpSp>
        <p:nvGrpSpPr>
          <p:cNvPr id="591" name="Google Shape;591;p38"/>
          <p:cNvGrpSpPr/>
          <p:nvPr/>
        </p:nvGrpSpPr>
        <p:grpSpPr>
          <a:xfrm>
            <a:off x="1250183" y="3072252"/>
            <a:ext cx="1209541" cy="939888"/>
            <a:chOff x="-1775124" y="4074892"/>
            <a:chExt cx="620254" cy="492851"/>
          </a:xfrm>
        </p:grpSpPr>
        <p:sp>
          <p:nvSpPr>
            <p:cNvPr id="592" name="Google Shape;592;p38"/>
            <p:cNvSpPr/>
            <p:nvPr/>
          </p:nvSpPr>
          <p:spPr>
            <a:xfrm>
              <a:off x="-1775124" y="4074892"/>
              <a:ext cx="620254"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93" name="Google Shape;593;p38"/>
            <p:cNvSpPr/>
            <p:nvPr/>
          </p:nvSpPr>
          <p:spPr>
            <a:xfrm>
              <a:off x="-1617128" y="4548185"/>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594" name="Google Shape;594;p38"/>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595" name="Google Shape;595;p38"/>
          <p:cNvCxnSpPr/>
          <p:nvPr/>
        </p:nvCxnSpPr>
        <p:spPr>
          <a:xfrm>
            <a:off x="2684025" y="5844992"/>
            <a:ext cx="1269663" cy="0"/>
          </a:xfrm>
          <a:prstGeom prst="straightConnector1">
            <a:avLst/>
          </a:prstGeom>
          <a:noFill/>
          <a:ln w="19050" cap="flat" cmpd="sng">
            <a:solidFill>
              <a:srgbClr val="00379A"/>
            </a:solidFill>
            <a:prstDash val="solid"/>
            <a:round/>
            <a:headEnd type="none" w="sm" len="sm"/>
            <a:tailEnd type="triangle" w="med" len="med"/>
          </a:ln>
        </p:spPr>
      </p:cxnSp>
      <p:sp>
        <p:nvSpPr>
          <p:cNvPr id="596" name="Google Shape;596;p38"/>
          <p:cNvSpPr/>
          <p:nvPr/>
        </p:nvSpPr>
        <p:spPr>
          <a:xfrm>
            <a:off x="978272" y="4302858"/>
            <a:ext cx="886259"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rgbClr val="274DA5"/>
                </a:solidFill>
                <a:latin typeface="Meiryo UI" panose="020B0604030504040204" pitchFamily="50" charset="-128"/>
                <a:ea typeface="Meiryo UI" panose="020B0604030504040204" pitchFamily="50" charset="-128"/>
                <a:sym typeface="Arial"/>
              </a:rPr>
              <a:t>通常</a:t>
            </a:r>
            <a:endParaRPr sz="1467" dirty="0">
              <a:solidFill>
                <a:srgbClr val="274DA5"/>
              </a:solidFill>
              <a:latin typeface="Meiryo UI" panose="020B0604030504040204" pitchFamily="50" charset="-128"/>
              <a:ea typeface="Meiryo UI" panose="020B0604030504040204" pitchFamily="50" charset="-128"/>
              <a:sym typeface="Arial"/>
            </a:endParaRPr>
          </a:p>
        </p:txBody>
      </p:sp>
      <p:sp>
        <p:nvSpPr>
          <p:cNvPr id="597" name="Google Shape;597;p38"/>
          <p:cNvSpPr/>
          <p:nvPr/>
        </p:nvSpPr>
        <p:spPr>
          <a:xfrm>
            <a:off x="904763" y="6291221"/>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プライマリNAS</a:t>
            </a:r>
            <a:endParaRPr sz="1467" dirty="0">
              <a:solidFill>
                <a:srgbClr val="1F3F85"/>
              </a:solidFill>
              <a:latin typeface="Meiryo UI" panose="020B0604030504040204" pitchFamily="50" charset="-128"/>
              <a:ea typeface="Meiryo UI" panose="020B0604030504040204" pitchFamily="50" charset="-128"/>
              <a:sym typeface="Arial"/>
            </a:endParaRPr>
          </a:p>
        </p:txBody>
      </p:sp>
      <p:sp>
        <p:nvSpPr>
          <p:cNvPr id="598" name="Google Shape;598;p38"/>
          <p:cNvSpPr/>
          <p:nvPr/>
        </p:nvSpPr>
        <p:spPr>
          <a:xfrm>
            <a:off x="4052599" y="6112381"/>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セカンダリNAS</a:t>
            </a:r>
            <a:endParaRPr sz="1467" dirty="0">
              <a:solidFill>
                <a:srgbClr val="1F3F85"/>
              </a:solidFill>
              <a:latin typeface="Meiryo UI" panose="020B0604030504040204" pitchFamily="50" charset="-128"/>
              <a:ea typeface="Meiryo UI" panose="020B0604030504040204" pitchFamily="50" charset="-128"/>
              <a:sym typeface="Arial"/>
            </a:endParaRPr>
          </a:p>
        </p:txBody>
      </p:sp>
      <p:sp>
        <p:nvSpPr>
          <p:cNvPr id="599" name="Google Shape;599;p38"/>
          <p:cNvSpPr/>
          <p:nvPr/>
        </p:nvSpPr>
        <p:spPr>
          <a:xfrm>
            <a:off x="2440702" y="5542879"/>
            <a:ext cx="1740047" cy="2974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33" b="1" dirty="0" err="1">
                <a:solidFill>
                  <a:srgbClr val="C00000"/>
                </a:solidFill>
                <a:latin typeface="Meiryo UI" panose="020B0604030504040204" pitchFamily="50" charset="-128"/>
                <a:ea typeface="Meiryo UI" panose="020B0604030504040204" pitchFamily="50" charset="-128"/>
              </a:rPr>
              <a:t>スケジュール</a:t>
            </a:r>
            <a:r>
              <a:rPr lang="ja-JP" altLang="en-US" sz="1333" b="1" dirty="0">
                <a:solidFill>
                  <a:srgbClr val="C00000"/>
                </a:solidFill>
                <a:latin typeface="Meiryo UI" panose="020B0604030504040204" pitchFamily="50" charset="-128"/>
                <a:ea typeface="Meiryo UI" panose="020B0604030504040204" pitchFamily="50" charset="-128"/>
              </a:rPr>
              <a:t>による</a:t>
            </a:r>
            <a:endParaRPr sz="1333" dirty="0">
              <a:solidFill>
                <a:srgbClr val="C00000"/>
              </a:solidFill>
              <a:latin typeface="Meiryo UI" panose="020B0604030504040204" pitchFamily="50" charset="-128"/>
              <a:ea typeface="Meiryo UI" panose="020B0604030504040204" pitchFamily="50" charset="-128"/>
              <a:sym typeface="Arial"/>
            </a:endParaRPr>
          </a:p>
        </p:txBody>
      </p:sp>
      <p:sp>
        <p:nvSpPr>
          <p:cNvPr id="600" name="Google Shape;600;p38"/>
          <p:cNvSpPr/>
          <p:nvPr/>
        </p:nvSpPr>
        <p:spPr>
          <a:xfrm>
            <a:off x="2464891" y="5858391"/>
            <a:ext cx="1740047" cy="287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67" b="1" dirty="0" err="1">
                <a:solidFill>
                  <a:srgbClr val="274DA5"/>
                </a:solidFill>
                <a:latin typeface="Meiryo UI" panose="020B0604030504040204" pitchFamily="50" charset="-128"/>
                <a:ea typeface="Meiryo UI" panose="020B0604030504040204" pitchFamily="50" charset="-128"/>
              </a:rPr>
              <a:t>スナップショット送信</a:t>
            </a:r>
            <a:endParaRPr sz="1267" dirty="0">
              <a:solidFill>
                <a:srgbClr val="274DA5"/>
              </a:solidFill>
              <a:latin typeface="Meiryo UI" panose="020B0604030504040204" pitchFamily="50" charset="-128"/>
              <a:ea typeface="Meiryo UI" panose="020B0604030504040204" pitchFamily="50" charset="-128"/>
              <a:sym typeface="Arial"/>
            </a:endParaRPr>
          </a:p>
        </p:txBody>
      </p:sp>
      <p:grpSp>
        <p:nvGrpSpPr>
          <p:cNvPr id="601" name="Google Shape;601;p38"/>
          <p:cNvGrpSpPr/>
          <p:nvPr/>
        </p:nvGrpSpPr>
        <p:grpSpPr>
          <a:xfrm>
            <a:off x="9653418" y="5680981"/>
            <a:ext cx="1782020" cy="341541"/>
            <a:chOff x="4388896" y="4191428"/>
            <a:chExt cx="1165610" cy="223402"/>
          </a:xfrm>
        </p:grpSpPr>
        <p:sp>
          <p:nvSpPr>
            <p:cNvPr id="602" name="Google Shape;602;p38"/>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3" name="Google Shape;603;p38"/>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4" name="Google Shape;604;p38"/>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5" name="Google Shape;605;p38"/>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6" name="Google Shape;606;p38"/>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7" name="Google Shape;607;p38"/>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8" name="Google Shape;608;p38"/>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09" name="Google Shape;609;p38"/>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0" name="Google Shape;610;p38"/>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1" name="Google Shape;611;p38"/>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2" name="Google Shape;612;p38"/>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3" name="Google Shape;613;p38"/>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4" name="Google Shape;614;p38"/>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5" name="Google Shape;615;p38"/>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6" name="Google Shape;616;p38"/>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7" name="Google Shape;617;p38"/>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8" name="Google Shape;618;p38"/>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9" name="Google Shape;619;p38"/>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0" name="Google Shape;620;p38"/>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1" name="Google Shape;621;p38"/>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2" name="Google Shape;622;p38"/>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3" name="Google Shape;623;p38"/>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4" name="Google Shape;624;p38"/>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5" name="Google Shape;625;p38"/>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6" name="Google Shape;626;p38"/>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7" name="Google Shape;627;p38"/>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8" name="Google Shape;628;p38"/>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9" name="Google Shape;629;p38"/>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0" name="Google Shape;630;p38"/>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1" name="Google Shape;631;p38"/>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2" name="Google Shape;632;p38"/>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3" name="Google Shape;633;p38"/>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4" name="Google Shape;634;p38"/>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5" name="Google Shape;635;p38"/>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6" name="Google Shape;636;p38"/>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7" name="Google Shape;637;p38"/>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8" name="Google Shape;638;p38"/>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9" name="Google Shape;639;p38"/>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0" name="Google Shape;640;p38"/>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1" name="Google Shape;641;p38"/>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2" name="Google Shape;642;p38"/>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643" name="Google Shape;643;p38"/>
          <p:cNvCxnSpPr/>
          <p:nvPr/>
        </p:nvCxnSpPr>
        <p:spPr>
          <a:xfrm>
            <a:off x="7402844" y="3844839"/>
            <a:ext cx="0" cy="1032312"/>
          </a:xfrm>
          <a:prstGeom prst="straightConnector1">
            <a:avLst/>
          </a:prstGeom>
          <a:noFill/>
          <a:ln w="19050" cap="flat" cmpd="sng">
            <a:solidFill>
              <a:srgbClr val="00379A"/>
            </a:solidFill>
            <a:prstDash val="solid"/>
            <a:round/>
            <a:headEnd type="none" w="sm" len="sm"/>
            <a:tailEnd type="triangle" w="med" len="med"/>
          </a:ln>
        </p:spPr>
      </p:cxnSp>
      <p:sp>
        <p:nvSpPr>
          <p:cNvPr id="644" name="Google Shape;644;p38"/>
          <p:cNvSpPr/>
          <p:nvPr/>
        </p:nvSpPr>
        <p:spPr>
          <a:xfrm>
            <a:off x="6527283" y="4243762"/>
            <a:ext cx="933128"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rgbClr val="274DA5"/>
                </a:solidFill>
                <a:latin typeface="Meiryo UI" panose="020B0604030504040204" pitchFamily="50" charset="-128"/>
                <a:ea typeface="Meiryo UI" panose="020B0604030504040204" pitchFamily="50" charset="-128"/>
              </a:rPr>
              <a:t>通常</a:t>
            </a:r>
            <a:endParaRPr sz="1467" dirty="0">
              <a:solidFill>
                <a:srgbClr val="274DA5"/>
              </a:solidFill>
              <a:latin typeface="Meiryo UI" panose="020B0604030504040204" pitchFamily="50" charset="-128"/>
              <a:ea typeface="Meiryo UI" panose="020B0604030504040204" pitchFamily="50" charset="-128"/>
              <a:sym typeface="Arial"/>
            </a:endParaRPr>
          </a:p>
        </p:txBody>
      </p:sp>
      <p:sp>
        <p:nvSpPr>
          <p:cNvPr id="645" name="Google Shape;645;p38"/>
          <p:cNvSpPr/>
          <p:nvPr/>
        </p:nvSpPr>
        <p:spPr>
          <a:xfrm>
            <a:off x="6527284" y="6291714"/>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プライマリNAS</a:t>
            </a:r>
            <a:endParaRPr sz="1467" dirty="0">
              <a:solidFill>
                <a:srgbClr val="1F3F85"/>
              </a:solidFill>
              <a:latin typeface="Meiryo UI" panose="020B0604030504040204" pitchFamily="50" charset="-128"/>
              <a:ea typeface="Meiryo UI" panose="020B0604030504040204" pitchFamily="50" charset="-128"/>
              <a:sym typeface="Arial"/>
            </a:endParaRPr>
          </a:p>
        </p:txBody>
      </p:sp>
      <p:sp>
        <p:nvSpPr>
          <p:cNvPr id="646" name="Google Shape;646;p38"/>
          <p:cNvSpPr/>
          <p:nvPr/>
        </p:nvSpPr>
        <p:spPr>
          <a:xfrm>
            <a:off x="9675120" y="6112874"/>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セカンダリNAS</a:t>
            </a:r>
            <a:endParaRPr sz="1467" dirty="0">
              <a:solidFill>
                <a:srgbClr val="1F3F85"/>
              </a:solidFill>
              <a:latin typeface="Meiryo UI" panose="020B0604030504040204" pitchFamily="50" charset="-128"/>
              <a:ea typeface="Meiryo UI" panose="020B0604030504040204" pitchFamily="50" charset="-128"/>
              <a:sym typeface="Arial"/>
            </a:endParaRPr>
          </a:p>
        </p:txBody>
      </p:sp>
      <p:cxnSp>
        <p:nvCxnSpPr>
          <p:cNvPr id="647" name="Google Shape;647;p38"/>
          <p:cNvCxnSpPr/>
          <p:nvPr/>
        </p:nvCxnSpPr>
        <p:spPr>
          <a:xfrm>
            <a:off x="8318634" y="5842333"/>
            <a:ext cx="1269663" cy="0"/>
          </a:xfrm>
          <a:prstGeom prst="straightConnector1">
            <a:avLst/>
          </a:prstGeom>
          <a:noFill/>
          <a:ln w="19050" cap="flat" cmpd="sng">
            <a:solidFill>
              <a:srgbClr val="00379A"/>
            </a:solidFill>
            <a:prstDash val="solid"/>
            <a:round/>
            <a:headEnd type="none" w="sm" len="sm"/>
            <a:tailEnd type="triangle" w="med" len="med"/>
          </a:ln>
        </p:spPr>
      </p:cxnSp>
      <p:sp>
        <p:nvSpPr>
          <p:cNvPr id="648" name="Google Shape;648;p38"/>
          <p:cNvSpPr/>
          <p:nvPr/>
        </p:nvSpPr>
        <p:spPr>
          <a:xfrm>
            <a:off x="8066790" y="5803828"/>
            <a:ext cx="1740047" cy="5025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33" b="1" dirty="0" err="1">
                <a:solidFill>
                  <a:srgbClr val="C00000"/>
                </a:solidFill>
                <a:latin typeface="Meiryo UI" panose="020B0604030504040204" pitchFamily="50" charset="-128"/>
                <a:ea typeface="Meiryo UI" panose="020B0604030504040204" pitchFamily="50" charset="-128"/>
              </a:rPr>
              <a:t>リアルタイム</a:t>
            </a:r>
            <a:endParaRPr lang="en-US" sz="1333" b="1" dirty="0">
              <a:solidFill>
                <a:srgbClr val="C00000"/>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333" b="1" dirty="0" err="1">
                <a:solidFill>
                  <a:srgbClr val="C00000"/>
                </a:solidFill>
                <a:latin typeface="Meiryo UI" panose="020B0604030504040204" pitchFamily="50" charset="-128"/>
                <a:ea typeface="Meiryo UI" panose="020B0604030504040204" pitchFamily="50" charset="-128"/>
              </a:rPr>
              <a:t>スナップショット</a:t>
            </a:r>
            <a:endParaRPr sz="1333" dirty="0">
              <a:solidFill>
                <a:srgbClr val="C00000"/>
              </a:solidFill>
              <a:latin typeface="Meiryo UI" panose="020B0604030504040204" pitchFamily="50" charset="-128"/>
              <a:ea typeface="Meiryo UI" panose="020B0604030504040204" pitchFamily="50" charset="-128"/>
              <a:sym typeface="Arial"/>
            </a:endParaRPr>
          </a:p>
        </p:txBody>
      </p:sp>
      <p:cxnSp>
        <p:nvCxnSpPr>
          <p:cNvPr id="649" name="Google Shape;649;p38"/>
          <p:cNvCxnSpPr/>
          <p:nvPr/>
        </p:nvCxnSpPr>
        <p:spPr>
          <a:xfrm>
            <a:off x="7812018" y="3872597"/>
            <a:ext cx="1728768" cy="1706947"/>
          </a:xfrm>
          <a:prstGeom prst="straightConnector1">
            <a:avLst/>
          </a:prstGeom>
          <a:noFill/>
          <a:ln w="19050" cap="rnd" cmpd="sng">
            <a:solidFill>
              <a:srgbClr val="00379A"/>
            </a:solidFill>
            <a:prstDash val="dash"/>
            <a:round/>
            <a:headEnd type="none" w="sm" len="sm"/>
            <a:tailEnd type="triangle" w="med" len="med"/>
          </a:ln>
        </p:spPr>
      </p:cxnSp>
      <p:sp>
        <p:nvSpPr>
          <p:cNvPr id="650" name="Google Shape;650;p38"/>
          <p:cNvSpPr/>
          <p:nvPr/>
        </p:nvSpPr>
        <p:spPr>
          <a:xfrm>
            <a:off x="8826487" y="4486728"/>
            <a:ext cx="2626040"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7" b="1" dirty="0" err="1">
                <a:solidFill>
                  <a:srgbClr val="274DA5"/>
                </a:solidFill>
                <a:latin typeface="Meiryo UI" panose="020B0604030504040204" pitchFamily="50" charset="-128"/>
                <a:ea typeface="Meiryo UI" panose="020B0604030504040204" pitchFamily="50" charset="-128"/>
              </a:rPr>
              <a:t>災害復旧</a:t>
            </a:r>
            <a:r>
              <a:rPr lang="en-US" sz="1467" b="1" dirty="0">
                <a:solidFill>
                  <a:srgbClr val="274DA5"/>
                </a:solidFill>
                <a:latin typeface="Meiryo UI" panose="020B0604030504040204" pitchFamily="50" charset="-128"/>
                <a:ea typeface="Meiryo UI" panose="020B0604030504040204" pitchFamily="50" charset="-128"/>
              </a:rPr>
              <a:t> (RPO=0)</a:t>
            </a:r>
            <a:endParaRPr sz="1467" dirty="0">
              <a:solidFill>
                <a:srgbClr val="274DA5"/>
              </a:solidFill>
              <a:latin typeface="Meiryo UI" panose="020B0604030504040204" pitchFamily="50" charset="-128"/>
              <a:ea typeface="Meiryo UI" panose="020B0604030504040204" pitchFamily="50" charset="-128"/>
              <a:sym typeface="Arial"/>
            </a:endParaRPr>
          </a:p>
        </p:txBody>
      </p:sp>
      <p:sp>
        <p:nvSpPr>
          <p:cNvPr id="651" name="Google Shape;651;p38"/>
          <p:cNvSpPr/>
          <p:nvPr/>
        </p:nvSpPr>
        <p:spPr>
          <a:xfrm>
            <a:off x="8155067" y="6399756"/>
            <a:ext cx="2441694" cy="2974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b="1" dirty="0">
                <a:solidFill>
                  <a:srgbClr val="3F3F3F"/>
                </a:solidFill>
                <a:latin typeface="Meiryo UI" panose="020B0604030504040204" pitchFamily="50" charset="-128"/>
                <a:ea typeface="Meiryo UI" panose="020B0604030504040204" pitchFamily="50" charset="-128"/>
              </a:rPr>
              <a:t>(</a:t>
            </a:r>
            <a:r>
              <a:rPr lang="en-US" sz="1333" b="1" dirty="0" err="1">
                <a:solidFill>
                  <a:srgbClr val="3F3F3F"/>
                </a:solidFill>
                <a:latin typeface="Meiryo UI" panose="020B0604030504040204" pitchFamily="50" charset="-128"/>
                <a:ea typeface="Meiryo UI" panose="020B0604030504040204" pitchFamily="50" charset="-128"/>
              </a:rPr>
              <a:t>往復遅延</a:t>
            </a:r>
            <a:r>
              <a:rPr lang="en-US" sz="1333" b="1" dirty="0">
                <a:solidFill>
                  <a:srgbClr val="3F3F3F"/>
                </a:solidFill>
                <a:latin typeface="Meiryo UI" panose="020B0604030504040204" pitchFamily="50" charset="-128"/>
                <a:ea typeface="Meiryo UI" panose="020B0604030504040204" pitchFamily="50" charset="-128"/>
              </a:rPr>
              <a:t> &lt; 5ms)</a:t>
            </a:r>
            <a:endParaRPr sz="1333" dirty="0">
              <a:solidFill>
                <a:srgbClr val="3F3F3F"/>
              </a:solidFill>
              <a:latin typeface="Meiryo UI" panose="020B0604030504040204" pitchFamily="50" charset="-128"/>
              <a:ea typeface="Meiryo UI" panose="020B0604030504040204" pitchFamily="50" charset="-128"/>
              <a:sym typeface="Arial"/>
            </a:endParaRPr>
          </a:p>
        </p:txBody>
      </p:sp>
      <p:grpSp>
        <p:nvGrpSpPr>
          <p:cNvPr id="652" name="Google Shape;652;p38"/>
          <p:cNvGrpSpPr/>
          <p:nvPr/>
        </p:nvGrpSpPr>
        <p:grpSpPr>
          <a:xfrm>
            <a:off x="4638149" y="5205727"/>
            <a:ext cx="579995" cy="579995"/>
            <a:chOff x="4435908" y="4889651"/>
            <a:chExt cx="759453" cy="759453"/>
          </a:xfrm>
        </p:grpSpPr>
        <p:sp>
          <p:nvSpPr>
            <p:cNvPr id="653" name="Google Shape;653;p38"/>
            <p:cNvSpPr/>
            <p:nvPr/>
          </p:nvSpPr>
          <p:spPr>
            <a:xfrm>
              <a:off x="4435908" y="4889651"/>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pic>
          <p:nvPicPr>
            <p:cNvPr id="654" name="Google Shape;654;p38"/>
            <p:cNvPicPr preferRelativeResize="0"/>
            <p:nvPr/>
          </p:nvPicPr>
          <p:blipFill rotWithShape="1">
            <a:blip r:embed="rId4">
              <a:alphaModFix/>
            </a:blip>
            <a:srcRect/>
            <a:stretch/>
          </p:blipFill>
          <p:spPr>
            <a:xfrm>
              <a:off x="4545942" y="5052140"/>
              <a:ext cx="542227" cy="408344"/>
            </a:xfrm>
            <a:prstGeom prst="rect">
              <a:avLst/>
            </a:prstGeom>
            <a:noFill/>
            <a:ln>
              <a:noFill/>
            </a:ln>
            <a:effectLst>
              <a:outerShdw blurRad="50800" dist="38100" dir="2700000" algn="tl" rotWithShape="0">
                <a:srgbClr val="000000">
                  <a:alpha val="40000"/>
                </a:srgbClr>
              </a:outerShdw>
            </a:effectLst>
          </p:spPr>
        </p:pic>
      </p:grpSp>
      <p:sp>
        <p:nvSpPr>
          <p:cNvPr id="655" name="Google Shape;655;p38"/>
          <p:cNvSpPr txBox="1"/>
          <p:nvPr/>
        </p:nvSpPr>
        <p:spPr>
          <a:xfrm>
            <a:off x="178488" y="1709541"/>
            <a:ext cx="121920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ブロックレベルのレプリケーションをリアルタイムで使用して、ローカルNASから別のQNAP</a:t>
            </a:r>
            <a:r>
              <a:rPr lang="en-US" sz="2000" dirty="0">
                <a:solidFill>
                  <a:schemeClr val="lt1"/>
                </a:solidFill>
                <a:latin typeface="Meiryo UI" panose="020B0604030504040204" pitchFamily="50" charset="-128"/>
                <a:ea typeface="Meiryo UI" panose="020B0604030504040204" pitchFamily="50" charset="-128"/>
              </a:rPr>
              <a:t> </a:t>
            </a:r>
            <a:r>
              <a:rPr lang="en-US" sz="2000" dirty="0" err="1">
                <a:solidFill>
                  <a:schemeClr val="lt1"/>
                </a:solidFill>
                <a:latin typeface="Meiryo UI" panose="020B0604030504040204" pitchFamily="50" charset="-128"/>
                <a:ea typeface="Meiryo UI" panose="020B0604030504040204" pitchFamily="50" charset="-128"/>
              </a:rPr>
              <a:t>NASにデータをバックアップします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sym typeface="Arial"/>
            </a:endParaRPr>
          </a:p>
        </p:txBody>
      </p:sp>
      <p:grpSp>
        <p:nvGrpSpPr>
          <p:cNvPr id="656" name="Google Shape;656;p38"/>
          <p:cNvGrpSpPr/>
          <p:nvPr/>
        </p:nvGrpSpPr>
        <p:grpSpPr>
          <a:xfrm>
            <a:off x="6773795" y="2893763"/>
            <a:ext cx="1209541" cy="939888"/>
            <a:chOff x="-1775124" y="4074892"/>
            <a:chExt cx="620254" cy="492851"/>
          </a:xfrm>
        </p:grpSpPr>
        <p:sp>
          <p:nvSpPr>
            <p:cNvPr id="657" name="Google Shape;657;p38"/>
            <p:cNvSpPr/>
            <p:nvPr/>
          </p:nvSpPr>
          <p:spPr>
            <a:xfrm>
              <a:off x="-1775124" y="4074892"/>
              <a:ext cx="620254"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8" name="Google Shape;658;p38"/>
            <p:cNvSpPr/>
            <p:nvPr/>
          </p:nvSpPr>
          <p:spPr>
            <a:xfrm>
              <a:off x="-1617128" y="4548185"/>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9" name="Google Shape;659;p38"/>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sp>
        <p:nvSpPr>
          <p:cNvPr id="660" name="Google Shape;660;p38"/>
          <p:cNvSpPr/>
          <p:nvPr/>
        </p:nvSpPr>
        <p:spPr>
          <a:xfrm>
            <a:off x="1513927" y="2316854"/>
            <a:ext cx="3629992" cy="465613"/>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61" name="Google Shape;661;p38"/>
          <p:cNvSpPr txBox="1"/>
          <p:nvPr/>
        </p:nvSpPr>
        <p:spPr>
          <a:xfrm>
            <a:off x="1021918" y="2356980"/>
            <a:ext cx="4679047"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FFFFFF"/>
                </a:solidFill>
                <a:latin typeface="Meiryo UI" panose="020B0604030504040204" pitchFamily="50" charset="-128"/>
                <a:ea typeface="Meiryo UI" panose="020B0604030504040204" pitchFamily="50" charset="-128"/>
              </a:rPr>
              <a:t>スナップ同期のスケジュール</a:t>
            </a:r>
            <a:r>
              <a:rPr lang="en-US" sz="1600" b="1" dirty="0">
                <a:solidFill>
                  <a:srgbClr val="FFFFFF"/>
                </a:solidFill>
                <a:latin typeface="Meiryo UI" panose="020B0604030504040204" pitchFamily="50" charset="-128"/>
                <a:ea typeface="Meiryo UI" panose="020B0604030504040204" pitchFamily="50" charset="-128"/>
              </a:rPr>
              <a:t>: 5 分～60 分</a:t>
            </a:r>
            <a:endParaRPr sz="1600" b="1" dirty="0">
              <a:solidFill>
                <a:srgbClr val="FFFFFF"/>
              </a:solidFill>
              <a:latin typeface="Meiryo UI" panose="020B0604030504040204" pitchFamily="50" charset="-128"/>
              <a:ea typeface="Meiryo UI" panose="020B0604030504040204" pitchFamily="50" charset="-128"/>
              <a:sym typeface="Arial"/>
            </a:endParaRPr>
          </a:p>
        </p:txBody>
      </p:sp>
      <p:sp>
        <p:nvSpPr>
          <p:cNvPr id="662" name="Google Shape;662;p38"/>
          <p:cNvSpPr txBox="1"/>
          <p:nvPr/>
        </p:nvSpPr>
        <p:spPr>
          <a:xfrm>
            <a:off x="7151502" y="2379051"/>
            <a:ext cx="350732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FFFFFF"/>
                </a:solidFill>
                <a:latin typeface="Meiryo UI" panose="020B0604030504040204" pitchFamily="50" charset="-128"/>
                <a:ea typeface="Meiryo UI" panose="020B0604030504040204" pitchFamily="50" charset="-128"/>
              </a:rPr>
              <a:t>リアルタイムスナップ同期</a:t>
            </a:r>
            <a:r>
              <a:rPr lang="en-US" sz="1600" b="1" dirty="0">
                <a:solidFill>
                  <a:srgbClr val="FFFFFF"/>
                </a:solidFill>
                <a:latin typeface="Meiryo UI" panose="020B0604030504040204" pitchFamily="50" charset="-128"/>
                <a:ea typeface="Meiryo UI" panose="020B0604030504040204" pitchFamily="50" charset="-128"/>
              </a:rPr>
              <a:t>: RPO=0</a:t>
            </a:r>
            <a:endParaRPr dirty="0">
              <a:latin typeface="Meiryo UI" panose="020B0604030504040204" pitchFamily="50" charset="-128"/>
              <a:ea typeface="Meiryo UI" panose="020B0604030504040204" pitchFamily="50" charset="-128"/>
            </a:endParaRPr>
          </a:p>
        </p:txBody>
      </p:sp>
      <p:pic>
        <p:nvPicPr>
          <p:cNvPr id="663" name="Google Shape;663;p38"/>
          <p:cNvPicPr preferRelativeResize="0"/>
          <p:nvPr/>
        </p:nvPicPr>
        <p:blipFill rotWithShape="1">
          <a:blip r:embed="rId5">
            <a:alphaModFix/>
          </a:blip>
          <a:srcRect/>
          <a:stretch/>
        </p:blipFill>
        <p:spPr>
          <a:xfrm rot="10800000" flipH="1">
            <a:off x="893368" y="6116494"/>
            <a:ext cx="1762835" cy="288436"/>
          </a:xfrm>
          <a:prstGeom prst="rect">
            <a:avLst/>
          </a:prstGeom>
          <a:noFill/>
          <a:ln>
            <a:noFill/>
          </a:ln>
        </p:spPr>
      </p:pic>
      <p:pic>
        <p:nvPicPr>
          <p:cNvPr id="664" name="Google Shape;664;p38"/>
          <p:cNvPicPr preferRelativeResize="0"/>
          <p:nvPr/>
        </p:nvPicPr>
        <p:blipFill rotWithShape="1">
          <a:blip r:embed="rId6">
            <a:alphaModFix/>
          </a:blip>
          <a:srcRect/>
          <a:stretch/>
        </p:blipFill>
        <p:spPr>
          <a:xfrm>
            <a:off x="645271" y="4971973"/>
            <a:ext cx="2193878" cy="1371174"/>
          </a:xfrm>
          <a:prstGeom prst="rect">
            <a:avLst/>
          </a:prstGeom>
          <a:noFill/>
          <a:ln>
            <a:noFill/>
          </a:ln>
        </p:spPr>
      </p:pic>
      <p:grpSp>
        <p:nvGrpSpPr>
          <p:cNvPr id="665" name="Google Shape;665;p38"/>
          <p:cNvGrpSpPr/>
          <p:nvPr/>
        </p:nvGrpSpPr>
        <p:grpSpPr>
          <a:xfrm>
            <a:off x="2369188" y="4671381"/>
            <a:ext cx="579995" cy="579995"/>
            <a:chOff x="1633663" y="4907432"/>
            <a:chExt cx="759453" cy="759453"/>
          </a:xfrm>
        </p:grpSpPr>
        <p:sp>
          <p:nvSpPr>
            <p:cNvPr id="666" name="Google Shape;666;p38"/>
            <p:cNvSpPr/>
            <p:nvPr/>
          </p:nvSpPr>
          <p:spPr>
            <a:xfrm>
              <a:off x="1633663" y="4907432"/>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pic>
          <p:nvPicPr>
            <p:cNvPr id="667" name="Google Shape;667;p38"/>
            <p:cNvPicPr preferRelativeResize="0"/>
            <p:nvPr/>
          </p:nvPicPr>
          <p:blipFill rotWithShape="1">
            <a:blip r:embed="rId4">
              <a:alphaModFix/>
            </a:blip>
            <a:srcRect/>
            <a:stretch/>
          </p:blipFill>
          <p:spPr>
            <a:xfrm>
              <a:off x="1743697" y="5069921"/>
              <a:ext cx="542227" cy="408344"/>
            </a:xfrm>
            <a:prstGeom prst="rect">
              <a:avLst/>
            </a:prstGeom>
            <a:noFill/>
            <a:ln>
              <a:noFill/>
            </a:ln>
            <a:effectLst>
              <a:outerShdw blurRad="50800" dist="38100" dir="2700000" algn="tl" rotWithShape="0">
                <a:srgbClr val="000000">
                  <a:alpha val="40000"/>
                </a:srgbClr>
              </a:outerShdw>
            </a:effectLst>
          </p:spPr>
        </p:pic>
      </p:grpSp>
      <p:pic>
        <p:nvPicPr>
          <p:cNvPr id="668" name="Google Shape;668;p38"/>
          <p:cNvPicPr preferRelativeResize="0"/>
          <p:nvPr/>
        </p:nvPicPr>
        <p:blipFill rotWithShape="1">
          <a:blip r:embed="rId5">
            <a:alphaModFix/>
          </a:blip>
          <a:srcRect/>
          <a:stretch/>
        </p:blipFill>
        <p:spPr>
          <a:xfrm rot="10800000" flipH="1">
            <a:off x="6446812" y="6103011"/>
            <a:ext cx="1762835" cy="288436"/>
          </a:xfrm>
          <a:prstGeom prst="rect">
            <a:avLst/>
          </a:prstGeom>
          <a:noFill/>
          <a:ln>
            <a:noFill/>
          </a:ln>
        </p:spPr>
      </p:pic>
      <p:pic>
        <p:nvPicPr>
          <p:cNvPr id="669" name="Google Shape;669;p38"/>
          <p:cNvPicPr preferRelativeResize="0"/>
          <p:nvPr/>
        </p:nvPicPr>
        <p:blipFill rotWithShape="1">
          <a:blip r:embed="rId6">
            <a:alphaModFix/>
          </a:blip>
          <a:srcRect/>
          <a:stretch/>
        </p:blipFill>
        <p:spPr>
          <a:xfrm>
            <a:off x="6210018" y="4978801"/>
            <a:ext cx="2193878" cy="1371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335280" y="96520"/>
            <a:ext cx="11521439" cy="1378563"/>
          </a:xfrm>
          <a:prstGeom prst="rect">
            <a:avLst/>
          </a:prstGeom>
          <a:noFill/>
          <a:ln>
            <a:noFill/>
          </a:ln>
        </p:spPr>
        <p:txBody>
          <a:bodyPr spcFirstLastPara="1" wrap="square" lIns="91425" tIns="45700" rIns="91425" bIns="45700" anchor="ctr" anchorCtr="0">
            <a:noAutofit/>
          </a:bodyPr>
          <a:lstStyle/>
          <a:p>
            <a:pPr marL="0" lvl="0" indent="0" algn="ctr" rtl="0">
              <a:lnSpc>
                <a:spcPct val="116666"/>
              </a:lnSpc>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NASオペレーティングシステムをQuTS</a:t>
            </a:r>
            <a:r>
              <a:rPr lang="en-US" sz="3600" dirty="0">
                <a:latin typeface="Meiryo UI" panose="020B0604030504040204" pitchFamily="50" charset="-128"/>
                <a:ea typeface="Meiryo UI" panose="020B0604030504040204" pitchFamily="50" charset="-128"/>
                <a:cs typeface="Arial"/>
                <a:sym typeface="Arial"/>
              </a:rPr>
              <a:t> </a:t>
            </a:r>
            <a:r>
              <a:rPr lang="en-US" sz="3600" dirty="0" err="1">
                <a:latin typeface="Meiryo UI" panose="020B0604030504040204" pitchFamily="50" charset="-128"/>
                <a:ea typeface="Meiryo UI" panose="020B0604030504040204" pitchFamily="50" charset="-128"/>
                <a:cs typeface="Arial"/>
                <a:sym typeface="Arial"/>
              </a:rPr>
              <a:t>heroとQTS</a:t>
            </a:r>
            <a:r>
              <a:rPr lang="ja-JP" altLang="en-US" sz="3600" dirty="0">
                <a:latin typeface="Meiryo UI" panose="020B0604030504040204" pitchFamily="50" charset="-128"/>
                <a:ea typeface="Meiryo UI" panose="020B0604030504040204" pitchFamily="50" charset="-128"/>
                <a:cs typeface="Arial"/>
                <a:sym typeface="Arial"/>
              </a:rPr>
              <a:t>で</a:t>
            </a:r>
            <a:br>
              <a:rPr lang="en-US" altLang="ja-JP"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切り替えて、日常のパフォーマンスを向上させます</a:t>
            </a:r>
            <a:endParaRPr sz="3600" dirty="0">
              <a:latin typeface="Meiryo UI" panose="020B0604030504040204" pitchFamily="50" charset="-128"/>
              <a:ea typeface="Meiryo UI" panose="020B0604030504040204" pitchFamily="50" charset="-128"/>
              <a:cs typeface="Arial"/>
              <a:sym typeface="Arial"/>
            </a:endParaRPr>
          </a:p>
        </p:txBody>
      </p:sp>
      <p:sp>
        <p:nvSpPr>
          <p:cNvPr id="124" name="Google Shape;124;p25"/>
          <p:cNvSpPr/>
          <p:nvPr/>
        </p:nvSpPr>
        <p:spPr>
          <a:xfrm>
            <a:off x="274709" y="2021508"/>
            <a:ext cx="4172163" cy="3612947"/>
          </a:xfrm>
          <a:prstGeom prst="rect">
            <a:avLst/>
          </a:prstGeom>
          <a:noFill/>
          <a:ln>
            <a:noFill/>
          </a:ln>
        </p:spPr>
        <p:txBody>
          <a:bodyPr spcFirstLastPara="1" wrap="square" lIns="121900" tIns="60950" rIns="121900" bIns="60950" anchor="t" anchorCtr="0">
            <a:noAutofit/>
          </a:bodyPr>
          <a:lstStyle/>
          <a:p>
            <a:pPr marL="0" marR="0" lvl="0" indent="0" algn="l" rtl="0">
              <a:lnSpc>
                <a:spcPct val="144444"/>
              </a:lnSpc>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QTS(</a:t>
            </a:r>
            <a:r>
              <a:rPr lang="en-US" sz="1800" dirty="0" err="1">
                <a:solidFill>
                  <a:schemeClr val="dk1"/>
                </a:solidFill>
                <a:latin typeface="Meiryo UI" panose="020B0604030504040204" pitchFamily="50" charset="-128"/>
                <a:ea typeface="Meiryo UI" panose="020B0604030504040204" pitchFamily="50" charset="-128"/>
              </a:rPr>
              <a:t>QNAPの標準NASオペレーティングシステム</a:t>
            </a:r>
            <a:r>
              <a:rPr 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をサポートし</a:t>
            </a:r>
            <a:r>
              <a:rPr lang="ja-JP" altLang="en-US" sz="1800" dirty="0">
                <a:solidFill>
                  <a:schemeClr val="dk1"/>
                </a:solidFill>
                <a:latin typeface="Meiryo UI" panose="020B0604030504040204" pitchFamily="50" charset="-128"/>
                <a:ea typeface="Meiryo UI" panose="020B0604030504040204" pitchFamily="50" charset="-128"/>
              </a:rPr>
              <a:t>ており</a:t>
            </a:r>
            <a:r>
              <a:rPr 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パフォーマンス、効率的なメモリ</a:t>
            </a:r>
            <a:r>
              <a:rPr lang="ja-JP" altLang="en-US" sz="1800" dirty="0">
                <a:solidFill>
                  <a:schemeClr val="dk1"/>
                </a:solidFill>
                <a:latin typeface="Meiryo UI" panose="020B0604030504040204" pitchFamily="50" charset="-128"/>
                <a:ea typeface="Meiryo UI" panose="020B0604030504040204" pitchFamily="50" charset="-128"/>
              </a:rPr>
              <a:t>の</a:t>
            </a:r>
            <a:r>
              <a:rPr lang="en-US" sz="1800" dirty="0">
                <a:solidFill>
                  <a:schemeClr val="dk1"/>
                </a:solidFill>
                <a:latin typeface="Meiryo UI" panose="020B0604030504040204" pitchFamily="50" charset="-128"/>
                <a:ea typeface="Meiryo UI" panose="020B0604030504040204" pitchFamily="50" charset="-128"/>
              </a:rPr>
              <a:t>使用、およびQtier自動階層化の利点を提供します。ドライブを現在のQTSベースのNASからTVS-hx74に移行することもできます。</a:t>
            </a:r>
            <a:endParaRPr sz="1800" b="0" i="0" dirty="0">
              <a:solidFill>
                <a:schemeClr val="dk1"/>
              </a:solidFill>
              <a:latin typeface="Meiryo UI" panose="020B0604030504040204" pitchFamily="50" charset="-128"/>
              <a:ea typeface="Meiryo UI" panose="020B0604030504040204" pitchFamily="50" charset="-128"/>
              <a:sym typeface="Arial"/>
            </a:endParaRPr>
          </a:p>
        </p:txBody>
      </p:sp>
      <p:sp>
        <p:nvSpPr>
          <p:cNvPr id="125" name="Google Shape;125;p25"/>
          <p:cNvSpPr/>
          <p:nvPr/>
        </p:nvSpPr>
        <p:spPr>
          <a:xfrm>
            <a:off x="303584" y="4695137"/>
            <a:ext cx="4073820" cy="1570815"/>
          </a:xfrm>
          <a:prstGeom prst="rect">
            <a:avLst/>
          </a:prstGeom>
          <a:noFill/>
          <a:ln>
            <a:noFill/>
          </a:ln>
        </p:spPr>
        <p:txBody>
          <a:bodyPr spcFirstLastPara="1" wrap="square" lIns="121900" tIns="60950" rIns="121900" bIns="60950" anchor="t" anchorCtr="0">
            <a:noAutofit/>
          </a:bodyPr>
          <a:lstStyle/>
          <a:p>
            <a:pPr marL="0" marR="0" lvl="0" indent="0" algn="l" rtl="0">
              <a:lnSpc>
                <a:spcPct val="143750"/>
              </a:lnSpc>
              <a:spcBef>
                <a:spcPts val="0"/>
              </a:spcBef>
              <a:spcAft>
                <a:spcPts val="0"/>
              </a:spcAft>
              <a:buNone/>
            </a:pPr>
            <a:r>
              <a:rPr lang="ja-JP" altLang="en-US" sz="1600" dirty="0">
                <a:solidFill>
                  <a:schemeClr val="dk1"/>
                </a:solidFill>
                <a:latin typeface="Meiryo UI" panose="020B0604030504040204" pitchFamily="50" charset="-128"/>
                <a:ea typeface="Meiryo UI" panose="020B0604030504040204" pitchFamily="50" charset="-128"/>
              </a:rPr>
              <a:t>注記</a:t>
            </a:r>
            <a:r>
              <a:rPr lang="en-US" altLang="ja-JP"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endParaRPr>
          </a:p>
          <a:p>
            <a:pPr marL="0" marR="0" lvl="0" indent="0" algn="l" rtl="0">
              <a:lnSpc>
                <a:spcPct val="143750"/>
              </a:lnSpc>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QTSとQuTS</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heroは異なるファイルシステムを使用します。QuTS</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heroからQTSに切り替える</a:t>
            </a:r>
            <a:r>
              <a:rPr lang="ja-JP" altLang="en-US" sz="1600" dirty="0">
                <a:solidFill>
                  <a:schemeClr val="dk1"/>
                </a:solidFill>
                <a:latin typeface="Meiryo UI" panose="020B0604030504040204" pitchFamily="50" charset="-128"/>
                <a:ea typeface="Meiryo UI" panose="020B0604030504040204" pitchFamily="50" charset="-128"/>
              </a:rPr>
              <a:t>には、</a:t>
            </a:r>
            <a:r>
              <a:rPr lang="en-US" sz="1600" dirty="0">
                <a:solidFill>
                  <a:schemeClr val="dk1"/>
                </a:solidFill>
                <a:latin typeface="Meiryo UI" panose="020B0604030504040204" pitchFamily="50" charset="-128"/>
                <a:ea typeface="Meiryo UI" panose="020B0604030504040204" pitchFamily="50" charset="-128"/>
              </a:rPr>
              <a:t>TVS-hx74からすべてのドライブを取り外す必要があります。</a:t>
            </a:r>
            <a:endParaRPr sz="1600" dirty="0">
              <a:solidFill>
                <a:schemeClr val="dk1"/>
              </a:solidFill>
              <a:latin typeface="Meiryo UI" panose="020B0604030504040204" pitchFamily="50" charset="-128"/>
              <a:ea typeface="Meiryo UI" panose="020B0604030504040204" pitchFamily="50" charset="-128"/>
            </a:endParaRPr>
          </a:p>
        </p:txBody>
      </p:sp>
      <p:pic>
        <p:nvPicPr>
          <p:cNvPr id="126" name="Google Shape;126;p25"/>
          <p:cNvPicPr preferRelativeResize="0"/>
          <p:nvPr/>
        </p:nvPicPr>
        <p:blipFill rotWithShape="1">
          <a:blip r:embed="rId3">
            <a:alphaModFix/>
          </a:blip>
          <a:srcRect/>
          <a:stretch/>
        </p:blipFill>
        <p:spPr>
          <a:xfrm>
            <a:off x="4176214" y="1929995"/>
            <a:ext cx="8836995" cy="4634579"/>
          </a:xfrm>
          <a:prstGeom prst="rect">
            <a:avLst/>
          </a:prstGeom>
          <a:noFill/>
          <a:ln>
            <a:noFill/>
          </a:ln>
          <a:effectLst>
            <a:outerShdw blurRad="431800" dist="368300" dir="5760000" sx="106000" sy="106000" algn="ctr" rotWithShape="0">
              <a:srgbClr val="000000">
                <a:alpha val="33725"/>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9"/>
          <p:cNvSpPr/>
          <p:nvPr/>
        </p:nvSpPr>
        <p:spPr>
          <a:xfrm>
            <a:off x="1752678" y="1873029"/>
            <a:ext cx="1865006" cy="4966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latin typeface="Meiryo UI" panose="020B0604030504040204" pitchFamily="50" charset="-128"/>
                <a:ea typeface="Meiryo UI" panose="020B0604030504040204" pitchFamily="50" charset="-128"/>
              </a:rPr>
              <a:t>Qfiling</a:t>
            </a:r>
            <a:endParaRPr sz="2400" b="1" dirty="0">
              <a:solidFill>
                <a:srgbClr val="000000"/>
              </a:solidFill>
              <a:latin typeface="Meiryo UI" panose="020B0604030504040204" pitchFamily="50" charset="-128"/>
              <a:ea typeface="Meiryo UI" panose="020B0604030504040204" pitchFamily="50" charset="-128"/>
              <a:sym typeface="Arial"/>
            </a:endParaRPr>
          </a:p>
        </p:txBody>
      </p:sp>
      <p:grpSp>
        <p:nvGrpSpPr>
          <p:cNvPr id="676" name="Google Shape;676;p39"/>
          <p:cNvGrpSpPr/>
          <p:nvPr/>
        </p:nvGrpSpPr>
        <p:grpSpPr>
          <a:xfrm>
            <a:off x="416271" y="2279014"/>
            <a:ext cx="3822651" cy="4497236"/>
            <a:chOff x="3404225" y="1239925"/>
            <a:chExt cx="2264102" cy="2663649"/>
          </a:xfrm>
        </p:grpSpPr>
        <p:pic>
          <p:nvPicPr>
            <p:cNvPr id="677" name="Google Shape;677;p39"/>
            <p:cNvPicPr preferRelativeResize="0"/>
            <p:nvPr/>
          </p:nvPicPr>
          <p:blipFill rotWithShape="1">
            <a:blip r:embed="rId3">
              <a:alphaModFix/>
            </a:blip>
            <a:srcRect/>
            <a:stretch/>
          </p:blipFill>
          <p:spPr>
            <a:xfrm>
              <a:off x="3404225" y="1239925"/>
              <a:ext cx="2264102" cy="2663649"/>
            </a:xfrm>
            <a:prstGeom prst="rect">
              <a:avLst/>
            </a:prstGeom>
            <a:noFill/>
            <a:ln>
              <a:noFill/>
            </a:ln>
          </p:spPr>
        </p:pic>
        <p:pic>
          <p:nvPicPr>
            <p:cNvPr id="678" name="Google Shape;678;p39"/>
            <p:cNvPicPr preferRelativeResize="0"/>
            <p:nvPr/>
          </p:nvPicPr>
          <p:blipFill rotWithShape="1">
            <a:blip r:embed="rId4">
              <a:alphaModFix/>
            </a:blip>
            <a:srcRect/>
            <a:stretch/>
          </p:blipFill>
          <p:spPr>
            <a:xfrm>
              <a:off x="4001523" y="1620750"/>
              <a:ext cx="1069500" cy="1902287"/>
            </a:xfrm>
            <a:prstGeom prst="rect">
              <a:avLst/>
            </a:prstGeom>
            <a:noFill/>
            <a:ln>
              <a:noFill/>
            </a:ln>
          </p:spPr>
        </p:pic>
      </p:grpSp>
      <p:sp>
        <p:nvSpPr>
          <p:cNvPr id="679" name="Google Shape;679;p39"/>
          <p:cNvSpPr/>
          <p:nvPr/>
        </p:nvSpPr>
        <p:spPr>
          <a:xfrm>
            <a:off x="6833393" y="1940713"/>
            <a:ext cx="2576078" cy="6580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latin typeface="Meiryo UI" panose="020B0604030504040204" pitchFamily="50" charset="-128"/>
                <a:ea typeface="Meiryo UI" panose="020B0604030504040204" pitchFamily="50" charset="-128"/>
              </a:rPr>
              <a:t>File Station</a:t>
            </a:r>
            <a:endParaRPr dirty="0">
              <a:latin typeface="Meiryo UI" panose="020B0604030504040204" pitchFamily="50" charset="-128"/>
              <a:ea typeface="Meiryo UI" panose="020B0604030504040204" pitchFamily="50" charset="-128"/>
            </a:endParaRPr>
          </a:p>
        </p:txBody>
      </p:sp>
      <p:sp>
        <p:nvSpPr>
          <p:cNvPr id="680" name="Google Shape;680;p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7777"/>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Dropbox、OneDrive、Googleドライブなどに接続</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pic>
        <p:nvPicPr>
          <p:cNvPr id="681" name="Google Shape;681;p39"/>
          <p:cNvPicPr preferRelativeResize="0"/>
          <p:nvPr/>
        </p:nvPicPr>
        <p:blipFill rotWithShape="1">
          <a:blip r:embed="rId5">
            <a:alphaModFix/>
          </a:blip>
          <a:srcRect/>
          <a:stretch/>
        </p:blipFill>
        <p:spPr>
          <a:xfrm>
            <a:off x="6556753" y="2470942"/>
            <a:ext cx="4993640" cy="4309633"/>
          </a:xfrm>
          <a:prstGeom prst="rect">
            <a:avLst/>
          </a:prstGeom>
          <a:noFill/>
          <a:ln>
            <a:noFill/>
          </a:ln>
          <a:effectLst>
            <a:outerShdw blurRad="228600" dist="152400" dir="8100000" algn="tr" rotWithShape="0">
              <a:srgbClr val="000000">
                <a:alpha val="27843"/>
              </a:srgbClr>
            </a:outerShdw>
          </a:effectLst>
        </p:spPr>
      </p:pic>
      <p:pic>
        <p:nvPicPr>
          <p:cNvPr id="682" name="Google Shape;682;p39"/>
          <p:cNvPicPr preferRelativeResize="0"/>
          <p:nvPr/>
        </p:nvPicPr>
        <p:blipFill rotWithShape="1">
          <a:blip r:embed="rId6">
            <a:alphaModFix/>
          </a:blip>
          <a:srcRect/>
          <a:stretch/>
        </p:blipFill>
        <p:spPr>
          <a:xfrm>
            <a:off x="979010" y="4050638"/>
            <a:ext cx="2732689" cy="2173332"/>
          </a:xfrm>
          <a:prstGeom prst="rect">
            <a:avLst/>
          </a:prstGeom>
          <a:noFill/>
          <a:ln>
            <a:noFill/>
          </a:ln>
          <a:effectLst>
            <a:outerShdw blurRad="228600" dist="152400" dir="8100000" algn="tr" rotWithShape="0">
              <a:srgbClr val="000000">
                <a:alpha val="27843"/>
              </a:srgbClr>
            </a:outerShdw>
          </a:effectLst>
        </p:spPr>
      </p:pic>
      <p:sp>
        <p:nvSpPr>
          <p:cNvPr id="683" name="Google Shape;683;p39"/>
          <p:cNvSpPr txBox="1"/>
          <p:nvPr/>
        </p:nvSpPr>
        <p:spPr>
          <a:xfrm>
            <a:off x="4272032" y="4290018"/>
            <a:ext cx="1232936" cy="6155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dirty="0" err="1">
                <a:solidFill>
                  <a:schemeClr val="dk1"/>
                </a:solidFill>
                <a:latin typeface="Meiryo UI" panose="020B0604030504040204" pitchFamily="50" charset="-128"/>
                <a:ea typeface="Meiryo UI" panose="020B0604030504040204" pitchFamily="50" charset="-128"/>
              </a:rPr>
              <a:t>ローカル</a:t>
            </a:r>
            <a:endParaRPr sz="1700"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700" dirty="0">
                <a:solidFill>
                  <a:schemeClr val="dk1"/>
                </a:solidFill>
                <a:latin typeface="Meiryo UI" panose="020B0604030504040204" pitchFamily="50" charset="-128"/>
                <a:ea typeface="Meiryo UI" panose="020B0604030504040204" pitchFamily="50" charset="-128"/>
              </a:rPr>
              <a:t>NAS</a:t>
            </a:r>
            <a:endParaRPr sz="1700" dirty="0">
              <a:solidFill>
                <a:schemeClr val="dk1"/>
              </a:solidFill>
              <a:latin typeface="Meiryo UI" panose="020B0604030504040204" pitchFamily="50" charset="-128"/>
              <a:ea typeface="Meiryo UI" panose="020B0604030504040204" pitchFamily="50" charset="-128"/>
            </a:endParaRPr>
          </a:p>
        </p:txBody>
      </p:sp>
      <p:sp>
        <p:nvSpPr>
          <p:cNvPr id="684" name="Google Shape;684;p39"/>
          <p:cNvSpPr txBox="1"/>
          <p:nvPr/>
        </p:nvSpPr>
        <p:spPr>
          <a:xfrm>
            <a:off x="4305832" y="5333376"/>
            <a:ext cx="1232936" cy="6155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dirty="0" err="1">
                <a:solidFill>
                  <a:schemeClr val="dk1"/>
                </a:solidFill>
                <a:latin typeface="Meiryo UI" panose="020B0604030504040204" pitchFamily="50" charset="-128"/>
                <a:ea typeface="Meiryo UI" panose="020B0604030504040204" pitchFamily="50" charset="-128"/>
              </a:rPr>
              <a:t>リモート</a:t>
            </a:r>
            <a:r>
              <a:rPr lang="en-US" sz="1700" dirty="0">
                <a:solidFill>
                  <a:schemeClr val="dk1"/>
                </a:solidFill>
                <a:latin typeface="Meiryo UI" panose="020B0604030504040204" pitchFamily="50" charset="-128"/>
                <a:ea typeface="Meiryo UI" panose="020B0604030504040204" pitchFamily="50" charset="-128"/>
              </a:rPr>
              <a:t> NAS</a:t>
            </a:r>
            <a:endParaRPr sz="1700" dirty="0">
              <a:solidFill>
                <a:schemeClr val="dk1"/>
              </a:solidFill>
              <a:latin typeface="Meiryo UI" panose="020B0604030504040204" pitchFamily="50" charset="-128"/>
              <a:ea typeface="Meiryo UI" panose="020B0604030504040204" pitchFamily="50" charset="-128"/>
              <a:sym typeface="Arial"/>
            </a:endParaRPr>
          </a:p>
        </p:txBody>
      </p:sp>
      <p:sp>
        <p:nvSpPr>
          <p:cNvPr id="685" name="Google Shape;685;p39"/>
          <p:cNvSpPr txBox="1"/>
          <p:nvPr/>
        </p:nvSpPr>
        <p:spPr>
          <a:xfrm>
            <a:off x="4244425" y="5988334"/>
            <a:ext cx="1419892" cy="6155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dirty="0" err="1">
                <a:solidFill>
                  <a:schemeClr val="dk1"/>
                </a:solidFill>
                <a:latin typeface="Meiryo UI" panose="020B0604030504040204" pitchFamily="50" charset="-128"/>
                <a:ea typeface="Meiryo UI" panose="020B0604030504040204" pitchFamily="50" charset="-128"/>
              </a:rPr>
              <a:t>クラウド</a:t>
            </a:r>
            <a:br>
              <a:rPr lang="en-US" sz="1700" dirty="0">
                <a:solidFill>
                  <a:schemeClr val="dk1"/>
                </a:solidFill>
                <a:latin typeface="Meiryo UI" panose="020B0604030504040204" pitchFamily="50" charset="-128"/>
                <a:ea typeface="Meiryo UI" panose="020B0604030504040204" pitchFamily="50" charset="-128"/>
              </a:rPr>
            </a:br>
            <a:r>
              <a:rPr lang="en-US" sz="1700" dirty="0" err="1">
                <a:solidFill>
                  <a:schemeClr val="dk1"/>
                </a:solidFill>
                <a:latin typeface="Meiryo UI" panose="020B0604030504040204" pitchFamily="50" charset="-128"/>
                <a:ea typeface="Meiryo UI" panose="020B0604030504040204" pitchFamily="50" charset="-128"/>
              </a:rPr>
              <a:t>ストレージ</a:t>
            </a:r>
            <a:endParaRPr dirty="0">
              <a:latin typeface="Meiryo UI" panose="020B0604030504040204" pitchFamily="50" charset="-128"/>
              <a:ea typeface="Meiryo UI" panose="020B0604030504040204" pitchFamily="50" charset="-128"/>
            </a:endParaRPr>
          </a:p>
        </p:txBody>
      </p:sp>
      <p:sp>
        <p:nvSpPr>
          <p:cNvPr id="686" name="Google Shape;686;p39"/>
          <p:cNvSpPr/>
          <p:nvPr/>
        </p:nvSpPr>
        <p:spPr>
          <a:xfrm flipH="1">
            <a:off x="3218001" y="4380039"/>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687" name="Google Shape;687;p39"/>
          <p:cNvSpPr/>
          <p:nvPr/>
        </p:nvSpPr>
        <p:spPr>
          <a:xfrm flipH="1">
            <a:off x="3218001" y="5509303"/>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688" name="Google Shape;688;p39"/>
          <p:cNvSpPr/>
          <p:nvPr/>
        </p:nvSpPr>
        <p:spPr>
          <a:xfrm flipH="1">
            <a:off x="3250157" y="5960117"/>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689" name="Google Shape;689;p39"/>
          <p:cNvSpPr/>
          <p:nvPr/>
        </p:nvSpPr>
        <p:spPr>
          <a:xfrm>
            <a:off x="5511012" y="4380039"/>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690" name="Google Shape;690;p39"/>
          <p:cNvSpPr/>
          <p:nvPr/>
        </p:nvSpPr>
        <p:spPr>
          <a:xfrm>
            <a:off x="5537603" y="5496589"/>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691" name="Google Shape;691;p39"/>
          <p:cNvSpPr/>
          <p:nvPr/>
        </p:nvSpPr>
        <p:spPr>
          <a:xfrm>
            <a:off x="5511012" y="6108501"/>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pic>
        <p:nvPicPr>
          <p:cNvPr id="692" name="Google Shape;692;p39"/>
          <p:cNvPicPr preferRelativeResize="0"/>
          <p:nvPr/>
        </p:nvPicPr>
        <p:blipFill rotWithShape="1">
          <a:blip r:embed="rId7">
            <a:alphaModFix/>
          </a:blip>
          <a:srcRect/>
          <a:stretch/>
        </p:blipFill>
        <p:spPr>
          <a:xfrm>
            <a:off x="1023213" y="1776073"/>
            <a:ext cx="810851" cy="810851"/>
          </a:xfrm>
          <a:prstGeom prst="rect">
            <a:avLst/>
          </a:prstGeom>
          <a:noFill/>
          <a:ln>
            <a:noFill/>
          </a:ln>
          <a:effectLst>
            <a:outerShdw blurRad="228600" dist="152400" dir="8100000" algn="tr" rotWithShape="0">
              <a:srgbClr val="000000">
                <a:alpha val="27843"/>
              </a:srgbClr>
            </a:outerShdw>
          </a:effectLst>
        </p:spPr>
      </p:pic>
      <p:pic>
        <p:nvPicPr>
          <p:cNvPr id="693" name="Google Shape;693;p39"/>
          <p:cNvPicPr preferRelativeResize="0"/>
          <p:nvPr/>
        </p:nvPicPr>
        <p:blipFill rotWithShape="1">
          <a:blip r:embed="rId7">
            <a:alphaModFix/>
          </a:blip>
          <a:srcRect/>
          <a:stretch/>
        </p:blipFill>
        <p:spPr>
          <a:xfrm>
            <a:off x="6022541" y="1776073"/>
            <a:ext cx="810851" cy="810851"/>
          </a:xfrm>
          <a:prstGeom prst="rect">
            <a:avLst/>
          </a:prstGeom>
          <a:noFill/>
          <a:ln>
            <a:noFill/>
          </a:ln>
          <a:effectLst>
            <a:outerShdw blurRad="228600" dist="152400" dir="8100000" algn="tr" rotWithShape="0">
              <a:srgbClr val="000000">
                <a:alpha val="27843"/>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0"/>
          <p:cNvSpPr/>
          <p:nvPr/>
        </p:nvSpPr>
        <p:spPr>
          <a:xfrm>
            <a:off x="6807200" y="2583339"/>
            <a:ext cx="2844800" cy="650378"/>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700" name="Google Shape;700;p40"/>
          <p:cNvSpPr/>
          <p:nvPr/>
        </p:nvSpPr>
        <p:spPr>
          <a:xfrm>
            <a:off x="3928884" y="2590020"/>
            <a:ext cx="2844800" cy="650378"/>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701" name="Google Shape;701;p40"/>
          <p:cNvSpPr/>
          <p:nvPr/>
        </p:nvSpPr>
        <p:spPr>
          <a:xfrm>
            <a:off x="1703397" y="2582993"/>
            <a:ext cx="2191971" cy="650378"/>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702" name="Google Shape;702;p4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a:solidFill>
                  <a:schemeClr val="tx1"/>
                </a:solidFill>
                <a:latin typeface="Meiryo UI" panose="020B0604030504040204" pitchFamily="50" charset="-128"/>
                <a:ea typeface="Meiryo UI" panose="020B0604030504040204" pitchFamily="50" charset="-128"/>
                <a:cs typeface="Arial"/>
                <a:sym typeface="Arial"/>
              </a:rPr>
              <a:t>File </a:t>
            </a:r>
            <a:r>
              <a:rPr lang="en-US" sz="3600" dirty="0" err="1">
                <a:solidFill>
                  <a:schemeClr val="tx1"/>
                </a:solidFill>
                <a:latin typeface="Meiryo UI" panose="020B0604030504040204" pitchFamily="50" charset="-128"/>
                <a:ea typeface="Meiryo UI" panose="020B0604030504040204" pitchFamily="50" charset="-128"/>
                <a:cs typeface="Arial"/>
                <a:sym typeface="Arial"/>
              </a:rPr>
              <a:t>StationでNASを</a:t>
            </a:r>
            <a:r>
              <a:rPr lang="ja-JP" altLang="en-US" sz="3600" dirty="0">
                <a:solidFill>
                  <a:schemeClr val="tx1"/>
                </a:solidFill>
                <a:latin typeface="Meiryo UI" panose="020B0604030504040204" pitchFamily="50" charset="-128"/>
                <a:ea typeface="Meiryo UI" panose="020B0604030504040204" pitchFamily="50" charset="-128"/>
                <a:cs typeface="Arial"/>
                <a:sym typeface="Arial"/>
              </a:rPr>
              <a:t>簡単に</a:t>
            </a:r>
            <a:br>
              <a:rPr lang="en-US" altLang="ja-JP" sz="3600" dirty="0">
                <a:solidFill>
                  <a:schemeClr val="tx1"/>
                </a:solidFill>
                <a:latin typeface="Meiryo UI" panose="020B0604030504040204" pitchFamily="50" charset="-128"/>
                <a:ea typeface="Meiryo UI" panose="020B0604030504040204" pitchFamily="50" charset="-128"/>
                <a:cs typeface="Arial"/>
                <a:sym typeface="Arial"/>
              </a:rPr>
            </a:br>
            <a:r>
              <a:rPr lang="en-US" sz="3600" dirty="0" err="1">
                <a:solidFill>
                  <a:schemeClr val="tx1"/>
                </a:solidFill>
                <a:latin typeface="Meiryo UI" panose="020B0604030504040204" pitchFamily="50" charset="-128"/>
                <a:ea typeface="Meiryo UI" panose="020B0604030504040204" pitchFamily="50" charset="-128"/>
                <a:cs typeface="Arial"/>
                <a:sym typeface="Arial"/>
              </a:rPr>
              <a:t>チームコラボレーションポータルに</a:t>
            </a:r>
            <a:endParaRPr sz="4267"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703" name="Google Shape;703;p40"/>
          <p:cNvSpPr/>
          <p:nvPr/>
        </p:nvSpPr>
        <p:spPr>
          <a:xfrm>
            <a:off x="1471358" y="5723260"/>
            <a:ext cx="3530967" cy="430981"/>
          </a:xfrm>
          <a:prstGeom prst="roundRect">
            <a:avLst>
              <a:gd name="adj" fmla="val 8066"/>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EEECE1"/>
              </a:solidFill>
              <a:latin typeface="Meiryo UI" panose="020B0604030504040204" pitchFamily="50" charset="-128"/>
              <a:ea typeface="Meiryo UI" panose="020B0604030504040204" pitchFamily="50" charset="-128"/>
              <a:sym typeface="Arial"/>
            </a:endParaRPr>
          </a:p>
        </p:txBody>
      </p:sp>
      <p:graphicFrame>
        <p:nvGraphicFramePr>
          <p:cNvPr id="704" name="Google Shape;704;p40"/>
          <p:cNvGraphicFramePr/>
          <p:nvPr>
            <p:extLst>
              <p:ext uri="{D42A27DB-BD31-4B8C-83A1-F6EECF244321}">
                <p14:modId xmlns:p14="http://schemas.microsoft.com/office/powerpoint/2010/main" val="201792999"/>
              </p:ext>
            </p:extLst>
          </p:nvPr>
        </p:nvGraphicFramePr>
        <p:xfrm>
          <a:off x="718438" y="2579055"/>
          <a:ext cx="8933550" cy="2877700"/>
        </p:xfrm>
        <a:graphic>
          <a:graphicData uri="http://schemas.openxmlformats.org/drawingml/2006/table">
            <a:tbl>
              <a:tblPr firstRow="1" bandRow="1">
                <a:noFill/>
              </a:tblPr>
              <a:tblGrid>
                <a:gridCol w="991825">
                  <a:extLst>
                    <a:ext uri="{9D8B030D-6E8A-4147-A177-3AD203B41FA5}">
                      <a16:colId xmlns:a16="http://schemas.microsoft.com/office/drawing/2014/main" val="20000"/>
                    </a:ext>
                  </a:extLst>
                </a:gridCol>
                <a:gridCol w="2201325">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gridCol w="2870200">
                  <a:extLst>
                    <a:ext uri="{9D8B030D-6E8A-4147-A177-3AD203B41FA5}">
                      <a16:colId xmlns:a16="http://schemas.microsoft.com/office/drawing/2014/main" val="20003"/>
                    </a:ext>
                  </a:extLst>
                </a:gridCol>
              </a:tblGrid>
              <a:tr h="652650">
                <a:tc>
                  <a:txBody>
                    <a:bodyPr/>
                    <a:lstStyle/>
                    <a:p>
                      <a:pPr marL="0" marR="0" lvl="0" indent="0" algn="ctr" rtl="0">
                        <a:spcBef>
                          <a:spcPts val="0"/>
                        </a:spcBef>
                        <a:spcAft>
                          <a:spcPts val="0"/>
                        </a:spcAft>
                        <a:buNone/>
                      </a:pPr>
                      <a:endParaRPr sz="1900"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cs typeface="Arial"/>
                          <a:sym typeface="Arial"/>
                        </a:rPr>
                        <a:t>Office Online</a:t>
                      </a:r>
                      <a:r>
                        <a:rPr lang="ja-JP" altLang="en-US" sz="1600" b="1" dirty="0">
                          <a:solidFill>
                            <a:schemeClr val="lt1"/>
                          </a:solidFill>
                          <a:latin typeface="Meiryo UI" panose="020B0604030504040204" pitchFamily="50" charset="-128"/>
                          <a:ea typeface="Meiryo UI" panose="020B0604030504040204" pitchFamily="50" charset="-128"/>
                          <a:cs typeface="Arial"/>
                          <a:sym typeface="Arial"/>
                        </a:rPr>
                        <a:t>で編集</a:t>
                      </a:r>
                      <a:endParaRPr sz="1600" b="1"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cs typeface="Arial"/>
                          <a:sym typeface="Arial"/>
                        </a:rPr>
                        <a:t>Google Docs</a:t>
                      </a:r>
                      <a:r>
                        <a:rPr lang="ja-JP" altLang="en-US" sz="1600" b="1" dirty="0">
                          <a:solidFill>
                            <a:schemeClr val="lt1"/>
                          </a:solidFill>
                          <a:latin typeface="Meiryo UI" panose="020B0604030504040204" pitchFamily="50" charset="-128"/>
                          <a:ea typeface="Meiryo UI" panose="020B0604030504040204" pitchFamily="50" charset="-128"/>
                          <a:cs typeface="Arial"/>
                          <a:sym typeface="Arial"/>
                        </a:rPr>
                        <a:t>で閲覧</a:t>
                      </a:r>
                      <a:endParaRPr sz="1600" b="1" dirty="0">
                        <a:solidFill>
                          <a:schemeClr val="lt1"/>
                        </a:solidFill>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cs typeface="Arial"/>
                          <a:sym typeface="Arial"/>
                        </a:rPr>
                        <a:t>Google Chrome Extension</a:t>
                      </a:r>
                      <a:r>
                        <a:rPr lang="ja-JP" altLang="en-US" sz="1600" b="1" dirty="0">
                          <a:solidFill>
                            <a:schemeClr val="lt1"/>
                          </a:solidFill>
                          <a:latin typeface="Meiryo UI" panose="020B0604030504040204" pitchFamily="50" charset="-128"/>
                          <a:ea typeface="Meiryo UI" panose="020B0604030504040204" pitchFamily="50" charset="-128"/>
                          <a:cs typeface="Arial"/>
                          <a:sym typeface="Arial"/>
                        </a:rPr>
                        <a:t>で開く</a:t>
                      </a:r>
                      <a:endParaRPr sz="1600" b="1" dirty="0">
                        <a:solidFill>
                          <a:schemeClr val="lt1"/>
                        </a:solidFill>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62000">
                <a:tc>
                  <a:txBody>
                    <a:bodyPr/>
                    <a:lstStyle/>
                    <a:p>
                      <a:pPr marL="0" marR="0" lvl="0" indent="0" algn="l" rtl="0">
                        <a:spcBef>
                          <a:spcPts val="0"/>
                        </a:spcBef>
                        <a:spcAft>
                          <a:spcPts val="0"/>
                        </a:spcAft>
                        <a:buNone/>
                      </a:pPr>
                      <a:r>
                        <a:rPr lang="ja-JP" altLang="en-US" sz="1000" b="1" dirty="0">
                          <a:latin typeface="Meiryo UI" panose="020B0604030504040204" pitchFamily="50" charset="-128"/>
                          <a:ea typeface="Meiryo UI" panose="020B0604030504040204" pitchFamily="50" charset="-128"/>
                          <a:cs typeface="Arial"/>
                          <a:sym typeface="Arial"/>
                        </a:rPr>
                        <a:t>要件</a:t>
                      </a:r>
                      <a:endParaRPr sz="10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050" dirty="0" err="1">
                          <a:latin typeface="Meiryo UI" panose="020B0604030504040204" pitchFamily="50" charset="-128"/>
                          <a:ea typeface="Meiryo UI" panose="020B0604030504040204" pitchFamily="50" charset="-128"/>
                          <a:cs typeface="Arial"/>
                          <a:sym typeface="Arial"/>
                        </a:rPr>
                        <a:t>CloudLink</a:t>
                      </a:r>
                      <a:r>
                        <a:rPr lang="ja-JP" altLang="en-US" sz="1050" dirty="0">
                          <a:latin typeface="Meiryo UI" panose="020B0604030504040204" pitchFamily="50" charset="-128"/>
                          <a:ea typeface="Meiryo UI" panose="020B0604030504040204" pitchFamily="50" charset="-128"/>
                          <a:cs typeface="Arial"/>
                          <a:sym typeface="Arial"/>
                        </a:rPr>
                        <a:t>の有効化</a:t>
                      </a:r>
                      <a:endParaRPr sz="105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chemeClr val="dk1"/>
                        </a:buClr>
                        <a:buSzPts val="1400"/>
                        <a:buFont typeface="Arial"/>
                        <a:buNone/>
                      </a:pPr>
                      <a:r>
                        <a:rPr lang="en-US" sz="1400" b="0" i="0" u="none" strike="noStrike" dirty="0" err="1">
                          <a:latin typeface="Meiryo UI" panose="020B0604030504040204" pitchFamily="50" charset="-128"/>
                          <a:ea typeface="Meiryo UI" panose="020B0604030504040204" pitchFamily="50" charset="-128"/>
                          <a:cs typeface="Arial"/>
                          <a:sym typeface="Arial"/>
                        </a:rPr>
                        <a:t>CloudLink</a:t>
                      </a:r>
                      <a:r>
                        <a:rPr lang="ja-JP" altLang="en-US" sz="1400" b="0" i="0" u="none" strike="noStrike" dirty="0">
                          <a:latin typeface="Meiryo UI" panose="020B0604030504040204" pitchFamily="50" charset="-128"/>
                          <a:ea typeface="Meiryo UI" panose="020B0604030504040204" pitchFamily="50" charset="-128"/>
                          <a:cs typeface="Arial"/>
                          <a:sym typeface="Arial"/>
                        </a:rPr>
                        <a:t>の有効化</a:t>
                      </a:r>
                      <a:endParaRPr sz="2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ja-JP" altLang="en-US" sz="1400" b="0" i="0" u="none" strike="noStrike" dirty="0">
                          <a:latin typeface="Meiryo UI" panose="020B0604030504040204" pitchFamily="50" charset="-128"/>
                          <a:ea typeface="Meiryo UI" panose="020B0604030504040204" pitchFamily="50" charset="-128"/>
                          <a:cs typeface="Arial"/>
                          <a:sym typeface="Arial"/>
                        </a:rPr>
                        <a:t>「</a:t>
                      </a:r>
                      <a:r>
                        <a:rPr lang="en-US" sz="1400" b="0" i="0" u="none" strike="noStrike" dirty="0">
                          <a:latin typeface="Meiryo UI" panose="020B0604030504040204" pitchFamily="50" charset="-128"/>
                          <a:ea typeface="Meiryo UI" panose="020B0604030504040204" pitchFamily="50" charset="-128"/>
                          <a:cs typeface="Arial"/>
                          <a:sym typeface="Arial"/>
                        </a:rPr>
                        <a:t>Office Editing for Docs, Sheets &amp; Slides</a:t>
                      </a:r>
                      <a:r>
                        <a:rPr lang="ja-JP" altLang="en-US" sz="1400" b="0" i="0" u="none" strike="noStrike" dirty="0">
                          <a:latin typeface="Meiryo UI" panose="020B0604030504040204" pitchFamily="50" charset="-128"/>
                          <a:ea typeface="Meiryo UI" panose="020B0604030504040204" pitchFamily="50" charset="-128"/>
                          <a:cs typeface="Arial"/>
                          <a:sym typeface="Arial"/>
                        </a:rPr>
                        <a:t>」拡張で</a:t>
                      </a:r>
                      <a:r>
                        <a:rPr lang="en-US" altLang="ja-JP" sz="1400" b="0" i="0" u="none" strike="noStrike" dirty="0">
                          <a:latin typeface="Meiryo UI" panose="020B0604030504040204" pitchFamily="50" charset="-128"/>
                          <a:ea typeface="Meiryo UI" panose="020B0604030504040204" pitchFamily="50" charset="-128"/>
                          <a:cs typeface="Arial"/>
                          <a:sym typeface="Arial"/>
                        </a:rPr>
                        <a:t>Chrome</a:t>
                      </a:r>
                      <a:r>
                        <a:rPr lang="ja-JP" altLang="en-US" sz="1400" b="0" i="0" u="none" strike="noStrike" dirty="0">
                          <a:latin typeface="Meiryo UI" panose="020B0604030504040204" pitchFamily="50" charset="-128"/>
                          <a:ea typeface="Meiryo UI" panose="020B0604030504040204" pitchFamily="50" charset="-128"/>
                          <a:cs typeface="Arial"/>
                          <a:sym typeface="Arial"/>
                        </a:rPr>
                        <a:t>を使用して開く</a:t>
                      </a:r>
                      <a:endParaRPr sz="2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731525">
                <a:tc>
                  <a:txBody>
                    <a:bodyPr/>
                    <a:lstStyle/>
                    <a:p>
                      <a:pPr marL="0" marR="0" lvl="0" indent="0" algn="l" rtl="0">
                        <a:spcBef>
                          <a:spcPts val="0"/>
                        </a:spcBef>
                        <a:spcAft>
                          <a:spcPts val="0"/>
                        </a:spcAft>
                        <a:buNone/>
                      </a:pPr>
                      <a:r>
                        <a:rPr lang="ja-JP" altLang="en-US" sz="1050" b="1" dirty="0">
                          <a:latin typeface="Meiryo UI" panose="020B0604030504040204" pitchFamily="50" charset="-128"/>
                          <a:ea typeface="Meiryo UI" panose="020B0604030504040204" pitchFamily="50" charset="-128"/>
                          <a:cs typeface="Arial"/>
                          <a:sym typeface="Arial"/>
                        </a:rPr>
                        <a:t>サポート形式</a:t>
                      </a:r>
                      <a:endParaRPr sz="1400" b="1"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.docx, .pptx, .xlsx</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.doc, .ppt, .</a:t>
                      </a:r>
                      <a:r>
                        <a:rPr lang="en-US" sz="1400" dirty="0" err="1">
                          <a:latin typeface="Meiryo UI" panose="020B0604030504040204" pitchFamily="50" charset="-128"/>
                          <a:ea typeface="Meiryo UI" panose="020B0604030504040204" pitchFamily="50" charset="-128"/>
                          <a:cs typeface="Arial"/>
                          <a:sym typeface="Arial"/>
                        </a:rPr>
                        <a:t>xls</a:t>
                      </a:r>
                      <a:r>
                        <a:rPr lang="en-US" sz="1400" dirty="0">
                          <a:latin typeface="Meiryo UI" panose="020B0604030504040204" pitchFamily="50" charset="-128"/>
                          <a:ea typeface="Meiryo UI" panose="020B0604030504040204" pitchFamily="50" charset="-128"/>
                          <a:cs typeface="Arial"/>
                          <a:sym typeface="Arial"/>
                        </a:rPr>
                        <a:t> .docx, .pptx, .xlsx</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.doc, .ppt, .</a:t>
                      </a:r>
                      <a:r>
                        <a:rPr lang="en-US" sz="1400" dirty="0" err="1">
                          <a:latin typeface="Meiryo UI" panose="020B0604030504040204" pitchFamily="50" charset="-128"/>
                          <a:ea typeface="Meiryo UI" panose="020B0604030504040204" pitchFamily="50" charset="-128"/>
                          <a:cs typeface="Arial"/>
                          <a:sym typeface="Arial"/>
                        </a:rPr>
                        <a:t>xls</a:t>
                      </a:r>
                      <a:r>
                        <a:rPr lang="en-US" sz="1400" dirty="0">
                          <a:latin typeface="Meiryo UI" panose="020B0604030504040204" pitchFamily="50" charset="-128"/>
                          <a:ea typeface="Meiryo UI" panose="020B0604030504040204" pitchFamily="50" charset="-128"/>
                          <a:cs typeface="Arial"/>
                          <a:sym typeface="Arial"/>
                        </a:rPr>
                        <a:t> .docx, .pptx, .xlsx</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731525">
                <a:tc>
                  <a:txBody>
                    <a:bodyPr/>
                    <a:lstStyle/>
                    <a:p>
                      <a:pPr marL="0" marR="0" lvl="0" indent="0" algn="l" rtl="0">
                        <a:spcBef>
                          <a:spcPts val="0"/>
                        </a:spcBef>
                        <a:spcAft>
                          <a:spcPts val="0"/>
                        </a:spcAft>
                        <a:buNone/>
                      </a:pPr>
                      <a:r>
                        <a:rPr lang="ja-JP" altLang="en-US" sz="1000" b="1" dirty="0">
                          <a:latin typeface="Meiryo UI" panose="020B0604030504040204" pitchFamily="50" charset="-128"/>
                          <a:ea typeface="Meiryo UI" panose="020B0604030504040204" pitchFamily="50" charset="-128"/>
                          <a:cs typeface="Arial"/>
                          <a:sym typeface="Arial"/>
                        </a:rPr>
                        <a:t>容量</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ファイルコラボレーション</a:t>
                      </a:r>
                      <a:endParaRPr lang="en-US" altLang="ja-JP" sz="1000" b="0" i="0" u="none" strike="noStrike" dirty="0">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•NAS</a:t>
                      </a:r>
                      <a:r>
                        <a:rPr lang="ja-JP" altLang="en-US" sz="1000" b="0" i="0" u="none" strike="noStrike" dirty="0">
                          <a:latin typeface="Meiryo UI" panose="020B0604030504040204" pitchFamily="50" charset="-128"/>
                          <a:ea typeface="Meiryo UI" panose="020B0604030504040204" pitchFamily="50" charset="-128"/>
                          <a:cs typeface="Arial"/>
                          <a:sym typeface="Arial"/>
                        </a:rPr>
                        <a:t>にリアルタイムで自動保存</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ドキュメントプレビュー</a:t>
                      </a:r>
                      <a:endParaRPr lang="en-US" altLang="ja-JP" sz="1000" b="0" i="0" u="none" strike="noStrike" dirty="0">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en-US" altLang="ja-JP" sz="1000" b="0" i="0" u="none" strike="noStrike" dirty="0">
                          <a:latin typeface="Meiryo UI" panose="020B0604030504040204" pitchFamily="50" charset="-128"/>
                          <a:ea typeface="Meiryo UI" panose="020B0604030504040204" pitchFamily="50" charset="-128"/>
                          <a:cs typeface="Arial"/>
                          <a:sym typeface="Arial"/>
                        </a:rPr>
                        <a:t>Google Drive</a:t>
                      </a:r>
                      <a:r>
                        <a:rPr lang="ja-JP" altLang="en-US" sz="1000" b="0" i="0" u="none" strike="noStrike" dirty="0">
                          <a:latin typeface="Meiryo UI" panose="020B0604030504040204" pitchFamily="50" charset="-128"/>
                          <a:ea typeface="Meiryo UI" panose="020B0604030504040204" pitchFamily="50" charset="-128"/>
                          <a:cs typeface="Arial"/>
                          <a:sym typeface="Arial"/>
                        </a:rPr>
                        <a:t>内で</a:t>
                      </a:r>
                      <a:r>
                        <a:rPr lang="en-US" sz="1000" b="0" i="0" u="none" strike="noStrike" dirty="0">
                          <a:latin typeface="Meiryo UI" panose="020B0604030504040204" pitchFamily="50" charset="-128"/>
                          <a:ea typeface="Meiryo UI" panose="020B0604030504040204" pitchFamily="50" charset="-128"/>
                          <a:cs typeface="Arial"/>
                          <a:sym typeface="Arial"/>
                        </a:rPr>
                        <a:t>Google docs for editing &amp; saving</a:t>
                      </a:r>
                      <a:r>
                        <a:rPr lang="ja-JP" altLang="en-US" sz="1000" b="0" i="0" u="none" strike="noStrike" dirty="0">
                          <a:latin typeface="Meiryo UI" panose="020B0604030504040204" pitchFamily="50" charset="-128"/>
                          <a:ea typeface="Meiryo UI" panose="020B0604030504040204" pitchFamily="50" charset="-128"/>
                          <a:cs typeface="Arial"/>
                          <a:sym typeface="Arial"/>
                        </a:rPr>
                        <a:t>に変換</a:t>
                      </a:r>
                      <a:endParaRPr sz="1000" b="0" i="0" u="none" strike="noStrike"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ドキュメントプレビュー</a:t>
                      </a:r>
                      <a:endParaRPr lang="en-US" altLang="ja-JP" sz="1000" b="0" i="0" u="none" strike="noStrike" dirty="0">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en-US" altLang="ja-JP" sz="1000" b="0" i="0" u="none" strike="noStrike" dirty="0">
                          <a:latin typeface="Meiryo UI" panose="020B0604030504040204" pitchFamily="50" charset="-128"/>
                          <a:ea typeface="Meiryo UI" panose="020B0604030504040204" pitchFamily="50" charset="-128"/>
                          <a:cs typeface="Arial"/>
                          <a:sym typeface="Arial"/>
                        </a:rPr>
                        <a:t>Google Drive</a:t>
                      </a:r>
                      <a:r>
                        <a:rPr lang="ja-JP" altLang="en-US" sz="1000" b="0" i="0" u="none" strike="noStrike" dirty="0">
                          <a:latin typeface="Meiryo UI" panose="020B0604030504040204" pitchFamily="50" charset="-128"/>
                          <a:ea typeface="Meiryo UI" panose="020B0604030504040204" pitchFamily="50" charset="-128"/>
                          <a:cs typeface="Arial"/>
                          <a:sym typeface="Arial"/>
                        </a:rPr>
                        <a:t>内で</a:t>
                      </a:r>
                      <a:r>
                        <a:rPr lang="en-US" sz="1000" b="0" i="0" u="none" strike="noStrike" dirty="0">
                          <a:latin typeface="Meiryo UI" panose="020B0604030504040204" pitchFamily="50" charset="-128"/>
                          <a:ea typeface="Meiryo UI" panose="020B0604030504040204" pitchFamily="50" charset="-128"/>
                          <a:cs typeface="Arial"/>
                          <a:sym typeface="Arial"/>
                        </a:rPr>
                        <a:t>Google docs for editing &amp; saving</a:t>
                      </a:r>
                      <a:r>
                        <a:rPr lang="ja-JP" altLang="en-US" sz="1000" b="0" i="0" u="none" strike="noStrike" dirty="0">
                          <a:latin typeface="Meiryo UI" panose="020B0604030504040204" pitchFamily="50" charset="-128"/>
                          <a:ea typeface="Meiryo UI" panose="020B0604030504040204" pitchFamily="50" charset="-128"/>
                          <a:cs typeface="Arial"/>
                          <a:sym typeface="Arial"/>
                        </a:rPr>
                        <a:t>に変換</a:t>
                      </a:r>
                      <a:endParaRPr sz="10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pic>
        <p:nvPicPr>
          <p:cNvPr id="705" name="Google Shape;705;p40"/>
          <p:cNvPicPr preferRelativeResize="0"/>
          <p:nvPr/>
        </p:nvPicPr>
        <p:blipFill rotWithShape="1">
          <a:blip r:embed="rId3">
            <a:alphaModFix/>
          </a:blip>
          <a:srcRect/>
          <a:stretch/>
        </p:blipFill>
        <p:spPr>
          <a:xfrm>
            <a:off x="7740806" y="1806500"/>
            <a:ext cx="735485" cy="735485"/>
          </a:xfrm>
          <a:prstGeom prst="rect">
            <a:avLst/>
          </a:prstGeom>
          <a:noFill/>
          <a:ln>
            <a:noFill/>
          </a:ln>
        </p:spPr>
      </p:pic>
      <p:pic>
        <p:nvPicPr>
          <p:cNvPr id="706" name="Google Shape;706;p40"/>
          <p:cNvPicPr preferRelativeResize="0"/>
          <p:nvPr/>
        </p:nvPicPr>
        <p:blipFill rotWithShape="1">
          <a:blip r:embed="rId4">
            <a:alphaModFix/>
          </a:blip>
          <a:srcRect/>
          <a:stretch/>
        </p:blipFill>
        <p:spPr>
          <a:xfrm>
            <a:off x="4536746" y="1850597"/>
            <a:ext cx="1801553" cy="691387"/>
          </a:xfrm>
          <a:prstGeom prst="rect">
            <a:avLst/>
          </a:prstGeom>
          <a:noFill/>
          <a:ln>
            <a:noFill/>
          </a:ln>
        </p:spPr>
      </p:pic>
      <p:grpSp>
        <p:nvGrpSpPr>
          <p:cNvPr id="707" name="Google Shape;707;p40"/>
          <p:cNvGrpSpPr/>
          <p:nvPr/>
        </p:nvGrpSpPr>
        <p:grpSpPr>
          <a:xfrm>
            <a:off x="1770504" y="1854536"/>
            <a:ext cx="2226867" cy="735485"/>
            <a:chOff x="1502580" y="2957023"/>
            <a:chExt cx="1576550" cy="520700"/>
          </a:xfrm>
        </p:grpSpPr>
        <p:pic>
          <p:nvPicPr>
            <p:cNvPr id="708" name="Google Shape;708;p40"/>
            <p:cNvPicPr preferRelativeResize="0"/>
            <p:nvPr/>
          </p:nvPicPr>
          <p:blipFill rotWithShape="1">
            <a:blip r:embed="rId5">
              <a:alphaModFix/>
            </a:blip>
            <a:srcRect/>
            <a:stretch/>
          </p:blipFill>
          <p:spPr>
            <a:xfrm>
              <a:off x="1502580" y="2957023"/>
              <a:ext cx="520700" cy="520700"/>
            </a:xfrm>
            <a:prstGeom prst="rect">
              <a:avLst/>
            </a:prstGeom>
            <a:noFill/>
            <a:ln>
              <a:noFill/>
            </a:ln>
          </p:spPr>
        </p:pic>
        <p:pic>
          <p:nvPicPr>
            <p:cNvPr id="709" name="Google Shape;709;p40"/>
            <p:cNvPicPr preferRelativeResize="0"/>
            <p:nvPr/>
          </p:nvPicPr>
          <p:blipFill rotWithShape="1">
            <a:blip r:embed="rId6">
              <a:alphaModFix/>
            </a:blip>
            <a:srcRect/>
            <a:stretch/>
          </p:blipFill>
          <p:spPr>
            <a:xfrm>
              <a:off x="2558430" y="2957023"/>
              <a:ext cx="520700" cy="520700"/>
            </a:xfrm>
            <a:prstGeom prst="rect">
              <a:avLst/>
            </a:prstGeom>
            <a:noFill/>
            <a:ln>
              <a:noFill/>
            </a:ln>
          </p:spPr>
        </p:pic>
        <p:pic>
          <p:nvPicPr>
            <p:cNvPr id="710" name="Google Shape;710;p40"/>
            <p:cNvPicPr preferRelativeResize="0"/>
            <p:nvPr/>
          </p:nvPicPr>
          <p:blipFill rotWithShape="1">
            <a:blip r:embed="rId7">
              <a:alphaModFix/>
            </a:blip>
            <a:srcRect/>
            <a:stretch/>
          </p:blipFill>
          <p:spPr>
            <a:xfrm>
              <a:off x="2041011" y="2966556"/>
              <a:ext cx="499688" cy="499688"/>
            </a:xfrm>
            <a:prstGeom prst="rect">
              <a:avLst/>
            </a:prstGeom>
            <a:noFill/>
            <a:ln>
              <a:noFill/>
            </a:ln>
          </p:spPr>
        </p:pic>
      </p:grpSp>
      <p:pic>
        <p:nvPicPr>
          <p:cNvPr id="711" name="Google Shape;711;p40"/>
          <p:cNvPicPr preferRelativeResize="0"/>
          <p:nvPr/>
        </p:nvPicPr>
        <p:blipFill rotWithShape="1">
          <a:blip r:embed="rId8">
            <a:alphaModFix/>
          </a:blip>
          <a:srcRect/>
          <a:stretch/>
        </p:blipFill>
        <p:spPr>
          <a:xfrm>
            <a:off x="597945" y="5667502"/>
            <a:ext cx="939800" cy="939800"/>
          </a:xfrm>
          <a:prstGeom prst="ellipse">
            <a:avLst/>
          </a:prstGeom>
          <a:noFill/>
          <a:ln w="38100" cap="flat" cmpd="sng">
            <a:solidFill>
              <a:srgbClr val="FFC000"/>
            </a:solidFill>
            <a:prstDash val="solid"/>
            <a:round/>
            <a:headEnd type="none" w="sm" len="sm"/>
            <a:tailEnd type="none" w="sm" len="sm"/>
          </a:ln>
          <a:effectLst>
            <a:outerShdw blurRad="431800" dist="368300" dir="5760000" sx="106000" sy="106000" algn="ctr" rotWithShape="0">
              <a:srgbClr val="000000">
                <a:alpha val="33725"/>
              </a:srgbClr>
            </a:outerShdw>
          </a:effectLst>
        </p:spPr>
      </p:pic>
      <p:sp>
        <p:nvSpPr>
          <p:cNvPr id="712" name="Google Shape;712;p40"/>
          <p:cNvSpPr/>
          <p:nvPr/>
        </p:nvSpPr>
        <p:spPr>
          <a:xfrm>
            <a:off x="1558283" y="5936399"/>
            <a:ext cx="241925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リアルタイムでNASに保存</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713" name="Google Shape;713;p40"/>
          <p:cNvSpPr/>
          <p:nvPr/>
        </p:nvSpPr>
        <p:spPr>
          <a:xfrm>
            <a:off x="6209900" y="5753920"/>
            <a:ext cx="3204521" cy="430981"/>
          </a:xfrm>
          <a:prstGeom prst="roundRect">
            <a:avLst>
              <a:gd name="adj" fmla="val 8066"/>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EEECE1"/>
              </a:solidFill>
              <a:latin typeface="Meiryo UI" panose="020B0604030504040204" pitchFamily="50" charset="-128"/>
              <a:ea typeface="Meiryo UI" panose="020B0604030504040204" pitchFamily="50" charset="-128"/>
              <a:sym typeface="Arial"/>
            </a:endParaRPr>
          </a:p>
        </p:txBody>
      </p:sp>
      <p:pic>
        <p:nvPicPr>
          <p:cNvPr id="714" name="Google Shape;714;p40"/>
          <p:cNvPicPr preferRelativeResize="0"/>
          <p:nvPr/>
        </p:nvPicPr>
        <p:blipFill rotWithShape="1">
          <a:blip r:embed="rId9">
            <a:alphaModFix/>
          </a:blip>
          <a:srcRect/>
          <a:stretch/>
        </p:blipFill>
        <p:spPr>
          <a:xfrm>
            <a:off x="5388925" y="5635092"/>
            <a:ext cx="939800" cy="939800"/>
          </a:xfrm>
          <a:prstGeom prst="ellipse">
            <a:avLst/>
          </a:prstGeom>
          <a:noFill/>
          <a:ln w="38100" cap="flat" cmpd="sng">
            <a:solidFill>
              <a:srgbClr val="FFC000"/>
            </a:solidFill>
            <a:prstDash val="solid"/>
            <a:round/>
            <a:headEnd type="none" w="sm" len="sm"/>
            <a:tailEnd type="none" w="sm" len="sm"/>
          </a:ln>
          <a:effectLst>
            <a:outerShdw blurRad="431800" dist="368300" dir="5760000" sx="106000" sy="106000" algn="ctr" rotWithShape="0">
              <a:srgbClr val="000000">
                <a:alpha val="33725"/>
              </a:srgbClr>
            </a:outerShdw>
          </a:effectLst>
        </p:spPr>
      </p:pic>
      <p:sp>
        <p:nvSpPr>
          <p:cNvPr id="715" name="Google Shape;715;p40"/>
          <p:cNvSpPr/>
          <p:nvPr/>
        </p:nvSpPr>
        <p:spPr>
          <a:xfrm>
            <a:off x="6413412" y="5975049"/>
            <a:ext cx="286876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マルチユーザーオンライン編集</a:t>
            </a:r>
            <a:endParaRPr sz="1200" dirty="0">
              <a:solidFill>
                <a:schemeClr val="dk1"/>
              </a:solidFill>
              <a:latin typeface="Meiryo UI" panose="020B0604030504040204" pitchFamily="50" charset="-128"/>
              <a:ea typeface="Meiryo UI" panose="020B0604030504040204" pitchFamily="50" charset="-128"/>
              <a:sym typeface="Arial"/>
            </a:endParaRPr>
          </a:p>
        </p:txBody>
      </p:sp>
      <p:pic>
        <p:nvPicPr>
          <p:cNvPr id="716" name="Google Shape;716;p40"/>
          <p:cNvPicPr preferRelativeResize="0"/>
          <p:nvPr/>
        </p:nvPicPr>
        <p:blipFill rotWithShape="1">
          <a:blip r:embed="rId10">
            <a:alphaModFix/>
          </a:blip>
          <a:srcRect/>
          <a:stretch/>
        </p:blipFill>
        <p:spPr>
          <a:xfrm>
            <a:off x="320355" y="1795683"/>
            <a:ext cx="1222056" cy="1222056"/>
          </a:xfrm>
          <a:prstGeom prst="rect">
            <a:avLst/>
          </a:prstGeom>
          <a:noFill/>
          <a:ln>
            <a:noFill/>
          </a:ln>
          <a:effectLst>
            <a:outerShdw blurRad="228600" dist="152400" dir="8100000" algn="tr" rotWithShape="0">
              <a:srgbClr val="000000">
                <a:alpha val="27843"/>
              </a:srgbClr>
            </a:outerShdw>
          </a:effectLst>
        </p:spPr>
      </p:pic>
      <p:pic>
        <p:nvPicPr>
          <p:cNvPr id="717" name="Google Shape;717;p40"/>
          <p:cNvPicPr preferRelativeResize="0"/>
          <p:nvPr/>
        </p:nvPicPr>
        <p:blipFill rotWithShape="1">
          <a:blip r:embed="rId11">
            <a:alphaModFix/>
          </a:blip>
          <a:srcRect t="76775"/>
          <a:stretch/>
        </p:blipFill>
        <p:spPr>
          <a:xfrm rot="5400000">
            <a:off x="395985" y="4215026"/>
            <a:ext cx="2277215" cy="343047"/>
          </a:xfrm>
          <a:prstGeom prst="rect">
            <a:avLst/>
          </a:prstGeom>
          <a:noFill/>
          <a:ln>
            <a:noFill/>
          </a:ln>
        </p:spPr>
      </p:pic>
      <p:pic>
        <p:nvPicPr>
          <p:cNvPr id="718" name="Google Shape;718;p40"/>
          <p:cNvPicPr preferRelativeResize="0"/>
          <p:nvPr/>
        </p:nvPicPr>
        <p:blipFill rotWithShape="1">
          <a:blip r:embed="rId11">
            <a:alphaModFix/>
          </a:blip>
          <a:srcRect t="76775"/>
          <a:stretch/>
        </p:blipFill>
        <p:spPr>
          <a:xfrm rot="5400000">
            <a:off x="2604417" y="4208428"/>
            <a:ext cx="2277214" cy="343047"/>
          </a:xfrm>
          <a:prstGeom prst="rect">
            <a:avLst/>
          </a:prstGeom>
          <a:noFill/>
          <a:ln>
            <a:noFill/>
          </a:ln>
        </p:spPr>
      </p:pic>
      <p:pic>
        <p:nvPicPr>
          <p:cNvPr id="719" name="Google Shape;719;p40"/>
          <p:cNvPicPr preferRelativeResize="0"/>
          <p:nvPr/>
        </p:nvPicPr>
        <p:blipFill rotWithShape="1">
          <a:blip r:embed="rId11">
            <a:alphaModFix/>
          </a:blip>
          <a:srcRect t="76775"/>
          <a:stretch/>
        </p:blipFill>
        <p:spPr>
          <a:xfrm rot="5400000">
            <a:off x="5463263" y="4208430"/>
            <a:ext cx="2277214" cy="343047"/>
          </a:xfrm>
          <a:prstGeom prst="rect">
            <a:avLst/>
          </a:prstGeom>
          <a:noFill/>
          <a:ln>
            <a:noFill/>
          </a:ln>
        </p:spPr>
      </p:pic>
      <p:sp>
        <p:nvSpPr>
          <p:cNvPr id="720" name="Google Shape;720;p40"/>
          <p:cNvSpPr txBox="1"/>
          <p:nvPr/>
        </p:nvSpPr>
        <p:spPr>
          <a:xfrm>
            <a:off x="9726847" y="5032632"/>
            <a:ext cx="2552803"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設定</a:t>
            </a:r>
            <a:r>
              <a:rPr lang="en-US" sz="1600" dirty="0">
                <a:solidFill>
                  <a:schemeClr val="dk1"/>
                </a:solidFill>
                <a:latin typeface="Meiryo UI" panose="020B0604030504040204" pitchFamily="50" charset="-128"/>
                <a:ea typeface="Meiryo UI" panose="020B0604030504040204" pitchFamily="50" charset="-128"/>
              </a:rPr>
              <a:t>] &gt; [</a:t>
            </a:r>
            <a:r>
              <a:rPr lang="en-US" sz="1600" dirty="0" err="1">
                <a:solidFill>
                  <a:schemeClr val="dk1"/>
                </a:solidFill>
                <a:latin typeface="Meiryo UI" panose="020B0604030504040204" pitchFamily="50" charset="-128"/>
                <a:ea typeface="Meiryo UI" panose="020B0604030504040204" pitchFamily="50" charset="-128"/>
              </a:rPr>
              <a:t>ドキュメント</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の設定に基づいて、既定の開くアクションを選択します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sym typeface="Arial"/>
            </a:endParaRPr>
          </a:p>
        </p:txBody>
      </p:sp>
      <p:pic>
        <p:nvPicPr>
          <p:cNvPr id="721" name="Google Shape;721;p40" descr="一張含有 文字 的圖片&#10;&#10;自動產生的描述"/>
          <p:cNvPicPr preferRelativeResize="0"/>
          <p:nvPr/>
        </p:nvPicPr>
        <p:blipFill rotWithShape="1">
          <a:blip r:embed="rId12">
            <a:alphaModFix/>
          </a:blip>
          <a:srcRect l="-414" t="-964" b="-3556"/>
          <a:stretch/>
        </p:blipFill>
        <p:spPr>
          <a:xfrm>
            <a:off x="9824050" y="2474202"/>
            <a:ext cx="2261084" cy="2261084"/>
          </a:xfrm>
          <a:prstGeom prst="ellipse">
            <a:avLst/>
          </a:prstGeom>
          <a:noFill/>
          <a:ln w="38100" cap="flat" cmpd="sng">
            <a:solidFill>
              <a:srgbClr val="FFC000"/>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41"/>
          <p:cNvPicPr preferRelativeResize="0"/>
          <p:nvPr/>
        </p:nvPicPr>
        <p:blipFill rotWithShape="1">
          <a:blip r:embed="rId3">
            <a:alphaModFix/>
          </a:blip>
          <a:srcRect/>
          <a:stretch/>
        </p:blipFill>
        <p:spPr>
          <a:xfrm>
            <a:off x="2157578" y="1312931"/>
            <a:ext cx="8110423" cy="3254960"/>
          </a:xfrm>
          <a:prstGeom prst="rect">
            <a:avLst/>
          </a:prstGeom>
          <a:noFill/>
          <a:ln>
            <a:noFill/>
          </a:ln>
        </p:spPr>
      </p:pic>
      <p:grpSp>
        <p:nvGrpSpPr>
          <p:cNvPr id="728" name="Google Shape;728;p41"/>
          <p:cNvGrpSpPr/>
          <p:nvPr/>
        </p:nvGrpSpPr>
        <p:grpSpPr>
          <a:xfrm>
            <a:off x="6166815" y="4701927"/>
            <a:ext cx="5476875" cy="2088839"/>
            <a:chOff x="619126" y="4769160"/>
            <a:chExt cx="5476875" cy="2088839"/>
          </a:xfrm>
        </p:grpSpPr>
        <p:sp>
          <p:nvSpPr>
            <p:cNvPr id="729" name="Google Shape;729;p41"/>
            <p:cNvSpPr/>
            <p:nvPr/>
          </p:nvSpPr>
          <p:spPr>
            <a:xfrm>
              <a:off x="3344625" y="4769160"/>
              <a:ext cx="2751376" cy="2088839"/>
            </a:xfrm>
            <a:prstGeom prst="rect">
              <a:avLst/>
            </a:prstGeom>
            <a:solidFill>
              <a:srgbClr val="4F83B2"/>
            </a:soli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730" name="Google Shape;730;p41"/>
            <p:cNvSpPr/>
            <p:nvPr/>
          </p:nvSpPr>
          <p:spPr>
            <a:xfrm>
              <a:off x="619126" y="4769160"/>
              <a:ext cx="5476875" cy="2088839"/>
            </a:xfrm>
            <a:prstGeom prst="rect">
              <a:avLst/>
            </a:prstGeom>
            <a:noFill/>
            <a:ln w="38100" cap="flat" cmpd="sng">
              <a:solidFill>
                <a:srgbClr val="4F83B2"/>
              </a:solidFill>
              <a:prstDash val="solid"/>
              <a:miter lim="800000"/>
              <a:headEnd type="none" w="sm" len="sm"/>
              <a:tailEnd type="none" w="sm" len="sm"/>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grpSp>
      <p:grpSp>
        <p:nvGrpSpPr>
          <p:cNvPr id="731" name="Google Shape;731;p41"/>
          <p:cNvGrpSpPr/>
          <p:nvPr/>
        </p:nvGrpSpPr>
        <p:grpSpPr>
          <a:xfrm>
            <a:off x="360507" y="4695285"/>
            <a:ext cx="5476875" cy="2088839"/>
            <a:chOff x="619126" y="4769160"/>
            <a:chExt cx="5476875" cy="2088839"/>
          </a:xfrm>
        </p:grpSpPr>
        <p:sp>
          <p:nvSpPr>
            <p:cNvPr id="732" name="Google Shape;732;p41"/>
            <p:cNvSpPr/>
            <p:nvPr/>
          </p:nvSpPr>
          <p:spPr>
            <a:xfrm>
              <a:off x="3344625" y="4769160"/>
              <a:ext cx="2751376" cy="2088839"/>
            </a:xfrm>
            <a:prstGeom prst="rect">
              <a:avLst/>
            </a:prstGeom>
            <a:solidFill>
              <a:srgbClr val="4F83B2"/>
            </a:soli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733" name="Google Shape;733;p41"/>
            <p:cNvSpPr/>
            <p:nvPr/>
          </p:nvSpPr>
          <p:spPr>
            <a:xfrm>
              <a:off x="619126" y="4769160"/>
              <a:ext cx="5476875" cy="2088839"/>
            </a:xfrm>
            <a:prstGeom prst="rect">
              <a:avLst/>
            </a:prstGeom>
            <a:noFill/>
            <a:ln w="38100" cap="flat" cmpd="sng">
              <a:solidFill>
                <a:srgbClr val="4F83B2"/>
              </a:solidFill>
              <a:prstDash val="solid"/>
              <a:miter lim="800000"/>
              <a:headEnd type="none" w="sm" len="sm"/>
              <a:tailEnd type="none" w="sm" len="sm"/>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grpSp>
      <p:sp>
        <p:nvSpPr>
          <p:cNvPr id="734" name="Google Shape;734;p41"/>
          <p:cNvSpPr txBox="1">
            <a:spLocks noGrp="1"/>
          </p:cNvSpPr>
          <p:nvPr>
            <p:ph type="title" idx="4294967295"/>
          </p:nvPr>
        </p:nvSpPr>
        <p:spPr>
          <a:xfrm>
            <a:off x="942749" y="236461"/>
            <a:ext cx="10268001" cy="1089025"/>
          </a:xfrm>
          <a:prstGeom prst="rect">
            <a:avLst/>
          </a:prstGeom>
          <a:noFill/>
          <a:ln>
            <a:noFill/>
          </a:ln>
        </p:spPr>
        <p:txBody>
          <a:bodyPr spcFirstLastPara="1" wrap="square" lIns="91425" tIns="45700" rIns="91425" bIns="45700" anchor="ctr" anchorCtr="0">
            <a:noAutofit/>
          </a:bodyPr>
          <a:lstStyle/>
          <a:p>
            <a:pPr marL="0" lvl="0" indent="0" algn="ctr" rtl="0">
              <a:lnSpc>
                <a:spcPct val="133333"/>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Qsync</a:t>
            </a:r>
            <a:r>
              <a:rPr lang="en-US" sz="3600" b="1" dirty="0">
                <a:solidFill>
                  <a:srgbClr val="3F3F3F"/>
                </a:solidFill>
                <a:latin typeface="Meiryo UI" panose="020B0604030504040204" pitchFamily="50" charset="-128"/>
                <a:ea typeface="Meiryo UI" panose="020B0604030504040204" pitchFamily="50" charset="-128"/>
              </a:rPr>
              <a:t> 5.0 – </a:t>
            </a:r>
            <a:r>
              <a:rPr lang="en-US" sz="3600" b="1" dirty="0" err="1">
                <a:solidFill>
                  <a:srgbClr val="3F3F3F"/>
                </a:solidFill>
                <a:latin typeface="Meiryo UI" panose="020B0604030504040204" pitchFamily="50" charset="-128"/>
                <a:ea typeface="Meiryo UI" panose="020B0604030504040204" pitchFamily="50" charset="-128"/>
              </a:rPr>
              <a:t>個人およびチーム向けのクロスデバイスファイル同期</a:t>
            </a:r>
            <a:endParaRPr sz="3600" b="1" dirty="0">
              <a:solidFill>
                <a:srgbClr val="3F3F3F"/>
              </a:solidFill>
              <a:latin typeface="Meiryo UI" panose="020B0604030504040204" pitchFamily="50" charset="-128"/>
              <a:ea typeface="Meiryo UI" panose="020B0604030504040204" pitchFamily="50" charset="-128"/>
              <a:cs typeface="Arial"/>
              <a:sym typeface="Arial"/>
            </a:endParaRPr>
          </a:p>
        </p:txBody>
      </p:sp>
      <p:sp>
        <p:nvSpPr>
          <p:cNvPr id="735" name="Google Shape;735;p41"/>
          <p:cNvSpPr/>
          <p:nvPr/>
        </p:nvSpPr>
        <p:spPr>
          <a:xfrm>
            <a:off x="3239840" y="5020769"/>
            <a:ext cx="2390939"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多くのデバイスを所有している場合、1つのデバイスで変更されたファイルは自動的に他のデバイスと同期されます。</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736" name="Google Shape;736;p41"/>
          <p:cNvSpPr/>
          <p:nvPr/>
        </p:nvSpPr>
        <p:spPr>
          <a:xfrm>
            <a:off x="9039941" y="4993343"/>
            <a:ext cx="2456121" cy="18158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チーム作業の場合、変更されたファイルはすべてチームのデバイスに自動的に配布されるため、ワークフローが加速および合理化されます</a:t>
            </a:r>
            <a:r>
              <a:rPr lang="en-US" sz="1600" dirty="0">
                <a:solidFill>
                  <a:schemeClr val="lt1"/>
                </a:solidFill>
                <a:latin typeface="Meiryo UI" panose="020B0604030504040204" pitchFamily="50" charset="-128"/>
                <a:ea typeface="Meiryo UI" panose="020B0604030504040204" pitchFamily="50" charset="-128"/>
              </a:rPr>
              <a:t>。</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737" name="Google Shape;737;p41"/>
          <p:cNvSpPr/>
          <p:nvPr/>
        </p:nvSpPr>
        <p:spPr>
          <a:xfrm>
            <a:off x="352002" y="3544745"/>
            <a:ext cx="1795743"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406A90"/>
                </a:solidFill>
                <a:latin typeface="Meiryo UI" panose="020B0604030504040204" pitchFamily="50" charset="-128"/>
                <a:ea typeface="Meiryo UI" panose="020B0604030504040204" pitchFamily="50" charset="-128"/>
              </a:rPr>
              <a:t>Windows ＆</a:t>
            </a:r>
            <a:endParaRPr sz="1600" dirty="0">
              <a:solidFill>
                <a:srgbClr val="406A9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rgbClr val="406A90"/>
                </a:solidFill>
                <a:latin typeface="Meiryo UI" panose="020B0604030504040204" pitchFamily="50" charset="-128"/>
                <a:ea typeface="Meiryo UI" panose="020B0604030504040204" pitchFamily="50" charset="-128"/>
              </a:rPr>
              <a:t>macOS</a:t>
            </a:r>
            <a:endParaRPr sz="1600" dirty="0">
              <a:solidFill>
                <a:srgbClr val="406A9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rgbClr val="406A90"/>
                </a:solidFill>
                <a:latin typeface="Meiryo UI" panose="020B0604030504040204" pitchFamily="50" charset="-128"/>
                <a:ea typeface="Meiryo UI" panose="020B0604030504040204" pitchFamily="50" charset="-128"/>
              </a:rPr>
              <a:t>省スペースモード</a:t>
            </a:r>
            <a:r>
              <a:rPr lang="en-US" sz="1600" dirty="0">
                <a:solidFill>
                  <a:srgbClr val="406A90"/>
                </a:solidFill>
                <a:latin typeface="Meiryo UI" panose="020B0604030504040204" pitchFamily="50" charset="-128"/>
                <a:ea typeface="Meiryo UI" panose="020B0604030504040204" pitchFamily="50" charset="-128"/>
              </a:rPr>
              <a:t>！</a:t>
            </a:r>
            <a:endParaRPr sz="1600" dirty="0">
              <a:solidFill>
                <a:srgbClr val="406A90"/>
              </a:solidFill>
              <a:latin typeface="Meiryo UI" panose="020B0604030504040204" pitchFamily="50" charset="-128"/>
              <a:ea typeface="Meiryo UI" panose="020B0604030504040204" pitchFamily="50" charset="-128"/>
            </a:endParaRPr>
          </a:p>
        </p:txBody>
      </p:sp>
      <p:pic>
        <p:nvPicPr>
          <p:cNvPr id="738" name="Google Shape;738;p41"/>
          <p:cNvPicPr preferRelativeResize="0"/>
          <p:nvPr/>
        </p:nvPicPr>
        <p:blipFill rotWithShape="1">
          <a:blip r:embed="rId4">
            <a:alphaModFix/>
          </a:blip>
          <a:srcRect/>
          <a:stretch/>
        </p:blipFill>
        <p:spPr>
          <a:xfrm>
            <a:off x="520049" y="4985818"/>
            <a:ext cx="2503968" cy="1628380"/>
          </a:xfrm>
          <a:prstGeom prst="rect">
            <a:avLst/>
          </a:prstGeom>
          <a:noFill/>
          <a:ln>
            <a:noFill/>
          </a:ln>
        </p:spPr>
      </p:pic>
      <p:pic>
        <p:nvPicPr>
          <p:cNvPr id="739" name="Google Shape;739;p41"/>
          <p:cNvPicPr preferRelativeResize="0"/>
          <p:nvPr/>
        </p:nvPicPr>
        <p:blipFill rotWithShape="1">
          <a:blip r:embed="rId5">
            <a:alphaModFix/>
          </a:blip>
          <a:srcRect/>
          <a:stretch/>
        </p:blipFill>
        <p:spPr>
          <a:xfrm>
            <a:off x="6460049" y="4779407"/>
            <a:ext cx="2139033" cy="1944039"/>
          </a:xfrm>
          <a:prstGeom prst="rect">
            <a:avLst/>
          </a:prstGeom>
          <a:noFill/>
          <a:ln>
            <a:noFill/>
          </a:ln>
        </p:spPr>
      </p:pic>
      <p:pic>
        <p:nvPicPr>
          <p:cNvPr id="740" name="Google Shape;740;p41"/>
          <p:cNvPicPr preferRelativeResize="0"/>
          <p:nvPr/>
        </p:nvPicPr>
        <p:blipFill rotWithShape="1">
          <a:blip r:embed="rId6">
            <a:alphaModFix/>
          </a:blip>
          <a:srcRect/>
          <a:stretch/>
        </p:blipFill>
        <p:spPr>
          <a:xfrm>
            <a:off x="1933625" y="3906215"/>
            <a:ext cx="4242816" cy="956642"/>
          </a:xfrm>
          <a:prstGeom prst="roundRect">
            <a:avLst>
              <a:gd name="adj" fmla="val 3292"/>
            </a:avLst>
          </a:prstGeom>
          <a:solidFill>
            <a:srgbClr val="ECECEC"/>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2"/>
          <p:cNvSpPr/>
          <p:nvPr/>
        </p:nvSpPr>
        <p:spPr>
          <a:xfrm>
            <a:off x="7736974" y="3037200"/>
            <a:ext cx="3143360" cy="3655906"/>
          </a:xfrm>
          <a:prstGeom prst="roundRect">
            <a:avLst>
              <a:gd name="adj" fmla="val 234"/>
            </a:avLst>
          </a:prstGeom>
          <a:gradFill>
            <a:gsLst>
              <a:gs pos="0">
                <a:srgbClr val="F5FBFF"/>
              </a:gs>
              <a:gs pos="100000">
                <a:srgbClr val="C5D8F1"/>
              </a:gs>
            </a:gsLst>
            <a:lin ang="5400000" scaled="0"/>
          </a:gradFill>
          <a:ln>
            <a:noFill/>
          </a:ln>
          <a:effectLst>
            <a:outerShdw blurRad="431800" dist="368300" dir="57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47" name="Google Shape;747;p42"/>
          <p:cNvSpPr/>
          <p:nvPr/>
        </p:nvSpPr>
        <p:spPr>
          <a:xfrm>
            <a:off x="7740172" y="2441523"/>
            <a:ext cx="3140162" cy="618671"/>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48" name="Google Shape;748;p42"/>
          <p:cNvSpPr/>
          <p:nvPr/>
        </p:nvSpPr>
        <p:spPr>
          <a:xfrm>
            <a:off x="4686805" y="3046825"/>
            <a:ext cx="2979260" cy="3655906"/>
          </a:xfrm>
          <a:prstGeom prst="roundRect">
            <a:avLst>
              <a:gd name="adj" fmla="val 234"/>
            </a:avLst>
          </a:prstGeom>
          <a:gradFill>
            <a:gsLst>
              <a:gs pos="0">
                <a:srgbClr val="F5FBFF"/>
              </a:gs>
              <a:gs pos="100000">
                <a:srgbClr val="C5D8F1"/>
              </a:gs>
            </a:gsLst>
            <a:lin ang="5400000" scaled="0"/>
          </a:gradFill>
          <a:ln>
            <a:noFill/>
          </a:ln>
          <a:effectLst>
            <a:outerShdw blurRad="431800" dist="368300" dir="57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49" name="Google Shape;749;p42"/>
          <p:cNvSpPr/>
          <p:nvPr/>
        </p:nvSpPr>
        <p:spPr>
          <a:xfrm>
            <a:off x="4680376" y="2451148"/>
            <a:ext cx="2983017" cy="618671"/>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50" name="Google Shape;750;p42"/>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使いやすいHBS</a:t>
            </a:r>
            <a:r>
              <a:rPr lang="en-US" sz="3600" dirty="0">
                <a:latin typeface="Meiryo UI" panose="020B0604030504040204" pitchFamily="50" charset="-128"/>
                <a:ea typeface="Meiryo UI" panose="020B0604030504040204" pitchFamily="50" charset="-128"/>
                <a:cs typeface="Arial"/>
                <a:sym typeface="Arial"/>
              </a:rPr>
              <a:t> 3.0アプリ充実の</a:t>
            </a:r>
            <a:br>
              <a:rPr lang="en-US" sz="3600" dirty="0">
                <a:latin typeface="Meiryo UI" panose="020B0604030504040204" pitchFamily="50" charset="-128"/>
                <a:ea typeface="Meiryo UI" panose="020B0604030504040204" pitchFamily="50" charset="-128"/>
                <a:cs typeface="Arial"/>
                <a:sym typeface="Arial"/>
              </a:rPr>
            </a:br>
            <a:r>
              <a:rPr lang="en-US" altLang="ja-JP" sz="3600" dirty="0">
                <a:latin typeface="Meiryo UI" panose="020B0604030504040204" pitchFamily="50" charset="-128"/>
                <a:ea typeface="Meiryo UI" panose="020B0604030504040204" pitchFamily="50" charset="-128"/>
                <a:cs typeface="Arial"/>
                <a:sym typeface="Arial"/>
              </a:rPr>
              <a:t>重複排除機能付き</a:t>
            </a:r>
            <a:r>
              <a:rPr lang="en-US" sz="3600" dirty="0">
                <a:latin typeface="Meiryo UI" panose="020B0604030504040204" pitchFamily="50" charset="-128"/>
                <a:ea typeface="Meiryo UI" panose="020B0604030504040204" pitchFamily="50" charset="-128"/>
                <a:cs typeface="Arial"/>
                <a:sym typeface="Arial"/>
              </a:rPr>
              <a:t>バックアップ3-2-1</a:t>
            </a:r>
            <a:endParaRPr sz="3600" dirty="0">
              <a:latin typeface="Meiryo UI" panose="020B0604030504040204" pitchFamily="50" charset="-128"/>
              <a:ea typeface="Meiryo UI" panose="020B0604030504040204" pitchFamily="50" charset="-128"/>
              <a:cs typeface="Arial"/>
              <a:sym typeface="Arial"/>
            </a:endParaRPr>
          </a:p>
        </p:txBody>
      </p:sp>
      <p:sp>
        <p:nvSpPr>
          <p:cNvPr id="751" name="Google Shape;751;p42"/>
          <p:cNvSpPr/>
          <p:nvPr/>
        </p:nvSpPr>
        <p:spPr>
          <a:xfrm>
            <a:off x="1617249" y="3048370"/>
            <a:ext cx="2979260" cy="3655906"/>
          </a:xfrm>
          <a:prstGeom prst="roundRect">
            <a:avLst>
              <a:gd name="adj" fmla="val 234"/>
            </a:avLst>
          </a:prstGeom>
          <a:gradFill>
            <a:gsLst>
              <a:gs pos="0">
                <a:srgbClr val="F5FBFF"/>
              </a:gs>
              <a:gs pos="100000">
                <a:srgbClr val="C5D8F1"/>
              </a:gs>
            </a:gsLst>
            <a:lin ang="5400000" scaled="0"/>
          </a:gradFill>
          <a:ln>
            <a:noFill/>
          </a:ln>
          <a:effectLst>
            <a:outerShdw blurRad="431800" dist="368300" dir="57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52" name="Google Shape;752;p42"/>
          <p:cNvSpPr/>
          <p:nvPr/>
        </p:nvSpPr>
        <p:spPr>
          <a:xfrm>
            <a:off x="1620446" y="2452693"/>
            <a:ext cx="2976554" cy="618671"/>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53" name="Google Shape;753;p42"/>
          <p:cNvSpPr/>
          <p:nvPr/>
        </p:nvSpPr>
        <p:spPr>
          <a:xfrm>
            <a:off x="2322749" y="1792189"/>
            <a:ext cx="549376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Meiryo UI" panose="020B0604030504040204" pitchFamily="50" charset="-128"/>
                <a:ea typeface="Meiryo UI" panose="020B0604030504040204" pitchFamily="50" charset="-128"/>
              </a:rPr>
              <a:t>HBS 3(ハイブリッドバックアップ同期3)</a:t>
            </a:r>
            <a:endParaRPr dirty="0">
              <a:latin typeface="Meiryo UI" panose="020B0604030504040204" pitchFamily="50" charset="-128"/>
              <a:ea typeface="Meiryo UI" panose="020B0604030504040204" pitchFamily="50" charset="-128"/>
            </a:endParaRPr>
          </a:p>
        </p:txBody>
      </p:sp>
      <p:pic>
        <p:nvPicPr>
          <p:cNvPr id="754" name="Google Shape;754;p42" descr="ãwindowsãçåçæå°çµæ"/>
          <p:cNvPicPr preferRelativeResize="0"/>
          <p:nvPr/>
        </p:nvPicPr>
        <p:blipFill rotWithShape="1">
          <a:blip r:embed="rId3">
            <a:alphaModFix/>
          </a:blip>
          <a:srcRect/>
          <a:stretch/>
        </p:blipFill>
        <p:spPr>
          <a:xfrm>
            <a:off x="10002089" y="2958964"/>
            <a:ext cx="803922" cy="803922"/>
          </a:xfrm>
          <a:prstGeom prst="rect">
            <a:avLst/>
          </a:prstGeom>
          <a:noFill/>
          <a:ln>
            <a:noFill/>
          </a:ln>
        </p:spPr>
      </p:pic>
      <p:pic>
        <p:nvPicPr>
          <p:cNvPr id="755" name="Google Shape;755;p42" descr="ç¸éåç"/>
          <p:cNvPicPr preferRelativeResize="0"/>
          <p:nvPr/>
        </p:nvPicPr>
        <p:blipFill rotWithShape="1">
          <a:blip r:embed="rId4">
            <a:alphaModFix/>
          </a:blip>
          <a:srcRect/>
          <a:stretch/>
        </p:blipFill>
        <p:spPr>
          <a:xfrm>
            <a:off x="9971350" y="4306274"/>
            <a:ext cx="803922" cy="599855"/>
          </a:xfrm>
          <a:prstGeom prst="rect">
            <a:avLst/>
          </a:prstGeom>
          <a:noFill/>
          <a:ln>
            <a:noFill/>
          </a:ln>
        </p:spPr>
      </p:pic>
      <p:pic>
        <p:nvPicPr>
          <p:cNvPr id="756" name="Google Shape;756;p42" descr="ãubuntuãçåçæå°çµæ"/>
          <p:cNvPicPr preferRelativeResize="0"/>
          <p:nvPr/>
        </p:nvPicPr>
        <p:blipFill rotWithShape="1">
          <a:blip r:embed="rId5">
            <a:alphaModFix/>
          </a:blip>
          <a:srcRect/>
          <a:stretch/>
        </p:blipFill>
        <p:spPr>
          <a:xfrm>
            <a:off x="10041940" y="5345165"/>
            <a:ext cx="699619" cy="723588"/>
          </a:xfrm>
          <a:prstGeom prst="rect">
            <a:avLst/>
          </a:prstGeom>
          <a:noFill/>
          <a:ln>
            <a:noFill/>
          </a:ln>
        </p:spPr>
      </p:pic>
      <p:sp>
        <p:nvSpPr>
          <p:cNvPr id="757" name="Google Shape;757;p42"/>
          <p:cNvSpPr txBox="1"/>
          <p:nvPr/>
        </p:nvSpPr>
        <p:spPr>
          <a:xfrm>
            <a:off x="5739818" y="6272891"/>
            <a:ext cx="208072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クラウドアクセス</a:t>
            </a:r>
            <a:endParaRPr sz="16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p:txBody>
      </p:sp>
      <p:sp>
        <p:nvSpPr>
          <p:cNvPr id="758" name="Google Shape;758;p42"/>
          <p:cNvSpPr txBox="1"/>
          <p:nvPr/>
        </p:nvSpPr>
        <p:spPr>
          <a:xfrm>
            <a:off x="4917487" y="4394288"/>
            <a:ext cx="2241521"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b="1" dirty="0" err="1">
                <a:solidFill>
                  <a:schemeClr val="dk1"/>
                </a:solidFill>
                <a:latin typeface="Meiryo UI" panose="020B0604030504040204" pitchFamily="50" charset="-128"/>
                <a:ea typeface="Meiryo UI" panose="020B0604030504040204" pitchFamily="50" charset="-128"/>
              </a:rPr>
              <a:t>QuDedupを使用したFile</a:t>
            </a:r>
            <a:r>
              <a:rPr lang="en-US" sz="900" b="1" dirty="0">
                <a:solidFill>
                  <a:schemeClr val="dk1"/>
                </a:solidFill>
                <a:latin typeface="Meiryo UI" panose="020B0604030504040204" pitchFamily="50" charset="-128"/>
                <a:ea typeface="Meiryo UI" panose="020B0604030504040204" pitchFamily="50" charset="-128"/>
              </a:rPr>
              <a:t> Station</a:t>
            </a: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759" name="Google Shape;759;p42"/>
          <p:cNvCxnSpPr/>
          <p:nvPr/>
        </p:nvCxnSpPr>
        <p:spPr>
          <a:xfrm>
            <a:off x="3808983" y="3523196"/>
            <a:ext cx="1182483" cy="0"/>
          </a:xfrm>
          <a:prstGeom prst="straightConnector1">
            <a:avLst/>
          </a:prstGeom>
          <a:noFill/>
          <a:ln w="63500" cap="rnd" cmpd="sng">
            <a:solidFill>
              <a:srgbClr val="3333FF"/>
            </a:solidFill>
            <a:prstDash val="solid"/>
            <a:round/>
            <a:headEnd type="triangle" w="med" len="med"/>
            <a:tailEnd type="triangle" w="med" len="med"/>
          </a:ln>
        </p:spPr>
      </p:cxnSp>
      <p:cxnSp>
        <p:nvCxnSpPr>
          <p:cNvPr id="760" name="Google Shape;760;p42"/>
          <p:cNvCxnSpPr/>
          <p:nvPr/>
        </p:nvCxnSpPr>
        <p:spPr>
          <a:xfrm>
            <a:off x="3197336" y="4231767"/>
            <a:ext cx="0" cy="692225"/>
          </a:xfrm>
          <a:prstGeom prst="straightConnector1">
            <a:avLst/>
          </a:prstGeom>
          <a:noFill/>
          <a:ln w="63500" cap="rnd" cmpd="sng">
            <a:solidFill>
              <a:srgbClr val="3333FF"/>
            </a:solidFill>
            <a:prstDash val="solid"/>
            <a:round/>
            <a:headEnd type="triangle" w="med" len="med"/>
            <a:tailEnd type="triangle" w="med" len="med"/>
          </a:ln>
        </p:spPr>
      </p:cxnSp>
      <p:sp>
        <p:nvSpPr>
          <p:cNvPr id="761" name="Google Shape;761;p42"/>
          <p:cNvSpPr/>
          <p:nvPr/>
        </p:nvSpPr>
        <p:spPr>
          <a:xfrm>
            <a:off x="3875165" y="3160149"/>
            <a:ext cx="1077064" cy="241963"/>
          </a:xfrm>
          <a:prstGeom prst="roundRect">
            <a:avLst>
              <a:gd name="adj" fmla="val 12464"/>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62" name="Google Shape;762;p42"/>
          <p:cNvSpPr txBox="1"/>
          <p:nvPr/>
        </p:nvSpPr>
        <p:spPr>
          <a:xfrm>
            <a:off x="3652491" y="3158141"/>
            <a:ext cx="1531203" cy="2462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1" dirty="0" err="1">
                <a:solidFill>
                  <a:schemeClr val="lt1"/>
                </a:solidFill>
                <a:latin typeface="Meiryo UI" panose="020B0604030504040204" pitchFamily="50" charset="-128"/>
                <a:ea typeface="Meiryo UI" panose="020B0604030504040204" pitchFamily="50" charset="-128"/>
              </a:rPr>
              <a:t>復元</a:t>
            </a:r>
            <a:endParaRPr sz="1000" b="1" dirty="0">
              <a:solidFill>
                <a:schemeClr val="lt1"/>
              </a:solidFill>
              <a:latin typeface="Meiryo UI" panose="020B0604030504040204" pitchFamily="50" charset="-128"/>
              <a:ea typeface="Meiryo UI" panose="020B0604030504040204" pitchFamily="50" charset="-128"/>
              <a:sym typeface="Arial"/>
            </a:endParaRPr>
          </a:p>
        </p:txBody>
      </p:sp>
      <p:pic>
        <p:nvPicPr>
          <p:cNvPr id="763" name="Google Shape;763;p42"/>
          <p:cNvPicPr preferRelativeResize="0"/>
          <p:nvPr/>
        </p:nvPicPr>
        <p:blipFill rotWithShape="1">
          <a:blip r:embed="rId6">
            <a:alphaModFix/>
          </a:blip>
          <a:srcRect/>
          <a:stretch/>
        </p:blipFill>
        <p:spPr>
          <a:xfrm>
            <a:off x="6923606" y="3207143"/>
            <a:ext cx="586628" cy="586628"/>
          </a:xfrm>
          <a:prstGeom prst="rect">
            <a:avLst/>
          </a:prstGeom>
          <a:noFill/>
          <a:ln>
            <a:noFill/>
          </a:ln>
          <a:effectLst>
            <a:outerShdw blurRad="50800" dist="38100" dir="2700000" algn="tl" rotWithShape="0">
              <a:srgbClr val="000000">
                <a:alpha val="40000"/>
              </a:srgbClr>
            </a:outerShdw>
          </a:effectLst>
        </p:spPr>
      </p:pic>
      <p:pic>
        <p:nvPicPr>
          <p:cNvPr id="764" name="Google Shape;764;p42"/>
          <p:cNvPicPr preferRelativeResize="0"/>
          <p:nvPr/>
        </p:nvPicPr>
        <p:blipFill rotWithShape="1">
          <a:blip r:embed="rId7">
            <a:alphaModFix/>
          </a:blip>
          <a:srcRect/>
          <a:stretch/>
        </p:blipFill>
        <p:spPr>
          <a:xfrm>
            <a:off x="4782910" y="4730485"/>
            <a:ext cx="2033047" cy="880383"/>
          </a:xfrm>
          <a:prstGeom prst="rect">
            <a:avLst/>
          </a:prstGeom>
          <a:noFill/>
          <a:ln>
            <a:noFill/>
          </a:ln>
          <a:effectLst>
            <a:outerShdw blurRad="50800" dist="38100" dir="2700000" algn="tl" rotWithShape="0">
              <a:srgbClr val="000000">
                <a:alpha val="40000"/>
              </a:srgbClr>
            </a:outerShdw>
          </a:effectLst>
        </p:spPr>
      </p:pic>
      <p:pic>
        <p:nvPicPr>
          <p:cNvPr id="765" name="Google Shape;765;p42"/>
          <p:cNvPicPr preferRelativeResize="0"/>
          <p:nvPr/>
        </p:nvPicPr>
        <p:blipFill rotWithShape="1">
          <a:blip r:embed="rId8">
            <a:alphaModFix/>
          </a:blip>
          <a:srcRect/>
          <a:stretch/>
        </p:blipFill>
        <p:spPr>
          <a:xfrm>
            <a:off x="5465179" y="4969636"/>
            <a:ext cx="498259" cy="498259"/>
          </a:xfrm>
          <a:prstGeom prst="rect">
            <a:avLst/>
          </a:prstGeom>
          <a:noFill/>
          <a:ln>
            <a:noFill/>
          </a:ln>
        </p:spPr>
      </p:pic>
      <p:pic>
        <p:nvPicPr>
          <p:cNvPr id="766" name="Google Shape;766;p42"/>
          <p:cNvPicPr preferRelativeResize="0"/>
          <p:nvPr/>
        </p:nvPicPr>
        <p:blipFill rotWithShape="1">
          <a:blip r:embed="rId9">
            <a:alphaModFix/>
          </a:blip>
          <a:srcRect/>
          <a:stretch/>
        </p:blipFill>
        <p:spPr>
          <a:xfrm>
            <a:off x="5054617" y="4782794"/>
            <a:ext cx="263337" cy="819272"/>
          </a:xfrm>
          <a:prstGeom prst="rect">
            <a:avLst/>
          </a:prstGeom>
          <a:noFill/>
          <a:ln>
            <a:noFill/>
          </a:ln>
          <a:effectLst>
            <a:outerShdw blurRad="50800" dist="38100" dir="2700000" algn="tl" rotWithShape="0">
              <a:srgbClr val="000000">
                <a:alpha val="40000"/>
              </a:srgbClr>
            </a:outerShdw>
          </a:effectLst>
        </p:spPr>
      </p:pic>
      <p:sp>
        <p:nvSpPr>
          <p:cNvPr id="767" name="Google Shape;767;p42"/>
          <p:cNvSpPr/>
          <p:nvPr/>
        </p:nvSpPr>
        <p:spPr>
          <a:xfrm>
            <a:off x="6284416" y="5116499"/>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68" name="Google Shape;768;p42"/>
          <p:cNvSpPr txBox="1"/>
          <p:nvPr/>
        </p:nvSpPr>
        <p:spPr>
          <a:xfrm>
            <a:off x="6286783" y="5110323"/>
            <a:ext cx="624092" cy="307777"/>
          </a:xfrm>
          <a:prstGeom prst="rect">
            <a:avLst/>
          </a:prstGeom>
          <a:noFill/>
          <a:ln>
            <a:noFill/>
          </a:ln>
          <a:effectLst>
            <a:outerShdw blurRad="431800" dist="368300" dir="5760000" sx="106000" sy="106000" algn="ctr" rotWithShape="0">
              <a:srgbClr val="000000">
                <a:alpha val="33725"/>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769" name="Google Shape;769;p42"/>
          <p:cNvPicPr preferRelativeResize="0"/>
          <p:nvPr/>
        </p:nvPicPr>
        <p:blipFill rotWithShape="1">
          <a:blip r:embed="rId6">
            <a:alphaModFix/>
          </a:blip>
          <a:srcRect/>
          <a:stretch/>
        </p:blipFill>
        <p:spPr>
          <a:xfrm>
            <a:off x="5421236" y="6011782"/>
            <a:ext cx="586628" cy="586628"/>
          </a:xfrm>
          <a:prstGeom prst="rect">
            <a:avLst/>
          </a:prstGeom>
          <a:noFill/>
          <a:ln>
            <a:noFill/>
          </a:ln>
          <a:effectLst>
            <a:outerShdw blurRad="50800" dist="38100" dir="2700000" algn="tl" rotWithShape="0">
              <a:srgbClr val="000000">
                <a:alpha val="40000"/>
              </a:srgbClr>
            </a:outerShdw>
          </a:effectLst>
        </p:spPr>
      </p:pic>
      <p:cxnSp>
        <p:nvCxnSpPr>
          <p:cNvPr id="770" name="Google Shape;770;p42"/>
          <p:cNvCxnSpPr/>
          <p:nvPr/>
        </p:nvCxnSpPr>
        <p:spPr>
          <a:xfrm>
            <a:off x="5702699" y="5572145"/>
            <a:ext cx="0" cy="402550"/>
          </a:xfrm>
          <a:prstGeom prst="straightConnector1">
            <a:avLst/>
          </a:prstGeom>
          <a:noFill/>
          <a:ln w="63500" cap="rnd" cmpd="sng">
            <a:solidFill>
              <a:srgbClr val="2C50F5"/>
            </a:solidFill>
            <a:prstDash val="solid"/>
            <a:round/>
            <a:headEnd type="triangle" w="med" len="med"/>
            <a:tailEnd type="triangle" w="med" len="med"/>
          </a:ln>
        </p:spPr>
      </p:cxnSp>
      <p:pic>
        <p:nvPicPr>
          <p:cNvPr id="771" name="Google Shape;771;p42"/>
          <p:cNvPicPr preferRelativeResize="0"/>
          <p:nvPr/>
        </p:nvPicPr>
        <p:blipFill rotWithShape="1">
          <a:blip r:embed="rId10">
            <a:alphaModFix/>
          </a:blip>
          <a:srcRect/>
          <a:stretch/>
        </p:blipFill>
        <p:spPr>
          <a:xfrm>
            <a:off x="8351872" y="5549293"/>
            <a:ext cx="1745404" cy="981791"/>
          </a:xfrm>
          <a:prstGeom prst="rect">
            <a:avLst/>
          </a:prstGeom>
          <a:noFill/>
          <a:ln>
            <a:noFill/>
          </a:ln>
          <a:effectLst>
            <a:outerShdw blurRad="50800" dist="38100" dir="2700000" algn="tl" rotWithShape="0">
              <a:srgbClr val="000000">
                <a:alpha val="40000"/>
              </a:srgbClr>
            </a:outerShdw>
          </a:effectLst>
        </p:spPr>
      </p:pic>
      <p:sp>
        <p:nvSpPr>
          <p:cNvPr id="772" name="Google Shape;772;p42"/>
          <p:cNvSpPr/>
          <p:nvPr/>
        </p:nvSpPr>
        <p:spPr>
          <a:xfrm>
            <a:off x="9398449" y="5433135"/>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73" name="Google Shape;773;p42"/>
          <p:cNvSpPr txBox="1"/>
          <p:nvPr/>
        </p:nvSpPr>
        <p:spPr>
          <a:xfrm>
            <a:off x="9373315" y="5426957"/>
            <a:ext cx="62409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774" name="Google Shape;774;p42"/>
          <p:cNvSpPr/>
          <p:nvPr/>
        </p:nvSpPr>
        <p:spPr>
          <a:xfrm>
            <a:off x="9649438" y="3692281"/>
            <a:ext cx="1064876" cy="276924"/>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431800" dist="101600" dir="5760000" sx="106000" sy="106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75" name="Google Shape;775;p42"/>
          <p:cNvSpPr txBox="1"/>
          <p:nvPr/>
        </p:nvSpPr>
        <p:spPr>
          <a:xfrm>
            <a:off x="9932132" y="3670991"/>
            <a:ext cx="786017"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b="1" dirty="0" err="1">
                <a:solidFill>
                  <a:schemeClr val="lt1"/>
                </a:solidFill>
                <a:latin typeface="Meiryo UI" panose="020B0604030504040204" pitchFamily="50" charset="-128"/>
                <a:ea typeface="Meiryo UI" panose="020B0604030504040204" pitchFamily="50" charset="-128"/>
              </a:rPr>
              <a:t>東京</a:t>
            </a:r>
            <a:endParaRPr dirty="0">
              <a:latin typeface="Meiryo UI" panose="020B0604030504040204" pitchFamily="50" charset="-128"/>
              <a:ea typeface="Meiryo UI" panose="020B0604030504040204" pitchFamily="50" charset="-128"/>
            </a:endParaRPr>
          </a:p>
        </p:txBody>
      </p:sp>
      <p:pic>
        <p:nvPicPr>
          <p:cNvPr id="776" name="Google Shape;776;p42"/>
          <p:cNvPicPr preferRelativeResize="0"/>
          <p:nvPr/>
        </p:nvPicPr>
        <p:blipFill rotWithShape="1">
          <a:blip r:embed="rId10">
            <a:alphaModFix/>
          </a:blip>
          <a:srcRect/>
          <a:stretch/>
        </p:blipFill>
        <p:spPr>
          <a:xfrm>
            <a:off x="8324048" y="3235613"/>
            <a:ext cx="1745404" cy="981791"/>
          </a:xfrm>
          <a:prstGeom prst="rect">
            <a:avLst/>
          </a:prstGeom>
          <a:noFill/>
          <a:ln>
            <a:noFill/>
          </a:ln>
          <a:effectLst>
            <a:outerShdw blurRad="50800" dist="38100" dir="2700000" algn="tl" rotWithShape="0">
              <a:srgbClr val="000000">
                <a:alpha val="40000"/>
              </a:srgbClr>
            </a:outerShdw>
          </a:effectLst>
        </p:spPr>
      </p:pic>
      <p:pic>
        <p:nvPicPr>
          <p:cNvPr id="777" name="Google Shape;777;p42"/>
          <p:cNvPicPr preferRelativeResize="0"/>
          <p:nvPr/>
        </p:nvPicPr>
        <p:blipFill rotWithShape="1">
          <a:blip r:embed="rId8">
            <a:alphaModFix/>
          </a:blip>
          <a:srcRect/>
          <a:stretch/>
        </p:blipFill>
        <p:spPr>
          <a:xfrm>
            <a:off x="9506002" y="3557937"/>
            <a:ext cx="498259" cy="498259"/>
          </a:xfrm>
          <a:prstGeom prst="rect">
            <a:avLst/>
          </a:prstGeom>
          <a:noFill/>
          <a:ln>
            <a:noFill/>
          </a:ln>
          <a:effectLst>
            <a:outerShdw blurRad="50800" dist="38100" dir="2700000" algn="tl" rotWithShape="0">
              <a:srgbClr val="000000">
                <a:alpha val="40000"/>
              </a:srgbClr>
            </a:outerShdw>
          </a:effectLst>
        </p:spPr>
      </p:pic>
      <p:sp>
        <p:nvSpPr>
          <p:cNvPr id="778" name="Google Shape;778;p42"/>
          <p:cNvSpPr/>
          <p:nvPr/>
        </p:nvSpPr>
        <p:spPr>
          <a:xfrm>
            <a:off x="9370625" y="3119455"/>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79" name="Google Shape;779;p42"/>
          <p:cNvSpPr txBox="1"/>
          <p:nvPr/>
        </p:nvSpPr>
        <p:spPr>
          <a:xfrm>
            <a:off x="9345492" y="3113276"/>
            <a:ext cx="62409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780" name="Google Shape;780;p42"/>
          <p:cNvPicPr preferRelativeResize="0"/>
          <p:nvPr/>
        </p:nvPicPr>
        <p:blipFill rotWithShape="1">
          <a:blip r:embed="rId10">
            <a:alphaModFix/>
          </a:blip>
          <a:srcRect/>
          <a:stretch/>
        </p:blipFill>
        <p:spPr>
          <a:xfrm>
            <a:off x="8297636" y="4409692"/>
            <a:ext cx="1745404" cy="981791"/>
          </a:xfrm>
          <a:prstGeom prst="rect">
            <a:avLst/>
          </a:prstGeom>
          <a:noFill/>
          <a:ln>
            <a:noFill/>
          </a:ln>
          <a:effectLst>
            <a:outerShdw blurRad="50800" dist="38100" dir="2700000" algn="tl" rotWithShape="0">
              <a:srgbClr val="000000">
                <a:alpha val="40000"/>
              </a:srgbClr>
            </a:outerShdw>
          </a:effectLst>
        </p:spPr>
      </p:pic>
      <p:sp>
        <p:nvSpPr>
          <p:cNvPr id="781" name="Google Shape;781;p42"/>
          <p:cNvSpPr/>
          <p:nvPr/>
        </p:nvSpPr>
        <p:spPr>
          <a:xfrm>
            <a:off x="9344214" y="4293532"/>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82" name="Google Shape;782;p42"/>
          <p:cNvSpPr txBox="1"/>
          <p:nvPr/>
        </p:nvSpPr>
        <p:spPr>
          <a:xfrm>
            <a:off x="9319081" y="4287358"/>
            <a:ext cx="62409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783" name="Google Shape;783;p42"/>
          <p:cNvCxnSpPr/>
          <p:nvPr/>
        </p:nvCxnSpPr>
        <p:spPr>
          <a:xfrm rot="-5400000" flipH="1">
            <a:off x="3811298" y="3789187"/>
            <a:ext cx="1235700" cy="1144200"/>
          </a:xfrm>
          <a:prstGeom prst="bentConnector3">
            <a:avLst>
              <a:gd name="adj1" fmla="val 0"/>
            </a:avLst>
          </a:prstGeom>
          <a:noFill/>
          <a:ln w="63500" cap="flat" cmpd="sng">
            <a:solidFill>
              <a:srgbClr val="3333FF"/>
            </a:solidFill>
            <a:prstDash val="solid"/>
            <a:round/>
            <a:headEnd type="triangle" w="med" len="med"/>
            <a:tailEnd type="triangle" w="med" len="med"/>
          </a:ln>
        </p:spPr>
      </p:cxnSp>
      <p:sp>
        <p:nvSpPr>
          <p:cNvPr id="784" name="Google Shape;784;p42"/>
          <p:cNvSpPr/>
          <p:nvPr/>
        </p:nvSpPr>
        <p:spPr>
          <a:xfrm>
            <a:off x="4107180" y="4120952"/>
            <a:ext cx="624092" cy="235613"/>
          </a:xfrm>
          <a:prstGeom prst="roundRect">
            <a:avLst>
              <a:gd name="adj" fmla="val 11899"/>
            </a:avLst>
          </a:prstGeom>
          <a:gradFill>
            <a:gsLst>
              <a:gs pos="0">
                <a:srgbClr val="9A0000"/>
              </a:gs>
              <a:gs pos="100000">
                <a:srgbClr val="D00000"/>
              </a:gs>
            </a:gsLst>
            <a:lin ang="135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85" name="Google Shape;785;p42"/>
          <p:cNvSpPr txBox="1"/>
          <p:nvPr/>
        </p:nvSpPr>
        <p:spPr>
          <a:xfrm>
            <a:off x="4035664" y="4117053"/>
            <a:ext cx="822817" cy="246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rPr>
              <a:t>TCP BBR</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786" name="Google Shape;786;p42"/>
          <p:cNvSpPr/>
          <p:nvPr/>
        </p:nvSpPr>
        <p:spPr>
          <a:xfrm>
            <a:off x="7352328" y="3639760"/>
            <a:ext cx="748189" cy="823008"/>
          </a:xfrm>
          <a:prstGeom prst="ellipse">
            <a:avLst/>
          </a:prstGeom>
          <a:gradFill>
            <a:gsLst>
              <a:gs pos="0">
                <a:srgbClr val="244061"/>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787" name="Google Shape;787;p42"/>
          <p:cNvGrpSpPr/>
          <p:nvPr/>
        </p:nvGrpSpPr>
        <p:grpSpPr>
          <a:xfrm>
            <a:off x="7539857" y="3751061"/>
            <a:ext cx="384812" cy="609015"/>
            <a:chOff x="5681591" y="3996458"/>
            <a:chExt cx="353664" cy="508836"/>
          </a:xfrm>
        </p:grpSpPr>
        <p:sp>
          <p:nvSpPr>
            <p:cNvPr id="788" name="Google Shape;788;p42"/>
            <p:cNvSpPr/>
            <p:nvPr/>
          </p:nvSpPr>
          <p:spPr>
            <a:xfrm>
              <a:off x="5681591" y="3996458"/>
              <a:ext cx="353664" cy="508836"/>
            </a:xfrm>
            <a:custGeom>
              <a:avLst/>
              <a:gdLst/>
              <a:ahLst/>
              <a:cxnLst/>
              <a:rect l="l" t="t" r="r" b="b"/>
              <a:pathLst>
                <a:path w="353664" h="508836" extrusionOk="0">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89" name="Google Shape;789;p42"/>
            <p:cNvSpPr/>
            <p:nvPr/>
          </p:nvSpPr>
          <p:spPr>
            <a:xfrm>
              <a:off x="5716182" y="4029029"/>
              <a:ext cx="284547" cy="280638"/>
            </a:xfrm>
            <a:custGeom>
              <a:avLst/>
              <a:gdLst/>
              <a:ahLst/>
              <a:cxnLst/>
              <a:rect l="l" t="t" r="r" b="b"/>
              <a:pathLst>
                <a:path w="284547" h="280638" extrusionOk="0">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0" name="Google Shape;790;p42"/>
            <p:cNvSpPr/>
            <p:nvPr/>
          </p:nvSpPr>
          <p:spPr>
            <a:xfrm>
              <a:off x="5893177" y="4356180"/>
              <a:ext cx="101689" cy="92764"/>
            </a:xfrm>
            <a:custGeom>
              <a:avLst/>
              <a:gdLst/>
              <a:ahLst/>
              <a:cxnLst/>
              <a:rect l="l" t="t" r="r" b="b"/>
              <a:pathLst>
                <a:path w="101689" h="92764" extrusionOk="0">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1" name="Google Shape;791;p42"/>
            <p:cNvSpPr/>
            <p:nvPr/>
          </p:nvSpPr>
          <p:spPr>
            <a:xfrm>
              <a:off x="5718201" y="4318462"/>
              <a:ext cx="149178" cy="152305"/>
            </a:xfrm>
            <a:custGeom>
              <a:avLst/>
              <a:gdLst/>
              <a:ahLst/>
              <a:cxnLst/>
              <a:rect l="l" t="t" r="r" b="b"/>
              <a:pathLst>
                <a:path w="149178" h="152305" extrusionOk="0">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2" name="Google Shape;792;p42"/>
            <p:cNvSpPr/>
            <p:nvPr/>
          </p:nvSpPr>
          <p:spPr>
            <a:xfrm>
              <a:off x="5840020" y="4152867"/>
              <a:ext cx="36871" cy="36871"/>
            </a:xfrm>
            <a:custGeom>
              <a:avLst/>
              <a:gdLst/>
              <a:ahLst/>
              <a:cxnLst/>
              <a:rect l="l" t="t" r="r" b="b"/>
              <a:pathLst>
                <a:path w="36871" h="36871" extrusionOk="0">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3" name="Google Shape;793;p42"/>
            <p:cNvSpPr/>
            <p:nvPr/>
          </p:nvSpPr>
          <p:spPr>
            <a:xfrm>
              <a:off x="5782940" y="4254947"/>
              <a:ext cx="110153" cy="146247"/>
            </a:xfrm>
            <a:custGeom>
              <a:avLst/>
              <a:gdLst/>
              <a:ahLst/>
              <a:cxnLst/>
              <a:rect l="l" t="t" r="r" b="b"/>
              <a:pathLst>
                <a:path w="110153" h="146247" extrusionOk="0">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794" name="Google Shape;794;p42"/>
          <p:cNvSpPr/>
          <p:nvPr/>
        </p:nvSpPr>
        <p:spPr>
          <a:xfrm>
            <a:off x="7367914" y="5593739"/>
            <a:ext cx="748189" cy="823008"/>
          </a:xfrm>
          <a:prstGeom prst="ellipse">
            <a:avLst/>
          </a:prstGeom>
          <a:gradFill>
            <a:gsLst>
              <a:gs pos="0">
                <a:srgbClr val="244061"/>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795" name="Google Shape;795;p42"/>
          <p:cNvGrpSpPr/>
          <p:nvPr/>
        </p:nvGrpSpPr>
        <p:grpSpPr>
          <a:xfrm>
            <a:off x="7523431" y="5815831"/>
            <a:ext cx="450288" cy="417194"/>
            <a:chOff x="5683805" y="5518573"/>
            <a:chExt cx="371586" cy="312979"/>
          </a:xfrm>
        </p:grpSpPr>
        <p:sp>
          <p:nvSpPr>
            <p:cNvPr id="796" name="Google Shape;796;p42"/>
            <p:cNvSpPr/>
            <p:nvPr/>
          </p:nvSpPr>
          <p:spPr>
            <a:xfrm>
              <a:off x="5688578" y="5618924"/>
              <a:ext cx="315913" cy="121737"/>
            </a:xfrm>
            <a:custGeom>
              <a:avLst/>
              <a:gdLst/>
              <a:ahLst/>
              <a:cxnLst/>
              <a:rect l="l" t="t" r="r" b="b"/>
              <a:pathLst>
                <a:path w="315913" h="121737" extrusionOk="0">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7" name="Google Shape;797;p42"/>
            <p:cNvSpPr/>
            <p:nvPr/>
          </p:nvSpPr>
          <p:spPr>
            <a:xfrm>
              <a:off x="5693920" y="5741260"/>
              <a:ext cx="305167" cy="90292"/>
            </a:xfrm>
            <a:custGeom>
              <a:avLst/>
              <a:gdLst/>
              <a:ahLst/>
              <a:cxnLst/>
              <a:rect l="l" t="t" r="r" b="b"/>
              <a:pathLst>
                <a:path w="305167" h="90292" extrusionOk="0">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8" name="Google Shape;798;p42"/>
            <p:cNvSpPr/>
            <p:nvPr/>
          </p:nvSpPr>
          <p:spPr>
            <a:xfrm>
              <a:off x="5683805" y="5652330"/>
              <a:ext cx="114245" cy="150998"/>
            </a:xfrm>
            <a:custGeom>
              <a:avLst/>
              <a:gdLst/>
              <a:ahLst/>
              <a:cxnLst/>
              <a:rect l="l" t="t" r="r" b="b"/>
              <a:pathLst>
                <a:path w="114245" h="150998" extrusionOk="0">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799" name="Google Shape;799;p42"/>
            <p:cNvSpPr/>
            <p:nvPr/>
          </p:nvSpPr>
          <p:spPr>
            <a:xfrm>
              <a:off x="5894952" y="5652330"/>
              <a:ext cx="114245" cy="150998"/>
            </a:xfrm>
            <a:custGeom>
              <a:avLst/>
              <a:gdLst/>
              <a:ahLst/>
              <a:cxnLst/>
              <a:rect l="l" t="t" r="r" b="b"/>
              <a:pathLst>
                <a:path w="114245" h="150998" extrusionOk="0">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00" name="Google Shape;800;p42"/>
            <p:cNvSpPr/>
            <p:nvPr/>
          </p:nvSpPr>
          <p:spPr>
            <a:xfrm>
              <a:off x="5742666" y="5518573"/>
              <a:ext cx="312723" cy="85367"/>
            </a:xfrm>
            <a:custGeom>
              <a:avLst/>
              <a:gdLst/>
              <a:ahLst/>
              <a:cxnLst/>
              <a:rect l="l" t="t" r="r" b="b"/>
              <a:pathLst>
                <a:path w="312723" h="85367" extrusionOk="0">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01" name="Google Shape;801;p42"/>
            <p:cNvSpPr/>
            <p:nvPr/>
          </p:nvSpPr>
          <p:spPr>
            <a:xfrm>
              <a:off x="6020663" y="5760481"/>
              <a:ext cx="880" cy="5667"/>
            </a:xfrm>
            <a:custGeom>
              <a:avLst/>
              <a:gdLst/>
              <a:ahLst/>
              <a:cxnLst/>
              <a:rect l="l" t="t" r="r" b="b"/>
              <a:pathLst>
                <a:path w="880" h="5667" extrusionOk="0">
                  <a:moveTo>
                    <a:pt x="0" y="5667"/>
                  </a:moveTo>
                  <a:cubicBezTo>
                    <a:pt x="1107" y="4169"/>
                    <a:pt x="1238" y="2345"/>
                    <a:pt x="0" y="0"/>
                  </a:cubicBezTo>
                  <a:lnTo>
                    <a:pt x="0" y="5667"/>
                  </a:lnTo>
                  <a:lnTo>
                    <a:pt x="0" y="5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02" name="Google Shape;802;p42"/>
            <p:cNvSpPr/>
            <p:nvPr/>
          </p:nvSpPr>
          <p:spPr>
            <a:xfrm>
              <a:off x="5726214" y="5550578"/>
              <a:ext cx="73091" cy="53297"/>
            </a:xfrm>
            <a:custGeom>
              <a:avLst/>
              <a:gdLst/>
              <a:ahLst/>
              <a:cxnLst/>
              <a:rect l="l" t="t" r="r" b="b"/>
              <a:pathLst>
                <a:path w="73091" h="53297" extrusionOk="0">
                  <a:moveTo>
                    <a:pt x="0" y="53297"/>
                  </a:moveTo>
                  <a:lnTo>
                    <a:pt x="7101" y="4765"/>
                  </a:lnTo>
                  <a:cubicBezTo>
                    <a:pt x="7947" y="-1033"/>
                    <a:pt x="15244" y="-1880"/>
                    <a:pt x="20911" y="4114"/>
                  </a:cubicBezTo>
                  <a:lnTo>
                    <a:pt x="73091" y="53297"/>
                  </a:lnTo>
                  <a:lnTo>
                    <a:pt x="0" y="53297"/>
                  </a:lnTo>
                  <a:lnTo>
                    <a:pt x="0" y="5329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03" name="Google Shape;803;p42"/>
            <p:cNvSpPr/>
            <p:nvPr/>
          </p:nvSpPr>
          <p:spPr>
            <a:xfrm>
              <a:off x="6020598" y="5595866"/>
              <a:ext cx="34793" cy="149529"/>
            </a:xfrm>
            <a:custGeom>
              <a:avLst/>
              <a:gdLst/>
              <a:ahLst/>
              <a:cxnLst/>
              <a:rect l="l" t="t" r="r" b="b"/>
              <a:pathLst>
                <a:path w="34793" h="149529" extrusionOk="0">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804" name="Google Shape;804;p42"/>
          <p:cNvGrpSpPr/>
          <p:nvPr/>
        </p:nvGrpSpPr>
        <p:grpSpPr>
          <a:xfrm>
            <a:off x="7139091" y="4618592"/>
            <a:ext cx="1130588" cy="685104"/>
            <a:chOff x="5382236" y="3152426"/>
            <a:chExt cx="932985" cy="513965"/>
          </a:xfrm>
        </p:grpSpPr>
        <p:grpSp>
          <p:nvGrpSpPr>
            <p:cNvPr id="805" name="Google Shape;805;p42"/>
            <p:cNvGrpSpPr/>
            <p:nvPr/>
          </p:nvGrpSpPr>
          <p:grpSpPr>
            <a:xfrm>
              <a:off x="5382236" y="3398651"/>
              <a:ext cx="366236" cy="267740"/>
              <a:chOff x="9637509" y="2915693"/>
              <a:chExt cx="366236" cy="267740"/>
            </a:xfrm>
          </p:grpSpPr>
          <p:sp>
            <p:nvSpPr>
              <p:cNvPr id="806" name="Google Shape;806;p42"/>
              <p:cNvSpPr/>
              <p:nvPr/>
            </p:nvSpPr>
            <p:spPr>
              <a:xfrm>
                <a:off x="9637509"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807" name="Google Shape;807;p42"/>
              <p:cNvGrpSpPr/>
              <p:nvPr/>
            </p:nvGrpSpPr>
            <p:grpSpPr>
              <a:xfrm>
                <a:off x="9647019" y="2961685"/>
                <a:ext cx="306045" cy="221748"/>
                <a:chOff x="9647019" y="2961685"/>
                <a:chExt cx="306045" cy="221748"/>
              </a:xfrm>
            </p:grpSpPr>
            <p:sp>
              <p:nvSpPr>
                <p:cNvPr id="808" name="Google Shape;808;p42"/>
                <p:cNvSpPr/>
                <p:nvPr/>
              </p:nvSpPr>
              <p:spPr>
                <a:xfrm>
                  <a:off x="9647019"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09" name="Google Shape;809;p42"/>
                <p:cNvSpPr/>
                <p:nvPr/>
              </p:nvSpPr>
              <p:spPr>
                <a:xfrm>
                  <a:off x="9657052"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810" name="Google Shape;810;p42"/>
              <p:cNvSpPr/>
              <p:nvPr/>
            </p:nvSpPr>
            <p:spPr>
              <a:xfrm>
                <a:off x="9656661"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811" name="Google Shape;811;p42"/>
            <p:cNvGrpSpPr/>
            <p:nvPr/>
          </p:nvGrpSpPr>
          <p:grpSpPr>
            <a:xfrm>
              <a:off x="5948985" y="3398651"/>
              <a:ext cx="366236" cy="267740"/>
              <a:chOff x="10204258" y="2915693"/>
              <a:chExt cx="366236" cy="267740"/>
            </a:xfrm>
          </p:grpSpPr>
          <p:sp>
            <p:nvSpPr>
              <p:cNvPr id="812" name="Google Shape;812;p42"/>
              <p:cNvSpPr/>
              <p:nvPr/>
            </p:nvSpPr>
            <p:spPr>
              <a:xfrm>
                <a:off x="10204258"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813" name="Google Shape;813;p42"/>
              <p:cNvGrpSpPr/>
              <p:nvPr/>
            </p:nvGrpSpPr>
            <p:grpSpPr>
              <a:xfrm>
                <a:off x="10213768" y="2961685"/>
                <a:ext cx="306045" cy="221748"/>
                <a:chOff x="10213768" y="2961685"/>
                <a:chExt cx="306045" cy="221748"/>
              </a:xfrm>
            </p:grpSpPr>
            <p:sp>
              <p:nvSpPr>
                <p:cNvPr id="814" name="Google Shape;814;p42"/>
                <p:cNvSpPr/>
                <p:nvPr/>
              </p:nvSpPr>
              <p:spPr>
                <a:xfrm>
                  <a:off x="10213768"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15" name="Google Shape;815;p42"/>
                <p:cNvSpPr/>
                <p:nvPr/>
              </p:nvSpPr>
              <p:spPr>
                <a:xfrm>
                  <a:off x="10223801"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816" name="Google Shape;816;p42"/>
              <p:cNvSpPr/>
              <p:nvPr/>
            </p:nvSpPr>
            <p:spPr>
              <a:xfrm>
                <a:off x="10223410"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817" name="Google Shape;817;p42"/>
            <p:cNvGrpSpPr/>
            <p:nvPr/>
          </p:nvGrpSpPr>
          <p:grpSpPr>
            <a:xfrm>
              <a:off x="5413635" y="3228366"/>
              <a:ext cx="538932" cy="172109"/>
              <a:chOff x="9668908" y="2745408"/>
              <a:chExt cx="538932" cy="172109"/>
            </a:xfrm>
          </p:grpSpPr>
          <p:sp>
            <p:nvSpPr>
              <p:cNvPr id="818" name="Google Shape;818;p42"/>
              <p:cNvSpPr/>
              <p:nvPr/>
            </p:nvSpPr>
            <p:spPr>
              <a:xfrm>
                <a:off x="9668908" y="2745408"/>
                <a:ext cx="538932" cy="172109"/>
              </a:xfrm>
              <a:custGeom>
                <a:avLst/>
                <a:gdLst/>
                <a:ahLst/>
                <a:cxnLst/>
                <a:rect l="l" t="t" r="r" b="b"/>
                <a:pathLst>
                  <a:path w="538932" h="172109" extrusionOk="0">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9525" cap="flat" cmpd="sng">
                <a:solidFill>
                  <a:srgbClr val="BEBE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819" name="Google Shape;819;p42"/>
              <p:cNvGrpSpPr/>
              <p:nvPr/>
            </p:nvGrpSpPr>
            <p:grpSpPr>
              <a:xfrm>
                <a:off x="9696177" y="2803301"/>
                <a:ext cx="277610" cy="56382"/>
                <a:chOff x="9696177" y="2803301"/>
                <a:chExt cx="277610" cy="56382"/>
              </a:xfrm>
            </p:grpSpPr>
            <p:sp>
              <p:nvSpPr>
                <p:cNvPr id="820" name="Google Shape;820;p42"/>
                <p:cNvSpPr/>
                <p:nvPr/>
              </p:nvSpPr>
              <p:spPr>
                <a:xfrm rot="-5400000">
                  <a:off x="9696177" y="280330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41A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21" name="Google Shape;821;p42"/>
                <p:cNvSpPr/>
                <p:nvPr/>
              </p:nvSpPr>
              <p:spPr>
                <a:xfrm rot="-5400000">
                  <a:off x="9769932" y="280331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FF7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22" name="Google Shape;822;p42"/>
                <p:cNvSpPr/>
                <p:nvPr/>
              </p:nvSpPr>
              <p:spPr>
                <a:xfrm rot="-5400000">
                  <a:off x="9843685" y="280332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F43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823" name="Google Shape;823;p42"/>
                <p:cNvSpPr/>
                <p:nvPr/>
              </p:nvSpPr>
              <p:spPr>
                <a:xfrm rot="-5400000">
                  <a:off x="9917438" y="280333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656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824" name="Google Shape;824;p42"/>
            <p:cNvSpPr/>
            <p:nvPr/>
          </p:nvSpPr>
          <p:spPr>
            <a:xfrm>
              <a:off x="5612713" y="3152426"/>
              <a:ext cx="672542" cy="357686"/>
            </a:xfrm>
            <a:custGeom>
              <a:avLst/>
              <a:gdLst/>
              <a:ahLst/>
              <a:cxnLst/>
              <a:rect l="l" t="t" r="r" b="b"/>
              <a:pathLst>
                <a:path w="672542" h="357686" extrusionOk="0">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825" name="Google Shape;825;p42"/>
          <p:cNvSpPr/>
          <p:nvPr/>
        </p:nvSpPr>
        <p:spPr>
          <a:xfrm>
            <a:off x="7120982" y="5311598"/>
            <a:ext cx="1172528" cy="280491"/>
          </a:xfrm>
          <a:prstGeom prst="roundRect">
            <a:avLst>
              <a:gd name="adj" fmla="val 33459"/>
            </a:avLst>
          </a:prstGeom>
          <a:solidFill>
            <a:srgbClr val="000000"/>
          </a:solidFill>
          <a:ln>
            <a:noFill/>
          </a:ln>
          <a:effectLst>
            <a:outerShdw blurRad="431800" dist="3683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26" name="Google Shape;826;p42"/>
          <p:cNvSpPr txBox="1"/>
          <p:nvPr/>
        </p:nvSpPr>
        <p:spPr>
          <a:xfrm>
            <a:off x="6963387" y="5330824"/>
            <a:ext cx="1499837" cy="2462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rPr>
              <a:t>CIFS / NFS / FTP</a:t>
            </a:r>
            <a:endParaRPr dirty="0">
              <a:latin typeface="Meiryo UI" panose="020B0604030504040204" pitchFamily="50" charset="-128"/>
              <a:ea typeface="Meiryo UI" panose="020B0604030504040204" pitchFamily="50" charset="-128"/>
            </a:endParaRPr>
          </a:p>
        </p:txBody>
      </p:sp>
      <p:sp>
        <p:nvSpPr>
          <p:cNvPr id="827" name="Google Shape;827;p42"/>
          <p:cNvSpPr/>
          <p:nvPr/>
        </p:nvSpPr>
        <p:spPr>
          <a:xfrm>
            <a:off x="9658837" y="4867605"/>
            <a:ext cx="1064876" cy="276924"/>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431800" dist="101600" dir="5760000" sx="106000" sy="106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828" name="Google Shape;828;p42"/>
          <p:cNvPicPr preferRelativeResize="0"/>
          <p:nvPr/>
        </p:nvPicPr>
        <p:blipFill rotWithShape="1">
          <a:blip r:embed="rId8">
            <a:alphaModFix/>
          </a:blip>
          <a:srcRect/>
          <a:stretch/>
        </p:blipFill>
        <p:spPr>
          <a:xfrm>
            <a:off x="9479592" y="4755442"/>
            <a:ext cx="498259" cy="498259"/>
          </a:xfrm>
          <a:prstGeom prst="rect">
            <a:avLst/>
          </a:prstGeom>
          <a:noFill/>
          <a:ln>
            <a:noFill/>
          </a:ln>
          <a:effectLst>
            <a:outerShdw blurRad="50800" dist="38100" dir="2700000" algn="tl" rotWithShape="0">
              <a:srgbClr val="000000">
                <a:alpha val="40000"/>
              </a:srgbClr>
            </a:outerShdw>
          </a:effectLst>
        </p:spPr>
      </p:pic>
      <p:sp>
        <p:nvSpPr>
          <p:cNvPr id="829" name="Google Shape;829;p42"/>
          <p:cNvSpPr txBox="1"/>
          <p:nvPr/>
        </p:nvSpPr>
        <p:spPr>
          <a:xfrm>
            <a:off x="9745830" y="4831302"/>
            <a:ext cx="1122001"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b="1" dirty="0" err="1">
                <a:solidFill>
                  <a:schemeClr val="lt1"/>
                </a:solidFill>
                <a:latin typeface="Meiryo UI" panose="020B0604030504040204" pitchFamily="50" charset="-128"/>
                <a:ea typeface="Meiryo UI" panose="020B0604030504040204" pitchFamily="50" charset="-128"/>
              </a:rPr>
              <a:t>ニューヨーク</a:t>
            </a:r>
            <a:endParaRPr dirty="0">
              <a:latin typeface="Meiryo UI" panose="020B0604030504040204" pitchFamily="50" charset="-128"/>
              <a:ea typeface="Meiryo UI" panose="020B0604030504040204" pitchFamily="50" charset="-128"/>
            </a:endParaRPr>
          </a:p>
        </p:txBody>
      </p:sp>
      <p:sp>
        <p:nvSpPr>
          <p:cNvPr id="830" name="Google Shape;830;p42"/>
          <p:cNvSpPr/>
          <p:nvPr/>
        </p:nvSpPr>
        <p:spPr>
          <a:xfrm>
            <a:off x="9658837" y="6087840"/>
            <a:ext cx="1064876" cy="276924"/>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431800" dist="101600" dir="5760000" sx="106000" sy="106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831" name="Google Shape;831;p42"/>
          <p:cNvPicPr preferRelativeResize="0"/>
          <p:nvPr/>
        </p:nvPicPr>
        <p:blipFill rotWithShape="1">
          <a:blip r:embed="rId8">
            <a:alphaModFix/>
          </a:blip>
          <a:srcRect/>
          <a:stretch/>
        </p:blipFill>
        <p:spPr>
          <a:xfrm>
            <a:off x="9533826" y="5915031"/>
            <a:ext cx="498259" cy="498259"/>
          </a:xfrm>
          <a:prstGeom prst="rect">
            <a:avLst/>
          </a:prstGeom>
          <a:noFill/>
          <a:ln>
            <a:noFill/>
          </a:ln>
          <a:effectLst>
            <a:outerShdw blurRad="50800" dist="38100" dir="2700000" algn="tl" rotWithShape="0">
              <a:srgbClr val="000000">
                <a:alpha val="40000"/>
              </a:srgbClr>
            </a:outerShdw>
          </a:effectLst>
        </p:spPr>
      </p:pic>
      <p:sp>
        <p:nvSpPr>
          <p:cNvPr id="832" name="Google Shape;832;p42"/>
          <p:cNvSpPr txBox="1"/>
          <p:nvPr/>
        </p:nvSpPr>
        <p:spPr>
          <a:xfrm>
            <a:off x="9948944" y="6084729"/>
            <a:ext cx="784633"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b="1" dirty="0" err="1">
                <a:solidFill>
                  <a:schemeClr val="lt1"/>
                </a:solidFill>
                <a:latin typeface="Meiryo UI" panose="020B0604030504040204" pitchFamily="50" charset="-128"/>
                <a:ea typeface="Meiryo UI" panose="020B0604030504040204" pitchFamily="50" charset="-128"/>
              </a:rPr>
              <a:t>北京</a:t>
            </a:r>
            <a:endParaRPr dirty="0">
              <a:latin typeface="Meiryo UI" panose="020B0604030504040204" pitchFamily="50" charset="-128"/>
              <a:ea typeface="Meiryo UI" panose="020B0604030504040204" pitchFamily="50" charset="-128"/>
            </a:endParaRPr>
          </a:p>
        </p:txBody>
      </p:sp>
      <p:sp>
        <p:nvSpPr>
          <p:cNvPr id="833" name="Google Shape;833;p42"/>
          <p:cNvSpPr/>
          <p:nvPr/>
        </p:nvSpPr>
        <p:spPr>
          <a:xfrm>
            <a:off x="5717048" y="4005669"/>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34" name="Google Shape;834;p42"/>
          <p:cNvSpPr txBox="1"/>
          <p:nvPr/>
        </p:nvSpPr>
        <p:spPr>
          <a:xfrm>
            <a:off x="5065898" y="2458728"/>
            <a:ext cx="221623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リモートNASアクセス</a:t>
            </a:r>
            <a:r>
              <a:rPr lang="en-US" sz="1600" b="1" dirty="0">
                <a:solidFill>
                  <a:schemeClr val="lt1"/>
                </a:solidFill>
                <a:latin typeface="Meiryo UI" panose="020B0604030504040204" pitchFamily="50" charset="-128"/>
                <a:ea typeface="Meiryo UI" panose="020B0604030504040204" pitchFamily="50" charset="-128"/>
              </a:rPr>
              <a:t> (File </a:t>
            </a:r>
            <a:r>
              <a:rPr lang="en-US" sz="1600" b="1" dirty="0" err="1">
                <a:solidFill>
                  <a:schemeClr val="lt1"/>
                </a:solidFill>
                <a:latin typeface="Meiryo UI" panose="020B0604030504040204" pitchFamily="50" charset="-128"/>
                <a:ea typeface="Meiryo UI" panose="020B0604030504040204" pitchFamily="50" charset="-128"/>
              </a:rPr>
              <a:t>Station経由</a:t>
            </a:r>
            <a:r>
              <a:rPr lang="en-US" sz="1600" b="1"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35" name="Google Shape;835;p42"/>
          <p:cNvSpPr txBox="1"/>
          <p:nvPr/>
        </p:nvSpPr>
        <p:spPr>
          <a:xfrm>
            <a:off x="7810823" y="2470398"/>
            <a:ext cx="301228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ポータブル使用</a:t>
            </a:r>
            <a:r>
              <a:rPr lang="en-US" b="1" dirty="0">
                <a:solidFill>
                  <a:schemeClr val="lt1"/>
                </a:solidFill>
                <a:latin typeface="Meiryo UI" panose="020B0604030504040204" pitchFamily="50" charset="-128"/>
                <a:ea typeface="Meiryo UI" panose="020B0604030504040204" pitchFamily="50" charset="-128"/>
              </a:rPr>
              <a:t> </a:t>
            </a:r>
          </a:p>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a:t>
            </a:r>
            <a:r>
              <a:rPr lang="en-US" b="1" dirty="0" err="1">
                <a:solidFill>
                  <a:schemeClr val="lt1"/>
                </a:solidFill>
                <a:latin typeface="Meiryo UI" panose="020B0604030504040204" pitchFamily="50" charset="-128"/>
                <a:ea typeface="Meiryo UI" panose="020B0604030504040204" pitchFamily="50" charset="-128"/>
              </a:rPr>
              <a:t>QuDedup抽出ツール</a:t>
            </a:r>
            <a:r>
              <a:rPr lang="en-US" b="1"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36" name="Google Shape;836;p42"/>
          <p:cNvSpPr txBox="1"/>
          <p:nvPr/>
        </p:nvSpPr>
        <p:spPr>
          <a:xfrm>
            <a:off x="2077111" y="2478481"/>
            <a:ext cx="2252909"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ローカルNASアクセス</a:t>
            </a:r>
            <a:endParaRPr sz="12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(HBS 3経由)</a:t>
            </a:r>
            <a:endParaRPr sz="1200" b="1" dirty="0">
              <a:solidFill>
                <a:schemeClr val="lt1"/>
              </a:solidFill>
              <a:latin typeface="Meiryo UI" panose="020B0604030504040204" pitchFamily="50" charset="-128"/>
              <a:ea typeface="Meiryo UI" panose="020B0604030504040204" pitchFamily="50" charset="-128"/>
            </a:endParaRPr>
          </a:p>
        </p:txBody>
      </p:sp>
      <p:sp>
        <p:nvSpPr>
          <p:cNvPr id="837" name="Google Shape;837;p42"/>
          <p:cNvSpPr txBox="1"/>
          <p:nvPr/>
        </p:nvSpPr>
        <p:spPr>
          <a:xfrm>
            <a:off x="1955008" y="6199889"/>
            <a:ext cx="2606211" cy="25391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QuDedupを使用し</a:t>
            </a:r>
            <a:r>
              <a:rPr lang="ja-JP" altLang="en-US" sz="1200" b="1" dirty="0">
                <a:solidFill>
                  <a:schemeClr val="dk1"/>
                </a:solidFill>
                <a:latin typeface="Meiryo UI" panose="020B0604030504040204" pitchFamily="50" charset="-128"/>
                <a:ea typeface="Meiryo UI" panose="020B0604030504040204" pitchFamily="50" charset="-128"/>
              </a:rPr>
              <a:t>た</a:t>
            </a:r>
            <a:r>
              <a:rPr lang="en-US" altLang="ja-JP" sz="1200" b="1" dirty="0">
                <a:solidFill>
                  <a:schemeClr val="dk1"/>
                </a:solidFill>
                <a:latin typeface="Meiryo UI" panose="020B0604030504040204" pitchFamily="50" charset="-128"/>
                <a:ea typeface="Meiryo UI" panose="020B0604030504040204" pitchFamily="50" charset="-128"/>
              </a:rPr>
              <a:t>File Station</a:t>
            </a: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838" name="Google Shape;838;p42"/>
          <p:cNvPicPr preferRelativeResize="0"/>
          <p:nvPr/>
        </p:nvPicPr>
        <p:blipFill rotWithShape="1">
          <a:blip r:embed="rId11">
            <a:alphaModFix/>
          </a:blip>
          <a:srcRect/>
          <a:stretch/>
        </p:blipFill>
        <p:spPr>
          <a:xfrm>
            <a:off x="1321983" y="1737393"/>
            <a:ext cx="1002082" cy="1002082"/>
          </a:xfrm>
          <a:prstGeom prst="rect">
            <a:avLst/>
          </a:prstGeom>
          <a:noFill/>
          <a:ln>
            <a:noFill/>
          </a:ln>
          <a:effectLst>
            <a:outerShdw blurRad="431800" dist="368300" dir="5760000" algn="ctr" rotWithShape="0">
              <a:srgbClr val="000000">
                <a:alpha val="33725"/>
              </a:srgbClr>
            </a:outerShdw>
          </a:effectLst>
        </p:spPr>
      </p:pic>
      <p:grpSp>
        <p:nvGrpSpPr>
          <p:cNvPr id="839" name="Google Shape;839;p42"/>
          <p:cNvGrpSpPr/>
          <p:nvPr/>
        </p:nvGrpSpPr>
        <p:grpSpPr>
          <a:xfrm>
            <a:off x="7285189" y="2027550"/>
            <a:ext cx="1336189" cy="653895"/>
            <a:chOff x="251519" y="2499741"/>
            <a:chExt cx="1944025" cy="951357"/>
          </a:xfrm>
        </p:grpSpPr>
        <p:pic>
          <p:nvPicPr>
            <p:cNvPr id="840" name="Google Shape;840;p42"/>
            <p:cNvPicPr preferRelativeResize="0"/>
            <p:nvPr/>
          </p:nvPicPr>
          <p:blipFill rotWithShape="1">
            <a:blip r:embed="rId12">
              <a:alphaModFix/>
            </a:blip>
            <a:srcRect/>
            <a:stretch/>
          </p:blipFill>
          <p:spPr>
            <a:xfrm>
              <a:off x="395536" y="2499741"/>
              <a:ext cx="447300" cy="447300"/>
            </a:xfrm>
            <a:prstGeom prst="rect">
              <a:avLst/>
            </a:prstGeom>
            <a:noFill/>
            <a:ln>
              <a:noFill/>
            </a:ln>
          </p:spPr>
        </p:pic>
        <p:pic>
          <p:nvPicPr>
            <p:cNvPr id="841" name="Google Shape;841;p42"/>
            <p:cNvPicPr preferRelativeResize="0"/>
            <p:nvPr/>
          </p:nvPicPr>
          <p:blipFill rotWithShape="1">
            <a:blip r:embed="rId13">
              <a:alphaModFix/>
            </a:blip>
            <a:srcRect/>
            <a:stretch/>
          </p:blipFill>
          <p:spPr>
            <a:xfrm>
              <a:off x="899591" y="2499741"/>
              <a:ext cx="447300" cy="447300"/>
            </a:xfrm>
            <a:prstGeom prst="rect">
              <a:avLst/>
            </a:prstGeom>
            <a:noFill/>
            <a:ln>
              <a:noFill/>
            </a:ln>
          </p:spPr>
        </p:pic>
        <p:pic>
          <p:nvPicPr>
            <p:cNvPr id="842" name="Google Shape;842;p42"/>
            <p:cNvPicPr preferRelativeResize="0"/>
            <p:nvPr/>
          </p:nvPicPr>
          <p:blipFill rotWithShape="1">
            <a:blip r:embed="rId14">
              <a:alphaModFix/>
            </a:blip>
            <a:srcRect/>
            <a:stretch/>
          </p:blipFill>
          <p:spPr>
            <a:xfrm>
              <a:off x="1763688" y="3003798"/>
              <a:ext cx="431856" cy="431856"/>
            </a:xfrm>
            <a:prstGeom prst="rect">
              <a:avLst/>
            </a:prstGeom>
            <a:noFill/>
            <a:ln>
              <a:noFill/>
            </a:ln>
          </p:spPr>
        </p:pic>
        <p:pic>
          <p:nvPicPr>
            <p:cNvPr id="843" name="Google Shape;843;p42"/>
            <p:cNvPicPr preferRelativeResize="0"/>
            <p:nvPr/>
          </p:nvPicPr>
          <p:blipFill rotWithShape="1">
            <a:blip r:embed="rId15">
              <a:alphaModFix/>
            </a:blip>
            <a:srcRect/>
            <a:stretch/>
          </p:blipFill>
          <p:spPr>
            <a:xfrm>
              <a:off x="1331640" y="2499741"/>
              <a:ext cx="447300" cy="447300"/>
            </a:xfrm>
            <a:prstGeom prst="rect">
              <a:avLst/>
            </a:prstGeom>
            <a:noFill/>
            <a:ln>
              <a:noFill/>
            </a:ln>
          </p:spPr>
        </p:pic>
        <p:pic>
          <p:nvPicPr>
            <p:cNvPr id="844" name="Google Shape;844;p42"/>
            <p:cNvPicPr preferRelativeResize="0"/>
            <p:nvPr/>
          </p:nvPicPr>
          <p:blipFill rotWithShape="1">
            <a:blip r:embed="rId16">
              <a:alphaModFix/>
            </a:blip>
            <a:srcRect/>
            <a:stretch/>
          </p:blipFill>
          <p:spPr>
            <a:xfrm>
              <a:off x="755575" y="3003798"/>
              <a:ext cx="447300" cy="447300"/>
            </a:xfrm>
            <a:prstGeom prst="rect">
              <a:avLst/>
            </a:prstGeom>
            <a:noFill/>
            <a:ln>
              <a:noFill/>
            </a:ln>
          </p:spPr>
        </p:pic>
        <p:pic>
          <p:nvPicPr>
            <p:cNvPr id="845" name="Google Shape;845;p42"/>
            <p:cNvPicPr preferRelativeResize="0"/>
            <p:nvPr/>
          </p:nvPicPr>
          <p:blipFill rotWithShape="1">
            <a:blip r:embed="rId17">
              <a:alphaModFix/>
            </a:blip>
            <a:srcRect/>
            <a:stretch/>
          </p:blipFill>
          <p:spPr>
            <a:xfrm>
              <a:off x="251519" y="3003798"/>
              <a:ext cx="447300" cy="447300"/>
            </a:xfrm>
            <a:prstGeom prst="rect">
              <a:avLst/>
            </a:prstGeom>
            <a:noFill/>
            <a:ln>
              <a:noFill/>
            </a:ln>
          </p:spPr>
        </p:pic>
        <p:pic>
          <p:nvPicPr>
            <p:cNvPr id="846" name="Google Shape;846;p42"/>
            <p:cNvPicPr preferRelativeResize="0"/>
            <p:nvPr/>
          </p:nvPicPr>
          <p:blipFill rotWithShape="1">
            <a:blip r:embed="rId18">
              <a:alphaModFix/>
            </a:blip>
            <a:srcRect/>
            <a:stretch/>
          </p:blipFill>
          <p:spPr>
            <a:xfrm>
              <a:off x="1259632" y="3003798"/>
              <a:ext cx="447300" cy="447300"/>
            </a:xfrm>
            <a:prstGeom prst="rect">
              <a:avLst/>
            </a:prstGeom>
            <a:noFill/>
            <a:ln>
              <a:noFill/>
            </a:ln>
          </p:spPr>
        </p:pic>
      </p:grpSp>
      <p:cxnSp>
        <p:nvCxnSpPr>
          <p:cNvPr id="847" name="Google Shape;847;p42"/>
          <p:cNvCxnSpPr/>
          <p:nvPr/>
        </p:nvCxnSpPr>
        <p:spPr>
          <a:xfrm>
            <a:off x="6191953" y="3523196"/>
            <a:ext cx="680168" cy="0"/>
          </a:xfrm>
          <a:prstGeom prst="straightConnector1">
            <a:avLst/>
          </a:prstGeom>
          <a:noFill/>
          <a:ln w="63500" cap="rnd" cmpd="sng">
            <a:solidFill>
              <a:srgbClr val="3333FF"/>
            </a:solidFill>
            <a:prstDash val="solid"/>
            <a:round/>
            <a:headEnd type="triangle" w="med" len="med"/>
            <a:tailEnd type="triangle" w="med" len="med"/>
          </a:ln>
        </p:spPr>
      </p:cxnSp>
      <p:pic>
        <p:nvPicPr>
          <p:cNvPr id="848" name="Google Shape;848;p42"/>
          <p:cNvPicPr preferRelativeResize="0"/>
          <p:nvPr/>
        </p:nvPicPr>
        <p:blipFill rotWithShape="1">
          <a:blip r:embed="rId19">
            <a:alphaModFix/>
          </a:blip>
          <a:srcRect/>
          <a:stretch/>
        </p:blipFill>
        <p:spPr>
          <a:xfrm rot="10800000" flipH="1">
            <a:off x="2485531" y="3883186"/>
            <a:ext cx="1304048" cy="387631"/>
          </a:xfrm>
          <a:prstGeom prst="rect">
            <a:avLst/>
          </a:prstGeom>
          <a:noFill/>
          <a:ln>
            <a:noFill/>
          </a:ln>
        </p:spPr>
      </p:pic>
      <p:pic>
        <p:nvPicPr>
          <p:cNvPr id="849" name="Google Shape;849;p42"/>
          <p:cNvPicPr preferRelativeResize="0"/>
          <p:nvPr/>
        </p:nvPicPr>
        <p:blipFill rotWithShape="1">
          <a:blip r:embed="rId20">
            <a:alphaModFix/>
          </a:blip>
          <a:srcRect/>
          <a:stretch/>
        </p:blipFill>
        <p:spPr>
          <a:xfrm>
            <a:off x="2392761" y="3177188"/>
            <a:ext cx="1597550" cy="998468"/>
          </a:xfrm>
          <a:prstGeom prst="rect">
            <a:avLst/>
          </a:prstGeom>
          <a:noFill/>
          <a:ln>
            <a:noFill/>
          </a:ln>
        </p:spPr>
      </p:pic>
      <p:pic>
        <p:nvPicPr>
          <p:cNvPr id="850" name="Google Shape;850;p42"/>
          <p:cNvPicPr preferRelativeResize="0"/>
          <p:nvPr/>
        </p:nvPicPr>
        <p:blipFill rotWithShape="1">
          <a:blip r:embed="rId21">
            <a:alphaModFix/>
          </a:blip>
          <a:srcRect/>
          <a:stretch/>
        </p:blipFill>
        <p:spPr>
          <a:xfrm>
            <a:off x="1778915" y="3208956"/>
            <a:ext cx="1049672" cy="831815"/>
          </a:xfrm>
          <a:prstGeom prst="rect">
            <a:avLst/>
          </a:prstGeom>
          <a:noFill/>
          <a:ln>
            <a:noFill/>
          </a:ln>
          <a:effectLst>
            <a:outerShdw blurRad="50800" dist="38100" dir="2700000" algn="tl" rotWithShape="0">
              <a:srgbClr val="000000">
                <a:alpha val="40000"/>
              </a:srgbClr>
            </a:outerShdw>
          </a:effectLst>
        </p:spPr>
      </p:pic>
      <p:sp>
        <p:nvSpPr>
          <p:cNvPr id="851" name="Google Shape;851;p42"/>
          <p:cNvSpPr/>
          <p:nvPr/>
        </p:nvSpPr>
        <p:spPr>
          <a:xfrm>
            <a:off x="3079125" y="3930114"/>
            <a:ext cx="811087" cy="276924"/>
          </a:xfrm>
          <a:prstGeom prst="roundRect">
            <a:avLst>
              <a:gd name="adj" fmla="val 14455"/>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852" name="Google Shape;852;p42"/>
          <p:cNvSpPr txBox="1"/>
          <p:nvPr/>
        </p:nvSpPr>
        <p:spPr>
          <a:xfrm>
            <a:off x="3108217" y="3935469"/>
            <a:ext cx="754270"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b="1" dirty="0" err="1">
                <a:solidFill>
                  <a:schemeClr val="lt1"/>
                </a:solidFill>
                <a:latin typeface="Meiryo UI" panose="020B0604030504040204" pitchFamily="50" charset="-128"/>
                <a:ea typeface="Meiryo UI" panose="020B0604030504040204" pitchFamily="50" charset="-128"/>
              </a:rPr>
              <a:t>台北</a:t>
            </a:r>
            <a:endParaRPr dirty="0">
              <a:latin typeface="Meiryo UI" panose="020B0604030504040204" pitchFamily="50" charset="-128"/>
              <a:ea typeface="Meiryo UI" panose="020B0604030504040204" pitchFamily="50" charset="-128"/>
            </a:endParaRPr>
          </a:p>
        </p:txBody>
      </p:sp>
      <p:pic>
        <p:nvPicPr>
          <p:cNvPr id="853" name="Google Shape;853;p42"/>
          <p:cNvPicPr preferRelativeResize="0"/>
          <p:nvPr/>
        </p:nvPicPr>
        <p:blipFill rotWithShape="1">
          <a:blip r:embed="rId19">
            <a:alphaModFix/>
          </a:blip>
          <a:srcRect/>
          <a:stretch/>
        </p:blipFill>
        <p:spPr>
          <a:xfrm rot="10800000" flipH="1">
            <a:off x="2478677" y="5687706"/>
            <a:ext cx="1304048" cy="387631"/>
          </a:xfrm>
          <a:prstGeom prst="rect">
            <a:avLst/>
          </a:prstGeom>
          <a:noFill/>
          <a:ln>
            <a:noFill/>
          </a:ln>
        </p:spPr>
      </p:pic>
      <p:pic>
        <p:nvPicPr>
          <p:cNvPr id="854" name="Google Shape;854;p42"/>
          <p:cNvPicPr preferRelativeResize="0"/>
          <p:nvPr/>
        </p:nvPicPr>
        <p:blipFill rotWithShape="1">
          <a:blip r:embed="rId20">
            <a:alphaModFix/>
          </a:blip>
          <a:srcRect/>
          <a:stretch/>
        </p:blipFill>
        <p:spPr>
          <a:xfrm>
            <a:off x="2341652" y="4964184"/>
            <a:ext cx="1597550" cy="998468"/>
          </a:xfrm>
          <a:prstGeom prst="rect">
            <a:avLst/>
          </a:prstGeom>
          <a:noFill/>
          <a:ln>
            <a:noFill/>
          </a:ln>
        </p:spPr>
      </p:pic>
      <p:pic>
        <p:nvPicPr>
          <p:cNvPr id="855" name="Google Shape;855;p42"/>
          <p:cNvPicPr preferRelativeResize="0"/>
          <p:nvPr/>
        </p:nvPicPr>
        <p:blipFill rotWithShape="1">
          <a:blip r:embed="rId9">
            <a:alphaModFix/>
          </a:blip>
          <a:srcRect/>
          <a:stretch/>
        </p:blipFill>
        <p:spPr>
          <a:xfrm>
            <a:off x="2402698" y="5062250"/>
            <a:ext cx="263337" cy="819272"/>
          </a:xfrm>
          <a:prstGeom prst="rect">
            <a:avLst/>
          </a:prstGeom>
          <a:noFill/>
          <a:ln>
            <a:noFill/>
          </a:ln>
          <a:effectLst>
            <a:outerShdw blurRad="50800" dist="38100" dir="2700000" algn="tl" rotWithShape="0">
              <a:srgbClr val="000000">
                <a:alpha val="40000"/>
              </a:srgbClr>
            </a:outerShdw>
          </a:effectLst>
        </p:spPr>
      </p:pic>
      <p:sp>
        <p:nvSpPr>
          <p:cNvPr id="856" name="Google Shape;856;p42"/>
          <p:cNvSpPr/>
          <p:nvPr/>
        </p:nvSpPr>
        <p:spPr>
          <a:xfrm>
            <a:off x="3079125" y="5786822"/>
            <a:ext cx="811087" cy="276924"/>
          </a:xfrm>
          <a:prstGeom prst="roundRect">
            <a:avLst>
              <a:gd name="adj" fmla="val 11398"/>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857" name="Google Shape;857;p42"/>
          <p:cNvSpPr txBox="1"/>
          <p:nvPr/>
        </p:nvSpPr>
        <p:spPr>
          <a:xfrm>
            <a:off x="3108217" y="5792177"/>
            <a:ext cx="697120"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b="1" dirty="0" err="1">
                <a:solidFill>
                  <a:schemeClr val="lt1"/>
                </a:solidFill>
                <a:latin typeface="Meiryo UI" panose="020B0604030504040204" pitchFamily="50" charset="-128"/>
                <a:ea typeface="Meiryo UI" panose="020B0604030504040204" pitchFamily="50" charset="-128"/>
              </a:rPr>
              <a:t>台北</a:t>
            </a:r>
            <a:endParaRPr dirty="0">
              <a:latin typeface="Meiryo UI" panose="020B0604030504040204" pitchFamily="50" charset="-128"/>
              <a:ea typeface="Meiryo UI" panose="020B0604030504040204" pitchFamily="50" charset="-128"/>
            </a:endParaRPr>
          </a:p>
        </p:txBody>
      </p:sp>
      <p:pic>
        <p:nvPicPr>
          <p:cNvPr id="858" name="Google Shape;858;p42" descr="一張含有 畫畫 的圖片&#10;&#10;自動產生的描述"/>
          <p:cNvPicPr preferRelativeResize="0"/>
          <p:nvPr/>
        </p:nvPicPr>
        <p:blipFill rotWithShape="1">
          <a:blip r:embed="rId22">
            <a:alphaModFix/>
          </a:blip>
          <a:srcRect/>
          <a:stretch/>
        </p:blipFill>
        <p:spPr>
          <a:xfrm>
            <a:off x="3553579" y="5474259"/>
            <a:ext cx="365686" cy="365686"/>
          </a:xfrm>
          <a:prstGeom prst="rect">
            <a:avLst/>
          </a:prstGeom>
          <a:noFill/>
          <a:ln>
            <a:noFill/>
          </a:ln>
          <a:effectLst>
            <a:outerShdw blurRad="50800" dist="38100" dir="2700000" algn="tl" rotWithShape="0">
              <a:srgbClr val="000000">
                <a:alpha val="40000"/>
              </a:srgbClr>
            </a:outerShdw>
          </a:effectLst>
        </p:spPr>
      </p:pic>
      <p:pic>
        <p:nvPicPr>
          <p:cNvPr id="859" name="Google Shape;859;p42"/>
          <p:cNvPicPr preferRelativeResize="0"/>
          <p:nvPr/>
        </p:nvPicPr>
        <p:blipFill rotWithShape="1">
          <a:blip r:embed="rId19">
            <a:alphaModFix/>
          </a:blip>
          <a:srcRect/>
          <a:stretch/>
        </p:blipFill>
        <p:spPr>
          <a:xfrm rot="10800000" flipH="1">
            <a:off x="4982735" y="3777002"/>
            <a:ext cx="1304048" cy="387631"/>
          </a:xfrm>
          <a:prstGeom prst="rect">
            <a:avLst/>
          </a:prstGeom>
          <a:noFill/>
          <a:ln>
            <a:noFill/>
          </a:ln>
        </p:spPr>
      </p:pic>
      <p:pic>
        <p:nvPicPr>
          <p:cNvPr id="860" name="Google Shape;860;p42"/>
          <p:cNvPicPr preferRelativeResize="0"/>
          <p:nvPr/>
        </p:nvPicPr>
        <p:blipFill rotWithShape="1">
          <a:blip r:embed="rId20">
            <a:alphaModFix/>
          </a:blip>
          <a:srcRect/>
          <a:stretch/>
        </p:blipFill>
        <p:spPr>
          <a:xfrm>
            <a:off x="4891079" y="3152107"/>
            <a:ext cx="1460563" cy="912851"/>
          </a:xfrm>
          <a:prstGeom prst="rect">
            <a:avLst/>
          </a:prstGeom>
          <a:noFill/>
          <a:ln>
            <a:noFill/>
          </a:ln>
        </p:spPr>
      </p:pic>
      <p:pic>
        <p:nvPicPr>
          <p:cNvPr id="861" name="Google Shape;861;p42"/>
          <p:cNvPicPr preferRelativeResize="0"/>
          <p:nvPr/>
        </p:nvPicPr>
        <p:blipFill rotWithShape="1">
          <a:blip r:embed="rId9">
            <a:alphaModFix/>
          </a:blip>
          <a:srcRect/>
          <a:stretch/>
        </p:blipFill>
        <p:spPr>
          <a:xfrm>
            <a:off x="5033276" y="3206873"/>
            <a:ext cx="263337" cy="819272"/>
          </a:xfrm>
          <a:prstGeom prst="rect">
            <a:avLst/>
          </a:prstGeom>
          <a:noFill/>
          <a:ln>
            <a:noFill/>
          </a:ln>
          <a:effectLst>
            <a:outerShdw blurRad="50800" dist="38100" dir="2700000" algn="tl" rotWithShape="0">
              <a:srgbClr val="000000">
                <a:alpha val="40000"/>
              </a:srgbClr>
            </a:outerShdw>
          </a:effectLst>
        </p:spPr>
      </p:pic>
      <p:sp>
        <p:nvSpPr>
          <p:cNvPr id="862" name="Google Shape;862;p42"/>
          <p:cNvSpPr txBox="1"/>
          <p:nvPr/>
        </p:nvSpPr>
        <p:spPr>
          <a:xfrm>
            <a:off x="5705664" y="4006364"/>
            <a:ext cx="62409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863" name="Google Shape;863;p42" descr="一張含有 畫畫 的圖片&#10;&#10;自動產生的描述"/>
          <p:cNvPicPr preferRelativeResize="0"/>
          <p:nvPr/>
        </p:nvPicPr>
        <p:blipFill rotWithShape="1">
          <a:blip r:embed="rId22">
            <a:alphaModFix/>
          </a:blip>
          <a:srcRect/>
          <a:stretch/>
        </p:blipFill>
        <p:spPr>
          <a:xfrm>
            <a:off x="5992329" y="3698713"/>
            <a:ext cx="365686" cy="36568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43"/>
          <p:cNvSpPr/>
          <p:nvPr/>
        </p:nvSpPr>
        <p:spPr>
          <a:xfrm>
            <a:off x="68495" y="1674088"/>
            <a:ext cx="9516403" cy="4584507"/>
          </a:xfrm>
          <a:prstGeom prst="roundRect">
            <a:avLst>
              <a:gd name="adj" fmla="val 0"/>
            </a:avLst>
          </a:prstGeom>
          <a:solidFill>
            <a:schemeClr val="lt1">
              <a:alpha val="14901"/>
            </a:schemeClr>
          </a:solidFill>
          <a:ln w="1270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rgbClr val="000000"/>
              </a:solidFill>
              <a:latin typeface="Meiryo UI" panose="020B0604030504040204" pitchFamily="50" charset="-128"/>
              <a:ea typeface="Meiryo UI" panose="020B0604030504040204" pitchFamily="50" charset="-128"/>
              <a:sym typeface="Arial"/>
            </a:endParaRPr>
          </a:p>
        </p:txBody>
      </p:sp>
      <p:pic>
        <p:nvPicPr>
          <p:cNvPr id="870" name="Google Shape;870;p43"/>
          <p:cNvPicPr preferRelativeResize="0"/>
          <p:nvPr/>
        </p:nvPicPr>
        <p:blipFill rotWithShape="1">
          <a:blip r:embed="rId3">
            <a:alphaModFix/>
          </a:blip>
          <a:srcRect l="21868" r="36921" b="61427"/>
          <a:stretch/>
        </p:blipFill>
        <p:spPr>
          <a:xfrm>
            <a:off x="2654609" y="1817808"/>
            <a:ext cx="3257646" cy="686524"/>
          </a:xfrm>
          <a:prstGeom prst="rect">
            <a:avLst/>
          </a:prstGeom>
          <a:noFill/>
          <a:ln>
            <a:noFill/>
          </a:ln>
          <a:effectLst>
            <a:outerShdw blurRad="431800" dist="355600" dir="1740000" algn="ctr" rotWithShape="0">
              <a:srgbClr val="000000">
                <a:alpha val="22745"/>
              </a:srgbClr>
            </a:outerShdw>
          </a:effectLst>
        </p:spPr>
      </p:pic>
      <p:sp>
        <p:nvSpPr>
          <p:cNvPr id="871" name="Google Shape;871;p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HybridMount</a:t>
            </a:r>
            <a:r>
              <a:rPr lang="ja-JP" altLang="en-US" sz="3600" dirty="0">
                <a:solidFill>
                  <a:schemeClr val="tx1"/>
                </a:solidFill>
                <a:latin typeface="Meiryo UI" panose="020B0604030504040204" pitchFamily="50" charset="-128"/>
                <a:ea typeface="Meiryo UI" panose="020B0604030504040204" pitchFamily="50" charset="-128"/>
                <a:cs typeface="Arial"/>
                <a:sym typeface="Arial"/>
              </a:rPr>
              <a:t>で</a:t>
            </a:r>
            <a:r>
              <a:rPr lang="en-US" sz="3600" dirty="0" err="1">
                <a:solidFill>
                  <a:schemeClr val="tx1"/>
                </a:solidFill>
                <a:latin typeface="Meiryo UI" panose="020B0604030504040204" pitchFamily="50" charset="-128"/>
                <a:ea typeface="Meiryo UI" panose="020B0604030504040204" pitchFamily="50" charset="-128"/>
                <a:cs typeface="Arial"/>
                <a:sym typeface="Arial"/>
              </a:rPr>
              <a:t>クラウドストレージとファイルサーバーを</a:t>
            </a:r>
            <a:br>
              <a:rPr lang="en-US" sz="3600" dirty="0">
                <a:solidFill>
                  <a:schemeClr val="tx1"/>
                </a:solidFill>
                <a:latin typeface="Meiryo UI" panose="020B0604030504040204" pitchFamily="50" charset="-128"/>
                <a:ea typeface="Meiryo UI" panose="020B0604030504040204" pitchFamily="50" charset="-128"/>
                <a:cs typeface="Arial"/>
                <a:sym typeface="Arial"/>
              </a:rPr>
            </a:br>
            <a:r>
              <a:rPr lang="en-US" sz="3600" dirty="0" err="1">
                <a:solidFill>
                  <a:schemeClr val="tx1"/>
                </a:solidFill>
                <a:latin typeface="Meiryo UI" panose="020B0604030504040204" pitchFamily="50" charset="-128"/>
                <a:ea typeface="Meiryo UI" panose="020B0604030504040204" pitchFamily="50" charset="-128"/>
                <a:cs typeface="Arial"/>
                <a:sym typeface="Arial"/>
              </a:rPr>
              <a:t>マウントし、より大きなストレージとより高速なアクセスを実現</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grpSp>
        <p:nvGrpSpPr>
          <p:cNvPr id="872" name="Google Shape;872;p43"/>
          <p:cNvGrpSpPr/>
          <p:nvPr/>
        </p:nvGrpSpPr>
        <p:grpSpPr>
          <a:xfrm>
            <a:off x="9888858" y="2699986"/>
            <a:ext cx="2347057" cy="3500964"/>
            <a:chOff x="9960014" y="1888151"/>
            <a:chExt cx="2347057" cy="3500964"/>
          </a:xfrm>
        </p:grpSpPr>
        <p:sp>
          <p:nvSpPr>
            <p:cNvPr id="873" name="Google Shape;873;p43"/>
            <p:cNvSpPr/>
            <p:nvPr/>
          </p:nvSpPr>
          <p:spPr>
            <a:xfrm>
              <a:off x="10211811" y="2886974"/>
              <a:ext cx="1279701" cy="1205666"/>
            </a:xfrm>
            <a:prstGeom prst="rect">
              <a:avLst/>
            </a:prstGeom>
            <a:solidFill>
              <a:schemeClr val="lt1"/>
            </a:solidFill>
            <a:ln w="28575" cap="flat" cmpd="sng">
              <a:solidFill>
                <a:srgbClr val="3121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sp>
          <p:nvSpPr>
            <p:cNvPr id="874" name="Google Shape;874;p43"/>
            <p:cNvSpPr txBox="1"/>
            <p:nvPr/>
          </p:nvSpPr>
          <p:spPr>
            <a:xfrm>
              <a:off x="11467574" y="3205476"/>
              <a:ext cx="839497"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dirty="0">
                  <a:solidFill>
                    <a:schemeClr val="dk1"/>
                  </a:solidFill>
                  <a:latin typeface="Meiryo UI" panose="020B0604030504040204" pitchFamily="50" charset="-128"/>
                  <a:ea typeface="Meiryo UI" panose="020B0604030504040204" pitchFamily="50" charset="-128"/>
                  <a:sym typeface="Arial"/>
                </a:rPr>
                <a:t>NAS </a:t>
              </a:r>
              <a:endParaRPr sz="1051" b="1" dirty="0">
                <a:solidFill>
                  <a:srgbClr val="000000"/>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ja-JP" altLang="en-US" sz="1050" b="1" dirty="0">
                  <a:solidFill>
                    <a:schemeClr val="dk1"/>
                  </a:solidFill>
                  <a:latin typeface="Meiryo UI" panose="020B0604030504040204" pitchFamily="50" charset="-128"/>
                  <a:ea typeface="Meiryo UI" panose="020B0604030504040204" pitchFamily="50" charset="-128"/>
                </a:rPr>
                <a:t>キャッシュ</a:t>
              </a:r>
              <a:endParaRPr dirty="0">
                <a:latin typeface="Meiryo UI" panose="020B0604030504040204" pitchFamily="50" charset="-128"/>
                <a:ea typeface="Meiryo UI" panose="020B0604030504040204" pitchFamily="50" charset="-128"/>
              </a:endParaRPr>
            </a:p>
          </p:txBody>
        </p:sp>
        <p:cxnSp>
          <p:nvCxnSpPr>
            <p:cNvPr id="875" name="Google Shape;875;p43"/>
            <p:cNvCxnSpPr/>
            <p:nvPr/>
          </p:nvCxnSpPr>
          <p:spPr>
            <a:xfrm>
              <a:off x="10561209" y="2339266"/>
              <a:ext cx="0" cy="1318283"/>
            </a:xfrm>
            <a:prstGeom prst="straightConnector1">
              <a:avLst/>
            </a:prstGeom>
            <a:noFill/>
            <a:ln w="25400" cap="flat" cmpd="sng">
              <a:solidFill>
                <a:srgbClr val="00B050"/>
              </a:solidFill>
              <a:prstDash val="dash"/>
              <a:miter lim="800000"/>
              <a:headEnd type="none" w="sm" len="sm"/>
              <a:tailEnd type="triangle" w="med" len="med"/>
            </a:ln>
          </p:spPr>
        </p:cxnSp>
        <p:pic>
          <p:nvPicPr>
            <p:cNvPr id="876" name="Google Shape;876;p43"/>
            <p:cNvPicPr preferRelativeResize="0"/>
            <p:nvPr/>
          </p:nvPicPr>
          <p:blipFill rotWithShape="1">
            <a:blip r:embed="rId4">
              <a:alphaModFix/>
            </a:blip>
            <a:srcRect/>
            <a:stretch/>
          </p:blipFill>
          <p:spPr>
            <a:xfrm>
              <a:off x="11376775" y="3620974"/>
              <a:ext cx="555275" cy="555275"/>
            </a:xfrm>
            <a:prstGeom prst="rect">
              <a:avLst/>
            </a:prstGeom>
            <a:noFill/>
            <a:ln>
              <a:noFill/>
            </a:ln>
          </p:spPr>
        </p:pic>
        <p:cxnSp>
          <p:nvCxnSpPr>
            <p:cNvPr id="877" name="Google Shape;877;p43"/>
            <p:cNvCxnSpPr/>
            <p:nvPr/>
          </p:nvCxnSpPr>
          <p:spPr>
            <a:xfrm>
              <a:off x="10852368" y="2339266"/>
              <a:ext cx="0" cy="1318283"/>
            </a:xfrm>
            <a:prstGeom prst="straightConnector1">
              <a:avLst/>
            </a:prstGeom>
            <a:noFill/>
            <a:ln w="25400" cap="flat" cmpd="sng">
              <a:solidFill>
                <a:srgbClr val="077AE8"/>
              </a:solidFill>
              <a:prstDash val="dash"/>
              <a:miter lim="800000"/>
              <a:headEnd type="none" w="sm" len="sm"/>
              <a:tailEnd type="triangle" w="med" len="med"/>
            </a:ln>
          </p:spPr>
        </p:cxnSp>
        <p:cxnSp>
          <p:nvCxnSpPr>
            <p:cNvPr id="878" name="Google Shape;878;p43"/>
            <p:cNvCxnSpPr/>
            <p:nvPr/>
          </p:nvCxnSpPr>
          <p:spPr>
            <a:xfrm>
              <a:off x="11151396" y="2517325"/>
              <a:ext cx="0" cy="1140225"/>
            </a:xfrm>
            <a:prstGeom prst="straightConnector1">
              <a:avLst/>
            </a:prstGeom>
            <a:noFill/>
            <a:ln w="25400" cap="flat" cmpd="sng">
              <a:solidFill>
                <a:srgbClr val="AD10C2"/>
              </a:solidFill>
              <a:prstDash val="dash"/>
              <a:miter lim="800000"/>
              <a:headEnd type="triangle" w="med" len="med"/>
              <a:tailEnd type="none" w="sm" len="sm"/>
            </a:ln>
          </p:spPr>
        </p:cxnSp>
        <p:pic>
          <p:nvPicPr>
            <p:cNvPr id="879" name="Google Shape;879;p43"/>
            <p:cNvPicPr preferRelativeResize="0"/>
            <p:nvPr/>
          </p:nvPicPr>
          <p:blipFill rotWithShape="1">
            <a:blip r:embed="rId5">
              <a:alphaModFix/>
            </a:blip>
            <a:srcRect/>
            <a:stretch/>
          </p:blipFill>
          <p:spPr>
            <a:xfrm>
              <a:off x="10326547" y="1888151"/>
              <a:ext cx="1050229" cy="629174"/>
            </a:xfrm>
            <a:prstGeom prst="rect">
              <a:avLst/>
            </a:prstGeom>
            <a:noFill/>
            <a:ln>
              <a:noFill/>
            </a:ln>
            <a:effectLst>
              <a:outerShdw blurRad="50800" dist="38100" dir="2700000" algn="tl" rotWithShape="0">
                <a:srgbClr val="000000">
                  <a:alpha val="40000"/>
                </a:srgbClr>
              </a:outerShdw>
            </a:effectLst>
          </p:spPr>
        </p:pic>
        <p:grpSp>
          <p:nvGrpSpPr>
            <p:cNvPr id="880" name="Google Shape;880;p43"/>
            <p:cNvGrpSpPr/>
            <p:nvPr/>
          </p:nvGrpSpPr>
          <p:grpSpPr>
            <a:xfrm>
              <a:off x="10401839" y="3675164"/>
              <a:ext cx="344966" cy="320265"/>
              <a:chOff x="3597555" y="5275450"/>
              <a:chExt cx="818434" cy="759827"/>
            </a:xfrm>
          </p:grpSpPr>
          <p:pic>
            <p:nvPicPr>
              <p:cNvPr id="881" name="Google Shape;881;p43" descr="Image result for file icon green"/>
              <p:cNvPicPr preferRelativeResize="0"/>
              <p:nvPr/>
            </p:nvPicPr>
            <p:blipFill rotWithShape="1">
              <a:blip r:embed="rId6">
                <a:alphaModFix/>
              </a:blip>
              <a:srcRect/>
              <a:stretch/>
            </p:blipFill>
            <p:spPr>
              <a:xfrm>
                <a:off x="3682260" y="5275450"/>
                <a:ext cx="649014" cy="649014"/>
              </a:xfrm>
              <a:prstGeom prst="rect">
                <a:avLst/>
              </a:prstGeom>
              <a:noFill/>
              <a:ln>
                <a:noFill/>
              </a:ln>
            </p:spPr>
          </p:pic>
          <p:sp>
            <p:nvSpPr>
              <p:cNvPr id="882" name="Google Shape;882;p43"/>
              <p:cNvSpPr/>
              <p:nvPr/>
            </p:nvSpPr>
            <p:spPr>
              <a:xfrm>
                <a:off x="3597555" y="5487020"/>
                <a:ext cx="818434" cy="5482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1" dirty="0">
                    <a:solidFill>
                      <a:srgbClr val="FFFFFF"/>
                    </a:solidFill>
                    <a:latin typeface="Meiryo UI" panose="020B0604030504040204" pitchFamily="50" charset="-128"/>
                    <a:ea typeface="Meiryo UI" panose="020B0604030504040204" pitchFamily="50" charset="-128"/>
                    <a:sym typeface="Arial"/>
                  </a:rPr>
                  <a:t>META</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51" dirty="0">
                    <a:solidFill>
                      <a:srgbClr val="FFFFFF"/>
                    </a:solidFill>
                    <a:latin typeface="Meiryo UI" panose="020B0604030504040204" pitchFamily="50" charset="-128"/>
                    <a:ea typeface="Meiryo UI" panose="020B0604030504040204" pitchFamily="50" charset="-128"/>
                    <a:sym typeface="Arial"/>
                  </a:rPr>
                  <a:t>DATA</a:t>
                </a:r>
                <a:endParaRPr sz="451" dirty="0">
                  <a:solidFill>
                    <a:srgbClr val="FFFFFF"/>
                  </a:solidFill>
                  <a:latin typeface="Meiryo UI" panose="020B0604030504040204" pitchFamily="50" charset="-128"/>
                  <a:ea typeface="Meiryo UI" panose="020B0604030504040204" pitchFamily="50" charset="-128"/>
                  <a:sym typeface="Arial"/>
                </a:endParaRPr>
              </a:p>
            </p:txBody>
          </p:sp>
        </p:grpSp>
        <p:pic>
          <p:nvPicPr>
            <p:cNvPr id="883" name="Google Shape;883;p43" descr="Related image"/>
            <p:cNvPicPr preferRelativeResize="0"/>
            <p:nvPr/>
          </p:nvPicPr>
          <p:blipFill rotWithShape="1">
            <a:blip r:embed="rId7">
              <a:alphaModFix/>
            </a:blip>
            <a:srcRect/>
            <a:stretch/>
          </p:blipFill>
          <p:spPr>
            <a:xfrm>
              <a:off x="10717974" y="3684472"/>
              <a:ext cx="274495" cy="274495"/>
            </a:xfrm>
            <a:prstGeom prst="rect">
              <a:avLst/>
            </a:prstGeom>
            <a:noFill/>
            <a:ln>
              <a:noFill/>
            </a:ln>
          </p:spPr>
        </p:pic>
        <p:pic>
          <p:nvPicPr>
            <p:cNvPr id="884" name="Google Shape;884;p43" descr="Related image"/>
            <p:cNvPicPr preferRelativeResize="0"/>
            <p:nvPr/>
          </p:nvPicPr>
          <p:blipFill rotWithShape="1">
            <a:blip r:embed="rId8">
              <a:alphaModFix/>
            </a:blip>
            <a:srcRect/>
            <a:stretch/>
          </p:blipFill>
          <p:spPr>
            <a:xfrm>
              <a:off x="11021428" y="3689951"/>
              <a:ext cx="274495" cy="274495"/>
            </a:xfrm>
            <a:prstGeom prst="rect">
              <a:avLst/>
            </a:prstGeom>
            <a:noFill/>
            <a:ln>
              <a:noFill/>
            </a:ln>
          </p:spPr>
        </p:pic>
        <p:pic>
          <p:nvPicPr>
            <p:cNvPr id="885" name="Google Shape;885;p43"/>
            <p:cNvPicPr preferRelativeResize="0"/>
            <p:nvPr/>
          </p:nvPicPr>
          <p:blipFill rotWithShape="1">
            <a:blip r:embed="rId9">
              <a:alphaModFix/>
            </a:blip>
            <a:srcRect/>
            <a:stretch/>
          </p:blipFill>
          <p:spPr>
            <a:xfrm>
              <a:off x="10211811" y="4613684"/>
              <a:ext cx="1276229" cy="775431"/>
            </a:xfrm>
            <a:prstGeom prst="rect">
              <a:avLst/>
            </a:prstGeom>
            <a:noFill/>
            <a:ln>
              <a:noFill/>
            </a:ln>
          </p:spPr>
        </p:pic>
        <p:cxnSp>
          <p:nvCxnSpPr>
            <p:cNvPr id="886" name="Google Shape;886;p43"/>
            <p:cNvCxnSpPr/>
            <p:nvPr/>
          </p:nvCxnSpPr>
          <p:spPr>
            <a:xfrm>
              <a:off x="10851661" y="4037554"/>
              <a:ext cx="0" cy="493472"/>
            </a:xfrm>
            <a:prstGeom prst="straightConnector1">
              <a:avLst/>
            </a:prstGeom>
            <a:noFill/>
            <a:ln w="76200" cap="flat" cmpd="sng">
              <a:solidFill>
                <a:srgbClr val="077AE8"/>
              </a:solidFill>
              <a:prstDash val="solid"/>
              <a:miter lim="800000"/>
              <a:headEnd type="none" w="sm" len="sm"/>
              <a:tailEnd type="triangle" w="med" len="med"/>
            </a:ln>
          </p:spPr>
        </p:cxnSp>
        <p:cxnSp>
          <p:nvCxnSpPr>
            <p:cNvPr id="887" name="Google Shape;887;p43"/>
            <p:cNvCxnSpPr/>
            <p:nvPr/>
          </p:nvCxnSpPr>
          <p:spPr>
            <a:xfrm>
              <a:off x="11151396" y="4019531"/>
              <a:ext cx="0" cy="503626"/>
            </a:xfrm>
            <a:prstGeom prst="straightConnector1">
              <a:avLst/>
            </a:prstGeom>
            <a:noFill/>
            <a:ln w="76200" cap="flat" cmpd="sng">
              <a:solidFill>
                <a:srgbClr val="AD10C2"/>
              </a:solidFill>
              <a:prstDash val="solid"/>
              <a:miter lim="800000"/>
              <a:headEnd type="triangle" w="med" len="med"/>
              <a:tailEnd type="none" w="sm" len="sm"/>
            </a:ln>
          </p:spPr>
        </p:cxnSp>
        <p:sp>
          <p:nvSpPr>
            <p:cNvPr id="888" name="Google Shape;888;p43"/>
            <p:cNvSpPr/>
            <p:nvPr/>
          </p:nvSpPr>
          <p:spPr>
            <a:xfrm>
              <a:off x="11067373" y="2585036"/>
              <a:ext cx="879777"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sym typeface="Arial"/>
                </a:rPr>
                <a:t>Internet</a:t>
              </a:r>
              <a:endParaRPr dirty="0">
                <a:latin typeface="Meiryo UI" panose="020B0604030504040204" pitchFamily="50" charset="-128"/>
                <a:ea typeface="Meiryo UI" panose="020B0604030504040204" pitchFamily="50" charset="-128"/>
              </a:endParaRPr>
            </a:p>
          </p:txBody>
        </p:sp>
        <p:sp>
          <p:nvSpPr>
            <p:cNvPr id="889" name="Google Shape;889;p43"/>
            <p:cNvSpPr/>
            <p:nvPr/>
          </p:nvSpPr>
          <p:spPr>
            <a:xfrm>
              <a:off x="11280342" y="2364591"/>
              <a:ext cx="750830" cy="220471"/>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50" b="1" dirty="0">
                  <a:solidFill>
                    <a:schemeClr val="lt1"/>
                  </a:solidFill>
                  <a:latin typeface="Meiryo UI" panose="020B0604030504040204" pitchFamily="50" charset="-128"/>
                  <a:ea typeface="Meiryo UI" panose="020B0604030504040204" pitchFamily="50" charset="-128"/>
                  <a:sym typeface="Arial"/>
                </a:rPr>
                <a:t>低速</a:t>
              </a:r>
              <a:endParaRPr dirty="0">
                <a:latin typeface="Meiryo UI" panose="020B0604030504040204" pitchFamily="50" charset="-128"/>
                <a:ea typeface="Meiryo UI" panose="020B0604030504040204" pitchFamily="50" charset="-128"/>
              </a:endParaRPr>
            </a:p>
          </p:txBody>
        </p:sp>
        <p:sp>
          <p:nvSpPr>
            <p:cNvPr id="890" name="Google Shape;890;p43"/>
            <p:cNvSpPr txBox="1"/>
            <p:nvPr/>
          </p:nvSpPr>
          <p:spPr>
            <a:xfrm>
              <a:off x="11111279" y="4273506"/>
              <a:ext cx="91988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sym typeface="Arial"/>
                </a:rPr>
                <a:t>LAN</a:t>
              </a:r>
              <a:endParaRPr dirty="0">
                <a:latin typeface="Meiryo UI" panose="020B0604030504040204" pitchFamily="50" charset="-128"/>
                <a:ea typeface="Meiryo UI" panose="020B0604030504040204" pitchFamily="50" charset="-128"/>
              </a:endParaRPr>
            </a:p>
          </p:txBody>
        </p:sp>
        <p:sp>
          <p:nvSpPr>
            <p:cNvPr id="891" name="Google Shape;891;p43"/>
            <p:cNvSpPr/>
            <p:nvPr/>
          </p:nvSpPr>
          <p:spPr>
            <a:xfrm>
              <a:off x="11295923" y="4528274"/>
              <a:ext cx="739074" cy="209775"/>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50" b="1" dirty="0">
                  <a:solidFill>
                    <a:schemeClr val="lt1"/>
                  </a:solidFill>
                  <a:latin typeface="Meiryo UI" panose="020B0604030504040204" pitchFamily="50" charset="-128"/>
                  <a:ea typeface="Meiryo UI" panose="020B0604030504040204" pitchFamily="50" charset="-128"/>
                  <a:sym typeface="Arial"/>
                </a:rPr>
                <a:t>高速</a:t>
              </a:r>
              <a:endParaRPr dirty="0">
                <a:latin typeface="Meiryo UI" panose="020B0604030504040204" pitchFamily="50" charset="-128"/>
                <a:ea typeface="Meiryo UI" panose="020B0604030504040204" pitchFamily="50" charset="-128"/>
              </a:endParaRPr>
            </a:p>
          </p:txBody>
        </p:sp>
        <p:pic>
          <p:nvPicPr>
            <p:cNvPr id="892" name="Google Shape;892;p43"/>
            <p:cNvPicPr preferRelativeResize="0"/>
            <p:nvPr/>
          </p:nvPicPr>
          <p:blipFill rotWithShape="1">
            <a:blip r:embed="rId10">
              <a:alphaModFix/>
            </a:blip>
            <a:srcRect/>
            <a:stretch/>
          </p:blipFill>
          <p:spPr>
            <a:xfrm>
              <a:off x="9960014" y="4243480"/>
              <a:ext cx="670891" cy="670891"/>
            </a:xfrm>
            <a:prstGeom prst="ellipse">
              <a:avLst/>
            </a:prstGeom>
            <a:noFill/>
            <a:ln w="19050" cap="flat" cmpd="sng">
              <a:solidFill>
                <a:srgbClr val="31213C"/>
              </a:solidFill>
              <a:prstDash val="solid"/>
              <a:round/>
              <a:headEnd type="none" w="sm" len="sm"/>
              <a:tailEnd type="none" w="sm" len="sm"/>
            </a:ln>
            <a:effectLst>
              <a:outerShdw blurRad="50800" dist="38100" dir="2700000" algn="tl" rotWithShape="0">
                <a:srgbClr val="000000">
                  <a:alpha val="40000"/>
                </a:srgbClr>
              </a:outerShdw>
            </a:effectLst>
          </p:spPr>
        </p:pic>
        <p:sp>
          <p:nvSpPr>
            <p:cNvPr id="893" name="Google Shape;893;p43"/>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rgbClr val="FFFFFF"/>
                  </a:solidFill>
                  <a:latin typeface="Meiryo UI" panose="020B0604030504040204" pitchFamily="50" charset="-128"/>
                  <a:ea typeface="Meiryo UI" panose="020B0604030504040204" pitchFamily="50" charset="-128"/>
                  <a:sym typeface="Arial"/>
                </a:rPr>
                <a:t>1</a:t>
              </a:r>
              <a:endParaRPr dirty="0">
                <a:latin typeface="Meiryo UI" panose="020B0604030504040204" pitchFamily="50" charset="-128"/>
                <a:ea typeface="Meiryo UI" panose="020B0604030504040204" pitchFamily="50" charset="-128"/>
              </a:endParaRPr>
            </a:p>
          </p:txBody>
        </p:sp>
        <p:sp>
          <p:nvSpPr>
            <p:cNvPr id="894" name="Google Shape;894;p43"/>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rgbClr val="FFFFFF"/>
                  </a:solidFill>
                  <a:latin typeface="Meiryo UI" panose="020B0604030504040204" pitchFamily="50" charset="-128"/>
                  <a:ea typeface="Meiryo UI" panose="020B0604030504040204" pitchFamily="50" charset="-128"/>
                  <a:sym typeface="Arial"/>
                </a:rPr>
                <a:t>2</a:t>
              </a:r>
              <a:endParaRPr dirty="0">
                <a:latin typeface="Meiryo UI" panose="020B0604030504040204" pitchFamily="50" charset="-128"/>
                <a:ea typeface="Meiryo UI" panose="020B0604030504040204" pitchFamily="50" charset="-128"/>
              </a:endParaRPr>
            </a:p>
          </p:txBody>
        </p:sp>
        <p:sp>
          <p:nvSpPr>
            <p:cNvPr id="895" name="Google Shape;895;p43"/>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rgbClr val="FFFFFF"/>
                  </a:solidFill>
                  <a:latin typeface="Meiryo UI" panose="020B0604030504040204" pitchFamily="50" charset="-128"/>
                  <a:ea typeface="Meiryo UI" panose="020B0604030504040204" pitchFamily="50" charset="-128"/>
                  <a:sym typeface="Arial"/>
                </a:rPr>
                <a:t>3</a:t>
              </a:r>
              <a:endParaRPr dirty="0">
                <a:latin typeface="Meiryo UI" panose="020B0604030504040204" pitchFamily="50" charset="-128"/>
                <a:ea typeface="Meiryo UI" panose="020B0604030504040204" pitchFamily="50" charset="-128"/>
              </a:endParaRPr>
            </a:p>
          </p:txBody>
        </p:sp>
      </p:grpSp>
      <p:sp>
        <p:nvSpPr>
          <p:cNvPr id="896" name="Google Shape;896;p43"/>
          <p:cNvSpPr/>
          <p:nvPr/>
        </p:nvSpPr>
        <p:spPr>
          <a:xfrm>
            <a:off x="10095335" y="1881857"/>
            <a:ext cx="2028170" cy="523220"/>
          </a:xfrm>
          <a:prstGeom prst="rect">
            <a:avLst/>
          </a:prstGeom>
          <a:noFill/>
          <a:ln>
            <a:noFill/>
          </a:ln>
        </p:spPr>
        <p:txBody>
          <a:bodyPr spcFirstLastPara="1" wrap="square" lIns="91425" tIns="45700" rIns="91425" bIns="45700" anchor="t" anchorCtr="0">
            <a:noAutofit/>
          </a:bodyPr>
          <a:lstStyle/>
          <a:p>
            <a:pPr marL="118110" marR="0" lvl="0" indent="-118110" algn="l" rtl="0">
              <a:spcBef>
                <a:spcPts val="0"/>
              </a:spcBef>
              <a:spcAft>
                <a:spcPts val="0"/>
              </a:spcAft>
              <a:buClr>
                <a:srgbClr val="000000"/>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オンラインコラボレーション</a:t>
            </a:r>
            <a:endParaRPr dirty="0">
              <a:solidFill>
                <a:schemeClr val="dk1"/>
              </a:solidFill>
              <a:latin typeface="Meiryo UI" panose="020B0604030504040204" pitchFamily="50" charset="-128"/>
              <a:ea typeface="Meiryo UI" panose="020B0604030504040204" pitchFamily="50" charset="-128"/>
            </a:endParaRPr>
          </a:p>
          <a:p>
            <a:pPr marL="118110" marR="0" lvl="0" indent="-118110" algn="l" rtl="0">
              <a:spcBef>
                <a:spcPts val="0"/>
              </a:spcBef>
              <a:spcAft>
                <a:spcPts val="0"/>
              </a:spcAft>
              <a:buClr>
                <a:srgbClr val="000000"/>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ファイルデータ分析</a:t>
            </a:r>
            <a:endParaRPr dirty="0">
              <a:solidFill>
                <a:schemeClr val="dk1"/>
              </a:solidFill>
              <a:latin typeface="Meiryo UI" panose="020B0604030504040204" pitchFamily="50" charset="-128"/>
              <a:ea typeface="Meiryo UI" panose="020B0604030504040204" pitchFamily="50" charset="-128"/>
            </a:endParaRPr>
          </a:p>
        </p:txBody>
      </p:sp>
      <p:pic>
        <p:nvPicPr>
          <p:cNvPr id="897" name="Google Shape;897;p43"/>
          <p:cNvPicPr preferRelativeResize="0"/>
          <p:nvPr/>
        </p:nvPicPr>
        <p:blipFill rotWithShape="1">
          <a:blip r:embed="rId11">
            <a:alphaModFix amt="30000"/>
          </a:blip>
          <a:srcRect/>
          <a:stretch/>
        </p:blipFill>
        <p:spPr>
          <a:xfrm rot="5400000">
            <a:off x="333323" y="3873093"/>
            <a:ext cx="4276236" cy="362552"/>
          </a:xfrm>
          <a:prstGeom prst="rect">
            <a:avLst/>
          </a:prstGeom>
          <a:noFill/>
          <a:ln>
            <a:noFill/>
          </a:ln>
        </p:spPr>
      </p:pic>
      <p:pic>
        <p:nvPicPr>
          <p:cNvPr id="898" name="Google Shape;898;p43"/>
          <p:cNvPicPr preferRelativeResize="0"/>
          <p:nvPr/>
        </p:nvPicPr>
        <p:blipFill rotWithShape="1">
          <a:blip r:embed="rId11">
            <a:alphaModFix amt="30000"/>
          </a:blip>
          <a:srcRect/>
          <a:stretch/>
        </p:blipFill>
        <p:spPr>
          <a:xfrm rot="5400000">
            <a:off x="3629167" y="3870684"/>
            <a:ext cx="4276236" cy="362552"/>
          </a:xfrm>
          <a:prstGeom prst="rect">
            <a:avLst/>
          </a:prstGeom>
          <a:noFill/>
          <a:ln>
            <a:noFill/>
          </a:ln>
        </p:spPr>
      </p:pic>
      <p:pic>
        <p:nvPicPr>
          <p:cNvPr id="899" name="Google Shape;899;p43"/>
          <p:cNvPicPr preferRelativeResize="0"/>
          <p:nvPr/>
        </p:nvPicPr>
        <p:blipFill rotWithShape="1">
          <a:blip r:embed="rId3">
            <a:alphaModFix/>
          </a:blip>
          <a:srcRect l="21868" r="36921" b="61427"/>
          <a:stretch/>
        </p:blipFill>
        <p:spPr>
          <a:xfrm>
            <a:off x="5973259" y="1819172"/>
            <a:ext cx="3257646" cy="686524"/>
          </a:xfrm>
          <a:prstGeom prst="rect">
            <a:avLst/>
          </a:prstGeom>
          <a:noFill/>
          <a:ln>
            <a:noFill/>
          </a:ln>
          <a:effectLst>
            <a:outerShdw blurRad="431800" dist="355600" dir="1740000" algn="ctr" rotWithShape="0">
              <a:srgbClr val="000000">
                <a:alpha val="22745"/>
              </a:srgbClr>
            </a:outerShdw>
          </a:effectLst>
        </p:spPr>
      </p:pic>
      <p:graphicFrame>
        <p:nvGraphicFramePr>
          <p:cNvPr id="900" name="Google Shape;900;p43"/>
          <p:cNvGraphicFramePr/>
          <p:nvPr>
            <p:extLst>
              <p:ext uri="{D42A27DB-BD31-4B8C-83A1-F6EECF244321}">
                <p14:modId xmlns:p14="http://schemas.microsoft.com/office/powerpoint/2010/main" val="3373128801"/>
              </p:ext>
            </p:extLst>
          </p:nvPr>
        </p:nvGraphicFramePr>
        <p:xfrm>
          <a:off x="255391" y="1769069"/>
          <a:ext cx="9369925" cy="4453320"/>
        </p:xfrm>
        <a:graphic>
          <a:graphicData uri="http://schemas.openxmlformats.org/drawingml/2006/table">
            <a:tbl>
              <a:tblPr firstRow="1" bandRow="1">
                <a:noFill/>
              </a:tblPr>
              <a:tblGrid>
                <a:gridCol w="2413700">
                  <a:extLst>
                    <a:ext uri="{9D8B030D-6E8A-4147-A177-3AD203B41FA5}">
                      <a16:colId xmlns:a16="http://schemas.microsoft.com/office/drawing/2014/main" val="20000"/>
                    </a:ext>
                  </a:extLst>
                </a:gridCol>
                <a:gridCol w="3298625">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624850">
                <a:tc>
                  <a:txBody>
                    <a:bodyPr/>
                    <a:lstStyle/>
                    <a:p>
                      <a:pPr marL="0" marR="0" lvl="0" indent="0" algn="ctr" rtl="0">
                        <a:spcBef>
                          <a:spcPts val="0"/>
                        </a:spcBef>
                        <a:spcAft>
                          <a:spcPts val="0"/>
                        </a:spcAft>
                        <a:buClr>
                          <a:schemeClr val="dk1"/>
                        </a:buClr>
                        <a:buSzPts val="1400"/>
                        <a:buFont typeface="Arial"/>
                        <a:buNone/>
                      </a:pPr>
                      <a:endParaRPr sz="1400" b="1" dirty="0">
                        <a:solidFill>
                          <a:schemeClr val="lt1"/>
                        </a:solidFill>
                        <a:latin typeface="Meiryo UI" panose="020B0604030504040204" pitchFamily="50" charset="-128"/>
                        <a:ea typeface="Meiryo UI" panose="020B0604030504040204" pitchFamily="50" charset="-128"/>
                        <a:cs typeface="Arial"/>
                        <a:sym typeface="Arial"/>
                      </a:endParaRPr>
                    </a:p>
                  </a:txBody>
                  <a:tcPr marL="121925" marR="121925" marT="60975" marB="60975" anchor="ct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dirty="0">
                          <a:solidFill>
                            <a:srgbClr val="FFFFFF"/>
                          </a:solidFill>
                          <a:latin typeface="Meiryo UI" panose="020B0604030504040204" pitchFamily="50" charset="-128"/>
                          <a:ea typeface="Meiryo UI" panose="020B0604030504040204" pitchFamily="50" charset="-128"/>
                          <a:cs typeface="Arial"/>
                          <a:sym typeface="Arial"/>
                        </a:rPr>
                        <a:t>Network Drive Mount</a:t>
                      </a:r>
                      <a:endParaRPr sz="1800" dirty="0">
                        <a:latin typeface="Meiryo UI" panose="020B0604030504040204" pitchFamily="50" charset="-128"/>
                        <a:ea typeface="Meiryo UI" panose="020B0604030504040204" pitchFamily="50" charset="-128"/>
                        <a:cs typeface="Arial"/>
                        <a:sym typeface="Arial"/>
                      </a:endParaRPr>
                    </a:p>
                  </a:txBody>
                  <a:tcPr marL="85575" marR="85575" marT="45725" marB="45725" anchor="ct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dirty="0">
                          <a:solidFill>
                            <a:srgbClr val="FFFFFF"/>
                          </a:solidFill>
                          <a:latin typeface="Meiryo UI" panose="020B0604030504040204" pitchFamily="50" charset="-128"/>
                          <a:ea typeface="Meiryo UI" panose="020B0604030504040204" pitchFamily="50" charset="-128"/>
                          <a:cs typeface="Arial"/>
                          <a:sym typeface="Arial"/>
                        </a:rPr>
                        <a:t>File Cloud Gateway</a:t>
                      </a:r>
                      <a:endParaRPr sz="1800" dirty="0">
                        <a:latin typeface="Meiryo UI" panose="020B0604030504040204" pitchFamily="50" charset="-128"/>
                        <a:ea typeface="Meiryo UI" panose="020B0604030504040204" pitchFamily="50" charset="-128"/>
                        <a:cs typeface="Arial"/>
                        <a:sym typeface="Arial"/>
                      </a:endParaRPr>
                    </a:p>
                  </a:txBody>
                  <a:tcPr marL="89125" marR="89125" marT="190500" marB="190500" anchor="ctr"/>
                </a:tc>
                <a:extLst>
                  <a:ext uri="{0D108BD9-81ED-4DB2-BD59-A6C34878D82A}">
                    <a16:rowId xmlns:a16="http://schemas.microsoft.com/office/drawing/2014/main" val="10000"/>
                  </a:ext>
                </a:extLst>
              </a:tr>
              <a:tr h="663050">
                <a:tc>
                  <a:txBody>
                    <a:bodyPr/>
                    <a:lstStyle/>
                    <a:p>
                      <a:pPr marL="0" marR="0" lvl="0" indent="0" algn="ctr" rtl="0">
                        <a:lnSpc>
                          <a:spcPct val="100000"/>
                        </a:lnSpc>
                        <a:spcBef>
                          <a:spcPts val="0"/>
                        </a:spcBef>
                        <a:spcAft>
                          <a:spcPts val="0"/>
                        </a:spcAft>
                        <a:buClr>
                          <a:schemeClr val="dk1"/>
                        </a:buClr>
                        <a:buSzPts val="1500"/>
                        <a:buFont typeface="Arial"/>
                        <a:buNone/>
                      </a:pPr>
                      <a:r>
                        <a:rPr lang="ja-JP" altLang="en-US" sz="1500" b="1" i="0" u="none" strike="noStrike" dirty="0">
                          <a:latin typeface="Meiryo UI" panose="020B0604030504040204" pitchFamily="50" charset="-128"/>
                          <a:ea typeface="Meiryo UI" panose="020B0604030504040204" pitchFamily="50" charset="-128"/>
                          <a:cs typeface="Arial"/>
                          <a:sym typeface="Arial"/>
                        </a:rPr>
                        <a:t>セットアップ方法</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クラウドドライブをマウント</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File Cloud Gateway</a:t>
                      </a: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」モードを選択し、</a:t>
                      </a:r>
                      <a:endParaRPr lang="en-US" altLang="ja-JP" sz="150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専用キャッシュスペースを作成</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extLst>
                  <a:ext uri="{0D108BD9-81ED-4DB2-BD59-A6C34878D82A}">
                    <a16:rowId xmlns:a16="http://schemas.microsoft.com/office/drawing/2014/main" val="10001"/>
                  </a:ext>
                </a:extLst>
              </a:tr>
              <a:tr h="663050">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接続</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EEEEEE"/>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無制限</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EEEEEE"/>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2</a:t>
                      </a: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つの無料かつ永続的な接続をサポート。</a:t>
                      </a:r>
                      <a:endParaRPr lang="en-US" altLang="ja-JP" sz="150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さらに接続する場合はライセンスを購入</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EEEEEE"/>
                    </a:solidFill>
                  </a:tcPr>
                </a:tc>
                <a:extLst>
                  <a:ext uri="{0D108BD9-81ED-4DB2-BD59-A6C34878D82A}">
                    <a16:rowId xmlns:a16="http://schemas.microsoft.com/office/drawing/2014/main" val="10002"/>
                  </a:ext>
                </a:extLst>
              </a:tr>
              <a:tr h="439525">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アクセス性能</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ネットワーク速度に依存</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キャッシュによって高性能を実現</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extLst>
                  <a:ext uri="{0D108BD9-81ED-4DB2-BD59-A6C34878D82A}">
                    <a16:rowId xmlns:a16="http://schemas.microsoft.com/office/drawing/2014/main" val="10003"/>
                  </a:ext>
                </a:extLst>
              </a:tr>
              <a:tr h="4395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File Station</a:t>
                      </a: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へのアクセス</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endParaRPr dirty="0"/>
                    </a:p>
                  </a:txBody>
                  <a:tcPr marL="89125" marR="89125" marT="108000" marB="108000" anchor="c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endParaRPr dirty="0"/>
                    </a:p>
                  </a:txBody>
                  <a:tcPr marL="89125" marR="89125" marT="108000" marB="108000" anchor="ctr">
                    <a:solidFill>
                      <a:srgbClr val="EEEEEE"/>
                    </a:solidFill>
                  </a:tcPr>
                </a:tc>
                <a:extLst>
                  <a:ext uri="{0D108BD9-81ED-4DB2-BD59-A6C34878D82A}">
                    <a16:rowId xmlns:a16="http://schemas.microsoft.com/office/drawing/2014/main" val="10004"/>
                  </a:ext>
                </a:extLst>
              </a:tr>
              <a:tr h="663050">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SMB / NFS / AFP</a:t>
                      </a: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によるアクセス</a:t>
                      </a: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 </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cs typeface="Arial"/>
                          <a:sym typeface="Arial"/>
                        </a:rPr>
                        <a:t>非対応</a:t>
                      </a:r>
                      <a:endParaRPr dirty="0"/>
                    </a:p>
                  </a:txBody>
                  <a:tcPr marL="89125" marR="89125" marT="108000" marB="108000" anchor="ctr">
                    <a:solidFill>
                      <a:srgbClr val="DBDBDB"/>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endParaRPr dirty="0"/>
                    </a:p>
                  </a:txBody>
                  <a:tcPr marL="89125" marR="89125" marT="108000" marB="108000" anchor="ctr">
                    <a:solidFill>
                      <a:srgbClr val="DBDBDB"/>
                    </a:solidFill>
                  </a:tcPr>
                </a:tc>
                <a:extLst>
                  <a:ext uri="{0D108BD9-81ED-4DB2-BD59-A6C34878D82A}">
                    <a16:rowId xmlns:a16="http://schemas.microsoft.com/office/drawing/2014/main" val="10005"/>
                  </a:ext>
                </a:extLst>
              </a:tr>
              <a:tr h="439525">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クラウド同期</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閲覧時のみ同期</a:t>
                      </a:r>
                      <a:endParaRPr dirty="0"/>
                    </a:p>
                  </a:txBody>
                  <a:tcPr marL="89125" marR="89125" marT="108000" marB="108000" anchor="c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クイックアクセスのため常に同期</a:t>
                      </a:r>
                      <a:endParaRPr dirty="0"/>
                    </a:p>
                  </a:txBody>
                  <a:tcPr marL="89125" marR="89125" marT="108000" marB="108000" anchor="ctr">
                    <a:solidFill>
                      <a:srgbClr val="EEEEEE"/>
                    </a:solidFill>
                  </a:tcPr>
                </a:tc>
                <a:extLst>
                  <a:ext uri="{0D108BD9-81ED-4DB2-BD59-A6C34878D82A}">
                    <a16:rowId xmlns:a16="http://schemas.microsoft.com/office/drawing/2014/main" val="10006"/>
                  </a:ext>
                </a:extLst>
              </a:tr>
              <a:tr h="4395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QTS</a:t>
                      </a: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アプリの統合</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solidFill>
                      <a:srgbClr val="DBDBDB"/>
                    </a:solidFill>
                  </a:tcPr>
                </a:tc>
                <a:tc>
                  <a:txBody>
                    <a:bodyPr/>
                    <a:lstStyle/>
                    <a:p>
                      <a:pPr marL="0" marR="0" lvl="0" indent="0" algn="ctr" rtl="0">
                        <a:spcBef>
                          <a:spcPts val="0"/>
                        </a:spcBef>
                        <a:spcAft>
                          <a:spcPts val="0"/>
                        </a:spcAft>
                        <a:buClr>
                          <a:schemeClr val="dk1"/>
                        </a:buClr>
                        <a:buSzPts val="1500"/>
                        <a:buFont typeface="Arial"/>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非対応</a:t>
                      </a:r>
                      <a:endParaRPr dirty="0"/>
                    </a:p>
                  </a:txBody>
                  <a:tcPr marL="89125" marR="89125" marT="108000" marB="108000" anchor="ctr">
                    <a:solidFill>
                      <a:srgbClr val="DBDBDB"/>
                    </a:solidFill>
                  </a:tcPr>
                </a:tc>
                <a:tc>
                  <a:txBody>
                    <a:bodyPr/>
                    <a:lstStyle/>
                    <a:p>
                      <a:pPr marL="0" marR="0" lvl="0" indent="0" algn="l" rtl="0">
                        <a:spcBef>
                          <a:spcPts val="0"/>
                        </a:spcBef>
                        <a:spcAft>
                          <a:spcPts val="0"/>
                        </a:spcAft>
                        <a:buClr>
                          <a:schemeClr val="dk1"/>
                        </a:buClr>
                        <a:buSzPts val="1500"/>
                        <a:buFont typeface="Arial"/>
                        <a:buNone/>
                      </a:pPr>
                      <a:r>
                        <a:rPr lang="en-US" sz="1500" b="0" dirty="0">
                          <a:solidFill>
                            <a:schemeClr val="dk1"/>
                          </a:solidFill>
                          <a:latin typeface="Meiryo UI" panose="020B0604030504040204" pitchFamily="50" charset="-128"/>
                          <a:ea typeface="Meiryo UI" panose="020B0604030504040204" pitchFamily="50" charset="-128"/>
                          <a:cs typeface="Arial"/>
                          <a:sym typeface="Arial"/>
                        </a:rPr>
                        <a:t>      </a:t>
                      </a: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r>
                        <a:rPr lang="en-US" sz="1500" b="0" dirty="0">
                          <a:solidFill>
                            <a:schemeClr val="dk1"/>
                          </a:solidFill>
                          <a:latin typeface="Meiryo UI" panose="020B0604030504040204" pitchFamily="50" charset="-128"/>
                          <a:ea typeface="Meiryo UI" panose="020B0604030504040204" pitchFamily="50" charset="-128"/>
                          <a:cs typeface="Arial"/>
                          <a:sym typeface="Arial"/>
                        </a:rPr>
                        <a:t>                                         </a:t>
                      </a:r>
                      <a:endParaRPr dirty="0"/>
                    </a:p>
                  </a:txBody>
                  <a:tcPr marL="89125" marR="89125" marT="108000" marB="108000" anchor="ctr">
                    <a:solidFill>
                      <a:srgbClr val="DBDBDB"/>
                    </a:solidFill>
                  </a:tcPr>
                </a:tc>
                <a:extLst>
                  <a:ext uri="{0D108BD9-81ED-4DB2-BD59-A6C34878D82A}">
                    <a16:rowId xmlns:a16="http://schemas.microsoft.com/office/drawing/2014/main" val="10007"/>
                  </a:ext>
                </a:extLst>
              </a:tr>
            </a:tbl>
          </a:graphicData>
        </a:graphic>
      </p:graphicFrame>
      <p:grpSp>
        <p:nvGrpSpPr>
          <p:cNvPr id="901" name="Google Shape;901;p43"/>
          <p:cNvGrpSpPr/>
          <p:nvPr/>
        </p:nvGrpSpPr>
        <p:grpSpPr>
          <a:xfrm>
            <a:off x="7312227" y="5765753"/>
            <a:ext cx="1776261" cy="360000"/>
            <a:chOff x="5163359" y="4334937"/>
            <a:chExt cx="1332195" cy="270000"/>
          </a:xfrm>
        </p:grpSpPr>
        <p:pic>
          <p:nvPicPr>
            <p:cNvPr id="902" name="Google Shape;902;p43" descr="https://lh4.googleusercontent.com/ETlYkxMtNwBhq_pF5u1Y0xJwnaq7RXkdBxqpC3lVyjcob8rGPOWaXiTlFupURIDJ0HJjjiUV9J85QzE7q_rLvINO7Ow9ShVw_x_KIq7Mfm-4ukuNjXC_AnFPBN4-2jjw7GL0pN0LihM"/>
            <p:cNvPicPr preferRelativeResize="0"/>
            <p:nvPr/>
          </p:nvPicPr>
          <p:blipFill rotWithShape="1">
            <a:blip r:embed="rId12">
              <a:alphaModFix/>
            </a:blip>
            <a:srcRect/>
            <a:stretch/>
          </p:blipFill>
          <p:spPr>
            <a:xfrm>
              <a:off x="6225554" y="4334937"/>
              <a:ext cx="270000" cy="270000"/>
            </a:xfrm>
            <a:prstGeom prst="rect">
              <a:avLst/>
            </a:prstGeom>
            <a:noFill/>
            <a:ln>
              <a:noFill/>
            </a:ln>
            <a:effectLst>
              <a:outerShdw blurRad="50800" dist="38100" dir="2700000" algn="tl" rotWithShape="0">
                <a:srgbClr val="000000">
                  <a:alpha val="40000"/>
                </a:srgbClr>
              </a:outerShdw>
            </a:effectLst>
          </p:spPr>
        </p:pic>
        <p:pic>
          <p:nvPicPr>
            <p:cNvPr id="903" name="Google Shape;903;p43" descr="https://lh3.googleusercontent.com/-NG0S4Pwe25TCICHnKWyvCv5tMwZQO4HmP1zJ8VIaAY2muB5NPdEhMsO7o3dAh04YrJwLxVE18ona_WuHYZ-pY4HnfTbOIjEhgKUWAxuOT-lfh14fMdFHPjdg1b6fdTOQIgUIO9wjn0"/>
            <p:cNvPicPr preferRelativeResize="0"/>
            <p:nvPr/>
          </p:nvPicPr>
          <p:blipFill rotWithShape="1">
            <a:blip r:embed="rId13">
              <a:alphaModFix/>
            </a:blip>
            <a:srcRect/>
            <a:stretch/>
          </p:blipFill>
          <p:spPr>
            <a:xfrm>
              <a:off x="5871489" y="4334937"/>
              <a:ext cx="270000" cy="270000"/>
            </a:xfrm>
            <a:prstGeom prst="rect">
              <a:avLst/>
            </a:prstGeom>
            <a:noFill/>
            <a:ln>
              <a:noFill/>
            </a:ln>
            <a:effectLst>
              <a:outerShdw blurRad="50800" dist="38100" dir="2700000" algn="tl" rotWithShape="0">
                <a:srgbClr val="000000">
                  <a:alpha val="40000"/>
                </a:srgbClr>
              </a:outerShdw>
            </a:effectLst>
          </p:spPr>
        </p:pic>
        <p:pic>
          <p:nvPicPr>
            <p:cNvPr id="904" name="Google Shape;904;p43"/>
            <p:cNvPicPr preferRelativeResize="0"/>
            <p:nvPr/>
          </p:nvPicPr>
          <p:blipFill rotWithShape="1">
            <a:blip r:embed="rId14">
              <a:alphaModFix/>
            </a:blip>
            <a:srcRect/>
            <a:stretch/>
          </p:blipFill>
          <p:spPr>
            <a:xfrm>
              <a:off x="5517424" y="4334937"/>
              <a:ext cx="270000" cy="270000"/>
            </a:xfrm>
            <a:prstGeom prst="rect">
              <a:avLst/>
            </a:prstGeom>
            <a:noFill/>
            <a:ln>
              <a:noFill/>
            </a:ln>
            <a:effectLst>
              <a:outerShdw blurRad="50800" dist="38100" dir="2700000" algn="tl" rotWithShape="0">
                <a:srgbClr val="000000">
                  <a:alpha val="40000"/>
                </a:srgbClr>
              </a:outerShdw>
            </a:effectLst>
          </p:spPr>
        </p:pic>
        <p:pic>
          <p:nvPicPr>
            <p:cNvPr id="905" name="Google Shape;905;p43" descr="一張含有 時鐘 的圖片&#10;&#10;自動產生的描述"/>
            <p:cNvPicPr preferRelativeResize="0"/>
            <p:nvPr/>
          </p:nvPicPr>
          <p:blipFill rotWithShape="1">
            <a:blip r:embed="rId15">
              <a:alphaModFix/>
            </a:blip>
            <a:srcRect/>
            <a:stretch/>
          </p:blipFill>
          <p:spPr>
            <a:xfrm>
              <a:off x="5163359" y="4334937"/>
              <a:ext cx="270000" cy="270000"/>
            </a:xfrm>
            <a:prstGeom prst="rect">
              <a:avLst/>
            </a:prstGeom>
            <a:noFill/>
            <a:ln>
              <a:noFill/>
            </a:ln>
            <a:effectLst>
              <a:outerShdw blurRad="50800" dist="38100" dir="2700000" algn="tl" rotWithShape="0">
                <a:srgbClr val="000000">
                  <a:alpha val="40000"/>
                </a:srgbClr>
              </a:outerShdw>
            </a:effectLst>
          </p:spPr>
        </p:pic>
      </p:grpSp>
      <p:pic>
        <p:nvPicPr>
          <p:cNvPr id="906" name="Google Shape;906;p43"/>
          <p:cNvPicPr preferRelativeResize="0"/>
          <p:nvPr/>
        </p:nvPicPr>
        <p:blipFill rotWithShape="1">
          <a:blip r:embed="rId16">
            <a:alphaModFix/>
          </a:blip>
          <a:srcRect/>
          <a:stretch/>
        </p:blipFill>
        <p:spPr>
          <a:xfrm rot="358397">
            <a:off x="3549872" y="6207537"/>
            <a:ext cx="512057" cy="512057"/>
          </a:xfrm>
          <a:prstGeom prst="rect">
            <a:avLst/>
          </a:prstGeom>
          <a:noFill/>
          <a:ln>
            <a:noFill/>
          </a:ln>
          <a:effectLst>
            <a:outerShdw blurRad="50800" dist="38100" dir="2700000" algn="tl" rotWithShape="0">
              <a:srgbClr val="000000">
                <a:alpha val="40000"/>
              </a:srgbClr>
            </a:outerShdw>
          </a:effectLst>
        </p:spPr>
      </p:pic>
      <p:pic>
        <p:nvPicPr>
          <p:cNvPr id="907" name="Google Shape;907;p43"/>
          <p:cNvPicPr preferRelativeResize="0"/>
          <p:nvPr/>
        </p:nvPicPr>
        <p:blipFill rotWithShape="1">
          <a:blip r:embed="rId17">
            <a:alphaModFix/>
          </a:blip>
          <a:srcRect/>
          <a:stretch/>
        </p:blipFill>
        <p:spPr>
          <a:xfrm rot="-996821">
            <a:off x="4148523" y="6411289"/>
            <a:ext cx="381687" cy="355315"/>
          </a:xfrm>
          <a:prstGeom prst="rect">
            <a:avLst/>
          </a:prstGeom>
          <a:noFill/>
          <a:ln>
            <a:noFill/>
          </a:ln>
          <a:effectLst>
            <a:outerShdw blurRad="50800" dist="38100" dir="2700000" algn="tl" rotWithShape="0">
              <a:srgbClr val="000000">
                <a:alpha val="40000"/>
              </a:srgbClr>
            </a:outerShdw>
          </a:effectLst>
        </p:spPr>
      </p:pic>
      <p:pic>
        <p:nvPicPr>
          <p:cNvPr id="908" name="Google Shape;908;p43"/>
          <p:cNvPicPr preferRelativeResize="0"/>
          <p:nvPr/>
        </p:nvPicPr>
        <p:blipFill rotWithShape="1">
          <a:blip r:embed="rId18">
            <a:alphaModFix/>
          </a:blip>
          <a:srcRect/>
          <a:stretch/>
        </p:blipFill>
        <p:spPr>
          <a:xfrm>
            <a:off x="2004756" y="6423071"/>
            <a:ext cx="335901" cy="240197"/>
          </a:xfrm>
          <a:prstGeom prst="rect">
            <a:avLst/>
          </a:prstGeom>
          <a:noFill/>
          <a:ln>
            <a:noFill/>
          </a:ln>
          <a:effectLst>
            <a:outerShdw blurRad="50800" dist="38100" dir="2700000" algn="tl" rotWithShape="0">
              <a:srgbClr val="000000">
                <a:alpha val="40000"/>
              </a:srgbClr>
            </a:outerShdw>
          </a:effectLst>
        </p:spPr>
      </p:pic>
      <p:pic>
        <p:nvPicPr>
          <p:cNvPr id="909" name="Google Shape;909;p43"/>
          <p:cNvPicPr preferRelativeResize="0"/>
          <p:nvPr/>
        </p:nvPicPr>
        <p:blipFill rotWithShape="1">
          <a:blip r:embed="rId19">
            <a:alphaModFix/>
          </a:blip>
          <a:srcRect/>
          <a:stretch/>
        </p:blipFill>
        <p:spPr>
          <a:xfrm>
            <a:off x="1449798" y="6314910"/>
            <a:ext cx="391841" cy="391841"/>
          </a:xfrm>
          <a:prstGeom prst="rect">
            <a:avLst/>
          </a:prstGeom>
          <a:noFill/>
          <a:ln>
            <a:noFill/>
          </a:ln>
          <a:effectLst>
            <a:outerShdw blurRad="50800" dist="38100" dir="2700000" algn="tl" rotWithShape="0">
              <a:srgbClr val="000000">
                <a:alpha val="40000"/>
              </a:srgbClr>
            </a:outerShdw>
          </a:effectLst>
        </p:spPr>
      </p:pic>
      <p:pic>
        <p:nvPicPr>
          <p:cNvPr id="910" name="Google Shape;910;p43" descr="一張含有 物件 的圖片&#10;&#10;自動產生的描述"/>
          <p:cNvPicPr preferRelativeResize="0"/>
          <p:nvPr/>
        </p:nvPicPr>
        <p:blipFill rotWithShape="1">
          <a:blip r:embed="rId20">
            <a:alphaModFix/>
          </a:blip>
          <a:srcRect/>
          <a:stretch/>
        </p:blipFill>
        <p:spPr>
          <a:xfrm rot="-712306">
            <a:off x="983969" y="6353421"/>
            <a:ext cx="406139" cy="305347"/>
          </a:xfrm>
          <a:prstGeom prst="rect">
            <a:avLst/>
          </a:prstGeom>
          <a:noFill/>
          <a:ln>
            <a:noFill/>
          </a:ln>
          <a:effectLst>
            <a:outerShdw blurRad="50800" dist="38100" dir="2700000" algn="tl" rotWithShape="0">
              <a:srgbClr val="000000">
                <a:alpha val="40000"/>
              </a:srgbClr>
            </a:outerShdw>
          </a:effectLst>
        </p:spPr>
      </p:pic>
      <p:pic>
        <p:nvPicPr>
          <p:cNvPr id="911" name="Google Shape;911;p43"/>
          <p:cNvPicPr preferRelativeResize="0"/>
          <p:nvPr/>
        </p:nvPicPr>
        <p:blipFill rotWithShape="1">
          <a:blip r:embed="rId21">
            <a:alphaModFix/>
          </a:blip>
          <a:srcRect/>
          <a:stretch/>
        </p:blipFill>
        <p:spPr>
          <a:xfrm rot="-302112">
            <a:off x="310403" y="6310685"/>
            <a:ext cx="534355" cy="397092"/>
          </a:xfrm>
          <a:prstGeom prst="rect">
            <a:avLst/>
          </a:prstGeom>
          <a:noFill/>
          <a:ln>
            <a:noFill/>
          </a:ln>
          <a:effectLst>
            <a:outerShdw blurRad="50800" dist="38100" dir="2700000" algn="tl" rotWithShape="0">
              <a:srgbClr val="000000">
                <a:alpha val="40000"/>
              </a:srgbClr>
            </a:outerShdw>
          </a:effectLst>
        </p:spPr>
      </p:pic>
      <p:pic>
        <p:nvPicPr>
          <p:cNvPr id="912" name="Google Shape;912;p43"/>
          <p:cNvPicPr preferRelativeResize="0"/>
          <p:nvPr/>
        </p:nvPicPr>
        <p:blipFill rotWithShape="1">
          <a:blip r:embed="rId22">
            <a:alphaModFix/>
          </a:blip>
          <a:srcRect/>
          <a:stretch/>
        </p:blipFill>
        <p:spPr>
          <a:xfrm rot="558526">
            <a:off x="3031509" y="6360861"/>
            <a:ext cx="422063" cy="422063"/>
          </a:xfrm>
          <a:prstGeom prst="rect">
            <a:avLst/>
          </a:prstGeom>
          <a:noFill/>
          <a:ln>
            <a:noFill/>
          </a:ln>
          <a:effectLst>
            <a:outerShdw blurRad="50800" dist="38100" dir="2700000" algn="tl" rotWithShape="0">
              <a:srgbClr val="000000">
                <a:alpha val="40000"/>
              </a:srgbClr>
            </a:outerShdw>
          </a:effectLst>
        </p:spPr>
      </p:pic>
      <p:pic>
        <p:nvPicPr>
          <p:cNvPr id="913" name="Google Shape;913;p43"/>
          <p:cNvPicPr preferRelativeResize="0"/>
          <p:nvPr/>
        </p:nvPicPr>
        <p:blipFill rotWithShape="1">
          <a:blip r:embed="rId23">
            <a:alphaModFix/>
          </a:blip>
          <a:srcRect/>
          <a:stretch/>
        </p:blipFill>
        <p:spPr>
          <a:xfrm>
            <a:off x="2550424" y="6304373"/>
            <a:ext cx="350040" cy="359881"/>
          </a:xfrm>
          <a:prstGeom prst="rect">
            <a:avLst/>
          </a:prstGeom>
          <a:noFill/>
          <a:ln>
            <a:noFill/>
          </a:ln>
          <a:effectLst>
            <a:outerShdw blurRad="50800" dist="38100" dir="2700000" algn="tl" rotWithShape="0">
              <a:srgbClr val="000000">
                <a:alpha val="40000"/>
              </a:srgbClr>
            </a:outerShdw>
          </a:effectLst>
        </p:spPr>
      </p:pic>
      <p:pic>
        <p:nvPicPr>
          <p:cNvPr id="914" name="Google Shape;914;p43"/>
          <p:cNvPicPr preferRelativeResize="0"/>
          <p:nvPr/>
        </p:nvPicPr>
        <p:blipFill rotWithShape="1">
          <a:blip r:embed="rId24">
            <a:alphaModFix/>
          </a:blip>
          <a:srcRect/>
          <a:stretch/>
        </p:blipFill>
        <p:spPr>
          <a:xfrm rot="-787948">
            <a:off x="6083101" y="6280015"/>
            <a:ext cx="361199" cy="361199"/>
          </a:xfrm>
          <a:prstGeom prst="rect">
            <a:avLst/>
          </a:prstGeom>
          <a:noFill/>
          <a:ln>
            <a:noFill/>
          </a:ln>
          <a:effectLst>
            <a:outerShdw blurRad="50800" dist="38100" dir="2700000" algn="tl" rotWithShape="0">
              <a:srgbClr val="000000">
                <a:alpha val="40000"/>
              </a:srgbClr>
            </a:outerShdw>
          </a:effectLst>
        </p:spPr>
      </p:pic>
      <p:pic>
        <p:nvPicPr>
          <p:cNvPr id="915" name="Google Shape;915;p43"/>
          <p:cNvPicPr preferRelativeResize="0"/>
          <p:nvPr/>
        </p:nvPicPr>
        <p:blipFill rotWithShape="1">
          <a:blip r:embed="rId25">
            <a:alphaModFix/>
          </a:blip>
          <a:srcRect/>
          <a:stretch/>
        </p:blipFill>
        <p:spPr>
          <a:xfrm rot="573835">
            <a:off x="7268586" y="6239062"/>
            <a:ext cx="511807" cy="511807"/>
          </a:xfrm>
          <a:prstGeom prst="rect">
            <a:avLst/>
          </a:prstGeom>
          <a:noFill/>
          <a:ln>
            <a:noFill/>
          </a:ln>
          <a:effectLst>
            <a:outerShdw blurRad="50800" dist="38100" dir="2700000" algn="tl" rotWithShape="0">
              <a:srgbClr val="000000">
                <a:alpha val="40000"/>
              </a:srgbClr>
            </a:outerShdw>
          </a:effectLst>
        </p:spPr>
      </p:pic>
      <p:pic>
        <p:nvPicPr>
          <p:cNvPr id="916" name="Google Shape;916;p43"/>
          <p:cNvPicPr preferRelativeResize="0"/>
          <p:nvPr/>
        </p:nvPicPr>
        <p:blipFill rotWithShape="1">
          <a:blip r:embed="rId26">
            <a:alphaModFix/>
          </a:blip>
          <a:srcRect/>
          <a:stretch/>
        </p:blipFill>
        <p:spPr>
          <a:xfrm rot="1417122">
            <a:off x="8611434" y="6357395"/>
            <a:ext cx="370932" cy="370932"/>
          </a:xfrm>
          <a:prstGeom prst="rect">
            <a:avLst/>
          </a:prstGeom>
          <a:noFill/>
          <a:ln>
            <a:noFill/>
          </a:ln>
          <a:effectLst>
            <a:outerShdw blurRad="50800" dist="38100" dir="2700000" algn="tl" rotWithShape="0">
              <a:srgbClr val="000000">
                <a:alpha val="40000"/>
              </a:srgbClr>
            </a:outerShdw>
          </a:effectLst>
        </p:spPr>
      </p:pic>
      <p:pic>
        <p:nvPicPr>
          <p:cNvPr id="917" name="Google Shape;917;p43"/>
          <p:cNvPicPr preferRelativeResize="0"/>
          <p:nvPr/>
        </p:nvPicPr>
        <p:blipFill rotWithShape="1">
          <a:blip r:embed="rId27">
            <a:alphaModFix/>
          </a:blip>
          <a:srcRect/>
          <a:stretch/>
        </p:blipFill>
        <p:spPr>
          <a:xfrm>
            <a:off x="5544982" y="6303388"/>
            <a:ext cx="358805" cy="359881"/>
          </a:xfrm>
          <a:prstGeom prst="rect">
            <a:avLst/>
          </a:prstGeom>
          <a:noFill/>
          <a:ln>
            <a:noFill/>
          </a:ln>
          <a:effectLst>
            <a:outerShdw blurRad="50800" dist="38100" dir="2700000" algn="tl" rotWithShape="0">
              <a:srgbClr val="000000">
                <a:alpha val="40000"/>
              </a:srgbClr>
            </a:outerShdw>
          </a:effectLst>
        </p:spPr>
      </p:pic>
      <p:pic>
        <p:nvPicPr>
          <p:cNvPr id="918" name="Google Shape;918;p43"/>
          <p:cNvPicPr preferRelativeResize="0"/>
          <p:nvPr/>
        </p:nvPicPr>
        <p:blipFill rotWithShape="1">
          <a:blip r:embed="rId28">
            <a:alphaModFix/>
          </a:blip>
          <a:srcRect/>
          <a:stretch/>
        </p:blipFill>
        <p:spPr>
          <a:xfrm rot="-603150">
            <a:off x="7886608" y="6369754"/>
            <a:ext cx="430037" cy="227145"/>
          </a:xfrm>
          <a:prstGeom prst="rect">
            <a:avLst/>
          </a:prstGeom>
          <a:noFill/>
          <a:ln>
            <a:noFill/>
          </a:ln>
          <a:effectLst>
            <a:outerShdw blurRad="50800" dist="38100" dir="2700000" algn="tl" rotWithShape="0">
              <a:srgbClr val="000000">
                <a:alpha val="40000"/>
              </a:srgbClr>
            </a:outerShdw>
          </a:effectLst>
        </p:spPr>
      </p:pic>
      <p:pic>
        <p:nvPicPr>
          <p:cNvPr id="919" name="Google Shape;919;p43"/>
          <p:cNvPicPr preferRelativeResize="0"/>
          <p:nvPr/>
        </p:nvPicPr>
        <p:blipFill rotWithShape="1">
          <a:blip r:embed="rId29">
            <a:alphaModFix/>
          </a:blip>
          <a:srcRect/>
          <a:stretch/>
        </p:blipFill>
        <p:spPr>
          <a:xfrm rot="1417122">
            <a:off x="6646420" y="6311440"/>
            <a:ext cx="458625" cy="395579"/>
          </a:xfrm>
          <a:prstGeom prst="rect">
            <a:avLst/>
          </a:prstGeom>
          <a:noFill/>
          <a:ln>
            <a:noFill/>
          </a:ln>
          <a:effectLst>
            <a:outerShdw blurRad="50800" dist="38100" dir="2700000" algn="tl" rotWithShape="0">
              <a:srgbClr val="000000">
                <a:alpha val="40000"/>
              </a:srgbClr>
            </a:outerShdw>
          </a:effectLst>
        </p:spPr>
      </p:pic>
      <p:pic>
        <p:nvPicPr>
          <p:cNvPr id="920" name="Google Shape;920;p43"/>
          <p:cNvPicPr preferRelativeResize="0"/>
          <p:nvPr/>
        </p:nvPicPr>
        <p:blipFill rotWithShape="1">
          <a:blip r:embed="rId30">
            <a:alphaModFix/>
          </a:blip>
          <a:srcRect/>
          <a:stretch/>
        </p:blipFill>
        <p:spPr>
          <a:xfrm rot="-787948">
            <a:off x="4757576" y="6318279"/>
            <a:ext cx="590941" cy="231944"/>
          </a:xfrm>
          <a:prstGeom prst="rect">
            <a:avLst/>
          </a:prstGeom>
          <a:noFill/>
          <a:ln>
            <a:noFill/>
          </a:ln>
          <a:effectLst>
            <a:outerShdw blurRad="50800" dist="38100" dir="2700000" algn="tl" rotWithShape="0">
              <a:srgbClr val="000000">
                <a:alpha val="40000"/>
              </a:srgbClr>
            </a:outerShdw>
          </a:effectLst>
        </p:spPr>
      </p:pic>
      <p:pic>
        <p:nvPicPr>
          <p:cNvPr id="921" name="Google Shape;921;p43"/>
          <p:cNvPicPr preferRelativeResize="0"/>
          <p:nvPr/>
        </p:nvPicPr>
        <p:blipFill rotWithShape="1">
          <a:blip r:embed="rId31">
            <a:alphaModFix/>
          </a:blip>
          <a:srcRect/>
          <a:stretch/>
        </p:blipFill>
        <p:spPr>
          <a:xfrm rot="181714">
            <a:off x="9225793" y="6312397"/>
            <a:ext cx="350040" cy="339321"/>
          </a:xfrm>
          <a:prstGeom prst="rect">
            <a:avLst/>
          </a:prstGeom>
          <a:noFill/>
          <a:ln>
            <a:noFill/>
          </a:ln>
          <a:effectLst>
            <a:outerShdw blurRad="50800" dist="38100" dir="2700000" algn="tl" rotWithShape="0">
              <a:srgbClr val="000000">
                <a:alpha val="40000"/>
              </a:srgbClr>
            </a:outerShdw>
          </a:effectLst>
        </p:spPr>
      </p:pic>
      <p:pic>
        <p:nvPicPr>
          <p:cNvPr id="922" name="Google Shape;922;p43"/>
          <p:cNvPicPr preferRelativeResize="0"/>
          <p:nvPr/>
        </p:nvPicPr>
        <p:blipFill rotWithShape="1">
          <a:blip r:embed="rId32">
            <a:alphaModFix/>
          </a:blip>
          <a:srcRect/>
          <a:stretch/>
        </p:blipFill>
        <p:spPr>
          <a:xfrm>
            <a:off x="8930548" y="1497461"/>
            <a:ext cx="917739" cy="917739"/>
          </a:xfrm>
          <a:prstGeom prst="rect">
            <a:avLst/>
          </a:prstGeom>
          <a:noFill/>
          <a:ln>
            <a:noFill/>
          </a:ln>
          <a:effectLst>
            <a:outerShdw blurRad="431800" dist="368300" dir="5760000" sx="106000" sy="106000" algn="ctr" rotWithShape="0">
              <a:srgbClr val="000000">
                <a:alpha val="33725"/>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4"/>
          <p:cNvSpPr txBox="1">
            <a:spLocks noGrp="1"/>
          </p:cNvSpPr>
          <p:nvPr>
            <p:ph type="title"/>
          </p:nvPr>
        </p:nvSpPr>
        <p:spPr>
          <a:xfrm>
            <a:off x="1" y="135291"/>
            <a:ext cx="12192000" cy="1378563"/>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a:latin typeface="Meiryo UI" panose="020B0604030504040204" pitchFamily="50" charset="-128"/>
                <a:ea typeface="Meiryo UI" panose="020B0604030504040204" pitchFamily="50" charset="-128"/>
                <a:cs typeface="Arial"/>
                <a:sym typeface="Arial"/>
              </a:rPr>
              <a:t>Hyper Data Protector : </a:t>
            </a:r>
            <a:r>
              <a:rPr lang="en-US" sz="3600" dirty="0" err="1">
                <a:latin typeface="Meiryo UI" panose="020B0604030504040204" pitchFamily="50" charset="-128"/>
                <a:ea typeface="Meiryo UI" panose="020B0604030504040204" pitchFamily="50" charset="-128"/>
                <a:cs typeface="Arial"/>
                <a:sym typeface="Arial"/>
              </a:rPr>
              <a:t>仮想マシン向け</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オールインワンのアクティブバックアップソリューション</a:t>
            </a:r>
            <a:endParaRPr sz="3600" dirty="0">
              <a:solidFill>
                <a:schemeClr val="dk1"/>
              </a:solidFill>
              <a:latin typeface="Meiryo UI" panose="020B0604030504040204" pitchFamily="50" charset="-128"/>
              <a:ea typeface="Meiryo UI" panose="020B0604030504040204" pitchFamily="50" charset="-128"/>
              <a:cs typeface="Arial"/>
              <a:sym typeface="Arial"/>
            </a:endParaRPr>
          </a:p>
        </p:txBody>
      </p:sp>
      <p:sp>
        <p:nvSpPr>
          <p:cNvPr id="928" name="Google Shape;928;p44"/>
          <p:cNvSpPr txBox="1"/>
          <p:nvPr/>
        </p:nvSpPr>
        <p:spPr>
          <a:xfrm>
            <a:off x="365216" y="1654193"/>
            <a:ext cx="5452672" cy="2405545"/>
          </a:xfrm>
          <a:prstGeom prst="rect">
            <a:avLst/>
          </a:prstGeom>
          <a:noFill/>
          <a:ln>
            <a:noFill/>
          </a:ln>
        </p:spPr>
        <p:txBody>
          <a:bodyPr spcFirstLastPara="1" wrap="square" lIns="121900" tIns="121900" rIns="121900" bIns="121900" anchor="t" anchorCtr="0">
            <a:noAutofit/>
          </a:bodyPr>
          <a:lstStyle/>
          <a:p>
            <a:pPr marL="179999" marR="0" lvl="0" indent="-179999" algn="l" rtl="0">
              <a:lnSpc>
                <a:spcPct val="160000"/>
              </a:lnSpc>
              <a:spcBef>
                <a:spcPts val="0"/>
              </a:spcBef>
              <a:spcAft>
                <a:spcPts val="0"/>
              </a:spcAft>
              <a:buClr>
                <a:schemeClr val="lt1"/>
              </a:buClr>
              <a:buSzPts val="1800"/>
              <a:buFont typeface="Arial"/>
              <a:buChar char="•"/>
            </a:pPr>
            <a:r>
              <a:rPr lang="en-US" sz="2000" dirty="0" err="1">
                <a:solidFill>
                  <a:schemeClr val="lt1"/>
                </a:solidFill>
                <a:latin typeface="Meiryo UI" panose="020B0604030504040204" pitchFamily="50" charset="-128"/>
                <a:ea typeface="Meiryo UI" panose="020B0604030504040204" pitchFamily="50" charset="-128"/>
              </a:rPr>
              <a:t>VMwareおよびMicrosoft</a:t>
            </a:r>
            <a:r>
              <a:rPr lang="en-US" sz="2000" dirty="0">
                <a:solidFill>
                  <a:schemeClr val="lt1"/>
                </a:solidFill>
                <a:latin typeface="Meiryo UI" panose="020B0604030504040204" pitchFamily="50" charset="-128"/>
                <a:ea typeface="Meiryo UI" panose="020B0604030504040204" pitchFamily="50" charset="-128"/>
              </a:rPr>
              <a:t> </a:t>
            </a:r>
            <a:r>
              <a:rPr lang="en-US" sz="2000" dirty="0" err="1">
                <a:solidFill>
                  <a:schemeClr val="lt1"/>
                </a:solidFill>
                <a:latin typeface="Meiryo UI" panose="020B0604030504040204" pitchFamily="50" charset="-128"/>
                <a:ea typeface="Meiryo UI" panose="020B0604030504040204" pitchFamily="50" charset="-128"/>
              </a:rPr>
              <a:t>Hyper-Vをサポート</a:t>
            </a:r>
            <a:endParaRPr sz="2000" dirty="0">
              <a:solidFill>
                <a:schemeClr val="lt1"/>
              </a:solidFill>
              <a:latin typeface="Meiryo UI" panose="020B0604030504040204" pitchFamily="50" charset="-128"/>
              <a:ea typeface="Meiryo UI" panose="020B0604030504040204" pitchFamily="50" charset="-128"/>
            </a:endParaRPr>
          </a:p>
          <a:p>
            <a:pPr marL="179999" marR="0" lvl="0" indent="-179999" algn="l" rtl="0">
              <a:lnSpc>
                <a:spcPct val="160000"/>
              </a:lnSpc>
              <a:spcBef>
                <a:spcPts val="0"/>
              </a:spcBef>
              <a:spcAft>
                <a:spcPts val="0"/>
              </a:spcAft>
              <a:buClr>
                <a:schemeClr val="lt1"/>
              </a:buClr>
              <a:buSzPts val="1800"/>
              <a:buFont typeface="Arial"/>
              <a:buChar char="•"/>
            </a:pPr>
            <a:r>
              <a:rPr lang="en-US" sz="2000" dirty="0" err="1">
                <a:solidFill>
                  <a:schemeClr val="lt1"/>
                </a:solidFill>
                <a:latin typeface="Meiryo UI" panose="020B0604030504040204" pitchFamily="50" charset="-128"/>
                <a:ea typeface="Meiryo UI" panose="020B0604030504040204" pitchFamily="50" charset="-128"/>
              </a:rPr>
              <a:t>無制限のVM</a:t>
            </a:r>
            <a:r>
              <a:rPr lang="ja-JP" altLang="en-US" sz="2000" dirty="0">
                <a:solidFill>
                  <a:schemeClr val="lt1"/>
                </a:solidFill>
                <a:latin typeface="Meiryo UI" panose="020B0604030504040204" pitchFamily="50" charset="-128"/>
                <a:ea typeface="Meiryo UI" panose="020B0604030504040204" pitchFamily="50" charset="-128"/>
              </a:rPr>
              <a:t>バ</a:t>
            </a:r>
            <a:r>
              <a:rPr lang="en-US" sz="2000" dirty="0" err="1">
                <a:solidFill>
                  <a:schemeClr val="lt1"/>
                </a:solidFill>
                <a:latin typeface="Meiryo UI" panose="020B0604030504040204" pitchFamily="50" charset="-128"/>
                <a:ea typeface="Meiryo UI" panose="020B0604030504040204" pitchFamily="50" charset="-128"/>
              </a:rPr>
              <a:t>ックアップ</a:t>
            </a:r>
            <a:r>
              <a:rPr lang="ja-JP" altLang="en-US" sz="2000" dirty="0">
                <a:solidFill>
                  <a:schemeClr val="lt1"/>
                </a:solidFill>
                <a:latin typeface="Meiryo UI" panose="020B0604030504040204" pitchFamily="50" charset="-128"/>
                <a:ea typeface="Meiryo UI" panose="020B0604030504040204" pitchFamily="50" charset="-128"/>
              </a:rPr>
              <a:t>と</a:t>
            </a:r>
            <a:r>
              <a:rPr lang="en-US" sz="2000" dirty="0" err="1">
                <a:solidFill>
                  <a:schemeClr val="lt1"/>
                </a:solidFill>
                <a:latin typeface="Meiryo UI" panose="020B0604030504040204" pitchFamily="50" charset="-128"/>
                <a:ea typeface="Meiryo UI" panose="020B0604030504040204" pitchFamily="50" charset="-128"/>
              </a:rPr>
              <a:t>ライセンス</a:t>
            </a:r>
            <a:r>
              <a:rPr lang="ja-JP" altLang="en-US" sz="2000" dirty="0">
                <a:solidFill>
                  <a:schemeClr val="lt1"/>
                </a:solidFill>
                <a:latin typeface="Meiryo UI" panose="020B0604030504040204" pitchFamily="50" charset="-128"/>
                <a:ea typeface="Meiryo UI" panose="020B0604030504040204" pitchFamily="50" charset="-128"/>
              </a:rPr>
              <a:t>フリー</a:t>
            </a:r>
            <a:endParaRPr sz="2000" dirty="0">
              <a:solidFill>
                <a:schemeClr val="lt1"/>
              </a:solidFill>
              <a:latin typeface="Meiryo UI" panose="020B0604030504040204" pitchFamily="50" charset="-128"/>
              <a:ea typeface="Meiryo UI" panose="020B0604030504040204" pitchFamily="50" charset="-128"/>
            </a:endParaRPr>
          </a:p>
          <a:p>
            <a:pPr marL="179999" marR="0" lvl="0" indent="-179999" algn="l" rtl="0">
              <a:lnSpc>
                <a:spcPct val="160000"/>
              </a:lnSpc>
              <a:spcBef>
                <a:spcPts val="0"/>
              </a:spcBef>
              <a:spcAft>
                <a:spcPts val="0"/>
              </a:spcAft>
              <a:buClr>
                <a:schemeClr val="lt1"/>
              </a:buClr>
              <a:buSzPts val="1800"/>
              <a:buFont typeface="Arial"/>
              <a:buChar char="•"/>
            </a:pPr>
            <a:r>
              <a:rPr lang="en-US" sz="2000" dirty="0" err="1">
                <a:solidFill>
                  <a:schemeClr val="lt1"/>
                </a:solidFill>
                <a:latin typeface="Meiryo UI" panose="020B0604030504040204" pitchFamily="50" charset="-128"/>
                <a:ea typeface="Meiryo UI" panose="020B0604030504040204" pitchFamily="50" charset="-128"/>
              </a:rPr>
              <a:t>アクティブバックアップソリューション</a:t>
            </a:r>
            <a:endParaRPr sz="2000" dirty="0">
              <a:solidFill>
                <a:schemeClr val="lt1"/>
              </a:solidFill>
              <a:latin typeface="Meiryo UI" panose="020B0604030504040204" pitchFamily="50" charset="-128"/>
              <a:ea typeface="Meiryo UI" panose="020B0604030504040204" pitchFamily="50" charset="-128"/>
            </a:endParaRPr>
          </a:p>
          <a:p>
            <a:pPr marL="179999" marR="0" lvl="0" indent="-179999" algn="l" rtl="0">
              <a:lnSpc>
                <a:spcPct val="160000"/>
              </a:lnSpc>
              <a:spcBef>
                <a:spcPts val="0"/>
              </a:spcBef>
              <a:spcAft>
                <a:spcPts val="0"/>
              </a:spcAft>
              <a:buClr>
                <a:schemeClr val="lt1"/>
              </a:buClr>
              <a:buSzPts val="1800"/>
              <a:buFont typeface="Arial"/>
              <a:buChar char="•"/>
            </a:pPr>
            <a:r>
              <a:rPr lang="ja-JP" altLang="en-US" sz="2000" dirty="0">
                <a:solidFill>
                  <a:schemeClr val="lt1"/>
                </a:solidFill>
                <a:latin typeface="Meiryo UI" panose="020B0604030504040204" pitchFamily="50" charset="-128"/>
                <a:ea typeface="Meiryo UI" panose="020B0604030504040204" pitchFamily="50" charset="-128"/>
              </a:rPr>
              <a:t>どの時間でも</a:t>
            </a:r>
            <a:r>
              <a:rPr lang="en-US" sz="2000" dirty="0" err="1">
                <a:solidFill>
                  <a:schemeClr val="lt1"/>
                </a:solidFill>
                <a:latin typeface="Meiryo UI" panose="020B0604030504040204" pitchFamily="50" charset="-128"/>
                <a:ea typeface="Meiryo UI" panose="020B0604030504040204" pitchFamily="50" charset="-128"/>
              </a:rPr>
              <a:t>復元</a:t>
            </a:r>
            <a:r>
              <a:rPr lang="ja-JP" altLang="en-US" sz="2000" dirty="0">
                <a:solidFill>
                  <a:schemeClr val="lt1"/>
                </a:solidFill>
                <a:latin typeface="Meiryo UI" panose="020B0604030504040204" pitchFamily="50" charset="-128"/>
                <a:ea typeface="Meiryo UI" panose="020B0604030504040204" pitchFamily="50" charset="-128"/>
              </a:rPr>
              <a:t>可能</a:t>
            </a:r>
            <a:endParaRPr sz="2000" dirty="0">
              <a:solidFill>
                <a:schemeClr val="lt1"/>
              </a:solidFill>
              <a:latin typeface="Meiryo UI" panose="020B0604030504040204" pitchFamily="50" charset="-128"/>
              <a:ea typeface="Meiryo UI" panose="020B0604030504040204" pitchFamily="50" charset="-128"/>
            </a:endParaRPr>
          </a:p>
          <a:p>
            <a:pPr marL="180000" marR="0" lvl="0" indent="-180000" algn="l" rtl="0">
              <a:lnSpc>
                <a:spcPct val="160000"/>
              </a:lnSpc>
              <a:spcBef>
                <a:spcPts val="0"/>
              </a:spcBef>
              <a:spcAft>
                <a:spcPts val="0"/>
              </a:spcAft>
              <a:buClr>
                <a:schemeClr val="lt1"/>
              </a:buClr>
              <a:buSzPts val="1800"/>
              <a:buFont typeface="Arial"/>
              <a:buChar char="•"/>
            </a:pPr>
            <a:r>
              <a:rPr lang="en-US" sz="2000" dirty="0">
                <a:solidFill>
                  <a:schemeClr val="lt1"/>
                </a:solidFill>
                <a:latin typeface="Meiryo UI" panose="020B0604030504040204" pitchFamily="50" charset="-128"/>
                <a:ea typeface="Meiryo UI" panose="020B0604030504040204" pitchFamily="50" charset="-128"/>
              </a:rPr>
              <a:t>常</a:t>
            </a:r>
            <a:r>
              <a:rPr lang="ja-JP" altLang="en-US" sz="2000" dirty="0">
                <a:solidFill>
                  <a:schemeClr val="lt1"/>
                </a:solidFill>
                <a:latin typeface="Meiryo UI" panose="020B0604030504040204" pitchFamily="50" charset="-128"/>
                <a:ea typeface="Meiryo UI" panose="020B0604030504040204" pitchFamily="50" charset="-128"/>
              </a:rPr>
              <a:t>に</a:t>
            </a:r>
            <a:r>
              <a:rPr lang="en-US" sz="2000" dirty="0" err="1">
                <a:solidFill>
                  <a:schemeClr val="lt1"/>
                </a:solidFill>
                <a:latin typeface="Meiryo UI" panose="020B0604030504040204" pitchFamily="50" charset="-128"/>
                <a:ea typeface="Meiryo UI" panose="020B0604030504040204" pitchFamily="50" charset="-128"/>
              </a:rPr>
              <a:t>監視</a:t>
            </a:r>
            <a:endParaRPr sz="2000" dirty="0">
              <a:solidFill>
                <a:schemeClr val="lt1"/>
              </a:solidFill>
              <a:latin typeface="Meiryo UI" panose="020B0604030504040204" pitchFamily="50" charset="-128"/>
              <a:ea typeface="Meiryo UI" panose="020B0604030504040204" pitchFamily="50" charset="-128"/>
            </a:endParaRPr>
          </a:p>
        </p:txBody>
      </p:sp>
      <p:grpSp>
        <p:nvGrpSpPr>
          <p:cNvPr id="929" name="Google Shape;929;p44"/>
          <p:cNvGrpSpPr/>
          <p:nvPr/>
        </p:nvGrpSpPr>
        <p:grpSpPr>
          <a:xfrm>
            <a:off x="2484052" y="4196105"/>
            <a:ext cx="2372796" cy="2262166"/>
            <a:chOff x="717588" y="2231078"/>
            <a:chExt cx="2416342" cy="2303682"/>
          </a:xfrm>
        </p:grpSpPr>
        <p:pic>
          <p:nvPicPr>
            <p:cNvPr id="930" name="Google Shape;930;p44"/>
            <p:cNvPicPr preferRelativeResize="0"/>
            <p:nvPr/>
          </p:nvPicPr>
          <p:blipFill rotWithShape="1">
            <a:blip r:embed="rId3">
              <a:alphaModFix/>
            </a:blip>
            <a:srcRect/>
            <a:stretch/>
          </p:blipFill>
          <p:spPr>
            <a:xfrm>
              <a:off x="717588" y="2231078"/>
              <a:ext cx="2416342" cy="2303682"/>
            </a:xfrm>
            <a:prstGeom prst="rect">
              <a:avLst/>
            </a:prstGeom>
            <a:noFill/>
            <a:ln>
              <a:noFill/>
            </a:ln>
          </p:spPr>
        </p:pic>
        <p:pic>
          <p:nvPicPr>
            <p:cNvPr id="931" name="Google Shape;931;p44"/>
            <p:cNvPicPr preferRelativeResize="0"/>
            <p:nvPr/>
          </p:nvPicPr>
          <p:blipFill rotWithShape="1">
            <a:blip r:embed="rId4">
              <a:alphaModFix/>
            </a:blip>
            <a:srcRect/>
            <a:stretch/>
          </p:blipFill>
          <p:spPr>
            <a:xfrm>
              <a:off x="2178867" y="2485642"/>
              <a:ext cx="772857" cy="772857"/>
            </a:xfrm>
            <a:prstGeom prst="rect">
              <a:avLst/>
            </a:prstGeom>
            <a:noFill/>
            <a:ln>
              <a:noFill/>
            </a:ln>
          </p:spPr>
        </p:pic>
      </p:grpSp>
      <p:pic>
        <p:nvPicPr>
          <p:cNvPr id="932" name="Google Shape;932;p44"/>
          <p:cNvPicPr preferRelativeResize="0"/>
          <p:nvPr/>
        </p:nvPicPr>
        <p:blipFill rotWithShape="1">
          <a:blip r:embed="rId3">
            <a:alphaModFix/>
          </a:blip>
          <a:srcRect/>
          <a:stretch/>
        </p:blipFill>
        <p:spPr>
          <a:xfrm>
            <a:off x="8925466" y="4196106"/>
            <a:ext cx="2372795" cy="2262166"/>
          </a:xfrm>
          <a:prstGeom prst="rect">
            <a:avLst/>
          </a:prstGeom>
          <a:noFill/>
          <a:ln>
            <a:noFill/>
          </a:ln>
        </p:spPr>
      </p:pic>
      <p:pic>
        <p:nvPicPr>
          <p:cNvPr id="933" name="Google Shape;933;p44"/>
          <p:cNvPicPr preferRelativeResize="0"/>
          <p:nvPr/>
        </p:nvPicPr>
        <p:blipFill rotWithShape="1">
          <a:blip r:embed="rId5">
            <a:alphaModFix/>
          </a:blip>
          <a:srcRect r="56132"/>
          <a:stretch/>
        </p:blipFill>
        <p:spPr>
          <a:xfrm>
            <a:off x="10359239" y="4494887"/>
            <a:ext cx="704658" cy="661315"/>
          </a:xfrm>
          <a:prstGeom prst="rect">
            <a:avLst/>
          </a:prstGeom>
          <a:noFill/>
          <a:ln>
            <a:noFill/>
          </a:ln>
        </p:spPr>
      </p:pic>
      <p:pic>
        <p:nvPicPr>
          <p:cNvPr id="934" name="Google Shape;934;p44"/>
          <p:cNvPicPr preferRelativeResize="0"/>
          <p:nvPr/>
        </p:nvPicPr>
        <p:blipFill rotWithShape="1">
          <a:blip r:embed="rId6">
            <a:alphaModFix/>
          </a:blip>
          <a:srcRect/>
          <a:stretch/>
        </p:blipFill>
        <p:spPr>
          <a:xfrm>
            <a:off x="5234199" y="3799858"/>
            <a:ext cx="2689684" cy="2689684"/>
          </a:xfrm>
          <a:prstGeom prst="rect">
            <a:avLst/>
          </a:prstGeom>
          <a:noFill/>
          <a:ln>
            <a:noFill/>
          </a:ln>
        </p:spPr>
      </p:pic>
      <p:pic>
        <p:nvPicPr>
          <p:cNvPr id="935" name="Google Shape;935;p44" descr="一張含有 畫畫, 傘 的圖片&#10;&#10;自動產生的描述"/>
          <p:cNvPicPr preferRelativeResize="0"/>
          <p:nvPr/>
        </p:nvPicPr>
        <p:blipFill rotWithShape="1">
          <a:blip r:embed="rId7">
            <a:alphaModFix/>
          </a:blip>
          <a:srcRect/>
          <a:stretch/>
        </p:blipFill>
        <p:spPr>
          <a:xfrm>
            <a:off x="7124775" y="3373858"/>
            <a:ext cx="1023374" cy="1023374"/>
          </a:xfrm>
          <a:prstGeom prst="rect">
            <a:avLst/>
          </a:prstGeom>
          <a:noFill/>
          <a:ln>
            <a:noFill/>
          </a:ln>
          <a:effectLst>
            <a:outerShdw blurRad="431800" dist="368300" dir="5760000" sx="106000" sy="106000" algn="ctr" rotWithShape="0">
              <a:srgbClr val="000000">
                <a:alpha val="33725"/>
              </a:srgbClr>
            </a:outerShdw>
          </a:effectLst>
        </p:spPr>
      </p:pic>
      <p:sp>
        <p:nvSpPr>
          <p:cNvPr id="936" name="Google Shape;936;p44"/>
          <p:cNvSpPr/>
          <p:nvPr/>
        </p:nvSpPr>
        <p:spPr>
          <a:xfrm>
            <a:off x="3918996" y="5542889"/>
            <a:ext cx="1224309" cy="532789"/>
          </a:xfrm>
          <a:custGeom>
            <a:avLst/>
            <a:gdLst/>
            <a:ahLst/>
            <a:cxnLst/>
            <a:rect l="l" t="t" r="r" b="b"/>
            <a:pathLst>
              <a:path w="1062403" h="462332" extrusionOk="0">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a:gsLst>
              <a:gs pos="0">
                <a:srgbClr val="F2F2F2">
                  <a:alpha val="0"/>
                </a:srgbClr>
              </a:gs>
              <a:gs pos="65000">
                <a:srgbClr val="F2F2F2"/>
              </a:gs>
              <a:gs pos="100000">
                <a:schemeClr val="lt1"/>
              </a:gs>
            </a:gsLst>
            <a:lin ang="0" scaled="0"/>
          </a:gradFill>
          <a:ln>
            <a:noFill/>
          </a:ln>
        </p:spPr>
        <p:txBody>
          <a:bodyPr spcFirstLastPara="1" wrap="square" lIns="121900" tIns="60950" rIns="121900" bIns="6095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937" name="Google Shape;937;p44"/>
          <p:cNvSpPr/>
          <p:nvPr/>
        </p:nvSpPr>
        <p:spPr>
          <a:xfrm rot="10800000">
            <a:off x="7985758" y="5542889"/>
            <a:ext cx="1224309" cy="532789"/>
          </a:xfrm>
          <a:custGeom>
            <a:avLst/>
            <a:gdLst/>
            <a:ahLst/>
            <a:cxnLst/>
            <a:rect l="l" t="t" r="r" b="b"/>
            <a:pathLst>
              <a:path w="1062403" h="462332" extrusionOk="0">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a:gsLst>
              <a:gs pos="0">
                <a:srgbClr val="F2F2F2">
                  <a:alpha val="0"/>
                </a:srgbClr>
              </a:gs>
              <a:gs pos="65000">
                <a:srgbClr val="F2F2F2"/>
              </a:gs>
              <a:gs pos="100000">
                <a:schemeClr val="lt1"/>
              </a:gs>
            </a:gsLst>
            <a:lin ang="0" scaled="0"/>
          </a:gradFill>
          <a:ln>
            <a:noFill/>
          </a:ln>
        </p:spPr>
        <p:txBody>
          <a:bodyPr spcFirstLastPara="1" wrap="square" lIns="121900" tIns="60950" rIns="121900" bIns="6095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pic>
        <p:nvPicPr>
          <p:cNvPr id="938" name="Google Shape;938;p44"/>
          <p:cNvPicPr preferRelativeResize="0"/>
          <p:nvPr/>
        </p:nvPicPr>
        <p:blipFill rotWithShape="1">
          <a:blip r:embed="rId8">
            <a:alphaModFix/>
          </a:blip>
          <a:srcRect/>
          <a:stretch/>
        </p:blipFill>
        <p:spPr>
          <a:xfrm>
            <a:off x="3852423" y="3887392"/>
            <a:ext cx="1092164" cy="183727"/>
          </a:xfrm>
          <a:prstGeom prst="rect">
            <a:avLst/>
          </a:prstGeom>
          <a:noFill/>
          <a:ln>
            <a:noFill/>
          </a:ln>
        </p:spPr>
      </p:pic>
      <p:sp>
        <p:nvSpPr>
          <p:cNvPr id="939" name="Google Shape;939;p44"/>
          <p:cNvSpPr txBox="1"/>
          <p:nvPr/>
        </p:nvSpPr>
        <p:spPr>
          <a:xfrm>
            <a:off x="9726529" y="3677411"/>
            <a:ext cx="2372795" cy="379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dirty="0">
                <a:solidFill>
                  <a:schemeClr val="lt1"/>
                </a:solidFill>
                <a:latin typeface="Meiryo UI" panose="020B0604030504040204" pitchFamily="50" charset="-128"/>
                <a:ea typeface="Meiryo UI" panose="020B0604030504040204" pitchFamily="50" charset="-128"/>
              </a:rPr>
              <a:t>Microsoft Hyper-V</a:t>
            </a:r>
            <a:endParaRPr sz="1867" dirty="0">
              <a:solidFill>
                <a:schemeClr val="lt1"/>
              </a:solidFill>
              <a:latin typeface="Meiryo UI" panose="020B0604030504040204" pitchFamily="50" charset="-128"/>
              <a:ea typeface="Meiryo UI" panose="020B0604030504040204" pitchFamily="50" charset="-128"/>
              <a:sym typeface="Arial"/>
            </a:endParaRPr>
          </a:p>
        </p:txBody>
      </p:sp>
      <p:sp>
        <p:nvSpPr>
          <p:cNvPr id="940" name="Google Shape;940;p44"/>
          <p:cNvSpPr txBox="1"/>
          <p:nvPr/>
        </p:nvSpPr>
        <p:spPr>
          <a:xfrm>
            <a:off x="6437173" y="2896818"/>
            <a:ext cx="2982129" cy="379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dirty="0">
                <a:solidFill>
                  <a:schemeClr val="lt1"/>
                </a:solidFill>
                <a:latin typeface="Meiryo UI" panose="020B0604030504040204" pitchFamily="50" charset="-128"/>
                <a:ea typeface="Meiryo UI" panose="020B0604030504040204" pitchFamily="50" charset="-128"/>
              </a:rPr>
              <a:t>Hyper Data Protector</a:t>
            </a:r>
            <a:endParaRPr sz="1867"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45"/>
          <p:cNvSpPr/>
          <p:nvPr/>
        </p:nvSpPr>
        <p:spPr>
          <a:xfrm rot="10800000">
            <a:off x="637975" y="2851364"/>
            <a:ext cx="11234860" cy="4099768"/>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946" name="Google Shape;946;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Boxafe</a:t>
            </a:r>
            <a:r>
              <a:rPr lang="en-US" sz="3600" dirty="0">
                <a:solidFill>
                  <a:schemeClr val="tx1"/>
                </a:solidFill>
                <a:latin typeface="Meiryo UI" panose="020B0604030504040204" pitchFamily="50" charset="-128"/>
                <a:ea typeface="Meiryo UI" panose="020B0604030504040204" pitchFamily="50" charset="-128"/>
                <a:cs typeface="Arial"/>
                <a:sym typeface="Arial"/>
              </a:rPr>
              <a:t>: Google </a:t>
            </a:r>
            <a:r>
              <a:rPr lang="en-US" sz="3600" dirty="0" err="1">
                <a:solidFill>
                  <a:schemeClr val="tx1"/>
                </a:solidFill>
                <a:latin typeface="Meiryo UI" panose="020B0604030504040204" pitchFamily="50" charset="-128"/>
                <a:ea typeface="Meiryo UI" panose="020B0604030504040204" pitchFamily="50" charset="-128"/>
                <a:cs typeface="Arial"/>
                <a:sym typeface="Arial"/>
              </a:rPr>
              <a:t>WorkspaceとMicrosoft</a:t>
            </a:r>
            <a:r>
              <a:rPr lang="en-US" sz="3600" dirty="0">
                <a:solidFill>
                  <a:schemeClr val="tx1"/>
                </a:solidFill>
                <a:latin typeface="Meiryo UI" panose="020B0604030504040204" pitchFamily="50" charset="-128"/>
                <a:ea typeface="Meiryo UI" panose="020B0604030504040204" pitchFamily="50" charset="-128"/>
                <a:cs typeface="Arial"/>
                <a:sym typeface="Arial"/>
              </a:rPr>
              <a:t> 365向けの</a:t>
            </a:r>
            <a:br>
              <a:rPr lang="en-US" sz="3600" dirty="0">
                <a:solidFill>
                  <a:schemeClr val="tx1"/>
                </a:solidFill>
                <a:latin typeface="Meiryo UI" panose="020B0604030504040204" pitchFamily="50" charset="-128"/>
                <a:ea typeface="Meiryo UI" panose="020B0604030504040204" pitchFamily="50" charset="-128"/>
                <a:cs typeface="Arial"/>
                <a:sym typeface="Arial"/>
              </a:rPr>
            </a:br>
            <a:r>
              <a:rPr lang="en-US" sz="3600" dirty="0" err="1">
                <a:solidFill>
                  <a:schemeClr val="tx1"/>
                </a:solidFill>
                <a:latin typeface="Meiryo UI" panose="020B0604030504040204" pitchFamily="50" charset="-128"/>
                <a:ea typeface="Meiryo UI" panose="020B0604030504040204" pitchFamily="50" charset="-128"/>
                <a:cs typeface="Arial"/>
                <a:sym typeface="Arial"/>
              </a:rPr>
              <a:t>包括的なバックアップソリューション</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947" name="Google Shape;947;p45"/>
          <p:cNvSpPr/>
          <p:nvPr/>
        </p:nvSpPr>
        <p:spPr>
          <a:xfrm>
            <a:off x="2150654" y="1791278"/>
            <a:ext cx="9561980" cy="824008"/>
          </a:xfrm>
          <a:prstGeom prst="rect">
            <a:avLst/>
          </a:prstGeom>
          <a:noFill/>
          <a:ln>
            <a:noFill/>
          </a:ln>
        </p:spPr>
        <p:txBody>
          <a:bodyPr spcFirstLastPara="1" wrap="square" lIns="91425" tIns="45700" rIns="91425" bIns="45700" anchor="t" anchorCtr="0">
            <a:noAutofit/>
          </a:bodyPr>
          <a:lstStyle/>
          <a:p>
            <a:pPr marL="177800" marR="0" lvl="0" indent="-177800" algn="l" rtl="0">
              <a:lnSpc>
                <a:spcPct val="150000"/>
              </a:lnSpc>
              <a:spcBef>
                <a:spcPts val="0"/>
              </a:spcBef>
              <a:spcAft>
                <a:spcPts val="0"/>
              </a:spcAft>
              <a:buClr>
                <a:schemeClr val="dk1"/>
              </a:buClr>
              <a:buSzPts val="1500"/>
              <a:buFont typeface="Arial"/>
              <a:buChar char="•"/>
            </a:pPr>
            <a:r>
              <a:rPr lang="en-US" sz="2000" b="1" dirty="0" err="1">
                <a:solidFill>
                  <a:schemeClr val="dk1"/>
                </a:solidFill>
                <a:latin typeface="Meiryo UI" panose="020B0604030504040204" pitchFamily="50" charset="-128"/>
                <a:ea typeface="Meiryo UI" panose="020B0604030504040204" pitchFamily="50" charset="-128"/>
              </a:rPr>
              <a:t>大切なデータを手元</a:t>
            </a:r>
            <a:r>
              <a:rPr lang="ja-JP" altLang="en-US" sz="2000" b="1" dirty="0">
                <a:solidFill>
                  <a:schemeClr val="dk1"/>
                </a:solidFill>
                <a:latin typeface="Meiryo UI" panose="020B0604030504040204" pitchFamily="50" charset="-128"/>
                <a:ea typeface="Meiryo UI" panose="020B0604030504040204" pitchFamily="50" charset="-128"/>
              </a:rPr>
              <a:t>で保管</a:t>
            </a:r>
            <a:endParaRPr sz="2000" b="1"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0000"/>
              </a:lnSpc>
              <a:spcBef>
                <a:spcPts val="0"/>
              </a:spcBef>
              <a:spcAft>
                <a:spcPts val="0"/>
              </a:spcAft>
              <a:buClr>
                <a:schemeClr val="dk1"/>
              </a:buClr>
              <a:buSzPts val="1500"/>
              <a:buFont typeface="Arial"/>
              <a:buChar char="•"/>
            </a:pPr>
            <a:r>
              <a:rPr lang="en-US" sz="2000" b="1" dirty="0" err="1">
                <a:solidFill>
                  <a:schemeClr val="dk1"/>
                </a:solidFill>
                <a:latin typeface="Meiryo UI" panose="020B0604030504040204" pitchFamily="50" charset="-128"/>
                <a:ea typeface="Meiryo UI" panose="020B0604030504040204" pitchFamily="50" charset="-128"/>
              </a:rPr>
              <a:t>古いデータをクラウドから移動してコストを削減</a:t>
            </a:r>
            <a:endParaRPr sz="2000" b="1" dirty="0">
              <a:solidFill>
                <a:schemeClr val="dk1"/>
              </a:solidFill>
              <a:latin typeface="Meiryo UI" panose="020B0604030504040204" pitchFamily="50" charset="-128"/>
              <a:ea typeface="Meiryo UI" panose="020B0604030504040204" pitchFamily="50" charset="-128"/>
            </a:endParaRPr>
          </a:p>
        </p:txBody>
      </p:sp>
      <p:pic>
        <p:nvPicPr>
          <p:cNvPr id="948" name="Google Shape;948;p45" descr="A picture containing shirt&#10;&#10;Description automatically generated"/>
          <p:cNvPicPr preferRelativeResize="0"/>
          <p:nvPr/>
        </p:nvPicPr>
        <p:blipFill rotWithShape="1">
          <a:blip r:embed="rId3">
            <a:alphaModFix/>
          </a:blip>
          <a:srcRect/>
          <a:stretch/>
        </p:blipFill>
        <p:spPr>
          <a:xfrm>
            <a:off x="961180" y="1717573"/>
            <a:ext cx="1027475" cy="1027472"/>
          </a:xfrm>
          <a:prstGeom prst="rect">
            <a:avLst/>
          </a:prstGeom>
          <a:noFill/>
          <a:ln>
            <a:noFill/>
          </a:ln>
          <a:effectLst>
            <a:outerShdw blurRad="431800" dist="368300" dir="5760000" algn="tl" rotWithShape="0">
              <a:srgbClr val="000000">
                <a:alpha val="33725"/>
              </a:srgbClr>
            </a:outerShdw>
          </a:effectLst>
        </p:spPr>
      </p:pic>
      <p:sp>
        <p:nvSpPr>
          <p:cNvPr id="949" name="Google Shape;949;p45"/>
          <p:cNvSpPr/>
          <p:nvPr/>
        </p:nvSpPr>
        <p:spPr>
          <a:xfrm>
            <a:off x="1615463" y="3568147"/>
            <a:ext cx="4480537"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Gmail</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Gmailのすべてのメールと添付ファイルをバックアップ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950" name="Google Shape;950;p45"/>
          <p:cNvSpPr/>
          <p:nvPr/>
        </p:nvSpPr>
        <p:spPr>
          <a:xfrm>
            <a:off x="1615463" y="4262488"/>
            <a:ext cx="4463604" cy="800219"/>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Google Drive</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すべてのファイルバージョンをGoogleドライブにバックアップし、マイドライブと共有ドライブをサポート</a:t>
            </a:r>
            <a:endParaRPr dirty="0">
              <a:solidFill>
                <a:schemeClr val="dk1"/>
              </a:solidFill>
              <a:latin typeface="Meiryo UI" panose="020B0604030504040204" pitchFamily="50" charset="-128"/>
              <a:ea typeface="Meiryo UI" panose="020B0604030504040204" pitchFamily="50" charset="-128"/>
            </a:endParaRPr>
          </a:p>
        </p:txBody>
      </p:sp>
      <p:pic>
        <p:nvPicPr>
          <p:cNvPr id="951" name="Google Shape;951;p45"/>
          <p:cNvPicPr preferRelativeResize="0"/>
          <p:nvPr/>
        </p:nvPicPr>
        <p:blipFill rotWithShape="1">
          <a:blip r:embed="rId4">
            <a:alphaModFix/>
          </a:blip>
          <a:srcRect/>
          <a:stretch/>
        </p:blipFill>
        <p:spPr>
          <a:xfrm>
            <a:off x="6303779" y="3603595"/>
            <a:ext cx="776573" cy="603555"/>
          </a:xfrm>
          <a:prstGeom prst="rect">
            <a:avLst/>
          </a:prstGeom>
          <a:noFill/>
          <a:ln>
            <a:noFill/>
          </a:ln>
          <a:effectLst>
            <a:outerShdw blurRad="431800" dist="368300" dir="5760000" algn="t" rotWithShape="0">
              <a:srgbClr val="000000">
                <a:alpha val="33725"/>
              </a:srgbClr>
            </a:outerShdw>
          </a:effectLst>
        </p:spPr>
      </p:pic>
      <p:pic>
        <p:nvPicPr>
          <p:cNvPr id="952" name="Google Shape;952;p45"/>
          <p:cNvPicPr preferRelativeResize="0"/>
          <p:nvPr/>
        </p:nvPicPr>
        <p:blipFill rotWithShape="1">
          <a:blip r:embed="rId5">
            <a:alphaModFix/>
          </a:blip>
          <a:srcRect/>
          <a:stretch/>
        </p:blipFill>
        <p:spPr>
          <a:xfrm>
            <a:off x="6303779" y="4360101"/>
            <a:ext cx="776573" cy="603555"/>
          </a:xfrm>
          <a:prstGeom prst="rect">
            <a:avLst/>
          </a:prstGeom>
          <a:noFill/>
          <a:ln>
            <a:noFill/>
          </a:ln>
          <a:effectLst>
            <a:outerShdw blurRad="431800" dist="368300" dir="5760000" algn="t" rotWithShape="0">
              <a:srgbClr val="000000">
                <a:alpha val="33725"/>
              </a:srgbClr>
            </a:outerShdw>
          </a:effectLst>
        </p:spPr>
      </p:pic>
      <p:pic>
        <p:nvPicPr>
          <p:cNvPr id="953" name="Google Shape;953;p45"/>
          <p:cNvPicPr preferRelativeResize="0"/>
          <p:nvPr/>
        </p:nvPicPr>
        <p:blipFill rotWithShape="1">
          <a:blip r:embed="rId6">
            <a:alphaModFix/>
          </a:blip>
          <a:srcRect/>
          <a:stretch/>
        </p:blipFill>
        <p:spPr>
          <a:xfrm>
            <a:off x="6303779" y="5123382"/>
            <a:ext cx="776573" cy="603555"/>
          </a:xfrm>
          <a:prstGeom prst="rect">
            <a:avLst/>
          </a:prstGeom>
          <a:noFill/>
          <a:ln>
            <a:noFill/>
          </a:ln>
          <a:effectLst>
            <a:outerShdw blurRad="431800" dist="368300" dir="5760000" algn="t" rotWithShape="0">
              <a:srgbClr val="000000">
                <a:alpha val="33725"/>
              </a:srgbClr>
            </a:outerShdw>
          </a:effectLst>
        </p:spPr>
      </p:pic>
      <p:pic>
        <p:nvPicPr>
          <p:cNvPr id="954" name="Google Shape;954;p45"/>
          <p:cNvPicPr preferRelativeResize="0"/>
          <p:nvPr/>
        </p:nvPicPr>
        <p:blipFill rotWithShape="1">
          <a:blip r:embed="rId7">
            <a:alphaModFix/>
          </a:blip>
          <a:srcRect/>
          <a:stretch/>
        </p:blipFill>
        <p:spPr>
          <a:xfrm>
            <a:off x="6303779" y="5991649"/>
            <a:ext cx="776573" cy="603555"/>
          </a:xfrm>
          <a:prstGeom prst="rect">
            <a:avLst/>
          </a:prstGeom>
          <a:noFill/>
          <a:ln>
            <a:noFill/>
          </a:ln>
          <a:effectLst>
            <a:outerShdw blurRad="431800" dist="368300" dir="5760000" algn="t" rotWithShape="0">
              <a:srgbClr val="000000">
                <a:alpha val="33725"/>
              </a:srgbClr>
            </a:outerShdw>
          </a:effectLst>
        </p:spPr>
      </p:pic>
      <p:sp>
        <p:nvSpPr>
          <p:cNvPr id="955" name="Google Shape;955;p45"/>
          <p:cNvSpPr/>
          <p:nvPr/>
        </p:nvSpPr>
        <p:spPr>
          <a:xfrm>
            <a:off x="1598530" y="5253602"/>
            <a:ext cx="4831089"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連絡先</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Googleコンタクトのすべての連絡先をバックアップ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956" name="Google Shape;956;p45"/>
          <p:cNvSpPr/>
          <p:nvPr/>
        </p:nvSpPr>
        <p:spPr>
          <a:xfrm>
            <a:off x="1598529" y="6020211"/>
            <a:ext cx="60960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カレンダ</a:t>
            </a:r>
            <a:r>
              <a:rPr lang="en-US" sz="1600" b="1" dirty="0">
                <a:solidFill>
                  <a:schemeClr val="dk1"/>
                </a:solidFill>
                <a:latin typeface="Meiryo UI" panose="020B0604030504040204" pitchFamily="50" charset="-128"/>
                <a:ea typeface="Meiryo UI" panose="020B0604030504040204" pitchFamily="50" charset="-128"/>
              </a:rPr>
              <a:t>ー</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Googleカレンダーのすべてのイベントと添付ファイルをバックアップ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957" name="Google Shape;957;p45"/>
          <p:cNvSpPr/>
          <p:nvPr/>
        </p:nvSpPr>
        <p:spPr>
          <a:xfrm>
            <a:off x="7123143" y="3595240"/>
            <a:ext cx="388898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Outlook</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Outlookですべてのメールと添付ファイルをバックアップ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958" name="Google Shape;958;p45"/>
          <p:cNvSpPr/>
          <p:nvPr/>
        </p:nvSpPr>
        <p:spPr>
          <a:xfrm>
            <a:off x="7123143" y="4344311"/>
            <a:ext cx="371021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連絡先</a:t>
            </a:r>
            <a:r>
              <a:rPr lang="en-US" sz="1600" b="1" dirty="0">
                <a:solidFill>
                  <a:schemeClr val="dk1"/>
                </a:solidFill>
                <a:latin typeface="Meiryo UI" panose="020B0604030504040204" pitchFamily="50" charset="-128"/>
                <a:ea typeface="Meiryo UI" panose="020B0604030504040204" pitchFamily="50" charset="-128"/>
              </a:rPr>
              <a:t> (人)</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Outlook </a:t>
            </a:r>
            <a:r>
              <a:rPr lang="en-US" dirty="0" err="1">
                <a:solidFill>
                  <a:schemeClr val="dk1"/>
                </a:solidFill>
                <a:latin typeface="Meiryo UI" panose="020B0604030504040204" pitchFamily="50" charset="-128"/>
                <a:ea typeface="Meiryo UI" panose="020B0604030504040204" pitchFamily="50" charset="-128"/>
              </a:rPr>
              <a:t>Peopleのすべての連絡先をバックアップ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959" name="Google Shape;959;p45"/>
          <p:cNvSpPr/>
          <p:nvPr/>
        </p:nvSpPr>
        <p:spPr>
          <a:xfrm>
            <a:off x="7123143" y="5086327"/>
            <a:ext cx="483108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カレンダ</a:t>
            </a:r>
            <a:r>
              <a:rPr lang="en-US" sz="1600" b="1" dirty="0">
                <a:solidFill>
                  <a:schemeClr val="dk1"/>
                </a:solidFill>
                <a:latin typeface="Meiryo UI" panose="020B0604030504040204" pitchFamily="50" charset="-128"/>
                <a:ea typeface="Meiryo UI" panose="020B0604030504040204" pitchFamily="50" charset="-128"/>
              </a:rPr>
              <a:t>ー</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Outlook </a:t>
            </a:r>
            <a:r>
              <a:rPr lang="en-US" dirty="0" err="1">
                <a:solidFill>
                  <a:schemeClr val="dk1"/>
                </a:solidFill>
                <a:latin typeface="Meiryo UI" panose="020B0604030504040204" pitchFamily="50" charset="-128"/>
                <a:ea typeface="Meiryo UI" panose="020B0604030504040204" pitchFamily="50" charset="-128"/>
              </a:rPr>
              <a:t>Calenderのすべてのイベントと添付ファイルをバックアップ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960" name="Google Shape;960;p45"/>
          <p:cNvSpPr/>
          <p:nvPr/>
        </p:nvSpPr>
        <p:spPr>
          <a:xfrm>
            <a:off x="7123142" y="5798370"/>
            <a:ext cx="4589492" cy="553998"/>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OneDrive</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すべてのファイルをOneDriveにバックアップし、SharePointをサポート</a:t>
            </a:r>
            <a:endParaRPr dirty="0">
              <a:solidFill>
                <a:schemeClr val="dk1"/>
              </a:solidFill>
              <a:latin typeface="Meiryo UI" panose="020B0604030504040204" pitchFamily="50" charset="-128"/>
              <a:ea typeface="Meiryo UI" panose="020B0604030504040204" pitchFamily="50" charset="-128"/>
            </a:endParaRPr>
          </a:p>
        </p:txBody>
      </p:sp>
      <p:sp>
        <p:nvSpPr>
          <p:cNvPr id="961" name="Google Shape;961;p45"/>
          <p:cNvSpPr/>
          <p:nvPr/>
        </p:nvSpPr>
        <p:spPr>
          <a:xfrm flipH="1">
            <a:off x="873086" y="2963898"/>
            <a:ext cx="3129060" cy="543157"/>
          </a:xfrm>
          <a:prstGeom prst="snip2DiagRect">
            <a:avLst>
              <a:gd name="adj1" fmla="val 0"/>
              <a:gd name="adj2" fmla="val 16667"/>
            </a:avLst>
          </a:prstGeom>
          <a:gradFill>
            <a:gsLst>
              <a:gs pos="0">
                <a:srgbClr val="6787B0"/>
              </a:gs>
              <a:gs pos="100000">
                <a:srgbClr val="293952"/>
              </a:gs>
            </a:gsLst>
            <a:lin ang="0" scaled="0"/>
          </a:gradFill>
          <a:ln>
            <a:noFill/>
          </a:ln>
          <a:effectLst>
            <a:outerShdw blurRad="431800" dist="355600" dir="1740000" algn="tl" rotWithShape="0">
              <a:srgbClr val="000000">
                <a:alpha val="22745"/>
              </a:srgbClr>
            </a:outerShdw>
          </a:effectLst>
        </p:spPr>
        <p:txBody>
          <a:bodyPr spcFirstLastPara="1" wrap="square" lIns="91425" tIns="45700" rIns="91425" bIns="45700" anchor="ctr" anchorCtr="0">
            <a:noAutofit/>
          </a:bodyPr>
          <a:lstStyle/>
          <a:p>
            <a:pPr marL="380953" marR="0" lvl="0" indent="-380953" algn="l" rtl="0">
              <a:spcBef>
                <a:spcPts val="0"/>
              </a:spcBef>
              <a:spcAft>
                <a:spcPts val="0"/>
              </a:spcAft>
              <a:buNone/>
            </a:pPr>
            <a:endParaRPr sz="2133" b="1" dirty="0">
              <a:solidFill>
                <a:srgbClr val="000000"/>
              </a:solidFill>
              <a:latin typeface="Meiryo UI" panose="020B0604030504040204" pitchFamily="50" charset="-128"/>
              <a:ea typeface="Meiryo UI" panose="020B0604030504040204" pitchFamily="50" charset="-128"/>
              <a:sym typeface="Arial"/>
            </a:endParaRPr>
          </a:p>
        </p:txBody>
      </p:sp>
      <p:sp>
        <p:nvSpPr>
          <p:cNvPr id="962" name="Google Shape;962;p45"/>
          <p:cNvSpPr/>
          <p:nvPr/>
        </p:nvSpPr>
        <p:spPr>
          <a:xfrm>
            <a:off x="896391" y="3018727"/>
            <a:ext cx="3129060" cy="420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dirty="0">
                <a:solidFill>
                  <a:srgbClr val="FFFFFF"/>
                </a:solidFill>
                <a:latin typeface="Meiryo UI" panose="020B0604030504040204" pitchFamily="50" charset="-128"/>
                <a:ea typeface="Meiryo UI" panose="020B0604030504040204" pitchFamily="50" charset="-128"/>
              </a:rPr>
              <a:t>Google™ Workspace</a:t>
            </a:r>
            <a:endParaRPr dirty="0">
              <a:latin typeface="Meiryo UI" panose="020B0604030504040204" pitchFamily="50" charset="-128"/>
              <a:ea typeface="Meiryo UI" panose="020B0604030504040204" pitchFamily="50" charset="-128"/>
            </a:endParaRPr>
          </a:p>
        </p:txBody>
      </p:sp>
      <p:sp>
        <p:nvSpPr>
          <p:cNvPr id="963" name="Google Shape;963;p45"/>
          <p:cNvSpPr/>
          <p:nvPr/>
        </p:nvSpPr>
        <p:spPr>
          <a:xfrm flipH="1">
            <a:off x="6255409" y="2963898"/>
            <a:ext cx="2662548" cy="543157"/>
          </a:xfrm>
          <a:prstGeom prst="snip2DiagRect">
            <a:avLst>
              <a:gd name="adj1" fmla="val 0"/>
              <a:gd name="adj2" fmla="val 16667"/>
            </a:avLst>
          </a:prstGeom>
          <a:gradFill>
            <a:gsLst>
              <a:gs pos="0">
                <a:srgbClr val="6787B0"/>
              </a:gs>
              <a:gs pos="100000">
                <a:srgbClr val="293952"/>
              </a:gs>
            </a:gsLst>
            <a:lin ang="0" scaled="0"/>
          </a:gradFill>
          <a:ln>
            <a:noFill/>
          </a:ln>
          <a:effectLst>
            <a:outerShdw blurRad="431800" dist="355600" dir="1740000" algn="tl" rotWithShape="0">
              <a:srgbClr val="000000">
                <a:alpha val="22745"/>
              </a:srgbClr>
            </a:outerShdw>
          </a:effectLst>
        </p:spPr>
        <p:txBody>
          <a:bodyPr spcFirstLastPara="1" wrap="square" lIns="91425" tIns="45700" rIns="91425" bIns="45700" anchor="ctr" anchorCtr="0">
            <a:noAutofit/>
          </a:bodyPr>
          <a:lstStyle/>
          <a:p>
            <a:pPr marL="380953" marR="0" lvl="0" indent="-380953" algn="l" rtl="0">
              <a:spcBef>
                <a:spcPts val="0"/>
              </a:spcBef>
              <a:spcAft>
                <a:spcPts val="0"/>
              </a:spcAft>
              <a:buNone/>
            </a:pPr>
            <a:endParaRPr sz="2133" b="1" dirty="0">
              <a:solidFill>
                <a:srgbClr val="000000"/>
              </a:solidFill>
              <a:latin typeface="Meiryo UI" panose="020B0604030504040204" pitchFamily="50" charset="-128"/>
              <a:ea typeface="Meiryo UI" panose="020B0604030504040204" pitchFamily="50" charset="-128"/>
              <a:sym typeface="Arial"/>
            </a:endParaRPr>
          </a:p>
        </p:txBody>
      </p:sp>
      <p:sp>
        <p:nvSpPr>
          <p:cNvPr id="964" name="Google Shape;964;p45"/>
          <p:cNvSpPr/>
          <p:nvPr/>
        </p:nvSpPr>
        <p:spPr>
          <a:xfrm>
            <a:off x="6280701" y="3018727"/>
            <a:ext cx="2662548" cy="420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dirty="0">
                <a:solidFill>
                  <a:srgbClr val="FFFFFF"/>
                </a:solidFill>
                <a:latin typeface="Meiryo UI" panose="020B0604030504040204" pitchFamily="50" charset="-128"/>
                <a:ea typeface="Meiryo UI" panose="020B0604030504040204" pitchFamily="50" charset="-128"/>
              </a:rPr>
              <a:t>Microsoft 365®</a:t>
            </a:r>
            <a:endParaRPr dirty="0">
              <a:latin typeface="Meiryo UI" panose="020B0604030504040204" pitchFamily="50" charset="-128"/>
              <a:ea typeface="Meiryo UI" panose="020B0604030504040204" pitchFamily="50" charset="-128"/>
            </a:endParaRPr>
          </a:p>
        </p:txBody>
      </p:sp>
      <p:pic>
        <p:nvPicPr>
          <p:cNvPr id="965" name="Google Shape;965;p45"/>
          <p:cNvPicPr preferRelativeResize="0"/>
          <p:nvPr/>
        </p:nvPicPr>
        <p:blipFill rotWithShape="1">
          <a:blip r:embed="rId8">
            <a:alphaModFix/>
          </a:blip>
          <a:srcRect/>
          <a:stretch/>
        </p:blipFill>
        <p:spPr>
          <a:xfrm>
            <a:off x="944171" y="6039124"/>
            <a:ext cx="624000" cy="624000"/>
          </a:xfrm>
          <a:prstGeom prst="rect">
            <a:avLst/>
          </a:prstGeom>
          <a:noFill/>
          <a:ln>
            <a:noFill/>
          </a:ln>
          <a:effectLst>
            <a:outerShdw blurRad="431800" dist="368300" dir="5760000" algn="t" rotWithShape="0">
              <a:srgbClr val="000000">
                <a:alpha val="33725"/>
              </a:srgbClr>
            </a:outerShdw>
          </a:effectLst>
        </p:spPr>
      </p:pic>
      <p:pic>
        <p:nvPicPr>
          <p:cNvPr id="966" name="Google Shape;966;p45"/>
          <p:cNvPicPr preferRelativeResize="0"/>
          <p:nvPr/>
        </p:nvPicPr>
        <p:blipFill rotWithShape="1">
          <a:blip r:embed="rId9">
            <a:alphaModFix/>
          </a:blip>
          <a:srcRect/>
          <a:stretch/>
        </p:blipFill>
        <p:spPr>
          <a:xfrm>
            <a:off x="951465" y="3611976"/>
            <a:ext cx="624000" cy="624000"/>
          </a:xfrm>
          <a:prstGeom prst="rect">
            <a:avLst/>
          </a:prstGeom>
          <a:noFill/>
          <a:ln>
            <a:noFill/>
          </a:ln>
          <a:effectLst>
            <a:outerShdw blurRad="431800" dist="368300" dir="5760000" algn="t" rotWithShape="0">
              <a:srgbClr val="000000">
                <a:alpha val="33725"/>
              </a:srgbClr>
            </a:outerShdw>
          </a:effectLst>
        </p:spPr>
      </p:pic>
      <p:pic>
        <p:nvPicPr>
          <p:cNvPr id="967" name="Google Shape;967;p45"/>
          <p:cNvPicPr preferRelativeResize="0"/>
          <p:nvPr/>
        </p:nvPicPr>
        <p:blipFill rotWithShape="1">
          <a:blip r:embed="rId10">
            <a:alphaModFix/>
          </a:blip>
          <a:srcRect/>
          <a:stretch/>
        </p:blipFill>
        <p:spPr>
          <a:xfrm>
            <a:off x="948529" y="4396672"/>
            <a:ext cx="624000" cy="624000"/>
          </a:xfrm>
          <a:prstGeom prst="rect">
            <a:avLst/>
          </a:prstGeom>
          <a:noFill/>
          <a:ln>
            <a:noFill/>
          </a:ln>
          <a:effectLst>
            <a:outerShdw blurRad="431800" dist="368300" dir="5760000" algn="t" rotWithShape="0">
              <a:srgbClr val="000000">
                <a:alpha val="33725"/>
              </a:srgbClr>
            </a:outerShdw>
          </a:effectLst>
        </p:spPr>
      </p:pic>
      <p:pic>
        <p:nvPicPr>
          <p:cNvPr id="968" name="Google Shape;968;p45"/>
          <p:cNvPicPr preferRelativeResize="0"/>
          <p:nvPr/>
        </p:nvPicPr>
        <p:blipFill rotWithShape="1">
          <a:blip r:embed="rId11">
            <a:alphaModFix/>
          </a:blip>
          <a:srcRect/>
          <a:stretch/>
        </p:blipFill>
        <p:spPr>
          <a:xfrm>
            <a:off x="944171" y="5244868"/>
            <a:ext cx="624000" cy="624000"/>
          </a:xfrm>
          <a:prstGeom prst="rect">
            <a:avLst/>
          </a:prstGeom>
          <a:noFill/>
          <a:ln>
            <a:noFill/>
          </a:ln>
          <a:effectLst>
            <a:outerShdw blurRad="431800" dist="368300" dir="5760000" algn="t" rotWithShape="0">
              <a:srgbClr val="000000">
                <a:alpha val="33725"/>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46"/>
          <p:cNvSpPr/>
          <p:nvPr/>
        </p:nvSpPr>
        <p:spPr>
          <a:xfrm rot="10800000">
            <a:off x="5309934" y="2519026"/>
            <a:ext cx="4071133" cy="4021389"/>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974" name="Google Shape;974;p46"/>
          <p:cNvSpPr/>
          <p:nvPr/>
        </p:nvSpPr>
        <p:spPr>
          <a:xfrm rot="10800000">
            <a:off x="340000" y="2519026"/>
            <a:ext cx="4071133" cy="4021389"/>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975" name="Google Shape;975;p46"/>
          <p:cNvSpPr txBox="1">
            <a:spLocks noGrp="1"/>
          </p:cNvSpPr>
          <p:nvPr>
            <p:ph type="title" idx="4294967295"/>
          </p:nvPr>
        </p:nvSpPr>
        <p:spPr>
          <a:xfrm>
            <a:off x="522033" y="288720"/>
            <a:ext cx="11020926" cy="1089025"/>
          </a:xfrm>
          <a:prstGeom prst="rect">
            <a:avLst/>
          </a:prstGeom>
          <a:noFill/>
          <a:ln>
            <a:noFill/>
          </a:ln>
        </p:spPr>
        <p:txBody>
          <a:bodyPr spcFirstLastPara="1" wrap="square" lIns="91425" tIns="45700" rIns="91425" bIns="45700" anchor="ctr" anchorCtr="0">
            <a:noAutofit/>
          </a:bodyPr>
          <a:lstStyle/>
          <a:p>
            <a:pPr marL="0" lvl="0" indent="0" algn="ctr" rtl="0">
              <a:lnSpc>
                <a:spcPct val="112500"/>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HybridMount</a:t>
            </a:r>
            <a:r>
              <a:rPr lang="en-US" sz="3600" b="1" dirty="0">
                <a:solidFill>
                  <a:srgbClr val="3F3F3F"/>
                </a:solidFill>
                <a:latin typeface="Meiryo UI" panose="020B0604030504040204" pitchFamily="50" charset="-128"/>
                <a:ea typeface="Meiryo UI" panose="020B0604030504040204" pitchFamily="50" charset="-128"/>
              </a:rPr>
              <a:t> - </a:t>
            </a:r>
            <a:r>
              <a:rPr lang="en-US" sz="3600" b="1" dirty="0" err="1">
                <a:solidFill>
                  <a:srgbClr val="3F3F3F"/>
                </a:solidFill>
                <a:latin typeface="Meiryo UI" panose="020B0604030504040204" pitchFamily="50" charset="-128"/>
                <a:ea typeface="Meiryo UI" panose="020B0604030504040204" pitchFamily="50" charset="-128"/>
              </a:rPr>
              <a:t>カスケードは</a:t>
            </a:r>
            <a:r>
              <a:rPr lang="en-US" sz="3600" b="1" dirty="0">
                <a:solidFill>
                  <a:srgbClr val="3F3F3F"/>
                </a:solidFill>
                <a:latin typeface="Meiryo UI" panose="020B0604030504040204" pitchFamily="50" charset="-128"/>
                <a:ea typeface="Meiryo UI" panose="020B0604030504040204" pitchFamily="50" charset="-128"/>
              </a:rPr>
              <a:t>、</a:t>
            </a:r>
            <a:br>
              <a:rPr lang="en-US" sz="3600" b="1" dirty="0">
                <a:solidFill>
                  <a:srgbClr val="3F3F3F"/>
                </a:solidFill>
                <a:latin typeface="Meiryo UI" panose="020B0604030504040204" pitchFamily="50" charset="-128"/>
                <a:ea typeface="Meiryo UI" panose="020B0604030504040204" pitchFamily="50" charset="-128"/>
              </a:rPr>
            </a:br>
            <a:r>
              <a:rPr lang="en-US" sz="3600" b="1" dirty="0" err="1">
                <a:solidFill>
                  <a:srgbClr val="3F3F3F"/>
                </a:solidFill>
                <a:latin typeface="Meiryo UI" panose="020B0604030504040204" pitchFamily="50" charset="-128"/>
                <a:ea typeface="Meiryo UI" panose="020B0604030504040204" pitchFamily="50" charset="-128"/>
              </a:rPr>
              <a:t>リモートデバイスへのアクセス許可を共有します</a:t>
            </a:r>
            <a:endParaRPr sz="7200" b="1" dirty="0">
              <a:solidFill>
                <a:srgbClr val="3F3F3F"/>
              </a:solidFill>
              <a:latin typeface="Meiryo UI" panose="020B0604030504040204" pitchFamily="50" charset="-128"/>
              <a:ea typeface="Meiryo UI" panose="020B0604030504040204" pitchFamily="50" charset="-128"/>
              <a:cs typeface="Arial"/>
              <a:sym typeface="Arial"/>
            </a:endParaRPr>
          </a:p>
        </p:txBody>
      </p:sp>
      <p:pic>
        <p:nvPicPr>
          <p:cNvPr id="976" name="Google Shape;976;p46" descr="Diagram&#10;&#10;Description automatically generated"/>
          <p:cNvPicPr preferRelativeResize="0"/>
          <p:nvPr/>
        </p:nvPicPr>
        <p:blipFill rotWithShape="1">
          <a:blip r:embed="rId3">
            <a:alphaModFix/>
          </a:blip>
          <a:srcRect/>
          <a:stretch/>
        </p:blipFill>
        <p:spPr>
          <a:xfrm>
            <a:off x="431801" y="2601592"/>
            <a:ext cx="3862132" cy="3840829"/>
          </a:xfrm>
          <a:prstGeom prst="rect">
            <a:avLst/>
          </a:prstGeom>
          <a:noFill/>
          <a:ln>
            <a:noFill/>
          </a:ln>
        </p:spPr>
      </p:pic>
      <p:sp>
        <p:nvSpPr>
          <p:cNvPr id="977" name="Google Shape;977;p46"/>
          <p:cNvSpPr txBox="1"/>
          <p:nvPr/>
        </p:nvSpPr>
        <p:spPr>
          <a:xfrm>
            <a:off x="681385" y="1738519"/>
            <a:ext cx="849683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SMB/NFS </a:t>
            </a:r>
            <a:r>
              <a:rPr lang="en-US" sz="1600" dirty="0" err="1">
                <a:solidFill>
                  <a:schemeClr val="dk1"/>
                </a:solidFill>
                <a:latin typeface="Meiryo UI" panose="020B0604030504040204" pitchFamily="50" charset="-128"/>
                <a:ea typeface="Meiryo UI" panose="020B0604030504040204" pitchFamily="50" charset="-128"/>
              </a:rPr>
              <a:t>によってマウントされたリモートデータは、カスケード共有アーキテクチャを実現するため</a:t>
            </a:r>
            <a:r>
              <a:rPr lang="ja-JP" altLang="en-US" sz="1600" dirty="0">
                <a:solidFill>
                  <a:schemeClr val="dk1"/>
                </a:solidFill>
                <a:latin typeface="Meiryo UI" panose="020B0604030504040204" pitchFamily="50" charset="-128"/>
                <a:ea typeface="Meiryo UI" panose="020B0604030504040204" pitchFamily="50" charset="-128"/>
              </a:rPr>
              <a:t>、</a:t>
            </a:r>
            <a:endParaRPr lang="en-US" altLang="ja-JP" sz="16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フォルダ権限を持つ他のデバイスと共有できます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978" name="Google Shape;978;p46"/>
          <p:cNvSpPr txBox="1"/>
          <p:nvPr/>
        </p:nvSpPr>
        <p:spPr>
          <a:xfrm>
            <a:off x="7514167" y="3690754"/>
            <a:ext cx="850900" cy="256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67" dirty="0">
                <a:latin typeface="Meiryo UI" panose="020B0604030504040204" pitchFamily="50" charset="-128"/>
                <a:ea typeface="Meiryo UI" panose="020B0604030504040204" pitchFamily="50" charset="-128"/>
              </a:rPr>
              <a:t>SMB/NFS</a:t>
            </a:r>
            <a:endParaRPr dirty="0">
              <a:latin typeface="Meiryo UI" panose="020B0604030504040204" pitchFamily="50" charset="-128"/>
              <a:ea typeface="Meiryo UI" panose="020B0604030504040204" pitchFamily="50" charset="-128"/>
            </a:endParaRPr>
          </a:p>
        </p:txBody>
      </p:sp>
      <p:sp>
        <p:nvSpPr>
          <p:cNvPr id="979" name="Google Shape;979;p46"/>
          <p:cNvSpPr txBox="1"/>
          <p:nvPr/>
        </p:nvSpPr>
        <p:spPr>
          <a:xfrm>
            <a:off x="9498269" y="2601592"/>
            <a:ext cx="2686241" cy="3293209"/>
          </a:xfrm>
          <a:prstGeom prst="rect">
            <a:avLst/>
          </a:prstGeom>
          <a:noFill/>
          <a:ln>
            <a:noFill/>
          </a:ln>
        </p:spPr>
        <p:txBody>
          <a:bodyPr spcFirstLastPara="1" wrap="square" lIns="91425" tIns="45700" rIns="91425" bIns="45700" anchor="t" anchorCtr="0">
            <a:noAutofit/>
          </a:bodyPr>
          <a:lstStyle/>
          <a:p>
            <a:pPr marL="177800" marR="0" lvl="0" indent="-17780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ローカルユーザーがVPN</a:t>
            </a:r>
            <a:r>
              <a:rPr lang="ja-JP" altLang="en-US" sz="1600" dirty="0">
                <a:solidFill>
                  <a:schemeClr val="dk1"/>
                </a:solidFill>
                <a:latin typeface="Meiryo UI" panose="020B0604030504040204" pitchFamily="50" charset="-128"/>
                <a:ea typeface="Meiryo UI" panose="020B0604030504040204" pitchFamily="50" charset="-128"/>
              </a:rPr>
              <a:t>を通して</a:t>
            </a:r>
            <a:r>
              <a:rPr lang="en-US" sz="1600" dirty="0" err="1">
                <a:solidFill>
                  <a:schemeClr val="dk1"/>
                </a:solidFill>
                <a:latin typeface="Meiryo UI" panose="020B0604030504040204" pitchFamily="50" charset="-128"/>
                <a:ea typeface="Meiryo UI" panose="020B0604030504040204" pitchFamily="50" charset="-128"/>
              </a:rPr>
              <a:t>リモートデータにアクセスすることを回避し、セキュリティ上の懸念とVPNのリスクを軽減します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spcBef>
                <a:spcPts val="0"/>
              </a:spcBef>
              <a:spcAft>
                <a:spcPts val="0"/>
              </a:spcAft>
              <a:buClr>
                <a:schemeClr val="dk1"/>
              </a:buClr>
              <a:buSzPts val="1600"/>
              <a:buFont typeface="Arial"/>
              <a:buChar char="•"/>
            </a:pP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spcBef>
                <a:spcPts val="0"/>
              </a:spcBef>
              <a:spcAft>
                <a:spcPts val="0"/>
              </a:spcAft>
              <a:buClr>
                <a:schemeClr val="dk1"/>
              </a:buClr>
              <a:buSzPts val="1600"/>
              <a:buFont typeface="Arial"/>
              <a:buChar char="•"/>
            </a:pPr>
            <a:r>
              <a:rPr lang="en-US" sz="1600" dirty="0">
                <a:solidFill>
                  <a:schemeClr val="dk1"/>
                </a:solidFill>
                <a:latin typeface="Meiryo UI" panose="020B0604030504040204" pitchFamily="50" charset="-128"/>
                <a:ea typeface="Meiryo UI" panose="020B0604030504040204" pitchFamily="50" charset="-128"/>
              </a:rPr>
              <a:t>リモートサーバーでユーザーアカウントを管理する必要がなくなりました。ローカル管理者は、ローカルユーザーへのさまざまなアクセス許可の割り当てを完全に制御できます。</a:t>
            </a:r>
            <a:endParaRPr sz="1600" dirty="0">
              <a:solidFill>
                <a:schemeClr val="dk1"/>
              </a:solidFill>
              <a:latin typeface="Meiryo UI" panose="020B0604030504040204" pitchFamily="50" charset="-128"/>
              <a:ea typeface="Meiryo UI" panose="020B0604030504040204" pitchFamily="50" charset="-128"/>
            </a:endParaRPr>
          </a:p>
        </p:txBody>
      </p:sp>
      <p:pic>
        <p:nvPicPr>
          <p:cNvPr id="980" name="Google Shape;980;p46" descr="Diagram&#10;&#10;Description automatically generated"/>
          <p:cNvPicPr preferRelativeResize="0"/>
          <p:nvPr/>
        </p:nvPicPr>
        <p:blipFill rotWithShape="1">
          <a:blip r:embed="rId4">
            <a:alphaModFix/>
          </a:blip>
          <a:srcRect/>
          <a:stretch/>
        </p:blipFill>
        <p:spPr>
          <a:xfrm>
            <a:off x="5393266" y="2601593"/>
            <a:ext cx="3852335" cy="3840829"/>
          </a:xfrm>
          <a:prstGeom prst="rect">
            <a:avLst/>
          </a:prstGeom>
          <a:noFill/>
          <a:ln>
            <a:noFill/>
          </a:ln>
        </p:spPr>
      </p:pic>
      <p:pic>
        <p:nvPicPr>
          <p:cNvPr id="981" name="Google Shape;981;p46" descr="Diagram&#10;&#10;Description automatically generated"/>
          <p:cNvPicPr preferRelativeResize="0"/>
          <p:nvPr/>
        </p:nvPicPr>
        <p:blipFill rotWithShape="1">
          <a:blip r:embed="rId5">
            <a:alphaModFix/>
          </a:blip>
          <a:srcRect/>
          <a:stretch/>
        </p:blipFill>
        <p:spPr>
          <a:xfrm>
            <a:off x="4502933" y="2519027"/>
            <a:ext cx="689799" cy="408426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47"/>
          <p:cNvSpPr/>
          <p:nvPr/>
        </p:nvSpPr>
        <p:spPr>
          <a:xfrm rot="10800000">
            <a:off x="536283" y="2499152"/>
            <a:ext cx="4851967" cy="3353009"/>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987" name="Google Shape;987;p47"/>
          <p:cNvSpPr txBox="1">
            <a:spLocks noGrp="1"/>
          </p:cNvSpPr>
          <p:nvPr>
            <p:ph type="title" idx="4294967295"/>
          </p:nvPr>
        </p:nvSpPr>
        <p:spPr>
          <a:xfrm>
            <a:off x="0" y="252213"/>
            <a:ext cx="12192000" cy="10874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sz="4000" b="1" dirty="0" err="1">
                <a:solidFill>
                  <a:schemeClr val="tx1"/>
                </a:solidFill>
                <a:latin typeface="Meiryo UI" panose="020B0604030504040204" pitchFamily="50" charset="-128"/>
                <a:ea typeface="Meiryo UI" panose="020B0604030504040204" pitchFamily="50" charset="-128"/>
              </a:rPr>
              <a:t>QmailAgent</a:t>
            </a:r>
            <a:r>
              <a:rPr lang="en-US" sz="4000" b="1" dirty="0">
                <a:solidFill>
                  <a:schemeClr val="tx1"/>
                </a:solidFill>
                <a:latin typeface="Meiryo UI" panose="020B0604030504040204" pitchFamily="50" charset="-128"/>
                <a:ea typeface="Meiryo UI" panose="020B0604030504040204" pitchFamily="50" charset="-128"/>
              </a:rPr>
              <a:t> – </a:t>
            </a:r>
            <a:r>
              <a:rPr lang="en-US" sz="4000" b="1" dirty="0" err="1">
                <a:solidFill>
                  <a:schemeClr val="tx1"/>
                </a:solidFill>
                <a:latin typeface="Meiryo UI" panose="020B0604030504040204" pitchFamily="50" charset="-128"/>
                <a:ea typeface="Meiryo UI" panose="020B0604030504040204" pitchFamily="50" charset="-128"/>
              </a:rPr>
              <a:t>メールバックアップソリューション</a:t>
            </a:r>
            <a:endParaRPr sz="4000" b="1" dirty="0">
              <a:solidFill>
                <a:schemeClr val="tx1"/>
              </a:solidFill>
              <a:latin typeface="Meiryo UI" panose="020B0604030504040204" pitchFamily="50" charset="-128"/>
              <a:ea typeface="Meiryo UI" panose="020B0604030504040204" pitchFamily="50" charset="-128"/>
              <a:cs typeface="Arial"/>
              <a:sym typeface="Arial"/>
            </a:endParaRPr>
          </a:p>
        </p:txBody>
      </p:sp>
      <p:pic>
        <p:nvPicPr>
          <p:cNvPr id="988" name="Google Shape;988;p47"/>
          <p:cNvPicPr preferRelativeResize="0"/>
          <p:nvPr/>
        </p:nvPicPr>
        <p:blipFill rotWithShape="1">
          <a:blip r:embed="rId3">
            <a:alphaModFix/>
          </a:blip>
          <a:srcRect/>
          <a:stretch/>
        </p:blipFill>
        <p:spPr>
          <a:xfrm>
            <a:off x="5579188" y="2458584"/>
            <a:ext cx="6301429" cy="3640625"/>
          </a:xfrm>
          <a:prstGeom prst="rect">
            <a:avLst/>
          </a:prstGeom>
          <a:noFill/>
          <a:ln>
            <a:noFill/>
          </a:ln>
          <a:effectLst>
            <a:outerShdw blurRad="393700" dist="177800" dir="3960000" sx="105000" sy="105000" algn="tl" rotWithShape="0">
              <a:srgbClr val="000000">
                <a:alpha val="23921"/>
              </a:srgbClr>
            </a:outerShdw>
          </a:effectLst>
        </p:spPr>
      </p:pic>
      <p:sp>
        <p:nvSpPr>
          <p:cNvPr id="989" name="Google Shape;989;p47"/>
          <p:cNvSpPr/>
          <p:nvPr/>
        </p:nvSpPr>
        <p:spPr>
          <a:xfrm>
            <a:off x="727227" y="2759138"/>
            <a:ext cx="4561448" cy="2427011"/>
          </a:xfrm>
          <a:prstGeom prst="rect">
            <a:avLst/>
          </a:prstGeom>
          <a:noFill/>
          <a:ln>
            <a:noFill/>
          </a:ln>
        </p:spPr>
        <p:txBody>
          <a:bodyPr spcFirstLastPara="1" wrap="square" lIns="91425" tIns="45700" rIns="91425" bIns="45700" anchor="t" anchorCtr="0">
            <a:noAutofit/>
          </a:bodyPr>
          <a:lstStyle/>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個人用メールとビジネス用メールをまとめて管理およびバックアップします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すべてのメールと添付ファイルを簡単に自動バックアップします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特定のメッセージをすばやく検索してアクセスできます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ディザスタリカバリのため</a:t>
            </a:r>
            <a:r>
              <a:rPr lang="ja-JP" alt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メールをバックアップします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暗号化サービス</a:t>
            </a:r>
            <a:r>
              <a:rPr lang="ja-JP" altLang="en-US" sz="1800" dirty="0">
                <a:solidFill>
                  <a:schemeClr val="dk1"/>
                </a:solidFill>
                <a:latin typeface="Meiryo UI" panose="020B0604030504040204" pitchFamily="50" charset="-128"/>
                <a:ea typeface="Meiryo UI" panose="020B0604030504040204" pitchFamily="50" charset="-128"/>
              </a:rPr>
              <a:t>によって</a:t>
            </a:r>
            <a:r>
              <a:rPr 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バックアップされたプライベートメールを保護</a:t>
            </a:r>
            <a:r>
              <a:rPr lang="ja-JP" altLang="en-US" sz="1800" dirty="0">
                <a:solidFill>
                  <a:schemeClr val="dk1"/>
                </a:solidFill>
                <a:latin typeface="Meiryo UI" panose="020B0604030504040204" pitchFamily="50" charset="-128"/>
                <a:ea typeface="Meiryo UI" panose="020B0604030504040204" pitchFamily="50" charset="-128"/>
              </a:rPr>
              <a:t>でき</a:t>
            </a:r>
            <a:r>
              <a:rPr lang="en-US" sz="1800" dirty="0" err="1">
                <a:solidFill>
                  <a:schemeClr val="dk1"/>
                </a:solidFill>
                <a:latin typeface="Meiryo UI" panose="020B0604030504040204" pitchFamily="50" charset="-128"/>
                <a:ea typeface="Meiryo UI" panose="020B0604030504040204" pitchFamily="50" charset="-128"/>
              </a:rPr>
              <a:t>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p:txBody>
      </p:sp>
      <p:pic>
        <p:nvPicPr>
          <p:cNvPr id="990" name="Google Shape;990;p47"/>
          <p:cNvPicPr preferRelativeResize="0"/>
          <p:nvPr/>
        </p:nvPicPr>
        <p:blipFill rotWithShape="1">
          <a:blip r:embed="rId4">
            <a:alphaModFix/>
          </a:blip>
          <a:srcRect l="21868" r="36921" b="61427"/>
          <a:stretch/>
        </p:blipFill>
        <p:spPr>
          <a:xfrm>
            <a:off x="536278" y="2183796"/>
            <a:ext cx="4851965" cy="704233"/>
          </a:xfrm>
          <a:prstGeom prst="rect">
            <a:avLst/>
          </a:prstGeom>
          <a:noFill/>
          <a:ln>
            <a:noFill/>
          </a:ln>
          <a:effectLst>
            <a:outerShdw blurRad="431800" dist="355600" dir="1740000" algn="ctr" rotWithShape="0">
              <a:srgbClr val="000000">
                <a:alpha val="22745"/>
              </a:srgbClr>
            </a:outerShdw>
          </a:effectLst>
        </p:spPr>
      </p:pic>
      <p:sp>
        <p:nvSpPr>
          <p:cNvPr id="991" name="Google Shape;991;p47"/>
          <p:cNvSpPr txBox="1"/>
          <p:nvPr/>
        </p:nvSpPr>
        <p:spPr>
          <a:xfrm>
            <a:off x="536275" y="2309747"/>
            <a:ext cx="4851968"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最高のメール</a:t>
            </a:r>
            <a:r>
              <a:rPr lang="ja-JP" altLang="en-US" sz="2400" b="1" dirty="0">
                <a:solidFill>
                  <a:schemeClr val="lt1"/>
                </a:solidFill>
                <a:latin typeface="Meiryo UI" panose="020B0604030504040204" pitchFamily="50" charset="-128"/>
                <a:ea typeface="Meiryo UI" panose="020B0604030504040204" pitchFamily="50" charset="-128"/>
              </a:rPr>
              <a:t>管理</a:t>
            </a:r>
            <a:r>
              <a:rPr lang="en-US" sz="2400" b="1" dirty="0" err="1">
                <a:solidFill>
                  <a:schemeClr val="lt1"/>
                </a:solidFill>
                <a:latin typeface="Meiryo UI" panose="020B0604030504040204" pitchFamily="50" charset="-128"/>
                <a:ea typeface="Meiryo UI" panose="020B0604030504040204" pitchFamily="50" charset="-128"/>
              </a:rPr>
              <a:t>ソリューション</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48"/>
          <p:cNvSpPr txBox="1">
            <a:spLocks noGrp="1"/>
          </p:cNvSpPr>
          <p:nvPr>
            <p:ph type="title"/>
          </p:nvPr>
        </p:nvSpPr>
        <p:spPr>
          <a:xfrm>
            <a:off x="-9624"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NVIDIAグラフィックカードをインストールしてHDMI出力を</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追加し、VM</a:t>
            </a:r>
            <a:r>
              <a:rPr lang="en-US" sz="3600" dirty="0">
                <a:latin typeface="Meiryo UI" panose="020B0604030504040204" pitchFamily="50" charset="-128"/>
                <a:ea typeface="Meiryo UI" panose="020B0604030504040204" pitchFamily="50" charset="-128"/>
                <a:cs typeface="Arial"/>
                <a:sym typeface="Arial"/>
              </a:rPr>
              <a:t>/</a:t>
            </a:r>
            <a:r>
              <a:rPr lang="en-US" sz="3600" dirty="0" err="1">
                <a:latin typeface="Meiryo UI" panose="020B0604030504040204" pitchFamily="50" charset="-128"/>
                <a:ea typeface="Meiryo UI" panose="020B0604030504040204" pitchFamily="50" charset="-128"/>
                <a:cs typeface="Arial"/>
                <a:sym typeface="Arial"/>
              </a:rPr>
              <a:t>コンテナのパフォーマンスを向上させます</a:t>
            </a:r>
            <a:endParaRPr sz="3600" dirty="0">
              <a:solidFill>
                <a:schemeClr val="dk1"/>
              </a:solidFill>
              <a:latin typeface="Meiryo UI" panose="020B0604030504040204" pitchFamily="50" charset="-128"/>
              <a:ea typeface="Meiryo UI" panose="020B0604030504040204" pitchFamily="50" charset="-128"/>
              <a:cs typeface="Arial"/>
              <a:sym typeface="Arial"/>
            </a:endParaRPr>
          </a:p>
        </p:txBody>
      </p:sp>
      <p:sp>
        <p:nvSpPr>
          <p:cNvPr id="997" name="Google Shape;997;p48"/>
          <p:cNvSpPr txBox="1"/>
          <p:nvPr/>
        </p:nvSpPr>
        <p:spPr>
          <a:xfrm>
            <a:off x="3928951" y="2105798"/>
            <a:ext cx="3318872" cy="2736819"/>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Clr>
                <a:schemeClr val="lt1"/>
              </a:buClr>
              <a:buSzPts val="1800"/>
              <a:buFont typeface="Arial"/>
              <a:buNone/>
            </a:pPr>
            <a:r>
              <a:rPr lang="en-US" sz="1800" b="1" dirty="0">
                <a:solidFill>
                  <a:schemeClr val="lt1"/>
                </a:solidFill>
                <a:latin typeface="Meiryo UI" panose="020B0604030504040204" pitchFamily="50" charset="-128"/>
                <a:ea typeface="Meiryo UI" panose="020B0604030504040204" pitchFamily="50" charset="-128"/>
              </a:rPr>
              <a:t>NVIDIA® GTX 1650</a:t>
            </a:r>
            <a:r>
              <a:rPr lang="en-US" sz="1800" dirty="0">
                <a:solidFill>
                  <a:schemeClr val="lt1"/>
                </a:solidFill>
                <a:latin typeface="Meiryo UI" panose="020B0604030504040204" pitchFamily="50" charset="-128"/>
                <a:ea typeface="Meiryo UI" panose="020B0604030504040204" pitchFamily="50" charset="-128"/>
              </a:rPr>
              <a:t>、</a:t>
            </a:r>
            <a:r>
              <a:rPr lang="en-US" sz="1800" b="1" dirty="0">
                <a:solidFill>
                  <a:schemeClr val="lt1"/>
                </a:solidFill>
                <a:latin typeface="Meiryo UI" panose="020B0604030504040204" pitchFamily="50" charset="-128"/>
                <a:ea typeface="Meiryo UI" panose="020B0604030504040204" pitchFamily="50" charset="-128"/>
              </a:rPr>
              <a:t>1050</a:t>
            </a:r>
            <a:r>
              <a:rPr lang="en-US" sz="1800" dirty="0">
                <a:solidFill>
                  <a:schemeClr val="lt1"/>
                </a:solidFill>
                <a:latin typeface="Meiryo UI" panose="020B0604030504040204" pitchFamily="50" charset="-128"/>
                <a:ea typeface="Meiryo UI" panose="020B0604030504040204" pitchFamily="50" charset="-128"/>
              </a:rPr>
              <a:t>、または</a:t>
            </a:r>
            <a:r>
              <a:rPr lang="en-US" sz="1800" b="1" dirty="0">
                <a:solidFill>
                  <a:schemeClr val="lt1"/>
                </a:solidFill>
                <a:latin typeface="Meiryo UI" panose="020B0604030504040204" pitchFamily="50" charset="-128"/>
                <a:ea typeface="Meiryo UI" panose="020B0604030504040204" pitchFamily="50" charset="-128"/>
              </a:rPr>
              <a:t>1030</a:t>
            </a:r>
            <a:r>
              <a:rPr lang="en-US" sz="1800" dirty="0">
                <a:solidFill>
                  <a:schemeClr val="lt1"/>
                </a:solidFill>
                <a:latin typeface="Meiryo UI" panose="020B0604030504040204" pitchFamily="50" charset="-128"/>
                <a:ea typeface="Meiryo UI" panose="020B0604030504040204" pitchFamily="50" charset="-128"/>
              </a:rPr>
              <a:t>などの電源ケーブル</a:t>
            </a:r>
            <a:r>
              <a:rPr lang="ja-JP" altLang="en-US" sz="1800" dirty="0">
                <a:solidFill>
                  <a:schemeClr val="lt1"/>
                </a:solidFill>
                <a:latin typeface="Meiryo UI" panose="020B0604030504040204" pitchFamily="50" charset="-128"/>
                <a:ea typeface="Meiryo UI" panose="020B0604030504040204" pitchFamily="50" charset="-128"/>
              </a:rPr>
              <a:t>が不要な</a:t>
            </a:r>
            <a:r>
              <a:rPr lang="en-US" sz="1800" dirty="0" err="1">
                <a:solidFill>
                  <a:schemeClr val="lt1"/>
                </a:solidFill>
                <a:latin typeface="Meiryo UI" panose="020B0604030504040204" pitchFamily="50" charset="-128"/>
                <a:ea typeface="Meiryo UI" panose="020B0604030504040204" pitchFamily="50" charset="-128"/>
              </a:rPr>
              <a:t>グラフィックカードをサポートして</a:t>
            </a:r>
            <a:r>
              <a:rPr lang="ja-JP" altLang="en-US" sz="1800" dirty="0">
                <a:solidFill>
                  <a:schemeClr val="lt1"/>
                </a:solidFill>
                <a:latin typeface="Meiryo UI" panose="020B0604030504040204" pitchFamily="50" charset="-128"/>
                <a:ea typeface="Meiryo UI" panose="020B0604030504040204" pitchFamily="50" charset="-128"/>
              </a:rPr>
              <a:t>おり</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HDMI出力を追加し、GPUで高速化されたコンピューティング、仮想マシン、およびコンテナのパフォーマンスを</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GPUパススルー経由で向上させます</a:t>
            </a:r>
            <a:r>
              <a:rPr lang="en-US" sz="18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998" name="Google Shape;998;p48"/>
          <p:cNvPicPr preferRelativeResize="0"/>
          <p:nvPr/>
        </p:nvPicPr>
        <p:blipFill rotWithShape="1">
          <a:blip r:embed="rId3">
            <a:alphaModFix/>
          </a:blip>
          <a:srcRect/>
          <a:stretch/>
        </p:blipFill>
        <p:spPr>
          <a:xfrm>
            <a:off x="7627998" y="1961944"/>
            <a:ext cx="1200000" cy="1200000"/>
          </a:xfrm>
          <a:prstGeom prst="rect">
            <a:avLst/>
          </a:prstGeom>
          <a:noFill/>
          <a:ln>
            <a:noFill/>
          </a:ln>
          <a:effectLst>
            <a:outerShdw blurRad="431800" dist="368300" dir="5760000" sx="106000" sy="106000" algn="ctr" rotWithShape="0">
              <a:srgbClr val="000000">
                <a:alpha val="33725"/>
              </a:srgbClr>
            </a:outerShdw>
          </a:effectLst>
        </p:spPr>
      </p:pic>
      <p:sp>
        <p:nvSpPr>
          <p:cNvPr id="999" name="Google Shape;999;p48"/>
          <p:cNvSpPr/>
          <p:nvPr/>
        </p:nvSpPr>
        <p:spPr>
          <a:xfrm>
            <a:off x="9054418" y="2126109"/>
            <a:ext cx="2953270"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chemeClr val="lt1"/>
                </a:solidFill>
                <a:latin typeface="Meiryo UI" panose="020B0604030504040204" pitchFamily="50" charset="-128"/>
                <a:ea typeface="Meiryo UI" panose="020B0604030504040204" pitchFamily="50" charset="-128"/>
              </a:rPr>
              <a:t>Virtualization</a:t>
            </a:r>
          </a:p>
          <a:p>
            <a:pPr marL="0" marR="0" lvl="0" indent="0" algn="l" rtl="0">
              <a:spcBef>
                <a:spcPts val="0"/>
              </a:spcBef>
              <a:spcAft>
                <a:spcPts val="0"/>
              </a:spcAft>
              <a:buNone/>
            </a:pPr>
            <a:r>
              <a:rPr lang="en-US" sz="2800" b="1" dirty="0">
                <a:solidFill>
                  <a:schemeClr val="lt1"/>
                </a:solidFill>
                <a:latin typeface="Meiryo UI" panose="020B0604030504040204" pitchFamily="50" charset="-128"/>
                <a:ea typeface="Meiryo UI" panose="020B0604030504040204" pitchFamily="50" charset="-128"/>
              </a:rPr>
              <a:t>Station</a:t>
            </a:r>
            <a:endParaRPr sz="2800" b="1" dirty="0">
              <a:solidFill>
                <a:schemeClr val="lt1"/>
              </a:solidFill>
              <a:latin typeface="Meiryo UI" panose="020B0604030504040204" pitchFamily="50" charset="-128"/>
              <a:ea typeface="Meiryo UI" panose="020B0604030504040204" pitchFamily="50" charset="-128"/>
            </a:endParaRPr>
          </a:p>
        </p:txBody>
      </p:sp>
      <p:sp>
        <p:nvSpPr>
          <p:cNvPr id="1000" name="Google Shape;1000;p48"/>
          <p:cNvSpPr/>
          <p:nvPr/>
        </p:nvSpPr>
        <p:spPr>
          <a:xfrm>
            <a:off x="9054418" y="3507080"/>
            <a:ext cx="2416222"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chemeClr val="lt1"/>
                </a:solidFill>
                <a:latin typeface="Meiryo UI" panose="020B0604030504040204" pitchFamily="50" charset="-128"/>
                <a:ea typeface="Meiryo UI" panose="020B0604030504040204" pitchFamily="50" charset="-128"/>
              </a:rPr>
              <a:t>Container</a:t>
            </a:r>
          </a:p>
          <a:p>
            <a:pPr marL="0" marR="0" lvl="0" indent="0" algn="l" rtl="0">
              <a:spcBef>
                <a:spcPts val="0"/>
              </a:spcBef>
              <a:spcAft>
                <a:spcPts val="0"/>
              </a:spcAft>
              <a:buNone/>
            </a:pPr>
            <a:r>
              <a:rPr lang="en-US" sz="2800" b="1" dirty="0">
                <a:solidFill>
                  <a:schemeClr val="lt1"/>
                </a:solidFill>
                <a:latin typeface="Meiryo UI" panose="020B0604030504040204" pitchFamily="50" charset="-128"/>
                <a:ea typeface="Meiryo UI" panose="020B0604030504040204" pitchFamily="50" charset="-128"/>
              </a:rPr>
              <a:t>Station</a:t>
            </a:r>
            <a:endParaRPr sz="2800" b="1" dirty="0">
              <a:solidFill>
                <a:schemeClr val="lt1"/>
              </a:solidFill>
              <a:latin typeface="Meiryo UI" panose="020B0604030504040204" pitchFamily="50" charset="-128"/>
              <a:ea typeface="Meiryo UI" panose="020B0604030504040204" pitchFamily="50" charset="-128"/>
            </a:endParaRPr>
          </a:p>
        </p:txBody>
      </p:sp>
      <p:pic>
        <p:nvPicPr>
          <p:cNvPr id="1001" name="Google Shape;1001;p48"/>
          <p:cNvPicPr preferRelativeResize="0"/>
          <p:nvPr/>
        </p:nvPicPr>
        <p:blipFill rotWithShape="1">
          <a:blip r:embed="rId4">
            <a:alphaModFix/>
          </a:blip>
          <a:srcRect/>
          <a:stretch/>
        </p:blipFill>
        <p:spPr>
          <a:xfrm>
            <a:off x="7627998" y="3399057"/>
            <a:ext cx="1198123" cy="1200000"/>
          </a:xfrm>
          <a:prstGeom prst="rect">
            <a:avLst/>
          </a:prstGeom>
          <a:noFill/>
          <a:ln>
            <a:noFill/>
          </a:ln>
          <a:effectLst>
            <a:outerShdw blurRad="431800" dist="368300" dir="5760000" sx="106000" sy="106000" algn="ctr" rotWithShape="0">
              <a:srgbClr val="000000">
                <a:alpha val="33725"/>
              </a:srgbClr>
            </a:outerShdw>
          </a:effectLst>
        </p:spPr>
      </p:pic>
      <p:pic>
        <p:nvPicPr>
          <p:cNvPr id="1002" name="Google Shape;1002;p48"/>
          <p:cNvPicPr preferRelativeResize="0"/>
          <p:nvPr/>
        </p:nvPicPr>
        <p:blipFill rotWithShape="1">
          <a:blip r:embed="rId5">
            <a:alphaModFix/>
          </a:blip>
          <a:srcRect/>
          <a:stretch/>
        </p:blipFill>
        <p:spPr>
          <a:xfrm>
            <a:off x="7624506" y="4836171"/>
            <a:ext cx="1201615" cy="1201615"/>
          </a:xfrm>
          <a:prstGeom prst="rect">
            <a:avLst/>
          </a:prstGeom>
          <a:noFill/>
          <a:ln>
            <a:noFill/>
          </a:ln>
          <a:effectLst>
            <a:outerShdw blurRad="431800" dist="368300" dir="5760000" sx="106000" sy="106000" algn="ctr" rotWithShape="0">
              <a:srgbClr val="000000">
                <a:alpha val="33725"/>
              </a:srgbClr>
            </a:outerShdw>
          </a:effectLst>
        </p:spPr>
      </p:pic>
      <p:sp>
        <p:nvSpPr>
          <p:cNvPr id="1003" name="Google Shape;1003;p48"/>
          <p:cNvSpPr/>
          <p:nvPr/>
        </p:nvSpPr>
        <p:spPr>
          <a:xfrm>
            <a:off x="9054418" y="4916073"/>
            <a:ext cx="2674255" cy="943976"/>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2667" b="1" dirty="0">
                <a:solidFill>
                  <a:schemeClr val="lt1"/>
                </a:solidFill>
                <a:latin typeface="Meiryo UI" panose="020B0604030504040204" pitchFamily="50" charset="-128"/>
                <a:ea typeface="Meiryo UI" panose="020B0604030504040204" pitchFamily="50" charset="-128"/>
              </a:rPr>
              <a:t>Ubuntu Linux Station</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1004" name="Google Shape;1004;p48" descr="「gtx 1650 png」的圖片搜尋結果"/>
          <p:cNvPicPr preferRelativeResize="0"/>
          <p:nvPr/>
        </p:nvPicPr>
        <p:blipFill rotWithShape="1">
          <a:blip r:embed="rId6">
            <a:alphaModFix/>
          </a:blip>
          <a:srcRect/>
          <a:stretch/>
        </p:blipFill>
        <p:spPr>
          <a:xfrm>
            <a:off x="184312" y="1681923"/>
            <a:ext cx="3706138" cy="3706138"/>
          </a:xfrm>
          <a:prstGeom prst="rect">
            <a:avLst/>
          </a:prstGeom>
          <a:noFill/>
          <a:ln>
            <a:noFill/>
          </a:ln>
          <a:effectLst>
            <a:outerShdw blurRad="431800" dist="368300" dir="5760000" sx="106000" sy="106000" algn="ctr" rotWithShape="0">
              <a:srgbClr val="000000">
                <a:alpha val="33725"/>
              </a:srgbClr>
            </a:outerShdw>
          </a:effectLst>
        </p:spPr>
      </p:pic>
      <p:sp>
        <p:nvSpPr>
          <p:cNvPr id="1005" name="Google Shape;1005;p48"/>
          <p:cNvSpPr/>
          <p:nvPr/>
        </p:nvSpPr>
        <p:spPr>
          <a:xfrm>
            <a:off x="463327" y="5018173"/>
            <a:ext cx="6776621" cy="15465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dirty="0">
                <a:solidFill>
                  <a:schemeClr val="lt1"/>
                </a:solidFill>
                <a:latin typeface="Meiryo UI" panose="020B0604030504040204" pitchFamily="50" charset="-128"/>
                <a:ea typeface="Meiryo UI" panose="020B0604030504040204" pitchFamily="50" charset="-128"/>
              </a:rPr>
              <a:t>注</a:t>
            </a:r>
            <a:r>
              <a:rPr lang="ja-JP" altLang="en-US" sz="1350" dirty="0">
                <a:solidFill>
                  <a:schemeClr val="lt1"/>
                </a:solidFill>
                <a:latin typeface="Meiryo UI" panose="020B0604030504040204" pitchFamily="50" charset="-128"/>
                <a:ea typeface="Meiryo UI" panose="020B0604030504040204" pitchFamily="50" charset="-128"/>
              </a:rPr>
              <a:t>記</a:t>
            </a:r>
            <a:r>
              <a:rPr lang="en-US" sz="1350" dirty="0">
                <a:solidFill>
                  <a:schemeClr val="lt1"/>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1350" dirty="0">
                <a:solidFill>
                  <a:schemeClr val="lt1"/>
                </a:solidFill>
                <a:latin typeface="Meiryo UI" panose="020B0604030504040204" pitchFamily="50" charset="-128"/>
                <a:ea typeface="Meiryo UI" panose="020B0604030504040204" pitchFamily="50" charset="-128"/>
              </a:rPr>
              <a:t>1. </a:t>
            </a:r>
            <a:r>
              <a:rPr lang="en-US" sz="1350" dirty="0" err="1">
                <a:solidFill>
                  <a:schemeClr val="lt1"/>
                </a:solidFill>
                <a:latin typeface="Meiryo UI" panose="020B0604030504040204" pitchFamily="50" charset="-128"/>
                <a:ea typeface="Meiryo UI" panose="020B0604030504040204" pitchFamily="50" charset="-128"/>
              </a:rPr>
              <a:t>サポートされるビデオ形式は、デバイスのハードウェアおよびソフトウェアの仕様によって異なります。再生</a:t>
            </a:r>
            <a:r>
              <a:rPr lang="ja-JP" altLang="en-US" sz="1350" dirty="0">
                <a:solidFill>
                  <a:schemeClr val="lt1"/>
                </a:solidFill>
                <a:latin typeface="Meiryo UI" panose="020B0604030504040204" pitchFamily="50" charset="-128"/>
                <a:ea typeface="Meiryo UI" panose="020B0604030504040204" pitchFamily="50" charset="-128"/>
              </a:rPr>
              <a:t>性能</a:t>
            </a:r>
            <a:r>
              <a:rPr lang="en-US" sz="1350" dirty="0" err="1">
                <a:solidFill>
                  <a:schemeClr val="lt1"/>
                </a:solidFill>
                <a:latin typeface="Meiryo UI" panose="020B0604030504040204" pitchFamily="50" charset="-128"/>
                <a:ea typeface="Meiryo UI" panose="020B0604030504040204" pitchFamily="50" charset="-128"/>
              </a:rPr>
              <a:t>と品質は、元のファイル形式</a:t>
            </a:r>
            <a:r>
              <a:rPr lang="en-US" sz="1350" dirty="0">
                <a:solidFill>
                  <a:schemeClr val="lt1"/>
                </a:solidFill>
                <a:latin typeface="Meiryo UI" panose="020B0604030504040204" pitchFamily="50" charset="-128"/>
                <a:ea typeface="Meiryo UI" panose="020B0604030504040204" pitchFamily="50" charset="-128"/>
              </a:rPr>
              <a:t>/</a:t>
            </a:r>
            <a:r>
              <a:rPr lang="en-US" sz="1350" dirty="0" err="1">
                <a:solidFill>
                  <a:schemeClr val="lt1"/>
                </a:solidFill>
                <a:latin typeface="Meiryo UI" panose="020B0604030504040204" pitchFamily="50" charset="-128"/>
                <a:ea typeface="Meiryo UI" panose="020B0604030504040204" pitchFamily="50" charset="-128"/>
              </a:rPr>
              <a:t>品質、ハードウェアとソフトウェアの制限、および出力デバイスなどの要因により異なる場合があります</a:t>
            </a:r>
            <a:r>
              <a:rPr lang="en-US" sz="1350" dirty="0">
                <a:solidFill>
                  <a:schemeClr val="lt1"/>
                </a:solidFill>
                <a:latin typeface="Meiryo UI" panose="020B0604030504040204" pitchFamily="50" charset="-128"/>
                <a:ea typeface="Meiryo UI" panose="020B0604030504040204" pitchFamily="50" charset="-128"/>
              </a:rPr>
              <a:t>。</a:t>
            </a:r>
            <a:endParaRPr sz="135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50" dirty="0">
                <a:solidFill>
                  <a:schemeClr val="lt1"/>
                </a:solidFill>
                <a:latin typeface="Meiryo UI" panose="020B0604030504040204" pitchFamily="50" charset="-128"/>
                <a:ea typeface="Meiryo UI" panose="020B0604030504040204" pitchFamily="50" charset="-128"/>
              </a:rPr>
              <a:t>2. Virtualization Stationがグラフィックカードを使用する場合、NASはQTSのハードウェアトランスコーディングアクセラレーションを一時的に停止します (</a:t>
            </a:r>
            <a:r>
              <a:rPr lang="en-US" sz="1350" dirty="0" err="1">
                <a:solidFill>
                  <a:schemeClr val="lt1"/>
                </a:solidFill>
                <a:latin typeface="Meiryo UI" panose="020B0604030504040204" pitchFamily="50" charset="-128"/>
                <a:ea typeface="Meiryo UI" panose="020B0604030504040204" pitchFamily="50" charset="-128"/>
              </a:rPr>
              <a:t>逆も同様です</a:t>
            </a:r>
            <a:r>
              <a:rPr lang="en-US" sz="1350" dirty="0">
                <a:solidFill>
                  <a:schemeClr val="lt1"/>
                </a:solidFill>
                <a:latin typeface="Meiryo UI" panose="020B0604030504040204" pitchFamily="50" charset="-128"/>
                <a:ea typeface="Meiryo UI" panose="020B0604030504040204" pitchFamily="50" charset="-128"/>
              </a:rPr>
              <a:t>)。</a:t>
            </a:r>
            <a:endParaRPr sz="135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50" dirty="0">
                <a:solidFill>
                  <a:schemeClr val="lt1"/>
                </a:solidFill>
                <a:latin typeface="Meiryo UI" panose="020B0604030504040204" pitchFamily="50" charset="-128"/>
                <a:ea typeface="Meiryo UI" panose="020B0604030504040204" pitchFamily="50" charset="-128"/>
              </a:rPr>
              <a:t>3. </a:t>
            </a:r>
            <a:r>
              <a:rPr lang="en-US" sz="1350" dirty="0" err="1">
                <a:solidFill>
                  <a:schemeClr val="lt1"/>
                </a:solidFill>
                <a:latin typeface="Meiryo UI" panose="020B0604030504040204" pitchFamily="50" charset="-128"/>
                <a:ea typeface="Meiryo UI" panose="020B0604030504040204" pitchFamily="50" charset="-128"/>
              </a:rPr>
              <a:t>サポートされているNASおよびグラフィックカードについては、互換性リストを参照してください</a:t>
            </a:r>
            <a:r>
              <a:rPr lang="en-US" sz="1350" dirty="0">
                <a:solidFill>
                  <a:schemeClr val="lt1"/>
                </a:solidFill>
                <a:latin typeface="Meiryo UI" panose="020B0604030504040204" pitchFamily="50" charset="-128"/>
                <a:ea typeface="Meiryo UI" panose="020B0604030504040204" pitchFamily="50" charset="-128"/>
              </a:rPr>
              <a:t>。</a:t>
            </a:r>
            <a:endParaRPr sz="135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化同側角落 5">
            <a:extLst>
              <a:ext uri="{FF2B5EF4-FFF2-40B4-BE49-F238E27FC236}">
                <a16:creationId xmlns:a16="http://schemas.microsoft.com/office/drawing/2014/main" id="{23EB96B6-26C8-2A22-048D-99AE475F5AA4}"/>
              </a:ext>
            </a:extLst>
          </p:cNvPr>
          <p:cNvSpPr/>
          <p:nvPr/>
        </p:nvSpPr>
        <p:spPr>
          <a:xfrm>
            <a:off x="4241799" y="2422112"/>
            <a:ext cx="3928534" cy="287227"/>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F44B800C-7AC8-470D-AB62-AC38368CEB58}"/>
              </a:ext>
            </a:extLst>
          </p:cNvPr>
          <p:cNvSpPr>
            <a:spLocks noGrp="1"/>
          </p:cNvSpPr>
          <p:nvPr>
            <p:ph type="title"/>
          </p:nvPr>
        </p:nvSpPr>
        <p:spPr>
          <a:xfrm>
            <a:off x="1" y="87166"/>
            <a:ext cx="12192000" cy="1378563"/>
          </a:xfrm>
        </p:spPr>
        <p:txBody>
          <a:bodyPr>
            <a:noAutofit/>
          </a:bodyPr>
          <a:lstStyle/>
          <a:p>
            <a:pPr>
              <a:lnSpc>
                <a:spcPts val="4800"/>
              </a:lnSpc>
            </a:pPr>
            <a:r>
              <a:rPr lang="en-US" altLang="ja-JP" sz="3600" dirty="0" err="1">
                <a:latin typeface="Meiryo UI" panose="020B0604030504040204" pitchFamily="50" charset="-128"/>
                <a:ea typeface="Meiryo UI" panose="020B0604030504040204" pitchFamily="50" charset="-128"/>
                <a:cs typeface="Arial"/>
                <a:sym typeface="Arial"/>
              </a:rPr>
              <a:t>QTSとZFSベースのQuTS</a:t>
            </a:r>
            <a:r>
              <a:rPr lang="en-US" altLang="ja-JP" sz="3600" dirty="0">
                <a:latin typeface="Meiryo UI" panose="020B0604030504040204" pitchFamily="50" charset="-128"/>
                <a:ea typeface="Meiryo UI" panose="020B0604030504040204" pitchFamily="50" charset="-128"/>
                <a:cs typeface="Arial"/>
                <a:sym typeface="Arial"/>
              </a:rPr>
              <a:t> </a:t>
            </a:r>
            <a:r>
              <a:rPr lang="en-US" altLang="ja-JP" sz="3600" dirty="0" err="1">
                <a:latin typeface="Meiryo UI" panose="020B0604030504040204" pitchFamily="50" charset="-128"/>
                <a:ea typeface="Meiryo UI" panose="020B0604030504040204" pitchFamily="50" charset="-128"/>
                <a:cs typeface="Arial"/>
                <a:sym typeface="Arial"/>
              </a:rPr>
              <a:t>heroのどちらかを選択</a:t>
            </a:r>
            <a:endParaRPr lang="zh-TW" altLang="en-US" sz="3600" dirty="0">
              <a:latin typeface="Meiryo UI" panose="020B0604030504040204" pitchFamily="50" charset="-128"/>
              <a:ea typeface="+mn-ea"/>
              <a:cs typeface="+mn-ea"/>
              <a:sym typeface="+mn-lt"/>
            </a:endParaRPr>
          </a:p>
        </p:txBody>
      </p:sp>
      <p:sp>
        <p:nvSpPr>
          <p:cNvPr id="5" name="文字方塊 4">
            <a:extLst>
              <a:ext uri="{FF2B5EF4-FFF2-40B4-BE49-F238E27FC236}">
                <a16:creationId xmlns:a16="http://schemas.microsoft.com/office/drawing/2014/main" id="{AD8A389C-5DDA-44C8-457C-29173037D138}"/>
              </a:ext>
            </a:extLst>
          </p:cNvPr>
          <p:cNvSpPr txBox="1"/>
          <p:nvPr/>
        </p:nvSpPr>
        <p:spPr>
          <a:xfrm>
            <a:off x="451640" y="1881794"/>
            <a:ext cx="11630297" cy="707886"/>
          </a:xfrm>
          <a:prstGeom prst="rect">
            <a:avLst/>
          </a:prstGeom>
          <a:noFill/>
        </p:spPr>
        <p:txBody>
          <a:bodyPr wrap="square">
            <a:spAutoFit/>
          </a:bodyPr>
          <a:lstStyle/>
          <a:p>
            <a:pPr marL="0" marR="0" lvl="0" indent="0" algn="l" rtl="0">
              <a:spcBef>
                <a:spcPts val="0"/>
              </a:spcBef>
              <a:spcAft>
                <a:spcPts val="0"/>
              </a:spcAft>
              <a:buNone/>
            </a:pPr>
            <a:r>
              <a:rPr lang="ja-JP" altLang="en-US" sz="1000" dirty="0">
                <a:solidFill>
                  <a:schemeClr val="dk1"/>
                </a:solidFill>
                <a:latin typeface="Meiryo UI" panose="020B0604030504040204" pitchFamily="50" charset="-128"/>
                <a:ea typeface="Meiryo UI" panose="020B0604030504040204" pitchFamily="50" charset="-128"/>
              </a:rPr>
              <a:t>データの爆発的な増加、</a:t>
            </a:r>
            <a:r>
              <a:rPr lang="en-US" altLang="ja-JP" sz="1000" dirty="0">
                <a:solidFill>
                  <a:schemeClr val="dk1"/>
                </a:solidFill>
                <a:latin typeface="Meiryo UI" panose="020B0604030504040204" pitchFamily="50" charset="-128"/>
                <a:ea typeface="Meiryo UI" panose="020B0604030504040204" pitchFamily="50" charset="-128"/>
              </a:rPr>
              <a:t>VDI</a:t>
            </a:r>
            <a:r>
              <a:rPr lang="ja-JP" altLang="en-US" sz="1000" dirty="0">
                <a:solidFill>
                  <a:schemeClr val="dk1"/>
                </a:solidFill>
                <a:latin typeface="Meiryo UI" panose="020B0604030504040204" pitchFamily="50" charset="-128"/>
                <a:ea typeface="Meiryo UI" panose="020B0604030504040204" pitchFamily="50" charset="-128"/>
              </a:rPr>
              <a:t> の流行、</a:t>
            </a:r>
            <a:r>
              <a:rPr lang="en-US" altLang="ja-JP" sz="1000" dirty="0">
                <a:solidFill>
                  <a:schemeClr val="dk1"/>
                </a:solidFill>
                <a:latin typeface="Meiryo UI" panose="020B0604030504040204" pitchFamily="50" charset="-128"/>
                <a:ea typeface="Meiryo UI" panose="020B0604030504040204" pitchFamily="50" charset="-128"/>
              </a:rPr>
              <a:t>SSD</a:t>
            </a:r>
            <a:r>
              <a:rPr lang="ja-JP" altLang="en-US" sz="1000" dirty="0">
                <a:solidFill>
                  <a:schemeClr val="dk1"/>
                </a:solidFill>
                <a:latin typeface="Meiryo UI" panose="020B0604030504040204" pitchFamily="50" charset="-128"/>
                <a:ea typeface="Meiryo UI" panose="020B0604030504040204" pitchFamily="50" charset="-128"/>
              </a:rPr>
              <a:t>採用率の増加、</a:t>
            </a:r>
            <a:r>
              <a:rPr lang="en-US" altLang="ja-JP" sz="1000" dirty="0">
                <a:solidFill>
                  <a:schemeClr val="dk1"/>
                </a:solidFill>
                <a:latin typeface="Meiryo UI" panose="020B0604030504040204" pitchFamily="50" charset="-128"/>
                <a:ea typeface="Meiryo UI" panose="020B0604030504040204" pitchFamily="50" charset="-128"/>
              </a:rPr>
              <a:t>8K</a:t>
            </a:r>
            <a:r>
              <a:rPr lang="ja-JP" altLang="en-US" sz="1000" dirty="0">
                <a:solidFill>
                  <a:schemeClr val="dk1"/>
                </a:solidFill>
                <a:latin typeface="Meiryo UI" panose="020B0604030504040204" pitchFamily="50" charset="-128"/>
                <a:ea typeface="Meiryo UI" panose="020B0604030504040204" pitchFamily="50" charset="-128"/>
              </a:rPr>
              <a:t>メディア、およびその他の破壊的な</a:t>
            </a:r>
            <a:r>
              <a:rPr lang="en-US" altLang="ja-JP" sz="1000" dirty="0">
                <a:solidFill>
                  <a:schemeClr val="dk1"/>
                </a:solidFill>
                <a:latin typeface="Meiryo UI" panose="020B0604030504040204" pitchFamily="50" charset="-128"/>
                <a:ea typeface="Meiryo UI" panose="020B0604030504040204" pitchFamily="50" charset="-128"/>
              </a:rPr>
              <a:t>IT</a:t>
            </a:r>
            <a:r>
              <a:rPr lang="ja-JP" altLang="en-US" sz="1000" dirty="0">
                <a:solidFill>
                  <a:schemeClr val="dk1"/>
                </a:solidFill>
                <a:latin typeface="Meiryo UI" panose="020B0604030504040204" pitchFamily="50" charset="-128"/>
                <a:ea typeface="Meiryo UI" panose="020B0604030504040204" pitchFamily="50" charset="-128"/>
              </a:rPr>
              <a:t>トレンドに直面している現代のビジネスは、将来のニーズを満たすため、信頼できるストレージシステムを必要としています。</a:t>
            </a:r>
            <a:r>
              <a:rPr lang="en-US" altLang="ja-JP" sz="1000" dirty="0">
                <a:solidFill>
                  <a:schemeClr val="dk1"/>
                </a:solidFill>
                <a:latin typeface="Meiryo UI" panose="020B0604030504040204" pitchFamily="50" charset="-128"/>
                <a:ea typeface="Meiryo UI" panose="020B0604030504040204" pitchFamily="50" charset="-128"/>
              </a:rPr>
              <a:t>QNAP</a:t>
            </a:r>
            <a:r>
              <a:rPr lang="ja-JP" altLang="en-US" sz="1000" dirty="0">
                <a:solidFill>
                  <a:schemeClr val="dk1"/>
                </a:solidFill>
                <a:latin typeface="Meiryo UI" panose="020B0604030504040204" pitchFamily="50" charset="-128"/>
                <a:ea typeface="Meiryo UI" panose="020B0604030504040204" pitchFamily="50" charset="-128"/>
              </a:rPr>
              <a:t>の新しい「</a:t>
            </a:r>
            <a:r>
              <a:rPr lang="en-US" altLang="ja-JP" sz="1000" dirty="0" err="1">
                <a:solidFill>
                  <a:schemeClr val="dk1"/>
                </a:solidFill>
                <a:latin typeface="Meiryo UI" panose="020B0604030504040204" pitchFamily="50" charset="-128"/>
                <a:ea typeface="Meiryo UI" panose="020B0604030504040204" pitchFamily="50" charset="-128"/>
              </a:rPr>
              <a:t>QuTS</a:t>
            </a:r>
            <a:r>
              <a:rPr lang="ja-JP" altLang="en-US" sz="1000" dirty="0">
                <a:solidFill>
                  <a:schemeClr val="dk1"/>
                </a:solidFill>
                <a:latin typeface="Meiryo UI" panose="020B0604030504040204" pitchFamily="50" charset="-128"/>
                <a:ea typeface="Meiryo UI" panose="020B0604030504040204" pitchFamily="50" charset="-128"/>
              </a:rPr>
              <a:t> </a:t>
            </a:r>
            <a:r>
              <a:rPr lang="en-US" altLang="ja-JP" sz="1000" dirty="0">
                <a:solidFill>
                  <a:schemeClr val="dk1"/>
                </a:solidFill>
                <a:latin typeface="Meiryo UI" panose="020B0604030504040204" pitchFamily="50" charset="-128"/>
                <a:ea typeface="Meiryo UI" panose="020B0604030504040204" pitchFamily="50" charset="-128"/>
              </a:rPr>
              <a:t>hero</a:t>
            </a:r>
            <a:r>
              <a:rPr lang="ja-JP" altLang="en-US" sz="1000" dirty="0">
                <a:solidFill>
                  <a:schemeClr val="dk1"/>
                </a:solidFill>
                <a:latin typeface="Meiryo UI" panose="020B0604030504040204" pitchFamily="50" charset="-128"/>
                <a:ea typeface="Meiryo UI" panose="020B0604030504040204" pitchFamily="50" charset="-128"/>
              </a:rPr>
              <a:t>」オペレーティングシステムは、アプリベースの</a:t>
            </a:r>
            <a:r>
              <a:rPr lang="en-US" altLang="ja-JP" sz="1000" dirty="0">
                <a:solidFill>
                  <a:schemeClr val="dk1"/>
                </a:solidFill>
                <a:latin typeface="Meiryo UI" panose="020B0604030504040204" pitchFamily="50" charset="-128"/>
                <a:ea typeface="Meiryo UI" panose="020B0604030504040204" pitchFamily="50" charset="-128"/>
              </a:rPr>
              <a:t>QTS</a:t>
            </a:r>
            <a:r>
              <a:rPr lang="ja-JP" altLang="en-US" sz="1000" dirty="0">
                <a:solidFill>
                  <a:schemeClr val="dk1"/>
                </a:solidFill>
                <a:latin typeface="Meiryo UI" panose="020B0604030504040204" pitchFamily="50" charset="-128"/>
                <a:ea typeface="Meiryo UI" panose="020B0604030504040204" pitchFamily="50" charset="-128"/>
              </a:rPr>
              <a:t>と</a:t>
            </a:r>
            <a:r>
              <a:rPr lang="en-US" altLang="ja-JP" sz="1000" dirty="0">
                <a:solidFill>
                  <a:schemeClr val="dk1"/>
                </a:solidFill>
                <a:latin typeface="Meiryo UI" panose="020B0604030504040204" pitchFamily="50" charset="-128"/>
                <a:ea typeface="Meiryo UI" panose="020B0604030504040204" pitchFamily="50" charset="-128"/>
              </a:rPr>
              <a:t>128</a:t>
            </a:r>
            <a:r>
              <a:rPr lang="ja-JP" altLang="en-US" sz="1000" dirty="0">
                <a:solidFill>
                  <a:schemeClr val="dk1"/>
                </a:solidFill>
                <a:latin typeface="Meiryo UI" panose="020B0604030504040204" pitchFamily="50" charset="-128"/>
                <a:ea typeface="Meiryo UI" panose="020B0604030504040204" pitchFamily="50" charset="-128"/>
              </a:rPr>
              <a:t>ビット</a:t>
            </a:r>
            <a:r>
              <a:rPr lang="en-US" altLang="ja-JP" sz="1000" dirty="0">
                <a:solidFill>
                  <a:schemeClr val="dk1"/>
                </a:solidFill>
                <a:latin typeface="Meiryo UI" panose="020B0604030504040204" pitchFamily="50" charset="-128"/>
                <a:ea typeface="Meiryo UI" panose="020B0604030504040204" pitchFamily="50" charset="-128"/>
              </a:rPr>
              <a:t>ZFS</a:t>
            </a:r>
            <a:r>
              <a:rPr lang="ja-JP" altLang="en-US" sz="1000" dirty="0">
                <a:solidFill>
                  <a:schemeClr val="dk1"/>
                </a:solidFill>
                <a:latin typeface="Meiryo UI" panose="020B0604030504040204" pitchFamily="50" charset="-128"/>
                <a:ea typeface="Meiryo UI" panose="020B0604030504040204" pitchFamily="50" charset="-128"/>
              </a:rPr>
              <a:t>ファイル システムを組み合わせて、柔軟なストレージ管理、包括的なデータ保護、最適化されたパフォーマンスを提供し、ビジネスに不可欠なアプリケーションのニーズを満たします。</a:t>
            </a:r>
          </a:p>
          <a:p>
            <a:pPr marL="0" marR="0" lvl="0" indent="0" algn="l" rtl="0">
              <a:spcBef>
                <a:spcPts val="0"/>
              </a:spcBef>
              <a:spcAft>
                <a:spcPts val="0"/>
              </a:spcAft>
              <a:buNone/>
            </a:pPr>
            <a:r>
              <a:rPr lang="ja-JP" altLang="en-US" sz="1000" dirty="0">
                <a:solidFill>
                  <a:schemeClr val="dk1"/>
                </a:solidFill>
                <a:latin typeface="Meiryo UI" panose="020B0604030504040204" pitchFamily="50" charset="-128"/>
                <a:ea typeface="Meiryo UI" panose="020B0604030504040204" pitchFamily="50" charset="-128"/>
              </a:rPr>
              <a:t>詳細</a:t>
            </a:r>
            <a:r>
              <a:rPr lang="en-US" altLang="ja-JP" sz="1000" dirty="0">
                <a:solidFill>
                  <a:schemeClr val="dk1"/>
                </a:solidFill>
                <a:latin typeface="Meiryo UI" panose="020B0604030504040204" pitchFamily="50" charset="-128"/>
                <a:ea typeface="Meiryo UI" panose="020B0604030504040204" pitchFamily="50" charset="-128"/>
              </a:rPr>
              <a:t>: QNAP</a:t>
            </a:r>
            <a:r>
              <a:rPr lang="ja-JP" altLang="en-US" sz="1000" dirty="0">
                <a:solidFill>
                  <a:schemeClr val="dk1"/>
                </a:solidFill>
                <a:latin typeface="Meiryo UI" panose="020B0604030504040204" pitchFamily="50" charset="-128"/>
                <a:ea typeface="Meiryo UI" panose="020B0604030504040204" pitchFamily="50" charset="-128"/>
              </a:rPr>
              <a:t>ビジネス</a:t>
            </a:r>
            <a:r>
              <a:rPr lang="en-US" altLang="ja-JP" sz="1000" dirty="0">
                <a:solidFill>
                  <a:schemeClr val="dk1"/>
                </a:solidFill>
                <a:latin typeface="Meiryo UI" panose="020B0604030504040204" pitchFamily="50" charset="-128"/>
                <a:ea typeface="Meiryo UI" panose="020B0604030504040204" pitchFamily="50" charset="-128"/>
              </a:rPr>
              <a:t>NAS</a:t>
            </a:r>
            <a:r>
              <a:rPr lang="ja-JP" altLang="en-US" sz="1000" dirty="0">
                <a:solidFill>
                  <a:schemeClr val="dk1"/>
                </a:solidFill>
                <a:latin typeface="Meiryo UI" panose="020B0604030504040204" pitchFamily="50" charset="-128"/>
                <a:ea typeface="Meiryo UI" panose="020B0604030504040204" pitchFamily="50" charset="-128"/>
              </a:rPr>
              <a:t>が</a:t>
            </a:r>
            <a:r>
              <a:rPr lang="en-US" altLang="ja-JP" sz="1000" dirty="0">
                <a:solidFill>
                  <a:schemeClr val="dk1"/>
                </a:solidFill>
                <a:latin typeface="Meiryo UI" panose="020B0604030504040204" pitchFamily="50" charset="-128"/>
                <a:ea typeface="Meiryo UI" panose="020B0604030504040204" pitchFamily="50" charset="-128"/>
              </a:rPr>
              <a:t>ZFS</a:t>
            </a:r>
            <a:r>
              <a:rPr lang="ja-JP" altLang="en-US" sz="1000" dirty="0">
                <a:solidFill>
                  <a:schemeClr val="dk1"/>
                </a:solidFill>
                <a:latin typeface="Meiryo UI" panose="020B0604030504040204" pitchFamily="50" charset="-128"/>
                <a:ea typeface="Meiryo UI" panose="020B0604030504040204" pitchFamily="50" charset="-128"/>
              </a:rPr>
              <a:t>を使用する理由</a:t>
            </a:r>
          </a:p>
        </p:txBody>
      </p:sp>
      <p:sp>
        <p:nvSpPr>
          <p:cNvPr id="15" name="矩形: 圓角化同側角落 14">
            <a:extLst>
              <a:ext uri="{FF2B5EF4-FFF2-40B4-BE49-F238E27FC236}">
                <a16:creationId xmlns:a16="http://schemas.microsoft.com/office/drawing/2014/main" id="{586D5D45-15D6-FE4F-D724-97ACD8636201}"/>
              </a:ext>
            </a:extLst>
          </p:cNvPr>
          <p:cNvSpPr/>
          <p:nvPr/>
        </p:nvSpPr>
        <p:spPr>
          <a:xfrm>
            <a:off x="8238065" y="2422112"/>
            <a:ext cx="3706948" cy="287227"/>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graphicFrame>
        <p:nvGraphicFramePr>
          <p:cNvPr id="3" name="表格 2">
            <a:extLst>
              <a:ext uri="{FF2B5EF4-FFF2-40B4-BE49-F238E27FC236}">
                <a16:creationId xmlns:a16="http://schemas.microsoft.com/office/drawing/2014/main" id="{2EC2B74F-4169-3673-E038-1A7E9FCC250B}"/>
              </a:ext>
            </a:extLst>
          </p:cNvPr>
          <p:cNvGraphicFramePr>
            <a:graphicFrameLocks noGrp="1"/>
          </p:cNvGraphicFramePr>
          <p:nvPr>
            <p:extLst>
              <p:ext uri="{D42A27DB-BD31-4B8C-83A1-F6EECF244321}">
                <p14:modId xmlns:p14="http://schemas.microsoft.com/office/powerpoint/2010/main" val="3162535378"/>
              </p:ext>
            </p:extLst>
          </p:nvPr>
        </p:nvGraphicFramePr>
        <p:xfrm>
          <a:off x="314715" y="2436301"/>
          <a:ext cx="11630297" cy="4467502"/>
        </p:xfrm>
        <a:graphic>
          <a:graphicData uri="http://schemas.openxmlformats.org/drawingml/2006/table">
            <a:tbl>
              <a:tblPr>
                <a:tableStyleId>{9D7B26C5-4107-4FEC-AEDC-1716B250A1EF}</a:tableStyleId>
              </a:tblPr>
              <a:tblGrid>
                <a:gridCol w="3999644">
                  <a:extLst>
                    <a:ext uri="{9D8B030D-6E8A-4147-A177-3AD203B41FA5}">
                      <a16:colId xmlns:a16="http://schemas.microsoft.com/office/drawing/2014/main" val="494235255"/>
                    </a:ext>
                  </a:extLst>
                </a:gridCol>
                <a:gridCol w="4108813">
                  <a:extLst>
                    <a:ext uri="{9D8B030D-6E8A-4147-A177-3AD203B41FA5}">
                      <a16:colId xmlns:a16="http://schemas.microsoft.com/office/drawing/2014/main" val="2412127287"/>
                    </a:ext>
                  </a:extLst>
                </a:gridCol>
                <a:gridCol w="3521840">
                  <a:extLst>
                    <a:ext uri="{9D8B030D-6E8A-4147-A177-3AD203B41FA5}">
                      <a16:colId xmlns:a16="http://schemas.microsoft.com/office/drawing/2014/main" val="3166380365"/>
                    </a:ext>
                  </a:extLst>
                </a:gridCol>
              </a:tblGrid>
              <a:tr h="284888">
                <a:tc>
                  <a:txBody>
                    <a:bodyPr/>
                    <a:lstStyle/>
                    <a:p>
                      <a:pPr algn="ctr" fontAlgn="ctr"/>
                      <a:endParaRPr lang="en-US" sz="900" b="1" dirty="0">
                        <a:effectLst/>
                        <a:latin typeface="Meiryo UI" panose="020B0604030504040204" pitchFamily="50" charset="-128"/>
                        <a:ea typeface="+mn-ea"/>
                        <a:cs typeface="+mn-ea"/>
                        <a:sym typeface="+mn-lt"/>
                      </a:endParaRP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dirty="0" err="1">
                          <a:solidFill>
                            <a:schemeClr val="bg1"/>
                          </a:solidFill>
                          <a:effectLst/>
                          <a:latin typeface="Meiryo UI" panose="020B0604030504040204" pitchFamily="50" charset="-128"/>
                          <a:ea typeface="+mn-ea"/>
                          <a:cs typeface="+mn-ea"/>
                          <a:sym typeface="+mn-lt"/>
                        </a:rPr>
                        <a:t>QuTS</a:t>
                      </a:r>
                      <a:r>
                        <a:rPr lang="en-US" sz="1200" b="1" kern="1200" dirty="0">
                          <a:solidFill>
                            <a:schemeClr val="bg1"/>
                          </a:solidFill>
                          <a:effectLst/>
                          <a:latin typeface="Meiryo UI" panose="020B0604030504040204" pitchFamily="50" charset="-128"/>
                          <a:ea typeface="+mn-ea"/>
                          <a:cs typeface="+mn-ea"/>
                          <a:sym typeface="+mn-lt"/>
                        </a:rPr>
                        <a:t> hero</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dirty="0">
                          <a:solidFill>
                            <a:schemeClr val="bg1"/>
                          </a:solidFill>
                          <a:effectLst/>
                          <a:latin typeface="Meiryo UI" panose="020B0604030504040204" pitchFamily="50" charset="-128"/>
                          <a:ea typeface="+mn-ea"/>
                          <a:cs typeface="+mn-ea"/>
                          <a:sym typeface="+mn-lt"/>
                        </a:rPr>
                        <a:t>QTS</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74221720"/>
                  </a:ext>
                </a:extLst>
              </a:tr>
              <a:tr h="182961">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ファイルシステム</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dirty="0">
                          <a:effectLst/>
                          <a:latin typeface="Meiryo UI" panose="020B0604030504040204" pitchFamily="50" charset="-128"/>
                          <a:ea typeface="+mn-ea"/>
                          <a:cs typeface="+mn-ea"/>
                          <a:sym typeface="+mn-lt"/>
                        </a:rPr>
                        <a:t>ZFS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dirty="0">
                          <a:effectLst/>
                          <a:latin typeface="Meiryo UI" panose="020B0604030504040204" pitchFamily="50" charset="-128"/>
                          <a:ea typeface="+mn-ea"/>
                          <a:cs typeface="+mn-ea"/>
                          <a:sym typeface="+mn-lt"/>
                        </a:rPr>
                        <a:t>Ext4</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85383670"/>
                  </a:ext>
                </a:extLst>
              </a:tr>
              <a:tr h="459886">
                <a:tc>
                  <a:txBody>
                    <a:bodyPr/>
                    <a:lstStyle/>
                    <a:p>
                      <a:pPr algn="ctr" fontAlgn="ctr"/>
                      <a:r>
                        <a:rPr lang="en-US" altLang="zh-TW" sz="1000" b="1" dirty="0">
                          <a:solidFill>
                            <a:srgbClr val="000000"/>
                          </a:solidFill>
                          <a:effectLst/>
                          <a:latin typeface="Meiryo UI" panose="020B0604030504040204" pitchFamily="50" charset="-128"/>
                          <a:ea typeface="+mn-ea"/>
                          <a:cs typeface="+mn-ea"/>
                          <a:sym typeface="+mn-lt"/>
                        </a:rPr>
                        <a:t>SSD</a:t>
                      </a:r>
                      <a:r>
                        <a:rPr lang="ja-JP" altLang="en-US" sz="1000" b="1" dirty="0">
                          <a:solidFill>
                            <a:srgbClr val="000000"/>
                          </a:solidFill>
                          <a:effectLst/>
                          <a:latin typeface="Meiryo UI" panose="020B0604030504040204" pitchFamily="50" charset="-128"/>
                          <a:ea typeface="+mn-ea"/>
                          <a:cs typeface="+mn-ea"/>
                          <a:sym typeface="+mn-lt"/>
                        </a:rPr>
                        <a:t>キャッシュ</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900" dirty="0">
                          <a:latin typeface="Meiryo UI" panose="020B0604030504040204" pitchFamily="50" charset="-128"/>
                          <a:ea typeface="+mn-ea"/>
                          <a:cs typeface="+mn-ea"/>
                          <a:sym typeface="+mn-lt"/>
                        </a:rPr>
                        <a:t>読み取りキャッシュ</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latin typeface="Meiryo UI" panose="020B0604030504040204" pitchFamily="50" charset="-128"/>
                          <a:ea typeface="+mn-ea"/>
                          <a:cs typeface="+mn-ea"/>
                          <a:sym typeface="+mn-lt"/>
                        </a:rPr>
                        <a:t>読み取り</a:t>
                      </a:r>
                      <a:r>
                        <a:rPr lang="en-US" altLang="zh-TW" sz="1000" dirty="0">
                          <a:latin typeface="Meiryo UI" panose="020B0604030504040204" pitchFamily="50" charset="-128"/>
                          <a:ea typeface="+mn-ea"/>
                          <a:cs typeface="+mn-ea"/>
                          <a:sym typeface="+mn-lt"/>
                        </a:rPr>
                        <a:t>/</a:t>
                      </a:r>
                      <a:r>
                        <a:rPr lang="ja-JP" altLang="en-US" sz="1000" dirty="0">
                          <a:latin typeface="Meiryo UI" panose="020B0604030504040204" pitchFamily="50" charset="-128"/>
                          <a:ea typeface="+mn-ea"/>
                          <a:cs typeface="+mn-ea"/>
                          <a:sym typeface="+mn-lt"/>
                        </a:rPr>
                        <a:t>書き込みキャッシュ</a:t>
                      </a: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読み取りキャッシュ</a:t>
                      </a: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書き込みキャッシュ</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869590307"/>
                  </a:ext>
                </a:extLst>
              </a:tr>
              <a:tr h="332650">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インライン圧縮</a:t>
                      </a:r>
                      <a:endParaRPr 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ja-JP" altLang="en-US" sz="1000" dirty="0">
                          <a:solidFill>
                            <a:srgbClr val="FF0000"/>
                          </a:solidFill>
                          <a:latin typeface="Meiryo UI" panose="020B0604030504040204" pitchFamily="50" charset="-128"/>
                          <a:ea typeface="+mn-ea"/>
                          <a:cs typeface="+mn-ea"/>
                          <a:sym typeface="+mn-lt"/>
                        </a:rPr>
                        <a:t>対応</a:t>
                      </a:r>
                      <a:br>
                        <a:rPr lang="en-US" altLang="zh-TW" sz="1000" dirty="0">
                          <a:solidFill>
                            <a:srgbClr val="FF0000"/>
                          </a:solidFill>
                          <a:latin typeface="Meiryo UI" panose="020B0604030504040204" pitchFamily="50" charset="-128"/>
                          <a:ea typeface="+mn-ea"/>
                          <a:cs typeface="+mn-ea"/>
                          <a:sym typeface="+mn-lt"/>
                        </a:rPr>
                      </a:br>
                      <a:r>
                        <a:rPr lang="en-US" altLang="zh-TW" sz="1000" dirty="0">
                          <a:solidFill>
                            <a:srgbClr val="FF0000"/>
                          </a:solidFill>
                          <a:latin typeface="Meiryo UI" panose="020B0604030504040204" pitchFamily="50" charset="-128"/>
                          <a:ea typeface="+mn-ea"/>
                          <a:cs typeface="+mn-ea"/>
                          <a:sym typeface="+mn-lt"/>
                        </a:rPr>
                        <a:t>(LZ4</a:t>
                      </a:r>
                      <a:r>
                        <a:rPr lang="ja-JP" altLang="en-US" sz="1000" dirty="0">
                          <a:solidFill>
                            <a:srgbClr val="FF0000"/>
                          </a:solidFill>
                          <a:latin typeface="Meiryo UI" panose="020B0604030504040204" pitchFamily="50" charset="-128"/>
                          <a:ea typeface="+mn-ea"/>
                          <a:cs typeface="+mn-ea"/>
                          <a:sym typeface="+mn-lt"/>
                        </a:rPr>
                        <a:t>圧縮、</a:t>
                      </a:r>
                      <a:r>
                        <a:rPr lang="en-US" altLang="zh-TW" sz="1000" dirty="0">
                          <a:solidFill>
                            <a:srgbClr val="FF0000"/>
                          </a:solidFill>
                          <a:latin typeface="Meiryo UI" panose="020B0604030504040204" pitchFamily="50" charset="-128"/>
                          <a:ea typeface="+mn-ea"/>
                          <a:cs typeface="+mn-ea"/>
                          <a:sym typeface="+mn-lt"/>
                        </a:rPr>
                        <a:t>RAW</a:t>
                      </a:r>
                      <a:r>
                        <a:rPr lang="ja-JP" altLang="en-US" sz="1000" dirty="0">
                          <a:solidFill>
                            <a:srgbClr val="FF0000"/>
                          </a:solidFill>
                          <a:latin typeface="Meiryo UI" panose="020B0604030504040204" pitchFamily="50" charset="-128"/>
                          <a:ea typeface="+mn-ea"/>
                          <a:cs typeface="+mn-ea"/>
                          <a:sym typeface="+mn-lt"/>
                        </a:rPr>
                        <a:t>ファイルおよびドキュメントファイルに理想的</a:t>
                      </a:r>
                      <a:r>
                        <a:rPr lang="en-US" altLang="zh-TW" sz="1000" dirty="0">
                          <a:solidFill>
                            <a:srgbClr val="FF0000"/>
                          </a:solidFill>
                          <a:latin typeface="Meiryo UI" panose="020B0604030504040204" pitchFamily="50" charset="-128"/>
                          <a:ea typeface="+mn-ea"/>
                          <a:cs typeface="+mn-ea"/>
                          <a:sym typeface="+mn-lt"/>
                        </a:rPr>
                        <a:t>)</a:t>
                      </a:r>
                      <a:endParaRPr lang="en-US" altLang="zh-TW" sz="950" b="0" dirty="0">
                        <a:solidFill>
                          <a:srgbClr val="FF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ja-JP" altLang="en-US" sz="950" b="0" dirty="0">
                          <a:effectLst/>
                          <a:latin typeface="Meiryo UI" panose="020B0604030504040204" pitchFamily="50" charset="-128"/>
                          <a:ea typeface="+mn-ea"/>
                          <a:cs typeface="+mn-ea"/>
                          <a:sym typeface="+mn-lt"/>
                        </a:rPr>
                        <a:t>非対応</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521667223"/>
                  </a:ext>
                </a:extLst>
              </a:tr>
              <a:tr h="332650">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インライン重複排除</a:t>
                      </a:r>
                      <a:endParaRPr 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solidFill>
                            <a:srgbClr val="FF0000"/>
                          </a:solidFill>
                          <a:latin typeface="Meiryo UI" panose="020B0604030504040204" pitchFamily="50" charset="-128"/>
                          <a:ea typeface="+mn-ea"/>
                          <a:cs typeface="+mn-ea"/>
                          <a:sym typeface="+mn-lt"/>
                        </a:rPr>
                        <a:t>対応</a:t>
                      </a:r>
                      <a:br>
                        <a:rPr lang="en-US" altLang="zh-TW" sz="1000" dirty="0">
                          <a:solidFill>
                            <a:srgbClr val="FF0000"/>
                          </a:solidFill>
                          <a:latin typeface="Meiryo UI" panose="020B0604030504040204" pitchFamily="50" charset="-128"/>
                          <a:ea typeface="+mn-ea"/>
                          <a:cs typeface="+mn-ea"/>
                          <a:sym typeface="+mn-lt"/>
                        </a:rPr>
                      </a:br>
                      <a:r>
                        <a:rPr lang="en-US" altLang="zh-TW" sz="1000" dirty="0">
                          <a:solidFill>
                            <a:srgbClr val="FF0000"/>
                          </a:solidFill>
                          <a:latin typeface="Meiryo UI" panose="020B0604030504040204" pitchFamily="50" charset="-128"/>
                          <a:ea typeface="+mn-ea"/>
                          <a:cs typeface="+mn-ea"/>
                          <a:sym typeface="+mn-lt"/>
                        </a:rPr>
                        <a:t>(</a:t>
                      </a:r>
                      <a:r>
                        <a:rPr lang="ja-JP" altLang="en-US" sz="1000" dirty="0">
                          <a:solidFill>
                            <a:srgbClr val="FF0000"/>
                          </a:solidFill>
                          <a:latin typeface="Meiryo UI" panose="020B0604030504040204" pitchFamily="50" charset="-128"/>
                          <a:ea typeface="+mn-ea"/>
                          <a:cs typeface="+mn-ea"/>
                          <a:sym typeface="+mn-lt"/>
                        </a:rPr>
                        <a:t>少なくとも</a:t>
                      </a:r>
                      <a:r>
                        <a:rPr lang="en-US" altLang="zh-TW" sz="1000" dirty="0">
                          <a:solidFill>
                            <a:srgbClr val="FF0000"/>
                          </a:solidFill>
                          <a:latin typeface="Meiryo UI" panose="020B0604030504040204" pitchFamily="50" charset="-128"/>
                          <a:ea typeface="+mn-ea"/>
                          <a:cs typeface="+mn-ea"/>
                          <a:sym typeface="+mn-lt"/>
                        </a:rPr>
                        <a:t>16 GB</a:t>
                      </a:r>
                      <a:r>
                        <a:rPr lang="ja-JP" altLang="en-US" sz="1000" dirty="0">
                          <a:solidFill>
                            <a:srgbClr val="FF0000"/>
                          </a:solidFill>
                          <a:latin typeface="Meiryo UI" panose="020B0604030504040204" pitchFamily="50" charset="-128"/>
                          <a:ea typeface="+mn-ea"/>
                          <a:cs typeface="+mn-ea"/>
                          <a:sym typeface="+mn-lt"/>
                        </a:rPr>
                        <a:t>の</a:t>
                      </a:r>
                      <a:r>
                        <a:rPr lang="en-US" altLang="zh-TW" sz="1000" dirty="0">
                          <a:solidFill>
                            <a:srgbClr val="FF0000"/>
                          </a:solidFill>
                          <a:latin typeface="Meiryo UI" panose="020B0604030504040204" pitchFamily="50" charset="-128"/>
                          <a:ea typeface="+mn-ea"/>
                          <a:cs typeface="+mn-ea"/>
                          <a:sym typeface="+mn-lt"/>
                        </a:rPr>
                        <a:t>RAM</a:t>
                      </a:r>
                      <a:r>
                        <a:rPr lang="ja-JP" altLang="en-US" sz="1000" dirty="0">
                          <a:solidFill>
                            <a:srgbClr val="FF0000"/>
                          </a:solidFill>
                          <a:latin typeface="Meiryo UI" panose="020B0604030504040204" pitchFamily="50" charset="-128"/>
                          <a:ea typeface="+mn-ea"/>
                          <a:cs typeface="+mn-ea"/>
                          <a:sym typeface="+mn-lt"/>
                        </a:rPr>
                        <a:t>が必要</a:t>
                      </a:r>
                      <a:r>
                        <a:rPr lang="en-US" altLang="zh-TW" sz="1000" dirty="0">
                          <a:solidFill>
                            <a:srgbClr val="FF0000"/>
                          </a:solidFill>
                          <a:latin typeface="Meiryo UI" panose="020B0604030504040204" pitchFamily="50" charset="-128"/>
                          <a:ea typeface="+mn-ea"/>
                          <a:cs typeface="+mn-ea"/>
                          <a:sym typeface="+mn-lt"/>
                        </a:rPr>
                        <a:t>)</a:t>
                      </a:r>
                      <a:endParaRPr lang="en-US" altLang="zh-TW" sz="950" b="0" dirty="0">
                        <a:solidFill>
                          <a:srgbClr val="FF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950" b="0" dirty="0">
                          <a:effectLst/>
                          <a:latin typeface="Meiryo UI" panose="020B0604030504040204" pitchFamily="50" charset="-128"/>
                          <a:ea typeface="+mn-ea"/>
                          <a:cs typeface="+mn-ea"/>
                          <a:sym typeface="+mn-lt"/>
                        </a:rPr>
                        <a:t>非対応</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1548932897"/>
                  </a:ext>
                </a:extLst>
              </a:tr>
              <a:tr h="100916">
                <a:tc>
                  <a:txBody>
                    <a:bodyPr/>
                    <a:lstStyle/>
                    <a:p>
                      <a:pPr algn="ctr" fontAlgn="ctr"/>
                      <a:r>
                        <a:rPr lang="en-US" altLang="zh-TW" sz="1000" b="1" dirty="0" err="1">
                          <a:solidFill>
                            <a:srgbClr val="000000"/>
                          </a:solidFill>
                          <a:effectLst/>
                          <a:latin typeface="Meiryo UI" panose="020B0604030504040204" pitchFamily="50" charset="-128"/>
                          <a:ea typeface="+mn-ea"/>
                          <a:cs typeface="+mn-ea"/>
                          <a:sym typeface="+mn-lt"/>
                        </a:rPr>
                        <a:t>QuDedup</a:t>
                      </a:r>
                      <a:r>
                        <a:rPr lang="ja-JP" altLang="en-US" sz="1000" b="1" dirty="0">
                          <a:solidFill>
                            <a:srgbClr val="000000"/>
                          </a:solidFill>
                          <a:effectLst/>
                          <a:latin typeface="Meiryo UI" panose="020B0604030504040204" pitchFamily="50" charset="-128"/>
                          <a:ea typeface="+mn-ea"/>
                          <a:cs typeface="+mn-ea"/>
                          <a:sym typeface="+mn-lt"/>
                        </a:rPr>
                        <a:t>を備えた</a:t>
                      </a:r>
                      <a:r>
                        <a:rPr lang="en-US" altLang="ja-JP" sz="1000" b="1" dirty="0">
                          <a:solidFill>
                            <a:srgbClr val="000000"/>
                          </a:solidFill>
                          <a:effectLst/>
                          <a:latin typeface="Meiryo UI" panose="020B0604030504040204" pitchFamily="50" charset="-128"/>
                          <a:ea typeface="+mn-ea"/>
                          <a:cs typeface="+mn-ea"/>
                          <a:sym typeface="+mn-lt"/>
                        </a:rPr>
                        <a:t>HBS</a:t>
                      </a:r>
                      <a:r>
                        <a:rPr lang="ja-JP" altLang="en-US" sz="1000" b="1" dirty="0">
                          <a:solidFill>
                            <a:srgbClr val="000000"/>
                          </a:solidFill>
                          <a:effectLst/>
                          <a:latin typeface="Meiryo UI" panose="020B0604030504040204" pitchFamily="50" charset="-128"/>
                          <a:ea typeface="+mn-ea"/>
                          <a:cs typeface="+mn-ea"/>
                          <a:sym typeface="+mn-lt"/>
                        </a:rPr>
                        <a:t>でリモートバックアップに対応</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ja-JP" altLang="en-US" sz="950" b="0" dirty="0">
                          <a:effectLst/>
                          <a:latin typeface="Meiryo UI" panose="020B0604030504040204" pitchFamily="50" charset="-128"/>
                          <a:ea typeface="+mn-ea"/>
                          <a:cs typeface="+mn-ea"/>
                          <a:sym typeface="+mn-lt"/>
                        </a:rPr>
                        <a:t>対応</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ja-JP" altLang="en-US" sz="950" b="0" dirty="0">
                          <a:effectLst/>
                          <a:latin typeface="Meiryo UI" panose="020B0604030504040204" pitchFamily="50" charset="-128"/>
                          <a:ea typeface="+mn-ea"/>
                          <a:cs typeface="+mn-ea"/>
                          <a:sym typeface="+mn-lt"/>
                        </a:rPr>
                        <a:t>対応</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66589079"/>
                  </a:ext>
                </a:extLst>
              </a:tr>
              <a:tr h="182961">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電源喪失保護</a:t>
                      </a:r>
                      <a:r>
                        <a:rPr lang="en-US" altLang="zh-TW" sz="1000" b="1" dirty="0">
                          <a:solidFill>
                            <a:srgbClr val="000000"/>
                          </a:solidFill>
                          <a:effectLst/>
                          <a:latin typeface="Meiryo UI" panose="020B0604030504040204" pitchFamily="50" charset="-128"/>
                          <a:ea typeface="+mn-ea"/>
                          <a:cs typeface="+mn-ea"/>
                          <a:sym typeface="+mn-lt"/>
                        </a:rPr>
                        <a:t>(</a:t>
                      </a:r>
                      <a:r>
                        <a:rPr lang="ja-JP" altLang="en-US" sz="1000" b="1" dirty="0">
                          <a:solidFill>
                            <a:srgbClr val="000000"/>
                          </a:solidFill>
                          <a:effectLst/>
                          <a:latin typeface="Meiryo UI" panose="020B0604030504040204" pitchFamily="50" charset="-128"/>
                          <a:ea typeface="+mn-ea"/>
                          <a:cs typeface="+mn-ea"/>
                          <a:sym typeface="+mn-lt"/>
                        </a:rPr>
                        <a:t>ハードウェア</a:t>
                      </a:r>
                      <a:r>
                        <a:rPr lang="en-US" altLang="zh-TW" sz="1000" b="1" dirty="0">
                          <a:solidFill>
                            <a:srgbClr val="000000"/>
                          </a:solidFill>
                          <a:effectLst/>
                          <a:latin typeface="Meiryo UI" panose="020B0604030504040204" pitchFamily="50" charset="-128"/>
                          <a:ea typeface="+mn-ea"/>
                          <a:cs typeface="+mn-ea"/>
                          <a:sym typeface="+mn-lt"/>
                        </a:rPr>
                        <a:t>)</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latin typeface="Meiryo UI" panose="020B0604030504040204" pitchFamily="50" charset="-128"/>
                          <a:ea typeface="+mn-ea"/>
                          <a:cs typeface="+mn-ea"/>
                          <a:sym typeface="+mn-lt"/>
                        </a:rPr>
                        <a:t>無停電電源装置</a:t>
                      </a:r>
                      <a:r>
                        <a:rPr lang="en-US" altLang="zh-TW" sz="1000" dirty="0">
                          <a:latin typeface="Meiryo UI" panose="020B0604030504040204" pitchFamily="50" charset="-128"/>
                          <a:ea typeface="+mn-ea"/>
                          <a:cs typeface="+mn-ea"/>
                          <a:sym typeface="+mn-lt"/>
                        </a:rPr>
                        <a:t>(UPS)</a:t>
                      </a:r>
                      <a:endParaRPr 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latin typeface="Meiryo UI" panose="020B0604030504040204" pitchFamily="50" charset="-128"/>
                          <a:ea typeface="+mn-ea"/>
                          <a:cs typeface="+mn-ea"/>
                          <a:sym typeface="+mn-lt"/>
                        </a:rPr>
                        <a:t>無停電電源装置</a:t>
                      </a:r>
                      <a:r>
                        <a:rPr lang="en-US" altLang="zh-TW" sz="1000" dirty="0">
                          <a:latin typeface="Meiryo UI" panose="020B0604030504040204" pitchFamily="50" charset="-128"/>
                          <a:ea typeface="+mn-ea"/>
                          <a:cs typeface="+mn-ea"/>
                          <a:sym typeface="+mn-lt"/>
                        </a:rPr>
                        <a:t>(UPS)</a:t>
                      </a:r>
                      <a:endParaRPr 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3693255863"/>
                  </a:ext>
                </a:extLst>
              </a:tr>
              <a:tr h="459886">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電源喪失保護</a:t>
                      </a:r>
                      <a:r>
                        <a:rPr lang="en-US" altLang="zh-TW" sz="1000" b="1" dirty="0">
                          <a:solidFill>
                            <a:srgbClr val="000000"/>
                          </a:solidFill>
                          <a:effectLst/>
                          <a:latin typeface="Meiryo UI" panose="020B0604030504040204" pitchFamily="50" charset="-128"/>
                          <a:ea typeface="+mn-ea"/>
                          <a:cs typeface="+mn-ea"/>
                          <a:sym typeface="+mn-lt"/>
                        </a:rPr>
                        <a:t>(</a:t>
                      </a:r>
                      <a:r>
                        <a:rPr lang="ja-JP" altLang="en-US" sz="1000" b="1" dirty="0">
                          <a:solidFill>
                            <a:srgbClr val="000000"/>
                          </a:solidFill>
                          <a:effectLst/>
                          <a:latin typeface="Meiryo UI" panose="020B0604030504040204" pitchFamily="50" charset="-128"/>
                          <a:ea typeface="+mn-ea"/>
                          <a:cs typeface="+mn-ea"/>
                          <a:sym typeface="+mn-lt"/>
                        </a:rPr>
                        <a:t>ソフトウェア</a:t>
                      </a:r>
                      <a:r>
                        <a:rPr lang="en-US" altLang="zh-TW" sz="1000" b="1" dirty="0">
                          <a:solidFill>
                            <a:srgbClr val="000000"/>
                          </a:solidFill>
                          <a:effectLst/>
                          <a:latin typeface="Meiryo UI" panose="020B0604030504040204" pitchFamily="50" charset="-128"/>
                          <a:ea typeface="+mn-ea"/>
                          <a:cs typeface="+mn-ea"/>
                          <a:sym typeface="+mn-lt"/>
                        </a:rPr>
                        <a:t>)</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1000" dirty="0">
                          <a:latin typeface="Meiryo UI" panose="020B0604030504040204" pitchFamily="50" charset="-128"/>
                          <a:ea typeface="+mn-ea"/>
                          <a:cs typeface="+mn-ea"/>
                          <a:sym typeface="+mn-lt"/>
                        </a:rPr>
                        <a:t>ZIL</a:t>
                      </a:r>
                      <a:br>
                        <a:rPr lang="en-US" altLang="zh-TW" sz="1000" dirty="0">
                          <a:latin typeface="Meiryo UI" panose="020B0604030504040204" pitchFamily="50" charset="-128"/>
                          <a:ea typeface="+mn-ea"/>
                          <a:cs typeface="+mn-ea"/>
                          <a:sym typeface="+mn-lt"/>
                        </a:rPr>
                      </a:br>
                      <a:r>
                        <a:rPr lang="en-US" altLang="zh-TW" sz="1000" dirty="0">
                          <a:latin typeface="Meiryo UI" panose="020B0604030504040204" pitchFamily="50" charset="-128"/>
                          <a:ea typeface="+mn-ea"/>
                          <a:cs typeface="+mn-ea"/>
                          <a:sym typeface="+mn-lt"/>
                        </a:rPr>
                        <a:t>Copy-On-Write</a:t>
                      </a:r>
                      <a:br>
                        <a:rPr lang="en-US" altLang="zh-TW" sz="1000" dirty="0">
                          <a:latin typeface="Meiryo UI" panose="020B0604030504040204" pitchFamily="50" charset="-128"/>
                          <a:ea typeface="+mn-ea"/>
                          <a:cs typeface="+mn-ea"/>
                          <a:sym typeface="+mn-lt"/>
                        </a:rPr>
                      </a:br>
                      <a:r>
                        <a:rPr lang="en-US" altLang="zh-TW" sz="1000" dirty="0">
                          <a:latin typeface="Meiryo UI" panose="020B0604030504040204" pitchFamily="50" charset="-128"/>
                          <a:ea typeface="+mn-ea"/>
                          <a:cs typeface="+mn-ea"/>
                          <a:sym typeface="+mn-lt"/>
                        </a:rPr>
                        <a:t>(</a:t>
                      </a:r>
                      <a:r>
                        <a:rPr lang="ja-JP" altLang="en-US" sz="1000" dirty="0">
                          <a:latin typeface="Meiryo UI" panose="020B0604030504040204" pitchFamily="50" charset="-128"/>
                          <a:ea typeface="+mn-ea"/>
                          <a:cs typeface="+mn-ea"/>
                          <a:sym typeface="+mn-lt"/>
                        </a:rPr>
                        <a:t>電力復旧後サービスが再開</a:t>
                      </a:r>
                      <a:r>
                        <a:rPr lang="en-US" altLang="zh-TW" sz="1000" dirty="0">
                          <a:latin typeface="Meiryo UI" panose="020B0604030504040204" pitchFamily="50" charset="-128"/>
                          <a:ea typeface="+mn-ea"/>
                          <a:cs typeface="+mn-ea"/>
                          <a:sym typeface="+mn-lt"/>
                        </a:rPr>
                        <a:t>)</a:t>
                      </a:r>
                      <a:endParaRPr lang="en-US" altLang="zh-TW"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ja-JP" altLang="en-US" sz="1000" dirty="0">
                          <a:latin typeface="Meiryo UI" panose="020B0604030504040204" pitchFamily="50" charset="-128"/>
                          <a:ea typeface="+mn-ea"/>
                          <a:cs typeface="+mn-ea"/>
                          <a:sym typeface="+mn-lt"/>
                        </a:rPr>
                        <a:t>非対応</a:t>
                      </a:r>
                      <a:br>
                        <a:rPr lang="en-US" altLang="zh-TW" sz="1000" dirty="0">
                          <a:latin typeface="Meiryo UI" panose="020B0604030504040204" pitchFamily="50" charset="-128"/>
                          <a:ea typeface="+mn-ea"/>
                          <a:cs typeface="+mn-ea"/>
                          <a:sym typeface="+mn-lt"/>
                        </a:rPr>
                      </a:br>
                      <a:r>
                        <a:rPr lang="en-US" altLang="zh-TW" sz="1000" dirty="0">
                          <a:latin typeface="Meiryo UI" panose="020B0604030504040204" pitchFamily="50" charset="-128"/>
                          <a:ea typeface="+mn-ea"/>
                          <a:cs typeface="+mn-ea"/>
                          <a:sym typeface="+mn-lt"/>
                        </a:rPr>
                        <a:t>(</a:t>
                      </a:r>
                      <a:r>
                        <a:rPr lang="ja-JP" altLang="en-US" sz="1000" dirty="0">
                          <a:latin typeface="Meiryo UI" panose="020B0604030504040204" pitchFamily="50" charset="-128"/>
                          <a:ea typeface="+mn-ea"/>
                          <a:cs typeface="+mn-ea"/>
                          <a:sym typeface="+mn-lt"/>
                        </a:rPr>
                        <a:t>電力損失・システムダウンタイムによるファイルシステムレベルの崩壊リスクについては「</a:t>
                      </a:r>
                      <a:r>
                        <a:rPr lang="en-US" altLang="zh-TW" sz="1000" dirty="0">
                          <a:latin typeface="Meiryo UI" panose="020B0604030504040204" pitchFamily="50" charset="-128"/>
                          <a:ea typeface="+mn-ea"/>
                          <a:cs typeface="+mn-ea"/>
                          <a:sym typeface="+mn-lt"/>
                          <a:hlinkClick r:id="rId2"/>
                        </a:rPr>
                        <a:t>Check File System</a:t>
                      </a:r>
                      <a:r>
                        <a:rPr lang="ja-JP" altLang="en-US" sz="1000" dirty="0">
                          <a:latin typeface="Meiryo UI" panose="020B0604030504040204" pitchFamily="50" charset="-128"/>
                          <a:ea typeface="+mn-ea"/>
                          <a:cs typeface="+mn-ea"/>
                          <a:sym typeface="+mn-lt"/>
                        </a:rPr>
                        <a:t>」をご参照ください</a:t>
                      </a:r>
                      <a:r>
                        <a:rPr lang="en-US" altLang="zh-TW" sz="1000" dirty="0">
                          <a:latin typeface="Meiryo UI" panose="020B0604030504040204" pitchFamily="50" charset="-128"/>
                          <a:ea typeface="+mn-ea"/>
                          <a:cs typeface="+mn-ea"/>
                          <a:sym typeface="+mn-lt"/>
                        </a:rPr>
                        <a:t>)</a:t>
                      </a:r>
                      <a:endParaRPr lang="en-US" altLang="zh-TW"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96773913"/>
                  </a:ext>
                </a:extLst>
              </a:tr>
              <a:tr h="182961">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権限管理</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950" b="0" dirty="0">
                          <a:effectLst/>
                          <a:latin typeface="Meiryo UI" panose="020B0604030504040204" pitchFamily="50" charset="-128"/>
                          <a:ea typeface="+mn-ea"/>
                          <a:cs typeface="+mn-ea"/>
                          <a:sym typeface="+mn-lt"/>
                        </a:rPr>
                        <a:t>充実した</a:t>
                      </a:r>
                      <a:r>
                        <a:rPr lang="en-US" sz="950" b="0" dirty="0">
                          <a:effectLst/>
                          <a:latin typeface="Meiryo UI" panose="020B0604030504040204" pitchFamily="50" charset="-128"/>
                          <a:ea typeface="+mn-ea"/>
                          <a:cs typeface="+mn-ea"/>
                          <a:sym typeface="+mn-lt"/>
                        </a:rPr>
                        <a:t>ACL (14</a:t>
                      </a:r>
                      <a:r>
                        <a:rPr lang="ja-JP" altLang="en-US" sz="950" b="0" dirty="0">
                          <a:effectLst/>
                          <a:latin typeface="Meiryo UI" panose="020B0604030504040204" pitchFamily="50" charset="-128"/>
                          <a:ea typeface="+mn-ea"/>
                          <a:cs typeface="+mn-ea"/>
                          <a:sym typeface="+mn-lt"/>
                        </a:rPr>
                        <a:t>タイプ</a:t>
                      </a:r>
                      <a:r>
                        <a:rPr lang="en-US" altLang="zh-TW" sz="950" b="0" dirty="0">
                          <a:effectLst/>
                          <a:latin typeface="Meiryo UI" panose="020B0604030504040204" pitchFamily="50" charset="-128"/>
                          <a:ea typeface="+mn-ea"/>
                          <a:cs typeface="+mn-ea"/>
                          <a:sym typeface="+mn-lt"/>
                        </a:rPr>
                        <a:t>)</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fr-FR" altLang="zh-TW" sz="1000" dirty="0">
                          <a:latin typeface="Meiryo UI" panose="020B0604030504040204" pitchFamily="50" charset="-128"/>
                          <a:ea typeface="+mn-ea"/>
                          <a:cs typeface="+mn-ea"/>
                          <a:sym typeface="+mn-lt"/>
                        </a:rPr>
                        <a:t>POSIX ACLs (3</a:t>
                      </a:r>
                      <a:r>
                        <a:rPr lang="ja-JP" altLang="en-US" sz="1000" dirty="0">
                          <a:latin typeface="Meiryo UI" panose="020B0604030504040204" pitchFamily="50" charset="-128"/>
                          <a:ea typeface="+mn-ea"/>
                          <a:cs typeface="+mn-ea"/>
                          <a:sym typeface="+mn-lt"/>
                        </a:rPr>
                        <a:t>タイプ</a:t>
                      </a:r>
                      <a:r>
                        <a:rPr lang="fr-FR" altLang="zh-TW" sz="1000" dirty="0">
                          <a:latin typeface="Meiryo UI" panose="020B0604030504040204" pitchFamily="50" charset="-128"/>
                          <a:ea typeface="+mn-ea"/>
                          <a:cs typeface="+mn-ea"/>
                          <a:sym typeface="+mn-lt"/>
                        </a:rPr>
                        <a:t>) + </a:t>
                      </a:r>
                      <a:r>
                        <a:rPr lang="ja-JP" altLang="en-US" sz="1000" dirty="0">
                          <a:latin typeface="Meiryo UI" panose="020B0604030504040204" pitchFamily="50" charset="-128"/>
                          <a:ea typeface="+mn-ea"/>
                          <a:cs typeface="+mn-ea"/>
                          <a:sym typeface="+mn-lt"/>
                        </a:rPr>
                        <a:t>特定の特別な権限</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086844128"/>
                  </a:ext>
                </a:extLst>
              </a:tr>
              <a:tr h="602090">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容量の拡張</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1000" dirty="0">
                          <a:latin typeface="Meiryo UI" panose="020B0604030504040204" pitchFamily="50" charset="-128"/>
                          <a:ea typeface="+mn-ea"/>
                          <a:cs typeface="+mn-ea"/>
                          <a:sym typeface="+mn-lt"/>
                        </a:rPr>
                        <a:t>RAID</a:t>
                      </a:r>
                      <a:r>
                        <a:rPr lang="ja-JP" altLang="en-US" sz="1000" dirty="0">
                          <a:latin typeface="Meiryo UI" panose="020B0604030504040204" pitchFamily="50" charset="-128"/>
                          <a:ea typeface="+mn-ea"/>
                          <a:cs typeface="+mn-ea"/>
                          <a:sym typeface="+mn-lt"/>
                        </a:rPr>
                        <a:t>容量のアップグレード</a:t>
                      </a: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より大きな容量のディスクドライブに変更</a:t>
                      </a: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拡張エンクロージャ</a:t>
                      </a:r>
                      <a:r>
                        <a:rPr lang="en-US" altLang="zh-TW" sz="1000" dirty="0">
                          <a:latin typeface="Meiryo UI" panose="020B0604030504040204" pitchFamily="50" charset="-128"/>
                          <a:ea typeface="+mn-ea"/>
                          <a:cs typeface="+mn-ea"/>
                          <a:sym typeface="+mn-lt"/>
                        </a:rPr>
                        <a:t>/JBOD</a:t>
                      </a:r>
                      <a:r>
                        <a:rPr lang="ja-JP" altLang="en-US" sz="1000" dirty="0">
                          <a:latin typeface="Meiryo UI" panose="020B0604030504040204" pitchFamily="50" charset="-128"/>
                          <a:ea typeface="+mn-ea"/>
                          <a:cs typeface="+mn-ea"/>
                          <a:sym typeface="+mn-lt"/>
                        </a:rPr>
                        <a:t>が付属</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1000" dirty="0">
                          <a:latin typeface="Meiryo UI" panose="020B0604030504040204" pitchFamily="50" charset="-128"/>
                          <a:ea typeface="+mn-ea"/>
                          <a:cs typeface="+mn-ea"/>
                          <a:sym typeface="+mn-lt"/>
                        </a:rPr>
                        <a:t>RAID</a:t>
                      </a:r>
                      <a:r>
                        <a:rPr lang="ja-JP" altLang="en-US" sz="1000" dirty="0">
                          <a:latin typeface="Meiryo UI" panose="020B0604030504040204" pitchFamily="50" charset="-128"/>
                          <a:ea typeface="+mn-ea"/>
                          <a:cs typeface="+mn-ea"/>
                          <a:sym typeface="+mn-lt"/>
                        </a:rPr>
                        <a:t>グループにディスクドライブを追加</a:t>
                      </a:r>
                      <a:br>
                        <a:rPr lang="en-US" altLang="zh-TW" sz="1000" dirty="0">
                          <a:latin typeface="Meiryo UI" panose="020B0604030504040204" pitchFamily="50" charset="-128"/>
                          <a:ea typeface="+mn-ea"/>
                          <a:cs typeface="+mn-ea"/>
                          <a:sym typeface="+mn-lt"/>
                        </a:rPr>
                      </a:br>
                      <a:r>
                        <a:rPr lang="en-US" altLang="zh-TW" sz="1000" dirty="0">
                          <a:latin typeface="Meiryo UI" panose="020B0604030504040204" pitchFamily="50" charset="-128"/>
                          <a:ea typeface="+mn-ea"/>
                          <a:cs typeface="+mn-ea"/>
                          <a:sym typeface="+mn-lt"/>
                        </a:rPr>
                        <a:t>RAID</a:t>
                      </a:r>
                      <a:r>
                        <a:rPr lang="ja-JP" altLang="en-US" sz="1000" dirty="0">
                          <a:latin typeface="Meiryo UI" panose="020B0604030504040204" pitchFamily="50" charset="-128"/>
                          <a:ea typeface="+mn-ea"/>
                          <a:cs typeface="+mn-ea"/>
                          <a:sym typeface="+mn-lt"/>
                        </a:rPr>
                        <a:t>容量をアップグレード</a:t>
                      </a: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より大きな容量のディスクドライブに変更</a:t>
                      </a:r>
                      <a:endParaRPr lang="en-US" altLang="ja-JP" sz="1000" dirty="0">
                        <a:latin typeface="Meiryo UI" panose="020B0604030504040204" pitchFamily="50" charset="-128"/>
                        <a:ea typeface="+mn-ea"/>
                        <a:cs typeface="+mn-ea"/>
                        <a:sym typeface="+mn-lt"/>
                      </a:endParaRPr>
                    </a:p>
                    <a:p>
                      <a:pPr algn="ctr" fontAlgn="ctr"/>
                      <a:r>
                        <a:rPr lang="ja-JP" altLang="en-US" sz="1000" dirty="0">
                          <a:latin typeface="Meiryo UI" panose="020B0604030504040204" pitchFamily="50" charset="-128"/>
                          <a:ea typeface="+mn-ea"/>
                          <a:cs typeface="+mn-ea"/>
                          <a:sym typeface="+mn-lt"/>
                        </a:rPr>
                        <a:t>拡張エンクロージャ</a:t>
                      </a:r>
                      <a:r>
                        <a:rPr lang="en-US" altLang="zh-TW" sz="1000" dirty="0">
                          <a:latin typeface="Meiryo UI" panose="020B0604030504040204" pitchFamily="50" charset="-128"/>
                          <a:ea typeface="+mn-ea"/>
                          <a:cs typeface="+mn-ea"/>
                          <a:sym typeface="+mn-lt"/>
                        </a:rPr>
                        <a:t>/JBOD</a:t>
                      </a:r>
                      <a:r>
                        <a:rPr lang="ja-JP" altLang="en-US" sz="1000" dirty="0">
                          <a:latin typeface="Meiryo UI" panose="020B0604030504040204" pitchFamily="50" charset="-128"/>
                          <a:ea typeface="+mn-ea"/>
                          <a:cs typeface="+mn-ea"/>
                          <a:sym typeface="+mn-lt"/>
                        </a:rPr>
                        <a:t>が付属</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689890637"/>
                  </a:ext>
                </a:extLst>
              </a:tr>
              <a:tr h="317681">
                <a:tc>
                  <a:txBody>
                    <a:bodyPr/>
                    <a:lstStyle/>
                    <a:p>
                      <a:pPr algn="ctr" fontAlgn="ctr"/>
                      <a:r>
                        <a:rPr lang="ja-JP" altLang="en-US" sz="1000" b="1" dirty="0">
                          <a:solidFill>
                            <a:srgbClr val="000000"/>
                          </a:solidFill>
                          <a:effectLst/>
                          <a:latin typeface="Meiryo UI" panose="020B0604030504040204" pitchFamily="50" charset="-128"/>
                          <a:ea typeface="+mn-ea"/>
                          <a:cs typeface="+mn-ea"/>
                          <a:sym typeface="+mn-lt"/>
                        </a:rPr>
                        <a:t>データセキュリティ</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latin typeface="Meiryo UI" panose="020B0604030504040204" pitchFamily="50" charset="-128"/>
                          <a:ea typeface="+mn-ea"/>
                          <a:cs typeface="+mn-ea"/>
                          <a:sym typeface="+mn-lt"/>
                        </a:rPr>
                        <a:t>より良い</a:t>
                      </a:r>
                      <a:br>
                        <a:rPr lang="en-US" altLang="zh-TW" sz="1000" dirty="0">
                          <a:latin typeface="Meiryo UI" panose="020B0604030504040204" pitchFamily="50" charset="-128"/>
                          <a:ea typeface="+mn-ea"/>
                          <a:cs typeface="+mn-ea"/>
                          <a:sym typeface="+mn-lt"/>
                        </a:rPr>
                      </a:br>
                      <a:r>
                        <a:rPr lang="en-US" altLang="zh-TW" sz="1000" dirty="0">
                          <a:latin typeface="Meiryo UI" panose="020B0604030504040204" pitchFamily="50" charset="-128"/>
                          <a:ea typeface="+mn-ea"/>
                          <a:cs typeface="+mn-ea"/>
                          <a:sym typeface="+mn-lt"/>
                        </a:rPr>
                        <a:t>(</a:t>
                      </a:r>
                      <a:r>
                        <a:rPr lang="ja-JP" altLang="en-US" sz="1000" dirty="0">
                          <a:latin typeface="Meiryo UI" panose="020B0604030504040204" pitchFamily="50" charset="-128"/>
                          <a:ea typeface="+mn-ea"/>
                          <a:cs typeface="+mn-ea"/>
                          <a:sym typeface="+mn-lt"/>
                        </a:rPr>
                        <a:t>自己修復</a:t>
                      </a:r>
                      <a:r>
                        <a:rPr lang="en-US" altLang="zh-TW" sz="1000" dirty="0">
                          <a:latin typeface="Meiryo UI" panose="020B0604030504040204" pitchFamily="50" charset="-128"/>
                          <a:ea typeface="+mn-ea"/>
                          <a:cs typeface="+mn-ea"/>
                          <a:sym typeface="+mn-lt"/>
                        </a:rPr>
                        <a:t> &amp; Copy-on-Write)</a:t>
                      </a:r>
                      <a:endParaRPr lang="en-US" sz="950" b="0" dirty="0">
                        <a:solidFill>
                          <a:srgbClr val="C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latin typeface="Meiryo UI" panose="020B0604030504040204" pitchFamily="50" charset="-128"/>
                          <a:ea typeface="+mn-ea"/>
                          <a:cs typeface="+mn-ea"/>
                          <a:sym typeface="+mn-lt"/>
                        </a:rPr>
                        <a:t>スタンダード</a:t>
                      </a:r>
                      <a:endParaRPr lang="zh-TW" alt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488811087"/>
                  </a:ext>
                </a:extLst>
              </a:tr>
              <a:tr h="602090">
                <a:tc>
                  <a:txBody>
                    <a:bodyPr/>
                    <a:lstStyle/>
                    <a:p>
                      <a:pPr algn="ctr" fontAlgn="ctr"/>
                      <a:r>
                        <a:rPr lang="ja-JP" altLang="en-US" sz="1000" dirty="0">
                          <a:latin typeface="Meiryo UI" panose="020B0604030504040204" pitchFamily="50" charset="-128"/>
                          <a:ea typeface="+mn-ea"/>
                          <a:cs typeface="+mn-ea"/>
                          <a:sym typeface="+mn-lt"/>
                        </a:rPr>
                        <a:t>ビデオ編集アプリケーションにおすすめの</a:t>
                      </a:r>
                      <a:r>
                        <a:rPr lang="en-US" altLang="zh-TW" sz="1000" dirty="0">
                          <a:latin typeface="Meiryo UI" panose="020B0604030504040204" pitchFamily="50" charset="-128"/>
                          <a:ea typeface="+mn-ea"/>
                          <a:cs typeface="+mn-ea"/>
                          <a:sym typeface="+mn-lt"/>
                        </a:rPr>
                        <a:t>SSD</a:t>
                      </a:r>
                      <a:r>
                        <a:rPr lang="ja-JP" altLang="en-US" sz="1000" dirty="0">
                          <a:latin typeface="Meiryo UI" panose="020B0604030504040204" pitchFamily="50" charset="-128"/>
                          <a:ea typeface="+mn-ea"/>
                          <a:cs typeface="+mn-ea"/>
                          <a:sym typeface="+mn-lt"/>
                        </a:rPr>
                        <a:t>構成</a:t>
                      </a:r>
                      <a:endParaRPr lang="zh-TW" altLang="en-US" sz="1000" b="1" dirty="0">
                        <a:solidFill>
                          <a:srgbClr val="000000"/>
                        </a:solidFill>
                        <a:effectLst/>
                        <a:latin typeface="Meiryo UI" panose="020B0604030504040204" pitchFamily="50" charset="-128"/>
                        <a:ea typeface="+mn-ea"/>
                        <a:cs typeface="+mn-ea"/>
                        <a:sym typeface="+mn-lt"/>
                      </a:endParaRP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1000" dirty="0">
                          <a:latin typeface="Meiryo UI" panose="020B0604030504040204" pitchFamily="50" charset="-128"/>
                          <a:ea typeface="+mn-ea"/>
                          <a:cs typeface="+mn-ea"/>
                          <a:sym typeface="+mn-lt"/>
                        </a:rPr>
                        <a:t>SSD</a:t>
                      </a:r>
                      <a:r>
                        <a:rPr lang="ja-JP" altLang="en-US" sz="1000" dirty="0">
                          <a:latin typeface="Meiryo UI" panose="020B0604030504040204" pitchFamily="50" charset="-128"/>
                          <a:ea typeface="+mn-ea"/>
                          <a:cs typeface="+mn-ea"/>
                          <a:sym typeface="+mn-lt"/>
                        </a:rPr>
                        <a:t>プールを使用</a:t>
                      </a:r>
                      <a:br>
                        <a:rPr lang="en-US" altLang="zh-TW" sz="1000" dirty="0">
                          <a:latin typeface="Meiryo UI" panose="020B0604030504040204" pitchFamily="50" charset="-128"/>
                          <a:ea typeface="+mn-ea"/>
                          <a:cs typeface="+mn-ea"/>
                          <a:sym typeface="+mn-lt"/>
                        </a:rPr>
                      </a:b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注記</a:t>
                      </a:r>
                      <a:r>
                        <a:rPr lang="en-US" altLang="zh-TW" sz="1000" dirty="0">
                          <a:latin typeface="Meiryo UI" panose="020B0604030504040204" pitchFamily="50" charset="-128"/>
                          <a:ea typeface="+mn-ea"/>
                          <a:cs typeface="+mn-ea"/>
                          <a:sym typeface="+mn-lt"/>
                        </a:rPr>
                        <a:t>: </a:t>
                      </a:r>
                      <a:r>
                        <a:rPr lang="ja-JP" altLang="en-US" sz="1000" dirty="0">
                          <a:latin typeface="Meiryo UI" panose="020B0604030504040204" pitchFamily="50" charset="-128"/>
                          <a:ea typeface="+mn-ea"/>
                          <a:cs typeface="+mn-ea"/>
                          <a:sym typeface="+mn-lt"/>
                        </a:rPr>
                        <a:t>フォルダ</a:t>
                      </a:r>
                      <a:r>
                        <a:rPr lang="en-US" altLang="ja-JP" sz="1000" dirty="0">
                          <a:latin typeface="Meiryo UI" panose="020B0604030504040204" pitchFamily="50" charset="-128"/>
                          <a:ea typeface="+mn-ea"/>
                          <a:cs typeface="+mn-ea"/>
                          <a:sym typeface="+mn-lt"/>
                        </a:rPr>
                        <a:t>/LUN</a:t>
                      </a:r>
                      <a:r>
                        <a:rPr lang="ja-JP" altLang="en-US" sz="1000" dirty="0">
                          <a:latin typeface="Meiryo UI" panose="020B0604030504040204" pitchFamily="50" charset="-128"/>
                          <a:ea typeface="+mn-ea"/>
                          <a:cs typeface="+mn-ea"/>
                          <a:sym typeface="+mn-lt"/>
                        </a:rPr>
                        <a:t>作成時はブロックサイズを</a:t>
                      </a:r>
                      <a:r>
                        <a:rPr lang="en-US" altLang="zh-TW" sz="1000" dirty="0">
                          <a:latin typeface="Meiryo UI" panose="020B0604030504040204" pitchFamily="50" charset="-128"/>
                          <a:ea typeface="+mn-ea"/>
                          <a:cs typeface="+mn-ea"/>
                          <a:sym typeface="+mn-lt"/>
                        </a:rPr>
                        <a:t>128K</a:t>
                      </a:r>
                      <a:r>
                        <a:rPr lang="ja-JP" altLang="en-US" sz="1000" dirty="0">
                          <a:latin typeface="Meiryo UI" panose="020B0604030504040204" pitchFamily="50" charset="-128"/>
                          <a:ea typeface="+mn-ea"/>
                          <a:cs typeface="+mn-ea"/>
                          <a:sym typeface="+mn-lt"/>
                        </a:rPr>
                        <a:t>に設定してください。</a:t>
                      </a:r>
                      <a:endParaRPr 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ja-JP" altLang="en-US" sz="1000" dirty="0">
                          <a:latin typeface="Meiryo UI" panose="020B0604030504040204" pitchFamily="50" charset="-128"/>
                          <a:ea typeface="+mn-ea"/>
                          <a:cs typeface="+mn-ea"/>
                          <a:sym typeface="+mn-lt"/>
                        </a:rPr>
                        <a:t>編集</a:t>
                      </a:r>
                      <a:r>
                        <a:rPr lang="en-US" altLang="zh-TW" sz="1000" dirty="0">
                          <a:latin typeface="Meiryo UI" panose="020B0604030504040204" pitchFamily="50" charset="-128"/>
                          <a:ea typeface="+mn-ea"/>
                          <a:cs typeface="+mn-ea"/>
                          <a:sym typeface="+mn-lt"/>
                        </a:rPr>
                        <a:t>(</a:t>
                      </a:r>
                      <a:r>
                        <a:rPr lang="ja-JP" altLang="en-US" sz="1000" dirty="0">
                          <a:latin typeface="Meiryo UI" panose="020B0604030504040204" pitchFamily="50" charset="-128"/>
                          <a:ea typeface="+mn-ea"/>
                          <a:cs typeface="+mn-ea"/>
                          <a:sym typeface="+mn-lt"/>
                        </a:rPr>
                        <a:t>オリジナル</a:t>
                      </a:r>
                      <a:r>
                        <a:rPr lang="en-US" altLang="zh-TW" sz="1000" dirty="0">
                          <a:latin typeface="Meiryo UI" panose="020B0604030504040204" pitchFamily="50" charset="-128"/>
                          <a:ea typeface="+mn-ea"/>
                          <a:cs typeface="+mn-ea"/>
                          <a:sym typeface="+mn-lt"/>
                        </a:rPr>
                        <a:t>/RAW</a:t>
                      </a:r>
                      <a:r>
                        <a:rPr lang="ja-JP" altLang="en-US" sz="1000" dirty="0">
                          <a:latin typeface="Meiryo UI" panose="020B0604030504040204" pitchFamily="50" charset="-128"/>
                          <a:ea typeface="+mn-ea"/>
                          <a:cs typeface="+mn-ea"/>
                          <a:sym typeface="+mn-lt"/>
                        </a:rPr>
                        <a:t>ファイル</a:t>
                      </a:r>
                      <a:r>
                        <a:rPr lang="en-US" altLang="zh-TW" sz="1000" dirty="0">
                          <a:latin typeface="Meiryo UI" panose="020B0604030504040204" pitchFamily="50" charset="-128"/>
                          <a:ea typeface="+mn-ea"/>
                          <a:cs typeface="+mn-ea"/>
                          <a:sym typeface="+mn-lt"/>
                        </a:rPr>
                        <a:t>): SSD</a:t>
                      </a:r>
                      <a:r>
                        <a:rPr lang="ja-JP" altLang="en-US" sz="1000" dirty="0">
                          <a:latin typeface="Meiryo UI" panose="020B0604030504040204" pitchFamily="50" charset="-128"/>
                          <a:ea typeface="+mn-ea"/>
                          <a:cs typeface="+mn-ea"/>
                          <a:sym typeface="+mn-lt"/>
                        </a:rPr>
                        <a:t>プールを使用</a:t>
                      </a: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ポストプロダクション</a:t>
                      </a:r>
                      <a:r>
                        <a:rPr lang="en-US" altLang="zh-TW" sz="1000" dirty="0">
                          <a:latin typeface="Meiryo UI" panose="020B0604030504040204" pitchFamily="50" charset="-128"/>
                          <a:ea typeface="+mn-ea"/>
                          <a:cs typeface="+mn-ea"/>
                          <a:sym typeface="+mn-lt"/>
                        </a:rPr>
                        <a:t>: </a:t>
                      </a:r>
                      <a:r>
                        <a:rPr lang="ja-JP" altLang="en-US" sz="1000" dirty="0">
                          <a:latin typeface="Meiryo UI" panose="020B0604030504040204" pitchFamily="50" charset="-128"/>
                          <a:ea typeface="+mn-ea"/>
                          <a:cs typeface="+mn-ea"/>
                          <a:sym typeface="+mn-lt"/>
                        </a:rPr>
                        <a:t>読み取り</a:t>
                      </a:r>
                      <a:r>
                        <a:rPr lang="en-US" altLang="ja-JP" sz="1000" dirty="0">
                          <a:latin typeface="Meiryo UI" panose="020B0604030504040204" pitchFamily="50" charset="-128"/>
                          <a:ea typeface="+mn-ea"/>
                          <a:cs typeface="+mn-ea"/>
                          <a:sym typeface="+mn-lt"/>
                        </a:rPr>
                        <a:t>/</a:t>
                      </a:r>
                      <a:r>
                        <a:rPr lang="ja-JP" altLang="en-US" sz="1000" dirty="0">
                          <a:latin typeface="Meiryo UI" panose="020B0604030504040204" pitchFamily="50" charset="-128"/>
                          <a:ea typeface="+mn-ea"/>
                          <a:cs typeface="+mn-ea"/>
                          <a:sym typeface="+mn-lt"/>
                        </a:rPr>
                        <a:t>書き込みキャッシュを有効化</a:t>
                      </a:r>
                      <a:br>
                        <a:rPr lang="en-US" altLang="zh-TW" sz="1000" dirty="0">
                          <a:latin typeface="Meiryo UI" panose="020B0604030504040204" pitchFamily="50" charset="-128"/>
                          <a:ea typeface="+mn-ea"/>
                          <a:cs typeface="+mn-ea"/>
                          <a:sym typeface="+mn-lt"/>
                        </a:rPr>
                      </a:br>
                      <a:br>
                        <a:rPr lang="en-US" altLang="zh-TW" sz="1000" dirty="0">
                          <a:latin typeface="Meiryo UI" panose="020B0604030504040204" pitchFamily="50" charset="-128"/>
                          <a:ea typeface="+mn-ea"/>
                          <a:cs typeface="+mn-ea"/>
                          <a:sym typeface="+mn-lt"/>
                        </a:rPr>
                      </a:br>
                      <a:r>
                        <a:rPr lang="ja-JP" altLang="en-US" sz="1000" dirty="0">
                          <a:latin typeface="Meiryo UI" panose="020B0604030504040204" pitchFamily="50" charset="-128"/>
                          <a:ea typeface="+mn-ea"/>
                          <a:cs typeface="+mn-ea"/>
                          <a:sym typeface="+mn-lt"/>
                        </a:rPr>
                        <a:t>注記</a:t>
                      </a:r>
                      <a:r>
                        <a:rPr lang="en-US" altLang="zh-TW" sz="1000" dirty="0">
                          <a:latin typeface="Meiryo UI" panose="020B0604030504040204" pitchFamily="50" charset="-128"/>
                          <a:ea typeface="+mn-ea"/>
                          <a:cs typeface="+mn-ea"/>
                          <a:sym typeface="+mn-lt"/>
                        </a:rPr>
                        <a:t>: </a:t>
                      </a:r>
                      <a:r>
                        <a:rPr lang="ja-JP" altLang="en-US" sz="1000" dirty="0">
                          <a:latin typeface="Meiryo UI" panose="020B0604030504040204" pitchFamily="50" charset="-128"/>
                          <a:ea typeface="+mn-ea"/>
                          <a:cs typeface="+mn-ea"/>
                          <a:sym typeface="+mn-lt"/>
                        </a:rPr>
                        <a:t>ボリューム作成時はブロックサイズを</a:t>
                      </a:r>
                      <a:r>
                        <a:rPr lang="en-US" altLang="zh-TW" sz="1000" dirty="0">
                          <a:latin typeface="Meiryo UI" panose="020B0604030504040204" pitchFamily="50" charset="-128"/>
                          <a:ea typeface="+mn-ea"/>
                          <a:cs typeface="+mn-ea"/>
                          <a:sym typeface="+mn-lt"/>
                        </a:rPr>
                        <a:t>32K</a:t>
                      </a:r>
                      <a:r>
                        <a:rPr lang="ja-JP" altLang="en-US" sz="1000" dirty="0">
                          <a:latin typeface="Meiryo UI" panose="020B0604030504040204" pitchFamily="50" charset="-128"/>
                          <a:ea typeface="+mn-ea"/>
                          <a:cs typeface="+mn-ea"/>
                          <a:sym typeface="+mn-lt"/>
                        </a:rPr>
                        <a:t>または</a:t>
                      </a:r>
                      <a:r>
                        <a:rPr lang="en-US" altLang="zh-TW" sz="1000" dirty="0">
                          <a:latin typeface="Meiryo UI" panose="020B0604030504040204" pitchFamily="50" charset="-128"/>
                          <a:ea typeface="+mn-ea"/>
                          <a:cs typeface="+mn-ea"/>
                          <a:sym typeface="+mn-lt"/>
                        </a:rPr>
                        <a:t>64K</a:t>
                      </a:r>
                      <a:r>
                        <a:rPr lang="ja-JP" altLang="en-US" sz="1000" dirty="0">
                          <a:latin typeface="Meiryo UI" panose="020B0604030504040204" pitchFamily="50" charset="-128"/>
                          <a:ea typeface="+mn-ea"/>
                          <a:cs typeface="+mn-ea"/>
                          <a:sym typeface="+mn-lt"/>
                        </a:rPr>
                        <a:t>に設定し、</a:t>
                      </a:r>
                      <a:r>
                        <a:rPr lang="en-US" altLang="zh-TW" sz="1000" dirty="0">
                          <a:latin typeface="Meiryo UI" panose="020B0604030504040204" pitchFamily="50" charset="-128"/>
                          <a:ea typeface="+mn-ea"/>
                          <a:cs typeface="+mn-ea"/>
                          <a:sym typeface="+mn-lt"/>
                        </a:rPr>
                        <a:t> </a:t>
                      </a:r>
                      <a:r>
                        <a:rPr lang="ja-JP" altLang="en-US" sz="1000" dirty="0">
                          <a:latin typeface="Meiryo UI" panose="020B0604030504040204" pitchFamily="50" charset="-128"/>
                          <a:ea typeface="+mn-ea"/>
                          <a:cs typeface="+mn-ea"/>
                          <a:sym typeface="+mn-lt"/>
                        </a:rPr>
                        <a:t>キャッシュモードは「</a:t>
                      </a:r>
                      <a:r>
                        <a:rPr lang="en-US" altLang="zh-TW" sz="1000" dirty="0">
                          <a:latin typeface="Meiryo UI" panose="020B0604030504040204" pitchFamily="50" charset="-128"/>
                          <a:ea typeface="+mn-ea"/>
                          <a:cs typeface="+mn-ea"/>
                          <a:sym typeface="+mn-lt"/>
                        </a:rPr>
                        <a:t>All I/O</a:t>
                      </a:r>
                      <a:r>
                        <a:rPr lang="ja-JP" altLang="en-US" sz="1000" dirty="0">
                          <a:latin typeface="Meiryo UI" panose="020B0604030504040204" pitchFamily="50" charset="-128"/>
                          <a:ea typeface="+mn-ea"/>
                          <a:cs typeface="+mn-ea"/>
                          <a:sym typeface="+mn-lt"/>
                        </a:rPr>
                        <a:t>」を選択してください。</a:t>
                      </a:r>
                      <a:endParaRPr lang="en-US" sz="950" b="0" dirty="0">
                        <a:effectLst/>
                        <a:latin typeface="Meiryo UI" panose="020B0604030504040204" pitchFamily="50" charset="-128"/>
                        <a:ea typeface="+mn-ea"/>
                        <a:cs typeface="+mn-ea"/>
                        <a:sym typeface="+mn-lt"/>
                      </a:endParaRP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618972671"/>
                  </a:ext>
                </a:extLst>
              </a:tr>
            </a:tbl>
          </a:graphicData>
        </a:graphic>
      </p:graphicFrame>
      <p:pic>
        <p:nvPicPr>
          <p:cNvPr id="19"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973724" y="4569405"/>
            <a:ext cx="4176402" cy="343047"/>
          </a:xfrm>
          <a:prstGeom prst="rect">
            <a:avLst/>
          </a:prstGeom>
        </p:spPr>
      </p:pic>
      <p:pic>
        <p:nvPicPr>
          <p:cNvPr id="23"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957205" y="4598274"/>
            <a:ext cx="4176402" cy="343047"/>
          </a:xfrm>
          <a:prstGeom prst="rect">
            <a:avLst/>
          </a:prstGeom>
        </p:spPr>
      </p:pic>
      <p:sp>
        <p:nvSpPr>
          <p:cNvPr id="25" name="文字方塊 24">
            <a:extLst>
              <a:ext uri="{FF2B5EF4-FFF2-40B4-BE49-F238E27FC236}">
                <a16:creationId xmlns:a16="http://schemas.microsoft.com/office/drawing/2014/main" id="{E86B2D96-A8F9-BA1A-F4F6-0B4292006D4F}"/>
              </a:ext>
            </a:extLst>
          </p:cNvPr>
          <p:cNvSpPr txBox="1"/>
          <p:nvPr/>
        </p:nvSpPr>
        <p:spPr>
          <a:xfrm>
            <a:off x="118530" y="1582741"/>
            <a:ext cx="11834949" cy="307777"/>
          </a:xfrm>
          <a:prstGeom prst="rect">
            <a:avLst/>
          </a:prstGeom>
          <a:noFill/>
        </p:spPr>
        <p:txBody>
          <a:bodyPr wrap="square">
            <a:spAutoFit/>
          </a:bodyPr>
          <a:lstStyle/>
          <a:p>
            <a:pPr algn="ctr"/>
            <a:r>
              <a:rPr lang="en-US" altLang="zh-TW" b="1" dirty="0">
                <a:latin typeface="Meiryo UI" panose="020B0604030504040204" pitchFamily="50" charset="-128"/>
                <a:ea typeface="Meiryo UI" panose="020B0604030504040204" pitchFamily="50" charset="-128"/>
                <a:cs typeface="+mn-ea"/>
                <a:sym typeface="+mn-lt"/>
              </a:rPr>
              <a:t>ZFS</a:t>
            </a:r>
            <a:r>
              <a:rPr lang="ja-JP" altLang="en-US" b="1" dirty="0">
                <a:latin typeface="Meiryo UI" panose="020B0604030504040204" pitchFamily="50" charset="-128"/>
                <a:ea typeface="Meiryo UI" panose="020B0604030504040204" pitchFamily="50" charset="-128"/>
                <a:cs typeface="+mn-ea"/>
                <a:sym typeface="+mn-lt"/>
              </a:rPr>
              <a:t>ベースの</a:t>
            </a:r>
            <a:r>
              <a:rPr lang="en-US" altLang="zh-TW" b="1" dirty="0" err="1">
                <a:latin typeface="Meiryo UI" panose="020B0604030504040204" pitchFamily="50" charset="-128"/>
                <a:ea typeface="Meiryo UI" panose="020B0604030504040204" pitchFamily="50" charset="-128"/>
                <a:cs typeface="+mn-ea"/>
                <a:sym typeface="+mn-lt"/>
              </a:rPr>
              <a:t>QuTS</a:t>
            </a:r>
            <a:r>
              <a:rPr lang="en-US" altLang="zh-TW" b="1" dirty="0">
                <a:latin typeface="Meiryo UI" panose="020B0604030504040204" pitchFamily="50" charset="-128"/>
                <a:ea typeface="Meiryo UI" panose="020B0604030504040204" pitchFamily="50" charset="-128"/>
                <a:cs typeface="+mn-ea"/>
                <a:sym typeface="+mn-lt"/>
              </a:rPr>
              <a:t> hero</a:t>
            </a:r>
            <a:r>
              <a:rPr lang="ja-JP" altLang="en-US" b="1" dirty="0">
                <a:latin typeface="Meiryo UI" panose="020B0604030504040204" pitchFamily="50" charset="-128"/>
                <a:ea typeface="Meiryo UI" panose="020B0604030504040204" pitchFamily="50" charset="-128"/>
                <a:cs typeface="+mn-ea"/>
                <a:sym typeface="+mn-lt"/>
              </a:rPr>
              <a:t>はパフォーマンスとデータの整合性を実現します</a:t>
            </a:r>
            <a:endParaRPr lang="en-US" altLang="zh-TW" b="1" dirty="0">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3709466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49"/>
          <p:cNvSpPr/>
          <p:nvPr/>
        </p:nvSpPr>
        <p:spPr>
          <a:xfrm>
            <a:off x="6291136" y="1724776"/>
            <a:ext cx="5350873" cy="4938501"/>
          </a:xfrm>
          <a:prstGeom prst="roundRect">
            <a:avLst>
              <a:gd name="adj" fmla="val 0"/>
            </a:avLst>
          </a:prstGeom>
          <a:solidFill>
            <a:schemeClr val="lt1">
              <a:alpha val="14901"/>
            </a:schemeClr>
          </a:solidFill>
          <a:ln w="1905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000000"/>
              </a:solidFill>
              <a:latin typeface="Meiryo UI" panose="020B0604030504040204" pitchFamily="50" charset="-128"/>
              <a:ea typeface="Meiryo UI" panose="020B0604030504040204" pitchFamily="50" charset="-128"/>
              <a:sym typeface="Arial"/>
            </a:endParaRPr>
          </a:p>
        </p:txBody>
      </p:sp>
      <p:sp>
        <p:nvSpPr>
          <p:cNvPr id="1011" name="Google Shape;1011;p49"/>
          <p:cNvSpPr/>
          <p:nvPr/>
        </p:nvSpPr>
        <p:spPr>
          <a:xfrm>
            <a:off x="450446" y="1718616"/>
            <a:ext cx="5350873" cy="4938501"/>
          </a:xfrm>
          <a:prstGeom prst="roundRect">
            <a:avLst>
              <a:gd name="adj" fmla="val 0"/>
            </a:avLst>
          </a:prstGeom>
          <a:solidFill>
            <a:schemeClr val="lt1">
              <a:alpha val="14901"/>
            </a:schemeClr>
          </a:solidFill>
          <a:ln w="1905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000000"/>
              </a:solidFill>
              <a:latin typeface="Meiryo UI" panose="020B0604030504040204" pitchFamily="50" charset="-128"/>
              <a:ea typeface="Meiryo UI" panose="020B0604030504040204" pitchFamily="50" charset="-128"/>
              <a:sym typeface="Arial"/>
            </a:endParaRPr>
          </a:p>
        </p:txBody>
      </p:sp>
      <p:sp>
        <p:nvSpPr>
          <p:cNvPr id="1012" name="Google Shape;1012;p49"/>
          <p:cNvSpPr txBox="1">
            <a:spLocks noGrp="1"/>
          </p:cNvSpPr>
          <p:nvPr>
            <p:ph type="title" idx="4294967295"/>
          </p:nvPr>
        </p:nvSpPr>
        <p:spPr>
          <a:xfrm>
            <a:off x="0" y="262641"/>
            <a:ext cx="12192000" cy="1087437"/>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仮想マシンとコンテナ化されたアプリをホストするための</a:t>
            </a:r>
            <a:br>
              <a:rPr lang="en-US" sz="3600" b="1" dirty="0">
                <a:solidFill>
                  <a:srgbClr val="3F3F3F"/>
                </a:solidFill>
                <a:latin typeface="Meiryo UI" panose="020B0604030504040204" pitchFamily="50" charset="-128"/>
                <a:ea typeface="Meiryo UI" panose="020B0604030504040204" pitchFamily="50" charset="-128"/>
              </a:rPr>
            </a:br>
            <a:r>
              <a:rPr lang="en-US" sz="3600" b="1" dirty="0" err="1">
                <a:solidFill>
                  <a:srgbClr val="3F3F3F"/>
                </a:solidFill>
                <a:latin typeface="Meiryo UI" panose="020B0604030504040204" pitchFamily="50" charset="-128"/>
                <a:ea typeface="Meiryo UI" panose="020B0604030504040204" pitchFamily="50" charset="-128"/>
              </a:rPr>
              <a:t>オールインワンソリューション</a:t>
            </a:r>
            <a:endParaRPr sz="3600" b="1" dirty="0">
              <a:latin typeface="Meiryo UI" panose="020B0604030504040204" pitchFamily="50" charset="-128"/>
              <a:ea typeface="Meiryo UI" panose="020B0604030504040204" pitchFamily="50" charset="-128"/>
              <a:cs typeface="Arial"/>
              <a:sym typeface="Arial"/>
            </a:endParaRPr>
          </a:p>
        </p:txBody>
      </p:sp>
      <p:sp>
        <p:nvSpPr>
          <p:cNvPr id="1013" name="Google Shape;1013;p49"/>
          <p:cNvSpPr/>
          <p:nvPr/>
        </p:nvSpPr>
        <p:spPr>
          <a:xfrm>
            <a:off x="742766" y="2814259"/>
            <a:ext cx="5143219" cy="1393202"/>
          </a:xfrm>
          <a:prstGeom prst="rect">
            <a:avLst/>
          </a:prstGeom>
          <a:noFill/>
          <a:ln>
            <a:noFill/>
          </a:ln>
        </p:spPr>
        <p:txBody>
          <a:bodyPr spcFirstLastPara="1" wrap="square" lIns="91425" tIns="45700" rIns="91425" bIns="45700" anchor="t" anchorCtr="0">
            <a:noAutofit/>
          </a:bodyPr>
          <a:lstStyle/>
          <a:p>
            <a:pPr marL="0" marR="0" lvl="0" indent="0" algn="l" rtl="0">
              <a:lnSpc>
                <a:spcPct val="175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Virtualization </a:t>
            </a:r>
            <a:r>
              <a:rPr lang="en-US" sz="1600" b="1" dirty="0" err="1">
                <a:solidFill>
                  <a:schemeClr val="dk1"/>
                </a:solidFill>
                <a:latin typeface="Meiryo UI" panose="020B0604030504040204" pitchFamily="50" charset="-128"/>
                <a:ea typeface="Meiryo UI" panose="020B0604030504040204" pitchFamily="50" charset="-128"/>
              </a:rPr>
              <a:t>Stationを使用すると、Windows、Linux</a:t>
            </a:r>
            <a:r>
              <a:rPr lang="en-US" sz="1600" b="1" dirty="0">
                <a:solidFill>
                  <a:schemeClr val="dk1"/>
                </a:solidFill>
                <a:latin typeface="Meiryo UI" panose="020B0604030504040204" pitchFamily="50" charset="-128"/>
                <a:ea typeface="Meiryo UI" panose="020B0604030504040204" pitchFamily="50" charset="-128"/>
              </a:rPr>
              <a:t>®、UNIX®、</a:t>
            </a:r>
            <a:r>
              <a:rPr lang="en-US" sz="1600" b="1" dirty="0" err="1">
                <a:solidFill>
                  <a:schemeClr val="dk1"/>
                </a:solidFill>
                <a:latin typeface="Meiryo UI" panose="020B0604030504040204" pitchFamily="50" charset="-128"/>
                <a:ea typeface="Meiryo UI" panose="020B0604030504040204" pitchFamily="50" charset="-128"/>
              </a:rPr>
              <a:t>Android、QuTScloudオペレーティングシステムをサポートするTurbo</a:t>
            </a:r>
            <a:r>
              <a:rPr lang="en-US" sz="1600" b="1" dirty="0">
                <a:solidFill>
                  <a:schemeClr val="dk1"/>
                </a:solidFill>
                <a:latin typeface="Meiryo UI" panose="020B0604030504040204" pitchFamily="50" charset="-128"/>
                <a:ea typeface="Meiryo UI" panose="020B0604030504040204" pitchFamily="50" charset="-128"/>
              </a:rPr>
              <a:t> </a:t>
            </a:r>
            <a:r>
              <a:rPr lang="en-US" sz="1600" b="1" dirty="0" err="1">
                <a:solidFill>
                  <a:schemeClr val="dk1"/>
                </a:solidFill>
                <a:latin typeface="Meiryo UI" panose="020B0604030504040204" pitchFamily="50" charset="-128"/>
                <a:ea typeface="Meiryo UI" panose="020B0604030504040204" pitchFamily="50" charset="-128"/>
              </a:rPr>
              <a:t>NAS上に仮想マシン</a:t>
            </a:r>
            <a:r>
              <a:rPr lang="en-US" sz="1600" b="1" dirty="0">
                <a:solidFill>
                  <a:schemeClr val="dk1"/>
                </a:solidFill>
                <a:latin typeface="Meiryo UI" panose="020B0604030504040204" pitchFamily="50" charset="-128"/>
                <a:ea typeface="Meiryo UI" panose="020B0604030504040204" pitchFamily="50" charset="-128"/>
              </a:rPr>
              <a:t> (VM) </a:t>
            </a:r>
            <a:r>
              <a:rPr lang="en-US" sz="1600" b="1" dirty="0" err="1">
                <a:solidFill>
                  <a:schemeClr val="dk1"/>
                </a:solidFill>
                <a:latin typeface="Meiryo UI" panose="020B0604030504040204" pitchFamily="50" charset="-128"/>
                <a:ea typeface="Meiryo UI" panose="020B0604030504040204" pitchFamily="50" charset="-128"/>
              </a:rPr>
              <a:t>を作成できます</a:t>
            </a:r>
            <a:r>
              <a:rPr lang="en-US" sz="1600" b="1" dirty="0">
                <a:solidFill>
                  <a:schemeClr val="dk1"/>
                </a:solidFill>
                <a:latin typeface="Meiryo UI" panose="020B0604030504040204" pitchFamily="50" charset="-128"/>
                <a:ea typeface="Meiryo UI" panose="020B0604030504040204" pitchFamily="50" charset="-128"/>
              </a:rPr>
              <a:t>。</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75000"/>
              </a:lnSpc>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p:txBody>
      </p:sp>
      <p:sp>
        <p:nvSpPr>
          <p:cNvPr id="1014" name="Google Shape;1014;p49"/>
          <p:cNvSpPr/>
          <p:nvPr/>
        </p:nvSpPr>
        <p:spPr>
          <a:xfrm>
            <a:off x="6537017" y="2858897"/>
            <a:ext cx="5204537" cy="1345112"/>
          </a:xfrm>
          <a:prstGeom prst="rect">
            <a:avLst/>
          </a:prstGeom>
          <a:noFill/>
          <a:ln>
            <a:noFill/>
          </a:ln>
        </p:spPr>
        <p:txBody>
          <a:bodyPr spcFirstLastPara="1" wrap="square" lIns="91425" tIns="45700" rIns="91425" bIns="45700" anchor="t" anchorCtr="0">
            <a:noAutofit/>
          </a:bodyPr>
          <a:lstStyle/>
          <a:p>
            <a:pPr marL="0" marR="0" lvl="0" indent="0" algn="l" rtl="0">
              <a:lnSpc>
                <a:spcPct val="140625"/>
              </a:lnSpc>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LXDとDocker®の軽量仮想化テクノロジーを体験し</a:t>
            </a:r>
            <a:r>
              <a:rPr lang="ja-JP" altLang="en-US" sz="1600" b="1" dirty="0">
                <a:solidFill>
                  <a:schemeClr val="dk1"/>
                </a:solidFill>
                <a:latin typeface="Meiryo UI" panose="020B0604030504040204" pitchFamily="50" charset="-128"/>
                <a:ea typeface="Meiryo UI" panose="020B0604030504040204" pitchFamily="50" charset="-128"/>
              </a:rPr>
              <a:t>て</a:t>
            </a:r>
            <a:r>
              <a:rPr lang="en-US" sz="1600" b="1" dirty="0">
                <a:solidFill>
                  <a:schemeClr val="dk1"/>
                </a:solidFill>
                <a:latin typeface="Meiryo UI" panose="020B0604030504040204" pitchFamily="50" charset="-128"/>
                <a:ea typeface="Meiryo UI" panose="020B0604030504040204" pitchFamily="50" charset="-128"/>
              </a:rPr>
              <a:t>、Docker Hub </a:t>
            </a:r>
            <a:r>
              <a:rPr lang="en-US" sz="1600" b="1" dirty="0" err="1">
                <a:solidFill>
                  <a:schemeClr val="dk1"/>
                </a:solidFill>
                <a:latin typeface="Meiryo UI" panose="020B0604030504040204" pitchFamily="50" charset="-128"/>
                <a:ea typeface="Meiryo UI" panose="020B0604030504040204" pitchFamily="50" charset="-128"/>
              </a:rPr>
              <a:t>Registry®からアプリをダウンロードし、コンテナをインポート</a:t>
            </a:r>
            <a:r>
              <a:rPr lang="en-US" sz="1600" b="1" dirty="0">
                <a:solidFill>
                  <a:schemeClr val="dk1"/>
                </a:solidFill>
                <a:latin typeface="Meiryo UI" panose="020B0604030504040204" pitchFamily="50" charset="-128"/>
                <a:ea typeface="Meiryo UI" panose="020B0604030504040204" pitchFamily="50" charset="-128"/>
              </a:rPr>
              <a:t>/</a:t>
            </a:r>
            <a:r>
              <a:rPr lang="en-US" sz="1600" b="1" dirty="0" err="1">
                <a:solidFill>
                  <a:schemeClr val="dk1"/>
                </a:solidFill>
                <a:latin typeface="Meiryo UI" panose="020B0604030504040204" pitchFamily="50" charset="-128"/>
                <a:ea typeface="Meiryo UI" panose="020B0604030504040204" pitchFamily="50" charset="-128"/>
              </a:rPr>
              <a:t>エクスポート</a:t>
            </a:r>
            <a:r>
              <a:rPr lang="ja-JP" altLang="en-US" sz="1600" b="1" dirty="0">
                <a:solidFill>
                  <a:schemeClr val="dk1"/>
                </a:solidFill>
                <a:latin typeface="Meiryo UI" panose="020B0604030504040204" pitchFamily="50" charset="-128"/>
                <a:ea typeface="Meiryo UI" panose="020B0604030504040204" pitchFamily="50" charset="-128"/>
              </a:rPr>
              <a:t>することで</a:t>
            </a:r>
            <a:r>
              <a:rPr lang="en-US" sz="1600" b="1" dirty="0">
                <a:solidFill>
                  <a:schemeClr val="dk1"/>
                </a:solidFill>
                <a:latin typeface="Meiryo UI" panose="020B0604030504040204" pitchFamily="50" charset="-128"/>
                <a:ea typeface="Meiryo UI" panose="020B0604030504040204" pitchFamily="50" charset="-128"/>
              </a:rPr>
              <a:t>、</a:t>
            </a:r>
            <a:r>
              <a:rPr lang="en-US" sz="1600" b="1" dirty="0" err="1">
                <a:solidFill>
                  <a:schemeClr val="dk1"/>
                </a:solidFill>
                <a:latin typeface="Meiryo UI" panose="020B0604030504040204" pitchFamily="50" charset="-128"/>
                <a:ea typeface="Meiryo UI" panose="020B0604030504040204" pitchFamily="50" charset="-128"/>
              </a:rPr>
              <a:t>豊富なマイクロサービスを作成します</a:t>
            </a:r>
            <a:r>
              <a:rPr lang="en-US" sz="1600" b="1" dirty="0">
                <a:solidFill>
                  <a:schemeClr val="dk1"/>
                </a:solidFill>
                <a:latin typeface="Meiryo UI" panose="020B0604030504040204" pitchFamily="50" charset="-128"/>
                <a:ea typeface="Meiryo UI" panose="020B0604030504040204" pitchFamily="50" charset="-128"/>
              </a:rPr>
              <a:t>。</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40625"/>
              </a:lnSpc>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p:txBody>
      </p:sp>
      <p:grpSp>
        <p:nvGrpSpPr>
          <p:cNvPr id="1015" name="Google Shape;1015;p49"/>
          <p:cNvGrpSpPr/>
          <p:nvPr/>
        </p:nvGrpSpPr>
        <p:grpSpPr>
          <a:xfrm>
            <a:off x="1048560" y="4557368"/>
            <a:ext cx="4010215" cy="937391"/>
            <a:chOff x="1360608" y="1631084"/>
            <a:chExt cx="3007661" cy="703043"/>
          </a:xfrm>
        </p:grpSpPr>
        <p:grpSp>
          <p:nvGrpSpPr>
            <p:cNvPr id="1016" name="Google Shape;1016;p49"/>
            <p:cNvGrpSpPr/>
            <p:nvPr/>
          </p:nvGrpSpPr>
          <p:grpSpPr>
            <a:xfrm>
              <a:off x="1360608" y="1631084"/>
              <a:ext cx="3007661" cy="703043"/>
              <a:chOff x="1360608" y="1631084"/>
              <a:chExt cx="3007661" cy="703043"/>
            </a:xfrm>
          </p:grpSpPr>
          <p:sp>
            <p:nvSpPr>
              <p:cNvPr id="1017" name="Google Shape;1017;p49"/>
              <p:cNvSpPr/>
              <p:nvPr/>
            </p:nvSpPr>
            <p:spPr>
              <a:xfrm>
                <a:off x="1360608"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18" name="Google Shape;1018;p49"/>
              <p:cNvSpPr/>
              <p:nvPr/>
            </p:nvSpPr>
            <p:spPr>
              <a:xfrm>
                <a:off x="2128814"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19" name="Google Shape;1019;p49"/>
              <p:cNvSpPr/>
              <p:nvPr/>
            </p:nvSpPr>
            <p:spPr>
              <a:xfrm>
                <a:off x="2897020"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20" name="Google Shape;1020;p49"/>
              <p:cNvSpPr/>
              <p:nvPr/>
            </p:nvSpPr>
            <p:spPr>
              <a:xfrm>
                <a:off x="3665226"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grpSp>
        <p:pic>
          <p:nvPicPr>
            <p:cNvPr id="1021" name="Google Shape;1021;p49"/>
            <p:cNvPicPr preferRelativeResize="0"/>
            <p:nvPr/>
          </p:nvPicPr>
          <p:blipFill rotWithShape="1">
            <a:blip r:embed="rId3">
              <a:alphaModFix/>
            </a:blip>
            <a:srcRect/>
            <a:stretch/>
          </p:blipFill>
          <p:spPr>
            <a:xfrm>
              <a:off x="3829009" y="1755314"/>
              <a:ext cx="375475" cy="444014"/>
            </a:xfrm>
            <a:prstGeom prst="rect">
              <a:avLst/>
            </a:prstGeom>
            <a:noFill/>
            <a:ln>
              <a:noFill/>
            </a:ln>
          </p:spPr>
        </p:pic>
        <p:pic>
          <p:nvPicPr>
            <p:cNvPr id="1022" name="Google Shape;1022;p49"/>
            <p:cNvPicPr preferRelativeResize="0"/>
            <p:nvPr/>
          </p:nvPicPr>
          <p:blipFill rotWithShape="1">
            <a:blip r:embed="rId4">
              <a:alphaModFix/>
            </a:blip>
            <a:srcRect/>
            <a:stretch/>
          </p:blipFill>
          <p:spPr>
            <a:xfrm>
              <a:off x="2271378" y="1748573"/>
              <a:ext cx="377479" cy="444014"/>
            </a:xfrm>
            <a:prstGeom prst="rect">
              <a:avLst/>
            </a:prstGeom>
            <a:noFill/>
            <a:ln>
              <a:noFill/>
            </a:ln>
          </p:spPr>
        </p:pic>
        <p:pic>
          <p:nvPicPr>
            <p:cNvPr id="1023" name="Google Shape;1023;p49"/>
            <p:cNvPicPr preferRelativeResize="0"/>
            <p:nvPr/>
          </p:nvPicPr>
          <p:blipFill rotWithShape="1">
            <a:blip r:embed="rId5">
              <a:alphaModFix/>
            </a:blip>
            <a:srcRect/>
            <a:stretch/>
          </p:blipFill>
          <p:spPr>
            <a:xfrm>
              <a:off x="2976425" y="1889078"/>
              <a:ext cx="559910" cy="161824"/>
            </a:xfrm>
            <a:prstGeom prst="rect">
              <a:avLst/>
            </a:prstGeom>
            <a:noFill/>
            <a:ln>
              <a:noFill/>
            </a:ln>
          </p:spPr>
        </p:pic>
        <p:pic>
          <p:nvPicPr>
            <p:cNvPr id="1024" name="Google Shape;1024;p49"/>
            <p:cNvPicPr preferRelativeResize="0"/>
            <p:nvPr/>
          </p:nvPicPr>
          <p:blipFill rotWithShape="1">
            <a:blip r:embed="rId6">
              <a:alphaModFix/>
            </a:blip>
            <a:srcRect/>
            <a:stretch/>
          </p:blipFill>
          <p:spPr>
            <a:xfrm>
              <a:off x="1488031" y="1779103"/>
              <a:ext cx="452027" cy="399363"/>
            </a:xfrm>
            <a:prstGeom prst="rect">
              <a:avLst/>
            </a:prstGeom>
            <a:noFill/>
            <a:ln>
              <a:noFill/>
            </a:ln>
          </p:spPr>
        </p:pic>
      </p:grpSp>
      <p:sp>
        <p:nvSpPr>
          <p:cNvPr id="1025" name="Google Shape;1025;p49"/>
          <p:cNvSpPr/>
          <p:nvPr/>
        </p:nvSpPr>
        <p:spPr>
          <a:xfrm>
            <a:off x="6518430" y="4264428"/>
            <a:ext cx="1211699" cy="1286257"/>
          </a:xfrm>
          <a:prstGeom prst="rect">
            <a:avLst/>
          </a:prstGeom>
          <a:solidFill>
            <a:srgbClr val="E0E9F4"/>
          </a:solidFill>
          <a:ln>
            <a:noFill/>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26" name="Google Shape;1026;p49"/>
          <p:cNvSpPr/>
          <p:nvPr/>
        </p:nvSpPr>
        <p:spPr>
          <a:xfrm>
            <a:off x="7807107" y="4264428"/>
            <a:ext cx="3731903" cy="1286257"/>
          </a:xfrm>
          <a:prstGeom prst="rect">
            <a:avLst/>
          </a:prstGeom>
          <a:noFill/>
          <a:ln w="12700" cap="flat" cmpd="sng">
            <a:solidFill>
              <a:srgbClr val="E0E9F4"/>
            </a:solidFill>
            <a:prstDash val="dash"/>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27" name="Google Shape;1027;p49"/>
          <p:cNvSpPr txBox="1"/>
          <p:nvPr/>
        </p:nvSpPr>
        <p:spPr>
          <a:xfrm>
            <a:off x="7829731" y="4299289"/>
            <a:ext cx="1255739" cy="307777"/>
          </a:xfrm>
          <a:prstGeom prst="rect">
            <a:avLst/>
          </a:prstGeom>
          <a:noFill/>
          <a:ln>
            <a:noFill/>
          </a:ln>
          <a:effectLst>
            <a:outerShdw blurRad="431800" dist="127000" dir="5760000" sx="106000" sy="106000" algn="ctr" rotWithShape="0">
              <a:srgbClr val="000000">
                <a:alpha val="3372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b="1" dirty="0">
                <a:solidFill>
                  <a:srgbClr val="1167A7"/>
                </a:solidFill>
                <a:latin typeface="Meiryo UI" panose="020B0604030504040204" pitchFamily="50" charset="-128"/>
                <a:ea typeface="Meiryo UI" panose="020B0604030504040204" pitchFamily="50" charset="-128"/>
              </a:rPr>
              <a:t>コンテナ</a:t>
            </a:r>
            <a:endParaRPr sz="1400" b="1" dirty="0">
              <a:solidFill>
                <a:srgbClr val="1167A7"/>
              </a:solidFill>
              <a:latin typeface="Meiryo UI" panose="020B0604030504040204" pitchFamily="50" charset="-128"/>
              <a:ea typeface="Meiryo UI" panose="020B0604030504040204" pitchFamily="50" charset="-128"/>
              <a:sym typeface="Arial"/>
            </a:endParaRPr>
          </a:p>
        </p:txBody>
      </p:sp>
      <p:sp>
        <p:nvSpPr>
          <p:cNvPr id="1028" name="Google Shape;1028;p49"/>
          <p:cNvSpPr/>
          <p:nvPr/>
        </p:nvSpPr>
        <p:spPr>
          <a:xfrm>
            <a:off x="7895166" y="4655462"/>
            <a:ext cx="1123712" cy="340497"/>
          </a:xfrm>
          <a:prstGeom prst="rect">
            <a:avLst/>
          </a:prstGeom>
          <a:solidFill>
            <a:srgbClr val="AFC8EB"/>
          </a:solidFill>
          <a:ln w="12700" cap="flat" cmpd="sng">
            <a:solidFill>
              <a:srgbClr val="B3C6E7"/>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100" b="1" dirty="0">
                <a:solidFill>
                  <a:srgbClr val="323231"/>
                </a:solidFill>
                <a:latin typeface="Meiryo UI" panose="020B0604030504040204" pitchFamily="50" charset="-128"/>
                <a:ea typeface="Meiryo UI" panose="020B0604030504040204" pitchFamily="50" charset="-128"/>
              </a:rPr>
              <a:t>アプリケーション</a:t>
            </a:r>
            <a:endParaRPr sz="1100" b="1" dirty="0">
              <a:solidFill>
                <a:srgbClr val="323231"/>
              </a:solidFill>
              <a:latin typeface="Meiryo UI" panose="020B0604030504040204" pitchFamily="50" charset="-128"/>
              <a:ea typeface="Meiryo UI" panose="020B0604030504040204" pitchFamily="50" charset="-128"/>
              <a:sym typeface="Arial"/>
            </a:endParaRPr>
          </a:p>
        </p:txBody>
      </p:sp>
      <p:sp>
        <p:nvSpPr>
          <p:cNvPr id="1029" name="Google Shape;1029;p49"/>
          <p:cNvSpPr/>
          <p:nvPr/>
        </p:nvSpPr>
        <p:spPr>
          <a:xfrm>
            <a:off x="9106938" y="4655462"/>
            <a:ext cx="1123712" cy="340497"/>
          </a:xfrm>
          <a:prstGeom prst="rect">
            <a:avLst/>
          </a:prstGeom>
          <a:solidFill>
            <a:srgbClr val="AFC8EB"/>
          </a:solidFill>
          <a:ln w="12700" cap="flat" cmpd="sng">
            <a:solidFill>
              <a:srgbClr val="B3C6E7"/>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100" b="1" dirty="0">
                <a:solidFill>
                  <a:srgbClr val="323231"/>
                </a:solidFill>
                <a:latin typeface="Meiryo UI" panose="020B0604030504040204" pitchFamily="50" charset="-128"/>
                <a:ea typeface="Meiryo UI" panose="020B0604030504040204" pitchFamily="50" charset="-128"/>
              </a:rPr>
              <a:t>アプリケーション</a:t>
            </a:r>
            <a:endParaRPr sz="1100" b="1" dirty="0">
              <a:solidFill>
                <a:srgbClr val="323231"/>
              </a:solidFill>
              <a:latin typeface="Meiryo UI" panose="020B0604030504040204" pitchFamily="50" charset="-128"/>
              <a:ea typeface="Meiryo UI" panose="020B0604030504040204" pitchFamily="50" charset="-128"/>
              <a:sym typeface="Arial"/>
            </a:endParaRPr>
          </a:p>
        </p:txBody>
      </p:sp>
      <p:sp>
        <p:nvSpPr>
          <p:cNvPr id="1030" name="Google Shape;1030;p49"/>
          <p:cNvSpPr/>
          <p:nvPr/>
        </p:nvSpPr>
        <p:spPr>
          <a:xfrm>
            <a:off x="10303802" y="4655462"/>
            <a:ext cx="1123712" cy="340497"/>
          </a:xfrm>
          <a:prstGeom prst="rect">
            <a:avLst/>
          </a:prstGeom>
          <a:solidFill>
            <a:srgbClr val="AFC8EB"/>
          </a:solidFill>
          <a:ln w="12700" cap="flat" cmpd="sng">
            <a:solidFill>
              <a:srgbClr val="B3C6E7"/>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100" b="1" dirty="0">
                <a:solidFill>
                  <a:srgbClr val="323231"/>
                </a:solidFill>
                <a:latin typeface="Meiryo UI" panose="020B0604030504040204" pitchFamily="50" charset="-128"/>
                <a:ea typeface="Meiryo UI" panose="020B0604030504040204" pitchFamily="50" charset="-128"/>
              </a:rPr>
              <a:t>アプリケーション</a:t>
            </a:r>
            <a:endParaRPr sz="1100" b="1" dirty="0">
              <a:solidFill>
                <a:srgbClr val="323231"/>
              </a:solidFill>
              <a:latin typeface="Meiryo UI" panose="020B0604030504040204" pitchFamily="50" charset="-128"/>
              <a:ea typeface="Meiryo UI" panose="020B0604030504040204" pitchFamily="50" charset="-128"/>
              <a:sym typeface="Arial"/>
            </a:endParaRPr>
          </a:p>
        </p:txBody>
      </p:sp>
      <p:sp>
        <p:nvSpPr>
          <p:cNvPr id="1031" name="Google Shape;1031;p49"/>
          <p:cNvSpPr/>
          <p:nvPr/>
        </p:nvSpPr>
        <p:spPr>
          <a:xfrm>
            <a:off x="7895166" y="5074277"/>
            <a:ext cx="1123712" cy="340497"/>
          </a:xfrm>
          <a:prstGeom prst="rect">
            <a:avLst/>
          </a:prstGeom>
          <a:solidFill>
            <a:srgbClr val="84C8DE"/>
          </a:solidFill>
          <a:ln w="12700" cap="flat" cmpd="sng">
            <a:solidFill>
              <a:srgbClr val="9CC2E5"/>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err="1">
                <a:solidFill>
                  <a:srgbClr val="323231"/>
                </a:solidFill>
                <a:latin typeface="Meiryo UI" panose="020B0604030504040204" pitchFamily="50" charset="-128"/>
                <a:ea typeface="Meiryo UI" panose="020B0604030504040204" pitchFamily="50" charset="-128"/>
              </a:rPr>
              <a:t>ファイルシステム</a:t>
            </a:r>
            <a:endParaRPr sz="1100" b="1" dirty="0">
              <a:solidFill>
                <a:srgbClr val="323231"/>
              </a:solidFill>
              <a:latin typeface="Meiryo UI" panose="020B0604030504040204" pitchFamily="50" charset="-128"/>
              <a:ea typeface="Meiryo UI" panose="020B0604030504040204" pitchFamily="50" charset="-128"/>
              <a:sym typeface="Arial"/>
            </a:endParaRPr>
          </a:p>
        </p:txBody>
      </p:sp>
      <p:sp>
        <p:nvSpPr>
          <p:cNvPr id="1032" name="Google Shape;1032;p49"/>
          <p:cNvSpPr/>
          <p:nvPr/>
        </p:nvSpPr>
        <p:spPr>
          <a:xfrm>
            <a:off x="9106938" y="5074277"/>
            <a:ext cx="1123712" cy="340497"/>
          </a:xfrm>
          <a:prstGeom prst="rect">
            <a:avLst/>
          </a:prstGeom>
          <a:solidFill>
            <a:srgbClr val="84C8DE"/>
          </a:solidFill>
          <a:ln w="12700" cap="flat" cmpd="sng">
            <a:solidFill>
              <a:srgbClr val="9CC2E5"/>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err="1">
                <a:solidFill>
                  <a:srgbClr val="323231"/>
                </a:solidFill>
                <a:latin typeface="Meiryo UI" panose="020B0604030504040204" pitchFamily="50" charset="-128"/>
                <a:ea typeface="Meiryo UI" panose="020B0604030504040204" pitchFamily="50" charset="-128"/>
              </a:rPr>
              <a:t>ファイルシステム</a:t>
            </a:r>
            <a:endParaRPr sz="1100" b="1" dirty="0">
              <a:solidFill>
                <a:srgbClr val="323231"/>
              </a:solidFill>
              <a:latin typeface="Meiryo UI" panose="020B0604030504040204" pitchFamily="50" charset="-128"/>
              <a:ea typeface="Meiryo UI" panose="020B0604030504040204" pitchFamily="50" charset="-128"/>
              <a:sym typeface="Arial"/>
            </a:endParaRPr>
          </a:p>
        </p:txBody>
      </p:sp>
      <p:sp>
        <p:nvSpPr>
          <p:cNvPr id="1033" name="Google Shape;1033;p49"/>
          <p:cNvSpPr/>
          <p:nvPr/>
        </p:nvSpPr>
        <p:spPr>
          <a:xfrm>
            <a:off x="10303802" y="5074277"/>
            <a:ext cx="1123712" cy="340497"/>
          </a:xfrm>
          <a:prstGeom prst="rect">
            <a:avLst/>
          </a:prstGeom>
          <a:solidFill>
            <a:srgbClr val="84C8DE"/>
          </a:solidFill>
          <a:ln w="12700" cap="flat" cmpd="sng">
            <a:solidFill>
              <a:srgbClr val="9CC2E5"/>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err="1">
                <a:solidFill>
                  <a:srgbClr val="323231"/>
                </a:solidFill>
                <a:latin typeface="Meiryo UI" panose="020B0604030504040204" pitchFamily="50" charset="-128"/>
                <a:ea typeface="Meiryo UI" panose="020B0604030504040204" pitchFamily="50" charset="-128"/>
              </a:rPr>
              <a:t>ファイルシステム</a:t>
            </a:r>
            <a:endParaRPr sz="1100" b="1" dirty="0">
              <a:solidFill>
                <a:srgbClr val="323231"/>
              </a:solidFill>
              <a:latin typeface="Meiryo UI" panose="020B0604030504040204" pitchFamily="50" charset="-128"/>
              <a:ea typeface="Meiryo UI" panose="020B0604030504040204" pitchFamily="50" charset="-128"/>
              <a:sym typeface="Arial"/>
            </a:endParaRPr>
          </a:p>
        </p:txBody>
      </p:sp>
      <p:sp>
        <p:nvSpPr>
          <p:cNvPr id="1034" name="Google Shape;1034;p49"/>
          <p:cNvSpPr txBox="1"/>
          <p:nvPr/>
        </p:nvSpPr>
        <p:spPr>
          <a:xfrm>
            <a:off x="6518431" y="4346560"/>
            <a:ext cx="1211700" cy="523220"/>
          </a:xfrm>
          <a:prstGeom prst="rect">
            <a:avLst/>
          </a:prstGeom>
          <a:noFill/>
          <a:ln>
            <a:noFill/>
          </a:ln>
          <a:effectLst>
            <a:outerShdw blurRad="431800" dist="127000" dir="5760000" sx="106000" sy="106000" algn="ctr" rotWithShape="0">
              <a:srgbClr val="000000">
                <a:alpha val="33725"/>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323231"/>
                </a:solidFill>
                <a:latin typeface="Meiryo UI" panose="020B0604030504040204" pitchFamily="50" charset="-128"/>
                <a:ea typeface="Meiryo UI" panose="020B0604030504040204" pitchFamily="50" charset="-128"/>
              </a:rPr>
              <a:t>Container</a:t>
            </a:r>
          </a:p>
          <a:p>
            <a:pPr marL="0" marR="0" lvl="0" indent="0" algn="ctr" rtl="0">
              <a:spcBef>
                <a:spcPts val="0"/>
              </a:spcBef>
              <a:spcAft>
                <a:spcPts val="0"/>
              </a:spcAft>
              <a:buNone/>
            </a:pPr>
            <a:r>
              <a:rPr lang="en-US" sz="1400" b="1" dirty="0">
                <a:solidFill>
                  <a:srgbClr val="323231"/>
                </a:solidFill>
                <a:latin typeface="Meiryo UI" panose="020B0604030504040204" pitchFamily="50" charset="-128"/>
                <a:ea typeface="Meiryo UI" panose="020B0604030504040204" pitchFamily="50" charset="-128"/>
                <a:sym typeface="Arial"/>
              </a:rPr>
              <a:t>Station</a:t>
            </a:r>
            <a:endParaRPr sz="1400" b="1" dirty="0">
              <a:solidFill>
                <a:srgbClr val="323231"/>
              </a:solidFill>
              <a:latin typeface="Meiryo UI" panose="020B0604030504040204" pitchFamily="50" charset="-128"/>
              <a:ea typeface="Meiryo UI" panose="020B0604030504040204" pitchFamily="50" charset="-128"/>
              <a:sym typeface="Arial"/>
            </a:endParaRPr>
          </a:p>
        </p:txBody>
      </p:sp>
      <p:pic>
        <p:nvPicPr>
          <p:cNvPr id="1035" name="Google Shape;1035;p49"/>
          <p:cNvPicPr preferRelativeResize="0"/>
          <p:nvPr/>
        </p:nvPicPr>
        <p:blipFill rotWithShape="1">
          <a:blip r:embed="rId7">
            <a:alphaModFix/>
          </a:blip>
          <a:srcRect/>
          <a:stretch/>
        </p:blipFill>
        <p:spPr>
          <a:xfrm>
            <a:off x="6637372" y="4961467"/>
            <a:ext cx="497927" cy="438500"/>
          </a:xfrm>
          <a:prstGeom prst="rect">
            <a:avLst/>
          </a:prstGeom>
          <a:noFill/>
          <a:ln>
            <a:noFill/>
          </a:ln>
          <a:effectLst>
            <a:outerShdw blurRad="431800" dist="127000" dir="5760000" sx="106000" sy="106000" algn="ctr" rotWithShape="0">
              <a:srgbClr val="000000">
                <a:alpha val="33725"/>
              </a:srgbClr>
            </a:outerShdw>
          </a:effectLst>
        </p:spPr>
      </p:pic>
      <p:pic>
        <p:nvPicPr>
          <p:cNvPr id="1036" name="Google Shape;1036;p49" descr="一張含有 標誌, 時鐘 的圖片&#10;&#10;自動產生的描述"/>
          <p:cNvPicPr preferRelativeResize="0"/>
          <p:nvPr/>
        </p:nvPicPr>
        <p:blipFill rotWithShape="1">
          <a:blip r:embed="rId8">
            <a:alphaModFix/>
          </a:blip>
          <a:srcRect/>
          <a:stretch/>
        </p:blipFill>
        <p:spPr>
          <a:xfrm>
            <a:off x="7135299" y="5028549"/>
            <a:ext cx="529248" cy="371419"/>
          </a:xfrm>
          <a:prstGeom prst="rect">
            <a:avLst/>
          </a:prstGeom>
          <a:noFill/>
          <a:ln>
            <a:noFill/>
          </a:ln>
          <a:effectLst>
            <a:outerShdw blurRad="431800" dist="127000" dir="5760000" sx="106000" sy="106000" algn="ctr" rotWithShape="0">
              <a:srgbClr val="000000">
                <a:alpha val="33725"/>
              </a:srgbClr>
            </a:outerShdw>
          </a:effectLst>
        </p:spPr>
      </p:pic>
      <p:sp>
        <p:nvSpPr>
          <p:cNvPr id="1037" name="Google Shape;1037;p49"/>
          <p:cNvSpPr/>
          <p:nvPr/>
        </p:nvSpPr>
        <p:spPr>
          <a:xfrm>
            <a:off x="6518430" y="5685525"/>
            <a:ext cx="5020579" cy="340499"/>
          </a:xfrm>
          <a:prstGeom prst="rect">
            <a:avLst/>
          </a:prstGeom>
          <a:solidFill>
            <a:srgbClr val="FFB880"/>
          </a:solidFill>
          <a:ln w="12700" cap="flat" cmpd="sng">
            <a:solidFill>
              <a:srgbClr val="A8D08C"/>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err="1">
                <a:solidFill>
                  <a:srgbClr val="323231"/>
                </a:solidFill>
                <a:latin typeface="Meiryo UI" panose="020B0604030504040204" pitchFamily="50" charset="-128"/>
                <a:ea typeface="Meiryo UI" panose="020B0604030504040204" pitchFamily="50" charset="-128"/>
              </a:rPr>
              <a:t>ホストOS</a:t>
            </a:r>
            <a:endParaRPr sz="1333" b="1" dirty="0">
              <a:solidFill>
                <a:srgbClr val="323231"/>
              </a:solidFill>
              <a:latin typeface="Meiryo UI" panose="020B0604030504040204" pitchFamily="50" charset="-128"/>
              <a:ea typeface="Meiryo UI" panose="020B0604030504040204" pitchFamily="50" charset="-128"/>
              <a:sym typeface="Arial"/>
            </a:endParaRPr>
          </a:p>
        </p:txBody>
      </p:sp>
      <p:sp>
        <p:nvSpPr>
          <p:cNvPr id="1038" name="Google Shape;1038;p49"/>
          <p:cNvSpPr/>
          <p:nvPr/>
        </p:nvSpPr>
        <p:spPr>
          <a:xfrm>
            <a:off x="6518430" y="6112469"/>
            <a:ext cx="5020579" cy="403660"/>
          </a:xfrm>
          <a:prstGeom prst="rect">
            <a:avLst/>
          </a:prstGeom>
          <a:solidFill>
            <a:srgbClr val="BBD48C"/>
          </a:solidFill>
          <a:ln w="12700" cap="flat" cmpd="sng">
            <a:solidFill>
              <a:srgbClr val="C9C9C9"/>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err="1">
                <a:solidFill>
                  <a:srgbClr val="323231"/>
                </a:solidFill>
                <a:latin typeface="Meiryo UI" panose="020B0604030504040204" pitchFamily="50" charset="-128"/>
                <a:ea typeface="Meiryo UI" panose="020B0604030504040204" pitchFamily="50" charset="-128"/>
              </a:rPr>
              <a:t>ハードウェア</a:t>
            </a:r>
            <a:endParaRPr sz="1333" b="1" dirty="0">
              <a:solidFill>
                <a:srgbClr val="323231"/>
              </a:solidFill>
              <a:latin typeface="Meiryo UI" panose="020B0604030504040204" pitchFamily="50" charset="-128"/>
              <a:ea typeface="Meiryo UI" panose="020B0604030504040204" pitchFamily="50" charset="-128"/>
              <a:sym typeface="Arial"/>
            </a:endParaRPr>
          </a:p>
        </p:txBody>
      </p:sp>
      <p:sp>
        <p:nvSpPr>
          <p:cNvPr id="1039" name="Google Shape;1039;p49"/>
          <p:cNvSpPr/>
          <p:nvPr/>
        </p:nvSpPr>
        <p:spPr>
          <a:xfrm>
            <a:off x="627725" y="1709310"/>
            <a:ext cx="4997553" cy="1088159"/>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040" name="Google Shape;1040;p49"/>
          <p:cNvPicPr preferRelativeResize="0"/>
          <p:nvPr/>
        </p:nvPicPr>
        <p:blipFill rotWithShape="1">
          <a:blip r:embed="rId9">
            <a:alphaModFix/>
          </a:blip>
          <a:srcRect/>
          <a:stretch/>
        </p:blipFill>
        <p:spPr>
          <a:xfrm>
            <a:off x="273237" y="1664314"/>
            <a:ext cx="1200000" cy="1200000"/>
          </a:xfrm>
          <a:prstGeom prst="rect">
            <a:avLst/>
          </a:prstGeom>
          <a:noFill/>
          <a:ln>
            <a:noFill/>
          </a:ln>
          <a:effectLst>
            <a:outerShdw blurRad="431800" dist="368300" dir="5760000" sx="106000" sy="106000" algn="tl" rotWithShape="0">
              <a:srgbClr val="000000">
                <a:alpha val="33725"/>
              </a:srgbClr>
            </a:outerShdw>
          </a:effectLst>
        </p:spPr>
      </p:pic>
      <p:sp>
        <p:nvSpPr>
          <p:cNvPr id="1041" name="Google Shape;1041;p49"/>
          <p:cNvSpPr/>
          <p:nvPr/>
        </p:nvSpPr>
        <p:spPr>
          <a:xfrm>
            <a:off x="1636504" y="2011148"/>
            <a:ext cx="3851122"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b="1" dirty="0">
                <a:solidFill>
                  <a:schemeClr val="lt1"/>
                </a:solidFill>
                <a:latin typeface="Meiryo UI" panose="020B0604030504040204" pitchFamily="50" charset="-128"/>
                <a:ea typeface="Meiryo UI" panose="020B0604030504040204" pitchFamily="50" charset="-128"/>
              </a:rPr>
              <a:t>Virtualization Station</a:t>
            </a:r>
            <a:endParaRPr sz="2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sz="2500" b="1" dirty="0">
              <a:solidFill>
                <a:schemeClr val="lt1"/>
              </a:solidFill>
              <a:latin typeface="Meiryo UI" panose="020B0604030504040204" pitchFamily="50" charset="-128"/>
              <a:ea typeface="Meiryo UI" panose="020B0604030504040204" pitchFamily="50" charset="-128"/>
            </a:endParaRPr>
          </a:p>
        </p:txBody>
      </p:sp>
      <p:sp>
        <p:nvSpPr>
          <p:cNvPr id="1042" name="Google Shape;1042;p49"/>
          <p:cNvSpPr/>
          <p:nvPr/>
        </p:nvSpPr>
        <p:spPr>
          <a:xfrm>
            <a:off x="6459949" y="1710305"/>
            <a:ext cx="4997553" cy="1088159"/>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43" name="Google Shape;1043;p49"/>
          <p:cNvSpPr/>
          <p:nvPr/>
        </p:nvSpPr>
        <p:spPr>
          <a:xfrm>
            <a:off x="7682529" y="2011149"/>
            <a:ext cx="3408256"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b="1" dirty="0">
                <a:solidFill>
                  <a:schemeClr val="lt1"/>
                </a:solidFill>
                <a:latin typeface="Meiryo UI" panose="020B0604030504040204" pitchFamily="50" charset="-128"/>
                <a:ea typeface="Meiryo UI" panose="020B0604030504040204" pitchFamily="50" charset="-128"/>
              </a:rPr>
              <a:t>Container Station</a:t>
            </a:r>
            <a:endParaRPr sz="2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sz="2500" b="1" dirty="0">
              <a:solidFill>
                <a:schemeClr val="lt1"/>
              </a:solidFill>
              <a:latin typeface="Meiryo UI" panose="020B0604030504040204" pitchFamily="50" charset="-128"/>
              <a:ea typeface="Meiryo UI" panose="020B0604030504040204" pitchFamily="50" charset="-128"/>
            </a:endParaRPr>
          </a:p>
        </p:txBody>
      </p:sp>
      <p:pic>
        <p:nvPicPr>
          <p:cNvPr id="1044" name="Google Shape;1044;p49"/>
          <p:cNvPicPr preferRelativeResize="0"/>
          <p:nvPr/>
        </p:nvPicPr>
        <p:blipFill rotWithShape="1">
          <a:blip r:embed="rId10">
            <a:alphaModFix/>
          </a:blip>
          <a:srcRect/>
          <a:stretch/>
        </p:blipFill>
        <p:spPr>
          <a:xfrm>
            <a:off x="6131373" y="1651995"/>
            <a:ext cx="1198123" cy="1200000"/>
          </a:xfrm>
          <a:prstGeom prst="rect">
            <a:avLst/>
          </a:prstGeom>
          <a:noFill/>
          <a:ln>
            <a:noFill/>
          </a:ln>
          <a:effectLst>
            <a:outerShdw blurRad="431800" dist="368300" dir="5760000" sx="106000" sy="106000" algn="tl" rotWithShape="0">
              <a:srgbClr val="000000">
                <a:alpha val="33725"/>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50" descr="一張含有 螢幕擷取畫面 的圖片&#10;&#10;自動產生的描述"/>
          <p:cNvPicPr preferRelativeResize="0"/>
          <p:nvPr/>
        </p:nvPicPr>
        <p:blipFill rotWithShape="1">
          <a:blip r:embed="rId3">
            <a:alphaModFix/>
          </a:blip>
          <a:srcRect r="7086"/>
          <a:stretch/>
        </p:blipFill>
        <p:spPr>
          <a:xfrm>
            <a:off x="6380778" y="1924240"/>
            <a:ext cx="5380898" cy="2389228"/>
          </a:xfrm>
          <a:prstGeom prst="rect">
            <a:avLst/>
          </a:prstGeom>
          <a:noFill/>
          <a:ln>
            <a:noFill/>
          </a:ln>
        </p:spPr>
      </p:pic>
      <p:pic>
        <p:nvPicPr>
          <p:cNvPr id="1050" name="Google Shape;1050;p50" descr="一張含有 螢幕擷取畫面 的圖片&#10;&#10;自動產生的描述"/>
          <p:cNvPicPr preferRelativeResize="0"/>
          <p:nvPr/>
        </p:nvPicPr>
        <p:blipFill rotWithShape="1">
          <a:blip r:embed="rId4">
            <a:alphaModFix/>
          </a:blip>
          <a:srcRect/>
          <a:stretch/>
        </p:blipFill>
        <p:spPr>
          <a:xfrm>
            <a:off x="6396743" y="4382895"/>
            <a:ext cx="5403887" cy="2017192"/>
          </a:xfrm>
          <a:prstGeom prst="rect">
            <a:avLst/>
          </a:prstGeom>
          <a:noFill/>
          <a:ln>
            <a:noFill/>
          </a:ln>
          <a:effectLst>
            <a:outerShdw blurRad="317500" dist="38100" dir="16200000" rotWithShape="0">
              <a:srgbClr val="000000">
                <a:alpha val="40000"/>
              </a:srgbClr>
            </a:outerShdw>
          </a:effectLst>
        </p:spPr>
      </p:pic>
      <p:sp>
        <p:nvSpPr>
          <p:cNvPr id="1051" name="Google Shape;1051;p50"/>
          <p:cNvSpPr txBox="1"/>
          <p:nvPr/>
        </p:nvSpPr>
        <p:spPr>
          <a:xfrm>
            <a:off x="631594" y="1950120"/>
            <a:ext cx="5238584" cy="1395254"/>
          </a:xfrm>
          <a:prstGeom prst="rect">
            <a:avLst/>
          </a:prstGeom>
          <a:noFill/>
          <a:ln>
            <a:noFill/>
          </a:ln>
        </p:spPr>
        <p:txBody>
          <a:bodyPr spcFirstLastPara="1" wrap="square" lIns="91425" tIns="45700" rIns="91425" bIns="45700" anchor="t" anchorCtr="0">
            <a:noAutofit/>
          </a:bodyPr>
          <a:lstStyle/>
          <a:p>
            <a:pPr marL="0" marR="0" lvl="0" indent="0" algn="l" rtl="0">
              <a:lnSpc>
                <a:spcPct val="144444"/>
              </a:lnSpc>
              <a:spcBef>
                <a:spcPts val="0"/>
              </a:spcBef>
              <a:spcAft>
                <a:spcPts val="0"/>
              </a:spcAft>
              <a:buClr>
                <a:schemeClr val="dk1"/>
              </a:buClr>
              <a:buSzPts val="1800"/>
              <a:buFont typeface="Arial"/>
              <a:buNone/>
            </a:pPr>
            <a:r>
              <a:rPr lang="en-US" sz="1800" dirty="0">
                <a:solidFill>
                  <a:srgbClr val="FFFFFF"/>
                </a:solidFill>
                <a:latin typeface="Meiryo UI" panose="020B0604030504040204" pitchFamily="50" charset="-128"/>
                <a:ea typeface="Meiryo UI" panose="020B0604030504040204" pitchFamily="50" charset="-128"/>
              </a:rPr>
              <a:t>SR-IOV (Single-Root Input/Output Virtualization) </a:t>
            </a:r>
            <a:r>
              <a:rPr lang="en-US" sz="1800" dirty="0" err="1">
                <a:solidFill>
                  <a:srgbClr val="FFFFFF"/>
                </a:solidFill>
                <a:latin typeface="Meiryo UI" panose="020B0604030504040204" pitchFamily="50" charset="-128"/>
                <a:ea typeface="Meiryo UI" panose="020B0604030504040204" pitchFamily="50" charset="-128"/>
              </a:rPr>
              <a:t>を使用すると、仮想マシン上のサービスで物理ネットワークの速度を利用できます</a:t>
            </a:r>
            <a:r>
              <a:rPr lang="en-US" sz="1800" dirty="0">
                <a:solidFill>
                  <a:srgbClr val="FFFFFF"/>
                </a:solidFill>
                <a:latin typeface="Meiryo UI" panose="020B0604030504040204" pitchFamily="50" charset="-128"/>
                <a:ea typeface="Meiryo UI" panose="020B0604030504040204" pitchFamily="50" charset="-128"/>
              </a:rPr>
              <a:t>。</a:t>
            </a:r>
            <a:endParaRPr sz="1800" dirty="0">
              <a:solidFill>
                <a:srgbClr val="FFFFFF"/>
              </a:solidFill>
              <a:latin typeface="Meiryo UI" panose="020B0604030504040204" pitchFamily="50" charset="-128"/>
              <a:ea typeface="Meiryo UI" panose="020B0604030504040204" pitchFamily="50" charset="-128"/>
            </a:endParaRPr>
          </a:p>
          <a:p>
            <a:pPr marL="0" marR="0" lvl="0" indent="0" algn="l" rtl="0">
              <a:lnSpc>
                <a:spcPct val="144444"/>
              </a:lnSpc>
              <a:spcBef>
                <a:spcPts val="0"/>
              </a:spcBef>
              <a:spcAft>
                <a:spcPts val="0"/>
              </a:spcAft>
              <a:buClr>
                <a:schemeClr val="dk1"/>
              </a:buClr>
              <a:buSzPts val="1800"/>
              <a:buFont typeface="Arial"/>
              <a:buNone/>
            </a:pPr>
            <a:endParaRPr sz="1800" dirty="0">
              <a:solidFill>
                <a:srgbClr val="FFFFFF"/>
              </a:solidFill>
              <a:latin typeface="Meiryo UI" panose="020B0604030504040204" pitchFamily="50" charset="-128"/>
              <a:ea typeface="Meiryo UI" panose="020B0604030504040204" pitchFamily="50" charset="-128"/>
            </a:endParaRPr>
          </a:p>
        </p:txBody>
      </p:sp>
      <p:sp>
        <p:nvSpPr>
          <p:cNvPr id="1052" name="Google Shape;1052;p50"/>
          <p:cNvSpPr txBox="1"/>
          <p:nvPr/>
        </p:nvSpPr>
        <p:spPr>
          <a:xfrm>
            <a:off x="-64247" y="488873"/>
            <a:ext cx="12320494" cy="1155059"/>
          </a:xfrm>
          <a:prstGeom prst="rect">
            <a:avLst/>
          </a:prstGeom>
          <a:noFill/>
          <a:ln>
            <a:noFill/>
          </a:ln>
        </p:spPr>
        <p:txBody>
          <a:bodyPr spcFirstLastPara="1" wrap="square" lIns="91425" tIns="45700" rIns="91425" bIns="45700" anchor="ctr" anchorCtr="0">
            <a:noAutofit/>
          </a:bodyPr>
          <a:lstStyle/>
          <a:p>
            <a:pPr marL="0" marR="0" lvl="0" indent="0" algn="ctr" rtl="0">
              <a:lnSpc>
                <a:spcPct val="128571"/>
              </a:lnSpc>
              <a:spcBef>
                <a:spcPts val="0"/>
              </a:spcBef>
              <a:spcAft>
                <a:spcPts val="0"/>
              </a:spcAft>
              <a:buClr>
                <a:schemeClr val="dk1"/>
              </a:buClr>
              <a:buSzPts val="3500"/>
              <a:buFont typeface="Arial"/>
              <a:buNone/>
            </a:pPr>
            <a:r>
              <a:rPr lang="en-US" sz="3500" b="1" dirty="0" err="1">
                <a:solidFill>
                  <a:srgbClr val="3F3F3F"/>
                </a:solidFill>
                <a:latin typeface="Meiryo UI" panose="020B0604030504040204" pitchFamily="50" charset="-128"/>
                <a:ea typeface="Meiryo UI" panose="020B0604030504040204" pitchFamily="50" charset="-128"/>
              </a:rPr>
              <a:t>SR-IOVは、ハードウェアアクセラレーションにより</a:t>
            </a:r>
            <a:r>
              <a:rPr lang="en-US" sz="3500" b="1" dirty="0">
                <a:solidFill>
                  <a:srgbClr val="3F3F3F"/>
                </a:solidFill>
                <a:latin typeface="Meiryo UI" panose="020B0604030504040204" pitchFamily="50" charset="-128"/>
                <a:ea typeface="Meiryo UI" panose="020B0604030504040204" pitchFamily="50" charset="-128"/>
              </a:rPr>
              <a:t>、</a:t>
            </a:r>
          </a:p>
          <a:p>
            <a:pPr marL="0" marR="0" lvl="0" indent="0" algn="ctr" rtl="0">
              <a:lnSpc>
                <a:spcPct val="128571"/>
              </a:lnSpc>
              <a:spcBef>
                <a:spcPts val="0"/>
              </a:spcBef>
              <a:spcAft>
                <a:spcPts val="0"/>
              </a:spcAft>
              <a:buClr>
                <a:schemeClr val="dk1"/>
              </a:buClr>
              <a:buSzPts val="3500"/>
              <a:buFont typeface="Arial"/>
              <a:buNone/>
            </a:pPr>
            <a:r>
              <a:rPr lang="en-US" sz="3500" b="1" dirty="0">
                <a:solidFill>
                  <a:srgbClr val="3F3F3F"/>
                </a:solidFill>
                <a:latin typeface="Meiryo UI" panose="020B0604030504040204" pitchFamily="50" charset="-128"/>
                <a:ea typeface="Meiryo UI" panose="020B0604030504040204" pitchFamily="50" charset="-128"/>
              </a:rPr>
              <a:t>仮想マシンのネットワークパフォーマンスを20%向上させます</a:t>
            </a:r>
            <a:endParaRPr sz="3500" b="1" dirty="0">
              <a:solidFill>
                <a:srgbClr val="3F3F3F"/>
              </a:solidFill>
              <a:latin typeface="Meiryo UI" panose="020B0604030504040204" pitchFamily="50" charset="-128"/>
              <a:ea typeface="Meiryo UI" panose="020B0604030504040204" pitchFamily="50" charset="-128"/>
            </a:endParaRPr>
          </a:p>
          <a:p>
            <a:pPr marL="0" marR="0" lvl="0" indent="0" algn="ctr" rtl="0">
              <a:lnSpc>
                <a:spcPct val="128571"/>
              </a:lnSpc>
              <a:spcBef>
                <a:spcPts val="0"/>
              </a:spcBef>
              <a:spcAft>
                <a:spcPts val="0"/>
              </a:spcAft>
              <a:buClr>
                <a:schemeClr val="dk1"/>
              </a:buClr>
              <a:buSzPts val="3500"/>
              <a:buFont typeface="Arial"/>
              <a:buNone/>
            </a:pPr>
            <a:endParaRPr sz="3500" b="1" dirty="0">
              <a:solidFill>
                <a:srgbClr val="3F3F3F"/>
              </a:solidFill>
              <a:latin typeface="Meiryo UI" panose="020B0604030504040204" pitchFamily="50" charset="-128"/>
              <a:ea typeface="Meiryo UI" panose="020B0604030504040204" pitchFamily="50" charset="-128"/>
            </a:endParaRPr>
          </a:p>
        </p:txBody>
      </p:sp>
      <p:grpSp>
        <p:nvGrpSpPr>
          <p:cNvPr id="1053" name="Google Shape;1053;p50"/>
          <p:cNvGrpSpPr/>
          <p:nvPr/>
        </p:nvGrpSpPr>
        <p:grpSpPr>
          <a:xfrm>
            <a:off x="629629" y="3421851"/>
            <a:ext cx="5255285" cy="2709788"/>
            <a:chOff x="343042" y="3253228"/>
            <a:chExt cx="3555922" cy="1909077"/>
          </a:xfrm>
        </p:grpSpPr>
        <p:sp>
          <p:nvSpPr>
            <p:cNvPr id="1054" name="Google Shape;1054;p50"/>
            <p:cNvSpPr/>
            <p:nvPr/>
          </p:nvSpPr>
          <p:spPr>
            <a:xfrm>
              <a:off x="457951" y="3887902"/>
              <a:ext cx="3441013" cy="590535"/>
            </a:xfrm>
            <a:prstGeom prst="roundRect">
              <a:avLst>
                <a:gd name="adj" fmla="val 11968"/>
              </a:avLst>
            </a:prstGeom>
            <a:solidFill>
              <a:srgbClr val="7F7F7F">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55" name="Google Shape;1055;p50"/>
            <p:cNvSpPr/>
            <p:nvPr/>
          </p:nvSpPr>
          <p:spPr>
            <a:xfrm>
              <a:off x="457951" y="4571770"/>
              <a:ext cx="3441013" cy="590535"/>
            </a:xfrm>
            <a:prstGeom prst="roundRect">
              <a:avLst>
                <a:gd name="adj" fmla="val 11968"/>
              </a:avLst>
            </a:prstGeom>
            <a:solidFill>
              <a:srgbClr val="7F7F7F">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pic>
          <p:nvPicPr>
            <p:cNvPr id="1056" name="Google Shape;1056;p50"/>
            <p:cNvPicPr preferRelativeResize="0"/>
            <p:nvPr/>
          </p:nvPicPr>
          <p:blipFill rotWithShape="1">
            <a:blip r:embed="rId5">
              <a:alphaModFix/>
            </a:blip>
            <a:srcRect/>
            <a:stretch/>
          </p:blipFill>
          <p:spPr>
            <a:xfrm>
              <a:off x="1181684" y="3691887"/>
              <a:ext cx="143085" cy="884525"/>
            </a:xfrm>
            <a:prstGeom prst="rect">
              <a:avLst/>
            </a:prstGeom>
            <a:noFill/>
            <a:ln>
              <a:noFill/>
            </a:ln>
          </p:spPr>
        </p:pic>
        <p:pic>
          <p:nvPicPr>
            <p:cNvPr id="1057" name="Google Shape;1057;p50"/>
            <p:cNvPicPr preferRelativeResize="0"/>
            <p:nvPr/>
          </p:nvPicPr>
          <p:blipFill rotWithShape="1">
            <a:blip r:embed="rId5">
              <a:alphaModFix/>
            </a:blip>
            <a:srcRect/>
            <a:stretch/>
          </p:blipFill>
          <p:spPr>
            <a:xfrm rot="10800000">
              <a:off x="1386865" y="3772209"/>
              <a:ext cx="143085" cy="884525"/>
            </a:xfrm>
            <a:prstGeom prst="rect">
              <a:avLst/>
            </a:prstGeom>
            <a:noFill/>
            <a:ln>
              <a:noFill/>
            </a:ln>
          </p:spPr>
        </p:pic>
        <p:pic>
          <p:nvPicPr>
            <p:cNvPr id="1058" name="Google Shape;1058;p50"/>
            <p:cNvPicPr preferRelativeResize="0"/>
            <p:nvPr/>
          </p:nvPicPr>
          <p:blipFill rotWithShape="1">
            <a:blip r:embed="rId5">
              <a:alphaModFix/>
            </a:blip>
            <a:srcRect/>
            <a:stretch/>
          </p:blipFill>
          <p:spPr>
            <a:xfrm>
              <a:off x="2155662" y="3691887"/>
              <a:ext cx="143085" cy="884525"/>
            </a:xfrm>
            <a:prstGeom prst="rect">
              <a:avLst/>
            </a:prstGeom>
            <a:noFill/>
            <a:ln>
              <a:noFill/>
            </a:ln>
          </p:spPr>
        </p:pic>
        <p:pic>
          <p:nvPicPr>
            <p:cNvPr id="1059" name="Google Shape;1059;p50"/>
            <p:cNvPicPr preferRelativeResize="0"/>
            <p:nvPr/>
          </p:nvPicPr>
          <p:blipFill rotWithShape="1">
            <a:blip r:embed="rId5">
              <a:alphaModFix/>
            </a:blip>
            <a:srcRect/>
            <a:stretch/>
          </p:blipFill>
          <p:spPr>
            <a:xfrm rot="10800000">
              <a:off x="2360843" y="3772209"/>
              <a:ext cx="143085" cy="884525"/>
            </a:xfrm>
            <a:prstGeom prst="rect">
              <a:avLst/>
            </a:prstGeom>
            <a:noFill/>
            <a:ln>
              <a:noFill/>
            </a:ln>
          </p:spPr>
        </p:pic>
        <p:pic>
          <p:nvPicPr>
            <p:cNvPr id="1060" name="Google Shape;1060;p50"/>
            <p:cNvPicPr preferRelativeResize="0"/>
            <p:nvPr/>
          </p:nvPicPr>
          <p:blipFill rotWithShape="1">
            <a:blip r:embed="rId5">
              <a:alphaModFix/>
            </a:blip>
            <a:srcRect/>
            <a:stretch/>
          </p:blipFill>
          <p:spPr>
            <a:xfrm>
              <a:off x="3074702" y="3691887"/>
              <a:ext cx="143085" cy="884525"/>
            </a:xfrm>
            <a:prstGeom prst="rect">
              <a:avLst/>
            </a:prstGeom>
            <a:noFill/>
            <a:ln>
              <a:noFill/>
            </a:ln>
          </p:spPr>
        </p:pic>
        <p:pic>
          <p:nvPicPr>
            <p:cNvPr id="1061" name="Google Shape;1061;p50"/>
            <p:cNvPicPr preferRelativeResize="0"/>
            <p:nvPr/>
          </p:nvPicPr>
          <p:blipFill rotWithShape="1">
            <a:blip r:embed="rId5">
              <a:alphaModFix/>
            </a:blip>
            <a:srcRect/>
            <a:stretch/>
          </p:blipFill>
          <p:spPr>
            <a:xfrm rot="10800000">
              <a:off x="3279883" y="3772209"/>
              <a:ext cx="143085" cy="884525"/>
            </a:xfrm>
            <a:prstGeom prst="rect">
              <a:avLst/>
            </a:prstGeom>
            <a:noFill/>
            <a:ln>
              <a:noFill/>
            </a:ln>
          </p:spPr>
        </p:pic>
        <p:sp>
          <p:nvSpPr>
            <p:cNvPr id="1062" name="Google Shape;1062;p50"/>
            <p:cNvSpPr/>
            <p:nvPr/>
          </p:nvSpPr>
          <p:spPr>
            <a:xfrm>
              <a:off x="1039294"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dirty="0">
                  <a:solidFill>
                    <a:srgbClr val="FFFFFF"/>
                  </a:solidFill>
                  <a:latin typeface="Meiryo UI" panose="020B0604030504040204" pitchFamily="50" charset="-128"/>
                  <a:ea typeface="Meiryo UI" panose="020B0604030504040204" pitchFamily="50" charset="-128"/>
                  <a:sym typeface="Arial"/>
                </a:rPr>
                <a:t>VM</a:t>
              </a:r>
              <a:endParaRPr sz="11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63" name="Google Shape;1063;p50"/>
            <p:cNvSpPr/>
            <p:nvPr/>
          </p:nvSpPr>
          <p:spPr>
            <a:xfrm>
              <a:off x="1039294"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US" sz="1000" b="1" i="0" u="none" strike="noStrike" cap="none" dirty="0">
                  <a:solidFill>
                    <a:srgbClr val="FFFFFF"/>
                  </a:solidFill>
                  <a:latin typeface="Meiryo UI" panose="020B0604030504040204" pitchFamily="50" charset="-128"/>
                  <a:ea typeface="Meiryo UI" panose="020B0604030504040204" pitchFamily="50" charset="-128"/>
                  <a:sym typeface="Arial"/>
                </a:rPr>
                <a:t>VF Driver</a:t>
              </a:r>
              <a:endParaRPr sz="10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64" name="Google Shape;1064;p50"/>
            <p:cNvSpPr/>
            <p:nvPr/>
          </p:nvSpPr>
          <p:spPr>
            <a:xfrm>
              <a:off x="1983713"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dirty="0">
                  <a:solidFill>
                    <a:srgbClr val="FFFFFF"/>
                  </a:solidFill>
                  <a:latin typeface="Meiryo UI" panose="020B0604030504040204" pitchFamily="50" charset="-128"/>
                  <a:ea typeface="Meiryo UI" panose="020B0604030504040204" pitchFamily="50" charset="-128"/>
                  <a:sym typeface="Arial"/>
                </a:rPr>
                <a:t>VM</a:t>
              </a:r>
              <a:endParaRPr sz="11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65" name="Google Shape;1065;p50"/>
            <p:cNvSpPr/>
            <p:nvPr/>
          </p:nvSpPr>
          <p:spPr>
            <a:xfrm>
              <a:off x="1983713"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US" sz="1000" b="1" i="0" u="none" strike="noStrike" cap="none" dirty="0">
                  <a:solidFill>
                    <a:srgbClr val="FFFFFF"/>
                  </a:solidFill>
                  <a:latin typeface="Meiryo UI" panose="020B0604030504040204" pitchFamily="50" charset="-128"/>
                  <a:ea typeface="Meiryo UI" panose="020B0604030504040204" pitchFamily="50" charset="-128"/>
                  <a:sym typeface="Arial"/>
                </a:rPr>
                <a:t>VF Driver</a:t>
              </a:r>
              <a:endParaRPr sz="10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66" name="Google Shape;1066;p50"/>
            <p:cNvSpPr/>
            <p:nvPr/>
          </p:nvSpPr>
          <p:spPr>
            <a:xfrm>
              <a:off x="2905904" y="3253228"/>
              <a:ext cx="673533" cy="299972"/>
            </a:xfrm>
            <a:prstGeom prst="roundRect">
              <a:avLst>
                <a:gd name="adj" fmla="val 16667"/>
              </a:avLst>
            </a:prstGeom>
            <a:solidFill>
              <a:srgbClr val="00A0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dirty="0">
                  <a:solidFill>
                    <a:srgbClr val="FFFFFF"/>
                  </a:solidFill>
                  <a:latin typeface="Meiryo UI" panose="020B0604030504040204" pitchFamily="50" charset="-128"/>
                  <a:ea typeface="Meiryo UI" panose="020B0604030504040204" pitchFamily="50" charset="-128"/>
                  <a:sym typeface="Arial"/>
                </a:rPr>
                <a:t>VM</a:t>
              </a:r>
              <a:endParaRPr sz="11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67" name="Google Shape;1067;p50"/>
            <p:cNvSpPr/>
            <p:nvPr/>
          </p:nvSpPr>
          <p:spPr>
            <a:xfrm>
              <a:off x="2905904" y="3519577"/>
              <a:ext cx="673533" cy="228763"/>
            </a:xfrm>
            <a:prstGeom prst="rect">
              <a:avLst/>
            </a:prstGeom>
            <a:solidFill>
              <a:srgbClr val="7EC0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US" sz="1000" b="1" i="0" u="none" strike="noStrike" cap="none" dirty="0">
                  <a:solidFill>
                    <a:srgbClr val="FFFFFF"/>
                  </a:solidFill>
                  <a:latin typeface="Meiryo UI" panose="020B0604030504040204" pitchFamily="50" charset="-128"/>
                  <a:ea typeface="Meiryo UI" panose="020B0604030504040204" pitchFamily="50" charset="-128"/>
                  <a:sym typeface="Arial"/>
                </a:rPr>
                <a:t>VF Driver</a:t>
              </a:r>
              <a:endParaRPr sz="10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68" name="Google Shape;1068;p50"/>
            <p:cNvSpPr/>
            <p:nvPr/>
          </p:nvSpPr>
          <p:spPr>
            <a:xfrm>
              <a:off x="910292" y="4612910"/>
              <a:ext cx="961235" cy="228763"/>
            </a:xfrm>
            <a:prstGeom prst="rect">
              <a:avLst/>
            </a:prstGeom>
            <a:solidFill>
              <a:srgbClr val="EFEA3D"/>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Meiryo UI" panose="020B0604030504040204" pitchFamily="50" charset="-128"/>
                  <a:ea typeface="Meiryo UI" panose="020B0604030504040204" pitchFamily="50" charset="-128"/>
                  <a:sym typeface="Arial"/>
                </a:rPr>
                <a:t>Virtual Function</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069" name="Google Shape;1069;p50"/>
            <p:cNvSpPr/>
            <p:nvPr/>
          </p:nvSpPr>
          <p:spPr>
            <a:xfrm>
              <a:off x="1900876" y="4612910"/>
              <a:ext cx="961235" cy="228763"/>
            </a:xfrm>
            <a:prstGeom prst="rect">
              <a:avLst/>
            </a:prstGeom>
            <a:solidFill>
              <a:srgbClr val="EFEA3D"/>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Meiryo UI" panose="020B0604030504040204" pitchFamily="50" charset="-128"/>
                  <a:ea typeface="Meiryo UI" panose="020B0604030504040204" pitchFamily="50" charset="-128"/>
                  <a:sym typeface="Arial"/>
                </a:rPr>
                <a:t>Virtual Function</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070" name="Google Shape;1070;p50"/>
            <p:cNvSpPr/>
            <p:nvPr/>
          </p:nvSpPr>
          <p:spPr>
            <a:xfrm>
              <a:off x="2891459" y="4612910"/>
              <a:ext cx="961235" cy="228763"/>
            </a:xfrm>
            <a:prstGeom prst="rect">
              <a:avLst/>
            </a:prstGeom>
            <a:solidFill>
              <a:srgbClr val="EFEA3D"/>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Meiryo UI" panose="020B0604030504040204" pitchFamily="50" charset="-128"/>
                  <a:ea typeface="Meiryo UI" panose="020B0604030504040204" pitchFamily="50" charset="-128"/>
                  <a:sym typeface="Arial"/>
                </a:rPr>
                <a:t>Virtual Function</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071" name="Google Shape;1071;p50"/>
            <p:cNvSpPr/>
            <p:nvPr/>
          </p:nvSpPr>
          <p:spPr>
            <a:xfrm>
              <a:off x="910292" y="4878403"/>
              <a:ext cx="2942402" cy="228763"/>
            </a:xfrm>
            <a:prstGeom prst="rect">
              <a:avLst/>
            </a:prstGeom>
            <a:solidFill>
              <a:srgbClr val="03D2FB"/>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Meiryo UI" panose="020B0604030504040204" pitchFamily="50" charset="-128"/>
                  <a:ea typeface="Meiryo UI" panose="020B0604030504040204" pitchFamily="50" charset="-128"/>
                  <a:sym typeface="Arial"/>
                </a:rPr>
                <a:t>Virtual Ethernet Bridge + Classifier</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072" name="Google Shape;1072;p50"/>
            <p:cNvSpPr txBox="1"/>
            <p:nvPr/>
          </p:nvSpPr>
          <p:spPr>
            <a:xfrm>
              <a:off x="381712" y="3898962"/>
              <a:ext cx="769051" cy="2276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500"/>
                <a:buFont typeface="Arial"/>
                <a:buNone/>
              </a:pPr>
              <a:r>
                <a:rPr lang="en-US" sz="1500" b="1" i="0" u="none" strike="noStrike" cap="none" dirty="0">
                  <a:solidFill>
                    <a:srgbClr val="FFFFFF"/>
                  </a:solidFill>
                  <a:latin typeface="Meiryo UI" panose="020B0604030504040204" pitchFamily="50" charset="-128"/>
                  <a:ea typeface="Meiryo UI" panose="020B0604030504040204" pitchFamily="50" charset="-128"/>
                  <a:sym typeface="Arial"/>
                </a:rPr>
                <a:t>NAS OS</a:t>
              </a:r>
              <a:endParaRPr sz="15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1073" name="Google Shape;1073;p50"/>
            <p:cNvSpPr txBox="1"/>
            <p:nvPr/>
          </p:nvSpPr>
          <p:spPr>
            <a:xfrm>
              <a:off x="343042" y="4589808"/>
              <a:ext cx="575427" cy="2276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500"/>
                <a:buFont typeface="Arial"/>
                <a:buNone/>
              </a:pPr>
              <a:r>
                <a:rPr lang="en-US" sz="1500" b="1" i="0" u="none" strike="noStrike" cap="none" dirty="0">
                  <a:solidFill>
                    <a:srgbClr val="FFFFFF"/>
                  </a:solidFill>
                  <a:latin typeface="Meiryo UI" panose="020B0604030504040204" pitchFamily="50" charset="-128"/>
                  <a:ea typeface="Meiryo UI" panose="020B0604030504040204" pitchFamily="50" charset="-128"/>
                  <a:sym typeface="Arial"/>
                </a:rPr>
                <a:t>NIC</a:t>
              </a:r>
              <a:endParaRPr sz="15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sp>
        <p:nvSpPr>
          <p:cNvPr id="1074" name="Google Shape;1074;p50"/>
          <p:cNvSpPr/>
          <p:nvPr/>
        </p:nvSpPr>
        <p:spPr>
          <a:xfrm>
            <a:off x="670000" y="6150061"/>
            <a:ext cx="521491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注</a:t>
            </a:r>
            <a:r>
              <a:rPr lang="ja-JP" altLang="en-US" dirty="0">
                <a:solidFill>
                  <a:srgbClr val="FFFFFF"/>
                </a:solidFill>
                <a:latin typeface="Meiryo UI" panose="020B0604030504040204" pitchFamily="50" charset="-128"/>
                <a:ea typeface="Meiryo UI" panose="020B0604030504040204" pitchFamily="50" charset="-128"/>
              </a:rPr>
              <a:t>記</a:t>
            </a:r>
            <a:r>
              <a:rPr lang="en-US" dirty="0">
                <a:solidFill>
                  <a:srgbClr val="FFFFFF"/>
                </a:solidFill>
                <a:latin typeface="Meiryo UI" panose="020B0604030504040204" pitchFamily="50" charset="-128"/>
                <a:ea typeface="Meiryo UI" panose="020B0604030504040204" pitchFamily="50" charset="-128"/>
              </a:rPr>
              <a:t>: </a:t>
            </a:r>
            <a:r>
              <a:rPr lang="en-US" dirty="0" err="1">
                <a:solidFill>
                  <a:srgbClr val="FFFFFF"/>
                </a:solidFill>
                <a:latin typeface="Meiryo UI" panose="020B0604030504040204" pitchFamily="50" charset="-128"/>
                <a:ea typeface="Meiryo UI" panose="020B0604030504040204" pitchFamily="50" charset="-128"/>
              </a:rPr>
              <a:t>NASにはSR-IOV対応のNICをインストールする必要があります</a:t>
            </a:r>
            <a:endParaRPr sz="18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51"/>
          <p:cNvPicPr preferRelativeResize="0"/>
          <p:nvPr/>
        </p:nvPicPr>
        <p:blipFill rotWithShape="1">
          <a:blip r:embed="rId3">
            <a:alphaModFix/>
          </a:blip>
          <a:srcRect/>
          <a:stretch/>
        </p:blipFill>
        <p:spPr>
          <a:xfrm>
            <a:off x="454746" y="1876049"/>
            <a:ext cx="1201615" cy="1201615"/>
          </a:xfrm>
          <a:prstGeom prst="rect">
            <a:avLst/>
          </a:prstGeom>
          <a:noFill/>
          <a:ln>
            <a:noFill/>
          </a:ln>
          <a:effectLst>
            <a:outerShdw blurRad="431800" dist="368300" dir="5760000" sx="106000" sy="106000" algn="tl" rotWithShape="0">
              <a:srgbClr val="000000">
                <a:alpha val="33725"/>
              </a:srgbClr>
            </a:outerShdw>
          </a:effectLst>
        </p:spPr>
      </p:pic>
      <p:sp>
        <p:nvSpPr>
          <p:cNvPr id="1080" name="Google Shape;1080;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7777"/>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デュアルシステムの確立と実行</a:t>
            </a:r>
            <a:r>
              <a:rPr lang="en-US" sz="3600" dirty="0">
                <a:solidFill>
                  <a:schemeClr val="tx1"/>
                </a:solidFill>
                <a:latin typeface="Meiryo UI" panose="020B0604030504040204" pitchFamily="50" charset="-128"/>
                <a:ea typeface="Meiryo UI" panose="020B0604030504040204" pitchFamily="50" charset="-128"/>
                <a:cs typeface="Arial"/>
                <a:sym typeface="Arial"/>
              </a:rPr>
              <a:t> - </a:t>
            </a:r>
            <a:r>
              <a:rPr lang="en-US" sz="3600" dirty="0" err="1">
                <a:solidFill>
                  <a:schemeClr val="tx1"/>
                </a:solidFill>
                <a:latin typeface="Meiryo UI" panose="020B0604030504040204" pitchFamily="50" charset="-128"/>
                <a:ea typeface="Meiryo UI" panose="020B0604030504040204" pitchFamily="50" charset="-128"/>
                <a:cs typeface="Arial"/>
                <a:sym typeface="Arial"/>
              </a:rPr>
              <a:t>UbuntuとQuTS</a:t>
            </a:r>
            <a:r>
              <a:rPr lang="en-US" sz="3600" dirty="0">
                <a:solidFill>
                  <a:schemeClr val="tx1"/>
                </a:solidFill>
                <a:latin typeface="Meiryo UI" panose="020B0604030504040204" pitchFamily="50" charset="-128"/>
                <a:ea typeface="Meiryo UI" panose="020B0604030504040204" pitchFamily="50" charset="-128"/>
                <a:cs typeface="Arial"/>
                <a:sym typeface="Arial"/>
              </a:rPr>
              <a:t> hero</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1081" name="Google Shape;1081;p51"/>
          <p:cNvSpPr/>
          <p:nvPr/>
        </p:nvSpPr>
        <p:spPr>
          <a:xfrm>
            <a:off x="1732561" y="2202788"/>
            <a:ext cx="4550252" cy="574453"/>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933" b="1" dirty="0">
                <a:latin typeface="Meiryo UI" panose="020B0604030504040204" pitchFamily="50" charset="-128"/>
                <a:ea typeface="Meiryo UI" panose="020B0604030504040204" pitchFamily="50" charset="-128"/>
              </a:rPr>
              <a:t>Ubuntu Linux Station</a:t>
            </a: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1082" name="Google Shape;1082;p51"/>
          <p:cNvSpPr/>
          <p:nvPr/>
        </p:nvSpPr>
        <p:spPr>
          <a:xfrm>
            <a:off x="462413" y="3429000"/>
            <a:ext cx="5545649" cy="2893100"/>
          </a:xfrm>
          <a:prstGeom prst="rect">
            <a:avLst/>
          </a:prstGeom>
          <a:noFill/>
          <a:ln>
            <a:noFill/>
          </a:ln>
        </p:spPr>
        <p:txBody>
          <a:bodyPr spcFirstLastPara="1" wrap="square" lIns="121900" tIns="60950" rIns="121900" bIns="60950" anchor="t" anchorCtr="0">
            <a:noAutofit/>
          </a:bodyPr>
          <a:lstStyle/>
          <a:p>
            <a:pPr marL="177800" marR="0" lvl="0" indent="-177800" algn="l" rtl="0">
              <a:spcBef>
                <a:spcPts val="600"/>
              </a:spcBef>
              <a:spcAft>
                <a:spcPts val="0"/>
              </a:spcAft>
              <a:buClr>
                <a:srgbClr val="262626"/>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QuTS</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heroとUbuntu</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デュアルシステム、デュアルシステムアプリケーションをお楽しみください</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spcBef>
                <a:spcPts val="600"/>
              </a:spcBef>
              <a:spcAft>
                <a:spcPts val="0"/>
              </a:spcAft>
              <a:buClr>
                <a:srgbClr val="262626"/>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複数のバージョンのワンクリックインストール</a:t>
            </a:r>
            <a:r>
              <a:rPr lang="en-US" sz="1600" dirty="0">
                <a:solidFill>
                  <a:schemeClr val="dk1"/>
                </a:solidFill>
                <a:latin typeface="Meiryo UI" panose="020B0604030504040204" pitchFamily="50" charset="-128"/>
                <a:ea typeface="Meiryo UI" panose="020B0604030504040204" pitchFamily="50" charset="-128"/>
              </a:rPr>
              <a:t> </a:t>
            </a:r>
            <a:br>
              <a:rPr lang="en-US" sz="1600" dirty="0">
                <a:solidFill>
                  <a:schemeClr val="dk1"/>
                </a:solidFill>
                <a:latin typeface="Meiryo UI" panose="020B0604030504040204" pitchFamily="50" charset="-128"/>
                <a:ea typeface="Meiryo UI" panose="020B0604030504040204" pitchFamily="50" charset="-128"/>
              </a:rPr>
            </a:br>
            <a:r>
              <a:rPr lang="en-US" sz="1600" dirty="0" err="1">
                <a:solidFill>
                  <a:schemeClr val="dk1"/>
                </a:solidFill>
                <a:latin typeface="Meiryo UI" panose="020B0604030504040204" pitchFamily="50" charset="-128"/>
                <a:ea typeface="Meiryo UI" panose="020B0604030504040204" pitchFamily="50" charset="-128"/>
              </a:rPr>
              <a:t>Ubunutu</a:t>
            </a:r>
            <a:r>
              <a:rPr lang="en-US" sz="1600" dirty="0">
                <a:solidFill>
                  <a:schemeClr val="dk1"/>
                </a:solidFill>
                <a:latin typeface="Meiryo UI" panose="020B0604030504040204" pitchFamily="50" charset="-128"/>
                <a:ea typeface="Meiryo UI" panose="020B0604030504040204" pitchFamily="50" charset="-128"/>
              </a:rPr>
              <a:t>: 16.04 / 18.04 / 20.04</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spcBef>
                <a:spcPts val="600"/>
              </a:spcBef>
              <a:spcAft>
                <a:spcPts val="0"/>
              </a:spcAft>
              <a:buClr>
                <a:srgbClr val="262626"/>
              </a:buClr>
              <a:buSzPts val="1600"/>
              <a:buFont typeface="Arial"/>
              <a:buChar char="•"/>
            </a:pPr>
            <a:r>
              <a:rPr lang="en-US" sz="1600" dirty="0">
                <a:solidFill>
                  <a:schemeClr val="dk1"/>
                </a:solidFill>
                <a:latin typeface="Meiryo UI" panose="020B0604030504040204" pitchFamily="50" charset="-128"/>
                <a:ea typeface="Meiryo UI" panose="020B0604030504040204" pitchFamily="50" charset="-128"/>
              </a:rPr>
              <a:t>Ubuntu Software </a:t>
            </a:r>
            <a:r>
              <a:rPr lang="en-US" sz="1600" dirty="0" err="1">
                <a:solidFill>
                  <a:schemeClr val="dk1"/>
                </a:solidFill>
                <a:latin typeface="Meiryo UI" panose="020B0604030504040204" pitchFamily="50" charset="-128"/>
                <a:ea typeface="Meiryo UI" panose="020B0604030504040204" pitchFamily="50" charset="-128"/>
              </a:rPr>
              <a:t>Centerでは、さまざまなアプリケーションをダウンロードできます</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spcBef>
                <a:spcPts val="600"/>
              </a:spcBef>
              <a:spcAft>
                <a:spcPts val="0"/>
              </a:spcAft>
              <a:buClr>
                <a:srgbClr val="262626"/>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ブラウザでUbuntu</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Linuxデスクトップにリモートアクセス</a:t>
            </a:r>
            <a:r>
              <a:rPr lang="ja-JP" altLang="en-US" sz="1600" dirty="0">
                <a:solidFill>
                  <a:schemeClr val="dk1"/>
                </a:solidFill>
                <a:latin typeface="Meiryo UI" panose="020B0604030504040204" pitchFamily="50" charset="-128"/>
                <a:ea typeface="Meiryo UI" panose="020B0604030504040204" pitchFamily="50" charset="-128"/>
              </a:rPr>
              <a:t>できます</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spcBef>
                <a:spcPts val="600"/>
              </a:spcBef>
              <a:spcAft>
                <a:spcPts val="0"/>
              </a:spcAft>
              <a:buClr>
                <a:srgbClr val="262626"/>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PCIeグラフィックカードを取り付けてHDMI出力画面を追加し、USBキーボードとマウス</a:t>
            </a:r>
            <a:r>
              <a:rPr lang="ja-JP" altLang="en-US" sz="1600" dirty="0">
                <a:solidFill>
                  <a:schemeClr val="dk1"/>
                </a:solidFill>
                <a:latin typeface="Meiryo UI" panose="020B0604030504040204" pitchFamily="50" charset="-128"/>
                <a:ea typeface="Meiryo UI" panose="020B0604030504040204" pitchFamily="50" charset="-128"/>
              </a:rPr>
              <a:t>で操作</a:t>
            </a:r>
            <a:r>
              <a:rPr lang="en-US" sz="1600" dirty="0" err="1">
                <a:solidFill>
                  <a:schemeClr val="dk1"/>
                </a:solidFill>
                <a:latin typeface="Meiryo UI" panose="020B0604030504040204" pitchFamily="50" charset="-128"/>
                <a:ea typeface="Meiryo UI" panose="020B0604030504040204" pitchFamily="50" charset="-128"/>
              </a:rPr>
              <a:t>します</a:t>
            </a:r>
            <a:endParaRPr sz="1600" dirty="0">
              <a:solidFill>
                <a:schemeClr val="dk1"/>
              </a:solidFill>
              <a:latin typeface="Meiryo UI" panose="020B0604030504040204" pitchFamily="50" charset="-128"/>
              <a:ea typeface="Meiryo UI" panose="020B0604030504040204" pitchFamily="50" charset="-128"/>
            </a:endParaRPr>
          </a:p>
        </p:txBody>
      </p:sp>
      <p:pic>
        <p:nvPicPr>
          <p:cNvPr id="1083" name="Google Shape;1083;p51" descr="一張含有 監視器, 電子用品, 室內, 坐 的圖片&#10;&#10;自動產生的描述"/>
          <p:cNvPicPr preferRelativeResize="0"/>
          <p:nvPr/>
        </p:nvPicPr>
        <p:blipFill rotWithShape="1">
          <a:blip r:embed="rId4">
            <a:alphaModFix/>
          </a:blip>
          <a:srcRect/>
          <a:stretch/>
        </p:blipFill>
        <p:spPr>
          <a:xfrm>
            <a:off x="5861795" y="3258942"/>
            <a:ext cx="3126083" cy="2460037"/>
          </a:xfrm>
          <a:prstGeom prst="rect">
            <a:avLst/>
          </a:prstGeom>
          <a:noFill/>
          <a:ln>
            <a:noFill/>
          </a:ln>
        </p:spPr>
      </p:pic>
      <p:pic>
        <p:nvPicPr>
          <p:cNvPr id="1084" name="Google Shape;1084;p51"/>
          <p:cNvPicPr preferRelativeResize="0"/>
          <p:nvPr/>
        </p:nvPicPr>
        <p:blipFill rotWithShape="1">
          <a:blip r:embed="rId5">
            <a:alphaModFix/>
          </a:blip>
          <a:srcRect/>
          <a:stretch/>
        </p:blipFill>
        <p:spPr>
          <a:xfrm>
            <a:off x="5990054" y="3340603"/>
            <a:ext cx="2872749" cy="1663197"/>
          </a:xfrm>
          <a:prstGeom prst="rect">
            <a:avLst/>
          </a:prstGeom>
          <a:noFill/>
          <a:ln>
            <a:noFill/>
          </a:ln>
        </p:spPr>
      </p:pic>
      <p:sp>
        <p:nvSpPr>
          <p:cNvPr id="1085" name="Google Shape;1085;p51"/>
          <p:cNvSpPr/>
          <p:nvPr/>
        </p:nvSpPr>
        <p:spPr>
          <a:xfrm>
            <a:off x="10907086" y="3459109"/>
            <a:ext cx="689196" cy="1092911"/>
          </a:xfrm>
          <a:custGeom>
            <a:avLst/>
            <a:gdLst/>
            <a:ahLst/>
            <a:cxnLst/>
            <a:rect l="l" t="t" r="r" b="b"/>
            <a:pathLst>
              <a:path w="516897" h="819683" extrusionOk="0">
                <a:moveTo>
                  <a:pt x="0" y="0"/>
                </a:moveTo>
                <a:lnTo>
                  <a:pt x="343634" y="0"/>
                </a:lnTo>
                <a:cubicBezTo>
                  <a:pt x="438268" y="0"/>
                  <a:pt x="514780" y="76512"/>
                  <a:pt x="514780" y="171146"/>
                </a:cubicBezTo>
                <a:cubicBezTo>
                  <a:pt x="514780" y="285019"/>
                  <a:pt x="516897" y="705810"/>
                  <a:pt x="516897" y="819683"/>
                </a:cubicBezTo>
              </a:path>
            </a:pathLst>
          </a:custGeom>
          <a:noFill/>
          <a:ln w="50800" cap="flat" cmpd="sng">
            <a:solidFill>
              <a:srgbClr val="0C0C0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rgbClr val="000000"/>
              </a:solidFill>
              <a:latin typeface="Meiryo UI" panose="020B0604030504040204" pitchFamily="50" charset="-128"/>
              <a:ea typeface="Meiryo UI" panose="020B0604030504040204" pitchFamily="50" charset="-128"/>
              <a:sym typeface="Arial"/>
            </a:endParaRPr>
          </a:p>
        </p:txBody>
      </p:sp>
      <p:pic>
        <p:nvPicPr>
          <p:cNvPr id="1086" name="Google Shape;1086;p51"/>
          <p:cNvPicPr preferRelativeResize="0"/>
          <p:nvPr/>
        </p:nvPicPr>
        <p:blipFill rotWithShape="1">
          <a:blip r:embed="rId6">
            <a:alphaModFix/>
          </a:blip>
          <a:srcRect/>
          <a:stretch/>
        </p:blipFill>
        <p:spPr>
          <a:xfrm>
            <a:off x="8692862" y="2784125"/>
            <a:ext cx="2415405" cy="1021640"/>
          </a:xfrm>
          <a:prstGeom prst="rect">
            <a:avLst/>
          </a:prstGeom>
          <a:noFill/>
          <a:ln>
            <a:noFill/>
          </a:ln>
          <a:effectLst>
            <a:outerShdw blurRad="431800" dist="203200" dir="5760000" sx="106000" sy="106000" algn="tl" rotWithShape="0">
              <a:srgbClr val="000000">
                <a:alpha val="33725"/>
              </a:srgbClr>
            </a:outerShdw>
          </a:effectLst>
        </p:spPr>
      </p:pic>
      <p:sp>
        <p:nvSpPr>
          <p:cNvPr id="1087" name="Google Shape;1087;p51"/>
          <p:cNvSpPr/>
          <p:nvPr/>
        </p:nvSpPr>
        <p:spPr>
          <a:xfrm>
            <a:off x="8692767" y="3237172"/>
            <a:ext cx="2558917" cy="526545"/>
          </a:xfrm>
          <a:prstGeom prst="roundRect">
            <a:avLst>
              <a:gd name="adj" fmla="val 48826"/>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dirty="0" err="1">
                <a:solidFill>
                  <a:srgbClr val="FFFFFF"/>
                </a:solidFill>
                <a:latin typeface="Meiryo UI" panose="020B0604030504040204" pitchFamily="50" charset="-128"/>
                <a:ea typeface="Meiryo UI" panose="020B0604030504040204" pitchFamily="50" charset="-128"/>
              </a:rPr>
              <a:t>インターネット</a:t>
            </a:r>
            <a:endParaRPr sz="2667" dirty="0">
              <a:solidFill>
                <a:srgbClr val="FFFFFF"/>
              </a:solidFill>
              <a:latin typeface="Meiryo UI" panose="020B0604030504040204" pitchFamily="50" charset="-128"/>
              <a:ea typeface="Meiryo UI" panose="020B0604030504040204" pitchFamily="50" charset="-128"/>
              <a:sym typeface="Arial"/>
            </a:endParaRPr>
          </a:p>
        </p:txBody>
      </p:sp>
      <p:pic>
        <p:nvPicPr>
          <p:cNvPr id="1088" name="Google Shape;1088;p51"/>
          <p:cNvPicPr preferRelativeResize="0"/>
          <p:nvPr/>
        </p:nvPicPr>
        <p:blipFill rotWithShape="1">
          <a:blip r:embed="rId7">
            <a:alphaModFix/>
          </a:blip>
          <a:srcRect/>
          <a:stretch/>
        </p:blipFill>
        <p:spPr>
          <a:xfrm>
            <a:off x="6717002" y="5803340"/>
            <a:ext cx="1562909" cy="287065"/>
          </a:xfrm>
          <a:prstGeom prst="rect">
            <a:avLst/>
          </a:prstGeom>
          <a:noFill/>
          <a:ln>
            <a:noFill/>
          </a:ln>
        </p:spPr>
      </p:pic>
      <p:pic>
        <p:nvPicPr>
          <p:cNvPr id="1089" name="Google Shape;1089;p51"/>
          <p:cNvPicPr preferRelativeResize="0"/>
          <p:nvPr/>
        </p:nvPicPr>
        <p:blipFill rotWithShape="1">
          <a:blip r:embed="rId8">
            <a:alphaModFix/>
          </a:blip>
          <a:srcRect/>
          <a:stretch/>
        </p:blipFill>
        <p:spPr>
          <a:xfrm>
            <a:off x="6697411" y="6204716"/>
            <a:ext cx="407745" cy="501840"/>
          </a:xfrm>
          <a:prstGeom prst="rect">
            <a:avLst/>
          </a:prstGeom>
          <a:noFill/>
          <a:ln>
            <a:noFill/>
          </a:ln>
        </p:spPr>
      </p:pic>
      <p:pic>
        <p:nvPicPr>
          <p:cNvPr id="1090" name="Google Shape;1090;p51"/>
          <p:cNvPicPr preferRelativeResize="0"/>
          <p:nvPr/>
        </p:nvPicPr>
        <p:blipFill rotWithShape="1">
          <a:blip r:embed="rId9">
            <a:alphaModFix/>
          </a:blip>
          <a:srcRect/>
          <a:stretch/>
        </p:blipFill>
        <p:spPr>
          <a:xfrm>
            <a:off x="7219003" y="6204716"/>
            <a:ext cx="407745" cy="501840"/>
          </a:xfrm>
          <a:prstGeom prst="rect">
            <a:avLst/>
          </a:prstGeom>
          <a:noFill/>
          <a:ln>
            <a:noFill/>
          </a:ln>
        </p:spPr>
      </p:pic>
      <p:pic>
        <p:nvPicPr>
          <p:cNvPr id="1091" name="Google Shape;1091;p51"/>
          <p:cNvPicPr preferRelativeResize="0"/>
          <p:nvPr/>
        </p:nvPicPr>
        <p:blipFill rotWithShape="1">
          <a:blip r:embed="rId10">
            <a:alphaModFix/>
          </a:blip>
          <a:srcRect/>
          <a:stretch/>
        </p:blipFill>
        <p:spPr>
          <a:xfrm>
            <a:off x="7744134" y="6204716"/>
            <a:ext cx="407745" cy="501840"/>
          </a:xfrm>
          <a:prstGeom prst="rect">
            <a:avLst/>
          </a:prstGeom>
          <a:noFill/>
          <a:ln>
            <a:noFill/>
          </a:ln>
        </p:spPr>
      </p:pic>
      <p:pic>
        <p:nvPicPr>
          <p:cNvPr id="1092" name="Google Shape;1092;p51"/>
          <p:cNvPicPr preferRelativeResize="0"/>
          <p:nvPr/>
        </p:nvPicPr>
        <p:blipFill rotWithShape="1">
          <a:blip r:embed="rId11">
            <a:alphaModFix/>
          </a:blip>
          <a:srcRect/>
          <a:stretch/>
        </p:blipFill>
        <p:spPr>
          <a:xfrm>
            <a:off x="10310113" y="1935737"/>
            <a:ext cx="700423" cy="700423"/>
          </a:xfrm>
          <a:prstGeom prst="rect">
            <a:avLst/>
          </a:prstGeom>
          <a:noFill/>
          <a:ln>
            <a:noFill/>
          </a:ln>
          <a:effectLst>
            <a:outerShdw blurRad="431800" dist="215900" dir="5760000" algn="ctr" rotWithShape="0">
              <a:srgbClr val="000000">
                <a:alpha val="33725"/>
              </a:srgbClr>
            </a:outerShdw>
          </a:effectLst>
        </p:spPr>
      </p:pic>
      <p:pic>
        <p:nvPicPr>
          <p:cNvPr id="1093" name="Google Shape;1093;p51"/>
          <p:cNvPicPr preferRelativeResize="0"/>
          <p:nvPr/>
        </p:nvPicPr>
        <p:blipFill rotWithShape="1">
          <a:blip r:embed="rId12">
            <a:alphaModFix/>
          </a:blip>
          <a:srcRect/>
          <a:stretch/>
        </p:blipFill>
        <p:spPr>
          <a:xfrm>
            <a:off x="11267682" y="1958445"/>
            <a:ext cx="655004" cy="655004"/>
          </a:xfrm>
          <a:prstGeom prst="rect">
            <a:avLst/>
          </a:prstGeom>
          <a:noFill/>
          <a:ln>
            <a:noFill/>
          </a:ln>
          <a:effectLst>
            <a:outerShdw blurRad="431800" dist="215900" dir="5760000" algn="ctr" rotWithShape="0">
              <a:srgbClr val="000000">
                <a:alpha val="33725"/>
              </a:srgbClr>
            </a:outerShdw>
          </a:effectLst>
        </p:spPr>
      </p:pic>
      <p:pic>
        <p:nvPicPr>
          <p:cNvPr id="1094" name="Google Shape;1094;p51"/>
          <p:cNvPicPr preferRelativeResize="0"/>
          <p:nvPr/>
        </p:nvPicPr>
        <p:blipFill rotWithShape="1">
          <a:blip r:embed="rId13">
            <a:alphaModFix/>
          </a:blip>
          <a:srcRect/>
          <a:stretch/>
        </p:blipFill>
        <p:spPr>
          <a:xfrm>
            <a:off x="9344015" y="1953987"/>
            <a:ext cx="663923" cy="663923"/>
          </a:xfrm>
          <a:prstGeom prst="rect">
            <a:avLst/>
          </a:prstGeom>
          <a:noFill/>
          <a:ln>
            <a:noFill/>
          </a:ln>
          <a:effectLst>
            <a:outerShdw blurRad="431800" dist="215900" dir="5760000" algn="ctr" rotWithShape="0">
              <a:srgbClr val="000000">
                <a:alpha val="33725"/>
              </a:srgbClr>
            </a:outerShdw>
          </a:effectLst>
        </p:spPr>
      </p:pic>
      <p:pic>
        <p:nvPicPr>
          <p:cNvPr id="1095" name="Google Shape;1095;p51"/>
          <p:cNvPicPr preferRelativeResize="0"/>
          <p:nvPr/>
        </p:nvPicPr>
        <p:blipFill rotWithShape="1">
          <a:blip r:embed="rId14">
            <a:alphaModFix/>
          </a:blip>
          <a:srcRect/>
          <a:stretch/>
        </p:blipFill>
        <p:spPr>
          <a:xfrm>
            <a:off x="7643749" y="2011148"/>
            <a:ext cx="1349987" cy="567608"/>
          </a:xfrm>
          <a:prstGeom prst="rect">
            <a:avLst/>
          </a:prstGeom>
          <a:noFill/>
          <a:ln>
            <a:noFill/>
          </a:ln>
          <a:effectLst>
            <a:outerShdw blurRad="431800" dist="215900" dir="5760000" algn="ctr" rotWithShape="0">
              <a:srgbClr val="000000">
                <a:alpha val="33725"/>
              </a:srgbClr>
            </a:outerShdw>
          </a:effectLst>
        </p:spPr>
      </p:pic>
      <p:pic>
        <p:nvPicPr>
          <p:cNvPr id="1096" name="Google Shape;1096;p51"/>
          <p:cNvPicPr preferRelativeResize="0"/>
          <p:nvPr/>
        </p:nvPicPr>
        <p:blipFill rotWithShape="1">
          <a:blip r:embed="rId15">
            <a:alphaModFix/>
          </a:blip>
          <a:srcRect/>
          <a:stretch/>
        </p:blipFill>
        <p:spPr>
          <a:xfrm>
            <a:off x="8326770" y="4343094"/>
            <a:ext cx="3565677" cy="2228548"/>
          </a:xfrm>
          <a:prstGeom prst="rect">
            <a:avLst/>
          </a:prstGeom>
          <a:noFill/>
          <a:ln>
            <a:noFill/>
          </a:ln>
          <a:effectLst>
            <a:outerShdw blurRad="431800" dist="165100" dir="5760000" algn="ctr" rotWithShape="0">
              <a:srgbClr val="000000">
                <a:alpha val="33725"/>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52"/>
          <p:cNvSpPr/>
          <p:nvPr/>
        </p:nvSpPr>
        <p:spPr>
          <a:xfrm>
            <a:off x="6203682" y="2003464"/>
            <a:ext cx="5425733" cy="4449177"/>
          </a:xfrm>
          <a:prstGeom prst="roundRect">
            <a:avLst>
              <a:gd name="adj" fmla="val 0"/>
            </a:avLst>
          </a:prstGeom>
          <a:solidFill>
            <a:schemeClr val="lt1">
              <a:alpha val="14901"/>
            </a:schemeClr>
          </a:solidFill>
          <a:ln w="1905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000000"/>
              </a:solidFill>
              <a:latin typeface="Meiryo UI" panose="020B0604030504040204" pitchFamily="50" charset="-128"/>
              <a:ea typeface="Meiryo UI" panose="020B0604030504040204" pitchFamily="50" charset="-128"/>
              <a:sym typeface="Arial"/>
            </a:endParaRPr>
          </a:p>
        </p:txBody>
      </p:sp>
      <p:sp>
        <p:nvSpPr>
          <p:cNvPr id="1102" name="Google Shape;1102;p52"/>
          <p:cNvSpPr/>
          <p:nvPr/>
        </p:nvSpPr>
        <p:spPr>
          <a:xfrm>
            <a:off x="437852" y="1988837"/>
            <a:ext cx="5350873" cy="4449177"/>
          </a:xfrm>
          <a:prstGeom prst="roundRect">
            <a:avLst>
              <a:gd name="adj" fmla="val 0"/>
            </a:avLst>
          </a:prstGeom>
          <a:solidFill>
            <a:schemeClr val="lt1">
              <a:alpha val="14901"/>
            </a:schemeClr>
          </a:solidFill>
          <a:ln w="1905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000000"/>
              </a:solidFill>
              <a:latin typeface="Meiryo UI" panose="020B0604030504040204" pitchFamily="50" charset="-128"/>
              <a:ea typeface="Meiryo UI" panose="020B0604030504040204" pitchFamily="50" charset="-128"/>
              <a:sym typeface="Arial"/>
            </a:endParaRPr>
          </a:p>
        </p:txBody>
      </p:sp>
      <p:sp>
        <p:nvSpPr>
          <p:cNvPr id="1103" name="Google Shape;1103;p52"/>
          <p:cNvSpPr txBox="1">
            <a:spLocks noGrp="1"/>
          </p:cNvSpPr>
          <p:nvPr>
            <p:ph type="title" idx="4294967295"/>
          </p:nvPr>
        </p:nvSpPr>
        <p:spPr>
          <a:xfrm>
            <a:off x="0" y="304800"/>
            <a:ext cx="12192000" cy="10874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sz="4000" b="1" dirty="0" err="1">
                <a:solidFill>
                  <a:schemeClr val="tx1"/>
                </a:solidFill>
              </a:rPr>
              <a:t>スマートで自動のファイル管理</a:t>
            </a:r>
            <a:endParaRPr sz="4000" b="1"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1104" name="Google Shape;1104;p52"/>
          <p:cNvSpPr/>
          <p:nvPr/>
        </p:nvSpPr>
        <p:spPr>
          <a:xfrm>
            <a:off x="803331" y="3214911"/>
            <a:ext cx="4851721" cy="528158"/>
          </a:xfrm>
          <a:prstGeom prst="rect">
            <a:avLst/>
          </a:prstGeom>
          <a:noFill/>
          <a:ln>
            <a:noFill/>
          </a:ln>
        </p:spPr>
        <p:txBody>
          <a:bodyPr spcFirstLastPara="1" wrap="square" lIns="121900" tIns="60950" rIns="121900" bIns="60950" anchor="t" anchorCtr="0">
            <a:noAutofit/>
          </a:bodyPr>
          <a:lstStyle/>
          <a:p>
            <a:pPr marL="0" marR="0" lvl="0" indent="0" algn="ctr" rtl="0">
              <a:lnSpc>
                <a:spcPct val="150000"/>
              </a:lnSpc>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Google™に似た強力な検索ツール</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105" name="Google Shape;1105;p52"/>
          <p:cNvSpPr/>
          <p:nvPr/>
        </p:nvSpPr>
        <p:spPr>
          <a:xfrm>
            <a:off x="6354323" y="3237439"/>
            <a:ext cx="5249691" cy="528158"/>
          </a:xfrm>
          <a:prstGeom prst="rect">
            <a:avLst/>
          </a:prstGeom>
          <a:noFill/>
          <a:ln>
            <a:noFill/>
          </a:ln>
        </p:spPr>
        <p:txBody>
          <a:bodyPr spcFirstLastPara="1" wrap="square" lIns="121900" tIns="60950" rIns="121900" bIns="60950" anchor="t" anchorCtr="0">
            <a:noAutofit/>
          </a:bodyPr>
          <a:lstStyle/>
          <a:p>
            <a:pPr marL="0" marR="0" lvl="0" indent="0" algn="ctr" rtl="0">
              <a:lnSpc>
                <a:spcPct val="150000"/>
              </a:lnSpc>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自動ファイリングとアーカイブ</a:t>
            </a:r>
            <a:endParaRPr dirty="0">
              <a:latin typeface="Meiryo UI" panose="020B0604030504040204" pitchFamily="50" charset="-128"/>
              <a:ea typeface="Meiryo UI" panose="020B0604030504040204" pitchFamily="50" charset="-128"/>
            </a:endParaRPr>
          </a:p>
        </p:txBody>
      </p:sp>
      <p:pic>
        <p:nvPicPr>
          <p:cNvPr id="1106" name="Google Shape;1106;p52"/>
          <p:cNvPicPr preferRelativeResize="0"/>
          <p:nvPr/>
        </p:nvPicPr>
        <p:blipFill rotWithShape="1">
          <a:blip r:embed="rId3">
            <a:alphaModFix/>
          </a:blip>
          <a:srcRect/>
          <a:stretch/>
        </p:blipFill>
        <p:spPr>
          <a:xfrm>
            <a:off x="6838144" y="4115222"/>
            <a:ext cx="427200" cy="427200"/>
          </a:xfrm>
          <a:prstGeom prst="rect">
            <a:avLst/>
          </a:prstGeom>
          <a:noFill/>
          <a:ln>
            <a:noFill/>
          </a:ln>
        </p:spPr>
      </p:pic>
      <p:pic>
        <p:nvPicPr>
          <p:cNvPr id="1107" name="Google Shape;1107;p52"/>
          <p:cNvPicPr preferRelativeResize="0"/>
          <p:nvPr/>
        </p:nvPicPr>
        <p:blipFill rotWithShape="1">
          <a:blip r:embed="rId4">
            <a:alphaModFix/>
          </a:blip>
          <a:srcRect/>
          <a:stretch/>
        </p:blipFill>
        <p:spPr>
          <a:xfrm>
            <a:off x="7792013" y="4115222"/>
            <a:ext cx="427200" cy="427200"/>
          </a:xfrm>
          <a:prstGeom prst="rect">
            <a:avLst/>
          </a:prstGeom>
          <a:noFill/>
          <a:ln>
            <a:noFill/>
          </a:ln>
        </p:spPr>
      </p:pic>
      <p:pic>
        <p:nvPicPr>
          <p:cNvPr id="1108" name="Google Shape;1108;p52"/>
          <p:cNvPicPr preferRelativeResize="0"/>
          <p:nvPr/>
        </p:nvPicPr>
        <p:blipFill rotWithShape="1">
          <a:blip r:embed="rId5">
            <a:alphaModFix/>
          </a:blip>
          <a:srcRect/>
          <a:stretch/>
        </p:blipFill>
        <p:spPr>
          <a:xfrm>
            <a:off x="8745882" y="4110321"/>
            <a:ext cx="432000" cy="432000"/>
          </a:xfrm>
          <a:prstGeom prst="rect">
            <a:avLst/>
          </a:prstGeom>
          <a:noFill/>
          <a:ln>
            <a:noFill/>
          </a:ln>
        </p:spPr>
      </p:pic>
      <p:pic>
        <p:nvPicPr>
          <p:cNvPr id="1109" name="Google Shape;1109;p52"/>
          <p:cNvPicPr preferRelativeResize="0"/>
          <p:nvPr/>
        </p:nvPicPr>
        <p:blipFill rotWithShape="1">
          <a:blip r:embed="rId6">
            <a:alphaModFix/>
          </a:blip>
          <a:srcRect/>
          <a:stretch/>
        </p:blipFill>
        <p:spPr>
          <a:xfrm>
            <a:off x="9699752" y="4110321"/>
            <a:ext cx="432000" cy="432000"/>
          </a:xfrm>
          <a:prstGeom prst="rect">
            <a:avLst/>
          </a:prstGeom>
          <a:noFill/>
          <a:ln>
            <a:noFill/>
          </a:ln>
        </p:spPr>
      </p:pic>
      <p:pic>
        <p:nvPicPr>
          <p:cNvPr id="1110" name="Google Shape;1110;p52"/>
          <p:cNvPicPr preferRelativeResize="0"/>
          <p:nvPr/>
        </p:nvPicPr>
        <p:blipFill rotWithShape="1">
          <a:blip r:embed="rId7">
            <a:alphaModFix/>
          </a:blip>
          <a:srcRect/>
          <a:stretch/>
        </p:blipFill>
        <p:spPr>
          <a:xfrm>
            <a:off x="10653621" y="4110321"/>
            <a:ext cx="432000" cy="432000"/>
          </a:xfrm>
          <a:prstGeom prst="rect">
            <a:avLst/>
          </a:prstGeom>
          <a:noFill/>
          <a:ln>
            <a:noFill/>
          </a:ln>
        </p:spPr>
      </p:pic>
      <p:sp>
        <p:nvSpPr>
          <p:cNvPr id="1111" name="Google Shape;1111;p52"/>
          <p:cNvSpPr txBox="1"/>
          <p:nvPr/>
        </p:nvSpPr>
        <p:spPr>
          <a:xfrm>
            <a:off x="6525681" y="4542322"/>
            <a:ext cx="1047827" cy="2974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err="1">
                <a:latin typeface="Meiryo UI" panose="020B0604030504040204" pitchFamily="50" charset="-128"/>
                <a:ea typeface="Meiryo UI" panose="020B0604030504040204" pitchFamily="50" charset="-128"/>
              </a:rPr>
              <a:t>ソース</a:t>
            </a:r>
            <a:endParaRPr dirty="0">
              <a:latin typeface="Meiryo UI" panose="020B0604030504040204" pitchFamily="50" charset="-128"/>
              <a:ea typeface="Meiryo UI" panose="020B0604030504040204" pitchFamily="50" charset="-128"/>
            </a:endParaRPr>
          </a:p>
        </p:txBody>
      </p:sp>
      <p:sp>
        <p:nvSpPr>
          <p:cNvPr id="1112" name="Google Shape;1112;p52"/>
          <p:cNvSpPr txBox="1"/>
          <p:nvPr/>
        </p:nvSpPr>
        <p:spPr>
          <a:xfrm>
            <a:off x="7459064" y="4542320"/>
            <a:ext cx="1002284" cy="29238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err="1">
                <a:latin typeface="Meiryo UI" panose="020B0604030504040204" pitchFamily="50" charset="-128"/>
                <a:ea typeface="Meiryo UI" panose="020B0604030504040204" pitchFamily="50" charset="-128"/>
              </a:rPr>
              <a:t>スケジュール</a:t>
            </a:r>
            <a:endParaRPr dirty="0">
              <a:latin typeface="Meiryo UI" panose="020B0604030504040204" pitchFamily="50" charset="-128"/>
              <a:ea typeface="Meiryo UI" panose="020B0604030504040204" pitchFamily="50" charset="-128"/>
            </a:endParaRPr>
          </a:p>
        </p:txBody>
      </p:sp>
      <p:sp>
        <p:nvSpPr>
          <p:cNvPr id="1113" name="Google Shape;1113;p52"/>
          <p:cNvSpPr txBox="1"/>
          <p:nvPr/>
        </p:nvSpPr>
        <p:spPr>
          <a:xfrm>
            <a:off x="8541032" y="4542322"/>
            <a:ext cx="865972" cy="2974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err="1">
                <a:latin typeface="Meiryo UI" panose="020B0604030504040204" pitchFamily="50" charset="-128"/>
                <a:ea typeface="Meiryo UI" panose="020B0604030504040204" pitchFamily="50" charset="-128"/>
              </a:rPr>
              <a:t>フィルタ</a:t>
            </a:r>
            <a:r>
              <a:rPr lang="en-US" sz="1300" dirty="0">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114" name="Google Shape;1114;p52"/>
          <p:cNvSpPr txBox="1"/>
          <p:nvPr/>
        </p:nvSpPr>
        <p:spPr>
          <a:xfrm>
            <a:off x="9456559" y="4542321"/>
            <a:ext cx="865972" cy="2974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err="1">
                <a:latin typeface="Meiryo UI" panose="020B0604030504040204" pitchFamily="50" charset="-128"/>
                <a:ea typeface="Meiryo UI" panose="020B0604030504040204" pitchFamily="50" charset="-128"/>
              </a:rPr>
              <a:t>編集</a:t>
            </a:r>
            <a:endParaRPr dirty="0">
              <a:latin typeface="Meiryo UI" panose="020B0604030504040204" pitchFamily="50" charset="-128"/>
              <a:ea typeface="Meiryo UI" panose="020B0604030504040204" pitchFamily="50" charset="-128"/>
            </a:endParaRPr>
          </a:p>
        </p:txBody>
      </p:sp>
      <p:sp>
        <p:nvSpPr>
          <p:cNvPr id="1115" name="Google Shape;1115;p52"/>
          <p:cNvSpPr txBox="1"/>
          <p:nvPr/>
        </p:nvSpPr>
        <p:spPr>
          <a:xfrm>
            <a:off x="10363970" y="4542322"/>
            <a:ext cx="1170772" cy="2923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err="1">
                <a:latin typeface="Meiryo UI" panose="020B0604030504040204" pitchFamily="50" charset="-128"/>
                <a:ea typeface="Meiryo UI" panose="020B0604030504040204" pitchFamily="50" charset="-128"/>
              </a:rPr>
              <a:t>行き先</a:t>
            </a:r>
            <a:endParaRPr sz="1300" dirty="0">
              <a:solidFill>
                <a:srgbClr val="000000"/>
              </a:solidFill>
              <a:latin typeface="Meiryo UI" panose="020B0604030504040204" pitchFamily="50" charset="-128"/>
              <a:ea typeface="Meiryo UI" panose="020B0604030504040204" pitchFamily="50" charset="-128"/>
              <a:sym typeface="Arial"/>
            </a:endParaRPr>
          </a:p>
        </p:txBody>
      </p:sp>
      <p:sp>
        <p:nvSpPr>
          <p:cNvPr id="1116" name="Google Shape;1116;p52"/>
          <p:cNvSpPr/>
          <p:nvPr/>
        </p:nvSpPr>
        <p:spPr>
          <a:xfrm>
            <a:off x="7515195" y="4363103"/>
            <a:ext cx="159149" cy="14951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117" name="Google Shape;1117;p52"/>
          <p:cNvSpPr/>
          <p:nvPr/>
        </p:nvSpPr>
        <p:spPr>
          <a:xfrm>
            <a:off x="8376145" y="4363103"/>
            <a:ext cx="159149" cy="14951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118" name="Google Shape;1118;p52"/>
          <p:cNvSpPr/>
          <p:nvPr/>
        </p:nvSpPr>
        <p:spPr>
          <a:xfrm>
            <a:off x="9346883" y="4363103"/>
            <a:ext cx="159149" cy="14951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119" name="Google Shape;1119;p52"/>
          <p:cNvSpPr/>
          <p:nvPr/>
        </p:nvSpPr>
        <p:spPr>
          <a:xfrm>
            <a:off x="10300285" y="4363103"/>
            <a:ext cx="159149" cy="14951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120" name="Google Shape;1120;p52"/>
          <p:cNvSpPr/>
          <p:nvPr/>
        </p:nvSpPr>
        <p:spPr>
          <a:xfrm>
            <a:off x="569975" y="2018877"/>
            <a:ext cx="4997553" cy="927513"/>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21" name="Google Shape;1121;p52"/>
          <p:cNvSpPr/>
          <p:nvPr/>
        </p:nvSpPr>
        <p:spPr>
          <a:xfrm>
            <a:off x="6433372" y="2010410"/>
            <a:ext cx="4997553" cy="927513"/>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122" name="Google Shape;1122;p52"/>
          <p:cNvSpPr/>
          <p:nvPr/>
        </p:nvSpPr>
        <p:spPr>
          <a:xfrm>
            <a:off x="2482517" y="2166853"/>
            <a:ext cx="2040321" cy="543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933" b="1" dirty="0" err="1">
                <a:solidFill>
                  <a:schemeClr val="lt1"/>
                </a:solidFill>
                <a:latin typeface="Meiryo UI" panose="020B0604030504040204" pitchFamily="50" charset="-128"/>
                <a:ea typeface="Meiryo UI" panose="020B0604030504040204" pitchFamily="50" charset="-128"/>
              </a:rPr>
              <a:t>Qsirch</a:t>
            </a:r>
            <a:r>
              <a:rPr lang="en-US" sz="2933" b="1" dirty="0">
                <a:solidFill>
                  <a:schemeClr val="lt1"/>
                </a:solidFill>
                <a:latin typeface="Meiryo UI" panose="020B0604030504040204" pitchFamily="50" charset="-128"/>
                <a:ea typeface="Meiryo UI" panose="020B0604030504040204" pitchFamily="50" charset="-128"/>
              </a:rPr>
              <a:t> 5</a:t>
            </a:r>
            <a:endParaRPr dirty="0">
              <a:latin typeface="Meiryo UI" panose="020B0604030504040204" pitchFamily="50" charset="-128"/>
              <a:ea typeface="Meiryo UI" panose="020B0604030504040204" pitchFamily="50" charset="-128"/>
            </a:endParaRPr>
          </a:p>
        </p:txBody>
      </p:sp>
      <p:sp>
        <p:nvSpPr>
          <p:cNvPr id="1123" name="Google Shape;1123;p52"/>
          <p:cNvSpPr/>
          <p:nvPr/>
        </p:nvSpPr>
        <p:spPr>
          <a:xfrm>
            <a:off x="8337492" y="2166855"/>
            <a:ext cx="1962793" cy="543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933" b="1" dirty="0" err="1">
                <a:solidFill>
                  <a:schemeClr val="lt1"/>
                </a:solidFill>
                <a:latin typeface="Meiryo UI" panose="020B0604030504040204" pitchFamily="50" charset="-128"/>
                <a:ea typeface="Meiryo UI" panose="020B0604030504040204" pitchFamily="50" charset="-128"/>
              </a:rPr>
              <a:t>Qfiling</a:t>
            </a:r>
            <a:r>
              <a:rPr lang="en-US" sz="2933" b="1" dirty="0">
                <a:solidFill>
                  <a:schemeClr val="lt1"/>
                </a:solidFill>
                <a:latin typeface="Meiryo UI" panose="020B0604030504040204" pitchFamily="50" charset="-128"/>
                <a:ea typeface="Meiryo UI" panose="020B0604030504040204" pitchFamily="50" charset="-128"/>
              </a:rPr>
              <a:t> 3</a:t>
            </a:r>
            <a:endParaRPr dirty="0">
              <a:latin typeface="Meiryo UI" panose="020B0604030504040204" pitchFamily="50" charset="-128"/>
              <a:ea typeface="Meiryo UI" panose="020B0604030504040204" pitchFamily="50" charset="-128"/>
            </a:endParaRPr>
          </a:p>
        </p:txBody>
      </p:sp>
      <p:pic>
        <p:nvPicPr>
          <p:cNvPr id="1124" name="Google Shape;1124;p52"/>
          <p:cNvPicPr preferRelativeResize="0"/>
          <p:nvPr/>
        </p:nvPicPr>
        <p:blipFill rotWithShape="1">
          <a:blip r:embed="rId8">
            <a:alphaModFix/>
          </a:blip>
          <a:srcRect/>
          <a:stretch/>
        </p:blipFill>
        <p:spPr>
          <a:xfrm>
            <a:off x="248501" y="1828686"/>
            <a:ext cx="1222247" cy="1222247"/>
          </a:xfrm>
          <a:prstGeom prst="rect">
            <a:avLst/>
          </a:prstGeom>
          <a:noFill/>
          <a:ln>
            <a:noFill/>
          </a:ln>
          <a:effectLst>
            <a:outerShdw blurRad="431800" dist="368300" dir="5760000" sx="106000" sy="106000" algn="tl" rotWithShape="0">
              <a:srgbClr val="000000">
                <a:alpha val="33725"/>
              </a:srgbClr>
            </a:outerShdw>
          </a:effectLst>
        </p:spPr>
      </p:pic>
      <p:pic>
        <p:nvPicPr>
          <p:cNvPr id="1125" name="Google Shape;1125;p52"/>
          <p:cNvPicPr preferRelativeResize="0"/>
          <p:nvPr/>
        </p:nvPicPr>
        <p:blipFill rotWithShape="1">
          <a:blip r:embed="rId9">
            <a:alphaModFix/>
          </a:blip>
          <a:srcRect/>
          <a:stretch/>
        </p:blipFill>
        <p:spPr>
          <a:xfrm>
            <a:off x="6132689" y="1828686"/>
            <a:ext cx="1198123" cy="1198123"/>
          </a:xfrm>
          <a:prstGeom prst="rect">
            <a:avLst/>
          </a:prstGeom>
          <a:noFill/>
          <a:ln>
            <a:noFill/>
          </a:ln>
          <a:effectLst>
            <a:outerShdw blurRad="431800" dist="368300" dir="5760000" sx="106000" sy="106000" algn="tl" rotWithShape="0">
              <a:srgbClr val="000000">
                <a:alpha val="33725"/>
              </a:srgbClr>
            </a:outerShdw>
          </a:effectLst>
        </p:spPr>
      </p:pic>
      <p:sp>
        <p:nvSpPr>
          <p:cNvPr id="1126" name="Google Shape;1126;p52"/>
          <p:cNvSpPr/>
          <p:nvPr/>
        </p:nvSpPr>
        <p:spPr>
          <a:xfrm>
            <a:off x="6628107" y="4945540"/>
            <a:ext cx="4717227" cy="1196931"/>
          </a:xfrm>
          <a:prstGeom prst="rect">
            <a:avLst/>
          </a:prstGeom>
          <a:noFill/>
          <a:ln>
            <a:noFill/>
          </a:ln>
        </p:spPr>
        <p:txBody>
          <a:bodyPr spcFirstLastPara="1" wrap="square" lIns="121900" tIns="60950" rIns="121900" bIns="60950" anchor="t" anchorCtr="0">
            <a:noAutofit/>
          </a:bodyPr>
          <a:lstStyle/>
          <a:p>
            <a:pPr marL="177800" marR="0" lvl="0" indent="-177800" algn="l" rtl="0">
              <a:lnSpc>
                <a:spcPct val="150000"/>
              </a:lnSpc>
              <a:spcBef>
                <a:spcPts val="0"/>
              </a:spcBef>
              <a:spcAft>
                <a:spcPts val="0"/>
              </a:spcAft>
              <a:buClr>
                <a:srgbClr val="262626"/>
              </a:buClr>
              <a:buSzPts val="1200"/>
              <a:buFont typeface="Arial"/>
              <a:buChar char="•"/>
            </a:pPr>
            <a:r>
              <a:rPr lang="en-US" sz="1200" u="sng" dirty="0">
                <a:solidFill>
                  <a:schemeClr val="dk1"/>
                </a:solidFill>
                <a:latin typeface="Meiryo UI" panose="020B0604030504040204" pitchFamily="50" charset="-128"/>
                <a:ea typeface="Meiryo UI" panose="020B0604030504040204" pitchFamily="50" charset="-128"/>
              </a:rPr>
              <a:t>2種類のタスク：ファイリングタスク、リサイクルタスク</a:t>
            </a:r>
            <a:endParaRPr sz="1200" u="sng"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0000"/>
              </a:lnSpc>
              <a:spcBef>
                <a:spcPts val="0"/>
              </a:spcBef>
              <a:spcAft>
                <a:spcPts val="0"/>
              </a:spcAft>
              <a:buClr>
                <a:srgbClr val="262626"/>
              </a:buClr>
              <a:buSzPts val="1200"/>
              <a:buFont typeface="Arial"/>
              <a:buChar char="•"/>
            </a:pPr>
            <a:r>
              <a:rPr lang="en-US" sz="1200" u="sng" dirty="0">
                <a:solidFill>
                  <a:schemeClr val="dk1"/>
                </a:solidFill>
                <a:latin typeface="Meiryo UI" panose="020B0604030504040204" pitchFamily="50" charset="-128"/>
                <a:ea typeface="Meiryo UI" panose="020B0604030504040204" pitchFamily="50" charset="-128"/>
              </a:rPr>
              <a:t>3種類のスケジューリングルール: </a:t>
            </a:r>
            <a:r>
              <a:rPr lang="en-US" sz="1200" u="sng" dirty="0" err="1">
                <a:solidFill>
                  <a:schemeClr val="dk1"/>
                </a:solidFill>
                <a:latin typeface="Meiryo UI" panose="020B0604030504040204" pitchFamily="50" charset="-128"/>
                <a:ea typeface="Meiryo UI" panose="020B0604030504040204" pitchFamily="50" charset="-128"/>
              </a:rPr>
              <a:t>ワンタイム、スケジューリング、リアルタイム</a:t>
            </a:r>
            <a:endParaRPr sz="1200" u="sng"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0000"/>
              </a:lnSpc>
              <a:spcBef>
                <a:spcPts val="0"/>
              </a:spcBef>
              <a:spcAft>
                <a:spcPts val="0"/>
              </a:spcAft>
              <a:buClr>
                <a:srgbClr val="262626"/>
              </a:buClr>
              <a:buSzPts val="1200"/>
              <a:buFont typeface="Arial"/>
              <a:buChar char="•"/>
            </a:pPr>
            <a:r>
              <a:rPr lang="en-US" sz="1200" u="sng" dirty="0">
                <a:solidFill>
                  <a:schemeClr val="dk1"/>
                </a:solidFill>
                <a:latin typeface="Meiryo UI" panose="020B0604030504040204" pitchFamily="50" charset="-128"/>
                <a:ea typeface="Meiryo UI" panose="020B0604030504040204" pitchFamily="50" charset="-128"/>
              </a:rPr>
              <a:t>9</a:t>
            </a:r>
            <a:r>
              <a:rPr lang="ja-JP" altLang="en-US" sz="1200" u="sng" dirty="0">
                <a:solidFill>
                  <a:schemeClr val="dk1"/>
                </a:solidFill>
                <a:latin typeface="Meiryo UI" panose="020B0604030504040204" pitchFamily="50" charset="-128"/>
                <a:ea typeface="Meiryo UI" panose="020B0604030504040204" pitchFamily="50" charset="-128"/>
              </a:rPr>
              <a:t>個の</a:t>
            </a:r>
            <a:r>
              <a:rPr lang="en-US" sz="1200" u="sng" dirty="0" err="1">
                <a:solidFill>
                  <a:schemeClr val="dk1"/>
                </a:solidFill>
                <a:latin typeface="Meiryo UI" panose="020B0604030504040204" pitchFamily="50" charset="-128"/>
                <a:ea typeface="Meiryo UI" panose="020B0604030504040204" pitchFamily="50" charset="-128"/>
              </a:rPr>
              <a:t>編集モジュール</a:t>
            </a:r>
            <a:r>
              <a:rPr lang="en-US" sz="1200" u="sng" dirty="0">
                <a:solidFill>
                  <a:schemeClr val="dk1"/>
                </a:solidFill>
                <a:latin typeface="Meiryo UI" panose="020B0604030504040204" pitchFamily="50" charset="-128"/>
                <a:ea typeface="Meiryo UI" panose="020B0604030504040204" pitchFamily="50" charset="-128"/>
              </a:rPr>
              <a:t>: AI </a:t>
            </a:r>
            <a:r>
              <a:rPr lang="en-US" sz="1200" u="sng" dirty="0" err="1">
                <a:solidFill>
                  <a:schemeClr val="dk1"/>
                </a:solidFill>
                <a:latin typeface="Meiryo UI" panose="020B0604030504040204" pitchFamily="50" charset="-128"/>
                <a:ea typeface="Meiryo UI" panose="020B0604030504040204" pitchFamily="50" charset="-128"/>
              </a:rPr>
              <a:t>顔ぼかし、暗号化と復号化、ビデオトランスコーディングなど</a:t>
            </a:r>
            <a:endParaRPr sz="1200" u="sng" dirty="0">
              <a:solidFill>
                <a:schemeClr val="dk1"/>
              </a:solidFill>
              <a:latin typeface="Meiryo UI" panose="020B0604030504040204" pitchFamily="50" charset="-128"/>
              <a:ea typeface="Meiryo UI" panose="020B0604030504040204" pitchFamily="50" charset="-128"/>
            </a:endParaRPr>
          </a:p>
        </p:txBody>
      </p:sp>
      <p:sp>
        <p:nvSpPr>
          <p:cNvPr id="1127" name="Google Shape;1127;p52"/>
          <p:cNvSpPr/>
          <p:nvPr/>
        </p:nvSpPr>
        <p:spPr>
          <a:xfrm>
            <a:off x="728032" y="3982976"/>
            <a:ext cx="4851721" cy="2293448"/>
          </a:xfrm>
          <a:prstGeom prst="rect">
            <a:avLst/>
          </a:prstGeom>
          <a:noFill/>
          <a:ln>
            <a:noFill/>
          </a:ln>
        </p:spPr>
        <p:txBody>
          <a:bodyPr spcFirstLastPara="1" wrap="square" lIns="121900" tIns="60950" rIns="121900" bIns="60950" anchor="t" anchorCtr="0">
            <a:noAutofit/>
          </a:bodyPr>
          <a:lstStyle/>
          <a:p>
            <a:pPr marL="177800" marR="0" lvl="0" indent="-177800" algn="l" rtl="0">
              <a:lnSpc>
                <a:spcPct val="150000"/>
              </a:lnSpc>
              <a:spcBef>
                <a:spcPts val="0"/>
              </a:spcBef>
              <a:spcAft>
                <a:spcPts val="0"/>
              </a:spcAft>
              <a:buClr>
                <a:srgbClr val="262626"/>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画像、音楽、ビデオ、ドキュメント、メールをキーワードとフィルターで検索します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0000"/>
              </a:lnSpc>
              <a:spcBef>
                <a:spcPts val="0"/>
              </a:spcBef>
              <a:spcAft>
                <a:spcPts val="0"/>
              </a:spcAft>
              <a:buClr>
                <a:srgbClr val="262626"/>
              </a:buClr>
              <a:buSzPts val="1600"/>
              <a:buFont typeface="Arial"/>
              <a:buChar char="•"/>
            </a:pPr>
            <a:r>
              <a:rPr lang="en-US" sz="1600" dirty="0">
                <a:solidFill>
                  <a:schemeClr val="dk1"/>
                </a:solidFill>
                <a:latin typeface="Meiryo UI" panose="020B0604030504040204" pitchFamily="50" charset="-128"/>
                <a:ea typeface="Meiryo UI" panose="020B0604030504040204" pitchFamily="50" charset="-128"/>
              </a:rPr>
              <a:t>5</a:t>
            </a:r>
            <a:r>
              <a:rPr lang="ja-JP" altLang="en-US" sz="1600" dirty="0">
                <a:solidFill>
                  <a:schemeClr val="dk1"/>
                </a:solidFill>
                <a:latin typeface="Meiryo UI" panose="020B0604030504040204" pitchFamily="50" charset="-128"/>
                <a:ea typeface="Meiryo UI" panose="020B0604030504040204" pitchFamily="50" charset="-128"/>
              </a:rPr>
              <a:t>つの</a:t>
            </a:r>
            <a:r>
              <a:rPr lang="en-US" sz="1600" dirty="0" err="1">
                <a:solidFill>
                  <a:schemeClr val="dk1"/>
                </a:solidFill>
                <a:latin typeface="Meiryo UI" panose="020B0604030504040204" pitchFamily="50" charset="-128"/>
                <a:ea typeface="Meiryo UI" panose="020B0604030504040204" pitchFamily="50" charset="-128"/>
              </a:rPr>
              <a:t>高度な画像検索</a:t>
            </a:r>
            <a:r>
              <a:rPr lang="en-US" sz="1600" dirty="0">
                <a:solidFill>
                  <a:schemeClr val="dk1"/>
                </a:solidFill>
                <a:latin typeface="Meiryo UI" panose="020B0604030504040204" pitchFamily="50" charset="-128"/>
                <a:ea typeface="Meiryo UI" panose="020B0604030504040204" pitchFamily="50" charset="-128"/>
              </a:rPr>
              <a:t>: </a:t>
            </a:r>
            <a:r>
              <a:rPr lang="en-US" sz="1600" dirty="0" err="1">
                <a:solidFill>
                  <a:schemeClr val="dk1"/>
                </a:solidFill>
                <a:latin typeface="Meiryo UI" panose="020B0604030504040204" pitchFamily="50" charset="-128"/>
                <a:ea typeface="Meiryo UI" panose="020B0604030504040204" pitchFamily="50" charset="-128"/>
              </a:rPr>
              <a:t>顔、画像内のテキスト、物、色、地図で検索します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0000"/>
              </a:lnSpc>
              <a:spcBef>
                <a:spcPts val="0"/>
              </a:spcBef>
              <a:spcAft>
                <a:spcPts val="0"/>
              </a:spcAft>
              <a:buClr>
                <a:srgbClr val="262626"/>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検索条件に基づいてアーカイブタスクを実行するQfilingをサポートします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53"/>
          <p:cNvSpPr txBox="1">
            <a:spLocks noGrp="1"/>
          </p:cNvSpPr>
          <p:nvPr>
            <p:ph type="title" idx="4294967295"/>
          </p:nvPr>
        </p:nvSpPr>
        <p:spPr>
          <a:xfrm>
            <a:off x="0" y="230318"/>
            <a:ext cx="12192000" cy="1087437"/>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b="1" dirty="0" err="1">
                <a:solidFill>
                  <a:srgbClr val="3F3F3F"/>
                </a:solidFill>
                <a:latin typeface="Meiryo UI" panose="020B0604030504040204" pitchFamily="50" charset="-128"/>
                <a:ea typeface="Meiryo UI" panose="020B0604030504040204" pitchFamily="50" charset="-128"/>
              </a:rPr>
              <a:t>通知センタ</a:t>
            </a:r>
            <a:r>
              <a:rPr lang="en-US" sz="3600" b="1" dirty="0">
                <a:solidFill>
                  <a:srgbClr val="3F3F3F"/>
                </a:solidFill>
                <a:latin typeface="Meiryo UI" panose="020B0604030504040204" pitchFamily="50" charset="-128"/>
                <a:ea typeface="Meiryo UI" panose="020B0604030504040204" pitchFamily="50" charset="-128"/>
              </a:rPr>
              <a:t>ー – </a:t>
            </a:r>
            <a:r>
              <a:rPr lang="ja-JP" altLang="en-US" sz="3600" dirty="0">
                <a:solidFill>
                  <a:srgbClr val="3F3F3F"/>
                </a:solidFill>
                <a:latin typeface="Meiryo UI" panose="020B0604030504040204" pitchFamily="50" charset="-128"/>
                <a:ea typeface="Meiryo UI" panose="020B0604030504040204" pitchFamily="50" charset="-128"/>
              </a:rPr>
              <a:t>活動</a:t>
            </a:r>
            <a:r>
              <a:rPr lang="en-US" sz="3600" b="1" dirty="0" err="1">
                <a:solidFill>
                  <a:srgbClr val="3F3F3F"/>
                </a:solidFill>
                <a:latin typeface="Meiryo UI" panose="020B0604030504040204" pitchFamily="50" charset="-128"/>
                <a:ea typeface="Meiryo UI" panose="020B0604030504040204" pitchFamily="50" charset="-128"/>
              </a:rPr>
              <a:t>通知</a:t>
            </a:r>
            <a:r>
              <a:rPr lang="ja-JP" altLang="en-US" sz="3600" b="1" dirty="0">
                <a:solidFill>
                  <a:srgbClr val="3F3F3F"/>
                </a:solidFill>
                <a:latin typeface="Meiryo UI" panose="020B0604030504040204" pitchFamily="50" charset="-128"/>
                <a:ea typeface="Meiryo UI" panose="020B0604030504040204" pitchFamily="50" charset="-128"/>
              </a:rPr>
              <a:t>の送信</a:t>
            </a:r>
            <a:endParaRPr sz="3600" b="1" dirty="0">
              <a:solidFill>
                <a:srgbClr val="3F3F3F"/>
              </a:solidFill>
              <a:latin typeface="Meiryo UI" panose="020B0604030504040204" pitchFamily="50" charset="-128"/>
              <a:ea typeface="Meiryo UI" panose="020B0604030504040204" pitchFamily="50" charset="-128"/>
              <a:cs typeface="Arial"/>
              <a:sym typeface="Arial"/>
            </a:endParaRPr>
          </a:p>
        </p:txBody>
      </p:sp>
      <p:pic>
        <p:nvPicPr>
          <p:cNvPr id="1133" name="Google Shape;1133;p53" descr="一張含有 頭飾, 頭盔, 帽 的圖片&#10;&#10;自動產生的描述"/>
          <p:cNvPicPr preferRelativeResize="0"/>
          <p:nvPr/>
        </p:nvPicPr>
        <p:blipFill rotWithShape="1">
          <a:blip r:embed="rId3">
            <a:alphaModFix/>
          </a:blip>
          <a:srcRect/>
          <a:stretch/>
        </p:blipFill>
        <p:spPr>
          <a:xfrm>
            <a:off x="10667047" y="203535"/>
            <a:ext cx="1052932" cy="1052931"/>
          </a:xfrm>
          <a:prstGeom prst="rect">
            <a:avLst/>
          </a:prstGeom>
          <a:noFill/>
          <a:ln>
            <a:noFill/>
          </a:ln>
          <a:effectLst>
            <a:outerShdw blurRad="431800" dist="368300" dir="5760000" sx="106000" sy="106000" algn="tr" rotWithShape="0">
              <a:srgbClr val="000000">
                <a:alpha val="33725"/>
              </a:srgbClr>
            </a:outerShdw>
          </a:effectLst>
        </p:spPr>
      </p:pic>
      <p:pic>
        <p:nvPicPr>
          <p:cNvPr id="1134" name="Google Shape;1134;p53"/>
          <p:cNvPicPr preferRelativeResize="0"/>
          <p:nvPr/>
        </p:nvPicPr>
        <p:blipFill rotWithShape="1">
          <a:blip r:embed="rId4">
            <a:alphaModFix/>
          </a:blip>
          <a:srcRect/>
          <a:stretch/>
        </p:blipFill>
        <p:spPr>
          <a:xfrm>
            <a:off x="342958" y="3548854"/>
            <a:ext cx="5643420" cy="3174424"/>
          </a:xfrm>
          <a:prstGeom prst="rect">
            <a:avLst/>
          </a:prstGeom>
          <a:noFill/>
          <a:ln>
            <a:noFill/>
          </a:ln>
          <a:effectLst>
            <a:outerShdw blurRad="431800" dist="368300" dir="5760000" sx="106000" sy="106000" algn="ctr" rotWithShape="0">
              <a:srgbClr val="000000">
                <a:alpha val="33725"/>
              </a:srgbClr>
            </a:outerShdw>
          </a:effectLst>
        </p:spPr>
      </p:pic>
      <p:pic>
        <p:nvPicPr>
          <p:cNvPr id="1135" name="Google Shape;1135;p53"/>
          <p:cNvPicPr preferRelativeResize="0"/>
          <p:nvPr/>
        </p:nvPicPr>
        <p:blipFill rotWithShape="1">
          <a:blip r:embed="rId5">
            <a:alphaModFix/>
          </a:blip>
          <a:srcRect/>
          <a:stretch/>
        </p:blipFill>
        <p:spPr>
          <a:xfrm>
            <a:off x="6300530" y="3548854"/>
            <a:ext cx="5621876" cy="3174424"/>
          </a:xfrm>
          <a:prstGeom prst="rect">
            <a:avLst/>
          </a:prstGeom>
          <a:noFill/>
          <a:ln>
            <a:noFill/>
          </a:ln>
          <a:effectLst>
            <a:outerShdw blurRad="431800" dist="368300" dir="5760000" sx="106000" sy="106000" algn="ctr" rotWithShape="0">
              <a:srgbClr val="000000">
                <a:alpha val="33725"/>
              </a:srgbClr>
            </a:outerShdw>
          </a:effectLst>
        </p:spPr>
      </p:pic>
      <p:sp>
        <p:nvSpPr>
          <p:cNvPr id="1136" name="Google Shape;1136;p53"/>
          <p:cNvSpPr/>
          <p:nvPr/>
        </p:nvSpPr>
        <p:spPr>
          <a:xfrm>
            <a:off x="3174611" y="2417762"/>
            <a:ext cx="180807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err="1">
                <a:solidFill>
                  <a:srgbClr val="E46C0A"/>
                </a:solidFill>
                <a:latin typeface="Meiryo UI" panose="020B0604030504040204" pitchFamily="50" charset="-128"/>
                <a:ea typeface="Meiryo UI" panose="020B0604030504040204" pitchFamily="50" charset="-128"/>
              </a:rPr>
              <a:t>複数の通知方法</a:t>
            </a:r>
            <a:endParaRPr dirty="0">
              <a:latin typeface="Meiryo UI" panose="020B0604030504040204" pitchFamily="50" charset="-128"/>
              <a:ea typeface="Meiryo UI" panose="020B0604030504040204" pitchFamily="50" charset="-128"/>
            </a:endParaRPr>
          </a:p>
        </p:txBody>
      </p:sp>
      <p:sp>
        <p:nvSpPr>
          <p:cNvPr id="1137" name="Google Shape;1137;p53"/>
          <p:cNvSpPr/>
          <p:nvPr/>
        </p:nvSpPr>
        <p:spPr>
          <a:xfrm>
            <a:off x="3163926" y="2910604"/>
            <a:ext cx="1829445"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err="1">
                <a:solidFill>
                  <a:schemeClr val="dk1"/>
                </a:solidFill>
                <a:latin typeface="Meiryo UI" panose="020B0604030504040204" pitchFamily="50" charset="-128"/>
                <a:ea typeface="Meiryo UI" panose="020B0604030504040204" pitchFamily="50" charset="-128"/>
              </a:rPr>
              <a:t>さまざまな通知シナリオに対応</a:t>
            </a:r>
            <a:endParaRPr dirty="0">
              <a:latin typeface="Meiryo UI" panose="020B0604030504040204" pitchFamily="50" charset="-128"/>
              <a:ea typeface="Meiryo UI" panose="020B0604030504040204" pitchFamily="50" charset="-128"/>
            </a:endParaRPr>
          </a:p>
        </p:txBody>
      </p:sp>
      <p:sp>
        <p:nvSpPr>
          <p:cNvPr id="1138" name="Google Shape;1138;p53"/>
          <p:cNvSpPr/>
          <p:nvPr/>
        </p:nvSpPr>
        <p:spPr>
          <a:xfrm>
            <a:off x="1186924" y="2510095"/>
            <a:ext cx="170349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dirty="0">
                <a:solidFill>
                  <a:srgbClr val="E46C0A"/>
                </a:solidFill>
                <a:latin typeface="Meiryo UI" panose="020B0604030504040204" pitchFamily="50" charset="-128"/>
                <a:ea typeface="Meiryo UI" panose="020B0604030504040204" pitchFamily="50" charset="-128"/>
              </a:rPr>
              <a:t>統合された</a:t>
            </a:r>
            <a:r>
              <a:rPr lang="en-US" dirty="0" err="1">
                <a:solidFill>
                  <a:srgbClr val="E46C0A"/>
                </a:solidFill>
                <a:latin typeface="Meiryo UI" panose="020B0604030504040204" pitchFamily="50" charset="-128"/>
                <a:ea typeface="Meiryo UI" panose="020B0604030504040204" pitchFamily="50" charset="-128"/>
              </a:rPr>
              <a:t>設定</a:t>
            </a:r>
            <a:endParaRPr dirty="0">
              <a:latin typeface="Meiryo UI" panose="020B0604030504040204" pitchFamily="50" charset="-128"/>
              <a:ea typeface="Meiryo UI" panose="020B0604030504040204" pitchFamily="50" charset="-128"/>
            </a:endParaRPr>
          </a:p>
        </p:txBody>
      </p:sp>
      <p:sp>
        <p:nvSpPr>
          <p:cNvPr id="1139" name="Google Shape;1139;p53"/>
          <p:cNvSpPr/>
          <p:nvPr/>
        </p:nvSpPr>
        <p:spPr>
          <a:xfrm>
            <a:off x="1239463" y="2841355"/>
            <a:ext cx="1665252"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すべての通知設定と操作を統合する1つのインターフェ</a:t>
            </a:r>
            <a:r>
              <a:rPr lang="ja-JP" altLang="en-US" sz="1000" dirty="0">
                <a:solidFill>
                  <a:schemeClr val="dk1"/>
                </a:solidFill>
                <a:latin typeface="Meiryo UI" panose="020B0604030504040204" pitchFamily="50" charset="-128"/>
                <a:ea typeface="Meiryo UI" panose="020B0604030504040204" pitchFamily="50" charset="-128"/>
              </a:rPr>
              <a:t>ー</a:t>
            </a:r>
            <a:r>
              <a:rPr lang="en-US" sz="1000" dirty="0">
                <a:solidFill>
                  <a:schemeClr val="dk1"/>
                </a:solidFill>
                <a:latin typeface="Meiryo UI" panose="020B0604030504040204" pitchFamily="50" charset="-128"/>
                <a:ea typeface="Meiryo UI" panose="020B0604030504040204" pitchFamily="50" charset="-128"/>
              </a:rPr>
              <a:t>ス</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140" name="Google Shape;1140;p53"/>
          <p:cNvSpPr/>
          <p:nvPr/>
        </p:nvSpPr>
        <p:spPr>
          <a:xfrm>
            <a:off x="5221576" y="2417762"/>
            <a:ext cx="170349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dirty="0">
                <a:solidFill>
                  <a:srgbClr val="E46C0A"/>
                </a:solidFill>
                <a:latin typeface="Meiryo UI" panose="020B0604030504040204" pitchFamily="50" charset="-128"/>
                <a:ea typeface="Meiryo UI" panose="020B0604030504040204" pitchFamily="50" charset="-128"/>
              </a:rPr>
              <a:t>柔軟性の高い</a:t>
            </a:r>
            <a:endParaRPr lang="en-US" altLang="ja-JP" dirty="0">
              <a:solidFill>
                <a:srgbClr val="E46C0A"/>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err="1">
                <a:solidFill>
                  <a:srgbClr val="E46C0A"/>
                </a:solidFill>
                <a:latin typeface="Meiryo UI" panose="020B0604030504040204" pitchFamily="50" charset="-128"/>
                <a:ea typeface="Meiryo UI" panose="020B0604030504040204" pitchFamily="50" charset="-128"/>
              </a:rPr>
              <a:t>ルール設定</a:t>
            </a:r>
            <a:endParaRPr dirty="0">
              <a:solidFill>
                <a:srgbClr val="E46C0A"/>
              </a:solidFill>
              <a:latin typeface="Meiryo UI" panose="020B0604030504040204" pitchFamily="50" charset="-128"/>
              <a:ea typeface="Meiryo UI" panose="020B0604030504040204" pitchFamily="50" charset="-128"/>
            </a:endParaRPr>
          </a:p>
        </p:txBody>
      </p:sp>
      <p:sp>
        <p:nvSpPr>
          <p:cNvPr id="1141" name="Google Shape;1141;p53"/>
          <p:cNvSpPr/>
          <p:nvPr/>
        </p:nvSpPr>
        <p:spPr>
          <a:xfrm>
            <a:off x="5294435" y="2910604"/>
            <a:ext cx="1557773"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err="1">
                <a:solidFill>
                  <a:schemeClr val="dk1"/>
                </a:solidFill>
                <a:latin typeface="Meiryo UI" panose="020B0604030504040204" pitchFamily="50" charset="-128"/>
                <a:ea typeface="Meiryo UI" panose="020B0604030504040204" pitchFamily="50" charset="-128"/>
              </a:rPr>
              <a:t>重要なメッセージを簡単に</a:t>
            </a:r>
            <a:endParaRPr lang="en-US" sz="1000"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000" dirty="0" err="1">
                <a:solidFill>
                  <a:schemeClr val="dk1"/>
                </a:solidFill>
                <a:latin typeface="Meiryo UI" panose="020B0604030504040204" pitchFamily="50" charset="-128"/>
                <a:ea typeface="Meiryo UI" panose="020B0604030504040204" pitchFamily="50" charset="-128"/>
              </a:rPr>
              <a:t>フィルタリング</a:t>
            </a:r>
            <a:endParaRPr dirty="0">
              <a:latin typeface="Meiryo UI" panose="020B0604030504040204" pitchFamily="50" charset="-128"/>
              <a:ea typeface="Meiryo UI" panose="020B0604030504040204" pitchFamily="50" charset="-128"/>
            </a:endParaRPr>
          </a:p>
        </p:txBody>
      </p:sp>
      <p:sp>
        <p:nvSpPr>
          <p:cNvPr id="1142" name="Google Shape;1142;p53"/>
          <p:cNvSpPr/>
          <p:nvPr/>
        </p:nvSpPr>
        <p:spPr>
          <a:xfrm>
            <a:off x="8868104" y="2487012"/>
            <a:ext cx="1961775"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err="1">
                <a:solidFill>
                  <a:srgbClr val="E46C0A"/>
                </a:solidFill>
                <a:latin typeface="Meiryo UI" panose="020B0604030504040204" pitchFamily="50" charset="-128"/>
                <a:ea typeface="Meiryo UI" panose="020B0604030504040204" pitchFamily="50" charset="-128"/>
              </a:rPr>
              <a:t>二重保険</a:t>
            </a:r>
            <a:endParaRPr dirty="0">
              <a:latin typeface="Meiryo UI" panose="020B0604030504040204" pitchFamily="50" charset="-128"/>
              <a:ea typeface="Meiryo UI" panose="020B0604030504040204" pitchFamily="50" charset="-128"/>
            </a:endParaRPr>
          </a:p>
        </p:txBody>
      </p:sp>
      <p:sp>
        <p:nvSpPr>
          <p:cNvPr id="1143" name="Google Shape;1143;p53"/>
          <p:cNvSpPr/>
          <p:nvPr/>
        </p:nvSpPr>
        <p:spPr>
          <a:xfrm>
            <a:off x="9070105" y="2910604"/>
            <a:ext cx="1557773"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err="1">
                <a:solidFill>
                  <a:schemeClr val="dk1"/>
                </a:solidFill>
                <a:latin typeface="Meiryo UI" panose="020B0604030504040204" pitchFamily="50" charset="-128"/>
                <a:ea typeface="Meiryo UI" panose="020B0604030504040204" pitchFamily="50" charset="-128"/>
              </a:rPr>
              <a:t>通知履歴とテスト機能</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144" name="Google Shape;1144;p53"/>
          <p:cNvSpPr/>
          <p:nvPr/>
        </p:nvSpPr>
        <p:spPr>
          <a:xfrm>
            <a:off x="7059880" y="2417762"/>
            <a:ext cx="170349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err="1">
                <a:solidFill>
                  <a:srgbClr val="E46C0A"/>
                </a:solidFill>
                <a:latin typeface="Meiryo UI" panose="020B0604030504040204" pitchFamily="50" charset="-128"/>
                <a:ea typeface="Meiryo UI" panose="020B0604030504040204" pitchFamily="50" charset="-128"/>
              </a:rPr>
              <a:t>多言語</a:t>
            </a:r>
            <a:r>
              <a:rPr lang="ja-JP" altLang="en-US" dirty="0">
                <a:solidFill>
                  <a:srgbClr val="E46C0A"/>
                </a:solidFill>
                <a:latin typeface="Meiryo UI" panose="020B0604030504040204" pitchFamily="50" charset="-128"/>
                <a:ea typeface="Meiryo UI" panose="020B0604030504040204" pitchFamily="50" charset="-128"/>
              </a:rPr>
              <a:t>に対応</a:t>
            </a:r>
            <a:endParaRPr dirty="0">
              <a:latin typeface="Meiryo UI" panose="020B0604030504040204" pitchFamily="50" charset="-128"/>
              <a:ea typeface="Meiryo UI" panose="020B0604030504040204" pitchFamily="50" charset="-128"/>
            </a:endParaRPr>
          </a:p>
        </p:txBody>
      </p:sp>
      <p:sp>
        <p:nvSpPr>
          <p:cNvPr id="1145" name="Google Shape;1145;p53"/>
          <p:cNvSpPr/>
          <p:nvPr/>
        </p:nvSpPr>
        <p:spPr>
          <a:xfrm>
            <a:off x="7086269" y="2910604"/>
            <a:ext cx="1650712"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23 </a:t>
            </a:r>
            <a:r>
              <a:rPr lang="en-US" sz="1000" dirty="0" err="1">
                <a:solidFill>
                  <a:schemeClr val="dk1"/>
                </a:solidFill>
                <a:latin typeface="Meiryo UI" panose="020B0604030504040204" pitchFamily="50" charset="-128"/>
                <a:ea typeface="Meiryo UI" panose="020B0604030504040204" pitchFamily="50" charset="-128"/>
              </a:rPr>
              <a:t>言語をサポート</a:t>
            </a:r>
            <a:r>
              <a:rPr lang="en-US" sz="1000" dirty="0">
                <a:solidFill>
                  <a:schemeClr val="dk1"/>
                </a:solidFill>
                <a:latin typeface="Meiryo UI" panose="020B0604030504040204" pitchFamily="50" charset="-128"/>
                <a:ea typeface="Meiryo UI" panose="020B0604030504040204" pitchFamily="50" charset="-128"/>
              </a:rPr>
              <a:t> &amp; </a:t>
            </a:r>
          </a:p>
          <a:p>
            <a:pPr marL="0" marR="0" lvl="0" indent="0" algn="ctr" rtl="0">
              <a:spcBef>
                <a:spcPts val="0"/>
              </a:spcBef>
              <a:spcAft>
                <a:spcPts val="0"/>
              </a:spcAft>
              <a:buNone/>
            </a:pPr>
            <a:r>
              <a:rPr lang="en-US" sz="1000" dirty="0" err="1">
                <a:solidFill>
                  <a:schemeClr val="dk1"/>
                </a:solidFill>
                <a:latin typeface="Meiryo UI" panose="020B0604030504040204" pitchFamily="50" charset="-128"/>
                <a:ea typeface="Meiryo UI" panose="020B0604030504040204" pitchFamily="50" charset="-128"/>
              </a:rPr>
              <a:t>プロによる</a:t>
            </a:r>
            <a:r>
              <a:rPr lang="ja-JP" altLang="en-US" sz="1000" dirty="0">
                <a:solidFill>
                  <a:schemeClr val="dk1"/>
                </a:solidFill>
                <a:latin typeface="Meiryo UI" panose="020B0604030504040204" pitchFamily="50" charset="-128"/>
                <a:ea typeface="Meiryo UI" panose="020B0604030504040204" pitchFamily="50" charset="-128"/>
              </a:rPr>
              <a:t>翻訳</a:t>
            </a:r>
            <a:endParaRPr dirty="0">
              <a:latin typeface="Meiryo UI" panose="020B0604030504040204" pitchFamily="50" charset="-128"/>
              <a:ea typeface="Meiryo UI" panose="020B0604030504040204" pitchFamily="50" charset="-128"/>
            </a:endParaRPr>
          </a:p>
        </p:txBody>
      </p:sp>
      <p:pic>
        <p:nvPicPr>
          <p:cNvPr id="1146" name="Google Shape;1146;p53"/>
          <p:cNvPicPr preferRelativeResize="0"/>
          <p:nvPr/>
        </p:nvPicPr>
        <p:blipFill rotWithShape="1">
          <a:blip r:embed="rId6">
            <a:alphaModFix/>
          </a:blip>
          <a:srcRect/>
          <a:stretch/>
        </p:blipFill>
        <p:spPr>
          <a:xfrm>
            <a:off x="5707571" y="1818172"/>
            <a:ext cx="731501" cy="670544"/>
          </a:xfrm>
          <a:prstGeom prst="rect">
            <a:avLst/>
          </a:prstGeom>
          <a:noFill/>
          <a:ln>
            <a:noFill/>
          </a:ln>
        </p:spPr>
      </p:pic>
      <p:pic>
        <p:nvPicPr>
          <p:cNvPr id="1147" name="Google Shape;1147;p53"/>
          <p:cNvPicPr preferRelativeResize="0"/>
          <p:nvPr/>
        </p:nvPicPr>
        <p:blipFill rotWithShape="1">
          <a:blip r:embed="rId7">
            <a:alphaModFix/>
          </a:blip>
          <a:srcRect/>
          <a:stretch/>
        </p:blipFill>
        <p:spPr>
          <a:xfrm>
            <a:off x="3701046" y="1760098"/>
            <a:ext cx="755204" cy="692271"/>
          </a:xfrm>
          <a:prstGeom prst="rect">
            <a:avLst/>
          </a:prstGeom>
          <a:noFill/>
          <a:ln>
            <a:noFill/>
          </a:ln>
        </p:spPr>
      </p:pic>
      <p:pic>
        <p:nvPicPr>
          <p:cNvPr id="1148" name="Google Shape;1148;p53"/>
          <p:cNvPicPr preferRelativeResize="0"/>
          <p:nvPr/>
        </p:nvPicPr>
        <p:blipFill rotWithShape="1">
          <a:blip r:embed="rId8">
            <a:alphaModFix/>
          </a:blip>
          <a:srcRect/>
          <a:stretch/>
        </p:blipFill>
        <p:spPr>
          <a:xfrm>
            <a:off x="1734605" y="1818172"/>
            <a:ext cx="608129" cy="576122"/>
          </a:xfrm>
          <a:prstGeom prst="rect">
            <a:avLst/>
          </a:prstGeom>
          <a:noFill/>
          <a:ln>
            <a:noFill/>
          </a:ln>
        </p:spPr>
      </p:pic>
      <p:pic>
        <p:nvPicPr>
          <p:cNvPr id="1149" name="Google Shape;1149;p53"/>
          <p:cNvPicPr preferRelativeResize="0"/>
          <p:nvPr/>
        </p:nvPicPr>
        <p:blipFill rotWithShape="1">
          <a:blip r:embed="rId9">
            <a:alphaModFix/>
          </a:blip>
          <a:srcRect/>
          <a:stretch/>
        </p:blipFill>
        <p:spPr>
          <a:xfrm>
            <a:off x="7653285" y="1847893"/>
            <a:ext cx="516681" cy="516681"/>
          </a:xfrm>
          <a:prstGeom prst="rect">
            <a:avLst/>
          </a:prstGeom>
          <a:noFill/>
          <a:ln>
            <a:noFill/>
          </a:ln>
        </p:spPr>
      </p:pic>
      <p:pic>
        <p:nvPicPr>
          <p:cNvPr id="1150" name="Google Shape;1150;p53"/>
          <p:cNvPicPr preferRelativeResize="0"/>
          <p:nvPr/>
        </p:nvPicPr>
        <p:blipFill rotWithShape="1">
          <a:blip r:embed="rId10">
            <a:alphaModFix/>
          </a:blip>
          <a:srcRect/>
          <a:stretch/>
        </p:blipFill>
        <p:spPr>
          <a:xfrm>
            <a:off x="9627230" y="1841034"/>
            <a:ext cx="443522" cy="53039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54"/>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4000"/>
              <a:buFont typeface="Arial"/>
              <a:buNone/>
            </a:pPr>
            <a:r>
              <a:rPr lang="en-US" dirty="0" err="1">
                <a:latin typeface="Meiryo UI" panose="020B0604030504040204" pitchFamily="50" charset="-128"/>
                <a:ea typeface="Meiryo UI" panose="020B0604030504040204" pitchFamily="50" charset="-128"/>
                <a:cs typeface="Arial"/>
                <a:sym typeface="Arial"/>
              </a:rPr>
              <a:t>QuLog</a:t>
            </a:r>
            <a:r>
              <a:rPr lang="en-US" dirty="0">
                <a:latin typeface="Meiryo UI" panose="020B0604030504040204" pitchFamily="50" charset="-128"/>
                <a:ea typeface="Meiryo UI" panose="020B0604030504040204" pitchFamily="50" charset="-128"/>
                <a:cs typeface="Arial"/>
                <a:sym typeface="Arial"/>
              </a:rPr>
              <a:t> </a:t>
            </a:r>
            <a:r>
              <a:rPr lang="en-US" dirty="0" err="1">
                <a:latin typeface="Meiryo UI" panose="020B0604030504040204" pitchFamily="50" charset="-128"/>
                <a:ea typeface="Meiryo UI" panose="020B0604030504040204" pitchFamily="50" charset="-128"/>
                <a:cs typeface="Arial"/>
                <a:sym typeface="Arial"/>
              </a:rPr>
              <a:t>Centerは、接続をプロアクティブに</a:t>
            </a:r>
            <a:br>
              <a:rPr lang="en-US" dirty="0">
                <a:latin typeface="Meiryo UI" panose="020B0604030504040204" pitchFamily="50" charset="-128"/>
                <a:ea typeface="Meiryo UI" panose="020B0604030504040204" pitchFamily="50" charset="-128"/>
                <a:cs typeface="Arial"/>
                <a:sym typeface="Arial"/>
              </a:rPr>
            </a:br>
            <a:r>
              <a:rPr lang="en-US" dirty="0" err="1">
                <a:latin typeface="Meiryo UI" panose="020B0604030504040204" pitchFamily="50" charset="-128"/>
                <a:ea typeface="Meiryo UI" panose="020B0604030504040204" pitchFamily="50" charset="-128"/>
                <a:cs typeface="Arial"/>
                <a:sym typeface="Arial"/>
              </a:rPr>
              <a:t>分析および監視します</a:t>
            </a:r>
            <a:endParaRPr dirty="0">
              <a:solidFill>
                <a:schemeClr val="dk1"/>
              </a:solidFill>
              <a:latin typeface="Meiryo UI" panose="020B0604030504040204" pitchFamily="50" charset="-128"/>
              <a:ea typeface="Meiryo UI" panose="020B0604030504040204" pitchFamily="50" charset="-128"/>
              <a:cs typeface="Arial"/>
              <a:sym typeface="Arial"/>
            </a:endParaRPr>
          </a:p>
        </p:txBody>
      </p:sp>
      <p:pic>
        <p:nvPicPr>
          <p:cNvPr id="1156" name="Google Shape;1156;p54"/>
          <p:cNvPicPr preferRelativeResize="0"/>
          <p:nvPr/>
        </p:nvPicPr>
        <p:blipFill rotWithShape="1">
          <a:blip r:embed="rId3">
            <a:alphaModFix/>
          </a:blip>
          <a:srcRect/>
          <a:stretch/>
        </p:blipFill>
        <p:spPr>
          <a:xfrm>
            <a:off x="4031180" y="2172192"/>
            <a:ext cx="7933267" cy="3966633"/>
          </a:xfrm>
          <a:prstGeom prst="rect">
            <a:avLst/>
          </a:prstGeom>
          <a:noFill/>
          <a:ln>
            <a:noFill/>
          </a:ln>
          <a:effectLst>
            <a:outerShdw blurRad="431800" dist="368300" dir="5760000" sx="106000" sy="106000" algn="tr" rotWithShape="0">
              <a:srgbClr val="000000">
                <a:alpha val="33725"/>
              </a:srgbClr>
            </a:outerShdw>
          </a:effectLst>
        </p:spPr>
      </p:pic>
      <p:sp>
        <p:nvSpPr>
          <p:cNvPr id="1157" name="Google Shape;1157;p54"/>
          <p:cNvSpPr txBox="1"/>
          <p:nvPr/>
        </p:nvSpPr>
        <p:spPr>
          <a:xfrm>
            <a:off x="328275" y="1631071"/>
            <a:ext cx="3702905" cy="5101263"/>
          </a:xfrm>
          <a:prstGeom prst="rect">
            <a:avLst/>
          </a:prstGeom>
          <a:noFill/>
          <a:ln>
            <a:noFill/>
          </a:ln>
        </p:spPr>
        <p:txBody>
          <a:bodyPr spcFirstLastPara="1" wrap="square" lIns="91425" tIns="45700" rIns="91425" bIns="45700" anchor="ctr" anchorCtr="0">
            <a:noAutofit/>
          </a:bodyPr>
          <a:lstStyle/>
          <a:p>
            <a:pPr marR="0" lvl="1" algn="l" rtl="0">
              <a:lnSpc>
                <a:spcPct val="121428"/>
              </a:lnSpc>
              <a:spcBef>
                <a:spcPts val="400"/>
              </a:spcBef>
              <a:spcAft>
                <a:spcPts val="0"/>
              </a:spcAft>
              <a:buClr>
                <a:schemeClr val="lt1"/>
              </a:buClr>
              <a:buSzPts val="1400"/>
            </a:pPr>
            <a:r>
              <a:rPr lang="en-US" sz="1500" b="1" dirty="0" err="1">
                <a:solidFill>
                  <a:schemeClr val="lt1"/>
                </a:solidFill>
                <a:latin typeface="Meiryo UI" panose="020B0604030504040204" pitchFamily="50" charset="-128"/>
                <a:ea typeface="Meiryo UI" panose="020B0604030504040204" pitchFamily="50" charset="-128"/>
              </a:rPr>
              <a:t>プロアクティブな分析</a:t>
            </a:r>
            <a:endParaRPr sz="1500" b="1"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エラ</a:t>
            </a:r>
            <a:r>
              <a:rPr lang="en-US" dirty="0">
                <a:solidFill>
                  <a:schemeClr val="lt1"/>
                </a:solidFill>
                <a:latin typeface="Meiryo UI" panose="020B0604030504040204" pitchFamily="50" charset="-128"/>
                <a:ea typeface="Meiryo UI" panose="020B0604030504040204" pitchFamily="50" charset="-128"/>
              </a:rPr>
              <a:t>ー/警告ログの上位5つのアプリケーションを一覧表示する</a:t>
            </a:r>
            <a:endParaRPr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接続タイプやログインIPなどのシステム</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アクセス統計</a:t>
            </a:r>
            <a:endParaRPr dirty="0">
              <a:solidFill>
                <a:schemeClr val="lt1"/>
              </a:solidFill>
              <a:latin typeface="Meiryo UI" panose="020B0604030504040204" pitchFamily="50" charset="-128"/>
              <a:ea typeface="Meiryo UI" panose="020B0604030504040204" pitchFamily="50" charset="-128"/>
            </a:endParaRPr>
          </a:p>
          <a:p>
            <a:pPr marR="0" lvl="1" algn="l" rtl="0">
              <a:lnSpc>
                <a:spcPct val="121428"/>
              </a:lnSpc>
              <a:spcBef>
                <a:spcPts val="400"/>
              </a:spcBef>
              <a:spcAft>
                <a:spcPts val="0"/>
              </a:spcAft>
              <a:buClr>
                <a:schemeClr val="lt1"/>
              </a:buClr>
              <a:buSzPts val="1400"/>
            </a:pPr>
            <a:r>
              <a:rPr lang="en-US" sz="1500" b="1" dirty="0" err="1">
                <a:solidFill>
                  <a:schemeClr val="lt1"/>
                </a:solidFill>
                <a:latin typeface="Meiryo UI" panose="020B0604030504040204" pitchFamily="50" charset="-128"/>
                <a:ea typeface="Meiryo UI" panose="020B0604030504040204" pitchFamily="50" charset="-128"/>
              </a:rPr>
              <a:t>クイックフィルタリング</a:t>
            </a:r>
            <a:endParaRPr sz="1500" b="1"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アプリ名または日付で分類</a:t>
            </a:r>
            <a:endParaRPr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高度な検索用にラベル</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スタイル</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フラグをカスタマイズ</a:t>
            </a:r>
            <a:endParaRPr dirty="0">
              <a:solidFill>
                <a:schemeClr val="lt1"/>
              </a:solidFill>
              <a:latin typeface="Meiryo UI" panose="020B0604030504040204" pitchFamily="50" charset="-128"/>
              <a:ea typeface="Meiryo UI" panose="020B0604030504040204" pitchFamily="50" charset="-128"/>
            </a:endParaRPr>
          </a:p>
          <a:p>
            <a:pPr marR="0" lvl="1" algn="l" rtl="0">
              <a:lnSpc>
                <a:spcPct val="121428"/>
              </a:lnSpc>
              <a:spcBef>
                <a:spcPts val="400"/>
              </a:spcBef>
              <a:spcAft>
                <a:spcPts val="0"/>
              </a:spcAft>
              <a:buClr>
                <a:schemeClr val="lt1"/>
              </a:buClr>
              <a:buSzPts val="1400"/>
            </a:pPr>
            <a:r>
              <a:rPr lang="en-US" sz="1500" b="1" dirty="0" err="1">
                <a:solidFill>
                  <a:schemeClr val="lt1"/>
                </a:solidFill>
                <a:latin typeface="Meiryo UI" panose="020B0604030504040204" pitchFamily="50" charset="-128"/>
                <a:ea typeface="Meiryo UI" panose="020B0604030504040204" pitchFamily="50" charset="-128"/>
              </a:rPr>
              <a:t>リアルタイム監視</a:t>
            </a:r>
            <a:endParaRPr sz="1500" b="1"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オンラインメンバーとその接続タイプを表示する</a:t>
            </a:r>
            <a:endParaRPr dirty="0">
              <a:solidFill>
                <a:schemeClr val="lt1"/>
              </a:solidFill>
              <a:latin typeface="Meiryo UI" panose="020B0604030504040204" pitchFamily="50" charset="-128"/>
              <a:ea typeface="Meiryo UI" panose="020B0604030504040204" pitchFamily="50" charset="-128"/>
            </a:endParaRPr>
          </a:p>
          <a:p>
            <a:pPr marR="0" lvl="1" algn="l" rtl="0">
              <a:lnSpc>
                <a:spcPct val="121428"/>
              </a:lnSpc>
              <a:spcBef>
                <a:spcPts val="400"/>
              </a:spcBef>
              <a:spcAft>
                <a:spcPts val="0"/>
              </a:spcAft>
              <a:buClr>
                <a:schemeClr val="lt1"/>
              </a:buClr>
              <a:buSzPts val="1400"/>
            </a:pPr>
            <a:r>
              <a:rPr lang="en-US" sz="1500" b="1" dirty="0" err="1">
                <a:solidFill>
                  <a:schemeClr val="lt1"/>
                </a:solidFill>
                <a:latin typeface="Meiryo UI" panose="020B0604030504040204" pitchFamily="50" charset="-128"/>
                <a:ea typeface="Meiryo UI" panose="020B0604030504040204" pitchFamily="50" charset="-128"/>
              </a:rPr>
              <a:t>一元管理</a:t>
            </a:r>
            <a:endParaRPr sz="1500" b="1"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詳細なローカルおよびリモートNAS記録ファイルを統合</a:t>
            </a:r>
            <a:endParaRPr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レコードのスペースのサイズを設定</a:t>
            </a:r>
            <a:r>
              <a:rPr lang="ja-JP" altLang="en-US" dirty="0">
                <a:solidFill>
                  <a:schemeClr val="lt1"/>
                </a:solidFill>
                <a:latin typeface="Meiryo UI" panose="020B0604030504040204" pitchFamily="50" charset="-128"/>
                <a:ea typeface="Meiryo UI" panose="020B0604030504040204" pitchFamily="50" charset="-128"/>
              </a:rPr>
              <a:t>する</a:t>
            </a:r>
            <a:endParaRPr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NASログファイルを標準のSyslogサーバーに送信する</a:t>
            </a:r>
            <a:endParaRPr dirty="0">
              <a:solidFill>
                <a:schemeClr val="lt1"/>
              </a:solidFill>
              <a:latin typeface="Meiryo UI" panose="020B0604030504040204" pitchFamily="50" charset="-128"/>
              <a:ea typeface="Meiryo UI" panose="020B0604030504040204" pitchFamily="50" charset="-128"/>
            </a:endParaRPr>
          </a:p>
          <a:p>
            <a:pPr marL="285750" marR="0" lvl="1" indent="-285750" algn="l" rtl="0">
              <a:lnSpc>
                <a:spcPct val="121428"/>
              </a:lnSpc>
              <a:spcBef>
                <a:spcPts val="40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指定した通知を通知センターに通知する</a:t>
            </a:r>
            <a:endParaRPr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55"/>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4000"/>
              <a:buFont typeface="Arial"/>
              <a:buNone/>
            </a:pPr>
            <a:r>
              <a:rPr lang="en-US" dirty="0">
                <a:latin typeface="Meiryo UI" panose="020B0604030504040204" pitchFamily="50" charset="-128"/>
                <a:ea typeface="Meiryo UI" panose="020B0604030504040204" pitchFamily="50" charset="-128"/>
                <a:cs typeface="Arial"/>
                <a:sym typeface="Arial"/>
              </a:rPr>
              <a:t>QVR Elite - </a:t>
            </a:r>
            <a:r>
              <a:rPr lang="en-US" dirty="0" err="1">
                <a:latin typeface="Meiryo UI" panose="020B0604030504040204" pitchFamily="50" charset="-128"/>
                <a:ea typeface="Meiryo UI" panose="020B0604030504040204" pitchFamily="50" charset="-128"/>
                <a:cs typeface="Arial"/>
                <a:sym typeface="Arial"/>
              </a:rPr>
              <a:t>監視システム</a:t>
            </a:r>
            <a:endParaRPr dirty="0">
              <a:latin typeface="Meiryo UI" panose="020B0604030504040204" pitchFamily="50" charset="-128"/>
              <a:ea typeface="Meiryo UI" panose="020B0604030504040204" pitchFamily="50" charset="-128"/>
              <a:cs typeface="Arial"/>
              <a:sym typeface="Arial"/>
            </a:endParaRPr>
          </a:p>
        </p:txBody>
      </p:sp>
      <p:sp>
        <p:nvSpPr>
          <p:cNvPr id="1163" name="Google Shape;1163;p55"/>
          <p:cNvSpPr/>
          <p:nvPr/>
        </p:nvSpPr>
        <p:spPr>
          <a:xfrm>
            <a:off x="1772587" y="1789763"/>
            <a:ext cx="3109500" cy="3056015"/>
          </a:xfrm>
          <a:prstGeom prst="roundRect">
            <a:avLst>
              <a:gd name="adj" fmla="val 50000"/>
            </a:avLst>
          </a:prstGeom>
          <a:solidFill>
            <a:schemeClr val="dk1">
              <a:alpha val="2784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010203"/>
              </a:solidFill>
              <a:latin typeface="Meiryo UI" panose="020B0604030504040204" pitchFamily="50" charset="-128"/>
              <a:ea typeface="Meiryo UI" panose="020B0604030504040204" pitchFamily="50" charset="-128"/>
              <a:sym typeface="Arial"/>
            </a:endParaRPr>
          </a:p>
        </p:txBody>
      </p:sp>
      <p:pic>
        <p:nvPicPr>
          <p:cNvPr id="1164" name="Google Shape;1164;p55" descr="一張含有 文字, 室內, 螢幕擷取畫面, 差異 的圖片&#10;&#10;自動產生的描述"/>
          <p:cNvPicPr preferRelativeResize="0"/>
          <p:nvPr/>
        </p:nvPicPr>
        <p:blipFill rotWithShape="1">
          <a:blip r:embed="rId3">
            <a:alphaModFix/>
          </a:blip>
          <a:srcRect/>
          <a:stretch/>
        </p:blipFill>
        <p:spPr>
          <a:xfrm>
            <a:off x="1581898" y="1839560"/>
            <a:ext cx="7323522" cy="4102325"/>
          </a:xfrm>
          <a:prstGeom prst="rect">
            <a:avLst/>
          </a:prstGeom>
          <a:noFill/>
          <a:ln>
            <a:noFill/>
          </a:ln>
          <a:effectLst>
            <a:outerShdw blurRad="431800" dist="368300" dir="5760000" algn="ctr" rotWithShape="0">
              <a:srgbClr val="000000">
                <a:alpha val="33725"/>
              </a:srgbClr>
            </a:outerShdw>
          </a:effectLst>
        </p:spPr>
      </p:pic>
      <p:pic>
        <p:nvPicPr>
          <p:cNvPr id="1165" name="Google Shape;1165;p55"/>
          <p:cNvPicPr preferRelativeResize="0"/>
          <p:nvPr/>
        </p:nvPicPr>
        <p:blipFill rotWithShape="1">
          <a:blip r:embed="rId4">
            <a:alphaModFix/>
          </a:blip>
          <a:srcRect/>
          <a:stretch/>
        </p:blipFill>
        <p:spPr>
          <a:xfrm>
            <a:off x="1006203" y="1778483"/>
            <a:ext cx="1151391" cy="1151392"/>
          </a:xfrm>
          <a:prstGeom prst="rect">
            <a:avLst/>
          </a:prstGeom>
          <a:noFill/>
          <a:ln>
            <a:noFill/>
          </a:ln>
          <a:effectLst>
            <a:outerShdw blurRad="431800" dist="368300" dir="5760000" sx="106000" sy="106000" algn="t" rotWithShape="0">
              <a:srgbClr val="000000">
                <a:alpha val="33725"/>
              </a:srgbClr>
            </a:outerShdw>
          </a:effectLst>
        </p:spPr>
      </p:pic>
      <p:sp>
        <p:nvSpPr>
          <p:cNvPr id="1166" name="Google Shape;1166;p55"/>
          <p:cNvSpPr txBox="1"/>
          <p:nvPr/>
        </p:nvSpPr>
        <p:spPr>
          <a:xfrm>
            <a:off x="8611376" y="3176861"/>
            <a:ext cx="287802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dirty="0">
                <a:solidFill>
                  <a:schemeClr val="lt1"/>
                </a:solidFill>
                <a:latin typeface="Meiryo UI" panose="020B0604030504040204" pitchFamily="50" charset="-128"/>
                <a:ea typeface="Meiryo UI" panose="020B0604030504040204" pitchFamily="50" charset="-128"/>
              </a:rPr>
              <a:t>MP4 </a:t>
            </a:r>
            <a:r>
              <a:rPr lang="en-US" sz="1500" dirty="0" err="1">
                <a:solidFill>
                  <a:schemeClr val="lt1"/>
                </a:solidFill>
                <a:latin typeface="Meiryo UI" panose="020B0604030504040204" pitchFamily="50" charset="-128"/>
                <a:ea typeface="Meiryo UI" panose="020B0604030504040204" pitchFamily="50" charset="-128"/>
              </a:rPr>
              <a:t>記録形式</a:t>
            </a:r>
            <a:endParaRPr dirty="0">
              <a:latin typeface="Meiryo UI" panose="020B0604030504040204" pitchFamily="50" charset="-128"/>
              <a:ea typeface="Meiryo UI" panose="020B0604030504040204" pitchFamily="50" charset="-128"/>
            </a:endParaRPr>
          </a:p>
        </p:txBody>
      </p:sp>
      <p:sp>
        <p:nvSpPr>
          <p:cNvPr id="1167" name="Google Shape;1167;p55"/>
          <p:cNvSpPr txBox="1"/>
          <p:nvPr/>
        </p:nvSpPr>
        <p:spPr>
          <a:xfrm>
            <a:off x="8763707" y="4782615"/>
            <a:ext cx="2674724"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dirty="0" err="1">
                <a:solidFill>
                  <a:schemeClr val="lt1"/>
                </a:solidFill>
                <a:latin typeface="Meiryo UI" panose="020B0604030504040204" pitchFamily="50" charset="-128"/>
                <a:ea typeface="Meiryo UI" panose="020B0604030504040204" pitchFamily="50" charset="-128"/>
              </a:rPr>
              <a:t>柔軟なサブスクリプション</a:t>
            </a:r>
            <a:endParaRPr dirty="0">
              <a:latin typeface="Meiryo UI" panose="020B0604030504040204" pitchFamily="50" charset="-128"/>
              <a:ea typeface="Meiryo UI" panose="020B0604030504040204" pitchFamily="50" charset="-128"/>
            </a:endParaRPr>
          </a:p>
        </p:txBody>
      </p:sp>
      <p:sp>
        <p:nvSpPr>
          <p:cNvPr id="1168" name="Google Shape;1168;p55"/>
          <p:cNvSpPr txBox="1"/>
          <p:nvPr/>
        </p:nvSpPr>
        <p:spPr>
          <a:xfrm>
            <a:off x="9106101" y="6342268"/>
            <a:ext cx="2027477"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dirty="0" err="1">
                <a:solidFill>
                  <a:schemeClr val="lt1"/>
                </a:solidFill>
                <a:latin typeface="Meiryo UI" panose="020B0604030504040204" pitchFamily="50" charset="-128"/>
                <a:ea typeface="Meiryo UI" panose="020B0604030504040204" pitchFamily="50" charset="-128"/>
              </a:rPr>
              <a:t>拡張可能な容量</a:t>
            </a:r>
            <a:endParaRPr dirty="0">
              <a:latin typeface="Meiryo UI" panose="020B0604030504040204" pitchFamily="50" charset="-128"/>
              <a:ea typeface="Meiryo UI" panose="020B0604030504040204" pitchFamily="50" charset="-128"/>
            </a:endParaRPr>
          </a:p>
        </p:txBody>
      </p:sp>
      <p:grpSp>
        <p:nvGrpSpPr>
          <p:cNvPr id="1169" name="Google Shape;1169;p55"/>
          <p:cNvGrpSpPr/>
          <p:nvPr/>
        </p:nvGrpSpPr>
        <p:grpSpPr>
          <a:xfrm>
            <a:off x="9369293" y="1984443"/>
            <a:ext cx="1509562" cy="1161453"/>
            <a:chOff x="535858" y="2192097"/>
            <a:chExt cx="3078236" cy="4755000"/>
          </a:xfrm>
        </p:grpSpPr>
        <p:pic>
          <p:nvPicPr>
            <p:cNvPr id="1170" name="Google Shape;1170;p55"/>
            <p:cNvPicPr preferRelativeResize="0"/>
            <p:nvPr/>
          </p:nvPicPr>
          <p:blipFill rotWithShape="1">
            <a:blip r:embed="rId5">
              <a:alphaModFix/>
            </a:blip>
            <a:srcRect/>
            <a:stretch/>
          </p:blipFill>
          <p:spPr>
            <a:xfrm rot="-5400000">
              <a:off x="1214611" y="4262204"/>
              <a:ext cx="4461411" cy="337555"/>
            </a:xfrm>
            <a:prstGeom prst="rect">
              <a:avLst/>
            </a:prstGeom>
            <a:noFill/>
            <a:ln>
              <a:noFill/>
            </a:ln>
          </p:spPr>
        </p:pic>
        <p:sp>
          <p:nvSpPr>
            <p:cNvPr id="1171" name="Google Shape;1171;p55"/>
            <p:cNvSpPr/>
            <p:nvPr/>
          </p:nvSpPr>
          <p:spPr>
            <a:xfrm>
              <a:off x="535858" y="2192097"/>
              <a:ext cx="2743200" cy="4755000"/>
            </a:xfrm>
            <a:prstGeom prst="rect">
              <a:avLst/>
            </a:prstGeom>
            <a:gradFill>
              <a:gsLst>
                <a:gs pos="0">
                  <a:srgbClr val="F4F8FD"/>
                </a:gs>
                <a:gs pos="100000">
                  <a:srgbClr val="D6F4FF"/>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172" name="Google Shape;1172;p55"/>
          <p:cNvGrpSpPr/>
          <p:nvPr/>
        </p:nvGrpSpPr>
        <p:grpSpPr>
          <a:xfrm>
            <a:off x="9380942" y="3549600"/>
            <a:ext cx="1509562" cy="1161453"/>
            <a:chOff x="535858" y="2192097"/>
            <a:chExt cx="3078236" cy="4755000"/>
          </a:xfrm>
        </p:grpSpPr>
        <p:pic>
          <p:nvPicPr>
            <p:cNvPr id="1173" name="Google Shape;1173;p55"/>
            <p:cNvPicPr preferRelativeResize="0"/>
            <p:nvPr/>
          </p:nvPicPr>
          <p:blipFill rotWithShape="1">
            <a:blip r:embed="rId5">
              <a:alphaModFix/>
            </a:blip>
            <a:srcRect/>
            <a:stretch/>
          </p:blipFill>
          <p:spPr>
            <a:xfrm rot="-5400000">
              <a:off x="1214611" y="4262204"/>
              <a:ext cx="4461411" cy="337555"/>
            </a:xfrm>
            <a:prstGeom prst="rect">
              <a:avLst/>
            </a:prstGeom>
            <a:noFill/>
            <a:ln>
              <a:noFill/>
            </a:ln>
          </p:spPr>
        </p:pic>
        <p:sp>
          <p:nvSpPr>
            <p:cNvPr id="1174" name="Google Shape;1174;p55"/>
            <p:cNvSpPr/>
            <p:nvPr/>
          </p:nvSpPr>
          <p:spPr>
            <a:xfrm>
              <a:off x="535858" y="2192097"/>
              <a:ext cx="2743200" cy="4755000"/>
            </a:xfrm>
            <a:prstGeom prst="rect">
              <a:avLst/>
            </a:prstGeom>
            <a:gradFill>
              <a:gsLst>
                <a:gs pos="0">
                  <a:srgbClr val="F4F8FD"/>
                </a:gs>
                <a:gs pos="100000">
                  <a:srgbClr val="D6F4FF"/>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175" name="Google Shape;1175;p55"/>
          <p:cNvGrpSpPr/>
          <p:nvPr/>
        </p:nvGrpSpPr>
        <p:grpSpPr>
          <a:xfrm>
            <a:off x="9388747" y="5125810"/>
            <a:ext cx="1509562" cy="1161453"/>
            <a:chOff x="535858" y="2192097"/>
            <a:chExt cx="3078236" cy="4755000"/>
          </a:xfrm>
        </p:grpSpPr>
        <p:pic>
          <p:nvPicPr>
            <p:cNvPr id="1176" name="Google Shape;1176;p55"/>
            <p:cNvPicPr preferRelativeResize="0"/>
            <p:nvPr/>
          </p:nvPicPr>
          <p:blipFill rotWithShape="1">
            <a:blip r:embed="rId5">
              <a:alphaModFix/>
            </a:blip>
            <a:srcRect/>
            <a:stretch/>
          </p:blipFill>
          <p:spPr>
            <a:xfrm rot="-5400000">
              <a:off x="1214611" y="4262204"/>
              <a:ext cx="4461411" cy="337555"/>
            </a:xfrm>
            <a:prstGeom prst="rect">
              <a:avLst/>
            </a:prstGeom>
            <a:noFill/>
            <a:ln>
              <a:noFill/>
            </a:ln>
          </p:spPr>
        </p:pic>
        <p:sp>
          <p:nvSpPr>
            <p:cNvPr id="1177" name="Google Shape;1177;p55"/>
            <p:cNvSpPr/>
            <p:nvPr/>
          </p:nvSpPr>
          <p:spPr>
            <a:xfrm>
              <a:off x="535858" y="2192097"/>
              <a:ext cx="2743200" cy="4755000"/>
            </a:xfrm>
            <a:prstGeom prst="rect">
              <a:avLst/>
            </a:prstGeom>
            <a:gradFill>
              <a:gsLst>
                <a:gs pos="0">
                  <a:srgbClr val="F4F8FD"/>
                </a:gs>
                <a:gs pos="100000">
                  <a:srgbClr val="D6F4FF"/>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1178" name="Google Shape;1178;p55"/>
          <p:cNvPicPr preferRelativeResize="0"/>
          <p:nvPr/>
        </p:nvPicPr>
        <p:blipFill rotWithShape="1">
          <a:blip r:embed="rId6">
            <a:alphaModFix/>
          </a:blip>
          <a:srcRect l="1" r="3756"/>
          <a:stretch/>
        </p:blipFill>
        <p:spPr>
          <a:xfrm>
            <a:off x="9455744" y="3709716"/>
            <a:ext cx="1202316" cy="871741"/>
          </a:xfrm>
          <a:prstGeom prst="rect">
            <a:avLst/>
          </a:prstGeom>
          <a:noFill/>
          <a:ln>
            <a:noFill/>
          </a:ln>
        </p:spPr>
      </p:pic>
      <p:pic>
        <p:nvPicPr>
          <p:cNvPr id="1179" name="Google Shape;1179;p55"/>
          <p:cNvPicPr preferRelativeResize="0"/>
          <p:nvPr/>
        </p:nvPicPr>
        <p:blipFill rotWithShape="1">
          <a:blip r:embed="rId7">
            <a:alphaModFix/>
          </a:blip>
          <a:srcRect/>
          <a:stretch/>
        </p:blipFill>
        <p:spPr>
          <a:xfrm>
            <a:off x="9477834" y="5305204"/>
            <a:ext cx="1201693" cy="842777"/>
          </a:xfrm>
          <a:prstGeom prst="rect">
            <a:avLst/>
          </a:prstGeom>
          <a:noFill/>
          <a:ln>
            <a:noFill/>
          </a:ln>
        </p:spPr>
      </p:pic>
      <p:pic>
        <p:nvPicPr>
          <p:cNvPr id="1180" name="Google Shape;1180;p55" descr="一張含有 杯子, 玻璃, 餐具 的圖片&#10;&#10;自動產生的描述"/>
          <p:cNvPicPr preferRelativeResize="0"/>
          <p:nvPr/>
        </p:nvPicPr>
        <p:blipFill rotWithShape="1">
          <a:blip r:embed="rId8">
            <a:alphaModFix/>
          </a:blip>
          <a:srcRect/>
          <a:stretch/>
        </p:blipFill>
        <p:spPr>
          <a:xfrm>
            <a:off x="9257473" y="2106279"/>
            <a:ext cx="1384690" cy="909320"/>
          </a:xfrm>
          <a:prstGeom prst="rect">
            <a:avLst/>
          </a:prstGeom>
          <a:noFill/>
          <a:ln>
            <a:noFill/>
          </a:ln>
        </p:spPr>
      </p:pic>
      <p:sp>
        <p:nvSpPr>
          <p:cNvPr id="1181" name="Google Shape;1181;p55"/>
          <p:cNvSpPr/>
          <p:nvPr/>
        </p:nvSpPr>
        <p:spPr>
          <a:xfrm>
            <a:off x="3069253" y="5950580"/>
            <a:ext cx="3225669" cy="394434"/>
          </a:xfrm>
          <a:prstGeom prst="rect">
            <a:avLst/>
          </a:prstGeom>
          <a:solidFill>
            <a:srgbClr val="00BDAE"/>
          </a:solidFill>
          <a:ln>
            <a:noFill/>
          </a:ln>
          <a:effectLst>
            <a:outerShdw blurRad="431800" dist="3683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dirty="0">
              <a:solidFill>
                <a:schemeClr val="lt1"/>
              </a:solidFill>
              <a:latin typeface="Meiryo UI" panose="020B0604030504040204" pitchFamily="50" charset="-128"/>
              <a:ea typeface="Meiryo UI" panose="020B0604030504040204" pitchFamily="50" charset="-128"/>
              <a:sym typeface="Arial"/>
            </a:endParaRPr>
          </a:p>
        </p:txBody>
      </p:sp>
      <p:sp>
        <p:nvSpPr>
          <p:cNvPr id="1182" name="Google Shape;1182;p55"/>
          <p:cNvSpPr/>
          <p:nvPr/>
        </p:nvSpPr>
        <p:spPr>
          <a:xfrm>
            <a:off x="1865151" y="5476872"/>
            <a:ext cx="1091728" cy="1104902"/>
          </a:xfrm>
          <a:prstGeom prst="roundRect">
            <a:avLst>
              <a:gd name="adj" fmla="val 0"/>
            </a:avLst>
          </a:prstGeom>
          <a:gradFill>
            <a:gsLst>
              <a:gs pos="0">
                <a:srgbClr val="193C75"/>
              </a:gs>
              <a:gs pos="43500">
                <a:srgbClr val="122C56"/>
              </a:gs>
              <a:gs pos="100000">
                <a:srgbClr val="122D5A"/>
              </a:gs>
            </a:gsLst>
            <a:lin ang="0" scaled="0"/>
          </a:gradFill>
          <a:ln w="25400" cap="flat" cmpd="sng">
            <a:solidFill>
              <a:srgbClr val="00FFCC"/>
            </a:solidFill>
            <a:prstDash val="solid"/>
            <a:round/>
            <a:headEnd type="none" w="sm" len="sm"/>
            <a:tailEnd type="none" w="sm" len="sm"/>
          </a:ln>
          <a:effectLst>
            <a:outerShdw blurRad="431800" dist="368300" dir="5760000" sx="106000" sy="106000" algn="tr" rotWithShape="0">
              <a:srgbClr val="09000C">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010203"/>
              </a:solidFill>
              <a:latin typeface="Meiryo UI" panose="020B0604030504040204" pitchFamily="50" charset="-128"/>
              <a:ea typeface="Meiryo UI" panose="020B0604030504040204" pitchFamily="50" charset="-128"/>
              <a:sym typeface="Arial"/>
            </a:endParaRPr>
          </a:p>
        </p:txBody>
      </p:sp>
      <p:pic>
        <p:nvPicPr>
          <p:cNvPr id="1183" name="Google Shape;1183;p55"/>
          <p:cNvPicPr preferRelativeResize="0"/>
          <p:nvPr/>
        </p:nvPicPr>
        <p:blipFill rotWithShape="1">
          <a:blip r:embed="rId9">
            <a:alphaModFix/>
          </a:blip>
          <a:srcRect/>
          <a:stretch/>
        </p:blipFill>
        <p:spPr>
          <a:xfrm>
            <a:off x="1948819" y="5682288"/>
            <a:ext cx="935411" cy="615181"/>
          </a:xfrm>
          <a:prstGeom prst="rect">
            <a:avLst/>
          </a:prstGeom>
          <a:noFill/>
          <a:ln>
            <a:noFill/>
          </a:ln>
        </p:spPr>
      </p:pic>
      <p:sp>
        <p:nvSpPr>
          <p:cNvPr id="1184" name="Google Shape;1184;p55"/>
          <p:cNvSpPr txBox="1"/>
          <p:nvPr/>
        </p:nvSpPr>
        <p:spPr>
          <a:xfrm>
            <a:off x="3100991" y="6422746"/>
            <a:ext cx="2165491" cy="297517"/>
          </a:xfrm>
          <a:prstGeom prst="rect">
            <a:avLst/>
          </a:prstGeom>
          <a:noFill/>
          <a:ln>
            <a:noFill/>
          </a:ln>
        </p:spPr>
        <p:txBody>
          <a:bodyPr spcFirstLastPara="1" wrap="square" lIns="91425" tIns="45700" rIns="91425" bIns="45700" anchor="t" anchorCtr="0">
            <a:noAutofit/>
          </a:bodyPr>
          <a:lstStyle/>
          <a:p>
            <a:pPr marL="0" marR="0" lvl="0" indent="0" algn="l" rtl="0">
              <a:lnSpc>
                <a:spcPct val="114285"/>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柔軟な拡張</a:t>
            </a:r>
            <a:r>
              <a:rPr lang="en-US"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185" name="Google Shape;1185;p55"/>
          <p:cNvSpPr txBox="1"/>
          <p:nvPr/>
        </p:nvSpPr>
        <p:spPr>
          <a:xfrm>
            <a:off x="3120241" y="6030367"/>
            <a:ext cx="3464414" cy="3046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ベース埋め込みチャネル</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56"/>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膨大な数のカメラモデルと互換性があります</a:t>
            </a:r>
            <a:endParaRPr sz="3600" dirty="0">
              <a:latin typeface="Meiryo UI" panose="020B0604030504040204" pitchFamily="50" charset="-128"/>
              <a:ea typeface="Meiryo UI" panose="020B0604030504040204" pitchFamily="50" charset="-128"/>
              <a:cs typeface="Arial"/>
              <a:sym typeface="Arial"/>
            </a:endParaRPr>
          </a:p>
        </p:txBody>
      </p:sp>
      <p:sp>
        <p:nvSpPr>
          <p:cNvPr id="1191" name="Google Shape;1191;p56"/>
          <p:cNvSpPr/>
          <p:nvPr/>
        </p:nvSpPr>
        <p:spPr>
          <a:xfrm>
            <a:off x="4226255" y="2398729"/>
            <a:ext cx="3600800" cy="3740800"/>
          </a:xfrm>
          <a:prstGeom prst="rect">
            <a:avLst/>
          </a:prstGeom>
          <a:gradFill>
            <a:gsLst>
              <a:gs pos="0">
                <a:srgbClr val="5483BE"/>
              </a:gs>
              <a:gs pos="100000">
                <a:srgbClr val="93B3D7"/>
              </a:gs>
            </a:gsLst>
            <a:lin ang="16200000" scaled="0"/>
          </a:gra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192" name="Google Shape;1192;p56" descr="PLC Based Industrial Automation in Bangladesh - PLC Bangladesh"/>
          <p:cNvPicPr preferRelativeResize="0"/>
          <p:nvPr/>
        </p:nvPicPr>
        <p:blipFill rotWithShape="1">
          <a:blip r:embed="rId3">
            <a:alphaModFix/>
          </a:blip>
          <a:srcRect/>
          <a:stretch/>
        </p:blipFill>
        <p:spPr>
          <a:xfrm>
            <a:off x="4305346" y="3668811"/>
            <a:ext cx="3442675" cy="2415232"/>
          </a:xfrm>
          <a:prstGeom prst="rect">
            <a:avLst/>
          </a:prstGeom>
          <a:noFill/>
          <a:ln>
            <a:noFill/>
          </a:ln>
        </p:spPr>
      </p:pic>
      <p:sp>
        <p:nvSpPr>
          <p:cNvPr id="1193" name="Google Shape;1193;p56"/>
          <p:cNvSpPr/>
          <p:nvPr/>
        </p:nvSpPr>
        <p:spPr>
          <a:xfrm>
            <a:off x="290822" y="2398729"/>
            <a:ext cx="3688000" cy="3740800"/>
          </a:xfrm>
          <a:prstGeom prst="rect">
            <a:avLst/>
          </a:prstGeom>
          <a:gradFill>
            <a:gsLst>
              <a:gs pos="0">
                <a:srgbClr val="5483BE"/>
              </a:gs>
              <a:gs pos="100000">
                <a:srgbClr val="93B3D7"/>
              </a:gs>
            </a:gsLst>
            <a:lin ang="16200000" scaled="0"/>
          </a:gra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194" name="Google Shape;1194;p56"/>
          <p:cNvSpPr/>
          <p:nvPr/>
        </p:nvSpPr>
        <p:spPr>
          <a:xfrm>
            <a:off x="290790" y="1844493"/>
            <a:ext cx="3688000" cy="570404"/>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200" b="1" dirty="0">
                <a:solidFill>
                  <a:srgbClr val="010203"/>
                </a:solidFill>
                <a:latin typeface="Meiryo UI" panose="020B0604030504040204" pitchFamily="50" charset="-128"/>
                <a:ea typeface="Meiryo UI" panose="020B0604030504040204" pitchFamily="50" charset="-128"/>
              </a:rPr>
              <a:t>180</a:t>
            </a:r>
            <a:r>
              <a:rPr lang="en-US" sz="1733" b="1" dirty="0">
                <a:solidFill>
                  <a:srgbClr val="010203"/>
                </a:solidFill>
                <a:latin typeface="Meiryo UI" panose="020B0604030504040204" pitchFamily="50" charset="-128"/>
                <a:ea typeface="Meiryo UI" panose="020B0604030504040204" pitchFamily="50" charset="-128"/>
              </a:rPr>
              <a:t>以上の</a:t>
            </a:r>
            <a:r>
              <a:rPr lang="en-US" sz="3200" b="1" dirty="0">
                <a:solidFill>
                  <a:srgbClr val="010203"/>
                </a:solidFill>
                <a:latin typeface="Meiryo UI" panose="020B0604030504040204" pitchFamily="50" charset="-128"/>
                <a:ea typeface="Meiryo UI" panose="020B0604030504040204" pitchFamily="50" charset="-128"/>
              </a:rPr>
              <a:t>ブランド</a:t>
            </a:r>
            <a:endParaRPr sz="3200" b="1" i="0" u="none" strike="noStrike" cap="none" dirty="0">
              <a:solidFill>
                <a:srgbClr val="010203"/>
              </a:solidFill>
              <a:latin typeface="Meiryo UI" panose="020B0604030504040204" pitchFamily="50" charset="-128"/>
              <a:ea typeface="Meiryo UI" panose="020B0604030504040204" pitchFamily="50" charset="-128"/>
              <a:sym typeface="Arial"/>
            </a:endParaRPr>
          </a:p>
        </p:txBody>
      </p:sp>
      <p:pic>
        <p:nvPicPr>
          <p:cNvPr id="1195" name="Google Shape;1195;p56"/>
          <p:cNvPicPr preferRelativeResize="0"/>
          <p:nvPr/>
        </p:nvPicPr>
        <p:blipFill rotWithShape="1">
          <a:blip r:embed="rId4">
            <a:alphaModFix/>
          </a:blip>
          <a:srcRect/>
          <a:stretch/>
        </p:blipFill>
        <p:spPr>
          <a:xfrm>
            <a:off x="4715884" y="2418379"/>
            <a:ext cx="2919201" cy="1115135"/>
          </a:xfrm>
          <a:prstGeom prst="rect">
            <a:avLst/>
          </a:prstGeom>
          <a:noFill/>
          <a:ln>
            <a:noFill/>
          </a:ln>
        </p:spPr>
      </p:pic>
      <p:pic>
        <p:nvPicPr>
          <p:cNvPr id="1196" name="Google Shape;1196;p56"/>
          <p:cNvPicPr preferRelativeResize="0"/>
          <p:nvPr/>
        </p:nvPicPr>
        <p:blipFill rotWithShape="1">
          <a:blip r:embed="rId5">
            <a:alphaModFix/>
          </a:blip>
          <a:srcRect/>
          <a:stretch/>
        </p:blipFill>
        <p:spPr>
          <a:xfrm>
            <a:off x="2458411" y="3373777"/>
            <a:ext cx="992068" cy="405215"/>
          </a:xfrm>
          <a:prstGeom prst="rect">
            <a:avLst/>
          </a:prstGeom>
          <a:noFill/>
          <a:ln>
            <a:noFill/>
          </a:ln>
        </p:spPr>
      </p:pic>
      <p:pic>
        <p:nvPicPr>
          <p:cNvPr id="1197" name="Google Shape;1197;p56"/>
          <p:cNvPicPr preferRelativeResize="0"/>
          <p:nvPr/>
        </p:nvPicPr>
        <p:blipFill rotWithShape="1">
          <a:blip r:embed="rId6">
            <a:alphaModFix/>
          </a:blip>
          <a:srcRect/>
          <a:stretch/>
        </p:blipFill>
        <p:spPr>
          <a:xfrm>
            <a:off x="646220" y="4787623"/>
            <a:ext cx="1315400" cy="263080"/>
          </a:xfrm>
          <a:prstGeom prst="rect">
            <a:avLst/>
          </a:prstGeom>
          <a:noFill/>
          <a:ln>
            <a:noFill/>
          </a:ln>
        </p:spPr>
      </p:pic>
      <p:pic>
        <p:nvPicPr>
          <p:cNvPr id="1198" name="Google Shape;1198;p56"/>
          <p:cNvPicPr preferRelativeResize="0"/>
          <p:nvPr/>
        </p:nvPicPr>
        <p:blipFill rotWithShape="1">
          <a:blip r:embed="rId7">
            <a:alphaModFix/>
          </a:blip>
          <a:srcRect/>
          <a:stretch/>
        </p:blipFill>
        <p:spPr>
          <a:xfrm>
            <a:off x="2433451" y="4777727"/>
            <a:ext cx="1041991" cy="409972"/>
          </a:xfrm>
          <a:prstGeom prst="rect">
            <a:avLst/>
          </a:prstGeom>
          <a:noFill/>
          <a:ln>
            <a:noFill/>
          </a:ln>
        </p:spPr>
      </p:pic>
      <p:pic>
        <p:nvPicPr>
          <p:cNvPr id="1199" name="Google Shape;1199;p56"/>
          <p:cNvPicPr preferRelativeResize="0"/>
          <p:nvPr/>
        </p:nvPicPr>
        <p:blipFill rotWithShape="1">
          <a:blip r:embed="rId8">
            <a:alphaModFix/>
          </a:blip>
          <a:srcRect/>
          <a:stretch/>
        </p:blipFill>
        <p:spPr>
          <a:xfrm>
            <a:off x="2433451" y="4128881"/>
            <a:ext cx="1041989" cy="298955"/>
          </a:xfrm>
          <a:prstGeom prst="rect">
            <a:avLst/>
          </a:prstGeom>
          <a:noFill/>
          <a:ln>
            <a:noFill/>
          </a:ln>
        </p:spPr>
      </p:pic>
      <p:pic>
        <p:nvPicPr>
          <p:cNvPr id="1200" name="Google Shape;1200;p56"/>
          <p:cNvPicPr preferRelativeResize="0"/>
          <p:nvPr/>
        </p:nvPicPr>
        <p:blipFill rotWithShape="1">
          <a:blip r:embed="rId9">
            <a:alphaModFix/>
          </a:blip>
          <a:srcRect/>
          <a:stretch/>
        </p:blipFill>
        <p:spPr>
          <a:xfrm>
            <a:off x="646220" y="3398562"/>
            <a:ext cx="1342797" cy="268644"/>
          </a:xfrm>
          <a:prstGeom prst="rect">
            <a:avLst/>
          </a:prstGeom>
          <a:noFill/>
          <a:ln>
            <a:noFill/>
          </a:ln>
        </p:spPr>
      </p:pic>
      <p:pic>
        <p:nvPicPr>
          <p:cNvPr id="1201" name="Google Shape;1201;p56"/>
          <p:cNvPicPr preferRelativeResize="0"/>
          <p:nvPr/>
        </p:nvPicPr>
        <p:blipFill rotWithShape="1">
          <a:blip r:embed="rId10">
            <a:alphaModFix/>
          </a:blip>
          <a:srcRect/>
          <a:stretch/>
        </p:blipFill>
        <p:spPr>
          <a:xfrm>
            <a:off x="712985" y="2631321"/>
            <a:ext cx="1260481" cy="306752"/>
          </a:xfrm>
          <a:prstGeom prst="rect">
            <a:avLst/>
          </a:prstGeom>
          <a:noFill/>
          <a:ln>
            <a:noFill/>
          </a:ln>
        </p:spPr>
      </p:pic>
      <p:pic>
        <p:nvPicPr>
          <p:cNvPr id="1202" name="Google Shape;1202;p56"/>
          <p:cNvPicPr preferRelativeResize="0"/>
          <p:nvPr/>
        </p:nvPicPr>
        <p:blipFill rotWithShape="1">
          <a:blip r:embed="rId11">
            <a:alphaModFix/>
          </a:blip>
          <a:srcRect/>
          <a:stretch/>
        </p:blipFill>
        <p:spPr>
          <a:xfrm>
            <a:off x="666943" y="4127694"/>
            <a:ext cx="1320489" cy="199441"/>
          </a:xfrm>
          <a:prstGeom prst="rect">
            <a:avLst/>
          </a:prstGeom>
          <a:noFill/>
          <a:ln>
            <a:noFill/>
          </a:ln>
        </p:spPr>
      </p:pic>
      <p:pic>
        <p:nvPicPr>
          <p:cNvPr id="1203" name="Google Shape;1203;p56"/>
          <p:cNvPicPr preferRelativeResize="0"/>
          <p:nvPr/>
        </p:nvPicPr>
        <p:blipFill rotWithShape="1">
          <a:blip r:embed="rId12">
            <a:alphaModFix/>
          </a:blip>
          <a:srcRect/>
          <a:stretch/>
        </p:blipFill>
        <p:spPr>
          <a:xfrm>
            <a:off x="381172" y="5511193"/>
            <a:ext cx="1845488" cy="368492"/>
          </a:xfrm>
          <a:prstGeom prst="rect">
            <a:avLst/>
          </a:prstGeom>
          <a:noFill/>
          <a:ln>
            <a:noFill/>
          </a:ln>
        </p:spPr>
      </p:pic>
      <p:pic>
        <p:nvPicPr>
          <p:cNvPr id="1204" name="Google Shape;1204;p56"/>
          <p:cNvPicPr preferRelativeResize="0"/>
          <p:nvPr/>
        </p:nvPicPr>
        <p:blipFill rotWithShape="1">
          <a:blip r:embed="rId13">
            <a:alphaModFix/>
          </a:blip>
          <a:srcRect/>
          <a:stretch/>
        </p:blipFill>
        <p:spPr>
          <a:xfrm>
            <a:off x="2318077" y="2545509"/>
            <a:ext cx="1366789" cy="478377"/>
          </a:xfrm>
          <a:prstGeom prst="rect">
            <a:avLst/>
          </a:prstGeom>
          <a:noFill/>
          <a:ln>
            <a:noFill/>
          </a:ln>
        </p:spPr>
      </p:pic>
      <p:pic>
        <p:nvPicPr>
          <p:cNvPr id="1205" name="Google Shape;1205;p56" descr="Brickcom - deltalink"/>
          <p:cNvPicPr preferRelativeResize="0"/>
          <p:nvPr/>
        </p:nvPicPr>
        <p:blipFill rotWithShape="1">
          <a:blip r:embed="rId14">
            <a:alphaModFix/>
          </a:blip>
          <a:srcRect t="24883" b="22653"/>
          <a:stretch/>
        </p:blipFill>
        <p:spPr>
          <a:xfrm>
            <a:off x="2272061" y="5537592"/>
            <a:ext cx="1364765" cy="324472"/>
          </a:xfrm>
          <a:prstGeom prst="rect">
            <a:avLst/>
          </a:prstGeom>
          <a:noFill/>
          <a:ln>
            <a:noFill/>
          </a:ln>
        </p:spPr>
      </p:pic>
      <p:sp>
        <p:nvSpPr>
          <p:cNvPr id="1206" name="Google Shape;1206;p56"/>
          <p:cNvSpPr/>
          <p:nvPr/>
        </p:nvSpPr>
        <p:spPr>
          <a:xfrm>
            <a:off x="4226222" y="1844493"/>
            <a:ext cx="3600800" cy="570404"/>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200" b="1" dirty="0">
                <a:solidFill>
                  <a:srgbClr val="010203"/>
                </a:solidFill>
                <a:latin typeface="Meiryo UI" panose="020B0604030504040204" pitchFamily="50" charset="-128"/>
                <a:ea typeface="Meiryo UI" panose="020B0604030504040204" pitchFamily="50" charset="-128"/>
              </a:rPr>
              <a:t>6700</a:t>
            </a:r>
            <a:r>
              <a:rPr lang="en-US" sz="1733" b="1" dirty="0">
                <a:solidFill>
                  <a:srgbClr val="010203"/>
                </a:solidFill>
                <a:latin typeface="Meiryo UI" panose="020B0604030504040204" pitchFamily="50" charset="-128"/>
                <a:ea typeface="Meiryo UI" panose="020B0604030504040204" pitchFamily="50" charset="-128"/>
              </a:rPr>
              <a:t>以上の</a:t>
            </a:r>
            <a:r>
              <a:rPr lang="en-US" sz="3200" b="1" dirty="0">
                <a:solidFill>
                  <a:srgbClr val="010203"/>
                </a:solidFill>
                <a:latin typeface="Meiryo UI" panose="020B0604030504040204" pitchFamily="50" charset="-128"/>
                <a:ea typeface="Meiryo UI" panose="020B0604030504040204" pitchFamily="50" charset="-128"/>
              </a:rPr>
              <a:t>モデル</a:t>
            </a:r>
            <a:endParaRPr sz="3200" b="1" i="0" u="none" strike="noStrike" cap="none" dirty="0">
              <a:solidFill>
                <a:srgbClr val="010203"/>
              </a:solidFill>
              <a:latin typeface="Meiryo UI" panose="020B0604030504040204" pitchFamily="50" charset="-128"/>
              <a:ea typeface="Meiryo UI" panose="020B0604030504040204" pitchFamily="50" charset="-128"/>
              <a:sym typeface="Arial"/>
            </a:endParaRPr>
          </a:p>
        </p:txBody>
      </p:sp>
      <p:sp>
        <p:nvSpPr>
          <p:cNvPr id="1207" name="Google Shape;1207;p56"/>
          <p:cNvSpPr/>
          <p:nvPr/>
        </p:nvSpPr>
        <p:spPr>
          <a:xfrm>
            <a:off x="8062870" y="2398729"/>
            <a:ext cx="3873600" cy="3740800"/>
          </a:xfrm>
          <a:prstGeom prst="rect">
            <a:avLst/>
          </a:prstGeom>
          <a:gradFill>
            <a:gsLst>
              <a:gs pos="0">
                <a:srgbClr val="5483BE"/>
              </a:gs>
              <a:gs pos="100000">
                <a:srgbClr val="93B3D7"/>
              </a:gs>
            </a:gsLst>
            <a:lin ang="16200000" scaled="0"/>
          </a:gra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208" name="Google Shape;1208;p56"/>
          <p:cNvSpPr/>
          <p:nvPr/>
        </p:nvSpPr>
        <p:spPr>
          <a:xfrm>
            <a:off x="8062835" y="1844493"/>
            <a:ext cx="3873600" cy="570404"/>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400" b="1" dirty="0" err="1">
                <a:solidFill>
                  <a:srgbClr val="010203"/>
                </a:solidFill>
                <a:latin typeface="Meiryo UI" panose="020B0604030504040204" pitchFamily="50" charset="-128"/>
                <a:ea typeface="Meiryo UI" panose="020B0604030504040204" pitchFamily="50" charset="-128"/>
              </a:rPr>
              <a:t>ONVIFプロファイル対応</a:t>
            </a:r>
            <a:endParaRPr dirty="0">
              <a:latin typeface="Meiryo UI" panose="020B0604030504040204" pitchFamily="50" charset="-128"/>
              <a:ea typeface="Meiryo UI" panose="020B0604030504040204" pitchFamily="50" charset="-128"/>
            </a:endParaRPr>
          </a:p>
        </p:txBody>
      </p:sp>
      <p:pic>
        <p:nvPicPr>
          <p:cNvPr id="1209" name="Google Shape;1209;p56" descr="一張含有 文字, 美工圖案 的圖片&#10;&#10;自動產生的描述"/>
          <p:cNvPicPr preferRelativeResize="0"/>
          <p:nvPr/>
        </p:nvPicPr>
        <p:blipFill rotWithShape="1">
          <a:blip r:embed="rId15">
            <a:alphaModFix/>
          </a:blip>
          <a:srcRect/>
          <a:stretch/>
        </p:blipFill>
        <p:spPr>
          <a:xfrm>
            <a:off x="8368415" y="2787564"/>
            <a:ext cx="3253867" cy="650773"/>
          </a:xfrm>
          <a:prstGeom prst="rect">
            <a:avLst/>
          </a:prstGeom>
          <a:noFill/>
          <a:ln>
            <a:noFill/>
          </a:ln>
        </p:spPr>
      </p:pic>
      <p:sp>
        <p:nvSpPr>
          <p:cNvPr id="1210" name="Google Shape;1210;p56"/>
          <p:cNvSpPr txBox="1"/>
          <p:nvPr/>
        </p:nvSpPr>
        <p:spPr>
          <a:xfrm>
            <a:off x="8644321" y="3737651"/>
            <a:ext cx="2822221" cy="861774"/>
          </a:xfrm>
          <a:prstGeom prst="rect">
            <a:avLst/>
          </a:prstGeom>
          <a:solidFill>
            <a:srgbClr val="00FFCC"/>
          </a:solid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RTSPストリーム</a:t>
            </a:r>
            <a:endParaRPr sz="24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入出力</a:t>
            </a:r>
            <a:endParaRPr sz="2400" b="1" dirty="0">
              <a:solidFill>
                <a:schemeClr val="dk1"/>
              </a:solidFill>
              <a:latin typeface="Meiryo UI" panose="020B0604030504040204" pitchFamily="50" charset="-128"/>
              <a:ea typeface="Meiryo UI" panose="020B0604030504040204" pitchFamily="50" charset="-128"/>
            </a:endParaRPr>
          </a:p>
        </p:txBody>
      </p:sp>
      <p:sp>
        <p:nvSpPr>
          <p:cNvPr id="1211" name="Google Shape;1211;p56"/>
          <p:cNvSpPr txBox="1"/>
          <p:nvPr/>
        </p:nvSpPr>
        <p:spPr>
          <a:xfrm>
            <a:off x="8644321" y="4761091"/>
            <a:ext cx="2822221" cy="861774"/>
          </a:xfrm>
          <a:prstGeom prst="rect">
            <a:avLst/>
          </a:prstGeom>
          <a:solidFill>
            <a:srgbClr val="00FFCC"/>
          </a:solid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RTMPストリーム</a:t>
            </a:r>
            <a:endParaRPr sz="24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入力</a:t>
            </a:r>
            <a:endParaRPr sz="2400" b="1" dirty="0">
              <a:solidFill>
                <a:schemeClr val="dk1"/>
              </a:solidFill>
              <a:latin typeface="Meiryo UI" panose="020B0604030504040204" pitchFamily="50" charset="-128"/>
              <a:ea typeface="Meiryo UI" panose="020B0604030504040204" pitchFamily="50" charset="-128"/>
            </a:endParaRPr>
          </a:p>
        </p:txBody>
      </p:sp>
      <p:sp>
        <p:nvSpPr>
          <p:cNvPr id="1212" name="Google Shape;1212;p56">
            <a:hlinkClick r:id="rId16"/>
          </p:cNvPr>
          <p:cNvSpPr txBox="1"/>
          <p:nvPr/>
        </p:nvSpPr>
        <p:spPr>
          <a:xfrm>
            <a:off x="2495181" y="6215918"/>
            <a:ext cx="7220888" cy="48382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1333" dirty="0">
                <a:solidFill>
                  <a:srgbClr val="DADADA"/>
                </a:solidFill>
                <a:latin typeface="Meiryo UI" panose="020B0604030504040204" pitchFamily="50" charset="-128"/>
                <a:ea typeface="Meiryo UI" panose="020B0604030504040204" pitchFamily="50" charset="-128"/>
              </a:rPr>
              <a:t>https://www.qnap.com/en/compatibility-qvr-pro</a:t>
            </a:r>
            <a:endParaRPr sz="1333" b="0" i="0" u="none" strike="noStrike" cap="none" dirty="0">
              <a:solidFill>
                <a:srgbClr val="DADADA"/>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57"/>
          <p:cNvSpPr txBox="1">
            <a:spLocks noGrp="1"/>
          </p:cNvSpPr>
          <p:nvPr>
            <p:ph type="title"/>
          </p:nvPr>
        </p:nvSpPr>
        <p:spPr>
          <a:xfrm>
            <a:off x="1" y="29416"/>
            <a:ext cx="12192000" cy="1378563"/>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PCまたはモバイルデバイスを使用してどこでも</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ライブビューと再生を行うための統合インターフェ</a:t>
            </a:r>
            <a:r>
              <a:rPr lang="ja-JP" altLang="en-US" sz="3600" dirty="0">
                <a:latin typeface="Meiryo UI" panose="020B0604030504040204" pitchFamily="50" charset="-128"/>
                <a:ea typeface="Meiryo UI" panose="020B0604030504040204" pitchFamily="50" charset="-128"/>
                <a:cs typeface="Arial"/>
                <a:sym typeface="Arial"/>
              </a:rPr>
              <a:t>ー</a:t>
            </a:r>
            <a:r>
              <a:rPr lang="en-US" sz="3600" dirty="0">
                <a:latin typeface="Meiryo UI" panose="020B0604030504040204" pitchFamily="50" charset="-128"/>
                <a:ea typeface="Meiryo UI" panose="020B0604030504040204" pitchFamily="50" charset="-128"/>
                <a:cs typeface="Arial"/>
                <a:sym typeface="Arial"/>
              </a:rPr>
              <a:t>ス</a:t>
            </a:r>
            <a:endParaRPr sz="3600" dirty="0">
              <a:latin typeface="Meiryo UI" panose="020B0604030504040204" pitchFamily="50" charset="-128"/>
              <a:ea typeface="Meiryo UI" panose="020B0604030504040204" pitchFamily="50" charset="-128"/>
              <a:cs typeface="Arial"/>
              <a:sym typeface="Arial"/>
            </a:endParaRPr>
          </a:p>
        </p:txBody>
      </p:sp>
      <p:sp>
        <p:nvSpPr>
          <p:cNvPr id="1218" name="Google Shape;1218;p57"/>
          <p:cNvSpPr txBox="1"/>
          <p:nvPr/>
        </p:nvSpPr>
        <p:spPr>
          <a:xfrm>
            <a:off x="909251" y="1079370"/>
            <a:ext cx="10359067" cy="553957"/>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000" dirty="0">
                <a:solidFill>
                  <a:schemeClr val="dk1"/>
                </a:solidFill>
                <a:latin typeface="Meiryo UI" panose="020B0604030504040204" pitchFamily="50" charset="-128"/>
                <a:ea typeface="Meiryo UI" panose="020B0604030504040204" pitchFamily="50" charset="-128"/>
              </a:rPr>
              <a:t>複数のチャンネルのライブビューを監視し、1 </a:t>
            </a:r>
            <a:r>
              <a:rPr lang="en-US" sz="2000" dirty="0" err="1">
                <a:solidFill>
                  <a:schemeClr val="dk1"/>
                </a:solidFill>
                <a:latin typeface="Meiryo UI" panose="020B0604030504040204" pitchFamily="50" charset="-128"/>
                <a:ea typeface="Meiryo UI" panose="020B0604030504040204" pitchFamily="50" charset="-128"/>
              </a:rPr>
              <a:t>つのインターフェ</a:t>
            </a:r>
            <a:r>
              <a:rPr lang="ja-JP" altLang="en-US" sz="2000" dirty="0">
                <a:solidFill>
                  <a:schemeClr val="dk1"/>
                </a:solidFill>
                <a:latin typeface="Meiryo UI" panose="020B0604030504040204" pitchFamily="50" charset="-128"/>
                <a:ea typeface="Meiryo UI" panose="020B0604030504040204" pitchFamily="50" charset="-128"/>
              </a:rPr>
              <a:t>ー</a:t>
            </a:r>
            <a:r>
              <a:rPr lang="en-US" sz="2000" dirty="0" err="1">
                <a:solidFill>
                  <a:schemeClr val="dk1"/>
                </a:solidFill>
                <a:latin typeface="Meiryo UI" panose="020B0604030504040204" pitchFamily="50" charset="-128"/>
                <a:ea typeface="Meiryo UI" panose="020B0604030504040204" pitchFamily="50" charset="-128"/>
              </a:rPr>
              <a:t>スで再生します</a:t>
            </a:r>
            <a:r>
              <a:rPr lang="en-US" sz="20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1219" name="Google Shape;1219;p57"/>
          <p:cNvPicPr preferRelativeResize="0"/>
          <p:nvPr/>
        </p:nvPicPr>
        <p:blipFill rotWithShape="1">
          <a:blip r:embed="rId3">
            <a:alphaModFix/>
          </a:blip>
          <a:srcRect/>
          <a:stretch/>
        </p:blipFill>
        <p:spPr>
          <a:xfrm>
            <a:off x="417566" y="1787242"/>
            <a:ext cx="7132697" cy="3631133"/>
          </a:xfrm>
          <a:prstGeom prst="rect">
            <a:avLst/>
          </a:prstGeom>
          <a:noFill/>
          <a:ln>
            <a:noFill/>
          </a:ln>
          <a:effectLst>
            <a:outerShdw blurRad="431800" dist="368300" dir="5760000" sx="106000" sy="106000" algn="ctr" rotWithShape="0">
              <a:srgbClr val="000000">
                <a:alpha val="33725"/>
              </a:srgbClr>
            </a:outerShdw>
          </a:effectLst>
        </p:spPr>
      </p:pic>
      <p:pic>
        <p:nvPicPr>
          <p:cNvPr id="1220" name="Google Shape;1220;p57"/>
          <p:cNvPicPr preferRelativeResize="0"/>
          <p:nvPr/>
        </p:nvPicPr>
        <p:blipFill rotWithShape="1">
          <a:blip r:embed="rId4">
            <a:alphaModFix/>
          </a:blip>
          <a:srcRect/>
          <a:stretch/>
        </p:blipFill>
        <p:spPr>
          <a:xfrm>
            <a:off x="1433471" y="4864463"/>
            <a:ext cx="5246876" cy="1009346"/>
          </a:xfrm>
          <a:prstGeom prst="rect">
            <a:avLst/>
          </a:prstGeom>
          <a:noFill/>
          <a:ln>
            <a:noFill/>
          </a:ln>
          <a:effectLst>
            <a:outerShdw blurRad="57150" dist="19050" dir="5400000" algn="bl" rotWithShape="0">
              <a:srgbClr val="000000">
                <a:alpha val="49803"/>
              </a:srgbClr>
            </a:outerShdw>
          </a:effectLst>
        </p:spPr>
      </p:pic>
      <p:sp>
        <p:nvSpPr>
          <p:cNvPr id="1221" name="Google Shape;1221;p57"/>
          <p:cNvSpPr/>
          <p:nvPr/>
        </p:nvSpPr>
        <p:spPr>
          <a:xfrm>
            <a:off x="1340824" y="4809347"/>
            <a:ext cx="1691510" cy="385432"/>
          </a:xfrm>
          <a:prstGeom prst="rect">
            <a:avLst/>
          </a:prstGeom>
          <a:noFill/>
          <a:ln w="28575" cap="flat" cmpd="sng">
            <a:solidFill>
              <a:srgbClr val="92D05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222" name="Google Shape;1222;p57"/>
          <p:cNvSpPr/>
          <p:nvPr/>
        </p:nvSpPr>
        <p:spPr>
          <a:xfrm>
            <a:off x="3159155" y="5347414"/>
            <a:ext cx="3170515" cy="598436"/>
          </a:xfrm>
          <a:prstGeom prst="rect">
            <a:avLst/>
          </a:prstGeom>
          <a:noFill/>
          <a:ln w="28575" cap="flat" cmpd="sng">
            <a:solidFill>
              <a:srgbClr val="80FC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cxnSp>
        <p:nvCxnSpPr>
          <p:cNvPr id="1223" name="Google Shape;1223;p57"/>
          <p:cNvCxnSpPr>
            <a:stCxn id="1224" idx="3"/>
            <a:endCxn id="1225" idx="1"/>
          </p:cNvCxnSpPr>
          <p:nvPr/>
        </p:nvCxnSpPr>
        <p:spPr>
          <a:xfrm rot="10800000" flipH="1">
            <a:off x="3619935" y="2737062"/>
            <a:ext cx="4076400" cy="2265000"/>
          </a:xfrm>
          <a:prstGeom prst="bentConnector3">
            <a:avLst>
              <a:gd name="adj1" fmla="val 49999"/>
            </a:avLst>
          </a:prstGeom>
          <a:noFill/>
          <a:ln w="19050" cap="flat" cmpd="sng">
            <a:solidFill>
              <a:srgbClr val="FF00FF"/>
            </a:solidFill>
            <a:prstDash val="solid"/>
            <a:round/>
            <a:headEnd type="none" w="sm" len="sm"/>
            <a:tailEnd type="oval" w="med" len="med"/>
          </a:ln>
        </p:spPr>
      </p:cxnSp>
      <p:sp>
        <p:nvSpPr>
          <p:cNvPr id="1224" name="Google Shape;1224;p57"/>
          <p:cNvSpPr/>
          <p:nvPr/>
        </p:nvSpPr>
        <p:spPr>
          <a:xfrm>
            <a:off x="3115145" y="4809346"/>
            <a:ext cx="504790" cy="385432"/>
          </a:xfrm>
          <a:prstGeom prst="rect">
            <a:avLst/>
          </a:prstGeom>
          <a:noFill/>
          <a:ln w="28575" cap="flat" cmpd="sng">
            <a:solidFill>
              <a:srgbClr val="FF00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226" name="Google Shape;1226;p57"/>
          <p:cNvSpPr/>
          <p:nvPr/>
        </p:nvSpPr>
        <p:spPr>
          <a:xfrm>
            <a:off x="1433471" y="2882122"/>
            <a:ext cx="2171145" cy="1132312"/>
          </a:xfrm>
          <a:prstGeom prst="rect">
            <a:avLst/>
          </a:prstGeom>
          <a:noFill/>
          <a:ln w="28575" cap="flat" cmpd="sng">
            <a:solidFill>
              <a:srgbClr val="80FC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225" name="Google Shape;1225;p57"/>
          <p:cNvPicPr preferRelativeResize="0"/>
          <p:nvPr/>
        </p:nvPicPr>
        <p:blipFill rotWithShape="1">
          <a:blip r:embed="rId5">
            <a:alphaModFix/>
          </a:blip>
          <a:srcRect/>
          <a:stretch/>
        </p:blipFill>
        <p:spPr>
          <a:xfrm>
            <a:off x="7696249" y="1801151"/>
            <a:ext cx="3366197" cy="1871655"/>
          </a:xfrm>
          <a:prstGeom prst="rect">
            <a:avLst/>
          </a:prstGeom>
          <a:noFill/>
          <a:ln w="28575" cap="flat" cmpd="sng">
            <a:solidFill>
              <a:srgbClr val="FF00FF"/>
            </a:solidFill>
            <a:prstDash val="solid"/>
            <a:round/>
            <a:headEnd type="none" w="sm" len="sm"/>
            <a:tailEnd type="none" w="sm" len="sm"/>
          </a:ln>
          <a:effectLst>
            <a:outerShdw blurRad="431800" dist="368300" dir="5760000" sx="106000" sy="106000" algn="ctr" rotWithShape="0">
              <a:srgbClr val="000000">
                <a:alpha val="33725"/>
              </a:srgbClr>
            </a:outerShdw>
          </a:effectLst>
        </p:spPr>
      </p:pic>
      <p:pic>
        <p:nvPicPr>
          <p:cNvPr id="1227" name="Google Shape;1227;p57"/>
          <p:cNvPicPr preferRelativeResize="0"/>
          <p:nvPr/>
        </p:nvPicPr>
        <p:blipFill rotWithShape="1">
          <a:blip r:embed="rId6">
            <a:alphaModFix/>
          </a:blip>
          <a:srcRect/>
          <a:stretch/>
        </p:blipFill>
        <p:spPr>
          <a:xfrm>
            <a:off x="8913334" y="2270972"/>
            <a:ext cx="932026" cy="932026"/>
          </a:xfrm>
          <a:prstGeom prst="rect">
            <a:avLst/>
          </a:prstGeom>
          <a:noFill/>
          <a:ln>
            <a:noFill/>
          </a:ln>
        </p:spPr>
      </p:pic>
      <p:cxnSp>
        <p:nvCxnSpPr>
          <p:cNvPr id="1228" name="Google Shape;1228;p57"/>
          <p:cNvCxnSpPr>
            <a:stCxn id="1226" idx="3"/>
            <a:endCxn id="1222" idx="0"/>
          </p:cNvCxnSpPr>
          <p:nvPr/>
        </p:nvCxnSpPr>
        <p:spPr>
          <a:xfrm>
            <a:off x="3604616" y="3448278"/>
            <a:ext cx="1139700" cy="1899000"/>
          </a:xfrm>
          <a:prstGeom prst="bentConnector2">
            <a:avLst/>
          </a:prstGeom>
          <a:noFill/>
          <a:ln w="19050" cap="flat" cmpd="sng">
            <a:solidFill>
              <a:srgbClr val="80FCFF"/>
            </a:solidFill>
            <a:prstDash val="solid"/>
            <a:round/>
            <a:headEnd type="none" w="sm" len="sm"/>
            <a:tailEnd type="oval" w="sm" len="sm"/>
          </a:ln>
        </p:spPr>
      </p:cxnSp>
      <p:grpSp>
        <p:nvGrpSpPr>
          <p:cNvPr id="1229" name="Google Shape;1229;p57"/>
          <p:cNvGrpSpPr/>
          <p:nvPr/>
        </p:nvGrpSpPr>
        <p:grpSpPr>
          <a:xfrm>
            <a:off x="7640212" y="5382059"/>
            <a:ext cx="4747502" cy="573378"/>
            <a:chOff x="535858" y="2192097"/>
            <a:chExt cx="3078236" cy="4755000"/>
          </a:xfrm>
        </p:grpSpPr>
        <p:pic>
          <p:nvPicPr>
            <p:cNvPr id="1230" name="Google Shape;1230;p57"/>
            <p:cNvPicPr preferRelativeResize="0"/>
            <p:nvPr/>
          </p:nvPicPr>
          <p:blipFill rotWithShape="1">
            <a:blip r:embed="rId7">
              <a:alphaModFix/>
            </a:blip>
            <a:srcRect/>
            <a:stretch/>
          </p:blipFill>
          <p:spPr>
            <a:xfrm rot="-5400000">
              <a:off x="1214611" y="4262204"/>
              <a:ext cx="4461411" cy="337555"/>
            </a:xfrm>
            <a:prstGeom prst="rect">
              <a:avLst/>
            </a:prstGeom>
            <a:noFill/>
            <a:ln>
              <a:noFill/>
            </a:ln>
          </p:spPr>
        </p:pic>
        <p:sp>
          <p:nvSpPr>
            <p:cNvPr id="1231" name="Google Shape;1231;p57"/>
            <p:cNvSpPr/>
            <p:nvPr/>
          </p:nvSpPr>
          <p:spPr>
            <a:xfrm>
              <a:off x="535858" y="2192097"/>
              <a:ext cx="2743200" cy="4755000"/>
            </a:xfrm>
            <a:prstGeom prst="rect">
              <a:avLst/>
            </a:prstGeom>
            <a:gradFill>
              <a:gsLst>
                <a:gs pos="0">
                  <a:srgbClr val="F4F8FD"/>
                </a:gs>
                <a:gs pos="100000">
                  <a:srgbClr val="D6F4FF"/>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232" name="Google Shape;1232;p57"/>
          <p:cNvSpPr txBox="1"/>
          <p:nvPr/>
        </p:nvSpPr>
        <p:spPr>
          <a:xfrm>
            <a:off x="7699521" y="5504477"/>
            <a:ext cx="554484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262626"/>
                </a:solidFill>
                <a:latin typeface="Meiryo UI" panose="020B0604030504040204" pitchFamily="50" charset="-128"/>
                <a:ea typeface="Meiryo UI" panose="020B0604030504040204" pitchFamily="50" charset="-128"/>
              </a:rPr>
              <a:t>1 </a:t>
            </a:r>
            <a:r>
              <a:rPr lang="en-US" sz="1600" dirty="0" err="1">
                <a:solidFill>
                  <a:srgbClr val="262626"/>
                </a:solidFill>
                <a:latin typeface="Meiryo UI" panose="020B0604030504040204" pitchFamily="50" charset="-128"/>
                <a:ea typeface="Meiryo UI" panose="020B0604030504040204" pitchFamily="50" charset="-128"/>
              </a:rPr>
              <a:t>クリックで前の再生時間にジャンプ</a:t>
            </a:r>
            <a:endParaRPr dirty="0">
              <a:latin typeface="Meiryo UI" panose="020B0604030504040204" pitchFamily="50" charset="-128"/>
              <a:ea typeface="Meiryo UI" panose="020B0604030504040204" pitchFamily="50" charset="-128"/>
            </a:endParaRPr>
          </a:p>
        </p:txBody>
      </p:sp>
      <p:cxnSp>
        <p:nvCxnSpPr>
          <p:cNvPr id="1233" name="Google Shape;1233;p57"/>
          <p:cNvCxnSpPr>
            <a:endCxn id="1231" idx="1"/>
          </p:cNvCxnSpPr>
          <p:nvPr/>
        </p:nvCxnSpPr>
        <p:spPr>
          <a:xfrm>
            <a:off x="6319912" y="5664548"/>
            <a:ext cx="1320300" cy="4200"/>
          </a:xfrm>
          <a:prstGeom prst="straightConnector1">
            <a:avLst/>
          </a:prstGeom>
          <a:noFill/>
          <a:ln w="19050" cap="flat" cmpd="sng">
            <a:solidFill>
              <a:srgbClr val="80FCFF"/>
            </a:solidFill>
            <a:prstDash val="solid"/>
            <a:round/>
            <a:headEnd type="none" w="sm" len="sm"/>
            <a:tailEnd type="oval" w="sm" len="sm"/>
          </a:ln>
        </p:spPr>
      </p:cxnSp>
      <p:grpSp>
        <p:nvGrpSpPr>
          <p:cNvPr id="1234" name="Google Shape;1234;p57"/>
          <p:cNvGrpSpPr/>
          <p:nvPr/>
        </p:nvGrpSpPr>
        <p:grpSpPr>
          <a:xfrm>
            <a:off x="7640212" y="3991388"/>
            <a:ext cx="4747502" cy="573378"/>
            <a:chOff x="535858" y="2192097"/>
            <a:chExt cx="3078236" cy="4755000"/>
          </a:xfrm>
        </p:grpSpPr>
        <p:pic>
          <p:nvPicPr>
            <p:cNvPr id="1235" name="Google Shape;1235;p57"/>
            <p:cNvPicPr preferRelativeResize="0"/>
            <p:nvPr/>
          </p:nvPicPr>
          <p:blipFill rotWithShape="1">
            <a:blip r:embed="rId7">
              <a:alphaModFix/>
            </a:blip>
            <a:srcRect/>
            <a:stretch/>
          </p:blipFill>
          <p:spPr>
            <a:xfrm rot="-5400000">
              <a:off x="1214611" y="4262204"/>
              <a:ext cx="4461411" cy="337555"/>
            </a:xfrm>
            <a:prstGeom prst="rect">
              <a:avLst/>
            </a:prstGeom>
            <a:noFill/>
            <a:ln>
              <a:noFill/>
            </a:ln>
          </p:spPr>
        </p:pic>
        <p:sp>
          <p:nvSpPr>
            <p:cNvPr id="1236" name="Google Shape;1236;p57"/>
            <p:cNvSpPr/>
            <p:nvPr/>
          </p:nvSpPr>
          <p:spPr>
            <a:xfrm>
              <a:off x="535858" y="2192097"/>
              <a:ext cx="2743200" cy="4755000"/>
            </a:xfrm>
            <a:prstGeom prst="rect">
              <a:avLst/>
            </a:prstGeom>
            <a:gradFill>
              <a:gsLst>
                <a:gs pos="0">
                  <a:srgbClr val="F4F8FD"/>
                </a:gs>
                <a:gs pos="100000">
                  <a:srgbClr val="D6F4FF"/>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237" name="Google Shape;1237;p57"/>
          <p:cNvSpPr txBox="1"/>
          <p:nvPr/>
        </p:nvSpPr>
        <p:spPr>
          <a:xfrm>
            <a:off x="7738021" y="4109936"/>
            <a:ext cx="417048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rgbClr val="262626"/>
                </a:solidFill>
                <a:latin typeface="Meiryo UI" panose="020B0604030504040204" pitchFamily="50" charset="-128"/>
                <a:ea typeface="Meiryo UI" panose="020B0604030504040204" pitchFamily="50" charset="-128"/>
              </a:rPr>
              <a:t>ワンクリックですべての動画再生を同期</a:t>
            </a:r>
            <a:endParaRPr dirty="0">
              <a:latin typeface="Meiryo UI" panose="020B0604030504040204" pitchFamily="50" charset="-128"/>
              <a:ea typeface="Meiryo UI" panose="020B0604030504040204" pitchFamily="50" charset="-128"/>
            </a:endParaRPr>
          </a:p>
        </p:txBody>
      </p:sp>
      <p:cxnSp>
        <p:nvCxnSpPr>
          <p:cNvPr id="1238" name="Google Shape;1238;p57"/>
          <p:cNvCxnSpPr>
            <a:stCxn id="1225" idx="2"/>
          </p:cNvCxnSpPr>
          <p:nvPr/>
        </p:nvCxnSpPr>
        <p:spPr>
          <a:xfrm>
            <a:off x="9379348" y="3672806"/>
            <a:ext cx="0" cy="328500"/>
          </a:xfrm>
          <a:prstGeom prst="straightConnector1">
            <a:avLst/>
          </a:prstGeom>
          <a:noFill/>
          <a:ln w="19050" cap="flat" cmpd="sng">
            <a:solidFill>
              <a:srgbClr val="FF00FF"/>
            </a:solidFill>
            <a:prstDash val="solid"/>
            <a:round/>
            <a:headEnd type="none" w="sm" len="sm"/>
            <a:tailEnd type="oval" w="med" len="med"/>
          </a:ln>
        </p:spPr>
      </p:cxnSp>
      <p:grpSp>
        <p:nvGrpSpPr>
          <p:cNvPr id="1239" name="Google Shape;1239;p57"/>
          <p:cNvGrpSpPr/>
          <p:nvPr/>
        </p:nvGrpSpPr>
        <p:grpSpPr>
          <a:xfrm>
            <a:off x="799408" y="6081422"/>
            <a:ext cx="4706243" cy="573378"/>
            <a:chOff x="535858" y="2192097"/>
            <a:chExt cx="3078236" cy="4755000"/>
          </a:xfrm>
        </p:grpSpPr>
        <p:pic>
          <p:nvPicPr>
            <p:cNvPr id="1240" name="Google Shape;1240;p57"/>
            <p:cNvPicPr preferRelativeResize="0"/>
            <p:nvPr/>
          </p:nvPicPr>
          <p:blipFill rotWithShape="1">
            <a:blip r:embed="rId7">
              <a:alphaModFix/>
            </a:blip>
            <a:srcRect/>
            <a:stretch/>
          </p:blipFill>
          <p:spPr>
            <a:xfrm rot="-5400000">
              <a:off x="1214611" y="4262204"/>
              <a:ext cx="4461411" cy="337555"/>
            </a:xfrm>
            <a:prstGeom prst="rect">
              <a:avLst/>
            </a:prstGeom>
            <a:noFill/>
            <a:ln>
              <a:noFill/>
            </a:ln>
          </p:spPr>
        </p:pic>
        <p:sp>
          <p:nvSpPr>
            <p:cNvPr id="1241" name="Google Shape;1241;p57"/>
            <p:cNvSpPr/>
            <p:nvPr/>
          </p:nvSpPr>
          <p:spPr>
            <a:xfrm>
              <a:off x="535858" y="2192097"/>
              <a:ext cx="2743200" cy="4755000"/>
            </a:xfrm>
            <a:prstGeom prst="rect">
              <a:avLst/>
            </a:prstGeom>
            <a:gradFill>
              <a:gsLst>
                <a:gs pos="0">
                  <a:srgbClr val="F4F8FD"/>
                </a:gs>
                <a:gs pos="100000">
                  <a:srgbClr val="D6F4FF"/>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1242" name="Google Shape;1242;p57"/>
          <p:cNvSpPr txBox="1"/>
          <p:nvPr/>
        </p:nvSpPr>
        <p:spPr>
          <a:xfrm>
            <a:off x="877967" y="6199970"/>
            <a:ext cx="499344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262626"/>
                </a:solidFill>
                <a:latin typeface="Meiryo UI" panose="020B0604030504040204" pitchFamily="50" charset="-128"/>
                <a:ea typeface="Meiryo UI" panose="020B0604030504040204" pitchFamily="50" charset="-128"/>
              </a:rPr>
              <a:t>1 </a:t>
            </a:r>
            <a:r>
              <a:rPr lang="en-US" sz="1600" dirty="0" err="1">
                <a:solidFill>
                  <a:srgbClr val="262626"/>
                </a:solidFill>
                <a:latin typeface="Meiryo UI" panose="020B0604030504040204" pitchFamily="50" charset="-128"/>
                <a:ea typeface="Meiryo UI" panose="020B0604030504040204" pitchFamily="50" charset="-128"/>
              </a:rPr>
              <a:t>クリックでライブと再生を切り替える</a:t>
            </a:r>
            <a:endParaRPr dirty="0">
              <a:latin typeface="Meiryo UI" panose="020B0604030504040204" pitchFamily="50" charset="-128"/>
              <a:ea typeface="Meiryo UI" panose="020B0604030504040204" pitchFamily="50" charset="-128"/>
            </a:endParaRPr>
          </a:p>
        </p:txBody>
      </p:sp>
      <p:cxnSp>
        <p:nvCxnSpPr>
          <p:cNvPr id="1243" name="Google Shape;1243;p57"/>
          <p:cNvCxnSpPr>
            <a:stCxn id="1221" idx="2"/>
          </p:cNvCxnSpPr>
          <p:nvPr/>
        </p:nvCxnSpPr>
        <p:spPr>
          <a:xfrm>
            <a:off x="2186579" y="5194779"/>
            <a:ext cx="0" cy="886500"/>
          </a:xfrm>
          <a:prstGeom prst="straightConnector1">
            <a:avLst/>
          </a:prstGeom>
          <a:noFill/>
          <a:ln w="19050" cap="flat" cmpd="sng">
            <a:solidFill>
              <a:srgbClr val="92D050"/>
            </a:solidFill>
            <a:prstDash val="solid"/>
            <a:round/>
            <a:headEnd type="none" w="sm" len="sm"/>
            <a:tailEnd type="oval" w="sm" len="sm"/>
          </a:ln>
        </p:spPr>
      </p:cxnSp>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58"/>
          <p:cNvSpPr/>
          <p:nvPr/>
        </p:nvSpPr>
        <p:spPr>
          <a:xfrm>
            <a:off x="6978320" y="3270029"/>
            <a:ext cx="4527175" cy="4449305"/>
          </a:xfrm>
          <a:prstGeom prst="roundRect">
            <a:avLst>
              <a:gd name="adj" fmla="val 50000"/>
            </a:avLst>
          </a:prstGeom>
          <a:solidFill>
            <a:schemeClr val="dk1">
              <a:alpha val="27843"/>
            </a:schemeClr>
          </a:solidFill>
          <a:ln w="25400" cap="flat" cmpd="sng">
            <a:solidFill>
              <a:schemeClr val="dk1"/>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1249" name="Google Shape;1249;p58"/>
          <p:cNvSpPr/>
          <p:nvPr/>
        </p:nvSpPr>
        <p:spPr>
          <a:xfrm>
            <a:off x="853611" y="3429000"/>
            <a:ext cx="4772112" cy="4174067"/>
          </a:xfrm>
          <a:prstGeom prst="roundRect">
            <a:avLst>
              <a:gd name="adj" fmla="val 49429"/>
            </a:avLst>
          </a:prstGeom>
          <a:solidFill>
            <a:schemeClr val="dk1">
              <a:alpha val="27843"/>
            </a:schemeClr>
          </a:solidFill>
          <a:ln w="25400" cap="flat" cmpd="sng">
            <a:solidFill>
              <a:schemeClr val="dk1"/>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1250" name="Google Shape;1250;p58"/>
          <p:cNvSpPr txBox="1">
            <a:spLocks noGrp="1"/>
          </p:cNvSpPr>
          <p:nvPr>
            <p:ph type="title"/>
          </p:nvPr>
        </p:nvSpPr>
        <p:spPr>
          <a:xfrm>
            <a:off x="1594355" y="77541"/>
            <a:ext cx="8532871" cy="1378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F"/>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モバイルおよびホーム環境向けの</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監視クライアント</a:t>
            </a:r>
            <a:endParaRPr sz="3600" dirty="0">
              <a:latin typeface="Meiryo UI" panose="020B0604030504040204" pitchFamily="50" charset="-128"/>
              <a:ea typeface="Meiryo UI" panose="020B0604030504040204" pitchFamily="50" charset="-128"/>
              <a:cs typeface="Arial"/>
              <a:sym typeface="Arial"/>
            </a:endParaRPr>
          </a:p>
        </p:txBody>
      </p:sp>
      <p:sp>
        <p:nvSpPr>
          <p:cNvPr id="1251" name="Google Shape;1251;p58"/>
          <p:cNvSpPr txBox="1"/>
          <p:nvPr/>
        </p:nvSpPr>
        <p:spPr>
          <a:xfrm>
            <a:off x="940237" y="2582614"/>
            <a:ext cx="5154680" cy="461665"/>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100" dirty="0" err="1">
                <a:solidFill>
                  <a:srgbClr val="FFFFFF"/>
                </a:solidFill>
                <a:latin typeface="Meiryo UI" panose="020B0604030504040204" pitchFamily="50" charset="-128"/>
                <a:ea typeface="Meiryo UI" panose="020B0604030504040204" pitchFamily="50" charset="-128"/>
              </a:rPr>
              <a:t>モバイルデバイスの記録と再生</a:t>
            </a:r>
            <a:endParaRPr dirty="0">
              <a:latin typeface="Meiryo UI" panose="020B0604030504040204" pitchFamily="50" charset="-128"/>
              <a:ea typeface="Meiryo UI" panose="020B0604030504040204" pitchFamily="50" charset="-128"/>
            </a:endParaRPr>
          </a:p>
        </p:txBody>
      </p:sp>
      <p:grpSp>
        <p:nvGrpSpPr>
          <p:cNvPr id="1252" name="Google Shape;1252;p58"/>
          <p:cNvGrpSpPr/>
          <p:nvPr/>
        </p:nvGrpSpPr>
        <p:grpSpPr>
          <a:xfrm>
            <a:off x="1594355" y="4113846"/>
            <a:ext cx="3221296" cy="2461071"/>
            <a:chOff x="2190203" y="2874433"/>
            <a:chExt cx="2171770" cy="1659232"/>
          </a:xfrm>
        </p:grpSpPr>
        <p:sp>
          <p:nvSpPr>
            <p:cNvPr id="1253" name="Google Shape;1253;p58"/>
            <p:cNvSpPr/>
            <p:nvPr/>
          </p:nvSpPr>
          <p:spPr>
            <a:xfrm>
              <a:off x="2246877" y="2942912"/>
              <a:ext cx="2054190" cy="152227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pic>
          <p:nvPicPr>
            <p:cNvPr id="1254" name="Google Shape;1254;p58" descr="一張含有 文字, 電子用品, 顯示, 標誌 的圖片&#10;&#10;自動產生的描述"/>
            <p:cNvPicPr preferRelativeResize="0"/>
            <p:nvPr/>
          </p:nvPicPr>
          <p:blipFill rotWithShape="1">
            <a:blip r:embed="rId3">
              <a:alphaModFix/>
            </a:blip>
            <a:srcRect/>
            <a:stretch/>
          </p:blipFill>
          <p:spPr>
            <a:xfrm>
              <a:off x="2223592" y="3182614"/>
              <a:ext cx="2113458" cy="1042870"/>
            </a:xfrm>
            <a:prstGeom prst="rect">
              <a:avLst/>
            </a:prstGeom>
            <a:noFill/>
            <a:ln>
              <a:noFill/>
            </a:ln>
          </p:spPr>
        </p:pic>
        <p:pic>
          <p:nvPicPr>
            <p:cNvPr id="1255" name="Google Shape;1255;p58"/>
            <p:cNvPicPr preferRelativeResize="0"/>
            <p:nvPr/>
          </p:nvPicPr>
          <p:blipFill rotWithShape="1">
            <a:blip r:embed="rId4">
              <a:alphaModFix/>
            </a:blip>
            <a:srcRect/>
            <a:stretch/>
          </p:blipFill>
          <p:spPr>
            <a:xfrm>
              <a:off x="2190203" y="2874433"/>
              <a:ext cx="2171770" cy="1659232"/>
            </a:xfrm>
            <a:prstGeom prst="rect">
              <a:avLst/>
            </a:prstGeom>
            <a:noFill/>
            <a:ln>
              <a:noFill/>
            </a:ln>
          </p:spPr>
        </p:pic>
      </p:grpSp>
      <p:grpSp>
        <p:nvGrpSpPr>
          <p:cNvPr id="1256" name="Google Shape;1256;p58"/>
          <p:cNvGrpSpPr/>
          <p:nvPr/>
        </p:nvGrpSpPr>
        <p:grpSpPr>
          <a:xfrm>
            <a:off x="4584347" y="3856977"/>
            <a:ext cx="1019419" cy="2052845"/>
            <a:chOff x="392301" y="1510362"/>
            <a:chExt cx="1366649" cy="2752075"/>
          </a:xfrm>
        </p:grpSpPr>
        <p:pic>
          <p:nvPicPr>
            <p:cNvPr id="1257" name="Google Shape;1257;p58" descr="一張含有 文字, 監視器, 螢幕, 螢幕擷取畫面 的圖片&#10;&#10;自動產生的描述"/>
            <p:cNvPicPr preferRelativeResize="0"/>
            <p:nvPr/>
          </p:nvPicPr>
          <p:blipFill rotWithShape="1">
            <a:blip r:embed="rId5">
              <a:alphaModFix/>
            </a:blip>
            <a:src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6862"/>
                </a:srgbClr>
              </a:outerShdw>
            </a:effectLst>
          </p:spPr>
        </p:pic>
        <p:pic>
          <p:nvPicPr>
            <p:cNvPr id="1258" name="Google Shape;1258;p58"/>
            <p:cNvPicPr preferRelativeResize="0"/>
            <p:nvPr/>
          </p:nvPicPr>
          <p:blipFill rotWithShape="1">
            <a:blip r:embed="rId6">
              <a:alphaModFix/>
            </a:blip>
            <a:srcRect/>
            <a:stretch/>
          </p:blipFill>
          <p:spPr>
            <a:xfrm>
              <a:off x="392301" y="1510362"/>
              <a:ext cx="1366649" cy="2752075"/>
            </a:xfrm>
            <a:prstGeom prst="rect">
              <a:avLst/>
            </a:prstGeom>
            <a:noFill/>
            <a:ln>
              <a:noFill/>
            </a:ln>
          </p:spPr>
        </p:pic>
      </p:grpSp>
      <p:grpSp>
        <p:nvGrpSpPr>
          <p:cNvPr id="1259" name="Google Shape;1259;p58"/>
          <p:cNvGrpSpPr/>
          <p:nvPr/>
        </p:nvGrpSpPr>
        <p:grpSpPr>
          <a:xfrm>
            <a:off x="6966529" y="3928533"/>
            <a:ext cx="4194474" cy="2732002"/>
            <a:chOff x="4754879" y="2273495"/>
            <a:chExt cx="4167371" cy="2714348"/>
          </a:xfrm>
        </p:grpSpPr>
        <p:pic>
          <p:nvPicPr>
            <p:cNvPr id="1260" name="Google Shape;1260;p58"/>
            <p:cNvPicPr preferRelativeResize="0"/>
            <p:nvPr/>
          </p:nvPicPr>
          <p:blipFill rotWithShape="1">
            <a:blip r:embed="rId7">
              <a:alphaModFix/>
            </a:blip>
            <a:srcRect/>
            <a:stretch/>
          </p:blipFill>
          <p:spPr>
            <a:xfrm>
              <a:off x="4754879" y="2273495"/>
              <a:ext cx="4167371" cy="2714348"/>
            </a:xfrm>
            <a:prstGeom prst="rect">
              <a:avLst/>
            </a:prstGeom>
            <a:noFill/>
            <a:ln>
              <a:noFill/>
            </a:ln>
          </p:spPr>
        </p:pic>
        <p:sp>
          <p:nvSpPr>
            <p:cNvPr id="1261" name="Google Shape;1261;p58"/>
            <p:cNvSpPr/>
            <p:nvPr/>
          </p:nvSpPr>
          <p:spPr>
            <a:xfrm>
              <a:off x="4810573" y="2326752"/>
              <a:ext cx="4063552" cy="238581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pic>
          <p:nvPicPr>
            <p:cNvPr id="1262" name="Google Shape;1262;p58" descr="一張含有 文字, 室內, 電子用品, 顯示 的圖片&#10;&#10;自動產生的描述"/>
            <p:cNvPicPr preferRelativeResize="0"/>
            <p:nvPr/>
          </p:nvPicPr>
          <p:blipFill rotWithShape="1">
            <a:blip r:embed="rId8">
              <a:alphaModFix/>
            </a:blip>
            <a:srcRect/>
            <a:stretch/>
          </p:blipFill>
          <p:spPr>
            <a:xfrm>
              <a:off x="4810573" y="2321042"/>
              <a:ext cx="4063552" cy="2345159"/>
            </a:xfrm>
            <a:prstGeom prst="rect">
              <a:avLst/>
            </a:prstGeom>
            <a:noFill/>
            <a:ln>
              <a:noFill/>
            </a:ln>
          </p:spPr>
        </p:pic>
      </p:grpSp>
      <p:pic>
        <p:nvPicPr>
          <p:cNvPr id="1263" name="Google Shape;1263;p58" descr="一張含有 文字, 電子用品, 影像 的圖片&#10;&#10;自動產生的描述"/>
          <p:cNvPicPr preferRelativeResize="0"/>
          <p:nvPr/>
        </p:nvPicPr>
        <p:blipFill rotWithShape="1">
          <a:blip r:embed="rId9">
            <a:alphaModFix/>
          </a:blip>
          <a:srcRect/>
          <a:stretch/>
        </p:blipFill>
        <p:spPr>
          <a:xfrm>
            <a:off x="10238790" y="3202946"/>
            <a:ext cx="1747549" cy="1738812"/>
          </a:xfrm>
          <a:prstGeom prst="roundRect">
            <a:avLst>
              <a:gd name="adj" fmla="val 20398"/>
            </a:avLst>
          </a:prstGeom>
          <a:noFill/>
          <a:ln>
            <a:noFill/>
          </a:ln>
          <a:effectLst>
            <a:outerShdw blurRad="76200" dist="50800" dir="8100000" algn="tr" rotWithShape="0">
              <a:srgbClr val="09000C">
                <a:alpha val="52941"/>
              </a:srgbClr>
            </a:outerShdw>
          </a:effectLst>
        </p:spPr>
      </p:pic>
      <p:sp>
        <p:nvSpPr>
          <p:cNvPr id="1264" name="Google Shape;1264;p58"/>
          <p:cNvSpPr txBox="1"/>
          <p:nvPr/>
        </p:nvSpPr>
        <p:spPr>
          <a:xfrm>
            <a:off x="1472494" y="3044279"/>
            <a:ext cx="4038678" cy="840038"/>
          </a:xfrm>
          <a:prstGeom prst="rect">
            <a:avLst/>
          </a:prstGeom>
          <a:noFill/>
          <a:ln>
            <a:noFill/>
          </a:ln>
        </p:spPr>
        <p:txBody>
          <a:bodyPr spcFirstLastPara="1" wrap="square" lIns="91425" tIns="45700" rIns="91425" bIns="45700" anchor="t" anchorCtr="0">
            <a:noAutofit/>
          </a:bodyPr>
          <a:lstStyle/>
          <a:p>
            <a:pPr marL="0" marR="0" lvl="0" indent="0" algn="l" rtl="0">
              <a:lnSpc>
                <a:spcPct val="137931"/>
              </a:lnSpc>
              <a:spcBef>
                <a:spcPts val="0"/>
              </a:spcBef>
              <a:spcAft>
                <a:spcPts val="0"/>
              </a:spcAft>
              <a:buNone/>
            </a:pPr>
            <a:r>
              <a:rPr lang="en-US" sz="1450" dirty="0" err="1">
                <a:solidFill>
                  <a:srgbClr val="FFFFFF"/>
                </a:solidFill>
                <a:latin typeface="Meiryo UI" panose="020B0604030504040204" pitchFamily="50" charset="-128"/>
                <a:ea typeface="Meiryo UI" panose="020B0604030504040204" pitchFamily="50" charset="-128"/>
              </a:rPr>
              <a:t>モバイル</a:t>
            </a:r>
            <a:r>
              <a:rPr lang="en-US" sz="1450" dirty="0">
                <a:solidFill>
                  <a:srgbClr val="FFFFFF"/>
                </a:solidFill>
                <a:latin typeface="Meiryo UI" panose="020B0604030504040204" pitchFamily="50" charset="-128"/>
                <a:ea typeface="Meiryo UI" panose="020B0604030504040204" pitchFamily="50" charset="-128"/>
              </a:rPr>
              <a:t> </a:t>
            </a:r>
            <a:r>
              <a:rPr lang="en-US" sz="1450" dirty="0" err="1">
                <a:solidFill>
                  <a:srgbClr val="FFFFFF"/>
                </a:solidFill>
                <a:latin typeface="Meiryo UI" panose="020B0604030504040204" pitchFamily="50" charset="-128"/>
                <a:ea typeface="Meiryo UI" panose="020B0604030504040204" pitchFamily="50" charset="-128"/>
              </a:rPr>
              <a:t>デバイスの記録と再生により、いつでもどこでも重要な人、物、およびオブジェクトを保護します</a:t>
            </a:r>
            <a:r>
              <a:rPr lang="en-US" sz="1450" dirty="0">
                <a:solidFill>
                  <a:srgbClr val="FFFFFF"/>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265" name="Google Shape;1265;p58"/>
          <p:cNvSpPr/>
          <p:nvPr/>
        </p:nvSpPr>
        <p:spPr>
          <a:xfrm>
            <a:off x="1539213" y="1993910"/>
            <a:ext cx="3727054" cy="436363"/>
          </a:xfrm>
          <a:prstGeom prst="rect">
            <a:avLst/>
          </a:prstGeom>
          <a:solidFill>
            <a:srgbClr val="F0643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dirty="0">
                <a:solidFill>
                  <a:srgbClr val="F2F2F2"/>
                </a:solidFill>
                <a:latin typeface="Meiryo UI" panose="020B0604030504040204" pitchFamily="50" charset="-128"/>
                <a:ea typeface="Meiryo UI" panose="020B0604030504040204" pitchFamily="50" charset="-128"/>
              </a:rPr>
              <a:t>QVR Pro Client</a:t>
            </a:r>
            <a:endParaRPr sz="2000" b="1" i="0" u="none" strike="noStrike" cap="none" dirty="0">
              <a:solidFill>
                <a:srgbClr val="F2F2F2"/>
              </a:solidFill>
              <a:latin typeface="Meiryo UI" panose="020B0604030504040204" pitchFamily="50" charset="-128"/>
              <a:ea typeface="Meiryo UI" panose="020B0604030504040204" pitchFamily="50" charset="-128"/>
              <a:sym typeface="Arial"/>
            </a:endParaRPr>
          </a:p>
        </p:txBody>
      </p:sp>
      <p:sp>
        <p:nvSpPr>
          <p:cNvPr id="1266" name="Google Shape;1266;p58"/>
          <p:cNvSpPr/>
          <p:nvPr/>
        </p:nvSpPr>
        <p:spPr>
          <a:xfrm>
            <a:off x="7510148" y="1997244"/>
            <a:ext cx="3650854" cy="436363"/>
          </a:xfrm>
          <a:prstGeom prst="rect">
            <a:avLst/>
          </a:prstGeom>
          <a:solidFill>
            <a:srgbClr val="F0643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dirty="0">
                <a:solidFill>
                  <a:srgbClr val="F2F2F2"/>
                </a:solidFill>
                <a:latin typeface="Meiryo UI" panose="020B0604030504040204" pitchFamily="50" charset="-128"/>
                <a:ea typeface="Meiryo UI" panose="020B0604030504040204" pitchFamily="50" charset="-128"/>
              </a:rPr>
              <a:t>QVR Viewer</a:t>
            </a:r>
            <a:endParaRPr sz="2000" b="1" i="0" u="none" strike="noStrike" cap="none" dirty="0">
              <a:solidFill>
                <a:srgbClr val="F2F2F2"/>
              </a:solidFill>
              <a:latin typeface="Meiryo UI" panose="020B0604030504040204" pitchFamily="50" charset="-128"/>
              <a:ea typeface="Meiryo UI" panose="020B0604030504040204" pitchFamily="50" charset="-128"/>
              <a:sym typeface="Arial"/>
            </a:endParaRPr>
          </a:p>
        </p:txBody>
      </p:sp>
      <p:pic>
        <p:nvPicPr>
          <p:cNvPr id="1267" name="Google Shape;1267;p58"/>
          <p:cNvPicPr preferRelativeResize="0"/>
          <p:nvPr/>
        </p:nvPicPr>
        <p:blipFill rotWithShape="1">
          <a:blip r:embed="rId10">
            <a:alphaModFix/>
          </a:blip>
          <a:srcRect/>
          <a:stretch/>
        </p:blipFill>
        <p:spPr>
          <a:xfrm>
            <a:off x="1346449" y="1682947"/>
            <a:ext cx="789701" cy="800091"/>
          </a:xfrm>
          <a:prstGeom prst="roundRect">
            <a:avLst>
              <a:gd name="adj" fmla="val 14474"/>
            </a:avLst>
          </a:prstGeom>
          <a:noFill/>
          <a:ln>
            <a:noFill/>
          </a:ln>
          <a:effectLst>
            <a:outerShdw blurRad="431800" dist="368300" dir="5760000" sx="106000" sy="106000" algn="tr" rotWithShape="0">
              <a:srgbClr val="09000C">
                <a:alpha val="21960"/>
              </a:srgbClr>
            </a:outerShdw>
          </a:effectLst>
        </p:spPr>
      </p:pic>
      <p:pic>
        <p:nvPicPr>
          <p:cNvPr id="1268" name="Google Shape;1268;p58"/>
          <p:cNvPicPr preferRelativeResize="0"/>
          <p:nvPr/>
        </p:nvPicPr>
        <p:blipFill rotWithShape="1">
          <a:blip r:embed="rId11">
            <a:alphaModFix/>
          </a:blip>
          <a:srcRect/>
          <a:stretch/>
        </p:blipFill>
        <p:spPr>
          <a:xfrm>
            <a:off x="6859063" y="1710536"/>
            <a:ext cx="1209140" cy="797540"/>
          </a:xfrm>
          <a:prstGeom prst="roundRect">
            <a:avLst>
              <a:gd name="adj" fmla="val 13447"/>
            </a:avLst>
          </a:prstGeom>
          <a:noFill/>
          <a:ln>
            <a:noFill/>
          </a:ln>
          <a:effectLst>
            <a:outerShdw blurRad="431800" dist="368300" dir="5760000" sx="106000" sy="106000" algn="tr" rotWithShape="0">
              <a:srgbClr val="09000C">
                <a:alpha val="21960"/>
              </a:srgbClr>
            </a:outerShdw>
          </a:effectLst>
        </p:spPr>
      </p:pic>
      <p:sp>
        <p:nvSpPr>
          <p:cNvPr id="1269" name="Google Shape;1269;p58"/>
          <p:cNvSpPr txBox="1"/>
          <p:nvPr/>
        </p:nvSpPr>
        <p:spPr>
          <a:xfrm>
            <a:off x="6507569" y="2560720"/>
            <a:ext cx="5154680" cy="461665"/>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100" dirty="0">
                <a:solidFill>
                  <a:srgbClr val="FFFFFF"/>
                </a:solidFill>
                <a:latin typeface="Meiryo UI" panose="020B0604030504040204" pitchFamily="50" charset="-128"/>
                <a:ea typeface="Meiryo UI" panose="020B0604030504040204" pitchFamily="50" charset="-128"/>
              </a:rPr>
              <a:t>Apple TV </a:t>
            </a:r>
            <a:r>
              <a:rPr lang="en-US" sz="2100" dirty="0" err="1">
                <a:solidFill>
                  <a:srgbClr val="FFFFFF"/>
                </a:solidFill>
                <a:latin typeface="Meiryo UI" panose="020B0604030504040204" pitchFamily="50" charset="-128"/>
                <a:ea typeface="Meiryo UI" panose="020B0604030504040204" pitchFamily="50" charset="-128"/>
              </a:rPr>
              <a:t>監視アプリ</a:t>
            </a:r>
            <a:endParaRPr dirty="0">
              <a:latin typeface="Meiryo UI" panose="020B0604030504040204" pitchFamily="50" charset="-128"/>
              <a:ea typeface="Meiryo UI" panose="020B0604030504040204" pitchFamily="50" charset="-128"/>
            </a:endParaRPr>
          </a:p>
        </p:txBody>
      </p:sp>
      <p:sp>
        <p:nvSpPr>
          <p:cNvPr id="1270" name="Google Shape;1270;p58"/>
          <p:cNvSpPr txBox="1"/>
          <p:nvPr/>
        </p:nvSpPr>
        <p:spPr>
          <a:xfrm>
            <a:off x="7039826" y="3003135"/>
            <a:ext cx="4038678" cy="840038"/>
          </a:xfrm>
          <a:prstGeom prst="rect">
            <a:avLst/>
          </a:prstGeom>
          <a:noFill/>
          <a:ln>
            <a:noFill/>
          </a:ln>
        </p:spPr>
        <p:txBody>
          <a:bodyPr spcFirstLastPara="1" wrap="square" lIns="91425" tIns="45700" rIns="91425" bIns="45700" anchor="t" anchorCtr="0">
            <a:noAutofit/>
          </a:bodyPr>
          <a:lstStyle/>
          <a:p>
            <a:pPr marL="0" marR="0" lvl="0" indent="0" algn="l" rtl="0">
              <a:lnSpc>
                <a:spcPct val="137931"/>
              </a:lnSpc>
              <a:spcBef>
                <a:spcPts val="0"/>
              </a:spcBef>
              <a:spcAft>
                <a:spcPts val="0"/>
              </a:spcAft>
              <a:buNone/>
            </a:pPr>
            <a:r>
              <a:rPr lang="en-US" sz="1450" dirty="0" err="1">
                <a:solidFill>
                  <a:srgbClr val="FFFFFF"/>
                </a:solidFill>
                <a:latin typeface="Meiryo UI" panose="020B0604030504040204" pitchFamily="50" charset="-128"/>
                <a:ea typeface="Meiryo UI" panose="020B0604030504040204" pitchFamily="50" charset="-128"/>
              </a:rPr>
              <a:t>新しい</a:t>
            </a:r>
            <a:r>
              <a:rPr lang="en-US" sz="1450" dirty="0">
                <a:solidFill>
                  <a:srgbClr val="FFFFFF"/>
                </a:solidFill>
                <a:latin typeface="Meiryo UI" panose="020B0604030504040204" pitchFamily="50" charset="-128"/>
                <a:ea typeface="Meiryo UI" panose="020B0604030504040204" pitchFamily="50" charset="-128"/>
              </a:rPr>
              <a:t> Apple TV </a:t>
            </a:r>
            <a:r>
              <a:rPr lang="en-US" sz="1450" dirty="0" err="1">
                <a:solidFill>
                  <a:srgbClr val="FFFFFF"/>
                </a:solidFill>
                <a:latin typeface="Meiryo UI" panose="020B0604030504040204" pitchFamily="50" charset="-128"/>
                <a:ea typeface="Meiryo UI" panose="020B0604030504040204" pitchFamily="50" charset="-128"/>
              </a:rPr>
              <a:t>監視アプリケーションは、監視と再生のためにApple</a:t>
            </a:r>
            <a:r>
              <a:rPr lang="en-US" sz="1450" dirty="0">
                <a:solidFill>
                  <a:srgbClr val="FFFFFF"/>
                </a:solidFill>
                <a:latin typeface="Meiryo UI" panose="020B0604030504040204" pitchFamily="50" charset="-128"/>
                <a:ea typeface="Meiryo UI" panose="020B0604030504040204" pitchFamily="50" charset="-128"/>
              </a:rPr>
              <a:t> </a:t>
            </a:r>
            <a:r>
              <a:rPr lang="en-US" sz="1450" dirty="0" err="1">
                <a:solidFill>
                  <a:srgbClr val="FFFFFF"/>
                </a:solidFill>
                <a:latin typeface="Meiryo UI" panose="020B0604030504040204" pitchFamily="50" charset="-128"/>
                <a:ea typeface="Meiryo UI" panose="020B0604030504040204" pitchFamily="50" charset="-128"/>
              </a:rPr>
              <a:t>TVにインストールされ</a:t>
            </a:r>
            <a:r>
              <a:rPr lang="ja-JP" altLang="en-US" sz="1450" dirty="0">
                <a:solidFill>
                  <a:srgbClr val="FFFFFF"/>
                </a:solidFill>
                <a:latin typeface="Meiryo UI" panose="020B0604030504040204" pitchFamily="50" charset="-128"/>
                <a:ea typeface="Meiryo UI" panose="020B0604030504040204" pitchFamily="50" charset="-128"/>
              </a:rPr>
              <a:t>ている</a:t>
            </a:r>
            <a:r>
              <a:rPr lang="en-US" sz="1450" dirty="0" err="1">
                <a:solidFill>
                  <a:srgbClr val="FFFFFF"/>
                </a:solidFill>
                <a:latin typeface="Meiryo UI" panose="020B0604030504040204" pitchFamily="50" charset="-128"/>
                <a:ea typeface="Meiryo UI" panose="020B0604030504040204" pitchFamily="50" charset="-128"/>
              </a:rPr>
              <a:t>便利なアプリです</a:t>
            </a:r>
            <a:r>
              <a:rPr lang="en-US" sz="1450" dirty="0">
                <a:solidFill>
                  <a:srgbClr val="FFFFFF"/>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p:nvPr/>
        </p:nvSpPr>
        <p:spPr>
          <a:xfrm>
            <a:off x="190500" y="426992"/>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最大6コア12スレッドの強力なIntel CPU</a:t>
            </a:r>
            <a:endParaRPr sz="3800" b="1" dirty="0">
              <a:solidFill>
                <a:srgbClr val="3F3F3F"/>
              </a:solidFill>
              <a:latin typeface="Meiryo UI" panose="020B0604030504040204" pitchFamily="50" charset="-128"/>
              <a:ea typeface="Meiryo UI" panose="020B0604030504040204" pitchFamily="50" charset="-128"/>
              <a:sym typeface="Arial"/>
            </a:endParaRPr>
          </a:p>
        </p:txBody>
      </p:sp>
      <p:sp>
        <p:nvSpPr>
          <p:cNvPr id="145" name="Google Shape;145;p27"/>
          <p:cNvSpPr txBox="1"/>
          <p:nvPr/>
        </p:nvSpPr>
        <p:spPr>
          <a:xfrm>
            <a:off x="702756" y="1720052"/>
            <a:ext cx="6248293" cy="907813"/>
          </a:xfrm>
          <a:prstGeom prst="rect">
            <a:avLst/>
          </a:prstGeom>
          <a:noFill/>
          <a:ln>
            <a:noFill/>
          </a:ln>
        </p:spPr>
        <p:txBody>
          <a:bodyPr spcFirstLastPara="1" wrap="square" lIns="91425" tIns="45700" rIns="91425" bIns="45700" anchor="t" anchorCtr="0">
            <a:noAutofit/>
          </a:bodyPr>
          <a:lstStyle/>
          <a:p>
            <a:pPr marL="0" marR="0" lvl="0" indent="0" algn="l" rtl="0">
              <a:lnSpc>
                <a:spcPct val="129411"/>
              </a:lnSpc>
              <a:spcBef>
                <a:spcPts val="0"/>
              </a:spcBef>
              <a:spcAft>
                <a:spcPts val="0"/>
              </a:spcAft>
              <a:buNone/>
            </a:pPr>
            <a:r>
              <a:rPr lang="en-US" sz="2550" b="1" dirty="0">
                <a:solidFill>
                  <a:srgbClr val="005EA4"/>
                </a:solidFill>
                <a:latin typeface="Meiryo UI" panose="020B0604030504040204" pitchFamily="50" charset="-128"/>
                <a:ea typeface="Meiryo UI" panose="020B0604030504040204" pitchFamily="50" charset="-128"/>
              </a:rPr>
              <a:t>強力な第12世代Intel® Pentium™ Gold </a:t>
            </a:r>
            <a:r>
              <a:rPr lang="en-US" sz="2550" b="1" dirty="0" err="1">
                <a:solidFill>
                  <a:srgbClr val="005EA4"/>
                </a:solidFill>
                <a:latin typeface="Meiryo UI" panose="020B0604030504040204" pitchFamily="50" charset="-128"/>
                <a:ea typeface="Meiryo UI" panose="020B0604030504040204" pitchFamily="50" charset="-128"/>
              </a:rPr>
              <a:t>およびCore</a:t>
            </a:r>
            <a:r>
              <a:rPr lang="en-US" sz="2550" b="1" dirty="0">
                <a:solidFill>
                  <a:srgbClr val="005EA4"/>
                </a:solidFill>
                <a:latin typeface="Meiryo UI" panose="020B0604030504040204" pitchFamily="50" charset="-128"/>
                <a:ea typeface="Meiryo UI" panose="020B0604030504040204" pitchFamily="50" charset="-128"/>
              </a:rPr>
              <a:t>™ i3 / i5ファミリーCPU</a:t>
            </a:r>
            <a:endParaRPr sz="2550" b="1" dirty="0">
              <a:solidFill>
                <a:srgbClr val="005EA4"/>
              </a:solidFill>
              <a:latin typeface="Meiryo UI" panose="020B0604030504040204" pitchFamily="50" charset="-128"/>
              <a:ea typeface="Meiryo UI" panose="020B0604030504040204" pitchFamily="50" charset="-128"/>
              <a:sym typeface="Arial"/>
            </a:endParaRPr>
          </a:p>
        </p:txBody>
      </p:sp>
      <p:sp>
        <p:nvSpPr>
          <p:cNvPr id="146" name="Google Shape;146;p27"/>
          <p:cNvSpPr txBox="1"/>
          <p:nvPr/>
        </p:nvSpPr>
        <p:spPr>
          <a:xfrm>
            <a:off x="728157" y="2766529"/>
            <a:ext cx="6370329" cy="1147494"/>
          </a:xfrm>
          <a:prstGeom prst="rect">
            <a:avLst/>
          </a:prstGeom>
          <a:noFill/>
          <a:ln>
            <a:noFill/>
          </a:ln>
        </p:spPr>
        <p:txBody>
          <a:bodyPr spcFirstLastPara="1" wrap="square" lIns="91425" tIns="45700" rIns="91425" bIns="45700" anchor="t" anchorCtr="0">
            <a:noAutofit/>
          </a:bodyPr>
          <a:lstStyle/>
          <a:p>
            <a:pPr marL="0" marR="0" lvl="0" indent="0" algn="l" rtl="0">
              <a:lnSpc>
                <a:spcPct val="135483"/>
              </a:lnSpc>
              <a:spcBef>
                <a:spcPts val="0"/>
              </a:spcBef>
              <a:spcAft>
                <a:spcPts val="0"/>
              </a:spcAft>
              <a:buNone/>
            </a:pPr>
            <a:r>
              <a:rPr lang="en-US" sz="1550" dirty="0">
                <a:solidFill>
                  <a:schemeClr val="dk1"/>
                </a:solidFill>
                <a:latin typeface="Meiryo UI" panose="020B0604030504040204" pitchFamily="50" charset="-128"/>
                <a:ea typeface="Meiryo UI" panose="020B0604030504040204" pitchFamily="50" charset="-128"/>
              </a:rPr>
              <a:t>Intel 第12世代の強力なCPUは、最大12MBのキャッシュと4.4GHz</a:t>
            </a:r>
            <a:r>
              <a:rPr lang="ja-JP" altLang="en-US" sz="1550" dirty="0">
                <a:solidFill>
                  <a:schemeClr val="dk1"/>
                </a:solidFill>
                <a:latin typeface="Meiryo UI" panose="020B0604030504040204" pitchFamily="50" charset="-128"/>
                <a:ea typeface="Meiryo UI" panose="020B0604030504040204" pitchFamily="50" charset="-128"/>
              </a:rPr>
              <a:t>で</a:t>
            </a:r>
            <a:r>
              <a:rPr lang="en-US" sz="1550" dirty="0" err="1">
                <a:solidFill>
                  <a:schemeClr val="dk1"/>
                </a:solidFill>
                <a:latin typeface="Meiryo UI" panose="020B0604030504040204" pitchFamily="50" charset="-128"/>
                <a:ea typeface="Meiryo UI" panose="020B0604030504040204" pitchFamily="50" charset="-128"/>
              </a:rPr>
              <a:t>強力なパフォーマンスを提供します。また、HDMI出力をサポート</a:t>
            </a:r>
            <a:r>
              <a:rPr lang="ja-JP" altLang="en-US" sz="1550" dirty="0">
                <a:solidFill>
                  <a:schemeClr val="dk1"/>
                </a:solidFill>
                <a:latin typeface="Meiryo UI" panose="020B0604030504040204" pitchFamily="50" charset="-128"/>
                <a:ea typeface="Meiryo UI" panose="020B0604030504040204" pitchFamily="50" charset="-128"/>
              </a:rPr>
              <a:t>する</a:t>
            </a:r>
            <a:r>
              <a:rPr lang="en-US" altLang="ja-JP" sz="1550" dirty="0" err="1">
                <a:solidFill>
                  <a:schemeClr val="dk1"/>
                </a:solidFill>
                <a:latin typeface="Meiryo UI" panose="020B0604030504040204" pitchFamily="50" charset="-128"/>
                <a:ea typeface="Meiryo UI" panose="020B0604030504040204" pitchFamily="50" charset="-128"/>
              </a:rPr>
              <a:t>UHDグラフィックス</a:t>
            </a:r>
            <a:r>
              <a:rPr lang="ja-JP" altLang="en-US" sz="1550" dirty="0">
                <a:solidFill>
                  <a:schemeClr val="dk1"/>
                </a:solidFill>
                <a:latin typeface="Meiryo UI" panose="020B0604030504040204" pitchFamily="50" charset="-128"/>
                <a:ea typeface="Meiryo UI" panose="020B0604030504040204" pitchFamily="50" charset="-128"/>
              </a:rPr>
              <a:t>を統合しており</a:t>
            </a:r>
            <a:r>
              <a:rPr lang="en-US" sz="1550" dirty="0">
                <a:solidFill>
                  <a:schemeClr val="dk1"/>
                </a:solidFill>
                <a:latin typeface="Meiryo UI" panose="020B0604030504040204" pitchFamily="50" charset="-128"/>
                <a:ea typeface="Meiryo UI" panose="020B0604030504040204" pitchFamily="50" charset="-128"/>
              </a:rPr>
              <a:t>、</a:t>
            </a:r>
            <a:r>
              <a:rPr lang="en-US" sz="1550" dirty="0" err="1">
                <a:solidFill>
                  <a:schemeClr val="dk1"/>
                </a:solidFill>
                <a:latin typeface="Meiryo UI" panose="020B0604030504040204" pitchFamily="50" charset="-128"/>
                <a:ea typeface="Meiryo UI" panose="020B0604030504040204" pitchFamily="50" charset="-128"/>
              </a:rPr>
              <a:t>AIアプリケーションのパフォーマンスを向上させ</a:t>
            </a:r>
            <a:r>
              <a:rPr lang="ja-JP" altLang="en-US" sz="1550" dirty="0">
                <a:solidFill>
                  <a:schemeClr val="dk1"/>
                </a:solidFill>
                <a:latin typeface="Meiryo UI" panose="020B0604030504040204" pitchFamily="50" charset="-128"/>
                <a:ea typeface="Meiryo UI" panose="020B0604030504040204" pitchFamily="50" charset="-128"/>
              </a:rPr>
              <a:t>ます。</a:t>
            </a:r>
            <a:endParaRPr sz="1550" dirty="0">
              <a:solidFill>
                <a:schemeClr val="dk1"/>
              </a:solidFill>
              <a:latin typeface="Meiryo UI" panose="020B0604030504040204" pitchFamily="50" charset="-128"/>
              <a:ea typeface="Meiryo UI" panose="020B0604030504040204" pitchFamily="50" charset="-128"/>
              <a:sym typeface="Arial"/>
            </a:endParaRPr>
          </a:p>
        </p:txBody>
      </p:sp>
      <p:pic>
        <p:nvPicPr>
          <p:cNvPr id="147" name="Google Shape;147;p27"/>
          <p:cNvPicPr preferRelativeResize="0"/>
          <p:nvPr/>
        </p:nvPicPr>
        <p:blipFill rotWithShape="1">
          <a:blip r:embed="rId3">
            <a:alphaModFix/>
          </a:blip>
          <a:srcRect/>
          <a:stretch/>
        </p:blipFill>
        <p:spPr>
          <a:xfrm>
            <a:off x="10757543" y="2062964"/>
            <a:ext cx="1086262" cy="619988"/>
          </a:xfrm>
          <a:prstGeom prst="rect">
            <a:avLst/>
          </a:prstGeom>
          <a:noFill/>
          <a:ln>
            <a:noFill/>
          </a:ln>
        </p:spPr>
      </p:pic>
      <p:pic>
        <p:nvPicPr>
          <p:cNvPr id="148" name="Google Shape;148;p27"/>
          <p:cNvPicPr preferRelativeResize="0"/>
          <p:nvPr/>
        </p:nvPicPr>
        <p:blipFill rotWithShape="1">
          <a:blip r:embed="rId4">
            <a:alphaModFix/>
          </a:blip>
          <a:srcRect/>
          <a:stretch/>
        </p:blipFill>
        <p:spPr>
          <a:xfrm>
            <a:off x="7897612" y="2174702"/>
            <a:ext cx="3048641" cy="3048641"/>
          </a:xfrm>
          <a:prstGeom prst="rect">
            <a:avLst/>
          </a:prstGeom>
          <a:noFill/>
          <a:ln>
            <a:noFill/>
          </a:ln>
          <a:effectLst>
            <a:outerShdw blurRad="431800" dist="368300" dir="5760000" sx="106000" sy="106000" algn="ctr" rotWithShape="0">
              <a:srgbClr val="000000">
                <a:alpha val="23921"/>
              </a:srgbClr>
            </a:outerShdw>
          </a:effectLst>
        </p:spPr>
      </p:pic>
      <p:pic>
        <p:nvPicPr>
          <p:cNvPr id="149" name="Google Shape;149;p27"/>
          <p:cNvPicPr preferRelativeResize="0"/>
          <p:nvPr/>
        </p:nvPicPr>
        <p:blipFill rotWithShape="1">
          <a:blip r:embed="rId5">
            <a:alphaModFix/>
          </a:blip>
          <a:srcRect/>
          <a:stretch/>
        </p:blipFill>
        <p:spPr>
          <a:xfrm>
            <a:off x="9163426" y="5412707"/>
            <a:ext cx="794973" cy="794973"/>
          </a:xfrm>
          <a:prstGeom prst="rect">
            <a:avLst/>
          </a:prstGeom>
          <a:noFill/>
          <a:ln>
            <a:noFill/>
          </a:ln>
          <a:effectLst>
            <a:outerShdw blurRad="431800" dist="368300" dir="5760000" sx="106000" sy="106000" algn="ctr" rotWithShape="0">
              <a:srgbClr val="000000">
                <a:alpha val="23921"/>
              </a:srgbClr>
            </a:outerShdw>
          </a:effectLst>
        </p:spPr>
      </p:pic>
      <p:pic>
        <p:nvPicPr>
          <p:cNvPr id="150" name="Google Shape;150;p27"/>
          <p:cNvPicPr preferRelativeResize="0"/>
          <p:nvPr/>
        </p:nvPicPr>
        <p:blipFill rotWithShape="1">
          <a:blip r:embed="rId6">
            <a:alphaModFix/>
          </a:blip>
          <a:srcRect/>
          <a:stretch/>
        </p:blipFill>
        <p:spPr>
          <a:xfrm>
            <a:off x="10152151" y="5412705"/>
            <a:ext cx="794974" cy="794974"/>
          </a:xfrm>
          <a:prstGeom prst="rect">
            <a:avLst/>
          </a:prstGeom>
          <a:noFill/>
          <a:ln>
            <a:noFill/>
          </a:ln>
          <a:effectLst>
            <a:outerShdw blurRad="431800" dist="368300" dir="5760000" sx="106000" sy="106000" algn="ctr" rotWithShape="0">
              <a:srgbClr val="000000">
                <a:alpha val="23921"/>
              </a:srgbClr>
            </a:outerShdw>
          </a:effectLst>
        </p:spPr>
      </p:pic>
      <p:sp>
        <p:nvSpPr>
          <p:cNvPr id="151" name="Google Shape;151;p27"/>
          <p:cNvSpPr txBox="1"/>
          <p:nvPr/>
        </p:nvSpPr>
        <p:spPr>
          <a:xfrm>
            <a:off x="6599299" y="6373089"/>
            <a:ext cx="4862228"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a:t>
            </a:r>
            <a:r>
              <a:rPr lang="en-US" sz="1000" dirty="0" err="1">
                <a:solidFill>
                  <a:schemeClr val="dk1"/>
                </a:solidFill>
                <a:latin typeface="Meiryo UI" panose="020B0604030504040204" pitchFamily="50" charset="-128"/>
                <a:ea typeface="Meiryo UI" panose="020B0604030504040204" pitchFamily="50" charset="-128"/>
              </a:rPr>
              <a:t>CPUはSKUごとに異なります。詳細な仕様については、当社のWebサイトで</a:t>
            </a:r>
            <a:r>
              <a:rPr lang="ja-JP" altLang="en-US" sz="1000" dirty="0">
                <a:solidFill>
                  <a:schemeClr val="dk1"/>
                </a:solidFill>
                <a:latin typeface="Meiryo UI" panose="020B0604030504040204" pitchFamily="50" charset="-128"/>
                <a:ea typeface="Meiryo UI" panose="020B0604030504040204" pitchFamily="50" charset="-128"/>
              </a:rPr>
              <a:t>ご</a:t>
            </a:r>
            <a:r>
              <a:rPr lang="en-US" sz="1000" dirty="0" err="1">
                <a:solidFill>
                  <a:schemeClr val="dk1"/>
                </a:solidFill>
                <a:latin typeface="Meiryo UI" panose="020B0604030504040204" pitchFamily="50" charset="-128"/>
                <a:ea typeface="Meiryo UI" panose="020B0604030504040204" pitchFamily="50" charset="-128"/>
              </a:rPr>
              <a:t>確認ください</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2" name="Google Shape;152;p27"/>
          <p:cNvSpPr/>
          <p:nvPr/>
        </p:nvSpPr>
        <p:spPr>
          <a:xfrm>
            <a:off x="900176" y="3847906"/>
            <a:ext cx="2318844" cy="123181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3" name="Google Shape;153;p27"/>
          <p:cNvSpPr/>
          <p:nvPr/>
        </p:nvSpPr>
        <p:spPr>
          <a:xfrm>
            <a:off x="900176" y="5248744"/>
            <a:ext cx="2318844" cy="123181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4" name="Google Shape;154;p27"/>
          <p:cNvSpPr/>
          <p:nvPr/>
        </p:nvSpPr>
        <p:spPr>
          <a:xfrm>
            <a:off x="3421916" y="3847906"/>
            <a:ext cx="2318844" cy="123181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5" name="Google Shape;155;p27"/>
          <p:cNvSpPr/>
          <p:nvPr/>
        </p:nvSpPr>
        <p:spPr>
          <a:xfrm>
            <a:off x="3421916" y="5248744"/>
            <a:ext cx="2318844" cy="123181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6" name="Google Shape;156;p27"/>
          <p:cNvSpPr txBox="1"/>
          <p:nvPr/>
        </p:nvSpPr>
        <p:spPr>
          <a:xfrm>
            <a:off x="1017325" y="3950557"/>
            <a:ext cx="1713931" cy="3539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b="1" dirty="0" err="1">
                <a:solidFill>
                  <a:schemeClr val="lt1"/>
                </a:solidFill>
                <a:latin typeface="Meiryo UI" panose="020B0604030504040204" pitchFamily="50" charset="-128"/>
                <a:ea typeface="Meiryo UI" panose="020B0604030504040204" pitchFamily="50" charset="-128"/>
              </a:rPr>
              <a:t>最大</a:t>
            </a:r>
            <a:r>
              <a:rPr lang="ja-JP" altLang="en-US" sz="1700" b="1" dirty="0">
                <a:solidFill>
                  <a:schemeClr val="lt1"/>
                </a:solidFill>
                <a:latin typeface="Meiryo UI" panose="020B0604030504040204" pitchFamily="50" charset="-128"/>
                <a:ea typeface="Meiryo UI" panose="020B0604030504040204" pitchFamily="50" charset="-128"/>
              </a:rPr>
              <a:t>周波数</a:t>
            </a:r>
            <a:endParaRPr dirty="0">
              <a:latin typeface="Meiryo UI" panose="020B0604030504040204" pitchFamily="50" charset="-128"/>
              <a:ea typeface="Meiryo UI" panose="020B0604030504040204" pitchFamily="50" charset="-128"/>
            </a:endParaRPr>
          </a:p>
        </p:txBody>
      </p:sp>
      <p:sp>
        <p:nvSpPr>
          <p:cNvPr id="157" name="Google Shape;157;p27"/>
          <p:cNvSpPr txBox="1"/>
          <p:nvPr/>
        </p:nvSpPr>
        <p:spPr>
          <a:xfrm>
            <a:off x="3396393" y="3874651"/>
            <a:ext cx="2615596" cy="11003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ja-JP" sz="950" b="1" dirty="0">
                <a:solidFill>
                  <a:schemeClr val="lt1"/>
                </a:solidFill>
                <a:latin typeface="Meiryo UI" panose="020B0604030504040204" pitchFamily="50" charset="-128"/>
                <a:ea typeface="Meiryo UI" panose="020B0604030504040204" pitchFamily="50" charset="-128"/>
              </a:rPr>
              <a:t>72XTと比較</a:t>
            </a:r>
            <a:r>
              <a:rPr lang="ja-JP" altLang="en-US" sz="950" b="1" dirty="0">
                <a:solidFill>
                  <a:schemeClr val="lt1"/>
                </a:solidFill>
                <a:latin typeface="Meiryo UI" panose="020B0604030504040204" pitchFamily="50" charset="-128"/>
                <a:ea typeface="Meiryo UI" panose="020B0604030504040204" pitchFamily="50" charset="-128"/>
              </a:rPr>
              <a:t>して</a:t>
            </a:r>
            <a:r>
              <a:rPr lang="en-US" altLang="ja-JP" sz="950" b="1" dirty="0">
                <a:solidFill>
                  <a:schemeClr val="lt1"/>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5000" b="1" dirty="0">
                <a:solidFill>
                  <a:schemeClr val="lt1"/>
                </a:solidFill>
                <a:latin typeface="Meiryo UI" panose="020B0604030504040204" pitchFamily="50" charset="-128"/>
                <a:ea typeface="Meiryo UI" panose="020B0604030504040204" pitchFamily="50" charset="-128"/>
              </a:rPr>
              <a:t>1.75倍</a:t>
            </a:r>
            <a:endParaRPr sz="50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950" b="1" dirty="0">
                <a:solidFill>
                  <a:schemeClr val="lt1"/>
                </a:solidFill>
                <a:latin typeface="Meiryo UI" panose="020B0604030504040204" pitchFamily="50" charset="-128"/>
                <a:ea typeface="Meiryo UI" panose="020B0604030504040204" pitchFamily="50" charset="-128"/>
              </a:rPr>
              <a:t>の</a:t>
            </a:r>
            <a:r>
              <a:rPr lang="en-US" altLang="ja-JP" sz="950" b="1" dirty="0" err="1">
                <a:solidFill>
                  <a:schemeClr val="lt1"/>
                </a:solidFill>
                <a:latin typeface="Meiryo UI" panose="020B0604030504040204" pitchFamily="50" charset="-128"/>
                <a:ea typeface="Meiryo UI" panose="020B0604030504040204" pitchFamily="50" charset="-128"/>
              </a:rPr>
              <a:t>シングルコア</a:t>
            </a:r>
            <a:endParaRPr sz="950" b="1" dirty="0">
              <a:solidFill>
                <a:schemeClr val="lt1"/>
              </a:solidFill>
              <a:latin typeface="Meiryo UI" panose="020B0604030504040204" pitchFamily="50" charset="-128"/>
              <a:ea typeface="Meiryo UI" panose="020B0604030504040204" pitchFamily="50" charset="-128"/>
            </a:endParaRPr>
          </a:p>
        </p:txBody>
      </p:sp>
      <p:sp>
        <p:nvSpPr>
          <p:cNvPr id="158" name="Google Shape;158;p27"/>
          <p:cNvSpPr txBox="1"/>
          <p:nvPr/>
        </p:nvSpPr>
        <p:spPr>
          <a:xfrm>
            <a:off x="887108" y="4217036"/>
            <a:ext cx="2615596" cy="7848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500" b="1" dirty="0">
                <a:solidFill>
                  <a:schemeClr val="lt1"/>
                </a:solidFill>
                <a:latin typeface="Meiryo UI" panose="020B0604030504040204" pitchFamily="50" charset="-128"/>
                <a:ea typeface="Meiryo UI" panose="020B0604030504040204" pitchFamily="50" charset="-128"/>
              </a:rPr>
              <a:t>4.4GHz</a:t>
            </a:r>
            <a:endParaRPr sz="4500" b="1" dirty="0">
              <a:solidFill>
                <a:schemeClr val="lt1"/>
              </a:solidFill>
              <a:latin typeface="Meiryo UI" panose="020B0604030504040204" pitchFamily="50" charset="-128"/>
              <a:ea typeface="Meiryo UI" panose="020B0604030504040204" pitchFamily="50" charset="-128"/>
              <a:sym typeface="Arial"/>
            </a:endParaRPr>
          </a:p>
        </p:txBody>
      </p:sp>
      <p:sp>
        <p:nvSpPr>
          <p:cNvPr id="159" name="Google Shape;159;p27"/>
          <p:cNvSpPr txBox="1"/>
          <p:nvPr/>
        </p:nvSpPr>
        <p:spPr>
          <a:xfrm>
            <a:off x="990790" y="5360410"/>
            <a:ext cx="21296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6コア/12スレッド</a:t>
            </a:r>
            <a:endParaRPr dirty="0">
              <a:latin typeface="Meiryo UI" panose="020B0604030504040204" pitchFamily="50" charset="-128"/>
              <a:ea typeface="Meiryo UI" panose="020B0604030504040204" pitchFamily="50" charset="-128"/>
            </a:endParaRPr>
          </a:p>
        </p:txBody>
      </p:sp>
      <p:sp>
        <p:nvSpPr>
          <p:cNvPr id="160" name="Google Shape;160;p27"/>
          <p:cNvSpPr txBox="1"/>
          <p:nvPr/>
        </p:nvSpPr>
        <p:spPr>
          <a:xfrm>
            <a:off x="955934" y="5646178"/>
            <a:ext cx="2070618" cy="78483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4500" b="1" dirty="0">
                <a:solidFill>
                  <a:schemeClr val="lt1"/>
                </a:solidFill>
                <a:latin typeface="Meiryo UI" panose="020B0604030504040204" pitchFamily="50" charset="-128"/>
                <a:ea typeface="Meiryo UI" panose="020B0604030504040204" pitchFamily="50" charset="-128"/>
              </a:rPr>
              <a:t>6</a:t>
            </a:r>
            <a:r>
              <a:rPr lang="ja-JP" altLang="en-US" sz="4500" b="1" dirty="0">
                <a:solidFill>
                  <a:schemeClr val="lt1"/>
                </a:solidFill>
                <a:latin typeface="Meiryo UI" panose="020B0604030504040204" pitchFamily="50" charset="-128"/>
                <a:ea typeface="Meiryo UI" panose="020B0604030504040204" pitchFamily="50" charset="-128"/>
              </a:rPr>
              <a:t>コア</a:t>
            </a:r>
            <a:endParaRPr sz="4500" b="1" dirty="0">
              <a:solidFill>
                <a:schemeClr val="lt1"/>
              </a:solidFill>
              <a:latin typeface="Meiryo UI" panose="020B0604030504040204" pitchFamily="50" charset="-128"/>
              <a:ea typeface="Meiryo UI" panose="020B0604030504040204" pitchFamily="50" charset="-128"/>
              <a:sym typeface="Arial"/>
            </a:endParaRPr>
          </a:p>
        </p:txBody>
      </p:sp>
      <p:sp>
        <p:nvSpPr>
          <p:cNvPr id="161" name="Google Shape;161;p27"/>
          <p:cNvSpPr txBox="1"/>
          <p:nvPr/>
        </p:nvSpPr>
        <p:spPr>
          <a:xfrm>
            <a:off x="3328563" y="5327687"/>
            <a:ext cx="2544421" cy="1084912"/>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altLang="ja-JP" sz="950" b="1" dirty="0">
                <a:solidFill>
                  <a:schemeClr val="lt1"/>
                </a:solidFill>
                <a:latin typeface="Meiryo UI" panose="020B0604030504040204" pitchFamily="50" charset="-128"/>
                <a:ea typeface="Meiryo UI" panose="020B0604030504040204" pitchFamily="50" charset="-128"/>
              </a:rPr>
              <a:t>72XTと比較し</a:t>
            </a:r>
            <a:r>
              <a:rPr lang="ja-JP" altLang="en-US" sz="950" b="1" dirty="0">
                <a:solidFill>
                  <a:schemeClr val="lt1"/>
                </a:solidFill>
                <a:latin typeface="Meiryo UI" panose="020B0604030504040204" pitchFamily="50" charset="-128"/>
                <a:ea typeface="Meiryo UI" panose="020B0604030504040204" pitchFamily="50" charset="-128"/>
              </a:rPr>
              <a:t>て</a:t>
            </a:r>
            <a:endParaRPr lang="en-US" altLang="ja-JP" sz="950" b="1" dirty="0">
              <a:solidFill>
                <a:schemeClr val="lt1"/>
              </a:solidFill>
              <a:latin typeface="Meiryo UI" panose="020B0604030504040204" pitchFamily="50" charset="-128"/>
              <a:ea typeface="Meiryo UI" panose="020B0604030504040204" pitchFamily="50" charset="-128"/>
            </a:endParaRPr>
          </a:p>
          <a:p>
            <a:pPr marL="0" marR="0" lvl="0" indent="0" rtl="0">
              <a:spcBef>
                <a:spcPts val="0"/>
              </a:spcBef>
              <a:spcAft>
                <a:spcPts val="0"/>
              </a:spcAft>
              <a:buNone/>
            </a:pPr>
            <a:r>
              <a:rPr lang="en-US" sz="5000" b="1" dirty="0">
                <a:solidFill>
                  <a:schemeClr val="lt1"/>
                </a:solidFill>
                <a:latin typeface="Meiryo UI" panose="020B0604030504040204" pitchFamily="50" charset="-128"/>
                <a:ea typeface="Meiryo UI" panose="020B0604030504040204" pitchFamily="50" charset="-128"/>
              </a:rPr>
              <a:t>3.55倍</a:t>
            </a:r>
            <a:endParaRPr sz="5000" b="1" dirty="0">
              <a:solidFill>
                <a:schemeClr val="lt1"/>
              </a:solidFill>
              <a:latin typeface="Meiryo UI" panose="020B0604030504040204" pitchFamily="50" charset="-128"/>
              <a:ea typeface="Meiryo UI" panose="020B0604030504040204" pitchFamily="50" charset="-128"/>
            </a:endParaRPr>
          </a:p>
          <a:p>
            <a:pPr algn="r"/>
            <a:r>
              <a:rPr lang="ja-JP" altLang="en-US" sz="950" b="1" dirty="0">
                <a:solidFill>
                  <a:schemeClr val="lt1"/>
                </a:solidFill>
                <a:latin typeface="Meiryo UI" panose="020B0604030504040204" pitchFamily="50" charset="-128"/>
                <a:ea typeface="Meiryo UI" panose="020B0604030504040204" pitchFamily="50" charset="-128"/>
              </a:rPr>
              <a:t>の</a:t>
            </a:r>
            <a:r>
              <a:rPr lang="en-US" altLang="ja-JP" sz="950" b="1" dirty="0">
                <a:solidFill>
                  <a:schemeClr val="lt1"/>
                </a:solidFill>
                <a:latin typeface="Meiryo UI" panose="020B0604030504040204" pitchFamily="50" charset="-128"/>
                <a:ea typeface="Meiryo UI" panose="020B0604030504040204" pitchFamily="50" charset="-128"/>
              </a:rPr>
              <a:t>CPU</a:t>
            </a:r>
            <a:r>
              <a:rPr lang="ja-JP" altLang="en-US" sz="950" b="1" dirty="0">
                <a:solidFill>
                  <a:schemeClr val="lt1"/>
                </a:solidFill>
                <a:latin typeface="Meiryo UI" panose="020B0604030504040204" pitchFamily="50" charset="-128"/>
                <a:ea typeface="Meiryo UI" panose="020B0604030504040204" pitchFamily="50" charset="-128"/>
              </a:rPr>
              <a:t>マーク</a:t>
            </a:r>
            <a:endParaRPr sz="950" b="1" dirty="0">
              <a:solidFill>
                <a:schemeClr val="lt1"/>
              </a:solidFill>
              <a:latin typeface="Meiryo UI" panose="020B0604030504040204" pitchFamily="50" charset="-128"/>
              <a:ea typeface="Meiryo UI" panose="020B0604030504040204" pitchFamily="50" charset="-128"/>
            </a:endParaRPr>
          </a:p>
        </p:txBody>
      </p:sp>
      <p:sp>
        <p:nvSpPr>
          <p:cNvPr id="162" name="Google Shape;162;p27"/>
          <p:cNvSpPr txBox="1"/>
          <p:nvPr/>
        </p:nvSpPr>
        <p:spPr>
          <a:xfrm>
            <a:off x="4280455" y="6480555"/>
            <a:ext cx="1572866" cy="2539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a:t>
            </a:r>
            <a:r>
              <a:rPr lang="en-US" sz="1050" dirty="0" err="1">
                <a:solidFill>
                  <a:schemeClr val="dk1"/>
                </a:solidFill>
                <a:latin typeface="Meiryo UI" panose="020B0604030504040204" pitchFamily="50" charset="-128"/>
                <a:ea typeface="Meiryo UI" panose="020B0604030504040204" pitchFamily="50" charset="-128"/>
              </a:rPr>
              <a:t>性能比較</a:t>
            </a:r>
            <a:endParaRPr sz="105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59" descr="一張含有 標誌, 時鐘, 儀錶, 街道 的圖片&#10;&#10;自動產生的描述"/>
          <p:cNvPicPr preferRelativeResize="0"/>
          <p:nvPr/>
        </p:nvPicPr>
        <p:blipFill rotWithShape="1">
          <a:blip r:embed="rId3">
            <a:alphaModFix/>
          </a:blip>
          <a:srcRect/>
          <a:stretch/>
        </p:blipFill>
        <p:spPr>
          <a:xfrm>
            <a:off x="650332" y="3482025"/>
            <a:ext cx="1200000" cy="1200000"/>
          </a:xfrm>
          <a:prstGeom prst="roundRect">
            <a:avLst>
              <a:gd name="adj" fmla="val 10475"/>
            </a:avLst>
          </a:prstGeom>
          <a:gradFill>
            <a:gsLst>
              <a:gs pos="0">
                <a:srgbClr val="F5F7FC"/>
              </a:gs>
              <a:gs pos="54000">
                <a:schemeClr val="lt1"/>
              </a:gs>
              <a:gs pos="100000">
                <a:srgbClr val="C5D3ED"/>
              </a:gs>
            </a:gsLst>
            <a:lin ang="5400000" scaled="0"/>
          </a:gradFill>
          <a:ln>
            <a:noFill/>
          </a:ln>
          <a:effectLst>
            <a:outerShdw blurRad="431800" dist="368300" dir="5760000" sx="106000" sy="106000" algn="tl" rotWithShape="0">
              <a:srgbClr val="000000">
                <a:alpha val="33725"/>
              </a:srgbClr>
            </a:outerShdw>
          </a:effectLst>
        </p:spPr>
      </p:pic>
      <p:sp>
        <p:nvSpPr>
          <p:cNvPr id="1276" name="Google Shape;1276;p5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高性能マルチメディアストリーミングプラットフォーム</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pic>
        <p:nvPicPr>
          <p:cNvPr id="1277" name="Google Shape;1277;p59" descr="Cinema28_512.png"/>
          <p:cNvPicPr preferRelativeResize="0"/>
          <p:nvPr/>
        </p:nvPicPr>
        <p:blipFill rotWithShape="1">
          <a:blip r:embed="rId4">
            <a:alphaModFix/>
          </a:blip>
          <a:srcRect/>
          <a:stretch/>
        </p:blipFill>
        <p:spPr>
          <a:xfrm>
            <a:off x="695297" y="5110268"/>
            <a:ext cx="1200000" cy="1200000"/>
          </a:xfrm>
          <a:prstGeom prst="rect">
            <a:avLst/>
          </a:prstGeom>
          <a:noFill/>
          <a:ln>
            <a:noFill/>
          </a:ln>
          <a:effectLst>
            <a:outerShdw blurRad="431800" dist="368300" dir="5760000" sx="106000" sy="106000" algn="tl" rotWithShape="0">
              <a:srgbClr val="000000">
                <a:alpha val="33725"/>
              </a:srgbClr>
            </a:outerShdw>
          </a:effectLst>
        </p:spPr>
      </p:pic>
      <p:sp>
        <p:nvSpPr>
          <p:cNvPr id="1278" name="Google Shape;1278;p59"/>
          <p:cNvSpPr txBox="1"/>
          <p:nvPr/>
        </p:nvSpPr>
        <p:spPr>
          <a:xfrm>
            <a:off x="7560262" y="2176600"/>
            <a:ext cx="373745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C0C0C"/>
                </a:solidFill>
                <a:latin typeface="Meiryo UI" panose="020B0604030504040204" pitchFamily="50" charset="-128"/>
                <a:ea typeface="Meiryo UI" panose="020B0604030504040204" pitchFamily="50" charset="-128"/>
              </a:rPr>
              <a:t>Plexサーバーのメディアストリーミング</a:t>
            </a:r>
            <a:endParaRPr sz="1800" b="1" dirty="0">
              <a:solidFill>
                <a:srgbClr val="0C0C0C"/>
              </a:solidFill>
              <a:latin typeface="Meiryo UI" panose="020B0604030504040204" pitchFamily="50" charset="-128"/>
              <a:ea typeface="Meiryo UI" panose="020B0604030504040204" pitchFamily="50" charset="-128"/>
              <a:sym typeface="Arial"/>
            </a:endParaRPr>
          </a:p>
        </p:txBody>
      </p:sp>
      <p:sp>
        <p:nvSpPr>
          <p:cNvPr id="1279" name="Google Shape;1279;p59"/>
          <p:cNvSpPr txBox="1"/>
          <p:nvPr/>
        </p:nvSpPr>
        <p:spPr>
          <a:xfrm>
            <a:off x="1980797" y="5301594"/>
            <a:ext cx="373745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dk1"/>
                </a:solidFill>
                <a:latin typeface="Meiryo UI" panose="020B0604030504040204" pitchFamily="50" charset="-128"/>
                <a:ea typeface="Meiryo UI" panose="020B0604030504040204" pitchFamily="50" charset="-128"/>
              </a:rPr>
              <a:t>Cinema28を使用する</a:t>
            </a:r>
            <a:endParaRPr sz="24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マルチルームストリーミング</a:t>
            </a:r>
            <a:endParaRPr sz="2400" b="1" dirty="0">
              <a:solidFill>
                <a:schemeClr val="dk1"/>
              </a:solidFill>
              <a:latin typeface="Meiryo UI" panose="020B0604030504040204" pitchFamily="50" charset="-128"/>
              <a:ea typeface="Meiryo UI" panose="020B0604030504040204" pitchFamily="50" charset="-128"/>
            </a:endParaRPr>
          </a:p>
        </p:txBody>
      </p:sp>
      <p:sp>
        <p:nvSpPr>
          <p:cNvPr id="1280" name="Google Shape;1280;p59"/>
          <p:cNvSpPr txBox="1"/>
          <p:nvPr/>
        </p:nvSpPr>
        <p:spPr>
          <a:xfrm>
            <a:off x="1980797" y="2270736"/>
            <a:ext cx="373745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C0C0C"/>
                </a:solidFill>
                <a:latin typeface="Meiryo UI" panose="020B0604030504040204" pitchFamily="50" charset="-128"/>
                <a:ea typeface="Meiryo UI" panose="020B0604030504040204" pitchFamily="50" charset="-128"/>
              </a:rPr>
              <a:t>QuMagie</a:t>
            </a:r>
            <a:r>
              <a:rPr lang="en-US" sz="1800" b="1" dirty="0">
                <a:solidFill>
                  <a:srgbClr val="0C0C0C"/>
                </a:solidFill>
                <a:latin typeface="Meiryo UI" panose="020B0604030504040204" pitchFamily="50" charset="-128"/>
                <a:ea typeface="Meiryo UI" panose="020B0604030504040204" pitchFamily="50" charset="-128"/>
              </a:rPr>
              <a:t> </a:t>
            </a:r>
            <a:r>
              <a:rPr lang="en-US" sz="1800" b="1" dirty="0" err="1">
                <a:solidFill>
                  <a:srgbClr val="0C0C0C"/>
                </a:solidFill>
                <a:latin typeface="Meiryo UI" panose="020B0604030504040204" pitchFamily="50" charset="-128"/>
                <a:ea typeface="Meiryo UI" panose="020B0604030504040204" pitchFamily="50" charset="-128"/>
              </a:rPr>
              <a:t>AIスマートフォトアルバムと自動分類</a:t>
            </a:r>
            <a:endParaRPr dirty="0">
              <a:latin typeface="Meiryo UI" panose="020B0604030504040204" pitchFamily="50" charset="-128"/>
              <a:ea typeface="Meiryo UI" panose="020B0604030504040204" pitchFamily="50" charset="-128"/>
            </a:endParaRPr>
          </a:p>
        </p:txBody>
      </p:sp>
      <p:pic>
        <p:nvPicPr>
          <p:cNvPr id="1281" name="Google Shape;1281;p59"/>
          <p:cNvPicPr preferRelativeResize="0"/>
          <p:nvPr/>
        </p:nvPicPr>
        <p:blipFill rotWithShape="1">
          <a:blip r:embed="rId5">
            <a:alphaModFix/>
          </a:blip>
          <a:srcRect/>
          <a:stretch/>
        </p:blipFill>
        <p:spPr>
          <a:xfrm>
            <a:off x="6238869" y="1827212"/>
            <a:ext cx="1200000" cy="1200000"/>
          </a:xfrm>
          <a:prstGeom prst="rect">
            <a:avLst/>
          </a:prstGeom>
          <a:noFill/>
          <a:ln>
            <a:noFill/>
          </a:ln>
          <a:effectLst>
            <a:outerShdw blurRad="431800" dist="368300" dir="5760000" sx="106000" sy="106000" algn="tl" rotWithShape="0">
              <a:srgbClr val="000000">
                <a:alpha val="33725"/>
              </a:srgbClr>
            </a:outerShdw>
          </a:effectLst>
        </p:spPr>
      </p:pic>
      <p:sp>
        <p:nvSpPr>
          <p:cNvPr id="1282" name="Google Shape;1282;p59"/>
          <p:cNvSpPr txBox="1"/>
          <p:nvPr/>
        </p:nvSpPr>
        <p:spPr>
          <a:xfrm>
            <a:off x="1969120" y="3693671"/>
            <a:ext cx="4522230" cy="638957"/>
          </a:xfrm>
          <a:prstGeom prst="rect">
            <a:avLst/>
          </a:prstGeom>
          <a:noFill/>
          <a:ln>
            <a:noFill/>
          </a:ln>
        </p:spPr>
        <p:txBody>
          <a:bodyPr spcFirstLastPara="1" wrap="square" lIns="91425" tIns="45700" rIns="91425" bIns="45700" anchor="t" anchorCtr="0">
            <a:noAutofit/>
          </a:bodyPr>
          <a:lstStyle/>
          <a:p>
            <a:pPr marL="0" marR="0" lvl="0" indent="0" algn="l" rtl="0">
              <a:lnSpc>
                <a:spcPct val="122222"/>
              </a:lnSpc>
              <a:spcBef>
                <a:spcPts val="0"/>
              </a:spcBef>
              <a:spcAft>
                <a:spcPts val="0"/>
              </a:spcAft>
              <a:buNone/>
            </a:pPr>
            <a:r>
              <a:rPr lang="en-US" sz="1800" b="1" dirty="0">
                <a:solidFill>
                  <a:srgbClr val="0C0C0C"/>
                </a:solidFill>
                <a:latin typeface="Meiryo UI" panose="020B0604030504040204" pitchFamily="50" charset="-128"/>
                <a:ea typeface="Meiryo UI" panose="020B0604030504040204" pitchFamily="50" charset="-128"/>
              </a:rPr>
              <a:t>CAYIN </a:t>
            </a:r>
            <a:r>
              <a:rPr lang="en-US" sz="1800" b="1" dirty="0" err="1">
                <a:solidFill>
                  <a:srgbClr val="0C0C0C"/>
                </a:solidFill>
                <a:latin typeface="Meiryo UI" panose="020B0604030504040204" pitchFamily="50" charset="-128"/>
                <a:ea typeface="Meiryo UI" panose="020B0604030504040204" pitchFamily="50" charset="-128"/>
              </a:rPr>
              <a:t>MediaSignプレーヤ</a:t>
            </a:r>
            <a:r>
              <a:rPr lang="en-US" sz="1800" b="1" dirty="0">
                <a:solidFill>
                  <a:srgbClr val="0C0C0C"/>
                </a:solidFill>
                <a:latin typeface="Meiryo UI" panose="020B0604030504040204" pitchFamily="50" charset="-128"/>
                <a:ea typeface="Meiryo UI" panose="020B0604030504040204" pitchFamily="50" charset="-128"/>
              </a:rPr>
              <a:t>ー</a:t>
            </a:r>
            <a:endParaRPr sz="1800" b="1" dirty="0">
              <a:solidFill>
                <a:srgbClr val="0C0C0C"/>
              </a:solidFill>
              <a:latin typeface="Meiryo UI" panose="020B0604030504040204" pitchFamily="50" charset="-128"/>
              <a:ea typeface="Meiryo UI" panose="020B0604030504040204" pitchFamily="50" charset="-128"/>
            </a:endParaRPr>
          </a:p>
          <a:p>
            <a:pPr marL="0" marR="0" lvl="0" indent="0" algn="l" rtl="0">
              <a:lnSpc>
                <a:spcPct val="122222"/>
              </a:lnSpc>
              <a:spcBef>
                <a:spcPts val="0"/>
              </a:spcBef>
              <a:spcAft>
                <a:spcPts val="0"/>
              </a:spcAft>
              <a:buNone/>
            </a:pPr>
            <a:r>
              <a:rPr lang="en-US" sz="1800" b="1" dirty="0">
                <a:solidFill>
                  <a:srgbClr val="0C0C0C"/>
                </a:solidFill>
                <a:latin typeface="Meiryo UI" panose="020B0604030504040204" pitchFamily="50" charset="-128"/>
                <a:ea typeface="Meiryo UI" panose="020B0604030504040204" pitchFamily="50" charset="-128"/>
              </a:rPr>
              <a:t>HEVC (H.265) </a:t>
            </a:r>
            <a:r>
              <a:rPr lang="en-US" sz="1800" b="1" dirty="0" err="1">
                <a:solidFill>
                  <a:srgbClr val="0C0C0C"/>
                </a:solidFill>
                <a:latin typeface="Meiryo UI" panose="020B0604030504040204" pitchFamily="50" charset="-128"/>
                <a:ea typeface="Meiryo UI" panose="020B0604030504040204" pitchFamily="50" charset="-128"/>
              </a:rPr>
              <a:t>ビデオトランスコーディング</a:t>
            </a:r>
            <a:endParaRPr sz="1800" b="1" dirty="0">
              <a:solidFill>
                <a:srgbClr val="0C0C0C"/>
              </a:solidFill>
              <a:latin typeface="Meiryo UI" panose="020B0604030504040204" pitchFamily="50" charset="-128"/>
              <a:ea typeface="Meiryo UI" panose="020B0604030504040204" pitchFamily="50" charset="-128"/>
            </a:endParaRPr>
          </a:p>
        </p:txBody>
      </p:sp>
      <p:pic>
        <p:nvPicPr>
          <p:cNvPr id="1283" name="Google Shape;1283;p59"/>
          <p:cNvPicPr preferRelativeResize="0"/>
          <p:nvPr/>
        </p:nvPicPr>
        <p:blipFill rotWithShape="1">
          <a:blip r:embed="rId6">
            <a:alphaModFix/>
          </a:blip>
          <a:srcRect/>
          <a:stretch/>
        </p:blipFill>
        <p:spPr>
          <a:xfrm>
            <a:off x="6536315" y="2829049"/>
            <a:ext cx="4761399" cy="3939988"/>
          </a:xfrm>
          <a:prstGeom prst="rect">
            <a:avLst/>
          </a:prstGeom>
          <a:noFill/>
          <a:ln>
            <a:noFill/>
          </a:ln>
          <a:effectLst>
            <a:outerShdw blurRad="304800" dist="114300" dir="4320000" algn="tl" rotWithShape="0">
              <a:srgbClr val="000000">
                <a:alpha val="18823"/>
              </a:srgbClr>
            </a:outerShdw>
          </a:effectLst>
        </p:spPr>
      </p:pic>
      <p:pic>
        <p:nvPicPr>
          <p:cNvPr id="1284" name="Google Shape;1284;p59" descr="一張含有 向量圖形 的圖片&#10;&#10;描述是以高可信度產生"/>
          <p:cNvPicPr preferRelativeResize="0"/>
          <p:nvPr/>
        </p:nvPicPr>
        <p:blipFill rotWithShape="1">
          <a:blip r:embed="rId7">
            <a:alphaModFix/>
          </a:blip>
          <a:srcRect/>
          <a:stretch/>
        </p:blipFill>
        <p:spPr>
          <a:xfrm>
            <a:off x="594393" y="1839631"/>
            <a:ext cx="1265012" cy="1265012"/>
          </a:xfrm>
          <a:prstGeom prst="rect">
            <a:avLst/>
          </a:prstGeom>
          <a:noFill/>
          <a:ln>
            <a:noFill/>
          </a:ln>
          <a:effectLst>
            <a:outerShdw blurRad="431800" dist="368300" dir="5760000" sx="106000" sy="106000" algn="tl" rotWithShape="0">
              <a:srgbClr val="000000">
                <a:alpha val="33725"/>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9D098D9-2D21-81D1-90BA-417965F34CCE}"/>
              </a:ext>
            </a:extLst>
          </p:cNvPr>
          <p:cNvSpPr>
            <a:spLocks noGrp="1"/>
          </p:cNvSpPr>
          <p:nvPr>
            <p:ph type="title"/>
          </p:nvPr>
        </p:nvSpPr>
        <p:spPr>
          <a:xfrm>
            <a:off x="589885" y="875312"/>
            <a:ext cx="6080422" cy="1715535"/>
          </a:xfrm>
        </p:spPr>
        <p:txBody>
          <a:bodyPr>
            <a:noAutofit/>
          </a:bodyPr>
          <a:lstStyle/>
          <a:p>
            <a:pPr>
              <a:lnSpc>
                <a:spcPts val="7500"/>
              </a:lnSpc>
            </a:pPr>
            <a:r>
              <a:rPr lang="ja-JP" altLang="en-US" sz="4400" dirty="0">
                <a:cs typeface="+mn-ea"/>
                <a:sym typeface="+mn-lt"/>
              </a:rPr>
              <a:t>様々なストレージ</a:t>
            </a:r>
            <a:br>
              <a:rPr lang="en-US" altLang="ja-JP" sz="4400" dirty="0">
                <a:cs typeface="+mn-ea"/>
                <a:sym typeface="+mn-lt"/>
              </a:rPr>
            </a:br>
            <a:r>
              <a:rPr lang="ja-JP" altLang="en-US" sz="4400" dirty="0">
                <a:cs typeface="+mn-ea"/>
                <a:sym typeface="+mn-lt"/>
              </a:rPr>
              <a:t>拡張ソリューション</a:t>
            </a:r>
            <a:endParaRPr lang="zh-TW" altLang="en-US" sz="4400" dirty="0">
              <a:cs typeface="+mn-ea"/>
              <a:sym typeface="+mn-lt"/>
            </a:endParaRPr>
          </a:p>
        </p:txBody>
      </p:sp>
      <p:cxnSp>
        <p:nvCxnSpPr>
          <p:cNvPr id="2" name="直線接點 1">
            <a:extLst>
              <a:ext uri="{FF2B5EF4-FFF2-40B4-BE49-F238E27FC236}">
                <a16:creationId xmlns:a16="http://schemas.microsoft.com/office/drawing/2014/main" id="{72CE5016-96F3-1B87-6D57-249E4C84E814}"/>
              </a:ext>
            </a:extLst>
          </p:cNvPr>
          <p:cNvCxnSpPr/>
          <p:nvPr/>
        </p:nvCxnSpPr>
        <p:spPr>
          <a:xfrm>
            <a:off x="694390" y="1780645"/>
            <a:ext cx="369610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663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ストレージ拡張</a:t>
            </a:r>
            <a:r>
              <a:rPr lang="en-US" sz="3600" dirty="0">
                <a:solidFill>
                  <a:schemeClr val="tx1"/>
                </a:solidFill>
                <a:latin typeface="Meiryo UI" panose="020B0604030504040204" pitchFamily="50" charset="-128"/>
                <a:ea typeface="Meiryo UI" panose="020B0604030504040204" pitchFamily="50" charset="-128"/>
                <a:cs typeface="Arial"/>
                <a:sym typeface="Arial"/>
              </a:rPr>
              <a:t>: TR-002 / TR-004 USB </a:t>
            </a:r>
            <a:r>
              <a:rPr lang="en-US" sz="3600" dirty="0" err="1">
                <a:solidFill>
                  <a:schemeClr val="tx1"/>
                </a:solidFill>
                <a:latin typeface="Meiryo UI" panose="020B0604030504040204" pitchFamily="50" charset="-128"/>
                <a:ea typeface="Meiryo UI" panose="020B0604030504040204" pitchFamily="50" charset="-128"/>
                <a:cs typeface="Arial"/>
                <a:sym typeface="Arial"/>
              </a:rPr>
              <a:t>RAIDユニット</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1296" name="Google Shape;1296;p61"/>
          <p:cNvSpPr txBox="1"/>
          <p:nvPr/>
        </p:nvSpPr>
        <p:spPr>
          <a:xfrm>
            <a:off x="721467" y="1801755"/>
            <a:ext cx="9399029" cy="1132361"/>
          </a:xfrm>
          <a:prstGeom prst="rect">
            <a:avLst/>
          </a:prstGeom>
          <a:noFill/>
          <a:ln>
            <a:noFill/>
          </a:ln>
        </p:spPr>
        <p:txBody>
          <a:bodyPr spcFirstLastPara="1" wrap="square" lIns="91425" tIns="45700" rIns="91425" bIns="45700" anchor="t" anchorCtr="0">
            <a:noAutofit/>
          </a:bodyPr>
          <a:lstStyle/>
          <a:p>
            <a:pPr marL="177800" marR="0" lvl="0" indent="-177800" algn="l" rtl="0">
              <a:lnSpc>
                <a:spcPct val="155555"/>
              </a:lnSpc>
              <a:spcBef>
                <a:spcPts val="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USBポートを備えたNASは、TR</a:t>
            </a:r>
            <a:r>
              <a:rPr lang="en-US" sz="1800" dirty="0">
                <a:solidFill>
                  <a:schemeClr val="dk1"/>
                </a:solidFill>
                <a:latin typeface="Meiryo UI" panose="020B0604030504040204" pitchFamily="50" charset="-128"/>
                <a:ea typeface="Meiryo UI" panose="020B0604030504040204" pitchFamily="50" charset="-128"/>
              </a:rPr>
              <a:t> USB </a:t>
            </a:r>
            <a:r>
              <a:rPr lang="en-US" sz="1800" dirty="0" err="1">
                <a:solidFill>
                  <a:schemeClr val="dk1"/>
                </a:solidFill>
                <a:latin typeface="Meiryo UI" panose="020B0604030504040204" pitchFamily="50" charset="-128"/>
                <a:ea typeface="Meiryo UI" panose="020B0604030504040204" pitchFamily="50" charset="-128"/>
              </a:rPr>
              <a:t>RAIDエンクロージャをサポート</a:t>
            </a:r>
            <a:r>
              <a:rPr lang="ja-JP" altLang="en-US" sz="1800" dirty="0">
                <a:solidFill>
                  <a:schemeClr val="dk1"/>
                </a:solidFill>
                <a:latin typeface="Meiryo UI" panose="020B0604030504040204" pitchFamily="50" charset="-128"/>
                <a:ea typeface="Meiryo UI" panose="020B0604030504040204" pitchFamily="50" charset="-128"/>
              </a:rPr>
              <a:t>し</a:t>
            </a:r>
            <a:r>
              <a:rPr lang="en-US" sz="1800" dirty="0" err="1">
                <a:solidFill>
                  <a:schemeClr val="dk1"/>
                </a:solidFill>
                <a:latin typeface="Meiryo UI" panose="020B0604030504040204" pitchFamily="50" charset="-128"/>
                <a:ea typeface="Meiryo UI" panose="020B0604030504040204" pitchFamily="50" charset="-128"/>
              </a:rPr>
              <a:t>ます</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5555"/>
              </a:lnSpc>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USB </a:t>
            </a:r>
            <a:r>
              <a:rPr lang="en-US" sz="1800" dirty="0" err="1">
                <a:solidFill>
                  <a:schemeClr val="dk1"/>
                </a:solidFill>
                <a:latin typeface="Meiryo UI" panose="020B0604030504040204" pitchFamily="50" charset="-128"/>
                <a:ea typeface="Meiryo UI" panose="020B0604030504040204" pitchFamily="50" charset="-128"/>
              </a:rPr>
              <a:t>Type-AおよびType-Cホストをサポートする、プラグアンドプレイ用の統合USB</a:t>
            </a:r>
            <a:r>
              <a:rPr lang="en-US" sz="1800" dirty="0">
                <a:solidFill>
                  <a:schemeClr val="dk1"/>
                </a:solidFill>
                <a:latin typeface="Meiryo UI" panose="020B0604030504040204" pitchFamily="50" charset="-128"/>
                <a:ea typeface="Meiryo UI" panose="020B0604030504040204" pitchFamily="50" charset="-128"/>
              </a:rPr>
              <a:t> </a:t>
            </a:r>
            <a:r>
              <a:rPr lang="en-US" sz="1800" dirty="0" err="1">
                <a:solidFill>
                  <a:schemeClr val="dk1"/>
                </a:solidFill>
                <a:latin typeface="Meiryo UI" panose="020B0604030504040204" pitchFamily="50" charset="-128"/>
                <a:ea typeface="Meiryo UI" panose="020B0604030504040204" pitchFamily="50" charset="-128"/>
              </a:rPr>
              <a:t>Type-Cポート</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55555"/>
              </a:lnSpc>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NASは最大2</a:t>
            </a:r>
            <a:r>
              <a:rPr lang="ja-JP" altLang="en-US" sz="1800" dirty="0">
                <a:solidFill>
                  <a:schemeClr val="dk1"/>
                </a:solidFill>
                <a:latin typeface="Meiryo UI" panose="020B0604030504040204" pitchFamily="50" charset="-128"/>
                <a:ea typeface="Meiryo UI" panose="020B0604030504040204" pitchFamily="50" charset="-128"/>
              </a:rPr>
              <a:t>つの</a:t>
            </a:r>
            <a:r>
              <a:rPr lang="en-US" altLang="ja-JP" sz="1800" dirty="0">
                <a:solidFill>
                  <a:schemeClr val="dk1"/>
                </a:solidFill>
                <a:latin typeface="Meiryo UI" panose="020B0604030504040204" pitchFamily="50" charset="-128"/>
                <a:ea typeface="Meiryo UI" panose="020B0604030504040204" pitchFamily="50" charset="-128"/>
              </a:rPr>
              <a:t>TR-002/TR-004エンクロージャ</a:t>
            </a:r>
            <a:r>
              <a:rPr lang="ja-JP" altLang="en-US" sz="1800" dirty="0">
                <a:solidFill>
                  <a:schemeClr val="dk1"/>
                </a:solidFill>
                <a:latin typeface="Meiryo UI" panose="020B0604030504040204" pitchFamily="50" charset="-128"/>
                <a:ea typeface="Meiryo UI" panose="020B0604030504040204" pitchFamily="50" charset="-128"/>
              </a:rPr>
              <a:t>に</a:t>
            </a:r>
            <a:r>
              <a:rPr lang="en-US" sz="1800" dirty="0" err="1">
                <a:solidFill>
                  <a:schemeClr val="dk1"/>
                </a:solidFill>
                <a:latin typeface="Meiryo UI" panose="020B0604030504040204" pitchFamily="50" charset="-128"/>
                <a:ea typeface="Meiryo UI" panose="020B0604030504040204" pitchFamily="50" charset="-128"/>
              </a:rPr>
              <a:t>接続できます</a:t>
            </a:r>
            <a:endParaRPr sz="1800" dirty="0">
              <a:solidFill>
                <a:schemeClr val="dk1"/>
              </a:solidFill>
              <a:latin typeface="Meiryo UI" panose="020B0604030504040204" pitchFamily="50" charset="-128"/>
              <a:ea typeface="Meiryo UI" panose="020B0604030504040204" pitchFamily="50" charset="-128"/>
            </a:endParaRPr>
          </a:p>
        </p:txBody>
      </p:sp>
      <p:sp>
        <p:nvSpPr>
          <p:cNvPr id="1297" name="Google Shape;1297;p61"/>
          <p:cNvSpPr txBox="1"/>
          <p:nvPr/>
        </p:nvSpPr>
        <p:spPr>
          <a:xfrm>
            <a:off x="805703" y="6136905"/>
            <a:ext cx="1597013" cy="3590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33" b="1" dirty="0">
                <a:solidFill>
                  <a:srgbClr val="1167A7"/>
                </a:solidFill>
                <a:latin typeface="Meiryo UI" panose="020B0604030504040204" pitchFamily="50" charset="-128"/>
                <a:ea typeface="Meiryo UI" panose="020B0604030504040204" pitchFamily="50" charset="-128"/>
              </a:rPr>
              <a:t>TR-002</a:t>
            </a:r>
            <a:endParaRPr sz="1733" b="1" dirty="0">
              <a:solidFill>
                <a:srgbClr val="1167A7"/>
              </a:solidFill>
              <a:latin typeface="Meiryo UI" panose="020B0604030504040204" pitchFamily="50" charset="-128"/>
              <a:ea typeface="Meiryo UI" panose="020B0604030504040204" pitchFamily="50" charset="-128"/>
              <a:sym typeface="Arial"/>
            </a:endParaRPr>
          </a:p>
        </p:txBody>
      </p:sp>
      <p:sp>
        <p:nvSpPr>
          <p:cNvPr id="1298" name="Google Shape;1298;p61"/>
          <p:cNvSpPr/>
          <p:nvPr/>
        </p:nvSpPr>
        <p:spPr>
          <a:xfrm flipH="1">
            <a:off x="8804520" y="3067723"/>
            <a:ext cx="2746033" cy="1542777"/>
          </a:xfrm>
          <a:prstGeom prst="snip2DiagRect">
            <a:avLst>
              <a:gd name="adj1" fmla="val 0"/>
              <a:gd name="adj2" fmla="val 12393"/>
            </a:avLst>
          </a:prstGeom>
          <a:noFill/>
          <a:ln w="12700" cap="flat" cmpd="sng">
            <a:solidFill>
              <a:srgbClr val="2A3B54"/>
            </a:solidFill>
            <a:prstDash val="solid"/>
            <a:round/>
            <a:headEnd type="none" w="sm" len="sm"/>
            <a:tailEnd type="none" w="sm" len="sm"/>
          </a:ln>
          <a:effectLst>
            <a:outerShdw blurRad="406400" dist="177800" dir="3660000" sx="106000" sy="106000" algn="ctr" rotWithShape="0">
              <a:srgbClr val="000000">
                <a:alpha val="3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rgbClr val="FFFFFF"/>
              </a:solidFill>
              <a:latin typeface="Meiryo UI" panose="020B0604030504040204" pitchFamily="50" charset="-128"/>
              <a:ea typeface="Meiryo UI" panose="020B0604030504040204" pitchFamily="50" charset="-128"/>
              <a:sym typeface="Arial"/>
            </a:endParaRPr>
          </a:p>
        </p:txBody>
      </p:sp>
      <p:sp>
        <p:nvSpPr>
          <p:cNvPr id="1299" name="Google Shape;1299;p61"/>
          <p:cNvSpPr/>
          <p:nvPr/>
        </p:nvSpPr>
        <p:spPr>
          <a:xfrm flipH="1">
            <a:off x="8798628" y="3062281"/>
            <a:ext cx="1137843" cy="421128"/>
          </a:xfrm>
          <a:prstGeom prst="snip2DiagRect">
            <a:avLst>
              <a:gd name="adj1" fmla="val 0"/>
              <a:gd name="adj2" fmla="val 16667"/>
            </a:avLst>
          </a:prstGeom>
          <a:gradFill>
            <a:gsLst>
              <a:gs pos="0">
                <a:srgbClr val="6787B0"/>
              </a:gs>
              <a:gs pos="100000">
                <a:srgbClr val="293952"/>
              </a:gs>
            </a:gsLst>
            <a:lin ang="0" scaled="0"/>
          </a:gradFill>
          <a:ln>
            <a:noFill/>
          </a:ln>
          <a:effectLst>
            <a:outerShdw blurRad="431800" dist="101600" dir="5760000" sx="106000" sy="106000" algn="ctr" rotWithShape="0">
              <a:srgbClr val="000000">
                <a:alpha val="33725"/>
              </a:srgbClr>
            </a:outerShdw>
          </a:effectLst>
        </p:spPr>
        <p:txBody>
          <a:bodyPr spcFirstLastPara="1" wrap="square" lIns="121900" tIns="60950" rIns="121900" bIns="60950" anchor="ctr" anchorCtr="0">
            <a:noAutofit/>
          </a:bodyPr>
          <a:lstStyle/>
          <a:p>
            <a:pPr marL="285115" marR="0" lvl="0" indent="-285115" algn="l"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付属</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1300" name="Google Shape;1300;p61"/>
          <p:cNvSpPr txBox="1"/>
          <p:nvPr/>
        </p:nvSpPr>
        <p:spPr>
          <a:xfrm>
            <a:off x="8886660" y="3514979"/>
            <a:ext cx="2467673" cy="104644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2000" dirty="0">
                <a:solidFill>
                  <a:schemeClr val="dk1"/>
                </a:solidFill>
                <a:latin typeface="Meiryo UI" panose="020B0604030504040204" pitchFamily="50" charset="-128"/>
                <a:ea typeface="Meiryo UI" panose="020B0604030504040204" pitchFamily="50" charset="-128"/>
              </a:rPr>
              <a:t>USB 3.2 Gen 1またはGen 2 Type-C - </a:t>
            </a:r>
            <a:r>
              <a:rPr lang="en-US" sz="2000" dirty="0" err="1">
                <a:solidFill>
                  <a:schemeClr val="dk1"/>
                </a:solidFill>
                <a:latin typeface="Meiryo UI" panose="020B0604030504040204" pitchFamily="50" charset="-128"/>
                <a:ea typeface="Meiryo UI" panose="020B0604030504040204" pitchFamily="50" charset="-128"/>
              </a:rPr>
              <a:t>Type-Aケーブル</a:t>
            </a:r>
            <a:endParaRPr sz="1600" dirty="0">
              <a:solidFill>
                <a:schemeClr val="dk1"/>
              </a:solidFill>
              <a:latin typeface="Meiryo UI" panose="020B0604030504040204" pitchFamily="50" charset="-128"/>
              <a:ea typeface="Meiryo UI" panose="020B0604030504040204" pitchFamily="50" charset="-128"/>
              <a:sym typeface="Arial"/>
            </a:endParaRPr>
          </a:p>
        </p:txBody>
      </p:sp>
      <p:pic>
        <p:nvPicPr>
          <p:cNvPr id="1301" name="Google Shape;1301;p61"/>
          <p:cNvPicPr preferRelativeResize="0"/>
          <p:nvPr/>
        </p:nvPicPr>
        <p:blipFill rotWithShape="1">
          <a:blip r:embed="rId3">
            <a:alphaModFix/>
          </a:blip>
          <a:srcRect/>
          <a:stretch/>
        </p:blipFill>
        <p:spPr>
          <a:xfrm>
            <a:off x="6895777" y="2750801"/>
            <a:ext cx="1844911" cy="1993529"/>
          </a:xfrm>
          <a:prstGeom prst="rect">
            <a:avLst/>
          </a:prstGeom>
          <a:noFill/>
          <a:ln>
            <a:noFill/>
          </a:ln>
          <a:effectLst>
            <a:outerShdw blurRad="431800" dist="127000" dir="5760000" sx="106000" sy="106000" algn="ctr" rotWithShape="0">
              <a:srgbClr val="000000">
                <a:alpha val="33725"/>
              </a:srgbClr>
            </a:outerShdw>
          </a:effectLst>
        </p:spPr>
      </p:pic>
      <p:sp>
        <p:nvSpPr>
          <p:cNvPr id="1302" name="Google Shape;1302;p61"/>
          <p:cNvSpPr/>
          <p:nvPr/>
        </p:nvSpPr>
        <p:spPr>
          <a:xfrm flipH="1">
            <a:off x="8804520" y="5198761"/>
            <a:ext cx="2752717" cy="912937"/>
          </a:xfrm>
          <a:prstGeom prst="snip2DiagRect">
            <a:avLst>
              <a:gd name="adj1" fmla="val 0"/>
              <a:gd name="adj2" fmla="val 12393"/>
            </a:avLst>
          </a:prstGeom>
          <a:noFill/>
          <a:ln w="12700" cap="flat" cmpd="sng">
            <a:solidFill>
              <a:srgbClr val="2A3B54"/>
            </a:solidFill>
            <a:prstDash val="solid"/>
            <a:round/>
            <a:headEnd type="none" w="sm" len="sm"/>
            <a:tailEnd type="none" w="sm" len="sm"/>
          </a:ln>
          <a:effectLst>
            <a:outerShdw blurRad="406400" dist="177800" dir="3660000" sx="106000" sy="106000" algn="ctr" rotWithShape="0">
              <a:srgbClr val="000000">
                <a:alpha val="3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rgbClr val="FFFFFF"/>
              </a:solidFill>
              <a:latin typeface="Meiryo UI" panose="020B0604030504040204" pitchFamily="50" charset="-128"/>
              <a:ea typeface="Meiryo UI" panose="020B0604030504040204" pitchFamily="50" charset="-128"/>
              <a:sym typeface="Arial"/>
            </a:endParaRPr>
          </a:p>
        </p:txBody>
      </p:sp>
      <p:sp>
        <p:nvSpPr>
          <p:cNvPr id="1303" name="Google Shape;1303;p61"/>
          <p:cNvSpPr/>
          <p:nvPr/>
        </p:nvSpPr>
        <p:spPr>
          <a:xfrm flipH="1">
            <a:off x="8798628" y="5193317"/>
            <a:ext cx="1137843" cy="421128"/>
          </a:xfrm>
          <a:prstGeom prst="snip2DiagRect">
            <a:avLst>
              <a:gd name="adj1" fmla="val 0"/>
              <a:gd name="adj2" fmla="val 16667"/>
            </a:avLst>
          </a:prstGeom>
          <a:gradFill>
            <a:gsLst>
              <a:gs pos="0">
                <a:srgbClr val="6787B0"/>
              </a:gs>
              <a:gs pos="100000">
                <a:srgbClr val="293952"/>
              </a:gs>
            </a:gsLst>
            <a:lin ang="0" scaled="0"/>
          </a:gradFill>
          <a:ln>
            <a:noFill/>
          </a:ln>
          <a:effectLst>
            <a:outerShdw blurRad="431800" dist="101600" dir="5760000" sx="106000" sy="106000" algn="ctr" rotWithShape="0">
              <a:srgbClr val="000000">
                <a:alpha val="33725"/>
              </a:srgbClr>
            </a:outerShdw>
          </a:effectLst>
        </p:spPr>
        <p:txBody>
          <a:bodyPr spcFirstLastPara="1" wrap="square" lIns="121900" tIns="60950" rIns="121900" bIns="60950" anchor="ctr" anchorCtr="0">
            <a:noAutofit/>
          </a:bodyPr>
          <a:lstStyle/>
          <a:p>
            <a:pPr marL="380144" marR="0" lvl="0" indent="-380144"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オプション</a:t>
            </a:r>
            <a:endParaRPr sz="1400" b="1" dirty="0">
              <a:solidFill>
                <a:srgbClr val="FFFFFF"/>
              </a:solidFill>
              <a:latin typeface="Meiryo UI" panose="020B0604030504040204" pitchFamily="50" charset="-128"/>
              <a:ea typeface="Meiryo UI" panose="020B0604030504040204" pitchFamily="50" charset="-128"/>
              <a:sym typeface="Arial"/>
            </a:endParaRPr>
          </a:p>
        </p:txBody>
      </p:sp>
      <p:sp>
        <p:nvSpPr>
          <p:cNvPr id="1304" name="Google Shape;1304;p61"/>
          <p:cNvSpPr txBox="1"/>
          <p:nvPr/>
        </p:nvSpPr>
        <p:spPr>
          <a:xfrm>
            <a:off x="8846755" y="5648943"/>
            <a:ext cx="285363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Type-C - </a:t>
            </a:r>
            <a:r>
              <a:rPr lang="en-US" sz="1800" dirty="0" err="1">
                <a:solidFill>
                  <a:schemeClr val="dk1"/>
                </a:solidFill>
                <a:latin typeface="Meiryo UI" panose="020B0604030504040204" pitchFamily="50" charset="-128"/>
                <a:ea typeface="Meiryo UI" panose="020B0604030504040204" pitchFamily="50" charset="-128"/>
              </a:rPr>
              <a:t>Type-Cケーブル</a:t>
            </a:r>
            <a:endParaRPr sz="1400" dirty="0">
              <a:solidFill>
                <a:schemeClr val="dk1"/>
              </a:solidFill>
              <a:latin typeface="Meiryo UI" panose="020B0604030504040204" pitchFamily="50" charset="-128"/>
              <a:ea typeface="Meiryo UI" panose="020B0604030504040204" pitchFamily="50" charset="-128"/>
              <a:sym typeface="Arial"/>
            </a:endParaRPr>
          </a:p>
        </p:txBody>
      </p:sp>
      <p:pic>
        <p:nvPicPr>
          <p:cNvPr id="1305" name="Google Shape;1305;p61"/>
          <p:cNvPicPr preferRelativeResize="0"/>
          <p:nvPr/>
        </p:nvPicPr>
        <p:blipFill rotWithShape="1">
          <a:blip r:embed="rId4">
            <a:alphaModFix/>
          </a:blip>
          <a:srcRect/>
          <a:stretch/>
        </p:blipFill>
        <p:spPr>
          <a:xfrm>
            <a:off x="6851679" y="4756887"/>
            <a:ext cx="1933103" cy="1933103"/>
          </a:xfrm>
          <a:prstGeom prst="rect">
            <a:avLst/>
          </a:prstGeom>
          <a:noFill/>
          <a:ln>
            <a:noFill/>
          </a:ln>
          <a:effectLst>
            <a:outerShdw blurRad="431800" dist="127000" dir="5760000" sx="106000" sy="106000" algn="ctr" rotWithShape="0">
              <a:srgbClr val="000000">
                <a:alpha val="33725"/>
              </a:srgbClr>
            </a:outerShdw>
          </a:effectLst>
        </p:spPr>
      </p:pic>
      <p:sp>
        <p:nvSpPr>
          <p:cNvPr id="1306" name="Google Shape;1306;p61"/>
          <p:cNvSpPr txBox="1"/>
          <p:nvPr/>
        </p:nvSpPr>
        <p:spPr>
          <a:xfrm>
            <a:off x="4184451" y="6129562"/>
            <a:ext cx="1597013" cy="3590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33" b="1" dirty="0">
                <a:solidFill>
                  <a:srgbClr val="1167A7"/>
                </a:solidFill>
                <a:latin typeface="Meiryo UI" panose="020B0604030504040204" pitchFamily="50" charset="-128"/>
                <a:ea typeface="Meiryo UI" panose="020B0604030504040204" pitchFamily="50" charset="-128"/>
              </a:rPr>
              <a:t>TR-004</a:t>
            </a:r>
            <a:endParaRPr sz="1733" b="1" dirty="0">
              <a:solidFill>
                <a:srgbClr val="1167A7"/>
              </a:solidFill>
              <a:latin typeface="Meiryo UI" panose="020B0604030504040204" pitchFamily="50" charset="-128"/>
              <a:ea typeface="Meiryo UI" panose="020B0604030504040204" pitchFamily="50" charset="-128"/>
              <a:sym typeface="Arial"/>
            </a:endParaRPr>
          </a:p>
        </p:txBody>
      </p:sp>
      <p:pic>
        <p:nvPicPr>
          <p:cNvPr id="1307" name="Google Shape;1307;p61"/>
          <p:cNvPicPr preferRelativeResize="0"/>
          <p:nvPr/>
        </p:nvPicPr>
        <p:blipFill rotWithShape="1">
          <a:blip r:embed="rId5">
            <a:alphaModFix/>
          </a:blip>
          <a:srcRect/>
          <a:stretch/>
        </p:blipFill>
        <p:spPr>
          <a:xfrm>
            <a:off x="2255528" y="3388959"/>
            <a:ext cx="4327939" cy="2702557"/>
          </a:xfrm>
          <a:prstGeom prst="rect">
            <a:avLst/>
          </a:prstGeom>
          <a:noFill/>
          <a:ln>
            <a:noFill/>
          </a:ln>
          <a:effectLst>
            <a:outerShdw blurRad="431800" dist="127000" dir="5760000" sx="106000" sy="106000" algn="ctr" rotWithShape="0">
              <a:srgbClr val="000000">
                <a:alpha val="33725"/>
              </a:srgbClr>
            </a:outerShdw>
          </a:effectLst>
        </p:spPr>
      </p:pic>
      <p:pic>
        <p:nvPicPr>
          <p:cNvPr id="1308" name="Google Shape;1308;p61"/>
          <p:cNvPicPr preferRelativeResize="0"/>
          <p:nvPr/>
        </p:nvPicPr>
        <p:blipFill rotWithShape="1">
          <a:blip r:embed="rId6">
            <a:alphaModFix/>
          </a:blip>
          <a:srcRect/>
          <a:stretch/>
        </p:blipFill>
        <p:spPr>
          <a:xfrm>
            <a:off x="837667" y="3388959"/>
            <a:ext cx="1985815" cy="2776200"/>
          </a:xfrm>
          <a:prstGeom prst="rect">
            <a:avLst/>
          </a:prstGeom>
          <a:noFill/>
          <a:ln>
            <a:noFill/>
          </a:ln>
          <a:effectLst>
            <a:outerShdw blurRad="431800" dist="127000" dir="5760000" sx="106000" sy="106000" algn="ctr" rotWithShape="0">
              <a:srgbClr val="000000">
                <a:alpha val="33725"/>
              </a:srgbClr>
            </a:outerShdw>
          </a:effectLst>
        </p:spPr>
      </p:pic>
      <p:sp>
        <p:nvSpPr>
          <p:cNvPr id="1309" name="Google Shape;1309;p61"/>
          <p:cNvSpPr txBox="1"/>
          <p:nvPr/>
        </p:nvSpPr>
        <p:spPr>
          <a:xfrm>
            <a:off x="463623" y="6319045"/>
            <a:ext cx="2385565" cy="429348"/>
          </a:xfrm>
          <a:prstGeom prst="rect">
            <a:avLst/>
          </a:prstGeom>
          <a:noFill/>
          <a:ln>
            <a:noFill/>
          </a:ln>
        </p:spPr>
        <p:txBody>
          <a:bodyPr spcFirstLastPara="1" wrap="square" lIns="91425" tIns="45700" rIns="91425" bIns="45700" anchor="t" anchorCtr="0">
            <a:noAutofit/>
          </a:bodyPr>
          <a:lstStyle/>
          <a:p>
            <a:pPr marL="0" marR="0" lvl="0" indent="0" algn="ctr" rtl="0">
              <a:lnSpc>
                <a:spcPct val="230082"/>
              </a:lnSpc>
              <a:spcBef>
                <a:spcPts val="0"/>
              </a:spcBef>
              <a:spcAft>
                <a:spcPts val="0"/>
              </a:spcAft>
              <a:buNone/>
            </a:pPr>
            <a:r>
              <a:rPr lang="en-US" sz="1333" dirty="0">
                <a:latin typeface="Meiryo UI" panose="020B0604030504040204" pitchFamily="50" charset="-128"/>
                <a:ea typeface="Meiryo UI" panose="020B0604030504040204" pitchFamily="50" charset="-128"/>
              </a:rPr>
              <a:t>USB 3.2 Gen2 10Gbps</a:t>
            </a:r>
            <a:endParaRPr dirty="0">
              <a:latin typeface="Meiryo UI" panose="020B0604030504040204" pitchFamily="50" charset="-128"/>
              <a:ea typeface="Meiryo UI" panose="020B0604030504040204" pitchFamily="50" charset="-128"/>
            </a:endParaRPr>
          </a:p>
        </p:txBody>
      </p:sp>
      <p:sp>
        <p:nvSpPr>
          <p:cNvPr id="1310" name="Google Shape;1310;p61"/>
          <p:cNvSpPr txBox="1"/>
          <p:nvPr/>
        </p:nvSpPr>
        <p:spPr>
          <a:xfrm>
            <a:off x="3818522" y="6333671"/>
            <a:ext cx="2385565" cy="429348"/>
          </a:xfrm>
          <a:prstGeom prst="rect">
            <a:avLst/>
          </a:prstGeom>
          <a:noFill/>
          <a:ln>
            <a:noFill/>
          </a:ln>
        </p:spPr>
        <p:txBody>
          <a:bodyPr spcFirstLastPara="1" wrap="square" lIns="91425" tIns="45700" rIns="91425" bIns="45700" anchor="t" anchorCtr="0">
            <a:noAutofit/>
          </a:bodyPr>
          <a:lstStyle/>
          <a:p>
            <a:pPr marL="0" marR="0" lvl="0" indent="0" algn="ctr" rtl="0">
              <a:lnSpc>
                <a:spcPct val="230082"/>
              </a:lnSpc>
              <a:spcBef>
                <a:spcPts val="0"/>
              </a:spcBef>
              <a:spcAft>
                <a:spcPts val="0"/>
              </a:spcAft>
              <a:buNone/>
            </a:pPr>
            <a:r>
              <a:rPr lang="en-US" sz="1333" dirty="0">
                <a:latin typeface="Meiryo UI" panose="020B0604030504040204" pitchFamily="50" charset="-128"/>
                <a:ea typeface="Meiryo UI" panose="020B0604030504040204" pitchFamily="50" charset="-128"/>
              </a:rPr>
              <a:t>USB 3.2 Gen1 5Gbps</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3600"/>
              <a:buFont typeface="Arial"/>
              <a:buNone/>
            </a:pPr>
            <a:r>
              <a:rPr lang="en-US" sz="3600" dirty="0">
                <a:solidFill>
                  <a:schemeClr val="tx1"/>
                </a:solidFill>
                <a:latin typeface="Meiryo UI" panose="020B0604030504040204" pitchFamily="50" charset="-128"/>
                <a:ea typeface="Meiryo UI" panose="020B0604030504040204" pitchFamily="50" charset="-128"/>
                <a:cs typeface="Arial"/>
                <a:sym typeface="Arial"/>
              </a:rPr>
              <a:t>ストレージ拡張：TL-D800C USB </a:t>
            </a:r>
            <a:r>
              <a:rPr lang="en-US" sz="3600" dirty="0" err="1">
                <a:solidFill>
                  <a:schemeClr val="tx1"/>
                </a:solidFill>
                <a:latin typeface="Meiryo UI" panose="020B0604030504040204" pitchFamily="50" charset="-128"/>
                <a:ea typeface="Meiryo UI" panose="020B0604030504040204" pitchFamily="50" charset="-128"/>
                <a:cs typeface="Arial"/>
                <a:sym typeface="Arial"/>
              </a:rPr>
              <a:t>JBODユニット</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pic>
        <p:nvPicPr>
          <p:cNvPr id="1316" name="Google Shape;1316;p62"/>
          <p:cNvPicPr preferRelativeResize="0"/>
          <p:nvPr/>
        </p:nvPicPr>
        <p:blipFill rotWithShape="1">
          <a:blip r:embed="rId3">
            <a:alphaModFix/>
          </a:blip>
          <a:srcRect l="2335" t="11713" r="20198" b="11884"/>
          <a:stretch/>
        </p:blipFill>
        <p:spPr>
          <a:xfrm>
            <a:off x="793875" y="2768136"/>
            <a:ext cx="5873485" cy="3620515"/>
          </a:xfrm>
          <a:prstGeom prst="rect">
            <a:avLst/>
          </a:prstGeom>
          <a:noFill/>
          <a:ln>
            <a:noFill/>
          </a:ln>
          <a:effectLst>
            <a:outerShdw blurRad="431800" dist="76200" dir="5760000" sx="106000" sy="106000" algn="ctr" rotWithShape="0">
              <a:srgbClr val="000000">
                <a:alpha val="24705"/>
              </a:srgbClr>
            </a:outerShdw>
          </a:effectLst>
        </p:spPr>
      </p:pic>
      <p:sp>
        <p:nvSpPr>
          <p:cNvPr id="1317" name="Google Shape;1317;p62"/>
          <p:cNvSpPr txBox="1"/>
          <p:nvPr/>
        </p:nvSpPr>
        <p:spPr>
          <a:xfrm>
            <a:off x="711168" y="1807981"/>
            <a:ext cx="7940289" cy="72840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44444"/>
              </a:lnSpc>
              <a:spcBef>
                <a:spcPts val="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USBポートを備えたNASは、TL</a:t>
            </a:r>
            <a:r>
              <a:rPr lang="en-US" sz="1800" dirty="0">
                <a:solidFill>
                  <a:schemeClr val="dk1"/>
                </a:solidFill>
                <a:latin typeface="Meiryo UI" panose="020B0604030504040204" pitchFamily="50" charset="-128"/>
                <a:ea typeface="Meiryo UI" panose="020B0604030504040204" pitchFamily="50" charset="-128"/>
              </a:rPr>
              <a:t> USB </a:t>
            </a:r>
            <a:r>
              <a:rPr lang="en-US" sz="1800" dirty="0" err="1">
                <a:solidFill>
                  <a:schemeClr val="dk1"/>
                </a:solidFill>
                <a:latin typeface="Meiryo UI" panose="020B0604030504040204" pitchFamily="50" charset="-128"/>
                <a:ea typeface="Meiryo UI" panose="020B0604030504040204" pitchFamily="50" charset="-128"/>
              </a:rPr>
              <a:t>JBODエンクロージャをサポート</a:t>
            </a:r>
            <a:r>
              <a:rPr lang="ja-JP" altLang="en-US" sz="1800" dirty="0">
                <a:solidFill>
                  <a:schemeClr val="dk1"/>
                </a:solidFill>
                <a:latin typeface="Meiryo UI" panose="020B0604030504040204" pitchFamily="50" charset="-128"/>
                <a:ea typeface="Meiryo UI" panose="020B0604030504040204" pitchFamily="50" charset="-128"/>
              </a:rPr>
              <a:t>し</a:t>
            </a:r>
            <a:r>
              <a:rPr lang="en-US" sz="1800" dirty="0" err="1">
                <a:solidFill>
                  <a:schemeClr val="dk1"/>
                </a:solidFill>
                <a:latin typeface="Meiryo UI" panose="020B0604030504040204" pitchFamily="50" charset="-128"/>
                <a:ea typeface="Meiryo UI" panose="020B0604030504040204" pitchFamily="50" charset="-128"/>
              </a:rPr>
              <a:t>ます</a:t>
            </a:r>
            <a:endParaRPr sz="1800" dirty="0">
              <a:solidFill>
                <a:schemeClr val="dk1"/>
              </a:solidFill>
              <a:latin typeface="Meiryo UI" panose="020B0604030504040204" pitchFamily="50" charset="-128"/>
              <a:ea typeface="Meiryo UI" panose="020B0604030504040204" pitchFamily="50" charset="-128"/>
            </a:endParaRPr>
          </a:p>
          <a:p>
            <a:pPr marL="342900" marR="0" lvl="0" indent="-342900" algn="l" rtl="0">
              <a:lnSpc>
                <a:spcPct val="144444"/>
              </a:lnSpc>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USB Type-</a:t>
            </a:r>
            <a:r>
              <a:rPr lang="en-US" sz="1800" dirty="0" err="1">
                <a:solidFill>
                  <a:schemeClr val="dk1"/>
                </a:solidFill>
                <a:latin typeface="Meiryo UI" panose="020B0604030504040204" pitchFamily="50" charset="-128"/>
                <a:ea typeface="Meiryo UI" panose="020B0604030504040204" pitchFamily="50" charset="-128"/>
              </a:rPr>
              <a:t>Cは</a:t>
            </a:r>
            <a:r>
              <a:rPr lang="en-US" sz="1800" dirty="0">
                <a:solidFill>
                  <a:schemeClr val="dk1"/>
                </a:solidFill>
                <a:latin typeface="Meiryo UI" panose="020B0604030504040204" pitchFamily="50" charset="-128"/>
                <a:ea typeface="Meiryo UI" panose="020B0604030504040204" pitchFamily="50" charset="-128"/>
              </a:rPr>
              <a:t>、</a:t>
            </a:r>
            <a:r>
              <a:rPr lang="ja-JP" altLang="en-US" sz="1800" dirty="0">
                <a:solidFill>
                  <a:schemeClr val="dk1"/>
                </a:solidFill>
                <a:latin typeface="Meiryo UI" panose="020B0604030504040204" pitchFamily="50" charset="-128"/>
                <a:ea typeface="Meiryo UI" panose="020B0604030504040204" pitchFamily="50" charset="-128"/>
              </a:rPr>
              <a:t>最大</a:t>
            </a:r>
            <a:r>
              <a:rPr lang="en-US" sz="1800" dirty="0">
                <a:solidFill>
                  <a:schemeClr val="dk1"/>
                </a:solidFill>
                <a:latin typeface="Meiryo UI" panose="020B0604030504040204" pitchFamily="50" charset="-128"/>
                <a:ea typeface="Meiryo UI" panose="020B0604030504040204" pitchFamily="50" charset="-128"/>
              </a:rPr>
              <a:t>USB 3.2 Gen 2 10Gb/</a:t>
            </a:r>
            <a:r>
              <a:rPr lang="en-US" sz="1800" dirty="0" err="1">
                <a:solidFill>
                  <a:schemeClr val="dk1"/>
                </a:solidFill>
                <a:latin typeface="Meiryo UI" panose="020B0604030504040204" pitchFamily="50" charset="-128"/>
                <a:ea typeface="Meiryo UI" panose="020B0604030504040204" pitchFamily="50" charset="-128"/>
              </a:rPr>
              <a:t>sの速度を提供します</a:t>
            </a:r>
            <a:endParaRPr sz="1800" dirty="0">
              <a:solidFill>
                <a:schemeClr val="dk1"/>
              </a:solidFill>
              <a:latin typeface="Meiryo UI" panose="020B0604030504040204" pitchFamily="50" charset="-128"/>
              <a:ea typeface="Meiryo UI" panose="020B0604030504040204" pitchFamily="50" charset="-128"/>
            </a:endParaRPr>
          </a:p>
        </p:txBody>
      </p:sp>
      <p:sp>
        <p:nvSpPr>
          <p:cNvPr id="1318" name="Google Shape;1318;p62"/>
          <p:cNvSpPr txBox="1"/>
          <p:nvPr/>
        </p:nvSpPr>
        <p:spPr>
          <a:xfrm>
            <a:off x="2718794" y="6260137"/>
            <a:ext cx="1597013" cy="3796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67" b="1" dirty="0">
                <a:latin typeface="Meiryo UI" panose="020B0604030504040204" pitchFamily="50" charset="-128"/>
                <a:ea typeface="Meiryo UI" panose="020B0604030504040204" pitchFamily="50" charset="-128"/>
              </a:rPr>
              <a:t>TL-D800C</a:t>
            </a:r>
            <a:endParaRPr sz="1867" b="1" dirty="0">
              <a:solidFill>
                <a:srgbClr val="000000"/>
              </a:solidFill>
              <a:latin typeface="Meiryo UI" panose="020B0604030504040204" pitchFamily="50" charset="-128"/>
              <a:ea typeface="Meiryo UI" panose="020B0604030504040204" pitchFamily="50" charset="-128"/>
              <a:sym typeface="Arial"/>
            </a:endParaRPr>
          </a:p>
        </p:txBody>
      </p:sp>
      <p:sp>
        <p:nvSpPr>
          <p:cNvPr id="1319" name="Google Shape;1319;p62"/>
          <p:cNvSpPr/>
          <p:nvPr/>
        </p:nvSpPr>
        <p:spPr>
          <a:xfrm flipH="1">
            <a:off x="8617214" y="2988285"/>
            <a:ext cx="2752717" cy="1231107"/>
          </a:xfrm>
          <a:prstGeom prst="snip2DiagRect">
            <a:avLst>
              <a:gd name="adj1" fmla="val 0"/>
              <a:gd name="adj2" fmla="val 12393"/>
            </a:avLst>
          </a:prstGeom>
          <a:noFill/>
          <a:ln w="12700" cap="flat" cmpd="sng">
            <a:solidFill>
              <a:srgbClr val="1167A7"/>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rgbClr val="FFFFFF"/>
              </a:solidFill>
              <a:latin typeface="Meiryo UI" panose="020B0604030504040204" pitchFamily="50" charset="-128"/>
              <a:ea typeface="Meiryo UI" panose="020B0604030504040204" pitchFamily="50" charset="-128"/>
              <a:sym typeface="Arial"/>
            </a:endParaRPr>
          </a:p>
        </p:txBody>
      </p:sp>
      <p:sp>
        <p:nvSpPr>
          <p:cNvPr id="1320" name="Google Shape;1320;p62"/>
          <p:cNvSpPr/>
          <p:nvPr/>
        </p:nvSpPr>
        <p:spPr>
          <a:xfrm flipH="1">
            <a:off x="8616764" y="2988285"/>
            <a:ext cx="1056624" cy="421128"/>
          </a:xfrm>
          <a:prstGeom prst="snip2DiagRect">
            <a:avLst>
              <a:gd name="adj1" fmla="val 0"/>
              <a:gd name="adj2" fmla="val 16667"/>
            </a:avLst>
          </a:prstGeom>
          <a:gradFill>
            <a:gsLst>
              <a:gs pos="0">
                <a:srgbClr val="2A3B54"/>
              </a:gs>
              <a:gs pos="100000">
                <a:srgbClr val="6787B0"/>
              </a:gs>
            </a:gsLst>
            <a:lin ang="5400000" scaled="0"/>
          </a:gradFill>
          <a:ln>
            <a:noFill/>
          </a:ln>
          <a:effectLst>
            <a:outerShdw blurRad="431800" dist="127000" dir="5760000" sx="106000" sy="106000" algn="ctr" rotWithShape="0">
              <a:srgbClr val="000000">
                <a:alpha val="33725"/>
              </a:srgbClr>
            </a:outerShdw>
          </a:effectLst>
        </p:spPr>
        <p:txBody>
          <a:bodyPr spcFirstLastPara="1" wrap="square" lIns="121900" tIns="60950" rIns="121900" bIns="60950" anchor="ctr" anchorCtr="0">
            <a:noAutofit/>
          </a:bodyPr>
          <a:lstStyle/>
          <a:p>
            <a:pPr marL="380144" marR="0" lvl="0" indent="-380144" algn="l"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付属</a:t>
            </a:r>
            <a:endParaRPr sz="1400" b="1" dirty="0">
              <a:solidFill>
                <a:srgbClr val="FFFFFF"/>
              </a:solidFill>
              <a:latin typeface="Meiryo UI" panose="020B0604030504040204" pitchFamily="50" charset="-128"/>
              <a:ea typeface="Meiryo UI" panose="020B0604030504040204" pitchFamily="50" charset="-128"/>
              <a:sym typeface="Arial"/>
            </a:endParaRPr>
          </a:p>
        </p:txBody>
      </p:sp>
      <p:sp>
        <p:nvSpPr>
          <p:cNvPr id="1321" name="Google Shape;1321;p62"/>
          <p:cNvSpPr txBox="1"/>
          <p:nvPr/>
        </p:nvSpPr>
        <p:spPr>
          <a:xfrm>
            <a:off x="8664891" y="3473820"/>
            <a:ext cx="304532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USB 3.2 Gen1またはGen 2 Type-C - </a:t>
            </a:r>
            <a:r>
              <a:rPr lang="en-US" sz="1600" dirty="0" err="1">
                <a:solidFill>
                  <a:schemeClr val="dk1"/>
                </a:solidFill>
                <a:latin typeface="Meiryo UI" panose="020B0604030504040204" pitchFamily="50" charset="-128"/>
                <a:ea typeface="Meiryo UI" panose="020B0604030504040204" pitchFamily="50" charset="-128"/>
              </a:rPr>
              <a:t>Type-Aケーブル</a:t>
            </a:r>
            <a:endParaRPr sz="1600" dirty="0">
              <a:solidFill>
                <a:schemeClr val="dk1"/>
              </a:solidFill>
              <a:latin typeface="Meiryo UI" panose="020B0604030504040204" pitchFamily="50" charset="-128"/>
              <a:ea typeface="Meiryo UI" panose="020B0604030504040204" pitchFamily="50" charset="-128"/>
              <a:sym typeface="Arial"/>
            </a:endParaRPr>
          </a:p>
        </p:txBody>
      </p:sp>
      <p:pic>
        <p:nvPicPr>
          <p:cNvPr id="1322" name="Google Shape;1322;p62"/>
          <p:cNvPicPr preferRelativeResize="0"/>
          <p:nvPr/>
        </p:nvPicPr>
        <p:blipFill rotWithShape="1">
          <a:blip r:embed="rId4">
            <a:alphaModFix/>
          </a:blip>
          <a:srcRect/>
          <a:stretch/>
        </p:blipFill>
        <p:spPr>
          <a:xfrm>
            <a:off x="6806546" y="2676805"/>
            <a:ext cx="1844911" cy="1993529"/>
          </a:xfrm>
          <a:prstGeom prst="rect">
            <a:avLst/>
          </a:prstGeom>
          <a:noFill/>
          <a:ln>
            <a:noFill/>
          </a:ln>
          <a:effectLst>
            <a:outerShdw blurRad="431800" dist="25400" dir="5760000" sx="106000" sy="106000" algn="ctr" rotWithShape="0">
              <a:srgbClr val="000000">
                <a:alpha val="33725"/>
              </a:srgbClr>
            </a:outerShdw>
          </a:effectLst>
        </p:spPr>
      </p:pic>
      <p:sp>
        <p:nvSpPr>
          <p:cNvPr id="1323" name="Google Shape;1323;p62"/>
          <p:cNvSpPr/>
          <p:nvPr/>
        </p:nvSpPr>
        <p:spPr>
          <a:xfrm flipH="1">
            <a:off x="8617214" y="5119322"/>
            <a:ext cx="2752717" cy="912937"/>
          </a:xfrm>
          <a:prstGeom prst="snip2DiagRect">
            <a:avLst>
              <a:gd name="adj1" fmla="val 0"/>
              <a:gd name="adj2" fmla="val 12393"/>
            </a:avLst>
          </a:prstGeom>
          <a:noFill/>
          <a:ln w="12700" cap="flat" cmpd="sng">
            <a:solidFill>
              <a:srgbClr val="1167A7"/>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rgbClr val="FFFFFF"/>
              </a:solidFill>
              <a:latin typeface="Meiryo UI" panose="020B0604030504040204" pitchFamily="50" charset="-128"/>
              <a:ea typeface="Meiryo UI" panose="020B0604030504040204" pitchFamily="50" charset="-128"/>
              <a:sym typeface="Arial"/>
            </a:endParaRPr>
          </a:p>
        </p:txBody>
      </p:sp>
      <p:sp>
        <p:nvSpPr>
          <p:cNvPr id="1324" name="Google Shape;1324;p62"/>
          <p:cNvSpPr/>
          <p:nvPr/>
        </p:nvSpPr>
        <p:spPr>
          <a:xfrm flipH="1">
            <a:off x="8616764" y="5119321"/>
            <a:ext cx="1056624" cy="421128"/>
          </a:xfrm>
          <a:prstGeom prst="snip2DiagRect">
            <a:avLst>
              <a:gd name="adj1" fmla="val 0"/>
              <a:gd name="adj2" fmla="val 16667"/>
            </a:avLst>
          </a:prstGeom>
          <a:gradFill>
            <a:gsLst>
              <a:gs pos="0">
                <a:srgbClr val="2A3B54"/>
              </a:gs>
              <a:gs pos="100000">
                <a:srgbClr val="6787B0"/>
              </a:gs>
            </a:gsLst>
            <a:lin ang="5400000" scaled="0"/>
          </a:gradFill>
          <a:ln>
            <a:noFill/>
          </a:ln>
          <a:effectLst>
            <a:outerShdw blurRad="431800" dist="127000" dir="5760000" sx="106000" sy="106000" algn="ctr" rotWithShape="0">
              <a:srgbClr val="000000">
                <a:alpha val="33725"/>
              </a:srgbClr>
            </a:outerShdw>
          </a:effectLst>
        </p:spPr>
        <p:txBody>
          <a:bodyPr spcFirstLastPara="1" wrap="square" lIns="121900" tIns="60950" rIns="121900" bIns="60950" anchor="ctr" anchorCtr="0">
            <a:noAutofit/>
          </a:bodyPr>
          <a:lstStyle/>
          <a:p>
            <a:pPr marL="380144" marR="0" lvl="0" indent="-380144" algn="l"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付属</a:t>
            </a:r>
            <a:endParaRPr sz="1400" b="1" dirty="0">
              <a:solidFill>
                <a:srgbClr val="FFFFFF"/>
              </a:solidFill>
              <a:latin typeface="Meiryo UI" panose="020B0604030504040204" pitchFamily="50" charset="-128"/>
              <a:ea typeface="Meiryo UI" panose="020B0604030504040204" pitchFamily="50" charset="-128"/>
              <a:sym typeface="Arial"/>
            </a:endParaRPr>
          </a:p>
        </p:txBody>
      </p:sp>
      <p:sp>
        <p:nvSpPr>
          <p:cNvPr id="1325" name="Google Shape;1325;p62"/>
          <p:cNvSpPr txBox="1"/>
          <p:nvPr/>
        </p:nvSpPr>
        <p:spPr>
          <a:xfrm>
            <a:off x="8626391" y="5574947"/>
            <a:ext cx="29068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Type-C – </a:t>
            </a:r>
            <a:r>
              <a:rPr lang="en-US" sz="1800" dirty="0" err="1">
                <a:solidFill>
                  <a:schemeClr val="dk1"/>
                </a:solidFill>
                <a:latin typeface="Meiryo UI" panose="020B0604030504040204" pitchFamily="50" charset="-128"/>
                <a:ea typeface="Meiryo UI" panose="020B0604030504040204" pitchFamily="50" charset="-128"/>
              </a:rPr>
              <a:t>Type-Cケーブル</a:t>
            </a:r>
            <a:endParaRPr sz="1400" dirty="0">
              <a:solidFill>
                <a:schemeClr val="dk1"/>
              </a:solidFill>
              <a:latin typeface="Meiryo UI" panose="020B0604030504040204" pitchFamily="50" charset="-128"/>
              <a:ea typeface="Meiryo UI" panose="020B0604030504040204" pitchFamily="50" charset="-128"/>
              <a:sym typeface="Arial"/>
            </a:endParaRPr>
          </a:p>
        </p:txBody>
      </p:sp>
      <p:pic>
        <p:nvPicPr>
          <p:cNvPr id="1326" name="Google Shape;1326;p62"/>
          <p:cNvPicPr preferRelativeResize="0"/>
          <p:nvPr/>
        </p:nvPicPr>
        <p:blipFill rotWithShape="1">
          <a:blip r:embed="rId5">
            <a:alphaModFix/>
          </a:blip>
          <a:srcRect/>
          <a:stretch/>
        </p:blipFill>
        <p:spPr>
          <a:xfrm>
            <a:off x="6762449" y="4682891"/>
            <a:ext cx="1933103" cy="1933103"/>
          </a:xfrm>
          <a:prstGeom prst="rect">
            <a:avLst/>
          </a:prstGeom>
          <a:noFill/>
          <a:ln>
            <a:noFill/>
          </a:ln>
          <a:effectLst>
            <a:outerShdw blurRad="431800" dist="25400" dir="5760000" sx="106000" sy="106000" algn="ctr" rotWithShape="0">
              <a:srgbClr val="000000">
                <a:alpha val="33725"/>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6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rgbClr val="3F3F3F"/>
              </a:buClr>
              <a:buSzPts val="3600"/>
              <a:buFont typeface="Arial"/>
              <a:buNone/>
            </a:pPr>
            <a:r>
              <a:rPr lang="en-US" sz="3600" dirty="0" err="1">
                <a:solidFill>
                  <a:schemeClr val="tx1"/>
                </a:solidFill>
                <a:latin typeface="Meiryo UI" panose="020B0604030504040204" pitchFamily="50" charset="-128"/>
                <a:ea typeface="Meiryo UI" panose="020B0604030504040204" pitchFamily="50" charset="-128"/>
                <a:cs typeface="Arial"/>
                <a:sym typeface="Arial"/>
              </a:rPr>
              <a:t>PCIeからSATAエンクロージャへの高速ストレージ拡張</a:t>
            </a:r>
            <a:endParaRPr sz="3600"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1332" name="Google Shape;1332;p63"/>
          <p:cNvSpPr txBox="1"/>
          <p:nvPr/>
        </p:nvSpPr>
        <p:spPr>
          <a:xfrm>
            <a:off x="493432" y="1808362"/>
            <a:ext cx="11356700" cy="10329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7777"/>
              </a:lnSpc>
              <a:spcBef>
                <a:spcPts val="6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NASにQNAP</a:t>
            </a:r>
            <a:r>
              <a:rPr lang="en-US" sz="1800" dirty="0">
                <a:solidFill>
                  <a:schemeClr val="dk1"/>
                </a:solidFill>
                <a:latin typeface="Meiryo UI" panose="020B0604030504040204" pitchFamily="50" charset="-128"/>
                <a:ea typeface="Meiryo UI" panose="020B0604030504040204" pitchFamily="50" charset="-128"/>
              </a:rPr>
              <a:t> QXP SATA </a:t>
            </a:r>
            <a:r>
              <a:rPr lang="en-US" sz="1800" dirty="0" err="1">
                <a:solidFill>
                  <a:schemeClr val="dk1"/>
                </a:solidFill>
                <a:latin typeface="Meiryo UI" panose="020B0604030504040204" pitchFamily="50" charset="-128"/>
                <a:ea typeface="Meiryo UI" panose="020B0604030504040204" pitchFamily="50" charset="-128"/>
              </a:rPr>
              <a:t>HBAを取り付けて、PCIe</a:t>
            </a:r>
            <a:r>
              <a:rPr lang="en-US" sz="1800" dirty="0">
                <a:solidFill>
                  <a:schemeClr val="dk1"/>
                </a:solidFill>
                <a:latin typeface="Meiryo UI" panose="020B0604030504040204" pitchFamily="50" charset="-128"/>
                <a:ea typeface="Meiryo UI" panose="020B0604030504040204" pitchFamily="50" charset="-128"/>
              </a:rPr>
              <a:t> Gen3帯域幅経由でTL拡張ユニットにアクセスします</a:t>
            </a:r>
            <a:endParaRPr sz="1800" dirty="0">
              <a:solidFill>
                <a:schemeClr val="dk1"/>
              </a:solidFill>
              <a:latin typeface="Meiryo UI" panose="020B0604030504040204" pitchFamily="50" charset="-128"/>
              <a:ea typeface="Meiryo UI" panose="020B0604030504040204" pitchFamily="50" charset="-128"/>
            </a:endParaRPr>
          </a:p>
          <a:p>
            <a:pPr marL="342900" marR="0" lvl="0" indent="-342900" algn="l" rtl="0">
              <a:lnSpc>
                <a:spcPct val="127777"/>
              </a:lnSpc>
              <a:spcBef>
                <a:spcPts val="60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各SFF-8088ケーブル は、4 x SATA 6Gb/s = 24 Gb/</a:t>
            </a:r>
            <a:r>
              <a:rPr lang="en-US" sz="1800" dirty="0" err="1">
                <a:solidFill>
                  <a:schemeClr val="dk1"/>
                </a:solidFill>
                <a:latin typeface="Meiryo UI" panose="020B0604030504040204" pitchFamily="50" charset="-128"/>
                <a:ea typeface="Meiryo UI" panose="020B0604030504040204" pitchFamily="50" charset="-128"/>
              </a:rPr>
              <a:t>sの帯域幅を提供します。複数のケーブルを接続して</a:t>
            </a:r>
            <a:br>
              <a:rPr lang="en-US" sz="1800" dirty="0">
                <a:solidFill>
                  <a:schemeClr val="dk1"/>
                </a:solidFill>
                <a:latin typeface="Meiryo UI" panose="020B0604030504040204" pitchFamily="50" charset="-128"/>
                <a:ea typeface="Meiryo UI" panose="020B0604030504040204" pitchFamily="50" charset="-128"/>
              </a:rPr>
            </a:br>
            <a:r>
              <a:rPr lang="en-US" sz="1800" dirty="0">
                <a:solidFill>
                  <a:schemeClr val="dk1"/>
                </a:solidFill>
                <a:latin typeface="Meiryo UI" panose="020B0604030504040204" pitchFamily="50" charset="-128"/>
                <a:ea typeface="Meiryo UI" panose="020B0604030504040204" pitchFamily="50" charset="-128"/>
              </a:rPr>
              <a:t>最大64 Gb/</a:t>
            </a:r>
            <a:r>
              <a:rPr lang="en-US" sz="1800" dirty="0" err="1">
                <a:solidFill>
                  <a:schemeClr val="dk1"/>
                </a:solidFill>
                <a:latin typeface="Meiryo UI" panose="020B0604030504040204" pitchFamily="50" charset="-128"/>
                <a:ea typeface="Meiryo UI" panose="020B0604030504040204" pitchFamily="50" charset="-128"/>
              </a:rPr>
              <a:t>sのパフォーマンスを実現</a:t>
            </a:r>
            <a:r>
              <a:rPr lang="ja-JP" altLang="en-US" sz="1800" dirty="0">
                <a:solidFill>
                  <a:schemeClr val="dk1"/>
                </a:solidFill>
                <a:latin typeface="Meiryo UI" panose="020B0604030504040204" pitchFamily="50" charset="-128"/>
                <a:ea typeface="Meiryo UI" panose="020B0604030504040204" pitchFamily="50" charset="-128"/>
              </a:rPr>
              <a:t>します</a:t>
            </a:r>
            <a:endParaRPr sz="1800" dirty="0">
              <a:solidFill>
                <a:schemeClr val="dk1"/>
              </a:solidFill>
              <a:latin typeface="Meiryo UI" panose="020B0604030504040204" pitchFamily="50" charset="-128"/>
              <a:ea typeface="Meiryo UI" panose="020B0604030504040204" pitchFamily="50" charset="-128"/>
            </a:endParaRPr>
          </a:p>
        </p:txBody>
      </p:sp>
      <p:pic>
        <p:nvPicPr>
          <p:cNvPr id="1333" name="Google Shape;1333;p63"/>
          <p:cNvPicPr preferRelativeResize="0"/>
          <p:nvPr/>
        </p:nvPicPr>
        <p:blipFill rotWithShape="1">
          <a:blip r:embed="rId3">
            <a:alphaModFix/>
          </a:blip>
          <a:srcRect/>
          <a:stretch/>
        </p:blipFill>
        <p:spPr>
          <a:xfrm>
            <a:off x="1084044" y="4445699"/>
            <a:ext cx="1612013" cy="1712671"/>
          </a:xfrm>
          <a:prstGeom prst="rect">
            <a:avLst/>
          </a:prstGeom>
          <a:noFill/>
          <a:ln>
            <a:noFill/>
          </a:ln>
        </p:spPr>
      </p:pic>
      <p:pic>
        <p:nvPicPr>
          <p:cNvPr id="1334" name="Google Shape;1334;p63"/>
          <p:cNvPicPr preferRelativeResize="0"/>
          <p:nvPr/>
        </p:nvPicPr>
        <p:blipFill rotWithShape="1">
          <a:blip r:embed="rId4">
            <a:alphaModFix/>
          </a:blip>
          <a:srcRect/>
          <a:stretch/>
        </p:blipFill>
        <p:spPr>
          <a:xfrm>
            <a:off x="3661550" y="4445699"/>
            <a:ext cx="2740271" cy="1712669"/>
          </a:xfrm>
          <a:prstGeom prst="rect">
            <a:avLst/>
          </a:prstGeom>
          <a:noFill/>
          <a:ln>
            <a:noFill/>
          </a:ln>
        </p:spPr>
      </p:pic>
      <p:pic>
        <p:nvPicPr>
          <p:cNvPr id="1335" name="Google Shape;1335;p63"/>
          <p:cNvPicPr preferRelativeResize="0"/>
          <p:nvPr/>
        </p:nvPicPr>
        <p:blipFill rotWithShape="1">
          <a:blip r:embed="rId5">
            <a:alphaModFix/>
          </a:blip>
          <a:srcRect/>
          <a:stretch/>
        </p:blipFill>
        <p:spPr>
          <a:xfrm>
            <a:off x="6943493" y="4040970"/>
            <a:ext cx="3819532" cy="2387207"/>
          </a:xfrm>
          <a:prstGeom prst="rect">
            <a:avLst/>
          </a:prstGeom>
          <a:noFill/>
          <a:ln>
            <a:noFill/>
          </a:ln>
        </p:spPr>
      </p:pic>
      <p:grpSp>
        <p:nvGrpSpPr>
          <p:cNvPr id="1336" name="Google Shape;1336;p63"/>
          <p:cNvGrpSpPr/>
          <p:nvPr/>
        </p:nvGrpSpPr>
        <p:grpSpPr>
          <a:xfrm>
            <a:off x="1084044" y="3176586"/>
            <a:ext cx="9622323" cy="842680"/>
            <a:chOff x="1616232" y="2899633"/>
            <a:chExt cx="3589471" cy="434539"/>
          </a:xfrm>
        </p:grpSpPr>
        <p:sp>
          <p:nvSpPr>
            <p:cNvPr id="1337" name="Google Shape;1337;p63"/>
            <p:cNvSpPr/>
            <p:nvPr/>
          </p:nvSpPr>
          <p:spPr>
            <a:xfrm>
              <a:off x="3797782" y="2899633"/>
              <a:ext cx="1407921" cy="299860"/>
            </a:xfrm>
            <a:prstGeom prst="parallelogram">
              <a:avLst>
                <a:gd name="adj" fmla="val 43486"/>
              </a:avLst>
            </a:prstGeom>
            <a:solidFill>
              <a:srgbClr val="52555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solidFill>
                    <a:srgbClr val="FFFFFF"/>
                  </a:solidFill>
                  <a:latin typeface="Meiryo UI" panose="020B0604030504040204" pitchFamily="50" charset="-128"/>
                  <a:ea typeface="Meiryo UI" panose="020B0604030504040204" pitchFamily="50" charset="-128"/>
                  <a:sym typeface="Arial"/>
                </a:rPr>
                <a:t>TL-D1600S</a:t>
              </a:r>
              <a:endParaRPr sz="1867" b="1" dirty="0">
                <a:solidFill>
                  <a:srgbClr val="FFFFFF"/>
                </a:solidFill>
                <a:latin typeface="Meiryo UI" panose="020B0604030504040204" pitchFamily="50" charset="-128"/>
                <a:ea typeface="Meiryo UI" panose="020B0604030504040204" pitchFamily="50" charset="-128"/>
                <a:sym typeface="Arial"/>
              </a:endParaRPr>
            </a:p>
          </p:txBody>
        </p:sp>
        <p:sp>
          <p:nvSpPr>
            <p:cNvPr id="1338" name="Google Shape;1338;p63"/>
            <p:cNvSpPr/>
            <p:nvPr/>
          </p:nvSpPr>
          <p:spPr>
            <a:xfrm>
              <a:off x="1616232" y="2903974"/>
              <a:ext cx="1275980" cy="299860"/>
            </a:xfrm>
            <a:prstGeom prst="parallelogram">
              <a:avLst>
                <a:gd name="adj" fmla="val 43486"/>
              </a:avLst>
            </a:prstGeom>
            <a:solidFill>
              <a:srgbClr val="32323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solidFill>
                    <a:srgbClr val="FFFFFF"/>
                  </a:solidFill>
                  <a:latin typeface="Meiryo UI" panose="020B0604030504040204" pitchFamily="50" charset="-128"/>
                  <a:ea typeface="Meiryo UI" panose="020B0604030504040204" pitchFamily="50" charset="-128"/>
                  <a:sym typeface="Arial"/>
                </a:rPr>
                <a:t>TL-D400S</a:t>
              </a:r>
              <a:endParaRPr sz="1867" b="1" dirty="0">
                <a:solidFill>
                  <a:srgbClr val="FFFFFF"/>
                </a:solidFill>
                <a:latin typeface="Meiryo UI" panose="020B0604030504040204" pitchFamily="50" charset="-128"/>
                <a:ea typeface="Meiryo UI" panose="020B0604030504040204" pitchFamily="50" charset="-128"/>
                <a:sym typeface="Arial"/>
              </a:endParaRPr>
            </a:p>
          </p:txBody>
        </p:sp>
        <p:sp>
          <p:nvSpPr>
            <p:cNvPr id="1339" name="Google Shape;1339;p63"/>
            <p:cNvSpPr/>
            <p:nvPr/>
          </p:nvSpPr>
          <p:spPr>
            <a:xfrm>
              <a:off x="2600123" y="3034312"/>
              <a:ext cx="1407921" cy="299860"/>
            </a:xfrm>
            <a:prstGeom prst="parallelogram">
              <a:avLst>
                <a:gd name="adj" fmla="val 43486"/>
              </a:avLst>
            </a:prstGeom>
            <a:solidFill>
              <a:srgbClr val="EE6D2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67" b="1" dirty="0">
                  <a:solidFill>
                    <a:srgbClr val="FFFFFF"/>
                  </a:solidFill>
                  <a:latin typeface="Meiryo UI" panose="020B0604030504040204" pitchFamily="50" charset="-128"/>
                  <a:ea typeface="Meiryo UI" panose="020B0604030504040204" pitchFamily="50" charset="-128"/>
                  <a:sym typeface="Arial"/>
                </a:rPr>
                <a:t>TL-D800S</a:t>
              </a:r>
              <a:endParaRPr sz="1867" b="1" dirty="0">
                <a:solidFill>
                  <a:srgbClr val="FFFFFF"/>
                </a:solidFill>
                <a:latin typeface="Meiryo UI" panose="020B0604030504040204" pitchFamily="50" charset="-128"/>
                <a:ea typeface="Meiryo UI" panose="020B0604030504040204" pitchFamily="50" charset="-128"/>
                <a:sym typeface="Arial"/>
              </a:endParaRPr>
            </a:p>
          </p:txBody>
        </p:sp>
      </p:grpSp>
      <p:cxnSp>
        <p:nvCxnSpPr>
          <p:cNvPr id="1340" name="Google Shape;1340;p63"/>
          <p:cNvCxnSpPr/>
          <p:nvPr/>
        </p:nvCxnSpPr>
        <p:spPr>
          <a:xfrm flipH="1">
            <a:off x="2841943" y="4241304"/>
            <a:ext cx="819607" cy="2339339"/>
          </a:xfrm>
          <a:prstGeom prst="straightConnector1">
            <a:avLst/>
          </a:prstGeom>
          <a:noFill/>
          <a:ln w="9525" cap="flat" cmpd="sng">
            <a:solidFill>
              <a:schemeClr val="accent6"/>
            </a:solidFill>
            <a:prstDash val="solid"/>
            <a:miter lim="800000"/>
            <a:headEnd type="none" w="sm" len="sm"/>
            <a:tailEnd type="none" w="sm" len="sm"/>
          </a:ln>
        </p:spPr>
      </p:cxnSp>
      <p:cxnSp>
        <p:nvCxnSpPr>
          <p:cNvPr id="1341" name="Google Shape;1341;p63"/>
          <p:cNvCxnSpPr/>
          <p:nvPr/>
        </p:nvCxnSpPr>
        <p:spPr>
          <a:xfrm flipH="1">
            <a:off x="6465906" y="4241304"/>
            <a:ext cx="819607" cy="2339339"/>
          </a:xfrm>
          <a:prstGeom prst="straightConnector1">
            <a:avLst/>
          </a:prstGeom>
          <a:noFill/>
          <a:ln w="9525" cap="flat" cmpd="sng">
            <a:solidFill>
              <a:schemeClr val="accent6"/>
            </a:solidFill>
            <a:prstDash val="solid"/>
            <a:miter lim="800000"/>
            <a:headEnd type="none" w="sm" len="sm"/>
            <a:tailEnd type="none" w="sm" len="sm"/>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6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dirty="0">
                <a:solidFill>
                  <a:schemeClr val="tx1"/>
                </a:solidFill>
                <a:latin typeface="Meiryo UI" panose="020B0604030504040204" pitchFamily="50" charset="-128"/>
                <a:ea typeface="Meiryo UI" panose="020B0604030504040204" pitchFamily="50" charset="-128"/>
                <a:cs typeface="Arial"/>
                <a:sym typeface="Arial"/>
              </a:rPr>
              <a:t>QXP SATA </a:t>
            </a:r>
            <a:r>
              <a:rPr lang="en-US" dirty="0" err="1">
                <a:solidFill>
                  <a:schemeClr val="tx1"/>
                </a:solidFill>
                <a:latin typeface="Meiryo UI" panose="020B0604030504040204" pitchFamily="50" charset="-128"/>
                <a:ea typeface="Meiryo UI" panose="020B0604030504040204" pitchFamily="50" charset="-128"/>
                <a:cs typeface="Arial"/>
                <a:sym typeface="Arial"/>
              </a:rPr>
              <a:t>HBAとケーブルが含まれます</a:t>
            </a:r>
            <a:endParaRPr dirty="0">
              <a:solidFill>
                <a:schemeClr val="tx1"/>
              </a:solidFill>
              <a:latin typeface="Meiryo UI" panose="020B0604030504040204" pitchFamily="50" charset="-128"/>
              <a:ea typeface="Meiryo UI" panose="020B0604030504040204" pitchFamily="50" charset="-128"/>
              <a:cs typeface="Arial"/>
              <a:sym typeface="Arial"/>
            </a:endParaRPr>
          </a:p>
        </p:txBody>
      </p:sp>
      <p:sp>
        <p:nvSpPr>
          <p:cNvPr id="1347" name="Google Shape;1347;p64"/>
          <p:cNvSpPr txBox="1"/>
          <p:nvPr/>
        </p:nvSpPr>
        <p:spPr>
          <a:xfrm>
            <a:off x="629008" y="3426643"/>
            <a:ext cx="1258785" cy="369252"/>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333" b="1" dirty="0">
                <a:solidFill>
                  <a:srgbClr val="323231"/>
                </a:solidFill>
                <a:latin typeface="Meiryo UI" panose="020B0604030504040204" pitchFamily="50" charset="-128"/>
                <a:ea typeface="Meiryo UI" panose="020B0604030504040204" pitchFamily="50" charset="-128"/>
              </a:rPr>
              <a:t>TL-D400S</a:t>
            </a:r>
            <a:endParaRPr dirty="0">
              <a:latin typeface="Meiryo UI" panose="020B0604030504040204" pitchFamily="50" charset="-128"/>
              <a:ea typeface="Meiryo UI" panose="020B0604030504040204" pitchFamily="50" charset="-128"/>
            </a:endParaRPr>
          </a:p>
        </p:txBody>
      </p:sp>
      <p:pic>
        <p:nvPicPr>
          <p:cNvPr id="1348" name="Google Shape;1348;p64" descr="一張含有 監視器, 坐, 小, 電腦 的圖片&#10;&#10;自動產生的描述"/>
          <p:cNvPicPr preferRelativeResize="0"/>
          <p:nvPr/>
        </p:nvPicPr>
        <p:blipFill rotWithShape="1">
          <a:blip r:embed="rId3">
            <a:alphaModFix/>
          </a:blip>
          <a:srcRect/>
          <a:stretch/>
        </p:blipFill>
        <p:spPr>
          <a:xfrm>
            <a:off x="670859" y="4353547"/>
            <a:ext cx="2695994" cy="1684997"/>
          </a:xfrm>
          <a:prstGeom prst="rect">
            <a:avLst/>
          </a:prstGeom>
          <a:noFill/>
          <a:ln>
            <a:noFill/>
          </a:ln>
        </p:spPr>
      </p:pic>
      <p:sp>
        <p:nvSpPr>
          <p:cNvPr id="1349" name="Google Shape;1349;p64"/>
          <p:cNvSpPr txBox="1"/>
          <p:nvPr/>
        </p:nvSpPr>
        <p:spPr>
          <a:xfrm>
            <a:off x="1653242" y="3427147"/>
            <a:ext cx="2722868" cy="595019"/>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200" b="1" dirty="0">
                <a:solidFill>
                  <a:srgbClr val="323231"/>
                </a:solidFill>
                <a:latin typeface="Meiryo UI" panose="020B0604030504040204" pitchFamily="50" charset="-128"/>
                <a:ea typeface="Meiryo UI" panose="020B0604030504040204" pitchFamily="50" charset="-128"/>
              </a:rPr>
              <a:t>1×QXP-400eS-A1164</a:t>
            </a:r>
            <a:endParaRPr sz="1200" b="1" dirty="0">
              <a:solidFill>
                <a:srgbClr val="32323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b="1" dirty="0">
                <a:solidFill>
                  <a:srgbClr val="323231"/>
                </a:solidFill>
                <a:latin typeface="Meiryo UI" panose="020B0604030504040204" pitchFamily="50" charset="-128"/>
                <a:ea typeface="Meiryo UI" panose="020B0604030504040204" pitchFamily="50" charset="-128"/>
              </a:rPr>
              <a:t>PCIe to 4 x SATA 6Gb/s</a:t>
            </a:r>
            <a:endParaRPr sz="1200" b="1" dirty="0">
              <a:solidFill>
                <a:srgbClr val="323231"/>
              </a:solidFill>
              <a:latin typeface="Meiryo UI" panose="020B0604030504040204" pitchFamily="50" charset="-128"/>
              <a:ea typeface="Meiryo UI" panose="020B0604030504040204" pitchFamily="50" charset="-128"/>
            </a:endParaRPr>
          </a:p>
        </p:txBody>
      </p:sp>
      <p:sp>
        <p:nvSpPr>
          <p:cNvPr id="1350" name="Google Shape;1350;p64"/>
          <p:cNvSpPr txBox="1"/>
          <p:nvPr/>
        </p:nvSpPr>
        <p:spPr>
          <a:xfrm>
            <a:off x="3549775" y="3430885"/>
            <a:ext cx="2224486" cy="348797"/>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200" b="1" dirty="0">
                <a:solidFill>
                  <a:srgbClr val="323231"/>
                </a:solidFill>
                <a:latin typeface="Meiryo UI" panose="020B0604030504040204" pitchFamily="50" charset="-128"/>
                <a:ea typeface="Meiryo UI" panose="020B0604030504040204" pitchFamily="50" charset="-128"/>
              </a:rPr>
              <a:t>1×1M SFF-8088ケーブル</a:t>
            </a:r>
            <a:endParaRPr dirty="0">
              <a:latin typeface="Meiryo UI" panose="020B0604030504040204" pitchFamily="50" charset="-128"/>
              <a:ea typeface="Meiryo UI" panose="020B0604030504040204" pitchFamily="50" charset="-128"/>
            </a:endParaRPr>
          </a:p>
        </p:txBody>
      </p:sp>
      <p:sp>
        <p:nvSpPr>
          <p:cNvPr id="1351" name="Google Shape;1351;p64"/>
          <p:cNvSpPr txBox="1"/>
          <p:nvPr/>
        </p:nvSpPr>
        <p:spPr>
          <a:xfrm>
            <a:off x="6448710" y="3468116"/>
            <a:ext cx="1332175" cy="369252"/>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1333" b="1" dirty="0">
                <a:solidFill>
                  <a:srgbClr val="323231"/>
                </a:solidFill>
                <a:latin typeface="Meiryo UI" panose="020B0604030504040204" pitchFamily="50" charset="-128"/>
                <a:ea typeface="Meiryo UI" panose="020B0604030504040204" pitchFamily="50" charset="-128"/>
              </a:rPr>
              <a:t>TL-D800S</a:t>
            </a:r>
            <a:endParaRPr dirty="0">
              <a:latin typeface="Meiryo UI" panose="020B0604030504040204" pitchFamily="50" charset="-128"/>
              <a:ea typeface="Meiryo UI" panose="020B0604030504040204" pitchFamily="50" charset="-128"/>
            </a:endParaRPr>
          </a:p>
        </p:txBody>
      </p:sp>
      <p:sp>
        <p:nvSpPr>
          <p:cNvPr id="1352" name="Google Shape;1352;p64"/>
          <p:cNvSpPr txBox="1"/>
          <p:nvPr/>
        </p:nvSpPr>
        <p:spPr>
          <a:xfrm>
            <a:off x="7915295" y="3470243"/>
            <a:ext cx="243807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323231"/>
                </a:solidFill>
                <a:latin typeface="Meiryo UI" panose="020B0604030504040204" pitchFamily="50" charset="-128"/>
                <a:ea typeface="Meiryo UI" panose="020B0604030504040204" pitchFamily="50" charset="-128"/>
              </a:rPr>
              <a:t>1×QXP-800eS-A116</a:t>
            </a:r>
            <a:endParaRPr sz="1200" b="1" dirty="0">
              <a:solidFill>
                <a:srgbClr val="32323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b="1" dirty="0">
                <a:solidFill>
                  <a:srgbClr val="323231"/>
                </a:solidFill>
                <a:latin typeface="Meiryo UI" panose="020B0604030504040204" pitchFamily="50" charset="-128"/>
                <a:ea typeface="Meiryo UI" panose="020B0604030504040204" pitchFamily="50" charset="-128"/>
              </a:rPr>
              <a:t>PCIe to 8 x SATA 6Gb/s</a:t>
            </a:r>
            <a:endParaRPr sz="1200" b="1" dirty="0">
              <a:solidFill>
                <a:srgbClr val="323231"/>
              </a:solidFill>
              <a:latin typeface="Meiryo UI" panose="020B0604030504040204" pitchFamily="50" charset="-128"/>
              <a:ea typeface="Meiryo UI" panose="020B0604030504040204" pitchFamily="50" charset="-128"/>
            </a:endParaRPr>
          </a:p>
        </p:txBody>
      </p:sp>
      <p:sp>
        <p:nvSpPr>
          <p:cNvPr id="1353" name="Google Shape;1353;p64"/>
          <p:cNvSpPr txBox="1"/>
          <p:nvPr/>
        </p:nvSpPr>
        <p:spPr>
          <a:xfrm>
            <a:off x="9975303" y="3466553"/>
            <a:ext cx="2364182" cy="3293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323231"/>
                </a:solidFill>
                <a:latin typeface="Meiryo UI" panose="020B0604030504040204" pitchFamily="50" charset="-128"/>
                <a:ea typeface="Meiryo UI" panose="020B0604030504040204" pitchFamily="50" charset="-128"/>
              </a:rPr>
              <a:t>2×1M SFF-8088ケーブル</a:t>
            </a:r>
            <a:endParaRPr sz="1400" b="1" dirty="0">
              <a:solidFill>
                <a:srgbClr val="323231"/>
              </a:solidFill>
              <a:latin typeface="Meiryo UI" panose="020B0604030504040204" pitchFamily="50" charset="-128"/>
              <a:ea typeface="Meiryo UI" panose="020B0604030504040204" pitchFamily="50" charset="-128"/>
              <a:sym typeface="Arial"/>
            </a:endParaRPr>
          </a:p>
        </p:txBody>
      </p:sp>
      <p:sp>
        <p:nvSpPr>
          <p:cNvPr id="1354" name="Google Shape;1354;p64"/>
          <p:cNvSpPr txBox="1"/>
          <p:nvPr/>
        </p:nvSpPr>
        <p:spPr>
          <a:xfrm>
            <a:off x="1462043" y="5999631"/>
            <a:ext cx="1261491" cy="339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b="1" dirty="0">
                <a:solidFill>
                  <a:srgbClr val="323231"/>
                </a:solidFill>
                <a:latin typeface="Meiryo UI" panose="020B0604030504040204" pitchFamily="50" charset="-128"/>
                <a:ea typeface="Meiryo UI" panose="020B0604030504040204" pitchFamily="50" charset="-128"/>
              </a:rPr>
              <a:t>TL-D1600S</a:t>
            </a:r>
            <a:endParaRPr dirty="0">
              <a:latin typeface="Meiryo UI" panose="020B0604030504040204" pitchFamily="50" charset="-128"/>
              <a:ea typeface="Meiryo UI" panose="020B0604030504040204" pitchFamily="50" charset="-128"/>
            </a:endParaRPr>
          </a:p>
        </p:txBody>
      </p:sp>
      <p:sp>
        <p:nvSpPr>
          <p:cNvPr id="1355" name="Google Shape;1355;p64"/>
          <p:cNvSpPr txBox="1"/>
          <p:nvPr/>
        </p:nvSpPr>
        <p:spPr>
          <a:xfrm>
            <a:off x="3674192" y="5899817"/>
            <a:ext cx="277451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323231"/>
                </a:solidFill>
                <a:latin typeface="Meiryo UI" panose="020B0604030504040204" pitchFamily="50" charset="-128"/>
                <a:ea typeface="Meiryo UI" panose="020B0604030504040204" pitchFamily="50" charset="-128"/>
              </a:rPr>
              <a:t>1×QXP-1600eS</a:t>
            </a:r>
            <a:endParaRPr b="1" dirty="0">
              <a:solidFill>
                <a:srgbClr val="32323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b="1" dirty="0">
                <a:solidFill>
                  <a:srgbClr val="323231"/>
                </a:solidFill>
                <a:latin typeface="Meiryo UI" panose="020B0604030504040204" pitchFamily="50" charset="-128"/>
                <a:ea typeface="Meiryo UI" panose="020B0604030504040204" pitchFamily="50" charset="-128"/>
              </a:rPr>
              <a:t>PCIe to 16 x SATA 6Gb/s</a:t>
            </a:r>
            <a:endParaRPr b="1" dirty="0">
              <a:solidFill>
                <a:srgbClr val="323231"/>
              </a:solidFill>
              <a:latin typeface="Meiryo UI" panose="020B0604030504040204" pitchFamily="50" charset="-128"/>
              <a:ea typeface="Meiryo UI" panose="020B0604030504040204" pitchFamily="50" charset="-128"/>
            </a:endParaRPr>
          </a:p>
        </p:txBody>
      </p:sp>
      <p:sp>
        <p:nvSpPr>
          <p:cNvPr id="1356" name="Google Shape;1356;p64"/>
          <p:cNvSpPr txBox="1"/>
          <p:nvPr/>
        </p:nvSpPr>
        <p:spPr>
          <a:xfrm>
            <a:off x="6188840" y="5999632"/>
            <a:ext cx="3915503" cy="2943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323231"/>
                </a:solidFill>
                <a:latin typeface="Meiryo UI" panose="020B0604030504040204" pitchFamily="50" charset="-128"/>
                <a:ea typeface="Meiryo UI" panose="020B0604030504040204" pitchFamily="50" charset="-128"/>
              </a:rPr>
              <a:t>4 x 1M SFF-8088 to SFF-8644ケーブル</a:t>
            </a:r>
            <a:endParaRPr dirty="0">
              <a:latin typeface="Meiryo UI" panose="020B0604030504040204" pitchFamily="50" charset="-128"/>
              <a:ea typeface="Meiryo UI" panose="020B0604030504040204" pitchFamily="50" charset="-128"/>
            </a:endParaRPr>
          </a:p>
        </p:txBody>
      </p:sp>
      <p:sp>
        <p:nvSpPr>
          <p:cNvPr id="1357" name="Google Shape;1357;p64"/>
          <p:cNvSpPr txBox="1"/>
          <p:nvPr/>
        </p:nvSpPr>
        <p:spPr>
          <a:xfrm>
            <a:off x="1739804" y="2382298"/>
            <a:ext cx="45397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EE6D2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358" name="Google Shape;1358;p64"/>
          <p:cNvSpPr txBox="1"/>
          <p:nvPr/>
        </p:nvSpPr>
        <p:spPr>
          <a:xfrm>
            <a:off x="3459339" y="2365598"/>
            <a:ext cx="45397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EE6D2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359" name="Google Shape;1359;p64"/>
          <p:cNvSpPr txBox="1"/>
          <p:nvPr/>
        </p:nvSpPr>
        <p:spPr>
          <a:xfrm>
            <a:off x="7780886" y="2484614"/>
            <a:ext cx="45397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EE6D2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360" name="Google Shape;1360;p64"/>
          <p:cNvSpPr txBox="1"/>
          <p:nvPr/>
        </p:nvSpPr>
        <p:spPr>
          <a:xfrm>
            <a:off x="9728254" y="2484614"/>
            <a:ext cx="45397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EE6D2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361" name="Google Shape;1361;p64"/>
          <p:cNvSpPr txBox="1"/>
          <p:nvPr/>
        </p:nvSpPr>
        <p:spPr>
          <a:xfrm>
            <a:off x="3234491" y="4865629"/>
            <a:ext cx="45397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EE6D2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362" name="Google Shape;1362;p64"/>
          <p:cNvSpPr txBox="1"/>
          <p:nvPr/>
        </p:nvSpPr>
        <p:spPr>
          <a:xfrm>
            <a:off x="5542971" y="4853253"/>
            <a:ext cx="45397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EE6D2B"/>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1363" name="Google Shape;1363;p64" descr="一張含有 電路 的圖片&#10;&#10;自動產生的描述"/>
          <p:cNvPicPr preferRelativeResize="0"/>
          <p:nvPr/>
        </p:nvPicPr>
        <p:blipFill rotWithShape="1">
          <a:blip r:embed="rId4">
            <a:alphaModFix/>
          </a:blip>
          <a:srcRect/>
          <a:stretch/>
        </p:blipFill>
        <p:spPr>
          <a:xfrm>
            <a:off x="2243213" y="2093075"/>
            <a:ext cx="968382" cy="1291820"/>
          </a:xfrm>
          <a:prstGeom prst="rect">
            <a:avLst/>
          </a:prstGeom>
          <a:noFill/>
          <a:ln>
            <a:noFill/>
          </a:ln>
        </p:spPr>
      </p:pic>
      <p:pic>
        <p:nvPicPr>
          <p:cNvPr id="1364" name="Google Shape;1364;p64" descr="一張含有 電子用品, 電路 的圖片&#10;&#10;自動產生的描述"/>
          <p:cNvPicPr preferRelativeResize="0"/>
          <p:nvPr/>
        </p:nvPicPr>
        <p:blipFill rotWithShape="1">
          <a:blip r:embed="rId5">
            <a:alphaModFix/>
          </a:blip>
          <a:srcRect/>
          <a:stretch/>
        </p:blipFill>
        <p:spPr>
          <a:xfrm>
            <a:off x="8121765" y="2164585"/>
            <a:ext cx="1646734" cy="1291820"/>
          </a:xfrm>
          <a:prstGeom prst="rect">
            <a:avLst/>
          </a:prstGeom>
          <a:noFill/>
          <a:ln>
            <a:noFill/>
          </a:ln>
        </p:spPr>
      </p:pic>
      <p:pic>
        <p:nvPicPr>
          <p:cNvPr id="1365" name="Google Shape;1365;p64"/>
          <p:cNvPicPr preferRelativeResize="0"/>
          <p:nvPr/>
        </p:nvPicPr>
        <p:blipFill rotWithShape="1">
          <a:blip r:embed="rId6">
            <a:alphaModFix/>
          </a:blip>
          <a:srcRect/>
          <a:stretch/>
        </p:blipFill>
        <p:spPr>
          <a:xfrm>
            <a:off x="3770883" y="4589678"/>
            <a:ext cx="1613092" cy="1291820"/>
          </a:xfrm>
          <a:prstGeom prst="rect">
            <a:avLst/>
          </a:prstGeom>
          <a:noFill/>
          <a:ln>
            <a:noFill/>
          </a:ln>
        </p:spPr>
      </p:pic>
      <p:pic>
        <p:nvPicPr>
          <p:cNvPr id="1366" name="Google Shape;1366;p64" descr="一張含有 自行車, 光, 黑色, 藍色 的圖片&#10;&#10;自動產生的描述"/>
          <p:cNvPicPr preferRelativeResize="0"/>
          <p:nvPr/>
        </p:nvPicPr>
        <p:blipFill rotWithShape="1">
          <a:blip r:embed="rId7">
            <a:alphaModFix/>
          </a:blip>
          <a:srcRect/>
          <a:stretch/>
        </p:blipFill>
        <p:spPr>
          <a:xfrm>
            <a:off x="4190963" y="2185339"/>
            <a:ext cx="991876" cy="1118228"/>
          </a:xfrm>
          <a:prstGeom prst="rect">
            <a:avLst/>
          </a:prstGeom>
          <a:noFill/>
          <a:ln>
            <a:noFill/>
          </a:ln>
          <a:effectLst>
            <a:outerShdw blurRad="38100" dist="50800" dir="7200000" algn="t" rotWithShape="0">
              <a:srgbClr val="000000">
                <a:alpha val="40784"/>
              </a:srgbClr>
            </a:outerShdw>
          </a:effectLst>
        </p:spPr>
      </p:pic>
      <p:pic>
        <p:nvPicPr>
          <p:cNvPr id="1367" name="Google Shape;1367;p64" descr="一張含有 球拍, 自行車, 水, 握住 的圖片&#10;&#10;自動產生的描述"/>
          <p:cNvPicPr preferRelativeResize="0"/>
          <p:nvPr/>
        </p:nvPicPr>
        <p:blipFill rotWithShape="1">
          <a:blip r:embed="rId8">
            <a:alphaModFix/>
          </a:blip>
          <a:srcRect/>
          <a:stretch/>
        </p:blipFill>
        <p:spPr>
          <a:xfrm>
            <a:off x="6128426" y="4539633"/>
            <a:ext cx="1239073" cy="1291820"/>
          </a:xfrm>
          <a:prstGeom prst="rect">
            <a:avLst/>
          </a:prstGeom>
          <a:noFill/>
          <a:ln>
            <a:noFill/>
          </a:ln>
          <a:effectLst>
            <a:outerShdw blurRad="38100" dist="50800" dir="7200000" algn="t" rotWithShape="0">
              <a:srgbClr val="000000">
                <a:alpha val="40784"/>
              </a:srgbClr>
            </a:outerShdw>
          </a:effectLst>
        </p:spPr>
      </p:pic>
      <p:pic>
        <p:nvPicPr>
          <p:cNvPr id="1368" name="Google Shape;1368;p64" descr="一張含有 自行車, 光, 黑色, 藍色 的圖片&#10;&#10;自動產生的描述"/>
          <p:cNvPicPr preferRelativeResize="0"/>
          <p:nvPr/>
        </p:nvPicPr>
        <p:blipFill rotWithShape="1">
          <a:blip r:embed="rId7">
            <a:alphaModFix/>
          </a:blip>
          <a:srcRect/>
          <a:stretch/>
        </p:blipFill>
        <p:spPr>
          <a:xfrm>
            <a:off x="10172134" y="2213355"/>
            <a:ext cx="991876" cy="1118228"/>
          </a:xfrm>
          <a:prstGeom prst="rect">
            <a:avLst/>
          </a:prstGeom>
          <a:noFill/>
          <a:ln>
            <a:noFill/>
          </a:ln>
          <a:effectLst>
            <a:outerShdw blurRad="38100" dist="50800" dir="7200000" algn="t" rotWithShape="0">
              <a:srgbClr val="000000">
                <a:alpha val="40784"/>
              </a:srgbClr>
            </a:outerShdw>
          </a:effectLst>
        </p:spPr>
      </p:pic>
      <p:pic>
        <p:nvPicPr>
          <p:cNvPr id="1369" name="Google Shape;1369;p64" descr="一張含有 自行車, 光, 黑色, 藍色 的圖片&#10;&#10;自動產生的描述"/>
          <p:cNvPicPr preferRelativeResize="0"/>
          <p:nvPr/>
        </p:nvPicPr>
        <p:blipFill rotWithShape="1">
          <a:blip r:embed="rId7">
            <a:alphaModFix/>
          </a:blip>
          <a:srcRect/>
          <a:stretch/>
        </p:blipFill>
        <p:spPr>
          <a:xfrm>
            <a:off x="10602659" y="2213355"/>
            <a:ext cx="991876" cy="1118228"/>
          </a:xfrm>
          <a:prstGeom prst="rect">
            <a:avLst/>
          </a:prstGeom>
          <a:noFill/>
          <a:ln>
            <a:noFill/>
          </a:ln>
          <a:effectLst>
            <a:outerShdw blurRad="38100" dist="50800" dir="7200000" algn="t" rotWithShape="0">
              <a:srgbClr val="000000">
                <a:alpha val="40784"/>
              </a:srgbClr>
            </a:outerShdw>
          </a:effectLst>
        </p:spPr>
      </p:pic>
      <p:pic>
        <p:nvPicPr>
          <p:cNvPr id="1370" name="Google Shape;1370;p64" descr="一張含有 球拍, 自行車, 水, 握住 的圖片&#10;&#10;自動產生的描述"/>
          <p:cNvPicPr preferRelativeResize="0"/>
          <p:nvPr/>
        </p:nvPicPr>
        <p:blipFill rotWithShape="1">
          <a:blip r:embed="rId8">
            <a:alphaModFix/>
          </a:blip>
          <a:srcRect/>
          <a:stretch/>
        </p:blipFill>
        <p:spPr>
          <a:xfrm>
            <a:off x="6850656" y="4539633"/>
            <a:ext cx="1239073" cy="1291820"/>
          </a:xfrm>
          <a:prstGeom prst="rect">
            <a:avLst/>
          </a:prstGeom>
          <a:noFill/>
          <a:ln>
            <a:noFill/>
          </a:ln>
          <a:effectLst>
            <a:outerShdw blurRad="38100" dist="50800" dir="7200000" algn="t" rotWithShape="0">
              <a:srgbClr val="000000">
                <a:alpha val="40784"/>
              </a:srgbClr>
            </a:outerShdw>
          </a:effectLst>
        </p:spPr>
      </p:pic>
      <p:pic>
        <p:nvPicPr>
          <p:cNvPr id="1371" name="Google Shape;1371;p64" descr="一張含有 球拍, 自行車, 水, 握住 的圖片&#10;&#10;自動產生的描述"/>
          <p:cNvPicPr preferRelativeResize="0"/>
          <p:nvPr/>
        </p:nvPicPr>
        <p:blipFill rotWithShape="1">
          <a:blip r:embed="rId8">
            <a:alphaModFix/>
          </a:blip>
          <a:srcRect/>
          <a:stretch/>
        </p:blipFill>
        <p:spPr>
          <a:xfrm>
            <a:off x="7572884" y="4539633"/>
            <a:ext cx="1239073" cy="1291820"/>
          </a:xfrm>
          <a:prstGeom prst="rect">
            <a:avLst/>
          </a:prstGeom>
          <a:noFill/>
          <a:ln>
            <a:noFill/>
          </a:ln>
          <a:effectLst>
            <a:outerShdw blurRad="38100" dist="50800" dir="7200000" algn="t" rotWithShape="0">
              <a:srgbClr val="000000">
                <a:alpha val="40784"/>
              </a:srgbClr>
            </a:outerShdw>
          </a:effectLst>
        </p:spPr>
      </p:pic>
      <p:pic>
        <p:nvPicPr>
          <p:cNvPr id="1372" name="Google Shape;1372;p64" descr="一張含有 球拍, 自行車, 水, 握住 的圖片&#10;&#10;自動產生的描述"/>
          <p:cNvPicPr preferRelativeResize="0"/>
          <p:nvPr/>
        </p:nvPicPr>
        <p:blipFill rotWithShape="1">
          <a:blip r:embed="rId8">
            <a:alphaModFix/>
          </a:blip>
          <a:srcRect/>
          <a:stretch/>
        </p:blipFill>
        <p:spPr>
          <a:xfrm>
            <a:off x="8295114" y="4539633"/>
            <a:ext cx="1239073" cy="1291820"/>
          </a:xfrm>
          <a:prstGeom prst="rect">
            <a:avLst/>
          </a:prstGeom>
          <a:noFill/>
          <a:ln>
            <a:noFill/>
          </a:ln>
          <a:effectLst>
            <a:outerShdw blurRad="38100" dist="50800" dir="7200000" algn="t" rotWithShape="0">
              <a:srgbClr val="000000">
                <a:alpha val="40784"/>
              </a:srgbClr>
            </a:outerShdw>
          </a:effectLst>
        </p:spPr>
      </p:pic>
      <p:pic>
        <p:nvPicPr>
          <p:cNvPr id="1373" name="Google Shape;1373;p64"/>
          <p:cNvPicPr preferRelativeResize="0"/>
          <p:nvPr/>
        </p:nvPicPr>
        <p:blipFill rotWithShape="1">
          <a:blip r:embed="rId9">
            <a:alphaModFix/>
          </a:blip>
          <a:srcRect/>
          <a:stretch/>
        </p:blipFill>
        <p:spPr>
          <a:xfrm>
            <a:off x="721855" y="2159612"/>
            <a:ext cx="980022" cy="1107975"/>
          </a:xfrm>
          <a:prstGeom prst="rect">
            <a:avLst/>
          </a:prstGeom>
          <a:noFill/>
          <a:ln>
            <a:noFill/>
          </a:ln>
        </p:spPr>
      </p:pic>
      <p:pic>
        <p:nvPicPr>
          <p:cNvPr id="1374" name="Google Shape;1374;p64"/>
          <p:cNvPicPr preferRelativeResize="0"/>
          <p:nvPr/>
        </p:nvPicPr>
        <p:blipFill rotWithShape="1">
          <a:blip r:embed="rId10">
            <a:alphaModFix/>
          </a:blip>
          <a:srcRect/>
          <a:stretch/>
        </p:blipFill>
        <p:spPr>
          <a:xfrm>
            <a:off x="6010189" y="2300887"/>
            <a:ext cx="1813888" cy="1133680"/>
          </a:xfrm>
          <a:prstGeom prst="rect">
            <a:avLst/>
          </a:prstGeom>
          <a:noFill/>
          <a:ln>
            <a:noFill/>
          </a:ln>
        </p:spPr>
      </p:pic>
      <p:sp>
        <p:nvSpPr>
          <p:cNvPr id="1375" name="Google Shape;1375;p64"/>
          <p:cNvSpPr/>
          <p:nvPr/>
        </p:nvSpPr>
        <p:spPr>
          <a:xfrm rot="10800000" flipH="1">
            <a:off x="542940" y="1937922"/>
            <a:ext cx="5233339" cy="1980156"/>
          </a:xfrm>
          <a:prstGeom prst="snip2DiagRect">
            <a:avLst>
              <a:gd name="adj1" fmla="val 0"/>
              <a:gd name="adj2" fmla="val 16667"/>
            </a:avLst>
          </a:prstGeom>
          <a:noFill/>
          <a:ln w="12700" cap="flat" cmpd="sng">
            <a:solidFill>
              <a:srgbClr val="32323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rgbClr val="FFFFFF"/>
              </a:solidFill>
              <a:latin typeface="Meiryo UI" panose="020B0604030504040204" pitchFamily="50" charset="-128"/>
              <a:ea typeface="Meiryo UI" panose="020B0604030504040204" pitchFamily="50" charset="-128"/>
              <a:sym typeface="Arial"/>
            </a:endParaRPr>
          </a:p>
        </p:txBody>
      </p:sp>
      <p:sp>
        <p:nvSpPr>
          <p:cNvPr id="1376" name="Google Shape;1376;p64"/>
          <p:cNvSpPr/>
          <p:nvPr/>
        </p:nvSpPr>
        <p:spPr>
          <a:xfrm rot="10800000" flipH="1">
            <a:off x="542940" y="4218498"/>
            <a:ext cx="9433485" cy="2246830"/>
          </a:xfrm>
          <a:prstGeom prst="snip2DiagRect">
            <a:avLst>
              <a:gd name="adj1" fmla="val 0"/>
              <a:gd name="adj2" fmla="val 16667"/>
            </a:avLst>
          </a:prstGeom>
          <a:noFill/>
          <a:ln w="12700" cap="flat" cmpd="sng">
            <a:solidFill>
              <a:srgbClr val="32323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rgbClr val="FFFFFF"/>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化同側角落 7">
            <a:extLst>
              <a:ext uri="{FF2B5EF4-FFF2-40B4-BE49-F238E27FC236}">
                <a16:creationId xmlns:a16="http://schemas.microsoft.com/office/drawing/2014/main" id="{9F9FB635-D768-13C5-96B4-D60BE421D27E}"/>
              </a:ext>
            </a:extLst>
          </p:cNvPr>
          <p:cNvSpPr/>
          <p:nvPr/>
        </p:nvSpPr>
        <p:spPr>
          <a:xfrm>
            <a:off x="1200629" y="2229602"/>
            <a:ext cx="2841284" cy="442411"/>
          </a:xfrm>
          <a:prstGeom prst="round2SameRect">
            <a:avLst>
              <a:gd name="adj1" fmla="val 9935"/>
              <a:gd name="adj2" fmla="val 0"/>
            </a:avLst>
          </a:prstGeom>
          <a:gradFill>
            <a:gsLst>
              <a:gs pos="100000">
                <a:srgbClr val="6989B2"/>
              </a:gs>
              <a:gs pos="0">
                <a:srgbClr val="28304C"/>
              </a:gs>
            </a:gsLst>
            <a:lin ang="18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9" name="矩形: 圓角化同側角落 8">
            <a:extLst>
              <a:ext uri="{FF2B5EF4-FFF2-40B4-BE49-F238E27FC236}">
                <a16:creationId xmlns:a16="http://schemas.microsoft.com/office/drawing/2014/main" id="{003EEE8E-C736-8567-387E-AB977BF7344C}"/>
              </a:ext>
            </a:extLst>
          </p:cNvPr>
          <p:cNvSpPr/>
          <p:nvPr/>
        </p:nvSpPr>
        <p:spPr>
          <a:xfrm>
            <a:off x="4079183" y="2234864"/>
            <a:ext cx="2937249" cy="442411"/>
          </a:xfrm>
          <a:prstGeom prst="round2SameRect">
            <a:avLst>
              <a:gd name="adj1" fmla="val 9935"/>
              <a:gd name="adj2" fmla="val 0"/>
            </a:avLst>
          </a:prstGeom>
          <a:gradFill>
            <a:gsLst>
              <a:gs pos="100000">
                <a:srgbClr val="6989B2"/>
              </a:gs>
              <a:gs pos="0">
                <a:srgbClr val="28304C"/>
              </a:gs>
            </a:gsLst>
            <a:lin ang="18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10" name="矩形: 圓角化同側角落 9">
            <a:extLst>
              <a:ext uri="{FF2B5EF4-FFF2-40B4-BE49-F238E27FC236}">
                <a16:creationId xmlns:a16="http://schemas.microsoft.com/office/drawing/2014/main" id="{368C303E-CCB2-9DED-73DB-676571DB59D7}"/>
              </a:ext>
            </a:extLst>
          </p:cNvPr>
          <p:cNvSpPr/>
          <p:nvPr/>
        </p:nvSpPr>
        <p:spPr>
          <a:xfrm>
            <a:off x="7053702" y="2229602"/>
            <a:ext cx="2435883" cy="442411"/>
          </a:xfrm>
          <a:prstGeom prst="round2SameRect">
            <a:avLst>
              <a:gd name="adj1" fmla="val 9935"/>
              <a:gd name="adj2" fmla="val 0"/>
            </a:avLst>
          </a:prstGeom>
          <a:gradFill>
            <a:gsLst>
              <a:gs pos="100000">
                <a:srgbClr val="6989B2"/>
              </a:gs>
              <a:gs pos="0">
                <a:srgbClr val="28304C"/>
              </a:gs>
            </a:gsLst>
            <a:lin ang="18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22" name="矩形: 圓角化同側角落 21">
            <a:extLst>
              <a:ext uri="{FF2B5EF4-FFF2-40B4-BE49-F238E27FC236}">
                <a16:creationId xmlns:a16="http://schemas.microsoft.com/office/drawing/2014/main" id="{771431DC-DAAA-0C15-BE26-1E9E726648EF}"/>
              </a:ext>
            </a:extLst>
          </p:cNvPr>
          <p:cNvSpPr/>
          <p:nvPr/>
        </p:nvSpPr>
        <p:spPr>
          <a:xfrm>
            <a:off x="9526857" y="2229602"/>
            <a:ext cx="2497860" cy="442411"/>
          </a:xfrm>
          <a:prstGeom prst="round2SameRect">
            <a:avLst>
              <a:gd name="adj1" fmla="val 9935"/>
              <a:gd name="adj2" fmla="val 0"/>
            </a:avLst>
          </a:prstGeom>
          <a:gradFill>
            <a:gsLst>
              <a:gs pos="100000">
                <a:srgbClr val="6989B2"/>
              </a:gs>
              <a:gs pos="0">
                <a:srgbClr val="28304C"/>
              </a:gs>
            </a:gsLst>
            <a:lin ang="180000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4E498CB4-BCC7-48E6-DEB9-1332BA24A91C}"/>
              </a:ext>
            </a:extLst>
          </p:cNvPr>
          <p:cNvSpPr>
            <a:spLocks noGrp="1"/>
          </p:cNvSpPr>
          <p:nvPr>
            <p:ph type="title"/>
          </p:nvPr>
        </p:nvSpPr>
        <p:spPr/>
        <p:txBody>
          <a:bodyPr>
            <a:normAutofit fontScale="90000"/>
          </a:bodyPr>
          <a:lstStyle/>
          <a:p>
            <a:pPr>
              <a:lnSpc>
                <a:spcPts val="4500"/>
              </a:lnSpc>
            </a:pPr>
            <a:r>
              <a:rPr lang="ja-JP" altLang="en-US" sz="3600" dirty="0">
                <a:solidFill>
                  <a:schemeClr val="tx1"/>
                </a:solidFill>
                <a:latin typeface="Meiryo UI" panose="020B0604030504040204" pitchFamily="50" charset="-128"/>
                <a:ea typeface="Meiryo UI" panose="020B0604030504040204" pitchFamily="50" charset="-128"/>
                <a:cs typeface="Arial"/>
                <a:sym typeface="Arial"/>
              </a:rPr>
              <a:t>まったく</a:t>
            </a:r>
            <a:r>
              <a:rPr lang="en-US" altLang="ja-JP" sz="3600" dirty="0">
                <a:solidFill>
                  <a:schemeClr val="tx1"/>
                </a:solidFill>
                <a:latin typeface="Meiryo UI" panose="020B0604030504040204" pitchFamily="50" charset="-128"/>
                <a:ea typeface="Meiryo UI" panose="020B0604030504040204" pitchFamily="50" charset="-128"/>
                <a:cs typeface="Arial"/>
                <a:sym typeface="Arial"/>
              </a:rPr>
              <a:t>新しいTVS-hx74シリーズ </a:t>
            </a:r>
            <a:br>
              <a:rPr lang="en-US" altLang="ja-JP" sz="3600" dirty="0">
                <a:solidFill>
                  <a:schemeClr val="tx1"/>
                </a:solidFill>
                <a:latin typeface="Meiryo UI" panose="020B0604030504040204" pitchFamily="50" charset="-128"/>
                <a:ea typeface="Meiryo UI" panose="020B0604030504040204" pitchFamily="50" charset="-128"/>
                <a:cs typeface="Arial"/>
                <a:sym typeface="Arial"/>
              </a:rPr>
            </a:br>
            <a:r>
              <a:rPr lang="en-US" altLang="ja-JP" sz="3600" dirty="0" err="1">
                <a:solidFill>
                  <a:schemeClr val="tx1"/>
                </a:solidFill>
                <a:latin typeface="Meiryo UI" panose="020B0604030504040204" pitchFamily="50" charset="-128"/>
                <a:ea typeface="Meiryo UI" panose="020B0604030504040204" pitchFamily="50" charset="-128"/>
                <a:cs typeface="Arial"/>
                <a:sym typeface="Arial"/>
              </a:rPr>
              <a:t>より高速なCPU、より多くのコア、ZFSファイルシステム</a:t>
            </a:r>
            <a:endParaRPr kumimoji="1" lang="zh-TW" altLang="en-US" sz="3600" dirty="0">
              <a:latin typeface="Meiryo UI" panose="020B0604030504040204" pitchFamily="50" charset="-128"/>
              <a:ea typeface="+mn-ea"/>
              <a:cs typeface="+mn-ea"/>
              <a:sym typeface="+mn-lt"/>
            </a:endParaRPr>
          </a:p>
        </p:txBody>
      </p:sp>
      <p:pic>
        <p:nvPicPr>
          <p:cNvPr id="26" name="圖片 25">
            <a:extLst>
              <a:ext uri="{FF2B5EF4-FFF2-40B4-BE49-F238E27FC236}">
                <a16:creationId xmlns:a16="http://schemas.microsoft.com/office/drawing/2014/main" id="{56245A42-1391-0EF4-40DA-0CC260EA7D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3547" y="1617514"/>
            <a:ext cx="1037734" cy="685800"/>
          </a:xfrm>
          <a:prstGeom prst="rect">
            <a:avLst/>
          </a:prstGeom>
          <a:effectLst>
            <a:outerShdw blurRad="431800" dist="190500" dir="5760000" algn="ctr" rotWithShape="0">
              <a:srgbClr val="000000">
                <a:alpha val="34000"/>
              </a:srgbClr>
            </a:outerShdw>
          </a:effectLst>
        </p:spPr>
      </p:pic>
      <p:pic>
        <p:nvPicPr>
          <p:cNvPr id="27" name="圖片 26">
            <a:extLst>
              <a:ext uri="{FF2B5EF4-FFF2-40B4-BE49-F238E27FC236}">
                <a16:creationId xmlns:a16="http://schemas.microsoft.com/office/drawing/2014/main" id="{666ACEE7-6056-BAD6-31E9-B579294F27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34430" y="1622481"/>
            <a:ext cx="1037734" cy="685800"/>
          </a:xfrm>
          <a:prstGeom prst="rect">
            <a:avLst/>
          </a:prstGeom>
          <a:effectLst>
            <a:outerShdw blurRad="431800" dist="190500" dir="5760000" algn="ctr" rotWithShape="0">
              <a:srgbClr val="000000">
                <a:alpha val="34000"/>
              </a:srgbClr>
            </a:outerShdw>
          </a:effectLst>
        </p:spPr>
      </p:pic>
      <p:pic>
        <p:nvPicPr>
          <p:cNvPr id="28" name="圖片 27">
            <a:extLst>
              <a:ext uri="{FF2B5EF4-FFF2-40B4-BE49-F238E27FC236}">
                <a16:creationId xmlns:a16="http://schemas.microsoft.com/office/drawing/2014/main" id="{C667D5B8-5A95-8E72-6961-6FB2C8C789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33466" y="1623988"/>
            <a:ext cx="1037734" cy="685800"/>
          </a:xfrm>
          <a:prstGeom prst="rect">
            <a:avLst/>
          </a:prstGeom>
          <a:effectLst>
            <a:outerShdw blurRad="431800" dist="190500" dir="5760000" algn="ctr" rotWithShape="0">
              <a:srgbClr val="000000">
                <a:alpha val="34000"/>
              </a:srgbClr>
            </a:outerShdw>
          </a:effectLst>
        </p:spPr>
      </p:pic>
      <p:sp>
        <p:nvSpPr>
          <p:cNvPr id="4" name="矩形 3">
            <a:extLst>
              <a:ext uri="{FF2B5EF4-FFF2-40B4-BE49-F238E27FC236}">
                <a16:creationId xmlns:a16="http://schemas.microsoft.com/office/drawing/2014/main" id="{C4E2B7EA-0C9E-A654-6E63-5A8A58C99918}"/>
              </a:ext>
            </a:extLst>
          </p:cNvPr>
          <p:cNvSpPr/>
          <p:nvPr/>
        </p:nvSpPr>
        <p:spPr>
          <a:xfrm>
            <a:off x="453829" y="5138830"/>
            <a:ext cx="10942493" cy="330496"/>
          </a:xfrm>
          <a:prstGeom prst="rect">
            <a:avLst/>
          </a:prstGeom>
          <a:gradFill>
            <a:gsLst>
              <a:gs pos="98370">
                <a:srgbClr val="6989B2">
                  <a:alpha val="0"/>
                </a:srgbClr>
              </a:gs>
              <a:gs pos="84000">
                <a:srgbClr val="6989B2">
                  <a:alpha val="12000"/>
                </a:srgbClr>
              </a:gs>
              <a:gs pos="0">
                <a:srgbClr val="28304C">
                  <a:alpha val="0"/>
                </a:srgbClr>
              </a:gs>
              <a:gs pos="24000">
                <a:srgbClr val="28304C">
                  <a:alpha val="6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cs typeface="+mn-ea"/>
              <a:sym typeface="+mn-lt"/>
            </a:endParaRPr>
          </a:p>
        </p:txBody>
      </p:sp>
      <p:sp>
        <p:nvSpPr>
          <p:cNvPr id="5" name="矩形 4">
            <a:extLst>
              <a:ext uri="{FF2B5EF4-FFF2-40B4-BE49-F238E27FC236}">
                <a16:creationId xmlns:a16="http://schemas.microsoft.com/office/drawing/2014/main" id="{F02E758B-EA64-14FB-58F6-DCF31C9DE252}"/>
              </a:ext>
            </a:extLst>
          </p:cNvPr>
          <p:cNvSpPr/>
          <p:nvPr/>
        </p:nvSpPr>
        <p:spPr>
          <a:xfrm>
            <a:off x="74546" y="3014144"/>
            <a:ext cx="11950171" cy="324933"/>
          </a:xfrm>
          <a:prstGeom prst="rect">
            <a:avLst/>
          </a:prstGeom>
          <a:gradFill>
            <a:gsLst>
              <a:gs pos="98370">
                <a:srgbClr val="6989B2">
                  <a:alpha val="0"/>
                </a:srgbClr>
              </a:gs>
              <a:gs pos="84000">
                <a:srgbClr val="6989B2">
                  <a:alpha val="12000"/>
                </a:srgbClr>
              </a:gs>
              <a:gs pos="0">
                <a:srgbClr val="28304C">
                  <a:alpha val="0"/>
                </a:srgbClr>
              </a:gs>
              <a:gs pos="24000">
                <a:srgbClr val="28304C">
                  <a:alpha val="6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cs typeface="+mn-ea"/>
              <a:sym typeface="+mn-lt"/>
            </a:endParaRPr>
          </a:p>
        </p:txBody>
      </p:sp>
      <p:sp>
        <p:nvSpPr>
          <p:cNvPr id="6" name="矩形 5">
            <a:extLst>
              <a:ext uri="{FF2B5EF4-FFF2-40B4-BE49-F238E27FC236}">
                <a16:creationId xmlns:a16="http://schemas.microsoft.com/office/drawing/2014/main" id="{65601BF0-CFD9-8EF0-55CC-7A2B579D8012}"/>
              </a:ext>
            </a:extLst>
          </p:cNvPr>
          <p:cNvSpPr/>
          <p:nvPr/>
        </p:nvSpPr>
        <p:spPr>
          <a:xfrm>
            <a:off x="453829" y="4056603"/>
            <a:ext cx="10942493" cy="330496"/>
          </a:xfrm>
          <a:prstGeom prst="rect">
            <a:avLst/>
          </a:prstGeom>
          <a:gradFill>
            <a:gsLst>
              <a:gs pos="98370">
                <a:srgbClr val="6989B2">
                  <a:alpha val="0"/>
                </a:srgbClr>
              </a:gs>
              <a:gs pos="84000">
                <a:srgbClr val="6989B2">
                  <a:alpha val="12000"/>
                </a:srgbClr>
              </a:gs>
              <a:gs pos="0">
                <a:srgbClr val="28304C">
                  <a:alpha val="0"/>
                </a:srgbClr>
              </a:gs>
              <a:gs pos="24000">
                <a:srgbClr val="28304C">
                  <a:alpha val="6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cs typeface="+mn-ea"/>
              <a:sym typeface="+mn-lt"/>
            </a:endParaRPr>
          </a:p>
        </p:txBody>
      </p:sp>
      <p:sp>
        <p:nvSpPr>
          <p:cNvPr id="24" name="矩形 23">
            <a:extLst>
              <a:ext uri="{FF2B5EF4-FFF2-40B4-BE49-F238E27FC236}">
                <a16:creationId xmlns:a16="http://schemas.microsoft.com/office/drawing/2014/main" id="{AB01E0FD-F8B4-E245-C30D-6612CFA91A48}"/>
              </a:ext>
            </a:extLst>
          </p:cNvPr>
          <p:cNvSpPr/>
          <p:nvPr/>
        </p:nvSpPr>
        <p:spPr>
          <a:xfrm>
            <a:off x="389603" y="6136391"/>
            <a:ext cx="10942493" cy="689076"/>
          </a:xfrm>
          <a:prstGeom prst="rect">
            <a:avLst/>
          </a:prstGeom>
          <a:gradFill>
            <a:gsLst>
              <a:gs pos="98370">
                <a:srgbClr val="6989B2">
                  <a:alpha val="0"/>
                </a:srgbClr>
              </a:gs>
              <a:gs pos="84000">
                <a:srgbClr val="6989B2">
                  <a:alpha val="12000"/>
                </a:srgbClr>
              </a:gs>
              <a:gs pos="0">
                <a:srgbClr val="28304C">
                  <a:alpha val="0"/>
                </a:srgbClr>
              </a:gs>
              <a:gs pos="24000">
                <a:srgbClr val="28304C">
                  <a:alpha val="6000"/>
                </a:srgbClr>
              </a:gs>
            </a:gsLst>
            <a:lin ang="1800000" scaled="0"/>
          </a:gradFill>
          <a:ln>
            <a:noFill/>
          </a:ln>
          <a:effectLst>
            <a:outerShdw blurRad="431800" dist="1524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cs typeface="+mn-ea"/>
              <a:sym typeface="+mn-lt"/>
            </a:endParaRPr>
          </a:p>
        </p:txBody>
      </p:sp>
      <p:pic>
        <p:nvPicPr>
          <p:cNvPr id="29" name="圖片 28">
            <a:extLst>
              <a:ext uri="{FF2B5EF4-FFF2-40B4-BE49-F238E27FC236}">
                <a16:creationId xmlns:a16="http://schemas.microsoft.com/office/drawing/2014/main" id="{EA044672-1900-8415-743B-0B01DD09C0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73982" y="1623988"/>
            <a:ext cx="1037734" cy="685800"/>
          </a:xfrm>
          <a:prstGeom prst="rect">
            <a:avLst/>
          </a:prstGeom>
          <a:effectLst>
            <a:outerShdw blurRad="431800" dist="190500" dir="5760000" algn="ctr" rotWithShape="0">
              <a:srgbClr val="000000">
                <a:alpha val="34000"/>
              </a:srgbClr>
            </a:outerShdw>
          </a:effectLst>
        </p:spPr>
      </p:pic>
      <p:graphicFrame>
        <p:nvGraphicFramePr>
          <p:cNvPr id="3" name="Table 3">
            <a:extLst>
              <a:ext uri="{FF2B5EF4-FFF2-40B4-BE49-F238E27FC236}">
                <a16:creationId xmlns:a16="http://schemas.microsoft.com/office/drawing/2014/main" id="{97ECCB20-01B0-182C-FEF4-15BFFC17F462}"/>
              </a:ext>
            </a:extLst>
          </p:cNvPr>
          <p:cNvGraphicFramePr>
            <a:graphicFrameLocks noGrp="1"/>
          </p:cNvGraphicFramePr>
          <p:nvPr>
            <p:extLst>
              <p:ext uri="{D42A27DB-BD31-4B8C-83A1-F6EECF244321}">
                <p14:modId xmlns:p14="http://schemas.microsoft.com/office/powerpoint/2010/main" val="2448382834"/>
              </p:ext>
            </p:extLst>
          </p:nvPr>
        </p:nvGraphicFramePr>
        <p:xfrm>
          <a:off x="203198" y="2222720"/>
          <a:ext cx="11825551" cy="4602746"/>
        </p:xfrm>
        <a:graphic>
          <a:graphicData uri="http://schemas.openxmlformats.org/drawingml/2006/table">
            <a:tbl>
              <a:tblPr firstRow="1" bandRow="1">
                <a:tableStyleId>{7DF18680-E054-41AD-8BC1-D1AEF772440D}</a:tableStyleId>
              </a:tblPr>
              <a:tblGrid>
                <a:gridCol w="999069">
                  <a:extLst>
                    <a:ext uri="{9D8B030D-6E8A-4147-A177-3AD203B41FA5}">
                      <a16:colId xmlns:a16="http://schemas.microsoft.com/office/drawing/2014/main" val="2782527215"/>
                    </a:ext>
                  </a:extLst>
                </a:gridCol>
                <a:gridCol w="2861272">
                  <a:extLst>
                    <a:ext uri="{9D8B030D-6E8A-4147-A177-3AD203B41FA5}">
                      <a16:colId xmlns:a16="http://schemas.microsoft.com/office/drawing/2014/main" val="1872068843"/>
                    </a:ext>
                  </a:extLst>
                </a:gridCol>
                <a:gridCol w="2958507">
                  <a:extLst>
                    <a:ext uri="{9D8B030D-6E8A-4147-A177-3AD203B41FA5}">
                      <a16:colId xmlns:a16="http://schemas.microsoft.com/office/drawing/2014/main" val="3326054098"/>
                    </a:ext>
                  </a:extLst>
                </a:gridCol>
                <a:gridCol w="2503926">
                  <a:extLst>
                    <a:ext uri="{9D8B030D-6E8A-4147-A177-3AD203B41FA5}">
                      <a16:colId xmlns:a16="http://schemas.microsoft.com/office/drawing/2014/main" val="563427378"/>
                    </a:ext>
                  </a:extLst>
                </a:gridCol>
                <a:gridCol w="543607">
                  <a:extLst>
                    <a:ext uri="{9D8B030D-6E8A-4147-A177-3AD203B41FA5}">
                      <a16:colId xmlns:a16="http://schemas.microsoft.com/office/drawing/2014/main" val="1342372602"/>
                    </a:ext>
                  </a:extLst>
                </a:gridCol>
                <a:gridCol w="1959170">
                  <a:extLst>
                    <a:ext uri="{9D8B030D-6E8A-4147-A177-3AD203B41FA5}">
                      <a16:colId xmlns:a16="http://schemas.microsoft.com/office/drawing/2014/main" val="1924111272"/>
                    </a:ext>
                  </a:extLst>
                </a:gridCol>
              </a:tblGrid>
              <a:tr h="381575">
                <a:tc>
                  <a:txBody>
                    <a:bodyPr/>
                    <a:lstStyle/>
                    <a:p>
                      <a:pPr algn="ctr"/>
                      <a:endParaRPr lang="en-TW" sz="1800" b="1" dirty="0">
                        <a:solidFill>
                          <a:schemeClr val="bg1"/>
                        </a:solidFill>
                        <a:latin typeface="Meiryo UI" panose="020B0604030504040204" pitchFamily="50" charset="-128"/>
                        <a:ea typeface="+mn-ea"/>
                        <a:cs typeface="+mn-ea"/>
                        <a:sym typeface="+mn-lt"/>
                      </a:endParaRP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TW" sz="1700" b="1" dirty="0">
                          <a:solidFill>
                            <a:schemeClr val="bg1"/>
                          </a:solidFill>
                          <a:latin typeface="Meiryo UI" panose="020B0604030504040204" pitchFamily="50" charset="-128"/>
                          <a:ea typeface="+mn-ea"/>
                          <a:cs typeface="+mn-ea"/>
                          <a:sym typeface="+mn-lt"/>
                        </a:rPr>
                        <a:t>TVS-</a:t>
                      </a:r>
                      <a:r>
                        <a:rPr lang="en-US" sz="1700" b="1" dirty="0">
                          <a:solidFill>
                            <a:schemeClr val="bg1"/>
                          </a:solidFill>
                          <a:latin typeface="Meiryo UI" panose="020B0604030504040204" pitchFamily="50" charset="-128"/>
                          <a:ea typeface="+mn-ea"/>
                          <a:cs typeface="+mn-ea"/>
                          <a:sym typeface="+mn-lt"/>
                        </a:rPr>
                        <a:t>h474-PT-8G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TW" sz="1700" b="1" dirty="0">
                          <a:solidFill>
                            <a:schemeClr val="bg1"/>
                          </a:solidFill>
                          <a:latin typeface="Meiryo UI" panose="020B0604030504040204" pitchFamily="50" charset="-128"/>
                          <a:ea typeface="+mn-ea"/>
                          <a:cs typeface="+mn-ea"/>
                          <a:sym typeface="+mn-lt"/>
                        </a:rPr>
                        <a:t>TVS-h</a:t>
                      </a:r>
                      <a:r>
                        <a:rPr lang="en-US" sz="1700" b="1" dirty="0">
                          <a:solidFill>
                            <a:schemeClr val="bg1"/>
                          </a:solidFill>
                          <a:latin typeface="Meiryo UI" panose="020B0604030504040204" pitchFamily="50" charset="-128"/>
                          <a:ea typeface="+mn-ea"/>
                          <a:cs typeface="+mn-ea"/>
                          <a:sym typeface="+mn-lt"/>
                        </a:rPr>
                        <a:t>6</a:t>
                      </a:r>
                      <a:r>
                        <a:rPr lang="en-TW" sz="1700" b="1" dirty="0">
                          <a:solidFill>
                            <a:schemeClr val="bg1"/>
                          </a:solidFill>
                          <a:latin typeface="Meiryo UI" panose="020B0604030504040204" pitchFamily="50" charset="-128"/>
                          <a:ea typeface="+mn-ea"/>
                          <a:cs typeface="+mn-ea"/>
                          <a:sym typeface="+mn-lt"/>
                        </a:rPr>
                        <a:t>74</a:t>
                      </a:r>
                      <a:r>
                        <a:rPr lang="en-US" sz="1700" b="1" dirty="0">
                          <a:solidFill>
                            <a:schemeClr val="bg1"/>
                          </a:solidFill>
                          <a:latin typeface="Meiryo UI" panose="020B0604030504040204" pitchFamily="50" charset="-128"/>
                          <a:ea typeface="+mn-ea"/>
                          <a:cs typeface="+mn-ea"/>
                          <a:sym typeface="+mn-lt"/>
                        </a:rPr>
                        <a:t>-i3-16G</a:t>
                      </a:r>
                      <a:endParaRPr lang="en-TW" sz="1700" b="1" dirty="0">
                        <a:solidFill>
                          <a:schemeClr val="bg1"/>
                        </a:solidFill>
                        <a:latin typeface="Meiryo UI" panose="020B0604030504040204" pitchFamily="50" charset="-128"/>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TW" sz="1700" b="1" dirty="0">
                          <a:solidFill>
                            <a:schemeClr val="bg1"/>
                          </a:solidFill>
                          <a:latin typeface="Meiryo UI" panose="020B0604030504040204" pitchFamily="50" charset="-128"/>
                          <a:ea typeface="+mn-ea"/>
                          <a:cs typeface="+mn-ea"/>
                          <a:sym typeface="+mn-lt"/>
                        </a:rPr>
                        <a:t>TVS-h674</a:t>
                      </a:r>
                      <a:r>
                        <a:rPr lang="en-US" sz="1700" b="1" dirty="0">
                          <a:solidFill>
                            <a:schemeClr val="bg1"/>
                          </a:solidFill>
                          <a:latin typeface="Meiryo UI" panose="020B0604030504040204" pitchFamily="50" charset="-128"/>
                          <a:ea typeface="+mn-ea"/>
                          <a:cs typeface="+mn-ea"/>
                          <a:sym typeface="+mn-lt"/>
                        </a:rPr>
                        <a:t>-i5-16G</a:t>
                      </a:r>
                      <a:endParaRPr lang="en-TW" sz="1700" b="1" dirty="0">
                        <a:solidFill>
                          <a:schemeClr val="bg1"/>
                        </a:solidFill>
                        <a:latin typeface="Meiryo UI" panose="020B0604030504040204" pitchFamily="50" charset="-128"/>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TW" sz="1700" b="1" dirty="0">
                          <a:solidFill>
                            <a:schemeClr val="bg1"/>
                          </a:solidFill>
                          <a:latin typeface="Meiryo UI" panose="020B0604030504040204" pitchFamily="50" charset="-128"/>
                          <a:ea typeface="+mn-ea"/>
                          <a:cs typeface="+mn-ea"/>
                          <a:sym typeface="+mn-lt"/>
                        </a:rPr>
                        <a:t>TVS-h874</a:t>
                      </a:r>
                      <a:r>
                        <a:rPr lang="en-US" sz="1700" b="1" dirty="0">
                          <a:solidFill>
                            <a:schemeClr val="bg1"/>
                          </a:solidFill>
                          <a:latin typeface="Meiryo UI" panose="020B0604030504040204" pitchFamily="50" charset="-128"/>
                          <a:ea typeface="+mn-ea"/>
                          <a:cs typeface="+mn-ea"/>
                          <a:sym typeface="+mn-lt"/>
                        </a:rPr>
                        <a:t>-i5-32G</a:t>
                      </a:r>
                      <a:endParaRPr lang="en-TW" sz="1700" b="1" dirty="0">
                        <a:solidFill>
                          <a:schemeClr val="bg1"/>
                        </a:solidFill>
                        <a:latin typeface="Meiryo UI" panose="020B0604030504040204" pitchFamily="50" charset="-128"/>
                        <a:ea typeface="+mn-ea"/>
                        <a:cs typeface="+mn-ea"/>
                        <a:sym typeface="+mn-lt"/>
                      </a:endParaRPr>
                    </a:p>
                  </a:txBody>
                  <a:tcPr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TW" sz="1700" b="1">
                          <a:solidFill>
                            <a:schemeClr val="bg1"/>
                          </a:solidFill>
                          <a:sym typeface="+mn-lt"/>
                        </a:rPr>
                        <a:t>TVS-h874</a:t>
                      </a:r>
                      <a:r>
                        <a:rPr lang="en-US" sz="1700" b="1">
                          <a:solidFill>
                            <a:schemeClr val="bg1"/>
                          </a:solidFill>
                          <a:sym typeface="+mn-lt"/>
                        </a:rPr>
                        <a:t>-i5-32G</a:t>
                      </a:r>
                      <a:endParaRPr lang="en-TW" sz="1700" b="1">
                        <a:solidFill>
                          <a:schemeClr val="bg1"/>
                        </a:solidFill>
                        <a:latin typeface="+mn-lt"/>
                        <a:ea typeface="+mn-ea"/>
                        <a:cs typeface="+mn-ea"/>
                        <a:sym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2577579"/>
                  </a:ext>
                </a:extLst>
              </a:tr>
              <a:tr h="325929">
                <a:tc>
                  <a:txBody>
                    <a:bodyPr/>
                    <a:lstStyle/>
                    <a:p>
                      <a:pPr algn="r"/>
                      <a:r>
                        <a:rPr lang="en-TW" sz="1450" dirty="0">
                          <a:solidFill>
                            <a:schemeClr val="tx1"/>
                          </a:solidFill>
                          <a:latin typeface="Meiryo UI" panose="020B0604030504040204" pitchFamily="50" charset="-128"/>
                          <a:ea typeface="+mn-ea"/>
                          <a:cs typeface="+mn-ea"/>
                          <a:sym typeface="+mn-lt"/>
                        </a:rPr>
                        <a:t>CPU</a:t>
                      </a: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TW" altLang="zh-TW" sz="1450" dirty="0">
                          <a:solidFill>
                            <a:schemeClr val="tx1"/>
                          </a:solidFill>
                          <a:latin typeface="Meiryo UI" panose="020B0604030504040204" pitchFamily="50" charset="-128"/>
                          <a:ea typeface="+mn-ea"/>
                          <a:cs typeface="+mn-ea"/>
                          <a:sym typeface="+mn-lt"/>
                        </a:rPr>
                        <a:t>Intel Pentium Gold</a:t>
                      </a:r>
                      <a:r>
                        <a:rPr lang="en-US" altLang="zh-TW" sz="1450" dirty="0">
                          <a:solidFill>
                            <a:schemeClr val="tx1"/>
                          </a:solidFill>
                          <a:latin typeface="Meiryo UI" panose="020B0604030504040204" pitchFamily="50" charset="-128"/>
                          <a:ea typeface="+mn-ea"/>
                          <a:cs typeface="+mn-ea"/>
                          <a:sym typeface="+mn-lt"/>
                        </a:rPr>
                        <a:t> G7400 </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altLang="zh-TW" sz="1450" dirty="0">
                          <a:solidFill>
                            <a:schemeClr val="tx1"/>
                          </a:solidFill>
                          <a:latin typeface="Meiryo UI" panose="020B0604030504040204" pitchFamily="50" charset="-128"/>
                          <a:ea typeface="+mn-ea"/>
                          <a:cs typeface="+mn-ea"/>
                          <a:sym typeface="+mn-lt"/>
                        </a:rPr>
                        <a:t>Core i3-12100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3">
                  <a:txBody>
                    <a:bodyPr/>
                    <a:lstStyle/>
                    <a:p>
                      <a:pPr algn="ctr"/>
                      <a:r>
                        <a:rPr lang="en-US" sz="1450" dirty="0">
                          <a:solidFill>
                            <a:schemeClr val="tx1"/>
                          </a:solidFill>
                          <a:latin typeface="Meiryo UI" panose="020B0604030504040204" pitchFamily="50" charset="-128"/>
                          <a:ea typeface="+mn-ea"/>
                          <a:cs typeface="+mn-ea"/>
                          <a:sym typeface="+mn-lt"/>
                        </a:rPr>
                        <a:t>Core i5-12400</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endParaRPr lang="zh-TW" altLang="en-US"/>
                    </a:p>
                  </a:txBody>
                  <a:tcPr/>
                </a:tc>
                <a:tc hMerge="1">
                  <a:txBody>
                    <a:bodyPr/>
                    <a:lstStyle/>
                    <a:p>
                      <a:endParaRPr lang="en-TW"/>
                    </a:p>
                  </a:txBody>
                  <a:tcPr anchor="ctr"/>
                </a:tc>
                <a:extLst>
                  <a:ext uri="{0D108BD9-81ED-4DB2-BD59-A6C34878D82A}">
                    <a16:rowId xmlns:a16="http://schemas.microsoft.com/office/drawing/2014/main" val="3453380055"/>
                  </a:ext>
                </a:extLst>
              </a:tr>
              <a:tr h="325929">
                <a:tc>
                  <a:txBody>
                    <a:bodyPr/>
                    <a:lstStyle/>
                    <a:p>
                      <a:pPr algn="r"/>
                      <a:r>
                        <a:rPr lang="ja-JP" altLang="en-US" sz="1450" dirty="0">
                          <a:solidFill>
                            <a:schemeClr val="tx1"/>
                          </a:solidFill>
                          <a:latin typeface="Meiryo UI" panose="020B0604030504040204" pitchFamily="50" charset="-128"/>
                          <a:ea typeface="+mn-ea"/>
                          <a:cs typeface="+mn-ea"/>
                          <a:sym typeface="+mn-lt"/>
                        </a:rPr>
                        <a:t>メモリ</a:t>
                      </a:r>
                      <a:endParaRPr lang="en-TW" sz="1450" dirty="0">
                        <a:solidFill>
                          <a:schemeClr val="tx1"/>
                        </a:solidFill>
                        <a:latin typeface="Meiryo UI" panose="020B0604030504040204" pitchFamily="50" charset="-128"/>
                        <a:ea typeface="+mn-ea"/>
                        <a:cs typeface="+mn-ea"/>
                        <a:sym typeface="+mn-lt"/>
                      </a:endParaRP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5">
                  <a:txBody>
                    <a:bodyPr/>
                    <a:lstStyle/>
                    <a:p>
                      <a:pPr algn="ctr"/>
                      <a:r>
                        <a:rPr lang="ja-JP" altLang="en-US" sz="1450" dirty="0">
                          <a:solidFill>
                            <a:schemeClr val="tx1"/>
                          </a:solidFill>
                          <a:latin typeface="Meiryo UI" panose="020B0604030504040204" pitchFamily="50" charset="-128"/>
                          <a:ea typeface="+mn-ea"/>
                          <a:cs typeface="+mn-ea"/>
                          <a:sym typeface="+mn-lt"/>
                        </a:rPr>
                        <a:t>最大</a:t>
                      </a:r>
                      <a:r>
                        <a:rPr lang="en-TW" sz="1450" dirty="0">
                          <a:solidFill>
                            <a:schemeClr val="tx1"/>
                          </a:solidFill>
                          <a:latin typeface="Meiryo UI" panose="020B0604030504040204" pitchFamily="50" charset="-128"/>
                          <a:ea typeface="+mn-ea"/>
                          <a:cs typeface="+mn-ea"/>
                          <a:sym typeface="+mn-lt"/>
                        </a:rPr>
                        <a:t>128GB</a:t>
                      </a:r>
                      <a:r>
                        <a:rPr lang="en-US" sz="1450" dirty="0">
                          <a:solidFill>
                            <a:schemeClr val="tx1"/>
                          </a:solidFill>
                          <a:latin typeface="Meiryo UI" panose="020B0604030504040204" pitchFamily="50" charset="-128"/>
                          <a:ea typeface="+mn-ea"/>
                          <a:cs typeface="+mn-ea"/>
                          <a:sym typeface="+mn-lt"/>
                        </a:rPr>
                        <a:t> (2 x 64GB)</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r>
                        <a:rPr lang="en-TW" sz="1700">
                          <a:solidFill>
                            <a:schemeClr val="tx1"/>
                          </a:solidFill>
                          <a:sym typeface="+mn-lt"/>
                        </a:rPr>
                        <a:t>Max. 128GB</a:t>
                      </a:r>
                      <a:endParaRPr lang="en-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en-TW"/>
                    </a:p>
                  </a:txBody>
                  <a:tcPr anchor="ctr"/>
                </a:tc>
                <a:extLst>
                  <a:ext uri="{0D108BD9-81ED-4DB2-BD59-A6C34878D82A}">
                    <a16:rowId xmlns:a16="http://schemas.microsoft.com/office/drawing/2014/main" val="20962455"/>
                  </a:ext>
                </a:extLst>
              </a:tr>
              <a:tr h="556463">
                <a:tc>
                  <a:txBody>
                    <a:bodyPr/>
                    <a:lstStyle/>
                    <a:p>
                      <a:pPr algn="r"/>
                      <a:r>
                        <a:rPr lang="en-TW" sz="1450" dirty="0">
                          <a:solidFill>
                            <a:schemeClr val="tx1"/>
                          </a:solidFill>
                          <a:latin typeface="Meiryo UI" panose="020B0604030504040204" pitchFamily="50" charset="-128"/>
                          <a:ea typeface="+mn-ea"/>
                          <a:cs typeface="+mn-ea"/>
                          <a:sym typeface="+mn-lt"/>
                        </a:rPr>
                        <a:t>PCIe</a:t>
                      </a: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TW" sz="1450" dirty="0">
                          <a:solidFill>
                            <a:schemeClr val="tx1"/>
                          </a:solidFill>
                          <a:latin typeface="Meiryo UI" panose="020B0604030504040204" pitchFamily="50" charset="-128"/>
                          <a:ea typeface="+mn-ea"/>
                          <a:cs typeface="+mn-ea"/>
                          <a:sym typeface="+mn-lt"/>
                        </a:rPr>
                        <a:t>1 x PCIe Gen</a:t>
                      </a:r>
                      <a:r>
                        <a:rPr lang="en-US" altLang="zh-TW" sz="1450" dirty="0">
                          <a:solidFill>
                            <a:schemeClr val="tx1"/>
                          </a:solidFill>
                          <a:latin typeface="Meiryo UI" panose="020B0604030504040204" pitchFamily="50" charset="-128"/>
                          <a:ea typeface="+mn-ea"/>
                          <a:cs typeface="+mn-ea"/>
                          <a:sym typeface="+mn-lt"/>
                        </a:rPr>
                        <a:t>4</a:t>
                      </a:r>
                      <a:r>
                        <a:rPr lang="en-TW" sz="1450" dirty="0">
                          <a:solidFill>
                            <a:schemeClr val="tx1"/>
                          </a:solidFill>
                          <a:latin typeface="Meiryo UI" panose="020B0604030504040204" pitchFamily="50" charset="-128"/>
                          <a:ea typeface="+mn-ea"/>
                          <a:cs typeface="+mn-ea"/>
                          <a:sym typeface="+mn-lt"/>
                        </a:rPr>
                        <a:t> x16</a:t>
                      </a:r>
                      <a:br>
                        <a:rPr lang="en-TW" sz="1450" dirty="0">
                          <a:solidFill>
                            <a:schemeClr val="tx1"/>
                          </a:solidFill>
                          <a:latin typeface="Meiryo UI" panose="020B0604030504040204" pitchFamily="50" charset="-128"/>
                          <a:ea typeface="+mn-ea"/>
                          <a:cs typeface="+mn-ea"/>
                          <a:sym typeface="+mn-lt"/>
                        </a:rPr>
                      </a:br>
                      <a:r>
                        <a:rPr lang="en-TW" sz="1450" dirty="0">
                          <a:solidFill>
                            <a:schemeClr val="tx1"/>
                          </a:solidFill>
                          <a:latin typeface="Meiryo UI" panose="020B0604030504040204" pitchFamily="50" charset="-128"/>
                          <a:ea typeface="+mn-ea"/>
                          <a:cs typeface="+mn-ea"/>
                          <a:sym typeface="+mn-lt"/>
                        </a:rPr>
                        <a:t>1 x PCIe Gen3 x</a:t>
                      </a:r>
                      <a:r>
                        <a:rPr lang="en-US" sz="1450" dirty="0">
                          <a:solidFill>
                            <a:schemeClr val="tx1"/>
                          </a:solidFill>
                          <a:latin typeface="Meiryo UI" panose="020B0604030504040204" pitchFamily="50" charset="-128"/>
                          <a:ea typeface="+mn-ea"/>
                          <a:cs typeface="+mn-ea"/>
                          <a:sym typeface="+mn-lt"/>
                        </a:rPr>
                        <a:t>2</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4">
                  <a:txBody>
                    <a:bodyPr/>
                    <a:lstStyle/>
                    <a:p>
                      <a:pPr algn="ctr"/>
                      <a:r>
                        <a:rPr lang="en-TW" sz="1450" dirty="0">
                          <a:solidFill>
                            <a:schemeClr val="tx1"/>
                          </a:solidFill>
                          <a:latin typeface="Meiryo UI" panose="020B0604030504040204" pitchFamily="50" charset="-128"/>
                          <a:ea typeface="+mn-ea"/>
                          <a:cs typeface="+mn-ea"/>
                          <a:sym typeface="+mn-lt"/>
                        </a:rPr>
                        <a:t>1 x PCIe </a:t>
                      </a:r>
                      <a:r>
                        <a:rPr lang="en-TW" sz="1450" dirty="0">
                          <a:solidFill>
                            <a:srgbClr val="C00000"/>
                          </a:solidFill>
                          <a:latin typeface="Meiryo UI" panose="020B0604030504040204" pitchFamily="50" charset="-128"/>
                          <a:ea typeface="+mn-ea"/>
                          <a:cs typeface="+mn-ea"/>
                          <a:sym typeface="+mn-lt"/>
                        </a:rPr>
                        <a:t>Gen4</a:t>
                      </a:r>
                      <a:r>
                        <a:rPr lang="en-TW" sz="1450" dirty="0">
                          <a:solidFill>
                            <a:schemeClr val="tx1"/>
                          </a:solidFill>
                          <a:latin typeface="Meiryo UI" panose="020B0604030504040204" pitchFamily="50" charset="-128"/>
                          <a:ea typeface="+mn-ea"/>
                          <a:cs typeface="+mn-ea"/>
                          <a:sym typeface="+mn-lt"/>
                        </a:rPr>
                        <a:t> x16</a:t>
                      </a:r>
                      <a:br>
                        <a:rPr lang="en-TW" sz="1450" dirty="0">
                          <a:solidFill>
                            <a:schemeClr val="tx1"/>
                          </a:solidFill>
                          <a:latin typeface="Meiryo UI" panose="020B0604030504040204" pitchFamily="50" charset="-128"/>
                          <a:ea typeface="+mn-ea"/>
                          <a:cs typeface="+mn-ea"/>
                          <a:sym typeface="+mn-lt"/>
                        </a:rPr>
                      </a:br>
                      <a:r>
                        <a:rPr lang="en-TW" sz="1450" dirty="0">
                          <a:solidFill>
                            <a:schemeClr val="tx1"/>
                          </a:solidFill>
                          <a:latin typeface="Meiryo UI" panose="020B0604030504040204" pitchFamily="50" charset="-128"/>
                          <a:ea typeface="+mn-ea"/>
                          <a:cs typeface="+mn-ea"/>
                          <a:sym typeface="+mn-lt"/>
                        </a:rPr>
                        <a:t>1 x PCIe </a:t>
                      </a:r>
                      <a:r>
                        <a:rPr lang="en-TW" sz="1450" dirty="0">
                          <a:solidFill>
                            <a:srgbClr val="C00000"/>
                          </a:solidFill>
                          <a:latin typeface="Meiryo UI" panose="020B0604030504040204" pitchFamily="50" charset="-128"/>
                          <a:ea typeface="+mn-ea"/>
                          <a:cs typeface="+mn-ea"/>
                          <a:sym typeface="+mn-lt"/>
                        </a:rPr>
                        <a:t>Gen4</a:t>
                      </a:r>
                      <a:r>
                        <a:rPr lang="en-TW" sz="1450" dirty="0">
                          <a:solidFill>
                            <a:schemeClr val="tx1"/>
                          </a:solidFill>
                          <a:latin typeface="Meiryo UI" panose="020B0604030504040204" pitchFamily="50" charset="-128"/>
                          <a:ea typeface="+mn-ea"/>
                          <a:cs typeface="+mn-ea"/>
                          <a:sym typeface="+mn-lt"/>
                        </a:rPr>
                        <a:t> x4</a:t>
                      </a: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endParaRPr lang="en-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endParaRPr lang="zh-TW" altLang="en-US"/>
                    </a:p>
                  </a:txBody>
                  <a:tcPr/>
                </a:tc>
                <a:tc hMerge="1">
                  <a:txBody>
                    <a:bodyPr/>
                    <a:lstStyle/>
                    <a:p>
                      <a:pPr algn="ctr"/>
                      <a:endParaRPr lang="en-TW"/>
                    </a:p>
                  </a:txBody>
                  <a:tcPr anchor="ctr"/>
                </a:tc>
                <a:extLst>
                  <a:ext uri="{0D108BD9-81ED-4DB2-BD59-A6C34878D82A}">
                    <a16:rowId xmlns:a16="http://schemas.microsoft.com/office/drawing/2014/main" val="2071057464"/>
                  </a:ext>
                </a:extLst>
              </a:tr>
              <a:tr h="556463">
                <a:tc>
                  <a:txBody>
                    <a:bodyPr/>
                    <a:lstStyle/>
                    <a:p>
                      <a:pPr algn="r"/>
                      <a:r>
                        <a:rPr lang="ja-JP" altLang="en-US" sz="1450" dirty="0">
                          <a:solidFill>
                            <a:schemeClr val="tx1"/>
                          </a:solidFill>
                          <a:latin typeface="Meiryo UI" panose="020B0604030504040204" pitchFamily="50" charset="-128"/>
                          <a:ea typeface="+mn-ea"/>
                          <a:cs typeface="+mn-ea"/>
                          <a:sym typeface="+mn-lt"/>
                        </a:rPr>
                        <a:t>グラフィック</a:t>
                      </a:r>
                      <a:endParaRPr lang="en-TW" sz="1450" dirty="0">
                        <a:solidFill>
                          <a:schemeClr val="tx1"/>
                        </a:solidFill>
                        <a:latin typeface="Meiryo UI" panose="020B0604030504040204" pitchFamily="50" charset="-128"/>
                        <a:ea typeface="+mn-ea"/>
                        <a:cs typeface="+mn-ea"/>
                        <a:sym typeface="+mn-lt"/>
                      </a:endParaRP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TW" sz="1450" dirty="0">
                          <a:solidFill>
                            <a:schemeClr val="tx1"/>
                          </a:solidFill>
                          <a:latin typeface="Meiryo UI" panose="020B0604030504040204" pitchFamily="50" charset="-128"/>
                          <a:ea typeface="+mn-ea"/>
                          <a:cs typeface="+mn-ea"/>
                          <a:sym typeface="+mn-lt"/>
                        </a:rPr>
                        <a:t>UHD</a:t>
                      </a:r>
                      <a:r>
                        <a:rPr lang="en-US" sz="1450" dirty="0">
                          <a:solidFill>
                            <a:schemeClr val="tx1"/>
                          </a:solidFill>
                          <a:latin typeface="Meiryo UI" panose="020B0604030504040204" pitchFamily="50" charset="-128"/>
                          <a:ea typeface="+mn-ea"/>
                          <a:cs typeface="+mn-ea"/>
                          <a:sym typeface="+mn-lt"/>
                        </a:rPr>
                        <a:t> </a:t>
                      </a:r>
                      <a:r>
                        <a:rPr lang="en-TW" sz="1450" dirty="0">
                          <a:solidFill>
                            <a:schemeClr val="tx1"/>
                          </a:solidFill>
                          <a:latin typeface="Meiryo UI" panose="020B0604030504040204" pitchFamily="50" charset="-128"/>
                          <a:ea typeface="+mn-ea"/>
                          <a:cs typeface="+mn-ea"/>
                          <a:sym typeface="+mn-lt"/>
                        </a:rPr>
                        <a:t>Graphics </a:t>
                      </a:r>
                      <a:r>
                        <a:rPr lang="en-US" sz="1450" dirty="0">
                          <a:solidFill>
                            <a:schemeClr val="tx1"/>
                          </a:solidFill>
                          <a:latin typeface="Meiryo UI" panose="020B0604030504040204" pitchFamily="50" charset="-128"/>
                          <a:ea typeface="+mn-ea"/>
                          <a:cs typeface="+mn-ea"/>
                          <a:sym typeface="+mn-lt"/>
                        </a:rPr>
                        <a:t>710; 16EUs</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TW" sz="1450" dirty="0">
                          <a:solidFill>
                            <a:schemeClr val="tx1"/>
                          </a:solidFill>
                          <a:latin typeface="Meiryo UI" panose="020B0604030504040204" pitchFamily="50" charset="-128"/>
                          <a:ea typeface="+mn-ea"/>
                          <a:cs typeface="+mn-ea"/>
                          <a:sym typeface="+mn-lt"/>
                        </a:rPr>
                        <a:t>UHD Graphics 7</a:t>
                      </a:r>
                      <a:r>
                        <a:rPr lang="en-US" sz="1450" dirty="0">
                          <a:solidFill>
                            <a:schemeClr val="tx1"/>
                          </a:solidFill>
                          <a:latin typeface="Meiryo UI" panose="020B0604030504040204" pitchFamily="50" charset="-128"/>
                          <a:ea typeface="+mn-ea"/>
                          <a:cs typeface="+mn-ea"/>
                          <a:sym typeface="+mn-lt"/>
                        </a:rPr>
                        <a:t>30; 24EUs</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3">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TW" altLang="zh-TW" sz="1450" dirty="0">
                          <a:solidFill>
                            <a:schemeClr val="tx1"/>
                          </a:solidFill>
                          <a:latin typeface="Meiryo UI" panose="020B0604030504040204" pitchFamily="50" charset="-128"/>
                          <a:ea typeface="+mn-ea"/>
                          <a:cs typeface="+mn-ea"/>
                          <a:sym typeface="+mn-lt"/>
                        </a:rPr>
                        <a:t>UHD Graphics 770</a:t>
                      </a:r>
                      <a:r>
                        <a:rPr lang="en-US" altLang="zh-TW" sz="1450" dirty="0">
                          <a:solidFill>
                            <a:schemeClr val="tx1"/>
                          </a:solidFill>
                          <a:latin typeface="Meiryo UI" panose="020B0604030504040204" pitchFamily="50" charset="-128"/>
                          <a:ea typeface="+mn-ea"/>
                          <a:cs typeface="+mn-ea"/>
                          <a:sym typeface="+mn-lt"/>
                        </a:rPr>
                        <a:t>; 32EUs</a:t>
                      </a:r>
                      <a:endParaRPr lang="en-TW" altLang="zh-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endParaRPr lang="zh-TW" altLang="en-US"/>
                    </a:p>
                  </a:txBody>
                  <a:tcPr/>
                </a:tc>
                <a:tc hMerge="1">
                  <a:txBody>
                    <a:bodyPr/>
                    <a:lstStyle/>
                    <a:p>
                      <a:pPr algn="ctr"/>
                      <a:endParaRPr lang="en-TW"/>
                    </a:p>
                  </a:txBody>
                  <a:tcPr anchor="ctr"/>
                </a:tc>
                <a:extLst>
                  <a:ext uri="{0D108BD9-81ED-4DB2-BD59-A6C34878D82A}">
                    <a16:rowId xmlns:a16="http://schemas.microsoft.com/office/drawing/2014/main" val="538287447"/>
                  </a:ext>
                </a:extLst>
              </a:tr>
              <a:tr h="786998">
                <a:tc>
                  <a:txBody>
                    <a:bodyPr/>
                    <a:lstStyle/>
                    <a:p>
                      <a:pPr algn="r"/>
                      <a:r>
                        <a:rPr lang="ja-JP" altLang="en-US" sz="1450" dirty="0">
                          <a:solidFill>
                            <a:schemeClr val="tx1"/>
                          </a:solidFill>
                          <a:latin typeface="Meiryo UI" panose="020B0604030504040204" pitchFamily="50" charset="-128"/>
                          <a:ea typeface="+mn-ea"/>
                          <a:cs typeface="+mn-ea"/>
                          <a:sym typeface="+mn-lt"/>
                        </a:rPr>
                        <a:t>ドライブスロット</a:t>
                      </a:r>
                      <a:endParaRPr lang="en-TW" sz="1450" dirty="0">
                        <a:solidFill>
                          <a:schemeClr val="tx1"/>
                        </a:solidFill>
                        <a:latin typeface="Meiryo UI" panose="020B0604030504040204" pitchFamily="50" charset="-128"/>
                        <a:ea typeface="+mn-ea"/>
                        <a:cs typeface="+mn-ea"/>
                        <a:sym typeface="+mn-lt"/>
                      </a:endParaRP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sz="1450" dirty="0">
                          <a:solidFill>
                            <a:schemeClr val="tx1"/>
                          </a:solidFill>
                          <a:latin typeface="Meiryo UI" panose="020B0604030504040204" pitchFamily="50" charset="-128"/>
                          <a:ea typeface="+mn-ea"/>
                          <a:cs typeface="+mn-ea"/>
                          <a:sym typeface="+mn-lt"/>
                        </a:rPr>
                        <a:t>4 x 2.5</a:t>
                      </a:r>
                      <a:r>
                        <a:rPr lang="ja-JP" altLang="en-US" sz="1450" dirty="0">
                          <a:solidFill>
                            <a:schemeClr val="tx1"/>
                          </a:solidFill>
                          <a:latin typeface="Meiryo UI" panose="020B0604030504040204" pitchFamily="50" charset="-128"/>
                          <a:ea typeface="+mn-ea"/>
                          <a:cs typeface="+mn-ea"/>
                          <a:sym typeface="+mn-lt"/>
                        </a:rPr>
                        <a:t>インチ</a:t>
                      </a:r>
                      <a:r>
                        <a:rPr lang="en-US" sz="1450" dirty="0">
                          <a:solidFill>
                            <a:schemeClr val="tx1"/>
                          </a:solidFill>
                          <a:latin typeface="Meiryo UI" panose="020B0604030504040204" pitchFamily="50" charset="-128"/>
                          <a:ea typeface="+mn-ea"/>
                          <a:cs typeface="+mn-ea"/>
                          <a:sym typeface="+mn-lt"/>
                        </a:rPr>
                        <a:t>/3.5</a:t>
                      </a:r>
                      <a:r>
                        <a:rPr lang="ja-JP" altLang="en-US" sz="1450" dirty="0">
                          <a:solidFill>
                            <a:schemeClr val="tx1"/>
                          </a:solidFill>
                          <a:latin typeface="Meiryo UI" panose="020B0604030504040204" pitchFamily="50" charset="-128"/>
                          <a:ea typeface="+mn-ea"/>
                          <a:cs typeface="+mn-ea"/>
                          <a:sym typeface="+mn-lt"/>
                        </a:rPr>
                        <a:t>インチ</a:t>
                      </a:r>
                      <a:r>
                        <a:rPr lang="en-US" sz="1450" dirty="0">
                          <a:solidFill>
                            <a:schemeClr val="tx1"/>
                          </a:solidFill>
                          <a:latin typeface="Meiryo UI" panose="020B0604030504040204" pitchFamily="50" charset="-128"/>
                          <a:ea typeface="+mn-ea"/>
                          <a:cs typeface="+mn-ea"/>
                          <a:sym typeface="+mn-lt"/>
                        </a:rPr>
                        <a:t> HDD/SSD; SATA 6Gbps</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3">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TW" sz="1450" dirty="0">
                          <a:solidFill>
                            <a:schemeClr val="tx1"/>
                          </a:solidFill>
                          <a:latin typeface="Meiryo UI" panose="020B0604030504040204" pitchFamily="50" charset="-128"/>
                          <a:ea typeface="+mn-ea"/>
                          <a:cs typeface="+mn-ea"/>
                          <a:sym typeface="+mn-lt"/>
                        </a:rPr>
                        <a:t>6 x 2.5</a:t>
                      </a:r>
                      <a:r>
                        <a:rPr lang="ja-JP" altLang="en-US" sz="1450" dirty="0">
                          <a:solidFill>
                            <a:schemeClr val="tx1"/>
                          </a:solidFill>
                          <a:latin typeface="Meiryo UI" panose="020B0604030504040204" pitchFamily="50" charset="-128"/>
                          <a:ea typeface="+mn-ea"/>
                          <a:cs typeface="+mn-ea"/>
                          <a:sym typeface="+mn-lt"/>
                        </a:rPr>
                        <a:t>インチ</a:t>
                      </a:r>
                      <a:r>
                        <a:rPr lang="en-US" altLang="zh-TW" sz="1450" dirty="0">
                          <a:solidFill>
                            <a:schemeClr val="tx1"/>
                          </a:solidFill>
                          <a:latin typeface="Meiryo UI" panose="020B0604030504040204" pitchFamily="50" charset="-128"/>
                          <a:ea typeface="+mn-ea"/>
                          <a:cs typeface="+mn-ea"/>
                          <a:sym typeface="+mn-lt"/>
                        </a:rPr>
                        <a:t>/3.5</a:t>
                      </a:r>
                      <a:r>
                        <a:rPr lang="ja-JP" altLang="en-US" sz="1450" dirty="0">
                          <a:solidFill>
                            <a:schemeClr val="tx1"/>
                          </a:solidFill>
                          <a:latin typeface="Meiryo UI" panose="020B0604030504040204" pitchFamily="50" charset="-128"/>
                          <a:ea typeface="+mn-ea"/>
                          <a:cs typeface="+mn-ea"/>
                          <a:sym typeface="+mn-lt"/>
                        </a:rPr>
                        <a:t>インチ</a:t>
                      </a:r>
                      <a:r>
                        <a:rPr lang="en-US" altLang="zh-TW" sz="1450" dirty="0">
                          <a:solidFill>
                            <a:schemeClr val="tx1"/>
                          </a:solidFill>
                          <a:latin typeface="Meiryo UI" panose="020B0604030504040204" pitchFamily="50" charset="-128"/>
                          <a:ea typeface="+mn-ea"/>
                          <a:cs typeface="+mn-ea"/>
                          <a:sym typeface="+mn-lt"/>
                        </a:rPr>
                        <a:t>HDD/SSD; SATA 6Gbps</a:t>
                      </a:r>
                      <a:endParaRPr lang="en-TW" altLang="zh-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TW" altLang="zh-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TW" altLang="zh-TW" sz="1500">
                        <a:solidFill>
                          <a:schemeClr val="tx1"/>
                        </a:solidFill>
                        <a:latin typeface="+mn-lt"/>
                        <a:ea typeface="+mn-ea"/>
                        <a:cs typeface="+mn-ea"/>
                        <a:sym typeface="+mn-lt"/>
                      </a:endParaRP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1450" dirty="0">
                          <a:solidFill>
                            <a:schemeClr val="tx1"/>
                          </a:solidFill>
                          <a:latin typeface="Meiryo UI" panose="020B0604030504040204" pitchFamily="50" charset="-128"/>
                          <a:ea typeface="+mn-ea"/>
                          <a:cs typeface="+mn-ea"/>
                          <a:sym typeface="+mn-lt"/>
                        </a:rPr>
                        <a:t>8 x 2.5</a:t>
                      </a:r>
                      <a:r>
                        <a:rPr lang="ja-JP" altLang="en-US" sz="1450" dirty="0">
                          <a:solidFill>
                            <a:schemeClr val="tx1"/>
                          </a:solidFill>
                          <a:latin typeface="Meiryo UI" panose="020B0604030504040204" pitchFamily="50" charset="-128"/>
                          <a:ea typeface="+mn-ea"/>
                          <a:cs typeface="+mn-ea"/>
                          <a:sym typeface="+mn-lt"/>
                        </a:rPr>
                        <a:t>インチ</a:t>
                      </a:r>
                      <a:r>
                        <a:rPr lang="en-US" altLang="zh-TW" sz="1450" dirty="0">
                          <a:solidFill>
                            <a:schemeClr val="tx1"/>
                          </a:solidFill>
                          <a:latin typeface="Meiryo UI" panose="020B0604030504040204" pitchFamily="50" charset="-128"/>
                          <a:ea typeface="+mn-ea"/>
                          <a:cs typeface="+mn-ea"/>
                          <a:sym typeface="+mn-lt"/>
                        </a:rPr>
                        <a:t>/3.5</a:t>
                      </a:r>
                      <a:r>
                        <a:rPr lang="ja-JP" altLang="en-US" sz="1450" dirty="0">
                          <a:solidFill>
                            <a:schemeClr val="tx1"/>
                          </a:solidFill>
                          <a:latin typeface="Meiryo UI" panose="020B0604030504040204" pitchFamily="50" charset="-128"/>
                          <a:ea typeface="+mn-ea"/>
                          <a:cs typeface="+mn-ea"/>
                          <a:sym typeface="+mn-lt"/>
                        </a:rPr>
                        <a:t>インチ</a:t>
                      </a:r>
                      <a:r>
                        <a:rPr lang="en-US" altLang="zh-TW" sz="1450" dirty="0">
                          <a:solidFill>
                            <a:schemeClr val="tx1"/>
                          </a:solidFill>
                          <a:latin typeface="Meiryo UI" panose="020B0604030504040204" pitchFamily="50" charset="-128"/>
                          <a:ea typeface="+mn-ea"/>
                          <a:cs typeface="+mn-ea"/>
                          <a:sym typeface="+mn-lt"/>
                        </a:rPr>
                        <a:t> HDD/SSD; SATA 6Gbps</a:t>
                      </a:r>
                      <a:endParaRPr lang="en-TW" altLang="zh-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27526362"/>
                  </a:ext>
                </a:extLst>
              </a:tr>
              <a:tr h="556463">
                <a:tc>
                  <a:txBody>
                    <a:bodyPr/>
                    <a:lstStyle/>
                    <a:p>
                      <a:pPr algn="r"/>
                      <a:r>
                        <a:rPr lang="en-US" sz="1450" dirty="0">
                          <a:solidFill>
                            <a:schemeClr val="tx1"/>
                          </a:solidFill>
                          <a:latin typeface="Meiryo UI" panose="020B0604030504040204" pitchFamily="50" charset="-128"/>
                          <a:ea typeface="+mn-ea"/>
                          <a:cs typeface="+mn-ea"/>
                          <a:sym typeface="+mn-lt"/>
                        </a:rPr>
                        <a:t>M.2</a:t>
                      </a:r>
                      <a:r>
                        <a:rPr lang="ja-JP" altLang="en-US" sz="1450" dirty="0">
                          <a:solidFill>
                            <a:schemeClr val="tx1"/>
                          </a:solidFill>
                          <a:latin typeface="Meiryo UI" panose="020B0604030504040204" pitchFamily="50" charset="-128"/>
                          <a:ea typeface="+mn-ea"/>
                          <a:cs typeface="+mn-ea"/>
                          <a:sym typeface="+mn-lt"/>
                        </a:rPr>
                        <a:t>スロット</a:t>
                      </a:r>
                      <a:r>
                        <a:rPr lang="en-US" sz="1450" dirty="0">
                          <a:solidFill>
                            <a:schemeClr val="tx1"/>
                          </a:solidFill>
                          <a:latin typeface="Meiryo UI" panose="020B0604030504040204" pitchFamily="50" charset="-128"/>
                          <a:ea typeface="+mn-ea"/>
                          <a:cs typeface="+mn-ea"/>
                          <a:sym typeface="+mn-lt"/>
                        </a:rPr>
                        <a:t> </a:t>
                      </a:r>
                      <a:endParaRPr lang="en-TW" sz="1450" dirty="0">
                        <a:solidFill>
                          <a:schemeClr val="tx1"/>
                        </a:solidFill>
                        <a:latin typeface="Meiryo UI" panose="020B0604030504040204" pitchFamily="50" charset="-128"/>
                        <a:ea typeface="+mn-ea"/>
                        <a:cs typeface="+mn-ea"/>
                        <a:sym typeface="+mn-lt"/>
                      </a:endParaRP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lang="en-US" sz="1450" dirty="0">
                          <a:solidFill>
                            <a:schemeClr val="tx1"/>
                          </a:solidFill>
                          <a:latin typeface="Meiryo UI" panose="020B0604030504040204" pitchFamily="50" charset="-128"/>
                          <a:ea typeface="+mn-ea"/>
                          <a:cs typeface="+mn-ea"/>
                          <a:sym typeface="+mn-lt"/>
                        </a:rPr>
                        <a:t>2 x PCIe Gen3 x2</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4">
                  <a:txBody>
                    <a:bodyPr/>
                    <a:lstStyle/>
                    <a:p>
                      <a:pPr algn="ctr"/>
                      <a:r>
                        <a:rPr lang="en-US" sz="1450" dirty="0">
                          <a:solidFill>
                            <a:schemeClr val="tx1"/>
                          </a:solidFill>
                          <a:latin typeface="Meiryo UI" panose="020B0604030504040204" pitchFamily="50" charset="-128"/>
                          <a:ea typeface="+mn-ea"/>
                          <a:cs typeface="+mn-ea"/>
                          <a:sym typeface="+mn-lt"/>
                        </a:rPr>
                        <a:t>2 x PCIe Gen4 x4</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TW" altLang="zh-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511028965"/>
                  </a:ext>
                </a:extLst>
              </a:tr>
              <a:tr h="556463">
                <a:tc>
                  <a:txBody>
                    <a:bodyPr/>
                    <a:lstStyle/>
                    <a:p>
                      <a:pPr algn="r"/>
                      <a:r>
                        <a:rPr lang="en-TW" sz="1450" dirty="0">
                          <a:solidFill>
                            <a:schemeClr val="tx1"/>
                          </a:solidFill>
                          <a:latin typeface="Meiryo UI" panose="020B0604030504040204" pitchFamily="50" charset="-128"/>
                          <a:ea typeface="+mn-ea"/>
                          <a:cs typeface="+mn-ea"/>
                          <a:sym typeface="+mn-lt"/>
                        </a:rPr>
                        <a:t>Ethernet</a:t>
                      </a: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5">
                  <a:txBody>
                    <a:bodyPr/>
                    <a:lstStyle/>
                    <a:p>
                      <a:pPr algn="ctr"/>
                      <a:r>
                        <a:rPr lang="en-TW" sz="1450" dirty="0">
                          <a:solidFill>
                            <a:schemeClr val="tx1"/>
                          </a:solidFill>
                          <a:latin typeface="Meiryo UI" panose="020B0604030504040204" pitchFamily="50" charset="-128"/>
                          <a:ea typeface="+mn-ea"/>
                          <a:cs typeface="+mn-ea"/>
                          <a:sym typeface="+mn-lt"/>
                        </a:rPr>
                        <a:t>2 x 2.5GbE</a:t>
                      </a:r>
                    </a:p>
                    <a:p>
                      <a:pPr algn="ctr"/>
                      <a:r>
                        <a:rPr lang="en-TW" sz="1450" dirty="0">
                          <a:solidFill>
                            <a:schemeClr val="tx1"/>
                          </a:solidFill>
                          <a:latin typeface="Meiryo UI" panose="020B0604030504040204" pitchFamily="50" charset="-128"/>
                          <a:ea typeface="+mn-ea"/>
                          <a:cs typeface="+mn-ea"/>
                          <a:sym typeface="+mn-lt"/>
                        </a:rPr>
                        <a:t>Optional 10/25GbE NICs</a:t>
                      </a: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r>
                        <a:rPr lang="en-TW" sz="1700">
                          <a:solidFill>
                            <a:schemeClr val="tx1"/>
                          </a:solidFill>
                          <a:sym typeface="+mn-lt"/>
                        </a:rPr>
                        <a:t>2 x 2.5GbE</a:t>
                      </a:r>
                    </a:p>
                    <a:p>
                      <a:pPr algn="ctr"/>
                      <a:r>
                        <a:rPr lang="en-TW" sz="1700">
                          <a:solidFill>
                            <a:schemeClr val="tx1"/>
                          </a:solidFill>
                          <a:sym typeface="+mn-lt"/>
                        </a:rPr>
                        <a:t>Optional 10/25GbE NICs</a:t>
                      </a:r>
                      <a:endParaRPr lang="en-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pPr algn="ctr"/>
                      <a:endParaRPr lang="en-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endParaRPr lang="zh-TW" altLang="en-US"/>
                    </a:p>
                  </a:txBody>
                  <a:tcPr/>
                </a:tc>
                <a:tc hMerge="1">
                  <a:txBody>
                    <a:bodyPr/>
                    <a:lstStyle/>
                    <a:p>
                      <a:pPr algn="ctr"/>
                      <a:endParaRPr lang="en-TW"/>
                    </a:p>
                  </a:txBody>
                  <a:tcPr anchor="ctr"/>
                </a:tc>
                <a:extLst>
                  <a:ext uri="{0D108BD9-81ED-4DB2-BD59-A6C34878D82A}">
                    <a16:rowId xmlns:a16="http://schemas.microsoft.com/office/drawing/2014/main" val="4209342049"/>
                  </a:ext>
                </a:extLst>
              </a:tr>
              <a:tr h="556463">
                <a:tc>
                  <a:txBody>
                    <a:bodyPr/>
                    <a:lstStyle/>
                    <a:p>
                      <a:pPr algn="r"/>
                      <a:r>
                        <a:rPr lang="en-US" altLang="zh-TW" sz="1450" dirty="0">
                          <a:solidFill>
                            <a:schemeClr val="tx1"/>
                          </a:solidFill>
                          <a:latin typeface="Meiryo UI" panose="020B0604030504040204" pitchFamily="50" charset="-128"/>
                          <a:ea typeface="+mn-ea"/>
                          <a:cs typeface="+mn-ea"/>
                          <a:sym typeface="+mn-lt"/>
                        </a:rPr>
                        <a:t>OS</a:t>
                      </a:r>
                      <a:endParaRPr lang="en-TW" sz="1450" dirty="0">
                        <a:solidFill>
                          <a:schemeClr val="tx1"/>
                        </a:solidFill>
                        <a:latin typeface="Meiryo UI" panose="020B0604030504040204" pitchFamily="50" charset="-128"/>
                        <a:ea typeface="+mn-ea"/>
                        <a:cs typeface="+mn-ea"/>
                        <a:sym typeface="+mn-lt"/>
                      </a:endParaRPr>
                    </a:p>
                  </a:txBody>
                  <a:tcPr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mpd="sng">
                      <a:noFill/>
                    </a:lnB>
                    <a:noFill/>
                  </a:tcPr>
                </a:tc>
                <a:tc gridSpan="5">
                  <a:txBody>
                    <a:bodyPr/>
                    <a:lstStyle/>
                    <a:p>
                      <a:pPr algn="ctr"/>
                      <a:r>
                        <a:rPr lang="ja-JP" altLang="en-US" sz="1450" dirty="0">
                          <a:solidFill>
                            <a:schemeClr val="tx1"/>
                          </a:solidFill>
                          <a:latin typeface="Meiryo UI" panose="020B0604030504040204" pitchFamily="50" charset="-128"/>
                          <a:ea typeface="+mn-ea"/>
                          <a:cs typeface="+mn-ea"/>
                          <a:sym typeface="+mn-lt"/>
                        </a:rPr>
                        <a:t>プリインストールされた</a:t>
                      </a:r>
                      <a:r>
                        <a:rPr lang="en-TW" sz="1450" dirty="0">
                          <a:solidFill>
                            <a:srgbClr val="C00000"/>
                          </a:solidFill>
                          <a:latin typeface="Meiryo UI" panose="020B0604030504040204" pitchFamily="50" charset="-128"/>
                          <a:ea typeface="+mn-ea"/>
                          <a:cs typeface="+mn-ea"/>
                          <a:sym typeface="+mn-lt"/>
                        </a:rPr>
                        <a:t>QuTS hero (ZFS)</a:t>
                      </a:r>
                    </a:p>
                    <a:p>
                      <a:pPr algn="ctr"/>
                      <a:r>
                        <a:rPr lang="ja-JP" altLang="en-US" sz="1450" dirty="0">
                          <a:solidFill>
                            <a:schemeClr val="tx1"/>
                          </a:solidFill>
                          <a:latin typeface="Meiryo UI" panose="020B0604030504040204" pitchFamily="50" charset="-128"/>
                          <a:ea typeface="+mn-ea"/>
                          <a:cs typeface="+mn-ea"/>
                          <a:sym typeface="+mn-lt"/>
                        </a:rPr>
                        <a:t>オプションで</a:t>
                      </a:r>
                      <a:r>
                        <a:rPr lang="en-TW" sz="1450" dirty="0">
                          <a:solidFill>
                            <a:schemeClr val="tx1"/>
                          </a:solidFill>
                          <a:latin typeface="Meiryo UI" panose="020B0604030504040204" pitchFamily="50" charset="-128"/>
                          <a:ea typeface="+mn-ea"/>
                          <a:cs typeface="+mn-ea"/>
                          <a:sym typeface="+mn-lt"/>
                        </a:rPr>
                        <a:t>QTS</a:t>
                      </a:r>
                      <a:r>
                        <a:rPr lang="ja-JP" altLang="en-US" sz="1450" dirty="0">
                          <a:solidFill>
                            <a:schemeClr val="tx1"/>
                          </a:solidFill>
                          <a:latin typeface="Meiryo UI" panose="020B0604030504040204" pitchFamily="50" charset="-128"/>
                          <a:ea typeface="+mn-ea"/>
                          <a:cs typeface="+mn-ea"/>
                          <a:sym typeface="+mn-lt"/>
                        </a:rPr>
                        <a:t>を選択可能</a:t>
                      </a:r>
                      <a:endParaRPr lang="en-TW" sz="1450" dirty="0">
                        <a:solidFill>
                          <a:schemeClr val="tx1"/>
                        </a:solidFill>
                        <a:latin typeface="Meiryo UI" panose="020B0604030504040204" pitchFamily="50" charset="-128"/>
                        <a:ea typeface="+mn-ea"/>
                        <a:cs typeface="+mn-ea"/>
                        <a:sym typeface="+mn-lt"/>
                      </a:endParaRPr>
                    </a:p>
                  </a:txBody>
                  <a:tcPr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12700" cmpd="sng">
                      <a:noFill/>
                    </a:lnB>
                    <a:noFill/>
                  </a:tcPr>
                </a:tc>
                <a:tc hMerge="1">
                  <a:txBody>
                    <a:bodyPr/>
                    <a:lstStyle/>
                    <a:p>
                      <a:pPr algn="ctr"/>
                      <a:r>
                        <a:rPr lang="en-TW" sz="1700">
                          <a:solidFill>
                            <a:schemeClr val="tx1"/>
                          </a:solidFill>
                          <a:sym typeface="+mn-lt"/>
                        </a:rPr>
                        <a:t>Pre-install </a:t>
                      </a:r>
                      <a:r>
                        <a:rPr lang="en-TW" sz="1700">
                          <a:solidFill>
                            <a:srgbClr val="FF0000"/>
                          </a:solidFill>
                          <a:sym typeface="+mn-lt"/>
                        </a:rPr>
                        <a:t>QuTS hero (ZFS)</a:t>
                      </a:r>
                    </a:p>
                    <a:p>
                      <a:pPr algn="ctr"/>
                      <a:r>
                        <a:rPr lang="en-US" sz="1700">
                          <a:solidFill>
                            <a:schemeClr val="tx1"/>
                          </a:solidFill>
                          <a:sym typeface="+mn-lt"/>
                        </a:rPr>
                        <a:t>O</a:t>
                      </a:r>
                      <a:r>
                        <a:rPr lang="en-TW" sz="1700">
                          <a:solidFill>
                            <a:schemeClr val="tx1"/>
                          </a:solidFill>
                          <a:sym typeface="+mn-lt"/>
                        </a:rPr>
                        <a:t>ptional QTS</a:t>
                      </a:r>
                      <a:endParaRPr lang="en-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pPr algn="ctr"/>
                      <a:endParaRPr lang="en-TW" sz="1700">
                        <a:solidFill>
                          <a:schemeClr val="tx1"/>
                        </a:solidFill>
                        <a:latin typeface="Arial" panose="020B0604020202020204" pitchFamily="34" charset="0"/>
                        <a:ea typeface="+mn-ea"/>
                        <a:cs typeface="Arial" panose="020B0604020202020204" pitchFamily="34" charset="0"/>
                        <a:sym typeface="+mn-lt"/>
                      </a:endParaRPr>
                    </a:p>
                  </a:txBody>
                  <a:tcPr anchor="ctr"/>
                </a:tc>
                <a:tc hMerge="1">
                  <a:txBody>
                    <a:bodyPr/>
                    <a:lstStyle/>
                    <a:p>
                      <a:endParaRPr lang="zh-TW" altLang="en-US"/>
                    </a:p>
                  </a:txBody>
                  <a:tcPr/>
                </a:tc>
                <a:tc hMerge="1">
                  <a:txBody>
                    <a:bodyPr/>
                    <a:lstStyle/>
                    <a:p>
                      <a:pPr algn="ctr"/>
                      <a:endParaRPr lang="en-TW"/>
                    </a:p>
                  </a:txBody>
                  <a:tcPr anchor="ctr"/>
                </a:tc>
                <a:extLst>
                  <a:ext uri="{0D108BD9-81ED-4DB2-BD59-A6C34878D82A}">
                    <a16:rowId xmlns:a16="http://schemas.microsoft.com/office/drawing/2014/main" val="3728362044"/>
                  </a:ext>
                </a:extLst>
              </a:tr>
            </a:tbl>
          </a:graphicData>
        </a:graphic>
      </p:graphicFrame>
    </p:spTree>
    <p:extLst>
      <p:ext uri="{BB962C8B-B14F-4D97-AF65-F5344CB8AC3E}">
        <p14:creationId xmlns:p14="http://schemas.microsoft.com/office/powerpoint/2010/main" val="3164287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66"/>
          <p:cNvSpPr txBox="1"/>
          <p:nvPr/>
        </p:nvSpPr>
        <p:spPr>
          <a:xfrm>
            <a:off x="596041" y="2073682"/>
            <a:ext cx="4645549" cy="2942280"/>
          </a:xfrm>
          <a:prstGeom prst="rect">
            <a:avLst/>
          </a:prstGeom>
          <a:noFill/>
          <a:ln>
            <a:noFill/>
          </a:ln>
        </p:spPr>
        <p:txBody>
          <a:bodyPr spcFirstLastPara="1" wrap="square" lIns="91425" tIns="45700" rIns="91425" bIns="45700" anchor="t" anchorCtr="0">
            <a:noAutofit/>
          </a:bodyPr>
          <a:lstStyle/>
          <a:p>
            <a:pPr marL="0" marR="0" lvl="0" indent="0" algn="l" rtl="0">
              <a:lnSpc>
                <a:spcPct val="156521"/>
              </a:lnSpc>
              <a:spcBef>
                <a:spcPts val="1000"/>
              </a:spcBef>
              <a:spcAft>
                <a:spcPts val="0"/>
              </a:spcAft>
              <a:buNone/>
            </a:pPr>
            <a:r>
              <a:rPr lang="en-US" sz="2300" dirty="0">
                <a:solidFill>
                  <a:schemeClr val="dk1"/>
                </a:solidFill>
                <a:latin typeface="Meiryo UI" panose="020B0604030504040204" pitchFamily="50" charset="-128"/>
                <a:ea typeface="Meiryo UI" panose="020B0604030504040204" pitchFamily="50" charset="-128"/>
              </a:rPr>
              <a:t>追加料金なしで3年間の保証が</a:t>
            </a:r>
            <a:r>
              <a:rPr lang="ja-JP" altLang="en-US" sz="2300" dirty="0">
                <a:solidFill>
                  <a:schemeClr val="dk1"/>
                </a:solidFill>
                <a:latin typeface="Meiryo UI" panose="020B0604030504040204" pitchFamily="50" charset="-128"/>
                <a:ea typeface="Meiryo UI" panose="020B0604030504040204" pitchFamily="50" charset="-128"/>
              </a:rPr>
              <a:t>付属し</a:t>
            </a:r>
            <a:r>
              <a:rPr lang="en-US" sz="2300" dirty="0" err="1">
                <a:solidFill>
                  <a:schemeClr val="dk1"/>
                </a:solidFill>
                <a:latin typeface="Meiryo UI" panose="020B0604030504040204" pitchFamily="50" charset="-128"/>
                <a:ea typeface="Meiryo UI" panose="020B0604030504040204" pitchFamily="50" charset="-128"/>
              </a:rPr>
              <a:t>ます</a:t>
            </a:r>
            <a:r>
              <a:rPr lang="en-US" sz="2300" dirty="0">
                <a:solidFill>
                  <a:schemeClr val="dk1"/>
                </a:solidFill>
                <a:latin typeface="Meiryo UI" panose="020B0604030504040204" pitchFamily="50" charset="-128"/>
                <a:ea typeface="Meiryo UI" panose="020B0604030504040204" pitchFamily="50" charset="-128"/>
              </a:rPr>
              <a:t>。</a:t>
            </a:r>
            <a:endParaRPr sz="2300" dirty="0">
              <a:solidFill>
                <a:schemeClr val="dk1"/>
              </a:solidFill>
              <a:latin typeface="Meiryo UI" panose="020B0604030504040204" pitchFamily="50" charset="-128"/>
              <a:ea typeface="Meiryo UI" panose="020B0604030504040204" pitchFamily="50" charset="-128"/>
            </a:endParaRPr>
          </a:p>
          <a:p>
            <a:pPr marL="0" marR="0" lvl="0" indent="0" algn="l" rtl="0">
              <a:lnSpc>
                <a:spcPct val="156521"/>
              </a:lnSpc>
              <a:spcBef>
                <a:spcPts val="1000"/>
              </a:spcBef>
              <a:spcAft>
                <a:spcPts val="0"/>
              </a:spcAft>
              <a:buNone/>
            </a:pPr>
            <a:r>
              <a:rPr lang="en-US" sz="2300" dirty="0">
                <a:solidFill>
                  <a:schemeClr val="dk1"/>
                </a:solidFill>
                <a:latin typeface="Meiryo UI" panose="020B0604030504040204" pitchFamily="50" charset="-128"/>
                <a:ea typeface="Meiryo UI" panose="020B0604030504040204" pitchFamily="50" charset="-128"/>
              </a:rPr>
              <a:t>また、保証期間を合計5年(2年</a:t>
            </a:r>
            <a:r>
              <a:rPr lang="ja-JP" altLang="en-US" sz="2300" dirty="0">
                <a:solidFill>
                  <a:schemeClr val="dk1"/>
                </a:solidFill>
                <a:latin typeface="Meiryo UI" panose="020B0604030504040204" pitchFamily="50" charset="-128"/>
                <a:ea typeface="Meiryo UI" panose="020B0604030504040204" pitchFamily="50" charset="-128"/>
              </a:rPr>
              <a:t>追加</a:t>
            </a:r>
            <a:r>
              <a:rPr lang="en-US" sz="2300" dirty="0">
                <a:solidFill>
                  <a:schemeClr val="dk1"/>
                </a:solidFill>
                <a:latin typeface="Meiryo UI" panose="020B0604030504040204" pitchFamily="50" charset="-128"/>
                <a:ea typeface="Meiryo UI" panose="020B0604030504040204" pitchFamily="50" charset="-128"/>
              </a:rPr>
              <a:t>) </a:t>
            </a:r>
            <a:r>
              <a:rPr lang="ja-JP" altLang="en-US" sz="2300" dirty="0">
                <a:solidFill>
                  <a:schemeClr val="dk1"/>
                </a:solidFill>
                <a:latin typeface="Meiryo UI" panose="020B0604030504040204" pitchFamily="50" charset="-128"/>
                <a:ea typeface="Meiryo UI" panose="020B0604030504040204" pitchFamily="50" charset="-128"/>
              </a:rPr>
              <a:t>の</a:t>
            </a:r>
            <a:r>
              <a:rPr lang="en-US" sz="2300" dirty="0" err="1">
                <a:solidFill>
                  <a:schemeClr val="dk1"/>
                </a:solidFill>
                <a:latin typeface="Meiryo UI" panose="020B0604030504040204" pitchFamily="50" charset="-128"/>
                <a:ea typeface="Meiryo UI" panose="020B0604030504040204" pitchFamily="50" charset="-128"/>
              </a:rPr>
              <a:t>延長保証を購入することもできます</a:t>
            </a:r>
            <a:r>
              <a:rPr lang="en-US" sz="2300" dirty="0">
                <a:solidFill>
                  <a:schemeClr val="dk1"/>
                </a:solidFill>
                <a:latin typeface="Meiryo UI" panose="020B0604030504040204" pitchFamily="50" charset="-128"/>
                <a:ea typeface="Meiryo UI" panose="020B0604030504040204" pitchFamily="50" charset="-128"/>
              </a:rPr>
              <a:t>。</a:t>
            </a:r>
            <a:endParaRPr sz="2300" dirty="0">
              <a:solidFill>
                <a:schemeClr val="dk1"/>
              </a:solidFill>
              <a:latin typeface="Meiryo UI" panose="020B0604030504040204" pitchFamily="50" charset="-128"/>
              <a:ea typeface="Meiryo UI" panose="020B0604030504040204" pitchFamily="50" charset="-128"/>
            </a:endParaRPr>
          </a:p>
        </p:txBody>
      </p:sp>
      <p:sp>
        <p:nvSpPr>
          <p:cNvPr id="1401" name="Google Shape;1401;p66"/>
          <p:cNvSpPr txBox="1"/>
          <p:nvPr/>
        </p:nvSpPr>
        <p:spPr>
          <a:xfrm>
            <a:off x="422787" y="216562"/>
            <a:ext cx="11323931"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25000"/>
              </a:lnSpc>
              <a:spcBef>
                <a:spcPts val="0"/>
              </a:spcBef>
              <a:spcAft>
                <a:spcPts val="0"/>
              </a:spcAft>
              <a:buNone/>
            </a:pPr>
            <a:r>
              <a:rPr lang="en-US" sz="3600" b="1" dirty="0" err="1">
                <a:solidFill>
                  <a:srgbClr val="3F3F3F"/>
                </a:solidFill>
                <a:latin typeface="Meiryo UI" panose="020B0604030504040204" pitchFamily="50" charset="-128"/>
                <a:ea typeface="Meiryo UI" panose="020B0604030504040204" pitchFamily="50" charset="-128"/>
              </a:rPr>
              <a:t>ハードウェアの修理およびサポートサービスをカバーする</a:t>
            </a:r>
            <a:endParaRPr lang="en-US" sz="3600" b="1" dirty="0">
              <a:solidFill>
                <a:srgbClr val="3F3F3F"/>
              </a:solidFill>
              <a:latin typeface="Meiryo UI" panose="020B0604030504040204" pitchFamily="50" charset="-128"/>
              <a:ea typeface="Meiryo UI" panose="020B0604030504040204" pitchFamily="50" charset="-128"/>
            </a:endParaRPr>
          </a:p>
          <a:p>
            <a:pPr marL="0" marR="0" lvl="0" indent="0" algn="ctr" rtl="0">
              <a:lnSpc>
                <a:spcPct val="125000"/>
              </a:lnSpc>
              <a:spcBef>
                <a:spcPts val="0"/>
              </a:spcBef>
              <a:spcAft>
                <a:spcPts val="0"/>
              </a:spcAft>
              <a:buNone/>
            </a:pPr>
            <a:r>
              <a:rPr lang="en-US" sz="3600" b="1" dirty="0">
                <a:solidFill>
                  <a:srgbClr val="3F3F3F"/>
                </a:solidFill>
                <a:latin typeface="Meiryo UI" panose="020B0604030504040204" pitchFamily="50" charset="-128"/>
                <a:ea typeface="Meiryo UI" panose="020B0604030504040204" pitchFamily="50" charset="-128"/>
              </a:rPr>
              <a:t>3年間の標準保証</a:t>
            </a:r>
            <a:endParaRPr sz="3600" b="1" dirty="0">
              <a:solidFill>
                <a:srgbClr val="3F3F3F"/>
              </a:solidFill>
              <a:latin typeface="Meiryo UI" panose="020B0604030504040204" pitchFamily="50" charset="-128"/>
              <a:ea typeface="Meiryo UI" panose="020B0604030504040204" pitchFamily="50" charset="-128"/>
              <a:sym typeface="Arial"/>
            </a:endParaRPr>
          </a:p>
        </p:txBody>
      </p:sp>
      <p:grpSp>
        <p:nvGrpSpPr>
          <p:cNvPr id="1402" name="Google Shape;1402;p66"/>
          <p:cNvGrpSpPr/>
          <p:nvPr/>
        </p:nvGrpSpPr>
        <p:grpSpPr>
          <a:xfrm>
            <a:off x="6128735" y="1735666"/>
            <a:ext cx="5399847" cy="4926175"/>
            <a:chOff x="1654630" y="1550126"/>
            <a:chExt cx="2233748" cy="2037805"/>
          </a:xfrm>
        </p:grpSpPr>
        <p:sp>
          <p:nvSpPr>
            <p:cNvPr id="1403" name="Google Shape;1403;p66"/>
            <p:cNvSpPr/>
            <p:nvPr/>
          </p:nvSpPr>
          <p:spPr>
            <a:xfrm>
              <a:off x="1654630" y="1550126"/>
              <a:ext cx="2233748" cy="2037805"/>
            </a:xfrm>
            <a:prstGeom prst="rect">
              <a:avLst/>
            </a:prstGeom>
            <a:solidFill>
              <a:schemeClr val="dk1"/>
            </a:solidFill>
            <a:ln w="12700" cap="flat" cmpd="sng">
              <a:solidFill>
                <a:schemeClr val="dk1"/>
              </a:solidFill>
              <a:prstDash val="solid"/>
              <a:miter lim="800000"/>
              <a:headEnd type="none" w="sm" len="sm"/>
              <a:tailEnd type="none" w="sm" len="sm"/>
            </a:ln>
            <a:effectLst>
              <a:outerShdw blurRad="431800" dist="3683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404" name="Google Shape;1404;p66"/>
            <p:cNvPicPr preferRelativeResize="0"/>
            <p:nvPr/>
          </p:nvPicPr>
          <p:blipFill rotWithShape="1">
            <a:blip r:embed="rId3">
              <a:alphaModFix/>
            </a:blip>
            <a:srcRect/>
            <a:stretch/>
          </p:blipFill>
          <p:spPr>
            <a:xfrm>
              <a:off x="1757843" y="1596124"/>
              <a:ext cx="2038686" cy="1832876"/>
            </a:xfrm>
            <a:prstGeom prst="rect">
              <a:avLst/>
            </a:prstGeom>
            <a:noFill/>
            <a:ln>
              <a:noFill/>
            </a:ln>
          </p:spPr>
        </p:pic>
      </p:grpSp>
      <p:pic>
        <p:nvPicPr>
          <p:cNvPr id="1405" name="Google Shape;1405;p66"/>
          <p:cNvPicPr preferRelativeResize="0"/>
          <p:nvPr/>
        </p:nvPicPr>
        <p:blipFill rotWithShape="1">
          <a:blip r:embed="rId4">
            <a:alphaModFix/>
          </a:blip>
          <a:srcRect/>
          <a:stretch/>
        </p:blipFill>
        <p:spPr>
          <a:xfrm>
            <a:off x="1070411" y="5398602"/>
            <a:ext cx="1636702" cy="1081635"/>
          </a:xfrm>
          <a:prstGeom prst="rect">
            <a:avLst/>
          </a:prstGeom>
          <a:noFill/>
          <a:ln>
            <a:noFill/>
          </a:ln>
          <a:effectLst>
            <a:outerShdw blurRad="431800" dist="190500" dir="5760000" algn="ctr" rotWithShape="0">
              <a:srgbClr val="000000">
                <a:alpha val="33725"/>
              </a:srgbClr>
            </a:outerShdw>
          </a:effectLst>
        </p:spPr>
      </p:pic>
      <p:pic>
        <p:nvPicPr>
          <p:cNvPr id="1406" name="Google Shape;1406;p66"/>
          <p:cNvPicPr preferRelativeResize="0"/>
          <p:nvPr/>
        </p:nvPicPr>
        <p:blipFill rotWithShape="1">
          <a:blip r:embed="rId5">
            <a:alphaModFix/>
          </a:blip>
          <a:srcRect/>
          <a:stretch/>
        </p:blipFill>
        <p:spPr>
          <a:xfrm>
            <a:off x="2310958" y="5412331"/>
            <a:ext cx="1636702" cy="1081635"/>
          </a:xfrm>
          <a:prstGeom prst="rect">
            <a:avLst/>
          </a:prstGeom>
          <a:noFill/>
          <a:ln>
            <a:noFill/>
          </a:ln>
          <a:effectLst>
            <a:outerShdw blurRad="431800" dist="190500" dir="5760000" algn="ctr" rotWithShape="0">
              <a:srgbClr val="000000">
                <a:alpha val="33725"/>
              </a:srgbClr>
            </a:outerShdw>
          </a:effectLst>
        </p:spPr>
      </p:pic>
      <p:pic>
        <p:nvPicPr>
          <p:cNvPr id="1407" name="Google Shape;1407;p66"/>
          <p:cNvPicPr preferRelativeResize="0"/>
          <p:nvPr/>
        </p:nvPicPr>
        <p:blipFill rotWithShape="1">
          <a:blip r:embed="rId6">
            <a:alphaModFix/>
          </a:blip>
          <a:srcRect/>
          <a:stretch/>
        </p:blipFill>
        <p:spPr>
          <a:xfrm>
            <a:off x="3830825" y="5398602"/>
            <a:ext cx="1636702" cy="1081635"/>
          </a:xfrm>
          <a:prstGeom prst="rect">
            <a:avLst/>
          </a:prstGeom>
          <a:noFill/>
          <a:ln>
            <a:noFill/>
          </a:ln>
          <a:effectLst>
            <a:outerShdw blurRad="431800" dist="190500" dir="5760000" algn="ctr" rotWithShape="0">
              <a:srgbClr val="000000">
                <a:alpha val="33725"/>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67"/>
          <p:cNvSpPr txBox="1"/>
          <p:nvPr/>
        </p:nvSpPr>
        <p:spPr>
          <a:xfrm>
            <a:off x="770221" y="6230383"/>
            <a:ext cx="7154579" cy="382173"/>
          </a:xfrm>
          <a:prstGeom prst="rect">
            <a:avLst/>
          </a:prstGeom>
          <a:noFill/>
          <a:ln>
            <a:noFill/>
          </a:ln>
        </p:spPr>
        <p:txBody>
          <a:bodyPr spcFirstLastPara="1" wrap="square" lIns="91425" tIns="45700" rIns="91425" bIns="45700" anchor="t" anchorCtr="0">
            <a:noAutofit/>
          </a:bodyPr>
          <a:lstStyle/>
          <a:p>
            <a:pPr marL="0" marR="0" lvl="0" indent="0" algn="l" rtl="0">
              <a:lnSpc>
                <a:spcPct val="160000"/>
              </a:lnSpc>
              <a:spcBef>
                <a:spcPts val="0"/>
              </a:spcBef>
              <a:spcAft>
                <a:spcPts val="0"/>
              </a:spcAft>
              <a:buNone/>
            </a:pPr>
            <a:r>
              <a:rPr lang="en-US" sz="750" dirty="0">
                <a:solidFill>
                  <a:schemeClr val="lt1"/>
                </a:solidFill>
                <a:latin typeface="Meiryo UI" panose="020B0604030504040204" pitchFamily="50" charset="-128"/>
                <a:ea typeface="Meiryo UI" panose="020B0604030504040204" pitchFamily="50" charset="-128"/>
              </a:rPr>
              <a:t>Copyright© 2022 QNAP Systems, Inc. </a:t>
            </a:r>
            <a:r>
              <a:rPr lang="en-US" sz="750" dirty="0" err="1">
                <a:solidFill>
                  <a:schemeClr val="lt1"/>
                </a:solidFill>
                <a:latin typeface="Meiryo UI" panose="020B0604030504040204" pitchFamily="50" charset="-128"/>
                <a:ea typeface="Meiryo UI" panose="020B0604030504040204" pitchFamily="50" charset="-128"/>
              </a:rPr>
              <a:t>無断複写・転載を禁じます</a:t>
            </a:r>
            <a:r>
              <a:rPr lang="en-US" sz="750" dirty="0">
                <a:solidFill>
                  <a:schemeClr val="lt1"/>
                </a:solidFill>
                <a:latin typeface="Meiryo UI" panose="020B0604030504040204" pitchFamily="50" charset="-128"/>
                <a:ea typeface="Meiryo UI" panose="020B0604030504040204" pitchFamily="50" charset="-128"/>
              </a:rPr>
              <a:t>。 QNAP® </a:t>
            </a:r>
            <a:r>
              <a:rPr lang="en-US" sz="750" dirty="0" err="1">
                <a:solidFill>
                  <a:schemeClr val="lt1"/>
                </a:solidFill>
                <a:latin typeface="Meiryo UI" panose="020B0604030504040204" pitchFamily="50" charset="-128"/>
                <a:ea typeface="Meiryo UI" panose="020B0604030504040204" pitchFamily="50" charset="-128"/>
              </a:rPr>
              <a:t>およびその他の</a:t>
            </a:r>
            <a:r>
              <a:rPr lang="en-US" sz="750" dirty="0">
                <a:solidFill>
                  <a:schemeClr val="lt1"/>
                </a:solidFill>
                <a:latin typeface="Meiryo UI" panose="020B0604030504040204" pitchFamily="50" charset="-128"/>
                <a:ea typeface="Meiryo UI" panose="020B0604030504040204" pitchFamily="50" charset="-128"/>
              </a:rPr>
              <a:t> QNAP </a:t>
            </a:r>
            <a:r>
              <a:rPr lang="en-US" sz="750" dirty="0" err="1">
                <a:solidFill>
                  <a:schemeClr val="lt1"/>
                </a:solidFill>
                <a:latin typeface="Meiryo UI" panose="020B0604030504040204" pitchFamily="50" charset="-128"/>
                <a:ea typeface="Meiryo UI" panose="020B0604030504040204" pitchFamily="50" charset="-128"/>
              </a:rPr>
              <a:t>製品の名前は、QNAP</a:t>
            </a:r>
            <a:r>
              <a:rPr lang="en-US" sz="750" dirty="0">
                <a:solidFill>
                  <a:schemeClr val="lt1"/>
                </a:solidFill>
                <a:latin typeface="Meiryo UI" panose="020B0604030504040204" pitchFamily="50" charset="-128"/>
                <a:ea typeface="Meiryo UI" panose="020B0604030504040204" pitchFamily="50" charset="-128"/>
              </a:rPr>
              <a:t> Systems, Inc. </a:t>
            </a:r>
            <a:r>
              <a:rPr lang="en-US" sz="750" dirty="0" err="1">
                <a:solidFill>
                  <a:schemeClr val="lt1"/>
                </a:solidFill>
                <a:latin typeface="Meiryo UI" panose="020B0604030504040204" pitchFamily="50" charset="-128"/>
                <a:ea typeface="Meiryo UI" panose="020B0604030504040204" pitchFamily="50" charset="-128"/>
              </a:rPr>
              <a:t>の所有権または登録商標です。ここに記載されているその他の製品および会社名は、それぞれの所有者の商標です</a:t>
            </a:r>
            <a:r>
              <a:rPr lang="en-US" sz="75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p:nvPr/>
        </p:nvSpPr>
        <p:spPr>
          <a:xfrm>
            <a:off x="190500" y="475117"/>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TVS-hx74の詳細なCPU仕様</a:t>
            </a:r>
            <a:endParaRPr sz="3800" b="1" dirty="0">
              <a:solidFill>
                <a:srgbClr val="3F3F3F"/>
              </a:solidFill>
              <a:latin typeface="Meiryo UI" panose="020B0604030504040204" pitchFamily="50" charset="-128"/>
              <a:ea typeface="Meiryo UI" panose="020B0604030504040204" pitchFamily="50" charset="-128"/>
              <a:sym typeface="Arial"/>
            </a:endParaRPr>
          </a:p>
        </p:txBody>
      </p:sp>
      <p:sp>
        <p:nvSpPr>
          <p:cNvPr id="169" name="Google Shape;169;p28"/>
          <p:cNvSpPr/>
          <p:nvPr/>
        </p:nvSpPr>
        <p:spPr>
          <a:xfrm>
            <a:off x="444288" y="1897336"/>
            <a:ext cx="2180647" cy="59493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70" name="Google Shape;170;p28"/>
          <p:cNvSpPr/>
          <p:nvPr/>
        </p:nvSpPr>
        <p:spPr>
          <a:xfrm>
            <a:off x="2674889" y="1892345"/>
            <a:ext cx="2218843" cy="59493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71" name="Google Shape;171;p28"/>
          <p:cNvSpPr/>
          <p:nvPr/>
        </p:nvSpPr>
        <p:spPr>
          <a:xfrm>
            <a:off x="4943686" y="1896177"/>
            <a:ext cx="2138283" cy="59493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28"/>
          <p:cNvSpPr/>
          <p:nvPr/>
        </p:nvSpPr>
        <p:spPr>
          <a:xfrm>
            <a:off x="7131924" y="1891186"/>
            <a:ext cx="1610980" cy="594932"/>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73" name="Google Shape;173;p28"/>
          <p:cNvSpPr/>
          <p:nvPr/>
        </p:nvSpPr>
        <p:spPr>
          <a:xfrm>
            <a:off x="8792860" y="1897623"/>
            <a:ext cx="2840340" cy="594932"/>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74" name="Google Shape;174;p28"/>
          <p:cNvSpPr txBox="1"/>
          <p:nvPr/>
        </p:nvSpPr>
        <p:spPr>
          <a:xfrm>
            <a:off x="439053" y="6221860"/>
            <a:ext cx="786920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https://ark.intel.com/content/www/us/en/ark/products/codename/147470/products-formerly-alder-lake.html</a:t>
            </a:r>
            <a:endParaRPr sz="1000" dirty="0">
              <a:solidFill>
                <a:schemeClr val="dk1"/>
              </a:solidFill>
              <a:latin typeface="Meiryo UI" panose="020B0604030504040204" pitchFamily="50" charset="-128"/>
              <a:ea typeface="Meiryo UI" panose="020B0604030504040204" pitchFamily="50" charset="-128"/>
              <a:sym typeface="Arial"/>
            </a:endParaRPr>
          </a:p>
        </p:txBody>
      </p:sp>
      <p:graphicFrame>
        <p:nvGraphicFramePr>
          <p:cNvPr id="175" name="Google Shape;175;p28"/>
          <p:cNvGraphicFramePr/>
          <p:nvPr>
            <p:extLst>
              <p:ext uri="{D42A27DB-BD31-4B8C-83A1-F6EECF244321}">
                <p14:modId xmlns:p14="http://schemas.microsoft.com/office/powerpoint/2010/main" val="1704003802"/>
              </p:ext>
            </p:extLst>
          </p:nvPr>
        </p:nvGraphicFramePr>
        <p:xfrm>
          <a:off x="439053" y="1826539"/>
          <a:ext cx="11194125" cy="3354925"/>
        </p:xfrm>
        <a:graphic>
          <a:graphicData uri="http://schemas.openxmlformats.org/drawingml/2006/table">
            <a:tbl>
              <a:tblPr firstRow="1" bandRow="1">
                <a:noFill/>
                <a:tableStyleId>{BEDDAD01-7737-4B7B-A146-E9C588555DEE}</a:tableStyleId>
              </a:tblPr>
              <a:tblGrid>
                <a:gridCol w="2238825">
                  <a:extLst>
                    <a:ext uri="{9D8B030D-6E8A-4147-A177-3AD203B41FA5}">
                      <a16:colId xmlns:a16="http://schemas.microsoft.com/office/drawing/2014/main" val="20000"/>
                    </a:ext>
                  </a:extLst>
                </a:gridCol>
                <a:gridCol w="2207375">
                  <a:extLst>
                    <a:ext uri="{9D8B030D-6E8A-4147-A177-3AD203B41FA5}">
                      <a16:colId xmlns:a16="http://schemas.microsoft.com/office/drawing/2014/main" val="20001"/>
                    </a:ext>
                  </a:extLst>
                </a:gridCol>
                <a:gridCol w="2201325">
                  <a:extLst>
                    <a:ext uri="{9D8B030D-6E8A-4147-A177-3AD203B41FA5}">
                      <a16:colId xmlns:a16="http://schemas.microsoft.com/office/drawing/2014/main" val="20002"/>
                    </a:ext>
                  </a:extLst>
                </a:gridCol>
                <a:gridCol w="1659475">
                  <a:extLst>
                    <a:ext uri="{9D8B030D-6E8A-4147-A177-3AD203B41FA5}">
                      <a16:colId xmlns:a16="http://schemas.microsoft.com/office/drawing/2014/main" val="20003"/>
                    </a:ext>
                  </a:extLst>
                </a:gridCol>
                <a:gridCol w="2887125">
                  <a:extLst>
                    <a:ext uri="{9D8B030D-6E8A-4147-A177-3AD203B41FA5}">
                      <a16:colId xmlns:a16="http://schemas.microsoft.com/office/drawing/2014/main" val="20004"/>
                    </a:ext>
                  </a:extLst>
                </a:gridCol>
              </a:tblGrid>
              <a:tr h="666400">
                <a:tc>
                  <a:txBody>
                    <a:bodyPr/>
                    <a:lstStyle/>
                    <a:p>
                      <a:pPr marL="0" marR="0" lvl="0" indent="0" algn="ctr" rtl="0">
                        <a:spcBef>
                          <a:spcPts val="0"/>
                        </a:spcBef>
                        <a:spcAft>
                          <a:spcPts val="0"/>
                        </a:spcAft>
                        <a:buNone/>
                      </a:pPr>
                      <a:r>
                        <a:rPr lang="ja-JP" altLang="en-US" dirty="0">
                          <a:latin typeface="Meiryo UI" panose="020B0604030504040204" pitchFamily="50" charset="-128"/>
                          <a:ea typeface="Meiryo UI" panose="020B0604030504040204" pitchFamily="50" charset="-128"/>
                        </a:rPr>
                        <a:t>モデル</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6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コア</a:t>
                      </a:r>
                      <a:r>
                        <a:rPr lang="en-US" sz="16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r>
                        <a:rPr lang="ja-JP" altLang="en-US" sz="16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スレッド</a:t>
                      </a:r>
                      <a:endParaRPr sz="1600" b="1"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6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コア</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6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最大周波数</a:t>
                      </a:r>
                      <a:endParaRPr sz="1600" b="1"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6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モデル</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96175">
                <a:tc>
                  <a:txBody>
                    <a:bodyPr/>
                    <a:lstStyle/>
                    <a:p>
                      <a:pPr marL="0" marR="0" lvl="0" indent="0" algn="ctr" rtl="0">
                        <a:spcBef>
                          <a:spcPts val="0"/>
                        </a:spcBef>
                        <a:spcAft>
                          <a:spcPts val="0"/>
                        </a:spcAft>
                        <a:buNone/>
                      </a:pPr>
                      <a:r>
                        <a:rPr lang="en-US" sz="1700" b="1" i="0" u="none" strike="noStrike" cap="none" dirty="0">
                          <a:solidFill>
                            <a:srgbClr val="005EA4"/>
                          </a:solidFill>
                          <a:latin typeface="Meiryo UI" panose="020B0604030504040204" pitchFamily="50" charset="-128"/>
                          <a:ea typeface="Meiryo UI" panose="020B0604030504040204" pitchFamily="50" charset="-128"/>
                          <a:cs typeface="Arial"/>
                          <a:sym typeface="Arial"/>
                        </a:rPr>
                        <a:t>Pentium™ G7400</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2-core/4</a:t>
                      </a:r>
                      <a:r>
                        <a:rPr lang="ja-JP" alt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スレッド</a:t>
                      </a: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2</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3.7GHz</a:t>
                      </a: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96175">
                <a:tc>
                  <a:txBody>
                    <a:bodyPr/>
                    <a:lstStyle/>
                    <a:p>
                      <a:pPr marL="0" marR="0" lvl="0" indent="0" algn="ctr" rtl="0">
                        <a:spcBef>
                          <a:spcPts val="0"/>
                        </a:spcBef>
                        <a:spcAft>
                          <a:spcPts val="0"/>
                        </a:spcAft>
                        <a:buNone/>
                      </a:pPr>
                      <a:r>
                        <a:rPr lang="en-US" sz="1700" b="1" i="0" u="none" strike="noStrike" cap="none" dirty="0">
                          <a:solidFill>
                            <a:srgbClr val="005EA4"/>
                          </a:solidFill>
                          <a:latin typeface="Meiryo UI" panose="020B0604030504040204" pitchFamily="50" charset="-128"/>
                          <a:ea typeface="Meiryo UI" panose="020B0604030504040204" pitchFamily="50" charset="-128"/>
                          <a:cs typeface="Arial"/>
                          <a:sym typeface="Arial"/>
                        </a:rPr>
                        <a:t>Core™ i3-12100</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4-core/8</a:t>
                      </a:r>
                      <a:r>
                        <a:rPr lang="ja-JP" alt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スレッド</a:t>
                      </a: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4</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4.3GHz</a:t>
                      </a: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tc>
                  <a:txBody>
                    <a:bodyPr/>
                    <a:lstStyle/>
                    <a:p>
                      <a:pPr marL="0" marR="0" lvl="0" indent="0" algn="ctr" rtl="0">
                        <a:spcBef>
                          <a:spcPts val="0"/>
                        </a:spcBef>
                        <a:spcAft>
                          <a:spcPts val="0"/>
                        </a:spcAft>
                        <a:buNone/>
                      </a:pP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1F5"/>
                    </a:solidFill>
                  </a:tcPr>
                </a:tc>
                <a:extLst>
                  <a:ext uri="{0D108BD9-81ED-4DB2-BD59-A6C34878D82A}">
                    <a16:rowId xmlns:a16="http://schemas.microsoft.com/office/drawing/2014/main" val="10002"/>
                  </a:ext>
                </a:extLst>
              </a:tr>
              <a:tr h="896175">
                <a:tc>
                  <a:txBody>
                    <a:bodyPr/>
                    <a:lstStyle/>
                    <a:p>
                      <a:pPr marL="0" marR="0" lvl="0" indent="0" algn="ctr" rtl="0">
                        <a:spcBef>
                          <a:spcPts val="0"/>
                        </a:spcBef>
                        <a:spcAft>
                          <a:spcPts val="0"/>
                        </a:spcAft>
                        <a:buNone/>
                      </a:pPr>
                      <a:r>
                        <a:rPr lang="en-US" sz="1700" b="1" i="0" u="none" strike="noStrike" cap="none" dirty="0">
                          <a:solidFill>
                            <a:srgbClr val="005EA4"/>
                          </a:solidFill>
                          <a:latin typeface="Meiryo UI" panose="020B0604030504040204" pitchFamily="50" charset="-128"/>
                          <a:ea typeface="Meiryo UI" panose="020B0604030504040204" pitchFamily="50" charset="-128"/>
                          <a:cs typeface="Arial"/>
                          <a:sym typeface="Arial"/>
                        </a:rPr>
                        <a:t>Core™ i5-12400</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6-core/12</a:t>
                      </a:r>
                      <a:r>
                        <a:rPr lang="ja-JP" alt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スレッド</a:t>
                      </a: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6</a:t>
                      </a:r>
                      <a:endParaRPr dirty="0"/>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rPr>
                        <a:t>4.4GHz</a:t>
                      </a: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700" b="0" i="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6075" marR="607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pSp>
        <p:nvGrpSpPr>
          <p:cNvPr id="176" name="Google Shape;176;p28"/>
          <p:cNvGrpSpPr/>
          <p:nvPr/>
        </p:nvGrpSpPr>
        <p:grpSpPr>
          <a:xfrm>
            <a:off x="2346168" y="2431064"/>
            <a:ext cx="6396734" cy="2802654"/>
            <a:chOff x="2346168" y="2142046"/>
            <a:chExt cx="6396734" cy="1362483"/>
          </a:xfrm>
        </p:grpSpPr>
        <p:pic>
          <p:nvPicPr>
            <p:cNvPr id="177" name="Google Shape;177;p28"/>
            <p:cNvPicPr preferRelativeResize="0"/>
            <p:nvPr/>
          </p:nvPicPr>
          <p:blipFill rotWithShape="1">
            <a:blip r:embed="rId3">
              <a:alphaModFix/>
            </a:blip>
            <a:srcRect t="76775"/>
            <a:stretch/>
          </p:blipFill>
          <p:spPr>
            <a:xfrm rot="5400000">
              <a:off x="1859803" y="2628412"/>
              <a:ext cx="1300673" cy="327943"/>
            </a:xfrm>
            <a:prstGeom prst="rect">
              <a:avLst/>
            </a:prstGeom>
            <a:noFill/>
            <a:ln>
              <a:noFill/>
            </a:ln>
          </p:spPr>
        </p:pic>
        <p:pic>
          <p:nvPicPr>
            <p:cNvPr id="178" name="Google Shape;178;p28"/>
            <p:cNvPicPr preferRelativeResize="0"/>
            <p:nvPr/>
          </p:nvPicPr>
          <p:blipFill rotWithShape="1">
            <a:blip r:embed="rId3">
              <a:alphaModFix/>
            </a:blip>
            <a:srcRect t="76775"/>
            <a:stretch/>
          </p:blipFill>
          <p:spPr>
            <a:xfrm rot="5400000">
              <a:off x="4144205" y="2628412"/>
              <a:ext cx="1300673" cy="327943"/>
            </a:xfrm>
            <a:prstGeom prst="rect">
              <a:avLst/>
            </a:prstGeom>
            <a:noFill/>
            <a:ln>
              <a:noFill/>
            </a:ln>
          </p:spPr>
        </p:pic>
        <p:pic>
          <p:nvPicPr>
            <p:cNvPr id="179" name="Google Shape;179;p28"/>
            <p:cNvPicPr preferRelativeResize="0"/>
            <p:nvPr/>
          </p:nvPicPr>
          <p:blipFill rotWithShape="1">
            <a:blip r:embed="rId3">
              <a:alphaModFix/>
            </a:blip>
            <a:srcRect t="76775"/>
            <a:stretch/>
          </p:blipFill>
          <p:spPr>
            <a:xfrm rot="5400000">
              <a:off x="7929317" y="2629134"/>
              <a:ext cx="1299226" cy="327943"/>
            </a:xfrm>
            <a:prstGeom prst="rect">
              <a:avLst/>
            </a:prstGeom>
            <a:noFill/>
            <a:ln>
              <a:noFill/>
            </a:ln>
          </p:spPr>
        </p:pic>
        <p:pic>
          <p:nvPicPr>
            <p:cNvPr id="180" name="Google Shape;180;p28"/>
            <p:cNvPicPr preferRelativeResize="0"/>
            <p:nvPr/>
          </p:nvPicPr>
          <p:blipFill rotWithShape="1">
            <a:blip r:embed="rId3">
              <a:alphaModFix/>
            </a:blip>
            <a:srcRect t="76775"/>
            <a:stretch/>
          </p:blipFill>
          <p:spPr>
            <a:xfrm rot="5400000">
              <a:off x="6232659" y="2659316"/>
              <a:ext cx="1362483" cy="327943"/>
            </a:xfrm>
            <a:prstGeom prst="rect">
              <a:avLst/>
            </a:prstGeom>
            <a:noFill/>
            <a:ln>
              <a:noFill/>
            </a:ln>
          </p:spPr>
        </p:pic>
      </p:grpSp>
      <p:sp>
        <p:nvSpPr>
          <p:cNvPr id="181" name="Google Shape;181;p28"/>
          <p:cNvSpPr txBox="1"/>
          <p:nvPr/>
        </p:nvSpPr>
        <p:spPr>
          <a:xfrm>
            <a:off x="8791905" y="2765204"/>
            <a:ext cx="1439880" cy="3539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dirty="0">
                <a:solidFill>
                  <a:srgbClr val="0C0C0C"/>
                </a:solidFill>
                <a:latin typeface="Meiryo UI" panose="020B0604030504040204" pitchFamily="50" charset="-128"/>
                <a:ea typeface="Meiryo UI" panose="020B0604030504040204" pitchFamily="50" charset="-128"/>
              </a:rPr>
              <a:t>TVS-h474</a:t>
            </a:r>
            <a:endParaRPr dirty="0">
              <a:latin typeface="Meiryo UI" panose="020B0604030504040204" pitchFamily="50" charset="-128"/>
              <a:ea typeface="Meiryo UI" panose="020B0604030504040204" pitchFamily="50" charset="-128"/>
            </a:endParaRPr>
          </a:p>
        </p:txBody>
      </p:sp>
      <p:sp>
        <p:nvSpPr>
          <p:cNvPr id="182" name="Google Shape;182;p28"/>
          <p:cNvSpPr txBox="1"/>
          <p:nvPr/>
        </p:nvSpPr>
        <p:spPr>
          <a:xfrm>
            <a:off x="8830354" y="3655419"/>
            <a:ext cx="1425646" cy="3539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dirty="0">
                <a:solidFill>
                  <a:srgbClr val="0C0C0C"/>
                </a:solidFill>
                <a:latin typeface="Meiryo UI" panose="020B0604030504040204" pitchFamily="50" charset="-128"/>
                <a:ea typeface="Meiryo UI" panose="020B0604030504040204" pitchFamily="50" charset="-128"/>
              </a:rPr>
              <a:t>TVS-h674</a:t>
            </a:r>
            <a:endParaRPr dirty="0">
              <a:latin typeface="Meiryo UI" panose="020B0604030504040204" pitchFamily="50" charset="-128"/>
              <a:ea typeface="Meiryo UI" panose="020B0604030504040204" pitchFamily="50" charset="-128"/>
            </a:endParaRPr>
          </a:p>
        </p:txBody>
      </p:sp>
      <p:pic>
        <p:nvPicPr>
          <p:cNvPr id="183" name="Google Shape;183;p28"/>
          <p:cNvPicPr preferRelativeResize="0"/>
          <p:nvPr/>
        </p:nvPicPr>
        <p:blipFill rotWithShape="1">
          <a:blip r:embed="rId4">
            <a:alphaModFix/>
          </a:blip>
          <a:srcRect/>
          <a:stretch/>
        </p:blipFill>
        <p:spPr>
          <a:xfrm>
            <a:off x="10376703" y="2704480"/>
            <a:ext cx="781614" cy="488595"/>
          </a:xfrm>
          <a:prstGeom prst="rect">
            <a:avLst/>
          </a:prstGeom>
          <a:noFill/>
          <a:ln>
            <a:noFill/>
          </a:ln>
          <a:effectLst>
            <a:outerShdw blurRad="50800" dist="38100" dir="5400000" algn="t" rotWithShape="0">
              <a:srgbClr val="000000">
                <a:alpha val="40000"/>
              </a:srgbClr>
            </a:outerShdw>
          </a:effectLst>
        </p:spPr>
      </p:pic>
      <p:pic>
        <p:nvPicPr>
          <p:cNvPr id="184" name="Google Shape;184;p28" descr="一張含有 文字, 室內 的圖片&#10;&#10;自動產生的描述"/>
          <p:cNvPicPr preferRelativeResize="0"/>
          <p:nvPr/>
        </p:nvPicPr>
        <p:blipFill rotWithShape="1">
          <a:blip r:embed="rId5">
            <a:alphaModFix/>
          </a:blip>
          <a:srcRect/>
          <a:stretch/>
        </p:blipFill>
        <p:spPr>
          <a:xfrm>
            <a:off x="10090822" y="3608361"/>
            <a:ext cx="781614" cy="488595"/>
          </a:xfrm>
          <a:prstGeom prst="rect">
            <a:avLst/>
          </a:prstGeom>
          <a:noFill/>
          <a:ln>
            <a:noFill/>
          </a:ln>
          <a:effectLst>
            <a:outerShdw blurRad="50800" dist="38100" dir="5400000" algn="t" rotWithShape="0">
              <a:srgbClr val="000000">
                <a:alpha val="40000"/>
              </a:srgbClr>
            </a:outerShdw>
          </a:effectLst>
        </p:spPr>
      </p:pic>
      <p:grpSp>
        <p:nvGrpSpPr>
          <p:cNvPr id="185" name="Google Shape;185;p28"/>
          <p:cNvGrpSpPr/>
          <p:nvPr/>
        </p:nvGrpSpPr>
        <p:grpSpPr>
          <a:xfrm>
            <a:off x="8900883" y="5393414"/>
            <a:ext cx="2624293" cy="789195"/>
            <a:chOff x="7963712" y="5762864"/>
            <a:chExt cx="2249318" cy="676430"/>
          </a:xfrm>
        </p:grpSpPr>
        <p:pic>
          <p:nvPicPr>
            <p:cNvPr id="186" name="Google Shape;186;p28"/>
            <p:cNvPicPr preferRelativeResize="0"/>
            <p:nvPr/>
          </p:nvPicPr>
          <p:blipFill rotWithShape="1">
            <a:blip r:embed="rId6">
              <a:alphaModFix/>
            </a:blip>
            <a:srcRect/>
            <a:stretch/>
          </p:blipFill>
          <p:spPr>
            <a:xfrm>
              <a:off x="7963712" y="5762864"/>
              <a:ext cx="676430" cy="676430"/>
            </a:xfrm>
            <a:prstGeom prst="rect">
              <a:avLst/>
            </a:prstGeom>
            <a:noFill/>
            <a:ln>
              <a:noFill/>
            </a:ln>
            <a:effectLst>
              <a:outerShdw blurRad="431800" dist="368300" dir="5760000" sx="106000" sy="106000" algn="ctr" rotWithShape="0">
                <a:srgbClr val="000000">
                  <a:alpha val="23921"/>
                </a:srgbClr>
              </a:outerShdw>
            </a:effectLst>
          </p:spPr>
        </p:pic>
        <p:pic>
          <p:nvPicPr>
            <p:cNvPr id="187" name="Google Shape;187;p28"/>
            <p:cNvPicPr preferRelativeResize="0"/>
            <p:nvPr/>
          </p:nvPicPr>
          <p:blipFill rotWithShape="1">
            <a:blip r:embed="rId7">
              <a:alphaModFix/>
            </a:blip>
            <a:srcRect/>
            <a:stretch/>
          </p:blipFill>
          <p:spPr>
            <a:xfrm>
              <a:off x="8742903" y="5762864"/>
              <a:ext cx="676430" cy="676430"/>
            </a:xfrm>
            <a:prstGeom prst="rect">
              <a:avLst/>
            </a:prstGeom>
            <a:noFill/>
            <a:ln>
              <a:noFill/>
            </a:ln>
            <a:effectLst>
              <a:outerShdw blurRad="431800" dist="368300" dir="5760000" sx="106000" sy="106000" algn="ctr" rotWithShape="0">
                <a:srgbClr val="000000">
                  <a:alpha val="23921"/>
                </a:srgbClr>
              </a:outerShdw>
            </a:effectLst>
          </p:spPr>
        </p:pic>
        <p:pic>
          <p:nvPicPr>
            <p:cNvPr id="188" name="Google Shape;188;p28"/>
            <p:cNvPicPr preferRelativeResize="0"/>
            <p:nvPr/>
          </p:nvPicPr>
          <p:blipFill rotWithShape="1">
            <a:blip r:embed="rId8">
              <a:alphaModFix/>
            </a:blip>
            <a:srcRect/>
            <a:stretch/>
          </p:blipFill>
          <p:spPr>
            <a:xfrm>
              <a:off x="9536600" y="5762864"/>
              <a:ext cx="676430" cy="676430"/>
            </a:xfrm>
            <a:prstGeom prst="rect">
              <a:avLst/>
            </a:prstGeom>
            <a:noFill/>
            <a:ln>
              <a:noFill/>
            </a:ln>
            <a:effectLst>
              <a:outerShdw blurRad="431800" dist="368300" dir="5760000" sx="106000" sy="106000" algn="ctr" rotWithShape="0">
                <a:srgbClr val="000000">
                  <a:alpha val="23921"/>
                </a:srgbClr>
              </a:outerShdw>
            </a:effectLst>
          </p:spPr>
        </p:pic>
      </p:grpSp>
      <p:sp>
        <p:nvSpPr>
          <p:cNvPr id="189" name="Google Shape;189;p28"/>
          <p:cNvSpPr txBox="1"/>
          <p:nvPr/>
        </p:nvSpPr>
        <p:spPr>
          <a:xfrm>
            <a:off x="8846979" y="4382685"/>
            <a:ext cx="1425646" cy="6155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dirty="0">
                <a:solidFill>
                  <a:srgbClr val="0C0C0C"/>
                </a:solidFill>
                <a:latin typeface="Meiryo UI" panose="020B0604030504040204" pitchFamily="50" charset="-128"/>
                <a:ea typeface="Meiryo UI" panose="020B0604030504040204" pitchFamily="50" charset="-128"/>
              </a:rPr>
              <a:t>TVS-h674</a:t>
            </a:r>
            <a:endParaRPr sz="1700" dirty="0">
              <a:solidFill>
                <a:srgbClr val="0C0C0C"/>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700" dirty="0">
                <a:solidFill>
                  <a:srgbClr val="0C0C0C"/>
                </a:solidFill>
                <a:latin typeface="Meiryo UI" panose="020B0604030504040204" pitchFamily="50" charset="-128"/>
                <a:ea typeface="Meiryo UI" panose="020B0604030504040204" pitchFamily="50" charset="-128"/>
              </a:rPr>
              <a:t>TVS-h874</a:t>
            </a:r>
            <a:endParaRPr sz="1700" dirty="0">
              <a:solidFill>
                <a:srgbClr val="0C0C0C"/>
              </a:solidFill>
              <a:latin typeface="Meiryo UI" panose="020B0604030504040204" pitchFamily="50" charset="-128"/>
              <a:ea typeface="Meiryo UI" panose="020B0604030504040204" pitchFamily="50" charset="-128"/>
            </a:endParaRPr>
          </a:p>
        </p:txBody>
      </p:sp>
      <p:pic>
        <p:nvPicPr>
          <p:cNvPr id="190" name="Google Shape;190;p28" descr="一張含有 文字, 室內 的圖片&#10;&#10;自動產生的描述"/>
          <p:cNvPicPr preferRelativeResize="0"/>
          <p:nvPr/>
        </p:nvPicPr>
        <p:blipFill rotWithShape="1">
          <a:blip r:embed="rId5">
            <a:alphaModFix/>
          </a:blip>
          <a:srcRect/>
          <a:stretch/>
        </p:blipFill>
        <p:spPr>
          <a:xfrm>
            <a:off x="10123791" y="4436974"/>
            <a:ext cx="781614" cy="488595"/>
          </a:xfrm>
          <a:prstGeom prst="rect">
            <a:avLst/>
          </a:prstGeom>
          <a:noFill/>
          <a:ln>
            <a:noFill/>
          </a:ln>
          <a:effectLst>
            <a:outerShdw blurRad="50800" dist="38100" dir="5400000" algn="t" rotWithShape="0">
              <a:srgbClr val="000000">
                <a:alpha val="40000"/>
              </a:srgbClr>
            </a:outerShdw>
          </a:effectLst>
        </p:spPr>
      </p:pic>
      <p:pic>
        <p:nvPicPr>
          <p:cNvPr id="191" name="Google Shape;191;p28"/>
          <p:cNvPicPr preferRelativeResize="0"/>
          <p:nvPr/>
        </p:nvPicPr>
        <p:blipFill rotWithShape="1">
          <a:blip r:embed="rId9">
            <a:alphaModFix/>
          </a:blip>
          <a:srcRect/>
          <a:stretch/>
        </p:blipFill>
        <p:spPr>
          <a:xfrm>
            <a:off x="10846770" y="4438273"/>
            <a:ext cx="781614" cy="488595"/>
          </a:xfrm>
          <a:prstGeom prst="rect">
            <a:avLst/>
          </a:prstGeom>
          <a:noFill/>
          <a:ln>
            <a:noFill/>
          </a:ln>
          <a:effectLst>
            <a:outerShdw blurRad="50800" dist="38100" dir="5400000" algn="t"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8" name="Google Shape;198;p29"/>
          <p:cNvSpPr txBox="1"/>
          <p:nvPr/>
        </p:nvSpPr>
        <p:spPr>
          <a:xfrm>
            <a:off x="373382" y="262396"/>
            <a:ext cx="11427193"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3F3F3F"/>
                </a:solidFill>
                <a:latin typeface="Meiryo UI" panose="020B0604030504040204" pitchFamily="50" charset="-128"/>
                <a:ea typeface="Meiryo UI" panose="020B0604030504040204" pitchFamily="50" charset="-128"/>
              </a:rPr>
              <a:t>UHD 700シリーズGPU、最大32EU、HDMI出力をサポートし、OpenVINO、QuMagieの</a:t>
            </a:r>
            <a:r>
              <a:rPr lang="ja-JP" altLang="en-US" sz="3200" b="1" dirty="0">
                <a:solidFill>
                  <a:srgbClr val="3F3F3F"/>
                </a:solidFill>
                <a:latin typeface="Meiryo UI" panose="020B0604030504040204" pitchFamily="50" charset="-128"/>
                <a:ea typeface="Meiryo UI" panose="020B0604030504040204" pitchFamily="50" charset="-128"/>
              </a:rPr>
              <a:t>性能</a:t>
            </a:r>
            <a:r>
              <a:rPr lang="en-US" sz="3200" b="1" dirty="0" err="1">
                <a:solidFill>
                  <a:srgbClr val="3F3F3F"/>
                </a:solidFill>
                <a:latin typeface="Meiryo UI" panose="020B0604030504040204" pitchFamily="50" charset="-128"/>
                <a:ea typeface="Meiryo UI" panose="020B0604030504040204" pitchFamily="50" charset="-128"/>
              </a:rPr>
              <a:t>を向上</a:t>
            </a:r>
            <a:endParaRPr sz="3200" b="1" dirty="0">
              <a:solidFill>
                <a:srgbClr val="3F3F3F"/>
              </a:solidFill>
              <a:latin typeface="Meiryo UI" panose="020B0604030504040204" pitchFamily="50" charset="-128"/>
              <a:ea typeface="Meiryo UI" panose="020B0604030504040204" pitchFamily="50" charset="-128"/>
              <a:sym typeface="Arial"/>
            </a:endParaRPr>
          </a:p>
        </p:txBody>
      </p:sp>
      <p:sp>
        <p:nvSpPr>
          <p:cNvPr id="199" name="Google Shape;199;p29"/>
          <p:cNvSpPr txBox="1"/>
          <p:nvPr/>
        </p:nvSpPr>
        <p:spPr>
          <a:xfrm>
            <a:off x="580220" y="5260443"/>
            <a:ext cx="7547733" cy="1394356"/>
          </a:xfrm>
          <a:prstGeom prst="rect">
            <a:avLst/>
          </a:prstGeom>
          <a:noFill/>
          <a:ln>
            <a:noFill/>
          </a:ln>
        </p:spPr>
        <p:txBody>
          <a:bodyPr spcFirstLastPara="1" wrap="square" lIns="91425" tIns="45700" rIns="91425" bIns="45700" anchor="t" anchorCtr="0">
            <a:noAutofit/>
          </a:bodyPr>
          <a:lstStyle/>
          <a:p>
            <a:pPr marL="0" marR="0" lvl="0" indent="0" algn="l" rtl="0">
              <a:lnSpc>
                <a:spcPct val="137931"/>
              </a:lnSpc>
              <a:spcBef>
                <a:spcPts val="30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新しいIntel</a:t>
            </a:r>
            <a:r>
              <a:rPr lang="en-US" b="1" dirty="0">
                <a:solidFill>
                  <a:schemeClr val="lt1"/>
                </a:solidFill>
                <a:latin typeface="Meiryo UI" panose="020B0604030504040204" pitchFamily="50" charset="-128"/>
                <a:ea typeface="Meiryo UI" panose="020B0604030504040204" pitchFamily="50" charset="-128"/>
              </a:rPr>
              <a:t> Xeアーキテクチャを備えたIntel第12世代CPU - Intel UHD Graphics 700シリーズグラフィックスは、最大32個のEU(EU; </a:t>
            </a:r>
            <a:r>
              <a:rPr lang="en-US" b="1" dirty="0" err="1">
                <a:solidFill>
                  <a:schemeClr val="lt1"/>
                </a:solidFill>
                <a:latin typeface="Meiryo UI" panose="020B0604030504040204" pitchFamily="50" charset="-128"/>
                <a:ea typeface="Meiryo UI" panose="020B0604030504040204" pitchFamily="50" charset="-128"/>
              </a:rPr>
              <a:t>実行ユニット</a:t>
            </a:r>
            <a:r>
              <a:rPr lang="en-US" b="1" dirty="0">
                <a:solidFill>
                  <a:schemeClr val="lt1"/>
                </a:solidFill>
                <a:latin typeface="Meiryo UI" panose="020B0604030504040204" pitchFamily="50" charset="-128"/>
                <a:ea typeface="Meiryo UI" panose="020B0604030504040204" pitchFamily="50" charset="-128"/>
              </a:rPr>
              <a:t>)</a:t>
            </a:r>
            <a:r>
              <a:rPr lang="en-US" b="1" dirty="0" err="1">
                <a:solidFill>
                  <a:schemeClr val="lt1"/>
                </a:solidFill>
                <a:latin typeface="Meiryo UI" panose="020B0604030504040204" pitchFamily="50" charset="-128"/>
                <a:ea typeface="Meiryo UI" panose="020B0604030504040204" pitchFamily="50" charset="-128"/>
              </a:rPr>
              <a:t>を提供し、NASのパフォーマンスをアップグレードして</a:t>
            </a:r>
            <a:r>
              <a:rPr lang="ja-JP" altLang="en-US" b="1" dirty="0">
                <a:solidFill>
                  <a:schemeClr val="lt1"/>
                </a:solidFill>
                <a:latin typeface="Meiryo UI" panose="020B0604030504040204" pitchFamily="50" charset="-128"/>
                <a:ea typeface="Meiryo UI" panose="020B0604030504040204" pitchFamily="50" charset="-128"/>
              </a:rPr>
              <a:t>、</a:t>
            </a:r>
            <a:r>
              <a:rPr lang="en-US" b="1" dirty="0" err="1">
                <a:solidFill>
                  <a:schemeClr val="lt1"/>
                </a:solidFill>
                <a:latin typeface="Meiryo UI" panose="020B0604030504040204" pitchFamily="50" charset="-128"/>
                <a:ea typeface="Meiryo UI" panose="020B0604030504040204" pitchFamily="50" charset="-128"/>
              </a:rPr>
              <a:t>HDMI出力とトランスコーディングを実現します</a:t>
            </a:r>
            <a:r>
              <a:rPr lang="en-US" b="1" dirty="0">
                <a:solidFill>
                  <a:schemeClr val="lt1"/>
                </a:solidFill>
                <a:latin typeface="Meiryo UI" panose="020B0604030504040204" pitchFamily="50" charset="-128"/>
                <a:ea typeface="Meiryo UI" panose="020B0604030504040204" pitchFamily="50" charset="-128"/>
              </a:rPr>
              <a:t>。</a:t>
            </a:r>
            <a:endParaRPr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7931"/>
              </a:lnSpc>
              <a:spcBef>
                <a:spcPts val="300"/>
              </a:spcBef>
              <a:spcAft>
                <a:spcPts val="0"/>
              </a:spcAft>
              <a:buNone/>
            </a:pPr>
            <a:r>
              <a:rPr lang="en-US" b="1" dirty="0">
                <a:solidFill>
                  <a:schemeClr val="lt1"/>
                </a:solidFill>
                <a:latin typeface="Meiryo UI" panose="020B0604030504040204" pitchFamily="50" charset="-128"/>
                <a:ea typeface="Meiryo UI" panose="020B0604030504040204" pitchFamily="50" charset="-128"/>
              </a:rPr>
              <a:t>また、QNAPはAIアプリケーションなしでインターグレードし、GPUはOpenVINO、QuMagieなどのパフォーマンスを向上させることができるようになりました。</a:t>
            </a:r>
            <a:endParaRPr b="1" dirty="0">
              <a:solidFill>
                <a:schemeClr val="lt1"/>
              </a:solidFill>
              <a:latin typeface="Meiryo UI" panose="020B0604030504040204" pitchFamily="50" charset="-128"/>
              <a:ea typeface="Meiryo UI" panose="020B0604030504040204" pitchFamily="50" charset="-128"/>
            </a:endParaRPr>
          </a:p>
        </p:txBody>
      </p:sp>
      <p:sp>
        <p:nvSpPr>
          <p:cNvPr id="200" name="Google Shape;200;p29"/>
          <p:cNvSpPr/>
          <p:nvPr/>
        </p:nvSpPr>
        <p:spPr>
          <a:xfrm>
            <a:off x="625274" y="1879482"/>
            <a:ext cx="7135632" cy="3354741"/>
          </a:xfrm>
          <a:prstGeom prst="roundRect">
            <a:avLst>
              <a:gd name="adj" fmla="val 2352"/>
            </a:avLst>
          </a:prstGeom>
          <a:gradFill>
            <a:gsLst>
              <a:gs pos="0">
                <a:srgbClr val="F3FCFF">
                  <a:alpha val="98823"/>
                </a:srgbClr>
              </a:gs>
              <a:gs pos="8000">
                <a:srgbClr val="F3FCFF">
                  <a:alpha val="98823"/>
                </a:srgbClr>
              </a:gs>
              <a:gs pos="100000">
                <a:schemeClr val="lt1"/>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1" name="Google Shape;201;p29"/>
          <p:cNvSpPr/>
          <p:nvPr/>
        </p:nvSpPr>
        <p:spPr>
          <a:xfrm>
            <a:off x="752616" y="2328114"/>
            <a:ext cx="6854421" cy="2793761"/>
          </a:xfrm>
          <a:prstGeom prst="roundRect">
            <a:avLst>
              <a:gd name="adj" fmla="val 1933"/>
            </a:avLst>
          </a:prstGeom>
          <a:solidFill>
            <a:schemeClr val="lt1">
              <a:alpha val="14901"/>
            </a:schemeClr>
          </a:solidFill>
          <a:ln w="19050" cap="flat" cmpd="sng">
            <a:solidFill>
              <a:srgbClr val="F09252"/>
            </a:solidFill>
            <a:prstDash val="dash"/>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202" name="Google Shape;202;p29"/>
          <p:cNvSpPr/>
          <p:nvPr/>
        </p:nvSpPr>
        <p:spPr>
          <a:xfrm>
            <a:off x="752616" y="2324478"/>
            <a:ext cx="5124368" cy="2434696"/>
          </a:xfrm>
          <a:prstGeom prst="roundRect">
            <a:avLst>
              <a:gd name="adj" fmla="val 1933"/>
            </a:avLst>
          </a:prstGeom>
          <a:solidFill>
            <a:schemeClr val="lt1">
              <a:alpha val="14901"/>
            </a:schemeClr>
          </a:solidFill>
          <a:ln w="19050" cap="flat" cmpd="sng">
            <a:solidFill>
              <a:srgbClr val="317F70"/>
            </a:solidFill>
            <a:prstDash val="dash"/>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203" name="Google Shape;203;p29"/>
          <p:cNvSpPr/>
          <p:nvPr/>
        </p:nvSpPr>
        <p:spPr>
          <a:xfrm>
            <a:off x="752616" y="1961779"/>
            <a:ext cx="3442911" cy="2420298"/>
          </a:xfrm>
          <a:prstGeom prst="roundRect">
            <a:avLst>
              <a:gd name="adj" fmla="val 1933"/>
            </a:avLst>
          </a:prstGeom>
          <a:solidFill>
            <a:schemeClr val="lt1">
              <a:alpha val="14901"/>
            </a:schemeClr>
          </a:solidFill>
          <a:ln w="19050" cap="flat" cmpd="sng">
            <a:solidFill>
              <a:srgbClr val="757070"/>
            </a:solidFill>
            <a:prstDash val="dash"/>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204" name="Google Shape;204;p29"/>
          <p:cNvSpPr/>
          <p:nvPr/>
        </p:nvSpPr>
        <p:spPr>
          <a:xfrm>
            <a:off x="858972"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5" name="Google Shape;205;p29"/>
          <p:cNvSpPr/>
          <p:nvPr/>
        </p:nvSpPr>
        <p:spPr>
          <a:xfrm>
            <a:off x="1699411"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6" name="Google Shape;206;p29"/>
          <p:cNvSpPr/>
          <p:nvPr/>
        </p:nvSpPr>
        <p:spPr>
          <a:xfrm>
            <a:off x="2542420"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7" name="Google Shape;207;p29"/>
          <p:cNvSpPr/>
          <p:nvPr/>
        </p:nvSpPr>
        <p:spPr>
          <a:xfrm>
            <a:off x="3382859"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8" name="Google Shape;208;p29"/>
          <p:cNvSpPr/>
          <p:nvPr/>
        </p:nvSpPr>
        <p:spPr>
          <a:xfrm>
            <a:off x="4225868"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9" name="Google Shape;209;p29"/>
          <p:cNvSpPr/>
          <p:nvPr/>
        </p:nvSpPr>
        <p:spPr>
          <a:xfrm>
            <a:off x="5066307"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0" name="Google Shape;210;p29"/>
          <p:cNvSpPr/>
          <p:nvPr/>
        </p:nvSpPr>
        <p:spPr>
          <a:xfrm>
            <a:off x="5909317"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1" name="Google Shape;211;p29"/>
          <p:cNvSpPr/>
          <p:nvPr/>
        </p:nvSpPr>
        <p:spPr>
          <a:xfrm>
            <a:off x="6749755" y="2400386"/>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2" name="Google Shape;212;p29"/>
          <p:cNvSpPr/>
          <p:nvPr/>
        </p:nvSpPr>
        <p:spPr>
          <a:xfrm>
            <a:off x="858972"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3" name="Google Shape;213;p29"/>
          <p:cNvSpPr/>
          <p:nvPr/>
        </p:nvSpPr>
        <p:spPr>
          <a:xfrm>
            <a:off x="1699411"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4" name="Google Shape;214;p29"/>
          <p:cNvSpPr/>
          <p:nvPr/>
        </p:nvSpPr>
        <p:spPr>
          <a:xfrm>
            <a:off x="2542420"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5" name="Google Shape;215;p29"/>
          <p:cNvSpPr/>
          <p:nvPr/>
        </p:nvSpPr>
        <p:spPr>
          <a:xfrm>
            <a:off x="3382859"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6" name="Google Shape;216;p29"/>
          <p:cNvSpPr/>
          <p:nvPr/>
        </p:nvSpPr>
        <p:spPr>
          <a:xfrm>
            <a:off x="4225868"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7" name="Google Shape;217;p29"/>
          <p:cNvSpPr/>
          <p:nvPr/>
        </p:nvSpPr>
        <p:spPr>
          <a:xfrm>
            <a:off x="5066307"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8" name="Google Shape;218;p29"/>
          <p:cNvSpPr/>
          <p:nvPr/>
        </p:nvSpPr>
        <p:spPr>
          <a:xfrm>
            <a:off x="5909317"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9" name="Google Shape;219;p29"/>
          <p:cNvSpPr/>
          <p:nvPr/>
        </p:nvSpPr>
        <p:spPr>
          <a:xfrm>
            <a:off x="6749755" y="2881385"/>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0" name="Google Shape;220;p29"/>
          <p:cNvSpPr/>
          <p:nvPr/>
        </p:nvSpPr>
        <p:spPr>
          <a:xfrm>
            <a:off x="858972"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29"/>
          <p:cNvSpPr/>
          <p:nvPr/>
        </p:nvSpPr>
        <p:spPr>
          <a:xfrm>
            <a:off x="1699411"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2" name="Google Shape;222;p29"/>
          <p:cNvSpPr/>
          <p:nvPr/>
        </p:nvSpPr>
        <p:spPr>
          <a:xfrm>
            <a:off x="2542420"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3" name="Google Shape;223;p29"/>
          <p:cNvSpPr/>
          <p:nvPr/>
        </p:nvSpPr>
        <p:spPr>
          <a:xfrm>
            <a:off x="3382859"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4" name="Google Shape;224;p29"/>
          <p:cNvSpPr/>
          <p:nvPr/>
        </p:nvSpPr>
        <p:spPr>
          <a:xfrm>
            <a:off x="4225868"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5" name="Google Shape;225;p29"/>
          <p:cNvSpPr/>
          <p:nvPr/>
        </p:nvSpPr>
        <p:spPr>
          <a:xfrm>
            <a:off x="5066307"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6" name="Google Shape;226;p29"/>
          <p:cNvSpPr/>
          <p:nvPr/>
        </p:nvSpPr>
        <p:spPr>
          <a:xfrm>
            <a:off x="5909317"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7" name="Google Shape;227;p29"/>
          <p:cNvSpPr/>
          <p:nvPr/>
        </p:nvSpPr>
        <p:spPr>
          <a:xfrm>
            <a:off x="6749755" y="3362383"/>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8" name="Google Shape;228;p29"/>
          <p:cNvSpPr/>
          <p:nvPr/>
        </p:nvSpPr>
        <p:spPr>
          <a:xfrm>
            <a:off x="858972"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9" name="Google Shape;229;p29"/>
          <p:cNvSpPr/>
          <p:nvPr/>
        </p:nvSpPr>
        <p:spPr>
          <a:xfrm>
            <a:off x="1699411"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0" name="Google Shape;230;p29"/>
          <p:cNvSpPr/>
          <p:nvPr/>
        </p:nvSpPr>
        <p:spPr>
          <a:xfrm>
            <a:off x="2542420"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1" name="Google Shape;231;p29"/>
          <p:cNvSpPr/>
          <p:nvPr/>
        </p:nvSpPr>
        <p:spPr>
          <a:xfrm>
            <a:off x="3382859"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2" name="Google Shape;232;p29"/>
          <p:cNvSpPr/>
          <p:nvPr/>
        </p:nvSpPr>
        <p:spPr>
          <a:xfrm>
            <a:off x="4225868"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3" name="Google Shape;233;p29"/>
          <p:cNvSpPr/>
          <p:nvPr/>
        </p:nvSpPr>
        <p:spPr>
          <a:xfrm>
            <a:off x="5066307"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4" name="Google Shape;234;p29"/>
          <p:cNvSpPr/>
          <p:nvPr/>
        </p:nvSpPr>
        <p:spPr>
          <a:xfrm>
            <a:off x="5909317"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5" name="Google Shape;235;p29"/>
          <p:cNvSpPr/>
          <p:nvPr/>
        </p:nvSpPr>
        <p:spPr>
          <a:xfrm>
            <a:off x="6749755" y="3843382"/>
            <a:ext cx="790540" cy="433521"/>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355600" dir="1740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6" name="Google Shape;236;p29"/>
          <p:cNvSpPr txBox="1"/>
          <p:nvPr/>
        </p:nvSpPr>
        <p:spPr>
          <a:xfrm>
            <a:off x="878849" y="2449987"/>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7" name="Google Shape;237;p29"/>
          <p:cNvSpPr txBox="1"/>
          <p:nvPr/>
        </p:nvSpPr>
        <p:spPr>
          <a:xfrm>
            <a:off x="1700368" y="2442715"/>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8" name="Google Shape;238;p29"/>
          <p:cNvSpPr txBox="1"/>
          <p:nvPr/>
        </p:nvSpPr>
        <p:spPr>
          <a:xfrm>
            <a:off x="2569488" y="2442715"/>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9" name="Google Shape;239;p29"/>
          <p:cNvSpPr txBox="1"/>
          <p:nvPr/>
        </p:nvSpPr>
        <p:spPr>
          <a:xfrm>
            <a:off x="3391009" y="2435444"/>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0" name="Google Shape;240;p29"/>
          <p:cNvSpPr txBox="1"/>
          <p:nvPr/>
        </p:nvSpPr>
        <p:spPr>
          <a:xfrm>
            <a:off x="870698" y="2912482"/>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1" name="Google Shape;241;p29"/>
          <p:cNvSpPr txBox="1"/>
          <p:nvPr/>
        </p:nvSpPr>
        <p:spPr>
          <a:xfrm>
            <a:off x="1692218" y="2905211"/>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2" name="Google Shape;242;p29"/>
          <p:cNvSpPr txBox="1"/>
          <p:nvPr/>
        </p:nvSpPr>
        <p:spPr>
          <a:xfrm>
            <a:off x="2561338" y="2905211"/>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3" name="Google Shape;243;p29"/>
          <p:cNvSpPr txBox="1"/>
          <p:nvPr/>
        </p:nvSpPr>
        <p:spPr>
          <a:xfrm>
            <a:off x="3382859" y="2897940"/>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4" name="Google Shape;244;p29"/>
          <p:cNvSpPr txBox="1"/>
          <p:nvPr/>
        </p:nvSpPr>
        <p:spPr>
          <a:xfrm>
            <a:off x="870698" y="3419755"/>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5" name="Google Shape;245;p29"/>
          <p:cNvSpPr txBox="1"/>
          <p:nvPr/>
        </p:nvSpPr>
        <p:spPr>
          <a:xfrm>
            <a:off x="1692218" y="3412484"/>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6" name="Google Shape;246;p29"/>
          <p:cNvSpPr txBox="1"/>
          <p:nvPr/>
        </p:nvSpPr>
        <p:spPr>
          <a:xfrm>
            <a:off x="2561338" y="3412484"/>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7" name="Google Shape;247;p29"/>
          <p:cNvSpPr txBox="1"/>
          <p:nvPr/>
        </p:nvSpPr>
        <p:spPr>
          <a:xfrm>
            <a:off x="3382859" y="3405212"/>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8" name="Google Shape;248;p29"/>
          <p:cNvSpPr txBox="1"/>
          <p:nvPr/>
        </p:nvSpPr>
        <p:spPr>
          <a:xfrm>
            <a:off x="862548" y="3882251"/>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49" name="Google Shape;249;p29"/>
          <p:cNvSpPr txBox="1"/>
          <p:nvPr/>
        </p:nvSpPr>
        <p:spPr>
          <a:xfrm>
            <a:off x="1684069" y="3874979"/>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0" name="Google Shape;250;p29"/>
          <p:cNvSpPr txBox="1"/>
          <p:nvPr/>
        </p:nvSpPr>
        <p:spPr>
          <a:xfrm>
            <a:off x="2553189" y="3874979"/>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1" name="Google Shape;251;p29"/>
          <p:cNvSpPr txBox="1"/>
          <p:nvPr/>
        </p:nvSpPr>
        <p:spPr>
          <a:xfrm>
            <a:off x="3374709" y="3867708"/>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2" name="Google Shape;252;p29"/>
          <p:cNvSpPr txBox="1"/>
          <p:nvPr/>
        </p:nvSpPr>
        <p:spPr>
          <a:xfrm>
            <a:off x="4237595" y="2464529"/>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3" name="Google Shape;253;p29"/>
          <p:cNvSpPr txBox="1"/>
          <p:nvPr/>
        </p:nvSpPr>
        <p:spPr>
          <a:xfrm>
            <a:off x="5059115" y="2457258"/>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4" name="Google Shape;254;p29"/>
          <p:cNvSpPr txBox="1"/>
          <p:nvPr/>
        </p:nvSpPr>
        <p:spPr>
          <a:xfrm>
            <a:off x="5928235" y="2457258"/>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5" name="Google Shape;255;p29"/>
          <p:cNvSpPr txBox="1"/>
          <p:nvPr/>
        </p:nvSpPr>
        <p:spPr>
          <a:xfrm>
            <a:off x="6749755" y="2449987"/>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6" name="Google Shape;256;p29"/>
          <p:cNvSpPr txBox="1"/>
          <p:nvPr/>
        </p:nvSpPr>
        <p:spPr>
          <a:xfrm>
            <a:off x="4229445" y="2927025"/>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7" name="Google Shape;257;p29"/>
          <p:cNvSpPr txBox="1"/>
          <p:nvPr/>
        </p:nvSpPr>
        <p:spPr>
          <a:xfrm>
            <a:off x="5050964" y="2919753"/>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8" name="Google Shape;258;p29"/>
          <p:cNvSpPr txBox="1"/>
          <p:nvPr/>
        </p:nvSpPr>
        <p:spPr>
          <a:xfrm>
            <a:off x="5920084" y="2919753"/>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9" name="Google Shape;259;p29"/>
          <p:cNvSpPr txBox="1"/>
          <p:nvPr/>
        </p:nvSpPr>
        <p:spPr>
          <a:xfrm>
            <a:off x="6741605" y="2912482"/>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0" name="Google Shape;260;p29"/>
          <p:cNvSpPr txBox="1"/>
          <p:nvPr/>
        </p:nvSpPr>
        <p:spPr>
          <a:xfrm>
            <a:off x="4220027" y="3398213"/>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1" name="Google Shape;261;p29"/>
          <p:cNvSpPr txBox="1"/>
          <p:nvPr/>
        </p:nvSpPr>
        <p:spPr>
          <a:xfrm>
            <a:off x="5041547" y="3390942"/>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2" name="Google Shape;262;p29"/>
          <p:cNvSpPr txBox="1"/>
          <p:nvPr/>
        </p:nvSpPr>
        <p:spPr>
          <a:xfrm>
            <a:off x="5910667" y="3390942"/>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3" name="Google Shape;263;p29"/>
          <p:cNvSpPr txBox="1"/>
          <p:nvPr/>
        </p:nvSpPr>
        <p:spPr>
          <a:xfrm>
            <a:off x="6732187" y="3383670"/>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4" name="Google Shape;264;p29"/>
          <p:cNvSpPr txBox="1"/>
          <p:nvPr/>
        </p:nvSpPr>
        <p:spPr>
          <a:xfrm>
            <a:off x="4211876" y="3860709"/>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5" name="Google Shape;265;p29"/>
          <p:cNvSpPr txBox="1"/>
          <p:nvPr/>
        </p:nvSpPr>
        <p:spPr>
          <a:xfrm>
            <a:off x="5033397" y="3853438"/>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6" name="Google Shape;266;p29"/>
          <p:cNvSpPr txBox="1"/>
          <p:nvPr/>
        </p:nvSpPr>
        <p:spPr>
          <a:xfrm>
            <a:off x="5902516" y="3853438"/>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7" name="Google Shape;267;p29"/>
          <p:cNvSpPr txBox="1"/>
          <p:nvPr/>
        </p:nvSpPr>
        <p:spPr>
          <a:xfrm>
            <a:off x="6724037" y="3846166"/>
            <a:ext cx="76834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EU</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8" name="Google Shape;268;p29"/>
          <p:cNvSpPr txBox="1"/>
          <p:nvPr/>
        </p:nvSpPr>
        <p:spPr>
          <a:xfrm>
            <a:off x="850286" y="1978692"/>
            <a:ext cx="329277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UHD Graphics 710 : 16 EU</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269" name="Google Shape;269;p29"/>
          <p:cNvSpPr txBox="1"/>
          <p:nvPr/>
        </p:nvSpPr>
        <p:spPr>
          <a:xfrm>
            <a:off x="6387581" y="1936748"/>
            <a:ext cx="110480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3258"/>
                </a:solidFill>
                <a:latin typeface="Meiryo UI" panose="020B0604030504040204" pitchFamily="50" charset="-128"/>
                <a:ea typeface="Meiryo UI" panose="020B0604030504040204" pitchFamily="50" charset="-128"/>
              </a:rPr>
              <a:t>Intel Xe</a:t>
            </a:r>
            <a:endParaRPr sz="1600" dirty="0">
              <a:solidFill>
                <a:srgbClr val="003258"/>
              </a:solidFill>
              <a:latin typeface="Meiryo UI" panose="020B0604030504040204" pitchFamily="50" charset="-128"/>
              <a:ea typeface="Meiryo UI" panose="020B0604030504040204" pitchFamily="50" charset="-128"/>
              <a:sym typeface="Arial"/>
            </a:endParaRPr>
          </a:p>
        </p:txBody>
      </p:sp>
      <p:sp>
        <p:nvSpPr>
          <p:cNvPr id="270" name="Google Shape;270;p29"/>
          <p:cNvSpPr txBox="1"/>
          <p:nvPr/>
        </p:nvSpPr>
        <p:spPr>
          <a:xfrm>
            <a:off x="2874858" y="4406599"/>
            <a:ext cx="305399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28665A"/>
                </a:solidFill>
                <a:latin typeface="Meiryo UI" panose="020B0604030504040204" pitchFamily="50" charset="-128"/>
                <a:ea typeface="Meiryo UI" panose="020B0604030504040204" pitchFamily="50" charset="-128"/>
              </a:rPr>
              <a:t>UHD Graphics 730 : 24 EU</a:t>
            </a:r>
            <a:endParaRPr dirty="0">
              <a:latin typeface="Meiryo UI" panose="020B0604030504040204" pitchFamily="50" charset="-128"/>
              <a:ea typeface="Meiryo UI" panose="020B0604030504040204" pitchFamily="50" charset="-128"/>
            </a:endParaRPr>
          </a:p>
        </p:txBody>
      </p:sp>
      <p:sp>
        <p:nvSpPr>
          <p:cNvPr id="271" name="Google Shape;271;p29"/>
          <p:cNvSpPr txBox="1"/>
          <p:nvPr/>
        </p:nvSpPr>
        <p:spPr>
          <a:xfrm>
            <a:off x="4578747" y="4773251"/>
            <a:ext cx="305399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C55A11"/>
                </a:solidFill>
                <a:latin typeface="Meiryo UI" panose="020B0604030504040204" pitchFamily="50" charset="-128"/>
                <a:ea typeface="Meiryo UI" panose="020B0604030504040204" pitchFamily="50" charset="-128"/>
              </a:rPr>
              <a:t>UHD Graphics 770 : 32 EU</a:t>
            </a:r>
            <a:endParaRPr dirty="0">
              <a:latin typeface="Meiryo UI" panose="020B0604030504040204" pitchFamily="50" charset="-128"/>
              <a:ea typeface="Meiryo UI" panose="020B0604030504040204" pitchFamily="50" charset="-128"/>
            </a:endParaRPr>
          </a:p>
        </p:txBody>
      </p:sp>
      <p:sp>
        <p:nvSpPr>
          <p:cNvPr id="272" name="Google Shape;272;p29"/>
          <p:cNvSpPr txBox="1"/>
          <p:nvPr/>
        </p:nvSpPr>
        <p:spPr>
          <a:xfrm>
            <a:off x="8518537" y="5234223"/>
            <a:ext cx="4045778" cy="875561"/>
          </a:xfrm>
          <a:prstGeom prst="rect">
            <a:avLst/>
          </a:prstGeom>
          <a:noFill/>
          <a:ln>
            <a:noFill/>
          </a:ln>
        </p:spPr>
        <p:txBody>
          <a:bodyPr spcFirstLastPara="1" wrap="square" lIns="91425" tIns="45700" rIns="91425" bIns="45700" anchor="t" anchorCtr="0">
            <a:noAutofit/>
          </a:bodyPr>
          <a:lstStyle/>
          <a:p>
            <a:pPr marL="0" marR="0" lvl="0" indent="0" algn="l" rtl="0">
              <a:lnSpc>
                <a:spcPct val="144827"/>
              </a:lnSpc>
              <a:spcBef>
                <a:spcPts val="0"/>
              </a:spcBef>
              <a:spcAft>
                <a:spcPts val="0"/>
              </a:spcAft>
              <a:buNone/>
            </a:pPr>
            <a:r>
              <a:rPr lang="en-US" b="1" dirty="0">
                <a:solidFill>
                  <a:srgbClr val="71FFE4"/>
                </a:solidFill>
                <a:latin typeface="Meiryo UI" panose="020B0604030504040204" pitchFamily="50" charset="-128"/>
                <a:ea typeface="Meiryo UI" panose="020B0604030504040204" pitchFamily="50" charset="-128"/>
              </a:rPr>
              <a:t>i5-12400 -&gt; UHD Graphics 770、32EU</a:t>
            </a:r>
            <a:endParaRPr b="1" dirty="0">
              <a:solidFill>
                <a:srgbClr val="71FFE4"/>
              </a:solidFill>
              <a:latin typeface="Meiryo UI" panose="020B0604030504040204" pitchFamily="50" charset="-128"/>
              <a:ea typeface="Meiryo UI" panose="020B0604030504040204" pitchFamily="50" charset="-128"/>
            </a:endParaRPr>
          </a:p>
          <a:p>
            <a:pPr marL="0" marR="0" lvl="0" indent="0" algn="l" rtl="0">
              <a:lnSpc>
                <a:spcPct val="144827"/>
              </a:lnSpc>
              <a:spcBef>
                <a:spcPts val="0"/>
              </a:spcBef>
              <a:spcAft>
                <a:spcPts val="0"/>
              </a:spcAft>
              <a:buNone/>
            </a:pPr>
            <a:r>
              <a:rPr lang="en-US" b="1" dirty="0">
                <a:solidFill>
                  <a:srgbClr val="71FFE4"/>
                </a:solidFill>
                <a:latin typeface="Meiryo UI" panose="020B0604030504040204" pitchFamily="50" charset="-128"/>
                <a:ea typeface="Meiryo UI" panose="020B0604030504040204" pitchFamily="50" charset="-128"/>
              </a:rPr>
              <a:t>i3-12100 -&gt; UHD Graphics 730、24EU</a:t>
            </a:r>
            <a:endParaRPr b="1" dirty="0">
              <a:solidFill>
                <a:srgbClr val="71FFE4"/>
              </a:solidFill>
              <a:latin typeface="Meiryo UI" panose="020B0604030504040204" pitchFamily="50" charset="-128"/>
              <a:ea typeface="Meiryo UI" panose="020B0604030504040204" pitchFamily="50" charset="-128"/>
            </a:endParaRPr>
          </a:p>
          <a:p>
            <a:pPr marL="0" marR="0" lvl="0" indent="0" algn="l" rtl="0">
              <a:lnSpc>
                <a:spcPct val="144827"/>
              </a:lnSpc>
              <a:spcBef>
                <a:spcPts val="0"/>
              </a:spcBef>
              <a:spcAft>
                <a:spcPts val="0"/>
              </a:spcAft>
              <a:buNone/>
            </a:pPr>
            <a:r>
              <a:rPr lang="en-US" b="1" dirty="0">
                <a:solidFill>
                  <a:srgbClr val="71FFE4"/>
                </a:solidFill>
                <a:latin typeface="Meiryo UI" panose="020B0604030504040204" pitchFamily="50" charset="-128"/>
                <a:ea typeface="Meiryo UI" panose="020B0604030504040204" pitchFamily="50" charset="-128"/>
              </a:rPr>
              <a:t>G7400 -&gt; UHD Graphics 710、16EU</a:t>
            </a:r>
            <a:endParaRPr b="1" dirty="0">
              <a:solidFill>
                <a:srgbClr val="71FFE4"/>
              </a:solidFill>
              <a:latin typeface="Meiryo UI" panose="020B0604030504040204" pitchFamily="50" charset="-128"/>
              <a:ea typeface="Meiryo UI"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0"/>
          <p:cNvSpPr/>
          <p:nvPr/>
        </p:nvSpPr>
        <p:spPr>
          <a:xfrm>
            <a:off x="9279467" y="3352797"/>
            <a:ext cx="2421466" cy="795390"/>
          </a:xfrm>
          <a:prstGeom prst="roundRect">
            <a:avLst>
              <a:gd name="adj" fmla="val 1933"/>
            </a:avLst>
          </a:prstGeom>
          <a:solidFill>
            <a:schemeClr val="lt1">
              <a:alpha val="14901"/>
            </a:schemeClr>
          </a:solidFill>
          <a:ln w="15875" cap="flat" cmpd="sng">
            <a:solidFill>
              <a:srgbClr val="F5F7FC"/>
            </a:solidFill>
            <a:prstDash val="solid"/>
            <a:miter lim="800000"/>
            <a:headEnd type="none" w="sm" len="sm"/>
            <a:tailEnd type="none" w="sm" len="sm"/>
          </a:ln>
          <a:effectLst>
            <a:outerShdw blurRad="63500" dist="139700" dir="2520000" algn="l"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pic>
        <p:nvPicPr>
          <p:cNvPr id="278" name="Google Shape;278;p30"/>
          <p:cNvPicPr preferRelativeResize="0"/>
          <p:nvPr/>
        </p:nvPicPr>
        <p:blipFill rotWithShape="1">
          <a:blip r:embed="rId3">
            <a:alphaModFix/>
          </a:blip>
          <a:srcRect/>
          <a:stretch/>
        </p:blipFill>
        <p:spPr>
          <a:xfrm rot="10800000" flipH="1">
            <a:off x="9081045" y="2553878"/>
            <a:ext cx="1449947" cy="407727"/>
          </a:xfrm>
          <a:prstGeom prst="rect">
            <a:avLst/>
          </a:prstGeom>
          <a:noFill/>
          <a:ln>
            <a:noFill/>
          </a:ln>
        </p:spPr>
      </p:pic>
      <p:pic>
        <p:nvPicPr>
          <p:cNvPr id="279" name="Google Shape;279;p30"/>
          <p:cNvPicPr preferRelativeResize="0"/>
          <p:nvPr/>
        </p:nvPicPr>
        <p:blipFill rotWithShape="1">
          <a:blip r:embed="rId3">
            <a:alphaModFix/>
          </a:blip>
          <a:srcRect/>
          <a:stretch/>
        </p:blipFill>
        <p:spPr>
          <a:xfrm rot="10800000" flipH="1">
            <a:off x="2101606" y="5970696"/>
            <a:ext cx="6899332" cy="654610"/>
          </a:xfrm>
          <a:prstGeom prst="rect">
            <a:avLst/>
          </a:prstGeom>
          <a:noFill/>
          <a:ln>
            <a:noFill/>
          </a:ln>
        </p:spPr>
      </p:pic>
      <p:sp>
        <p:nvSpPr>
          <p:cNvPr id="280" name="Google Shape;280;p30"/>
          <p:cNvSpPr txBox="1"/>
          <p:nvPr/>
        </p:nvSpPr>
        <p:spPr>
          <a:xfrm>
            <a:off x="190500" y="426992"/>
            <a:ext cx="11791950"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dirty="0">
                <a:solidFill>
                  <a:srgbClr val="3F3F3F"/>
                </a:solidFill>
                <a:latin typeface="Meiryo UI" panose="020B0604030504040204" pitchFamily="50" charset="-128"/>
                <a:ea typeface="Meiryo UI" panose="020B0604030504040204" pitchFamily="50" charset="-128"/>
              </a:rPr>
              <a:t>TVS-h474 / h674 / h874</a:t>
            </a:r>
            <a:r>
              <a:rPr lang="ja-JP" altLang="en-US" sz="3800" b="1" dirty="0">
                <a:solidFill>
                  <a:srgbClr val="3F3F3F"/>
                </a:solidFill>
                <a:latin typeface="Meiryo UI" panose="020B0604030504040204" pitchFamily="50" charset="-128"/>
                <a:ea typeface="Meiryo UI" panose="020B0604030504040204" pitchFamily="50" charset="-128"/>
              </a:rPr>
              <a:t>前面図</a:t>
            </a:r>
            <a:endParaRPr sz="3800" b="1" dirty="0">
              <a:solidFill>
                <a:srgbClr val="3F3F3F"/>
              </a:solidFill>
              <a:latin typeface="Meiryo UI" panose="020B0604030504040204" pitchFamily="50" charset="-128"/>
              <a:ea typeface="Meiryo UI" panose="020B0604030504040204" pitchFamily="50" charset="-128"/>
              <a:sym typeface="Arial"/>
            </a:endParaRPr>
          </a:p>
        </p:txBody>
      </p:sp>
      <p:pic>
        <p:nvPicPr>
          <p:cNvPr id="281" name="Google Shape;281;p30"/>
          <p:cNvPicPr preferRelativeResize="0"/>
          <p:nvPr/>
        </p:nvPicPr>
        <p:blipFill>
          <a:blip r:embed="rId4"/>
          <a:srcRect/>
          <a:stretch/>
        </p:blipFill>
        <p:spPr>
          <a:xfrm>
            <a:off x="10293610" y="1753696"/>
            <a:ext cx="1727692" cy="1080000"/>
          </a:xfrm>
          <a:prstGeom prst="rect">
            <a:avLst/>
          </a:prstGeom>
          <a:noFill/>
          <a:ln>
            <a:noFill/>
          </a:ln>
        </p:spPr>
      </p:pic>
      <p:pic>
        <p:nvPicPr>
          <p:cNvPr id="282" name="Google Shape;282;p30" descr="一張含有 文字, 室內 的圖片&#10;&#10;自動產生的描述"/>
          <p:cNvPicPr preferRelativeResize="0"/>
          <p:nvPr/>
        </p:nvPicPr>
        <p:blipFill rotWithShape="1">
          <a:blip r:embed="rId5">
            <a:alphaModFix/>
          </a:blip>
          <a:srcRect/>
          <a:stretch/>
        </p:blipFill>
        <p:spPr>
          <a:xfrm>
            <a:off x="8981401" y="1753696"/>
            <a:ext cx="1727693" cy="1080000"/>
          </a:xfrm>
          <a:prstGeom prst="rect">
            <a:avLst/>
          </a:prstGeom>
          <a:noFill/>
          <a:ln>
            <a:noFill/>
          </a:ln>
        </p:spPr>
      </p:pic>
      <p:pic>
        <p:nvPicPr>
          <p:cNvPr id="283" name="Google Shape;283;p30"/>
          <p:cNvPicPr preferRelativeResize="0"/>
          <p:nvPr/>
        </p:nvPicPr>
        <p:blipFill rotWithShape="1">
          <a:blip r:embed="rId6">
            <a:alphaModFix/>
          </a:blip>
          <a:srcRect/>
          <a:stretch/>
        </p:blipFill>
        <p:spPr>
          <a:xfrm>
            <a:off x="2218014" y="2339185"/>
            <a:ext cx="6782924" cy="4240081"/>
          </a:xfrm>
          <a:prstGeom prst="rect">
            <a:avLst/>
          </a:prstGeom>
          <a:noFill/>
          <a:ln>
            <a:noFill/>
          </a:ln>
        </p:spPr>
      </p:pic>
      <p:sp>
        <p:nvSpPr>
          <p:cNvPr id="284" name="Google Shape;284;p30"/>
          <p:cNvSpPr txBox="1"/>
          <p:nvPr/>
        </p:nvSpPr>
        <p:spPr>
          <a:xfrm>
            <a:off x="5487989" y="1745855"/>
            <a:ext cx="2891859" cy="400097"/>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LCMシステムインジケータ</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285" name="Google Shape;285;p30"/>
          <p:cNvSpPr txBox="1"/>
          <p:nvPr/>
        </p:nvSpPr>
        <p:spPr>
          <a:xfrm>
            <a:off x="0" y="4498360"/>
            <a:ext cx="2037529" cy="769441"/>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3.5インチ/2.5インチSATA</a:t>
            </a:r>
            <a:endParaRPr sz="1600" b="1" dirty="0">
              <a:solidFill>
                <a:schemeClr val="dk1"/>
              </a:solidFill>
              <a:latin typeface="Meiryo UI" panose="020B0604030504040204" pitchFamily="50" charset="-128"/>
              <a:ea typeface="Meiryo UI" panose="020B0604030504040204" pitchFamily="50" charset="-128"/>
            </a:endParaRPr>
          </a:p>
          <a:p>
            <a:pPr marL="0" marR="0" lvl="0" indent="0" algn="r" rtl="0">
              <a:lnSpc>
                <a:spcPct val="150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6Gb/s HDD/SSD </a:t>
            </a:r>
            <a:r>
              <a:rPr lang="en-US" sz="1600" b="1" dirty="0" err="1">
                <a:solidFill>
                  <a:schemeClr val="dk1"/>
                </a:solidFill>
                <a:latin typeface="Meiryo UI" panose="020B0604030504040204" pitchFamily="50" charset="-128"/>
                <a:ea typeface="Meiryo UI" panose="020B0604030504040204" pitchFamily="50" charset="-128"/>
              </a:rPr>
              <a:t>トレイ</a:t>
            </a:r>
            <a:r>
              <a:rPr lang="en-US" sz="1600" b="1" dirty="0">
                <a:solidFill>
                  <a:schemeClr val="dk1"/>
                </a:solidFill>
                <a:latin typeface="Meiryo UI" panose="020B0604030504040204" pitchFamily="50" charset="-128"/>
                <a:ea typeface="Meiryo UI" panose="020B0604030504040204" pitchFamily="50" charset="-128"/>
              </a:rPr>
              <a:t> (</a:t>
            </a:r>
            <a:r>
              <a:rPr lang="en-US" sz="1600" b="1" dirty="0" err="1">
                <a:solidFill>
                  <a:schemeClr val="dk1"/>
                </a:solidFill>
                <a:latin typeface="Meiryo UI" panose="020B0604030504040204" pitchFamily="50" charset="-128"/>
                <a:ea typeface="Meiryo UI" panose="020B0604030504040204" pitchFamily="50" charset="-128"/>
              </a:rPr>
              <a:t>ロック</a:t>
            </a:r>
            <a:r>
              <a:rPr lang="ja-JP" altLang="en-US" sz="1600" b="1" dirty="0">
                <a:solidFill>
                  <a:schemeClr val="dk1"/>
                </a:solidFill>
                <a:latin typeface="Meiryo UI" panose="020B0604030504040204" pitchFamily="50" charset="-128"/>
                <a:ea typeface="Meiryo UI" panose="020B0604030504040204" pitchFamily="50" charset="-128"/>
              </a:rPr>
              <a:t>対応</a:t>
            </a:r>
            <a:r>
              <a:rPr lang="en-US" sz="1600" b="1" dirty="0">
                <a:solidFill>
                  <a:schemeClr val="dk1"/>
                </a:solidFill>
                <a:latin typeface="Meiryo UI" panose="020B0604030504040204" pitchFamily="50" charset="-128"/>
                <a:ea typeface="Meiryo UI" panose="020B0604030504040204" pitchFamily="50" charset="-128"/>
              </a:rPr>
              <a:t>)</a:t>
            </a:r>
            <a:endParaRPr sz="1600" b="1" dirty="0">
              <a:solidFill>
                <a:schemeClr val="dk1"/>
              </a:solidFill>
              <a:latin typeface="Meiryo UI" panose="020B0604030504040204" pitchFamily="50" charset="-128"/>
              <a:ea typeface="Meiryo UI" panose="020B0604030504040204" pitchFamily="50" charset="-128"/>
            </a:endParaRPr>
          </a:p>
        </p:txBody>
      </p:sp>
      <p:sp>
        <p:nvSpPr>
          <p:cNvPr id="286" name="Google Shape;286;p30"/>
          <p:cNvSpPr txBox="1"/>
          <p:nvPr/>
        </p:nvSpPr>
        <p:spPr>
          <a:xfrm>
            <a:off x="225913" y="2756534"/>
            <a:ext cx="1845239" cy="1491193"/>
          </a:xfrm>
          <a:prstGeom prst="rect">
            <a:avLst/>
          </a:prstGeom>
          <a:noFill/>
          <a:ln>
            <a:noFill/>
          </a:ln>
        </p:spPr>
        <p:txBody>
          <a:bodyPr spcFirstLastPara="1" wrap="square" lIns="91425" tIns="45700" rIns="91425" bIns="45700" anchor="t" anchorCtr="0">
            <a:noAutofit/>
          </a:bodyPr>
          <a:lstStyle/>
          <a:p>
            <a:pPr marL="0" marR="0" lvl="0" indent="0" algn="r" rtl="0">
              <a:lnSpc>
                <a:spcPct val="143750"/>
              </a:lnSpc>
              <a:spcBef>
                <a:spcPts val="0"/>
              </a:spcBef>
              <a:spcAft>
                <a:spcPts val="0"/>
              </a:spcAft>
              <a:buClr>
                <a:srgbClr val="595959"/>
              </a:buClr>
              <a:buSzPts val="400"/>
              <a:buFont typeface="Arial"/>
              <a:buNone/>
            </a:pPr>
            <a:r>
              <a:rPr lang="ja-JP" altLang="en-US" sz="1600" b="1" dirty="0">
                <a:solidFill>
                  <a:schemeClr val="dk1"/>
                </a:solidFill>
                <a:latin typeface="Meiryo UI" panose="020B0604030504040204" pitchFamily="50" charset="-128"/>
                <a:ea typeface="Meiryo UI" panose="020B0604030504040204" pitchFamily="50" charset="-128"/>
              </a:rPr>
              <a:t>輝度</a:t>
            </a:r>
            <a:r>
              <a:rPr lang="en-US" sz="1600" b="1" dirty="0" err="1">
                <a:solidFill>
                  <a:schemeClr val="dk1"/>
                </a:solidFill>
                <a:latin typeface="Meiryo UI" panose="020B0604030504040204" pitchFamily="50" charset="-128"/>
                <a:ea typeface="Meiryo UI" panose="020B0604030504040204" pitchFamily="50" charset="-128"/>
              </a:rPr>
              <a:t>調整可能なLED</a:t>
            </a:r>
            <a:r>
              <a:rPr lang="en-US" sz="1600" b="1" dirty="0">
                <a:solidFill>
                  <a:schemeClr val="dk1"/>
                </a:solidFill>
                <a:latin typeface="Meiryo UI" panose="020B0604030504040204" pitchFamily="50" charset="-128"/>
                <a:ea typeface="Meiryo UI" panose="020B0604030504040204" pitchFamily="50" charset="-128"/>
              </a:rPr>
              <a:t>: HDD、ステータス、LAN、USB、M.2</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287" name="Google Shape;287;p30"/>
          <p:cNvSpPr txBox="1"/>
          <p:nvPr/>
        </p:nvSpPr>
        <p:spPr>
          <a:xfrm>
            <a:off x="9109361" y="4963859"/>
            <a:ext cx="1342007" cy="2642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400"/>
              <a:buFont typeface="Arial"/>
              <a:buNone/>
            </a:pPr>
            <a:r>
              <a:rPr lang="ja-JP" altLang="en-US" sz="1600" b="1" dirty="0">
                <a:solidFill>
                  <a:schemeClr val="dk1"/>
                </a:solidFill>
                <a:latin typeface="Meiryo UI" panose="020B0604030504040204" pitchFamily="50" charset="-128"/>
                <a:ea typeface="Meiryo UI" panose="020B0604030504040204" pitchFamily="50" charset="-128"/>
              </a:rPr>
              <a:t>電源</a:t>
            </a:r>
            <a:endParaRPr sz="16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88" name="Google Shape;288;p30"/>
          <p:cNvSpPr txBox="1"/>
          <p:nvPr/>
        </p:nvSpPr>
        <p:spPr>
          <a:xfrm>
            <a:off x="9115804" y="5343600"/>
            <a:ext cx="2585129" cy="7804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400"/>
              <a:buFont typeface="Arial"/>
              <a:buNone/>
            </a:pPr>
            <a:r>
              <a:rPr lang="en-US" sz="1600" b="1" dirty="0">
                <a:solidFill>
                  <a:schemeClr val="dk1"/>
                </a:solidFill>
                <a:latin typeface="Meiryo UI" panose="020B0604030504040204" pitchFamily="50" charset="-128"/>
                <a:ea typeface="Meiryo UI" panose="020B0604030504040204" pitchFamily="50" charset="-128"/>
              </a:rPr>
              <a:t>USB 3.2 Gen 2 (10Gb) &amp; </a:t>
            </a:r>
            <a:r>
              <a:rPr lang="en-US" sz="1600" b="1" dirty="0" err="1">
                <a:solidFill>
                  <a:schemeClr val="dk1"/>
                </a:solidFill>
                <a:latin typeface="Meiryo UI" panose="020B0604030504040204" pitchFamily="50" charset="-128"/>
                <a:ea typeface="Meiryo UI" panose="020B0604030504040204" pitchFamily="50" charset="-128"/>
              </a:rPr>
              <a:t>ワンタッチコピ</a:t>
            </a:r>
            <a:r>
              <a:rPr lang="en-US" sz="1600" b="1" dirty="0">
                <a:solidFill>
                  <a:schemeClr val="dk1"/>
                </a:solidFill>
                <a:latin typeface="Meiryo UI" panose="020B0604030504040204" pitchFamily="50" charset="-128"/>
                <a:ea typeface="Meiryo UI" panose="020B0604030504040204" pitchFamily="50" charset="-128"/>
              </a:rPr>
              <a:t>ー</a:t>
            </a:r>
            <a:endParaRPr sz="16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89" name="Google Shape;289;p30"/>
          <p:cNvSpPr txBox="1"/>
          <p:nvPr/>
        </p:nvSpPr>
        <p:spPr>
          <a:xfrm>
            <a:off x="9468681" y="3481944"/>
            <a:ext cx="106231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鍵</a:t>
            </a:r>
            <a:r>
              <a:rPr lang="ja-JP" altLang="en-US" b="1" dirty="0">
                <a:solidFill>
                  <a:schemeClr val="dk1"/>
                </a:solidFill>
                <a:latin typeface="Meiryo UI" panose="020B0604030504040204" pitchFamily="50" charset="-128"/>
                <a:ea typeface="Meiryo UI" panose="020B0604030504040204" pitchFamily="50" charset="-128"/>
              </a:rPr>
              <a:t>が</a:t>
            </a:r>
            <a:br>
              <a:rPr lang="en-US" altLang="ja-JP" b="1" dirty="0">
                <a:solidFill>
                  <a:schemeClr val="dk1"/>
                </a:solidFill>
                <a:latin typeface="Meiryo UI" panose="020B0604030504040204" pitchFamily="50" charset="-128"/>
                <a:ea typeface="Meiryo UI" panose="020B0604030504040204" pitchFamily="50" charset="-128"/>
              </a:rPr>
            </a:br>
            <a:r>
              <a:rPr lang="ja-JP" altLang="en-US" b="1" dirty="0">
                <a:solidFill>
                  <a:schemeClr val="dk1"/>
                </a:solidFill>
                <a:latin typeface="Meiryo UI" panose="020B0604030504040204" pitchFamily="50" charset="-128"/>
                <a:ea typeface="Meiryo UI" panose="020B0604030504040204" pitchFamily="50" charset="-128"/>
              </a:rPr>
              <a:t>付属します</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290" name="Google Shape;290;p30"/>
          <p:cNvSpPr/>
          <p:nvPr/>
        </p:nvSpPr>
        <p:spPr>
          <a:xfrm>
            <a:off x="2640958" y="3861638"/>
            <a:ext cx="5203631" cy="2338663"/>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latin typeface="Meiryo UI" panose="020B0604030504040204" pitchFamily="50" charset="-128"/>
              <a:ea typeface="Meiryo UI" panose="020B0604030504040204" pitchFamily="50" charset="-128"/>
              <a:sym typeface="Arial"/>
            </a:endParaRPr>
          </a:p>
        </p:txBody>
      </p:sp>
      <p:cxnSp>
        <p:nvCxnSpPr>
          <p:cNvPr id="291" name="Google Shape;291;p30"/>
          <p:cNvCxnSpPr/>
          <p:nvPr/>
        </p:nvCxnSpPr>
        <p:spPr>
          <a:xfrm rot="10800000">
            <a:off x="2101606" y="5006619"/>
            <a:ext cx="539352" cy="0"/>
          </a:xfrm>
          <a:prstGeom prst="straightConnector1">
            <a:avLst/>
          </a:prstGeom>
          <a:noFill/>
          <a:ln w="19050" cap="flat" cmpd="sng">
            <a:solidFill>
              <a:srgbClr val="00A0E9"/>
            </a:solidFill>
            <a:prstDash val="solid"/>
            <a:miter lim="800000"/>
            <a:headEnd type="oval" w="med" len="med"/>
            <a:tailEnd type="none" w="sm" len="sm"/>
          </a:ln>
        </p:spPr>
      </p:cxnSp>
      <p:pic>
        <p:nvPicPr>
          <p:cNvPr id="292" name="Google Shape;292;p30" descr="一張含有 室內, 遙遠, 遊戲, 影片 的圖片&#10;&#10;自動產生的描述"/>
          <p:cNvPicPr preferRelativeResize="0"/>
          <p:nvPr/>
        </p:nvPicPr>
        <p:blipFill rotWithShape="1">
          <a:blip r:embed="rId7">
            <a:alphaModFix/>
          </a:blip>
          <a:srcRect/>
          <a:stretch/>
        </p:blipFill>
        <p:spPr>
          <a:xfrm>
            <a:off x="10398008" y="3277539"/>
            <a:ext cx="1217101" cy="995318"/>
          </a:xfrm>
          <a:prstGeom prst="rect">
            <a:avLst/>
          </a:prstGeom>
          <a:noFill/>
          <a:ln>
            <a:noFill/>
          </a:ln>
        </p:spPr>
      </p:pic>
      <p:cxnSp>
        <p:nvCxnSpPr>
          <p:cNvPr id="293" name="Google Shape;293;p30"/>
          <p:cNvCxnSpPr/>
          <p:nvPr/>
        </p:nvCxnSpPr>
        <p:spPr>
          <a:xfrm rot="10800000">
            <a:off x="6566355" y="2171686"/>
            <a:ext cx="0" cy="1013623"/>
          </a:xfrm>
          <a:prstGeom prst="straightConnector1">
            <a:avLst/>
          </a:prstGeom>
          <a:noFill/>
          <a:ln w="19050" cap="flat" cmpd="sng">
            <a:solidFill>
              <a:srgbClr val="00A0E9"/>
            </a:solidFill>
            <a:prstDash val="solid"/>
            <a:miter lim="800000"/>
            <a:headEnd type="oval" w="med" len="med"/>
            <a:tailEnd type="none" w="sm" len="sm"/>
          </a:ln>
        </p:spPr>
      </p:cxnSp>
      <p:cxnSp>
        <p:nvCxnSpPr>
          <p:cNvPr id="294" name="Google Shape;294;p30"/>
          <p:cNvCxnSpPr/>
          <p:nvPr/>
        </p:nvCxnSpPr>
        <p:spPr>
          <a:xfrm rot="10800000">
            <a:off x="2101606" y="3329337"/>
            <a:ext cx="539352" cy="0"/>
          </a:xfrm>
          <a:prstGeom prst="straightConnector1">
            <a:avLst/>
          </a:prstGeom>
          <a:noFill/>
          <a:ln w="19050" cap="flat" cmpd="sng">
            <a:solidFill>
              <a:srgbClr val="00A0E9"/>
            </a:solidFill>
            <a:prstDash val="solid"/>
            <a:miter lim="800000"/>
            <a:headEnd type="oval" w="med" len="med"/>
            <a:tailEnd type="none" w="sm" len="sm"/>
          </a:ln>
        </p:spPr>
      </p:cxnSp>
      <p:pic>
        <p:nvPicPr>
          <p:cNvPr id="295" name="Google Shape;295;p30"/>
          <p:cNvPicPr preferRelativeResize="0"/>
          <p:nvPr/>
        </p:nvPicPr>
        <p:blipFill rotWithShape="1">
          <a:blip r:embed="rId3">
            <a:alphaModFix/>
          </a:blip>
          <a:srcRect/>
          <a:stretch/>
        </p:blipFill>
        <p:spPr>
          <a:xfrm rot="10800000" flipH="1">
            <a:off x="10523590" y="2552671"/>
            <a:ext cx="1291161" cy="407727"/>
          </a:xfrm>
          <a:prstGeom prst="rect">
            <a:avLst/>
          </a:prstGeom>
          <a:noFill/>
          <a:ln>
            <a:noFill/>
          </a:ln>
        </p:spPr>
      </p:pic>
      <p:grpSp>
        <p:nvGrpSpPr>
          <p:cNvPr id="296" name="Google Shape;296;p30"/>
          <p:cNvGrpSpPr/>
          <p:nvPr/>
        </p:nvGrpSpPr>
        <p:grpSpPr>
          <a:xfrm>
            <a:off x="8500533" y="5134622"/>
            <a:ext cx="580512" cy="417295"/>
            <a:chOff x="8584557" y="5134622"/>
            <a:chExt cx="496488" cy="417295"/>
          </a:xfrm>
        </p:grpSpPr>
        <p:cxnSp>
          <p:nvCxnSpPr>
            <p:cNvPr id="297" name="Google Shape;297;p30"/>
            <p:cNvCxnSpPr/>
            <p:nvPr/>
          </p:nvCxnSpPr>
          <p:spPr>
            <a:xfrm>
              <a:off x="8584558" y="5134622"/>
              <a:ext cx="496487" cy="0"/>
            </a:xfrm>
            <a:prstGeom prst="straightConnector1">
              <a:avLst/>
            </a:prstGeom>
            <a:noFill/>
            <a:ln w="19050" cap="flat" cmpd="sng">
              <a:solidFill>
                <a:srgbClr val="00A0E9"/>
              </a:solidFill>
              <a:prstDash val="solid"/>
              <a:miter lim="800000"/>
              <a:headEnd type="oval" w="med" len="med"/>
              <a:tailEnd type="none" w="sm" len="sm"/>
            </a:ln>
          </p:spPr>
        </p:cxnSp>
        <p:cxnSp>
          <p:nvCxnSpPr>
            <p:cNvPr id="298" name="Google Shape;298;p30"/>
            <p:cNvCxnSpPr/>
            <p:nvPr/>
          </p:nvCxnSpPr>
          <p:spPr>
            <a:xfrm>
              <a:off x="8584557" y="5551917"/>
              <a:ext cx="496487" cy="0"/>
            </a:xfrm>
            <a:prstGeom prst="straightConnector1">
              <a:avLst/>
            </a:prstGeom>
            <a:noFill/>
            <a:ln w="19050" cap="flat" cmpd="sng">
              <a:solidFill>
                <a:srgbClr val="00A0E9"/>
              </a:solidFill>
              <a:prstDash val="solid"/>
              <a:miter lim="800000"/>
              <a:headEnd type="oval" w="med" len="med"/>
              <a:tailEnd type="none" w="sm" len="sm"/>
            </a:ln>
          </p:spPr>
        </p:cxnSp>
      </p:grpSp>
      <p:pic>
        <p:nvPicPr>
          <p:cNvPr id="299" name="Google Shape;299;p30"/>
          <p:cNvPicPr preferRelativeResize="0"/>
          <p:nvPr/>
        </p:nvPicPr>
        <p:blipFill rotWithShape="1">
          <a:blip r:embed="rId8">
            <a:alphaModFix/>
          </a:blip>
          <a:srcRect/>
          <a:stretch/>
        </p:blipFill>
        <p:spPr>
          <a:xfrm>
            <a:off x="5264686" y="6454676"/>
            <a:ext cx="689579" cy="164403"/>
          </a:xfrm>
          <a:prstGeom prst="rect">
            <a:avLst/>
          </a:prstGeom>
          <a:noFill/>
          <a:ln>
            <a:noFill/>
          </a:ln>
        </p:spPr>
      </p:pic>
      <p:pic>
        <p:nvPicPr>
          <p:cNvPr id="300" name="Google Shape;300;p30"/>
          <p:cNvPicPr preferRelativeResize="0"/>
          <p:nvPr/>
        </p:nvPicPr>
        <p:blipFill rotWithShape="1">
          <a:blip r:embed="rId9">
            <a:alphaModFix/>
          </a:blip>
          <a:srcRect/>
          <a:stretch/>
        </p:blipFill>
        <p:spPr>
          <a:xfrm>
            <a:off x="9602488" y="2965151"/>
            <a:ext cx="515303" cy="122854"/>
          </a:xfrm>
          <a:prstGeom prst="rect">
            <a:avLst/>
          </a:prstGeom>
          <a:noFill/>
          <a:ln>
            <a:noFill/>
          </a:ln>
        </p:spPr>
      </p:pic>
      <p:pic>
        <p:nvPicPr>
          <p:cNvPr id="301" name="Google Shape;301;p30"/>
          <p:cNvPicPr preferRelativeResize="0"/>
          <p:nvPr/>
        </p:nvPicPr>
        <p:blipFill rotWithShape="1">
          <a:blip r:embed="rId10">
            <a:alphaModFix/>
          </a:blip>
          <a:srcRect/>
          <a:stretch/>
        </p:blipFill>
        <p:spPr>
          <a:xfrm>
            <a:off x="10914697" y="2965151"/>
            <a:ext cx="515303" cy="122854"/>
          </a:xfrm>
          <a:prstGeom prst="rect">
            <a:avLst/>
          </a:prstGeom>
          <a:noFill/>
          <a:ln>
            <a:noFill/>
          </a:ln>
        </p:spPr>
      </p:pic>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229507F8BA50F49B96D6B128D2A8CC1" ma:contentTypeVersion="15" ma:contentTypeDescription="新しいドキュメントを作成します。" ma:contentTypeScope="" ma:versionID="7c896c8d5b26e8aaa393c776efc870db">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1bef52fd105da811408f904288cf36aa"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2f9faa44-a20f-4832-b363-99929905ce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62fcbeaf-7046-48ed-8e11-adc427636d89}" ma:internalName="TaxCatchAll" ma:showField="CatchAllData" ma:web="a3a6bb4f-3a27-47ba-be24-844c90db28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FBB4D-51DA-491C-860B-C5351B08103B}">
  <ds:schemaRefs>
    <ds:schemaRef ds:uri="http://schemas.microsoft.com/sharepoint/v3/contenttype/forms"/>
  </ds:schemaRefs>
</ds:datastoreItem>
</file>

<file path=customXml/itemProps2.xml><?xml version="1.0" encoding="utf-8"?>
<ds:datastoreItem xmlns:ds="http://schemas.openxmlformats.org/officeDocument/2006/customXml" ds:itemID="{570EA0E6-9643-40A3-B9AA-61BA27D82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3ebbd-6ca3-4a85-9e4c-14b927094cf2"/>
    <ds:schemaRef ds:uri="a3a6bb4f-3a27-47ba-be24-844c90db28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282</TotalTime>
  <Words>4820</Words>
  <Application>Microsoft Office PowerPoint</Application>
  <PresentationFormat>寬螢幕</PresentationFormat>
  <Paragraphs>918</Paragraphs>
  <Slides>68</Slides>
  <Notes>66</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68</vt:i4>
      </vt:variant>
    </vt:vector>
  </HeadingPairs>
  <TitlesOfParts>
    <vt:vector size="75" baseType="lpstr">
      <vt:lpstr>Meiryo UI</vt:lpstr>
      <vt:lpstr>Microsoft JhengHei</vt:lpstr>
      <vt:lpstr>Arial</vt:lpstr>
      <vt:lpstr>Calibri</vt:lpstr>
      <vt:lpstr>Corbel</vt:lpstr>
      <vt:lpstr>Office 佈景主題</vt:lpstr>
      <vt:lpstr>自訂設計</vt:lpstr>
      <vt:lpstr>PowerPoint 簡報</vt:lpstr>
      <vt:lpstr>強力なCPUによってマルチタスク機能を実現し、NASを ストレージ、VM、監視システムとして使用できます</vt:lpstr>
      <vt:lpstr>PowerPoint 簡報</vt:lpstr>
      <vt:lpstr>NASオペレーティングシステムをQuTS heroとQTSで 切り替えて、日常のパフォーマンスを向上させます</vt:lpstr>
      <vt:lpstr>QTSとZFSベースのQuTS heroのどちらかを選択</vt:lpstr>
      <vt:lpstr>PowerPoint 簡報</vt:lpstr>
      <vt:lpstr>PowerPoint 簡報</vt:lpstr>
      <vt:lpstr>PowerPoint 簡報</vt:lpstr>
      <vt:lpstr>PowerPoint 簡報</vt:lpstr>
      <vt:lpstr>PowerPoint 簡報</vt:lpstr>
      <vt:lpstr>PowerPoint 簡報</vt:lpstr>
      <vt:lpstr>ビデオ出力または監視システム用 内蔵HDMIポート</vt:lpstr>
      <vt:lpstr>PowerPoint 簡報</vt:lpstr>
      <vt:lpstr>区画ごとにスマート冷却</vt:lpstr>
      <vt:lpstr>PowerPoint 簡報</vt:lpstr>
      <vt:lpstr>PowerPoint 簡報</vt:lpstr>
      <vt:lpstr>大容量のプリインストールされた8/16/32GB DDR4 RAM、最大64GB までアップグレード可能</vt:lpstr>
      <vt:lpstr>2 x M.2 SSDスロットをデフォルトの共有フォルダとして使用し、 QuTS heroの全体的なパフォーマンスを向上させます</vt:lpstr>
      <vt:lpstr>SSDキャッシュアクセラレーション SSDキャッシュでQNAP NASのパフォーマンスを向上</vt:lpstr>
      <vt:lpstr>M.2 NVMe SSDとQtier自動階層化による速度と容量</vt:lpstr>
      <vt:lpstr>内蔵2x 2.5 GbE LANポート、最大5Gbpsの帯域幅を実現</vt:lpstr>
      <vt:lpstr>PowerPoint 簡報</vt:lpstr>
      <vt:lpstr>PowerPoint 簡報</vt:lpstr>
      <vt:lpstr>PCIe スロット #2は、SSDスロットまたはイーサネットポートを拡張するQM2拡張をサポートします</vt:lpstr>
      <vt:lpstr>QM2カードは、SSDキャッシュと10GbE接続の サポートを追加します</vt:lpstr>
      <vt:lpstr>FC SAN用のQNAP 16/32Gb ファイバーチャネルカード</vt:lpstr>
      <vt:lpstr>マルチユーザー環境向けの予算にやさしいアンマネージドスイッチ</vt:lpstr>
      <vt:lpstr>マルチユーザー環境と効率的な展開を実現する レイヤー2マネージドスイッチ</vt:lpstr>
      <vt:lpstr>PowerPoint 簡報</vt:lpstr>
      <vt:lpstr>TVS-h874オプションの25GbEカードによる 高速パフォーマンス</vt:lpstr>
      <vt:lpstr>TVS-h674オプションの25GbEカードによる 高速パフォーマンス</vt:lpstr>
      <vt:lpstr>PowerPoint 簡報</vt:lpstr>
      <vt:lpstr>パフォーマンス</vt:lpstr>
      <vt:lpstr>エンタープライズ級OS</vt:lpstr>
      <vt:lpstr>NAS &amp; QuTS hero O.S. SSDの耐久性を向上させる 強力なデータ削減テクノロジーをサポート</vt:lpstr>
      <vt:lpstr>サイレントデータ破損の防止と自己修復</vt:lpstr>
      <vt:lpstr>NAS共有フォルダのWindows® Search Protocol(WSP)サポートによる便利なファイル検索</vt:lpstr>
      <vt:lpstr>最も完全なデータバックアップ保護を提供する ライセンス不要のバックアップソリューション</vt:lpstr>
      <vt:lpstr>リアルタイムのSnapSyncによるリアルタイムの ディザスタリカバリでRPOを最小限に抑えることができます</vt:lpstr>
      <vt:lpstr>Dropbox、OneDrive、Googleドライブなどに接続</vt:lpstr>
      <vt:lpstr>File StationでNASを簡単に チームコラボレーションポータルに</vt:lpstr>
      <vt:lpstr>Qsync 5.0 – 個人およびチーム向けのクロスデバイスファイル同期</vt:lpstr>
      <vt:lpstr>使いやすいHBS 3.0アプリ充実の 重複排除機能付きバックアップ3-2-1</vt:lpstr>
      <vt:lpstr>HybridMountでクラウドストレージとファイルサーバーを マウントし、より大きなストレージとより高速なアクセスを実現</vt:lpstr>
      <vt:lpstr>Hyper Data Protector : 仮想マシン向け オールインワンのアクティブバックアップソリューション</vt:lpstr>
      <vt:lpstr>Boxafe: Google WorkspaceとMicrosoft 365向けの 包括的なバックアップソリューション</vt:lpstr>
      <vt:lpstr>HybridMount - カスケードは、 リモートデバイスへのアクセス許可を共有します</vt:lpstr>
      <vt:lpstr>QmailAgent – メールバックアップソリューション</vt:lpstr>
      <vt:lpstr>NVIDIAグラフィックカードをインストールしてHDMI出力を 追加し、VM/コンテナのパフォーマンスを向上させます</vt:lpstr>
      <vt:lpstr>仮想マシンとコンテナ化されたアプリをホストするための オールインワンソリューション</vt:lpstr>
      <vt:lpstr>PowerPoint 簡報</vt:lpstr>
      <vt:lpstr>デュアルシステムの確立と実行 - UbuntuとQuTS hero</vt:lpstr>
      <vt:lpstr>スマートで自動のファイル管理</vt:lpstr>
      <vt:lpstr>通知センター – 活動通知の送信</vt:lpstr>
      <vt:lpstr>QuLog Centerは、接続をプロアクティブに 分析および監視します</vt:lpstr>
      <vt:lpstr>QVR Elite - 監視システム</vt:lpstr>
      <vt:lpstr>膨大な数のカメラモデルと互換性があります</vt:lpstr>
      <vt:lpstr>PCまたはモバイルデバイスを使用してどこでも ライブビューと再生を行うための統合インターフェース</vt:lpstr>
      <vt:lpstr>モバイルおよびホーム環境向けの 監視クライアント</vt:lpstr>
      <vt:lpstr>高性能マルチメディアストリーミングプラットフォーム</vt:lpstr>
      <vt:lpstr>様々なストレージ 拡張ソリューション</vt:lpstr>
      <vt:lpstr>ストレージ拡張: TR-002 / TR-004 USB RAIDユニット</vt:lpstr>
      <vt:lpstr>ストレージ拡張：TL-D800C USB JBODユニット</vt:lpstr>
      <vt:lpstr>PCIeからSATAエンクロージャへの高速ストレージ拡張</vt:lpstr>
      <vt:lpstr>QXP SATA HBAとケーブルが含まれます</vt:lpstr>
      <vt:lpstr>まったく新しいTVS-hx74シリーズ  より高速なCPU、より多くのコア、ZFSファイルシステム</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Sabrina Wang 王儷蓉</cp:lastModifiedBy>
  <cp:revision>11</cp:revision>
  <dcterms:modified xsi:type="dcterms:W3CDTF">2022-12-07T06:55:16Z</dcterms:modified>
</cp:coreProperties>
</file>