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embedTrueTypeFonts="1" saveSubsetFonts="1" autoCompressPictures="0">
  <p:sldMasterIdLst>
    <p:sldMasterId id="2147483654" r:id="rId1"/>
  </p:sldMasterIdLst>
  <p:notesMasterIdLst>
    <p:notesMasterId r:id="rId32"/>
  </p:notesMasterIdLst>
  <p:sldIdLst>
    <p:sldId id="256" r:id="rId2"/>
    <p:sldId id="1532" r:id="rId3"/>
    <p:sldId id="258" r:id="rId4"/>
    <p:sldId id="259" r:id="rId5"/>
    <p:sldId id="148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Quattrocento Sans" panose="020B0600070205080204" charset="0"/>
      <p:regular r:id="rId37"/>
      <p:bold r:id="rId38"/>
      <p:italic r:id="rId39"/>
      <p:boldItalic r:id="rId40"/>
    </p:embeddedFont>
    <p:embeddedFont>
      <p:font typeface="Corbel" panose="020B0503020204020204" pitchFamily="34" charset="0"/>
      <p:regular r:id="rId41"/>
      <p:bold r:id="rId42"/>
      <p:italic r:id="rId43"/>
      <p:boldItalic r:id="rId44"/>
    </p:embeddedFont>
    <p:embeddedFont>
      <p:font typeface="Microsoft JhengHei" panose="020B0604030504040204" pitchFamily="34" charset="-120"/>
      <p:regular r:id="rId45"/>
      <p:bold r:id="rId46"/>
    </p:embeddedFont>
    <p:embeddedFont>
      <p:font typeface="Meiryo UI" panose="020B0604030504040204" pitchFamily="50" charset="-128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E0FD"/>
    <a:srgbClr val="99E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1D7315A-FE88-48D9-B419-D2F735EE59E5}">
  <a:tblStyle styleId="{71D7315A-FE88-48D9-B419-D2F735EE59E5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4E6"/>
          </a:solidFill>
        </a:fill>
      </a:tcStyle>
    </a:wholeTbl>
    <a:band1H>
      <a:tcTxStyle/>
      <a:tcStyle>
        <a:tcBdr/>
        <a:fill>
          <a:solidFill>
            <a:srgbClr val="FFE8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FE8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1C4C4CB-B07D-4B5A-A0A9-3F4123250841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FF4E6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FF4E6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46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ja-JP" alt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ja-JP" alt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ja-JP" alt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Meiryo UI" panose="020B0604030504040204" pitchFamily="50" charset="-128"/>
        <a:ea typeface="Meiryo UI" panose="020B0604030504040204" pitchFamily="50" charset="-128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" name="Google Shape;2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" name="Google Shape;3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fld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56AA6-637D-4E52-98E0-658E6BD51552}" type="slidenum">
              <a:rPr lang="zh-TW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fld>
            <a:endParaRPr lang="zh-TW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4556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56AA6-637D-4E52-98E0-658E6BD51552}" type="slidenum">
              <a:rPr lang="zh-TW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fld>
            <a:endParaRPr lang="zh-TW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359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8" name="Google Shape;1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9" name="Google Shape;18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fld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8" name="Google Shape;2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7" name="Google Shape;21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cs typeface="Calibri"/>
                <a:sym typeface="Calibri"/>
              </a:rPr>
              <a:t>10</a:t>
            </a:fld>
            <a:endParaRPr sz="1200" b="0" i="0" u="none" strike="noStrike" cap="none" dirty="0">
              <a:solidFill>
                <a:srgbClr val="000000"/>
              </a:solidFill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2" name="Google Shape;232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cs typeface="Calibri"/>
                <a:sym typeface="Calibri"/>
              </a:rPr>
              <a:t>11</a:t>
            </a:fld>
            <a:endParaRPr sz="1200" b="0" i="0" u="none" strike="noStrike" cap="none" dirty="0">
              <a:solidFill>
                <a:srgbClr val="000000"/>
              </a:solidFill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6" name="Google Shape;24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4" name="Google Shape;25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9" name="Google Shape;25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0" name="Google Shape;270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cs typeface="Calibri"/>
                <a:sym typeface="Calibri"/>
              </a:rPr>
              <a:t>15</a:t>
            </a:fld>
            <a:endParaRPr sz="1200" b="0" i="0" u="none" strike="noStrike" cap="none" dirty="0">
              <a:solidFill>
                <a:srgbClr val="000000"/>
              </a:solidFill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0" name="Google Shape;29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8" name="Google Shape;29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5" name="Google Shape;30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9" name="Google Shape;31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8" name="Google Shape;328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cs typeface="Calibri"/>
                <a:sym typeface="Calibri"/>
              </a:rPr>
              <a:t>20</a:t>
            </a:fld>
            <a:endParaRPr sz="1200" b="0" i="0" u="none" strike="noStrike" cap="none" dirty="0">
              <a:solidFill>
                <a:srgbClr val="000000"/>
              </a:solidFill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2" name="Google Shape;34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7" name="Google Shape;34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6" name="Google Shape;376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Meiryo UI" panose="020B0604030504040204" pitchFamily="50" charset="-128"/>
                <a:ea typeface="Meiryo UI" panose="020B0604030504040204" pitchFamily="50" charset="-128"/>
              </a:rPr>
              <a:t>23</a:t>
            </a:fld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4" name="Google Shape;424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25" name="Google Shape;425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cs typeface="Calibri"/>
                <a:sym typeface="Calibri"/>
              </a:rPr>
              <a:t>24</a:t>
            </a:fld>
            <a:endParaRPr sz="1200" b="0" i="0" u="none" strike="noStrike" cap="none" dirty="0">
              <a:solidFill>
                <a:srgbClr val="000000"/>
              </a:solidFill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0" name="Google Shape;460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cs typeface="Calibri"/>
                <a:sym typeface="Calibri"/>
              </a:rPr>
              <a:t>25</a:t>
            </a:fld>
            <a:endParaRPr sz="1200" b="0" i="0" u="none" strike="noStrike" cap="none" dirty="0">
              <a:solidFill>
                <a:srgbClr val="000000"/>
              </a:solidFill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8" name="Google Shape;518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9" name="Google Shape;519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cs typeface="Calibri"/>
                <a:sym typeface="Calibri"/>
              </a:rPr>
              <a:t>26</a:t>
            </a:fld>
            <a:endParaRPr sz="1200" b="0" i="0" u="none" strike="noStrike" cap="none" dirty="0">
              <a:solidFill>
                <a:srgbClr val="000000"/>
              </a:solidFill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4" name="Google Shape;544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ym typeface="Quattrocento Sans"/>
            </a:endParaRPr>
          </a:p>
        </p:txBody>
      </p:sp>
      <p:sp>
        <p:nvSpPr>
          <p:cNvPr id="545" name="Google Shape;545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cs typeface="Calibri"/>
                <a:sym typeface="Calibri"/>
              </a:rPr>
              <a:t>27</a:t>
            </a:fld>
            <a:endParaRPr sz="1200" b="0" i="0" u="none" strike="noStrike" cap="none" dirty="0">
              <a:solidFill>
                <a:srgbClr val="000000"/>
              </a:solidFill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8" name="Google Shape;578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9" name="Google Shape;579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cs typeface="Calibri"/>
                <a:sym typeface="Calibri"/>
              </a:rPr>
              <a:t>28</a:t>
            </a:fld>
            <a:endParaRPr sz="1200" b="0" i="0" u="none" strike="noStrike" cap="none" dirty="0">
              <a:solidFill>
                <a:srgbClr val="000000"/>
              </a:solidFill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4" name="Google Shape;63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5" name="Google Shape;635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cs typeface="Calibri"/>
                <a:sym typeface="Calibri"/>
              </a:rPr>
              <a:t>29</a:t>
            </a:fld>
            <a:endParaRPr sz="1200" b="0" i="0" u="none" strike="noStrike" cap="none" dirty="0">
              <a:solidFill>
                <a:srgbClr val="000000"/>
              </a:solidFill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2" name="Google Shape;66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標題投影片">
  <p:cSld name="2_標題投影片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10" y="793"/>
            <a:ext cx="12189178" cy="6856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自訂版面配置">
  <p:cSld name="自訂版面配置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85" y="319"/>
            <a:ext cx="12189630" cy="685736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標題及物件">
  <p:cSld name="1_標題及物件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7" y="-5806"/>
            <a:ext cx="12192555" cy="686108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334702" y="155687"/>
            <a:ext cx="11535326" cy="995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>
  <p:cSld name="章節標題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552" y="347"/>
            <a:ext cx="12190765" cy="685730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636723" y="1772696"/>
            <a:ext cx="7394315" cy="1053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cap="none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標題投影片">
  <p:cSld name="1_標題投影片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22" y="793"/>
            <a:ext cx="12189178" cy="6856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>
  <p:cSld name="標題投影片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4" y="446"/>
            <a:ext cx="12190410" cy="68571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  <a:defRPr sz="44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2.png"/><Relationship Id="rId7" Type="http://schemas.openxmlformats.org/officeDocument/2006/relationships/image" Target="../media/image60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36.png"/><Relationship Id="rId5" Type="http://schemas.openxmlformats.org/officeDocument/2006/relationships/image" Target="../media/image58.png"/><Relationship Id="rId10" Type="http://schemas.openxmlformats.org/officeDocument/2006/relationships/image" Target="../media/image35.png"/><Relationship Id="rId4" Type="http://schemas.openxmlformats.org/officeDocument/2006/relationships/image" Target="../media/image53.png"/><Relationship Id="rId9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2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53.png"/><Relationship Id="rId9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52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10" Type="http://schemas.openxmlformats.org/officeDocument/2006/relationships/image" Target="../media/image73.png"/><Relationship Id="rId4" Type="http://schemas.openxmlformats.org/officeDocument/2006/relationships/image" Target="../media/image53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52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3" Type="http://schemas.openxmlformats.org/officeDocument/2006/relationships/image" Target="../media/image52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5" Type="http://schemas.openxmlformats.org/officeDocument/2006/relationships/image" Target="../media/image9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3" Type="http://schemas.openxmlformats.org/officeDocument/2006/relationships/image" Target="../media/image52.png"/><Relationship Id="rId7" Type="http://schemas.openxmlformats.org/officeDocument/2006/relationships/image" Target="../media/image102.jpg"/><Relationship Id="rId12" Type="http://schemas.openxmlformats.org/officeDocument/2006/relationships/image" Target="../media/image10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5" Type="http://schemas.openxmlformats.org/officeDocument/2006/relationships/image" Target="../media/image11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AF9D4958-2B8D-6ACF-EB5C-6D278138BC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41334" y="5133109"/>
            <a:ext cx="4233250" cy="1364666"/>
          </a:xfrm>
          <a:prstGeom prst="rect">
            <a:avLst/>
          </a:prstGeom>
        </p:spPr>
      </p:pic>
      <p:sp>
        <p:nvSpPr>
          <p:cNvPr id="27" name="內容版面配置區 2">
            <a:extLst>
              <a:ext uri="{FF2B5EF4-FFF2-40B4-BE49-F238E27FC236}">
                <a16:creationId xmlns:a16="http://schemas.microsoft.com/office/drawing/2014/main" id="{9F31C45F-A5A1-42CB-84A2-81501624DEBE}"/>
              </a:ext>
            </a:extLst>
          </p:cNvPr>
          <p:cNvSpPr txBox="1">
            <a:spLocks/>
          </p:cNvSpPr>
          <p:nvPr/>
        </p:nvSpPr>
        <p:spPr>
          <a:xfrm>
            <a:off x="535223" y="1537816"/>
            <a:ext cx="11159654" cy="271477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59" marR="0" lvl="0" indent="-2514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ja-JP" altLang="en-US" sz="2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ビデオファイル</a:t>
            </a:r>
            <a:r>
              <a:rPr lang="en-US" altLang="ja-JP" sz="2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lang="ja-JP" altLang="en-US" sz="2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ストリーミング</a:t>
            </a:r>
          </a:p>
          <a:p>
            <a:pPr lvl="1"/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ビデオフォーマットの進化</a:t>
            </a:r>
            <a:r>
              <a:rPr lang="en-US" altLang="zh-TW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(720p</a:t>
            </a:r>
            <a:r>
              <a:rPr lang="en-US" altLang="zh-TW" sz="1800" dirty="0">
                <a:latin typeface="Meiryo UI" panose="020B0604030504040204" pitchFamily="50" charset="-128"/>
                <a:ea typeface="Meiryo UI" panose="020B0604030504040204" pitchFamily="50" charset="-128"/>
                <a:sym typeface="Wingdings" pitchFamily="2" charset="2"/>
              </a:rPr>
              <a:t>1080p4K </a:t>
            </a:r>
            <a:r>
              <a:rPr lang="en-US" altLang="zh-TW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Ultra HD </a:t>
            </a:r>
            <a:r>
              <a:rPr lang="en-US" altLang="zh-TW" sz="1800" dirty="0">
                <a:latin typeface="Meiryo UI" panose="020B0604030504040204" pitchFamily="50" charset="-128"/>
                <a:ea typeface="Meiryo UI" panose="020B0604030504040204" pitchFamily="50" charset="-128"/>
                <a:sym typeface="Wingdings" pitchFamily="2" charset="2"/>
              </a:rPr>
              <a:t>&gt;8K UHD10K)</a:t>
            </a:r>
          </a:p>
          <a:p>
            <a:pPr lvl="1"/>
            <a:endParaRPr lang="en-US" altLang="zh-TW" sz="1800" dirty="0">
              <a:latin typeface="Meiryo UI" panose="020B0604030504040204" pitchFamily="50" charset="-128"/>
              <a:ea typeface="Meiryo UI" panose="020B0604030504040204" pitchFamily="50" charset="-128"/>
              <a:sym typeface="Wingdings" pitchFamily="2" charset="2"/>
            </a:endParaRPr>
          </a:p>
          <a:p>
            <a:pPr lvl="1"/>
            <a:endParaRPr lang="en-US" altLang="zh-TW" sz="1800" dirty="0">
              <a:latin typeface="Meiryo UI" panose="020B0604030504040204" pitchFamily="50" charset="-128"/>
              <a:ea typeface="Meiryo UI" panose="020B0604030504040204" pitchFamily="50" charset="-128"/>
              <a:sym typeface="Wingdings" pitchFamily="2" charset="2"/>
            </a:endParaRPr>
          </a:p>
          <a:p>
            <a:pPr lvl="1"/>
            <a:endParaRPr lang="en-US" altLang="zh-TW" sz="1800" dirty="0">
              <a:latin typeface="Meiryo UI" panose="020B0604030504040204" pitchFamily="50" charset="-128"/>
              <a:ea typeface="Meiryo UI" panose="020B0604030504040204" pitchFamily="50" charset="-128"/>
              <a:sym typeface="Wingdings" pitchFamily="2" charset="2"/>
            </a:endParaRPr>
          </a:p>
          <a:p>
            <a:pPr lvl="1"/>
            <a:endParaRPr lang="en-US" altLang="zh-TW" sz="1800" dirty="0">
              <a:latin typeface="Meiryo UI" panose="020B0604030504040204" pitchFamily="50" charset="-128"/>
              <a:ea typeface="Meiryo UI" panose="020B0604030504040204" pitchFamily="50" charset="-128"/>
              <a:sym typeface="Wingdings" pitchFamily="2" charset="2"/>
            </a:endParaRPr>
          </a:p>
          <a:p>
            <a:pPr marL="251460" indent="-251460">
              <a:lnSpc>
                <a:spcPts val="2200"/>
              </a:lnSpc>
            </a:pPr>
            <a:endParaRPr lang="en-US" altLang="zh-TW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51460" indent="-251460">
              <a:lnSpc>
                <a:spcPts val="2200"/>
              </a:lnSpc>
            </a:pPr>
            <a:r>
              <a:rPr lang="en-US" altLang="zh-TW" sz="20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WiFi</a:t>
            </a:r>
            <a:r>
              <a:rPr lang="en-US" altLang="zh-TW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: WiFi5</a:t>
            </a:r>
            <a:r>
              <a:rPr lang="en-US" altLang="zh-TW" sz="2000" dirty="0"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WiFi6WiFi6EWiFi7</a:t>
            </a:r>
          </a:p>
          <a:p>
            <a:pPr lvl="1"/>
            <a:r>
              <a:rPr lang="en-US" altLang="ja-JP" sz="1800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WiFi技術</a:t>
            </a:r>
            <a:r>
              <a:rPr lang="ja-JP" altLang="en-US" sz="18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の進歩に伴い</a:t>
            </a:r>
            <a:r>
              <a:rPr lang="en-US" altLang="ja-JP" sz="18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、有線速度もアップグレードする必要があります。一部のWiFi6/6Eデバイスには</a:t>
            </a:r>
            <a:r>
              <a:rPr lang="ja-JP" altLang="en-US" sz="18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lang="en-US" altLang="ja-JP" sz="18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2.5GbEポートと10GbE</a:t>
            </a:r>
            <a:r>
              <a:rPr lang="en-US" altLang="ja-JP" sz="18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ポートが</a:t>
            </a:r>
            <a:r>
              <a:rPr lang="ja-JP" altLang="en-US" sz="18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搭載</a:t>
            </a:r>
            <a:r>
              <a:rPr lang="en-US" altLang="ja-JP" sz="1800" dirty="0" err="1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されています</a:t>
            </a:r>
            <a:r>
              <a:rPr lang="en-US" altLang="ja-JP" sz="18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</a:p>
          <a:p>
            <a:pPr lvl="1"/>
            <a:endParaRPr lang="zh-TW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42623A69-AC35-ACC0-460E-CEBFC63A5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789728"/>
              </p:ext>
            </p:extLst>
          </p:nvPr>
        </p:nvGraphicFramePr>
        <p:xfrm>
          <a:off x="1049583" y="2198799"/>
          <a:ext cx="9782315" cy="107137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56463">
                  <a:extLst>
                    <a:ext uri="{9D8B030D-6E8A-4147-A177-3AD203B41FA5}">
                      <a16:colId xmlns:a16="http://schemas.microsoft.com/office/drawing/2014/main" val="35672762"/>
                    </a:ext>
                  </a:extLst>
                </a:gridCol>
                <a:gridCol w="1876418">
                  <a:extLst>
                    <a:ext uri="{9D8B030D-6E8A-4147-A177-3AD203B41FA5}">
                      <a16:colId xmlns:a16="http://schemas.microsoft.com/office/drawing/2014/main" val="4013227530"/>
                    </a:ext>
                  </a:extLst>
                </a:gridCol>
                <a:gridCol w="2036508">
                  <a:extLst>
                    <a:ext uri="{9D8B030D-6E8A-4147-A177-3AD203B41FA5}">
                      <a16:colId xmlns:a16="http://schemas.microsoft.com/office/drawing/2014/main" val="1433746935"/>
                    </a:ext>
                  </a:extLst>
                </a:gridCol>
                <a:gridCol w="1956463">
                  <a:extLst>
                    <a:ext uri="{9D8B030D-6E8A-4147-A177-3AD203B41FA5}">
                      <a16:colId xmlns:a16="http://schemas.microsoft.com/office/drawing/2014/main" val="1967919487"/>
                    </a:ext>
                  </a:extLst>
                </a:gridCol>
                <a:gridCol w="1956463">
                  <a:extLst>
                    <a:ext uri="{9D8B030D-6E8A-4147-A177-3AD203B41FA5}">
                      <a16:colId xmlns:a16="http://schemas.microsoft.com/office/drawing/2014/main" val="1996275683"/>
                    </a:ext>
                  </a:extLst>
                </a:gridCol>
              </a:tblGrid>
              <a:tr h="553217"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</a:rPr>
                        <a:t>1080p 60 </a:t>
                      </a:r>
                      <a:r>
                        <a:rPr lang="en-US" altLang="zh-TW" dirty="0" err="1">
                          <a:solidFill>
                            <a:schemeClr val="tx1"/>
                          </a:solidFill>
                        </a:rPr>
                        <a:t>ProRes</a:t>
                      </a:r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 HQ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</a:rPr>
                        <a:t>4K </a:t>
                      </a:r>
                      <a:r>
                        <a:rPr lang="en-US" altLang="zh-TW" noProof="0" dirty="0" err="1">
                          <a:solidFill>
                            <a:schemeClr val="tx1"/>
                          </a:solidFill>
                        </a:rPr>
                        <a:t>ProRes</a:t>
                      </a:r>
                      <a:r>
                        <a:rPr lang="en-US" altLang="zh-TW" noProof="0" dirty="0">
                          <a:solidFill>
                            <a:schemeClr val="tx1"/>
                          </a:solidFill>
                        </a:rPr>
                        <a:t> HQ</a:t>
                      </a:r>
                      <a:r>
                        <a:rPr lang="zh-TW" altLang="en-US" noProof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TW" noProof="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zh-TW" alt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noProof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</a:rPr>
                        <a:t>4K RAW BMPC 24</a:t>
                      </a:r>
                      <a:endParaRPr lang="zh-TW" alt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</a:rPr>
                        <a:t>8K </a:t>
                      </a:r>
                      <a:r>
                        <a:rPr lang="en-US" altLang="zh-TW" dirty="0" err="1">
                          <a:solidFill>
                            <a:schemeClr val="tx1"/>
                          </a:solidFill>
                        </a:rPr>
                        <a:t>RedCode</a:t>
                      </a:r>
                      <a:r>
                        <a:rPr lang="en-US" altLang="zh-TW" dirty="0">
                          <a:solidFill>
                            <a:schemeClr val="tx1"/>
                          </a:solidFill>
                        </a:rPr>
                        <a:t> Raw 75</a:t>
                      </a:r>
                      <a:endParaRPr lang="zh-TW" altLang="en-US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54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</a:rPr>
                        <a:t>1</a:t>
                      </a:r>
                      <a:r>
                        <a:rPr lang="ja-JP" altLang="en-US" dirty="0">
                          <a:solidFill>
                            <a:schemeClr val="tx1"/>
                          </a:solidFill>
                        </a:rPr>
                        <a:t>時間あたりの</a:t>
                      </a:r>
                      <a:endParaRPr lang="en-US" altLang="ja-JP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ja-JP" altLang="en-US" dirty="0">
                          <a:solidFill>
                            <a:schemeClr val="tx1"/>
                          </a:solidFill>
                        </a:rPr>
                        <a:t>ファイルサイズ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</a:rPr>
                        <a:t>223.77GB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</a:rPr>
                        <a:t>318GB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</a:rPr>
                        <a:t>741.6GB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</a:rPr>
                        <a:t>7.29TB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2607146"/>
                  </a:ext>
                </a:extLst>
              </a:tr>
            </a:tbl>
          </a:graphicData>
        </a:graphic>
      </p:graphicFrame>
      <p:sp>
        <p:nvSpPr>
          <p:cNvPr id="7" name="文字方塊 17">
            <a:extLst>
              <a:ext uri="{FF2B5EF4-FFF2-40B4-BE49-F238E27FC236}">
                <a16:creationId xmlns:a16="http://schemas.microsoft.com/office/drawing/2014/main" id="{28805E5E-AE8F-5366-65D0-4BD4F04932FF}"/>
              </a:ext>
            </a:extLst>
          </p:cNvPr>
          <p:cNvSpPr txBox="1"/>
          <p:nvPr/>
        </p:nvSpPr>
        <p:spPr>
          <a:xfrm>
            <a:off x="7667918" y="6036110"/>
            <a:ext cx="1945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en-US" altLang="zh-TW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ea"/>
                <a:sym typeface="+mn-lt"/>
              </a:rPr>
              <a:t>Netgear</a:t>
            </a: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ea"/>
                <a:sym typeface="+mn-lt"/>
              </a:rPr>
              <a:t> </a:t>
            </a:r>
            <a:r>
              <a:rPr lang="en-US" altLang="zh-TW" sz="12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ea"/>
              </a:rPr>
              <a:t>RBKE963B</a:t>
            </a:r>
          </a:p>
          <a:p>
            <a:pPr algn="ctr">
              <a:defRPr/>
            </a:pPr>
            <a:r>
              <a:rPr lang="en-US" altLang="zh-TW" sz="1200" b="1" dirty="0" err="1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ea"/>
              </a:rPr>
              <a:t>WiFi</a:t>
            </a:r>
            <a:r>
              <a:rPr lang="en-US" altLang="zh-TW" sz="12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ea"/>
              </a:rPr>
              <a:t> 6E MESH system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A35710D-D20B-CEAD-6E7B-5BA48D061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err="1">
                <a:solidFill>
                  <a:schemeClr val="bg1"/>
                </a:solidFill>
                <a:cs typeface="+mn-ea"/>
              </a:rPr>
              <a:t>増大するデータサイズとWiFi速度</a:t>
            </a:r>
            <a:endParaRPr lang="zh-TW" altLang="en-US" dirty="0"/>
          </a:p>
        </p:txBody>
      </p:sp>
      <p:pic>
        <p:nvPicPr>
          <p:cNvPr id="4" name="圖片 3" descr="一張含有 室內, 廚房電器 的圖片&#10;&#10;自動產生的描述">
            <a:extLst>
              <a:ext uri="{FF2B5EF4-FFF2-40B4-BE49-F238E27FC236}">
                <a16:creationId xmlns:a16="http://schemas.microsoft.com/office/drawing/2014/main" id="{C358A49D-2454-3D83-847B-9ABB0FB80F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994" y="4075295"/>
            <a:ext cx="2314699" cy="2256831"/>
          </a:xfrm>
          <a:prstGeom prst="rect">
            <a:avLst/>
          </a:prstGeom>
        </p:spPr>
      </p:pic>
      <p:pic>
        <p:nvPicPr>
          <p:cNvPr id="14" name="圖片 13" descr="一張含有 室內, 黑色 的圖片&#10;&#10;自動產生的描述">
            <a:extLst>
              <a:ext uri="{FF2B5EF4-FFF2-40B4-BE49-F238E27FC236}">
                <a16:creationId xmlns:a16="http://schemas.microsoft.com/office/drawing/2014/main" id="{B5B2582D-1ED6-FFA8-B8A3-F40145A27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935" y="4336623"/>
            <a:ext cx="1323731" cy="1830832"/>
          </a:xfrm>
          <a:prstGeom prst="rect">
            <a:avLst/>
          </a:prstGeom>
        </p:spPr>
      </p:pic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7D59A791-68BE-CEDE-E565-A8BB9E150421}"/>
              </a:ext>
            </a:extLst>
          </p:cNvPr>
          <p:cNvCxnSpPr>
            <a:cxnSpLocks/>
          </p:cNvCxnSpPr>
          <p:nvPr/>
        </p:nvCxnSpPr>
        <p:spPr>
          <a:xfrm flipH="1">
            <a:off x="5517573" y="5982004"/>
            <a:ext cx="1355001" cy="0"/>
          </a:xfrm>
          <a:prstGeom prst="straightConnector1">
            <a:avLst/>
          </a:prstGeom>
          <a:ln w="38100">
            <a:solidFill>
              <a:srgbClr val="FFC000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095F6D91-C7A9-27AB-3903-C5292DFDF9B4}"/>
              </a:ext>
            </a:extLst>
          </p:cNvPr>
          <p:cNvSpPr txBox="1"/>
          <p:nvPr/>
        </p:nvSpPr>
        <p:spPr>
          <a:xfrm>
            <a:off x="1555287" y="4688043"/>
            <a:ext cx="11324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200" b="1" dirty="0">
                <a:solidFill>
                  <a:srgbClr val="7030A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10GbE</a:t>
            </a:r>
            <a:r>
              <a:rPr lang="ja-JP" altLang="en-US" sz="1200" b="1" dirty="0">
                <a:solidFill>
                  <a:srgbClr val="7030A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ポート</a:t>
            </a:r>
            <a:r>
              <a:rPr lang="en-US" altLang="zh-TW" sz="1200" b="1" dirty="0">
                <a:solidFill>
                  <a:srgbClr val="7030A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 </a:t>
            </a:r>
            <a:endParaRPr lang="zh-TW" altLang="en-US" sz="1200" b="1" dirty="0">
              <a:solidFill>
                <a:srgbClr val="7030A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37272298-7EA0-5B81-9750-EEB4E4A79DF4}"/>
              </a:ext>
            </a:extLst>
          </p:cNvPr>
          <p:cNvSpPr txBox="1"/>
          <p:nvPr/>
        </p:nvSpPr>
        <p:spPr>
          <a:xfrm>
            <a:off x="3805817" y="4688043"/>
            <a:ext cx="12073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200" b="1" dirty="0">
                <a:solidFill>
                  <a:srgbClr val="7030A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2.5GbE</a:t>
            </a:r>
            <a:r>
              <a:rPr lang="ja-JP" altLang="en-US" sz="1200" b="1" dirty="0">
                <a:solidFill>
                  <a:srgbClr val="7030A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ポート</a:t>
            </a:r>
            <a:endParaRPr lang="zh-TW" altLang="en-US" sz="1200" b="1" dirty="0">
              <a:solidFill>
                <a:srgbClr val="7030A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25" name="接點: 肘形 24">
            <a:extLst>
              <a:ext uri="{FF2B5EF4-FFF2-40B4-BE49-F238E27FC236}">
                <a16:creationId xmlns:a16="http://schemas.microsoft.com/office/drawing/2014/main" id="{9AB5B30D-FD54-ABEC-BF68-839ED302B9A1}"/>
              </a:ext>
            </a:extLst>
          </p:cNvPr>
          <p:cNvCxnSpPr>
            <a:cxnSpLocks/>
            <a:endCxn id="23" idx="3"/>
          </p:cNvCxnSpPr>
          <p:nvPr/>
        </p:nvCxnSpPr>
        <p:spPr>
          <a:xfrm rot="16200000" flipV="1">
            <a:off x="2446027" y="5068216"/>
            <a:ext cx="988898" cy="505552"/>
          </a:xfrm>
          <a:prstGeom prst="bentConnector2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接點: 肘形 28">
            <a:extLst>
              <a:ext uri="{FF2B5EF4-FFF2-40B4-BE49-F238E27FC236}">
                <a16:creationId xmlns:a16="http://schemas.microsoft.com/office/drawing/2014/main" id="{18A7DE0C-C4BD-664B-DBE6-75E3737C5EA3}"/>
              </a:ext>
            </a:extLst>
          </p:cNvPr>
          <p:cNvCxnSpPr>
            <a:cxnSpLocks/>
            <a:endCxn id="24" idx="1"/>
          </p:cNvCxnSpPr>
          <p:nvPr/>
        </p:nvCxnSpPr>
        <p:spPr>
          <a:xfrm rot="5400000" flipH="1" flipV="1">
            <a:off x="3195693" y="5205322"/>
            <a:ext cx="988903" cy="231346"/>
          </a:xfrm>
          <a:prstGeom prst="bentConnector2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Rectangle 4">
            <a:extLst>
              <a:ext uri="{FF2B5EF4-FFF2-40B4-BE49-F238E27FC236}">
                <a16:creationId xmlns:a16="http://schemas.microsoft.com/office/drawing/2014/main" id="{A2CA58BF-1E17-03AD-086F-770BCEF31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6866"/>
            <a:ext cx="36615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As wireless technology evolves</a:t>
            </a: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6733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/>
          <p:nvPr/>
        </p:nvSpPr>
        <p:spPr>
          <a:xfrm>
            <a:off x="1908264" y="4145084"/>
            <a:ext cx="4187736" cy="48823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49D86"/>
              </a:gs>
              <a:gs pos="79000">
                <a:srgbClr val="F7CF31">
                  <a:alpha val="89803"/>
                </a:srgbClr>
              </a:gs>
              <a:gs pos="99000">
                <a:srgbClr val="FFFF00">
                  <a:alpha val="0"/>
                </a:srgbClr>
              </a:gs>
              <a:gs pos="100000">
                <a:srgbClr val="FFFF00">
                  <a:alpha val="0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8" name="Google Shape;58;p10"/>
          <p:cNvSpPr/>
          <p:nvPr/>
        </p:nvSpPr>
        <p:spPr>
          <a:xfrm>
            <a:off x="1721392" y="5728418"/>
            <a:ext cx="7329053" cy="48823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70C0"/>
              </a:gs>
              <a:gs pos="79000">
                <a:srgbClr val="F7CF31">
                  <a:alpha val="89803"/>
                </a:srgbClr>
              </a:gs>
              <a:gs pos="99000">
                <a:srgbClr val="FFFF00">
                  <a:alpha val="0"/>
                </a:srgbClr>
              </a:gs>
              <a:gs pos="100000">
                <a:srgbClr val="FFFF00">
                  <a:alpha val="0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cxnSp>
        <p:nvCxnSpPr>
          <p:cNvPr id="59" name="Google Shape;59;p10"/>
          <p:cNvCxnSpPr/>
          <p:nvPr/>
        </p:nvCxnSpPr>
        <p:spPr>
          <a:xfrm>
            <a:off x="1919356" y="3009618"/>
            <a:ext cx="0" cy="3182557"/>
          </a:xfrm>
          <a:prstGeom prst="straightConnector1">
            <a:avLst/>
          </a:prstGeom>
          <a:noFill/>
          <a:ln w="28575" cap="rnd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" name="Google Shape;60;p10"/>
          <p:cNvSpPr/>
          <p:nvPr/>
        </p:nvSpPr>
        <p:spPr>
          <a:xfrm>
            <a:off x="2068422" y="5781090"/>
            <a:ext cx="6792774" cy="387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1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  <a:r>
              <a:rPr lang="en-US" sz="1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時間</a:t>
            </a:r>
            <a:r>
              <a:rPr lang="en-US" sz="1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34</a:t>
            </a:r>
            <a:r>
              <a:rPr lang="ja-JP" altLang="en-US" sz="1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分</a:t>
            </a:r>
            <a:r>
              <a:rPr lang="en-US" sz="1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38</a:t>
            </a:r>
            <a:r>
              <a:rPr lang="ja-JP" altLang="en-US" sz="1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秒</a:t>
            </a:r>
            <a:endParaRPr sz="18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1" name="Google Shape;61;p10"/>
          <p:cNvSpPr/>
          <p:nvPr/>
        </p:nvSpPr>
        <p:spPr>
          <a:xfrm>
            <a:off x="1749101" y="4193622"/>
            <a:ext cx="5597235" cy="401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1時間08分35秒</a:t>
            </a:r>
            <a:endParaRPr sz="18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2" name="Google Shape;62;p10"/>
          <p:cNvSpPr txBox="1"/>
          <p:nvPr/>
        </p:nvSpPr>
        <p:spPr>
          <a:xfrm>
            <a:off x="504712" y="4155657"/>
            <a:ext cx="1287808" cy="444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None/>
            </a:pPr>
            <a:r>
              <a:rPr lang="en-US" sz="2000" b="1" dirty="0">
                <a:solidFill>
                  <a:srgbClr val="3F3F3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2.5Gbps</a:t>
            </a:r>
            <a:endParaRPr sz="2000" b="1" i="0" u="none" strike="noStrike" cap="none" dirty="0">
              <a:solidFill>
                <a:srgbClr val="3F3F3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3" name="Google Shape;63;p10"/>
          <p:cNvSpPr txBox="1"/>
          <p:nvPr/>
        </p:nvSpPr>
        <p:spPr>
          <a:xfrm>
            <a:off x="517002" y="5775840"/>
            <a:ext cx="1421336" cy="444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None/>
            </a:pPr>
            <a:r>
              <a:rPr lang="en-US" sz="2000" b="1" dirty="0">
                <a:solidFill>
                  <a:srgbClr val="3F3F3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100Mbps</a:t>
            </a:r>
            <a:endParaRPr sz="2000" b="1" i="0" u="none" strike="noStrike" cap="none" dirty="0">
              <a:solidFill>
                <a:srgbClr val="3F3F3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64" name="Google Shape;6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2275" y="2517436"/>
            <a:ext cx="1203477" cy="13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47529" y="5159083"/>
            <a:ext cx="1231870" cy="13550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Google Shape;66;p10"/>
          <p:cNvGrpSpPr/>
          <p:nvPr/>
        </p:nvGrpSpPr>
        <p:grpSpPr>
          <a:xfrm flipH="1">
            <a:off x="9922225" y="4671538"/>
            <a:ext cx="1470944" cy="1323826"/>
            <a:chOff x="4924424" y="2376487"/>
            <a:chExt cx="2338959" cy="2105026"/>
          </a:xfrm>
        </p:grpSpPr>
        <p:sp>
          <p:nvSpPr>
            <p:cNvPr id="67" name="Google Shape;67;p10"/>
            <p:cNvSpPr/>
            <p:nvPr/>
          </p:nvSpPr>
          <p:spPr>
            <a:xfrm>
              <a:off x="4924424" y="2376487"/>
              <a:ext cx="2338959" cy="2105026"/>
            </a:xfrm>
            <a:custGeom>
              <a:avLst/>
              <a:gdLst/>
              <a:ahLst/>
              <a:cxnLst/>
              <a:rect l="l" t="t" r="r" b="b"/>
              <a:pathLst>
                <a:path w="2338959" h="2105026" extrusionOk="0">
                  <a:moveTo>
                    <a:pt x="1710488" y="1873756"/>
                  </a:moveTo>
                  <a:cubicBezTo>
                    <a:pt x="1524464" y="2022156"/>
                    <a:pt x="1293483" y="2102737"/>
                    <a:pt x="1055549" y="2102356"/>
                  </a:cubicBezTo>
                  <a:cubicBezTo>
                    <a:pt x="474237" y="2102356"/>
                    <a:pt x="3036" y="1631155"/>
                    <a:pt x="3036" y="1049844"/>
                  </a:cubicBezTo>
                  <a:cubicBezTo>
                    <a:pt x="3036" y="468532"/>
                    <a:pt x="474237" y="-2669"/>
                    <a:pt x="1055549" y="-2669"/>
                  </a:cubicBezTo>
                  <a:cubicBezTo>
                    <a:pt x="1636860" y="-2669"/>
                    <a:pt x="2108061" y="468532"/>
                    <a:pt x="2108061" y="1049844"/>
                  </a:cubicBezTo>
                  <a:cubicBezTo>
                    <a:pt x="2108252" y="1177668"/>
                    <a:pt x="2085011" y="1304447"/>
                    <a:pt x="2039577" y="1423986"/>
                  </a:cubicBezTo>
                  <a:lnTo>
                    <a:pt x="2341996" y="1877947"/>
                  </a:lnTo>
                  <a:close/>
                </a:path>
              </a:pathLst>
            </a:custGeom>
            <a:solidFill>
              <a:srgbClr val="000000"/>
            </a:solidFill>
            <a:ln w="285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68" name="Google Shape;68;p10"/>
            <p:cNvSpPr/>
            <p:nvPr/>
          </p:nvSpPr>
          <p:spPr>
            <a:xfrm>
              <a:off x="5181599" y="3319462"/>
              <a:ext cx="280987" cy="280987"/>
            </a:xfrm>
            <a:custGeom>
              <a:avLst/>
              <a:gdLst/>
              <a:ahLst/>
              <a:cxnLst/>
              <a:rect l="l" t="t" r="r" b="b"/>
              <a:pathLst>
                <a:path w="280987" h="280987" extrusionOk="0">
                  <a:moveTo>
                    <a:pt x="280988" y="140494"/>
                  </a:moveTo>
                  <a:cubicBezTo>
                    <a:pt x="280988" y="218086"/>
                    <a:pt x="218086" y="280988"/>
                    <a:pt x="140494" y="280988"/>
                  </a:cubicBezTo>
                  <a:cubicBezTo>
                    <a:pt x="62901" y="280988"/>
                    <a:pt x="0" y="218086"/>
                    <a:pt x="0" y="140494"/>
                  </a:cubicBezTo>
                  <a:cubicBezTo>
                    <a:pt x="0" y="62901"/>
                    <a:pt x="62901" y="0"/>
                    <a:pt x="140494" y="0"/>
                  </a:cubicBezTo>
                  <a:cubicBezTo>
                    <a:pt x="218086" y="0"/>
                    <a:pt x="280988" y="62901"/>
                    <a:pt x="280988" y="1404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69" name="Google Shape;69;p10"/>
            <p:cNvSpPr/>
            <p:nvPr/>
          </p:nvSpPr>
          <p:spPr>
            <a:xfrm>
              <a:off x="5619749" y="3319462"/>
              <a:ext cx="280987" cy="280987"/>
            </a:xfrm>
            <a:custGeom>
              <a:avLst/>
              <a:gdLst/>
              <a:ahLst/>
              <a:cxnLst/>
              <a:rect l="l" t="t" r="r" b="b"/>
              <a:pathLst>
                <a:path w="280987" h="280987" extrusionOk="0">
                  <a:moveTo>
                    <a:pt x="280988" y="140494"/>
                  </a:moveTo>
                  <a:cubicBezTo>
                    <a:pt x="280988" y="218086"/>
                    <a:pt x="218086" y="280988"/>
                    <a:pt x="140494" y="280988"/>
                  </a:cubicBezTo>
                  <a:cubicBezTo>
                    <a:pt x="62901" y="280988"/>
                    <a:pt x="0" y="218086"/>
                    <a:pt x="0" y="140494"/>
                  </a:cubicBezTo>
                  <a:cubicBezTo>
                    <a:pt x="0" y="62901"/>
                    <a:pt x="62901" y="0"/>
                    <a:pt x="140494" y="0"/>
                  </a:cubicBezTo>
                  <a:cubicBezTo>
                    <a:pt x="218086" y="0"/>
                    <a:pt x="280988" y="62901"/>
                    <a:pt x="280988" y="1404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70" name="Google Shape;70;p10"/>
            <p:cNvSpPr/>
            <p:nvPr/>
          </p:nvSpPr>
          <p:spPr>
            <a:xfrm>
              <a:off x="6057899" y="3319462"/>
              <a:ext cx="280987" cy="280987"/>
            </a:xfrm>
            <a:custGeom>
              <a:avLst/>
              <a:gdLst/>
              <a:ahLst/>
              <a:cxnLst/>
              <a:rect l="l" t="t" r="r" b="b"/>
              <a:pathLst>
                <a:path w="280987" h="280987" extrusionOk="0">
                  <a:moveTo>
                    <a:pt x="280988" y="140494"/>
                  </a:moveTo>
                  <a:cubicBezTo>
                    <a:pt x="280988" y="218086"/>
                    <a:pt x="218086" y="280988"/>
                    <a:pt x="140494" y="280988"/>
                  </a:cubicBezTo>
                  <a:cubicBezTo>
                    <a:pt x="62901" y="280988"/>
                    <a:pt x="0" y="218086"/>
                    <a:pt x="0" y="140494"/>
                  </a:cubicBezTo>
                  <a:cubicBezTo>
                    <a:pt x="0" y="62901"/>
                    <a:pt x="62901" y="0"/>
                    <a:pt x="140494" y="0"/>
                  </a:cubicBezTo>
                  <a:cubicBezTo>
                    <a:pt x="218086" y="0"/>
                    <a:pt x="280988" y="62901"/>
                    <a:pt x="280988" y="1404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71" name="Google Shape;71;p10"/>
            <p:cNvSpPr/>
            <p:nvPr/>
          </p:nvSpPr>
          <p:spPr>
            <a:xfrm>
              <a:off x="6496049" y="3319462"/>
              <a:ext cx="280987" cy="280987"/>
            </a:xfrm>
            <a:custGeom>
              <a:avLst/>
              <a:gdLst/>
              <a:ahLst/>
              <a:cxnLst/>
              <a:rect l="l" t="t" r="r" b="b"/>
              <a:pathLst>
                <a:path w="280987" h="280987" extrusionOk="0">
                  <a:moveTo>
                    <a:pt x="280988" y="140494"/>
                  </a:moveTo>
                  <a:cubicBezTo>
                    <a:pt x="280988" y="218086"/>
                    <a:pt x="218086" y="280988"/>
                    <a:pt x="140494" y="280988"/>
                  </a:cubicBezTo>
                  <a:cubicBezTo>
                    <a:pt x="62901" y="280988"/>
                    <a:pt x="0" y="218086"/>
                    <a:pt x="0" y="140494"/>
                  </a:cubicBezTo>
                  <a:cubicBezTo>
                    <a:pt x="0" y="62901"/>
                    <a:pt x="62901" y="0"/>
                    <a:pt x="140494" y="0"/>
                  </a:cubicBezTo>
                  <a:cubicBezTo>
                    <a:pt x="218086" y="0"/>
                    <a:pt x="280988" y="62901"/>
                    <a:pt x="280988" y="1404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</p:grpSp>
      <p:grpSp>
        <p:nvGrpSpPr>
          <p:cNvPr id="72" name="Google Shape;72;p10"/>
          <p:cNvGrpSpPr/>
          <p:nvPr/>
        </p:nvGrpSpPr>
        <p:grpSpPr>
          <a:xfrm>
            <a:off x="6462960" y="2347705"/>
            <a:ext cx="1470944" cy="1323826"/>
            <a:chOff x="4297607" y="2044317"/>
            <a:chExt cx="1470944" cy="1323826"/>
          </a:xfrm>
        </p:grpSpPr>
        <p:sp>
          <p:nvSpPr>
            <p:cNvPr id="73" name="Google Shape;73;p10"/>
            <p:cNvSpPr/>
            <p:nvPr/>
          </p:nvSpPr>
          <p:spPr>
            <a:xfrm flipH="1">
              <a:off x="4297607" y="2044317"/>
              <a:ext cx="1470944" cy="1323826"/>
            </a:xfrm>
            <a:custGeom>
              <a:avLst/>
              <a:gdLst/>
              <a:ahLst/>
              <a:cxnLst/>
              <a:rect l="l" t="t" r="r" b="b"/>
              <a:pathLst>
                <a:path w="2338959" h="2105026" extrusionOk="0">
                  <a:moveTo>
                    <a:pt x="1710488" y="1873756"/>
                  </a:moveTo>
                  <a:cubicBezTo>
                    <a:pt x="1524464" y="2022156"/>
                    <a:pt x="1293483" y="2102737"/>
                    <a:pt x="1055549" y="2102356"/>
                  </a:cubicBezTo>
                  <a:cubicBezTo>
                    <a:pt x="474237" y="2102356"/>
                    <a:pt x="3036" y="1631155"/>
                    <a:pt x="3036" y="1049844"/>
                  </a:cubicBezTo>
                  <a:cubicBezTo>
                    <a:pt x="3036" y="468532"/>
                    <a:pt x="474237" y="-2669"/>
                    <a:pt x="1055549" y="-2669"/>
                  </a:cubicBezTo>
                  <a:cubicBezTo>
                    <a:pt x="1636860" y="-2669"/>
                    <a:pt x="2108061" y="468532"/>
                    <a:pt x="2108061" y="1049844"/>
                  </a:cubicBezTo>
                  <a:cubicBezTo>
                    <a:pt x="2108252" y="1177668"/>
                    <a:pt x="2085011" y="1304447"/>
                    <a:pt x="2039577" y="1423986"/>
                  </a:cubicBezTo>
                  <a:lnTo>
                    <a:pt x="2341996" y="1877947"/>
                  </a:lnTo>
                  <a:close/>
                </a:path>
              </a:pathLst>
            </a:custGeom>
            <a:solidFill>
              <a:srgbClr val="FFC000"/>
            </a:solidFill>
            <a:ln w="285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74" name="Google Shape;74;p10"/>
            <p:cNvSpPr/>
            <p:nvPr/>
          </p:nvSpPr>
          <p:spPr>
            <a:xfrm>
              <a:off x="4779818" y="2361549"/>
              <a:ext cx="626935" cy="670080"/>
            </a:xfrm>
            <a:custGeom>
              <a:avLst/>
              <a:gdLst/>
              <a:ahLst/>
              <a:cxnLst/>
              <a:rect l="l" t="t" r="r" b="b"/>
              <a:pathLst>
                <a:path w="731457" h="781795" extrusionOk="0">
                  <a:moveTo>
                    <a:pt x="0" y="342823"/>
                  </a:moveTo>
                  <a:lnTo>
                    <a:pt x="253079" y="781795"/>
                  </a:lnTo>
                  <a:lnTo>
                    <a:pt x="731458" y="0"/>
                  </a:lnTo>
                </a:path>
              </a:pathLst>
            </a:custGeom>
            <a:noFill/>
            <a:ln w="57150" cap="flat" cmpd="sng">
              <a:solidFill>
                <a:srgbClr val="A5301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</p:grpSp>
      <p:sp>
        <p:nvSpPr>
          <p:cNvPr id="75" name="Google Shape;75;p10"/>
          <p:cNvSpPr/>
          <p:nvPr/>
        </p:nvSpPr>
        <p:spPr>
          <a:xfrm>
            <a:off x="1928859" y="4936359"/>
            <a:ext cx="5759212" cy="48823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A856D"/>
              </a:gs>
              <a:gs pos="79000">
                <a:srgbClr val="F7CF31">
                  <a:alpha val="89803"/>
                </a:srgbClr>
              </a:gs>
              <a:gs pos="99000">
                <a:srgbClr val="FFFF00">
                  <a:alpha val="0"/>
                </a:srgbClr>
              </a:gs>
              <a:gs pos="100000">
                <a:srgbClr val="FFFF00">
                  <a:alpha val="0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76" name="Google Shape;76;p10"/>
          <p:cNvSpPr/>
          <p:nvPr/>
        </p:nvSpPr>
        <p:spPr>
          <a:xfrm>
            <a:off x="1757665" y="4984897"/>
            <a:ext cx="5597235" cy="401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2時間51分28秒</a:t>
            </a:r>
            <a:endParaRPr sz="18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77" name="Google Shape;77;p10"/>
          <p:cNvSpPr txBox="1"/>
          <p:nvPr/>
        </p:nvSpPr>
        <p:spPr>
          <a:xfrm>
            <a:off x="513276" y="4946932"/>
            <a:ext cx="1189031" cy="444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None/>
            </a:pPr>
            <a:r>
              <a:rPr lang="en-US" sz="2000" b="1" dirty="0">
                <a:solidFill>
                  <a:srgbClr val="3F3F3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1Gbps</a:t>
            </a:r>
            <a:endParaRPr sz="2000" b="1" i="0" u="none" strike="noStrike" cap="none" dirty="0">
              <a:solidFill>
                <a:srgbClr val="3F3F3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78" name="Google Shape;78;p10"/>
          <p:cNvSpPr txBox="1"/>
          <p:nvPr/>
        </p:nvSpPr>
        <p:spPr>
          <a:xfrm>
            <a:off x="664144" y="1486405"/>
            <a:ext cx="7488065" cy="1060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F2571"/>
              </a:buClr>
              <a:buSzPts val="1600"/>
              <a:buFont typeface="Arial"/>
              <a:buNone/>
            </a:pPr>
            <a:r>
              <a:rPr lang="en-US" sz="2400" dirty="0">
                <a:solidFill>
                  <a:srgbClr val="0F257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1TBのファイルをバックアップするための推定時間</a:t>
            </a:r>
            <a:endParaRPr sz="2400" dirty="0">
              <a:solidFill>
                <a:srgbClr val="0F257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F2571"/>
              </a:buClr>
              <a:buSzPts val="1600"/>
              <a:buFont typeface="Arial"/>
              <a:buNone/>
            </a:pPr>
            <a:r>
              <a:rPr lang="en-US" sz="1600" b="1" dirty="0" err="1">
                <a:solidFill>
                  <a:srgbClr val="0F257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状態</a:t>
            </a:r>
            <a:r>
              <a:rPr lang="en-US" sz="1600" b="1" dirty="0">
                <a:solidFill>
                  <a:srgbClr val="0F257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: </a:t>
            </a:r>
            <a:r>
              <a:rPr lang="en-US" sz="1600" b="1" dirty="0" err="1">
                <a:solidFill>
                  <a:srgbClr val="0F257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実効データ率</a:t>
            </a:r>
            <a:r>
              <a:rPr lang="en-US" sz="1600" b="1" dirty="0">
                <a:solidFill>
                  <a:srgbClr val="0F257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95%、</a:t>
            </a:r>
            <a:r>
              <a:rPr lang="en-US" sz="1600" b="1" dirty="0" err="1">
                <a:solidFill>
                  <a:srgbClr val="0F257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ペイロードデータ率</a:t>
            </a:r>
            <a:r>
              <a:rPr lang="en-US" sz="1600" b="1" dirty="0">
                <a:solidFill>
                  <a:srgbClr val="0F257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(</a:t>
            </a:r>
            <a:r>
              <a:rPr lang="en-US" sz="1600" b="1" dirty="0" err="1">
                <a:solidFill>
                  <a:srgbClr val="0F257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オーバーヘッドあり</a:t>
            </a:r>
            <a:r>
              <a:rPr lang="en-US" sz="1600" b="1" dirty="0">
                <a:solidFill>
                  <a:srgbClr val="0F257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 90%</a:t>
            </a:r>
            <a:endParaRPr sz="1600" b="1" dirty="0">
              <a:solidFill>
                <a:srgbClr val="0F257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F2571"/>
              </a:buClr>
              <a:buSzPts val="1600"/>
              <a:buFont typeface="Arial"/>
              <a:buNone/>
            </a:pPr>
            <a:endParaRPr sz="2400" dirty="0">
              <a:solidFill>
                <a:srgbClr val="0F257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9" name="Google Shape;79;p10"/>
          <p:cNvSpPr/>
          <p:nvPr/>
        </p:nvSpPr>
        <p:spPr>
          <a:xfrm>
            <a:off x="1844054" y="3325738"/>
            <a:ext cx="3311236" cy="48823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CC2E5"/>
              </a:gs>
              <a:gs pos="79000">
                <a:srgbClr val="F7CF31">
                  <a:alpha val="89803"/>
                </a:srgbClr>
              </a:gs>
              <a:gs pos="99000">
                <a:srgbClr val="FFFF00">
                  <a:alpha val="0"/>
                </a:srgbClr>
              </a:gs>
              <a:gs pos="100000">
                <a:srgbClr val="FFFF00">
                  <a:alpha val="0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80" name="Google Shape;80;p10"/>
          <p:cNvSpPr/>
          <p:nvPr/>
        </p:nvSpPr>
        <p:spPr>
          <a:xfrm>
            <a:off x="2125147" y="3370714"/>
            <a:ext cx="2947014" cy="401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17分09秒</a:t>
            </a:r>
            <a:endParaRPr sz="18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81" name="Google Shape;81;p10"/>
          <p:cNvSpPr txBox="1"/>
          <p:nvPr/>
        </p:nvSpPr>
        <p:spPr>
          <a:xfrm>
            <a:off x="460108" y="3370134"/>
            <a:ext cx="1302680" cy="444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Noto Sans Symbols"/>
              <a:buNone/>
            </a:pPr>
            <a:r>
              <a:rPr lang="en-US" sz="2000" b="1" dirty="0">
                <a:solidFill>
                  <a:srgbClr val="3F3F3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10Gbps</a:t>
            </a:r>
            <a:endParaRPr sz="2000" b="1" i="0" u="none" strike="noStrike" cap="none" dirty="0">
              <a:solidFill>
                <a:srgbClr val="3F3F3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82" name="Google Shape;82;p10"/>
          <p:cNvSpPr txBox="1"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altLang="zh-TW" dirty="0" err="1">
                <a:solidFill>
                  <a:schemeClr val="bg1"/>
                </a:solidFill>
                <a:cs typeface="+mn-ea"/>
              </a:rPr>
              <a:t>どのくらい</a:t>
            </a:r>
            <a:r>
              <a:rPr lang="ja-JP" altLang="en-US" dirty="0">
                <a:solidFill>
                  <a:schemeClr val="bg1"/>
                </a:solidFill>
                <a:cs typeface="+mn-ea"/>
              </a:rPr>
              <a:t>の待ち時間が発生するのでしょうか</a:t>
            </a:r>
            <a:r>
              <a:rPr lang="en-US" altLang="zh-TW" dirty="0">
                <a:solidFill>
                  <a:schemeClr val="bg1"/>
                </a:solidFill>
                <a:cs typeface="+mn-ea"/>
              </a:rPr>
              <a:t>？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"/>
          <p:cNvSpPr txBox="1"/>
          <p:nvPr/>
        </p:nvSpPr>
        <p:spPr>
          <a:xfrm>
            <a:off x="567091" y="1748231"/>
            <a:ext cx="1012057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10GbEは高速ですが、</a:t>
            </a:r>
            <a:r>
              <a:rPr lang="ja-JP" altLang="en-US" sz="20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まだ</a:t>
            </a:r>
            <a:r>
              <a:rPr lang="en-US" sz="20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10GbE</a:t>
            </a:r>
            <a:r>
              <a:rPr lang="ja-JP" altLang="en-US" sz="20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でない</a:t>
            </a:r>
            <a:r>
              <a:rPr lang="en-US" sz="2000" b="1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クライアントがいくつかあります</a:t>
            </a:r>
            <a:r>
              <a:rPr lang="en-US" sz="20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…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8" name="Google Shape;88;p11"/>
          <p:cNvSpPr txBox="1"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altLang="zh-TW" dirty="0">
                <a:solidFill>
                  <a:schemeClr val="bg1"/>
                </a:solidFill>
                <a:cs typeface="+mn-ea"/>
              </a:rPr>
              <a:t>10GbEスイッチ</a:t>
            </a:r>
            <a:r>
              <a:rPr lang="ja-JP" altLang="en-US" dirty="0">
                <a:solidFill>
                  <a:schemeClr val="bg1"/>
                </a:solidFill>
                <a:cs typeface="+mn-ea"/>
              </a:rPr>
              <a:t>は本当に</a:t>
            </a:r>
            <a:r>
              <a:rPr lang="en-US" altLang="zh-TW" dirty="0" err="1">
                <a:solidFill>
                  <a:schemeClr val="bg1"/>
                </a:solidFill>
                <a:cs typeface="+mn-ea"/>
              </a:rPr>
              <a:t>必要で</a:t>
            </a:r>
            <a:r>
              <a:rPr lang="ja-JP" altLang="en-US" dirty="0">
                <a:solidFill>
                  <a:schemeClr val="bg1"/>
                </a:solidFill>
                <a:cs typeface="+mn-ea"/>
              </a:rPr>
              <a:t>しょうか</a:t>
            </a:r>
            <a:r>
              <a:rPr lang="en-US" altLang="zh-TW" dirty="0">
                <a:solidFill>
                  <a:schemeClr val="bg1"/>
                </a:solidFill>
                <a:cs typeface="+mn-ea"/>
              </a:rPr>
              <a:t>？</a:t>
            </a:r>
            <a:endParaRPr dirty="0"/>
          </a:p>
        </p:txBody>
      </p:sp>
      <p:grpSp>
        <p:nvGrpSpPr>
          <p:cNvPr id="89" name="Google Shape;89;p11"/>
          <p:cNvGrpSpPr/>
          <p:nvPr/>
        </p:nvGrpSpPr>
        <p:grpSpPr>
          <a:xfrm>
            <a:off x="567091" y="2656837"/>
            <a:ext cx="10926420" cy="3094626"/>
            <a:chOff x="648977" y="2172145"/>
            <a:chExt cx="8017352" cy="2270708"/>
          </a:xfrm>
        </p:grpSpPr>
        <p:pic>
          <p:nvPicPr>
            <p:cNvPr id="90" name="Google Shape;90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594428" y="2984129"/>
              <a:ext cx="1345026" cy="11673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744449" y="3211812"/>
              <a:ext cx="1615723" cy="8797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48977" y="2172145"/>
              <a:ext cx="3485398" cy="20165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11"/>
            <p:cNvSpPr txBox="1"/>
            <p:nvPr/>
          </p:nvSpPr>
          <p:spPr>
            <a:xfrm>
              <a:off x="1740031" y="4194436"/>
              <a:ext cx="1345026" cy="2484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dirty="0">
                  <a:solidFill>
                    <a:schemeClr val="dk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Smart TV</a:t>
              </a:r>
              <a:endParaRPr sz="16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94" name="Google Shape;94;p11"/>
            <p:cNvSpPr/>
            <p:nvPr/>
          </p:nvSpPr>
          <p:spPr>
            <a:xfrm>
              <a:off x="2828693" y="4141687"/>
              <a:ext cx="988169" cy="279638"/>
            </a:xfrm>
            <a:prstGeom prst="roundRect">
              <a:avLst>
                <a:gd name="adj" fmla="val 17717"/>
              </a:avLst>
            </a:prstGeom>
            <a:solidFill>
              <a:schemeClr val="dk1"/>
            </a:solidFill>
            <a:ln w="25400" cap="flat" cmpd="sng">
              <a:solidFill>
                <a:srgbClr val="F6F9F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72C4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 dirty="0">
                  <a:solidFill>
                    <a:srgbClr val="99E0FD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1Gbps</a:t>
              </a:r>
              <a:endParaRPr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95" name="Google Shape;95;p11"/>
            <p:cNvSpPr txBox="1"/>
            <p:nvPr/>
          </p:nvSpPr>
          <p:spPr>
            <a:xfrm>
              <a:off x="4346977" y="4138360"/>
              <a:ext cx="1345026" cy="2484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dirty="0">
                  <a:solidFill>
                    <a:schemeClr val="dk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PC</a:t>
              </a:r>
              <a:endParaRPr sz="16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96" name="Google Shape;96;p11"/>
            <p:cNvSpPr/>
            <p:nvPr/>
          </p:nvSpPr>
          <p:spPr>
            <a:xfrm>
              <a:off x="5204549" y="4085610"/>
              <a:ext cx="988169" cy="279638"/>
            </a:xfrm>
            <a:prstGeom prst="roundRect">
              <a:avLst>
                <a:gd name="adj" fmla="val 17717"/>
              </a:avLst>
            </a:prstGeom>
            <a:solidFill>
              <a:schemeClr val="dk1"/>
            </a:solidFill>
            <a:ln w="25400" cap="flat" cmpd="sng">
              <a:solidFill>
                <a:srgbClr val="F6F9F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72C4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 dirty="0">
                  <a:solidFill>
                    <a:srgbClr val="99E0FD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2.5Gbps</a:t>
              </a:r>
              <a:endParaRPr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97" name="Google Shape;97;p11"/>
            <p:cNvSpPr txBox="1"/>
            <p:nvPr/>
          </p:nvSpPr>
          <p:spPr>
            <a:xfrm>
              <a:off x="6744449" y="4144326"/>
              <a:ext cx="1005814" cy="2484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dirty="0">
                  <a:solidFill>
                    <a:schemeClr val="dk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Notebook</a:t>
              </a:r>
              <a:endParaRPr sz="16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98" name="Google Shape;98;p11"/>
            <p:cNvSpPr/>
            <p:nvPr/>
          </p:nvSpPr>
          <p:spPr>
            <a:xfrm>
              <a:off x="7678160" y="4091577"/>
              <a:ext cx="988169" cy="279638"/>
            </a:xfrm>
            <a:prstGeom prst="roundRect">
              <a:avLst>
                <a:gd name="adj" fmla="val 17717"/>
              </a:avLst>
            </a:prstGeom>
            <a:solidFill>
              <a:schemeClr val="dk1"/>
            </a:solidFill>
            <a:ln w="25400" cap="flat" cmpd="sng">
              <a:solidFill>
                <a:srgbClr val="F6F9F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72C4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 dirty="0">
                  <a:solidFill>
                    <a:srgbClr val="99E0FD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1Gbps</a:t>
              </a:r>
              <a:endParaRPr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內容版面配置區 2">
            <a:extLst>
              <a:ext uri="{FF2B5EF4-FFF2-40B4-BE49-F238E27FC236}">
                <a16:creationId xmlns:a16="http://schemas.microsoft.com/office/drawing/2014/main" id="{9F31C45F-A5A1-42CB-84A2-81501624DEBE}"/>
              </a:ext>
            </a:extLst>
          </p:cNvPr>
          <p:cNvSpPr txBox="1">
            <a:spLocks/>
          </p:cNvSpPr>
          <p:nvPr/>
        </p:nvSpPr>
        <p:spPr>
          <a:xfrm>
            <a:off x="557117" y="1489424"/>
            <a:ext cx="11077765" cy="816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59" marR="0" lvl="0" indent="-2514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altLang="ja-JP" sz="18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2.5GbE</a:t>
            </a:r>
            <a:r>
              <a:rPr lang="ja-JP" altLang="en-US" sz="18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の使用が急増し、新しいコンピュータやネットワークデバイスで利用できるようになってきています。</a:t>
            </a:r>
          </a:p>
          <a:p>
            <a:pPr marL="251459" marR="0" lvl="0" indent="-2514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ja-JP" altLang="en-US" sz="18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今すぐ</a:t>
            </a:r>
            <a:r>
              <a:rPr lang="en-US" altLang="ja-JP" sz="18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2.5GbE</a:t>
            </a:r>
            <a:r>
              <a:rPr lang="ja-JP" altLang="en-US" sz="18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スイッチにアップグレードして、これらのデバイスのネットワークに将来性を与えましょう。</a:t>
            </a:r>
          </a:p>
        </p:txBody>
      </p:sp>
      <p:sp>
        <p:nvSpPr>
          <p:cNvPr id="28" name="文字方塊 33">
            <a:extLst>
              <a:ext uri="{FF2B5EF4-FFF2-40B4-BE49-F238E27FC236}">
                <a16:creationId xmlns:a16="http://schemas.microsoft.com/office/drawing/2014/main" id="{2F1346E9-23BB-49D4-BDF9-68FA787681BC}"/>
              </a:ext>
            </a:extLst>
          </p:cNvPr>
          <p:cNvSpPr txBox="1"/>
          <p:nvPr/>
        </p:nvSpPr>
        <p:spPr>
          <a:xfrm>
            <a:off x="875321" y="6226425"/>
            <a:ext cx="27244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cs typeface="+mn-ea"/>
                <a:sym typeface="+mn-lt"/>
              </a:rPr>
              <a:t>Gigabyte Z490 AORUS MASTER</a:t>
            </a:r>
            <a:endParaRPr kumimoji="1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cs typeface="+mn-ea"/>
              <a:sym typeface="+mn-lt"/>
            </a:endParaRPr>
          </a:p>
        </p:txBody>
      </p:sp>
      <p:pic>
        <p:nvPicPr>
          <p:cNvPr id="29" name="圖片 28" descr="一張含有 坐, 書, 貨車, 桌 的圖片&#10;&#10;自動產生的描述">
            <a:extLst>
              <a:ext uri="{FF2B5EF4-FFF2-40B4-BE49-F238E27FC236}">
                <a16:creationId xmlns:a16="http://schemas.microsoft.com/office/drawing/2014/main" id="{B7C3EFF8-ADE1-4D3B-9335-71F28E9F72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916" b="9283"/>
          <a:stretch/>
        </p:blipFill>
        <p:spPr>
          <a:xfrm>
            <a:off x="912867" y="4354991"/>
            <a:ext cx="2445856" cy="1902885"/>
          </a:xfrm>
          <a:prstGeom prst="rect">
            <a:avLst/>
          </a:prstGeom>
        </p:spPr>
      </p:pic>
      <p:sp>
        <p:nvSpPr>
          <p:cNvPr id="30" name="文字方塊 34">
            <a:extLst>
              <a:ext uri="{FF2B5EF4-FFF2-40B4-BE49-F238E27FC236}">
                <a16:creationId xmlns:a16="http://schemas.microsoft.com/office/drawing/2014/main" id="{A3790692-1275-42B5-A2D8-286E73EFFBBE}"/>
              </a:ext>
            </a:extLst>
          </p:cNvPr>
          <p:cNvSpPr txBox="1"/>
          <p:nvPr/>
        </p:nvSpPr>
        <p:spPr>
          <a:xfrm>
            <a:off x="6539287" y="6226425"/>
            <a:ext cx="17167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cs typeface="+mn-ea"/>
                <a:sym typeface="+mn-lt"/>
              </a:rPr>
              <a:t>Asrock</a:t>
            </a:r>
            <a:r>
              <a:rPr kumimoji="1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cs typeface="+mn-ea"/>
                <a:sym typeface="+mn-lt"/>
              </a:rPr>
              <a:t> Z490 </a:t>
            </a:r>
            <a:r>
              <a:rPr kumimoji="1" lang="en-US" altLang="zh-TW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cs typeface="+mn-ea"/>
                <a:sym typeface="+mn-lt"/>
              </a:rPr>
              <a:t>Taichi</a:t>
            </a:r>
            <a:endParaRPr kumimoji="1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cs typeface="+mn-ea"/>
              <a:sym typeface="+mn-lt"/>
            </a:endParaRPr>
          </a:p>
        </p:txBody>
      </p:sp>
      <p:pic>
        <p:nvPicPr>
          <p:cNvPr id="31" name="圖片 30" descr="一張含有 室內, 黑色, 相機, 坐 的圖片&#10;&#10;自動產生的描述">
            <a:extLst>
              <a:ext uri="{FF2B5EF4-FFF2-40B4-BE49-F238E27FC236}">
                <a16:creationId xmlns:a16="http://schemas.microsoft.com/office/drawing/2014/main" id="{2237F021-5549-40CB-975C-224F2FE6CF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330" y="4472339"/>
            <a:ext cx="2214163" cy="1845136"/>
          </a:xfrm>
          <a:prstGeom prst="rect">
            <a:avLst/>
          </a:prstGeom>
        </p:spPr>
      </p:pic>
      <p:sp>
        <p:nvSpPr>
          <p:cNvPr id="32" name="文字方塊 17">
            <a:extLst>
              <a:ext uri="{FF2B5EF4-FFF2-40B4-BE49-F238E27FC236}">
                <a16:creationId xmlns:a16="http://schemas.microsoft.com/office/drawing/2014/main" id="{99CF46E2-74A5-48D1-A014-40F313D527D6}"/>
              </a:ext>
            </a:extLst>
          </p:cNvPr>
          <p:cNvSpPr txBox="1"/>
          <p:nvPr/>
        </p:nvSpPr>
        <p:spPr>
          <a:xfrm>
            <a:off x="4108811" y="6226425"/>
            <a:ext cx="14240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cs typeface="+mn-ea"/>
                <a:sym typeface="+mn-lt"/>
              </a:rPr>
              <a:t>Apple MacBook</a:t>
            </a: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cs typeface="+mn-ea"/>
              <a:sym typeface="+mn-lt"/>
            </a:endParaRPr>
          </a:p>
        </p:txBody>
      </p:sp>
      <p:pic>
        <p:nvPicPr>
          <p:cNvPr id="33" name="Picture 2" descr="Apple MREC2X/A MacBook Air 13&quot; Retina 1.6GHz Core i5 256GB Silver ...">
            <a:extLst>
              <a:ext uri="{FF2B5EF4-FFF2-40B4-BE49-F238E27FC236}">
                <a16:creationId xmlns:a16="http://schemas.microsoft.com/office/drawing/2014/main" id="{AE04532C-62FC-4510-9E6B-19EE6CA5B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4641" y="4787415"/>
            <a:ext cx="2074760" cy="135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文字方塊 17">
            <a:extLst>
              <a:ext uri="{FF2B5EF4-FFF2-40B4-BE49-F238E27FC236}">
                <a16:creationId xmlns:a16="http://schemas.microsoft.com/office/drawing/2014/main" id="{597B0623-F4EF-4883-8B69-DC4178A7190E}"/>
              </a:ext>
            </a:extLst>
          </p:cNvPr>
          <p:cNvSpPr txBox="1"/>
          <p:nvPr/>
        </p:nvSpPr>
        <p:spPr>
          <a:xfrm>
            <a:off x="927007" y="4115685"/>
            <a:ext cx="1633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en-US" altLang="zh-TW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cs typeface="+mn-ea"/>
                <a:sym typeface="+mn-lt"/>
              </a:rPr>
              <a:t>Netgear</a:t>
            </a: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cs typeface="+mn-ea"/>
                <a:sym typeface="+mn-lt"/>
              </a:rPr>
              <a:t> </a:t>
            </a:r>
            <a:r>
              <a:rPr lang="en-US" altLang="zh-TW" sz="1200" b="1" dirty="0">
                <a:solidFill>
                  <a:prstClr val="black"/>
                </a:solidFill>
                <a:latin typeface="Meiryo UI" panose="020B0604030504040204" pitchFamily="50" charset="-128"/>
                <a:cs typeface="+mn-ea"/>
              </a:rPr>
              <a:t>AXE7800</a:t>
            </a: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ACC2339C-6CC0-4242-9DEE-9949FE76D934}"/>
              </a:ext>
            </a:extLst>
          </p:cNvPr>
          <p:cNvSpPr txBox="1"/>
          <p:nvPr/>
        </p:nvSpPr>
        <p:spPr>
          <a:xfrm>
            <a:off x="3238119" y="4207736"/>
            <a:ext cx="20908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ea"/>
                <a:sym typeface="+mn-lt"/>
              </a:rPr>
              <a:t>TP-Link Archer AX6000</a:t>
            </a:r>
          </a:p>
        </p:txBody>
      </p:sp>
      <p:sp>
        <p:nvSpPr>
          <p:cNvPr id="38" name="文字方塊 6">
            <a:extLst>
              <a:ext uri="{FF2B5EF4-FFF2-40B4-BE49-F238E27FC236}">
                <a16:creationId xmlns:a16="http://schemas.microsoft.com/office/drawing/2014/main" id="{7D871AE9-218A-4655-8972-5D59BAAA9ACC}"/>
              </a:ext>
            </a:extLst>
          </p:cNvPr>
          <p:cNvSpPr txBox="1"/>
          <p:nvPr/>
        </p:nvSpPr>
        <p:spPr>
          <a:xfrm>
            <a:off x="8226047" y="4130085"/>
            <a:ext cx="1523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cs typeface="+mn-ea"/>
                <a:sym typeface="+mn-lt"/>
              </a:rPr>
              <a:t>QNAP TS-431P3</a:t>
            </a: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7C8A1406-D8D6-4352-8297-B527F513FCD8}"/>
              </a:ext>
            </a:extLst>
          </p:cNvPr>
          <p:cNvSpPr txBox="1"/>
          <p:nvPr/>
        </p:nvSpPr>
        <p:spPr>
          <a:xfrm>
            <a:off x="9544766" y="4130085"/>
            <a:ext cx="1624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cs typeface="+mn-ea"/>
                <a:sym typeface="+mn-lt"/>
              </a:rPr>
              <a:t>QNAP TS-231P3</a:t>
            </a: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cs typeface="+mn-ea"/>
              <a:sym typeface="+mn-lt"/>
            </a:endParaRPr>
          </a:p>
        </p:txBody>
      </p:sp>
      <p:pic>
        <p:nvPicPr>
          <p:cNvPr id="40" name="圖片 39" descr="一張含有 室內, 白色, 電腦, 差異 的圖片&#10;&#10;自動產生的描述">
            <a:extLst>
              <a:ext uri="{FF2B5EF4-FFF2-40B4-BE49-F238E27FC236}">
                <a16:creationId xmlns:a16="http://schemas.microsoft.com/office/drawing/2014/main" id="{CA301442-6693-4FB5-9F59-E17D6F15D30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35" r="20910"/>
          <a:stretch/>
        </p:blipFill>
        <p:spPr>
          <a:xfrm>
            <a:off x="8196994" y="2387140"/>
            <a:ext cx="2564067" cy="1931003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2E8835D4-3ECC-4E91-91B5-8FC0E7CAFF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862" y="1907136"/>
            <a:ext cx="2411007" cy="2411007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DE3A47C4-2A65-2DCE-FB1A-DF2606012C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7007" y="2475364"/>
            <a:ext cx="1250199" cy="1594547"/>
          </a:xfrm>
          <a:prstGeom prst="rect">
            <a:avLst/>
          </a:prstGeom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id="{DE75B96B-FBF4-0384-A114-DF5B841223BF}"/>
              </a:ext>
            </a:extLst>
          </p:cNvPr>
          <p:cNvSpPr txBox="1"/>
          <p:nvPr/>
        </p:nvSpPr>
        <p:spPr>
          <a:xfrm>
            <a:off x="5827694" y="4171451"/>
            <a:ext cx="1887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ea"/>
                <a:sym typeface="+mn-lt"/>
              </a:rPr>
              <a:t>TP-Link Archer GX90</a:t>
            </a: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1E3D4AE8-5BD0-0ACC-7A1A-9235AE7C9B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8602" y="2501494"/>
            <a:ext cx="1985937" cy="1653818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87F14BC-8E75-7C9B-DFB8-09C4B2571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ja-JP" dirty="0">
                <a:solidFill>
                  <a:schemeClr val="bg1"/>
                </a:solidFill>
                <a:cs typeface="+mj-lt"/>
              </a:rPr>
              <a:t>今は1GbEで十分</a:t>
            </a:r>
            <a:r>
              <a:rPr lang="ja-JP" altLang="en-US" dirty="0">
                <a:solidFill>
                  <a:schemeClr val="bg1"/>
                </a:solidFill>
                <a:cs typeface="+mj-lt"/>
              </a:rPr>
              <a:t>で</a:t>
            </a:r>
            <a:r>
              <a:rPr lang="ja-JP" altLang="ja-JP" dirty="0">
                <a:solidFill>
                  <a:schemeClr val="bg1"/>
                </a:solidFill>
                <a:cs typeface="+mj-lt"/>
              </a:rPr>
              <a:t>も、将来は？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33706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13"/>
          <p:cNvGrpSpPr/>
          <p:nvPr/>
        </p:nvGrpSpPr>
        <p:grpSpPr>
          <a:xfrm>
            <a:off x="1114847" y="1421630"/>
            <a:ext cx="9798811" cy="4914052"/>
            <a:chOff x="1537929" y="1512615"/>
            <a:chExt cx="9068460" cy="4547785"/>
          </a:xfrm>
        </p:grpSpPr>
        <p:grpSp>
          <p:nvGrpSpPr>
            <p:cNvPr id="126" name="Google Shape;126;p13"/>
            <p:cNvGrpSpPr/>
            <p:nvPr/>
          </p:nvGrpSpPr>
          <p:grpSpPr>
            <a:xfrm flipH="1">
              <a:off x="6232777" y="2181977"/>
              <a:ext cx="2713677" cy="2631004"/>
              <a:chOff x="2512171" y="2457482"/>
              <a:chExt cx="3255774" cy="3156585"/>
            </a:xfrm>
          </p:grpSpPr>
          <p:cxnSp>
            <p:nvCxnSpPr>
              <p:cNvPr id="127" name="Google Shape;127;p13"/>
              <p:cNvCxnSpPr/>
              <p:nvPr/>
            </p:nvCxnSpPr>
            <p:spPr>
              <a:xfrm rot="10800000" flipH="1">
                <a:off x="2512171" y="3864482"/>
                <a:ext cx="3255774" cy="1749585"/>
              </a:xfrm>
              <a:prstGeom prst="bentConnector3">
                <a:avLst>
                  <a:gd name="adj1" fmla="val 164674"/>
                </a:avLst>
              </a:prstGeom>
              <a:noFill/>
              <a:ln w="38100" cap="flat" cmpd="sng">
                <a:solidFill>
                  <a:schemeClr val="accent1"/>
                </a:solidFill>
                <a:prstDash val="dash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28" name="Google Shape;128;p13"/>
              <p:cNvCxnSpPr/>
              <p:nvPr/>
            </p:nvCxnSpPr>
            <p:spPr>
              <a:xfrm>
                <a:off x="2990232" y="2457482"/>
                <a:ext cx="1480262" cy="1398784"/>
              </a:xfrm>
              <a:prstGeom prst="bentConnector3">
                <a:avLst>
                  <a:gd name="adj1" fmla="val 330257"/>
                </a:avLst>
              </a:prstGeom>
              <a:noFill/>
              <a:ln w="38100" cap="flat" cmpd="sng">
                <a:solidFill>
                  <a:schemeClr val="accent1"/>
                </a:solidFill>
                <a:prstDash val="dash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129" name="Google Shape;129;p13"/>
            <p:cNvGrpSpPr/>
            <p:nvPr/>
          </p:nvGrpSpPr>
          <p:grpSpPr>
            <a:xfrm>
              <a:off x="2931147" y="3057238"/>
              <a:ext cx="2713677" cy="2631004"/>
              <a:chOff x="2512171" y="2457482"/>
              <a:chExt cx="3255774" cy="3156585"/>
            </a:xfrm>
          </p:grpSpPr>
          <p:cxnSp>
            <p:nvCxnSpPr>
              <p:cNvPr id="130" name="Google Shape;130;p13"/>
              <p:cNvCxnSpPr/>
              <p:nvPr/>
            </p:nvCxnSpPr>
            <p:spPr>
              <a:xfrm rot="10800000" flipH="1">
                <a:off x="2512171" y="3864482"/>
                <a:ext cx="3255774" cy="1749585"/>
              </a:xfrm>
              <a:prstGeom prst="bentConnector3">
                <a:avLst>
                  <a:gd name="adj1" fmla="val 56993"/>
                </a:avLst>
              </a:prstGeom>
              <a:noFill/>
              <a:ln w="38100" cap="flat" cmpd="sng">
                <a:solidFill>
                  <a:schemeClr val="accent1"/>
                </a:solidFill>
                <a:prstDash val="dash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1" name="Google Shape;131;p13"/>
              <p:cNvCxnSpPr/>
              <p:nvPr/>
            </p:nvCxnSpPr>
            <p:spPr>
              <a:xfrm>
                <a:off x="2990232" y="2457482"/>
                <a:ext cx="1480262" cy="1398784"/>
              </a:xfrm>
              <a:prstGeom prst="bentConnector3">
                <a:avLst>
                  <a:gd name="adj1" fmla="val 92698"/>
                </a:avLst>
              </a:prstGeom>
              <a:noFill/>
              <a:ln w="38100" cap="flat" cmpd="sng">
                <a:solidFill>
                  <a:schemeClr val="accent1"/>
                </a:solidFill>
                <a:prstDash val="dash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132" name="Google Shape;132;p13"/>
            <p:cNvGrpSpPr/>
            <p:nvPr/>
          </p:nvGrpSpPr>
          <p:grpSpPr>
            <a:xfrm>
              <a:off x="2701345" y="2675172"/>
              <a:ext cx="1447941" cy="742239"/>
              <a:chOff x="4094955" y="2256815"/>
              <a:chExt cx="2779746" cy="1424945"/>
            </a:xfrm>
          </p:grpSpPr>
          <p:grpSp>
            <p:nvGrpSpPr>
              <p:cNvPr id="133" name="Google Shape;133;p13"/>
              <p:cNvGrpSpPr/>
              <p:nvPr/>
            </p:nvGrpSpPr>
            <p:grpSpPr>
              <a:xfrm>
                <a:off x="4094955" y="2256815"/>
                <a:ext cx="2779746" cy="1424945"/>
                <a:chOff x="4464948" y="3697745"/>
                <a:chExt cx="2096429" cy="976846"/>
              </a:xfrm>
            </p:grpSpPr>
            <p:sp>
              <p:nvSpPr>
                <p:cNvPr id="134" name="Google Shape;134;p13"/>
                <p:cNvSpPr/>
                <p:nvPr/>
              </p:nvSpPr>
              <p:spPr>
                <a:xfrm>
                  <a:off x="4464948" y="3697745"/>
                  <a:ext cx="2096429" cy="976846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lt1"/>
                </a:solidFill>
                <a:ln w="12700" cap="flat" cmpd="sng">
                  <a:solidFill>
                    <a:srgbClr val="0F257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endParaRPr sz="1800" b="0" i="0" u="none" strike="noStrike" cap="none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sym typeface="Arial"/>
                  </a:endParaRPr>
                </a:p>
              </p:txBody>
            </p:sp>
            <p:sp>
              <p:nvSpPr>
                <p:cNvPr id="135" name="Google Shape;135;p13"/>
                <p:cNvSpPr/>
                <p:nvPr/>
              </p:nvSpPr>
              <p:spPr>
                <a:xfrm>
                  <a:off x="4514014" y="3752013"/>
                  <a:ext cx="1998297" cy="870148"/>
                </a:xfrm>
                <a:prstGeom prst="roundRect">
                  <a:avLst>
                    <a:gd name="adj" fmla="val 15455"/>
                  </a:avLst>
                </a:prstGeom>
                <a:solidFill>
                  <a:srgbClr val="0F2571"/>
                </a:solidFill>
                <a:ln w="12700" cap="flat" cmpd="sng">
                  <a:solidFill>
                    <a:srgbClr val="0F257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endParaRPr sz="1800" b="0" i="0" u="none" strike="noStrike" cap="none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sym typeface="Arial"/>
                  </a:endParaRPr>
                </a:p>
              </p:txBody>
            </p:sp>
          </p:grpSp>
          <p:pic>
            <p:nvPicPr>
              <p:cNvPr id="136" name="Google Shape;136;p13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221285" y="2435109"/>
                <a:ext cx="2527086" cy="108446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7" name="Google Shape;137;p13"/>
            <p:cNvGrpSpPr/>
            <p:nvPr/>
          </p:nvGrpSpPr>
          <p:grpSpPr>
            <a:xfrm>
              <a:off x="2701344" y="5318161"/>
              <a:ext cx="1447941" cy="742239"/>
              <a:chOff x="4094955" y="2256815"/>
              <a:chExt cx="2779746" cy="1424945"/>
            </a:xfrm>
          </p:grpSpPr>
          <p:grpSp>
            <p:nvGrpSpPr>
              <p:cNvPr id="138" name="Google Shape;138;p13"/>
              <p:cNvGrpSpPr/>
              <p:nvPr/>
            </p:nvGrpSpPr>
            <p:grpSpPr>
              <a:xfrm>
                <a:off x="4094955" y="2256815"/>
                <a:ext cx="2779746" cy="1424945"/>
                <a:chOff x="4464948" y="3697745"/>
                <a:chExt cx="2096429" cy="976846"/>
              </a:xfrm>
            </p:grpSpPr>
            <p:sp>
              <p:nvSpPr>
                <p:cNvPr id="139" name="Google Shape;139;p13"/>
                <p:cNvSpPr/>
                <p:nvPr/>
              </p:nvSpPr>
              <p:spPr>
                <a:xfrm>
                  <a:off x="4464948" y="3697745"/>
                  <a:ext cx="2096429" cy="976846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lt1"/>
                </a:solidFill>
                <a:ln w="12700" cap="flat" cmpd="sng">
                  <a:solidFill>
                    <a:srgbClr val="0F257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endParaRPr sz="1800" b="0" i="0" u="none" strike="noStrike" cap="none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sym typeface="Arial"/>
                  </a:endParaRPr>
                </a:p>
              </p:txBody>
            </p:sp>
            <p:sp>
              <p:nvSpPr>
                <p:cNvPr id="140" name="Google Shape;140;p13"/>
                <p:cNvSpPr/>
                <p:nvPr/>
              </p:nvSpPr>
              <p:spPr>
                <a:xfrm>
                  <a:off x="4514014" y="3752013"/>
                  <a:ext cx="1998297" cy="870148"/>
                </a:xfrm>
                <a:prstGeom prst="roundRect">
                  <a:avLst>
                    <a:gd name="adj" fmla="val 15455"/>
                  </a:avLst>
                </a:prstGeom>
                <a:solidFill>
                  <a:srgbClr val="0F2571"/>
                </a:solidFill>
                <a:ln w="12700" cap="flat" cmpd="sng">
                  <a:solidFill>
                    <a:srgbClr val="0F257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endParaRPr sz="1800" b="0" i="0" u="none" strike="noStrike" cap="none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sym typeface="Arial"/>
                  </a:endParaRPr>
                </a:p>
              </p:txBody>
            </p:sp>
          </p:grpSp>
          <p:pic>
            <p:nvPicPr>
              <p:cNvPr id="141" name="Google Shape;141;p13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221285" y="2435109"/>
                <a:ext cx="2527086" cy="108446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42" name="Google Shape;142;p1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37929" y="2126821"/>
              <a:ext cx="1644292" cy="2187623"/>
            </a:xfrm>
            <a:prstGeom prst="rect">
              <a:avLst/>
            </a:prstGeom>
            <a:noFill/>
            <a:ln>
              <a:noFill/>
            </a:ln>
            <a:effectLst>
              <a:outerShdw blurRad="431800" dist="368300" dir="4140000" algn="ctr" rotWithShape="0">
                <a:srgbClr val="000000">
                  <a:alpha val="24705"/>
                </a:srgbClr>
              </a:outerShdw>
            </a:effectLst>
          </p:spPr>
        </p:pic>
        <p:pic>
          <p:nvPicPr>
            <p:cNvPr id="143" name="Google Shape;143;p1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538192" y="4542083"/>
              <a:ext cx="1387584" cy="1433837"/>
            </a:xfrm>
            <a:prstGeom prst="rect">
              <a:avLst/>
            </a:prstGeom>
            <a:noFill/>
            <a:ln>
              <a:noFill/>
            </a:ln>
            <a:effectLst>
              <a:outerShdw blurRad="431800" dist="368300" dir="4140000" algn="ctr" rotWithShape="0">
                <a:srgbClr val="000000">
                  <a:alpha val="24705"/>
                </a:srgbClr>
              </a:outerShdw>
            </a:effectLst>
          </p:spPr>
        </p:pic>
        <p:grpSp>
          <p:nvGrpSpPr>
            <p:cNvPr id="144" name="Google Shape;144;p13"/>
            <p:cNvGrpSpPr/>
            <p:nvPr/>
          </p:nvGrpSpPr>
          <p:grpSpPr>
            <a:xfrm>
              <a:off x="7737138" y="1799911"/>
              <a:ext cx="1447941" cy="742239"/>
              <a:chOff x="4094955" y="2256815"/>
              <a:chExt cx="2779746" cy="1424945"/>
            </a:xfrm>
          </p:grpSpPr>
          <p:grpSp>
            <p:nvGrpSpPr>
              <p:cNvPr id="145" name="Google Shape;145;p13"/>
              <p:cNvGrpSpPr/>
              <p:nvPr/>
            </p:nvGrpSpPr>
            <p:grpSpPr>
              <a:xfrm>
                <a:off x="4094955" y="2256815"/>
                <a:ext cx="2779746" cy="1424945"/>
                <a:chOff x="4464948" y="3697745"/>
                <a:chExt cx="2096429" cy="976846"/>
              </a:xfrm>
            </p:grpSpPr>
            <p:sp>
              <p:nvSpPr>
                <p:cNvPr id="146" name="Google Shape;146;p13"/>
                <p:cNvSpPr/>
                <p:nvPr/>
              </p:nvSpPr>
              <p:spPr>
                <a:xfrm>
                  <a:off x="4464948" y="3697745"/>
                  <a:ext cx="2096429" cy="976846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lt1"/>
                </a:solidFill>
                <a:ln w="12700" cap="flat" cmpd="sng">
                  <a:solidFill>
                    <a:srgbClr val="0F257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endParaRPr sz="1800" b="0" i="0" u="none" strike="noStrike" cap="none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sym typeface="Arial"/>
                  </a:endParaRPr>
                </a:p>
              </p:txBody>
            </p:sp>
            <p:sp>
              <p:nvSpPr>
                <p:cNvPr id="147" name="Google Shape;147;p13"/>
                <p:cNvSpPr/>
                <p:nvPr/>
              </p:nvSpPr>
              <p:spPr>
                <a:xfrm>
                  <a:off x="4514014" y="3752013"/>
                  <a:ext cx="1998297" cy="870148"/>
                </a:xfrm>
                <a:prstGeom prst="roundRect">
                  <a:avLst>
                    <a:gd name="adj" fmla="val 15455"/>
                  </a:avLst>
                </a:prstGeom>
                <a:solidFill>
                  <a:srgbClr val="0F2571"/>
                </a:solidFill>
                <a:ln w="12700" cap="flat" cmpd="sng">
                  <a:solidFill>
                    <a:srgbClr val="0F257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endParaRPr sz="1800" b="0" i="0" u="none" strike="noStrike" cap="none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sym typeface="Arial"/>
                  </a:endParaRPr>
                </a:p>
              </p:txBody>
            </p:sp>
          </p:grpSp>
          <p:pic>
            <p:nvPicPr>
              <p:cNvPr id="148" name="Google Shape;148;p13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221285" y="2435109"/>
                <a:ext cx="2527086" cy="108446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49" name="Google Shape;149;p1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946454" y="1512615"/>
              <a:ext cx="1659935" cy="989697"/>
            </a:xfrm>
            <a:prstGeom prst="rect">
              <a:avLst/>
            </a:prstGeom>
            <a:noFill/>
            <a:ln>
              <a:noFill/>
            </a:ln>
            <a:effectLst>
              <a:outerShdw blurRad="431800" dist="368300" dir="4140000" algn="ctr" rotWithShape="0">
                <a:srgbClr val="000000">
                  <a:alpha val="24705"/>
                </a:srgbClr>
              </a:outerShdw>
            </a:effectLst>
          </p:spPr>
        </p:pic>
        <p:grpSp>
          <p:nvGrpSpPr>
            <p:cNvPr id="150" name="Google Shape;150;p13"/>
            <p:cNvGrpSpPr/>
            <p:nvPr/>
          </p:nvGrpSpPr>
          <p:grpSpPr>
            <a:xfrm>
              <a:off x="4311754" y="3428364"/>
              <a:ext cx="508163" cy="457014"/>
              <a:chOff x="4480210" y="2046069"/>
              <a:chExt cx="444082" cy="399383"/>
            </a:xfrm>
          </p:grpSpPr>
          <p:sp>
            <p:nvSpPr>
              <p:cNvPr id="151" name="Google Shape;151;p13"/>
              <p:cNvSpPr/>
              <p:nvPr/>
            </p:nvSpPr>
            <p:spPr>
              <a:xfrm>
                <a:off x="4480210" y="2046069"/>
                <a:ext cx="444082" cy="399383"/>
              </a:xfrm>
              <a:custGeom>
                <a:avLst/>
                <a:gdLst/>
                <a:ahLst/>
                <a:cxnLst/>
                <a:rect l="l" t="t" r="r" b="b"/>
                <a:pathLst>
                  <a:path w="444082" h="399383" extrusionOk="0">
                    <a:moveTo>
                      <a:pt x="221803" y="18209"/>
                    </a:moveTo>
                    <a:cubicBezTo>
                      <a:pt x="235143" y="18131"/>
                      <a:pt x="247487" y="25258"/>
                      <a:pt x="254086" y="36850"/>
                    </a:cubicBezTo>
                    <a:lnTo>
                      <a:pt x="420240" y="324639"/>
                    </a:lnTo>
                    <a:cubicBezTo>
                      <a:pt x="430536" y="342469"/>
                      <a:pt x="424426" y="365269"/>
                      <a:pt x="406595" y="375565"/>
                    </a:cubicBezTo>
                    <a:cubicBezTo>
                      <a:pt x="400927" y="378836"/>
                      <a:pt x="394499" y="380560"/>
                      <a:pt x="387957" y="380560"/>
                    </a:cubicBezTo>
                    <a:lnTo>
                      <a:pt x="55650" y="380560"/>
                    </a:lnTo>
                    <a:cubicBezTo>
                      <a:pt x="35060" y="380557"/>
                      <a:pt x="18370" y="363865"/>
                      <a:pt x="18372" y="343276"/>
                    </a:cubicBezTo>
                    <a:cubicBezTo>
                      <a:pt x="18372" y="336732"/>
                      <a:pt x="20095" y="330306"/>
                      <a:pt x="23367" y="324639"/>
                    </a:cubicBezTo>
                    <a:lnTo>
                      <a:pt x="189520" y="36850"/>
                    </a:lnTo>
                    <a:cubicBezTo>
                      <a:pt x="196121" y="25258"/>
                      <a:pt x="208464" y="18131"/>
                      <a:pt x="221803" y="18209"/>
                    </a:cubicBezTo>
                    <a:close/>
                    <a:moveTo>
                      <a:pt x="221803" y="-312"/>
                    </a:moveTo>
                    <a:cubicBezTo>
                      <a:pt x="201634" y="-312"/>
                      <a:pt x="183570" y="10118"/>
                      <a:pt x="173481" y="27585"/>
                    </a:cubicBezTo>
                    <a:lnTo>
                      <a:pt x="7327" y="315365"/>
                    </a:lnTo>
                    <a:cubicBezTo>
                      <a:pt x="-2759" y="332840"/>
                      <a:pt x="-2759" y="353691"/>
                      <a:pt x="7327" y="371164"/>
                    </a:cubicBezTo>
                    <a:cubicBezTo>
                      <a:pt x="17413" y="388637"/>
                      <a:pt x="35477" y="399064"/>
                      <a:pt x="55650" y="399064"/>
                    </a:cubicBezTo>
                    <a:lnTo>
                      <a:pt x="387957" y="399064"/>
                    </a:lnTo>
                    <a:cubicBezTo>
                      <a:pt x="408130" y="399064"/>
                      <a:pt x="426193" y="388634"/>
                      <a:pt x="436280" y="371164"/>
                    </a:cubicBezTo>
                    <a:cubicBezTo>
                      <a:pt x="446366" y="353694"/>
                      <a:pt x="446366" y="332834"/>
                      <a:pt x="436280" y="315365"/>
                    </a:cubicBezTo>
                    <a:lnTo>
                      <a:pt x="270126" y="27576"/>
                    </a:lnTo>
                    <a:cubicBezTo>
                      <a:pt x="260037" y="10101"/>
                      <a:pt x="241973" y="-320"/>
                      <a:pt x="221803" y="-32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431800" dist="368300" dir="4140000" algn="ctr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  <p:sp>
            <p:nvSpPr>
              <p:cNvPr id="152" name="Google Shape;152;p13"/>
              <p:cNvSpPr/>
              <p:nvPr/>
            </p:nvSpPr>
            <p:spPr>
              <a:xfrm>
                <a:off x="4511129" y="2076935"/>
                <a:ext cx="382242" cy="337650"/>
              </a:xfrm>
              <a:custGeom>
                <a:avLst/>
                <a:gdLst/>
                <a:ahLst/>
                <a:cxnLst/>
                <a:rect l="l" t="t" r="r" b="b"/>
                <a:pathLst>
                  <a:path w="382242" h="337650" extrusionOk="0">
                    <a:moveTo>
                      <a:pt x="3139" y="299933"/>
                    </a:moveTo>
                    <a:lnTo>
                      <a:pt x="169293" y="12144"/>
                    </a:lnTo>
                    <a:cubicBezTo>
                      <a:pt x="178904" y="-4475"/>
                      <a:pt x="202877" y="-4475"/>
                      <a:pt x="212474" y="12144"/>
                    </a:cubicBezTo>
                    <a:lnTo>
                      <a:pt x="378628" y="299933"/>
                    </a:lnTo>
                    <a:cubicBezTo>
                      <a:pt x="388222" y="316555"/>
                      <a:pt x="376228" y="337330"/>
                      <a:pt x="357037" y="337330"/>
                    </a:cubicBezTo>
                    <a:lnTo>
                      <a:pt x="24730" y="337330"/>
                    </a:lnTo>
                    <a:cubicBezTo>
                      <a:pt x="5539" y="337330"/>
                      <a:pt x="-6455" y="316555"/>
                      <a:pt x="3139" y="299933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431800" dist="368300" dir="4140000" algn="ctr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  <p:sp>
            <p:nvSpPr>
              <p:cNvPr id="153" name="Google Shape;153;p13"/>
              <p:cNvSpPr/>
              <p:nvPr/>
            </p:nvSpPr>
            <p:spPr>
              <a:xfrm>
                <a:off x="4674351" y="2172052"/>
                <a:ext cx="55808" cy="208872"/>
              </a:xfrm>
              <a:custGeom>
                <a:avLst/>
                <a:gdLst/>
                <a:ahLst/>
                <a:cxnLst/>
                <a:rect l="l" t="t" r="r" b="b"/>
                <a:pathLst>
                  <a:path w="55808" h="208872" extrusionOk="0">
                    <a:moveTo>
                      <a:pt x="45606" y="190608"/>
                    </a:moveTo>
                    <a:cubicBezTo>
                      <a:pt x="45606" y="200519"/>
                      <a:pt x="37574" y="208552"/>
                      <a:pt x="27662" y="208552"/>
                    </a:cubicBezTo>
                    <a:cubicBezTo>
                      <a:pt x="17752" y="208552"/>
                      <a:pt x="9718" y="200519"/>
                      <a:pt x="9718" y="190608"/>
                    </a:cubicBezTo>
                    <a:cubicBezTo>
                      <a:pt x="9718" y="180696"/>
                      <a:pt x="17752" y="172663"/>
                      <a:pt x="27662" y="172663"/>
                    </a:cubicBezTo>
                    <a:cubicBezTo>
                      <a:pt x="37574" y="172663"/>
                      <a:pt x="45606" y="180696"/>
                      <a:pt x="45606" y="190608"/>
                    </a:cubicBezTo>
                    <a:close/>
                    <a:moveTo>
                      <a:pt x="27662" y="-320"/>
                    </a:moveTo>
                    <a:cubicBezTo>
                      <a:pt x="12303" y="-370"/>
                      <a:pt x="-187" y="12040"/>
                      <a:pt x="-238" y="27398"/>
                    </a:cubicBezTo>
                    <a:cubicBezTo>
                      <a:pt x="-245" y="29625"/>
                      <a:pt x="16" y="31843"/>
                      <a:pt x="537" y="34007"/>
                    </a:cubicBezTo>
                    <a:lnTo>
                      <a:pt x="13900" y="145038"/>
                    </a:lnTo>
                    <a:cubicBezTo>
                      <a:pt x="13900" y="152639"/>
                      <a:pt x="20062" y="158800"/>
                      <a:pt x="27662" y="158800"/>
                    </a:cubicBezTo>
                    <a:cubicBezTo>
                      <a:pt x="35264" y="158800"/>
                      <a:pt x="41424" y="152639"/>
                      <a:pt x="41424" y="145038"/>
                    </a:cubicBezTo>
                    <a:lnTo>
                      <a:pt x="54787" y="34019"/>
                    </a:lnTo>
                    <a:cubicBezTo>
                      <a:pt x="58393" y="19090"/>
                      <a:pt x="49215" y="4064"/>
                      <a:pt x="34285" y="457"/>
                    </a:cubicBezTo>
                    <a:cubicBezTo>
                      <a:pt x="32115" y="-67"/>
                      <a:pt x="29893" y="-328"/>
                      <a:pt x="27662" y="-32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431800" dist="368300" dir="4140000" algn="ctr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</p:grpSp>
        <p:grpSp>
          <p:nvGrpSpPr>
            <p:cNvPr id="154" name="Google Shape;154;p13"/>
            <p:cNvGrpSpPr/>
            <p:nvPr/>
          </p:nvGrpSpPr>
          <p:grpSpPr>
            <a:xfrm>
              <a:off x="4311754" y="4697903"/>
              <a:ext cx="508163" cy="457014"/>
              <a:chOff x="4480210" y="2046069"/>
              <a:chExt cx="444082" cy="399383"/>
            </a:xfrm>
          </p:grpSpPr>
          <p:sp>
            <p:nvSpPr>
              <p:cNvPr id="155" name="Google Shape;155;p13"/>
              <p:cNvSpPr/>
              <p:nvPr/>
            </p:nvSpPr>
            <p:spPr>
              <a:xfrm>
                <a:off x="4480210" y="2046069"/>
                <a:ext cx="444082" cy="399383"/>
              </a:xfrm>
              <a:custGeom>
                <a:avLst/>
                <a:gdLst/>
                <a:ahLst/>
                <a:cxnLst/>
                <a:rect l="l" t="t" r="r" b="b"/>
                <a:pathLst>
                  <a:path w="444082" h="399383" extrusionOk="0">
                    <a:moveTo>
                      <a:pt x="221803" y="18209"/>
                    </a:moveTo>
                    <a:cubicBezTo>
                      <a:pt x="235143" y="18131"/>
                      <a:pt x="247487" y="25258"/>
                      <a:pt x="254086" y="36850"/>
                    </a:cubicBezTo>
                    <a:lnTo>
                      <a:pt x="420240" y="324639"/>
                    </a:lnTo>
                    <a:cubicBezTo>
                      <a:pt x="430536" y="342469"/>
                      <a:pt x="424426" y="365269"/>
                      <a:pt x="406595" y="375565"/>
                    </a:cubicBezTo>
                    <a:cubicBezTo>
                      <a:pt x="400927" y="378836"/>
                      <a:pt x="394499" y="380560"/>
                      <a:pt x="387957" y="380560"/>
                    </a:cubicBezTo>
                    <a:lnTo>
                      <a:pt x="55650" y="380560"/>
                    </a:lnTo>
                    <a:cubicBezTo>
                      <a:pt x="35060" y="380557"/>
                      <a:pt x="18370" y="363865"/>
                      <a:pt x="18372" y="343276"/>
                    </a:cubicBezTo>
                    <a:cubicBezTo>
                      <a:pt x="18372" y="336732"/>
                      <a:pt x="20095" y="330306"/>
                      <a:pt x="23367" y="324639"/>
                    </a:cubicBezTo>
                    <a:lnTo>
                      <a:pt x="189520" y="36850"/>
                    </a:lnTo>
                    <a:cubicBezTo>
                      <a:pt x="196121" y="25258"/>
                      <a:pt x="208464" y="18131"/>
                      <a:pt x="221803" y="18209"/>
                    </a:cubicBezTo>
                    <a:close/>
                    <a:moveTo>
                      <a:pt x="221803" y="-312"/>
                    </a:moveTo>
                    <a:cubicBezTo>
                      <a:pt x="201634" y="-312"/>
                      <a:pt x="183570" y="10118"/>
                      <a:pt x="173481" y="27585"/>
                    </a:cubicBezTo>
                    <a:lnTo>
                      <a:pt x="7327" y="315365"/>
                    </a:lnTo>
                    <a:cubicBezTo>
                      <a:pt x="-2759" y="332840"/>
                      <a:pt x="-2759" y="353691"/>
                      <a:pt x="7327" y="371164"/>
                    </a:cubicBezTo>
                    <a:cubicBezTo>
                      <a:pt x="17413" y="388637"/>
                      <a:pt x="35477" y="399064"/>
                      <a:pt x="55650" y="399064"/>
                    </a:cubicBezTo>
                    <a:lnTo>
                      <a:pt x="387957" y="399064"/>
                    </a:lnTo>
                    <a:cubicBezTo>
                      <a:pt x="408130" y="399064"/>
                      <a:pt x="426193" y="388634"/>
                      <a:pt x="436280" y="371164"/>
                    </a:cubicBezTo>
                    <a:cubicBezTo>
                      <a:pt x="446366" y="353694"/>
                      <a:pt x="446366" y="332834"/>
                      <a:pt x="436280" y="315365"/>
                    </a:cubicBezTo>
                    <a:lnTo>
                      <a:pt x="270126" y="27576"/>
                    </a:lnTo>
                    <a:cubicBezTo>
                      <a:pt x="260037" y="10101"/>
                      <a:pt x="241973" y="-320"/>
                      <a:pt x="221803" y="-32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431800" dist="368300" dir="4140000" algn="ctr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  <p:sp>
            <p:nvSpPr>
              <p:cNvPr id="156" name="Google Shape;156;p13"/>
              <p:cNvSpPr/>
              <p:nvPr/>
            </p:nvSpPr>
            <p:spPr>
              <a:xfrm>
                <a:off x="4511129" y="2076935"/>
                <a:ext cx="382242" cy="337650"/>
              </a:xfrm>
              <a:custGeom>
                <a:avLst/>
                <a:gdLst/>
                <a:ahLst/>
                <a:cxnLst/>
                <a:rect l="l" t="t" r="r" b="b"/>
                <a:pathLst>
                  <a:path w="382242" h="337650" extrusionOk="0">
                    <a:moveTo>
                      <a:pt x="3139" y="299933"/>
                    </a:moveTo>
                    <a:lnTo>
                      <a:pt x="169293" y="12144"/>
                    </a:lnTo>
                    <a:cubicBezTo>
                      <a:pt x="178904" y="-4475"/>
                      <a:pt x="202877" y="-4475"/>
                      <a:pt x="212474" y="12144"/>
                    </a:cubicBezTo>
                    <a:lnTo>
                      <a:pt x="378628" y="299933"/>
                    </a:lnTo>
                    <a:cubicBezTo>
                      <a:pt x="388222" y="316555"/>
                      <a:pt x="376228" y="337330"/>
                      <a:pt x="357037" y="337330"/>
                    </a:cubicBezTo>
                    <a:lnTo>
                      <a:pt x="24730" y="337330"/>
                    </a:lnTo>
                    <a:cubicBezTo>
                      <a:pt x="5539" y="337330"/>
                      <a:pt x="-6455" y="316555"/>
                      <a:pt x="3139" y="299933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431800" dist="368300" dir="4140000" algn="ctr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  <p:sp>
            <p:nvSpPr>
              <p:cNvPr id="157" name="Google Shape;157;p13"/>
              <p:cNvSpPr/>
              <p:nvPr/>
            </p:nvSpPr>
            <p:spPr>
              <a:xfrm>
                <a:off x="4674351" y="2172052"/>
                <a:ext cx="55808" cy="208872"/>
              </a:xfrm>
              <a:custGeom>
                <a:avLst/>
                <a:gdLst/>
                <a:ahLst/>
                <a:cxnLst/>
                <a:rect l="l" t="t" r="r" b="b"/>
                <a:pathLst>
                  <a:path w="55808" h="208872" extrusionOk="0">
                    <a:moveTo>
                      <a:pt x="45606" y="190608"/>
                    </a:moveTo>
                    <a:cubicBezTo>
                      <a:pt x="45606" y="200519"/>
                      <a:pt x="37574" y="208552"/>
                      <a:pt x="27662" y="208552"/>
                    </a:cubicBezTo>
                    <a:cubicBezTo>
                      <a:pt x="17752" y="208552"/>
                      <a:pt x="9718" y="200519"/>
                      <a:pt x="9718" y="190608"/>
                    </a:cubicBezTo>
                    <a:cubicBezTo>
                      <a:pt x="9718" y="180696"/>
                      <a:pt x="17752" y="172663"/>
                      <a:pt x="27662" y="172663"/>
                    </a:cubicBezTo>
                    <a:cubicBezTo>
                      <a:pt x="37574" y="172663"/>
                      <a:pt x="45606" y="180696"/>
                      <a:pt x="45606" y="190608"/>
                    </a:cubicBezTo>
                    <a:close/>
                    <a:moveTo>
                      <a:pt x="27662" y="-320"/>
                    </a:moveTo>
                    <a:cubicBezTo>
                      <a:pt x="12303" y="-370"/>
                      <a:pt x="-187" y="12040"/>
                      <a:pt x="-238" y="27398"/>
                    </a:cubicBezTo>
                    <a:cubicBezTo>
                      <a:pt x="-245" y="29625"/>
                      <a:pt x="16" y="31843"/>
                      <a:pt x="537" y="34007"/>
                    </a:cubicBezTo>
                    <a:lnTo>
                      <a:pt x="13900" y="145038"/>
                    </a:lnTo>
                    <a:cubicBezTo>
                      <a:pt x="13900" y="152639"/>
                      <a:pt x="20062" y="158800"/>
                      <a:pt x="27662" y="158800"/>
                    </a:cubicBezTo>
                    <a:cubicBezTo>
                      <a:pt x="35264" y="158800"/>
                      <a:pt x="41424" y="152639"/>
                      <a:pt x="41424" y="145038"/>
                    </a:cubicBezTo>
                    <a:lnTo>
                      <a:pt x="54787" y="34019"/>
                    </a:lnTo>
                    <a:cubicBezTo>
                      <a:pt x="58393" y="19090"/>
                      <a:pt x="49215" y="4064"/>
                      <a:pt x="34285" y="457"/>
                    </a:cubicBezTo>
                    <a:cubicBezTo>
                      <a:pt x="32115" y="-67"/>
                      <a:pt x="29893" y="-328"/>
                      <a:pt x="27662" y="-32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431800" dist="368300" dir="4140000" algn="ctr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</p:grpSp>
        <p:grpSp>
          <p:nvGrpSpPr>
            <p:cNvPr id="158" name="Google Shape;158;p13"/>
            <p:cNvGrpSpPr/>
            <p:nvPr/>
          </p:nvGrpSpPr>
          <p:grpSpPr>
            <a:xfrm>
              <a:off x="7050669" y="2553103"/>
              <a:ext cx="508163" cy="457014"/>
              <a:chOff x="4480210" y="2046069"/>
              <a:chExt cx="444082" cy="399383"/>
            </a:xfrm>
          </p:grpSpPr>
          <p:sp>
            <p:nvSpPr>
              <p:cNvPr id="159" name="Google Shape;159;p13"/>
              <p:cNvSpPr/>
              <p:nvPr/>
            </p:nvSpPr>
            <p:spPr>
              <a:xfrm>
                <a:off x="4480210" y="2046069"/>
                <a:ext cx="444082" cy="399383"/>
              </a:xfrm>
              <a:custGeom>
                <a:avLst/>
                <a:gdLst/>
                <a:ahLst/>
                <a:cxnLst/>
                <a:rect l="l" t="t" r="r" b="b"/>
                <a:pathLst>
                  <a:path w="444082" h="399383" extrusionOk="0">
                    <a:moveTo>
                      <a:pt x="221803" y="18209"/>
                    </a:moveTo>
                    <a:cubicBezTo>
                      <a:pt x="235143" y="18131"/>
                      <a:pt x="247487" y="25258"/>
                      <a:pt x="254086" y="36850"/>
                    </a:cubicBezTo>
                    <a:lnTo>
                      <a:pt x="420240" y="324639"/>
                    </a:lnTo>
                    <a:cubicBezTo>
                      <a:pt x="430536" y="342469"/>
                      <a:pt x="424426" y="365269"/>
                      <a:pt x="406595" y="375565"/>
                    </a:cubicBezTo>
                    <a:cubicBezTo>
                      <a:pt x="400927" y="378836"/>
                      <a:pt x="394499" y="380560"/>
                      <a:pt x="387957" y="380560"/>
                    </a:cubicBezTo>
                    <a:lnTo>
                      <a:pt x="55650" y="380560"/>
                    </a:lnTo>
                    <a:cubicBezTo>
                      <a:pt x="35060" y="380557"/>
                      <a:pt x="18370" y="363865"/>
                      <a:pt x="18372" y="343276"/>
                    </a:cubicBezTo>
                    <a:cubicBezTo>
                      <a:pt x="18372" y="336732"/>
                      <a:pt x="20095" y="330306"/>
                      <a:pt x="23367" y="324639"/>
                    </a:cubicBezTo>
                    <a:lnTo>
                      <a:pt x="189520" y="36850"/>
                    </a:lnTo>
                    <a:cubicBezTo>
                      <a:pt x="196121" y="25258"/>
                      <a:pt x="208464" y="18131"/>
                      <a:pt x="221803" y="18209"/>
                    </a:cubicBezTo>
                    <a:close/>
                    <a:moveTo>
                      <a:pt x="221803" y="-312"/>
                    </a:moveTo>
                    <a:cubicBezTo>
                      <a:pt x="201634" y="-312"/>
                      <a:pt x="183570" y="10118"/>
                      <a:pt x="173481" y="27585"/>
                    </a:cubicBezTo>
                    <a:lnTo>
                      <a:pt x="7327" y="315365"/>
                    </a:lnTo>
                    <a:cubicBezTo>
                      <a:pt x="-2759" y="332840"/>
                      <a:pt x="-2759" y="353691"/>
                      <a:pt x="7327" y="371164"/>
                    </a:cubicBezTo>
                    <a:cubicBezTo>
                      <a:pt x="17413" y="388637"/>
                      <a:pt x="35477" y="399064"/>
                      <a:pt x="55650" y="399064"/>
                    </a:cubicBezTo>
                    <a:lnTo>
                      <a:pt x="387957" y="399064"/>
                    </a:lnTo>
                    <a:cubicBezTo>
                      <a:pt x="408130" y="399064"/>
                      <a:pt x="426193" y="388634"/>
                      <a:pt x="436280" y="371164"/>
                    </a:cubicBezTo>
                    <a:cubicBezTo>
                      <a:pt x="446366" y="353694"/>
                      <a:pt x="446366" y="332834"/>
                      <a:pt x="436280" y="315365"/>
                    </a:cubicBezTo>
                    <a:lnTo>
                      <a:pt x="270126" y="27576"/>
                    </a:lnTo>
                    <a:cubicBezTo>
                      <a:pt x="260037" y="10101"/>
                      <a:pt x="241973" y="-320"/>
                      <a:pt x="221803" y="-32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431800" dist="368300" dir="4140000" algn="ctr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  <p:sp>
            <p:nvSpPr>
              <p:cNvPr id="160" name="Google Shape;160;p13"/>
              <p:cNvSpPr/>
              <p:nvPr/>
            </p:nvSpPr>
            <p:spPr>
              <a:xfrm>
                <a:off x="4511129" y="2076935"/>
                <a:ext cx="382242" cy="337650"/>
              </a:xfrm>
              <a:custGeom>
                <a:avLst/>
                <a:gdLst/>
                <a:ahLst/>
                <a:cxnLst/>
                <a:rect l="l" t="t" r="r" b="b"/>
                <a:pathLst>
                  <a:path w="382242" h="337650" extrusionOk="0">
                    <a:moveTo>
                      <a:pt x="3139" y="299933"/>
                    </a:moveTo>
                    <a:lnTo>
                      <a:pt x="169293" y="12144"/>
                    </a:lnTo>
                    <a:cubicBezTo>
                      <a:pt x="178904" y="-4475"/>
                      <a:pt x="202877" y="-4475"/>
                      <a:pt x="212474" y="12144"/>
                    </a:cubicBezTo>
                    <a:lnTo>
                      <a:pt x="378628" y="299933"/>
                    </a:lnTo>
                    <a:cubicBezTo>
                      <a:pt x="388222" y="316555"/>
                      <a:pt x="376228" y="337330"/>
                      <a:pt x="357037" y="337330"/>
                    </a:cubicBezTo>
                    <a:lnTo>
                      <a:pt x="24730" y="337330"/>
                    </a:lnTo>
                    <a:cubicBezTo>
                      <a:pt x="5539" y="337330"/>
                      <a:pt x="-6455" y="316555"/>
                      <a:pt x="3139" y="299933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431800" dist="368300" dir="4140000" algn="ctr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  <p:sp>
            <p:nvSpPr>
              <p:cNvPr id="161" name="Google Shape;161;p13"/>
              <p:cNvSpPr/>
              <p:nvPr/>
            </p:nvSpPr>
            <p:spPr>
              <a:xfrm>
                <a:off x="4674351" y="2172052"/>
                <a:ext cx="55808" cy="208872"/>
              </a:xfrm>
              <a:custGeom>
                <a:avLst/>
                <a:gdLst/>
                <a:ahLst/>
                <a:cxnLst/>
                <a:rect l="l" t="t" r="r" b="b"/>
                <a:pathLst>
                  <a:path w="55808" h="208872" extrusionOk="0">
                    <a:moveTo>
                      <a:pt x="45606" y="190608"/>
                    </a:moveTo>
                    <a:cubicBezTo>
                      <a:pt x="45606" y="200519"/>
                      <a:pt x="37574" y="208552"/>
                      <a:pt x="27662" y="208552"/>
                    </a:cubicBezTo>
                    <a:cubicBezTo>
                      <a:pt x="17752" y="208552"/>
                      <a:pt x="9718" y="200519"/>
                      <a:pt x="9718" y="190608"/>
                    </a:cubicBezTo>
                    <a:cubicBezTo>
                      <a:pt x="9718" y="180696"/>
                      <a:pt x="17752" y="172663"/>
                      <a:pt x="27662" y="172663"/>
                    </a:cubicBezTo>
                    <a:cubicBezTo>
                      <a:pt x="37574" y="172663"/>
                      <a:pt x="45606" y="180696"/>
                      <a:pt x="45606" y="190608"/>
                    </a:cubicBezTo>
                    <a:close/>
                    <a:moveTo>
                      <a:pt x="27662" y="-320"/>
                    </a:moveTo>
                    <a:cubicBezTo>
                      <a:pt x="12303" y="-370"/>
                      <a:pt x="-187" y="12040"/>
                      <a:pt x="-238" y="27398"/>
                    </a:cubicBezTo>
                    <a:cubicBezTo>
                      <a:pt x="-245" y="29625"/>
                      <a:pt x="16" y="31843"/>
                      <a:pt x="537" y="34007"/>
                    </a:cubicBezTo>
                    <a:lnTo>
                      <a:pt x="13900" y="145038"/>
                    </a:lnTo>
                    <a:cubicBezTo>
                      <a:pt x="13900" y="152639"/>
                      <a:pt x="20062" y="158800"/>
                      <a:pt x="27662" y="158800"/>
                    </a:cubicBezTo>
                    <a:cubicBezTo>
                      <a:pt x="35264" y="158800"/>
                      <a:pt x="41424" y="152639"/>
                      <a:pt x="41424" y="145038"/>
                    </a:cubicBezTo>
                    <a:lnTo>
                      <a:pt x="54787" y="34019"/>
                    </a:lnTo>
                    <a:cubicBezTo>
                      <a:pt x="58393" y="19090"/>
                      <a:pt x="49215" y="4064"/>
                      <a:pt x="34285" y="457"/>
                    </a:cubicBezTo>
                    <a:cubicBezTo>
                      <a:pt x="32115" y="-67"/>
                      <a:pt x="29893" y="-328"/>
                      <a:pt x="27662" y="-32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431800" dist="368300" dir="4140000" algn="ctr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</p:grpSp>
        <p:grpSp>
          <p:nvGrpSpPr>
            <p:cNvPr id="162" name="Google Shape;162;p13"/>
            <p:cNvGrpSpPr/>
            <p:nvPr/>
          </p:nvGrpSpPr>
          <p:grpSpPr>
            <a:xfrm>
              <a:off x="7050669" y="3822642"/>
              <a:ext cx="508163" cy="457014"/>
              <a:chOff x="4480210" y="2046069"/>
              <a:chExt cx="444082" cy="399383"/>
            </a:xfrm>
          </p:grpSpPr>
          <p:sp>
            <p:nvSpPr>
              <p:cNvPr id="163" name="Google Shape;163;p13"/>
              <p:cNvSpPr/>
              <p:nvPr/>
            </p:nvSpPr>
            <p:spPr>
              <a:xfrm>
                <a:off x="4480210" y="2046069"/>
                <a:ext cx="444082" cy="399383"/>
              </a:xfrm>
              <a:custGeom>
                <a:avLst/>
                <a:gdLst/>
                <a:ahLst/>
                <a:cxnLst/>
                <a:rect l="l" t="t" r="r" b="b"/>
                <a:pathLst>
                  <a:path w="444082" h="399383" extrusionOk="0">
                    <a:moveTo>
                      <a:pt x="221803" y="18209"/>
                    </a:moveTo>
                    <a:cubicBezTo>
                      <a:pt x="235143" y="18131"/>
                      <a:pt x="247487" y="25258"/>
                      <a:pt x="254086" y="36850"/>
                    </a:cubicBezTo>
                    <a:lnTo>
                      <a:pt x="420240" y="324639"/>
                    </a:lnTo>
                    <a:cubicBezTo>
                      <a:pt x="430536" y="342469"/>
                      <a:pt x="424426" y="365269"/>
                      <a:pt x="406595" y="375565"/>
                    </a:cubicBezTo>
                    <a:cubicBezTo>
                      <a:pt x="400927" y="378836"/>
                      <a:pt x="394499" y="380560"/>
                      <a:pt x="387957" y="380560"/>
                    </a:cubicBezTo>
                    <a:lnTo>
                      <a:pt x="55650" y="380560"/>
                    </a:lnTo>
                    <a:cubicBezTo>
                      <a:pt x="35060" y="380557"/>
                      <a:pt x="18370" y="363865"/>
                      <a:pt x="18372" y="343276"/>
                    </a:cubicBezTo>
                    <a:cubicBezTo>
                      <a:pt x="18372" y="336732"/>
                      <a:pt x="20095" y="330306"/>
                      <a:pt x="23367" y="324639"/>
                    </a:cubicBezTo>
                    <a:lnTo>
                      <a:pt x="189520" y="36850"/>
                    </a:lnTo>
                    <a:cubicBezTo>
                      <a:pt x="196121" y="25258"/>
                      <a:pt x="208464" y="18131"/>
                      <a:pt x="221803" y="18209"/>
                    </a:cubicBezTo>
                    <a:close/>
                    <a:moveTo>
                      <a:pt x="221803" y="-312"/>
                    </a:moveTo>
                    <a:cubicBezTo>
                      <a:pt x="201634" y="-312"/>
                      <a:pt x="183570" y="10118"/>
                      <a:pt x="173481" y="27585"/>
                    </a:cubicBezTo>
                    <a:lnTo>
                      <a:pt x="7327" y="315365"/>
                    </a:lnTo>
                    <a:cubicBezTo>
                      <a:pt x="-2759" y="332840"/>
                      <a:pt x="-2759" y="353691"/>
                      <a:pt x="7327" y="371164"/>
                    </a:cubicBezTo>
                    <a:cubicBezTo>
                      <a:pt x="17413" y="388637"/>
                      <a:pt x="35477" y="399064"/>
                      <a:pt x="55650" y="399064"/>
                    </a:cubicBezTo>
                    <a:lnTo>
                      <a:pt x="387957" y="399064"/>
                    </a:lnTo>
                    <a:cubicBezTo>
                      <a:pt x="408130" y="399064"/>
                      <a:pt x="426193" y="388634"/>
                      <a:pt x="436280" y="371164"/>
                    </a:cubicBezTo>
                    <a:cubicBezTo>
                      <a:pt x="446366" y="353694"/>
                      <a:pt x="446366" y="332834"/>
                      <a:pt x="436280" y="315365"/>
                    </a:cubicBezTo>
                    <a:lnTo>
                      <a:pt x="270126" y="27576"/>
                    </a:lnTo>
                    <a:cubicBezTo>
                      <a:pt x="260037" y="10101"/>
                      <a:pt x="241973" y="-320"/>
                      <a:pt x="221803" y="-32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431800" dist="368300" dir="4140000" algn="ctr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  <p:sp>
            <p:nvSpPr>
              <p:cNvPr id="164" name="Google Shape;164;p13"/>
              <p:cNvSpPr/>
              <p:nvPr/>
            </p:nvSpPr>
            <p:spPr>
              <a:xfrm>
                <a:off x="4511129" y="2076935"/>
                <a:ext cx="382242" cy="337650"/>
              </a:xfrm>
              <a:custGeom>
                <a:avLst/>
                <a:gdLst/>
                <a:ahLst/>
                <a:cxnLst/>
                <a:rect l="l" t="t" r="r" b="b"/>
                <a:pathLst>
                  <a:path w="382242" h="337650" extrusionOk="0">
                    <a:moveTo>
                      <a:pt x="3139" y="299933"/>
                    </a:moveTo>
                    <a:lnTo>
                      <a:pt x="169293" y="12144"/>
                    </a:lnTo>
                    <a:cubicBezTo>
                      <a:pt x="178904" y="-4475"/>
                      <a:pt x="202877" y="-4475"/>
                      <a:pt x="212474" y="12144"/>
                    </a:cubicBezTo>
                    <a:lnTo>
                      <a:pt x="378628" y="299933"/>
                    </a:lnTo>
                    <a:cubicBezTo>
                      <a:pt x="388222" y="316555"/>
                      <a:pt x="376228" y="337330"/>
                      <a:pt x="357037" y="337330"/>
                    </a:cubicBezTo>
                    <a:lnTo>
                      <a:pt x="24730" y="337330"/>
                    </a:lnTo>
                    <a:cubicBezTo>
                      <a:pt x="5539" y="337330"/>
                      <a:pt x="-6455" y="316555"/>
                      <a:pt x="3139" y="299933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431800" dist="368300" dir="4140000" algn="ctr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  <p:sp>
            <p:nvSpPr>
              <p:cNvPr id="165" name="Google Shape;165;p13"/>
              <p:cNvSpPr/>
              <p:nvPr/>
            </p:nvSpPr>
            <p:spPr>
              <a:xfrm>
                <a:off x="4674351" y="2172052"/>
                <a:ext cx="55808" cy="208872"/>
              </a:xfrm>
              <a:custGeom>
                <a:avLst/>
                <a:gdLst/>
                <a:ahLst/>
                <a:cxnLst/>
                <a:rect l="l" t="t" r="r" b="b"/>
                <a:pathLst>
                  <a:path w="55808" h="208872" extrusionOk="0">
                    <a:moveTo>
                      <a:pt x="45606" y="190608"/>
                    </a:moveTo>
                    <a:cubicBezTo>
                      <a:pt x="45606" y="200519"/>
                      <a:pt x="37574" y="208552"/>
                      <a:pt x="27662" y="208552"/>
                    </a:cubicBezTo>
                    <a:cubicBezTo>
                      <a:pt x="17752" y="208552"/>
                      <a:pt x="9718" y="200519"/>
                      <a:pt x="9718" y="190608"/>
                    </a:cubicBezTo>
                    <a:cubicBezTo>
                      <a:pt x="9718" y="180696"/>
                      <a:pt x="17752" y="172663"/>
                      <a:pt x="27662" y="172663"/>
                    </a:cubicBezTo>
                    <a:cubicBezTo>
                      <a:pt x="37574" y="172663"/>
                      <a:pt x="45606" y="180696"/>
                      <a:pt x="45606" y="190608"/>
                    </a:cubicBezTo>
                    <a:close/>
                    <a:moveTo>
                      <a:pt x="27662" y="-320"/>
                    </a:moveTo>
                    <a:cubicBezTo>
                      <a:pt x="12303" y="-370"/>
                      <a:pt x="-187" y="12040"/>
                      <a:pt x="-238" y="27398"/>
                    </a:cubicBezTo>
                    <a:cubicBezTo>
                      <a:pt x="-245" y="29625"/>
                      <a:pt x="16" y="31843"/>
                      <a:pt x="537" y="34007"/>
                    </a:cubicBezTo>
                    <a:lnTo>
                      <a:pt x="13900" y="145038"/>
                    </a:lnTo>
                    <a:cubicBezTo>
                      <a:pt x="13900" y="152639"/>
                      <a:pt x="20062" y="158800"/>
                      <a:pt x="27662" y="158800"/>
                    </a:cubicBezTo>
                    <a:cubicBezTo>
                      <a:pt x="35264" y="158800"/>
                      <a:pt x="41424" y="152639"/>
                      <a:pt x="41424" y="145038"/>
                    </a:cubicBezTo>
                    <a:lnTo>
                      <a:pt x="54787" y="34019"/>
                    </a:lnTo>
                    <a:cubicBezTo>
                      <a:pt x="58393" y="19090"/>
                      <a:pt x="49215" y="4064"/>
                      <a:pt x="34285" y="457"/>
                    </a:cubicBezTo>
                    <a:cubicBezTo>
                      <a:pt x="32115" y="-67"/>
                      <a:pt x="29893" y="-328"/>
                      <a:pt x="27662" y="-32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blurRad="431800" dist="368300" dir="4140000" algn="ctr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</p:grpSp>
        <p:grpSp>
          <p:nvGrpSpPr>
            <p:cNvPr id="166" name="Google Shape;166;p13"/>
            <p:cNvGrpSpPr/>
            <p:nvPr/>
          </p:nvGrpSpPr>
          <p:grpSpPr>
            <a:xfrm>
              <a:off x="7737137" y="4372741"/>
              <a:ext cx="1447941" cy="742239"/>
              <a:chOff x="4094955" y="2256815"/>
              <a:chExt cx="2779746" cy="1424945"/>
            </a:xfrm>
          </p:grpSpPr>
          <p:grpSp>
            <p:nvGrpSpPr>
              <p:cNvPr id="167" name="Google Shape;167;p13"/>
              <p:cNvGrpSpPr/>
              <p:nvPr/>
            </p:nvGrpSpPr>
            <p:grpSpPr>
              <a:xfrm>
                <a:off x="4094955" y="2256815"/>
                <a:ext cx="2779746" cy="1424945"/>
                <a:chOff x="4464948" y="3697745"/>
                <a:chExt cx="2096429" cy="976846"/>
              </a:xfrm>
            </p:grpSpPr>
            <p:sp>
              <p:nvSpPr>
                <p:cNvPr id="168" name="Google Shape;168;p13"/>
                <p:cNvSpPr/>
                <p:nvPr/>
              </p:nvSpPr>
              <p:spPr>
                <a:xfrm>
                  <a:off x="4464948" y="3697745"/>
                  <a:ext cx="2096429" cy="976846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lt1"/>
                </a:solidFill>
                <a:ln w="12700" cap="flat" cmpd="sng">
                  <a:solidFill>
                    <a:srgbClr val="0F257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endParaRPr sz="1800" b="0" i="0" u="none" strike="noStrike" cap="none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sym typeface="Arial"/>
                  </a:endParaRPr>
                </a:p>
              </p:txBody>
            </p:sp>
            <p:sp>
              <p:nvSpPr>
                <p:cNvPr id="169" name="Google Shape;169;p13"/>
                <p:cNvSpPr/>
                <p:nvPr/>
              </p:nvSpPr>
              <p:spPr>
                <a:xfrm>
                  <a:off x="4514014" y="3752013"/>
                  <a:ext cx="1998297" cy="870148"/>
                </a:xfrm>
                <a:prstGeom prst="roundRect">
                  <a:avLst>
                    <a:gd name="adj" fmla="val 15455"/>
                  </a:avLst>
                </a:prstGeom>
                <a:solidFill>
                  <a:srgbClr val="0F2571"/>
                </a:solidFill>
                <a:ln w="12700" cap="flat" cmpd="sng">
                  <a:solidFill>
                    <a:srgbClr val="0F257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800"/>
                    <a:buFont typeface="Arial"/>
                    <a:buNone/>
                  </a:pPr>
                  <a:endParaRPr sz="1800" b="0" i="0" u="none" strike="noStrike" cap="none" dirty="0">
                    <a:solidFill>
                      <a:srgbClr val="FFFFFF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sym typeface="Arial"/>
                  </a:endParaRPr>
                </a:p>
              </p:txBody>
            </p:sp>
          </p:grpSp>
          <p:pic>
            <p:nvPicPr>
              <p:cNvPr id="170" name="Google Shape;170;p13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221285" y="2435109"/>
                <a:ext cx="2527086" cy="108446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71" name="Google Shape;171;p1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882076" y="3093900"/>
              <a:ext cx="1600048" cy="1742710"/>
            </a:xfrm>
            <a:prstGeom prst="rect">
              <a:avLst/>
            </a:prstGeom>
            <a:noFill/>
            <a:ln>
              <a:noFill/>
            </a:ln>
            <a:effectLst>
              <a:outerShdw blurRad="431800" dist="368300" dir="4140000" algn="ctr" rotWithShape="0">
                <a:srgbClr val="000000">
                  <a:alpha val="24705"/>
                </a:srgbClr>
              </a:outerShdw>
            </a:effectLst>
          </p:spPr>
        </p:pic>
        <p:grpSp>
          <p:nvGrpSpPr>
            <p:cNvPr id="172" name="Google Shape;172;p13"/>
            <p:cNvGrpSpPr/>
            <p:nvPr/>
          </p:nvGrpSpPr>
          <p:grpSpPr>
            <a:xfrm>
              <a:off x="5310954" y="3217705"/>
              <a:ext cx="1359593" cy="1197139"/>
              <a:chOff x="5426591" y="1771119"/>
              <a:chExt cx="1449821" cy="1276586"/>
            </a:xfrm>
          </p:grpSpPr>
          <p:sp>
            <p:nvSpPr>
              <p:cNvPr id="173" name="Google Shape;173;p13"/>
              <p:cNvSpPr/>
              <p:nvPr/>
            </p:nvSpPr>
            <p:spPr>
              <a:xfrm>
                <a:off x="5521060" y="1771119"/>
                <a:ext cx="1276586" cy="1276586"/>
              </a:xfrm>
              <a:prstGeom prst="ellipse">
                <a:avLst/>
              </a:prstGeom>
              <a:solidFill>
                <a:schemeClr val="lt1"/>
              </a:solidFill>
              <a:ln w="130175" cap="flat" cmpd="sng">
                <a:solidFill>
                  <a:srgbClr val="C00000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431800" dist="368300" dir="4140000" algn="ctr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  <p:sp>
            <p:nvSpPr>
              <p:cNvPr id="174" name="Google Shape;174;p13"/>
              <p:cNvSpPr txBox="1"/>
              <p:nvPr/>
            </p:nvSpPr>
            <p:spPr>
              <a:xfrm>
                <a:off x="5426591" y="2161001"/>
                <a:ext cx="1449821" cy="57706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31800" dist="368300" dir="4140000" algn="ctr" rotWithShape="0">
                  <a:srgbClr val="000000">
                    <a:alpha val="24705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0"/>
                  <a:buFont typeface="Arial"/>
                  <a:buNone/>
                </a:pPr>
                <a:r>
                  <a:rPr lang="en-US" sz="3200" b="1" i="0" u="none" strike="noStrike" cap="none" dirty="0">
                    <a:solidFill>
                      <a:srgbClr val="00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sym typeface="Arial"/>
                  </a:rPr>
                  <a:t>1GbE </a:t>
                </a:r>
                <a:endParaRPr sz="3200" b="1" i="0" u="none" strike="noStrike" cap="none" dirty="0">
                  <a:solidFill>
                    <a:srgbClr val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</p:grpSp>
      </p:grpSp>
      <p:sp>
        <p:nvSpPr>
          <p:cNvPr id="175" name="Google Shape;175;p13"/>
          <p:cNvSpPr txBox="1"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3600"/>
            </a:pPr>
            <a:r>
              <a:rPr lang="en-US" altLang="zh-TW" sz="3600" dirty="0" err="1">
                <a:solidFill>
                  <a:schemeClr val="bg1"/>
                </a:solidFill>
                <a:cs typeface="+mn-ea"/>
              </a:rPr>
              <a:t>スイッチをネットワークのボトルネックにしないために</a:t>
            </a:r>
            <a:endParaRPr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91634" y="2401779"/>
            <a:ext cx="7600366" cy="363326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4"/>
          <p:cNvSpPr txBox="1"/>
          <p:nvPr/>
        </p:nvSpPr>
        <p:spPr>
          <a:xfrm>
            <a:off x="663624" y="2210322"/>
            <a:ext cx="4782474" cy="78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ケーブルを再展開する必要はありません</a:t>
            </a:r>
            <a:endParaRPr sz="20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28600" marR="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82" name="Google Shape;182;p14"/>
          <p:cNvPicPr preferRelativeResize="0"/>
          <p:nvPr/>
        </p:nvPicPr>
        <p:blipFill rotWithShape="1">
          <a:blip r:embed="rId4">
            <a:alphaModFix/>
          </a:blip>
          <a:srcRect t="26784" b="27999"/>
          <a:stretch/>
        </p:blipFill>
        <p:spPr>
          <a:xfrm>
            <a:off x="5549576" y="3244218"/>
            <a:ext cx="6097723" cy="1723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4" descr="一張含有 纜線, 連接器 的圖片&#10;&#10;自動產生的描述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29444" y="4067178"/>
            <a:ext cx="2882798" cy="279082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14"/>
          <p:cNvGraphicFramePr/>
          <p:nvPr/>
        </p:nvGraphicFramePr>
        <p:xfrm>
          <a:off x="663624" y="2803089"/>
          <a:ext cx="4619150" cy="2982320"/>
        </p:xfrm>
        <a:graphic>
          <a:graphicData uri="http://schemas.openxmlformats.org/drawingml/2006/table">
            <a:tbl>
              <a:tblPr firstRow="1" bandRow="1">
                <a:noFill/>
                <a:tableStyleId>{A1C4C4CB-B07D-4B5A-A0A9-3F4123250841}</a:tableStyleId>
              </a:tblPr>
              <a:tblGrid>
                <a:gridCol w="912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6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62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800" b="1" u="none" strike="noStrike" cap="non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CAT 5e</a:t>
                      </a:r>
                      <a:endParaRPr sz="1800" b="1" u="none" strike="noStrike" cap="non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CAT 6</a:t>
                      </a:r>
                      <a:endParaRPr sz="1800" b="1" u="none" strike="noStrike" cap="non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CAT 6A</a:t>
                      </a:r>
                      <a:endParaRPr dirty="0"/>
                    </a:p>
                  </a:txBody>
                  <a:tcPr marL="88825" marR="88825" marT="44400" marB="444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100M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✔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✔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✔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1G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✔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✔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✔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2.5G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✔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✔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✔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5G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✔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✔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✔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2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10G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X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✔(55m)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en-US" sz="19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✔</a:t>
                      </a:r>
                      <a:endParaRPr sz="1900" b="1" u="none" strike="noStrike" cap="none" dirty="0">
                        <a:solidFill>
                          <a:srgbClr val="0C0C0C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88825" marR="88825" marT="44400" marB="444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5" name="Google Shape;185;p14"/>
          <p:cNvSpPr txBox="1"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altLang="ja-JP" dirty="0">
                <a:solidFill>
                  <a:schemeClr val="bg1"/>
                </a:solidFill>
                <a:cs typeface="+mj-lt"/>
              </a:rPr>
              <a:t>2.5GbEはCat5eケーブルで使用可能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5647344" y="1329332"/>
            <a:ext cx="6544656" cy="2371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262256"/>
            <a:ext cx="6544656" cy="2371596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5"/>
          <p:cNvSpPr txBox="1"/>
          <p:nvPr/>
        </p:nvSpPr>
        <p:spPr>
          <a:xfrm>
            <a:off x="567190" y="1932680"/>
            <a:ext cx="6128577" cy="101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既存のデバイスに1GbEまたは100MbEしかない場合でも、直接接続して問題なく使用できます。</a:t>
            </a:r>
            <a:endParaRPr sz="20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4" name="Google Shape;194;p15"/>
          <p:cNvSpPr txBox="1"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altLang="zh-TW" dirty="0" err="1">
                <a:solidFill>
                  <a:schemeClr val="bg1"/>
                </a:solidFill>
              </a:rPr>
              <a:t>現在のデバイスに直接接続</a:t>
            </a:r>
            <a:endParaRPr dirty="0"/>
          </a:p>
        </p:txBody>
      </p:sp>
      <p:grpSp>
        <p:nvGrpSpPr>
          <p:cNvPr id="195" name="Google Shape;195;p15"/>
          <p:cNvGrpSpPr/>
          <p:nvPr/>
        </p:nvGrpSpPr>
        <p:grpSpPr>
          <a:xfrm>
            <a:off x="529091" y="2066100"/>
            <a:ext cx="11133818" cy="4186179"/>
            <a:chOff x="923322" y="1888972"/>
            <a:chExt cx="10176305" cy="4186179"/>
          </a:xfrm>
        </p:grpSpPr>
        <p:cxnSp>
          <p:nvCxnSpPr>
            <p:cNvPr id="196" name="Google Shape;196;p15"/>
            <p:cNvCxnSpPr/>
            <p:nvPr/>
          </p:nvCxnSpPr>
          <p:spPr>
            <a:xfrm>
              <a:off x="2426799" y="4100378"/>
              <a:ext cx="2855417" cy="0"/>
            </a:xfrm>
            <a:prstGeom prst="straightConnector1">
              <a:avLst/>
            </a:prstGeom>
            <a:noFill/>
            <a:ln w="57150" cap="flat" cmpd="sng">
              <a:solidFill>
                <a:srgbClr val="9036F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97" name="Google Shape;197;p15"/>
            <p:cNvCxnSpPr/>
            <p:nvPr/>
          </p:nvCxnSpPr>
          <p:spPr>
            <a:xfrm>
              <a:off x="6369869" y="3990817"/>
              <a:ext cx="3233854" cy="1237323"/>
            </a:xfrm>
            <a:prstGeom prst="bentConnector3">
              <a:avLst>
                <a:gd name="adj1" fmla="val 42358"/>
              </a:avLst>
            </a:prstGeom>
            <a:noFill/>
            <a:ln w="57150" cap="flat" cmpd="sng">
              <a:solidFill>
                <a:srgbClr val="9036F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98" name="Google Shape;198;p15"/>
            <p:cNvCxnSpPr/>
            <p:nvPr/>
          </p:nvCxnSpPr>
          <p:spPr>
            <a:xfrm rot="10800000" flipH="1">
              <a:off x="6369869" y="2847826"/>
              <a:ext cx="3185268" cy="1067172"/>
            </a:xfrm>
            <a:prstGeom prst="bentConnector3">
              <a:avLst>
                <a:gd name="adj1" fmla="val 42307"/>
              </a:avLst>
            </a:prstGeom>
            <a:noFill/>
            <a:ln w="57150" cap="flat" cmpd="sng">
              <a:solidFill>
                <a:srgbClr val="9036F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pic>
          <p:nvPicPr>
            <p:cNvPr id="199" name="Google Shape;199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23322" y="3421601"/>
              <a:ext cx="1908897" cy="13575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Google Shape;200;p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94038" y="3590699"/>
              <a:ext cx="3573337" cy="875133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201" name="Google Shape;201;p1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871886" y="1888972"/>
              <a:ext cx="1826116" cy="19177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1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927529" y="3720813"/>
              <a:ext cx="2172098" cy="23543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15"/>
            <p:cNvSpPr/>
            <p:nvPr/>
          </p:nvSpPr>
          <p:spPr>
            <a:xfrm>
              <a:off x="3033023" y="3849392"/>
              <a:ext cx="1346723" cy="465147"/>
            </a:xfrm>
            <a:prstGeom prst="roundRect">
              <a:avLst>
                <a:gd name="adj" fmla="val 17717"/>
              </a:avLst>
            </a:prstGeom>
            <a:solidFill>
              <a:schemeClr val="dk1"/>
            </a:solidFill>
            <a:ln w="25400" cap="flat" cmpd="sng">
              <a:solidFill>
                <a:srgbClr val="F6F9F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dirty="0">
                  <a:solidFill>
                    <a:srgbClr val="99E0FD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100MbE</a:t>
              </a:r>
              <a:endParaRPr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7327396" y="2714295"/>
              <a:ext cx="1156884" cy="422097"/>
            </a:xfrm>
            <a:prstGeom prst="roundRect">
              <a:avLst>
                <a:gd name="adj" fmla="val 17717"/>
              </a:avLst>
            </a:prstGeom>
            <a:solidFill>
              <a:schemeClr val="dk1"/>
            </a:solidFill>
            <a:ln w="25400" cap="flat" cmpd="sng">
              <a:solidFill>
                <a:srgbClr val="F6F9F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72C4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>
                  <a:solidFill>
                    <a:srgbClr val="99E0FD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2.5GbE</a:t>
              </a:r>
              <a:endParaRPr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05" name="Google Shape;205;p15"/>
            <p:cNvSpPr/>
            <p:nvPr/>
          </p:nvSpPr>
          <p:spPr>
            <a:xfrm>
              <a:off x="7327396" y="4990180"/>
              <a:ext cx="1156884" cy="422097"/>
            </a:xfrm>
            <a:prstGeom prst="roundRect">
              <a:avLst>
                <a:gd name="adj" fmla="val 17717"/>
              </a:avLst>
            </a:prstGeom>
            <a:solidFill>
              <a:schemeClr val="dk1"/>
            </a:solidFill>
            <a:ln w="25400" cap="flat" cmpd="sng">
              <a:solidFill>
                <a:srgbClr val="F6F9F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72C4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 dirty="0">
                  <a:solidFill>
                    <a:srgbClr val="99E0FD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1GbE</a:t>
              </a:r>
              <a:endParaRPr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6"/>
          <p:cNvSpPr txBox="1"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dirty="0"/>
              <a:t>QSW-M2106シリーズの仕様</a:t>
            </a:r>
            <a:endParaRPr dirty="0"/>
          </a:p>
        </p:txBody>
      </p:sp>
      <p:graphicFrame>
        <p:nvGraphicFramePr>
          <p:cNvPr id="211" name="Google Shape;211;p16"/>
          <p:cNvGraphicFramePr/>
          <p:nvPr>
            <p:extLst>
              <p:ext uri="{D42A27DB-BD31-4B8C-83A1-F6EECF244321}">
                <p14:modId xmlns:p14="http://schemas.microsoft.com/office/powerpoint/2010/main" val="533381116"/>
              </p:ext>
            </p:extLst>
          </p:nvPr>
        </p:nvGraphicFramePr>
        <p:xfrm>
          <a:off x="1599355" y="1831558"/>
          <a:ext cx="8704225" cy="4452915"/>
        </p:xfrm>
        <a:graphic>
          <a:graphicData uri="http://schemas.openxmlformats.org/drawingml/2006/table">
            <a:tbl>
              <a:tblPr firstRow="1" bandRow="1">
                <a:noFill/>
                <a:tableStyleId>{71D7315A-FE88-48D9-B419-D2F735EE59E5}</a:tableStyleId>
              </a:tblPr>
              <a:tblGrid>
                <a:gridCol w="3223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0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0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9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QSW-M2106-4S</a:t>
                      </a:r>
                      <a:endParaRPr sz="1400" u="none" strike="noStrike" cap="non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QSW-M2106-4C</a:t>
                      </a:r>
                      <a:endParaRPr sz="1400" u="none" strike="noStrike" cap="non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1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管理</a:t>
                      </a: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Layer2 Web</a:t>
                      </a:r>
                      <a:r>
                        <a:rPr lang="ja-JP" altLang="en-US" sz="1400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マネージドスイッチ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Layer2 Web</a:t>
                      </a:r>
                      <a:r>
                        <a:rPr lang="ja-JP" altLang="en-US" sz="1400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マネージドスイッチ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1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ポート数</a:t>
                      </a: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10</a:t>
                      </a:r>
                      <a:endParaRPr sz="1400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10</a:t>
                      </a:r>
                      <a:endParaRPr sz="1400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2.5 GbE RJ45</a:t>
                      </a:r>
                      <a:endParaRPr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(2.5GbE/1GbE/100M</a:t>
                      </a:r>
                      <a:r>
                        <a:rPr lang="ja-JP" altLang="en-US" sz="1200" b="0" i="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対応</a:t>
                      </a:r>
                      <a:r>
                        <a:rPr lang="en-US" sz="12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)</a:t>
                      </a:r>
                      <a:endParaRPr sz="12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6</a:t>
                      </a:r>
                      <a:endParaRPr sz="1400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6</a:t>
                      </a:r>
                      <a:endParaRPr sz="1400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10 GbE SFP+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(10GbE/1GbE</a:t>
                      </a:r>
                      <a:r>
                        <a:rPr lang="ja-JP" altLang="en-US" sz="1400" b="0" i="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対応</a:t>
                      </a:r>
                      <a:r>
                        <a:rPr 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)</a:t>
                      </a: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4</a:t>
                      </a:r>
                      <a:endParaRPr sz="1400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-</a:t>
                      </a:r>
                      <a:endParaRPr sz="1400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10 GbE SFP+/RJ45 combo</a:t>
                      </a: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-</a:t>
                      </a:r>
                      <a:endParaRPr sz="1400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4</a:t>
                      </a:r>
                      <a:endParaRPr sz="1400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スイッチの帯域幅</a:t>
                      </a:r>
                      <a:endParaRPr sz="1400" b="1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110Gbps</a:t>
                      </a:r>
                      <a:endParaRPr sz="1400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110Gbps</a:t>
                      </a:r>
                      <a:endParaRPr sz="1400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6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400" b="1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パケットバッファサイズ</a:t>
                      </a:r>
                      <a:endParaRPr dirty="0"/>
                    </a:p>
                  </a:txBody>
                  <a:tcPr marL="8475" marR="8475" marT="84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12Mbit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12Mbit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ジャンボフレーム</a:t>
                      </a:r>
                      <a:endParaRPr dirty="0"/>
                    </a:p>
                  </a:txBody>
                  <a:tcPr marL="8475" marR="8475" marT="84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9Kbytes</a:t>
                      </a:r>
                      <a:endParaRPr sz="1400" u="none" strike="noStrike" cap="non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9Kbytes</a:t>
                      </a:r>
                      <a:endParaRPr sz="1400" u="none" strike="noStrike" cap="none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MAC</a:t>
                      </a:r>
                      <a:r>
                        <a:rPr lang="ja-JP" altLang="en-US" sz="1400" b="1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テーブル</a:t>
                      </a:r>
                      <a:endParaRPr dirty="0"/>
                    </a:p>
                  </a:txBody>
                  <a:tcPr marL="8475" marR="8475" marT="847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16K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16K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6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ja-JP" altLang="en-US" sz="14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ファン設計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ja-JP" alt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ファン付き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ja-JP" alt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ファン付き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6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ja-JP" altLang="en-US" sz="1400" b="1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フォームファクタ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ja-JP" alt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デスクトップ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ja-JP" altLang="en-US" sz="1400" u="none" strike="noStrike" cap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デスクトップ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212" name="Google Shape;21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30974" y="1609996"/>
            <a:ext cx="2406675" cy="510812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213" name="Google Shape;213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72734" y="1609994"/>
            <a:ext cx="2431250" cy="51081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8537" y="3811111"/>
            <a:ext cx="10636895" cy="225765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7"/>
          <p:cNvSpPr txBox="1">
            <a:spLocks noGrp="1"/>
          </p:cNvSpPr>
          <p:nvPr>
            <p:ph type="title"/>
          </p:nvPr>
        </p:nvSpPr>
        <p:spPr>
          <a:xfrm>
            <a:off x="334702" y="155687"/>
            <a:ext cx="11535326" cy="995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dirty="0"/>
              <a:t>QSW-M2106-4Cインターフェース</a:t>
            </a:r>
            <a:endParaRPr dirty="0"/>
          </a:p>
        </p:txBody>
      </p:sp>
      <p:sp>
        <p:nvSpPr>
          <p:cNvPr id="221" name="Google Shape;221;p17"/>
          <p:cNvSpPr txBox="1"/>
          <p:nvPr/>
        </p:nvSpPr>
        <p:spPr>
          <a:xfrm>
            <a:off x="5601957" y="2111433"/>
            <a:ext cx="419914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 x 10GbE SFP+ /RJ45コンボ </a:t>
            </a:r>
            <a:r>
              <a:rPr lang="en-US" sz="1800" b="1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ポート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22" name="Google Shape;222;p17"/>
          <p:cNvSpPr txBox="1"/>
          <p:nvPr/>
        </p:nvSpPr>
        <p:spPr>
          <a:xfrm>
            <a:off x="1611717" y="2111433"/>
            <a:ext cx="332661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 x 2.5GbE RJ45ポート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23" name="Google Shape;223;p17"/>
          <p:cNvSpPr txBox="1"/>
          <p:nvPr/>
        </p:nvSpPr>
        <p:spPr>
          <a:xfrm>
            <a:off x="1346987" y="2566747"/>
            <a:ext cx="166835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コンソールポート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24" name="Google Shape;224;p17"/>
          <p:cNvSpPr/>
          <p:nvPr/>
        </p:nvSpPr>
        <p:spPr>
          <a:xfrm>
            <a:off x="2390899" y="4618436"/>
            <a:ext cx="1768253" cy="1236453"/>
          </a:xfrm>
          <a:prstGeom prst="rect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cs typeface="Calibri"/>
              <a:sym typeface="Calibri"/>
            </a:endParaRPr>
          </a:p>
        </p:txBody>
      </p:sp>
      <p:cxnSp>
        <p:nvCxnSpPr>
          <p:cNvPr id="225" name="Google Shape;225;p17"/>
          <p:cNvCxnSpPr>
            <a:endCxn id="224" idx="0"/>
          </p:cNvCxnSpPr>
          <p:nvPr/>
        </p:nvCxnSpPr>
        <p:spPr>
          <a:xfrm>
            <a:off x="3275026" y="2611136"/>
            <a:ext cx="0" cy="200730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oval" w="lg" len="lg"/>
            <a:tailEnd type="none" w="sm" len="sm"/>
          </a:ln>
        </p:spPr>
      </p:cxnSp>
      <p:cxnSp>
        <p:nvCxnSpPr>
          <p:cNvPr id="226" name="Google Shape;226;p17"/>
          <p:cNvCxnSpPr/>
          <p:nvPr/>
        </p:nvCxnSpPr>
        <p:spPr>
          <a:xfrm>
            <a:off x="2061535" y="3119988"/>
            <a:ext cx="0" cy="2116203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oval" w="lg" len="lg"/>
            <a:tailEnd type="none" w="sm" len="sm"/>
          </a:ln>
        </p:spPr>
      </p:cxnSp>
      <p:cxnSp>
        <p:nvCxnSpPr>
          <p:cNvPr id="227" name="Google Shape;227;p17"/>
          <p:cNvCxnSpPr/>
          <p:nvPr/>
        </p:nvCxnSpPr>
        <p:spPr>
          <a:xfrm>
            <a:off x="7701530" y="2527111"/>
            <a:ext cx="0" cy="2235075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oval" w="lg" len="lg"/>
            <a:tailEnd type="none" w="sm" len="sm"/>
          </a:ln>
        </p:spPr>
      </p:cxnSp>
      <p:sp>
        <p:nvSpPr>
          <p:cNvPr id="228" name="Google Shape;228;p17"/>
          <p:cNvSpPr/>
          <p:nvPr/>
        </p:nvSpPr>
        <p:spPr>
          <a:xfrm>
            <a:off x="4874802" y="4762186"/>
            <a:ext cx="5653455" cy="1116236"/>
          </a:xfrm>
          <a:prstGeom prst="rect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866" y="3828557"/>
            <a:ext cx="10638000" cy="2235076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8"/>
          <p:cNvSpPr txBox="1">
            <a:spLocks noGrp="1"/>
          </p:cNvSpPr>
          <p:nvPr>
            <p:ph type="title"/>
          </p:nvPr>
        </p:nvSpPr>
        <p:spPr>
          <a:xfrm>
            <a:off x="334702" y="155687"/>
            <a:ext cx="11535326" cy="995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dirty="0"/>
              <a:t>QSW-M2106-4Sインターフェース</a:t>
            </a:r>
            <a:endParaRPr dirty="0"/>
          </a:p>
        </p:txBody>
      </p:sp>
      <p:sp>
        <p:nvSpPr>
          <p:cNvPr id="236" name="Google Shape;236;p18"/>
          <p:cNvSpPr txBox="1"/>
          <p:nvPr/>
        </p:nvSpPr>
        <p:spPr>
          <a:xfrm>
            <a:off x="5255306" y="2111433"/>
            <a:ext cx="419914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 x 10GbE </a:t>
            </a:r>
            <a:r>
              <a:rPr lang="en-US" sz="1800" b="1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SFP+ポート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37" name="Google Shape;237;p18"/>
          <p:cNvSpPr txBox="1"/>
          <p:nvPr/>
        </p:nvSpPr>
        <p:spPr>
          <a:xfrm>
            <a:off x="1611717" y="2111433"/>
            <a:ext cx="332661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 x 2.5GbE RJ45ポート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38" name="Google Shape;238;p18"/>
          <p:cNvSpPr txBox="1"/>
          <p:nvPr/>
        </p:nvSpPr>
        <p:spPr>
          <a:xfrm>
            <a:off x="1230095" y="2566747"/>
            <a:ext cx="173081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コンソールポート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39" name="Google Shape;239;p18"/>
          <p:cNvSpPr/>
          <p:nvPr/>
        </p:nvSpPr>
        <p:spPr>
          <a:xfrm>
            <a:off x="2390899" y="4618436"/>
            <a:ext cx="1768253" cy="1236453"/>
          </a:xfrm>
          <a:prstGeom prst="rect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cs typeface="Calibri"/>
              <a:sym typeface="Calibri"/>
            </a:endParaRPr>
          </a:p>
        </p:txBody>
      </p:sp>
      <p:cxnSp>
        <p:nvCxnSpPr>
          <p:cNvPr id="240" name="Google Shape;240;p18"/>
          <p:cNvCxnSpPr>
            <a:endCxn id="239" idx="0"/>
          </p:cNvCxnSpPr>
          <p:nvPr/>
        </p:nvCxnSpPr>
        <p:spPr>
          <a:xfrm>
            <a:off x="3275026" y="2611136"/>
            <a:ext cx="0" cy="200730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oval" w="lg" len="lg"/>
            <a:tailEnd type="none" w="sm" len="sm"/>
          </a:ln>
        </p:spPr>
      </p:cxnSp>
      <p:cxnSp>
        <p:nvCxnSpPr>
          <p:cNvPr id="241" name="Google Shape;241;p18"/>
          <p:cNvCxnSpPr/>
          <p:nvPr/>
        </p:nvCxnSpPr>
        <p:spPr>
          <a:xfrm>
            <a:off x="2061535" y="3119988"/>
            <a:ext cx="0" cy="2116203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oval" w="lg" len="lg"/>
            <a:tailEnd type="none" w="sm" len="sm"/>
          </a:ln>
        </p:spPr>
      </p:cxnSp>
      <p:cxnSp>
        <p:nvCxnSpPr>
          <p:cNvPr id="242" name="Google Shape;242;p18"/>
          <p:cNvCxnSpPr/>
          <p:nvPr/>
        </p:nvCxnSpPr>
        <p:spPr>
          <a:xfrm>
            <a:off x="7354878" y="2527111"/>
            <a:ext cx="0" cy="2235075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oval" w="lg" len="lg"/>
            <a:tailEnd type="none" w="sm" len="sm"/>
          </a:ln>
        </p:spPr>
      </p:cxnSp>
      <p:sp>
        <p:nvSpPr>
          <p:cNvPr id="243" name="Google Shape;243;p18"/>
          <p:cNvSpPr/>
          <p:nvPr/>
        </p:nvSpPr>
        <p:spPr>
          <a:xfrm>
            <a:off x="4908655" y="4762186"/>
            <a:ext cx="4892446" cy="1116236"/>
          </a:xfrm>
          <a:prstGeom prst="rect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"/>
          <p:cNvSpPr txBox="1">
            <a:spLocks noGrp="1"/>
          </p:cNvSpPr>
          <p:nvPr>
            <p:ph type="title"/>
          </p:nvPr>
        </p:nvSpPr>
        <p:spPr>
          <a:xfrm>
            <a:off x="79062" y="155687"/>
            <a:ext cx="11857298" cy="995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dirty="0" err="1"/>
              <a:t>洗練されたデザイン</a:t>
            </a:r>
            <a:r>
              <a:rPr lang="ja-JP" altLang="en-US" dirty="0"/>
              <a:t>で</a:t>
            </a:r>
            <a:r>
              <a:rPr lang="en-US" altLang="ja-JP" dirty="0" err="1"/>
              <a:t>エレガントなデスクトップ配置</a:t>
            </a:r>
            <a:r>
              <a:rPr lang="ja-JP" altLang="en-US" dirty="0"/>
              <a:t>を実現</a:t>
            </a:r>
            <a:endParaRPr dirty="0"/>
          </a:p>
        </p:txBody>
      </p:sp>
      <p:sp>
        <p:nvSpPr>
          <p:cNvPr id="249" name="Google Shape;249;p19"/>
          <p:cNvSpPr txBox="1"/>
          <p:nvPr/>
        </p:nvSpPr>
        <p:spPr>
          <a:xfrm>
            <a:off x="1309064" y="2155471"/>
            <a:ext cx="99649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- 2種類の表面カバーデザイン、分割</a:t>
            </a:r>
            <a:r>
              <a:rPr lang="ja-JP" alt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された</a:t>
            </a: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2.5GbEおよび10GbEエリア。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 パープルグレーの電源アダプタコンポーネントを使用すると、2.5/10GbEの柔軟性だけでなく、モダンでファッショナブルなデザインを</a:t>
            </a:r>
            <a:r>
              <a:rPr lang="ja-JP" alt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実現し</a:t>
            </a: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lang="en-US" sz="1800" b="1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オフィスネットワークをリードします</a:t>
            </a: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0" name="Google Shape;250;p19"/>
          <p:cNvSpPr txBox="1"/>
          <p:nvPr/>
        </p:nvSpPr>
        <p:spPr>
          <a:xfrm>
            <a:off x="8266826" y="6276006"/>
            <a:ext cx="269779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注: QSW-M2108-2S/2C </a:t>
            </a:r>
            <a:r>
              <a:rPr lang="en-US" b="1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のみ</a:t>
            </a:r>
            <a:endParaRPr sz="14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251" name="Google Shape;25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552" y="3779199"/>
            <a:ext cx="10636895" cy="2257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0"/>
          <p:cNvSpPr txBox="1">
            <a:spLocks noGrp="1"/>
          </p:cNvSpPr>
          <p:nvPr>
            <p:ph type="title"/>
          </p:nvPr>
        </p:nvSpPr>
        <p:spPr>
          <a:xfrm>
            <a:off x="636723" y="1772696"/>
            <a:ext cx="8910048" cy="1053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dirty="0"/>
              <a:t>QSW-M2106ソフトウェアのハイライト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1"/>
          <p:cNvSpPr txBox="1"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dirty="0" err="1"/>
              <a:t>使いやすいGUIデザイン</a:t>
            </a:r>
            <a:endParaRPr dirty="0"/>
          </a:p>
        </p:txBody>
      </p:sp>
      <p:sp>
        <p:nvSpPr>
          <p:cNvPr id="262" name="Google Shape;262;p21"/>
          <p:cNvSpPr txBox="1">
            <a:spLocks noGrp="1"/>
          </p:cNvSpPr>
          <p:nvPr>
            <p:ph type="body" idx="4294967295"/>
          </p:nvPr>
        </p:nvSpPr>
        <p:spPr>
          <a:xfrm>
            <a:off x="542292" y="1443038"/>
            <a:ext cx="9973307" cy="1493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豊富な機能と使いやすさ</a:t>
            </a: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  <a:p>
            <a:pPr marL="17780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シンプルなWebデザインにより、ユーザーはセットアップをすばやく実現できます</a:t>
            </a: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grpSp>
        <p:nvGrpSpPr>
          <p:cNvPr id="263" name="Google Shape;263;p21"/>
          <p:cNvGrpSpPr/>
          <p:nvPr/>
        </p:nvGrpSpPr>
        <p:grpSpPr>
          <a:xfrm>
            <a:off x="542293" y="2413984"/>
            <a:ext cx="11211977" cy="4001406"/>
            <a:chOff x="807948" y="2807487"/>
            <a:chExt cx="10357628" cy="3696501"/>
          </a:xfrm>
        </p:grpSpPr>
        <p:pic>
          <p:nvPicPr>
            <p:cNvPr id="264" name="Google Shape;264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07948" y="2807487"/>
              <a:ext cx="4714819" cy="2141313"/>
            </a:xfrm>
            <a:prstGeom prst="roundRect">
              <a:avLst>
                <a:gd name="adj" fmla="val 4857"/>
              </a:avLst>
            </a:prstGeom>
            <a:solidFill>
              <a:srgbClr val="ECECEC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265" name="Google Shape;265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432444" y="3479047"/>
              <a:ext cx="4743831" cy="2141313"/>
            </a:xfrm>
            <a:prstGeom prst="roundRect">
              <a:avLst>
                <a:gd name="adj" fmla="val 4857"/>
              </a:avLst>
            </a:prstGeom>
            <a:solidFill>
              <a:srgbClr val="ECECEC"/>
            </a:solidFill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266" name="Google Shape;266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450761" y="4362676"/>
              <a:ext cx="4714815" cy="2141312"/>
            </a:xfrm>
            <a:prstGeom prst="roundRect">
              <a:avLst>
                <a:gd name="adj" fmla="val 4857"/>
              </a:avLst>
            </a:prstGeom>
            <a:solidFill>
              <a:srgbClr val="ECECEC"/>
            </a:solidFill>
            <a:ln>
              <a:noFill/>
            </a:ln>
            <a:effectLst>
              <a:outerShdw blurRad="50800" dist="38100" dir="13500000" algn="br" rotWithShape="0">
                <a:srgbClr val="000000">
                  <a:alpha val="40000"/>
                </a:srgbClr>
              </a:outerShdw>
            </a:effectLst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2"/>
          <p:cNvSpPr txBox="1"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dirty="0" err="1"/>
              <a:t>オフィスネットワークを</a:t>
            </a:r>
            <a:r>
              <a:rPr lang="ja-JP" altLang="en-US" dirty="0"/>
              <a:t>それぞれの</a:t>
            </a:r>
            <a:r>
              <a:rPr lang="en-US" dirty="0" err="1"/>
              <a:t>エリアに分割する</a:t>
            </a:r>
            <a:endParaRPr dirty="0"/>
          </a:p>
        </p:txBody>
      </p:sp>
      <p:sp>
        <p:nvSpPr>
          <p:cNvPr id="273" name="Google Shape;273;p22"/>
          <p:cNvSpPr txBox="1">
            <a:spLocks noGrp="1"/>
          </p:cNvSpPr>
          <p:nvPr>
            <p:ph type="body" idx="4294967295"/>
          </p:nvPr>
        </p:nvSpPr>
        <p:spPr>
          <a:xfrm>
            <a:off x="564107" y="1658559"/>
            <a:ext cx="8937598" cy="141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仮想ネットワーク</a:t>
            </a:r>
            <a:r>
              <a:rPr 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(VLAN)</a:t>
            </a: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でオフィスネットワークを分割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できます</a:t>
            </a: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  <a:p>
            <a:pPr marL="17780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管理が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簡単</a:t>
            </a:r>
            <a:r>
              <a:rPr 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で、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それぞれの</a:t>
            </a: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ネットワークを接続するためのルーティングを設定できます</a:t>
            </a: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  <a:p>
            <a:pPr marL="17780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従業員とゲストのネットワークを分離</a:t>
            </a: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grpSp>
        <p:nvGrpSpPr>
          <p:cNvPr id="274" name="Google Shape;274;p22"/>
          <p:cNvGrpSpPr/>
          <p:nvPr/>
        </p:nvGrpSpPr>
        <p:grpSpPr>
          <a:xfrm>
            <a:off x="1618270" y="1770326"/>
            <a:ext cx="9149347" cy="4403748"/>
            <a:chOff x="888588" y="1388067"/>
            <a:chExt cx="10471074" cy="5039920"/>
          </a:xfrm>
        </p:grpSpPr>
        <p:sp>
          <p:nvSpPr>
            <p:cNvPr id="275" name="Google Shape;275;p22"/>
            <p:cNvSpPr/>
            <p:nvPr/>
          </p:nvSpPr>
          <p:spPr>
            <a:xfrm>
              <a:off x="888588" y="4333178"/>
              <a:ext cx="3068293" cy="1802922"/>
            </a:xfrm>
            <a:prstGeom prst="flowChartConnector">
              <a:avLst/>
            </a:prstGeom>
            <a:solidFill>
              <a:srgbClr val="FFD96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pic>
          <p:nvPicPr>
            <p:cNvPr id="276" name="Google Shape;276;p22" descr="一張含有 玩具 的圖片&#10;&#10;自動產生的描述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413954" y="4218516"/>
              <a:ext cx="1945708" cy="22094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7" name="Google Shape;277;p2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08672" y="4215842"/>
              <a:ext cx="2277489" cy="22112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2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123459" y="1388067"/>
              <a:ext cx="2029249" cy="221126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79" name="Google Shape;279;p22"/>
            <p:cNvCxnSpPr/>
            <p:nvPr/>
          </p:nvCxnSpPr>
          <p:spPr>
            <a:xfrm rot="10800000" flipH="1">
              <a:off x="4091517" y="3402279"/>
              <a:ext cx="4931733" cy="713534"/>
            </a:xfrm>
            <a:prstGeom prst="straightConnector1">
              <a:avLst/>
            </a:prstGeom>
            <a:noFill/>
            <a:ln w="63500" cap="flat" cmpd="sng">
              <a:solidFill>
                <a:srgbClr val="7F7F7F"/>
              </a:solidFill>
              <a:prstDash val="dot"/>
              <a:miter lim="800000"/>
              <a:headEnd type="triangle" w="med" len="med"/>
              <a:tailEnd type="triangle" w="med" len="med"/>
            </a:ln>
          </p:spPr>
        </p:cxnSp>
        <p:cxnSp>
          <p:nvCxnSpPr>
            <p:cNvPr id="280" name="Google Shape;280;p22"/>
            <p:cNvCxnSpPr/>
            <p:nvPr/>
          </p:nvCxnSpPr>
          <p:spPr>
            <a:xfrm>
              <a:off x="8218697" y="5234639"/>
              <a:ext cx="1330883" cy="0"/>
            </a:xfrm>
            <a:prstGeom prst="straightConnector1">
              <a:avLst/>
            </a:prstGeom>
            <a:noFill/>
            <a:ln w="63500" cap="flat" cmpd="sng">
              <a:solidFill>
                <a:srgbClr val="002060"/>
              </a:solidFill>
              <a:prstDash val="solid"/>
              <a:miter lim="800000"/>
              <a:headEnd type="triangle" w="med" len="med"/>
              <a:tailEnd type="triangle" w="med" len="med"/>
            </a:ln>
          </p:spPr>
        </p:cxnSp>
        <p:cxnSp>
          <p:nvCxnSpPr>
            <p:cNvPr id="281" name="Google Shape;281;p22"/>
            <p:cNvCxnSpPr/>
            <p:nvPr/>
          </p:nvCxnSpPr>
          <p:spPr>
            <a:xfrm>
              <a:off x="9910875" y="3703147"/>
              <a:ext cx="6530" cy="1113216"/>
            </a:xfrm>
            <a:prstGeom prst="straightConnector1">
              <a:avLst/>
            </a:prstGeom>
            <a:noFill/>
            <a:ln w="63500" cap="flat" cmpd="sng">
              <a:solidFill>
                <a:srgbClr val="7F7F7F"/>
              </a:solidFill>
              <a:prstDash val="dot"/>
              <a:miter lim="800000"/>
              <a:headEnd type="triangle" w="med" len="med"/>
              <a:tailEnd type="triangle" w="med" len="med"/>
            </a:ln>
          </p:spPr>
        </p:cxnSp>
        <p:pic>
          <p:nvPicPr>
            <p:cNvPr id="282" name="Google Shape;282;p2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60839" y="3023227"/>
              <a:ext cx="3130678" cy="27768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2"/>
            <p:cNvSpPr/>
            <p:nvPr/>
          </p:nvSpPr>
          <p:spPr>
            <a:xfrm>
              <a:off x="9584205" y="3929208"/>
              <a:ext cx="653339" cy="653339"/>
            </a:xfrm>
            <a:prstGeom prst="mathMultiply">
              <a:avLst>
                <a:gd name="adj1" fmla="val 23520"/>
              </a:avLst>
            </a:prstGeom>
            <a:solidFill>
              <a:srgbClr val="C00000"/>
            </a:solidFill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284" name="Google Shape;284;p22"/>
            <p:cNvSpPr/>
            <p:nvPr/>
          </p:nvSpPr>
          <p:spPr>
            <a:xfrm>
              <a:off x="6152361" y="3436624"/>
              <a:ext cx="653339" cy="653339"/>
            </a:xfrm>
            <a:prstGeom prst="mathMultiply">
              <a:avLst>
                <a:gd name="adj1" fmla="val 23520"/>
              </a:avLst>
            </a:prstGeom>
            <a:solidFill>
              <a:srgbClr val="C00000"/>
            </a:solidFill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cxnSp>
          <p:nvCxnSpPr>
            <p:cNvPr id="285" name="Google Shape;285;p22"/>
            <p:cNvCxnSpPr>
              <a:stCxn id="282" idx="3"/>
            </p:cNvCxnSpPr>
            <p:nvPr/>
          </p:nvCxnSpPr>
          <p:spPr>
            <a:xfrm>
              <a:off x="4091517" y="4411629"/>
              <a:ext cx="2281800" cy="673800"/>
            </a:xfrm>
            <a:prstGeom prst="straightConnector1">
              <a:avLst/>
            </a:prstGeom>
            <a:noFill/>
            <a:ln w="63500" cap="flat" cmpd="sng">
              <a:solidFill>
                <a:srgbClr val="7F7F7F"/>
              </a:solidFill>
              <a:prstDash val="dot"/>
              <a:miter lim="800000"/>
              <a:headEnd type="triangle" w="med" len="med"/>
              <a:tailEnd type="triangle" w="med" len="med"/>
            </a:ln>
          </p:spPr>
        </p:cxnSp>
        <p:sp>
          <p:nvSpPr>
            <p:cNvPr id="286" name="Google Shape;286;p22"/>
            <p:cNvSpPr/>
            <p:nvPr/>
          </p:nvSpPr>
          <p:spPr>
            <a:xfrm>
              <a:off x="4882620" y="4393661"/>
              <a:ext cx="653339" cy="653339"/>
            </a:xfrm>
            <a:prstGeom prst="mathMultiply">
              <a:avLst>
                <a:gd name="adj1" fmla="val 23520"/>
              </a:avLst>
            </a:prstGeom>
            <a:solidFill>
              <a:srgbClr val="C00000"/>
            </a:solidFill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cxnSp>
          <p:nvCxnSpPr>
            <p:cNvPr id="287" name="Google Shape;287;p22"/>
            <p:cNvCxnSpPr/>
            <p:nvPr/>
          </p:nvCxnSpPr>
          <p:spPr>
            <a:xfrm rot="10800000" flipH="1">
              <a:off x="8224711" y="3695325"/>
              <a:ext cx="1181116" cy="1022836"/>
            </a:xfrm>
            <a:prstGeom prst="straightConnector1">
              <a:avLst/>
            </a:prstGeom>
            <a:noFill/>
            <a:ln w="63500" cap="flat" cmpd="sng">
              <a:solidFill>
                <a:srgbClr val="002060"/>
              </a:solidFill>
              <a:prstDash val="solid"/>
              <a:miter lim="800000"/>
              <a:headEnd type="triangle" w="med" len="med"/>
              <a:tailEnd type="triangle" w="med" len="med"/>
            </a:ln>
          </p:spPr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23" descr="一張含有 汽車, 蛋糕, 坐, 玩具 的圖片&#10;&#10;自動產生的描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080622"/>
            <a:ext cx="7881287" cy="6315281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3"/>
          <p:cNvSpPr txBox="1"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dirty="0" err="1"/>
              <a:t>複数のネットワークケーブルでネットワーク速度を上げる</a:t>
            </a:r>
            <a:endParaRPr sz="3600" dirty="0"/>
          </a:p>
        </p:txBody>
      </p:sp>
      <p:sp>
        <p:nvSpPr>
          <p:cNvPr id="294" name="Google Shape;294;p23"/>
          <p:cNvSpPr txBox="1">
            <a:spLocks noGrp="1"/>
          </p:cNvSpPr>
          <p:nvPr>
            <p:ph type="body" idx="4294967295"/>
          </p:nvPr>
        </p:nvSpPr>
        <p:spPr>
          <a:xfrm>
            <a:off x="3216321" y="1826270"/>
            <a:ext cx="8093123" cy="1915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Link Aggregation (LACP)</a:t>
            </a: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は、複数のネットワークケーブルを単一の論理ネットワークに集約できます</a:t>
            </a:r>
            <a:r>
              <a:rPr 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。</a:t>
            </a: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  <a:p>
            <a:pPr marL="17780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10GbEを超えるネットワークを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実現する</a:t>
            </a: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ための迅速かつ直接的な方法</a:t>
            </a: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pic>
        <p:nvPicPr>
          <p:cNvPr id="295" name="Google Shape;29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69642" y="4430974"/>
            <a:ext cx="6408661" cy="13602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24" descr="一張含有 文字, 地圖, 標誌 的圖片&#10;&#10;自動產生的描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8048" y="1899946"/>
            <a:ext cx="7166769" cy="411096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4"/>
          <p:cNvSpPr txBox="1"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dirty="0" err="1"/>
              <a:t>専用デバイスに特化したストリーミング配信</a:t>
            </a:r>
            <a:endParaRPr sz="3600" dirty="0"/>
          </a:p>
        </p:txBody>
      </p:sp>
      <p:sp>
        <p:nvSpPr>
          <p:cNvPr id="302" name="Google Shape;302;p24"/>
          <p:cNvSpPr txBox="1">
            <a:spLocks noGrp="1"/>
          </p:cNvSpPr>
          <p:nvPr>
            <p:ph type="body" idx="4294967295"/>
          </p:nvPr>
        </p:nvSpPr>
        <p:spPr>
          <a:xfrm>
            <a:off x="426486" y="2915617"/>
            <a:ext cx="4268669" cy="2079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indent="-342900">
              <a:buSzPts val="2000"/>
            </a:pP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IGMPスヌーピングは、各エンドポイントデバイスのストリーミングリクエストを記録できます</a:t>
            </a: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  <a:p>
            <a:pPr marL="469900" indent="-342900">
              <a:buSzPts val="2000"/>
            </a:pP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パケット損失や間違ったストリームブロードキャストを回避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します</a:t>
            </a: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  <a:p>
            <a:pPr marL="177800" lvl="0" indent="-50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5"/>
          <p:cNvSpPr txBox="1"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dirty="0" err="1"/>
              <a:t>常に最適なルーティングを探します</a:t>
            </a:r>
            <a:endParaRPr dirty="0"/>
          </a:p>
        </p:txBody>
      </p:sp>
      <p:sp>
        <p:nvSpPr>
          <p:cNvPr id="308" name="Google Shape;308;p25"/>
          <p:cNvSpPr txBox="1">
            <a:spLocks noGrp="1"/>
          </p:cNvSpPr>
          <p:nvPr>
            <p:ph type="body" idx="4294967295"/>
          </p:nvPr>
        </p:nvSpPr>
        <p:spPr>
          <a:xfrm>
            <a:off x="574321" y="3003005"/>
            <a:ext cx="4862037" cy="244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indent="-342900">
              <a:buSzPts val="2000"/>
            </a:pPr>
            <a:r>
              <a:rPr lang="en-US" altLang="zh-TW" sz="2000" b="1" dirty="0">
                <a:latin typeface="Meiryo UI" panose="020B0604030504040204" pitchFamily="50" charset="-128"/>
                <a:ea typeface="Meiryo UI" panose="020B0604030504040204" pitchFamily="50" charset="-128"/>
                <a:cs typeface="+mn-lt"/>
              </a:rPr>
              <a:t>Rapid Spanning Tree Protocol</a:t>
            </a:r>
            <a:r>
              <a:rPr 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(RSTP)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は</a:t>
            </a: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最適なネットワークルート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を確認します</a:t>
            </a: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  <a:p>
            <a:pPr marL="469900" indent="-342900">
              <a:buSzPts val="2000"/>
            </a:pP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常にデータ転送に最も効果的なルートを使用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します</a:t>
            </a: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  <a:p>
            <a:pPr marL="177800" lvl="0" indent="-50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grpSp>
        <p:nvGrpSpPr>
          <p:cNvPr id="309" name="Google Shape;309;p25"/>
          <p:cNvGrpSpPr/>
          <p:nvPr/>
        </p:nvGrpSpPr>
        <p:grpSpPr>
          <a:xfrm>
            <a:off x="5784241" y="1725693"/>
            <a:ext cx="5655291" cy="4551383"/>
            <a:chOff x="5519624" y="1655603"/>
            <a:chExt cx="6085453" cy="4897577"/>
          </a:xfrm>
        </p:grpSpPr>
        <p:pic>
          <p:nvPicPr>
            <p:cNvPr id="310" name="Google Shape;310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19624" y="1655603"/>
              <a:ext cx="6085453" cy="489757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11" name="Google Shape;311;p25"/>
            <p:cNvGrpSpPr/>
            <p:nvPr/>
          </p:nvGrpSpPr>
          <p:grpSpPr>
            <a:xfrm>
              <a:off x="6076950" y="1877277"/>
              <a:ext cx="722189" cy="722189"/>
              <a:chOff x="6095999" y="1813681"/>
              <a:chExt cx="722189" cy="722189"/>
            </a:xfrm>
          </p:grpSpPr>
          <p:sp>
            <p:nvSpPr>
              <p:cNvPr id="312" name="Google Shape;312;p25"/>
              <p:cNvSpPr/>
              <p:nvPr/>
            </p:nvSpPr>
            <p:spPr>
              <a:xfrm>
                <a:off x="6095999" y="1813681"/>
                <a:ext cx="722189" cy="722189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  <p:sp>
            <p:nvSpPr>
              <p:cNvPr id="313" name="Google Shape;313;p25"/>
              <p:cNvSpPr/>
              <p:nvPr/>
            </p:nvSpPr>
            <p:spPr>
              <a:xfrm>
                <a:off x="6095999" y="1813681"/>
                <a:ext cx="722189" cy="722189"/>
              </a:xfrm>
              <a:prstGeom prst="mathMultiply">
                <a:avLst>
                  <a:gd name="adj1" fmla="val 2352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</p:grpSp>
        <p:grpSp>
          <p:nvGrpSpPr>
            <p:cNvPr id="314" name="Google Shape;314;p25"/>
            <p:cNvGrpSpPr/>
            <p:nvPr/>
          </p:nvGrpSpPr>
          <p:grpSpPr>
            <a:xfrm>
              <a:off x="10299632" y="5247976"/>
              <a:ext cx="722189" cy="722189"/>
              <a:chOff x="10318682" y="5252206"/>
              <a:chExt cx="722189" cy="722189"/>
            </a:xfrm>
          </p:grpSpPr>
          <p:sp>
            <p:nvSpPr>
              <p:cNvPr id="315" name="Google Shape;315;p25"/>
              <p:cNvSpPr/>
              <p:nvPr/>
            </p:nvSpPr>
            <p:spPr>
              <a:xfrm>
                <a:off x="10318682" y="5252206"/>
                <a:ext cx="722189" cy="722189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  <p:sp>
            <p:nvSpPr>
              <p:cNvPr id="316" name="Google Shape;316;p25"/>
              <p:cNvSpPr/>
              <p:nvPr/>
            </p:nvSpPr>
            <p:spPr>
              <a:xfrm>
                <a:off x="10434117" y="5367641"/>
                <a:ext cx="491319" cy="491319"/>
              </a:xfrm>
              <a:prstGeom prst="ellipse">
                <a:avLst/>
              </a:prstGeom>
              <a:noFill/>
              <a:ln w="8255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Arial"/>
                  <a:buNone/>
                </a:pPr>
                <a:endParaRPr sz="1800" b="0" i="0" u="none" strike="noStrike" cap="none" dirty="0">
                  <a:solidFill>
                    <a:srgbClr val="000000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6"/>
          <p:cNvSpPr txBox="1"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dirty="0" err="1"/>
              <a:t>ファームウェアバージョンライブチェック</a:t>
            </a:r>
            <a:endParaRPr dirty="0">
              <a:sym typeface="Arial"/>
            </a:endParaRPr>
          </a:p>
        </p:txBody>
      </p:sp>
      <p:sp>
        <p:nvSpPr>
          <p:cNvPr id="322" name="Google Shape;322;p26"/>
          <p:cNvSpPr txBox="1">
            <a:spLocks noGrp="1"/>
          </p:cNvSpPr>
          <p:nvPr>
            <p:ph type="body" idx="4294967295"/>
          </p:nvPr>
        </p:nvSpPr>
        <p:spPr>
          <a:xfrm>
            <a:off x="6990924" y="3136900"/>
            <a:ext cx="4600575" cy="172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69900" indent="-342900">
              <a:buSzPts val="2000"/>
            </a:pP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ワンクリッ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ク</a:t>
            </a: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更新</a:t>
            </a: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  <a:p>
            <a:pPr marL="469900" indent="-342900">
              <a:buSzPts val="2000"/>
            </a:pP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ファームウェアバージョンの自動検出</a:t>
            </a: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  <a:p>
            <a:pPr marL="469900" indent="-342900">
              <a:buSzPts val="2000"/>
            </a:pPr>
            <a:r>
              <a:rPr lang="en-US" sz="2000" b="1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手動更新</a:t>
            </a: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  <a:p>
            <a:pPr marL="177800" lvl="0" indent="-50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1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pic>
        <p:nvPicPr>
          <p:cNvPr id="323" name="Google Shape;323;p26" descr="一張含有 畫畫, 標誌 的圖片&#10;&#10;自動產生的描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3734" y="1592394"/>
            <a:ext cx="5217423" cy="4891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6" descr="一張含有 文字, 電子用品 的圖片&#10;&#10;自動產生的描述"/>
          <p:cNvPicPr preferRelativeResize="0"/>
          <p:nvPr/>
        </p:nvPicPr>
        <p:blipFill rotWithShape="1">
          <a:blip r:embed="rId4">
            <a:alphaModFix/>
          </a:blip>
          <a:srcRect t="26799" b="26577"/>
          <a:stretch/>
        </p:blipFill>
        <p:spPr>
          <a:xfrm>
            <a:off x="3278224" y="2231539"/>
            <a:ext cx="2613059" cy="761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7"/>
          <p:cNvSpPr/>
          <p:nvPr/>
        </p:nvSpPr>
        <p:spPr>
          <a:xfrm>
            <a:off x="4254393" y="1317073"/>
            <a:ext cx="3678340" cy="5178562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50000">
                <a:srgbClr val="FFFFFF">
                  <a:alpha val="0"/>
                </a:srgbClr>
              </a:gs>
              <a:gs pos="100000">
                <a:srgbClr val="DACC1B"/>
              </a:gs>
            </a:gsLst>
            <a:lin ang="3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31" name="Google Shape;331;p27"/>
          <p:cNvSpPr/>
          <p:nvPr/>
        </p:nvSpPr>
        <p:spPr>
          <a:xfrm>
            <a:off x="8145268" y="1317073"/>
            <a:ext cx="3678340" cy="5178562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50000">
                <a:srgbClr val="FFFFFF">
                  <a:alpha val="0"/>
                </a:srgbClr>
              </a:gs>
              <a:gs pos="100000">
                <a:srgbClr val="DACC1B"/>
              </a:gs>
            </a:gsLst>
            <a:lin ang="3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32" name="Google Shape;332;p27"/>
          <p:cNvSpPr/>
          <p:nvPr/>
        </p:nvSpPr>
        <p:spPr>
          <a:xfrm>
            <a:off x="414830" y="1317073"/>
            <a:ext cx="3678340" cy="5178562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50000">
                <a:srgbClr val="FFFFFF">
                  <a:alpha val="0"/>
                </a:srgbClr>
              </a:gs>
              <a:gs pos="100000">
                <a:srgbClr val="DACC1B"/>
              </a:gs>
            </a:gsLst>
            <a:lin ang="3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33" name="Google Shape;333;p27"/>
          <p:cNvSpPr txBox="1"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dirty="0"/>
              <a:t>QSW-M2106にはさらに多くの機能があります</a:t>
            </a:r>
            <a:endParaRPr dirty="0">
              <a:sym typeface="Arial"/>
            </a:endParaRPr>
          </a:p>
        </p:txBody>
      </p:sp>
      <p:sp>
        <p:nvSpPr>
          <p:cNvPr id="334" name="Google Shape;334;p27"/>
          <p:cNvSpPr txBox="1"/>
          <p:nvPr/>
        </p:nvSpPr>
        <p:spPr>
          <a:xfrm>
            <a:off x="414830" y="1941116"/>
            <a:ext cx="3409355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イーサネットフロー制御</a:t>
            </a: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(IEEE 802.3x) </a:t>
            </a:r>
            <a:r>
              <a:rPr lang="en-US" sz="1800" b="1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によるパケット転送の管理、パケット損失の回避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35" name="Google Shape;335;p27"/>
          <p:cNvSpPr txBox="1"/>
          <p:nvPr/>
        </p:nvSpPr>
        <p:spPr>
          <a:xfrm>
            <a:off x="4216262" y="1941116"/>
            <a:ext cx="3678340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ja-JP" alt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接続されたデバイス</a:t>
            </a:r>
            <a:r>
              <a:rPr lang="en-US" sz="1800" b="1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を簡単に</a:t>
            </a:r>
            <a:r>
              <a:rPr lang="ja-JP" alt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確認</a:t>
            </a:r>
            <a:r>
              <a:rPr lang="en-US" sz="1800" b="1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できるLink</a:t>
            </a: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Layer Discovery Protocol (LLDP)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36" name="Google Shape;336;p27"/>
          <p:cNvSpPr txBox="1"/>
          <p:nvPr/>
        </p:nvSpPr>
        <p:spPr>
          <a:xfrm>
            <a:off x="8124870" y="1941116"/>
            <a:ext cx="3652300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Energy-Efficient Ethernet (IEEE 802.3az) </a:t>
            </a:r>
            <a:r>
              <a:rPr lang="en-US" sz="1800" b="1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とファン速度制御、消費電力の管理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337" name="Google Shape;337;p27" descr="一張含有 螢幕擷取畫面 的圖片&#10;&#10;自動產生的描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8414" y="3499656"/>
            <a:ext cx="3468319" cy="1771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62336" y="3638247"/>
            <a:ext cx="3483486" cy="1494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42543" y="3712335"/>
            <a:ext cx="3457973" cy="1346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8"/>
          <p:cNvSpPr txBox="1">
            <a:spLocks noGrp="1"/>
          </p:cNvSpPr>
          <p:nvPr>
            <p:ph type="title"/>
          </p:nvPr>
        </p:nvSpPr>
        <p:spPr>
          <a:xfrm>
            <a:off x="636723" y="1772696"/>
            <a:ext cx="6537800" cy="1053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3600"/>
            </a:pPr>
            <a:r>
              <a:rPr lang="en-US" altLang="ja-JP" sz="3600" dirty="0">
                <a:solidFill>
                  <a:schemeClr val="bg1"/>
                </a:solidFill>
                <a:cs typeface="+mj-lt"/>
                <a:sym typeface="+mn-lt"/>
              </a:rPr>
              <a:t>QNAP は 10GbE/2.5GbE </a:t>
            </a:r>
            <a:br>
              <a:rPr lang="en-US" altLang="ja-JP" sz="3600" dirty="0">
                <a:solidFill>
                  <a:schemeClr val="bg1"/>
                </a:solidFill>
                <a:cs typeface="+mj-lt"/>
                <a:sym typeface="+mn-lt"/>
              </a:rPr>
            </a:br>
            <a:r>
              <a:rPr lang="en-US" altLang="ja-JP" sz="3600" dirty="0" err="1">
                <a:solidFill>
                  <a:schemeClr val="bg1"/>
                </a:solidFill>
                <a:cs typeface="+mj-lt"/>
                <a:sym typeface="+mn-lt"/>
              </a:rPr>
              <a:t>トータルソリューションを提供し</a:t>
            </a:r>
            <a:r>
              <a:rPr lang="en-US" altLang="ja-JP" sz="3600" dirty="0">
                <a:solidFill>
                  <a:schemeClr val="bg1"/>
                </a:solidFill>
                <a:cs typeface="+mj-lt"/>
                <a:sym typeface="+mn-lt"/>
              </a:rPr>
              <a:t>、</a:t>
            </a:r>
            <a:br>
              <a:rPr lang="en-US" altLang="ja-JP" sz="3600" dirty="0">
                <a:solidFill>
                  <a:schemeClr val="bg1"/>
                </a:solidFill>
                <a:cs typeface="+mj-lt"/>
                <a:sym typeface="+mn-lt"/>
              </a:rPr>
            </a:br>
            <a:r>
              <a:rPr lang="ja-JP" altLang="en-US" sz="3600" dirty="0">
                <a:solidFill>
                  <a:schemeClr val="bg1"/>
                </a:solidFill>
                <a:cs typeface="+mj-lt"/>
                <a:sym typeface="+mn-lt"/>
              </a:rPr>
              <a:t>お客様の</a:t>
            </a:r>
            <a:r>
              <a:rPr lang="en-US" altLang="ja-JP" sz="3600" dirty="0" err="1">
                <a:solidFill>
                  <a:schemeClr val="bg1"/>
                </a:solidFill>
                <a:cs typeface="+mj-lt"/>
                <a:sym typeface="+mn-lt"/>
              </a:rPr>
              <a:t>ネットワークを解放します</a:t>
            </a:r>
            <a:endParaRPr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0126" y="1647412"/>
            <a:ext cx="5356840" cy="4298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7247" y="1647413"/>
            <a:ext cx="5686364" cy="1491842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9"/>
          <p:cNvSpPr txBox="1"/>
          <p:nvPr/>
        </p:nvSpPr>
        <p:spPr>
          <a:xfrm>
            <a:off x="9570502" y="2039809"/>
            <a:ext cx="2103208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4x 2.5GbE RJ45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2x 10GbE RJ45 (2T)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自動ループ検出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デスクトップデザイン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ファンレス設計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2" name="Google Shape;352;p29"/>
          <p:cNvSpPr txBox="1"/>
          <p:nvPr/>
        </p:nvSpPr>
        <p:spPr>
          <a:xfrm>
            <a:off x="3935364" y="2205524"/>
            <a:ext cx="2027433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8x 2.5GbE RJ45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自動ループ検出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デスクトップデザイン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ファンレス設計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353" name="Google Shape;353;p29"/>
          <p:cNvGrpSpPr/>
          <p:nvPr/>
        </p:nvGrpSpPr>
        <p:grpSpPr>
          <a:xfrm>
            <a:off x="487980" y="2393245"/>
            <a:ext cx="3390079" cy="862883"/>
            <a:chOff x="1029308" y="2107780"/>
            <a:chExt cx="2113877" cy="538049"/>
          </a:xfrm>
        </p:grpSpPr>
        <p:pic>
          <p:nvPicPr>
            <p:cNvPr id="354" name="Google Shape;354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29308" y="2340366"/>
              <a:ext cx="2103208" cy="3054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5" name="Google Shape;355;p29"/>
            <p:cNvPicPr preferRelativeResize="0"/>
            <p:nvPr/>
          </p:nvPicPr>
          <p:blipFill rotWithShape="1">
            <a:blip r:embed="rId5">
              <a:alphaModFix/>
            </a:blip>
            <a:srcRect t="30702" b="34095"/>
            <a:stretch/>
          </p:blipFill>
          <p:spPr>
            <a:xfrm>
              <a:off x="1029308" y="2107780"/>
              <a:ext cx="2113877" cy="4651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6" name="Google Shape;356;p29"/>
          <p:cNvGrpSpPr/>
          <p:nvPr/>
        </p:nvGrpSpPr>
        <p:grpSpPr>
          <a:xfrm>
            <a:off x="6345636" y="2366819"/>
            <a:ext cx="3441559" cy="1067501"/>
            <a:chOff x="6430055" y="1972666"/>
            <a:chExt cx="2103208" cy="652372"/>
          </a:xfrm>
        </p:grpSpPr>
        <p:pic>
          <p:nvPicPr>
            <p:cNvPr id="357" name="Google Shape;357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30055" y="2319575"/>
              <a:ext cx="2103208" cy="3054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8" name="Google Shape;358;p2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562481" y="1972666"/>
              <a:ext cx="1838356" cy="60510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9" name="Google Shape;359;p29"/>
          <p:cNvGrpSpPr/>
          <p:nvPr/>
        </p:nvGrpSpPr>
        <p:grpSpPr>
          <a:xfrm>
            <a:off x="6307659" y="4335394"/>
            <a:ext cx="3441560" cy="1079028"/>
            <a:chOff x="6521167" y="3080930"/>
            <a:chExt cx="2103208" cy="659416"/>
          </a:xfrm>
        </p:grpSpPr>
        <p:pic>
          <p:nvPicPr>
            <p:cNvPr id="360" name="Google Shape;360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21167" y="3434883"/>
              <a:ext cx="2103208" cy="3054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1" name="Google Shape;361;p2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642499" y="3080930"/>
              <a:ext cx="1860545" cy="6051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2" name="Google Shape;362;p29"/>
          <p:cNvSpPr txBox="1"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dirty="0">
                <a:solidFill>
                  <a:srgbClr val="FFFFFF"/>
                </a:solidFill>
              </a:rPr>
              <a:t>QNAP 2.5GbEアンマネージドスイッチ</a:t>
            </a:r>
            <a:endParaRPr dirty="0"/>
          </a:p>
        </p:txBody>
      </p:sp>
      <p:sp>
        <p:nvSpPr>
          <p:cNvPr id="363" name="Google Shape;363;p29"/>
          <p:cNvSpPr/>
          <p:nvPr/>
        </p:nvSpPr>
        <p:spPr>
          <a:xfrm>
            <a:off x="271975" y="1787499"/>
            <a:ext cx="1930529" cy="46132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QSW-1108-8T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64" name="Google Shape;36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7247" y="4138033"/>
            <a:ext cx="5686364" cy="1739601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29"/>
          <p:cNvSpPr txBox="1"/>
          <p:nvPr/>
        </p:nvSpPr>
        <p:spPr>
          <a:xfrm>
            <a:off x="3935364" y="4675769"/>
            <a:ext cx="2027433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5x 2.5GbE RJ45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自動ループ検出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デスクトップデザイン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ファンレス設計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6" name="Google Shape;366;p29"/>
          <p:cNvSpPr/>
          <p:nvPr/>
        </p:nvSpPr>
        <p:spPr>
          <a:xfrm>
            <a:off x="271975" y="4252701"/>
            <a:ext cx="1930529" cy="46132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QSW-1105-5T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367" name="Google Shape;367;p29"/>
          <p:cNvGrpSpPr/>
          <p:nvPr/>
        </p:nvGrpSpPr>
        <p:grpSpPr>
          <a:xfrm>
            <a:off x="660900" y="4821133"/>
            <a:ext cx="3145472" cy="918601"/>
            <a:chOff x="314810" y="4391191"/>
            <a:chExt cx="3145472" cy="918601"/>
          </a:xfrm>
        </p:grpSpPr>
        <p:pic>
          <p:nvPicPr>
            <p:cNvPr id="368" name="Google Shape;368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14810" y="4774803"/>
              <a:ext cx="3145472" cy="4568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9" name="Google Shape;369;p29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77634" y="4391191"/>
              <a:ext cx="2957560" cy="9186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0" name="Google Shape;370;p29"/>
          <p:cNvSpPr/>
          <p:nvPr/>
        </p:nvSpPr>
        <p:spPr>
          <a:xfrm>
            <a:off x="6312151" y="1787499"/>
            <a:ext cx="1930529" cy="46132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QSW-2104-2T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1" name="Google Shape;371;p29"/>
          <p:cNvSpPr/>
          <p:nvPr/>
        </p:nvSpPr>
        <p:spPr>
          <a:xfrm>
            <a:off x="6312150" y="3801287"/>
            <a:ext cx="1930529" cy="46132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QSW-2104-2S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2" name="Google Shape;372;p29"/>
          <p:cNvSpPr txBox="1"/>
          <p:nvPr/>
        </p:nvSpPr>
        <p:spPr>
          <a:xfrm>
            <a:off x="9570502" y="4155995"/>
            <a:ext cx="2103208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4x 2.5GbE RJ45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2x 10GbE SFP+ (2S)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自動ループ検出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デスクトップデザイン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ファンレス設計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69524" y="4775850"/>
            <a:ext cx="5988014" cy="1617588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0"/>
          <p:cNvSpPr/>
          <p:nvPr/>
        </p:nvSpPr>
        <p:spPr>
          <a:xfrm>
            <a:off x="5821113" y="4899378"/>
            <a:ext cx="2240547" cy="337111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QSW-M2108R-2C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80" name="Google Shape;380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69524" y="3122467"/>
            <a:ext cx="5988014" cy="1583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69524" y="1421421"/>
            <a:ext cx="5988014" cy="1695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8585" y="4039466"/>
            <a:ext cx="5007108" cy="262876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0"/>
          <p:cNvSpPr txBox="1"/>
          <p:nvPr/>
        </p:nvSpPr>
        <p:spPr>
          <a:xfrm>
            <a:off x="8828668" y="5187988"/>
            <a:ext cx="278474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8x 2.5GbE RJ45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2x 10GbE SFP+/RJ45 combo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Layer</a:t>
            </a: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 2管理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ラックマウントと2 for 1設計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4" name="Google Shape;384;p30"/>
          <p:cNvSpPr txBox="1"/>
          <p:nvPr/>
        </p:nvSpPr>
        <p:spPr>
          <a:xfrm>
            <a:off x="8846861" y="3235172"/>
            <a:ext cx="300748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16x 2.5GbE RJ45、802.3at(30W)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2x 10GbE RJ45、802.3 </a:t>
            </a:r>
            <a:r>
              <a:rPr lang="en-US" sz="12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bt</a:t>
            </a: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(90W)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2x 10GbE SFP+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Layer 2管理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電力バジェッ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ト</a:t>
            </a: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: 280W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ラックマウント設計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385" name="Google Shape;385;p30"/>
          <p:cNvGrpSpPr/>
          <p:nvPr/>
        </p:nvGrpSpPr>
        <p:grpSpPr>
          <a:xfrm>
            <a:off x="567929" y="4567441"/>
            <a:ext cx="2639461" cy="827248"/>
            <a:chOff x="5269895" y="3094680"/>
            <a:chExt cx="1932353" cy="605629"/>
          </a:xfrm>
        </p:grpSpPr>
        <p:pic>
          <p:nvPicPr>
            <p:cNvPr id="386" name="Google Shape;386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269895" y="3394846"/>
              <a:ext cx="1932353" cy="3054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7" name="Google Shape;387;p3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315243" y="3094680"/>
              <a:ext cx="1841656" cy="54625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88" name="Google Shape;388;p30"/>
          <p:cNvGrpSpPr/>
          <p:nvPr/>
        </p:nvGrpSpPr>
        <p:grpSpPr>
          <a:xfrm>
            <a:off x="462194" y="5820257"/>
            <a:ext cx="2872835" cy="821973"/>
            <a:chOff x="5269896" y="3931202"/>
            <a:chExt cx="2103208" cy="601768"/>
          </a:xfrm>
        </p:grpSpPr>
        <p:pic>
          <p:nvPicPr>
            <p:cNvPr id="389" name="Google Shape;389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269896" y="4227507"/>
              <a:ext cx="2103208" cy="3054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0" name="Google Shape;390;p3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397792" y="3931202"/>
              <a:ext cx="1847416" cy="54619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1" name="Google Shape;391;p30"/>
          <p:cNvGrpSpPr/>
          <p:nvPr/>
        </p:nvGrpSpPr>
        <p:grpSpPr>
          <a:xfrm>
            <a:off x="5857765" y="5274952"/>
            <a:ext cx="2911872" cy="909796"/>
            <a:chOff x="7337892" y="5392044"/>
            <a:chExt cx="1953424" cy="610335"/>
          </a:xfrm>
        </p:grpSpPr>
        <p:pic>
          <p:nvPicPr>
            <p:cNvPr id="392" name="Google Shape;392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37892" y="5718670"/>
              <a:ext cx="1953424" cy="2837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3" name="Google Shape;393;p3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475307" y="5392044"/>
              <a:ext cx="1678594" cy="54958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4" name="Google Shape;394;p30"/>
          <p:cNvGrpSpPr/>
          <p:nvPr/>
        </p:nvGrpSpPr>
        <p:grpSpPr>
          <a:xfrm>
            <a:off x="5735290" y="3562752"/>
            <a:ext cx="3355768" cy="963725"/>
            <a:chOff x="7248260" y="4383884"/>
            <a:chExt cx="2103208" cy="604009"/>
          </a:xfrm>
        </p:grpSpPr>
        <p:pic>
          <p:nvPicPr>
            <p:cNvPr id="395" name="Google Shape;395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248260" y="4661677"/>
              <a:ext cx="2103208" cy="3054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6" name="Google Shape;396;p3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320785" y="4383884"/>
              <a:ext cx="1958159" cy="6040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7" name="Google Shape;397;p30"/>
          <p:cNvSpPr txBox="1"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dirty="0">
                <a:solidFill>
                  <a:srgbClr val="FFFFFF"/>
                </a:solidFill>
              </a:rPr>
              <a:t>QNAP 2.5GbEマネージドスイッチ</a:t>
            </a:r>
            <a:endParaRPr dirty="0"/>
          </a:p>
        </p:txBody>
      </p:sp>
      <p:grpSp>
        <p:nvGrpSpPr>
          <p:cNvPr id="398" name="Google Shape;398;p30"/>
          <p:cNvGrpSpPr/>
          <p:nvPr/>
        </p:nvGrpSpPr>
        <p:grpSpPr>
          <a:xfrm>
            <a:off x="5969525" y="2018854"/>
            <a:ext cx="2663012" cy="808089"/>
            <a:chOff x="5718408" y="3726240"/>
            <a:chExt cx="1953424" cy="592765"/>
          </a:xfrm>
        </p:grpSpPr>
        <p:pic>
          <p:nvPicPr>
            <p:cNvPr id="399" name="Google Shape;399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718408" y="4035296"/>
              <a:ext cx="1953424" cy="2837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0" name="Google Shape;400;p30" descr="一張含有 文字, 電子用品 的圖片&#10;&#10;自動產生的描述"/>
            <p:cNvPicPr preferRelativeResize="0"/>
            <p:nvPr/>
          </p:nvPicPr>
          <p:blipFill rotWithShape="1">
            <a:blip r:embed="rId9">
              <a:alphaModFix/>
            </a:blip>
            <a:srcRect t="26799" b="26577"/>
            <a:stretch/>
          </p:blipFill>
          <p:spPr>
            <a:xfrm>
              <a:off x="5790270" y="3726240"/>
              <a:ext cx="1809700" cy="52743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01" name="Google Shape;40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725" y="1421421"/>
            <a:ext cx="5007108" cy="26287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2" name="Google Shape;402;p30"/>
          <p:cNvGrpSpPr/>
          <p:nvPr/>
        </p:nvGrpSpPr>
        <p:grpSpPr>
          <a:xfrm>
            <a:off x="509747" y="2033782"/>
            <a:ext cx="2739808" cy="671629"/>
            <a:chOff x="470721" y="2450035"/>
            <a:chExt cx="2103208" cy="515575"/>
          </a:xfrm>
        </p:grpSpPr>
        <p:pic>
          <p:nvPicPr>
            <p:cNvPr id="403" name="Google Shape;403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70721" y="2660147"/>
              <a:ext cx="2103208" cy="3054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4" name="Google Shape;404;p30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525131" y="2450035"/>
              <a:ext cx="1994388" cy="42330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05" name="Google Shape;405;p30"/>
          <p:cNvGrpSpPr/>
          <p:nvPr/>
        </p:nvGrpSpPr>
        <p:grpSpPr>
          <a:xfrm>
            <a:off x="571725" y="3246293"/>
            <a:ext cx="2683415" cy="632256"/>
            <a:chOff x="385774" y="3373100"/>
            <a:chExt cx="2975335" cy="701037"/>
          </a:xfrm>
        </p:grpSpPr>
        <p:pic>
          <p:nvPicPr>
            <p:cNvPr id="406" name="Google Shape;406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5774" y="3642009"/>
              <a:ext cx="2975335" cy="4321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7" name="Google Shape;407;p30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30003" y="3373100"/>
              <a:ext cx="2850202" cy="59883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408" name="Google Shape;408;p30"/>
          <p:cNvSpPr txBox="1"/>
          <p:nvPr/>
        </p:nvSpPr>
        <p:spPr>
          <a:xfrm>
            <a:off x="3405407" y="1759642"/>
            <a:ext cx="215905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6x 2.5GbE RJ45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4x 10GbE SFP+/RJ45 combo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Layer 2管理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デスクトップデザイン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09" name="Google Shape;409;p30"/>
          <p:cNvSpPr/>
          <p:nvPr/>
        </p:nvSpPr>
        <p:spPr>
          <a:xfrm>
            <a:off x="423314" y="1555319"/>
            <a:ext cx="2542800" cy="337111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QSW-M2106-4C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0" name="Google Shape;410;p30"/>
          <p:cNvSpPr/>
          <p:nvPr/>
        </p:nvSpPr>
        <p:spPr>
          <a:xfrm>
            <a:off x="423314" y="2779811"/>
            <a:ext cx="2542800" cy="337111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QSW-M2106-4S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1" name="Google Shape;411;p30"/>
          <p:cNvSpPr txBox="1"/>
          <p:nvPr/>
        </p:nvSpPr>
        <p:spPr>
          <a:xfrm>
            <a:off x="3405407" y="3059669"/>
            <a:ext cx="215905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6x 2.5GbE RJ45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4x 10GbE SFP+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Layer 2管理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デスクトップデザイン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2" name="Google Shape;412;p30"/>
          <p:cNvSpPr/>
          <p:nvPr/>
        </p:nvSpPr>
        <p:spPr>
          <a:xfrm>
            <a:off x="423312" y="4179552"/>
            <a:ext cx="1946261" cy="337111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QSW-M2108-2C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3" name="Google Shape;413;p30"/>
          <p:cNvSpPr/>
          <p:nvPr/>
        </p:nvSpPr>
        <p:spPr>
          <a:xfrm>
            <a:off x="423313" y="5439853"/>
            <a:ext cx="1946260" cy="337111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QSW-M2108-2S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4" name="Google Shape;414;p30"/>
          <p:cNvSpPr txBox="1"/>
          <p:nvPr/>
        </p:nvSpPr>
        <p:spPr>
          <a:xfrm>
            <a:off x="3405407" y="4393585"/>
            <a:ext cx="215905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8x 2.5GbE RJ45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2x 10GbE SFP+/RJ45 combo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Layer 2管理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デスクトップデザイン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5" name="Google Shape;415;p30"/>
          <p:cNvSpPr txBox="1"/>
          <p:nvPr/>
        </p:nvSpPr>
        <p:spPr>
          <a:xfrm>
            <a:off x="3405407" y="5693612"/>
            <a:ext cx="215905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8x 2.5GbE RJ45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2x 10GbE SFP+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Layer 2管理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デスクトップデザイン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6" name="Google Shape;416;p30"/>
          <p:cNvSpPr txBox="1"/>
          <p:nvPr/>
        </p:nvSpPr>
        <p:spPr>
          <a:xfrm>
            <a:off x="8845078" y="1644896"/>
            <a:ext cx="259985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6x 2.5GbE RJ45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2x 10GbE RJ45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2x 10GbE SFP+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Layer 2管理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ラックマウントと</a:t>
            </a: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 2 for 1設計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7" name="Google Shape;417;p30"/>
          <p:cNvSpPr/>
          <p:nvPr/>
        </p:nvSpPr>
        <p:spPr>
          <a:xfrm>
            <a:off x="5821114" y="1549676"/>
            <a:ext cx="2811424" cy="337111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QSW-M2106R-2S2T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8" name="Google Shape;418;p30"/>
          <p:cNvSpPr/>
          <p:nvPr/>
        </p:nvSpPr>
        <p:spPr>
          <a:xfrm>
            <a:off x="5821113" y="3243183"/>
            <a:ext cx="2349493" cy="337111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QSW-M2116P-2T2S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19" name="Google Shape;419;p3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256687" y="1490555"/>
            <a:ext cx="517885" cy="48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0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256687" y="2706154"/>
            <a:ext cx="517885" cy="480699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30"/>
          <p:cNvSpPr/>
          <p:nvPr/>
        </p:nvSpPr>
        <p:spPr>
          <a:xfrm>
            <a:off x="8632537" y="1330865"/>
            <a:ext cx="200086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rgbClr val="4066F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近日</a:t>
            </a:r>
            <a:r>
              <a:rPr lang="ja-JP" altLang="en-US" sz="2400" dirty="0">
                <a:solidFill>
                  <a:srgbClr val="4066F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発売</a:t>
            </a:r>
            <a:endParaRPr sz="2400" b="0" cap="none" dirty="0">
              <a:solidFill>
                <a:srgbClr val="4066F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17323" y="1849810"/>
            <a:ext cx="5297006" cy="2876791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31"/>
          <p:cNvSpPr/>
          <p:nvPr/>
        </p:nvSpPr>
        <p:spPr>
          <a:xfrm>
            <a:off x="6192673" y="2032470"/>
            <a:ext cx="1938604" cy="33463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QSW-M1204-4C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9" name="Google Shape;429;p31"/>
          <p:cNvSpPr/>
          <p:nvPr/>
        </p:nvSpPr>
        <p:spPr>
          <a:xfrm>
            <a:off x="6192673" y="3198786"/>
            <a:ext cx="1938604" cy="33463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QSW-M1208-8C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0" name="Google Shape;430;p31"/>
          <p:cNvSpPr txBox="1">
            <a:spLocks noGrp="1"/>
          </p:cNvSpPr>
          <p:nvPr>
            <p:ph type="title"/>
          </p:nvPr>
        </p:nvSpPr>
        <p:spPr>
          <a:xfrm>
            <a:off x="271975" y="306715"/>
            <a:ext cx="1168556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dirty="0" err="1"/>
              <a:t>予算</a:t>
            </a:r>
            <a:r>
              <a:rPr lang="ja-JP" altLang="en-US" dirty="0"/>
              <a:t>が多く</a:t>
            </a:r>
            <a:r>
              <a:rPr lang="en-US" dirty="0"/>
              <a:t>すべての10GbEが必要な場合</a:t>
            </a:r>
            <a:endParaRPr dirty="0"/>
          </a:p>
        </p:txBody>
      </p:sp>
      <p:pic>
        <p:nvPicPr>
          <p:cNvPr id="431" name="Google Shape;431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0853" y="1849810"/>
            <a:ext cx="5249032" cy="2876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677" y="5048802"/>
            <a:ext cx="10930651" cy="142030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31"/>
          <p:cNvSpPr txBox="1"/>
          <p:nvPr/>
        </p:nvSpPr>
        <p:spPr>
          <a:xfrm>
            <a:off x="797325" y="1376276"/>
            <a:ext cx="3996159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マネージドスイッチ</a:t>
            </a:r>
            <a:endParaRPr sz="22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34" name="Google Shape;434;p31"/>
          <p:cNvSpPr txBox="1"/>
          <p:nvPr/>
        </p:nvSpPr>
        <p:spPr>
          <a:xfrm>
            <a:off x="797326" y="4609479"/>
            <a:ext cx="3996159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アンマネージドスイッチ</a:t>
            </a:r>
            <a:endParaRPr sz="22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435" name="Google Shape;435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0997" y="2810244"/>
            <a:ext cx="2172975" cy="22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2858" y="3689837"/>
            <a:ext cx="1704615" cy="177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69553" y="2487766"/>
            <a:ext cx="1778408" cy="185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89619" y="3963698"/>
            <a:ext cx="1778408" cy="185496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1"/>
          <p:cNvSpPr txBox="1"/>
          <p:nvPr/>
        </p:nvSpPr>
        <p:spPr>
          <a:xfrm>
            <a:off x="3227454" y="3487583"/>
            <a:ext cx="283132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4x 10GbE SFP+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4x 10GbE SFP+/RJ45 combo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Layer 2管理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ラックマウント設計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40" name="Google Shape;440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0926" y="3606455"/>
            <a:ext cx="2223334" cy="599276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31"/>
          <p:cNvSpPr txBox="1"/>
          <p:nvPr/>
        </p:nvSpPr>
        <p:spPr>
          <a:xfrm>
            <a:off x="9044629" y="2248876"/>
            <a:ext cx="290098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8x 10GbE SFP+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4x 10GbE SFP+/RJ45 combo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Layer 2管理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ラックマウント設計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42" name="Google Shape;442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96777" y="2467451"/>
            <a:ext cx="2271280" cy="551396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31"/>
          <p:cNvSpPr txBox="1"/>
          <p:nvPr/>
        </p:nvSpPr>
        <p:spPr>
          <a:xfrm>
            <a:off x="9044629" y="3537642"/>
            <a:ext cx="296306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4x 10GbE SFP+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8x 10GbE SFP+/RJ45 combo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Layer 2管理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ラックマウント設計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44" name="Google Shape;444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96777" y="3606455"/>
            <a:ext cx="2223334" cy="547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3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2355" y="2354671"/>
            <a:ext cx="2228389" cy="671049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31"/>
          <p:cNvSpPr txBox="1"/>
          <p:nvPr/>
        </p:nvSpPr>
        <p:spPr>
          <a:xfrm>
            <a:off x="3228217" y="2033433"/>
            <a:ext cx="277166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冗長設計の3 x </a:t>
            </a:r>
            <a:r>
              <a:rPr lang="en-US" sz="12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電源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10GbE SFP+×4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8 x10GbE SFP+/RJ45 combo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Layer 2管理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ラックマウント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ファンレス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47" name="Google Shape;447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43166" y="2868224"/>
            <a:ext cx="2172975" cy="22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6106" y="4019105"/>
            <a:ext cx="2172975" cy="22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43166" y="4003274"/>
            <a:ext cx="2172975" cy="226651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31"/>
          <p:cNvSpPr txBox="1"/>
          <p:nvPr/>
        </p:nvSpPr>
        <p:spPr>
          <a:xfrm>
            <a:off x="3227454" y="5607193"/>
            <a:ext cx="327199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4x 10GbE SFP+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8x 10GbE SFP+/RJ45 combo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ラックマウント設計</a:t>
            </a:r>
            <a:endParaRPr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451" name="Google Shape;451;p31"/>
          <p:cNvGrpSpPr/>
          <p:nvPr/>
        </p:nvGrpSpPr>
        <p:grpSpPr>
          <a:xfrm>
            <a:off x="797325" y="5620645"/>
            <a:ext cx="2480792" cy="669205"/>
            <a:chOff x="648791" y="5570393"/>
            <a:chExt cx="2172975" cy="586170"/>
          </a:xfrm>
        </p:grpSpPr>
        <p:pic>
          <p:nvPicPr>
            <p:cNvPr id="452" name="Google Shape;452;p3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71515" y="5570393"/>
              <a:ext cx="2127527" cy="5318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3" name="Google Shape;453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8791" y="5929912"/>
              <a:ext cx="2172975" cy="2266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54" name="Google Shape;454;p31"/>
          <p:cNvSpPr/>
          <p:nvPr/>
        </p:nvSpPr>
        <p:spPr>
          <a:xfrm>
            <a:off x="512556" y="2032470"/>
            <a:ext cx="2079756" cy="33463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QSW-IM1200-8C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5" name="Google Shape;455;p31"/>
          <p:cNvSpPr/>
          <p:nvPr/>
        </p:nvSpPr>
        <p:spPr>
          <a:xfrm>
            <a:off x="512556" y="3198786"/>
            <a:ext cx="1921295" cy="33463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QSW-M804-4C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6" name="Google Shape;456;p31"/>
          <p:cNvSpPr/>
          <p:nvPr/>
        </p:nvSpPr>
        <p:spPr>
          <a:xfrm>
            <a:off x="512556" y="5139251"/>
            <a:ext cx="1921295" cy="33463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QSW-1208-8C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Google Shape;462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4062247"/>
            <a:ext cx="3132948" cy="2157823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32"/>
          <p:cNvSpPr/>
          <p:nvPr/>
        </p:nvSpPr>
        <p:spPr>
          <a:xfrm>
            <a:off x="6813108" y="3923558"/>
            <a:ext cx="1724566" cy="33463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TS-x31P3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64" name="Google Shape;464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1692009"/>
            <a:ext cx="3132948" cy="2157823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32"/>
          <p:cNvSpPr/>
          <p:nvPr/>
        </p:nvSpPr>
        <p:spPr>
          <a:xfrm>
            <a:off x="6813108" y="1553320"/>
            <a:ext cx="1724566" cy="33463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TS-hx886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66" name="Google Shape;46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668" y="4072963"/>
            <a:ext cx="2277760" cy="2154598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32"/>
          <p:cNvSpPr/>
          <p:nvPr/>
        </p:nvSpPr>
        <p:spPr>
          <a:xfrm>
            <a:off x="9641667" y="5977385"/>
            <a:ext cx="194298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TS-364</a:t>
            </a:r>
            <a:endParaRPr sz="12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68" name="Google Shape;468;p32"/>
          <p:cNvSpPr/>
          <p:nvPr/>
        </p:nvSpPr>
        <p:spPr>
          <a:xfrm>
            <a:off x="9756793" y="3936795"/>
            <a:ext cx="1638040" cy="33463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TS-364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69" name="Google Shape;469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3139" y="4072963"/>
            <a:ext cx="5453228" cy="2157823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32"/>
          <p:cNvSpPr/>
          <p:nvPr/>
        </p:nvSpPr>
        <p:spPr>
          <a:xfrm>
            <a:off x="2281896" y="3936795"/>
            <a:ext cx="1724566" cy="33463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TS-x53D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71" name="Google Shape;471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3139" y="1692009"/>
            <a:ext cx="5453228" cy="2157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668" y="1692009"/>
            <a:ext cx="2277760" cy="2154598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32"/>
          <p:cNvSpPr txBox="1">
            <a:spLocks noGrp="1"/>
          </p:cNvSpPr>
          <p:nvPr>
            <p:ph type="title"/>
          </p:nvPr>
        </p:nvSpPr>
        <p:spPr>
          <a:xfrm>
            <a:off x="271975" y="306715"/>
            <a:ext cx="1168556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dirty="0">
                <a:solidFill>
                  <a:srgbClr val="FFFFFF"/>
                </a:solidFill>
              </a:rPr>
              <a:t>2.5GbE</a:t>
            </a:r>
            <a:r>
              <a:rPr lang="ja-JP" altLang="en-US" dirty="0">
                <a:solidFill>
                  <a:srgbClr val="FFFFFF"/>
                </a:solidFill>
              </a:rPr>
              <a:t>内蔵</a:t>
            </a:r>
            <a:r>
              <a:rPr lang="en-US" dirty="0" err="1">
                <a:solidFill>
                  <a:srgbClr val="FFFFFF"/>
                </a:solidFill>
              </a:rPr>
              <a:t>タブレットNAS</a:t>
            </a:r>
            <a:endParaRPr dirty="0"/>
          </a:p>
        </p:txBody>
      </p:sp>
      <p:sp>
        <p:nvSpPr>
          <p:cNvPr id="474" name="Google Shape;474;p32"/>
          <p:cNvSpPr/>
          <p:nvPr/>
        </p:nvSpPr>
        <p:spPr>
          <a:xfrm>
            <a:off x="6228111" y="3444976"/>
            <a:ext cx="155437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TS-h886</a:t>
            </a:r>
            <a:endParaRPr sz="12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75" name="Google Shape;475;p32"/>
          <p:cNvSpPr/>
          <p:nvPr/>
        </p:nvSpPr>
        <p:spPr>
          <a:xfrm>
            <a:off x="6116585" y="5977385"/>
            <a:ext cx="179058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TS-431P</a:t>
            </a:r>
            <a:endParaRPr sz="12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76" name="Google Shape;476;p32"/>
          <p:cNvSpPr/>
          <p:nvPr/>
        </p:nvSpPr>
        <p:spPr>
          <a:xfrm>
            <a:off x="9604323" y="3444976"/>
            <a:ext cx="194298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TVS-675</a:t>
            </a:r>
            <a:endParaRPr sz="12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477" name="Google Shape;477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856" y="3131132"/>
            <a:ext cx="2472524" cy="35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95874" y="3131132"/>
            <a:ext cx="1932777" cy="35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824" y="5672152"/>
            <a:ext cx="2080136" cy="35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21941" y="5692679"/>
            <a:ext cx="1583329" cy="35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10115" y="5809314"/>
            <a:ext cx="1054653" cy="186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66792" y="5728590"/>
            <a:ext cx="1492730" cy="264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1643" y="4491200"/>
            <a:ext cx="2320299" cy="1450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16368" y="4538375"/>
            <a:ext cx="2279201" cy="1424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3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06462" y="4552605"/>
            <a:ext cx="2256438" cy="14105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6" name="Google Shape;486;p32"/>
          <p:cNvGrpSpPr/>
          <p:nvPr/>
        </p:nvGrpSpPr>
        <p:grpSpPr>
          <a:xfrm>
            <a:off x="7220667" y="4495158"/>
            <a:ext cx="2305168" cy="1469988"/>
            <a:chOff x="7220667" y="4517268"/>
            <a:chExt cx="2305168" cy="1469988"/>
          </a:xfrm>
        </p:grpSpPr>
        <p:pic>
          <p:nvPicPr>
            <p:cNvPr id="487" name="Google Shape;487;p3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902122" y="5736844"/>
              <a:ext cx="942259" cy="250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8" name="Google Shape;488;p3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220667" y="4517268"/>
              <a:ext cx="2305168" cy="144098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89" name="Google Shape;489;p32"/>
          <p:cNvGrpSpPr/>
          <p:nvPr/>
        </p:nvGrpSpPr>
        <p:grpSpPr>
          <a:xfrm>
            <a:off x="5872275" y="4510999"/>
            <a:ext cx="2279200" cy="1470344"/>
            <a:chOff x="5872275" y="4533109"/>
            <a:chExt cx="2279200" cy="1470344"/>
          </a:xfrm>
        </p:grpSpPr>
        <p:pic>
          <p:nvPicPr>
            <p:cNvPr id="490" name="Google Shape;490;p3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315828" y="5726454"/>
              <a:ext cx="1392095" cy="2769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1" name="Google Shape;491;p3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872275" y="4533109"/>
              <a:ext cx="2279200" cy="142475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92" name="Google Shape;492;p3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499886" y="4563967"/>
            <a:ext cx="2226542" cy="1391835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32"/>
          <p:cNvSpPr/>
          <p:nvPr/>
        </p:nvSpPr>
        <p:spPr>
          <a:xfrm>
            <a:off x="2281896" y="1553320"/>
            <a:ext cx="1724566" cy="33463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TS-x73A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94" name="Google Shape;494;p32"/>
          <p:cNvSpPr/>
          <p:nvPr/>
        </p:nvSpPr>
        <p:spPr>
          <a:xfrm>
            <a:off x="1044308" y="3444976"/>
            <a:ext cx="101861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TS-873A</a:t>
            </a:r>
            <a:endParaRPr sz="12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95" name="Google Shape;495;p32"/>
          <p:cNvSpPr/>
          <p:nvPr/>
        </p:nvSpPr>
        <p:spPr>
          <a:xfrm>
            <a:off x="3024452" y="3444976"/>
            <a:ext cx="101861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TS-673A</a:t>
            </a:r>
            <a:endParaRPr sz="12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96" name="Google Shape;496;p32"/>
          <p:cNvSpPr/>
          <p:nvPr/>
        </p:nvSpPr>
        <p:spPr>
          <a:xfrm>
            <a:off x="4572099" y="3444976"/>
            <a:ext cx="101861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TS-473A</a:t>
            </a:r>
            <a:endParaRPr sz="12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497" name="Google Shape;497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26854" y="3131132"/>
            <a:ext cx="1414123" cy="35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3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0824" y="2133060"/>
            <a:ext cx="2111021" cy="1319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3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453210" y="2134363"/>
            <a:ext cx="2131598" cy="1332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027217" y="2145537"/>
            <a:ext cx="2091061" cy="13071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1" name="Google Shape;501;p32"/>
          <p:cNvGrpSpPr/>
          <p:nvPr/>
        </p:nvGrpSpPr>
        <p:grpSpPr>
          <a:xfrm>
            <a:off x="9512157" y="2131924"/>
            <a:ext cx="2127313" cy="1367176"/>
            <a:chOff x="6143302" y="2095897"/>
            <a:chExt cx="2127313" cy="1367176"/>
          </a:xfrm>
        </p:grpSpPr>
        <p:pic>
          <p:nvPicPr>
            <p:cNvPr id="502" name="Google Shape;502;p3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255030" y="3103972"/>
              <a:ext cx="1903856" cy="359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3" name="Google Shape;503;p32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6143302" y="2095897"/>
              <a:ext cx="2127313" cy="132980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04" name="Google Shape;504;p32"/>
          <p:cNvSpPr/>
          <p:nvPr/>
        </p:nvSpPr>
        <p:spPr>
          <a:xfrm>
            <a:off x="1052486" y="5977385"/>
            <a:ext cx="101861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TS-653D</a:t>
            </a:r>
            <a:endParaRPr sz="12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05" name="Google Shape;505;p32"/>
          <p:cNvSpPr/>
          <p:nvPr/>
        </p:nvSpPr>
        <p:spPr>
          <a:xfrm>
            <a:off x="3046662" y="5977385"/>
            <a:ext cx="101861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TS-453D</a:t>
            </a:r>
            <a:endParaRPr sz="12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06" name="Google Shape;506;p32"/>
          <p:cNvSpPr/>
          <p:nvPr/>
        </p:nvSpPr>
        <p:spPr>
          <a:xfrm>
            <a:off x="4625375" y="5977385"/>
            <a:ext cx="101861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TS-253D</a:t>
            </a:r>
            <a:endParaRPr sz="12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07" name="Google Shape;507;p32"/>
          <p:cNvSpPr/>
          <p:nvPr/>
        </p:nvSpPr>
        <p:spPr>
          <a:xfrm>
            <a:off x="9756793" y="1555841"/>
            <a:ext cx="1638040" cy="33463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600"/>
              <a:buFont typeface="Arial"/>
              <a:buNone/>
            </a:pPr>
            <a:r>
              <a:rPr lang="en-US" sz="16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TS-675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508" name="Google Shape;508;p32"/>
          <p:cNvGrpSpPr/>
          <p:nvPr/>
        </p:nvGrpSpPr>
        <p:grpSpPr>
          <a:xfrm>
            <a:off x="5959768" y="2125089"/>
            <a:ext cx="2091061" cy="1375640"/>
            <a:chOff x="5826525" y="2125089"/>
            <a:chExt cx="2091061" cy="1375640"/>
          </a:xfrm>
        </p:grpSpPr>
        <p:pic>
          <p:nvPicPr>
            <p:cNvPr id="509" name="Google Shape;509;p3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900565" y="3141628"/>
              <a:ext cx="1942981" cy="359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0" name="Google Shape;510;p32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5826525" y="2125089"/>
              <a:ext cx="2091061" cy="130714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511" name="Google Shape;511;p32"/>
          <p:cNvSpPr/>
          <p:nvPr/>
        </p:nvSpPr>
        <p:spPr>
          <a:xfrm>
            <a:off x="7675391" y="3444976"/>
            <a:ext cx="155437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TS-h686</a:t>
            </a:r>
            <a:endParaRPr sz="12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grpSp>
        <p:nvGrpSpPr>
          <p:cNvPr id="512" name="Google Shape;512;p32"/>
          <p:cNvGrpSpPr/>
          <p:nvPr/>
        </p:nvGrpSpPr>
        <p:grpSpPr>
          <a:xfrm>
            <a:off x="7426575" y="2146269"/>
            <a:ext cx="2052006" cy="1307180"/>
            <a:chOff x="7426575" y="2146269"/>
            <a:chExt cx="2052006" cy="1307180"/>
          </a:xfrm>
        </p:grpSpPr>
        <p:pic>
          <p:nvPicPr>
            <p:cNvPr id="513" name="Google Shape;513;p3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706213" y="3188907"/>
              <a:ext cx="1492730" cy="2645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4" name="Google Shape;514;p32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7426575" y="2146269"/>
              <a:ext cx="2052006" cy="12827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15" name="Google Shape;515;p32"/>
          <p:cNvSpPr/>
          <p:nvPr/>
        </p:nvSpPr>
        <p:spPr>
          <a:xfrm>
            <a:off x="7706715" y="5977385"/>
            <a:ext cx="133307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TS-231P3</a:t>
            </a:r>
            <a:endParaRPr sz="12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Google Shape;52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3597" y="4562754"/>
            <a:ext cx="3598333" cy="139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3597" y="1889080"/>
            <a:ext cx="10439399" cy="1705682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3"/>
          <p:cNvSpPr txBox="1">
            <a:spLocks noGrp="1"/>
          </p:cNvSpPr>
          <p:nvPr>
            <p:ph type="title"/>
          </p:nvPr>
        </p:nvSpPr>
        <p:spPr>
          <a:xfrm>
            <a:off x="271975" y="306715"/>
            <a:ext cx="1168556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dirty="0">
                <a:solidFill>
                  <a:srgbClr val="FFFFFF"/>
                </a:solidFill>
              </a:rPr>
              <a:t>10GbE</a:t>
            </a:r>
            <a:r>
              <a:rPr lang="ja-JP" altLang="en-US" dirty="0">
                <a:solidFill>
                  <a:srgbClr val="FFFFFF"/>
                </a:solidFill>
              </a:rPr>
              <a:t>内蔵</a:t>
            </a:r>
            <a:r>
              <a:rPr lang="en-US" dirty="0" err="1">
                <a:solidFill>
                  <a:srgbClr val="FFFFFF"/>
                </a:solidFill>
              </a:rPr>
              <a:t>タブレットNAS</a:t>
            </a:r>
            <a:endParaRPr dirty="0"/>
          </a:p>
        </p:txBody>
      </p:sp>
      <p:sp>
        <p:nvSpPr>
          <p:cNvPr id="524" name="Google Shape;524;p33"/>
          <p:cNvSpPr/>
          <p:nvPr/>
        </p:nvSpPr>
        <p:spPr>
          <a:xfrm>
            <a:off x="835917" y="1635832"/>
            <a:ext cx="10583280" cy="461327"/>
          </a:xfrm>
          <a:prstGeom prst="roundRect">
            <a:avLst>
              <a:gd name="adj" fmla="val 13074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 dirty="0">
              <a:solidFill>
                <a:srgbClr val="99E0FD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25" name="Google Shape;525;p33"/>
          <p:cNvSpPr/>
          <p:nvPr/>
        </p:nvSpPr>
        <p:spPr>
          <a:xfrm>
            <a:off x="1967148" y="1647801"/>
            <a:ext cx="2837360" cy="432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10GbE BASE-</a:t>
            </a:r>
            <a:r>
              <a:rPr lang="en-US" sz="2000" b="1" dirty="0" err="1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</a:t>
            </a:r>
            <a:r>
              <a:rPr lang="en-US" sz="2000" b="1" dirty="0" err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搭載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6" name="Google Shape;526;p33"/>
          <p:cNvSpPr/>
          <p:nvPr/>
        </p:nvSpPr>
        <p:spPr>
          <a:xfrm>
            <a:off x="7413229" y="1647801"/>
            <a:ext cx="2837360" cy="432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10GbE SFP+</a:t>
            </a:r>
            <a:r>
              <a:rPr lang="ja-JP" altLang="en-US" sz="20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搭載</a:t>
            </a:r>
            <a:endParaRPr lang="en-US" sz="2000" b="1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7" name="Google Shape;527;p33"/>
          <p:cNvSpPr/>
          <p:nvPr/>
        </p:nvSpPr>
        <p:spPr>
          <a:xfrm>
            <a:off x="5778610" y="1642704"/>
            <a:ext cx="689372" cy="432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｜</a:t>
            </a:r>
            <a:endParaRPr sz="2000" b="1" i="0" u="none" strike="noStrike" cap="none" dirty="0">
              <a:solidFill>
                <a:srgbClr val="FFFF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528" name="Google Shape;52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3171" y="2212362"/>
            <a:ext cx="1559136" cy="140308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529" name="Google Shape;529;p33" descr="一張含有 電子用品, 室內, 監視器, 坐 的圖片&#10;&#10;自動產生的描述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90734" y="2326965"/>
            <a:ext cx="2100213" cy="123768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530" name="Google Shape;530;p33" descr="一張含有 監視器, 電腦, 坐, 顯示 的圖片&#10;&#10;自動產生的描述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31848" y="2281651"/>
            <a:ext cx="2124921" cy="132831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531" name="Google Shape;531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25522" y="2266451"/>
            <a:ext cx="2124921" cy="132831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sp>
        <p:nvSpPr>
          <p:cNvPr id="532" name="Google Shape;532;p33"/>
          <p:cNvSpPr/>
          <p:nvPr/>
        </p:nvSpPr>
        <p:spPr>
          <a:xfrm>
            <a:off x="6673203" y="3639892"/>
            <a:ext cx="2083565" cy="284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75"/>
              <a:buFont typeface="Arial"/>
              <a:buNone/>
            </a:pPr>
            <a:r>
              <a:rPr lang="en-US" sz="12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TS-832PX</a:t>
            </a:r>
            <a:endParaRPr sz="125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33" name="Google Shape;533;p33"/>
          <p:cNvSpPr/>
          <p:nvPr/>
        </p:nvSpPr>
        <p:spPr>
          <a:xfrm>
            <a:off x="1096182" y="3639892"/>
            <a:ext cx="2058858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75"/>
              <a:buFont typeface="Arial"/>
              <a:buNone/>
            </a:pPr>
            <a:r>
              <a:rPr lang="en-US" sz="12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TVS-h1688X /TVS-h1288X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34" name="Google Shape;534;p33"/>
          <p:cNvSpPr/>
          <p:nvPr/>
        </p:nvSpPr>
        <p:spPr>
          <a:xfrm>
            <a:off x="3590735" y="3639892"/>
            <a:ext cx="2058858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75"/>
              <a:buFont typeface="Arial"/>
              <a:buNone/>
            </a:pPr>
            <a:r>
              <a:rPr lang="en-US" sz="12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TVS-872XT / TVS-672XT / TVS-472XT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35" name="Google Shape;535;p33"/>
          <p:cNvSpPr/>
          <p:nvPr/>
        </p:nvSpPr>
        <p:spPr>
          <a:xfrm>
            <a:off x="9544689" y="3622958"/>
            <a:ext cx="1147992" cy="284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75"/>
              <a:buFont typeface="Arial"/>
              <a:buNone/>
            </a:pPr>
            <a:r>
              <a:rPr lang="en-US" sz="12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TS-431X3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36" name="Google Shape;536;p33"/>
          <p:cNvSpPr/>
          <p:nvPr/>
        </p:nvSpPr>
        <p:spPr>
          <a:xfrm>
            <a:off x="835917" y="4262798"/>
            <a:ext cx="3737803" cy="46132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10GbE BASE-</a:t>
            </a:r>
            <a:r>
              <a:rPr lang="en-US" sz="2000" b="1" dirty="0" err="1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</a:t>
            </a:r>
            <a:r>
              <a:rPr lang="en-US" sz="2000" b="1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搭載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37" name="Google Shape;537;p33"/>
          <p:cNvSpPr/>
          <p:nvPr/>
        </p:nvSpPr>
        <p:spPr>
          <a:xfrm>
            <a:off x="923345" y="6003597"/>
            <a:ext cx="3737803" cy="284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75"/>
              <a:buFont typeface="Arial"/>
              <a:buNone/>
            </a:pPr>
            <a:r>
              <a:rPr lang="en-US" sz="125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TVS-872X / TVS-672X</a:t>
            </a:r>
            <a:endParaRPr sz="125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538" name="Google Shape;538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96182" y="4885544"/>
            <a:ext cx="1725458" cy="1013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3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67120" y="4886142"/>
            <a:ext cx="1346027" cy="996965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33"/>
          <p:cNvSpPr/>
          <p:nvPr/>
        </p:nvSpPr>
        <p:spPr>
          <a:xfrm>
            <a:off x="9492820" y="3935847"/>
            <a:ext cx="1413934" cy="368838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7030A0"/>
              </a:gs>
              <a:gs pos="81000">
                <a:srgbClr val="2D0358"/>
              </a:gs>
              <a:gs pos="100000">
                <a:srgbClr val="2D0358"/>
              </a:gs>
            </a:gsLst>
            <a:lin ang="0" scaled="0"/>
          </a:gradFill>
          <a:ln>
            <a:noFill/>
          </a:ln>
          <a:effectLst>
            <a:outerShdw blurRad="431800" dist="355600" dir="1740000" algn="ctr" rotWithShape="0">
              <a:srgbClr val="000000">
                <a:alpha val="2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41" name="Google Shape;541;p33"/>
          <p:cNvSpPr txBox="1"/>
          <p:nvPr/>
        </p:nvSpPr>
        <p:spPr>
          <a:xfrm>
            <a:off x="9355170" y="3986511"/>
            <a:ext cx="1657623" cy="262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10GbE + 2.5GbE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5954" y="1913583"/>
            <a:ext cx="3655808" cy="3365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8114" y="1935174"/>
            <a:ext cx="6489699" cy="3365137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34"/>
          <p:cNvSpPr txBox="1">
            <a:spLocks noGrp="1"/>
          </p:cNvSpPr>
          <p:nvPr>
            <p:ph type="title"/>
          </p:nvPr>
        </p:nvSpPr>
        <p:spPr>
          <a:xfrm>
            <a:off x="271975" y="-1062"/>
            <a:ext cx="11685563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dirty="0">
                <a:solidFill>
                  <a:srgbClr val="FFFFFF"/>
                </a:solidFill>
              </a:rPr>
              <a:t>2.5/5/10GbE</a:t>
            </a:r>
            <a:r>
              <a:rPr lang="ja-JP" altLang="en-US" dirty="0">
                <a:solidFill>
                  <a:srgbClr val="FFFFFF"/>
                </a:solidFill>
              </a:rPr>
              <a:t>内蔵</a:t>
            </a:r>
            <a:r>
              <a:rPr lang="en-US" dirty="0" err="1">
                <a:solidFill>
                  <a:srgbClr val="FFFFFF"/>
                </a:solidFill>
              </a:rPr>
              <a:t>ラックマウントネットワークNAS</a:t>
            </a:r>
            <a:endParaRPr dirty="0"/>
          </a:p>
        </p:txBody>
      </p:sp>
      <p:sp>
        <p:nvSpPr>
          <p:cNvPr id="550" name="Google Shape;550;p34"/>
          <p:cNvSpPr/>
          <p:nvPr/>
        </p:nvSpPr>
        <p:spPr>
          <a:xfrm>
            <a:off x="1176539" y="3888695"/>
            <a:ext cx="291160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TS-hx83XU-RP</a:t>
            </a:r>
            <a:endParaRPr sz="12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51" name="Google Shape;551;p34"/>
          <p:cNvSpPr/>
          <p:nvPr/>
        </p:nvSpPr>
        <p:spPr>
          <a:xfrm>
            <a:off x="4246212" y="3928867"/>
            <a:ext cx="2911602" cy="196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TS-hx77XU-RP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52" name="Google Shape;552;p34" descr="一張含有 坐, 桌, 大, 房間 的圖片&#10;&#10;自動產生的描述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67017" y="2297947"/>
            <a:ext cx="2952187" cy="184544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553" name="Google Shape;553;p34" descr="一張含有 坐, 桌, 房間, 大 的圖片&#10;&#10;自動產生的描述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95100" y="3306614"/>
            <a:ext cx="2952187" cy="184544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554" name="Google Shape;554;p34" descr="一張含有 吉他 的圖片&#10;&#10;自動產生的描述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95100" y="4416179"/>
            <a:ext cx="2952187" cy="184544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sp>
        <p:nvSpPr>
          <p:cNvPr id="555" name="Google Shape;555;p34"/>
          <p:cNvSpPr/>
          <p:nvPr/>
        </p:nvSpPr>
        <p:spPr>
          <a:xfrm>
            <a:off x="7935685" y="2714330"/>
            <a:ext cx="291160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TS-873AeU</a:t>
            </a:r>
            <a:endParaRPr sz="1200" b="0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56" name="Google Shape;556;p34"/>
          <p:cNvSpPr/>
          <p:nvPr/>
        </p:nvSpPr>
        <p:spPr>
          <a:xfrm>
            <a:off x="7935685" y="3610098"/>
            <a:ext cx="291160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TS-x73AU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57" name="Google Shape;557;p34"/>
          <p:cNvSpPr/>
          <p:nvPr/>
        </p:nvSpPr>
        <p:spPr>
          <a:xfrm>
            <a:off x="7935685" y="4686431"/>
            <a:ext cx="291160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TS-X64U/X64eUシリーズ</a:t>
            </a:r>
            <a:endParaRPr sz="1200" b="0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58" name="Google Shape;558;p34"/>
          <p:cNvSpPr/>
          <p:nvPr/>
        </p:nvSpPr>
        <p:spPr>
          <a:xfrm>
            <a:off x="7935685" y="5728080"/>
            <a:ext cx="291160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TS-x32PXU</a:t>
            </a:r>
            <a:endParaRPr sz="1200" b="0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559" name="Google Shape;559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52938" y="2166502"/>
            <a:ext cx="1533503" cy="67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3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494378" y="2195921"/>
            <a:ext cx="1533504" cy="49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3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8897" y="2902081"/>
            <a:ext cx="1533503" cy="361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3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494378" y="2940286"/>
            <a:ext cx="1542745" cy="212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3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52938" y="3347232"/>
            <a:ext cx="1519462" cy="365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3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914931" y="3237355"/>
            <a:ext cx="1600446" cy="196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3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914932" y="2740326"/>
            <a:ext cx="1600446" cy="387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3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901790" y="2143296"/>
            <a:ext cx="1600446" cy="5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34"/>
          <p:cNvSpPr/>
          <p:nvPr/>
        </p:nvSpPr>
        <p:spPr>
          <a:xfrm>
            <a:off x="617314" y="1511791"/>
            <a:ext cx="6540499" cy="461327"/>
          </a:xfrm>
          <a:prstGeom prst="roundRect">
            <a:avLst>
              <a:gd name="adj" fmla="val 13074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700"/>
              <a:buFont typeface="Arial"/>
              <a:buNone/>
            </a:pPr>
            <a:endParaRPr sz="1700" b="1" i="0" u="none" strike="noStrike" cap="none" dirty="0">
              <a:solidFill>
                <a:srgbClr val="99E0FD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68" name="Google Shape;568;p34"/>
          <p:cNvSpPr/>
          <p:nvPr/>
        </p:nvSpPr>
        <p:spPr>
          <a:xfrm>
            <a:off x="813608" y="1523760"/>
            <a:ext cx="6344205" cy="432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Arial"/>
              <a:buNone/>
            </a:pPr>
            <a:r>
              <a:rPr lang="en-US" sz="20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10GbE BASE-</a:t>
            </a:r>
            <a:r>
              <a:rPr lang="en-US" sz="2000" b="1" dirty="0" err="1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TおよびSFP</a:t>
            </a:r>
            <a:r>
              <a:rPr lang="en-US" sz="20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+</a:t>
            </a:r>
            <a:r>
              <a:rPr lang="ja-JP" altLang="en-US" sz="20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搭載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69" name="Google Shape;569;p34"/>
          <p:cNvSpPr/>
          <p:nvPr/>
        </p:nvSpPr>
        <p:spPr>
          <a:xfrm>
            <a:off x="7509411" y="1518442"/>
            <a:ext cx="3737803" cy="461327"/>
          </a:xfrm>
          <a:prstGeom prst="roundRect">
            <a:avLst>
              <a:gd name="adj" fmla="val 1098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700"/>
              <a:buFont typeface="Arial"/>
              <a:buNone/>
            </a:pPr>
            <a:endParaRPr sz="1700" b="1" i="0" u="none" strike="noStrike" cap="none" dirty="0">
              <a:solidFill>
                <a:srgbClr val="99E0FD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571" name="Google Shape;571;p3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873053" y="1451788"/>
            <a:ext cx="3036862" cy="1898376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34"/>
          <p:cNvSpPr/>
          <p:nvPr/>
        </p:nvSpPr>
        <p:spPr>
          <a:xfrm>
            <a:off x="7565953" y="1530411"/>
            <a:ext cx="3599267" cy="432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2.5GbE BASE-</a:t>
            </a:r>
            <a:r>
              <a:rPr lang="en-US" sz="2000" b="1" dirty="0" err="1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</a:t>
            </a:r>
            <a:r>
              <a:rPr lang="en-US" sz="2000" b="1" dirty="0" err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搭載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72" name="Google Shape;572;p34" descr="一張含有 外殼 的圖片&#10;&#10;自動產生的描述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27192" y="3949477"/>
            <a:ext cx="2357832" cy="1473907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34"/>
          <p:cNvSpPr txBox="1"/>
          <p:nvPr/>
        </p:nvSpPr>
        <p:spPr>
          <a:xfrm>
            <a:off x="813608" y="5068167"/>
            <a:ext cx="2142574" cy="196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TS-1886XU-RP R2</a:t>
            </a:r>
            <a:endParaRPr sz="12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74" name="Google Shape;574;p34"/>
          <p:cNvSpPr/>
          <p:nvPr/>
        </p:nvSpPr>
        <p:spPr>
          <a:xfrm>
            <a:off x="8583425" y="6005079"/>
            <a:ext cx="1634066" cy="368838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7030A0"/>
              </a:gs>
              <a:gs pos="81000">
                <a:srgbClr val="2D0358"/>
              </a:gs>
              <a:gs pos="100000">
                <a:srgbClr val="2D0358"/>
              </a:gs>
            </a:gsLst>
            <a:lin ang="0" scaled="0"/>
          </a:gradFill>
          <a:ln>
            <a:noFill/>
          </a:ln>
          <a:effectLst>
            <a:outerShdw blurRad="431800" dist="355600" dir="1740000" algn="ctr" rotWithShape="0">
              <a:srgbClr val="000000">
                <a:alpha val="2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75" name="Google Shape;575;p34"/>
          <p:cNvSpPr txBox="1"/>
          <p:nvPr/>
        </p:nvSpPr>
        <p:spPr>
          <a:xfrm>
            <a:off x="8524430" y="6055742"/>
            <a:ext cx="172078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840"/>
              <a:buFont typeface="Arial"/>
              <a:buNone/>
            </a:pPr>
            <a:r>
              <a:rPr lang="en-US" sz="12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+ 2 x 10GbE SFP+</a:t>
            </a:r>
            <a:endParaRPr sz="1200" b="1" i="0" u="none" strike="noStrike" cap="none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" name="Google Shape;58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45596" y="2180577"/>
            <a:ext cx="2446496" cy="1390851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35"/>
          <p:cNvSpPr/>
          <p:nvPr/>
        </p:nvSpPr>
        <p:spPr>
          <a:xfrm>
            <a:off x="8977915" y="1880621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QXG-2.5G Family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83" name="Google Shape;583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6774" y="2192671"/>
            <a:ext cx="2446496" cy="1390851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35"/>
          <p:cNvSpPr/>
          <p:nvPr/>
        </p:nvSpPr>
        <p:spPr>
          <a:xfrm>
            <a:off x="6239093" y="1892715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QXG-5G Family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85" name="Google Shape;58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8760" y="4424945"/>
            <a:ext cx="2446496" cy="1390851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35"/>
          <p:cNvSpPr/>
          <p:nvPr/>
        </p:nvSpPr>
        <p:spPr>
          <a:xfrm>
            <a:off x="3481079" y="4124989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QXG-10G1T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87" name="Google Shape;58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938" y="4437039"/>
            <a:ext cx="2446496" cy="1390851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35"/>
          <p:cNvSpPr/>
          <p:nvPr/>
        </p:nvSpPr>
        <p:spPr>
          <a:xfrm>
            <a:off x="742257" y="4137083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QXG-10G2T-X107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89" name="Google Shape;58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50197" y="2191386"/>
            <a:ext cx="2446496" cy="1390851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35"/>
          <p:cNvSpPr/>
          <p:nvPr/>
        </p:nvSpPr>
        <p:spPr>
          <a:xfrm>
            <a:off x="3482516" y="1891430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QXG-10G2T-X710</a:t>
            </a:r>
            <a:endParaRPr sz="1700" b="1" dirty="0">
              <a:solidFill>
                <a:srgbClr val="99E0FD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591" name="Google Shape;59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1375" y="2203480"/>
            <a:ext cx="2446496" cy="1390851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35"/>
          <p:cNvSpPr/>
          <p:nvPr/>
        </p:nvSpPr>
        <p:spPr>
          <a:xfrm>
            <a:off x="743694" y="1903524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1700"/>
              <a:buFont typeface="Arial"/>
              <a:buNone/>
            </a:pPr>
            <a:r>
              <a:rPr lang="en-US" sz="17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QXG-10G2TC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93" name="Google Shape;593;p35"/>
          <p:cNvSpPr txBox="1">
            <a:spLocks noGrp="1"/>
          </p:cNvSpPr>
          <p:nvPr>
            <p:ph type="title"/>
          </p:nvPr>
        </p:nvSpPr>
        <p:spPr>
          <a:xfrm>
            <a:off x="271975" y="-1062"/>
            <a:ext cx="11685563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dirty="0" err="1">
                <a:solidFill>
                  <a:srgbClr val="FFFFFF"/>
                </a:solidFill>
              </a:rPr>
              <a:t>ネットワーク拡張</a:t>
            </a:r>
            <a:r>
              <a:rPr lang="en-US" dirty="0">
                <a:solidFill>
                  <a:srgbClr val="FFFFFF"/>
                </a:solidFill>
              </a:rPr>
              <a:t>: </a:t>
            </a:r>
            <a:r>
              <a:rPr lang="en-US" dirty="0" err="1">
                <a:solidFill>
                  <a:srgbClr val="FFFFFF"/>
                </a:solidFill>
              </a:rPr>
              <a:t>豊富なPCIeネットワーク拡張カード</a:t>
            </a:r>
            <a:endParaRPr sz="4000" b="1" dirty="0">
              <a:solidFill>
                <a:srgbClr val="FFFFFF"/>
              </a:solidFill>
              <a:sym typeface="Arial"/>
            </a:endParaRPr>
          </a:p>
        </p:txBody>
      </p:sp>
      <p:sp>
        <p:nvSpPr>
          <p:cNvPr id="594" name="Google Shape;594;p35"/>
          <p:cNvSpPr txBox="1"/>
          <p:nvPr/>
        </p:nvSpPr>
        <p:spPr>
          <a:xfrm>
            <a:off x="1159230" y="3480485"/>
            <a:ext cx="182037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2×RJ45</a:t>
            </a:r>
            <a:endParaRPr sz="14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95" name="Google Shape;595;p35"/>
          <p:cNvSpPr txBox="1"/>
          <p:nvPr/>
        </p:nvSpPr>
        <p:spPr>
          <a:xfrm>
            <a:off x="715200" y="1429180"/>
            <a:ext cx="524540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10GbEシリーズ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96" name="Google Shape;596;p35"/>
          <p:cNvSpPr txBox="1"/>
          <p:nvPr/>
        </p:nvSpPr>
        <p:spPr>
          <a:xfrm>
            <a:off x="3974938" y="3480485"/>
            <a:ext cx="182037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2×RJ45</a:t>
            </a:r>
            <a:endParaRPr sz="14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grpSp>
        <p:nvGrpSpPr>
          <p:cNvPr id="597" name="Google Shape;597;p35"/>
          <p:cNvGrpSpPr/>
          <p:nvPr/>
        </p:nvGrpSpPr>
        <p:grpSpPr>
          <a:xfrm>
            <a:off x="3284762" y="3138268"/>
            <a:ext cx="859808" cy="859808"/>
            <a:chOff x="3251424" y="3089371"/>
            <a:chExt cx="859808" cy="859808"/>
          </a:xfrm>
        </p:grpSpPr>
        <p:sp>
          <p:nvSpPr>
            <p:cNvPr id="598" name="Google Shape;598;p35"/>
            <p:cNvSpPr/>
            <p:nvPr/>
          </p:nvSpPr>
          <p:spPr>
            <a:xfrm>
              <a:off x="3251424" y="3089371"/>
              <a:ext cx="859808" cy="859808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7030A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pic>
          <p:nvPicPr>
            <p:cNvPr id="599" name="Google Shape;599;p35" descr="一張含有 盤 的圖片&#10;&#10;自動產生的描述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324764" y="3272204"/>
              <a:ext cx="720615" cy="4792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0" name="Google Shape;600;p35"/>
          <p:cNvSpPr txBox="1"/>
          <p:nvPr/>
        </p:nvSpPr>
        <p:spPr>
          <a:xfrm>
            <a:off x="782794" y="5709597"/>
            <a:ext cx="241711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2×RJ45</a:t>
            </a:r>
            <a:endParaRPr sz="14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01" name="Google Shape;601;p35"/>
          <p:cNvSpPr txBox="1"/>
          <p:nvPr/>
        </p:nvSpPr>
        <p:spPr>
          <a:xfrm>
            <a:off x="3532223" y="5709597"/>
            <a:ext cx="241711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1×RJ45</a:t>
            </a:r>
            <a:endParaRPr sz="14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602" name="Google Shape;602;p35" descr="一張含有 電子用品, 坐, 電腦, 桌 的圖片&#10;&#10;自動產生的描述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8052" y="4738742"/>
            <a:ext cx="1616064" cy="99999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603" name="Google Shape;603;p35" descr="一張含有 電子用品, 電路 的圖片&#10;&#10;自動產生的描述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41508" y="4738742"/>
            <a:ext cx="1619703" cy="994114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grpSp>
        <p:nvGrpSpPr>
          <p:cNvPr id="604" name="Google Shape;604;p35"/>
          <p:cNvGrpSpPr/>
          <p:nvPr/>
        </p:nvGrpSpPr>
        <p:grpSpPr>
          <a:xfrm>
            <a:off x="2917908" y="4823900"/>
            <a:ext cx="859808" cy="859808"/>
            <a:chOff x="2884570" y="4775003"/>
            <a:chExt cx="859808" cy="859808"/>
          </a:xfrm>
        </p:grpSpPr>
        <p:sp>
          <p:nvSpPr>
            <p:cNvPr id="605" name="Google Shape;605;p35"/>
            <p:cNvSpPr/>
            <p:nvPr/>
          </p:nvSpPr>
          <p:spPr>
            <a:xfrm>
              <a:off x="2884570" y="4775003"/>
              <a:ext cx="859808" cy="859808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7030A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pic>
          <p:nvPicPr>
            <p:cNvPr id="606" name="Google Shape;606;p35" descr="一張含有 畫畫 的圖片&#10;&#10;自動產生的描述"/>
            <p:cNvPicPr preferRelativeResize="0"/>
            <p:nvPr/>
          </p:nvPicPr>
          <p:blipFill rotWithShape="1">
            <a:blip r:embed="rId7">
              <a:alphaModFix/>
            </a:blip>
            <a:srcRect l="10381" t="9578" r="12470" b="11926"/>
            <a:stretch/>
          </p:blipFill>
          <p:spPr>
            <a:xfrm>
              <a:off x="2959270" y="5006581"/>
              <a:ext cx="712744" cy="41621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07" name="Google Shape;607;p35"/>
          <p:cNvGrpSpPr/>
          <p:nvPr/>
        </p:nvGrpSpPr>
        <p:grpSpPr>
          <a:xfrm>
            <a:off x="7253069" y="5555994"/>
            <a:ext cx="859808" cy="859808"/>
            <a:chOff x="7057677" y="5592194"/>
            <a:chExt cx="859808" cy="859808"/>
          </a:xfrm>
        </p:grpSpPr>
        <p:sp>
          <p:nvSpPr>
            <p:cNvPr id="608" name="Google Shape;608;p35"/>
            <p:cNvSpPr/>
            <p:nvPr/>
          </p:nvSpPr>
          <p:spPr>
            <a:xfrm>
              <a:off x="7057677" y="5592194"/>
              <a:ext cx="859808" cy="859808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7030A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pic>
          <p:nvPicPr>
            <p:cNvPr id="609" name="Google Shape;609;p35" descr="一張含有 畫畫 的圖片&#10;&#10;自動產生的描述"/>
            <p:cNvPicPr preferRelativeResize="0"/>
            <p:nvPr/>
          </p:nvPicPr>
          <p:blipFill rotWithShape="1">
            <a:blip r:embed="rId7">
              <a:alphaModFix/>
            </a:blip>
            <a:srcRect l="10381" t="9578" r="12470" b="11926"/>
            <a:stretch/>
          </p:blipFill>
          <p:spPr>
            <a:xfrm>
              <a:off x="7132377" y="5823772"/>
              <a:ext cx="712744" cy="41621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0" name="Google Shape;610;p35"/>
          <p:cNvSpPr txBox="1"/>
          <p:nvPr/>
        </p:nvSpPr>
        <p:spPr>
          <a:xfrm>
            <a:off x="6282997" y="1429180"/>
            <a:ext cx="244649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5GbEシリーズ</a:t>
            </a:r>
            <a:endParaRPr sz="20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611" name="Google Shape;611;p3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46839" y="2561600"/>
            <a:ext cx="1605888" cy="99829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612" name="Google Shape;612;p35" descr="一張含有 電腦, 坐, 膝上型電腦, 書桌 的圖片&#10;&#10;自動產生的描述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63745" y="3626936"/>
            <a:ext cx="1605887" cy="998298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613" name="Google Shape;613;p35" descr="一張含有 室內, 電腦, 膝上型電腦, 坐 的圖片&#10;&#10;自動產生的描述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51824" y="4705748"/>
            <a:ext cx="1605887" cy="998298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sp>
        <p:nvSpPr>
          <p:cNvPr id="614" name="Google Shape;614;p35"/>
          <p:cNvSpPr txBox="1"/>
          <p:nvPr/>
        </p:nvSpPr>
        <p:spPr>
          <a:xfrm>
            <a:off x="7524364" y="2786986"/>
            <a:ext cx="1216360" cy="3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1×RJ45</a:t>
            </a:r>
            <a:endParaRPr sz="14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15" name="Google Shape;615;p35"/>
          <p:cNvSpPr txBox="1"/>
          <p:nvPr/>
        </p:nvSpPr>
        <p:spPr>
          <a:xfrm>
            <a:off x="7729928" y="3851229"/>
            <a:ext cx="1010796" cy="3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2×RJ45</a:t>
            </a:r>
            <a:endParaRPr sz="14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16" name="Google Shape;616;p35"/>
          <p:cNvSpPr txBox="1"/>
          <p:nvPr/>
        </p:nvSpPr>
        <p:spPr>
          <a:xfrm>
            <a:off x="7782426" y="4942313"/>
            <a:ext cx="958297" cy="3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4×RJ45</a:t>
            </a:r>
            <a:endParaRPr sz="14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17" name="Google Shape;617;p35"/>
          <p:cNvSpPr txBox="1"/>
          <p:nvPr/>
        </p:nvSpPr>
        <p:spPr>
          <a:xfrm>
            <a:off x="9054622" y="1429180"/>
            <a:ext cx="244649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2.5GbEシリーズ</a:t>
            </a:r>
            <a:endParaRPr sz="20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18" name="Google Shape;618;p35"/>
          <p:cNvSpPr txBox="1"/>
          <p:nvPr/>
        </p:nvSpPr>
        <p:spPr>
          <a:xfrm>
            <a:off x="10295989" y="2786986"/>
            <a:ext cx="1216360" cy="3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1×RJ45</a:t>
            </a:r>
            <a:endParaRPr sz="14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19" name="Google Shape;619;p35"/>
          <p:cNvSpPr txBox="1"/>
          <p:nvPr/>
        </p:nvSpPr>
        <p:spPr>
          <a:xfrm>
            <a:off x="10295989" y="3855241"/>
            <a:ext cx="12163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2×RJ45</a:t>
            </a:r>
            <a:endParaRPr sz="14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20" name="Google Shape;620;p35"/>
          <p:cNvSpPr txBox="1"/>
          <p:nvPr/>
        </p:nvSpPr>
        <p:spPr>
          <a:xfrm>
            <a:off x="10424919" y="4942313"/>
            <a:ext cx="108742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4×RJ45</a:t>
            </a:r>
            <a:endParaRPr sz="14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621" name="Google Shape;621;p35" descr="一張含有 電子用品, 電路 的圖片&#10;&#10;自動產生的描述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928689" y="2548798"/>
            <a:ext cx="1605887" cy="998298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622" name="Google Shape;622;p35" descr="一張含有 電子用品, 電路 的圖片&#10;&#10;自動產生的描述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985948" y="3626936"/>
            <a:ext cx="1605887" cy="998298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623" name="Google Shape;623;p35" descr="一張含有 電子用品, 電路 的圖片&#10;&#10;自動產生的描述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026054" y="4730883"/>
            <a:ext cx="1605887" cy="998298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grpSp>
        <p:nvGrpSpPr>
          <p:cNvPr id="624" name="Google Shape;624;p35"/>
          <p:cNvGrpSpPr/>
          <p:nvPr/>
        </p:nvGrpSpPr>
        <p:grpSpPr>
          <a:xfrm>
            <a:off x="10024694" y="5555994"/>
            <a:ext cx="859808" cy="859808"/>
            <a:chOff x="9829302" y="5592194"/>
            <a:chExt cx="859808" cy="859808"/>
          </a:xfrm>
        </p:grpSpPr>
        <p:sp>
          <p:nvSpPr>
            <p:cNvPr id="625" name="Google Shape;625;p35"/>
            <p:cNvSpPr/>
            <p:nvPr/>
          </p:nvSpPr>
          <p:spPr>
            <a:xfrm>
              <a:off x="9829302" y="5592194"/>
              <a:ext cx="859808" cy="859808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7030A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pic>
          <p:nvPicPr>
            <p:cNvPr id="626" name="Google Shape;626;p35" descr="一張含有 盤 的圖片&#10;&#10;自動產生的描述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895454" y="5786920"/>
              <a:ext cx="720615" cy="4792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27" name="Google Shape;627;p3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351459" y="2474987"/>
            <a:ext cx="1277926" cy="939798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</p:spPr>
      </p:pic>
      <p:grpSp>
        <p:nvGrpSpPr>
          <p:cNvPr id="628" name="Google Shape;628;p35"/>
          <p:cNvGrpSpPr/>
          <p:nvPr/>
        </p:nvGrpSpPr>
        <p:grpSpPr>
          <a:xfrm>
            <a:off x="469347" y="3117020"/>
            <a:ext cx="859808" cy="859808"/>
            <a:chOff x="2884570" y="4775003"/>
            <a:chExt cx="859808" cy="859808"/>
          </a:xfrm>
        </p:grpSpPr>
        <p:sp>
          <p:nvSpPr>
            <p:cNvPr id="629" name="Google Shape;629;p35"/>
            <p:cNvSpPr/>
            <p:nvPr/>
          </p:nvSpPr>
          <p:spPr>
            <a:xfrm>
              <a:off x="2884570" y="4775003"/>
              <a:ext cx="859808" cy="859808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7030A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pic>
          <p:nvPicPr>
            <p:cNvPr id="630" name="Google Shape;630;p35" descr="一張含有 畫畫 的圖片&#10;&#10;自動產生的描述"/>
            <p:cNvPicPr preferRelativeResize="0"/>
            <p:nvPr/>
          </p:nvPicPr>
          <p:blipFill rotWithShape="1">
            <a:blip r:embed="rId7">
              <a:alphaModFix/>
            </a:blip>
            <a:srcRect l="10381" t="9578" r="12470" b="11926"/>
            <a:stretch/>
          </p:blipFill>
          <p:spPr>
            <a:xfrm>
              <a:off x="2959270" y="5006581"/>
              <a:ext cx="712744" cy="41621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31" name="Google Shape;631;p3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195385" y="2450510"/>
            <a:ext cx="1365826" cy="923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" name="Google Shape;637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47496" y="2201833"/>
            <a:ext cx="4790750" cy="3365137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36"/>
          <p:cNvSpPr/>
          <p:nvPr/>
        </p:nvSpPr>
        <p:spPr>
          <a:xfrm>
            <a:off x="6296695" y="1778450"/>
            <a:ext cx="4828251" cy="461327"/>
          </a:xfrm>
          <a:prstGeom prst="roundRect">
            <a:avLst>
              <a:gd name="adj" fmla="val 10987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 dirty="0">
              <a:solidFill>
                <a:srgbClr val="99E0FD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39" name="Google Shape;639;p36"/>
          <p:cNvSpPr/>
          <p:nvPr/>
        </p:nvSpPr>
        <p:spPr>
          <a:xfrm>
            <a:off x="6492989" y="1790419"/>
            <a:ext cx="4683345" cy="432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Arial"/>
              <a:buNone/>
            </a:pPr>
            <a:r>
              <a:rPr lang="en-US" sz="20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QNA-T310G1T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40" name="Google Shape;640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1495" y="2213802"/>
            <a:ext cx="4790750" cy="3365137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36"/>
          <p:cNvSpPr/>
          <p:nvPr/>
        </p:nvSpPr>
        <p:spPr>
          <a:xfrm>
            <a:off x="870694" y="1790419"/>
            <a:ext cx="4828251" cy="461327"/>
          </a:xfrm>
          <a:prstGeom prst="roundRect">
            <a:avLst>
              <a:gd name="adj" fmla="val 15160"/>
            </a:avLst>
          </a:prstGeom>
          <a:solidFill>
            <a:schemeClr val="dk1"/>
          </a:solidFill>
          <a:ln w="25400" cap="flat" cmpd="sng">
            <a:solidFill>
              <a:srgbClr val="F6F9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 dirty="0">
              <a:solidFill>
                <a:srgbClr val="99E0FD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42" name="Google Shape;642;p36"/>
          <p:cNvSpPr/>
          <p:nvPr/>
        </p:nvSpPr>
        <p:spPr>
          <a:xfrm>
            <a:off x="1066988" y="1802388"/>
            <a:ext cx="4683345" cy="432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Arial"/>
              <a:buNone/>
            </a:pPr>
            <a:r>
              <a:rPr lang="en-US" sz="2000" b="1" dirty="0">
                <a:solidFill>
                  <a:srgbClr val="99E0F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QNA-UC5G1T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43" name="Google Shape;643;p36"/>
          <p:cNvSpPr txBox="1">
            <a:spLocks noGrp="1"/>
          </p:cNvSpPr>
          <p:nvPr>
            <p:ph type="title"/>
          </p:nvPr>
        </p:nvSpPr>
        <p:spPr>
          <a:xfrm>
            <a:off x="271975" y="306715"/>
            <a:ext cx="1168556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dirty="0" err="1">
                <a:solidFill>
                  <a:srgbClr val="FFFFFF"/>
                </a:solidFill>
              </a:rPr>
              <a:t>ネットワーク拡張</a:t>
            </a:r>
            <a:r>
              <a:rPr lang="en-US" dirty="0">
                <a:solidFill>
                  <a:srgbClr val="FFFFFF"/>
                </a:solidFill>
              </a:rPr>
              <a:t>: </a:t>
            </a:r>
            <a:r>
              <a:rPr lang="en-US" dirty="0" err="1">
                <a:solidFill>
                  <a:srgbClr val="FFFFFF"/>
                </a:solidFill>
              </a:rPr>
              <a:t>ハンドキャリーアダプタ</a:t>
            </a:r>
            <a:endParaRPr dirty="0"/>
          </a:p>
        </p:txBody>
      </p:sp>
      <p:sp>
        <p:nvSpPr>
          <p:cNvPr id="644" name="Google Shape;644;p36"/>
          <p:cNvSpPr txBox="1"/>
          <p:nvPr/>
        </p:nvSpPr>
        <p:spPr>
          <a:xfrm>
            <a:off x="1122549" y="4065311"/>
            <a:ext cx="2898952" cy="649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6837" marR="0" lvl="0" indent="-96837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RJ45 NBASE-T</a:t>
            </a:r>
            <a:endParaRPr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96838" marR="0" lvl="0" indent="-96838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種類の</a:t>
            </a:r>
            <a:r>
              <a:rPr lang="en-US" b="1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速度</a:t>
            </a: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: 5G/2.5G/1G/100M</a:t>
            </a:r>
            <a:endParaRPr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45" name="Google Shape;645;p36"/>
          <p:cNvSpPr txBox="1"/>
          <p:nvPr/>
        </p:nvSpPr>
        <p:spPr>
          <a:xfrm>
            <a:off x="1122549" y="3550517"/>
            <a:ext cx="254300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USB 3.2 Gen 1</a:t>
            </a:r>
            <a:endParaRPr sz="20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cxnSp>
        <p:nvCxnSpPr>
          <p:cNvPr id="646" name="Google Shape;646;p36"/>
          <p:cNvCxnSpPr/>
          <p:nvPr/>
        </p:nvCxnSpPr>
        <p:spPr>
          <a:xfrm>
            <a:off x="1122549" y="4003812"/>
            <a:ext cx="303950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47" name="Google Shape;647;p36"/>
          <p:cNvSpPr txBox="1"/>
          <p:nvPr/>
        </p:nvSpPr>
        <p:spPr>
          <a:xfrm>
            <a:off x="866138" y="5513808"/>
            <a:ext cx="509743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https://www.qnap.com/en/product/qna-uc5g1t</a:t>
            </a:r>
            <a:endParaRPr sz="1400" b="1" i="0" u="none" strike="noStrike" cap="none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48" name="Google Shape;648;p36"/>
          <p:cNvSpPr/>
          <p:nvPr/>
        </p:nvSpPr>
        <p:spPr>
          <a:xfrm>
            <a:off x="4048510" y="3815660"/>
            <a:ext cx="1763279" cy="1763279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rgbClr val="D8D8D8"/>
              </a:gs>
            </a:gsLst>
            <a:lin ang="5400000" scaled="0"/>
          </a:gradFill>
          <a:ln w="25400" cap="flat" cmpd="sng">
            <a:solidFill>
              <a:srgbClr val="7030A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14300" dir="4140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49" name="Google Shape;649;p36"/>
          <p:cNvSpPr txBox="1"/>
          <p:nvPr/>
        </p:nvSpPr>
        <p:spPr>
          <a:xfrm>
            <a:off x="4174756" y="4213982"/>
            <a:ext cx="1491841" cy="1118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USBプラグアンドプレイでPC</a:t>
            </a:r>
            <a:r>
              <a:rPr lang="en-US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lang="ja-JP" altLang="en-US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ノートパソコン</a:t>
            </a:r>
            <a:r>
              <a:rPr lang="en-US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を10GbE高速ネットワークにアップグレード</a:t>
            </a:r>
            <a:endParaRPr sz="14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650" name="Google Shape;650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79097" y="2176852"/>
            <a:ext cx="3406456" cy="21294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51" name="Google Shape;651;p36"/>
          <p:cNvSpPr txBox="1"/>
          <p:nvPr/>
        </p:nvSpPr>
        <p:spPr>
          <a:xfrm>
            <a:off x="6473253" y="4065311"/>
            <a:ext cx="3299725" cy="64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6837" marR="0" lvl="0" indent="-96837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10GbE </a:t>
            </a:r>
            <a:r>
              <a:rPr lang="en-US" b="1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NBASE-Tポート</a:t>
            </a:r>
            <a:endParaRPr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96838" marR="0" lvl="0" indent="-96838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種類の速度</a:t>
            </a:r>
            <a:r>
              <a:rPr lang="en-US" altLang="ja-JP" b="1" dirty="0">
                <a:latin typeface="Meiryo UI" panose="020B0604030504040204" pitchFamily="50" charset="-128"/>
                <a:ea typeface="Meiryo UI" panose="020B0604030504040204" pitchFamily="50" charset="-128"/>
              </a:rPr>
              <a:t>: </a:t>
            </a: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10G/5G/2.5G/1G/100M</a:t>
            </a:r>
            <a:endParaRPr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52" name="Google Shape;652;p36"/>
          <p:cNvSpPr txBox="1"/>
          <p:nvPr/>
        </p:nvSpPr>
        <p:spPr>
          <a:xfrm>
            <a:off x="6473254" y="3550517"/>
            <a:ext cx="254300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Thunderbolt 3</a:t>
            </a:r>
            <a:endParaRPr sz="2000" b="1" i="0" u="none" strike="noStrike" cap="none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cxnSp>
        <p:nvCxnSpPr>
          <p:cNvPr id="653" name="Google Shape;653;p36"/>
          <p:cNvCxnSpPr/>
          <p:nvPr/>
        </p:nvCxnSpPr>
        <p:spPr>
          <a:xfrm>
            <a:off x="6435706" y="4003812"/>
            <a:ext cx="303950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54" name="Google Shape;654;p36"/>
          <p:cNvSpPr txBox="1"/>
          <p:nvPr/>
        </p:nvSpPr>
        <p:spPr>
          <a:xfrm>
            <a:off x="6474920" y="5841703"/>
            <a:ext cx="509743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</a:pPr>
            <a:r>
              <a:rPr lang="en-US" sz="1000" dirty="0">
                <a:solidFill>
                  <a:srgbClr val="7F7F7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https://www.qnap.com/en/product/qna-tb-10gbe</a:t>
            </a:r>
            <a:endParaRPr sz="1000" b="0" i="0" u="none" strike="noStrike" cap="none" dirty="0">
              <a:solidFill>
                <a:srgbClr val="7F7F7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655" name="Google Shape;655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56697" y="2681038"/>
            <a:ext cx="633870" cy="770253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36"/>
          <p:cNvSpPr/>
          <p:nvPr/>
        </p:nvSpPr>
        <p:spPr>
          <a:xfrm>
            <a:off x="9358494" y="3803691"/>
            <a:ext cx="1763279" cy="1763279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rgbClr val="D8D8D8"/>
              </a:gs>
            </a:gsLst>
            <a:lin ang="5400000" scaled="0"/>
          </a:gradFill>
          <a:ln w="25400" cap="flat" cmpd="sng">
            <a:solidFill>
              <a:srgbClr val="7030A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14300" dir="4140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57" name="Google Shape;657;p36"/>
          <p:cNvSpPr txBox="1"/>
          <p:nvPr/>
        </p:nvSpPr>
        <p:spPr>
          <a:xfrm>
            <a:off x="9450568" y="4183863"/>
            <a:ext cx="1610196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USBプラグアンドプレイで</a:t>
            </a:r>
            <a:r>
              <a:rPr lang="en-US" altLang="ja-JP" sz="1200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Thunderbolt</a:t>
            </a:r>
            <a:r>
              <a:rPr lang="en-US" altLang="ja-JP" sz="12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2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によって</a:t>
            </a:r>
            <a:r>
              <a:rPr lang="en-US" sz="12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PC/</a:t>
            </a:r>
            <a:r>
              <a:rPr lang="ja-JP" altLang="en-US" sz="12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ノートパソコン</a:t>
            </a:r>
            <a:r>
              <a:rPr lang="en-US" sz="12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を10GbE高速ネットワークにアップグレード</a:t>
            </a:r>
            <a:endParaRPr sz="12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658" name="Google Shape;658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87417" y="2342074"/>
            <a:ext cx="2877838" cy="179896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59" name="Google Shape;659;p36"/>
          <p:cNvSpPr txBox="1"/>
          <p:nvPr/>
        </p:nvSpPr>
        <p:spPr>
          <a:xfrm>
            <a:off x="927845" y="5821961"/>
            <a:ext cx="509743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</a:pPr>
            <a:r>
              <a:rPr lang="en-US" sz="1000" dirty="0">
                <a:solidFill>
                  <a:srgbClr val="7F7F7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https://www.qnap.com/en/product/qna-uc5g1t</a:t>
            </a:r>
            <a:endParaRPr sz="1000" b="0" i="0" u="none" strike="noStrike" cap="none" dirty="0">
              <a:solidFill>
                <a:srgbClr val="7F7F7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7"/>
          <p:cNvSpPr txBox="1"/>
          <p:nvPr/>
        </p:nvSpPr>
        <p:spPr>
          <a:xfrm>
            <a:off x="619297" y="2204147"/>
            <a:ext cx="666640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defTabSz="914400">
              <a:defRPr/>
            </a:pPr>
            <a:r>
              <a:rPr lang="en-US" altLang="zh-TW" sz="48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ea"/>
              </a:rPr>
              <a:t>is your best choice</a:t>
            </a:r>
            <a:endParaRPr lang="en-US" altLang="zh-TW" sz="48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+mn-ea"/>
            </a:endParaRPr>
          </a:p>
        </p:txBody>
      </p:sp>
      <p:cxnSp>
        <p:nvCxnSpPr>
          <p:cNvPr id="665" name="Google Shape;665;p37"/>
          <p:cNvCxnSpPr/>
          <p:nvPr/>
        </p:nvCxnSpPr>
        <p:spPr>
          <a:xfrm>
            <a:off x="4024874" y="6181498"/>
            <a:ext cx="419441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66" name="Google Shape;666;p37"/>
          <p:cNvSpPr txBox="1"/>
          <p:nvPr/>
        </p:nvSpPr>
        <p:spPr>
          <a:xfrm>
            <a:off x="3972712" y="6214456"/>
            <a:ext cx="4246575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Copyright© 2022 QNAP Systems, Inc. </a:t>
            </a:r>
            <a:r>
              <a:rPr lang="en-US" sz="7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無断複写・転載を禁じます</a:t>
            </a:r>
            <a:r>
              <a:rPr lang="en-US" sz="7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 QNAP® </a:t>
            </a:r>
            <a:r>
              <a:rPr lang="en-US" sz="7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およびその他のQNAP製品の名前は、QNAP</a:t>
            </a:r>
            <a:r>
              <a:rPr lang="en-US" sz="7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Systems, </a:t>
            </a:r>
            <a:r>
              <a:rPr lang="en-US" sz="7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Inc.の所有権または登録商標です。ここに記載されているその他の製品および会社名は、それぞれの所有者の商標です</a:t>
            </a:r>
            <a:r>
              <a:rPr lang="en-US" sz="7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1238</Words>
  <Application>Microsoft Office PowerPoint</Application>
  <PresentationFormat>Widescreen</PresentationFormat>
  <Paragraphs>347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1" baseType="lpstr">
      <vt:lpstr>Calibri</vt:lpstr>
      <vt:lpstr>Quattrocento Sans</vt:lpstr>
      <vt:lpstr>Arial</vt:lpstr>
      <vt:lpstr>Noto Sans Symbols</vt:lpstr>
      <vt:lpstr>Corbel</vt:lpstr>
      <vt:lpstr>ＭＳ Ｐゴシック</vt:lpstr>
      <vt:lpstr>Microsoft JhengHei</vt:lpstr>
      <vt:lpstr>新細明體</vt:lpstr>
      <vt:lpstr>Meiryo UI</vt:lpstr>
      <vt:lpstr>Wingdings</vt:lpstr>
      <vt:lpstr>Office 佈景主題</vt:lpstr>
      <vt:lpstr>PowerPoint Presentation</vt:lpstr>
      <vt:lpstr>増大するデータサイズとWiFi速度</vt:lpstr>
      <vt:lpstr>どのくらいの待ち時間が発生するのでしょうか？</vt:lpstr>
      <vt:lpstr>10GbEスイッチは本当に必要でしょうか？</vt:lpstr>
      <vt:lpstr>今は1GbEで十分でも、将来は？</vt:lpstr>
      <vt:lpstr>スイッチをネットワークのボトルネックにしないために</vt:lpstr>
      <vt:lpstr>2.5GbEはCat5eケーブルで使用可能</vt:lpstr>
      <vt:lpstr>現在のデバイスに直接接続</vt:lpstr>
      <vt:lpstr>QSW-M2106シリーズの仕様</vt:lpstr>
      <vt:lpstr>QSW-M2106-4Cインターフェース</vt:lpstr>
      <vt:lpstr>QSW-M2106-4Sインターフェース</vt:lpstr>
      <vt:lpstr>洗練されたデザインでエレガントなデスクトップ配置を実現</vt:lpstr>
      <vt:lpstr>QSW-M2106ソフトウェアのハイライト</vt:lpstr>
      <vt:lpstr>使いやすいGUIデザイン</vt:lpstr>
      <vt:lpstr>オフィスネットワークをそれぞれのエリアに分割する</vt:lpstr>
      <vt:lpstr>複数のネットワークケーブルでネットワーク速度を上げる</vt:lpstr>
      <vt:lpstr>専用デバイスに特化したストリーミング配信</vt:lpstr>
      <vt:lpstr>常に最適なルーティングを探します</vt:lpstr>
      <vt:lpstr>ファームウェアバージョンライブチェック</vt:lpstr>
      <vt:lpstr>QSW-M2106にはさらに多くの機能があります</vt:lpstr>
      <vt:lpstr>QNAP は 10GbE/2.5GbE  トータルソリューションを提供し、 お客様のネットワークを解放します</vt:lpstr>
      <vt:lpstr>QNAP 2.5GbEアンマネージドスイッチ</vt:lpstr>
      <vt:lpstr>QNAP 2.5GbEマネージドスイッチ</vt:lpstr>
      <vt:lpstr>予算が多くすべての10GbEが必要な場合</vt:lpstr>
      <vt:lpstr>2.5GbE内蔵タブレットNAS</vt:lpstr>
      <vt:lpstr>10GbE内蔵タブレットNAS</vt:lpstr>
      <vt:lpstr>2.5/5/10GbE内蔵ラックマウントネットワークNAS</vt:lpstr>
      <vt:lpstr>ネットワーク拡張: 豊富なPCIeネットワーク拡張カード</vt:lpstr>
      <vt:lpstr>ネットワーク拡張: ハンドキャリーアダプタ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modified xsi:type="dcterms:W3CDTF">2022-10-19T03:21:49Z</dcterms:modified>
</cp:coreProperties>
</file>