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7" r:id="rId4"/>
  </p:sldMasterIdLst>
  <p:notesMasterIdLst>
    <p:notesMasterId r:id="rId35"/>
  </p:notesMasterIdLst>
  <p:sldIdLst>
    <p:sldId id="1547" r:id="rId5"/>
    <p:sldId id="1532" r:id="rId6"/>
    <p:sldId id="1537" r:id="rId7"/>
    <p:sldId id="1538" r:id="rId8"/>
    <p:sldId id="1488" r:id="rId9"/>
    <p:sldId id="295" r:id="rId10"/>
    <p:sldId id="1490" r:id="rId11"/>
    <p:sldId id="1539" r:id="rId12"/>
    <p:sldId id="306" r:id="rId13"/>
    <p:sldId id="292" r:id="rId14"/>
    <p:sldId id="1542" r:id="rId15"/>
    <p:sldId id="271" r:id="rId16"/>
    <p:sldId id="276" r:id="rId17"/>
    <p:sldId id="1527" r:id="rId18"/>
    <p:sldId id="278" r:id="rId19"/>
    <p:sldId id="279" r:id="rId20"/>
    <p:sldId id="280" r:id="rId21"/>
    <p:sldId id="1528" r:id="rId22"/>
    <p:sldId id="281" r:id="rId23"/>
    <p:sldId id="1529" r:id="rId24"/>
    <p:sldId id="1501" r:id="rId25"/>
    <p:sldId id="1540" r:id="rId26"/>
    <p:sldId id="1543" r:id="rId27"/>
    <p:sldId id="312" r:id="rId28"/>
    <p:sldId id="1544" r:id="rId29"/>
    <p:sldId id="1533" r:id="rId30"/>
    <p:sldId id="1546" r:id="rId31"/>
    <p:sldId id="1535" r:id="rId32"/>
    <p:sldId id="1536" r:id="rId33"/>
    <p:sldId id="1541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C6ED"/>
    <a:srgbClr val="99E0FD"/>
    <a:srgbClr val="2D0358"/>
    <a:srgbClr val="FF02FF"/>
    <a:srgbClr val="00B2B2"/>
    <a:srgbClr val="0000FF"/>
    <a:srgbClr val="00918E"/>
    <a:srgbClr val="B43300"/>
    <a:srgbClr val="2FC9FF"/>
    <a:srgbClr val="0059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D2A84F-BADF-4FA2-879D-50077571487F}" v="5" dt="2022-08-24T06:52:16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淺色樣式 1 - 輔色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034E78-7F5D-4C2E-B375-FC64B27BC917}" styleName="深色樣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中等深淺樣式 3 - 輔色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中等深淺樣式 3 - 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中等深淺樣式 3 - 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48" d="100"/>
          <a:sy n="48" d="100"/>
        </p:scale>
        <p:origin x="48" y="1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800E8-0BA0-4980-B6FA-71635D37DBB3}" type="datetimeFigureOut">
              <a:rPr lang="zh-TW" altLang="en-US" smtClean="0"/>
              <a:t>2022/8/24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56AA6-637D-4E52-98E0-658E6BD5155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5022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QSW-M2116PR-2S2T</a:t>
            </a:r>
            <a:r>
              <a:rPr lang="zh-TW" altLang="en-US"/>
              <a:t>才有</a:t>
            </a:r>
            <a:r>
              <a:rPr lang="en-US" altLang="zh-TW"/>
              <a:t>PoE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56AA6-637D-4E52-98E0-658E6BD51552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2081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https://www.netgear.com/home/wifi/mesh/rbke963b/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56AA6-637D-4E52-98E0-658E6BD51552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4556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56AA6-637D-4E52-98E0-658E6BD51552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359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56AA6-637D-4E52-98E0-658E6BD51552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4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FFC390-7742-4D37-8526-C3DEF716E70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466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FFC390-7742-4D37-8526-C3DEF716E70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636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FFC390-7742-4D37-8526-C3DEF716E70F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182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094398-990D-4E43-91E7-031E77300CB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321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D56AA6-637D-4E52-98E0-658E6BD51552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9066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8D1C2-080A-4C20-AC00-2EDB36CCFF4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885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56AA6-637D-4E52-98E0-658E6BD51552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39857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56AA6-637D-4E52-98E0-658E6BD51552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5704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altLang="zh-TW">
              <a:effectLst/>
              <a:latin typeface="Segoe UI" panose="020B0502040204020203" pitchFamily="34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D56AA6-637D-4E52-98E0-658E6BD51552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844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094398-990D-4E43-91E7-031E77300CB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88645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QSW-308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D86966-27BE-214B-877F-19AA98E5CA7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521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5107F205-C73B-47D4-AC4F-B89AE416DB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" y="446"/>
            <a:ext cx="12190410" cy="685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70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5107F205-C73B-47D4-AC4F-B89AE416DB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0" y="793"/>
            <a:ext cx="12189178" cy="685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607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5107F205-C73B-47D4-AC4F-B89AE416DB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2" y="793"/>
            <a:ext cx="12189178" cy="685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196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F61FF22F-D1F3-4D19-9313-082074A494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7" y="-5806"/>
            <a:ext cx="12192555" cy="686108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34702" y="155687"/>
            <a:ext cx="11535326" cy="995573"/>
          </a:xfrm>
        </p:spPr>
        <p:txBody>
          <a:bodyPr>
            <a:normAutofit/>
          </a:bodyPr>
          <a:lstStyle>
            <a:lvl1pPr algn="ctr">
              <a:defRPr lang="zh-TW" altLang="en-US" sz="4000" b="1" kern="1200" dirty="0">
                <a:solidFill>
                  <a:schemeClr val="bg1"/>
                </a:solidFill>
                <a:latin typeface="+mj-lt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402302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DB968DEA-EDD2-4048-B0B0-F97082FD3B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5" y="319"/>
            <a:ext cx="12189630" cy="6857361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C2A6D1B3-8658-B52F-F1F2-F3AB54A93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75" y="4243"/>
            <a:ext cx="11685563" cy="1312830"/>
          </a:xfrm>
          <a:prstGeom prst="rect">
            <a:avLst/>
          </a:prstGeom>
        </p:spPr>
        <p:txBody>
          <a:bodyPr anchor="ctr"/>
          <a:lstStyle>
            <a:lvl1pPr algn="ctr"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52414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DFD67ED2-43BA-41A9-9EEB-4F617D4498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52" y="347"/>
            <a:ext cx="12190765" cy="68573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723" y="1772696"/>
            <a:ext cx="7394315" cy="105344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000" b="1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39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865898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61" r:id="rId2"/>
    <p:sldLayoutId id="2147483960" r:id="rId3"/>
    <p:sldLayoutId id="2147483921" r:id="rId4"/>
    <p:sldLayoutId id="2147483958" r:id="rId5"/>
    <p:sldLayoutId id="214748395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svg"/><Relationship Id="rId11" Type="http://schemas.openxmlformats.org/officeDocument/2006/relationships/image" Target="../media/image47.sv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svg"/><Relationship Id="rId9" Type="http://schemas.openxmlformats.org/officeDocument/2006/relationships/image" Target="../media/image4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66.png"/><Relationship Id="rId7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73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11" Type="http://schemas.openxmlformats.org/officeDocument/2006/relationships/image" Target="../media/image48.png"/><Relationship Id="rId5" Type="http://schemas.openxmlformats.org/officeDocument/2006/relationships/image" Target="../media/image71.png"/><Relationship Id="rId10" Type="http://schemas.openxmlformats.org/officeDocument/2006/relationships/image" Target="../media/image61.png"/><Relationship Id="rId4" Type="http://schemas.openxmlformats.org/officeDocument/2006/relationships/image" Target="../media/image66.png"/><Relationship Id="rId9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65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0.png"/><Relationship Id="rId4" Type="http://schemas.openxmlformats.org/officeDocument/2006/relationships/image" Target="../media/image66.png"/><Relationship Id="rId9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image" Target="../media/image65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9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4" Type="http://schemas.openxmlformats.org/officeDocument/2006/relationships/image" Target="../media/image66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65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.png"/><Relationship Id="rId11" Type="http://schemas.microsoft.com/office/2007/relationships/hdphoto" Target="../media/hdphoto6.wdp"/><Relationship Id="rId5" Type="http://schemas.openxmlformats.org/officeDocument/2006/relationships/image" Target="../media/image94.png"/><Relationship Id="rId10" Type="http://schemas.openxmlformats.org/officeDocument/2006/relationships/image" Target="../media/image98.png"/><Relationship Id="rId4" Type="http://schemas.openxmlformats.org/officeDocument/2006/relationships/image" Target="../media/image93.png"/><Relationship Id="rId9" Type="http://schemas.microsoft.com/office/2007/relationships/hdphoto" Target="../media/hdphoto5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openxmlformats.org/officeDocument/2006/relationships/image" Target="../media/image65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3" Type="http://schemas.openxmlformats.org/officeDocument/2006/relationships/image" Target="../media/image65.png"/><Relationship Id="rId7" Type="http://schemas.openxmlformats.org/officeDocument/2006/relationships/image" Target="../media/image115.jpeg"/><Relationship Id="rId12" Type="http://schemas.openxmlformats.org/officeDocument/2006/relationships/image" Target="../media/image12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5" Type="http://schemas.microsoft.com/office/2007/relationships/hdphoto" Target="../media/hdphoto7.wdp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svg"/><Relationship Id="rId3" Type="http://schemas.openxmlformats.org/officeDocument/2006/relationships/image" Target="../media/image65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qnap.com/en/product/qna-tb-10gbe" TargetMode="External"/><Relationship Id="rId5" Type="http://schemas.openxmlformats.org/officeDocument/2006/relationships/image" Target="../media/image124.png"/><Relationship Id="rId4" Type="http://schemas.openxmlformats.org/officeDocument/2006/relationships/hyperlink" Target="https://www.qnap.com/en/product/qna-uc5g1t" TargetMode="External"/><Relationship Id="rId9" Type="http://schemas.openxmlformats.org/officeDocument/2006/relationships/image" Target="../media/image12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689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AF9D4958-2B8D-6ACF-EB5C-6D278138BC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3" t="72359" r="53408" b="12667"/>
          <a:stretch/>
        </p:blipFill>
        <p:spPr>
          <a:xfrm>
            <a:off x="1841334" y="5133109"/>
            <a:ext cx="4233250" cy="1364666"/>
          </a:xfrm>
          <a:prstGeom prst="rect">
            <a:avLst/>
          </a:prstGeom>
        </p:spPr>
      </p:pic>
      <p:sp>
        <p:nvSpPr>
          <p:cNvPr id="27" name="內容版面配置區 2">
            <a:extLst>
              <a:ext uri="{FF2B5EF4-FFF2-40B4-BE49-F238E27FC236}">
                <a16:creationId xmlns:a16="http://schemas.microsoft.com/office/drawing/2014/main" id="{9F31C45F-A5A1-42CB-84A2-81501624DEBE}"/>
              </a:ext>
            </a:extLst>
          </p:cNvPr>
          <p:cNvSpPr txBox="1">
            <a:spLocks/>
          </p:cNvSpPr>
          <p:nvPr/>
        </p:nvSpPr>
        <p:spPr>
          <a:xfrm>
            <a:off x="535223" y="1537816"/>
            <a:ext cx="11159654" cy="271477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0" indent="-251460">
              <a:lnSpc>
                <a:spcPts val="2200"/>
              </a:lnSpc>
            </a:pPr>
            <a:r>
              <a:rPr lang="en-US" altLang="zh-TW" sz="2000"/>
              <a:t>Video file/streaming </a:t>
            </a:r>
            <a:endParaRPr lang="en-US" altLang="zh-TW" sz="2000">
              <a:sym typeface="+mn-lt"/>
            </a:endParaRPr>
          </a:p>
          <a:p>
            <a:pPr lvl="1"/>
            <a:r>
              <a:rPr lang="en-US" altLang="zh-TW" sz="1800"/>
              <a:t>Video format evolution (720p</a:t>
            </a:r>
            <a:r>
              <a:rPr lang="en-US" altLang="zh-TW" sz="1800">
                <a:sym typeface="Wingdings" pitchFamily="2" charset="2"/>
              </a:rPr>
              <a:t>1080p4K </a:t>
            </a:r>
            <a:r>
              <a:rPr lang="en-US" altLang="zh-TW" sz="1800"/>
              <a:t>Ultra HD </a:t>
            </a:r>
            <a:r>
              <a:rPr lang="en-US" altLang="zh-TW" sz="1800">
                <a:sym typeface="Wingdings" pitchFamily="2" charset="2"/>
              </a:rPr>
              <a:t>&gt;8K UHD10K)</a:t>
            </a:r>
          </a:p>
          <a:p>
            <a:pPr lvl="1"/>
            <a:endParaRPr lang="en-US" altLang="zh-TW" sz="1800">
              <a:sym typeface="Wingdings" pitchFamily="2" charset="2"/>
            </a:endParaRPr>
          </a:p>
          <a:p>
            <a:pPr lvl="1"/>
            <a:endParaRPr lang="en-US" altLang="zh-TW" sz="1800">
              <a:sym typeface="Wingdings" pitchFamily="2" charset="2"/>
            </a:endParaRPr>
          </a:p>
          <a:p>
            <a:pPr lvl="1"/>
            <a:endParaRPr lang="en-US" altLang="zh-TW" sz="1800">
              <a:sym typeface="Wingdings" pitchFamily="2" charset="2"/>
            </a:endParaRPr>
          </a:p>
          <a:p>
            <a:pPr lvl="1"/>
            <a:endParaRPr lang="en-US" altLang="zh-TW" sz="1800">
              <a:sym typeface="Wingdings" pitchFamily="2" charset="2"/>
            </a:endParaRPr>
          </a:p>
          <a:p>
            <a:pPr marL="251460" indent="-251460">
              <a:lnSpc>
                <a:spcPts val="2200"/>
              </a:lnSpc>
            </a:pPr>
            <a:endParaRPr lang="en-US" altLang="zh-TW" sz="2000"/>
          </a:p>
          <a:p>
            <a:pPr marL="251460" indent="-251460">
              <a:lnSpc>
                <a:spcPts val="2200"/>
              </a:lnSpc>
            </a:pPr>
            <a:r>
              <a:rPr lang="en-US" altLang="zh-TW" sz="2000" err="1"/>
              <a:t>WiFi</a:t>
            </a:r>
            <a:r>
              <a:rPr lang="en-US" altLang="zh-TW" sz="2000"/>
              <a:t>: WiFi5</a:t>
            </a:r>
            <a:r>
              <a:rPr lang="en-US" altLang="zh-TW" sz="2000">
                <a:sym typeface="Wingdings" panose="05000000000000000000" pitchFamily="2" charset="2"/>
              </a:rPr>
              <a:t>WiFi6WiFi6EWiFi7</a:t>
            </a:r>
          </a:p>
          <a:p>
            <a:pPr lvl="1"/>
            <a:r>
              <a:rPr lang="en-US" altLang="zh-TW" sz="1800">
                <a:sym typeface="Wingdings" panose="05000000000000000000" pitchFamily="2" charset="2"/>
              </a:rPr>
              <a:t>As </a:t>
            </a:r>
            <a:r>
              <a:rPr lang="en-US" altLang="zh-TW" sz="1800" err="1">
                <a:sym typeface="Wingdings" panose="05000000000000000000" pitchFamily="2" charset="2"/>
              </a:rPr>
              <a:t>WiFi</a:t>
            </a:r>
            <a:r>
              <a:rPr lang="en-US" altLang="zh-TW" sz="1800">
                <a:sym typeface="Wingdings" panose="05000000000000000000" pitchFamily="2" charset="2"/>
              </a:rPr>
              <a:t> technology evolving, wired speed needs to be upgraded too. There are some WiFi6/6E devices equipped with 2.5GbE port even 10GbE port.</a:t>
            </a:r>
            <a:endParaRPr lang="zh-TW" altLang="en-US" sz="1800"/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42623A69-AC35-ACC0-460E-CEBFC63A5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702972"/>
              </p:ext>
            </p:extLst>
          </p:nvPr>
        </p:nvGraphicFramePr>
        <p:xfrm>
          <a:off x="1049583" y="2198799"/>
          <a:ext cx="9782315" cy="10109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56463">
                  <a:extLst>
                    <a:ext uri="{9D8B030D-6E8A-4147-A177-3AD203B41FA5}">
                      <a16:colId xmlns:a16="http://schemas.microsoft.com/office/drawing/2014/main" val="35672762"/>
                    </a:ext>
                  </a:extLst>
                </a:gridCol>
                <a:gridCol w="1876418">
                  <a:extLst>
                    <a:ext uri="{9D8B030D-6E8A-4147-A177-3AD203B41FA5}">
                      <a16:colId xmlns:a16="http://schemas.microsoft.com/office/drawing/2014/main" val="4013227530"/>
                    </a:ext>
                  </a:extLst>
                </a:gridCol>
                <a:gridCol w="2036508">
                  <a:extLst>
                    <a:ext uri="{9D8B030D-6E8A-4147-A177-3AD203B41FA5}">
                      <a16:colId xmlns:a16="http://schemas.microsoft.com/office/drawing/2014/main" val="1433746935"/>
                    </a:ext>
                  </a:extLst>
                </a:gridCol>
                <a:gridCol w="1956463">
                  <a:extLst>
                    <a:ext uri="{9D8B030D-6E8A-4147-A177-3AD203B41FA5}">
                      <a16:colId xmlns:a16="http://schemas.microsoft.com/office/drawing/2014/main" val="1967919487"/>
                    </a:ext>
                  </a:extLst>
                </a:gridCol>
                <a:gridCol w="1956463">
                  <a:extLst>
                    <a:ext uri="{9D8B030D-6E8A-4147-A177-3AD203B41FA5}">
                      <a16:colId xmlns:a16="http://schemas.microsoft.com/office/drawing/2014/main" val="1996275683"/>
                    </a:ext>
                  </a:extLst>
                </a:gridCol>
              </a:tblGrid>
              <a:tr h="553217">
                <a:tc>
                  <a:txBody>
                    <a:bodyPr/>
                    <a:lstStyle/>
                    <a:p>
                      <a:pPr algn="ctr"/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1080p 60 </a:t>
                      </a:r>
                      <a:r>
                        <a:rPr lang="en-US" altLang="zh-TW" err="1">
                          <a:solidFill>
                            <a:schemeClr val="tx1"/>
                          </a:solidFill>
                        </a:rPr>
                        <a:t>ProRes</a:t>
                      </a:r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 HQ</a:t>
                      </a:r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noProof="0">
                          <a:solidFill>
                            <a:schemeClr val="tx1"/>
                          </a:solidFill>
                        </a:rPr>
                        <a:t>4K </a:t>
                      </a:r>
                      <a:r>
                        <a:rPr lang="en-US" altLang="zh-TW" noProof="0" err="1">
                          <a:solidFill>
                            <a:schemeClr val="tx1"/>
                          </a:solidFill>
                        </a:rPr>
                        <a:t>ProRes</a:t>
                      </a:r>
                      <a:r>
                        <a:rPr lang="en-US" altLang="zh-TW" noProof="0">
                          <a:solidFill>
                            <a:schemeClr val="tx1"/>
                          </a:solidFill>
                        </a:rPr>
                        <a:t> HQ</a:t>
                      </a:r>
                      <a:r>
                        <a:rPr lang="zh-TW" altLang="en-US" noProof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zh-TW" noProof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zh-TW" altLang="en-US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noProof="0">
                          <a:solidFill>
                            <a:schemeClr val="tx1"/>
                          </a:solidFill>
                        </a:rPr>
                        <a:t>4K RAW BMPC 24</a:t>
                      </a:r>
                      <a:endParaRPr lang="zh-TW" altLang="en-US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8K </a:t>
                      </a:r>
                      <a:r>
                        <a:rPr lang="en-US" altLang="zh-TW" err="1">
                          <a:solidFill>
                            <a:schemeClr val="tx1"/>
                          </a:solidFill>
                        </a:rPr>
                        <a:t>RedCode</a:t>
                      </a:r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 Raw 75</a:t>
                      </a:r>
                      <a:endParaRPr lang="zh-TW" altLang="en-US" noProof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54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File size per hour</a:t>
                      </a:r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223.77GB</a:t>
                      </a:r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318GB</a:t>
                      </a:r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741.6GB</a:t>
                      </a:r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>
                          <a:solidFill>
                            <a:schemeClr val="tx1"/>
                          </a:solidFill>
                        </a:rPr>
                        <a:t>7.29TB</a:t>
                      </a:r>
                      <a:endParaRPr lang="zh-TW" altLang="en-US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607146"/>
                  </a:ext>
                </a:extLst>
              </a:tr>
            </a:tbl>
          </a:graphicData>
        </a:graphic>
      </p:graphicFrame>
      <p:sp>
        <p:nvSpPr>
          <p:cNvPr id="7" name="文字方塊 17">
            <a:extLst>
              <a:ext uri="{FF2B5EF4-FFF2-40B4-BE49-F238E27FC236}">
                <a16:creationId xmlns:a16="http://schemas.microsoft.com/office/drawing/2014/main" id="{28805E5E-AE8F-5366-65D0-4BD4F04932FF}"/>
              </a:ext>
            </a:extLst>
          </p:cNvPr>
          <p:cNvSpPr txBox="1"/>
          <p:nvPr/>
        </p:nvSpPr>
        <p:spPr>
          <a:xfrm>
            <a:off x="7741239" y="6036110"/>
            <a:ext cx="1799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en-US" altLang="zh-TW" sz="1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Netgear</a:t>
            </a: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lang="en-US" altLang="zh-TW" sz="1200" b="1">
                <a:solidFill>
                  <a:prstClr val="black"/>
                </a:solidFill>
                <a:cs typeface="+mn-ea"/>
              </a:rPr>
              <a:t>RBKE963B</a:t>
            </a:r>
          </a:p>
          <a:p>
            <a:pPr algn="ctr">
              <a:defRPr/>
            </a:pPr>
            <a:r>
              <a:rPr lang="en-US" altLang="zh-TW" sz="1200" b="1" err="1">
                <a:solidFill>
                  <a:prstClr val="black"/>
                </a:solidFill>
                <a:cs typeface="+mn-ea"/>
              </a:rPr>
              <a:t>WiFi</a:t>
            </a:r>
            <a:r>
              <a:rPr lang="en-US" altLang="zh-TW" sz="1200" b="1">
                <a:solidFill>
                  <a:prstClr val="black"/>
                </a:solidFill>
                <a:cs typeface="+mn-ea"/>
              </a:rPr>
              <a:t> 6E MESH system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A35710D-D20B-CEAD-6E7B-5BA48D061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>
                <a:latin typeface="+mn-lt"/>
                <a:ea typeface="+mn-ea"/>
                <a:cs typeface="+mn-ea"/>
                <a:sym typeface="+mn-lt"/>
              </a:rPr>
              <a:t>Increasing data size. Growing </a:t>
            </a:r>
            <a:r>
              <a:rPr lang="en-US" altLang="zh-TW" err="1">
                <a:latin typeface="+mn-lt"/>
                <a:ea typeface="+mn-ea"/>
                <a:cs typeface="+mn-ea"/>
                <a:sym typeface="+mn-lt"/>
              </a:rPr>
              <a:t>WiFi</a:t>
            </a:r>
            <a:r>
              <a:rPr lang="en-US" altLang="zh-TW">
                <a:latin typeface="+mn-lt"/>
                <a:ea typeface="+mn-ea"/>
                <a:cs typeface="+mn-ea"/>
                <a:sym typeface="+mn-lt"/>
              </a:rPr>
              <a:t> speed</a:t>
            </a:r>
            <a:endParaRPr lang="zh-TW" altLang="en-US"/>
          </a:p>
        </p:txBody>
      </p:sp>
      <p:pic>
        <p:nvPicPr>
          <p:cNvPr id="4" name="圖片 3" descr="一張含有 室內, 廚房電器 的圖片&#10;&#10;自動產生的描述">
            <a:extLst>
              <a:ext uri="{FF2B5EF4-FFF2-40B4-BE49-F238E27FC236}">
                <a16:creationId xmlns:a16="http://schemas.microsoft.com/office/drawing/2014/main" id="{C358A49D-2454-3D83-847B-9ABB0FB80F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994" y="4075295"/>
            <a:ext cx="2314699" cy="2256831"/>
          </a:xfrm>
          <a:prstGeom prst="rect">
            <a:avLst/>
          </a:prstGeom>
        </p:spPr>
      </p:pic>
      <p:pic>
        <p:nvPicPr>
          <p:cNvPr id="14" name="圖片 13" descr="一張含有 室內, 黑色 的圖片&#10;&#10;自動產生的描述">
            <a:extLst>
              <a:ext uri="{FF2B5EF4-FFF2-40B4-BE49-F238E27FC236}">
                <a16:creationId xmlns:a16="http://schemas.microsoft.com/office/drawing/2014/main" id="{B5B2582D-1ED6-FFA8-B8A3-F40145A27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935" y="4336623"/>
            <a:ext cx="1323731" cy="1830832"/>
          </a:xfrm>
          <a:prstGeom prst="rect">
            <a:avLst/>
          </a:prstGeom>
        </p:spPr>
      </p:pic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id="{7D59A791-68BE-CEDE-E565-A8BB9E150421}"/>
              </a:ext>
            </a:extLst>
          </p:cNvPr>
          <p:cNvCxnSpPr>
            <a:cxnSpLocks/>
          </p:cNvCxnSpPr>
          <p:nvPr/>
        </p:nvCxnSpPr>
        <p:spPr>
          <a:xfrm flipH="1">
            <a:off x="5517573" y="5982004"/>
            <a:ext cx="1355001" cy="0"/>
          </a:xfrm>
          <a:prstGeom prst="straightConnector1">
            <a:avLst/>
          </a:prstGeom>
          <a:ln w="38100">
            <a:solidFill>
              <a:srgbClr val="FFC000"/>
            </a:solidFill>
            <a:headEnd type="oval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095F6D91-C7A9-27AB-3903-C5292DFDF9B4}"/>
              </a:ext>
            </a:extLst>
          </p:cNvPr>
          <p:cNvSpPr txBox="1"/>
          <p:nvPr/>
        </p:nvSpPr>
        <p:spPr>
          <a:xfrm>
            <a:off x="1615610" y="4688043"/>
            <a:ext cx="10720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200" b="1">
                <a:solidFill>
                  <a:srgbClr val="7030A0"/>
                </a:solidFill>
                <a:sym typeface="Wingdings" panose="05000000000000000000" pitchFamily="2" charset="2"/>
              </a:rPr>
              <a:t>10GbE port </a:t>
            </a:r>
            <a:endParaRPr lang="zh-TW" altLang="en-US" sz="1200" b="1">
              <a:solidFill>
                <a:srgbClr val="7030A0"/>
              </a:solidFill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37272298-7EA0-5B81-9750-EEB4E4A79DF4}"/>
              </a:ext>
            </a:extLst>
          </p:cNvPr>
          <p:cNvSpPr txBox="1"/>
          <p:nvPr/>
        </p:nvSpPr>
        <p:spPr>
          <a:xfrm>
            <a:off x="3805818" y="4688043"/>
            <a:ext cx="10720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200" b="1">
                <a:solidFill>
                  <a:srgbClr val="7030A0"/>
                </a:solidFill>
                <a:sym typeface="Wingdings" panose="05000000000000000000" pitchFamily="2" charset="2"/>
              </a:rPr>
              <a:t>2.5GbE port </a:t>
            </a:r>
            <a:endParaRPr lang="zh-TW" altLang="en-US" sz="1200" b="1">
              <a:solidFill>
                <a:srgbClr val="7030A0"/>
              </a:solidFill>
            </a:endParaRPr>
          </a:p>
        </p:txBody>
      </p:sp>
      <p:cxnSp>
        <p:nvCxnSpPr>
          <p:cNvPr id="25" name="接點: 肘形 24">
            <a:extLst>
              <a:ext uri="{FF2B5EF4-FFF2-40B4-BE49-F238E27FC236}">
                <a16:creationId xmlns:a16="http://schemas.microsoft.com/office/drawing/2014/main" id="{9AB5B30D-FD54-ABEC-BF68-839ED302B9A1}"/>
              </a:ext>
            </a:extLst>
          </p:cNvPr>
          <p:cNvCxnSpPr>
            <a:cxnSpLocks/>
            <a:endCxn id="23" idx="3"/>
          </p:cNvCxnSpPr>
          <p:nvPr/>
        </p:nvCxnSpPr>
        <p:spPr>
          <a:xfrm rot="16200000" flipV="1">
            <a:off x="2446023" y="5068221"/>
            <a:ext cx="988899" cy="505543"/>
          </a:xfrm>
          <a:prstGeom prst="bentConnector2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9" name="接點: 肘形 28">
            <a:extLst>
              <a:ext uri="{FF2B5EF4-FFF2-40B4-BE49-F238E27FC236}">
                <a16:creationId xmlns:a16="http://schemas.microsoft.com/office/drawing/2014/main" id="{18A7DE0C-C4BD-664B-DBE6-75E3737C5EA3}"/>
              </a:ext>
            </a:extLst>
          </p:cNvPr>
          <p:cNvCxnSpPr>
            <a:endCxn id="24" idx="1"/>
          </p:cNvCxnSpPr>
          <p:nvPr/>
        </p:nvCxnSpPr>
        <p:spPr>
          <a:xfrm rot="5400000" flipH="1" flipV="1">
            <a:off x="3195696" y="5205321"/>
            <a:ext cx="988899" cy="231345"/>
          </a:xfrm>
          <a:prstGeom prst="bentConnector2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Rectangle 1">
            <a:extLst>
              <a:ext uri="{FF2B5EF4-FFF2-40B4-BE49-F238E27FC236}">
                <a16:creationId xmlns:a16="http://schemas.microsoft.com/office/drawing/2014/main" id="{305882C6-B768-D09A-B87C-2ADE254440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100" b="0" i="0" u="none" strike="noStrike" cap="none" normalizeH="0" baseline="0">
                <a:ln>
                  <a:noFill/>
                </a:ln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Suízhe wúxiàn jìshù de yǎnjìn</a:t>
            </a:r>
            <a:endParaRPr kumimoji="0" lang="zh-TW" altLang="zh-TW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900" b="0" i="0" u="none" strike="noStrike" cap="none" normalizeH="0" baseline="0">
                <a:ln>
                  <a:noFill/>
                </a:ln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9 / 5,000</a:t>
            </a:r>
            <a:endParaRPr kumimoji="0" lang="zh-TW" altLang="zh-TW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zh-TW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翻譯結果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2A6E2C6-31FB-3D41-DBAA-2488EEDF3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 wireless technology evolves</a:t>
            </a:r>
            <a:endParaRPr kumimoji="0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F53F939-F3E3-F817-8F5A-7025FBC47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100" b="0" i="0" u="none" strike="noStrike" cap="none" normalizeH="0" baseline="0">
                <a:ln>
                  <a:noFill/>
                </a:ln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Suízhe wúxiàn jìshù de yǎnjìn</a:t>
            </a:r>
            <a:endParaRPr kumimoji="0" lang="zh-TW" altLang="zh-TW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900" b="0" i="0" u="none" strike="noStrike" cap="none" normalizeH="0" baseline="0">
                <a:ln>
                  <a:noFill/>
                </a:ln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9 / 5,000</a:t>
            </a:r>
            <a:endParaRPr kumimoji="0" lang="zh-TW" altLang="zh-TW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zh-TW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翻譯結果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2CA58BF-1E17-03AD-086F-770BCEF31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7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As wireless technology evolves</a:t>
            </a:r>
            <a:endParaRPr kumimoji="0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733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06">
            <a:extLst>
              <a:ext uri="{FF2B5EF4-FFF2-40B4-BE49-F238E27FC236}">
                <a16:creationId xmlns:a16="http://schemas.microsoft.com/office/drawing/2014/main" id="{61897DB2-7116-3C3F-ED82-408C3C0D1874}"/>
              </a:ext>
            </a:extLst>
          </p:cNvPr>
          <p:cNvSpPr/>
          <p:nvPr/>
        </p:nvSpPr>
        <p:spPr>
          <a:xfrm>
            <a:off x="1908264" y="4145084"/>
            <a:ext cx="4187736" cy="48823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A53010">
                  <a:lumMod val="40000"/>
                  <a:lumOff val="60000"/>
                </a:srgbClr>
              </a:gs>
              <a:gs pos="79000">
                <a:srgbClr val="F7CF31">
                  <a:alpha val="90000"/>
                </a:srgbClr>
              </a:gs>
              <a:gs pos="99000">
                <a:srgbClr val="FFFF00">
                  <a:alpha val="0"/>
                </a:srgbClr>
              </a:gs>
            </a:gsLst>
            <a:lin ang="10800000" scaled="0"/>
          </a:gradFill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矩形: 圓角 106">
            <a:extLst>
              <a:ext uri="{FF2B5EF4-FFF2-40B4-BE49-F238E27FC236}">
                <a16:creationId xmlns:a16="http://schemas.microsoft.com/office/drawing/2014/main" id="{836039AF-DBB9-97CC-8B4A-E748A9A046E4}"/>
              </a:ext>
            </a:extLst>
          </p:cNvPr>
          <p:cNvSpPr/>
          <p:nvPr/>
        </p:nvSpPr>
        <p:spPr>
          <a:xfrm>
            <a:off x="1721392" y="5728418"/>
            <a:ext cx="7329053" cy="48823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70C0"/>
              </a:gs>
              <a:gs pos="79000">
                <a:srgbClr val="F7CF31">
                  <a:alpha val="90000"/>
                </a:srgbClr>
              </a:gs>
              <a:gs pos="99000">
                <a:srgbClr val="FFFF00">
                  <a:alpha val="0"/>
                </a:srgbClr>
              </a:gs>
            </a:gsLst>
            <a:lin ang="10800000" scaled="0"/>
          </a:gradFill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4" name="直線單箭頭接點 3">
            <a:extLst>
              <a:ext uri="{FF2B5EF4-FFF2-40B4-BE49-F238E27FC236}">
                <a16:creationId xmlns:a16="http://schemas.microsoft.com/office/drawing/2014/main" id="{6E84A24F-ADF2-1AEF-8703-089C230B96AD}"/>
              </a:ext>
            </a:extLst>
          </p:cNvPr>
          <p:cNvCxnSpPr>
            <a:cxnSpLocks/>
          </p:cNvCxnSpPr>
          <p:nvPr/>
        </p:nvCxnSpPr>
        <p:spPr>
          <a:xfrm>
            <a:off x="1919356" y="3009618"/>
            <a:ext cx="0" cy="3182557"/>
          </a:xfrm>
          <a:prstGeom prst="straightConnector1">
            <a:avLst/>
          </a:prstGeom>
          <a:noFill/>
          <a:ln w="28575" cap="rnd" cmpd="sng" algn="ctr">
            <a:solidFill>
              <a:srgbClr val="7030A0"/>
            </a:solidFill>
            <a:prstDash val="solid"/>
          </a:ln>
          <a:effectLst/>
        </p:spPr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B3E97A36-4653-E5E9-017D-6133201B9E85}"/>
              </a:ext>
            </a:extLst>
          </p:cNvPr>
          <p:cNvSpPr/>
          <p:nvPr/>
        </p:nvSpPr>
        <p:spPr>
          <a:xfrm>
            <a:off x="2068422" y="5781090"/>
            <a:ext cx="6792774" cy="387928"/>
          </a:xfrm>
          <a:prstGeom prst="rect">
            <a:avLst/>
          </a:prstGeom>
          <a:noFill/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1d4h34m38s</a:t>
            </a:r>
            <a:endParaRPr kumimoji="0" lang="zh-TW" altLang="zh-TW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lt"/>
              <a:cs typeface="Arial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F261D7-E3A4-9AE8-72C9-8248C574F668}"/>
              </a:ext>
            </a:extLst>
          </p:cNvPr>
          <p:cNvSpPr/>
          <p:nvPr/>
        </p:nvSpPr>
        <p:spPr>
          <a:xfrm>
            <a:off x="1749101" y="4193622"/>
            <a:ext cx="5597235" cy="401783"/>
          </a:xfrm>
          <a:prstGeom prst="rect">
            <a:avLst/>
          </a:prstGeom>
          <a:noFill/>
          <a:ln w="15875" cap="rnd" cmpd="sng" algn="ctr">
            <a:noFill/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1h8m35s</a:t>
            </a:r>
            <a:endParaRPr kumimoji="0" lang="zh-TW" alt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1BC0D240-CAEF-6507-A8D1-C5E025694D48}"/>
              </a:ext>
            </a:extLst>
          </p:cNvPr>
          <p:cNvSpPr txBox="1">
            <a:spLocks/>
          </p:cNvSpPr>
          <p:nvPr/>
        </p:nvSpPr>
        <p:spPr>
          <a:xfrm>
            <a:off x="691521" y="4155657"/>
            <a:ext cx="1189031" cy="444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Arial"/>
              </a:rPr>
              <a:t>2.5Gbps</a:t>
            </a:r>
            <a:endParaRPr kumimoji="0" lang="zh-TW" altLang="en-US" sz="2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軟正黑體"/>
              <a:cs typeface="Arial"/>
            </a:endParaRPr>
          </a:p>
        </p:txBody>
      </p:sp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BD74AD83-37F9-2104-1C38-D6C97A33BA63}"/>
              </a:ext>
            </a:extLst>
          </p:cNvPr>
          <p:cNvSpPr txBox="1">
            <a:spLocks/>
          </p:cNvSpPr>
          <p:nvPr/>
        </p:nvSpPr>
        <p:spPr>
          <a:xfrm>
            <a:off x="703811" y="5775840"/>
            <a:ext cx="1287808" cy="444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Arial"/>
              </a:rPr>
              <a:t>100Mbps</a:t>
            </a:r>
            <a:endParaRPr kumimoji="0" lang="zh-TW" altLang="en-US" sz="2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軟正黑體"/>
              <a:cs typeface="Arial"/>
            </a:endParaRPr>
          </a:p>
        </p:txBody>
      </p:sp>
      <p:pic>
        <p:nvPicPr>
          <p:cNvPr id="9" name="圖形 8">
            <a:extLst>
              <a:ext uri="{FF2B5EF4-FFF2-40B4-BE49-F238E27FC236}">
                <a16:creationId xmlns:a16="http://schemas.microsoft.com/office/drawing/2014/main" id="{ADF124D9-AD2C-622D-BD8D-4990ABA690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2275" y="2517436"/>
            <a:ext cx="1203477" cy="1323825"/>
          </a:xfrm>
          <a:prstGeom prst="rect">
            <a:avLst/>
          </a:prstGeom>
        </p:spPr>
      </p:pic>
      <p:pic>
        <p:nvPicPr>
          <p:cNvPr id="10" name="圖形 9">
            <a:extLst>
              <a:ext uri="{FF2B5EF4-FFF2-40B4-BE49-F238E27FC236}">
                <a16:creationId xmlns:a16="http://schemas.microsoft.com/office/drawing/2014/main" id="{718B799C-9E2A-19EC-B8F1-275D3F87709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47529" y="5159083"/>
            <a:ext cx="1231870" cy="1355057"/>
          </a:xfrm>
          <a:prstGeom prst="rect">
            <a:avLst/>
          </a:prstGeom>
        </p:spPr>
      </p:pic>
      <p:grpSp>
        <p:nvGrpSpPr>
          <p:cNvPr id="11" name="群組 10">
            <a:extLst>
              <a:ext uri="{FF2B5EF4-FFF2-40B4-BE49-F238E27FC236}">
                <a16:creationId xmlns:a16="http://schemas.microsoft.com/office/drawing/2014/main" id="{507F7893-3627-BE02-D54E-0BB0E73107D0}"/>
              </a:ext>
            </a:extLst>
          </p:cNvPr>
          <p:cNvGrpSpPr/>
          <p:nvPr/>
        </p:nvGrpSpPr>
        <p:grpSpPr>
          <a:xfrm flipH="1">
            <a:off x="9922225" y="4671538"/>
            <a:ext cx="1470944" cy="1323826"/>
            <a:chOff x="4924424" y="2376487"/>
            <a:chExt cx="2338959" cy="2105026"/>
          </a:xfrm>
        </p:grpSpPr>
        <p:sp>
          <p:nvSpPr>
            <p:cNvPr id="12" name="圖形 46">
              <a:extLst>
                <a:ext uri="{FF2B5EF4-FFF2-40B4-BE49-F238E27FC236}">
                  <a16:creationId xmlns:a16="http://schemas.microsoft.com/office/drawing/2014/main" id="{DB8E30FA-D449-EF2C-6A33-21B572215E19}"/>
                </a:ext>
              </a:extLst>
            </p:cNvPr>
            <p:cNvSpPr/>
            <p:nvPr/>
          </p:nvSpPr>
          <p:spPr>
            <a:xfrm>
              <a:off x="4924424" y="2376487"/>
              <a:ext cx="2338959" cy="2105026"/>
            </a:xfrm>
            <a:custGeom>
              <a:avLst/>
              <a:gdLst>
                <a:gd name="connsiteX0" fmla="*/ 1710488 w 2338959"/>
                <a:gd name="connsiteY0" fmla="*/ 1873756 h 2105026"/>
                <a:gd name="connsiteX1" fmla="*/ 1055549 w 2338959"/>
                <a:gd name="connsiteY1" fmla="*/ 2102356 h 2105026"/>
                <a:gd name="connsiteX2" fmla="*/ 3036 w 2338959"/>
                <a:gd name="connsiteY2" fmla="*/ 1049844 h 2105026"/>
                <a:gd name="connsiteX3" fmla="*/ 1055549 w 2338959"/>
                <a:gd name="connsiteY3" fmla="*/ -2669 h 2105026"/>
                <a:gd name="connsiteX4" fmla="*/ 2108061 w 2338959"/>
                <a:gd name="connsiteY4" fmla="*/ 1049844 h 2105026"/>
                <a:gd name="connsiteX5" fmla="*/ 2039577 w 2338959"/>
                <a:gd name="connsiteY5" fmla="*/ 1423986 h 2105026"/>
                <a:gd name="connsiteX6" fmla="*/ 2341996 w 2338959"/>
                <a:gd name="connsiteY6" fmla="*/ 1877947 h 210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8959" h="2105026">
                  <a:moveTo>
                    <a:pt x="1710488" y="1873756"/>
                  </a:moveTo>
                  <a:cubicBezTo>
                    <a:pt x="1524464" y="2022156"/>
                    <a:pt x="1293483" y="2102737"/>
                    <a:pt x="1055549" y="2102356"/>
                  </a:cubicBezTo>
                  <a:cubicBezTo>
                    <a:pt x="474237" y="2102356"/>
                    <a:pt x="3036" y="1631155"/>
                    <a:pt x="3036" y="1049844"/>
                  </a:cubicBezTo>
                  <a:cubicBezTo>
                    <a:pt x="3036" y="468532"/>
                    <a:pt x="474237" y="-2669"/>
                    <a:pt x="1055549" y="-2669"/>
                  </a:cubicBezTo>
                  <a:cubicBezTo>
                    <a:pt x="1636860" y="-2669"/>
                    <a:pt x="2108061" y="468532"/>
                    <a:pt x="2108061" y="1049844"/>
                  </a:cubicBezTo>
                  <a:cubicBezTo>
                    <a:pt x="2108252" y="1177668"/>
                    <a:pt x="2085011" y="1304447"/>
                    <a:pt x="2039577" y="1423986"/>
                  </a:cubicBezTo>
                  <a:lnTo>
                    <a:pt x="2341996" y="1877947"/>
                  </a:ln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 w="28575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sp>
          <p:nvSpPr>
            <p:cNvPr id="13" name="圖形 46">
              <a:extLst>
                <a:ext uri="{FF2B5EF4-FFF2-40B4-BE49-F238E27FC236}">
                  <a16:creationId xmlns:a16="http://schemas.microsoft.com/office/drawing/2014/main" id="{902DCFBF-7223-0266-853C-17646A3C8E57}"/>
                </a:ext>
              </a:extLst>
            </p:cNvPr>
            <p:cNvSpPr/>
            <p:nvPr/>
          </p:nvSpPr>
          <p:spPr>
            <a:xfrm>
              <a:off x="5181599" y="3319462"/>
              <a:ext cx="280987" cy="280987"/>
            </a:xfrm>
            <a:custGeom>
              <a:avLst/>
              <a:gdLst>
                <a:gd name="connsiteX0" fmla="*/ 280988 w 280987"/>
                <a:gd name="connsiteY0" fmla="*/ 140494 h 280987"/>
                <a:gd name="connsiteX1" fmla="*/ 140494 w 280987"/>
                <a:gd name="connsiteY1" fmla="*/ 280988 h 280987"/>
                <a:gd name="connsiteX2" fmla="*/ 0 w 280987"/>
                <a:gd name="connsiteY2" fmla="*/ 140494 h 280987"/>
                <a:gd name="connsiteX3" fmla="*/ 140494 w 280987"/>
                <a:gd name="connsiteY3" fmla="*/ 0 h 280987"/>
                <a:gd name="connsiteX4" fmla="*/ 280988 w 280987"/>
                <a:gd name="connsiteY4" fmla="*/ 140494 h 28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7" h="280987">
                  <a:moveTo>
                    <a:pt x="280988" y="140494"/>
                  </a:moveTo>
                  <a:cubicBezTo>
                    <a:pt x="280988" y="218086"/>
                    <a:pt x="218086" y="280988"/>
                    <a:pt x="140494" y="280988"/>
                  </a:cubicBezTo>
                  <a:cubicBezTo>
                    <a:pt x="62901" y="280988"/>
                    <a:pt x="0" y="218086"/>
                    <a:pt x="0" y="140494"/>
                  </a:cubicBezTo>
                  <a:cubicBezTo>
                    <a:pt x="0" y="62901"/>
                    <a:pt x="62901" y="0"/>
                    <a:pt x="140494" y="0"/>
                  </a:cubicBezTo>
                  <a:cubicBezTo>
                    <a:pt x="218086" y="0"/>
                    <a:pt x="280988" y="62901"/>
                    <a:pt x="280988" y="1404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sp>
          <p:nvSpPr>
            <p:cNvPr id="14" name="圖形 46">
              <a:extLst>
                <a:ext uri="{FF2B5EF4-FFF2-40B4-BE49-F238E27FC236}">
                  <a16:creationId xmlns:a16="http://schemas.microsoft.com/office/drawing/2014/main" id="{964E0EBC-0CCC-A480-EA65-CCD484F1A710}"/>
                </a:ext>
              </a:extLst>
            </p:cNvPr>
            <p:cNvSpPr/>
            <p:nvPr/>
          </p:nvSpPr>
          <p:spPr>
            <a:xfrm>
              <a:off x="5619749" y="3319462"/>
              <a:ext cx="280987" cy="280987"/>
            </a:xfrm>
            <a:custGeom>
              <a:avLst/>
              <a:gdLst>
                <a:gd name="connsiteX0" fmla="*/ 280988 w 280987"/>
                <a:gd name="connsiteY0" fmla="*/ 140494 h 280987"/>
                <a:gd name="connsiteX1" fmla="*/ 140494 w 280987"/>
                <a:gd name="connsiteY1" fmla="*/ 280988 h 280987"/>
                <a:gd name="connsiteX2" fmla="*/ 0 w 280987"/>
                <a:gd name="connsiteY2" fmla="*/ 140494 h 280987"/>
                <a:gd name="connsiteX3" fmla="*/ 140494 w 280987"/>
                <a:gd name="connsiteY3" fmla="*/ 0 h 280987"/>
                <a:gd name="connsiteX4" fmla="*/ 280988 w 280987"/>
                <a:gd name="connsiteY4" fmla="*/ 140494 h 28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7" h="280987">
                  <a:moveTo>
                    <a:pt x="280988" y="140494"/>
                  </a:moveTo>
                  <a:cubicBezTo>
                    <a:pt x="280988" y="218086"/>
                    <a:pt x="218086" y="280988"/>
                    <a:pt x="140494" y="280988"/>
                  </a:cubicBezTo>
                  <a:cubicBezTo>
                    <a:pt x="62901" y="280988"/>
                    <a:pt x="0" y="218086"/>
                    <a:pt x="0" y="140494"/>
                  </a:cubicBezTo>
                  <a:cubicBezTo>
                    <a:pt x="0" y="62901"/>
                    <a:pt x="62901" y="0"/>
                    <a:pt x="140494" y="0"/>
                  </a:cubicBezTo>
                  <a:cubicBezTo>
                    <a:pt x="218086" y="0"/>
                    <a:pt x="280988" y="62901"/>
                    <a:pt x="280988" y="1404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sp>
          <p:nvSpPr>
            <p:cNvPr id="15" name="圖形 46">
              <a:extLst>
                <a:ext uri="{FF2B5EF4-FFF2-40B4-BE49-F238E27FC236}">
                  <a16:creationId xmlns:a16="http://schemas.microsoft.com/office/drawing/2014/main" id="{C4D8DAEC-A94D-AA4A-8CD7-47263521A78C}"/>
                </a:ext>
              </a:extLst>
            </p:cNvPr>
            <p:cNvSpPr/>
            <p:nvPr/>
          </p:nvSpPr>
          <p:spPr>
            <a:xfrm>
              <a:off x="6057899" y="3319462"/>
              <a:ext cx="280987" cy="280987"/>
            </a:xfrm>
            <a:custGeom>
              <a:avLst/>
              <a:gdLst>
                <a:gd name="connsiteX0" fmla="*/ 280988 w 280987"/>
                <a:gd name="connsiteY0" fmla="*/ 140494 h 280987"/>
                <a:gd name="connsiteX1" fmla="*/ 140494 w 280987"/>
                <a:gd name="connsiteY1" fmla="*/ 280988 h 280987"/>
                <a:gd name="connsiteX2" fmla="*/ 0 w 280987"/>
                <a:gd name="connsiteY2" fmla="*/ 140494 h 280987"/>
                <a:gd name="connsiteX3" fmla="*/ 140494 w 280987"/>
                <a:gd name="connsiteY3" fmla="*/ 0 h 280987"/>
                <a:gd name="connsiteX4" fmla="*/ 280988 w 280987"/>
                <a:gd name="connsiteY4" fmla="*/ 140494 h 28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7" h="280987">
                  <a:moveTo>
                    <a:pt x="280988" y="140494"/>
                  </a:moveTo>
                  <a:cubicBezTo>
                    <a:pt x="280988" y="218086"/>
                    <a:pt x="218086" y="280988"/>
                    <a:pt x="140494" y="280988"/>
                  </a:cubicBezTo>
                  <a:cubicBezTo>
                    <a:pt x="62901" y="280988"/>
                    <a:pt x="0" y="218086"/>
                    <a:pt x="0" y="140494"/>
                  </a:cubicBezTo>
                  <a:cubicBezTo>
                    <a:pt x="0" y="62901"/>
                    <a:pt x="62901" y="0"/>
                    <a:pt x="140494" y="0"/>
                  </a:cubicBezTo>
                  <a:cubicBezTo>
                    <a:pt x="218086" y="0"/>
                    <a:pt x="280988" y="62901"/>
                    <a:pt x="280988" y="1404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sp>
          <p:nvSpPr>
            <p:cNvPr id="16" name="圖形 46">
              <a:extLst>
                <a:ext uri="{FF2B5EF4-FFF2-40B4-BE49-F238E27FC236}">
                  <a16:creationId xmlns:a16="http://schemas.microsoft.com/office/drawing/2014/main" id="{1D02E08B-DE76-7FA0-3E98-9D5FC555FE95}"/>
                </a:ext>
              </a:extLst>
            </p:cNvPr>
            <p:cNvSpPr/>
            <p:nvPr/>
          </p:nvSpPr>
          <p:spPr>
            <a:xfrm>
              <a:off x="6496049" y="3319462"/>
              <a:ext cx="280987" cy="280987"/>
            </a:xfrm>
            <a:custGeom>
              <a:avLst/>
              <a:gdLst>
                <a:gd name="connsiteX0" fmla="*/ 280988 w 280987"/>
                <a:gd name="connsiteY0" fmla="*/ 140494 h 280987"/>
                <a:gd name="connsiteX1" fmla="*/ 140494 w 280987"/>
                <a:gd name="connsiteY1" fmla="*/ 280988 h 280987"/>
                <a:gd name="connsiteX2" fmla="*/ 0 w 280987"/>
                <a:gd name="connsiteY2" fmla="*/ 140494 h 280987"/>
                <a:gd name="connsiteX3" fmla="*/ 140494 w 280987"/>
                <a:gd name="connsiteY3" fmla="*/ 0 h 280987"/>
                <a:gd name="connsiteX4" fmla="*/ 280988 w 280987"/>
                <a:gd name="connsiteY4" fmla="*/ 140494 h 28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7" h="280987">
                  <a:moveTo>
                    <a:pt x="280988" y="140494"/>
                  </a:moveTo>
                  <a:cubicBezTo>
                    <a:pt x="280988" y="218086"/>
                    <a:pt x="218086" y="280988"/>
                    <a:pt x="140494" y="280988"/>
                  </a:cubicBezTo>
                  <a:cubicBezTo>
                    <a:pt x="62901" y="280988"/>
                    <a:pt x="0" y="218086"/>
                    <a:pt x="0" y="140494"/>
                  </a:cubicBezTo>
                  <a:cubicBezTo>
                    <a:pt x="0" y="62901"/>
                    <a:pt x="62901" y="0"/>
                    <a:pt x="140494" y="0"/>
                  </a:cubicBezTo>
                  <a:cubicBezTo>
                    <a:pt x="218086" y="0"/>
                    <a:pt x="280988" y="62901"/>
                    <a:pt x="280988" y="140494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A9717493-D300-90CE-2A63-BED7C6502A03}"/>
              </a:ext>
            </a:extLst>
          </p:cNvPr>
          <p:cNvGrpSpPr/>
          <p:nvPr/>
        </p:nvGrpSpPr>
        <p:grpSpPr>
          <a:xfrm>
            <a:off x="6462960" y="2347705"/>
            <a:ext cx="1470944" cy="1323826"/>
            <a:chOff x="4297607" y="2044317"/>
            <a:chExt cx="1470944" cy="1323826"/>
          </a:xfrm>
        </p:grpSpPr>
        <p:sp>
          <p:nvSpPr>
            <p:cNvPr id="18" name="圖形 46">
              <a:extLst>
                <a:ext uri="{FF2B5EF4-FFF2-40B4-BE49-F238E27FC236}">
                  <a16:creationId xmlns:a16="http://schemas.microsoft.com/office/drawing/2014/main" id="{556BBE3E-73BF-AC83-3916-BD84C35ADD93}"/>
                </a:ext>
              </a:extLst>
            </p:cNvPr>
            <p:cNvSpPr/>
            <p:nvPr/>
          </p:nvSpPr>
          <p:spPr>
            <a:xfrm flipH="1">
              <a:off x="4297607" y="2044317"/>
              <a:ext cx="1470944" cy="1323826"/>
            </a:xfrm>
            <a:custGeom>
              <a:avLst/>
              <a:gdLst>
                <a:gd name="connsiteX0" fmla="*/ 1710488 w 2338959"/>
                <a:gd name="connsiteY0" fmla="*/ 1873756 h 2105026"/>
                <a:gd name="connsiteX1" fmla="*/ 1055549 w 2338959"/>
                <a:gd name="connsiteY1" fmla="*/ 2102356 h 2105026"/>
                <a:gd name="connsiteX2" fmla="*/ 3036 w 2338959"/>
                <a:gd name="connsiteY2" fmla="*/ 1049844 h 2105026"/>
                <a:gd name="connsiteX3" fmla="*/ 1055549 w 2338959"/>
                <a:gd name="connsiteY3" fmla="*/ -2669 h 2105026"/>
                <a:gd name="connsiteX4" fmla="*/ 2108061 w 2338959"/>
                <a:gd name="connsiteY4" fmla="*/ 1049844 h 2105026"/>
                <a:gd name="connsiteX5" fmla="*/ 2039577 w 2338959"/>
                <a:gd name="connsiteY5" fmla="*/ 1423986 h 2105026"/>
                <a:gd name="connsiteX6" fmla="*/ 2341996 w 2338959"/>
                <a:gd name="connsiteY6" fmla="*/ 1877947 h 210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8959" h="2105026">
                  <a:moveTo>
                    <a:pt x="1710488" y="1873756"/>
                  </a:moveTo>
                  <a:cubicBezTo>
                    <a:pt x="1524464" y="2022156"/>
                    <a:pt x="1293483" y="2102737"/>
                    <a:pt x="1055549" y="2102356"/>
                  </a:cubicBezTo>
                  <a:cubicBezTo>
                    <a:pt x="474237" y="2102356"/>
                    <a:pt x="3036" y="1631155"/>
                    <a:pt x="3036" y="1049844"/>
                  </a:cubicBezTo>
                  <a:cubicBezTo>
                    <a:pt x="3036" y="468532"/>
                    <a:pt x="474237" y="-2669"/>
                    <a:pt x="1055549" y="-2669"/>
                  </a:cubicBezTo>
                  <a:cubicBezTo>
                    <a:pt x="1636860" y="-2669"/>
                    <a:pt x="2108061" y="468532"/>
                    <a:pt x="2108061" y="1049844"/>
                  </a:cubicBezTo>
                  <a:cubicBezTo>
                    <a:pt x="2108252" y="1177668"/>
                    <a:pt x="2085011" y="1304447"/>
                    <a:pt x="2039577" y="1423986"/>
                  </a:cubicBezTo>
                  <a:lnTo>
                    <a:pt x="2341996" y="1877947"/>
                  </a:lnTo>
                  <a:close/>
                </a:path>
              </a:pathLst>
            </a:custGeom>
            <a:solidFill>
              <a:srgbClr val="FFC000"/>
            </a:solidFill>
            <a:ln w="28575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sp>
          <p:nvSpPr>
            <p:cNvPr id="19" name="圖形 60">
              <a:extLst>
                <a:ext uri="{FF2B5EF4-FFF2-40B4-BE49-F238E27FC236}">
                  <a16:creationId xmlns:a16="http://schemas.microsoft.com/office/drawing/2014/main" id="{B4CA74B1-7DFD-3FD1-D38A-A3AF1B8A3013}"/>
                </a:ext>
              </a:extLst>
            </p:cNvPr>
            <p:cNvSpPr/>
            <p:nvPr/>
          </p:nvSpPr>
          <p:spPr>
            <a:xfrm>
              <a:off x="4779818" y="2361549"/>
              <a:ext cx="626935" cy="670080"/>
            </a:xfrm>
            <a:custGeom>
              <a:avLst/>
              <a:gdLst>
                <a:gd name="connsiteX0" fmla="*/ 0 w 731457"/>
                <a:gd name="connsiteY0" fmla="*/ 342823 h 781795"/>
                <a:gd name="connsiteX1" fmla="*/ 253079 w 731457"/>
                <a:gd name="connsiteY1" fmla="*/ 781795 h 781795"/>
                <a:gd name="connsiteX2" fmla="*/ 731458 w 731457"/>
                <a:gd name="connsiteY2" fmla="*/ 0 h 781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1457" h="781795">
                  <a:moveTo>
                    <a:pt x="0" y="342823"/>
                  </a:moveTo>
                  <a:lnTo>
                    <a:pt x="253079" y="781795"/>
                  </a:lnTo>
                  <a:lnTo>
                    <a:pt x="731458" y="0"/>
                  </a:lnTo>
                </a:path>
              </a:pathLst>
            </a:custGeom>
            <a:noFill/>
            <a:ln w="57150" cap="flat">
              <a:solidFill>
                <a:srgbClr val="A53010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</p:grpSp>
      <p:sp>
        <p:nvSpPr>
          <p:cNvPr id="20" name="矩形: 圓角 106">
            <a:extLst>
              <a:ext uri="{FF2B5EF4-FFF2-40B4-BE49-F238E27FC236}">
                <a16:creationId xmlns:a16="http://schemas.microsoft.com/office/drawing/2014/main" id="{CCC05486-300D-05C9-FD3A-94CC5AE72E7D}"/>
              </a:ext>
            </a:extLst>
          </p:cNvPr>
          <p:cNvSpPr/>
          <p:nvPr/>
        </p:nvSpPr>
        <p:spPr>
          <a:xfrm>
            <a:off x="1928859" y="4936359"/>
            <a:ext cx="5759212" cy="48823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6AAC91">
                  <a:lumMod val="75000"/>
                </a:srgbClr>
              </a:gs>
              <a:gs pos="79000">
                <a:srgbClr val="F7CF31">
                  <a:alpha val="90000"/>
                </a:srgbClr>
              </a:gs>
              <a:gs pos="99000">
                <a:srgbClr val="FFFF00">
                  <a:alpha val="0"/>
                </a:srgbClr>
              </a:gs>
            </a:gsLst>
            <a:lin ang="10800000" scaled="0"/>
          </a:gradFill>
          <a:ln w="15875" cap="rnd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CD92683-2300-1EE4-773E-85283090A88F}"/>
              </a:ext>
            </a:extLst>
          </p:cNvPr>
          <p:cNvSpPr/>
          <p:nvPr/>
        </p:nvSpPr>
        <p:spPr>
          <a:xfrm>
            <a:off x="1757665" y="4984897"/>
            <a:ext cx="5597235" cy="401783"/>
          </a:xfrm>
          <a:prstGeom prst="rect">
            <a:avLst/>
          </a:prstGeom>
          <a:noFill/>
          <a:ln w="15875" cap="rnd" cmpd="sng" algn="ctr">
            <a:noFill/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2h51m28s</a:t>
            </a:r>
            <a:endParaRPr kumimoji="0" lang="zh-TW" altLang="en-US" sz="18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22" name="內容版面配置區 2">
            <a:extLst>
              <a:ext uri="{FF2B5EF4-FFF2-40B4-BE49-F238E27FC236}">
                <a16:creationId xmlns:a16="http://schemas.microsoft.com/office/drawing/2014/main" id="{790F9888-08DA-7570-8C72-AD25BAB542B2}"/>
              </a:ext>
            </a:extLst>
          </p:cNvPr>
          <p:cNvSpPr txBox="1">
            <a:spLocks/>
          </p:cNvSpPr>
          <p:nvPr/>
        </p:nvSpPr>
        <p:spPr>
          <a:xfrm>
            <a:off x="700085" y="4946932"/>
            <a:ext cx="1189031" cy="444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Arial"/>
              </a:rPr>
              <a:t>1Gbps</a:t>
            </a:r>
            <a:endParaRPr kumimoji="0" lang="zh-TW" altLang="en-US" sz="2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軟正黑體"/>
              <a:cs typeface="Arial"/>
            </a:endParaRPr>
          </a:p>
        </p:txBody>
      </p:sp>
      <p:sp>
        <p:nvSpPr>
          <p:cNvPr id="23" name="內容版面配置區 2">
            <a:extLst>
              <a:ext uri="{FF2B5EF4-FFF2-40B4-BE49-F238E27FC236}">
                <a16:creationId xmlns:a16="http://schemas.microsoft.com/office/drawing/2014/main" id="{CB73C969-7516-2BD0-C464-489FEB0AA1C2}"/>
              </a:ext>
            </a:extLst>
          </p:cNvPr>
          <p:cNvSpPr txBox="1">
            <a:spLocks/>
          </p:cNvSpPr>
          <p:nvPr/>
        </p:nvSpPr>
        <p:spPr>
          <a:xfrm>
            <a:off x="664144" y="1486405"/>
            <a:ext cx="7488065" cy="10603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F2571"/>
                </a:solidFill>
                <a:latin typeface="+mj-lt"/>
                <a:ea typeface="微軟正黑體" panose="020B0604030504040204" pitchFamily="34" charset="-120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2571"/>
                </a:solidFill>
                <a:latin typeface="+mj-lt"/>
                <a:ea typeface="微軟正黑體" panose="020B0604030504040204" pitchFamily="34" charset="-120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2571"/>
                </a:solidFill>
                <a:latin typeface="+mj-lt"/>
                <a:ea typeface="微軟正黑體" panose="020B0604030504040204" pitchFamily="34" charset="-120"/>
                <a:cs typeface="+mn-cs"/>
              </a:defRPr>
            </a:lvl3pPr>
            <a:lvl4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2571"/>
                </a:solidFill>
                <a:latin typeface="+mj-lt"/>
                <a:ea typeface="微軟正黑體" panose="020B0604030504040204" pitchFamily="34" charset="-120"/>
                <a:cs typeface="+mn-cs"/>
              </a:defRPr>
            </a:lvl4pPr>
            <a:lvl5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2571"/>
                </a:solidFill>
                <a:latin typeface="+mj-lt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zh-TW" sz="2400"/>
              <a:t>The estimated time to backup 1TB file</a:t>
            </a:r>
          </a:p>
          <a:p>
            <a:pPr marL="0" indent="0">
              <a:buNone/>
              <a:defRPr/>
            </a:pPr>
            <a:r>
              <a:rPr lang="en-US" altLang="zh-TW" sz="1600" b="1"/>
              <a:t>condition: Effective Data Rate 95%, Payload Data Rate (w/ Overhead) 90%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/>
          </a:p>
        </p:txBody>
      </p:sp>
      <p:sp>
        <p:nvSpPr>
          <p:cNvPr id="24" name="矩形: 圓角 106">
            <a:extLst>
              <a:ext uri="{FF2B5EF4-FFF2-40B4-BE49-F238E27FC236}">
                <a16:creationId xmlns:a16="http://schemas.microsoft.com/office/drawing/2014/main" id="{F90350D0-B235-6F97-ED0D-AE539BE4C014}"/>
              </a:ext>
            </a:extLst>
          </p:cNvPr>
          <p:cNvSpPr/>
          <p:nvPr/>
        </p:nvSpPr>
        <p:spPr>
          <a:xfrm>
            <a:off x="1844054" y="3325738"/>
            <a:ext cx="3311236" cy="488236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79000">
                <a:srgbClr val="F7CF31">
                  <a:alpha val="90000"/>
                </a:srgbClr>
              </a:gs>
              <a:gs pos="99000">
                <a:srgbClr val="FFFF00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7DB2EC2-0E32-2C94-496A-DF14AFB32DB4}"/>
              </a:ext>
            </a:extLst>
          </p:cNvPr>
          <p:cNvSpPr/>
          <p:nvPr/>
        </p:nvSpPr>
        <p:spPr>
          <a:xfrm>
            <a:off x="2125147" y="3370714"/>
            <a:ext cx="2947014" cy="4017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lt"/>
                <a:cs typeface="Arial"/>
              </a:rPr>
              <a:t>17m09s </a:t>
            </a:r>
            <a:endParaRPr kumimoji="0" lang="zh-TW" alt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26" name="內容版面配置區 2">
            <a:extLst>
              <a:ext uri="{FF2B5EF4-FFF2-40B4-BE49-F238E27FC236}">
                <a16:creationId xmlns:a16="http://schemas.microsoft.com/office/drawing/2014/main" id="{71AF99E3-2E2C-F1D6-DD0A-5D2B26559F95}"/>
              </a:ext>
            </a:extLst>
          </p:cNvPr>
          <p:cNvSpPr txBox="1">
            <a:spLocks/>
          </p:cNvSpPr>
          <p:nvPr/>
        </p:nvSpPr>
        <p:spPr>
          <a:xfrm>
            <a:off x="646917" y="3370134"/>
            <a:ext cx="1189031" cy="4443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Tx/>
              <a:buFont typeface="Wingdings" panose="05000000000000000000" pitchFamily="2" charset="2"/>
              <a:buChar char="n"/>
              <a:defRPr lang="zh-TW" alt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Arial"/>
              </a:rPr>
              <a:t>10Gbps</a:t>
            </a:r>
            <a:endParaRPr kumimoji="0" lang="zh-TW" altLang="en-US" sz="2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軟正黑體"/>
              <a:cs typeface="Arial"/>
            </a:endParaRPr>
          </a:p>
        </p:txBody>
      </p:sp>
      <p:sp>
        <p:nvSpPr>
          <p:cNvPr id="28" name="標題 27">
            <a:extLst>
              <a:ext uri="{FF2B5EF4-FFF2-40B4-BE49-F238E27FC236}">
                <a16:creationId xmlns:a16="http://schemas.microsoft.com/office/drawing/2014/main" id="{FB87F2A8-7A51-1C1C-1FD5-A83F5E84E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sym typeface="+mn-lt"/>
              </a:rPr>
              <a:t>How long do you want to wait?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389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DCFC9F4D-8EE8-2E3A-3A23-A208509B4E65}"/>
              </a:ext>
            </a:extLst>
          </p:cNvPr>
          <p:cNvSpPr txBox="1"/>
          <p:nvPr/>
        </p:nvSpPr>
        <p:spPr>
          <a:xfrm>
            <a:off x="567091" y="1748231"/>
            <a:ext cx="8490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/>
              <a:t>10GbE is fast, but there are still some non-10GbE clients… 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AF029A9A-AC1B-363E-49FB-E130F9C7B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latin typeface="+mn-lt"/>
                <a:ea typeface="+mn-ea"/>
                <a:cs typeface="+mn-ea"/>
                <a:sym typeface="+mn-lt"/>
              </a:rPr>
              <a:t>Do you really need all 10GbE</a:t>
            </a:r>
            <a:r>
              <a:rPr lang="zh-TW" altLang="en-US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TW">
                <a:latin typeface="+mn-lt"/>
                <a:ea typeface="+mn-ea"/>
                <a:cs typeface="+mn-ea"/>
                <a:sym typeface="+mn-lt"/>
              </a:rPr>
              <a:t>switches?</a:t>
            </a:r>
            <a:endParaRPr lang="zh-TW" altLang="en-US"/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7BFB15BB-2D6B-EF6C-90DA-79BE2A7F5725}"/>
              </a:ext>
            </a:extLst>
          </p:cNvPr>
          <p:cNvGrpSpPr/>
          <p:nvPr/>
        </p:nvGrpSpPr>
        <p:grpSpPr>
          <a:xfrm>
            <a:off x="567091" y="2656837"/>
            <a:ext cx="10926420" cy="3094626"/>
            <a:chOff x="648977" y="2172145"/>
            <a:chExt cx="8017352" cy="2270708"/>
          </a:xfrm>
        </p:grpSpPr>
        <p:pic>
          <p:nvPicPr>
            <p:cNvPr id="13" name="圖形 12">
              <a:extLst>
                <a:ext uri="{FF2B5EF4-FFF2-40B4-BE49-F238E27FC236}">
                  <a16:creationId xmlns:a16="http://schemas.microsoft.com/office/drawing/2014/main" id="{94972B05-0D10-2CBE-21BC-9B3D89BD5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94428" y="2984129"/>
              <a:ext cx="1345026" cy="1167381"/>
            </a:xfrm>
            <a:prstGeom prst="rect">
              <a:avLst/>
            </a:prstGeom>
          </p:spPr>
        </p:pic>
        <p:pic>
          <p:nvPicPr>
            <p:cNvPr id="15" name="圖形 14">
              <a:extLst>
                <a:ext uri="{FF2B5EF4-FFF2-40B4-BE49-F238E27FC236}">
                  <a16:creationId xmlns:a16="http://schemas.microsoft.com/office/drawing/2014/main" id="{6262707C-3BEE-1291-B9C8-D98422E05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44449" y="3211812"/>
              <a:ext cx="1615723" cy="879765"/>
            </a:xfrm>
            <a:prstGeom prst="rect">
              <a:avLst/>
            </a:prstGeom>
          </p:spPr>
        </p:pic>
        <p:pic>
          <p:nvPicPr>
            <p:cNvPr id="17" name="圖形 16">
              <a:extLst>
                <a:ext uri="{FF2B5EF4-FFF2-40B4-BE49-F238E27FC236}">
                  <a16:creationId xmlns:a16="http://schemas.microsoft.com/office/drawing/2014/main" id="{50BDCFC6-7368-68D4-1DA9-AEBA6A690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48977" y="2172145"/>
              <a:ext cx="3485398" cy="2016552"/>
            </a:xfrm>
            <a:prstGeom prst="rect">
              <a:avLst/>
            </a:prstGeom>
          </p:spPr>
        </p:pic>
        <p:sp>
          <p:nvSpPr>
            <p:cNvPr id="18" name="文字方塊 17">
              <a:extLst>
                <a:ext uri="{FF2B5EF4-FFF2-40B4-BE49-F238E27FC236}">
                  <a16:creationId xmlns:a16="http://schemas.microsoft.com/office/drawing/2014/main" id="{6BAD3A6D-C922-66D5-45E4-8607DBA19915}"/>
                </a:ext>
              </a:extLst>
            </p:cNvPr>
            <p:cNvSpPr txBox="1"/>
            <p:nvPr/>
          </p:nvSpPr>
          <p:spPr>
            <a:xfrm>
              <a:off x="1740031" y="4194436"/>
              <a:ext cx="1345026" cy="248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/>
                <a:t>Smart TV</a:t>
              </a:r>
              <a:endParaRPr lang="zh-TW" altLang="en-US" sz="1600" b="1"/>
            </a:p>
          </p:txBody>
        </p:sp>
        <p:sp>
          <p:nvSpPr>
            <p:cNvPr id="20" name="矩形: 圓角 19">
              <a:extLst>
                <a:ext uri="{FF2B5EF4-FFF2-40B4-BE49-F238E27FC236}">
                  <a16:creationId xmlns:a16="http://schemas.microsoft.com/office/drawing/2014/main" id="{1C753C26-C78F-0970-72AA-9AD396F72C5D}"/>
                </a:ext>
              </a:extLst>
            </p:cNvPr>
            <p:cNvSpPr/>
            <p:nvPr/>
          </p:nvSpPr>
          <p:spPr>
            <a:xfrm>
              <a:off x="2828693" y="4141687"/>
              <a:ext cx="988169" cy="279638"/>
            </a:xfrm>
            <a:prstGeom prst="roundRect">
              <a:avLst>
                <a:gd name="adj" fmla="val 17717"/>
              </a:avLst>
            </a:prstGeom>
            <a:solidFill>
              <a:schemeClr val="tx1"/>
            </a:soli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030A0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ct val="100000"/>
                <a:buFontTx/>
                <a:buNone/>
                <a:tabLst/>
                <a:defRPr/>
              </a:pPr>
              <a:r>
                <a:rPr kumimoji="0" lang="en-US" altLang="zh-TW" sz="1600" b="1" i="0" u="none" strike="noStrike" kern="1200" cap="none" spc="0" normalizeH="0" baseline="0" noProof="0">
                  <a:ln>
                    <a:noFill/>
                  </a:ln>
                  <a:solidFill>
                    <a:srgbClr val="99E0FD"/>
                  </a:solidFill>
                  <a:effectLst/>
                  <a:uLnTx/>
                  <a:uFillTx/>
                  <a:latin typeface="Arial" panose="020F0502020204030204"/>
                  <a:ea typeface="微軟正黑體"/>
                  <a:cs typeface="+mn-ea"/>
                  <a:sym typeface="+mn-lt"/>
                </a:rPr>
                <a:t>1Gbps</a:t>
              </a:r>
            </a:p>
          </p:txBody>
        </p:sp>
        <p:sp>
          <p:nvSpPr>
            <p:cNvPr id="21" name="文字方塊 20">
              <a:extLst>
                <a:ext uri="{FF2B5EF4-FFF2-40B4-BE49-F238E27FC236}">
                  <a16:creationId xmlns:a16="http://schemas.microsoft.com/office/drawing/2014/main" id="{7297269F-2F7E-1393-7186-1B2E015759E2}"/>
                </a:ext>
              </a:extLst>
            </p:cNvPr>
            <p:cNvSpPr txBox="1"/>
            <p:nvPr/>
          </p:nvSpPr>
          <p:spPr>
            <a:xfrm>
              <a:off x="4346977" y="4138360"/>
              <a:ext cx="1345026" cy="248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/>
                <a:t>PC</a:t>
              </a:r>
              <a:endParaRPr lang="zh-TW" altLang="en-US" sz="1600" b="1"/>
            </a:p>
          </p:txBody>
        </p:sp>
        <p:sp>
          <p:nvSpPr>
            <p:cNvPr id="22" name="矩形: 圓角 21">
              <a:extLst>
                <a:ext uri="{FF2B5EF4-FFF2-40B4-BE49-F238E27FC236}">
                  <a16:creationId xmlns:a16="http://schemas.microsoft.com/office/drawing/2014/main" id="{80985140-773C-A3AA-3A28-CECA039A0E81}"/>
                </a:ext>
              </a:extLst>
            </p:cNvPr>
            <p:cNvSpPr/>
            <p:nvPr/>
          </p:nvSpPr>
          <p:spPr>
            <a:xfrm>
              <a:off x="5204549" y="4085610"/>
              <a:ext cx="988169" cy="279638"/>
            </a:xfrm>
            <a:prstGeom prst="roundRect">
              <a:avLst>
                <a:gd name="adj" fmla="val 17717"/>
              </a:avLst>
            </a:prstGeom>
            <a:solidFill>
              <a:schemeClr val="tx1"/>
            </a:soli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030A0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ct val="100000"/>
                <a:buFontTx/>
                <a:buNone/>
                <a:tabLst/>
                <a:defRPr/>
              </a:pPr>
              <a:r>
                <a:rPr kumimoji="0" lang="en-US" altLang="zh-TW" sz="1600" b="1" i="0" u="none" strike="noStrike" kern="1200" cap="none" spc="0" normalizeH="0" baseline="0" noProof="0">
                  <a:ln>
                    <a:noFill/>
                  </a:ln>
                  <a:solidFill>
                    <a:srgbClr val="99E0FD"/>
                  </a:solidFill>
                  <a:effectLst/>
                  <a:uLnTx/>
                  <a:uFillTx/>
                  <a:latin typeface="Arial" panose="020F0502020204030204"/>
                  <a:ea typeface="微軟正黑體"/>
                  <a:cs typeface="+mn-ea"/>
                  <a:sym typeface="+mn-lt"/>
                </a:rPr>
                <a:t>2.5Gbps</a:t>
              </a: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18AD25DF-FB28-57FD-95EF-90A291439DC9}"/>
                </a:ext>
              </a:extLst>
            </p:cNvPr>
            <p:cNvSpPr txBox="1"/>
            <p:nvPr/>
          </p:nvSpPr>
          <p:spPr>
            <a:xfrm>
              <a:off x="6744449" y="4144326"/>
              <a:ext cx="1005814" cy="248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/>
                <a:t>Notebook</a:t>
              </a:r>
              <a:endParaRPr lang="zh-TW" altLang="en-US" sz="1600" b="1"/>
            </a:p>
          </p:txBody>
        </p:sp>
        <p:sp>
          <p:nvSpPr>
            <p:cNvPr id="24" name="矩形: 圓角 23">
              <a:extLst>
                <a:ext uri="{FF2B5EF4-FFF2-40B4-BE49-F238E27FC236}">
                  <a16:creationId xmlns:a16="http://schemas.microsoft.com/office/drawing/2014/main" id="{DBF7EE46-14C2-023D-837B-125002ABA4D2}"/>
                </a:ext>
              </a:extLst>
            </p:cNvPr>
            <p:cNvSpPr/>
            <p:nvPr/>
          </p:nvSpPr>
          <p:spPr>
            <a:xfrm>
              <a:off x="7678160" y="4091577"/>
              <a:ext cx="988169" cy="279638"/>
            </a:xfrm>
            <a:prstGeom prst="roundRect">
              <a:avLst>
                <a:gd name="adj" fmla="val 17717"/>
              </a:avLst>
            </a:prstGeom>
            <a:solidFill>
              <a:schemeClr val="tx1"/>
            </a:soli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030A0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ct val="100000"/>
                <a:buFontTx/>
                <a:buNone/>
                <a:tabLst/>
                <a:defRPr/>
              </a:pPr>
              <a:r>
                <a:rPr kumimoji="0" lang="en-US" altLang="zh-TW" sz="1600" b="1" i="0" u="none" strike="noStrike" kern="1200" cap="none" spc="0" normalizeH="0" baseline="0" noProof="0">
                  <a:ln>
                    <a:noFill/>
                  </a:ln>
                  <a:solidFill>
                    <a:srgbClr val="99E0FD"/>
                  </a:solidFill>
                  <a:effectLst/>
                  <a:uLnTx/>
                  <a:uFillTx/>
                  <a:latin typeface="Arial" panose="020F0502020204030204"/>
                  <a:ea typeface="微軟正黑體"/>
                  <a:cs typeface="+mn-ea"/>
                  <a:sym typeface="+mn-lt"/>
                </a:rPr>
                <a:t>1Gbps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4389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內容版面配置區 2">
            <a:extLst>
              <a:ext uri="{FF2B5EF4-FFF2-40B4-BE49-F238E27FC236}">
                <a16:creationId xmlns:a16="http://schemas.microsoft.com/office/drawing/2014/main" id="{9F31C45F-A5A1-42CB-84A2-81501624DEBE}"/>
              </a:ext>
            </a:extLst>
          </p:cNvPr>
          <p:cNvSpPr txBox="1">
            <a:spLocks/>
          </p:cNvSpPr>
          <p:nvPr/>
        </p:nvSpPr>
        <p:spPr>
          <a:xfrm>
            <a:off x="557117" y="1489424"/>
            <a:ext cx="11077765" cy="816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0" indent="-251460"/>
            <a:r>
              <a:rPr lang="en-US" altLang="zh-TW" sz="1800"/>
              <a:t>2.5GbE is taking off and becoming increasingly available in new computers and networked devices! </a:t>
            </a:r>
          </a:p>
          <a:p>
            <a:pPr marL="251460" indent="-251460"/>
            <a:r>
              <a:rPr lang="en-US" altLang="zh-TW" sz="1800"/>
              <a:t>Upgrade to a 2.5GbE switch now to futureproof your network for these devices.</a:t>
            </a:r>
          </a:p>
        </p:txBody>
      </p:sp>
      <p:sp>
        <p:nvSpPr>
          <p:cNvPr id="28" name="文字方塊 33">
            <a:extLst>
              <a:ext uri="{FF2B5EF4-FFF2-40B4-BE49-F238E27FC236}">
                <a16:creationId xmlns:a16="http://schemas.microsoft.com/office/drawing/2014/main" id="{2F1346E9-23BB-49D4-BDF9-68FA787681BC}"/>
              </a:ext>
            </a:extLst>
          </p:cNvPr>
          <p:cNvSpPr txBox="1"/>
          <p:nvPr/>
        </p:nvSpPr>
        <p:spPr>
          <a:xfrm>
            <a:off x="875321" y="6226425"/>
            <a:ext cx="2520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Gigabyte Z490 AORUS MASTER</a:t>
            </a:r>
            <a:endParaRPr kumimoji="1" lang="zh-TW" alt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9" name="圖片 28" descr="一張含有 坐, 書, 貨車, 桌 的圖片&#10;&#10;自動產生的描述">
            <a:extLst>
              <a:ext uri="{FF2B5EF4-FFF2-40B4-BE49-F238E27FC236}">
                <a16:creationId xmlns:a16="http://schemas.microsoft.com/office/drawing/2014/main" id="{B7C3EFF8-ADE1-4D3B-9335-71F28E9F72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916" b="9283"/>
          <a:stretch/>
        </p:blipFill>
        <p:spPr>
          <a:xfrm>
            <a:off x="912867" y="4354991"/>
            <a:ext cx="2445856" cy="1902885"/>
          </a:xfrm>
          <a:prstGeom prst="rect">
            <a:avLst/>
          </a:prstGeom>
        </p:spPr>
      </p:pic>
      <p:sp>
        <p:nvSpPr>
          <p:cNvPr id="30" name="文字方塊 34">
            <a:extLst>
              <a:ext uri="{FF2B5EF4-FFF2-40B4-BE49-F238E27FC236}">
                <a16:creationId xmlns:a16="http://schemas.microsoft.com/office/drawing/2014/main" id="{A3790692-1275-42B5-A2D8-286E73EFFBBE}"/>
              </a:ext>
            </a:extLst>
          </p:cNvPr>
          <p:cNvSpPr txBox="1"/>
          <p:nvPr/>
        </p:nvSpPr>
        <p:spPr>
          <a:xfrm>
            <a:off x="6539287" y="6226425"/>
            <a:ext cx="15742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Asrock</a:t>
            </a:r>
            <a:r>
              <a:rPr kumimoji="1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 Z490 </a:t>
            </a:r>
            <a:r>
              <a:rPr kumimoji="1" lang="en-US" altLang="zh-TW" sz="1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Taichi</a:t>
            </a:r>
            <a:endParaRPr kumimoji="1" lang="zh-TW" alt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1" name="圖片 30" descr="一張含有 室內, 黑色, 相機, 坐 的圖片&#10;&#10;自動產生的描述">
            <a:extLst>
              <a:ext uri="{FF2B5EF4-FFF2-40B4-BE49-F238E27FC236}">
                <a16:creationId xmlns:a16="http://schemas.microsoft.com/office/drawing/2014/main" id="{2237F021-5549-40CB-975C-224F2FE6CF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330" y="4472339"/>
            <a:ext cx="2214163" cy="1845136"/>
          </a:xfrm>
          <a:prstGeom prst="rect">
            <a:avLst/>
          </a:prstGeom>
        </p:spPr>
      </p:pic>
      <p:sp>
        <p:nvSpPr>
          <p:cNvPr id="32" name="文字方塊 17">
            <a:extLst>
              <a:ext uri="{FF2B5EF4-FFF2-40B4-BE49-F238E27FC236}">
                <a16:creationId xmlns:a16="http://schemas.microsoft.com/office/drawing/2014/main" id="{99CF46E2-74A5-48D1-A014-40F313D527D6}"/>
              </a:ext>
            </a:extLst>
          </p:cNvPr>
          <p:cNvSpPr txBox="1"/>
          <p:nvPr/>
        </p:nvSpPr>
        <p:spPr>
          <a:xfrm>
            <a:off x="4151419" y="6226425"/>
            <a:ext cx="1338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Apple MacBook</a:t>
            </a:r>
            <a:endParaRPr kumimoji="0" lang="zh-TW" alt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3" name="Picture 2" descr="Apple MREC2X/A MacBook Air 13&quot; Retina 1.6GHz Core i5 256GB Silver ...">
            <a:extLst>
              <a:ext uri="{FF2B5EF4-FFF2-40B4-BE49-F238E27FC236}">
                <a16:creationId xmlns:a16="http://schemas.microsoft.com/office/drawing/2014/main" id="{AE04532C-62FC-4510-9E6B-19EE6CA5B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4641" y="4787415"/>
            <a:ext cx="2074760" cy="135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文字方塊 17">
            <a:extLst>
              <a:ext uri="{FF2B5EF4-FFF2-40B4-BE49-F238E27FC236}">
                <a16:creationId xmlns:a16="http://schemas.microsoft.com/office/drawing/2014/main" id="{597B0623-F4EF-4883-8B69-DC4178A7190E}"/>
              </a:ext>
            </a:extLst>
          </p:cNvPr>
          <p:cNvSpPr txBox="1"/>
          <p:nvPr/>
        </p:nvSpPr>
        <p:spPr>
          <a:xfrm>
            <a:off x="927007" y="4115685"/>
            <a:ext cx="14485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US" altLang="zh-TW" sz="1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Netgear</a:t>
            </a: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lang="en-US" altLang="zh-TW" sz="1200" b="1">
                <a:solidFill>
                  <a:prstClr val="black"/>
                </a:solidFill>
                <a:cs typeface="+mn-ea"/>
              </a:rPr>
              <a:t>AXE7800</a:t>
            </a: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ACC2339C-6CC0-4242-9DEE-9949FE76D934}"/>
              </a:ext>
            </a:extLst>
          </p:cNvPr>
          <p:cNvSpPr txBox="1"/>
          <p:nvPr/>
        </p:nvSpPr>
        <p:spPr>
          <a:xfrm>
            <a:off x="3238119" y="4207736"/>
            <a:ext cx="187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TP-Link Archer AX6000</a:t>
            </a:r>
          </a:p>
        </p:txBody>
      </p:sp>
      <p:sp>
        <p:nvSpPr>
          <p:cNvPr id="38" name="文字方塊 6">
            <a:extLst>
              <a:ext uri="{FF2B5EF4-FFF2-40B4-BE49-F238E27FC236}">
                <a16:creationId xmlns:a16="http://schemas.microsoft.com/office/drawing/2014/main" id="{7D871AE9-218A-4655-8972-5D59BAAA9ACC}"/>
              </a:ext>
            </a:extLst>
          </p:cNvPr>
          <p:cNvSpPr txBox="1"/>
          <p:nvPr/>
        </p:nvSpPr>
        <p:spPr>
          <a:xfrm>
            <a:off x="8226047" y="4130085"/>
            <a:ext cx="1523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QNAP TS-431P3</a:t>
            </a: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7C8A1406-D8D6-4352-8297-B527F513FCD8}"/>
              </a:ext>
            </a:extLst>
          </p:cNvPr>
          <p:cNvSpPr txBox="1"/>
          <p:nvPr/>
        </p:nvSpPr>
        <p:spPr>
          <a:xfrm>
            <a:off x="9544766" y="4130085"/>
            <a:ext cx="1624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QNAP TS-231P3</a:t>
            </a:r>
            <a:endParaRPr kumimoji="0" lang="zh-TW" alt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0" name="圖片 39" descr="一張含有 室內, 白色, 電腦, 差異 的圖片&#10;&#10;自動產生的描述">
            <a:extLst>
              <a:ext uri="{FF2B5EF4-FFF2-40B4-BE49-F238E27FC236}">
                <a16:creationId xmlns:a16="http://schemas.microsoft.com/office/drawing/2014/main" id="{CA301442-6693-4FB5-9F59-E17D6F15D30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35" r="20910"/>
          <a:stretch/>
        </p:blipFill>
        <p:spPr>
          <a:xfrm>
            <a:off x="8196994" y="2387140"/>
            <a:ext cx="2564067" cy="1931003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E8835D4-3ECC-4E91-91B5-8FC0E7CAFF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862" y="1907136"/>
            <a:ext cx="2411007" cy="2411007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DE3A47C4-2A65-2DCE-FB1A-DF2606012C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7007" y="2475364"/>
            <a:ext cx="1250199" cy="1594547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DE75B96B-FBF4-0384-A114-DF5B841223BF}"/>
              </a:ext>
            </a:extLst>
          </p:cNvPr>
          <p:cNvSpPr txBox="1"/>
          <p:nvPr/>
        </p:nvSpPr>
        <p:spPr>
          <a:xfrm>
            <a:off x="5827694" y="4171451"/>
            <a:ext cx="17178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TP-Link Archer GX90</a:t>
            </a: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1E3D4AE8-5BD0-0ACC-7A1A-9235AE7C9B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8602" y="2501494"/>
            <a:ext cx="1985937" cy="165381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387F14BC-8E75-7C9B-DFB8-09C4B2571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1GbE is enough now, how about in the future?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3706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C039CE05-CCFA-A7EE-948E-2E4EB710F781}"/>
              </a:ext>
            </a:extLst>
          </p:cNvPr>
          <p:cNvGrpSpPr/>
          <p:nvPr/>
        </p:nvGrpSpPr>
        <p:grpSpPr>
          <a:xfrm>
            <a:off x="1114847" y="1421630"/>
            <a:ext cx="9798811" cy="4914052"/>
            <a:chOff x="1537929" y="1512615"/>
            <a:chExt cx="9068460" cy="4547785"/>
          </a:xfrm>
        </p:grpSpPr>
        <p:grpSp>
          <p:nvGrpSpPr>
            <p:cNvPr id="115" name="群組 114">
              <a:extLst>
                <a:ext uri="{FF2B5EF4-FFF2-40B4-BE49-F238E27FC236}">
                  <a16:creationId xmlns:a16="http://schemas.microsoft.com/office/drawing/2014/main" id="{B07BFF43-376A-41BF-90FF-05CBC8348336}"/>
                </a:ext>
              </a:extLst>
            </p:cNvPr>
            <p:cNvGrpSpPr/>
            <p:nvPr/>
          </p:nvGrpSpPr>
          <p:grpSpPr>
            <a:xfrm flipH="1">
              <a:off x="6232777" y="2181977"/>
              <a:ext cx="2713677" cy="2631004"/>
              <a:chOff x="2512171" y="2457482"/>
              <a:chExt cx="3255774" cy="3156585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cxnSp>
            <p:nvCxnSpPr>
              <p:cNvPr id="116" name="接點: 肘形 115">
                <a:extLst>
                  <a:ext uri="{FF2B5EF4-FFF2-40B4-BE49-F238E27FC236}">
                    <a16:creationId xmlns:a16="http://schemas.microsoft.com/office/drawing/2014/main" id="{3B738C5D-1E15-40FF-A846-B289075C6B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12171" y="3864482"/>
                <a:ext cx="3255774" cy="1749585"/>
              </a:xfrm>
              <a:prstGeom prst="bentConnector3">
                <a:avLst>
                  <a:gd name="adj1" fmla="val 60372"/>
                </a:avLst>
              </a:prstGeom>
              <a:ln w="3810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接點: 肘形 116">
                <a:extLst>
                  <a:ext uri="{FF2B5EF4-FFF2-40B4-BE49-F238E27FC236}">
                    <a16:creationId xmlns:a16="http://schemas.microsoft.com/office/drawing/2014/main" id="{B23CFB66-F9EB-4DBA-B220-E88585B051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0232" y="2457482"/>
                <a:ext cx="1480262" cy="1398784"/>
              </a:xfrm>
              <a:prstGeom prst="bentConnector3">
                <a:avLst>
                  <a:gd name="adj1" fmla="val 100190"/>
                </a:avLst>
              </a:prstGeom>
              <a:ln w="3810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群組 51">
              <a:extLst>
                <a:ext uri="{FF2B5EF4-FFF2-40B4-BE49-F238E27FC236}">
                  <a16:creationId xmlns:a16="http://schemas.microsoft.com/office/drawing/2014/main" id="{D2A24A3B-9CD0-4164-B770-BF1EF86E03E2}"/>
                </a:ext>
              </a:extLst>
            </p:cNvPr>
            <p:cNvGrpSpPr/>
            <p:nvPr/>
          </p:nvGrpSpPr>
          <p:grpSpPr>
            <a:xfrm>
              <a:off x="2931147" y="3057238"/>
              <a:ext cx="2713677" cy="2631004"/>
              <a:chOff x="2512171" y="2457482"/>
              <a:chExt cx="3255774" cy="3156585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cxnSp>
            <p:nvCxnSpPr>
              <p:cNvPr id="22" name="接點: 肘形 21">
                <a:extLst>
                  <a:ext uri="{FF2B5EF4-FFF2-40B4-BE49-F238E27FC236}">
                    <a16:creationId xmlns:a16="http://schemas.microsoft.com/office/drawing/2014/main" id="{31D96218-3AF2-42B9-986B-56A1DB54DB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12171" y="3864482"/>
                <a:ext cx="3255774" cy="1749585"/>
              </a:xfrm>
              <a:prstGeom prst="bentConnector3">
                <a:avLst>
                  <a:gd name="adj1" fmla="val 60372"/>
                </a:avLst>
              </a:prstGeom>
              <a:ln w="3810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接點: 肘形 59">
                <a:extLst>
                  <a:ext uri="{FF2B5EF4-FFF2-40B4-BE49-F238E27FC236}">
                    <a16:creationId xmlns:a16="http://schemas.microsoft.com/office/drawing/2014/main" id="{65709B0A-7A1E-4557-936A-18B52DB787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0232" y="2457482"/>
                <a:ext cx="1480262" cy="1398784"/>
              </a:xfrm>
              <a:prstGeom prst="bentConnector3">
                <a:avLst>
                  <a:gd name="adj1" fmla="val 100190"/>
                </a:avLst>
              </a:prstGeom>
              <a:ln w="3810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AB247888-F6A9-49D9-8B51-BC220D7B2A44}"/>
                </a:ext>
              </a:extLst>
            </p:cNvPr>
            <p:cNvGrpSpPr/>
            <p:nvPr/>
          </p:nvGrpSpPr>
          <p:grpSpPr>
            <a:xfrm>
              <a:off x="2701345" y="2675172"/>
              <a:ext cx="1447941" cy="742239"/>
              <a:chOff x="4094955" y="2256815"/>
              <a:chExt cx="2779746" cy="1424945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grpSp>
            <p:nvGrpSpPr>
              <p:cNvPr id="24" name="群組 23">
                <a:extLst>
                  <a:ext uri="{FF2B5EF4-FFF2-40B4-BE49-F238E27FC236}">
                    <a16:creationId xmlns:a16="http://schemas.microsoft.com/office/drawing/2014/main" id="{23AF5C02-C1F8-42A3-8C2A-37DCEF301F65}"/>
                  </a:ext>
                </a:extLst>
              </p:cNvPr>
              <p:cNvGrpSpPr/>
              <p:nvPr/>
            </p:nvGrpSpPr>
            <p:grpSpPr>
              <a:xfrm>
                <a:off x="4094955" y="2256815"/>
                <a:ext cx="2779746" cy="1424945"/>
                <a:chOff x="4464948" y="3697745"/>
                <a:chExt cx="2096429" cy="976846"/>
              </a:xfrm>
            </p:grpSpPr>
            <p:sp>
              <p:nvSpPr>
                <p:cNvPr id="26" name="矩形: 圓角 25">
                  <a:extLst>
                    <a:ext uri="{FF2B5EF4-FFF2-40B4-BE49-F238E27FC236}">
                      <a16:creationId xmlns:a16="http://schemas.microsoft.com/office/drawing/2014/main" id="{3C0BDDE4-33E0-40CA-A213-7212AEB6DDAA}"/>
                    </a:ext>
                  </a:extLst>
                </p:cNvPr>
                <p:cNvSpPr/>
                <p:nvPr/>
              </p:nvSpPr>
              <p:spPr>
                <a:xfrm>
                  <a:off x="4464948" y="3697745"/>
                  <a:ext cx="2096429" cy="976846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矩形: 圓角 26">
                  <a:extLst>
                    <a:ext uri="{FF2B5EF4-FFF2-40B4-BE49-F238E27FC236}">
                      <a16:creationId xmlns:a16="http://schemas.microsoft.com/office/drawing/2014/main" id="{699A0D60-A446-451A-B180-DB667CA15869}"/>
                    </a:ext>
                  </a:extLst>
                </p:cNvPr>
                <p:cNvSpPr/>
                <p:nvPr/>
              </p:nvSpPr>
              <p:spPr>
                <a:xfrm>
                  <a:off x="4514014" y="3752013"/>
                  <a:ext cx="1998297" cy="870148"/>
                </a:xfrm>
                <a:prstGeom prst="roundRect">
                  <a:avLst>
                    <a:gd name="adj" fmla="val 15455"/>
                  </a:avLst>
                </a:prstGeom>
                <a:solidFill>
                  <a:srgbClr val="0F257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25" name="圖形 7">
                <a:extLst>
                  <a:ext uri="{FF2B5EF4-FFF2-40B4-BE49-F238E27FC236}">
                    <a16:creationId xmlns:a16="http://schemas.microsoft.com/office/drawing/2014/main" id="{519F84ED-DD4B-49DE-ACFA-C3A8A40F28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221285" y="2435109"/>
                <a:ext cx="2527086" cy="1084467"/>
              </a:xfrm>
              <a:prstGeom prst="rect">
                <a:avLst/>
              </a:prstGeom>
            </p:spPr>
          </p:pic>
        </p:grpSp>
        <p:grpSp>
          <p:nvGrpSpPr>
            <p:cNvPr id="33" name="群組 32">
              <a:extLst>
                <a:ext uri="{FF2B5EF4-FFF2-40B4-BE49-F238E27FC236}">
                  <a16:creationId xmlns:a16="http://schemas.microsoft.com/office/drawing/2014/main" id="{CB7205ED-999F-49E1-AB9E-6D1BA8FF67D9}"/>
                </a:ext>
              </a:extLst>
            </p:cNvPr>
            <p:cNvGrpSpPr/>
            <p:nvPr/>
          </p:nvGrpSpPr>
          <p:grpSpPr>
            <a:xfrm>
              <a:off x="2701344" y="5318161"/>
              <a:ext cx="1447941" cy="742239"/>
              <a:chOff x="4094955" y="2256815"/>
              <a:chExt cx="2779746" cy="1424945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grpSp>
            <p:nvGrpSpPr>
              <p:cNvPr id="34" name="群組 33">
                <a:extLst>
                  <a:ext uri="{FF2B5EF4-FFF2-40B4-BE49-F238E27FC236}">
                    <a16:creationId xmlns:a16="http://schemas.microsoft.com/office/drawing/2014/main" id="{5E52DFF5-7DED-4C3F-88E6-D7578B4E8F02}"/>
                  </a:ext>
                </a:extLst>
              </p:cNvPr>
              <p:cNvGrpSpPr/>
              <p:nvPr/>
            </p:nvGrpSpPr>
            <p:grpSpPr>
              <a:xfrm>
                <a:off x="4094955" y="2256815"/>
                <a:ext cx="2779746" cy="1424945"/>
                <a:chOff x="4464948" y="3697745"/>
                <a:chExt cx="2096429" cy="976846"/>
              </a:xfrm>
            </p:grpSpPr>
            <p:sp>
              <p:nvSpPr>
                <p:cNvPr id="36" name="矩形: 圓角 35">
                  <a:extLst>
                    <a:ext uri="{FF2B5EF4-FFF2-40B4-BE49-F238E27FC236}">
                      <a16:creationId xmlns:a16="http://schemas.microsoft.com/office/drawing/2014/main" id="{9A3161EF-8AED-497C-9AC4-973AD37B1DAF}"/>
                    </a:ext>
                  </a:extLst>
                </p:cNvPr>
                <p:cNvSpPr/>
                <p:nvPr/>
              </p:nvSpPr>
              <p:spPr>
                <a:xfrm>
                  <a:off x="4464948" y="3697745"/>
                  <a:ext cx="2096429" cy="976846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矩形: 圓角 36">
                  <a:extLst>
                    <a:ext uri="{FF2B5EF4-FFF2-40B4-BE49-F238E27FC236}">
                      <a16:creationId xmlns:a16="http://schemas.microsoft.com/office/drawing/2014/main" id="{EBAD2B62-2A4B-4910-A5D5-EEB836B74C3F}"/>
                    </a:ext>
                  </a:extLst>
                </p:cNvPr>
                <p:cNvSpPr/>
                <p:nvPr/>
              </p:nvSpPr>
              <p:spPr>
                <a:xfrm>
                  <a:off x="4514014" y="3752013"/>
                  <a:ext cx="1998297" cy="870148"/>
                </a:xfrm>
                <a:prstGeom prst="roundRect">
                  <a:avLst>
                    <a:gd name="adj" fmla="val 15455"/>
                  </a:avLst>
                </a:prstGeom>
                <a:solidFill>
                  <a:srgbClr val="0F257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35" name="圖形 7">
                <a:extLst>
                  <a:ext uri="{FF2B5EF4-FFF2-40B4-BE49-F238E27FC236}">
                    <a16:creationId xmlns:a16="http://schemas.microsoft.com/office/drawing/2014/main" id="{9B33A9E4-0743-4E93-9054-5A068886EB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221285" y="2435109"/>
                <a:ext cx="2527086" cy="1084467"/>
              </a:xfrm>
              <a:prstGeom prst="rect">
                <a:avLst/>
              </a:prstGeom>
            </p:spPr>
          </p:pic>
        </p:grpSp>
        <p:pic>
          <p:nvPicPr>
            <p:cNvPr id="9" name="圖形 8">
              <a:extLst>
                <a:ext uri="{FF2B5EF4-FFF2-40B4-BE49-F238E27FC236}">
                  <a16:creationId xmlns:a16="http://schemas.microsoft.com/office/drawing/2014/main" id="{621525F5-BC6A-4059-A8AE-63A7C8163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37929" y="2126821"/>
              <a:ext cx="1644292" cy="2187623"/>
            </a:xfrm>
            <a:prstGeom prst="rect">
              <a:avLst/>
            </a:prstGeo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spPr>
        </p:pic>
        <p:pic>
          <p:nvPicPr>
            <p:cNvPr id="183" name="圖形 182">
              <a:extLst>
                <a:ext uri="{FF2B5EF4-FFF2-40B4-BE49-F238E27FC236}">
                  <a16:creationId xmlns:a16="http://schemas.microsoft.com/office/drawing/2014/main" id="{0DA3F8D6-83B9-4C3B-BCC5-AA29C54ED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538192" y="4542083"/>
              <a:ext cx="1387584" cy="1433837"/>
            </a:xfrm>
            <a:prstGeom prst="rect">
              <a:avLst/>
            </a:prstGeo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spPr>
        </p:pic>
        <p:grpSp>
          <p:nvGrpSpPr>
            <p:cNvPr id="54" name="群組 53">
              <a:extLst>
                <a:ext uri="{FF2B5EF4-FFF2-40B4-BE49-F238E27FC236}">
                  <a16:creationId xmlns:a16="http://schemas.microsoft.com/office/drawing/2014/main" id="{1054FDB7-2D23-4EB7-8BAD-7B70433EDCA5}"/>
                </a:ext>
              </a:extLst>
            </p:cNvPr>
            <p:cNvGrpSpPr/>
            <p:nvPr/>
          </p:nvGrpSpPr>
          <p:grpSpPr>
            <a:xfrm>
              <a:off x="7737138" y="1799911"/>
              <a:ext cx="1447941" cy="742239"/>
              <a:chOff x="4094955" y="2256815"/>
              <a:chExt cx="2779746" cy="1424945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grpSp>
            <p:nvGrpSpPr>
              <p:cNvPr id="55" name="群組 54">
                <a:extLst>
                  <a:ext uri="{FF2B5EF4-FFF2-40B4-BE49-F238E27FC236}">
                    <a16:creationId xmlns:a16="http://schemas.microsoft.com/office/drawing/2014/main" id="{B9ED8CB0-8DE4-4646-8CE9-0185578C12CF}"/>
                  </a:ext>
                </a:extLst>
              </p:cNvPr>
              <p:cNvGrpSpPr/>
              <p:nvPr/>
            </p:nvGrpSpPr>
            <p:grpSpPr>
              <a:xfrm>
                <a:off x="4094955" y="2256815"/>
                <a:ext cx="2779746" cy="1424945"/>
                <a:chOff x="4464948" y="3697745"/>
                <a:chExt cx="2096429" cy="976846"/>
              </a:xfrm>
            </p:grpSpPr>
            <p:sp>
              <p:nvSpPr>
                <p:cNvPr id="57" name="矩形: 圓角 56">
                  <a:extLst>
                    <a:ext uri="{FF2B5EF4-FFF2-40B4-BE49-F238E27FC236}">
                      <a16:creationId xmlns:a16="http://schemas.microsoft.com/office/drawing/2014/main" id="{7D60FF04-D1D4-41AD-BED9-450527B1B1FF}"/>
                    </a:ext>
                  </a:extLst>
                </p:cNvPr>
                <p:cNvSpPr/>
                <p:nvPr/>
              </p:nvSpPr>
              <p:spPr>
                <a:xfrm>
                  <a:off x="4464948" y="3697745"/>
                  <a:ext cx="2096429" cy="976846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矩形: 圓角 57">
                  <a:extLst>
                    <a:ext uri="{FF2B5EF4-FFF2-40B4-BE49-F238E27FC236}">
                      <a16:creationId xmlns:a16="http://schemas.microsoft.com/office/drawing/2014/main" id="{F784FC81-49E3-433C-B5C5-8398A4B7F55C}"/>
                    </a:ext>
                  </a:extLst>
                </p:cNvPr>
                <p:cNvSpPr/>
                <p:nvPr/>
              </p:nvSpPr>
              <p:spPr>
                <a:xfrm>
                  <a:off x="4514014" y="3752013"/>
                  <a:ext cx="1998297" cy="870148"/>
                </a:xfrm>
                <a:prstGeom prst="roundRect">
                  <a:avLst>
                    <a:gd name="adj" fmla="val 15455"/>
                  </a:avLst>
                </a:prstGeom>
                <a:solidFill>
                  <a:srgbClr val="0F257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56" name="圖形 7">
                <a:extLst>
                  <a:ext uri="{FF2B5EF4-FFF2-40B4-BE49-F238E27FC236}">
                    <a16:creationId xmlns:a16="http://schemas.microsoft.com/office/drawing/2014/main" id="{5BCA41AE-697E-4974-A76A-14171FA241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221285" y="2435109"/>
                <a:ext cx="2527086" cy="1084467"/>
              </a:xfrm>
              <a:prstGeom prst="rect">
                <a:avLst/>
              </a:prstGeom>
            </p:spPr>
          </p:pic>
        </p:grpSp>
        <p:pic>
          <p:nvPicPr>
            <p:cNvPr id="72" name="圖形 71">
              <a:extLst>
                <a:ext uri="{FF2B5EF4-FFF2-40B4-BE49-F238E27FC236}">
                  <a16:creationId xmlns:a16="http://schemas.microsoft.com/office/drawing/2014/main" id="{ADCF2690-631D-490F-919E-343DC183E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946454" y="1512615"/>
              <a:ext cx="1659935" cy="989697"/>
            </a:xfrm>
            <a:prstGeom prst="rect">
              <a:avLst/>
            </a:prstGeo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spPr>
        </p:pic>
        <p:grpSp>
          <p:nvGrpSpPr>
            <p:cNvPr id="75" name="圖形 73">
              <a:extLst>
                <a:ext uri="{FF2B5EF4-FFF2-40B4-BE49-F238E27FC236}">
                  <a16:creationId xmlns:a16="http://schemas.microsoft.com/office/drawing/2014/main" id="{EBC5B7B0-FCCE-439F-9007-0AFBE347BBA0}"/>
                </a:ext>
              </a:extLst>
            </p:cNvPr>
            <p:cNvGrpSpPr/>
            <p:nvPr/>
          </p:nvGrpSpPr>
          <p:grpSpPr>
            <a:xfrm>
              <a:off x="4311754" y="3428364"/>
              <a:ext cx="508163" cy="457014"/>
              <a:chOff x="4480210" y="2046069"/>
              <a:chExt cx="444082" cy="399383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sp>
            <p:nvSpPr>
              <p:cNvPr id="76" name="手繪多邊形: 圖案 75">
                <a:extLst>
                  <a:ext uri="{FF2B5EF4-FFF2-40B4-BE49-F238E27FC236}">
                    <a16:creationId xmlns:a16="http://schemas.microsoft.com/office/drawing/2014/main" id="{7DD1AEC8-BCF9-44C3-BAE5-CC0765FB81F1}"/>
                  </a:ext>
                </a:extLst>
              </p:cNvPr>
              <p:cNvSpPr/>
              <p:nvPr/>
            </p:nvSpPr>
            <p:spPr>
              <a:xfrm>
                <a:off x="4480210" y="2046069"/>
                <a:ext cx="444082" cy="399383"/>
              </a:xfrm>
              <a:custGeom>
                <a:avLst/>
                <a:gdLst>
                  <a:gd name="connsiteX0" fmla="*/ 221803 w 444082"/>
                  <a:gd name="connsiteY0" fmla="*/ 18209 h 399383"/>
                  <a:gd name="connsiteX1" fmla="*/ 254086 w 444082"/>
                  <a:gd name="connsiteY1" fmla="*/ 36850 h 399383"/>
                  <a:gd name="connsiteX2" fmla="*/ 420240 w 444082"/>
                  <a:gd name="connsiteY2" fmla="*/ 324639 h 399383"/>
                  <a:gd name="connsiteX3" fmla="*/ 406595 w 444082"/>
                  <a:gd name="connsiteY3" fmla="*/ 375565 h 399383"/>
                  <a:gd name="connsiteX4" fmla="*/ 387957 w 444082"/>
                  <a:gd name="connsiteY4" fmla="*/ 380560 h 399383"/>
                  <a:gd name="connsiteX5" fmla="*/ 55650 w 444082"/>
                  <a:gd name="connsiteY5" fmla="*/ 380560 h 399383"/>
                  <a:gd name="connsiteX6" fmla="*/ 18372 w 444082"/>
                  <a:gd name="connsiteY6" fmla="*/ 343276 h 399383"/>
                  <a:gd name="connsiteX7" fmla="*/ 23367 w 444082"/>
                  <a:gd name="connsiteY7" fmla="*/ 324639 h 399383"/>
                  <a:gd name="connsiteX8" fmla="*/ 189520 w 444082"/>
                  <a:gd name="connsiteY8" fmla="*/ 36850 h 399383"/>
                  <a:gd name="connsiteX9" fmla="*/ 221803 w 444082"/>
                  <a:gd name="connsiteY9" fmla="*/ 18209 h 399383"/>
                  <a:gd name="connsiteX10" fmla="*/ 221803 w 444082"/>
                  <a:gd name="connsiteY10" fmla="*/ -312 h 399383"/>
                  <a:gd name="connsiteX11" fmla="*/ 173481 w 444082"/>
                  <a:gd name="connsiteY11" fmla="*/ 27585 h 399383"/>
                  <a:gd name="connsiteX12" fmla="*/ 7327 w 444082"/>
                  <a:gd name="connsiteY12" fmla="*/ 315365 h 399383"/>
                  <a:gd name="connsiteX13" fmla="*/ 7327 w 444082"/>
                  <a:gd name="connsiteY13" fmla="*/ 371164 h 399383"/>
                  <a:gd name="connsiteX14" fmla="*/ 55650 w 444082"/>
                  <a:gd name="connsiteY14" fmla="*/ 399064 h 399383"/>
                  <a:gd name="connsiteX15" fmla="*/ 387957 w 444082"/>
                  <a:gd name="connsiteY15" fmla="*/ 399064 h 399383"/>
                  <a:gd name="connsiteX16" fmla="*/ 436280 w 444082"/>
                  <a:gd name="connsiteY16" fmla="*/ 371164 h 399383"/>
                  <a:gd name="connsiteX17" fmla="*/ 436280 w 444082"/>
                  <a:gd name="connsiteY17" fmla="*/ 315365 h 399383"/>
                  <a:gd name="connsiteX18" fmla="*/ 270126 w 444082"/>
                  <a:gd name="connsiteY18" fmla="*/ 27576 h 399383"/>
                  <a:gd name="connsiteX19" fmla="*/ 221803 w 444082"/>
                  <a:gd name="connsiteY19" fmla="*/ -320 h 399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44082" h="399383">
                    <a:moveTo>
                      <a:pt x="221803" y="18209"/>
                    </a:moveTo>
                    <a:cubicBezTo>
                      <a:pt x="235143" y="18131"/>
                      <a:pt x="247487" y="25258"/>
                      <a:pt x="254086" y="36850"/>
                    </a:cubicBezTo>
                    <a:lnTo>
                      <a:pt x="420240" y="324639"/>
                    </a:lnTo>
                    <a:cubicBezTo>
                      <a:pt x="430536" y="342469"/>
                      <a:pt x="424426" y="365269"/>
                      <a:pt x="406595" y="375565"/>
                    </a:cubicBezTo>
                    <a:cubicBezTo>
                      <a:pt x="400927" y="378836"/>
                      <a:pt x="394499" y="380560"/>
                      <a:pt x="387957" y="380560"/>
                    </a:cubicBezTo>
                    <a:lnTo>
                      <a:pt x="55650" y="380560"/>
                    </a:lnTo>
                    <a:cubicBezTo>
                      <a:pt x="35060" y="380557"/>
                      <a:pt x="18370" y="363865"/>
                      <a:pt x="18372" y="343276"/>
                    </a:cubicBezTo>
                    <a:cubicBezTo>
                      <a:pt x="18372" y="336732"/>
                      <a:pt x="20095" y="330306"/>
                      <a:pt x="23367" y="324639"/>
                    </a:cubicBezTo>
                    <a:lnTo>
                      <a:pt x="189520" y="36850"/>
                    </a:lnTo>
                    <a:cubicBezTo>
                      <a:pt x="196121" y="25258"/>
                      <a:pt x="208464" y="18131"/>
                      <a:pt x="221803" y="18209"/>
                    </a:cubicBezTo>
                    <a:close/>
                    <a:moveTo>
                      <a:pt x="221803" y="-312"/>
                    </a:moveTo>
                    <a:cubicBezTo>
                      <a:pt x="201634" y="-312"/>
                      <a:pt x="183570" y="10118"/>
                      <a:pt x="173481" y="27585"/>
                    </a:cubicBezTo>
                    <a:lnTo>
                      <a:pt x="7327" y="315365"/>
                    </a:lnTo>
                    <a:cubicBezTo>
                      <a:pt x="-2759" y="332840"/>
                      <a:pt x="-2759" y="353691"/>
                      <a:pt x="7327" y="371164"/>
                    </a:cubicBezTo>
                    <a:cubicBezTo>
                      <a:pt x="17413" y="388637"/>
                      <a:pt x="35477" y="399064"/>
                      <a:pt x="55650" y="399064"/>
                    </a:cubicBezTo>
                    <a:lnTo>
                      <a:pt x="387957" y="399064"/>
                    </a:lnTo>
                    <a:cubicBezTo>
                      <a:pt x="408130" y="399064"/>
                      <a:pt x="426193" y="388634"/>
                      <a:pt x="436280" y="371164"/>
                    </a:cubicBezTo>
                    <a:cubicBezTo>
                      <a:pt x="446366" y="353694"/>
                      <a:pt x="446366" y="332834"/>
                      <a:pt x="436280" y="315365"/>
                    </a:cubicBezTo>
                    <a:lnTo>
                      <a:pt x="270126" y="27576"/>
                    </a:lnTo>
                    <a:cubicBezTo>
                      <a:pt x="260037" y="10101"/>
                      <a:pt x="241973" y="-320"/>
                      <a:pt x="221803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7" name="手繪多邊形: 圖案 76">
                <a:extLst>
                  <a:ext uri="{FF2B5EF4-FFF2-40B4-BE49-F238E27FC236}">
                    <a16:creationId xmlns:a16="http://schemas.microsoft.com/office/drawing/2014/main" id="{71153D7A-7AA2-4892-B786-49B78E05B2DA}"/>
                  </a:ext>
                </a:extLst>
              </p:cNvPr>
              <p:cNvSpPr/>
              <p:nvPr/>
            </p:nvSpPr>
            <p:spPr>
              <a:xfrm>
                <a:off x="4511129" y="2076935"/>
                <a:ext cx="382242" cy="337650"/>
              </a:xfrm>
              <a:custGeom>
                <a:avLst/>
                <a:gdLst>
                  <a:gd name="connsiteX0" fmla="*/ 3139 w 382242"/>
                  <a:gd name="connsiteY0" fmla="*/ 299933 h 337650"/>
                  <a:gd name="connsiteX1" fmla="*/ 169293 w 382242"/>
                  <a:gd name="connsiteY1" fmla="*/ 12144 h 337650"/>
                  <a:gd name="connsiteX2" fmla="*/ 212474 w 382242"/>
                  <a:gd name="connsiteY2" fmla="*/ 12144 h 337650"/>
                  <a:gd name="connsiteX3" fmla="*/ 378628 w 382242"/>
                  <a:gd name="connsiteY3" fmla="*/ 299933 h 337650"/>
                  <a:gd name="connsiteX4" fmla="*/ 357037 w 382242"/>
                  <a:gd name="connsiteY4" fmla="*/ 337330 h 337650"/>
                  <a:gd name="connsiteX5" fmla="*/ 24730 w 382242"/>
                  <a:gd name="connsiteY5" fmla="*/ 337330 h 337650"/>
                  <a:gd name="connsiteX6" fmla="*/ 3139 w 382242"/>
                  <a:gd name="connsiteY6" fmla="*/ 299933 h 33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242" h="337650">
                    <a:moveTo>
                      <a:pt x="3139" y="299933"/>
                    </a:moveTo>
                    <a:lnTo>
                      <a:pt x="169293" y="12144"/>
                    </a:lnTo>
                    <a:cubicBezTo>
                      <a:pt x="178904" y="-4475"/>
                      <a:pt x="202877" y="-4475"/>
                      <a:pt x="212474" y="12144"/>
                    </a:cubicBezTo>
                    <a:lnTo>
                      <a:pt x="378628" y="299933"/>
                    </a:lnTo>
                    <a:cubicBezTo>
                      <a:pt x="388222" y="316555"/>
                      <a:pt x="376228" y="337330"/>
                      <a:pt x="357037" y="337330"/>
                    </a:cubicBezTo>
                    <a:lnTo>
                      <a:pt x="24730" y="337330"/>
                    </a:lnTo>
                    <a:cubicBezTo>
                      <a:pt x="5539" y="337330"/>
                      <a:pt x="-6455" y="316555"/>
                      <a:pt x="3139" y="299933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8" name="手繪多邊形: 圖案 77">
                <a:extLst>
                  <a:ext uri="{FF2B5EF4-FFF2-40B4-BE49-F238E27FC236}">
                    <a16:creationId xmlns:a16="http://schemas.microsoft.com/office/drawing/2014/main" id="{E9E72CAA-7C32-48CF-8DEA-4AA6046FE124}"/>
                  </a:ext>
                </a:extLst>
              </p:cNvPr>
              <p:cNvSpPr/>
              <p:nvPr/>
            </p:nvSpPr>
            <p:spPr>
              <a:xfrm>
                <a:off x="4674351" y="2172052"/>
                <a:ext cx="55808" cy="208872"/>
              </a:xfrm>
              <a:custGeom>
                <a:avLst/>
                <a:gdLst>
                  <a:gd name="connsiteX0" fmla="*/ 45606 w 55808"/>
                  <a:gd name="connsiteY0" fmla="*/ 190608 h 208872"/>
                  <a:gd name="connsiteX1" fmla="*/ 27662 w 55808"/>
                  <a:gd name="connsiteY1" fmla="*/ 208552 h 208872"/>
                  <a:gd name="connsiteX2" fmla="*/ 9718 w 55808"/>
                  <a:gd name="connsiteY2" fmla="*/ 190608 h 208872"/>
                  <a:gd name="connsiteX3" fmla="*/ 27662 w 55808"/>
                  <a:gd name="connsiteY3" fmla="*/ 172663 h 208872"/>
                  <a:gd name="connsiteX4" fmla="*/ 45606 w 55808"/>
                  <a:gd name="connsiteY4" fmla="*/ 190608 h 208872"/>
                  <a:gd name="connsiteX5" fmla="*/ 27662 w 55808"/>
                  <a:gd name="connsiteY5" fmla="*/ -320 h 208872"/>
                  <a:gd name="connsiteX6" fmla="*/ -238 w 55808"/>
                  <a:gd name="connsiteY6" fmla="*/ 27398 h 208872"/>
                  <a:gd name="connsiteX7" fmla="*/ 537 w 55808"/>
                  <a:gd name="connsiteY7" fmla="*/ 34007 h 208872"/>
                  <a:gd name="connsiteX8" fmla="*/ 13900 w 55808"/>
                  <a:gd name="connsiteY8" fmla="*/ 145038 h 208872"/>
                  <a:gd name="connsiteX9" fmla="*/ 27662 w 55808"/>
                  <a:gd name="connsiteY9" fmla="*/ 158800 h 208872"/>
                  <a:gd name="connsiteX10" fmla="*/ 41424 w 55808"/>
                  <a:gd name="connsiteY10" fmla="*/ 145038 h 208872"/>
                  <a:gd name="connsiteX11" fmla="*/ 54787 w 55808"/>
                  <a:gd name="connsiteY11" fmla="*/ 34019 h 208872"/>
                  <a:gd name="connsiteX12" fmla="*/ 34285 w 55808"/>
                  <a:gd name="connsiteY12" fmla="*/ 457 h 208872"/>
                  <a:gd name="connsiteX13" fmla="*/ 27662 w 55808"/>
                  <a:gd name="connsiteY13" fmla="*/ -320 h 208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5808" h="208872">
                    <a:moveTo>
                      <a:pt x="45606" y="190608"/>
                    </a:moveTo>
                    <a:cubicBezTo>
                      <a:pt x="45606" y="200519"/>
                      <a:pt x="37574" y="208552"/>
                      <a:pt x="27662" y="208552"/>
                    </a:cubicBezTo>
                    <a:cubicBezTo>
                      <a:pt x="17752" y="208552"/>
                      <a:pt x="9718" y="200519"/>
                      <a:pt x="9718" y="190608"/>
                    </a:cubicBezTo>
                    <a:cubicBezTo>
                      <a:pt x="9718" y="180696"/>
                      <a:pt x="17752" y="172663"/>
                      <a:pt x="27662" y="172663"/>
                    </a:cubicBezTo>
                    <a:cubicBezTo>
                      <a:pt x="37574" y="172663"/>
                      <a:pt x="45606" y="180696"/>
                      <a:pt x="45606" y="190608"/>
                    </a:cubicBezTo>
                    <a:close/>
                    <a:moveTo>
                      <a:pt x="27662" y="-320"/>
                    </a:moveTo>
                    <a:cubicBezTo>
                      <a:pt x="12303" y="-370"/>
                      <a:pt x="-187" y="12040"/>
                      <a:pt x="-238" y="27398"/>
                    </a:cubicBezTo>
                    <a:cubicBezTo>
                      <a:pt x="-245" y="29625"/>
                      <a:pt x="16" y="31843"/>
                      <a:pt x="537" y="34007"/>
                    </a:cubicBezTo>
                    <a:lnTo>
                      <a:pt x="13900" y="145038"/>
                    </a:lnTo>
                    <a:cubicBezTo>
                      <a:pt x="13900" y="152639"/>
                      <a:pt x="20062" y="158800"/>
                      <a:pt x="27662" y="158800"/>
                    </a:cubicBezTo>
                    <a:cubicBezTo>
                      <a:pt x="35264" y="158800"/>
                      <a:pt x="41424" y="152639"/>
                      <a:pt x="41424" y="145038"/>
                    </a:cubicBezTo>
                    <a:lnTo>
                      <a:pt x="54787" y="34019"/>
                    </a:lnTo>
                    <a:cubicBezTo>
                      <a:pt x="58393" y="19090"/>
                      <a:pt x="49215" y="4064"/>
                      <a:pt x="34285" y="457"/>
                    </a:cubicBezTo>
                    <a:cubicBezTo>
                      <a:pt x="32115" y="-67"/>
                      <a:pt x="29893" y="-328"/>
                      <a:pt x="27662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80" name="圖形 73">
              <a:extLst>
                <a:ext uri="{FF2B5EF4-FFF2-40B4-BE49-F238E27FC236}">
                  <a16:creationId xmlns:a16="http://schemas.microsoft.com/office/drawing/2014/main" id="{BA3EC026-BAD2-4E2C-AA67-E8A24AA95A3D}"/>
                </a:ext>
              </a:extLst>
            </p:cNvPr>
            <p:cNvGrpSpPr/>
            <p:nvPr/>
          </p:nvGrpSpPr>
          <p:grpSpPr>
            <a:xfrm>
              <a:off x="4311754" y="4697903"/>
              <a:ext cx="508163" cy="457014"/>
              <a:chOff x="4480210" y="2046069"/>
              <a:chExt cx="444082" cy="399383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sp>
            <p:nvSpPr>
              <p:cNvPr id="81" name="手繪多邊形: 圖案 80">
                <a:extLst>
                  <a:ext uri="{FF2B5EF4-FFF2-40B4-BE49-F238E27FC236}">
                    <a16:creationId xmlns:a16="http://schemas.microsoft.com/office/drawing/2014/main" id="{73E7CA7F-7E05-414F-8AB7-82D9666959D6}"/>
                  </a:ext>
                </a:extLst>
              </p:cNvPr>
              <p:cNvSpPr/>
              <p:nvPr/>
            </p:nvSpPr>
            <p:spPr>
              <a:xfrm>
                <a:off x="4480210" y="2046069"/>
                <a:ext cx="444082" cy="399383"/>
              </a:xfrm>
              <a:custGeom>
                <a:avLst/>
                <a:gdLst>
                  <a:gd name="connsiteX0" fmla="*/ 221803 w 444082"/>
                  <a:gd name="connsiteY0" fmla="*/ 18209 h 399383"/>
                  <a:gd name="connsiteX1" fmla="*/ 254086 w 444082"/>
                  <a:gd name="connsiteY1" fmla="*/ 36850 h 399383"/>
                  <a:gd name="connsiteX2" fmla="*/ 420240 w 444082"/>
                  <a:gd name="connsiteY2" fmla="*/ 324639 h 399383"/>
                  <a:gd name="connsiteX3" fmla="*/ 406595 w 444082"/>
                  <a:gd name="connsiteY3" fmla="*/ 375565 h 399383"/>
                  <a:gd name="connsiteX4" fmla="*/ 387957 w 444082"/>
                  <a:gd name="connsiteY4" fmla="*/ 380560 h 399383"/>
                  <a:gd name="connsiteX5" fmla="*/ 55650 w 444082"/>
                  <a:gd name="connsiteY5" fmla="*/ 380560 h 399383"/>
                  <a:gd name="connsiteX6" fmla="*/ 18372 w 444082"/>
                  <a:gd name="connsiteY6" fmla="*/ 343276 h 399383"/>
                  <a:gd name="connsiteX7" fmla="*/ 23367 w 444082"/>
                  <a:gd name="connsiteY7" fmla="*/ 324639 h 399383"/>
                  <a:gd name="connsiteX8" fmla="*/ 189520 w 444082"/>
                  <a:gd name="connsiteY8" fmla="*/ 36850 h 399383"/>
                  <a:gd name="connsiteX9" fmla="*/ 221803 w 444082"/>
                  <a:gd name="connsiteY9" fmla="*/ 18209 h 399383"/>
                  <a:gd name="connsiteX10" fmla="*/ 221803 w 444082"/>
                  <a:gd name="connsiteY10" fmla="*/ -312 h 399383"/>
                  <a:gd name="connsiteX11" fmla="*/ 173481 w 444082"/>
                  <a:gd name="connsiteY11" fmla="*/ 27585 h 399383"/>
                  <a:gd name="connsiteX12" fmla="*/ 7327 w 444082"/>
                  <a:gd name="connsiteY12" fmla="*/ 315365 h 399383"/>
                  <a:gd name="connsiteX13" fmla="*/ 7327 w 444082"/>
                  <a:gd name="connsiteY13" fmla="*/ 371164 h 399383"/>
                  <a:gd name="connsiteX14" fmla="*/ 55650 w 444082"/>
                  <a:gd name="connsiteY14" fmla="*/ 399064 h 399383"/>
                  <a:gd name="connsiteX15" fmla="*/ 387957 w 444082"/>
                  <a:gd name="connsiteY15" fmla="*/ 399064 h 399383"/>
                  <a:gd name="connsiteX16" fmla="*/ 436280 w 444082"/>
                  <a:gd name="connsiteY16" fmla="*/ 371164 h 399383"/>
                  <a:gd name="connsiteX17" fmla="*/ 436280 w 444082"/>
                  <a:gd name="connsiteY17" fmla="*/ 315365 h 399383"/>
                  <a:gd name="connsiteX18" fmla="*/ 270126 w 444082"/>
                  <a:gd name="connsiteY18" fmla="*/ 27576 h 399383"/>
                  <a:gd name="connsiteX19" fmla="*/ 221803 w 444082"/>
                  <a:gd name="connsiteY19" fmla="*/ -320 h 399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44082" h="399383">
                    <a:moveTo>
                      <a:pt x="221803" y="18209"/>
                    </a:moveTo>
                    <a:cubicBezTo>
                      <a:pt x="235143" y="18131"/>
                      <a:pt x="247487" y="25258"/>
                      <a:pt x="254086" y="36850"/>
                    </a:cubicBezTo>
                    <a:lnTo>
                      <a:pt x="420240" y="324639"/>
                    </a:lnTo>
                    <a:cubicBezTo>
                      <a:pt x="430536" y="342469"/>
                      <a:pt x="424426" y="365269"/>
                      <a:pt x="406595" y="375565"/>
                    </a:cubicBezTo>
                    <a:cubicBezTo>
                      <a:pt x="400927" y="378836"/>
                      <a:pt x="394499" y="380560"/>
                      <a:pt x="387957" y="380560"/>
                    </a:cubicBezTo>
                    <a:lnTo>
                      <a:pt x="55650" y="380560"/>
                    </a:lnTo>
                    <a:cubicBezTo>
                      <a:pt x="35060" y="380557"/>
                      <a:pt x="18370" y="363865"/>
                      <a:pt x="18372" y="343276"/>
                    </a:cubicBezTo>
                    <a:cubicBezTo>
                      <a:pt x="18372" y="336732"/>
                      <a:pt x="20095" y="330306"/>
                      <a:pt x="23367" y="324639"/>
                    </a:cubicBezTo>
                    <a:lnTo>
                      <a:pt x="189520" y="36850"/>
                    </a:lnTo>
                    <a:cubicBezTo>
                      <a:pt x="196121" y="25258"/>
                      <a:pt x="208464" y="18131"/>
                      <a:pt x="221803" y="18209"/>
                    </a:cubicBezTo>
                    <a:close/>
                    <a:moveTo>
                      <a:pt x="221803" y="-312"/>
                    </a:moveTo>
                    <a:cubicBezTo>
                      <a:pt x="201634" y="-312"/>
                      <a:pt x="183570" y="10118"/>
                      <a:pt x="173481" y="27585"/>
                    </a:cubicBezTo>
                    <a:lnTo>
                      <a:pt x="7327" y="315365"/>
                    </a:lnTo>
                    <a:cubicBezTo>
                      <a:pt x="-2759" y="332840"/>
                      <a:pt x="-2759" y="353691"/>
                      <a:pt x="7327" y="371164"/>
                    </a:cubicBezTo>
                    <a:cubicBezTo>
                      <a:pt x="17413" y="388637"/>
                      <a:pt x="35477" y="399064"/>
                      <a:pt x="55650" y="399064"/>
                    </a:cubicBezTo>
                    <a:lnTo>
                      <a:pt x="387957" y="399064"/>
                    </a:lnTo>
                    <a:cubicBezTo>
                      <a:pt x="408130" y="399064"/>
                      <a:pt x="426193" y="388634"/>
                      <a:pt x="436280" y="371164"/>
                    </a:cubicBezTo>
                    <a:cubicBezTo>
                      <a:pt x="446366" y="353694"/>
                      <a:pt x="446366" y="332834"/>
                      <a:pt x="436280" y="315365"/>
                    </a:cubicBezTo>
                    <a:lnTo>
                      <a:pt x="270126" y="27576"/>
                    </a:lnTo>
                    <a:cubicBezTo>
                      <a:pt x="260037" y="10101"/>
                      <a:pt x="241973" y="-320"/>
                      <a:pt x="221803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2" name="手繪多邊形: 圖案 81">
                <a:extLst>
                  <a:ext uri="{FF2B5EF4-FFF2-40B4-BE49-F238E27FC236}">
                    <a16:creationId xmlns:a16="http://schemas.microsoft.com/office/drawing/2014/main" id="{C1A7B3CC-3E8F-4A56-ACC8-7823A5F846FB}"/>
                  </a:ext>
                </a:extLst>
              </p:cNvPr>
              <p:cNvSpPr/>
              <p:nvPr/>
            </p:nvSpPr>
            <p:spPr>
              <a:xfrm>
                <a:off x="4511129" y="2076935"/>
                <a:ext cx="382242" cy="337650"/>
              </a:xfrm>
              <a:custGeom>
                <a:avLst/>
                <a:gdLst>
                  <a:gd name="connsiteX0" fmla="*/ 3139 w 382242"/>
                  <a:gd name="connsiteY0" fmla="*/ 299933 h 337650"/>
                  <a:gd name="connsiteX1" fmla="*/ 169293 w 382242"/>
                  <a:gd name="connsiteY1" fmla="*/ 12144 h 337650"/>
                  <a:gd name="connsiteX2" fmla="*/ 212474 w 382242"/>
                  <a:gd name="connsiteY2" fmla="*/ 12144 h 337650"/>
                  <a:gd name="connsiteX3" fmla="*/ 378628 w 382242"/>
                  <a:gd name="connsiteY3" fmla="*/ 299933 h 337650"/>
                  <a:gd name="connsiteX4" fmla="*/ 357037 w 382242"/>
                  <a:gd name="connsiteY4" fmla="*/ 337330 h 337650"/>
                  <a:gd name="connsiteX5" fmla="*/ 24730 w 382242"/>
                  <a:gd name="connsiteY5" fmla="*/ 337330 h 337650"/>
                  <a:gd name="connsiteX6" fmla="*/ 3139 w 382242"/>
                  <a:gd name="connsiteY6" fmla="*/ 299933 h 33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242" h="337650">
                    <a:moveTo>
                      <a:pt x="3139" y="299933"/>
                    </a:moveTo>
                    <a:lnTo>
                      <a:pt x="169293" y="12144"/>
                    </a:lnTo>
                    <a:cubicBezTo>
                      <a:pt x="178904" y="-4475"/>
                      <a:pt x="202877" y="-4475"/>
                      <a:pt x="212474" y="12144"/>
                    </a:cubicBezTo>
                    <a:lnTo>
                      <a:pt x="378628" y="299933"/>
                    </a:lnTo>
                    <a:cubicBezTo>
                      <a:pt x="388222" y="316555"/>
                      <a:pt x="376228" y="337330"/>
                      <a:pt x="357037" y="337330"/>
                    </a:cubicBezTo>
                    <a:lnTo>
                      <a:pt x="24730" y="337330"/>
                    </a:lnTo>
                    <a:cubicBezTo>
                      <a:pt x="5539" y="337330"/>
                      <a:pt x="-6455" y="316555"/>
                      <a:pt x="3139" y="299933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3" name="手繪多邊形: 圖案 82">
                <a:extLst>
                  <a:ext uri="{FF2B5EF4-FFF2-40B4-BE49-F238E27FC236}">
                    <a16:creationId xmlns:a16="http://schemas.microsoft.com/office/drawing/2014/main" id="{96A5E894-DFFA-4C68-BFA2-DC62DCAC3B66}"/>
                  </a:ext>
                </a:extLst>
              </p:cNvPr>
              <p:cNvSpPr/>
              <p:nvPr/>
            </p:nvSpPr>
            <p:spPr>
              <a:xfrm>
                <a:off x="4674351" y="2172052"/>
                <a:ext cx="55808" cy="208872"/>
              </a:xfrm>
              <a:custGeom>
                <a:avLst/>
                <a:gdLst>
                  <a:gd name="connsiteX0" fmla="*/ 45606 w 55808"/>
                  <a:gd name="connsiteY0" fmla="*/ 190608 h 208872"/>
                  <a:gd name="connsiteX1" fmla="*/ 27662 w 55808"/>
                  <a:gd name="connsiteY1" fmla="*/ 208552 h 208872"/>
                  <a:gd name="connsiteX2" fmla="*/ 9718 w 55808"/>
                  <a:gd name="connsiteY2" fmla="*/ 190608 h 208872"/>
                  <a:gd name="connsiteX3" fmla="*/ 27662 w 55808"/>
                  <a:gd name="connsiteY3" fmla="*/ 172663 h 208872"/>
                  <a:gd name="connsiteX4" fmla="*/ 45606 w 55808"/>
                  <a:gd name="connsiteY4" fmla="*/ 190608 h 208872"/>
                  <a:gd name="connsiteX5" fmla="*/ 27662 w 55808"/>
                  <a:gd name="connsiteY5" fmla="*/ -320 h 208872"/>
                  <a:gd name="connsiteX6" fmla="*/ -238 w 55808"/>
                  <a:gd name="connsiteY6" fmla="*/ 27398 h 208872"/>
                  <a:gd name="connsiteX7" fmla="*/ 537 w 55808"/>
                  <a:gd name="connsiteY7" fmla="*/ 34007 h 208872"/>
                  <a:gd name="connsiteX8" fmla="*/ 13900 w 55808"/>
                  <a:gd name="connsiteY8" fmla="*/ 145038 h 208872"/>
                  <a:gd name="connsiteX9" fmla="*/ 27662 w 55808"/>
                  <a:gd name="connsiteY9" fmla="*/ 158800 h 208872"/>
                  <a:gd name="connsiteX10" fmla="*/ 41424 w 55808"/>
                  <a:gd name="connsiteY10" fmla="*/ 145038 h 208872"/>
                  <a:gd name="connsiteX11" fmla="*/ 54787 w 55808"/>
                  <a:gd name="connsiteY11" fmla="*/ 34019 h 208872"/>
                  <a:gd name="connsiteX12" fmla="*/ 34285 w 55808"/>
                  <a:gd name="connsiteY12" fmla="*/ 457 h 208872"/>
                  <a:gd name="connsiteX13" fmla="*/ 27662 w 55808"/>
                  <a:gd name="connsiteY13" fmla="*/ -320 h 208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5808" h="208872">
                    <a:moveTo>
                      <a:pt x="45606" y="190608"/>
                    </a:moveTo>
                    <a:cubicBezTo>
                      <a:pt x="45606" y="200519"/>
                      <a:pt x="37574" y="208552"/>
                      <a:pt x="27662" y="208552"/>
                    </a:cubicBezTo>
                    <a:cubicBezTo>
                      <a:pt x="17752" y="208552"/>
                      <a:pt x="9718" y="200519"/>
                      <a:pt x="9718" y="190608"/>
                    </a:cubicBezTo>
                    <a:cubicBezTo>
                      <a:pt x="9718" y="180696"/>
                      <a:pt x="17752" y="172663"/>
                      <a:pt x="27662" y="172663"/>
                    </a:cubicBezTo>
                    <a:cubicBezTo>
                      <a:pt x="37574" y="172663"/>
                      <a:pt x="45606" y="180696"/>
                      <a:pt x="45606" y="190608"/>
                    </a:cubicBezTo>
                    <a:close/>
                    <a:moveTo>
                      <a:pt x="27662" y="-320"/>
                    </a:moveTo>
                    <a:cubicBezTo>
                      <a:pt x="12303" y="-370"/>
                      <a:pt x="-187" y="12040"/>
                      <a:pt x="-238" y="27398"/>
                    </a:cubicBezTo>
                    <a:cubicBezTo>
                      <a:pt x="-245" y="29625"/>
                      <a:pt x="16" y="31843"/>
                      <a:pt x="537" y="34007"/>
                    </a:cubicBezTo>
                    <a:lnTo>
                      <a:pt x="13900" y="145038"/>
                    </a:lnTo>
                    <a:cubicBezTo>
                      <a:pt x="13900" y="152639"/>
                      <a:pt x="20062" y="158800"/>
                      <a:pt x="27662" y="158800"/>
                    </a:cubicBezTo>
                    <a:cubicBezTo>
                      <a:pt x="35264" y="158800"/>
                      <a:pt x="41424" y="152639"/>
                      <a:pt x="41424" y="145038"/>
                    </a:cubicBezTo>
                    <a:lnTo>
                      <a:pt x="54787" y="34019"/>
                    </a:lnTo>
                    <a:cubicBezTo>
                      <a:pt x="58393" y="19090"/>
                      <a:pt x="49215" y="4064"/>
                      <a:pt x="34285" y="457"/>
                    </a:cubicBezTo>
                    <a:cubicBezTo>
                      <a:pt x="32115" y="-67"/>
                      <a:pt x="29893" y="-328"/>
                      <a:pt x="27662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84" name="圖形 73">
              <a:extLst>
                <a:ext uri="{FF2B5EF4-FFF2-40B4-BE49-F238E27FC236}">
                  <a16:creationId xmlns:a16="http://schemas.microsoft.com/office/drawing/2014/main" id="{169A6FB2-710A-4C8C-AD67-E244D8921330}"/>
                </a:ext>
              </a:extLst>
            </p:cNvPr>
            <p:cNvGrpSpPr/>
            <p:nvPr/>
          </p:nvGrpSpPr>
          <p:grpSpPr>
            <a:xfrm>
              <a:off x="7050669" y="2553103"/>
              <a:ext cx="508163" cy="457014"/>
              <a:chOff x="4480210" y="2046069"/>
              <a:chExt cx="444082" cy="399383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sp>
            <p:nvSpPr>
              <p:cNvPr id="85" name="手繪多邊形: 圖案 84">
                <a:extLst>
                  <a:ext uri="{FF2B5EF4-FFF2-40B4-BE49-F238E27FC236}">
                    <a16:creationId xmlns:a16="http://schemas.microsoft.com/office/drawing/2014/main" id="{EB26B224-D81C-4893-B90C-FBD4296E0BCC}"/>
                  </a:ext>
                </a:extLst>
              </p:cNvPr>
              <p:cNvSpPr/>
              <p:nvPr/>
            </p:nvSpPr>
            <p:spPr>
              <a:xfrm>
                <a:off x="4480210" y="2046069"/>
                <a:ext cx="444082" cy="399383"/>
              </a:xfrm>
              <a:custGeom>
                <a:avLst/>
                <a:gdLst>
                  <a:gd name="connsiteX0" fmla="*/ 221803 w 444082"/>
                  <a:gd name="connsiteY0" fmla="*/ 18209 h 399383"/>
                  <a:gd name="connsiteX1" fmla="*/ 254086 w 444082"/>
                  <a:gd name="connsiteY1" fmla="*/ 36850 h 399383"/>
                  <a:gd name="connsiteX2" fmla="*/ 420240 w 444082"/>
                  <a:gd name="connsiteY2" fmla="*/ 324639 h 399383"/>
                  <a:gd name="connsiteX3" fmla="*/ 406595 w 444082"/>
                  <a:gd name="connsiteY3" fmla="*/ 375565 h 399383"/>
                  <a:gd name="connsiteX4" fmla="*/ 387957 w 444082"/>
                  <a:gd name="connsiteY4" fmla="*/ 380560 h 399383"/>
                  <a:gd name="connsiteX5" fmla="*/ 55650 w 444082"/>
                  <a:gd name="connsiteY5" fmla="*/ 380560 h 399383"/>
                  <a:gd name="connsiteX6" fmla="*/ 18372 w 444082"/>
                  <a:gd name="connsiteY6" fmla="*/ 343276 h 399383"/>
                  <a:gd name="connsiteX7" fmla="*/ 23367 w 444082"/>
                  <a:gd name="connsiteY7" fmla="*/ 324639 h 399383"/>
                  <a:gd name="connsiteX8" fmla="*/ 189520 w 444082"/>
                  <a:gd name="connsiteY8" fmla="*/ 36850 h 399383"/>
                  <a:gd name="connsiteX9" fmla="*/ 221803 w 444082"/>
                  <a:gd name="connsiteY9" fmla="*/ 18209 h 399383"/>
                  <a:gd name="connsiteX10" fmla="*/ 221803 w 444082"/>
                  <a:gd name="connsiteY10" fmla="*/ -312 h 399383"/>
                  <a:gd name="connsiteX11" fmla="*/ 173481 w 444082"/>
                  <a:gd name="connsiteY11" fmla="*/ 27585 h 399383"/>
                  <a:gd name="connsiteX12" fmla="*/ 7327 w 444082"/>
                  <a:gd name="connsiteY12" fmla="*/ 315365 h 399383"/>
                  <a:gd name="connsiteX13" fmla="*/ 7327 w 444082"/>
                  <a:gd name="connsiteY13" fmla="*/ 371164 h 399383"/>
                  <a:gd name="connsiteX14" fmla="*/ 55650 w 444082"/>
                  <a:gd name="connsiteY14" fmla="*/ 399064 h 399383"/>
                  <a:gd name="connsiteX15" fmla="*/ 387957 w 444082"/>
                  <a:gd name="connsiteY15" fmla="*/ 399064 h 399383"/>
                  <a:gd name="connsiteX16" fmla="*/ 436280 w 444082"/>
                  <a:gd name="connsiteY16" fmla="*/ 371164 h 399383"/>
                  <a:gd name="connsiteX17" fmla="*/ 436280 w 444082"/>
                  <a:gd name="connsiteY17" fmla="*/ 315365 h 399383"/>
                  <a:gd name="connsiteX18" fmla="*/ 270126 w 444082"/>
                  <a:gd name="connsiteY18" fmla="*/ 27576 h 399383"/>
                  <a:gd name="connsiteX19" fmla="*/ 221803 w 444082"/>
                  <a:gd name="connsiteY19" fmla="*/ -320 h 399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44082" h="399383">
                    <a:moveTo>
                      <a:pt x="221803" y="18209"/>
                    </a:moveTo>
                    <a:cubicBezTo>
                      <a:pt x="235143" y="18131"/>
                      <a:pt x="247487" y="25258"/>
                      <a:pt x="254086" y="36850"/>
                    </a:cubicBezTo>
                    <a:lnTo>
                      <a:pt x="420240" y="324639"/>
                    </a:lnTo>
                    <a:cubicBezTo>
                      <a:pt x="430536" y="342469"/>
                      <a:pt x="424426" y="365269"/>
                      <a:pt x="406595" y="375565"/>
                    </a:cubicBezTo>
                    <a:cubicBezTo>
                      <a:pt x="400927" y="378836"/>
                      <a:pt x="394499" y="380560"/>
                      <a:pt x="387957" y="380560"/>
                    </a:cubicBezTo>
                    <a:lnTo>
                      <a:pt x="55650" y="380560"/>
                    </a:lnTo>
                    <a:cubicBezTo>
                      <a:pt x="35060" y="380557"/>
                      <a:pt x="18370" y="363865"/>
                      <a:pt x="18372" y="343276"/>
                    </a:cubicBezTo>
                    <a:cubicBezTo>
                      <a:pt x="18372" y="336732"/>
                      <a:pt x="20095" y="330306"/>
                      <a:pt x="23367" y="324639"/>
                    </a:cubicBezTo>
                    <a:lnTo>
                      <a:pt x="189520" y="36850"/>
                    </a:lnTo>
                    <a:cubicBezTo>
                      <a:pt x="196121" y="25258"/>
                      <a:pt x="208464" y="18131"/>
                      <a:pt x="221803" y="18209"/>
                    </a:cubicBezTo>
                    <a:close/>
                    <a:moveTo>
                      <a:pt x="221803" y="-312"/>
                    </a:moveTo>
                    <a:cubicBezTo>
                      <a:pt x="201634" y="-312"/>
                      <a:pt x="183570" y="10118"/>
                      <a:pt x="173481" y="27585"/>
                    </a:cubicBezTo>
                    <a:lnTo>
                      <a:pt x="7327" y="315365"/>
                    </a:lnTo>
                    <a:cubicBezTo>
                      <a:pt x="-2759" y="332840"/>
                      <a:pt x="-2759" y="353691"/>
                      <a:pt x="7327" y="371164"/>
                    </a:cubicBezTo>
                    <a:cubicBezTo>
                      <a:pt x="17413" y="388637"/>
                      <a:pt x="35477" y="399064"/>
                      <a:pt x="55650" y="399064"/>
                    </a:cubicBezTo>
                    <a:lnTo>
                      <a:pt x="387957" y="399064"/>
                    </a:lnTo>
                    <a:cubicBezTo>
                      <a:pt x="408130" y="399064"/>
                      <a:pt x="426193" y="388634"/>
                      <a:pt x="436280" y="371164"/>
                    </a:cubicBezTo>
                    <a:cubicBezTo>
                      <a:pt x="446366" y="353694"/>
                      <a:pt x="446366" y="332834"/>
                      <a:pt x="436280" y="315365"/>
                    </a:cubicBezTo>
                    <a:lnTo>
                      <a:pt x="270126" y="27576"/>
                    </a:lnTo>
                    <a:cubicBezTo>
                      <a:pt x="260037" y="10101"/>
                      <a:pt x="241973" y="-320"/>
                      <a:pt x="221803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6" name="手繪多邊形: 圖案 85">
                <a:extLst>
                  <a:ext uri="{FF2B5EF4-FFF2-40B4-BE49-F238E27FC236}">
                    <a16:creationId xmlns:a16="http://schemas.microsoft.com/office/drawing/2014/main" id="{3A225545-59AD-4F27-BB17-3B17F519FD4A}"/>
                  </a:ext>
                </a:extLst>
              </p:cNvPr>
              <p:cNvSpPr/>
              <p:nvPr/>
            </p:nvSpPr>
            <p:spPr>
              <a:xfrm>
                <a:off x="4511129" y="2076935"/>
                <a:ext cx="382242" cy="337650"/>
              </a:xfrm>
              <a:custGeom>
                <a:avLst/>
                <a:gdLst>
                  <a:gd name="connsiteX0" fmla="*/ 3139 w 382242"/>
                  <a:gd name="connsiteY0" fmla="*/ 299933 h 337650"/>
                  <a:gd name="connsiteX1" fmla="*/ 169293 w 382242"/>
                  <a:gd name="connsiteY1" fmla="*/ 12144 h 337650"/>
                  <a:gd name="connsiteX2" fmla="*/ 212474 w 382242"/>
                  <a:gd name="connsiteY2" fmla="*/ 12144 h 337650"/>
                  <a:gd name="connsiteX3" fmla="*/ 378628 w 382242"/>
                  <a:gd name="connsiteY3" fmla="*/ 299933 h 337650"/>
                  <a:gd name="connsiteX4" fmla="*/ 357037 w 382242"/>
                  <a:gd name="connsiteY4" fmla="*/ 337330 h 337650"/>
                  <a:gd name="connsiteX5" fmla="*/ 24730 w 382242"/>
                  <a:gd name="connsiteY5" fmla="*/ 337330 h 337650"/>
                  <a:gd name="connsiteX6" fmla="*/ 3139 w 382242"/>
                  <a:gd name="connsiteY6" fmla="*/ 299933 h 33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242" h="337650">
                    <a:moveTo>
                      <a:pt x="3139" y="299933"/>
                    </a:moveTo>
                    <a:lnTo>
                      <a:pt x="169293" y="12144"/>
                    </a:lnTo>
                    <a:cubicBezTo>
                      <a:pt x="178904" y="-4475"/>
                      <a:pt x="202877" y="-4475"/>
                      <a:pt x="212474" y="12144"/>
                    </a:cubicBezTo>
                    <a:lnTo>
                      <a:pt x="378628" y="299933"/>
                    </a:lnTo>
                    <a:cubicBezTo>
                      <a:pt x="388222" y="316555"/>
                      <a:pt x="376228" y="337330"/>
                      <a:pt x="357037" y="337330"/>
                    </a:cubicBezTo>
                    <a:lnTo>
                      <a:pt x="24730" y="337330"/>
                    </a:lnTo>
                    <a:cubicBezTo>
                      <a:pt x="5539" y="337330"/>
                      <a:pt x="-6455" y="316555"/>
                      <a:pt x="3139" y="299933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7" name="手繪多邊形: 圖案 86">
                <a:extLst>
                  <a:ext uri="{FF2B5EF4-FFF2-40B4-BE49-F238E27FC236}">
                    <a16:creationId xmlns:a16="http://schemas.microsoft.com/office/drawing/2014/main" id="{6975B2F6-E853-4E7F-817D-9C95C2F0AFB3}"/>
                  </a:ext>
                </a:extLst>
              </p:cNvPr>
              <p:cNvSpPr/>
              <p:nvPr/>
            </p:nvSpPr>
            <p:spPr>
              <a:xfrm>
                <a:off x="4674351" y="2172052"/>
                <a:ext cx="55808" cy="208872"/>
              </a:xfrm>
              <a:custGeom>
                <a:avLst/>
                <a:gdLst>
                  <a:gd name="connsiteX0" fmla="*/ 45606 w 55808"/>
                  <a:gd name="connsiteY0" fmla="*/ 190608 h 208872"/>
                  <a:gd name="connsiteX1" fmla="*/ 27662 w 55808"/>
                  <a:gd name="connsiteY1" fmla="*/ 208552 h 208872"/>
                  <a:gd name="connsiteX2" fmla="*/ 9718 w 55808"/>
                  <a:gd name="connsiteY2" fmla="*/ 190608 h 208872"/>
                  <a:gd name="connsiteX3" fmla="*/ 27662 w 55808"/>
                  <a:gd name="connsiteY3" fmla="*/ 172663 h 208872"/>
                  <a:gd name="connsiteX4" fmla="*/ 45606 w 55808"/>
                  <a:gd name="connsiteY4" fmla="*/ 190608 h 208872"/>
                  <a:gd name="connsiteX5" fmla="*/ 27662 w 55808"/>
                  <a:gd name="connsiteY5" fmla="*/ -320 h 208872"/>
                  <a:gd name="connsiteX6" fmla="*/ -238 w 55808"/>
                  <a:gd name="connsiteY6" fmla="*/ 27398 h 208872"/>
                  <a:gd name="connsiteX7" fmla="*/ 537 w 55808"/>
                  <a:gd name="connsiteY7" fmla="*/ 34007 h 208872"/>
                  <a:gd name="connsiteX8" fmla="*/ 13900 w 55808"/>
                  <a:gd name="connsiteY8" fmla="*/ 145038 h 208872"/>
                  <a:gd name="connsiteX9" fmla="*/ 27662 w 55808"/>
                  <a:gd name="connsiteY9" fmla="*/ 158800 h 208872"/>
                  <a:gd name="connsiteX10" fmla="*/ 41424 w 55808"/>
                  <a:gd name="connsiteY10" fmla="*/ 145038 h 208872"/>
                  <a:gd name="connsiteX11" fmla="*/ 54787 w 55808"/>
                  <a:gd name="connsiteY11" fmla="*/ 34019 h 208872"/>
                  <a:gd name="connsiteX12" fmla="*/ 34285 w 55808"/>
                  <a:gd name="connsiteY12" fmla="*/ 457 h 208872"/>
                  <a:gd name="connsiteX13" fmla="*/ 27662 w 55808"/>
                  <a:gd name="connsiteY13" fmla="*/ -320 h 208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5808" h="208872">
                    <a:moveTo>
                      <a:pt x="45606" y="190608"/>
                    </a:moveTo>
                    <a:cubicBezTo>
                      <a:pt x="45606" y="200519"/>
                      <a:pt x="37574" y="208552"/>
                      <a:pt x="27662" y="208552"/>
                    </a:cubicBezTo>
                    <a:cubicBezTo>
                      <a:pt x="17752" y="208552"/>
                      <a:pt x="9718" y="200519"/>
                      <a:pt x="9718" y="190608"/>
                    </a:cubicBezTo>
                    <a:cubicBezTo>
                      <a:pt x="9718" y="180696"/>
                      <a:pt x="17752" y="172663"/>
                      <a:pt x="27662" y="172663"/>
                    </a:cubicBezTo>
                    <a:cubicBezTo>
                      <a:pt x="37574" y="172663"/>
                      <a:pt x="45606" y="180696"/>
                      <a:pt x="45606" y="190608"/>
                    </a:cubicBezTo>
                    <a:close/>
                    <a:moveTo>
                      <a:pt x="27662" y="-320"/>
                    </a:moveTo>
                    <a:cubicBezTo>
                      <a:pt x="12303" y="-370"/>
                      <a:pt x="-187" y="12040"/>
                      <a:pt x="-238" y="27398"/>
                    </a:cubicBezTo>
                    <a:cubicBezTo>
                      <a:pt x="-245" y="29625"/>
                      <a:pt x="16" y="31843"/>
                      <a:pt x="537" y="34007"/>
                    </a:cubicBezTo>
                    <a:lnTo>
                      <a:pt x="13900" y="145038"/>
                    </a:lnTo>
                    <a:cubicBezTo>
                      <a:pt x="13900" y="152639"/>
                      <a:pt x="20062" y="158800"/>
                      <a:pt x="27662" y="158800"/>
                    </a:cubicBezTo>
                    <a:cubicBezTo>
                      <a:pt x="35264" y="158800"/>
                      <a:pt x="41424" y="152639"/>
                      <a:pt x="41424" y="145038"/>
                    </a:cubicBezTo>
                    <a:lnTo>
                      <a:pt x="54787" y="34019"/>
                    </a:lnTo>
                    <a:cubicBezTo>
                      <a:pt x="58393" y="19090"/>
                      <a:pt x="49215" y="4064"/>
                      <a:pt x="34285" y="457"/>
                    </a:cubicBezTo>
                    <a:cubicBezTo>
                      <a:pt x="32115" y="-67"/>
                      <a:pt x="29893" y="-328"/>
                      <a:pt x="27662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88" name="圖形 73">
              <a:extLst>
                <a:ext uri="{FF2B5EF4-FFF2-40B4-BE49-F238E27FC236}">
                  <a16:creationId xmlns:a16="http://schemas.microsoft.com/office/drawing/2014/main" id="{0980B16D-B7B5-4BA1-94DC-3C25778FD22C}"/>
                </a:ext>
              </a:extLst>
            </p:cNvPr>
            <p:cNvGrpSpPr/>
            <p:nvPr/>
          </p:nvGrpSpPr>
          <p:grpSpPr>
            <a:xfrm>
              <a:off x="7050669" y="3822642"/>
              <a:ext cx="508163" cy="457014"/>
              <a:chOff x="4480210" y="2046069"/>
              <a:chExt cx="444082" cy="399383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sp>
            <p:nvSpPr>
              <p:cNvPr id="89" name="手繪多邊形: 圖案 88">
                <a:extLst>
                  <a:ext uri="{FF2B5EF4-FFF2-40B4-BE49-F238E27FC236}">
                    <a16:creationId xmlns:a16="http://schemas.microsoft.com/office/drawing/2014/main" id="{BC1F4AEB-4A1C-4ED4-A287-FE919D9160F0}"/>
                  </a:ext>
                </a:extLst>
              </p:cNvPr>
              <p:cNvSpPr/>
              <p:nvPr/>
            </p:nvSpPr>
            <p:spPr>
              <a:xfrm>
                <a:off x="4480210" y="2046069"/>
                <a:ext cx="444082" cy="399383"/>
              </a:xfrm>
              <a:custGeom>
                <a:avLst/>
                <a:gdLst>
                  <a:gd name="connsiteX0" fmla="*/ 221803 w 444082"/>
                  <a:gd name="connsiteY0" fmla="*/ 18209 h 399383"/>
                  <a:gd name="connsiteX1" fmla="*/ 254086 w 444082"/>
                  <a:gd name="connsiteY1" fmla="*/ 36850 h 399383"/>
                  <a:gd name="connsiteX2" fmla="*/ 420240 w 444082"/>
                  <a:gd name="connsiteY2" fmla="*/ 324639 h 399383"/>
                  <a:gd name="connsiteX3" fmla="*/ 406595 w 444082"/>
                  <a:gd name="connsiteY3" fmla="*/ 375565 h 399383"/>
                  <a:gd name="connsiteX4" fmla="*/ 387957 w 444082"/>
                  <a:gd name="connsiteY4" fmla="*/ 380560 h 399383"/>
                  <a:gd name="connsiteX5" fmla="*/ 55650 w 444082"/>
                  <a:gd name="connsiteY5" fmla="*/ 380560 h 399383"/>
                  <a:gd name="connsiteX6" fmla="*/ 18372 w 444082"/>
                  <a:gd name="connsiteY6" fmla="*/ 343276 h 399383"/>
                  <a:gd name="connsiteX7" fmla="*/ 23367 w 444082"/>
                  <a:gd name="connsiteY7" fmla="*/ 324639 h 399383"/>
                  <a:gd name="connsiteX8" fmla="*/ 189520 w 444082"/>
                  <a:gd name="connsiteY8" fmla="*/ 36850 h 399383"/>
                  <a:gd name="connsiteX9" fmla="*/ 221803 w 444082"/>
                  <a:gd name="connsiteY9" fmla="*/ 18209 h 399383"/>
                  <a:gd name="connsiteX10" fmla="*/ 221803 w 444082"/>
                  <a:gd name="connsiteY10" fmla="*/ -312 h 399383"/>
                  <a:gd name="connsiteX11" fmla="*/ 173481 w 444082"/>
                  <a:gd name="connsiteY11" fmla="*/ 27585 h 399383"/>
                  <a:gd name="connsiteX12" fmla="*/ 7327 w 444082"/>
                  <a:gd name="connsiteY12" fmla="*/ 315365 h 399383"/>
                  <a:gd name="connsiteX13" fmla="*/ 7327 w 444082"/>
                  <a:gd name="connsiteY13" fmla="*/ 371164 h 399383"/>
                  <a:gd name="connsiteX14" fmla="*/ 55650 w 444082"/>
                  <a:gd name="connsiteY14" fmla="*/ 399064 h 399383"/>
                  <a:gd name="connsiteX15" fmla="*/ 387957 w 444082"/>
                  <a:gd name="connsiteY15" fmla="*/ 399064 h 399383"/>
                  <a:gd name="connsiteX16" fmla="*/ 436280 w 444082"/>
                  <a:gd name="connsiteY16" fmla="*/ 371164 h 399383"/>
                  <a:gd name="connsiteX17" fmla="*/ 436280 w 444082"/>
                  <a:gd name="connsiteY17" fmla="*/ 315365 h 399383"/>
                  <a:gd name="connsiteX18" fmla="*/ 270126 w 444082"/>
                  <a:gd name="connsiteY18" fmla="*/ 27576 h 399383"/>
                  <a:gd name="connsiteX19" fmla="*/ 221803 w 444082"/>
                  <a:gd name="connsiteY19" fmla="*/ -320 h 399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44082" h="399383">
                    <a:moveTo>
                      <a:pt x="221803" y="18209"/>
                    </a:moveTo>
                    <a:cubicBezTo>
                      <a:pt x="235143" y="18131"/>
                      <a:pt x="247487" y="25258"/>
                      <a:pt x="254086" y="36850"/>
                    </a:cubicBezTo>
                    <a:lnTo>
                      <a:pt x="420240" y="324639"/>
                    </a:lnTo>
                    <a:cubicBezTo>
                      <a:pt x="430536" y="342469"/>
                      <a:pt x="424426" y="365269"/>
                      <a:pt x="406595" y="375565"/>
                    </a:cubicBezTo>
                    <a:cubicBezTo>
                      <a:pt x="400927" y="378836"/>
                      <a:pt x="394499" y="380560"/>
                      <a:pt x="387957" y="380560"/>
                    </a:cubicBezTo>
                    <a:lnTo>
                      <a:pt x="55650" y="380560"/>
                    </a:lnTo>
                    <a:cubicBezTo>
                      <a:pt x="35060" y="380557"/>
                      <a:pt x="18370" y="363865"/>
                      <a:pt x="18372" y="343276"/>
                    </a:cubicBezTo>
                    <a:cubicBezTo>
                      <a:pt x="18372" y="336732"/>
                      <a:pt x="20095" y="330306"/>
                      <a:pt x="23367" y="324639"/>
                    </a:cubicBezTo>
                    <a:lnTo>
                      <a:pt x="189520" y="36850"/>
                    </a:lnTo>
                    <a:cubicBezTo>
                      <a:pt x="196121" y="25258"/>
                      <a:pt x="208464" y="18131"/>
                      <a:pt x="221803" y="18209"/>
                    </a:cubicBezTo>
                    <a:close/>
                    <a:moveTo>
                      <a:pt x="221803" y="-312"/>
                    </a:moveTo>
                    <a:cubicBezTo>
                      <a:pt x="201634" y="-312"/>
                      <a:pt x="183570" y="10118"/>
                      <a:pt x="173481" y="27585"/>
                    </a:cubicBezTo>
                    <a:lnTo>
                      <a:pt x="7327" y="315365"/>
                    </a:lnTo>
                    <a:cubicBezTo>
                      <a:pt x="-2759" y="332840"/>
                      <a:pt x="-2759" y="353691"/>
                      <a:pt x="7327" y="371164"/>
                    </a:cubicBezTo>
                    <a:cubicBezTo>
                      <a:pt x="17413" y="388637"/>
                      <a:pt x="35477" y="399064"/>
                      <a:pt x="55650" y="399064"/>
                    </a:cubicBezTo>
                    <a:lnTo>
                      <a:pt x="387957" y="399064"/>
                    </a:lnTo>
                    <a:cubicBezTo>
                      <a:pt x="408130" y="399064"/>
                      <a:pt x="426193" y="388634"/>
                      <a:pt x="436280" y="371164"/>
                    </a:cubicBezTo>
                    <a:cubicBezTo>
                      <a:pt x="446366" y="353694"/>
                      <a:pt x="446366" y="332834"/>
                      <a:pt x="436280" y="315365"/>
                    </a:cubicBezTo>
                    <a:lnTo>
                      <a:pt x="270126" y="27576"/>
                    </a:lnTo>
                    <a:cubicBezTo>
                      <a:pt x="260037" y="10101"/>
                      <a:pt x="241973" y="-320"/>
                      <a:pt x="221803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0" name="手繪多邊形: 圖案 89">
                <a:extLst>
                  <a:ext uri="{FF2B5EF4-FFF2-40B4-BE49-F238E27FC236}">
                    <a16:creationId xmlns:a16="http://schemas.microsoft.com/office/drawing/2014/main" id="{F755516F-D07C-42FC-894E-E1ADC24F05FE}"/>
                  </a:ext>
                </a:extLst>
              </p:cNvPr>
              <p:cNvSpPr/>
              <p:nvPr/>
            </p:nvSpPr>
            <p:spPr>
              <a:xfrm>
                <a:off x="4511129" y="2076935"/>
                <a:ext cx="382242" cy="337650"/>
              </a:xfrm>
              <a:custGeom>
                <a:avLst/>
                <a:gdLst>
                  <a:gd name="connsiteX0" fmla="*/ 3139 w 382242"/>
                  <a:gd name="connsiteY0" fmla="*/ 299933 h 337650"/>
                  <a:gd name="connsiteX1" fmla="*/ 169293 w 382242"/>
                  <a:gd name="connsiteY1" fmla="*/ 12144 h 337650"/>
                  <a:gd name="connsiteX2" fmla="*/ 212474 w 382242"/>
                  <a:gd name="connsiteY2" fmla="*/ 12144 h 337650"/>
                  <a:gd name="connsiteX3" fmla="*/ 378628 w 382242"/>
                  <a:gd name="connsiteY3" fmla="*/ 299933 h 337650"/>
                  <a:gd name="connsiteX4" fmla="*/ 357037 w 382242"/>
                  <a:gd name="connsiteY4" fmla="*/ 337330 h 337650"/>
                  <a:gd name="connsiteX5" fmla="*/ 24730 w 382242"/>
                  <a:gd name="connsiteY5" fmla="*/ 337330 h 337650"/>
                  <a:gd name="connsiteX6" fmla="*/ 3139 w 382242"/>
                  <a:gd name="connsiteY6" fmla="*/ 299933 h 33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82242" h="337650">
                    <a:moveTo>
                      <a:pt x="3139" y="299933"/>
                    </a:moveTo>
                    <a:lnTo>
                      <a:pt x="169293" y="12144"/>
                    </a:lnTo>
                    <a:cubicBezTo>
                      <a:pt x="178904" y="-4475"/>
                      <a:pt x="202877" y="-4475"/>
                      <a:pt x="212474" y="12144"/>
                    </a:cubicBezTo>
                    <a:lnTo>
                      <a:pt x="378628" y="299933"/>
                    </a:lnTo>
                    <a:cubicBezTo>
                      <a:pt x="388222" y="316555"/>
                      <a:pt x="376228" y="337330"/>
                      <a:pt x="357037" y="337330"/>
                    </a:cubicBezTo>
                    <a:lnTo>
                      <a:pt x="24730" y="337330"/>
                    </a:lnTo>
                    <a:cubicBezTo>
                      <a:pt x="5539" y="337330"/>
                      <a:pt x="-6455" y="316555"/>
                      <a:pt x="3139" y="299933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1" name="手繪多邊形: 圖案 90">
                <a:extLst>
                  <a:ext uri="{FF2B5EF4-FFF2-40B4-BE49-F238E27FC236}">
                    <a16:creationId xmlns:a16="http://schemas.microsoft.com/office/drawing/2014/main" id="{89E37BE2-A2EE-465D-A78B-749808B1DCB3}"/>
                  </a:ext>
                </a:extLst>
              </p:cNvPr>
              <p:cNvSpPr/>
              <p:nvPr/>
            </p:nvSpPr>
            <p:spPr>
              <a:xfrm>
                <a:off x="4674351" y="2172052"/>
                <a:ext cx="55808" cy="208872"/>
              </a:xfrm>
              <a:custGeom>
                <a:avLst/>
                <a:gdLst>
                  <a:gd name="connsiteX0" fmla="*/ 45606 w 55808"/>
                  <a:gd name="connsiteY0" fmla="*/ 190608 h 208872"/>
                  <a:gd name="connsiteX1" fmla="*/ 27662 w 55808"/>
                  <a:gd name="connsiteY1" fmla="*/ 208552 h 208872"/>
                  <a:gd name="connsiteX2" fmla="*/ 9718 w 55808"/>
                  <a:gd name="connsiteY2" fmla="*/ 190608 h 208872"/>
                  <a:gd name="connsiteX3" fmla="*/ 27662 w 55808"/>
                  <a:gd name="connsiteY3" fmla="*/ 172663 h 208872"/>
                  <a:gd name="connsiteX4" fmla="*/ 45606 w 55808"/>
                  <a:gd name="connsiteY4" fmla="*/ 190608 h 208872"/>
                  <a:gd name="connsiteX5" fmla="*/ 27662 w 55808"/>
                  <a:gd name="connsiteY5" fmla="*/ -320 h 208872"/>
                  <a:gd name="connsiteX6" fmla="*/ -238 w 55808"/>
                  <a:gd name="connsiteY6" fmla="*/ 27398 h 208872"/>
                  <a:gd name="connsiteX7" fmla="*/ 537 w 55808"/>
                  <a:gd name="connsiteY7" fmla="*/ 34007 h 208872"/>
                  <a:gd name="connsiteX8" fmla="*/ 13900 w 55808"/>
                  <a:gd name="connsiteY8" fmla="*/ 145038 h 208872"/>
                  <a:gd name="connsiteX9" fmla="*/ 27662 w 55808"/>
                  <a:gd name="connsiteY9" fmla="*/ 158800 h 208872"/>
                  <a:gd name="connsiteX10" fmla="*/ 41424 w 55808"/>
                  <a:gd name="connsiteY10" fmla="*/ 145038 h 208872"/>
                  <a:gd name="connsiteX11" fmla="*/ 54787 w 55808"/>
                  <a:gd name="connsiteY11" fmla="*/ 34019 h 208872"/>
                  <a:gd name="connsiteX12" fmla="*/ 34285 w 55808"/>
                  <a:gd name="connsiteY12" fmla="*/ 457 h 208872"/>
                  <a:gd name="connsiteX13" fmla="*/ 27662 w 55808"/>
                  <a:gd name="connsiteY13" fmla="*/ -320 h 208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5808" h="208872">
                    <a:moveTo>
                      <a:pt x="45606" y="190608"/>
                    </a:moveTo>
                    <a:cubicBezTo>
                      <a:pt x="45606" y="200519"/>
                      <a:pt x="37574" y="208552"/>
                      <a:pt x="27662" y="208552"/>
                    </a:cubicBezTo>
                    <a:cubicBezTo>
                      <a:pt x="17752" y="208552"/>
                      <a:pt x="9718" y="200519"/>
                      <a:pt x="9718" y="190608"/>
                    </a:cubicBezTo>
                    <a:cubicBezTo>
                      <a:pt x="9718" y="180696"/>
                      <a:pt x="17752" y="172663"/>
                      <a:pt x="27662" y="172663"/>
                    </a:cubicBezTo>
                    <a:cubicBezTo>
                      <a:pt x="37574" y="172663"/>
                      <a:pt x="45606" y="180696"/>
                      <a:pt x="45606" y="190608"/>
                    </a:cubicBezTo>
                    <a:close/>
                    <a:moveTo>
                      <a:pt x="27662" y="-320"/>
                    </a:moveTo>
                    <a:cubicBezTo>
                      <a:pt x="12303" y="-370"/>
                      <a:pt x="-187" y="12040"/>
                      <a:pt x="-238" y="27398"/>
                    </a:cubicBezTo>
                    <a:cubicBezTo>
                      <a:pt x="-245" y="29625"/>
                      <a:pt x="16" y="31843"/>
                      <a:pt x="537" y="34007"/>
                    </a:cubicBezTo>
                    <a:lnTo>
                      <a:pt x="13900" y="145038"/>
                    </a:lnTo>
                    <a:cubicBezTo>
                      <a:pt x="13900" y="152639"/>
                      <a:pt x="20062" y="158800"/>
                      <a:pt x="27662" y="158800"/>
                    </a:cubicBezTo>
                    <a:cubicBezTo>
                      <a:pt x="35264" y="158800"/>
                      <a:pt x="41424" y="152639"/>
                      <a:pt x="41424" y="145038"/>
                    </a:cubicBezTo>
                    <a:lnTo>
                      <a:pt x="54787" y="34019"/>
                    </a:lnTo>
                    <a:cubicBezTo>
                      <a:pt x="58393" y="19090"/>
                      <a:pt x="49215" y="4064"/>
                      <a:pt x="34285" y="457"/>
                    </a:cubicBezTo>
                    <a:cubicBezTo>
                      <a:pt x="32115" y="-67"/>
                      <a:pt x="29893" y="-328"/>
                      <a:pt x="27662" y="-32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92" name="群組 91">
              <a:extLst>
                <a:ext uri="{FF2B5EF4-FFF2-40B4-BE49-F238E27FC236}">
                  <a16:creationId xmlns:a16="http://schemas.microsoft.com/office/drawing/2014/main" id="{7EAC4A54-ABC3-4C12-B498-A5F5FA4830A2}"/>
                </a:ext>
              </a:extLst>
            </p:cNvPr>
            <p:cNvGrpSpPr/>
            <p:nvPr/>
          </p:nvGrpSpPr>
          <p:grpSpPr>
            <a:xfrm>
              <a:off x="7737137" y="4372741"/>
              <a:ext cx="1447941" cy="742239"/>
              <a:chOff x="4094955" y="2256815"/>
              <a:chExt cx="2779746" cy="1424945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grpSp>
            <p:nvGrpSpPr>
              <p:cNvPr id="93" name="群組 92">
                <a:extLst>
                  <a:ext uri="{FF2B5EF4-FFF2-40B4-BE49-F238E27FC236}">
                    <a16:creationId xmlns:a16="http://schemas.microsoft.com/office/drawing/2014/main" id="{3C4459A2-D5E7-405E-B89B-6C6FA26A96E5}"/>
                  </a:ext>
                </a:extLst>
              </p:cNvPr>
              <p:cNvGrpSpPr/>
              <p:nvPr/>
            </p:nvGrpSpPr>
            <p:grpSpPr>
              <a:xfrm>
                <a:off x="4094955" y="2256815"/>
                <a:ext cx="2779746" cy="1424945"/>
                <a:chOff x="4464948" y="3697745"/>
                <a:chExt cx="2096429" cy="976846"/>
              </a:xfrm>
            </p:grpSpPr>
            <p:sp>
              <p:nvSpPr>
                <p:cNvPr id="95" name="矩形: 圓角 94">
                  <a:extLst>
                    <a:ext uri="{FF2B5EF4-FFF2-40B4-BE49-F238E27FC236}">
                      <a16:creationId xmlns:a16="http://schemas.microsoft.com/office/drawing/2014/main" id="{059D648E-DED6-47BD-8C95-53B53B8248EE}"/>
                    </a:ext>
                  </a:extLst>
                </p:cNvPr>
                <p:cNvSpPr/>
                <p:nvPr/>
              </p:nvSpPr>
              <p:spPr>
                <a:xfrm>
                  <a:off x="4464948" y="3697745"/>
                  <a:ext cx="2096429" cy="976846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矩形: 圓角 95">
                  <a:extLst>
                    <a:ext uri="{FF2B5EF4-FFF2-40B4-BE49-F238E27FC236}">
                      <a16:creationId xmlns:a16="http://schemas.microsoft.com/office/drawing/2014/main" id="{D951164A-5128-4242-AD67-40437CD045D9}"/>
                    </a:ext>
                  </a:extLst>
                </p:cNvPr>
                <p:cNvSpPr/>
                <p:nvPr/>
              </p:nvSpPr>
              <p:spPr>
                <a:xfrm>
                  <a:off x="4514014" y="3752013"/>
                  <a:ext cx="1998297" cy="870148"/>
                </a:xfrm>
                <a:prstGeom prst="roundRect">
                  <a:avLst>
                    <a:gd name="adj" fmla="val 15455"/>
                  </a:avLst>
                </a:prstGeom>
                <a:solidFill>
                  <a:srgbClr val="0F2571"/>
                </a:solidFill>
                <a:ln>
                  <a:solidFill>
                    <a:srgbClr val="0F257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94" name="圖形 7">
                <a:extLst>
                  <a:ext uri="{FF2B5EF4-FFF2-40B4-BE49-F238E27FC236}">
                    <a16:creationId xmlns:a16="http://schemas.microsoft.com/office/drawing/2014/main" id="{F945A412-C7F7-4D7F-BA56-7DA85D492E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221285" y="2435109"/>
                <a:ext cx="2527086" cy="1084467"/>
              </a:xfrm>
              <a:prstGeom prst="rect">
                <a:avLst/>
              </a:prstGeom>
            </p:spPr>
          </p:pic>
        </p:grpSp>
        <p:pic>
          <p:nvPicPr>
            <p:cNvPr id="10" name="圖形 9">
              <a:extLst>
                <a:ext uri="{FF2B5EF4-FFF2-40B4-BE49-F238E27FC236}">
                  <a16:creationId xmlns:a16="http://schemas.microsoft.com/office/drawing/2014/main" id="{EFE6B5FD-F17D-4134-9277-1B077EC77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882076" y="3093900"/>
              <a:ext cx="1600048" cy="1742710"/>
            </a:xfrm>
            <a:prstGeom prst="rect">
              <a:avLst/>
            </a:prstGeo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spPr>
        </p:pic>
        <p:grpSp>
          <p:nvGrpSpPr>
            <p:cNvPr id="113" name="群組 112">
              <a:extLst>
                <a:ext uri="{FF2B5EF4-FFF2-40B4-BE49-F238E27FC236}">
                  <a16:creationId xmlns:a16="http://schemas.microsoft.com/office/drawing/2014/main" id="{B5AA61D8-CD34-4C16-A940-F32C0ED804D1}"/>
                </a:ext>
              </a:extLst>
            </p:cNvPr>
            <p:cNvGrpSpPr/>
            <p:nvPr/>
          </p:nvGrpSpPr>
          <p:grpSpPr>
            <a:xfrm>
              <a:off x="5310954" y="3217705"/>
              <a:ext cx="1359593" cy="1197139"/>
              <a:chOff x="5426591" y="1771119"/>
              <a:chExt cx="1449821" cy="1276586"/>
            </a:xfrm>
            <a:effectLst>
              <a:outerShdw blurRad="431800" dist="368300" dir="4140000" algn="ctr" rotWithShape="0">
                <a:srgbClr val="000000">
                  <a:alpha val="25000"/>
                </a:srgbClr>
              </a:outerShdw>
            </a:effectLst>
          </p:grpSpPr>
          <p:sp>
            <p:nvSpPr>
              <p:cNvPr id="79" name="橢圓 78">
                <a:extLst>
                  <a:ext uri="{FF2B5EF4-FFF2-40B4-BE49-F238E27FC236}">
                    <a16:creationId xmlns:a16="http://schemas.microsoft.com/office/drawing/2014/main" id="{0038EB01-EE15-4E22-9147-42D7D00DE5E0}"/>
                  </a:ext>
                </a:extLst>
              </p:cNvPr>
              <p:cNvSpPr/>
              <p:nvPr/>
            </p:nvSpPr>
            <p:spPr>
              <a:xfrm>
                <a:off x="5521060" y="1771119"/>
                <a:ext cx="1276586" cy="1276586"/>
              </a:xfrm>
              <a:prstGeom prst="ellipse">
                <a:avLst/>
              </a:prstGeom>
              <a:solidFill>
                <a:schemeClr val="bg1"/>
              </a:solidFill>
              <a:ln w="1301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9" name="文字方塊 108">
                <a:extLst>
                  <a:ext uri="{FF2B5EF4-FFF2-40B4-BE49-F238E27FC236}">
                    <a16:creationId xmlns:a16="http://schemas.microsoft.com/office/drawing/2014/main" id="{F60DE1EB-1C36-4763-BBFD-6E5F03CF6529}"/>
                  </a:ext>
                </a:extLst>
              </p:cNvPr>
              <p:cNvSpPr txBox="1"/>
              <p:nvPr/>
            </p:nvSpPr>
            <p:spPr>
              <a:xfrm>
                <a:off x="5426591" y="2161001"/>
                <a:ext cx="1449821" cy="6235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TW" sz="3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1GbE </a:t>
                </a:r>
                <a:endParaRPr kumimoji="0" lang="zh-TW" altLang="en-US" sz="3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sp>
        <p:nvSpPr>
          <p:cNvPr id="4" name="標題 3">
            <a:extLst>
              <a:ext uri="{FF2B5EF4-FFF2-40B4-BE49-F238E27FC236}">
                <a16:creationId xmlns:a16="http://schemas.microsoft.com/office/drawing/2014/main" id="{13B9277B-455B-945F-F2A1-1348CE55D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/>
              <a:t>Don’t let the switch become a network bottleneck</a:t>
            </a:r>
            <a:endParaRPr lang="zh-TW" altLang="en-US" sz="3600"/>
          </a:p>
        </p:txBody>
      </p:sp>
    </p:spTree>
    <p:extLst>
      <p:ext uri="{BB962C8B-B14F-4D97-AF65-F5344CB8AC3E}">
        <p14:creationId xmlns:p14="http://schemas.microsoft.com/office/powerpoint/2010/main" val="2709479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圖片 25">
            <a:extLst>
              <a:ext uri="{FF2B5EF4-FFF2-40B4-BE49-F238E27FC236}">
                <a16:creationId xmlns:a16="http://schemas.microsoft.com/office/drawing/2014/main" id="{C809335A-2A62-4530-B0FF-A5AC88CBCF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1634" y="2401779"/>
            <a:ext cx="7600366" cy="3633261"/>
          </a:xfrm>
          <a:prstGeom prst="rect">
            <a:avLst/>
          </a:prstGeom>
        </p:spPr>
      </p:pic>
      <p:sp>
        <p:nvSpPr>
          <p:cNvPr id="27" name="內容版面配置區 2">
            <a:extLst>
              <a:ext uri="{FF2B5EF4-FFF2-40B4-BE49-F238E27FC236}">
                <a16:creationId xmlns:a16="http://schemas.microsoft.com/office/drawing/2014/main" id="{D35833A6-B82A-4D28-B82C-3BD37F8800DE}"/>
              </a:ext>
            </a:extLst>
          </p:cNvPr>
          <p:cNvSpPr txBox="1">
            <a:spLocks/>
          </p:cNvSpPr>
          <p:nvPr/>
        </p:nvSpPr>
        <p:spPr>
          <a:xfrm>
            <a:off x="663624" y="2210322"/>
            <a:ext cx="4782474" cy="784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000" b="1"/>
              <a:t>Don’t need to re-deploy the cables</a:t>
            </a:r>
          </a:p>
          <a:p>
            <a:endParaRPr lang="en-US" altLang="zh-TW" sz="2000" b="1"/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BE2D67F1-184E-4D87-AC27-A6D1786470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84" b="27999"/>
          <a:stretch/>
        </p:blipFill>
        <p:spPr>
          <a:xfrm>
            <a:off x="5549576" y="3244218"/>
            <a:ext cx="6097723" cy="1723567"/>
          </a:xfrm>
          <a:prstGeom prst="rect">
            <a:avLst/>
          </a:prstGeom>
        </p:spPr>
      </p:pic>
      <p:pic>
        <p:nvPicPr>
          <p:cNvPr id="30" name="圖片 29" descr="一張含有 纜線, 連接器 的圖片&#10;&#10;自動產生的描述">
            <a:extLst>
              <a:ext uri="{FF2B5EF4-FFF2-40B4-BE49-F238E27FC236}">
                <a16:creationId xmlns:a16="http://schemas.microsoft.com/office/drawing/2014/main" id="{097DBD84-1D53-4D9A-846A-248CA9B2A4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444" y="4067178"/>
            <a:ext cx="2882798" cy="2790822"/>
          </a:xfrm>
          <a:prstGeom prst="rect">
            <a:avLst/>
          </a:prstGeom>
        </p:spPr>
      </p:pic>
      <p:graphicFrame>
        <p:nvGraphicFramePr>
          <p:cNvPr id="9" name="Shape 253">
            <a:extLst>
              <a:ext uri="{FF2B5EF4-FFF2-40B4-BE49-F238E27FC236}">
                <a16:creationId xmlns:a16="http://schemas.microsoft.com/office/drawing/2014/main" id="{AE051B7B-333B-406D-A355-F7E1AA62E1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2211325"/>
              </p:ext>
            </p:extLst>
          </p:nvPr>
        </p:nvGraphicFramePr>
        <p:xfrm>
          <a:off x="663624" y="2803089"/>
          <a:ext cx="4619151" cy="292118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912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6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3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252"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TW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lt"/>
                        </a:rPr>
                        <a:t>CAT 5e</a:t>
                      </a:r>
                      <a:endParaRPr sz="18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TW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lt"/>
                        </a:rPr>
                        <a:t>CAT 6</a:t>
                      </a:r>
                      <a:endParaRPr sz="18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TW" sz="18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+mn-lt"/>
                        </a:rPr>
                        <a:t>CAT 6A</a:t>
                      </a:r>
                    </a:p>
                  </a:txBody>
                  <a:tcPr marL="88816" marR="88816" marT="44408" marB="4440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54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100M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29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1G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29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2.5G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29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5G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25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10G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900" b="1">
                          <a:sym typeface="+mn-lt"/>
                        </a:rPr>
                        <a:t>X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✔(55m)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Corbel"/>
                        <a:buNone/>
                      </a:pPr>
                      <a:r>
                        <a:rPr lang="zh-TW" sz="1900" b="1">
                          <a:sym typeface="+mn-lt"/>
                        </a:rPr>
                        <a:t>✔</a:t>
                      </a:r>
                      <a:endParaRPr sz="1900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88816" marR="88816" marT="44408" marB="4440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標題 1">
            <a:extLst>
              <a:ext uri="{FF2B5EF4-FFF2-40B4-BE49-F238E27FC236}">
                <a16:creationId xmlns:a16="http://schemas.microsoft.com/office/drawing/2014/main" id="{EF7810FC-D3C2-9228-39E7-4F31E4072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2.5GbE can be used with original Cat5e cables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9890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圖形 30">
            <a:extLst>
              <a:ext uri="{FF2B5EF4-FFF2-40B4-BE49-F238E27FC236}">
                <a16:creationId xmlns:a16="http://schemas.microsoft.com/office/drawing/2014/main" id="{4B533E44-651C-E289-EEB5-D301227AF0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647344" y="1329332"/>
            <a:ext cx="6544656" cy="2371596"/>
          </a:xfrm>
          <a:prstGeom prst="rect">
            <a:avLst/>
          </a:prstGeom>
        </p:spPr>
      </p:pic>
      <p:pic>
        <p:nvPicPr>
          <p:cNvPr id="38" name="圖形 37">
            <a:extLst>
              <a:ext uri="{FF2B5EF4-FFF2-40B4-BE49-F238E27FC236}">
                <a16:creationId xmlns:a16="http://schemas.microsoft.com/office/drawing/2014/main" id="{3632A381-C486-5355-6F37-460653EF9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4262256"/>
            <a:ext cx="6544656" cy="2371596"/>
          </a:xfrm>
          <a:prstGeom prst="rect">
            <a:avLst/>
          </a:prstGeom>
        </p:spPr>
      </p:pic>
      <p:sp>
        <p:nvSpPr>
          <p:cNvPr id="43" name="內容版面配置區 4">
            <a:extLst>
              <a:ext uri="{FF2B5EF4-FFF2-40B4-BE49-F238E27FC236}">
                <a16:creationId xmlns:a16="http://schemas.microsoft.com/office/drawing/2014/main" id="{E6839052-8DFF-1550-93FA-CC6DB5DF24A8}"/>
              </a:ext>
            </a:extLst>
          </p:cNvPr>
          <p:cNvSpPr txBox="1">
            <a:spLocks/>
          </p:cNvSpPr>
          <p:nvPr/>
        </p:nvSpPr>
        <p:spPr>
          <a:xfrm>
            <a:off x="567191" y="1932680"/>
            <a:ext cx="5920926" cy="10164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TW" sz="2000"/>
              <a:t>If the existing devices only have 1GbE or even 100MbE, it can still be connected directly and used without any problem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zh-TW" sz="200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00DF4FA0-032D-4A6C-A7D1-8773409C5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Connect your current devices directly</a:t>
            </a:r>
            <a:endParaRPr lang="zh-TW" altLang="en-US"/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C102C01E-5F91-930D-88F9-B9CA184EC573}"/>
              </a:ext>
            </a:extLst>
          </p:cNvPr>
          <p:cNvGrpSpPr/>
          <p:nvPr/>
        </p:nvGrpSpPr>
        <p:grpSpPr>
          <a:xfrm>
            <a:off x="529091" y="2066100"/>
            <a:ext cx="11133818" cy="4186179"/>
            <a:chOff x="923322" y="1888972"/>
            <a:chExt cx="10176305" cy="4186179"/>
          </a:xfrm>
        </p:grpSpPr>
        <p:cxnSp>
          <p:nvCxnSpPr>
            <p:cNvPr id="40" name="直線接點 39">
              <a:extLst>
                <a:ext uri="{FF2B5EF4-FFF2-40B4-BE49-F238E27FC236}">
                  <a16:creationId xmlns:a16="http://schemas.microsoft.com/office/drawing/2014/main" id="{C62F649F-48B8-4F51-3F8F-03C1288E43F6}"/>
                </a:ext>
              </a:extLst>
            </p:cNvPr>
            <p:cNvCxnSpPr/>
            <p:nvPr/>
          </p:nvCxnSpPr>
          <p:spPr>
            <a:xfrm>
              <a:off x="2426799" y="4100378"/>
              <a:ext cx="2855417" cy="0"/>
            </a:xfrm>
            <a:prstGeom prst="line">
              <a:avLst/>
            </a:prstGeom>
            <a:ln w="57150">
              <a:solidFill>
                <a:srgbClr val="9036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接點: 肘形 40">
              <a:extLst>
                <a:ext uri="{FF2B5EF4-FFF2-40B4-BE49-F238E27FC236}">
                  <a16:creationId xmlns:a16="http://schemas.microsoft.com/office/drawing/2014/main" id="{75CAC1FB-6222-5743-6931-3879A16D7BFF}"/>
                </a:ext>
              </a:extLst>
            </p:cNvPr>
            <p:cNvCxnSpPr>
              <a:cxnSpLocks/>
            </p:cNvCxnSpPr>
            <p:nvPr/>
          </p:nvCxnSpPr>
          <p:spPr>
            <a:xfrm>
              <a:off x="6369869" y="3990817"/>
              <a:ext cx="3233854" cy="1237323"/>
            </a:xfrm>
            <a:prstGeom prst="bentConnector3">
              <a:avLst>
                <a:gd name="adj1" fmla="val 50000"/>
              </a:avLst>
            </a:prstGeom>
            <a:ln w="57150">
              <a:solidFill>
                <a:srgbClr val="9036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接點: 肘形 41">
              <a:extLst>
                <a:ext uri="{FF2B5EF4-FFF2-40B4-BE49-F238E27FC236}">
                  <a16:creationId xmlns:a16="http://schemas.microsoft.com/office/drawing/2014/main" id="{0CF5BA73-920D-BF3F-7435-371D1423DE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69869" y="2847826"/>
              <a:ext cx="3185268" cy="1067172"/>
            </a:xfrm>
            <a:prstGeom prst="bentConnector3">
              <a:avLst>
                <a:gd name="adj1" fmla="val 50000"/>
              </a:avLst>
            </a:prstGeom>
            <a:ln w="57150">
              <a:solidFill>
                <a:srgbClr val="9036F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圖形 43">
              <a:extLst>
                <a:ext uri="{FF2B5EF4-FFF2-40B4-BE49-F238E27FC236}">
                  <a16:creationId xmlns:a16="http://schemas.microsoft.com/office/drawing/2014/main" id="{61886F1C-069A-BBD9-C508-C296E18E1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23322" y="3421601"/>
              <a:ext cx="1908897" cy="1357553"/>
            </a:xfrm>
            <a:prstGeom prst="rect">
              <a:avLst/>
            </a:prstGeom>
          </p:spPr>
        </p:pic>
        <p:pic>
          <p:nvPicPr>
            <p:cNvPr id="45" name="圖片 44">
              <a:extLst>
                <a:ext uri="{FF2B5EF4-FFF2-40B4-BE49-F238E27FC236}">
                  <a16:creationId xmlns:a16="http://schemas.microsoft.com/office/drawing/2014/main" id="{2292DF2C-FC45-35CB-3B27-3732718E19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94038" y="3590699"/>
              <a:ext cx="3573337" cy="87513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6" name="圖形 45">
              <a:extLst>
                <a:ext uri="{FF2B5EF4-FFF2-40B4-BE49-F238E27FC236}">
                  <a16:creationId xmlns:a16="http://schemas.microsoft.com/office/drawing/2014/main" id="{7C7F6161-99B1-AF7E-1570-CBE3215FC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871886" y="1888972"/>
              <a:ext cx="1826116" cy="1917708"/>
            </a:xfrm>
            <a:prstGeom prst="rect">
              <a:avLst/>
            </a:prstGeom>
          </p:spPr>
        </p:pic>
        <p:pic>
          <p:nvPicPr>
            <p:cNvPr id="47" name="圖形 46">
              <a:extLst>
                <a:ext uri="{FF2B5EF4-FFF2-40B4-BE49-F238E27FC236}">
                  <a16:creationId xmlns:a16="http://schemas.microsoft.com/office/drawing/2014/main" id="{82F6C25C-D519-C25C-4911-2B7F28E2C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927529" y="3720813"/>
              <a:ext cx="2172098" cy="2354338"/>
            </a:xfrm>
            <a:prstGeom prst="rect">
              <a:avLst/>
            </a:prstGeom>
          </p:spPr>
        </p:pic>
        <p:sp>
          <p:nvSpPr>
            <p:cNvPr id="28" name="矩形: 圓角 27">
              <a:extLst>
                <a:ext uri="{FF2B5EF4-FFF2-40B4-BE49-F238E27FC236}">
                  <a16:creationId xmlns:a16="http://schemas.microsoft.com/office/drawing/2014/main" id="{973276F1-4685-2606-90CB-071A57264E28}"/>
                </a:ext>
              </a:extLst>
            </p:cNvPr>
            <p:cNvSpPr/>
            <p:nvPr/>
          </p:nvSpPr>
          <p:spPr>
            <a:xfrm>
              <a:off x="3033023" y="3849392"/>
              <a:ext cx="1346723" cy="465147"/>
            </a:xfrm>
            <a:prstGeom prst="roundRect">
              <a:avLst>
                <a:gd name="adj" fmla="val 17717"/>
              </a:avLst>
            </a:prstGeom>
            <a:solidFill>
              <a:schemeClr val="tx1"/>
            </a:soli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030A0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srgbClr val="4472C4"/>
                </a:buClr>
                <a:buSzPct val="100000"/>
              </a:pPr>
              <a:r>
                <a:rPr lang="en-US" altLang="zh-TW" b="1">
                  <a:solidFill>
                    <a:srgbClr val="99E0FD"/>
                  </a:solidFill>
                  <a:latin typeface="Arial" panose="020F0502020204030204"/>
                  <a:ea typeface="微軟正黑體"/>
                  <a:cs typeface="+mn-ea"/>
                  <a:sym typeface="+mn-lt"/>
                </a:rPr>
                <a:t>100MbE</a:t>
              </a:r>
            </a:p>
          </p:txBody>
        </p:sp>
        <p:sp>
          <p:nvSpPr>
            <p:cNvPr id="29" name="矩形: 圓角 28">
              <a:extLst>
                <a:ext uri="{FF2B5EF4-FFF2-40B4-BE49-F238E27FC236}">
                  <a16:creationId xmlns:a16="http://schemas.microsoft.com/office/drawing/2014/main" id="{D8CDA5D5-E8FF-8E3D-8D4C-D5CB1D872915}"/>
                </a:ext>
              </a:extLst>
            </p:cNvPr>
            <p:cNvSpPr/>
            <p:nvPr/>
          </p:nvSpPr>
          <p:spPr>
            <a:xfrm>
              <a:off x="7327396" y="2714295"/>
              <a:ext cx="1156884" cy="422097"/>
            </a:xfrm>
            <a:prstGeom prst="roundRect">
              <a:avLst>
                <a:gd name="adj" fmla="val 17717"/>
              </a:avLst>
            </a:prstGeom>
            <a:solidFill>
              <a:schemeClr val="tx1"/>
            </a:soli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030A0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ct val="100000"/>
                <a:buFontTx/>
                <a:buNone/>
                <a:tabLst/>
                <a:defRPr/>
              </a:pPr>
              <a:r>
                <a:rPr kumimoji="0" lang="en-US" altLang="zh-TW" b="1" i="0" u="none" strike="noStrike" kern="1200" cap="none" spc="0" normalizeH="0" baseline="0" noProof="0">
                  <a:ln>
                    <a:noFill/>
                  </a:ln>
                  <a:solidFill>
                    <a:srgbClr val="99E0FD"/>
                  </a:solidFill>
                  <a:effectLst/>
                  <a:uLnTx/>
                  <a:uFillTx/>
                  <a:latin typeface="Arial" panose="020F0502020204030204"/>
                  <a:ea typeface="微軟正黑體"/>
                  <a:cs typeface="+mn-ea"/>
                  <a:sym typeface="+mn-lt"/>
                </a:rPr>
                <a:t>2.5GbE</a:t>
              </a:r>
            </a:p>
          </p:txBody>
        </p:sp>
        <p:sp>
          <p:nvSpPr>
            <p:cNvPr id="30" name="矩形: 圓角 29">
              <a:extLst>
                <a:ext uri="{FF2B5EF4-FFF2-40B4-BE49-F238E27FC236}">
                  <a16:creationId xmlns:a16="http://schemas.microsoft.com/office/drawing/2014/main" id="{879CAEDD-1B3F-3AEC-E3FD-E29DC23F2BE0}"/>
                </a:ext>
              </a:extLst>
            </p:cNvPr>
            <p:cNvSpPr/>
            <p:nvPr/>
          </p:nvSpPr>
          <p:spPr>
            <a:xfrm>
              <a:off x="7327396" y="4990180"/>
              <a:ext cx="1156884" cy="422097"/>
            </a:xfrm>
            <a:prstGeom prst="roundRect">
              <a:avLst>
                <a:gd name="adj" fmla="val 17717"/>
              </a:avLst>
            </a:prstGeom>
            <a:solidFill>
              <a:schemeClr val="tx1"/>
            </a:soli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030A0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72C4"/>
                </a:buClr>
                <a:buSzPct val="100000"/>
                <a:buFontTx/>
                <a:buNone/>
                <a:tabLst/>
                <a:defRPr/>
              </a:pPr>
              <a:r>
                <a:rPr kumimoji="0" lang="en-US" altLang="zh-TW" b="1" i="0" u="none" strike="noStrike" kern="1200" cap="none" spc="0" normalizeH="0" baseline="0" noProof="0">
                  <a:ln>
                    <a:noFill/>
                  </a:ln>
                  <a:solidFill>
                    <a:srgbClr val="99E0FD"/>
                  </a:solidFill>
                  <a:effectLst/>
                  <a:uLnTx/>
                  <a:uFillTx/>
                  <a:latin typeface="Arial" panose="020F0502020204030204"/>
                  <a:ea typeface="微軟正黑體"/>
                  <a:cs typeface="+mn-ea"/>
                  <a:sym typeface="+mn-lt"/>
                </a:rPr>
                <a:t>1GbE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6549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F681F51A-CBCB-1207-754C-5375FEA7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QSW-M2106 series spec</a:t>
            </a:r>
            <a:endParaRPr lang="zh-TW" altLang="en-US"/>
          </a:p>
        </p:txBody>
      </p:sp>
      <p:graphicFrame>
        <p:nvGraphicFramePr>
          <p:cNvPr id="2" name="內容版面配置區 3">
            <a:extLst>
              <a:ext uri="{FF2B5EF4-FFF2-40B4-BE49-F238E27FC236}">
                <a16:creationId xmlns:a16="http://schemas.microsoft.com/office/drawing/2014/main" id="{BDA789D2-6AAE-46FD-8B6A-30E69E7DB0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35173"/>
              </p:ext>
            </p:extLst>
          </p:nvPr>
        </p:nvGraphicFramePr>
        <p:xfrm>
          <a:off x="1599355" y="1831558"/>
          <a:ext cx="8704201" cy="445280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223867">
                  <a:extLst>
                    <a:ext uri="{9D8B030D-6E8A-4147-A177-3AD203B41FA5}">
                      <a16:colId xmlns:a16="http://schemas.microsoft.com/office/drawing/2014/main" val="2869850554"/>
                    </a:ext>
                  </a:extLst>
                </a:gridCol>
                <a:gridCol w="2740167">
                  <a:extLst>
                    <a:ext uri="{9D8B030D-6E8A-4147-A177-3AD203B41FA5}">
                      <a16:colId xmlns:a16="http://schemas.microsoft.com/office/drawing/2014/main" val="788495365"/>
                    </a:ext>
                  </a:extLst>
                </a:gridCol>
                <a:gridCol w="2740167">
                  <a:extLst>
                    <a:ext uri="{9D8B030D-6E8A-4147-A177-3AD203B41FA5}">
                      <a16:colId xmlns:a16="http://schemas.microsoft.com/office/drawing/2014/main" val="2703140603"/>
                    </a:ext>
                  </a:extLst>
                </a:gridCol>
              </a:tblGrid>
              <a:tr h="639517"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QSW-M2106-4S</a:t>
                      </a:r>
                      <a:endParaRPr lang="zh-TW" altLang="en-US" sz="140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QSW-M2106-4C</a:t>
                      </a:r>
                      <a:endParaRPr lang="zh-TW" altLang="en-US" sz="140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396490919"/>
                  </a:ext>
                </a:extLst>
              </a:tr>
              <a:tr h="27212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>
                          <a:latin typeface="+mj-lt"/>
                          <a:cs typeface="Arial"/>
                        </a:rPr>
                        <a:t>Management</a:t>
                      </a:r>
                      <a:endParaRPr lang="zh-TW" altLang="en-US" sz="1400" b="1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Layer2 Web Managed switch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Layer2 Web Managed switch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937450"/>
                  </a:ext>
                </a:extLst>
              </a:tr>
              <a:tr h="27212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>
                          <a:latin typeface="+mj-lt"/>
                          <a:cs typeface="Arial"/>
                        </a:rPr>
                        <a:t>Number of Port</a:t>
                      </a:r>
                      <a:endParaRPr lang="zh-TW" altLang="en-US" sz="1400" b="1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10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10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5316791"/>
                  </a:ext>
                </a:extLst>
              </a:tr>
              <a:tr h="39514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>
                          <a:latin typeface="+mj-lt"/>
                          <a:cs typeface="Arial"/>
                        </a:rPr>
                        <a:t>2.5 GbE RJ45</a:t>
                      </a:r>
                    </a:p>
                    <a:p>
                      <a:pPr algn="ctr"/>
                      <a:r>
                        <a:rPr lang="en-US" altLang="zh-TW" sz="1200" b="0" i="0" u="none" strike="noStrike" baseline="0" noProof="0">
                          <a:latin typeface="+mj-lt"/>
                        </a:rPr>
                        <a:t>(Support 2.5GbE/1GbE/100M</a:t>
                      </a:r>
                      <a:r>
                        <a:rPr lang="en-US" altLang="zh-TW" sz="1200" baseline="0">
                          <a:latin typeface="+mj-lt"/>
                        </a:rPr>
                        <a:t>)</a:t>
                      </a:r>
                      <a:endParaRPr lang="zh-TW" altLang="en-US" sz="1200" b="1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6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6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2571735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>
                          <a:latin typeface="+mj-lt"/>
                          <a:cs typeface="Arial"/>
                        </a:rPr>
                        <a:t>10 GbE SFP+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0" i="0" u="none" strike="noStrike" baseline="0" noProof="0">
                          <a:latin typeface="+mj-lt"/>
                        </a:rPr>
                        <a:t>(Support 10GbE/1GbE</a:t>
                      </a:r>
                      <a:r>
                        <a:rPr lang="en-US" altLang="zh-TW" sz="1400" baseline="0">
                          <a:latin typeface="+mj-lt"/>
                        </a:rPr>
                        <a:t>)</a:t>
                      </a:r>
                      <a:endParaRPr lang="zh-TW" altLang="en-US" sz="1400" b="1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4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-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7481674"/>
                  </a:ext>
                </a:extLst>
              </a:tr>
              <a:tr h="369048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>
                          <a:latin typeface="+mj-lt"/>
                          <a:cs typeface="Arial"/>
                        </a:rPr>
                        <a:t>10 GbE SFP+/RJ45 combo</a:t>
                      </a:r>
                      <a:endParaRPr lang="zh-TW" altLang="en-US" sz="1400" b="1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-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4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7883328"/>
                  </a:ext>
                </a:extLst>
              </a:tr>
              <a:tr h="24603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1">
                          <a:latin typeface="+mj-lt"/>
                          <a:cs typeface="Arial"/>
                        </a:rPr>
                        <a:t>Switch bandwidth</a:t>
                      </a:r>
                      <a:endParaRPr lang="zh-TW" altLang="en-US" sz="1400" b="1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110Gbps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>
                          <a:latin typeface="+mj-lt"/>
                          <a:cs typeface="Arial"/>
                        </a:rPr>
                        <a:t>110Gbps</a:t>
                      </a:r>
                      <a:endParaRPr lang="zh-TW" altLang="en-US" sz="140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7491818"/>
                  </a:ext>
                </a:extLst>
              </a:tr>
              <a:tr h="246032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Packet buffer size​</a:t>
                      </a:r>
                    </a:p>
                  </a:txBody>
                  <a:tcPr marL="8467" marR="8467" marT="8467" marB="0" anchor="ctr"/>
                </a:tc>
                <a:tc>
                  <a:txBody>
                    <a:bodyPr/>
                    <a:lstStyle/>
                    <a:p>
                      <a:pPr marL="0" lvl="0" algn="ctr" defTabSz="685800" rtl="0" eaLnBrk="1" latinLnBrk="0" hangingPunct="1">
                        <a:buNone/>
                      </a:pPr>
                      <a:r>
                        <a:rPr lang="en-US" altLang="zh-TW" sz="14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12Mbit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>
                          <a:latin typeface="+mj-lt"/>
                          <a:cs typeface="Arial"/>
                        </a:rPr>
                        <a:t>12Mbit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049681"/>
                  </a:ext>
                </a:extLst>
              </a:tr>
              <a:tr h="246032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Jumbo Frame​</a:t>
                      </a:r>
                    </a:p>
                  </a:txBody>
                  <a:tcPr marL="8467" marR="8467" marT="8467" marB="0" anchor="ctr"/>
                </a:tc>
                <a:tc>
                  <a:txBody>
                    <a:bodyPr/>
                    <a:lstStyle/>
                    <a:p>
                      <a:pPr marL="0" lvl="0" algn="ctr" defTabSz="685800" rtl="0" eaLnBrk="1" latinLnBrk="0" hangingPunct="1">
                        <a:buNone/>
                      </a:pPr>
                      <a:r>
                        <a:rPr lang="en-US" altLang="zh-TW" sz="14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9Kbytes</a:t>
                      </a:r>
                      <a:endParaRPr lang="en-US" altLang="zh-TW" sz="14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9Kbytes</a:t>
                      </a:r>
                      <a:endParaRPr lang="en-US" altLang="zh-TW" sz="1400" dirty="0">
                        <a:latin typeface="+mj-lt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478717"/>
                  </a:ext>
                </a:extLst>
              </a:tr>
              <a:tr h="246032"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en-US" sz="14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MAC table</a:t>
                      </a:r>
                    </a:p>
                  </a:txBody>
                  <a:tcPr marL="8467" marR="8467" marT="8467" marB="0" anchor="ctr"/>
                </a:tc>
                <a:tc>
                  <a:txBody>
                    <a:bodyPr/>
                    <a:lstStyle/>
                    <a:p>
                      <a:pPr marL="0" lvl="0" algn="ctr" defTabSz="685800" rtl="0" eaLnBrk="1" latinLnBrk="0" hangingPunct="1">
                        <a:buNone/>
                      </a:pPr>
                      <a:r>
                        <a:rPr lang="en-US" altLang="zh-TW" sz="1400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Arial"/>
                        </a:rPr>
                        <a:t>16K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>
                          <a:latin typeface="+mj-lt"/>
                          <a:cs typeface="Arial"/>
                        </a:rPr>
                        <a:t>16K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7590737"/>
                  </a:ext>
                </a:extLst>
              </a:tr>
              <a:tr h="24603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 b="1">
                          <a:latin typeface="+mj-lt"/>
                          <a:cs typeface="Arial"/>
                        </a:rPr>
                        <a:t>Fan design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>
                          <a:latin typeface="+mj-lt"/>
                          <a:cs typeface="Arial"/>
                        </a:rPr>
                        <a:t>With fan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>
                          <a:latin typeface="+mj-lt"/>
                          <a:cs typeface="Arial"/>
                        </a:rPr>
                        <a:t>With fan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4381929"/>
                  </a:ext>
                </a:extLst>
              </a:tr>
              <a:tr h="24603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 b="1">
                          <a:latin typeface="+mj-lt"/>
                          <a:cs typeface="Arial"/>
                        </a:rPr>
                        <a:t>Form factor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>
                          <a:latin typeface="+mj-lt"/>
                          <a:cs typeface="Arial"/>
                        </a:rPr>
                        <a:t>Desktop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TW" sz="1400" dirty="0">
                          <a:latin typeface="+mj-lt"/>
                          <a:cs typeface="Arial"/>
                        </a:rPr>
                        <a:t>Desktop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3751237"/>
                  </a:ext>
                </a:extLst>
              </a:tr>
            </a:tbl>
          </a:graphicData>
        </a:graphic>
      </p:graphicFrame>
      <p:pic>
        <p:nvPicPr>
          <p:cNvPr id="4" name="圖片 3">
            <a:extLst>
              <a:ext uri="{FF2B5EF4-FFF2-40B4-BE49-F238E27FC236}">
                <a16:creationId xmlns:a16="http://schemas.microsoft.com/office/drawing/2014/main" id="{37B41B3B-F64D-3BD3-0502-4BBEECA849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30974" y="1609996"/>
            <a:ext cx="2406675" cy="51081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43AFD067-934B-8976-49E9-66C9280065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2734" y="1609994"/>
            <a:ext cx="2431250" cy="5108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4088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>
            <a:extLst>
              <a:ext uri="{FF2B5EF4-FFF2-40B4-BE49-F238E27FC236}">
                <a16:creationId xmlns:a16="http://schemas.microsoft.com/office/drawing/2014/main" id="{50161ED3-9E74-9FEA-C666-4EAA516A82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537" y="3811111"/>
            <a:ext cx="10636895" cy="225765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QSW-M2106-4C Interface</a:t>
            </a:r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4B0101D9-DC5F-46E5-BB1A-AC8D756ACE9B}"/>
              </a:ext>
            </a:extLst>
          </p:cNvPr>
          <p:cNvSpPr txBox="1"/>
          <p:nvPr/>
        </p:nvSpPr>
        <p:spPr>
          <a:xfrm>
            <a:off x="5601957" y="2111433"/>
            <a:ext cx="419914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zh-TW"/>
            </a:defPPr>
            <a:lvl1pPr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>
                <a:latin typeface="+mj-lt"/>
              </a:rPr>
              <a:t>4 x </a:t>
            </a:r>
            <a:r>
              <a:rPr lang="zh-TW" altLang="en-US">
                <a:latin typeface="+mj-lt"/>
              </a:rPr>
              <a:t>10GbE SFP+ /RJ45 combo </a:t>
            </a:r>
            <a:r>
              <a:rPr lang="en-US" altLang="zh-TW">
                <a:latin typeface="+mj-lt"/>
              </a:rPr>
              <a:t>ports</a:t>
            </a:r>
            <a:endParaRPr lang="zh-TW" altLang="en-US">
              <a:latin typeface="+mj-lt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8ADA7024-5CAD-48DC-A959-52724208CC75}"/>
              </a:ext>
            </a:extLst>
          </p:cNvPr>
          <p:cNvSpPr txBox="1"/>
          <p:nvPr/>
        </p:nvSpPr>
        <p:spPr>
          <a:xfrm>
            <a:off x="1611717" y="2111433"/>
            <a:ext cx="33266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>
                <a:latin typeface="+mj-lt"/>
              </a:rPr>
              <a:t>6 x </a:t>
            </a:r>
            <a:r>
              <a:rPr lang="zh-TW" altLang="en-US" b="1">
                <a:latin typeface="+mj-lt"/>
              </a:rPr>
              <a:t>2.5GbE RJ45 </a:t>
            </a:r>
            <a:r>
              <a:rPr lang="en-US" altLang="zh-TW" b="1">
                <a:latin typeface="+mj-lt"/>
              </a:rPr>
              <a:t>ports</a:t>
            </a:r>
            <a:endParaRPr lang="zh-TW" altLang="en-US" b="1">
              <a:latin typeface="+mj-lt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ECD087D0-9B68-4E70-A42B-BA8AD88C9D90}"/>
              </a:ext>
            </a:extLst>
          </p:cNvPr>
          <p:cNvSpPr txBox="1"/>
          <p:nvPr/>
        </p:nvSpPr>
        <p:spPr>
          <a:xfrm>
            <a:off x="1346987" y="2566747"/>
            <a:ext cx="166835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>
                <a:latin typeface="+mj-lt"/>
              </a:rPr>
              <a:t>Console port</a:t>
            </a:r>
            <a:endParaRPr lang="zh-TW" altLang="en-US" b="1">
              <a:latin typeface="+mj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09C47ED-8870-4D01-9AB7-3FEF8AD195B4}"/>
              </a:ext>
            </a:extLst>
          </p:cNvPr>
          <p:cNvSpPr/>
          <p:nvPr/>
        </p:nvSpPr>
        <p:spPr>
          <a:xfrm>
            <a:off x="2390899" y="4618436"/>
            <a:ext cx="1768253" cy="1236453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D730AF91-A441-426D-9ACF-6E064020C679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3275025" y="2611272"/>
            <a:ext cx="1" cy="2007164"/>
          </a:xfrm>
          <a:prstGeom prst="straightConnector1">
            <a:avLst/>
          </a:prstGeom>
          <a:ln w="38100">
            <a:solidFill>
              <a:srgbClr val="FFC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BED633E6-8DCB-4566-A0ED-81B40483ACCA}"/>
              </a:ext>
            </a:extLst>
          </p:cNvPr>
          <p:cNvCxnSpPr>
            <a:cxnSpLocks/>
          </p:cNvCxnSpPr>
          <p:nvPr/>
        </p:nvCxnSpPr>
        <p:spPr>
          <a:xfrm>
            <a:off x="2061535" y="3119988"/>
            <a:ext cx="0" cy="2116203"/>
          </a:xfrm>
          <a:prstGeom prst="straightConnector1">
            <a:avLst/>
          </a:prstGeom>
          <a:ln w="38100">
            <a:solidFill>
              <a:srgbClr val="FFC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>
            <a:extLst>
              <a:ext uri="{FF2B5EF4-FFF2-40B4-BE49-F238E27FC236}">
                <a16:creationId xmlns:a16="http://schemas.microsoft.com/office/drawing/2014/main" id="{3453D614-A1A0-46DC-B9FD-9F08725C8EB1}"/>
              </a:ext>
            </a:extLst>
          </p:cNvPr>
          <p:cNvCxnSpPr>
            <a:cxnSpLocks/>
          </p:cNvCxnSpPr>
          <p:nvPr/>
        </p:nvCxnSpPr>
        <p:spPr>
          <a:xfrm>
            <a:off x="7701530" y="2527111"/>
            <a:ext cx="0" cy="2235075"/>
          </a:xfrm>
          <a:prstGeom prst="straightConnector1">
            <a:avLst/>
          </a:prstGeom>
          <a:ln w="38100">
            <a:solidFill>
              <a:srgbClr val="FFC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D2ABAE2-D814-46DC-AE3F-A79DEA886FE4}"/>
              </a:ext>
            </a:extLst>
          </p:cNvPr>
          <p:cNvSpPr/>
          <p:nvPr/>
        </p:nvSpPr>
        <p:spPr>
          <a:xfrm>
            <a:off x="4874802" y="4762186"/>
            <a:ext cx="5653455" cy="111623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1848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>
            <a:extLst>
              <a:ext uri="{FF2B5EF4-FFF2-40B4-BE49-F238E27FC236}">
                <a16:creationId xmlns:a16="http://schemas.microsoft.com/office/drawing/2014/main" id="{50161ED3-9E74-9FEA-C666-4EAA516A82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866" y="3828557"/>
            <a:ext cx="10638000" cy="223507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QSW-M2106-4S Interface</a:t>
            </a:r>
            <a:endParaRPr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4B0101D9-DC5F-46E5-BB1A-AC8D756ACE9B}"/>
              </a:ext>
            </a:extLst>
          </p:cNvPr>
          <p:cNvSpPr txBox="1"/>
          <p:nvPr/>
        </p:nvSpPr>
        <p:spPr>
          <a:xfrm>
            <a:off x="5255306" y="2111433"/>
            <a:ext cx="419914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+mj-lt"/>
              </a:defRPr>
            </a:lvl1pPr>
          </a:lstStyle>
          <a:p>
            <a:r>
              <a:rPr lang="en-US" altLang="zh-TW"/>
              <a:t>4 x 10GbE SFP+ ports</a:t>
            </a:r>
            <a:endParaRPr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8ADA7024-5CAD-48DC-A959-52724208CC75}"/>
              </a:ext>
            </a:extLst>
          </p:cNvPr>
          <p:cNvSpPr txBox="1"/>
          <p:nvPr/>
        </p:nvSpPr>
        <p:spPr>
          <a:xfrm>
            <a:off x="1611717" y="2111433"/>
            <a:ext cx="33266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+mj-lt"/>
              </a:defRPr>
            </a:lvl1pPr>
          </a:lstStyle>
          <a:p>
            <a:r>
              <a:rPr lang="en-US" altLang="zh-TW"/>
              <a:t>6</a:t>
            </a:r>
            <a:r>
              <a:rPr lang="zh-TW" altLang="en-US"/>
              <a:t> </a:t>
            </a:r>
            <a:r>
              <a:rPr lang="en-US" altLang="zh-TW"/>
              <a:t>x 2.5GbE RJ45 ports</a:t>
            </a:r>
            <a:endParaRPr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ECD087D0-9B68-4E70-A42B-BA8AD88C9D90}"/>
              </a:ext>
            </a:extLst>
          </p:cNvPr>
          <p:cNvSpPr txBox="1"/>
          <p:nvPr/>
        </p:nvSpPr>
        <p:spPr>
          <a:xfrm>
            <a:off x="1230095" y="2566747"/>
            <a:ext cx="17308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+mj-lt"/>
              </a:defRPr>
            </a:lvl1pPr>
          </a:lstStyle>
          <a:p>
            <a:r>
              <a:rPr lang="en-US" altLang="zh-TW"/>
              <a:t>Console port</a:t>
            </a:r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09C47ED-8870-4D01-9AB7-3FEF8AD195B4}"/>
              </a:ext>
            </a:extLst>
          </p:cNvPr>
          <p:cNvSpPr/>
          <p:nvPr/>
        </p:nvSpPr>
        <p:spPr>
          <a:xfrm>
            <a:off x="2390899" y="4618436"/>
            <a:ext cx="1768253" cy="1236453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D730AF91-A441-426D-9ACF-6E064020C679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3275025" y="2611272"/>
            <a:ext cx="1" cy="2007164"/>
          </a:xfrm>
          <a:prstGeom prst="straightConnector1">
            <a:avLst/>
          </a:prstGeom>
          <a:ln w="38100">
            <a:solidFill>
              <a:srgbClr val="FFC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id="{BED633E6-8DCB-4566-A0ED-81B40483ACCA}"/>
              </a:ext>
            </a:extLst>
          </p:cNvPr>
          <p:cNvCxnSpPr>
            <a:cxnSpLocks/>
          </p:cNvCxnSpPr>
          <p:nvPr/>
        </p:nvCxnSpPr>
        <p:spPr>
          <a:xfrm>
            <a:off x="2061535" y="3119988"/>
            <a:ext cx="0" cy="2116203"/>
          </a:xfrm>
          <a:prstGeom prst="straightConnector1">
            <a:avLst/>
          </a:prstGeom>
          <a:ln w="38100">
            <a:solidFill>
              <a:srgbClr val="FFC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>
            <a:extLst>
              <a:ext uri="{FF2B5EF4-FFF2-40B4-BE49-F238E27FC236}">
                <a16:creationId xmlns:a16="http://schemas.microsoft.com/office/drawing/2014/main" id="{3453D614-A1A0-46DC-B9FD-9F08725C8EB1}"/>
              </a:ext>
            </a:extLst>
          </p:cNvPr>
          <p:cNvCxnSpPr>
            <a:cxnSpLocks/>
          </p:cNvCxnSpPr>
          <p:nvPr/>
        </p:nvCxnSpPr>
        <p:spPr>
          <a:xfrm>
            <a:off x="7354878" y="2527111"/>
            <a:ext cx="0" cy="2235075"/>
          </a:xfrm>
          <a:prstGeom prst="straightConnector1">
            <a:avLst/>
          </a:prstGeom>
          <a:ln w="38100">
            <a:solidFill>
              <a:srgbClr val="FFC000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D2ABAE2-D814-46DC-AE3F-A79DEA886FE4}"/>
              </a:ext>
            </a:extLst>
          </p:cNvPr>
          <p:cNvSpPr/>
          <p:nvPr/>
        </p:nvSpPr>
        <p:spPr>
          <a:xfrm>
            <a:off x="4908655" y="4762186"/>
            <a:ext cx="4892446" cy="1116236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401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TW"/>
              <a:t>Refined design for elegant desktop placement</a:t>
            </a:r>
            <a:r>
              <a:rPr lang="zh-TW" altLang="en-US"/>
              <a:t> 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309064" y="2155471"/>
            <a:ext cx="99649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altLang="zh-TW" b="1"/>
              <a:t>- </a:t>
            </a:r>
            <a:r>
              <a:rPr lang="zh-TW" altLang="en-US" b="1"/>
              <a:t>Two kind of surface cover design、split </a:t>
            </a:r>
            <a:r>
              <a:rPr lang="en-US" altLang="zh-TW" b="1"/>
              <a:t>2.5GbE and 10GbE area.</a:t>
            </a:r>
          </a:p>
          <a:p>
            <a:pPr defTabSz="914400">
              <a:defRPr/>
            </a:pPr>
            <a:r>
              <a:rPr lang="en-US" altLang="zh-TW" b="1"/>
              <a:t>- </a:t>
            </a:r>
            <a:r>
              <a:rPr lang="zh-TW" altLang="en-US" b="1"/>
              <a:t>With </a:t>
            </a:r>
            <a:r>
              <a:rPr lang="en-US" altLang="zh-TW" b="1"/>
              <a:t>purple</a:t>
            </a:r>
            <a:r>
              <a:rPr lang="zh-TW" altLang="en-US" b="1"/>
              <a:t> </a:t>
            </a:r>
            <a:r>
              <a:rPr lang="en-US" altLang="zh-TW" b="1"/>
              <a:t>gray </a:t>
            </a:r>
            <a:r>
              <a:rPr lang="zh-TW" altLang="en-US" b="1"/>
              <a:t>power adaptor component，take lead office network not only flexibility of </a:t>
            </a:r>
            <a:r>
              <a:rPr lang="en-US" altLang="zh-TW" b="1"/>
              <a:t>2.5/10GbE, also shows modern and fashion design.</a:t>
            </a:r>
            <a:endParaRPr lang="zh-TW" altLang="en-US" b="1"/>
          </a:p>
        </p:txBody>
      </p:sp>
      <p:sp>
        <p:nvSpPr>
          <p:cNvPr id="5" name="文字方塊 4"/>
          <p:cNvSpPr txBox="1"/>
          <p:nvPr/>
        </p:nvSpPr>
        <p:spPr>
          <a:xfrm>
            <a:off x="8266826" y="6276006"/>
            <a:ext cx="2697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400" b="1"/>
              <a:t>Note: QSW-M2108-2S/2C only</a:t>
            </a:r>
            <a:endParaRPr lang="zh-TW" altLang="en-US" sz="1400" b="1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92B2AC3-F824-3494-0D0D-2B177A761D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552" y="3779199"/>
            <a:ext cx="10636895" cy="225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27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6723" y="1772696"/>
            <a:ext cx="8910048" cy="1053446"/>
          </a:xfrm>
        </p:spPr>
        <p:txBody>
          <a:bodyPr>
            <a:noAutofit/>
          </a:bodyPr>
          <a:lstStyle/>
          <a:p>
            <a:r>
              <a:rPr lang="en-US" altLang="zh-TW"/>
              <a:t>QSW-M2106 Software highlights 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1654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/>
              <a:t>Easy </a:t>
            </a:r>
            <a:r>
              <a:rPr lang="en-US" altLang="zh-TW">
                <a:ea typeface="+mj-lt"/>
              </a:rPr>
              <a:t>to</a:t>
            </a:r>
            <a:r>
              <a:rPr lang="zh-TW" altLang="zh-TW"/>
              <a:t> use </a:t>
            </a:r>
            <a:r>
              <a:rPr lang="en-US" altLang="zh-TW">
                <a:ea typeface="+mj-lt"/>
              </a:rPr>
              <a:t>GUI </a:t>
            </a:r>
            <a:r>
              <a:rPr lang="zh-TW" altLang="zh-TW"/>
              <a:t>design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idx="4294967295"/>
          </p:nvPr>
        </p:nvSpPr>
        <p:spPr>
          <a:xfrm>
            <a:off x="542292" y="1443038"/>
            <a:ext cx="9973307" cy="149383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77800" indent="-177800">
              <a:buSzPct val="100000"/>
            </a:pPr>
            <a:r>
              <a:rPr lang="zh-TW" altLang="zh-TW" sz="2000" b="1">
                <a:latin typeface="+mj-lt"/>
                <a:ea typeface="+mn-lt"/>
                <a:cs typeface="+mn-lt"/>
              </a:rPr>
              <a:t>Rich functions and easy </a:t>
            </a:r>
            <a:r>
              <a:rPr lang="en-US" altLang="zh-TW" sz="2000" b="1">
                <a:latin typeface="+mj-lt"/>
                <a:ea typeface="+mn-lt"/>
                <a:cs typeface="+mn-lt"/>
              </a:rPr>
              <a:t>to</a:t>
            </a:r>
            <a:r>
              <a:rPr lang="zh-TW" altLang="zh-TW" sz="2000" b="1">
                <a:latin typeface="+mj-lt"/>
                <a:ea typeface="+mn-lt"/>
                <a:cs typeface="+mn-lt"/>
              </a:rPr>
              <a:t> use</a:t>
            </a:r>
            <a:endParaRPr lang="en-US" altLang="zh-TW" sz="2000" b="1">
              <a:latin typeface="+mj-lt"/>
              <a:ea typeface="+mn-lt"/>
              <a:cs typeface="+mn-lt"/>
            </a:endParaRPr>
          </a:p>
          <a:p>
            <a:pPr marL="177800" indent="-177800">
              <a:buSzPct val="100000"/>
            </a:pPr>
            <a:r>
              <a:rPr lang="en-US" altLang="zh-TW" sz="2000" b="1">
                <a:latin typeface="+mj-lt"/>
                <a:ea typeface="+mn-lt"/>
                <a:cs typeface="+mn-lt"/>
              </a:rPr>
              <a:t>S</a:t>
            </a:r>
            <a:r>
              <a:rPr lang="zh-TW" altLang="zh-TW" sz="2000" b="1">
                <a:latin typeface="+mj-lt"/>
                <a:ea typeface="+mn-lt"/>
                <a:cs typeface="+mn-lt"/>
              </a:rPr>
              <a:t>traightforward web design let</a:t>
            </a:r>
            <a:r>
              <a:rPr lang="en-US" altLang="zh-TW" sz="2000" b="1">
                <a:latin typeface="+mj-lt"/>
                <a:ea typeface="+mn-lt"/>
                <a:cs typeface="+mn-lt"/>
              </a:rPr>
              <a:t>s</a:t>
            </a:r>
            <a:r>
              <a:rPr lang="zh-TW" altLang="zh-TW" sz="2000" b="1">
                <a:latin typeface="+mj-lt"/>
                <a:ea typeface="+mn-lt"/>
                <a:cs typeface="+mn-lt"/>
              </a:rPr>
              <a:t> user realize the setup logic quickly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470E2A98-AD10-4828-9779-B22FE5A34BAB}"/>
              </a:ext>
            </a:extLst>
          </p:cNvPr>
          <p:cNvGrpSpPr/>
          <p:nvPr/>
        </p:nvGrpSpPr>
        <p:grpSpPr>
          <a:xfrm>
            <a:off x="542293" y="2413984"/>
            <a:ext cx="11211977" cy="4001406"/>
            <a:chOff x="807948" y="2807487"/>
            <a:chExt cx="10357628" cy="3696501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7948" y="2807487"/>
              <a:ext cx="4714819" cy="2141313"/>
            </a:xfrm>
            <a:prstGeom prst="roundRect">
              <a:avLst>
                <a:gd name="adj" fmla="val 4857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2444" y="3479047"/>
              <a:ext cx="4743831" cy="2141313"/>
            </a:xfrm>
            <a:prstGeom prst="roundRect">
              <a:avLst>
                <a:gd name="adj" fmla="val 4857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50761" y="4362676"/>
              <a:ext cx="4714815" cy="2141312"/>
            </a:xfrm>
            <a:prstGeom prst="roundRect">
              <a:avLst>
                <a:gd name="adj" fmla="val 4857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123557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Split office network into different area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564107" y="1658559"/>
            <a:ext cx="8838714" cy="141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7800" indent="-177800">
              <a:buClrTx/>
              <a:buSzPct val="100000"/>
            </a:pPr>
            <a:r>
              <a:rPr lang="zh-TW" altLang="zh-TW" sz="2000" b="1">
                <a:latin typeface="+mj-lt"/>
                <a:ea typeface="+mn-lt"/>
                <a:cs typeface="+mn-lt"/>
              </a:rPr>
              <a:t>Virtual network </a:t>
            </a:r>
            <a:r>
              <a:rPr lang="en-US" altLang="zh-TW" sz="2000" b="1">
                <a:latin typeface="+mj-lt"/>
                <a:ea typeface="+mn-lt"/>
                <a:cs typeface="+mn-lt"/>
              </a:rPr>
              <a:t>(VLAN) can split office network </a:t>
            </a:r>
          </a:p>
          <a:p>
            <a:pPr marL="177800" indent="-177800">
              <a:buClrTx/>
              <a:buSzPct val="100000"/>
            </a:pPr>
            <a:r>
              <a:rPr lang="zh-TW" altLang="zh-TW" sz="2000" b="1">
                <a:latin typeface="+mj-lt"/>
                <a:ea typeface="+mn-lt"/>
                <a:cs typeface="+mn-lt"/>
              </a:rPr>
              <a:t>Easy </a:t>
            </a:r>
            <a:r>
              <a:rPr lang="en-US" altLang="zh-TW" sz="2000" b="1">
                <a:latin typeface="+mj-lt"/>
                <a:ea typeface="+mn-lt"/>
                <a:cs typeface="+mn-lt"/>
              </a:rPr>
              <a:t>to </a:t>
            </a:r>
            <a:r>
              <a:rPr lang="zh-TW" altLang="zh-TW" sz="2000" b="1">
                <a:latin typeface="+mj-lt"/>
                <a:ea typeface="+mn-lt"/>
                <a:cs typeface="+mn-lt"/>
              </a:rPr>
              <a:t>manage</a:t>
            </a:r>
            <a:r>
              <a:rPr lang="en-US" altLang="zh-TW" sz="2000" b="1">
                <a:latin typeface="+mj-lt"/>
                <a:ea typeface="+mn-lt"/>
                <a:cs typeface="+mn-lt"/>
              </a:rPr>
              <a:t>,</a:t>
            </a:r>
            <a:r>
              <a:rPr lang="zh-TW" altLang="zh-TW" sz="2000" b="1">
                <a:latin typeface="+mj-lt"/>
                <a:ea typeface="+mn-lt"/>
                <a:cs typeface="+mn-lt"/>
              </a:rPr>
              <a:t> can set up rout</a:t>
            </a:r>
            <a:r>
              <a:rPr lang="en-US" altLang="zh-TW" sz="2000" b="1" err="1">
                <a:latin typeface="+mj-lt"/>
                <a:ea typeface="+mn-lt"/>
                <a:cs typeface="+mn-lt"/>
              </a:rPr>
              <a:t>ing</a:t>
            </a:r>
            <a:r>
              <a:rPr lang="en-US" altLang="zh-TW" sz="2000" b="1">
                <a:latin typeface="+mj-lt"/>
                <a:ea typeface="+mn-lt"/>
                <a:cs typeface="+mn-lt"/>
              </a:rPr>
              <a:t> to connect different networks</a:t>
            </a:r>
          </a:p>
          <a:p>
            <a:pPr marL="177800" indent="-177800">
              <a:buClrTx/>
              <a:buSzPct val="100000"/>
            </a:pPr>
            <a:r>
              <a:rPr lang="zh-TW" altLang="zh-TW" sz="2000" b="1">
                <a:latin typeface="+mj-lt"/>
                <a:ea typeface="+mn-lt"/>
                <a:cs typeface="+mn-lt"/>
              </a:rPr>
              <a:t>Separate </a:t>
            </a:r>
            <a:r>
              <a:rPr lang="en-US" altLang="zh-TW" sz="2000" b="1">
                <a:latin typeface="+mj-lt"/>
                <a:ea typeface="+mn-lt"/>
                <a:cs typeface="+mn-lt"/>
              </a:rPr>
              <a:t>employee</a:t>
            </a:r>
            <a:r>
              <a:rPr lang="zh-TW" altLang="zh-TW" sz="2000" b="1">
                <a:latin typeface="+mj-lt"/>
                <a:ea typeface="+mn-lt"/>
                <a:cs typeface="+mn-lt"/>
              </a:rPr>
              <a:t> and guest network</a:t>
            </a:r>
            <a:endParaRPr lang="en-US" altLang="zh-TW" sz="2000" b="1">
              <a:latin typeface="+mj-lt"/>
              <a:ea typeface="+mn-lt"/>
              <a:cs typeface="+mn-lt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1D524011-E4E4-4214-9FC1-8B48548D185B}"/>
              </a:ext>
            </a:extLst>
          </p:cNvPr>
          <p:cNvGrpSpPr/>
          <p:nvPr/>
        </p:nvGrpSpPr>
        <p:grpSpPr>
          <a:xfrm>
            <a:off x="1618270" y="1770326"/>
            <a:ext cx="9149347" cy="4403748"/>
            <a:chOff x="888588" y="1388067"/>
            <a:chExt cx="10471074" cy="5039920"/>
          </a:xfrm>
        </p:grpSpPr>
        <p:sp>
          <p:nvSpPr>
            <p:cNvPr id="129" name="流程圖: 接點 128">
              <a:extLst>
                <a:ext uri="{FF2B5EF4-FFF2-40B4-BE49-F238E27FC236}">
                  <a16:creationId xmlns:a16="http://schemas.microsoft.com/office/drawing/2014/main" id="{38147941-D0A1-4F6E-B241-4A7BE6918161}"/>
                </a:ext>
              </a:extLst>
            </p:cNvPr>
            <p:cNvSpPr/>
            <p:nvPr/>
          </p:nvSpPr>
          <p:spPr>
            <a:xfrm>
              <a:off x="888588" y="4333178"/>
              <a:ext cx="3068293" cy="1802922"/>
            </a:xfrm>
            <a:prstGeom prst="flowChartConnec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pic>
          <p:nvPicPr>
            <p:cNvPr id="27" name="圖片 26" descr="一張含有 玩具 的圖片&#10;&#10;自動產生的描述">
              <a:extLst>
                <a:ext uri="{FF2B5EF4-FFF2-40B4-BE49-F238E27FC236}">
                  <a16:creationId xmlns:a16="http://schemas.microsoft.com/office/drawing/2014/main" id="{3049FA66-BC23-4EDE-AA7D-D65D5A2F2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13954" y="4218516"/>
              <a:ext cx="1945708" cy="2209471"/>
            </a:xfrm>
            <a:prstGeom prst="rect">
              <a:avLst/>
            </a:prstGeom>
          </p:spPr>
        </p:pic>
        <p:pic>
          <p:nvPicPr>
            <p:cNvPr id="28" name="圖片 27">
              <a:extLst>
                <a:ext uri="{FF2B5EF4-FFF2-40B4-BE49-F238E27FC236}">
                  <a16:creationId xmlns:a16="http://schemas.microsoft.com/office/drawing/2014/main" id="{78FBB188-2253-4B02-87D8-57434F1B2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08672" y="4215842"/>
              <a:ext cx="2277489" cy="2211248"/>
            </a:xfrm>
            <a:prstGeom prst="rect">
              <a:avLst/>
            </a:prstGeom>
          </p:spPr>
        </p:pic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2BFA8D2D-FDC4-426F-9FD6-FB7BFC031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23459" y="1388067"/>
              <a:ext cx="2029249" cy="2211268"/>
            </a:xfrm>
            <a:prstGeom prst="rect">
              <a:avLst/>
            </a:prstGeom>
          </p:spPr>
        </p:pic>
        <p:cxnSp>
          <p:nvCxnSpPr>
            <p:cNvPr id="35" name="直線單箭頭接點 34">
              <a:extLst>
                <a:ext uri="{FF2B5EF4-FFF2-40B4-BE49-F238E27FC236}">
                  <a16:creationId xmlns:a16="http://schemas.microsoft.com/office/drawing/2014/main" id="{DB31945D-5F03-4474-A7D5-4759513546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1517" y="3402279"/>
              <a:ext cx="4931733" cy="713534"/>
            </a:xfrm>
            <a:prstGeom prst="straightConnector1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單箭頭接點 41">
              <a:extLst>
                <a:ext uri="{FF2B5EF4-FFF2-40B4-BE49-F238E27FC236}">
                  <a16:creationId xmlns:a16="http://schemas.microsoft.com/office/drawing/2014/main" id="{6BAAA19E-B728-4AE3-96D0-93ECA772C9D6}"/>
                </a:ext>
              </a:extLst>
            </p:cNvPr>
            <p:cNvCxnSpPr>
              <a:cxnSpLocks/>
            </p:cNvCxnSpPr>
            <p:nvPr/>
          </p:nvCxnSpPr>
          <p:spPr>
            <a:xfrm>
              <a:off x="8218697" y="5234639"/>
              <a:ext cx="1330883" cy="0"/>
            </a:xfrm>
            <a:prstGeom prst="straightConnector1">
              <a:avLst/>
            </a:prstGeom>
            <a:ln w="63500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單箭頭接點 51">
              <a:extLst>
                <a:ext uri="{FF2B5EF4-FFF2-40B4-BE49-F238E27FC236}">
                  <a16:creationId xmlns:a16="http://schemas.microsoft.com/office/drawing/2014/main" id="{DD3DC10A-6B4E-42FC-96ED-774651DF7496}"/>
                </a:ext>
              </a:extLst>
            </p:cNvPr>
            <p:cNvCxnSpPr>
              <a:cxnSpLocks/>
            </p:cNvCxnSpPr>
            <p:nvPr/>
          </p:nvCxnSpPr>
          <p:spPr>
            <a:xfrm>
              <a:off x="9910875" y="3703147"/>
              <a:ext cx="6530" cy="1113216"/>
            </a:xfrm>
            <a:prstGeom prst="straightConnector1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8" name="圖片 77">
              <a:extLst>
                <a:ext uri="{FF2B5EF4-FFF2-40B4-BE49-F238E27FC236}">
                  <a16:creationId xmlns:a16="http://schemas.microsoft.com/office/drawing/2014/main" id="{1E0700A0-2D5F-4997-8BE1-18C79FF7B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60839" y="3023227"/>
              <a:ext cx="3130678" cy="2776804"/>
            </a:xfrm>
            <a:prstGeom prst="rect">
              <a:avLst/>
            </a:prstGeom>
          </p:spPr>
        </p:pic>
        <p:sp>
          <p:nvSpPr>
            <p:cNvPr id="82" name="乘號 81">
              <a:extLst>
                <a:ext uri="{FF2B5EF4-FFF2-40B4-BE49-F238E27FC236}">
                  <a16:creationId xmlns:a16="http://schemas.microsoft.com/office/drawing/2014/main" id="{287E33E0-E5F6-4382-B6CD-947F80017F22}"/>
                </a:ext>
              </a:extLst>
            </p:cNvPr>
            <p:cNvSpPr/>
            <p:nvPr/>
          </p:nvSpPr>
          <p:spPr>
            <a:xfrm>
              <a:off x="9584205" y="3929208"/>
              <a:ext cx="653339" cy="653339"/>
            </a:xfrm>
            <a:prstGeom prst="mathMultiply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sp>
          <p:nvSpPr>
            <p:cNvPr id="83" name="乘號 82">
              <a:extLst>
                <a:ext uri="{FF2B5EF4-FFF2-40B4-BE49-F238E27FC236}">
                  <a16:creationId xmlns:a16="http://schemas.microsoft.com/office/drawing/2014/main" id="{401791EE-6354-42FD-AFE7-E31C4256166B}"/>
                </a:ext>
              </a:extLst>
            </p:cNvPr>
            <p:cNvSpPr/>
            <p:nvPr/>
          </p:nvSpPr>
          <p:spPr>
            <a:xfrm>
              <a:off x="6152361" y="3436624"/>
              <a:ext cx="653339" cy="653339"/>
            </a:xfrm>
            <a:prstGeom prst="mathMultiply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cxnSp>
          <p:nvCxnSpPr>
            <p:cNvPr id="120" name="直線單箭頭接點 119">
              <a:extLst>
                <a:ext uri="{FF2B5EF4-FFF2-40B4-BE49-F238E27FC236}">
                  <a16:creationId xmlns:a16="http://schemas.microsoft.com/office/drawing/2014/main" id="{4D140CAE-6C8A-401B-8F70-EBE86B4C97A1}"/>
                </a:ext>
              </a:extLst>
            </p:cNvPr>
            <p:cNvCxnSpPr>
              <a:cxnSpLocks/>
              <a:stCxn id="78" idx="3"/>
            </p:cNvCxnSpPr>
            <p:nvPr/>
          </p:nvCxnSpPr>
          <p:spPr>
            <a:xfrm>
              <a:off x="4091517" y="4411629"/>
              <a:ext cx="2281715" cy="673652"/>
            </a:xfrm>
            <a:prstGeom prst="straightConnector1">
              <a:avLst/>
            </a:prstGeom>
            <a:ln w="63500">
              <a:solidFill>
                <a:schemeClr val="tx1">
                  <a:lumMod val="50000"/>
                  <a:lumOff val="50000"/>
                </a:schemeClr>
              </a:solidFill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乘號 124">
              <a:extLst>
                <a:ext uri="{FF2B5EF4-FFF2-40B4-BE49-F238E27FC236}">
                  <a16:creationId xmlns:a16="http://schemas.microsoft.com/office/drawing/2014/main" id="{3450B1C6-7A29-4F8B-A547-47850ADC9D55}"/>
                </a:ext>
              </a:extLst>
            </p:cNvPr>
            <p:cNvSpPr/>
            <p:nvPr/>
          </p:nvSpPr>
          <p:spPr>
            <a:xfrm>
              <a:off x="4882620" y="4393661"/>
              <a:ext cx="653339" cy="653339"/>
            </a:xfrm>
            <a:prstGeom prst="mathMultiply">
              <a:avLst/>
            </a:prstGeom>
            <a:solidFill>
              <a:srgbClr val="C00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endParaRPr>
            </a:p>
          </p:txBody>
        </p:sp>
        <p:cxnSp>
          <p:nvCxnSpPr>
            <p:cNvPr id="132" name="直線單箭頭接點 131">
              <a:extLst>
                <a:ext uri="{FF2B5EF4-FFF2-40B4-BE49-F238E27FC236}">
                  <a16:creationId xmlns:a16="http://schemas.microsoft.com/office/drawing/2014/main" id="{C9FE2732-2406-4600-BB2B-B63F6C5CCB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4711" y="3695325"/>
              <a:ext cx="1181116" cy="1022836"/>
            </a:xfrm>
            <a:prstGeom prst="straightConnector1">
              <a:avLst/>
            </a:prstGeom>
            <a:ln w="63500">
              <a:solidFill>
                <a:srgbClr val="00206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0049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 descr="一張含有 汽車, 蛋糕, 坐, 玩具 的圖片&#10;&#10;自動產生的描述">
            <a:extLst>
              <a:ext uri="{FF2B5EF4-FFF2-40B4-BE49-F238E27FC236}">
                <a16:creationId xmlns:a16="http://schemas.microsoft.com/office/drawing/2014/main" id="{A53B9F7C-9655-472D-9382-F4EA95F2A8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80622"/>
            <a:ext cx="7881287" cy="6315281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/>
              <a:t>Raise</a:t>
            </a:r>
            <a:r>
              <a:rPr lang="zh-TW" altLang="en-US" sz="3600"/>
              <a:t> </a:t>
            </a:r>
            <a:r>
              <a:rPr lang="en-US" altLang="zh-TW" sz="3600"/>
              <a:t>network speed with multiple network cable</a:t>
            </a:r>
            <a:endParaRPr lang="zh-TW" altLang="en-US" sz="3600"/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3216321" y="1826270"/>
            <a:ext cx="8093123" cy="1915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7800" indent="-177800">
              <a:buSzPct val="100000"/>
            </a:pPr>
            <a:r>
              <a:rPr lang="en-US" altLang="zh-TW" sz="2000" b="1">
                <a:latin typeface="+mj-lt"/>
                <a:ea typeface="+mn-lt"/>
                <a:cs typeface="+mn-lt"/>
              </a:rPr>
              <a:t>Link Aggregation</a:t>
            </a:r>
            <a:r>
              <a:rPr lang="zh-TW" altLang="en-US" sz="2000" b="1">
                <a:latin typeface="+mj-lt"/>
                <a:ea typeface="+mn-lt"/>
                <a:cs typeface="+mn-lt"/>
              </a:rPr>
              <a:t> </a:t>
            </a:r>
            <a:r>
              <a:rPr lang="en-US" altLang="zh-TW" sz="2000" b="1">
                <a:latin typeface="+mj-lt"/>
                <a:ea typeface="+mn-lt"/>
                <a:cs typeface="+mn-lt"/>
              </a:rPr>
              <a:t>(LACP) </a:t>
            </a:r>
            <a:r>
              <a:rPr lang="zh-TW" altLang="zh-TW" sz="2000" b="1">
                <a:latin typeface="+mj-lt"/>
                <a:ea typeface="+mn-lt"/>
                <a:cs typeface="+mn-lt"/>
              </a:rPr>
              <a:t>can aggregate multiple network cable into a single logical network</a:t>
            </a:r>
            <a:endParaRPr lang="en-US" altLang="zh-TW" sz="2000" b="1">
              <a:latin typeface="+mj-lt"/>
              <a:ea typeface="+mn-lt"/>
              <a:cs typeface="+mn-lt"/>
            </a:endParaRPr>
          </a:p>
          <a:p>
            <a:pPr marL="177800" indent="-177800">
              <a:buSzPct val="100000"/>
            </a:pPr>
            <a:r>
              <a:rPr lang="en-US" altLang="zh-TW" sz="2000" b="1">
                <a:latin typeface="+mj-lt"/>
                <a:ea typeface="+mn-lt"/>
                <a:cs typeface="+mn-lt"/>
              </a:rPr>
              <a:t>Quick and direct to have a network more than 10GbE</a:t>
            </a:r>
            <a:endParaRPr lang="zh-TW" altLang="en-US" sz="2000" b="1">
              <a:latin typeface="+mj-lt"/>
              <a:ea typeface="+mn-lt"/>
              <a:cs typeface="+mn-lt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E3215D6-D929-063B-F4FB-D62AB27C71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9642" y="4430974"/>
            <a:ext cx="6408661" cy="13602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3911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 descr="一張含有 文字, 地圖, 標誌 的圖片&#10;&#10;自動產生的描述">
            <a:extLst>
              <a:ext uri="{FF2B5EF4-FFF2-40B4-BE49-F238E27FC236}">
                <a16:creationId xmlns:a16="http://schemas.microsoft.com/office/drawing/2014/main" id="{EF433C95-137E-4971-86A4-C17F2958A8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8048" y="1899946"/>
            <a:ext cx="7166769" cy="411096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/>
              <a:t>Deliver streaming to dedicate device specifically</a:t>
            </a:r>
            <a:endParaRPr lang="zh-TW" altLang="en-US" sz="3600"/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426486" y="2915617"/>
            <a:ext cx="4268669" cy="2079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7800" indent="-177800">
              <a:buSzPct val="100000"/>
            </a:pPr>
            <a:r>
              <a:rPr lang="en-US" altLang="zh-TW" sz="2000" b="1">
                <a:latin typeface="+mj-lt"/>
                <a:ea typeface="+mn-lt"/>
                <a:cs typeface="+mn-lt"/>
              </a:rPr>
              <a:t>IGMP snooping can record streaming request for each end point device</a:t>
            </a:r>
            <a:endParaRPr lang="zh-TW" altLang="en-US" sz="2000" b="1">
              <a:latin typeface="+mj-lt"/>
              <a:ea typeface="+mn-lt"/>
              <a:cs typeface="+mn-lt"/>
            </a:endParaRPr>
          </a:p>
          <a:p>
            <a:pPr marL="177800" indent="-177800">
              <a:buSzPct val="100000"/>
            </a:pPr>
            <a:r>
              <a:rPr lang="en-US" altLang="zh-TW" sz="2000" b="1">
                <a:latin typeface="+mj-lt"/>
                <a:ea typeface="+mn-lt"/>
                <a:cs typeface="+mn-lt"/>
              </a:rPr>
              <a:t>Avoid</a:t>
            </a:r>
            <a:r>
              <a:rPr lang="zh-TW" altLang="en-US" sz="2000" b="1">
                <a:latin typeface="+mj-lt"/>
                <a:ea typeface="+mn-lt"/>
                <a:cs typeface="+mn-lt"/>
              </a:rPr>
              <a:t> </a:t>
            </a:r>
            <a:r>
              <a:rPr lang="zh-TW" altLang="zh-TW" sz="2000" b="1">
                <a:latin typeface="+mj-lt"/>
                <a:ea typeface="+mn-lt"/>
                <a:cs typeface="+mn-lt"/>
              </a:rPr>
              <a:t>packet lost or wrong stream br</a:t>
            </a:r>
            <a:r>
              <a:rPr lang="en-US" altLang="zh-TW" sz="2000" b="1">
                <a:latin typeface="+mj-lt"/>
                <a:ea typeface="+mn-lt"/>
                <a:cs typeface="+mn-lt"/>
              </a:rPr>
              <a:t>o</a:t>
            </a:r>
            <a:r>
              <a:rPr lang="zh-TW" altLang="zh-TW" sz="2000" b="1">
                <a:latin typeface="+mj-lt"/>
                <a:ea typeface="+mn-lt"/>
                <a:cs typeface="+mn-lt"/>
              </a:rPr>
              <a:t>a</a:t>
            </a:r>
            <a:r>
              <a:rPr lang="en-US" altLang="zh-TW" sz="2000" b="1">
                <a:latin typeface="+mj-lt"/>
                <a:ea typeface="+mn-lt"/>
                <a:cs typeface="+mn-lt"/>
              </a:rPr>
              <a:t>d</a:t>
            </a:r>
            <a:r>
              <a:rPr lang="zh-TW" altLang="zh-TW" sz="2000" b="1">
                <a:latin typeface="+mj-lt"/>
                <a:ea typeface="+mn-lt"/>
                <a:cs typeface="+mn-lt"/>
              </a:rPr>
              <a:t>cast</a:t>
            </a:r>
            <a:endParaRPr lang="zh-TW" altLang="en-US" sz="2000" b="1">
              <a:latin typeface="+mj-lt"/>
              <a:ea typeface="+mn-lt"/>
              <a:cs typeface="+mn-lt"/>
            </a:endParaRPr>
          </a:p>
          <a:p>
            <a:pPr marL="177800" indent="-177800">
              <a:buSzPct val="100000"/>
            </a:pPr>
            <a:endParaRPr lang="zh-TW" altLang="en-US" sz="2000" b="1">
              <a:latin typeface="+mj-lt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66607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Always looking for best routing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574321" y="3003005"/>
            <a:ext cx="4862037" cy="2441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7800" indent="-177800">
              <a:buSzPct val="100000"/>
            </a:pPr>
            <a:r>
              <a:rPr lang="en-US" altLang="zh-TW" sz="2000" b="1">
                <a:latin typeface="+mj-lt"/>
                <a:ea typeface="+mn-lt"/>
                <a:cs typeface="+mn-lt"/>
              </a:rPr>
              <a:t>Rapid Spanning Tree Protocol</a:t>
            </a:r>
            <a:r>
              <a:rPr lang="zh-TW" altLang="en-US" sz="2000" b="1">
                <a:latin typeface="+mj-lt"/>
                <a:ea typeface="+mn-lt"/>
                <a:cs typeface="+mn-lt"/>
              </a:rPr>
              <a:t> </a:t>
            </a:r>
            <a:r>
              <a:rPr lang="en-US" altLang="zh-TW" sz="2000" b="1">
                <a:latin typeface="+mj-lt"/>
                <a:ea typeface="+mn-lt"/>
                <a:cs typeface="+mn-lt"/>
              </a:rPr>
              <a:t>(RSTP) </a:t>
            </a:r>
            <a:r>
              <a:rPr lang="zh-TW" altLang="zh-TW" sz="2000" b="1">
                <a:latin typeface="+mj-lt"/>
                <a:ea typeface="+mn-lt"/>
                <a:cs typeface="+mn-lt"/>
              </a:rPr>
              <a:t>live check best networking route</a:t>
            </a:r>
            <a:endParaRPr lang="en-US" altLang="zh-TW" sz="2000" b="1">
              <a:latin typeface="+mj-lt"/>
              <a:ea typeface="+mn-lt"/>
              <a:cs typeface="+mn-lt"/>
            </a:endParaRPr>
          </a:p>
          <a:p>
            <a:pPr marL="177800" indent="-177800">
              <a:buSzPct val="100000"/>
            </a:pPr>
            <a:r>
              <a:rPr lang="en-US" altLang="zh-TW" sz="2000" b="1">
                <a:latin typeface="+mj-lt"/>
                <a:ea typeface="+mn-lt"/>
                <a:cs typeface="+mn-lt"/>
              </a:rPr>
              <a:t>Always using most effective route for data transfer</a:t>
            </a:r>
            <a:endParaRPr lang="zh-TW" altLang="en-US" sz="2000" b="1">
              <a:latin typeface="+mj-lt"/>
              <a:ea typeface="+mn-lt"/>
              <a:cs typeface="+mn-lt"/>
            </a:endParaRPr>
          </a:p>
          <a:p>
            <a:pPr marL="177800" indent="-177800">
              <a:buSzPct val="100000"/>
            </a:pPr>
            <a:endParaRPr lang="zh-TW" altLang="en-US" sz="2000" b="1">
              <a:latin typeface="+mj-lt"/>
              <a:ea typeface="+mn-lt"/>
              <a:cs typeface="+mn-lt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4ECAF2FA-B1A2-4ABD-B601-26EE81650E3E}"/>
              </a:ext>
            </a:extLst>
          </p:cNvPr>
          <p:cNvGrpSpPr/>
          <p:nvPr/>
        </p:nvGrpSpPr>
        <p:grpSpPr>
          <a:xfrm>
            <a:off x="5784241" y="1725693"/>
            <a:ext cx="5655291" cy="4551383"/>
            <a:chOff x="5519624" y="1655603"/>
            <a:chExt cx="6085453" cy="4897577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C174E693-6832-4721-9FD7-3888EF26A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19624" y="1655603"/>
              <a:ext cx="6085453" cy="4897577"/>
            </a:xfrm>
            <a:prstGeom prst="rect">
              <a:avLst/>
            </a:prstGeom>
          </p:spPr>
        </p:pic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id="{EF9A541C-66CB-4FCC-BBAA-5679D49A3790}"/>
                </a:ext>
              </a:extLst>
            </p:cNvPr>
            <p:cNvGrpSpPr/>
            <p:nvPr/>
          </p:nvGrpSpPr>
          <p:grpSpPr>
            <a:xfrm>
              <a:off x="6076950" y="1877277"/>
              <a:ext cx="722189" cy="722189"/>
              <a:chOff x="6095999" y="1813681"/>
              <a:chExt cx="722189" cy="722189"/>
            </a:xfrm>
          </p:grpSpPr>
          <p:sp>
            <p:nvSpPr>
              <p:cNvPr id="11" name="橢圓 10">
                <a:extLst>
                  <a:ext uri="{FF2B5EF4-FFF2-40B4-BE49-F238E27FC236}">
                    <a16:creationId xmlns:a16="http://schemas.microsoft.com/office/drawing/2014/main" id="{B25DCB80-E15D-4374-93DD-A834B3BF5A5B}"/>
                  </a:ext>
                </a:extLst>
              </p:cNvPr>
              <p:cNvSpPr/>
              <p:nvPr/>
            </p:nvSpPr>
            <p:spPr>
              <a:xfrm>
                <a:off x="6095999" y="1813681"/>
                <a:ext cx="722189" cy="722189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軟正黑體"/>
                  <a:cs typeface="+mn-cs"/>
                </a:endParaRPr>
              </a:p>
            </p:txBody>
          </p:sp>
          <p:sp>
            <p:nvSpPr>
              <p:cNvPr id="20" name="乘號 19">
                <a:extLst>
                  <a:ext uri="{FF2B5EF4-FFF2-40B4-BE49-F238E27FC236}">
                    <a16:creationId xmlns:a16="http://schemas.microsoft.com/office/drawing/2014/main" id="{F92BF57E-5CFF-4E8F-8267-4FED2965590C}"/>
                  </a:ext>
                </a:extLst>
              </p:cNvPr>
              <p:cNvSpPr/>
              <p:nvPr/>
            </p:nvSpPr>
            <p:spPr>
              <a:xfrm>
                <a:off x="6095999" y="1813681"/>
                <a:ext cx="722189" cy="722189"/>
              </a:xfrm>
              <a:prstGeom prst="mathMultiply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軟正黑體"/>
                  <a:cs typeface="+mn-cs"/>
                </a:endParaRPr>
              </a:p>
            </p:txBody>
          </p:sp>
        </p:grpSp>
        <p:grpSp>
          <p:nvGrpSpPr>
            <p:cNvPr id="14" name="群組 13">
              <a:extLst>
                <a:ext uri="{FF2B5EF4-FFF2-40B4-BE49-F238E27FC236}">
                  <a16:creationId xmlns:a16="http://schemas.microsoft.com/office/drawing/2014/main" id="{332B74E0-6D8F-4A0C-9C39-46127DEDBB0B}"/>
                </a:ext>
              </a:extLst>
            </p:cNvPr>
            <p:cNvGrpSpPr/>
            <p:nvPr/>
          </p:nvGrpSpPr>
          <p:grpSpPr>
            <a:xfrm>
              <a:off x="10299632" y="5247976"/>
              <a:ext cx="722189" cy="722189"/>
              <a:chOff x="10318682" y="5252206"/>
              <a:chExt cx="722189" cy="722189"/>
            </a:xfrm>
          </p:grpSpPr>
          <p:sp>
            <p:nvSpPr>
              <p:cNvPr id="13" name="橢圓 12">
                <a:extLst>
                  <a:ext uri="{FF2B5EF4-FFF2-40B4-BE49-F238E27FC236}">
                    <a16:creationId xmlns:a16="http://schemas.microsoft.com/office/drawing/2014/main" id="{978A3C9E-A27F-4610-9AE2-2C2DD3DC5D65}"/>
                  </a:ext>
                </a:extLst>
              </p:cNvPr>
              <p:cNvSpPr/>
              <p:nvPr/>
            </p:nvSpPr>
            <p:spPr>
              <a:xfrm>
                <a:off x="10318682" y="5252206"/>
                <a:ext cx="722189" cy="722189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軟正黑體"/>
                  <a:cs typeface="+mn-cs"/>
                </a:endParaRPr>
              </a:p>
            </p:txBody>
          </p:sp>
          <p:sp>
            <p:nvSpPr>
              <p:cNvPr id="4" name="橢圓 3">
                <a:extLst>
                  <a:ext uri="{FF2B5EF4-FFF2-40B4-BE49-F238E27FC236}">
                    <a16:creationId xmlns:a16="http://schemas.microsoft.com/office/drawing/2014/main" id="{24C8E2E1-4270-40E4-AF82-1222044D0AF9}"/>
                  </a:ext>
                </a:extLst>
              </p:cNvPr>
              <p:cNvSpPr/>
              <p:nvPr/>
            </p:nvSpPr>
            <p:spPr>
              <a:xfrm>
                <a:off x="10434117" y="5367641"/>
                <a:ext cx="491319" cy="491319"/>
              </a:xfrm>
              <a:prstGeom prst="ellipse">
                <a:avLst/>
              </a:prstGeom>
              <a:noFill/>
              <a:ln w="825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微軟正黑體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0035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Firmware version live check</a:t>
            </a:r>
            <a:endParaRPr lang="zh-TW" altLang="en-US">
              <a:latin typeface="Arial"/>
              <a:ea typeface="微軟正黑體"/>
              <a:cs typeface="Arial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4294967295"/>
          </p:nvPr>
        </p:nvSpPr>
        <p:spPr>
          <a:xfrm>
            <a:off x="6990924" y="3136900"/>
            <a:ext cx="4600575" cy="1725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7800" indent="-177800">
              <a:buSzPct val="100000"/>
            </a:pPr>
            <a:r>
              <a:rPr lang="zh-TW" altLang="zh-TW" sz="2000" b="1">
                <a:latin typeface="+mj-lt"/>
                <a:ea typeface="+mn-lt"/>
                <a:cs typeface="+mn-lt"/>
              </a:rPr>
              <a:t>One-click update</a:t>
            </a:r>
            <a:endParaRPr lang="en-US" altLang="zh-TW" sz="2000" b="1">
              <a:latin typeface="+mj-lt"/>
              <a:ea typeface="+mn-lt"/>
              <a:cs typeface="+mn-lt"/>
            </a:endParaRPr>
          </a:p>
          <a:p>
            <a:pPr marL="177800" indent="-177800">
              <a:buSzPct val="100000"/>
            </a:pPr>
            <a:r>
              <a:rPr lang="zh-TW" altLang="zh-TW" sz="2000" b="1">
                <a:latin typeface="+mj-lt"/>
                <a:ea typeface="+mn-lt"/>
                <a:cs typeface="+mn-lt"/>
              </a:rPr>
              <a:t>Firmware version auto detect</a:t>
            </a:r>
            <a:endParaRPr lang="en-US" altLang="zh-TW" sz="2000" b="1">
              <a:latin typeface="+mj-lt"/>
              <a:ea typeface="+mn-lt"/>
              <a:cs typeface="+mn-lt"/>
            </a:endParaRPr>
          </a:p>
          <a:p>
            <a:pPr marL="177800" indent="-177800">
              <a:buSzPct val="100000"/>
            </a:pPr>
            <a:r>
              <a:rPr lang="en-US" altLang="zh-TW" sz="2000" b="1">
                <a:latin typeface="+mj-lt"/>
                <a:ea typeface="+mn-lt"/>
                <a:cs typeface="+mn-lt"/>
              </a:rPr>
              <a:t>Manual update</a:t>
            </a:r>
          </a:p>
          <a:p>
            <a:pPr marL="177800" indent="-177800">
              <a:buSzPct val="100000"/>
            </a:pPr>
            <a:endParaRPr lang="zh-TW" altLang="en-US" sz="2000" b="1">
              <a:latin typeface="+mj-lt"/>
              <a:ea typeface="+mn-lt"/>
              <a:cs typeface="+mn-lt"/>
            </a:endParaRPr>
          </a:p>
        </p:txBody>
      </p:sp>
      <p:pic>
        <p:nvPicPr>
          <p:cNvPr id="9" name="圖片 8" descr="一張含有 畫畫, 標誌 的圖片&#10;&#10;自動產生的描述">
            <a:extLst>
              <a:ext uri="{FF2B5EF4-FFF2-40B4-BE49-F238E27FC236}">
                <a16:creationId xmlns:a16="http://schemas.microsoft.com/office/drawing/2014/main" id="{E3D513E4-18D6-4B37-87B1-A4B38A479E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734" y="1592394"/>
            <a:ext cx="5217423" cy="4891573"/>
          </a:xfrm>
          <a:prstGeom prst="rect">
            <a:avLst/>
          </a:prstGeom>
        </p:spPr>
      </p:pic>
      <p:pic>
        <p:nvPicPr>
          <p:cNvPr id="7" name="圖片 6" descr="一張含有 文字, 電子用品 的圖片&#10;&#10;自動產生的描述">
            <a:extLst>
              <a:ext uri="{FF2B5EF4-FFF2-40B4-BE49-F238E27FC236}">
                <a16:creationId xmlns:a16="http://schemas.microsoft.com/office/drawing/2014/main" id="{CCD14FE5-726A-8F23-0B78-C7483FCD63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799" b="26578"/>
          <a:stretch/>
        </p:blipFill>
        <p:spPr>
          <a:xfrm>
            <a:off x="3278224" y="2231539"/>
            <a:ext cx="2613059" cy="76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023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A05EBD94-7BDA-4980-AC5F-E0D8D3F84E8B}"/>
              </a:ext>
            </a:extLst>
          </p:cNvPr>
          <p:cNvSpPr/>
          <p:nvPr/>
        </p:nvSpPr>
        <p:spPr>
          <a:xfrm>
            <a:off x="4254393" y="1317073"/>
            <a:ext cx="3678340" cy="5178562"/>
          </a:xfrm>
          <a:prstGeom prst="rect">
            <a:avLst/>
          </a:prstGeom>
          <a:gradFill>
            <a:gsLst>
              <a:gs pos="50000">
                <a:schemeClr val="bg1">
                  <a:alpha val="0"/>
                </a:schemeClr>
              </a:gs>
              <a:gs pos="100000">
                <a:srgbClr val="DACC1B"/>
              </a:gs>
            </a:gsLst>
            <a:lin ang="3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C325E15-DB63-4611-8893-2CA2F67D0DF1}"/>
              </a:ext>
            </a:extLst>
          </p:cNvPr>
          <p:cNvSpPr/>
          <p:nvPr/>
        </p:nvSpPr>
        <p:spPr>
          <a:xfrm>
            <a:off x="8145268" y="1317073"/>
            <a:ext cx="3678340" cy="5178562"/>
          </a:xfrm>
          <a:prstGeom prst="rect">
            <a:avLst/>
          </a:prstGeom>
          <a:gradFill>
            <a:gsLst>
              <a:gs pos="50000">
                <a:schemeClr val="bg1">
                  <a:alpha val="0"/>
                </a:schemeClr>
              </a:gs>
              <a:gs pos="100000">
                <a:srgbClr val="DACC1B"/>
              </a:gs>
            </a:gsLst>
            <a:lin ang="3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DBBF7E6-038E-4A92-A87C-87EC802E1D14}"/>
              </a:ext>
            </a:extLst>
          </p:cNvPr>
          <p:cNvSpPr/>
          <p:nvPr/>
        </p:nvSpPr>
        <p:spPr>
          <a:xfrm>
            <a:off x="414830" y="1317073"/>
            <a:ext cx="3678340" cy="5178562"/>
          </a:xfrm>
          <a:prstGeom prst="rect">
            <a:avLst/>
          </a:prstGeom>
          <a:gradFill>
            <a:gsLst>
              <a:gs pos="50000">
                <a:schemeClr val="bg1">
                  <a:alpha val="0"/>
                </a:schemeClr>
              </a:gs>
              <a:gs pos="100000">
                <a:srgbClr val="DACC1B"/>
              </a:gs>
            </a:gsLst>
            <a:lin ang="3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altLang="zh-TW">
                <a:latin typeface="Arial"/>
                <a:ea typeface="微軟正黑體"/>
                <a:cs typeface="Arial"/>
              </a:rPr>
              <a:t>QSW-M2106 have more</a:t>
            </a:r>
            <a:endParaRPr lang="zh-TW" altLang="en-US">
              <a:latin typeface="Arial"/>
              <a:ea typeface="微軟正黑體"/>
              <a:cs typeface="Arial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25593C7-1B5F-49A6-B387-8CE5D83A5208}"/>
              </a:ext>
            </a:extLst>
          </p:cNvPr>
          <p:cNvSpPr txBox="1"/>
          <p:nvPr/>
        </p:nvSpPr>
        <p:spPr>
          <a:xfrm>
            <a:off x="414830" y="1941116"/>
            <a:ext cx="3409355" cy="1015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800" indent="-177800" defTabSz="9144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2000" b="1">
                <a:latin typeface="+mj-lt"/>
                <a:ea typeface="+mn-lt"/>
                <a:cs typeface="+mn-lt"/>
              </a:defRPr>
            </a:lvl1pPr>
            <a:lvl2pPr marL="252000" indent="-25200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252000" indent="-25200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252000" indent="-25200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52000" indent="-25200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zh-TW" sz="1800"/>
              <a:t>Ethernet flow control (IEEE 802.3x) managing</a:t>
            </a:r>
            <a:r>
              <a:rPr lang="zh-TW" altLang="en-US" sz="1800"/>
              <a:t> </a:t>
            </a:r>
            <a:r>
              <a:rPr lang="en-US" altLang="zh-TW" sz="1800"/>
              <a:t>packet</a:t>
            </a:r>
            <a:r>
              <a:rPr lang="zh-TW" altLang="en-US" sz="1800"/>
              <a:t> </a:t>
            </a:r>
            <a:r>
              <a:rPr lang="en-US" altLang="zh-TW" sz="1800"/>
              <a:t>transfer,</a:t>
            </a:r>
            <a:r>
              <a:rPr lang="zh-TW" altLang="zh-TW" sz="1800"/>
              <a:t> avoid packet lost</a:t>
            </a:r>
            <a:endParaRPr lang="en-US" altLang="zh-TW" sz="180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7E2A0AB9-8BB9-4C6E-BFFC-9BBB11E360DA}"/>
              </a:ext>
            </a:extLst>
          </p:cNvPr>
          <p:cNvSpPr txBox="1"/>
          <p:nvPr/>
        </p:nvSpPr>
        <p:spPr>
          <a:xfrm>
            <a:off x="4216262" y="1941116"/>
            <a:ext cx="3678340" cy="1323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177800" indent="-177800" defTabSz="9144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2000" b="1">
                <a:latin typeface="+mj-lt"/>
                <a:ea typeface="+mn-lt"/>
                <a:cs typeface="+mn-lt"/>
              </a:defRPr>
            </a:lvl1pPr>
            <a:lvl2pPr marL="252000" indent="-25200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252000" indent="-25200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252000" indent="-25200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52000" indent="-25200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zh-TW" sz="1800"/>
              <a:t>Link Layer Discovery Protocol (LLDP),</a:t>
            </a:r>
            <a:r>
              <a:rPr lang="zh-TW" altLang="zh-TW" sz="1800"/>
              <a:t> easy to know which devices </a:t>
            </a:r>
            <a:r>
              <a:rPr lang="en-US" altLang="zh-TW" sz="1800"/>
              <a:t>are </a:t>
            </a:r>
            <a:r>
              <a:rPr lang="zh-TW" altLang="zh-TW" sz="1800"/>
              <a:t>conneted</a:t>
            </a:r>
            <a:endParaRPr lang="en-US" altLang="zh-TW" sz="180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56191CC3-2226-4F91-BF49-354EA445E5BD}"/>
              </a:ext>
            </a:extLst>
          </p:cNvPr>
          <p:cNvSpPr txBox="1"/>
          <p:nvPr/>
        </p:nvSpPr>
        <p:spPr>
          <a:xfrm>
            <a:off x="8124870" y="1941116"/>
            <a:ext cx="3652300" cy="1323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177800" indent="-177800" defTabSz="914400">
              <a:lnSpc>
                <a:spcPct val="10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  <a:defRPr sz="2000" b="1">
                <a:latin typeface="+mj-lt"/>
                <a:ea typeface="+mn-lt"/>
                <a:cs typeface="+mn-lt"/>
              </a:defRPr>
            </a:lvl1pPr>
            <a:lvl2pPr marL="252000" indent="-25200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 marL="252000" indent="-25200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 marL="252000" indent="-25200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 marL="252000" indent="-252000" defTabSz="9144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altLang="zh-TW" sz="1800"/>
              <a:t>Energy-Efficient Ethernet (IEEE 802.3az) and fan speed control,</a:t>
            </a:r>
            <a:r>
              <a:rPr lang="zh-TW" altLang="zh-TW" sz="1800"/>
              <a:t> managing power consum</a:t>
            </a:r>
            <a:r>
              <a:rPr lang="en-US" altLang="zh-TW" sz="1800" err="1"/>
              <a:t>ption</a:t>
            </a:r>
            <a:endParaRPr lang="en-US" altLang="zh-TW" sz="1800"/>
          </a:p>
        </p:txBody>
      </p:sp>
      <p:pic>
        <p:nvPicPr>
          <p:cNvPr id="13" name="圖片 12" descr="一張含有 螢幕擷取畫面 的圖片&#10;&#10;自動產生的描述">
            <a:extLst>
              <a:ext uri="{FF2B5EF4-FFF2-40B4-BE49-F238E27FC236}">
                <a16:creationId xmlns:a16="http://schemas.microsoft.com/office/drawing/2014/main" id="{92B0C403-4E37-401C-AF75-52896A96CC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414" y="3499656"/>
            <a:ext cx="3468319" cy="1771839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7DDE2716-8B9F-49CC-9634-89C36265F16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2336" y="3638247"/>
            <a:ext cx="3483486" cy="1494656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E742DCD9-EFCC-493D-8DFD-C615DE89A06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2543" y="3712335"/>
            <a:ext cx="3457973" cy="134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687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C71B0392-B56A-CE2B-9DD0-C478FD21F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723" y="1772696"/>
            <a:ext cx="6346381" cy="1053446"/>
          </a:xfrm>
        </p:spPr>
        <p:txBody>
          <a:bodyPr>
            <a:noAutofit/>
          </a:bodyPr>
          <a:lstStyle/>
          <a:p>
            <a:r>
              <a:rPr lang="en-US" altLang="zh-TW" sz="3600" b="1">
                <a:solidFill>
                  <a:schemeClr val="bg1"/>
                </a:solidFill>
                <a:cs typeface="+mn-ea"/>
                <a:sym typeface="+mn-lt"/>
              </a:rPr>
              <a:t>QNAP provide 10GbE/2.5GbE total solution to unleash your network</a:t>
            </a:r>
            <a:endParaRPr lang="zh-TW" altLang="en-US" sz="3600"/>
          </a:p>
        </p:txBody>
      </p:sp>
    </p:spTree>
    <p:extLst>
      <p:ext uri="{BB962C8B-B14F-4D97-AF65-F5344CB8AC3E}">
        <p14:creationId xmlns:p14="http://schemas.microsoft.com/office/powerpoint/2010/main" val="2080251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>
            <a:extLst>
              <a:ext uri="{FF2B5EF4-FFF2-40B4-BE49-F238E27FC236}">
                <a16:creationId xmlns:a16="http://schemas.microsoft.com/office/drawing/2014/main" id="{EF2758BD-E76B-A56B-0DE0-A33B52711A5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0126" y="1647412"/>
            <a:ext cx="5356840" cy="4298461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5B98933F-16F3-47DA-AB3E-5728440EC1C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247" y="1647413"/>
            <a:ext cx="5686364" cy="1491842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A2338605-0DAC-43C4-BBC3-77991AA86B64}"/>
              </a:ext>
            </a:extLst>
          </p:cNvPr>
          <p:cNvSpPr txBox="1"/>
          <p:nvPr/>
        </p:nvSpPr>
        <p:spPr>
          <a:xfrm>
            <a:off x="9570502" y="2039809"/>
            <a:ext cx="21032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2.5GbE RJ45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RJ45 (2T)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Auto loop detected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Fan less design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4C4A4B24-2F2E-4DC4-94C8-D2D447E22280}"/>
              </a:ext>
            </a:extLst>
          </p:cNvPr>
          <p:cNvSpPr txBox="1"/>
          <p:nvPr/>
        </p:nvSpPr>
        <p:spPr>
          <a:xfrm>
            <a:off x="3935364" y="2205524"/>
            <a:ext cx="20274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 2.5GbE RJ45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Auto loop detected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Fan less design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4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6C5875E8-F069-B479-A20A-B983679EB3DA}"/>
              </a:ext>
            </a:extLst>
          </p:cNvPr>
          <p:cNvGrpSpPr/>
          <p:nvPr/>
        </p:nvGrpSpPr>
        <p:grpSpPr>
          <a:xfrm>
            <a:off x="487980" y="2393245"/>
            <a:ext cx="3390079" cy="862883"/>
            <a:chOff x="1029308" y="2107780"/>
            <a:chExt cx="2113877" cy="538049"/>
          </a:xfrm>
        </p:grpSpPr>
        <p:pic>
          <p:nvPicPr>
            <p:cNvPr id="38" name="圖片 37">
              <a:extLst>
                <a:ext uri="{FF2B5EF4-FFF2-40B4-BE49-F238E27FC236}">
                  <a16:creationId xmlns:a16="http://schemas.microsoft.com/office/drawing/2014/main" id="{A885BF4D-FD3E-43DC-A428-545FAB902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9308" y="2340366"/>
              <a:ext cx="2103208" cy="305463"/>
            </a:xfrm>
            <a:prstGeom prst="rect">
              <a:avLst/>
            </a:prstGeom>
          </p:spPr>
        </p:pic>
        <p:pic>
          <p:nvPicPr>
            <p:cNvPr id="25" name="圖片 24">
              <a:extLst>
                <a:ext uri="{FF2B5EF4-FFF2-40B4-BE49-F238E27FC236}">
                  <a16:creationId xmlns:a16="http://schemas.microsoft.com/office/drawing/2014/main" id="{B930BDF9-20CB-4376-A669-14603599A3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702" b="34095"/>
            <a:stretch/>
          </p:blipFill>
          <p:spPr>
            <a:xfrm>
              <a:off x="1029308" y="2107780"/>
              <a:ext cx="2113877" cy="465173"/>
            </a:xfrm>
            <a:prstGeom prst="rect">
              <a:avLst/>
            </a:prstGeom>
          </p:spPr>
        </p:pic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27077D3D-77A2-BEFA-C9F1-451723E3880A}"/>
              </a:ext>
            </a:extLst>
          </p:cNvPr>
          <p:cNvGrpSpPr/>
          <p:nvPr/>
        </p:nvGrpSpPr>
        <p:grpSpPr>
          <a:xfrm>
            <a:off x="6345636" y="2366819"/>
            <a:ext cx="3441559" cy="1067501"/>
            <a:chOff x="6430055" y="1972666"/>
            <a:chExt cx="2103208" cy="652372"/>
          </a:xfrm>
        </p:grpSpPr>
        <p:pic>
          <p:nvPicPr>
            <p:cNvPr id="40" name="圖片 39">
              <a:extLst>
                <a:ext uri="{FF2B5EF4-FFF2-40B4-BE49-F238E27FC236}">
                  <a16:creationId xmlns:a16="http://schemas.microsoft.com/office/drawing/2014/main" id="{3C6275F5-66EC-44BC-A874-C1F6F8211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30055" y="2319575"/>
              <a:ext cx="2103208" cy="305463"/>
            </a:xfrm>
            <a:prstGeom prst="rect">
              <a:avLst/>
            </a:prstGeom>
          </p:spPr>
        </p:pic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293C4CEE-6CBC-4A6F-AA89-A36727360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524" b="89524" l="2717" r="9686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62481" y="1972666"/>
              <a:ext cx="1838356" cy="605102"/>
            </a:xfrm>
            <a:prstGeom prst="rect">
              <a:avLst/>
            </a:prstGeom>
          </p:spPr>
        </p:pic>
      </p:grp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7607FE9-70D5-1347-F5F2-D0BCAC2F8D5E}"/>
              </a:ext>
            </a:extLst>
          </p:cNvPr>
          <p:cNvGrpSpPr/>
          <p:nvPr/>
        </p:nvGrpSpPr>
        <p:grpSpPr>
          <a:xfrm>
            <a:off x="6307659" y="4335394"/>
            <a:ext cx="3441560" cy="1079028"/>
            <a:chOff x="6521167" y="3080930"/>
            <a:chExt cx="2103208" cy="659416"/>
          </a:xfrm>
        </p:grpSpPr>
        <p:pic>
          <p:nvPicPr>
            <p:cNvPr id="41" name="圖片 40">
              <a:extLst>
                <a:ext uri="{FF2B5EF4-FFF2-40B4-BE49-F238E27FC236}">
                  <a16:creationId xmlns:a16="http://schemas.microsoft.com/office/drawing/2014/main" id="{0E47A04E-315A-4458-96A9-B342B9FB2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21167" y="3434883"/>
              <a:ext cx="2103208" cy="305463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260416C1-693D-48BC-BA0A-08F485CB0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69" b="89720" l="4458" r="9513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42499" y="3080930"/>
              <a:ext cx="1860545" cy="605102"/>
            </a:xfrm>
            <a:prstGeom prst="rect">
              <a:avLst/>
            </a:prstGeom>
          </p:spPr>
        </p:pic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598A47D9-77B7-1AD0-700A-039D427E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solidFill>
                  <a:prstClr val="white"/>
                </a:solidFill>
                <a:cs typeface="+mn-ea"/>
              </a:rPr>
              <a:t>QNAP</a:t>
            </a:r>
            <a:r>
              <a:rPr lang="zh-TW" altLang="en-US" sz="4000" b="1">
                <a:solidFill>
                  <a:prstClr val="white"/>
                </a:solidFill>
                <a:cs typeface="+mn-ea"/>
              </a:rPr>
              <a:t> </a:t>
            </a:r>
            <a:r>
              <a:rPr lang="en-US" altLang="zh-TW" sz="4000" b="1">
                <a:solidFill>
                  <a:prstClr val="white"/>
                </a:solidFill>
                <a:cs typeface="+mn-ea"/>
              </a:rPr>
              <a:t>2.5GbE</a:t>
            </a:r>
            <a:r>
              <a:rPr lang="zh-TW" altLang="en-US" sz="4000" b="1">
                <a:solidFill>
                  <a:prstClr val="white"/>
                </a:solidFill>
                <a:cs typeface="+mn-ea"/>
              </a:rPr>
              <a:t> </a:t>
            </a:r>
            <a:r>
              <a:rPr lang="en-US" altLang="zh-TW" sz="4000" b="1">
                <a:solidFill>
                  <a:prstClr val="white"/>
                </a:solidFill>
                <a:cs typeface="+mn-ea"/>
              </a:rPr>
              <a:t>unmanaged switches</a:t>
            </a:r>
            <a:endParaRPr lang="zh-TW" altLang="en-US"/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493F05D8-1CA6-1BA6-0FAD-1BAB13ACEC74}"/>
              </a:ext>
            </a:extLst>
          </p:cNvPr>
          <p:cNvSpPr/>
          <p:nvPr/>
        </p:nvSpPr>
        <p:spPr>
          <a:xfrm>
            <a:off x="271975" y="1787499"/>
            <a:ext cx="1930529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QSW-1108-8T</a:t>
            </a:r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F3F561EC-657C-6490-8157-AEBDF49FE58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247" y="4138033"/>
            <a:ext cx="5686364" cy="1739601"/>
          </a:xfrm>
          <a:prstGeom prst="rect">
            <a:avLst/>
          </a:prstGeom>
        </p:spPr>
      </p:pic>
      <p:sp>
        <p:nvSpPr>
          <p:cNvPr id="29" name="文字方塊 28">
            <a:extLst>
              <a:ext uri="{FF2B5EF4-FFF2-40B4-BE49-F238E27FC236}">
                <a16:creationId xmlns:a16="http://schemas.microsoft.com/office/drawing/2014/main" id="{114D94CB-2BEE-9737-0DBE-5BDAD81BD8E6}"/>
              </a:ext>
            </a:extLst>
          </p:cNvPr>
          <p:cNvSpPr txBox="1"/>
          <p:nvPr/>
        </p:nvSpPr>
        <p:spPr>
          <a:xfrm>
            <a:off x="3935364" y="4675769"/>
            <a:ext cx="20274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5x 2.5GbE RJ45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Auto loop detected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Fan less design</a:t>
            </a:r>
          </a:p>
        </p:txBody>
      </p:sp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B4945EB6-B211-EC1F-FAC4-8587DA376D1B}"/>
              </a:ext>
            </a:extLst>
          </p:cNvPr>
          <p:cNvSpPr/>
          <p:nvPr/>
        </p:nvSpPr>
        <p:spPr>
          <a:xfrm>
            <a:off x="271975" y="4252701"/>
            <a:ext cx="1930529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QSW-1105-5T</a:t>
            </a: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6B224D4B-7B4E-B3E4-0A66-2CE26D9F278B}"/>
              </a:ext>
            </a:extLst>
          </p:cNvPr>
          <p:cNvGrpSpPr/>
          <p:nvPr/>
        </p:nvGrpSpPr>
        <p:grpSpPr>
          <a:xfrm>
            <a:off x="660900" y="4821133"/>
            <a:ext cx="3145472" cy="918601"/>
            <a:chOff x="314810" y="4391191"/>
            <a:chExt cx="3145472" cy="918601"/>
          </a:xfrm>
        </p:grpSpPr>
        <p:pic>
          <p:nvPicPr>
            <p:cNvPr id="39" name="圖片 38">
              <a:extLst>
                <a:ext uri="{FF2B5EF4-FFF2-40B4-BE49-F238E27FC236}">
                  <a16:creationId xmlns:a16="http://schemas.microsoft.com/office/drawing/2014/main" id="{CEE79EA2-4634-4DBF-B99F-A736F2164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810" y="4774803"/>
              <a:ext cx="3145472" cy="456838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961723DF-4A1D-4554-9935-00AD7A7572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7634" y="4391191"/>
              <a:ext cx="2957560" cy="918601"/>
            </a:xfrm>
            <a:prstGeom prst="rect">
              <a:avLst/>
            </a:prstGeom>
            <a:noFill/>
          </p:spPr>
        </p:pic>
      </p:grpSp>
      <p:sp>
        <p:nvSpPr>
          <p:cNvPr id="32" name="矩形: 圓角 31">
            <a:extLst>
              <a:ext uri="{FF2B5EF4-FFF2-40B4-BE49-F238E27FC236}">
                <a16:creationId xmlns:a16="http://schemas.microsoft.com/office/drawing/2014/main" id="{708804E3-7A8F-02CD-7845-C094DFEF1235}"/>
              </a:ext>
            </a:extLst>
          </p:cNvPr>
          <p:cNvSpPr/>
          <p:nvPr/>
        </p:nvSpPr>
        <p:spPr>
          <a:xfrm>
            <a:off x="6312151" y="1787499"/>
            <a:ext cx="1930529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QSW-2104-2T</a:t>
            </a:r>
          </a:p>
        </p:txBody>
      </p:sp>
      <p:sp>
        <p:nvSpPr>
          <p:cNvPr id="33" name="矩形: 圓角 32">
            <a:extLst>
              <a:ext uri="{FF2B5EF4-FFF2-40B4-BE49-F238E27FC236}">
                <a16:creationId xmlns:a16="http://schemas.microsoft.com/office/drawing/2014/main" id="{2413C1BB-186A-1DCD-5159-7597062F6C2B}"/>
              </a:ext>
            </a:extLst>
          </p:cNvPr>
          <p:cNvSpPr/>
          <p:nvPr/>
        </p:nvSpPr>
        <p:spPr>
          <a:xfrm>
            <a:off x="6312150" y="3801287"/>
            <a:ext cx="1930529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QSW-2104-2S</a:t>
            </a: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4F435DB5-2323-27E6-97F6-7E6A512654FC}"/>
              </a:ext>
            </a:extLst>
          </p:cNvPr>
          <p:cNvSpPr txBox="1"/>
          <p:nvPr/>
        </p:nvSpPr>
        <p:spPr>
          <a:xfrm>
            <a:off x="9570502" y="4155995"/>
            <a:ext cx="21032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2.5GbE RJ45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SFP+ (2S)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Auto loop detected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Fan less design</a:t>
            </a:r>
            <a:endParaRPr kumimoji="0" lang="zh-TW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2577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圖片 65">
            <a:extLst>
              <a:ext uri="{FF2B5EF4-FFF2-40B4-BE49-F238E27FC236}">
                <a16:creationId xmlns:a16="http://schemas.microsoft.com/office/drawing/2014/main" id="{E281A559-212A-6B5E-E93C-129CEBB8EDA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524" y="4775850"/>
            <a:ext cx="5988014" cy="1617588"/>
          </a:xfrm>
          <a:prstGeom prst="rect">
            <a:avLst/>
          </a:prstGeom>
        </p:spPr>
      </p:pic>
      <p:sp>
        <p:nvSpPr>
          <p:cNvPr id="67" name="矩形: 圓角 66">
            <a:extLst>
              <a:ext uri="{FF2B5EF4-FFF2-40B4-BE49-F238E27FC236}">
                <a16:creationId xmlns:a16="http://schemas.microsoft.com/office/drawing/2014/main" id="{53505DD7-7819-AD60-4CEB-5ABDF5D1BE4E}"/>
              </a:ext>
            </a:extLst>
          </p:cNvPr>
          <p:cNvSpPr/>
          <p:nvPr/>
        </p:nvSpPr>
        <p:spPr>
          <a:xfrm>
            <a:off x="5821113" y="4899378"/>
            <a:ext cx="2240547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QSW-M2108R-2C</a:t>
            </a:r>
          </a:p>
        </p:txBody>
      </p:sp>
      <p:pic>
        <p:nvPicPr>
          <p:cNvPr id="60" name="圖片 59">
            <a:extLst>
              <a:ext uri="{FF2B5EF4-FFF2-40B4-BE49-F238E27FC236}">
                <a16:creationId xmlns:a16="http://schemas.microsoft.com/office/drawing/2014/main" id="{186071CE-3BD5-B692-76E9-BB34C52F663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524" y="3122467"/>
            <a:ext cx="5988014" cy="1583613"/>
          </a:xfrm>
          <a:prstGeom prst="rect">
            <a:avLst/>
          </a:prstGeom>
        </p:spPr>
      </p:pic>
      <p:pic>
        <p:nvPicPr>
          <p:cNvPr id="57" name="圖片 56">
            <a:extLst>
              <a:ext uri="{FF2B5EF4-FFF2-40B4-BE49-F238E27FC236}">
                <a16:creationId xmlns:a16="http://schemas.microsoft.com/office/drawing/2014/main" id="{2906C4AF-AA0E-62A7-03A1-464CC20082E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524" y="1421421"/>
            <a:ext cx="5988014" cy="1695501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808215E2-EFE2-9536-D1A4-D67C3409143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85" y="4039466"/>
            <a:ext cx="5007108" cy="2628760"/>
          </a:xfrm>
          <a:prstGeom prst="rect">
            <a:avLst/>
          </a:prstGeom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A67CDE90-C857-42CA-BB88-FDEF36AB8CC4}"/>
              </a:ext>
            </a:extLst>
          </p:cNvPr>
          <p:cNvSpPr txBox="1"/>
          <p:nvPr/>
        </p:nvSpPr>
        <p:spPr>
          <a:xfrm>
            <a:off x="8828668" y="5187988"/>
            <a:ext cx="2784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 2.5GbE RJ45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SFP+/RJ45 combo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Rack mount and 2 for 1 design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768353D2-7FF3-4FF9-A47D-723703DBD9ED}"/>
              </a:ext>
            </a:extLst>
          </p:cNvPr>
          <p:cNvSpPr txBox="1"/>
          <p:nvPr/>
        </p:nvSpPr>
        <p:spPr>
          <a:xfrm>
            <a:off x="8846861" y="3235172"/>
            <a:ext cx="3007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1pPr>
            <a:lvl2pPr marL="285750" marR="0" lvl="1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2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16x 2.5GbE RJ45 with 802.3at(30W)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2x 10GbE RJ45 with 802.3 </a:t>
            </a:r>
            <a:r>
              <a:rPr kumimoji="0" lang="en-US" altLang="zh-TW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bt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(90W)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2x 10GbE SFP+ 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Layer 2 Management 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Power budget: 280W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Rackmount design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58A71400-E420-C781-E00C-D565271B6AE7}"/>
              </a:ext>
            </a:extLst>
          </p:cNvPr>
          <p:cNvGrpSpPr/>
          <p:nvPr/>
        </p:nvGrpSpPr>
        <p:grpSpPr>
          <a:xfrm>
            <a:off x="567929" y="4567441"/>
            <a:ext cx="2639461" cy="827248"/>
            <a:chOff x="5269895" y="3094680"/>
            <a:chExt cx="1932353" cy="605629"/>
          </a:xfrm>
        </p:grpSpPr>
        <p:pic>
          <p:nvPicPr>
            <p:cNvPr id="32" name="圖片 31">
              <a:extLst>
                <a:ext uri="{FF2B5EF4-FFF2-40B4-BE49-F238E27FC236}">
                  <a16:creationId xmlns:a16="http://schemas.microsoft.com/office/drawing/2014/main" id="{CF9CAB98-F23C-4A36-89B8-ED393740B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9895" y="3394846"/>
              <a:ext cx="1932353" cy="305463"/>
            </a:xfrm>
            <a:prstGeom prst="rect">
              <a:avLst/>
            </a:prstGeom>
          </p:spPr>
        </p:pic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3684E172-C595-4ED3-9677-EAD77EEAB5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15243" y="3094680"/>
              <a:ext cx="1841656" cy="546252"/>
            </a:xfrm>
            <a:prstGeom prst="rect">
              <a:avLst/>
            </a:prstGeom>
          </p:spPr>
        </p:pic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4AE91E60-C2A5-8706-9AA5-9129AB57C464}"/>
              </a:ext>
            </a:extLst>
          </p:cNvPr>
          <p:cNvGrpSpPr/>
          <p:nvPr/>
        </p:nvGrpSpPr>
        <p:grpSpPr>
          <a:xfrm>
            <a:off x="462194" y="5820257"/>
            <a:ext cx="2872835" cy="821973"/>
            <a:chOff x="5269896" y="3931202"/>
            <a:chExt cx="2103208" cy="601768"/>
          </a:xfrm>
        </p:grpSpPr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E6F5E5DE-B5FA-4DFC-B510-20E1604B9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9896" y="4227507"/>
              <a:ext cx="2103208" cy="305463"/>
            </a:xfrm>
            <a:prstGeom prst="rect">
              <a:avLst/>
            </a:prstGeom>
          </p:spPr>
        </p:pic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B663DE80-1991-4075-B731-0DA6F247BB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97792" y="3931202"/>
              <a:ext cx="1847416" cy="546196"/>
            </a:xfrm>
            <a:prstGeom prst="rect">
              <a:avLst/>
            </a:prstGeom>
          </p:spPr>
        </p:pic>
      </p:grpSp>
      <p:grpSp>
        <p:nvGrpSpPr>
          <p:cNvPr id="10" name="群組 9">
            <a:extLst>
              <a:ext uri="{FF2B5EF4-FFF2-40B4-BE49-F238E27FC236}">
                <a16:creationId xmlns:a16="http://schemas.microsoft.com/office/drawing/2014/main" id="{2847FFCB-688D-6E78-A81F-92042045258F}"/>
              </a:ext>
            </a:extLst>
          </p:cNvPr>
          <p:cNvGrpSpPr/>
          <p:nvPr/>
        </p:nvGrpSpPr>
        <p:grpSpPr>
          <a:xfrm>
            <a:off x="5857765" y="5274952"/>
            <a:ext cx="2911872" cy="909796"/>
            <a:chOff x="7337892" y="5392044"/>
            <a:chExt cx="1953424" cy="610335"/>
          </a:xfrm>
        </p:grpSpPr>
        <p:pic>
          <p:nvPicPr>
            <p:cNvPr id="37" name="圖片 36">
              <a:extLst>
                <a:ext uri="{FF2B5EF4-FFF2-40B4-BE49-F238E27FC236}">
                  <a16:creationId xmlns:a16="http://schemas.microsoft.com/office/drawing/2014/main" id="{4C2A1E05-F448-4873-8643-B62C1B42E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7892" y="5718670"/>
              <a:ext cx="1953424" cy="283709"/>
            </a:xfrm>
            <a:prstGeom prst="rect">
              <a:avLst/>
            </a:prstGeom>
          </p:spPr>
        </p:pic>
        <p:pic>
          <p:nvPicPr>
            <p:cNvPr id="15" name="圖片 14">
              <a:extLst>
                <a:ext uri="{FF2B5EF4-FFF2-40B4-BE49-F238E27FC236}">
                  <a16:creationId xmlns:a16="http://schemas.microsoft.com/office/drawing/2014/main" id="{BDF817A2-5C79-4720-A3B8-569900DCD9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75307" y="5392044"/>
              <a:ext cx="1678594" cy="549586"/>
            </a:xfrm>
            <a:prstGeom prst="rect">
              <a:avLst/>
            </a:prstGeom>
            <a:noFill/>
          </p:spPr>
        </p:pic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B2D509E4-8A64-029A-2945-8A951A4F0509}"/>
              </a:ext>
            </a:extLst>
          </p:cNvPr>
          <p:cNvGrpSpPr/>
          <p:nvPr/>
        </p:nvGrpSpPr>
        <p:grpSpPr>
          <a:xfrm>
            <a:off x="5735290" y="3562752"/>
            <a:ext cx="3355768" cy="963725"/>
            <a:chOff x="7248260" y="4383884"/>
            <a:chExt cx="2103208" cy="604009"/>
          </a:xfrm>
        </p:grpSpPr>
        <p:pic>
          <p:nvPicPr>
            <p:cNvPr id="36" name="圖片 35">
              <a:extLst>
                <a:ext uri="{FF2B5EF4-FFF2-40B4-BE49-F238E27FC236}">
                  <a16:creationId xmlns:a16="http://schemas.microsoft.com/office/drawing/2014/main" id="{2EE1827A-9F2C-4C89-A795-DA33BE956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48260" y="4661677"/>
              <a:ext cx="2103208" cy="305463"/>
            </a:xfrm>
            <a:prstGeom prst="rect">
              <a:avLst/>
            </a:prstGeom>
          </p:spPr>
        </p:pic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2B0241A0-9CB1-438C-8DC8-AE9EC2C01C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84" b="90000" l="1294" r="9582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20785" y="4383884"/>
              <a:ext cx="1958159" cy="604009"/>
            </a:xfrm>
            <a:prstGeom prst="rect">
              <a:avLst/>
            </a:prstGeom>
          </p:spPr>
        </p:pic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A8689F56-842F-51A9-92D1-EBF914D92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b="1">
                <a:solidFill>
                  <a:prstClr val="white"/>
                </a:solidFill>
                <a:cs typeface="+mn-ea"/>
              </a:rPr>
              <a:t>QNAP</a:t>
            </a:r>
            <a:r>
              <a:rPr lang="zh-TW" altLang="en-US" sz="4000" b="1">
                <a:solidFill>
                  <a:prstClr val="white"/>
                </a:solidFill>
                <a:cs typeface="+mn-ea"/>
              </a:rPr>
              <a:t> </a:t>
            </a:r>
            <a:r>
              <a:rPr lang="en-US" altLang="zh-TW" sz="4000" b="1">
                <a:solidFill>
                  <a:prstClr val="white"/>
                </a:solidFill>
                <a:cs typeface="+mn-ea"/>
              </a:rPr>
              <a:t>2.5GbE </a:t>
            </a:r>
            <a:r>
              <a:rPr lang="en-US" altLang="zh-TW">
                <a:solidFill>
                  <a:prstClr val="white"/>
                </a:solidFill>
                <a:cs typeface="+mn-ea"/>
              </a:rPr>
              <a:t>managed switches</a:t>
            </a:r>
            <a:endParaRPr lang="zh-TW" altLang="en-US"/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CAB3596E-E901-E3E6-A313-06F09F5F1082}"/>
              </a:ext>
            </a:extLst>
          </p:cNvPr>
          <p:cNvGrpSpPr/>
          <p:nvPr/>
        </p:nvGrpSpPr>
        <p:grpSpPr>
          <a:xfrm>
            <a:off x="5969525" y="2018854"/>
            <a:ext cx="2663012" cy="808089"/>
            <a:chOff x="5718408" y="3726240"/>
            <a:chExt cx="1953424" cy="592765"/>
          </a:xfrm>
        </p:grpSpPr>
        <p:pic>
          <p:nvPicPr>
            <p:cNvPr id="54" name="圖片 53">
              <a:extLst>
                <a:ext uri="{FF2B5EF4-FFF2-40B4-BE49-F238E27FC236}">
                  <a16:creationId xmlns:a16="http://schemas.microsoft.com/office/drawing/2014/main" id="{963A1C72-F1A1-6634-07D1-B8EB11A46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18408" y="4035296"/>
              <a:ext cx="1953424" cy="283709"/>
            </a:xfrm>
            <a:prstGeom prst="rect">
              <a:avLst/>
            </a:prstGeom>
          </p:spPr>
        </p:pic>
        <p:pic>
          <p:nvPicPr>
            <p:cNvPr id="31" name="圖片 30" descr="一張含有 文字, 電子用品 的圖片&#10;&#10;自動產生的描述">
              <a:extLst>
                <a:ext uri="{FF2B5EF4-FFF2-40B4-BE49-F238E27FC236}">
                  <a16:creationId xmlns:a16="http://schemas.microsoft.com/office/drawing/2014/main" id="{EEA16C2C-DCAD-6BCF-1DC0-E70290BD0A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6799" b="26578"/>
            <a:stretch/>
          </p:blipFill>
          <p:spPr>
            <a:xfrm>
              <a:off x="5790270" y="3726240"/>
              <a:ext cx="1809700" cy="527430"/>
            </a:xfrm>
            <a:prstGeom prst="rect">
              <a:avLst/>
            </a:prstGeom>
          </p:spPr>
        </p:pic>
      </p:grpSp>
      <p:pic>
        <p:nvPicPr>
          <p:cNvPr id="33" name="圖片 32">
            <a:extLst>
              <a:ext uri="{FF2B5EF4-FFF2-40B4-BE49-F238E27FC236}">
                <a16:creationId xmlns:a16="http://schemas.microsoft.com/office/drawing/2014/main" id="{F5BF45D3-88C2-7EA0-FD10-771B41F842B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25" y="1421421"/>
            <a:ext cx="5007108" cy="2628760"/>
          </a:xfrm>
          <a:prstGeom prst="rect">
            <a:avLst/>
          </a:prstGeom>
        </p:spPr>
      </p:pic>
      <p:grpSp>
        <p:nvGrpSpPr>
          <p:cNvPr id="3" name="群組 2">
            <a:extLst>
              <a:ext uri="{FF2B5EF4-FFF2-40B4-BE49-F238E27FC236}">
                <a16:creationId xmlns:a16="http://schemas.microsoft.com/office/drawing/2014/main" id="{FB9F4A40-8571-B604-8811-3D74CE7521FC}"/>
              </a:ext>
            </a:extLst>
          </p:cNvPr>
          <p:cNvGrpSpPr/>
          <p:nvPr/>
        </p:nvGrpSpPr>
        <p:grpSpPr>
          <a:xfrm>
            <a:off x="509747" y="2033782"/>
            <a:ext cx="2739808" cy="671629"/>
            <a:chOff x="470721" y="2450035"/>
            <a:chExt cx="2103208" cy="515575"/>
          </a:xfrm>
        </p:grpSpPr>
        <p:pic>
          <p:nvPicPr>
            <p:cNvPr id="49" name="圖片 48">
              <a:extLst>
                <a:ext uri="{FF2B5EF4-FFF2-40B4-BE49-F238E27FC236}">
                  <a16:creationId xmlns:a16="http://schemas.microsoft.com/office/drawing/2014/main" id="{FF7AA96C-493F-1F24-FAC0-B16A45E3B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0721" y="2660147"/>
              <a:ext cx="2103208" cy="305463"/>
            </a:xfrm>
            <a:prstGeom prst="rect">
              <a:avLst/>
            </a:prstGeom>
          </p:spPr>
        </p:pic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C5DC6EBF-C86B-AB03-6EED-196381508B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5131" y="2450035"/>
              <a:ext cx="1994388" cy="423305"/>
            </a:xfrm>
            <a:prstGeom prst="rect">
              <a:avLst/>
            </a:prstGeom>
            <a:effectLst/>
          </p:spPr>
        </p:pic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0F6035FB-96F0-4345-E9FE-F84966CFB269}"/>
              </a:ext>
            </a:extLst>
          </p:cNvPr>
          <p:cNvGrpSpPr/>
          <p:nvPr/>
        </p:nvGrpSpPr>
        <p:grpSpPr>
          <a:xfrm>
            <a:off x="571725" y="3246293"/>
            <a:ext cx="2683415" cy="632256"/>
            <a:chOff x="385774" y="3373100"/>
            <a:chExt cx="2975335" cy="701037"/>
          </a:xfrm>
        </p:grpSpPr>
        <p:pic>
          <p:nvPicPr>
            <p:cNvPr id="51" name="圖片 50">
              <a:extLst>
                <a:ext uri="{FF2B5EF4-FFF2-40B4-BE49-F238E27FC236}">
                  <a16:creationId xmlns:a16="http://schemas.microsoft.com/office/drawing/2014/main" id="{3243C5D7-BB34-5E16-F0C6-7ABA75CBD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5774" y="3642009"/>
              <a:ext cx="2975335" cy="432128"/>
            </a:xfrm>
            <a:prstGeom prst="rect">
              <a:avLst/>
            </a:prstGeom>
          </p:spPr>
        </p:pic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8AB82702-92ED-BD88-7030-1576701808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0003" y="3373100"/>
              <a:ext cx="2850202" cy="59883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E64623D2-F5E0-E387-4938-68EE66E7A7E6}"/>
              </a:ext>
            </a:extLst>
          </p:cNvPr>
          <p:cNvSpPr txBox="1"/>
          <p:nvPr/>
        </p:nvSpPr>
        <p:spPr>
          <a:xfrm>
            <a:off x="3405407" y="1759642"/>
            <a:ext cx="21590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6x 2.5GbE RJ45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10GbE SFP+/RJ45 combo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</p:txBody>
      </p:sp>
      <p:sp>
        <p:nvSpPr>
          <p:cNvPr id="41" name="矩形: 圓角 40">
            <a:extLst>
              <a:ext uri="{FF2B5EF4-FFF2-40B4-BE49-F238E27FC236}">
                <a16:creationId xmlns:a16="http://schemas.microsoft.com/office/drawing/2014/main" id="{DE2EAC53-153A-7B88-63A8-A25790B41FD7}"/>
              </a:ext>
            </a:extLst>
          </p:cNvPr>
          <p:cNvSpPr/>
          <p:nvPr/>
        </p:nvSpPr>
        <p:spPr>
          <a:xfrm>
            <a:off x="423314" y="1555319"/>
            <a:ext cx="2542800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QSW-M2106-4C</a:t>
            </a:r>
          </a:p>
        </p:txBody>
      </p:sp>
      <p:sp>
        <p:nvSpPr>
          <p:cNvPr id="46" name="矩形: 圓角 45">
            <a:extLst>
              <a:ext uri="{FF2B5EF4-FFF2-40B4-BE49-F238E27FC236}">
                <a16:creationId xmlns:a16="http://schemas.microsoft.com/office/drawing/2014/main" id="{6430914A-9AA4-E7A8-B8E5-2D1B28EC0363}"/>
              </a:ext>
            </a:extLst>
          </p:cNvPr>
          <p:cNvSpPr/>
          <p:nvPr/>
        </p:nvSpPr>
        <p:spPr>
          <a:xfrm>
            <a:off x="423314" y="2779811"/>
            <a:ext cx="2542800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QSW-M2106-4S</a:t>
            </a: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4A593FBF-978D-A07A-B3B0-80CB1FCD438F}"/>
              </a:ext>
            </a:extLst>
          </p:cNvPr>
          <p:cNvSpPr txBox="1"/>
          <p:nvPr/>
        </p:nvSpPr>
        <p:spPr>
          <a:xfrm>
            <a:off x="3405407" y="3059669"/>
            <a:ext cx="2159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6x 2.5GbE RJ45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10GbE SFP+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</p:txBody>
      </p:sp>
      <p:sp>
        <p:nvSpPr>
          <p:cNvPr id="52" name="矩形: 圓角 51">
            <a:extLst>
              <a:ext uri="{FF2B5EF4-FFF2-40B4-BE49-F238E27FC236}">
                <a16:creationId xmlns:a16="http://schemas.microsoft.com/office/drawing/2014/main" id="{D9D431A6-9EFA-9328-BEFA-4E80FDBEC6F5}"/>
              </a:ext>
            </a:extLst>
          </p:cNvPr>
          <p:cNvSpPr/>
          <p:nvPr/>
        </p:nvSpPr>
        <p:spPr>
          <a:xfrm>
            <a:off x="423313" y="4179552"/>
            <a:ext cx="1810756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QSW-M2108-2C</a:t>
            </a:r>
          </a:p>
        </p:txBody>
      </p:sp>
      <p:sp>
        <p:nvSpPr>
          <p:cNvPr id="53" name="矩形: 圓角 52">
            <a:extLst>
              <a:ext uri="{FF2B5EF4-FFF2-40B4-BE49-F238E27FC236}">
                <a16:creationId xmlns:a16="http://schemas.microsoft.com/office/drawing/2014/main" id="{D78C1F8B-134D-1110-7C8B-35322DA22CC0}"/>
              </a:ext>
            </a:extLst>
          </p:cNvPr>
          <p:cNvSpPr/>
          <p:nvPr/>
        </p:nvSpPr>
        <p:spPr>
          <a:xfrm>
            <a:off x="423313" y="5439853"/>
            <a:ext cx="1810756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QSW-M2108-2S</a:t>
            </a:r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9CB36A2A-BCAA-9755-8D36-F579E449DBE9}"/>
              </a:ext>
            </a:extLst>
          </p:cNvPr>
          <p:cNvSpPr txBox="1"/>
          <p:nvPr/>
        </p:nvSpPr>
        <p:spPr>
          <a:xfrm>
            <a:off x="3405407" y="4393585"/>
            <a:ext cx="21590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 2.5GbE RJ45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SFP+/RJ45 combo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B470B982-9973-63AF-CE31-FC1DC0287015}"/>
              </a:ext>
            </a:extLst>
          </p:cNvPr>
          <p:cNvSpPr txBox="1"/>
          <p:nvPr/>
        </p:nvSpPr>
        <p:spPr>
          <a:xfrm>
            <a:off x="3405407" y="5693612"/>
            <a:ext cx="21590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 2.5GbE RJ45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SFP+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Desktop design</a:t>
            </a: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6B35CF56-1170-23F6-D95A-020B9E4F5C25}"/>
              </a:ext>
            </a:extLst>
          </p:cNvPr>
          <p:cNvSpPr txBox="1"/>
          <p:nvPr/>
        </p:nvSpPr>
        <p:spPr>
          <a:xfrm>
            <a:off x="8845078" y="1644896"/>
            <a:ext cx="25998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6x 2.5GbE RJ45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RJ45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2x 10GbE SFP+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Rack mount and 2 for 1 design</a:t>
            </a:r>
          </a:p>
        </p:txBody>
      </p:sp>
      <p:sp>
        <p:nvSpPr>
          <p:cNvPr id="59" name="矩形: 圓角 58">
            <a:extLst>
              <a:ext uri="{FF2B5EF4-FFF2-40B4-BE49-F238E27FC236}">
                <a16:creationId xmlns:a16="http://schemas.microsoft.com/office/drawing/2014/main" id="{7B6CEBA4-6E2A-4D48-C640-1F0B020D1776}"/>
              </a:ext>
            </a:extLst>
          </p:cNvPr>
          <p:cNvSpPr/>
          <p:nvPr/>
        </p:nvSpPr>
        <p:spPr>
          <a:xfrm>
            <a:off x="5821114" y="1549676"/>
            <a:ext cx="2811424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QSW-M2106R-2S2T</a:t>
            </a:r>
          </a:p>
        </p:txBody>
      </p:sp>
      <p:sp>
        <p:nvSpPr>
          <p:cNvPr id="65" name="矩形: 圓角 64">
            <a:extLst>
              <a:ext uri="{FF2B5EF4-FFF2-40B4-BE49-F238E27FC236}">
                <a16:creationId xmlns:a16="http://schemas.microsoft.com/office/drawing/2014/main" id="{FF695D52-F138-465F-84A5-C99E45C3DFBF}"/>
              </a:ext>
            </a:extLst>
          </p:cNvPr>
          <p:cNvSpPr/>
          <p:nvPr/>
        </p:nvSpPr>
        <p:spPr>
          <a:xfrm>
            <a:off x="5821113" y="3243183"/>
            <a:ext cx="2240547" cy="337111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QSW-M2116P-2T2S</a:t>
            </a:r>
          </a:p>
        </p:txBody>
      </p:sp>
      <p:pic>
        <p:nvPicPr>
          <p:cNvPr id="27" name="圖片 26">
            <a:extLst>
              <a:ext uri="{FF2B5EF4-FFF2-40B4-BE49-F238E27FC236}">
                <a16:creationId xmlns:a16="http://schemas.microsoft.com/office/drawing/2014/main" id="{45941DDB-E0CC-B8DA-1F25-9E3A0A91502B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687" y="1490555"/>
            <a:ext cx="517885" cy="480699"/>
          </a:xfrm>
          <a:prstGeom prst="rect">
            <a:avLst/>
          </a:prstGeom>
        </p:spPr>
      </p:pic>
      <p:pic>
        <p:nvPicPr>
          <p:cNvPr id="68" name="圖片 67">
            <a:extLst>
              <a:ext uri="{FF2B5EF4-FFF2-40B4-BE49-F238E27FC236}">
                <a16:creationId xmlns:a16="http://schemas.microsoft.com/office/drawing/2014/main" id="{6EEBA5F3-26F3-7587-D384-F483300EC26B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687" y="2706154"/>
            <a:ext cx="517885" cy="480699"/>
          </a:xfrm>
          <a:prstGeom prst="rect">
            <a:avLst/>
          </a:prstGeom>
        </p:spPr>
      </p:pic>
      <p:sp>
        <p:nvSpPr>
          <p:cNvPr id="48" name="矩形 47">
            <a:extLst>
              <a:ext uri="{FF2B5EF4-FFF2-40B4-BE49-F238E27FC236}">
                <a16:creationId xmlns:a16="http://schemas.microsoft.com/office/drawing/2014/main" id="{3EAB4840-B342-C208-BFDB-EA859273D1BB}"/>
              </a:ext>
            </a:extLst>
          </p:cNvPr>
          <p:cNvSpPr/>
          <p:nvPr/>
        </p:nvSpPr>
        <p:spPr>
          <a:xfrm>
            <a:off x="8632537" y="1330865"/>
            <a:ext cx="200086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400" b="0" cap="none" spc="0">
                <a:ln w="0"/>
                <a:solidFill>
                  <a:srgbClr val="4066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Coming soon</a:t>
            </a:r>
            <a:endParaRPr lang="zh-TW" altLang="en-US" sz="2400" b="0" cap="none" spc="0">
              <a:ln w="0"/>
              <a:solidFill>
                <a:srgbClr val="4066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3727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圖片 32">
            <a:extLst>
              <a:ext uri="{FF2B5EF4-FFF2-40B4-BE49-F238E27FC236}">
                <a16:creationId xmlns:a16="http://schemas.microsoft.com/office/drawing/2014/main" id="{29C603C9-C98A-6694-0311-BA408420B1E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323" y="1849810"/>
            <a:ext cx="5297006" cy="2876791"/>
          </a:xfrm>
          <a:prstGeom prst="rect">
            <a:avLst/>
          </a:prstGeom>
        </p:spPr>
      </p:pic>
      <p:sp>
        <p:nvSpPr>
          <p:cNvPr id="34" name="矩形: 圓角 33">
            <a:extLst>
              <a:ext uri="{FF2B5EF4-FFF2-40B4-BE49-F238E27FC236}">
                <a16:creationId xmlns:a16="http://schemas.microsoft.com/office/drawing/2014/main" id="{7A965920-4937-33EC-590A-9A52FC0F1D1F}"/>
              </a:ext>
            </a:extLst>
          </p:cNvPr>
          <p:cNvSpPr/>
          <p:nvPr/>
        </p:nvSpPr>
        <p:spPr>
          <a:xfrm>
            <a:off x="6192673" y="2032470"/>
            <a:ext cx="1921295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QSW-M1204-4C</a:t>
            </a:r>
          </a:p>
        </p:txBody>
      </p:sp>
      <p:sp>
        <p:nvSpPr>
          <p:cNvPr id="35" name="矩形: 圓角 34">
            <a:extLst>
              <a:ext uri="{FF2B5EF4-FFF2-40B4-BE49-F238E27FC236}">
                <a16:creationId xmlns:a16="http://schemas.microsoft.com/office/drawing/2014/main" id="{22CCDB9F-623C-411D-ADEE-89C9C7F3F537}"/>
              </a:ext>
            </a:extLst>
          </p:cNvPr>
          <p:cNvSpPr/>
          <p:nvPr/>
        </p:nvSpPr>
        <p:spPr>
          <a:xfrm>
            <a:off x="6192673" y="3198786"/>
            <a:ext cx="1921295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QSW-M1208-8C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CE9CF2DD-1B03-4547-BA41-4293AED73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75" y="306715"/>
            <a:ext cx="11685563" cy="707886"/>
          </a:xfr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TW"/>
              <a:t>If more budget and all 10GbE needed</a:t>
            </a:r>
            <a:endParaRPr lang="zh-TW" altLang="en-US">
              <a:sym typeface="+mn-lt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9E135723-1404-44B8-A340-177A3C8591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853" y="1849810"/>
            <a:ext cx="5249032" cy="2876791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CEA8343F-51BC-4E9A-9E8C-3DE3282F4D5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677" y="5048802"/>
            <a:ext cx="10930651" cy="1420300"/>
          </a:xfrm>
          <a:prstGeom prst="rect">
            <a:avLst/>
          </a:prstGeom>
        </p:spPr>
      </p:pic>
      <p:sp>
        <p:nvSpPr>
          <p:cNvPr id="29" name="文字方塊 18">
            <a:extLst>
              <a:ext uri="{FF2B5EF4-FFF2-40B4-BE49-F238E27FC236}">
                <a16:creationId xmlns:a16="http://schemas.microsoft.com/office/drawing/2014/main" id="{7DC6B9F1-4EE1-4CEE-A62F-DE46D5D75FF2}"/>
              </a:ext>
            </a:extLst>
          </p:cNvPr>
          <p:cNvSpPr txBox="1"/>
          <p:nvPr/>
        </p:nvSpPr>
        <p:spPr>
          <a:xfrm>
            <a:off x="797325" y="1376276"/>
            <a:ext cx="39961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400" b="1">
                <a:latin typeface="微軟正黑體" panose="020B0604030504040204" pitchFamily="34" charset="-120"/>
                <a:ea typeface="+mn-lt"/>
                <a:cs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Managed switches</a:t>
            </a:r>
            <a:endParaRPr kumimoji="0" lang="zh-TW" altLang="zh-TW" sz="2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9084670D-1A75-4BDA-9557-78C1ABC0A091}"/>
              </a:ext>
            </a:extLst>
          </p:cNvPr>
          <p:cNvSpPr txBox="1"/>
          <p:nvPr/>
        </p:nvSpPr>
        <p:spPr>
          <a:xfrm>
            <a:off x="797326" y="4609479"/>
            <a:ext cx="39961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defRPr sz="2400" b="1">
                <a:latin typeface="微軟正黑體" panose="020B0604030504040204" pitchFamily="34" charset="-120"/>
                <a:ea typeface="+mn-lt"/>
                <a:cs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Unmanaged switches</a:t>
            </a:r>
            <a:endParaRPr kumimoji="0" lang="zh-TW" altLang="zh-TW" sz="2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3" name="圖片 42">
            <a:extLst>
              <a:ext uri="{FF2B5EF4-FFF2-40B4-BE49-F238E27FC236}">
                <a16:creationId xmlns:a16="http://schemas.microsoft.com/office/drawing/2014/main" id="{17F2718E-5010-414D-B1FF-8A671F749B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997" y="2810244"/>
            <a:ext cx="2172975" cy="226651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3E215971-51F1-4E6A-A45A-2F12B29A9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858" y="3689837"/>
            <a:ext cx="1704615" cy="177799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AA975600-EC76-4820-B941-214FCD113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9553" y="2487766"/>
            <a:ext cx="1778408" cy="185496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88CE7BFC-3382-4A74-A561-FBD4B556A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9619" y="3963698"/>
            <a:ext cx="1778408" cy="185496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21576C28-2F47-4BF7-8C2C-744A575B361C}"/>
              </a:ext>
            </a:extLst>
          </p:cNvPr>
          <p:cNvSpPr txBox="1"/>
          <p:nvPr/>
        </p:nvSpPr>
        <p:spPr>
          <a:xfrm>
            <a:off x="3227454" y="3487583"/>
            <a:ext cx="2831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10GbE SFP+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10GbE SFP+/RJ45 combo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Rack mount design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18A2F6D-D906-4F45-A852-9FE5236A741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0926" y="3606455"/>
            <a:ext cx="2223334" cy="599276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3A6AC026-88C4-4033-859C-A82FB1C3D22C}"/>
              </a:ext>
            </a:extLst>
          </p:cNvPr>
          <p:cNvSpPr txBox="1"/>
          <p:nvPr/>
        </p:nvSpPr>
        <p:spPr>
          <a:xfrm>
            <a:off x="9044629" y="2248876"/>
            <a:ext cx="2900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 10GbE SFP+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10GbE SFP+/RJ45 combo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Rack mount design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EB817886-F47E-4801-A852-AD67EFAF5D7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6777" y="2467451"/>
            <a:ext cx="2271280" cy="551396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B1196AB1-797D-437D-9F5A-904397496A36}"/>
              </a:ext>
            </a:extLst>
          </p:cNvPr>
          <p:cNvSpPr txBox="1"/>
          <p:nvPr/>
        </p:nvSpPr>
        <p:spPr>
          <a:xfrm>
            <a:off x="9044629" y="3537642"/>
            <a:ext cx="2963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10GbE SFP+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</a:t>
            </a:r>
            <a:r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10GbE SFP+/RJ45 combo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Layer 2 Management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Rack mount design</a:t>
            </a: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22E56635-E726-4C5A-89B3-E7639A94284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6777" y="3606455"/>
            <a:ext cx="2223334" cy="547973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6C4235D4-2676-4881-9376-470163D6E7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34" b="89623" l="3409" r="94886">
                        <a14:foregroundMark x1="5114" y1="41509" x2="10227" y2="73585"/>
                        <a14:foregroundMark x1="10227" y1="73585" x2="3693" y2="48113"/>
                        <a14:foregroundMark x1="3693" y1="48113" x2="3693" y2="43396"/>
                        <a14:foregroundMark x1="33523" y1="56604" x2="45170" y2="66038"/>
                        <a14:foregroundMark x1="45170" y1="66038" x2="33807" y2="59434"/>
                        <a14:foregroundMark x1="33807" y1="59434" x2="32670" y2="51887"/>
                        <a14:foregroundMark x1="74148" y1="52830" x2="90057" y2="81132"/>
                        <a14:foregroundMark x1="90057" y1="81132" x2="94886" y2="55660"/>
                        <a14:foregroundMark x1="94886" y1="55660" x2="89205" y2="27358"/>
                        <a14:foregroundMark x1="89205" y1="27358" x2="75284" y2="47170"/>
                        <a14:foregroundMark x1="75284" y1="47170" x2="73011" y2="462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2355" y="2354671"/>
            <a:ext cx="2228389" cy="671049"/>
          </a:xfrm>
          <a:prstGeom prst="rect">
            <a:avLst/>
          </a:prstGeom>
        </p:spPr>
      </p:pic>
      <p:sp>
        <p:nvSpPr>
          <p:cNvPr id="21" name="文字方塊 20">
            <a:extLst>
              <a:ext uri="{FF2B5EF4-FFF2-40B4-BE49-F238E27FC236}">
                <a16:creationId xmlns:a16="http://schemas.microsoft.com/office/drawing/2014/main" id="{C484A708-0EB5-493C-892B-8D484FBF397B}"/>
              </a:ext>
            </a:extLst>
          </p:cNvPr>
          <p:cNvSpPr txBox="1"/>
          <p:nvPr/>
        </p:nvSpPr>
        <p:spPr>
          <a:xfrm>
            <a:off x="3228217" y="2033433"/>
            <a:ext cx="2771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285750" marR="0" lvl="0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1pPr>
            <a:lvl2pPr marL="285750" marR="0" lvl="1" indent="-2857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2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3 x powers with redundant design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4 x10GbE SFP+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8 x10GbE SFP+/RJ45 combo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Layer 2 management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Rackmount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Fan less </a:t>
            </a:r>
          </a:p>
        </p:txBody>
      </p:sp>
      <p:pic>
        <p:nvPicPr>
          <p:cNvPr id="47" name="圖片 46">
            <a:extLst>
              <a:ext uri="{FF2B5EF4-FFF2-40B4-BE49-F238E27FC236}">
                <a16:creationId xmlns:a16="http://schemas.microsoft.com/office/drawing/2014/main" id="{28C5217F-BE32-4BA6-B418-86F8D5077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166" y="2868224"/>
            <a:ext cx="2172975" cy="226651"/>
          </a:xfrm>
          <a:prstGeom prst="rect">
            <a:avLst/>
          </a:prstGeom>
        </p:spPr>
      </p:pic>
      <p:pic>
        <p:nvPicPr>
          <p:cNvPr id="48" name="圖片 47">
            <a:extLst>
              <a:ext uri="{FF2B5EF4-FFF2-40B4-BE49-F238E27FC236}">
                <a16:creationId xmlns:a16="http://schemas.microsoft.com/office/drawing/2014/main" id="{536B3D9D-FB52-443F-B01A-C0638F5B8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06" y="4019105"/>
            <a:ext cx="2172975" cy="226651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824E778F-9D5E-499C-89EE-1E565843FD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166" y="4003274"/>
            <a:ext cx="2172975" cy="226651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F24B4539-8FC3-4D24-BA49-FF01EC4B9733}"/>
              </a:ext>
            </a:extLst>
          </p:cNvPr>
          <p:cNvSpPr txBox="1"/>
          <p:nvPr/>
        </p:nvSpPr>
        <p:spPr>
          <a:xfrm>
            <a:off x="3227454" y="5607193"/>
            <a:ext cx="3271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4x 10GbE SFP+ 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8x 10GbE SFP+/RJ45 combo</a:t>
            </a:r>
          </a:p>
          <a:p>
            <a:pPr marL="2857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Rack mount design</a:t>
            </a: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9AFE1983-905C-6B23-5B2A-58D95E8ECE6D}"/>
              </a:ext>
            </a:extLst>
          </p:cNvPr>
          <p:cNvGrpSpPr/>
          <p:nvPr/>
        </p:nvGrpSpPr>
        <p:grpSpPr>
          <a:xfrm>
            <a:off x="797325" y="5620645"/>
            <a:ext cx="2480792" cy="669205"/>
            <a:chOff x="648791" y="5570393"/>
            <a:chExt cx="2172975" cy="586170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92BD3AC2-10C0-4636-90C4-06D246150E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1515" y="5570393"/>
              <a:ext cx="2127527" cy="531805"/>
            </a:xfrm>
            <a:prstGeom prst="rect">
              <a:avLst/>
            </a:prstGeom>
          </p:spPr>
        </p:pic>
        <p:pic>
          <p:nvPicPr>
            <p:cNvPr id="50" name="圖片 49">
              <a:extLst>
                <a:ext uri="{FF2B5EF4-FFF2-40B4-BE49-F238E27FC236}">
                  <a16:creationId xmlns:a16="http://schemas.microsoft.com/office/drawing/2014/main" id="{C37DA7F0-A1BF-45CB-B33E-2D007AB66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8791" y="5929912"/>
              <a:ext cx="2172975" cy="226651"/>
            </a:xfrm>
            <a:prstGeom prst="rect">
              <a:avLst/>
            </a:prstGeom>
          </p:spPr>
        </p:pic>
      </p:grp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5D412FA2-CCCA-5DEA-7BDB-D7E5BBE8F693}"/>
              </a:ext>
            </a:extLst>
          </p:cNvPr>
          <p:cNvSpPr/>
          <p:nvPr/>
        </p:nvSpPr>
        <p:spPr>
          <a:xfrm>
            <a:off x="512556" y="2032470"/>
            <a:ext cx="1921295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QSW-IM1200-8C</a:t>
            </a:r>
          </a:p>
        </p:txBody>
      </p:sp>
      <p:sp>
        <p:nvSpPr>
          <p:cNvPr id="32" name="矩形: 圓角 31">
            <a:extLst>
              <a:ext uri="{FF2B5EF4-FFF2-40B4-BE49-F238E27FC236}">
                <a16:creationId xmlns:a16="http://schemas.microsoft.com/office/drawing/2014/main" id="{0A95DDEF-C72A-545A-CC6A-AA3BD87C2C5F}"/>
              </a:ext>
            </a:extLst>
          </p:cNvPr>
          <p:cNvSpPr/>
          <p:nvPr/>
        </p:nvSpPr>
        <p:spPr>
          <a:xfrm>
            <a:off x="512556" y="3198786"/>
            <a:ext cx="1921295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QSW-M804-4C</a:t>
            </a:r>
          </a:p>
        </p:txBody>
      </p:sp>
      <p:sp>
        <p:nvSpPr>
          <p:cNvPr id="36" name="矩形: 圓角 35">
            <a:extLst>
              <a:ext uri="{FF2B5EF4-FFF2-40B4-BE49-F238E27FC236}">
                <a16:creationId xmlns:a16="http://schemas.microsoft.com/office/drawing/2014/main" id="{E548AF2C-7DFC-881D-CC1D-6A52FE44B808}"/>
              </a:ext>
            </a:extLst>
          </p:cNvPr>
          <p:cNvSpPr/>
          <p:nvPr/>
        </p:nvSpPr>
        <p:spPr>
          <a:xfrm>
            <a:off x="512556" y="5139251"/>
            <a:ext cx="1921295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QSW-1208-8C</a:t>
            </a:r>
          </a:p>
        </p:txBody>
      </p:sp>
    </p:spTree>
    <p:extLst>
      <p:ext uri="{BB962C8B-B14F-4D97-AF65-F5344CB8AC3E}">
        <p14:creationId xmlns:p14="http://schemas.microsoft.com/office/powerpoint/2010/main" val="4030327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圖片 84">
            <a:extLst>
              <a:ext uri="{FF2B5EF4-FFF2-40B4-BE49-F238E27FC236}">
                <a16:creationId xmlns:a16="http://schemas.microsoft.com/office/drawing/2014/main" id="{D3868272-580A-0EDA-026E-89352A60416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4062247"/>
            <a:ext cx="3132948" cy="2157823"/>
          </a:xfrm>
          <a:prstGeom prst="rect">
            <a:avLst/>
          </a:prstGeom>
        </p:spPr>
      </p:pic>
      <p:sp>
        <p:nvSpPr>
          <p:cNvPr id="86" name="矩形: 圓角 85">
            <a:extLst>
              <a:ext uri="{FF2B5EF4-FFF2-40B4-BE49-F238E27FC236}">
                <a16:creationId xmlns:a16="http://schemas.microsoft.com/office/drawing/2014/main" id="{25F2C49C-82D1-8726-4C12-886F79931FF4}"/>
              </a:ext>
            </a:extLst>
          </p:cNvPr>
          <p:cNvSpPr/>
          <p:nvPr/>
        </p:nvSpPr>
        <p:spPr>
          <a:xfrm>
            <a:off x="6813108" y="3923558"/>
            <a:ext cx="1724566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TS-x31P3</a:t>
            </a:r>
          </a:p>
        </p:txBody>
      </p:sp>
      <p:pic>
        <p:nvPicPr>
          <p:cNvPr id="82" name="圖片 81">
            <a:extLst>
              <a:ext uri="{FF2B5EF4-FFF2-40B4-BE49-F238E27FC236}">
                <a16:creationId xmlns:a16="http://schemas.microsoft.com/office/drawing/2014/main" id="{FD6D3CD2-3A2F-34CA-61B5-1ECF7EDA162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692009"/>
            <a:ext cx="3132948" cy="2157823"/>
          </a:xfrm>
          <a:prstGeom prst="rect">
            <a:avLst/>
          </a:prstGeom>
        </p:spPr>
      </p:pic>
      <p:sp>
        <p:nvSpPr>
          <p:cNvPr id="83" name="矩形: 圓角 82">
            <a:extLst>
              <a:ext uri="{FF2B5EF4-FFF2-40B4-BE49-F238E27FC236}">
                <a16:creationId xmlns:a16="http://schemas.microsoft.com/office/drawing/2014/main" id="{19375DFA-B68E-B846-4096-2FE2D459A5E6}"/>
              </a:ext>
            </a:extLst>
          </p:cNvPr>
          <p:cNvSpPr/>
          <p:nvPr/>
        </p:nvSpPr>
        <p:spPr>
          <a:xfrm>
            <a:off x="6813108" y="1553320"/>
            <a:ext cx="1724566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TS-hx886</a:t>
            </a:r>
          </a:p>
        </p:txBody>
      </p:sp>
      <p:pic>
        <p:nvPicPr>
          <p:cNvPr id="72" name="圖片 71">
            <a:extLst>
              <a:ext uri="{FF2B5EF4-FFF2-40B4-BE49-F238E27FC236}">
                <a16:creationId xmlns:a16="http://schemas.microsoft.com/office/drawing/2014/main" id="{D4972B0C-AF84-87D1-2985-E5F21DA3A97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668" y="4072963"/>
            <a:ext cx="2277760" cy="2154598"/>
          </a:xfrm>
          <a:prstGeom prst="rect">
            <a:avLst/>
          </a:prstGeom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F067E590-7613-4427-5E6E-8F28E9C134CF}"/>
              </a:ext>
            </a:extLst>
          </p:cNvPr>
          <p:cNvSpPr/>
          <p:nvPr/>
        </p:nvSpPr>
        <p:spPr>
          <a:xfrm>
            <a:off x="9641667" y="5977385"/>
            <a:ext cx="1942981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TS-364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81" name="矩形: 圓角 80">
            <a:extLst>
              <a:ext uri="{FF2B5EF4-FFF2-40B4-BE49-F238E27FC236}">
                <a16:creationId xmlns:a16="http://schemas.microsoft.com/office/drawing/2014/main" id="{AFED8B95-D33B-BC47-9F10-2A2CFD3D5445}"/>
              </a:ext>
            </a:extLst>
          </p:cNvPr>
          <p:cNvSpPr/>
          <p:nvPr/>
        </p:nvSpPr>
        <p:spPr>
          <a:xfrm>
            <a:off x="9756793" y="3936795"/>
            <a:ext cx="1638040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TS-364</a:t>
            </a:r>
          </a:p>
        </p:txBody>
      </p:sp>
      <p:pic>
        <p:nvPicPr>
          <p:cNvPr id="66" name="圖片 65">
            <a:extLst>
              <a:ext uri="{FF2B5EF4-FFF2-40B4-BE49-F238E27FC236}">
                <a16:creationId xmlns:a16="http://schemas.microsoft.com/office/drawing/2014/main" id="{1EF70848-F787-C223-FED5-4BDA3C37254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139" y="4072963"/>
            <a:ext cx="5453228" cy="2157823"/>
          </a:xfrm>
          <a:prstGeom prst="rect">
            <a:avLst/>
          </a:prstGeom>
        </p:spPr>
      </p:pic>
      <p:sp>
        <p:nvSpPr>
          <p:cNvPr id="67" name="矩形: 圓角 66">
            <a:extLst>
              <a:ext uri="{FF2B5EF4-FFF2-40B4-BE49-F238E27FC236}">
                <a16:creationId xmlns:a16="http://schemas.microsoft.com/office/drawing/2014/main" id="{44E407EA-EEA1-9419-91F3-2BFAE58BEE3B}"/>
              </a:ext>
            </a:extLst>
          </p:cNvPr>
          <p:cNvSpPr/>
          <p:nvPr/>
        </p:nvSpPr>
        <p:spPr>
          <a:xfrm>
            <a:off x="2281896" y="3936795"/>
            <a:ext cx="1724566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TS-x53D</a:t>
            </a:r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18658972-CEA9-86F3-1139-23451478E48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139" y="1692009"/>
            <a:ext cx="5453228" cy="2157823"/>
          </a:xfrm>
          <a:prstGeom prst="rect">
            <a:avLst/>
          </a:prstGeom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20BC998C-17F3-BAFB-DA23-7FB7912871B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668" y="1692009"/>
            <a:ext cx="2277760" cy="215459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8B25F29-681D-4609-BF06-5BD411060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75" y="306715"/>
            <a:ext cx="11685563" cy="707886"/>
          </a:xfr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zh-TW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Tablet NAS with embedded 2.5GbE</a:t>
            </a: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90F498C6-F6D0-4028-B9F4-B532C7F59172}"/>
              </a:ext>
            </a:extLst>
          </p:cNvPr>
          <p:cNvSpPr/>
          <p:nvPr/>
        </p:nvSpPr>
        <p:spPr>
          <a:xfrm>
            <a:off x="6228111" y="3444976"/>
            <a:ext cx="1554374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TS-h886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E4C7C95F-3554-4D95-8C58-D0BE455F7502}"/>
              </a:ext>
            </a:extLst>
          </p:cNvPr>
          <p:cNvSpPr/>
          <p:nvPr/>
        </p:nvSpPr>
        <p:spPr>
          <a:xfrm>
            <a:off x="6116585" y="5977385"/>
            <a:ext cx="1790581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TS-431P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E5FD73C-52AE-4CD8-94AC-60C3CCFE1FE1}"/>
              </a:ext>
            </a:extLst>
          </p:cNvPr>
          <p:cNvSpPr/>
          <p:nvPr/>
        </p:nvSpPr>
        <p:spPr>
          <a:xfrm>
            <a:off x="9604323" y="3444976"/>
            <a:ext cx="1942981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TVS-675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54" name="圖片 53">
            <a:extLst>
              <a:ext uri="{FF2B5EF4-FFF2-40B4-BE49-F238E27FC236}">
                <a16:creationId xmlns:a16="http://schemas.microsoft.com/office/drawing/2014/main" id="{2273BADA-5B18-4D7F-93EC-C2B5297DD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56" y="3131132"/>
            <a:ext cx="2472524" cy="359101"/>
          </a:xfrm>
          <a:prstGeom prst="rect">
            <a:avLst/>
          </a:prstGeom>
        </p:spPr>
      </p:pic>
      <p:pic>
        <p:nvPicPr>
          <p:cNvPr id="55" name="圖片 54">
            <a:extLst>
              <a:ext uri="{FF2B5EF4-FFF2-40B4-BE49-F238E27FC236}">
                <a16:creationId xmlns:a16="http://schemas.microsoft.com/office/drawing/2014/main" id="{0EE616F2-0159-4E44-812A-2F9FAFB2B7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5874" y="3131132"/>
            <a:ext cx="1932777" cy="359101"/>
          </a:xfrm>
          <a:prstGeom prst="rect">
            <a:avLst/>
          </a:prstGeom>
        </p:spPr>
      </p:pic>
      <p:pic>
        <p:nvPicPr>
          <p:cNvPr id="57" name="圖片 56">
            <a:extLst>
              <a:ext uri="{FF2B5EF4-FFF2-40B4-BE49-F238E27FC236}">
                <a16:creationId xmlns:a16="http://schemas.microsoft.com/office/drawing/2014/main" id="{79C07A09-FBBD-474F-8DE3-A190F1EC7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24" y="5672152"/>
            <a:ext cx="2080136" cy="359101"/>
          </a:xfrm>
          <a:prstGeom prst="rect">
            <a:avLst/>
          </a:prstGeom>
        </p:spPr>
      </p:pic>
      <p:pic>
        <p:nvPicPr>
          <p:cNvPr id="58" name="圖片 57">
            <a:extLst>
              <a:ext uri="{FF2B5EF4-FFF2-40B4-BE49-F238E27FC236}">
                <a16:creationId xmlns:a16="http://schemas.microsoft.com/office/drawing/2014/main" id="{487AC152-A765-479F-AE5D-21FBFF2B4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941" y="5692679"/>
            <a:ext cx="1583329" cy="359101"/>
          </a:xfrm>
          <a:prstGeom prst="rect">
            <a:avLst/>
          </a:prstGeom>
        </p:spPr>
      </p:pic>
      <p:pic>
        <p:nvPicPr>
          <p:cNvPr id="59" name="圖片 58">
            <a:extLst>
              <a:ext uri="{FF2B5EF4-FFF2-40B4-BE49-F238E27FC236}">
                <a16:creationId xmlns:a16="http://schemas.microsoft.com/office/drawing/2014/main" id="{E23A43C4-5DBF-47B6-A8C7-44B7AA238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115" y="5809314"/>
            <a:ext cx="1054653" cy="186906"/>
          </a:xfrm>
          <a:prstGeom prst="rect">
            <a:avLst/>
          </a:prstGeom>
        </p:spPr>
      </p:pic>
      <p:pic>
        <p:nvPicPr>
          <p:cNvPr id="65" name="圖片 64">
            <a:extLst>
              <a:ext uri="{FF2B5EF4-FFF2-40B4-BE49-F238E27FC236}">
                <a16:creationId xmlns:a16="http://schemas.microsoft.com/office/drawing/2014/main" id="{54F3C608-4139-4DAA-A2A2-AA16FE0F8B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6792" y="5728590"/>
            <a:ext cx="1492730" cy="264542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9EFF95BF-191D-4CB6-9853-06AE36CF12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643" y="4491200"/>
            <a:ext cx="2320299" cy="1450445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189A10C5-623E-45A4-9909-99C1BA630A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16368" y="4538375"/>
            <a:ext cx="2279201" cy="1424753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B01C3105-319F-4F14-AC75-98DDE69477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6462" y="4552605"/>
            <a:ext cx="2256438" cy="1410524"/>
          </a:xfrm>
          <a:prstGeom prst="rect">
            <a:avLst/>
          </a:prstGeom>
        </p:spPr>
      </p:pic>
      <p:grpSp>
        <p:nvGrpSpPr>
          <p:cNvPr id="9" name="群組 8">
            <a:extLst>
              <a:ext uri="{FF2B5EF4-FFF2-40B4-BE49-F238E27FC236}">
                <a16:creationId xmlns:a16="http://schemas.microsoft.com/office/drawing/2014/main" id="{4421C477-4EE8-482B-CDE1-39C43254CD57}"/>
              </a:ext>
            </a:extLst>
          </p:cNvPr>
          <p:cNvGrpSpPr/>
          <p:nvPr/>
        </p:nvGrpSpPr>
        <p:grpSpPr>
          <a:xfrm>
            <a:off x="7220667" y="4495158"/>
            <a:ext cx="2305168" cy="1469988"/>
            <a:chOff x="7220667" y="4517268"/>
            <a:chExt cx="2305168" cy="1469988"/>
          </a:xfrm>
        </p:grpSpPr>
        <p:pic>
          <p:nvPicPr>
            <p:cNvPr id="64" name="圖片 63">
              <a:extLst>
                <a:ext uri="{FF2B5EF4-FFF2-40B4-BE49-F238E27FC236}">
                  <a16:creationId xmlns:a16="http://schemas.microsoft.com/office/drawing/2014/main" id="{D1B0232B-542B-4C4B-AEB4-5F27E748C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02122" y="5736844"/>
              <a:ext cx="942259" cy="250412"/>
            </a:xfrm>
            <a:prstGeom prst="rect">
              <a:avLst/>
            </a:prstGeom>
          </p:spPr>
        </p:pic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37FDDA53-9651-469D-BE21-6A4D26F52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20667" y="4517268"/>
              <a:ext cx="2305168" cy="1440985"/>
            </a:xfrm>
            <a:prstGeom prst="rect">
              <a:avLst/>
            </a:prstGeom>
          </p:spPr>
        </p:pic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5894BAE7-878A-99A2-D176-61DD407AD392}"/>
              </a:ext>
            </a:extLst>
          </p:cNvPr>
          <p:cNvGrpSpPr/>
          <p:nvPr/>
        </p:nvGrpSpPr>
        <p:grpSpPr>
          <a:xfrm>
            <a:off x="5872275" y="4510999"/>
            <a:ext cx="2279200" cy="1470344"/>
            <a:chOff x="5872275" y="4533109"/>
            <a:chExt cx="2279200" cy="1470344"/>
          </a:xfrm>
        </p:grpSpPr>
        <p:pic>
          <p:nvPicPr>
            <p:cNvPr id="63" name="圖片 62">
              <a:extLst>
                <a:ext uri="{FF2B5EF4-FFF2-40B4-BE49-F238E27FC236}">
                  <a16:creationId xmlns:a16="http://schemas.microsoft.com/office/drawing/2014/main" id="{29A8624E-1214-4924-BD9E-93B002F1A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15828" y="5726454"/>
              <a:ext cx="1392095" cy="276999"/>
            </a:xfrm>
            <a:prstGeom prst="rect">
              <a:avLst/>
            </a:prstGeom>
          </p:spPr>
        </p:pic>
        <p:pic>
          <p:nvPicPr>
            <p:cNvPr id="26" name="圖片 25">
              <a:extLst>
                <a:ext uri="{FF2B5EF4-FFF2-40B4-BE49-F238E27FC236}">
                  <a16:creationId xmlns:a16="http://schemas.microsoft.com/office/drawing/2014/main" id="{EE20FCAE-84C9-44C8-BE31-673D50B64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72275" y="4533109"/>
              <a:ext cx="2279200" cy="1424752"/>
            </a:xfrm>
            <a:prstGeom prst="rect">
              <a:avLst/>
            </a:prstGeom>
          </p:spPr>
        </p:pic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35A1D83C-98B9-4D11-AEDA-2E0CA7D888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99886" y="4563967"/>
            <a:ext cx="2226542" cy="1391835"/>
          </a:xfrm>
          <a:prstGeom prst="rect">
            <a:avLst/>
          </a:prstGeom>
        </p:spPr>
      </p:pic>
      <p:sp>
        <p:nvSpPr>
          <p:cNvPr id="42" name="矩形: 圓角 41">
            <a:extLst>
              <a:ext uri="{FF2B5EF4-FFF2-40B4-BE49-F238E27FC236}">
                <a16:creationId xmlns:a16="http://schemas.microsoft.com/office/drawing/2014/main" id="{2DE7CC7A-0F10-8CA3-D18A-A99D7AA8FE59}"/>
              </a:ext>
            </a:extLst>
          </p:cNvPr>
          <p:cNvSpPr/>
          <p:nvPr/>
        </p:nvSpPr>
        <p:spPr>
          <a:xfrm>
            <a:off x="2281896" y="1553320"/>
            <a:ext cx="1724566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TS-x73A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6BBF542-B317-C8D4-07B8-B108AF208DE6}"/>
              </a:ext>
            </a:extLst>
          </p:cNvPr>
          <p:cNvSpPr/>
          <p:nvPr/>
        </p:nvSpPr>
        <p:spPr>
          <a:xfrm>
            <a:off x="1044308" y="3444976"/>
            <a:ext cx="1018613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TS-873A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C26EE4F-1550-6611-E32B-221CBE67A8FB}"/>
              </a:ext>
            </a:extLst>
          </p:cNvPr>
          <p:cNvSpPr/>
          <p:nvPr/>
        </p:nvSpPr>
        <p:spPr>
          <a:xfrm>
            <a:off x="3024452" y="3444976"/>
            <a:ext cx="1018613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TS-673A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F8B9A345-5D78-9826-1839-34002C923A9F}"/>
              </a:ext>
            </a:extLst>
          </p:cNvPr>
          <p:cNvSpPr/>
          <p:nvPr/>
        </p:nvSpPr>
        <p:spPr>
          <a:xfrm>
            <a:off x="4572099" y="3444976"/>
            <a:ext cx="1018613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TS-473A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47" name="圖片 46">
            <a:extLst>
              <a:ext uri="{FF2B5EF4-FFF2-40B4-BE49-F238E27FC236}">
                <a16:creationId xmlns:a16="http://schemas.microsoft.com/office/drawing/2014/main" id="{938EA2A1-2EFD-E4BE-C5D3-531D63097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6854" y="3131132"/>
            <a:ext cx="1414123" cy="359101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977083E-1DBC-43FE-8AF2-CF87ADC64D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824" y="2133060"/>
            <a:ext cx="2111021" cy="1319623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F6FBC20E-BEF6-48D2-93CB-E480A279258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3210" y="2134363"/>
            <a:ext cx="2131598" cy="1332485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BBD11794-1E37-443F-A2FF-483C7D9448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7217" y="2145537"/>
            <a:ext cx="2091061" cy="1307146"/>
          </a:xfrm>
          <a:prstGeom prst="rect">
            <a:avLst/>
          </a:prstGeom>
        </p:spPr>
      </p:pic>
      <p:grpSp>
        <p:nvGrpSpPr>
          <p:cNvPr id="3" name="群組 2">
            <a:extLst>
              <a:ext uri="{FF2B5EF4-FFF2-40B4-BE49-F238E27FC236}">
                <a16:creationId xmlns:a16="http://schemas.microsoft.com/office/drawing/2014/main" id="{6A81F593-9473-E543-2D1D-59CEF6544D11}"/>
              </a:ext>
            </a:extLst>
          </p:cNvPr>
          <p:cNvGrpSpPr/>
          <p:nvPr/>
        </p:nvGrpSpPr>
        <p:grpSpPr>
          <a:xfrm>
            <a:off x="9512157" y="2131924"/>
            <a:ext cx="2127313" cy="1367176"/>
            <a:chOff x="6143302" y="2095897"/>
            <a:chExt cx="2127313" cy="1367176"/>
          </a:xfrm>
        </p:grpSpPr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A627EC65-1647-4479-8C5D-B86A186B6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5030" y="3103972"/>
              <a:ext cx="1903856" cy="359101"/>
            </a:xfrm>
            <a:prstGeom prst="rect">
              <a:avLst/>
            </a:prstGeom>
          </p:spPr>
        </p:pic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8EDEE306-C908-4105-A737-0E4ED6BF0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43302" y="2095897"/>
              <a:ext cx="2127313" cy="1329807"/>
            </a:xfrm>
            <a:prstGeom prst="rect">
              <a:avLst/>
            </a:prstGeom>
          </p:spPr>
        </p:pic>
      </p:grpSp>
      <p:sp>
        <p:nvSpPr>
          <p:cNvPr id="68" name="矩形 67">
            <a:extLst>
              <a:ext uri="{FF2B5EF4-FFF2-40B4-BE49-F238E27FC236}">
                <a16:creationId xmlns:a16="http://schemas.microsoft.com/office/drawing/2014/main" id="{0334D384-4F06-7333-296D-DF771DDD7479}"/>
              </a:ext>
            </a:extLst>
          </p:cNvPr>
          <p:cNvSpPr/>
          <p:nvPr/>
        </p:nvSpPr>
        <p:spPr>
          <a:xfrm>
            <a:off x="1052486" y="5977385"/>
            <a:ext cx="1018613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TS-653D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C482B7A5-4091-8B93-4BC1-4737A4938F16}"/>
              </a:ext>
            </a:extLst>
          </p:cNvPr>
          <p:cNvSpPr/>
          <p:nvPr/>
        </p:nvSpPr>
        <p:spPr>
          <a:xfrm>
            <a:off x="3046662" y="5977385"/>
            <a:ext cx="1018613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TS-453D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A109B7EA-0404-53B7-1D45-5560C6D6133B}"/>
              </a:ext>
            </a:extLst>
          </p:cNvPr>
          <p:cNvSpPr/>
          <p:nvPr/>
        </p:nvSpPr>
        <p:spPr>
          <a:xfrm>
            <a:off x="4625375" y="5977385"/>
            <a:ext cx="1018613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TS-253D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71" name="矩形: 圓角 70">
            <a:extLst>
              <a:ext uri="{FF2B5EF4-FFF2-40B4-BE49-F238E27FC236}">
                <a16:creationId xmlns:a16="http://schemas.microsoft.com/office/drawing/2014/main" id="{17342C63-FE7C-06B8-70C4-9D17E3E0A4EA}"/>
              </a:ext>
            </a:extLst>
          </p:cNvPr>
          <p:cNvSpPr/>
          <p:nvPr/>
        </p:nvSpPr>
        <p:spPr>
          <a:xfrm>
            <a:off x="9756793" y="1555841"/>
            <a:ext cx="1638040" cy="33463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6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TS-675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2112CD1A-5699-57BB-AEB2-B4E488516B49}"/>
              </a:ext>
            </a:extLst>
          </p:cNvPr>
          <p:cNvGrpSpPr/>
          <p:nvPr/>
        </p:nvGrpSpPr>
        <p:grpSpPr>
          <a:xfrm>
            <a:off x="5959768" y="2125089"/>
            <a:ext cx="2091061" cy="1375640"/>
            <a:chOff x="5826525" y="2125089"/>
            <a:chExt cx="2091061" cy="1375640"/>
          </a:xfrm>
        </p:grpSpPr>
        <p:pic>
          <p:nvPicPr>
            <p:cNvPr id="61" name="圖片 60">
              <a:extLst>
                <a:ext uri="{FF2B5EF4-FFF2-40B4-BE49-F238E27FC236}">
                  <a16:creationId xmlns:a16="http://schemas.microsoft.com/office/drawing/2014/main" id="{0CF65C4F-6833-43F5-8E21-339F64E53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00565" y="3141628"/>
              <a:ext cx="1942981" cy="359101"/>
            </a:xfrm>
            <a:prstGeom prst="rect">
              <a:avLst/>
            </a:prstGeom>
          </p:spPr>
        </p:pic>
        <p:pic>
          <p:nvPicPr>
            <p:cNvPr id="73" name="圖片 72">
              <a:extLst>
                <a:ext uri="{FF2B5EF4-FFF2-40B4-BE49-F238E27FC236}">
                  <a16:creationId xmlns:a16="http://schemas.microsoft.com/office/drawing/2014/main" id="{8A21C0E0-B592-43B3-B0BD-FE830C6EA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26525" y="2125089"/>
              <a:ext cx="2091061" cy="130714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84" name="矩形 83">
            <a:extLst>
              <a:ext uri="{FF2B5EF4-FFF2-40B4-BE49-F238E27FC236}">
                <a16:creationId xmlns:a16="http://schemas.microsoft.com/office/drawing/2014/main" id="{3F80E73F-4738-B5D1-35BE-6688282BA19E}"/>
              </a:ext>
            </a:extLst>
          </p:cNvPr>
          <p:cNvSpPr/>
          <p:nvPr/>
        </p:nvSpPr>
        <p:spPr>
          <a:xfrm>
            <a:off x="7675391" y="3444976"/>
            <a:ext cx="1554374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TS-h686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B67AD5EF-83C5-8625-DEAF-2C035D00D25F}"/>
              </a:ext>
            </a:extLst>
          </p:cNvPr>
          <p:cNvGrpSpPr/>
          <p:nvPr/>
        </p:nvGrpSpPr>
        <p:grpSpPr>
          <a:xfrm>
            <a:off x="7426575" y="2146269"/>
            <a:ext cx="2052006" cy="1307180"/>
            <a:chOff x="7426575" y="2146269"/>
            <a:chExt cx="2052006" cy="1307180"/>
          </a:xfrm>
        </p:grpSpPr>
        <p:pic>
          <p:nvPicPr>
            <p:cNvPr id="62" name="圖片 61">
              <a:extLst>
                <a:ext uri="{FF2B5EF4-FFF2-40B4-BE49-F238E27FC236}">
                  <a16:creationId xmlns:a16="http://schemas.microsoft.com/office/drawing/2014/main" id="{DDF792B6-EEF7-48D6-A57C-DFC67E474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06213" y="3188907"/>
              <a:ext cx="1492730" cy="264542"/>
            </a:xfrm>
            <a:prstGeom prst="rect">
              <a:avLst/>
            </a:prstGeom>
          </p:spPr>
        </p:pic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B0DA5D9A-484C-4CAC-9F83-9E613CBA1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426575" y="2146269"/>
              <a:ext cx="2052006" cy="1282731"/>
            </a:xfrm>
            <a:prstGeom prst="rect">
              <a:avLst/>
            </a:prstGeom>
          </p:spPr>
        </p:pic>
      </p:grpSp>
      <p:sp>
        <p:nvSpPr>
          <p:cNvPr id="87" name="矩形 86">
            <a:extLst>
              <a:ext uri="{FF2B5EF4-FFF2-40B4-BE49-F238E27FC236}">
                <a16:creationId xmlns:a16="http://schemas.microsoft.com/office/drawing/2014/main" id="{0E26C35F-8DA4-15A0-3204-EDBD351DEA9C}"/>
              </a:ext>
            </a:extLst>
          </p:cNvPr>
          <p:cNvSpPr/>
          <p:nvPr/>
        </p:nvSpPr>
        <p:spPr>
          <a:xfrm>
            <a:off x="7706715" y="5977385"/>
            <a:ext cx="1333072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TS-231P3</a:t>
            </a:r>
            <a:endParaRPr kumimoji="0" lang="zh-TW" altLang="zh-TW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8898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>
            <a:extLst>
              <a:ext uri="{FF2B5EF4-FFF2-40B4-BE49-F238E27FC236}">
                <a16:creationId xmlns:a16="http://schemas.microsoft.com/office/drawing/2014/main" id="{F6A4D69A-2378-4C02-8C5E-2C2869D937E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597" y="4562754"/>
            <a:ext cx="3598333" cy="1390851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4C88F131-A5D1-4ADC-AFE9-355AB4BBCB5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597" y="1889080"/>
            <a:ext cx="10439399" cy="170568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8B25F29-681D-4609-BF06-5BD411060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75" y="306715"/>
            <a:ext cx="11685563" cy="707886"/>
          </a:xfr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zh-TW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Tablet NAS with embedded 10GbE</a:t>
            </a:r>
          </a:p>
        </p:txBody>
      </p:sp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F708FDB4-7543-4172-B20B-0EBDC0BFB4B1}"/>
              </a:ext>
            </a:extLst>
          </p:cNvPr>
          <p:cNvSpPr/>
          <p:nvPr/>
        </p:nvSpPr>
        <p:spPr>
          <a:xfrm>
            <a:off x="835917" y="1635832"/>
            <a:ext cx="10583280" cy="461327"/>
          </a:xfrm>
          <a:prstGeom prst="roundRect">
            <a:avLst>
              <a:gd name="adj" fmla="val 13074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endParaRPr lang="en-US" altLang="zh-CN" sz="1700" b="1">
              <a:solidFill>
                <a:srgbClr val="99E0FD"/>
              </a:solidFill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B94391E-49AD-4607-BCA6-B644C07EA13A}"/>
              </a:ext>
            </a:extLst>
          </p:cNvPr>
          <p:cNvSpPr/>
          <p:nvPr/>
        </p:nvSpPr>
        <p:spPr>
          <a:xfrm>
            <a:off x="1967148" y="1647801"/>
            <a:ext cx="2837360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With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10GbE BASE-T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48E593FF-90CD-4217-BDF2-1300B322FFB4}"/>
              </a:ext>
            </a:extLst>
          </p:cNvPr>
          <p:cNvSpPr/>
          <p:nvPr/>
        </p:nvSpPr>
        <p:spPr>
          <a:xfrm>
            <a:off x="7413229" y="1647801"/>
            <a:ext cx="2837360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With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10GbE SFP+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418832C-EA8C-4ECB-9A8F-21E425537D11}"/>
              </a:ext>
            </a:extLst>
          </p:cNvPr>
          <p:cNvSpPr/>
          <p:nvPr/>
        </p:nvSpPr>
        <p:spPr>
          <a:xfrm>
            <a:off x="5778610" y="1642704"/>
            <a:ext cx="689372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｜</a:t>
            </a:r>
            <a:endParaRPr kumimoji="0" lang="en-US" altLang="zh-CN" sz="20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34" name="圖片 33">
            <a:extLst>
              <a:ext uri="{FF2B5EF4-FFF2-40B4-BE49-F238E27FC236}">
                <a16:creationId xmlns:a16="http://schemas.microsoft.com/office/drawing/2014/main" id="{293A3705-550D-45C7-B57D-AF9F82956B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3171" y="2212362"/>
            <a:ext cx="1559136" cy="14030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5" name="圖片 34" descr="一張含有 電子用品, 室內, 監視器, 坐 的圖片&#10;&#10;自動產生的描述">
            <a:extLst>
              <a:ext uri="{FF2B5EF4-FFF2-40B4-BE49-F238E27FC236}">
                <a16:creationId xmlns:a16="http://schemas.microsoft.com/office/drawing/2014/main" id="{2D460604-6369-4972-B867-B8CD131D1F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0734" y="2326965"/>
            <a:ext cx="2100213" cy="12376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6" name="圖片 35" descr="一張含有 監視器, 電腦, 坐, 顯示 的圖片&#10;&#10;自動產生的描述">
            <a:extLst>
              <a:ext uri="{FF2B5EF4-FFF2-40B4-BE49-F238E27FC236}">
                <a16:creationId xmlns:a16="http://schemas.microsoft.com/office/drawing/2014/main" id="{4E9F2891-2D97-4237-8016-0E65AEDC4D4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848" y="2281651"/>
            <a:ext cx="2124921" cy="13283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19C9CCAB-113F-489A-9D67-D1E06B5D1B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25522" y="2266451"/>
            <a:ext cx="2124921" cy="132831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9217272C-FFEF-4EC7-8681-788E845CD00C}"/>
              </a:ext>
            </a:extLst>
          </p:cNvPr>
          <p:cNvSpPr/>
          <p:nvPr/>
        </p:nvSpPr>
        <p:spPr>
          <a:xfrm>
            <a:off x="6673203" y="3639892"/>
            <a:ext cx="2083565" cy="28469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TS-832PX</a:t>
            </a:r>
            <a:endParaRPr kumimoji="0" lang="zh-TW" altLang="en-US" sz="12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C5B3054-C399-4504-971A-C2C7D663E03D}"/>
              </a:ext>
            </a:extLst>
          </p:cNvPr>
          <p:cNvSpPr/>
          <p:nvPr/>
        </p:nvSpPr>
        <p:spPr>
          <a:xfrm>
            <a:off x="1096182" y="3639892"/>
            <a:ext cx="2058858" cy="47705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TVS-h1688X /TVS-h1288X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8D8580B-A384-4B74-A39C-C369494E5606}"/>
              </a:ext>
            </a:extLst>
          </p:cNvPr>
          <p:cNvSpPr/>
          <p:nvPr/>
        </p:nvSpPr>
        <p:spPr>
          <a:xfrm>
            <a:off x="3590735" y="3639892"/>
            <a:ext cx="2058858" cy="47705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TVS-872XT / TVS-672XT / TVS-472XT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723A8FE8-B582-44D6-8DE8-176E0A79E579}"/>
              </a:ext>
            </a:extLst>
          </p:cNvPr>
          <p:cNvSpPr/>
          <p:nvPr/>
        </p:nvSpPr>
        <p:spPr>
          <a:xfrm>
            <a:off x="9544689" y="3622958"/>
            <a:ext cx="1147992" cy="28469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TS-431X3</a:t>
            </a:r>
          </a:p>
        </p:txBody>
      </p:sp>
      <p:sp>
        <p:nvSpPr>
          <p:cNvPr id="55" name="矩形: 圓角 54">
            <a:extLst>
              <a:ext uri="{FF2B5EF4-FFF2-40B4-BE49-F238E27FC236}">
                <a16:creationId xmlns:a16="http://schemas.microsoft.com/office/drawing/2014/main" id="{264EE29F-327B-4F43-8321-729611FF5C6B}"/>
              </a:ext>
            </a:extLst>
          </p:cNvPr>
          <p:cNvSpPr/>
          <p:nvPr/>
        </p:nvSpPr>
        <p:spPr>
          <a:xfrm>
            <a:off x="835917" y="4262798"/>
            <a:ext cx="3737803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r>
              <a:rPr lang="en-US" altLang="zh-CN" sz="2000" b="1">
                <a:solidFill>
                  <a:schemeClr val="bg1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With</a:t>
            </a:r>
            <a:r>
              <a:rPr lang="en-US" altLang="zh-CN" sz="2000" b="1">
                <a:solidFill>
                  <a:srgbClr val="99E0FD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 10GbE BASE-T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4DEB3CED-C5AE-4187-A834-408E79CD3738}"/>
              </a:ext>
            </a:extLst>
          </p:cNvPr>
          <p:cNvSpPr/>
          <p:nvPr/>
        </p:nvSpPr>
        <p:spPr>
          <a:xfrm>
            <a:off x="923345" y="6003597"/>
            <a:ext cx="3737803" cy="28469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TVS-872</a:t>
            </a:r>
            <a:r>
              <a:rPr kumimoji="0" lang="en-US" altLang="zh-TW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X</a:t>
            </a:r>
            <a:r>
              <a:rPr kumimoji="0" lang="zh-CN" altLang="en-US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 / TVS-672</a:t>
            </a:r>
            <a:r>
              <a:rPr kumimoji="0" lang="en-US" altLang="zh-TW" sz="12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X</a:t>
            </a:r>
            <a:endParaRPr kumimoji="0" lang="zh-TW" altLang="zh-TW" sz="12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536F492-FF88-4A1F-A1D1-B47D838CB3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040" b="94430" l="312" r="97664">
                        <a14:foregroundMark x1="779" y1="9814" x2="4517" y2="79310"/>
                        <a14:foregroundMark x1="4517" y1="79310" x2="8723" y2="92308"/>
                        <a14:foregroundMark x1="8723" y1="92308" x2="53271" y2="98408"/>
                        <a14:foregroundMark x1="53271" y1="98408" x2="86604" y2="92573"/>
                        <a14:foregroundMark x1="86604" y1="92573" x2="96417" y2="58886"/>
                        <a14:foregroundMark x1="96417" y1="58886" x2="93458" y2="27851"/>
                        <a14:foregroundMark x1="93458" y1="27851" x2="75701" y2="8223"/>
                        <a14:foregroundMark x1="75701" y1="8223" x2="10592" y2="7162"/>
                        <a14:foregroundMark x1="10592" y1="7162" x2="1869" y2="10610"/>
                        <a14:foregroundMark x1="1869" y1="10610" x2="623" y2="12467"/>
                        <a14:foregroundMark x1="2960" y1="6366" x2="26168" y2="1592"/>
                        <a14:foregroundMark x1="26168" y1="1592" x2="36604" y2="3979"/>
                        <a14:foregroundMark x1="36604" y1="3979" x2="49688" y2="2653"/>
                        <a14:foregroundMark x1="49688" y1="2653" x2="64486" y2="4244"/>
                        <a14:foregroundMark x1="64486" y1="4244" x2="78193" y2="3183"/>
                        <a14:foregroundMark x1="78193" y1="3183" x2="92835" y2="7427"/>
                        <a14:foregroundMark x1="92835" y1="7427" x2="97975" y2="28912"/>
                        <a14:foregroundMark x1="97975" y1="28912" x2="94860" y2="72944"/>
                        <a14:foregroundMark x1="94860" y1="72944" x2="95950" y2="87798"/>
                        <a14:foregroundMark x1="95950" y1="87798" x2="87695" y2="96817"/>
                        <a14:foregroundMark x1="87695" y1="96817" x2="16044" y2="84615"/>
                        <a14:foregroundMark x1="16044" y1="84615" x2="7632" y2="59947"/>
                        <a14:foregroundMark x1="7632" y1="59947" x2="7165" y2="33156"/>
                        <a14:foregroundMark x1="7165" y1="33156" x2="3271" y2="12467"/>
                        <a14:foregroundMark x1="3271" y1="12467" x2="3427" y2="7427"/>
                        <a14:foregroundMark x1="19782" y1="32361" x2="14486" y2="48541"/>
                        <a14:foregroundMark x1="14486" y1="48541" x2="41277" y2="76658"/>
                        <a14:foregroundMark x1="41277" y1="76658" x2="77103" y2="65252"/>
                        <a14:foregroundMark x1="77103" y1="65252" x2="64642" y2="38727"/>
                        <a14:foregroundMark x1="64642" y1="38727" x2="19159" y2="32361"/>
                        <a14:foregroundMark x1="79595" y1="26790" x2="66355" y2="40053"/>
                        <a14:foregroundMark x1="66355" y1="40053" x2="57632" y2="62334"/>
                        <a14:foregroundMark x1="57632" y1="62334" x2="60592" y2="79841"/>
                        <a14:foregroundMark x1="60592" y1="79841" x2="89408" y2="96021"/>
                        <a14:foregroundMark x1="89408" y1="96021" x2="96885" y2="81963"/>
                        <a14:foregroundMark x1="96885" y1="81963" x2="95171" y2="16446"/>
                        <a14:foregroundMark x1="95171" y1="16446" x2="85514" y2="5305"/>
                        <a14:foregroundMark x1="85514" y1="5305" x2="78349" y2="20955"/>
                        <a14:foregroundMark x1="78349" y1="20955" x2="77570" y2="30239"/>
                        <a14:foregroundMark x1="84735" y1="27851" x2="78349" y2="50133"/>
                        <a14:foregroundMark x1="78349" y1="50133" x2="84268" y2="75597"/>
                        <a14:foregroundMark x1="84268" y1="75597" x2="97352" y2="50663"/>
                        <a14:foregroundMark x1="97352" y1="50663" x2="88318" y2="27586"/>
                        <a14:foregroundMark x1="88318" y1="27586" x2="84268" y2="27851"/>
                        <a14:foregroundMark x1="95171" y1="81963" x2="93614" y2="84350"/>
                        <a14:foregroundMark x1="95327" y1="85942" x2="94860" y2="85942"/>
                        <a14:foregroundMark x1="97040" y1="82759" x2="98287" y2="96817"/>
                        <a14:foregroundMark x1="98287" y1="96817" x2="97819" y2="82493"/>
                        <a14:foregroundMark x1="97819" y1="82493" x2="97196" y2="81963"/>
                        <a14:foregroundMark x1="1246" y1="96817" x2="10592" y2="98408"/>
                        <a14:foregroundMark x1="10592" y1="98408" x2="779" y2="94430"/>
                        <a14:foregroundMark x1="779" y1="94430" x2="779" y2="944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6182" y="4885544"/>
            <a:ext cx="1725458" cy="1013236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B8B0B1E2-821F-4BAF-8D76-5ED3958345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511" b="95970" l="560" r="96642">
                        <a14:foregroundMark x1="8582" y1="7809" x2="3172" y2="28463"/>
                        <a14:foregroundMark x1="3172" y1="28463" x2="20149" y2="58690"/>
                        <a14:foregroundMark x1="20149" y1="58690" x2="61940" y2="57935"/>
                        <a14:foregroundMark x1="61940" y1="57935" x2="71082" y2="34509"/>
                        <a14:foregroundMark x1="71082" y1="34509" x2="40858" y2="6297"/>
                        <a14:foregroundMark x1="40858" y1="6297" x2="10075" y2="12091"/>
                        <a14:foregroundMark x1="29291" y1="26448" x2="19776" y2="37028"/>
                        <a14:foregroundMark x1="19776" y1="37028" x2="24627" y2="63728"/>
                        <a14:foregroundMark x1="24627" y1="63728" x2="59701" y2="84383"/>
                        <a14:foregroundMark x1="59701" y1="84383" x2="85448" y2="57935"/>
                        <a14:foregroundMark x1="85448" y1="57935" x2="48507" y2="23426"/>
                        <a14:foregroundMark x1="48507" y1="23426" x2="32649" y2="24433"/>
                        <a14:foregroundMark x1="32649" y1="24433" x2="27052" y2="27456"/>
                        <a14:foregroundMark x1="86754" y1="15113" x2="77239" y2="40302"/>
                        <a14:foregroundMark x1="77239" y1="40302" x2="76679" y2="81360"/>
                        <a14:foregroundMark x1="76679" y1="81360" x2="89739" y2="79345"/>
                        <a14:foregroundMark x1="89739" y1="79345" x2="96828" y2="42569"/>
                        <a14:foregroundMark x1="96828" y1="42569" x2="88433" y2="16373"/>
                        <a14:foregroundMark x1="4478" y1="10076" x2="4104" y2="93703"/>
                        <a14:foregroundMark x1="4104" y1="93703" x2="19216" y2="86902"/>
                        <a14:foregroundMark x1="19216" y1="86902" x2="18843" y2="33753"/>
                        <a14:foregroundMark x1="18843" y1="33753" x2="6716" y2="7809"/>
                        <a14:foregroundMark x1="6716" y1="7809" x2="5410" y2="9320"/>
                        <a14:foregroundMark x1="35448" y1="22418" x2="19216" y2="55668"/>
                        <a14:foregroundMark x1="19216" y1="55668" x2="49813" y2="81108"/>
                        <a14:foregroundMark x1="49813" y1="81108" x2="58396" y2="36776"/>
                        <a14:foregroundMark x1="58396" y1="36776" x2="38806" y2="20403"/>
                        <a14:foregroundMark x1="38806" y1="20403" x2="37873" y2="20403"/>
                        <a14:foregroundMark x1="6530" y1="6297" x2="73694" y2="2771"/>
                        <a14:foregroundMark x1="73694" y1="2771" x2="85821" y2="14106"/>
                        <a14:foregroundMark x1="85821" y1="14106" x2="64739" y2="32746"/>
                        <a14:foregroundMark x1="64739" y1="32746" x2="12313" y2="22922"/>
                        <a14:foregroundMark x1="12313" y1="22922" x2="6157" y2="8060"/>
                        <a14:foregroundMark x1="6157" y1="8060" x2="8582" y2="3526"/>
                        <a14:foregroundMark x1="36754" y1="29219" x2="22575" y2="47607"/>
                        <a14:foregroundMark x1="22575" y1="47607" x2="41418" y2="78086"/>
                        <a14:foregroundMark x1="41418" y1="78086" x2="76866" y2="54912"/>
                        <a14:foregroundMark x1="76866" y1="54912" x2="41791" y2="29975"/>
                        <a14:foregroundMark x1="41791" y1="29975" x2="31903" y2="29723"/>
                        <a14:foregroundMark x1="31903" y1="29723" x2="31343" y2="31738"/>
                        <a14:foregroundMark x1="1866" y1="32242" x2="5224" y2="99496"/>
                        <a14:foregroundMark x1="5224" y1="99496" x2="21269" y2="96725"/>
                        <a14:foregroundMark x1="21269" y1="96725" x2="43657" y2="99496"/>
                        <a14:foregroundMark x1="43657" y1="99496" x2="82836" y2="91688"/>
                        <a14:foregroundMark x1="82836" y1="91688" x2="95709" y2="75315"/>
                        <a14:foregroundMark x1="95709" y1="75315" x2="99067" y2="20151"/>
                        <a14:foregroundMark x1="99067" y1="20151" x2="93843" y2="6549"/>
                        <a14:foregroundMark x1="93843" y1="6549" x2="26493" y2="18136"/>
                        <a14:foregroundMark x1="26493" y1="18136" x2="1119" y2="34005"/>
                        <a14:foregroundMark x1="1119" y1="34005" x2="560" y2="34761"/>
                        <a14:foregroundMark x1="72761" y1="4282" x2="70709" y2="19899"/>
                        <a14:foregroundMark x1="70709" y1="19899" x2="95336" y2="39043"/>
                        <a14:foregroundMark x1="95336" y1="39043" x2="96269" y2="23678"/>
                        <a14:foregroundMark x1="96269" y1="23678" x2="87873" y2="1763"/>
                        <a14:foregroundMark x1="87873" y1="1763" x2="75746" y2="1763"/>
                        <a14:foregroundMark x1="75746" y1="1763" x2="69216" y2="5542"/>
                        <a14:foregroundMark x1="77239" y1="20655" x2="79478" y2="36020"/>
                        <a14:foregroundMark x1="79478" y1="36020" x2="90672" y2="35264"/>
                        <a14:foregroundMark x1="90672" y1="35264" x2="88433" y2="15869"/>
                        <a14:foregroundMark x1="88433" y1="15869" x2="70149" y2="15617"/>
                        <a14:foregroundMark x1="70149" y1="15617" x2="69403" y2="17884"/>
                        <a14:foregroundMark x1="68657" y1="8816" x2="71828" y2="30479"/>
                        <a14:foregroundMark x1="71828" y1="30479" x2="91045" y2="34761"/>
                        <a14:foregroundMark x1="91045" y1="34761" x2="73694" y2="17884"/>
                        <a14:foregroundMark x1="73694" y1="17884" x2="64366" y2="19395"/>
                        <a14:foregroundMark x1="96828" y1="88161" x2="73134" y2="95970"/>
                        <a14:foregroundMark x1="73134" y1="95970" x2="11754" y2="87909"/>
                        <a14:foregroundMark x1="11754" y1="87909" x2="12687" y2="53401"/>
                        <a14:foregroundMark x1="12687" y1="53401" x2="72015" y2="63224"/>
                        <a14:foregroundMark x1="72015" y1="63224" x2="94216" y2="85139"/>
                        <a14:foregroundMark x1="94216" y1="85139" x2="95522" y2="88917"/>
                        <a14:foregroundMark x1="11754" y1="26952" x2="6903" y2="83879"/>
                        <a14:foregroundMark x1="6903" y1="83879" x2="28731" y2="65995"/>
                        <a14:foregroundMark x1="28731" y1="65995" x2="16045" y2="32746"/>
                        <a14:foregroundMark x1="16045" y1="32746" x2="8955" y2="35516"/>
                        <a14:foregroundMark x1="33582" y1="64987" x2="24067" y2="74559"/>
                        <a14:foregroundMark x1="24067" y1="74559" x2="33769" y2="90428"/>
                        <a14:foregroundMark x1="33769" y1="90428" x2="61194" y2="87154"/>
                        <a14:foregroundMark x1="61194" y1="87154" x2="76306" y2="88665"/>
                        <a14:foregroundMark x1="76306" y1="88665" x2="57463" y2="72040"/>
                        <a14:foregroundMark x1="57463" y1="72040" x2="15858" y2="71285"/>
                        <a14:foregroundMark x1="15858" y1="71285" x2="14366" y2="70025"/>
                        <a14:foregroundMark x1="32276" y1="71033" x2="43657" y2="84131"/>
                        <a14:foregroundMark x1="43657" y1="84131" x2="36194" y2="66247"/>
                        <a14:foregroundMark x1="36194" y1="66247" x2="28731" y2="67758"/>
                        <a14:backgroundMark x1="20572" y1="79941" x2="21291" y2="80075"/>
                        <a14:backgroundMark x1="17473" y1="79363" x2="17759" y2="79416"/>
                        <a14:backgroundMark x1="61022" y1="39349" x2="60702" y2="38801"/>
                        <a14:backgroundMark x1="70121" y1="54941" x2="69596" y2="54041"/>
                        <a14:backgroundMark x1="25088" y1="15397" x2="24597" y2="152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67120" y="4886142"/>
            <a:ext cx="1346027" cy="996965"/>
          </a:xfrm>
          <a:prstGeom prst="rect">
            <a:avLst/>
          </a:prstGeom>
        </p:spPr>
      </p:pic>
      <p:sp>
        <p:nvSpPr>
          <p:cNvPr id="3" name="矩形: 圓角 2">
            <a:extLst>
              <a:ext uri="{FF2B5EF4-FFF2-40B4-BE49-F238E27FC236}">
                <a16:creationId xmlns:a16="http://schemas.microsoft.com/office/drawing/2014/main" id="{103439D8-36DB-4175-BA7E-D46824E43D01}"/>
              </a:ext>
            </a:extLst>
          </p:cNvPr>
          <p:cNvSpPr/>
          <p:nvPr/>
        </p:nvSpPr>
        <p:spPr>
          <a:xfrm>
            <a:off x="9492820" y="3935847"/>
            <a:ext cx="1413934" cy="368838"/>
          </a:xfrm>
          <a:prstGeom prst="roundRect">
            <a:avLst>
              <a:gd name="adj" fmla="val 16667"/>
            </a:avLst>
          </a:prstGeom>
          <a:gradFill>
            <a:gsLst>
              <a:gs pos="81000">
                <a:srgbClr val="2D0358"/>
              </a:gs>
              <a:gs pos="0">
                <a:srgbClr val="7030A0"/>
              </a:gs>
            </a:gsLst>
            <a:lin ang="0" scaled="0"/>
          </a:gradFill>
          <a:ln>
            <a:noFill/>
          </a:ln>
          <a:effectLst>
            <a:outerShdw blurRad="431800" dist="355600" dir="174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77416967-9205-49AE-AC65-4FBF83C2165E}"/>
              </a:ext>
            </a:extLst>
          </p:cNvPr>
          <p:cNvSpPr txBox="1"/>
          <p:nvPr/>
        </p:nvSpPr>
        <p:spPr>
          <a:xfrm>
            <a:off x="9492820" y="3986510"/>
            <a:ext cx="1413934" cy="284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10GbE + 2.5GbE</a:t>
            </a:r>
          </a:p>
        </p:txBody>
      </p:sp>
    </p:spTree>
    <p:extLst>
      <p:ext uri="{BB962C8B-B14F-4D97-AF65-F5344CB8AC3E}">
        <p14:creationId xmlns:p14="http://schemas.microsoft.com/office/powerpoint/2010/main" val="28741711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圖片 34">
            <a:extLst>
              <a:ext uri="{FF2B5EF4-FFF2-40B4-BE49-F238E27FC236}">
                <a16:creationId xmlns:a16="http://schemas.microsoft.com/office/drawing/2014/main" id="{74B0FF93-3064-4D30-8F82-27FF5232853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5954" y="1913583"/>
            <a:ext cx="3655808" cy="3365137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05FD0BE9-1D36-4331-A3A9-417899770E8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114" y="1935174"/>
            <a:ext cx="6489699" cy="3365137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A8B25F29-681D-4609-BF06-5BD411060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75" y="-1062"/>
            <a:ext cx="11685563" cy="1323439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zh-TW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Rack mount network NAS with</a:t>
            </a:r>
            <a:r>
              <a:rPr lang="zh-TW" altLang="en-US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TW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embedded 2.5/5/10GbE 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D7C1F82F-6E80-41B6-B64D-04E54971AFA3}"/>
              </a:ext>
            </a:extLst>
          </p:cNvPr>
          <p:cNvSpPr/>
          <p:nvPr/>
        </p:nvSpPr>
        <p:spPr>
          <a:xfrm>
            <a:off x="1176539" y="3888695"/>
            <a:ext cx="2911602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TS-h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x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83XU-RP</a:t>
            </a:r>
            <a:endParaRPr kumimoji="0" lang="zh-TW" alt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59D511A9-CAC2-4153-98A8-ED999474B8B2}"/>
              </a:ext>
            </a:extLst>
          </p:cNvPr>
          <p:cNvSpPr/>
          <p:nvPr/>
        </p:nvSpPr>
        <p:spPr>
          <a:xfrm>
            <a:off x="4246212" y="3928867"/>
            <a:ext cx="2911602" cy="19665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TS-h</a:t>
            </a: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x</a:t>
            </a: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77XU-RP</a:t>
            </a:r>
          </a:p>
        </p:txBody>
      </p:sp>
      <p:pic>
        <p:nvPicPr>
          <p:cNvPr id="58" name="圖片 4" descr="一張含有 坐, 桌, 大, 房間 的圖片&#10;&#10;自動產生的描述">
            <a:extLst>
              <a:ext uri="{FF2B5EF4-FFF2-40B4-BE49-F238E27FC236}">
                <a16:creationId xmlns:a16="http://schemas.microsoft.com/office/drawing/2014/main" id="{3B443D81-0F20-4428-BE87-3A433B3F8C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7017" y="2297947"/>
            <a:ext cx="2952187" cy="184544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9" name="圖片 5" descr="一張含有 坐, 桌, 房間, 大 的圖片&#10;&#10;自動產生的描述">
            <a:extLst>
              <a:ext uri="{FF2B5EF4-FFF2-40B4-BE49-F238E27FC236}">
                <a16:creationId xmlns:a16="http://schemas.microsoft.com/office/drawing/2014/main" id="{D07F7B9C-728C-4E30-B0B6-6D6D518B2BF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5100" y="3306614"/>
            <a:ext cx="2952187" cy="184544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0" name="圖片 7" descr="一張含有 吉他 的圖片&#10;&#10;自動產生的描述">
            <a:extLst>
              <a:ext uri="{FF2B5EF4-FFF2-40B4-BE49-F238E27FC236}">
                <a16:creationId xmlns:a16="http://schemas.microsoft.com/office/drawing/2014/main" id="{7DAFD541-7380-474D-B388-D374EFCBCAA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5100" y="4416179"/>
            <a:ext cx="2952187" cy="184544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1" name="矩形 60">
            <a:extLst>
              <a:ext uri="{FF2B5EF4-FFF2-40B4-BE49-F238E27FC236}">
                <a16:creationId xmlns:a16="http://schemas.microsoft.com/office/drawing/2014/main" id="{BDAD1CD5-0426-475D-B8B6-754F20801AAB}"/>
              </a:ext>
            </a:extLst>
          </p:cNvPr>
          <p:cNvSpPr/>
          <p:nvPr/>
        </p:nvSpPr>
        <p:spPr>
          <a:xfrm>
            <a:off x="7935685" y="2714330"/>
            <a:ext cx="2911602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TS-873AeU</a:t>
            </a:r>
            <a:endParaRPr kumimoji="0" lang="zh-TW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D3812EBF-4C29-4B34-846D-C0774E6873EB}"/>
              </a:ext>
            </a:extLst>
          </p:cNvPr>
          <p:cNvSpPr/>
          <p:nvPr/>
        </p:nvSpPr>
        <p:spPr>
          <a:xfrm>
            <a:off x="7935685" y="3610098"/>
            <a:ext cx="2911602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TS-x73AU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24FE1582-98F7-4F8E-BE41-A55F89AC786C}"/>
              </a:ext>
            </a:extLst>
          </p:cNvPr>
          <p:cNvSpPr/>
          <p:nvPr/>
        </p:nvSpPr>
        <p:spPr>
          <a:xfrm>
            <a:off x="7935685" y="4686431"/>
            <a:ext cx="2911602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TS-X64U/X64eU series</a:t>
            </a:r>
            <a:endParaRPr kumimoji="0" lang="zh-TW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A8EFC690-D434-45AC-9949-65F27E719308}"/>
              </a:ext>
            </a:extLst>
          </p:cNvPr>
          <p:cNvSpPr/>
          <p:nvPr/>
        </p:nvSpPr>
        <p:spPr>
          <a:xfrm>
            <a:off x="7935685" y="5728080"/>
            <a:ext cx="2911602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zh-CN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TS-x32PXU</a:t>
            </a:r>
            <a:endParaRPr kumimoji="0" lang="zh-TW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0E8DE293-B8D7-46AE-92C0-43A7EB6C88A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7F8FB"/>
              </a:clrFrom>
              <a:clrTo>
                <a:srgbClr val="F7F8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2938" y="2166502"/>
            <a:ext cx="1533503" cy="67550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0F178B27-73EC-412A-B961-E120A1D6508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94378" y="2195921"/>
            <a:ext cx="1533504" cy="492748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95AEE23B-41DF-4F22-A23F-D7749563F16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8897" y="2902081"/>
            <a:ext cx="1533503" cy="361369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FF4D838F-0484-4624-898F-27C5C962345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94378" y="2940286"/>
            <a:ext cx="1542745" cy="212304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6D4B9CA1-79D2-437B-A214-57642EED289A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2938" y="3347232"/>
            <a:ext cx="1519462" cy="365968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F674F751-EBED-4C1C-A9F8-3389644416B3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7F8FB"/>
              </a:clrFrom>
              <a:clrTo>
                <a:srgbClr val="F7F8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14931" y="3237355"/>
            <a:ext cx="1600446" cy="196657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A5AFF7FE-E2DC-4549-AEE4-17F13C6324FB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7F8FB"/>
              </a:clrFrom>
              <a:clrTo>
                <a:srgbClr val="F7F8F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14932" y="2740326"/>
            <a:ext cx="1600446" cy="387072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B2E45E43-A177-4D50-B00F-9FAC42C0F2C4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01790" y="2143296"/>
            <a:ext cx="1600446" cy="519350"/>
          </a:xfrm>
          <a:prstGeom prst="rect">
            <a:avLst/>
          </a:prstGeom>
        </p:spPr>
      </p:pic>
      <p:sp>
        <p:nvSpPr>
          <p:cNvPr id="28" name="矩形: 圓角 27">
            <a:extLst>
              <a:ext uri="{FF2B5EF4-FFF2-40B4-BE49-F238E27FC236}">
                <a16:creationId xmlns:a16="http://schemas.microsoft.com/office/drawing/2014/main" id="{82F4C9EE-DC5C-403E-A7D8-05A7DB75590C}"/>
              </a:ext>
            </a:extLst>
          </p:cNvPr>
          <p:cNvSpPr/>
          <p:nvPr/>
        </p:nvSpPr>
        <p:spPr>
          <a:xfrm>
            <a:off x="617314" y="1511791"/>
            <a:ext cx="6540499" cy="461327"/>
          </a:xfrm>
          <a:prstGeom prst="roundRect">
            <a:avLst>
              <a:gd name="adj" fmla="val 13074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endParaRPr kumimoji="0" lang="en-US" altLang="zh-CN" sz="1700" b="1" i="0" u="none" strike="noStrike" kern="1200" cap="none" spc="0" normalizeH="0" baseline="0" noProof="0">
              <a:ln>
                <a:noFill/>
              </a:ln>
              <a:solidFill>
                <a:srgbClr val="99E0FD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A3A02FA7-3F5A-4CD3-9556-958986C448E1}"/>
              </a:ext>
            </a:extLst>
          </p:cNvPr>
          <p:cNvSpPr/>
          <p:nvPr/>
        </p:nvSpPr>
        <p:spPr>
          <a:xfrm>
            <a:off x="813608" y="1523760"/>
            <a:ext cx="6344205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With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10GbE BASE-T &amp; SFP+</a:t>
            </a:r>
          </a:p>
        </p:txBody>
      </p:sp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D30A5E5F-2FB0-4225-8A78-EBCD97E707D9}"/>
              </a:ext>
            </a:extLst>
          </p:cNvPr>
          <p:cNvSpPr/>
          <p:nvPr/>
        </p:nvSpPr>
        <p:spPr>
          <a:xfrm>
            <a:off x="7509411" y="1518442"/>
            <a:ext cx="3737803" cy="461327"/>
          </a:xfrm>
          <a:prstGeom prst="roundRect">
            <a:avLst>
              <a:gd name="adj" fmla="val 1098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endParaRPr kumimoji="0" lang="en-US" altLang="zh-CN" sz="1700" b="1" i="0" u="none" strike="noStrike" kern="1200" cap="none" spc="0" normalizeH="0" baseline="0" noProof="0">
              <a:ln>
                <a:noFill/>
              </a:ln>
              <a:solidFill>
                <a:srgbClr val="99E0FD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5459D73-B2BD-4E1F-AC9D-E8987BE37800}"/>
              </a:ext>
            </a:extLst>
          </p:cNvPr>
          <p:cNvSpPr/>
          <p:nvPr/>
        </p:nvSpPr>
        <p:spPr>
          <a:xfrm>
            <a:off x="7565953" y="1530411"/>
            <a:ext cx="3599267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With 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2.5GbE BASE-T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D93BB1A-C99B-BF93-B21E-C66823AC43D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053" y="1451788"/>
            <a:ext cx="3036862" cy="1898376"/>
          </a:xfrm>
          <a:prstGeom prst="rect">
            <a:avLst/>
          </a:prstGeom>
        </p:spPr>
      </p:pic>
      <p:pic>
        <p:nvPicPr>
          <p:cNvPr id="9" name="圖片 8" descr="一張含有 外殼 的圖片&#10;&#10;自動產生的描述">
            <a:extLst>
              <a:ext uri="{FF2B5EF4-FFF2-40B4-BE49-F238E27FC236}">
                <a16:creationId xmlns:a16="http://schemas.microsoft.com/office/drawing/2014/main" id="{1E84B13C-1788-6F28-2987-FE956A1DF91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92" y="3949477"/>
            <a:ext cx="2357832" cy="1473907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AE36A026-7B75-BE61-74F8-03D70BCDB160}"/>
              </a:ext>
            </a:extLst>
          </p:cNvPr>
          <p:cNvSpPr txBox="1"/>
          <p:nvPr/>
        </p:nvSpPr>
        <p:spPr>
          <a:xfrm>
            <a:off x="813608" y="5068167"/>
            <a:ext cx="2142574" cy="196657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</a:defRPr>
            </a:lvl1pPr>
          </a:lstStyle>
          <a:p>
            <a:r>
              <a:rPr lang="en" altLang="zh-TW"/>
              <a:t>TS-1886XU-RP R2</a:t>
            </a:r>
            <a:endParaRPr lang="zh-TW" altLang="en-US"/>
          </a:p>
        </p:txBody>
      </p:sp>
      <p:sp>
        <p:nvSpPr>
          <p:cNvPr id="38" name="矩形: 圓角 2">
            <a:extLst>
              <a:ext uri="{FF2B5EF4-FFF2-40B4-BE49-F238E27FC236}">
                <a16:creationId xmlns:a16="http://schemas.microsoft.com/office/drawing/2014/main" id="{60816A52-803F-A327-FEA9-8B5EB7D970A8}"/>
              </a:ext>
            </a:extLst>
          </p:cNvPr>
          <p:cNvSpPr/>
          <p:nvPr/>
        </p:nvSpPr>
        <p:spPr>
          <a:xfrm>
            <a:off x="8583425" y="6005079"/>
            <a:ext cx="1634066" cy="368838"/>
          </a:xfrm>
          <a:prstGeom prst="roundRect">
            <a:avLst>
              <a:gd name="adj" fmla="val 16667"/>
            </a:avLst>
          </a:prstGeom>
          <a:gradFill>
            <a:gsLst>
              <a:gs pos="81000">
                <a:srgbClr val="2D0358"/>
              </a:gs>
              <a:gs pos="0">
                <a:srgbClr val="7030A0"/>
              </a:gs>
            </a:gsLst>
            <a:lin ang="0" scaled="0"/>
          </a:gradFill>
          <a:ln>
            <a:noFill/>
          </a:ln>
          <a:effectLst>
            <a:outerShdw blurRad="431800" dist="355600" dir="1740000" algn="ctr" rotWithShape="0">
              <a:srgbClr val="000000">
                <a:alpha val="2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6CB630C2-F0CE-CC6C-4830-C59C85851E4D}"/>
              </a:ext>
            </a:extLst>
          </p:cNvPr>
          <p:cNvSpPr txBox="1"/>
          <p:nvPr/>
        </p:nvSpPr>
        <p:spPr>
          <a:xfrm>
            <a:off x="8583424" y="6055742"/>
            <a:ext cx="16340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+ 2 x 10GbE SFP+</a:t>
            </a: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182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圖片 81">
            <a:extLst>
              <a:ext uri="{FF2B5EF4-FFF2-40B4-BE49-F238E27FC236}">
                <a16:creationId xmlns:a16="http://schemas.microsoft.com/office/drawing/2014/main" id="{D99978BC-09F8-41A3-A464-B7F44B07D1C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5596" y="2180577"/>
            <a:ext cx="2446496" cy="1390851"/>
          </a:xfrm>
          <a:prstGeom prst="rect">
            <a:avLst/>
          </a:prstGeom>
        </p:spPr>
      </p:pic>
      <p:sp>
        <p:nvSpPr>
          <p:cNvPr id="84" name="矩形: 圓角 83">
            <a:extLst>
              <a:ext uri="{FF2B5EF4-FFF2-40B4-BE49-F238E27FC236}">
                <a16:creationId xmlns:a16="http://schemas.microsoft.com/office/drawing/2014/main" id="{E125A97B-A0C7-4055-A7BF-C00FD9543BE9}"/>
              </a:ext>
            </a:extLst>
          </p:cNvPr>
          <p:cNvSpPr/>
          <p:nvPr/>
        </p:nvSpPr>
        <p:spPr>
          <a:xfrm>
            <a:off x="8977915" y="1880621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r>
              <a:rPr lang="zh-TW" altLang="en-US" sz="1700" b="1">
                <a:solidFill>
                  <a:srgbClr val="99E0FD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QXG-2.5G Family</a:t>
            </a:r>
          </a:p>
        </p:txBody>
      </p:sp>
      <p:pic>
        <p:nvPicPr>
          <p:cNvPr id="89" name="圖片 88">
            <a:extLst>
              <a:ext uri="{FF2B5EF4-FFF2-40B4-BE49-F238E27FC236}">
                <a16:creationId xmlns:a16="http://schemas.microsoft.com/office/drawing/2014/main" id="{04968F34-72BA-469A-B38E-F3C7F1C57F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774" y="2192671"/>
            <a:ext cx="2446496" cy="1390851"/>
          </a:xfrm>
          <a:prstGeom prst="rect">
            <a:avLst/>
          </a:prstGeom>
        </p:spPr>
      </p:pic>
      <p:sp>
        <p:nvSpPr>
          <p:cNvPr id="90" name="矩形: 圓角 89">
            <a:extLst>
              <a:ext uri="{FF2B5EF4-FFF2-40B4-BE49-F238E27FC236}">
                <a16:creationId xmlns:a16="http://schemas.microsoft.com/office/drawing/2014/main" id="{05CBD628-D231-49FF-9367-7C41EB68EC01}"/>
              </a:ext>
            </a:extLst>
          </p:cNvPr>
          <p:cNvSpPr/>
          <p:nvPr/>
        </p:nvSpPr>
        <p:spPr>
          <a:xfrm>
            <a:off x="6239093" y="1892715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r>
              <a:rPr lang="zh-TW" altLang="en-US" sz="1700" b="1">
                <a:solidFill>
                  <a:srgbClr val="99E0FD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QXG-5G Family</a:t>
            </a:r>
          </a:p>
        </p:txBody>
      </p:sp>
      <p:pic>
        <p:nvPicPr>
          <p:cNvPr id="72" name="圖片 71">
            <a:extLst>
              <a:ext uri="{FF2B5EF4-FFF2-40B4-BE49-F238E27FC236}">
                <a16:creationId xmlns:a16="http://schemas.microsoft.com/office/drawing/2014/main" id="{AC0D0286-7162-417D-BFEF-CB116935A64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8760" y="4424945"/>
            <a:ext cx="2446496" cy="1390851"/>
          </a:xfrm>
          <a:prstGeom prst="rect">
            <a:avLst/>
          </a:prstGeom>
        </p:spPr>
      </p:pic>
      <p:sp>
        <p:nvSpPr>
          <p:cNvPr id="73" name="矩形: 圓角 72">
            <a:extLst>
              <a:ext uri="{FF2B5EF4-FFF2-40B4-BE49-F238E27FC236}">
                <a16:creationId xmlns:a16="http://schemas.microsoft.com/office/drawing/2014/main" id="{A4FA0051-CB32-4FBF-9164-B4EF99B50975}"/>
              </a:ext>
            </a:extLst>
          </p:cNvPr>
          <p:cNvSpPr/>
          <p:nvPr/>
        </p:nvSpPr>
        <p:spPr>
          <a:xfrm>
            <a:off x="3481079" y="4124989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r>
              <a:rPr lang="en-US" altLang="zh-TW" sz="1700" b="1">
                <a:solidFill>
                  <a:srgbClr val="99E0FD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QXG-10G1T</a:t>
            </a:r>
          </a:p>
        </p:txBody>
      </p:sp>
      <p:pic>
        <p:nvPicPr>
          <p:cNvPr id="77" name="圖片 76">
            <a:extLst>
              <a:ext uri="{FF2B5EF4-FFF2-40B4-BE49-F238E27FC236}">
                <a16:creationId xmlns:a16="http://schemas.microsoft.com/office/drawing/2014/main" id="{2510E8CC-7579-4A24-8220-176BADB72CF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938" y="4437039"/>
            <a:ext cx="2446496" cy="1390851"/>
          </a:xfrm>
          <a:prstGeom prst="rect">
            <a:avLst/>
          </a:prstGeom>
        </p:spPr>
      </p:pic>
      <p:sp>
        <p:nvSpPr>
          <p:cNvPr id="79" name="矩形: 圓角 78">
            <a:extLst>
              <a:ext uri="{FF2B5EF4-FFF2-40B4-BE49-F238E27FC236}">
                <a16:creationId xmlns:a16="http://schemas.microsoft.com/office/drawing/2014/main" id="{6BA4FA6B-5AF0-4FA8-AC6D-86D42CB5A5B5}"/>
              </a:ext>
            </a:extLst>
          </p:cNvPr>
          <p:cNvSpPr/>
          <p:nvPr/>
        </p:nvSpPr>
        <p:spPr>
          <a:xfrm>
            <a:off x="742257" y="4137083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r>
              <a:rPr lang="en-US" altLang="zh-TW" sz="1700" b="1">
                <a:solidFill>
                  <a:srgbClr val="99E0FD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QXG-10G2T-X107</a:t>
            </a:r>
          </a:p>
        </p:txBody>
      </p:sp>
      <p:pic>
        <p:nvPicPr>
          <p:cNvPr id="68" name="圖片 67">
            <a:extLst>
              <a:ext uri="{FF2B5EF4-FFF2-40B4-BE49-F238E27FC236}">
                <a16:creationId xmlns:a16="http://schemas.microsoft.com/office/drawing/2014/main" id="{23BA26A5-7E71-4E39-886C-031DC87C96D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0197" y="2191386"/>
            <a:ext cx="2446496" cy="1390851"/>
          </a:xfrm>
          <a:prstGeom prst="rect">
            <a:avLst/>
          </a:prstGeom>
        </p:spPr>
      </p:pic>
      <p:sp>
        <p:nvSpPr>
          <p:cNvPr id="71" name="矩形: 圓角 70">
            <a:extLst>
              <a:ext uri="{FF2B5EF4-FFF2-40B4-BE49-F238E27FC236}">
                <a16:creationId xmlns:a16="http://schemas.microsoft.com/office/drawing/2014/main" id="{44EBBB45-5706-4196-B250-14C711574A9F}"/>
              </a:ext>
            </a:extLst>
          </p:cNvPr>
          <p:cNvSpPr/>
          <p:nvPr/>
        </p:nvSpPr>
        <p:spPr>
          <a:xfrm>
            <a:off x="3482516" y="1891430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r>
              <a:rPr lang="en-US" altLang="zh-TW" sz="1700" b="1">
                <a:solidFill>
                  <a:srgbClr val="99E0FD"/>
                </a:solidFill>
                <a:latin typeface="Arial" panose="020F0502020204030204"/>
                <a:ea typeface="微軟正黑體"/>
                <a:cs typeface="+mn-ea"/>
                <a:sym typeface="+mn-lt"/>
              </a:rPr>
              <a:t>QXG-10G2T-X710</a:t>
            </a:r>
            <a:endParaRPr lang="zh-TW" altLang="en-US" sz="1700" b="1">
              <a:solidFill>
                <a:srgbClr val="99E0FD"/>
              </a:solidFill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66" name="圖片 65">
            <a:extLst>
              <a:ext uri="{FF2B5EF4-FFF2-40B4-BE49-F238E27FC236}">
                <a16:creationId xmlns:a16="http://schemas.microsoft.com/office/drawing/2014/main" id="{A917E8E1-B204-4FA8-B83E-D2A04876F91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375" y="2203480"/>
            <a:ext cx="2446496" cy="1390851"/>
          </a:xfrm>
          <a:prstGeom prst="rect">
            <a:avLst/>
          </a:prstGeom>
        </p:spPr>
      </p:pic>
      <p:sp>
        <p:nvSpPr>
          <p:cNvPr id="67" name="矩形: 圓角 66">
            <a:extLst>
              <a:ext uri="{FF2B5EF4-FFF2-40B4-BE49-F238E27FC236}">
                <a16:creationId xmlns:a16="http://schemas.microsoft.com/office/drawing/2014/main" id="{460B0D11-D1C1-461F-B7D9-8EF89FEA7037}"/>
              </a:ext>
            </a:extLst>
          </p:cNvPr>
          <p:cNvSpPr/>
          <p:nvPr/>
        </p:nvSpPr>
        <p:spPr>
          <a:xfrm>
            <a:off x="743694" y="1903524"/>
            <a:ext cx="2541321" cy="461328"/>
          </a:xfrm>
          <a:prstGeom prst="roundRect">
            <a:avLst>
              <a:gd name="adj" fmla="val 1771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17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QXG-10G2TC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4BD1CCAD-7633-48E8-A7A9-A89E305A1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75" y="-1062"/>
            <a:ext cx="11685563" cy="1323439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zh-CN" altLang="en-US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Network extention：</a:t>
            </a:r>
            <a:br>
              <a:rPr lang="en-US" altLang="zh-CN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R</a:t>
            </a:r>
            <a:r>
              <a:rPr lang="en-US" altLang="zh-TW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ich PCIe network extension card</a:t>
            </a:r>
            <a:endParaRPr lang="zh-TW" altLang="en-US" sz="4000" b="1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FA1227C2-F8B1-4664-8690-71E4C2BE241E}"/>
              </a:ext>
            </a:extLst>
          </p:cNvPr>
          <p:cNvSpPr txBox="1"/>
          <p:nvPr/>
        </p:nvSpPr>
        <p:spPr>
          <a:xfrm>
            <a:off x="1159230" y="3480485"/>
            <a:ext cx="1820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83" name="文字方塊 82">
            <a:extLst>
              <a:ext uri="{FF2B5EF4-FFF2-40B4-BE49-F238E27FC236}">
                <a16:creationId xmlns:a16="http://schemas.microsoft.com/office/drawing/2014/main" id="{3099EBDE-9A2D-4BAD-ADD1-3A48C84C7C42}"/>
              </a:ext>
            </a:extLst>
          </p:cNvPr>
          <p:cNvSpPr txBox="1"/>
          <p:nvPr/>
        </p:nvSpPr>
        <p:spPr>
          <a:xfrm>
            <a:off x="715200" y="1429180"/>
            <a:ext cx="5245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-380953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10GbE series</a:t>
            </a:r>
          </a:p>
        </p:txBody>
      </p:sp>
      <p:sp>
        <p:nvSpPr>
          <p:cNvPr id="88" name="文字方塊 87">
            <a:extLst>
              <a:ext uri="{FF2B5EF4-FFF2-40B4-BE49-F238E27FC236}">
                <a16:creationId xmlns:a16="http://schemas.microsoft.com/office/drawing/2014/main" id="{6881C727-BD84-4E93-A0C9-31F22870831E}"/>
              </a:ext>
            </a:extLst>
          </p:cNvPr>
          <p:cNvSpPr txBox="1"/>
          <p:nvPr/>
        </p:nvSpPr>
        <p:spPr>
          <a:xfrm>
            <a:off x="3974938" y="3480485"/>
            <a:ext cx="18203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grpSp>
        <p:nvGrpSpPr>
          <p:cNvPr id="96" name="群組 95">
            <a:extLst>
              <a:ext uri="{FF2B5EF4-FFF2-40B4-BE49-F238E27FC236}">
                <a16:creationId xmlns:a16="http://schemas.microsoft.com/office/drawing/2014/main" id="{C1A74E60-2FAD-4CD8-9040-DBE08F6339DB}"/>
              </a:ext>
            </a:extLst>
          </p:cNvPr>
          <p:cNvGrpSpPr/>
          <p:nvPr/>
        </p:nvGrpSpPr>
        <p:grpSpPr>
          <a:xfrm>
            <a:off x="3284762" y="3138268"/>
            <a:ext cx="859808" cy="859808"/>
            <a:chOff x="3251424" y="3089371"/>
            <a:chExt cx="859808" cy="859808"/>
          </a:xfrm>
        </p:grpSpPr>
        <p:sp>
          <p:nvSpPr>
            <p:cNvPr id="97" name="橢圓 96">
              <a:extLst>
                <a:ext uri="{FF2B5EF4-FFF2-40B4-BE49-F238E27FC236}">
                  <a16:creationId xmlns:a16="http://schemas.microsoft.com/office/drawing/2014/main" id="{A5C13B18-1B66-43B0-95E1-0AA8B52C5BF2}"/>
                </a:ext>
              </a:extLst>
            </p:cNvPr>
            <p:cNvSpPr/>
            <p:nvPr/>
          </p:nvSpPr>
          <p:spPr>
            <a:xfrm>
              <a:off x="3251424" y="3089371"/>
              <a:ext cx="859808" cy="859808"/>
            </a:xfrm>
            <a:prstGeom prst="ellipse">
              <a:avLst/>
            </a:prstGeom>
            <a:solidFill>
              <a:schemeClr val="bg1"/>
            </a:solidFill>
            <a:ln w="25400">
              <a:gradFill>
                <a:gsLst>
                  <a:gs pos="0">
                    <a:srgbClr val="7030A0"/>
                  </a:gs>
                  <a:gs pos="100000">
                    <a:srgbClr val="FFC000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endParaRPr>
            </a:p>
          </p:txBody>
        </p:sp>
        <p:pic>
          <p:nvPicPr>
            <p:cNvPr id="98" name="圖片 16" descr="一張含有 盤 的圖片&#10;&#10;自動產生的描述">
              <a:extLst>
                <a:ext uri="{FF2B5EF4-FFF2-40B4-BE49-F238E27FC236}">
                  <a16:creationId xmlns:a16="http://schemas.microsoft.com/office/drawing/2014/main" id="{8B143234-EE06-4FE3-89B1-30A11FB7E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24764" y="3272204"/>
              <a:ext cx="720615" cy="479275"/>
            </a:xfrm>
            <a:prstGeom prst="rect">
              <a:avLst/>
            </a:prstGeom>
          </p:spPr>
        </p:pic>
      </p:grpSp>
      <p:sp>
        <p:nvSpPr>
          <p:cNvPr id="102" name="文字方塊 101">
            <a:extLst>
              <a:ext uri="{FF2B5EF4-FFF2-40B4-BE49-F238E27FC236}">
                <a16:creationId xmlns:a16="http://schemas.microsoft.com/office/drawing/2014/main" id="{F3726512-A12A-439A-BCF2-E2ABE365756B}"/>
              </a:ext>
            </a:extLst>
          </p:cNvPr>
          <p:cNvSpPr txBox="1"/>
          <p:nvPr/>
        </p:nvSpPr>
        <p:spPr>
          <a:xfrm>
            <a:off x="782794" y="5709597"/>
            <a:ext cx="241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06" name="文字方塊 105">
            <a:extLst>
              <a:ext uri="{FF2B5EF4-FFF2-40B4-BE49-F238E27FC236}">
                <a16:creationId xmlns:a16="http://schemas.microsoft.com/office/drawing/2014/main" id="{9B78EB9B-BFEB-4265-8B9F-92B05E94886A}"/>
              </a:ext>
            </a:extLst>
          </p:cNvPr>
          <p:cNvSpPr txBox="1"/>
          <p:nvPr/>
        </p:nvSpPr>
        <p:spPr>
          <a:xfrm>
            <a:off x="3532223" y="5709597"/>
            <a:ext cx="241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112" name="圖片 111" descr="一張含有 電子用品, 坐, 電腦, 桌 的圖片&#10;&#10;自動產生的描述">
            <a:extLst>
              <a:ext uri="{FF2B5EF4-FFF2-40B4-BE49-F238E27FC236}">
                <a16:creationId xmlns:a16="http://schemas.microsoft.com/office/drawing/2014/main" id="{669FFE6E-10A9-4541-9DAA-A1262B3931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8052" y="4738742"/>
            <a:ext cx="1616064" cy="9999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4" name="圖片 113" descr="一張含有 電子用品, 電路 的圖片&#10;&#10;自動產生的描述">
            <a:extLst>
              <a:ext uri="{FF2B5EF4-FFF2-40B4-BE49-F238E27FC236}">
                <a16:creationId xmlns:a16="http://schemas.microsoft.com/office/drawing/2014/main" id="{2C54D7FE-9F7A-46ED-986A-BF50550997F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1508" y="4738742"/>
            <a:ext cx="1619703" cy="99411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16" name="群組 115">
            <a:extLst>
              <a:ext uri="{FF2B5EF4-FFF2-40B4-BE49-F238E27FC236}">
                <a16:creationId xmlns:a16="http://schemas.microsoft.com/office/drawing/2014/main" id="{7B05FB6D-53FE-4465-A732-91410E6E5948}"/>
              </a:ext>
            </a:extLst>
          </p:cNvPr>
          <p:cNvGrpSpPr/>
          <p:nvPr/>
        </p:nvGrpSpPr>
        <p:grpSpPr>
          <a:xfrm>
            <a:off x="2917908" y="4823900"/>
            <a:ext cx="859808" cy="859808"/>
            <a:chOff x="2884570" y="4775003"/>
            <a:chExt cx="859808" cy="859808"/>
          </a:xfrm>
        </p:grpSpPr>
        <p:sp>
          <p:nvSpPr>
            <p:cNvPr id="118" name="橢圓 117">
              <a:extLst>
                <a:ext uri="{FF2B5EF4-FFF2-40B4-BE49-F238E27FC236}">
                  <a16:creationId xmlns:a16="http://schemas.microsoft.com/office/drawing/2014/main" id="{4BA726A5-598A-4BF5-8386-465FAEC7FFBC}"/>
                </a:ext>
              </a:extLst>
            </p:cNvPr>
            <p:cNvSpPr/>
            <p:nvPr/>
          </p:nvSpPr>
          <p:spPr>
            <a:xfrm>
              <a:off x="2884570" y="4775003"/>
              <a:ext cx="859808" cy="859808"/>
            </a:xfrm>
            <a:prstGeom prst="ellipse">
              <a:avLst/>
            </a:prstGeom>
            <a:solidFill>
              <a:schemeClr val="bg1"/>
            </a:solidFill>
            <a:ln w="25400">
              <a:gradFill>
                <a:gsLst>
                  <a:gs pos="0">
                    <a:srgbClr val="7030A0"/>
                  </a:gs>
                  <a:gs pos="100000">
                    <a:srgbClr val="FFC000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endParaRPr>
            </a:p>
          </p:txBody>
        </p:sp>
        <p:pic>
          <p:nvPicPr>
            <p:cNvPr id="119" name="圖片 15" descr="一張含有 畫畫 的圖片&#10;&#10;自動產生的描述">
              <a:extLst>
                <a:ext uri="{FF2B5EF4-FFF2-40B4-BE49-F238E27FC236}">
                  <a16:creationId xmlns:a16="http://schemas.microsoft.com/office/drawing/2014/main" id="{7320BF38-2B87-4322-AE51-718E8EF6FA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381" t="9578" r="12471" b="11927"/>
            <a:stretch/>
          </p:blipFill>
          <p:spPr>
            <a:xfrm>
              <a:off x="2959270" y="5006581"/>
              <a:ext cx="712744" cy="416215"/>
            </a:xfrm>
            <a:prstGeom prst="rect">
              <a:avLst/>
            </a:prstGeom>
          </p:spPr>
        </p:pic>
      </p:grpSp>
      <p:grpSp>
        <p:nvGrpSpPr>
          <p:cNvPr id="146" name="群組 145">
            <a:extLst>
              <a:ext uri="{FF2B5EF4-FFF2-40B4-BE49-F238E27FC236}">
                <a16:creationId xmlns:a16="http://schemas.microsoft.com/office/drawing/2014/main" id="{ED70F406-4E92-420F-B7ED-20E2C93953B6}"/>
              </a:ext>
            </a:extLst>
          </p:cNvPr>
          <p:cNvGrpSpPr/>
          <p:nvPr/>
        </p:nvGrpSpPr>
        <p:grpSpPr>
          <a:xfrm>
            <a:off x="7253069" y="5555994"/>
            <a:ext cx="859808" cy="859808"/>
            <a:chOff x="7057677" y="5592194"/>
            <a:chExt cx="859808" cy="859808"/>
          </a:xfrm>
        </p:grpSpPr>
        <p:sp>
          <p:nvSpPr>
            <p:cNvPr id="147" name="橢圓 146">
              <a:extLst>
                <a:ext uri="{FF2B5EF4-FFF2-40B4-BE49-F238E27FC236}">
                  <a16:creationId xmlns:a16="http://schemas.microsoft.com/office/drawing/2014/main" id="{3DDCCD08-0E90-45EF-8C5C-ABBC0A86DE6B}"/>
                </a:ext>
              </a:extLst>
            </p:cNvPr>
            <p:cNvSpPr/>
            <p:nvPr/>
          </p:nvSpPr>
          <p:spPr>
            <a:xfrm>
              <a:off x="7057677" y="5592194"/>
              <a:ext cx="859808" cy="859808"/>
            </a:xfrm>
            <a:prstGeom prst="ellipse">
              <a:avLst/>
            </a:prstGeom>
            <a:solidFill>
              <a:schemeClr val="bg1"/>
            </a:solidFill>
            <a:ln w="25400">
              <a:gradFill>
                <a:gsLst>
                  <a:gs pos="0">
                    <a:srgbClr val="7030A0"/>
                  </a:gs>
                  <a:gs pos="100000">
                    <a:srgbClr val="FFC000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endParaRPr>
            </a:p>
          </p:txBody>
        </p:sp>
        <p:pic>
          <p:nvPicPr>
            <p:cNvPr id="148" name="圖片 15" descr="一張含有 畫畫 的圖片&#10;&#10;自動產生的描述">
              <a:extLst>
                <a:ext uri="{FF2B5EF4-FFF2-40B4-BE49-F238E27FC236}">
                  <a16:creationId xmlns:a16="http://schemas.microsoft.com/office/drawing/2014/main" id="{FED0732E-3B79-4B33-A0FF-9A61EAE84E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381" t="9578" r="12471" b="11927"/>
            <a:stretch/>
          </p:blipFill>
          <p:spPr>
            <a:xfrm>
              <a:off x="7132377" y="5823772"/>
              <a:ext cx="712744" cy="416215"/>
            </a:xfrm>
            <a:prstGeom prst="rect">
              <a:avLst/>
            </a:prstGeom>
          </p:spPr>
        </p:pic>
      </p:grpSp>
      <p:sp>
        <p:nvSpPr>
          <p:cNvPr id="152" name="文字方塊 151">
            <a:extLst>
              <a:ext uri="{FF2B5EF4-FFF2-40B4-BE49-F238E27FC236}">
                <a16:creationId xmlns:a16="http://schemas.microsoft.com/office/drawing/2014/main" id="{8F6FE262-D1C3-4A5B-80CD-C2858C04A763}"/>
              </a:ext>
            </a:extLst>
          </p:cNvPr>
          <p:cNvSpPr txBox="1"/>
          <p:nvPr/>
        </p:nvSpPr>
        <p:spPr>
          <a:xfrm>
            <a:off x="6282997" y="1429180"/>
            <a:ext cx="2446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-380953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5GbE series</a:t>
            </a:r>
            <a:endParaRPr kumimoji="0" lang="zh-TW" alt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153" name="圖片 3">
            <a:extLst>
              <a:ext uri="{FF2B5EF4-FFF2-40B4-BE49-F238E27FC236}">
                <a16:creationId xmlns:a16="http://schemas.microsoft.com/office/drawing/2014/main" id="{8E76FCCB-E046-46F2-9D1F-82F5CAA2571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6839" y="2561600"/>
            <a:ext cx="1605888" cy="99829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4" name="圖片 4" descr="一張含有 電腦, 坐, 膝上型電腦, 書桌 的圖片&#10;&#10;自動產生的描述">
            <a:extLst>
              <a:ext uri="{FF2B5EF4-FFF2-40B4-BE49-F238E27FC236}">
                <a16:creationId xmlns:a16="http://schemas.microsoft.com/office/drawing/2014/main" id="{EC947C07-7D26-4BCE-835C-BF2259F1215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745" y="3626936"/>
            <a:ext cx="1605887" cy="9982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1" name="圖片 5" descr="一張含有 室內, 電腦, 膝上型電腦, 坐 的圖片&#10;&#10;自動產生的描述">
            <a:extLst>
              <a:ext uri="{FF2B5EF4-FFF2-40B4-BE49-F238E27FC236}">
                <a16:creationId xmlns:a16="http://schemas.microsoft.com/office/drawing/2014/main" id="{9D71E9CC-68BC-4033-8C89-7079FC6AEB2D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1824" y="4705748"/>
            <a:ext cx="1605887" cy="9982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62" name="文字方塊 161">
            <a:extLst>
              <a:ext uri="{FF2B5EF4-FFF2-40B4-BE49-F238E27FC236}">
                <a16:creationId xmlns:a16="http://schemas.microsoft.com/office/drawing/2014/main" id="{C5520CD9-476C-47AC-8E9C-4386CB691AE4}"/>
              </a:ext>
            </a:extLst>
          </p:cNvPr>
          <p:cNvSpPr txBox="1"/>
          <p:nvPr/>
        </p:nvSpPr>
        <p:spPr>
          <a:xfrm>
            <a:off x="7524364" y="2786986"/>
            <a:ext cx="1216360" cy="3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63" name="文字方塊 162">
            <a:extLst>
              <a:ext uri="{FF2B5EF4-FFF2-40B4-BE49-F238E27FC236}">
                <a16:creationId xmlns:a16="http://schemas.microsoft.com/office/drawing/2014/main" id="{57DE1611-9374-4869-9A93-5D56FB0F55C4}"/>
              </a:ext>
            </a:extLst>
          </p:cNvPr>
          <p:cNvSpPr txBox="1"/>
          <p:nvPr/>
        </p:nvSpPr>
        <p:spPr>
          <a:xfrm>
            <a:off x="7729928" y="3851229"/>
            <a:ext cx="1010796" cy="3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64" name="文字方塊 163">
            <a:extLst>
              <a:ext uri="{FF2B5EF4-FFF2-40B4-BE49-F238E27FC236}">
                <a16:creationId xmlns:a16="http://schemas.microsoft.com/office/drawing/2014/main" id="{9013A51F-9296-4DCF-BB8E-06B910A239C2}"/>
              </a:ext>
            </a:extLst>
          </p:cNvPr>
          <p:cNvSpPr txBox="1"/>
          <p:nvPr/>
        </p:nvSpPr>
        <p:spPr>
          <a:xfrm>
            <a:off x="7782426" y="4942313"/>
            <a:ext cx="958297" cy="3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4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69" name="文字方塊 168">
            <a:extLst>
              <a:ext uri="{FF2B5EF4-FFF2-40B4-BE49-F238E27FC236}">
                <a16:creationId xmlns:a16="http://schemas.microsoft.com/office/drawing/2014/main" id="{1CD1E3E1-BC65-49EF-B2F3-A92F0993400A}"/>
              </a:ext>
            </a:extLst>
          </p:cNvPr>
          <p:cNvSpPr txBox="1"/>
          <p:nvPr/>
        </p:nvSpPr>
        <p:spPr>
          <a:xfrm>
            <a:off x="9054622" y="1429180"/>
            <a:ext cx="2446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-380953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2.5GbE series</a:t>
            </a:r>
            <a:endParaRPr kumimoji="0" lang="zh-TW" alt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70" name="文字方塊 169">
            <a:extLst>
              <a:ext uri="{FF2B5EF4-FFF2-40B4-BE49-F238E27FC236}">
                <a16:creationId xmlns:a16="http://schemas.microsoft.com/office/drawing/2014/main" id="{CBE3FA77-23E8-4827-81B6-17F1171A7FD0}"/>
              </a:ext>
            </a:extLst>
          </p:cNvPr>
          <p:cNvSpPr txBox="1"/>
          <p:nvPr/>
        </p:nvSpPr>
        <p:spPr>
          <a:xfrm>
            <a:off x="10295989" y="2786986"/>
            <a:ext cx="1216360" cy="3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71" name="文字方塊 170">
            <a:extLst>
              <a:ext uri="{FF2B5EF4-FFF2-40B4-BE49-F238E27FC236}">
                <a16:creationId xmlns:a16="http://schemas.microsoft.com/office/drawing/2014/main" id="{BF758046-9EBA-404D-BD9C-4A5683939E1B}"/>
              </a:ext>
            </a:extLst>
          </p:cNvPr>
          <p:cNvSpPr txBox="1"/>
          <p:nvPr/>
        </p:nvSpPr>
        <p:spPr>
          <a:xfrm>
            <a:off x="10295989" y="3855241"/>
            <a:ext cx="1216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2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172" name="文字方塊 171">
            <a:extLst>
              <a:ext uri="{FF2B5EF4-FFF2-40B4-BE49-F238E27FC236}">
                <a16:creationId xmlns:a16="http://schemas.microsoft.com/office/drawing/2014/main" id="{EEE1E09C-5C82-4A69-B1C6-7F165F11BE8A}"/>
              </a:ext>
            </a:extLst>
          </p:cNvPr>
          <p:cNvSpPr txBox="1"/>
          <p:nvPr/>
        </p:nvSpPr>
        <p:spPr>
          <a:xfrm>
            <a:off x="10424919" y="4942313"/>
            <a:ext cx="1087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4 x RJ45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173" name="圖片 7" descr="一張含有 電子用品, 電路 的圖片&#10;&#10;自動產生的描述">
            <a:extLst>
              <a:ext uri="{FF2B5EF4-FFF2-40B4-BE49-F238E27FC236}">
                <a16:creationId xmlns:a16="http://schemas.microsoft.com/office/drawing/2014/main" id="{99353ECE-E9B6-496A-9C8E-47A3BC3C2336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8689" y="2548798"/>
            <a:ext cx="1605887" cy="9982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4" name="圖片 9" descr="一張含有 電子用品, 電路 的圖片&#10;&#10;自動產生的描述">
            <a:extLst>
              <a:ext uri="{FF2B5EF4-FFF2-40B4-BE49-F238E27FC236}">
                <a16:creationId xmlns:a16="http://schemas.microsoft.com/office/drawing/2014/main" id="{D5F8F469-6756-4F92-AA25-70447324E2FB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5948" y="3626936"/>
            <a:ext cx="1605887" cy="9982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5" name="圖片 10" descr="一張含有 電子用品, 電路 的圖片&#10;&#10;自動產生的描述">
            <a:extLst>
              <a:ext uri="{FF2B5EF4-FFF2-40B4-BE49-F238E27FC236}">
                <a16:creationId xmlns:a16="http://schemas.microsoft.com/office/drawing/2014/main" id="{F506ABB4-626A-4D36-A137-1681CE3F0CD7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6054" y="4730883"/>
            <a:ext cx="1605887" cy="9982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76" name="群組 175">
            <a:extLst>
              <a:ext uri="{FF2B5EF4-FFF2-40B4-BE49-F238E27FC236}">
                <a16:creationId xmlns:a16="http://schemas.microsoft.com/office/drawing/2014/main" id="{3F2FB1BC-C249-4007-B1C2-59EBD89039D1}"/>
              </a:ext>
            </a:extLst>
          </p:cNvPr>
          <p:cNvGrpSpPr/>
          <p:nvPr/>
        </p:nvGrpSpPr>
        <p:grpSpPr>
          <a:xfrm>
            <a:off x="10024694" y="5555994"/>
            <a:ext cx="859808" cy="859808"/>
            <a:chOff x="9829302" y="5592194"/>
            <a:chExt cx="859808" cy="859808"/>
          </a:xfrm>
        </p:grpSpPr>
        <p:sp>
          <p:nvSpPr>
            <p:cNvPr id="177" name="橢圓 176">
              <a:extLst>
                <a:ext uri="{FF2B5EF4-FFF2-40B4-BE49-F238E27FC236}">
                  <a16:creationId xmlns:a16="http://schemas.microsoft.com/office/drawing/2014/main" id="{1E0CB652-8A6F-4F2D-A75D-29FE030791D8}"/>
                </a:ext>
              </a:extLst>
            </p:cNvPr>
            <p:cNvSpPr/>
            <p:nvPr/>
          </p:nvSpPr>
          <p:spPr>
            <a:xfrm>
              <a:off x="9829302" y="5592194"/>
              <a:ext cx="859808" cy="859808"/>
            </a:xfrm>
            <a:prstGeom prst="ellipse">
              <a:avLst/>
            </a:prstGeom>
            <a:solidFill>
              <a:schemeClr val="bg1"/>
            </a:solidFill>
            <a:ln w="25400">
              <a:gradFill>
                <a:gsLst>
                  <a:gs pos="0">
                    <a:srgbClr val="7030A0"/>
                  </a:gs>
                  <a:gs pos="100000">
                    <a:srgbClr val="FFC000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endParaRPr>
            </a:p>
          </p:txBody>
        </p:sp>
        <p:pic>
          <p:nvPicPr>
            <p:cNvPr id="178" name="圖片 16" descr="一張含有 盤 的圖片&#10;&#10;自動產生的描述">
              <a:extLst>
                <a:ext uri="{FF2B5EF4-FFF2-40B4-BE49-F238E27FC236}">
                  <a16:creationId xmlns:a16="http://schemas.microsoft.com/office/drawing/2014/main" id="{73F8DC6C-4555-4E60-AA25-2EB26F2C7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95454" y="5786920"/>
              <a:ext cx="720615" cy="479275"/>
            </a:xfrm>
            <a:prstGeom prst="rect">
              <a:avLst/>
            </a:prstGeom>
          </p:spPr>
        </p:pic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8D59576C-629D-430F-8240-EFB15FD1C07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762" b="97884" l="0" r="99222">
                        <a14:foregroundMark x1="1946" y1="7937" x2="14397" y2="11111"/>
                        <a14:foregroundMark x1="14397" y1="11111" x2="778" y2="7937"/>
                        <a14:foregroundMark x1="778" y1="7937" x2="778" y2="7937"/>
                        <a14:foregroundMark x1="59533" y1="14815" x2="59144" y2="33333"/>
                        <a14:foregroundMark x1="59144" y1="33333" x2="64202" y2="58730"/>
                        <a14:foregroundMark x1="64202" y1="58730" x2="78599" y2="63492"/>
                        <a14:foregroundMark x1="78599" y1="63492" x2="92607" y2="47619"/>
                        <a14:foregroundMark x1="92607" y1="47619" x2="85992" y2="29101"/>
                        <a14:foregroundMark x1="85992" y1="29101" x2="59533" y2="16402"/>
                        <a14:foregroundMark x1="59533" y1="16402" x2="57198" y2="12698"/>
                        <a14:foregroundMark x1="97958" y1="23320" x2="95720" y2="64021"/>
                        <a14:foregroundMark x1="98070" y1="21279" x2="98028" y2="22034"/>
                        <a14:foregroundMark x1="95720" y1="64021" x2="87938" y2="39153"/>
                        <a14:foregroundMark x1="87938" y1="39153" x2="88622" y2="19908"/>
                        <a14:foregroundMark x1="90021" y1="20111" x2="90661" y2="27513"/>
                        <a14:foregroundMark x1="90661" y1="27513" x2="94691" y2="20789"/>
                        <a14:foregroundMark x1="50973" y1="78836" x2="58755" y2="84127"/>
                        <a14:foregroundMark x1="58755" y1="84127" x2="70039" y2="83598"/>
                        <a14:foregroundMark x1="70039" y1="83598" x2="61479" y2="74603"/>
                        <a14:foregroundMark x1="61479" y1="74603" x2="51751" y2="77778"/>
                        <a14:foregroundMark x1="11955" y1="86057" x2="12062" y2="85185"/>
                        <a14:foregroundMark x1="9339" y1="84127" x2="9252" y2="85156"/>
                        <a14:foregroundMark x1="11608" y1="85941" x2="11673" y2="85714"/>
                        <a14:foregroundMark x1="10371" y1="84829" x2="10117" y2="84656"/>
                        <a14:foregroundMark x1="11673" y1="85714" x2="10380" y2="84835"/>
                        <a14:foregroundMark x1="10506" y1="92063" x2="9339" y2="91005"/>
                        <a14:foregroundMark x1="10895" y1="92063" x2="10506" y2="93651"/>
                        <a14:foregroundMark x1="11673" y1="80423" x2="12062" y2="80952"/>
                        <a14:backgroundMark x1="87938" y1="6349" x2="96498" y2="7407"/>
                        <a14:backgroundMark x1="96498" y1="7407" x2="89105" y2="1587"/>
                        <a14:backgroundMark x1="89105" y1="1587" x2="90661" y2="7407"/>
                        <a14:backgroundMark x1="98444" y1="6349" x2="97276" y2="21164"/>
                        <a14:backgroundMark x1="97276" y1="21164" x2="99222" y2="7407"/>
                        <a14:backgroundMark x1="99222" y1="7407" x2="98444" y2="6878"/>
                        <a14:backgroundMark x1="98444" y1="21693" x2="98444" y2="21164"/>
                        <a14:backgroundMark x1="98444" y1="25397" x2="98444" y2="23810"/>
                        <a14:backgroundMark x1="7782" y1="88360" x2="6226" y2="88360"/>
                        <a14:backgroundMark x1="9728" y1="87831" x2="9188" y2="88197"/>
                        <a14:backgroundMark x1="7985" y1="92548" x2="7004" y2="97884"/>
                        <a14:backgroundMark x1="8644" y1="88966" x2="8284" y2="90921"/>
                        <a14:backgroundMark x1="9339" y1="85185" x2="8927" y2="87428"/>
                        <a14:backgroundMark x1="9193" y1="88211" x2="10117" y2="84127"/>
                        <a14:backgroundMark x1="8553" y1="91039" x2="8871" y2="89633"/>
                        <a14:backgroundMark x1="7004" y1="97884" x2="8191" y2="92638"/>
                        <a14:backgroundMark x1="10117" y1="84127" x2="10117" y2="841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1459" y="2474987"/>
            <a:ext cx="1277926" cy="939798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40000"/>
              </a:srgbClr>
            </a:outerShdw>
          </a:effectLst>
        </p:spPr>
      </p:pic>
      <p:grpSp>
        <p:nvGrpSpPr>
          <p:cNvPr id="53" name="群組 52">
            <a:extLst>
              <a:ext uri="{FF2B5EF4-FFF2-40B4-BE49-F238E27FC236}">
                <a16:creationId xmlns:a16="http://schemas.microsoft.com/office/drawing/2014/main" id="{6DF368D8-68A4-467A-BEDB-9BAE8112BCA4}"/>
              </a:ext>
            </a:extLst>
          </p:cNvPr>
          <p:cNvGrpSpPr/>
          <p:nvPr/>
        </p:nvGrpSpPr>
        <p:grpSpPr>
          <a:xfrm>
            <a:off x="469347" y="3117020"/>
            <a:ext cx="859808" cy="859808"/>
            <a:chOff x="2884570" y="4775003"/>
            <a:chExt cx="859808" cy="859808"/>
          </a:xfrm>
        </p:grpSpPr>
        <p:sp>
          <p:nvSpPr>
            <p:cNvPr id="54" name="橢圓 53">
              <a:extLst>
                <a:ext uri="{FF2B5EF4-FFF2-40B4-BE49-F238E27FC236}">
                  <a16:creationId xmlns:a16="http://schemas.microsoft.com/office/drawing/2014/main" id="{626BFFDD-9B6E-473A-BC0C-298698D6CF71}"/>
                </a:ext>
              </a:extLst>
            </p:cNvPr>
            <p:cNvSpPr/>
            <p:nvPr/>
          </p:nvSpPr>
          <p:spPr>
            <a:xfrm>
              <a:off x="2884570" y="4775003"/>
              <a:ext cx="859808" cy="859808"/>
            </a:xfrm>
            <a:prstGeom prst="ellipse">
              <a:avLst/>
            </a:prstGeom>
            <a:solidFill>
              <a:schemeClr val="bg1"/>
            </a:solidFill>
            <a:ln w="25400">
              <a:gradFill>
                <a:gsLst>
                  <a:gs pos="0">
                    <a:srgbClr val="7030A0"/>
                  </a:gs>
                  <a:gs pos="100000">
                    <a:srgbClr val="FFC000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endParaRPr>
            </a:p>
          </p:txBody>
        </p:sp>
        <p:pic>
          <p:nvPicPr>
            <p:cNvPr id="55" name="圖片 15" descr="一張含有 畫畫 的圖片&#10;&#10;自動產生的描述">
              <a:extLst>
                <a:ext uri="{FF2B5EF4-FFF2-40B4-BE49-F238E27FC236}">
                  <a16:creationId xmlns:a16="http://schemas.microsoft.com/office/drawing/2014/main" id="{873394A8-3182-4AA8-AF78-D5DE240DF5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0381" t="9578" r="12471" b="11927"/>
            <a:stretch/>
          </p:blipFill>
          <p:spPr>
            <a:xfrm>
              <a:off x="2959270" y="5006581"/>
              <a:ext cx="712744" cy="416215"/>
            </a:xfrm>
            <a:prstGeom prst="rect">
              <a:avLst/>
            </a:prstGeom>
          </p:spPr>
        </p:pic>
      </p:grpSp>
      <p:pic>
        <p:nvPicPr>
          <p:cNvPr id="7" name="圖片 6">
            <a:extLst>
              <a:ext uri="{FF2B5EF4-FFF2-40B4-BE49-F238E27FC236}">
                <a16:creationId xmlns:a16="http://schemas.microsoft.com/office/drawing/2014/main" id="{13087324-1F63-9E56-CF43-18A04D0BE7B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95385" y="2450510"/>
            <a:ext cx="1365826" cy="92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31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 24">
            <a:extLst>
              <a:ext uri="{FF2B5EF4-FFF2-40B4-BE49-F238E27FC236}">
                <a16:creationId xmlns:a16="http://schemas.microsoft.com/office/drawing/2014/main" id="{12C9BCE6-981F-4F47-BEF1-E14D478CE45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7496" y="2201833"/>
            <a:ext cx="4790750" cy="3365137"/>
          </a:xfrm>
          <a:prstGeom prst="rect">
            <a:avLst/>
          </a:prstGeom>
        </p:spPr>
      </p:pic>
      <p:sp>
        <p:nvSpPr>
          <p:cNvPr id="26" name="矩形: 圓角 25">
            <a:extLst>
              <a:ext uri="{FF2B5EF4-FFF2-40B4-BE49-F238E27FC236}">
                <a16:creationId xmlns:a16="http://schemas.microsoft.com/office/drawing/2014/main" id="{79440EBF-D2C2-435D-9AB9-C0FC085A1418}"/>
              </a:ext>
            </a:extLst>
          </p:cNvPr>
          <p:cNvSpPr/>
          <p:nvPr/>
        </p:nvSpPr>
        <p:spPr>
          <a:xfrm>
            <a:off x="6296695" y="1778450"/>
            <a:ext cx="4828251" cy="461327"/>
          </a:xfrm>
          <a:prstGeom prst="roundRect">
            <a:avLst>
              <a:gd name="adj" fmla="val 10987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endParaRPr lang="en-US" altLang="zh-CN" sz="1700" b="1">
              <a:solidFill>
                <a:srgbClr val="99E0FD"/>
              </a:solidFill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0EAB9CD-41F0-4488-A4F4-DE45CD2B9B3C}"/>
              </a:ext>
            </a:extLst>
          </p:cNvPr>
          <p:cNvSpPr/>
          <p:nvPr/>
        </p:nvSpPr>
        <p:spPr>
          <a:xfrm>
            <a:off x="6492989" y="1790419"/>
            <a:ext cx="4683345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QNA-T310G1T</a:t>
            </a:r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EA8A3FA7-C8F4-453F-A6B7-D8897D3919E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495" y="2213802"/>
            <a:ext cx="4790750" cy="3365137"/>
          </a:xfrm>
          <a:prstGeom prst="rect">
            <a:avLst/>
          </a:prstGeom>
        </p:spPr>
      </p:pic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0250C250-3353-4D62-A906-99B10073E5E7}"/>
              </a:ext>
            </a:extLst>
          </p:cNvPr>
          <p:cNvSpPr/>
          <p:nvPr/>
        </p:nvSpPr>
        <p:spPr>
          <a:xfrm>
            <a:off x="870694" y="1790419"/>
            <a:ext cx="4828251" cy="461327"/>
          </a:xfrm>
          <a:prstGeom prst="roundRect">
            <a:avLst>
              <a:gd name="adj" fmla="val 15160"/>
            </a:avLst>
          </a:prstGeom>
          <a:solidFill>
            <a:schemeClr val="tx1"/>
          </a:solidFill>
          <a:ln w="254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7030A0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4472C4"/>
              </a:buClr>
              <a:buSzPct val="100000"/>
            </a:pPr>
            <a:endParaRPr lang="en-US" altLang="zh-CN" sz="1700" b="1">
              <a:solidFill>
                <a:srgbClr val="99E0FD"/>
              </a:solidFill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07D9C6E-2FEC-4583-8F74-FEB5C800A1A5}"/>
              </a:ext>
            </a:extLst>
          </p:cNvPr>
          <p:cNvSpPr/>
          <p:nvPr/>
        </p:nvSpPr>
        <p:spPr>
          <a:xfrm>
            <a:off x="1066988" y="1802388"/>
            <a:ext cx="4683345" cy="4321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ct val="70000"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99E0FD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QNA-UC5G1T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33037A-3731-4E4E-AAE3-FF937BF6F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75" y="306715"/>
            <a:ext cx="11685563" cy="707886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zh-CN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Network </a:t>
            </a:r>
            <a:r>
              <a:rPr lang="en-US" altLang="zh-CN" sz="4000" b="1" err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extention</a:t>
            </a:r>
            <a:r>
              <a:rPr lang="zh-CN" altLang="en-US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zh-TW" altLang="en-US" sz="4000" b="1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hand carry adaptor</a:t>
            </a:r>
            <a:endParaRPr lang="zh-TW" altLang="en-US">
              <a:sym typeface="+mn-lt"/>
            </a:endParaRPr>
          </a:p>
        </p:txBody>
      </p:sp>
      <p:sp>
        <p:nvSpPr>
          <p:cNvPr id="31" name="TextBox 7">
            <a:extLst>
              <a:ext uri="{FF2B5EF4-FFF2-40B4-BE49-F238E27FC236}">
                <a16:creationId xmlns:a16="http://schemas.microsoft.com/office/drawing/2014/main" id="{E97D3990-7C73-4507-BAE6-4BB191848D03}"/>
              </a:ext>
            </a:extLst>
          </p:cNvPr>
          <p:cNvSpPr txBox="1"/>
          <p:nvPr/>
        </p:nvSpPr>
        <p:spPr>
          <a:xfrm>
            <a:off x="1122549" y="4065311"/>
            <a:ext cx="2898952" cy="6496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96838" marR="0" lvl="0" indent="-96838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RJ45 NBASE-T</a:t>
            </a:r>
          </a:p>
          <a:p>
            <a:pPr marL="96838" marR="0" lvl="0" indent="-96838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altLang="zh-TW" sz="1400" b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4 speed:</a:t>
            </a:r>
            <a:r>
              <a:rPr lang="zh-TW" altLang="en-US" sz="1400" b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altLang="zh-TW" sz="1400" b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5G/2.5G/1G/100M</a:t>
            </a:r>
          </a:p>
        </p:txBody>
      </p:sp>
      <p:sp>
        <p:nvSpPr>
          <p:cNvPr id="32" name="TextBox 1">
            <a:extLst>
              <a:ext uri="{FF2B5EF4-FFF2-40B4-BE49-F238E27FC236}">
                <a16:creationId xmlns:a16="http://schemas.microsoft.com/office/drawing/2014/main" id="{677B24C7-5E5A-4C43-863C-529E6110FE4B}"/>
              </a:ext>
            </a:extLst>
          </p:cNvPr>
          <p:cNvSpPr txBox="1"/>
          <p:nvPr/>
        </p:nvSpPr>
        <p:spPr>
          <a:xfrm>
            <a:off x="1122549" y="3550517"/>
            <a:ext cx="2543006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USB 3.2 Gen 1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cxnSp>
        <p:nvCxnSpPr>
          <p:cNvPr id="33" name="直線接點 32">
            <a:extLst>
              <a:ext uri="{FF2B5EF4-FFF2-40B4-BE49-F238E27FC236}">
                <a16:creationId xmlns:a16="http://schemas.microsoft.com/office/drawing/2014/main" id="{3D66E900-B8D9-46CA-9093-3DC310D0EEDE}"/>
              </a:ext>
            </a:extLst>
          </p:cNvPr>
          <p:cNvCxnSpPr>
            <a:cxnSpLocks/>
          </p:cNvCxnSpPr>
          <p:nvPr/>
        </p:nvCxnSpPr>
        <p:spPr>
          <a:xfrm>
            <a:off x="1122549" y="4003812"/>
            <a:ext cx="30395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C5CE701C-DB24-429F-BA63-A192F4D5E795}"/>
              </a:ext>
            </a:extLst>
          </p:cNvPr>
          <p:cNvSpPr txBox="1"/>
          <p:nvPr/>
        </p:nvSpPr>
        <p:spPr>
          <a:xfrm>
            <a:off x="866138" y="5513808"/>
            <a:ext cx="50974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https://www.qnap.com/en/product/qna-uc5g1t</a:t>
            </a:r>
            <a:endParaRPr kumimoji="0" lang="zh-TW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37" name="橢圓 36">
            <a:extLst>
              <a:ext uri="{FF2B5EF4-FFF2-40B4-BE49-F238E27FC236}">
                <a16:creationId xmlns:a16="http://schemas.microsoft.com/office/drawing/2014/main" id="{9744B052-C7E6-4050-8A25-B803F277C090}"/>
              </a:ext>
            </a:extLst>
          </p:cNvPr>
          <p:cNvSpPr/>
          <p:nvPr/>
        </p:nvSpPr>
        <p:spPr>
          <a:xfrm>
            <a:off x="4048510" y="3815660"/>
            <a:ext cx="1763279" cy="1763279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25400">
            <a:gradFill>
              <a:gsLst>
                <a:gs pos="0">
                  <a:srgbClr val="7030A0"/>
                </a:gs>
                <a:gs pos="100000">
                  <a:srgbClr val="FFC000"/>
                </a:gs>
              </a:gsLst>
              <a:lin ang="5400000" scaled="0"/>
            </a:gradFill>
          </a:ln>
          <a:effectLst>
            <a:outerShdw blurRad="342900" dist="114300" dir="414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38" name="TextBox 2">
            <a:extLst>
              <a:ext uri="{FF2B5EF4-FFF2-40B4-BE49-F238E27FC236}">
                <a16:creationId xmlns:a16="http://schemas.microsoft.com/office/drawing/2014/main" id="{94F0902D-3A4C-4B93-9317-5BBCDE3E0296}"/>
              </a:ext>
            </a:extLst>
          </p:cNvPr>
          <p:cNvSpPr txBox="1"/>
          <p:nvPr/>
        </p:nvSpPr>
        <p:spPr>
          <a:xfrm>
            <a:off x="4174756" y="4213982"/>
            <a:ext cx="1491841" cy="1118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ts val="1550"/>
              </a:lnSpc>
            </a:pPr>
            <a:r>
              <a:rPr lang="en-US" altLang="zh-TW" sz="1400">
                <a:cs typeface="+mn-ea"/>
                <a:sym typeface="+mn-lt"/>
              </a:rPr>
              <a:t>USB P</a:t>
            </a:r>
            <a:r>
              <a:rPr lang="zh-TW" altLang="zh-TW" sz="1400">
                <a:cs typeface="+mn-ea"/>
                <a:sym typeface="+mn-lt"/>
              </a:rPr>
              <a:t>lu</a:t>
            </a:r>
            <a:r>
              <a:rPr lang="en-US" altLang="zh-TW" sz="1400">
                <a:cs typeface="+mn-ea"/>
                <a:sym typeface="+mn-lt"/>
              </a:rPr>
              <a:t>g</a:t>
            </a:r>
            <a:r>
              <a:rPr lang="zh-TW" altLang="zh-TW" sz="1400">
                <a:cs typeface="+mn-ea"/>
                <a:sym typeface="+mn-lt"/>
              </a:rPr>
              <a:t> a</a:t>
            </a:r>
            <a:r>
              <a:rPr lang="en-US" altLang="zh-TW" sz="1400" err="1">
                <a:cs typeface="+mn-ea"/>
                <a:sym typeface="+mn-lt"/>
              </a:rPr>
              <a:t>nd</a:t>
            </a:r>
            <a:r>
              <a:rPr lang="zh-TW" altLang="zh-TW" sz="1400">
                <a:cs typeface="+mn-ea"/>
                <a:sym typeface="+mn-lt"/>
              </a:rPr>
              <a:t> </a:t>
            </a:r>
            <a:r>
              <a:rPr lang="en-US" altLang="zh-TW" sz="1400">
                <a:cs typeface="+mn-ea"/>
                <a:sym typeface="+mn-lt"/>
              </a:rPr>
              <a:t>play upgrade your PC/Laptop to 10GbE high speed network</a:t>
            </a:r>
            <a:endParaRPr lang="zh-TW" altLang="en-US" sz="1400">
              <a:cs typeface="+mn-ea"/>
              <a:sym typeface="+mn-lt"/>
            </a:endParaRPr>
          </a:p>
        </p:txBody>
      </p:sp>
      <p:pic>
        <p:nvPicPr>
          <p:cNvPr id="40" name="圖片 34">
            <a:extLst>
              <a:ext uri="{FF2B5EF4-FFF2-40B4-BE49-F238E27FC236}">
                <a16:creationId xmlns:a16="http://schemas.microsoft.com/office/drawing/2014/main" id="{6147827E-E5F6-43EA-BA92-2F96F1BCAEB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9097" y="2176852"/>
            <a:ext cx="3406456" cy="21294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TextBox 7">
            <a:extLst>
              <a:ext uri="{FF2B5EF4-FFF2-40B4-BE49-F238E27FC236}">
                <a16:creationId xmlns:a16="http://schemas.microsoft.com/office/drawing/2014/main" id="{3288F1C9-035C-40C2-B0DF-E1C474986139}"/>
              </a:ext>
            </a:extLst>
          </p:cNvPr>
          <p:cNvSpPr txBox="1"/>
          <p:nvPr/>
        </p:nvSpPr>
        <p:spPr>
          <a:xfrm>
            <a:off x="6473253" y="4065311"/>
            <a:ext cx="3299725" cy="6493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96838" marR="0" lvl="0" indent="-96838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10GbE NBASE-T port</a:t>
            </a:r>
          </a:p>
          <a:p>
            <a:pPr marL="96838" marR="0" lvl="0" indent="-96838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5 speed:</a:t>
            </a:r>
            <a:r>
              <a:rPr kumimoji="0" lang="zh-TW" alt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 </a:t>
            </a:r>
            <a:r>
              <a:rPr kumimoji="0" lang="en-US" altLang="zh-TW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10G/5G/2.5G/1G/100M</a:t>
            </a:r>
          </a:p>
        </p:txBody>
      </p:sp>
      <p:sp>
        <p:nvSpPr>
          <p:cNvPr id="56" name="TextBox 1">
            <a:extLst>
              <a:ext uri="{FF2B5EF4-FFF2-40B4-BE49-F238E27FC236}">
                <a16:creationId xmlns:a16="http://schemas.microsoft.com/office/drawing/2014/main" id="{938D3512-64FD-43C2-AF26-5F4674A47449}"/>
              </a:ext>
            </a:extLst>
          </p:cNvPr>
          <p:cNvSpPr txBox="1"/>
          <p:nvPr/>
        </p:nvSpPr>
        <p:spPr>
          <a:xfrm>
            <a:off x="6473254" y="3550517"/>
            <a:ext cx="2543006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</a:rPr>
              <a:t> Thunderbolt 3</a:t>
            </a:r>
            <a:endParaRPr kumimoji="0" lang="en-US" altLang="zh-TW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cxnSp>
        <p:nvCxnSpPr>
          <p:cNvPr id="57" name="直線接點 56">
            <a:extLst>
              <a:ext uri="{FF2B5EF4-FFF2-40B4-BE49-F238E27FC236}">
                <a16:creationId xmlns:a16="http://schemas.microsoft.com/office/drawing/2014/main" id="{9654C40C-2196-49FE-AE4A-12FC2862DE9D}"/>
              </a:ext>
            </a:extLst>
          </p:cNvPr>
          <p:cNvCxnSpPr>
            <a:cxnSpLocks/>
          </p:cNvCxnSpPr>
          <p:nvPr/>
        </p:nvCxnSpPr>
        <p:spPr>
          <a:xfrm>
            <a:off x="6435706" y="4003812"/>
            <a:ext cx="30395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C0AB55FD-08A4-4B53-9922-7EE252F30410}"/>
              </a:ext>
            </a:extLst>
          </p:cNvPr>
          <p:cNvSpPr txBox="1"/>
          <p:nvPr/>
        </p:nvSpPr>
        <p:spPr>
          <a:xfrm>
            <a:off x="6474920" y="5841703"/>
            <a:ext cx="509743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https://www.qnap.com/en/product/qna-t</a:t>
            </a:r>
            <a:r>
              <a:rPr kumimoji="0" lang="en-US" altLang="zh-TW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  <a:sym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b-10gbe</a:t>
            </a:r>
            <a:endParaRPr kumimoji="0" lang="zh-TW" altLang="zh-TW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pic>
        <p:nvPicPr>
          <p:cNvPr id="61" name="圖形 60">
            <a:extLst>
              <a:ext uri="{FF2B5EF4-FFF2-40B4-BE49-F238E27FC236}">
                <a16:creationId xmlns:a16="http://schemas.microsoft.com/office/drawing/2014/main" id="{B2EC7AAB-DD93-4E16-8009-74090D5B6C6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6697" y="2681038"/>
            <a:ext cx="633870" cy="770253"/>
          </a:xfrm>
          <a:prstGeom prst="rect">
            <a:avLst/>
          </a:prstGeom>
          <a:effectLst/>
        </p:spPr>
      </p:pic>
      <p:sp>
        <p:nvSpPr>
          <p:cNvPr id="30" name="橢圓 29">
            <a:extLst>
              <a:ext uri="{FF2B5EF4-FFF2-40B4-BE49-F238E27FC236}">
                <a16:creationId xmlns:a16="http://schemas.microsoft.com/office/drawing/2014/main" id="{78A51184-D2CA-417B-86D4-2E781E1DF0A7}"/>
              </a:ext>
            </a:extLst>
          </p:cNvPr>
          <p:cNvSpPr/>
          <p:nvPr/>
        </p:nvSpPr>
        <p:spPr>
          <a:xfrm>
            <a:off x="9358494" y="3803691"/>
            <a:ext cx="1763279" cy="1763279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25400">
            <a:gradFill>
              <a:gsLst>
                <a:gs pos="0">
                  <a:srgbClr val="7030A0"/>
                </a:gs>
                <a:gs pos="100000">
                  <a:srgbClr val="FFC000"/>
                </a:gs>
              </a:gsLst>
              <a:lin ang="5400000" scaled="0"/>
            </a:gradFill>
          </a:ln>
          <a:effectLst>
            <a:outerShdw blurRad="342900" dist="114300" dir="414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F0502020204030204"/>
              <a:ea typeface="微軟正黑體"/>
              <a:cs typeface="+mn-ea"/>
              <a:sym typeface="+mn-lt"/>
            </a:endParaRPr>
          </a:p>
        </p:txBody>
      </p:sp>
      <p:sp>
        <p:nvSpPr>
          <p:cNvPr id="60" name="TextBox 2">
            <a:extLst>
              <a:ext uri="{FF2B5EF4-FFF2-40B4-BE49-F238E27FC236}">
                <a16:creationId xmlns:a16="http://schemas.microsoft.com/office/drawing/2014/main" id="{9DDBE1A6-F940-4D81-BF62-D86F511A4462}"/>
              </a:ext>
            </a:extLst>
          </p:cNvPr>
          <p:cNvSpPr txBox="1"/>
          <p:nvPr/>
        </p:nvSpPr>
        <p:spPr>
          <a:xfrm>
            <a:off x="9450568" y="4183863"/>
            <a:ext cx="1610196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TW" sz="1200">
                <a:cs typeface="+mn-ea"/>
                <a:sym typeface="+mn-lt"/>
              </a:rPr>
              <a:t>USB Plug</a:t>
            </a:r>
            <a:r>
              <a:rPr lang="zh-TW" altLang="en-US" sz="1200">
                <a:cs typeface="+mn-ea"/>
                <a:sym typeface="+mn-lt"/>
              </a:rPr>
              <a:t> </a:t>
            </a:r>
            <a:r>
              <a:rPr lang="en-US" altLang="zh-TW" sz="1200">
                <a:cs typeface="+mn-ea"/>
                <a:sym typeface="+mn-lt"/>
              </a:rPr>
              <a:t>and</a:t>
            </a:r>
            <a:r>
              <a:rPr lang="zh-TW" altLang="en-US" sz="1200">
                <a:cs typeface="+mn-ea"/>
                <a:sym typeface="+mn-lt"/>
              </a:rPr>
              <a:t> </a:t>
            </a:r>
            <a:r>
              <a:rPr lang="en-US" altLang="zh-TW" sz="1200">
                <a:cs typeface="+mn-ea"/>
                <a:sym typeface="+mn-lt"/>
              </a:rPr>
              <a:t>play upgrade your PC/Laptop to 10GbE high speed network, through Thunderbolt</a:t>
            </a:r>
            <a:endParaRPr lang="zh-TW" altLang="en-US" sz="1200">
              <a:cs typeface="+mn-ea"/>
              <a:sym typeface="+mn-lt"/>
            </a:endParaRPr>
          </a:p>
        </p:txBody>
      </p:sp>
      <p:pic>
        <p:nvPicPr>
          <p:cNvPr id="62" name="圖片 14">
            <a:extLst>
              <a:ext uri="{FF2B5EF4-FFF2-40B4-BE49-F238E27FC236}">
                <a16:creationId xmlns:a16="http://schemas.microsoft.com/office/drawing/2014/main" id="{CDEDBD29-420A-47BD-88F6-BBF4963710E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7417" y="2342074"/>
            <a:ext cx="2877838" cy="17989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6" name="文字方塊 3">
            <a:extLst>
              <a:ext uri="{FF2B5EF4-FFF2-40B4-BE49-F238E27FC236}">
                <a16:creationId xmlns:a16="http://schemas.microsoft.com/office/drawing/2014/main" id="{9AFCE6E8-BA87-913F-B1ED-67BDCCEE90AB}"/>
              </a:ext>
            </a:extLst>
          </p:cNvPr>
          <p:cNvSpPr txBox="1"/>
          <p:nvPr/>
        </p:nvSpPr>
        <p:spPr>
          <a:xfrm>
            <a:off x="927845" y="5821961"/>
            <a:ext cx="509743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F0502020204030204"/>
                <a:ea typeface="微軟正黑體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https://www.qnap.com/en/product/qna-uc5g1t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26369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字方塊 13">
            <a:extLst>
              <a:ext uri="{FF2B5EF4-FFF2-40B4-BE49-F238E27FC236}">
                <a16:creationId xmlns:a16="http://schemas.microsoft.com/office/drawing/2014/main" id="{701019CE-FB9F-48B9-A5E8-893BE36C8A09}"/>
              </a:ext>
            </a:extLst>
          </p:cNvPr>
          <p:cNvSpPr txBox="1"/>
          <p:nvPr/>
        </p:nvSpPr>
        <p:spPr>
          <a:xfrm>
            <a:off x="619297" y="2204147"/>
            <a:ext cx="6275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is your best choice</a:t>
            </a:r>
            <a:r>
              <a:rPr kumimoji="0" lang="zh-TW" alt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TW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!</a:t>
            </a: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5474B6C8-0655-B1F8-483D-FE584611F11A}"/>
              </a:ext>
            </a:extLst>
          </p:cNvPr>
          <p:cNvCxnSpPr>
            <a:cxnSpLocks/>
          </p:cNvCxnSpPr>
          <p:nvPr/>
        </p:nvCxnSpPr>
        <p:spPr>
          <a:xfrm>
            <a:off x="4024874" y="6181498"/>
            <a:ext cx="41944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>
            <a:extLst>
              <a:ext uri="{FF2B5EF4-FFF2-40B4-BE49-F238E27FC236}">
                <a16:creationId xmlns:a16="http://schemas.microsoft.com/office/drawing/2014/main" id="{93B133C3-F098-072C-D8AA-F74A5F334F7A}"/>
              </a:ext>
            </a:extLst>
          </p:cNvPr>
          <p:cNvSpPr txBox="1"/>
          <p:nvPr/>
        </p:nvSpPr>
        <p:spPr>
          <a:xfrm>
            <a:off x="3972712" y="6214456"/>
            <a:ext cx="42465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100000"/>
              </a:lnSpc>
            </a:pPr>
            <a:r>
              <a:rPr lang="en-US" altLang="zh-TW" sz="700">
                <a:solidFill>
                  <a:schemeClr val="bg1"/>
                </a:solidFill>
              </a:rPr>
              <a:t>Copyright© 2022 QNAP Systems, Inc. All rights reserved. QNAP® and other names of QNAP Products are proprietary marks or registered trademarks of QNAP Systems, Inc. Other products and company names mentioned herein are trademarks of their respective holders.​</a:t>
            </a:r>
          </a:p>
        </p:txBody>
      </p:sp>
    </p:spTree>
    <p:extLst>
      <p:ext uri="{BB962C8B-B14F-4D97-AF65-F5344CB8AC3E}">
        <p14:creationId xmlns:p14="http://schemas.microsoft.com/office/powerpoint/2010/main" val="452994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訂 1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16C237E5AED534FA28A1706C33D2837" ma:contentTypeVersion="13" ma:contentTypeDescription="建立新的文件。" ma:contentTypeScope="" ma:versionID="63148b1697032560d15f24a78993bd89">
  <xsd:schema xmlns:xsd="http://www.w3.org/2001/XMLSchema" xmlns:xs="http://www.w3.org/2001/XMLSchema" xmlns:p="http://schemas.microsoft.com/office/2006/metadata/properties" xmlns:ns3="dcbbd555-b457-42c6-b2a2-eaac61238ccd" xmlns:ns4="ddefd5bb-6d8d-4f06-9742-d3da6e9c2d1a" targetNamespace="http://schemas.microsoft.com/office/2006/metadata/properties" ma:root="true" ma:fieldsID="211776a63d99d10b8013641215ad2968" ns3:_="" ns4:_="">
    <xsd:import namespace="dcbbd555-b457-42c6-b2a2-eaac61238ccd"/>
    <xsd:import namespace="ddefd5bb-6d8d-4f06-9742-d3da6e9c2d1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bbd555-b457-42c6-b2a2-eaac61238c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efd5bb-6d8d-4f06-9742-d3da6e9c2d1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共用提示雜湊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B311BA1-6BE9-46C4-8C65-85BC64B92736}">
  <ds:schemaRefs>
    <ds:schemaRef ds:uri="dcbbd555-b457-42c6-b2a2-eaac61238ccd"/>
    <ds:schemaRef ds:uri="ddefd5bb-6d8d-4f06-9742-d3da6e9c2d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8527C73-229C-4DAD-B99F-A656C65581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CB448A-8CD8-49C6-8A04-71CF45BC4413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dcbbd555-b457-42c6-b2a2-eaac61238ccd"/>
    <ds:schemaRef ds:uri="ddefd5bb-6d8d-4f06-9742-d3da6e9c2d1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TM03457491[[fn=都會]]</Template>
  <TotalTime>0</TotalTime>
  <Words>1510</Words>
  <Application>Microsoft Office PowerPoint</Application>
  <PresentationFormat>寬螢幕</PresentationFormat>
  <Paragraphs>358</Paragraphs>
  <Slides>30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7" baseType="lpstr">
      <vt:lpstr>微軟正黑體</vt:lpstr>
      <vt:lpstr>Arial</vt:lpstr>
      <vt:lpstr>Calibri</vt:lpstr>
      <vt:lpstr>Corbel</vt:lpstr>
      <vt:lpstr>Segoe UI</vt:lpstr>
      <vt:lpstr>Wingdings</vt:lpstr>
      <vt:lpstr>Office 佈景主題</vt:lpstr>
      <vt:lpstr>PowerPoint 簡報</vt:lpstr>
      <vt:lpstr>Increasing data size. Growing WiFi speed</vt:lpstr>
      <vt:lpstr>How long do you want to wait?</vt:lpstr>
      <vt:lpstr>Do you really need all 10GbE switches?</vt:lpstr>
      <vt:lpstr>1GbE is enough now, how about in the future?</vt:lpstr>
      <vt:lpstr>Don’t let the switch become a network bottleneck</vt:lpstr>
      <vt:lpstr>2.5GbE can be used with original Cat5e cables</vt:lpstr>
      <vt:lpstr>Connect your current devices directly</vt:lpstr>
      <vt:lpstr>QSW-M2106 series spec</vt:lpstr>
      <vt:lpstr>QSW-M2106-4C Interface</vt:lpstr>
      <vt:lpstr>QSW-M2106-4S Interface</vt:lpstr>
      <vt:lpstr>Refined design for elegant desktop placement </vt:lpstr>
      <vt:lpstr>QSW-M2106 Software highlights </vt:lpstr>
      <vt:lpstr>Easy to use GUI design</vt:lpstr>
      <vt:lpstr>Split office network into different area</vt:lpstr>
      <vt:lpstr>Raise network speed with multiple network cable</vt:lpstr>
      <vt:lpstr>Deliver streaming to dedicate device specifically</vt:lpstr>
      <vt:lpstr>Always looking for best routing</vt:lpstr>
      <vt:lpstr>Firmware version live check</vt:lpstr>
      <vt:lpstr>QSW-M2106 have more</vt:lpstr>
      <vt:lpstr>QNAP provide 10GbE/2.5GbE total solution to unleash your network</vt:lpstr>
      <vt:lpstr>QNAP 2.5GbE unmanaged switches</vt:lpstr>
      <vt:lpstr>QNAP 2.5GbE managed switches</vt:lpstr>
      <vt:lpstr>If more budget and all 10GbE needed</vt:lpstr>
      <vt:lpstr>Tablet NAS with embedded 2.5GbE</vt:lpstr>
      <vt:lpstr>Tablet NAS with embedded 10GbE</vt:lpstr>
      <vt:lpstr>Rack mount network NAS with embedded 2.5/5/10GbE </vt:lpstr>
      <vt:lpstr>Network extention： Rich PCIe network extension card</vt:lpstr>
      <vt:lpstr>Network extention：hand carry adaptor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trains for switch product line</dc:title>
  <dc:creator>Ricky Ho 何佾龍</dc:creator>
  <cp:lastModifiedBy>Yvonne Tsai 蔡亞彣</cp:lastModifiedBy>
  <cp:revision>1</cp:revision>
  <dcterms:created xsi:type="dcterms:W3CDTF">2021-07-28T03:09:53Z</dcterms:created>
  <dcterms:modified xsi:type="dcterms:W3CDTF">2022-08-24T06:52:17Z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0x010100516C237E5AED534FA28A1706C33D2837</vt:lpwstr>
  </property>
</Properties>
</file>