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4" r:id="rId1"/>
  </p:sldMasterIdLst>
  <p:notesMasterIdLst>
    <p:notesMasterId r:id="rId32"/>
  </p:notesMasterIdLst>
  <p:sldIdLst>
    <p:sldId id="256" r:id="rId2"/>
    <p:sldId id="1532" r:id="rId3"/>
    <p:sldId id="258" r:id="rId4"/>
    <p:sldId id="259" r:id="rId5"/>
    <p:sldId id="148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Quattrocento Sans" panose="020B0600070205080204" charset="0"/>
      <p:regular r:id="rId37"/>
      <p:bold r:id="rId38"/>
      <p:italic r:id="rId39"/>
      <p:boldItalic r:id="rId40"/>
    </p:embeddedFont>
    <p:embeddedFont>
      <p:font typeface="Corbel" panose="020B0503020204020204" pitchFamily="34" charset="0"/>
      <p:regular r:id="rId41"/>
      <p:bold r:id="rId42"/>
      <p:italic r:id="rId43"/>
      <p:boldItalic r:id="rId44"/>
    </p:embeddedFont>
    <p:embeddedFont>
      <p:font typeface="Microsoft JhengHei" panose="020B0604030504040204" pitchFamily="34" charset="-120"/>
      <p:regular r:id="rId45"/>
      <p:bold r:id="rId46"/>
    </p:embeddedFont>
    <p:embeddedFont>
      <p:font typeface="Meiryo UI" panose="020B0604030504040204" pitchFamily="50" charset="-128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E0FD"/>
    <a:srgbClr val="99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D7315A-FE88-48D9-B419-D2F735EE59E5}">
  <a:tblStyle styleId="{71D7315A-FE88-48D9-B419-D2F735EE59E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1C4C4CB-B07D-4B5A-A0A9-3F4123250841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FF4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F4E6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2" name="Google Shape;23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15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fld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20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7" name="Google Shape;3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6" name="Google Shape;37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23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24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0" name="Google Shape;46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25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9" name="Google Shape;51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26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ym typeface="Quattrocento Sans"/>
            </a:endParaRPr>
          </a:p>
        </p:txBody>
      </p:sp>
      <p:sp>
        <p:nvSpPr>
          <p:cNvPr id="545" name="Google Shape;54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27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9" name="Google Shape;57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28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5" name="Google Shape;63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29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2" name="Google Shape;6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fld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投影片">
  <p:cSld name="2_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0" y="793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319"/>
            <a:ext cx="12189630" cy="68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-5806"/>
            <a:ext cx="12192555" cy="68610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34702" y="155687"/>
            <a:ext cx="11535326" cy="99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>
  <p:cSld name="章節標題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52" y="347"/>
            <a:ext cx="12190765" cy="685730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636723" y="1772696"/>
            <a:ext cx="7394315" cy="105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2" y="793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" y="446"/>
            <a:ext cx="12190410" cy="685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6.png"/><Relationship Id="rId5" Type="http://schemas.openxmlformats.org/officeDocument/2006/relationships/image" Target="../media/image58.png"/><Relationship Id="rId10" Type="http://schemas.openxmlformats.org/officeDocument/2006/relationships/image" Target="../media/image35.png"/><Relationship Id="rId4" Type="http://schemas.openxmlformats.org/officeDocument/2006/relationships/image" Target="../media/image5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52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53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52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52.png"/><Relationship Id="rId7" Type="http://schemas.openxmlformats.org/officeDocument/2006/relationships/image" Target="../media/image102.jp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537" y="3811111"/>
            <a:ext cx="10636895" cy="225765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 txBox="1">
            <a:spLocks noGrp="1"/>
          </p:cNvSpPr>
          <p:nvPr>
            <p:ph type="title"/>
          </p:nvPr>
        </p:nvSpPr>
        <p:spPr>
          <a:xfrm>
            <a:off x="334702" y="155687"/>
            <a:ext cx="11535326" cy="99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QSW-M2106-4Cインターフェース</a:t>
            </a:r>
            <a:endParaRPr dirty="0"/>
          </a:p>
        </p:txBody>
      </p:sp>
      <p:sp>
        <p:nvSpPr>
          <p:cNvPr id="221" name="Google Shape;221;p17"/>
          <p:cNvSpPr txBox="1"/>
          <p:nvPr/>
        </p:nvSpPr>
        <p:spPr>
          <a:xfrm>
            <a:off x="5601957" y="2111433"/>
            <a:ext cx="4199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x 10GbE SFP+ /RJ45コンボ 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1611717" y="2111433"/>
            <a:ext cx="3326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 x 2.5GbE RJ45ポート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3" name="Google Shape;223;p17"/>
          <p:cNvSpPr txBox="1"/>
          <p:nvPr/>
        </p:nvSpPr>
        <p:spPr>
          <a:xfrm>
            <a:off x="1346987" y="2566747"/>
            <a:ext cx="16683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コンソールポート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4" name="Google Shape;224;p17"/>
          <p:cNvSpPr/>
          <p:nvPr/>
        </p:nvSpPr>
        <p:spPr>
          <a:xfrm>
            <a:off x="2390899" y="4618436"/>
            <a:ext cx="1768253" cy="1236453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  <p:cxnSp>
        <p:nvCxnSpPr>
          <p:cNvPr id="225" name="Google Shape;225;p17"/>
          <p:cNvCxnSpPr>
            <a:endCxn id="224" idx="0"/>
          </p:cNvCxnSpPr>
          <p:nvPr/>
        </p:nvCxnSpPr>
        <p:spPr>
          <a:xfrm>
            <a:off x="3275026" y="2611136"/>
            <a:ext cx="0" cy="20073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oval" w="lg" len="lg"/>
            <a:tailEnd type="none" w="sm" len="sm"/>
          </a:ln>
        </p:spPr>
      </p:cxnSp>
      <p:cxnSp>
        <p:nvCxnSpPr>
          <p:cNvPr id="226" name="Google Shape;226;p17"/>
          <p:cNvCxnSpPr/>
          <p:nvPr/>
        </p:nvCxnSpPr>
        <p:spPr>
          <a:xfrm>
            <a:off x="2061535" y="3119988"/>
            <a:ext cx="0" cy="2116203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oval" w="lg" len="lg"/>
            <a:tailEnd type="none" w="sm" len="sm"/>
          </a:ln>
        </p:spPr>
      </p:cxnSp>
      <p:cxnSp>
        <p:nvCxnSpPr>
          <p:cNvPr id="227" name="Google Shape;227;p17"/>
          <p:cNvCxnSpPr/>
          <p:nvPr/>
        </p:nvCxnSpPr>
        <p:spPr>
          <a:xfrm>
            <a:off x="7701530" y="2527111"/>
            <a:ext cx="0" cy="2235075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oval" w="lg" len="lg"/>
            <a:tailEnd type="none" w="sm" len="sm"/>
          </a:ln>
        </p:spPr>
      </p:cxnSp>
      <p:sp>
        <p:nvSpPr>
          <p:cNvPr id="228" name="Google Shape;228;p17"/>
          <p:cNvSpPr/>
          <p:nvPr/>
        </p:nvSpPr>
        <p:spPr>
          <a:xfrm>
            <a:off x="4874802" y="4762186"/>
            <a:ext cx="5653455" cy="1116236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866" y="3828557"/>
            <a:ext cx="10638000" cy="2235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334702" y="155687"/>
            <a:ext cx="11535326" cy="99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QSW-M2106-4Sインターフェース</a:t>
            </a:r>
            <a:endParaRPr dirty="0"/>
          </a:p>
        </p:txBody>
      </p:sp>
      <p:sp>
        <p:nvSpPr>
          <p:cNvPr id="236" name="Google Shape;236;p18"/>
          <p:cNvSpPr txBox="1"/>
          <p:nvPr/>
        </p:nvSpPr>
        <p:spPr>
          <a:xfrm>
            <a:off x="5255306" y="2111433"/>
            <a:ext cx="4199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x 10GbE 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SFP+ポート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611717" y="2111433"/>
            <a:ext cx="3326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 x 2.5GbE RJ45ポート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1230095" y="2566747"/>
            <a:ext cx="17308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コンソールポート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9" name="Google Shape;239;p18"/>
          <p:cNvSpPr/>
          <p:nvPr/>
        </p:nvSpPr>
        <p:spPr>
          <a:xfrm>
            <a:off x="2390899" y="4618436"/>
            <a:ext cx="1768253" cy="1236453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  <p:cxnSp>
        <p:nvCxnSpPr>
          <p:cNvPr id="240" name="Google Shape;240;p18"/>
          <p:cNvCxnSpPr>
            <a:endCxn id="239" idx="0"/>
          </p:cNvCxnSpPr>
          <p:nvPr/>
        </p:nvCxnSpPr>
        <p:spPr>
          <a:xfrm>
            <a:off x="3275026" y="2611136"/>
            <a:ext cx="0" cy="20073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oval" w="lg" len="lg"/>
            <a:tailEnd type="none" w="sm" len="sm"/>
          </a:ln>
        </p:spPr>
      </p:cxnSp>
      <p:cxnSp>
        <p:nvCxnSpPr>
          <p:cNvPr id="241" name="Google Shape;241;p18"/>
          <p:cNvCxnSpPr/>
          <p:nvPr/>
        </p:nvCxnSpPr>
        <p:spPr>
          <a:xfrm>
            <a:off x="2061535" y="3119988"/>
            <a:ext cx="0" cy="2116203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oval" w="lg" len="lg"/>
            <a:tailEnd type="none" w="sm" len="sm"/>
          </a:ln>
        </p:spPr>
      </p:cxnSp>
      <p:cxnSp>
        <p:nvCxnSpPr>
          <p:cNvPr id="242" name="Google Shape;242;p18"/>
          <p:cNvCxnSpPr/>
          <p:nvPr/>
        </p:nvCxnSpPr>
        <p:spPr>
          <a:xfrm>
            <a:off x="7354878" y="2527111"/>
            <a:ext cx="0" cy="2235075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oval" w="lg" len="lg"/>
            <a:tailEnd type="none" w="sm" len="sm"/>
          </a:ln>
        </p:spPr>
      </p:cxnSp>
      <p:sp>
        <p:nvSpPr>
          <p:cNvPr id="243" name="Google Shape;243;p18"/>
          <p:cNvSpPr/>
          <p:nvPr/>
        </p:nvSpPr>
        <p:spPr>
          <a:xfrm>
            <a:off x="4908655" y="4762186"/>
            <a:ext cx="4892446" cy="1116236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79062" y="155687"/>
            <a:ext cx="11857298" cy="99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 err="1"/>
              <a:t>洗練されたデザイン</a:t>
            </a:r>
            <a:r>
              <a:rPr lang="ja-JP" altLang="en-US" dirty="0"/>
              <a:t>で</a:t>
            </a:r>
            <a:r>
              <a:rPr lang="en-US" altLang="ja-JP" dirty="0" err="1"/>
              <a:t>エレガントなデスクトップ配置</a:t>
            </a:r>
            <a:r>
              <a:rPr lang="ja-JP" altLang="en-US" dirty="0"/>
              <a:t>を実現</a:t>
            </a:r>
            <a:endParaRPr dirty="0"/>
          </a:p>
        </p:txBody>
      </p:sp>
      <p:sp>
        <p:nvSpPr>
          <p:cNvPr id="249" name="Google Shape;249;p19"/>
          <p:cNvSpPr txBox="1"/>
          <p:nvPr/>
        </p:nvSpPr>
        <p:spPr>
          <a:xfrm>
            <a:off x="1309064" y="2155471"/>
            <a:ext cx="99649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- 2種類の表面カバーデザイン、分割</a:t>
            </a:r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された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2.5GbEおよび10GbEエリア。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パープルグレーの電源アダプタコンポーネントを使用すると、2.5/10GbEの柔軟性だけでなく、モダンでファッショナブルなデザインを</a:t>
            </a:r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実現し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オフィスネットワークをリードします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8266826" y="6276006"/>
            <a:ext cx="26977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注: QSW-M2108-2S/2C </a:t>
            </a:r>
            <a:r>
              <a:rPr lang="en-US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のみ</a:t>
            </a:r>
            <a:endParaRPr sz="14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52" y="3779199"/>
            <a:ext cx="10636895" cy="2257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636723" y="1772696"/>
            <a:ext cx="8910048" cy="105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QSW-M2106ソフトウェアのハイライト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 err="1"/>
              <a:t>使いやすいGUIデザイン</a:t>
            </a:r>
            <a:endParaRPr dirty="0"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4294967295"/>
          </p:nvPr>
        </p:nvSpPr>
        <p:spPr>
          <a:xfrm>
            <a:off x="542292" y="1443038"/>
            <a:ext cx="9973307" cy="149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豊富な機能と使いやすさ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シンプルなWebデザインにより、ユーザーはセットアップをすばやく実現できます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pSp>
        <p:nvGrpSpPr>
          <p:cNvPr id="263" name="Google Shape;263;p21"/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264" name="Google Shape;264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ECECE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5" name="Google Shape;265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ECECEC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6" name="Google Shape;266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ECECEC"/>
            </a:solidFill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 err="1"/>
              <a:t>オフィスネットワークを</a:t>
            </a:r>
            <a:r>
              <a:rPr lang="ja-JP" altLang="en-US" dirty="0"/>
              <a:t>それぞれの</a:t>
            </a:r>
            <a:r>
              <a:rPr lang="en-US" dirty="0" err="1"/>
              <a:t>エリアに分割する</a:t>
            </a:r>
            <a:endParaRPr dirty="0"/>
          </a:p>
        </p:txBody>
      </p:sp>
      <p:sp>
        <p:nvSpPr>
          <p:cNvPr id="273" name="Google Shape;273;p22"/>
          <p:cNvSpPr txBox="1">
            <a:spLocks noGrp="1"/>
          </p:cNvSpPr>
          <p:nvPr>
            <p:ph type="body" idx="4294967295"/>
          </p:nvPr>
        </p:nvSpPr>
        <p:spPr>
          <a:xfrm>
            <a:off x="564107" y="1658559"/>
            <a:ext cx="8937598" cy="1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仮想ネットワーク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(VLAN)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でオフィスネットワークを分割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できます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管理が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簡単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で、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それぞれの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ネットワークを接続するためのルーティングを設定できます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従業員とゲストのネットワークを分離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pSp>
        <p:nvGrpSpPr>
          <p:cNvPr id="274" name="Google Shape;274;p22"/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275" name="Google Shape;275;p22"/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276" name="Google Shape;276;p22" descr="一張含有 玩具 的圖片&#10;&#10;自動產生的描述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9" name="Google Shape;279;p22"/>
            <p:cNvCxnSpPr/>
            <p:nvPr/>
          </p:nvCxnSpPr>
          <p:spPr>
            <a:xfrm rot="10800000" flipH="1">
              <a:off x="4091517" y="3402279"/>
              <a:ext cx="4931733" cy="713534"/>
            </a:xfrm>
            <a:prstGeom prst="straightConnector1">
              <a:avLst/>
            </a:prstGeom>
            <a:noFill/>
            <a:ln w="63500" cap="flat" cmpd="sng">
              <a:solidFill>
                <a:srgbClr val="7F7F7F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0" name="Google Shape;280;p22"/>
            <p:cNvCxnSpPr/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noFill/>
            <a:ln w="63500" cap="flat" cmpd="sng">
              <a:solidFill>
                <a:srgbClr val="00206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1" name="Google Shape;281;p22"/>
            <p:cNvCxnSpPr/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noFill/>
            <a:ln w="63500" cap="flat" cmpd="sng">
              <a:solidFill>
                <a:srgbClr val="7F7F7F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pic>
          <p:nvPicPr>
            <p:cNvPr id="282" name="Google Shape;282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22"/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>
                <a:gd name="adj1" fmla="val 23520"/>
              </a:avLst>
            </a:prstGeom>
            <a:solidFill>
              <a:srgbClr val="C00000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>
                <a:gd name="adj1" fmla="val 23520"/>
              </a:avLst>
            </a:prstGeom>
            <a:solidFill>
              <a:srgbClr val="C00000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cxnSp>
          <p:nvCxnSpPr>
            <p:cNvPr id="285" name="Google Shape;285;p22"/>
            <p:cNvCxnSpPr>
              <a:stCxn id="282" idx="3"/>
            </p:cNvCxnSpPr>
            <p:nvPr/>
          </p:nvCxnSpPr>
          <p:spPr>
            <a:xfrm>
              <a:off x="4091517" y="4411629"/>
              <a:ext cx="2281800" cy="673800"/>
            </a:xfrm>
            <a:prstGeom prst="straightConnector1">
              <a:avLst/>
            </a:prstGeom>
            <a:noFill/>
            <a:ln w="63500" cap="flat" cmpd="sng">
              <a:solidFill>
                <a:srgbClr val="7F7F7F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86" name="Google Shape;286;p22"/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>
                <a:gd name="adj1" fmla="val 23520"/>
              </a:avLst>
            </a:prstGeom>
            <a:solidFill>
              <a:srgbClr val="C00000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cxnSp>
          <p:nvCxnSpPr>
            <p:cNvPr id="287" name="Google Shape;287;p22"/>
            <p:cNvCxnSpPr/>
            <p:nvPr/>
          </p:nvCxnSpPr>
          <p:spPr>
            <a:xfrm rot="10800000" flipH="1">
              <a:off x="8224711" y="3695325"/>
              <a:ext cx="1181116" cy="1022836"/>
            </a:xfrm>
            <a:prstGeom prst="straightConnector1">
              <a:avLst/>
            </a:prstGeom>
            <a:noFill/>
            <a:ln w="63500" cap="flat" cmpd="sng">
              <a:solidFill>
                <a:srgbClr val="00206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3" descr="一張含有 汽車, 蛋糕, 坐, 玩具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80622"/>
            <a:ext cx="7881287" cy="631528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3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 err="1"/>
              <a:t>複数のネットワークケーブルでネットワーク速度を上げる</a:t>
            </a:r>
            <a:endParaRPr sz="3600" dirty="0"/>
          </a:p>
        </p:txBody>
      </p:sp>
      <p:sp>
        <p:nvSpPr>
          <p:cNvPr id="294" name="Google Shape;294;p23"/>
          <p:cNvSpPr txBox="1">
            <a:spLocks noGrp="1"/>
          </p:cNvSpPr>
          <p:nvPr>
            <p:ph type="body" idx="4294967295"/>
          </p:nvPr>
        </p:nvSpPr>
        <p:spPr>
          <a:xfrm>
            <a:off x="3216321" y="1826270"/>
            <a:ext cx="8093123" cy="191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Link Aggregation (LACP)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は、複数のネットワークケーブルを単一の論理ネットワークに集約できます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。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10GbEを超えるネットワークを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実現する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ための迅速かつ直接的な方法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95" name="Google Shape;29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9642" y="4430974"/>
            <a:ext cx="6408661" cy="1360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4" descr="一張含有 文字, 地圖, 標誌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048" y="1899946"/>
            <a:ext cx="7166769" cy="411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4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 err="1"/>
              <a:t>専用デバイスに特化したストリーミング配信</a:t>
            </a:r>
            <a:endParaRPr sz="3600" dirty="0"/>
          </a:p>
        </p:txBody>
      </p:sp>
      <p:sp>
        <p:nvSpPr>
          <p:cNvPr id="302" name="Google Shape;302;p24"/>
          <p:cNvSpPr txBox="1">
            <a:spLocks noGrp="1"/>
          </p:cNvSpPr>
          <p:nvPr>
            <p:ph type="body" idx="4294967295"/>
          </p:nvPr>
        </p:nvSpPr>
        <p:spPr>
          <a:xfrm>
            <a:off x="426486" y="2915617"/>
            <a:ext cx="4268669" cy="207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indent="-342900">
              <a:buSzPts val="2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IGMPスヌーピングは、各エンドポイントデバイスのストリーミングリクエストを記録できます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469900" indent="-342900">
              <a:buSzPts val="2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パケット損失や間違ったストリームブロードキャストを回避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します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50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 err="1"/>
              <a:t>常に最適なルーティングを探します</a:t>
            </a:r>
            <a:endParaRPr dirty="0"/>
          </a:p>
        </p:txBody>
      </p:sp>
      <p:sp>
        <p:nvSpPr>
          <p:cNvPr id="308" name="Google Shape;308;p25"/>
          <p:cNvSpPr txBox="1">
            <a:spLocks noGrp="1"/>
          </p:cNvSpPr>
          <p:nvPr>
            <p:ph type="body" idx="4294967295"/>
          </p:nvPr>
        </p:nvSpPr>
        <p:spPr>
          <a:xfrm>
            <a:off x="574321" y="3003005"/>
            <a:ext cx="4862037" cy="244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indent="-342900">
              <a:buSzPts val="2000"/>
            </a:pPr>
            <a:r>
              <a:rPr lang="en-US" alt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Rapid Spanning Tree Protocol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(RSTP)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は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最適なネットワークルート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を確認します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469900" indent="-342900">
              <a:buSzPts val="2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常にデータ転送に最も効果的なルートを使用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します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50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pSp>
        <p:nvGrpSpPr>
          <p:cNvPr id="309" name="Google Shape;309;p25"/>
          <p:cNvGrpSpPr/>
          <p:nvPr/>
        </p:nvGrpSpPr>
        <p:grpSpPr>
          <a:xfrm>
            <a:off x="5784241" y="1725693"/>
            <a:ext cx="5655291" cy="4551383"/>
            <a:chOff x="5519624" y="1655603"/>
            <a:chExt cx="6085453" cy="4897577"/>
          </a:xfrm>
        </p:grpSpPr>
        <p:pic>
          <p:nvPicPr>
            <p:cNvPr id="310" name="Google Shape;310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" name="Google Shape;311;p25"/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>
                  <a:gd name="adj1" fmla="val 2352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grpSp>
          <p:nvGrpSpPr>
            <p:cNvPr id="314" name="Google Shape;314;p25"/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315" name="Google Shape;315;p25"/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316" name="Google Shape;316;p25"/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 err="1"/>
              <a:t>ファームウェアバージョンライブチェック</a:t>
            </a:r>
            <a:endParaRPr dirty="0">
              <a:sym typeface="Arial"/>
            </a:endParaRPr>
          </a:p>
        </p:txBody>
      </p:sp>
      <p:sp>
        <p:nvSpPr>
          <p:cNvPr id="322" name="Google Shape;322;p26"/>
          <p:cNvSpPr txBox="1">
            <a:spLocks noGrp="1"/>
          </p:cNvSpPr>
          <p:nvPr>
            <p:ph type="body" idx="4294967295"/>
          </p:nvPr>
        </p:nvSpPr>
        <p:spPr>
          <a:xfrm>
            <a:off x="6990924" y="3136900"/>
            <a:ext cx="4600575" cy="172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indent="-342900">
              <a:buSzPts val="2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ワンクリッ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ク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更新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469900" indent="-342900">
              <a:buSzPts val="2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ファームウェアバージョンの自動検出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469900" indent="-342900">
              <a:buSzPts val="2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手動更新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  <a:p>
            <a:pPr marL="177800" lvl="0" indent="-50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323" name="Google Shape;323;p26" descr="一張含有 畫畫, 標誌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734" y="1592394"/>
            <a:ext cx="5217423" cy="48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6" descr="一張含有 文字, 電子用品 的圖片&#10;&#10;自動產生的描述"/>
          <p:cNvPicPr preferRelativeResize="0"/>
          <p:nvPr/>
        </p:nvPicPr>
        <p:blipFill rotWithShape="1">
          <a:blip r:embed="rId4">
            <a:alphaModFix/>
          </a:blip>
          <a:srcRect t="26799" b="26577"/>
          <a:stretch/>
        </p:blipFill>
        <p:spPr>
          <a:xfrm>
            <a:off x="3278224" y="2231539"/>
            <a:ext cx="2613059" cy="76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537816"/>
            <a:ext cx="11159654" cy="271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59" marR="0" lvl="0" indent="-251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ja-JP" alt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ビデオファイル</a:t>
            </a:r>
            <a:r>
              <a:rPr lang="en-US" altLang="ja-JP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ストリーミング</a:t>
            </a:r>
          </a:p>
          <a:p>
            <a:pPr lvl="1"/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ビデオフォーマットの進化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(720p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1080p4K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Ultra HD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&gt;8K UHD10K)</a:t>
            </a: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lvl="1"/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marL="251460" indent="-251460">
              <a:lnSpc>
                <a:spcPts val="2200"/>
              </a:lnSpc>
            </a:pPr>
            <a:endParaRPr lang="en-US" altLang="zh-TW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1460" indent="-251460">
              <a:lnSpc>
                <a:spcPts val="2200"/>
              </a:lnSpc>
            </a:pPr>
            <a:r>
              <a:rPr lang="en-US" altLang="zh-TW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WiFi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: WiFi5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WiFi6WiFi6EWiFi7</a:t>
            </a:r>
          </a:p>
          <a:p>
            <a:pPr lvl="1"/>
            <a:r>
              <a:rPr lang="en-US" altLang="ja-JP" sz="1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WiFi技術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の進歩に伴い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、有線速度もアップグレードする必要があります。一部のWiFi6/6Eデバイスには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2.5GbEポートと10GbE</a:t>
            </a:r>
            <a:r>
              <a:rPr lang="en-US" altLang="ja-JP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ポートが</a:t>
            </a:r>
            <a:r>
              <a:rPr lang="ja-JP" alt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r>
              <a:rPr lang="en-US" altLang="ja-JP" sz="1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されています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  <a:p>
            <a:pPr lvl="1"/>
            <a:endParaRPr lang="zh-TW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89728"/>
              </p:ext>
            </p:extLst>
          </p:nvPr>
        </p:nvGraphicFramePr>
        <p:xfrm>
          <a:off x="1049583" y="2198799"/>
          <a:ext cx="9782315" cy="10713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1080p 60 </a:t>
                      </a:r>
                      <a:r>
                        <a:rPr lang="en-US" altLang="zh-TW" dirty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4K </a:t>
                      </a:r>
                      <a:r>
                        <a:rPr lang="en-US" altLang="zh-TW" noProof="0" dirty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 dirty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4K RAW BMPC 24</a:t>
                      </a:r>
                      <a:endParaRPr lang="zh-TW" alt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8K </a:t>
                      </a:r>
                      <a:r>
                        <a:rPr lang="en-US" altLang="zh-TW" dirty="0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1</a:t>
                      </a:r>
                      <a:r>
                        <a:rPr lang="ja-JP" altLang="en-US" dirty="0">
                          <a:solidFill>
                            <a:schemeClr val="tx1"/>
                          </a:solidFill>
                        </a:rPr>
                        <a:t>時間あたりの</a:t>
                      </a:r>
                      <a:endParaRPr lang="en-US" altLang="ja-JP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ja-JP" altLang="en-US" dirty="0">
                          <a:solidFill>
                            <a:schemeClr val="tx1"/>
                          </a:solidFill>
                        </a:rPr>
                        <a:t>ファイルサイズ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223.77GB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318GB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741.6GB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</a:rPr>
                        <a:t>7.29TB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667918" y="6036110"/>
            <a:ext cx="194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zh-TW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RBKE963B</a:t>
            </a:r>
          </a:p>
          <a:p>
            <a:pPr algn="ctr">
              <a:defRPr/>
            </a:pPr>
            <a:r>
              <a:rPr lang="en-US" altLang="zh-TW" sz="1200" b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WiFi</a:t>
            </a:r>
            <a:r>
              <a:rPr lang="en-US" altLang="zh-TW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err="1">
                <a:solidFill>
                  <a:schemeClr val="bg1"/>
                </a:solidFill>
                <a:cs typeface="+mn-ea"/>
              </a:rPr>
              <a:t>増大するデータサイズとWiFi速度</a:t>
            </a:r>
            <a:endParaRPr lang="zh-TW" altLang="en-US" dirty="0"/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555287" y="4688043"/>
            <a:ext cx="1132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10GbE</a:t>
            </a:r>
            <a:r>
              <a:rPr lang="ja-JP" altLang="en-US" sz="1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ポート</a:t>
            </a:r>
            <a:r>
              <a:rPr lang="en-US" altLang="zh-TW" sz="1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</a:t>
            </a:r>
            <a:endParaRPr lang="zh-TW" altLang="en-US" sz="12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7" y="4688043"/>
            <a:ext cx="1207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2.5GbE</a:t>
            </a:r>
            <a:r>
              <a:rPr lang="ja-JP" altLang="en-US" sz="1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ポート</a:t>
            </a:r>
            <a:endParaRPr lang="zh-TW" altLang="en-US" sz="12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46027" y="5068216"/>
            <a:ext cx="988898" cy="505552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cxnSpLocks/>
            <a:endCxn id="24" idx="1"/>
          </p:cNvCxnSpPr>
          <p:nvPr/>
        </p:nvCxnSpPr>
        <p:spPr>
          <a:xfrm rot="5400000" flipH="1" flipV="1">
            <a:off x="3195693" y="5205322"/>
            <a:ext cx="988903" cy="23134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4">
            <a:extLst>
              <a:ext uri="{FF2B5EF4-FFF2-40B4-BE49-F238E27FC236}">
                <a16:creationId xmlns:a16="http://schemas.microsoft.com/office/drawing/2014/main" id="{A2CA58BF-1E17-03AD-086F-770BCEF31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6866"/>
            <a:ext cx="3661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As wireless technology evolves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673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/>
          <p:nvPr/>
        </p:nvSpPr>
        <p:spPr>
          <a:xfrm>
            <a:off x="4254393" y="1317073"/>
            <a:ext cx="3678340" cy="51785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1" name="Google Shape;331;p27"/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2" name="Google Shape;332;p27"/>
          <p:cNvSpPr/>
          <p:nvPr/>
        </p:nvSpPr>
        <p:spPr>
          <a:xfrm>
            <a:off x="414830" y="1317073"/>
            <a:ext cx="3678340" cy="51785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QSW-M2106にはさらに多くの機能があります</a:t>
            </a:r>
            <a:endParaRPr dirty="0">
              <a:sym typeface="Arial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414830" y="1941116"/>
            <a:ext cx="340935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イーサネットフロー制御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(IEEE 802.3x) 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によるパケット転送の管理、パケット損失の回避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5" name="Google Shape;335;p27"/>
          <p:cNvSpPr txBox="1"/>
          <p:nvPr/>
        </p:nvSpPr>
        <p:spPr>
          <a:xfrm>
            <a:off x="4216262" y="1941116"/>
            <a:ext cx="36783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接続されたデバイス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を簡単に</a:t>
            </a:r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確認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できるLink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Layer Discovery Protocol (LLDP)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6" name="Google Shape;336;p27"/>
          <p:cNvSpPr txBox="1"/>
          <p:nvPr/>
        </p:nvSpPr>
        <p:spPr>
          <a:xfrm>
            <a:off x="8124870" y="1941116"/>
            <a:ext cx="36523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Energy-Efficient Ethernet (IEEE 802.3az) 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とファン速度制御、消費電力の管理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37" name="Google Shape;337;p27" descr="一張含有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414" y="3499656"/>
            <a:ext cx="3468319" cy="177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636723" y="1772696"/>
            <a:ext cx="6537800" cy="105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altLang="ja-JP" sz="3600" dirty="0">
                <a:solidFill>
                  <a:schemeClr val="bg1"/>
                </a:solidFill>
                <a:cs typeface="+mj-lt"/>
                <a:sym typeface="+mn-lt"/>
              </a:rPr>
              <a:t>QNAP は 10GbE/2.5GbE </a:t>
            </a:r>
            <a:br>
              <a:rPr lang="en-US" altLang="ja-JP" sz="3600" dirty="0">
                <a:solidFill>
                  <a:schemeClr val="bg1"/>
                </a:solidFill>
                <a:cs typeface="+mj-lt"/>
                <a:sym typeface="+mn-lt"/>
              </a:rPr>
            </a:br>
            <a:r>
              <a:rPr lang="en-US" altLang="ja-JP" sz="3600" dirty="0" err="1">
                <a:solidFill>
                  <a:schemeClr val="bg1"/>
                </a:solidFill>
                <a:cs typeface="+mj-lt"/>
                <a:sym typeface="+mn-lt"/>
              </a:rPr>
              <a:t>トータルソリューションを提供し</a:t>
            </a:r>
            <a:r>
              <a:rPr lang="en-US" altLang="ja-JP" sz="3600" dirty="0">
                <a:solidFill>
                  <a:schemeClr val="bg1"/>
                </a:solidFill>
                <a:cs typeface="+mj-lt"/>
                <a:sym typeface="+mn-lt"/>
              </a:rPr>
              <a:t>、</a:t>
            </a:r>
            <a:br>
              <a:rPr lang="en-US" altLang="ja-JP" sz="3600" dirty="0">
                <a:solidFill>
                  <a:schemeClr val="bg1"/>
                </a:solidFill>
                <a:cs typeface="+mj-lt"/>
                <a:sym typeface="+mn-lt"/>
              </a:rPr>
            </a:br>
            <a:r>
              <a:rPr lang="ja-JP" altLang="en-US" sz="3600" dirty="0">
                <a:solidFill>
                  <a:schemeClr val="bg1"/>
                </a:solidFill>
                <a:cs typeface="+mj-lt"/>
                <a:sym typeface="+mn-lt"/>
              </a:rPr>
              <a:t>お客様の</a:t>
            </a:r>
            <a:r>
              <a:rPr lang="en-US" altLang="ja-JP" sz="3600" dirty="0" err="1">
                <a:solidFill>
                  <a:schemeClr val="bg1"/>
                </a:solidFill>
                <a:cs typeface="+mj-lt"/>
                <a:sym typeface="+mn-lt"/>
              </a:rPr>
              <a:t>ネットワークを解放します</a:t>
            </a:r>
            <a:endParaRPr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0126" y="1647412"/>
            <a:ext cx="5356840" cy="429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247" y="1647413"/>
            <a:ext cx="5686364" cy="149184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9"/>
          <p:cNvSpPr txBox="1"/>
          <p:nvPr/>
        </p:nvSpPr>
        <p:spPr>
          <a:xfrm>
            <a:off x="9570502" y="2039809"/>
            <a:ext cx="210320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4x 2.5GbE RJ45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RJ45 (2T)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自動ループ検出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ファンレス設計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2" name="Google Shape;352;p29"/>
          <p:cNvSpPr txBox="1"/>
          <p:nvPr/>
        </p:nvSpPr>
        <p:spPr>
          <a:xfrm>
            <a:off x="3935364" y="2205524"/>
            <a:ext cx="202743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8x 2.5GbE RJ45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自動ループ検出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ファンレス設計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53" name="Google Shape;353;p29"/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54" name="Google Shape;354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9"/>
            <p:cNvPicPr preferRelativeResize="0"/>
            <p:nvPr/>
          </p:nvPicPr>
          <p:blipFill rotWithShape="1">
            <a:blip r:embed="rId5">
              <a:alphaModFix/>
            </a:blip>
            <a:srcRect t="30702" b="34095"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29"/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357" name="Google Shape;357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9" name="Google Shape;359;p29"/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360" name="Google Shape;360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29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QNAP 2.5GbEアンマネージドスイッチ</a:t>
            </a:r>
            <a:endParaRPr dirty="0"/>
          </a:p>
        </p:txBody>
      </p:sp>
      <p:sp>
        <p:nvSpPr>
          <p:cNvPr id="363" name="Google Shape;363;p29"/>
          <p:cNvSpPr/>
          <p:nvPr/>
        </p:nvSpPr>
        <p:spPr>
          <a:xfrm>
            <a:off x="271975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QSW-1108-8T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4" name="Google Shape;36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247" y="4138033"/>
            <a:ext cx="5686364" cy="173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9"/>
          <p:cNvSpPr txBox="1"/>
          <p:nvPr/>
        </p:nvSpPr>
        <p:spPr>
          <a:xfrm>
            <a:off x="3935364" y="4675769"/>
            <a:ext cx="202743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5x 2.5GbE RJ45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自動ループ検出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ファンレス設計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6" name="Google Shape;366;p29"/>
          <p:cNvSpPr/>
          <p:nvPr/>
        </p:nvSpPr>
        <p:spPr>
          <a:xfrm>
            <a:off x="271975" y="4252701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QSW-1105-5T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67" name="Google Shape;367;p29"/>
          <p:cNvGrpSpPr/>
          <p:nvPr/>
        </p:nvGrpSpPr>
        <p:grpSpPr>
          <a:xfrm>
            <a:off x="660900" y="4821133"/>
            <a:ext cx="3145472" cy="918601"/>
            <a:chOff x="314810" y="4391191"/>
            <a:chExt cx="3145472" cy="918601"/>
          </a:xfrm>
        </p:grpSpPr>
        <p:pic>
          <p:nvPicPr>
            <p:cNvPr id="368" name="Google Shape;368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810" y="4774803"/>
              <a:ext cx="3145472" cy="456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7634" y="4391191"/>
              <a:ext cx="2957560" cy="918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0" name="Google Shape;370;p29"/>
          <p:cNvSpPr/>
          <p:nvPr/>
        </p:nvSpPr>
        <p:spPr>
          <a:xfrm>
            <a:off x="6312151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QSW-2104-2T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1" name="Google Shape;371;p29"/>
          <p:cNvSpPr/>
          <p:nvPr/>
        </p:nvSpPr>
        <p:spPr>
          <a:xfrm>
            <a:off x="6312150" y="3801287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QSW-2104-2S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2" name="Google Shape;372;p29"/>
          <p:cNvSpPr txBox="1"/>
          <p:nvPr/>
        </p:nvSpPr>
        <p:spPr>
          <a:xfrm>
            <a:off x="9570502" y="4155995"/>
            <a:ext cx="210320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4x 2.5GbE RJ45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SFP+ (2S)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自動ループ検出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ファンレス設計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9524" y="4775850"/>
            <a:ext cx="5988014" cy="161758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0"/>
          <p:cNvSpPr/>
          <p:nvPr/>
        </p:nvSpPr>
        <p:spPr>
          <a:xfrm>
            <a:off x="5821113" y="4899378"/>
            <a:ext cx="2240547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QSW-M2108R-2C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80" name="Google Shape;38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9524" y="3122467"/>
            <a:ext cx="5988014" cy="158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9524" y="1421421"/>
            <a:ext cx="5988014" cy="169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85" y="4039466"/>
            <a:ext cx="5007108" cy="26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0"/>
          <p:cNvSpPr txBox="1"/>
          <p:nvPr/>
        </p:nvSpPr>
        <p:spPr>
          <a:xfrm>
            <a:off x="8828668" y="5187988"/>
            <a:ext cx="27847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8x 2.5GbE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ラックマウントと2 for 1設計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4" name="Google Shape;384;p30"/>
          <p:cNvSpPr txBox="1"/>
          <p:nvPr/>
        </p:nvSpPr>
        <p:spPr>
          <a:xfrm>
            <a:off x="8846861" y="3235172"/>
            <a:ext cx="300748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16x 2.5GbE RJ45、802.3at(30W)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RJ45、802.3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bt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(90W)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電力バジェッ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ト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: 280W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85" name="Google Shape;385;p30"/>
          <p:cNvGrpSpPr/>
          <p:nvPr/>
        </p:nvGrpSpPr>
        <p:grpSpPr>
          <a:xfrm>
            <a:off x="567929" y="4567441"/>
            <a:ext cx="2639461" cy="827248"/>
            <a:chOff x="5269895" y="3094680"/>
            <a:chExt cx="1932353" cy="605629"/>
          </a:xfrm>
        </p:grpSpPr>
        <p:pic>
          <p:nvPicPr>
            <p:cNvPr id="386" name="Google Shape;386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8" name="Google Shape;388;p30"/>
          <p:cNvGrpSpPr/>
          <p:nvPr/>
        </p:nvGrpSpPr>
        <p:grpSpPr>
          <a:xfrm>
            <a:off x="462194" y="5820257"/>
            <a:ext cx="2872835" cy="821973"/>
            <a:chOff x="5269896" y="3931202"/>
            <a:chExt cx="2103208" cy="601768"/>
          </a:xfrm>
        </p:grpSpPr>
        <p:pic>
          <p:nvPicPr>
            <p:cNvPr id="389" name="Google Shape;389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1" name="Google Shape;391;p30"/>
          <p:cNvGrpSpPr/>
          <p:nvPr/>
        </p:nvGrpSpPr>
        <p:grpSpPr>
          <a:xfrm>
            <a:off x="5857765" y="5274952"/>
            <a:ext cx="2911872" cy="909796"/>
            <a:chOff x="7337892" y="5392044"/>
            <a:chExt cx="1953424" cy="610335"/>
          </a:xfrm>
        </p:grpSpPr>
        <p:pic>
          <p:nvPicPr>
            <p:cNvPr id="392" name="Google Shape;392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4" name="Google Shape;394;p30"/>
          <p:cNvGrpSpPr/>
          <p:nvPr/>
        </p:nvGrpSpPr>
        <p:grpSpPr>
          <a:xfrm>
            <a:off x="5735290" y="3562752"/>
            <a:ext cx="3355768" cy="963725"/>
            <a:chOff x="7248260" y="4383884"/>
            <a:chExt cx="2103208" cy="604009"/>
          </a:xfrm>
        </p:grpSpPr>
        <p:pic>
          <p:nvPicPr>
            <p:cNvPr id="395" name="Google Shape;395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7" name="Google Shape;397;p30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QNAP 2.5GbEマネージドスイッチ</a:t>
            </a:r>
            <a:endParaRPr dirty="0"/>
          </a:p>
        </p:txBody>
      </p:sp>
      <p:grpSp>
        <p:nvGrpSpPr>
          <p:cNvPr id="398" name="Google Shape;398;p30"/>
          <p:cNvGrpSpPr/>
          <p:nvPr/>
        </p:nvGrpSpPr>
        <p:grpSpPr>
          <a:xfrm>
            <a:off x="5969525" y="2018854"/>
            <a:ext cx="2663012" cy="808089"/>
            <a:chOff x="5718408" y="3726240"/>
            <a:chExt cx="1953424" cy="592765"/>
          </a:xfrm>
        </p:grpSpPr>
        <p:pic>
          <p:nvPicPr>
            <p:cNvPr id="399" name="Google Shape;399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0" descr="一張含有 文字, 電子用品 的圖片&#10;&#10;自動產生的描述"/>
            <p:cNvPicPr preferRelativeResize="0"/>
            <p:nvPr/>
          </p:nvPicPr>
          <p:blipFill rotWithShape="1">
            <a:blip r:embed="rId9">
              <a:alphaModFix/>
            </a:blip>
            <a:srcRect t="26799" b="26577"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1" name="Google Shape;40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725" y="1421421"/>
            <a:ext cx="5007108" cy="2628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30"/>
          <p:cNvGrpSpPr/>
          <p:nvPr/>
        </p:nvGrpSpPr>
        <p:grpSpPr>
          <a:xfrm>
            <a:off x="509747" y="2033782"/>
            <a:ext cx="2739808" cy="671629"/>
            <a:chOff x="470721" y="2450035"/>
            <a:chExt cx="2103208" cy="515575"/>
          </a:xfrm>
        </p:grpSpPr>
        <p:pic>
          <p:nvPicPr>
            <p:cNvPr id="403" name="Google Shape;403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5" name="Google Shape;405;p30"/>
          <p:cNvGrpSpPr/>
          <p:nvPr/>
        </p:nvGrpSpPr>
        <p:grpSpPr>
          <a:xfrm>
            <a:off x="571725" y="3246293"/>
            <a:ext cx="2683415" cy="632256"/>
            <a:chOff x="385774" y="3373100"/>
            <a:chExt cx="2975335" cy="701037"/>
          </a:xfrm>
        </p:grpSpPr>
        <p:pic>
          <p:nvPicPr>
            <p:cNvPr id="406" name="Google Shape;406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08" name="Google Shape;408;p30"/>
          <p:cNvSpPr txBox="1"/>
          <p:nvPr/>
        </p:nvSpPr>
        <p:spPr>
          <a:xfrm>
            <a:off x="3405407" y="1759642"/>
            <a:ext cx="215905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6x 2.5GbE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9" name="Google Shape;409;p30"/>
          <p:cNvSpPr/>
          <p:nvPr/>
        </p:nvSpPr>
        <p:spPr>
          <a:xfrm>
            <a:off x="423314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QSW-M2106-4C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0" name="Google Shape;410;p30"/>
          <p:cNvSpPr/>
          <p:nvPr/>
        </p:nvSpPr>
        <p:spPr>
          <a:xfrm>
            <a:off x="423314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QSW-M2106-4S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1" name="Google Shape;411;p30"/>
          <p:cNvSpPr txBox="1"/>
          <p:nvPr/>
        </p:nvSpPr>
        <p:spPr>
          <a:xfrm>
            <a:off x="3405407" y="3059669"/>
            <a:ext cx="21590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6x 2.5GbE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2" name="Google Shape;412;p30"/>
          <p:cNvSpPr/>
          <p:nvPr/>
        </p:nvSpPr>
        <p:spPr>
          <a:xfrm>
            <a:off x="423312" y="4179552"/>
            <a:ext cx="1946261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QSW-M2108-2C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3" name="Google Shape;413;p30"/>
          <p:cNvSpPr/>
          <p:nvPr/>
        </p:nvSpPr>
        <p:spPr>
          <a:xfrm>
            <a:off x="423313" y="5439853"/>
            <a:ext cx="1946260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QSW-M2108-2S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3405407" y="4393585"/>
            <a:ext cx="215905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8x 2.5GbE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5" name="Google Shape;415;p30"/>
          <p:cNvSpPr txBox="1"/>
          <p:nvPr/>
        </p:nvSpPr>
        <p:spPr>
          <a:xfrm>
            <a:off x="3405407" y="5693612"/>
            <a:ext cx="21590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8x 2.5GbE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デスクトップデザイン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6" name="Google Shape;416;p30"/>
          <p:cNvSpPr txBox="1"/>
          <p:nvPr/>
        </p:nvSpPr>
        <p:spPr>
          <a:xfrm>
            <a:off x="8845078" y="1644896"/>
            <a:ext cx="259985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6x 2.5GbE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RJ45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2 for 1設計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7" name="Google Shape;417;p30"/>
          <p:cNvSpPr/>
          <p:nvPr/>
        </p:nvSpPr>
        <p:spPr>
          <a:xfrm>
            <a:off x="5821114" y="1549676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QSW-M2106R-2S2T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8" name="Google Shape;418;p30"/>
          <p:cNvSpPr/>
          <p:nvPr/>
        </p:nvSpPr>
        <p:spPr>
          <a:xfrm>
            <a:off x="5821113" y="3243183"/>
            <a:ext cx="2349493" cy="337111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QSW-M2116P-2T2S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9" name="Google Shape;419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6687" y="1490555"/>
            <a:ext cx="517885" cy="48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6687" y="2706154"/>
            <a:ext cx="517885" cy="480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0"/>
          <p:cNvSpPr/>
          <p:nvPr/>
        </p:nvSpPr>
        <p:spPr>
          <a:xfrm>
            <a:off x="8632537" y="1330865"/>
            <a:ext cx="20008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4066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近日</a:t>
            </a:r>
            <a:r>
              <a:rPr lang="ja-JP" altLang="en-US" sz="2400" dirty="0">
                <a:solidFill>
                  <a:srgbClr val="4066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発売</a:t>
            </a:r>
            <a:endParaRPr sz="2400" b="0" cap="none" dirty="0">
              <a:solidFill>
                <a:srgbClr val="4066F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7323" y="1849810"/>
            <a:ext cx="5297006" cy="287679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1"/>
          <p:cNvSpPr/>
          <p:nvPr/>
        </p:nvSpPr>
        <p:spPr>
          <a:xfrm>
            <a:off x="6192673" y="2032470"/>
            <a:ext cx="1938604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QSW-M1204-4C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9" name="Google Shape;429;p31"/>
          <p:cNvSpPr/>
          <p:nvPr/>
        </p:nvSpPr>
        <p:spPr>
          <a:xfrm>
            <a:off x="6192673" y="3198786"/>
            <a:ext cx="1938604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QSW-M1208-8C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 err="1"/>
              <a:t>予算</a:t>
            </a:r>
            <a:r>
              <a:rPr lang="ja-JP" altLang="en-US" dirty="0"/>
              <a:t>が多く</a:t>
            </a:r>
            <a:r>
              <a:rPr lang="en-US" dirty="0"/>
              <a:t>すべての10GbEが必要な場合</a:t>
            </a:r>
            <a:endParaRPr dirty="0"/>
          </a:p>
        </p:txBody>
      </p:sp>
      <p:pic>
        <p:nvPicPr>
          <p:cNvPr id="431" name="Google Shape;4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853" y="1849810"/>
            <a:ext cx="5249032" cy="287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677" y="5048802"/>
            <a:ext cx="10930651" cy="14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マネージドスイッチ</a:t>
            </a:r>
            <a:endParaRPr sz="2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アンマネージドスイッチ</a:t>
            </a:r>
            <a:endParaRPr sz="2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35" name="Google Shape;43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997" y="2810244"/>
            <a:ext cx="2172975" cy="2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858" y="3689837"/>
            <a:ext cx="1704615" cy="17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9553" y="2487766"/>
            <a:ext cx="1778408" cy="18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9619" y="3963698"/>
            <a:ext cx="1778408" cy="18549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1"/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0" name="Google Shape;44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1"/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2" name="Google Shape;44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1"/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4" name="Google Shape;44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2355" y="2354671"/>
            <a:ext cx="2228389" cy="67104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1"/>
          <p:cNvSpPr txBox="1"/>
          <p:nvPr/>
        </p:nvSpPr>
        <p:spPr>
          <a:xfrm>
            <a:off x="3228217" y="2033433"/>
            <a:ext cx="27716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冗長設計の3 x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電源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10GbE SFP+×4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 x10GbE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Layer 2管理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ファンレス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7" name="Google Shape;44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3166" y="2868224"/>
            <a:ext cx="2172975" cy="2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106" y="4019105"/>
            <a:ext cx="2172975" cy="2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3166" y="4003274"/>
            <a:ext cx="2172975" cy="22665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1"/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4x 10GbE SFP+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8x 10GbE SFP+/RJ45 combo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ラックマウント設計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51" name="Google Shape;451;p31"/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452" name="Google Shape;452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4" name="Google Shape;454;p31"/>
          <p:cNvSpPr/>
          <p:nvPr/>
        </p:nvSpPr>
        <p:spPr>
          <a:xfrm>
            <a:off x="512556" y="2032470"/>
            <a:ext cx="2079756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QSW-IM1200-8C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5" name="Google Shape;455;p31"/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QSW-M804-4C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6" name="Google Shape;456;p31"/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QSW-1208-8C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062247"/>
            <a:ext cx="3132948" cy="21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2"/>
          <p:cNvSpPr/>
          <p:nvPr/>
        </p:nvSpPr>
        <p:spPr>
          <a:xfrm>
            <a:off x="6813108" y="3923558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TS-x31P3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4" name="Google Shape;4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692009"/>
            <a:ext cx="3132948" cy="21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2"/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TS-hx886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6" name="Google Shape;4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668" y="4072963"/>
            <a:ext cx="2277760" cy="215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2"/>
          <p:cNvSpPr/>
          <p:nvPr/>
        </p:nvSpPr>
        <p:spPr>
          <a:xfrm>
            <a:off x="9641667" y="5977385"/>
            <a:ext cx="19429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TS-364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8" name="Google Shape;468;p32"/>
          <p:cNvSpPr/>
          <p:nvPr/>
        </p:nvSpPr>
        <p:spPr>
          <a:xfrm>
            <a:off x="9756793" y="3936795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TS-364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9" name="Google Shape;46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39" y="4072963"/>
            <a:ext cx="5453228" cy="21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2"/>
          <p:cNvSpPr/>
          <p:nvPr/>
        </p:nvSpPr>
        <p:spPr>
          <a:xfrm>
            <a:off x="2281896" y="3936795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TS-x53D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1" name="Google Shape;47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39" y="1692009"/>
            <a:ext cx="5453228" cy="215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668" y="1692009"/>
            <a:ext cx="2277760" cy="215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2"/>
          <p:cNvSpPr txBox="1"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2.5GbE</a:t>
            </a:r>
            <a:r>
              <a:rPr lang="ja-JP" altLang="en-US" dirty="0">
                <a:solidFill>
                  <a:srgbClr val="FFFFFF"/>
                </a:solidFill>
              </a:rPr>
              <a:t>内蔵</a:t>
            </a:r>
            <a:r>
              <a:rPr lang="en-US" dirty="0" err="1">
                <a:solidFill>
                  <a:srgbClr val="FFFFFF"/>
                </a:solidFill>
              </a:rPr>
              <a:t>タブレットNAS</a:t>
            </a:r>
            <a:endParaRPr dirty="0"/>
          </a:p>
        </p:txBody>
      </p:sp>
      <p:sp>
        <p:nvSpPr>
          <p:cNvPr id="474" name="Google Shape;474;p32"/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TS-h886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5" name="Google Shape;475;p32"/>
          <p:cNvSpPr/>
          <p:nvPr/>
        </p:nvSpPr>
        <p:spPr>
          <a:xfrm>
            <a:off x="6116585" y="5977385"/>
            <a:ext cx="17905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TS-431P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6" name="Google Shape;476;p32"/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TVS-675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77" name="Google Shape;47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856" y="3131132"/>
            <a:ext cx="2472524" cy="3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5874" y="3131132"/>
            <a:ext cx="1932777" cy="3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824" y="5672152"/>
            <a:ext cx="2080136" cy="3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1941" y="5692679"/>
            <a:ext cx="1583329" cy="3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15" y="5809314"/>
            <a:ext cx="1054653" cy="18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6792" y="5728590"/>
            <a:ext cx="1492730" cy="26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643" y="4491200"/>
            <a:ext cx="2320299" cy="145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368" y="4538375"/>
            <a:ext cx="2279201" cy="142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6462" y="4552605"/>
            <a:ext cx="2256438" cy="1410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32"/>
          <p:cNvGrpSpPr/>
          <p:nvPr/>
        </p:nvGrpSpPr>
        <p:grpSpPr>
          <a:xfrm>
            <a:off x="7220667" y="4495158"/>
            <a:ext cx="2305168" cy="1469988"/>
            <a:chOff x="7220667" y="4517268"/>
            <a:chExt cx="2305168" cy="1469988"/>
          </a:xfrm>
        </p:grpSpPr>
        <p:pic>
          <p:nvPicPr>
            <p:cNvPr id="487" name="Google Shape;487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02122" y="5736844"/>
              <a:ext cx="942259" cy="250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3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20667" y="4517268"/>
              <a:ext cx="2305168" cy="14409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9" name="Google Shape;489;p32"/>
          <p:cNvGrpSpPr/>
          <p:nvPr/>
        </p:nvGrpSpPr>
        <p:grpSpPr>
          <a:xfrm>
            <a:off x="5872275" y="4510999"/>
            <a:ext cx="2279200" cy="1470344"/>
            <a:chOff x="5872275" y="4533109"/>
            <a:chExt cx="2279200" cy="1470344"/>
          </a:xfrm>
        </p:grpSpPr>
        <p:pic>
          <p:nvPicPr>
            <p:cNvPr id="490" name="Google Shape;490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15828" y="5726454"/>
              <a:ext cx="1392095" cy="276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72275" y="4533109"/>
              <a:ext cx="2279200" cy="1424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2" name="Google Shape;492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99886" y="4563967"/>
            <a:ext cx="2226542" cy="139183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2"/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TS-x73A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4" name="Google Shape;494;p32"/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TS-873A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95" name="Google Shape;495;p32"/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TS-673A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96" name="Google Shape;496;p32"/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TS-473A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97" name="Google Shape;49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6854" y="3131132"/>
            <a:ext cx="1414123" cy="3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32"/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502" name="Google Shape;502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32"/>
          <p:cNvSpPr/>
          <p:nvPr/>
        </p:nvSpPr>
        <p:spPr>
          <a:xfrm>
            <a:off x="1052486" y="5977385"/>
            <a:ext cx="10186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TS-653D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05" name="Google Shape;505;p32"/>
          <p:cNvSpPr/>
          <p:nvPr/>
        </p:nvSpPr>
        <p:spPr>
          <a:xfrm>
            <a:off x="3046662" y="5977385"/>
            <a:ext cx="10186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TS-453D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06" name="Google Shape;506;p32"/>
          <p:cNvSpPr/>
          <p:nvPr/>
        </p:nvSpPr>
        <p:spPr>
          <a:xfrm>
            <a:off x="4625375" y="5977385"/>
            <a:ext cx="10186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TS-253D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07" name="Google Shape;507;p32"/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TS-675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08" name="Google Shape;508;p32"/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509" name="Google Shape;509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3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11" name="Google Shape;511;p32"/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TS-h686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512" name="Google Shape;512;p32"/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513" name="Google Shape;513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3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5" name="Google Shape;515;p32"/>
          <p:cNvSpPr/>
          <p:nvPr/>
        </p:nvSpPr>
        <p:spPr>
          <a:xfrm>
            <a:off x="7706715" y="5977385"/>
            <a:ext cx="1333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TS-231P3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97" y="4562754"/>
            <a:ext cx="3598333" cy="139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97" y="1889080"/>
            <a:ext cx="10439399" cy="170568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3"/>
          <p:cNvSpPr txBox="1"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10GbE</a:t>
            </a:r>
            <a:r>
              <a:rPr lang="ja-JP" altLang="en-US" dirty="0">
                <a:solidFill>
                  <a:srgbClr val="FFFFFF"/>
                </a:solidFill>
              </a:rPr>
              <a:t>内蔵</a:t>
            </a:r>
            <a:r>
              <a:rPr lang="en-US" dirty="0" err="1">
                <a:solidFill>
                  <a:srgbClr val="FFFFFF"/>
                </a:solidFill>
              </a:rPr>
              <a:t>タブレットNAS</a:t>
            </a:r>
            <a:endParaRPr dirty="0"/>
          </a:p>
        </p:txBody>
      </p:sp>
      <p:sp>
        <p:nvSpPr>
          <p:cNvPr id="524" name="Google Shape;524;p33"/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25" name="Google Shape;525;p33"/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BASE-</a:t>
            </a:r>
            <a:r>
              <a:rPr lang="en-US" sz="2000" b="1" dirty="0" err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20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6" name="Google Shape;526;p33"/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SFP+</a:t>
            </a:r>
            <a:r>
              <a:rPr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lang="en-US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7" name="Google Shape;527;p33"/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｜</a:t>
            </a:r>
            <a:endParaRPr sz="2000" b="1" i="0" u="none" strike="noStrike" cap="none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28" name="Google Shape;52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29" name="Google Shape;529;p33" descr="一張含有 電子用品, 室內, 監視器, 坐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30" name="Google Shape;530;p33" descr="一張含有 監視器, 電腦, 坐, 顯示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1848" y="2281651"/>
            <a:ext cx="2124921" cy="132831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31" name="Google Shape;531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532" name="Google Shape;532;p33"/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75"/>
              <a:buFont typeface="Arial"/>
              <a:buNone/>
            </a:pPr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TS-832PX</a:t>
            </a:r>
            <a:endParaRPr sz="125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3" name="Google Shape;533;p33"/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75"/>
              <a:buFont typeface="Arial"/>
              <a:buNone/>
            </a:pPr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TVS-h1688X /TVS-h1288X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4" name="Google Shape;534;p33"/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75"/>
              <a:buFont typeface="Arial"/>
              <a:buNone/>
            </a:pPr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TVS-872XT / TVS-672XT / TVS-472XT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5" name="Google Shape;535;p33"/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75"/>
              <a:buFont typeface="Arial"/>
              <a:buNone/>
            </a:pPr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TS-431X3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6" name="Google Shape;536;p33"/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BASE-</a:t>
            </a:r>
            <a:r>
              <a:rPr lang="en-US" sz="2000" b="1" dirty="0" err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2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7" name="Google Shape;537;p33"/>
          <p:cNvSpPr/>
          <p:nvPr/>
        </p:nvSpPr>
        <p:spPr>
          <a:xfrm>
            <a:off x="923345" y="6003597"/>
            <a:ext cx="3737803" cy="284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75"/>
              <a:buFont typeface="Arial"/>
              <a:buNone/>
            </a:pPr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TVS-872X / TVS-672X</a:t>
            </a:r>
            <a:endParaRPr sz="125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38" name="Google Shape;538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6182" y="4885544"/>
            <a:ext cx="1725458" cy="101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67120" y="4886142"/>
            <a:ext cx="1346027" cy="99696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3"/>
          <p:cNvSpPr/>
          <p:nvPr/>
        </p:nvSpPr>
        <p:spPr>
          <a:xfrm>
            <a:off x="9492820" y="3935847"/>
            <a:ext cx="1413934" cy="36883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30A0"/>
              </a:gs>
              <a:gs pos="81000">
                <a:srgbClr val="2D0358"/>
              </a:gs>
              <a:gs pos="100000">
                <a:srgbClr val="2D0358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41" name="Google Shape;541;p33"/>
          <p:cNvSpPr txBox="1"/>
          <p:nvPr/>
        </p:nvSpPr>
        <p:spPr>
          <a:xfrm>
            <a:off x="9355170" y="3986511"/>
            <a:ext cx="1657623" cy="2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+ 2.5GbE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5954" y="1913583"/>
            <a:ext cx="3655808" cy="336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114" y="1935174"/>
            <a:ext cx="6489699" cy="336513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4"/>
          <p:cNvSpPr txBox="1">
            <a:spLocks noGrp="1"/>
          </p:cNvSpPr>
          <p:nvPr>
            <p:ph type="title"/>
          </p:nvPr>
        </p:nvSpPr>
        <p:spPr>
          <a:xfrm>
            <a:off x="271975" y="-1062"/>
            <a:ext cx="1168556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2.5/5/10GbE</a:t>
            </a:r>
            <a:r>
              <a:rPr lang="ja-JP" altLang="en-US" dirty="0">
                <a:solidFill>
                  <a:srgbClr val="FFFFFF"/>
                </a:solidFill>
              </a:rPr>
              <a:t>内蔵</a:t>
            </a:r>
            <a:r>
              <a:rPr lang="en-US" dirty="0" err="1">
                <a:solidFill>
                  <a:srgbClr val="FFFFFF"/>
                </a:solidFill>
              </a:rPr>
              <a:t>ラックマウントネットワークNAS</a:t>
            </a:r>
            <a:endParaRPr dirty="0"/>
          </a:p>
        </p:txBody>
      </p:sp>
      <p:sp>
        <p:nvSpPr>
          <p:cNvPr id="550" name="Google Shape;550;p34"/>
          <p:cNvSpPr/>
          <p:nvPr/>
        </p:nvSpPr>
        <p:spPr>
          <a:xfrm>
            <a:off x="1176539" y="3888695"/>
            <a:ext cx="2911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TS-hx83XU-RP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1" name="Google Shape;551;p34"/>
          <p:cNvSpPr/>
          <p:nvPr/>
        </p:nvSpPr>
        <p:spPr>
          <a:xfrm>
            <a:off x="4246212" y="3928867"/>
            <a:ext cx="2911602" cy="19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TS-hx77XU-RP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52" name="Google Shape;552;p34" descr="一張含有 坐, 桌, 大, 房間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7017" y="2297947"/>
            <a:ext cx="2952187" cy="18454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53" name="Google Shape;553;p34" descr="一張含有 坐, 桌, 房間, 大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5100" y="3306614"/>
            <a:ext cx="2952187" cy="18454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54" name="Google Shape;554;p34" descr="一張含有 吉他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5100" y="4416179"/>
            <a:ext cx="2952187" cy="18454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555" name="Google Shape;555;p34"/>
          <p:cNvSpPr/>
          <p:nvPr/>
        </p:nvSpPr>
        <p:spPr>
          <a:xfrm>
            <a:off x="7935685" y="2714330"/>
            <a:ext cx="2911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TS-873AeU</a:t>
            </a:r>
            <a:endParaRPr sz="12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6" name="Google Shape;556;p34"/>
          <p:cNvSpPr/>
          <p:nvPr/>
        </p:nvSpPr>
        <p:spPr>
          <a:xfrm>
            <a:off x="7935685" y="3610098"/>
            <a:ext cx="2911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TS-x73AU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7" name="Google Shape;557;p34"/>
          <p:cNvSpPr/>
          <p:nvPr/>
        </p:nvSpPr>
        <p:spPr>
          <a:xfrm>
            <a:off x="7935685" y="4686431"/>
            <a:ext cx="2911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TS-X64U/X64eUシリーズ</a:t>
            </a:r>
            <a:endParaRPr sz="12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8" name="Google Shape;558;p34"/>
          <p:cNvSpPr/>
          <p:nvPr/>
        </p:nvSpPr>
        <p:spPr>
          <a:xfrm>
            <a:off x="7935685" y="5728080"/>
            <a:ext cx="2911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TS-x32PXU</a:t>
            </a:r>
            <a:endParaRPr sz="12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59" name="Google Shape;559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2938" y="2166502"/>
            <a:ext cx="1533503" cy="6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94378" y="2195921"/>
            <a:ext cx="1533504" cy="49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8897" y="2902081"/>
            <a:ext cx="1533503" cy="36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94378" y="2940286"/>
            <a:ext cx="1542745" cy="21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938" y="3347232"/>
            <a:ext cx="1519462" cy="36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14931" y="3237355"/>
            <a:ext cx="1600446" cy="1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4932" y="2740326"/>
            <a:ext cx="1600446" cy="38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01790" y="2143296"/>
            <a:ext cx="1600446" cy="5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4"/>
          <p:cNvSpPr/>
          <p:nvPr/>
        </p:nvSpPr>
        <p:spPr>
          <a:xfrm>
            <a:off x="617314" y="1511791"/>
            <a:ext cx="6540499" cy="461327"/>
          </a:xfrm>
          <a:prstGeom prst="roundRect">
            <a:avLst>
              <a:gd name="adj" fmla="val 13074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68" name="Google Shape;568;p34"/>
          <p:cNvSpPr/>
          <p:nvPr/>
        </p:nvSpPr>
        <p:spPr>
          <a:xfrm>
            <a:off x="813608" y="1523760"/>
            <a:ext cx="6344205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 BASE-</a:t>
            </a:r>
            <a:r>
              <a:rPr lang="en-US" sz="2000" b="1" dirty="0" err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TおよびSFP</a:t>
            </a: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r>
              <a:rPr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9" name="Google Shape;569;p34"/>
          <p:cNvSpPr/>
          <p:nvPr/>
        </p:nvSpPr>
        <p:spPr>
          <a:xfrm>
            <a:off x="7509411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71" name="Google Shape;571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73053" y="1451788"/>
            <a:ext cx="3036862" cy="189837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4"/>
          <p:cNvSpPr/>
          <p:nvPr/>
        </p:nvSpPr>
        <p:spPr>
          <a:xfrm>
            <a:off x="7565953" y="1530411"/>
            <a:ext cx="3599267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 BASE-</a:t>
            </a:r>
            <a:r>
              <a:rPr lang="en-US" sz="2000" b="1" dirty="0" err="1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sz="20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2" name="Google Shape;572;p34" descr="一張含有 外殼 的圖片&#10;&#10;自動產生的描述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7192" y="3949477"/>
            <a:ext cx="2357832" cy="147390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4"/>
          <p:cNvSpPr txBox="1"/>
          <p:nvPr/>
        </p:nvSpPr>
        <p:spPr>
          <a:xfrm>
            <a:off x="813608" y="5068167"/>
            <a:ext cx="2142574" cy="19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TS-1886XU-RP R2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74" name="Google Shape;574;p34"/>
          <p:cNvSpPr/>
          <p:nvPr/>
        </p:nvSpPr>
        <p:spPr>
          <a:xfrm>
            <a:off x="8583425" y="6005079"/>
            <a:ext cx="1634066" cy="36883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30A0"/>
              </a:gs>
              <a:gs pos="81000">
                <a:srgbClr val="2D0358"/>
              </a:gs>
              <a:gs pos="100000">
                <a:srgbClr val="2D0358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75" name="Google Shape;575;p34"/>
          <p:cNvSpPr txBox="1"/>
          <p:nvPr/>
        </p:nvSpPr>
        <p:spPr>
          <a:xfrm>
            <a:off x="8524430" y="6055742"/>
            <a:ext cx="17207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40"/>
              <a:buFont typeface="Arial"/>
              <a:buNone/>
            </a:pPr>
            <a:r>
              <a:rPr lang="en-US" sz="1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+ 2 x 10GbE SFP+</a:t>
            </a:r>
            <a:endParaRPr sz="1200" b="1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5596" y="2180577"/>
            <a:ext cx="2446496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5"/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QXG-2.5G Family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83" name="Google Shape;58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6774" y="2192671"/>
            <a:ext cx="2446496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5"/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 Family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85" name="Google Shape;58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8760" y="4424945"/>
            <a:ext cx="2446496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5"/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QXG-10G1T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87" name="Google Shape;58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938" y="4437039"/>
            <a:ext cx="2446496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5"/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QXG-10G2T-X107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89" name="Google Shape;58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0197" y="2191386"/>
            <a:ext cx="2446496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5"/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QXG-10G2T-X710</a:t>
            </a:r>
            <a:endParaRPr sz="1700" b="1" dirty="0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91" name="Google Shape;59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375" y="2203480"/>
            <a:ext cx="2446496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5"/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700"/>
              <a:buFont typeface="Arial"/>
              <a:buNone/>
            </a:pPr>
            <a:r>
              <a:rPr lang="en-US" sz="17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QXG-10G2TC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3" name="Google Shape;593;p35"/>
          <p:cNvSpPr txBox="1">
            <a:spLocks noGrp="1"/>
          </p:cNvSpPr>
          <p:nvPr>
            <p:ph type="title"/>
          </p:nvPr>
        </p:nvSpPr>
        <p:spPr>
          <a:xfrm>
            <a:off x="271975" y="-1062"/>
            <a:ext cx="1168556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 err="1">
                <a:solidFill>
                  <a:srgbClr val="FFFFFF"/>
                </a:solidFill>
              </a:rPr>
              <a:t>ネットワーク拡張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豊富なPCIeネットワーク拡張カード</a:t>
            </a:r>
            <a:endParaRPr sz="4000" b="1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94" name="Google Shape;594;p35"/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2×RJ45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95" name="Google Shape;595;p35"/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10GbEシリーズ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6" name="Google Shape;596;p35"/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2×RJ45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597" name="Google Shape;597;p35"/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598" name="Google Shape;598;p35"/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599" name="Google Shape;599;p35" descr="一張含有 盤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0" name="Google Shape;600;p35"/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2×RJ45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1" name="Google Shape;601;p35"/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1×RJ45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02" name="Google Shape;602;p35" descr="一張含有 電子用品, 坐, 電腦, 桌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03" name="Google Shape;603;p35" descr="一張含有 電子用品, 電路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1508" y="4738742"/>
            <a:ext cx="1619703" cy="99411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grpSp>
        <p:nvGrpSpPr>
          <p:cNvPr id="604" name="Google Shape;604;p35"/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605" name="Google Shape;605;p35"/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606" name="Google Shape;606;p35" descr="一張含有 畫畫 的圖片&#10;&#10;自動產生的描述"/>
            <p:cNvPicPr preferRelativeResize="0"/>
            <p:nvPr/>
          </p:nvPicPr>
          <p:blipFill rotWithShape="1">
            <a:blip r:embed="rId7">
              <a:alphaModFix/>
            </a:blip>
            <a:srcRect l="10381" t="9578" r="12470" b="11926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7" name="Google Shape;607;p35"/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608" name="Google Shape;608;p35"/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609" name="Google Shape;609;p35" descr="一張含有 畫畫 的圖片&#10;&#10;自動產生的描述"/>
            <p:cNvPicPr preferRelativeResize="0"/>
            <p:nvPr/>
          </p:nvPicPr>
          <p:blipFill rotWithShape="1">
            <a:blip r:embed="rId7">
              <a:alphaModFix/>
            </a:blip>
            <a:srcRect l="10381" t="9578" r="12470" b="11926"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0" name="Google Shape;610;p35"/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5GbEシリーズ</a:t>
            </a:r>
            <a:endParaRPr sz="20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11" name="Google Shape;611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46839" y="2561600"/>
            <a:ext cx="1605888" cy="9982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12" name="Google Shape;612;p35" descr="一張含有 電腦, 坐, 膝上型電腦, 書桌 的圖片&#10;&#10;自動產生的描述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63745" y="3626936"/>
            <a:ext cx="1605887" cy="9982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13" name="Google Shape;613;p35" descr="一張含有 室內, 電腦, 膝上型電腦, 坐 的圖片&#10;&#10;自動產生的描述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51824" y="4705748"/>
            <a:ext cx="1605887" cy="9982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614" name="Google Shape;614;p35"/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1×RJ45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5" name="Google Shape;615;p35"/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2×RJ45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6" name="Google Shape;616;p35"/>
          <p:cNvSpPr txBox="1"/>
          <p:nvPr/>
        </p:nvSpPr>
        <p:spPr>
          <a:xfrm>
            <a:off x="7782426" y="4942313"/>
            <a:ext cx="958297" cy="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4×RJ45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7" name="Google Shape;617;p35"/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2.5GbEシリーズ</a:t>
            </a:r>
            <a:endParaRPr sz="20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8" name="Google Shape;618;p35"/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1×RJ45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9" name="Google Shape;619;p35"/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2×RJ45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0" name="Google Shape;620;p35"/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4×RJ45</a:t>
            </a:r>
            <a:endParaRPr sz="14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21" name="Google Shape;621;p35" descr="一張含有 電子用品, 電路 的圖片&#10;&#10;自動產生的描述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28689" y="2548798"/>
            <a:ext cx="1605887" cy="9982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22" name="Google Shape;622;p35" descr="一張含有 電子用品, 電路 的圖片&#10;&#10;自動產生的描述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85948" y="3626936"/>
            <a:ext cx="1605887" cy="9982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23" name="Google Shape;623;p35" descr="一張含有 電子用品, 電路 的圖片&#10;&#10;自動產生的描述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26054" y="4730883"/>
            <a:ext cx="1605887" cy="9982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grpSp>
        <p:nvGrpSpPr>
          <p:cNvPr id="624" name="Google Shape;624;p35"/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625" name="Google Shape;625;p35"/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626" name="Google Shape;626;p35" descr="一張含有 盤 的圖片&#10;&#10;自動產生的描述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7" name="Google Shape;627;p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51459" y="2474987"/>
            <a:ext cx="1277926" cy="9397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628" name="Google Shape;628;p35"/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629" name="Google Shape;629;p35"/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630" name="Google Shape;630;p35" descr="一張含有 畫畫 的圖片&#10;&#10;自動產生的描述"/>
            <p:cNvPicPr preferRelativeResize="0"/>
            <p:nvPr/>
          </p:nvPicPr>
          <p:blipFill rotWithShape="1">
            <a:blip r:embed="rId7">
              <a:alphaModFix/>
            </a:blip>
            <a:srcRect l="10381" t="9578" r="12470" b="11926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1" name="Google Shape;631;p3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195385" y="2450510"/>
            <a:ext cx="1365826" cy="923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7496" y="2201833"/>
            <a:ext cx="4790750" cy="3365137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6"/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39" name="Google Shape;639;p36"/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QNA-T310G1T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40" name="Google Shape;64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495" y="2213802"/>
            <a:ext cx="4790750" cy="3365137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6"/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dk1"/>
          </a:solidFill>
          <a:ln w="25400" cap="flat" cmpd="sng">
            <a:solidFill>
              <a:srgbClr val="F6F9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99E0FD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42" name="Google Shape;642;p36"/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</a:pPr>
            <a:r>
              <a:rPr lang="en-US" sz="2000" b="1" dirty="0">
                <a:solidFill>
                  <a:srgbClr val="99E0F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QNA-UC5G1T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3" name="Google Shape;643;p36"/>
          <p:cNvSpPr txBox="1"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dirty="0" err="1">
                <a:solidFill>
                  <a:srgbClr val="FFFFFF"/>
                </a:solidFill>
              </a:rPr>
              <a:t>ネットワーク拡張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ハンドキャリーアダプタ</a:t>
            </a:r>
            <a:endParaRPr dirty="0"/>
          </a:p>
        </p:txBody>
      </p:sp>
      <p:sp>
        <p:nvSpPr>
          <p:cNvPr id="644" name="Google Shape;644;p36"/>
          <p:cNvSpPr txBox="1"/>
          <p:nvPr/>
        </p:nvSpPr>
        <p:spPr>
          <a:xfrm>
            <a:off x="1122549" y="4065311"/>
            <a:ext cx="2898952" cy="64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6837" marR="0" lvl="0" indent="-96837" algn="l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RJ45 NBASE-T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96838" marR="0" lvl="0" indent="-96838" algn="l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種類の</a:t>
            </a:r>
            <a:r>
              <a:rPr lang="en-US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速度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: 5G/2.5G/1G/100M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5" name="Google Shape;645;p36"/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USB 3.2 Gen 1</a:t>
            </a:r>
            <a:endParaRPr sz="20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646" name="Google Shape;646;p36"/>
          <p:cNvCxnSpPr/>
          <p:nvPr/>
        </p:nvCxnSpPr>
        <p:spPr>
          <a:xfrm>
            <a:off x="1122549" y="4003812"/>
            <a:ext cx="303950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7" name="Google Shape;647;p36"/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https://www.qnap.com/en/product/qna-uc5g1t</a:t>
            </a:r>
            <a:endParaRPr sz="1400" b="1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48" name="Google Shape;648;p36"/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D8D8D8"/>
              </a:gs>
            </a:gsLst>
            <a:lin ang="5400000" scaled="0"/>
          </a:gradFill>
          <a:ln w="254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49" name="Google Shape;649;p36"/>
          <p:cNvSpPr txBox="1"/>
          <p:nvPr/>
        </p:nvSpPr>
        <p:spPr>
          <a:xfrm>
            <a:off x="4174756" y="4213982"/>
            <a:ext cx="1491841" cy="111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USBプラグアンドプレイでPC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ノートパソコン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を10GbE高速ネットワークにアップグレード</a:t>
            </a:r>
            <a:endParaRPr sz="14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50" name="Google Shape;65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51" name="Google Shape;651;p36"/>
          <p:cNvSpPr txBox="1"/>
          <p:nvPr/>
        </p:nvSpPr>
        <p:spPr>
          <a:xfrm>
            <a:off x="6473253" y="4065311"/>
            <a:ext cx="3299725" cy="64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6837" marR="0" lvl="0" indent="-96837" algn="l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10GbE </a:t>
            </a:r>
            <a:r>
              <a:rPr lang="en-US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NBASE-Tポート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96838" marR="0" lvl="0" indent="-96838" algn="l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種類の速度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10G/5G/2.5G/1G/100M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2" name="Google Shape;652;p36"/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Thunderbolt 3</a:t>
            </a:r>
            <a:endParaRPr sz="20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653" name="Google Shape;653;p36"/>
          <p:cNvCxnSpPr/>
          <p:nvPr/>
        </p:nvCxnSpPr>
        <p:spPr>
          <a:xfrm>
            <a:off x="6435706" y="4003812"/>
            <a:ext cx="303950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4" name="Google Shape;654;p36"/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https://www.qnap.com/en/product/qna-tb-10gbe</a:t>
            </a:r>
            <a:endParaRPr sz="1000" b="0" i="0" u="none" strike="noStrike" cap="none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55" name="Google Shape;65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6697" y="2681038"/>
            <a:ext cx="633870" cy="77025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6"/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D8D8D8"/>
              </a:gs>
            </a:gsLst>
            <a:lin ang="5400000" scaled="0"/>
          </a:gradFill>
          <a:ln w="254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57" name="Google Shape;657;p36"/>
          <p:cNvSpPr txBox="1"/>
          <p:nvPr/>
        </p:nvSpPr>
        <p:spPr>
          <a:xfrm>
            <a:off x="9450568" y="4183863"/>
            <a:ext cx="161019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USBプラグアンドプレイで</a:t>
            </a:r>
            <a:r>
              <a:rPr lang="en-US" altLang="ja-JP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Thunderbolt</a:t>
            </a:r>
            <a:r>
              <a:rPr lang="en-US" altLang="ja-JP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によって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PC/</a:t>
            </a:r>
            <a:r>
              <a:rPr lang="ja-JP" alt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ノートパソコン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を10GbE高速ネットワークにアップグレード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58" name="Google Shape;65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59" name="Google Shape;659;p36"/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https://www.qnap.com/en/product/qna-uc5g1t</a:t>
            </a:r>
            <a:endParaRPr sz="1000" b="0" i="0" u="none" strike="noStrike" cap="none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49D86"/>
              </a:gs>
              <a:gs pos="79000">
                <a:srgbClr val="F7CF31">
                  <a:alpha val="89803"/>
                </a:srgbClr>
              </a:gs>
              <a:gs pos="99000">
                <a:srgbClr val="FFFF00">
                  <a:alpha val="0"/>
                </a:srgbClr>
              </a:gs>
              <a:gs pos="100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8" name="Google Shape;58;p10"/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89803"/>
                </a:srgbClr>
              </a:gs>
              <a:gs pos="99000">
                <a:srgbClr val="FFFF00">
                  <a:alpha val="0"/>
                </a:srgbClr>
              </a:gs>
              <a:gs pos="100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59" name="Google Shape;59;p10"/>
          <p:cNvCxnSpPr/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60;p10"/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34</a:t>
            </a:r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38</a:t>
            </a:r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endParaRPr sz="18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" name="Google Shape;61;p10"/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1時間08分35秒</a:t>
            </a:r>
            <a:endParaRPr sz="18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" name="Google Shape;62;p10"/>
          <p:cNvSpPr txBox="1"/>
          <p:nvPr/>
        </p:nvSpPr>
        <p:spPr>
          <a:xfrm>
            <a:off x="504712" y="4155657"/>
            <a:ext cx="1287808" cy="4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r>
              <a:rPr lang="en-US" sz="2000" b="1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2.5Gbps</a:t>
            </a:r>
            <a:endParaRPr sz="2000" b="1" i="0" u="none" strike="noStrike" cap="none" dirty="0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3" name="Google Shape;63;p10"/>
          <p:cNvSpPr txBox="1"/>
          <p:nvPr/>
        </p:nvSpPr>
        <p:spPr>
          <a:xfrm>
            <a:off x="517002" y="5775840"/>
            <a:ext cx="1421336" cy="4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r>
              <a:rPr lang="en-US" sz="2000" b="1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100Mbps</a:t>
            </a:r>
            <a:endParaRPr sz="2000" b="1" i="0" u="none" strike="noStrike" cap="none" dirty="0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2275" y="2517436"/>
            <a:ext cx="1203477" cy="13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7529" y="5159083"/>
            <a:ext cx="1231870" cy="1355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0"/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67" name="Google Shape;67;p10"/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/>
              <a:ahLst/>
              <a:cxnLst/>
              <a:rect l="l" t="t" r="r" b="b"/>
              <a:pathLst>
                <a:path w="2338959" h="2105026" extrusionOk="0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000000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/>
              <a:ahLst/>
              <a:cxnLst/>
              <a:rect l="l" t="t" r="r" b="b"/>
              <a:pathLst>
                <a:path w="280987" h="280987" extrusionOk="0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/>
              <a:ahLst/>
              <a:cxnLst/>
              <a:rect l="l" t="t" r="r" b="b"/>
              <a:pathLst>
                <a:path w="280987" h="280987" extrusionOk="0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/>
              <a:ahLst/>
              <a:cxnLst/>
              <a:rect l="l" t="t" r="r" b="b"/>
              <a:pathLst>
                <a:path w="280987" h="280987" extrusionOk="0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/>
              <a:ahLst/>
              <a:cxnLst/>
              <a:rect l="l" t="t" r="r" b="b"/>
              <a:pathLst>
                <a:path w="280987" h="280987" extrusionOk="0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72" name="Google Shape;72;p10"/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73" name="Google Shape;73;p10"/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/>
              <a:ahLst/>
              <a:cxnLst/>
              <a:rect l="l" t="t" r="r" b="b"/>
              <a:pathLst>
                <a:path w="2338959" h="2105026" extrusionOk="0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/>
              <a:ahLst/>
              <a:cxnLst/>
              <a:rect l="l" t="t" r="r" b="b"/>
              <a:pathLst>
                <a:path w="731457" h="781795" extrusionOk="0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 cmpd="sng">
              <a:solidFill>
                <a:srgbClr val="A5301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75" name="Google Shape;75;p10"/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A856D"/>
              </a:gs>
              <a:gs pos="79000">
                <a:srgbClr val="F7CF31">
                  <a:alpha val="89803"/>
                </a:srgbClr>
              </a:gs>
              <a:gs pos="99000">
                <a:srgbClr val="FFFF00">
                  <a:alpha val="0"/>
                </a:srgbClr>
              </a:gs>
              <a:gs pos="100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2時間51分28秒</a:t>
            </a:r>
            <a:endParaRPr sz="18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7" name="Google Shape;77;p10"/>
          <p:cNvSpPr txBox="1"/>
          <p:nvPr/>
        </p:nvSpPr>
        <p:spPr>
          <a:xfrm>
            <a:off x="513276" y="4946932"/>
            <a:ext cx="1189031" cy="4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r>
              <a:rPr lang="en-US" sz="2000" b="1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1Gbps</a:t>
            </a:r>
            <a:endParaRPr sz="2000" b="1" i="0" u="none" strike="noStrike" cap="none" dirty="0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8" name="Google Shape;78;p10"/>
          <p:cNvSpPr txBox="1"/>
          <p:nvPr/>
        </p:nvSpPr>
        <p:spPr>
          <a:xfrm>
            <a:off x="664144" y="1486405"/>
            <a:ext cx="7488065" cy="106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2571"/>
              </a:buClr>
              <a:buSzPts val="1600"/>
              <a:buFont typeface="Arial"/>
              <a:buNone/>
            </a:pPr>
            <a:r>
              <a:rPr lang="en-US" sz="2400" dirty="0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1TBのファイルをバックアップするための推定時間</a:t>
            </a:r>
            <a:endParaRPr sz="2400" dirty="0">
              <a:solidFill>
                <a:srgbClr val="0F257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2571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状態</a:t>
            </a:r>
            <a:r>
              <a:rPr lang="en-US" sz="1600" b="1" dirty="0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sz="1600" b="1" dirty="0" err="1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実効データ率</a:t>
            </a:r>
            <a:r>
              <a:rPr lang="en-US" sz="1600" b="1" dirty="0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95%、</a:t>
            </a:r>
            <a:r>
              <a:rPr lang="en-US" sz="1600" b="1" dirty="0" err="1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ペイロードデータ率</a:t>
            </a:r>
            <a:r>
              <a:rPr lang="en-US" sz="1600" b="1" dirty="0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sz="1600" b="1" dirty="0" err="1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オーバーヘッドあり</a:t>
            </a:r>
            <a:r>
              <a:rPr lang="en-US" sz="1600" b="1" dirty="0">
                <a:solidFill>
                  <a:srgbClr val="0F257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90%</a:t>
            </a:r>
            <a:endParaRPr sz="1600" b="1" dirty="0">
              <a:solidFill>
                <a:srgbClr val="0F257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2571"/>
              </a:buClr>
              <a:buSzPts val="1600"/>
              <a:buFont typeface="Arial"/>
              <a:buNone/>
            </a:pPr>
            <a:endParaRPr sz="2400" dirty="0">
              <a:solidFill>
                <a:srgbClr val="0F257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CC2E5"/>
              </a:gs>
              <a:gs pos="79000">
                <a:srgbClr val="F7CF31">
                  <a:alpha val="89803"/>
                </a:srgbClr>
              </a:gs>
              <a:gs pos="99000">
                <a:srgbClr val="FFFF00">
                  <a:alpha val="0"/>
                </a:srgbClr>
              </a:gs>
              <a:gs pos="100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17分09秒</a:t>
            </a:r>
            <a:endParaRPr sz="18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1" name="Google Shape;81;p10"/>
          <p:cNvSpPr txBox="1"/>
          <p:nvPr/>
        </p:nvSpPr>
        <p:spPr>
          <a:xfrm>
            <a:off x="460108" y="3370134"/>
            <a:ext cx="1302680" cy="4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None/>
            </a:pPr>
            <a:r>
              <a:rPr lang="en-US" sz="2000" b="1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10Gbps</a:t>
            </a:r>
            <a:endParaRPr sz="2000" b="1" i="0" u="none" strike="noStrike" cap="none" dirty="0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dirty="0" err="1">
                <a:solidFill>
                  <a:schemeClr val="bg1"/>
                </a:solidFill>
                <a:cs typeface="+mn-ea"/>
              </a:rPr>
              <a:t>どのくらい</a:t>
            </a:r>
            <a:r>
              <a:rPr lang="ja-JP" altLang="en-US" dirty="0">
                <a:solidFill>
                  <a:schemeClr val="bg1"/>
                </a:solidFill>
                <a:cs typeface="+mn-ea"/>
              </a:rPr>
              <a:t>の待ち時間が発生するのでしょうか</a:t>
            </a:r>
            <a:r>
              <a:rPr lang="en-US" altLang="zh-TW" dirty="0">
                <a:solidFill>
                  <a:schemeClr val="bg1"/>
                </a:solidFill>
                <a:cs typeface="+mn-ea"/>
              </a:rPr>
              <a:t>？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7"/>
          <p:cNvSpPr txBox="1"/>
          <p:nvPr/>
        </p:nvSpPr>
        <p:spPr>
          <a:xfrm>
            <a:off x="619297" y="2204147"/>
            <a:ext cx="666640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defTabSz="914400">
              <a:defRPr/>
            </a:pPr>
            <a:r>
              <a:rPr lang="en-US" altLang="zh-TW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is your best choice</a:t>
            </a:r>
            <a:endParaRPr lang="en-US" altLang="zh-TW" sz="4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cxnSp>
        <p:nvCxnSpPr>
          <p:cNvPr id="665" name="Google Shape;665;p37"/>
          <p:cNvCxnSpPr/>
          <p:nvPr/>
        </p:nvCxnSpPr>
        <p:spPr>
          <a:xfrm>
            <a:off x="4024874" y="6181498"/>
            <a:ext cx="419441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6" name="Google Shape;666;p37"/>
          <p:cNvSpPr txBox="1"/>
          <p:nvPr/>
        </p:nvSpPr>
        <p:spPr>
          <a:xfrm>
            <a:off x="3972712" y="6214456"/>
            <a:ext cx="424657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Copyright© 2022 QNAP Systems, Inc. </a:t>
            </a:r>
            <a:r>
              <a:rPr lang="en-US" sz="7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無断複写・転載を禁じます</a:t>
            </a: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 QNAP® </a:t>
            </a:r>
            <a:r>
              <a:rPr lang="en-US" sz="7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およびその他のQNAP製品の名前は、QNAP</a:t>
            </a: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Systems, </a:t>
            </a:r>
            <a:r>
              <a:rPr lang="en-US" sz="7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Inc.の所有権または登録商標です。ここに記載されているその他の製品および会社名は、それぞれの所有者の商標です</a:t>
            </a: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/>
        </p:nvSpPr>
        <p:spPr>
          <a:xfrm>
            <a:off x="567091" y="1748231"/>
            <a:ext cx="101205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10GbEは高速ですが、</a:t>
            </a:r>
            <a:r>
              <a:rPr lang="ja-JP" alt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まだ</a:t>
            </a: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ja-JP" alt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でない</a:t>
            </a:r>
            <a:r>
              <a:rPr lang="en-US" sz="20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クライアントがいくつかあります</a:t>
            </a: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dirty="0">
                <a:solidFill>
                  <a:schemeClr val="bg1"/>
                </a:solidFill>
                <a:cs typeface="+mn-ea"/>
              </a:rPr>
              <a:t>10GbEスイッチ</a:t>
            </a:r>
            <a:r>
              <a:rPr lang="ja-JP" altLang="en-US" dirty="0">
                <a:solidFill>
                  <a:schemeClr val="bg1"/>
                </a:solidFill>
                <a:cs typeface="+mn-ea"/>
              </a:rPr>
              <a:t>は本当に</a:t>
            </a:r>
            <a:r>
              <a:rPr lang="en-US" altLang="zh-TW" dirty="0" err="1">
                <a:solidFill>
                  <a:schemeClr val="bg1"/>
                </a:solidFill>
                <a:cs typeface="+mn-ea"/>
              </a:rPr>
              <a:t>必要で</a:t>
            </a:r>
            <a:r>
              <a:rPr lang="ja-JP" altLang="en-US" dirty="0">
                <a:solidFill>
                  <a:schemeClr val="bg1"/>
                </a:solidFill>
                <a:cs typeface="+mn-ea"/>
              </a:rPr>
              <a:t>しょうか</a:t>
            </a:r>
            <a:r>
              <a:rPr lang="en-US" altLang="zh-TW" dirty="0">
                <a:solidFill>
                  <a:schemeClr val="bg1"/>
                </a:solidFill>
                <a:cs typeface="+mn-ea"/>
              </a:rPr>
              <a:t>？</a:t>
            </a:r>
            <a:endParaRPr dirty="0"/>
          </a:p>
        </p:txBody>
      </p:sp>
      <p:grpSp>
        <p:nvGrpSpPr>
          <p:cNvPr id="89" name="Google Shape;89;p11"/>
          <p:cNvGrpSpPr/>
          <p:nvPr/>
        </p:nvGrpSpPr>
        <p:grpSpPr>
          <a:xfrm>
            <a:off x="567091" y="2656837"/>
            <a:ext cx="10926420" cy="3094626"/>
            <a:chOff x="648977" y="2172145"/>
            <a:chExt cx="8017352" cy="2270708"/>
          </a:xfrm>
        </p:grpSpPr>
        <p:pic>
          <p:nvPicPr>
            <p:cNvPr id="90" name="Google Shape;90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4428" y="2984129"/>
              <a:ext cx="1345026" cy="1167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44449" y="3211812"/>
              <a:ext cx="1615723" cy="879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8977" y="2172145"/>
              <a:ext cx="3485398" cy="2016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1"/>
            <p:cNvSpPr txBox="1"/>
            <p:nvPr/>
          </p:nvSpPr>
          <p:spPr>
            <a:xfrm>
              <a:off x="1740031" y="4194436"/>
              <a:ext cx="1345026" cy="248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Smart TV</a:t>
              </a:r>
              <a:endParaRPr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2828693" y="4141687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dk1"/>
            </a:solidFill>
            <a:ln w="25400" cap="flat" cmpd="sng">
              <a:solidFill>
                <a:srgbClr val="F6F9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rgbClr val="99E0F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1Gbps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5" name="Google Shape;95;p11"/>
            <p:cNvSpPr txBox="1"/>
            <p:nvPr/>
          </p:nvSpPr>
          <p:spPr>
            <a:xfrm>
              <a:off x="4346977" y="4138360"/>
              <a:ext cx="1345026" cy="248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PC</a:t>
              </a:r>
              <a:endParaRPr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5204549" y="4085610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dk1"/>
            </a:solidFill>
            <a:ln w="25400" cap="flat" cmpd="sng">
              <a:solidFill>
                <a:srgbClr val="F6F9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rgbClr val="99E0F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2.5Gbps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6744449" y="4144326"/>
              <a:ext cx="1005814" cy="248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Notebook</a:t>
              </a:r>
              <a:endParaRPr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7678160" y="4091577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dk1"/>
            </a:solidFill>
            <a:ln w="25400" cap="flat" cmpd="sng">
              <a:solidFill>
                <a:srgbClr val="F6F9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rgbClr val="99E0F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1Gbps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57117" y="1489424"/>
            <a:ext cx="11077765" cy="816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59" marR="0" lvl="0" indent="-2514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の使用が急増し、新しいコンピュータやネットワークデバイスで利用できるようになってきています。</a:t>
            </a:r>
          </a:p>
          <a:p>
            <a:pPr marL="251459" marR="0" lvl="0" indent="-2514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今すぐ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スイッチにアップグレードして、これらのデバイスのネットワークに将来性を与えましょう。</a:t>
            </a:r>
          </a:p>
        </p:txBody>
      </p:sp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724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716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08811" y="6226425"/>
            <a:ext cx="1424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927007" y="4115685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200" b="1" dirty="0">
                <a:solidFill>
                  <a:prstClr val="black"/>
                </a:solidFill>
                <a:latin typeface="Meiryo UI" panose="020B0604030504040204" pitchFamily="50" charset="-128"/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3238119" y="4207736"/>
            <a:ext cx="2090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226047" y="4130085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9544766" y="4130085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196994" y="2387140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62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007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5827694" y="4171451"/>
            <a:ext cx="1887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8602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>
                <a:solidFill>
                  <a:schemeClr val="bg1"/>
                </a:solidFill>
                <a:cs typeface="+mj-lt"/>
              </a:rPr>
              <a:t>今は1GbEで十分</a:t>
            </a:r>
            <a:r>
              <a:rPr lang="ja-JP" altLang="en-US" dirty="0">
                <a:solidFill>
                  <a:schemeClr val="bg1"/>
                </a:solidFill>
                <a:cs typeface="+mj-lt"/>
              </a:rPr>
              <a:t>で</a:t>
            </a:r>
            <a:r>
              <a:rPr lang="ja-JP" altLang="ja-JP" dirty="0">
                <a:solidFill>
                  <a:schemeClr val="bg1"/>
                </a:solidFill>
                <a:cs typeface="+mj-lt"/>
              </a:rPr>
              <a:t>も、将来は？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370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3"/>
          <p:cNvGrpSpPr/>
          <p:nvPr/>
        </p:nvGrpSpPr>
        <p:grpSpPr>
          <a:xfrm>
            <a:off x="1114847" y="1421630"/>
            <a:ext cx="9798811" cy="4914052"/>
            <a:chOff x="1537929" y="1512615"/>
            <a:chExt cx="9068460" cy="4547785"/>
          </a:xfrm>
        </p:grpSpPr>
        <p:grpSp>
          <p:nvGrpSpPr>
            <p:cNvPr id="126" name="Google Shape;126;p13"/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</p:grpSpPr>
          <p:cxnSp>
            <p:nvCxnSpPr>
              <p:cNvPr id="127" name="Google Shape;127;p13"/>
              <p:cNvCxnSpPr/>
              <p:nvPr/>
            </p:nvCxnSpPr>
            <p:spPr>
              <a:xfrm rot="10800000" flipH="1">
                <a:off x="2512171" y="3864482"/>
                <a:ext cx="3255774" cy="1749585"/>
              </a:xfrm>
              <a:prstGeom prst="bentConnector3">
                <a:avLst>
                  <a:gd name="adj1" fmla="val 164674"/>
                </a:avLst>
              </a:prstGeom>
              <a:noFill/>
              <a:ln w="38100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" name="Google Shape;128;p13"/>
              <p:cNvCxnSpPr/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330257"/>
                </a:avLst>
              </a:prstGeom>
              <a:noFill/>
              <a:ln w="38100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9" name="Google Shape;129;p13"/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</p:grpSpPr>
          <p:cxnSp>
            <p:nvCxnSpPr>
              <p:cNvPr id="130" name="Google Shape;130;p13"/>
              <p:cNvCxnSpPr/>
              <p:nvPr/>
            </p:nvCxnSpPr>
            <p:spPr>
              <a:xfrm rot="10800000" flipH="1">
                <a:off x="2512171" y="3864482"/>
                <a:ext cx="3255774" cy="1749585"/>
              </a:xfrm>
              <a:prstGeom prst="bentConnector3">
                <a:avLst>
                  <a:gd name="adj1" fmla="val 56993"/>
                </a:avLst>
              </a:prstGeom>
              <a:noFill/>
              <a:ln w="38100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31;p13"/>
              <p:cNvCxnSpPr/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92698"/>
                </a:avLst>
              </a:prstGeom>
              <a:noFill/>
              <a:ln w="38100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32" name="Google Shape;132;p13"/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</p:grpSpPr>
          <p:grpSp>
            <p:nvGrpSpPr>
              <p:cNvPr id="133" name="Google Shape;133;p13"/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134" name="Google Shape;134;p13"/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  <p:sp>
              <p:nvSpPr>
                <p:cNvPr id="135" name="Google Shape;135;p13"/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</p:grpSp>
          <p:pic>
            <p:nvPicPr>
              <p:cNvPr id="136" name="Google Shape;136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7" name="Google Shape;137;p13"/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</p:grpSpPr>
          <p:grpSp>
            <p:nvGrpSpPr>
              <p:cNvPr id="138" name="Google Shape;138;p13"/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139" name="Google Shape;139;p13"/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  <p:sp>
              <p:nvSpPr>
                <p:cNvPr id="140" name="Google Shape;140;p13"/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</p:grpSp>
          <p:pic>
            <p:nvPicPr>
              <p:cNvPr id="141" name="Google Shape;141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2" name="Google Shape;142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noFill/>
            <a:ln>
              <a:noFill/>
            </a:ln>
            <a:effectLst>
              <a:outerShdw blurRad="431800" dist="368300" dir="4140000" algn="ctr" rotWithShape="0">
                <a:srgbClr val="000000">
                  <a:alpha val="24705"/>
                </a:srgbClr>
              </a:outerShdw>
            </a:effectLst>
          </p:spPr>
        </p:pic>
        <p:pic>
          <p:nvPicPr>
            <p:cNvPr id="143" name="Google Shape;143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noFill/>
            <a:ln>
              <a:noFill/>
            </a:ln>
            <a:effectLst>
              <a:outerShdw blurRad="431800" dist="368300" dir="4140000" algn="ctr" rotWithShape="0">
                <a:srgbClr val="000000">
                  <a:alpha val="24705"/>
                </a:srgbClr>
              </a:outerShdw>
            </a:effectLst>
          </p:spPr>
        </p:pic>
        <p:grpSp>
          <p:nvGrpSpPr>
            <p:cNvPr id="144" name="Google Shape;144;p13"/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</p:grpSpPr>
          <p:grpSp>
            <p:nvGrpSpPr>
              <p:cNvPr id="145" name="Google Shape;145;p13"/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146" name="Google Shape;146;p13"/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  <p:sp>
              <p:nvSpPr>
                <p:cNvPr id="147" name="Google Shape;147;p13"/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</p:grpSp>
          <p:pic>
            <p:nvPicPr>
              <p:cNvPr id="148" name="Google Shape;148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9" name="Google Shape;149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noFill/>
            <a:ln>
              <a:noFill/>
            </a:ln>
            <a:effectLst>
              <a:outerShdw blurRad="431800" dist="368300" dir="4140000" algn="ctr" rotWithShape="0">
                <a:srgbClr val="000000">
                  <a:alpha val="24705"/>
                </a:srgbClr>
              </a:outerShdw>
            </a:effectLst>
          </p:spPr>
        </p:pic>
        <p:grpSp>
          <p:nvGrpSpPr>
            <p:cNvPr id="150" name="Google Shape;150;p13"/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</p:grpSpPr>
          <p:sp>
            <p:nvSpPr>
              <p:cNvPr id="151" name="Google Shape;151;p13"/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/>
                <a:ahLst/>
                <a:cxnLst/>
                <a:rect l="l" t="t" r="r" b="b"/>
                <a:pathLst>
                  <a:path w="444082" h="399383" extrusionOk="0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52" name="Google Shape;152;p13"/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382242" h="337650" extrusionOk="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53" name="Google Shape;153;p13"/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/>
                <a:ahLst/>
                <a:cxnLst/>
                <a:rect l="l" t="t" r="r" b="b"/>
                <a:pathLst>
                  <a:path w="55808" h="208872" extrusionOk="0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grpSp>
          <p:nvGrpSpPr>
            <p:cNvPr id="154" name="Google Shape;154;p13"/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</p:grpSpPr>
          <p:sp>
            <p:nvSpPr>
              <p:cNvPr id="155" name="Google Shape;155;p13"/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/>
                <a:ahLst/>
                <a:cxnLst/>
                <a:rect l="l" t="t" r="r" b="b"/>
                <a:pathLst>
                  <a:path w="444082" h="399383" extrusionOk="0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382242" h="337650" extrusionOk="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/>
                <a:ahLst/>
                <a:cxnLst/>
                <a:rect l="l" t="t" r="r" b="b"/>
                <a:pathLst>
                  <a:path w="55808" h="208872" extrusionOk="0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grpSp>
          <p:nvGrpSpPr>
            <p:cNvPr id="158" name="Google Shape;158;p13"/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</p:grpSpPr>
          <p:sp>
            <p:nvSpPr>
              <p:cNvPr id="159" name="Google Shape;159;p13"/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/>
                <a:ahLst/>
                <a:cxnLst/>
                <a:rect l="l" t="t" r="r" b="b"/>
                <a:pathLst>
                  <a:path w="444082" h="399383" extrusionOk="0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382242" h="337650" extrusionOk="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/>
                <a:ahLst/>
                <a:cxnLst/>
                <a:rect l="l" t="t" r="r" b="b"/>
                <a:pathLst>
                  <a:path w="55808" h="208872" extrusionOk="0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grpSp>
          <p:nvGrpSpPr>
            <p:cNvPr id="162" name="Google Shape;162;p13"/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</p:grpSpPr>
          <p:sp>
            <p:nvSpPr>
              <p:cNvPr id="163" name="Google Shape;163;p13"/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/>
                <a:ahLst/>
                <a:cxnLst/>
                <a:rect l="l" t="t" r="r" b="b"/>
                <a:pathLst>
                  <a:path w="444082" h="399383" extrusionOk="0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/>
                <a:ahLst/>
                <a:cxnLst/>
                <a:rect l="l" t="t" r="r" b="b"/>
                <a:pathLst>
                  <a:path w="382242" h="337650" extrusionOk="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/>
                <a:ahLst/>
                <a:cxnLst/>
                <a:rect l="l" t="t" r="r" b="b"/>
                <a:pathLst>
                  <a:path w="55808" h="208872" extrusionOk="0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grpSp>
          <p:nvGrpSpPr>
            <p:cNvPr id="166" name="Google Shape;166;p13"/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</p:grpSpPr>
          <p:grpSp>
            <p:nvGrpSpPr>
              <p:cNvPr id="167" name="Google Shape;167;p13"/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168" name="Google Shape;168;p13"/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  <p:sp>
              <p:nvSpPr>
                <p:cNvPr id="169" name="Google Shape;169;p13"/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 w="12700" cap="flat" cmpd="sng">
                  <a:solidFill>
                    <a:srgbClr val="0F257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endParaRPr>
                </a:p>
              </p:txBody>
            </p:sp>
          </p:grpSp>
          <p:pic>
            <p:nvPicPr>
              <p:cNvPr id="170" name="Google Shape;170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1" name="Google Shape;171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noFill/>
            <a:ln>
              <a:noFill/>
            </a:ln>
            <a:effectLst>
              <a:outerShdw blurRad="431800" dist="368300" dir="4140000" algn="ctr" rotWithShape="0">
                <a:srgbClr val="000000">
                  <a:alpha val="24705"/>
                </a:srgbClr>
              </a:outerShdw>
            </a:effectLst>
          </p:spPr>
        </p:pic>
        <p:grpSp>
          <p:nvGrpSpPr>
            <p:cNvPr id="172" name="Google Shape;172;p13"/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lt1"/>
              </a:solidFill>
              <a:ln w="1301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  <p:sp>
            <p:nvSpPr>
              <p:cNvPr id="174" name="Google Shape;174;p13"/>
              <p:cNvSpPr txBox="1"/>
              <p:nvPr/>
            </p:nvSpPr>
            <p:spPr>
              <a:xfrm>
                <a:off x="5426591" y="2161001"/>
                <a:ext cx="1449821" cy="5770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31800" dist="368300" dir="4140000" algn="ctr" rotWithShape="0">
                  <a:srgbClr val="000000">
                    <a:alpha val="2470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en-US" sz="3200" b="1" i="0" u="none" strike="noStrike" cap="none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1GbE </a:t>
                </a:r>
                <a:endParaRPr sz="3200" b="1" i="0" u="none" strike="noStrike" cap="none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</p:grp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altLang="zh-TW" sz="3600" dirty="0" err="1">
                <a:solidFill>
                  <a:schemeClr val="bg1"/>
                </a:solidFill>
                <a:cs typeface="+mn-ea"/>
              </a:rPr>
              <a:t>スイッチをネットワークのボトルネックにしないために</a:t>
            </a:r>
            <a:endParaRPr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1634" y="2401779"/>
            <a:ext cx="7600366" cy="363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/>
          <p:nvPr/>
        </p:nvSpPr>
        <p:spPr>
          <a:xfrm>
            <a:off x="663624" y="2210322"/>
            <a:ext cx="4782474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ケーブルを再展開する必要はありません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 t="26784" b="27999"/>
          <a:stretch/>
        </p:blipFill>
        <p:spPr>
          <a:xfrm>
            <a:off x="5549576" y="3244218"/>
            <a:ext cx="6097723" cy="172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 descr="一張含有 纜線, 連接器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9444" y="4067178"/>
            <a:ext cx="2882798" cy="27908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p14"/>
          <p:cNvGraphicFramePr/>
          <p:nvPr/>
        </p:nvGraphicFramePr>
        <p:xfrm>
          <a:off x="663624" y="2803089"/>
          <a:ext cx="4619150" cy="2982320"/>
        </p:xfrm>
        <a:graphic>
          <a:graphicData uri="http://schemas.openxmlformats.org/drawingml/2006/table">
            <a:tbl>
              <a:tblPr firstRow="1" bandRow="1">
                <a:noFill/>
                <a:tableStyleId>{A1C4C4CB-B07D-4B5A-A0A9-3F4123250841}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CAT 5e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CAT 6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CAT 6A</a:t>
                      </a:r>
                      <a:endParaRPr dirty="0"/>
                    </a:p>
                  </a:txBody>
                  <a:tcPr marL="88825" marR="88825" marT="44400" marB="444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100M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1G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2.5G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5G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10G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X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✔(55m)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✔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88825" marR="88825" marT="44400" marB="444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ja-JP" dirty="0">
                <a:solidFill>
                  <a:schemeClr val="bg1"/>
                </a:solidFill>
                <a:cs typeface="+mj-lt"/>
              </a:rPr>
              <a:t>2.5GbEはCat5eケーブルで使用可能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7344" y="1329332"/>
            <a:ext cx="6544656" cy="237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62256"/>
            <a:ext cx="6544656" cy="237159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 txBox="1"/>
          <p:nvPr/>
        </p:nvSpPr>
        <p:spPr>
          <a:xfrm>
            <a:off x="567190" y="1932680"/>
            <a:ext cx="6128577" cy="10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既存のデバイスに1GbEまたは100MbEしかない場合でも、直接接続して問題なく使用できます。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dirty="0" err="1">
                <a:solidFill>
                  <a:schemeClr val="bg1"/>
                </a:solidFill>
              </a:rPr>
              <a:t>現在のデバイスに直接接続</a:t>
            </a:r>
            <a:endParaRPr dirty="0"/>
          </a:p>
        </p:txBody>
      </p:sp>
      <p:grpSp>
        <p:nvGrpSpPr>
          <p:cNvPr id="195" name="Google Shape;195;p15"/>
          <p:cNvGrpSpPr/>
          <p:nvPr/>
        </p:nvGrpSpPr>
        <p:grpSpPr>
          <a:xfrm>
            <a:off x="529091" y="2066100"/>
            <a:ext cx="11133818" cy="4186179"/>
            <a:chOff x="923322" y="1888972"/>
            <a:chExt cx="10176305" cy="4186179"/>
          </a:xfrm>
        </p:grpSpPr>
        <p:cxnSp>
          <p:nvCxnSpPr>
            <p:cNvPr id="196" name="Google Shape;196;p15"/>
            <p:cNvCxnSpPr/>
            <p:nvPr/>
          </p:nvCxnSpPr>
          <p:spPr>
            <a:xfrm>
              <a:off x="2426799" y="4100378"/>
              <a:ext cx="2855417" cy="0"/>
            </a:xfrm>
            <a:prstGeom prst="straightConnector1">
              <a:avLst/>
            </a:prstGeom>
            <a:noFill/>
            <a:ln w="57150" cap="flat" cmpd="sng">
              <a:solidFill>
                <a:srgbClr val="9036F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7" name="Google Shape;197;p15"/>
            <p:cNvCxnSpPr/>
            <p:nvPr/>
          </p:nvCxnSpPr>
          <p:spPr>
            <a:xfrm>
              <a:off x="6369869" y="3990817"/>
              <a:ext cx="3233854" cy="1237323"/>
            </a:xfrm>
            <a:prstGeom prst="bentConnector3">
              <a:avLst>
                <a:gd name="adj1" fmla="val 42358"/>
              </a:avLst>
            </a:prstGeom>
            <a:noFill/>
            <a:ln w="57150" cap="flat" cmpd="sng">
              <a:solidFill>
                <a:srgbClr val="9036F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p15"/>
            <p:cNvCxnSpPr/>
            <p:nvPr/>
          </p:nvCxnSpPr>
          <p:spPr>
            <a:xfrm rot="10800000" flipH="1">
              <a:off x="6369869" y="2847826"/>
              <a:ext cx="3185268" cy="1067172"/>
            </a:xfrm>
            <a:prstGeom prst="bentConnector3">
              <a:avLst>
                <a:gd name="adj1" fmla="val 42307"/>
              </a:avLst>
            </a:prstGeom>
            <a:noFill/>
            <a:ln w="57150" cap="flat" cmpd="sng">
              <a:solidFill>
                <a:srgbClr val="9036F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99" name="Google Shape;199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322" y="3421601"/>
              <a:ext cx="1908897" cy="1357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94038" y="3590699"/>
              <a:ext cx="3573337" cy="87513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01" name="Google Shape;201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71886" y="1888972"/>
              <a:ext cx="1826116" cy="1917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27529" y="3720813"/>
              <a:ext cx="2172098" cy="2354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5"/>
            <p:cNvSpPr/>
            <p:nvPr/>
          </p:nvSpPr>
          <p:spPr>
            <a:xfrm>
              <a:off x="3033023" y="3849392"/>
              <a:ext cx="1346723" cy="465147"/>
            </a:xfrm>
            <a:prstGeom prst="roundRect">
              <a:avLst>
                <a:gd name="adj" fmla="val 17717"/>
              </a:avLst>
            </a:prstGeom>
            <a:solidFill>
              <a:schemeClr val="dk1"/>
            </a:solidFill>
            <a:ln w="25400" cap="flat" cmpd="sng">
              <a:solidFill>
                <a:srgbClr val="F6F9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99E0F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100MbE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7327396" y="2714295"/>
              <a:ext cx="1156884" cy="422097"/>
            </a:xfrm>
            <a:prstGeom prst="roundRect">
              <a:avLst>
                <a:gd name="adj" fmla="val 17717"/>
              </a:avLst>
            </a:prstGeom>
            <a:solidFill>
              <a:schemeClr val="dk1"/>
            </a:solidFill>
            <a:ln w="25400" cap="flat" cmpd="sng">
              <a:solidFill>
                <a:srgbClr val="F6F9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99E0F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2.5GbE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7327396" y="4990180"/>
              <a:ext cx="1156884" cy="422097"/>
            </a:xfrm>
            <a:prstGeom prst="roundRect">
              <a:avLst>
                <a:gd name="adj" fmla="val 17717"/>
              </a:avLst>
            </a:prstGeom>
            <a:solidFill>
              <a:schemeClr val="dk1"/>
            </a:solidFill>
            <a:ln w="25400" cap="flat" cmpd="sng">
              <a:solidFill>
                <a:srgbClr val="F6F9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99E0F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1GbE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QSW-M2106シリーズの仕様</a:t>
            </a:r>
            <a:endParaRPr dirty="0"/>
          </a:p>
        </p:txBody>
      </p:sp>
      <p:graphicFrame>
        <p:nvGraphicFramePr>
          <p:cNvPr id="211" name="Google Shape;211;p16"/>
          <p:cNvGraphicFramePr/>
          <p:nvPr>
            <p:extLst>
              <p:ext uri="{D42A27DB-BD31-4B8C-83A1-F6EECF244321}">
                <p14:modId xmlns:p14="http://schemas.microsoft.com/office/powerpoint/2010/main" val="533381116"/>
              </p:ext>
            </p:extLst>
          </p:nvPr>
        </p:nvGraphicFramePr>
        <p:xfrm>
          <a:off x="1599355" y="1831558"/>
          <a:ext cx="8704225" cy="4452915"/>
        </p:xfrm>
        <a:graphic>
          <a:graphicData uri="http://schemas.openxmlformats.org/drawingml/2006/table">
            <a:tbl>
              <a:tblPr firstRow="1" bandRow="1">
                <a:noFill/>
                <a:tableStyleId>{71D7315A-FE88-48D9-B419-D2F735EE59E5}</a:tableStyleId>
              </a:tblPr>
              <a:tblGrid>
                <a:gridCol w="32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QSW-M2106-4S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QSW-M2106-4C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管理</a:t>
                      </a:r>
                      <a:endParaRPr sz="1400" b="1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Layer2 Web</a:t>
                      </a:r>
                      <a:r>
                        <a:rPr lang="ja-JP" alt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マネージドスイッチ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Layer2 Web</a:t>
                      </a:r>
                      <a:r>
                        <a:rPr lang="ja-JP" alt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マネージドスイッチ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ポート数</a:t>
                      </a:r>
                      <a:endParaRPr sz="1400" b="1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2.5 GbE RJ45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(2.5GbE/1GbE/100M</a:t>
                      </a:r>
                      <a:r>
                        <a:rPr lang="ja-JP" altLang="en-US" sz="1200" b="0" i="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r>
                        <a:rPr lang="en-US" sz="12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endParaRPr sz="1200" b="1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 GbE SFP+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(10GbE/1GbE</a:t>
                      </a:r>
                      <a:r>
                        <a:rPr lang="ja-JP" altLang="en-US" sz="1400" b="0" i="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endParaRPr sz="1400" b="1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 GbE SFP+/RJ45 combo</a:t>
                      </a:r>
                      <a:endParaRPr sz="1400" b="1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スイッチの帯域幅</a:t>
                      </a:r>
                      <a:endParaRPr sz="1400" b="1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110Gbps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110Gbps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400" b="1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パケットバッファサイズ</a:t>
                      </a:r>
                      <a:endParaRPr dirty="0"/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12Mbit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12Mbit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ジャンボフレーム</a:t>
                      </a:r>
                      <a:endParaRPr dirty="0"/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9Kbytes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9Kbytes</a:t>
                      </a:r>
                      <a:endParaRPr sz="1400" u="none" strike="noStrike" cap="none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MAC</a:t>
                      </a:r>
                      <a:r>
                        <a:rPr lang="ja-JP" altLang="en-US" sz="1400" b="1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テーブル</a:t>
                      </a:r>
                      <a:endParaRPr dirty="0"/>
                    </a:p>
                  </a:txBody>
                  <a:tcPr marL="8475" marR="8475" marT="84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16K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16K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ja-JP" alt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ファン設計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ja-JP" alt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ファン付き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ja-JP" alt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ファン付き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ja-JP" altLang="en-US" sz="1400" b="1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フォームファクタ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ja-JP" alt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デスクトップ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ja-JP" altLang="en-US" sz="1400" u="none" strike="noStrike" cap="none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デスクトップ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0974" y="1609996"/>
            <a:ext cx="2406675" cy="5108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2734" y="1609994"/>
            <a:ext cx="2431250" cy="5108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Microsoft Office PowerPoint</Application>
  <PresentationFormat>Widescreen</PresentationFormat>
  <Paragraphs>347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Quattrocento Sans</vt:lpstr>
      <vt:lpstr>Arial</vt:lpstr>
      <vt:lpstr>Noto Sans Symbols</vt:lpstr>
      <vt:lpstr>Corbel</vt:lpstr>
      <vt:lpstr>ＭＳ Ｐゴシック</vt:lpstr>
      <vt:lpstr>Microsoft JhengHei</vt:lpstr>
      <vt:lpstr>新細明體</vt:lpstr>
      <vt:lpstr>Meiryo UI</vt:lpstr>
      <vt:lpstr>Wingdings</vt:lpstr>
      <vt:lpstr>Office 佈景主題</vt:lpstr>
      <vt:lpstr>PowerPoint Presentation</vt:lpstr>
      <vt:lpstr>増大するデータサイズとWiFi速度</vt:lpstr>
      <vt:lpstr>どのくらいの待ち時間が発生するのでしょうか？</vt:lpstr>
      <vt:lpstr>10GbEスイッチは本当に必要でしょうか？</vt:lpstr>
      <vt:lpstr>今は1GbEで十分でも、将来は？</vt:lpstr>
      <vt:lpstr>スイッチをネットワークのボトルネックにしないために</vt:lpstr>
      <vt:lpstr>2.5GbEはCat5eケーブルで使用可能</vt:lpstr>
      <vt:lpstr>現在のデバイスに直接接続</vt:lpstr>
      <vt:lpstr>QSW-M2106シリーズの仕様</vt:lpstr>
      <vt:lpstr>QSW-M2106-4Cインターフェース</vt:lpstr>
      <vt:lpstr>QSW-M2106-4Sインターフェース</vt:lpstr>
      <vt:lpstr>洗練されたデザインでエレガントなデスクトップ配置を実現</vt:lpstr>
      <vt:lpstr>QSW-M2106ソフトウェアのハイライト</vt:lpstr>
      <vt:lpstr>使いやすいGUIデザイン</vt:lpstr>
      <vt:lpstr>オフィスネットワークをそれぞれのエリアに分割する</vt:lpstr>
      <vt:lpstr>複数のネットワークケーブルでネットワーク速度を上げる</vt:lpstr>
      <vt:lpstr>専用デバイスに特化したストリーミング配信</vt:lpstr>
      <vt:lpstr>常に最適なルーティングを探します</vt:lpstr>
      <vt:lpstr>ファームウェアバージョンライブチェック</vt:lpstr>
      <vt:lpstr>QSW-M2106にはさらに多くの機能があります</vt:lpstr>
      <vt:lpstr>QNAP は 10GbE/2.5GbE  トータルソリューションを提供し、 お客様のネットワークを解放します</vt:lpstr>
      <vt:lpstr>QNAP 2.5GbEアンマネージドスイッチ</vt:lpstr>
      <vt:lpstr>QNAP 2.5GbEマネージドスイッチ</vt:lpstr>
      <vt:lpstr>予算が多くすべての10GbEが必要な場合</vt:lpstr>
      <vt:lpstr>2.5GbE内蔵タブレットNAS</vt:lpstr>
      <vt:lpstr>10GbE内蔵タブレットNAS</vt:lpstr>
      <vt:lpstr>2.5/5/10GbE内蔵ラックマウントネットワークNAS</vt:lpstr>
      <vt:lpstr>ネットワーク拡張: 豊富なPCIeネットワーク拡張カード</vt:lpstr>
      <vt:lpstr>ネットワーク拡張: ハンドキャリーアダプタ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2022-10-19T03:21:49Z</dcterms:modified>
</cp:coreProperties>
</file>