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4"/>
    <p:sldMasterId id="2147483962" r:id="rId5"/>
  </p:sldMasterIdLst>
  <p:notesMasterIdLst>
    <p:notesMasterId r:id="rId36"/>
  </p:notesMasterIdLst>
  <p:sldIdLst>
    <p:sldId id="270" r:id="rId6"/>
    <p:sldId id="1532" r:id="rId7"/>
    <p:sldId id="1537" r:id="rId8"/>
    <p:sldId id="1538" r:id="rId9"/>
    <p:sldId id="1488" r:id="rId10"/>
    <p:sldId id="295" r:id="rId11"/>
    <p:sldId id="1490" r:id="rId12"/>
    <p:sldId id="1539" r:id="rId13"/>
    <p:sldId id="306" r:id="rId14"/>
    <p:sldId id="292" r:id="rId15"/>
    <p:sldId id="1542" r:id="rId16"/>
    <p:sldId id="271" r:id="rId17"/>
    <p:sldId id="276" r:id="rId18"/>
    <p:sldId id="1527" r:id="rId19"/>
    <p:sldId id="278" r:id="rId20"/>
    <p:sldId id="279" r:id="rId21"/>
    <p:sldId id="280" r:id="rId22"/>
    <p:sldId id="1528" r:id="rId23"/>
    <p:sldId id="281" r:id="rId24"/>
    <p:sldId id="1529" r:id="rId25"/>
    <p:sldId id="1501" r:id="rId26"/>
    <p:sldId id="1540" r:id="rId27"/>
    <p:sldId id="1543" r:id="rId28"/>
    <p:sldId id="312" r:id="rId29"/>
    <p:sldId id="1544" r:id="rId30"/>
    <p:sldId id="1533" r:id="rId31"/>
    <p:sldId id="1546" r:id="rId32"/>
    <p:sldId id="1535" r:id="rId33"/>
    <p:sldId id="1536" r:id="rId34"/>
    <p:sldId id="27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C6ED"/>
    <a:srgbClr val="99E0FD"/>
    <a:srgbClr val="2D0358"/>
    <a:srgbClr val="FF02FF"/>
    <a:srgbClr val="00B2B2"/>
    <a:srgbClr val="0000FF"/>
    <a:srgbClr val="00918E"/>
    <a:srgbClr val="B43300"/>
    <a:srgbClr val="2FC9FF"/>
    <a:srgbClr val="005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41345D-9226-460E-BCD1-A08996E8123D}" v="8" dt="2022-08-24T06:50:48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30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800E8-0BA0-4980-B6FA-71635D37DBB3}" type="datetimeFigureOut">
              <a:rPr lang="zh-TW" altLang="en-US" smtClean="0"/>
              <a:t>2022/8/24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56AA6-637D-4E52-98E0-658E6BD515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02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QSW-M2116PR-2S2T</a:t>
            </a:r>
            <a:r>
              <a:rPr lang="zh-TW" altLang="en-US"/>
              <a:t>才有</a:t>
            </a:r>
            <a:r>
              <a:rPr lang="en-US" altLang="zh-TW"/>
              <a:t>PoE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2429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8D1C2-080A-4C20-AC00-2EDB36CCFF4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85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85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704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>
              <a:effectLst/>
              <a:latin typeface="Segoe UI" panose="020B0502040204020203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4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64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6966-27BE-214B-877F-19AA98E5CA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2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https://www.netgear.com/home/wifi/mesh/rbke963b/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55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5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1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FC390-7742-4D37-8526-C3DEF716E70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66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FC390-7742-4D37-8526-C3DEF716E70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63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FC390-7742-4D37-8526-C3DEF716E70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182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2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906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446"/>
            <a:ext cx="12190410" cy="6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-5806"/>
            <a:ext cx="12192555" cy="68610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702" y="155687"/>
            <a:ext cx="11535326" cy="995573"/>
          </a:xfrm>
        </p:spPr>
        <p:txBody>
          <a:bodyPr>
            <a:normAutofit/>
          </a:bodyPr>
          <a:lstStyle>
            <a:lvl1pPr algn="ctr">
              <a:defRPr lang="zh-TW" altLang="en-US" sz="4000" b="1" kern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31060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319"/>
            <a:ext cx="12189630" cy="6857361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C2A6D1B3-8658-B52F-F1F2-F3AB54A9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6232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FD67ED2-43BA-41A9-9EEB-4F617D4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2" y="0"/>
            <a:ext cx="121907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723" y="1772696"/>
            <a:ext cx="7394315" cy="10534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" y="793"/>
            <a:ext cx="12189178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0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" y="793"/>
            <a:ext cx="12189178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96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-5806"/>
            <a:ext cx="12192555" cy="68610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702" y="155687"/>
            <a:ext cx="11535326" cy="995573"/>
          </a:xfrm>
        </p:spPr>
        <p:txBody>
          <a:bodyPr>
            <a:normAutofit/>
          </a:bodyPr>
          <a:lstStyle>
            <a:lvl1pPr algn="ctr">
              <a:defRPr lang="zh-TW" altLang="en-US" sz="40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2302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319"/>
            <a:ext cx="12189630" cy="6857361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C2A6D1B3-8658-B52F-F1F2-F3AB54A9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2414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FD67ED2-43BA-41A9-9EEB-4F617D4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2" y="347"/>
            <a:ext cx="12190765" cy="6857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723" y="1772696"/>
            <a:ext cx="7394315" cy="10534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3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6"/>
            <a:ext cx="12191999" cy="6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1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" y="446"/>
            <a:ext cx="12189178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8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" y="446"/>
            <a:ext cx="12189178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3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6589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61" r:id="rId2"/>
    <p:sldLayoutId id="2147483960" r:id="rId3"/>
    <p:sldLayoutId id="2147483921" r:id="rId4"/>
    <p:sldLayoutId id="2147483958" r:id="rId5"/>
    <p:sldLayoutId id="21474839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3614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7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52.png"/><Relationship Id="rId5" Type="http://schemas.openxmlformats.org/officeDocument/2006/relationships/image" Target="../media/image75.png"/><Relationship Id="rId10" Type="http://schemas.openxmlformats.org/officeDocument/2006/relationships/image" Target="../media/image65.png"/><Relationship Id="rId4" Type="http://schemas.openxmlformats.org/officeDocument/2006/relationships/image" Target="../media/image70.png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0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69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70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69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1" Type="http://schemas.microsoft.com/office/2007/relationships/hdphoto" Target="../media/hdphoto6.wdp"/><Relationship Id="rId5" Type="http://schemas.openxmlformats.org/officeDocument/2006/relationships/image" Target="../media/image98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69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69.png"/><Relationship Id="rId7" Type="http://schemas.openxmlformats.org/officeDocument/2006/relationships/image" Target="../media/image119.jpe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microsoft.com/office/2007/relationships/hdphoto" Target="../media/hdphoto7.wdp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3" Type="http://schemas.openxmlformats.org/officeDocument/2006/relationships/image" Target="../media/image69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qnap.com/en/product/qna-tb-10gbe" TargetMode="External"/><Relationship Id="rId5" Type="http://schemas.openxmlformats.org/officeDocument/2006/relationships/image" Target="../media/image128.png"/><Relationship Id="rId4" Type="http://schemas.openxmlformats.org/officeDocument/2006/relationships/hyperlink" Target="https://www.qnap.com/en/product/qna-uc5g1t" TargetMode="External"/><Relationship Id="rId9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svg"/><Relationship Id="rId9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50161ED3-9E74-9FEA-C666-4EAA516A8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537" y="3811111"/>
            <a:ext cx="10636895" cy="22576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QSW-M2106-4C </a:t>
            </a:r>
            <a:r>
              <a:rPr lang="zh-TW" altLang="en-US"/>
              <a:t>硬體介面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B0101D9-DC5F-46E5-BB1A-AC8D756ACE9B}"/>
              </a:ext>
            </a:extLst>
          </p:cNvPr>
          <p:cNvSpPr txBox="1"/>
          <p:nvPr/>
        </p:nvSpPr>
        <p:spPr>
          <a:xfrm>
            <a:off x="5601957" y="2111433"/>
            <a:ext cx="41991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4 x 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10GbE SFP+ /RJ45 combo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ports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DA7024-5CAD-48DC-A959-52724208CC75}"/>
              </a:ext>
            </a:extLst>
          </p:cNvPr>
          <p:cNvSpPr txBox="1"/>
          <p:nvPr/>
        </p:nvSpPr>
        <p:spPr>
          <a:xfrm>
            <a:off x="1611717" y="2111433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6 x 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2.5GbE RJ45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ports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D087D0-9B68-4E70-A42B-BA8AD88C9D90}"/>
              </a:ext>
            </a:extLst>
          </p:cNvPr>
          <p:cNvSpPr txBox="1"/>
          <p:nvPr/>
        </p:nvSpPr>
        <p:spPr>
          <a:xfrm>
            <a:off x="1346987" y="2566747"/>
            <a:ext cx="16683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Console port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9C47ED-8870-4D01-9AB7-3FEF8AD195B4}"/>
              </a:ext>
            </a:extLst>
          </p:cNvPr>
          <p:cNvSpPr/>
          <p:nvPr/>
        </p:nvSpPr>
        <p:spPr>
          <a:xfrm>
            <a:off x="2390899" y="4618436"/>
            <a:ext cx="1768253" cy="123645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730AF91-A441-426D-9ACF-6E064020C679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3275025" y="2611272"/>
            <a:ext cx="1" cy="2007164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ED633E6-8DCB-4566-A0ED-81B40483ACCA}"/>
              </a:ext>
            </a:extLst>
          </p:cNvPr>
          <p:cNvCxnSpPr>
            <a:cxnSpLocks/>
          </p:cNvCxnSpPr>
          <p:nvPr/>
        </p:nvCxnSpPr>
        <p:spPr>
          <a:xfrm>
            <a:off x="2061535" y="3119988"/>
            <a:ext cx="0" cy="2116203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3453D614-A1A0-46DC-B9FD-9F08725C8EB1}"/>
              </a:ext>
            </a:extLst>
          </p:cNvPr>
          <p:cNvCxnSpPr>
            <a:cxnSpLocks/>
          </p:cNvCxnSpPr>
          <p:nvPr/>
        </p:nvCxnSpPr>
        <p:spPr>
          <a:xfrm>
            <a:off x="7701530" y="2527111"/>
            <a:ext cx="0" cy="2235075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1D2ABAE2-D814-46DC-AE3F-A79DEA886FE4}"/>
              </a:ext>
            </a:extLst>
          </p:cNvPr>
          <p:cNvSpPr/>
          <p:nvPr/>
        </p:nvSpPr>
        <p:spPr>
          <a:xfrm>
            <a:off x="4874802" y="4762186"/>
            <a:ext cx="5653455" cy="111623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848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50161ED3-9E74-9FEA-C666-4EAA516A8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66" y="3828557"/>
            <a:ext cx="10638000" cy="22350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QSW-M2106-4S </a:t>
            </a:r>
            <a:r>
              <a:rPr lang="zh-TW" altLang="en-US"/>
              <a:t>硬體介面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B0101D9-DC5F-46E5-BB1A-AC8D756ACE9B}"/>
              </a:ext>
            </a:extLst>
          </p:cNvPr>
          <p:cNvSpPr txBox="1"/>
          <p:nvPr/>
        </p:nvSpPr>
        <p:spPr>
          <a:xfrm>
            <a:off x="5255306" y="2111433"/>
            <a:ext cx="41991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4 x 10GbE SFP+ ports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DA7024-5CAD-48DC-A959-52724208CC75}"/>
              </a:ext>
            </a:extLst>
          </p:cNvPr>
          <p:cNvSpPr txBox="1"/>
          <p:nvPr/>
        </p:nvSpPr>
        <p:spPr>
          <a:xfrm>
            <a:off x="1611717" y="2111433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6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x 2.5GbE RJ45 ports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D087D0-9B68-4E70-A42B-BA8AD88C9D90}"/>
              </a:ext>
            </a:extLst>
          </p:cNvPr>
          <p:cNvSpPr txBox="1"/>
          <p:nvPr/>
        </p:nvSpPr>
        <p:spPr>
          <a:xfrm>
            <a:off x="1230095" y="2566747"/>
            <a:ext cx="17308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Console port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9C47ED-8870-4D01-9AB7-3FEF8AD195B4}"/>
              </a:ext>
            </a:extLst>
          </p:cNvPr>
          <p:cNvSpPr/>
          <p:nvPr/>
        </p:nvSpPr>
        <p:spPr>
          <a:xfrm>
            <a:off x="2390899" y="4618436"/>
            <a:ext cx="1768253" cy="123645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730AF91-A441-426D-9ACF-6E064020C679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3275025" y="2611272"/>
            <a:ext cx="1" cy="2007164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ED633E6-8DCB-4566-A0ED-81B40483ACCA}"/>
              </a:ext>
            </a:extLst>
          </p:cNvPr>
          <p:cNvCxnSpPr>
            <a:cxnSpLocks/>
          </p:cNvCxnSpPr>
          <p:nvPr/>
        </p:nvCxnSpPr>
        <p:spPr>
          <a:xfrm>
            <a:off x="2061535" y="3119988"/>
            <a:ext cx="0" cy="2116203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3453D614-A1A0-46DC-B9FD-9F08725C8EB1}"/>
              </a:ext>
            </a:extLst>
          </p:cNvPr>
          <p:cNvCxnSpPr>
            <a:cxnSpLocks/>
          </p:cNvCxnSpPr>
          <p:nvPr/>
        </p:nvCxnSpPr>
        <p:spPr>
          <a:xfrm>
            <a:off x="7354878" y="2527111"/>
            <a:ext cx="0" cy="2235075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1D2ABAE2-D814-46DC-AE3F-A79DEA886FE4}"/>
              </a:ext>
            </a:extLst>
          </p:cNvPr>
          <p:cNvSpPr/>
          <p:nvPr/>
        </p:nvSpPr>
        <p:spPr>
          <a:xfrm>
            <a:off x="4908655" y="4762186"/>
            <a:ext cx="4892446" cy="111623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01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/>
              <a:t>硬體優勢與價值：洗鍊設計與配色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982268" y="2976527"/>
            <a:ext cx="1071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-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以兩種表面處理凸顯純白機身的層次感、巧妙分野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介面。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-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搭配紫灰色造型電源接頭，不只為辦公空間帶來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2.5/10GbE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靈活搭配也帶來體現功能與美感的設計 ！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266826" y="6276006"/>
            <a:ext cx="269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Note: QSW-M2108-2S/2C only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92B2AC3-F824-3494-0D0D-2B177A761D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552" y="3779199"/>
            <a:ext cx="10636895" cy="22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27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QSW-M2106</a:t>
            </a:r>
            <a:r>
              <a:rPr lang="zh-TW" altLang="en-US"/>
              <a:t>軟體介紹</a:t>
            </a:r>
          </a:p>
        </p:txBody>
      </p:sp>
    </p:spTree>
    <p:extLst>
      <p:ext uri="{BB962C8B-B14F-4D97-AF65-F5344CB8AC3E}">
        <p14:creationId xmlns:p14="http://schemas.microsoft.com/office/powerpoint/2010/main" val="1161654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簡單明瞭的介面設計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542292" y="1443038"/>
            <a:ext cx="9973307" cy="14938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簡潔、圖像化</a:t>
            </a:r>
            <a:endParaRPr lang="en-US" altLang="zh-TW" sz="2000" b="1"/>
          </a:p>
          <a:p>
            <a:pPr lvl="0"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設定引導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542293" y="2413984"/>
            <a:ext cx="11211977" cy="4001406"/>
            <a:chOff x="807948" y="2807487"/>
            <a:chExt cx="10357628" cy="369650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807487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444" y="3479047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0761" y="4362676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23557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明確分割工作室內各別網路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078172" y="1548027"/>
            <a:ext cx="7831588" cy="141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虛擬區域網路 </a:t>
            </a:r>
            <a:r>
              <a:rPr lang="en-US" altLang="zh-TW" sz="2000" b="1"/>
              <a:t>(VLAN) </a:t>
            </a:r>
            <a:r>
              <a:rPr lang="zh-TW" altLang="en-US" sz="2000" b="1"/>
              <a:t>可以明確獨立出不同的部門網路</a:t>
            </a:r>
            <a:r>
              <a:rPr lang="en-US" altLang="zh-TW" sz="2000" b="1"/>
              <a:t> 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方便管理</a:t>
            </a:r>
            <a:r>
              <a:rPr lang="en-US" altLang="zh-TW" sz="2000" b="1"/>
              <a:t>,</a:t>
            </a:r>
            <a:r>
              <a:rPr lang="zh-TW" altLang="en-US" sz="2000" b="1"/>
              <a:t> 不同網路間可有條件相連</a:t>
            </a:r>
            <a:endParaRPr lang="en-US" altLang="zh-TW" sz="2000" b="1"/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也可分隔員工及來賓網路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D524011-E4E4-4214-9FC1-8B48548D185B}"/>
              </a:ext>
            </a:extLst>
          </p:cNvPr>
          <p:cNvGrpSpPr/>
          <p:nvPr/>
        </p:nvGrpSpPr>
        <p:grpSpPr>
          <a:xfrm>
            <a:off x="1618270" y="1770326"/>
            <a:ext cx="9149347" cy="4403748"/>
            <a:chOff x="888588" y="1388067"/>
            <a:chExt cx="10471074" cy="5039920"/>
          </a:xfrm>
        </p:grpSpPr>
        <p:sp>
          <p:nvSpPr>
            <p:cNvPr id="129" name="流程圖: 接點 128">
              <a:extLst>
                <a:ext uri="{FF2B5EF4-FFF2-40B4-BE49-F238E27FC236}">
                  <a16:creationId xmlns:a16="http://schemas.microsoft.com/office/drawing/2014/main" id="{38147941-D0A1-4F6E-B241-4A7BE6918161}"/>
                </a:ext>
              </a:extLst>
            </p:cNvPr>
            <p:cNvSpPr/>
            <p:nvPr/>
          </p:nvSpPr>
          <p:spPr>
            <a:xfrm>
              <a:off x="888588" y="4333178"/>
              <a:ext cx="3068293" cy="1802922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pic>
          <p:nvPicPr>
            <p:cNvPr id="27" name="圖片 26" descr="一張含有 玩具 的圖片&#10;&#10;自動產生的描述">
              <a:extLst>
                <a:ext uri="{FF2B5EF4-FFF2-40B4-BE49-F238E27FC236}">
                  <a16:creationId xmlns:a16="http://schemas.microsoft.com/office/drawing/2014/main" id="{3049FA66-BC23-4EDE-AA7D-D65D5A2F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954" y="4218516"/>
              <a:ext cx="1945708" cy="2209471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8FBB188-2253-4B02-87D8-57434F1B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8672" y="4215842"/>
              <a:ext cx="2277489" cy="2211248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BFA8D2D-FDC4-426F-9FD6-FB7BFC03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3459" y="1388067"/>
              <a:ext cx="2029249" cy="2211268"/>
            </a:xfrm>
            <a:prstGeom prst="rect">
              <a:avLst/>
            </a:prstGeom>
          </p:spPr>
        </p:pic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DB31945D-5F03-4474-A7D5-475951354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517" y="3402279"/>
              <a:ext cx="4931733" cy="713534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6BAAA19E-B728-4AE3-96D0-93ECA772C9D6}"/>
                </a:ext>
              </a:extLst>
            </p:cNvPr>
            <p:cNvCxnSpPr>
              <a:cxnSpLocks/>
            </p:cNvCxnSpPr>
            <p:nvPr/>
          </p:nvCxnSpPr>
          <p:spPr>
            <a:xfrm>
              <a:off x="8218697" y="5234639"/>
              <a:ext cx="1330883" cy="0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DD3DC10A-6B4E-42FC-96ED-774651DF7496}"/>
                </a:ext>
              </a:extLst>
            </p:cNvPr>
            <p:cNvCxnSpPr>
              <a:cxnSpLocks/>
            </p:cNvCxnSpPr>
            <p:nvPr/>
          </p:nvCxnSpPr>
          <p:spPr>
            <a:xfrm>
              <a:off x="9910875" y="3703147"/>
              <a:ext cx="6530" cy="1113216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1E0700A0-2D5F-4997-8BE1-18C79FF7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839" y="3023227"/>
              <a:ext cx="3130678" cy="2776804"/>
            </a:xfrm>
            <a:prstGeom prst="rect">
              <a:avLst/>
            </a:prstGeom>
          </p:spPr>
        </p:pic>
        <p:sp>
          <p:nvSpPr>
            <p:cNvPr id="82" name="乘號 81">
              <a:extLst>
                <a:ext uri="{FF2B5EF4-FFF2-40B4-BE49-F238E27FC236}">
                  <a16:creationId xmlns:a16="http://schemas.microsoft.com/office/drawing/2014/main" id="{287E33E0-E5F6-4382-B6CD-947F80017F22}"/>
                </a:ext>
              </a:extLst>
            </p:cNvPr>
            <p:cNvSpPr/>
            <p:nvPr/>
          </p:nvSpPr>
          <p:spPr>
            <a:xfrm>
              <a:off x="9584205" y="3929208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83" name="乘號 82">
              <a:extLst>
                <a:ext uri="{FF2B5EF4-FFF2-40B4-BE49-F238E27FC236}">
                  <a16:creationId xmlns:a16="http://schemas.microsoft.com/office/drawing/2014/main" id="{401791EE-6354-42FD-AFE7-E31C4256166B}"/>
                </a:ext>
              </a:extLst>
            </p:cNvPr>
            <p:cNvSpPr/>
            <p:nvPr/>
          </p:nvSpPr>
          <p:spPr>
            <a:xfrm>
              <a:off x="6152361" y="3436624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cxnSp>
          <p:nvCxnSpPr>
            <p:cNvPr id="120" name="直線單箭頭接點 119">
              <a:extLst>
                <a:ext uri="{FF2B5EF4-FFF2-40B4-BE49-F238E27FC236}">
                  <a16:creationId xmlns:a16="http://schemas.microsoft.com/office/drawing/2014/main" id="{4D140CAE-6C8A-401B-8F70-EBE86B4C97A1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4091517" y="4411629"/>
              <a:ext cx="2281715" cy="673652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乘號 124">
              <a:extLst>
                <a:ext uri="{FF2B5EF4-FFF2-40B4-BE49-F238E27FC236}">
                  <a16:creationId xmlns:a16="http://schemas.microsoft.com/office/drawing/2014/main" id="{3450B1C6-7A29-4F8B-A547-47850ADC9D55}"/>
                </a:ext>
              </a:extLst>
            </p:cNvPr>
            <p:cNvSpPr/>
            <p:nvPr/>
          </p:nvSpPr>
          <p:spPr>
            <a:xfrm>
              <a:off x="4882620" y="4393661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cxnSp>
          <p:nvCxnSpPr>
            <p:cNvPr id="132" name="直線單箭頭接點 131">
              <a:extLst>
                <a:ext uri="{FF2B5EF4-FFF2-40B4-BE49-F238E27FC236}">
                  <a16:creationId xmlns:a16="http://schemas.microsoft.com/office/drawing/2014/main" id="{C9FE2732-2406-4600-BB2B-B63F6C5CC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711" y="3695325"/>
              <a:ext cx="1181116" cy="1022836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0049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多接條網路線也可以提高網速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2658116" y="1614772"/>
            <a:ext cx="8155460" cy="19154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鏈路聚合 </a:t>
            </a:r>
            <a:r>
              <a:rPr lang="en-US" altLang="zh-TW" sz="2000" b="1"/>
              <a:t>(LAG, Link Aggregation) </a:t>
            </a:r>
            <a:r>
              <a:rPr lang="zh-TW" altLang="en-US" sz="2000" b="1"/>
              <a:t>可以讓多條網路線的網速相加， 變成更大的網路頻寬</a:t>
            </a:r>
            <a:endParaRPr lang="en-US" altLang="zh-TW" sz="2000" b="1"/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快速又直接的讓網速更上一層樓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E3215D6-D929-063B-F4FB-D62AB27C71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642" y="4430974"/>
            <a:ext cx="6408661" cy="13602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391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048" y="1899946"/>
            <a:ext cx="7166769" cy="411096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準確記錄及配發影音串流給設備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99274" y="2709570"/>
            <a:ext cx="3886207" cy="20796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群組監聽協定 </a:t>
            </a:r>
            <a:r>
              <a:rPr lang="en-US" altLang="zh-TW" sz="2000" b="1"/>
              <a:t>(IGMP snooping) </a:t>
            </a:r>
            <a:r>
              <a:rPr lang="zh-TW" altLang="en-US" sz="2000" b="1"/>
              <a:t>可以準確記錄所有影音串流分配方式</a:t>
            </a:r>
            <a:endParaRPr lang="en-US" altLang="zh-TW" sz="2000" b="1"/>
          </a:p>
          <a:p>
            <a:pPr>
              <a:lnSpc>
                <a:spcPct val="100000"/>
              </a:lnSpc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不會因為誤傳或少傳封包導致影音中斷或品質不佳</a:t>
            </a:r>
          </a:p>
        </p:txBody>
      </p:sp>
    </p:spTree>
    <p:extLst>
      <p:ext uri="{BB962C8B-B14F-4D97-AF65-F5344CB8AC3E}">
        <p14:creationId xmlns:p14="http://schemas.microsoft.com/office/powerpoint/2010/main" val="2096660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隨時優化網路傳輸路徑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19899" y="2952963"/>
            <a:ext cx="4506728" cy="2441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透過生成樹協定 </a:t>
            </a:r>
            <a:r>
              <a:rPr lang="en-US" altLang="zh-TW" sz="2000" b="1"/>
              <a:t>(RSTP, Rapid Spanning Tree Protocol) </a:t>
            </a:r>
            <a:r>
              <a:rPr lang="zh-TW" altLang="en-US" sz="2000" b="1"/>
              <a:t>隨時監控及優化網路傳輸路徑</a:t>
            </a:r>
            <a:endParaRPr lang="en-US" altLang="zh-TW" sz="2000" b="1"/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網路架構再複雜</a:t>
            </a:r>
            <a:r>
              <a:rPr lang="en-US" altLang="zh-TW" sz="2000" b="1"/>
              <a:t>,</a:t>
            </a:r>
            <a:r>
              <a:rPr lang="zh-TW" altLang="en-US" sz="2000" b="1"/>
              <a:t> 檔案永遠用最快的路徑來傳輸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CAF2FA-B1A2-4ABD-B601-26EE81650E3E}"/>
              </a:ext>
            </a:extLst>
          </p:cNvPr>
          <p:cNvGrpSpPr/>
          <p:nvPr/>
        </p:nvGrpSpPr>
        <p:grpSpPr>
          <a:xfrm>
            <a:off x="5638664" y="1648356"/>
            <a:ext cx="5655291" cy="4551383"/>
            <a:chOff x="5519624" y="1655603"/>
            <a:chExt cx="6085453" cy="48975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174E693-6832-4721-9FD7-3888EF26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624" y="1655603"/>
              <a:ext cx="6085453" cy="4897577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F9A541C-66CB-4FCC-BBAA-5679D49A3790}"/>
                </a:ext>
              </a:extLst>
            </p:cNvPr>
            <p:cNvGrpSpPr/>
            <p:nvPr/>
          </p:nvGrpSpPr>
          <p:grpSpPr>
            <a:xfrm>
              <a:off x="6076950" y="1877277"/>
              <a:ext cx="722189" cy="722189"/>
              <a:chOff x="6095999" y="1813681"/>
              <a:chExt cx="722189" cy="722189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25DCB80-E15D-4374-93DD-A834B3BF5A5B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20" name="乘號 19">
                <a:extLst>
                  <a:ext uri="{FF2B5EF4-FFF2-40B4-BE49-F238E27FC236}">
                    <a16:creationId xmlns:a16="http://schemas.microsoft.com/office/drawing/2014/main" id="{F92BF57E-5CFF-4E8F-8267-4FED2965590C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mathMultiply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32B74E0-6D8F-4A0C-9C39-46127DEDBB0B}"/>
                </a:ext>
              </a:extLst>
            </p:cNvPr>
            <p:cNvGrpSpPr/>
            <p:nvPr/>
          </p:nvGrpSpPr>
          <p:grpSpPr>
            <a:xfrm>
              <a:off x="10299632" y="5247976"/>
              <a:ext cx="722189" cy="722189"/>
              <a:chOff x="10318682" y="5252206"/>
              <a:chExt cx="722189" cy="722189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978A3C9E-A27F-4610-9AE2-2C2DD3DC5D65}"/>
                  </a:ext>
                </a:extLst>
              </p:cNvPr>
              <p:cNvSpPr/>
              <p:nvPr/>
            </p:nvSpPr>
            <p:spPr>
              <a:xfrm>
                <a:off x="10318682" y="5252206"/>
                <a:ext cx="722189" cy="72218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4" name="橢圓 3">
                <a:extLst>
                  <a:ext uri="{FF2B5EF4-FFF2-40B4-BE49-F238E27FC236}">
                    <a16:creationId xmlns:a16="http://schemas.microsoft.com/office/drawing/2014/main" id="{24C8E2E1-4270-40E4-AF82-1222044D0AF9}"/>
                  </a:ext>
                </a:extLst>
              </p:cNvPr>
              <p:cNvSpPr/>
              <p:nvPr/>
            </p:nvSpPr>
            <p:spPr>
              <a:xfrm>
                <a:off x="10434117" y="5367641"/>
                <a:ext cx="491319" cy="491319"/>
              </a:xfrm>
              <a:prstGeom prst="ellipse">
                <a:avLst/>
              </a:prstGeom>
              <a:noFill/>
              <a:ln w="825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0035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軔體版本檢查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990924" y="3136900"/>
            <a:ext cx="4600575" cy="172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一鍵自動更新</a:t>
            </a:r>
            <a:endParaRPr lang="en-US" altLang="zh-TW" sz="2000" b="1"/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交換機自動偵測有無新軔體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2000" b="1"/>
              <a:t>手動更新</a:t>
            </a:r>
          </a:p>
        </p:txBody>
      </p:sp>
      <p:pic>
        <p:nvPicPr>
          <p:cNvPr id="9" name="圖片 8" descr="一張含有 畫畫, 標誌 的圖片&#10;&#10;自動產生的描述">
            <a:extLst>
              <a:ext uri="{FF2B5EF4-FFF2-40B4-BE49-F238E27FC236}">
                <a16:creationId xmlns:a16="http://schemas.microsoft.com/office/drawing/2014/main" id="{E3D513E4-18D6-4B37-87B1-A4B38A479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34" y="1592394"/>
            <a:ext cx="5217423" cy="4891573"/>
          </a:xfrm>
          <a:prstGeom prst="rect">
            <a:avLst/>
          </a:prstGeom>
        </p:spPr>
      </p:pic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CCD14FE5-726A-8F23-0B78-C7483FCD63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99" b="26578"/>
          <a:stretch/>
        </p:blipFill>
        <p:spPr>
          <a:xfrm>
            <a:off x="3278224" y="2231539"/>
            <a:ext cx="2613059" cy="7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2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F9D4958-2B8D-6ACF-EB5C-6D278138B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t="72359" r="53408" b="12667"/>
          <a:stretch/>
        </p:blipFill>
        <p:spPr>
          <a:xfrm>
            <a:off x="1841334" y="5133109"/>
            <a:ext cx="4233250" cy="1364666"/>
          </a:xfrm>
          <a:prstGeom prst="rect">
            <a:avLst/>
          </a:prstGeom>
        </p:spPr>
      </p:pic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9F31C45F-A5A1-42CB-84A2-81501624DEBE}"/>
              </a:ext>
            </a:extLst>
          </p:cNvPr>
          <p:cNvSpPr txBox="1">
            <a:spLocks/>
          </p:cNvSpPr>
          <p:nvPr/>
        </p:nvSpPr>
        <p:spPr>
          <a:xfrm>
            <a:off x="535223" y="1456200"/>
            <a:ext cx="11159654" cy="27147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>
              <a:lnSpc>
                <a:spcPts val="2200"/>
              </a:lnSpc>
            </a:pPr>
            <a:r>
              <a:rPr lang="zh-TW" altLang="en-US" sz="2000">
                <a:sym typeface="+mn-lt"/>
              </a:rPr>
              <a:t>不斷演進的影音格式</a:t>
            </a:r>
            <a:endParaRPr lang="en-US" altLang="zh-TW" sz="2000">
              <a:sym typeface="+mn-lt"/>
            </a:endParaRPr>
          </a:p>
          <a:p>
            <a:pPr lvl="1"/>
            <a:r>
              <a:rPr lang="en-US" altLang="zh-TW" sz="1800"/>
              <a:t>Video format evolution (720p</a:t>
            </a:r>
            <a:r>
              <a:rPr lang="en-US" altLang="zh-TW" sz="1800">
                <a:sym typeface="Wingdings" pitchFamily="2" charset="2"/>
              </a:rPr>
              <a:t>1080p4K </a:t>
            </a:r>
            <a:r>
              <a:rPr lang="en-US" altLang="zh-TW" sz="1800"/>
              <a:t>Ultra HD </a:t>
            </a:r>
            <a:r>
              <a:rPr lang="en-US" altLang="zh-TW" sz="1800">
                <a:sym typeface="Wingdings" pitchFamily="2" charset="2"/>
              </a:rPr>
              <a:t>&gt;8K UHD10K)</a:t>
            </a:r>
          </a:p>
          <a:p>
            <a:pPr lvl="1"/>
            <a:endParaRPr lang="en-US" altLang="zh-TW" sz="1800">
              <a:sym typeface="Wingdings" pitchFamily="2" charset="2"/>
            </a:endParaRPr>
          </a:p>
          <a:p>
            <a:pPr lvl="1"/>
            <a:endParaRPr lang="en-US" altLang="zh-TW" sz="1800">
              <a:sym typeface="Wingdings" pitchFamily="2" charset="2"/>
            </a:endParaRPr>
          </a:p>
          <a:p>
            <a:pPr lvl="1"/>
            <a:endParaRPr lang="en-US" altLang="zh-TW" sz="1800">
              <a:sym typeface="Wingdings" pitchFamily="2" charset="2"/>
            </a:endParaRPr>
          </a:p>
          <a:p>
            <a:pPr lvl="1"/>
            <a:endParaRPr lang="en-US" altLang="zh-TW" sz="1800">
              <a:sym typeface="Wingdings" pitchFamily="2" charset="2"/>
            </a:endParaRPr>
          </a:p>
          <a:p>
            <a:pPr marL="251460" indent="-251460">
              <a:lnSpc>
                <a:spcPts val="2200"/>
              </a:lnSpc>
            </a:pPr>
            <a:r>
              <a:rPr lang="en-US" altLang="zh-TW" sz="2000" err="1"/>
              <a:t>WiFi</a:t>
            </a:r>
            <a:r>
              <a:rPr lang="en-US" altLang="zh-TW" sz="2000"/>
              <a:t>: WiFi5</a:t>
            </a:r>
            <a:r>
              <a:rPr lang="en-US" altLang="zh-TW" sz="2000">
                <a:sym typeface="Wingdings" panose="05000000000000000000" pitchFamily="2" charset="2"/>
              </a:rPr>
              <a:t>WiFi6WiFi6EWiFi7</a:t>
            </a:r>
          </a:p>
          <a:p>
            <a:pPr lvl="1"/>
            <a:r>
              <a:rPr lang="zh-TW" altLang="en-US" sz="1800">
                <a:sym typeface="Wingdings" panose="05000000000000000000" pitchFamily="2" charset="2"/>
              </a:rPr>
              <a:t>隨著無線網路技術的升級</a:t>
            </a:r>
            <a:r>
              <a:rPr lang="en-US" altLang="zh-TW" sz="1800">
                <a:sym typeface="Wingdings" panose="05000000000000000000" pitchFamily="2" charset="2"/>
              </a:rPr>
              <a:t>, </a:t>
            </a:r>
            <a:r>
              <a:rPr lang="zh-TW" altLang="en-US" sz="1800">
                <a:sym typeface="Wingdings" panose="05000000000000000000" pitchFamily="2" charset="2"/>
              </a:rPr>
              <a:t>實體線路速度也必須跟著往上</a:t>
            </a:r>
            <a:r>
              <a:rPr lang="en-US" altLang="zh-TW" sz="1800">
                <a:sym typeface="Wingdings" panose="05000000000000000000" pitchFamily="2" charset="2"/>
              </a:rPr>
              <a:t>, </a:t>
            </a:r>
            <a:r>
              <a:rPr lang="zh-TW" altLang="en-US" sz="1800">
                <a:sym typeface="Wingdings" panose="05000000000000000000" pitchFamily="2" charset="2"/>
              </a:rPr>
              <a:t>要搭配</a:t>
            </a:r>
            <a:r>
              <a:rPr lang="en-US" altLang="zh-TW" sz="1800">
                <a:sym typeface="Wingdings" panose="05000000000000000000" pitchFamily="2" charset="2"/>
              </a:rPr>
              <a:t>2.5GbE port</a:t>
            </a:r>
            <a:r>
              <a:rPr lang="zh-TW" altLang="en-US" sz="1800">
                <a:sym typeface="Wingdings" panose="05000000000000000000" pitchFamily="2" charset="2"/>
              </a:rPr>
              <a:t>甚至</a:t>
            </a:r>
            <a:r>
              <a:rPr lang="en-US" altLang="zh-TW" sz="1800">
                <a:sym typeface="Wingdings" panose="05000000000000000000" pitchFamily="2" charset="2"/>
              </a:rPr>
              <a:t>10GbE port </a:t>
            </a:r>
            <a:endParaRPr lang="zh-TW" altLang="en-US" sz="1800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42623A69-AC35-ACC0-460E-CEBFC63A5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2213"/>
              </p:ext>
            </p:extLst>
          </p:nvPr>
        </p:nvGraphicFramePr>
        <p:xfrm>
          <a:off x="1049583" y="2235396"/>
          <a:ext cx="9782315" cy="1010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56463">
                  <a:extLst>
                    <a:ext uri="{9D8B030D-6E8A-4147-A177-3AD203B41FA5}">
                      <a16:colId xmlns:a16="http://schemas.microsoft.com/office/drawing/2014/main" val="35672762"/>
                    </a:ext>
                  </a:extLst>
                </a:gridCol>
                <a:gridCol w="1876418">
                  <a:extLst>
                    <a:ext uri="{9D8B030D-6E8A-4147-A177-3AD203B41FA5}">
                      <a16:colId xmlns:a16="http://schemas.microsoft.com/office/drawing/2014/main" val="4013227530"/>
                    </a:ext>
                  </a:extLst>
                </a:gridCol>
                <a:gridCol w="2036508">
                  <a:extLst>
                    <a:ext uri="{9D8B030D-6E8A-4147-A177-3AD203B41FA5}">
                      <a16:colId xmlns:a16="http://schemas.microsoft.com/office/drawing/2014/main" val="1433746935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67919487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96275683"/>
                    </a:ext>
                  </a:extLst>
                </a:gridCol>
              </a:tblGrid>
              <a:tr h="553217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1080p 60 </a:t>
                      </a:r>
                      <a:r>
                        <a:rPr lang="en-US" altLang="zh-TW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 HQ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4K </a:t>
                      </a:r>
                      <a:r>
                        <a:rPr lang="en-US" altLang="zh-TW" noProof="0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 HQ</a:t>
                      </a:r>
                      <a:r>
                        <a:rPr lang="zh-TW" altLang="en-US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4K RAW BMPC 24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8K </a:t>
                      </a:r>
                      <a:r>
                        <a:rPr lang="en-US" altLang="zh-TW" err="1">
                          <a:solidFill>
                            <a:schemeClr val="tx1"/>
                          </a:solidFill>
                        </a:rPr>
                        <a:t>RedCode</a:t>
                      </a: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 Raw 75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549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File size per hour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223.77GB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318GB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741.6GB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7.29TB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607146"/>
                  </a:ext>
                </a:extLst>
              </a:tr>
            </a:tbl>
          </a:graphicData>
        </a:graphic>
      </p:graphicFrame>
      <p:sp>
        <p:nvSpPr>
          <p:cNvPr id="7" name="文字方塊 17">
            <a:extLst>
              <a:ext uri="{FF2B5EF4-FFF2-40B4-BE49-F238E27FC236}">
                <a16:creationId xmlns:a16="http://schemas.microsoft.com/office/drawing/2014/main" id="{28805E5E-AE8F-5366-65D0-4BD4F04932FF}"/>
              </a:ext>
            </a:extLst>
          </p:cNvPr>
          <p:cNvSpPr txBox="1"/>
          <p:nvPr/>
        </p:nvSpPr>
        <p:spPr>
          <a:xfrm>
            <a:off x="7741239" y="6036110"/>
            <a:ext cx="1799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lang="en-US" altLang="zh-TW" sz="1200" b="1">
                <a:solidFill>
                  <a:prstClr val="black"/>
                </a:solidFill>
                <a:cs typeface="+mn-ea"/>
              </a:rPr>
              <a:t>RBKE963B</a:t>
            </a:r>
          </a:p>
          <a:p>
            <a:pPr algn="ctr">
              <a:defRPr/>
            </a:pPr>
            <a:r>
              <a:rPr lang="en-US" altLang="zh-TW" sz="1200" b="1" err="1">
                <a:solidFill>
                  <a:prstClr val="black"/>
                </a:solidFill>
                <a:cs typeface="+mn-ea"/>
              </a:rPr>
              <a:t>WiFi</a:t>
            </a:r>
            <a:r>
              <a:rPr lang="en-US" altLang="zh-TW" sz="1200" b="1">
                <a:solidFill>
                  <a:prstClr val="black"/>
                </a:solidFill>
                <a:cs typeface="+mn-ea"/>
              </a:rPr>
              <a:t> 6E MESH system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A35710D-D20B-CEAD-6E7B-5BA48D061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越來越龐大的資料傳輸量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越來越快的無線網路</a:t>
            </a:r>
            <a:endParaRPr lang="zh-TW" altLang="en-US"/>
          </a:p>
        </p:txBody>
      </p:sp>
      <p:pic>
        <p:nvPicPr>
          <p:cNvPr id="4" name="圖片 3" descr="一張含有 室內, 廚房電器 的圖片&#10;&#10;自動產生的描述">
            <a:extLst>
              <a:ext uri="{FF2B5EF4-FFF2-40B4-BE49-F238E27FC236}">
                <a16:creationId xmlns:a16="http://schemas.microsoft.com/office/drawing/2014/main" id="{C358A49D-2454-3D83-847B-9ABB0FB80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94" y="4075295"/>
            <a:ext cx="2314699" cy="2256831"/>
          </a:xfrm>
          <a:prstGeom prst="rect">
            <a:avLst/>
          </a:prstGeom>
        </p:spPr>
      </p:pic>
      <p:pic>
        <p:nvPicPr>
          <p:cNvPr id="14" name="圖片 13" descr="一張含有 室內, 黑色 的圖片&#10;&#10;自動產生的描述">
            <a:extLst>
              <a:ext uri="{FF2B5EF4-FFF2-40B4-BE49-F238E27FC236}">
                <a16:creationId xmlns:a16="http://schemas.microsoft.com/office/drawing/2014/main" id="{B5B2582D-1ED6-FFA8-B8A3-F40145A27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35" y="4336623"/>
            <a:ext cx="1323731" cy="1830832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D59A791-68BE-CEDE-E565-A8BB9E150421}"/>
              </a:ext>
            </a:extLst>
          </p:cNvPr>
          <p:cNvCxnSpPr>
            <a:cxnSpLocks/>
          </p:cNvCxnSpPr>
          <p:nvPr/>
        </p:nvCxnSpPr>
        <p:spPr>
          <a:xfrm flipH="1">
            <a:off x="5517573" y="5982004"/>
            <a:ext cx="1355001" cy="0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95F6D91-C7A9-27AB-3903-C5292DFDF9B4}"/>
              </a:ext>
            </a:extLst>
          </p:cNvPr>
          <p:cNvSpPr txBox="1"/>
          <p:nvPr/>
        </p:nvSpPr>
        <p:spPr>
          <a:xfrm>
            <a:off x="1615610" y="4688043"/>
            <a:ext cx="10720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rgbClr val="7030A0"/>
                </a:solidFill>
                <a:sym typeface="Wingdings" panose="05000000000000000000" pitchFamily="2" charset="2"/>
              </a:rPr>
              <a:t>10GbE port </a:t>
            </a:r>
            <a:endParaRPr lang="zh-TW" altLang="en-US" sz="1200" b="1">
              <a:solidFill>
                <a:srgbClr val="7030A0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7272298-7EA0-5B81-9750-EEB4E4A79DF4}"/>
              </a:ext>
            </a:extLst>
          </p:cNvPr>
          <p:cNvSpPr txBox="1"/>
          <p:nvPr/>
        </p:nvSpPr>
        <p:spPr>
          <a:xfrm>
            <a:off x="3805818" y="4687850"/>
            <a:ext cx="10720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rgbClr val="7030A0"/>
                </a:solidFill>
                <a:sym typeface="Wingdings" panose="05000000000000000000" pitchFamily="2" charset="2"/>
              </a:rPr>
              <a:t>2.5GbE port </a:t>
            </a:r>
            <a:endParaRPr lang="zh-TW" altLang="en-US" sz="1200" b="1">
              <a:solidFill>
                <a:srgbClr val="7030A0"/>
              </a:solidFill>
            </a:endParaRPr>
          </a:p>
        </p:txBody>
      </p: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9AB5B30D-FD54-ABEC-BF68-839ED302B9A1}"/>
              </a:ext>
            </a:extLst>
          </p:cNvPr>
          <p:cNvCxnSpPr>
            <a:cxnSpLocks/>
            <a:endCxn id="23" idx="3"/>
          </p:cNvCxnSpPr>
          <p:nvPr/>
        </p:nvCxnSpPr>
        <p:spPr>
          <a:xfrm rot="16200000" flipV="1">
            <a:off x="2446023" y="5068221"/>
            <a:ext cx="988899" cy="505543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18A7DE0C-C4BD-664B-DBE6-75E3737C5EA3}"/>
              </a:ext>
            </a:extLst>
          </p:cNvPr>
          <p:cNvCxnSpPr>
            <a:cxnSpLocks/>
            <a:endCxn id="24" idx="1"/>
          </p:cNvCxnSpPr>
          <p:nvPr/>
        </p:nvCxnSpPr>
        <p:spPr>
          <a:xfrm rot="5400000" flipH="1" flipV="1">
            <a:off x="3195695" y="5205127"/>
            <a:ext cx="988900" cy="231346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73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64909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4526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0494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當然 </a:t>
            </a:r>
            <a:r>
              <a:rPr lang="en-US" altLang="zh-TW">
                <a:latin typeface="Arial"/>
                <a:ea typeface="微軟正黑體"/>
                <a:cs typeface="Arial"/>
              </a:rPr>
              <a:t>QSW-M2106 </a:t>
            </a:r>
            <a:r>
              <a:rPr lang="zh-TW" altLang="en-US">
                <a:latin typeface="Arial"/>
                <a:ea typeface="微軟正黑體"/>
                <a:cs typeface="Arial"/>
              </a:rPr>
              <a:t>還有很多功能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5593C7-1B5F-49A6-B387-8CE5D83A5208}"/>
              </a:ext>
            </a:extLst>
          </p:cNvPr>
          <p:cNvSpPr txBox="1"/>
          <p:nvPr/>
        </p:nvSpPr>
        <p:spPr>
          <a:xfrm>
            <a:off x="504878" y="1941116"/>
            <a:ext cx="378042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透過流量控制 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(IEEE 802.3x) </a:t>
            </a:r>
            <a:br>
              <a:rPr lang="en-US" altLang="zh-TW" sz="2000" b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軟正黑體"/>
              </a:rPr>
            </a:b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監看網路擁塞情況, 避免掉包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2A0AB9-8BB9-4C6E-BFFC-9BBB11E360DA}"/>
              </a:ext>
            </a:extLst>
          </p:cNvPr>
          <p:cNvSpPr txBox="1"/>
          <p:nvPr/>
        </p:nvSpPr>
        <p:spPr>
          <a:xfrm>
            <a:off x="4536735" y="1941116"/>
            <a:ext cx="311853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algn="ctr">
              <a:spcBef>
                <a:spcPts val="1000"/>
              </a:spcBef>
              <a:buClr>
                <a:srgbClr val="0070C0"/>
              </a:buClr>
              <a:buSzPct val="70000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週邊設備偵測 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(LLDP),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 讓管理者一目了然那些設備連接到交換機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191CC3-2226-4F91-BF49-354EA445E5BD}"/>
              </a:ext>
            </a:extLst>
          </p:cNvPr>
          <p:cNvSpPr txBox="1"/>
          <p:nvPr/>
        </p:nvSpPr>
        <p:spPr>
          <a:xfrm>
            <a:off x="8124870" y="1941116"/>
            <a:ext cx="333015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algn="ctr">
              <a:spcBef>
                <a:spcPts val="1000"/>
              </a:spcBef>
              <a:buClr>
                <a:srgbClr val="0070C0"/>
              </a:buClr>
              <a:buSzPct val="70000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節能設計 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(IEEE 802.3az) 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及風扇轉速控制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,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 減少不必要的電能消耗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4" y="3499656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6" y="3638247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3" y="3712335"/>
            <a:ext cx="3457973" cy="1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87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71B0392-B56A-CE2B-9DD0-C478FD21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23" y="1772696"/>
            <a:ext cx="6065413" cy="1053446"/>
          </a:xfrm>
        </p:spPr>
        <p:txBody>
          <a:bodyPr>
            <a:noAutofit/>
          </a:bodyPr>
          <a:lstStyle/>
          <a:p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QNAP </a:t>
            </a:r>
            <a:r>
              <a:rPr lang="zh-TW" altLang="en-US" sz="3600" b="1">
                <a:solidFill>
                  <a:schemeClr val="bg1"/>
                </a:solidFill>
                <a:cs typeface="+mn-ea"/>
                <a:sym typeface="+mn-lt"/>
              </a:rPr>
              <a:t>提供完整</a:t>
            </a:r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10GbE/2.5GbE</a:t>
            </a:r>
            <a:r>
              <a:rPr lang="zh-TW" altLang="en-US" sz="3600" b="1">
                <a:solidFill>
                  <a:schemeClr val="bg1"/>
                </a:solidFill>
                <a:cs typeface="+mn-ea"/>
                <a:sym typeface="+mn-lt"/>
              </a:rPr>
              <a:t>解決方案</a:t>
            </a:r>
            <a:r>
              <a:rPr lang="zh-TW" altLang="en-US" sz="3600">
                <a:cs typeface="+mn-ea"/>
                <a:sym typeface="+mn-lt"/>
              </a:rPr>
              <a:t>，</a:t>
            </a:r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3600" b="1">
                <a:solidFill>
                  <a:schemeClr val="bg1"/>
                </a:solidFill>
                <a:cs typeface="+mn-ea"/>
                <a:sym typeface="+mn-lt"/>
              </a:rPr>
              <a:t>讓你網路不卡關</a:t>
            </a:r>
            <a:endParaRPr lang="zh-TW" altLang="en-US" sz="3600"/>
          </a:p>
        </p:txBody>
      </p:sp>
    </p:spTree>
    <p:extLst>
      <p:ext uri="{BB962C8B-B14F-4D97-AF65-F5344CB8AC3E}">
        <p14:creationId xmlns:p14="http://schemas.microsoft.com/office/powerpoint/2010/main" val="2080251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EF2758BD-E76B-A56B-0DE0-A33B52711A5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26" y="1647412"/>
            <a:ext cx="5356840" cy="429846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5B98933F-16F3-47DA-AB3E-5728440E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47" y="1647413"/>
            <a:ext cx="5686364" cy="149184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2338605-0DAC-43C4-BBC3-77991AA86B64}"/>
              </a:ext>
            </a:extLst>
          </p:cNvPr>
          <p:cNvSpPr txBox="1"/>
          <p:nvPr/>
        </p:nvSpPr>
        <p:spPr>
          <a:xfrm>
            <a:off x="9570502" y="2039809"/>
            <a:ext cx="2103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RJ45 (2T)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C4A4B24-2F2E-4DC4-94C8-D2D447E22280}"/>
              </a:ext>
            </a:extLst>
          </p:cNvPr>
          <p:cNvSpPr txBox="1"/>
          <p:nvPr/>
        </p:nvSpPr>
        <p:spPr>
          <a:xfrm>
            <a:off x="3935364" y="2205524"/>
            <a:ext cx="20274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C5875E8-F069-B479-A20A-B983679EB3DA}"/>
              </a:ext>
            </a:extLst>
          </p:cNvPr>
          <p:cNvGrpSpPr/>
          <p:nvPr/>
        </p:nvGrpSpPr>
        <p:grpSpPr>
          <a:xfrm>
            <a:off x="487980" y="2393245"/>
            <a:ext cx="3390079" cy="862883"/>
            <a:chOff x="1029308" y="2107780"/>
            <a:chExt cx="2113877" cy="53804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A885BF4D-FD3E-43DC-A428-545FAB902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308" y="2340366"/>
              <a:ext cx="2103208" cy="305463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B930BDF9-20CB-4376-A669-14603599A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02" b="34095"/>
            <a:stretch/>
          </p:blipFill>
          <p:spPr>
            <a:xfrm>
              <a:off x="1029308" y="2107780"/>
              <a:ext cx="2113877" cy="465173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7077D3D-77A2-BEFA-C9F1-451723E3880A}"/>
              </a:ext>
            </a:extLst>
          </p:cNvPr>
          <p:cNvGrpSpPr/>
          <p:nvPr/>
        </p:nvGrpSpPr>
        <p:grpSpPr>
          <a:xfrm>
            <a:off x="6345636" y="2366819"/>
            <a:ext cx="3441559" cy="1067501"/>
            <a:chOff x="6430055" y="1972666"/>
            <a:chExt cx="2103208" cy="652372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3C6275F5-66EC-44BC-A874-C1F6F8211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0055" y="2319575"/>
              <a:ext cx="2103208" cy="305463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93C4CEE-6CBC-4A6F-AA89-A36727360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24" b="89524" l="2717" r="968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2481" y="1972666"/>
              <a:ext cx="1838356" cy="605102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7607FE9-70D5-1347-F5F2-D0BCAC2F8D5E}"/>
              </a:ext>
            </a:extLst>
          </p:cNvPr>
          <p:cNvGrpSpPr/>
          <p:nvPr/>
        </p:nvGrpSpPr>
        <p:grpSpPr>
          <a:xfrm>
            <a:off x="6307659" y="4335394"/>
            <a:ext cx="3441560" cy="1079028"/>
            <a:chOff x="6521167" y="3080930"/>
            <a:chExt cx="2103208" cy="659416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0E47A04E-315A-4458-96A9-B342B9FB2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1167" y="3434883"/>
              <a:ext cx="2103208" cy="305463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260416C1-693D-48BC-BA0A-08F485CB0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9" b="89720" l="4458" r="951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2499" y="3080930"/>
              <a:ext cx="1860545" cy="605102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98A47D9-77B7-1AD0-700A-039D427E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>
                <a:solidFill>
                  <a:prstClr val="white"/>
                </a:solidFill>
                <a:cs typeface="+mn-ea"/>
              </a:rPr>
              <a:t>QNAP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 </a:t>
            </a:r>
            <a:r>
              <a:rPr lang="en-US" altLang="zh-TW" sz="4000" b="1">
                <a:solidFill>
                  <a:prstClr val="white"/>
                </a:solidFill>
                <a:cs typeface="+mn-ea"/>
              </a:rPr>
              <a:t>2.5GbE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 非網管型交換器</a:t>
            </a:r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93F05D8-1CA6-1BA6-0FAD-1BAB13ACEC74}"/>
              </a:ext>
            </a:extLst>
          </p:cNvPr>
          <p:cNvSpPr/>
          <p:nvPr/>
        </p:nvSpPr>
        <p:spPr>
          <a:xfrm>
            <a:off x="271975" y="1787499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QSW-1108-8T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F3F561EC-657C-6490-8157-AEBDF49FE5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47" y="4138033"/>
            <a:ext cx="5686364" cy="1739601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114D94CB-2BEE-9737-0DBE-5BDAD81BD8E6}"/>
              </a:ext>
            </a:extLst>
          </p:cNvPr>
          <p:cNvSpPr txBox="1"/>
          <p:nvPr/>
        </p:nvSpPr>
        <p:spPr>
          <a:xfrm>
            <a:off x="3935364" y="4675769"/>
            <a:ext cx="2027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5x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4945EB6-B211-EC1F-FAC4-8587DA376D1B}"/>
              </a:ext>
            </a:extLst>
          </p:cNvPr>
          <p:cNvSpPr/>
          <p:nvPr/>
        </p:nvSpPr>
        <p:spPr>
          <a:xfrm>
            <a:off x="271975" y="4252701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QSW-1105-5T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6B224D4B-7B4E-B3E4-0A66-2CE26D9F278B}"/>
              </a:ext>
            </a:extLst>
          </p:cNvPr>
          <p:cNvGrpSpPr/>
          <p:nvPr/>
        </p:nvGrpSpPr>
        <p:grpSpPr>
          <a:xfrm>
            <a:off x="660900" y="4821133"/>
            <a:ext cx="3145472" cy="918601"/>
            <a:chOff x="314810" y="4391191"/>
            <a:chExt cx="3145472" cy="918601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CEE79EA2-4634-4DBF-B99F-A736F2164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810" y="4774803"/>
              <a:ext cx="3145472" cy="45683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61723DF-4A1D-4554-9935-00AD7A757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634" y="4391191"/>
              <a:ext cx="2957560" cy="918601"/>
            </a:xfrm>
            <a:prstGeom prst="rect">
              <a:avLst/>
            </a:prstGeom>
            <a:noFill/>
          </p:spPr>
        </p:pic>
      </p:grp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08804E3-7A8F-02CD-7845-C094DFEF1235}"/>
              </a:ext>
            </a:extLst>
          </p:cNvPr>
          <p:cNvSpPr/>
          <p:nvPr/>
        </p:nvSpPr>
        <p:spPr>
          <a:xfrm>
            <a:off x="6312151" y="1787499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QSW-2104-2T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413C1BB-186A-1DCD-5159-7597062F6C2B}"/>
              </a:ext>
            </a:extLst>
          </p:cNvPr>
          <p:cNvSpPr/>
          <p:nvPr/>
        </p:nvSpPr>
        <p:spPr>
          <a:xfrm>
            <a:off x="6312150" y="3801287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QSW-2104-2S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F435DB5-2323-27E6-97F6-7E6A512654FC}"/>
              </a:ext>
            </a:extLst>
          </p:cNvPr>
          <p:cNvSpPr txBox="1"/>
          <p:nvPr/>
        </p:nvSpPr>
        <p:spPr>
          <a:xfrm>
            <a:off x="9570502" y="4155995"/>
            <a:ext cx="2103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 (2S)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2577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>
            <a:extLst>
              <a:ext uri="{FF2B5EF4-FFF2-40B4-BE49-F238E27FC236}">
                <a16:creationId xmlns:a16="http://schemas.microsoft.com/office/drawing/2014/main" id="{E281A559-212A-6B5E-E93C-129CEBB8ED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524" y="4775850"/>
            <a:ext cx="5988014" cy="1617588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3505DD7-7819-AD60-4CEB-5ABDF5D1BE4E}"/>
              </a:ext>
            </a:extLst>
          </p:cNvPr>
          <p:cNvSpPr/>
          <p:nvPr/>
        </p:nvSpPr>
        <p:spPr>
          <a:xfrm>
            <a:off x="5821113" y="4899378"/>
            <a:ext cx="2240547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QSW-M2108R-2C</a:t>
            </a:r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186071CE-3BD5-B692-76E9-BB34C52F66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524" y="3122467"/>
            <a:ext cx="5988014" cy="1583613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2906C4AF-AA0E-62A7-03A1-464CC20082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524" y="1421421"/>
            <a:ext cx="5988014" cy="1695501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808215E2-EFE2-9536-D1A4-D67C3409143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85" y="4039466"/>
            <a:ext cx="5007108" cy="262876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A67CDE90-C857-42CA-BB88-FDEF36AB8CC4}"/>
              </a:ext>
            </a:extLst>
          </p:cNvPr>
          <p:cNvSpPr txBox="1"/>
          <p:nvPr/>
        </p:nvSpPr>
        <p:spPr>
          <a:xfrm>
            <a:off x="8828668" y="5187988"/>
            <a:ext cx="2726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and 2 for 1 design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68353D2-7FF3-4FF9-A47D-723703DBD9ED}"/>
              </a:ext>
            </a:extLst>
          </p:cNvPr>
          <p:cNvSpPr txBox="1"/>
          <p:nvPr/>
        </p:nvSpPr>
        <p:spPr>
          <a:xfrm>
            <a:off x="8846861" y="3235172"/>
            <a:ext cx="3007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16x 2.5GbE RJ45 with 802.3at(30W)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2x 10GbE RJ45 with 802.3 </a:t>
            </a:r>
            <a:r>
              <a:rPr kumimoji="0" lang="en-US" altLang="zh-TW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bt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(90W)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Layer 2 Management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Power budget: 280W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Rackmount design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8A71400-E420-C781-E00C-D565271B6AE7}"/>
              </a:ext>
            </a:extLst>
          </p:cNvPr>
          <p:cNvGrpSpPr/>
          <p:nvPr/>
        </p:nvGrpSpPr>
        <p:grpSpPr>
          <a:xfrm>
            <a:off x="567929" y="4567441"/>
            <a:ext cx="2639461" cy="827248"/>
            <a:chOff x="5269895" y="3094680"/>
            <a:chExt cx="1932353" cy="605629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CF9CAB98-F23C-4A36-89B8-ED393740B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895" y="3394846"/>
              <a:ext cx="1932353" cy="30546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684E172-C595-4ED3-9677-EAD77EEAB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5243" y="3094680"/>
              <a:ext cx="1841656" cy="546252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4AE91E60-C2A5-8706-9AA5-9129AB57C464}"/>
              </a:ext>
            </a:extLst>
          </p:cNvPr>
          <p:cNvGrpSpPr/>
          <p:nvPr/>
        </p:nvGrpSpPr>
        <p:grpSpPr>
          <a:xfrm>
            <a:off x="462194" y="5820257"/>
            <a:ext cx="2872835" cy="821973"/>
            <a:chOff x="5269896" y="3931202"/>
            <a:chExt cx="2103208" cy="601768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E6F5E5DE-B5FA-4DFC-B510-20E1604B9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896" y="4227507"/>
              <a:ext cx="2103208" cy="30546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B663DE80-1991-4075-B731-0DA6F247B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792" y="3931202"/>
              <a:ext cx="1847416" cy="546196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847FFCB-688D-6E78-A81F-92042045258F}"/>
              </a:ext>
            </a:extLst>
          </p:cNvPr>
          <p:cNvGrpSpPr/>
          <p:nvPr/>
        </p:nvGrpSpPr>
        <p:grpSpPr>
          <a:xfrm>
            <a:off x="5857765" y="5274952"/>
            <a:ext cx="2911872" cy="909796"/>
            <a:chOff x="7337892" y="5392044"/>
            <a:chExt cx="1953424" cy="610335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4C2A1E05-F448-4873-8643-B62C1B42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7892" y="5718670"/>
              <a:ext cx="1953424" cy="283709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DF817A2-5C79-4720-A3B8-569900DCD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5307" y="5392044"/>
              <a:ext cx="1678594" cy="549586"/>
            </a:xfrm>
            <a:prstGeom prst="rect">
              <a:avLst/>
            </a:prstGeom>
            <a:noFill/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B2D509E4-8A64-029A-2945-8A951A4F0509}"/>
              </a:ext>
            </a:extLst>
          </p:cNvPr>
          <p:cNvGrpSpPr/>
          <p:nvPr/>
        </p:nvGrpSpPr>
        <p:grpSpPr>
          <a:xfrm>
            <a:off x="5735290" y="3562752"/>
            <a:ext cx="3355768" cy="963725"/>
            <a:chOff x="7248260" y="4383884"/>
            <a:chExt cx="2103208" cy="604009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2EE1827A-9F2C-4C89-A795-DA33BE956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8260" y="4661677"/>
              <a:ext cx="2103208" cy="305463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2B0241A0-9CB1-438C-8DC8-AE9EC2C01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84" b="90000" l="1294" r="958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0785" y="4383884"/>
              <a:ext cx="1958159" cy="604009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8689F56-842F-51A9-92D1-EBF914D9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>
                <a:solidFill>
                  <a:prstClr val="white"/>
                </a:solidFill>
                <a:cs typeface="+mn-ea"/>
              </a:rPr>
              <a:t>QNAP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 </a:t>
            </a:r>
            <a:r>
              <a:rPr lang="en-US" altLang="zh-TW" sz="4000" b="1">
                <a:solidFill>
                  <a:prstClr val="white"/>
                </a:solidFill>
                <a:cs typeface="+mn-ea"/>
              </a:rPr>
              <a:t>2.5GbE 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網管型交換器</a:t>
            </a:r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AB3596E-E901-E3E6-A313-06F09F5F1082}"/>
              </a:ext>
            </a:extLst>
          </p:cNvPr>
          <p:cNvGrpSpPr/>
          <p:nvPr/>
        </p:nvGrpSpPr>
        <p:grpSpPr>
          <a:xfrm>
            <a:off x="5969525" y="2018854"/>
            <a:ext cx="2663012" cy="808089"/>
            <a:chOff x="5718408" y="3726240"/>
            <a:chExt cx="1953424" cy="592765"/>
          </a:xfrm>
        </p:grpSpPr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963A1C72-F1A1-6634-07D1-B8EB11A4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8408" y="4035296"/>
              <a:ext cx="1953424" cy="283709"/>
            </a:xfrm>
            <a:prstGeom prst="rect">
              <a:avLst/>
            </a:prstGeom>
          </p:spPr>
        </p:pic>
        <p:pic>
          <p:nvPicPr>
            <p:cNvPr id="31" name="圖片 30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EEA16C2C-DCAD-6BCF-1DC0-E70290BD0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799" b="26578"/>
            <a:stretch/>
          </p:blipFill>
          <p:spPr>
            <a:xfrm>
              <a:off x="5790270" y="3726240"/>
              <a:ext cx="1809700" cy="527430"/>
            </a:xfrm>
            <a:prstGeom prst="rect">
              <a:avLst/>
            </a:prstGeom>
          </p:spPr>
        </p:pic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F5BF45D3-88C2-7EA0-FD10-771B41F842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25" y="1421421"/>
            <a:ext cx="5007108" cy="2628760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FB9F4A40-8571-B604-8811-3D74CE7521FC}"/>
              </a:ext>
            </a:extLst>
          </p:cNvPr>
          <p:cNvGrpSpPr/>
          <p:nvPr/>
        </p:nvGrpSpPr>
        <p:grpSpPr>
          <a:xfrm>
            <a:off x="509747" y="2033782"/>
            <a:ext cx="2739808" cy="671629"/>
            <a:chOff x="470721" y="2450035"/>
            <a:chExt cx="2103208" cy="515575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FF7AA96C-493F-1F24-FAC0-B16A45E3B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721" y="2660147"/>
              <a:ext cx="2103208" cy="305463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C5DC6EBF-C86B-AB03-6EED-196381508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131" y="2450035"/>
              <a:ext cx="1994388" cy="423305"/>
            </a:xfrm>
            <a:prstGeom prst="rect">
              <a:avLst/>
            </a:prstGeom>
            <a:effectLst/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0F6035FB-96F0-4345-E9FE-F84966CFB269}"/>
              </a:ext>
            </a:extLst>
          </p:cNvPr>
          <p:cNvGrpSpPr/>
          <p:nvPr/>
        </p:nvGrpSpPr>
        <p:grpSpPr>
          <a:xfrm>
            <a:off x="571725" y="3246293"/>
            <a:ext cx="2683415" cy="632256"/>
            <a:chOff x="385774" y="3373100"/>
            <a:chExt cx="2975335" cy="701037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3243C5D7-BB34-5E16-F0C6-7ABA75CB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774" y="3642009"/>
              <a:ext cx="2975335" cy="432128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8AB82702-92ED-BD88-7030-157670180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003" y="3373100"/>
              <a:ext cx="2850202" cy="5988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64623D2-F5E0-E387-4938-68EE66E7A7E6}"/>
              </a:ext>
            </a:extLst>
          </p:cNvPr>
          <p:cNvSpPr txBox="1"/>
          <p:nvPr/>
        </p:nvSpPr>
        <p:spPr>
          <a:xfrm>
            <a:off x="3405407" y="1759642"/>
            <a:ext cx="2159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SFP+/RJ45 combo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DE2EAC53-153A-7B88-63A8-A25790B41FD7}"/>
              </a:ext>
            </a:extLst>
          </p:cNvPr>
          <p:cNvSpPr/>
          <p:nvPr/>
        </p:nvSpPr>
        <p:spPr>
          <a:xfrm>
            <a:off x="423314" y="1555319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QSW-M2106-4C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6430914A-9AA4-E7A8-B8E5-2D1B28EC0363}"/>
              </a:ext>
            </a:extLst>
          </p:cNvPr>
          <p:cNvSpPr/>
          <p:nvPr/>
        </p:nvSpPr>
        <p:spPr>
          <a:xfrm>
            <a:off x="423314" y="2779811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QSW-M2106-4S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4A593FBF-978D-A07A-B3B0-80CB1FCD438F}"/>
              </a:ext>
            </a:extLst>
          </p:cNvPr>
          <p:cNvSpPr txBox="1"/>
          <p:nvPr/>
        </p:nvSpPr>
        <p:spPr>
          <a:xfrm>
            <a:off x="3405407" y="3059669"/>
            <a:ext cx="2159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D9D431A6-9EFA-9328-BEFA-4E80FDBEC6F5}"/>
              </a:ext>
            </a:extLst>
          </p:cNvPr>
          <p:cNvSpPr/>
          <p:nvPr/>
        </p:nvSpPr>
        <p:spPr>
          <a:xfrm>
            <a:off x="423313" y="4179552"/>
            <a:ext cx="181075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QSW-M2108-2C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D78C1F8B-134D-1110-7C8B-35322DA22CC0}"/>
              </a:ext>
            </a:extLst>
          </p:cNvPr>
          <p:cNvSpPr/>
          <p:nvPr/>
        </p:nvSpPr>
        <p:spPr>
          <a:xfrm>
            <a:off x="423313" y="5439853"/>
            <a:ext cx="181075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QSW-M2108-2S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9CB36A2A-BCAA-9755-8D36-F579E449DBE9}"/>
              </a:ext>
            </a:extLst>
          </p:cNvPr>
          <p:cNvSpPr txBox="1"/>
          <p:nvPr/>
        </p:nvSpPr>
        <p:spPr>
          <a:xfrm>
            <a:off x="3405407" y="4393585"/>
            <a:ext cx="2159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SFP+/RJ45 combo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B470B982-9973-63AF-CE31-FC1DC0287015}"/>
              </a:ext>
            </a:extLst>
          </p:cNvPr>
          <p:cNvSpPr txBox="1"/>
          <p:nvPr/>
        </p:nvSpPr>
        <p:spPr>
          <a:xfrm>
            <a:off x="3405407" y="5693612"/>
            <a:ext cx="2159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6B35CF56-1170-23F6-D95A-020B9E4F5C25}"/>
              </a:ext>
            </a:extLst>
          </p:cNvPr>
          <p:cNvSpPr txBox="1"/>
          <p:nvPr/>
        </p:nvSpPr>
        <p:spPr>
          <a:xfrm>
            <a:off x="8845078" y="1644896"/>
            <a:ext cx="2599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and 2 for 1 design</a:t>
            </a: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7B6CEBA4-6E2A-4D48-C640-1F0B020D1776}"/>
              </a:ext>
            </a:extLst>
          </p:cNvPr>
          <p:cNvSpPr/>
          <p:nvPr/>
        </p:nvSpPr>
        <p:spPr>
          <a:xfrm>
            <a:off x="5821114" y="1549676"/>
            <a:ext cx="2811424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QSW-M2106R-2S2T</a:t>
            </a: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FF695D52-F138-465F-84A5-C99E45C3DFBF}"/>
              </a:ext>
            </a:extLst>
          </p:cNvPr>
          <p:cNvSpPr/>
          <p:nvPr/>
        </p:nvSpPr>
        <p:spPr>
          <a:xfrm>
            <a:off x="5821113" y="3243183"/>
            <a:ext cx="2240547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QSW-M2116P-2T2S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45941DDB-E0CC-B8DA-1F25-9E3A0A91502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87" y="1490555"/>
            <a:ext cx="517885" cy="480699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6EEBA5F3-26F3-7587-D384-F483300EC26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87" y="2706154"/>
            <a:ext cx="517885" cy="480699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222046F8-4CD8-E5C0-6E01-4980FAE48DFD}"/>
              </a:ext>
            </a:extLst>
          </p:cNvPr>
          <p:cNvSpPr/>
          <p:nvPr/>
        </p:nvSpPr>
        <p:spPr>
          <a:xfrm>
            <a:off x="8632537" y="1330865"/>
            <a:ext cx="20008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400" b="0" cap="none" spc="0">
                <a:ln w="0"/>
                <a:solidFill>
                  <a:srgbClr val="4066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Coming soon</a:t>
            </a:r>
            <a:endParaRPr lang="zh-TW" altLang="en-US" sz="2400" b="0" cap="none" spc="0">
              <a:ln w="0"/>
              <a:solidFill>
                <a:srgbClr val="4066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727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29C603C9-C98A-6694-0311-BA408420B1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323" y="1849810"/>
            <a:ext cx="5297006" cy="2876791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7A965920-4937-33EC-590A-9A52FC0F1D1F}"/>
              </a:ext>
            </a:extLst>
          </p:cNvPr>
          <p:cNvSpPr/>
          <p:nvPr/>
        </p:nvSpPr>
        <p:spPr>
          <a:xfrm>
            <a:off x="6192673" y="2032470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QSW-M1204-4C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22CCDB9F-623C-411D-ADEE-89C9C7F3F537}"/>
              </a:ext>
            </a:extLst>
          </p:cNvPr>
          <p:cNvSpPr/>
          <p:nvPr/>
        </p:nvSpPr>
        <p:spPr>
          <a:xfrm>
            <a:off x="6192673" y="3198786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QSW-M1208-8C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E9CF2DD-1B03-4547-BA41-4293AED7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/>
              <a:t>如果預算足夠，您也可以選擇全</a:t>
            </a:r>
            <a:r>
              <a:rPr lang="en-US" altLang="zh-TW"/>
              <a:t>10GbE</a:t>
            </a:r>
            <a:r>
              <a:rPr lang="zh-TW" altLang="en-US"/>
              <a:t>交換器</a:t>
            </a:r>
            <a:endParaRPr lang="zh-TW" altLang="en-US">
              <a:sym typeface="+mn-lt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E135723-1404-44B8-A340-177A3C8591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53" y="1849810"/>
            <a:ext cx="5249032" cy="287679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EA8343F-51BC-4E9A-9E8C-3DE3282F4D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77" y="5048802"/>
            <a:ext cx="10930651" cy="1420300"/>
          </a:xfrm>
          <a:prstGeom prst="rect">
            <a:avLst/>
          </a:prstGeom>
        </p:spPr>
      </p:pic>
      <p:sp>
        <p:nvSpPr>
          <p:cNvPr id="29" name="文字方塊 18">
            <a:extLst>
              <a:ext uri="{FF2B5EF4-FFF2-40B4-BE49-F238E27FC236}">
                <a16:creationId xmlns:a16="http://schemas.microsoft.com/office/drawing/2014/main" id="{7DC6B9F1-4EE1-4CEE-A62F-DE46D5D75FF2}"/>
              </a:ext>
            </a:extLst>
          </p:cNvPr>
          <p:cNvSpPr txBox="1"/>
          <p:nvPr/>
        </p:nvSpPr>
        <p:spPr>
          <a:xfrm>
            <a:off x="797325" y="1376276"/>
            <a:ext cx="3996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Managed switches</a:t>
            </a:r>
            <a:endParaRPr kumimoji="0" lang="zh-TW" altLang="zh-TW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084670D-1A75-4BDA-9557-78C1ABC0A091}"/>
              </a:ext>
            </a:extLst>
          </p:cNvPr>
          <p:cNvSpPr txBox="1"/>
          <p:nvPr/>
        </p:nvSpPr>
        <p:spPr>
          <a:xfrm>
            <a:off x="797326" y="4609479"/>
            <a:ext cx="3996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Unmanaged switches</a:t>
            </a:r>
            <a:endParaRPr kumimoji="0" lang="zh-TW" altLang="zh-TW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17F2718E-5010-414D-B1FF-8A671F749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997" y="2810244"/>
            <a:ext cx="2172975" cy="226651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3E215971-51F1-4E6A-A45A-2F12B29A9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858" y="3689837"/>
            <a:ext cx="1704615" cy="17779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AA975600-EC76-4820-B941-214FCD113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553" y="2487766"/>
            <a:ext cx="1778408" cy="185496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88CE7BFC-3382-4A74-A561-FBD4B556A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619" y="3963698"/>
            <a:ext cx="1778408" cy="18549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1576C28-2F47-4BF7-8C2C-744A575B361C}"/>
              </a:ext>
            </a:extLst>
          </p:cNvPr>
          <p:cNvSpPr txBox="1"/>
          <p:nvPr/>
        </p:nvSpPr>
        <p:spPr>
          <a:xfrm>
            <a:off x="3227454" y="3487583"/>
            <a:ext cx="2831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8A2F6D-D906-4F45-A852-9FE5236A74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926" y="3606455"/>
            <a:ext cx="2223334" cy="59927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A6AC026-88C4-4033-859C-A82FB1C3D22C}"/>
              </a:ext>
            </a:extLst>
          </p:cNvPr>
          <p:cNvSpPr txBox="1"/>
          <p:nvPr/>
        </p:nvSpPr>
        <p:spPr>
          <a:xfrm>
            <a:off x="9044629" y="2248876"/>
            <a:ext cx="2900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B817886-F47E-4801-A852-AD67EFAF5D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777" y="2467451"/>
            <a:ext cx="2271280" cy="55139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1196AB1-797D-437D-9F5A-904397496A36}"/>
              </a:ext>
            </a:extLst>
          </p:cNvPr>
          <p:cNvSpPr txBox="1"/>
          <p:nvPr/>
        </p:nvSpPr>
        <p:spPr>
          <a:xfrm>
            <a:off x="9044629" y="3537642"/>
            <a:ext cx="2963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2E56635-E726-4C5A-89B3-E7639A9428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777" y="3606455"/>
            <a:ext cx="2223334" cy="54797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235D4-2676-4881-9376-470163D6E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89623" l="3409" r="94886">
                        <a14:foregroundMark x1="5114" y1="41509" x2="10227" y2="73585"/>
                        <a14:foregroundMark x1="10227" y1="73585" x2="3693" y2="48113"/>
                        <a14:foregroundMark x1="3693" y1="48113" x2="3693" y2="43396"/>
                        <a14:foregroundMark x1="33523" y1="56604" x2="45170" y2="66038"/>
                        <a14:foregroundMark x1="45170" y1="66038" x2="33807" y2="59434"/>
                        <a14:foregroundMark x1="33807" y1="59434" x2="32670" y2="51887"/>
                        <a14:foregroundMark x1="74148" y1="52830" x2="90057" y2="81132"/>
                        <a14:foregroundMark x1="90057" y1="81132" x2="94886" y2="55660"/>
                        <a14:foregroundMark x1="94886" y1="55660" x2="89205" y2="27358"/>
                        <a14:foregroundMark x1="89205" y1="27358" x2="75284" y2="47170"/>
                        <a14:foregroundMark x1="75284" y1="47170" x2="73011" y2="46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355" y="2354671"/>
            <a:ext cx="2228389" cy="67104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4A708-0EB5-493C-892B-8D484FBF397B}"/>
              </a:ext>
            </a:extLst>
          </p:cNvPr>
          <p:cNvSpPr txBox="1"/>
          <p:nvPr/>
        </p:nvSpPr>
        <p:spPr>
          <a:xfrm>
            <a:off x="3228217" y="2033433"/>
            <a:ext cx="277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3 x powers with redundant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4 x10GbE SFP+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8 x10GbE SFP+/RJ45 combo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Rackmount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Fan less 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28C5217F-BE32-4BA6-B418-86F8D5077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166" y="2868224"/>
            <a:ext cx="2172975" cy="226651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536B3D9D-FB52-443F-B01A-C0638F5B8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06" y="4019105"/>
            <a:ext cx="2172975" cy="22665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824E778F-9D5E-499C-89EE-1E565843F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166" y="4003274"/>
            <a:ext cx="2172975" cy="2266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24B4539-8FC3-4D24-BA49-FF01EC4B9733}"/>
              </a:ext>
            </a:extLst>
          </p:cNvPr>
          <p:cNvSpPr txBox="1"/>
          <p:nvPr/>
        </p:nvSpPr>
        <p:spPr>
          <a:xfrm>
            <a:off x="3227454" y="5607193"/>
            <a:ext cx="327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AFE1983-905C-6B23-5B2A-58D95E8ECE6D}"/>
              </a:ext>
            </a:extLst>
          </p:cNvPr>
          <p:cNvGrpSpPr/>
          <p:nvPr/>
        </p:nvGrpSpPr>
        <p:grpSpPr>
          <a:xfrm>
            <a:off x="797325" y="5620645"/>
            <a:ext cx="2480792" cy="669205"/>
            <a:chOff x="648791" y="5570393"/>
            <a:chExt cx="2172975" cy="58617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2BD3AC2-10C0-4636-90C4-06D24615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515" y="5570393"/>
              <a:ext cx="2127527" cy="531805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C37DA7F0-A1BF-45CB-B33E-2D007AB66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791" y="5929912"/>
              <a:ext cx="2172975" cy="226651"/>
            </a:xfrm>
            <a:prstGeom prst="rect">
              <a:avLst/>
            </a:prstGeom>
          </p:spPr>
        </p:pic>
      </p:grp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5D412FA2-CCCA-5DEA-7BDB-D7E5BBE8F693}"/>
              </a:ext>
            </a:extLst>
          </p:cNvPr>
          <p:cNvSpPr/>
          <p:nvPr/>
        </p:nvSpPr>
        <p:spPr>
          <a:xfrm>
            <a:off x="512556" y="2032470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QSW-IM1200-8C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0A95DDEF-C72A-545A-CC6A-AA3BD87C2C5F}"/>
              </a:ext>
            </a:extLst>
          </p:cNvPr>
          <p:cNvSpPr/>
          <p:nvPr/>
        </p:nvSpPr>
        <p:spPr>
          <a:xfrm>
            <a:off x="512556" y="3198786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QSW-M804-4C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E548AF2C-7DFC-881D-CC1D-6A52FE44B808}"/>
              </a:ext>
            </a:extLst>
          </p:cNvPr>
          <p:cNvSpPr/>
          <p:nvPr/>
        </p:nvSpPr>
        <p:spPr>
          <a:xfrm>
            <a:off x="512556" y="5139251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QSW-1208-8C</a:t>
            </a:r>
          </a:p>
        </p:txBody>
      </p:sp>
    </p:spTree>
    <p:extLst>
      <p:ext uri="{BB962C8B-B14F-4D97-AF65-F5344CB8AC3E}">
        <p14:creationId xmlns:p14="http://schemas.microsoft.com/office/powerpoint/2010/main" val="4030327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圖片 84">
            <a:extLst>
              <a:ext uri="{FF2B5EF4-FFF2-40B4-BE49-F238E27FC236}">
                <a16:creationId xmlns:a16="http://schemas.microsoft.com/office/drawing/2014/main" id="{D3868272-580A-0EDA-026E-89352A60416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062247"/>
            <a:ext cx="3132948" cy="2157823"/>
          </a:xfrm>
          <a:prstGeom prst="rect">
            <a:avLst/>
          </a:prstGeom>
        </p:spPr>
      </p:pic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25F2C49C-82D1-8726-4C12-886F79931FF4}"/>
              </a:ext>
            </a:extLst>
          </p:cNvPr>
          <p:cNvSpPr/>
          <p:nvPr/>
        </p:nvSpPr>
        <p:spPr>
          <a:xfrm>
            <a:off x="6813108" y="3923558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TS-x31P3</a:t>
            </a:r>
          </a:p>
        </p:txBody>
      </p:sp>
      <p:pic>
        <p:nvPicPr>
          <p:cNvPr id="82" name="圖片 81">
            <a:extLst>
              <a:ext uri="{FF2B5EF4-FFF2-40B4-BE49-F238E27FC236}">
                <a16:creationId xmlns:a16="http://schemas.microsoft.com/office/drawing/2014/main" id="{FD6D3CD2-3A2F-34CA-61B5-1ECF7EDA16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92009"/>
            <a:ext cx="3132948" cy="2157823"/>
          </a:xfrm>
          <a:prstGeom prst="rect">
            <a:avLst/>
          </a:prstGeom>
        </p:spPr>
      </p:pic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19375DFA-B68E-B846-4096-2FE2D459A5E6}"/>
              </a:ext>
            </a:extLst>
          </p:cNvPr>
          <p:cNvSpPr/>
          <p:nvPr/>
        </p:nvSpPr>
        <p:spPr>
          <a:xfrm>
            <a:off x="6813108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TS-hx886</a:t>
            </a:r>
          </a:p>
        </p:txBody>
      </p:sp>
      <p:pic>
        <p:nvPicPr>
          <p:cNvPr id="72" name="圖片 71">
            <a:extLst>
              <a:ext uri="{FF2B5EF4-FFF2-40B4-BE49-F238E27FC236}">
                <a16:creationId xmlns:a16="http://schemas.microsoft.com/office/drawing/2014/main" id="{D4972B0C-AF84-87D1-2985-E5F21DA3A97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668" y="4072963"/>
            <a:ext cx="2277760" cy="2154598"/>
          </a:xfrm>
          <a:prstGeom prst="rect">
            <a:avLst/>
          </a:prstGeom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F067E590-7613-4427-5E6E-8F28E9C134CF}"/>
              </a:ext>
            </a:extLst>
          </p:cNvPr>
          <p:cNvSpPr/>
          <p:nvPr/>
        </p:nvSpPr>
        <p:spPr>
          <a:xfrm>
            <a:off x="9641667" y="5977385"/>
            <a:ext cx="19429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TS-364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AFED8B95-D33B-BC47-9F10-2A2CFD3D5445}"/>
              </a:ext>
            </a:extLst>
          </p:cNvPr>
          <p:cNvSpPr/>
          <p:nvPr/>
        </p:nvSpPr>
        <p:spPr>
          <a:xfrm>
            <a:off x="9756793" y="3936795"/>
            <a:ext cx="1638040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TS-364</a:t>
            </a: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1EF70848-F787-C223-FED5-4BDA3C3725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9" y="4072963"/>
            <a:ext cx="5453228" cy="2157823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44E407EA-EEA1-9419-91F3-2BFAE58BEE3B}"/>
              </a:ext>
            </a:extLst>
          </p:cNvPr>
          <p:cNvSpPr/>
          <p:nvPr/>
        </p:nvSpPr>
        <p:spPr>
          <a:xfrm>
            <a:off x="2281896" y="3936795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TS-x53D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18658972-CEA9-86F3-1139-23451478E4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9" y="1692009"/>
            <a:ext cx="5453228" cy="2157823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20BC998C-17F3-BAFB-DA23-7FB7912871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668" y="1692009"/>
            <a:ext cx="2277760" cy="215459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搭配內建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2.5GbE</a:t>
            </a: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桌上型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NAS</a:t>
            </a: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90F498C6-F6D0-4028-B9F4-B532C7F59172}"/>
              </a:ext>
            </a:extLst>
          </p:cNvPr>
          <p:cNvSpPr/>
          <p:nvPr/>
        </p:nvSpPr>
        <p:spPr>
          <a:xfrm>
            <a:off x="6228111" y="3444976"/>
            <a:ext cx="1554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TS-h886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E4C7C95F-3554-4D95-8C58-D0BE455F7502}"/>
              </a:ext>
            </a:extLst>
          </p:cNvPr>
          <p:cNvSpPr/>
          <p:nvPr/>
        </p:nvSpPr>
        <p:spPr>
          <a:xfrm>
            <a:off x="6116585" y="5977385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TS-431P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E5FD73C-52AE-4CD8-94AC-60C3CCFE1FE1}"/>
              </a:ext>
            </a:extLst>
          </p:cNvPr>
          <p:cNvSpPr/>
          <p:nvPr/>
        </p:nvSpPr>
        <p:spPr>
          <a:xfrm>
            <a:off x="9604323" y="3444976"/>
            <a:ext cx="19429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TVS-675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2273BADA-5B18-4D7F-93EC-C2B5297DD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56" y="3131132"/>
            <a:ext cx="2472524" cy="359101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0EE616F2-0159-4E44-812A-2F9FAFB2B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874" y="3131132"/>
            <a:ext cx="1932777" cy="359101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79C07A09-FBBD-474F-8DE3-A190F1EC7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24" y="5672152"/>
            <a:ext cx="2080136" cy="359101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487AC152-A765-479F-AE5D-21FBFF2B4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941" y="5692679"/>
            <a:ext cx="1583329" cy="359101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E23A43C4-5DBF-47B6-A8C7-44B7AA238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15" y="5809314"/>
            <a:ext cx="1054653" cy="18690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54F3C608-4139-4DAA-A2A2-AA16FE0F8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792" y="5728590"/>
            <a:ext cx="1492730" cy="26454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EFF95BF-191D-4CB6-9853-06AE36CF1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643" y="4491200"/>
            <a:ext cx="2320299" cy="145044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189A10C5-623E-45A4-9909-99C1BA630A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6368" y="4538375"/>
            <a:ext cx="2279201" cy="142475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01C3105-319F-4F14-AC75-98DDE6947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6462" y="4552605"/>
            <a:ext cx="2256438" cy="1410524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4421C477-4EE8-482B-CDE1-39C43254CD57}"/>
              </a:ext>
            </a:extLst>
          </p:cNvPr>
          <p:cNvGrpSpPr/>
          <p:nvPr/>
        </p:nvGrpSpPr>
        <p:grpSpPr>
          <a:xfrm>
            <a:off x="7220667" y="4495158"/>
            <a:ext cx="2305168" cy="1469988"/>
            <a:chOff x="7220667" y="4517268"/>
            <a:chExt cx="2305168" cy="1469988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D1B0232B-542B-4C4B-AEB4-5F27E748C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2122" y="5736844"/>
              <a:ext cx="942259" cy="250412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37FDDA53-9651-469D-BE21-6A4D26F52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0667" y="4517268"/>
              <a:ext cx="2305168" cy="1440985"/>
            </a:xfrm>
            <a:prstGeom prst="rect">
              <a:avLst/>
            </a:prstGeom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5894BAE7-878A-99A2-D176-61DD407AD392}"/>
              </a:ext>
            </a:extLst>
          </p:cNvPr>
          <p:cNvGrpSpPr/>
          <p:nvPr/>
        </p:nvGrpSpPr>
        <p:grpSpPr>
          <a:xfrm>
            <a:off x="5872275" y="4510999"/>
            <a:ext cx="2279200" cy="1470344"/>
            <a:chOff x="5872275" y="4533109"/>
            <a:chExt cx="2279200" cy="1470344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29A8624E-1214-4924-BD9E-93B002F1A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5828" y="5726454"/>
              <a:ext cx="1392095" cy="276999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EE20FCAE-84C9-44C8-BE31-673D50B64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72275" y="4533109"/>
              <a:ext cx="2279200" cy="1424752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35A1D83C-98B9-4D11-AEDA-2E0CA7D888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886" y="4563967"/>
            <a:ext cx="2226542" cy="1391835"/>
          </a:xfrm>
          <a:prstGeom prst="rect">
            <a:avLst/>
          </a:prstGeom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2DE7CC7A-0F10-8CA3-D18A-A99D7AA8FE59}"/>
              </a:ext>
            </a:extLst>
          </p:cNvPr>
          <p:cNvSpPr/>
          <p:nvPr/>
        </p:nvSpPr>
        <p:spPr>
          <a:xfrm>
            <a:off x="2281896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TS-x73A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6BBF542-B317-C8D4-07B8-B108AF208DE6}"/>
              </a:ext>
            </a:extLst>
          </p:cNvPr>
          <p:cNvSpPr/>
          <p:nvPr/>
        </p:nvSpPr>
        <p:spPr>
          <a:xfrm>
            <a:off x="1044308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TS-873A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C26EE4F-1550-6611-E32B-221CBE67A8FB}"/>
              </a:ext>
            </a:extLst>
          </p:cNvPr>
          <p:cNvSpPr/>
          <p:nvPr/>
        </p:nvSpPr>
        <p:spPr>
          <a:xfrm>
            <a:off x="3024452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TS-673A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8B9A345-5D78-9826-1839-34002C923A9F}"/>
              </a:ext>
            </a:extLst>
          </p:cNvPr>
          <p:cNvSpPr/>
          <p:nvPr/>
        </p:nvSpPr>
        <p:spPr>
          <a:xfrm>
            <a:off x="4572099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938EA2A1-2EFD-E4BE-C5D3-531D63097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854" y="3131132"/>
            <a:ext cx="1414123" cy="3591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977083E-1DBC-43FE-8AF2-CF87ADC64D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824" y="2133060"/>
            <a:ext cx="2111021" cy="131962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6FBC20E-BEF6-48D2-93CB-E480A27925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3210" y="2134363"/>
            <a:ext cx="2131598" cy="133248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BD11794-1E37-443F-A2FF-483C7D9448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17" y="2145537"/>
            <a:ext cx="2091061" cy="1307146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6A81F593-9473-E543-2D1D-59CEF6544D11}"/>
              </a:ext>
            </a:extLst>
          </p:cNvPr>
          <p:cNvGrpSpPr/>
          <p:nvPr/>
        </p:nvGrpSpPr>
        <p:grpSpPr>
          <a:xfrm>
            <a:off x="9512157" y="2131924"/>
            <a:ext cx="2127313" cy="1367176"/>
            <a:chOff x="6143302" y="2095897"/>
            <a:chExt cx="2127313" cy="1367176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A627EC65-1647-4479-8C5D-B86A186B6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030" y="3103972"/>
              <a:ext cx="1903856" cy="359101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EDEE306-C908-4105-A737-0E4ED6BF0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3302" y="2095897"/>
              <a:ext cx="2127313" cy="1329807"/>
            </a:xfrm>
            <a:prstGeom prst="rect">
              <a:avLst/>
            </a:prstGeom>
          </p:spPr>
        </p:pic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0334D384-4F06-7333-296D-DF771DDD7479}"/>
              </a:ext>
            </a:extLst>
          </p:cNvPr>
          <p:cNvSpPr/>
          <p:nvPr/>
        </p:nvSpPr>
        <p:spPr>
          <a:xfrm>
            <a:off x="1052486" y="5977385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TS-653D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C482B7A5-4091-8B93-4BC1-4737A4938F16}"/>
              </a:ext>
            </a:extLst>
          </p:cNvPr>
          <p:cNvSpPr/>
          <p:nvPr/>
        </p:nvSpPr>
        <p:spPr>
          <a:xfrm>
            <a:off x="3046662" y="5977385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TS-453D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A109B7EA-0404-53B7-1D45-5560C6D6133B}"/>
              </a:ext>
            </a:extLst>
          </p:cNvPr>
          <p:cNvSpPr/>
          <p:nvPr/>
        </p:nvSpPr>
        <p:spPr>
          <a:xfrm>
            <a:off x="4625375" y="5977385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TS-253D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17342C63-FE7C-06B8-70C4-9D17E3E0A4EA}"/>
              </a:ext>
            </a:extLst>
          </p:cNvPr>
          <p:cNvSpPr/>
          <p:nvPr/>
        </p:nvSpPr>
        <p:spPr>
          <a:xfrm>
            <a:off x="9756793" y="1555841"/>
            <a:ext cx="1638040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TS-675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112CD1A-5699-57BB-AEB2-B4E488516B49}"/>
              </a:ext>
            </a:extLst>
          </p:cNvPr>
          <p:cNvGrpSpPr/>
          <p:nvPr/>
        </p:nvGrpSpPr>
        <p:grpSpPr>
          <a:xfrm>
            <a:off x="5959768" y="2125089"/>
            <a:ext cx="2091061" cy="1375640"/>
            <a:chOff x="5826525" y="2125089"/>
            <a:chExt cx="2091061" cy="1375640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0CF65C4F-6833-43F5-8E21-339F64E53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0565" y="3141628"/>
              <a:ext cx="1942981" cy="359101"/>
            </a:xfrm>
            <a:prstGeom prst="rect">
              <a:avLst/>
            </a:prstGeom>
          </p:spPr>
        </p:pic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8A21C0E0-B592-43B3-B0BD-FE830C6EA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26525" y="2125089"/>
              <a:ext cx="2091061" cy="13071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3F80E73F-4738-B5D1-35BE-6688282BA19E}"/>
              </a:ext>
            </a:extLst>
          </p:cNvPr>
          <p:cNvSpPr/>
          <p:nvPr/>
        </p:nvSpPr>
        <p:spPr>
          <a:xfrm>
            <a:off x="7675391" y="3444976"/>
            <a:ext cx="1554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TS-h686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67AD5EF-83C5-8625-DEAF-2C035D00D25F}"/>
              </a:ext>
            </a:extLst>
          </p:cNvPr>
          <p:cNvGrpSpPr/>
          <p:nvPr/>
        </p:nvGrpSpPr>
        <p:grpSpPr>
          <a:xfrm>
            <a:off x="7426575" y="2146269"/>
            <a:ext cx="2052006" cy="1307180"/>
            <a:chOff x="7426575" y="2146269"/>
            <a:chExt cx="2052006" cy="1307180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DDF792B6-EEF7-48D6-A57C-DFC67E474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6213" y="3188907"/>
              <a:ext cx="1492730" cy="264542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B0DA5D9A-484C-4CAC-9F83-9E613CBA1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26575" y="2146269"/>
              <a:ext cx="2052006" cy="1282731"/>
            </a:xfrm>
            <a:prstGeom prst="rect">
              <a:avLst/>
            </a:prstGeom>
          </p:spPr>
        </p:pic>
      </p:grpSp>
      <p:sp>
        <p:nvSpPr>
          <p:cNvPr id="87" name="矩形 86">
            <a:extLst>
              <a:ext uri="{FF2B5EF4-FFF2-40B4-BE49-F238E27FC236}">
                <a16:creationId xmlns:a16="http://schemas.microsoft.com/office/drawing/2014/main" id="{0E26C35F-8DA4-15A0-3204-EDBD351DEA9C}"/>
              </a:ext>
            </a:extLst>
          </p:cNvPr>
          <p:cNvSpPr/>
          <p:nvPr/>
        </p:nvSpPr>
        <p:spPr>
          <a:xfrm>
            <a:off x="7706715" y="5977385"/>
            <a:ext cx="1333072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TS-231P3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8898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F6A4D69A-2378-4C02-8C5E-2C2869D937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" y="4562754"/>
            <a:ext cx="3598333" cy="139085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C88F131-A5D1-4ADC-AFE9-355AB4BBCB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" y="1889080"/>
            <a:ext cx="10439399" cy="170568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搭配內建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10GbE</a:t>
            </a: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桌上型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NAS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F708FDB4-7543-4172-B20B-0EBDC0BFB4B1}"/>
              </a:ext>
            </a:extLst>
          </p:cNvPr>
          <p:cNvSpPr/>
          <p:nvPr/>
        </p:nvSpPr>
        <p:spPr>
          <a:xfrm>
            <a:off x="835917" y="1635832"/>
            <a:ext cx="10583280" cy="461327"/>
          </a:xfrm>
          <a:prstGeom prst="roundRect">
            <a:avLst>
              <a:gd name="adj" fmla="val 13074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endParaRPr lang="en-US" altLang="zh-CN" sz="1700" b="1">
              <a:solidFill>
                <a:srgbClr val="99E0FD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B94391E-49AD-4607-BCA6-B644C07EA13A}"/>
              </a:ext>
            </a:extLst>
          </p:cNvPr>
          <p:cNvSpPr/>
          <p:nvPr/>
        </p:nvSpPr>
        <p:spPr>
          <a:xfrm>
            <a:off x="1967148" y="1647801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BASE-T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8E593FF-90CD-4217-BDF2-1300B322FFB4}"/>
              </a:ext>
            </a:extLst>
          </p:cNvPr>
          <p:cNvSpPr/>
          <p:nvPr/>
        </p:nvSpPr>
        <p:spPr>
          <a:xfrm>
            <a:off x="7413229" y="1647801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SFP+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418832C-EA8C-4ECB-9A8F-21E425537D11}"/>
              </a:ext>
            </a:extLst>
          </p:cNvPr>
          <p:cNvSpPr/>
          <p:nvPr/>
        </p:nvSpPr>
        <p:spPr>
          <a:xfrm>
            <a:off x="5778610" y="1642704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｜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293A3705-550D-45C7-B57D-AF9F82956B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171" y="2212362"/>
            <a:ext cx="1559136" cy="14030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 descr="一張含有 電子用品, 室內, 監視器, 坐 的圖片&#10;&#10;自動產生的描述">
            <a:extLst>
              <a:ext uri="{FF2B5EF4-FFF2-40B4-BE49-F238E27FC236}">
                <a16:creationId xmlns:a16="http://schemas.microsoft.com/office/drawing/2014/main" id="{2D460604-6369-4972-B867-B8CD131D1F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734" y="2326965"/>
            <a:ext cx="2100213" cy="12376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4E9F2891-2D97-4237-8016-0E65AEDC4D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848" y="2281651"/>
            <a:ext cx="2124921" cy="1328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19C9CCAB-113F-489A-9D67-D1E06B5D1B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5522" y="2266451"/>
            <a:ext cx="2124921" cy="1328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9217272C-FFEF-4EC7-8681-788E845CD00C}"/>
              </a:ext>
            </a:extLst>
          </p:cNvPr>
          <p:cNvSpPr/>
          <p:nvPr/>
        </p:nvSpPr>
        <p:spPr>
          <a:xfrm>
            <a:off x="6673203" y="3639892"/>
            <a:ext cx="2083565" cy="2846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TS-832PX</a:t>
            </a:r>
            <a:endParaRPr kumimoji="0" lang="zh-TW" altLang="en-US" sz="12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C5B3054-C399-4504-971A-C2C7D663E03D}"/>
              </a:ext>
            </a:extLst>
          </p:cNvPr>
          <p:cNvSpPr/>
          <p:nvPr/>
        </p:nvSpPr>
        <p:spPr>
          <a:xfrm>
            <a:off x="1096182" y="3639892"/>
            <a:ext cx="2058858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TVS-h1688X /TVS-h1288X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8D8580B-A384-4B74-A39C-C369494E5606}"/>
              </a:ext>
            </a:extLst>
          </p:cNvPr>
          <p:cNvSpPr/>
          <p:nvPr/>
        </p:nvSpPr>
        <p:spPr>
          <a:xfrm>
            <a:off x="3590735" y="3639892"/>
            <a:ext cx="2058858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TVS-872XT / TVS-672XT / TVS-472XT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723A8FE8-B582-44D6-8DE8-176E0A79E579}"/>
              </a:ext>
            </a:extLst>
          </p:cNvPr>
          <p:cNvSpPr/>
          <p:nvPr/>
        </p:nvSpPr>
        <p:spPr>
          <a:xfrm>
            <a:off x="9544689" y="3622958"/>
            <a:ext cx="1147992" cy="2846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TS-431X3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264EE29F-327B-4F43-8321-729611FF5C6B}"/>
              </a:ext>
            </a:extLst>
          </p:cNvPr>
          <p:cNvSpPr/>
          <p:nvPr/>
        </p:nvSpPr>
        <p:spPr>
          <a:xfrm>
            <a:off x="835917" y="4262798"/>
            <a:ext cx="3737803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CN" sz="2000" b="1">
                <a:solidFill>
                  <a:schemeClr val="bg1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With</a:t>
            </a:r>
            <a:r>
              <a:rPr lang="en-US" altLang="zh-CN" sz="2000" b="1">
                <a:solidFill>
                  <a:srgbClr val="99E0FD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 10GbE BASE-T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4DEB3CED-C5AE-4187-A834-408E79CD3738}"/>
              </a:ext>
            </a:extLst>
          </p:cNvPr>
          <p:cNvSpPr/>
          <p:nvPr/>
        </p:nvSpPr>
        <p:spPr>
          <a:xfrm>
            <a:off x="923345" y="6003597"/>
            <a:ext cx="3737803" cy="2846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TVS-872</a:t>
            </a:r>
            <a:r>
              <a:rPr kumimoji="0" lang="en-US" altLang="zh-TW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X</a:t>
            </a: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/ TVS-672</a:t>
            </a:r>
            <a:r>
              <a:rPr kumimoji="0" lang="en-US" altLang="zh-TW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X</a:t>
            </a:r>
            <a:endParaRPr kumimoji="0" lang="zh-TW" altLang="zh-TW" sz="12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536F492-FF88-4A1F-A1D1-B47D838CB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40" b="94430" l="312" r="97664">
                        <a14:foregroundMark x1="779" y1="9814" x2="4517" y2="79310"/>
                        <a14:foregroundMark x1="4517" y1="79310" x2="8723" y2="92308"/>
                        <a14:foregroundMark x1="8723" y1="92308" x2="53271" y2="98408"/>
                        <a14:foregroundMark x1="53271" y1="98408" x2="86604" y2="92573"/>
                        <a14:foregroundMark x1="86604" y1="92573" x2="96417" y2="58886"/>
                        <a14:foregroundMark x1="96417" y1="58886" x2="93458" y2="27851"/>
                        <a14:foregroundMark x1="93458" y1="27851" x2="75701" y2="8223"/>
                        <a14:foregroundMark x1="75701" y1="8223" x2="10592" y2="7162"/>
                        <a14:foregroundMark x1="10592" y1="7162" x2="1869" y2="10610"/>
                        <a14:foregroundMark x1="1869" y1="10610" x2="623" y2="12467"/>
                        <a14:foregroundMark x1="2960" y1="6366" x2="26168" y2="1592"/>
                        <a14:foregroundMark x1="26168" y1="1592" x2="36604" y2="3979"/>
                        <a14:foregroundMark x1="36604" y1="3979" x2="49688" y2="2653"/>
                        <a14:foregroundMark x1="49688" y1="2653" x2="64486" y2="4244"/>
                        <a14:foregroundMark x1="64486" y1="4244" x2="78193" y2="3183"/>
                        <a14:foregroundMark x1="78193" y1="3183" x2="92835" y2="7427"/>
                        <a14:foregroundMark x1="92835" y1="7427" x2="97975" y2="28912"/>
                        <a14:foregroundMark x1="97975" y1="28912" x2="94860" y2="72944"/>
                        <a14:foregroundMark x1="94860" y1="72944" x2="95950" y2="87798"/>
                        <a14:foregroundMark x1="95950" y1="87798" x2="87695" y2="96817"/>
                        <a14:foregroundMark x1="87695" y1="96817" x2="16044" y2="84615"/>
                        <a14:foregroundMark x1="16044" y1="84615" x2="7632" y2="59947"/>
                        <a14:foregroundMark x1="7632" y1="59947" x2="7165" y2="33156"/>
                        <a14:foregroundMark x1="7165" y1="33156" x2="3271" y2="12467"/>
                        <a14:foregroundMark x1="3271" y1="12467" x2="3427" y2="7427"/>
                        <a14:foregroundMark x1="19782" y1="32361" x2="14486" y2="48541"/>
                        <a14:foregroundMark x1="14486" y1="48541" x2="41277" y2="76658"/>
                        <a14:foregroundMark x1="41277" y1="76658" x2="77103" y2="65252"/>
                        <a14:foregroundMark x1="77103" y1="65252" x2="64642" y2="38727"/>
                        <a14:foregroundMark x1="64642" y1="38727" x2="19159" y2="32361"/>
                        <a14:foregroundMark x1="79595" y1="26790" x2="66355" y2="40053"/>
                        <a14:foregroundMark x1="66355" y1="40053" x2="57632" y2="62334"/>
                        <a14:foregroundMark x1="57632" y1="62334" x2="60592" y2="79841"/>
                        <a14:foregroundMark x1="60592" y1="79841" x2="89408" y2="96021"/>
                        <a14:foregroundMark x1="89408" y1="96021" x2="96885" y2="81963"/>
                        <a14:foregroundMark x1="96885" y1="81963" x2="95171" y2="16446"/>
                        <a14:foregroundMark x1="95171" y1="16446" x2="85514" y2="5305"/>
                        <a14:foregroundMark x1="85514" y1="5305" x2="78349" y2="20955"/>
                        <a14:foregroundMark x1="78349" y1="20955" x2="77570" y2="30239"/>
                        <a14:foregroundMark x1="84735" y1="27851" x2="78349" y2="50133"/>
                        <a14:foregroundMark x1="78349" y1="50133" x2="84268" y2="75597"/>
                        <a14:foregroundMark x1="84268" y1="75597" x2="97352" y2="50663"/>
                        <a14:foregroundMark x1="97352" y1="50663" x2="88318" y2="27586"/>
                        <a14:foregroundMark x1="88318" y1="27586" x2="84268" y2="27851"/>
                        <a14:foregroundMark x1="95171" y1="81963" x2="93614" y2="84350"/>
                        <a14:foregroundMark x1="95327" y1="85942" x2="94860" y2="85942"/>
                        <a14:foregroundMark x1="97040" y1="82759" x2="98287" y2="96817"/>
                        <a14:foregroundMark x1="98287" y1="96817" x2="97819" y2="82493"/>
                        <a14:foregroundMark x1="97819" y1="82493" x2="97196" y2="81963"/>
                        <a14:foregroundMark x1="1246" y1="96817" x2="10592" y2="98408"/>
                        <a14:foregroundMark x1="10592" y1="98408" x2="779" y2="94430"/>
                        <a14:foregroundMark x1="779" y1="94430" x2="779" y2="94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182" y="4885544"/>
            <a:ext cx="1725458" cy="101323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8B0B1E2-821F-4BAF-8D76-5ED3958345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11" b="95970" l="560" r="96642">
                        <a14:foregroundMark x1="8582" y1="7809" x2="3172" y2="28463"/>
                        <a14:foregroundMark x1="3172" y1="28463" x2="20149" y2="58690"/>
                        <a14:foregroundMark x1="20149" y1="58690" x2="61940" y2="57935"/>
                        <a14:foregroundMark x1="61940" y1="57935" x2="71082" y2="34509"/>
                        <a14:foregroundMark x1="71082" y1="34509" x2="40858" y2="6297"/>
                        <a14:foregroundMark x1="40858" y1="6297" x2="10075" y2="12091"/>
                        <a14:foregroundMark x1="29291" y1="26448" x2="19776" y2="37028"/>
                        <a14:foregroundMark x1="19776" y1="37028" x2="24627" y2="63728"/>
                        <a14:foregroundMark x1="24627" y1="63728" x2="59701" y2="84383"/>
                        <a14:foregroundMark x1="59701" y1="84383" x2="85448" y2="57935"/>
                        <a14:foregroundMark x1="85448" y1="57935" x2="48507" y2="23426"/>
                        <a14:foregroundMark x1="48507" y1="23426" x2="32649" y2="24433"/>
                        <a14:foregroundMark x1="32649" y1="24433" x2="27052" y2="27456"/>
                        <a14:foregroundMark x1="86754" y1="15113" x2="77239" y2="40302"/>
                        <a14:foregroundMark x1="77239" y1="40302" x2="76679" y2="81360"/>
                        <a14:foregroundMark x1="76679" y1="81360" x2="89739" y2="79345"/>
                        <a14:foregroundMark x1="89739" y1="79345" x2="96828" y2="42569"/>
                        <a14:foregroundMark x1="96828" y1="42569" x2="88433" y2="16373"/>
                        <a14:foregroundMark x1="4478" y1="10076" x2="4104" y2="93703"/>
                        <a14:foregroundMark x1="4104" y1="93703" x2="19216" y2="86902"/>
                        <a14:foregroundMark x1="19216" y1="86902" x2="18843" y2="33753"/>
                        <a14:foregroundMark x1="18843" y1="33753" x2="6716" y2="7809"/>
                        <a14:foregroundMark x1="6716" y1="7809" x2="5410" y2="9320"/>
                        <a14:foregroundMark x1="35448" y1="22418" x2="19216" y2="55668"/>
                        <a14:foregroundMark x1="19216" y1="55668" x2="49813" y2="81108"/>
                        <a14:foregroundMark x1="49813" y1="81108" x2="58396" y2="36776"/>
                        <a14:foregroundMark x1="58396" y1="36776" x2="38806" y2="20403"/>
                        <a14:foregroundMark x1="38806" y1="20403" x2="37873" y2="20403"/>
                        <a14:foregroundMark x1="6530" y1="6297" x2="73694" y2="2771"/>
                        <a14:foregroundMark x1="73694" y1="2771" x2="85821" y2="14106"/>
                        <a14:foregroundMark x1="85821" y1="14106" x2="64739" y2="32746"/>
                        <a14:foregroundMark x1="64739" y1="32746" x2="12313" y2="22922"/>
                        <a14:foregroundMark x1="12313" y1="22922" x2="6157" y2="8060"/>
                        <a14:foregroundMark x1="6157" y1="8060" x2="8582" y2="3526"/>
                        <a14:foregroundMark x1="36754" y1="29219" x2="22575" y2="47607"/>
                        <a14:foregroundMark x1="22575" y1="47607" x2="41418" y2="78086"/>
                        <a14:foregroundMark x1="41418" y1="78086" x2="76866" y2="54912"/>
                        <a14:foregroundMark x1="76866" y1="54912" x2="41791" y2="29975"/>
                        <a14:foregroundMark x1="41791" y1="29975" x2="31903" y2="29723"/>
                        <a14:foregroundMark x1="31903" y1="29723" x2="31343" y2="31738"/>
                        <a14:foregroundMark x1="1866" y1="32242" x2="5224" y2="99496"/>
                        <a14:foregroundMark x1="5224" y1="99496" x2="21269" y2="96725"/>
                        <a14:foregroundMark x1="21269" y1="96725" x2="43657" y2="99496"/>
                        <a14:foregroundMark x1="43657" y1="99496" x2="82836" y2="91688"/>
                        <a14:foregroundMark x1="82836" y1="91688" x2="95709" y2="75315"/>
                        <a14:foregroundMark x1="95709" y1="75315" x2="99067" y2="20151"/>
                        <a14:foregroundMark x1="99067" y1="20151" x2="93843" y2="6549"/>
                        <a14:foregroundMark x1="93843" y1="6549" x2="26493" y2="18136"/>
                        <a14:foregroundMark x1="26493" y1="18136" x2="1119" y2="34005"/>
                        <a14:foregroundMark x1="1119" y1="34005" x2="560" y2="34761"/>
                        <a14:foregroundMark x1="72761" y1="4282" x2="70709" y2="19899"/>
                        <a14:foregroundMark x1="70709" y1="19899" x2="95336" y2="39043"/>
                        <a14:foregroundMark x1="95336" y1="39043" x2="96269" y2="23678"/>
                        <a14:foregroundMark x1="96269" y1="23678" x2="87873" y2="1763"/>
                        <a14:foregroundMark x1="87873" y1="1763" x2="75746" y2="1763"/>
                        <a14:foregroundMark x1="75746" y1="1763" x2="69216" y2="5542"/>
                        <a14:foregroundMark x1="77239" y1="20655" x2="79478" y2="36020"/>
                        <a14:foregroundMark x1="79478" y1="36020" x2="90672" y2="35264"/>
                        <a14:foregroundMark x1="90672" y1="35264" x2="88433" y2="15869"/>
                        <a14:foregroundMark x1="88433" y1="15869" x2="70149" y2="15617"/>
                        <a14:foregroundMark x1="70149" y1="15617" x2="69403" y2="17884"/>
                        <a14:foregroundMark x1="68657" y1="8816" x2="71828" y2="30479"/>
                        <a14:foregroundMark x1="71828" y1="30479" x2="91045" y2="34761"/>
                        <a14:foregroundMark x1="91045" y1="34761" x2="73694" y2="17884"/>
                        <a14:foregroundMark x1="73694" y1="17884" x2="64366" y2="19395"/>
                        <a14:foregroundMark x1="96828" y1="88161" x2="73134" y2="95970"/>
                        <a14:foregroundMark x1="73134" y1="95970" x2="11754" y2="87909"/>
                        <a14:foregroundMark x1="11754" y1="87909" x2="12687" y2="53401"/>
                        <a14:foregroundMark x1="12687" y1="53401" x2="72015" y2="63224"/>
                        <a14:foregroundMark x1="72015" y1="63224" x2="94216" y2="85139"/>
                        <a14:foregroundMark x1="94216" y1="85139" x2="95522" y2="88917"/>
                        <a14:foregroundMark x1="11754" y1="26952" x2="6903" y2="83879"/>
                        <a14:foregroundMark x1="6903" y1="83879" x2="28731" y2="65995"/>
                        <a14:foregroundMark x1="28731" y1="65995" x2="16045" y2="32746"/>
                        <a14:foregroundMark x1="16045" y1="32746" x2="8955" y2="35516"/>
                        <a14:foregroundMark x1="33582" y1="64987" x2="24067" y2="74559"/>
                        <a14:foregroundMark x1="24067" y1="74559" x2="33769" y2="90428"/>
                        <a14:foregroundMark x1="33769" y1="90428" x2="61194" y2="87154"/>
                        <a14:foregroundMark x1="61194" y1="87154" x2="76306" y2="88665"/>
                        <a14:foregroundMark x1="76306" y1="88665" x2="57463" y2="72040"/>
                        <a14:foregroundMark x1="57463" y1="72040" x2="15858" y2="71285"/>
                        <a14:foregroundMark x1="15858" y1="71285" x2="14366" y2="70025"/>
                        <a14:foregroundMark x1="32276" y1="71033" x2="43657" y2="84131"/>
                        <a14:foregroundMark x1="43657" y1="84131" x2="36194" y2="66247"/>
                        <a14:foregroundMark x1="36194" y1="66247" x2="28731" y2="67758"/>
                        <a14:backgroundMark x1="20572" y1="79941" x2="21291" y2="80075"/>
                        <a14:backgroundMark x1="17473" y1="79363" x2="17759" y2="79416"/>
                        <a14:backgroundMark x1="61022" y1="39349" x2="60702" y2="38801"/>
                        <a14:backgroundMark x1="70121" y1="54941" x2="69596" y2="54041"/>
                        <a14:backgroundMark x1="25088" y1="15397" x2="24597" y2="152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7120" y="4886142"/>
            <a:ext cx="1346027" cy="996965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103439D8-36DB-4175-BA7E-D46824E43D01}"/>
              </a:ext>
            </a:extLst>
          </p:cNvPr>
          <p:cNvSpPr/>
          <p:nvPr/>
        </p:nvSpPr>
        <p:spPr>
          <a:xfrm>
            <a:off x="9492820" y="3935847"/>
            <a:ext cx="1413934" cy="368838"/>
          </a:xfrm>
          <a:prstGeom prst="roundRect">
            <a:avLst>
              <a:gd name="adj" fmla="val 16667"/>
            </a:avLst>
          </a:prstGeom>
          <a:gradFill>
            <a:gsLst>
              <a:gs pos="81000">
                <a:srgbClr val="2D0358"/>
              </a:gs>
              <a:gs pos="0">
                <a:srgbClr val="7030A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7416967-9205-49AE-AC65-4FBF83C2165E}"/>
              </a:ext>
            </a:extLst>
          </p:cNvPr>
          <p:cNvSpPr txBox="1"/>
          <p:nvPr/>
        </p:nvSpPr>
        <p:spPr>
          <a:xfrm>
            <a:off x="9492820" y="3986510"/>
            <a:ext cx="1413934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+ 2.5GbE</a:t>
            </a:r>
          </a:p>
        </p:txBody>
      </p:sp>
    </p:spTree>
    <p:extLst>
      <p:ext uri="{BB962C8B-B14F-4D97-AF65-F5344CB8AC3E}">
        <p14:creationId xmlns:p14="http://schemas.microsoft.com/office/powerpoint/2010/main" val="2874171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74B0FF93-3064-4D30-8F82-27FF523285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954" y="1913583"/>
            <a:ext cx="3655808" cy="3365137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05FD0BE9-1D36-4331-A3A9-417899770E8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14" y="1935174"/>
            <a:ext cx="6489699" cy="33651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搭配機架型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2.5/5/10GbE </a:t>
            </a:r>
            <a:r>
              <a:rPr 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NAS</a:t>
            </a:r>
            <a:endParaRPr lang="en-US" altLang="zh-TW" sz="4000" b="1">
              <a:solidFill>
                <a:prstClr val="whit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7C1F82F-6E80-41B6-B64D-04E54971AFA3}"/>
              </a:ext>
            </a:extLst>
          </p:cNvPr>
          <p:cNvSpPr/>
          <p:nvPr/>
        </p:nvSpPr>
        <p:spPr>
          <a:xfrm>
            <a:off x="1176539" y="3888695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x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83XU-RP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59D511A9-CAC2-4153-98A8-ED999474B8B2}"/>
              </a:ext>
            </a:extLst>
          </p:cNvPr>
          <p:cNvSpPr/>
          <p:nvPr/>
        </p:nvSpPr>
        <p:spPr>
          <a:xfrm>
            <a:off x="4246212" y="3928867"/>
            <a:ext cx="2911602" cy="19665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x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77XU-RP</a:t>
            </a:r>
          </a:p>
        </p:txBody>
      </p:sp>
      <p:pic>
        <p:nvPicPr>
          <p:cNvPr id="58" name="圖片 4" descr="一張含有 坐, 桌, 大, 房間 的圖片&#10;&#10;自動產生的描述">
            <a:extLst>
              <a:ext uri="{FF2B5EF4-FFF2-40B4-BE49-F238E27FC236}">
                <a16:creationId xmlns:a16="http://schemas.microsoft.com/office/drawing/2014/main" id="{3B443D81-0F20-4428-BE87-3A433B3F8C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017" y="2297947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圖片 5" descr="一張含有 坐, 桌, 房間, 大 的圖片&#10;&#10;自動產生的描述">
            <a:extLst>
              <a:ext uri="{FF2B5EF4-FFF2-40B4-BE49-F238E27FC236}">
                <a16:creationId xmlns:a16="http://schemas.microsoft.com/office/drawing/2014/main" id="{D07F7B9C-728C-4E30-B0B6-6D6D518B2B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100" y="3306614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圖片 7" descr="一張含有 吉他 的圖片&#10;&#10;自動產生的描述">
            <a:extLst>
              <a:ext uri="{FF2B5EF4-FFF2-40B4-BE49-F238E27FC236}">
                <a16:creationId xmlns:a16="http://schemas.microsoft.com/office/drawing/2014/main" id="{7DAFD541-7380-474D-B388-D374EFCBCA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100" y="4416179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BDAD1CD5-0426-475D-B8B6-754F20801AAB}"/>
              </a:ext>
            </a:extLst>
          </p:cNvPr>
          <p:cNvSpPr/>
          <p:nvPr/>
        </p:nvSpPr>
        <p:spPr>
          <a:xfrm>
            <a:off x="7935685" y="2714330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TS-873AeU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D3812EBF-4C29-4B34-846D-C0774E6873EB}"/>
              </a:ext>
            </a:extLst>
          </p:cNvPr>
          <p:cNvSpPr/>
          <p:nvPr/>
        </p:nvSpPr>
        <p:spPr>
          <a:xfrm>
            <a:off x="7935685" y="3610098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TS-x73AU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24FE1582-98F7-4F8E-BE41-A55F89AC786C}"/>
              </a:ext>
            </a:extLst>
          </p:cNvPr>
          <p:cNvSpPr/>
          <p:nvPr/>
        </p:nvSpPr>
        <p:spPr>
          <a:xfrm>
            <a:off x="7935685" y="4686431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TS-X64U/X64eU series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A8EFC690-D434-45AC-9949-65F27E719308}"/>
              </a:ext>
            </a:extLst>
          </p:cNvPr>
          <p:cNvSpPr/>
          <p:nvPr/>
        </p:nvSpPr>
        <p:spPr>
          <a:xfrm>
            <a:off x="7935685" y="5728080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TS-x32PXU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E8DE293-B8D7-46AE-92C0-43A7EB6C88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8FB"/>
              </a:clrFrom>
              <a:clrTo>
                <a:srgbClr val="F7F8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938" y="2166502"/>
            <a:ext cx="1533503" cy="6755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F178B27-73EC-412A-B961-E120A1D6508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4378" y="2195921"/>
            <a:ext cx="1533504" cy="49274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5AEE23B-41DF-4F22-A23F-D7749563F16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897" y="2902081"/>
            <a:ext cx="1533503" cy="36136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F4D838F-0484-4624-898F-27C5C962345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4378" y="2940286"/>
            <a:ext cx="1542745" cy="21230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D4B9CA1-79D2-437B-A214-57642EED289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938" y="3347232"/>
            <a:ext cx="1519462" cy="36596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674F751-EBED-4C1C-A9F8-3389644416B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7F8FB"/>
              </a:clrFrom>
              <a:clrTo>
                <a:srgbClr val="F7F8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4931" y="3237355"/>
            <a:ext cx="1600446" cy="19665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5AFF7FE-E2DC-4549-AEE4-17F13C6324F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7F8FB"/>
              </a:clrFrom>
              <a:clrTo>
                <a:srgbClr val="F7F8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4932" y="2740326"/>
            <a:ext cx="1600446" cy="38707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B2E45E43-A177-4D50-B00F-9FAC42C0F2C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1790" y="2143296"/>
            <a:ext cx="1600446" cy="519350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82F4C9EE-DC5C-403E-A7D8-05A7DB75590C}"/>
              </a:ext>
            </a:extLst>
          </p:cNvPr>
          <p:cNvSpPr/>
          <p:nvPr/>
        </p:nvSpPr>
        <p:spPr>
          <a:xfrm>
            <a:off x="617314" y="1511791"/>
            <a:ext cx="6540499" cy="461327"/>
          </a:xfrm>
          <a:prstGeom prst="roundRect">
            <a:avLst>
              <a:gd name="adj" fmla="val 13074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endParaRPr kumimoji="0" lang="en-US" altLang="zh-CN" sz="1700" b="1" i="0" u="none" strike="noStrike" kern="1200" cap="none" spc="0" normalizeH="0" baseline="0" noProof="0">
              <a:ln>
                <a:noFill/>
              </a:ln>
              <a:solidFill>
                <a:srgbClr val="99E0FD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3A02FA7-3F5A-4CD3-9556-958986C448E1}"/>
              </a:ext>
            </a:extLst>
          </p:cNvPr>
          <p:cNvSpPr/>
          <p:nvPr/>
        </p:nvSpPr>
        <p:spPr>
          <a:xfrm>
            <a:off x="813608" y="1523760"/>
            <a:ext cx="634420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BASE-T &amp; SFP+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D30A5E5F-2FB0-4225-8A78-EBCD97E707D9}"/>
              </a:ext>
            </a:extLst>
          </p:cNvPr>
          <p:cNvSpPr/>
          <p:nvPr/>
        </p:nvSpPr>
        <p:spPr>
          <a:xfrm>
            <a:off x="7509411" y="1518442"/>
            <a:ext cx="3737803" cy="461327"/>
          </a:xfrm>
          <a:prstGeom prst="roundRect">
            <a:avLst>
              <a:gd name="adj" fmla="val 1098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endParaRPr kumimoji="0" lang="en-US" altLang="zh-CN" sz="1700" b="1" i="0" u="none" strike="noStrike" kern="1200" cap="none" spc="0" normalizeH="0" baseline="0" noProof="0">
              <a:ln>
                <a:noFill/>
              </a:ln>
              <a:solidFill>
                <a:srgbClr val="99E0FD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5459D73-B2BD-4E1F-AC9D-E8987BE37800}"/>
              </a:ext>
            </a:extLst>
          </p:cNvPr>
          <p:cNvSpPr/>
          <p:nvPr/>
        </p:nvSpPr>
        <p:spPr>
          <a:xfrm>
            <a:off x="7565953" y="1530411"/>
            <a:ext cx="3599267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2.5GbE BASE-T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93BB1A-C99B-BF93-B21E-C66823AC43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053" y="1451788"/>
            <a:ext cx="3036862" cy="1898376"/>
          </a:xfrm>
          <a:prstGeom prst="rect">
            <a:avLst/>
          </a:prstGeom>
        </p:spPr>
      </p:pic>
      <p:pic>
        <p:nvPicPr>
          <p:cNvPr id="9" name="圖片 8" descr="一張含有 外殼 的圖片&#10;&#10;自動產生的描述">
            <a:extLst>
              <a:ext uri="{FF2B5EF4-FFF2-40B4-BE49-F238E27FC236}">
                <a16:creationId xmlns:a16="http://schemas.microsoft.com/office/drawing/2014/main" id="{1E84B13C-1788-6F28-2987-FE956A1DF9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2" y="3949477"/>
            <a:ext cx="2357832" cy="147390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E36A026-7B75-BE61-74F8-03D70BCDB160}"/>
              </a:ext>
            </a:extLst>
          </p:cNvPr>
          <p:cNvSpPr txBox="1"/>
          <p:nvPr/>
        </p:nvSpPr>
        <p:spPr>
          <a:xfrm>
            <a:off x="813608" y="5068167"/>
            <a:ext cx="2142574" cy="19665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</a:defRPr>
            </a:lvl1pPr>
          </a:lstStyle>
          <a:p>
            <a:r>
              <a:rPr lang="en" altLang="zh-TW"/>
              <a:t>TS-1886XU-RP R2</a:t>
            </a:r>
            <a:endParaRPr lang="zh-TW" altLang="en-US"/>
          </a:p>
        </p:txBody>
      </p:sp>
      <p:sp>
        <p:nvSpPr>
          <p:cNvPr id="38" name="矩形: 圓角 2">
            <a:extLst>
              <a:ext uri="{FF2B5EF4-FFF2-40B4-BE49-F238E27FC236}">
                <a16:creationId xmlns:a16="http://schemas.microsoft.com/office/drawing/2014/main" id="{60816A52-803F-A327-FEA9-8B5EB7D970A8}"/>
              </a:ext>
            </a:extLst>
          </p:cNvPr>
          <p:cNvSpPr/>
          <p:nvPr/>
        </p:nvSpPr>
        <p:spPr>
          <a:xfrm>
            <a:off x="8583425" y="6005079"/>
            <a:ext cx="1634066" cy="368838"/>
          </a:xfrm>
          <a:prstGeom prst="roundRect">
            <a:avLst>
              <a:gd name="adj" fmla="val 16667"/>
            </a:avLst>
          </a:prstGeom>
          <a:gradFill>
            <a:gsLst>
              <a:gs pos="81000">
                <a:srgbClr val="2D0358"/>
              </a:gs>
              <a:gs pos="0">
                <a:srgbClr val="7030A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CB630C2-F0CE-CC6C-4830-C59C85851E4D}"/>
              </a:ext>
            </a:extLst>
          </p:cNvPr>
          <p:cNvSpPr txBox="1"/>
          <p:nvPr/>
        </p:nvSpPr>
        <p:spPr>
          <a:xfrm>
            <a:off x="8583424" y="6055742"/>
            <a:ext cx="1634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+ 2 x 10GbE SFP+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182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圖片 81">
            <a:extLst>
              <a:ext uri="{FF2B5EF4-FFF2-40B4-BE49-F238E27FC236}">
                <a16:creationId xmlns:a16="http://schemas.microsoft.com/office/drawing/2014/main" id="{D99978BC-09F8-41A3-A464-B7F44B07D1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596" y="2180577"/>
            <a:ext cx="2446496" cy="1390851"/>
          </a:xfrm>
          <a:prstGeom prst="rect">
            <a:avLst/>
          </a:prstGeom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E125A97B-A0C7-4055-A7BF-C00FD9543BE9}"/>
              </a:ext>
            </a:extLst>
          </p:cNvPr>
          <p:cNvSpPr/>
          <p:nvPr/>
        </p:nvSpPr>
        <p:spPr>
          <a:xfrm>
            <a:off x="8977915" y="1880621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zh-TW" altLang="en-US" sz="1700" b="1">
                <a:solidFill>
                  <a:srgbClr val="99E0FD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QXG-2.5G Family</a:t>
            </a:r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04968F34-72BA-469A-B38E-F3C7F1C57F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774" y="2192671"/>
            <a:ext cx="2446496" cy="1390851"/>
          </a:xfrm>
          <a:prstGeom prst="rect">
            <a:avLst/>
          </a:prstGeom>
        </p:spPr>
      </p:pic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05CBD628-D231-49FF-9367-7C41EB68EC01}"/>
              </a:ext>
            </a:extLst>
          </p:cNvPr>
          <p:cNvSpPr/>
          <p:nvPr/>
        </p:nvSpPr>
        <p:spPr>
          <a:xfrm>
            <a:off x="6239093" y="1892715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zh-TW" altLang="en-US" sz="1700" b="1">
                <a:solidFill>
                  <a:srgbClr val="99E0FD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QXG-5G Family</a:t>
            </a:r>
          </a:p>
        </p:txBody>
      </p:sp>
      <p:pic>
        <p:nvPicPr>
          <p:cNvPr id="72" name="圖片 71">
            <a:extLst>
              <a:ext uri="{FF2B5EF4-FFF2-40B4-BE49-F238E27FC236}">
                <a16:creationId xmlns:a16="http://schemas.microsoft.com/office/drawing/2014/main" id="{AC0D0286-7162-417D-BFEF-CB116935A6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60" y="4424945"/>
            <a:ext cx="2446496" cy="1390851"/>
          </a:xfrm>
          <a:prstGeom prst="rect">
            <a:avLst/>
          </a:prstGeom>
        </p:spPr>
      </p:pic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A4FA0051-CB32-4FBF-9164-B4EF99B50975}"/>
              </a:ext>
            </a:extLst>
          </p:cNvPr>
          <p:cNvSpPr/>
          <p:nvPr/>
        </p:nvSpPr>
        <p:spPr>
          <a:xfrm>
            <a:off x="3481079" y="4124989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700" b="1">
                <a:solidFill>
                  <a:srgbClr val="99E0FD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QXG-10G1T</a:t>
            </a: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2510E8CC-7579-4A24-8220-176BADB72C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38" y="4437039"/>
            <a:ext cx="2446496" cy="1390851"/>
          </a:xfrm>
          <a:prstGeom prst="rect">
            <a:avLst/>
          </a:prstGeom>
        </p:spPr>
      </p:pic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6BA4FA6B-5AF0-4FA8-AC6D-86D42CB5A5B5}"/>
              </a:ext>
            </a:extLst>
          </p:cNvPr>
          <p:cNvSpPr/>
          <p:nvPr/>
        </p:nvSpPr>
        <p:spPr>
          <a:xfrm>
            <a:off x="742257" y="4137083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700" b="1">
                <a:solidFill>
                  <a:srgbClr val="99E0FD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QXG-10G2T-X107</a:t>
            </a:r>
          </a:p>
        </p:txBody>
      </p:sp>
      <p:pic>
        <p:nvPicPr>
          <p:cNvPr id="68" name="圖片 67">
            <a:extLst>
              <a:ext uri="{FF2B5EF4-FFF2-40B4-BE49-F238E27FC236}">
                <a16:creationId xmlns:a16="http://schemas.microsoft.com/office/drawing/2014/main" id="{23BA26A5-7E71-4E39-886C-031DC87C96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197" y="2191386"/>
            <a:ext cx="2446496" cy="1390851"/>
          </a:xfrm>
          <a:prstGeom prst="rect">
            <a:avLst/>
          </a:prstGeom>
        </p:spPr>
      </p:pic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44EBBB45-5706-4196-B250-14C711574A9F}"/>
              </a:ext>
            </a:extLst>
          </p:cNvPr>
          <p:cNvSpPr/>
          <p:nvPr/>
        </p:nvSpPr>
        <p:spPr>
          <a:xfrm>
            <a:off x="3482516" y="1891430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700" b="1">
                <a:solidFill>
                  <a:srgbClr val="99E0FD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QXG-10G2T-X710</a:t>
            </a:r>
            <a:endParaRPr lang="zh-TW" altLang="en-US" sz="1700" b="1">
              <a:solidFill>
                <a:srgbClr val="99E0FD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A917E8E1-B204-4FA8-B83E-D2A04876F91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75" y="2203480"/>
            <a:ext cx="2446496" cy="1390851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460B0D11-D1C1-461F-B7D9-8EF89FEA7037}"/>
              </a:ext>
            </a:extLst>
          </p:cNvPr>
          <p:cNvSpPr/>
          <p:nvPr/>
        </p:nvSpPr>
        <p:spPr>
          <a:xfrm>
            <a:off x="743694" y="1903524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7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QXG-10G2TC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網路擴充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豐富的各式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PCIe</a:t>
            </a: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網路擴充卡</a:t>
            </a: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FA1227C2-F8B1-4664-8690-71E4C2BE241E}"/>
              </a:ext>
            </a:extLst>
          </p:cNvPr>
          <p:cNvSpPr txBox="1"/>
          <p:nvPr/>
        </p:nvSpPr>
        <p:spPr>
          <a:xfrm>
            <a:off x="1159230" y="3480485"/>
            <a:ext cx="182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099EBDE-9A2D-4BAD-ADD1-3A48C84C7C42}"/>
              </a:ext>
            </a:extLst>
          </p:cNvPr>
          <p:cNvSpPr txBox="1"/>
          <p:nvPr/>
        </p:nvSpPr>
        <p:spPr>
          <a:xfrm>
            <a:off x="715200" y="1429180"/>
            <a:ext cx="5245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95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series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6881C727-BD84-4E93-A0C9-31F22870831E}"/>
              </a:ext>
            </a:extLst>
          </p:cNvPr>
          <p:cNvSpPr txBox="1"/>
          <p:nvPr/>
        </p:nvSpPr>
        <p:spPr>
          <a:xfrm>
            <a:off x="3974938" y="3480485"/>
            <a:ext cx="182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96" name="群組 95">
            <a:extLst>
              <a:ext uri="{FF2B5EF4-FFF2-40B4-BE49-F238E27FC236}">
                <a16:creationId xmlns:a16="http://schemas.microsoft.com/office/drawing/2014/main" id="{C1A74E60-2FAD-4CD8-9040-DBE08F6339DB}"/>
              </a:ext>
            </a:extLst>
          </p:cNvPr>
          <p:cNvGrpSpPr/>
          <p:nvPr/>
        </p:nvGrpSpPr>
        <p:grpSpPr>
          <a:xfrm>
            <a:off x="3284762" y="3138268"/>
            <a:ext cx="859808" cy="859808"/>
            <a:chOff x="3251424" y="3089371"/>
            <a:chExt cx="859808" cy="859808"/>
          </a:xfrm>
        </p:grpSpPr>
        <p:sp>
          <p:nvSpPr>
            <p:cNvPr id="97" name="橢圓 96">
              <a:extLst>
                <a:ext uri="{FF2B5EF4-FFF2-40B4-BE49-F238E27FC236}">
                  <a16:creationId xmlns:a16="http://schemas.microsoft.com/office/drawing/2014/main" id="{A5C13B18-1B66-43B0-95E1-0AA8B52C5BF2}"/>
                </a:ext>
              </a:extLst>
            </p:cNvPr>
            <p:cNvSpPr/>
            <p:nvPr/>
          </p:nvSpPr>
          <p:spPr>
            <a:xfrm>
              <a:off x="3251424" y="3089371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98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8B143234-EE06-4FE3-89B1-30A11FB7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4764" y="3272204"/>
              <a:ext cx="720615" cy="479275"/>
            </a:xfrm>
            <a:prstGeom prst="rect">
              <a:avLst/>
            </a:prstGeom>
          </p:spPr>
        </p:pic>
      </p:grp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F3726512-A12A-439A-BCF2-E2ABE365756B}"/>
              </a:ext>
            </a:extLst>
          </p:cNvPr>
          <p:cNvSpPr txBox="1"/>
          <p:nvPr/>
        </p:nvSpPr>
        <p:spPr>
          <a:xfrm>
            <a:off x="782794" y="5709597"/>
            <a:ext cx="241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9B78EB9B-BFEB-4265-8B9F-92B05E94886A}"/>
              </a:ext>
            </a:extLst>
          </p:cNvPr>
          <p:cNvSpPr txBox="1"/>
          <p:nvPr/>
        </p:nvSpPr>
        <p:spPr>
          <a:xfrm>
            <a:off x="3532223" y="5709597"/>
            <a:ext cx="241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12" name="圖片 111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669FFE6E-10A9-4541-9DAA-A1262B393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052" y="4738742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圖片 113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C54D7FE-9F7A-46ED-986A-BF50550997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508" y="4738742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7B05FB6D-53FE-4465-A732-91410E6E5948}"/>
              </a:ext>
            </a:extLst>
          </p:cNvPr>
          <p:cNvGrpSpPr/>
          <p:nvPr/>
        </p:nvGrpSpPr>
        <p:grpSpPr>
          <a:xfrm>
            <a:off x="2917908" y="4823900"/>
            <a:ext cx="859808" cy="859808"/>
            <a:chOff x="2884570" y="4775003"/>
            <a:chExt cx="859808" cy="859808"/>
          </a:xfrm>
        </p:grpSpPr>
        <p:sp>
          <p:nvSpPr>
            <p:cNvPr id="118" name="橢圓 117">
              <a:extLst>
                <a:ext uri="{FF2B5EF4-FFF2-40B4-BE49-F238E27FC236}">
                  <a16:creationId xmlns:a16="http://schemas.microsoft.com/office/drawing/2014/main" id="{4BA726A5-598A-4BF5-8386-465FAEC7FFBC}"/>
                </a:ext>
              </a:extLst>
            </p:cNvPr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119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7320BF38-2B87-4322-AE51-718E8EF6F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</p:spPr>
        </p:pic>
      </p:grpSp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ED70F406-4E92-420F-B7ED-20E2C93953B6}"/>
              </a:ext>
            </a:extLst>
          </p:cNvPr>
          <p:cNvGrpSpPr/>
          <p:nvPr/>
        </p:nvGrpSpPr>
        <p:grpSpPr>
          <a:xfrm>
            <a:off x="7253069" y="5555994"/>
            <a:ext cx="859808" cy="859808"/>
            <a:chOff x="7057677" y="5592194"/>
            <a:chExt cx="859808" cy="859808"/>
          </a:xfrm>
        </p:grpSpPr>
        <p:sp>
          <p:nvSpPr>
            <p:cNvPr id="147" name="橢圓 146">
              <a:extLst>
                <a:ext uri="{FF2B5EF4-FFF2-40B4-BE49-F238E27FC236}">
                  <a16:creationId xmlns:a16="http://schemas.microsoft.com/office/drawing/2014/main" id="{3DDCCD08-0E90-45EF-8C5C-ABBC0A86DE6B}"/>
                </a:ext>
              </a:extLst>
            </p:cNvPr>
            <p:cNvSpPr/>
            <p:nvPr/>
          </p:nvSpPr>
          <p:spPr>
            <a:xfrm>
              <a:off x="7057677" y="5592194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148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FED0732E-3B79-4B33-A0FF-9A61EAE8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7132377" y="5823772"/>
              <a:ext cx="712744" cy="416215"/>
            </a:xfrm>
            <a:prstGeom prst="rect">
              <a:avLst/>
            </a:prstGeom>
          </p:spPr>
        </p:pic>
      </p:grpSp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8F6FE262-D1C3-4A5B-80CD-C2858C04A763}"/>
              </a:ext>
            </a:extLst>
          </p:cNvPr>
          <p:cNvSpPr txBox="1"/>
          <p:nvPr/>
        </p:nvSpPr>
        <p:spPr>
          <a:xfrm>
            <a:off x="6282997" y="1429180"/>
            <a:ext cx="244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95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5GbE series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53" name="圖片 3">
            <a:extLst>
              <a:ext uri="{FF2B5EF4-FFF2-40B4-BE49-F238E27FC236}">
                <a16:creationId xmlns:a16="http://schemas.microsoft.com/office/drawing/2014/main" id="{8E76FCCB-E046-46F2-9D1F-82F5CAA2571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39" y="2561600"/>
            <a:ext cx="1605888" cy="998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4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EC947C07-7D26-4BCE-835C-BF2259F1215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45" y="3626936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D71E9CC-68BC-4033-8C89-7079FC6AEB2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824" y="4705748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文字方塊 161">
            <a:extLst>
              <a:ext uri="{FF2B5EF4-FFF2-40B4-BE49-F238E27FC236}">
                <a16:creationId xmlns:a16="http://schemas.microsoft.com/office/drawing/2014/main" id="{C5520CD9-476C-47AC-8E9C-4386CB691AE4}"/>
              </a:ext>
            </a:extLst>
          </p:cNvPr>
          <p:cNvSpPr txBox="1"/>
          <p:nvPr/>
        </p:nvSpPr>
        <p:spPr>
          <a:xfrm>
            <a:off x="7524364" y="2786986"/>
            <a:ext cx="1216360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57DE1611-9374-4869-9A93-5D56FB0F55C4}"/>
              </a:ext>
            </a:extLst>
          </p:cNvPr>
          <p:cNvSpPr txBox="1"/>
          <p:nvPr/>
        </p:nvSpPr>
        <p:spPr>
          <a:xfrm>
            <a:off x="7729928" y="3851229"/>
            <a:ext cx="1010796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9013A51F-9296-4DCF-BB8E-06B910A239C2}"/>
              </a:ext>
            </a:extLst>
          </p:cNvPr>
          <p:cNvSpPr txBox="1"/>
          <p:nvPr/>
        </p:nvSpPr>
        <p:spPr>
          <a:xfrm>
            <a:off x="7782426" y="4942313"/>
            <a:ext cx="958297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4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69" name="文字方塊 168">
            <a:extLst>
              <a:ext uri="{FF2B5EF4-FFF2-40B4-BE49-F238E27FC236}">
                <a16:creationId xmlns:a16="http://schemas.microsoft.com/office/drawing/2014/main" id="{1CD1E3E1-BC65-49EF-B2F3-A92F0993400A}"/>
              </a:ext>
            </a:extLst>
          </p:cNvPr>
          <p:cNvSpPr txBox="1"/>
          <p:nvPr/>
        </p:nvSpPr>
        <p:spPr>
          <a:xfrm>
            <a:off x="9054622" y="1429180"/>
            <a:ext cx="244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95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2.5GbE series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CBE3FA77-23E8-4827-81B6-17F1171A7FD0}"/>
              </a:ext>
            </a:extLst>
          </p:cNvPr>
          <p:cNvSpPr txBox="1"/>
          <p:nvPr/>
        </p:nvSpPr>
        <p:spPr>
          <a:xfrm>
            <a:off x="10295989" y="2786986"/>
            <a:ext cx="1216360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71" name="文字方塊 170">
            <a:extLst>
              <a:ext uri="{FF2B5EF4-FFF2-40B4-BE49-F238E27FC236}">
                <a16:creationId xmlns:a16="http://schemas.microsoft.com/office/drawing/2014/main" id="{BF758046-9EBA-404D-BD9C-4A5683939E1B}"/>
              </a:ext>
            </a:extLst>
          </p:cNvPr>
          <p:cNvSpPr txBox="1"/>
          <p:nvPr/>
        </p:nvSpPr>
        <p:spPr>
          <a:xfrm>
            <a:off x="10295989" y="3855241"/>
            <a:ext cx="1216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72" name="文字方塊 171">
            <a:extLst>
              <a:ext uri="{FF2B5EF4-FFF2-40B4-BE49-F238E27FC236}">
                <a16:creationId xmlns:a16="http://schemas.microsoft.com/office/drawing/2014/main" id="{EEE1E09C-5C82-4A69-B1C6-7F165F11BE8A}"/>
              </a:ext>
            </a:extLst>
          </p:cNvPr>
          <p:cNvSpPr txBox="1"/>
          <p:nvPr/>
        </p:nvSpPr>
        <p:spPr>
          <a:xfrm>
            <a:off x="10424919" y="4942313"/>
            <a:ext cx="1087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4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73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9353ECE-E9B6-496A-9C8E-47A3BC3C233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689" y="2548798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4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D5F8F469-6756-4F92-AA25-70447324E2F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948" y="3626936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5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F506ABB4-626A-4D36-A137-1681CE3F0C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054" y="4730883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3F2FB1BC-C249-4007-B1C2-59EBD89039D1}"/>
              </a:ext>
            </a:extLst>
          </p:cNvPr>
          <p:cNvGrpSpPr/>
          <p:nvPr/>
        </p:nvGrpSpPr>
        <p:grpSpPr>
          <a:xfrm>
            <a:off x="10024694" y="5555994"/>
            <a:ext cx="859808" cy="859808"/>
            <a:chOff x="9829302" y="5592194"/>
            <a:chExt cx="859808" cy="859808"/>
          </a:xfrm>
        </p:grpSpPr>
        <p:sp>
          <p:nvSpPr>
            <p:cNvPr id="177" name="橢圓 176">
              <a:extLst>
                <a:ext uri="{FF2B5EF4-FFF2-40B4-BE49-F238E27FC236}">
                  <a16:creationId xmlns:a16="http://schemas.microsoft.com/office/drawing/2014/main" id="{1E0CB652-8A6F-4F2D-A75D-29FE030791D8}"/>
                </a:ext>
              </a:extLst>
            </p:cNvPr>
            <p:cNvSpPr/>
            <p:nvPr/>
          </p:nvSpPr>
          <p:spPr>
            <a:xfrm>
              <a:off x="9829302" y="5592194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178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73F8DC6C-4555-4E60-AA25-2EB26F2C7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454" y="5786920"/>
              <a:ext cx="720615" cy="479275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D59576C-629D-430F-8240-EFB15FD1C0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97884" l="0" r="99222">
                        <a14:foregroundMark x1="1946" y1="7937" x2="14397" y2="11111"/>
                        <a14:foregroundMark x1="14397" y1="11111" x2="778" y2="7937"/>
                        <a14:foregroundMark x1="778" y1="7937" x2="778" y2="7937"/>
                        <a14:foregroundMark x1="59533" y1="14815" x2="59144" y2="33333"/>
                        <a14:foregroundMark x1="59144" y1="33333" x2="64202" y2="58730"/>
                        <a14:foregroundMark x1="64202" y1="58730" x2="78599" y2="63492"/>
                        <a14:foregroundMark x1="78599" y1="63492" x2="92607" y2="47619"/>
                        <a14:foregroundMark x1="92607" y1="47619" x2="85992" y2="29101"/>
                        <a14:foregroundMark x1="85992" y1="29101" x2="59533" y2="16402"/>
                        <a14:foregroundMark x1="59533" y1="16402" x2="57198" y2="12698"/>
                        <a14:foregroundMark x1="97958" y1="23320" x2="95720" y2="64021"/>
                        <a14:foregroundMark x1="98070" y1="21279" x2="98028" y2="22034"/>
                        <a14:foregroundMark x1="95720" y1="64021" x2="87938" y2="39153"/>
                        <a14:foregroundMark x1="87938" y1="39153" x2="88622" y2="19908"/>
                        <a14:foregroundMark x1="90021" y1="20111" x2="90661" y2="27513"/>
                        <a14:foregroundMark x1="90661" y1="27513" x2="94691" y2="20789"/>
                        <a14:foregroundMark x1="50973" y1="78836" x2="58755" y2="84127"/>
                        <a14:foregroundMark x1="58755" y1="84127" x2="70039" y2="83598"/>
                        <a14:foregroundMark x1="70039" y1="83598" x2="61479" y2="74603"/>
                        <a14:foregroundMark x1="61479" y1="74603" x2="51751" y2="77778"/>
                        <a14:foregroundMark x1="11955" y1="86057" x2="12062" y2="85185"/>
                        <a14:foregroundMark x1="9339" y1="84127" x2="9252" y2="85156"/>
                        <a14:foregroundMark x1="11608" y1="85941" x2="11673" y2="85714"/>
                        <a14:foregroundMark x1="10371" y1="84829" x2="10117" y2="84656"/>
                        <a14:foregroundMark x1="11673" y1="85714" x2="10380" y2="84835"/>
                        <a14:foregroundMark x1="10506" y1="92063" x2="9339" y2="91005"/>
                        <a14:foregroundMark x1="10895" y1="92063" x2="10506" y2="93651"/>
                        <a14:foregroundMark x1="11673" y1="80423" x2="12062" y2="80952"/>
                        <a14:backgroundMark x1="87938" y1="6349" x2="96498" y2="7407"/>
                        <a14:backgroundMark x1="96498" y1="7407" x2="89105" y2="1587"/>
                        <a14:backgroundMark x1="89105" y1="1587" x2="90661" y2="7407"/>
                        <a14:backgroundMark x1="98444" y1="6349" x2="97276" y2="21164"/>
                        <a14:backgroundMark x1="97276" y1="21164" x2="99222" y2="7407"/>
                        <a14:backgroundMark x1="99222" y1="7407" x2="98444" y2="6878"/>
                        <a14:backgroundMark x1="98444" y1="21693" x2="98444" y2="21164"/>
                        <a14:backgroundMark x1="98444" y1="25397" x2="98444" y2="23810"/>
                        <a14:backgroundMark x1="7782" y1="88360" x2="6226" y2="88360"/>
                        <a14:backgroundMark x1="9728" y1="87831" x2="9188" y2="88197"/>
                        <a14:backgroundMark x1="7985" y1="92548" x2="7004" y2="97884"/>
                        <a14:backgroundMark x1="8644" y1="88966" x2="8284" y2="90921"/>
                        <a14:backgroundMark x1="9339" y1="85185" x2="8927" y2="87428"/>
                        <a14:backgroundMark x1="9193" y1="88211" x2="10117" y2="84127"/>
                        <a14:backgroundMark x1="8553" y1="91039" x2="8871" y2="89633"/>
                        <a14:backgroundMark x1="7004" y1="97884" x2="8191" y2="92638"/>
                        <a14:backgroundMark x1="10117" y1="84127" x2="10117" y2="84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459" y="2474987"/>
            <a:ext cx="1277926" cy="939798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6DF368D8-68A4-467A-BEDB-9BAE8112BCA4}"/>
              </a:ext>
            </a:extLst>
          </p:cNvPr>
          <p:cNvGrpSpPr/>
          <p:nvPr/>
        </p:nvGrpSpPr>
        <p:grpSpPr>
          <a:xfrm>
            <a:off x="469347" y="3117020"/>
            <a:ext cx="859808" cy="859808"/>
            <a:chOff x="2884570" y="4775003"/>
            <a:chExt cx="859808" cy="859808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626BFFDD-9B6E-473A-BC0C-298698D6CF71}"/>
                </a:ext>
              </a:extLst>
            </p:cNvPr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55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873394A8-3182-4AA8-AF78-D5DE240DF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13087324-1F63-9E56-CF43-18A04D0BE7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95385" y="2450510"/>
            <a:ext cx="1365826" cy="92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1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12C9BCE6-981F-4F47-BEF1-E14D478CE4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496" y="2201833"/>
            <a:ext cx="4790750" cy="3365137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79440EBF-D2C2-435D-9AB9-C0FC085A1418}"/>
              </a:ext>
            </a:extLst>
          </p:cNvPr>
          <p:cNvSpPr/>
          <p:nvPr/>
        </p:nvSpPr>
        <p:spPr>
          <a:xfrm>
            <a:off x="6296695" y="1778450"/>
            <a:ext cx="4828251" cy="461327"/>
          </a:xfrm>
          <a:prstGeom prst="roundRect">
            <a:avLst>
              <a:gd name="adj" fmla="val 1098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endParaRPr lang="en-US" altLang="zh-CN" sz="1700" b="1">
              <a:solidFill>
                <a:srgbClr val="99E0FD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0EAB9CD-41F0-4488-A4F4-DE45CD2B9B3C}"/>
              </a:ext>
            </a:extLst>
          </p:cNvPr>
          <p:cNvSpPr/>
          <p:nvPr/>
        </p:nvSpPr>
        <p:spPr>
          <a:xfrm>
            <a:off x="6492989" y="1790419"/>
            <a:ext cx="468334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QNA-T310G1T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EA8A3FA7-C8F4-453F-A6B7-D8897D3919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95" y="2213802"/>
            <a:ext cx="4790750" cy="3365137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250C250-3353-4D62-A906-99B10073E5E7}"/>
              </a:ext>
            </a:extLst>
          </p:cNvPr>
          <p:cNvSpPr/>
          <p:nvPr/>
        </p:nvSpPr>
        <p:spPr>
          <a:xfrm>
            <a:off x="870694" y="1790419"/>
            <a:ext cx="4828251" cy="461327"/>
          </a:xfrm>
          <a:prstGeom prst="roundRect">
            <a:avLst>
              <a:gd name="adj" fmla="val 15160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endParaRPr lang="en-US" altLang="zh-CN" sz="1700" b="1">
              <a:solidFill>
                <a:srgbClr val="99E0FD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07D9C6E-2FEC-4583-8F74-FEB5C800A1A5}"/>
              </a:ext>
            </a:extLst>
          </p:cNvPr>
          <p:cNvSpPr/>
          <p:nvPr/>
        </p:nvSpPr>
        <p:spPr>
          <a:xfrm>
            <a:off x="1066988" y="1802388"/>
            <a:ext cx="468334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QNA-UC5G1T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>
                <a:sym typeface="+mn-lt"/>
              </a:rPr>
              <a:t>網路擴充：豐富的各式攜帶式網路擴充卡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E97D3990-7C73-4507-BAE6-4BB191848D03}"/>
              </a:ext>
            </a:extLst>
          </p:cNvPr>
          <p:cNvSpPr txBox="1"/>
          <p:nvPr/>
        </p:nvSpPr>
        <p:spPr>
          <a:xfrm>
            <a:off x="1122549" y="4065311"/>
            <a:ext cx="2898952" cy="6496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RJ45 NBASE-T</a:t>
            </a:r>
          </a:p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速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5G/2.5G/1G/100M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677B24C7-5E5A-4C43-863C-529E6110FE4B}"/>
              </a:ext>
            </a:extLst>
          </p:cNvPr>
          <p:cNvSpPr txBox="1"/>
          <p:nvPr/>
        </p:nvSpPr>
        <p:spPr>
          <a:xfrm>
            <a:off x="1122549" y="3550517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USB 3.2 Gen 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3D66E900-B8D9-46CA-9093-3DC310D0EEDE}"/>
              </a:ext>
            </a:extLst>
          </p:cNvPr>
          <p:cNvCxnSpPr>
            <a:cxnSpLocks/>
          </p:cNvCxnSpPr>
          <p:nvPr/>
        </p:nvCxnSpPr>
        <p:spPr>
          <a:xfrm>
            <a:off x="1122549" y="4003812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5CE701C-DB24-429F-BA63-A192F4D5E795}"/>
              </a:ext>
            </a:extLst>
          </p:cNvPr>
          <p:cNvSpPr txBox="1"/>
          <p:nvPr/>
        </p:nvSpPr>
        <p:spPr>
          <a:xfrm>
            <a:off x="866138" y="5513808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9744B052-C7E6-4050-8A25-B803F277C090}"/>
              </a:ext>
            </a:extLst>
          </p:cNvPr>
          <p:cNvSpPr/>
          <p:nvPr/>
        </p:nvSpPr>
        <p:spPr>
          <a:xfrm>
            <a:off x="4048510" y="3815660"/>
            <a:ext cx="1763279" cy="176327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7030A0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94F0902D-3A4C-4B93-9317-5BBCDE3E0296}"/>
              </a:ext>
            </a:extLst>
          </p:cNvPr>
          <p:cNvSpPr txBox="1"/>
          <p:nvPr/>
        </p:nvSpPr>
        <p:spPr>
          <a:xfrm>
            <a:off x="4174756" y="4213982"/>
            <a:ext cx="1491841" cy="1118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50"/>
              </a:lnSpc>
              <a:defRPr/>
            </a:pPr>
            <a:r>
              <a:rPr lang="zh-TW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透過隨插即用的USB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為你的筆記型電腦或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升級成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的高速網路</a:t>
            </a:r>
          </a:p>
        </p:txBody>
      </p:sp>
      <p:pic>
        <p:nvPicPr>
          <p:cNvPr id="40" name="圖片 34">
            <a:extLst>
              <a:ext uri="{FF2B5EF4-FFF2-40B4-BE49-F238E27FC236}">
                <a16:creationId xmlns:a16="http://schemas.microsoft.com/office/drawing/2014/main" id="{6147827E-E5F6-43EA-BA92-2F96F1BCA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097" y="217685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7">
            <a:extLst>
              <a:ext uri="{FF2B5EF4-FFF2-40B4-BE49-F238E27FC236}">
                <a16:creationId xmlns:a16="http://schemas.microsoft.com/office/drawing/2014/main" id="{3288F1C9-035C-40C2-B0DF-E1C474986139}"/>
              </a:ext>
            </a:extLst>
          </p:cNvPr>
          <p:cNvSpPr txBox="1"/>
          <p:nvPr/>
        </p:nvSpPr>
        <p:spPr>
          <a:xfrm>
            <a:off x="6473253" y="4065311"/>
            <a:ext cx="329972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NBASE-T port</a:t>
            </a:r>
          </a:p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5 </a:t>
            </a:r>
            <a:r>
              <a:rPr lang="zh-TW" altLang="en-US" sz="1400" b="1">
                <a:solidFill>
                  <a:prstClr val="black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速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: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10G/5G/2.5G/1G/100M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938D3512-64FD-43C2-AF26-5F4674A47449}"/>
              </a:ext>
            </a:extLst>
          </p:cNvPr>
          <p:cNvSpPr txBox="1"/>
          <p:nvPr/>
        </p:nvSpPr>
        <p:spPr>
          <a:xfrm>
            <a:off x="6473254" y="3550517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Thunderbolt 3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9654C40C-2196-49FE-AE4A-12FC2862DE9D}"/>
              </a:ext>
            </a:extLst>
          </p:cNvPr>
          <p:cNvCxnSpPr>
            <a:cxnSpLocks/>
          </p:cNvCxnSpPr>
          <p:nvPr/>
        </p:nvCxnSpPr>
        <p:spPr>
          <a:xfrm>
            <a:off x="6435706" y="4003812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C0AB55FD-08A4-4B53-9922-7EE252F30410}"/>
              </a:ext>
            </a:extLst>
          </p:cNvPr>
          <p:cNvSpPr txBox="1"/>
          <p:nvPr/>
        </p:nvSpPr>
        <p:spPr>
          <a:xfrm>
            <a:off x="6474920" y="5841703"/>
            <a:ext cx="50974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https://www.qnap.com/en/product/qna-t</a:t>
            </a: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b-10gbe</a:t>
            </a:r>
            <a:endParaRPr kumimoji="0" lang="zh-TW" altLang="zh-TW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61" name="圖形 60">
            <a:extLst>
              <a:ext uri="{FF2B5EF4-FFF2-40B4-BE49-F238E27FC236}">
                <a16:creationId xmlns:a16="http://schemas.microsoft.com/office/drawing/2014/main" id="{B2EC7AAB-DD93-4E16-8009-74090D5B6C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6697" y="2681038"/>
            <a:ext cx="633870" cy="770253"/>
          </a:xfrm>
          <a:prstGeom prst="rect">
            <a:avLst/>
          </a:prstGeom>
          <a:effectLst/>
        </p:spPr>
      </p:pic>
      <p:sp>
        <p:nvSpPr>
          <p:cNvPr id="30" name="橢圓 29">
            <a:extLst>
              <a:ext uri="{FF2B5EF4-FFF2-40B4-BE49-F238E27FC236}">
                <a16:creationId xmlns:a16="http://schemas.microsoft.com/office/drawing/2014/main" id="{78A51184-D2CA-417B-86D4-2E781E1DF0A7}"/>
              </a:ext>
            </a:extLst>
          </p:cNvPr>
          <p:cNvSpPr/>
          <p:nvPr/>
        </p:nvSpPr>
        <p:spPr>
          <a:xfrm>
            <a:off x="9358494" y="3803691"/>
            <a:ext cx="1763279" cy="176327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7030A0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60" name="TextBox 2">
            <a:extLst>
              <a:ext uri="{FF2B5EF4-FFF2-40B4-BE49-F238E27FC236}">
                <a16:creationId xmlns:a16="http://schemas.microsoft.com/office/drawing/2014/main" id="{9DDBE1A6-F940-4D81-BF62-D86F511A4462}"/>
              </a:ext>
            </a:extLst>
          </p:cNvPr>
          <p:cNvSpPr txBox="1"/>
          <p:nvPr/>
        </p:nvSpPr>
        <p:spPr>
          <a:xfrm>
            <a:off x="9450568" y="4183863"/>
            <a:ext cx="1610196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 3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快速將你的筆記型電腦或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升級到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的高速網路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2" name="圖片 14">
            <a:extLst>
              <a:ext uri="{FF2B5EF4-FFF2-40B4-BE49-F238E27FC236}">
                <a16:creationId xmlns:a16="http://schemas.microsoft.com/office/drawing/2014/main" id="{CDEDBD29-420A-47BD-88F6-BBF4963710E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7417" y="2342074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文字方塊 3">
            <a:extLst>
              <a:ext uri="{FF2B5EF4-FFF2-40B4-BE49-F238E27FC236}">
                <a16:creationId xmlns:a16="http://schemas.microsoft.com/office/drawing/2014/main" id="{9AFCE6E8-BA87-913F-B1ED-67BDCCEE90AB}"/>
              </a:ext>
            </a:extLst>
          </p:cNvPr>
          <p:cNvSpPr txBox="1"/>
          <p:nvPr/>
        </p:nvSpPr>
        <p:spPr>
          <a:xfrm>
            <a:off x="927845" y="5821961"/>
            <a:ext cx="50974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63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06">
            <a:extLst>
              <a:ext uri="{FF2B5EF4-FFF2-40B4-BE49-F238E27FC236}">
                <a16:creationId xmlns:a16="http://schemas.microsoft.com/office/drawing/2014/main" id="{61897DB2-7116-3C3F-ED82-408C3C0D1874}"/>
              </a:ext>
            </a:extLst>
          </p:cNvPr>
          <p:cNvSpPr/>
          <p:nvPr/>
        </p:nvSpPr>
        <p:spPr>
          <a:xfrm>
            <a:off x="1908264" y="4145084"/>
            <a:ext cx="41877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A53010">
                  <a:lumMod val="40000"/>
                  <a:lumOff val="60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: 圓角 106">
            <a:extLst>
              <a:ext uri="{FF2B5EF4-FFF2-40B4-BE49-F238E27FC236}">
                <a16:creationId xmlns:a16="http://schemas.microsoft.com/office/drawing/2014/main" id="{836039AF-DBB9-97CC-8B4A-E748A9A046E4}"/>
              </a:ext>
            </a:extLst>
          </p:cNvPr>
          <p:cNvSpPr/>
          <p:nvPr/>
        </p:nvSpPr>
        <p:spPr>
          <a:xfrm>
            <a:off x="1721392" y="5728418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6E84A24F-ADF2-1AEF-8703-089C230B96AD}"/>
              </a:ext>
            </a:extLst>
          </p:cNvPr>
          <p:cNvCxnSpPr>
            <a:cxnSpLocks/>
          </p:cNvCxnSpPr>
          <p:nvPr/>
        </p:nvCxnSpPr>
        <p:spPr>
          <a:xfrm>
            <a:off x="1919356" y="3009618"/>
            <a:ext cx="0" cy="3182557"/>
          </a:xfrm>
          <a:prstGeom prst="straightConnector1">
            <a:avLst/>
          </a:prstGeom>
          <a:noFill/>
          <a:ln w="28575" cap="rnd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B3E97A36-4653-E5E9-017D-6133201B9E85}"/>
              </a:ext>
            </a:extLst>
          </p:cNvPr>
          <p:cNvSpPr/>
          <p:nvPr/>
        </p:nvSpPr>
        <p:spPr>
          <a:xfrm>
            <a:off x="2068422" y="5781090"/>
            <a:ext cx="6792774" cy="387928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1d4h34m38s</a:t>
            </a: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F261D7-E3A4-9AE8-72C9-8248C574F668}"/>
              </a:ext>
            </a:extLst>
          </p:cNvPr>
          <p:cNvSpPr/>
          <p:nvPr/>
        </p:nvSpPr>
        <p:spPr>
          <a:xfrm>
            <a:off x="1749101" y="4193622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1h8m35s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BC0D240-CAEF-6507-A8D1-C5E025694D48}"/>
              </a:ext>
            </a:extLst>
          </p:cNvPr>
          <p:cNvSpPr txBox="1">
            <a:spLocks/>
          </p:cNvSpPr>
          <p:nvPr/>
        </p:nvSpPr>
        <p:spPr>
          <a:xfrm>
            <a:off x="691521" y="4155657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2.5Gbps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D74AD83-37F9-2104-1C38-D6C97A33BA63}"/>
              </a:ext>
            </a:extLst>
          </p:cNvPr>
          <p:cNvSpPr txBox="1">
            <a:spLocks/>
          </p:cNvSpPr>
          <p:nvPr/>
        </p:nvSpPr>
        <p:spPr>
          <a:xfrm>
            <a:off x="703811" y="5775840"/>
            <a:ext cx="1287808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100Mbps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ADF124D9-AD2C-622D-BD8D-4990ABA69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2275" y="2517436"/>
            <a:ext cx="1203477" cy="132382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18B799C-9E2A-19EC-B8F1-275D3F8770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7529" y="5159083"/>
            <a:ext cx="1231870" cy="1355057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507F7893-3627-BE02-D54E-0BB0E73107D0}"/>
              </a:ext>
            </a:extLst>
          </p:cNvPr>
          <p:cNvGrpSpPr/>
          <p:nvPr/>
        </p:nvGrpSpPr>
        <p:grpSpPr>
          <a:xfrm flipH="1">
            <a:off x="9922225" y="4671538"/>
            <a:ext cx="1470944" cy="1323826"/>
            <a:chOff x="4924424" y="2376487"/>
            <a:chExt cx="2338959" cy="2105026"/>
          </a:xfrm>
        </p:grpSpPr>
        <p:sp>
          <p:nvSpPr>
            <p:cNvPr id="12" name="圖形 46">
              <a:extLst>
                <a:ext uri="{FF2B5EF4-FFF2-40B4-BE49-F238E27FC236}">
                  <a16:creationId xmlns:a16="http://schemas.microsoft.com/office/drawing/2014/main" id="{DB8E30FA-D449-EF2C-6A33-21B572215E19}"/>
                </a:ext>
              </a:extLst>
            </p:cNvPr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3" name="圖形 46">
              <a:extLst>
                <a:ext uri="{FF2B5EF4-FFF2-40B4-BE49-F238E27FC236}">
                  <a16:creationId xmlns:a16="http://schemas.microsoft.com/office/drawing/2014/main" id="{902DCFBF-7223-0266-853C-17646A3C8E57}"/>
                </a:ext>
              </a:extLst>
            </p:cNvPr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4" name="圖形 46">
              <a:extLst>
                <a:ext uri="{FF2B5EF4-FFF2-40B4-BE49-F238E27FC236}">
                  <a16:creationId xmlns:a16="http://schemas.microsoft.com/office/drawing/2014/main" id="{964E0EBC-0CCC-A480-EA65-CCD484F1A710}"/>
                </a:ext>
              </a:extLst>
            </p:cNvPr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5" name="圖形 46">
              <a:extLst>
                <a:ext uri="{FF2B5EF4-FFF2-40B4-BE49-F238E27FC236}">
                  <a16:creationId xmlns:a16="http://schemas.microsoft.com/office/drawing/2014/main" id="{C4D8DAEC-A94D-AA4A-8CD7-47263521A78C}"/>
                </a:ext>
              </a:extLst>
            </p:cNvPr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6" name="圖形 46">
              <a:extLst>
                <a:ext uri="{FF2B5EF4-FFF2-40B4-BE49-F238E27FC236}">
                  <a16:creationId xmlns:a16="http://schemas.microsoft.com/office/drawing/2014/main" id="{1D02E08B-DE76-7FA0-3E98-9D5FC555FE95}"/>
                </a:ext>
              </a:extLst>
            </p:cNvPr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9717493-D300-90CE-2A63-BED7C6502A03}"/>
              </a:ext>
            </a:extLst>
          </p:cNvPr>
          <p:cNvGrpSpPr/>
          <p:nvPr/>
        </p:nvGrpSpPr>
        <p:grpSpPr>
          <a:xfrm>
            <a:off x="6462960" y="2347705"/>
            <a:ext cx="1470944" cy="1323826"/>
            <a:chOff x="4297607" y="2044317"/>
            <a:chExt cx="1470944" cy="1323826"/>
          </a:xfrm>
        </p:grpSpPr>
        <p:sp>
          <p:nvSpPr>
            <p:cNvPr id="18" name="圖形 46">
              <a:extLst>
                <a:ext uri="{FF2B5EF4-FFF2-40B4-BE49-F238E27FC236}">
                  <a16:creationId xmlns:a16="http://schemas.microsoft.com/office/drawing/2014/main" id="{556BBE3E-73BF-AC83-3916-BD84C35ADD93}"/>
                </a:ext>
              </a:extLst>
            </p:cNvPr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9" name="圖形 60">
              <a:extLst>
                <a:ext uri="{FF2B5EF4-FFF2-40B4-BE49-F238E27FC236}">
                  <a16:creationId xmlns:a16="http://schemas.microsoft.com/office/drawing/2014/main" id="{B4CA74B1-7DFD-3FD1-D38A-A3AF1B8A3013}"/>
                </a:ext>
              </a:extLst>
            </p:cNvPr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>
                <a:gd name="connsiteX0" fmla="*/ 0 w 731457"/>
                <a:gd name="connsiteY0" fmla="*/ 342823 h 781795"/>
                <a:gd name="connsiteX1" fmla="*/ 253079 w 731457"/>
                <a:gd name="connsiteY1" fmla="*/ 781795 h 781795"/>
                <a:gd name="connsiteX2" fmla="*/ 731458 w 731457"/>
                <a:gd name="connsiteY2" fmla="*/ 0 h 78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457" h="781795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>
              <a:solidFill>
                <a:srgbClr val="A530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20" name="矩形: 圓角 106">
            <a:extLst>
              <a:ext uri="{FF2B5EF4-FFF2-40B4-BE49-F238E27FC236}">
                <a16:creationId xmlns:a16="http://schemas.microsoft.com/office/drawing/2014/main" id="{CCC05486-300D-05C9-FD3A-94CC5AE72E7D}"/>
              </a:ext>
            </a:extLst>
          </p:cNvPr>
          <p:cNvSpPr/>
          <p:nvPr/>
        </p:nvSpPr>
        <p:spPr>
          <a:xfrm>
            <a:off x="1928859" y="4936359"/>
            <a:ext cx="5759212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AAC91">
                  <a:lumMod val="75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92683-2300-1EE4-773E-85283090A88F}"/>
              </a:ext>
            </a:extLst>
          </p:cNvPr>
          <p:cNvSpPr/>
          <p:nvPr/>
        </p:nvSpPr>
        <p:spPr>
          <a:xfrm>
            <a:off x="1757665" y="4984897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2h51m28s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790F9888-08DA-7570-8C72-AD25BAB542B2}"/>
              </a:ext>
            </a:extLst>
          </p:cNvPr>
          <p:cNvSpPr txBox="1">
            <a:spLocks/>
          </p:cNvSpPr>
          <p:nvPr/>
        </p:nvSpPr>
        <p:spPr>
          <a:xfrm>
            <a:off x="700085" y="4946932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CB73C969-7516-2BD0-C464-489FEB0AA1C2}"/>
              </a:ext>
            </a:extLst>
          </p:cNvPr>
          <p:cNvSpPr txBox="1">
            <a:spLocks/>
          </p:cNvSpPr>
          <p:nvPr/>
        </p:nvSpPr>
        <p:spPr>
          <a:xfrm>
            <a:off x="664144" y="1486405"/>
            <a:ext cx="7488065" cy="1060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sz="2400"/>
              <a:t>備份1 </a:t>
            </a:r>
            <a:r>
              <a:rPr lang="en-US" altLang="zh-TW" sz="2400" err="1"/>
              <a:t>TB所需預估時間</a:t>
            </a:r>
            <a:endParaRPr lang="en-US" altLang="zh-TW" sz="24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sz="1600" b="1" err="1"/>
              <a:t>條件</a:t>
            </a:r>
            <a:r>
              <a:rPr lang="en-US" altLang="zh-TW" sz="1600" b="1"/>
              <a:t> </a:t>
            </a:r>
            <a:r>
              <a:rPr lang="en-US" altLang="zh-TW" sz="1600"/>
              <a:t>: </a:t>
            </a:r>
            <a:r>
              <a:rPr lang="en-US" sz="1600"/>
              <a:t>Effective Data Rate 95%, Payload Data Rate (w/ Overhead) 90%</a:t>
            </a:r>
          </a:p>
        </p:txBody>
      </p:sp>
      <p:sp>
        <p:nvSpPr>
          <p:cNvPr id="24" name="矩形: 圓角 106">
            <a:extLst>
              <a:ext uri="{FF2B5EF4-FFF2-40B4-BE49-F238E27FC236}">
                <a16:creationId xmlns:a16="http://schemas.microsoft.com/office/drawing/2014/main" id="{F90350D0-B235-6F97-ED0D-AE539BE4C014}"/>
              </a:ext>
            </a:extLst>
          </p:cNvPr>
          <p:cNvSpPr/>
          <p:nvPr/>
        </p:nvSpPr>
        <p:spPr>
          <a:xfrm>
            <a:off x="1844054" y="3325738"/>
            <a:ext cx="33112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7DB2EC2-0E32-2C94-496A-DF14AFB32DB4}"/>
              </a:ext>
            </a:extLst>
          </p:cNvPr>
          <p:cNvSpPr/>
          <p:nvPr/>
        </p:nvSpPr>
        <p:spPr>
          <a:xfrm>
            <a:off x="2125147" y="3370714"/>
            <a:ext cx="2947014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17m09s 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71AF99E3-2E2C-F1D6-DD0A-5D2B26559F95}"/>
              </a:ext>
            </a:extLst>
          </p:cNvPr>
          <p:cNvSpPr txBox="1">
            <a:spLocks/>
          </p:cNvSpPr>
          <p:nvPr/>
        </p:nvSpPr>
        <p:spPr>
          <a:xfrm>
            <a:off x="646917" y="3370134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10Gbps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28" name="標題 27">
            <a:extLst>
              <a:ext uri="{FF2B5EF4-FFF2-40B4-BE49-F238E27FC236}">
                <a16:creationId xmlns:a16="http://schemas.microsoft.com/office/drawing/2014/main" id="{FB87F2A8-7A51-1C1C-1FD5-A83F5E84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+mn-lt"/>
              </a:rPr>
              <a:t>想花多少時間等待</a:t>
            </a:r>
            <a:r>
              <a:rPr lang="en-US" altLang="zh-TW">
                <a:sym typeface="+mn-lt"/>
              </a:rPr>
              <a:t>?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389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2663677-D207-497B-93AF-E54C7EF1C282}"/>
              </a:ext>
            </a:extLst>
          </p:cNvPr>
          <p:cNvSpPr txBox="1"/>
          <p:nvPr/>
        </p:nvSpPr>
        <p:spPr>
          <a:xfrm>
            <a:off x="3989696" y="6249073"/>
            <a:ext cx="4230807" cy="49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©2022</a:t>
            </a:r>
            <a:r>
              <a:rPr kumimoji="0" lang="zh-TW" altLang="en-US" sz="6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78FF182-A52C-4DF0-B2F4-6BE2CE50A8C3}"/>
              </a:ext>
            </a:extLst>
          </p:cNvPr>
          <p:cNvCxnSpPr>
            <a:cxnSpLocks/>
          </p:cNvCxnSpPr>
          <p:nvPr/>
        </p:nvCxnSpPr>
        <p:spPr>
          <a:xfrm>
            <a:off x="4062482" y="6186047"/>
            <a:ext cx="41944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1019CE-FB9F-48B9-A5E8-893BE36C8A09}"/>
              </a:ext>
            </a:extLst>
          </p:cNvPr>
          <p:cNvSpPr txBox="1"/>
          <p:nvPr/>
        </p:nvSpPr>
        <p:spPr>
          <a:xfrm>
            <a:off x="668739" y="2217794"/>
            <a:ext cx="6332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>
                <a:solidFill>
                  <a:prstClr val="white"/>
                </a:solidFill>
                <a:cs typeface="+mn-ea"/>
                <a:sym typeface="+mn-lt"/>
              </a:rPr>
              <a:t>是您最好的選擇！</a:t>
            </a:r>
            <a:endParaRPr kumimoji="0" lang="zh-TW" alt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7612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CFC9F4D-8EE8-2E3A-3A23-A208509B4E65}"/>
              </a:ext>
            </a:extLst>
          </p:cNvPr>
          <p:cNvSpPr txBox="1"/>
          <p:nvPr/>
        </p:nvSpPr>
        <p:spPr>
          <a:xfrm>
            <a:off x="567091" y="1587057"/>
            <a:ext cx="569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/>
              <a:t>雖然</a:t>
            </a:r>
            <a:r>
              <a:rPr lang="en-US" altLang="zh-TW"/>
              <a:t>10GbE</a:t>
            </a:r>
            <a:r>
              <a:rPr lang="zh-TW" altLang="en-US"/>
              <a:t>很快</a:t>
            </a:r>
            <a:r>
              <a:rPr lang="en-US" altLang="zh-TW"/>
              <a:t>, </a:t>
            </a:r>
            <a:r>
              <a:rPr lang="zh-TW" altLang="en-US"/>
              <a:t>但還是有其他機器不是</a:t>
            </a:r>
            <a:r>
              <a:rPr lang="en-US" altLang="zh-TW"/>
              <a:t>10GbE…..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F029A9A-AC1B-363E-49FB-E130F9C7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真的需要全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10GbE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交換器嗎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?</a:t>
            </a:r>
            <a:endParaRPr lang="zh-TW" alt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7BFB15BB-2D6B-EF6C-90DA-79BE2A7F5725}"/>
              </a:ext>
            </a:extLst>
          </p:cNvPr>
          <p:cNvGrpSpPr/>
          <p:nvPr/>
        </p:nvGrpSpPr>
        <p:grpSpPr>
          <a:xfrm>
            <a:off x="567091" y="2406629"/>
            <a:ext cx="10926420" cy="3094627"/>
            <a:chOff x="648977" y="2172145"/>
            <a:chExt cx="8017352" cy="2270708"/>
          </a:xfrm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94972B05-0D10-2CBE-21BC-9B3D89BD5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94428" y="2984129"/>
              <a:ext cx="1345026" cy="1167381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6262707C-3BEE-1291-B9C8-D98422E05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44449" y="3211812"/>
              <a:ext cx="1615723" cy="879765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50BDCFC6-7368-68D4-1DA9-AEBA6A690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977" y="2172145"/>
              <a:ext cx="3485398" cy="2016552"/>
            </a:xfrm>
            <a:prstGeom prst="rect">
              <a:avLst/>
            </a:prstGeom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6BAD3A6D-C922-66D5-45E4-8607DBA19915}"/>
                </a:ext>
              </a:extLst>
            </p:cNvPr>
            <p:cNvSpPr txBox="1"/>
            <p:nvPr/>
          </p:nvSpPr>
          <p:spPr>
            <a:xfrm>
              <a:off x="1740031" y="4194436"/>
              <a:ext cx="1345026" cy="248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/>
                <a:t>Smart TV</a:t>
              </a:r>
              <a:endParaRPr lang="zh-TW" altLang="en-US" sz="1600" b="1"/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1C753C26-C78F-0970-72AA-9AD396F72C5D}"/>
                </a:ext>
              </a:extLst>
            </p:cNvPr>
            <p:cNvSpPr/>
            <p:nvPr/>
          </p:nvSpPr>
          <p:spPr>
            <a:xfrm>
              <a:off x="2828693" y="4141687"/>
              <a:ext cx="988169" cy="279638"/>
            </a:xfrm>
            <a:prstGeom prst="roundRect">
              <a:avLst>
                <a:gd name="adj" fmla="val 17717"/>
              </a:avLst>
            </a:prstGeom>
            <a:solidFill>
              <a:schemeClr val="tx1"/>
            </a:soli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7030A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srgbClr val="99E0FD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1Gbps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7297269F-2F7E-1393-7186-1B2E015759E2}"/>
                </a:ext>
              </a:extLst>
            </p:cNvPr>
            <p:cNvSpPr txBox="1"/>
            <p:nvPr/>
          </p:nvSpPr>
          <p:spPr>
            <a:xfrm>
              <a:off x="4346977" y="4138360"/>
              <a:ext cx="1345026" cy="248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/>
                <a:t>PC</a:t>
              </a:r>
              <a:endParaRPr lang="zh-TW" altLang="en-US" sz="1600" b="1"/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80985140-773C-A3AA-3A28-CECA039A0E81}"/>
                </a:ext>
              </a:extLst>
            </p:cNvPr>
            <p:cNvSpPr/>
            <p:nvPr/>
          </p:nvSpPr>
          <p:spPr>
            <a:xfrm>
              <a:off x="5204549" y="4085610"/>
              <a:ext cx="988169" cy="279638"/>
            </a:xfrm>
            <a:prstGeom prst="roundRect">
              <a:avLst>
                <a:gd name="adj" fmla="val 17717"/>
              </a:avLst>
            </a:prstGeom>
            <a:solidFill>
              <a:schemeClr val="tx1"/>
            </a:soli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7030A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srgbClr val="99E0FD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2.5Gbps</a:t>
              </a: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18AD25DF-FB28-57FD-95EF-90A291439DC9}"/>
                </a:ext>
              </a:extLst>
            </p:cNvPr>
            <p:cNvSpPr txBox="1"/>
            <p:nvPr/>
          </p:nvSpPr>
          <p:spPr>
            <a:xfrm>
              <a:off x="6744449" y="4144326"/>
              <a:ext cx="1005814" cy="248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/>
                <a:t>Notebook</a:t>
              </a:r>
              <a:endParaRPr lang="zh-TW" altLang="en-US" sz="1600" b="1"/>
            </a:p>
          </p:txBody>
        </p:sp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DBF7EE46-14C2-023D-837B-125002ABA4D2}"/>
                </a:ext>
              </a:extLst>
            </p:cNvPr>
            <p:cNvSpPr/>
            <p:nvPr/>
          </p:nvSpPr>
          <p:spPr>
            <a:xfrm>
              <a:off x="7678160" y="4091577"/>
              <a:ext cx="988169" cy="279638"/>
            </a:xfrm>
            <a:prstGeom prst="roundRect">
              <a:avLst>
                <a:gd name="adj" fmla="val 17717"/>
              </a:avLst>
            </a:prstGeom>
            <a:solidFill>
              <a:schemeClr val="tx1"/>
            </a:soli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7030A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srgbClr val="99E0FD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1Gbps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438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9F31C45F-A5A1-42CB-84A2-81501624DEBE}"/>
              </a:ext>
            </a:extLst>
          </p:cNvPr>
          <p:cNvSpPr txBox="1">
            <a:spLocks/>
          </p:cNvSpPr>
          <p:nvPr/>
        </p:nvSpPr>
        <p:spPr>
          <a:xfrm>
            <a:off x="632014" y="1439489"/>
            <a:ext cx="5831999" cy="999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TW" altLang="en-US" sz="1800"/>
              <a:t>越來越多設備配備</a:t>
            </a:r>
            <a:r>
              <a:rPr lang="en-US" altLang="zh-TW" sz="1800"/>
              <a:t>2.5GbE</a:t>
            </a:r>
          </a:p>
          <a:p>
            <a:pPr>
              <a:lnSpc>
                <a:spcPct val="130000"/>
              </a:lnSpc>
            </a:pPr>
            <a:r>
              <a:rPr lang="zh-TW" altLang="en-US" sz="1800"/>
              <a:t>購買交換器，與其之後受限，</a:t>
            </a:r>
            <a:r>
              <a:rPr lang="en-US" altLang="zh-TW" sz="1800"/>
              <a:t> </a:t>
            </a:r>
            <a:r>
              <a:rPr lang="zh-TW" altLang="en-US" sz="1800"/>
              <a:t>不如一次到位</a:t>
            </a:r>
            <a:r>
              <a:rPr lang="en-US" altLang="zh-TW" sz="1800"/>
              <a:t>2.5GbE</a:t>
            </a:r>
          </a:p>
        </p:txBody>
      </p:sp>
      <p:sp>
        <p:nvSpPr>
          <p:cNvPr id="28" name="文字方塊 33">
            <a:extLst>
              <a:ext uri="{FF2B5EF4-FFF2-40B4-BE49-F238E27FC236}">
                <a16:creationId xmlns:a16="http://schemas.microsoft.com/office/drawing/2014/main" id="{2F1346E9-23BB-49D4-BDF9-68FA787681BC}"/>
              </a:ext>
            </a:extLst>
          </p:cNvPr>
          <p:cNvSpPr txBox="1"/>
          <p:nvPr/>
        </p:nvSpPr>
        <p:spPr>
          <a:xfrm>
            <a:off x="875321" y="6226425"/>
            <a:ext cx="2520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Gigabyte Z490 AORUS MASTER</a:t>
            </a:r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9" name="圖片 28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B7C3EFF8-ADE1-4D3B-9335-71F28E9F7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16" b="9283"/>
          <a:stretch/>
        </p:blipFill>
        <p:spPr>
          <a:xfrm>
            <a:off x="912867" y="4354991"/>
            <a:ext cx="2445856" cy="1902885"/>
          </a:xfrm>
          <a:prstGeom prst="rect">
            <a:avLst/>
          </a:prstGeom>
        </p:spPr>
      </p:pic>
      <p:sp>
        <p:nvSpPr>
          <p:cNvPr id="30" name="文字方塊 34">
            <a:extLst>
              <a:ext uri="{FF2B5EF4-FFF2-40B4-BE49-F238E27FC236}">
                <a16:creationId xmlns:a16="http://schemas.microsoft.com/office/drawing/2014/main" id="{A3790692-1275-42B5-A2D8-286E73EFFBBE}"/>
              </a:ext>
            </a:extLst>
          </p:cNvPr>
          <p:cNvSpPr txBox="1"/>
          <p:nvPr/>
        </p:nvSpPr>
        <p:spPr>
          <a:xfrm>
            <a:off x="6539287" y="6226425"/>
            <a:ext cx="1574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Asrock</a:t>
            </a: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Z490 </a:t>
            </a:r>
            <a:r>
              <a:rPr kumimoji="1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Taichi</a:t>
            </a:r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1" name="圖片 30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2237F021-5549-40CB-975C-224F2FE6C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330" y="4472339"/>
            <a:ext cx="2214163" cy="1845136"/>
          </a:xfrm>
          <a:prstGeom prst="rect">
            <a:avLst/>
          </a:prstGeom>
        </p:spPr>
      </p:pic>
      <p:sp>
        <p:nvSpPr>
          <p:cNvPr id="32" name="文字方塊 17">
            <a:extLst>
              <a:ext uri="{FF2B5EF4-FFF2-40B4-BE49-F238E27FC236}">
                <a16:creationId xmlns:a16="http://schemas.microsoft.com/office/drawing/2014/main" id="{99CF46E2-74A5-48D1-A014-40F313D527D6}"/>
              </a:ext>
            </a:extLst>
          </p:cNvPr>
          <p:cNvSpPr txBox="1"/>
          <p:nvPr/>
        </p:nvSpPr>
        <p:spPr>
          <a:xfrm>
            <a:off x="4151419" y="6226425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Apple MacBook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3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AE04532C-62FC-4510-9E6B-19EE6CA5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641" y="4787415"/>
            <a:ext cx="2074760" cy="13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17">
            <a:extLst>
              <a:ext uri="{FF2B5EF4-FFF2-40B4-BE49-F238E27FC236}">
                <a16:creationId xmlns:a16="http://schemas.microsoft.com/office/drawing/2014/main" id="{597B0623-F4EF-4883-8B69-DC4178A7190E}"/>
              </a:ext>
            </a:extLst>
          </p:cNvPr>
          <p:cNvSpPr txBox="1"/>
          <p:nvPr/>
        </p:nvSpPr>
        <p:spPr>
          <a:xfrm>
            <a:off x="927007" y="4115685"/>
            <a:ext cx="1448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lang="en-US" altLang="zh-TW" sz="1200" b="1">
                <a:solidFill>
                  <a:prstClr val="black"/>
                </a:solidFill>
                <a:cs typeface="+mn-ea"/>
              </a:rPr>
              <a:t>AXE7800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CC2339C-6CC0-4242-9DEE-9949FE76D934}"/>
              </a:ext>
            </a:extLst>
          </p:cNvPr>
          <p:cNvSpPr txBox="1"/>
          <p:nvPr/>
        </p:nvSpPr>
        <p:spPr>
          <a:xfrm>
            <a:off x="3238119" y="4207736"/>
            <a:ext cx="187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TP-Link Archer AX6000</a:t>
            </a:r>
          </a:p>
        </p:txBody>
      </p:sp>
      <p:sp>
        <p:nvSpPr>
          <p:cNvPr id="38" name="文字方塊 6">
            <a:extLst>
              <a:ext uri="{FF2B5EF4-FFF2-40B4-BE49-F238E27FC236}">
                <a16:creationId xmlns:a16="http://schemas.microsoft.com/office/drawing/2014/main" id="{7D871AE9-218A-4655-8972-5D59BAAA9ACC}"/>
              </a:ext>
            </a:extLst>
          </p:cNvPr>
          <p:cNvSpPr txBox="1"/>
          <p:nvPr/>
        </p:nvSpPr>
        <p:spPr>
          <a:xfrm>
            <a:off x="8226047" y="4130085"/>
            <a:ext cx="1523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QNAP TS-431P3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7C8A1406-D8D6-4352-8297-B527F513FCD8}"/>
              </a:ext>
            </a:extLst>
          </p:cNvPr>
          <p:cNvSpPr txBox="1"/>
          <p:nvPr/>
        </p:nvSpPr>
        <p:spPr>
          <a:xfrm>
            <a:off x="9544766" y="4130085"/>
            <a:ext cx="1624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QNAP TS-231P3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0" name="圖片 39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CA301442-6693-4FB5-9F59-E17D6F15D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5" r="20910"/>
          <a:stretch/>
        </p:blipFill>
        <p:spPr>
          <a:xfrm>
            <a:off x="8226047" y="2387140"/>
            <a:ext cx="2564067" cy="193100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8835D4-3ECC-4E91-91B5-8FC0E7CAFF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62" y="1907136"/>
            <a:ext cx="2411007" cy="241100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E3A47C4-2A65-2DCE-FB1A-DF2606012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007" y="2475364"/>
            <a:ext cx="1250199" cy="159454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DE75B96B-FBF4-0384-A114-DF5B841223BF}"/>
              </a:ext>
            </a:extLst>
          </p:cNvPr>
          <p:cNvSpPr txBox="1"/>
          <p:nvPr/>
        </p:nvSpPr>
        <p:spPr>
          <a:xfrm>
            <a:off x="5827694" y="4171451"/>
            <a:ext cx="1717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TP-Link Archer GX90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E3D4AE8-5BD0-0ACC-7A1A-9235AE7C9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8602" y="2501494"/>
            <a:ext cx="1985937" cy="165381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7F14BC-8E75-7C9B-DFB8-09C4B257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1GbE</a:t>
            </a:r>
            <a:r>
              <a:rPr lang="zh-TW" altLang="en-US"/>
              <a:t>目前夠用，</a:t>
            </a:r>
            <a:r>
              <a:rPr lang="en-US" altLang="zh-TW"/>
              <a:t> </a:t>
            </a:r>
            <a:r>
              <a:rPr lang="zh-TW" altLang="en-US"/>
              <a:t>以後呢</a:t>
            </a:r>
            <a:r>
              <a:rPr lang="en-US" altLang="zh-TW"/>
              <a:t>?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70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C039CE05-CCFA-A7EE-948E-2E4EB710F781}"/>
              </a:ext>
            </a:extLst>
          </p:cNvPr>
          <p:cNvGrpSpPr/>
          <p:nvPr/>
        </p:nvGrpSpPr>
        <p:grpSpPr>
          <a:xfrm>
            <a:off x="1114847" y="1512614"/>
            <a:ext cx="9798812" cy="4914051"/>
            <a:chOff x="1537929" y="1512615"/>
            <a:chExt cx="9068460" cy="4547785"/>
          </a:xfrm>
        </p:grpSpPr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B07BFF43-376A-41BF-90FF-05CBC8348336}"/>
                </a:ext>
              </a:extLst>
            </p:cNvPr>
            <p:cNvGrpSpPr/>
            <p:nvPr/>
          </p:nvGrpSpPr>
          <p:grpSpPr>
            <a:xfrm flipH="1">
              <a:off x="6232777" y="2181977"/>
              <a:ext cx="2713677" cy="2631004"/>
              <a:chOff x="2512171" y="2457482"/>
              <a:chExt cx="3255774" cy="315658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cxnSp>
            <p:nvCxnSpPr>
              <p:cNvPr id="116" name="接點: 肘形 115">
                <a:extLst>
                  <a:ext uri="{FF2B5EF4-FFF2-40B4-BE49-F238E27FC236}">
                    <a16:creationId xmlns:a16="http://schemas.microsoft.com/office/drawing/2014/main" id="{3B738C5D-1E15-40FF-A846-B289075C6B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2171" y="3864482"/>
                <a:ext cx="3255774" cy="1749585"/>
              </a:xfrm>
              <a:prstGeom prst="bentConnector3">
                <a:avLst>
                  <a:gd name="adj1" fmla="val 60372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接點: 肘形 116">
                <a:extLst>
                  <a:ext uri="{FF2B5EF4-FFF2-40B4-BE49-F238E27FC236}">
                    <a16:creationId xmlns:a16="http://schemas.microsoft.com/office/drawing/2014/main" id="{B23CFB66-F9EB-4DBA-B220-E88585B051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100190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D2A24A3B-9CD0-4164-B770-BF1EF86E03E2}"/>
                </a:ext>
              </a:extLst>
            </p:cNvPr>
            <p:cNvGrpSpPr/>
            <p:nvPr/>
          </p:nvGrpSpPr>
          <p:grpSpPr>
            <a:xfrm>
              <a:off x="2931147" y="3057238"/>
              <a:ext cx="2713677" cy="2631004"/>
              <a:chOff x="2512171" y="2457482"/>
              <a:chExt cx="3255774" cy="315658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cxnSp>
            <p:nvCxnSpPr>
              <p:cNvPr id="22" name="接點: 肘形 21">
                <a:extLst>
                  <a:ext uri="{FF2B5EF4-FFF2-40B4-BE49-F238E27FC236}">
                    <a16:creationId xmlns:a16="http://schemas.microsoft.com/office/drawing/2014/main" id="{31D96218-3AF2-42B9-986B-56A1DB54DB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2171" y="3864482"/>
                <a:ext cx="3255774" cy="1749585"/>
              </a:xfrm>
              <a:prstGeom prst="bentConnector3">
                <a:avLst>
                  <a:gd name="adj1" fmla="val 60372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接點: 肘形 59">
                <a:extLst>
                  <a:ext uri="{FF2B5EF4-FFF2-40B4-BE49-F238E27FC236}">
                    <a16:creationId xmlns:a16="http://schemas.microsoft.com/office/drawing/2014/main" id="{65709B0A-7A1E-4557-936A-18B52DB78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100190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AB247888-F6A9-49D9-8B51-BC220D7B2A44}"/>
                </a:ext>
              </a:extLst>
            </p:cNvPr>
            <p:cNvGrpSpPr/>
            <p:nvPr/>
          </p:nvGrpSpPr>
          <p:grpSpPr>
            <a:xfrm>
              <a:off x="2701345" y="2675172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24" name="群組 23">
                <a:extLst>
                  <a:ext uri="{FF2B5EF4-FFF2-40B4-BE49-F238E27FC236}">
                    <a16:creationId xmlns:a16="http://schemas.microsoft.com/office/drawing/2014/main" id="{23AF5C02-C1F8-42A3-8C2A-37DCEF301F65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26" name="矩形: 圓角 25">
                  <a:extLst>
                    <a:ext uri="{FF2B5EF4-FFF2-40B4-BE49-F238E27FC236}">
                      <a16:creationId xmlns:a16="http://schemas.microsoft.com/office/drawing/2014/main" id="{3C0BDDE4-33E0-40CA-A213-7212AEB6DDAA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矩形: 圓角 26">
                  <a:extLst>
                    <a:ext uri="{FF2B5EF4-FFF2-40B4-BE49-F238E27FC236}">
                      <a16:creationId xmlns:a16="http://schemas.microsoft.com/office/drawing/2014/main" id="{699A0D60-A446-451A-B180-DB667CA15869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25" name="圖形 7">
                <a:extLst>
                  <a:ext uri="{FF2B5EF4-FFF2-40B4-BE49-F238E27FC236}">
                    <a16:creationId xmlns:a16="http://schemas.microsoft.com/office/drawing/2014/main" id="{519F84ED-DD4B-49DE-ACFA-C3A8A40F2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CB7205ED-999F-49E1-AB9E-6D1BA8FF67D9}"/>
                </a:ext>
              </a:extLst>
            </p:cNvPr>
            <p:cNvGrpSpPr/>
            <p:nvPr/>
          </p:nvGrpSpPr>
          <p:grpSpPr>
            <a:xfrm>
              <a:off x="2701344" y="531816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5E52DFF5-7DED-4C3F-88E6-D7578B4E8F02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36" name="矩形: 圓角 35">
                  <a:extLst>
                    <a:ext uri="{FF2B5EF4-FFF2-40B4-BE49-F238E27FC236}">
                      <a16:creationId xmlns:a16="http://schemas.microsoft.com/office/drawing/2014/main" id="{9A3161EF-8AED-497C-9AC4-973AD37B1DAF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矩形: 圓角 36">
                  <a:extLst>
                    <a:ext uri="{FF2B5EF4-FFF2-40B4-BE49-F238E27FC236}">
                      <a16:creationId xmlns:a16="http://schemas.microsoft.com/office/drawing/2014/main" id="{EBAD2B62-2A4B-4910-A5D5-EEB836B74C3F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35" name="圖形 7">
                <a:extLst>
                  <a:ext uri="{FF2B5EF4-FFF2-40B4-BE49-F238E27FC236}">
                    <a16:creationId xmlns:a16="http://schemas.microsoft.com/office/drawing/2014/main" id="{9B33A9E4-0743-4E93-9054-5A068886E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621525F5-BC6A-4059-A8AE-63A7C8163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7929" y="2126821"/>
              <a:ext cx="1644292" cy="2187623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pic>
          <p:nvPicPr>
            <p:cNvPr id="183" name="圖形 182">
              <a:extLst>
                <a:ext uri="{FF2B5EF4-FFF2-40B4-BE49-F238E27FC236}">
                  <a16:creationId xmlns:a16="http://schemas.microsoft.com/office/drawing/2014/main" id="{0DA3F8D6-83B9-4C3B-BCC5-AA29C54ED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38192" y="4542083"/>
              <a:ext cx="1387584" cy="1433837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1054FDB7-2D23-4EB7-8BAD-7B70433EDCA5}"/>
                </a:ext>
              </a:extLst>
            </p:cNvPr>
            <p:cNvGrpSpPr/>
            <p:nvPr/>
          </p:nvGrpSpPr>
          <p:grpSpPr>
            <a:xfrm>
              <a:off x="7737138" y="179991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55" name="群組 54">
                <a:extLst>
                  <a:ext uri="{FF2B5EF4-FFF2-40B4-BE49-F238E27FC236}">
                    <a16:creationId xmlns:a16="http://schemas.microsoft.com/office/drawing/2014/main" id="{B9ED8CB0-8DE4-4646-8CE9-0185578C12CF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57" name="矩形: 圓角 56">
                  <a:extLst>
                    <a:ext uri="{FF2B5EF4-FFF2-40B4-BE49-F238E27FC236}">
                      <a16:creationId xmlns:a16="http://schemas.microsoft.com/office/drawing/2014/main" id="{7D60FF04-D1D4-41AD-BED9-450527B1B1FF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矩形: 圓角 57">
                  <a:extLst>
                    <a:ext uri="{FF2B5EF4-FFF2-40B4-BE49-F238E27FC236}">
                      <a16:creationId xmlns:a16="http://schemas.microsoft.com/office/drawing/2014/main" id="{F784FC81-49E3-433C-B5C5-8398A4B7F55C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56" name="圖形 7">
                <a:extLst>
                  <a:ext uri="{FF2B5EF4-FFF2-40B4-BE49-F238E27FC236}">
                    <a16:creationId xmlns:a16="http://schemas.microsoft.com/office/drawing/2014/main" id="{5BCA41AE-697E-4974-A76A-14171FA24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ADCF2690-631D-490F-919E-343DC183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46454" y="1512615"/>
              <a:ext cx="1659935" cy="989697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75" name="圖形 73">
              <a:extLst>
                <a:ext uri="{FF2B5EF4-FFF2-40B4-BE49-F238E27FC236}">
                  <a16:creationId xmlns:a16="http://schemas.microsoft.com/office/drawing/2014/main" id="{EBC5B7B0-FCCE-439F-9007-0AFBE347BBA0}"/>
                </a:ext>
              </a:extLst>
            </p:cNvPr>
            <p:cNvGrpSpPr/>
            <p:nvPr/>
          </p:nvGrpSpPr>
          <p:grpSpPr>
            <a:xfrm>
              <a:off x="4311754" y="3428364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7DD1AEC8-BCF9-44C3-BAE5-CC0765FB81F1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71153D7A-7AA2-4892-B786-49B78E05B2DA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E9E72CAA-7C32-48CF-8DEA-4AA6046FE124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0" name="圖形 73">
              <a:extLst>
                <a:ext uri="{FF2B5EF4-FFF2-40B4-BE49-F238E27FC236}">
                  <a16:creationId xmlns:a16="http://schemas.microsoft.com/office/drawing/2014/main" id="{BA3EC026-BAD2-4E2C-AA67-E8A24AA95A3D}"/>
                </a:ext>
              </a:extLst>
            </p:cNvPr>
            <p:cNvGrpSpPr/>
            <p:nvPr/>
          </p:nvGrpSpPr>
          <p:grpSpPr>
            <a:xfrm>
              <a:off x="4311754" y="4697903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73E7CA7F-7E05-414F-8AB7-82D9666959D6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C1A7B3CC-3E8F-4A56-ACC8-7823A5F846FB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96A5E894-DFFA-4C68-BFA2-DC62DCAC3B66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4" name="圖形 73">
              <a:extLst>
                <a:ext uri="{FF2B5EF4-FFF2-40B4-BE49-F238E27FC236}">
                  <a16:creationId xmlns:a16="http://schemas.microsoft.com/office/drawing/2014/main" id="{169A6FB2-710A-4C8C-AD67-E244D8921330}"/>
                </a:ext>
              </a:extLst>
            </p:cNvPr>
            <p:cNvGrpSpPr/>
            <p:nvPr/>
          </p:nvGrpSpPr>
          <p:grpSpPr>
            <a:xfrm>
              <a:off x="7050669" y="2553103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EB26B224-D81C-4893-B90C-FBD4296E0BCC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3A225545-59AD-4F27-BB17-3B17F519FD4A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6975B2F6-E853-4E7F-817D-9C95C2F0AFB3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8" name="圖形 73">
              <a:extLst>
                <a:ext uri="{FF2B5EF4-FFF2-40B4-BE49-F238E27FC236}">
                  <a16:creationId xmlns:a16="http://schemas.microsoft.com/office/drawing/2014/main" id="{0980B16D-B7B5-4BA1-94DC-3C25778FD22C}"/>
                </a:ext>
              </a:extLst>
            </p:cNvPr>
            <p:cNvGrpSpPr/>
            <p:nvPr/>
          </p:nvGrpSpPr>
          <p:grpSpPr>
            <a:xfrm>
              <a:off x="7050669" y="3822642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BC1F4AEB-4A1C-4ED4-A287-FE919D9160F0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F755516F-D07C-42FC-894E-E1ADC24F05FE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89E37BE2-A2EE-465D-A78B-749808B1DCB3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92" name="群組 91">
              <a:extLst>
                <a:ext uri="{FF2B5EF4-FFF2-40B4-BE49-F238E27FC236}">
                  <a16:creationId xmlns:a16="http://schemas.microsoft.com/office/drawing/2014/main" id="{7EAC4A54-ABC3-4C12-B498-A5F5FA4830A2}"/>
                </a:ext>
              </a:extLst>
            </p:cNvPr>
            <p:cNvGrpSpPr/>
            <p:nvPr/>
          </p:nvGrpSpPr>
          <p:grpSpPr>
            <a:xfrm>
              <a:off x="7737137" y="437274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93" name="群組 92">
                <a:extLst>
                  <a:ext uri="{FF2B5EF4-FFF2-40B4-BE49-F238E27FC236}">
                    <a16:creationId xmlns:a16="http://schemas.microsoft.com/office/drawing/2014/main" id="{3C4459A2-D5E7-405E-B89B-6C6FA26A96E5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95" name="矩形: 圓角 94">
                  <a:extLst>
                    <a:ext uri="{FF2B5EF4-FFF2-40B4-BE49-F238E27FC236}">
                      <a16:creationId xmlns:a16="http://schemas.microsoft.com/office/drawing/2014/main" id="{059D648E-DED6-47BD-8C95-53B53B8248EE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矩形: 圓角 95">
                  <a:extLst>
                    <a:ext uri="{FF2B5EF4-FFF2-40B4-BE49-F238E27FC236}">
                      <a16:creationId xmlns:a16="http://schemas.microsoft.com/office/drawing/2014/main" id="{D951164A-5128-4242-AD67-40437CD045D9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94" name="圖形 7">
                <a:extLst>
                  <a:ext uri="{FF2B5EF4-FFF2-40B4-BE49-F238E27FC236}">
                    <a16:creationId xmlns:a16="http://schemas.microsoft.com/office/drawing/2014/main" id="{F945A412-C7F7-4D7F-BA56-7DA85D492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EFE6B5FD-F17D-4134-9277-1B077EC77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82076" y="3093900"/>
              <a:ext cx="1600048" cy="1742710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B5AA61D8-CD34-4C16-A940-F32C0ED804D1}"/>
                </a:ext>
              </a:extLst>
            </p:cNvPr>
            <p:cNvGrpSpPr/>
            <p:nvPr/>
          </p:nvGrpSpPr>
          <p:grpSpPr>
            <a:xfrm>
              <a:off x="5310954" y="3217705"/>
              <a:ext cx="1359593" cy="1197139"/>
              <a:chOff x="5426591" y="1771119"/>
              <a:chExt cx="1449821" cy="1276586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79" name="橢圓 78">
                <a:extLst>
                  <a:ext uri="{FF2B5EF4-FFF2-40B4-BE49-F238E27FC236}">
                    <a16:creationId xmlns:a16="http://schemas.microsoft.com/office/drawing/2014/main" id="{0038EB01-EE15-4E22-9147-42D7D00DE5E0}"/>
                  </a:ext>
                </a:extLst>
              </p:cNvPr>
              <p:cNvSpPr/>
              <p:nvPr/>
            </p:nvSpPr>
            <p:spPr>
              <a:xfrm>
                <a:off x="5521060" y="1771119"/>
                <a:ext cx="1276586" cy="1276586"/>
              </a:xfrm>
              <a:prstGeom prst="ellipse">
                <a:avLst/>
              </a:prstGeom>
              <a:solidFill>
                <a:schemeClr val="bg1"/>
              </a:solidFill>
              <a:ln w="130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文字方塊 108">
                <a:extLst>
                  <a:ext uri="{FF2B5EF4-FFF2-40B4-BE49-F238E27FC236}">
                    <a16:creationId xmlns:a16="http://schemas.microsoft.com/office/drawing/2014/main" id="{F60DE1EB-1C36-4763-BBFD-6E5F03CF6529}"/>
                  </a:ext>
                </a:extLst>
              </p:cNvPr>
              <p:cNvSpPr txBox="1"/>
              <p:nvPr/>
            </p:nvSpPr>
            <p:spPr>
              <a:xfrm>
                <a:off x="5426591" y="2161001"/>
                <a:ext cx="1449821" cy="623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1GbE </a:t>
                </a:r>
                <a:endParaRPr kumimoji="0" lang="zh-TW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13B9277B-455B-945F-F2A1-1348CE55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+mn-lt"/>
                <a:ea typeface="+mn-ea"/>
                <a:cs typeface="+mn-ea"/>
              </a:rPr>
              <a:t>別讓交換器成為網路瓶頸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47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C809335A-2A62-4530-B0FF-A5AC88CBC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1634" y="2401779"/>
            <a:ext cx="7600366" cy="3633261"/>
          </a:xfrm>
          <a:prstGeom prst="rect">
            <a:avLst/>
          </a:prstGeom>
        </p:spPr>
      </p:pic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D35833A6-B82A-4D28-B82C-3BD37F8800DE}"/>
              </a:ext>
            </a:extLst>
          </p:cNvPr>
          <p:cNvSpPr txBox="1">
            <a:spLocks/>
          </p:cNvSpPr>
          <p:nvPr/>
        </p:nvSpPr>
        <p:spPr>
          <a:xfrm>
            <a:off x="603842" y="2139866"/>
            <a:ext cx="10015538" cy="784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/>
              <a:t>省去重新拉線佈線的麻煩</a:t>
            </a:r>
            <a:endParaRPr lang="en-US" altLang="zh-TW" sz="2400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E2D67F1-184E-4D87-AC27-A6D178647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4" b="27999"/>
          <a:stretch/>
        </p:blipFill>
        <p:spPr>
          <a:xfrm>
            <a:off x="5549576" y="3244218"/>
            <a:ext cx="6097723" cy="1723567"/>
          </a:xfrm>
          <a:prstGeom prst="rect">
            <a:avLst/>
          </a:prstGeom>
        </p:spPr>
      </p:pic>
      <p:pic>
        <p:nvPicPr>
          <p:cNvPr id="30" name="圖片 29" descr="一張含有 纜線, 連接器 的圖片&#10;&#10;自動產生的描述">
            <a:extLst>
              <a:ext uri="{FF2B5EF4-FFF2-40B4-BE49-F238E27FC236}">
                <a16:creationId xmlns:a16="http://schemas.microsoft.com/office/drawing/2014/main" id="{097DBD84-1D53-4D9A-846A-248CA9B2A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44" y="4067178"/>
            <a:ext cx="2882798" cy="2790822"/>
          </a:xfrm>
          <a:prstGeom prst="rect">
            <a:avLst/>
          </a:prstGeom>
        </p:spPr>
      </p:pic>
      <p:graphicFrame>
        <p:nvGraphicFramePr>
          <p:cNvPr id="9" name="Shape 253">
            <a:extLst>
              <a:ext uri="{FF2B5EF4-FFF2-40B4-BE49-F238E27FC236}">
                <a16:creationId xmlns:a16="http://schemas.microsoft.com/office/drawing/2014/main" id="{AE051B7B-333B-406D-A355-F7E1AA62E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2211325"/>
              </p:ext>
            </p:extLst>
          </p:nvPr>
        </p:nvGraphicFramePr>
        <p:xfrm>
          <a:off x="663624" y="2803089"/>
          <a:ext cx="4619151" cy="29211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2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lt"/>
                        </a:rPr>
                        <a:t>CAT 5e</a:t>
                      </a:r>
                      <a:endParaRPr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lt"/>
                        </a:rPr>
                        <a:t>CAT 6</a:t>
                      </a:r>
                      <a:endParaRPr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lt"/>
                        </a:rPr>
                        <a:t>CAT 6A</a:t>
                      </a: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10G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EF7810FC-D3C2-9228-39E7-4F31E407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>
                <a:solidFill>
                  <a:prstClr val="white"/>
                </a:solidFill>
                <a:cs typeface="+mn-ea"/>
              </a:rPr>
              <a:t>2.5GbE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可以直接使用原本</a:t>
            </a:r>
            <a:r>
              <a:rPr lang="en-US" altLang="zh-TW" sz="4000" b="1">
                <a:solidFill>
                  <a:prstClr val="white"/>
                </a:solidFill>
                <a:cs typeface="+mn-ea"/>
              </a:rPr>
              <a:t>Cat5e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的網路線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89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形 30">
            <a:extLst>
              <a:ext uri="{FF2B5EF4-FFF2-40B4-BE49-F238E27FC236}">
                <a16:creationId xmlns:a16="http://schemas.microsoft.com/office/drawing/2014/main" id="{4B533E44-651C-E289-EEB5-D301227AF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647344" y="1330269"/>
            <a:ext cx="6544656" cy="2371596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3632A381-C486-5355-6F37-460653EF9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262256"/>
            <a:ext cx="6544656" cy="2371596"/>
          </a:xfrm>
          <a:prstGeom prst="rect">
            <a:avLst/>
          </a:prstGeom>
        </p:spPr>
      </p:pic>
      <p:sp>
        <p:nvSpPr>
          <p:cNvPr id="43" name="內容版面配置區 4">
            <a:extLst>
              <a:ext uri="{FF2B5EF4-FFF2-40B4-BE49-F238E27FC236}">
                <a16:creationId xmlns:a16="http://schemas.microsoft.com/office/drawing/2014/main" id="{E6839052-8DFF-1550-93FA-CC6DB5DF24A8}"/>
              </a:ext>
            </a:extLst>
          </p:cNvPr>
          <p:cNvSpPr txBox="1">
            <a:spLocks/>
          </p:cNvSpPr>
          <p:nvPr/>
        </p:nvSpPr>
        <p:spPr>
          <a:xfrm>
            <a:off x="589056" y="2020932"/>
            <a:ext cx="6237203" cy="912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400"/>
              <a:t>如果現有網路設備只有</a:t>
            </a:r>
            <a:r>
              <a:rPr lang="en-US" altLang="zh-TW" sz="2400"/>
              <a:t>1GbE</a:t>
            </a:r>
            <a:r>
              <a:rPr lang="zh-TW" altLang="en-US" sz="2400"/>
              <a:t>或甚至</a:t>
            </a:r>
            <a:r>
              <a:rPr lang="en-US" altLang="zh-TW" sz="2400"/>
              <a:t>100MbE</a:t>
            </a:r>
            <a:r>
              <a:rPr lang="zh-TW" altLang="en-US" sz="2400"/>
              <a:t>，</a:t>
            </a:r>
            <a:endParaRPr lang="en-US" altLang="zh-TW" sz="2400"/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400"/>
              <a:t>一樣可以無痛直連</a:t>
            </a:r>
            <a:endParaRPr lang="en-US" altLang="zh-TW" sz="240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DF4FA0-032D-4A6C-A7D1-8773409C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prstClr val="white"/>
                </a:solidFill>
                <a:latin typeface="Arial" panose="020F0502020204030204"/>
                <a:ea typeface="微軟正黑體"/>
                <a:cs typeface="+mn-ea"/>
              </a:rPr>
              <a:t>自由搭配現有網速的設備</a:t>
            </a:r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102C01E-5F91-930D-88F9-B9CA184EC573}"/>
              </a:ext>
            </a:extLst>
          </p:cNvPr>
          <p:cNvGrpSpPr/>
          <p:nvPr/>
        </p:nvGrpSpPr>
        <p:grpSpPr>
          <a:xfrm>
            <a:off x="589056" y="1652094"/>
            <a:ext cx="11133818" cy="4186179"/>
            <a:chOff x="923322" y="1888972"/>
            <a:chExt cx="10176305" cy="4186179"/>
          </a:xfrm>
        </p:grpSpPr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C62F649F-48B8-4F51-3F8F-03C1288E43F6}"/>
                </a:ext>
              </a:extLst>
            </p:cNvPr>
            <p:cNvCxnSpPr/>
            <p:nvPr/>
          </p:nvCxnSpPr>
          <p:spPr>
            <a:xfrm>
              <a:off x="2426799" y="4100378"/>
              <a:ext cx="2855417" cy="0"/>
            </a:xfrm>
            <a:prstGeom prst="line">
              <a:avLst/>
            </a:prstGeom>
            <a:ln w="57150">
              <a:solidFill>
                <a:srgbClr val="9036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接點: 肘形 40">
              <a:extLst>
                <a:ext uri="{FF2B5EF4-FFF2-40B4-BE49-F238E27FC236}">
                  <a16:creationId xmlns:a16="http://schemas.microsoft.com/office/drawing/2014/main" id="{75CAC1FB-6222-5743-6931-3879A16D7BFF}"/>
                </a:ext>
              </a:extLst>
            </p:cNvPr>
            <p:cNvCxnSpPr>
              <a:cxnSpLocks/>
            </p:cNvCxnSpPr>
            <p:nvPr/>
          </p:nvCxnSpPr>
          <p:spPr>
            <a:xfrm>
              <a:off x="6369869" y="3990817"/>
              <a:ext cx="3233854" cy="1237323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9036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接點: 肘形 41">
              <a:extLst>
                <a:ext uri="{FF2B5EF4-FFF2-40B4-BE49-F238E27FC236}">
                  <a16:creationId xmlns:a16="http://schemas.microsoft.com/office/drawing/2014/main" id="{0CF5BA73-920D-BF3F-7435-371D1423DE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9869" y="2847826"/>
              <a:ext cx="3185268" cy="1067172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9036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61886F1C-069A-BBD9-C508-C296E18E1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3322" y="3421601"/>
              <a:ext cx="1908897" cy="1357553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2292DF2C-FC45-35CB-3B27-3732718E1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4038" y="3590699"/>
              <a:ext cx="3573337" cy="8751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7C7F6161-99B1-AF7E-1570-CBE3215FC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71886" y="1888972"/>
              <a:ext cx="1826116" cy="1917708"/>
            </a:xfrm>
            <a:prstGeom prst="rect">
              <a:avLst/>
            </a:prstGeom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82F6C25C-D519-C25C-4911-2B7F28E2C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927529" y="3720813"/>
              <a:ext cx="2172098" cy="2354338"/>
            </a:xfrm>
            <a:prstGeom prst="rect">
              <a:avLst/>
            </a:prstGeom>
          </p:spPr>
        </p:pic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973276F1-4685-2606-90CB-071A57264E28}"/>
                </a:ext>
              </a:extLst>
            </p:cNvPr>
            <p:cNvSpPr/>
            <p:nvPr/>
          </p:nvSpPr>
          <p:spPr>
            <a:xfrm>
              <a:off x="3033023" y="3849392"/>
              <a:ext cx="1346723" cy="465147"/>
            </a:xfrm>
            <a:prstGeom prst="roundRect">
              <a:avLst>
                <a:gd name="adj" fmla="val 17717"/>
              </a:avLst>
            </a:prstGeom>
            <a:solidFill>
              <a:schemeClr val="tx1"/>
            </a:soli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7030A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4472C4"/>
                </a:buClr>
                <a:buSzPct val="100000"/>
              </a:pPr>
              <a:r>
                <a:rPr lang="en-US" altLang="zh-TW" b="1">
                  <a:solidFill>
                    <a:srgbClr val="99E0FD"/>
                  </a:solidFill>
                  <a:latin typeface="Arial" panose="020F0502020204030204"/>
                  <a:ea typeface="微軟正黑體"/>
                  <a:cs typeface="+mn-ea"/>
                  <a:sym typeface="+mn-lt"/>
                </a:rPr>
                <a:t>100MbE</a:t>
              </a:r>
            </a:p>
          </p:txBody>
        </p:sp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D8CDA5D5-E8FF-8E3D-8D4C-D5CB1D872915}"/>
                </a:ext>
              </a:extLst>
            </p:cNvPr>
            <p:cNvSpPr/>
            <p:nvPr/>
          </p:nvSpPr>
          <p:spPr>
            <a:xfrm>
              <a:off x="7327396" y="2714295"/>
              <a:ext cx="1156884" cy="422097"/>
            </a:xfrm>
            <a:prstGeom prst="roundRect">
              <a:avLst>
                <a:gd name="adj" fmla="val 17717"/>
              </a:avLst>
            </a:prstGeom>
            <a:solidFill>
              <a:schemeClr val="tx1"/>
            </a:soli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7030A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0" normalizeH="0" baseline="0" noProof="0">
                  <a:ln>
                    <a:noFill/>
                  </a:ln>
                  <a:solidFill>
                    <a:srgbClr val="99E0FD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2.5GbE</a:t>
              </a:r>
            </a:p>
          </p:txBody>
        </p:sp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879CAEDD-1B3F-3AEC-E3FD-E29DC23F2BE0}"/>
                </a:ext>
              </a:extLst>
            </p:cNvPr>
            <p:cNvSpPr/>
            <p:nvPr/>
          </p:nvSpPr>
          <p:spPr>
            <a:xfrm>
              <a:off x="7327396" y="4990180"/>
              <a:ext cx="1156884" cy="422097"/>
            </a:xfrm>
            <a:prstGeom prst="roundRect">
              <a:avLst>
                <a:gd name="adj" fmla="val 17717"/>
              </a:avLst>
            </a:prstGeom>
            <a:solidFill>
              <a:schemeClr val="tx1"/>
            </a:soli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7030A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0" normalizeH="0" baseline="0" noProof="0">
                  <a:ln>
                    <a:noFill/>
                  </a:ln>
                  <a:solidFill>
                    <a:srgbClr val="99E0FD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1GbE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54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>
              <a:ext uri="{FF2B5EF4-FFF2-40B4-BE49-F238E27FC236}">
                <a16:creationId xmlns:a16="http://schemas.microsoft.com/office/drawing/2014/main" id="{A339637A-C9EF-4239-B376-1276AAB320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895430"/>
              </p:ext>
            </p:extLst>
          </p:nvPr>
        </p:nvGraphicFramePr>
        <p:xfrm>
          <a:off x="1599355" y="1831558"/>
          <a:ext cx="8704201" cy="44528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23867">
                  <a:extLst>
                    <a:ext uri="{9D8B030D-6E8A-4147-A177-3AD203B41FA5}">
                      <a16:colId xmlns:a16="http://schemas.microsoft.com/office/drawing/2014/main" val="2869850554"/>
                    </a:ext>
                  </a:extLst>
                </a:gridCol>
                <a:gridCol w="2740167">
                  <a:extLst>
                    <a:ext uri="{9D8B030D-6E8A-4147-A177-3AD203B41FA5}">
                      <a16:colId xmlns:a16="http://schemas.microsoft.com/office/drawing/2014/main" val="788495365"/>
                    </a:ext>
                  </a:extLst>
                </a:gridCol>
                <a:gridCol w="2740167">
                  <a:extLst>
                    <a:ext uri="{9D8B030D-6E8A-4147-A177-3AD203B41FA5}">
                      <a16:colId xmlns:a16="http://schemas.microsoft.com/office/drawing/2014/main" val="2703140603"/>
                    </a:ext>
                  </a:extLst>
                </a:gridCol>
              </a:tblGrid>
              <a:tr h="639517">
                <a:tc>
                  <a:txBody>
                    <a:bodyPr/>
                    <a:lstStyle/>
                    <a:p>
                      <a:pPr algn="ctr"/>
                      <a:endParaRPr lang="zh-TW" altLang="en-US" sz="140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QSW-M2106-4S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QSW-M2106-4C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6490919"/>
                  </a:ext>
                </a:extLst>
              </a:tr>
              <a:tr h="272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  <a:cs typeface="Arial"/>
                        </a:rPr>
                        <a:t>Management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Layer2 Web Managed switch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Layer2 Web Managed switch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5937450"/>
                  </a:ext>
                </a:extLst>
              </a:tr>
              <a:tr h="272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  <a:cs typeface="Arial"/>
                        </a:rPr>
                        <a:t>Number of Port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10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10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316791"/>
                  </a:ext>
                </a:extLst>
              </a:tr>
              <a:tr h="39514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  <a:cs typeface="Arial"/>
                        </a:rPr>
                        <a:t>2.5 GbE RJ45</a:t>
                      </a:r>
                    </a:p>
                    <a:p>
                      <a:pPr algn="ctr"/>
                      <a:r>
                        <a:rPr lang="en-US" altLang="zh-TW" sz="1200" b="0" i="0" u="none" strike="noStrike" baseline="0" noProof="0">
                          <a:latin typeface="+mj-lt"/>
                        </a:rPr>
                        <a:t>(Support 2.5GbE/1GbE/100M</a:t>
                      </a:r>
                      <a:r>
                        <a:rPr lang="en-US" altLang="zh-TW" sz="1200" baseline="0">
                          <a:latin typeface="+mj-lt"/>
                        </a:rPr>
                        <a:t>)</a:t>
                      </a:r>
                      <a:endParaRPr lang="zh-TW" altLang="en-US" sz="12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6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6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571735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  <a:cs typeface="Arial"/>
                        </a:rPr>
                        <a:t>10 GbE SFP+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i="0" u="none" strike="noStrike" baseline="0" noProof="0">
                          <a:latin typeface="+mj-lt"/>
                        </a:rPr>
                        <a:t>(Support 10GbE/1GbE</a:t>
                      </a:r>
                      <a:r>
                        <a:rPr lang="en-US" altLang="zh-TW" sz="1400" baseline="0">
                          <a:latin typeface="+mj-lt"/>
                        </a:rPr>
                        <a:t>)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4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-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7481674"/>
                  </a:ext>
                </a:extLst>
              </a:tr>
              <a:tr h="3690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  <a:cs typeface="Arial"/>
                        </a:rPr>
                        <a:t>10 GbE SFP+/RJ45 combo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-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4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83328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  <a:cs typeface="Arial"/>
                        </a:rPr>
                        <a:t>Switch bandwidth</a:t>
                      </a:r>
                      <a:endParaRPr lang="zh-TW" altLang="en-US" sz="1400" b="1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110Gbps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110Gbps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491818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Packet buffer size​</a:t>
                      </a: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marL="0" lvl="0" algn="ctr" defTabSz="685800" rtl="0" eaLnBrk="1" latinLnBrk="0" hangingPunct="1">
                        <a:buNone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12Mbit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+mj-lt"/>
                          <a:cs typeface="Arial"/>
                        </a:rPr>
                        <a:t>12Mbit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49681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Jumbo Frame​</a:t>
                      </a: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marL="0" lvl="0" algn="ctr" defTabSz="685800" rtl="0" eaLnBrk="1" latinLnBrk="0" hangingPunct="1">
                        <a:buNone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9Kbytes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9Kbytes</a:t>
                      </a:r>
                      <a:endParaRPr lang="en-US" altLang="zh-TW" sz="1400" dirty="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478717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MAC table</a:t>
                      </a: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marL="0" lvl="0" algn="ctr" defTabSz="685800" rtl="0" eaLnBrk="1" latinLnBrk="0" hangingPunct="1">
                        <a:buNone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16K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+mj-lt"/>
                          <a:cs typeface="Arial"/>
                        </a:rPr>
                        <a:t>16K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590737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>
                          <a:latin typeface="+mj-lt"/>
                          <a:cs typeface="Arial"/>
                        </a:rPr>
                        <a:t>Fan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+mj-lt"/>
                          <a:cs typeface="Arial"/>
                        </a:rPr>
                        <a:t>With fan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+mj-lt"/>
                          <a:cs typeface="Arial"/>
                        </a:rPr>
                        <a:t>With fan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381929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>
                          <a:latin typeface="+mj-lt"/>
                          <a:cs typeface="Arial"/>
                        </a:rPr>
                        <a:t>Form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+mj-lt"/>
                          <a:cs typeface="Arial"/>
                        </a:rPr>
                        <a:t>Desktop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dirty="0">
                          <a:latin typeface="+mj-lt"/>
                          <a:cs typeface="Arial"/>
                        </a:rPr>
                        <a:t>Desktop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3751237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F681F51A-CBCB-1207-754C-5375FEA7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QSW-M2106</a:t>
            </a:r>
            <a:r>
              <a:rPr lang="zh-TW" altLang="en-US"/>
              <a:t>系列</a:t>
            </a:r>
            <a:r>
              <a:rPr lang="en-US" altLang="zh-TW"/>
              <a:t> </a:t>
            </a:r>
            <a:r>
              <a:rPr lang="zh-TW" altLang="en-US"/>
              <a:t>硬體規格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0561059-9334-7CB2-F871-2A7D660CF1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0974" y="1609996"/>
            <a:ext cx="2406675" cy="5108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FBCA3DC-B702-86C9-1875-2EBFC4E3C4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2734" y="1609994"/>
            <a:ext cx="2431250" cy="510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88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13" ma:contentTypeDescription="建立新的文件。" ma:contentTypeScope="" ma:versionID="63148b1697032560d15f24a78993bd89">
  <xsd:schema xmlns:xsd="http://www.w3.org/2001/XMLSchema" xmlns:xs="http://www.w3.org/2001/XMLSchema" xmlns:p="http://schemas.microsoft.com/office/2006/metadata/properties" xmlns:ns3="dcbbd555-b457-42c6-b2a2-eaac61238ccd" xmlns:ns4="ddefd5bb-6d8d-4f06-9742-d3da6e9c2d1a" targetNamespace="http://schemas.microsoft.com/office/2006/metadata/properties" ma:root="true" ma:fieldsID="211776a63d99d10b8013641215ad2968" ns3:_="" ns4:_="">
    <xsd:import namespace="dcbbd555-b457-42c6-b2a2-eaac61238ccd"/>
    <xsd:import namespace="ddefd5bb-6d8d-4f06-9742-d3da6e9c2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d5bb-6d8d-4f06-9742-d3da6e9c2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311BA1-6BE9-46C4-8C65-85BC64B92736}">
  <ds:schemaRefs>
    <ds:schemaRef ds:uri="dcbbd555-b457-42c6-b2a2-eaac61238ccd"/>
    <ds:schemaRef ds:uri="ddefd5bb-6d8d-4f06-9742-d3da6e9c2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8527C73-229C-4DAD-B99F-A656C65581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CB448A-8CD8-49C6-8A04-71CF45BC4413}">
  <ds:schemaRefs>
    <ds:schemaRef ds:uri="http://schemas.microsoft.com/office/2006/metadata/properties"/>
    <ds:schemaRef ds:uri="http://purl.org/dc/elements/1.1/"/>
    <ds:schemaRef ds:uri="ddefd5bb-6d8d-4f06-9742-d3da6e9c2d1a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dcbbd555-b457-42c6-b2a2-eaac61238ccd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TM03457491[[fn=都會]]</Template>
  <TotalTime>0</TotalTime>
  <Words>1519</Words>
  <Application>Microsoft Office PowerPoint</Application>
  <PresentationFormat>寬螢幕</PresentationFormat>
  <Paragraphs>348</Paragraphs>
  <Slides>30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30</vt:i4>
      </vt:variant>
    </vt:vector>
  </HeadingPairs>
  <TitlesOfParts>
    <vt:vector size="38" baseType="lpstr">
      <vt:lpstr>微軟正黑體</vt:lpstr>
      <vt:lpstr>Arial</vt:lpstr>
      <vt:lpstr>Calibri</vt:lpstr>
      <vt:lpstr>Corbel</vt:lpstr>
      <vt:lpstr>Segoe UI</vt:lpstr>
      <vt:lpstr>Wingdings</vt:lpstr>
      <vt:lpstr>Office 佈景主題</vt:lpstr>
      <vt:lpstr>1_Office 佈景主題</vt:lpstr>
      <vt:lpstr>PowerPoint 簡報</vt:lpstr>
      <vt:lpstr>越來越龐大的資料傳輸量, 越來越快的無線網路</vt:lpstr>
      <vt:lpstr>想花多少時間等待?</vt:lpstr>
      <vt:lpstr>真的需要全10GbE交換器嗎?</vt:lpstr>
      <vt:lpstr>1GbE目前夠用， 以後呢?</vt:lpstr>
      <vt:lpstr>別讓交換器成為網路瓶頸</vt:lpstr>
      <vt:lpstr>2.5GbE可以直接使用原本Cat5e的網路線</vt:lpstr>
      <vt:lpstr>自由搭配現有網速的設備</vt:lpstr>
      <vt:lpstr>QSW-M2106系列 硬體規格</vt:lpstr>
      <vt:lpstr>QSW-M2106-4C 硬體介面</vt:lpstr>
      <vt:lpstr>QSW-M2106-4S 硬體介面</vt:lpstr>
      <vt:lpstr>硬體優勢與價值：洗鍊設計與配色</vt:lpstr>
      <vt:lpstr>QSW-M2106軟體介紹</vt:lpstr>
      <vt:lpstr>簡單明瞭的介面設計</vt:lpstr>
      <vt:lpstr>明確分割工作室內各別網路</vt:lpstr>
      <vt:lpstr>多接條網路線也可以提高網速</vt:lpstr>
      <vt:lpstr>準確記錄及配發影音串流給設備</vt:lpstr>
      <vt:lpstr>隨時優化網路傳輸路徑</vt:lpstr>
      <vt:lpstr>軔體版本檢查</vt:lpstr>
      <vt:lpstr>當然 QSW-M2106 還有很多功能</vt:lpstr>
      <vt:lpstr>QNAP 提供完整10GbE/2.5GbE解決方案， 讓你網路不卡關</vt:lpstr>
      <vt:lpstr>QNAP 2.5GbE 非網管型交換器</vt:lpstr>
      <vt:lpstr>QNAP 2.5GbE 網管型交換器</vt:lpstr>
      <vt:lpstr>如果預算足夠，您也可以選擇全10GbE交換器</vt:lpstr>
      <vt:lpstr>搭配內建2.5GbE桌上型NAS</vt:lpstr>
      <vt:lpstr>搭配內建10GbE桌上型NAS</vt:lpstr>
      <vt:lpstr>搭配機架型2.5/5/10GbE NAS</vt:lpstr>
      <vt:lpstr>網路擴充: 豐富的各式PCIe網路擴充卡</vt:lpstr>
      <vt:lpstr>網路擴充：豐富的各式攜帶式網路擴充卡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trains for switch product line</dc:title>
  <dc:creator>Ricky Ho 何佾龍</dc:creator>
  <cp:lastModifiedBy>Yvonne Tsai 蔡亞彣</cp:lastModifiedBy>
  <cp:revision>1</cp:revision>
  <dcterms:created xsi:type="dcterms:W3CDTF">2021-07-28T03:09:53Z</dcterms:created>
  <dcterms:modified xsi:type="dcterms:W3CDTF">2022-08-24T06:50:51Z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