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Lst>
  <p:notesMasterIdLst>
    <p:notesMasterId r:id="rId62"/>
  </p:notesMasterIdLst>
  <p:handoutMasterIdLst>
    <p:handoutMasterId r:id="rId63"/>
  </p:handoutMasterIdLst>
  <p:sldIdLst>
    <p:sldId id="270" r:id="rId3"/>
    <p:sldId id="293" r:id="rId4"/>
    <p:sldId id="3629" r:id="rId5"/>
    <p:sldId id="530" r:id="rId6"/>
    <p:sldId id="3630" r:id="rId7"/>
    <p:sldId id="314" r:id="rId8"/>
    <p:sldId id="306" r:id="rId9"/>
    <p:sldId id="3619" r:id="rId10"/>
    <p:sldId id="3620" r:id="rId11"/>
    <p:sldId id="3625" r:id="rId12"/>
    <p:sldId id="3621" r:id="rId13"/>
    <p:sldId id="3622" r:id="rId14"/>
    <p:sldId id="3573" r:id="rId15"/>
    <p:sldId id="3626" r:id="rId16"/>
    <p:sldId id="3627" r:id="rId17"/>
    <p:sldId id="3628" r:id="rId18"/>
    <p:sldId id="3631" r:id="rId19"/>
    <p:sldId id="300" r:id="rId20"/>
    <p:sldId id="1453" r:id="rId21"/>
    <p:sldId id="3615" r:id="rId22"/>
    <p:sldId id="3588" r:id="rId23"/>
    <p:sldId id="3632" r:id="rId24"/>
    <p:sldId id="3633" r:id="rId25"/>
    <p:sldId id="3634" r:id="rId26"/>
    <p:sldId id="3611" r:id="rId27"/>
    <p:sldId id="424" r:id="rId28"/>
    <p:sldId id="3606" r:id="rId29"/>
    <p:sldId id="277" r:id="rId30"/>
    <p:sldId id="3574" r:id="rId31"/>
    <p:sldId id="302" r:id="rId32"/>
    <p:sldId id="1418" r:id="rId33"/>
    <p:sldId id="1445" r:id="rId34"/>
    <p:sldId id="3581" r:id="rId35"/>
    <p:sldId id="3592" r:id="rId36"/>
    <p:sldId id="3595" r:id="rId37"/>
    <p:sldId id="3616" r:id="rId38"/>
    <p:sldId id="301" r:id="rId39"/>
    <p:sldId id="294" r:id="rId40"/>
    <p:sldId id="1419" r:id="rId41"/>
    <p:sldId id="1476" r:id="rId42"/>
    <p:sldId id="3612" r:id="rId43"/>
    <p:sldId id="3591" r:id="rId44"/>
    <p:sldId id="3582" r:id="rId45"/>
    <p:sldId id="3613" r:id="rId46"/>
    <p:sldId id="3594" r:id="rId47"/>
    <p:sldId id="1478" r:id="rId48"/>
    <p:sldId id="1477" r:id="rId49"/>
    <p:sldId id="1289" r:id="rId50"/>
    <p:sldId id="1290" r:id="rId51"/>
    <p:sldId id="550" r:id="rId52"/>
    <p:sldId id="1463" r:id="rId53"/>
    <p:sldId id="3614" r:id="rId54"/>
    <p:sldId id="3617" r:id="rId55"/>
    <p:sldId id="1462" r:id="rId56"/>
    <p:sldId id="3602" r:id="rId57"/>
    <p:sldId id="3603" r:id="rId58"/>
    <p:sldId id="313" r:id="rId59"/>
    <p:sldId id="3604" r:id="rId60"/>
    <p:sldId id="304" r:id="rId61"/>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605"/>
    <a:srgbClr val="F34F21"/>
    <a:srgbClr val="05070B"/>
    <a:srgbClr val="F0F0F0"/>
    <a:srgbClr val="FFFFFF"/>
    <a:srgbClr val="8A8E99"/>
    <a:srgbClr val="DEE1F2"/>
    <a:srgbClr val="2A98EA"/>
    <a:srgbClr val="30323E"/>
    <a:srgbClr val="88F2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p:scale>
          <a:sx n="66" d="100"/>
          <a:sy n="66" d="100"/>
        </p:scale>
        <p:origin x="212" y="536"/>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320C6253-024D-41A2-8F9C-AE3B89932B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4E1FA6D3-F05E-492D-ABE7-08EB73C57C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AFA468-5733-488E-B409-FDE47B0C9B4C}" type="datetimeFigureOut">
              <a:rPr lang="zh-TW" altLang="en-US" smtClean="0"/>
              <a:t>2022/8/26</a:t>
            </a:fld>
            <a:endParaRPr lang="zh-TW" altLang="en-US"/>
          </a:p>
        </p:txBody>
      </p:sp>
      <p:sp>
        <p:nvSpPr>
          <p:cNvPr id="4" name="頁尾版面配置區 3">
            <a:extLst>
              <a:ext uri="{FF2B5EF4-FFF2-40B4-BE49-F238E27FC236}">
                <a16:creationId xmlns:a16="http://schemas.microsoft.com/office/drawing/2014/main" id="{AAC870A6-F598-4BE9-AB96-D3D3C2ABA8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E63C59D-47A9-45B0-B352-E5AB3D1B4B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28A9E-E67B-4D83-9F0D-CDFAF872BEBF}" type="slidenum">
              <a:rPr lang="zh-TW" altLang="en-US" smtClean="0"/>
              <a:t>‹#›</a:t>
            </a:fld>
            <a:endParaRPr lang="zh-TW" altLang="en-US"/>
          </a:p>
        </p:txBody>
      </p:sp>
    </p:spTree>
    <p:extLst>
      <p:ext uri="{BB962C8B-B14F-4D97-AF65-F5344CB8AC3E}">
        <p14:creationId xmlns:p14="http://schemas.microsoft.com/office/powerpoint/2010/main" val="29571105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94A1DE-9E5E-4ACB-81A2-3622A0731AC4}" type="datetimeFigureOut">
              <a:rPr lang="zh-TW" altLang="en-US" smtClean="0"/>
              <a:t>2022/8/26</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D8B474-CBEC-484E-B6A8-6236E8C35805}" type="slidenum">
              <a:rPr lang="zh-TW" altLang="en-US" smtClean="0"/>
              <a:t>‹#›</a:t>
            </a:fld>
            <a:endParaRPr lang="zh-TW" altLang="en-US"/>
          </a:p>
        </p:txBody>
      </p:sp>
    </p:spTree>
    <p:extLst>
      <p:ext uri="{BB962C8B-B14F-4D97-AF65-F5344CB8AC3E}">
        <p14:creationId xmlns:p14="http://schemas.microsoft.com/office/powerpoint/2010/main" val="264968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a:solidFill>
                  <a:schemeClr val="tx1"/>
                </a:solidFill>
                <a:effectLst/>
                <a:latin typeface="+mn-lt"/>
                <a:ea typeface="+mn-ea"/>
                <a:cs typeface="+mn-cs"/>
              </a:rPr>
              <a:t>巨量資料在這幾年一直是熱門的話題與趨勢，根據市調機構資料，全球每年產出的資料量將在 </a:t>
            </a:r>
            <a:r>
              <a:rPr lang="en-US" altLang="zh-TW" sz="1200" b="0" i="0" kern="1200">
                <a:solidFill>
                  <a:schemeClr val="tx1"/>
                </a:solidFill>
                <a:effectLst/>
                <a:latin typeface="+mn-lt"/>
                <a:ea typeface="+mn-ea"/>
                <a:cs typeface="+mn-cs"/>
              </a:rPr>
              <a:t>2025 </a:t>
            </a:r>
            <a:r>
              <a:rPr lang="zh-TW" altLang="en-US" sz="1200" b="0" i="0" kern="1200">
                <a:solidFill>
                  <a:schemeClr val="tx1"/>
                </a:solidFill>
                <a:effectLst/>
                <a:latin typeface="+mn-lt"/>
                <a:ea typeface="+mn-ea"/>
                <a:cs typeface="+mn-cs"/>
              </a:rPr>
              <a:t>年達到 </a:t>
            </a:r>
            <a:r>
              <a:rPr lang="en-US" altLang="zh-TW" sz="1200" b="0" i="0" kern="1200">
                <a:solidFill>
                  <a:schemeClr val="tx1"/>
                </a:solidFill>
                <a:effectLst/>
                <a:latin typeface="+mn-lt"/>
                <a:ea typeface="+mn-ea"/>
                <a:cs typeface="+mn-cs"/>
              </a:rPr>
              <a:t>180</a:t>
            </a:r>
            <a:r>
              <a:rPr lang="en" altLang="zh-TW" sz="1200" b="0" i="0" kern="1200">
                <a:solidFill>
                  <a:schemeClr val="tx1"/>
                </a:solidFill>
                <a:effectLst/>
                <a:latin typeface="+mn-lt"/>
                <a:ea typeface="+mn-ea"/>
                <a:cs typeface="+mn-cs"/>
              </a:rPr>
              <a:t>ZB</a:t>
            </a:r>
            <a:r>
              <a:rPr lang="zh-TW" altLang="en" sz="1200" b="0" i="0" kern="1200">
                <a:solidFill>
                  <a:schemeClr val="tx1"/>
                </a:solidFill>
                <a:effectLst/>
                <a:latin typeface="+mn-lt"/>
                <a:ea typeface="+mn-ea"/>
                <a:cs typeface="+mn-cs"/>
              </a:rPr>
              <a:t>（</a:t>
            </a:r>
            <a:r>
              <a:rPr lang="en" altLang="zh-TW" sz="1200" b="0" i="0" kern="1200">
                <a:solidFill>
                  <a:schemeClr val="tx1"/>
                </a:solidFill>
                <a:effectLst/>
                <a:latin typeface="+mn-lt"/>
                <a:ea typeface="+mn-ea"/>
                <a:cs typeface="+mn-cs"/>
              </a:rPr>
              <a:t>1ZB = 10</a:t>
            </a:r>
            <a:r>
              <a:rPr lang="en" altLang="zh-TW" sz="1200" b="0" i="0" kern="1200" baseline="30000">
                <a:solidFill>
                  <a:schemeClr val="tx1"/>
                </a:solidFill>
                <a:effectLst/>
                <a:latin typeface="+mn-lt"/>
                <a:ea typeface="+mn-ea"/>
                <a:cs typeface="+mn-cs"/>
              </a:rPr>
              <a:t>12</a:t>
            </a:r>
            <a:r>
              <a:rPr lang="en" altLang="zh-TW" sz="1200" b="0" i="0" kern="1200">
                <a:solidFill>
                  <a:schemeClr val="tx1"/>
                </a:solidFill>
                <a:effectLst/>
                <a:latin typeface="+mn-lt"/>
                <a:ea typeface="+mn-ea"/>
                <a:cs typeface="+mn-cs"/>
              </a:rPr>
              <a:t>GB</a:t>
            </a:r>
            <a:r>
              <a:rPr lang="zh-TW" altLang="en"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相較於 </a:t>
            </a:r>
            <a:r>
              <a:rPr lang="en-US" altLang="zh-TW" sz="1200" b="0" i="0" kern="1200">
                <a:solidFill>
                  <a:schemeClr val="tx1"/>
                </a:solidFill>
                <a:effectLst/>
                <a:latin typeface="+mn-lt"/>
                <a:ea typeface="+mn-ea"/>
                <a:cs typeface="+mn-cs"/>
              </a:rPr>
              <a:t>2010 </a:t>
            </a:r>
            <a:r>
              <a:rPr lang="zh-TW" altLang="en-US" sz="1200" b="0" i="0" kern="1200">
                <a:solidFill>
                  <a:schemeClr val="tx1"/>
                </a:solidFill>
                <a:effectLst/>
                <a:latin typeface="+mn-lt"/>
                <a:ea typeface="+mn-ea"/>
                <a:cs typeface="+mn-cs"/>
              </a:rPr>
              <a:t>年更是 </a:t>
            </a:r>
            <a:r>
              <a:rPr lang="en-US" altLang="zh-TW" sz="1200" b="0" i="0" kern="1200">
                <a:solidFill>
                  <a:schemeClr val="tx1"/>
                </a:solidFill>
                <a:effectLst/>
                <a:latin typeface="+mn-lt"/>
                <a:ea typeface="+mn-ea"/>
                <a:cs typeface="+mn-cs"/>
              </a:rPr>
              <a:t>180 </a:t>
            </a:r>
            <a:r>
              <a:rPr lang="zh-TW" altLang="en-US" sz="1200" b="0" i="0" kern="1200">
                <a:solidFill>
                  <a:schemeClr val="tx1"/>
                </a:solidFill>
                <a:effectLst/>
                <a:latin typeface="+mn-lt"/>
                <a:ea typeface="+mn-ea"/>
                <a:cs typeface="+mn-cs"/>
              </a:rPr>
              <a:t>倍的成長；換言之，資料的傳輸與儲存將至關重要，也驅動與串聯著各種興新技術的發展，包含伺服器與工作站等。近幾年因為疫情帶動全球企業的數位轉型，再加上 </a:t>
            </a:r>
            <a:r>
              <a:rPr lang="en-US" altLang="zh-TW" sz="1200" b="0" i="0" kern="1200">
                <a:solidFill>
                  <a:schemeClr val="tx1"/>
                </a:solidFill>
                <a:effectLst/>
                <a:latin typeface="+mn-lt"/>
                <a:ea typeface="+mn-ea"/>
                <a:cs typeface="+mn-cs"/>
              </a:rPr>
              <a:t>5</a:t>
            </a:r>
            <a:r>
              <a:rPr lang="en" altLang="zh-TW" sz="1200" b="0" i="0" kern="1200">
                <a:solidFill>
                  <a:schemeClr val="tx1"/>
                </a:solidFill>
                <a:effectLst/>
                <a:latin typeface="+mn-lt"/>
                <a:ea typeface="+mn-ea"/>
                <a:cs typeface="+mn-cs"/>
              </a:rPr>
              <a:t>G </a:t>
            </a:r>
            <a:r>
              <a:rPr lang="zh-TW" altLang="en-US" sz="1200" b="0" i="0" kern="1200">
                <a:solidFill>
                  <a:schemeClr val="tx1"/>
                </a:solidFill>
                <a:effectLst/>
                <a:latin typeface="+mn-lt"/>
                <a:ea typeface="+mn-ea"/>
                <a:cs typeface="+mn-cs"/>
              </a:rPr>
              <a:t>時代來臨，更多應用對於龐大數據的處理有所要求，也讓各類型的數據中心、邊緣運算伺服器</a:t>
            </a:r>
            <a:r>
              <a:rPr lang="en-US" altLang="zh-TW"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等解決方案的需求大增；同時也因為固態硬碟（</a:t>
            </a:r>
            <a:r>
              <a:rPr lang="en" altLang="zh-TW" sz="1200" b="0" i="0" kern="1200">
                <a:solidFill>
                  <a:schemeClr val="tx1"/>
                </a:solidFill>
                <a:effectLst/>
                <a:latin typeface="+mn-lt"/>
                <a:ea typeface="+mn-ea"/>
                <a:cs typeface="+mn-cs"/>
              </a:rPr>
              <a:t>SSD</a:t>
            </a:r>
            <a:r>
              <a:rPr lang="zh-TW" altLang="en"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在價格方面逐年下降、儲存容量也有所提升，再加上遠優於傳統機械硬碟（</a:t>
            </a:r>
            <a:r>
              <a:rPr lang="en" altLang="zh-TW" sz="1200" b="0" i="0" kern="1200">
                <a:solidFill>
                  <a:schemeClr val="tx1"/>
                </a:solidFill>
                <a:effectLst/>
                <a:latin typeface="+mn-lt"/>
                <a:ea typeface="+mn-ea"/>
                <a:cs typeface="+mn-cs"/>
              </a:rPr>
              <a:t>HDD</a:t>
            </a:r>
            <a:r>
              <a:rPr lang="zh-TW" altLang="en" sz="1200" b="0" i="0" kern="1200">
                <a:solidFill>
                  <a:schemeClr val="tx1"/>
                </a:solidFill>
                <a:effectLst/>
                <a:latin typeface="+mn-lt"/>
                <a:ea typeface="+mn-ea"/>
                <a:cs typeface="+mn-cs"/>
              </a:rPr>
              <a:t>）</a:t>
            </a:r>
            <a:r>
              <a:rPr lang="zh-TW" altLang="en-US" sz="1200" b="0" i="0" kern="1200">
                <a:solidFill>
                  <a:schemeClr val="tx1"/>
                </a:solidFill>
                <a:effectLst/>
                <a:latin typeface="+mn-lt"/>
                <a:ea typeface="+mn-ea"/>
                <a:cs typeface="+mn-cs"/>
              </a:rPr>
              <a:t>的存取效能，讓</a:t>
            </a:r>
            <a:r>
              <a:rPr lang="en-US" altLang="zh-TW" sz="1200" b="0" i="0" kern="1200">
                <a:solidFill>
                  <a:schemeClr val="tx1"/>
                </a:solidFill>
                <a:effectLst/>
                <a:latin typeface="+mn-lt"/>
                <a:ea typeface="+mn-ea"/>
                <a:cs typeface="+mn-cs"/>
              </a:rPr>
              <a:t> HDD/SSD </a:t>
            </a:r>
            <a:r>
              <a:rPr lang="zh-TW" altLang="en-US" sz="1200" b="0" i="0" kern="1200">
                <a:solidFill>
                  <a:schemeClr val="tx1"/>
                </a:solidFill>
                <a:effectLst/>
                <a:latin typeface="+mn-lt"/>
                <a:ea typeface="+mn-ea"/>
                <a:cs typeface="+mn-cs"/>
              </a:rPr>
              <a:t>混合型架構的伺服器漸漸成為市場上的主流。</a:t>
            </a:r>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2</a:t>
            </a:fld>
            <a:endParaRPr lang="zh-TW" altLang="en-US"/>
          </a:p>
        </p:txBody>
      </p:sp>
    </p:spTree>
    <p:extLst>
      <p:ext uri="{BB962C8B-B14F-4D97-AF65-F5344CB8AC3E}">
        <p14:creationId xmlns:p14="http://schemas.microsoft.com/office/powerpoint/2010/main" val="63670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31</a:t>
            </a:fld>
            <a:endParaRPr kumimoji="1" lang="zh-TW" altLang="en-US"/>
          </a:p>
        </p:txBody>
      </p:sp>
    </p:spTree>
    <p:extLst>
      <p:ext uri="{BB962C8B-B14F-4D97-AF65-F5344CB8AC3E}">
        <p14:creationId xmlns:p14="http://schemas.microsoft.com/office/powerpoint/2010/main" val="26517317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32</a:t>
            </a:fld>
            <a:endParaRPr lang="zh-TW" altLang="en-US"/>
          </a:p>
        </p:txBody>
      </p:sp>
    </p:spTree>
    <p:extLst>
      <p:ext uri="{BB962C8B-B14F-4D97-AF65-F5344CB8AC3E}">
        <p14:creationId xmlns:p14="http://schemas.microsoft.com/office/powerpoint/2010/main" val="104904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cf1c6ddcaf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cf1c6ddca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f1c6ddcaf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cf1c6ddcaf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CN" altLang="en-US">
                <a:ea typeface="等线"/>
              </a:rPr>
              <a:t>而在QTS 5.0.1之後，預計將可以支援用Windows 網路磁碟機快速搜尋的功能。</a:t>
            </a:r>
            <a:endParaRPr lang="zh-TW" altLang="en-US"/>
          </a:p>
          <a:p>
            <a:r>
              <a:rPr lang="zh-CN" altLang="en-US">
                <a:ea typeface="等线"/>
              </a:rPr>
              <a:t>Windows® 10 / Windows Server® 2016 (</a:t>
            </a:r>
            <a:r>
              <a:rPr lang="zh-TW" altLang="en-US">
                <a:ea typeface="新細明體"/>
              </a:rPr>
              <a:t>或以上版本</a:t>
            </a:r>
            <a:r>
              <a:rPr lang="en-US"/>
              <a:t>)</a:t>
            </a:r>
            <a:r>
              <a:rPr lang="en-US" altLang="zh-TW">
                <a:ea typeface="新細明體"/>
              </a:rPr>
              <a:t> </a:t>
            </a:r>
            <a:r>
              <a:rPr lang="zh-TW" altLang="en-US">
                <a:ea typeface="新細明體"/>
              </a:rPr>
              <a:t>用戶可以直接在檔案總管內，對掛載的 </a:t>
            </a:r>
            <a:r>
              <a:rPr lang="en-US"/>
              <a:t>NAS (</a:t>
            </a:r>
            <a:r>
              <a:rPr lang="zh-TW" altLang="en-US">
                <a:ea typeface="新細明體"/>
              </a:rPr>
              <a:t>網路磁碟區或資料夾</a:t>
            </a:r>
            <a:r>
              <a:rPr lang="en-US"/>
              <a:t>)</a:t>
            </a:r>
            <a:r>
              <a:rPr lang="en-US" altLang="zh-TW">
                <a:ea typeface="新細明體"/>
              </a:rPr>
              <a:t> </a:t>
            </a:r>
            <a:r>
              <a:rPr lang="zh-TW" altLang="en-US">
                <a:ea typeface="新細明體"/>
              </a:rPr>
              <a:t>直接搜尋檔案名稱。透過進階搜尋語法，還可以時間、檔案類型和大小來精細搜尋，便利性大增。</a:t>
            </a:r>
            <a:endParaRPr lang="zh-TW"/>
          </a:p>
        </p:txBody>
      </p:sp>
    </p:spTree>
    <p:extLst>
      <p:ext uri="{BB962C8B-B14F-4D97-AF65-F5344CB8AC3E}">
        <p14:creationId xmlns:p14="http://schemas.microsoft.com/office/powerpoint/2010/main" val="122438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r>
              <a:rPr lang="zh-TW"/>
              <a:t>File Station 不僅讓您管理儲存於 NAS 中的檔案，雲端空間上的檔案也能輕鬆納管。您可透過簡易直覺的操作，從電腦等裝置快速上傳檔案、在不同資料夾之間拖放檔案、刪除檔案、並設定檔案及資料夾權限，保護重要資料不受窺視刺探。</a:t>
            </a:r>
          </a:p>
          <a:p>
            <a:r>
              <a:rPr lang="en-US" altLang="zh-TW">
                <a:ea typeface="新細明體"/>
              </a:rPr>
              <a:t>OCR</a:t>
            </a:r>
            <a:r>
              <a:rPr lang="zh-TW" altLang="en-US">
                <a:ea typeface="新細明體"/>
              </a:rPr>
              <a:t> </a:t>
            </a:r>
            <a:r>
              <a:rPr lang="en-US" altLang="zh-TW">
                <a:ea typeface="新細明體"/>
              </a:rPr>
              <a:t>Converter</a:t>
            </a:r>
            <a:r>
              <a:rPr lang="zh-TW" altLang="en-US">
                <a:ea typeface="新細明體"/>
              </a:rPr>
              <a:t> 使用 </a:t>
            </a:r>
            <a:r>
              <a:rPr lang="en-US" altLang="zh-TW">
                <a:ea typeface="新細明體"/>
              </a:rPr>
              <a:t>OCR</a:t>
            </a:r>
            <a:r>
              <a:rPr lang="zh-TW" altLang="en-US">
                <a:ea typeface="新細明體"/>
              </a:rPr>
              <a:t>（光學字元識別）技術辨識影像中的文字，並轉換成可編輯的文件，並再Qsirch搜索</a:t>
            </a:r>
            <a:endParaRPr lang="zh-TW">
              <a:ea typeface="新細明體"/>
            </a:endParaRPr>
          </a:p>
          <a:p>
            <a:r>
              <a:rPr lang="zh-TW" altLang="en-US">
                <a:ea typeface="新細明體"/>
                <a:cs typeface="Calibri"/>
              </a:rPr>
              <a:t>而什麼是Qsirch呢?</a:t>
            </a:r>
            <a:endParaRPr lang="zh-TW" altLang="en-US">
              <a:ea typeface="新細明體"/>
            </a:endParaRPr>
          </a:p>
          <a:p>
            <a:r>
              <a:rPr lang="zh-TW"/>
              <a:t>Qsirch 是 QNAP NAS 專屬的全文檢索搜尋引擎，讓您透過檔案名稱、內容以及後設資料 (metadata) 找到所需的檔案。您還可以使用進階搜尋條件和篩選工具快速地找到儲存在 NAS 中的檔案、圖片、影片、電子郵件等資料。</a:t>
            </a:r>
          </a:p>
          <a:p>
            <a:r>
              <a:rPr lang="en-US" altLang="zh-TW" err="1">
                <a:ea typeface="新細明體"/>
              </a:rPr>
              <a:t>Qfiling</a:t>
            </a:r>
            <a:r>
              <a:rPr lang="zh-TW" altLang="en-US">
                <a:ea typeface="新細明體"/>
              </a:rPr>
              <a:t> 讓檔案整理工作變得自動化 ── 您只須要將檔案分類並設定排程。輕鬆、智能，又有效率！</a:t>
            </a:r>
            <a:endParaRPr lang="zh-TW">
              <a:ea typeface="新細明體"/>
            </a:endParaRPr>
          </a:p>
          <a:p>
            <a:r>
              <a:rPr lang="zh-TW" altLang="en-US">
                <a:ea typeface="新細明體"/>
                <a:cs typeface="Calibri" panose="020F0502020204030204"/>
              </a:rPr>
              <a:t>所以說，在檔案的儲存、備份、管理、到檢索以及歸檔等文件管理需求，QNAP都可以幫您搞定</a:t>
            </a:r>
          </a:p>
          <a:p>
            <a:endParaRPr lang="zh-TW">
              <a:ea typeface="新細明體"/>
              <a:cs typeface="Calibri" panose="020F0502020204030204"/>
            </a:endParaRPr>
          </a:p>
          <a:p>
            <a:endParaRPr lang="zh-TW">
              <a:ea typeface="新細明體"/>
              <a:cs typeface="Calibri" panose="020F0502020204030204"/>
            </a:endParaRPr>
          </a:p>
          <a:p>
            <a:endParaRPr lang="zh-TW">
              <a:ea typeface="新細明體"/>
              <a:cs typeface="Calibri" panose="020F0502020204030204"/>
            </a:endParaRPr>
          </a:p>
          <a:p>
            <a:endParaRPr lang="zh-TW" altLang="en-US">
              <a:ea typeface="新細明體"/>
              <a:cs typeface="Calibri" panose="020F0502020204030204"/>
            </a:endParaRPr>
          </a:p>
          <a:p>
            <a:endParaRPr lang="zh-TW" altLang="en-US">
              <a:cs typeface="Calibri" panose="020F0502020204030204"/>
            </a:endParaRPr>
          </a:p>
        </p:txBody>
      </p:sp>
      <p:sp>
        <p:nvSpPr>
          <p:cNvPr id="4" name="投影片編號版面配置區 3"/>
          <p:cNvSpPr>
            <a:spLocks noGrp="1"/>
          </p:cNvSpPr>
          <p:nvPr>
            <p:ph type="sldNum" sz="quarter" idx="10"/>
          </p:nvPr>
        </p:nvSpPr>
        <p:spPr/>
        <p:txBody>
          <a:bodyPr/>
          <a:lstStyle/>
          <a:p>
            <a:fld id="{35678FFA-BA42-8343-A4E7-B5F7FA1D13CA}" type="slidenum">
              <a:rPr kumimoji="1" lang="zh-TW" altLang="en-US" smtClean="0"/>
              <a:t>37</a:t>
            </a:fld>
            <a:endParaRPr kumimoji="1" lang="zh-TW" altLang="en-US"/>
          </a:p>
        </p:txBody>
      </p:sp>
    </p:spTree>
    <p:extLst>
      <p:ext uri="{BB962C8B-B14F-4D97-AF65-F5344CB8AC3E}">
        <p14:creationId xmlns:p14="http://schemas.microsoft.com/office/powerpoint/2010/main" val="1563497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cf1c6ddcaf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cf1c6ddc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zh-TW" altLang="en-US">
                <a:ea typeface="新細明體"/>
              </a:rPr>
              <a:t> </a:t>
            </a:r>
            <a:r>
              <a:rPr lang="en-US" altLang="zh-TW">
                <a:ea typeface="新細明體"/>
              </a:rPr>
              <a:t>NAS </a:t>
            </a:r>
            <a:r>
              <a:rPr lang="zh-TW" altLang="en-US">
                <a:ea typeface="新細明體"/>
              </a:rPr>
              <a:t>內建免費</a:t>
            </a:r>
            <a:r>
              <a:rPr lang="en-US"/>
              <a:t> </a:t>
            </a:r>
            <a:r>
              <a:rPr lang="en-US" err="1"/>
              <a:t>exFAT</a:t>
            </a:r>
            <a:r>
              <a:rPr lang="en-US" altLang="zh-TW">
                <a:ea typeface="新細明體"/>
              </a:rPr>
              <a:t> </a:t>
            </a:r>
            <a:r>
              <a:rPr lang="zh-TW" altLang="en-US">
                <a:ea typeface="新細明體"/>
              </a:rPr>
              <a:t>驅動程式，最大單檔容量達到16EB，能與外接裝置</a:t>
            </a:r>
            <a:r>
              <a:rPr lang="en-US"/>
              <a:t> (</a:t>
            </a:r>
            <a:r>
              <a:rPr lang="zh-TW" altLang="en-US">
                <a:ea typeface="新細明體"/>
              </a:rPr>
              <a:t>如</a:t>
            </a:r>
            <a:r>
              <a:rPr lang="en-US"/>
              <a:t> SD</a:t>
            </a:r>
            <a:r>
              <a:rPr lang="en-US" altLang="zh-TW">
                <a:ea typeface="新細明體"/>
              </a:rPr>
              <a:t> </a:t>
            </a:r>
            <a:r>
              <a:rPr lang="zh-TW" altLang="en-US">
                <a:ea typeface="新細明體"/>
              </a:rPr>
              <a:t>卡</a:t>
            </a:r>
            <a:r>
              <a:rPr lang="en-US"/>
              <a:t>、USB</a:t>
            </a:r>
            <a:r>
              <a:rPr lang="en-US" altLang="zh-TW">
                <a:ea typeface="新細明體"/>
              </a:rPr>
              <a:t> </a:t>
            </a:r>
            <a:r>
              <a:rPr lang="zh-TW" altLang="en-US">
                <a:ea typeface="新細明體"/>
              </a:rPr>
              <a:t>裝置</a:t>
            </a:r>
            <a:r>
              <a:rPr lang="en-US"/>
              <a:t>)</a:t>
            </a:r>
            <a:r>
              <a:rPr lang="en-US" altLang="zh-TW">
                <a:ea typeface="新細明體"/>
              </a:rPr>
              <a:t> </a:t>
            </a:r>
            <a:r>
              <a:rPr lang="zh-TW" altLang="en-US">
                <a:ea typeface="新細明體"/>
              </a:rPr>
              <a:t>快速地進行</a:t>
            </a:r>
            <a:r>
              <a:rPr lang="en-US"/>
              <a:t> 4K/8K</a:t>
            </a:r>
            <a:r>
              <a:rPr lang="en-US" altLang="zh-TW">
                <a:ea typeface="新細明體"/>
              </a:rPr>
              <a:t> </a:t>
            </a:r>
            <a:r>
              <a:rPr lang="zh-TW" altLang="en-US">
                <a:ea typeface="新細明體"/>
              </a:rPr>
              <a:t>高畫質影音、高解析照片等大檔案交換，加速大型影音檔案跨平台交換與分享，帶來耳目一新的多媒體瀏覽體驗。</a:t>
            </a:r>
          </a:p>
        </p:txBody>
      </p:sp>
    </p:spTree>
    <p:extLst>
      <p:ext uri="{BB962C8B-B14F-4D97-AF65-F5344CB8AC3E}">
        <p14:creationId xmlns:p14="http://schemas.microsoft.com/office/powerpoint/2010/main" val="501877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40</a:t>
            </a:fld>
            <a:endParaRPr lang="zh-TW" altLang="en-US"/>
          </a:p>
        </p:txBody>
      </p:sp>
    </p:spTree>
    <p:extLst>
      <p:ext uri="{BB962C8B-B14F-4D97-AF65-F5344CB8AC3E}">
        <p14:creationId xmlns:p14="http://schemas.microsoft.com/office/powerpoint/2010/main" val="149947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DA6B6588-CE28-3A4D-A9A4-5C94305DF7C7}" type="slidenum">
              <a:rPr kumimoji="1" lang="zh-TW" altLang="en-US" smtClean="0"/>
              <a:t>41</a:t>
            </a:fld>
            <a:endParaRPr kumimoji="1" lang="zh-TW" altLang="en-US"/>
          </a:p>
        </p:txBody>
      </p:sp>
    </p:spTree>
    <p:extLst>
      <p:ext uri="{BB962C8B-B14F-4D97-AF65-F5344CB8AC3E}">
        <p14:creationId xmlns:p14="http://schemas.microsoft.com/office/powerpoint/2010/main" val="836223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4</a:t>
            </a:fld>
            <a:endParaRPr lang="zh-TW" altLang="en-US"/>
          </a:p>
        </p:txBody>
      </p:sp>
    </p:spTree>
    <p:extLst>
      <p:ext uri="{BB962C8B-B14F-4D97-AF65-F5344CB8AC3E}">
        <p14:creationId xmlns:p14="http://schemas.microsoft.com/office/powerpoint/2010/main" val="13439449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cf1c6ddcaf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cf1c6ddcaf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042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cf1c6ddca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cf1c6ddcaf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30372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CA043C4-92AC-A149-A9E6-968714015355}" type="slidenum">
              <a:rPr lang="en-US" smtClean="0"/>
              <a:t>48</a:t>
            </a:fld>
            <a:endParaRPr lang="en-US"/>
          </a:p>
        </p:txBody>
      </p:sp>
    </p:spTree>
    <p:extLst>
      <p:ext uri="{BB962C8B-B14F-4D97-AF65-F5344CB8AC3E}">
        <p14:creationId xmlns:p14="http://schemas.microsoft.com/office/powerpoint/2010/main" val="3954100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49</a:t>
            </a:fld>
            <a:endParaRPr lang="zh-TW" altLang="en-US"/>
          </a:p>
        </p:txBody>
      </p:sp>
    </p:spTree>
    <p:extLst>
      <p:ext uri="{BB962C8B-B14F-4D97-AF65-F5344CB8AC3E}">
        <p14:creationId xmlns:p14="http://schemas.microsoft.com/office/powerpoint/2010/main" val="3416748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53</a:t>
            </a:fld>
            <a:endParaRPr lang="zh-TW" altLang="en-US"/>
          </a:p>
        </p:txBody>
      </p:sp>
    </p:spTree>
    <p:extLst>
      <p:ext uri="{BB962C8B-B14F-4D97-AF65-F5344CB8AC3E}">
        <p14:creationId xmlns:p14="http://schemas.microsoft.com/office/powerpoint/2010/main" val="762354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zh-CN" altLang="en-US" err="1">
                <a:latin typeface="Calibri"/>
                <a:cs typeface="Calibri"/>
              </a:rPr>
              <a:t>說明</a:t>
            </a:r>
            <a:r>
              <a:rPr lang="en-US">
                <a:latin typeface="Calibri"/>
                <a:cs typeface="Calibri"/>
              </a:rPr>
              <a:t>:</a:t>
            </a:r>
          </a:p>
          <a:p>
            <a:pPr>
              <a:buNone/>
            </a:pPr>
            <a:endParaRPr lang="en-US">
              <a:latin typeface="Calibri"/>
              <a:cs typeface="Calibri"/>
            </a:endParaRPr>
          </a:p>
          <a:p>
            <a:pPr>
              <a:buNone/>
            </a:pPr>
            <a:r>
              <a:rPr lang="ja-JP" altLang="en-US"/>
              <a:t>自訂任意授權購買數量 &gt;&gt; 可以買任何數量不用計算</a:t>
            </a:r>
            <a:endParaRPr lang="en-US" altLang="ja-JP"/>
          </a:p>
          <a:p>
            <a:pPr>
              <a:buNone/>
            </a:pPr>
            <a:r>
              <a:rPr lang="ja-JP" altLang="en-US"/>
              <a:t>自訂授權啟用數量</a:t>
            </a:r>
            <a:endParaRPr lang="en-US"/>
          </a:p>
        </p:txBody>
      </p:sp>
    </p:spTree>
    <p:extLst>
      <p:ext uri="{BB962C8B-B14F-4D97-AF65-F5344CB8AC3E}">
        <p14:creationId xmlns:p14="http://schemas.microsoft.com/office/powerpoint/2010/main" val="690557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cf1c6ddcaf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cf1c6ddcaf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59</a:t>
            </a:fld>
            <a:endParaRPr lang="zh-TW" altLang="en-US"/>
          </a:p>
        </p:txBody>
      </p:sp>
    </p:spTree>
    <p:extLst>
      <p:ext uri="{BB962C8B-B14F-4D97-AF65-F5344CB8AC3E}">
        <p14:creationId xmlns:p14="http://schemas.microsoft.com/office/powerpoint/2010/main" val="166022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7516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19</a:t>
            </a:fld>
            <a:endParaRPr lang="zh-TW" altLang="en-US"/>
          </a:p>
        </p:txBody>
      </p:sp>
    </p:spTree>
    <p:extLst>
      <p:ext uri="{BB962C8B-B14F-4D97-AF65-F5344CB8AC3E}">
        <p14:creationId xmlns:p14="http://schemas.microsoft.com/office/powerpoint/2010/main" val="379873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defRPr/>
            </a:pPr>
            <a:endParaRPr lang="en-US" altLang="zh-TW">
              <a:solidFill>
                <a:srgbClr val="FFFFFF"/>
              </a:solidFill>
              <a:latin typeface="微軟正黑體"/>
              <a:ea typeface="微軟正黑體"/>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1587426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22</a:t>
            </a:fld>
            <a:endParaRPr lang="zh-TW" altLang="en-US"/>
          </a:p>
        </p:txBody>
      </p:sp>
    </p:spTree>
    <p:extLst>
      <p:ext uri="{BB962C8B-B14F-4D97-AF65-F5344CB8AC3E}">
        <p14:creationId xmlns:p14="http://schemas.microsoft.com/office/powerpoint/2010/main" val="1123577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23</a:t>
            </a:fld>
            <a:endParaRPr lang="zh-TW" altLang="en-US"/>
          </a:p>
        </p:txBody>
      </p:sp>
    </p:spTree>
    <p:extLst>
      <p:ext uri="{BB962C8B-B14F-4D97-AF65-F5344CB8AC3E}">
        <p14:creationId xmlns:p14="http://schemas.microsoft.com/office/powerpoint/2010/main" val="266447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24</a:t>
            </a:fld>
            <a:endParaRPr lang="zh-TW" altLang="en-US"/>
          </a:p>
        </p:txBody>
      </p:sp>
    </p:spTree>
    <p:extLst>
      <p:ext uri="{BB962C8B-B14F-4D97-AF65-F5344CB8AC3E}">
        <p14:creationId xmlns:p14="http://schemas.microsoft.com/office/powerpoint/2010/main" val="312168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W"/>
          </a:p>
        </p:txBody>
      </p:sp>
      <p:sp>
        <p:nvSpPr>
          <p:cNvPr id="4" name="Slide Number Placeholder 3"/>
          <p:cNvSpPr>
            <a:spLocks noGrp="1"/>
          </p:cNvSpPr>
          <p:nvPr>
            <p:ph type="sldNum" sz="quarter" idx="5"/>
          </p:nvPr>
        </p:nvSpPr>
        <p:spPr/>
        <p:txBody>
          <a:bodyPr/>
          <a:lstStyle/>
          <a:p>
            <a:fld id="{41D8B474-CBEC-484E-B6A8-6236E8C35805}" type="slidenum">
              <a:rPr lang="zh-TW" altLang="en-US" smtClean="0"/>
              <a:t>25</a:t>
            </a:fld>
            <a:endParaRPr lang="zh-TW" altLang="en-US"/>
          </a:p>
        </p:txBody>
      </p:sp>
    </p:spTree>
    <p:extLst>
      <p:ext uri="{BB962C8B-B14F-4D97-AF65-F5344CB8AC3E}">
        <p14:creationId xmlns:p14="http://schemas.microsoft.com/office/powerpoint/2010/main" val="3581545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7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訂版面配置">
    <p:spTree>
      <p:nvGrpSpPr>
        <p:cNvPr id="1" name=""/>
        <p:cNvGrpSpPr/>
        <p:nvPr/>
      </p:nvGrpSpPr>
      <p:grpSpPr>
        <a:xfrm>
          <a:off x="0" y="0"/>
          <a:ext cx="0" cy="0"/>
          <a:chOff x="0" y="0"/>
          <a:chExt cx="0" cy="0"/>
        </a:xfrm>
      </p:grpSpPr>
      <p:pic>
        <p:nvPicPr>
          <p:cNvPr id="8" name="圖片 7" descr="一張含有 文字, 電子用品, 電腦 的圖片&#10;&#10;自動產生的描述">
            <a:extLst>
              <a:ext uri="{FF2B5EF4-FFF2-40B4-BE49-F238E27FC236}">
                <a16:creationId xmlns:a16="http://schemas.microsoft.com/office/drawing/2014/main" id="{E152F4F7-0BDF-8BAB-19D2-D59A8FAD9D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300" y="0"/>
            <a:ext cx="12185400" cy="6858000"/>
          </a:xfrm>
          <a:prstGeom prst="rect">
            <a:avLst/>
          </a:prstGeom>
        </p:spPr>
      </p:pic>
    </p:spTree>
    <p:extLst>
      <p:ext uri="{BB962C8B-B14F-4D97-AF65-F5344CB8AC3E}">
        <p14:creationId xmlns:p14="http://schemas.microsoft.com/office/powerpoint/2010/main" val="1248148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3" name="圖片 2" descr="一張含有 文字, 電腦 的圖片&#10;&#10;自動產生的描述">
            <a:extLst>
              <a:ext uri="{FF2B5EF4-FFF2-40B4-BE49-F238E27FC236}">
                <a16:creationId xmlns:a16="http://schemas.microsoft.com/office/drawing/2014/main" id="{3ABC9783-F8C7-C4EA-0896-EEAD998095A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812210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4518244E-1D20-3BB1-BC5D-B33989739EB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8043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9_標題投影片">
    <p:spTree>
      <p:nvGrpSpPr>
        <p:cNvPr id="1" name=""/>
        <p:cNvGrpSpPr/>
        <p:nvPr/>
      </p:nvGrpSpPr>
      <p:grpSpPr>
        <a:xfrm>
          <a:off x="0" y="0"/>
          <a:ext cx="0" cy="0"/>
          <a:chOff x="0" y="0"/>
          <a:chExt cx="0" cy="0"/>
        </a:xfrm>
      </p:grpSpPr>
      <p:pic>
        <p:nvPicPr>
          <p:cNvPr id="5" name="圖片 4" descr="一張含有 文字 的圖片&#10;&#10;自動產生的描述">
            <a:extLst>
              <a:ext uri="{FF2B5EF4-FFF2-40B4-BE49-F238E27FC236}">
                <a16:creationId xmlns:a16="http://schemas.microsoft.com/office/drawing/2014/main" id="{CE6C3B9A-FDA7-78ED-809F-E0A5EAB38B1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8203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pic>
        <p:nvPicPr>
          <p:cNvPr id="6" name="圖片 5" descr="一張含有 文字, 室內, 架子, 電腦 的圖片&#10;&#10;自動產生的描述">
            <a:extLst>
              <a:ext uri="{FF2B5EF4-FFF2-40B4-BE49-F238E27FC236}">
                <a16:creationId xmlns:a16="http://schemas.microsoft.com/office/drawing/2014/main" id="{BFED2EEF-7890-7849-8FDB-71F1BA2CF3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51" y="0"/>
            <a:ext cx="12188298" cy="6858000"/>
          </a:xfrm>
          <a:prstGeom prst="rect">
            <a:avLst/>
          </a:prstGeom>
        </p:spPr>
      </p:pic>
    </p:spTree>
    <p:extLst>
      <p:ext uri="{BB962C8B-B14F-4D97-AF65-F5344CB8AC3E}">
        <p14:creationId xmlns:p14="http://schemas.microsoft.com/office/powerpoint/2010/main" val="691950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BFED2EEF-7890-7849-8FDB-71F1BA2CF3F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851" y="470"/>
            <a:ext cx="12188298" cy="6857059"/>
          </a:xfrm>
          <a:prstGeom prst="rect">
            <a:avLst/>
          </a:prstGeom>
        </p:spPr>
      </p:pic>
    </p:spTree>
    <p:extLst>
      <p:ext uri="{BB962C8B-B14F-4D97-AF65-F5344CB8AC3E}">
        <p14:creationId xmlns:p14="http://schemas.microsoft.com/office/powerpoint/2010/main" val="1726350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10" name="圖片 9" descr="一張含有 文字, 電腦, 電子用品 的圖片&#10;&#10;自動產生的描述">
            <a:extLst>
              <a:ext uri="{FF2B5EF4-FFF2-40B4-BE49-F238E27FC236}">
                <a16:creationId xmlns:a16="http://schemas.microsoft.com/office/drawing/2014/main" id="{AF92DE03-653C-7D34-2B68-3E11CF44FC3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51" y="0"/>
            <a:ext cx="12188298" cy="6858000"/>
          </a:xfrm>
          <a:prstGeom prst="rect">
            <a:avLst/>
          </a:prstGeom>
        </p:spPr>
      </p:pic>
    </p:spTree>
    <p:extLst>
      <p:ext uri="{BB962C8B-B14F-4D97-AF65-F5344CB8AC3E}">
        <p14:creationId xmlns:p14="http://schemas.microsoft.com/office/powerpoint/2010/main" val="106706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6" name="圖片 5" descr="一張含有 文字, 牆, 室內, 電子用品 的圖片&#10;&#10;自動產生的描述">
            <a:extLst>
              <a:ext uri="{FF2B5EF4-FFF2-40B4-BE49-F238E27FC236}">
                <a16:creationId xmlns:a16="http://schemas.microsoft.com/office/drawing/2014/main" id="{13E60C79-9CB8-6B73-ECC8-CE939E6BC4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
        <p:nvSpPr>
          <p:cNvPr id="3" name="標題版面配置區 1">
            <a:extLst>
              <a:ext uri="{FF2B5EF4-FFF2-40B4-BE49-F238E27FC236}">
                <a16:creationId xmlns:a16="http://schemas.microsoft.com/office/drawing/2014/main" id="{E0CF74A8-F127-544A-F8D6-277BCBB8E7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lgn="ctr">
              <a:defRPr sz="4000" b="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19911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F55352F-DDE2-7F3F-C80E-A53F70BF611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85" y="0"/>
            <a:ext cx="12189630" cy="6858000"/>
          </a:xfrm>
          <a:prstGeom prst="rect">
            <a:avLst/>
          </a:prstGeom>
        </p:spPr>
      </p:pic>
    </p:spTree>
    <p:extLst>
      <p:ext uri="{BB962C8B-B14F-4D97-AF65-F5344CB8AC3E}">
        <p14:creationId xmlns:p14="http://schemas.microsoft.com/office/powerpoint/2010/main" val="27767883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訂版面配置">
    <p:spTree>
      <p:nvGrpSpPr>
        <p:cNvPr id="1" name=""/>
        <p:cNvGrpSpPr/>
        <p:nvPr/>
      </p:nvGrpSpPr>
      <p:grpSpPr>
        <a:xfrm>
          <a:off x="0" y="0"/>
          <a:ext cx="0" cy="0"/>
          <a:chOff x="0" y="0"/>
          <a:chExt cx="0" cy="0"/>
        </a:xfrm>
      </p:grpSpPr>
      <p:pic>
        <p:nvPicPr>
          <p:cNvPr id="6" name="圖片 5" descr="一張含有 文字, 電腦 的圖片&#10;&#10;自動產生的描述">
            <a:extLst>
              <a:ext uri="{FF2B5EF4-FFF2-40B4-BE49-F238E27FC236}">
                <a16:creationId xmlns:a16="http://schemas.microsoft.com/office/drawing/2014/main" id="{529C7F24-0ACD-D985-1993-50A8335DBA3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5" y="0"/>
            <a:ext cx="12189969" cy="6858000"/>
          </a:xfrm>
          <a:prstGeom prst="rect">
            <a:avLst/>
          </a:prstGeom>
        </p:spPr>
      </p:pic>
    </p:spTree>
    <p:extLst>
      <p:ext uri="{BB962C8B-B14F-4D97-AF65-F5344CB8AC3E}">
        <p14:creationId xmlns:p14="http://schemas.microsoft.com/office/powerpoint/2010/main" val="1868637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2022/8/26</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2705597779"/>
      </p:ext>
    </p:extLst>
  </p:cSld>
  <p:clrMap bg1="lt1" tx1="dk1" bg2="lt2" tx2="dk2" accent1="accent1" accent2="accent2" accent3="accent3" accent4="accent4" accent5="accent5" accent6="accent6" hlink="hlink" folHlink="folHlink"/>
  <p:sldLayoutIdLst>
    <p:sldLayoutId id="2147483665" r:id="rId1"/>
    <p:sldLayoutId id="2147483694" r:id="rId2"/>
    <p:sldLayoutId id="214748369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F199-D2CE-4B33-A64D-862126EB1810}" type="datetimeFigureOut">
              <a:rPr lang="zh-TW" altLang="en-US" smtClean="0"/>
              <a:t>2022/8/26</a:t>
            </a:fld>
            <a:endParaRPr lang="zh-TW" altLang="en-US"/>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5A0D8-6F38-4C69-BF63-7F72F54355A1}" type="slidenum">
              <a:rPr lang="zh-TW" altLang="en-US" smtClean="0"/>
              <a:t>‹#›</a:t>
            </a:fld>
            <a:endParaRPr lang="zh-TW" altLang="en-US"/>
          </a:p>
        </p:txBody>
      </p:sp>
    </p:spTree>
    <p:extLst>
      <p:ext uri="{BB962C8B-B14F-4D97-AF65-F5344CB8AC3E}">
        <p14:creationId xmlns:p14="http://schemas.microsoft.com/office/powerpoint/2010/main" val="956905050"/>
      </p:ext>
    </p:extLst>
  </p:cSld>
  <p:clrMap bg1="lt1" tx1="dk1" bg2="lt2" tx2="dk2" accent1="accent1" accent2="accent2" accent3="accent3" accent4="accent4" accent5="accent5" accent6="accent6" hlink="hlink" folHlink="folHlink"/>
  <p:sldLayoutIdLst>
    <p:sldLayoutId id="2147483699" r:id="rId1"/>
    <p:sldLayoutId id="2147483707" r:id="rId2"/>
    <p:sldLayoutId id="2147483700" r:id="rId3"/>
    <p:sldLayoutId id="2147483701" r:id="rId4"/>
    <p:sldLayoutId id="2147483702" r:id="rId5"/>
    <p:sldLayoutId id="2147483703" r:id="rId6"/>
    <p:sldLayoutId id="2147483704" r:id="rId7"/>
    <p:sldLayoutId id="2147483705"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6.png"/><Relationship Id="rId7" Type="http://schemas.openxmlformats.org/officeDocument/2006/relationships/image" Target="../media/image4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2.png"/><Relationship Id="rId5" Type="http://schemas.openxmlformats.org/officeDocument/2006/relationships/image" Target="../media/image67.png"/><Relationship Id="rId10" Type="http://schemas.microsoft.com/office/2007/relationships/hdphoto" Target="../media/hdphoto2.wdp"/><Relationship Id="rId4" Type="http://schemas.openxmlformats.org/officeDocument/2006/relationships/image" Target="../media/image66.svg"/><Relationship Id="rId9" Type="http://schemas.openxmlformats.org/officeDocument/2006/relationships/image" Target="../media/image71.png"/></Relationships>
</file>

<file path=ppt/slides/_rels/slide2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2.sv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svg"/></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2.sv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2.svg"/></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2.tiff"/><Relationship Id="rId4"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tiff"/><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8.xml"/><Relationship Id="rId5" Type="http://schemas.openxmlformats.org/officeDocument/2006/relationships/image" Target="../media/image101.svg"/><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5.svg"/><Relationship Id="rId11" Type="http://schemas.openxmlformats.org/officeDocument/2006/relationships/image" Target="../media/image110.sv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svg"/><Relationship Id="rId3" Type="http://schemas.openxmlformats.org/officeDocument/2006/relationships/image" Target="../media/image112.jpeg"/><Relationship Id="rId7" Type="http://schemas.openxmlformats.org/officeDocument/2006/relationships/image" Target="../media/image116.svg"/><Relationship Id="rId12" Type="http://schemas.openxmlformats.org/officeDocument/2006/relationships/image" Target="../media/image1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5.png"/><Relationship Id="rId11" Type="http://schemas.openxmlformats.org/officeDocument/2006/relationships/image" Target="../media/image120.sv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svg"/><Relationship Id="rId14" Type="http://schemas.openxmlformats.org/officeDocument/2006/relationships/image" Target="../media/image123.png"/></Relationships>
</file>

<file path=ppt/slides/_rels/slide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25.png"/></Relationships>
</file>

<file path=ppt/slides/_rels/slide34.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7.xml"/><Relationship Id="rId5" Type="http://schemas.openxmlformats.org/officeDocument/2006/relationships/image" Target="../media/image129.pn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1.svg"/></Relationships>
</file>

<file path=ppt/slides/_rels/slide3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33.png"/><Relationship Id="rId4" Type="http://schemas.openxmlformats.org/officeDocument/2006/relationships/hyperlink" Target="https://www.qnap.com/go/software/qsirch-pc-edition"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s>
</file>

<file path=ppt/slides/_rels/slide3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svg"/><Relationship Id="rId7" Type="http://schemas.openxmlformats.org/officeDocument/2006/relationships/image" Target="../media/image150.sv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149.png"/><Relationship Id="rId11" Type="http://schemas.openxmlformats.org/officeDocument/2006/relationships/image" Target="../media/image153.png"/><Relationship Id="rId5" Type="http://schemas.openxmlformats.org/officeDocument/2006/relationships/image" Target="../media/image148.svg"/><Relationship Id="rId10" Type="http://schemas.openxmlformats.org/officeDocument/2006/relationships/image" Target="../media/image152.png"/><Relationship Id="rId4" Type="http://schemas.openxmlformats.org/officeDocument/2006/relationships/image" Target="../media/image147.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18" Type="http://schemas.openxmlformats.org/officeDocument/2006/relationships/image" Target="../media/image169.png"/><Relationship Id="rId26" Type="http://schemas.openxmlformats.org/officeDocument/2006/relationships/image" Target="../media/image177.png"/><Relationship Id="rId3" Type="http://schemas.openxmlformats.org/officeDocument/2006/relationships/image" Target="../media/image154.png"/><Relationship Id="rId21" Type="http://schemas.openxmlformats.org/officeDocument/2006/relationships/image" Target="../media/image172.png"/><Relationship Id="rId7" Type="http://schemas.openxmlformats.org/officeDocument/2006/relationships/image" Target="../media/image158.png"/><Relationship Id="rId12" Type="http://schemas.openxmlformats.org/officeDocument/2006/relationships/image" Target="../media/image163.png"/><Relationship Id="rId17" Type="http://schemas.openxmlformats.org/officeDocument/2006/relationships/image" Target="../media/image168.png"/><Relationship Id="rId25" Type="http://schemas.openxmlformats.org/officeDocument/2006/relationships/image" Target="../media/image176.png"/><Relationship Id="rId2" Type="http://schemas.openxmlformats.org/officeDocument/2006/relationships/notesSlide" Target="../notesSlides/notesSlide18.xml"/><Relationship Id="rId16" Type="http://schemas.openxmlformats.org/officeDocument/2006/relationships/image" Target="../media/image167.svg"/><Relationship Id="rId20" Type="http://schemas.openxmlformats.org/officeDocument/2006/relationships/image" Target="../media/image171.png"/><Relationship Id="rId29" Type="http://schemas.microsoft.com/office/2007/relationships/hdphoto" Target="../media/hdphoto5.wdp"/><Relationship Id="rId1" Type="http://schemas.openxmlformats.org/officeDocument/2006/relationships/slideLayout" Target="../slideLayouts/slideLayout7.xml"/><Relationship Id="rId6" Type="http://schemas.openxmlformats.org/officeDocument/2006/relationships/image" Target="../media/image157.png"/><Relationship Id="rId11" Type="http://schemas.openxmlformats.org/officeDocument/2006/relationships/image" Target="../media/image162.svg"/><Relationship Id="rId24" Type="http://schemas.openxmlformats.org/officeDocument/2006/relationships/image" Target="../media/image175.png"/><Relationship Id="rId5" Type="http://schemas.openxmlformats.org/officeDocument/2006/relationships/image" Target="../media/image156.png"/><Relationship Id="rId15" Type="http://schemas.openxmlformats.org/officeDocument/2006/relationships/image" Target="../media/image166.png"/><Relationship Id="rId23" Type="http://schemas.openxmlformats.org/officeDocument/2006/relationships/image" Target="../media/image174.png"/><Relationship Id="rId28" Type="http://schemas.openxmlformats.org/officeDocument/2006/relationships/image" Target="../media/image179.png"/><Relationship Id="rId10" Type="http://schemas.openxmlformats.org/officeDocument/2006/relationships/image" Target="../media/image161.png"/><Relationship Id="rId19" Type="http://schemas.openxmlformats.org/officeDocument/2006/relationships/image" Target="../media/image170.svg"/><Relationship Id="rId4" Type="http://schemas.openxmlformats.org/officeDocument/2006/relationships/image" Target="../media/image155.svg"/><Relationship Id="rId9" Type="http://schemas.openxmlformats.org/officeDocument/2006/relationships/image" Target="../media/image160.svg"/><Relationship Id="rId14" Type="http://schemas.openxmlformats.org/officeDocument/2006/relationships/image" Target="../media/image165.png"/><Relationship Id="rId22" Type="http://schemas.openxmlformats.org/officeDocument/2006/relationships/image" Target="../media/image173.png"/><Relationship Id="rId27" Type="http://schemas.openxmlformats.org/officeDocument/2006/relationships/image" Target="../media/image178.png"/></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0.png"/><Relationship Id="rId7" Type="http://schemas.openxmlformats.org/officeDocument/2006/relationships/image" Target="../media/image18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3.svg"/><Relationship Id="rId11" Type="http://schemas.openxmlformats.org/officeDocument/2006/relationships/image" Target="../media/image187.png"/><Relationship Id="rId5" Type="http://schemas.openxmlformats.org/officeDocument/2006/relationships/image" Target="../media/image182.png"/><Relationship Id="rId10" Type="http://schemas.openxmlformats.org/officeDocument/2006/relationships/image" Target="../media/image186.png"/><Relationship Id="rId4" Type="http://schemas.openxmlformats.org/officeDocument/2006/relationships/image" Target="../media/image181.svg"/><Relationship Id="rId9" Type="http://schemas.openxmlformats.org/officeDocument/2006/relationships/image" Target="../media/image185.png"/></Relationships>
</file>

<file path=ppt/slides/_rels/slide42.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89.svg"/><Relationship Id="rId7" Type="http://schemas.openxmlformats.org/officeDocument/2006/relationships/image" Target="../media/image192.svg"/><Relationship Id="rId2" Type="http://schemas.openxmlformats.org/officeDocument/2006/relationships/image" Target="../media/image188.png"/><Relationship Id="rId1" Type="http://schemas.openxmlformats.org/officeDocument/2006/relationships/slideLayout" Target="../slideLayouts/slideLayout7.xml"/><Relationship Id="rId6" Type="http://schemas.openxmlformats.org/officeDocument/2006/relationships/image" Target="../media/image191.png"/><Relationship Id="rId5" Type="http://schemas.microsoft.com/office/2007/relationships/hdphoto" Target="../media/hdphoto7.wdp"/><Relationship Id="rId4" Type="http://schemas.openxmlformats.org/officeDocument/2006/relationships/image" Target="../media/image190.png"/><Relationship Id="rId9" Type="http://schemas.openxmlformats.org/officeDocument/2006/relationships/image" Target="../media/image194.png"/></Relationships>
</file>

<file path=ppt/slides/_rels/slide4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96.jpeg"/><Relationship Id="rId7" Type="http://schemas.openxmlformats.org/officeDocument/2006/relationships/image" Target="../media/image20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7.png"/></Relationships>
</file>

<file path=ppt/slides/_rels/slide45.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1.png"/><Relationship Id="rId7" Type="http://schemas.openxmlformats.org/officeDocument/2006/relationships/image" Target="../media/image20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02.png"/><Relationship Id="rId10" Type="http://schemas.openxmlformats.org/officeDocument/2006/relationships/image" Target="../media/image205.png"/><Relationship Id="rId4" Type="http://schemas.microsoft.com/office/2007/relationships/hdphoto" Target="../media/hdphoto8.wdp"/><Relationship Id="rId9" Type="http://schemas.microsoft.com/office/2007/relationships/hdphoto" Target="../media/hdphoto10.wdp"/></Relationships>
</file>

<file path=ppt/slides/_rels/slide46.xml.rels><?xml version="1.0" encoding="UTF-8" standalone="yes"?>
<Relationships xmlns="http://schemas.openxmlformats.org/package/2006/relationships"><Relationship Id="rId8" Type="http://schemas.openxmlformats.org/officeDocument/2006/relationships/image" Target="../media/image212.svg"/><Relationship Id="rId13" Type="http://schemas.openxmlformats.org/officeDocument/2006/relationships/image" Target="../media/image217.png"/><Relationship Id="rId3" Type="http://schemas.openxmlformats.org/officeDocument/2006/relationships/image" Target="../media/image207.svg"/><Relationship Id="rId7" Type="http://schemas.openxmlformats.org/officeDocument/2006/relationships/image" Target="../media/image211.png"/><Relationship Id="rId12" Type="http://schemas.openxmlformats.org/officeDocument/2006/relationships/image" Target="../media/image216.png"/><Relationship Id="rId2" Type="http://schemas.openxmlformats.org/officeDocument/2006/relationships/image" Target="../media/image206.png"/><Relationship Id="rId1" Type="http://schemas.openxmlformats.org/officeDocument/2006/relationships/slideLayout" Target="../slideLayouts/slideLayout7.xml"/><Relationship Id="rId6" Type="http://schemas.openxmlformats.org/officeDocument/2006/relationships/image" Target="../media/image210.svg"/><Relationship Id="rId11" Type="http://schemas.openxmlformats.org/officeDocument/2006/relationships/image" Target="../media/image215.svg"/><Relationship Id="rId5" Type="http://schemas.openxmlformats.org/officeDocument/2006/relationships/image" Target="../media/image209.sv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png"/></Relationships>
</file>

<file path=ppt/slides/_rels/slide47.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svg"/><Relationship Id="rId3" Type="http://schemas.openxmlformats.org/officeDocument/2006/relationships/image" Target="../media/image219.svg"/><Relationship Id="rId7" Type="http://schemas.openxmlformats.org/officeDocument/2006/relationships/image" Target="../media/image223.svg"/><Relationship Id="rId12" Type="http://schemas.openxmlformats.org/officeDocument/2006/relationships/image" Target="../media/image228.svg"/><Relationship Id="rId2" Type="http://schemas.openxmlformats.org/officeDocument/2006/relationships/image" Target="../media/image218.png"/><Relationship Id="rId1" Type="http://schemas.openxmlformats.org/officeDocument/2006/relationships/slideLayout" Target="../slideLayouts/slideLayout7.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sv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svg"/></Relationships>
</file>

<file path=ppt/slides/_rels/slide48.xml.rels><?xml version="1.0" encoding="UTF-8" standalone="yes"?>
<Relationships xmlns="http://schemas.openxmlformats.org/package/2006/relationships"><Relationship Id="rId13" Type="http://schemas.openxmlformats.org/officeDocument/2006/relationships/image" Target="../media/image238.svg"/><Relationship Id="rId18" Type="http://schemas.openxmlformats.org/officeDocument/2006/relationships/image" Target="../media/image243.png"/><Relationship Id="rId26" Type="http://schemas.openxmlformats.org/officeDocument/2006/relationships/image" Target="../media/image250.png"/><Relationship Id="rId3" Type="http://schemas.openxmlformats.org/officeDocument/2006/relationships/image" Target="../media/image230.png"/><Relationship Id="rId21" Type="http://schemas.openxmlformats.org/officeDocument/2006/relationships/image" Target="../media/image246.tiff"/><Relationship Id="rId34" Type="http://schemas.openxmlformats.org/officeDocument/2006/relationships/image" Target="../media/image258.png"/><Relationship Id="rId7" Type="http://schemas.openxmlformats.org/officeDocument/2006/relationships/image" Target="../media/image234.png"/><Relationship Id="rId12" Type="http://schemas.openxmlformats.org/officeDocument/2006/relationships/image" Target="../media/image237.png"/><Relationship Id="rId17" Type="http://schemas.openxmlformats.org/officeDocument/2006/relationships/image" Target="../media/image242.png"/><Relationship Id="rId25" Type="http://schemas.openxmlformats.org/officeDocument/2006/relationships/image" Target="../media/image249.png"/><Relationship Id="rId33" Type="http://schemas.openxmlformats.org/officeDocument/2006/relationships/image" Target="../media/image257.png"/><Relationship Id="rId2" Type="http://schemas.openxmlformats.org/officeDocument/2006/relationships/notesSlide" Target="../notesSlides/notesSlide23.xml"/><Relationship Id="rId16" Type="http://schemas.openxmlformats.org/officeDocument/2006/relationships/image" Target="../media/image241.png"/><Relationship Id="rId20" Type="http://schemas.openxmlformats.org/officeDocument/2006/relationships/image" Target="../media/image245.tiff"/><Relationship Id="rId29" Type="http://schemas.openxmlformats.org/officeDocument/2006/relationships/image" Target="../media/image253.tiff"/><Relationship Id="rId1" Type="http://schemas.openxmlformats.org/officeDocument/2006/relationships/slideLayout" Target="../slideLayouts/slideLayout7.xml"/><Relationship Id="rId6" Type="http://schemas.openxmlformats.org/officeDocument/2006/relationships/image" Target="../media/image233.svg"/><Relationship Id="rId11" Type="http://schemas.microsoft.com/office/2007/relationships/hdphoto" Target="../media/hdphoto12.wdp"/><Relationship Id="rId24" Type="http://schemas.openxmlformats.org/officeDocument/2006/relationships/image" Target="../media/image248.tiff"/><Relationship Id="rId32" Type="http://schemas.openxmlformats.org/officeDocument/2006/relationships/image" Target="../media/image256.png"/><Relationship Id="rId5" Type="http://schemas.openxmlformats.org/officeDocument/2006/relationships/image" Target="../media/image232.png"/><Relationship Id="rId15" Type="http://schemas.openxmlformats.org/officeDocument/2006/relationships/image" Target="../media/image240.png"/><Relationship Id="rId23" Type="http://schemas.microsoft.com/office/2007/relationships/hdphoto" Target="../media/hdphoto13.wdp"/><Relationship Id="rId28" Type="http://schemas.openxmlformats.org/officeDocument/2006/relationships/image" Target="../media/image252.png"/><Relationship Id="rId10" Type="http://schemas.openxmlformats.org/officeDocument/2006/relationships/image" Target="../media/image236.png"/><Relationship Id="rId19" Type="http://schemas.openxmlformats.org/officeDocument/2006/relationships/image" Target="../media/image244.png"/><Relationship Id="rId31" Type="http://schemas.openxmlformats.org/officeDocument/2006/relationships/image" Target="../media/image255.png"/><Relationship Id="rId4" Type="http://schemas.openxmlformats.org/officeDocument/2006/relationships/image" Target="../media/image231.svg"/><Relationship Id="rId9" Type="http://schemas.microsoft.com/office/2007/relationships/hdphoto" Target="../media/hdphoto11.wdp"/><Relationship Id="rId14" Type="http://schemas.openxmlformats.org/officeDocument/2006/relationships/image" Target="../media/image239.png"/><Relationship Id="rId22" Type="http://schemas.openxmlformats.org/officeDocument/2006/relationships/image" Target="../media/image247.png"/><Relationship Id="rId27" Type="http://schemas.openxmlformats.org/officeDocument/2006/relationships/image" Target="../media/image251.png"/><Relationship Id="rId30" Type="http://schemas.openxmlformats.org/officeDocument/2006/relationships/image" Target="../media/image254.tiff"/><Relationship Id="rId35" Type="http://schemas.openxmlformats.org/officeDocument/2006/relationships/image" Target="../media/image259.tiff"/><Relationship Id="rId8" Type="http://schemas.openxmlformats.org/officeDocument/2006/relationships/image" Target="../media/image235.png"/></Relationships>
</file>

<file path=ppt/slides/_rels/slide49.xml.rels><?xml version="1.0" encoding="UTF-8" standalone="yes"?>
<Relationships xmlns="http://schemas.openxmlformats.org/package/2006/relationships"><Relationship Id="rId8" Type="http://schemas.openxmlformats.org/officeDocument/2006/relationships/image" Target="../media/image265.svg"/><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63.svg"/><Relationship Id="rId11" Type="http://schemas.openxmlformats.org/officeDocument/2006/relationships/image" Target="../media/image32.png"/><Relationship Id="rId5" Type="http://schemas.openxmlformats.org/officeDocument/2006/relationships/image" Target="../media/image262.png"/><Relationship Id="rId10" Type="http://schemas.openxmlformats.org/officeDocument/2006/relationships/image" Target="../media/image267.svg"/><Relationship Id="rId4" Type="http://schemas.openxmlformats.org/officeDocument/2006/relationships/image" Target="../media/image261.svg"/><Relationship Id="rId9" Type="http://schemas.openxmlformats.org/officeDocument/2006/relationships/image" Target="../media/image26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8" Type="http://schemas.openxmlformats.org/officeDocument/2006/relationships/image" Target="../media/image274.tiff"/><Relationship Id="rId3" Type="http://schemas.openxmlformats.org/officeDocument/2006/relationships/image" Target="../media/image269.tiff"/><Relationship Id="rId7" Type="http://schemas.openxmlformats.org/officeDocument/2006/relationships/image" Target="../media/image273.tiff"/><Relationship Id="rId2" Type="http://schemas.openxmlformats.org/officeDocument/2006/relationships/image" Target="../media/image268.png"/><Relationship Id="rId1" Type="http://schemas.openxmlformats.org/officeDocument/2006/relationships/slideLayout" Target="../slideLayouts/slideLayout7.xml"/><Relationship Id="rId6" Type="http://schemas.openxmlformats.org/officeDocument/2006/relationships/image" Target="../media/image272.tiff"/><Relationship Id="rId5" Type="http://schemas.openxmlformats.org/officeDocument/2006/relationships/image" Target="../media/image271.tiff"/><Relationship Id="rId10" Type="http://schemas.openxmlformats.org/officeDocument/2006/relationships/image" Target="../media/image276.tiff"/><Relationship Id="rId4" Type="http://schemas.openxmlformats.org/officeDocument/2006/relationships/image" Target="../media/image270.tiff"/><Relationship Id="rId9" Type="http://schemas.openxmlformats.org/officeDocument/2006/relationships/image" Target="../media/image275.tiff"/></Relationships>
</file>

<file path=ppt/slides/_rels/slide51.xml.rels><?xml version="1.0" encoding="UTF-8" standalone="yes"?>
<Relationships xmlns="http://schemas.openxmlformats.org/package/2006/relationships"><Relationship Id="rId8" Type="http://schemas.openxmlformats.org/officeDocument/2006/relationships/image" Target="../media/image283.svg"/><Relationship Id="rId13" Type="http://schemas.openxmlformats.org/officeDocument/2006/relationships/image" Target="../media/image288.png"/><Relationship Id="rId3" Type="http://schemas.openxmlformats.org/officeDocument/2006/relationships/image" Target="../media/image278.png"/><Relationship Id="rId7" Type="http://schemas.openxmlformats.org/officeDocument/2006/relationships/image" Target="../media/image282.png"/><Relationship Id="rId12" Type="http://schemas.openxmlformats.org/officeDocument/2006/relationships/image" Target="../media/image287.svg"/><Relationship Id="rId2" Type="http://schemas.openxmlformats.org/officeDocument/2006/relationships/image" Target="../media/image277.png"/><Relationship Id="rId1" Type="http://schemas.openxmlformats.org/officeDocument/2006/relationships/slideLayout" Target="../slideLayouts/slideLayout7.xml"/><Relationship Id="rId6" Type="http://schemas.openxmlformats.org/officeDocument/2006/relationships/image" Target="../media/image281.png"/><Relationship Id="rId11" Type="http://schemas.openxmlformats.org/officeDocument/2006/relationships/image" Target="../media/image286.png"/><Relationship Id="rId5" Type="http://schemas.openxmlformats.org/officeDocument/2006/relationships/image" Target="../media/image280.svg"/><Relationship Id="rId15" Type="http://schemas.openxmlformats.org/officeDocument/2006/relationships/image" Target="../media/image290.png"/><Relationship Id="rId10" Type="http://schemas.openxmlformats.org/officeDocument/2006/relationships/image" Target="../media/image285.svg"/><Relationship Id="rId4" Type="http://schemas.openxmlformats.org/officeDocument/2006/relationships/image" Target="../media/image279.png"/><Relationship Id="rId9" Type="http://schemas.openxmlformats.org/officeDocument/2006/relationships/image" Target="../media/image284.png"/><Relationship Id="rId14" Type="http://schemas.openxmlformats.org/officeDocument/2006/relationships/image" Target="../media/image289.svg"/></Relationships>
</file>

<file path=ppt/slides/_rels/slide52.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7.xml"/><Relationship Id="rId4" Type="http://schemas.openxmlformats.org/officeDocument/2006/relationships/image" Target="../media/image293.png"/></Relationships>
</file>

<file path=ppt/slides/_rels/slide53.xml.rels><?xml version="1.0" encoding="UTF-8" standalone="yes"?>
<Relationships xmlns="http://schemas.openxmlformats.org/package/2006/relationships"><Relationship Id="rId3" Type="http://schemas.openxmlformats.org/officeDocument/2006/relationships/image" Target="../media/image294.png"/><Relationship Id="rId7" Type="http://schemas.openxmlformats.org/officeDocument/2006/relationships/image" Target="../media/image298.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297.svg"/><Relationship Id="rId5" Type="http://schemas.openxmlformats.org/officeDocument/2006/relationships/image" Target="../media/image296.png"/><Relationship Id="rId4" Type="http://schemas.openxmlformats.org/officeDocument/2006/relationships/image" Target="../media/image295.gif"/></Relationships>
</file>

<file path=ppt/slides/_rels/slide54.xml.rels><?xml version="1.0" encoding="UTF-8" standalone="yes"?>
<Relationships xmlns="http://schemas.openxmlformats.org/package/2006/relationships"><Relationship Id="rId8" Type="http://schemas.openxmlformats.org/officeDocument/2006/relationships/image" Target="../media/image304.png"/><Relationship Id="rId3" Type="http://schemas.openxmlformats.org/officeDocument/2006/relationships/image" Target="../media/image299.png"/><Relationship Id="rId7" Type="http://schemas.openxmlformats.org/officeDocument/2006/relationships/image" Target="../media/image30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2.png"/><Relationship Id="rId5" Type="http://schemas.openxmlformats.org/officeDocument/2006/relationships/image" Target="../media/image301.png"/><Relationship Id="rId4" Type="http://schemas.openxmlformats.org/officeDocument/2006/relationships/image" Target="../media/image300.jpeg"/><Relationship Id="rId9" Type="http://schemas.openxmlformats.org/officeDocument/2006/relationships/image" Target="../media/image305.png"/></Relationships>
</file>

<file path=ppt/slides/_rels/slide55.xml.rels><?xml version="1.0" encoding="UTF-8" standalone="yes"?>
<Relationships xmlns="http://schemas.openxmlformats.org/package/2006/relationships"><Relationship Id="rId8" Type="http://schemas.openxmlformats.org/officeDocument/2006/relationships/image" Target="../media/image311.png"/><Relationship Id="rId3" Type="http://schemas.openxmlformats.org/officeDocument/2006/relationships/image" Target="../media/image306.png"/><Relationship Id="rId7" Type="http://schemas.openxmlformats.org/officeDocument/2006/relationships/image" Target="../media/image31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309.png"/><Relationship Id="rId5" Type="http://schemas.openxmlformats.org/officeDocument/2006/relationships/image" Target="../media/image308.png"/><Relationship Id="rId4" Type="http://schemas.openxmlformats.org/officeDocument/2006/relationships/image" Target="../media/image307.jpeg"/></Relationships>
</file>

<file path=ppt/slides/_rels/slide56.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16.svg"/><Relationship Id="rId2" Type="http://schemas.openxmlformats.org/officeDocument/2006/relationships/image" Target="../media/image31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17.png"/><Relationship Id="rId7" Type="http://schemas.openxmlformats.org/officeDocument/2006/relationships/image" Target="../media/image31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318.sv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hidden="1">
            <a:extLst>
              <a:ext uri="{FF2B5EF4-FFF2-40B4-BE49-F238E27FC236}">
                <a16:creationId xmlns:a16="http://schemas.microsoft.com/office/drawing/2014/main" id="{340B821A-E066-C147-B05D-4677859BFDE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117" y="0"/>
            <a:ext cx="12187065" cy="6858000"/>
          </a:xfrm>
          <a:prstGeom prst="rect">
            <a:avLst/>
          </a:prstGeom>
        </p:spPr>
      </p:pic>
      <p:pic>
        <p:nvPicPr>
          <p:cNvPr id="3" name="圖片 2">
            <a:extLst>
              <a:ext uri="{FF2B5EF4-FFF2-40B4-BE49-F238E27FC236}">
                <a16:creationId xmlns:a16="http://schemas.microsoft.com/office/drawing/2014/main" id="{32FA0717-8803-1B1D-8B2E-C054209D875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396596706"/>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4">
            <a:extLst>
              <a:ext uri="{FF2B5EF4-FFF2-40B4-BE49-F238E27FC236}">
                <a16:creationId xmlns:a16="http://schemas.microsoft.com/office/drawing/2014/main" id="{AB8C4CC4-CB79-1069-97B7-96A2602F9C2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18878" b="18270"/>
          <a:stretch/>
        </p:blipFill>
        <p:spPr bwMode="auto">
          <a:xfrm>
            <a:off x="1299402" y="2291945"/>
            <a:ext cx="9199264" cy="3613715"/>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462583" y="392779"/>
            <a:ext cx="11038233"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2U 18-bay TS-h1887XU-RP &amp; 3U 22-bay TS-h2287XU-RP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背面硬體配置</a:t>
            </a:r>
          </a:p>
        </p:txBody>
      </p:sp>
      <p:sp>
        <p:nvSpPr>
          <p:cNvPr id="8" name="文字方塊 7">
            <a:extLst>
              <a:ext uri="{FF2B5EF4-FFF2-40B4-BE49-F238E27FC236}">
                <a16:creationId xmlns:a16="http://schemas.microsoft.com/office/drawing/2014/main" id="{1378FFE5-D837-DB12-7167-D0226FE72E5B}"/>
              </a:ext>
            </a:extLst>
          </p:cNvPr>
          <p:cNvSpPr txBox="1"/>
          <p:nvPr/>
        </p:nvSpPr>
        <p:spPr>
          <a:xfrm>
            <a:off x="6811642" y="5670846"/>
            <a:ext cx="4435215" cy="98488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3 x PCIe Gen4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全高擴充插槽</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#1: PCIe Gen4 x8</a:t>
            </a:r>
          </a:p>
          <a:p>
            <a:r>
              <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#2: PCIe Gen4 x4</a:t>
            </a:r>
          </a:p>
          <a:p>
            <a:r>
              <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#3: PCIe Gen4 x4</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a:extLst>
              <a:ext uri="{FF2B5EF4-FFF2-40B4-BE49-F238E27FC236}">
                <a16:creationId xmlns:a16="http://schemas.microsoft.com/office/drawing/2014/main" id="{6B43D412-1B97-24ED-5651-DFEA66E6DA04}"/>
              </a:ext>
            </a:extLst>
          </p:cNvPr>
          <p:cNvSpPr txBox="1"/>
          <p:nvPr/>
        </p:nvSpPr>
        <p:spPr>
          <a:xfrm>
            <a:off x="1058827" y="1707170"/>
            <a:ext cx="2360456" cy="830997"/>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#4~#6 : 3 x 2.5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熱插拔專用埠</a:t>
            </a:r>
          </a:p>
        </p:txBody>
      </p:sp>
      <p:cxnSp>
        <p:nvCxnSpPr>
          <p:cNvPr id="23" name="直線接點 22">
            <a:extLst>
              <a:ext uri="{FF2B5EF4-FFF2-40B4-BE49-F238E27FC236}">
                <a16:creationId xmlns:a16="http://schemas.microsoft.com/office/drawing/2014/main" id="{CD3FDDB2-C30B-4D3F-C718-7AE6E193A3B8}"/>
              </a:ext>
            </a:extLst>
          </p:cNvPr>
          <p:cNvCxnSpPr>
            <a:cxnSpLocks/>
            <a:endCxn id="61" idx="2"/>
          </p:cNvCxnSpPr>
          <p:nvPr/>
        </p:nvCxnSpPr>
        <p:spPr>
          <a:xfrm rot="16200000" flipV="1">
            <a:off x="6093646" y="5154573"/>
            <a:ext cx="991483" cy="444510"/>
          </a:xfrm>
          <a:prstGeom prst="bentConnector3">
            <a:avLst>
              <a:gd name="adj1" fmla="val 301"/>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72D0B390-24E3-8B5B-5437-37BA3A420EA7}"/>
              </a:ext>
            </a:extLst>
          </p:cNvPr>
          <p:cNvCxnSpPr>
            <a:cxnSpLocks/>
            <a:endCxn id="44" idx="0"/>
          </p:cNvCxnSpPr>
          <p:nvPr/>
        </p:nvCxnSpPr>
        <p:spPr>
          <a:xfrm>
            <a:off x="3738553" y="2348801"/>
            <a:ext cx="280" cy="2303632"/>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0" name="直線接點 29">
            <a:extLst>
              <a:ext uri="{FF2B5EF4-FFF2-40B4-BE49-F238E27FC236}">
                <a16:creationId xmlns:a16="http://schemas.microsoft.com/office/drawing/2014/main" id="{ACBA8C8D-06DF-A795-AB9D-ECE0C6FE853B}"/>
              </a:ext>
            </a:extLst>
          </p:cNvPr>
          <p:cNvCxnSpPr>
            <a:cxnSpLocks/>
          </p:cNvCxnSpPr>
          <p:nvPr/>
        </p:nvCxnSpPr>
        <p:spPr>
          <a:xfrm>
            <a:off x="9676051" y="2348801"/>
            <a:ext cx="0" cy="1610949"/>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7" name="直線接點 46">
            <a:extLst>
              <a:ext uri="{FF2B5EF4-FFF2-40B4-BE49-F238E27FC236}">
                <a16:creationId xmlns:a16="http://schemas.microsoft.com/office/drawing/2014/main" id="{D0DEA98B-64D4-3381-B775-E48C0B4D880A}"/>
              </a:ext>
            </a:extLst>
          </p:cNvPr>
          <p:cNvCxnSpPr>
            <a:cxnSpLocks/>
          </p:cNvCxnSpPr>
          <p:nvPr/>
        </p:nvCxnSpPr>
        <p:spPr>
          <a:xfrm>
            <a:off x="2319019" y="2348801"/>
            <a:ext cx="0" cy="1789159"/>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標題 1">
            <a:extLst>
              <a:ext uri="{FF2B5EF4-FFF2-40B4-BE49-F238E27FC236}">
                <a16:creationId xmlns:a16="http://schemas.microsoft.com/office/drawing/2014/main" id="{5CEA962A-E515-1231-96B8-4E1A7E9DF384}"/>
              </a:ext>
            </a:extLst>
          </p:cNvPr>
          <p:cNvSpPr>
            <a:spLocks noGrp="1"/>
          </p:cNvSpPr>
          <p:nvPr>
            <p:ph type="title"/>
          </p:nvPr>
        </p:nvSpPr>
        <p:spPr/>
        <p:txBody>
          <a:bodyPr/>
          <a:lstStyle/>
          <a:p>
            <a:r>
              <a:rPr lang="en-US" altLang="zh-TW">
                <a:sym typeface="Arial" panose="020B0604020202020204" pitchFamily="34" charset="0"/>
              </a:rPr>
              <a:t>3U 22-bay TS-h2287XU-RP </a:t>
            </a:r>
            <a:r>
              <a:rPr lang="zh-TW" altLang="en-US">
                <a:sym typeface="Arial" panose="020B0604020202020204" pitchFamily="34" charset="0"/>
              </a:rPr>
              <a:t>背面硬體配置</a:t>
            </a:r>
          </a:p>
        </p:txBody>
      </p:sp>
      <p:cxnSp>
        <p:nvCxnSpPr>
          <p:cNvPr id="24" name="直線接點 23">
            <a:extLst>
              <a:ext uri="{FF2B5EF4-FFF2-40B4-BE49-F238E27FC236}">
                <a16:creationId xmlns:a16="http://schemas.microsoft.com/office/drawing/2014/main" id="{A178D419-70E4-EC0D-4943-0B5CFBFBABB9}"/>
              </a:ext>
            </a:extLst>
          </p:cNvPr>
          <p:cNvCxnSpPr>
            <a:cxnSpLocks/>
          </p:cNvCxnSpPr>
          <p:nvPr/>
        </p:nvCxnSpPr>
        <p:spPr>
          <a:xfrm flipV="1">
            <a:off x="2067553" y="5305189"/>
            <a:ext cx="1010366" cy="512941"/>
          </a:xfrm>
          <a:prstGeom prst="bentConnector3">
            <a:avLst>
              <a:gd name="adj1" fmla="val 100366"/>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6" name="文字方塊 25">
            <a:extLst>
              <a:ext uri="{FF2B5EF4-FFF2-40B4-BE49-F238E27FC236}">
                <a16:creationId xmlns:a16="http://schemas.microsoft.com/office/drawing/2014/main" id="{DA051C9E-1E47-2022-DA84-EEC6B975C204}"/>
              </a:ext>
            </a:extLst>
          </p:cNvPr>
          <p:cNvSpPr txBox="1"/>
          <p:nvPr/>
        </p:nvSpPr>
        <p:spPr>
          <a:xfrm>
            <a:off x="3594626" y="1707170"/>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2.5GbE RJ45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相容</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3375B43E-D14D-ABA6-63AA-9EB61339AF57}"/>
              </a:ext>
            </a:extLst>
          </p:cNvPr>
          <p:cNvSpPr txBox="1"/>
          <p:nvPr/>
        </p:nvSpPr>
        <p:spPr>
          <a:xfrm>
            <a:off x="661447" y="6011651"/>
            <a:ext cx="2706957"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10GbE RJ45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相容</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5G/2.5G/1G/100M)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1" name="直線接點 30">
            <a:extLst>
              <a:ext uri="{FF2B5EF4-FFF2-40B4-BE49-F238E27FC236}">
                <a16:creationId xmlns:a16="http://schemas.microsoft.com/office/drawing/2014/main" id="{70390C72-488F-9D5D-8B94-3AF8B1B50F9C}"/>
              </a:ext>
            </a:extLst>
          </p:cNvPr>
          <p:cNvCxnSpPr>
            <a:cxnSpLocks/>
          </p:cNvCxnSpPr>
          <p:nvPr/>
        </p:nvCxnSpPr>
        <p:spPr>
          <a:xfrm flipV="1">
            <a:off x="4789373" y="5373316"/>
            <a:ext cx="0" cy="18834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2" name="直線接點 31">
            <a:extLst>
              <a:ext uri="{FF2B5EF4-FFF2-40B4-BE49-F238E27FC236}">
                <a16:creationId xmlns:a16="http://schemas.microsoft.com/office/drawing/2014/main" id="{4210BE2F-BFB1-C678-E972-6F325DA15A41}"/>
              </a:ext>
            </a:extLst>
          </p:cNvPr>
          <p:cNvCxnSpPr>
            <a:cxnSpLocks/>
          </p:cNvCxnSpPr>
          <p:nvPr/>
        </p:nvCxnSpPr>
        <p:spPr>
          <a:xfrm rot="5400000" flipH="1" flipV="1">
            <a:off x="2835194" y="5682084"/>
            <a:ext cx="662899" cy="279998"/>
          </a:xfrm>
          <a:prstGeom prst="bentConnector3">
            <a:avLst>
              <a:gd name="adj1" fmla="val 827"/>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36" name="文字方塊 35">
            <a:extLst>
              <a:ext uri="{FF2B5EF4-FFF2-40B4-BE49-F238E27FC236}">
                <a16:creationId xmlns:a16="http://schemas.microsoft.com/office/drawing/2014/main" id="{84F1AEEE-54AF-CF3C-FBEC-7D9CCE9F7505}"/>
              </a:ext>
            </a:extLst>
          </p:cNvPr>
          <p:cNvSpPr txBox="1"/>
          <p:nvPr/>
        </p:nvSpPr>
        <p:spPr>
          <a:xfrm>
            <a:off x="614921" y="5648853"/>
            <a:ext cx="1643571" cy="338554"/>
          </a:xfrm>
          <a:prstGeom prst="rect">
            <a:avLst/>
          </a:prstGeom>
          <a:noFill/>
        </p:spPr>
        <p:txBody>
          <a:bodyPr wrap="square" rtlCol="0">
            <a:spAutoFit/>
          </a:bodyPr>
          <a:lstStyle/>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系統重置按鍵</a:t>
            </a:r>
          </a:p>
        </p:txBody>
      </p:sp>
      <p:sp>
        <p:nvSpPr>
          <p:cNvPr id="37" name="文字方塊 36">
            <a:extLst>
              <a:ext uri="{FF2B5EF4-FFF2-40B4-BE49-F238E27FC236}">
                <a16:creationId xmlns:a16="http://schemas.microsoft.com/office/drawing/2014/main" id="{4A242409-372A-7498-E72E-582F41D914BD}"/>
              </a:ext>
            </a:extLst>
          </p:cNvPr>
          <p:cNvSpPr txBox="1"/>
          <p:nvPr/>
        </p:nvSpPr>
        <p:spPr>
          <a:xfrm>
            <a:off x="3607477" y="6017355"/>
            <a:ext cx="1772882"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4 x USB-A 3.2 Gen2 10Gbps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p>
        </p:txBody>
      </p:sp>
      <p:sp>
        <p:nvSpPr>
          <p:cNvPr id="38" name="文字方塊 37">
            <a:extLst>
              <a:ext uri="{FF2B5EF4-FFF2-40B4-BE49-F238E27FC236}">
                <a16:creationId xmlns:a16="http://schemas.microsoft.com/office/drawing/2014/main" id="{9002D835-D738-DB48-7E79-A0363B106B67}"/>
              </a:ext>
            </a:extLst>
          </p:cNvPr>
          <p:cNvSpPr txBox="1"/>
          <p:nvPr/>
        </p:nvSpPr>
        <p:spPr>
          <a:xfrm>
            <a:off x="9467509" y="1707170"/>
            <a:ext cx="17793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500W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雙備援電源供應器</a:t>
            </a:r>
          </a:p>
        </p:txBody>
      </p:sp>
      <p:sp>
        <p:nvSpPr>
          <p:cNvPr id="39" name="文字方塊 38">
            <a:extLst>
              <a:ext uri="{FF2B5EF4-FFF2-40B4-BE49-F238E27FC236}">
                <a16:creationId xmlns:a16="http://schemas.microsoft.com/office/drawing/2014/main" id="{50A392D9-8964-11C0-12F3-CE6DC55B6C78}"/>
              </a:ext>
            </a:extLst>
          </p:cNvPr>
          <p:cNvSpPr txBox="1"/>
          <p:nvPr/>
        </p:nvSpPr>
        <p:spPr>
          <a:xfrm>
            <a:off x="4609199" y="5580182"/>
            <a:ext cx="1643571" cy="523220"/>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Console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原廠維護用</a:t>
            </a:r>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6" name="直線接點 45">
            <a:extLst>
              <a:ext uri="{FF2B5EF4-FFF2-40B4-BE49-F238E27FC236}">
                <a16:creationId xmlns:a16="http://schemas.microsoft.com/office/drawing/2014/main" id="{2AB85CE6-BB92-3F74-1C14-4A73C5BC2219}"/>
              </a:ext>
            </a:extLst>
          </p:cNvPr>
          <p:cNvCxnSpPr>
            <a:cxnSpLocks/>
            <a:endCxn id="40" idx="2"/>
          </p:cNvCxnSpPr>
          <p:nvPr/>
        </p:nvCxnSpPr>
        <p:spPr>
          <a:xfrm flipV="1">
            <a:off x="4288379" y="5490633"/>
            <a:ext cx="1" cy="560917"/>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52" name="文字方塊 51">
            <a:extLst>
              <a:ext uri="{FF2B5EF4-FFF2-40B4-BE49-F238E27FC236}">
                <a16:creationId xmlns:a16="http://schemas.microsoft.com/office/drawing/2014/main" id="{12CE1CD9-3FA4-67B8-4AD6-0FBC959863EF}"/>
              </a:ext>
            </a:extLst>
          </p:cNvPr>
          <p:cNvSpPr txBox="1"/>
          <p:nvPr/>
        </p:nvSpPr>
        <p:spPr>
          <a:xfrm>
            <a:off x="6138410" y="1707170"/>
            <a:ext cx="3205816"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#1~#3 : 3 x 2.5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熱插拔專用埠</a:t>
            </a:r>
          </a:p>
        </p:txBody>
      </p:sp>
      <p:cxnSp>
        <p:nvCxnSpPr>
          <p:cNvPr id="53" name="直線接點 52">
            <a:extLst>
              <a:ext uri="{FF2B5EF4-FFF2-40B4-BE49-F238E27FC236}">
                <a16:creationId xmlns:a16="http://schemas.microsoft.com/office/drawing/2014/main" id="{0295D8D7-0E7F-6EB6-00ED-58F54F82C686}"/>
              </a:ext>
            </a:extLst>
          </p:cNvPr>
          <p:cNvCxnSpPr>
            <a:cxnSpLocks/>
          </p:cNvCxnSpPr>
          <p:nvPr/>
        </p:nvCxnSpPr>
        <p:spPr>
          <a:xfrm>
            <a:off x="7678420" y="2348801"/>
            <a:ext cx="0" cy="187205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58" name="文字方塊 57">
            <a:extLst>
              <a:ext uri="{FF2B5EF4-FFF2-40B4-BE49-F238E27FC236}">
                <a16:creationId xmlns:a16="http://schemas.microsoft.com/office/drawing/2014/main" id="{DFA08D7D-3941-03B8-3F88-66E1EDEFE5FC}"/>
              </a:ext>
            </a:extLst>
          </p:cNvPr>
          <p:cNvSpPr txBox="1"/>
          <p:nvPr/>
        </p:nvSpPr>
        <p:spPr>
          <a:xfrm>
            <a:off x="6597495" y="3803868"/>
            <a:ext cx="310920" cy="1077218"/>
          </a:xfrm>
          <a:prstGeom prst="rect">
            <a:avLst/>
          </a:prstGeom>
          <a:solidFill>
            <a:srgbClr val="F34F21">
              <a:alpha val="85098"/>
            </a:srgbClr>
          </a:solidFill>
        </p:spPr>
        <p:txBody>
          <a:bodyPr wrap="square" rtlCol="0">
            <a:spAutoFit/>
          </a:bodyPr>
          <a:lstStyle/>
          <a:p>
            <a:pPr algn="ct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#1</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文字方塊 60">
            <a:extLst>
              <a:ext uri="{FF2B5EF4-FFF2-40B4-BE49-F238E27FC236}">
                <a16:creationId xmlns:a16="http://schemas.microsoft.com/office/drawing/2014/main" id="{FCAAF3F9-95F1-05C2-C284-D160753A9762}"/>
              </a:ext>
            </a:extLst>
          </p:cNvPr>
          <p:cNvSpPr txBox="1"/>
          <p:nvPr/>
        </p:nvSpPr>
        <p:spPr>
          <a:xfrm>
            <a:off x="6211672" y="3803868"/>
            <a:ext cx="310920" cy="1077218"/>
          </a:xfrm>
          <a:prstGeom prst="rect">
            <a:avLst/>
          </a:prstGeom>
          <a:solidFill>
            <a:srgbClr val="F34F21">
              <a:alpha val="85098"/>
            </a:srgbClr>
          </a:solidFill>
        </p:spPr>
        <p:txBody>
          <a:bodyPr wrap="square" rtlCol="0">
            <a:spAutoFit/>
          </a:bodyPr>
          <a:lstStyle/>
          <a:p>
            <a:pPr algn="ct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2" name="文字方塊 61">
            <a:extLst>
              <a:ext uri="{FF2B5EF4-FFF2-40B4-BE49-F238E27FC236}">
                <a16:creationId xmlns:a16="http://schemas.microsoft.com/office/drawing/2014/main" id="{B0C76B30-FA34-7417-E2DD-80155251C1E4}"/>
              </a:ext>
            </a:extLst>
          </p:cNvPr>
          <p:cNvSpPr txBox="1"/>
          <p:nvPr/>
        </p:nvSpPr>
        <p:spPr>
          <a:xfrm>
            <a:off x="5827489" y="3803868"/>
            <a:ext cx="310920" cy="1077218"/>
          </a:xfrm>
          <a:prstGeom prst="rect">
            <a:avLst/>
          </a:prstGeom>
          <a:solidFill>
            <a:srgbClr val="F34F21">
              <a:alpha val="85098"/>
            </a:srgbClr>
          </a:solidFill>
        </p:spPr>
        <p:txBody>
          <a:bodyPr wrap="square" rtlCol="0">
            <a:spAutoFit/>
          </a:bodyPr>
          <a:lstStyle/>
          <a:p>
            <a:pPr algn="ct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#3</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矩形 12">
            <a:extLst>
              <a:ext uri="{FF2B5EF4-FFF2-40B4-BE49-F238E27FC236}">
                <a16:creationId xmlns:a16="http://schemas.microsoft.com/office/drawing/2014/main" id="{0C11E67A-E2D2-4361-5BA3-6461EEFBCF94}"/>
              </a:ext>
            </a:extLst>
          </p:cNvPr>
          <p:cNvSpPr/>
          <p:nvPr/>
        </p:nvSpPr>
        <p:spPr>
          <a:xfrm>
            <a:off x="3128433" y="4652433"/>
            <a:ext cx="406933" cy="83820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0" name="矩形 39">
            <a:extLst>
              <a:ext uri="{FF2B5EF4-FFF2-40B4-BE49-F238E27FC236}">
                <a16:creationId xmlns:a16="http://schemas.microsoft.com/office/drawing/2014/main" id="{388700C6-AB13-E400-079A-8ABAC76AB3AC}"/>
              </a:ext>
            </a:extLst>
          </p:cNvPr>
          <p:cNvSpPr/>
          <p:nvPr/>
        </p:nvSpPr>
        <p:spPr>
          <a:xfrm>
            <a:off x="3942579" y="4977691"/>
            <a:ext cx="691601" cy="512942"/>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矩形 43">
            <a:extLst>
              <a:ext uri="{FF2B5EF4-FFF2-40B4-BE49-F238E27FC236}">
                <a16:creationId xmlns:a16="http://schemas.microsoft.com/office/drawing/2014/main" id="{95E918A8-161E-98A4-1BAD-69B55BF359EC}"/>
              </a:ext>
            </a:extLst>
          </p:cNvPr>
          <p:cNvSpPr/>
          <p:nvPr/>
        </p:nvSpPr>
        <p:spPr>
          <a:xfrm>
            <a:off x="3535366" y="4652433"/>
            <a:ext cx="406933" cy="83820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48" name="群組 47">
            <a:extLst>
              <a:ext uri="{FF2B5EF4-FFF2-40B4-BE49-F238E27FC236}">
                <a16:creationId xmlns:a16="http://schemas.microsoft.com/office/drawing/2014/main" id="{EA278430-E141-13BC-6D2F-8C3EAEEF9814}"/>
              </a:ext>
            </a:extLst>
          </p:cNvPr>
          <p:cNvGrpSpPr/>
          <p:nvPr/>
        </p:nvGrpSpPr>
        <p:grpSpPr>
          <a:xfrm>
            <a:off x="1768513" y="4174441"/>
            <a:ext cx="296132" cy="338554"/>
            <a:chOff x="3703319" y="3634898"/>
            <a:chExt cx="296132" cy="338554"/>
          </a:xfrm>
        </p:grpSpPr>
        <p:sp>
          <p:nvSpPr>
            <p:cNvPr id="49" name="橢圓 48">
              <a:extLst>
                <a:ext uri="{FF2B5EF4-FFF2-40B4-BE49-F238E27FC236}">
                  <a16:creationId xmlns:a16="http://schemas.microsoft.com/office/drawing/2014/main" id="{C819C0C9-F984-C8E5-BD10-697DF6B6A102}"/>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0" name="文字方塊 49">
              <a:extLst>
                <a:ext uri="{FF2B5EF4-FFF2-40B4-BE49-F238E27FC236}">
                  <a16:creationId xmlns:a16="http://schemas.microsoft.com/office/drawing/2014/main" id="{41B1BE64-795D-01F2-CD99-9B2A656B8196}"/>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1" name="群組 50">
            <a:extLst>
              <a:ext uri="{FF2B5EF4-FFF2-40B4-BE49-F238E27FC236}">
                <a16:creationId xmlns:a16="http://schemas.microsoft.com/office/drawing/2014/main" id="{F3418DEF-AE15-94B9-73D8-318A929D93ED}"/>
              </a:ext>
            </a:extLst>
          </p:cNvPr>
          <p:cNvGrpSpPr/>
          <p:nvPr/>
        </p:nvGrpSpPr>
        <p:grpSpPr>
          <a:xfrm>
            <a:off x="2187887" y="4174441"/>
            <a:ext cx="296132" cy="338554"/>
            <a:chOff x="3703319" y="3634898"/>
            <a:chExt cx="296132" cy="338554"/>
          </a:xfrm>
        </p:grpSpPr>
        <p:sp>
          <p:nvSpPr>
            <p:cNvPr id="54" name="橢圓 53">
              <a:extLst>
                <a:ext uri="{FF2B5EF4-FFF2-40B4-BE49-F238E27FC236}">
                  <a16:creationId xmlns:a16="http://schemas.microsoft.com/office/drawing/2014/main" id="{002EF72E-8A0D-C3AA-B769-45BA2715A6FA}"/>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5" name="文字方塊 54">
              <a:extLst>
                <a:ext uri="{FF2B5EF4-FFF2-40B4-BE49-F238E27FC236}">
                  <a16:creationId xmlns:a16="http://schemas.microsoft.com/office/drawing/2014/main" id="{4A1827FF-6152-3E14-1C01-2DB7CDC3F656}"/>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6" name="群組 55">
            <a:extLst>
              <a:ext uri="{FF2B5EF4-FFF2-40B4-BE49-F238E27FC236}">
                <a16:creationId xmlns:a16="http://schemas.microsoft.com/office/drawing/2014/main" id="{70FEEA60-B306-00D0-C5F1-3025DEAC0838}"/>
              </a:ext>
            </a:extLst>
          </p:cNvPr>
          <p:cNvGrpSpPr/>
          <p:nvPr/>
        </p:nvGrpSpPr>
        <p:grpSpPr>
          <a:xfrm>
            <a:off x="2580429" y="4174441"/>
            <a:ext cx="296132" cy="338554"/>
            <a:chOff x="3703319" y="3634898"/>
            <a:chExt cx="296132" cy="338554"/>
          </a:xfrm>
        </p:grpSpPr>
        <p:sp>
          <p:nvSpPr>
            <p:cNvPr id="57" name="橢圓 56">
              <a:extLst>
                <a:ext uri="{FF2B5EF4-FFF2-40B4-BE49-F238E27FC236}">
                  <a16:creationId xmlns:a16="http://schemas.microsoft.com/office/drawing/2014/main" id="{8FA64AAE-F04D-C3EB-92B8-F442DBDC7C90}"/>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9" name="文字方塊 58">
              <a:extLst>
                <a:ext uri="{FF2B5EF4-FFF2-40B4-BE49-F238E27FC236}">
                  <a16:creationId xmlns:a16="http://schemas.microsoft.com/office/drawing/2014/main" id="{8C9F3B81-0F9D-7C8F-9EB1-25E4F1742C80}"/>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0" name="群組 59">
            <a:extLst>
              <a:ext uri="{FF2B5EF4-FFF2-40B4-BE49-F238E27FC236}">
                <a16:creationId xmlns:a16="http://schemas.microsoft.com/office/drawing/2014/main" id="{AFC49848-3D0D-6357-B758-BB7E47A47969}"/>
              </a:ext>
            </a:extLst>
          </p:cNvPr>
          <p:cNvGrpSpPr/>
          <p:nvPr/>
        </p:nvGrpSpPr>
        <p:grpSpPr>
          <a:xfrm>
            <a:off x="7186017" y="4174441"/>
            <a:ext cx="296132" cy="338554"/>
            <a:chOff x="3703319" y="3634898"/>
            <a:chExt cx="296132" cy="338554"/>
          </a:xfrm>
        </p:grpSpPr>
        <p:sp>
          <p:nvSpPr>
            <p:cNvPr id="63" name="橢圓 62">
              <a:extLst>
                <a:ext uri="{FF2B5EF4-FFF2-40B4-BE49-F238E27FC236}">
                  <a16:creationId xmlns:a16="http://schemas.microsoft.com/office/drawing/2014/main" id="{FF02DB38-6871-BDA6-EEDF-6048C972AC5B}"/>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9D515F3A-F159-831C-3B92-D9A84D9433B8}"/>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5" name="群組 64">
            <a:extLst>
              <a:ext uri="{FF2B5EF4-FFF2-40B4-BE49-F238E27FC236}">
                <a16:creationId xmlns:a16="http://schemas.microsoft.com/office/drawing/2014/main" id="{55CD6818-C56E-FF42-EA5F-81B5A11A52EB}"/>
              </a:ext>
            </a:extLst>
          </p:cNvPr>
          <p:cNvGrpSpPr/>
          <p:nvPr/>
        </p:nvGrpSpPr>
        <p:grpSpPr>
          <a:xfrm>
            <a:off x="7558475" y="4174441"/>
            <a:ext cx="296132" cy="338554"/>
            <a:chOff x="3703319" y="3634898"/>
            <a:chExt cx="296132" cy="338554"/>
          </a:xfrm>
        </p:grpSpPr>
        <p:sp>
          <p:nvSpPr>
            <p:cNvPr id="66" name="橢圓 65">
              <a:extLst>
                <a:ext uri="{FF2B5EF4-FFF2-40B4-BE49-F238E27FC236}">
                  <a16:creationId xmlns:a16="http://schemas.microsoft.com/office/drawing/2014/main" id="{06AE3D99-3471-4DF0-82AF-A83A81508F9F}"/>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7" name="文字方塊 66">
              <a:extLst>
                <a:ext uri="{FF2B5EF4-FFF2-40B4-BE49-F238E27FC236}">
                  <a16:creationId xmlns:a16="http://schemas.microsoft.com/office/drawing/2014/main" id="{80422C56-4F2D-384A-188A-AD4022D0A4B2}"/>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8" name="群組 67">
            <a:extLst>
              <a:ext uri="{FF2B5EF4-FFF2-40B4-BE49-F238E27FC236}">
                <a16:creationId xmlns:a16="http://schemas.microsoft.com/office/drawing/2014/main" id="{2EA4E7A4-9DC4-FA58-6A4E-97F46475BA65}"/>
              </a:ext>
            </a:extLst>
          </p:cNvPr>
          <p:cNvGrpSpPr/>
          <p:nvPr/>
        </p:nvGrpSpPr>
        <p:grpSpPr>
          <a:xfrm>
            <a:off x="7930933" y="4174441"/>
            <a:ext cx="296132" cy="338554"/>
            <a:chOff x="3703319" y="3634898"/>
            <a:chExt cx="296132" cy="338554"/>
          </a:xfrm>
        </p:grpSpPr>
        <p:sp>
          <p:nvSpPr>
            <p:cNvPr id="69" name="橢圓 68">
              <a:extLst>
                <a:ext uri="{FF2B5EF4-FFF2-40B4-BE49-F238E27FC236}">
                  <a16:creationId xmlns:a16="http://schemas.microsoft.com/office/drawing/2014/main" id="{59DC692A-DDAA-FE64-13E6-83D730139FAF}"/>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0" name="文字方塊 69">
              <a:extLst>
                <a:ext uri="{FF2B5EF4-FFF2-40B4-BE49-F238E27FC236}">
                  <a16:creationId xmlns:a16="http://schemas.microsoft.com/office/drawing/2014/main" id="{E00139FC-3FDA-3BBB-96A5-D35EDC394471}"/>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156889822"/>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ADA019E-4A3E-E6B9-508A-99C6BDC1082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6844" y="1642982"/>
            <a:ext cx="9435226" cy="5897016"/>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371687" y="487373"/>
            <a:ext cx="11278446"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4U 30-bay TS-h3087XU-RP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正面硬體配置</a:t>
            </a:r>
          </a:p>
        </p:txBody>
      </p:sp>
      <p:sp>
        <p:nvSpPr>
          <p:cNvPr id="3" name="標題 2">
            <a:extLst>
              <a:ext uri="{FF2B5EF4-FFF2-40B4-BE49-F238E27FC236}">
                <a16:creationId xmlns:a16="http://schemas.microsoft.com/office/drawing/2014/main" id="{429F19A7-2D58-83D3-ECB6-A98D2EA8543D}"/>
              </a:ext>
            </a:extLst>
          </p:cNvPr>
          <p:cNvSpPr>
            <a:spLocks noGrp="1"/>
          </p:cNvSpPr>
          <p:nvPr>
            <p:ph type="title"/>
          </p:nvPr>
        </p:nvSpPr>
        <p:spPr/>
        <p:txBody>
          <a:bodyPr/>
          <a:lstStyle/>
          <a:p>
            <a:r>
              <a:rPr lang="en-US" altLang="zh-TW">
                <a:sym typeface="Arial" panose="020B0604020202020204" pitchFamily="34" charset="0"/>
              </a:rPr>
              <a:t>4U 30-bay TS-h3087XU-RP </a:t>
            </a:r>
            <a:r>
              <a:rPr lang="zh-TW" altLang="en-US">
                <a:sym typeface="Arial" panose="020B0604020202020204" pitchFamily="34" charset="0"/>
              </a:rPr>
              <a:t>正面硬體配置</a:t>
            </a:r>
          </a:p>
        </p:txBody>
      </p:sp>
      <p:sp>
        <p:nvSpPr>
          <p:cNvPr id="12" name="文字方塊 11">
            <a:extLst>
              <a:ext uri="{FF2B5EF4-FFF2-40B4-BE49-F238E27FC236}">
                <a16:creationId xmlns:a16="http://schemas.microsoft.com/office/drawing/2014/main" id="{DCF10DBD-55BF-34F3-F289-046E9FC0B897}"/>
              </a:ext>
            </a:extLst>
          </p:cNvPr>
          <p:cNvSpPr txBox="1"/>
          <p:nvPr/>
        </p:nvSpPr>
        <p:spPr>
          <a:xfrm>
            <a:off x="9835343" y="4129132"/>
            <a:ext cx="1811226" cy="1138773"/>
          </a:xfrm>
          <a:prstGeom prst="rect">
            <a:avLst/>
          </a:prstGeom>
          <a:noFill/>
        </p:spPr>
        <p:txBody>
          <a:bodyPr wrap="square" rtlCol="0">
            <a:spAutoFit/>
          </a:bodyPr>
          <a:lstStyle/>
          <a:p>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電源按鍵與狀態指示燈號：</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系統</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電源、網路、</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擴充裝置</a:t>
            </a:r>
          </a:p>
        </p:txBody>
      </p:sp>
      <p:sp>
        <p:nvSpPr>
          <p:cNvPr id="13" name="矩形 12">
            <a:extLst>
              <a:ext uri="{FF2B5EF4-FFF2-40B4-BE49-F238E27FC236}">
                <a16:creationId xmlns:a16="http://schemas.microsoft.com/office/drawing/2014/main" id="{1AE91E2F-2733-AA9A-A44F-BD4DF13C1BDB}"/>
              </a:ext>
            </a:extLst>
          </p:cNvPr>
          <p:cNvSpPr/>
          <p:nvPr/>
        </p:nvSpPr>
        <p:spPr>
          <a:xfrm>
            <a:off x="6933018" y="1766693"/>
            <a:ext cx="4056715" cy="584775"/>
          </a:xfrm>
          <a:prstGeom prst="rect">
            <a:avLst/>
          </a:prstGeom>
        </p:spPr>
        <p:txBody>
          <a:bodyPr wrap="square">
            <a:spAutoFit/>
          </a:bodyPr>
          <a:lstStyle/>
          <a:p>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尺寸</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H x W x D)</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133 x 483 x 630 mm /</a:t>
            </a:r>
          </a:p>
          <a:p>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5.24 x 19.02 x 24.80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文字方塊 13">
            <a:extLst>
              <a:ext uri="{FF2B5EF4-FFF2-40B4-BE49-F238E27FC236}">
                <a16:creationId xmlns:a16="http://schemas.microsoft.com/office/drawing/2014/main" id="{7592EA16-AFFB-A1CF-3780-E9988CB716CB}"/>
              </a:ext>
            </a:extLst>
          </p:cNvPr>
          <p:cNvSpPr txBox="1"/>
          <p:nvPr/>
        </p:nvSpPr>
        <p:spPr>
          <a:xfrm>
            <a:off x="1275755" y="1766693"/>
            <a:ext cx="4600836" cy="646331"/>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24 x 3.5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 2.5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SATA 6Gbps HDD/SSD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熱插拔槽與狀態燈號顯示</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6" name="直線接點 15">
            <a:extLst>
              <a:ext uri="{FF2B5EF4-FFF2-40B4-BE49-F238E27FC236}">
                <a16:creationId xmlns:a16="http://schemas.microsoft.com/office/drawing/2014/main" id="{234470F6-AC92-8F48-7368-772AC3514F4E}"/>
              </a:ext>
            </a:extLst>
          </p:cNvPr>
          <p:cNvCxnSpPr>
            <a:cxnSpLocks/>
          </p:cNvCxnSpPr>
          <p:nvPr/>
        </p:nvCxnSpPr>
        <p:spPr>
          <a:xfrm>
            <a:off x="2965824" y="2531557"/>
            <a:ext cx="0" cy="106889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18" name="直線接點 17">
            <a:extLst>
              <a:ext uri="{FF2B5EF4-FFF2-40B4-BE49-F238E27FC236}">
                <a16:creationId xmlns:a16="http://schemas.microsoft.com/office/drawing/2014/main" id="{CE37CC53-1415-2924-9522-F6EC4C943832}"/>
              </a:ext>
            </a:extLst>
          </p:cNvPr>
          <p:cNvCxnSpPr>
            <a:cxnSpLocks/>
          </p:cNvCxnSpPr>
          <p:nvPr/>
        </p:nvCxnSpPr>
        <p:spPr>
          <a:xfrm flipH="1">
            <a:off x="9329832" y="4867796"/>
            <a:ext cx="460189" cy="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67379670"/>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CAB6E803-DB9D-561A-2EC5-517C622729D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14156" y="1690688"/>
            <a:ext cx="7722349" cy="4826469"/>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462583" y="392779"/>
            <a:ext cx="11038233"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4U 30-bay TS-h3087XU-RP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正面硬體配置</a:t>
            </a:r>
          </a:p>
        </p:txBody>
      </p:sp>
      <p:sp>
        <p:nvSpPr>
          <p:cNvPr id="2" name="標題 1">
            <a:extLst>
              <a:ext uri="{FF2B5EF4-FFF2-40B4-BE49-F238E27FC236}">
                <a16:creationId xmlns:a16="http://schemas.microsoft.com/office/drawing/2014/main" id="{1CB4D25C-27A9-BF05-22FA-DA91F9F2409A}"/>
              </a:ext>
            </a:extLst>
          </p:cNvPr>
          <p:cNvSpPr>
            <a:spLocks noGrp="1"/>
          </p:cNvSpPr>
          <p:nvPr>
            <p:ph type="title"/>
          </p:nvPr>
        </p:nvSpPr>
        <p:spPr/>
        <p:txBody>
          <a:bodyPr/>
          <a:lstStyle/>
          <a:p>
            <a:r>
              <a:rPr lang="en-US" altLang="zh-TW">
                <a:sym typeface="Arial" panose="020B0604020202020204" pitchFamily="34" charset="0"/>
              </a:rPr>
              <a:t>4U 30-bay TS-h3087XU-RP </a:t>
            </a:r>
            <a:r>
              <a:rPr lang="zh-TW" altLang="en-US">
                <a:sym typeface="Arial" panose="020B0604020202020204" pitchFamily="34" charset="0"/>
              </a:rPr>
              <a:t>背面硬體配置</a:t>
            </a:r>
          </a:p>
        </p:txBody>
      </p:sp>
      <p:sp>
        <p:nvSpPr>
          <p:cNvPr id="18" name="文字方塊 17">
            <a:extLst>
              <a:ext uri="{FF2B5EF4-FFF2-40B4-BE49-F238E27FC236}">
                <a16:creationId xmlns:a16="http://schemas.microsoft.com/office/drawing/2014/main" id="{8C0FE921-D7E4-43BD-0589-1DEE388BAAAC}"/>
              </a:ext>
            </a:extLst>
          </p:cNvPr>
          <p:cNvSpPr txBox="1"/>
          <p:nvPr/>
        </p:nvSpPr>
        <p:spPr>
          <a:xfrm>
            <a:off x="1621704" y="1495025"/>
            <a:ext cx="4435215" cy="98488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3 x PCIe Gen4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全高擴充插槽</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#1: PCIe Gen4 x8</a:t>
            </a:r>
          </a:p>
          <a:p>
            <a:r>
              <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#2: PCIe Gen4 x4 </a:t>
            </a:r>
          </a:p>
          <a:p>
            <a:r>
              <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#3: PCIe Gen4 x4</a:t>
            </a:r>
            <a:endPar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文字方塊 18">
            <a:extLst>
              <a:ext uri="{FF2B5EF4-FFF2-40B4-BE49-F238E27FC236}">
                <a16:creationId xmlns:a16="http://schemas.microsoft.com/office/drawing/2014/main" id="{6BDFB660-1565-6A0A-F98F-15D602F0EB6B}"/>
              </a:ext>
            </a:extLst>
          </p:cNvPr>
          <p:cNvSpPr txBox="1"/>
          <p:nvPr/>
        </p:nvSpPr>
        <p:spPr>
          <a:xfrm>
            <a:off x="1637669" y="2921762"/>
            <a:ext cx="1376488" cy="1323439"/>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#1~#6 : 6 x 2.5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熱插拔專用埠</a:t>
            </a:r>
          </a:p>
        </p:txBody>
      </p:sp>
      <p:sp>
        <p:nvSpPr>
          <p:cNvPr id="24" name="文字方塊 23">
            <a:extLst>
              <a:ext uri="{FF2B5EF4-FFF2-40B4-BE49-F238E27FC236}">
                <a16:creationId xmlns:a16="http://schemas.microsoft.com/office/drawing/2014/main" id="{58720488-78E4-06CA-BE60-D931FFAFC1C7}"/>
              </a:ext>
            </a:extLst>
          </p:cNvPr>
          <p:cNvSpPr txBox="1"/>
          <p:nvPr/>
        </p:nvSpPr>
        <p:spPr>
          <a:xfrm>
            <a:off x="4630351" y="5988936"/>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2.5GbE RJ45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相容</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1C24AB65-A075-FB98-9B70-9BB02F503D93}"/>
              </a:ext>
            </a:extLst>
          </p:cNvPr>
          <p:cNvSpPr txBox="1"/>
          <p:nvPr/>
        </p:nvSpPr>
        <p:spPr>
          <a:xfrm>
            <a:off x="1633369" y="5988936"/>
            <a:ext cx="2583821"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10GbE RJ45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相容</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5G/2.5G/1G/100M)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FBDAE66E-950C-22E8-9A03-E84DF04B2FA3}"/>
              </a:ext>
            </a:extLst>
          </p:cNvPr>
          <p:cNvSpPr txBox="1"/>
          <p:nvPr/>
        </p:nvSpPr>
        <p:spPr>
          <a:xfrm>
            <a:off x="1621704" y="5413288"/>
            <a:ext cx="1643571" cy="338554"/>
          </a:xfrm>
          <a:prstGeom prst="rect">
            <a:avLst/>
          </a:prstGeom>
          <a:noFill/>
        </p:spPr>
        <p:txBody>
          <a:bodyPr wrap="square" rtlCol="0">
            <a:spAutoFit/>
          </a:bodyPr>
          <a:lstStyle/>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系統重置按鍵</a:t>
            </a:r>
          </a:p>
        </p:txBody>
      </p:sp>
      <p:sp>
        <p:nvSpPr>
          <p:cNvPr id="31" name="文字方塊 30">
            <a:extLst>
              <a:ext uri="{FF2B5EF4-FFF2-40B4-BE49-F238E27FC236}">
                <a16:creationId xmlns:a16="http://schemas.microsoft.com/office/drawing/2014/main" id="{3C9756F5-18D0-AAC0-A1A5-94630B7E9374}"/>
              </a:ext>
            </a:extLst>
          </p:cNvPr>
          <p:cNvSpPr txBox="1"/>
          <p:nvPr/>
        </p:nvSpPr>
        <p:spPr>
          <a:xfrm>
            <a:off x="7296501" y="5988936"/>
            <a:ext cx="3180484"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4 x USB-A 3.2 Gen2 10Gbps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p>
        </p:txBody>
      </p:sp>
      <p:sp>
        <p:nvSpPr>
          <p:cNvPr id="32" name="文字方塊 31">
            <a:extLst>
              <a:ext uri="{FF2B5EF4-FFF2-40B4-BE49-F238E27FC236}">
                <a16:creationId xmlns:a16="http://schemas.microsoft.com/office/drawing/2014/main" id="{83883C82-8008-D10A-ACDE-7FA29387421F}"/>
              </a:ext>
            </a:extLst>
          </p:cNvPr>
          <p:cNvSpPr txBox="1"/>
          <p:nvPr/>
        </p:nvSpPr>
        <p:spPr>
          <a:xfrm>
            <a:off x="8435015" y="1502930"/>
            <a:ext cx="1930755" cy="584775"/>
          </a:xfrm>
          <a:prstGeom prst="rect">
            <a:avLst/>
          </a:prstGeom>
          <a:noFill/>
        </p:spPr>
        <p:txBody>
          <a:bodyPr wrap="square" rtlCol="0">
            <a:spAutoFit/>
          </a:bodyPr>
          <a:lstStyle/>
          <a:p>
            <a:pPr algn="ct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800W </a:t>
            </a:r>
          </a:p>
          <a:p>
            <a:pPr algn="ct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雙備援電源供應器</a:t>
            </a:r>
          </a:p>
        </p:txBody>
      </p:sp>
      <p:sp>
        <p:nvSpPr>
          <p:cNvPr id="33" name="文字方塊 32">
            <a:extLst>
              <a:ext uri="{FF2B5EF4-FFF2-40B4-BE49-F238E27FC236}">
                <a16:creationId xmlns:a16="http://schemas.microsoft.com/office/drawing/2014/main" id="{F3CB1FC4-8516-2455-EF22-D042713C2E75}"/>
              </a:ext>
            </a:extLst>
          </p:cNvPr>
          <p:cNvSpPr txBox="1"/>
          <p:nvPr/>
        </p:nvSpPr>
        <p:spPr>
          <a:xfrm>
            <a:off x="1640021" y="4641010"/>
            <a:ext cx="1643571" cy="523220"/>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Console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原廠維護用</a:t>
            </a:r>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文字方塊 34">
            <a:extLst>
              <a:ext uri="{FF2B5EF4-FFF2-40B4-BE49-F238E27FC236}">
                <a16:creationId xmlns:a16="http://schemas.microsoft.com/office/drawing/2014/main" id="{EF039C1E-AD92-C0D4-BD02-D00999040BDF}"/>
              </a:ext>
            </a:extLst>
          </p:cNvPr>
          <p:cNvSpPr txBox="1"/>
          <p:nvPr/>
        </p:nvSpPr>
        <p:spPr>
          <a:xfrm>
            <a:off x="7822285" y="4234995"/>
            <a:ext cx="294274" cy="1077218"/>
          </a:xfrm>
          <a:prstGeom prst="rect">
            <a:avLst/>
          </a:prstGeom>
          <a:solidFill>
            <a:srgbClr val="F34F21">
              <a:alpha val="85098"/>
            </a:srgbClr>
          </a:solidFill>
        </p:spPr>
        <p:txBody>
          <a:bodyPr wrap="square" rtlCol="0">
            <a:spAutoFit/>
          </a:bodyPr>
          <a:lstStyle>
            <a:defPPr>
              <a:defRPr lang="zh-TW"/>
            </a:defPPr>
            <a:lvl1pPr algn="ctr">
              <a:defRPr kumimoji="1" sz="1600">
                <a:solidFill>
                  <a:schemeClr val="bg1"/>
                </a:solidFill>
                <a:latin typeface="Arial" panose="020B0604020202020204" pitchFamily="34" charset="0"/>
                <a:ea typeface="微軟正黑體" panose="020B0604030504040204" pitchFamily="34" charset="-120"/>
              </a:defRPr>
            </a:lvl1pPr>
          </a:lstStyle>
          <a:p>
            <a:r>
              <a:rPr lang="zh-TW" altLang="en-US">
                <a:sym typeface="Arial" panose="020B0604020202020204" pitchFamily="34" charset="0"/>
              </a:rPr>
              <a:t>插槽</a:t>
            </a:r>
            <a:endParaRPr lang="en-US" altLang="zh-TW">
              <a:sym typeface="Arial" panose="020B0604020202020204" pitchFamily="34" charset="0"/>
            </a:endParaRPr>
          </a:p>
          <a:p>
            <a:r>
              <a:rPr lang="en-US" altLang="zh-TW">
                <a:sym typeface="Arial" panose="020B0604020202020204" pitchFamily="34" charset="0"/>
              </a:rPr>
              <a:t>#1</a:t>
            </a:r>
            <a:endParaRPr lang="zh-TW" altLang="en-US">
              <a:sym typeface="Arial" panose="020B0604020202020204" pitchFamily="34" charset="0"/>
            </a:endParaRPr>
          </a:p>
        </p:txBody>
      </p:sp>
      <p:sp>
        <p:nvSpPr>
          <p:cNvPr id="36" name="文字方塊 35">
            <a:extLst>
              <a:ext uri="{FF2B5EF4-FFF2-40B4-BE49-F238E27FC236}">
                <a16:creationId xmlns:a16="http://schemas.microsoft.com/office/drawing/2014/main" id="{2FD815AB-F13F-81C3-642C-1A2044D8E256}"/>
              </a:ext>
            </a:extLst>
          </p:cNvPr>
          <p:cNvSpPr txBox="1"/>
          <p:nvPr/>
        </p:nvSpPr>
        <p:spPr>
          <a:xfrm>
            <a:off x="6917538" y="4263621"/>
            <a:ext cx="294274" cy="1077218"/>
          </a:xfrm>
          <a:prstGeom prst="rect">
            <a:avLst/>
          </a:prstGeom>
          <a:solidFill>
            <a:srgbClr val="F34F21">
              <a:alpha val="85098"/>
            </a:srgbClr>
          </a:solidFill>
        </p:spPr>
        <p:txBody>
          <a:bodyPr wrap="square" rtlCol="0">
            <a:spAutoFit/>
          </a:bodyPr>
          <a:lstStyle>
            <a:defPPr>
              <a:defRPr lang="zh-TW"/>
            </a:defPPr>
            <a:lvl1pPr algn="ctr">
              <a:defRPr kumimoji="1" sz="1600">
                <a:solidFill>
                  <a:schemeClr val="bg1"/>
                </a:solidFill>
                <a:latin typeface="Arial" panose="020B0604020202020204" pitchFamily="34" charset="0"/>
                <a:ea typeface="微軟正黑體" panose="020B0604030504040204" pitchFamily="34" charset="-120"/>
              </a:defRPr>
            </a:lvl1pPr>
          </a:lstStyle>
          <a:p>
            <a:r>
              <a:rPr lang="zh-TW" altLang="en-US">
                <a:sym typeface="Arial" panose="020B0604020202020204" pitchFamily="34" charset="0"/>
              </a:rPr>
              <a:t>插槽</a:t>
            </a:r>
            <a:endParaRPr lang="en-US" altLang="zh-TW">
              <a:sym typeface="Arial" panose="020B0604020202020204" pitchFamily="34" charset="0"/>
            </a:endParaRPr>
          </a:p>
          <a:p>
            <a:r>
              <a:rPr lang="en-US" altLang="zh-TW">
                <a:sym typeface="Arial" panose="020B0604020202020204" pitchFamily="34" charset="0"/>
              </a:rPr>
              <a:t>#2</a:t>
            </a:r>
            <a:endParaRPr lang="zh-TW" altLang="en-US">
              <a:sym typeface="Arial" panose="020B0604020202020204" pitchFamily="34" charset="0"/>
            </a:endParaRPr>
          </a:p>
        </p:txBody>
      </p:sp>
      <p:sp>
        <p:nvSpPr>
          <p:cNvPr id="37" name="文字方塊 36">
            <a:extLst>
              <a:ext uri="{FF2B5EF4-FFF2-40B4-BE49-F238E27FC236}">
                <a16:creationId xmlns:a16="http://schemas.microsoft.com/office/drawing/2014/main" id="{287CAB13-E066-37C5-D357-4D8189D93637}"/>
              </a:ext>
            </a:extLst>
          </p:cNvPr>
          <p:cNvSpPr txBox="1"/>
          <p:nvPr/>
        </p:nvSpPr>
        <p:spPr>
          <a:xfrm>
            <a:off x="6567969" y="4263621"/>
            <a:ext cx="294274" cy="1077218"/>
          </a:xfrm>
          <a:prstGeom prst="rect">
            <a:avLst/>
          </a:prstGeom>
          <a:solidFill>
            <a:srgbClr val="F34F21">
              <a:alpha val="85098"/>
            </a:srgbClr>
          </a:solidFill>
        </p:spPr>
        <p:txBody>
          <a:bodyPr wrap="square" rtlCol="0">
            <a:spAutoFit/>
          </a:bodyPr>
          <a:lstStyle>
            <a:defPPr>
              <a:defRPr lang="zh-TW"/>
            </a:defPPr>
            <a:lvl1pPr algn="ctr">
              <a:defRPr kumimoji="1" sz="1600">
                <a:solidFill>
                  <a:schemeClr val="bg1"/>
                </a:solidFill>
                <a:latin typeface="Arial" panose="020B0604020202020204" pitchFamily="34" charset="0"/>
                <a:ea typeface="微軟正黑體" panose="020B0604030504040204" pitchFamily="34" charset="-120"/>
              </a:defRPr>
            </a:lvl1pPr>
          </a:lstStyle>
          <a:p>
            <a:r>
              <a:rPr lang="zh-TW" altLang="en-US">
                <a:sym typeface="Arial" panose="020B0604020202020204" pitchFamily="34" charset="0"/>
              </a:rPr>
              <a:t>插槽</a:t>
            </a:r>
            <a:endParaRPr lang="en-US" altLang="zh-TW">
              <a:sym typeface="Arial" panose="020B0604020202020204" pitchFamily="34" charset="0"/>
            </a:endParaRPr>
          </a:p>
          <a:p>
            <a:r>
              <a:rPr lang="en-US" altLang="zh-TW">
                <a:sym typeface="Arial" panose="020B0604020202020204" pitchFamily="34" charset="0"/>
              </a:rPr>
              <a:t>#3</a:t>
            </a:r>
            <a:endParaRPr lang="zh-TW" altLang="en-US">
              <a:sym typeface="Arial" panose="020B0604020202020204" pitchFamily="34" charset="0"/>
            </a:endParaRPr>
          </a:p>
        </p:txBody>
      </p:sp>
      <p:cxnSp>
        <p:nvCxnSpPr>
          <p:cNvPr id="38" name="直線接點 37">
            <a:extLst>
              <a:ext uri="{FF2B5EF4-FFF2-40B4-BE49-F238E27FC236}">
                <a16:creationId xmlns:a16="http://schemas.microsoft.com/office/drawing/2014/main" id="{5B03EC78-9353-0F27-C9C2-03DC722D7FCC}"/>
              </a:ext>
            </a:extLst>
          </p:cNvPr>
          <p:cNvCxnSpPr>
            <a:cxnSpLocks/>
          </p:cNvCxnSpPr>
          <p:nvPr/>
        </p:nvCxnSpPr>
        <p:spPr>
          <a:xfrm flipV="1">
            <a:off x="2979687" y="3720913"/>
            <a:ext cx="436600" cy="6922"/>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9" name="直線接點 38">
            <a:extLst>
              <a:ext uri="{FF2B5EF4-FFF2-40B4-BE49-F238E27FC236}">
                <a16:creationId xmlns:a16="http://schemas.microsoft.com/office/drawing/2014/main" id="{3B472488-5A3F-058C-F039-B3C9533CA79F}"/>
              </a:ext>
            </a:extLst>
          </p:cNvPr>
          <p:cNvCxnSpPr>
            <a:cxnSpLocks/>
            <a:endCxn id="37" idx="0"/>
          </p:cNvCxnSpPr>
          <p:nvPr/>
        </p:nvCxnSpPr>
        <p:spPr>
          <a:xfrm rot="16200000" flipH="1">
            <a:off x="4340156" y="1888670"/>
            <a:ext cx="2572931" cy="2176970"/>
          </a:xfrm>
          <a:prstGeom prst="bentConnector3">
            <a:avLst>
              <a:gd name="adj1" fmla="val -18"/>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0" name="直線接點 39">
            <a:extLst>
              <a:ext uri="{FF2B5EF4-FFF2-40B4-BE49-F238E27FC236}">
                <a16:creationId xmlns:a16="http://schemas.microsoft.com/office/drawing/2014/main" id="{3D79D72E-A556-3A57-5623-B702EFD00487}"/>
              </a:ext>
            </a:extLst>
          </p:cNvPr>
          <p:cNvCxnSpPr>
            <a:cxnSpLocks/>
            <a:stCxn id="32" idx="2"/>
          </p:cNvCxnSpPr>
          <p:nvPr/>
        </p:nvCxnSpPr>
        <p:spPr>
          <a:xfrm>
            <a:off x="9400393" y="2087705"/>
            <a:ext cx="0" cy="2416104"/>
          </a:xfrm>
          <a:prstGeom prst="straightConnector1">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1" name="直線接點 40">
            <a:extLst>
              <a:ext uri="{FF2B5EF4-FFF2-40B4-BE49-F238E27FC236}">
                <a16:creationId xmlns:a16="http://schemas.microsoft.com/office/drawing/2014/main" id="{9FE63B9C-C3D6-C7C2-226C-635BC4398E52}"/>
              </a:ext>
            </a:extLst>
          </p:cNvPr>
          <p:cNvCxnSpPr>
            <a:cxnSpLocks/>
            <a:stCxn id="31" idx="0"/>
            <a:endCxn id="71" idx="3"/>
          </p:cNvCxnSpPr>
          <p:nvPr/>
        </p:nvCxnSpPr>
        <p:spPr>
          <a:xfrm rot="16200000" flipV="1">
            <a:off x="7204171" y="4306364"/>
            <a:ext cx="406370" cy="2958774"/>
          </a:xfrm>
          <a:prstGeom prst="bentConnector2">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2" name="直線接點 41">
            <a:extLst>
              <a:ext uri="{FF2B5EF4-FFF2-40B4-BE49-F238E27FC236}">
                <a16:creationId xmlns:a16="http://schemas.microsoft.com/office/drawing/2014/main" id="{EA632384-94E5-F699-7E54-60142F35F400}"/>
              </a:ext>
            </a:extLst>
          </p:cNvPr>
          <p:cNvCxnSpPr>
            <a:cxnSpLocks/>
          </p:cNvCxnSpPr>
          <p:nvPr/>
        </p:nvCxnSpPr>
        <p:spPr>
          <a:xfrm flipV="1">
            <a:off x="4977562" y="5798982"/>
            <a:ext cx="0" cy="159075"/>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4" name="直線接點 43">
            <a:extLst>
              <a:ext uri="{FF2B5EF4-FFF2-40B4-BE49-F238E27FC236}">
                <a16:creationId xmlns:a16="http://schemas.microsoft.com/office/drawing/2014/main" id="{604FDE54-B7E3-EFC0-379C-D9CAB6E2513B}"/>
              </a:ext>
            </a:extLst>
          </p:cNvPr>
          <p:cNvCxnSpPr>
            <a:cxnSpLocks/>
            <a:endCxn id="67" idx="2"/>
          </p:cNvCxnSpPr>
          <p:nvPr/>
        </p:nvCxnSpPr>
        <p:spPr>
          <a:xfrm flipV="1">
            <a:off x="3973478" y="5786981"/>
            <a:ext cx="378881" cy="371232"/>
          </a:xfrm>
          <a:prstGeom prst="bentConnector2">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6" name="直線接點 45">
            <a:extLst>
              <a:ext uri="{FF2B5EF4-FFF2-40B4-BE49-F238E27FC236}">
                <a16:creationId xmlns:a16="http://schemas.microsoft.com/office/drawing/2014/main" id="{505716A6-8C3B-BF71-7C6C-A77ED8420402}"/>
              </a:ext>
            </a:extLst>
          </p:cNvPr>
          <p:cNvCxnSpPr>
            <a:cxnSpLocks/>
          </p:cNvCxnSpPr>
          <p:nvPr/>
        </p:nvCxnSpPr>
        <p:spPr>
          <a:xfrm flipV="1">
            <a:off x="3014156" y="5582565"/>
            <a:ext cx="707202" cy="11419"/>
          </a:xfrm>
          <a:prstGeom prst="straightConnector1">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8" name="直線接點 47">
            <a:extLst>
              <a:ext uri="{FF2B5EF4-FFF2-40B4-BE49-F238E27FC236}">
                <a16:creationId xmlns:a16="http://schemas.microsoft.com/office/drawing/2014/main" id="{BC427F80-4B9E-2AF3-80C1-250C92FD3032}"/>
              </a:ext>
            </a:extLst>
          </p:cNvPr>
          <p:cNvCxnSpPr>
            <a:cxnSpLocks/>
          </p:cNvCxnSpPr>
          <p:nvPr/>
        </p:nvCxnSpPr>
        <p:spPr>
          <a:xfrm>
            <a:off x="2958861" y="4912842"/>
            <a:ext cx="1007282" cy="613169"/>
          </a:xfrm>
          <a:prstGeom prst="bentConnector3">
            <a:avLst>
              <a:gd name="adj1" fmla="val 98920"/>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grpSp>
        <p:nvGrpSpPr>
          <p:cNvPr id="43" name="群組 42">
            <a:extLst>
              <a:ext uri="{FF2B5EF4-FFF2-40B4-BE49-F238E27FC236}">
                <a16:creationId xmlns:a16="http://schemas.microsoft.com/office/drawing/2014/main" id="{28548377-6C2E-9EF6-6CF8-B782F1EBE894}"/>
              </a:ext>
            </a:extLst>
          </p:cNvPr>
          <p:cNvGrpSpPr/>
          <p:nvPr/>
        </p:nvGrpSpPr>
        <p:grpSpPr>
          <a:xfrm>
            <a:off x="4445268" y="3551637"/>
            <a:ext cx="296132" cy="338554"/>
            <a:chOff x="3703319" y="3634898"/>
            <a:chExt cx="296132" cy="338554"/>
          </a:xfrm>
        </p:grpSpPr>
        <p:sp>
          <p:nvSpPr>
            <p:cNvPr id="50" name="橢圓 49">
              <a:extLst>
                <a:ext uri="{FF2B5EF4-FFF2-40B4-BE49-F238E27FC236}">
                  <a16:creationId xmlns:a16="http://schemas.microsoft.com/office/drawing/2014/main" id="{D049C230-72C6-7EA7-E64B-428607F21E67}"/>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文字方塊 50">
              <a:extLst>
                <a:ext uri="{FF2B5EF4-FFF2-40B4-BE49-F238E27FC236}">
                  <a16:creationId xmlns:a16="http://schemas.microsoft.com/office/drawing/2014/main" id="{C9FBB069-1FF8-092B-190E-BA96F8EE21EF}"/>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2" name="群組 51">
            <a:extLst>
              <a:ext uri="{FF2B5EF4-FFF2-40B4-BE49-F238E27FC236}">
                <a16:creationId xmlns:a16="http://schemas.microsoft.com/office/drawing/2014/main" id="{81B82830-0ADC-7D5C-8994-7AE933FE1472}"/>
              </a:ext>
            </a:extLst>
          </p:cNvPr>
          <p:cNvGrpSpPr/>
          <p:nvPr/>
        </p:nvGrpSpPr>
        <p:grpSpPr>
          <a:xfrm>
            <a:off x="4785282" y="3551637"/>
            <a:ext cx="296132" cy="338554"/>
            <a:chOff x="3703319" y="3634898"/>
            <a:chExt cx="296132" cy="338554"/>
          </a:xfrm>
        </p:grpSpPr>
        <p:sp>
          <p:nvSpPr>
            <p:cNvPr id="53" name="橢圓 52">
              <a:extLst>
                <a:ext uri="{FF2B5EF4-FFF2-40B4-BE49-F238E27FC236}">
                  <a16:creationId xmlns:a16="http://schemas.microsoft.com/office/drawing/2014/main" id="{C619DA30-B822-BB7D-BAC3-0EC7CF4C4F67}"/>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文字方塊 53">
              <a:extLst>
                <a:ext uri="{FF2B5EF4-FFF2-40B4-BE49-F238E27FC236}">
                  <a16:creationId xmlns:a16="http://schemas.microsoft.com/office/drawing/2014/main" id="{26550B19-CCE6-5A1C-22CF-2A88F0DD032A}"/>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5" name="群組 54">
            <a:extLst>
              <a:ext uri="{FF2B5EF4-FFF2-40B4-BE49-F238E27FC236}">
                <a16:creationId xmlns:a16="http://schemas.microsoft.com/office/drawing/2014/main" id="{F5A726E9-9E89-026D-0511-C8FEB8885608}"/>
              </a:ext>
            </a:extLst>
          </p:cNvPr>
          <p:cNvGrpSpPr/>
          <p:nvPr/>
        </p:nvGrpSpPr>
        <p:grpSpPr>
          <a:xfrm>
            <a:off x="5125297" y="3551637"/>
            <a:ext cx="296132" cy="338554"/>
            <a:chOff x="3703319" y="3634898"/>
            <a:chExt cx="296132" cy="338554"/>
          </a:xfrm>
        </p:grpSpPr>
        <p:sp>
          <p:nvSpPr>
            <p:cNvPr id="56" name="橢圓 55">
              <a:extLst>
                <a:ext uri="{FF2B5EF4-FFF2-40B4-BE49-F238E27FC236}">
                  <a16:creationId xmlns:a16="http://schemas.microsoft.com/office/drawing/2014/main" id="{88A801A3-5D74-7E7D-311F-E444DD492320}"/>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文字方塊 56">
              <a:extLst>
                <a:ext uri="{FF2B5EF4-FFF2-40B4-BE49-F238E27FC236}">
                  <a16:creationId xmlns:a16="http://schemas.microsoft.com/office/drawing/2014/main" id="{ECBF98B8-CAC6-D310-7043-F146C2FC302E}"/>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8" name="群組 57">
            <a:extLst>
              <a:ext uri="{FF2B5EF4-FFF2-40B4-BE49-F238E27FC236}">
                <a16:creationId xmlns:a16="http://schemas.microsoft.com/office/drawing/2014/main" id="{94997D02-3336-B39A-614B-73BDC0C59EB4}"/>
              </a:ext>
            </a:extLst>
          </p:cNvPr>
          <p:cNvGrpSpPr/>
          <p:nvPr/>
        </p:nvGrpSpPr>
        <p:grpSpPr>
          <a:xfrm>
            <a:off x="3425226" y="3551637"/>
            <a:ext cx="296132" cy="338554"/>
            <a:chOff x="3703319" y="3634898"/>
            <a:chExt cx="296132" cy="338554"/>
          </a:xfrm>
        </p:grpSpPr>
        <p:sp>
          <p:nvSpPr>
            <p:cNvPr id="59" name="橢圓 58">
              <a:extLst>
                <a:ext uri="{FF2B5EF4-FFF2-40B4-BE49-F238E27FC236}">
                  <a16:creationId xmlns:a16="http://schemas.microsoft.com/office/drawing/2014/main" id="{12B6498A-022D-E121-1085-0191CACF8C5D}"/>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0" name="文字方塊 59">
              <a:extLst>
                <a:ext uri="{FF2B5EF4-FFF2-40B4-BE49-F238E27FC236}">
                  <a16:creationId xmlns:a16="http://schemas.microsoft.com/office/drawing/2014/main" id="{96069BD4-51FD-90CD-0BF0-C34BA1F89E23}"/>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1" name="群組 60">
            <a:extLst>
              <a:ext uri="{FF2B5EF4-FFF2-40B4-BE49-F238E27FC236}">
                <a16:creationId xmlns:a16="http://schemas.microsoft.com/office/drawing/2014/main" id="{2E096CF0-6F3F-4181-7903-F46C893069B7}"/>
              </a:ext>
            </a:extLst>
          </p:cNvPr>
          <p:cNvGrpSpPr/>
          <p:nvPr/>
        </p:nvGrpSpPr>
        <p:grpSpPr>
          <a:xfrm>
            <a:off x="3765240" y="3551637"/>
            <a:ext cx="296132" cy="338554"/>
            <a:chOff x="3703319" y="3634898"/>
            <a:chExt cx="296132" cy="338554"/>
          </a:xfrm>
        </p:grpSpPr>
        <p:sp>
          <p:nvSpPr>
            <p:cNvPr id="62" name="橢圓 61">
              <a:extLst>
                <a:ext uri="{FF2B5EF4-FFF2-40B4-BE49-F238E27FC236}">
                  <a16:creationId xmlns:a16="http://schemas.microsoft.com/office/drawing/2014/main" id="{D7259C24-E530-3029-537D-03DFC23BCF46}"/>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3" name="文字方塊 62">
              <a:extLst>
                <a:ext uri="{FF2B5EF4-FFF2-40B4-BE49-F238E27FC236}">
                  <a16:creationId xmlns:a16="http://schemas.microsoft.com/office/drawing/2014/main" id="{D0F831D6-4C94-78F8-16DA-0FE208DCF424}"/>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64" name="群組 63">
            <a:extLst>
              <a:ext uri="{FF2B5EF4-FFF2-40B4-BE49-F238E27FC236}">
                <a16:creationId xmlns:a16="http://schemas.microsoft.com/office/drawing/2014/main" id="{6A06C043-7DB5-597A-994C-5690D953FD2D}"/>
              </a:ext>
            </a:extLst>
          </p:cNvPr>
          <p:cNvGrpSpPr/>
          <p:nvPr/>
        </p:nvGrpSpPr>
        <p:grpSpPr>
          <a:xfrm>
            <a:off x="4105254" y="3551637"/>
            <a:ext cx="296132" cy="338554"/>
            <a:chOff x="3703319" y="3634898"/>
            <a:chExt cx="296132" cy="338554"/>
          </a:xfrm>
        </p:grpSpPr>
        <p:sp>
          <p:nvSpPr>
            <p:cNvPr id="65" name="橢圓 64">
              <a:extLst>
                <a:ext uri="{FF2B5EF4-FFF2-40B4-BE49-F238E27FC236}">
                  <a16:creationId xmlns:a16="http://schemas.microsoft.com/office/drawing/2014/main" id="{F7C8C286-E01F-1F43-757E-939EEB10C036}"/>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66" name="文字方塊 65">
              <a:extLst>
                <a:ext uri="{FF2B5EF4-FFF2-40B4-BE49-F238E27FC236}">
                  <a16:creationId xmlns:a16="http://schemas.microsoft.com/office/drawing/2014/main" id="{6994C78A-7FD6-630B-F535-87F7BC582C76}"/>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67" name="矩形 66">
            <a:extLst>
              <a:ext uri="{FF2B5EF4-FFF2-40B4-BE49-F238E27FC236}">
                <a16:creationId xmlns:a16="http://schemas.microsoft.com/office/drawing/2014/main" id="{96F4DB10-AA01-777C-BC07-B67F76E6DC8B}"/>
              </a:ext>
            </a:extLst>
          </p:cNvPr>
          <p:cNvSpPr/>
          <p:nvPr/>
        </p:nvSpPr>
        <p:spPr>
          <a:xfrm>
            <a:off x="4028679" y="5378151"/>
            <a:ext cx="647359" cy="40883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0" name="矩形 69">
            <a:extLst>
              <a:ext uri="{FF2B5EF4-FFF2-40B4-BE49-F238E27FC236}">
                <a16:creationId xmlns:a16="http://schemas.microsoft.com/office/drawing/2014/main" id="{1EE61F21-0B43-935F-712A-7F0E36F95B13}"/>
              </a:ext>
            </a:extLst>
          </p:cNvPr>
          <p:cNvSpPr/>
          <p:nvPr/>
        </p:nvSpPr>
        <p:spPr>
          <a:xfrm>
            <a:off x="4685141" y="5378151"/>
            <a:ext cx="634650" cy="40883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1" name="矩形 70">
            <a:extLst>
              <a:ext uri="{FF2B5EF4-FFF2-40B4-BE49-F238E27FC236}">
                <a16:creationId xmlns:a16="http://schemas.microsoft.com/office/drawing/2014/main" id="{9729E663-CD19-0203-EA3B-6B630ACDC57A}"/>
              </a:ext>
            </a:extLst>
          </p:cNvPr>
          <p:cNvSpPr/>
          <p:nvPr/>
        </p:nvSpPr>
        <p:spPr>
          <a:xfrm>
            <a:off x="5319791" y="5378151"/>
            <a:ext cx="608178" cy="40883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136263856"/>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982B3E4C-2DF6-D36F-3517-B0E3A600BF48}"/>
              </a:ext>
            </a:extLst>
          </p:cNvPr>
          <p:cNvSpPr/>
          <p:nvPr/>
        </p:nvSpPr>
        <p:spPr>
          <a:xfrm>
            <a:off x="1039527" y="3005414"/>
            <a:ext cx="10549289" cy="3211274"/>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4E4CCB59-7E27-8B4E-B58D-8EF0FF13B745}"/>
              </a:ext>
            </a:extLst>
          </p:cNvPr>
          <p:cNvSpPr>
            <a:spLocks noGrp="1"/>
          </p:cNvSpPr>
          <p:nvPr>
            <p:ph type="title"/>
          </p:nvPr>
        </p:nvSpPr>
        <p:spPr>
          <a:xfrm>
            <a:off x="838200" y="743629"/>
            <a:ext cx="10515600" cy="1325563"/>
          </a:xfrm>
        </p:spPr>
        <p:txBody>
          <a:bodyPr>
            <a:normAutofit fontScale="90000"/>
          </a:bodyPr>
          <a:lstStyle/>
          <a:p>
            <a:r>
              <a:rPr lang="en-US" altLang="zh-TW">
                <a:sym typeface="Arial" panose="020B0604020202020204" pitchFamily="34" charset="0"/>
              </a:rPr>
              <a:t>TS-h987XU-RP</a:t>
            </a:r>
            <a:r>
              <a:rPr lang="zh-TW" altLang="en-US">
                <a:sym typeface="Arial" panose="020B0604020202020204" pitchFamily="34" charset="0"/>
              </a:rPr>
              <a:t>、</a:t>
            </a:r>
            <a:r>
              <a:rPr lang="en-US" altLang="zh-TW">
                <a:sym typeface="Arial" panose="020B0604020202020204" pitchFamily="34" charset="0"/>
              </a:rPr>
              <a:t>TS-h1887XU-RP</a:t>
            </a:r>
            <a:r>
              <a:rPr lang="zh-TW" altLang="en-US">
                <a:sym typeface="Arial" panose="020B0604020202020204" pitchFamily="34" charset="0"/>
              </a:rPr>
              <a:t>、</a:t>
            </a:r>
            <a:br>
              <a:rPr lang="en-US" altLang="zh-TW">
                <a:sym typeface="Arial" panose="020B0604020202020204" pitchFamily="34" charset="0"/>
              </a:rPr>
            </a:br>
            <a:r>
              <a:rPr lang="en-US" altLang="zh-TW">
                <a:sym typeface="Arial" panose="020B0604020202020204" pitchFamily="34" charset="0"/>
              </a:rPr>
              <a:t>TS-h2287XU-RP</a:t>
            </a:r>
            <a:r>
              <a:rPr lang="zh-TW" altLang="en-US">
                <a:sym typeface="Arial" panose="020B0604020202020204" pitchFamily="34" charset="0"/>
              </a:rPr>
              <a:t>：</a:t>
            </a:r>
            <a:br>
              <a:rPr lang="en-US" altLang="zh-TW">
                <a:sym typeface="Arial" panose="020B0604020202020204" pitchFamily="34" charset="0"/>
              </a:rPr>
            </a:br>
            <a:r>
              <a:rPr lang="en-US" altLang="zh-TW">
                <a:sym typeface="Arial" panose="020B0604020202020204" pitchFamily="34" charset="0"/>
              </a:rPr>
              <a:t>3.5 </a:t>
            </a:r>
            <a:r>
              <a:rPr lang="zh-TW" altLang="en-US">
                <a:sym typeface="Arial" panose="020B0604020202020204" pitchFamily="34" charset="0"/>
              </a:rPr>
              <a:t>吋 </a:t>
            </a:r>
            <a:r>
              <a:rPr lang="en-US" altLang="zh-TW">
                <a:sym typeface="Arial" panose="020B0604020202020204" pitchFamily="34" charset="0"/>
              </a:rPr>
              <a:t>HDD </a:t>
            </a:r>
            <a:r>
              <a:rPr lang="zh-TW" altLang="en-US">
                <a:sym typeface="Arial" panose="020B0604020202020204" pitchFamily="34" charset="0"/>
              </a:rPr>
              <a:t>托盤安裝</a:t>
            </a:r>
            <a:r>
              <a:rPr lang="en-US" altLang="zh-TW">
                <a:sym typeface="Arial" panose="020B0604020202020204" pitchFamily="34" charset="0"/>
              </a:rPr>
              <a:t> SATA 6Gbps HDD</a:t>
            </a:r>
            <a:endParaRPr lang="zh-TW" altLang="en-US">
              <a:sym typeface="Arial" panose="020B0604020202020204" pitchFamily="34" charset="0"/>
            </a:endParaRPr>
          </a:p>
        </p:txBody>
      </p:sp>
      <p:grpSp>
        <p:nvGrpSpPr>
          <p:cNvPr id="12" name="群組 11" hidden="1">
            <a:extLst>
              <a:ext uri="{FF2B5EF4-FFF2-40B4-BE49-F238E27FC236}">
                <a16:creationId xmlns:a16="http://schemas.microsoft.com/office/drawing/2014/main" id="{F0E4435E-0958-FDBE-EC08-2F3E4ACD7487}"/>
              </a:ext>
            </a:extLst>
          </p:cNvPr>
          <p:cNvGrpSpPr/>
          <p:nvPr/>
        </p:nvGrpSpPr>
        <p:grpSpPr>
          <a:xfrm>
            <a:off x="383505" y="7482355"/>
            <a:ext cx="11424990" cy="4932841"/>
            <a:chOff x="383505" y="7482355"/>
            <a:chExt cx="11424990" cy="4932841"/>
          </a:xfrm>
        </p:grpSpPr>
        <p:sp>
          <p:nvSpPr>
            <p:cNvPr id="3" name="矩形: 圓角 2">
              <a:extLst>
                <a:ext uri="{FF2B5EF4-FFF2-40B4-BE49-F238E27FC236}">
                  <a16:creationId xmlns:a16="http://schemas.microsoft.com/office/drawing/2014/main" id="{1D3C671D-B281-3083-706C-62C05F38E336}"/>
                </a:ext>
              </a:extLst>
            </p:cNvPr>
            <p:cNvSpPr/>
            <p:nvPr/>
          </p:nvSpPr>
          <p:spPr>
            <a:xfrm>
              <a:off x="383505" y="7482355"/>
              <a:ext cx="11424990" cy="4932841"/>
            </a:xfrm>
            <a:prstGeom prst="roundRect">
              <a:avLst>
                <a:gd name="adj" fmla="val 7397"/>
              </a:avLst>
            </a:prstGeom>
            <a:solidFill>
              <a:schemeClr val="bg1"/>
            </a:solidFill>
            <a:ln>
              <a:noFill/>
            </a:ln>
            <a:effectLst>
              <a:softEdge rad="228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046FE07C-5367-3645-8C6F-944CF822C27E}"/>
                </a:ext>
              </a:extLst>
            </p:cNvPr>
            <p:cNvSpPr/>
            <p:nvPr/>
          </p:nvSpPr>
          <p:spPr>
            <a:xfrm>
              <a:off x="1176246" y="7951478"/>
              <a:ext cx="2348385"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sym typeface="Arial" panose="020B0604020202020204" pitchFamily="34" charset="0"/>
                </a:rPr>
                <a:t>1. </a:t>
              </a:r>
              <a:r>
                <a:rPr lang="zh-CN" altLang="en-US">
                  <a:latin typeface="Arial" panose="020B0604020202020204" pitchFamily="34" charset="0"/>
                  <a:ea typeface="微軟正黑體" panose="020B0604030504040204" pitchFamily="34" charset="-120"/>
                  <a:sym typeface="Arial" panose="020B0604020202020204" pitchFamily="34" charset="0"/>
                </a:rPr>
                <a:t>拔出</a:t>
              </a:r>
              <a:r>
                <a:rPr lang="en-US" altLang="zh-CN">
                  <a:latin typeface="Arial" panose="020B0604020202020204" pitchFamily="34" charset="0"/>
                  <a:ea typeface="微軟正黑體" panose="020B0604030504040204" pitchFamily="34" charset="-120"/>
                  <a:sym typeface="Arial" panose="020B0604020202020204" pitchFamily="34" charset="0"/>
                </a:rPr>
                <a:t> SSD </a:t>
              </a:r>
              <a:r>
                <a:rPr lang="zh-CN" altLang="en-US">
                  <a:latin typeface="Arial" panose="020B0604020202020204" pitchFamily="34" charset="0"/>
                  <a:ea typeface="微軟正黑體" panose="020B0604030504040204" pitchFamily="34" charset="-120"/>
                  <a:sym typeface="Arial" panose="020B0604020202020204" pitchFamily="34" charset="0"/>
                </a:rPr>
                <a:t>托盤</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6632F84D-C672-E446-A8BF-34B60C8FDBDA}"/>
                </a:ext>
              </a:extLst>
            </p:cNvPr>
            <p:cNvSpPr/>
            <p:nvPr/>
          </p:nvSpPr>
          <p:spPr>
            <a:xfrm>
              <a:off x="4938903" y="7951478"/>
              <a:ext cx="2821847"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sym typeface="Arial" panose="020B0604020202020204" pitchFamily="34" charset="0"/>
                </a:rPr>
                <a:t>2. </a:t>
              </a:r>
              <a:r>
                <a:rPr lang="zh-CN" altLang="en-US">
                  <a:latin typeface="Arial" panose="020B0604020202020204" pitchFamily="34" charset="0"/>
                  <a:ea typeface="微軟正黑體" panose="020B0604030504040204" pitchFamily="34" charset="-120"/>
                  <a:sym typeface="Arial" panose="020B0604020202020204" pitchFamily="34" charset="0"/>
                </a:rPr>
                <a:t>置入</a:t>
              </a:r>
              <a:r>
                <a:rPr lang="en-US" altLang="zh-CN">
                  <a:latin typeface="Arial" panose="020B0604020202020204" pitchFamily="34" charset="0"/>
                  <a:ea typeface="微軟正黑體" panose="020B0604030504040204" pitchFamily="34" charset="-120"/>
                  <a:sym typeface="Arial" panose="020B0604020202020204" pitchFamily="34" charset="0"/>
                </a:rPr>
                <a:t> SSD</a:t>
              </a:r>
            </a:p>
          </p:txBody>
        </p:sp>
        <p:pic>
          <p:nvPicPr>
            <p:cNvPr id="6" name="圖片 5">
              <a:extLst>
                <a:ext uri="{FF2B5EF4-FFF2-40B4-BE49-F238E27FC236}">
                  <a16:creationId xmlns:a16="http://schemas.microsoft.com/office/drawing/2014/main" id="{139057E0-1B41-EF32-4CF4-330810887F3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7354" b="5013"/>
            <a:stretch/>
          </p:blipFill>
          <p:spPr>
            <a:xfrm>
              <a:off x="2202276" y="10440439"/>
              <a:ext cx="3118171" cy="1483092"/>
            </a:xfrm>
            <a:prstGeom prst="rect">
              <a:avLst/>
            </a:prstGeom>
            <a:effectLst>
              <a:softEdge rad="38100"/>
            </a:effectLst>
          </p:spPr>
        </p:pic>
        <p:pic>
          <p:nvPicPr>
            <p:cNvPr id="8" name="圖片 7">
              <a:extLst>
                <a:ext uri="{FF2B5EF4-FFF2-40B4-BE49-F238E27FC236}">
                  <a16:creationId xmlns:a16="http://schemas.microsoft.com/office/drawing/2014/main" id="{7AD0904D-D2C9-B67B-D385-B1CA9ABBE0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4638" t="10555" r="4681"/>
            <a:stretch/>
          </p:blipFill>
          <p:spPr>
            <a:xfrm>
              <a:off x="7709196" y="8382834"/>
              <a:ext cx="2422862" cy="1648790"/>
            </a:xfrm>
            <a:prstGeom prst="rect">
              <a:avLst/>
            </a:prstGeom>
          </p:spPr>
        </p:pic>
        <p:pic>
          <p:nvPicPr>
            <p:cNvPr id="13" name="圖片 12">
              <a:extLst>
                <a:ext uri="{FF2B5EF4-FFF2-40B4-BE49-F238E27FC236}">
                  <a16:creationId xmlns:a16="http://schemas.microsoft.com/office/drawing/2014/main" id="{5F2401F0-8041-BD3D-335A-3F5A90218C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75952" y="8284060"/>
              <a:ext cx="2862452" cy="1764247"/>
            </a:xfrm>
            <a:prstGeom prst="rect">
              <a:avLst/>
            </a:prstGeom>
          </p:spPr>
        </p:pic>
        <p:pic>
          <p:nvPicPr>
            <p:cNvPr id="15" name="圖片 14">
              <a:extLst>
                <a:ext uri="{FF2B5EF4-FFF2-40B4-BE49-F238E27FC236}">
                  <a16:creationId xmlns:a16="http://schemas.microsoft.com/office/drawing/2014/main" id="{FC342775-31CB-9C87-E3E8-8FC05848637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5778" t="7471" r="9115"/>
            <a:stretch/>
          </p:blipFill>
          <p:spPr>
            <a:xfrm>
              <a:off x="939515" y="8465683"/>
              <a:ext cx="2821848" cy="1483092"/>
            </a:xfrm>
            <a:prstGeom prst="rect">
              <a:avLst/>
            </a:prstGeom>
            <a:effectLst>
              <a:softEdge rad="38100"/>
            </a:effectLst>
          </p:spPr>
        </p:pic>
        <p:sp>
          <p:nvSpPr>
            <p:cNvPr id="17" name="矩形 16">
              <a:extLst>
                <a:ext uri="{FF2B5EF4-FFF2-40B4-BE49-F238E27FC236}">
                  <a16:creationId xmlns:a16="http://schemas.microsoft.com/office/drawing/2014/main" id="{884CD470-F65F-F92A-64AE-6F31173634B8}"/>
                </a:ext>
              </a:extLst>
            </p:cNvPr>
            <p:cNvSpPr/>
            <p:nvPr/>
          </p:nvSpPr>
          <p:spPr>
            <a:xfrm>
              <a:off x="7483615" y="7951478"/>
              <a:ext cx="3559289"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sym typeface="Arial" panose="020B0604020202020204" pitchFamily="34" charset="0"/>
                </a:rPr>
                <a:t>3. </a:t>
              </a:r>
              <a:r>
                <a:rPr lang="zh-CN" altLang="en-US">
                  <a:latin typeface="Arial" panose="020B0604020202020204" pitchFamily="34" charset="0"/>
                  <a:ea typeface="微軟正黑體" panose="020B0604030504040204" pitchFamily="34" charset="-120"/>
                  <a:sym typeface="Arial" panose="020B0604020202020204" pitchFamily="34" charset="0"/>
                </a:rPr>
                <a:t>使用螺絲起子拴上螺絲</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sp>
          <p:nvSpPr>
            <p:cNvPr id="18" name="矩形 17">
              <a:extLst>
                <a:ext uri="{FF2B5EF4-FFF2-40B4-BE49-F238E27FC236}">
                  <a16:creationId xmlns:a16="http://schemas.microsoft.com/office/drawing/2014/main" id="{00458DEC-9337-A039-A5EE-2B574DA334CE}"/>
                </a:ext>
              </a:extLst>
            </p:cNvPr>
            <p:cNvSpPr/>
            <p:nvPr/>
          </p:nvSpPr>
          <p:spPr>
            <a:xfrm>
              <a:off x="2804438" y="10041997"/>
              <a:ext cx="2821847" cy="369332"/>
            </a:xfrm>
            <a:prstGeom prst="rect">
              <a:avLst/>
            </a:prstGeom>
          </p:spPr>
          <p:txBody>
            <a:bodyPr wrap="square">
              <a:spAutoFit/>
            </a:bodyPr>
            <a:lstStyle/>
            <a:p>
              <a:r>
                <a:rPr lang="en-US" altLang="zh-CN">
                  <a:latin typeface="Arial" panose="020B0604020202020204" pitchFamily="34" charset="0"/>
                  <a:ea typeface="微軟正黑體" panose="020B0604030504040204" pitchFamily="34" charset="-120"/>
                  <a:sym typeface="Arial" panose="020B0604020202020204" pitchFamily="34" charset="0"/>
                </a:rPr>
                <a:t>4. </a:t>
              </a:r>
              <a:r>
                <a:rPr lang="zh-CN" altLang="en-US">
                  <a:latin typeface="Arial" panose="020B0604020202020204" pitchFamily="34" charset="0"/>
                  <a:ea typeface="微軟正黑體" panose="020B0604030504040204" pitchFamily="34" charset="-120"/>
                  <a:sym typeface="Arial" panose="020B0604020202020204" pitchFamily="34" charset="0"/>
                </a:rPr>
                <a:t>插入</a:t>
              </a:r>
              <a:r>
                <a:rPr lang="en-US" altLang="zh-CN">
                  <a:latin typeface="Arial" panose="020B0604020202020204" pitchFamily="34" charset="0"/>
                  <a:ea typeface="微軟正黑體" panose="020B0604030504040204" pitchFamily="34" charset="-120"/>
                  <a:sym typeface="Arial" panose="020B0604020202020204" pitchFamily="34" charset="0"/>
                </a:rPr>
                <a:t> SSD </a:t>
              </a:r>
              <a:r>
                <a:rPr lang="zh-CN" altLang="en-US">
                  <a:latin typeface="Arial" panose="020B0604020202020204" pitchFamily="34" charset="0"/>
                  <a:ea typeface="微軟正黑體" panose="020B0604030504040204" pitchFamily="34" charset="-120"/>
                  <a:sym typeface="Arial" panose="020B0604020202020204" pitchFamily="34" charset="0"/>
                </a:rPr>
                <a:t>托盤</a:t>
              </a:r>
              <a:endParaRPr lang="en-US" altLang="zh-CN">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7" name="群組 6">
            <a:extLst>
              <a:ext uri="{FF2B5EF4-FFF2-40B4-BE49-F238E27FC236}">
                <a16:creationId xmlns:a16="http://schemas.microsoft.com/office/drawing/2014/main" id="{E754CDBF-28CC-7617-319F-8B22325EE220}"/>
              </a:ext>
            </a:extLst>
          </p:cNvPr>
          <p:cNvGrpSpPr/>
          <p:nvPr/>
        </p:nvGrpSpPr>
        <p:grpSpPr>
          <a:xfrm>
            <a:off x="1310070" y="3181327"/>
            <a:ext cx="9732834" cy="2525655"/>
            <a:chOff x="1913392" y="1642084"/>
            <a:chExt cx="6528032" cy="1694014"/>
          </a:xfrm>
        </p:grpSpPr>
        <p:grpSp>
          <p:nvGrpSpPr>
            <p:cNvPr id="19" name="群組 18">
              <a:extLst>
                <a:ext uri="{FF2B5EF4-FFF2-40B4-BE49-F238E27FC236}">
                  <a16:creationId xmlns:a16="http://schemas.microsoft.com/office/drawing/2014/main" id="{38FE6C63-A0A8-9E18-5EF3-8B520114CEF6}"/>
                </a:ext>
              </a:extLst>
            </p:cNvPr>
            <p:cNvGrpSpPr/>
            <p:nvPr/>
          </p:nvGrpSpPr>
          <p:grpSpPr>
            <a:xfrm>
              <a:off x="1913392" y="1642084"/>
              <a:ext cx="6528032" cy="1694014"/>
              <a:chOff x="-2096088" y="1434713"/>
              <a:chExt cx="10994331" cy="2761733"/>
            </a:xfrm>
          </p:grpSpPr>
          <p:pic>
            <p:nvPicPr>
              <p:cNvPr id="21" name="圖片 20">
                <a:extLst>
                  <a:ext uri="{FF2B5EF4-FFF2-40B4-BE49-F238E27FC236}">
                    <a16:creationId xmlns:a16="http://schemas.microsoft.com/office/drawing/2014/main" id="{EFB88244-CA67-F33C-3A47-BD7FB2883133}"/>
                  </a:ext>
                </a:extLst>
              </p:cNvPr>
              <p:cNvPicPr>
                <a:picLocks noChangeAspect="1"/>
              </p:cNvPicPr>
              <p:nvPr/>
            </p:nvPicPr>
            <p:blipFill rotWithShape="1">
              <a:blip r:embed="rId6">
                <a:extLst>
                  <a:ext uri="{28A0092B-C50C-407E-A947-70E740481C1C}">
                    <a14:useLocalDpi xmlns:a14="http://schemas.microsoft.com/office/drawing/2010/main"/>
                  </a:ext>
                </a:extLst>
              </a:blip>
              <a:srcRect l="1135" t="1501" r="1466" b="1316"/>
              <a:stretch/>
            </p:blipFill>
            <p:spPr>
              <a:xfrm>
                <a:off x="4758701" y="1434716"/>
                <a:ext cx="4139542" cy="2759698"/>
              </a:xfrm>
              <a:prstGeom prst="rect">
                <a:avLst/>
              </a:prstGeom>
            </p:spPr>
          </p:pic>
          <p:pic>
            <p:nvPicPr>
              <p:cNvPr id="22" name="圖片 21">
                <a:extLst>
                  <a:ext uri="{FF2B5EF4-FFF2-40B4-BE49-F238E27FC236}">
                    <a16:creationId xmlns:a16="http://schemas.microsoft.com/office/drawing/2014/main" id="{6110C03C-5E2A-7752-D60E-FA3AC87514A2}"/>
                  </a:ext>
                </a:extLst>
              </p:cNvPr>
              <p:cNvPicPr>
                <a:picLocks noChangeAspect="1"/>
              </p:cNvPicPr>
              <p:nvPr/>
            </p:nvPicPr>
            <p:blipFill rotWithShape="1">
              <a:blip r:embed="rId7">
                <a:extLst>
                  <a:ext uri="{28A0092B-C50C-407E-A947-70E740481C1C}">
                    <a14:useLocalDpi xmlns:a14="http://schemas.microsoft.com/office/drawing/2010/main"/>
                  </a:ext>
                </a:extLst>
              </a:blip>
              <a:srcRect l="1102" t="1347" r="753" b="1316"/>
              <a:stretch/>
            </p:blipFill>
            <p:spPr>
              <a:xfrm>
                <a:off x="-2096088" y="1434713"/>
                <a:ext cx="4164702" cy="2759695"/>
              </a:xfrm>
              <a:prstGeom prst="rect">
                <a:avLst/>
              </a:prstGeom>
            </p:spPr>
          </p:pic>
          <p:pic>
            <p:nvPicPr>
              <p:cNvPr id="23" name="圖片 22">
                <a:extLst>
                  <a:ext uri="{FF2B5EF4-FFF2-40B4-BE49-F238E27FC236}">
                    <a16:creationId xmlns:a16="http://schemas.microsoft.com/office/drawing/2014/main" id="{42ACF8FC-B659-97D0-202F-5F6F25E0934D}"/>
                  </a:ext>
                </a:extLst>
              </p:cNvPr>
              <p:cNvPicPr>
                <a:picLocks noChangeAspect="1"/>
              </p:cNvPicPr>
              <p:nvPr/>
            </p:nvPicPr>
            <p:blipFill rotWithShape="1">
              <a:blip r:embed="rId8">
                <a:extLst>
                  <a:ext uri="{28A0092B-C50C-407E-A947-70E740481C1C}">
                    <a14:useLocalDpi xmlns:a14="http://schemas.microsoft.com/office/drawing/2010/main"/>
                  </a:ext>
                </a:extLst>
              </a:blip>
              <a:srcRect l="23506" r="23506"/>
              <a:stretch/>
            </p:blipFill>
            <p:spPr>
              <a:xfrm>
                <a:off x="2068613" y="1434716"/>
                <a:ext cx="2802788" cy="2761730"/>
              </a:xfrm>
              <a:prstGeom prst="rect">
                <a:avLst/>
              </a:prstGeom>
            </p:spPr>
          </p:pic>
        </p:grpSp>
        <p:sp>
          <p:nvSpPr>
            <p:cNvPr id="24" name="箭號: 向右 23">
              <a:extLst>
                <a:ext uri="{FF2B5EF4-FFF2-40B4-BE49-F238E27FC236}">
                  <a16:creationId xmlns:a16="http://schemas.microsoft.com/office/drawing/2014/main" id="{5751E02A-68E0-0F60-D271-1F4B6B3203BA}"/>
                </a:ext>
              </a:extLst>
            </p:cNvPr>
            <p:cNvSpPr/>
            <p:nvPr/>
          </p:nvSpPr>
          <p:spPr>
            <a:xfrm>
              <a:off x="4135160" y="2405076"/>
              <a:ext cx="502156" cy="41787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箭號: 向右 25">
              <a:extLst>
                <a:ext uri="{FF2B5EF4-FFF2-40B4-BE49-F238E27FC236}">
                  <a16:creationId xmlns:a16="http://schemas.microsoft.com/office/drawing/2014/main" id="{E541011A-0A67-8345-3E71-FB75D53735AA}"/>
                </a:ext>
              </a:extLst>
            </p:cNvPr>
            <p:cNvSpPr/>
            <p:nvPr/>
          </p:nvSpPr>
          <p:spPr>
            <a:xfrm>
              <a:off x="5799354" y="2405076"/>
              <a:ext cx="502156" cy="417873"/>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8" name="矩形 27">
            <a:extLst>
              <a:ext uri="{FF2B5EF4-FFF2-40B4-BE49-F238E27FC236}">
                <a16:creationId xmlns:a16="http://schemas.microsoft.com/office/drawing/2014/main" id="{65D58371-6451-86BE-EAC6-F5F17A97BCD5}"/>
              </a:ext>
            </a:extLst>
          </p:cNvPr>
          <p:cNvSpPr/>
          <p:nvPr/>
        </p:nvSpPr>
        <p:spPr>
          <a:xfrm>
            <a:off x="1412976" y="2702026"/>
            <a:ext cx="2348385"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拔出托盤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CFBD2562-AB28-C4D3-78F2-8AA48BC94D2B}"/>
              </a:ext>
            </a:extLst>
          </p:cNvPr>
          <p:cNvSpPr/>
          <p:nvPr/>
        </p:nvSpPr>
        <p:spPr>
          <a:xfrm>
            <a:off x="5030596" y="2702026"/>
            <a:ext cx="2821847"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置入</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D</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並</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拴上螺絲</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矩形 30">
            <a:extLst>
              <a:ext uri="{FF2B5EF4-FFF2-40B4-BE49-F238E27FC236}">
                <a16:creationId xmlns:a16="http://schemas.microsoft.com/office/drawing/2014/main" id="{F568C073-2676-85BE-B41A-3D301A0756A6}"/>
              </a:ext>
            </a:extLst>
          </p:cNvPr>
          <p:cNvSpPr/>
          <p:nvPr/>
        </p:nvSpPr>
        <p:spPr>
          <a:xfrm>
            <a:off x="8136998" y="2702026"/>
            <a:ext cx="2821847" cy="369332"/>
          </a:xfrm>
          <a:prstGeom prst="rect">
            <a:avLst/>
          </a:prstGeom>
        </p:spPr>
        <p:txBody>
          <a:bodyPr wrap="square">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3</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插入托盤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3076078994"/>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字方塊 27" hidden="1">
            <a:extLst>
              <a:ext uri="{FF2B5EF4-FFF2-40B4-BE49-F238E27FC236}">
                <a16:creationId xmlns:a16="http://schemas.microsoft.com/office/drawing/2014/main" id="{D9279E62-68FD-86AF-A7B8-D39E675A91A5}"/>
              </a:ext>
            </a:extLst>
          </p:cNvPr>
          <p:cNvSpPr txBox="1"/>
          <p:nvPr/>
        </p:nvSpPr>
        <p:spPr>
          <a:xfrm>
            <a:off x="2292760" y="1690688"/>
            <a:ext cx="5684057"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TS-h987XU-RP: U.2/U.3 </a:t>
            </a:r>
            <a:r>
              <a:rPr kumimoji="1" lang="en-US"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SATA SSD</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 name="文字方塊 29" hidden="1">
            <a:extLst>
              <a:ext uri="{FF2B5EF4-FFF2-40B4-BE49-F238E27FC236}">
                <a16:creationId xmlns:a16="http://schemas.microsoft.com/office/drawing/2014/main" id="{88EA1B48-5FBF-1968-ECCD-740D4D750115}"/>
              </a:ext>
            </a:extLst>
          </p:cNvPr>
          <p:cNvSpPr txBox="1"/>
          <p:nvPr/>
        </p:nvSpPr>
        <p:spPr>
          <a:xfrm>
            <a:off x="2292760" y="2103755"/>
            <a:ext cx="7356410" cy="369332"/>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TS-h1887XU-RP, TS-h2287XU-RP, TS-h3087XU-RP: SATA SSD</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 name="矩形 35">
            <a:extLst>
              <a:ext uri="{FF2B5EF4-FFF2-40B4-BE49-F238E27FC236}">
                <a16:creationId xmlns:a16="http://schemas.microsoft.com/office/drawing/2014/main" id="{51D84D53-D687-8437-4A62-F252223E6EE5}"/>
              </a:ext>
            </a:extLst>
          </p:cNvPr>
          <p:cNvSpPr/>
          <p:nvPr/>
        </p:nvSpPr>
        <p:spPr>
          <a:xfrm>
            <a:off x="2180297" y="2471125"/>
            <a:ext cx="2348385"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拔出托盤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矩形 36">
            <a:extLst>
              <a:ext uri="{FF2B5EF4-FFF2-40B4-BE49-F238E27FC236}">
                <a16:creationId xmlns:a16="http://schemas.microsoft.com/office/drawing/2014/main" id="{2FF2D1AD-108A-E0B8-FCFB-40918C49BAB3}"/>
              </a:ext>
            </a:extLst>
          </p:cNvPr>
          <p:cNvSpPr/>
          <p:nvPr/>
        </p:nvSpPr>
        <p:spPr>
          <a:xfrm>
            <a:off x="4940572" y="2471125"/>
            <a:ext cx="2821847"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置入</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HDD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並</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拴上螺絲</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矩形 37">
            <a:extLst>
              <a:ext uri="{FF2B5EF4-FFF2-40B4-BE49-F238E27FC236}">
                <a16:creationId xmlns:a16="http://schemas.microsoft.com/office/drawing/2014/main" id="{BC8B02E7-8625-089E-E7AF-6CFAF9BA921A}"/>
              </a:ext>
            </a:extLst>
          </p:cNvPr>
          <p:cNvSpPr/>
          <p:nvPr/>
        </p:nvSpPr>
        <p:spPr>
          <a:xfrm>
            <a:off x="8176902" y="2471125"/>
            <a:ext cx="2821848"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3.</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插入托盤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2" name="群組 11">
            <a:extLst>
              <a:ext uri="{FF2B5EF4-FFF2-40B4-BE49-F238E27FC236}">
                <a16:creationId xmlns:a16="http://schemas.microsoft.com/office/drawing/2014/main" id="{5B1E5D35-2B9C-D7F6-CCC3-F3633546078E}"/>
              </a:ext>
            </a:extLst>
          </p:cNvPr>
          <p:cNvGrpSpPr/>
          <p:nvPr/>
        </p:nvGrpSpPr>
        <p:grpSpPr>
          <a:xfrm>
            <a:off x="926825" y="2876074"/>
            <a:ext cx="10546924" cy="3692110"/>
            <a:chOff x="1482537" y="2615044"/>
            <a:chExt cx="9543756" cy="3340936"/>
          </a:xfrm>
        </p:grpSpPr>
        <p:sp>
          <p:nvSpPr>
            <p:cNvPr id="34" name="矩形 33">
              <a:extLst>
                <a:ext uri="{FF2B5EF4-FFF2-40B4-BE49-F238E27FC236}">
                  <a16:creationId xmlns:a16="http://schemas.microsoft.com/office/drawing/2014/main" id="{029DE15C-FAAA-5332-1C14-FA3F7353194D}"/>
                </a:ext>
              </a:extLst>
            </p:cNvPr>
            <p:cNvSpPr/>
            <p:nvPr/>
          </p:nvSpPr>
          <p:spPr>
            <a:xfrm>
              <a:off x="1482537" y="2615044"/>
              <a:ext cx="9543756" cy="3340936"/>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42" name="圖片 41" descr="一張含有 文字, 電子用品 的圖片&#10;&#10;自動產生的描述">
              <a:extLst>
                <a:ext uri="{FF2B5EF4-FFF2-40B4-BE49-F238E27FC236}">
                  <a16:creationId xmlns:a16="http://schemas.microsoft.com/office/drawing/2014/main" id="{72EA23BB-CDB1-ED4F-9F05-E2EF6E0C56E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24697" y="2834304"/>
              <a:ext cx="3885165" cy="2597739"/>
            </a:xfrm>
            <a:prstGeom prst="rect">
              <a:avLst/>
            </a:prstGeom>
          </p:spPr>
        </p:pic>
        <p:pic>
          <p:nvPicPr>
            <p:cNvPr id="43" name="圖片 42">
              <a:extLst>
                <a:ext uri="{FF2B5EF4-FFF2-40B4-BE49-F238E27FC236}">
                  <a16:creationId xmlns:a16="http://schemas.microsoft.com/office/drawing/2014/main" id="{CFE6D3F9-B216-DEB2-1048-12FFDDF18A9B}"/>
                </a:ext>
              </a:extLst>
            </p:cNvPr>
            <p:cNvPicPr>
              <a:picLocks noChangeAspect="1"/>
            </p:cNvPicPr>
            <p:nvPr/>
          </p:nvPicPr>
          <p:blipFill rotWithShape="1">
            <a:blip r:embed="rId3">
              <a:extLst>
                <a:ext uri="{28A0092B-C50C-407E-A947-70E740481C1C}">
                  <a14:useLocalDpi xmlns:a14="http://schemas.microsoft.com/office/drawing/2010/main"/>
                </a:ext>
              </a:extLst>
            </a:blip>
            <a:srcRect l="15495" t="1925" r="14145" b="1925"/>
            <a:stretch/>
          </p:blipFill>
          <p:spPr>
            <a:xfrm>
              <a:off x="7660723" y="2834303"/>
              <a:ext cx="2845149" cy="2597739"/>
            </a:xfrm>
            <a:prstGeom prst="rect">
              <a:avLst/>
            </a:prstGeom>
          </p:spPr>
        </p:pic>
        <p:grpSp>
          <p:nvGrpSpPr>
            <p:cNvPr id="44" name="群組 43">
              <a:extLst>
                <a:ext uri="{FF2B5EF4-FFF2-40B4-BE49-F238E27FC236}">
                  <a16:creationId xmlns:a16="http://schemas.microsoft.com/office/drawing/2014/main" id="{4C4D9296-6C83-5EBD-6A26-71028EABF182}"/>
                </a:ext>
              </a:extLst>
            </p:cNvPr>
            <p:cNvGrpSpPr/>
            <p:nvPr/>
          </p:nvGrpSpPr>
          <p:grpSpPr>
            <a:xfrm>
              <a:off x="1824808" y="2834303"/>
              <a:ext cx="3021614" cy="2597739"/>
              <a:chOff x="-5160397" y="4619708"/>
              <a:chExt cx="3967701" cy="3411109"/>
            </a:xfrm>
          </p:grpSpPr>
          <p:pic>
            <p:nvPicPr>
              <p:cNvPr id="45" name="圖片 44">
                <a:extLst>
                  <a:ext uri="{FF2B5EF4-FFF2-40B4-BE49-F238E27FC236}">
                    <a16:creationId xmlns:a16="http://schemas.microsoft.com/office/drawing/2014/main" id="{CF8B2647-0998-E043-0B93-BB9E239C6DA6}"/>
                  </a:ext>
                </a:extLst>
              </p:cNvPr>
              <p:cNvPicPr>
                <a:picLocks noChangeAspect="1"/>
              </p:cNvPicPr>
              <p:nvPr/>
            </p:nvPicPr>
            <p:blipFill rotWithShape="1">
              <a:blip r:embed="rId4">
                <a:extLst>
                  <a:ext uri="{28A0092B-C50C-407E-A947-70E740481C1C}">
                    <a14:useLocalDpi xmlns:a14="http://schemas.microsoft.com/office/drawing/2010/main"/>
                  </a:ext>
                </a:extLst>
              </a:blip>
              <a:srcRect l="1901" t="32117" r="2250" b="7422"/>
              <a:stretch/>
            </p:blipFill>
            <p:spPr>
              <a:xfrm>
                <a:off x="-5160397" y="6361043"/>
                <a:ext cx="3967701" cy="1669774"/>
              </a:xfrm>
              <a:prstGeom prst="rect">
                <a:avLst/>
              </a:prstGeom>
            </p:spPr>
          </p:pic>
          <p:pic>
            <p:nvPicPr>
              <p:cNvPr id="46" name="圖片 45">
                <a:extLst>
                  <a:ext uri="{FF2B5EF4-FFF2-40B4-BE49-F238E27FC236}">
                    <a16:creationId xmlns:a16="http://schemas.microsoft.com/office/drawing/2014/main" id="{92D4AEBC-67CF-7FBD-4D3C-648A807E25F2}"/>
                  </a:ext>
                </a:extLst>
              </p:cNvPr>
              <p:cNvPicPr>
                <a:picLocks noChangeAspect="1"/>
              </p:cNvPicPr>
              <p:nvPr/>
            </p:nvPicPr>
            <p:blipFill rotWithShape="1">
              <a:blip r:embed="rId5">
                <a:extLst>
                  <a:ext uri="{28A0092B-C50C-407E-A947-70E740481C1C}">
                    <a14:useLocalDpi xmlns:a14="http://schemas.microsoft.com/office/drawing/2010/main"/>
                  </a:ext>
                </a:extLst>
              </a:blip>
              <a:srcRect l="1631" t="5069" r="2520" b="32018"/>
              <a:stretch/>
            </p:blipFill>
            <p:spPr>
              <a:xfrm>
                <a:off x="-5160397" y="4619708"/>
                <a:ext cx="3967701" cy="1741335"/>
              </a:xfrm>
              <a:prstGeom prst="rect">
                <a:avLst/>
              </a:prstGeom>
            </p:spPr>
          </p:pic>
        </p:grpSp>
        <p:sp>
          <p:nvSpPr>
            <p:cNvPr id="48" name="箭號: 向右 47">
              <a:extLst>
                <a:ext uri="{FF2B5EF4-FFF2-40B4-BE49-F238E27FC236}">
                  <a16:creationId xmlns:a16="http://schemas.microsoft.com/office/drawing/2014/main" id="{E432ED41-AC69-08C9-1874-78B32935BA0B}"/>
                </a:ext>
              </a:extLst>
            </p:cNvPr>
            <p:cNvSpPr/>
            <p:nvPr/>
          </p:nvSpPr>
          <p:spPr>
            <a:xfrm>
              <a:off x="4528682" y="4379682"/>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箭號: 向右 48">
              <a:extLst>
                <a:ext uri="{FF2B5EF4-FFF2-40B4-BE49-F238E27FC236}">
                  <a16:creationId xmlns:a16="http://schemas.microsoft.com/office/drawing/2014/main" id="{2A8D7FA3-F9AF-9A9A-0BAB-A571A0E3D70E}"/>
                </a:ext>
              </a:extLst>
            </p:cNvPr>
            <p:cNvSpPr/>
            <p:nvPr/>
          </p:nvSpPr>
          <p:spPr>
            <a:xfrm rot="5400000">
              <a:off x="3534618" y="3825188"/>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箭號: 向右 49">
              <a:extLst>
                <a:ext uri="{FF2B5EF4-FFF2-40B4-BE49-F238E27FC236}">
                  <a16:creationId xmlns:a16="http://schemas.microsoft.com/office/drawing/2014/main" id="{B8BA2D86-36B7-E698-3840-6F2A25180C1E}"/>
                </a:ext>
              </a:extLst>
            </p:cNvPr>
            <p:cNvSpPr/>
            <p:nvPr/>
          </p:nvSpPr>
          <p:spPr>
            <a:xfrm>
              <a:off x="6998733" y="4379681"/>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1" name="群組 10" hidden="1">
            <a:extLst>
              <a:ext uri="{FF2B5EF4-FFF2-40B4-BE49-F238E27FC236}">
                <a16:creationId xmlns:a16="http://schemas.microsoft.com/office/drawing/2014/main" id="{F72AC499-16E0-8CCB-3808-D6EBDE160D4A}"/>
              </a:ext>
            </a:extLst>
          </p:cNvPr>
          <p:cNvGrpSpPr/>
          <p:nvPr/>
        </p:nvGrpSpPr>
        <p:grpSpPr>
          <a:xfrm>
            <a:off x="1482537" y="4133174"/>
            <a:ext cx="9543756" cy="3340936"/>
            <a:chOff x="1482537" y="4133174"/>
            <a:chExt cx="9543756" cy="3340936"/>
          </a:xfrm>
        </p:grpSpPr>
        <p:sp>
          <p:nvSpPr>
            <p:cNvPr id="53" name="矩形 52">
              <a:extLst>
                <a:ext uri="{FF2B5EF4-FFF2-40B4-BE49-F238E27FC236}">
                  <a16:creationId xmlns:a16="http://schemas.microsoft.com/office/drawing/2014/main" id="{6B28DF2D-7E5A-F100-EC5B-69D9BE02160C}"/>
                </a:ext>
              </a:extLst>
            </p:cNvPr>
            <p:cNvSpPr/>
            <p:nvPr/>
          </p:nvSpPr>
          <p:spPr>
            <a:xfrm>
              <a:off x="1482537" y="4133174"/>
              <a:ext cx="9543756" cy="3340936"/>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CEB29FCF-D434-CCA4-F68B-68D1982B898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941023" y="4513944"/>
              <a:ext cx="4564967" cy="2383478"/>
            </a:xfrm>
            <a:prstGeom prst="rect">
              <a:avLst/>
            </a:prstGeom>
          </p:spPr>
        </p:pic>
        <p:pic>
          <p:nvPicPr>
            <p:cNvPr id="26" name="圖片 25">
              <a:extLst>
                <a:ext uri="{FF2B5EF4-FFF2-40B4-BE49-F238E27FC236}">
                  <a16:creationId xmlns:a16="http://schemas.microsoft.com/office/drawing/2014/main" id="{69FB2578-94E7-6C5F-30D8-7DE32AADF072}"/>
                </a:ext>
              </a:extLst>
            </p:cNvPr>
            <p:cNvPicPr>
              <a:picLocks noChangeAspect="1"/>
            </p:cNvPicPr>
            <p:nvPr/>
          </p:nvPicPr>
          <p:blipFill rotWithShape="1">
            <a:blip r:embed="rId7">
              <a:extLst>
                <a:ext uri="{28A0092B-C50C-407E-A947-70E740481C1C}">
                  <a14:useLocalDpi xmlns:a14="http://schemas.microsoft.com/office/drawing/2010/main"/>
                </a:ext>
              </a:extLst>
            </a:blip>
            <a:srcRect l="1135" t="1501" r="1466" b="1316"/>
            <a:stretch/>
          </p:blipFill>
          <p:spPr>
            <a:xfrm>
              <a:off x="7387996" y="4449962"/>
              <a:ext cx="3117876" cy="2447466"/>
            </a:xfrm>
            <a:prstGeom prst="rect">
              <a:avLst/>
            </a:prstGeom>
          </p:spPr>
        </p:pic>
        <p:pic>
          <p:nvPicPr>
            <p:cNvPr id="27" name="圖片 26">
              <a:extLst>
                <a:ext uri="{FF2B5EF4-FFF2-40B4-BE49-F238E27FC236}">
                  <a16:creationId xmlns:a16="http://schemas.microsoft.com/office/drawing/2014/main" id="{B7A51490-267A-9450-15AE-535C8660F2AF}"/>
                </a:ext>
              </a:extLst>
            </p:cNvPr>
            <p:cNvPicPr>
              <a:picLocks noChangeAspect="1"/>
            </p:cNvPicPr>
            <p:nvPr/>
          </p:nvPicPr>
          <p:blipFill rotWithShape="1">
            <a:blip r:embed="rId8">
              <a:extLst>
                <a:ext uri="{28A0092B-C50C-407E-A947-70E740481C1C}">
                  <a14:useLocalDpi xmlns:a14="http://schemas.microsoft.com/office/drawing/2010/main"/>
                </a:ext>
              </a:extLst>
            </a:blip>
            <a:srcRect l="1102" t="1347" r="753" b="1316"/>
            <a:stretch/>
          </p:blipFill>
          <p:spPr>
            <a:xfrm>
              <a:off x="1824808" y="4424160"/>
              <a:ext cx="3169892" cy="2473263"/>
            </a:xfrm>
            <a:prstGeom prst="rect">
              <a:avLst/>
            </a:prstGeom>
          </p:spPr>
        </p:pic>
        <p:sp>
          <p:nvSpPr>
            <p:cNvPr id="51" name="箭號: 向右 50">
              <a:extLst>
                <a:ext uri="{FF2B5EF4-FFF2-40B4-BE49-F238E27FC236}">
                  <a16:creationId xmlns:a16="http://schemas.microsoft.com/office/drawing/2014/main" id="{D95964D1-FBF2-724A-1694-A0FB6E0BD5D6}"/>
                </a:ext>
              </a:extLst>
            </p:cNvPr>
            <p:cNvSpPr/>
            <p:nvPr/>
          </p:nvSpPr>
          <p:spPr>
            <a:xfrm>
              <a:off x="4528682" y="5548561"/>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2" name="箭號: 向右 51">
              <a:extLst>
                <a:ext uri="{FF2B5EF4-FFF2-40B4-BE49-F238E27FC236}">
                  <a16:creationId xmlns:a16="http://schemas.microsoft.com/office/drawing/2014/main" id="{8B5364EE-CC48-61FB-11FB-EC261AFBE287}"/>
                </a:ext>
              </a:extLst>
            </p:cNvPr>
            <p:cNvSpPr/>
            <p:nvPr/>
          </p:nvSpPr>
          <p:spPr>
            <a:xfrm>
              <a:off x="6998733" y="5548561"/>
              <a:ext cx="700595" cy="583006"/>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10" name="標題 1">
            <a:extLst>
              <a:ext uri="{FF2B5EF4-FFF2-40B4-BE49-F238E27FC236}">
                <a16:creationId xmlns:a16="http://schemas.microsoft.com/office/drawing/2014/main" id="{7FAA1F40-FF5A-92E6-9E46-A87DEBA7FC92}"/>
              </a:ext>
            </a:extLst>
          </p:cNvPr>
          <p:cNvSpPr>
            <a:spLocks noGrp="1"/>
          </p:cNvSpPr>
          <p:nvPr>
            <p:ph type="title"/>
          </p:nvPr>
        </p:nvSpPr>
        <p:spPr>
          <a:xfrm>
            <a:off x="838200" y="612727"/>
            <a:ext cx="10515600" cy="1325563"/>
          </a:xfrm>
        </p:spPr>
        <p:txBody>
          <a:bodyPr/>
          <a:lstStyle/>
          <a:p>
            <a:r>
              <a:rPr lang="en-US" altLang="zh-TW">
                <a:sym typeface="Arial" panose="020B0604020202020204" pitchFamily="34" charset="0"/>
              </a:rPr>
              <a:t>TS-h3087XU-RP</a:t>
            </a:r>
            <a:r>
              <a:rPr lang="zh-TW" altLang="en-US">
                <a:sym typeface="Arial" panose="020B0604020202020204" pitchFamily="34" charset="0"/>
              </a:rPr>
              <a:t>：</a:t>
            </a:r>
            <a:br>
              <a:rPr lang="en-US" altLang="zh-TW">
                <a:sym typeface="Arial" panose="020B0604020202020204" pitchFamily="34" charset="0"/>
              </a:rPr>
            </a:br>
            <a:r>
              <a:rPr lang="en-US" altLang="zh-TW">
                <a:sym typeface="Arial" panose="020B0604020202020204" pitchFamily="34" charset="0"/>
              </a:rPr>
              <a:t>3.5 </a:t>
            </a:r>
            <a:r>
              <a:rPr lang="zh-TW" altLang="en-US">
                <a:sym typeface="Arial" panose="020B0604020202020204" pitchFamily="34" charset="0"/>
              </a:rPr>
              <a:t>吋 </a:t>
            </a:r>
            <a:r>
              <a:rPr lang="en-US" altLang="zh-TW">
                <a:sym typeface="Arial" panose="020B0604020202020204" pitchFamily="34" charset="0"/>
              </a:rPr>
              <a:t>HDD </a:t>
            </a:r>
            <a:r>
              <a:rPr lang="zh-TW" altLang="en-US">
                <a:sym typeface="Arial" panose="020B0604020202020204" pitchFamily="34" charset="0"/>
              </a:rPr>
              <a:t>托盤安裝</a:t>
            </a:r>
            <a:r>
              <a:rPr lang="en-US" altLang="zh-TW">
                <a:sym typeface="Arial" panose="020B0604020202020204" pitchFamily="34" charset="0"/>
              </a:rPr>
              <a:t> SATA 6Gbps HDD</a:t>
            </a:r>
            <a:endParaRPr lang="zh-TW" altLang="en-US">
              <a:sym typeface="Arial" panose="020B0604020202020204" pitchFamily="34" charset="0"/>
            </a:endParaRPr>
          </a:p>
        </p:txBody>
      </p:sp>
    </p:spTree>
    <p:extLst>
      <p:ext uri="{BB962C8B-B14F-4D97-AF65-F5344CB8AC3E}">
        <p14:creationId xmlns:p14="http://schemas.microsoft.com/office/powerpoint/2010/main" val="1997640872"/>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0B8EEDD0-9EDD-472D-B35D-5B34F85D6B28}"/>
              </a:ext>
            </a:extLst>
          </p:cNvPr>
          <p:cNvSpPr/>
          <p:nvPr/>
        </p:nvSpPr>
        <p:spPr>
          <a:xfrm>
            <a:off x="1155030" y="2594747"/>
            <a:ext cx="10019901" cy="3570234"/>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046FE07C-5367-3645-8C6F-944CF822C27E}"/>
              </a:ext>
            </a:extLst>
          </p:cNvPr>
          <p:cNvSpPr/>
          <p:nvPr/>
        </p:nvSpPr>
        <p:spPr>
          <a:xfrm>
            <a:off x="2234425" y="2273577"/>
            <a:ext cx="2348385"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拔出托盤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6632F84D-C672-E446-A8BF-34B60C8FDBDA}"/>
              </a:ext>
            </a:extLst>
          </p:cNvPr>
          <p:cNvSpPr/>
          <p:nvPr/>
        </p:nvSpPr>
        <p:spPr>
          <a:xfrm>
            <a:off x="4974524" y="2273577"/>
            <a:ext cx="2823973"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置入</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SSD</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並</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拴上螺絲</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矩形 16">
            <a:extLst>
              <a:ext uri="{FF2B5EF4-FFF2-40B4-BE49-F238E27FC236}">
                <a16:creationId xmlns:a16="http://schemas.microsoft.com/office/drawing/2014/main" id="{884CD470-F65F-F92A-64AE-6F31173634B8}"/>
              </a:ext>
            </a:extLst>
          </p:cNvPr>
          <p:cNvSpPr/>
          <p:nvPr/>
        </p:nvSpPr>
        <p:spPr>
          <a:xfrm>
            <a:off x="7932193" y="2273577"/>
            <a:ext cx="2821848"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3.</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插入托盤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文字方塊 4" hidden="1">
            <a:extLst>
              <a:ext uri="{FF2B5EF4-FFF2-40B4-BE49-F238E27FC236}">
                <a16:creationId xmlns:a16="http://schemas.microsoft.com/office/drawing/2014/main" id="{3BFEB69D-4F0B-30E1-8762-6BB2ACD7F62B}"/>
              </a:ext>
            </a:extLst>
          </p:cNvPr>
          <p:cNvSpPr txBox="1"/>
          <p:nvPr/>
        </p:nvSpPr>
        <p:spPr>
          <a:xfrm>
            <a:off x="2292760" y="1690688"/>
            <a:ext cx="5684057" cy="369332"/>
          </a:xfrm>
          <a:prstGeom prst="rect">
            <a:avLst/>
          </a:prstGeom>
          <a:noFill/>
        </p:spPr>
        <p:txBody>
          <a:bodyPr wrap="none" rtlCol="0">
            <a:spAutoFit/>
          </a:bodyPr>
          <a:lstStyle/>
          <a:p>
            <a:pPr marL="285750" indent="-285750">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TS-h987XU-RP: U.2/U.3 </a:t>
            </a:r>
            <a:r>
              <a:rPr kumimoji="1" lang="en-US"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SATA SSD</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hidden="1">
            <a:extLst>
              <a:ext uri="{FF2B5EF4-FFF2-40B4-BE49-F238E27FC236}">
                <a16:creationId xmlns:a16="http://schemas.microsoft.com/office/drawing/2014/main" id="{9A3C7243-DE1C-AE17-709F-E9D3884C6210}"/>
              </a:ext>
            </a:extLst>
          </p:cNvPr>
          <p:cNvSpPr txBox="1"/>
          <p:nvPr/>
        </p:nvSpPr>
        <p:spPr>
          <a:xfrm>
            <a:off x="2292760" y="2103755"/>
            <a:ext cx="7356410" cy="369332"/>
          </a:xfrm>
          <a:prstGeom prst="rect">
            <a:avLst/>
          </a:prstGeom>
          <a:noFill/>
        </p:spPr>
        <p:txBody>
          <a:bodyPr wrap="square" rtlCol="0">
            <a:spAutoFit/>
          </a:bodyPr>
          <a:lstStyle/>
          <a:p>
            <a:pPr marL="285750" indent="-285750">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TS-h1887XU-RP, TS-h2287XU-RP, TS-h3087XU-RP: SATA SSD</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1" name="圖片 10">
            <a:extLst>
              <a:ext uri="{FF2B5EF4-FFF2-40B4-BE49-F238E27FC236}">
                <a16:creationId xmlns:a16="http://schemas.microsoft.com/office/drawing/2014/main" id="{703D5039-B121-1E3E-CBDC-EA272E77583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192255" y="2829054"/>
            <a:ext cx="4133446" cy="2767824"/>
          </a:xfrm>
          <a:prstGeom prst="rect">
            <a:avLst/>
          </a:prstGeom>
        </p:spPr>
      </p:pic>
      <p:grpSp>
        <p:nvGrpSpPr>
          <p:cNvPr id="30" name="群組 29">
            <a:extLst>
              <a:ext uri="{FF2B5EF4-FFF2-40B4-BE49-F238E27FC236}">
                <a16:creationId xmlns:a16="http://schemas.microsoft.com/office/drawing/2014/main" id="{D9736487-7179-D2B7-CDB0-62F706145FBE}"/>
              </a:ext>
            </a:extLst>
          </p:cNvPr>
          <p:cNvGrpSpPr/>
          <p:nvPr/>
        </p:nvGrpSpPr>
        <p:grpSpPr>
          <a:xfrm>
            <a:off x="1520792" y="2829055"/>
            <a:ext cx="3228996" cy="2776030"/>
            <a:chOff x="-5160397" y="4619708"/>
            <a:chExt cx="3967701" cy="3411109"/>
          </a:xfrm>
        </p:grpSpPr>
        <p:pic>
          <p:nvPicPr>
            <p:cNvPr id="4" name="圖片 3">
              <a:extLst>
                <a:ext uri="{FF2B5EF4-FFF2-40B4-BE49-F238E27FC236}">
                  <a16:creationId xmlns:a16="http://schemas.microsoft.com/office/drawing/2014/main" id="{A019FEE7-4756-B8B6-2578-42F25969F7A1}"/>
                </a:ext>
              </a:extLst>
            </p:cNvPr>
            <p:cNvPicPr>
              <a:picLocks noChangeAspect="1"/>
            </p:cNvPicPr>
            <p:nvPr/>
          </p:nvPicPr>
          <p:blipFill rotWithShape="1">
            <a:blip r:embed="rId3">
              <a:extLst>
                <a:ext uri="{28A0092B-C50C-407E-A947-70E740481C1C}">
                  <a14:useLocalDpi xmlns:a14="http://schemas.microsoft.com/office/drawing/2010/main"/>
                </a:ext>
              </a:extLst>
            </a:blip>
            <a:srcRect l="1901" t="32117" r="2250" b="7422"/>
            <a:stretch/>
          </p:blipFill>
          <p:spPr>
            <a:xfrm>
              <a:off x="-5160397" y="6361043"/>
              <a:ext cx="3967701" cy="1669774"/>
            </a:xfrm>
            <a:prstGeom prst="rect">
              <a:avLst/>
            </a:prstGeom>
          </p:spPr>
        </p:pic>
        <p:pic>
          <p:nvPicPr>
            <p:cNvPr id="15" name="圖片 14">
              <a:extLst>
                <a:ext uri="{FF2B5EF4-FFF2-40B4-BE49-F238E27FC236}">
                  <a16:creationId xmlns:a16="http://schemas.microsoft.com/office/drawing/2014/main" id="{2B120C4F-B85F-368B-B32C-563EC6353A0A}"/>
                </a:ext>
              </a:extLst>
            </p:cNvPr>
            <p:cNvPicPr>
              <a:picLocks noChangeAspect="1"/>
            </p:cNvPicPr>
            <p:nvPr/>
          </p:nvPicPr>
          <p:blipFill rotWithShape="1">
            <a:blip r:embed="rId4">
              <a:extLst>
                <a:ext uri="{28A0092B-C50C-407E-A947-70E740481C1C}">
                  <a14:useLocalDpi xmlns:a14="http://schemas.microsoft.com/office/drawing/2010/main"/>
                </a:ext>
              </a:extLst>
            </a:blip>
            <a:srcRect l="1631" t="5069" r="2520" b="32018"/>
            <a:stretch/>
          </p:blipFill>
          <p:spPr>
            <a:xfrm>
              <a:off x="-5160397" y="4619708"/>
              <a:ext cx="3967701" cy="1741335"/>
            </a:xfrm>
            <a:prstGeom prst="rect">
              <a:avLst/>
            </a:prstGeom>
          </p:spPr>
        </p:pic>
      </p:grpSp>
      <p:pic>
        <p:nvPicPr>
          <p:cNvPr id="28" name="圖片 27">
            <a:extLst>
              <a:ext uri="{FF2B5EF4-FFF2-40B4-BE49-F238E27FC236}">
                <a16:creationId xmlns:a16="http://schemas.microsoft.com/office/drawing/2014/main" id="{0C22F3BC-EC3C-CD29-A640-13661F5063A3}"/>
              </a:ext>
            </a:extLst>
          </p:cNvPr>
          <p:cNvPicPr>
            <a:picLocks noChangeAspect="1"/>
          </p:cNvPicPr>
          <p:nvPr/>
        </p:nvPicPr>
        <p:blipFill rotWithShape="1">
          <a:blip r:embed="rId5">
            <a:extLst>
              <a:ext uri="{28A0092B-C50C-407E-A947-70E740481C1C}">
                <a14:useLocalDpi xmlns:a14="http://schemas.microsoft.com/office/drawing/2010/main"/>
              </a:ext>
            </a:extLst>
          </a:blip>
          <a:srcRect l="14001" t="1379" r="14385" b="1379"/>
          <a:stretch/>
        </p:blipFill>
        <p:spPr>
          <a:xfrm>
            <a:off x="7633810" y="2829053"/>
            <a:ext cx="3037398" cy="2761726"/>
          </a:xfrm>
          <a:prstGeom prst="rect">
            <a:avLst/>
          </a:prstGeom>
        </p:spPr>
      </p:pic>
      <p:sp>
        <p:nvSpPr>
          <p:cNvPr id="38" name="箭號: 向右 37">
            <a:extLst>
              <a:ext uri="{FF2B5EF4-FFF2-40B4-BE49-F238E27FC236}">
                <a16:creationId xmlns:a16="http://schemas.microsoft.com/office/drawing/2014/main" id="{1261B3DA-5137-0993-5756-851B8578FF76}"/>
              </a:ext>
            </a:extLst>
          </p:cNvPr>
          <p:cNvSpPr/>
          <p:nvPr/>
        </p:nvSpPr>
        <p:spPr>
          <a:xfrm>
            <a:off x="4410240" y="4527229"/>
            <a:ext cx="748679" cy="623019"/>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箭號: 向右 40">
            <a:extLst>
              <a:ext uri="{FF2B5EF4-FFF2-40B4-BE49-F238E27FC236}">
                <a16:creationId xmlns:a16="http://schemas.microsoft.com/office/drawing/2014/main" id="{881CBB32-D691-1337-4B76-A276F8C99D4B}"/>
              </a:ext>
            </a:extLst>
          </p:cNvPr>
          <p:cNvSpPr/>
          <p:nvPr/>
        </p:nvSpPr>
        <p:spPr>
          <a:xfrm rot="5400000">
            <a:off x="3347951" y="3934679"/>
            <a:ext cx="748679" cy="623019"/>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箭號: 向右 41">
            <a:extLst>
              <a:ext uri="{FF2B5EF4-FFF2-40B4-BE49-F238E27FC236}">
                <a16:creationId xmlns:a16="http://schemas.microsoft.com/office/drawing/2014/main" id="{4A384D5C-1C2F-F2F1-E924-D28B74BF9A72}"/>
              </a:ext>
            </a:extLst>
          </p:cNvPr>
          <p:cNvSpPr/>
          <p:nvPr/>
        </p:nvSpPr>
        <p:spPr>
          <a:xfrm>
            <a:off x="7049818" y="4527228"/>
            <a:ext cx="748679" cy="623019"/>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標題 1">
            <a:extLst>
              <a:ext uri="{FF2B5EF4-FFF2-40B4-BE49-F238E27FC236}">
                <a16:creationId xmlns:a16="http://schemas.microsoft.com/office/drawing/2014/main" id="{A18972F3-3CF7-3B62-C7CA-A3C017642A09}"/>
              </a:ext>
            </a:extLst>
          </p:cNvPr>
          <p:cNvSpPr>
            <a:spLocks noGrp="1"/>
          </p:cNvSpPr>
          <p:nvPr>
            <p:ph type="title"/>
          </p:nvPr>
        </p:nvSpPr>
        <p:spPr>
          <a:xfrm>
            <a:off x="592667" y="496410"/>
            <a:ext cx="11006666" cy="1684094"/>
          </a:xfrm>
        </p:spPr>
        <p:txBody>
          <a:bodyPr>
            <a:noAutofit/>
          </a:bodyPr>
          <a:lstStyle/>
          <a:p>
            <a:r>
              <a:rPr lang="en-US" altLang="zh-TW">
                <a:sym typeface="Arial" panose="020B0604020202020204" pitchFamily="34" charset="0"/>
              </a:rPr>
              <a:t>TS-h3087XU-RP</a:t>
            </a:r>
            <a:r>
              <a:rPr lang="zh-TW" altLang="en-US">
                <a:sym typeface="Arial" panose="020B0604020202020204" pitchFamily="34" charset="0"/>
              </a:rPr>
              <a:t>：</a:t>
            </a:r>
            <a:br>
              <a:rPr lang="en-US" altLang="zh-TW">
                <a:sym typeface="Arial" panose="020B0604020202020204" pitchFamily="34" charset="0"/>
              </a:rPr>
            </a:br>
            <a:r>
              <a:rPr lang="en-US" altLang="zh-TW">
                <a:sym typeface="Arial" panose="020B0604020202020204" pitchFamily="34" charset="0"/>
              </a:rPr>
              <a:t>3.5 </a:t>
            </a:r>
            <a:r>
              <a:rPr lang="zh-TW" altLang="en-US">
                <a:sym typeface="Arial" panose="020B0604020202020204" pitchFamily="34" charset="0"/>
              </a:rPr>
              <a:t>吋 </a:t>
            </a:r>
            <a:r>
              <a:rPr lang="en-US" altLang="zh-TW">
                <a:sym typeface="Arial" panose="020B0604020202020204" pitchFamily="34" charset="0"/>
              </a:rPr>
              <a:t>HDD </a:t>
            </a:r>
            <a:r>
              <a:rPr lang="zh-TW" altLang="en-US">
                <a:sym typeface="Arial" panose="020B0604020202020204" pitchFamily="34" charset="0"/>
              </a:rPr>
              <a:t>托盤安裝</a:t>
            </a:r>
            <a:r>
              <a:rPr lang="en-US" altLang="zh-TW">
                <a:sym typeface="Arial" panose="020B0604020202020204" pitchFamily="34" charset="0"/>
              </a:rPr>
              <a:t> 2.5 </a:t>
            </a:r>
            <a:r>
              <a:rPr lang="zh-TW" altLang="en-US">
                <a:sym typeface="Arial" panose="020B0604020202020204" pitchFamily="34" charset="0"/>
              </a:rPr>
              <a:t>吋</a:t>
            </a:r>
            <a:r>
              <a:rPr lang="en-US" altLang="zh-TW">
                <a:sym typeface="Arial" panose="020B0604020202020204" pitchFamily="34" charset="0"/>
              </a:rPr>
              <a:t> SATA 6Gbps SSD</a:t>
            </a:r>
            <a:endParaRPr lang="zh-TW" altLang="en-US">
              <a:sym typeface="Arial" panose="020B0604020202020204" pitchFamily="34" charset="0"/>
            </a:endParaRPr>
          </a:p>
        </p:txBody>
      </p:sp>
    </p:spTree>
    <p:extLst>
      <p:ext uri="{BB962C8B-B14F-4D97-AF65-F5344CB8AC3E}">
        <p14:creationId xmlns:p14="http://schemas.microsoft.com/office/powerpoint/2010/main" val="855986531"/>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1A66A9DA-6BA1-5217-7C6A-DC1E5D69F35B}"/>
              </a:ext>
            </a:extLst>
          </p:cNvPr>
          <p:cNvSpPr/>
          <p:nvPr/>
        </p:nvSpPr>
        <p:spPr>
          <a:xfrm>
            <a:off x="1185524" y="2832514"/>
            <a:ext cx="9614022" cy="4152228"/>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046FE07C-5367-3645-8C6F-944CF822C27E}"/>
              </a:ext>
            </a:extLst>
          </p:cNvPr>
          <p:cNvSpPr/>
          <p:nvPr/>
        </p:nvSpPr>
        <p:spPr>
          <a:xfrm>
            <a:off x="1607669" y="2586939"/>
            <a:ext cx="2962731"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拔出</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6632F84D-C672-E446-A8BF-34B60C8FDBDA}"/>
              </a:ext>
            </a:extLst>
          </p:cNvPr>
          <p:cNvSpPr/>
          <p:nvPr/>
        </p:nvSpPr>
        <p:spPr>
          <a:xfrm>
            <a:off x="5040860" y="2586939"/>
            <a:ext cx="3560053"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置入</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SSD</a:t>
            </a:r>
          </a:p>
        </p:txBody>
      </p:sp>
      <p:sp>
        <p:nvSpPr>
          <p:cNvPr id="17" name="矩形 16">
            <a:extLst>
              <a:ext uri="{FF2B5EF4-FFF2-40B4-BE49-F238E27FC236}">
                <a16:creationId xmlns:a16="http://schemas.microsoft.com/office/drawing/2014/main" id="{884CD470-F65F-F92A-64AE-6F31173634B8}"/>
              </a:ext>
            </a:extLst>
          </p:cNvPr>
          <p:cNvSpPr/>
          <p:nvPr/>
        </p:nvSpPr>
        <p:spPr>
          <a:xfrm>
            <a:off x="7478829" y="2586939"/>
            <a:ext cx="3272650"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3.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使用螺絲起子拴上螺絲</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9" name="圖片 18">
            <a:extLst>
              <a:ext uri="{FF2B5EF4-FFF2-40B4-BE49-F238E27FC236}">
                <a16:creationId xmlns:a16="http://schemas.microsoft.com/office/drawing/2014/main" id="{A051FD25-9807-C683-0D36-C72A5C0B1C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58071" y="3117495"/>
            <a:ext cx="2475922" cy="1715707"/>
          </a:xfrm>
          <a:prstGeom prst="rect">
            <a:avLst/>
          </a:prstGeom>
        </p:spPr>
      </p:pic>
      <p:pic>
        <p:nvPicPr>
          <p:cNvPr id="20" name="圖片 19">
            <a:extLst>
              <a:ext uri="{FF2B5EF4-FFF2-40B4-BE49-F238E27FC236}">
                <a16:creationId xmlns:a16="http://schemas.microsoft.com/office/drawing/2014/main" id="{784066C8-3FEE-DEDD-6988-847B7827A0CA}"/>
              </a:ext>
            </a:extLst>
          </p:cNvPr>
          <p:cNvPicPr>
            <a:picLocks noChangeAspect="1"/>
          </p:cNvPicPr>
          <p:nvPr/>
        </p:nvPicPr>
        <p:blipFill rotWithShape="1">
          <a:blip r:embed="rId3">
            <a:extLst>
              <a:ext uri="{28A0092B-C50C-407E-A947-70E740481C1C}">
                <a14:useLocalDpi xmlns:a14="http://schemas.microsoft.com/office/drawing/2010/main"/>
              </a:ext>
            </a:extLst>
          </a:blip>
          <a:srcRect l="15258" t="1774" r="2114" b="2576"/>
          <a:stretch/>
        </p:blipFill>
        <p:spPr>
          <a:xfrm>
            <a:off x="1558069" y="4610791"/>
            <a:ext cx="2475922" cy="1989017"/>
          </a:xfrm>
          <a:prstGeom prst="rect">
            <a:avLst/>
          </a:prstGeom>
        </p:spPr>
      </p:pic>
      <p:pic>
        <p:nvPicPr>
          <p:cNvPr id="21" name="圖片 20">
            <a:extLst>
              <a:ext uri="{FF2B5EF4-FFF2-40B4-BE49-F238E27FC236}">
                <a16:creationId xmlns:a16="http://schemas.microsoft.com/office/drawing/2014/main" id="{CBAE0D82-0960-94F6-B3C9-1BEF565A0701}"/>
              </a:ext>
            </a:extLst>
          </p:cNvPr>
          <p:cNvPicPr>
            <a:picLocks noChangeAspect="1"/>
          </p:cNvPicPr>
          <p:nvPr/>
        </p:nvPicPr>
        <p:blipFill rotWithShape="1">
          <a:blip r:embed="rId4">
            <a:extLst>
              <a:ext uri="{28A0092B-C50C-407E-A947-70E740481C1C}">
                <a14:useLocalDpi xmlns:a14="http://schemas.microsoft.com/office/drawing/2010/main"/>
              </a:ext>
            </a:extLst>
          </a:blip>
          <a:srcRect l="11685" r="9366"/>
          <a:stretch/>
        </p:blipFill>
        <p:spPr>
          <a:xfrm>
            <a:off x="4033992" y="3117495"/>
            <a:ext cx="3967427" cy="3482312"/>
          </a:xfrm>
          <a:prstGeom prst="rect">
            <a:avLst/>
          </a:prstGeom>
        </p:spPr>
      </p:pic>
      <p:pic>
        <p:nvPicPr>
          <p:cNvPr id="22" name="圖片 21">
            <a:extLst>
              <a:ext uri="{FF2B5EF4-FFF2-40B4-BE49-F238E27FC236}">
                <a16:creationId xmlns:a16="http://schemas.microsoft.com/office/drawing/2014/main" id="{B533B5B9-695E-B982-49B9-79E8C41360A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2671" t="2576" r="1720" b="2069"/>
          <a:stretch/>
        </p:blipFill>
        <p:spPr>
          <a:xfrm>
            <a:off x="8001419" y="3115813"/>
            <a:ext cx="2287983" cy="1768575"/>
          </a:xfrm>
          <a:prstGeom prst="rect">
            <a:avLst/>
          </a:prstGeom>
        </p:spPr>
      </p:pic>
      <p:pic>
        <p:nvPicPr>
          <p:cNvPr id="23" name="圖片 22">
            <a:extLst>
              <a:ext uri="{FF2B5EF4-FFF2-40B4-BE49-F238E27FC236}">
                <a16:creationId xmlns:a16="http://schemas.microsoft.com/office/drawing/2014/main" id="{FD9C7580-8D72-C1B7-F2E8-6732B77219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13479" y="4884101"/>
            <a:ext cx="2475922" cy="1715707"/>
          </a:xfrm>
          <a:prstGeom prst="rect">
            <a:avLst/>
          </a:prstGeom>
        </p:spPr>
      </p:pic>
      <p:sp>
        <p:nvSpPr>
          <p:cNvPr id="32" name="箭號: 向右 31">
            <a:extLst>
              <a:ext uri="{FF2B5EF4-FFF2-40B4-BE49-F238E27FC236}">
                <a16:creationId xmlns:a16="http://schemas.microsoft.com/office/drawing/2014/main" id="{8F0FB590-0888-A833-1F01-6500ADB01F9C}"/>
              </a:ext>
            </a:extLst>
          </p:cNvPr>
          <p:cNvSpPr/>
          <p:nvPr/>
        </p:nvSpPr>
        <p:spPr>
          <a:xfrm>
            <a:off x="3896165" y="4885977"/>
            <a:ext cx="508993" cy="439941"/>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箭號: 向右 32">
            <a:extLst>
              <a:ext uri="{FF2B5EF4-FFF2-40B4-BE49-F238E27FC236}">
                <a16:creationId xmlns:a16="http://schemas.microsoft.com/office/drawing/2014/main" id="{33A96649-58F0-AB1A-1D21-098B666B9633}"/>
              </a:ext>
            </a:extLst>
          </p:cNvPr>
          <p:cNvSpPr/>
          <p:nvPr/>
        </p:nvSpPr>
        <p:spPr>
          <a:xfrm rot="5400000">
            <a:off x="2641829" y="4502585"/>
            <a:ext cx="528676" cy="423562"/>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箭號: 向右 34">
            <a:extLst>
              <a:ext uri="{FF2B5EF4-FFF2-40B4-BE49-F238E27FC236}">
                <a16:creationId xmlns:a16="http://schemas.microsoft.com/office/drawing/2014/main" id="{DE206212-2B1B-40FB-D6C9-4076DF86FC1A}"/>
              </a:ext>
            </a:extLst>
          </p:cNvPr>
          <p:cNvSpPr/>
          <p:nvPr/>
        </p:nvSpPr>
        <p:spPr>
          <a:xfrm>
            <a:off x="7558982" y="4000099"/>
            <a:ext cx="508993" cy="439941"/>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箭號: 向右 38">
            <a:extLst>
              <a:ext uri="{FF2B5EF4-FFF2-40B4-BE49-F238E27FC236}">
                <a16:creationId xmlns:a16="http://schemas.microsoft.com/office/drawing/2014/main" id="{A32462E4-5635-6D6A-711D-A31ED16435EF}"/>
              </a:ext>
            </a:extLst>
          </p:cNvPr>
          <p:cNvSpPr/>
          <p:nvPr/>
        </p:nvSpPr>
        <p:spPr>
          <a:xfrm rot="5400000">
            <a:off x="8707113" y="4808331"/>
            <a:ext cx="528676" cy="423562"/>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4EF544B1-A5AE-9160-82B8-E7745A7B8062}"/>
              </a:ext>
            </a:extLst>
          </p:cNvPr>
          <p:cNvSpPr txBox="1"/>
          <p:nvPr/>
        </p:nvSpPr>
        <p:spPr>
          <a:xfrm>
            <a:off x="888122" y="1964050"/>
            <a:ext cx="10620087" cy="461665"/>
          </a:xfrm>
          <a:prstGeom prst="rect">
            <a:avLst/>
          </a:prstGeom>
          <a:noFill/>
        </p:spPr>
        <p:txBody>
          <a:bodyPr wrap="none" rtlCol="0">
            <a:spAutoFit/>
          </a:bodyPr>
          <a:lstStyle/>
          <a:p>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TS-h987XU-RP: 5 x 2.5 </a:t>
            </a:r>
            <a:r>
              <a:rPr kumimoji="1"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 U.2/U.3 </a:t>
            </a:r>
            <a:r>
              <a:rPr kumimoji="1" lang="en-US" altLang="zh-TW" sz="2400"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 PCIe SSD </a:t>
            </a:r>
            <a:r>
              <a:rPr kumimoji="1"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或</a:t>
            </a:r>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 SATA SSD </a:t>
            </a:r>
            <a:r>
              <a:rPr kumimoji="1"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專用槽</a:t>
            </a:r>
          </a:p>
        </p:txBody>
      </p:sp>
      <p:sp>
        <p:nvSpPr>
          <p:cNvPr id="5" name="標題 1" hidden="1">
            <a:extLst>
              <a:ext uri="{FF2B5EF4-FFF2-40B4-BE49-F238E27FC236}">
                <a16:creationId xmlns:a16="http://schemas.microsoft.com/office/drawing/2014/main" id="{76BCB136-B986-17F7-2249-6D0869B7AAF2}"/>
              </a:ext>
            </a:extLst>
          </p:cNvPr>
          <p:cNvSpPr txBox="1">
            <a:spLocks/>
          </p:cNvSpPr>
          <p:nvPr/>
        </p:nvSpPr>
        <p:spPr>
          <a:xfrm>
            <a:off x="383505" y="486585"/>
            <a:ext cx="11424989" cy="16660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0"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b="1">
                <a:latin typeface="Arial" panose="020B0604020202020204" pitchFamily="34" charset="0"/>
                <a:sym typeface="Arial" panose="020B0604020202020204" pitchFamily="34" charset="0"/>
              </a:rPr>
              <a:t>TS-h987XU-RP: </a:t>
            </a:r>
            <a:endParaRPr lang="en-US" altLang="zh-TW" b="1" i="1">
              <a:latin typeface="Arial" panose="020B0604020202020204" pitchFamily="34" charset="0"/>
              <a:sym typeface="Arial" panose="020B0604020202020204" pitchFamily="34" charset="0"/>
            </a:endParaRPr>
          </a:p>
          <a:p>
            <a:r>
              <a:rPr lang="en-US" altLang="zh-TW" b="1">
                <a:latin typeface="Arial" panose="020B0604020202020204" pitchFamily="34" charset="0"/>
                <a:sym typeface="Arial" panose="020B0604020202020204" pitchFamily="34" charset="0"/>
              </a:rPr>
              <a:t>2.5 </a:t>
            </a:r>
            <a:r>
              <a:rPr lang="zh-TW" altLang="en-US" b="1">
                <a:latin typeface="Arial" panose="020B0604020202020204" pitchFamily="34" charset="0"/>
                <a:sym typeface="Arial" panose="020B0604020202020204" pitchFamily="34" charset="0"/>
              </a:rPr>
              <a:t>吋 </a:t>
            </a:r>
            <a:r>
              <a:rPr lang="en-US" altLang="zh-TW" b="1">
                <a:latin typeface="Arial" panose="020B0604020202020204" pitchFamily="34" charset="0"/>
                <a:sym typeface="Arial" panose="020B0604020202020204" pitchFamily="34" charset="0"/>
              </a:rPr>
              <a:t>SSD </a:t>
            </a:r>
            <a:r>
              <a:rPr lang="zh-TW" altLang="en-US" b="1">
                <a:latin typeface="Arial" panose="020B0604020202020204" pitchFamily="34" charset="0"/>
                <a:sym typeface="Arial" panose="020B0604020202020204" pitchFamily="34" charset="0"/>
              </a:rPr>
              <a:t>托盤安裝</a:t>
            </a:r>
            <a:r>
              <a:rPr lang="en-US" altLang="zh-TW" b="1">
                <a:latin typeface="Arial" panose="020B0604020202020204" pitchFamily="34" charset="0"/>
                <a:sym typeface="Arial" panose="020B0604020202020204" pitchFamily="34" charset="0"/>
              </a:rPr>
              <a:t> 2.5 </a:t>
            </a:r>
            <a:r>
              <a:rPr lang="zh-TW" altLang="en-US" b="1">
                <a:latin typeface="Arial" panose="020B0604020202020204" pitchFamily="34" charset="0"/>
                <a:sym typeface="Arial" panose="020B0604020202020204" pitchFamily="34" charset="0"/>
              </a:rPr>
              <a:t>吋</a:t>
            </a:r>
            <a:r>
              <a:rPr lang="en-US" altLang="zh-TW" b="1">
                <a:latin typeface="Arial" panose="020B0604020202020204" pitchFamily="34" charset="0"/>
                <a:sym typeface="Arial" panose="020B0604020202020204" pitchFamily="34" charset="0"/>
              </a:rPr>
              <a:t> </a:t>
            </a:r>
            <a:r>
              <a:rPr lang="en-US" altLang="zh-TW" b="1" err="1">
                <a:latin typeface="Arial" panose="020B0604020202020204" pitchFamily="34" charset="0"/>
                <a:sym typeface="Arial" panose="020B0604020202020204" pitchFamily="34" charset="0"/>
              </a:rPr>
              <a:t>NVMe</a:t>
            </a:r>
            <a:r>
              <a:rPr lang="en-US" altLang="zh-TW" b="1">
                <a:latin typeface="Arial" panose="020B0604020202020204" pitchFamily="34" charset="0"/>
                <a:sym typeface="Arial" panose="020B0604020202020204" pitchFamily="34" charset="0"/>
              </a:rPr>
              <a:t> / SATA SSD</a:t>
            </a:r>
            <a:endParaRPr lang="zh-TW" altLang="en-US" b="1">
              <a:latin typeface="Arial" panose="020B0604020202020204" pitchFamily="34" charset="0"/>
              <a:sym typeface="Arial" panose="020B0604020202020204" pitchFamily="34" charset="0"/>
            </a:endParaRPr>
          </a:p>
        </p:txBody>
      </p:sp>
      <p:sp>
        <p:nvSpPr>
          <p:cNvPr id="7" name="標題 6">
            <a:extLst>
              <a:ext uri="{FF2B5EF4-FFF2-40B4-BE49-F238E27FC236}">
                <a16:creationId xmlns:a16="http://schemas.microsoft.com/office/drawing/2014/main" id="{4D9B328D-B77E-4046-4115-2E9D74C46813}"/>
              </a:ext>
            </a:extLst>
          </p:cNvPr>
          <p:cNvSpPr>
            <a:spLocks noGrp="1"/>
          </p:cNvSpPr>
          <p:nvPr>
            <p:ph type="title"/>
          </p:nvPr>
        </p:nvSpPr>
        <p:spPr>
          <a:xfrm>
            <a:off x="404261" y="517142"/>
            <a:ext cx="11383478" cy="1446908"/>
          </a:xfrm>
        </p:spPr>
        <p:txBody>
          <a:bodyPr>
            <a:normAutofit/>
          </a:bodyPr>
          <a:lstStyle/>
          <a:p>
            <a:r>
              <a:rPr lang="en-US" altLang="zh-TW"/>
              <a:t>TS-h987XU-RP: </a:t>
            </a:r>
            <a:br>
              <a:rPr lang="en-US" altLang="zh-TW"/>
            </a:br>
            <a:r>
              <a:rPr lang="en-US" altLang="zh-TW"/>
              <a:t>2.5 </a:t>
            </a:r>
            <a:r>
              <a:rPr lang="zh-TW" altLang="en-US"/>
              <a:t>吋 </a:t>
            </a:r>
            <a:r>
              <a:rPr lang="en-US" altLang="zh-TW"/>
              <a:t>SSD </a:t>
            </a:r>
            <a:r>
              <a:rPr lang="zh-TW" altLang="en-US"/>
              <a:t>托盤安裝 </a:t>
            </a:r>
            <a:r>
              <a:rPr lang="en-US" altLang="zh-TW"/>
              <a:t>2.5 </a:t>
            </a:r>
            <a:r>
              <a:rPr lang="zh-TW" altLang="en-US"/>
              <a:t>吋 </a:t>
            </a:r>
            <a:r>
              <a:rPr lang="en-US" altLang="zh-TW" err="1"/>
              <a:t>NVMe</a:t>
            </a:r>
            <a:r>
              <a:rPr lang="en-US" altLang="zh-TW"/>
              <a:t> / SATA SSD</a:t>
            </a:r>
            <a:endParaRPr lang="zh-TW" altLang="en-US"/>
          </a:p>
        </p:txBody>
      </p:sp>
    </p:spTree>
    <p:extLst>
      <p:ext uri="{BB962C8B-B14F-4D97-AF65-F5344CB8AC3E}">
        <p14:creationId xmlns:p14="http://schemas.microsoft.com/office/powerpoint/2010/main" val="416095860"/>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1A66A9DA-6BA1-5217-7C6A-DC1E5D69F35B}"/>
              </a:ext>
            </a:extLst>
          </p:cNvPr>
          <p:cNvSpPr/>
          <p:nvPr/>
        </p:nvSpPr>
        <p:spPr>
          <a:xfrm>
            <a:off x="1195148" y="3836741"/>
            <a:ext cx="10316665" cy="3021259"/>
          </a:xfrm>
          <a:prstGeom prst="rect">
            <a:avLst/>
          </a:prstGeom>
          <a:solidFill>
            <a:srgbClr val="30323E"/>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046FE07C-5367-3645-8C6F-944CF822C27E}"/>
              </a:ext>
            </a:extLst>
          </p:cNvPr>
          <p:cNvSpPr/>
          <p:nvPr/>
        </p:nvSpPr>
        <p:spPr>
          <a:xfrm>
            <a:off x="1382135" y="3095616"/>
            <a:ext cx="2498664"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1.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拔出</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6632F84D-C672-E446-A8BF-34B60C8FDBDA}"/>
              </a:ext>
            </a:extLst>
          </p:cNvPr>
          <p:cNvSpPr/>
          <p:nvPr/>
        </p:nvSpPr>
        <p:spPr>
          <a:xfrm>
            <a:off x="4824896" y="3095616"/>
            <a:ext cx="1978007"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2. </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置入</a:t>
            </a:r>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 SSD</a:t>
            </a:r>
          </a:p>
        </p:txBody>
      </p:sp>
      <p:sp>
        <p:nvSpPr>
          <p:cNvPr id="17" name="矩形 16">
            <a:extLst>
              <a:ext uri="{FF2B5EF4-FFF2-40B4-BE49-F238E27FC236}">
                <a16:creationId xmlns:a16="http://schemas.microsoft.com/office/drawing/2014/main" id="{884CD470-F65F-F92A-64AE-6F31173634B8}"/>
              </a:ext>
            </a:extLst>
          </p:cNvPr>
          <p:cNvSpPr/>
          <p:nvPr/>
        </p:nvSpPr>
        <p:spPr>
          <a:xfrm>
            <a:off x="7747000" y="3095616"/>
            <a:ext cx="2736308" cy="369332"/>
          </a:xfrm>
          <a:prstGeom prst="rect">
            <a:avLst/>
          </a:prstGeom>
        </p:spPr>
        <p:txBody>
          <a:bodyPr wrap="square">
            <a:spAutoFit/>
          </a:bodyPr>
          <a:lstStyle/>
          <a:p>
            <a:r>
              <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rPr>
              <a:t>3.</a:t>
            </a:r>
            <a:r>
              <a:rPr lang="zh-CN"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插入托盤</a:t>
            </a:r>
            <a:endParaRPr lang="en-US" altLang="zh-CN">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hidden="1">
            <a:extLst>
              <a:ext uri="{FF2B5EF4-FFF2-40B4-BE49-F238E27FC236}">
                <a16:creationId xmlns:a16="http://schemas.microsoft.com/office/drawing/2014/main" id="{6B7182AF-082F-3839-0425-872AD483BB4C}"/>
              </a:ext>
            </a:extLst>
          </p:cNvPr>
          <p:cNvSpPr txBox="1">
            <a:spLocks/>
          </p:cNvSpPr>
          <p:nvPr/>
        </p:nvSpPr>
        <p:spPr>
          <a:xfrm>
            <a:off x="383505" y="486585"/>
            <a:ext cx="11424989" cy="166605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0" kern="1200">
                <a:solidFill>
                  <a:schemeClr val="bg1"/>
                </a:solidFill>
                <a:latin typeface="微軟正黑體" panose="020B0604030504040204" pitchFamily="34" charset="-120"/>
                <a:ea typeface="微軟正黑體" panose="020B0604030504040204" pitchFamily="34" charset="-120"/>
                <a:cs typeface="+mj-cs"/>
              </a:defRPr>
            </a:lvl1pPr>
          </a:lstStyle>
          <a:p>
            <a:r>
              <a:rPr lang="en-US" altLang="zh-TW" b="1">
                <a:latin typeface="Arial" panose="020B0604020202020204" pitchFamily="34" charset="0"/>
                <a:sym typeface="Arial" panose="020B0604020202020204" pitchFamily="34" charset="0"/>
              </a:rPr>
              <a:t>TS-h1887XU-RP</a:t>
            </a:r>
            <a:r>
              <a:rPr lang="zh-TW" altLang="en-US" b="1">
                <a:latin typeface="Arial" panose="020B0604020202020204" pitchFamily="34" charset="0"/>
                <a:sym typeface="Arial" panose="020B0604020202020204" pitchFamily="34" charset="0"/>
              </a:rPr>
              <a:t>、</a:t>
            </a:r>
            <a:r>
              <a:rPr lang="en-US" altLang="zh-TW" b="1">
                <a:latin typeface="Arial" panose="020B0604020202020204" pitchFamily="34" charset="0"/>
                <a:sym typeface="Arial" panose="020B0604020202020204" pitchFamily="34" charset="0"/>
              </a:rPr>
              <a:t>TS-h2287XU-RP</a:t>
            </a:r>
            <a:r>
              <a:rPr lang="zh-TW" altLang="en-US" b="1">
                <a:latin typeface="Arial" panose="020B0604020202020204" pitchFamily="34" charset="0"/>
                <a:sym typeface="Arial" panose="020B0604020202020204" pitchFamily="34" charset="0"/>
              </a:rPr>
              <a:t>、</a:t>
            </a:r>
            <a:endParaRPr lang="en-US" altLang="zh-TW" b="1">
              <a:latin typeface="Arial" panose="020B0604020202020204" pitchFamily="34" charset="0"/>
              <a:sym typeface="Arial" panose="020B0604020202020204" pitchFamily="34" charset="0"/>
            </a:endParaRPr>
          </a:p>
          <a:p>
            <a:r>
              <a:rPr lang="en-US" altLang="zh-TW" b="1">
                <a:latin typeface="Arial" panose="020B0604020202020204" pitchFamily="34" charset="0"/>
                <a:sym typeface="Arial" panose="020B0604020202020204" pitchFamily="34" charset="0"/>
              </a:rPr>
              <a:t>TS-h3087XU-RP: </a:t>
            </a:r>
            <a:endParaRPr lang="en-US" altLang="zh-TW" b="1" i="1">
              <a:latin typeface="Arial" panose="020B0604020202020204" pitchFamily="34" charset="0"/>
              <a:sym typeface="Arial" panose="020B0604020202020204" pitchFamily="34" charset="0"/>
            </a:endParaRPr>
          </a:p>
          <a:p>
            <a:r>
              <a:rPr lang="en-US" altLang="zh-TW" b="1">
                <a:latin typeface="Arial" panose="020B0604020202020204" pitchFamily="34" charset="0"/>
                <a:sym typeface="Arial" panose="020B0604020202020204" pitchFamily="34" charset="0"/>
              </a:rPr>
              <a:t>2.5 </a:t>
            </a:r>
            <a:r>
              <a:rPr lang="zh-TW" altLang="en-US" b="1">
                <a:latin typeface="Arial" panose="020B0604020202020204" pitchFamily="34" charset="0"/>
                <a:sym typeface="Arial" panose="020B0604020202020204" pitchFamily="34" charset="0"/>
              </a:rPr>
              <a:t>吋 </a:t>
            </a:r>
            <a:r>
              <a:rPr lang="en-US" altLang="zh-TW" b="1">
                <a:latin typeface="Arial" panose="020B0604020202020204" pitchFamily="34" charset="0"/>
                <a:sym typeface="Arial" panose="020B0604020202020204" pitchFamily="34" charset="0"/>
              </a:rPr>
              <a:t>SSD </a:t>
            </a:r>
            <a:r>
              <a:rPr lang="zh-TW" altLang="en-US" b="1">
                <a:latin typeface="Arial" panose="020B0604020202020204" pitchFamily="34" charset="0"/>
                <a:sym typeface="Arial" panose="020B0604020202020204" pitchFamily="34" charset="0"/>
              </a:rPr>
              <a:t>托盤安裝</a:t>
            </a:r>
            <a:r>
              <a:rPr lang="en-US" altLang="zh-TW" b="1">
                <a:latin typeface="Arial" panose="020B0604020202020204" pitchFamily="34" charset="0"/>
                <a:sym typeface="Arial" panose="020B0604020202020204" pitchFamily="34" charset="0"/>
              </a:rPr>
              <a:t> 2.5 </a:t>
            </a:r>
            <a:r>
              <a:rPr lang="zh-TW" altLang="en-US" b="1">
                <a:latin typeface="Arial" panose="020B0604020202020204" pitchFamily="34" charset="0"/>
                <a:sym typeface="Arial" panose="020B0604020202020204" pitchFamily="34" charset="0"/>
              </a:rPr>
              <a:t>吋</a:t>
            </a:r>
            <a:r>
              <a:rPr lang="en-US" altLang="zh-TW" b="1">
                <a:latin typeface="Arial" panose="020B0604020202020204" pitchFamily="34" charset="0"/>
                <a:sym typeface="Arial" panose="020B0604020202020204" pitchFamily="34" charset="0"/>
              </a:rPr>
              <a:t> SATA SSD</a:t>
            </a:r>
            <a:endParaRPr lang="zh-TW" altLang="en-US" b="1">
              <a:latin typeface="Arial" panose="020B0604020202020204" pitchFamily="34" charset="0"/>
              <a:sym typeface="Arial" panose="020B0604020202020204" pitchFamily="34" charset="0"/>
            </a:endParaRPr>
          </a:p>
        </p:txBody>
      </p:sp>
      <p:sp>
        <p:nvSpPr>
          <p:cNvPr id="3" name="文字方塊 27">
            <a:extLst>
              <a:ext uri="{FF2B5EF4-FFF2-40B4-BE49-F238E27FC236}">
                <a16:creationId xmlns:a16="http://schemas.microsoft.com/office/drawing/2014/main" id="{1BA6342F-BF6B-29A8-3519-A441590804D3}"/>
              </a:ext>
            </a:extLst>
          </p:cNvPr>
          <p:cNvSpPr txBox="1"/>
          <p:nvPr/>
        </p:nvSpPr>
        <p:spPr>
          <a:xfrm>
            <a:off x="2923489" y="2232136"/>
            <a:ext cx="6138091" cy="461665"/>
          </a:xfrm>
          <a:prstGeom prst="rect">
            <a:avLst/>
          </a:prstGeom>
          <a:noFill/>
        </p:spPr>
        <p:txBody>
          <a:bodyPr wrap="none" rtlCol="0">
            <a:spAutoFit/>
          </a:bodyPr>
          <a:lstStyle/>
          <a:p>
            <a:r>
              <a:rPr kumimoji="1"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熱插拔</a:t>
            </a:r>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 6 x 2.5 </a:t>
            </a:r>
            <a:r>
              <a:rPr kumimoji="1"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 SATA 6Gbps SSD  </a:t>
            </a:r>
            <a:r>
              <a:rPr kumimoji="1"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rPr>
              <a:t>專用槽</a:t>
            </a:r>
          </a:p>
        </p:txBody>
      </p:sp>
      <p:pic>
        <p:nvPicPr>
          <p:cNvPr id="8" name="圖片 7">
            <a:extLst>
              <a:ext uri="{FF2B5EF4-FFF2-40B4-BE49-F238E27FC236}">
                <a16:creationId xmlns:a16="http://schemas.microsoft.com/office/drawing/2014/main" id="{3587B1C6-A6CF-A7D6-532C-8C99ADAC34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68404" y="3588960"/>
            <a:ext cx="10055192" cy="2594240"/>
          </a:xfrm>
          <a:prstGeom prst="rect">
            <a:avLst/>
          </a:prstGeom>
        </p:spPr>
      </p:pic>
      <p:sp>
        <p:nvSpPr>
          <p:cNvPr id="11" name="箭號: 向右 10">
            <a:extLst>
              <a:ext uri="{FF2B5EF4-FFF2-40B4-BE49-F238E27FC236}">
                <a16:creationId xmlns:a16="http://schemas.microsoft.com/office/drawing/2014/main" id="{F11C9D4D-F60A-4632-BA7D-B57A2DCA2A74}"/>
              </a:ext>
            </a:extLst>
          </p:cNvPr>
          <p:cNvSpPr/>
          <p:nvPr/>
        </p:nvSpPr>
        <p:spPr>
          <a:xfrm>
            <a:off x="4315903" y="4640370"/>
            <a:ext cx="508993" cy="439941"/>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箭號: 向右 11">
            <a:extLst>
              <a:ext uri="{FF2B5EF4-FFF2-40B4-BE49-F238E27FC236}">
                <a16:creationId xmlns:a16="http://schemas.microsoft.com/office/drawing/2014/main" id="{A3C33EE1-9CFD-7A25-0EFC-DE2B41625080}"/>
              </a:ext>
            </a:extLst>
          </p:cNvPr>
          <p:cNvSpPr/>
          <p:nvPr/>
        </p:nvSpPr>
        <p:spPr>
          <a:xfrm>
            <a:off x="7396903" y="4640370"/>
            <a:ext cx="508993" cy="439941"/>
          </a:xfrm>
          <a:prstGeom prst="rightArrow">
            <a:avLst/>
          </a:prstGeom>
          <a:gradFill>
            <a:gsLst>
              <a:gs pos="11000">
                <a:srgbClr val="FFCC99">
                  <a:alpha val="0"/>
                </a:srgbClr>
              </a:gs>
              <a:gs pos="78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標題 3">
            <a:extLst>
              <a:ext uri="{FF2B5EF4-FFF2-40B4-BE49-F238E27FC236}">
                <a16:creationId xmlns:a16="http://schemas.microsoft.com/office/drawing/2014/main" id="{3A00DEC0-3E38-CDD1-AC68-A7095F295B90}"/>
              </a:ext>
            </a:extLst>
          </p:cNvPr>
          <p:cNvSpPr>
            <a:spLocks noGrp="1"/>
          </p:cNvSpPr>
          <p:nvPr>
            <p:ph type="title"/>
          </p:nvPr>
        </p:nvSpPr>
        <p:spPr>
          <a:xfrm>
            <a:off x="838200" y="753179"/>
            <a:ext cx="10515600" cy="1325563"/>
          </a:xfrm>
        </p:spPr>
        <p:txBody>
          <a:bodyPr>
            <a:noAutofit/>
          </a:bodyPr>
          <a:lstStyle/>
          <a:p>
            <a:r>
              <a:rPr lang="en-US" altLang="zh-TW" sz="3200"/>
              <a:t>TS-h1887XU-RP</a:t>
            </a:r>
            <a:r>
              <a:rPr lang="zh-TW" altLang="en-US" sz="3200"/>
              <a:t>、</a:t>
            </a:r>
            <a:r>
              <a:rPr lang="en-US" altLang="zh-TW" sz="3200"/>
              <a:t>TS-h2287XU-RP</a:t>
            </a:r>
            <a:r>
              <a:rPr lang="zh-TW" altLang="en-US" sz="3200"/>
              <a:t>、</a:t>
            </a:r>
            <a:r>
              <a:rPr lang="en-US" altLang="zh-TW" sz="3200"/>
              <a:t>TS-h3087XU-RP: </a:t>
            </a:r>
            <a:br>
              <a:rPr lang="en-US" altLang="zh-TW" sz="3200"/>
            </a:br>
            <a:r>
              <a:rPr lang="en-US" altLang="zh-TW" sz="3200"/>
              <a:t>2.5 </a:t>
            </a:r>
            <a:r>
              <a:rPr lang="zh-TW" altLang="en-US" sz="3200"/>
              <a:t>吋 </a:t>
            </a:r>
            <a:r>
              <a:rPr lang="en-US" altLang="zh-TW" sz="3200"/>
              <a:t>SSD </a:t>
            </a:r>
            <a:r>
              <a:rPr lang="zh-TW" altLang="en-US" sz="3200"/>
              <a:t>托盤安裝 </a:t>
            </a:r>
            <a:r>
              <a:rPr lang="en-US" altLang="zh-TW" sz="3200"/>
              <a:t>2.5 </a:t>
            </a:r>
            <a:r>
              <a:rPr lang="zh-TW" altLang="en-US" sz="3200"/>
              <a:t>吋 </a:t>
            </a:r>
            <a:r>
              <a:rPr lang="en-US" altLang="zh-TW" sz="3200"/>
              <a:t>SATA SSD</a:t>
            </a:r>
            <a:endParaRPr lang="zh-TW" altLang="en-US" sz="3200"/>
          </a:p>
        </p:txBody>
      </p:sp>
    </p:spTree>
    <p:extLst>
      <p:ext uri="{BB962C8B-B14F-4D97-AF65-F5344CB8AC3E}">
        <p14:creationId xmlns:p14="http://schemas.microsoft.com/office/powerpoint/2010/main" val="1932062299"/>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A93A5545-8512-AF12-7FC0-4D008EC67D28}"/>
              </a:ext>
            </a:extLst>
          </p:cNvPr>
          <p:cNvSpPr/>
          <p:nvPr/>
        </p:nvSpPr>
        <p:spPr>
          <a:xfrm>
            <a:off x="6233537" y="1953240"/>
            <a:ext cx="5018396" cy="369332"/>
          </a:xfrm>
          <a:prstGeom prst="rect">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3">
            <a:extLst>
              <a:ext uri="{FF2B5EF4-FFF2-40B4-BE49-F238E27FC236}">
                <a16:creationId xmlns:a16="http://schemas.microsoft.com/office/drawing/2014/main" id="{427553AB-98FF-969D-3509-7482B91A0C2F}"/>
              </a:ext>
            </a:extLst>
          </p:cNvPr>
          <p:cNvSpPr/>
          <p:nvPr/>
        </p:nvSpPr>
        <p:spPr>
          <a:xfrm>
            <a:off x="9432758" y="2637322"/>
            <a:ext cx="598125" cy="2379467"/>
          </a:xfrm>
          <a:prstGeom prst="rect">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形 2">
            <a:extLst>
              <a:ext uri="{FF2B5EF4-FFF2-40B4-BE49-F238E27FC236}">
                <a16:creationId xmlns:a16="http://schemas.microsoft.com/office/drawing/2014/main" id="{B12541BF-8C7B-DE44-4897-17B10A960D1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3531" t="21371" r="4867" b="32668"/>
          <a:stretch/>
        </p:blipFill>
        <p:spPr>
          <a:xfrm>
            <a:off x="5666207" y="2406417"/>
            <a:ext cx="6033444" cy="4052236"/>
          </a:xfrm>
          <a:prstGeom prst="rect">
            <a:avLst/>
          </a:prstGeom>
        </p:spPr>
      </p:pic>
      <p:sp>
        <p:nvSpPr>
          <p:cNvPr id="17" name="文字方塊 16" hidden="1">
            <a:extLst>
              <a:ext uri="{FF2B5EF4-FFF2-40B4-BE49-F238E27FC236}">
                <a16:creationId xmlns:a16="http://schemas.microsoft.com/office/drawing/2014/main" id="{9014893D-165B-401C-AEB9-F1A801C827E6}"/>
              </a:ext>
            </a:extLst>
          </p:cNvPr>
          <p:cNvSpPr txBox="1"/>
          <p:nvPr/>
        </p:nvSpPr>
        <p:spPr>
          <a:xfrm>
            <a:off x="413228" y="560468"/>
            <a:ext cx="11365544"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支援高達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1TB DDR4 RDIMM ECC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記憶體</a:t>
            </a:r>
          </a:p>
        </p:txBody>
      </p:sp>
      <p:sp>
        <p:nvSpPr>
          <p:cNvPr id="19" name="文字方塊 18">
            <a:extLst>
              <a:ext uri="{FF2B5EF4-FFF2-40B4-BE49-F238E27FC236}">
                <a16:creationId xmlns:a16="http://schemas.microsoft.com/office/drawing/2014/main" id="{B4907A20-1EB2-CCAB-C610-4989A0663C06}"/>
              </a:ext>
            </a:extLst>
          </p:cNvPr>
          <p:cNvSpPr txBox="1"/>
          <p:nvPr/>
        </p:nvSpPr>
        <p:spPr>
          <a:xfrm>
            <a:off x="3799287" y="4334059"/>
            <a:ext cx="184731" cy="461665"/>
          </a:xfrm>
          <a:prstGeom prst="rect">
            <a:avLst/>
          </a:prstGeom>
          <a:noFill/>
        </p:spPr>
        <p:txBody>
          <a:bodyPr wrap="none" rtlCol="0">
            <a:spAutoFit/>
          </a:bodyPr>
          <a:lstStyle/>
          <a:p>
            <a:endParaRPr kumimoji="1"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20" name="群組 19">
            <a:extLst>
              <a:ext uri="{FF2B5EF4-FFF2-40B4-BE49-F238E27FC236}">
                <a16:creationId xmlns:a16="http://schemas.microsoft.com/office/drawing/2014/main" id="{F33011E3-7988-C3AC-5A09-9DC790973634}"/>
              </a:ext>
            </a:extLst>
          </p:cNvPr>
          <p:cNvGrpSpPr/>
          <p:nvPr/>
        </p:nvGrpSpPr>
        <p:grpSpPr>
          <a:xfrm>
            <a:off x="1124376" y="5702781"/>
            <a:ext cx="3877985" cy="835897"/>
            <a:chOff x="2815854" y="2888491"/>
            <a:chExt cx="4487252" cy="967223"/>
          </a:xfrm>
        </p:grpSpPr>
        <p:sp>
          <p:nvSpPr>
            <p:cNvPr id="21" name="TextBox 6">
              <a:extLst>
                <a:ext uri="{FF2B5EF4-FFF2-40B4-BE49-F238E27FC236}">
                  <a16:creationId xmlns:a16="http://schemas.microsoft.com/office/drawing/2014/main" id="{B2E291C5-F466-778F-78E0-94C050305C4B}"/>
                </a:ext>
              </a:extLst>
            </p:cNvPr>
            <p:cNvSpPr txBox="1"/>
            <p:nvPr/>
          </p:nvSpPr>
          <p:spPr>
            <a:xfrm>
              <a:off x="2815854" y="3321518"/>
              <a:ext cx="4487252" cy="534196"/>
            </a:xfrm>
            <a:prstGeom prst="rect">
              <a:avLst/>
            </a:prstGeom>
            <a:noFill/>
          </p:spPr>
          <p:txBody>
            <a:bodyPr wrap="none" rtlCol="0" anchor="t">
              <a:spAutoFit/>
            </a:bodyPr>
            <a:lstStyle/>
            <a:p>
              <a:r>
                <a:rPr lang="zh-CN"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維持可靠性</a:t>
              </a:r>
              <a:r>
                <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CN"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避免資料毀損</a:t>
              </a:r>
              <a:endParaRPr 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2" name="圖形 3">
              <a:extLst>
                <a:ext uri="{FF2B5EF4-FFF2-40B4-BE49-F238E27FC236}">
                  <a16:creationId xmlns:a16="http://schemas.microsoft.com/office/drawing/2014/main" id="{7B3938D1-6B59-691C-E27E-20E51A92909F}"/>
                </a:ext>
              </a:extLst>
            </p:cNvPr>
            <p:cNvGrpSpPr/>
            <p:nvPr/>
          </p:nvGrpSpPr>
          <p:grpSpPr>
            <a:xfrm>
              <a:off x="2943158" y="2888491"/>
              <a:ext cx="1084412" cy="387286"/>
              <a:chOff x="7943850" y="1388633"/>
              <a:chExt cx="1084412" cy="387286"/>
            </a:xfrm>
            <a:solidFill>
              <a:srgbClr val="4D655A"/>
            </a:solidFill>
          </p:grpSpPr>
          <p:sp>
            <p:nvSpPr>
              <p:cNvPr id="23" name="手繪多邊形: 圖案 33">
                <a:extLst>
                  <a:ext uri="{FF2B5EF4-FFF2-40B4-BE49-F238E27FC236}">
                    <a16:creationId xmlns:a16="http://schemas.microsoft.com/office/drawing/2014/main" id="{AA759558-92B7-595F-84B3-F1B135647C8A}"/>
                  </a:ext>
                </a:extLst>
              </p:cNvPr>
              <p:cNvSpPr/>
              <p:nvPr/>
            </p:nvSpPr>
            <p:spPr>
              <a:xfrm>
                <a:off x="7943850" y="1395165"/>
                <a:ext cx="348090" cy="373287"/>
              </a:xfrm>
              <a:custGeom>
                <a:avLst/>
                <a:gdLst>
                  <a:gd name="connsiteX0" fmla="*/ 293964 w 348090"/>
                  <a:gd name="connsiteY0" fmla="*/ 220240 h 373287"/>
                  <a:gd name="connsiteX1" fmla="*/ 132517 w 348090"/>
                  <a:gd name="connsiteY1" fmla="*/ 220240 h 373287"/>
                  <a:gd name="connsiteX2" fmla="*/ 116652 w 348090"/>
                  <a:gd name="connsiteY2" fmla="*/ 295831 h 373287"/>
                  <a:gd name="connsiteX3" fmla="*/ 301430 w 348090"/>
                  <a:gd name="connsiteY3" fmla="*/ 295831 h 373287"/>
                  <a:gd name="connsiteX4" fmla="*/ 273433 w 348090"/>
                  <a:gd name="connsiteY4" fmla="*/ 373288 h 373287"/>
                  <a:gd name="connsiteX5" fmla="*/ 0 w 348090"/>
                  <a:gd name="connsiteY5" fmla="*/ 373288 h 373287"/>
                  <a:gd name="connsiteX6" fmla="*/ 79324 w 348090"/>
                  <a:gd name="connsiteY6" fmla="*/ 0 h 373287"/>
                  <a:gd name="connsiteX7" fmla="*/ 348091 w 348090"/>
                  <a:gd name="connsiteY7" fmla="*/ 0 h 373287"/>
                  <a:gd name="connsiteX8" fmla="*/ 331293 w 348090"/>
                  <a:gd name="connsiteY8" fmla="*/ 77457 h 373287"/>
                  <a:gd name="connsiteX9" fmla="*/ 163313 w 348090"/>
                  <a:gd name="connsiteY9" fmla="*/ 77457 h 373287"/>
                  <a:gd name="connsiteX10" fmla="*/ 149315 w 348090"/>
                  <a:gd name="connsiteY10" fmla="*/ 142783 h 373287"/>
                  <a:gd name="connsiteX11" fmla="*/ 310762 w 348090"/>
                  <a:gd name="connsiteY11" fmla="*/ 142783 h 373287"/>
                  <a:gd name="connsiteX12" fmla="*/ 293964 w 348090"/>
                  <a:gd name="connsiteY12" fmla="*/ 220240 h 37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090" h="373287">
                    <a:moveTo>
                      <a:pt x="293964" y="220240"/>
                    </a:moveTo>
                    <a:lnTo>
                      <a:pt x="132517" y="220240"/>
                    </a:lnTo>
                    <a:lnTo>
                      <a:pt x="116652" y="295831"/>
                    </a:lnTo>
                    <a:lnTo>
                      <a:pt x="301430" y="295831"/>
                    </a:lnTo>
                    <a:lnTo>
                      <a:pt x="273433" y="373288"/>
                    </a:lnTo>
                    <a:lnTo>
                      <a:pt x="0" y="373288"/>
                    </a:lnTo>
                    <a:lnTo>
                      <a:pt x="79324" y="0"/>
                    </a:lnTo>
                    <a:lnTo>
                      <a:pt x="348091" y="0"/>
                    </a:lnTo>
                    <a:lnTo>
                      <a:pt x="331293" y="77457"/>
                    </a:lnTo>
                    <a:lnTo>
                      <a:pt x="163313" y="77457"/>
                    </a:lnTo>
                    <a:lnTo>
                      <a:pt x="149315" y="142783"/>
                    </a:lnTo>
                    <a:lnTo>
                      <a:pt x="310762" y="142783"/>
                    </a:lnTo>
                    <a:lnTo>
                      <a:pt x="293964" y="220240"/>
                    </a:lnTo>
                    <a:close/>
                  </a:path>
                </a:pathLst>
              </a:custGeom>
              <a:solidFill>
                <a:srgbClr val="F34F21"/>
              </a:solidFill>
              <a:ln w="9296"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5" name="手繪多邊形: 圖案 34">
                <a:extLst>
                  <a:ext uri="{FF2B5EF4-FFF2-40B4-BE49-F238E27FC236}">
                    <a16:creationId xmlns:a16="http://schemas.microsoft.com/office/drawing/2014/main" id="{91FDF3BD-5B22-9ECA-31F1-243F630E483E}"/>
                  </a:ext>
                </a:extLst>
              </p:cNvPr>
              <p:cNvSpPr/>
              <p:nvPr/>
            </p:nvSpPr>
            <p:spPr>
              <a:xfrm>
                <a:off x="8296606" y="1388633"/>
                <a:ext cx="354635" cy="386353"/>
              </a:xfrm>
              <a:custGeom>
                <a:avLst/>
                <a:gdLst>
                  <a:gd name="connsiteX0" fmla="*/ 330360 w 354635"/>
                  <a:gd name="connsiteY0" fmla="*/ 255702 h 386353"/>
                  <a:gd name="connsiteX1" fmla="*/ 148382 w 354635"/>
                  <a:gd name="connsiteY1" fmla="*/ 386353 h 386353"/>
                  <a:gd name="connsiteX2" fmla="*/ 0 w 354635"/>
                  <a:gd name="connsiteY2" fmla="*/ 233305 h 386353"/>
                  <a:gd name="connsiteX3" fmla="*/ 208108 w 354635"/>
                  <a:gd name="connsiteY3" fmla="*/ 0 h 386353"/>
                  <a:gd name="connsiteX4" fmla="*/ 354623 w 354635"/>
                  <a:gd name="connsiteY4" fmla="*/ 130651 h 386353"/>
                  <a:gd name="connsiteX5" fmla="*/ 249170 w 354635"/>
                  <a:gd name="connsiteY5" fmla="*/ 130651 h 386353"/>
                  <a:gd name="connsiteX6" fmla="*/ 199709 w 354635"/>
                  <a:gd name="connsiteY6" fmla="*/ 75591 h 386353"/>
                  <a:gd name="connsiteX7" fmla="*/ 109187 w 354635"/>
                  <a:gd name="connsiteY7" fmla="*/ 238904 h 386353"/>
                  <a:gd name="connsiteX8" fmla="*/ 159581 w 354635"/>
                  <a:gd name="connsiteY8" fmla="*/ 310762 h 386353"/>
                  <a:gd name="connsiteX9" fmla="*/ 225839 w 354635"/>
                  <a:gd name="connsiteY9" fmla="*/ 255702 h 386353"/>
                  <a:gd name="connsiteX10" fmla="*/ 330360 w 354635"/>
                  <a:gd name="connsiteY10" fmla="*/ 255702 h 38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6353">
                    <a:moveTo>
                      <a:pt x="330360" y="255702"/>
                    </a:moveTo>
                    <a:cubicBezTo>
                      <a:pt x="304229" y="345291"/>
                      <a:pt x="239837" y="386353"/>
                      <a:pt x="148382" y="386353"/>
                    </a:cubicBezTo>
                    <a:cubicBezTo>
                      <a:pt x="49461" y="386353"/>
                      <a:pt x="0" y="327560"/>
                      <a:pt x="0" y="233305"/>
                    </a:cubicBezTo>
                    <a:cubicBezTo>
                      <a:pt x="0" y="134384"/>
                      <a:pt x="55993" y="0"/>
                      <a:pt x="208108" y="0"/>
                    </a:cubicBezTo>
                    <a:cubicBezTo>
                      <a:pt x="304229"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0360" y="255702"/>
                    </a:lnTo>
                    <a:close/>
                  </a:path>
                </a:pathLst>
              </a:custGeom>
              <a:solidFill>
                <a:srgbClr val="F34F21"/>
              </a:solidFill>
              <a:ln w="9296"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6" name="手繪多邊形: 圖案 35">
                <a:extLst>
                  <a:ext uri="{FF2B5EF4-FFF2-40B4-BE49-F238E27FC236}">
                    <a16:creationId xmlns:a16="http://schemas.microsoft.com/office/drawing/2014/main" id="{784B0272-BDA6-2E1E-FBFD-C0DD2054FC64}"/>
                  </a:ext>
                </a:extLst>
              </p:cNvPr>
              <p:cNvSpPr/>
              <p:nvPr/>
            </p:nvSpPr>
            <p:spPr>
              <a:xfrm>
                <a:off x="8673627" y="1388633"/>
                <a:ext cx="354635" cy="387286"/>
              </a:xfrm>
              <a:custGeom>
                <a:avLst/>
                <a:gdLst>
                  <a:gd name="connsiteX0" fmla="*/ 331293 w 354635"/>
                  <a:gd name="connsiteY0" fmla="*/ 255702 h 387286"/>
                  <a:gd name="connsiteX1" fmla="*/ 148382 w 354635"/>
                  <a:gd name="connsiteY1" fmla="*/ 387286 h 387286"/>
                  <a:gd name="connsiteX2" fmla="*/ 0 w 354635"/>
                  <a:gd name="connsiteY2" fmla="*/ 233305 h 387286"/>
                  <a:gd name="connsiteX3" fmla="*/ 208108 w 354635"/>
                  <a:gd name="connsiteY3" fmla="*/ 0 h 387286"/>
                  <a:gd name="connsiteX4" fmla="*/ 354623 w 354635"/>
                  <a:gd name="connsiteY4" fmla="*/ 130651 h 387286"/>
                  <a:gd name="connsiteX5" fmla="*/ 249170 w 354635"/>
                  <a:gd name="connsiteY5" fmla="*/ 130651 h 387286"/>
                  <a:gd name="connsiteX6" fmla="*/ 199709 w 354635"/>
                  <a:gd name="connsiteY6" fmla="*/ 75591 h 387286"/>
                  <a:gd name="connsiteX7" fmla="*/ 109187 w 354635"/>
                  <a:gd name="connsiteY7" fmla="*/ 238904 h 387286"/>
                  <a:gd name="connsiteX8" fmla="*/ 159581 w 354635"/>
                  <a:gd name="connsiteY8" fmla="*/ 310762 h 387286"/>
                  <a:gd name="connsiteX9" fmla="*/ 225839 w 354635"/>
                  <a:gd name="connsiteY9" fmla="*/ 255702 h 387286"/>
                  <a:gd name="connsiteX10" fmla="*/ 331293 w 354635"/>
                  <a:gd name="connsiteY10" fmla="*/ 255702 h 387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4635" h="387286">
                    <a:moveTo>
                      <a:pt x="331293" y="255702"/>
                    </a:moveTo>
                    <a:cubicBezTo>
                      <a:pt x="305163" y="345291"/>
                      <a:pt x="240771" y="387286"/>
                      <a:pt x="148382" y="387286"/>
                    </a:cubicBezTo>
                    <a:cubicBezTo>
                      <a:pt x="49461" y="386353"/>
                      <a:pt x="0" y="327560"/>
                      <a:pt x="0" y="233305"/>
                    </a:cubicBezTo>
                    <a:cubicBezTo>
                      <a:pt x="0" y="134384"/>
                      <a:pt x="55993" y="0"/>
                      <a:pt x="208108" y="0"/>
                    </a:cubicBezTo>
                    <a:cubicBezTo>
                      <a:pt x="304230" y="0"/>
                      <a:pt x="355557" y="51327"/>
                      <a:pt x="354623" y="130651"/>
                    </a:cubicBezTo>
                    <a:lnTo>
                      <a:pt x="249170" y="130651"/>
                    </a:lnTo>
                    <a:cubicBezTo>
                      <a:pt x="249170" y="102654"/>
                      <a:pt x="240771" y="75591"/>
                      <a:pt x="199709" y="75591"/>
                    </a:cubicBezTo>
                    <a:cubicBezTo>
                      <a:pt x="137183" y="75591"/>
                      <a:pt x="109187" y="175445"/>
                      <a:pt x="109187" y="238904"/>
                    </a:cubicBezTo>
                    <a:cubicBezTo>
                      <a:pt x="109187" y="279033"/>
                      <a:pt x="121318" y="310762"/>
                      <a:pt x="159581" y="310762"/>
                    </a:cubicBezTo>
                    <a:cubicBezTo>
                      <a:pt x="196909" y="310762"/>
                      <a:pt x="213707" y="286498"/>
                      <a:pt x="225839" y="255702"/>
                    </a:cubicBezTo>
                    <a:lnTo>
                      <a:pt x="331293" y="255702"/>
                    </a:lnTo>
                    <a:close/>
                  </a:path>
                </a:pathLst>
              </a:custGeom>
              <a:solidFill>
                <a:srgbClr val="F34F21"/>
              </a:solidFill>
              <a:ln w="9296"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grpSp>
        <p:nvGrpSpPr>
          <p:cNvPr id="6" name="群組 5">
            <a:extLst>
              <a:ext uri="{FF2B5EF4-FFF2-40B4-BE49-F238E27FC236}">
                <a16:creationId xmlns:a16="http://schemas.microsoft.com/office/drawing/2014/main" id="{9B7930DD-4CA9-2C8A-429F-C19C16473EAC}"/>
              </a:ext>
            </a:extLst>
          </p:cNvPr>
          <p:cNvGrpSpPr/>
          <p:nvPr/>
        </p:nvGrpSpPr>
        <p:grpSpPr>
          <a:xfrm rot="265826">
            <a:off x="2389878" y="4501378"/>
            <a:ext cx="3973848" cy="1561216"/>
            <a:chOff x="589850" y="1758738"/>
            <a:chExt cx="3008767" cy="1182062"/>
          </a:xfrm>
        </p:grpSpPr>
        <p:pic>
          <p:nvPicPr>
            <p:cNvPr id="29" name="圖片 28" descr="一張含有 電路 的圖片&#10;&#10;自動產生的描述">
              <a:extLst>
                <a:ext uri="{FF2B5EF4-FFF2-40B4-BE49-F238E27FC236}">
                  <a16:creationId xmlns:a16="http://schemas.microsoft.com/office/drawing/2014/main" id="{59812960-2F75-191B-DFF5-AD0177E7A8A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850" y="2192245"/>
              <a:ext cx="2885251" cy="748555"/>
            </a:xfrm>
            <a:prstGeom prst="rect">
              <a:avLst/>
            </a:prstGeom>
            <a:effectLst>
              <a:outerShdw blurRad="152400" dist="88900" dir="5400000" algn="tr" rotWithShape="0">
                <a:prstClr val="black">
                  <a:alpha val="60000"/>
                </a:prstClr>
              </a:outerShdw>
            </a:effectLst>
          </p:spPr>
        </p:pic>
        <p:pic>
          <p:nvPicPr>
            <p:cNvPr id="30" name="圖片 29" descr="一張含有 電路 的圖片&#10;&#10;自動產生的描述">
              <a:extLst>
                <a:ext uri="{FF2B5EF4-FFF2-40B4-BE49-F238E27FC236}">
                  <a16:creationId xmlns:a16="http://schemas.microsoft.com/office/drawing/2014/main" id="{855EA179-4EBA-DB12-F62B-B8DAB5910A1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683976">
              <a:off x="713366" y="1758738"/>
              <a:ext cx="2885251" cy="748555"/>
            </a:xfrm>
            <a:prstGeom prst="rect">
              <a:avLst/>
            </a:prstGeom>
            <a:effectLst>
              <a:outerShdw blurRad="152400" dist="88900" dir="5400000" algn="tr" rotWithShape="0">
                <a:prstClr val="black">
                  <a:alpha val="60000"/>
                </a:prstClr>
              </a:outerShdw>
            </a:effectLst>
          </p:spPr>
        </p:pic>
      </p:grpSp>
      <p:pic>
        <p:nvPicPr>
          <p:cNvPr id="9" name="圖形 8" hidden="1">
            <a:extLst>
              <a:ext uri="{FF2B5EF4-FFF2-40B4-BE49-F238E27FC236}">
                <a16:creationId xmlns:a16="http://schemas.microsoft.com/office/drawing/2014/main" id="{613BFAE7-12FA-C5A2-4C0F-04D334AF2381}"/>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17810" t="24321" r="14528" b="21892"/>
          <a:stretch/>
        </p:blipFill>
        <p:spPr>
          <a:xfrm>
            <a:off x="6582305" y="1860696"/>
            <a:ext cx="5036495" cy="4359704"/>
          </a:xfrm>
          <a:prstGeom prst="rect">
            <a:avLst/>
          </a:prstGeom>
          <a:effectLst>
            <a:softEdge rad="0"/>
          </a:effectLst>
        </p:spPr>
      </p:pic>
      <p:sp>
        <p:nvSpPr>
          <p:cNvPr id="32" name="文字方塊 31">
            <a:extLst>
              <a:ext uri="{FF2B5EF4-FFF2-40B4-BE49-F238E27FC236}">
                <a16:creationId xmlns:a16="http://schemas.microsoft.com/office/drawing/2014/main" id="{47B290C4-84AB-099D-379A-4506B6C3E418}"/>
              </a:ext>
            </a:extLst>
          </p:cNvPr>
          <p:cNvSpPr txBox="1"/>
          <p:nvPr/>
        </p:nvSpPr>
        <p:spPr>
          <a:xfrm>
            <a:off x="6299911" y="1933588"/>
            <a:ext cx="4885647" cy="400110"/>
          </a:xfrm>
          <a:prstGeom prst="rect">
            <a:avLst/>
          </a:prstGeom>
          <a:noFill/>
        </p:spPr>
        <p:txBody>
          <a:bodyPr wrap="square">
            <a:spAutoFit/>
          </a:bodyPr>
          <a:lstStyle/>
          <a:p>
            <a:r>
              <a:rPr lang="zh-TW" altLang="en-US" sz="20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雙通道設計，</a:t>
            </a:r>
            <a:r>
              <a:rPr lang="en-US" altLang="zh-TW" sz="20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4 x DDR4 ECC </a:t>
            </a:r>
            <a:r>
              <a:rPr lang="zh-TW" altLang="en-US" sz="2000" b="1" ker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記憶體插槽</a:t>
            </a:r>
          </a:p>
        </p:txBody>
      </p:sp>
      <p:sp>
        <p:nvSpPr>
          <p:cNvPr id="33" name="平行四邊形 32">
            <a:extLst>
              <a:ext uri="{FF2B5EF4-FFF2-40B4-BE49-F238E27FC236}">
                <a16:creationId xmlns:a16="http://schemas.microsoft.com/office/drawing/2014/main" id="{2C68BF43-8F30-35A1-6825-9EE7BC82B49E}"/>
              </a:ext>
            </a:extLst>
          </p:cNvPr>
          <p:cNvSpPr/>
          <p:nvPr/>
        </p:nvSpPr>
        <p:spPr>
          <a:xfrm>
            <a:off x="769876" y="2974291"/>
            <a:ext cx="4406554" cy="982663"/>
          </a:xfrm>
          <a:prstGeom prst="parallelogram">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defTabSz="1219170">
              <a:spcBef>
                <a:spcPts val="1200"/>
              </a:spcBef>
              <a:buClr>
                <a:srgbClr val="000000"/>
              </a:buClr>
              <a:defRPr/>
            </a:pPr>
            <a:r>
              <a:rPr lang="en-US" altLang="zh-CN" kern="0">
                <a:solidFill>
                  <a:schemeClr val="bg1"/>
                </a:solidFill>
                <a:latin typeface="Arial"/>
                <a:ea typeface="微軟正黑體"/>
                <a:cs typeface="Arial"/>
                <a:sym typeface="Arial" panose="020B0604020202020204" pitchFamily="34" charset="0"/>
              </a:rPr>
              <a:t>Intel Xeon E </a:t>
            </a:r>
            <a:r>
              <a:rPr lang="zh-CN" altLang="en-US" kern="0">
                <a:solidFill>
                  <a:schemeClr val="bg1"/>
                </a:solidFill>
                <a:latin typeface="Arial"/>
                <a:ea typeface="微軟正黑體"/>
                <a:cs typeface="Arial"/>
                <a:sym typeface="Arial" panose="020B0604020202020204" pitchFamily="34" charset="0"/>
              </a:rPr>
              <a:t>伺服器級處理器支援 DDR4 </a:t>
            </a:r>
            <a:r>
              <a:rPr lang="en-US" altLang="zh-CN" kern="0">
                <a:solidFill>
                  <a:schemeClr val="bg1"/>
                </a:solidFill>
                <a:latin typeface="Arial"/>
                <a:ea typeface="微軟正黑體"/>
                <a:cs typeface="Arial"/>
                <a:sym typeface="Arial" panose="020B0604020202020204" pitchFamily="34" charset="0"/>
              </a:rPr>
              <a:t>ECC </a:t>
            </a:r>
            <a:r>
              <a:rPr lang="zh-CN" altLang="en-US" kern="0">
                <a:solidFill>
                  <a:schemeClr val="bg1"/>
                </a:solidFill>
                <a:latin typeface="Arial"/>
                <a:ea typeface="微軟正黑體"/>
                <a:cs typeface="Arial"/>
                <a:sym typeface="Arial" panose="020B0604020202020204" pitchFamily="34" charset="0"/>
              </a:rPr>
              <a:t>記憶體，能</a:t>
            </a:r>
            <a:r>
              <a:rPr lang="zh-CN" altLang="en-US" b="1" kern="0">
                <a:solidFill>
                  <a:schemeClr val="bg1"/>
                </a:solidFill>
                <a:latin typeface="Arial"/>
                <a:ea typeface="微軟正黑體"/>
                <a:cs typeface="Arial"/>
                <a:sym typeface="Arial" panose="020B0604020202020204" pitchFamily="34" charset="0"/>
              </a:rPr>
              <a:t>自動偵測</a:t>
            </a:r>
            <a:r>
              <a:rPr lang="zh-CN" altLang="en-US" kern="0">
                <a:solidFill>
                  <a:schemeClr val="bg1"/>
                </a:solidFill>
                <a:latin typeface="Arial"/>
                <a:ea typeface="微軟正黑體"/>
                <a:cs typeface="Arial"/>
                <a:sym typeface="Arial" panose="020B0604020202020204" pitchFamily="34" charset="0"/>
              </a:rPr>
              <a:t>並</a:t>
            </a:r>
            <a:r>
              <a:rPr lang="zh-CN" altLang="en-US" b="1" kern="0">
                <a:solidFill>
                  <a:schemeClr val="bg1"/>
                </a:solidFill>
                <a:latin typeface="Arial"/>
                <a:ea typeface="微軟正黑體"/>
                <a:cs typeface="Arial"/>
                <a:sym typeface="Arial" panose="020B0604020202020204" pitchFamily="34" charset="0"/>
              </a:rPr>
              <a:t>即時修正單一位元錯誤。</a:t>
            </a:r>
            <a:endParaRPr lang="en-US" altLang="zh-CN" b="1" kern="0">
              <a:solidFill>
                <a:schemeClr val="bg1"/>
              </a:solidFill>
              <a:latin typeface="Arial"/>
              <a:ea typeface="微軟正黑體"/>
              <a:cs typeface="Arial"/>
              <a:sym typeface="Arial" panose="020B0604020202020204" pitchFamily="34" charset="0"/>
            </a:endParaRPr>
          </a:p>
        </p:txBody>
      </p:sp>
      <p:sp>
        <p:nvSpPr>
          <p:cNvPr id="34" name="平行四邊形 33">
            <a:extLst>
              <a:ext uri="{FF2B5EF4-FFF2-40B4-BE49-F238E27FC236}">
                <a16:creationId xmlns:a16="http://schemas.microsoft.com/office/drawing/2014/main" id="{811225EE-AEB8-D86A-3CF6-530370F53E10}"/>
              </a:ext>
            </a:extLst>
          </p:cNvPr>
          <p:cNvSpPr/>
          <p:nvPr/>
        </p:nvSpPr>
        <p:spPr>
          <a:xfrm>
            <a:off x="769876" y="2073258"/>
            <a:ext cx="4232485" cy="946469"/>
          </a:xfrm>
          <a:prstGeom prst="parallelogram">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defRPr/>
            </a:pPr>
            <a:r>
              <a:rPr lang="zh-CN" altLang="en-US" sz="2667" b="1" kern="0">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rPr>
              <a:t>系統支援升級高達</a:t>
            </a:r>
            <a:endParaRPr lang="en-US" altLang="zh-CN" sz="2667" b="1" kern="0">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endParaRPr>
          </a:p>
          <a:p>
            <a:pPr defTabSz="1219170">
              <a:buClr>
                <a:srgbClr val="000000"/>
              </a:buClr>
              <a:defRPr/>
            </a:pPr>
            <a:r>
              <a:rPr lang="en-US" altLang="zh-CN" sz="2667" b="1" kern="0">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rPr>
              <a:t>128 GB</a:t>
            </a:r>
            <a:r>
              <a:rPr lang="en-US" altLang="zh-CN" sz="3200" b="1" kern="0">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rPr>
              <a:t> </a:t>
            </a:r>
            <a:r>
              <a:rPr lang="zh-CN" altLang="en-US" sz="2667" b="1" kern="0">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rPr>
              <a:t>記憶體</a:t>
            </a:r>
            <a:endParaRPr lang="en-US" altLang="zh-CN" sz="2667" b="1" kern="0">
              <a:solidFill>
                <a:srgbClr val="FB8605"/>
              </a:solidFill>
              <a:latin typeface="Arial" panose="020B0604020202020204" pitchFamily="34" charset="0"/>
              <a:ea typeface="微軟正黑體" panose="020B0604030504040204" pitchFamily="34" charset="-120"/>
              <a:cs typeface="Arial"/>
              <a:sym typeface="Arial" panose="020B0604020202020204" pitchFamily="34" charset="0"/>
            </a:endParaRPr>
          </a:p>
        </p:txBody>
      </p:sp>
      <p:cxnSp>
        <p:nvCxnSpPr>
          <p:cNvPr id="8" name="直線接點 7">
            <a:extLst>
              <a:ext uri="{FF2B5EF4-FFF2-40B4-BE49-F238E27FC236}">
                <a16:creationId xmlns:a16="http://schemas.microsoft.com/office/drawing/2014/main" id="{4F094A25-723F-804A-A474-8ECABDC3508B}"/>
              </a:ext>
            </a:extLst>
          </p:cNvPr>
          <p:cNvCxnSpPr/>
          <p:nvPr/>
        </p:nvCxnSpPr>
        <p:spPr>
          <a:xfrm>
            <a:off x="9740900" y="2322572"/>
            <a:ext cx="0" cy="314750"/>
          </a:xfrm>
          <a:prstGeom prst="line">
            <a:avLst/>
          </a:prstGeom>
          <a:ln w="28575">
            <a:solidFill>
              <a:srgbClr val="F34F21"/>
            </a:solidFill>
          </a:ln>
        </p:spPr>
        <p:style>
          <a:lnRef idx="1">
            <a:schemeClr val="accent1"/>
          </a:lnRef>
          <a:fillRef idx="0">
            <a:schemeClr val="accent1"/>
          </a:fillRef>
          <a:effectRef idx="0">
            <a:schemeClr val="accent1"/>
          </a:effectRef>
          <a:fontRef idx="minor">
            <a:schemeClr val="tx1"/>
          </a:fontRef>
        </p:style>
      </p:cxnSp>
      <p:sp>
        <p:nvSpPr>
          <p:cNvPr id="11" name="標題 10">
            <a:extLst>
              <a:ext uri="{FF2B5EF4-FFF2-40B4-BE49-F238E27FC236}">
                <a16:creationId xmlns:a16="http://schemas.microsoft.com/office/drawing/2014/main" id="{144F16F7-4959-A7EF-778F-F00D49E14D4B}"/>
              </a:ext>
            </a:extLst>
          </p:cNvPr>
          <p:cNvSpPr>
            <a:spLocks noGrp="1"/>
          </p:cNvSpPr>
          <p:nvPr>
            <p:ph type="title"/>
          </p:nvPr>
        </p:nvSpPr>
        <p:spPr>
          <a:xfrm>
            <a:off x="838200" y="527920"/>
            <a:ext cx="10515600" cy="1325563"/>
          </a:xfrm>
        </p:spPr>
        <p:txBody>
          <a:bodyPr/>
          <a:lstStyle/>
          <a:p>
            <a:r>
              <a:rPr lang="en-US" altLang="zh-TW">
                <a:sym typeface="Arial" panose="020B0604020202020204" pitchFamily="34" charset="0"/>
              </a:rPr>
              <a:t>TS-hx87XU-RP </a:t>
            </a:r>
            <a:r>
              <a:rPr lang="zh-TW" altLang="en-US">
                <a:sym typeface="Arial" panose="020B0604020202020204" pitchFamily="34" charset="0"/>
              </a:rPr>
              <a:t>支援高達 </a:t>
            </a:r>
            <a:r>
              <a:rPr lang="en-US" altLang="zh-TW">
                <a:sym typeface="Arial" panose="020B0604020202020204" pitchFamily="34" charset="0"/>
              </a:rPr>
              <a:t>128 GB DDR4 ECC </a:t>
            </a:r>
            <a:br>
              <a:rPr lang="en-US" altLang="zh-TW">
                <a:sym typeface="Arial" panose="020B0604020202020204" pitchFamily="34" charset="0"/>
              </a:rPr>
            </a:br>
            <a:r>
              <a:rPr lang="zh-TW" altLang="en-US">
                <a:sym typeface="Arial" panose="020B0604020202020204" pitchFamily="34" charset="0"/>
              </a:rPr>
              <a:t>雙通道記憶體配置，多工與多人連接更順暢</a:t>
            </a:r>
          </a:p>
        </p:txBody>
      </p:sp>
    </p:spTree>
    <p:extLst>
      <p:ext uri="{BB962C8B-B14F-4D97-AF65-F5344CB8AC3E}">
        <p14:creationId xmlns:p14="http://schemas.microsoft.com/office/powerpoint/2010/main" val="709668813"/>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C3C8581-C45E-652C-F0A4-465033DF7F3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695" y="2973721"/>
            <a:ext cx="6851277" cy="4282049"/>
          </a:xfrm>
          <a:prstGeom prst="rect">
            <a:avLst/>
          </a:prstGeom>
          <a:noFill/>
          <a:extLst>
            <a:ext uri="{909E8E84-426E-40DD-AFC4-6F175D3DCCD1}">
              <a14:hiddenFill xmlns:a14="http://schemas.microsoft.com/office/drawing/2010/main">
                <a:solidFill>
                  <a:srgbClr val="FFFFFF"/>
                </a:solidFill>
              </a14:hiddenFill>
            </a:ext>
          </a:extLst>
        </p:spPr>
      </p:pic>
      <p:sp>
        <p:nvSpPr>
          <p:cNvPr id="27" name="文字方塊 26">
            <a:extLst>
              <a:ext uri="{FF2B5EF4-FFF2-40B4-BE49-F238E27FC236}">
                <a16:creationId xmlns:a16="http://schemas.microsoft.com/office/drawing/2014/main" id="{F6ABAA99-A150-B6B2-C70A-F7CD142DAE75}"/>
              </a:ext>
            </a:extLst>
          </p:cNvPr>
          <p:cNvSpPr txBox="1"/>
          <p:nvPr/>
        </p:nvSpPr>
        <p:spPr>
          <a:xfrm>
            <a:off x="838200" y="1863894"/>
            <a:ext cx="5938217" cy="461665"/>
          </a:xfrm>
          <a:prstGeom prst="rect">
            <a:avLst/>
          </a:prstGeom>
          <a:noFill/>
        </p:spPr>
        <p:txBody>
          <a:bodyPr wrap="square" lIns="91440" tIns="45720" rIns="91440" bIns="45720" rtlCol="0" anchor="t">
            <a:spAutoFit/>
          </a:bodyPr>
          <a:lstStyle/>
          <a:p>
            <a:r>
              <a:rPr lang="en-US" altLang="zh-TW" sz="24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雙 10GbE / 2.5 GbE RJ45 </a:t>
            </a:r>
            <a:r>
              <a:rPr lang="en-US" altLang="zh-TW" sz="2400" b="1"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高速網路埠</a:t>
            </a:r>
            <a:endPar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矩形 27">
            <a:extLst>
              <a:ext uri="{FF2B5EF4-FFF2-40B4-BE49-F238E27FC236}">
                <a16:creationId xmlns:a16="http://schemas.microsoft.com/office/drawing/2014/main" id="{199F1168-B52D-C52D-E31F-3A2EA0D28782}"/>
              </a:ext>
            </a:extLst>
          </p:cNvPr>
          <p:cNvSpPr/>
          <p:nvPr/>
        </p:nvSpPr>
        <p:spPr>
          <a:xfrm>
            <a:off x="859009" y="2333486"/>
            <a:ext cx="5716992" cy="830997"/>
          </a:xfrm>
          <a:prstGeom prst="rect">
            <a:avLst/>
          </a:prstGeom>
        </p:spPr>
        <p:txBody>
          <a:bodyPr wrap="square" lIns="91440" tIns="45720" rIns="91440" bIns="45720" anchor="t">
            <a:spAutoFit/>
          </a:bodyPr>
          <a:lstStyle/>
          <a:p>
            <a:r>
              <a:rPr lang="en-US" sz="16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標配雙</a:t>
            </a:r>
            <a:r>
              <a:rPr 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10GbE + 2.5GbE Multi-Gig </a:t>
            </a:r>
            <a:r>
              <a:rPr lang="en-US" sz="16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網路埠，並能自動協商</a:t>
            </a:r>
            <a:r>
              <a:rPr 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10GbE / 5GbE / 2.5GbE / 1GbE / 100MbE．更可透過 Port </a:t>
            </a:r>
            <a:r>
              <a:rPr lang="en-US" sz="16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Trunking</a:t>
            </a:r>
            <a:r>
              <a:rPr 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r>
              <a:rPr lang="en-US" sz="16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網路聚合提供最高達</a:t>
            </a:r>
            <a:r>
              <a:rPr 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20Gbps </a:t>
            </a:r>
            <a:r>
              <a:rPr lang="en-US" sz="1600"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的資料傳輸能力</a:t>
            </a:r>
            <a:r>
              <a:rPr lang="en-US" sz="16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95B5CA83-AF5F-1D2E-001A-7F086685C67E}"/>
              </a:ext>
            </a:extLst>
          </p:cNvPr>
          <p:cNvSpPr/>
          <p:nvPr/>
        </p:nvSpPr>
        <p:spPr>
          <a:xfrm>
            <a:off x="7007972" y="1858522"/>
            <a:ext cx="4404608" cy="369332"/>
          </a:xfrm>
          <a:prstGeom prst="rect">
            <a:avLst/>
          </a:prstGeom>
        </p:spPr>
        <p:txBody>
          <a:bodyPr wrap="square" lIns="91440" tIns="45720" rIns="91440" bIns="45720" anchor="t">
            <a:spAutoFit/>
          </a:bodyPr>
          <a:lstStyle/>
          <a:p>
            <a:pPr algn="ctr" fontAlgn="base"/>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無需換線，CAT 5e</a:t>
            </a:r>
            <a:r>
              <a:rPr lang="en-US" altLang="ja-JP">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即可提升</a:t>
            </a:r>
            <a:r>
              <a:rPr lang="en-US" altLang="ja-JP">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2.5</a:t>
            </a:r>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倍</a:t>
            </a:r>
            <a:r>
              <a:rPr lang="en-US" altLang="ja-JP">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ja-JP" alt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網速</a:t>
            </a:r>
            <a:endParaRPr lang="en-US">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aphicFrame>
        <p:nvGraphicFramePr>
          <p:cNvPr id="30" name="Shape 253">
            <a:extLst>
              <a:ext uri="{FF2B5EF4-FFF2-40B4-BE49-F238E27FC236}">
                <a16:creationId xmlns:a16="http://schemas.microsoft.com/office/drawing/2014/main" id="{3C65835B-6FD3-AC30-3891-D2867C9E0F14}"/>
              </a:ext>
            </a:extLst>
          </p:cNvPr>
          <p:cNvGraphicFramePr/>
          <p:nvPr>
            <p:extLst>
              <p:ext uri="{D42A27DB-BD31-4B8C-83A1-F6EECF244321}">
                <p14:modId xmlns:p14="http://schemas.microsoft.com/office/powerpoint/2010/main" val="3134855158"/>
              </p:ext>
            </p:extLst>
          </p:nvPr>
        </p:nvGraphicFramePr>
        <p:xfrm>
          <a:off x="7007973" y="2342173"/>
          <a:ext cx="4404608" cy="2463744"/>
        </p:xfrm>
        <a:graphic>
          <a:graphicData uri="http://schemas.openxmlformats.org/drawingml/2006/table">
            <a:tbl>
              <a:tblPr firstRow="1" bandRow="1">
                <a:effectLst/>
                <a:tableStyleId>{85BE263C-DBD7-4A20-BB59-AAB30ACAA65A}</a:tableStyleId>
              </a:tblPr>
              <a:tblGrid>
                <a:gridCol w="1101152">
                  <a:extLst>
                    <a:ext uri="{9D8B030D-6E8A-4147-A177-3AD203B41FA5}">
                      <a16:colId xmlns:a16="http://schemas.microsoft.com/office/drawing/2014/main" val="20000"/>
                    </a:ext>
                  </a:extLst>
                </a:gridCol>
                <a:gridCol w="1101152">
                  <a:extLst>
                    <a:ext uri="{9D8B030D-6E8A-4147-A177-3AD203B41FA5}">
                      <a16:colId xmlns:a16="http://schemas.microsoft.com/office/drawing/2014/main" val="20001"/>
                    </a:ext>
                  </a:extLst>
                </a:gridCol>
                <a:gridCol w="1101152">
                  <a:extLst>
                    <a:ext uri="{9D8B030D-6E8A-4147-A177-3AD203B41FA5}">
                      <a16:colId xmlns:a16="http://schemas.microsoft.com/office/drawing/2014/main" val="20002"/>
                    </a:ext>
                  </a:extLst>
                </a:gridCol>
                <a:gridCol w="1101152">
                  <a:extLst>
                    <a:ext uri="{9D8B030D-6E8A-4147-A177-3AD203B41FA5}">
                      <a16:colId xmlns:a16="http://schemas.microsoft.com/office/drawing/2014/main" val="20003"/>
                    </a:ext>
                  </a:extLst>
                </a:gridCol>
              </a:tblGrid>
              <a:tr h="607602">
                <a:tc>
                  <a:txBody>
                    <a:bodyPr/>
                    <a:lstStyle/>
                    <a:p>
                      <a:pPr marL="0" marR="0" lvl="0" indent="0" algn="l" rtl="0">
                        <a:spcBef>
                          <a:spcPts val="0"/>
                        </a:spcBef>
                        <a:spcAft>
                          <a:spcPts val="0"/>
                        </a:spcAft>
                        <a:buNone/>
                      </a:pP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tc>
                  <a:txBody>
                    <a:bodyPr/>
                    <a:lstStyle/>
                    <a:p>
                      <a:pPr marL="0" marR="0" lvl="0" indent="0" algn="ctr" rtl="0">
                        <a:spcBef>
                          <a:spcPts val="0"/>
                        </a:spcBef>
                        <a:spcAft>
                          <a:spcPts val="0"/>
                        </a:spcAft>
                        <a:buNone/>
                      </a:pPr>
                      <a:r>
                        <a:rPr lang="en-US"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900"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34F21"/>
                    </a:solidFill>
                  </a:tcPr>
                </a:tc>
                <a:extLst>
                  <a:ext uri="{0D108BD9-81ED-4DB2-BD59-A6C34878D82A}">
                    <a16:rowId xmlns:a16="http://schemas.microsoft.com/office/drawing/2014/main" val="10000"/>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en-US" altLang="zh-TW"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71278">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2"/>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FDFDFD">
                        <a:alpha val="14118"/>
                      </a:srgbClr>
                    </a:solidFill>
                  </a:tcPr>
                </a:tc>
                <a:extLst>
                  <a:ext uri="{0D108BD9-81ED-4DB2-BD59-A6C34878D82A}">
                    <a16:rowId xmlns:a16="http://schemas.microsoft.com/office/drawing/2014/main" val="10003"/>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solidFill>
                      <a:srgbClr val="010203">
                        <a:alpha val="10196"/>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solidFill>
                      <a:srgbClr val="010203">
                        <a:alpha val="10196"/>
                      </a:srgbClr>
                    </a:solidFill>
                  </a:tcPr>
                </a:tc>
                <a:extLst>
                  <a:ext uri="{0D108BD9-81ED-4DB2-BD59-A6C34878D82A}">
                    <a16:rowId xmlns:a16="http://schemas.microsoft.com/office/drawing/2014/main" val="10004"/>
                  </a:ext>
                </a:extLst>
              </a:tr>
              <a:tr h="371216">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X</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en-US"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92134" marR="92134" marT="46067" marB="4606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defTabSz="914400" rtl="0" eaLnBrk="1" fontAlgn="auto" latinLnBrk="0" hangingPunct="1">
                        <a:lnSpc>
                          <a:spcPct val="100000"/>
                        </a:lnSpc>
                        <a:spcBef>
                          <a:spcPts val="0"/>
                        </a:spcBef>
                        <a:spcAft>
                          <a:spcPts val="0"/>
                        </a:spcAft>
                        <a:buClr>
                          <a:schemeClr val="lt1"/>
                        </a:buClr>
                        <a:buSzPts val="1800"/>
                        <a:buFont typeface="Corbel"/>
                        <a:buNone/>
                        <a:tabLst/>
                        <a:defRPr/>
                      </a:pPr>
                      <a:r>
                        <a:rPr lang="en-US" altLang="zh-TW" sz="1600" b="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a:t>
                      </a:r>
                    </a:p>
                  </a:txBody>
                  <a:tcPr marL="92134" marR="92134" marT="46067" marB="46067" anchor="ctr">
                    <a:lnL w="6350" cap="flat" cmpd="sng" algn="ctr">
                      <a:solidFill>
                        <a:schemeClr val="tx1"/>
                      </a:solidFill>
                      <a:prstDash val="solid"/>
                      <a:round/>
                      <a:headEnd type="none" w="med" len="med"/>
                      <a:tailEnd type="none" w="med" len="med"/>
                    </a:lnL>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grpSp>
        <p:nvGrpSpPr>
          <p:cNvPr id="31" name="群組 30">
            <a:extLst>
              <a:ext uri="{FF2B5EF4-FFF2-40B4-BE49-F238E27FC236}">
                <a16:creationId xmlns:a16="http://schemas.microsoft.com/office/drawing/2014/main" id="{544AE86E-2CCC-3658-1ECA-B5769603B62F}"/>
              </a:ext>
            </a:extLst>
          </p:cNvPr>
          <p:cNvGrpSpPr/>
          <p:nvPr/>
        </p:nvGrpSpPr>
        <p:grpSpPr>
          <a:xfrm>
            <a:off x="9259195" y="5075346"/>
            <a:ext cx="1417529" cy="1417529"/>
            <a:chOff x="281575" y="3179642"/>
            <a:chExt cx="1021969" cy="1021969"/>
          </a:xfrm>
        </p:grpSpPr>
        <p:sp>
          <p:nvSpPr>
            <p:cNvPr id="32" name="矩形: 圓角 18" hidden="1">
              <a:extLst>
                <a:ext uri="{FF2B5EF4-FFF2-40B4-BE49-F238E27FC236}">
                  <a16:creationId xmlns:a16="http://schemas.microsoft.com/office/drawing/2014/main" id="{17CD242B-2151-BDB4-F6C0-FA10FD5C2A96}"/>
                </a:ext>
              </a:extLst>
            </p:cNvPr>
            <p:cNvSpPr/>
            <p:nvPr/>
          </p:nvSpPr>
          <p:spPr>
            <a:xfrm>
              <a:off x="281575" y="3179642"/>
              <a:ext cx="1021969" cy="1021969"/>
            </a:xfrm>
            <a:prstGeom prst="roundRect">
              <a:avLst/>
            </a:prstGeom>
            <a:solidFill>
              <a:srgbClr val="2189DF"/>
            </a:solidFill>
            <a:ln>
              <a:noFill/>
            </a:ln>
            <a:effectLst>
              <a:softEdge rad="25400"/>
            </a:effectLst>
            <a:scene3d>
              <a:camera prst="orthographicFront"/>
              <a:lightRig rig="soft" dir="t">
                <a:rot lat="0" lon="0" rev="16800000"/>
              </a:lightRig>
            </a:scene3d>
            <a:sp3d extrusionH="254000">
              <a:bevelT w="165100" h="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3" name="圖形 32">
              <a:extLst>
                <a:ext uri="{FF2B5EF4-FFF2-40B4-BE49-F238E27FC236}">
                  <a16:creationId xmlns:a16="http://schemas.microsoft.com/office/drawing/2014/main" id="{9E424D1D-138C-F32A-7B8C-A84DCE8B5D7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3459" y="3369882"/>
              <a:ext cx="838200" cy="609600"/>
            </a:xfrm>
            <a:prstGeom prst="rect">
              <a:avLst/>
            </a:prstGeom>
          </p:spPr>
        </p:pic>
      </p:grpSp>
      <p:sp>
        <p:nvSpPr>
          <p:cNvPr id="36" name="文字方塊 35" hidden="1">
            <a:extLst>
              <a:ext uri="{FF2B5EF4-FFF2-40B4-BE49-F238E27FC236}">
                <a16:creationId xmlns:a16="http://schemas.microsoft.com/office/drawing/2014/main" id="{209A3489-3752-FDA3-0938-12800609379A}"/>
              </a:ext>
            </a:extLst>
          </p:cNvPr>
          <p:cNvSpPr txBox="1"/>
          <p:nvPr/>
        </p:nvSpPr>
        <p:spPr>
          <a:xfrm>
            <a:off x="462583" y="493375"/>
            <a:ext cx="11143746"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雙</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網路埠讓既有網路環境即刻升速</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矩形: 圓角 3">
            <a:extLst>
              <a:ext uri="{FF2B5EF4-FFF2-40B4-BE49-F238E27FC236}">
                <a16:creationId xmlns:a16="http://schemas.microsoft.com/office/drawing/2014/main" id="{C6A800B1-AD45-6001-8116-CB0C9BADE255}"/>
              </a:ext>
            </a:extLst>
          </p:cNvPr>
          <p:cNvSpPr/>
          <p:nvPr/>
        </p:nvSpPr>
        <p:spPr>
          <a:xfrm>
            <a:off x="1064712" y="6200383"/>
            <a:ext cx="1157000" cy="406423"/>
          </a:xfrm>
          <a:prstGeom prst="roundRect">
            <a:avLst>
              <a:gd name="adj" fmla="val 12729"/>
            </a:avLst>
          </a:prstGeom>
          <a:noFill/>
          <a:ln w="38100">
            <a:solidFill>
              <a:srgbClr val="F34F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34" name="Picture 2" descr="C:\Users\user\Desktop\21_PPT對稿QNAP AQC107 10G網卡\29384737_xxl.png">
            <a:extLst>
              <a:ext uri="{FF2B5EF4-FFF2-40B4-BE49-F238E27FC236}">
                <a16:creationId xmlns:a16="http://schemas.microsoft.com/office/drawing/2014/main" id="{71DAEB6A-F5C7-56F4-3B24-959DCA5C8436}"/>
              </a:ext>
            </a:extLst>
          </p:cNvPr>
          <p:cNvPicPr>
            <a:picLocks noChangeAspect="1" noChangeArrowheads="1"/>
          </p:cNvPicPr>
          <p:nvPr/>
        </p:nvPicPr>
        <p:blipFill>
          <a:blip r:embed="rId6" cstate="screen">
            <a:extLst>
              <a:ext uri="{BEBA8EAE-BF5A-486C-A8C5-ECC9F3942E4B}">
                <a14:imgProps xmlns:a14="http://schemas.microsoft.com/office/drawing/2010/main">
                  <a14:imgLayer r:embed="rId7">
                    <a14:imgEffect>
                      <a14:brightnessContrast bright="-9000" contrast="57000"/>
                    </a14:imgEffect>
                  </a14:imgLayer>
                </a14:imgProps>
              </a:ext>
              <a:ext uri="{28A0092B-C50C-407E-A947-70E740481C1C}">
                <a14:useLocalDpi xmlns:a14="http://schemas.microsoft.com/office/drawing/2010/main"/>
              </a:ext>
            </a:extLst>
          </a:blip>
          <a:srcRect/>
          <a:stretch>
            <a:fillRect/>
          </a:stretch>
        </p:blipFill>
        <p:spPr bwMode="auto">
          <a:xfrm rot="21121603">
            <a:off x="7509927" y="5325345"/>
            <a:ext cx="1889363" cy="1750077"/>
          </a:xfrm>
          <a:prstGeom prst="rect">
            <a:avLst/>
          </a:prstGeom>
          <a:ln>
            <a:noFill/>
          </a:ln>
          <a:effectLst>
            <a:outerShdw blurRad="228600" dist="241300" dir="4500000" algn="tr" rotWithShape="0">
              <a:prstClr val="black">
                <a:alpha val="37000"/>
              </a:prstClr>
            </a:outerShdw>
          </a:effectLst>
        </p:spPr>
      </p:pic>
      <p:sp>
        <p:nvSpPr>
          <p:cNvPr id="21" name="矩形 20">
            <a:extLst>
              <a:ext uri="{FF2B5EF4-FFF2-40B4-BE49-F238E27FC236}">
                <a16:creationId xmlns:a16="http://schemas.microsoft.com/office/drawing/2014/main" id="{FFB728D2-73FF-889D-8C2B-CAC102DB598A}"/>
              </a:ext>
            </a:extLst>
          </p:cNvPr>
          <p:cNvSpPr/>
          <p:nvPr/>
        </p:nvSpPr>
        <p:spPr>
          <a:xfrm>
            <a:off x="6851277" y="4877789"/>
            <a:ext cx="4244064" cy="307777"/>
          </a:xfrm>
          <a:prstGeom prst="rect">
            <a:avLst/>
          </a:prstGeom>
        </p:spPr>
        <p:txBody>
          <a:bodyPr wrap="square" lIns="91440" tIns="45720" rIns="91440" bIns="45720" anchor="t">
            <a:spAutoFit/>
          </a:bodyPr>
          <a:lstStyle/>
          <a:p>
            <a:pPr algn="ctr" fontAlgn="base"/>
            <a:r>
              <a:rPr lang="zh-TW" altLang="en-US" sz="1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注意：客戶端網路與交換器也必須支援</a:t>
            </a:r>
            <a:r>
              <a:rPr lang="en-US" altLang="zh-TW" sz="1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2.5GbE</a:t>
            </a:r>
            <a:r>
              <a:rPr lang="zh-TW" altLang="en-US" sz="1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t>
            </a:r>
            <a:endParaRPr lang="en-US" sz="1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3" name="標題 2">
            <a:extLst>
              <a:ext uri="{FF2B5EF4-FFF2-40B4-BE49-F238E27FC236}">
                <a16:creationId xmlns:a16="http://schemas.microsoft.com/office/drawing/2014/main" id="{2C442EAE-FA88-F1D3-298B-7A7FC112C77F}"/>
              </a:ext>
            </a:extLst>
          </p:cNvPr>
          <p:cNvSpPr>
            <a:spLocks noGrp="1"/>
          </p:cNvSpPr>
          <p:nvPr>
            <p:ph type="title"/>
          </p:nvPr>
        </p:nvSpPr>
        <p:spPr>
          <a:xfrm>
            <a:off x="437322" y="515760"/>
            <a:ext cx="11284226" cy="1325563"/>
          </a:xfrm>
        </p:spPr>
        <p:txBody>
          <a:bodyPr/>
          <a:lstStyle/>
          <a:p>
            <a:r>
              <a:rPr lang="zh-TW" altLang="en-US">
                <a:sym typeface="Arial" panose="020B0604020202020204" pitchFamily="34" charset="0"/>
              </a:rPr>
              <a:t>雙 </a:t>
            </a:r>
            <a:r>
              <a:rPr lang="en-US" altLang="zh-TW">
                <a:sym typeface="Arial" panose="020B0604020202020204" pitchFamily="34" charset="0"/>
              </a:rPr>
              <a:t>10GbE </a:t>
            </a:r>
            <a:r>
              <a:rPr lang="zh-TW" altLang="en-US">
                <a:sym typeface="Arial" panose="020B0604020202020204" pitchFamily="34" charset="0"/>
              </a:rPr>
              <a:t>與</a:t>
            </a:r>
            <a:r>
              <a:rPr lang="en-US" altLang="zh-TW">
                <a:sym typeface="Arial" panose="020B0604020202020204" pitchFamily="34" charset="0"/>
              </a:rPr>
              <a:t> 2.5GbE Multi-Gig </a:t>
            </a:r>
            <a:r>
              <a:rPr lang="zh-TW" altLang="en-US">
                <a:sym typeface="Arial" panose="020B0604020202020204" pitchFamily="34" charset="0"/>
              </a:rPr>
              <a:t>網路埠，</a:t>
            </a:r>
            <a:br>
              <a:rPr lang="en-US" altLang="zh-TW">
                <a:sym typeface="Arial" panose="020B0604020202020204" pitchFamily="34" charset="0"/>
              </a:rPr>
            </a:br>
            <a:r>
              <a:rPr lang="zh-TW" altLang="en-US">
                <a:sym typeface="Arial" panose="020B0604020202020204" pitchFamily="34" charset="0"/>
              </a:rPr>
              <a:t>立即發揮效能與讓既有網路環境即刻升速 </a:t>
            </a:r>
          </a:p>
        </p:txBody>
      </p:sp>
    </p:spTree>
    <p:extLst>
      <p:ext uri="{BB962C8B-B14F-4D97-AF65-F5344CB8AC3E}">
        <p14:creationId xmlns:p14="http://schemas.microsoft.com/office/powerpoint/2010/main" val="1182425277"/>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hidden="1">
            <a:extLst>
              <a:ext uri="{FF2B5EF4-FFF2-40B4-BE49-F238E27FC236}">
                <a16:creationId xmlns:a16="http://schemas.microsoft.com/office/drawing/2014/main" id="{72D100C5-8368-3D75-7396-E7FBD4D64EAD}"/>
              </a:ext>
            </a:extLst>
          </p:cNvPr>
          <p:cNvSpPr txBox="1"/>
          <p:nvPr/>
        </p:nvSpPr>
        <p:spPr>
          <a:xfrm>
            <a:off x="813827" y="557559"/>
            <a:ext cx="10581280" cy="1261884"/>
          </a:xfrm>
          <a:prstGeom prst="rect">
            <a:avLst/>
          </a:prstGeom>
          <a:noFill/>
        </p:spPr>
        <p:txBody>
          <a:bodyPr wrap="square" rtlCol="0">
            <a:spAutoFit/>
          </a:bodyPr>
          <a:lstStyle/>
          <a:p>
            <a:r>
              <a:rPr lang="zh-TW" altLang="en-US" sz="3800" b="1">
                <a:solidFill>
                  <a:schemeClr val="bg1"/>
                </a:solidFill>
                <a:latin typeface="Arial" panose="020B0604020202020204" pitchFamily="34" charset="0"/>
                <a:ea typeface="微軟正黑體" panose="020B0604030504040204" pitchFamily="34" charset="-120"/>
                <a:sym typeface="Arial" panose="020B0604020202020204" pitchFamily="34" charset="0"/>
              </a:rPr>
              <a:t>高效率企業儲存需求趨向超高效能低延遲</a:t>
            </a:r>
            <a:r>
              <a:rPr lang="en-US" altLang="zh-TW" sz="38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3800" b="1"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3800" b="1">
                <a:solidFill>
                  <a:schemeClr val="bg1"/>
                </a:solidFill>
                <a:latin typeface="Arial" panose="020B0604020202020204" pitchFamily="34" charset="0"/>
                <a:ea typeface="微軟正黑體" panose="020B0604030504040204" pitchFamily="34" charset="-120"/>
                <a:sym typeface="Arial" panose="020B0604020202020204" pitchFamily="34" charset="0"/>
              </a:rPr>
              <a:t> SSD</a:t>
            </a:r>
            <a:r>
              <a:rPr lang="zh-TW" altLang="en-US" sz="38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3800" b="1">
                <a:solidFill>
                  <a:schemeClr val="bg1"/>
                </a:solidFill>
                <a:latin typeface="Arial" panose="020B0604020202020204" pitchFamily="34" charset="0"/>
                <a:ea typeface="微軟正黑體" panose="020B0604030504040204" pitchFamily="34" charset="-120"/>
                <a:sym typeface="Arial" panose="020B0604020202020204" pitchFamily="34" charset="0"/>
              </a:rPr>
              <a:t>PCIe Gen4</a:t>
            </a:r>
            <a:r>
              <a:rPr lang="zh-TW" altLang="en-US" sz="3800" b="1">
                <a:solidFill>
                  <a:schemeClr val="bg1"/>
                </a:solidFill>
                <a:latin typeface="Arial" panose="020B0604020202020204" pitchFamily="34" charset="0"/>
                <a:ea typeface="微軟正黑體" panose="020B0604030504040204" pitchFamily="34" charset="-120"/>
                <a:sym typeface="Arial" panose="020B0604020202020204" pitchFamily="34" charset="0"/>
              </a:rPr>
              <a:t>、與</a:t>
            </a:r>
            <a:r>
              <a:rPr lang="en-US" altLang="zh-TW" sz="3800" b="1">
                <a:solidFill>
                  <a:schemeClr val="bg1"/>
                </a:solidFill>
                <a:latin typeface="Arial" panose="020B0604020202020204" pitchFamily="34" charset="0"/>
                <a:ea typeface="微軟正黑體" panose="020B0604030504040204" pitchFamily="34" charset="-120"/>
                <a:sym typeface="Arial" panose="020B0604020202020204" pitchFamily="34" charset="0"/>
              </a:rPr>
              <a:t> 10GbE/25GbE </a:t>
            </a:r>
            <a:r>
              <a:rPr lang="zh-TW" altLang="en-US" sz="3800" b="1">
                <a:solidFill>
                  <a:schemeClr val="bg1"/>
                </a:solidFill>
                <a:latin typeface="Arial" panose="020B0604020202020204" pitchFamily="34" charset="0"/>
                <a:ea typeface="微軟正黑體" panose="020B0604030504040204" pitchFamily="34" charset="-120"/>
                <a:sym typeface="Arial" panose="020B0604020202020204" pitchFamily="34" charset="0"/>
              </a:rPr>
              <a:t>網路</a:t>
            </a:r>
          </a:p>
        </p:txBody>
      </p:sp>
      <p:sp>
        <p:nvSpPr>
          <p:cNvPr id="10" name="文字方塊 9">
            <a:extLst>
              <a:ext uri="{FF2B5EF4-FFF2-40B4-BE49-F238E27FC236}">
                <a16:creationId xmlns:a16="http://schemas.microsoft.com/office/drawing/2014/main" id="{E5160256-54B2-4D9B-1C2C-3F9B8ECF07B0}"/>
              </a:ext>
            </a:extLst>
          </p:cNvPr>
          <p:cNvSpPr txBox="1"/>
          <p:nvPr/>
        </p:nvSpPr>
        <p:spPr>
          <a:xfrm>
            <a:off x="899972" y="2450210"/>
            <a:ext cx="10200230" cy="738664"/>
          </a:xfrm>
          <a:prstGeom prst="rect">
            <a:avLst/>
          </a:prstGeom>
          <a:noFill/>
        </p:spPr>
        <p:txBody>
          <a:bodyPr wrap="square" rtlCol="0">
            <a:spAutoFit/>
          </a:bodyPr>
          <a:lstStyle/>
          <a:p>
            <a:pPr>
              <a:spcBef>
                <a:spcPts val="1800"/>
              </a:spcBef>
            </a:pPr>
            <a:r>
              <a:rPr lang="en-US" altLang="zh-TW" sz="14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High-performance metadata databases, database engines, …</a:t>
            </a:r>
            <a:r>
              <a:rPr lang="en" altLang="zh-TW"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SSDs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deliver the performance needed…. Additionally, beyond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compression</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PCI-Express 4.0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specification for bandwidth improvements…and significant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price declines</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has made it economically feasible to deploy at large scale”</a:t>
            </a:r>
            <a:endParaRPr lang="zh-TW" altLang="en-US" sz="1400" spc="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矩形 1">
            <a:extLst>
              <a:ext uri="{FF2B5EF4-FFF2-40B4-BE49-F238E27FC236}">
                <a16:creationId xmlns:a16="http://schemas.microsoft.com/office/drawing/2014/main" id="{E61C2F02-3EBF-6DB7-EC6A-FD7FDC5D2D3E}"/>
              </a:ext>
            </a:extLst>
          </p:cNvPr>
          <p:cNvSpPr/>
          <p:nvPr/>
        </p:nvSpPr>
        <p:spPr>
          <a:xfrm>
            <a:off x="5444683" y="3018564"/>
            <a:ext cx="5503817" cy="215444"/>
          </a:xfrm>
          <a:prstGeom prst="rect">
            <a:avLst/>
          </a:prstGeom>
        </p:spPr>
        <p:txBody>
          <a:bodyPr wrap="square">
            <a:spAutoFit/>
          </a:bodyPr>
          <a:lstStyle/>
          <a:p>
            <a:pPr algn="r"/>
            <a:r>
              <a:rPr lang="zh-TW" altLang="en-US" sz="8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https://www.networkworld.com/article/3666956/8-enterprise-storage-trends-to-watch.html</a:t>
            </a:r>
          </a:p>
        </p:txBody>
      </p:sp>
      <p:sp>
        <p:nvSpPr>
          <p:cNvPr id="6" name="矩形 5">
            <a:extLst>
              <a:ext uri="{FF2B5EF4-FFF2-40B4-BE49-F238E27FC236}">
                <a16:creationId xmlns:a16="http://schemas.microsoft.com/office/drawing/2014/main" id="{27480D75-D0E7-3E26-19ED-B6DCE29D6CD4}"/>
              </a:ext>
            </a:extLst>
          </p:cNvPr>
          <p:cNvSpPr/>
          <p:nvPr/>
        </p:nvSpPr>
        <p:spPr>
          <a:xfrm>
            <a:off x="899973" y="3394874"/>
            <a:ext cx="10048528" cy="523220"/>
          </a:xfrm>
          <a:prstGeom prst="rect">
            <a:avLst/>
          </a:prstGeom>
        </p:spPr>
        <p:txBody>
          <a:bodyPr wrap="square">
            <a:spAutoFit/>
          </a:bodyPr>
          <a:lstStyle/>
          <a:p>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“TrendForce predicts NAND flash prices will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decline 8-13 percent </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 the third quarter of 2022, and may </a:t>
            </a:r>
            <a:r>
              <a:rPr lang="en" altLang="zh-TW" sz="1400">
                <a:solidFill>
                  <a:srgbClr val="FFC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continue</a:t>
            </a:r>
            <a:r>
              <a:rPr lang="en"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into the fourth quarter”</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文字方塊 13">
            <a:extLst>
              <a:ext uri="{FF2B5EF4-FFF2-40B4-BE49-F238E27FC236}">
                <a16:creationId xmlns:a16="http://schemas.microsoft.com/office/drawing/2014/main" id="{7B4D1FEF-E775-6BD4-45EA-25E0C7F1BAA0}"/>
              </a:ext>
            </a:extLst>
          </p:cNvPr>
          <p:cNvSpPr txBox="1"/>
          <p:nvPr/>
        </p:nvSpPr>
        <p:spPr>
          <a:xfrm>
            <a:off x="813826" y="1848792"/>
            <a:ext cx="10564347" cy="369332"/>
          </a:xfrm>
          <a:prstGeom prst="rect">
            <a:avLst/>
          </a:prstGeom>
          <a:noFill/>
        </p:spPr>
        <p:txBody>
          <a:bodyPr wrap="square" rtlCol="0">
            <a:spAutoFit/>
          </a:bodyPr>
          <a:lstStyle/>
          <a:p>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價格逐漸下探</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 (8~13%) </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的</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以及</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 PCIe Gen4 </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普及讓高效能</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更容易導入企業儲存應用</a:t>
            </a:r>
          </a:p>
        </p:txBody>
      </p:sp>
      <p:pic>
        <p:nvPicPr>
          <p:cNvPr id="17" name="Picture 2">
            <a:extLst>
              <a:ext uri="{FF2B5EF4-FFF2-40B4-BE49-F238E27FC236}">
                <a16:creationId xmlns:a16="http://schemas.microsoft.com/office/drawing/2014/main" id="{A1D55A12-A6AF-9A58-397F-D77B48658A1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0702" y="4546712"/>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93E5A07B-3B73-F913-75F3-8A0D776542A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13647" y="4546710"/>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A3D06DC7-C597-32F9-5D0F-919CB27805E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25816" y="4546711"/>
            <a:ext cx="3235482" cy="2185672"/>
          </a:xfrm>
          <a:prstGeom prst="rect">
            <a:avLst/>
          </a:prstGeom>
          <a:noFill/>
          <a:ln w="15240">
            <a:solidFill>
              <a:schemeClr val="bg1"/>
            </a:solidFill>
          </a:ln>
          <a:effectLst>
            <a:outerShdw blurRad="342900" dist="177800" dir="3600000" algn="ctr"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6F3374DA-AF19-9D59-BF6A-D1ECBE68076C}"/>
              </a:ext>
            </a:extLst>
          </p:cNvPr>
          <p:cNvSpPr txBox="1"/>
          <p:nvPr/>
        </p:nvSpPr>
        <p:spPr>
          <a:xfrm>
            <a:off x="830700" y="4149459"/>
            <a:ext cx="3235483" cy="369332"/>
          </a:xfrm>
          <a:prstGeom prst="rect">
            <a:avLst/>
          </a:prstGeom>
          <a:noFill/>
        </p:spPr>
        <p:txBody>
          <a:bodyPr wrap="square">
            <a:spAutoFit/>
          </a:bodyPr>
          <a:lstStyle/>
          <a:p>
            <a:pPr algn="ctr" fontAlgn="base"/>
            <a:r>
              <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虛擬化</a:t>
            </a:r>
            <a:endParaRPr lang="en"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文字方塊 20">
            <a:extLst>
              <a:ext uri="{FF2B5EF4-FFF2-40B4-BE49-F238E27FC236}">
                <a16:creationId xmlns:a16="http://schemas.microsoft.com/office/drawing/2014/main" id="{96D1853A-0525-AD81-F359-64D94E3B7194}"/>
              </a:ext>
            </a:extLst>
          </p:cNvPr>
          <p:cNvSpPr txBox="1"/>
          <p:nvPr/>
        </p:nvSpPr>
        <p:spPr>
          <a:xfrm>
            <a:off x="4513647" y="4146041"/>
            <a:ext cx="3235482" cy="369332"/>
          </a:xfrm>
          <a:prstGeom prst="rect">
            <a:avLst/>
          </a:prstGeom>
          <a:noFill/>
        </p:spPr>
        <p:txBody>
          <a:bodyPr wrap="square">
            <a:spAutoFit/>
          </a:bodyPr>
          <a:lstStyle/>
          <a:p>
            <a:pPr algn="ctr" fontAlgn="base"/>
            <a:r>
              <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資料庫</a:t>
            </a:r>
            <a:endParaRPr lang="en"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文字方塊 21">
            <a:extLst>
              <a:ext uri="{FF2B5EF4-FFF2-40B4-BE49-F238E27FC236}">
                <a16:creationId xmlns:a16="http://schemas.microsoft.com/office/drawing/2014/main" id="{9EB0B2B3-7A39-ADCA-60D6-A67928F002F7}"/>
              </a:ext>
            </a:extLst>
          </p:cNvPr>
          <p:cNvSpPr txBox="1"/>
          <p:nvPr/>
        </p:nvSpPr>
        <p:spPr>
          <a:xfrm>
            <a:off x="8125816" y="4136776"/>
            <a:ext cx="3235482" cy="369332"/>
          </a:xfrm>
          <a:prstGeom prst="rect">
            <a:avLst/>
          </a:prstGeom>
          <a:noFill/>
        </p:spPr>
        <p:txBody>
          <a:bodyPr wrap="square">
            <a:spAutoFit/>
          </a:bodyPr>
          <a:lstStyle/>
          <a:p>
            <a:pPr algn="ctr" fontAlgn="base"/>
            <a:r>
              <a:rPr lang="zh-TW" altLang="en-US"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影視產業</a:t>
            </a:r>
            <a:r>
              <a:rPr lang="en-US" altLang="zh-TW" b="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(M&amp;E)</a:t>
            </a:r>
            <a:endParaRPr lang="en" altLang="zh-TW">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22">
            <a:extLst>
              <a:ext uri="{FF2B5EF4-FFF2-40B4-BE49-F238E27FC236}">
                <a16:creationId xmlns:a16="http://schemas.microsoft.com/office/drawing/2014/main" id="{C66DEB66-F2FB-D2E7-8265-DC2E10D08B71}"/>
              </a:ext>
            </a:extLst>
          </p:cNvPr>
          <p:cNvSpPr/>
          <p:nvPr/>
        </p:nvSpPr>
        <p:spPr>
          <a:xfrm>
            <a:off x="7385309" y="3634239"/>
            <a:ext cx="3597460" cy="246221"/>
          </a:xfrm>
          <a:prstGeom prst="rect">
            <a:avLst/>
          </a:prstGeom>
        </p:spPr>
        <p:txBody>
          <a:bodyPr wrap="none">
            <a:spAutoFit/>
          </a:bodyPr>
          <a:lstStyle/>
          <a:p>
            <a:pPr algn="r"/>
            <a:r>
              <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https://www.theregister.com/2022/07/19/nand_flash_decline/</a:t>
            </a:r>
          </a:p>
        </p:txBody>
      </p:sp>
      <p:sp>
        <p:nvSpPr>
          <p:cNvPr id="3" name="標題 2">
            <a:extLst>
              <a:ext uri="{FF2B5EF4-FFF2-40B4-BE49-F238E27FC236}">
                <a16:creationId xmlns:a16="http://schemas.microsoft.com/office/drawing/2014/main" id="{E29F84E4-19C6-232A-322A-C4C77FFBD589}"/>
              </a:ext>
            </a:extLst>
          </p:cNvPr>
          <p:cNvSpPr>
            <a:spLocks noGrp="1"/>
          </p:cNvSpPr>
          <p:nvPr>
            <p:ph type="title"/>
          </p:nvPr>
        </p:nvSpPr>
        <p:spPr>
          <a:xfrm>
            <a:off x="424070" y="502927"/>
            <a:ext cx="11297478" cy="1325563"/>
          </a:xfrm>
        </p:spPr>
        <p:txBody>
          <a:bodyPr>
            <a:normAutofit fontScale="90000"/>
          </a:bodyPr>
          <a:lstStyle/>
          <a:p>
            <a:r>
              <a:rPr lang="zh-TW" altLang="en-US"/>
              <a:t>高效率企業儲存需求趨向高效能低延遲</a:t>
            </a:r>
            <a:r>
              <a:rPr lang="en-US" altLang="zh-TW"/>
              <a:t> </a:t>
            </a:r>
            <a:br>
              <a:rPr lang="en-US" altLang="zh-TW"/>
            </a:br>
            <a:r>
              <a:rPr lang="en-US" altLang="zh-TW"/>
              <a:t>SSD </a:t>
            </a:r>
            <a:r>
              <a:rPr lang="zh-TW" altLang="en-US"/>
              <a:t>快取加速、</a:t>
            </a:r>
            <a:r>
              <a:rPr lang="en-US" altLang="zh-TW"/>
              <a:t>PCIe Gen4</a:t>
            </a:r>
            <a:r>
              <a:rPr lang="zh-TW" altLang="en-US"/>
              <a:t>、與 </a:t>
            </a:r>
            <a:r>
              <a:rPr lang="en-US" altLang="zh-TW"/>
              <a:t>10GbE/25GbE </a:t>
            </a:r>
            <a:r>
              <a:rPr lang="zh-TW" altLang="en-US"/>
              <a:t>網路</a:t>
            </a:r>
          </a:p>
        </p:txBody>
      </p:sp>
    </p:spTree>
    <p:extLst>
      <p:ext uri="{BB962C8B-B14F-4D97-AF65-F5344CB8AC3E}">
        <p14:creationId xmlns:p14="http://schemas.microsoft.com/office/powerpoint/2010/main" val="3334673359"/>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9">
            <a:extLst>
              <a:ext uri="{FF2B5EF4-FFF2-40B4-BE49-F238E27FC236}">
                <a16:creationId xmlns:a16="http://schemas.microsoft.com/office/drawing/2014/main" id="{ED64D25C-0CC0-E745-999E-EA3238D16D5C}"/>
              </a:ext>
            </a:extLst>
          </p:cNvPr>
          <p:cNvSpPr txBox="1"/>
          <p:nvPr/>
        </p:nvSpPr>
        <p:spPr>
          <a:xfrm>
            <a:off x="588724" y="1679374"/>
            <a:ext cx="6687023" cy="3297698"/>
          </a:xfrm>
          <a:prstGeom prst="rect">
            <a:avLst/>
          </a:prstGeom>
          <a:noFill/>
        </p:spPr>
        <p:txBody>
          <a:bodyPr wrap="square" lIns="121920" tIns="60960" rIns="121920" bIns="60960" rtlCol="0" anchor="t">
            <a:spAutoFit/>
          </a:bodyPr>
          <a:lstStyle/>
          <a:p>
            <a:pPr marL="232828" indent="-232828">
              <a:lnSpc>
                <a:spcPct val="150000"/>
              </a:lnSpc>
              <a:buClr>
                <a:srgbClr val="F34F21"/>
              </a:buClr>
              <a:buFont typeface="Arial"/>
              <a:buChar char="•"/>
            </a:pP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QXG-25G2SF-CX6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提供</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2 x 25GbE SFP28 </a:t>
            </a:r>
            <a:r>
              <a:rPr lang="en"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SmartNIC</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CN"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32828" indent="-232828">
              <a:buClr>
                <a:srgbClr val="F34F21"/>
              </a:buClr>
              <a:buFont typeface="Arial"/>
              <a:buChar char="•"/>
            </a:pP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25GbE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網路埠，適用</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SFP28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光纖轉發器或</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DAC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直連線材</a:t>
            </a:r>
            <a:endPar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32828" indent="-232828">
              <a:buClr>
                <a:srgbClr val="F34F21"/>
              </a:buClr>
              <a:buFont typeface="Arial"/>
              <a:buChar char="•"/>
            </a:pP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向下相容支援</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rgbClr val="FB8605"/>
                </a:solidFill>
                <a:latin typeface="Arial" panose="020B0604020202020204" pitchFamily="34" charset="0"/>
                <a:ea typeface="微軟正黑體" panose="020B0604030504040204" pitchFamily="34" charset="-120"/>
                <a:sym typeface="Arial" panose="020B0604020202020204" pitchFamily="34" charset="0"/>
              </a:rPr>
              <a:t>1GbE</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及</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rgbClr val="FB8605"/>
                </a:solidFill>
                <a:latin typeface="Arial" panose="020B0604020202020204" pitchFamily="34" charset="0"/>
                <a:ea typeface="微軟正黑體" panose="020B0604030504040204" pitchFamily="34" charset="-120"/>
                <a:sym typeface="Arial" panose="020B0604020202020204" pitchFamily="34" charset="0"/>
              </a:rPr>
              <a:t>10GbE</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網路 </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適用相容的</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SFP/SFP+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光纖轉發器</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a:t>
            </a:r>
          </a:p>
          <a:p>
            <a:pPr marL="232828" indent="-232828">
              <a:buClr>
                <a:srgbClr val="F34F21"/>
              </a:buClr>
              <a:buFont typeface="Arial"/>
              <a:buChar char="•"/>
            </a:pP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Auto-negotiation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可自動調整連接速度</a:t>
            </a:r>
            <a:endPar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32828" indent="-232828">
              <a:buClr>
                <a:srgbClr val="F34F21"/>
              </a:buClr>
              <a:buFont typeface="Arial"/>
              <a:buChar char="•"/>
            </a:pP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Link Aggregation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聚合提供充足的網路傳輸頻寬</a:t>
            </a:r>
            <a:endParaRPr lang="zh-CN"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32828" indent="-232828">
              <a:lnSpc>
                <a:spcPct val="150000"/>
              </a:lnSpc>
              <a:buClr>
                <a:srgbClr val="F34F21"/>
              </a:buClr>
              <a:buFont typeface="Arial"/>
              <a:buChar char="•"/>
            </a:pPr>
            <a:endPar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文字方塊 9" hidden="1">
            <a:extLst>
              <a:ext uri="{FF2B5EF4-FFF2-40B4-BE49-F238E27FC236}">
                <a16:creationId xmlns:a16="http://schemas.microsoft.com/office/drawing/2014/main" id="{54BF444D-CBE4-845A-1E98-E33E67318C1C}"/>
              </a:ext>
            </a:extLst>
          </p:cNvPr>
          <p:cNvSpPr txBox="1"/>
          <p:nvPr/>
        </p:nvSpPr>
        <p:spPr>
          <a:xfrm>
            <a:off x="462583" y="493375"/>
            <a:ext cx="11143746"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內建雙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25GbE SFP28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高速網路埠</a:t>
            </a:r>
          </a:p>
        </p:txBody>
      </p:sp>
      <p:grpSp>
        <p:nvGrpSpPr>
          <p:cNvPr id="16" name="群組 15">
            <a:extLst>
              <a:ext uri="{FF2B5EF4-FFF2-40B4-BE49-F238E27FC236}">
                <a16:creationId xmlns:a16="http://schemas.microsoft.com/office/drawing/2014/main" id="{B6A30B82-F204-F4AA-13ED-EADDEEA0EC5C}"/>
              </a:ext>
            </a:extLst>
          </p:cNvPr>
          <p:cNvGrpSpPr/>
          <p:nvPr/>
        </p:nvGrpSpPr>
        <p:grpSpPr>
          <a:xfrm>
            <a:off x="9553667" y="1780002"/>
            <a:ext cx="2127427" cy="2717684"/>
            <a:chOff x="1899989" y="3213600"/>
            <a:chExt cx="2127427" cy="2717684"/>
          </a:xfrm>
        </p:grpSpPr>
        <p:pic>
          <p:nvPicPr>
            <p:cNvPr id="19" name="圖形 18">
              <a:extLst>
                <a:ext uri="{FF2B5EF4-FFF2-40B4-BE49-F238E27FC236}">
                  <a16:creationId xmlns:a16="http://schemas.microsoft.com/office/drawing/2014/main" id="{23D68C0E-D649-D98C-DA6E-33879CB0C3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9989" y="3213600"/>
              <a:ext cx="2127427" cy="2717684"/>
            </a:xfrm>
            <a:prstGeom prst="rect">
              <a:avLst/>
            </a:prstGeom>
          </p:spPr>
        </p:pic>
        <p:sp>
          <p:nvSpPr>
            <p:cNvPr id="20" name="文字方塊 19">
              <a:extLst>
                <a:ext uri="{FF2B5EF4-FFF2-40B4-BE49-F238E27FC236}">
                  <a16:creationId xmlns:a16="http://schemas.microsoft.com/office/drawing/2014/main" id="{AF5A3004-CCAD-552A-D746-A51AB44ACE2E}"/>
                </a:ext>
              </a:extLst>
            </p:cNvPr>
            <p:cNvSpPr txBox="1"/>
            <p:nvPr/>
          </p:nvSpPr>
          <p:spPr>
            <a:xfrm>
              <a:off x="2071501" y="3268443"/>
              <a:ext cx="1822759" cy="830997"/>
            </a:xfrm>
            <a:prstGeom prst="rect">
              <a:avLst/>
            </a:prstGeom>
            <a:noFill/>
          </p:spPr>
          <p:txBody>
            <a:bodyPr wrap="square" rtlCol="0">
              <a:spAutoFit/>
            </a:bodyPr>
            <a:lstStyle/>
            <a:p>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支援</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25GbE SFP28</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 光纖收發器與</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LC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連接線</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1" name="圖片 20">
              <a:extLst>
                <a:ext uri="{FF2B5EF4-FFF2-40B4-BE49-F238E27FC236}">
                  <a16:creationId xmlns:a16="http://schemas.microsoft.com/office/drawing/2014/main" id="{5DD31FC1-811D-9425-93FC-9D6E2B898FF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38692" y="4216368"/>
              <a:ext cx="1684639" cy="1645330"/>
            </a:xfrm>
            <a:prstGeom prst="rect">
              <a:avLst/>
            </a:prstGeom>
          </p:spPr>
        </p:pic>
      </p:grpSp>
      <p:sp>
        <p:nvSpPr>
          <p:cNvPr id="3" name="標題 2">
            <a:extLst>
              <a:ext uri="{FF2B5EF4-FFF2-40B4-BE49-F238E27FC236}">
                <a16:creationId xmlns:a16="http://schemas.microsoft.com/office/drawing/2014/main" id="{E2C55E45-76A5-35AC-45E6-A40318EC5D26}"/>
              </a:ext>
            </a:extLst>
          </p:cNvPr>
          <p:cNvSpPr>
            <a:spLocks noGrp="1"/>
          </p:cNvSpPr>
          <p:nvPr>
            <p:ph type="title"/>
          </p:nvPr>
        </p:nvSpPr>
        <p:spPr>
          <a:xfrm>
            <a:off x="410817" y="466164"/>
            <a:ext cx="11343861" cy="1224524"/>
          </a:xfrm>
        </p:spPr>
        <p:txBody>
          <a:bodyPr/>
          <a:lstStyle/>
          <a:p>
            <a:r>
              <a:rPr lang="zh-TW" altLang="en-US">
                <a:sym typeface="Arial" panose="020B0604020202020204" pitchFamily="34" charset="0"/>
              </a:rPr>
              <a:t>全新</a:t>
            </a:r>
            <a:r>
              <a:rPr lang="en-US" altLang="zh-TW">
                <a:sym typeface="Arial" panose="020B0604020202020204" pitchFamily="34" charset="0"/>
              </a:rPr>
              <a:t> PCIe Gen4 </a:t>
            </a:r>
            <a:r>
              <a:rPr lang="zh-TW" altLang="en-US">
                <a:sym typeface="Arial" panose="020B0604020202020204" pitchFamily="34" charset="0"/>
              </a:rPr>
              <a:t>高速世代插槽，可額外選購</a:t>
            </a:r>
            <a:r>
              <a:rPr lang="en-US" altLang="zh-TW">
                <a:sym typeface="Arial" panose="020B0604020202020204" pitchFamily="34" charset="0"/>
              </a:rPr>
              <a:t>QXG </a:t>
            </a:r>
            <a:r>
              <a:rPr lang="zh-TW" altLang="en-US">
                <a:sym typeface="Arial" panose="020B0604020202020204" pitchFamily="34" charset="0"/>
              </a:rPr>
              <a:t>網卡支援</a:t>
            </a:r>
            <a:r>
              <a:rPr lang="en-US" altLang="zh-TW">
                <a:sym typeface="Arial" panose="020B0604020202020204" pitchFamily="34" charset="0"/>
              </a:rPr>
              <a:t> 25GbE SFP28 </a:t>
            </a:r>
            <a:r>
              <a:rPr lang="zh-TW" altLang="en-US">
                <a:sym typeface="Arial" panose="020B0604020202020204" pitchFamily="34" charset="0"/>
              </a:rPr>
              <a:t>高速網路埠</a:t>
            </a:r>
          </a:p>
        </p:txBody>
      </p:sp>
      <p:pic>
        <p:nvPicPr>
          <p:cNvPr id="2" name="Picture 2" descr="qsw-m5216-1t">
            <a:extLst>
              <a:ext uri="{FF2B5EF4-FFF2-40B4-BE49-F238E27FC236}">
                <a16:creationId xmlns:a16="http://schemas.microsoft.com/office/drawing/2014/main" id="{04C535A5-8203-4B66-BCD9-6FFA08E394F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27153" b="32665"/>
          <a:stretch/>
        </p:blipFill>
        <p:spPr bwMode="auto">
          <a:xfrm>
            <a:off x="4649298" y="5368054"/>
            <a:ext cx="3010448" cy="756031"/>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1028;p60">
            <a:extLst>
              <a:ext uri="{FF2B5EF4-FFF2-40B4-BE49-F238E27FC236}">
                <a16:creationId xmlns:a16="http://schemas.microsoft.com/office/drawing/2014/main" id="{51AB2ED5-B664-12D1-833E-840C8871AE2E}"/>
              </a:ext>
            </a:extLst>
          </p:cNvPr>
          <p:cNvPicPr preferRelativeResize="0">
            <a:picLocks noChangeAspect="1"/>
          </p:cNvPicPr>
          <p:nvPr/>
        </p:nvPicPr>
        <p:blipFill rotWithShape="1">
          <a:blip r:embed="rId7" cstate="print">
            <a:alphaModFix/>
            <a:extLst>
              <a:ext uri="{28A0092B-C50C-407E-A947-70E740481C1C}">
                <a14:useLocalDpi xmlns:a14="http://schemas.microsoft.com/office/drawing/2010/main"/>
              </a:ext>
            </a:extLst>
          </a:blip>
          <a:srcRect/>
          <a:stretch/>
        </p:blipFill>
        <p:spPr>
          <a:xfrm>
            <a:off x="8527163" y="4772400"/>
            <a:ext cx="2826637" cy="1860516"/>
          </a:xfrm>
          <a:prstGeom prst="rect">
            <a:avLst/>
          </a:prstGeom>
          <a:noFill/>
          <a:ln>
            <a:noFill/>
          </a:ln>
          <a:effectLst>
            <a:outerShdw blurRad="101600" dist="38100" dir="2700000" algn="tl" rotWithShape="0">
              <a:prstClr val="black">
                <a:alpha val="40000"/>
              </a:prstClr>
            </a:outerShdw>
          </a:effectLst>
        </p:spPr>
      </p:pic>
      <p:sp>
        <p:nvSpPr>
          <p:cNvPr id="6" name="文字方塊 23">
            <a:extLst>
              <a:ext uri="{FF2B5EF4-FFF2-40B4-BE49-F238E27FC236}">
                <a16:creationId xmlns:a16="http://schemas.microsoft.com/office/drawing/2014/main" id="{18B303FF-99F3-B297-B892-E6514D52568A}"/>
              </a:ext>
            </a:extLst>
          </p:cNvPr>
          <p:cNvSpPr txBox="1"/>
          <p:nvPr/>
        </p:nvSpPr>
        <p:spPr>
          <a:xfrm>
            <a:off x="8788480" y="6129567"/>
            <a:ext cx="2624485" cy="523220"/>
          </a:xfrm>
          <a:prstGeom prst="rect">
            <a:avLst/>
          </a:prstGeom>
          <a:noFill/>
        </p:spPr>
        <p:txBody>
          <a:bodyPr wrap="square" rtlCol="0">
            <a:spAutoFit/>
          </a:bodyPr>
          <a:lstStyle/>
          <a:p>
            <a:pPr algn="ct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10GbE Switch</a:t>
            </a:r>
          </a:p>
          <a:p>
            <a:pPr algn="ct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QSW 10GbE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交換器系列</a:t>
            </a:r>
          </a:p>
        </p:txBody>
      </p:sp>
      <p:sp>
        <p:nvSpPr>
          <p:cNvPr id="8" name="矩形: 圓角 22">
            <a:extLst>
              <a:ext uri="{FF2B5EF4-FFF2-40B4-BE49-F238E27FC236}">
                <a16:creationId xmlns:a16="http://schemas.microsoft.com/office/drawing/2014/main" id="{2B70ADCA-83A0-7ABB-21F9-9994A6673928}"/>
              </a:ext>
            </a:extLst>
          </p:cNvPr>
          <p:cNvSpPr/>
          <p:nvPr/>
        </p:nvSpPr>
        <p:spPr>
          <a:xfrm>
            <a:off x="5460998" y="4985456"/>
            <a:ext cx="1349543" cy="274013"/>
          </a:xfrm>
          <a:prstGeom prst="roundRect">
            <a:avLst>
              <a:gd name="adj" fmla="val 9133"/>
            </a:avLst>
          </a:prstGeom>
          <a:solidFill>
            <a:srgbClr val="F34F21">
              <a:alpha val="85000"/>
            </a:srgbClr>
          </a:solidFill>
        </p:spPr>
        <p:txBody>
          <a:bodyPr wrap="none" rtlCol="0">
            <a:spAutoFit/>
          </a:bodyPr>
          <a:lstStyle/>
          <a:p>
            <a:pPr algn="ctr"/>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25GbE SFP28</a:t>
            </a:r>
          </a:p>
        </p:txBody>
      </p:sp>
      <p:sp>
        <p:nvSpPr>
          <p:cNvPr id="9" name="矩形: 圓角 22">
            <a:extLst>
              <a:ext uri="{FF2B5EF4-FFF2-40B4-BE49-F238E27FC236}">
                <a16:creationId xmlns:a16="http://schemas.microsoft.com/office/drawing/2014/main" id="{E27F6C4B-B0D6-A5DA-742A-D87450017865}"/>
              </a:ext>
            </a:extLst>
          </p:cNvPr>
          <p:cNvSpPr/>
          <p:nvPr/>
        </p:nvSpPr>
        <p:spPr>
          <a:xfrm>
            <a:off x="9542985" y="4977527"/>
            <a:ext cx="1115474" cy="290393"/>
          </a:xfrm>
          <a:prstGeom prst="roundRect">
            <a:avLst>
              <a:gd name="adj" fmla="val 9133"/>
            </a:avLst>
          </a:prstGeom>
          <a:solidFill>
            <a:srgbClr val="F34F21">
              <a:alpha val="85000"/>
            </a:srgbClr>
          </a:solidFill>
        </p:spPr>
        <p:txBody>
          <a:bodyPr wrap="none" rtlCol="0">
            <a:spAutoFit/>
          </a:bodyPr>
          <a:lstStyle/>
          <a:p>
            <a:pPr algn="ctr"/>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10GbE SFP+</a:t>
            </a:r>
          </a:p>
        </p:txBody>
      </p:sp>
      <p:grpSp>
        <p:nvGrpSpPr>
          <p:cNvPr id="11" name="群組 2">
            <a:extLst>
              <a:ext uri="{FF2B5EF4-FFF2-40B4-BE49-F238E27FC236}">
                <a16:creationId xmlns:a16="http://schemas.microsoft.com/office/drawing/2014/main" id="{C3429FCD-5BAA-910F-FDC0-8F6A0C2DDE8C}"/>
              </a:ext>
            </a:extLst>
          </p:cNvPr>
          <p:cNvGrpSpPr/>
          <p:nvPr/>
        </p:nvGrpSpPr>
        <p:grpSpPr>
          <a:xfrm>
            <a:off x="7403614" y="1780002"/>
            <a:ext cx="2127427" cy="2717684"/>
            <a:chOff x="7536277" y="3700079"/>
            <a:chExt cx="2127427" cy="2717684"/>
          </a:xfrm>
        </p:grpSpPr>
        <p:pic>
          <p:nvPicPr>
            <p:cNvPr id="12" name="圖形 52">
              <a:extLst>
                <a:ext uri="{FF2B5EF4-FFF2-40B4-BE49-F238E27FC236}">
                  <a16:creationId xmlns:a16="http://schemas.microsoft.com/office/drawing/2014/main" id="{3B2DF885-55DD-8071-5AD9-4084EA0C69B6}"/>
                </a:ext>
              </a:extLst>
            </p:cNvPr>
            <p:cNvPicPr>
              <a:picLocks noChangeAspect="1"/>
            </p:cNvPicPr>
            <p:nvPr/>
          </p:nvPicPr>
          <p:blipFill>
            <a:blip r:embed="rId3">
              <a:extLst>
                <a:ext uri="{96DAC541-7B7A-43D3-8B79-37D633B846F1}">
                  <asvg:svgBlip xmlns:asvg="http://schemas.microsoft.com/office/drawing/2016/SVG/main" r:embed="rId8"/>
                </a:ext>
              </a:extLst>
            </a:blip>
            <a:stretch>
              <a:fillRect/>
            </a:stretch>
          </p:blipFill>
          <p:spPr>
            <a:xfrm>
              <a:off x="7536277" y="3700079"/>
              <a:ext cx="2127427" cy="2717684"/>
            </a:xfrm>
            <a:prstGeom prst="rect">
              <a:avLst/>
            </a:prstGeom>
            <a:effectLst>
              <a:outerShdw blurRad="241300" dist="190500" dir="2700000" algn="tl" rotWithShape="0">
                <a:prstClr val="black">
                  <a:alpha val="14000"/>
                </a:prstClr>
              </a:outerShdw>
            </a:effectLst>
          </p:spPr>
        </p:pic>
        <p:sp>
          <p:nvSpPr>
            <p:cNvPr id="14" name="文字方塊 17">
              <a:extLst>
                <a:ext uri="{FF2B5EF4-FFF2-40B4-BE49-F238E27FC236}">
                  <a16:creationId xmlns:a16="http://schemas.microsoft.com/office/drawing/2014/main" id="{C7EEDC2A-759D-8334-7D31-F7818ABD4B63}"/>
                </a:ext>
              </a:extLst>
            </p:cNvPr>
            <p:cNvSpPr txBox="1"/>
            <p:nvPr/>
          </p:nvSpPr>
          <p:spPr>
            <a:xfrm>
              <a:off x="7687922" y="3746398"/>
              <a:ext cx="1774555" cy="1241622"/>
            </a:xfrm>
            <a:prstGeom prst="rect">
              <a:avLst/>
            </a:prstGeom>
            <a:noFill/>
          </p:spPr>
          <p:txBody>
            <a:bodyPr wrap="square" rtlCol="0">
              <a:spAutoFit/>
            </a:bodyPr>
            <a:lstStyle/>
            <a:p>
              <a:pPr algn="ctr"/>
              <a:r>
                <a:rPr lang="en-US" altLang="zh-TW" sz="1867">
                  <a:solidFill>
                    <a:schemeClr val="bg1"/>
                  </a:solidFill>
                  <a:latin typeface="Arial" panose="020B0604020202020204" pitchFamily="34" charset="0"/>
                  <a:ea typeface="微軟正黑體" panose="020B0604030504040204" pitchFamily="34" charset="-120"/>
                  <a:sym typeface="Arial" panose="020B0604020202020204" pitchFamily="34" charset="0"/>
                </a:rPr>
                <a:t>10GbE SFP+ / 1GbE SFP</a:t>
              </a:r>
            </a:p>
            <a:p>
              <a:pPr algn="ctr"/>
              <a:r>
                <a:rPr lang="zh-TW" altLang="en-US" sz="1867">
                  <a:solidFill>
                    <a:schemeClr val="bg1"/>
                  </a:solidFill>
                  <a:latin typeface="Arial" panose="020B0604020202020204" pitchFamily="34" charset="0"/>
                  <a:ea typeface="微軟正黑體" panose="020B0604030504040204" pitchFamily="34" charset="-120"/>
                  <a:sym typeface="Arial" panose="020B0604020202020204" pitchFamily="34" charset="0"/>
                </a:rPr>
                <a:t>轉發器</a:t>
              </a:r>
              <a:endParaRPr lang="en-US" altLang="zh-TW" sz="1867">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1867">
                  <a:solidFill>
                    <a:schemeClr val="bg1"/>
                  </a:solidFill>
                  <a:latin typeface="Arial" panose="020B0604020202020204" pitchFamily="34" charset="0"/>
                  <a:ea typeface="微軟正黑體" panose="020B0604030504040204" pitchFamily="34" charset="-120"/>
                  <a:sym typeface="Arial" panose="020B0604020202020204" pitchFamily="34" charset="0"/>
                </a:rPr>
                <a:t>(transceiver)</a:t>
              </a:r>
              <a:endParaRPr lang="zh-TW" altLang="en-US" sz="1867">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3" name="圖片 42">
              <a:extLst>
                <a:ext uri="{FF2B5EF4-FFF2-40B4-BE49-F238E27FC236}">
                  <a16:creationId xmlns:a16="http://schemas.microsoft.com/office/drawing/2014/main" id="{9327D3EA-EF08-0336-7F7F-B400F7BEF518}"/>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36000"/>
                      </a14:imgEffect>
                    </a14:imgLayer>
                  </a14:imgProps>
                </a:ext>
                <a:ext uri="{28A0092B-C50C-407E-A947-70E740481C1C}">
                  <a14:useLocalDpi xmlns:a14="http://schemas.microsoft.com/office/drawing/2010/main"/>
                </a:ext>
              </a:extLst>
            </a:blip>
            <a:stretch>
              <a:fillRect/>
            </a:stretch>
          </p:blipFill>
          <p:spPr>
            <a:xfrm>
              <a:off x="7602548" y="4848966"/>
              <a:ext cx="1823857" cy="1499211"/>
            </a:xfrm>
            <a:prstGeom prst="rect">
              <a:avLst/>
            </a:prstGeom>
          </p:spPr>
        </p:pic>
      </p:grpSp>
      <p:pic>
        <p:nvPicPr>
          <p:cNvPr id="3074" name="Picture 2">
            <a:extLst>
              <a:ext uri="{FF2B5EF4-FFF2-40B4-BE49-F238E27FC236}">
                <a16:creationId xmlns:a16="http://schemas.microsoft.com/office/drawing/2014/main" id="{72B62459-3587-7E70-DF4D-2DF86AF05E5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702160" y="5328150"/>
            <a:ext cx="1457699" cy="911062"/>
          </a:xfrm>
          <a:prstGeom prst="rect">
            <a:avLst/>
          </a:prstGeom>
          <a:noFill/>
          <a:extLst>
            <a:ext uri="{909E8E84-426E-40DD-AFC4-6F175D3DCCD1}">
              <a14:hiddenFill xmlns:a14="http://schemas.microsoft.com/office/drawing/2010/main">
                <a:solidFill>
                  <a:srgbClr val="FFFFFF"/>
                </a:solidFill>
              </a14:hiddenFill>
            </a:ext>
          </a:extLst>
        </p:spPr>
      </p:pic>
      <p:sp>
        <p:nvSpPr>
          <p:cNvPr id="24" name="文字方塊 24">
            <a:extLst>
              <a:ext uri="{FF2B5EF4-FFF2-40B4-BE49-F238E27FC236}">
                <a16:creationId xmlns:a16="http://schemas.microsoft.com/office/drawing/2014/main" id="{F7E7602A-C798-2DCE-EE27-EE0C682362FE}"/>
              </a:ext>
            </a:extLst>
          </p:cNvPr>
          <p:cNvSpPr txBox="1"/>
          <p:nvPr/>
        </p:nvSpPr>
        <p:spPr>
          <a:xfrm>
            <a:off x="970836" y="6142978"/>
            <a:ext cx="2669912" cy="523220"/>
          </a:xfrm>
          <a:prstGeom prst="rect">
            <a:avLst/>
          </a:prstGeom>
          <a:noFill/>
        </p:spPr>
        <p:txBody>
          <a:bodyPr wrap="square" rtlCol="0">
            <a:spAutoFit/>
          </a:bodyPr>
          <a:lstStyle/>
          <a:p>
            <a:pPr algn="ct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QNAP QXG-25G2SF-CX6</a:t>
            </a:r>
          </a:p>
          <a:p>
            <a:pPr algn="ct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25GbE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網路擴充卡</a:t>
            </a:r>
          </a:p>
        </p:txBody>
      </p:sp>
      <p:sp>
        <p:nvSpPr>
          <p:cNvPr id="25" name="矩形: 圓角 22">
            <a:extLst>
              <a:ext uri="{FF2B5EF4-FFF2-40B4-BE49-F238E27FC236}">
                <a16:creationId xmlns:a16="http://schemas.microsoft.com/office/drawing/2014/main" id="{875EAA84-B823-6AB3-5F97-DDA4AB5AB86A}"/>
              </a:ext>
            </a:extLst>
          </p:cNvPr>
          <p:cNvSpPr/>
          <p:nvPr/>
        </p:nvSpPr>
        <p:spPr>
          <a:xfrm>
            <a:off x="1533541" y="4977527"/>
            <a:ext cx="1515246" cy="290393"/>
          </a:xfrm>
          <a:prstGeom prst="roundRect">
            <a:avLst>
              <a:gd name="adj" fmla="val 9133"/>
            </a:avLst>
          </a:prstGeom>
          <a:solidFill>
            <a:srgbClr val="F34F21">
              <a:alpha val="85000"/>
            </a:srgbClr>
          </a:solidFill>
        </p:spPr>
        <p:txBody>
          <a:bodyPr wrap="none" rtlCol="0">
            <a:spAutoFit/>
          </a:bodyPr>
          <a:lstStyle/>
          <a:p>
            <a:pPr algn="ctr"/>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QXG-25G2SF-CX6</a:t>
            </a:r>
          </a:p>
        </p:txBody>
      </p:sp>
      <p:sp>
        <p:nvSpPr>
          <p:cNvPr id="26" name="文字方塊 24">
            <a:extLst>
              <a:ext uri="{FF2B5EF4-FFF2-40B4-BE49-F238E27FC236}">
                <a16:creationId xmlns:a16="http://schemas.microsoft.com/office/drawing/2014/main" id="{E4B06029-A4CB-EBE4-647B-29D781CF3F2F}"/>
              </a:ext>
            </a:extLst>
          </p:cNvPr>
          <p:cNvSpPr txBox="1"/>
          <p:nvPr/>
        </p:nvSpPr>
        <p:spPr>
          <a:xfrm>
            <a:off x="5091248" y="6137496"/>
            <a:ext cx="2081239" cy="523220"/>
          </a:xfrm>
          <a:prstGeom prst="rect">
            <a:avLst/>
          </a:prstGeom>
          <a:noFill/>
        </p:spPr>
        <p:txBody>
          <a:bodyPr wrap="square" rtlCol="0">
            <a:spAutoFit/>
          </a:bodyPr>
          <a:lstStyle/>
          <a:p>
            <a:pPr algn="ct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QNAP QSW-M5216-1T 16</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交換器</a:t>
            </a:r>
          </a:p>
        </p:txBody>
      </p:sp>
    </p:spTree>
    <p:extLst>
      <p:ext uri="{BB962C8B-B14F-4D97-AF65-F5344CB8AC3E}">
        <p14:creationId xmlns:p14="http://schemas.microsoft.com/office/powerpoint/2010/main" val="1390702233"/>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528">
            <a:extLst>
              <a:ext uri="{FF2B5EF4-FFF2-40B4-BE49-F238E27FC236}">
                <a16:creationId xmlns:a16="http://schemas.microsoft.com/office/drawing/2014/main" id="{24B77BE9-F0CE-48C8-A5E7-F237C20D82CF}"/>
              </a:ext>
            </a:extLst>
          </p:cNvPr>
          <p:cNvSpPr/>
          <p:nvPr/>
        </p:nvSpPr>
        <p:spPr>
          <a:xfrm flipH="1">
            <a:off x="639186" y="1950570"/>
            <a:ext cx="7389963" cy="2086721"/>
          </a:xfrm>
          <a:prstGeom prst="snip2DiagRect">
            <a:avLst>
              <a:gd name="adj1" fmla="val 0"/>
              <a:gd name="adj2" fmla="val 14918"/>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85" name="圓角化對角線角落矩形 8">
            <a:extLst>
              <a:ext uri="{FF2B5EF4-FFF2-40B4-BE49-F238E27FC236}">
                <a16:creationId xmlns:a16="http://schemas.microsoft.com/office/drawing/2014/main" id="{0579C713-0693-4BEE-98AD-7C0EA08F1AD3}"/>
              </a:ext>
            </a:extLst>
          </p:cNvPr>
          <p:cNvSpPr/>
          <p:nvPr/>
        </p:nvSpPr>
        <p:spPr>
          <a:xfrm flipH="1">
            <a:off x="640270" y="1950569"/>
            <a:ext cx="1928862" cy="447876"/>
          </a:xfrm>
          <a:prstGeom prst="snip2DiagRect">
            <a:avLst>
              <a:gd name="adj1" fmla="val 0"/>
              <a:gd name="adj2" fmla="val 0"/>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10GbE </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網路卡</a:t>
            </a:r>
            <a:endPar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0" name="Shape 528">
            <a:extLst>
              <a:ext uri="{FF2B5EF4-FFF2-40B4-BE49-F238E27FC236}">
                <a16:creationId xmlns:a16="http://schemas.microsoft.com/office/drawing/2014/main" id="{DE8B63BE-F96A-44F4-93FE-EA4A550B6777}"/>
              </a:ext>
            </a:extLst>
          </p:cNvPr>
          <p:cNvSpPr/>
          <p:nvPr/>
        </p:nvSpPr>
        <p:spPr>
          <a:xfrm flipH="1">
            <a:off x="655539" y="4191692"/>
            <a:ext cx="3971632" cy="2268432"/>
          </a:xfrm>
          <a:prstGeom prst="snip2DiagRect">
            <a:avLst>
              <a:gd name="adj1" fmla="val 0"/>
              <a:gd name="adj2" fmla="val 12556"/>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49" name="Shape 528">
            <a:extLst>
              <a:ext uri="{FF2B5EF4-FFF2-40B4-BE49-F238E27FC236}">
                <a16:creationId xmlns:a16="http://schemas.microsoft.com/office/drawing/2014/main" id="{399928B1-191B-4789-B392-61C77BBDABDA}"/>
              </a:ext>
            </a:extLst>
          </p:cNvPr>
          <p:cNvSpPr/>
          <p:nvPr/>
        </p:nvSpPr>
        <p:spPr>
          <a:xfrm flipH="1">
            <a:off x="8277908" y="1932434"/>
            <a:ext cx="3253740" cy="2086721"/>
          </a:xfrm>
          <a:prstGeom prst="snip2DiagRect">
            <a:avLst>
              <a:gd name="adj1" fmla="val 0"/>
              <a:gd name="adj2" fmla="val 12393"/>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53" name="Shape 528">
            <a:extLst>
              <a:ext uri="{FF2B5EF4-FFF2-40B4-BE49-F238E27FC236}">
                <a16:creationId xmlns:a16="http://schemas.microsoft.com/office/drawing/2014/main" id="{E57ACE7C-83D5-4FFF-8152-C72C829BB23E}"/>
              </a:ext>
            </a:extLst>
          </p:cNvPr>
          <p:cNvSpPr/>
          <p:nvPr/>
        </p:nvSpPr>
        <p:spPr>
          <a:xfrm flipH="1">
            <a:off x="4839674" y="4159711"/>
            <a:ext cx="3253740" cy="2300413"/>
          </a:xfrm>
          <a:prstGeom prst="snip2DiagRect">
            <a:avLst>
              <a:gd name="adj1" fmla="val 0"/>
              <a:gd name="adj2" fmla="val 12393"/>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sz="2400">
              <a:solidFill>
                <a:schemeClr val="lt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1" name="TextBox 45">
            <a:extLst>
              <a:ext uri="{FF2B5EF4-FFF2-40B4-BE49-F238E27FC236}">
                <a16:creationId xmlns:a16="http://schemas.microsoft.com/office/drawing/2014/main" id="{3B07719A-5788-44BF-BF3A-A2A1E829E893}"/>
              </a:ext>
            </a:extLst>
          </p:cNvPr>
          <p:cNvSpPr txBox="1"/>
          <p:nvPr/>
        </p:nvSpPr>
        <p:spPr>
          <a:xfrm>
            <a:off x="5874544" y="3664977"/>
            <a:ext cx="1840656" cy="348878"/>
          </a:xfrm>
          <a:prstGeom prst="rect">
            <a:avLst/>
          </a:prstGeom>
          <a:noFill/>
        </p:spPr>
        <p:txBody>
          <a:bodyPr wrap="square" lIns="121920" tIns="60960" rIns="121920" bIns="60960" rtlCol="0"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sym typeface="Arial" panose="020B0604020202020204" pitchFamily="34" charset="0"/>
              </a:rPr>
              <a:t>QXG-10G1TB</a:t>
            </a:r>
            <a:endParaRPr lang="zh-TW" altLang="en-US" sz="14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TextBox 73">
            <a:extLst>
              <a:ext uri="{FF2B5EF4-FFF2-40B4-BE49-F238E27FC236}">
                <a16:creationId xmlns:a16="http://schemas.microsoft.com/office/drawing/2014/main" id="{37923793-AD03-4606-9BA8-E4B0273155C2}"/>
              </a:ext>
            </a:extLst>
          </p:cNvPr>
          <p:cNvSpPr txBox="1"/>
          <p:nvPr/>
        </p:nvSpPr>
        <p:spPr>
          <a:xfrm>
            <a:off x="1036512" y="3636049"/>
            <a:ext cx="1933084" cy="389899"/>
          </a:xfrm>
          <a:prstGeom prst="rect">
            <a:avLst/>
          </a:prstGeom>
          <a:noFill/>
        </p:spPr>
        <p:txBody>
          <a:bodyPr wrap="square" lIns="162544" tIns="81272" rIns="162544" bIns="81272" rtlCol="0" anchor="t">
            <a:spAutoFit/>
          </a:bodyPr>
          <a:lstStyle/>
          <a:p>
            <a:pPr algn="ctr"/>
            <a:r>
              <a:rPr lang="en-US" sz="1467" b="1">
                <a:solidFill>
                  <a:schemeClr val="bg1"/>
                </a:solidFill>
                <a:latin typeface="Arial" panose="020B0604020202020204" pitchFamily="34" charset="0"/>
                <a:ea typeface="微軟正黑體" panose="020B0604030504040204" pitchFamily="34" charset="-120"/>
                <a:sym typeface="Arial" panose="020B0604020202020204" pitchFamily="34" charset="0"/>
              </a:rPr>
              <a:t>LAN-10G2T-X710</a:t>
            </a:r>
            <a:endPar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TextBox 29">
            <a:extLst>
              <a:ext uri="{FF2B5EF4-FFF2-40B4-BE49-F238E27FC236}">
                <a16:creationId xmlns:a16="http://schemas.microsoft.com/office/drawing/2014/main" id="{39FAA6E8-04E2-EA43-9204-1D1561C7C742}"/>
              </a:ext>
            </a:extLst>
          </p:cNvPr>
          <p:cNvSpPr txBox="1"/>
          <p:nvPr/>
        </p:nvSpPr>
        <p:spPr>
          <a:xfrm>
            <a:off x="9683250" y="2791522"/>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QXG-5G1T-111C</a:t>
            </a:r>
          </a:p>
        </p:txBody>
      </p:sp>
      <p:sp>
        <p:nvSpPr>
          <p:cNvPr id="45" name="TextBox 29">
            <a:extLst>
              <a:ext uri="{FF2B5EF4-FFF2-40B4-BE49-F238E27FC236}">
                <a16:creationId xmlns:a16="http://schemas.microsoft.com/office/drawing/2014/main" id="{C310ADD9-A473-6D44-A3A2-DE91256A9E26}"/>
              </a:ext>
            </a:extLst>
          </p:cNvPr>
          <p:cNvSpPr txBox="1"/>
          <p:nvPr/>
        </p:nvSpPr>
        <p:spPr>
          <a:xfrm>
            <a:off x="9678803" y="3073710"/>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QXG-5G2T-111C</a:t>
            </a:r>
          </a:p>
        </p:txBody>
      </p:sp>
      <p:sp>
        <p:nvSpPr>
          <p:cNvPr id="47" name="TextBox 29">
            <a:extLst>
              <a:ext uri="{FF2B5EF4-FFF2-40B4-BE49-F238E27FC236}">
                <a16:creationId xmlns:a16="http://schemas.microsoft.com/office/drawing/2014/main" id="{46A2F5E4-8623-B145-BF0A-DAA74F8BA667}"/>
              </a:ext>
            </a:extLst>
          </p:cNvPr>
          <p:cNvSpPr txBox="1"/>
          <p:nvPr/>
        </p:nvSpPr>
        <p:spPr>
          <a:xfrm>
            <a:off x="9682442" y="3355898"/>
            <a:ext cx="1757436"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QXG-5G4T-111C</a:t>
            </a:r>
          </a:p>
        </p:txBody>
      </p:sp>
      <p:pic>
        <p:nvPicPr>
          <p:cNvPr id="32" name="圖片 31">
            <a:extLst>
              <a:ext uri="{FF2B5EF4-FFF2-40B4-BE49-F238E27FC236}">
                <a16:creationId xmlns:a16="http://schemas.microsoft.com/office/drawing/2014/main" id="{85D5C650-2543-FD47-8C75-72A8D2A748F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325918" y="2855595"/>
            <a:ext cx="1526997" cy="1003225"/>
          </a:xfrm>
          <a:prstGeom prst="rect">
            <a:avLst/>
          </a:prstGeom>
        </p:spPr>
      </p:pic>
      <p:sp>
        <p:nvSpPr>
          <p:cNvPr id="56" name="文字方塊 55">
            <a:extLst>
              <a:ext uri="{FF2B5EF4-FFF2-40B4-BE49-F238E27FC236}">
                <a16:creationId xmlns:a16="http://schemas.microsoft.com/office/drawing/2014/main" id="{39388A57-6DB5-774C-8EEE-0EA6361EE25A}"/>
              </a:ext>
            </a:extLst>
          </p:cNvPr>
          <p:cNvSpPr txBox="1"/>
          <p:nvPr/>
        </p:nvSpPr>
        <p:spPr>
          <a:xfrm>
            <a:off x="8528605" y="2483000"/>
            <a:ext cx="1157297" cy="340519"/>
          </a:xfrm>
          <a:prstGeom prst="roundRect">
            <a:avLst/>
          </a:prstGeom>
          <a:solidFill>
            <a:srgbClr val="F34F21">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TextBox 45">
            <a:extLst>
              <a:ext uri="{FF2B5EF4-FFF2-40B4-BE49-F238E27FC236}">
                <a16:creationId xmlns:a16="http://schemas.microsoft.com/office/drawing/2014/main" id="{01EF8245-0FB0-7347-9DF6-7A0BA9196594}"/>
              </a:ext>
            </a:extLst>
          </p:cNvPr>
          <p:cNvSpPr txBox="1"/>
          <p:nvPr/>
        </p:nvSpPr>
        <p:spPr>
          <a:xfrm>
            <a:off x="3489782" y="3651098"/>
            <a:ext cx="1840656" cy="318100"/>
          </a:xfrm>
          <a:prstGeom prst="rect">
            <a:avLst/>
          </a:prstGeom>
          <a:noFill/>
        </p:spPr>
        <p:txBody>
          <a:bodyPr wrap="square" rtlCol="0"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sym typeface="Arial" panose="020B0604020202020204" pitchFamily="34" charset="0"/>
              </a:rPr>
              <a:t>QXG-10G2TB</a:t>
            </a:r>
            <a:endParaRPr lang="zh-TW" altLang="en-US" sz="14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文字方塊 62">
            <a:extLst>
              <a:ext uri="{FF2B5EF4-FFF2-40B4-BE49-F238E27FC236}">
                <a16:creationId xmlns:a16="http://schemas.microsoft.com/office/drawing/2014/main" id="{BB0E9AC8-F0C9-2B40-842D-491CC7CD5C79}"/>
              </a:ext>
            </a:extLst>
          </p:cNvPr>
          <p:cNvSpPr txBox="1"/>
          <p:nvPr/>
        </p:nvSpPr>
        <p:spPr>
          <a:xfrm>
            <a:off x="3946317" y="2476066"/>
            <a:ext cx="830034" cy="306467"/>
          </a:xfrm>
          <a:prstGeom prst="roundRect">
            <a:avLst/>
          </a:prstGeom>
          <a:solidFill>
            <a:srgbClr val="F34F21">
              <a:alpha val="85000"/>
            </a:srgbClr>
          </a:solidFill>
        </p:spPr>
        <p:txBody>
          <a:bodyPr wrap="none" rtlCol="0" anchor="t">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RJ45</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E018BC3E-95E7-2C44-8FC9-566CBFC6F365}"/>
              </a:ext>
            </a:extLst>
          </p:cNvPr>
          <p:cNvSpPr txBox="1"/>
          <p:nvPr/>
        </p:nvSpPr>
        <p:spPr>
          <a:xfrm>
            <a:off x="6339719" y="2489945"/>
            <a:ext cx="830034" cy="306467"/>
          </a:xfrm>
          <a:prstGeom prst="roundRect">
            <a:avLst/>
          </a:prstGeom>
          <a:solidFill>
            <a:srgbClr val="F34F21">
              <a:alpha val="85000"/>
            </a:srgbClr>
          </a:solidFill>
        </p:spPr>
        <p:txBody>
          <a:bodyPr wrap="none" rtlCol="0" anchor="t">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 x RJ45</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TextBox 76">
            <a:extLst>
              <a:ext uri="{FF2B5EF4-FFF2-40B4-BE49-F238E27FC236}">
                <a16:creationId xmlns:a16="http://schemas.microsoft.com/office/drawing/2014/main" id="{C3930D45-CD26-47AC-B24C-D3EFB230FDBC}"/>
              </a:ext>
            </a:extLst>
          </p:cNvPr>
          <p:cNvSpPr txBox="1"/>
          <p:nvPr/>
        </p:nvSpPr>
        <p:spPr>
          <a:xfrm>
            <a:off x="838617" y="6043568"/>
            <a:ext cx="1937678"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RPr/>
            </a:defPPr>
            <a:lvl1pPr>
              <a:defRPr sz="1100" b="1">
                <a:solidFill>
                  <a:srgbClr val="39523E"/>
                </a:solidFill>
                <a:ea typeface="+mn-ea"/>
              </a:defRPr>
            </a:lvl1pPr>
          </a:lstStyle>
          <a:p>
            <a:r>
              <a:rPr lang="en-US" altLang="zh-TW" sz="1467">
                <a:solidFill>
                  <a:schemeClr val="bg1"/>
                </a:solidFill>
                <a:latin typeface="Arial" panose="020B0604020202020204" pitchFamily="34" charset="0"/>
                <a:ea typeface="微軟正黑體" panose="020B0604030504040204" pitchFamily="34" charset="-120"/>
                <a:sym typeface="Arial" panose="020B0604020202020204" pitchFamily="34" charset="0"/>
              </a:rPr>
              <a:t>LAN-40G2SF-MLX</a:t>
            </a:r>
          </a:p>
        </p:txBody>
      </p:sp>
      <p:sp>
        <p:nvSpPr>
          <p:cNvPr id="55" name="TextBox 76">
            <a:extLst>
              <a:ext uri="{FF2B5EF4-FFF2-40B4-BE49-F238E27FC236}">
                <a16:creationId xmlns:a16="http://schemas.microsoft.com/office/drawing/2014/main" id="{E0F654A7-FA76-E648-BBFD-6F58934AF787}"/>
              </a:ext>
            </a:extLst>
          </p:cNvPr>
          <p:cNvSpPr txBox="1"/>
          <p:nvPr/>
        </p:nvSpPr>
        <p:spPr>
          <a:xfrm>
            <a:off x="2802206" y="6052847"/>
            <a:ext cx="1790875" cy="318100"/>
          </a:xfrm>
          <a:prstGeom prst="rect">
            <a:avLst/>
          </a:prstGeom>
          <a:noFill/>
        </p:spPr>
        <p:txBody>
          <a:bodyPr wrap="none" rtlCol="0" anchor="t">
            <a:spAutoFit/>
          </a:bodyPr>
          <a:lstStyle/>
          <a:p>
            <a:r>
              <a:rPr lang="en-US" altLang="zh-TW" sz="1467" b="1">
                <a:solidFill>
                  <a:schemeClr val="bg1"/>
                </a:solidFill>
                <a:latin typeface="Arial" panose="020B0604020202020204" pitchFamily="34" charset="0"/>
                <a:ea typeface="微軟正黑體" panose="020B0604030504040204" pitchFamily="34" charset="-120"/>
                <a:sym typeface="Arial" panose="020B0604020202020204" pitchFamily="34" charset="0"/>
              </a:rPr>
              <a:t>QXG-25G2SF-CX6</a:t>
            </a:r>
          </a:p>
        </p:txBody>
      </p:sp>
      <p:sp>
        <p:nvSpPr>
          <p:cNvPr id="59" name="文字方塊 58">
            <a:extLst>
              <a:ext uri="{FF2B5EF4-FFF2-40B4-BE49-F238E27FC236}">
                <a16:creationId xmlns:a16="http://schemas.microsoft.com/office/drawing/2014/main" id="{206BEB08-93B6-6C4E-8A09-DC46A4116AAF}"/>
              </a:ext>
            </a:extLst>
          </p:cNvPr>
          <p:cNvSpPr txBox="1"/>
          <p:nvPr/>
        </p:nvSpPr>
        <p:spPr>
          <a:xfrm>
            <a:off x="987231" y="4758690"/>
            <a:ext cx="1536296" cy="306467"/>
          </a:xfrm>
          <a:prstGeom prst="roundRect">
            <a:avLst/>
          </a:prstGeom>
          <a:solidFill>
            <a:srgbClr val="F34F21">
              <a:alpha val="85000"/>
            </a:srgbClr>
          </a:solidFill>
        </p:spPr>
        <p:txBody>
          <a:bodyPr wrap="none" rtlCol="0">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QSFP+ 40Gb/s</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6" name="文字方塊 65">
            <a:extLst>
              <a:ext uri="{FF2B5EF4-FFF2-40B4-BE49-F238E27FC236}">
                <a16:creationId xmlns:a16="http://schemas.microsoft.com/office/drawing/2014/main" id="{BEDB12C6-BF4F-FC4D-90ED-4C54056E4802}"/>
              </a:ext>
            </a:extLst>
          </p:cNvPr>
          <p:cNvSpPr txBox="1"/>
          <p:nvPr/>
        </p:nvSpPr>
        <p:spPr>
          <a:xfrm>
            <a:off x="2909758" y="4764746"/>
            <a:ext cx="1495445" cy="306467"/>
          </a:xfrm>
          <a:prstGeom prst="roundRect">
            <a:avLst/>
          </a:prstGeom>
          <a:solidFill>
            <a:srgbClr val="F34F21">
              <a:alpha val="85000"/>
            </a:srgbClr>
          </a:solidFill>
        </p:spPr>
        <p:txBody>
          <a:bodyPr wrap="none" rtlCol="0">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SFP28 25Gb/s</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3" name="文字方塊 72">
            <a:extLst>
              <a:ext uri="{FF2B5EF4-FFF2-40B4-BE49-F238E27FC236}">
                <a16:creationId xmlns:a16="http://schemas.microsoft.com/office/drawing/2014/main" id="{0ADF4E3D-AE90-8940-AF8C-4080F1C1BBED}"/>
              </a:ext>
            </a:extLst>
          </p:cNvPr>
          <p:cNvSpPr txBox="1"/>
          <p:nvPr/>
        </p:nvSpPr>
        <p:spPr>
          <a:xfrm>
            <a:off x="1489712" y="2479568"/>
            <a:ext cx="830034" cy="306467"/>
          </a:xfrm>
          <a:prstGeom prst="roundRect">
            <a:avLst/>
          </a:prstGeom>
          <a:solidFill>
            <a:srgbClr val="F34F21">
              <a:alpha val="85000"/>
            </a:srgbClr>
          </a:solidFill>
        </p:spPr>
        <p:txBody>
          <a:bodyPr wrap="none" rtlCol="0">
            <a:spAutoFit/>
          </a:bodyPr>
          <a:lstStyle/>
          <a:p>
            <a:r>
              <a:rPr kumimoji="1"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2 x RJ45</a:t>
            </a:r>
            <a:endParaRPr kumimoji="1"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1" name="圓角化對角線角落矩形 8">
            <a:extLst>
              <a:ext uri="{FF2B5EF4-FFF2-40B4-BE49-F238E27FC236}">
                <a16:creationId xmlns:a16="http://schemas.microsoft.com/office/drawing/2014/main" id="{AD550588-3ACA-4A3E-8CE8-F770C557595B}"/>
              </a:ext>
            </a:extLst>
          </p:cNvPr>
          <p:cNvSpPr/>
          <p:nvPr/>
        </p:nvSpPr>
        <p:spPr>
          <a:xfrm flipH="1">
            <a:off x="655539" y="4191693"/>
            <a:ext cx="2177923" cy="447876"/>
          </a:xfrm>
          <a:prstGeom prst="snip2DiagRect">
            <a:avLst>
              <a:gd name="adj1" fmla="val 0"/>
              <a:gd name="adj2" fmla="val 0"/>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40/25GbE</a:t>
            </a:r>
            <a:r>
              <a:rPr lang="zh-CN"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網路卡</a:t>
            </a:r>
            <a:endPar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0" name="圓角化對角線角落矩形 8">
            <a:extLst>
              <a:ext uri="{FF2B5EF4-FFF2-40B4-BE49-F238E27FC236}">
                <a16:creationId xmlns:a16="http://schemas.microsoft.com/office/drawing/2014/main" id="{627C4274-995F-4D11-BD85-2576756400DE}"/>
              </a:ext>
            </a:extLst>
          </p:cNvPr>
          <p:cNvSpPr/>
          <p:nvPr/>
        </p:nvSpPr>
        <p:spPr>
          <a:xfrm flipH="1">
            <a:off x="8277501" y="1932433"/>
            <a:ext cx="1757243"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80144" indent="-380144"/>
            <a:r>
              <a:rPr lang="en-US" altLang="zh-TW"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5GbE</a:t>
            </a:r>
            <a:r>
              <a:rPr lang="zh-TW" alt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網路卡</a:t>
            </a:r>
            <a:endPar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60" name="TextBox 29">
            <a:extLst>
              <a:ext uri="{FF2B5EF4-FFF2-40B4-BE49-F238E27FC236}">
                <a16:creationId xmlns:a16="http://schemas.microsoft.com/office/drawing/2014/main" id="{685700EF-6A81-4695-AE8F-CB795F69BDCA}"/>
              </a:ext>
            </a:extLst>
          </p:cNvPr>
          <p:cNvSpPr txBox="1"/>
          <p:nvPr/>
        </p:nvSpPr>
        <p:spPr>
          <a:xfrm>
            <a:off x="6254083" y="4989480"/>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QXG-2G1T-I225</a:t>
            </a:r>
          </a:p>
        </p:txBody>
      </p:sp>
      <p:sp>
        <p:nvSpPr>
          <p:cNvPr id="68" name="TextBox 29">
            <a:extLst>
              <a:ext uri="{FF2B5EF4-FFF2-40B4-BE49-F238E27FC236}">
                <a16:creationId xmlns:a16="http://schemas.microsoft.com/office/drawing/2014/main" id="{A8A95DE0-EAEB-40EF-9155-EAF7C2A82D7A}"/>
              </a:ext>
            </a:extLst>
          </p:cNvPr>
          <p:cNvSpPr txBox="1"/>
          <p:nvPr/>
        </p:nvSpPr>
        <p:spPr>
          <a:xfrm>
            <a:off x="6254083" y="5251980"/>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QXG-2G2T-I225</a:t>
            </a:r>
          </a:p>
        </p:txBody>
      </p:sp>
      <p:sp>
        <p:nvSpPr>
          <p:cNvPr id="69" name="TextBox 29">
            <a:extLst>
              <a:ext uri="{FF2B5EF4-FFF2-40B4-BE49-F238E27FC236}">
                <a16:creationId xmlns:a16="http://schemas.microsoft.com/office/drawing/2014/main" id="{3718E28E-3B51-405D-B3F7-64317E989FD3}"/>
              </a:ext>
            </a:extLst>
          </p:cNvPr>
          <p:cNvSpPr txBox="1"/>
          <p:nvPr/>
        </p:nvSpPr>
        <p:spPr>
          <a:xfrm>
            <a:off x="6254084" y="5514483"/>
            <a:ext cx="1694855" cy="389899"/>
          </a:xfrm>
          <a:prstGeom prst="rect">
            <a:avLst/>
          </a:prstGeom>
          <a:noFill/>
        </p:spPr>
        <p:txBody>
          <a:bodyPr wrap="none" lIns="162544" tIns="81272" rIns="162544" bIns="81272" rtlCol="0" anchor="t">
            <a:spAutoFit/>
          </a:bodyPr>
          <a:lstStyle>
            <a:defPPr marR="0" lvl="0" algn="l" rtl="0">
              <a:lnSpc>
                <a:spcPct val="100000"/>
              </a:lnSpc>
              <a:spcBef>
                <a:spcPts val="0"/>
              </a:spcBef>
              <a:spcAft>
                <a:spcPts val="0"/>
              </a:spcAft>
            </a:defPPr>
            <a:lvl1pPr>
              <a:defRPr sz="1100" b="1">
                <a:solidFill>
                  <a:srgbClr val="39523E"/>
                </a:solidFill>
                <a:ea typeface="+mn-ea"/>
              </a:defRPr>
            </a:lvl1pPr>
          </a:lstStyle>
          <a:p>
            <a:r>
              <a:rPr lang="en-US" sz="1467">
                <a:solidFill>
                  <a:schemeClr val="bg1"/>
                </a:solidFill>
                <a:latin typeface="Arial" panose="020B0604020202020204" pitchFamily="34" charset="0"/>
                <a:ea typeface="微軟正黑體" panose="020B0604030504040204" pitchFamily="34" charset="-120"/>
                <a:sym typeface="Arial" panose="020B0604020202020204" pitchFamily="34" charset="0"/>
              </a:rPr>
              <a:t>QXG-2G4T-I225</a:t>
            </a:r>
          </a:p>
        </p:txBody>
      </p:sp>
      <p:sp>
        <p:nvSpPr>
          <p:cNvPr id="54" name="圓角化對角線角落矩形 8">
            <a:extLst>
              <a:ext uri="{FF2B5EF4-FFF2-40B4-BE49-F238E27FC236}">
                <a16:creationId xmlns:a16="http://schemas.microsoft.com/office/drawing/2014/main" id="{12447289-E590-4CFF-8D3E-5DE0102ADE04}"/>
              </a:ext>
            </a:extLst>
          </p:cNvPr>
          <p:cNvSpPr/>
          <p:nvPr/>
        </p:nvSpPr>
        <p:spPr>
          <a:xfrm flipH="1">
            <a:off x="4839267" y="4159711"/>
            <a:ext cx="1958366" cy="447876"/>
          </a:xfrm>
          <a:prstGeom prst="snip2DiagRect">
            <a:avLst/>
          </a:prstGeom>
          <a:solidFill>
            <a:srgbClr val="323231"/>
          </a:solidFill>
          <a:ln w="12700">
            <a:solidFill>
              <a:srgbClr val="323231"/>
            </a:solid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marL="380144" indent="-380144"/>
            <a:r>
              <a:rPr 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2.5GbE </a:t>
            </a:r>
            <a:r>
              <a:rPr lang="zh-TW" altLang="en-US"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網路卡</a:t>
            </a:r>
          </a:p>
        </p:txBody>
      </p:sp>
      <p:sp>
        <p:nvSpPr>
          <p:cNvPr id="44" name="文字方塊 43">
            <a:extLst>
              <a:ext uri="{FF2B5EF4-FFF2-40B4-BE49-F238E27FC236}">
                <a16:creationId xmlns:a16="http://schemas.microsoft.com/office/drawing/2014/main" id="{7ADD31BD-1540-41C2-9913-0E09C56E2C63}"/>
              </a:ext>
            </a:extLst>
          </p:cNvPr>
          <p:cNvSpPr txBox="1"/>
          <p:nvPr/>
        </p:nvSpPr>
        <p:spPr>
          <a:xfrm>
            <a:off x="5132461" y="4741428"/>
            <a:ext cx="1157297" cy="340519"/>
          </a:xfrm>
          <a:prstGeom prst="roundRect">
            <a:avLst/>
          </a:prstGeom>
          <a:solidFill>
            <a:srgbClr val="F34F21">
              <a:alpha val="85000"/>
            </a:srgbClr>
          </a:solidFill>
        </p:spPr>
        <p:txBody>
          <a:bodyPr wrap="none" lIns="121920" tIns="60960" rIns="121920" bIns="60960" rtlCol="0" anchor="t">
            <a:spAutoFit/>
          </a:bodyPr>
          <a:lstStyle>
            <a:defPPr marR="0" lvl="0" algn="l" rtl="0">
              <a:lnSpc>
                <a:spcPct val="100000"/>
              </a:lnSpc>
              <a:spcBef>
                <a:spcPts val="0"/>
              </a:spcBef>
              <a:spcAft>
                <a:spcPts val="0"/>
              </a:spcAft>
            </a:defPPr>
            <a:lvl1pPr>
              <a:defRPr kumimoji="1" sz="1000">
                <a:solidFill>
                  <a:schemeClr val="tx1"/>
                </a:solidFill>
              </a:defRPr>
            </a:lvl1pPr>
          </a:lstStyle>
          <a:p>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1/2/4 x RJ45</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026" name="Picture 2" descr="QXG-10G2T-X710">
            <a:extLst>
              <a:ext uri="{FF2B5EF4-FFF2-40B4-BE49-F238E27FC236}">
                <a16:creationId xmlns:a16="http://schemas.microsoft.com/office/drawing/2014/main" id="{1622F116-8889-E44E-9C55-ADBAD433685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8886" y="2748845"/>
            <a:ext cx="1224096" cy="10636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XG-25G2SF-CX6">
            <a:extLst>
              <a:ext uri="{FF2B5EF4-FFF2-40B4-BE49-F238E27FC236}">
                <a16:creationId xmlns:a16="http://schemas.microsoft.com/office/drawing/2014/main" id="{D6FD8A25-384A-5847-9C79-57AA84851B3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42301" y="5014902"/>
            <a:ext cx="1275818" cy="11085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AN-40G2SF-MLX">
            <a:extLst>
              <a:ext uri="{FF2B5EF4-FFF2-40B4-BE49-F238E27FC236}">
                <a16:creationId xmlns:a16="http://schemas.microsoft.com/office/drawing/2014/main" id="{FAD07BC8-5DAD-8844-BF59-E874D99BE36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25622" y="4937110"/>
            <a:ext cx="1440493" cy="125162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XG-5G4T-111C">
            <a:extLst>
              <a:ext uri="{FF2B5EF4-FFF2-40B4-BE49-F238E27FC236}">
                <a16:creationId xmlns:a16="http://schemas.microsoft.com/office/drawing/2014/main" id="{C906B22A-F400-AB44-B43D-8629222D0414}"/>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925361" y="4968828"/>
            <a:ext cx="1462114" cy="127041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QXG-10G1T">
            <a:extLst>
              <a:ext uri="{FF2B5EF4-FFF2-40B4-BE49-F238E27FC236}">
                <a16:creationId xmlns:a16="http://schemas.microsoft.com/office/drawing/2014/main" id="{DD362F7C-0468-D946-9BDE-645CEF7BE6E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52593" y="2755111"/>
            <a:ext cx="1148661" cy="99805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XG-10G2TB">
            <a:extLst>
              <a:ext uri="{FF2B5EF4-FFF2-40B4-BE49-F238E27FC236}">
                <a16:creationId xmlns:a16="http://schemas.microsoft.com/office/drawing/2014/main" id="{7B693ECF-7FD9-484D-89AB-4EAA633788AA}"/>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701264" y="2714810"/>
            <a:ext cx="1224097" cy="1063604"/>
          </a:xfrm>
          <a:prstGeom prst="rect">
            <a:avLst/>
          </a:prstGeom>
          <a:noFill/>
          <a:extLst>
            <a:ext uri="{909E8E84-426E-40DD-AFC4-6F175D3DCCD1}">
              <a14:hiddenFill xmlns:a14="http://schemas.microsoft.com/office/drawing/2010/main">
                <a:solidFill>
                  <a:srgbClr val="FFFFFF"/>
                </a:solidFill>
              </a14:hiddenFill>
            </a:ext>
          </a:extLst>
        </p:spPr>
      </p:pic>
      <p:sp>
        <p:nvSpPr>
          <p:cNvPr id="51" name="標題 1" hidden="1">
            <a:extLst>
              <a:ext uri="{FF2B5EF4-FFF2-40B4-BE49-F238E27FC236}">
                <a16:creationId xmlns:a16="http://schemas.microsoft.com/office/drawing/2014/main" id="{B0213FAF-BCE2-44EC-A362-FCB361F1D740}"/>
              </a:ext>
            </a:extLst>
          </p:cNvPr>
          <p:cNvSpPr txBox="1">
            <a:spLocks/>
          </p:cNvSpPr>
          <p:nvPr/>
        </p:nvSpPr>
        <p:spPr>
          <a:xfrm>
            <a:off x="964844" y="33338"/>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網路擴充：豐富的各式網路相關擴充配件</a:t>
            </a:r>
          </a:p>
        </p:txBody>
      </p:sp>
      <p:sp>
        <p:nvSpPr>
          <p:cNvPr id="2" name="標題 1">
            <a:extLst>
              <a:ext uri="{FF2B5EF4-FFF2-40B4-BE49-F238E27FC236}">
                <a16:creationId xmlns:a16="http://schemas.microsoft.com/office/drawing/2014/main" id="{D4C8619D-24AF-7687-F522-BC59DE2CD3A0}"/>
              </a:ext>
            </a:extLst>
          </p:cNvPr>
          <p:cNvSpPr>
            <a:spLocks noGrp="1"/>
          </p:cNvSpPr>
          <p:nvPr>
            <p:ph type="title"/>
          </p:nvPr>
        </p:nvSpPr>
        <p:spPr>
          <a:xfrm>
            <a:off x="838200" y="499438"/>
            <a:ext cx="10515600" cy="1325563"/>
          </a:xfrm>
        </p:spPr>
        <p:txBody>
          <a:bodyPr>
            <a:normAutofit fontScale="90000"/>
          </a:bodyPr>
          <a:lstStyle/>
          <a:p>
            <a:r>
              <a:rPr lang="zh-TW" altLang="en-US">
                <a:sym typeface="Arial" panose="020B0604020202020204" pitchFamily="34" charset="0"/>
              </a:rPr>
              <a:t>支援</a:t>
            </a:r>
            <a:r>
              <a:rPr lang="en-US" altLang="zh-TW">
                <a:sym typeface="Arial" panose="020B0604020202020204" pitchFamily="34" charset="0"/>
              </a:rPr>
              <a:t> 2.5GbE / 5GbE / 10GbE/ 25GbE / 40GbE</a:t>
            </a:r>
            <a:br>
              <a:rPr lang="en-US" altLang="zh-TW">
                <a:sym typeface="Arial" panose="020B0604020202020204" pitchFamily="34" charset="0"/>
              </a:rPr>
            </a:br>
            <a:r>
              <a:rPr lang="zh-TW" altLang="en-US">
                <a:sym typeface="Arial" panose="020B0604020202020204" pitchFamily="34" charset="0"/>
              </a:rPr>
              <a:t>各式</a:t>
            </a:r>
            <a:r>
              <a:rPr lang="en-US" altLang="zh-TW">
                <a:sym typeface="Arial" panose="020B0604020202020204" pitchFamily="34" charset="0"/>
              </a:rPr>
              <a:t> QNAP </a:t>
            </a:r>
            <a:r>
              <a:rPr lang="zh-TW" altLang="en-US">
                <a:sym typeface="Arial" panose="020B0604020202020204" pitchFamily="34" charset="0"/>
              </a:rPr>
              <a:t>網路相關擴充卡</a:t>
            </a:r>
          </a:p>
        </p:txBody>
      </p:sp>
    </p:spTree>
    <p:extLst>
      <p:ext uri="{BB962C8B-B14F-4D97-AF65-F5344CB8AC3E}">
        <p14:creationId xmlns:p14="http://schemas.microsoft.com/office/powerpoint/2010/main" val="1529254604"/>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字方塊 14">
            <a:extLst>
              <a:ext uri="{FF2B5EF4-FFF2-40B4-BE49-F238E27FC236}">
                <a16:creationId xmlns:a16="http://schemas.microsoft.com/office/drawing/2014/main" id="{5E819749-B279-A243-BE6E-B0505EE0366D}"/>
              </a:ext>
            </a:extLst>
          </p:cNvPr>
          <p:cNvSpPr txBox="1"/>
          <p:nvPr/>
        </p:nvSpPr>
        <p:spPr>
          <a:xfrm>
            <a:off x="838200" y="5618565"/>
            <a:ext cx="10042422" cy="1112997"/>
          </a:xfrm>
          <a:prstGeom prst="rect">
            <a:avLst/>
          </a:prstGeom>
          <a:noFill/>
        </p:spPr>
        <p:txBody>
          <a:bodyPr wrap="square">
            <a:spAutoFit/>
          </a:bodyPr>
          <a:lstStyle/>
          <a:p>
            <a:pPr>
              <a:lnSpc>
                <a:spcPct val="120000"/>
              </a:lnSpc>
            </a:pP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測試於 </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a:t>
            </a: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實驗室，數據會因實際環境而有所不同。</a:t>
            </a: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測試環境：</a:t>
            </a: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TS-h987XU-RP QuTS hero h5.0.0</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Volume type: </a:t>
            </a:r>
            <a:r>
              <a:rPr lang="en-US" altLang="zh-TW" sz="8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Samsung 860 EVO 1TB</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RAID 5; </a:t>
            </a:r>
            <a:r>
              <a:rPr lang="en-US" altLang="zh-TW" sz="8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QXG-25G2SF-CX6</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 PC: 2* Client PC simultaneously read and write 16GB file</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Intel Core™ i7-7700 4.20GHz CPU, 32GB DDR4 RAM, QXG-25G2SF-CX4, Windows® Server 2016</a:t>
            </a:r>
            <a:endPar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文字版面配置區 1">
            <a:extLst>
              <a:ext uri="{FF2B5EF4-FFF2-40B4-BE49-F238E27FC236}">
                <a16:creationId xmlns:a16="http://schemas.microsoft.com/office/drawing/2014/main" id="{8C5A2CEB-8026-5C49-8F89-309319E7D13D}"/>
              </a:ext>
            </a:extLst>
          </p:cNvPr>
          <p:cNvSpPr txBox="1">
            <a:spLocks/>
          </p:cNvSpPr>
          <p:nvPr/>
        </p:nvSpPr>
        <p:spPr>
          <a:xfrm>
            <a:off x="7768335" y="6019964"/>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en-US" altLang="zh-TW" sz="1600">
                <a:solidFill>
                  <a:schemeClr val="bg1"/>
                </a:solidFill>
                <a:latin typeface="Arial" panose="020B0604020202020204" pitchFamily="34" charset="0"/>
                <a:sym typeface="Arial" panose="020B0604020202020204" pitchFamily="34" charset="0"/>
              </a:rPr>
              <a:t>2 </a:t>
            </a:r>
            <a:r>
              <a:rPr kumimoji="1" lang="zh-TW" altLang="en-US" sz="1600">
                <a:solidFill>
                  <a:schemeClr val="bg1"/>
                </a:solidFill>
                <a:latin typeface="Arial" panose="020B0604020202020204" pitchFamily="34" charset="0"/>
                <a:sym typeface="Arial" panose="020B0604020202020204" pitchFamily="34" charset="0"/>
              </a:rPr>
              <a:t>台</a:t>
            </a:r>
            <a:r>
              <a:rPr kumimoji="1" lang="en-US" altLang="zh-TW" sz="1600">
                <a:solidFill>
                  <a:schemeClr val="bg1"/>
                </a:solidFill>
                <a:latin typeface="Arial" panose="020B0604020202020204" pitchFamily="34" charset="0"/>
                <a:sym typeface="Arial" panose="020B0604020202020204" pitchFamily="34" charset="0"/>
              </a:rPr>
              <a:t> 25GbE clients  </a:t>
            </a:r>
            <a:r>
              <a:rPr kumimoji="1" lang="zh-TW" altLang="en-US" sz="1600">
                <a:solidFill>
                  <a:schemeClr val="bg1"/>
                </a:solidFill>
                <a:latin typeface="Arial" panose="020B0604020202020204" pitchFamily="34" charset="0"/>
                <a:sym typeface="Arial" panose="020B0604020202020204" pitchFamily="34" charset="0"/>
              </a:rPr>
              <a:t>同時存取</a:t>
            </a:r>
            <a:endParaRPr kumimoji="1" lang="en-US" altLang="zh-TW" sz="1600">
              <a:solidFill>
                <a:schemeClr val="bg1"/>
              </a:solidFill>
              <a:latin typeface="Arial" panose="020B0604020202020204" pitchFamily="34" charset="0"/>
              <a:sym typeface="Arial" panose="020B0604020202020204" pitchFamily="34" charset="0"/>
            </a:endParaRPr>
          </a:p>
        </p:txBody>
      </p:sp>
      <p:sp>
        <p:nvSpPr>
          <p:cNvPr id="16" name="標題 1" hidden="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核心</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16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執行緒</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TS-h1090FU-7232P-64G</a:t>
            </a:r>
          </a:p>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台</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用戶端環境同時存取效能</a:t>
            </a:r>
          </a:p>
        </p:txBody>
      </p:sp>
      <p:sp>
        <p:nvSpPr>
          <p:cNvPr id="17" name="文字方塊 16">
            <a:extLst>
              <a:ext uri="{FF2B5EF4-FFF2-40B4-BE49-F238E27FC236}">
                <a16:creationId xmlns:a16="http://schemas.microsoft.com/office/drawing/2014/main" id="{C87BC38E-BAEF-1443-9FAE-93963C8058C5}"/>
              </a:ext>
            </a:extLst>
          </p:cNvPr>
          <p:cNvSpPr txBox="1"/>
          <p:nvPr/>
        </p:nvSpPr>
        <p:spPr>
          <a:xfrm>
            <a:off x="838200" y="1881310"/>
            <a:ext cx="8094134" cy="307777"/>
          </a:xfrm>
          <a:prstGeom prst="rect">
            <a:avLst/>
          </a:prstGeom>
          <a:noFill/>
        </p:spPr>
        <p:txBody>
          <a:bodyPr wrap="square">
            <a:spAutoFit/>
          </a:bodyPr>
          <a:lstStyle/>
          <a:p>
            <a:r>
              <a:rPr lang="en" altLang="zh-TW" sz="14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x 25GbE iSCSI, </a:t>
            </a:r>
            <a:r>
              <a:rPr lang="en" altLang="zh-TW" sz="14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SAMBA, Sequential Throughout (1MB), Normal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 name="文字方塊 17">
            <a:extLst>
              <a:ext uri="{FF2B5EF4-FFF2-40B4-BE49-F238E27FC236}">
                <a16:creationId xmlns:a16="http://schemas.microsoft.com/office/drawing/2014/main" id="{932CA06F-092C-5747-B40F-B21ABB6A1B26}"/>
              </a:ext>
            </a:extLst>
          </p:cNvPr>
          <p:cNvSpPr txBox="1"/>
          <p:nvPr/>
        </p:nvSpPr>
        <p:spPr>
          <a:xfrm>
            <a:off x="838200" y="3817207"/>
            <a:ext cx="8046720" cy="307777"/>
          </a:xfrm>
          <a:prstGeom prst="rect">
            <a:avLst/>
          </a:prstGeom>
          <a:noFill/>
        </p:spPr>
        <p:txBody>
          <a:bodyPr wrap="square">
            <a:spAutoFit/>
          </a:bodyPr>
          <a:lstStyle/>
          <a:p>
            <a:r>
              <a:rPr lang="en" altLang="zh-TW" sz="14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a:t>
            </a:r>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 25GbE SAMBA, Sequential Throughout (1MB), Normal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文字方塊 24">
            <a:extLst>
              <a:ext uri="{FF2B5EF4-FFF2-40B4-BE49-F238E27FC236}">
                <a16:creationId xmlns:a16="http://schemas.microsoft.com/office/drawing/2014/main" id="{555154AC-34F8-46E2-9F87-ABE108D8614A}"/>
              </a:ext>
            </a:extLst>
          </p:cNvPr>
          <p:cNvSpPr txBox="1"/>
          <p:nvPr/>
        </p:nvSpPr>
        <p:spPr>
          <a:xfrm>
            <a:off x="5720260"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2,953 MB/s</a:t>
            </a:r>
          </a:p>
        </p:txBody>
      </p:sp>
      <p:sp>
        <p:nvSpPr>
          <p:cNvPr id="27" name="文字方塊 26">
            <a:extLst>
              <a:ext uri="{FF2B5EF4-FFF2-40B4-BE49-F238E27FC236}">
                <a16:creationId xmlns:a16="http://schemas.microsoft.com/office/drawing/2014/main" id="{5DAD01F2-0902-4CC3-B651-865D686C1D02}"/>
              </a:ext>
            </a:extLst>
          </p:cNvPr>
          <p:cNvSpPr txBox="1"/>
          <p:nvPr/>
        </p:nvSpPr>
        <p:spPr>
          <a:xfrm>
            <a:off x="5659128" y="4239212"/>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5,876 MB/s</a:t>
            </a:r>
          </a:p>
        </p:txBody>
      </p:sp>
      <p:sp>
        <p:nvSpPr>
          <p:cNvPr id="28" name="文字方塊 27">
            <a:extLst>
              <a:ext uri="{FF2B5EF4-FFF2-40B4-BE49-F238E27FC236}">
                <a16:creationId xmlns:a16="http://schemas.microsoft.com/office/drawing/2014/main" id="{49D78F19-8219-4541-BB7E-70E281F030A0}"/>
              </a:ext>
            </a:extLst>
          </p:cNvPr>
          <p:cNvSpPr txBox="1"/>
          <p:nvPr/>
        </p:nvSpPr>
        <p:spPr>
          <a:xfrm>
            <a:off x="5198497" y="4774881"/>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5,901 MB/s</a:t>
            </a:r>
          </a:p>
        </p:txBody>
      </p:sp>
      <p:sp>
        <p:nvSpPr>
          <p:cNvPr id="32" name="文字方塊 31">
            <a:extLst>
              <a:ext uri="{FF2B5EF4-FFF2-40B4-BE49-F238E27FC236}">
                <a16:creationId xmlns:a16="http://schemas.microsoft.com/office/drawing/2014/main" id="{65FF4FAE-A52C-6B42-A5F5-272D71ADE9B4}"/>
              </a:ext>
            </a:extLst>
          </p:cNvPr>
          <p:cNvSpPr txBox="1"/>
          <p:nvPr/>
        </p:nvSpPr>
        <p:spPr>
          <a:xfrm>
            <a:off x="7199567" y="1945239"/>
            <a:ext cx="4397816" cy="1269252"/>
          </a:xfrm>
          <a:prstGeom prst="rect">
            <a:avLst/>
          </a:prstGeom>
          <a:noFill/>
        </p:spPr>
        <p:txBody>
          <a:bodyPr wrap="square">
            <a:spAutoFit/>
          </a:bodyPr>
          <a:lstStyle/>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 x 25GbE SMB</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循序讀取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2,953 MB/s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與循序寫入 </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2,940 MB/s</a:t>
            </a:r>
          </a:p>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 x 25GbE SMB</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循序讀取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5,876 MB/s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與循序寫入</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5,901 MB/s</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1BC85625-C8EA-2941-AFB0-4E743852D2EE}"/>
              </a:ext>
            </a:extLst>
          </p:cNvPr>
          <p:cNvSpPr txBox="1"/>
          <p:nvPr/>
        </p:nvSpPr>
        <p:spPr>
          <a:xfrm>
            <a:off x="5493069"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2,940 MB/s</a:t>
            </a:r>
          </a:p>
        </p:txBody>
      </p:sp>
      <p:grpSp>
        <p:nvGrpSpPr>
          <p:cNvPr id="38" name="群組 37">
            <a:extLst>
              <a:ext uri="{FF2B5EF4-FFF2-40B4-BE49-F238E27FC236}">
                <a16:creationId xmlns:a16="http://schemas.microsoft.com/office/drawing/2014/main" id="{C9F46448-FAB9-4886-D22A-5E8055E81B34}"/>
              </a:ext>
            </a:extLst>
          </p:cNvPr>
          <p:cNvGrpSpPr/>
          <p:nvPr/>
        </p:nvGrpSpPr>
        <p:grpSpPr>
          <a:xfrm>
            <a:off x="952743" y="2424764"/>
            <a:ext cx="2905612" cy="1015664"/>
            <a:chOff x="1730124" y="1545928"/>
            <a:chExt cx="2905612" cy="1322262"/>
          </a:xfrm>
        </p:grpSpPr>
        <p:cxnSp>
          <p:nvCxnSpPr>
            <p:cNvPr id="39" name="直線接點 38">
              <a:extLst>
                <a:ext uri="{FF2B5EF4-FFF2-40B4-BE49-F238E27FC236}">
                  <a16:creationId xmlns:a16="http://schemas.microsoft.com/office/drawing/2014/main" id="{519371B2-4CE9-6321-98ED-616F96F07CAD}"/>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C1029305-94B6-28A3-F921-B705D944C44D}"/>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B78130A9-BBCD-EE76-15B0-EC0E30D6B7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D2C2464C-8C69-A6A6-1610-15E5CA60B899}"/>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F15222C-FCC4-A1D7-4A49-B6BCF91A42A5}"/>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直線接點 43">
            <a:extLst>
              <a:ext uri="{FF2B5EF4-FFF2-40B4-BE49-F238E27FC236}">
                <a16:creationId xmlns:a16="http://schemas.microsoft.com/office/drawing/2014/main" id="{9BF757AC-B8F1-C123-178A-E1B96B6D92E1}"/>
              </a:ext>
            </a:extLst>
          </p:cNvPr>
          <p:cNvCxnSpPr>
            <a:cxnSpLocks/>
          </p:cNvCxnSpPr>
          <p:nvPr/>
        </p:nvCxnSpPr>
        <p:spPr>
          <a:xfrm>
            <a:off x="954652"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FD83A76E-BA89-FE58-A4BD-5F721963230A}"/>
              </a:ext>
            </a:extLst>
          </p:cNvPr>
          <p:cNvCxnSpPr>
            <a:cxnSpLocks/>
          </p:cNvCxnSpPr>
          <p:nvPr/>
        </p:nvCxnSpPr>
        <p:spPr>
          <a:xfrm>
            <a:off x="954651"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ABB447D0-11C8-D61B-E846-D784AC561B32}"/>
              </a:ext>
            </a:extLst>
          </p:cNvPr>
          <p:cNvSpPr txBox="1"/>
          <p:nvPr/>
        </p:nvSpPr>
        <p:spPr>
          <a:xfrm>
            <a:off x="929658" y="2414026"/>
            <a:ext cx="1691961"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循序讀取</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 name="文字方塊 46">
            <a:extLst>
              <a:ext uri="{FF2B5EF4-FFF2-40B4-BE49-F238E27FC236}">
                <a16:creationId xmlns:a16="http://schemas.microsoft.com/office/drawing/2014/main" id="{0E8C301D-6B06-D97A-72C5-81E954A1150B}"/>
              </a:ext>
            </a:extLst>
          </p:cNvPr>
          <p:cNvSpPr txBox="1"/>
          <p:nvPr/>
        </p:nvSpPr>
        <p:spPr>
          <a:xfrm>
            <a:off x="949652" y="2939720"/>
            <a:ext cx="1267807" cy="246221"/>
          </a:xfrm>
          <a:prstGeom prst="rect">
            <a:avLst/>
          </a:prstGeom>
          <a:noFill/>
        </p:spPr>
        <p:txBody>
          <a:bodyPr wrap="square">
            <a:spAutoFit/>
          </a:bodyPr>
          <a:lstStyle/>
          <a:p>
            <a:pPr fontAlgn="base"/>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a:t>
            </a:r>
            <a:r>
              <a:rPr lang="zh-TW" altLang="en-US"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寫入</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50" name="群組 49">
            <a:extLst>
              <a:ext uri="{FF2B5EF4-FFF2-40B4-BE49-F238E27FC236}">
                <a16:creationId xmlns:a16="http://schemas.microsoft.com/office/drawing/2014/main" id="{62A2EE01-C356-4F34-79E9-9179C7B57079}"/>
              </a:ext>
            </a:extLst>
          </p:cNvPr>
          <p:cNvGrpSpPr/>
          <p:nvPr/>
        </p:nvGrpSpPr>
        <p:grpSpPr>
          <a:xfrm>
            <a:off x="959843" y="4236195"/>
            <a:ext cx="2905612" cy="1100348"/>
            <a:chOff x="1730124" y="1545928"/>
            <a:chExt cx="2905612" cy="1322262"/>
          </a:xfrm>
        </p:grpSpPr>
        <p:cxnSp>
          <p:nvCxnSpPr>
            <p:cNvPr id="51" name="直線接點 50">
              <a:extLst>
                <a:ext uri="{FF2B5EF4-FFF2-40B4-BE49-F238E27FC236}">
                  <a16:creationId xmlns:a16="http://schemas.microsoft.com/office/drawing/2014/main" id="{D0C2F408-85C7-B937-B3E7-A14CDEBC7D67}"/>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54F9C5F8-A166-15E2-AB63-A2A4F54BF9CF}"/>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6A6D5AA-E531-3302-A389-83CF83594F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CE0A88AB-E19B-721D-5285-78CA70AF625B}"/>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8826FDAA-CB76-7F0A-13A8-C0A5726FF539}"/>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6" name="直線接點 55">
            <a:extLst>
              <a:ext uri="{FF2B5EF4-FFF2-40B4-BE49-F238E27FC236}">
                <a16:creationId xmlns:a16="http://schemas.microsoft.com/office/drawing/2014/main" id="{9CD75D9C-1A09-EB01-9C3A-CB10BF8D6362}"/>
              </a:ext>
            </a:extLst>
          </p:cNvPr>
          <p:cNvCxnSpPr>
            <a:cxnSpLocks/>
          </p:cNvCxnSpPr>
          <p:nvPr/>
        </p:nvCxnSpPr>
        <p:spPr>
          <a:xfrm>
            <a:off x="954652"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1FE0F94D-63C0-3862-5074-6654E5E25067}"/>
              </a:ext>
            </a:extLst>
          </p:cNvPr>
          <p:cNvCxnSpPr>
            <a:cxnSpLocks/>
          </p:cNvCxnSpPr>
          <p:nvPr/>
        </p:nvCxnSpPr>
        <p:spPr>
          <a:xfrm>
            <a:off x="954651"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F84DA8FF-2360-6444-F75D-6518184FABFB}"/>
              </a:ext>
            </a:extLst>
          </p:cNvPr>
          <p:cNvSpPr txBox="1"/>
          <p:nvPr/>
        </p:nvSpPr>
        <p:spPr>
          <a:xfrm>
            <a:off x="917482" y="4221612"/>
            <a:ext cx="1691961" cy="246221"/>
          </a:xfrm>
          <a:prstGeom prst="rect">
            <a:avLst/>
          </a:prstGeom>
          <a:noFill/>
        </p:spPr>
        <p:txBody>
          <a:bodyPr wrap="square">
            <a:spAutoFit/>
          </a:bodyPr>
          <a:lstStyle/>
          <a:p>
            <a:pPr algn="l"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循序讀取</a:t>
            </a:r>
            <a:endPar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9" name="文字方塊 58">
            <a:extLst>
              <a:ext uri="{FF2B5EF4-FFF2-40B4-BE49-F238E27FC236}">
                <a16:creationId xmlns:a16="http://schemas.microsoft.com/office/drawing/2014/main" id="{59968867-2B5D-FD9C-E6E5-D44DDFBED205}"/>
              </a:ext>
            </a:extLst>
          </p:cNvPr>
          <p:cNvSpPr txBox="1"/>
          <p:nvPr/>
        </p:nvSpPr>
        <p:spPr>
          <a:xfrm>
            <a:off x="921028" y="4774882"/>
            <a:ext cx="1691961" cy="246221"/>
          </a:xfrm>
          <a:prstGeom prst="rect">
            <a:avLst/>
          </a:prstGeom>
          <a:noFill/>
        </p:spPr>
        <p:txBody>
          <a:bodyPr wrap="square">
            <a:spAutoFit/>
          </a:bodyPr>
          <a:lstStyle/>
          <a:p>
            <a:pPr fontAlgn="base"/>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循序寫入</a:t>
            </a:r>
            <a:endPar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8DAD7FAD-DD9F-5451-15B2-C0BED68BE18B}"/>
              </a:ext>
            </a:extLst>
          </p:cNvPr>
          <p:cNvSpPr>
            <a:spLocks noGrp="1"/>
          </p:cNvSpPr>
          <p:nvPr>
            <p:ph type="title"/>
          </p:nvPr>
        </p:nvSpPr>
        <p:spPr>
          <a:xfrm>
            <a:off x="838200" y="461335"/>
            <a:ext cx="10515600" cy="1325563"/>
          </a:xfrm>
        </p:spPr>
        <p:txBody>
          <a:bodyPr>
            <a:normAutofit/>
          </a:bodyPr>
          <a:lstStyle/>
          <a:p>
            <a:r>
              <a:rPr lang="en-US" altLang="zh-TW" sz="3600">
                <a:latin typeface="Microsoft JhengHei" panose="020B0604030504040204" pitchFamily="34" charset="-120"/>
                <a:ea typeface="Microsoft JhengHei" panose="020B0604030504040204" pitchFamily="34" charset="-120"/>
                <a:sym typeface="Arial" panose="020B0604020202020204" pitchFamily="34" charset="0"/>
              </a:rPr>
              <a:t>4 </a:t>
            </a:r>
            <a:r>
              <a:rPr lang="zh-TW" altLang="en-US" sz="3600">
                <a:latin typeface="Microsoft JhengHei" panose="020B0604030504040204" pitchFamily="34" charset="-120"/>
                <a:ea typeface="Microsoft JhengHei" panose="020B0604030504040204" pitchFamily="34" charset="-120"/>
                <a:sym typeface="Arial" panose="020B0604020202020204" pitchFamily="34" charset="0"/>
              </a:rPr>
              <a:t>核心 </a:t>
            </a:r>
            <a:r>
              <a:rPr lang="en-US" altLang="zh-TW" sz="3600">
                <a:latin typeface="Microsoft JhengHei" panose="020B0604030504040204" pitchFamily="34" charset="-120"/>
                <a:ea typeface="Microsoft JhengHei" panose="020B0604030504040204" pitchFamily="34" charset="-120"/>
                <a:sym typeface="Arial" panose="020B0604020202020204" pitchFamily="34" charset="0"/>
              </a:rPr>
              <a:t>8 </a:t>
            </a:r>
            <a:r>
              <a:rPr lang="zh-TW" altLang="en-US" sz="3600">
                <a:latin typeface="Microsoft JhengHei" panose="020B0604030504040204" pitchFamily="34" charset="-120"/>
                <a:ea typeface="Microsoft JhengHei" panose="020B0604030504040204" pitchFamily="34" charset="-120"/>
                <a:sym typeface="Arial" panose="020B0604020202020204" pitchFamily="34" charset="0"/>
              </a:rPr>
              <a:t>執行緒 </a:t>
            </a:r>
            <a:r>
              <a:rPr lang="en-US" altLang="zh-TW" sz="3600">
                <a:latin typeface="Microsoft JhengHei" panose="020B0604030504040204" pitchFamily="34" charset="-120"/>
                <a:ea typeface="Microsoft JhengHei" panose="020B0604030504040204" pitchFamily="34" charset="-120"/>
                <a:sym typeface="Arial" panose="020B0604020202020204" pitchFamily="34" charset="0"/>
              </a:rPr>
              <a:t>TS-h987XU-RP-E2334-16G</a:t>
            </a:r>
            <a:br>
              <a:rPr lang="en-US" altLang="zh-TW" sz="3600">
                <a:latin typeface="Microsoft JhengHei" panose="020B0604030504040204" pitchFamily="34" charset="-120"/>
                <a:ea typeface="Microsoft JhengHei" panose="020B0604030504040204" pitchFamily="34" charset="-120"/>
                <a:sym typeface="Arial" panose="020B0604020202020204" pitchFamily="34" charset="0"/>
              </a:rPr>
            </a:br>
            <a:r>
              <a:rPr lang="en-US" altLang="zh-TW" sz="3600">
                <a:latin typeface="Microsoft JhengHei" panose="020B0604030504040204" pitchFamily="34" charset="-120"/>
                <a:ea typeface="Microsoft JhengHei" panose="020B0604030504040204" pitchFamily="34" charset="-120"/>
                <a:sym typeface="Arial" panose="020B0604020202020204" pitchFamily="34" charset="0"/>
              </a:rPr>
              <a:t>25GbE </a:t>
            </a:r>
            <a:r>
              <a:rPr lang="zh-TW" altLang="en-US" sz="3600">
                <a:latin typeface="Microsoft JhengHei" panose="020B0604030504040204" pitchFamily="34" charset="-120"/>
                <a:ea typeface="Microsoft JhengHei" panose="020B0604030504040204" pitchFamily="34" charset="-120"/>
                <a:sym typeface="Arial" panose="020B0604020202020204" pitchFamily="34" charset="0"/>
              </a:rPr>
              <a:t>用戶端環境同時存取效能</a:t>
            </a:r>
          </a:p>
        </p:txBody>
      </p:sp>
      <p:pic>
        <p:nvPicPr>
          <p:cNvPr id="5" name="Picture 2" descr="ts-h987xu-rp">
            <a:extLst>
              <a:ext uri="{FF2B5EF4-FFF2-40B4-BE49-F238E27FC236}">
                <a16:creationId xmlns:a16="http://schemas.microsoft.com/office/drawing/2014/main" id="{7B3FE3B3-5F2A-4C32-DA3D-FF8E606A9A4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16443" y="2779711"/>
            <a:ext cx="3942719" cy="246419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群組 20">
            <a:extLst>
              <a:ext uri="{FF2B5EF4-FFF2-40B4-BE49-F238E27FC236}">
                <a16:creationId xmlns:a16="http://schemas.microsoft.com/office/drawing/2014/main" id="{B7557854-90B5-8013-510C-76EBFD182295}"/>
              </a:ext>
            </a:extLst>
          </p:cNvPr>
          <p:cNvGrpSpPr/>
          <p:nvPr/>
        </p:nvGrpSpPr>
        <p:grpSpPr>
          <a:xfrm>
            <a:off x="7597005" y="4535488"/>
            <a:ext cx="1047807" cy="1167585"/>
            <a:chOff x="7768335" y="4695182"/>
            <a:chExt cx="1047807" cy="1167585"/>
          </a:xfrm>
        </p:grpSpPr>
        <p:pic>
          <p:nvPicPr>
            <p:cNvPr id="4" name="圖形 3">
              <a:extLst>
                <a:ext uri="{FF2B5EF4-FFF2-40B4-BE49-F238E27FC236}">
                  <a16:creationId xmlns:a16="http://schemas.microsoft.com/office/drawing/2014/main" id="{6AFD36C8-20E0-B74A-9769-6AFF0A6B02E8}"/>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32763" t="44401" r="33507"/>
            <a:stretch/>
          </p:blipFill>
          <p:spPr>
            <a:xfrm>
              <a:off x="7768335" y="5243910"/>
              <a:ext cx="1047806" cy="618857"/>
            </a:xfrm>
            <a:prstGeom prst="rect">
              <a:avLst/>
            </a:prstGeom>
          </p:spPr>
        </p:pic>
        <p:sp>
          <p:nvSpPr>
            <p:cNvPr id="8" name="TextBox 27">
              <a:extLst>
                <a:ext uri="{FF2B5EF4-FFF2-40B4-BE49-F238E27FC236}">
                  <a16:creationId xmlns:a16="http://schemas.microsoft.com/office/drawing/2014/main" id="{951E60B1-FC0E-CC4D-9E4F-B92B698B2BFA}"/>
                </a:ext>
              </a:extLst>
            </p:cNvPr>
            <p:cNvSpPr txBox="1"/>
            <p:nvPr/>
          </p:nvSpPr>
          <p:spPr>
            <a:xfrm>
              <a:off x="7865580" y="4999710"/>
              <a:ext cx="547435"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9" name="TextBox 27">
              <a:extLst>
                <a:ext uri="{FF2B5EF4-FFF2-40B4-BE49-F238E27FC236}">
                  <a16:creationId xmlns:a16="http://schemas.microsoft.com/office/drawing/2014/main" id="{58983FFC-DE29-7241-A50D-477CF01F9B4B}"/>
                </a:ext>
              </a:extLst>
            </p:cNvPr>
            <p:cNvSpPr txBox="1"/>
            <p:nvPr/>
          </p:nvSpPr>
          <p:spPr>
            <a:xfrm>
              <a:off x="8268707" y="4999710"/>
              <a:ext cx="547435" cy="246221"/>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cxnSp>
          <p:nvCxnSpPr>
            <p:cNvPr id="13" name="直線接點 19">
              <a:extLst>
                <a:ext uri="{FF2B5EF4-FFF2-40B4-BE49-F238E27FC236}">
                  <a16:creationId xmlns:a16="http://schemas.microsoft.com/office/drawing/2014/main" id="{4A396E86-4874-2B0B-F77E-ED62D8366A70}"/>
                </a:ext>
              </a:extLst>
            </p:cNvPr>
            <p:cNvCxnSpPr>
              <a:cxnSpLocks/>
            </p:cNvCxnSpPr>
            <p:nvPr/>
          </p:nvCxnSpPr>
          <p:spPr>
            <a:xfrm>
              <a:off x="8189951" y="4695182"/>
              <a:ext cx="0" cy="322802"/>
            </a:xfrm>
            <a:prstGeom prst="straightConnector1">
              <a:avLst/>
            </a:prstGeom>
            <a:ln w="9525">
              <a:solidFill>
                <a:srgbClr val="F39939"/>
              </a:solidFill>
            </a:ln>
          </p:spPr>
          <p:style>
            <a:lnRef idx="1">
              <a:schemeClr val="accent1"/>
            </a:lnRef>
            <a:fillRef idx="0">
              <a:schemeClr val="accent1"/>
            </a:fillRef>
            <a:effectRef idx="0">
              <a:schemeClr val="accent1"/>
            </a:effectRef>
            <a:fontRef idx="minor">
              <a:schemeClr val="tx1"/>
            </a:fontRef>
          </p:style>
        </p:cxnSp>
        <p:cxnSp>
          <p:nvCxnSpPr>
            <p:cNvPr id="19" name="直線接點 19">
              <a:extLst>
                <a:ext uri="{FF2B5EF4-FFF2-40B4-BE49-F238E27FC236}">
                  <a16:creationId xmlns:a16="http://schemas.microsoft.com/office/drawing/2014/main" id="{5D526596-DFD8-96E9-FB66-4D9DF767D1F6}"/>
                </a:ext>
              </a:extLst>
            </p:cNvPr>
            <p:cNvCxnSpPr>
              <a:cxnSpLocks/>
            </p:cNvCxnSpPr>
            <p:nvPr/>
          </p:nvCxnSpPr>
          <p:spPr>
            <a:xfrm>
              <a:off x="8513801" y="4785669"/>
              <a:ext cx="0" cy="232315"/>
            </a:xfrm>
            <a:prstGeom prst="straightConnector1">
              <a:avLst/>
            </a:prstGeom>
            <a:ln w="9525">
              <a:solidFill>
                <a:srgbClr val="F3993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4965061"/>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 hidden="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核心</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16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執行緒</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TS-h1090FU-7232P-64G</a:t>
            </a:r>
          </a:p>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台</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用戶端環境同時存取效能</a:t>
            </a:r>
          </a:p>
        </p:txBody>
      </p:sp>
      <p:sp>
        <p:nvSpPr>
          <p:cNvPr id="2" name="標題 1">
            <a:extLst>
              <a:ext uri="{FF2B5EF4-FFF2-40B4-BE49-F238E27FC236}">
                <a16:creationId xmlns:a16="http://schemas.microsoft.com/office/drawing/2014/main" id="{8DAD7FAD-DD9F-5451-15B2-C0BED68BE18B}"/>
              </a:ext>
            </a:extLst>
          </p:cNvPr>
          <p:cNvSpPr>
            <a:spLocks noGrp="1"/>
          </p:cNvSpPr>
          <p:nvPr>
            <p:ph type="title"/>
          </p:nvPr>
        </p:nvSpPr>
        <p:spPr>
          <a:xfrm>
            <a:off x="838200" y="461335"/>
            <a:ext cx="10515600" cy="1325563"/>
          </a:xfrm>
        </p:spPr>
        <p:txBody>
          <a:bodyPr>
            <a:normAutofit fontScale="90000"/>
          </a:bodyPr>
          <a:lstStyle/>
          <a:p>
            <a:r>
              <a:rPr lang="en-US" altLang="zh-TW">
                <a:latin typeface="Microsoft JhengHei" panose="020B0604030504040204" pitchFamily="34" charset="-120"/>
                <a:ea typeface="Microsoft JhengHei" panose="020B0604030504040204" pitchFamily="34" charset="-120"/>
                <a:sym typeface="Arial" panose="020B0604020202020204" pitchFamily="34" charset="0"/>
              </a:rPr>
              <a:t>6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核心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12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執行緒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TS-h1887XU-RP-E2336-32G</a:t>
            </a:r>
            <a:br>
              <a:rPr lang="en-US" altLang="zh-TW">
                <a:latin typeface="Microsoft JhengHei" panose="020B0604030504040204" pitchFamily="34" charset="-120"/>
                <a:ea typeface="Microsoft JhengHei" panose="020B0604030504040204" pitchFamily="34" charset="-120"/>
                <a:sym typeface="Arial" panose="020B0604020202020204" pitchFamily="34" charset="0"/>
              </a:rPr>
            </a:br>
            <a:r>
              <a:rPr lang="en-US" altLang="zh-TW">
                <a:latin typeface="Microsoft JhengHei" panose="020B0604030504040204" pitchFamily="34" charset="-120"/>
                <a:ea typeface="Microsoft JhengHei" panose="020B0604030504040204" pitchFamily="34" charset="-120"/>
                <a:sym typeface="Arial" panose="020B0604020202020204" pitchFamily="34" charset="0"/>
              </a:rPr>
              <a:t>6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台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25GbE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用戶端環境同時存取效能</a:t>
            </a:r>
          </a:p>
        </p:txBody>
      </p:sp>
      <p:grpSp>
        <p:nvGrpSpPr>
          <p:cNvPr id="48" name="群組 2">
            <a:extLst>
              <a:ext uri="{FF2B5EF4-FFF2-40B4-BE49-F238E27FC236}">
                <a16:creationId xmlns:a16="http://schemas.microsoft.com/office/drawing/2014/main" id="{A8ED04BF-3AC6-F0D7-6574-4F76608B1E21}"/>
              </a:ext>
            </a:extLst>
          </p:cNvPr>
          <p:cNvGrpSpPr/>
          <p:nvPr/>
        </p:nvGrpSpPr>
        <p:grpSpPr>
          <a:xfrm>
            <a:off x="7586744" y="4786648"/>
            <a:ext cx="3106472" cy="1113085"/>
            <a:chOff x="6608845" y="2918607"/>
            <a:chExt cx="2504515" cy="914188"/>
          </a:xfrm>
        </p:grpSpPr>
        <p:pic>
          <p:nvPicPr>
            <p:cNvPr id="49" name="圖形 3">
              <a:extLst>
                <a:ext uri="{FF2B5EF4-FFF2-40B4-BE49-F238E27FC236}">
                  <a16:creationId xmlns:a16="http://schemas.microsoft.com/office/drawing/2014/main" id="{BBC774B0-27C3-A6AF-4E3B-ABCF82EEF44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8845" y="2918607"/>
              <a:ext cx="2504515" cy="914188"/>
            </a:xfrm>
            <a:prstGeom prst="rect">
              <a:avLst/>
            </a:prstGeom>
          </p:spPr>
        </p:pic>
        <p:sp>
          <p:nvSpPr>
            <p:cNvPr id="60" name="TextBox 27">
              <a:extLst>
                <a:ext uri="{FF2B5EF4-FFF2-40B4-BE49-F238E27FC236}">
                  <a16:creationId xmlns:a16="http://schemas.microsoft.com/office/drawing/2014/main" id="{115422A5-F901-89F0-93C1-D10F5F127986}"/>
                </a:ext>
              </a:extLst>
            </p:cNvPr>
            <p:cNvSpPr txBox="1"/>
            <p:nvPr/>
          </p:nvSpPr>
          <p:spPr>
            <a:xfrm>
              <a:off x="6793162"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1" name="TextBox 27">
              <a:extLst>
                <a:ext uri="{FF2B5EF4-FFF2-40B4-BE49-F238E27FC236}">
                  <a16:creationId xmlns:a16="http://schemas.microsoft.com/office/drawing/2014/main" id="{551C293C-34E8-F327-2197-A3113BB7F6E0}"/>
                </a:ext>
              </a:extLst>
            </p:cNvPr>
            <p:cNvSpPr txBox="1"/>
            <p:nvPr/>
          </p:nvSpPr>
          <p:spPr>
            <a:xfrm>
              <a:off x="7196574"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2" name="TextBox 27">
              <a:extLst>
                <a:ext uri="{FF2B5EF4-FFF2-40B4-BE49-F238E27FC236}">
                  <a16:creationId xmlns:a16="http://schemas.microsoft.com/office/drawing/2014/main" id="{135D14B5-00E7-9DF8-9AB2-E5BACDAC1E7D}"/>
                </a:ext>
              </a:extLst>
            </p:cNvPr>
            <p:cNvSpPr txBox="1"/>
            <p:nvPr/>
          </p:nvSpPr>
          <p:spPr>
            <a:xfrm>
              <a:off x="7507805"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3" name="TextBox 27">
              <a:extLst>
                <a:ext uri="{FF2B5EF4-FFF2-40B4-BE49-F238E27FC236}">
                  <a16:creationId xmlns:a16="http://schemas.microsoft.com/office/drawing/2014/main" id="{102F0384-F47B-38F1-6158-D5809617F345}"/>
                </a:ext>
              </a:extLst>
            </p:cNvPr>
            <p:cNvSpPr txBox="1"/>
            <p:nvPr/>
          </p:nvSpPr>
          <p:spPr>
            <a:xfrm>
              <a:off x="7832816"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4" name="TextBox 27">
              <a:extLst>
                <a:ext uri="{FF2B5EF4-FFF2-40B4-BE49-F238E27FC236}">
                  <a16:creationId xmlns:a16="http://schemas.microsoft.com/office/drawing/2014/main" id="{03DAF317-9C5C-5DD0-853F-190FB49A2136}"/>
                </a:ext>
              </a:extLst>
            </p:cNvPr>
            <p:cNvSpPr txBox="1"/>
            <p:nvPr/>
          </p:nvSpPr>
          <p:spPr>
            <a:xfrm>
              <a:off x="8175105"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5" name="TextBox 27">
              <a:extLst>
                <a:ext uri="{FF2B5EF4-FFF2-40B4-BE49-F238E27FC236}">
                  <a16:creationId xmlns:a16="http://schemas.microsoft.com/office/drawing/2014/main" id="{D76F490B-76F6-65BC-FFCA-1F8E1ED933B4}"/>
                </a:ext>
              </a:extLst>
            </p:cNvPr>
            <p:cNvSpPr txBox="1"/>
            <p:nvPr/>
          </p:nvSpPr>
          <p:spPr>
            <a:xfrm>
              <a:off x="8578517"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grpSp>
      <p:sp>
        <p:nvSpPr>
          <p:cNvPr id="67" name="文字版面配置區 1">
            <a:extLst>
              <a:ext uri="{FF2B5EF4-FFF2-40B4-BE49-F238E27FC236}">
                <a16:creationId xmlns:a16="http://schemas.microsoft.com/office/drawing/2014/main" id="{9036F15E-94CF-3240-D838-C4D6F07DE9B1}"/>
              </a:ext>
            </a:extLst>
          </p:cNvPr>
          <p:cNvSpPr txBox="1">
            <a:spLocks/>
          </p:cNvSpPr>
          <p:nvPr/>
        </p:nvSpPr>
        <p:spPr>
          <a:xfrm>
            <a:off x="7768335" y="6019964"/>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zh-TW" altLang="en-US" sz="1600">
                <a:solidFill>
                  <a:schemeClr val="bg1"/>
                </a:solidFill>
                <a:latin typeface="Arial" panose="020B0604020202020204" pitchFamily="34" charset="0"/>
                <a:sym typeface="Arial" panose="020B0604020202020204" pitchFamily="34" charset="0"/>
              </a:rPr>
              <a:t>６</a:t>
            </a:r>
            <a:r>
              <a:rPr kumimoji="1" lang="en-US" altLang="zh-TW" sz="1600">
                <a:solidFill>
                  <a:schemeClr val="bg1"/>
                </a:solidFill>
                <a:latin typeface="Arial" panose="020B0604020202020204" pitchFamily="34" charset="0"/>
                <a:sym typeface="Arial" panose="020B0604020202020204" pitchFamily="34" charset="0"/>
              </a:rPr>
              <a:t> </a:t>
            </a:r>
            <a:r>
              <a:rPr kumimoji="1" lang="zh-TW" altLang="en-US" sz="1600">
                <a:solidFill>
                  <a:schemeClr val="bg1"/>
                </a:solidFill>
                <a:latin typeface="Arial" panose="020B0604020202020204" pitchFamily="34" charset="0"/>
                <a:sym typeface="Arial" panose="020B0604020202020204" pitchFamily="34" charset="0"/>
              </a:rPr>
              <a:t>台</a:t>
            </a:r>
            <a:r>
              <a:rPr kumimoji="1" lang="en-US" altLang="zh-TW" sz="1600">
                <a:solidFill>
                  <a:schemeClr val="bg1"/>
                </a:solidFill>
                <a:latin typeface="Arial" panose="020B0604020202020204" pitchFamily="34" charset="0"/>
                <a:sym typeface="Arial" panose="020B0604020202020204" pitchFamily="34" charset="0"/>
              </a:rPr>
              <a:t> 25GbE clients  </a:t>
            </a:r>
            <a:r>
              <a:rPr kumimoji="1" lang="zh-TW" altLang="en-US" sz="1600">
                <a:solidFill>
                  <a:schemeClr val="bg1"/>
                </a:solidFill>
                <a:latin typeface="Arial" panose="020B0604020202020204" pitchFamily="34" charset="0"/>
                <a:sym typeface="Arial" panose="020B0604020202020204" pitchFamily="34" charset="0"/>
              </a:rPr>
              <a:t>同時存取</a:t>
            </a:r>
            <a:endParaRPr kumimoji="1" lang="en-US" altLang="zh-TW" sz="1600">
              <a:solidFill>
                <a:schemeClr val="bg1"/>
              </a:solidFill>
              <a:latin typeface="Arial" panose="020B0604020202020204" pitchFamily="34" charset="0"/>
              <a:sym typeface="Arial" panose="020B0604020202020204" pitchFamily="34" charset="0"/>
            </a:endParaRPr>
          </a:p>
        </p:txBody>
      </p:sp>
      <p:sp>
        <p:nvSpPr>
          <p:cNvPr id="68" name="文字方塊 14">
            <a:extLst>
              <a:ext uri="{FF2B5EF4-FFF2-40B4-BE49-F238E27FC236}">
                <a16:creationId xmlns:a16="http://schemas.microsoft.com/office/drawing/2014/main" id="{F969C3A4-7120-0005-333B-EEE122F933C7}"/>
              </a:ext>
            </a:extLst>
          </p:cNvPr>
          <p:cNvSpPr txBox="1"/>
          <p:nvPr/>
        </p:nvSpPr>
        <p:spPr>
          <a:xfrm>
            <a:off x="838200" y="5643592"/>
            <a:ext cx="10042422" cy="1112997"/>
          </a:xfrm>
          <a:prstGeom prst="rect">
            <a:avLst/>
          </a:prstGeom>
          <a:noFill/>
        </p:spPr>
        <p:txBody>
          <a:bodyPr wrap="square">
            <a:spAutoFit/>
          </a:bodyPr>
          <a:lstStyle/>
          <a:p>
            <a:pPr>
              <a:lnSpc>
                <a:spcPct val="120000"/>
              </a:lnSpc>
            </a:pP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測試於 </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a:t>
            </a: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實驗室，數據會因實際環境而有所不同。</a:t>
            </a: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測試環境：</a:t>
            </a: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TS-h1887XU-RP </a:t>
            </a:r>
            <a:r>
              <a:rPr lang="en" altLang="zh-TW" sz="800" b="0" i="0" err="1">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hero h5.0.0</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Volume type: </a:t>
            </a:r>
            <a:r>
              <a:rPr lang="en-US" altLang="zh-TW" sz="8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Samsung 860 EVO 1TB</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x30 (RAID 50, 9 x2); </a:t>
            </a:r>
            <a:r>
              <a:rPr lang="en-US" altLang="zh-TW" sz="8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QXG-25G2SF-CX6</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 PC: 6* Client PC simultaneously read and write 16GB file (= 96GB totally)</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Intel Core™ i7-7700 4.20GHz CPU, 32GB DDR4 RAM, QXG-25G2SF-CX4, Windows® Server 2016, and Intel Core™ i3-8100 3.60GHz CPU, 4GB DDR4 RAM, QXG-25G2SF-CX4, Windows® Server 2016</a:t>
            </a:r>
            <a:endPar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文字方塊 16">
            <a:extLst>
              <a:ext uri="{FF2B5EF4-FFF2-40B4-BE49-F238E27FC236}">
                <a16:creationId xmlns:a16="http://schemas.microsoft.com/office/drawing/2014/main" id="{771E1F5F-DD2B-0632-502D-996FCFA416B1}"/>
              </a:ext>
            </a:extLst>
          </p:cNvPr>
          <p:cNvSpPr txBox="1"/>
          <p:nvPr/>
        </p:nvSpPr>
        <p:spPr>
          <a:xfrm>
            <a:off x="838200" y="1881310"/>
            <a:ext cx="8094134"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iSCSI, Random IOPS (4K)</a:t>
            </a:r>
            <a:r>
              <a:rPr lang="en-US"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SED pool</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文字方塊 17">
            <a:extLst>
              <a:ext uri="{FF2B5EF4-FFF2-40B4-BE49-F238E27FC236}">
                <a16:creationId xmlns:a16="http://schemas.microsoft.com/office/drawing/2014/main" id="{73430C32-28F9-2083-1EB0-3A794018F1B3}"/>
              </a:ext>
            </a:extLst>
          </p:cNvPr>
          <p:cNvSpPr txBox="1"/>
          <p:nvPr/>
        </p:nvSpPr>
        <p:spPr>
          <a:xfrm>
            <a:off x="838200" y="3817207"/>
            <a:ext cx="8046720"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SAMBA, Sequential Throughout (1MB), Encryption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文字方塊 24">
            <a:extLst>
              <a:ext uri="{FF2B5EF4-FFF2-40B4-BE49-F238E27FC236}">
                <a16:creationId xmlns:a16="http://schemas.microsoft.com/office/drawing/2014/main" id="{17F88DA9-09FB-DB63-8623-FCC768BE1F10}"/>
              </a:ext>
            </a:extLst>
          </p:cNvPr>
          <p:cNvSpPr txBox="1"/>
          <p:nvPr/>
        </p:nvSpPr>
        <p:spPr>
          <a:xfrm>
            <a:off x="5720260"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583,553 IOPS</a:t>
            </a:r>
          </a:p>
        </p:txBody>
      </p:sp>
      <p:sp>
        <p:nvSpPr>
          <p:cNvPr id="72" name="文字方塊 26">
            <a:extLst>
              <a:ext uri="{FF2B5EF4-FFF2-40B4-BE49-F238E27FC236}">
                <a16:creationId xmlns:a16="http://schemas.microsoft.com/office/drawing/2014/main" id="{B8A17638-F1BC-1282-DDAA-B8F1CF864387}"/>
              </a:ext>
            </a:extLst>
          </p:cNvPr>
          <p:cNvSpPr txBox="1"/>
          <p:nvPr/>
        </p:nvSpPr>
        <p:spPr>
          <a:xfrm>
            <a:off x="5659128" y="4239212"/>
            <a:ext cx="1213953" cy="246221"/>
          </a:xfrm>
          <a:prstGeom prst="rect">
            <a:avLst/>
          </a:prstGeom>
          <a:noFill/>
        </p:spPr>
        <p:txBody>
          <a:bodyPr wrap="square">
            <a:spAutoFit/>
          </a:bodyPr>
          <a:lstStyle/>
          <a:p>
            <a:pPr algn="r" fontAlgn="base"/>
            <a:r>
              <a:rPr lang="en-US" altLang="zh-TW" sz="1000" b="1">
                <a:solidFill>
                  <a:srgbClr val="FFBD1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9,755</a:t>
            </a:r>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MB/s</a:t>
            </a:r>
          </a:p>
        </p:txBody>
      </p:sp>
      <p:sp>
        <p:nvSpPr>
          <p:cNvPr id="73" name="文字方塊 27">
            <a:extLst>
              <a:ext uri="{FF2B5EF4-FFF2-40B4-BE49-F238E27FC236}">
                <a16:creationId xmlns:a16="http://schemas.microsoft.com/office/drawing/2014/main" id="{92EE83F1-56DE-AAB9-D9C8-C7AB4D581747}"/>
              </a:ext>
            </a:extLst>
          </p:cNvPr>
          <p:cNvSpPr txBox="1"/>
          <p:nvPr/>
        </p:nvSpPr>
        <p:spPr>
          <a:xfrm>
            <a:off x="5198497" y="4774881"/>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8,874 MB/s</a:t>
            </a:r>
          </a:p>
        </p:txBody>
      </p:sp>
      <p:sp>
        <p:nvSpPr>
          <p:cNvPr id="74" name="文字方塊 31">
            <a:extLst>
              <a:ext uri="{FF2B5EF4-FFF2-40B4-BE49-F238E27FC236}">
                <a16:creationId xmlns:a16="http://schemas.microsoft.com/office/drawing/2014/main" id="{947B7E5F-40D3-F4D6-C4F7-E3F5EFF615BE}"/>
              </a:ext>
            </a:extLst>
          </p:cNvPr>
          <p:cNvSpPr txBox="1"/>
          <p:nvPr/>
        </p:nvSpPr>
        <p:spPr>
          <a:xfrm>
            <a:off x="7199567" y="1945239"/>
            <a:ext cx="4606364" cy="1431161"/>
          </a:xfrm>
          <a:prstGeom prst="rect">
            <a:avLst/>
          </a:prstGeom>
          <a:noFill/>
        </p:spPr>
        <p:txBody>
          <a:bodyPr wrap="square">
            <a:spAutoFit/>
          </a:bodyPr>
          <a:lstStyle/>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iSCSI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隨機讀取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583,553 IOPS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buClr>
                <a:srgbClr val="F34F21"/>
              </a:buCl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隨機寫入</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404,818 IOPS!</a:t>
            </a:r>
          </a:p>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SMB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循序讀取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9,755 MB/s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buClr>
                <a:srgbClr val="F34F21"/>
              </a:buCl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循序寫入</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8,874 MB/s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速度</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25">
            <a:extLst>
              <a:ext uri="{FF2B5EF4-FFF2-40B4-BE49-F238E27FC236}">
                <a16:creationId xmlns:a16="http://schemas.microsoft.com/office/drawing/2014/main" id="{7327605F-6E60-A62E-F7E5-4376B21FE5DE}"/>
              </a:ext>
            </a:extLst>
          </p:cNvPr>
          <p:cNvSpPr txBox="1"/>
          <p:nvPr/>
        </p:nvSpPr>
        <p:spPr>
          <a:xfrm>
            <a:off x="5493069"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404,818 IOPS</a:t>
            </a:r>
          </a:p>
        </p:txBody>
      </p:sp>
      <p:grpSp>
        <p:nvGrpSpPr>
          <p:cNvPr id="76" name="群組 37">
            <a:extLst>
              <a:ext uri="{FF2B5EF4-FFF2-40B4-BE49-F238E27FC236}">
                <a16:creationId xmlns:a16="http://schemas.microsoft.com/office/drawing/2014/main" id="{C5A9917A-44BC-61C5-F03A-2BEDF1278999}"/>
              </a:ext>
            </a:extLst>
          </p:cNvPr>
          <p:cNvGrpSpPr/>
          <p:nvPr/>
        </p:nvGrpSpPr>
        <p:grpSpPr>
          <a:xfrm>
            <a:off x="952743" y="2424764"/>
            <a:ext cx="2905612" cy="1015664"/>
            <a:chOff x="1730124" y="1545928"/>
            <a:chExt cx="2905612" cy="1322262"/>
          </a:xfrm>
        </p:grpSpPr>
        <p:cxnSp>
          <p:nvCxnSpPr>
            <p:cNvPr id="77" name="直線接點 38">
              <a:extLst>
                <a:ext uri="{FF2B5EF4-FFF2-40B4-BE49-F238E27FC236}">
                  <a16:creationId xmlns:a16="http://schemas.microsoft.com/office/drawing/2014/main" id="{5ADD91E6-642C-4707-84FD-57C6330A1FCE}"/>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線接點 39">
              <a:extLst>
                <a:ext uri="{FF2B5EF4-FFF2-40B4-BE49-F238E27FC236}">
                  <a16:creationId xmlns:a16="http://schemas.microsoft.com/office/drawing/2014/main" id="{F43BFC33-8D87-606E-4EA2-90045AA49F16}"/>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接點 40">
              <a:extLst>
                <a:ext uri="{FF2B5EF4-FFF2-40B4-BE49-F238E27FC236}">
                  <a16:creationId xmlns:a16="http://schemas.microsoft.com/office/drawing/2014/main" id="{1F6161EC-B517-306B-CA56-FAA074D09FA6}"/>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線接點 41">
              <a:extLst>
                <a:ext uri="{FF2B5EF4-FFF2-40B4-BE49-F238E27FC236}">
                  <a16:creationId xmlns:a16="http://schemas.microsoft.com/office/drawing/2014/main" id="{BBEB1EAB-6E30-FE67-C14A-469D165E51F0}"/>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接點 42">
              <a:extLst>
                <a:ext uri="{FF2B5EF4-FFF2-40B4-BE49-F238E27FC236}">
                  <a16:creationId xmlns:a16="http://schemas.microsoft.com/office/drawing/2014/main" id="{33C33A40-C350-6243-FC11-0DD22C64CFDE}"/>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2" name="直線接點 43">
            <a:extLst>
              <a:ext uri="{FF2B5EF4-FFF2-40B4-BE49-F238E27FC236}">
                <a16:creationId xmlns:a16="http://schemas.microsoft.com/office/drawing/2014/main" id="{84D6940D-74B9-286A-7A65-FDC9EFC418F5}"/>
              </a:ext>
            </a:extLst>
          </p:cNvPr>
          <p:cNvCxnSpPr>
            <a:cxnSpLocks/>
          </p:cNvCxnSpPr>
          <p:nvPr/>
        </p:nvCxnSpPr>
        <p:spPr>
          <a:xfrm>
            <a:off x="954652"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3" name="直線接點 44">
            <a:extLst>
              <a:ext uri="{FF2B5EF4-FFF2-40B4-BE49-F238E27FC236}">
                <a16:creationId xmlns:a16="http://schemas.microsoft.com/office/drawing/2014/main" id="{70ABE286-6C48-FD4C-7648-BAAA35E3614E}"/>
              </a:ext>
            </a:extLst>
          </p:cNvPr>
          <p:cNvCxnSpPr>
            <a:cxnSpLocks/>
          </p:cNvCxnSpPr>
          <p:nvPr/>
        </p:nvCxnSpPr>
        <p:spPr>
          <a:xfrm>
            <a:off x="954651"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84" name="文字方塊 45">
            <a:extLst>
              <a:ext uri="{FF2B5EF4-FFF2-40B4-BE49-F238E27FC236}">
                <a16:creationId xmlns:a16="http://schemas.microsoft.com/office/drawing/2014/main" id="{8868F618-9A14-C806-48B0-A0FABA76D6DB}"/>
              </a:ext>
            </a:extLst>
          </p:cNvPr>
          <p:cNvSpPr txBox="1"/>
          <p:nvPr/>
        </p:nvSpPr>
        <p:spPr>
          <a:xfrm>
            <a:off x="929658" y="2414026"/>
            <a:ext cx="1691961"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 </a:t>
            </a:r>
            <a:r>
              <a:rPr lang="zh-TW" altLang="en-US"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隨機讀取</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5" name="文字方塊 46">
            <a:extLst>
              <a:ext uri="{FF2B5EF4-FFF2-40B4-BE49-F238E27FC236}">
                <a16:creationId xmlns:a16="http://schemas.microsoft.com/office/drawing/2014/main" id="{368E8B33-2B25-8A91-4A5D-189CE28CFE7B}"/>
              </a:ext>
            </a:extLst>
          </p:cNvPr>
          <p:cNvSpPr txBox="1"/>
          <p:nvPr/>
        </p:nvSpPr>
        <p:spPr>
          <a:xfrm>
            <a:off x="949652" y="2939720"/>
            <a:ext cx="1267807" cy="246221"/>
          </a:xfrm>
          <a:prstGeom prst="rect">
            <a:avLst/>
          </a:prstGeom>
          <a:noFill/>
        </p:spPr>
        <p:txBody>
          <a:bodyPr wrap="square">
            <a:spAutoFit/>
          </a:bodyPr>
          <a:lstStyle/>
          <a:p>
            <a:pPr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a:t>
            </a:r>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 </a:t>
            </a:r>
            <a:r>
              <a:rPr lang="zh-TW" altLang="en-US"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隨機寫入</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86" name="群組 49">
            <a:extLst>
              <a:ext uri="{FF2B5EF4-FFF2-40B4-BE49-F238E27FC236}">
                <a16:creationId xmlns:a16="http://schemas.microsoft.com/office/drawing/2014/main" id="{526E090F-77A5-DF75-8178-EF68B449BA24}"/>
              </a:ext>
            </a:extLst>
          </p:cNvPr>
          <p:cNvGrpSpPr/>
          <p:nvPr/>
        </p:nvGrpSpPr>
        <p:grpSpPr>
          <a:xfrm>
            <a:off x="959843" y="4236195"/>
            <a:ext cx="2905612" cy="1100348"/>
            <a:chOff x="1730124" y="1545928"/>
            <a:chExt cx="2905612" cy="1322262"/>
          </a:xfrm>
        </p:grpSpPr>
        <p:cxnSp>
          <p:nvCxnSpPr>
            <p:cNvPr id="87" name="直線接點 50">
              <a:extLst>
                <a:ext uri="{FF2B5EF4-FFF2-40B4-BE49-F238E27FC236}">
                  <a16:creationId xmlns:a16="http://schemas.microsoft.com/office/drawing/2014/main" id="{8AA84B88-549E-85D0-49EC-5841C0EAE30B}"/>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線接點 51">
              <a:extLst>
                <a:ext uri="{FF2B5EF4-FFF2-40B4-BE49-F238E27FC236}">
                  <a16:creationId xmlns:a16="http://schemas.microsoft.com/office/drawing/2014/main" id="{BF552058-A55A-267F-6300-69980257B3B1}"/>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線接點 52">
              <a:extLst>
                <a:ext uri="{FF2B5EF4-FFF2-40B4-BE49-F238E27FC236}">
                  <a16:creationId xmlns:a16="http://schemas.microsoft.com/office/drawing/2014/main" id="{53C99D5A-6A4F-B283-A724-ACE4CCD84257}"/>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線接點 53">
              <a:extLst>
                <a:ext uri="{FF2B5EF4-FFF2-40B4-BE49-F238E27FC236}">
                  <a16:creationId xmlns:a16="http://schemas.microsoft.com/office/drawing/2014/main" id="{754A25E7-1667-9FE2-5403-237AD0CB9E27}"/>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線接點 54">
              <a:extLst>
                <a:ext uri="{FF2B5EF4-FFF2-40B4-BE49-F238E27FC236}">
                  <a16:creationId xmlns:a16="http://schemas.microsoft.com/office/drawing/2014/main" id="{68BE2B3A-99C8-A4F2-B1DC-6FFCEA7A6924}"/>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2" name="直線接點 55">
            <a:extLst>
              <a:ext uri="{FF2B5EF4-FFF2-40B4-BE49-F238E27FC236}">
                <a16:creationId xmlns:a16="http://schemas.microsoft.com/office/drawing/2014/main" id="{CD371015-11EE-3AC0-17B1-8D307A741B4C}"/>
              </a:ext>
            </a:extLst>
          </p:cNvPr>
          <p:cNvCxnSpPr>
            <a:cxnSpLocks/>
          </p:cNvCxnSpPr>
          <p:nvPr/>
        </p:nvCxnSpPr>
        <p:spPr>
          <a:xfrm>
            <a:off x="954652"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3" name="直線接點 56">
            <a:extLst>
              <a:ext uri="{FF2B5EF4-FFF2-40B4-BE49-F238E27FC236}">
                <a16:creationId xmlns:a16="http://schemas.microsoft.com/office/drawing/2014/main" id="{089171AB-E0F1-B467-0322-A61DE7B6A2BF}"/>
              </a:ext>
            </a:extLst>
          </p:cNvPr>
          <p:cNvCxnSpPr>
            <a:cxnSpLocks/>
          </p:cNvCxnSpPr>
          <p:nvPr/>
        </p:nvCxnSpPr>
        <p:spPr>
          <a:xfrm>
            <a:off x="954651"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94" name="文字方塊 57">
            <a:extLst>
              <a:ext uri="{FF2B5EF4-FFF2-40B4-BE49-F238E27FC236}">
                <a16:creationId xmlns:a16="http://schemas.microsoft.com/office/drawing/2014/main" id="{927A8A48-CBA9-2C04-FEBF-88F60C56E4A0}"/>
              </a:ext>
            </a:extLst>
          </p:cNvPr>
          <p:cNvSpPr txBox="1"/>
          <p:nvPr/>
        </p:nvSpPr>
        <p:spPr>
          <a:xfrm>
            <a:off x="917482" y="4221612"/>
            <a:ext cx="1691961" cy="246221"/>
          </a:xfrm>
          <a:prstGeom prst="rect">
            <a:avLst/>
          </a:prstGeom>
          <a:noFill/>
        </p:spPr>
        <p:txBody>
          <a:bodyPr wrap="square">
            <a:spAutoFit/>
          </a:bodyPr>
          <a:lstStyle/>
          <a:p>
            <a:pPr algn="l"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循序讀取</a:t>
            </a:r>
            <a:endPar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5" name="文字方塊 58">
            <a:extLst>
              <a:ext uri="{FF2B5EF4-FFF2-40B4-BE49-F238E27FC236}">
                <a16:creationId xmlns:a16="http://schemas.microsoft.com/office/drawing/2014/main" id="{A1A74250-22CB-2516-AF56-5724FEC3F3E9}"/>
              </a:ext>
            </a:extLst>
          </p:cNvPr>
          <p:cNvSpPr txBox="1"/>
          <p:nvPr/>
        </p:nvSpPr>
        <p:spPr>
          <a:xfrm>
            <a:off x="921028" y="4774882"/>
            <a:ext cx="1691961" cy="246221"/>
          </a:xfrm>
          <a:prstGeom prst="rect">
            <a:avLst/>
          </a:prstGeom>
          <a:noFill/>
        </p:spPr>
        <p:txBody>
          <a:bodyPr wrap="square">
            <a:spAutoFit/>
          </a:bodyPr>
          <a:lstStyle/>
          <a:p>
            <a:pPr fontAlgn="base"/>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循序寫入</a:t>
            </a:r>
            <a:endPar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 name="圖片 7">
            <a:extLst>
              <a:ext uri="{FF2B5EF4-FFF2-40B4-BE49-F238E27FC236}">
                <a16:creationId xmlns:a16="http://schemas.microsoft.com/office/drawing/2014/main" id="{5B9B74EE-FB4A-C159-3C29-8E13CCEBFA1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27432" b="27432"/>
          <a:stretch/>
        </p:blipFill>
        <p:spPr>
          <a:xfrm>
            <a:off x="7149824" y="3765750"/>
            <a:ext cx="4121148" cy="1162765"/>
          </a:xfrm>
          <a:prstGeom prst="rect">
            <a:avLst/>
          </a:prstGeom>
        </p:spPr>
      </p:pic>
    </p:spTree>
    <p:extLst>
      <p:ext uri="{BB962C8B-B14F-4D97-AF65-F5344CB8AC3E}">
        <p14:creationId xmlns:p14="http://schemas.microsoft.com/office/powerpoint/2010/main" val="555218316"/>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 hidden="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核心</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16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執行緒</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TS-h1090FU-7232P-64G</a:t>
            </a:r>
          </a:p>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台</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用戶端環境同時存取效能</a:t>
            </a:r>
          </a:p>
        </p:txBody>
      </p:sp>
      <p:sp>
        <p:nvSpPr>
          <p:cNvPr id="2" name="標題 1">
            <a:extLst>
              <a:ext uri="{FF2B5EF4-FFF2-40B4-BE49-F238E27FC236}">
                <a16:creationId xmlns:a16="http://schemas.microsoft.com/office/drawing/2014/main" id="{8DAD7FAD-DD9F-5451-15B2-C0BED68BE18B}"/>
              </a:ext>
            </a:extLst>
          </p:cNvPr>
          <p:cNvSpPr>
            <a:spLocks noGrp="1"/>
          </p:cNvSpPr>
          <p:nvPr>
            <p:ph type="title"/>
          </p:nvPr>
        </p:nvSpPr>
        <p:spPr>
          <a:xfrm>
            <a:off x="838200" y="461335"/>
            <a:ext cx="10515600" cy="1325563"/>
          </a:xfrm>
        </p:spPr>
        <p:txBody>
          <a:bodyPr>
            <a:normAutofit fontScale="90000"/>
          </a:bodyPr>
          <a:lstStyle/>
          <a:p>
            <a:r>
              <a:rPr lang="en-US" altLang="zh-TW">
                <a:latin typeface="Microsoft JhengHei" panose="020B0604030504040204" pitchFamily="34" charset="-120"/>
                <a:ea typeface="Microsoft JhengHei" panose="020B0604030504040204" pitchFamily="34" charset="-120"/>
                <a:sym typeface="Arial" panose="020B0604020202020204" pitchFamily="34" charset="0"/>
              </a:rPr>
              <a:t>8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核心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16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執行緒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TS-h2287XU-RP-E2378-64G</a:t>
            </a:r>
            <a:br>
              <a:rPr lang="en-US" altLang="zh-TW">
                <a:latin typeface="Microsoft JhengHei" panose="020B0604030504040204" pitchFamily="34" charset="-120"/>
                <a:ea typeface="Microsoft JhengHei" panose="020B0604030504040204" pitchFamily="34" charset="-120"/>
                <a:sym typeface="Arial" panose="020B0604020202020204" pitchFamily="34" charset="0"/>
              </a:rPr>
            </a:br>
            <a:r>
              <a:rPr lang="en-US" altLang="zh-TW">
                <a:latin typeface="Microsoft JhengHei" panose="020B0604030504040204" pitchFamily="34" charset="-120"/>
                <a:ea typeface="Microsoft JhengHei" panose="020B0604030504040204" pitchFamily="34" charset="-120"/>
                <a:sym typeface="Arial" panose="020B0604020202020204" pitchFamily="34" charset="0"/>
              </a:rPr>
              <a:t>6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台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25GbE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用戶端環境同時存取效能</a:t>
            </a:r>
          </a:p>
        </p:txBody>
      </p:sp>
      <p:grpSp>
        <p:nvGrpSpPr>
          <p:cNvPr id="48" name="群組 2">
            <a:extLst>
              <a:ext uri="{FF2B5EF4-FFF2-40B4-BE49-F238E27FC236}">
                <a16:creationId xmlns:a16="http://schemas.microsoft.com/office/drawing/2014/main" id="{A8ED04BF-3AC6-F0D7-6574-4F76608B1E21}"/>
              </a:ext>
            </a:extLst>
          </p:cNvPr>
          <p:cNvGrpSpPr/>
          <p:nvPr/>
        </p:nvGrpSpPr>
        <p:grpSpPr>
          <a:xfrm>
            <a:off x="7586744" y="4786648"/>
            <a:ext cx="3106472" cy="1113085"/>
            <a:chOff x="6608845" y="2918607"/>
            <a:chExt cx="2504515" cy="914188"/>
          </a:xfrm>
        </p:grpSpPr>
        <p:pic>
          <p:nvPicPr>
            <p:cNvPr id="49" name="圖形 3">
              <a:extLst>
                <a:ext uri="{FF2B5EF4-FFF2-40B4-BE49-F238E27FC236}">
                  <a16:creationId xmlns:a16="http://schemas.microsoft.com/office/drawing/2014/main" id="{BBC774B0-27C3-A6AF-4E3B-ABCF82EEF442}"/>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8845" y="2918607"/>
              <a:ext cx="2504515" cy="914188"/>
            </a:xfrm>
            <a:prstGeom prst="rect">
              <a:avLst/>
            </a:prstGeom>
          </p:spPr>
        </p:pic>
        <p:sp>
          <p:nvSpPr>
            <p:cNvPr id="60" name="TextBox 27">
              <a:extLst>
                <a:ext uri="{FF2B5EF4-FFF2-40B4-BE49-F238E27FC236}">
                  <a16:creationId xmlns:a16="http://schemas.microsoft.com/office/drawing/2014/main" id="{115422A5-F901-89F0-93C1-D10F5F127986}"/>
                </a:ext>
              </a:extLst>
            </p:cNvPr>
            <p:cNvSpPr txBox="1"/>
            <p:nvPr/>
          </p:nvSpPr>
          <p:spPr>
            <a:xfrm>
              <a:off x="6793162"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1" name="TextBox 27">
              <a:extLst>
                <a:ext uri="{FF2B5EF4-FFF2-40B4-BE49-F238E27FC236}">
                  <a16:creationId xmlns:a16="http://schemas.microsoft.com/office/drawing/2014/main" id="{551C293C-34E8-F327-2197-A3113BB7F6E0}"/>
                </a:ext>
              </a:extLst>
            </p:cNvPr>
            <p:cNvSpPr txBox="1"/>
            <p:nvPr/>
          </p:nvSpPr>
          <p:spPr>
            <a:xfrm>
              <a:off x="7196574"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2" name="TextBox 27">
              <a:extLst>
                <a:ext uri="{FF2B5EF4-FFF2-40B4-BE49-F238E27FC236}">
                  <a16:creationId xmlns:a16="http://schemas.microsoft.com/office/drawing/2014/main" id="{135D14B5-00E7-9DF8-9AB2-E5BACDAC1E7D}"/>
                </a:ext>
              </a:extLst>
            </p:cNvPr>
            <p:cNvSpPr txBox="1"/>
            <p:nvPr/>
          </p:nvSpPr>
          <p:spPr>
            <a:xfrm>
              <a:off x="7507805"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3" name="TextBox 27">
              <a:extLst>
                <a:ext uri="{FF2B5EF4-FFF2-40B4-BE49-F238E27FC236}">
                  <a16:creationId xmlns:a16="http://schemas.microsoft.com/office/drawing/2014/main" id="{102F0384-F47B-38F1-6158-D5809617F345}"/>
                </a:ext>
              </a:extLst>
            </p:cNvPr>
            <p:cNvSpPr txBox="1"/>
            <p:nvPr/>
          </p:nvSpPr>
          <p:spPr>
            <a:xfrm>
              <a:off x="7832816"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4" name="TextBox 27">
              <a:extLst>
                <a:ext uri="{FF2B5EF4-FFF2-40B4-BE49-F238E27FC236}">
                  <a16:creationId xmlns:a16="http://schemas.microsoft.com/office/drawing/2014/main" id="{03DAF317-9C5C-5DD0-853F-190FB49A2136}"/>
                </a:ext>
              </a:extLst>
            </p:cNvPr>
            <p:cNvSpPr txBox="1"/>
            <p:nvPr/>
          </p:nvSpPr>
          <p:spPr>
            <a:xfrm>
              <a:off x="8175105"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65" name="TextBox 27">
              <a:extLst>
                <a:ext uri="{FF2B5EF4-FFF2-40B4-BE49-F238E27FC236}">
                  <a16:creationId xmlns:a16="http://schemas.microsoft.com/office/drawing/2014/main" id="{D76F490B-76F6-65BC-FFCA-1F8E1ED933B4}"/>
                </a:ext>
              </a:extLst>
            </p:cNvPr>
            <p:cNvSpPr txBox="1"/>
            <p:nvPr/>
          </p:nvSpPr>
          <p:spPr>
            <a:xfrm>
              <a:off x="8578517"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grpSp>
      <p:sp>
        <p:nvSpPr>
          <p:cNvPr id="67" name="文字版面配置區 1">
            <a:extLst>
              <a:ext uri="{FF2B5EF4-FFF2-40B4-BE49-F238E27FC236}">
                <a16:creationId xmlns:a16="http://schemas.microsoft.com/office/drawing/2014/main" id="{9036F15E-94CF-3240-D838-C4D6F07DE9B1}"/>
              </a:ext>
            </a:extLst>
          </p:cNvPr>
          <p:cNvSpPr txBox="1">
            <a:spLocks/>
          </p:cNvSpPr>
          <p:nvPr/>
        </p:nvSpPr>
        <p:spPr>
          <a:xfrm>
            <a:off x="7768335" y="6019964"/>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zh-TW" altLang="en-US" sz="1600">
                <a:solidFill>
                  <a:schemeClr val="bg1"/>
                </a:solidFill>
                <a:latin typeface="Arial" panose="020B0604020202020204" pitchFamily="34" charset="0"/>
                <a:sym typeface="Arial" panose="020B0604020202020204" pitchFamily="34" charset="0"/>
              </a:rPr>
              <a:t>６</a:t>
            </a:r>
            <a:r>
              <a:rPr kumimoji="1" lang="en-US" altLang="zh-TW" sz="1600">
                <a:solidFill>
                  <a:schemeClr val="bg1"/>
                </a:solidFill>
                <a:latin typeface="Arial" panose="020B0604020202020204" pitchFamily="34" charset="0"/>
                <a:sym typeface="Arial" panose="020B0604020202020204" pitchFamily="34" charset="0"/>
              </a:rPr>
              <a:t> </a:t>
            </a:r>
            <a:r>
              <a:rPr kumimoji="1" lang="zh-TW" altLang="en-US" sz="1600">
                <a:solidFill>
                  <a:schemeClr val="bg1"/>
                </a:solidFill>
                <a:latin typeface="Arial" panose="020B0604020202020204" pitchFamily="34" charset="0"/>
                <a:sym typeface="Arial" panose="020B0604020202020204" pitchFamily="34" charset="0"/>
              </a:rPr>
              <a:t>台</a:t>
            </a:r>
            <a:r>
              <a:rPr kumimoji="1" lang="en-US" altLang="zh-TW" sz="1600">
                <a:solidFill>
                  <a:schemeClr val="bg1"/>
                </a:solidFill>
                <a:latin typeface="Arial" panose="020B0604020202020204" pitchFamily="34" charset="0"/>
                <a:sym typeface="Arial" panose="020B0604020202020204" pitchFamily="34" charset="0"/>
              </a:rPr>
              <a:t> 25GbE clients  </a:t>
            </a:r>
            <a:r>
              <a:rPr kumimoji="1" lang="zh-TW" altLang="en-US" sz="1600">
                <a:solidFill>
                  <a:schemeClr val="bg1"/>
                </a:solidFill>
                <a:latin typeface="Arial" panose="020B0604020202020204" pitchFamily="34" charset="0"/>
                <a:sym typeface="Arial" panose="020B0604020202020204" pitchFamily="34" charset="0"/>
              </a:rPr>
              <a:t>同時存取</a:t>
            </a:r>
            <a:endParaRPr kumimoji="1" lang="en-US" altLang="zh-TW" sz="1600">
              <a:solidFill>
                <a:schemeClr val="bg1"/>
              </a:solidFill>
              <a:latin typeface="Arial" panose="020B0604020202020204" pitchFamily="34" charset="0"/>
              <a:sym typeface="Arial" panose="020B0604020202020204" pitchFamily="34" charset="0"/>
            </a:endParaRPr>
          </a:p>
        </p:txBody>
      </p:sp>
      <p:sp>
        <p:nvSpPr>
          <p:cNvPr id="68" name="文字方塊 14">
            <a:extLst>
              <a:ext uri="{FF2B5EF4-FFF2-40B4-BE49-F238E27FC236}">
                <a16:creationId xmlns:a16="http://schemas.microsoft.com/office/drawing/2014/main" id="{F969C3A4-7120-0005-333B-EEE122F933C7}"/>
              </a:ext>
            </a:extLst>
          </p:cNvPr>
          <p:cNvSpPr txBox="1"/>
          <p:nvPr/>
        </p:nvSpPr>
        <p:spPr>
          <a:xfrm>
            <a:off x="838200" y="5643592"/>
            <a:ext cx="10042422" cy="1112997"/>
          </a:xfrm>
          <a:prstGeom prst="rect">
            <a:avLst/>
          </a:prstGeom>
          <a:noFill/>
        </p:spPr>
        <p:txBody>
          <a:bodyPr wrap="square">
            <a:spAutoFit/>
          </a:bodyPr>
          <a:lstStyle/>
          <a:p>
            <a:pPr>
              <a:lnSpc>
                <a:spcPct val="120000"/>
              </a:lnSpc>
            </a:pP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測試於 </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a:t>
            </a: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實驗室，數據會因實際環境而有所不同。</a:t>
            </a: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測試環境：</a:t>
            </a: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TS-h2287XU-RP </a:t>
            </a:r>
            <a:r>
              <a:rPr lang="en" altLang="zh-TW" sz="800" b="0" i="0" err="1">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hero h5.0.0</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Volume type: </a:t>
            </a:r>
            <a:r>
              <a:rPr lang="en-US" altLang="zh-TW" sz="8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Samsung 860 EVO 1TB</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x30 (RAID 50, 11 x2); </a:t>
            </a:r>
            <a:r>
              <a:rPr lang="en-US" altLang="zh-TW" sz="8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QXG-25G2SF-CX6</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 PC: 6* Client PC simultaneously read and write 16GB file (= 96GB totally)</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Intel Core™ i7-7700 4.20GHz CPU, 32GB DDR4 RAM, QXG-25G2SF-CX4, Windows® Server 2016, and Intel Core™ i3-8100 3.60GHz CPU, 4GB DDR4 RAM, QXG-25G2SF-CX4, Windows® Server 2016</a:t>
            </a:r>
            <a:endPar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文字方塊 16">
            <a:extLst>
              <a:ext uri="{FF2B5EF4-FFF2-40B4-BE49-F238E27FC236}">
                <a16:creationId xmlns:a16="http://schemas.microsoft.com/office/drawing/2014/main" id="{771E1F5F-DD2B-0632-502D-996FCFA416B1}"/>
              </a:ext>
            </a:extLst>
          </p:cNvPr>
          <p:cNvSpPr txBox="1"/>
          <p:nvPr/>
        </p:nvSpPr>
        <p:spPr>
          <a:xfrm>
            <a:off x="838200" y="1881310"/>
            <a:ext cx="8094134"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iSCSI, Random IOPS (4K)</a:t>
            </a:r>
            <a:r>
              <a:rPr lang="en-US"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SED pool</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文字方塊 17">
            <a:extLst>
              <a:ext uri="{FF2B5EF4-FFF2-40B4-BE49-F238E27FC236}">
                <a16:creationId xmlns:a16="http://schemas.microsoft.com/office/drawing/2014/main" id="{73430C32-28F9-2083-1EB0-3A794018F1B3}"/>
              </a:ext>
            </a:extLst>
          </p:cNvPr>
          <p:cNvSpPr txBox="1"/>
          <p:nvPr/>
        </p:nvSpPr>
        <p:spPr>
          <a:xfrm>
            <a:off x="838200" y="3817207"/>
            <a:ext cx="8046720"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SAMBA, Sequential Throughout (1MB), Encryption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文字方塊 24">
            <a:extLst>
              <a:ext uri="{FF2B5EF4-FFF2-40B4-BE49-F238E27FC236}">
                <a16:creationId xmlns:a16="http://schemas.microsoft.com/office/drawing/2014/main" id="{17F88DA9-09FB-DB63-8623-FCC768BE1F10}"/>
              </a:ext>
            </a:extLst>
          </p:cNvPr>
          <p:cNvSpPr txBox="1"/>
          <p:nvPr/>
        </p:nvSpPr>
        <p:spPr>
          <a:xfrm>
            <a:off x="5720260"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991,035 IOPS</a:t>
            </a:r>
          </a:p>
        </p:txBody>
      </p:sp>
      <p:sp>
        <p:nvSpPr>
          <p:cNvPr id="72" name="文字方塊 26">
            <a:extLst>
              <a:ext uri="{FF2B5EF4-FFF2-40B4-BE49-F238E27FC236}">
                <a16:creationId xmlns:a16="http://schemas.microsoft.com/office/drawing/2014/main" id="{B8A17638-F1BC-1282-DDAA-B8F1CF864387}"/>
              </a:ext>
            </a:extLst>
          </p:cNvPr>
          <p:cNvSpPr txBox="1"/>
          <p:nvPr/>
        </p:nvSpPr>
        <p:spPr>
          <a:xfrm>
            <a:off x="5659128" y="4239212"/>
            <a:ext cx="1213953" cy="246221"/>
          </a:xfrm>
          <a:prstGeom prst="rect">
            <a:avLst/>
          </a:prstGeom>
          <a:noFill/>
        </p:spPr>
        <p:txBody>
          <a:bodyPr wrap="square">
            <a:spAutoFit/>
          </a:bodyPr>
          <a:lstStyle/>
          <a:p>
            <a:pPr algn="r" fontAlgn="base"/>
            <a:r>
              <a:rPr lang="en-US" altLang="zh-TW" sz="1000" b="1">
                <a:solidFill>
                  <a:srgbClr val="FFBD1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9,961</a:t>
            </a:r>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MB/s</a:t>
            </a:r>
          </a:p>
        </p:txBody>
      </p:sp>
      <p:sp>
        <p:nvSpPr>
          <p:cNvPr id="73" name="文字方塊 27">
            <a:extLst>
              <a:ext uri="{FF2B5EF4-FFF2-40B4-BE49-F238E27FC236}">
                <a16:creationId xmlns:a16="http://schemas.microsoft.com/office/drawing/2014/main" id="{92EE83F1-56DE-AAB9-D9C8-C7AB4D581747}"/>
              </a:ext>
            </a:extLst>
          </p:cNvPr>
          <p:cNvSpPr txBox="1"/>
          <p:nvPr/>
        </p:nvSpPr>
        <p:spPr>
          <a:xfrm>
            <a:off x="5198497" y="4774881"/>
            <a:ext cx="1213953" cy="246221"/>
          </a:xfrm>
          <a:prstGeom prst="rect">
            <a:avLst/>
          </a:prstGeom>
          <a:noFill/>
        </p:spPr>
        <p:txBody>
          <a:bodyPr wrap="square">
            <a:spAutoFit/>
          </a:bodyPr>
          <a:lstStyle/>
          <a:p>
            <a:pPr algn="r" fontAlgn="base"/>
            <a:r>
              <a:rPr lang="en-US" altLang="zh-TW" sz="1000" b="1">
                <a:solidFill>
                  <a:srgbClr val="03D2F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9,670</a:t>
            </a:r>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MB/s</a:t>
            </a:r>
          </a:p>
        </p:txBody>
      </p:sp>
      <p:sp>
        <p:nvSpPr>
          <p:cNvPr id="74" name="文字方塊 31">
            <a:extLst>
              <a:ext uri="{FF2B5EF4-FFF2-40B4-BE49-F238E27FC236}">
                <a16:creationId xmlns:a16="http://schemas.microsoft.com/office/drawing/2014/main" id="{947B7E5F-40D3-F4D6-C4F7-E3F5EFF615BE}"/>
              </a:ext>
            </a:extLst>
          </p:cNvPr>
          <p:cNvSpPr txBox="1"/>
          <p:nvPr/>
        </p:nvSpPr>
        <p:spPr>
          <a:xfrm>
            <a:off x="7199567" y="1945239"/>
            <a:ext cx="4606364" cy="1431161"/>
          </a:xfrm>
          <a:prstGeom prst="rect">
            <a:avLst/>
          </a:prstGeom>
          <a:noFill/>
        </p:spPr>
        <p:txBody>
          <a:bodyPr wrap="square">
            <a:spAutoFit/>
          </a:bodyPr>
          <a:lstStyle/>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iSCSI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隨機讀取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991,035 IOPS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buClr>
                <a:srgbClr val="F34F21"/>
              </a:buCl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隨機寫入</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440,511 IOPS!</a:t>
            </a:r>
          </a:p>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SMB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循序讀取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9,961 MB/s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buClr>
                <a:srgbClr val="F34F21"/>
              </a:buCl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循序寫入</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9,670 MB/s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速度</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25">
            <a:extLst>
              <a:ext uri="{FF2B5EF4-FFF2-40B4-BE49-F238E27FC236}">
                <a16:creationId xmlns:a16="http://schemas.microsoft.com/office/drawing/2014/main" id="{7327605F-6E60-A62E-F7E5-4376B21FE5DE}"/>
              </a:ext>
            </a:extLst>
          </p:cNvPr>
          <p:cNvSpPr txBox="1"/>
          <p:nvPr/>
        </p:nvSpPr>
        <p:spPr>
          <a:xfrm>
            <a:off x="5493069"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440,511 IOPS</a:t>
            </a:r>
          </a:p>
        </p:txBody>
      </p:sp>
      <p:grpSp>
        <p:nvGrpSpPr>
          <p:cNvPr id="76" name="群組 37">
            <a:extLst>
              <a:ext uri="{FF2B5EF4-FFF2-40B4-BE49-F238E27FC236}">
                <a16:creationId xmlns:a16="http://schemas.microsoft.com/office/drawing/2014/main" id="{C5A9917A-44BC-61C5-F03A-2BEDF1278999}"/>
              </a:ext>
            </a:extLst>
          </p:cNvPr>
          <p:cNvGrpSpPr/>
          <p:nvPr/>
        </p:nvGrpSpPr>
        <p:grpSpPr>
          <a:xfrm>
            <a:off x="952743" y="2424764"/>
            <a:ext cx="2905612" cy="1015664"/>
            <a:chOff x="1730124" y="1545928"/>
            <a:chExt cx="2905612" cy="1322262"/>
          </a:xfrm>
        </p:grpSpPr>
        <p:cxnSp>
          <p:nvCxnSpPr>
            <p:cNvPr id="77" name="直線接點 38">
              <a:extLst>
                <a:ext uri="{FF2B5EF4-FFF2-40B4-BE49-F238E27FC236}">
                  <a16:creationId xmlns:a16="http://schemas.microsoft.com/office/drawing/2014/main" id="{5ADD91E6-642C-4707-84FD-57C6330A1FCE}"/>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直線接點 39">
              <a:extLst>
                <a:ext uri="{FF2B5EF4-FFF2-40B4-BE49-F238E27FC236}">
                  <a16:creationId xmlns:a16="http://schemas.microsoft.com/office/drawing/2014/main" id="{F43BFC33-8D87-606E-4EA2-90045AA49F16}"/>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接點 40">
              <a:extLst>
                <a:ext uri="{FF2B5EF4-FFF2-40B4-BE49-F238E27FC236}">
                  <a16:creationId xmlns:a16="http://schemas.microsoft.com/office/drawing/2014/main" id="{1F6161EC-B517-306B-CA56-FAA074D09FA6}"/>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直線接點 41">
              <a:extLst>
                <a:ext uri="{FF2B5EF4-FFF2-40B4-BE49-F238E27FC236}">
                  <a16:creationId xmlns:a16="http://schemas.microsoft.com/office/drawing/2014/main" id="{BBEB1EAB-6E30-FE67-C14A-469D165E51F0}"/>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直線接點 42">
              <a:extLst>
                <a:ext uri="{FF2B5EF4-FFF2-40B4-BE49-F238E27FC236}">
                  <a16:creationId xmlns:a16="http://schemas.microsoft.com/office/drawing/2014/main" id="{33C33A40-C350-6243-FC11-0DD22C64CFDE}"/>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2" name="直線接點 43">
            <a:extLst>
              <a:ext uri="{FF2B5EF4-FFF2-40B4-BE49-F238E27FC236}">
                <a16:creationId xmlns:a16="http://schemas.microsoft.com/office/drawing/2014/main" id="{84D6940D-74B9-286A-7A65-FDC9EFC418F5}"/>
              </a:ext>
            </a:extLst>
          </p:cNvPr>
          <p:cNvCxnSpPr>
            <a:cxnSpLocks/>
          </p:cNvCxnSpPr>
          <p:nvPr/>
        </p:nvCxnSpPr>
        <p:spPr>
          <a:xfrm>
            <a:off x="954652"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83" name="直線接點 44">
            <a:extLst>
              <a:ext uri="{FF2B5EF4-FFF2-40B4-BE49-F238E27FC236}">
                <a16:creationId xmlns:a16="http://schemas.microsoft.com/office/drawing/2014/main" id="{70ABE286-6C48-FD4C-7648-BAAA35E3614E}"/>
              </a:ext>
            </a:extLst>
          </p:cNvPr>
          <p:cNvCxnSpPr>
            <a:cxnSpLocks/>
          </p:cNvCxnSpPr>
          <p:nvPr/>
        </p:nvCxnSpPr>
        <p:spPr>
          <a:xfrm>
            <a:off x="954651"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84" name="文字方塊 45">
            <a:extLst>
              <a:ext uri="{FF2B5EF4-FFF2-40B4-BE49-F238E27FC236}">
                <a16:creationId xmlns:a16="http://schemas.microsoft.com/office/drawing/2014/main" id="{8868F618-9A14-C806-48B0-A0FABA76D6DB}"/>
              </a:ext>
            </a:extLst>
          </p:cNvPr>
          <p:cNvSpPr txBox="1"/>
          <p:nvPr/>
        </p:nvSpPr>
        <p:spPr>
          <a:xfrm>
            <a:off x="929658" y="2414026"/>
            <a:ext cx="1691961"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 </a:t>
            </a:r>
            <a:r>
              <a:rPr lang="zh-TW" altLang="en-US"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隨機讀取</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5" name="文字方塊 46">
            <a:extLst>
              <a:ext uri="{FF2B5EF4-FFF2-40B4-BE49-F238E27FC236}">
                <a16:creationId xmlns:a16="http://schemas.microsoft.com/office/drawing/2014/main" id="{368E8B33-2B25-8A91-4A5D-189CE28CFE7B}"/>
              </a:ext>
            </a:extLst>
          </p:cNvPr>
          <p:cNvSpPr txBox="1"/>
          <p:nvPr/>
        </p:nvSpPr>
        <p:spPr>
          <a:xfrm>
            <a:off x="949652" y="2939720"/>
            <a:ext cx="1267807" cy="246221"/>
          </a:xfrm>
          <a:prstGeom prst="rect">
            <a:avLst/>
          </a:prstGeom>
          <a:noFill/>
        </p:spPr>
        <p:txBody>
          <a:bodyPr wrap="square">
            <a:spAutoFit/>
          </a:bodyPr>
          <a:lstStyle/>
          <a:p>
            <a:pPr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a:t>
            </a:r>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 </a:t>
            </a:r>
            <a:r>
              <a:rPr lang="zh-TW" altLang="en-US"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隨機寫入</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86" name="群組 49">
            <a:extLst>
              <a:ext uri="{FF2B5EF4-FFF2-40B4-BE49-F238E27FC236}">
                <a16:creationId xmlns:a16="http://schemas.microsoft.com/office/drawing/2014/main" id="{526E090F-77A5-DF75-8178-EF68B449BA24}"/>
              </a:ext>
            </a:extLst>
          </p:cNvPr>
          <p:cNvGrpSpPr/>
          <p:nvPr/>
        </p:nvGrpSpPr>
        <p:grpSpPr>
          <a:xfrm>
            <a:off x="959843" y="4236195"/>
            <a:ext cx="2905612" cy="1100348"/>
            <a:chOff x="1730124" y="1545928"/>
            <a:chExt cx="2905612" cy="1322262"/>
          </a:xfrm>
        </p:grpSpPr>
        <p:cxnSp>
          <p:nvCxnSpPr>
            <p:cNvPr id="87" name="直線接點 50">
              <a:extLst>
                <a:ext uri="{FF2B5EF4-FFF2-40B4-BE49-F238E27FC236}">
                  <a16:creationId xmlns:a16="http://schemas.microsoft.com/office/drawing/2014/main" id="{8AA84B88-549E-85D0-49EC-5841C0EAE30B}"/>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8" name="直線接點 51">
              <a:extLst>
                <a:ext uri="{FF2B5EF4-FFF2-40B4-BE49-F238E27FC236}">
                  <a16:creationId xmlns:a16="http://schemas.microsoft.com/office/drawing/2014/main" id="{BF552058-A55A-267F-6300-69980257B3B1}"/>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9" name="直線接點 52">
              <a:extLst>
                <a:ext uri="{FF2B5EF4-FFF2-40B4-BE49-F238E27FC236}">
                  <a16:creationId xmlns:a16="http://schemas.microsoft.com/office/drawing/2014/main" id="{53C99D5A-6A4F-B283-A724-ACE4CCD84257}"/>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0" name="直線接點 53">
              <a:extLst>
                <a:ext uri="{FF2B5EF4-FFF2-40B4-BE49-F238E27FC236}">
                  <a16:creationId xmlns:a16="http://schemas.microsoft.com/office/drawing/2014/main" id="{754A25E7-1667-9FE2-5403-237AD0CB9E27}"/>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線接點 54">
              <a:extLst>
                <a:ext uri="{FF2B5EF4-FFF2-40B4-BE49-F238E27FC236}">
                  <a16:creationId xmlns:a16="http://schemas.microsoft.com/office/drawing/2014/main" id="{68BE2B3A-99C8-A4F2-B1DC-6FFCEA7A6924}"/>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92" name="直線接點 55">
            <a:extLst>
              <a:ext uri="{FF2B5EF4-FFF2-40B4-BE49-F238E27FC236}">
                <a16:creationId xmlns:a16="http://schemas.microsoft.com/office/drawing/2014/main" id="{CD371015-11EE-3AC0-17B1-8D307A741B4C}"/>
              </a:ext>
            </a:extLst>
          </p:cNvPr>
          <p:cNvCxnSpPr>
            <a:cxnSpLocks/>
          </p:cNvCxnSpPr>
          <p:nvPr/>
        </p:nvCxnSpPr>
        <p:spPr>
          <a:xfrm>
            <a:off x="954652"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93" name="直線接點 56">
            <a:extLst>
              <a:ext uri="{FF2B5EF4-FFF2-40B4-BE49-F238E27FC236}">
                <a16:creationId xmlns:a16="http://schemas.microsoft.com/office/drawing/2014/main" id="{089171AB-E0F1-B467-0322-A61DE7B6A2BF}"/>
              </a:ext>
            </a:extLst>
          </p:cNvPr>
          <p:cNvCxnSpPr>
            <a:cxnSpLocks/>
          </p:cNvCxnSpPr>
          <p:nvPr/>
        </p:nvCxnSpPr>
        <p:spPr>
          <a:xfrm>
            <a:off x="954651"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94" name="文字方塊 57">
            <a:extLst>
              <a:ext uri="{FF2B5EF4-FFF2-40B4-BE49-F238E27FC236}">
                <a16:creationId xmlns:a16="http://schemas.microsoft.com/office/drawing/2014/main" id="{927A8A48-CBA9-2C04-FEBF-88F60C56E4A0}"/>
              </a:ext>
            </a:extLst>
          </p:cNvPr>
          <p:cNvSpPr txBox="1"/>
          <p:nvPr/>
        </p:nvSpPr>
        <p:spPr>
          <a:xfrm>
            <a:off x="917482" y="4221612"/>
            <a:ext cx="1691961" cy="246221"/>
          </a:xfrm>
          <a:prstGeom prst="rect">
            <a:avLst/>
          </a:prstGeom>
          <a:noFill/>
        </p:spPr>
        <p:txBody>
          <a:bodyPr wrap="square">
            <a:spAutoFit/>
          </a:bodyPr>
          <a:lstStyle/>
          <a:p>
            <a:pPr algn="l"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循序讀取</a:t>
            </a:r>
            <a:endPar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5" name="文字方塊 58">
            <a:extLst>
              <a:ext uri="{FF2B5EF4-FFF2-40B4-BE49-F238E27FC236}">
                <a16:creationId xmlns:a16="http://schemas.microsoft.com/office/drawing/2014/main" id="{A1A74250-22CB-2516-AF56-5724FEC3F3E9}"/>
              </a:ext>
            </a:extLst>
          </p:cNvPr>
          <p:cNvSpPr txBox="1"/>
          <p:nvPr/>
        </p:nvSpPr>
        <p:spPr>
          <a:xfrm>
            <a:off x="921028" y="4774882"/>
            <a:ext cx="1691961" cy="246221"/>
          </a:xfrm>
          <a:prstGeom prst="rect">
            <a:avLst/>
          </a:prstGeom>
          <a:noFill/>
        </p:spPr>
        <p:txBody>
          <a:bodyPr wrap="square">
            <a:spAutoFit/>
          </a:bodyPr>
          <a:lstStyle/>
          <a:p>
            <a:pPr fontAlgn="base"/>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循序寫入</a:t>
            </a:r>
            <a:endPar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 name="圖片 3" descr="一張含有 文字, 電腦 的圖片&#10;&#10;自動產生的描述">
            <a:extLst>
              <a:ext uri="{FF2B5EF4-FFF2-40B4-BE49-F238E27FC236}">
                <a16:creationId xmlns:a16="http://schemas.microsoft.com/office/drawing/2014/main" id="{E0801EBD-D8F1-3EEF-498A-5ECAEDF194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93851" y="3284808"/>
            <a:ext cx="3332396" cy="2083118"/>
          </a:xfrm>
          <a:prstGeom prst="rect">
            <a:avLst/>
          </a:prstGeom>
        </p:spPr>
      </p:pic>
    </p:spTree>
    <p:extLst>
      <p:ext uri="{BB962C8B-B14F-4D97-AF65-F5344CB8AC3E}">
        <p14:creationId xmlns:p14="http://schemas.microsoft.com/office/powerpoint/2010/main" val="4128606875"/>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15AE7556-508B-D840-B7A7-968A902B6C2C}"/>
              </a:ext>
            </a:extLst>
          </p:cNvPr>
          <p:cNvGrpSpPr/>
          <p:nvPr/>
        </p:nvGrpSpPr>
        <p:grpSpPr>
          <a:xfrm>
            <a:off x="7586744" y="4786648"/>
            <a:ext cx="3106472" cy="1113085"/>
            <a:chOff x="6608845" y="2918607"/>
            <a:chExt cx="2504515" cy="914188"/>
          </a:xfrm>
        </p:grpSpPr>
        <p:pic>
          <p:nvPicPr>
            <p:cNvPr id="4" name="圖形 3">
              <a:extLst>
                <a:ext uri="{FF2B5EF4-FFF2-40B4-BE49-F238E27FC236}">
                  <a16:creationId xmlns:a16="http://schemas.microsoft.com/office/drawing/2014/main" id="{6AFD36C8-20E0-B74A-9769-6AFF0A6B02E8}"/>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08845" y="2918607"/>
              <a:ext cx="2504515" cy="914188"/>
            </a:xfrm>
            <a:prstGeom prst="rect">
              <a:avLst/>
            </a:prstGeom>
          </p:spPr>
        </p:pic>
        <p:sp>
          <p:nvSpPr>
            <p:cNvPr id="6" name="TextBox 27">
              <a:extLst>
                <a:ext uri="{FF2B5EF4-FFF2-40B4-BE49-F238E27FC236}">
                  <a16:creationId xmlns:a16="http://schemas.microsoft.com/office/drawing/2014/main" id="{3EFD8C23-9F66-F840-A240-4A295F4ADD39}"/>
                </a:ext>
              </a:extLst>
            </p:cNvPr>
            <p:cNvSpPr txBox="1"/>
            <p:nvPr/>
          </p:nvSpPr>
          <p:spPr>
            <a:xfrm>
              <a:off x="6793162"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7" name="TextBox 27">
              <a:extLst>
                <a:ext uri="{FF2B5EF4-FFF2-40B4-BE49-F238E27FC236}">
                  <a16:creationId xmlns:a16="http://schemas.microsoft.com/office/drawing/2014/main" id="{414D692C-1C04-5343-A3E6-8B6FCAD19FE5}"/>
                </a:ext>
              </a:extLst>
            </p:cNvPr>
            <p:cNvSpPr txBox="1"/>
            <p:nvPr/>
          </p:nvSpPr>
          <p:spPr>
            <a:xfrm>
              <a:off x="7196574"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8" name="TextBox 27">
              <a:extLst>
                <a:ext uri="{FF2B5EF4-FFF2-40B4-BE49-F238E27FC236}">
                  <a16:creationId xmlns:a16="http://schemas.microsoft.com/office/drawing/2014/main" id="{951E60B1-FC0E-CC4D-9E4F-B92B698B2BFA}"/>
                </a:ext>
              </a:extLst>
            </p:cNvPr>
            <p:cNvSpPr txBox="1"/>
            <p:nvPr/>
          </p:nvSpPr>
          <p:spPr>
            <a:xfrm>
              <a:off x="7507805"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9" name="TextBox 27">
              <a:extLst>
                <a:ext uri="{FF2B5EF4-FFF2-40B4-BE49-F238E27FC236}">
                  <a16:creationId xmlns:a16="http://schemas.microsoft.com/office/drawing/2014/main" id="{58983FFC-DE29-7241-A50D-477CF01F9B4B}"/>
                </a:ext>
              </a:extLst>
            </p:cNvPr>
            <p:cNvSpPr txBox="1"/>
            <p:nvPr/>
          </p:nvSpPr>
          <p:spPr>
            <a:xfrm>
              <a:off x="7832816" y="3123957"/>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10" name="TextBox 27">
              <a:extLst>
                <a:ext uri="{FF2B5EF4-FFF2-40B4-BE49-F238E27FC236}">
                  <a16:creationId xmlns:a16="http://schemas.microsoft.com/office/drawing/2014/main" id="{89FD784D-FDB3-5946-B973-6756B952ED01}"/>
                </a:ext>
              </a:extLst>
            </p:cNvPr>
            <p:cNvSpPr txBox="1"/>
            <p:nvPr/>
          </p:nvSpPr>
          <p:spPr>
            <a:xfrm>
              <a:off x="8175105"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sp>
          <p:nvSpPr>
            <p:cNvPr id="11" name="TextBox 27">
              <a:extLst>
                <a:ext uri="{FF2B5EF4-FFF2-40B4-BE49-F238E27FC236}">
                  <a16:creationId xmlns:a16="http://schemas.microsoft.com/office/drawing/2014/main" id="{23F77D56-6EA5-1345-AAD6-9AEB512708CF}"/>
                </a:ext>
              </a:extLst>
            </p:cNvPr>
            <p:cNvSpPr txBox="1"/>
            <p:nvPr/>
          </p:nvSpPr>
          <p:spPr>
            <a:xfrm>
              <a:off x="8578517" y="3100423"/>
              <a:ext cx="441356" cy="202224"/>
            </a:xfrm>
            <a:prstGeom prst="rect">
              <a:avLst/>
            </a:prstGeom>
            <a:noFill/>
          </p:spPr>
          <p:txBody>
            <a:bodyPr wrap="square"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25Gb</a:t>
              </a:r>
            </a:p>
          </p:txBody>
        </p:sp>
      </p:grpSp>
      <p:pic>
        <p:nvPicPr>
          <p:cNvPr id="29" name="圖片 28">
            <a:extLst>
              <a:ext uri="{FF2B5EF4-FFF2-40B4-BE49-F238E27FC236}">
                <a16:creationId xmlns:a16="http://schemas.microsoft.com/office/drawing/2014/main" id="{104682B4-7BFA-CEA0-26C1-65B35EF56FB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351353" y="3009397"/>
            <a:ext cx="3444288" cy="2153064"/>
          </a:xfrm>
          <a:prstGeom prst="rect">
            <a:avLst/>
          </a:prstGeom>
        </p:spPr>
      </p:pic>
      <p:sp>
        <p:nvSpPr>
          <p:cNvPr id="12" name="文字版面配置區 1">
            <a:extLst>
              <a:ext uri="{FF2B5EF4-FFF2-40B4-BE49-F238E27FC236}">
                <a16:creationId xmlns:a16="http://schemas.microsoft.com/office/drawing/2014/main" id="{8C5A2CEB-8026-5C49-8F89-309319E7D13D}"/>
              </a:ext>
            </a:extLst>
          </p:cNvPr>
          <p:cNvSpPr txBox="1">
            <a:spLocks/>
          </p:cNvSpPr>
          <p:nvPr/>
        </p:nvSpPr>
        <p:spPr>
          <a:xfrm>
            <a:off x="7768335" y="6019964"/>
            <a:ext cx="2961735" cy="3922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kumimoji="1" lang="zh-TW" altLang="en-US" sz="1600">
                <a:solidFill>
                  <a:schemeClr val="bg1"/>
                </a:solidFill>
                <a:latin typeface="Arial" panose="020B0604020202020204" pitchFamily="34" charset="0"/>
                <a:sym typeface="Arial" panose="020B0604020202020204" pitchFamily="34" charset="0"/>
              </a:rPr>
              <a:t>６</a:t>
            </a:r>
            <a:r>
              <a:rPr kumimoji="1" lang="en-US" altLang="zh-TW" sz="1600">
                <a:solidFill>
                  <a:schemeClr val="bg1"/>
                </a:solidFill>
                <a:latin typeface="Arial" panose="020B0604020202020204" pitchFamily="34" charset="0"/>
                <a:sym typeface="Arial" panose="020B0604020202020204" pitchFamily="34" charset="0"/>
              </a:rPr>
              <a:t> </a:t>
            </a:r>
            <a:r>
              <a:rPr kumimoji="1" lang="zh-TW" altLang="en-US" sz="1600">
                <a:solidFill>
                  <a:schemeClr val="bg1"/>
                </a:solidFill>
                <a:latin typeface="Arial" panose="020B0604020202020204" pitchFamily="34" charset="0"/>
                <a:sym typeface="Arial" panose="020B0604020202020204" pitchFamily="34" charset="0"/>
              </a:rPr>
              <a:t>台</a:t>
            </a:r>
            <a:r>
              <a:rPr kumimoji="1" lang="en-US" altLang="zh-TW" sz="1600">
                <a:solidFill>
                  <a:schemeClr val="bg1"/>
                </a:solidFill>
                <a:latin typeface="Arial" panose="020B0604020202020204" pitchFamily="34" charset="0"/>
                <a:sym typeface="Arial" panose="020B0604020202020204" pitchFamily="34" charset="0"/>
              </a:rPr>
              <a:t> 25GbE clients  </a:t>
            </a:r>
            <a:r>
              <a:rPr kumimoji="1" lang="zh-TW" altLang="en-US" sz="1600">
                <a:solidFill>
                  <a:schemeClr val="bg1"/>
                </a:solidFill>
                <a:latin typeface="Arial" panose="020B0604020202020204" pitchFamily="34" charset="0"/>
                <a:sym typeface="Arial" panose="020B0604020202020204" pitchFamily="34" charset="0"/>
              </a:rPr>
              <a:t>同時存取</a:t>
            </a:r>
            <a:endParaRPr kumimoji="1" lang="en-US" altLang="zh-TW" sz="1600">
              <a:solidFill>
                <a:schemeClr val="bg1"/>
              </a:solidFill>
              <a:latin typeface="Arial" panose="020B0604020202020204" pitchFamily="34" charset="0"/>
              <a:sym typeface="Arial" panose="020B0604020202020204" pitchFamily="34" charset="0"/>
            </a:endParaRPr>
          </a:p>
        </p:txBody>
      </p:sp>
      <p:sp>
        <p:nvSpPr>
          <p:cNvPr id="16" name="標題 1" hidden="1">
            <a:extLst>
              <a:ext uri="{FF2B5EF4-FFF2-40B4-BE49-F238E27FC236}">
                <a16:creationId xmlns:a16="http://schemas.microsoft.com/office/drawing/2014/main" id="{8A762693-BD1A-452B-ADE5-3C833B533C84}"/>
              </a:ext>
            </a:extLst>
          </p:cNvPr>
          <p:cNvSpPr txBox="1">
            <a:spLocks/>
          </p:cNvSpPr>
          <p:nvPr/>
        </p:nvSpPr>
        <p:spPr>
          <a:xfrm>
            <a:off x="555413" y="290406"/>
            <a:ext cx="11227156" cy="152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核心</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16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執行緒</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TS-h1090FU-7232P-64G</a:t>
            </a:r>
          </a:p>
          <a:p>
            <a:pPr algn="ct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台</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25GbE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用戶端環境同時存取效能</a:t>
            </a:r>
          </a:p>
        </p:txBody>
      </p:sp>
      <p:sp>
        <p:nvSpPr>
          <p:cNvPr id="15" name="文字方塊 14">
            <a:extLst>
              <a:ext uri="{FF2B5EF4-FFF2-40B4-BE49-F238E27FC236}">
                <a16:creationId xmlns:a16="http://schemas.microsoft.com/office/drawing/2014/main" id="{5E819749-B279-A243-BE6E-B0505EE0366D}"/>
              </a:ext>
            </a:extLst>
          </p:cNvPr>
          <p:cNvSpPr txBox="1"/>
          <p:nvPr/>
        </p:nvSpPr>
        <p:spPr>
          <a:xfrm>
            <a:off x="838200" y="5643592"/>
            <a:ext cx="10042422" cy="1112997"/>
          </a:xfrm>
          <a:prstGeom prst="rect">
            <a:avLst/>
          </a:prstGeom>
          <a:noFill/>
        </p:spPr>
        <p:txBody>
          <a:bodyPr wrap="square">
            <a:spAutoFit/>
          </a:bodyPr>
          <a:lstStyle/>
          <a:p>
            <a:pPr>
              <a:lnSpc>
                <a:spcPct val="120000"/>
              </a:lnSpc>
            </a:pP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測試於 </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a:t>
            </a: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實驗室，數據會因實際環境而有所不同。</a:t>
            </a: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zh-TW" altLang="en-US"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測試環境：</a:t>
            </a:r>
            <a:br>
              <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TS-h3087XU-RP </a:t>
            </a:r>
            <a:r>
              <a:rPr lang="en" altLang="zh-TW" sz="800" b="0" i="0" err="1">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QuTS</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hero h5.0.0</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Volume type: </a:t>
            </a:r>
            <a:r>
              <a:rPr lang="en-US" altLang="zh-TW" sz="8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Samsung 860 EVO 1TB</a:t>
            </a: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x30 (RAID 50, 15 x2); </a:t>
            </a:r>
            <a:r>
              <a:rPr lang="en-US" altLang="zh-TW" sz="8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QXG-25G2SF-CX6</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 PC: 6* Client PC simultaneously read and write 16GB file (= 96GB totally)</a:t>
            </a:r>
            <a:br>
              <a:rPr lang="en" altLang="zh-TW"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 altLang="zh-TW" sz="8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Intel Core™ i7-7700 4.20GHz CPU, 32GB DDR4 RAM, QXG-25G2SF-CX4, Windows® Server 2016, and Intel Core™ i3-8100 3.60GHz CPU, 4GB DDR4 RAM, QXG-25G2SF-CX4, Windows® Server 2016</a:t>
            </a:r>
            <a:endParaRPr lang="zh-TW" altLang="en-US" sz="8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 name="文字方塊 16">
            <a:extLst>
              <a:ext uri="{FF2B5EF4-FFF2-40B4-BE49-F238E27FC236}">
                <a16:creationId xmlns:a16="http://schemas.microsoft.com/office/drawing/2014/main" id="{C87BC38E-BAEF-1443-9FAE-93963C8058C5}"/>
              </a:ext>
            </a:extLst>
          </p:cNvPr>
          <p:cNvSpPr txBox="1"/>
          <p:nvPr/>
        </p:nvSpPr>
        <p:spPr>
          <a:xfrm>
            <a:off x="838200" y="1881310"/>
            <a:ext cx="8094134"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iSCSI, Random IOPS (4K)</a:t>
            </a:r>
            <a:r>
              <a:rPr lang="en-US"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SED pool</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 name="文字方塊 17">
            <a:extLst>
              <a:ext uri="{FF2B5EF4-FFF2-40B4-BE49-F238E27FC236}">
                <a16:creationId xmlns:a16="http://schemas.microsoft.com/office/drawing/2014/main" id="{932CA06F-092C-5747-B40F-B21ABB6A1B26}"/>
              </a:ext>
            </a:extLst>
          </p:cNvPr>
          <p:cNvSpPr txBox="1"/>
          <p:nvPr/>
        </p:nvSpPr>
        <p:spPr>
          <a:xfrm>
            <a:off x="838200" y="3817207"/>
            <a:ext cx="8046720" cy="307777"/>
          </a:xfrm>
          <a:prstGeom prst="rect">
            <a:avLst/>
          </a:prstGeom>
          <a:noFill/>
        </p:spPr>
        <p:txBody>
          <a:bodyPr wrap="square">
            <a:spAutoFit/>
          </a:bodyPr>
          <a:lstStyle/>
          <a:p>
            <a:r>
              <a:rPr lang="en" altLang="zh-TW" sz="14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 x 25GbE SAMBA, Sequential Throughout (1MB), Encryption LUN</a:t>
            </a:r>
            <a:endParaRPr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文字方塊 24">
            <a:extLst>
              <a:ext uri="{FF2B5EF4-FFF2-40B4-BE49-F238E27FC236}">
                <a16:creationId xmlns:a16="http://schemas.microsoft.com/office/drawing/2014/main" id="{555154AC-34F8-46E2-9F87-ABE108D8614A}"/>
              </a:ext>
            </a:extLst>
          </p:cNvPr>
          <p:cNvSpPr txBox="1"/>
          <p:nvPr/>
        </p:nvSpPr>
        <p:spPr>
          <a:xfrm>
            <a:off x="5720260" y="2411487"/>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1,046,216 IOPS</a:t>
            </a:r>
          </a:p>
        </p:txBody>
      </p:sp>
      <p:sp>
        <p:nvSpPr>
          <p:cNvPr id="27" name="文字方塊 26">
            <a:extLst>
              <a:ext uri="{FF2B5EF4-FFF2-40B4-BE49-F238E27FC236}">
                <a16:creationId xmlns:a16="http://schemas.microsoft.com/office/drawing/2014/main" id="{5DAD01F2-0902-4CC3-B651-865D686C1D02}"/>
              </a:ext>
            </a:extLst>
          </p:cNvPr>
          <p:cNvSpPr txBox="1"/>
          <p:nvPr/>
        </p:nvSpPr>
        <p:spPr>
          <a:xfrm>
            <a:off x="5659128" y="4239212"/>
            <a:ext cx="1213953" cy="246221"/>
          </a:xfrm>
          <a:prstGeom prst="rect">
            <a:avLst/>
          </a:prstGeom>
          <a:noFill/>
        </p:spPr>
        <p:txBody>
          <a:bodyPr wrap="square">
            <a:spAutoFit/>
          </a:bodyPr>
          <a:lstStyle/>
          <a:p>
            <a:pPr algn="r" fontAlgn="base"/>
            <a:r>
              <a:rPr lang="en-US" altLang="zh-TW" sz="1000" b="1" i="0">
                <a:solidFill>
                  <a:srgbClr val="FFBD1E"/>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10,273 MB/s</a:t>
            </a:r>
          </a:p>
        </p:txBody>
      </p:sp>
      <p:sp>
        <p:nvSpPr>
          <p:cNvPr id="28" name="文字方塊 27">
            <a:extLst>
              <a:ext uri="{FF2B5EF4-FFF2-40B4-BE49-F238E27FC236}">
                <a16:creationId xmlns:a16="http://schemas.microsoft.com/office/drawing/2014/main" id="{49D78F19-8219-4541-BB7E-70E281F030A0}"/>
              </a:ext>
            </a:extLst>
          </p:cNvPr>
          <p:cNvSpPr txBox="1"/>
          <p:nvPr/>
        </p:nvSpPr>
        <p:spPr>
          <a:xfrm>
            <a:off x="5198497" y="4774881"/>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10,132 MB/s</a:t>
            </a:r>
          </a:p>
        </p:txBody>
      </p:sp>
      <p:sp>
        <p:nvSpPr>
          <p:cNvPr id="32" name="文字方塊 31">
            <a:extLst>
              <a:ext uri="{FF2B5EF4-FFF2-40B4-BE49-F238E27FC236}">
                <a16:creationId xmlns:a16="http://schemas.microsoft.com/office/drawing/2014/main" id="{65FF4FAE-A52C-6B42-A5F5-272D71ADE9B4}"/>
              </a:ext>
            </a:extLst>
          </p:cNvPr>
          <p:cNvSpPr txBox="1"/>
          <p:nvPr/>
        </p:nvSpPr>
        <p:spPr>
          <a:xfrm>
            <a:off x="7199567" y="1945239"/>
            <a:ext cx="4606364" cy="1431161"/>
          </a:xfrm>
          <a:prstGeom prst="rect">
            <a:avLst/>
          </a:prstGeom>
          <a:noFill/>
        </p:spPr>
        <p:txBody>
          <a:bodyPr wrap="square">
            <a:spAutoFit/>
          </a:bodyPr>
          <a:lstStyle/>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iSCSI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隨機讀取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1,046216 IOPS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buClr>
                <a:srgbClr val="F34F21"/>
              </a:buCl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隨機寫入</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904,813 IOPS!</a:t>
            </a:r>
          </a:p>
          <a:p>
            <a:pPr marL="285750" indent="-285750">
              <a:spcBef>
                <a:spcPts val="600"/>
              </a:spcBef>
              <a:buClr>
                <a:srgbClr val="F34F21"/>
              </a:buClr>
              <a:buFont typeface="Arial" panose="020B0604020202020204" pitchFamily="34" charset="0"/>
              <a:buChar cha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SMB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循序讀取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10,273 MB/s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spcBef>
                <a:spcPts val="600"/>
              </a:spcBef>
              <a:buClr>
                <a:srgbClr val="F34F21"/>
              </a:buClr>
            </a:pP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循序寫入</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10,132 MB/s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速度</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1BC85625-C8EA-2941-AFB0-4E743852D2EE}"/>
              </a:ext>
            </a:extLst>
          </p:cNvPr>
          <p:cNvSpPr txBox="1"/>
          <p:nvPr/>
        </p:nvSpPr>
        <p:spPr>
          <a:xfrm>
            <a:off x="5493069" y="2915679"/>
            <a:ext cx="1213953" cy="246221"/>
          </a:xfrm>
          <a:prstGeom prst="rect">
            <a:avLst/>
          </a:prstGeom>
          <a:noFill/>
        </p:spPr>
        <p:txBody>
          <a:bodyPr wrap="square">
            <a:spAutoFit/>
          </a:bodyPr>
          <a:lstStyle/>
          <a:p>
            <a:pPr algn="r" fontAlgn="base"/>
            <a:r>
              <a:rPr lang="en-US" altLang="zh-TW" sz="1000" b="1" i="0">
                <a:solidFill>
                  <a:srgbClr val="03D2FB"/>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904,813 IOPS</a:t>
            </a:r>
          </a:p>
        </p:txBody>
      </p:sp>
      <p:grpSp>
        <p:nvGrpSpPr>
          <p:cNvPr id="38" name="群組 37">
            <a:extLst>
              <a:ext uri="{FF2B5EF4-FFF2-40B4-BE49-F238E27FC236}">
                <a16:creationId xmlns:a16="http://schemas.microsoft.com/office/drawing/2014/main" id="{C9F46448-FAB9-4886-D22A-5E8055E81B34}"/>
              </a:ext>
            </a:extLst>
          </p:cNvPr>
          <p:cNvGrpSpPr/>
          <p:nvPr/>
        </p:nvGrpSpPr>
        <p:grpSpPr>
          <a:xfrm>
            <a:off x="952743" y="2424764"/>
            <a:ext cx="2905612" cy="1015664"/>
            <a:chOff x="1730124" y="1545928"/>
            <a:chExt cx="2905612" cy="1322262"/>
          </a:xfrm>
        </p:grpSpPr>
        <p:cxnSp>
          <p:nvCxnSpPr>
            <p:cNvPr id="39" name="直線接點 38">
              <a:extLst>
                <a:ext uri="{FF2B5EF4-FFF2-40B4-BE49-F238E27FC236}">
                  <a16:creationId xmlns:a16="http://schemas.microsoft.com/office/drawing/2014/main" id="{519371B2-4CE9-6321-98ED-616F96F07CAD}"/>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C1029305-94B6-28A3-F921-B705D944C44D}"/>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B78130A9-BBCD-EE76-15B0-EC0E30D6B7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接點 41">
              <a:extLst>
                <a:ext uri="{FF2B5EF4-FFF2-40B4-BE49-F238E27FC236}">
                  <a16:creationId xmlns:a16="http://schemas.microsoft.com/office/drawing/2014/main" id="{D2C2464C-8C69-A6A6-1610-15E5CA60B899}"/>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BF15222C-FCC4-A1D7-4A49-B6BCF91A42A5}"/>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4" name="直線接點 43">
            <a:extLst>
              <a:ext uri="{FF2B5EF4-FFF2-40B4-BE49-F238E27FC236}">
                <a16:creationId xmlns:a16="http://schemas.microsoft.com/office/drawing/2014/main" id="{9BF757AC-B8F1-C123-178A-E1B96B6D92E1}"/>
              </a:ext>
            </a:extLst>
          </p:cNvPr>
          <p:cNvCxnSpPr>
            <a:cxnSpLocks/>
          </p:cNvCxnSpPr>
          <p:nvPr/>
        </p:nvCxnSpPr>
        <p:spPr>
          <a:xfrm>
            <a:off x="954652" y="2713925"/>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FD83A76E-BA89-FE58-A4BD-5F721963230A}"/>
              </a:ext>
            </a:extLst>
          </p:cNvPr>
          <p:cNvCxnSpPr>
            <a:cxnSpLocks/>
          </p:cNvCxnSpPr>
          <p:nvPr/>
        </p:nvCxnSpPr>
        <p:spPr>
          <a:xfrm>
            <a:off x="954651" y="3246769"/>
            <a:ext cx="5685393"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46" name="文字方塊 45">
            <a:extLst>
              <a:ext uri="{FF2B5EF4-FFF2-40B4-BE49-F238E27FC236}">
                <a16:creationId xmlns:a16="http://schemas.microsoft.com/office/drawing/2014/main" id="{ABB447D0-11C8-D61B-E846-D784AC561B32}"/>
              </a:ext>
            </a:extLst>
          </p:cNvPr>
          <p:cNvSpPr txBox="1"/>
          <p:nvPr/>
        </p:nvSpPr>
        <p:spPr>
          <a:xfrm>
            <a:off x="929658" y="2414026"/>
            <a:ext cx="1691961" cy="246221"/>
          </a:xfrm>
          <a:prstGeom prst="rect">
            <a:avLst/>
          </a:prstGeom>
          <a:noFill/>
        </p:spPr>
        <p:txBody>
          <a:bodyPr wrap="square">
            <a:spAutoFit/>
          </a:bodyPr>
          <a:lstStyle/>
          <a:p>
            <a:pPr fontAlgn="base"/>
            <a:r>
              <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 </a:t>
            </a:r>
            <a:r>
              <a:rPr lang="zh-TW" altLang="en-US"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隨機讀取</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7" name="文字方塊 46">
            <a:extLst>
              <a:ext uri="{FF2B5EF4-FFF2-40B4-BE49-F238E27FC236}">
                <a16:creationId xmlns:a16="http://schemas.microsoft.com/office/drawing/2014/main" id="{0E8C301D-6B06-D97A-72C5-81E954A1150B}"/>
              </a:ext>
            </a:extLst>
          </p:cNvPr>
          <p:cNvSpPr txBox="1"/>
          <p:nvPr/>
        </p:nvSpPr>
        <p:spPr>
          <a:xfrm>
            <a:off x="949652" y="2939720"/>
            <a:ext cx="1267807" cy="246221"/>
          </a:xfrm>
          <a:prstGeom prst="rect">
            <a:avLst/>
          </a:prstGeom>
          <a:noFill/>
        </p:spPr>
        <p:txBody>
          <a:bodyPr wrap="square">
            <a:spAutoFit/>
          </a:bodyPr>
          <a:lstStyle/>
          <a:p>
            <a:pPr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a:t>
            </a:r>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 </a:t>
            </a:r>
            <a:r>
              <a:rPr lang="zh-TW" altLang="en-US"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隨機寫入</a:t>
            </a:r>
            <a:endParaRPr lang="en-US" altLang="zh-TW" sz="1000" b="0" i="0">
              <a:solidFill>
                <a:schemeClr val="bg1"/>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50" name="群組 49">
            <a:extLst>
              <a:ext uri="{FF2B5EF4-FFF2-40B4-BE49-F238E27FC236}">
                <a16:creationId xmlns:a16="http://schemas.microsoft.com/office/drawing/2014/main" id="{62A2EE01-C356-4F34-79E9-9179C7B57079}"/>
              </a:ext>
            </a:extLst>
          </p:cNvPr>
          <p:cNvGrpSpPr/>
          <p:nvPr/>
        </p:nvGrpSpPr>
        <p:grpSpPr>
          <a:xfrm>
            <a:off x="959843" y="4236195"/>
            <a:ext cx="2905612" cy="1100348"/>
            <a:chOff x="1730124" y="1545928"/>
            <a:chExt cx="2905612" cy="1322262"/>
          </a:xfrm>
        </p:grpSpPr>
        <p:cxnSp>
          <p:nvCxnSpPr>
            <p:cNvPr id="51" name="直線接點 50">
              <a:extLst>
                <a:ext uri="{FF2B5EF4-FFF2-40B4-BE49-F238E27FC236}">
                  <a16:creationId xmlns:a16="http://schemas.microsoft.com/office/drawing/2014/main" id="{D0C2F408-85C7-B937-B3E7-A14CDEBC7D67}"/>
                </a:ext>
              </a:extLst>
            </p:cNvPr>
            <p:cNvCxnSpPr>
              <a:cxnSpLocks/>
            </p:cNvCxnSpPr>
            <p:nvPr/>
          </p:nvCxnSpPr>
          <p:spPr>
            <a:xfrm>
              <a:off x="1730124"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54F9C5F8-A166-15E2-AB63-A2A4F54BF9CF}"/>
                </a:ext>
              </a:extLst>
            </p:cNvPr>
            <p:cNvCxnSpPr>
              <a:cxnSpLocks/>
            </p:cNvCxnSpPr>
            <p:nvPr/>
          </p:nvCxnSpPr>
          <p:spPr>
            <a:xfrm>
              <a:off x="2456527"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6A6D5AA-E531-3302-A389-83CF83594FFA}"/>
                </a:ext>
              </a:extLst>
            </p:cNvPr>
            <p:cNvCxnSpPr>
              <a:cxnSpLocks/>
            </p:cNvCxnSpPr>
            <p:nvPr/>
          </p:nvCxnSpPr>
          <p:spPr>
            <a:xfrm>
              <a:off x="3182930"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CE0A88AB-E19B-721D-5285-78CA70AF625B}"/>
                </a:ext>
              </a:extLst>
            </p:cNvPr>
            <p:cNvCxnSpPr>
              <a:cxnSpLocks/>
            </p:cNvCxnSpPr>
            <p:nvPr/>
          </p:nvCxnSpPr>
          <p:spPr>
            <a:xfrm>
              <a:off x="3909333"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8826FDAA-CB76-7F0A-13A8-C0A5726FF539}"/>
                </a:ext>
              </a:extLst>
            </p:cNvPr>
            <p:cNvCxnSpPr>
              <a:cxnSpLocks/>
            </p:cNvCxnSpPr>
            <p:nvPr/>
          </p:nvCxnSpPr>
          <p:spPr>
            <a:xfrm>
              <a:off x="4635736" y="1545928"/>
              <a:ext cx="0" cy="132226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6" name="直線接點 55">
            <a:extLst>
              <a:ext uri="{FF2B5EF4-FFF2-40B4-BE49-F238E27FC236}">
                <a16:creationId xmlns:a16="http://schemas.microsoft.com/office/drawing/2014/main" id="{9CD75D9C-1A09-EB01-9C3A-CB10BF8D6362}"/>
              </a:ext>
            </a:extLst>
          </p:cNvPr>
          <p:cNvCxnSpPr>
            <a:cxnSpLocks/>
          </p:cNvCxnSpPr>
          <p:nvPr/>
        </p:nvCxnSpPr>
        <p:spPr>
          <a:xfrm>
            <a:off x="954652" y="4552877"/>
            <a:ext cx="5979562" cy="0"/>
          </a:xfrm>
          <a:prstGeom prst="line">
            <a:avLst/>
          </a:prstGeom>
          <a:ln w="92075" cap="flat">
            <a:gradFill>
              <a:gsLst>
                <a:gs pos="0">
                  <a:srgbClr val="FB8605"/>
                </a:gs>
                <a:gs pos="71000">
                  <a:srgbClr val="FB8605"/>
                </a:gs>
                <a:gs pos="100000">
                  <a:schemeClr val="accent4">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1FE0F94D-63C0-3862-5074-6654E5E25067}"/>
              </a:ext>
            </a:extLst>
          </p:cNvPr>
          <p:cNvCxnSpPr>
            <a:cxnSpLocks/>
          </p:cNvCxnSpPr>
          <p:nvPr/>
        </p:nvCxnSpPr>
        <p:spPr>
          <a:xfrm>
            <a:off x="954651" y="5085721"/>
            <a:ext cx="5372586" cy="0"/>
          </a:xfrm>
          <a:prstGeom prst="line">
            <a:avLst/>
          </a:prstGeom>
          <a:ln w="92075" cap="flat">
            <a:gradFill>
              <a:gsLst>
                <a:gs pos="100000">
                  <a:srgbClr val="88F2DC"/>
                </a:gs>
                <a:gs pos="83000">
                  <a:srgbClr val="2A98EA"/>
                </a:gs>
                <a:gs pos="0">
                  <a:srgbClr val="2A98EA"/>
                </a:gs>
              </a:gsLst>
              <a:lin ang="0" scaled="0"/>
            </a:gradFill>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F84DA8FF-2360-6444-F75D-6518184FABFB}"/>
              </a:ext>
            </a:extLst>
          </p:cNvPr>
          <p:cNvSpPr txBox="1"/>
          <p:nvPr/>
        </p:nvSpPr>
        <p:spPr>
          <a:xfrm>
            <a:off x="917482" y="4221612"/>
            <a:ext cx="1691961" cy="246221"/>
          </a:xfrm>
          <a:prstGeom prst="rect">
            <a:avLst/>
          </a:prstGeom>
          <a:noFill/>
        </p:spPr>
        <p:txBody>
          <a:bodyPr wrap="square">
            <a:spAutoFit/>
          </a:bodyPr>
          <a:lstStyle/>
          <a:p>
            <a:pPr algn="l" fontAlgn="base"/>
            <a:r>
              <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循序讀取</a:t>
            </a:r>
            <a:endParaRPr lang="en-US" altLang="zh-TW" sz="1000" b="0" i="0">
              <a:solidFill>
                <a:srgbClr val="FFFFFF"/>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9" name="文字方塊 58">
            <a:extLst>
              <a:ext uri="{FF2B5EF4-FFF2-40B4-BE49-F238E27FC236}">
                <a16:creationId xmlns:a16="http://schemas.microsoft.com/office/drawing/2014/main" id="{59968867-2B5D-FD9C-E6E5-D44DDFBED205}"/>
              </a:ext>
            </a:extLst>
          </p:cNvPr>
          <p:cNvSpPr txBox="1"/>
          <p:nvPr/>
        </p:nvSpPr>
        <p:spPr>
          <a:xfrm>
            <a:off x="921028" y="4774882"/>
            <a:ext cx="1691961" cy="246221"/>
          </a:xfrm>
          <a:prstGeom prst="rect">
            <a:avLst/>
          </a:prstGeom>
          <a:noFill/>
        </p:spPr>
        <p:txBody>
          <a:bodyPr wrap="square">
            <a:spAutoFit/>
          </a:bodyPr>
          <a:lstStyle/>
          <a:p>
            <a:pPr fontAlgn="base"/>
            <a:r>
              <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 </a:t>
            </a:r>
            <a:r>
              <a:rPr lang="zh-TW" altLang="en-US"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循序寫入</a:t>
            </a:r>
            <a:endParaRPr lang="en-US" altLang="zh-TW" sz="1000">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8DAD7FAD-DD9F-5451-15B2-C0BED68BE18B}"/>
              </a:ext>
            </a:extLst>
          </p:cNvPr>
          <p:cNvSpPr>
            <a:spLocks noGrp="1"/>
          </p:cNvSpPr>
          <p:nvPr>
            <p:ph type="title"/>
          </p:nvPr>
        </p:nvSpPr>
        <p:spPr>
          <a:xfrm>
            <a:off x="838200" y="461335"/>
            <a:ext cx="10515600" cy="1325563"/>
          </a:xfrm>
        </p:spPr>
        <p:txBody>
          <a:bodyPr>
            <a:normAutofit fontScale="90000"/>
          </a:bodyPr>
          <a:lstStyle/>
          <a:p>
            <a:r>
              <a:rPr lang="en-US" altLang="zh-TW">
                <a:latin typeface="Microsoft JhengHei" panose="020B0604030504040204" pitchFamily="34" charset="-120"/>
                <a:ea typeface="Microsoft JhengHei" panose="020B0604030504040204" pitchFamily="34" charset="-120"/>
                <a:sym typeface="Arial" panose="020B0604020202020204" pitchFamily="34" charset="0"/>
              </a:rPr>
              <a:t>8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核心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16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執行緒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TS-h3087XU-RP-E2378-64G</a:t>
            </a:r>
            <a:br>
              <a:rPr lang="en-US" altLang="zh-TW">
                <a:latin typeface="Microsoft JhengHei" panose="020B0604030504040204" pitchFamily="34" charset="-120"/>
                <a:ea typeface="Microsoft JhengHei" panose="020B0604030504040204" pitchFamily="34" charset="-120"/>
                <a:sym typeface="Arial" panose="020B0604020202020204" pitchFamily="34" charset="0"/>
              </a:rPr>
            </a:br>
            <a:r>
              <a:rPr lang="en-US" altLang="zh-TW">
                <a:latin typeface="Microsoft JhengHei" panose="020B0604030504040204" pitchFamily="34" charset="-120"/>
                <a:ea typeface="Microsoft JhengHei" panose="020B0604030504040204" pitchFamily="34" charset="-120"/>
                <a:sym typeface="Arial" panose="020B0604020202020204" pitchFamily="34" charset="0"/>
              </a:rPr>
              <a:t>6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台 </a:t>
            </a:r>
            <a:r>
              <a:rPr lang="en-US" altLang="zh-TW">
                <a:latin typeface="Microsoft JhengHei" panose="020B0604030504040204" pitchFamily="34" charset="-120"/>
                <a:ea typeface="Microsoft JhengHei" panose="020B0604030504040204" pitchFamily="34" charset="-120"/>
                <a:sym typeface="Arial" panose="020B0604020202020204" pitchFamily="34" charset="0"/>
              </a:rPr>
              <a:t>25GbE </a:t>
            </a:r>
            <a:r>
              <a:rPr lang="zh-TW" altLang="en-US">
                <a:latin typeface="Microsoft JhengHei" panose="020B0604030504040204" pitchFamily="34" charset="-120"/>
                <a:ea typeface="Microsoft JhengHei" panose="020B0604030504040204" pitchFamily="34" charset="-120"/>
                <a:sym typeface="Arial" panose="020B0604020202020204" pitchFamily="34" charset="0"/>
              </a:rPr>
              <a:t>用戶端環境同時存取效能</a:t>
            </a:r>
          </a:p>
        </p:txBody>
      </p:sp>
    </p:spTree>
    <p:extLst>
      <p:ext uri="{BB962C8B-B14F-4D97-AF65-F5344CB8AC3E}">
        <p14:creationId xmlns:p14="http://schemas.microsoft.com/office/powerpoint/2010/main" val="3829123007"/>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化對角線角落矩形 8" hidden="1">
            <a:extLst>
              <a:ext uri="{FF2B5EF4-FFF2-40B4-BE49-F238E27FC236}">
                <a16:creationId xmlns:a16="http://schemas.microsoft.com/office/drawing/2014/main" id="{A38478E2-1D52-4915-98B2-C709C8A0E3F2}"/>
              </a:ext>
            </a:extLst>
          </p:cNvPr>
          <p:cNvSpPr/>
          <p:nvPr/>
        </p:nvSpPr>
        <p:spPr>
          <a:xfrm flipH="1">
            <a:off x="1321391" y="2350743"/>
            <a:ext cx="6309916" cy="712527"/>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Shape 258">
            <a:extLst>
              <a:ext uri="{FF2B5EF4-FFF2-40B4-BE49-F238E27FC236}">
                <a16:creationId xmlns:a16="http://schemas.microsoft.com/office/drawing/2014/main" id="{3785CD9C-5718-A54C-9AFB-5FED4D68859E}"/>
              </a:ext>
            </a:extLst>
          </p:cNvPr>
          <p:cNvSpPr>
            <a:spLocks noChangeArrowheads="1"/>
          </p:cNvSpPr>
          <p:nvPr/>
        </p:nvSpPr>
        <p:spPr bwMode="auto">
          <a:xfrm>
            <a:off x="874344" y="5776056"/>
            <a:ext cx="508816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M.2 2280 PCIe Gen</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x4</a:t>
            </a:r>
            <a:r>
              <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NVMe</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SSD </a:t>
            </a:r>
            <a:r>
              <a:rPr lang="zh-Hant"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埠</a:t>
            </a:r>
            <a:endPar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7" name="文字方塊 16">
            <a:extLst>
              <a:ext uri="{FF2B5EF4-FFF2-40B4-BE49-F238E27FC236}">
                <a16:creationId xmlns:a16="http://schemas.microsoft.com/office/drawing/2014/main" id="{07E58397-8BBE-C54F-A012-4AC527B44067}"/>
              </a:ext>
            </a:extLst>
          </p:cNvPr>
          <p:cNvSpPr txBox="1"/>
          <p:nvPr/>
        </p:nvSpPr>
        <p:spPr>
          <a:xfrm>
            <a:off x="871661" y="5198122"/>
            <a:ext cx="3981853" cy="584775"/>
          </a:xfrm>
          <a:prstGeom prst="rect">
            <a:avLst/>
          </a:prstGeom>
          <a:noFill/>
        </p:spPr>
        <p:txBody>
          <a:bodyPr wrap="square" rtlCol="0" anchor="t">
            <a:spAutoFit/>
          </a:bodyPr>
          <a:lstStyle/>
          <a:p>
            <a:r>
              <a:rPr kumimoji="1"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QM2-4P-384</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矩形 17">
            <a:extLst>
              <a:ext uri="{FF2B5EF4-FFF2-40B4-BE49-F238E27FC236}">
                <a16:creationId xmlns:a16="http://schemas.microsoft.com/office/drawing/2014/main" id="{F052A504-76CD-9D4D-ACD3-290056093690}"/>
              </a:ext>
            </a:extLst>
          </p:cNvPr>
          <p:cNvSpPr/>
          <p:nvPr/>
        </p:nvSpPr>
        <p:spPr>
          <a:xfrm>
            <a:off x="3351526" y="5245088"/>
            <a:ext cx="2064989" cy="461665"/>
          </a:xfrm>
          <a:prstGeom prst="rect">
            <a:avLst/>
          </a:prstGeom>
        </p:spPr>
        <p:txBody>
          <a:bodyPr wrap="none" anchor="t">
            <a:spAutoFit/>
          </a:bodyPr>
          <a:lstStyle/>
          <a:p>
            <a:r>
              <a:rPr lang="en-US" altLang="zh-TW"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(Gen</a:t>
            </a:r>
            <a:r>
              <a:rPr lang="zh-TW" altLang="en-US"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r>
              <a:rPr lang="zh-TW" altLang="en-US"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x8</a:t>
            </a:r>
            <a:r>
              <a:rPr lang="zh-TW" altLang="en-US"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altLang="en-US" sz="2400">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卡</a:t>
            </a:r>
            <a:r>
              <a:rPr lang="en-US" altLang="zh-TW"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Shape 258">
            <a:extLst>
              <a:ext uri="{FF2B5EF4-FFF2-40B4-BE49-F238E27FC236}">
                <a16:creationId xmlns:a16="http://schemas.microsoft.com/office/drawing/2014/main" id="{882DBE91-3A05-AE43-8AAF-39D7519C74C9}"/>
              </a:ext>
            </a:extLst>
          </p:cNvPr>
          <p:cNvSpPr>
            <a:spLocks noChangeArrowheads="1"/>
          </p:cNvSpPr>
          <p:nvPr/>
        </p:nvSpPr>
        <p:spPr bwMode="auto">
          <a:xfrm>
            <a:off x="6214957" y="5763384"/>
            <a:ext cx="5445662" cy="597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M.2 22110/2280 PCIe Gen 3 x4 </a:t>
            </a: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NVMe</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SSD </a:t>
            </a:r>
            <a:r>
              <a:rPr lang="zh-Hant"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埠</a:t>
            </a:r>
            <a:endPar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文字方塊 21">
            <a:extLst>
              <a:ext uri="{FF2B5EF4-FFF2-40B4-BE49-F238E27FC236}">
                <a16:creationId xmlns:a16="http://schemas.microsoft.com/office/drawing/2014/main" id="{FF2CD4A5-0300-F54C-929D-827BC8FC0450}"/>
              </a:ext>
            </a:extLst>
          </p:cNvPr>
          <p:cNvSpPr txBox="1"/>
          <p:nvPr/>
        </p:nvSpPr>
        <p:spPr>
          <a:xfrm>
            <a:off x="6212271" y="5202623"/>
            <a:ext cx="2529860" cy="584775"/>
          </a:xfrm>
          <a:prstGeom prst="rect">
            <a:avLst/>
          </a:prstGeom>
          <a:noFill/>
        </p:spPr>
        <p:txBody>
          <a:bodyPr wrap="none" rtlCol="0" anchor="t">
            <a:spAutoFit/>
          </a:bodyPr>
          <a:lstStyle/>
          <a:p>
            <a:r>
              <a:rPr kumimoji="1"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QM2-2P-384</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矩形 22">
            <a:extLst>
              <a:ext uri="{FF2B5EF4-FFF2-40B4-BE49-F238E27FC236}">
                <a16:creationId xmlns:a16="http://schemas.microsoft.com/office/drawing/2014/main" id="{CF062247-F961-B74A-88B9-B6F965D27301}"/>
              </a:ext>
            </a:extLst>
          </p:cNvPr>
          <p:cNvSpPr/>
          <p:nvPr/>
        </p:nvSpPr>
        <p:spPr>
          <a:xfrm>
            <a:off x="8641089" y="5245088"/>
            <a:ext cx="2064989" cy="461665"/>
          </a:xfrm>
          <a:prstGeom prst="rect">
            <a:avLst/>
          </a:prstGeom>
        </p:spPr>
        <p:txBody>
          <a:bodyPr wrap="none" anchor="t">
            <a:spAutoFit/>
          </a:bodyPr>
          <a:lstStyle/>
          <a:p>
            <a:r>
              <a:rPr lang="en-US" altLang="zh-TW"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(Gen</a:t>
            </a:r>
            <a:r>
              <a:rPr lang="zh-TW" altLang="en-US"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r>
              <a:rPr lang="zh-TW" altLang="en-US"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x8</a:t>
            </a:r>
            <a:r>
              <a:rPr lang="zh-TW" altLang="en-US"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卡</a:t>
            </a:r>
            <a:r>
              <a:rPr lang="en-US" altLang="zh-TW"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2400" b="1">
              <a:solidFill>
                <a:srgbClr val="EE6D2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 name="TextBox 23">
            <a:extLst>
              <a:ext uri="{FF2B5EF4-FFF2-40B4-BE49-F238E27FC236}">
                <a16:creationId xmlns:a16="http://schemas.microsoft.com/office/drawing/2014/main" id="{BBF446C4-DE26-974E-B112-D88CEF265AF2}"/>
              </a:ext>
            </a:extLst>
          </p:cNvPr>
          <p:cNvSpPr txBox="1"/>
          <p:nvPr/>
        </p:nvSpPr>
        <p:spPr>
          <a:xfrm>
            <a:off x="998583" y="1409659"/>
            <a:ext cx="10194831" cy="384721"/>
          </a:xfrm>
          <a:prstGeom prst="rect">
            <a:avLst/>
          </a:prstGeom>
          <a:noFill/>
        </p:spPr>
        <p:txBody>
          <a:bodyPr wrap="square" rtlCol="0">
            <a:spAutoFit/>
          </a:bodyPr>
          <a:lstStyle/>
          <a:p>
            <a:pPr algn="ctr"/>
            <a:r>
              <a:rPr lang="zh-CN" altLang="en-US" sz="1900">
                <a:solidFill>
                  <a:schemeClr val="bg1"/>
                </a:solidFill>
                <a:latin typeface="Arial" panose="020B0604020202020204" pitchFamily="34" charset="0"/>
                <a:ea typeface="微軟正黑體" panose="020B0604030504040204" pitchFamily="34" charset="-120"/>
                <a:sym typeface="Arial" panose="020B0604020202020204" pitchFamily="34" charset="0"/>
              </a:rPr>
              <a:t>需要更多的</a:t>
            </a:r>
            <a:r>
              <a:rPr lang="en-US" altLang="zh-CN" sz="1900"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CN" sz="1900">
                <a:solidFill>
                  <a:schemeClr val="bg1"/>
                </a:solidFill>
                <a:latin typeface="Arial" panose="020B0604020202020204" pitchFamily="34" charset="0"/>
                <a:ea typeface="微軟正黑體" panose="020B0604030504040204" pitchFamily="34" charset="-120"/>
                <a:sym typeface="Arial" panose="020B0604020202020204" pitchFamily="34" charset="0"/>
              </a:rPr>
              <a:t> SSD</a:t>
            </a:r>
            <a:r>
              <a:rPr lang="zh-CN" altLang="en-US" sz="1900">
                <a:solidFill>
                  <a:schemeClr val="bg1"/>
                </a:solidFill>
                <a:latin typeface="Arial" panose="020B0604020202020204" pitchFamily="34" charset="0"/>
                <a:ea typeface="微軟正黑體" panose="020B0604030504040204" pitchFamily="34" charset="-120"/>
                <a:sym typeface="Arial" panose="020B0604020202020204" pitchFamily="34" charset="0"/>
              </a:rPr>
              <a:t>作為加速嗎？沒問題！</a:t>
            </a:r>
            <a:r>
              <a:rPr lang="en-US" altLang="zh-CN" sz="1900">
                <a:solidFill>
                  <a:schemeClr val="bg1"/>
                </a:solidFill>
                <a:latin typeface="Arial" panose="020B0604020202020204" pitchFamily="34" charset="0"/>
                <a:ea typeface="微軟正黑體" panose="020B0604030504040204" pitchFamily="34" charset="-120"/>
                <a:sym typeface="Arial" panose="020B0604020202020204" pitchFamily="34" charset="0"/>
              </a:rPr>
              <a:t>QM2</a:t>
            </a:r>
            <a:r>
              <a:rPr lang="zh-CN" altLang="en-US" sz="1900">
                <a:solidFill>
                  <a:schemeClr val="bg1"/>
                </a:solidFill>
                <a:latin typeface="Arial" panose="020B0604020202020204" pitchFamily="34" charset="0"/>
                <a:ea typeface="微軟正黑體" panose="020B0604030504040204" pitchFamily="34" charset="-120"/>
                <a:sym typeface="Arial" panose="020B0604020202020204" pitchFamily="34" charset="0"/>
              </a:rPr>
              <a:t>擴充卡讓您擁有更多高速</a:t>
            </a:r>
            <a:r>
              <a:rPr lang="en-US" altLang="zh-CN" sz="1900">
                <a:solidFill>
                  <a:schemeClr val="bg1"/>
                </a:solidFill>
                <a:latin typeface="Arial" panose="020B0604020202020204" pitchFamily="34" charset="0"/>
                <a:ea typeface="微軟正黑體" panose="020B0604030504040204" pitchFamily="34" charset="-120"/>
                <a:sym typeface="Arial" panose="020B0604020202020204" pitchFamily="34" charset="0"/>
              </a:rPr>
              <a:t> M.2 </a:t>
            </a:r>
            <a:r>
              <a:rPr lang="en-US" altLang="zh-CN" sz="1900"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CN" sz="1900">
                <a:solidFill>
                  <a:schemeClr val="bg1"/>
                </a:solidFill>
                <a:latin typeface="Arial" panose="020B0604020202020204" pitchFamily="34" charset="0"/>
                <a:ea typeface="微軟正黑體" panose="020B0604030504040204" pitchFamily="34" charset="-120"/>
                <a:sym typeface="Arial" panose="020B0604020202020204" pitchFamily="34" charset="0"/>
              </a:rPr>
              <a:t> SSD</a:t>
            </a:r>
            <a:endParaRPr lang="zh-CN" altLang="en-US" sz="19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矩形 38">
            <a:extLst>
              <a:ext uri="{FF2B5EF4-FFF2-40B4-BE49-F238E27FC236}">
                <a16:creationId xmlns:a16="http://schemas.microsoft.com/office/drawing/2014/main" id="{BC6CC6FC-4BE7-294D-966A-244A3E6EF400}"/>
              </a:ext>
            </a:extLst>
          </p:cNvPr>
          <p:cNvSpPr/>
          <p:nvPr/>
        </p:nvSpPr>
        <p:spPr>
          <a:xfrm>
            <a:off x="1675562" y="2254139"/>
            <a:ext cx="5821009" cy="584775"/>
          </a:xfrm>
          <a:prstGeom prst="rect">
            <a:avLst/>
          </a:prstGeom>
        </p:spPr>
        <p:txBody>
          <a:bodyPr wrap="square" anchor="t">
            <a:spAutoFit/>
          </a:bodyPr>
          <a:lstStyle/>
          <a:p>
            <a:pPr algn="ctr"/>
            <a:r>
              <a:rPr lang="zh-TW" altLang="en-US" sz="3200" b="1">
                <a:solidFill>
                  <a:schemeClr val="bg1"/>
                </a:solidFill>
                <a:latin typeface="Arial" panose="020B0604020202020204" pitchFamily="34" charset="0"/>
                <a:ea typeface="微軟正黑體" panose="020B0604030504040204" pitchFamily="34" charset="-120"/>
                <a:sym typeface="Arial" panose="020B0604020202020204" pitchFamily="34" charset="0"/>
              </a:rPr>
              <a:t>新增高達</a:t>
            </a: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 4 </a:t>
            </a:r>
            <a:r>
              <a:rPr lang="zh-TW" altLang="en-US" sz="3200" b="1">
                <a:solidFill>
                  <a:schemeClr val="bg1"/>
                </a:solidFill>
                <a:latin typeface="Arial" panose="020B0604020202020204" pitchFamily="34" charset="0"/>
                <a:ea typeface="微軟正黑體" panose="020B0604030504040204" pitchFamily="34" charset="-120"/>
                <a:sym typeface="Arial" panose="020B0604020202020204" pitchFamily="34" charset="0"/>
              </a:rPr>
              <a:t>個</a:t>
            </a: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3200" b="1">
                <a:solidFill>
                  <a:schemeClr val="accent2"/>
                </a:solidFill>
                <a:latin typeface="Arial" panose="020B0604020202020204" pitchFamily="34" charset="0"/>
                <a:ea typeface="微軟正黑體" panose="020B0604030504040204" pitchFamily="34" charset="-120"/>
                <a:sym typeface="Arial" panose="020B0604020202020204" pitchFamily="34" charset="0"/>
              </a:rPr>
              <a:t>M.2 </a:t>
            </a:r>
            <a:r>
              <a:rPr lang="en-US" altLang="zh-TW" sz="3200" b="1" err="1">
                <a:solidFill>
                  <a:schemeClr val="accent2"/>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3200" b="1">
                <a:solidFill>
                  <a:schemeClr val="accent2"/>
                </a:solidFill>
                <a:latin typeface="Arial" panose="020B0604020202020204" pitchFamily="34" charset="0"/>
                <a:ea typeface="微軟正黑體" panose="020B0604030504040204" pitchFamily="34" charset="-120"/>
                <a:sym typeface="Arial" panose="020B0604020202020204" pitchFamily="34" charset="0"/>
              </a:rPr>
              <a:t> </a:t>
            </a:r>
            <a:r>
              <a:rPr lang="en-US" altLang="zh-TW" sz="3200" b="1">
                <a:solidFill>
                  <a:schemeClr val="bg1"/>
                </a:solidFill>
                <a:latin typeface="Arial" panose="020B0604020202020204" pitchFamily="34" charset="0"/>
                <a:ea typeface="微軟正黑體" panose="020B0604030504040204" pitchFamily="34" charset="-120"/>
                <a:sym typeface="Arial" panose="020B0604020202020204" pitchFamily="34" charset="0"/>
              </a:rPr>
              <a:t>SSD</a:t>
            </a:r>
            <a:endParaRPr lang="en-US" altLang="zh-TW" sz="3200" b="1" kern="0">
              <a:solidFill>
                <a:schemeClr val="bg1"/>
              </a:solidFill>
              <a:latin typeface="Arial" panose="020B0604020202020204" pitchFamily="34" charset="0"/>
              <a:ea typeface="微軟正黑體" panose="020B0604030504040204" pitchFamily="34" charset="-120"/>
              <a:cs typeface="Verdana"/>
              <a:sym typeface="Arial" panose="020B0604020202020204" pitchFamily="34" charset="0"/>
            </a:endParaRPr>
          </a:p>
        </p:txBody>
      </p:sp>
      <p:grpSp>
        <p:nvGrpSpPr>
          <p:cNvPr id="16" name="群組 15">
            <a:extLst>
              <a:ext uri="{FF2B5EF4-FFF2-40B4-BE49-F238E27FC236}">
                <a16:creationId xmlns:a16="http://schemas.microsoft.com/office/drawing/2014/main" id="{62D765EA-E5BC-4CD3-ADF7-62B109B33EB0}"/>
              </a:ext>
            </a:extLst>
          </p:cNvPr>
          <p:cNvGrpSpPr/>
          <p:nvPr/>
        </p:nvGrpSpPr>
        <p:grpSpPr>
          <a:xfrm>
            <a:off x="838200" y="2072266"/>
            <a:ext cx="885408" cy="885408"/>
            <a:chOff x="2699439" y="1405217"/>
            <a:chExt cx="664056" cy="664056"/>
          </a:xfrm>
        </p:grpSpPr>
        <p:sp>
          <p:nvSpPr>
            <p:cNvPr id="7" name="手繪多邊形: 圖案 6">
              <a:extLst>
                <a:ext uri="{FF2B5EF4-FFF2-40B4-BE49-F238E27FC236}">
                  <a16:creationId xmlns:a16="http://schemas.microsoft.com/office/drawing/2014/main" id="{90ADF16A-5A47-4C25-B588-AD4DB8FE89DB}"/>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0" name="圖形 3">
              <a:extLst>
                <a:ext uri="{FF2B5EF4-FFF2-40B4-BE49-F238E27FC236}">
                  <a16:creationId xmlns:a16="http://schemas.microsoft.com/office/drawing/2014/main" id="{188B5D3D-AC08-483C-8262-FA634A70D08C}"/>
                </a:ext>
              </a:extLst>
            </p:cNvPr>
            <p:cNvGrpSpPr/>
            <p:nvPr/>
          </p:nvGrpSpPr>
          <p:grpSpPr>
            <a:xfrm>
              <a:off x="2735474" y="1441252"/>
              <a:ext cx="591986" cy="591986"/>
              <a:chOff x="2733879" y="1443340"/>
              <a:chExt cx="591986" cy="591986"/>
            </a:xfrm>
          </p:grpSpPr>
          <p:sp>
            <p:nvSpPr>
              <p:cNvPr id="11" name="手繪多邊形: 圖案 10">
                <a:extLst>
                  <a:ext uri="{FF2B5EF4-FFF2-40B4-BE49-F238E27FC236}">
                    <a16:creationId xmlns:a16="http://schemas.microsoft.com/office/drawing/2014/main" id="{2222ECDD-8290-4FD6-AAF0-18D13045808A}"/>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 name="手繪多邊形: 圖案 11">
                <a:extLst>
                  <a:ext uri="{FF2B5EF4-FFF2-40B4-BE49-F238E27FC236}">
                    <a16:creationId xmlns:a16="http://schemas.microsoft.com/office/drawing/2014/main" id="{B88CECCB-A815-49A8-97B7-2AB9F384117E}"/>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 name="圖形 3">
              <a:extLst>
                <a:ext uri="{FF2B5EF4-FFF2-40B4-BE49-F238E27FC236}">
                  <a16:creationId xmlns:a16="http://schemas.microsoft.com/office/drawing/2014/main" id="{188B5D3D-AC08-483C-8262-FA634A70D08C}"/>
                </a:ext>
              </a:extLst>
            </p:cNvPr>
            <p:cNvGrpSpPr/>
            <p:nvPr/>
          </p:nvGrpSpPr>
          <p:grpSpPr>
            <a:xfrm>
              <a:off x="2869467" y="1555073"/>
              <a:ext cx="324000" cy="324000"/>
              <a:chOff x="2883459" y="1589053"/>
              <a:chExt cx="296009" cy="268090"/>
            </a:xfrm>
            <a:noFill/>
          </p:grpSpPr>
          <p:sp>
            <p:nvSpPr>
              <p:cNvPr id="14" name="手繪多邊形: 圖案 13">
                <a:extLst>
                  <a:ext uri="{FF2B5EF4-FFF2-40B4-BE49-F238E27FC236}">
                    <a16:creationId xmlns:a16="http://schemas.microsoft.com/office/drawing/2014/main" id="{6F505050-3536-41A5-B816-FED818530437}"/>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 name="手繪多邊形: 圖案 14">
                <a:extLst>
                  <a:ext uri="{FF2B5EF4-FFF2-40B4-BE49-F238E27FC236}">
                    <a16:creationId xmlns:a16="http://schemas.microsoft.com/office/drawing/2014/main" id="{88B13829-BC17-4F96-B8EE-257C962B60B5}"/>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25" name="文字方塊 24" hidden="1">
            <a:extLst>
              <a:ext uri="{FF2B5EF4-FFF2-40B4-BE49-F238E27FC236}">
                <a16:creationId xmlns:a16="http://schemas.microsoft.com/office/drawing/2014/main" id="{9189C200-C729-4055-9948-9E0D49B4CFEC}"/>
              </a:ext>
            </a:extLst>
          </p:cNvPr>
          <p:cNvSpPr txBox="1"/>
          <p:nvPr/>
        </p:nvSpPr>
        <p:spPr>
          <a:xfrm>
            <a:off x="291313" y="272814"/>
            <a:ext cx="11587795"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容量擴充：利用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QM2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卡擴展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M.2 </a:t>
            </a: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p>
        </p:txBody>
      </p:sp>
      <p:sp>
        <p:nvSpPr>
          <p:cNvPr id="2" name="標題 1">
            <a:extLst>
              <a:ext uri="{FF2B5EF4-FFF2-40B4-BE49-F238E27FC236}">
                <a16:creationId xmlns:a16="http://schemas.microsoft.com/office/drawing/2014/main" id="{455AE80C-E524-A438-474A-8241955F8F0D}"/>
              </a:ext>
            </a:extLst>
          </p:cNvPr>
          <p:cNvSpPr>
            <a:spLocks noGrp="1"/>
          </p:cNvSpPr>
          <p:nvPr>
            <p:ph type="title"/>
          </p:nvPr>
        </p:nvSpPr>
        <p:spPr/>
        <p:txBody>
          <a:bodyPr/>
          <a:lstStyle/>
          <a:p>
            <a:r>
              <a:rPr lang="zh-TW" altLang="en-US">
                <a:sym typeface="Arial" panose="020B0604020202020204" pitchFamily="34" charset="0"/>
              </a:rPr>
              <a:t>容量擴充：利用 </a:t>
            </a:r>
            <a:r>
              <a:rPr lang="en-US" altLang="zh-TW">
                <a:sym typeface="Arial" panose="020B0604020202020204" pitchFamily="34" charset="0"/>
              </a:rPr>
              <a:t>QM2 </a:t>
            </a:r>
            <a:r>
              <a:rPr lang="zh-TW" altLang="en-US">
                <a:sym typeface="Arial" panose="020B0604020202020204" pitchFamily="34" charset="0"/>
              </a:rPr>
              <a:t>卡擴展 </a:t>
            </a:r>
            <a:r>
              <a:rPr lang="en-US" altLang="zh-TW">
                <a:sym typeface="Arial" panose="020B0604020202020204" pitchFamily="34" charset="0"/>
              </a:rPr>
              <a:t>M.2 </a:t>
            </a:r>
            <a:r>
              <a:rPr lang="en-US" altLang="zh-TW" err="1">
                <a:sym typeface="Arial" panose="020B0604020202020204" pitchFamily="34" charset="0"/>
              </a:rPr>
              <a:t>NVMe</a:t>
            </a:r>
            <a:r>
              <a:rPr lang="en-US" altLang="zh-TW">
                <a:sym typeface="Arial" panose="020B0604020202020204" pitchFamily="34" charset="0"/>
              </a:rPr>
              <a:t> SSD </a:t>
            </a:r>
            <a:endParaRPr lang="zh-TW" altLang="en-US">
              <a:sym typeface="Arial" panose="020B0604020202020204" pitchFamily="34" charset="0"/>
            </a:endParaRPr>
          </a:p>
        </p:txBody>
      </p:sp>
      <p:sp>
        <p:nvSpPr>
          <p:cNvPr id="29" name="Shape 316">
            <a:extLst>
              <a:ext uri="{FF2B5EF4-FFF2-40B4-BE49-F238E27FC236}">
                <a16:creationId xmlns:a16="http://schemas.microsoft.com/office/drawing/2014/main" id="{020CD304-5609-3B23-339B-38A0CD571837}"/>
              </a:ext>
            </a:extLst>
          </p:cNvPr>
          <p:cNvSpPr>
            <a:spLocks noChangeArrowheads="1"/>
          </p:cNvSpPr>
          <p:nvPr/>
        </p:nvSpPr>
        <p:spPr bwMode="auto">
          <a:xfrm>
            <a:off x="7743001" y="2963157"/>
            <a:ext cx="2010436" cy="1965008"/>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pic>
        <p:nvPicPr>
          <p:cNvPr id="30" name="圖片 10" descr="QM2-2S-220A_Front_left-angle.png">
            <a:extLst>
              <a:ext uri="{FF2B5EF4-FFF2-40B4-BE49-F238E27FC236}">
                <a16:creationId xmlns:a16="http://schemas.microsoft.com/office/drawing/2014/main" id="{815435E5-D9C4-AF49-1C20-FCF59197A4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2587" y="3023886"/>
            <a:ext cx="3144654" cy="1965738"/>
          </a:xfrm>
          <a:prstGeom prst="rect">
            <a:avLst/>
          </a:prstGeom>
        </p:spPr>
      </p:pic>
      <p:sp>
        <p:nvSpPr>
          <p:cNvPr id="34" name="Shape 316">
            <a:extLst>
              <a:ext uri="{FF2B5EF4-FFF2-40B4-BE49-F238E27FC236}">
                <a16:creationId xmlns:a16="http://schemas.microsoft.com/office/drawing/2014/main" id="{E5CE07AD-DC70-601A-427A-A9F3D0957880}"/>
              </a:ext>
            </a:extLst>
          </p:cNvPr>
          <p:cNvSpPr>
            <a:spLocks noChangeArrowheads="1"/>
          </p:cNvSpPr>
          <p:nvPr/>
        </p:nvSpPr>
        <p:spPr bwMode="auto">
          <a:xfrm>
            <a:off x="2085333" y="2913966"/>
            <a:ext cx="2000840" cy="1982398"/>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5" name="圖片 11">
            <a:extLst>
              <a:ext uri="{FF2B5EF4-FFF2-40B4-BE49-F238E27FC236}">
                <a16:creationId xmlns:a16="http://schemas.microsoft.com/office/drawing/2014/main" id="{497522D8-B4AF-A5B5-84FF-F92B5C0590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48546" y="3005721"/>
            <a:ext cx="3247808" cy="1874484"/>
          </a:xfrm>
          <a:prstGeom prst="rect">
            <a:avLst/>
          </a:prstGeom>
        </p:spPr>
      </p:pic>
    </p:spTree>
    <p:extLst>
      <p:ext uri="{BB962C8B-B14F-4D97-AF65-F5344CB8AC3E}">
        <p14:creationId xmlns:p14="http://schemas.microsoft.com/office/powerpoint/2010/main" val="3475439008"/>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hidden="1">
            <a:extLst>
              <a:ext uri="{FF2B5EF4-FFF2-40B4-BE49-F238E27FC236}">
                <a16:creationId xmlns:a16="http://schemas.microsoft.com/office/drawing/2014/main" id="{5A00F716-53CC-1943-832A-7E40244EE7EA}"/>
              </a:ext>
            </a:extLst>
          </p:cNvPr>
          <p:cNvSpPr txBox="1"/>
          <p:nvPr/>
        </p:nvSpPr>
        <p:spPr>
          <a:xfrm>
            <a:off x="385143" y="359995"/>
            <a:ext cx="11356975" cy="707886"/>
          </a:xfrm>
          <a:prstGeom prst="rect">
            <a:avLst/>
          </a:prstGeom>
          <a:noFill/>
        </p:spPr>
        <p:txBody>
          <a:bodyPr wrap="square" rtlCol="0">
            <a:spAutoFit/>
          </a:body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容量擴充：利用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QM2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卡擴展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M.2 </a:t>
            </a: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p>
        </p:txBody>
      </p:sp>
      <p:sp>
        <p:nvSpPr>
          <p:cNvPr id="3" name="TextBox 23">
            <a:extLst>
              <a:ext uri="{FF2B5EF4-FFF2-40B4-BE49-F238E27FC236}">
                <a16:creationId xmlns:a16="http://schemas.microsoft.com/office/drawing/2014/main" id="{3633E3ED-6E0A-B848-AF02-25A9469D0844}"/>
              </a:ext>
            </a:extLst>
          </p:cNvPr>
          <p:cNvSpPr txBox="1"/>
          <p:nvPr/>
        </p:nvSpPr>
        <p:spPr>
          <a:xfrm>
            <a:off x="773206" y="1342732"/>
            <a:ext cx="10645588" cy="400110"/>
          </a:xfrm>
          <a:prstGeom prst="rect">
            <a:avLst/>
          </a:prstGeom>
          <a:noFill/>
        </p:spPr>
        <p:txBody>
          <a:bodyPr wrap="square" rtlCol="0">
            <a:spAutoFit/>
          </a:bodyPr>
          <a:lstStyle/>
          <a:p>
            <a:pPr algn="ctr"/>
            <a:r>
              <a:rPr lang="zh-CN"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全新</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PCIe Gen4 </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的 </a:t>
            </a:r>
            <a:r>
              <a:rPr lang="en-US" altLang="zh-CN" sz="2000">
                <a:solidFill>
                  <a:schemeClr val="bg1"/>
                </a:solidFill>
                <a:latin typeface="Arial" panose="020B0604020202020204" pitchFamily="34" charset="0"/>
                <a:ea typeface="微軟正黑體" panose="020B0604030504040204" pitchFamily="34" charset="-120"/>
                <a:sym typeface="Arial" panose="020B0604020202020204" pitchFamily="34" charset="0"/>
              </a:rPr>
              <a:t>QM2</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CN"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擴充卡，讓您擁有更多高速</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CN" sz="2000">
                <a:solidFill>
                  <a:schemeClr val="bg1"/>
                </a:solidFill>
                <a:latin typeface="Arial" panose="020B0604020202020204" pitchFamily="34" charset="0"/>
                <a:ea typeface="微軟正黑體" panose="020B0604030504040204" pitchFamily="34" charset="-120"/>
                <a:sym typeface="Arial" panose="020B0604020202020204" pitchFamily="34" charset="0"/>
              </a:rPr>
              <a:t>SSD</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 與</a:t>
            </a:r>
            <a:r>
              <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 10GbE</a:t>
            </a:r>
            <a:r>
              <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 網路能力</a:t>
            </a:r>
            <a:endParaRPr lang="zh-CN"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圓角化對角線角落矩形 8" hidden="1">
            <a:extLst>
              <a:ext uri="{FF2B5EF4-FFF2-40B4-BE49-F238E27FC236}">
                <a16:creationId xmlns:a16="http://schemas.microsoft.com/office/drawing/2014/main" id="{D10B2C8A-85FF-B04E-8E54-8E1BF3968710}"/>
              </a:ext>
            </a:extLst>
          </p:cNvPr>
          <p:cNvSpPr/>
          <p:nvPr/>
        </p:nvSpPr>
        <p:spPr>
          <a:xfrm flipH="1">
            <a:off x="1265685" y="2186013"/>
            <a:ext cx="6309916" cy="712527"/>
          </a:xfrm>
          <a:prstGeom prst="snip2DiagRect">
            <a:avLst>
              <a:gd name="adj1" fmla="val 0"/>
              <a:gd name="adj2" fmla="val 28051"/>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endParaRPr lang="en-US" altLang="zh-TW" sz="2133"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Shape 316">
            <a:extLst>
              <a:ext uri="{FF2B5EF4-FFF2-40B4-BE49-F238E27FC236}">
                <a16:creationId xmlns:a16="http://schemas.microsoft.com/office/drawing/2014/main" id="{F931F688-CEA3-9F4A-9325-32FE9D70AC6A}"/>
              </a:ext>
            </a:extLst>
          </p:cNvPr>
          <p:cNvSpPr>
            <a:spLocks noChangeArrowheads="1"/>
          </p:cNvSpPr>
          <p:nvPr/>
        </p:nvSpPr>
        <p:spPr bwMode="auto">
          <a:xfrm>
            <a:off x="8063038" y="3089430"/>
            <a:ext cx="1885986" cy="1843370"/>
          </a:xfrm>
          <a:prstGeom prst="ellipse">
            <a:avLst/>
          </a:prstGeom>
          <a:solidFill>
            <a:srgbClr val="AFB5C5"/>
          </a:solidFill>
          <a:ln w="9525">
            <a:noFill/>
            <a:round/>
            <a:headEnd/>
            <a:tailEnd/>
          </a:ln>
        </p:spPr>
        <p:txBody>
          <a:bodyPr lIns="162533" tIns="81267" rIns="162533" bIns="81267" anchor="ctr"/>
          <a:lstStyle/>
          <a:p>
            <a:pPr indent="-156629" algn="ctr">
              <a:buClr>
                <a:srgbClr val="000000"/>
              </a:buClr>
              <a:buSzPts val="1400"/>
              <a:defRPr/>
            </a:pPr>
            <a:endParaRPr lang="zh-TW" altLang="zh-TW" sz="2533">
              <a:solidFill>
                <a:srgbClr val="FFFFFF"/>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sp>
        <p:nvSpPr>
          <p:cNvPr id="7" name="Shape 316">
            <a:extLst>
              <a:ext uri="{FF2B5EF4-FFF2-40B4-BE49-F238E27FC236}">
                <a16:creationId xmlns:a16="http://schemas.microsoft.com/office/drawing/2014/main" id="{0159639B-8B22-124C-806D-DBAB1C401A36}"/>
              </a:ext>
            </a:extLst>
          </p:cNvPr>
          <p:cNvSpPr>
            <a:spLocks noChangeArrowheads="1"/>
          </p:cNvSpPr>
          <p:nvPr/>
        </p:nvSpPr>
        <p:spPr bwMode="auto">
          <a:xfrm>
            <a:off x="2527592" y="2995091"/>
            <a:ext cx="1876984" cy="1859684"/>
          </a:xfrm>
          <a:prstGeom prst="ellipse">
            <a:avLst/>
          </a:prstGeom>
          <a:solidFill>
            <a:srgbClr val="AFB5C5"/>
          </a:solidFill>
          <a:ln>
            <a:noFill/>
          </a:ln>
        </p:spPr>
        <p:txBody>
          <a:bodyPr lIns="162533" tIns="81267" rIns="162533" bIns="81267"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2533">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Shape 258">
            <a:extLst>
              <a:ext uri="{FF2B5EF4-FFF2-40B4-BE49-F238E27FC236}">
                <a16:creationId xmlns:a16="http://schemas.microsoft.com/office/drawing/2014/main" id="{9E700065-CFB1-554F-92A6-75FFCB27922B}"/>
              </a:ext>
            </a:extLst>
          </p:cNvPr>
          <p:cNvSpPr>
            <a:spLocks noChangeArrowheads="1"/>
          </p:cNvSpPr>
          <p:nvPr/>
        </p:nvSpPr>
        <p:spPr bwMode="auto">
          <a:xfrm>
            <a:off x="942877" y="5533213"/>
            <a:ext cx="5153123"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M.2 2280 PCIe </a:t>
            </a:r>
            <a:r>
              <a:rPr lang="en-US" altLang="zh-TW" sz="2000">
                <a:solidFill>
                  <a:srgbClr val="FB8605"/>
                </a:solidFill>
                <a:latin typeface="Arial" panose="020B0604020202020204" pitchFamily="34" charset="0"/>
                <a:ea typeface="微軟正黑體" panose="020B0604030504040204" pitchFamily="34" charset="-120"/>
                <a:sym typeface="Arial" panose="020B0604020202020204" pitchFamily="34" charset="0"/>
              </a:rPr>
              <a:t>Gen</a:t>
            </a:r>
            <a:r>
              <a:rPr lang="zh-TW" altLang="en-US" sz="2000">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rgbClr val="FB8605"/>
                </a:solidFill>
                <a:latin typeface="Arial" panose="020B0604020202020204" pitchFamily="34" charset="0"/>
                <a:ea typeface="微軟正黑體" panose="020B0604030504040204" pitchFamily="34" charset="-120"/>
                <a:sym typeface="Arial" panose="020B0604020202020204" pitchFamily="34" charset="0"/>
              </a:rPr>
              <a:t>4</a:t>
            </a:r>
            <a:r>
              <a:rPr lang="zh-TW" altLang="en-US" sz="2000">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en-US" altLang="zh-TW" sz="2000">
                <a:solidFill>
                  <a:srgbClr val="FB8605"/>
                </a:solidFill>
                <a:latin typeface="Arial" panose="020B0604020202020204" pitchFamily="34" charset="0"/>
                <a:ea typeface="微軟正黑體" panose="020B0604030504040204" pitchFamily="34" charset="-120"/>
                <a:sym typeface="Arial" panose="020B0604020202020204" pitchFamily="34" charset="0"/>
              </a:rPr>
              <a:t>x4</a:t>
            </a:r>
            <a:r>
              <a:rPr lang="zh-TW" altLang="en-US" sz="2000">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NVMe</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SSD </a:t>
            </a:r>
            <a:r>
              <a:rPr lang="zh-Hant"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埠</a:t>
            </a:r>
            <a:endParaRPr lang="en-US" altLang="zh-Hant">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454649" indent="-454649">
              <a:buClr>
                <a:srgbClr val="000000"/>
              </a:buClr>
              <a:buSzPct val="100000"/>
            </a:pPr>
            <a:r>
              <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r>
              <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x 10GbE RJ45 </a:t>
            </a:r>
            <a:r>
              <a:rPr lang="en-US" altLang="en-US"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網路埠</a:t>
            </a:r>
            <a:endPar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文字方塊 16">
            <a:extLst>
              <a:ext uri="{FF2B5EF4-FFF2-40B4-BE49-F238E27FC236}">
                <a16:creationId xmlns:a16="http://schemas.microsoft.com/office/drawing/2014/main" id="{016F013E-E8E6-EE4A-A765-349F1933A9D9}"/>
              </a:ext>
            </a:extLst>
          </p:cNvPr>
          <p:cNvSpPr txBox="1"/>
          <p:nvPr/>
        </p:nvSpPr>
        <p:spPr>
          <a:xfrm>
            <a:off x="876695" y="4956538"/>
            <a:ext cx="5381340" cy="584775"/>
          </a:xfrm>
          <a:prstGeom prst="rect">
            <a:avLst/>
          </a:prstGeom>
          <a:noFill/>
        </p:spPr>
        <p:txBody>
          <a:bodyPr wrap="square" rtlCol="0" anchor="t">
            <a:spAutoFit/>
          </a:bodyPr>
          <a:lstStyle/>
          <a:p>
            <a:r>
              <a:rPr kumimoji="1"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QM2-2P410G2T</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矩形 17">
            <a:extLst>
              <a:ext uri="{FF2B5EF4-FFF2-40B4-BE49-F238E27FC236}">
                <a16:creationId xmlns:a16="http://schemas.microsoft.com/office/drawing/2014/main" id="{D9F35793-5558-034B-AD6E-FB26C92915B1}"/>
              </a:ext>
            </a:extLst>
          </p:cNvPr>
          <p:cNvSpPr/>
          <p:nvPr/>
        </p:nvSpPr>
        <p:spPr>
          <a:xfrm>
            <a:off x="3916399" y="5024539"/>
            <a:ext cx="2064989" cy="461665"/>
          </a:xfrm>
          <a:prstGeom prst="rect">
            <a:avLst/>
          </a:prstGeom>
        </p:spPr>
        <p:txBody>
          <a:bodyPr wrap="none" anchor="t">
            <a:spAutoFit/>
          </a:bodyPr>
          <a:lstStyle/>
          <a:p>
            <a:r>
              <a:rPr lang="en-US" altLang="zh-TW" sz="2400" b="1">
                <a:solidFill>
                  <a:srgbClr val="FB8605"/>
                </a:solidFill>
                <a:latin typeface="Arial" panose="020B0604020202020204" pitchFamily="34" charset="0"/>
                <a:ea typeface="微軟正黑體" panose="020B0604030504040204" pitchFamily="34" charset="-120"/>
                <a:sym typeface="Arial" panose="020B0604020202020204" pitchFamily="34" charset="0"/>
              </a:rPr>
              <a:t>(Gen</a:t>
            </a:r>
            <a:r>
              <a:rPr lang="zh-TW" altLang="en-US" sz="2400" b="1">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b="1">
                <a:solidFill>
                  <a:srgbClr val="FB8605"/>
                </a:solidFill>
                <a:latin typeface="Arial" panose="020B0604020202020204" pitchFamily="34" charset="0"/>
                <a:ea typeface="微軟正黑體" panose="020B0604030504040204" pitchFamily="34" charset="-120"/>
                <a:sym typeface="Arial" panose="020B0604020202020204" pitchFamily="34" charset="0"/>
              </a:rPr>
              <a:t>4</a:t>
            </a:r>
            <a:r>
              <a:rPr lang="zh-TW" altLang="en-US" sz="2400" b="1">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en-US" altLang="zh-TW" sz="2400" b="1">
                <a:solidFill>
                  <a:srgbClr val="FB8605"/>
                </a:solidFill>
                <a:latin typeface="Arial" panose="020B0604020202020204" pitchFamily="34" charset="0"/>
                <a:ea typeface="微軟正黑體" panose="020B0604030504040204" pitchFamily="34" charset="-120"/>
                <a:sym typeface="Arial" panose="020B0604020202020204" pitchFamily="34" charset="0"/>
              </a:rPr>
              <a:t>x8</a:t>
            </a:r>
            <a:r>
              <a:rPr lang="zh-TW" altLang="en-US" sz="2400" b="1">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zh-TW" altLang="en-US" sz="2400">
                <a:solidFill>
                  <a:srgbClr val="FB8605"/>
                </a:solidFill>
                <a:latin typeface="Arial" panose="020B0604020202020204" pitchFamily="34" charset="0"/>
                <a:ea typeface="微軟正黑體" panose="020B0604030504040204" pitchFamily="34" charset="-120"/>
                <a:sym typeface="Arial" panose="020B0604020202020204" pitchFamily="34" charset="0"/>
              </a:rPr>
              <a:t>卡</a:t>
            </a:r>
            <a:r>
              <a:rPr lang="en-US" altLang="zh-TW" sz="2400" b="1">
                <a:solidFill>
                  <a:srgbClr val="FB8605"/>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2400" b="1">
              <a:solidFill>
                <a:srgbClr val="FB8605"/>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Shape 258">
            <a:extLst>
              <a:ext uri="{FF2B5EF4-FFF2-40B4-BE49-F238E27FC236}">
                <a16:creationId xmlns:a16="http://schemas.microsoft.com/office/drawing/2014/main" id="{E407FFE5-1CEF-F34B-88F2-2F188BF48467}"/>
              </a:ext>
            </a:extLst>
          </p:cNvPr>
          <p:cNvSpPr>
            <a:spLocks noChangeArrowheads="1"/>
          </p:cNvSpPr>
          <p:nvPr/>
        </p:nvSpPr>
        <p:spPr bwMode="auto">
          <a:xfrm>
            <a:off x="6431333" y="5533214"/>
            <a:ext cx="5053827" cy="72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8" tIns="60932" rIns="121908" bIns="60932" anchor="t"/>
          <a:lstStyle>
            <a:lvl1pPr marL="341313" indent="-3413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454649" indent="-454649">
              <a:buClr>
                <a:srgbClr val="000000"/>
              </a:buClr>
              <a:buSzPct val="100000"/>
            </a:pP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x M.2 2280 PCIe </a:t>
            </a:r>
            <a:r>
              <a:rPr lang="en-US" altLang="zh-TW">
                <a:solidFill>
                  <a:srgbClr val="FB8605"/>
                </a:solidFill>
                <a:latin typeface="Arial" panose="020B0604020202020204" pitchFamily="34" charset="0"/>
                <a:ea typeface="微軟正黑體" panose="020B0604030504040204" pitchFamily="34" charset="-120"/>
                <a:sym typeface="Arial" panose="020B0604020202020204" pitchFamily="34" charset="0"/>
              </a:rPr>
              <a:t>Gen</a:t>
            </a:r>
            <a:r>
              <a:rPr lang="zh-TW" altLang="en-US">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rgbClr val="FB8605"/>
                </a:solidFill>
                <a:latin typeface="Arial" panose="020B0604020202020204" pitchFamily="34" charset="0"/>
                <a:ea typeface="微軟正黑體" panose="020B0604030504040204" pitchFamily="34" charset="-120"/>
                <a:sym typeface="Arial" panose="020B0604020202020204" pitchFamily="34" charset="0"/>
              </a:rPr>
              <a:t>4</a:t>
            </a:r>
            <a:r>
              <a:rPr lang="zh-TW" altLang="en-US">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en-US" altLang="zh-TW">
                <a:solidFill>
                  <a:srgbClr val="FB8605"/>
                </a:solidFill>
                <a:latin typeface="Arial" panose="020B0604020202020204" pitchFamily="34" charset="0"/>
                <a:ea typeface="微軟正黑體" panose="020B0604030504040204" pitchFamily="34" charset="-120"/>
                <a:sym typeface="Arial" panose="020B0604020202020204" pitchFamily="34" charset="0"/>
              </a:rPr>
              <a:t>x4</a:t>
            </a:r>
            <a:r>
              <a:rPr lang="zh-TW" altLang="en-US">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en-US" altLang="zh-TW"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NVMe</a:t>
            </a:r>
            <a:r>
              <a:rPr lang="en-US" altLang="zh-TW">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SSD </a:t>
            </a:r>
            <a:r>
              <a:rPr lang="zh-Hant"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埠</a:t>
            </a:r>
            <a:endParaRPr lang="en-US" altLang="zh-Hant">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454649" indent="-454649">
              <a:buClr>
                <a:srgbClr val="000000"/>
              </a:buClr>
              <a:buSzPct val="100000"/>
            </a:pPr>
            <a:r>
              <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+ 1 x 10GbE RJ45 </a:t>
            </a:r>
            <a:r>
              <a:rPr lang="en-US" altLang="en-US"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網路埠</a:t>
            </a:r>
            <a:endParaRPr lang="en-US"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21">
            <a:extLst>
              <a:ext uri="{FF2B5EF4-FFF2-40B4-BE49-F238E27FC236}">
                <a16:creationId xmlns:a16="http://schemas.microsoft.com/office/drawing/2014/main" id="{FF5D7D81-340C-4F47-A45E-99FEF17EB594}"/>
              </a:ext>
            </a:extLst>
          </p:cNvPr>
          <p:cNvSpPr txBox="1"/>
          <p:nvPr/>
        </p:nvSpPr>
        <p:spPr>
          <a:xfrm>
            <a:off x="6365148" y="4956538"/>
            <a:ext cx="3190297" cy="584775"/>
          </a:xfrm>
          <a:prstGeom prst="rect">
            <a:avLst/>
          </a:prstGeom>
          <a:noFill/>
        </p:spPr>
        <p:txBody>
          <a:bodyPr wrap="none" rtlCol="0" anchor="t">
            <a:spAutoFit/>
          </a:bodyPr>
          <a:lstStyle/>
          <a:p>
            <a:r>
              <a:rPr kumimoji="1"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QM2-2P410G1T</a:t>
            </a:r>
            <a:endParaRPr kumimoji="1" lang="zh-TW" altLang="en-US" sz="3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矩形 22">
            <a:extLst>
              <a:ext uri="{FF2B5EF4-FFF2-40B4-BE49-F238E27FC236}">
                <a16:creationId xmlns:a16="http://schemas.microsoft.com/office/drawing/2014/main" id="{BA93FAB6-2CBD-6942-BAA8-7E26A700C50E}"/>
              </a:ext>
            </a:extLst>
          </p:cNvPr>
          <p:cNvSpPr/>
          <p:nvPr/>
        </p:nvSpPr>
        <p:spPr>
          <a:xfrm>
            <a:off x="9353805" y="5027050"/>
            <a:ext cx="2064989" cy="461665"/>
          </a:xfrm>
          <a:prstGeom prst="rect">
            <a:avLst/>
          </a:prstGeom>
        </p:spPr>
        <p:txBody>
          <a:bodyPr wrap="none" anchor="t">
            <a:spAutoFit/>
          </a:bodyPr>
          <a:lstStyle/>
          <a:p>
            <a:r>
              <a:rPr lang="en-US" altLang="zh-TW" sz="2400" b="1">
                <a:solidFill>
                  <a:srgbClr val="FB8605"/>
                </a:solidFill>
                <a:latin typeface="Arial" panose="020B0604020202020204" pitchFamily="34" charset="0"/>
                <a:ea typeface="微軟正黑體" panose="020B0604030504040204" pitchFamily="34" charset="-120"/>
                <a:sym typeface="Arial" panose="020B0604020202020204" pitchFamily="34" charset="0"/>
              </a:rPr>
              <a:t>(</a:t>
            </a:r>
            <a:r>
              <a:rPr lang="en-US" altLang="zh-TW" sz="24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Gen</a:t>
            </a:r>
            <a:r>
              <a:rPr lang="zh-TW" altLang="en-US" sz="24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4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r>
              <a:rPr lang="zh-TW" altLang="en-US" sz="24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24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x8</a:t>
            </a:r>
            <a:r>
              <a:rPr lang="zh-TW" altLang="en-US" sz="24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altLang="en-US" sz="2400" b="1">
                <a:solidFill>
                  <a:srgbClr val="FB8605"/>
                </a:solidFill>
                <a:latin typeface="Arial" panose="020B0604020202020204" pitchFamily="34" charset="0"/>
                <a:ea typeface="微軟正黑體" panose="020B0604030504040204" pitchFamily="34" charset="-120"/>
                <a:sym typeface="Arial" panose="020B0604020202020204" pitchFamily="34" charset="0"/>
              </a:rPr>
              <a:t>卡</a:t>
            </a:r>
            <a:r>
              <a:rPr lang="en-US" altLang="zh-TW" sz="2400" b="1">
                <a:solidFill>
                  <a:srgbClr val="FB8605"/>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2400" b="1">
              <a:solidFill>
                <a:srgbClr val="FB8605"/>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F177D6B7-34B8-5B40-ABCF-D825D6B58AD6}"/>
              </a:ext>
            </a:extLst>
          </p:cNvPr>
          <p:cNvSpPr/>
          <p:nvPr/>
        </p:nvSpPr>
        <p:spPr>
          <a:xfrm>
            <a:off x="1901851" y="2266885"/>
            <a:ext cx="5367600" cy="584775"/>
          </a:xfrm>
          <a:prstGeom prst="rect">
            <a:avLst/>
          </a:prstGeom>
        </p:spPr>
        <p:txBody>
          <a:bodyPr wrap="square" anchor="t">
            <a:spAutoFit/>
          </a:bodyPr>
          <a:lstStyle/>
          <a:p>
            <a:r>
              <a:rPr lang="en-US" altLang="zh-TW" sz="3200" b="1">
                <a:solidFill>
                  <a:srgbClr val="FB8605"/>
                </a:solidFill>
                <a:latin typeface="Arial" panose="020B0604020202020204" pitchFamily="34" charset="0"/>
                <a:ea typeface="微軟正黑體" panose="020B0604030504040204" pitchFamily="34" charset="-120"/>
                <a:sym typeface="Arial" panose="020B0604020202020204" pitchFamily="34" charset="0"/>
              </a:rPr>
              <a:t>PCIe 4.0</a:t>
            </a:r>
            <a:r>
              <a:rPr lang="zh-TW" altLang="en-US" sz="3200" b="1">
                <a:solidFill>
                  <a:srgbClr val="FB8605"/>
                </a:solidFill>
                <a:latin typeface="Arial" panose="020B0604020202020204" pitchFamily="34" charset="0"/>
                <a:ea typeface="微軟正黑體" panose="020B0604030504040204" pitchFamily="34" charset="-120"/>
                <a:sym typeface="Arial" panose="020B0604020202020204" pitchFamily="34" charset="0"/>
              </a:rPr>
              <a:t> </a:t>
            </a:r>
            <a:r>
              <a:rPr lang="zh-TW" altLang="en-US" sz="3200" b="1">
                <a:solidFill>
                  <a:schemeClr val="bg1"/>
                </a:solidFill>
                <a:latin typeface="Arial" panose="020B0604020202020204" pitchFamily="34" charset="0"/>
                <a:ea typeface="微軟正黑體" panose="020B0604030504040204" pitchFamily="34" charset="-120"/>
                <a:sym typeface="Arial" panose="020B0604020202020204" pitchFamily="34" charset="0"/>
              </a:rPr>
              <a:t>超高速全新介面</a:t>
            </a:r>
            <a:endParaRPr lang="en-US" altLang="zh-TW" sz="3200" b="1" kern="0">
              <a:solidFill>
                <a:schemeClr val="bg1"/>
              </a:solidFill>
              <a:latin typeface="Arial" panose="020B0604020202020204" pitchFamily="34" charset="0"/>
              <a:ea typeface="微軟正黑體" panose="020B0604030504040204" pitchFamily="34" charset="-120"/>
              <a:cs typeface="Verdana"/>
              <a:sym typeface="Arial" panose="020B0604020202020204" pitchFamily="34" charset="0"/>
            </a:endParaRPr>
          </a:p>
        </p:txBody>
      </p:sp>
      <p:grpSp>
        <p:nvGrpSpPr>
          <p:cNvPr id="16" name="群組 15">
            <a:extLst>
              <a:ext uri="{FF2B5EF4-FFF2-40B4-BE49-F238E27FC236}">
                <a16:creationId xmlns:a16="http://schemas.microsoft.com/office/drawing/2014/main" id="{7F834FBC-CFAF-A843-AD86-69D032553EE8}"/>
              </a:ext>
            </a:extLst>
          </p:cNvPr>
          <p:cNvGrpSpPr/>
          <p:nvPr/>
        </p:nvGrpSpPr>
        <p:grpSpPr>
          <a:xfrm>
            <a:off x="942877" y="2089754"/>
            <a:ext cx="885408" cy="885408"/>
            <a:chOff x="2699439" y="1405217"/>
            <a:chExt cx="664056" cy="664056"/>
          </a:xfrm>
        </p:grpSpPr>
        <p:sp>
          <p:nvSpPr>
            <p:cNvPr id="17" name="手繪多邊形: 圖案 6">
              <a:extLst>
                <a:ext uri="{FF2B5EF4-FFF2-40B4-BE49-F238E27FC236}">
                  <a16:creationId xmlns:a16="http://schemas.microsoft.com/office/drawing/2014/main" id="{F49F32E3-19CA-CB43-B8DE-4F674251FFC7}"/>
                </a:ext>
              </a:extLst>
            </p:cNvPr>
            <p:cNvSpPr/>
            <p:nvPr/>
          </p:nvSpPr>
          <p:spPr>
            <a:xfrm>
              <a:off x="2699439" y="1405217"/>
              <a:ext cx="664056" cy="66405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path>
              </a:pathLst>
            </a:custGeom>
            <a:solidFill>
              <a:srgbClr val="333333"/>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8" name="圖形 3">
              <a:extLst>
                <a:ext uri="{FF2B5EF4-FFF2-40B4-BE49-F238E27FC236}">
                  <a16:creationId xmlns:a16="http://schemas.microsoft.com/office/drawing/2014/main" id="{6433D8B5-FB17-4F46-A0FC-495479D7A337}"/>
                </a:ext>
              </a:extLst>
            </p:cNvPr>
            <p:cNvGrpSpPr/>
            <p:nvPr/>
          </p:nvGrpSpPr>
          <p:grpSpPr>
            <a:xfrm>
              <a:off x="2735474" y="1441252"/>
              <a:ext cx="591986" cy="591986"/>
              <a:chOff x="2733879" y="1443340"/>
              <a:chExt cx="591986" cy="591986"/>
            </a:xfrm>
          </p:grpSpPr>
          <p:sp>
            <p:nvSpPr>
              <p:cNvPr id="22" name="手繪多邊形: 圖案 10">
                <a:extLst>
                  <a:ext uri="{FF2B5EF4-FFF2-40B4-BE49-F238E27FC236}">
                    <a16:creationId xmlns:a16="http://schemas.microsoft.com/office/drawing/2014/main" id="{86B311C3-6428-9449-88D9-08AF32673B50}"/>
                  </a:ext>
                </a:extLst>
              </p:cNvPr>
              <p:cNvSpPr/>
              <p:nvPr/>
            </p:nvSpPr>
            <p:spPr>
              <a:xfrm>
                <a:off x="2733879" y="1443340"/>
                <a:ext cx="591986" cy="591986"/>
              </a:xfrm>
              <a:custGeom>
                <a:avLst/>
                <a:gdLst>
                  <a:gd name="connsiteX0" fmla="*/ 296007 w 591986"/>
                  <a:gd name="connsiteY0" fmla="*/ 0 h 591986"/>
                  <a:gd name="connsiteX1" fmla="*/ 86784 w 591986"/>
                  <a:gd name="connsiteY1" fmla="*/ 86784 h 591986"/>
                  <a:gd name="connsiteX2" fmla="*/ 0 w 591986"/>
                  <a:gd name="connsiteY2" fmla="*/ 295979 h 591986"/>
                  <a:gd name="connsiteX3" fmla="*/ 86784 w 591986"/>
                  <a:gd name="connsiteY3" fmla="*/ 505202 h 591986"/>
                  <a:gd name="connsiteX4" fmla="*/ 296007 w 591986"/>
                  <a:gd name="connsiteY4" fmla="*/ 591986 h 591986"/>
                  <a:gd name="connsiteX5" fmla="*/ 505202 w 591986"/>
                  <a:gd name="connsiteY5" fmla="*/ 505202 h 591986"/>
                  <a:gd name="connsiteX6" fmla="*/ 591986 w 591986"/>
                  <a:gd name="connsiteY6" fmla="*/ 295979 h 591986"/>
                  <a:gd name="connsiteX7" fmla="*/ 505202 w 591986"/>
                  <a:gd name="connsiteY7" fmla="*/ 86784 h 591986"/>
                  <a:gd name="connsiteX8" fmla="*/ 296007 w 591986"/>
                  <a:gd name="connsiteY8" fmla="*/ 0 h 591986"/>
                  <a:gd name="connsiteX9" fmla="*/ 296007 w 591986"/>
                  <a:gd name="connsiteY9" fmla="*/ 563620 h 591986"/>
                  <a:gd name="connsiteX10" fmla="*/ 106828 w 591986"/>
                  <a:gd name="connsiteY10" fmla="*/ 485131 h 591986"/>
                  <a:gd name="connsiteX11" fmla="*/ 28339 w 591986"/>
                  <a:gd name="connsiteY11" fmla="*/ 295979 h 591986"/>
                  <a:gd name="connsiteX12" fmla="*/ 106828 w 591986"/>
                  <a:gd name="connsiteY12" fmla="*/ 106828 h 591986"/>
                  <a:gd name="connsiteX13" fmla="*/ 296007 w 591986"/>
                  <a:gd name="connsiteY13" fmla="*/ 28339 h 591986"/>
                  <a:gd name="connsiteX14" fmla="*/ 485158 w 591986"/>
                  <a:gd name="connsiteY14" fmla="*/ 106801 h 591986"/>
                  <a:gd name="connsiteX15" fmla="*/ 563620 w 591986"/>
                  <a:gd name="connsiteY15" fmla="*/ 295952 h 591986"/>
                  <a:gd name="connsiteX16" fmla="*/ 485158 w 591986"/>
                  <a:gd name="connsiteY16" fmla="*/ 485104 h 591986"/>
                  <a:gd name="connsiteX17" fmla="*/ 296007 w 591986"/>
                  <a:gd name="connsiteY17" fmla="*/ 563620 h 59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1986" h="591986">
                    <a:moveTo>
                      <a:pt x="296007" y="0"/>
                    </a:moveTo>
                    <a:cubicBezTo>
                      <a:pt x="214417" y="0"/>
                      <a:pt x="140361" y="33207"/>
                      <a:pt x="86784" y="86784"/>
                    </a:cubicBezTo>
                    <a:cubicBezTo>
                      <a:pt x="33207" y="140334"/>
                      <a:pt x="0" y="214390"/>
                      <a:pt x="0" y="295979"/>
                    </a:cubicBezTo>
                    <a:cubicBezTo>
                      <a:pt x="0" y="377569"/>
                      <a:pt x="33207" y="451625"/>
                      <a:pt x="86784" y="505202"/>
                    </a:cubicBezTo>
                    <a:cubicBezTo>
                      <a:pt x="140334" y="558779"/>
                      <a:pt x="214417" y="591986"/>
                      <a:pt x="296007" y="591986"/>
                    </a:cubicBezTo>
                    <a:cubicBezTo>
                      <a:pt x="377596" y="591986"/>
                      <a:pt x="451652" y="558779"/>
                      <a:pt x="505202" y="505202"/>
                    </a:cubicBezTo>
                    <a:cubicBezTo>
                      <a:pt x="558779" y="451652"/>
                      <a:pt x="591986" y="377596"/>
                      <a:pt x="591986" y="295979"/>
                    </a:cubicBezTo>
                    <a:cubicBezTo>
                      <a:pt x="591986" y="214390"/>
                      <a:pt x="558779" y="140334"/>
                      <a:pt x="505202" y="86784"/>
                    </a:cubicBezTo>
                    <a:cubicBezTo>
                      <a:pt x="451652" y="33207"/>
                      <a:pt x="377596" y="0"/>
                      <a:pt x="296007" y="0"/>
                    </a:cubicBezTo>
                    <a:close/>
                    <a:moveTo>
                      <a:pt x="296007" y="563620"/>
                    </a:moveTo>
                    <a:cubicBezTo>
                      <a:pt x="222195" y="563620"/>
                      <a:pt x="155346" y="533622"/>
                      <a:pt x="106828" y="485131"/>
                    </a:cubicBezTo>
                    <a:cubicBezTo>
                      <a:pt x="58336" y="436613"/>
                      <a:pt x="28339" y="369791"/>
                      <a:pt x="28339" y="295979"/>
                    </a:cubicBezTo>
                    <a:cubicBezTo>
                      <a:pt x="28339" y="222168"/>
                      <a:pt x="58336" y="155319"/>
                      <a:pt x="106828" y="106828"/>
                    </a:cubicBezTo>
                    <a:cubicBezTo>
                      <a:pt x="155346" y="58336"/>
                      <a:pt x="222195" y="28366"/>
                      <a:pt x="296007" y="28339"/>
                    </a:cubicBezTo>
                    <a:cubicBezTo>
                      <a:pt x="369818" y="28339"/>
                      <a:pt x="436640" y="58336"/>
                      <a:pt x="485158" y="106801"/>
                    </a:cubicBezTo>
                    <a:cubicBezTo>
                      <a:pt x="533650" y="155292"/>
                      <a:pt x="563620" y="222141"/>
                      <a:pt x="563620" y="295952"/>
                    </a:cubicBezTo>
                    <a:cubicBezTo>
                      <a:pt x="563620" y="369764"/>
                      <a:pt x="533623" y="436613"/>
                      <a:pt x="485158" y="485104"/>
                    </a:cubicBezTo>
                    <a:cubicBezTo>
                      <a:pt x="436640" y="533622"/>
                      <a:pt x="369818" y="563620"/>
                      <a:pt x="296007" y="563620"/>
                    </a:cubicBezTo>
                    <a:close/>
                  </a:path>
                </a:pathLst>
              </a:custGeom>
              <a:solidFill>
                <a:schemeClr val="bg1"/>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3" name="手繪多邊形: 圖案 11">
                <a:extLst>
                  <a:ext uri="{FF2B5EF4-FFF2-40B4-BE49-F238E27FC236}">
                    <a16:creationId xmlns:a16="http://schemas.microsoft.com/office/drawing/2014/main" id="{2DDB1C55-8D4E-C141-8C9C-64DEF781D619}"/>
                  </a:ext>
                </a:extLst>
              </p:cNvPr>
              <p:cNvSpPr/>
              <p:nvPr/>
            </p:nvSpPr>
            <p:spPr>
              <a:xfrm>
                <a:off x="3174625" y="1612828"/>
                <a:ext cx="2719" cy="2719"/>
              </a:xfrm>
              <a:custGeom>
                <a:avLst/>
                <a:gdLst>
                  <a:gd name="connsiteX0" fmla="*/ 0 w 2719"/>
                  <a:gd name="connsiteY0" fmla="*/ 0 h 2719"/>
                  <a:gd name="connsiteX1" fmla="*/ 0 w 2719"/>
                  <a:gd name="connsiteY1" fmla="*/ 0 h 2719"/>
                  <a:gd name="connsiteX2" fmla="*/ 0 w 2719"/>
                  <a:gd name="connsiteY2" fmla="*/ 0 h 2719"/>
                </a:gdLst>
                <a:ahLst/>
                <a:cxnLst>
                  <a:cxn ang="0">
                    <a:pos x="connsiteX0" y="connsiteY0"/>
                  </a:cxn>
                  <a:cxn ang="0">
                    <a:pos x="connsiteX1" y="connsiteY1"/>
                  </a:cxn>
                  <a:cxn ang="0">
                    <a:pos x="connsiteX2" y="connsiteY2"/>
                  </a:cxn>
                </a:cxnLst>
                <a:rect l="l" t="t" r="r" b="b"/>
                <a:pathLst>
                  <a:path w="2719" h="2719">
                    <a:moveTo>
                      <a:pt x="0" y="0"/>
                    </a:moveTo>
                    <a:lnTo>
                      <a:pt x="0" y="0"/>
                    </a:lnTo>
                    <a:lnTo>
                      <a:pt x="0" y="0"/>
                    </a:lnTo>
                    <a:close/>
                  </a:path>
                </a:pathLst>
              </a:custGeom>
              <a:solidFill>
                <a:srgbClr val="3C3636"/>
              </a:solidFill>
              <a:ln w="2699"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9" name="圖形 3">
              <a:extLst>
                <a:ext uri="{FF2B5EF4-FFF2-40B4-BE49-F238E27FC236}">
                  <a16:creationId xmlns:a16="http://schemas.microsoft.com/office/drawing/2014/main" id="{C52ECCA0-64FC-0245-B88C-DBE13240F8B3}"/>
                </a:ext>
              </a:extLst>
            </p:cNvPr>
            <p:cNvGrpSpPr/>
            <p:nvPr/>
          </p:nvGrpSpPr>
          <p:grpSpPr>
            <a:xfrm>
              <a:off x="2869467" y="1555073"/>
              <a:ext cx="324000" cy="324000"/>
              <a:chOff x="2883459" y="1589053"/>
              <a:chExt cx="296009" cy="268090"/>
            </a:xfrm>
            <a:noFill/>
          </p:grpSpPr>
          <p:sp>
            <p:nvSpPr>
              <p:cNvPr id="20" name="手繪多邊形: 圖案 13">
                <a:extLst>
                  <a:ext uri="{FF2B5EF4-FFF2-40B4-BE49-F238E27FC236}">
                    <a16:creationId xmlns:a16="http://schemas.microsoft.com/office/drawing/2014/main" id="{C391A129-E1AF-4041-A1A6-E593EA1B5735}"/>
                  </a:ext>
                </a:extLst>
              </p:cNvPr>
              <p:cNvSpPr/>
              <p:nvPr/>
            </p:nvSpPr>
            <p:spPr>
              <a:xfrm>
                <a:off x="2965266" y="1589053"/>
                <a:ext cx="214202" cy="268090"/>
              </a:xfrm>
              <a:custGeom>
                <a:avLst/>
                <a:gdLst>
                  <a:gd name="connsiteX0" fmla="*/ 435 w 214202"/>
                  <a:gd name="connsiteY0" fmla="*/ 135009 h 268090"/>
                  <a:gd name="connsiteX1" fmla="*/ 65897 w 214202"/>
                  <a:gd name="connsiteY1" fmla="*/ 57254 h 268090"/>
                  <a:gd name="connsiteX2" fmla="*/ 69134 w 214202"/>
                  <a:gd name="connsiteY2" fmla="*/ 31227 h 268090"/>
                  <a:gd name="connsiteX3" fmla="*/ 78625 w 214202"/>
                  <a:gd name="connsiteY3" fmla="*/ 2208 h 268090"/>
                  <a:gd name="connsiteX4" fmla="*/ 103455 w 214202"/>
                  <a:gd name="connsiteY4" fmla="*/ 11972 h 268090"/>
                  <a:gd name="connsiteX5" fmla="*/ 98315 w 214202"/>
                  <a:gd name="connsiteY5" fmla="*/ 104413 h 268090"/>
                  <a:gd name="connsiteX6" fmla="*/ 182217 w 214202"/>
                  <a:gd name="connsiteY6" fmla="*/ 104413 h 268090"/>
                  <a:gd name="connsiteX7" fmla="*/ 212214 w 214202"/>
                  <a:gd name="connsiteY7" fmla="*/ 116842 h 268090"/>
                  <a:gd name="connsiteX8" fmla="*/ 192660 w 214202"/>
                  <a:gd name="connsiteY8" fmla="*/ 147383 h 268090"/>
                  <a:gd name="connsiteX9" fmla="*/ 209304 w 214202"/>
                  <a:gd name="connsiteY9" fmla="*/ 158724 h 268090"/>
                  <a:gd name="connsiteX10" fmla="*/ 190049 w 214202"/>
                  <a:gd name="connsiteY10" fmla="*/ 188423 h 268090"/>
                  <a:gd name="connsiteX11" fmla="*/ 206476 w 214202"/>
                  <a:gd name="connsiteY11" fmla="*/ 199465 h 268090"/>
                  <a:gd name="connsiteX12" fmla="*/ 187520 w 214202"/>
                  <a:gd name="connsiteY12" fmla="*/ 228374 h 268090"/>
                  <a:gd name="connsiteX13" fmla="*/ 203729 w 214202"/>
                  <a:gd name="connsiteY13" fmla="*/ 239117 h 268090"/>
                  <a:gd name="connsiteX14" fmla="*/ 180422 w 214202"/>
                  <a:gd name="connsiteY14" fmla="*/ 267619 h 268090"/>
                  <a:gd name="connsiteX15" fmla="*/ 111614 w 214202"/>
                  <a:gd name="connsiteY15" fmla="*/ 267619 h 268090"/>
                  <a:gd name="connsiteX16" fmla="*/ 69106 w 214202"/>
                  <a:gd name="connsiteY16" fmla="*/ 267619 h 268090"/>
                  <a:gd name="connsiteX17" fmla="*/ 49280 w 214202"/>
                  <a:gd name="connsiteY17" fmla="*/ 267619 h 268090"/>
                  <a:gd name="connsiteX18" fmla="*/ 23688 w 214202"/>
                  <a:gd name="connsiteY18" fmla="*/ 248989 h 268090"/>
                  <a:gd name="connsiteX19" fmla="*/ 0 w 214202"/>
                  <a:gd name="connsiteY19" fmla="*/ 239688 h 268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02" h="268090">
                    <a:moveTo>
                      <a:pt x="435" y="135009"/>
                    </a:moveTo>
                    <a:cubicBezTo>
                      <a:pt x="435" y="135009"/>
                      <a:pt x="58336" y="107350"/>
                      <a:pt x="65897" y="57254"/>
                    </a:cubicBezTo>
                    <a:cubicBezTo>
                      <a:pt x="67203" y="48633"/>
                      <a:pt x="68562" y="39930"/>
                      <a:pt x="69134" y="31227"/>
                    </a:cubicBezTo>
                    <a:cubicBezTo>
                      <a:pt x="69841" y="20212"/>
                      <a:pt x="66278" y="8110"/>
                      <a:pt x="78625" y="2208"/>
                    </a:cubicBezTo>
                    <a:cubicBezTo>
                      <a:pt x="89476" y="-2959"/>
                      <a:pt x="98370" y="1202"/>
                      <a:pt x="103455" y="11972"/>
                    </a:cubicBezTo>
                    <a:cubicBezTo>
                      <a:pt x="115476" y="37346"/>
                      <a:pt x="112104" y="85430"/>
                      <a:pt x="98315" y="104413"/>
                    </a:cubicBezTo>
                    <a:cubicBezTo>
                      <a:pt x="98315" y="104413"/>
                      <a:pt x="181999" y="104413"/>
                      <a:pt x="182217" y="104413"/>
                    </a:cubicBezTo>
                    <a:cubicBezTo>
                      <a:pt x="193748" y="104413"/>
                      <a:pt x="206884" y="104821"/>
                      <a:pt x="212214" y="116842"/>
                    </a:cubicBezTo>
                    <a:cubicBezTo>
                      <a:pt x="219204" y="132561"/>
                      <a:pt x="206585" y="144990"/>
                      <a:pt x="192660" y="147383"/>
                    </a:cubicBezTo>
                    <a:cubicBezTo>
                      <a:pt x="199704" y="148526"/>
                      <a:pt x="205986" y="151408"/>
                      <a:pt x="209304" y="158724"/>
                    </a:cubicBezTo>
                    <a:cubicBezTo>
                      <a:pt x="216212" y="174009"/>
                      <a:pt x="203783" y="186111"/>
                      <a:pt x="190049" y="188423"/>
                    </a:cubicBezTo>
                    <a:cubicBezTo>
                      <a:pt x="196984" y="189538"/>
                      <a:pt x="203212" y="192339"/>
                      <a:pt x="206476" y="199465"/>
                    </a:cubicBezTo>
                    <a:cubicBezTo>
                      <a:pt x="213302" y="214341"/>
                      <a:pt x="201064" y="226117"/>
                      <a:pt x="187520" y="228374"/>
                    </a:cubicBezTo>
                    <a:cubicBezTo>
                      <a:pt x="194373" y="229462"/>
                      <a:pt x="200493" y="232182"/>
                      <a:pt x="203729" y="239117"/>
                    </a:cubicBezTo>
                    <a:cubicBezTo>
                      <a:pt x="211235" y="255245"/>
                      <a:pt x="195407" y="267619"/>
                      <a:pt x="180422" y="267619"/>
                    </a:cubicBezTo>
                    <a:cubicBezTo>
                      <a:pt x="157495" y="267619"/>
                      <a:pt x="134568" y="267619"/>
                      <a:pt x="111614" y="267619"/>
                    </a:cubicBezTo>
                    <a:cubicBezTo>
                      <a:pt x="95106" y="267619"/>
                      <a:pt x="85615" y="267619"/>
                      <a:pt x="69106" y="267619"/>
                    </a:cubicBezTo>
                    <a:cubicBezTo>
                      <a:pt x="62797" y="267619"/>
                      <a:pt x="55481" y="268680"/>
                      <a:pt x="49280" y="267619"/>
                    </a:cubicBezTo>
                    <a:cubicBezTo>
                      <a:pt x="38129" y="265715"/>
                      <a:pt x="29671" y="257203"/>
                      <a:pt x="23688" y="248989"/>
                    </a:cubicBezTo>
                    <a:cubicBezTo>
                      <a:pt x="19119" y="242761"/>
                      <a:pt x="6065" y="238845"/>
                      <a:pt x="0" y="239688"/>
                    </a:cubicBezTo>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21" name="手繪多邊形: 圖案 14">
                <a:extLst>
                  <a:ext uri="{FF2B5EF4-FFF2-40B4-BE49-F238E27FC236}">
                    <a16:creationId xmlns:a16="http://schemas.microsoft.com/office/drawing/2014/main" id="{71F25F0A-C91A-594A-99EB-E863E4C4643E}"/>
                  </a:ext>
                </a:extLst>
              </p:cNvPr>
              <p:cNvSpPr/>
              <p:nvPr/>
            </p:nvSpPr>
            <p:spPr>
              <a:xfrm>
                <a:off x="2883459" y="1710219"/>
                <a:ext cx="81834" cy="145746"/>
              </a:xfrm>
              <a:custGeom>
                <a:avLst/>
                <a:gdLst>
                  <a:gd name="connsiteX0" fmla="*/ 0 w 81834"/>
                  <a:gd name="connsiteY0" fmla="*/ 0 h 145746"/>
                  <a:gd name="connsiteX1" fmla="*/ 81834 w 81834"/>
                  <a:gd name="connsiteY1" fmla="*/ 0 h 145746"/>
                  <a:gd name="connsiteX2" fmla="*/ 81834 w 81834"/>
                  <a:gd name="connsiteY2" fmla="*/ 145746 h 145746"/>
                  <a:gd name="connsiteX3" fmla="*/ 0 w 81834"/>
                  <a:gd name="connsiteY3" fmla="*/ 145746 h 145746"/>
                </a:gdLst>
                <a:ahLst/>
                <a:cxnLst>
                  <a:cxn ang="0">
                    <a:pos x="connsiteX0" y="connsiteY0"/>
                  </a:cxn>
                  <a:cxn ang="0">
                    <a:pos x="connsiteX1" y="connsiteY1"/>
                  </a:cxn>
                  <a:cxn ang="0">
                    <a:pos x="connsiteX2" y="connsiteY2"/>
                  </a:cxn>
                  <a:cxn ang="0">
                    <a:pos x="connsiteX3" y="connsiteY3"/>
                  </a:cxn>
                </a:cxnLst>
                <a:rect l="l" t="t" r="r" b="b"/>
                <a:pathLst>
                  <a:path w="81834" h="145746">
                    <a:moveTo>
                      <a:pt x="0" y="0"/>
                    </a:moveTo>
                    <a:lnTo>
                      <a:pt x="81834" y="0"/>
                    </a:lnTo>
                    <a:lnTo>
                      <a:pt x="81834" y="145746"/>
                    </a:lnTo>
                    <a:lnTo>
                      <a:pt x="0" y="145746"/>
                    </a:lnTo>
                    <a:close/>
                  </a:path>
                </a:pathLst>
              </a:custGeom>
              <a:noFill/>
              <a:ln w="25937" cap="rnd">
                <a:solidFill>
                  <a:schemeClr val="bg1"/>
                </a:solidFill>
                <a:prstDash val="solid"/>
                <a:round/>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pic>
        <p:nvPicPr>
          <p:cNvPr id="25" name="圖片 24" descr="一張含有 文字 的圖片&#10;&#10;自動產生的描述">
            <a:extLst>
              <a:ext uri="{FF2B5EF4-FFF2-40B4-BE49-F238E27FC236}">
                <a16:creationId xmlns:a16="http://schemas.microsoft.com/office/drawing/2014/main" id="{488FB2E9-C253-BD4D-9C08-7189394D1EA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712942" y="3060228"/>
            <a:ext cx="3121142" cy="1950366"/>
          </a:xfrm>
          <a:prstGeom prst="rect">
            <a:avLst/>
          </a:prstGeom>
        </p:spPr>
      </p:pic>
      <p:pic>
        <p:nvPicPr>
          <p:cNvPr id="27" name="圖片 26" descr="一張含有 文字 的圖片&#10;&#10;自動產生的描述">
            <a:extLst>
              <a:ext uri="{FF2B5EF4-FFF2-40B4-BE49-F238E27FC236}">
                <a16:creationId xmlns:a16="http://schemas.microsoft.com/office/drawing/2014/main" id="{24341895-43D9-6846-B4A5-538700BD0F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7918" y="3136901"/>
            <a:ext cx="3121144" cy="1950366"/>
          </a:xfrm>
          <a:prstGeom prst="rect">
            <a:avLst/>
          </a:prstGeom>
        </p:spPr>
      </p:pic>
      <p:sp>
        <p:nvSpPr>
          <p:cNvPr id="6" name="標題 5">
            <a:extLst>
              <a:ext uri="{FF2B5EF4-FFF2-40B4-BE49-F238E27FC236}">
                <a16:creationId xmlns:a16="http://schemas.microsoft.com/office/drawing/2014/main" id="{7584DB36-B69F-F34A-D6D6-A1C11291CBFA}"/>
              </a:ext>
            </a:extLst>
          </p:cNvPr>
          <p:cNvSpPr>
            <a:spLocks noGrp="1"/>
          </p:cNvSpPr>
          <p:nvPr>
            <p:ph type="title"/>
          </p:nvPr>
        </p:nvSpPr>
        <p:spPr/>
        <p:txBody>
          <a:bodyPr/>
          <a:lstStyle/>
          <a:p>
            <a:r>
              <a:rPr lang="zh-TW" altLang="en-US">
                <a:sym typeface="Arial" panose="020B0604020202020204" pitchFamily="34" charset="0"/>
              </a:rPr>
              <a:t>容量擴充：利用 </a:t>
            </a:r>
            <a:r>
              <a:rPr lang="en-US" altLang="zh-TW">
                <a:sym typeface="Arial" panose="020B0604020202020204" pitchFamily="34" charset="0"/>
              </a:rPr>
              <a:t>QM2 </a:t>
            </a:r>
            <a:r>
              <a:rPr lang="zh-TW" altLang="en-US">
                <a:sym typeface="Arial" panose="020B0604020202020204" pitchFamily="34" charset="0"/>
              </a:rPr>
              <a:t>卡擴展 </a:t>
            </a:r>
            <a:r>
              <a:rPr lang="en-US" altLang="zh-TW">
                <a:sym typeface="Arial" panose="020B0604020202020204" pitchFamily="34" charset="0"/>
              </a:rPr>
              <a:t>M.2 </a:t>
            </a:r>
            <a:r>
              <a:rPr lang="en-US" altLang="zh-TW" err="1">
                <a:sym typeface="Arial" panose="020B0604020202020204" pitchFamily="34" charset="0"/>
              </a:rPr>
              <a:t>NVMe</a:t>
            </a:r>
            <a:r>
              <a:rPr lang="en-US" altLang="zh-TW">
                <a:sym typeface="Arial" panose="020B0604020202020204" pitchFamily="34" charset="0"/>
              </a:rPr>
              <a:t> SSD </a:t>
            </a:r>
            <a:endParaRPr lang="zh-TW" altLang="en-US">
              <a:sym typeface="Arial" panose="020B0604020202020204" pitchFamily="34" charset="0"/>
            </a:endParaRPr>
          </a:p>
        </p:txBody>
      </p:sp>
    </p:spTree>
    <p:extLst>
      <p:ext uri="{BB962C8B-B14F-4D97-AF65-F5344CB8AC3E}">
        <p14:creationId xmlns:p14="http://schemas.microsoft.com/office/powerpoint/2010/main" val="2390317117"/>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接點 2">
            <a:extLst>
              <a:ext uri="{FF2B5EF4-FFF2-40B4-BE49-F238E27FC236}">
                <a16:creationId xmlns:a16="http://schemas.microsoft.com/office/drawing/2014/main" id="{6BD1466A-0728-B346-8D23-58A5A24F4F79}"/>
              </a:ext>
            </a:extLst>
          </p:cNvPr>
          <p:cNvCxnSpPr>
            <a:cxnSpLocks/>
          </p:cNvCxnSpPr>
          <p:nvPr/>
        </p:nvCxnSpPr>
        <p:spPr>
          <a:xfrm>
            <a:off x="3232181" y="2946819"/>
            <a:ext cx="3207435" cy="0"/>
          </a:xfrm>
          <a:prstGeom prst="line">
            <a:avLst/>
          </a:prstGeom>
          <a:ln w="76200">
            <a:gradFill>
              <a:gsLst>
                <a:gs pos="0">
                  <a:srgbClr val="1FB3F2"/>
                </a:gs>
                <a:gs pos="100000">
                  <a:srgbClr val="E9E9E9"/>
                </a:gs>
                <a:gs pos="67000">
                  <a:schemeClr val="accent1">
                    <a:lumMod val="30000"/>
                    <a:lumOff val="70000"/>
                    <a:alpha val="78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4" name="群組 3">
            <a:extLst>
              <a:ext uri="{FF2B5EF4-FFF2-40B4-BE49-F238E27FC236}">
                <a16:creationId xmlns:a16="http://schemas.microsoft.com/office/drawing/2014/main" id="{96AA27EE-3E1B-744F-9E0D-6CF168093C12}"/>
              </a:ext>
            </a:extLst>
          </p:cNvPr>
          <p:cNvGrpSpPr/>
          <p:nvPr/>
        </p:nvGrpSpPr>
        <p:grpSpPr>
          <a:xfrm>
            <a:off x="6078118" y="2204636"/>
            <a:ext cx="4132985" cy="1405352"/>
            <a:chOff x="5281398" y="2130931"/>
            <a:chExt cx="5815446" cy="1873802"/>
          </a:xfrm>
        </p:grpSpPr>
        <p:sp>
          <p:nvSpPr>
            <p:cNvPr id="5" name="矩形: 圓角 15">
              <a:extLst>
                <a:ext uri="{FF2B5EF4-FFF2-40B4-BE49-F238E27FC236}">
                  <a16:creationId xmlns:a16="http://schemas.microsoft.com/office/drawing/2014/main" id="{6CCEDFDF-C8CE-0446-BBA8-91BBC598F1A8}"/>
                </a:ext>
              </a:extLst>
            </p:cNvPr>
            <p:cNvSpPr/>
            <p:nvPr/>
          </p:nvSpPr>
          <p:spPr>
            <a:xfrm>
              <a:off x="5281399" y="2130932"/>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片 5">
              <a:extLst>
                <a:ext uri="{FF2B5EF4-FFF2-40B4-BE49-F238E27FC236}">
                  <a16:creationId xmlns:a16="http://schemas.microsoft.com/office/drawing/2014/main" id="{C7FCB07A-C661-1E40-A74F-7A75FAB55CE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r="96634"/>
            <a:stretch/>
          </p:blipFill>
          <p:spPr>
            <a:xfrm>
              <a:off x="5281398" y="2130931"/>
              <a:ext cx="200587" cy="1873801"/>
            </a:xfrm>
            <a:prstGeom prst="rect">
              <a:avLst/>
            </a:prstGeom>
            <a:effectLst>
              <a:outerShdw blurRad="50800" dist="38100" dir="2700000" algn="tl" rotWithShape="0">
                <a:prstClr val="black">
                  <a:alpha val="40000"/>
                </a:prstClr>
              </a:outerShdw>
            </a:effectLst>
          </p:spPr>
        </p:pic>
        <p:pic>
          <p:nvPicPr>
            <p:cNvPr id="7" name="圖片 6">
              <a:extLst>
                <a:ext uri="{FF2B5EF4-FFF2-40B4-BE49-F238E27FC236}">
                  <a16:creationId xmlns:a16="http://schemas.microsoft.com/office/drawing/2014/main" id="{29F9AF52-2A6E-2E4D-8AAE-2DF1DA162FC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0000"/>
                      </a14:imgEffect>
                    </a14:imgLayer>
                  </a14:imgProps>
                </a:ext>
                <a:ext uri="{28A0092B-C50C-407E-A947-70E740481C1C}">
                  <a14:useLocalDpi xmlns:a14="http://schemas.microsoft.com/office/drawing/2010/main"/>
                </a:ext>
              </a:extLst>
            </a:blip>
            <a:srcRect r="96634"/>
            <a:stretch/>
          </p:blipFill>
          <p:spPr>
            <a:xfrm flipH="1">
              <a:off x="10896257" y="2130931"/>
              <a:ext cx="200587" cy="1873801"/>
            </a:xfrm>
            <a:prstGeom prst="rect">
              <a:avLst/>
            </a:prstGeom>
            <a:effectLst>
              <a:outerShdw blurRad="50800" dist="38100" dir="2700000" algn="tl" rotWithShape="0">
                <a:prstClr val="black">
                  <a:alpha val="40000"/>
                </a:prstClr>
              </a:outerShdw>
            </a:effectLst>
          </p:spPr>
        </p:pic>
      </p:grpSp>
      <p:cxnSp>
        <p:nvCxnSpPr>
          <p:cNvPr id="8" name="直線接點 7">
            <a:extLst>
              <a:ext uri="{FF2B5EF4-FFF2-40B4-BE49-F238E27FC236}">
                <a16:creationId xmlns:a16="http://schemas.microsoft.com/office/drawing/2014/main" id="{4CC1A21C-C19F-154A-8987-C4B6CB68C8AF}"/>
              </a:ext>
            </a:extLst>
          </p:cNvPr>
          <p:cNvCxnSpPr>
            <a:cxnSpLocks/>
          </p:cNvCxnSpPr>
          <p:nvPr/>
        </p:nvCxnSpPr>
        <p:spPr>
          <a:xfrm>
            <a:off x="2682868" y="5358259"/>
            <a:ext cx="3238904" cy="0"/>
          </a:xfrm>
          <a:prstGeom prst="line">
            <a:avLst/>
          </a:prstGeom>
          <a:ln w="76200">
            <a:gradFill>
              <a:gsLst>
                <a:gs pos="0">
                  <a:srgbClr val="1FB3F2"/>
                </a:gs>
                <a:gs pos="100000">
                  <a:srgbClr val="E9E9E9"/>
                </a:gs>
                <a:gs pos="67000">
                  <a:schemeClr val="accent1">
                    <a:lumMod val="30000"/>
                    <a:lumOff val="70000"/>
                    <a:alpha val="8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9" name="內容版面配置區 2">
            <a:extLst>
              <a:ext uri="{FF2B5EF4-FFF2-40B4-BE49-F238E27FC236}">
                <a16:creationId xmlns:a16="http://schemas.microsoft.com/office/drawing/2014/main" id="{B716CB79-51A2-3E46-8A7C-D6566A498E0E}"/>
              </a:ext>
            </a:extLst>
          </p:cNvPr>
          <p:cNvSpPr txBox="1">
            <a:spLocks/>
          </p:cNvSpPr>
          <p:nvPr/>
        </p:nvSpPr>
        <p:spPr>
          <a:xfrm>
            <a:off x="1248621" y="1383858"/>
            <a:ext cx="8497887" cy="1239320"/>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79066" indent="-179066">
              <a:lnSpc>
                <a:spcPts val="2400"/>
              </a:lnSpc>
              <a:spcBef>
                <a:spcPts val="900"/>
              </a:spcBef>
              <a:buClr>
                <a:srgbClr val="F70F78"/>
              </a:buClr>
            </a:pPr>
            <a:endParaRPr lang="zh-CN" altLang="en-US" sz="1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內容版面配置區 2">
            <a:extLst>
              <a:ext uri="{FF2B5EF4-FFF2-40B4-BE49-F238E27FC236}">
                <a16:creationId xmlns:a16="http://schemas.microsoft.com/office/drawing/2014/main" id="{A8CA964A-87A5-8E4E-88C1-64F0A8662214}"/>
              </a:ext>
            </a:extLst>
          </p:cNvPr>
          <p:cNvSpPr txBox="1">
            <a:spLocks/>
          </p:cNvSpPr>
          <p:nvPr/>
        </p:nvSpPr>
        <p:spPr>
          <a:xfrm>
            <a:off x="6359854" y="2227764"/>
            <a:ext cx="3806868" cy="963313"/>
          </a:xfrm>
          <a:prstGeom prst="rect">
            <a:avLst/>
          </a:prstGeom>
        </p:spPr>
        <p:txBody>
          <a:bodyPr vert="horz" lIns="91440" tIns="45720" rIns="91440" bIns="4572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625"/>
              </a:lnSpc>
              <a:spcBef>
                <a:spcPts val="900"/>
              </a:spcBef>
              <a:buClr>
                <a:schemeClr val="bg1"/>
              </a:buClr>
            </a:pPr>
            <a:r>
              <a:rPr lang="zh-TW" altLang="en-US"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適用於 </a:t>
            </a:r>
            <a:r>
              <a:rPr lang="en-US" altLang="zh-TW" sz="2000">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a:t>
            </a:r>
            <a:r>
              <a:rPr lang="zh-TW" altLang="en-US" sz="2000">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zh-TW" altLang="en-US"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高速且經濟實惠的選購配件 </a:t>
            </a:r>
            <a:r>
              <a:rPr lang="en-US" altLang="zh-TW" sz="2000">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FC </a:t>
            </a:r>
            <a:r>
              <a:rPr lang="en-US" altLang="zh-TW" sz="2000" err="1">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Fibre</a:t>
            </a:r>
            <a:r>
              <a:rPr lang="en-US" altLang="zh-TW" sz="2000">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Channel </a:t>
            </a:r>
            <a:r>
              <a:rPr lang="zh-TW" altLang="en-US" sz="2000">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高速擴充卡</a:t>
            </a:r>
            <a:endParaRPr lang="en-US" altLang="zh-TW" sz="2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spcBef>
                <a:spcPts val="900"/>
              </a:spcBef>
              <a:buClr>
                <a:schemeClr val="bg1"/>
              </a:buClr>
            </a:pPr>
            <a:r>
              <a:rPr lang="en-US" altLang="zh-CN"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不支援安裝於 </a:t>
            </a:r>
            <a:r>
              <a:rPr lang="en-US" altLang="zh-CN"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Windows/Linux </a:t>
            </a:r>
            <a:r>
              <a:rPr lang="zh-TW"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主機</a:t>
            </a:r>
            <a:endParaRPr lang="zh-CN" altLang="en-US" sz="10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文本框 16">
            <a:extLst>
              <a:ext uri="{FF2B5EF4-FFF2-40B4-BE49-F238E27FC236}">
                <a16:creationId xmlns:a16="http://schemas.microsoft.com/office/drawing/2014/main" id="{EF41CFEB-B697-FB45-B4B8-0A1949C073D9}"/>
              </a:ext>
            </a:extLst>
          </p:cNvPr>
          <p:cNvSpPr txBox="1"/>
          <p:nvPr/>
        </p:nvSpPr>
        <p:spPr>
          <a:xfrm>
            <a:off x="1497957" y="4222753"/>
            <a:ext cx="7504327"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buSzPct val="80000"/>
            </a:pP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QXP FC </a:t>
            </a:r>
            <a:r>
              <a:rPr lang="zh-CN"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卡隨附</a:t>
            </a:r>
            <a:r>
              <a:rPr lang="en-US" altLang="zh-CN"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Optical FC </a:t>
            </a:r>
            <a:r>
              <a:rPr lang="zh-TW" altLang="en-US" sz="2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收發器</a:t>
            </a:r>
            <a:r>
              <a:rPr lang="en-US" altLang="zh-TW" sz="2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zh-TW" altLang="en-US" sz="21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可再另外單獨購買：</a:t>
            </a:r>
            <a:endParaRPr lang="zh-CN"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文本框 17">
            <a:extLst>
              <a:ext uri="{FF2B5EF4-FFF2-40B4-BE49-F238E27FC236}">
                <a16:creationId xmlns:a16="http://schemas.microsoft.com/office/drawing/2014/main" id="{25ADD1E1-E020-1C43-AF28-AA9B72A2F5FC}"/>
              </a:ext>
            </a:extLst>
          </p:cNvPr>
          <p:cNvSpPr txBox="1"/>
          <p:nvPr/>
        </p:nvSpPr>
        <p:spPr>
          <a:xfrm>
            <a:off x="3918579" y="2187702"/>
            <a:ext cx="2003193" cy="6122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QXP-32G2FC</a:t>
            </a:r>
          </a:p>
          <a:p>
            <a:pPr>
              <a:lnSpc>
                <a:spcPts val="1875"/>
              </a:lnSpc>
            </a:pPr>
            <a:r>
              <a:rPr lang="zh-CN"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雙埠</a:t>
            </a:r>
            <a:r>
              <a:rPr lang="en-US" altLang="zh-CN"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32Gbps FC </a:t>
            </a:r>
            <a:r>
              <a:rPr lang="zh-CN"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擴充卡</a:t>
            </a:r>
          </a:p>
        </p:txBody>
      </p:sp>
      <p:sp>
        <p:nvSpPr>
          <p:cNvPr id="13" name="文本框 17">
            <a:extLst>
              <a:ext uri="{FF2B5EF4-FFF2-40B4-BE49-F238E27FC236}">
                <a16:creationId xmlns:a16="http://schemas.microsoft.com/office/drawing/2014/main" id="{E0D5AD51-8A88-024A-ACB3-B97F81BF09B3}"/>
              </a:ext>
            </a:extLst>
          </p:cNvPr>
          <p:cNvSpPr txBox="1"/>
          <p:nvPr/>
        </p:nvSpPr>
        <p:spPr>
          <a:xfrm>
            <a:off x="3936290" y="3093653"/>
            <a:ext cx="2003193" cy="612284"/>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0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QXP-16G2FC</a:t>
            </a:r>
          </a:p>
          <a:p>
            <a:pPr>
              <a:lnSpc>
                <a:spcPts val="1875"/>
              </a:lnSpc>
            </a:pPr>
            <a:r>
              <a:rPr lang="zh-CN"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雙埠</a:t>
            </a:r>
            <a:r>
              <a:rPr lang="en-US" altLang="zh-CN"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16Gbps FC </a:t>
            </a:r>
            <a:r>
              <a:rPr lang="zh-CN"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擴充卡</a:t>
            </a:r>
          </a:p>
        </p:txBody>
      </p:sp>
      <p:sp>
        <p:nvSpPr>
          <p:cNvPr id="14" name="文本框 17">
            <a:extLst>
              <a:ext uri="{FF2B5EF4-FFF2-40B4-BE49-F238E27FC236}">
                <a16:creationId xmlns:a16="http://schemas.microsoft.com/office/drawing/2014/main" id="{76F96C76-9CAA-F849-914A-1823BE5595E0}"/>
              </a:ext>
            </a:extLst>
          </p:cNvPr>
          <p:cNvSpPr txBox="1"/>
          <p:nvPr/>
        </p:nvSpPr>
        <p:spPr>
          <a:xfrm>
            <a:off x="3101171" y="4712973"/>
            <a:ext cx="2476527" cy="123110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en-US" altLang="zh-CN" sz="16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TRX-32GFCSFP-SR</a:t>
            </a:r>
          </a:p>
          <a:p>
            <a:pPr marL="180975" lvl="1"/>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32Gb/16Gb/8Gb</a:t>
            </a:r>
            <a:b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endPar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marL="180975"/>
            <a:r>
              <a:rPr lang="en-US" altLang="zh-CN" sz="16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TRX-16GFCSFP-SR</a:t>
            </a:r>
          </a:p>
          <a:p>
            <a:pPr marL="180975" lvl="1"/>
            <a:r>
              <a:rPr lang="en-US" altLang="zh-CN"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16Gb/8Gb/4Gb</a:t>
            </a:r>
            <a:endParaRPr lang="zh-CN"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5" name="Picture 26" descr="A close up of a device&#10;&#10;Description automatically generated">
            <a:extLst>
              <a:ext uri="{FF2B5EF4-FFF2-40B4-BE49-F238E27FC236}">
                <a16:creationId xmlns:a16="http://schemas.microsoft.com/office/drawing/2014/main" id="{7AD86B00-9601-DB4B-AEFA-18833EE3C3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497958" y="4798705"/>
            <a:ext cx="1756940" cy="1538284"/>
          </a:xfrm>
          <a:prstGeom prst="rect">
            <a:avLst/>
          </a:prstGeom>
          <a:effectLst>
            <a:reflection blurRad="6350" stA="52000" endA="300" endPos="35000" dir="5400000" sy="-100000" algn="bl" rotWithShape="0"/>
          </a:effectLst>
        </p:spPr>
      </p:pic>
      <p:sp>
        <p:nvSpPr>
          <p:cNvPr id="18" name="文本框 17">
            <a:extLst>
              <a:ext uri="{FF2B5EF4-FFF2-40B4-BE49-F238E27FC236}">
                <a16:creationId xmlns:a16="http://schemas.microsoft.com/office/drawing/2014/main" id="{37B9C6FA-875F-8245-B486-2EBF32389D33}"/>
              </a:ext>
            </a:extLst>
          </p:cNvPr>
          <p:cNvSpPr txBox="1"/>
          <p:nvPr/>
        </p:nvSpPr>
        <p:spPr>
          <a:xfrm>
            <a:off x="3103209" y="6022188"/>
            <a:ext cx="2325756" cy="26161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80975"/>
            <a:r>
              <a:rPr lang="zh-CN" altLang="en-US" sz="1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注意：光纖線材為選購配件．</a:t>
            </a:r>
          </a:p>
        </p:txBody>
      </p:sp>
      <p:sp>
        <p:nvSpPr>
          <p:cNvPr id="20" name="文字方塊 19" hidden="1">
            <a:extLst>
              <a:ext uri="{FF2B5EF4-FFF2-40B4-BE49-F238E27FC236}">
                <a16:creationId xmlns:a16="http://schemas.microsoft.com/office/drawing/2014/main" id="{E825E853-CFA5-4FBA-8EC7-58179E950E8A}"/>
              </a:ext>
            </a:extLst>
          </p:cNvPr>
          <p:cNvSpPr txBox="1"/>
          <p:nvPr/>
        </p:nvSpPr>
        <p:spPr>
          <a:xfrm>
            <a:off x="636306" y="332168"/>
            <a:ext cx="10919387" cy="1323439"/>
          </a:xfrm>
          <a:prstGeom prst="rect">
            <a:avLst/>
          </a:prstGeom>
          <a:noFill/>
        </p:spPr>
        <p:txBody>
          <a:bodyPr wrap="square" rtlCol="0">
            <a:spAutoFit/>
          </a:bodyPr>
          <a:lstStyle/>
          <a:p>
            <a:pPr algn="ct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Fibre</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Channel FC SAN</a:t>
            </a:r>
          </a:p>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32Gb/s &amp; 16Gb/s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高效能低延遲儲存方案</a:t>
            </a:r>
          </a:p>
        </p:txBody>
      </p:sp>
      <p:pic>
        <p:nvPicPr>
          <p:cNvPr id="21" name="圖片 20">
            <a:extLst>
              <a:ext uri="{FF2B5EF4-FFF2-40B4-BE49-F238E27FC236}">
                <a16:creationId xmlns:a16="http://schemas.microsoft.com/office/drawing/2014/main" id="{F5CEB9AE-B756-F54A-2DF7-3E8CB3FBE131}"/>
              </a:ext>
            </a:extLst>
          </p:cNvPr>
          <p:cNvPicPr>
            <a:picLocks noChangeAspect="1"/>
          </p:cNvPicPr>
          <p:nvPr/>
        </p:nvPicPr>
        <p:blipFill>
          <a:blip r:embed="rId5"/>
          <a:stretch>
            <a:fillRect/>
          </a:stretch>
        </p:blipFill>
        <p:spPr>
          <a:xfrm>
            <a:off x="838200" y="2050726"/>
            <a:ext cx="3553152" cy="2220720"/>
          </a:xfrm>
          <a:prstGeom prst="rect">
            <a:avLst/>
          </a:prstGeom>
        </p:spPr>
      </p:pic>
      <p:sp>
        <p:nvSpPr>
          <p:cNvPr id="2" name="標題 1">
            <a:extLst>
              <a:ext uri="{FF2B5EF4-FFF2-40B4-BE49-F238E27FC236}">
                <a16:creationId xmlns:a16="http://schemas.microsoft.com/office/drawing/2014/main" id="{DD5228D1-275A-EA73-F75F-DA7B2DBD7C5D}"/>
              </a:ext>
            </a:extLst>
          </p:cNvPr>
          <p:cNvSpPr>
            <a:spLocks noGrp="1"/>
          </p:cNvSpPr>
          <p:nvPr>
            <p:ph type="title"/>
          </p:nvPr>
        </p:nvSpPr>
        <p:spPr>
          <a:xfrm>
            <a:off x="838200" y="484164"/>
            <a:ext cx="10515600" cy="1325563"/>
          </a:xfrm>
        </p:spPr>
        <p:txBody>
          <a:bodyPr/>
          <a:lstStyle/>
          <a:p>
            <a:r>
              <a:rPr lang="en-US" altLang="zh-TW" err="1">
                <a:sym typeface="Arial" panose="020B0604020202020204" pitchFamily="34" charset="0"/>
              </a:rPr>
              <a:t>Fibre</a:t>
            </a:r>
            <a:r>
              <a:rPr lang="en-US" altLang="zh-TW">
                <a:sym typeface="Arial" panose="020B0604020202020204" pitchFamily="34" charset="0"/>
              </a:rPr>
              <a:t> Channel FC SAN</a:t>
            </a:r>
            <a:br>
              <a:rPr lang="en-US" altLang="zh-TW">
                <a:sym typeface="Arial" panose="020B0604020202020204" pitchFamily="34" charset="0"/>
              </a:rPr>
            </a:br>
            <a:r>
              <a:rPr lang="en-US" altLang="zh-TW">
                <a:sym typeface="Arial" panose="020B0604020202020204" pitchFamily="34" charset="0"/>
              </a:rPr>
              <a:t>32Gb/s &amp; 16Gb/s </a:t>
            </a:r>
            <a:r>
              <a:rPr lang="zh-TW" altLang="en-US">
                <a:sym typeface="Arial" panose="020B0604020202020204" pitchFamily="34" charset="0"/>
              </a:rPr>
              <a:t>高效能低延遲儲存方案</a:t>
            </a:r>
          </a:p>
        </p:txBody>
      </p:sp>
      <p:pic>
        <p:nvPicPr>
          <p:cNvPr id="19" name="Picture 4">
            <a:extLst>
              <a:ext uri="{FF2B5EF4-FFF2-40B4-BE49-F238E27FC236}">
                <a16:creationId xmlns:a16="http://schemas.microsoft.com/office/drawing/2014/main" id="{38E196DA-C1DB-E92B-3A80-588D58F4455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91821" y="4222753"/>
            <a:ext cx="4494689" cy="2805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945130"/>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27F25206-2E59-8D46-AE1D-32786FBBDDD0}"/>
              </a:ext>
            </a:extLst>
          </p:cNvPr>
          <p:cNvSpPr txBox="1"/>
          <p:nvPr/>
        </p:nvSpPr>
        <p:spPr>
          <a:xfrm>
            <a:off x="7229416" y="1989463"/>
            <a:ext cx="4055617" cy="461665"/>
          </a:xfrm>
          <a:prstGeom prst="rect">
            <a:avLst/>
          </a:prstGeom>
          <a:noFill/>
        </p:spPr>
        <p:txBody>
          <a:bodyPr wrap="square" lIns="121920" tIns="60960" rIns="121920" bIns="60960" rtlCol="0" anchor="t">
            <a:spAutoFit/>
          </a:bodyPr>
          <a:lstStyle/>
          <a:p>
            <a:pPr lvl="1" fontAlgn="base"/>
            <a:r>
              <a:rPr lang="en-US" altLang="zh-CN" sz="2200">
                <a:solidFill>
                  <a:schemeClr val="bg1"/>
                </a:solidFill>
                <a:latin typeface="Arial" panose="020B0604020202020204" pitchFamily="34" charset="0"/>
                <a:ea typeface="微軟正黑體" panose="020B0604030504040204" pitchFamily="34" charset="-120"/>
                <a:sym typeface="Arial" panose="020B0604020202020204" pitchFamily="34" charset="0"/>
              </a:rPr>
              <a:t>SAS</a:t>
            </a:r>
            <a:r>
              <a:rPr lang="zh-TW" altLang="en-US" sz="2200">
                <a:solidFill>
                  <a:schemeClr val="bg1"/>
                </a:solidFill>
                <a:latin typeface="Arial" panose="020B0604020202020204" pitchFamily="34" charset="0"/>
                <a:ea typeface="微軟正黑體" panose="020B0604030504040204" pitchFamily="34" charset="-120"/>
                <a:sym typeface="Arial" panose="020B0604020202020204" pitchFamily="34" charset="0"/>
              </a:rPr>
              <a:t> HBA </a:t>
            </a:r>
            <a:r>
              <a:rPr lang="zh-CN" altLang="en-US" sz="2200">
                <a:solidFill>
                  <a:schemeClr val="bg1"/>
                </a:solidFill>
                <a:latin typeface="Arial" panose="020B0604020202020204" pitchFamily="34" charset="0"/>
                <a:ea typeface="微軟正黑體" panose="020B0604030504040204" pitchFamily="34" charset="-120"/>
                <a:sym typeface="Arial" panose="020B0604020202020204" pitchFamily="34" charset="0"/>
              </a:rPr>
              <a:t>擴充卡</a:t>
            </a:r>
            <a:r>
              <a:rPr lang="en-US" altLang="zh-CN" sz="22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CN" altLang="en-US" sz="2200">
                <a:solidFill>
                  <a:schemeClr val="bg1"/>
                </a:solidFill>
                <a:latin typeface="Arial" panose="020B0604020202020204" pitchFamily="34" charset="0"/>
                <a:ea typeface="微軟正黑體" panose="020B0604030504040204" pitchFamily="34" charset="-120"/>
                <a:sym typeface="Arial" panose="020B0604020202020204" pitchFamily="34" charset="0"/>
              </a:rPr>
              <a:t>選購</a:t>
            </a:r>
            <a:r>
              <a:rPr lang="en-US" altLang="zh-CN" sz="2200">
                <a:solidFill>
                  <a:schemeClr val="bg1"/>
                </a:solidFill>
                <a:latin typeface="Arial" panose="020B0604020202020204" pitchFamily="34" charset="0"/>
                <a:ea typeface="微軟正黑體" panose="020B0604030504040204" pitchFamily="34" charset="-120"/>
                <a:sym typeface="Arial" panose="020B0604020202020204" pitchFamily="34" charset="0"/>
              </a:rPr>
              <a:t>)</a:t>
            </a:r>
          </a:p>
        </p:txBody>
      </p:sp>
      <p:grpSp>
        <p:nvGrpSpPr>
          <p:cNvPr id="42" name="群組 41">
            <a:extLst>
              <a:ext uri="{FF2B5EF4-FFF2-40B4-BE49-F238E27FC236}">
                <a16:creationId xmlns:a16="http://schemas.microsoft.com/office/drawing/2014/main" id="{3CD1F9F1-FE63-4ADD-8772-8EAB76E50AA5}"/>
              </a:ext>
            </a:extLst>
          </p:cNvPr>
          <p:cNvGrpSpPr/>
          <p:nvPr/>
        </p:nvGrpSpPr>
        <p:grpSpPr>
          <a:xfrm>
            <a:off x="7358488" y="2456467"/>
            <a:ext cx="4448114" cy="1568828"/>
            <a:chOff x="5012337" y="2022513"/>
            <a:chExt cx="3931063" cy="1386467"/>
          </a:xfrm>
        </p:grpSpPr>
        <p:pic>
          <p:nvPicPr>
            <p:cNvPr id="36" name="圖片 35">
              <a:extLst>
                <a:ext uri="{FF2B5EF4-FFF2-40B4-BE49-F238E27FC236}">
                  <a16:creationId xmlns:a16="http://schemas.microsoft.com/office/drawing/2014/main" id="{652084FA-A137-4BE1-A4AA-4E911A6882CF}"/>
                </a:ext>
              </a:extLst>
            </p:cNvPr>
            <p:cNvPicPr>
              <a:picLocks noChangeAspect="1"/>
            </p:cNvPicPr>
            <p:nvPr/>
          </p:nvPicPr>
          <p:blipFill>
            <a:blip r:embed="rId2">
              <a:alphaModFix amt="32000"/>
              <a:extLst>
                <a:ext uri="{28A0092B-C50C-407E-A947-70E740481C1C}">
                  <a14:useLocalDpi xmlns:a14="http://schemas.microsoft.com/office/drawing/2010/main"/>
                </a:ext>
              </a:extLst>
            </a:blip>
            <a:stretch>
              <a:fillRect/>
            </a:stretch>
          </p:blipFill>
          <p:spPr>
            <a:xfrm rot="21354687">
              <a:off x="6657178" y="2631375"/>
              <a:ext cx="2286222" cy="603027"/>
            </a:xfrm>
            <a:prstGeom prst="rect">
              <a:avLst/>
            </a:prstGeom>
          </p:spPr>
        </p:pic>
        <p:pic>
          <p:nvPicPr>
            <p:cNvPr id="22" name="圖片 21">
              <a:extLst>
                <a:ext uri="{FF2B5EF4-FFF2-40B4-BE49-F238E27FC236}">
                  <a16:creationId xmlns:a16="http://schemas.microsoft.com/office/drawing/2014/main" id="{0E6F80A3-DEED-4087-831E-A298690F9181}"/>
                </a:ext>
              </a:extLst>
            </p:cNvPr>
            <p:cNvPicPr>
              <a:picLocks noChangeAspect="1"/>
            </p:cNvPicPr>
            <p:nvPr/>
          </p:nvPicPr>
          <p:blipFill>
            <a:blip r:embed="rId2">
              <a:alphaModFix amt="31000"/>
              <a:extLst>
                <a:ext uri="{28A0092B-C50C-407E-A947-70E740481C1C}">
                  <a14:useLocalDpi xmlns:a14="http://schemas.microsoft.com/office/drawing/2010/main"/>
                </a:ext>
              </a:extLst>
            </a:blip>
            <a:stretch>
              <a:fillRect/>
            </a:stretch>
          </p:blipFill>
          <p:spPr>
            <a:xfrm>
              <a:off x="5012337" y="2805953"/>
              <a:ext cx="2286222" cy="603027"/>
            </a:xfrm>
            <a:prstGeom prst="rect">
              <a:avLst/>
            </a:prstGeom>
          </p:spPr>
        </p:pic>
        <p:grpSp>
          <p:nvGrpSpPr>
            <p:cNvPr id="20" name="群組 19">
              <a:extLst>
                <a:ext uri="{FF2B5EF4-FFF2-40B4-BE49-F238E27FC236}">
                  <a16:creationId xmlns:a16="http://schemas.microsoft.com/office/drawing/2014/main" id="{FB60E271-80A5-4770-BC8F-D2085B185D19}"/>
                </a:ext>
              </a:extLst>
            </p:cNvPr>
            <p:cNvGrpSpPr/>
            <p:nvPr/>
          </p:nvGrpSpPr>
          <p:grpSpPr>
            <a:xfrm>
              <a:off x="5231295" y="2022513"/>
              <a:ext cx="3251161" cy="1084954"/>
              <a:chOff x="-30157" y="905418"/>
              <a:chExt cx="12699792" cy="4238082"/>
            </a:xfrm>
          </p:grpSpPr>
          <p:pic>
            <p:nvPicPr>
              <p:cNvPr id="15" name="圖片 14">
                <a:extLst>
                  <a:ext uri="{FF2B5EF4-FFF2-40B4-BE49-F238E27FC236}">
                    <a16:creationId xmlns:a16="http://schemas.microsoft.com/office/drawing/2014/main" id="{E15735D9-8176-4E07-B81E-59300B9AF5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57" y="905418"/>
                <a:ext cx="6777314" cy="4238082"/>
              </a:xfrm>
              <a:prstGeom prst="rect">
                <a:avLst/>
              </a:prstGeom>
            </p:spPr>
          </p:pic>
          <p:pic>
            <p:nvPicPr>
              <p:cNvPr id="19" name="圖片 18" descr="一張含有 電腦 的圖片&#10;&#10;自動產生的描述">
                <a:extLst>
                  <a:ext uri="{FF2B5EF4-FFF2-40B4-BE49-F238E27FC236}">
                    <a16:creationId xmlns:a16="http://schemas.microsoft.com/office/drawing/2014/main" id="{A3D0B147-E499-4E29-B5DF-CD2DFF0C6FC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92321" y="905418"/>
                <a:ext cx="6777314" cy="4238082"/>
              </a:xfrm>
              <a:prstGeom prst="rect">
                <a:avLst/>
              </a:prstGeom>
            </p:spPr>
          </p:pic>
        </p:grpSp>
      </p:grpSp>
      <p:graphicFrame>
        <p:nvGraphicFramePr>
          <p:cNvPr id="3" name="表格 6">
            <a:extLst>
              <a:ext uri="{FF2B5EF4-FFF2-40B4-BE49-F238E27FC236}">
                <a16:creationId xmlns:a16="http://schemas.microsoft.com/office/drawing/2014/main" id="{57AE7A47-5606-4C0F-B3D0-E210FC01397A}"/>
              </a:ext>
            </a:extLst>
          </p:cNvPr>
          <p:cNvGraphicFramePr>
            <a:graphicFrameLocks noGrp="1"/>
          </p:cNvGraphicFramePr>
          <p:nvPr>
            <p:extLst>
              <p:ext uri="{D42A27DB-BD31-4B8C-83A1-F6EECF244321}">
                <p14:modId xmlns:p14="http://schemas.microsoft.com/office/powerpoint/2010/main" val="2605088771"/>
              </p:ext>
            </p:extLst>
          </p:nvPr>
        </p:nvGraphicFramePr>
        <p:xfrm>
          <a:off x="6894222" y="3726455"/>
          <a:ext cx="4207311" cy="2095180"/>
        </p:xfrm>
        <a:graphic>
          <a:graphicData uri="http://schemas.openxmlformats.org/drawingml/2006/table">
            <a:tbl>
              <a:tblPr firstRow="1" bandRow="1">
                <a:tableStyleId>{21E4AEA4-8DFA-4A89-87EB-49C32662AFE0}</a:tableStyleId>
              </a:tblPr>
              <a:tblGrid>
                <a:gridCol w="1007595">
                  <a:extLst>
                    <a:ext uri="{9D8B030D-6E8A-4147-A177-3AD203B41FA5}">
                      <a16:colId xmlns:a16="http://schemas.microsoft.com/office/drawing/2014/main" val="2877333535"/>
                    </a:ext>
                  </a:extLst>
                </a:gridCol>
                <a:gridCol w="1558241">
                  <a:extLst>
                    <a:ext uri="{9D8B030D-6E8A-4147-A177-3AD203B41FA5}">
                      <a16:colId xmlns:a16="http://schemas.microsoft.com/office/drawing/2014/main" val="1583857918"/>
                    </a:ext>
                  </a:extLst>
                </a:gridCol>
                <a:gridCol w="1641475">
                  <a:extLst>
                    <a:ext uri="{9D8B030D-6E8A-4147-A177-3AD203B41FA5}">
                      <a16:colId xmlns:a16="http://schemas.microsoft.com/office/drawing/2014/main" val="4178243829"/>
                    </a:ext>
                  </a:extLst>
                </a:gridCol>
              </a:tblGrid>
              <a:tr h="329628">
                <a:tc>
                  <a:txBody>
                    <a:bodyPr/>
                    <a:lstStyle/>
                    <a:p>
                      <a:pPr algn="ctr"/>
                      <a:endParaRPr lang="zh-TW" altLang="en-US" sz="110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lnL w="12700" cap="flat" cmpd="sng" algn="ctr">
                      <a:noFill/>
                      <a:prstDash val="solid"/>
                      <a:round/>
                      <a:headEnd type="none" w="med" len="med"/>
                      <a:tailEnd type="none" w="med" len="med"/>
                    </a:lnL>
                    <a:lnT w="12700" cap="flat" cmpd="sng" algn="ctr">
                      <a:noFill/>
                      <a:prstDash val="solid"/>
                      <a:round/>
                      <a:headEnd type="none" w="med" len="med"/>
                      <a:tailEnd type="none" w="med" len="med"/>
                    </a:lnT>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QXP-820S-B3408</a:t>
                      </a:r>
                    </a:p>
                  </a:txBody>
                  <a:tcPr marL="121920" marR="121920" marT="60960" marB="60960">
                    <a:lnT w="12700" cap="flat" cmpd="sng" algn="ctr">
                      <a:noFill/>
                      <a:prstDash val="solid"/>
                      <a:round/>
                      <a:headEnd type="none" w="med" len="med"/>
                      <a:tailEnd type="none" w="med" len="med"/>
                    </a:lnT>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QXP-1620S-B3616W</a:t>
                      </a:r>
                    </a:p>
                  </a:txBody>
                  <a:tcPr marL="121920" marR="121920" marT="60960" marB="60960">
                    <a:lnR w="12700" cap="flat" cmpd="sng" algn="ctr">
                      <a:noFill/>
                      <a:prstDash val="solid"/>
                      <a:round/>
                      <a:headEnd type="none" w="med" len="med"/>
                      <a:tailEnd type="none" w="med" len="med"/>
                    </a:lnR>
                    <a:lnT w="12700" cap="flat" cmpd="sng" algn="ctr">
                      <a:noFill/>
                      <a:prstDash val="solid"/>
                      <a:round/>
                      <a:headEnd type="none" w="med" len="med"/>
                      <a:tailEnd type="none" w="med" len="med"/>
                    </a:lnT>
                  </a:tcPr>
                </a:tc>
                <a:extLst>
                  <a:ext uri="{0D108BD9-81ED-4DB2-BD59-A6C34878D82A}">
                    <a16:rowId xmlns:a16="http://schemas.microsoft.com/office/drawing/2014/main" val="3084093980"/>
                  </a:ext>
                </a:extLst>
              </a:tr>
              <a:tr h="329628">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PCI 匯流排</a:t>
                      </a:r>
                    </a:p>
                  </a:txBody>
                  <a:tcPr marL="121920" marR="121920" marT="60960" marB="60960">
                    <a:lnL w="12700" cap="flat" cmpd="sng" algn="ctr">
                      <a:noFill/>
                      <a:prstDash val="solid"/>
                      <a:round/>
                      <a:headEnd type="none" w="med" len="med"/>
                      <a:tailEnd type="none" w="med" len="med"/>
                    </a:lnL>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PCIe3 x8</a:t>
                      </a: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PCIe3 x16</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934413174"/>
                  </a:ext>
                </a:extLst>
              </a:tr>
              <a:tr h="329628">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IOPS</a:t>
                      </a:r>
                    </a:p>
                  </a:txBody>
                  <a:tcPr marL="121920" marR="121920" marT="60960" marB="60960">
                    <a:lnL w="12700" cap="flat" cmpd="sng" algn="ctr">
                      <a:noFill/>
                      <a:prstDash val="solid"/>
                      <a:round/>
                      <a:headEnd type="none" w="med" len="med"/>
                      <a:tailEnd type="none" w="med" len="med"/>
                    </a:lnL>
                  </a:tcPr>
                </a:tc>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1.2X</a:t>
                      </a:r>
                      <a:endParaRPr lang="zh-TW" sz="240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tc>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1.8X</a:t>
                      </a:r>
                      <a:endParaRPr lang="zh-TW" sz="2400">
                        <a:latin typeface="Arial" panose="020B0604020202020204" pitchFamily="34" charset="0"/>
                        <a:ea typeface="微軟正黑體" panose="020B0604030504040204" pitchFamily="34" charset="-120"/>
                        <a:sym typeface="Arial" panose="020B0604020202020204" pitchFamily="34" charset="0"/>
                      </a:endParaRP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3158572183"/>
                  </a:ext>
                </a:extLst>
              </a:tr>
              <a:tr h="329628">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Bandwidth</a:t>
                      </a:r>
                    </a:p>
                  </a:txBody>
                  <a:tcPr marL="121920" marR="121920" marT="60960" marB="60960">
                    <a:lnL w="12700" cap="flat" cmpd="sng" algn="ctr">
                      <a:noFill/>
                      <a:prstDash val="solid"/>
                      <a:round/>
                      <a:headEnd type="none" w="med" len="med"/>
                      <a:tailEnd type="none" w="med" len="med"/>
                    </a:lnL>
                  </a:tcPr>
                </a:tc>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6,850 MBs</a:t>
                      </a:r>
                    </a:p>
                  </a:txBody>
                  <a:tcPr marL="121920" marR="121920" marT="60960" marB="60960"/>
                </a:tc>
                <a:tc>
                  <a:txBody>
                    <a:bodyPr/>
                    <a:lstStyle/>
                    <a:p>
                      <a:pPr lvl="0" algn="ctr">
                        <a:buNone/>
                      </a:pPr>
                      <a:r>
                        <a:rPr lang="zh-TW" altLang="en-US" sz="1100">
                          <a:latin typeface="Arial" panose="020B0604020202020204" pitchFamily="34" charset="0"/>
                          <a:ea typeface="微軟正黑體" panose="020B0604030504040204" pitchFamily="34" charset="-120"/>
                          <a:sym typeface="Arial" panose="020B0604020202020204" pitchFamily="34" charset="0"/>
                        </a:rPr>
                        <a:t>13,700 MBs</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4222810260"/>
                  </a:ext>
                </a:extLst>
              </a:tr>
              <a:tr h="447040">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埠數</a:t>
                      </a:r>
                    </a:p>
                  </a:txBody>
                  <a:tcPr marL="121920" marR="121920" marT="60960" marB="60960">
                    <a:lnL w="12700" cap="flat" cmpd="sng" algn="ctr">
                      <a:noFill/>
                      <a:prstDash val="solid"/>
                      <a:round/>
                      <a:headEnd type="none" w="med" len="med"/>
                      <a:tailEnd type="none" w="med" len="med"/>
                    </a:lnL>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External 8 port</a:t>
                      </a:r>
                    </a:p>
                  </a:txBody>
                  <a:tcPr marL="121920" marR="121920" marT="60960" marB="60960"/>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External 16 port</a:t>
                      </a:r>
                    </a:p>
                  </a:txBody>
                  <a:tcPr marL="121920" marR="121920" marT="60960" marB="60960">
                    <a:lnR w="12700" cap="flat" cmpd="sng" algn="ctr">
                      <a:noFill/>
                      <a:prstDash val="solid"/>
                      <a:round/>
                      <a:headEnd type="none" w="med" len="med"/>
                      <a:tailEnd type="none" w="med" len="med"/>
                    </a:lnR>
                  </a:tcPr>
                </a:tc>
                <a:extLst>
                  <a:ext uri="{0D108BD9-81ED-4DB2-BD59-A6C34878D82A}">
                    <a16:rowId xmlns:a16="http://schemas.microsoft.com/office/drawing/2014/main" val="1776245412"/>
                  </a:ext>
                </a:extLst>
              </a:tr>
              <a:tr h="329628">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連接頭</a:t>
                      </a:r>
                    </a:p>
                  </a:txBody>
                  <a:tcPr marL="121920" marR="121920" marT="60960" marB="60960">
                    <a:lnL w="12700" cap="flat" cmpd="sng" algn="ctr">
                      <a:noFill/>
                      <a:prstDash val="solid"/>
                      <a:round/>
                      <a:headEnd type="none" w="med" len="med"/>
                      <a:tailEnd type="none" w="med" len="med"/>
                    </a:lnL>
                    <a:lnB w="12700" cap="flat" cmpd="sng" algn="ctr">
                      <a:noFill/>
                      <a:prstDash val="solid"/>
                      <a:round/>
                      <a:headEnd type="none" w="med" len="med"/>
                      <a:tailEnd type="none" w="med" len="med"/>
                    </a:lnB>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2 x SFF8644</a:t>
                      </a:r>
                    </a:p>
                  </a:txBody>
                  <a:tcPr marL="121920" marR="121920" marT="60960" marB="60960">
                    <a:lnB w="12700" cap="flat" cmpd="sng" algn="ctr">
                      <a:noFill/>
                      <a:prstDash val="solid"/>
                      <a:round/>
                      <a:headEnd type="none" w="med" len="med"/>
                      <a:tailEnd type="none" w="med" len="med"/>
                    </a:lnB>
                  </a:tcPr>
                </a:tc>
                <a:tc>
                  <a:txBody>
                    <a:bodyPr/>
                    <a:lstStyle/>
                    <a:p>
                      <a:pPr algn="ctr"/>
                      <a:r>
                        <a:rPr lang="zh-TW" altLang="en-US" sz="1100">
                          <a:latin typeface="Arial" panose="020B0604020202020204" pitchFamily="34" charset="0"/>
                          <a:ea typeface="微軟正黑體" panose="020B0604030504040204" pitchFamily="34" charset="-120"/>
                          <a:sym typeface="Arial" panose="020B0604020202020204" pitchFamily="34" charset="0"/>
                        </a:rPr>
                        <a:t>4  x SFF8644</a:t>
                      </a:r>
                    </a:p>
                  </a:txBody>
                  <a:tcPr marL="121920" marR="121920" marT="60960" marB="60960">
                    <a:lnR w="12700" cap="flat" cmpd="sng" algn="ctr">
                      <a:noFill/>
                      <a:prstDash val="solid"/>
                      <a:round/>
                      <a:headEnd type="none" w="med" len="med"/>
                      <a:tailEnd type="none" w="med" len="med"/>
                    </a:lnR>
                    <a:lnB w="12700" cap="flat" cmpd="sng" algn="ctr">
                      <a:noFill/>
                      <a:prstDash val="solid"/>
                      <a:round/>
                      <a:headEnd type="none" w="med" len="med"/>
                      <a:tailEnd type="none" w="med" len="med"/>
                    </a:lnB>
                  </a:tcPr>
                </a:tc>
                <a:extLst>
                  <a:ext uri="{0D108BD9-81ED-4DB2-BD59-A6C34878D82A}">
                    <a16:rowId xmlns:a16="http://schemas.microsoft.com/office/drawing/2014/main" val="417990189"/>
                  </a:ext>
                </a:extLst>
              </a:tr>
            </a:tbl>
          </a:graphicData>
        </a:graphic>
      </p:graphicFrame>
      <p:sp>
        <p:nvSpPr>
          <p:cNvPr id="7" name="文字方塊 6">
            <a:extLst>
              <a:ext uri="{FF2B5EF4-FFF2-40B4-BE49-F238E27FC236}">
                <a16:creationId xmlns:a16="http://schemas.microsoft.com/office/drawing/2014/main" id="{78998A0E-A160-4A35-B289-8C2755442C4F}"/>
              </a:ext>
            </a:extLst>
          </p:cNvPr>
          <p:cNvSpPr txBox="1"/>
          <p:nvPr/>
        </p:nvSpPr>
        <p:spPr>
          <a:xfrm>
            <a:off x="6656077" y="6008102"/>
            <a:ext cx="4880808" cy="28732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zh-TW" altLang="en-US" sz="1067">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*以上數據為規格參考值，實際效能與搭配的主機、外接擴充櫃以及硬碟有關 </a:t>
            </a: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矩形: 圓角 22">
            <a:extLst>
              <a:ext uri="{FF2B5EF4-FFF2-40B4-BE49-F238E27FC236}">
                <a16:creationId xmlns:a16="http://schemas.microsoft.com/office/drawing/2014/main" id="{8F752D94-F8AE-4D9E-B357-906646063CF2}"/>
              </a:ext>
            </a:extLst>
          </p:cNvPr>
          <p:cNvSpPr/>
          <p:nvPr/>
        </p:nvSpPr>
        <p:spPr>
          <a:xfrm>
            <a:off x="967091" y="5025105"/>
            <a:ext cx="5260568" cy="1416195"/>
          </a:xfrm>
          <a:prstGeom prst="roundRect">
            <a:avLst>
              <a:gd name="adj" fmla="val 3329"/>
            </a:avLst>
          </a:prstGeom>
          <a:gradFill>
            <a:gsLst>
              <a:gs pos="42000">
                <a:srgbClr val="374557"/>
              </a:gs>
              <a:gs pos="0">
                <a:schemeClr val="tx2">
                  <a:lumMod val="50000"/>
                </a:schemeClr>
              </a:gs>
              <a:gs pos="100000">
                <a:schemeClr val="tx1">
                  <a:lumMod val="95000"/>
                  <a:lumOff val="5000"/>
                </a:schemeClr>
              </a:gs>
            </a:gsLst>
            <a:lin ang="5400000" scaled="1"/>
          </a:gradFill>
          <a:ln w="9525">
            <a:gradFill>
              <a:gsLst>
                <a:gs pos="0">
                  <a:schemeClr val="tx2">
                    <a:lumMod val="75000"/>
                  </a:schemeClr>
                </a:gs>
                <a:gs pos="67051">
                  <a:srgbClr val="EE6000"/>
                </a:gs>
                <a:gs pos="37000">
                  <a:srgbClr val="EE6000"/>
                </a:gs>
                <a:gs pos="100000">
                  <a:schemeClr val="tx2">
                    <a:lumMod val="50000"/>
                  </a:schemeClr>
                </a:gs>
              </a:gsLst>
              <a:lin ang="5400000" scaled="0"/>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333">
              <a:solidFill>
                <a:srgbClr val="FF66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文字方塊 31">
            <a:extLst>
              <a:ext uri="{FF2B5EF4-FFF2-40B4-BE49-F238E27FC236}">
                <a16:creationId xmlns:a16="http://schemas.microsoft.com/office/drawing/2014/main" id="{2FF7DECD-8817-45FC-BC76-F9240EF37F0A}"/>
              </a:ext>
            </a:extLst>
          </p:cNvPr>
          <p:cNvSpPr txBox="1"/>
          <p:nvPr/>
        </p:nvSpPr>
        <p:spPr>
          <a:xfrm>
            <a:off x="628315" y="5092510"/>
            <a:ext cx="6041435" cy="1266825"/>
          </a:xfrm>
          <a:prstGeom prst="rect">
            <a:avLst/>
          </a:prstGeom>
          <a:noFill/>
        </p:spPr>
        <p:txBody>
          <a:bodyPr wrap="square" lIns="121920" tIns="60960" rIns="121920" bIns="60960" rtlCol="0" anchor="t">
            <a:spAutoFit/>
          </a:bodyPr>
          <a:lstStyle/>
          <a:p>
            <a:pPr marL="457188" lvl="1" fontAlgn="base">
              <a:lnSpc>
                <a:spcPct val="150000"/>
              </a:lnSpc>
              <a:spcBef>
                <a:spcPts val="800"/>
              </a:spcBef>
              <a:buClr>
                <a:srgbClr val="FA7100"/>
              </a:buClr>
              <a:buSzPct val="80000"/>
            </a:pPr>
            <a:r>
              <a:rPr lang="zh-CN"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每台主機均可支援</a:t>
            </a:r>
            <a:r>
              <a:rPr lang="zh-TW" altLang="en-US" sz="1200" b="1">
                <a:solidFill>
                  <a:srgbClr val="FA7100"/>
                </a:solidFill>
                <a:latin typeface="Arial" panose="020B0604020202020204" pitchFamily="34" charset="0"/>
                <a:ea typeface="微軟正黑體" panose="020B0604030504040204" pitchFamily="34" charset="-120"/>
                <a:sym typeface="Arial" panose="020B0604020202020204" pitchFamily="34" charset="0"/>
              </a:rPr>
              <a:t>串接</a:t>
            </a:r>
            <a:r>
              <a:rPr lang="en-US" altLang="zh-TW" sz="1200" b="1">
                <a:solidFill>
                  <a:srgbClr val="FA7100"/>
                </a:solidFill>
                <a:latin typeface="Arial" panose="020B0604020202020204" pitchFamily="34" charset="0"/>
                <a:ea typeface="微軟正黑體" panose="020B0604030504040204" pitchFamily="34" charset="-120"/>
                <a:sym typeface="Arial" panose="020B0604020202020204" pitchFamily="34" charset="0"/>
              </a:rPr>
              <a:t> 16 </a:t>
            </a:r>
            <a:r>
              <a:rPr lang="zh-TW" altLang="en-US" sz="1200" b="1">
                <a:solidFill>
                  <a:srgbClr val="FA7100"/>
                </a:solidFill>
                <a:latin typeface="Arial" panose="020B0604020202020204" pitchFamily="34" charset="0"/>
                <a:ea typeface="微軟正黑體" panose="020B0604030504040204" pitchFamily="34" charset="-120"/>
                <a:sym typeface="Arial" panose="020B0604020202020204" pitchFamily="34" charset="0"/>
              </a:rPr>
              <a:t>台</a:t>
            </a:r>
            <a:r>
              <a:rPr lang="en-US" altLang="zh-TW" sz="1200" b="1">
                <a:solidFill>
                  <a:srgbClr val="FA7100"/>
                </a:solidFill>
                <a:latin typeface="Arial" panose="020B0604020202020204" pitchFamily="34" charset="0"/>
                <a:ea typeface="微軟正黑體" panose="020B0604030504040204" pitchFamily="34" charset="-120"/>
                <a:sym typeface="Arial" panose="020B0604020202020204" pitchFamily="34" charset="0"/>
              </a:rPr>
              <a:t> </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QNAP SAS 12Gb/s JBOD </a:t>
            </a:r>
            <a:endPar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749270" lvl="1" indent="-139697">
              <a:spcBef>
                <a:spcPts val="800"/>
              </a:spcBef>
              <a:buClr>
                <a:srgbClr val="FA7100"/>
              </a:buClr>
              <a:buSzPct val="80000"/>
              <a:buFont typeface="Arial" panose="020B0604020202020204" pitchFamily="34" charset="0"/>
              <a:buChar char="•"/>
            </a:pPr>
            <a:r>
              <a:rPr lang="en-US" altLang="zh-TW" sz="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12-bay TL-R1220Sep-RP </a:t>
            </a:r>
            <a:r>
              <a:rPr lang="zh-TW" altLang="en-US" sz="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或</a:t>
            </a:r>
            <a:r>
              <a:rPr lang="en-US" altLang="zh-TW" sz="12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16-bay </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TL-R1620Sep-RP</a:t>
            </a:r>
          </a:p>
          <a:p>
            <a:pPr marL="749270" lvl="1" indent="-139697">
              <a:spcBef>
                <a:spcPts val="800"/>
              </a:spcBef>
              <a:buClr>
                <a:srgbClr val="FA7100"/>
              </a:buClr>
              <a:buSzPct val="80000"/>
              <a:buFont typeface="Arial" panose="020B0604020202020204" pitchFamily="34" charset="0"/>
              <a:buChar char="•"/>
            </a:pPr>
            <a:r>
              <a:rPr lang="zh-CN"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每台主機支援</a:t>
            </a:r>
            <a:r>
              <a:rPr lang="zh-CN" altLang="en-US" sz="1200" b="1">
                <a:solidFill>
                  <a:srgbClr val="FA7100"/>
                </a:solidFill>
                <a:latin typeface="Arial" panose="020B0604020202020204" pitchFamily="34" charset="0"/>
                <a:ea typeface="微軟正黑體" panose="020B0604030504040204" pitchFamily="34" charset="-120"/>
                <a:sym typeface="Arial" panose="020B0604020202020204" pitchFamily="34" charset="0"/>
              </a:rPr>
              <a:t>百顆硬碟，</a:t>
            </a:r>
            <a:r>
              <a:rPr lang="en-US" altLang="zh-CN" sz="1200" b="1">
                <a:solidFill>
                  <a:srgbClr val="FA7100"/>
                </a:solidFill>
                <a:latin typeface="Arial" panose="020B0604020202020204" pitchFamily="34" charset="0"/>
                <a:ea typeface="微軟正黑體" panose="020B0604030504040204" pitchFamily="34" charset="-120"/>
                <a:sym typeface="Arial" panose="020B0604020202020204" pitchFamily="34" charset="0"/>
              </a:rPr>
              <a:t>1~2PB </a:t>
            </a:r>
            <a:r>
              <a:rPr lang="zh-CN"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的原始儲存空間</a:t>
            </a:r>
            <a:r>
              <a:rPr lang="en-US" altLang="zh-CN" sz="1200">
                <a:solidFill>
                  <a:schemeClr val="bg1"/>
                </a:solidFill>
                <a:latin typeface="Arial" panose="020B0604020202020204" pitchFamily="34" charset="0"/>
                <a:ea typeface="微軟正黑體" panose="020B0604030504040204" pitchFamily="34" charset="-120"/>
                <a:sym typeface="Arial" panose="020B0604020202020204" pitchFamily="34" charset="0"/>
              </a:rPr>
              <a:t> (raw capacity)</a:t>
            </a:r>
          </a:p>
          <a:p>
            <a:pPr marL="749270" lvl="1" indent="-139697">
              <a:spcBef>
                <a:spcPts val="800"/>
              </a:spcBef>
              <a:buClr>
                <a:srgbClr val="FA7100"/>
              </a:buClr>
              <a:buSzPct val="80000"/>
              <a:buFont typeface="Arial" panose="020B0604020202020204" pitchFamily="34" charset="0"/>
              <a:buChar char="•"/>
            </a:pPr>
            <a:r>
              <a:rPr lang="en-US" altLang="zh-CN" sz="1200">
                <a:solidFill>
                  <a:schemeClr val="bg1"/>
                </a:solidFill>
                <a:latin typeface="Arial" panose="020B0604020202020204" pitchFamily="34" charset="0"/>
                <a:ea typeface="微軟正黑體" panose="020B0604030504040204" pitchFamily="34" charset="-120"/>
                <a:sym typeface="Arial" panose="020B0604020202020204" pitchFamily="34" charset="0"/>
              </a:rPr>
              <a:t>SAS JBOD </a:t>
            </a:r>
            <a:r>
              <a:rPr lang="zh-CN"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額外支援擴充</a:t>
            </a:r>
            <a:r>
              <a:rPr lang="en-US" altLang="zh-CN" sz="1200">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lang="zh-CN"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本機儲存池空間</a:t>
            </a:r>
            <a:endParaRPr lang="en-US" altLang="zh-CN"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hidden="1">
            <a:extLst>
              <a:ext uri="{FF2B5EF4-FFF2-40B4-BE49-F238E27FC236}">
                <a16:creationId xmlns:a16="http://schemas.microsoft.com/office/drawing/2014/main" id="{416918FD-C6C7-44F5-9B5D-CB0353654837}"/>
              </a:ext>
            </a:extLst>
          </p:cNvPr>
          <p:cNvSpPr txBox="1"/>
          <p:nvPr/>
        </p:nvSpPr>
        <p:spPr>
          <a:xfrm>
            <a:off x="628315" y="303937"/>
            <a:ext cx="10884236"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PB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級大容量的多台</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QNAP</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SAS 12Gb/s </a:t>
            </a:r>
          </a:p>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12-bay &amp; 16-bay JBOD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儲存擴充</a:t>
            </a:r>
            <a:endPar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4" name="群組 33">
            <a:extLst>
              <a:ext uri="{FF2B5EF4-FFF2-40B4-BE49-F238E27FC236}">
                <a16:creationId xmlns:a16="http://schemas.microsoft.com/office/drawing/2014/main" id="{C01476AC-A0AF-4690-9EA0-C4B2CA16CF3B}"/>
              </a:ext>
            </a:extLst>
          </p:cNvPr>
          <p:cNvGrpSpPr/>
          <p:nvPr/>
        </p:nvGrpSpPr>
        <p:grpSpPr>
          <a:xfrm>
            <a:off x="1338445" y="1806071"/>
            <a:ext cx="4207313" cy="3379815"/>
            <a:chOff x="183104" y="1745928"/>
            <a:chExt cx="4737599" cy="3141813"/>
          </a:xfrm>
        </p:grpSpPr>
        <p:cxnSp>
          <p:nvCxnSpPr>
            <p:cNvPr id="30" name="直線接點 29">
              <a:extLst>
                <a:ext uri="{FF2B5EF4-FFF2-40B4-BE49-F238E27FC236}">
                  <a16:creationId xmlns:a16="http://schemas.microsoft.com/office/drawing/2014/main" id="{6367D44A-A8D3-4C6D-9731-70B87E955827}"/>
                </a:ext>
              </a:extLst>
            </p:cNvPr>
            <p:cNvCxnSpPr>
              <a:cxnSpLocks/>
            </p:cNvCxnSpPr>
            <p:nvPr/>
          </p:nvCxnSpPr>
          <p:spPr>
            <a:xfrm>
              <a:off x="1379801" y="3197289"/>
              <a:ext cx="0" cy="844629"/>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E1DBDCB0-8B13-4901-93C1-8AE1FFD7CFFE}"/>
                </a:ext>
              </a:extLst>
            </p:cNvPr>
            <p:cNvCxnSpPr>
              <a:cxnSpLocks/>
            </p:cNvCxnSpPr>
            <p:nvPr/>
          </p:nvCxnSpPr>
          <p:spPr>
            <a:xfrm>
              <a:off x="3651561" y="3215096"/>
              <a:ext cx="0" cy="848847"/>
            </a:xfrm>
            <a:prstGeom prst="line">
              <a:avLst/>
            </a:prstGeom>
            <a:ln w="25400" cap="rnd">
              <a:gradFill>
                <a:gsLst>
                  <a:gs pos="0">
                    <a:srgbClr val="FF6600"/>
                  </a:gs>
                  <a:gs pos="100000">
                    <a:srgbClr val="FF0000"/>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C253AD0F-AC61-422D-8393-52C324B0B25D}"/>
                </a:ext>
              </a:extLst>
            </p:cNvPr>
            <p:cNvCxnSpPr>
              <a:cxnSpLocks/>
            </p:cNvCxnSpPr>
            <p:nvPr/>
          </p:nvCxnSpPr>
          <p:spPr>
            <a:xfrm>
              <a:off x="1775117"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BD8A31D8-84E1-4BE6-B39C-28669D94B28B}"/>
                </a:ext>
              </a:extLst>
            </p:cNvPr>
            <p:cNvCxnSpPr>
              <a:cxnSpLocks/>
            </p:cNvCxnSpPr>
            <p:nvPr/>
          </p:nvCxnSpPr>
          <p:spPr>
            <a:xfrm>
              <a:off x="1894901" y="2230857"/>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7" name="直線接點 26">
              <a:extLst>
                <a:ext uri="{FF2B5EF4-FFF2-40B4-BE49-F238E27FC236}">
                  <a16:creationId xmlns:a16="http://schemas.microsoft.com/office/drawing/2014/main" id="{4720C94E-C086-4033-8CFD-5635893B5E24}"/>
                </a:ext>
              </a:extLst>
            </p:cNvPr>
            <p:cNvCxnSpPr>
              <a:cxnSpLocks/>
            </p:cNvCxnSpPr>
            <p:nvPr/>
          </p:nvCxnSpPr>
          <p:spPr>
            <a:xfrm>
              <a:off x="3171283" y="2235075"/>
              <a:ext cx="0" cy="844629"/>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5756209-9586-45DE-9AD8-1110D128038E}"/>
                </a:ext>
              </a:extLst>
            </p:cNvPr>
            <p:cNvCxnSpPr>
              <a:cxnSpLocks/>
            </p:cNvCxnSpPr>
            <p:nvPr/>
          </p:nvCxnSpPr>
          <p:spPr>
            <a:xfrm>
              <a:off x="3291068" y="2230856"/>
              <a:ext cx="0" cy="848847"/>
            </a:xfrm>
            <a:prstGeom prst="line">
              <a:avLst/>
            </a:prstGeom>
            <a:ln w="25400">
              <a:gradFill>
                <a:gsLst>
                  <a:gs pos="0">
                    <a:srgbClr val="FF6600"/>
                  </a:gs>
                  <a:gs pos="100000">
                    <a:srgbClr val="FF000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17" name="群組 16">
              <a:extLst>
                <a:ext uri="{FF2B5EF4-FFF2-40B4-BE49-F238E27FC236}">
                  <a16:creationId xmlns:a16="http://schemas.microsoft.com/office/drawing/2014/main" id="{8F1FB67F-CEFF-4197-B0ED-E12A3336A661}"/>
                </a:ext>
              </a:extLst>
            </p:cNvPr>
            <p:cNvGrpSpPr/>
            <p:nvPr/>
          </p:nvGrpSpPr>
          <p:grpSpPr>
            <a:xfrm>
              <a:off x="341212" y="2672206"/>
              <a:ext cx="4348938" cy="1680022"/>
              <a:chOff x="341212" y="2672206"/>
              <a:chExt cx="4348938" cy="1680022"/>
            </a:xfrm>
          </p:grpSpPr>
          <p:pic>
            <p:nvPicPr>
              <p:cNvPr id="8" name="圖片 7">
                <a:extLst>
                  <a:ext uri="{FF2B5EF4-FFF2-40B4-BE49-F238E27FC236}">
                    <a16:creationId xmlns:a16="http://schemas.microsoft.com/office/drawing/2014/main" id="{C590D684-3806-DC44-81A0-43C21D992F5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781150"/>
                <a:ext cx="2077177" cy="571078"/>
              </a:xfrm>
              <a:prstGeom prst="rect">
                <a:avLst/>
              </a:prstGeom>
            </p:spPr>
          </p:pic>
          <p:pic>
            <p:nvPicPr>
              <p:cNvPr id="12" name="圖片 11">
                <a:extLst>
                  <a:ext uri="{FF2B5EF4-FFF2-40B4-BE49-F238E27FC236}">
                    <a16:creationId xmlns:a16="http://schemas.microsoft.com/office/drawing/2014/main" id="{EF725FA3-9FCA-BC4E-87E0-1E9E5CE5E0D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781150"/>
                <a:ext cx="2077177" cy="571078"/>
              </a:xfrm>
              <a:prstGeom prst="rect">
                <a:avLst/>
              </a:prstGeom>
            </p:spPr>
          </p:pic>
          <p:pic>
            <p:nvPicPr>
              <p:cNvPr id="9" name="圖片 8">
                <a:extLst>
                  <a:ext uri="{FF2B5EF4-FFF2-40B4-BE49-F238E27FC236}">
                    <a16:creationId xmlns:a16="http://schemas.microsoft.com/office/drawing/2014/main" id="{85CDA1A0-BD5B-C741-84CF-0ED9E375451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3079704"/>
                <a:ext cx="2077177" cy="571078"/>
              </a:xfrm>
              <a:prstGeom prst="rect">
                <a:avLst/>
              </a:prstGeom>
            </p:spPr>
          </p:pic>
          <p:pic>
            <p:nvPicPr>
              <p:cNvPr id="10" name="圖片 9">
                <a:extLst>
                  <a:ext uri="{FF2B5EF4-FFF2-40B4-BE49-F238E27FC236}">
                    <a16:creationId xmlns:a16="http://schemas.microsoft.com/office/drawing/2014/main" id="{F47C7A99-95C0-D340-8830-BEF8CB619F3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1212" y="2672206"/>
                <a:ext cx="2077177" cy="571078"/>
              </a:xfrm>
              <a:prstGeom prst="rect">
                <a:avLst/>
              </a:prstGeom>
            </p:spPr>
          </p:pic>
          <p:pic>
            <p:nvPicPr>
              <p:cNvPr id="13" name="圖片 12">
                <a:extLst>
                  <a:ext uri="{FF2B5EF4-FFF2-40B4-BE49-F238E27FC236}">
                    <a16:creationId xmlns:a16="http://schemas.microsoft.com/office/drawing/2014/main" id="{15427581-77E9-4746-BC2C-C0F5828E73E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3079704"/>
                <a:ext cx="2077177" cy="571078"/>
              </a:xfrm>
              <a:prstGeom prst="rect">
                <a:avLst/>
              </a:prstGeom>
            </p:spPr>
          </p:pic>
          <p:pic>
            <p:nvPicPr>
              <p:cNvPr id="14" name="圖片 13">
                <a:extLst>
                  <a:ext uri="{FF2B5EF4-FFF2-40B4-BE49-F238E27FC236}">
                    <a16:creationId xmlns:a16="http://schemas.microsoft.com/office/drawing/2014/main" id="{3733CD16-A37C-D24E-B8E4-1EA3C24C828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12973" y="2672206"/>
                <a:ext cx="2077177" cy="571078"/>
              </a:xfrm>
              <a:prstGeom prst="rect">
                <a:avLst/>
              </a:prstGeom>
            </p:spPr>
          </p:pic>
        </p:grpSp>
        <p:pic>
          <p:nvPicPr>
            <p:cNvPr id="4" name="圖片 3">
              <a:extLst>
                <a:ext uri="{FF2B5EF4-FFF2-40B4-BE49-F238E27FC236}">
                  <a16:creationId xmlns:a16="http://schemas.microsoft.com/office/drawing/2014/main" id="{57BBD8D7-9E83-4713-98AC-375D192034B0}"/>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183104" y="4445464"/>
              <a:ext cx="2354017" cy="399284"/>
            </a:xfrm>
            <a:prstGeom prst="rect">
              <a:avLst/>
            </a:prstGeom>
          </p:spPr>
        </p:pic>
        <p:pic>
          <p:nvPicPr>
            <p:cNvPr id="21" name="圖片 20">
              <a:extLst>
                <a:ext uri="{FF2B5EF4-FFF2-40B4-BE49-F238E27FC236}">
                  <a16:creationId xmlns:a16="http://schemas.microsoft.com/office/drawing/2014/main" id="{3CC10625-43F7-4CA6-B75A-A9EBF54A4DAF}"/>
                </a:ext>
              </a:extLst>
            </p:cNvPr>
            <p:cNvPicPr>
              <a:picLocks noChangeAspect="1"/>
            </p:cNvPicPr>
            <p:nvPr/>
          </p:nvPicPr>
          <p:blipFill>
            <a:blip r:embed="rId2">
              <a:alphaModFix amt="44000"/>
              <a:extLst>
                <a:ext uri="{28A0092B-C50C-407E-A947-70E740481C1C}">
                  <a14:useLocalDpi xmlns:a14="http://schemas.microsoft.com/office/drawing/2010/main"/>
                </a:ext>
              </a:extLst>
            </a:blip>
            <a:stretch>
              <a:fillRect/>
            </a:stretch>
          </p:blipFill>
          <p:spPr>
            <a:xfrm>
              <a:off x="557143" y="1745928"/>
              <a:ext cx="3940228" cy="1039297"/>
            </a:xfrm>
            <a:prstGeom prst="rect">
              <a:avLst/>
            </a:prstGeom>
          </p:spPr>
        </p:pic>
        <p:sp>
          <p:nvSpPr>
            <p:cNvPr id="25" name="TextBox 17">
              <a:extLst>
                <a:ext uri="{FF2B5EF4-FFF2-40B4-BE49-F238E27FC236}">
                  <a16:creationId xmlns:a16="http://schemas.microsoft.com/office/drawing/2014/main" id="{99C7F6B9-4E57-9443-8031-8D14011E5195}"/>
                </a:ext>
              </a:extLst>
            </p:cNvPr>
            <p:cNvSpPr txBox="1"/>
            <p:nvPr/>
          </p:nvSpPr>
          <p:spPr>
            <a:xfrm>
              <a:off x="580229" y="4349171"/>
              <a:ext cx="1756668" cy="276508"/>
            </a:xfrm>
            <a:prstGeom prst="rect">
              <a:avLst/>
            </a:prstGeom>
            <a:noFill/>
          </p:spPr>
          <p:txBody>
            <a:bodyPr wrap="none" rtlCol="0">
              <a:spAutoFit/>
            </a:bodyPr>
            <a:lstStyle/>
            <a:p>
              <a:r>
                <a:rPr lang="en-US" sz="1333" b="1">
                  <a:solidFill>
                    <a:schemeClr val="bg1"/>
                  </a:solidFill>
                  <a:latin typeface="Arial" panose="020B0604020202020204" pitchFamily="34" charset="0"/>
                  <a:ea typeface="微軟正黑體" panose="020B0604030504040204" pitchFamily="34" charset="-120"/>
                  <a:sym typeface="Arial" panose="020B0604020202020204" pitchFamily="34" charset="0"/>
                </a:rPr>
                <a:t>TL-R1620Sep-RP</a:t>
              </a:r>
            </a:p>
          </p:txBody>
        </p:sp>
        <p:sp>
          <p:nvSpPr>
            <p:cNvPr id="28" name="TextBox 17">
              <a:extLst>
                <a:ext uri="{FF2B5EF4-FFF2-40B4-BE49-F238E27FC236}">
                  <a16:creationId xmlns:a16="http://schemas.microsoft.com/office/drawing/2014/main" id="{34B68AD5-8EDC-DC42-967F-90E4C9066B34}"/>
                </a:ext>
              </a:extLst>
            </p:cNvPr>
            <p:cNvSpPr txBox="1"/>
            <p:nvPr/>
          </p:nvSpPr>
          <p:spPr>
            <a:xfrm>
              <a:off x="2842583" y="4350976"/>
              <a:ext cx="1805485" cy="276508"/>
            </a:xfrm>
            <a:prstGeom prst="rect">
              <a:avLst/>
            </a:prstGeom>
            <a:noFill/>
          </p:spPr>
          <p:txBody>
            <a:bodyPr wrap="square" rtlCol="0">
              <a:spAutoFit/>
            </a:bodyPr>
            <a:lstStyle/>
            <a:p>
              <a:r>
                <a:rPr lang="en-US" altLang="zh-TW" sz="1333" b="1">
                  <a:solidFill>
                    <a:schemeClr val="bg1"/>
                  </a:solidFill>
                  <a:latin typeface="Arial" panose="020B0604020202020204" pitchFamily="34" charset="0"/>
                  <a:ea typeface="微軟正黑體" panose="020B0604030504040204" pitchFamily="34" charset="-120"/>
                  <a:sym typeface="Arial" panose="020B0604020202020204" pitchFamily="34" charset="0"/>
                </a:rPr>
                <a:t>TL-R1620Sep-RP</a:t>
              </a:r>
            </a:p>
          </p:txBody>
        </p:sp>
        <p:pic>
          <p:nvPicPr>
            <p:cNvPr id="16" name="圖片 15">
              <a:extLst>
                <a:ext uri="{FF2B5EF4-FFF2-40B4-BE49-F238E27FC236}">
                  <a16:creationId xmlns:a16="http://schemas.microsoft.com/office/drawing/2014/main" id="{320C7C3D-BEFD-4A06-8D37-891623FB0221}"/>
                </a:ext>
              </a:extLst>
            </p:cNvPr>
            <p:cNvPicPr>
              <a:picLocks noChangeAspect="1"/>
            </p:cNvPicPr>
            <p:nvPr/>
          </p:nvPicPr>
          <p:blipFill>
            <a:blip r:embed="rId2">
              <a:alphaModFix amt="41000"/>
              <a:extLst>
                <a:ext uri="{28A0092B-C50C-407E-A947-70E740481C1C}">
                  <a14:useLocalDpi xmlns:a14="http://schemas.microsoft.com/office/drawing/2010/main"/>
                </a:ext>
              </a:extLst>
            </a:blip>
            <a:stretch>
              <a:fillRect/>
            </a:stretch>
          </p:blipFill>
          <p:spPr>
            <a:xfrm>
              <a:off x="2566686" y="4488457"/>
              <a:ext cx="2354017" cy="399284"/>
            </a:xfrm>
            <a:prstGeom prst="rect">
              <a:avLst/>
            </a:prstGeom>
          </p:spPr>
        </p:pic>
      </p:grpSp>
      <p:sp>
        <p:nvSpPr>
          <p:cNvPr id="5" name="標題 4">
            <a:extLst>
              <a:ext uri="{FF2B5EF4-FFF2-40B4-BE49-F238E27FC236}">
                <a16:creationId xmlns:a16="http://schemas.microsoft.com/office/drawing/2014/main" id="{D09ACBF6-E424-31FA-F759-8A77C6AAE42F}"/>
              </a:ext>
            </a:extLst>
          </p:cNvPr>
          <p:cNvSpPr>
            <a:spLocks noGrp="1"/>
          </p:cNvSpPr>
          <p:nvPr>
            <p:ph type="title"/>
          </p:nvPr>
        </p:nvSpPr>
        <p:spPr>
          <a:xfrm>
            <a:off x="838200" y="536614"/>
            <a:ext cx="10515600" cy="1325563"/>
          </a:xfrm>
        </p:spPr>
        <p:txBody>
          <a:bodyPr/>
          <a:lstStyle/>
          <a:p>
            <a:r>
              <a:rPr lang="en-US" altLang="zh-TW">
                <a:sym typeface="Arial" panose="020B0604020202020204" pitchFamily="34" charset="0"/>
              </a:rPr>
              <a:t>PB </a:t>
            </a:r>
            <a:r>
              <a:rPr lang="zh-TW" altLang="en-US">
                <a:sym typeface="Arial" panose="020B0604020202020204" pitchFamily="34" charset="0"/>
              </a:rPr>
              <a:t>級大容量的多台 </a:t>
            </a:r>
            <a:r>
              <a:rPr lang="en-US" altLang="zh-TW">
                <a:sym typeface="Arial" panose="020B0604020202020204" pitchFamily="34" charset="0"/>
              </a:rPr>
              <a:t>QNAP SAS 12Gb/s </a:t>
            </a:r>
            <a:br>
              <a:rPr lang="en-US" altLang="zh-TW">
                <a:sym typeface="Arial" panose="020B0604020202020204" pitchFamily="34" charset="0"/>
              </a:rPr>
            </a:br>
            <a:r>
              <a:rPr lang="en-US" altLang="zh-TW">
                <a:sym typeface="Arial" panose="020B0604020202020204" pitchFamily="34" charset="0"/>
              </a:rPr>
              <a:t>12-bay &amp; 16-bay JBOD </a:t>
            </a:r>
            <a:r>
              <a:rPr lang="zh-TW" altLang="en-US">
                <a:sym typeface="Arial" panose="020B0604020202020204" pitchFamily="34" charset="0"/>
              </a:rPr>
              <a:t>儲存擴充</a:t>
            </a:r>
          </a:p>
        </p:txBody>
      </p:sp>
      <p:pic>
        <p:nvPicPr>
          <p:cNvPr id="11" name="Picture 2">
            <a:extLst>
              <a:ext uri="{FF2B5EF4-FFF2-40B4-BE49-F238E27FC236}">
                <a16:creationId xmlns:a16="http://schemas.microsoft.com/office/drawing/2014/main" id="{76508951-5FD5-A2D5-4FF9-79B022C3F2B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71140" y="1665269"/>
            <a:ext cx="1813452" cy="113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37025"/>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直線接點 33">
            <a:extLst>
              <a:ext uri="{FF2B5EF4-FFF2-40B4-BE49-F238E27FC236}">
                <a16:creationId xmlns:a16="http://schemas.microsoft.com/office/drawing/2014/main" id="{696E2E45-7B56-0C20-C55E-CE5BD8292628}"/>
              </a:ext>
            </a:extLst>
          </p:cNvPr>
          <p:cNvCxnSpPr/>
          <p:nvPr/>
        </p:nvCxnSpPr>
        <p:spPr>
          <a:xfrm>
            <a:off x="431800" y="5873769"/>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7D061218-F7B1-0B67-7218-44D2F617F53E}"/>
              </a:ext>
            </a:extLst>
          </p:cNvPr>
          <p:cNvCxnSpPr/>
          <p:nvPr/>
        </p:nvCxnSpPr>
        <p:spPr>
          <a:xfrm>
            <a:off x="431800" y="5111769"/>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6CEB7438-5F49-5431-DE2E-D77895B5AB92}"/>
              </a:ext>
            </a:extLst>
          </p:cNvPr>
          <p:cNvCxnSpPr/>
          <p:nvPr/>
        </p:nvCxnSpPr>
        <p:spPr>
          <a:xfrm>
            <a:off x="431800" y="4340492"/>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EA6E0D96-F388-E038-08C0-B0731CDA4049}"/>
              </a:ext>
            </a:extLst>
          </p:cNvPr>
          <p:cNvCxnSpPr/>
          <p:nvPr/>
        </p:nvCxnSpPr>
        <p:spPr>
          <a:xfrm>
            <a:off x="431800" y="3581948"/>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cxnSp>
        <p:nvCxnSpPr>
          <p:cNvPr id="5" name="直線接點 4">
            <a:extLst>
              <a:ext uri="{FF2B5EF4-FFF2-40B4-BE49-F238E27FC236}">
                <a16:creationId xmlns:a16="http://schemas.microsoft.com/office/drawing/2014/main" id="{B0F42D8F-C993-7DF1-26F5-8CF14A7CE36F}"/>
              </a:ext>
            </a:extLst>
          </p:cNvPr>
          <p:cNvCxnSpPr/>
          <p:nvPr/>
        </p:nvCxnSpPr>
        <p:spPr>
          <a:xfrm>
            <a:off x="431800" y="6635769"/>
            <a:ext cx="11209867" cy="0"/>
          </a:xfrm>
          <a:prstGeom prst="line">
            <a:avLst/>
          </a:prstGeom>
          <a:ln>
            <a:solidFill>
              <a:srgbClr val="FFFFFF">
                <a:alpha val="20000"/>
              </a:srgbClr>
            </a:solidFill>
          </a:ln>
        </p:spPr>
        <p:style>
          <a:lnRef idx="1">
            <a:schemeClr val="accent1"/>
          </a:lnRef>
          <a:fillRef idx="0">
            <a:schemeClr val="accent1"/>
          </a:fillRef>
          <a:effectRef idx="0">
            <a:schemeClr val="accent1"/>
          </a:effectRef>
          <a:fontRef idx="minor">
            <a:schemeClr val="tx1"/>
          </a:fontRef>
        </p:style>
      </p:cxnSp>
      <p:sp>
        <p:nvSpPr>
          <p:cNvPr id="4" name="矩形 24">
            <a:extLst>
              <a:ext uri="{FF2B5EF4-FFF2-40B4-BE49-F238E27FC236}">
                <a16:creationId xmlns:a16="http://schemas.microsoft.com/office/drawing/2014/main" id="{D2916BA2-83BA-C2BC-C2BC-6C019B2F738F}"/>
              </a:ext>
            </a:extLst>
          </p:cNvPr>
          <p:cNvSpPr/>
          <p:nvPr/>
        </p:nvSpPr>
        <p:spPr>
          <a:xfrm>
            <a:off x="9963447" y="3110453"/>
            <a:ext cx="904875" cy="3525316"/>
          </a:xfrm>
          <a:prstGeom prst="rect">
            <a:avLst/>
          </a:prstGeom>
          <a:gradFill>
            <a:gsLst>
              <a:gs pos="96000">
                <a:srgbClr val="2A98EA"/>
              </a:gs>
              <a:gs pos="543">
                <a:schemeClr val="bg1">
                  <a:alpha val="30000"/>
                </a:schemeClr>
              </a:gs>
              <a:gs pos="15000">
                <a:srgbClr val="8C9AB7">
                  <a:alpha val="30000"/>
                </a:srgbClr>
              </a:gs>
              <a:gs pos="40000">
                <a:srgbClr val="002060">
                  <a:alpha val="49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Xeon E</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矩形 8">
            <a:extLst>
              <a:ext uri="{FF2B5EF4-FFF2-40B4-BE49-F238E27FC236}">
                <a16:creationId xmlns:a16="http://schemas.microsoft.com/office/drawing/2014/main" id="{94C542FC-8EF9-E450-DFBE-A0842276CBEA}"/>
              </a:ext>
            </a:extLst>
          </p:cNvPr>
          <p:cNvSpPr/>
          <p:nvPr/>
        </p:nvSpPr>
        <p:spPr>
          <a:xfrm>
            <a:off x="1282938" y="5873769"/>
            <a:ext cx="813655" cy="762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Celeron</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矩形 22">
            <a:extLst>
              <a:ext uri="{FF2B5EF4-FFF2-40B4-BE49-F238E27FC236}">
                <a16:creationId xmlns:a16="http://schemas.microsoft.com/office/drawing/2014/main" id="{EC95F729-7DAC-F68A-C5B3-C9853B9DFB3C}"/>
              </a:ext>
            </a:extLst>
          </p:cNvPr>
          <p:cNvSpPr/>
          <p:nvPr/>
        </p:nvSpPr>
        <p:spPr>
          <a:xfrm>
            <a:off x="3300439" y="5488367"/>
            <a:ext cx="750750" cy="114740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Pentium</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26" name="Picture 2" descr="intel-celeron-2021">
            <a:extLst>
              <a:ext uri="{FF2B5EF4-FFF2-40B4-BE49-F238E27FC236}">
                <a16:creationId xmlns:a16="http://schemas.microsoft.com/office/drawing/2014/main" id="{50BC44F6-069D-CB3E-99AF-5476DCA517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8263" y="4863273"/>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el-pentium">
            <a:extLst>
              <a:ext uri="{FF2B5EF4-FFF2-40B4-BE49-F238E27FC236}">
                <a16:creationId xmlns:a16="http://schemas.microsoft.com/office/drawing/2014/main" id="{5B034730-D4C4-5800-8FA5-00159E8019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4825" y="4438905"/>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l-core-i3">
            <a:extLst>
              <a:ext uri="{FF2B5EF4-FFF2-40B4-BE49-F238E27FC236}">
                <a16:creationId xmlns:a16="http://schemas.microsoft.com/office/drawing/2014/main" id="{6BF640BD-50E9-AC02-40D8-56C451C82A7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8651" y="4057905"/>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ntel-core-i5">
            <a:extLst>
              <a:ext uri="{FF2B5EF4-FFF2-40B4-BE49-F238E27FC236}">
                <a16:creationId xmlns:a16="http://schemas.microsoft.com/office/drawing/2014/main" id="{45EE22EA-33EB-367B-9E21-B7F95016966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6064" y="3600096"/>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l-core-i7">
            <a:extLst>
              <a:ext uri="{FF2B5EF4-FFF2-40B4-BE49-F238E27FC236}">
                <a16:creationId xmlns:a16="http://schemas.microsoft.com/office/drawing/2014/main" id="{C1C02EE6-AC6E-8B55-F0DB-80DD517B58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73503" y="3110453"/>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tel-core-i9">
            <a:extLst>
              <a:ext uri="{FF2B5EF4-FFF2-40B4-BE49-F238E27FC236}">
                <a16:creationId xmlns:a16="http://schemas.microsoft.com/office/drawing/2014/main" id="{47CA231E-6E16-428F-A851-89B895D5A510}"/>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580942" y="287501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ntel® Xeon® D 處理器">
            <a:extLst>
              <a:ext uri="{FF2B5EF4-FFF2-40B4-BE49-F238E27FC236}">
                <a16:creationId xmlns:a16="http://schemas.microsoft.com/office/drawing/2014/main" id="{E2B94FA6-F899-BF78-334D-980A6E13352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8768713" y="2837305"/>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ntel® Xeon® E 處理器">
            <a:extLst>
              <a:ext uri="{FF2B5EF4-FFF2-40B4-BE49-F238E27FC236}">
                <a16:creationId xmlns:a16="http://schemas.microsoft.com/office/drawing/2014/main" id="{2FBFAB59-89F6-8780-87A7-69ECF55AF30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942076" y="2218953"/>
            <a:ext cx="947616" cy="94761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tel Atom® 處理器 X 系列">
            <a:extLst>
              <a:ext uri="{FF2B5EF4-FFF2-40B4-BE49-F238E27FC236}">
                <a16:creationId xmlns:a16="http://schemas.microsoft.com/office/drawing/2014/main" id="{7E66DEC1-275E-6B59-62D3-0BEA92E6484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286613" y="4819905"/>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8">
            <a:extLst>
              <a:ext uri="{FF2B5EF4-FFF2-40B4-BE49-F238E27FC236}">
                <a16:creationId xmlns:a16="http://schemas.microsoft.com/office/drawing/2014/main" id="{6BDE5389-2C23-5972-8B72-ABDF0CD0D9C4}"/>
              </a:ext>
            </a:extLst>
          </p:cNvPr>
          <p:cNvSpPr/>
          <p:nvPr/>
        </p:nvSpPr>
        <p:spPr>
          <a:xfrm>
            <a:off x="2286063" y="5873769"/>
            <a:ext cx="813655" cy="762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Atom</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 name="矩形 22">
            <a:extLst>
              <a:ext uri="{FF2B5EF4-FFF2-40B4-BE49-F238E27FC236}">
                <a16:creationId xmlns:a16="http://schemas.microsoft.com/office/drawing/2014/main" id="{1CC28AC8-C086-1D9C-009C-C1C84C604517}"/>
              </a:ext>
            </a:extLst>
          </p:cNvPr>
          <p:cNvSpPr/>
          <p:nvPr/>
        </p:nvSpPr>
        <p:spPr>
          <a:xfrm>
            <a:off x="4288651" y="5042278"/>
            <a:ext cx="821559" cy="159349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i3</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 name="矩形 22">
            <a:extLst>
              <a:ext uri="{FF2B5EF4-FFF2-40B4-BE49-F238E27FC236}">
                <a16:creationId xmlns:a16="http://schemas.microsoft.com/office/drawing/2014/main" id="{BE2B0A46-7B4F-69D0-C65F-3466B337F874}"/>
              </a:ext>
            </a:extLst>
          </p:cNvPr>
          <p:cNvSpPr/>
          <p:nvPr/>
        </p:nvSpPr>
        <p:spPr>
          <a:xfrm>
            <a:off x="5366064" y="4614777"/>
            <a:ext cx="821559" cy="202099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i5</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 name="矩形 22">
            <a:extLst>
              <a:ext uri="{FF2B5EF4-FFF2-40B4-BE49-F238E27FC236}">
                <a16:creationId xmlns:a16="http://schemas.microsoft.com/office/drawing/2014/main" id="{A78EA76E-2218-0A9C-B855-EDA091FC4755}"/>
              </a:ext>
            </a:extLst>
          </p:cNvPr>
          <p:cNvSpPr/>
          <p:nvPr/>
        </p:nvSpPr>
        <p:spPr>
          <a:xfrm>
            <a:off x="6469984" y="4200606"/>
            <a:ext cx="821559" cy="243516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i7</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矩形 22">
            <a:extLst>
              <a:ext uri="{FF2B5EF4-FFF2-40B4-BE49-F238E27FC236}">
                <a16:creationId xmlns:a16="http://schemas.microsoft.com/office/drawing/2014/main" id="{FB8070B8-7179-94CA-D37C-B3FDAAC9737E}"/>
              </a:ext>
            </a:extLst>
          </p:cNvPr>
          <p:cNvSpPr/>
          <p:nvPr/>
        </p:nvSpPr>
        <p:spPr>
          <a:xfrm>
            <a:off x="7606956" y="3901114"/>
            <a:ext cx="821559" cy="273465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i9</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 name="矩形 22">
            <a:extLst>
              <a:ext uri="{FF2B5EF4-FFF2-40B4-BE49-F238E27FC236}">
                <a16:creationId xmlns:a16="http://schemas.microsoft.com/office/drawing/2014/main" id="{3806BF1A-F3A6-7307-50E4-41261CB92A3C}"/>
              </a:ext>
            </a:extLst>
          </p:cNvPr>
          <p:cNvSpPr/>
          <p:nvPr/>
        </p:nvSpPr>
        <p:spPr>
          <a:xfrm>
            <a:off x="8770435" y="3901114"/>
            <a:ext cx="821559" cy="273465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Xeon D</a:t>
            </a:r>
            <a:endParaRPr lang="zh-TW" altLang="en-US" sz="11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 name="標題 1" hidden="1">
            <a:extLst>
              <a:ext uri="{FF2B5EF4-FFF2-40B4-BE49-F238E27FC236}">
                <a16:creationId xmlns:a16="http://schemas.microsoft.com/office/drawing/2014/main" id="{7C338992-5226-C788-B038-5437352F2FBA}"/>
              </a:ext>
            </a:extLst>
          </p:cNvPr>
          <p:cNvSpPr txBox="1">
            <a:spLocks/>
          </p:cNvSpPr>
          <p:nvPr/>
        </p:nvSpPr>
        <p:spPr>
          <a:xfrm>
            <a:off x="648366" y="464103"/>
            <a:ext cx="10773168" cy="1451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從個人到商業用途、讓您無所不能的</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x86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架構</a:t>
            </a:r>
            <a:r>
              <a:rPr kumimoji="1"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Intel</a:t>
            </a:r>
            <a:r>
              <a:rPr kumimoji="1" lang="en-US" altLang="zh-TW" sz="4000" b="1"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多核心多執行緒強勁高效能處理器</a:t>
            </a:r>
          </a:p>
        </p:txBody>
      </p:sp>
      <p:pic>
        <p:nvPicPr>
          <p:cNvPr id="1048" name="Picture 24" descr="處理器跑馬燈影像">
            <a:extLst>
              <a:ext uri="{FF2B5EF4-FFF2-40B4-BE49-F238E27FC236}">
                <a16:creationId xmlns:a16="http://schemas.microsoft.com/office/drawing/2014/main" id="{89A9E01E-6ACC-9260-EEDD-087836B5AD74}"/>
              </a:ext>
            </a:extLst>
          </p:cNvPr>
          <p:cNvPicPr>
            <a:picLocks noChangeAspect="1" noChangeArrowheads="1"/>
          </p:cNvPicPr>
          <p:nvPr/>
        </p:nvPicPr>
        <p:blipFill rotWithShape="1">
          <a:blip r:embed="rId11">
            <a:extLst>
              <a:ext uri="{28A0092B-C50C-407E-A947-70E740481C1C}">
                <a14:useLocalDpi xmlns:a14="http://schemas.microsoft.com/office/drawing/2010/main"/>
              </a:ext>
            </a:extLst>
          </a:blip>
          <a:srcRect l="29997" t="13908" r="29997" b="13908"/>
          <a:stretch/>
        </p:blipFill>
        <p:spPr bwMode="auto">
          <a:xfrm>
            <a:off x="918202" y="1930361"/>
            <a:ext cx="1025500" cy="1040846"/>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3">
            <a:extLst>
              <a:ext uri="{FF2B5EF4-FFF2-40B4-BE49-F238E27FC236}">
                <a16:creationId xmlns:a16="http://schemas.microsoft.com/office/drawing/2014/main" id="{7102153A-DFBA-B482-4DDF-4E176FDF39C8}"/>
              </a:ext>
            </a:extLst>
          </p:cNvPr>
          <p:cNvSpPr/>
          <p:nvPr/>
        </p:nvSpPr>
        <p:spPr>
          <a:xfrm>
            <a:off x="2132964" y="1868920"/>
            <a:ext cx="7459030" cy="951864"/>
          </a:xfrm>
          <a:prstGeom prst="rect">
            <a:avLst/>
          </a:prstGeom>
        </p:spPr>
        <p:txBody>
          <a:bodyPr wrap="square">
            <a:spAutoFit/>
          </a:bodyPr>
          <a:lstStyle/>
          <a:p>
            <a:pPr>
              <a:lnSpc>
                <a:spcPct val="120000"/>
              </a:lnSpc>
              <a:spcBef>
                <a:spcPts val="1600"/>
              </a:spcBef>
            </a:pP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QNAP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與</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Intel</a:t>
            </a:r>
            <a:r>
              <a:rPr kumimoji="1" lang="en-US" altLang="zh-TW" sz="1600" b="1"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攜手合作超過數十餘載的</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解決方案，樹立了網路儲存伺服器與處理器創新技術與效能的產業標竿，也影響了個人用途及商用、內容創作、</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Thunderbolt™️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直連技術、物聯網、</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AI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人工智慧等領域所使用的</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需求。</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 name="標題 5">
            <a:extLst>
              <a:ext uri="{FF2B5EF4-FFF2-40B4-BE49-F238E27FC236}">
                <a16:creationId xmlns:a16="http://schemas.microsoft.com/office/drawing/2014/main" id="{92F06B17-095B-3E3B-4C0D-EED9D1CA2D23}"/>
              </a:ext>
            </a:extLst>
          </p:cNvPr>
          <p:cNvSpPr>
            <a:spLocks noGrp="1"/>
          </p:cNvSpPr>
          <p:nvPr>
            <p:ph type="title"/>
          </p:nvPr>
        </p:nvSpPr>
        <p:spPr>
          <a:xfrm>
            <a:off x="838200" y="533274"/>
            <a:ext cx="10515600" cy="1325563"/>
          </a:xfrm>
        </p:spPr>
        <p:txBody>
          <a:bodyPr>
            <a:normAutofit/>
          </a:bodyPr>
          <a:lstStyle/>
          <a:p>
            <a:r>
              <a:rPr lang="zh-TW" altLang="en-US"/>
              <a:t>從邊緣到雲端的各式創新解決方案，</a:t>
            </a:r>
            <a:br>
              <a:rPr lang="en-US" altLang="zh-TW"/>
            </a:br>
            <a:r>
              <a:rPr lang="en-US" altLang="zh-TW"/>
              <a:t>Intel</a:t>
            </a:r>
            <a:r>
              <a:rPr lang="en-US" altLang="zh-TW" sz="3600" baseline="30000"/>
              <a:t>Ⓡ</a:t>
            </a:r>
            <a:r>
              <a:rPr lang="zh-TW" altLang="en-US" sz="3600" baseline="30000"/>
              <a:t> </a:t>
            </a:r>
            <a:r>
              <a:rPr lang="zh-TW" altLang="en-US"/>
              <a:t>塑照科技、運算、與儲存的未來</a:t>
            </a:r>
          </a:p>
        </p:txBody>
      </p:sp>
    </p:spTree>
    <p:extLst>
      <p:ext uri="{BB962C8B-B14F-4D97-AF65-F5344CB8AC3E}">
        <p14:creationId xmlns:p14="http://schemas.microsoft.com/office/powerpoint/2010/main" val="3433485441"/>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形 7">
            <a:extLst>
              <a:ext uri="{FF2B5EF4-FFF2-40B4-BE49-F238E27FC236}">
                <a16:creationId xmlns:a16="http://schemas.microsoft.com/office/drawing/2014/main" id="{29CEB986-7950-82A1-417B-BE9735496B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8118" y="5223570"/>
            <a:ext cx="4777378" cy="834650"/>
          </a:xfrm>
          <a:prstGeom prst="rect">
            <a:avLst/>
          </a:prstGeom>
        </p:spPr>
      </p:pic>
      <p:pic>
        <p:nvPicPr>
          <p:cNvPr id="10" name="圖形 9" hidden="1">
            <a:extLst>
              <a:ext uri="{FF2B5EF4-FFF2-40B4-BE49-F238E27FC236}">
                <a16:creationId xmlns:a16="http://schemas.microsoft.com/office/drawing/2014/main" id="{F589E075-1AF9-5278-FAB2-DE5911CFAFA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81782" y="3349130"/>
            <a:ext cx="1266594" cy="210809"/>
          </a:xfrm>
          <a:prstGeom prst="rect">
            <a:avLst/>
          </a:prstGeom>
        </p:spPr>
      </p:pic>
    </p:spTree>
    <p:extLst>
      <p:ext uri="{BB962C8B-B14F-4D97-AF65-F5344CB8AC3E}">
        <p14:creationId xmlns:p14="http://schemas.microsoft.com/office/powerpoint/2010/main" val="3752670785"/>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字方塊 67" hidden="1">
            <a:extLst>
              <a:ext uri="{FF2B5EF4-FFF2-40B4-BE49-F238E27FC236}">
                <a16:creationId xmlns:a16="http://schemas.microsoft.com/office/drawing/2014/main" id="{DD3DE9F3-AC7D-41D7-A9D9-AABDE7B7D3F5}"/>
              </a:ext>
            </a:extLst>
          </p:cNvPr>
          <p:cNvSpPr txBox="1"/>
          <p:nvPr/>
        </p:nvSpPr>
        <p:spPr>
          <a:xfrm>
            <a:off x="631180" y="362848"/>
            <a:ext cx="10859026" cy="1323439"/>
          </a:xfrm>
          <a:prstGeom prst="rect">
            <a:avLst/>
          </a:prstGeom>
          <a:noFill/>
        </p:spPr>
        <p:txBody>
          <a:bodyPr wrap="square" rtlCol="0" anchor="ctr">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TS-h1090FU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具備在線資料縮減技術，</a:t>
            </a:r>
            <a:b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b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能大幅延長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SSD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的使用壽命</a:t>
            </a:r>
            <a:endPar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 name="群組 1">
            <a:extLst>
              <a:ext uri="{FF2B5EF4-FFF2-40B4-BE49-F238E27FC236}">
                <a16:creationId xmlns:a16="http://schemas.microsoft.com/office/drawing/2014/main" id="{038B5196-E691-E377-D1DE-49DD1B80B678}"/>
              </a:ext>
            </a:extLst>
          </p:cNvPr>
          <p:cNvGrpSpPr/>
          <p:nvPr/>
        </p:nvGrpSpPr>
        <p:grpSpPr>
          <a:xfrm>
            <a:off x="957368" y="1964292"/>
            <a:ext cx="10136813" cy="4576980"/>
            <a:chOff x="957367" y="1964293"/>
            <a:chExt cx="10532837" cy="4755794"/>
          </a:xfrm>
        </p:grpSpPr>
        <p:grpSp>
          <p:nvGrpSpPr>
            <p:cNvPr id="45" name="群組 44">
              <a:extLst>
                <a:ext uri="{FF2B5EF4-FFF2-40B4-BE49-F238E27FC236}">
                  <a16:creationId xmlns:a16="http://schemas.microsoft.com/office/drawing/2014/main" id="{31D57431-6447-463D-A5E1-C1D87B96D35D}"/>
                </a:ext>
              </a:extLst>
            </p:cNvPr>
            <p:cNvGrpSpPr/>
            <p:nvPr/>
          </p:nvGrpSpPr>
          <p:grpSpPr>
            <a:xfrm>
              <a:off x="3564334" y="2912258"/>
              <a:ext cx="2783534" cy="1788638"/>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4021351" y="1964293"/>
              <a:ext cx="7425394" cy="2144317"/>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FB8605">
                    <a:alpha val="72000"/>
                  </a:srgbClr>
                </a:gs>
                <a:gs pos="100000">
                  <a:srgbClr val="FB8605">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774941" y="5248179"/>
              <a:ext cx="1721708" cy="974480"/>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grpSp>
          <p:nvGrpSpPr>
            <p:cNvPr id="15" name="群組 14">
              <a:extLst>
                <a:ext uri="{FF2B5EF4-FFF2-40B4-BE49-F238E27FC236}">
                  <a16:creationId xmlns:a16="http://schemas.microsoft.com/office/drawing/2014/main" id="{2B5FF71A-0367-45BF-A2D9-FE22B6E16730}"/>
                </a:ext>
              </a:extLst>
            </p:cNvPr>
            <p:cNvGrpSpPr/>
            <p:nvPr/>
          </p:nvGrpSpPr>
          <p:grpSpPr>
            <a:xfrm>
              <a:off x="5791375" y="5248179"/>
              <a:ext cx="3733476" cy="974480"/>
              <a:chOff x="6147389" y="4066228"/>
              <a:chExt cx="6041382" cy="1576868"/>
            </a:xfrm>
          </p:grpSpPr>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147389" y="4066228"/>
                <a:ext cx="2786007" cy="1576868"/>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9445073" y="5195289"/>
                <a:ext cx="2743698" cy="315095"/>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Deduplicated Data</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3" name="群組 22">
              <a:extLst>
                <a:ext uri="{FF2B5EF4-FFF2-40B4-BE49-F238E27FC236}">
                  <a16:creationId xmlns:a16="http://schemas.microsoft.com/office/drawing/2014/main" id="{B7BDF2F5-4ABC-4884-8AA5-BAEA6B5CD11E}"/>
                </a:ext>
              </a:extLst>
            </p:cNvPr>
            <p:cNvGrpSpPr/>
            <p:nvPr/>
          </p:nvGrpSpPr>
          <p:grpSpPr>
            <a:xfrm>
              <a:off x="3861295" y="5248179"/>
              <a:ext cx="1721708" cy="974480"/>
              <a:chOff x="2576979" y="4066229"/>
              <a:chExt cx="2786007" cy="1576868"/>
            </a:xfrm>
          </p:grpSpPr>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Original Data</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5" name="群組 34">
              <a:extLst>
                <a:ext uri="{FF2B5EF4-FFF2-40B4-BE49-F238E27FC236}">
                  <a16:creationId xmlns:a16="http://schemas.microsoft.com/office/drawing/2014/main" id="{F3E25E67-72A2-4986-ABE9-C286DB5DCFFF}"/>
                </a:ext>
              </a:extLst>
            </p:cNvPr>
            <p:cNvGrpSpPr/>
            <p:nvPr/>
          </p:nvGrpSpPr>
          <p:grpSpPr>
            <a:xfrm>
              <a:off x="9768496" y="5248179"/>
              <a:ext cx="1721708" cy="974480"/>
              <a:chOff x="9725980" y="1758187"/>
              <a:chExt cx="2786007" cy="1576868"/>
            </a:xfrm>
          </p:grpSpPr>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25980" y="1758187"/>
                <a:ext cx="2786007" cy="1576868"/>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415736" y="2977732"/>
                <a:ext cx="1457101" cy="253500"/>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SSD Pool</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40036" y="2014501"/>
                <a:ext cx="617065" cy="785355"/>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17667" y="2014501"/>
                <a:ext cx="617065" cy="785355"/>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90669" y="2014501"/>
                <a:ext cx="617065" cy="785355"/>
              </a:xfrm>
              <a:prstGeom prst="rect">
                <a:avLst/>
              </a:prstGeom>
            </p:spPr>
          </p:pic>
        </p:grpSp>
        <p:grpSp>
          <p:nvGrpSpPr>
            <p:cNvPr id="41" name="群組 49">
              <a:extLst>
                <a:ext uri="{FF2B5EF4-FFF2-40B4-BE49-F238E27FC236}">
                  <a16:creationId xmlns:a16="http://schemas.microsoft.com/office/drawing/2014/main" id="{F3C59377-00BD-4423-8A25-D3C0CD348115}"/>
                </a:ext>
              </a:extLst>
            </p:cNvPr>
            <p:cNvGrpSpPr/>
            <p:nvPr/>
          </p:nvGrpSpPr>
          <p:grpSpPr>
            <a:xfrm rot="5400000">
              <a:off x="4168267" y="4253781"/>
              <a:ext cx="1103918" cy="860199"/>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sz="1400">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50" name="Google Shape;461;p24">
              <a:extLst>
                <a:ext uri="{FF2B5EF4-FFF2-40B4-BE49-F238E27FC236}">
                  <a16:creationId xmlns:a16="http://schemas.microsoft.com/office/drawing/2014/main" id="{9F492E3E-586A-4AB3-9E1E-D1B25FBDE089}"/>
                </a:ext>
              </a:extLst>
            </p:cNvPr>
            <p:cNvSpPr/>
            <p:nvPr/>
          </p:nvSpPr>
          <p:spPr>
            <a:xfrm>
              <a:off x="5064786" y="4782298"/>
              <a:ext cx="762151" cy="248768"/>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a:buClr>
                  <a:srgbClr val="D8D8D8"/>
                </a:buClr>
                <a:buSzPts val="1200"/>
              </a:pPr>
              <a:r>
                <a:rPr lang="en-US" sz="12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a:t>
              </a:r>
            </a:p>
          </p:txBody>
        </p:sp>
        <p:sp>
          <p:nvSpPr>
            <p:cNvPr id="51" name="Google Shape;460;p24">
              <a:extLst>
                <a:ext uri="{FF2B5EF4-FFF2-40B4-BE49-F238E27FC236}">
                  <a16:creationId xmlns:a16="http://schemas.microsoft.com/office/drawing/2014/main" id="{E2032D9E-7439-40F4-A1F0-9782FBC0BC50}"/>
                </a:ext>
              </a:extLst>
            </p:cNvPr>
            <p:cNvSpPr/>
            <p:nvPr/>
          </p:nvSpPr>
          <p:spPr>
            <a:xfrm>
              <a:off x="8847645" y="6205573"/>
              <a:ext cx="2573762" cy="514514"/>
            </a:xfrm>
            <a:prstGeom prst="rect">
              <a:avLst/>
            </a:prstGeom>
            <a:noFill/>
            <a:ln>
              <a:noFill/>
            </a:ln>
          </p:spPr>
          <p:txBody>
            <a:bodyPr spcFirstLastPara="1" wrap="square" lIns="91425" tIns="91425" rIns="91425" bIns="91425" anchor="t" anchorCtr="0">
              <a:noAutofit/>
            </a:bodyPr>
            <a:lstStyle/>
            <a:p>
              <a:pPr algn="ctr">
                <a:buClr>
                  <a:srgbClr val="D8D8D8"/>
                </a:buClr>
                <a:buSzPts val="1200"/>
              </a:pPr>
              <a:r>
                <a:rPr lang="en-US" sz="12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Write to SSDs as sequential as much as possible.</a:t>
              </a:r>
            </a:p>
          </p:txBody>
        </p:sp>
        <p:sp>
          <p:nvSpPr>
            <p:cNvPr id="52" name="Google Shape;459;p24">
              <a:extLst>
                <a:ext uri="{FF2B5EF4-FFF2-40B4-BE49-F238E27FC236}">
                  <a16:creationId xmlns:a16="http://schemas.microsoft.com/office/drawing/2014/main" id="{473E2F7E-3B44-4FC5-B8C0-A378FA58AEA6}"/>
                </a:ext>
              </a:extLst>
            </p:cNvPr>
            <p:cNvSpPr/>
            <p:nvPr/>
          </p:nvSpPr>
          <p:spPr>
            <a:xfrm>
              <a:off x="4996182" y="6229028"/>
              <a:ext cx="1329180" cy="243302"/>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Compression</a:t>
              </a:r>
            </a:p>
          </p:txBody>
        </p:sp>
        <p:sp>
          <p:nvSpPr>
            <p:cNvPr id="53" name="Google Shape;458;p24">
              <a:extLst>
                <a:ext uri="{FF2B5EF4-FFF2-40B4-BE49-F238E27FC236}">
                  <a16:creationId xmlns:a16="http://schemas.microsoft.com/office/drawing/2014/main" id="{1D93076F-B5CD-48F4-BBA9-23138847AF7E}"/>
                </a:ext>
              </a:extLst>
            </p:cNvPr>
            <p:cNvSpPr/>
            <p:nvPr/>
          </p:nvSpPr>
          <p:spPr>
            <a:xfrm>
              <a:off x="7013537" y="6229028"/>
              <a:ext cx="1407004" cy="206772"/>
            </a:xfrm>
            <a:prstGeom prst="rect">
              <a:avLst/>
            </a:prstGeom>
            <a:noFill/>
            <a:ln>
              <a:noFill/>
            </a:ln>
          </p:spPr>
          <p:txBody>
            <a:bodyPr spcFirstLastPara="1" wrap="square" lIns="91425" tIns="91425" rIns="91425" bIns="91425" anchor="ctr" anchorCtr="0">
              <a:noAutofit/>
            </a:bodyPr>
            <a:lstStyle/>
            <a:p>
              <a:pPr>
                <a:buClr>
                  <a:srgbClr val="D8D8D8"/>
                </a:buClr>
                <a:buSzPts val="1200"/>
              </a:pPr>
              <a:r>
                <a:rPr lang="en-US" sz="1200" b="1">
                  <a:solidFill>
                    <a:srgbClr val="FB8605"/>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Deduplication</a:t>
              </a: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5410778" y="5550694"/>
              <a:ext cx="4495396" cy="436216"/>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a:buSzPts val="1400"/>
                </a:pPr>
                <a:endPar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5760770" y="5983595"/>
              <a:ext cx="1838670" cy="193148"/>
            </a:xfrm>
            <a:prstGeom prst="rect">
              <a:avLst/>
            </a:prstGeom>
            <a:noFill/>
            <a:ln>
              <a:noFill/>
            </a:ln>
          </p:spPr>
          <p:txBody>
            <a:bodyPr spcFirstLastPara="1" wrap="square" lIns="91425" tIns="91425" rIns="91425" bIns="91425" anchor="ctr" anchorCtr="0">
              <a:noAutofit/>
            </a:bodyPr>
            <a:lstStyle/>
            <a:p>
              <a:pPr algn="ctr">
                <a:buClr>
                  <a:srgbClr val="D8D8D8"/>
                </a:buClr>
                <a:buSzPts val="1200"/>
              </a:pPr>
              <a:r>
                <a:rPr 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Compressed Data</a:t>
              </a:r>
              <a:endParaRPr 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240017" y="5409315"/>
              <a:ext cx="173159" cy="25102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686077" y="5409315"/>
              <a:ext cx="173159" cy="25102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463047" y="5409315"/>
              <a:ext cx="173159" cy="25102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909105" y="5409315"/>
              <a:ext cx="173159" cy="25102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706299" y="5730135"/>
              <a:ext cx="173159" cy="25102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474316" y="5739276"/>
              <a:ext cx="173159" cy="25102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929535" y="5730135"/>
              <a:ext cx="173159" cy="25102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251041" y="5739277"/>
              <a:ext cx="173159" cy="25102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buClr>
                  <a:srgbClr val="D8D8D8"/>
                </a:buClr>
                <a:buSzPts val="1400"/>
              </a:pPr>
              <a:r>
                <a:rPr 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9" cstate="print">
              <a:alphaModFix/>
              <a:extLst>
                <a:ext uri="{28A0092B-C50C-407E-A947-70E740481C1C}">
                  <a14:useLocalDpi xmlns:a14="http://schemas.microsoft.com/office/drawing/2010/main"/>
                </a:ext>
              </a:extLst>
            </a:blip>
            <a:srcRect l="1085" t="2850" r="1272" b="2302"/>
            <a:stretch/>
          </p:blipFill>
          <p:spPr>
            <a:xfrm>
              <a:off x="7730045" y="3405784"/>
              <a:ext cx="3691362" cy="1540032"/>
            </a:xfrm>
            <a:prstGeom prst="rect">
              <a:avLst/>
            </a:prstGeom>
            <a:noFill/>
            <a:ln w="31750">
              <a:solidFill>
                <a:srgbClr val="9999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8140123" y="774335"/>
              <a:ext cx="914267" cy="5698829"/>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l="1052" t="41827" r="1820" b="10966"/>
            <a:stretch/>
          </p:blipFill>
          <p:spPr>
            <a:xfrm>
              <a:off x="5751734" y="1973102"/>
              <a:ext cx="5691120" cy="1508402"/>
            </a:xfrm>
            <a:prstGeom prst="rect">
              <a:avLst/>
            </a:prstGeom>
            <a:noFill/>
            <a:ln w="28575">
              <a:solidFill>
                <a:srgbClr val="FB8605"/>
              </a:solidFill>
            </a:ln>
            <a:effectLst/>
          </p:spPr>
        </p:pic>
        <p:sp>
          <p:nvSpPr>
            <p:cNvPr id="3" name="Rectangle 3">
              <a:extLst>
                <a:ext uri="{FF2B5EF4-FFF2-40B4-BE49-F238E27FC236}">
                  <a16:creationId xmlns:a16="http://schemas.microsoft.com/office/drawing/2014/main" id="{C8F22BE1-55B4-4577-8B2F-ED5955C32BF1}"/>
                </a:ext>
              </a:extLst>
            </p:cNvPr>
            <p:cNvSpPr/>
            <p:nvPr/>
          </p:nvSpPr>
          <p:spPr>
            <a:xfrm flipH="1">
              <a:off x="1031063" y="2009220"/>
              <a:ext cx="4244082" cy="589428"/>
            </a:xfrm>
            <a:prstGeom prst="snip2DiagRect">
              <a:avLst>
                <a:gd name="adj1" fmla="val 0"/>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EE6D2B"/>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 name="文字方塊 3">
              <a:extLst>
                <a:ext uri="{FF2B5EF4-FFF2-40B4-BE49-F238E27FC236}">
                  <a16:creationId xmlns:a16="http://schemas.microsoft.com/office/drawing/2014/main" id="{6C345CBA-CCAF-4DD2-8C39-C05ACCD7CF34}"/>
                </a:ext>
              </a:extLst>
            </p:cNvPr>
            <p:cNvSpPr txBox="1"/>
            <p:nvPr/>
          </p:nvSpPr>
          <p:spPr>
            <a:xfrm>
              <a:off x="1088189" y="2070571"/>
              <a:ext cx="4186956" cy="495692"/>
            </a:xfrm>
            <a:prstGeom prst="rect">
              <a:avLst/>
            </a:prstGeom>
            <a:noFill/>
          </p:spPr>
          <p:txBody>
            <a:bodyPr wrap="square">
              <a:spAutoFit/>
            </a:bodyPr>
            <a:lstStyle/>
            <a:p>
              <a:pPr defTabSz="1219170">
                <a:buClr>
                  <a:srgbClr val="000000"/>
                </a:buClr>
                <a:defRPr/>
              </a:pPr>
              <a:r>
                <a:rPr lang="zh-TW" altLang="en-US" sz="2500" b="1" kern="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必須在存入前減量才有效用</a:t>
              </a:r>
            </a:p>
          </p:txBody>
        </p:sp>
        <p:sp>
          <p:nvSpPr>
            <p:cNvPr id="69" name="矩形: 圓角 68">
              <a:extLst>
                <a:ext uri="{FF2B5EF4-FFF2-40B4-BE49-F238E27FC236}">
                  <a16:creationId xmlns:a16="http://schemas.microsoft.com/office/drawing/2014/main" id="{10AF4F7F-3A6B-4112-9347-1B3DB6AC5CDB}"/>
                </a:ext>
              </a:extLst>
            </p:cNvPr>
            <p:cNvSpPr/>
            <p:nvPr/>
          </p:nvSpPr>
          <p:spPr>
            <a:xfrm>
              <a:off x="978956" y="2847943"/>
              <a:ext cx="2730540" cy="1283979"/>
            </a:xfrm>
            <a:prstGeom prst="roundRect">
              <a:avLst>
                <a:gd name="adj" fmla="val 4524"/>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0" name="Google Shape;426;p24">
              <a:extLst>
                <a:ext uri="{FF2B5EF4-FFF2-40B4-BE49-F238E27FC236}">
                  <a16:creationId xmlns:a16="http://schemas.microsoft.com/office/drawing/2014/main" id="{A1A0A9DB-2E39-42EA-9437-19996825887B}"/>
                </a:ext>
              </a:extLst>
            </p:cNvPr>
            <p:cNvSpPr txBox="1"/>
            <p:nvPr/>
          </p:nvSpPr>
          <p:spPr>
            <a:xfrm>
              <a:off x="1021618" y="3080127"/>
              <a:ext cx="2471892" cy="1000981"/>
            </a:xfrm>
            <a:prstGeom prst="rect">
              <a:avLst/>
            </a:prstGeom>
            <a:noFill/>
            <a:ln>
              <a:noFill/>
            </a:ln>
          </p:spPr>
          <p:txBody>
            <a:bodyPr spcFirstLastPara="1" wrap="square" lIns="45675" tIns="45675" rIns="45675" bIns="45675" anchor="t" anchorCtr="0">
              <a:noAutofit/>
            </a:bodyPr>
            <a:lstStyle/>
            <a:p>
              <a:pPr marL="112773">
                <a:lnSpc>
                  <a:spcPts val="2500"/>
                </a:lnSpc>
                <a:buClr>
                  <a:schemeClr val="accent2"/>
                </a:buClr>
                <a:buSzPts val="2400"/>
              </a:pPr>
              <a:r>
                <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ZFS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檔案系統的重複數據刪除與壓縮功能</a:t>
              </a: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1" name="矩形: 圓角 70">
              <a:extLst>
                <a:ext uri="{FF2B5EF4-FFF2-40B4-BE49-F238E27FC236}">
                  <a16:creationId xmlns:a16="http://schemas.microsoft.com/office/drawing/2014/main" id="{90098286-E42C-4175-99F6-E2B98DDF13E4}"/>
                </a:ext>
              </a:extLst>
            </p:cNvPr>
            <p:cNvSpPr/>
            <p:nvPr/>
          </p:nvSpPr>
          <p:spPr>
            <a:xfrm>
              <a:off x="975752" y="4389076"/>
              <a:ext cx="2730540" cy="2143008"/>
            </a:xfrm>
            <a:prstGeom prst="roundRect">
              <a:avLst>
                <a:gd name="adj" fmla="val 4524"/>
              </a:avLst>
            </a:prstGeom>
            <a:gradFill>
              <a:gsLst>
                <a:gs pos="47000">
                  <a:srgbClr val="FFFFFF">
                    <a:alpha val="32000"/>
                  </a:srgbClr>
                </a:gs>
                <a:gs pos="100000">
                  <a:srgbClr val="FFFFFF">
                    <a:alpha val="7000"/>
                  </a:srgbClr>
                </a:gs>
              </a:gsLst>
              <a:lin ang="5400000" scaled="1"/>
            </a:gradFill>
            <a:ln w="12700">
              <a:gradFill>
                <a:gsLst>
                  <a:gs pos="0">
                    <a:srgbClr val="32323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3" name="Google Shape;427;p24">
              <a:extLst>
                <a:ext uri="{FF2B5EF4-FFF2-40B4-BE49-F238E27FC236}">
                  <a16:creationId xmlns:a16="http://schemas.microsoft.com/office/drawing/2014/main" id="{00A43238-BE22-4BE1-BFBE-F30EF3C69942}"/>
                </a:ext>
              </a:extLst>
            </p:cNvPr>
            <p:cNvSpPr txBox="1"/>
            <p:nvPr/>
          </p:nvSpPr>
          <p:spPr>
            <a:xfrm>
              <a:off x="957367" y="4489214"/>
              <a:ext cx="2613441" cy="1908058"/>
            </a:xfrm>
            <a:prstGeom prst="rect">
              <a:avLst/>
            </a:prstGeom>
            <a:noFill/>
            <a:ln>
              <a:noFill/>
            </a:ln>
          </p:spPr>
          <p:txBody>
            <a:bodyPr spcFirstLastPara="1" wrap="square" lIns="91425" tIns="91425" rIns="91425" bIns="91425" anchor="t" anchorCtr="0">
              <a:noAutofit/>
            </a:bodyPr>
            <a:lstStyle/>
            <a:p>
              <a:pPr marL="139697">
                <a:lnSpc>
                  <a:spcPts val="2500"/>
                </a:lnSpc>
                <a:buClr>
                  <a:srgbClr val="D8D8D8"/>
                </a:buClr>
                <a:buSzPts val="1400"/>
              </a:pP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透過資料減量來大幅減少 </a:t>
              </a:r>
              <a:r>
                <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SSD</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的寫入次數</a:t>
              </a:r>
              <a:r>
                <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，ZFS</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檔案系統也因此成為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All Flash /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高速</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系統</a:t>
              </a:r>
              <a:r>
                <a:rPr lang="en-US" sz="1400" err="1">
                  <a:solidFill>
                    <a:schemeClr val="bg1"/>
                  </a:solidFill>
                  <a:latin typeface="Arial" panose="020B0604020202020204" pitchFamily="34" charset="0"/>
                  <a:ea typeface="微軟正黑體" panose="020B0604030504040204" pitchFamily="34" charset="-120"/>
                  <a:sym typeface="Arial" panose="020B0604020202020204" pitchFamily="34" charset="0"/>
                </a:rPr>
                <a:t>的最佳</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搭配夥伴</a:t>
              </a:r>
              <a:r>
                <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5" name="標題 4">
            <a:extLst>
              <a:ext uri="{FF2B5EF4-FFF2-40B4-BE49-F238E27FC236}">
                <a16:creationId xmlns:a16="http://schemas.microsoft.com/office/drawing/2014/main" id="{0D6759EF-D206-4D6C-5129-047A6B132258}"/>
              </a:ext>
            </a:extLst>
          </p:cNvPr>
          <p:cNvSpPr>
            <a:spLocks noGrp="1"/>
          </p:cNvSpPr>
          <p:nvPr>
            <p:ph type="title"/>
          </p:nvPr>
        </p:nvSpPr>
        <p:spPr>
          <a:xfrm>
            <a:off x="838200" y="516876"/>
            <a:ext cx="10515600" cy="1325563"/>
          </a:xfrm>
        </p:spPr>
        <p:txBody>
          <a:bodyPr>
            <a:normAutofit fontScale="90000"/>
          </a:bodyPr>
          <a:lstStyle/>
          <a:p>
            <a:r>
              <a:rPr lang="en-US" altLang="zh-TW">
                <a:sym typeface="Arial" panose="020B0604020202020204" pitchFamily="34" charset="0"/>
              </a:rPr>
              <a:t>NAS &amp; </a:t>
            </a:r>
            <a:r>
              <a:rPr lang="en-US" altLang="zh-TW" err="1">
                <a:sym typeface="Arial" panose="020B0604020202020204" pitchFamily="34" charset="0"/>
              </a:rPr>
              <a:t>QuTS</a:t>
            </a:r>
            <a:r>
              <a:rPr lang="en-US" altLang="zh-TW">
                <a:sym typeface="Arial" panose="020B0604020202020204" pitchFamily="34" charset="0"/>
              </a:rPr>
              <a:t> hero O.S.</a:t>
            </a:r>
            <a:r>
              <a:rPr lang="zh-TW" altLang="en-US">
                <a:sym typeface="Arial" panose="020B0604020202020204" pitchFamily="34" charset="0"/>
              </a:rPr>
              <a:t>具備在線資料縮減技術，</a:t>
            </a:r>
            <a:br>
              <a:rPr lang="zh-TW" altLang="en-US">
                <a:sym typeface="Arial" panose="020B0604020202020204" pitchFamily="34" charset="0"/>
              </a:rPr>
            </a:br>
            <a:r>
              <a:rPr lang="zh-TW" altLang="en-US">
                <a:sym typeface="Arial" panose="020B0604020202020204" pitchFamily="34" charset="0"/>
              </a:rPr>
              <a:t>能大幅延長 </a:t>
            </a:r>
            <a:r>
              <a:rPr lang="en-US" altLang="zh-TW">
                <a:sym typeface="Arial" panose="020B0604020202020204" pitchFamily="34" charset="0"/>
              </a:rPr>
              <a:t>SSD </a:t>
            </a:r>
            <a:r>
              <a:rPr lang="zh-TW" altLang="en-US">
                <a:sym typeface="Arial" panose="020B0604020202020204" pitchFamily="34" charset="0"/>
              </a:rPr>
              <a:t>的使用壽命</a:t>
            </a:r>
          </a:p>
        </p:txBody>
      </p:sp>
    </p:spTree>
    <p:extLst>
      <p:ext uri="{BB962C8B-B14F-4D97-AF65-F5344CB8AC3E}">
        <p14:creationId xmlns:p14="http://schemas.microsoft.com/office/powerpoint/2010/main" val="617631312"/>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群組 66" hidden="1">
            <a:extLst>
              <a:ext uri="{FF2B5EF4-FFF2-40B4-BE49-F238E27FC236}">
                <a16:creationId xmlns:a16="http://schemas.microsoft.com/office/drawing/2014/main" id="{07690929-3C77-47F2-AD2D-4A66D7951212}"/>
              </a:ext>
            </a:extLst>
          </p:cNvPr>
          <p:cNvGrpSpPr/>
          <p:nvPr/>
        </p:nvGrpSpPr>
        <p:grpSpPr>
          <a:xfrm>
            <a:off x="606169" y="6869731"/>
            <a:ext cx="11119699" cy="2088511"/>
            <a:chOff x="606169" y="6869730"/>
            <a:chExt cx="11119699" cy="2088510"/>
          </a:xfrm>
        </p:grpSpPr>
        <p:pic>
          <p:nvPicPr>
            <p:cNvPr id="15" name="Picture 14">
              <a:extLst>
                <a:ext uri="{FF2B5EF4-FFF2-40B4-BE49-F238E27FC236}">
                  <a16:creationId xmlns:a16="http://schemas.microsoft.com/office/drawing/2014/main" id="{A2F89324-6F9D-46B5-A0F7-4E0D78BFBE6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49450" y="6869730"/>
              <a:ext cx="3676418" cy="1364609"/>
            </a:xfrm>
            <a:prstGeom prst="rect">
              <a:avLst/>
            </a:prstGeom>
          </p:spPr>
        </p:pic>
        <p:sp>
          <p:nvSpPr>
            <p:cNvPr id="16" name="Rectangle 15">
              <a:extLst>
                <a:ext uri="{FF2B5EF4-FFF2-40B4-BE49-F238E27FC236}">
                  <a16:creationId xmlns:a16="http://schemas.microsoft.com/office/drawing/2014/main" id="{BD463888-2BF6-402A-BF7D-1CE79AB7DE31}"/>
                </a:ext>
              </a:extLst>
            </p:cNvPr>
            <p:cNvSpPr/>
            <p:nvPr/>
          </p:nvSpPr>
          <p:spPr>
            <a:xfrm>
              <a:off x="3432369" y="6942133"/>
              <a:ext cx="4719949" cy="72092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PM</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 手繪草圖說明</a:t>
              </a:r>
              <a:r>
                <a:rPr lang="en-US" altLang="zh-TW" sz="2000">
                  <a:solidFill>
                    <a:srgbClr val="002060"/>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a:solidFill>
                    <a:srgbClr val="002060"/>
                  </a:solidFill>
                  <a:latin typeface="Arial" panose="020B0604020202020204" pitchFamily="34" charset="0"/>
                  <a:ea typeface="微軟正黑體" panose="020B0604030504040204" pitchFamily="34" charset="-120"/>
                  <a:sym typeface="Arial" panose="020B0604020202020204" pitchFamily="34" charset="0"/>
                </a:rPr>
                <a:t>再協助微調圖示</a:t>
              </a:r>
            </a:p>
          </p:txBody>
        </p:sp>
        <p:pic>
          <p:nvPicPr>
            <p:cNvPr id="3" name="Picture 3" descr="A picture containing truck, microwave, standing&#10;&#10;Description generated with very high confidence">
              <a:extLst>
                <a:ext uri="{FF2B5EF4-FFF2-40B4-BE49-F238E27FC236}">
                  <a16:creationId xmlns:a16="http://schemas.microsoft.com/office/drawing/2014/main" id="{D9A599FB-7B82-4544-A1B7-018A0072039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169" y="7361045"/>
              <a:ext cx="3440935" cy="1597195"/>
            </a:xfrm>
            <a:prstGeom prst="rect">
              <a:avLst/>
            </a:prstGeom>
          </p:spPr>
        </p:pic>
        <p:pic>
          <p:nvPicPr>
            <p:cNvPr id="5" name="Picture 5" descr="A picture containing green, table, computer, man&#10;&#10;Description generated with very high confidence">
              <a:extLst>
                <a:ext uri="{FF2B5EF4-FFF2-40B4-BE49-F238E27FC236}">
                  <a16:creationId xmlns:a16="http://schemas.microsoft.com/office/drawing/2014/main" id="{0D1C2CF9-0F83-4AF9-9127-2500E3657F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88316" y="7288126"/>
              <a:ext cx="3615368" cy="1642045"/>
            </a:xfrm>
            <a:prstGeom prst="rect">
              <a:avLst/>
            </a:prstGeom>
          </p:spPr>
        </p:pic>
      </p:grpSp>
      <p:sp>
        <p:nvSpPr>
          <p:cNvPr id="10" name="TextBox 7">
            <a:extLst>
              <a:ext uri="{FF2B5EF4-FFF2-40B4-BE49-F238E27FC236}">
                <a16:creationId xmlns:a16="http://schemas.microsoft.com/office/drawing/2014/main" id="{56D08D42-EA5F-47A4-BCE3-A2680E9FFDBE}"/>
              </a:ext>
            </a:extLst>
          </p:cNvPr>
          <p:cNvSpPr txBox="1"/>
          <p:nvPr/>
        </p:nvSpPr>
        <p:spPr>
          <a:xfrm>
            <a:off x="7243992" y="2452203"/>
            <a:ext cx="4481876" cy="923330"/>
          </a:xfrm>
          <a:prstGeom prst="rect">
            <a:avLst/>
          </a:prstGeom>
          <a:noFill/>
        </p:spPr>
        <p:txBody>
          <a:bodyPr wrap="square" rtlCol="0">
            <a:spAutoFit/>
          </a:bodyPr>
          <a:lstStyle/>
          <a:p>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QSAL (QNAP SSD Anti-wear Leveling):</a:t>
            </a:r>
          </a:p>
          <a:p>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對應</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RAID 5 / 6 / 50 / 60 / TP</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這幾種的</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SSD RAID Pool,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將會預設自動啟用</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8" name="群組 37">
            <a:extLst>
              <a:ext uri="{FF2B5EF4-FFF2-40B4-BE49-F238E27FC236}">
                <a16:creationId xmlns:a16="http://schemas.microsoft.com/office/drawing/2014/main" id="{B985C7A4-1B89-45E2-AAD0-E6574A0CD710}"/>
              </a:ext>
            </a:extLst>
          </p:cNvPr>
          <p:cNvGrpSpPr/>
          <p:nvPr/>
        </p:nvGrpSpPr>
        <p:grpSpPr>
          <a:xfrm>
            <a:off x="838200" y="2332222"/>
            <a:ext cx="1429875" cy="1283056"/>
            <a:chOff x="131648" y="1813613"/>
            <a:chExt cx="1072406" cy="962292"/>
          </a:xfrm>
        </p:grpSpPr>
        <p:grpSp>
          <p:nvGrpSpPr>
            <p:cNvPr id="21" name="群組 20">
              <a:extLst>
                <a:ext uri="{FF2B5EF4-FFF2-40B4-BE49-F238E27FC236}">
                  <a16:creationId xmlns:a16="http://schemas.microsoft.com/office/drawing/2014/main" id="{5F3D6AE0-1F58-4F21-B7A8-D1188C63F7EF}"/>
                </a:ext>
              </a:extLst>
            </p:cNvPr>
            <p:cNvGrpSpPr/>
            <p:nvPr/>
          </p:nvGrpSpPr>
          <p:grpSpPr>
            <a:xfrm>
              <a:off x="131648" y="1813613"/>
              <a:ext cx="1072406" cy="962292"/>
              <a:chOff x="2369948" y="1461709"/>
              <a:chExt cx="1232742" cy="1106165"/>
            </a:xfrm>
          </p:grpSpPr>
          <p:pic>
            <p:nvPicPr>
              <p:cNvPr id="18" name="圖形 17">
                <a:extLst>
                  <a:ext uri="{FF2B5EF4-FFF2-40B4-BE49-F238E27FC236}">
                    <a16:creationId xmlns:a16="http://schemas.microsoft.com/office/drawing/2014/main" id="{73956904-DDCF-4388-9C48-8D03B38158EA}"/>
                  </a:ext>
                </a:extLst>
              </p:cNvPr>
              <p:cNvPicPr>
                <a:picLocks noChangeAspect="1"/>
              </p:cNvPicPr>
              <p:nvPr/>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b="-11443"/>
              <a:stretch/>
            </p:blipFill>
            <p:spPr>
              <a:xfrm rot="5400000">
                <a:off x="2433236" y="1398421"/>
                <a:ext cx="1106165" cy="1232742"/>
              </a:xfrm>
              <a:prstGeom prst="rect">
                <a:avLst/>
              </a:prstGeom>
              <a:effectLst>
                <a:outerShdw blurRad="215900" dist="190500" dir="780000" sx="94000" sy="94000" algn="tl" rotWithShape="0">
                  <a:prstClr val="black">
                    <a:alpha val="40000"/>
                  </a:prstClr>
                </a:outerShdw>
              </a:effectLst>
            </p:spPr>
          </p:pic>
          <p:sp>
            <p:nvSpPr>
              <p:cNvPr id="20" name="矩形 19">
                <a:extLst>
                  <a:ext uri="{FF2B5EF4-FFF2-40B4-BE49-F238E27FC236}">
                    <a16:creationId xmlns:a16="http://schemas.microsoft.com/office/drawing/2014/main" id="{3785324E-EE9B-4BA3-BB4C-27B682C5B08C}"/>
                  </a:ext>
                </a:extLst>
              </p:cNvPr>
              <p:cNvSpPr/>
              <p:nvPr/>
            </p:nvSpPr>
            <p:spPr>
              <a:xfrm>
                <a:off x="2507891" y="1659382"/>
                <a:ext cx="1094797" cy="70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QSAL </a:t>
                </a:r>
                <a:r>
                  <a:rPr kumimoji="1"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專利 </a:t>
                </a:r>
                <a:r>
                  <a:rPr kumimoji="1" lang="zh-TW" altLang="en-US" sz="1600" b="1">
                    <a:solidFill>
                      <a:srgbClr val="FF6600"/>
                    </a:solidFill>
                    <a:latin typeface="Arial" panose="020B0604020202020204" pitchFamily="34" charset="0"/>
                    <a:ea typeface="微軟正黑體" panose="020B0604030504040204" pitchFamily="34" charset="-120"/>
                    <a:sym typeface="Arial" panose="020B0604020202020204" pitchFamily="34" charset="0"/>
                  </a:rPr>
                  <a:t>動態分布</a:t>
                </a:r>
              </a:p>
            </p:txBody>
          </p:sp>
        </p:grpSp>
        <p:pic>
          <p:nvPicPr>
            <p:cNvPr id="33" name="圖形 32">
              <a:extLst>
                <a:ext uri="{FF2B5EF4-FFF2-40B4-BE49-F238E27FC236}">
                  <a16:creationId xmlns:a16="http://schemas.microsoft.com/office/drawing/2014/main" id="{A6F40338-8F51-4218-8159-DA4F563275D0}"/>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1878018"/>
              <a:ext cx="876300" cy="123958"/>
            </a:xfrm>
            <a:prstGeom prst="rect">
              <a:avLst/>
            </a:prstGeom>
          </p:spPr>
        </p:pic>
        <p:pic>
          <p:nvPicPr>
            <p:cNvPr id="36" name="圖形 35">
              <a:extLst>
                <a:ext uri="{FF2B5EF4-FFF2-40B4-BE49-F238E27FC236}">
                  <a16:creationId xmlns:a16="http://schemas.microsoft.com/office/drawing/2014/main" id="{5EDBBBE7-3873-4994-B990-77AA340073F1}"/>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rcRect b="71080"/>
            <a:stretch/>
          </p:blipFill>
          <p:spPr>
            <a:xfrm>
              <a:off x="279310" y="2610221"/>
              <a:ext cx="876300" cy="123958"/>
            </a:xfrm>
            <a:prstGeom prst="rect">
              <a:avLst/>
            </a:prstGeom>
          </p:spPr>
        </p:pic>
      </p:grpSp>
      <p:pic>
        <p:nvPicPr>
          <p:cNvPr id="8" name="圖形 7">
            <a:extLst>
              <a:ext uri="{FF2B5EF4-FFF2-40B4-BE49-F238E27FC236}">
                <a16:creationId xmlns:a16="http://schemas.microsoft.com/office/drawing/2014/main" id="{836B1107-5FBC-4C47-B810-C71F8E51137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98202" y="3990891"/>
            <a:ext cx="6184887" cy="2401472"/>
          </a:xfrm>
          <a:prstGeom prst="rect">
            <a:avLst/>
          </a:prstGeom>
        </p:spPr>
      </p:pic>
      <p:sp>
        <p:nvSpPr>
          <p:cNvPr id="23" name="文字方塊 22" hidden="1">
            <a:extLst>
              <a:ext uri="{FF2B5EF4-FFF2-40B4-BE49-F238E27FC236}">
                <a16:creationId xmlns:a16="http://schemas.microsoft.com/office/drawing/2014/main" id="{418185DC-2C89-4D03-8C9E-9D1F23C44B1B}"/>
              </a:ext>
            </a:extLst>
          </p:cNvPr>
          <p:cNvSpPr txBox="1"/>
          <p:nvPr/>
        </p:nvSpPr>
        <p:spPr>
          <a:xfrm>
            <a:off x="491236" y="77483"/>
            <a:ext cx="11234632" cy="1754326"/>
          </a:xfrm>
          <a:prstGeom prst="rect">
            <a:avLst/>
          </a:prstGeom>
          <a:noFill/>
        </p:spPr>
        <p:txBody>
          <a:bodyPr wrap="square" rtlCol="0" anchor="ctr">
            <a:spAutoFit/>
          </a:bodyPr>
          <a:lstStyle/>
          <a:p>
            <a:pPr algn="ct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對應各種</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 RAID</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組態，</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QNAP All Flash</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系統會自動偵測啟用</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QSAL</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專利技術</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提供預防</a:t>
            </a:r>
            <a:r>
              <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rPr>
              <a:t>SSD</a:t>
            </a:r>
            <a:r>
              <a:rPr lang="zh-TW" altLang="en-US" sz="3600" b="1">
                <a:solidFill>
                  <a:schemeClr val="bg1"/>
                </a:solidFill>
                <a:latin typeface="Arial" panose="020B0604020202020204" pitchFamily="34" charset="0"/>
                <a:ea typeface="微軟正黑體" panose="020B0604030504040204" pitchFamily="34" charset="-120"/>
                <a:sym typeface="Arial" panose="020B0604020202020204" pitchFamily="34" charset="0"/>
              </a:rPr>
              <a:t>發生同時損害的機制 </a:t>
            </a:r>
            <a:endParaRPr lang="en-US" altLang="zh-TW" sz="3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6" name="圖形 5">
            <a:extLst>
              <a:ext uri="{FF2B5EF4-FFF2-40B4-BE49-F238E27FC236}">
                <a16:creationId xmlns:a16="http://schemas.microsoft.com/office/drawing/2014/main" id="{27F4ADE0-4687-45AD-8A10-B7A55BC1F95B}"/>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83517" y="3532971"/>
            <a:ext cx="3705547" cy="2983980"/>
          </a:xfrm>
          <a:prstGeom prst="rect">
            <a:avLst/>
          </a:prstGeom>
        </p:spPr>
      </p:pic>
      <p:sp>
        <p:nvSpPr>
          <p:cNvPr id="2" name="標題 1">
            <a:extLst>
              <a:ext uri="{FF2B5EF4-FFF2-40B4-BE49-F238E27FC236}">
                <a16:creationId xmlns:a16="http://schemas.microsoft.com/office/drawing/2014/main" id="{5E0E89C2-ECA5-AF98-A0D8-2C93F5CF2C06}"/>
              </a:ext>
            </a:extLst>
          </p:cNvPr>
          <p:cNvSpPr>
            <a:spLocks noGrp="1"/>
          </p:cNvSpPr>
          <p:nvPr>
            <p:ph type="title"/>
          </p:nvPr>
        </p:nvSpPr>
        <p:spPr>
          <a:xfrm>
            <a:off x="838200" y="542617"/>
            <a:ext cx="10515600" cy="1325563"/>
          </a:xfrm>
        </p:spPr>
        <p:txBody>
          <a:bodyPr/>
          <a:lstStyle/>
          <a:p>
            <a:r>
              <a:rPr lang="zh-TW" altLang="en-US">
                <a:sym typeface="Arial" panose="020B0604020202020204" pitchFamily="34" charset="0"/>
              </a:rPr>
              <a:t>作業系統會自動偵測啟用</a:t>
            </a:r>
            <a:r>
              <a:rPr lang="en-US" altLang="zh-TW">
                <a:sym typeface="Arial" panose="020B0604020202020204" pitchFamily="34" charset="0"/>
              </a:rPr>
              <a:t> QSAL </a:t>
            </a:r>
            <a:r>
              <a:rPr lang="zh-TW" altLang="en-US">
                <a:sym typeface="Arial" panose="020B0604020202020204" pitchFamily="34" charset="0"/>
              </a:rPr>
              <a:t>專利技術，</a:t>
            </a:r>
            <a:br>
              <a:rPr lang="en-US" altLang="zh-TW">
                <a:sym typeface="Arial" panose="020B0604020202020204" pitchFamily="34" charset="0"/>
              </a:rPr>
            </a:br>
            <a:r>
              <a:rPr lang="zh-TW" altLang="en-US">
                <a:sym typeface="Arial" panose="020B0604020202020204" pitchFamily="34" charset="0"/>
              </a:rPr>
              <a:t>提供預防</a:t>
            </a:r>
            <a:r>
              <a:rPr lang="en-US" altLang="zh-TW">
                <a:sym typeface="Arial" panose="020B0604020202020204" pitchFamily="34" charset="0"/>
              </a:rPr>
              <a:t> SSD </a:t>
            </a:r>
            <a:r>
              <a:rPr lang="zh-TW" altLang="en-US">
                <a:sym typeface="Arial" panose="020B0604020202020204" pitchFamily="34" charset="0"/>
              </a:rPr>
              <a:t>發生同時損害的機制 </a:t>
            </a:r>
          </a:p>
        </p:txBody>
      </p:sp>
      <p:pic>
        <p:nvPicPr>
          <p:cNvPr id="4100" name="Picture 4" descr="ts-h2287xu-rp">
            <a:extLst>
              <a:ext uri="{FF2B5EF4-FFF2-40B4-BE49-F238E27FC236}">
                <a16:creationId xmlns:a16="http://schemas.microsoft.com/office/drawing/2014/main" id="{FAE0E1EE-BF4F-4695-E2CF-6B82AAC8E33C}"/>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622484" y="2048606"/>
            <a:ext cx="3897613" cy="2436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135076"/>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8" name="Google Shape;100;p19">
            <a:extLst>
              <a:ext uri="{FF2B5EF4-FFF2-40B4-BE49-F238E27FC236}">
                <a16:creationId xmlns:a16="http://schemas.microsoft.com/office/drawing/2014/main" id="{553F454B-0ED1-3A40-8BD5-FB59CA4CD6B4}"/>
              </a:ext>
            </a:extLst>
          </p:cNvPr>
          <p:cNvPicPr preferRelativeResize="0"/>
          <p:nvPr/>
        </p:nvPicPr>
        <p:blipFill rotWithShape="1">
          <a:blip r:embed="rId3" cstate="print">
            <a:alphaModFix/>
            <a:extLst>
              <a:ext uri="{28A0092B-C50C-407E-A947-70E740481C1C}">
                <a14:useLocalDpi xmlns:a14="http://schemas.microsoft.com/office/drawing/2010/main"/>
              </a:ext>
            </a:extLst>
          </a:blip>
          <a:srcRect b="32103"/>
          <a:stretch/>
        </p:blipFill>
        <p:spPr>
          <a:xfrm>
            <a:off x="0" y="4692566"/>
            <a:ext cx="5282743" cy="2165434"/>
          </a:xfrm>
          <a:prstGeom prst="rect">
            <a:avLst/>
          </a:prstGeom>
          <a:noFill/>
          <a:ln>
            <a:noFill/>
          </a:ln>
        </p:spPr>
      </p:pic>
      <p:sp>
        <p:nvSpPr>
          <p:cNvPr id="79" name="Google Shape;79;p16"/>
          <p:cNvSpPr txBox="1">
            <a:spLocks noGrp="1"/>
          </p:cNvSpPr>
          <p:nvPr>
            <p:ph type="title" idx="4294967295"/>
          </p:nvPr>
        </p:nvSpPr>
        <p:spPr>
          <a:xfrm>
            <a:off x="829115" y="681293"/>
            <a:ext cx="5384800" cy="763588"/>
          </a:xfrm>
          <a:prstGeom prst="rect">
            <a:avLst/>
          </a:prstGeom>
        </p:spPr>
        <p:txBody>
          <a:bodyPr spcFirstLastPara="1" vert="horz" wrap="square" lIns="121900" tIns="121900" rIns="121900" bIns="121900" rtlCol="0" anchor="t" anchorCtr="0">
            <a:noAutofit/>
          </a:bodyPr>
          <a:lstStyle/>
          <a:p>
            <a:pPr>
              <a:spcBef>
                <a:spcPts val="0"/>
              </a:spcBef>
            </a:pPr>
            <a:r>
              <a:rPr lang="en" sz="4267" b="1">
                <a:solidFill>
                  <a:schemeClr val="bg1"/>
                </a:solidFill>
                <a:latin typeface="Arial" panose="020B0604020202020204" pitchFamily="34" charset="0"/>
                <a:ea typeface="微軟正黑體" panose="020B0604030504040204" pitchFamily="34" charset="-120"/>
                <a:sym typeface="Arial" panose="020B0604020202020204" pitchFamily="34" charset="0"/>
              </a:rPr>
              <a:t>Kernel 5.10 LTS</a:t>
            </a:r>
            <a:endParaRPr sz="42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 name="Google Shape;61;p14">
            <a:extLst>
              <a:ext uri="{FF2B5EF4-FFF2-40B4-BE49-F238E27FC236}">
                <a16:creationId xmlns:a16="http://schemas.microsoft.com/office/drawing/2014/main" id="{DE0ADD0E-2CC2-4E38-9A1F-0AAB0121A19A}"/>
              </a:ext>
            </a:extLst>
          </p:cNvPr>
          <p:cNvSpPr txBox="1">
            <a:spLocks/>
          </p:cNvSpPr>
          <p:nvPr/>
        </p:nvSpPr>
        <p:spPr>
          <a:xfrm>
            <a:off x="629959" y="1568533"/>
            <a:ext cx="5263179" cy="13792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buNone/>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採用 </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ZFS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檔案系統，</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QuTS hero h5.0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保障效能與資料完整</a:t>
            </a:r>
          </a:p>
        </p:txBody>
      </p:sp>
      <p:sp>
        <p:nvSpPr>
          <p:cNvPr id="5" name="Google Shape;79;p16">
            <a:extLst>
              <a:ext uri="{FF2B5EF4-FFF2-40B4-BE49-F238E27FC236}">
                <a16:creationId xmlns:a16="http://schemas.microsoft.com/office/drawing/2014/main" id="{C49462F0-8AD7-004E-B3F1-27A03F397CC2}"/>
              </a:ext>
            </a:extLst>
          </p:cNvPr>
          <p:cNvSpPr txBox="1">
            <a:spLocks/>
          </p:cNvSpPr>
          <p:nvPr/>
        </p:nvSpPr>
        <p:spPr>
          <a:xfrm>
            <a:off x="750099" y="2560660"/>
            <a:ext cx="6155532" cy="764117"/>
          </a:xfrm>
          <a:prstGeom prst="rect">
            <a:avLst/>
          </a:prstGeom>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 sz="4267" b="1">
                <a:solidFill>
                  <a:schemeClr val="bg1"/>
                </a:solidFill>
                <a:latin typeface="Arial" panose="020B0604020202020204" pitchFamily="34" charset="0"/>
                <a:ea typeface="微軟正黑體" panose="020B0604030504040204" pitchFamily="34" charset="-120"/>
                <a:sym typeface="Arial" panose="020B0604020202020204" pitchFamily="34" charset="0"/>
              </a:rPr>
              <a:t>非 IT 也能安裝與使用</a:t>
            </a:r>
          </a:p>
        </p:txBody>
      </p:sp>
      <p:sp>
        <p:nvSpPr>
          <p:cNvPr id="6" name="Google Shape;61;p14">
            <a:extLst>
              <a:ext uri="{FF2B5EF4-FFF2-40B4-BE49-F238E27FC236}">
                <a16:creationId xmlns:a16="http://schemas.microsoft.com/office/drawing/2014/main" id="{B9483B98-EA55-F740-B533-AB995A0DC168}"/>
              </a:ext>
            </a:extLst>
          </p:cNvPr>
          <p:cNvSpPr txBox="1">
            <a:spLocks/>
          </p:cNvSpPr>
          <p:nvPr/>
        </p:nvSpPr>
        <p:spPr>
          <a:xfrm>
            <a:off x="750099" y="3447771"/>
            <a:ext cx="5282743" cy="1379273"/>
          </a:xfrm>
          <a:prstGeom prst="rect">
            <a:avLst/>
          </a:prstGeom>
          <a:noFill/>
          <a:ln>
            <a:noFill/>
          </a:ln>
        </p:spPr>
        <p:txBody>
          <a:bodyPr spcFirstLastPara="1" wrap="square" lIns="121900" tIns="121900" rIns="121900" bIns="121900"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00000"/>
              </a:lnSpc>
              <a:buClr>
                <a:schemeClr val="dk1"/>
              </a:buClr>
              <a:buSzPts val="1100"/>
              <a:buNone/>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安裝精靈導引與管理帳號建立，視覺式網頁介面與多種</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app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與行動裝置支援</a:t>
            </a:r>
          </a:p>
        </p:txBody>
      </p:sp>
      <p:cxnSp>
        <p:nvCxnSpPr>
          <p:cNvPr id="7" name="直線接點 6">
            <a:extLst>
              <a:ext uri="{FF2B5EF4-FFF2-40B4-BE49-F238E27FC236}">
                <a16:creationId xmlns:a16="http://schemas.microsoft.com/office/drawing/2014/main" id="{78E8E570-8E5F-544D-9657-DC5870ECC9E5}"/>
              </a:ext>
            </a:extLst>
          </p:cNvPr>
          <p:cNvCxnSpPr>
            <a:cxnSpLocks/>
          </p:cNvCxnSpPr>
          <p:nvPr/>
        </p:nvCxnSpPr>
        <p:spPr>
          <a:xfrm>
            <a:off x="847339" y="3469560"/>
            <a:ext cx="5045799" cy="0"/>
          </a:xfrm>
          <a:prstGeom prst="line">
            <a:avLst/>
          </a:prstGeom>
          <a:ln w="25400">
            <a:gradFill>
              <a:gsLst>
                <a:gs pos="39000">
                  <a:schemeClr val="accent4"/>
                </a:gs>
                <a:gs pos="100000">
                  <a:srgbClr val="F34F21"/>
                </a:gs>
                <a:gs pos="0">
                  <a:srgbClr val="F34F21"/>
                </a:gs>
              </a:gsLst>
              <a:lin ang="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10" name="Google Shape;116;p21">
            <a:extLst>
              <a:ext uri="{FF2B5EF4-FFF2-40B4-BE49-F238E27FC236}">
                <a16:creationId xmlns:a16="http://schemas.microsoft.com/office/drawing/2014/main" id="{899F9116-C85B-8F43-A322-B81016ECE589}"/>
              </a:ext>
            </a:extLst>
          </p:cNvPr>
          <p:cNvPicPr preferRelativeResize="0"/>
          <p:nvPr/>
        </p:nvPicPr>
        <p:blipFill>
          <a:blip r:embed="rId4">
            <a:alphaModFix/>
          </a:blip>
          <a:stretch>
            <a:fillRect/>
          </a:stretch>
        </p:blipFill>
        <p:spPr>
          <a:xfrm>
            <a:off x="5284968" y="4692565"/>
            <a:ext cx="1734993" cy="2165435"/>
          </a:xfrm>
          <a:prstGeom prst="rect">
            <a:avLst/>
          </a:prstGeom>
          <a:noFill/>
          <a:ln>
            <a:noFill/>
          </a:ln>
        </p:spPr>
      </p:pic>
      <p:cxnSp>
        <p:nvCxnSpPr>
          <p:cNvPr id="13" name="直線接點 12">
            <a:extLst>
              <a:ext uri="{FF2B5EF4-FFF2-40B4-BE49-F238E27FC236}">
                <a16:creationId xmlns:a16="http://schemas.microsoft.com/office/drawing/2014/main" id="{A398380A-CCFC-E244-6178-9299D9312299}"/>
              </a:ext>
            </a:extLst>
          </p:cNvPr>
          <p:cNvCxnSpPr>
            <a:cxnSpLocks/>
          </p:cNvCxnSpPr>
          <p:nvPr/>
        </p:nvCxnSpPr>
        <p:spPr>
          <a:xfrm>
            <a:off x="847339" y="1543411"/>
            <a:ext cx="5045799" cy="0"/>
          </a:xfrm>
          <a:prstGeom prst="line">
            <a:avLst/>
          </a:prstGeom>
          <a:ln w="25400">
            <a:gradFill>
              <a:gsLst>
                <a:gs pos="39000">
                  <a:schemeClr val="accent4"/>
                </a:gs>
                <a:gs pos="100000">
                  <a:srgbClr val="F34F21"/>
                </a:gs>
                <a:gs pos="0">
                  <a:srgbClr val="F34F21"/>
                </a:gs>
              </a:gsLst>
              <a:lin ang="0" scaled="0"/>
            </a:gra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
            <a:extLst>
              <a:ext uri="{FF2B5EF4-FFF2-40B4-BE49-F238E27FC236}">
                <a16:creationId xmlns:a16="http://schemas.microsoft.com/office/drawing/2014/main" id="{CD52B9E8-5EFC-46E4-ADF2-A50AF14DE864}"/>
              </a:ext>
            </a:extLst>
          </p:cNvPr>
          <p:cNvSpPr txBox="1"/>
          <p:nvPr/>
        </p:nvSpPr>
        <p:spPr>
          <a:xfrm>
            <a:off x="2869082" y="5758424"/>
            <a:ext cx="67154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altLang="en-US" sz="3600" b="1" spc="6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避免原始數據損壞</a:t>
            </a:r>
          </a:p>
        </p:txBody>
      </p:sp>
      <p:pic>
        <p:nvPicPr>
          <p:cNvPr id="50" name="圖形 49">
            <a:extLst>
              <a:ext uri="{FF2B5EF4-FFF2-40B4-BE49-F238E27FC236}">
                <a16:creationId xmlns:a16="http://schemas.microsoft.com/office/drawing/2014/main" id="{9B618E09-8CDD-4F26-9E4D-FFA13EE301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49286" y="1521492"/>
            <a:ext cx="8983364" cy="3100237"/>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7D017CB4-4791-4387-9FFE-FEF144C8172C}"/>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2534747" y="4560410"/>
            <a:ext cx="2747593" cy="1070411"/>
          </a:xfrm>
          <a:prstGeom prst="rect">
            <a:avLst/>
          </a:prstGeom>
          <a:effectLst>
            <a:outerShdw blurRad="50800" dist="38100" dir="2700000" algn="tl" rotWithShape="0">
              <a:prstClr val="black">
                <a:alpha val="40000"/>
              </a:prstClr>
            </a:outerShdw>
          </a:effectLst>
        </p:spPr>
      </p:pic>
      <p:sp>
        <p:nvSpPr>
          <p:cNvPr id="52" name="文字方塊 51">
            <a:extLst>
              <a:ext uri="{FF2B5EF4-FFF2-40B4-BE49-F238E27FC236}">
                <a16:creationId xmlns:a16="http://schemas.microsoft.com/office/drawing/2014/main" id="{DA92CDAE-0A58-406F-A6D4-543D19C2893C}"/>
              </a:ext>
            </a:extLst>
          </p:cNvPr>
          <p:cNvSpPr txBox="1"/>
          <p:nvPr/>
        </p:nvSpPr>
        <p:spPr>
          <a:xfrm>
            <a:off x="2534747" y="4688013"/>
            <a:ext cx="2672145" cy="630173"/>
          </a:xfrm>
          <a:prstGeom prst="rect">
            <a:avLst/>
          </a:prstGeom>
          <a:noFill/>
        </p:spPr>
        <p:txBody>
          <a:bodyPr wrap="square" rtlCol="0">
            <a:spAutoFit/>
          </a:bodyPr>
          <a:lstStyle/>
          <a:p>
            <a:pPr algn="ctr">
              <a:lnSpc>
                <a:spcPts val="2200"/>
              </a:lnSpc>
            </a:pPr>
            <a:r>
              <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rPr>
              <a:t>資料存取時</a:t>
            </a:r>
            <a:r>
              <a:rPr lang="en-US" altLang="zh-TW" sz="1500" b="1">
                <a:solidFill>
                  <a:schemeClr val="bg1"/>
                </a:solidFill>
                <a:latin typeface="Arial" panose="020B0604020202020204" pitchFamily="34" charset="0"/>
                <a:ea typeface="微軟正黑體" panose="020B0604030504040204" pitchFamily="34" charset="-120"/>
                <a:sym typeface="Arial" panose="020B0604020202020204" pitchFamily="34" charset="0"/>
              </a:rPr>
              <a:t>Checksum</a:t>
            </a:r>
            <a:r>
              <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rPr>
              <a:t>比對不符</a:t>
            </a:r>
            <a:r>
              <a:rPr lang="en-US" altLang="zh-TW" sz="15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rPr>
              <a:t>發現</a:t>
            </a:r>
            <a:r>
              <a:rPr lang="en-US" altLang="zh-TW" sz="1500" b="1">
                <a:solidFill>
                  <a:schemeClr val="bg1"/>
                </a:solidFill>
                <a:latin typeface="Arial" panose="020B0604020202020204" pitchFamily="34" charset="0"/>
                <a:ea typeface="微軟正黑體" panose="020B0604030504040204" pitchFamily="34" charset="-120"/>
                <a:sym typeface="Arial" panose="020B0604020202020204" pitchFamily="34" charset="0"/>
              </a:rPr>
              <a:t>data corruption</a:t>
            </a:r>
            <a:endPar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3" name="圖片 52">
            <a:extLst>
              <a:ext uri="{FF2B5EF4-FFF2-40B4-BE49-F238E27FC236}">
                <a16:creationId xmlns:a16="http://schemas.microsoft.com/office/drawing/2014/main" id="{E52F1026-A2BA-4749-B2DF-1E0586C677F3}"/>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5684315" y="4560410"/>
            <a:ext cx="2747593" cy="1070411"/>
          </a:xfrm>
          <a:prstGeom prst="rect">
            <a:avLst/>
          </a:prstGeom>
          <a:effectLst>
            <a:outerShdw blurRad="50800" dist="38100" dir="2700000" algn="tl" rotWithShape="0">
              <a:prstClr val="black">
                <a:alpha val="40000"/>
              </a:prstClr>
            </a:outerShdw>
          </a:effectLst>
        </p:spPr>
      </p:pic>
      <p:sp>
        <p:nvSpPr>
          <p:cNvPr id="54" name="文字方塊 53">
            <a:extLst>
              <a:ext uri="{FF2B5EF4-FFF2-40B4-BE49-F238E27FC236}">
                <a16:creationId xmlns:a16="http://schemas.microsoft.com/office/drawing/2014/main" id="{94F80B60-54D0-46D8-B2DB-AEA147BC1814}"/>
              </a:ext>
            </a:extLst>
          </p:cNvPr>
          <p:cNvSpPr txBox="1"/>
          <p:nvPr/>
        </p:nvSpPr>
        <p:spPr>
          <a:xfrm>
            <a:off x="5835289" y="4688013"/>
            <a:ext cx="2521172" cy="630173"/>
          </a:xfrm>
          <a:prstGeom prst="rect">
            <a:avLst/>
          </a:prstGeom>
          <a:noFill/>
        </p:spPr>
        <p:txBody>
          <a:bodyPr wrap="square" rtlCol="0">
            <a:spAutoFit/>
          </a:bodyPr>
          <a:lstStyle/>
          <a:p>
            <a:pPr algn="ctr">
              <a:lnSpc>
                <a:spcPts val="2200"/>
              </a:lnSpc>
            </a:pPr>
            <a:r>
              <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rPr>
              <a:t>從</a:t>
            </a:r>
            <a:r>
              <a:rPr lang="en-US" altLang="zh-TW" sz="1500" b="1">
                <a:solidFill>
                  <a:schemeClr val="bg1"/>
                </a:solidFill>
                <a:latin typeface="Arial" panose="020B0604020202020204" pitchFamily="34" charset="0"/>
                <a:ea typeface="微軟正黑體" panose="020B0604030504040204" pitchFamily="34" charset="-120"/>
                <a:sym typeface="Arial" panose="020B0604020202020204" pitchFamily="34" charset="0"/>
              </a:rPr>
              <a:t>Data Copy </a:t>
            </a:r>
            <a:r>
              <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rPr>
              <a:t>中取出正確資料</a:t>
            </a:r>
          </a:p>
        </p:txBody>
      </p:sp>
      <p:pic>
        <p:nvPicPr>
          <p:cNvPr id="55" name="圖片 54">
            <a:extLst>
              <a:ext uri="{FF2B5EF4-FFF2-40B4-BE49-F238E27FC236}">
                <a16:creationId xmlns:a16="http://schemas.microsoft.com/office/drawing/2014/main" id="{FB030C2C-6D1A-4826-8A02-6038011D862C}"/>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8814834" y="4560410"/>
            <a:ext cx="2747593" cy="1070411"/>
          </a:xfrm>
          <a:prstGeom prst="rect">
            <a:avLst/>
          </a:prstGeom>
          <a:effectLst>
            <a:outerShdw blurRad="50800" dist="38100" dir="2700000" algn="tl" rotWithShape="0">
              <a:prstClr val="black">
                <a:alpha val="40000"/>
              </a:prstClr>
            </a:outerShdw>
          </a:effectLst>
        </p:spPr>
      </p:pic>
      <p:sp>
        <p:nvSpPr>
          <p:cNvPr id="56" name="文字方塊 55">
            <a:extLst>
              <a:ext uri="{FF2B5EF4-FFF2-40B4-BE49-F238E27FC236}">
                <a16:creationId xmlns:a16="http://schemas.microsoft.com/office/drawing/2014/main" id="{87DF75F9-55C6-458D-A0F6-C5F89A75ED84}"/>
              </a:ext>
            </a:extLst>
          </p:cNvPr>
          <p:cNvSpPr txBox="1"/>
          <p:nvPr/>
        </p:nvSpPr>
        <p:spPr>
          <a:xfrm>
            <a:off x="8852557" y="4579067"/>
            <a:ext cx="2672145" cy="912301"/>
          </a:xfrm>
          <a:prstGeom prst="rect">
            <a:avLst/>
          </a:prstGeom>
          <a:noFill/>
        </p:spPr>
        <p:txBody>
          <a:bodyPr wrap="square" rtlCol="0">
            <a:spAutoFit/>
          </a:bodyPr>
          <a:lstStyle/>
          <a:p>
            <a:pPr algn="ctr">
              <a:lnSpc>
                <a:spcPts val="2200"/>
              </a:lnSpc>
            </a:pPr>
            <a:r>
              <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rPr>
              <a:t>以正確資料提交給應用程式層使用</a:t>
            </a:r>
            <a:r>
              <a:rPr lang="en-US" altLang="zh-TW" sz="15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rPr>
              <a:t>並針對損壞資料進行自動修復</a:t>
            </a:r>
            <a:r>
              <a:rPr lang="en-US" altLang="zh-TW" sz="15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5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descr="一張含有 火車, 電腦 的圖片&#10;&#10;自動產生的描述">
            <a:extLst>
              <a:ext uri="{FF2B5EF4-FFF2-40B4-BE49-F238E27FC236}">
                <a16:creationId xmlns:a16="http://schemas.microsoft.com/office/drawing/2014/main" id="{B6A15020-E0A8-46D5-9AD3-DF81DFF0024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995" y="3071610"/>
            <a:ext cx="2038474" cy="2754487"/>
          </a:xfrm>
          <a:prstGeom prst="rect">
            <a:avLst/>
          </a:prstGeom>
        </p:spPr>
      </p:pic>
      <p:sp>
        <p:nvSpPr>
          <p:cNvPr id="14" name="文字方塊 13" hidden="1">
            <a:extLst>
              <a:ext uri="{FF2B5EF4-FFF2-40B4-BE49-F238E27FC236}">
                <a16:creationId xmlns:a16="http://schemas.microsoft.com/office/drawing/2014/main" id="{EC9D3D99-BF9F-4645-A4AC-F0AFBAF0DE02}"/>
              </a:ext>
            </a:extLst>
          </p:cNvPr>
          <p:cNvSpPr txBox="1"/>
          <p:nvPr/>
        </p:nvSpPr>
        <p:spPr>
          <a:xfrm>
            <a:off x="614995" y="397588"/>
            <a:ext cx="10897556" cy="769441"/>
          </a:xfrm>
          <a:prstGeom prst="rect">
            <a:avLst/>
          </a:prstGeom>
          <a:noFill/>
        </p:spPr>
        <p:txBody>
          <a:bodyPr wrap="square" rtlCol="0">
            <a:spAutoFit/>
          </a:bodyPr>
          <a:lstStyle/>
          <a:p>
            <a:pPr algn="ctr"/>
            <a:r>
              <a:rPr lang="en-US" altLang="zh-TW" sz="44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QuTS</a:t>
            </a:r>
            <a:r>
              <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rPr>
              <a:t> hero </a:t>
            </a:r>
            <a:r>
              <a:rPr lang="zh-TW" altLang="en-US" sz="4400" b="1">
                <a:solidFill>
                  <a:schemeClr val="bg1"/>
                </a:solidFill>
                <a:latin typeface="Arial" panose="020B0604020202020204" pitchFamily="34" charset="0"/>
                <a:ea typeface="微軟正黑體" panose="020B0604030504040204" pitchFamily="34" charset="-120"/>
                <a:sym typeface="Arial" panose="020B0604020202020204" pitchFamily="34" charset="0"/>
              </a:rPr>
              <a:t>強大的</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資料</a:t>
            </a:r>
            <a:r>
              <a:rPr lang="zh-TW" altLang="en-US" sz="4400" b="1">
                <a:solidFill>
                  <a:schemeClr val="bg1"/>
                </a:solidFill>
                <a:latin typeface="Arial" panose="020B0604020202020204" pitchFamily="34" charset="0"/>
                <a:ea typeface="微軟正黑體" panose="020B0604030504040204" pitchFamily="34" charset="-120"/>
                <a:sym typeface="Arial" panose="020B0604020202020204" pitchFamily="34" charset="0"/>
              </a:rPr>
              <a:t>自我修復能力</a:t>
            </a:r>
            <a:endPar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4332710D-19D4-74D7-ABBE-48CE7FE85D93}"/>
              </a:ext>
            </a:extLst>
          </p:cNvPr>
          <p:cNvSpPr>
            <a:spLocks noGrp="1"/>
          </p:cNvSpPr>
          <p:nvPr>
            <p:ph type="title"/>
          </p:nvPr>
        </p:nvSpPr>
        <p:spPr/>
        <p:txBody>
          <a:bodyPr/>
          <a:lstStyle/>
          <a:p>
            <a:r>
              <a:rPr lang="zh-TW" altLang="en-US">
                <a:latin typeface="Arial" panose="020B0604020202020204" pitchFamily="34" charset="0"/>
                <a:sym typeface="Arial" panose="020B0604020202020204" pitchFamily="34" charset="0"/>
              </a:rPr>
              <a:t>提升安全保護等級</a:t>
            </a:r>
          </a:p>
        </p:txBody>
      </p:sp>
      <p:sp>
        <p:nvSpPr>
          <p:cNvPr id="15" name="箭號: 向右 14">
            <a:extLst>
              <a:ext uri="{FF2B5EF4-FFF2-40B4-BE49-F238E27FC236}">
                <a16:creationId xmlns:a16="http://schemas.microsoft.com/office/drawing/2014/main" id="{17160E95-74A7-2A60-2476-005007B67A8D}"/>
              </a:ext>
            </a:extLst>
          </p:cNvPr>
          <p:cNvSpPr/>
          <p:nvPr/>
        </p:nvSpPr>
        <p:spPr>
          <a:xfrm>
            <a:off x="4587760" y="2660513"/>
            <a:ext cx="1247529" cy="644287"/>
          </a:xfrm>
          <a:prstGeom prst="rightArrow">
            <a:avLst/>
          </a:prstGeom>
          <a:gradFill>
            <a:gsLst>
              <a:gs pos="4000">
                <a:srgbClr val="FFCC99">
                  <a:alpha val="0"/>
                </a:srgbClr>
              </a:gs>
              <a:gs pos="45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箭號: 向右 15">
            <a:extLst>
              <a:ext uri="{FF2B5EF4-FFF2-40B4-BE49-F238E27FC236}">
                <a16:creationId xmlns:a16="http://schemas.microsoft.com/office/drawing/2014/main" id="{FD6FE1E5-339D-5CB3-674A-61326363D93A}"/>
              </a:ext>
            </a:extLst>
          </p:cNvPr>
          <p:cNvSpPr/>
          <p:nvPr/>
        </p:nvSpPr>
        <p:spPr>
          <a:xfrm>
            <a:off x="7808143" y="2660513"/>
            <a:ext cx="1247529" cy="644287"/>
          </a:xfrm>
          <a:prstGeom prst="rightArrow">
            <a:avLst/>
          </a:prstGeom>
          <a:gradFill>
            <a:gsLst>
              <a:gs pos="4000">
                <a:srgbClr val="FFCC99">
                  <a:alpha val="0"/>
                </a:srgbClr>
              </a:gs>
              <a:gs pos="45000">
                <a:srgbClr val="FF33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562920766"/>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1" name="Google Shape;79;p16" hidden="1">
            <a:extLst>
              <a:ext uri="{FF2B5EF4-FFF2-40B4-BE49-F238E27FC236}">
                <a16:creationId xmlns:a16="http://schemas.microsoft.com/office/drawing/2014/main" id="{E6D09418-6026-4302-B913-F1FDEA07D3FE}"/>
              </a:ext>
            </a:extLst>
          </p:cNvPr>
          <p:cNvSpPr txBox="1">
            <a:spLocks/>
          </p:cNvSpPr>
          <p:nvPr/>
        </p:nvSpPr>
        <p:spPr>
          <a:xfrm>
            <a:off x="4769797" y="13252"/>
            <a:ext cx="5054409"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dist"/>
            <a:r>
              <a:rPr lang="zh-TW" altLang="en-US" sz="4667" b="1">
                <a:solidFill>
                  <a:schemeClr val="bg1"/>
                </a:solidFill>
                <a:latin typeface="Arial" panose="020B0604020202020204" pitchFamily="34" charset="0"/>
                <a:ea typeface="微軟正黑體" panose="020B0604030504040204" pitchFamily="34" charset="-120"/>
                <a:sym typeface="Arial" panose="020B0604020202020204" pitchFamily="34" charset="0"/>
              </a:rPr>
              <a:t>提升安全保護等級</a:t>
            </a:r>
            <a:endParaRPr lang="en-US" sz="46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Google Shape;61;p14">
            <a:extLst>
              <a:ext uri="{FF2B5EF4-FFF2-40B4-BE49-F238E27FC236}">
                <a16:creationId xmlns:a16="http://schemas.microsoft.com/office/drawing/2014/main" id="{30213053-FCBC-43EE-8BE6-B997438AD7DB}"/>
              </a:ext>
            </a:extLst>
          </p:cNvPr>
          <p:cNvSpPr txBox="1">
            <a:spLocks/>
          </p:cNvSpPr>
          <p:nvPr/>
        </p:nvSpPr>
        <p:spPr>
          <a:xfrm>
            <a:off x="3445846" y="1537448"/>
            <a:ext cx="8085754" cy="487922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52000" indent="-252000">
              <a:lnSpc>
                <a:spcPct val="150000"/>
              </a:lnSpc>
              <a:spcBef>
                <a:spcPts val="600"/>
              </a:spcBef>
              <a:buClr>
                <a:srgbClr val="E9613B"/>
              </a:buClr>
              <a:buSzPts val="1100"/>
              <a:buFont typeface="Wingdings" panose="05000000000000000000" pitchFamily="2" charset="2"/>
              <a:buChar char="l"/>
            </a:pP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具備完善的共用資料夾權限設定，更支援 </a:t>
            </a: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Azure Active Directory Domain Services (Azure AD DS)</a:t>
            </a:r>
            <a:r>
              <a:rPr lang="zh-TW" altLang="en"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Windows AD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和 </a:t>
            </a: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LDAP</a:t>
            </a:r>
            <a:r>
              <a:rPr lang="zh-TW" altLang="en"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以及 </a:t>
            </a: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Widows ACL</a:t>
            </a:r>
            <a:r>
              <a:rPr lang="zh-TW" altLang="en"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IT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管理者可輕鬆、有效率地管理多台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的使用者與存取權限</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52000" indent="-252000">
              <a:lnSpc>
                <a:spcPct val="150000"/>
              </a:lnSpc>
              <a:spcBef>
                <a:spcPts val="600"/>
              </a:spcBef>
              <a:buClr>
                <a:srgbClr val="E9613B"/>
              </a:buClr>
              <a:buSzPts val="1100"/>
              <a:buFont typeface="Wingdings" panose="05000000000000000000" pitchFamily="2" charset="2"/>
              <a:buChar char="l"/>
            </a:pPr>
            <a:r>
              <a:rPr lang="en-US" altLang="zh-TW" sz="16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QuFirewall</a:t>
            </a: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安全防火牆</a:t>
            </a: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支援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IPv6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環境，可為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設定防火牆允許</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禁止規則來過濾特定封包，並支援 </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GeoIP</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功能，允許</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禁止來自特定國家的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IP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存取，達到網路安全</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52000" indent="-252000">
              <a:lnSpc>
                <a:spcPct val="150000"/>
              </a:lnSpc>
              <a:spcBef>
                <a:spcPts val="600"/>
              </a:spcBef>
              <a:buClr>
                <a:srgbClr val="E9613B"/>
              </a:buClr>
              <a:buSzPts val="1100"/>
              <a:buFont typeface="Wingdings" panose="05000000000000000000" pitchFamily="2" charset="2"/>
              <a:buChar char="l"/>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支援</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TLS 1.3</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SSH Key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登入，並預設將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admin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帳號關閉</a:t>
            </a:r>
          </a:p>
          <a:p>
            <a:pPr marL="252000" indent="-252000">
              <a:lnSpc>
                <a:spcPct val="150000"/>
              </a:lnSpc>
              <a:spcBef>
                <a:spcPts val="600"/>
              </a:spcBef>
              <a:buClr>
                <a:srgbClr val="E9613B"/>
              </a:buClr>
              <a:buSzPts val="1100"/>
              <a:buFont typeface="Wingdings" panose="05000000000000000000" pitchFamily="2" charset="2"/>
              <a:buChar char="l"/>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Security Counselor </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安全評估中心</a:t>
            </a: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為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進行安全風險評估，並建議合適的安全性設定以防範可能的風險和危機，同時整合防毒軟體與掃描惡意程式的應用程式，確保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環境安全無虞</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52000" indent="-252000">
              <a:lnSpc>
                <a:spcPct val="150000"/>
              </a:lnSpc>
              <a:spcBef>
                <a:spcPts val="600"/>
              </a:spcBef>
              <a:buClr>
                <a:srgbClr val="E9613B"/>
              </a:buClr>
              <a:buSzPts val="1100"/>
              <a:buFont typeface="Wingdings" panose="05000000000000000000" pitchFamily="2" charset="2"/>
              <a:buChar char="l"/>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Malware Remover </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防範惡意軟體</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定時掃描您的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檢查並下載最新惡意軟體定義檔。當受到攻擊時，可即時排除受感染的檔案，協助提升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資安防護層級。</a:t>
            </a:r>
          </a:p>
          <a:p>
            <a:pPr marL="252000" indent="-252000">
              <a:lnSpc>
                <a:spcPct val="150000"/>
              </a:lnSpc>
              <a:spcBef>
                <a:spcPts val="600"/>
              </a:spcBef>
              <a:buClr>
                <a:srgbClr val="E9613B"/>
              </a:buClr>
              <a:buSzPts val="1100"/>
              <a:buFont typeface="Wingdings" panose="05000000000000000000" pitchFamily="2" charset="2"/>
              <a:buChar char="l"/>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韌體</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與</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App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自動更新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建議更新</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自動更新</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p>
        </p:txBody>
      </p:sp>
      <p:pic>
        <p:nvPicPr>
          <p:cNvPr id="5" name="圖形 4">
            <a:extLst>
              <a:ext uri="{FF2B5EF4-FFF2-40B4-BE49-F238E27FC236}">
                <a16:creationId xmlns:a16="http://schemas.microsoft.com/office/drawing/2014/main" id="{347FF8C2-33FB-42BC-BDDA-2480C4AA02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200" y="2385799"/>
            <a:ext cx="2256191" cy="2410901"/>
          </a:xfrm>
          <a:prstGeom prst="rect">
            <a:avLst/>
          </a:prstGeom>
          <a:effectLst>
            <a:outerShdw blurRad="152400" dist="190500" dir="8100000" algn="tr" rotWithShape="0">
              <a:prstClr val="black">
                <a:alpha val="13000"/>
              </a:prstClr>
            </a:outerShdw>
          </a:effectLst>
        </p:spPr>
      </p:pic>
      <p:sp>
        <p:nvSpPr>
          <p:cNvPr id="2" name="標題 1">
            <a:extLst>
              <a:ext uri="{FF2B5EF4-FFF2-40B4-BE49-F238E27FC236}">
                <a16:creationId xmlns:a16="http://schemas.microsoft.com/office/drawing/2014/main" id="{93CF9132-AFD2-89B4-5D06-76FC15A2EF2A}"/>
              </a:ext>
            </a:extLst>
          </p:cNvPr>
          <p:cNvSpPr>
            <a:spLocks noGrp="1"/>
          </p:cNvSpPr>
          <p:nvPr>
            <p:ph type="title"/>
          </p:nvPr>
        </p:nvSpPr>
        <p:spPr/>
        <p:txBody>
          <a:bodyPr>
            <a:normAutofit/>
          </a:bodyPr>
          <a:lstStyle/>
          <a:p>
            <a:r>
              <a:rPr lang="zh-TW" altLang="en-US" sz="4800">
                <a:latin typeface="Arial" panose="020B0604020202020204" pitchFamily="34" charset="0"/>
                <a:sym typeface="Arial" panose="020B0604020202020204" pitchFamily="34" charset="0"/>
              </a:rPr>
              <a:t>提升安全保護等級</a:t>
            </a: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 name="Google Shape;70;p15"/>
          <p:cNvSpPr txBox="1">
            <a:spLocks/>
          </p:cNvSpPr>
          <p:nvPr/>
        </p:nvSpPr>
        <p:spPr>
          <a:xfrm>
            <a:off x="1062082" y="189356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3" name="圖片 2"/>
          <p:cNvPicPr>
            <a:picLocks noChangeAspect="1"/>
          </p:cNvPicPr>
          <p:nvPr/>
        </p:nvPicPr>
        <p:blipFill>
          <a:blip r:embed="rId3"/>
          <a:stretch>
            <a:fillRect/>
          </a:stretch>
        </p:blipFill>
        <p:spPr>
          <a:xfrm>
            <a:off x="-91567" y="2814378"/>
            <a:ext cx="9057709" cy="4043622"/>
          </a:xfrm>
          <a:prstGeom prst="roundRect">
            <a:avLst>
              <a:gd name="adj" fmla="val 0"/>
            </a:avLst>
          </a:prstGeom>
          <a:ln>
            <a:noFill/>
          </a:ln>
          <a:effectLst>
            <a:outerShdw blurRad="774700" dist="381000" dir="8100000" algn="tr" rotWithShape="0">
              <a:srgbClr val="09000C">
                <a:alpha val="40000"/>
              </a:srgbClr>
            </a:outerShdw>
          </a:effectLst>
          <a:scene3d>
            <a:camera prst="orthographicFront"/>
            <a:lightRig rig="contrasting" dir="t">
              <a:rot lat="0" lon="0" rev="4200000"/>
            </a:lightRig>
          </a:scene3d>
          <a:sp3d prstMaterial="plastic">
            <a:contourClr>
              <a:srgbClr val="969696"/>
            </a:contourClr>
          </a:sp3d>
        </p:spPr>
      </p:pic>
      <p:sp>
        <p:nvSpPr>
          <p:cNvPr id="4" name="矩形 3"/>
          <p:cNvSpPr/>
          <p:nvPr/>
        </p:nvSpPr>
        <p:spPr>
          <a:xfrm>
            <a:off x="838201" y="1511776"/>
            <a:ext cx="10558408" cy="1135504"/>
          </a:xfrm>
          <a:prstGeom prst="rect">
            <a:avLst/>
          </a:prstGeom>
        </p:spPr>
        <p:txBody>
          <a:bodyPr wrap="square">
            <a:spAutoFit/>
          </a:bodyPr>
          <a:lstStyle/>
          <a:p>
            <a:pPr>
              <a:lnSpc>
                <a:spcPct val="130000"/>
              </a:lnSpc>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Windows® 10 / Windows Server® 2016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或以上版本</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用戶可以直接在檔案總管內，對掛載的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網路磁碟區或資料夾</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直接搜尋檔案名稱。透過進階搜尋語法，還可以時間、檔案類型和大小來精細搜尋，便利性大增。</a:t>
            </a:r>
          </a:p>
        </p:txBody>
      </p:sp>
      <p:sp>
        <p:nvSpPr>
          <p:cNvPr id="6" name="標題 1" hidden="1">
            <a:extLst>
              <a:ext uri="{FF2B5EF4-FFF2-40B4-BE49-F238E27FC236}">
                <a16:creationId xmlns:a16="http://schemas.microsoft.com/office/drawing/2014/main" id="{5ED18366-7987-8C31-0406-198A0DD5DD56}"/>
              </a:ext>
            </a:extLst>
          </p:cNvPr>
          <p:cNvSpPr txBox="1">
            <a:spLocks/>
          </p:cNvSpPr>
          <p:nvPr/>
        </p:nvSpPr>
        <p:spPr>
          <a:xfrm>
            <a:off x="332141" y="186345"/>
            <a:ext cx="113633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用 </a:t>
            </a:r>
            <a:r>
              <a:rPr lang="en-US" altLang="zh-TW"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Windows </a:t>
            </a: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網路磁碟機快速搜尋</a:t>
            </a:r>
            <a:r>
              <a:rPr lang="en-US" altLang="zh-TW"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NAS </a:t>
            </a:r>
            <a:r>
              <a:rPr lang="zh-TW" altLang="en-US" sz="40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內的檔案</a:t>
            </a:r>
          </a:p>
        </p:txBody>
      </p:sp>
      <p:sp>
        <p:nvSpPr>
          <p:cNvPr id="7" name="文字方塊 6">
            <a:extLst>
              <a:ext uri="{FF2B5EF4-FFF2-40B4-BE49-F238E27FC236}">
                <a16:creationId xmlns:a16="http://schemas.microsoft.com/office/drawing/2014/main" id="{E188C8B2-3136-8E92-018E-C94BF7407F11}"/>
              </a:ext>
            </a:extLst>
          </p:cNvPr>
          <p:cNvSpPr txBox="1"/>
          <p:nvPr/>
        </p:nvSpPr>
        <p:spPr>
          <a:xfrm>
            <a:off x="9041925" y="3622207"/>
            <a:ext cx="2696350" cy="830997"/>
          </a:xfrm>
          <a:prstGeom prst="rect">
            <a:avLst/>
          </a:prstGeom>
          <a:noFill/>
        </p:spPr>
        <p:txBody>
          <a:bodyPr wrap="square">
            <a:spAutoFit/>
          </a:bodyPr>
          <a:lstStyle/>
          <a:p>
            <a:r>
              <a:rPr lang="zh-TW" altLang="en-US" sz="16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欲獲得更快的全文檢索搜尋體驗，推薦使用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hlinkClick r:id="rId4">
                  <a:extLst>
                    <a:ext uri="{A12FA001-AC4F-418D-AE19-62706E023703}">
                      <ahyp:hlinkClr xmlns:ahyp="http://schemas.microsoft.com/office/drawing/2018/hyperlinkcolor" val="tx"/>
                    </a:ext>
                  </a:extLst>
                </a:hlinkClick>
              </a:rPr>
              <a:t>Qsirch PC Edition</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Picture 8">
            <a:extLst>
              <a:ext uri="{FF2B5EF4-FFF2-40B4-BE49-F238E27FC236}">
                <a16:creationId xmlns:a16="http://schemas.microsoft.com/office/drawing/2014/main" id="{AE46819B-D359-8CD6-78AB-AE72CDB8293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121334" y="2476959"/>
            <a:ext cx="955470" cy="9554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BE59CD1B-5B58-602F-23FC-1F70C770BF65}"/>
              </a:ext>
            </a:extLst>
          </p:cNvPr>
          <p:cNvSpPr txBox="1"/>
          <p:nvPr/>
        </p:nvSpPr>
        <p:spPr>
          <a:xfrm>
            <a:off x="9041925" y="4539214"/>
            <a:ext cx="2565728" cy="1569660"/>
          </a:xfrm>
          <a:prstGeom prst="rect">
            <a:avLst/>
          </a:prstGeom>
          <a:noFill/>
        </p:spPr>
        <p:txBody>
          <a:bodyPr wrap="square">
            <a:spAutoFit/>
          </a:bodyPr>
          <a:lstStyle/>
          <a:p>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您可在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Qsirch PC Edition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全文檢索搜尋引擎中運用關鍵字、標籤和各種篩選條件，快速找到在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Windows PC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和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上的檔案。</a:t>
            </a:r>
          </a:p>
        </p:txBody>
      </p:sp>
      <p:sp>
        <p:nvSpPr>
          <p:cNvPr id="2" name="標題 1">
            <a:extLst>
              <a:ext uri="{FF2B5EF4-FFF2-40B4-BE49-F238E27FC236}">
                <a16:creationId xmlns:a16="http://schemas.microsoft.com/office/drawing/2014/main" id="{F43D5C9B-1EA6-0410-2C09-48BAACE9BA8F}"/>
              </a:ext>
            </a:extLst>
          </p:cNvPr>
          <p:cNvSpPr>
            <a:spLocks noGrp="1"/>
          </p:cNvSpPr>
          <p:nvPr>
            <p:ph type="title"/>
          </p:nvPr>
        </p:nvSpPr>
        <p:spPr>
          <a:xfrm>
            <a:off x="584347" y="365125"/>
            <a:ext cx="11023306" cy="1325563"/>
          </a:xfrm>
        </p:spPr>
        <p:txBody>
          <a:bodyPr>
            <a:normAutofit/>
          </a:bodyPr>
          <a:lstStyle/>
          <a:p>
            <a:r>
              <a:rPr lang="zh-TW" altLang="en-US">
                <a:latin typeface="Arial" panose="020B0604020202020204" pitchFamily="34" charset="0"/>
                <a:sym typeface="Arial" panose="020B0604020202020204" pitchFamily="34" charset="0"/>
              </a:rPr>
              <a:t>用 </a:t>
            </a:r>
            <a:r>
              <a:rPr lang="en-US" altLang="zh-TW">
                <a:latin typeface="Arial" panose="020B0604020202020204" pitchFamily="34" charset="0"/>
                <a:sym typeface="Arial" panose="020B0604020202020204" pitchFamily="34" charset="0"/>
              </a:rPr>
              <a:t>Windows </a:t>
            </a:r>
            <a:r>
              <a:rPr lang="zh-TW" altLang="en-US">
                <a:latin typeface="Arial" panose="020B0604020202020204" pitchFamily="34" charset="0"/>
                <a:sym typeface="Arial" panose="020B0604020202020204" pitchFamily="34" charset="0"/>
              </a:rPr>
              <a:t>網路磁碟機快速搜尋 </a:t>
            </a:r>
            <a:r>
              <a:rPr lang="en-US" altLang="zh-TW">
                <a:latin typeface="Arial" panose="020B0604020202020204" pitchFamily="34" charset="0"/>
                <a:sym typeface="Arial" panose="020B0604020202020204" pitchFamily="34" charset="0"/>
              </a:rPr>
              <a:t>NAS </a:t>
            </a:r>
            <a:r>
              <a:rPr lang="zh-TW" altLang="en-US">
                <a:latin typeface="Arial" panose="020B0604020202020204" pitchFamily="34" charset="0"/>
                <a:sym typeface="Arial" panose="020B0604020202020204" pitchFamily="34" charset="0"/>
              </a:rPr>
              <a:t>內的檔案</a:t>
            </a:r>
          </a:p>
        </p:txBody>
      </p:sp>
    </p:spTree>
    <p:extLst>
      <p:ext uri="{BB962C8B-B14F-4D97-AF65-F5344CB8AC3E}">
        <p14:creationId xmlns:p14="http://schemas.microsoft.com/office/powerpoint/2010/main" val="3665768948"/>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橢圓 47">
            <a:extLst>
              <a:ext uri="{FF2B5EF4-FFF2-40B4-BE49-F238E27FC236}">
                <a16:creationId xmlns:a16="http://schemas.microsoft.com/office/drawing/2014/main" id="{C2687F74-B483-11D4-071A-1BFF8E5959E0}"/>
              </a:ext>
            </a:extLst>
          </p:cNvPr>
          <p:cNvSpPr/>
          <p:nvPr/>
        </p:nvSpPr>
        <p:spPr>
          <a:xfrm>
            <a:off x="1035602" y="2629366"/>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49" name="橢圓 48">
            <a:extLst>
              <a:ext uri="{FF2B5EF4-FFF2-40B4-BE49-F238E27FC236}">
                <a16:creationId xmlns:a16="http://schemas.microsoft.com/office/drawing/2014/main" id="{994C9619-2EB6-70AC-00F0-C626AE3A540F}"/>
              </a:ext>
            </a:extLst>
          </p:cNvPr>
          <p:cNvSpPr/>
          <p:nvPr/>
        </p:nvSpPr>
        <p:spPr>
          <a:xfrm>
            <a:off x="3788900" y="2629366"/>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0" name="橢圓 49">
            <a:extLst>
              <a:ext uri="{FF2B5EF4-FFF2-40B4-BE49-F238E27FC236}">
                <a16:creationId xmlns:a16="http://schemas.microsoft.com/office/drawing/2014/main" id="{74B4AD69-5D69-B640-6181-C0BC56B53CB5}"/>
              </a:ext>
            </a:extLst>
          </p:cNvPr>
          <p:cNvSpPr/>
          <p:nvPr/>
        </p:nvSpPr>
        <p:spPr>
          <a:xfrm>
            <a:off x="6542198" y="2629366"/>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51" name="橢圓 50">
            <a:extLst>
              <a:ext uri="{FF2B5EF4-FFF2-40B4-BE49-F238E27FC236}">
                <a16:creationId xmlns:a16="http://schemas.microsoft.com/office/drawing/2014/main" id="{6B55475C-8C6D-4B80-9D13-4EE1DDE5865B}"/>
              </a:ext>
            </a:extLst>
          </p:cNvPr>
          <p:cNvSpPr/>
          <p:nvPr/>
        </p:nvSpPr>
        <p:spPr>
          <a:xfrm>
            <a:off x="9295497" y="2629366"/>
            <a:ext cx="2042029" cy="2042029"/>
          </a:xfrm>
          <a:prstGeom prst="ellipse">
            <a:avLst/>
          </a:prstGeom>
          <a:solidFill>
            <a:srgbClr val="A1D5E3">
              <a:alpha val="29804"/>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35" name="圖片 34" descr="一張含有 個人, 室內, 人 的圖片&#10;&#10;自動產生的描述">
            <a:extLst>
              <a:ext uri="{FF2B5EF4-FFF2-40B4-BE49-F238E27FC236}">
                <a16:creationId xmlns:a16="http://schemas.microsoft.com/office/drawing/2014/main" id="{344F181E-85E6-4A5B-91FA-6F9443D0B6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206166"/>
            <a:ext cx="11964808" cy="2854892"/>
          </a:xfrm>
          <a:prstGeom prst="rect">
            <a:avLst/>
          </a:prstGeom>
        </p:spPr>
      </p:pic>
      <p:sp>
        <p:nvSpPr>
          <p:cNvPr id="47" name="矩形: 圓角 25">
            <a:extLst>
              <a:ext uri="{FF2B5EF4-FFF2-40B4-BE49-F238E27FC236}">
                <a16:creationId xmlns:a16="http://schemas.microsoft.com/office/drawing/2014/main" id="{22412526-17E7-F844-DD81-DCA6B0D01DB5}"/>
              </a:ext>
            </a:extLst>
          </p:cNvPr>
          <p:cNvSpPr/>
          <p:nvPr/>
        </p:nvSpPr>
        <p:spPr>
          <a:xfrm>
            <a:off x="9554783" y="4852715"/>
            <a:ext cx="1558912" cy="560600"/>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4" name="矩形: 圓角 25">
            <a:extLst>
              <a:ext uri="{FF2B5EF4-FFF2-40B4-BE49-F238E27FC236}">
                <a16:creationId xmlns:a16="http://schemas.microsoft.com/office/drawing/2014/main" id="{1436D9D5-CC6E-A7AE-EC74-31C33A7DFD7B}"/>
              </a:ext>
            </a:extLst>
          </p:cNvPr>
          <p:cNvSpPr/>
          <p:nvPr/>
        </p:nvSpPr>
        <p:spPr>
          <a:xfrm>
            <a:off x="6916487" y="4852715"/>
            <a:ext cx="1558912" cy="560600"/>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3" name="矩形: 圓角 25">
            <a:extLst>
              <a:ext uri="{FF2B5EF4-FFF2-40B4-BE49-F238E27FC236}">
                <a16:creationId xmlns:a16="http://schemas.microsoft.com/office/drawing/2014/main" id="{03C85879-85A5-0510-0E3F-A2999E317277}"/>
              </a:ext>
            </a:extLst>
          </p:cNvPr>
          <p:cNvSpPr/>
          <p:nvPr/>
        </p:nvSpPr>
        <p:spPr>
          <a:xfrm>
            <a:off x="4126366" y="4852715"/>
            <a:ext cx="1558912" cy="560600"/>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2" name="矩形: 圓角 25">
            <a:extLst>
              <a:ext uri="{FF2B5EF4-FFF2-40B4-BE49-F238E27FC236}">
                <a16:creationId xmlns:a16="http://schemas.microsoft.com/office/drawing/2014/main" id="{9650BD83-DC01-D0F6-8753-A369A15031AF}"/>
              </a:ext>
            </a:extLst>
          </p:cNvPr>
          <p:cNvSpPr/>
          <p:nvPr/>
        </p:nvSpPr>
        <p:spPr>
          <a:xfrm>
            <a:off x="1256475" y="4852715"/>
            <a:ext cx="1558912" cy="560600"/>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ED5D6BD5-EE94-B04D-B280-50C91905A953}"/>
              </a:ext>
            </a:extLst>
          </p:cNvPr>
          <p:cNvSpPr>
            <a:spLocks noGrp="1"/>
          </p:cNvSpPr>
          <p:nvPr>
            <p:ph type="title"/>
          </p:nvPr>
        </p:nvSpPr>
        <p:spPr>
          <a:xfrm>
            <a:off x="838200" y="538861"/>
            <a:ext cx="10515600" cy="1325563"/>
          </a:xfrm>
        </p:spPr>
        <p:txBody>
          <a:bodyPr/>
          <a:lstStyle/>
          <a:p>
            <a:r>
              <a:rPr lang="zh-TW" altLang="en-US">
                <a:latin typeface="Arial" panose="020B0604020202020204" pitchFamily="34" charset="0"/>
                <a:sym typeface="Arial" panose="020B0604020202020204" pitchFamily="34" charset="0"/>
              </a:rPr>
              <a:t>最佳萬人用戶數等級檔案儲存方案，</a:t>
            </a:r>
            <a:br>
              <a:rPr lang="en-US" altLang="zh-TW">
                <a:latin typeface="Arial" panose="020B0604020202020204" pitchFamily="34" charset="0"/>
                <a:sym typeface="Arial" panose="020B0604020202020204" pitchFamily="34" charset="0"/>
              </a:rPr>
            </a:br>
            <a:r>
              <a:rPr lang="zh-TW" altLang="en-US">
                <a:latin typeface="Arial" panose="020B0604020202020204" pitchFamily="34" charset="0"/>
                <a:sym typeface="Arial" panose="020B0604020202020204" pitchFamily="34" charset="0"/>
              </a:rPr>
              <a:t>文件儲存、備份、搜尋與管理輕鬆搞定</a:t>
            </a:r>
          </a:p>
        </p:txBody>
      </p:sp>
      <p:pic>
        <p:nvPicPr>
          <p:cNvPr id="5" name="圖片 4" hidden="1"/>
          <p:cNvPicPr>
            <a:picLocks noChangeAspect="1"/>
          </p:cNvPicPr>
          <p:nvPr/>
        </p:nvPicPr>
        <p:blipFill>
          <a:blip r:embed="rId4"/>
          <a:stretch>
            <a:fillRect/>
          </a:stretch>
        </p:blipFill>
        <p:spPr>
          <a:xfrm>
            <a:off x="940630" y="7401475"/>
            <a:ext cx="10987325" cy="2773135"/>
          </a:xfrm>
          <a:prstGeom prst="rect">
            <a:avLst/>
          </a:prstGeom>
        </p:spPr>
      </p:pic>
      <p:pic>
        <p:nvPicPr>
          <p:cNvPr id="9" name="Shape 1684">
            <a:extLst>
              <a:ext uri="{FF2B5EF4-FFF2-40B4-BE49-F238E27FC236}">
                <a16:creationId xmlns:a16="http://schemas.microsoft.com/office/drawing/2014/main" id="{181C31FB-34C0-8D87-D802-B9B15448DB1C}"/>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9606013" y="1987499"/>
            <a:ext cx="1634580" cy="1582441"/>
          </a:xfrm>
          <a:prstGeom prst="rect">
            <a:avLst/>
          </a:prstGeom>
          <a:noFill/>
          <a:ln>
            <a:noFill/>
          </a:ln>
        </p:spPr>
      </p:pic>
      <p:pic>
        <p:nvPicPr>
          <p:cNvPr id="10" name="Shape 1685">
            <a:extLst>
              <a:ext uri="{FF2B5EF4-FFF2-40B4-BE49-F238E27FC236}">
                <a16:creationId xmlns:a16="http://schemas.microsoft.com/office/drawing/2014/main" id="{F7B092F2-41BC-B887-22D0-4B2A403D3199}"/>
              </a:ext>
            </a:extLst>
          </p:cNvPr>
          <p:cNvPicPr preferRelativeResize="0">
            <a:picLocks/>
          </p:cNvPicPr>
          <p:nvPr/>
        </p:nvPicPr>
        <p:blipFill rotWithShape="1">
          <a:blip r:embed="rId6" cstate="print">
            <a:extLst>
              <a:ext uri="{28A0092B-C50C-407E-A947-70E740481C1C}">
                <a14:useLocalDpi xmlns:a14="http://schemas.microsoft.com/office/drawing/2010/main"/>
              </a:ext>
            </a:extLst>
          </a:blip>
          <a:srcRect/>
          <a:stretch/>
        </p:blipFill>
        <p:spPr>
          <a:xfrm>
            <a:off x="9473821" y="3663782"/>
            <a:ext cx="944634" cy="944630"/>
          </a:xfrm>
          <a:prstGeom prst="rect">
            <a:avLst/>
          </a:prstGeom>
          <a:effectLst>
            <a:outerShdw blurRad="50800" dist="38100" dir="5400000" algn="t" rotWithShape="0">
              <a:prstClr val="black">
                <a:alpha val="40000"/>
              </a:prstClr>
            </a:outerShdw>
          </a:effectLst>
        </p:spPr>
      </p:pic>
      <p:sp>
        <p:nvSpPr>
          <p:cNvPr id="11" name="Shape 1686">
            <a:extLst>
              <a:ext uri="{FF2B5EF4-FFF2-40B4-BE49-F238E27FC236}">
                <a16:creationId xmlns:a16="http://schemas.microsoft.com/office/drawing/2014/main" id="{A2A30C1B-3A69-5FFD-72D9-2735CC8D583B}"/>
              </a:ext>
            </a:extLst>
          </p:cNvPr>
          <p:cNvSpPr txBox="1"/>
          <p:nvPr/>
        </p:nvSpPr>
        <p:spPr>
          <a:xfrm>
            <a:off x="10527033" y="3970644"/>
            <a:ext cx="1168224" cy="456903"/>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Qfiling</a:t>
            </a:r>
            <a:endPar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Shape 1688">
            <a:extLst>
              <a:ext uri="{FF2B5EF4-FFF2-40B4-BE49-F238E27FC236}">
                <a16:creationId xmlns:a16="http://schemas.microsoft.com/office/drawing/2014/main" id="{5D9B3CC1-A1F5-9773-04B6-7CC92F0A87C2}"/>
              </a:ext>
            </a:extLst>
          </p:cNvPr>
          <p:cNvSpPr txBox="1"/>
          <p:nvPr/>
        </p:nvSpPr>
        <p:spPr>
          <a:xfrm>
            <a:off x="939982" y="4969767"/>
            <a:ext cx="2156084" cy="348595"/>
          </a:xfrm>
          <a:prstGeom prst="rect">
            <a:avLst/>
          </a:prstGeom>
          <a:noFill/>
          <a:ln>
            <a:noFill/>
          </a:ln>
        </p:spPr>
        <p:txBody>
          <a:bodyPr wrap="square" lIns="96000" tIns="48000" rIns="24000" bIns="48000" anchor="t"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儲存與備份</a:t>
            </a:r>
            <a:endPar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Shape 1691">
            <a:extLst>
              <a:ext uri="{FF2B5EF4-FFF2-40B4-BE49-F238E27FC236}">
                <a16:creationId xmlns:a16="http://schemas.microsoft.com/office/drawing/2014/main" id="{9EEB37B3-8E55-2B32-B954-60D56BCDC3E5}"/>
              </a:ext>
            </a:extLst>
          </p:cNvPr>
          <p:cNvSpPr txBox="1"/>
          <p:nvPr/>
        </p:nvSpPr>
        <p:spPr>
          <a:xfrm>
            <a:off x="9643787" y="4992780"/>
            <a:ext cx="1231906" cy="302569"/>
          </a:xfrm>
          <a:prstGeom prst="rect">
            <a:avLst/>
          </a:prstGeom>
          <a:noFill/>
          <a:ln>
            <a:noFill/>
          </a:ln>
        </p:spPr>
        <p:txBody>
          <a:bodyPr wrap="square" lIns="72000" tIns="48000" rIns="24000" bIns="48000" anchor="ctr"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r>
              <a:rPr lang="en-US" sz="1800"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智能歸檔</a:t>
            </a:r>
            <a:endPar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7" name="Shape 1693">
            <a:extLst>
              <a:ext uri="{FF2B5EF4-FFF2-40B4-BE49-F238E27FC236}">
                <a16:creationId xmlns:a16="http://schemas.microsoft.com/office/drawing/2014/main" id="{79633C64-4BAD-8C11-B021-D283605B5761}"/>
              </a:ext>
            </a:extLst>
          </p:cNvPr>
          <p:cNvSpPr txBox="1"/>
          <p:nvPr/>
        </p:nvSpPr>
        <p:spPr>
          <a:xfrm>
            <a:off x="1847436" y="3970644"/>
            <a:ext cx="1996877" cy="374626"/>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File Station  </a:t>
            </a:r>
          </a:p>
        </p:txBody>
      </p:sp>
      <p:pic>
        <p:nvPicPr>
          <p:cNvPr id="18" name="Shape 1694">
            <a:extLst>
              <a:ext uri="{FF2B5EF4-FFF2-40B4-BE49-F238E27FC236}">
                <a16:creationId xmlns:a16="http://schemas.microsoft.com/office/drawing/2014/main" id="{01CB2682-7ECC-1871-135B-ED9FFDF87278}"/>
              </a:ext>
            </a:extLst>
          </p:cNvPr>
          <p:cNvPicPr preferRelativeResize="0"/>
          <p:nvPr/>
        </p:nvPicPr>
        <p:blipFill>
          <a:blip r:embed="rId7" cstate="print">
            <a:extLst>
              <a:ext uri="{28A0092B-C50C-407E-A947-70E740481C1C}">
                <a14:useLocalDpi xmlns:a14="http://schemas.microsoft.com/office/drawing/2010/main"/>
              </a:ext>
            </a:extLst>
          </a:blip>
          <a:srcRect/>
          <a:stretch/>
        </p:blipFill>
        <p:spPr>
          <a:xfrm>
            <a:off x="927024" y="3668097"/>
            <a:ext cx="936000" cy="936000"/>
          </a:xfrm>
          <a:prstGeom prst="rect">
            <a:avLst/>
          </a:prstGeom>
          <a:effectLst>
            <a:outerShdw blurRad="50800" dist="38100" dir="5400000" algn="t" rotWithShape="0">
              <a:prstClr val="black">
                <a:alpha val="40000"/>
              </a:prstClr>
            </a:outerShdw>
          </a:effectLst>
        </p:spPr>
      </p:pic>
      <p:pic>
        <p:nvPicPr>
          <p:cNvPr id="19" name="Shape 1695" descr="圖片 2.png">
            <a:extLst>
              <a:ext uri="{FF2B5EF4-FFF2-40B4-BE49-F238E27FC236}">
                <a16:creationId xmlns:a16="http://schemas.microsoft.com/office/drawing/2014/main" id="{F8021276-5652-B680-AF2D-FE2A360F3075}"/>
              </a:ext>
            </a:extLst>
          </p:cNvPr>
          <p:cNvPicPr preferRelativeResize="0"/>
          <p:nvPr/>
        </p:nvPicPr>
        <p:blipFill rotWithShape="1">
          <a:blip r:embed="rId8">
            <a:alphaModFix/>
          </a:blip>
          <a:srcRect/>
          <a:stretch/>
        </p:blipFill>
        <p:spPr>
          <a:xfrm>
            <a:off x="674516" y="1684103"/>
            <a:ext cx="2581439" cy="1997968"/>
          </a:xfrm>
          <a:prstGeom prst="rect">
            <a:avLst/>
          </a:prstGeom>
          <a:noFill/>
          <a:ln>
            <a:noFill/>
          </a:ln>
        </p:spPr>
      </p:pic>
      <p:sp>
        <p:nvSpPr>
          <p:cNvPr id="20" name="Shape 1696">
            <a:extLst>
              <a:ext uri="{FF2B5EF4-FFF2-40B4-BE49-F238E27FC236}">
                <a16:creationId xmlns:a16="http://schemas.microsoft.com/office/drawing/2014/main" id="{577E4207-1E58-FF24-E81D-0B44F826B142}"/>
              </a:ext>
            </a:extLst>
          </p:cNvPr>
          <p:cNvSpPr txBox="1"/>
          <p:nvPr/>
        </p:nvSpPr>
        <p:spPr>
          <a:xfrm>
            <a:off x="4674090" y="3970644"/>
            <a:ext cx="2273414" cy="398017"/>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OCR Converter  </a:t>
            </a:r>
          </a:p>
        </p:txBody>
      </p:sp>
      <p:pic>
        <p:nvPicPr>
          <p:cNvPr id="21" name="Shape 1697" descr="圖片 3.png">
            <a:extLst>
              <a:ext uri="{FF2B5EF4-FFF2-40B4-BE49-F238E27FC236}">
                <a16:creationId xmlns:a16="http://schemas.microsoft.com/office/drawing/2014/main" id="{AD8B17F6-99AC-DCA7-8BFD-00AA4FE7888D}"/>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3737652" y="2046244"/>
            <a:ext cx="2461483" cy="1566435"/>
          </a:xfrm>
          <a:prstGeom prst="rect">
            <a:avLst/>
          </a:prstGeom>
          <a:noFill/>
          <a:ln>
            <a:noFill/>
          </a:ln>
        </p:spPr>
      </p:pic>
      <p:sp>
        <p:nvSpPr>
          <p:cNvPr id="23" name="Shape 1698">
            <a:extLst>
              <a:ext uri="{FF2B5EF4-FFF2-40B4-BE49-F238E27FC236}">
                <a16:creationId xmlns:a16="http://schemas.microsoft.com/office/drawing/2014/main" id="{4044A760-FA08-794D-CE86-552DB03935B2}"/>
              </a:ext>
            </a:extLst>
          </p:cNvPr>
          <p:cNvSpPr txBox="1"/>
          <p:nvPr/>
        </p:nvSpPr>
        <p:spPr>
          <a:xfrm>
            <a:off x="7856210" y="3970644"/>
            <a:ext cx="1347600" cy="443289"/>
          </a:xfrm>
          <a:prstGeom prst="rect">
            <a:avLst/>
          </a:prstGeom>
          <a:noFill/>
          <a:ln>
            <a:noFill/>
          </a:ln>
        </p:spPr>
        <p:txBody>
          <a:bodyPr wrap="square" lIns="91425" tIns="45700" rIns="91425" bIns="45700" anchor="t" anchorCtr="0">
            <a:noAutofit/>
          </a:bodyPr>
          <a:lstStyle/>
          <a:p>
            <a:pPr marL="0" marR="0" lvl="0" indent="-22225" algn="l" rtl="0">
              <a:lnSpc>
                <a:spcPct val="100000"/>
              </a:lnSpc>
              <a:spcBef>
                <a:spcPts val="0"/>
              </a:spcBef>
              <a:spcAft>
                <a:spcPts val="0"/>
              </a:spcAft>
              <a:buClr>
                <a:srgbClr val="FFFFFF"/>
              </a:buClr>
              <a:buSzPct val="25000"/>
              <a:buFont typeface="Arial"/>
              <a:buNone/>
            </a:pPr>
            <a:r>
              <a:rPr lang="en-US"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Qsirch</a:t>
            </a:r>
            <a:r>
              <a:rPr lang="en-US"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a:t>
            </a:r>
          </a:p>
        </p:txBody>
      </p:sp>
      <p:pic>
        <p:nvPicPr>
          <p:cNvPr id="24" name="Shape 1699">
            <a:extLst>
              <a:ext uri="{FF2B5EF4-FFF2-40B4-BE49-F238E27FC236}">
                <a16:creationId xmlns:a16="http://schemas.microsoft.com/office/drawing/2014/main" id="{F4AC7EBF-C968-5285-5C8F-6155DEB8EC3A}"/>
              </a:ext>
            </a:extLst>
          </p:cNvPr>
          <p:cNvPicPr preferRelativeResize="0">
            <a:picLocks/>
          </p:cNvPicPr>
          <p:nvPr/>
        </p:nvPicPr>
        <p:blipFill rotWithShape="1">
          <a:blip r:embed="rId10" cstate="screen">
            <a:extLst>
              <a:ext uri="{28A0092B-C50C-407E-A947-70E740481C1C}">
                <a14:useLocalDpi xmlns:a14="http://schemas.microsoft.com/office/drawing/2010/main"/>
              </a:ext>
            </a:extLst>
          </a:blip>
          <a:srcRect l="8845" t="5645" r="11365" b="6754"/>
          <a:stretch/>
        </p:blipFill>
        <p:spPr>
          <a:xfrm>
            <a:off x="6780213" y="3663782"/>
            <a:ext cx="944634" cy="944630"/>
          </a:xfrm>
          <a:prstGeom prst="rect">
            <a:avLst/>
          </a:prstGeom>
          <a:effectLst>
            <a:outerShdw blurRad="50800" dist="38100" dir="5400000" algn="t" rotWithShape="0">
              <a:prstClr val="black">
                <a:alpha val="40000"/>
              </a:prstClr>
            </a:outerShdw>
          </a:effectLst>
        </p:spPr>
      </p:pic>
      <p:pic>
        <p:nvPicPr>
          <p:cNvPr id="25" name="Shape 1700" descr="圖片 4.png">
            <a:extLst>
              <a:ext uri="{FF2B5EF4-FFF2-40B4-BE49-F238E27FC236}">
                <a16:creationId xmlns:a16="http://schemas.microsoft.com/office/drawing/2014/main" id="{DD8567E8-A376-95B8-50D1-24DE15FD3427}"/>
              </a:ext>
            </a:extLst>
          </p:cNvPr>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947504" y="2332271"/>
            <a:ext cx="1866296" cy="1471070"/>
          </a:xfrm>
          <a:prstGeom prst="rect">
            <a:avLst/>
          </a:prstGeom>
          <a:noFill/>
          <a:ln>
            <a:noFill/>
          </a:ln>
        </p:spPr>
      </p:pic>
      <p:sp>
        <p:nvSpPr>
          <p:cNvPr id="27" name="Shape 1702">
            <a:extLst>
              <a:ext uri="{FF2B5EF4-FFF2-40B4-BE49-F238E27FC236}">
                <a16:creationId xmlns:a16="http://schemas.microsoft.com/office/drawing/2014/main" id="{69EF9D94-8535-67C1-7C23-937974BAA6CC}"/>
              </a:ext>
            </a:extLst>
          </p:cNvPr>
          <p:cNvSpPr txBox="1"/>
          <p:nvPr/>
        </p:nvSpPr>
        <p:spPr>
          <a:xfrm>
            <a:off x="6894850" y="4947885"/>
            <a:ext cx="1602186" cy="392358"/>
          </a:xfrm>
          <a:prstGeom prst="rect">
            <a:avLst/>
          </a:prstGeom>
          <a:noFill/>
          <a:ln>
            <a:noFill/>
          </a:ln>
        </p:spPr>
        <p:txBody>
          <a:bodyPr wrap="square" lIns="72000" tIns="48000" rIns="24000" bIns="48000" anchor="t" anchorCtr="0">
            <a:noAutofit/>
          </a:bodyPr>
          <a:lstStyle/>
          <a:p>
            <a:pPr marL="0" marR="0" lvl="0" indent="-28575" algn="ctr" rtl="0">
              <a:lnSpc>
                <a:spcPct val="90000"/>
              </a:lnSpc>
              <a:spcBef>
                <a:spcPts val="0"/>
              </a:spcBef>
              <a:spcAft>
                <a:spcPts val="0"/>
              </a:spcAft>
              <a:buClr>
                <a:srgbClr val="FFFFFF"/>
              </a:buClr>
              <a:buSzPct val="25000"/>
              <a:buFont typeface="Arial"/>
              <a:buNone/>
            </a:pPr>
            <a:r>
              <a:rPr lang="en-US" sz="1800"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全文檢索</a:t>
            </a:r>
            <a:endPar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8" name="Shape 1707">
            <a:extLst>
              <a:ext uri="{FF2B5EF4-FFF2-40B4-BE49-F238E27FC236}">
                <a16:creationId xmlns:a16="http://schemas.microsoft.com/office/drawing/2014/main" id="{7530619D-B81D-86ED-5A57-14696B17F3B5}"/>
              </a:ext>
            </a:extLst>
          </p:cNvPr>
          <p:cNvPicPr preferRelativeResize="0">
            <a:picLocks/>
          </p:cNvPicPr>
          <p:nvPr/>
        </p:nvPicPr>
        <p:blipFill rotWithShape="1">
          <a:blip r:embed="rId12" cstate="print">
            <a:extLst>
              <a:ext uri="{28A0092B-C50C-407E-A947-70E740481C1C}">
                <a14:useLocalDpi xmlns:a14="http://schemas.microsoft.com/office/drawing/2010/main"/>
              </a:ext>
            </a:extLst>
          </a:blip>
          <a:srcRect/>
          <a:stretch/>
        </p:blipFill>
        <p:spPr>
          <a:xfrm>
            <a:off x="3738090" y="3668097"/>
            <a:ext cx="936000" cy="936000"/>
          </a:xfrm>
          <a:prstGeom prst="rect">
            <a:avLst/>
          </a:prstGeom>
          <a:effectLst>
            <a:outerShdw blurRad="50800" dist="38100" dir="5400000" algn="t" rotWithShape="0">
              <a:prstClr val="black">
                <a:alpha val="40000"/>
              </a:prstClr>
            </a:outerShdw>
          </a:effectLst>
        </p:spPr>
      </p:pic>
      <p:sp>
        <p:nvSpPr>
          <p:cNvPr id="36" name="Shape 1692">
            <a:extLst>
              <a:ext uri="{FF2B5EF4-FFF2-40B4-BE49-F238E27FC236}">
                <a16:creationId xmlns:a16="http://schemas.microsoft.com/office/drawing/2014/main" id="{8C383115-834F-8B37-3DB2-9EF2182CF555}"/>
              </a:ext>
            </a:extLst>
          </p:cNvPr>
          <p:cNvSpPr txBox="1"/>
          <p:nvPr/>
        </p:nvSpPr>
        <p:spPr>
          <a:xfrm>
            <a:off x="4115669" y="4947885"/>
            <a:ext cx="1580306" cy="392359"/>
          </a:xfrm>
          <a:prstGeom prst="rect">
            <a:avLst/>
          </a:prstGeom>
          <a:noFill/>
          <a:ln>
            <a:noFill/>
          </a:ln>
        </p:spPr>
        <p:txBody>
          <a:bodyPr wrap="square" lIns="72000" tIns="48000" rIns="24000" bIns="48000" anchor="t" anchorCtr="0">
            <a:noAutofit/>
          </a:bodyPr>
          <a:lstStyle/>
          <a:p>
            <a:pPr marL="0" marR="0" lvl="0" indent="-28575" algn="ctr" rtl="0">
              <a:lnSpc>
                <a:spcPct val="100000"/>
              </a:lnSpc>
              <a:spcBef>
                <a:spcPts val="0"/>
              </a:spcBef>
              <a:spcAft>
                <a:spcPts val="0"/>
              </a:spcAft>
              <a:buClr>
                <a:srgbClr val="000000"/>
              </a:buClr>
              <a:buSzPct val="25000"/>
              <a:buFont typeface="Arial"/>
              <a:buNone/>
            </a:pPr>
            <a:r>
              <a:rPr lang="en-US" sz="1800" b="1" i="0" u="none" strike="noStrike" cap="none"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檔案數位化</a:t>
            </a:r>
            <a:endParaRPr lang="en-US" sz="1800" b="1" i="0" u="none" strike="noStrike" cap="none">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2" name="箭號: 向右 31">
            <a:extLst>
              <a:ext uri="{FF2B5EF4-FFF2-40B4-BE49-F238E27FC236}">
                <a16:creationId xmlns:a16="http://schemas.microsoft.com/office/drawing/2014/main" id="{6C2B9349-2400-2F6D-D1B5-B98B30CDE186}"/>
              </a:ext>
            </a:extLst>
          </p:cNvPr>
          <p:cNvSpPr/>
          <p:nvPr/>
        </p:nvSpPr>
        <p:spPr>
          <a:xfrm>
            <a:off x="2572805" y="4827313"/>
            <a:ext cx="1463093" cy="644287"/>
          </a:xfrm>
          <a:prstGeom prst="rightArrow">
            <a:avLst/>
          </a:prstGeom>
          <a:gradFill>
            <a:gsLst>
              <a:gs pos="4000">
                <a:srgbClr val="FFCC99">
                  <a:alpha val="0"/>
                </a:srgbClr>
              </a:gs>
              <a:gs pos="69000">
                <a:srgbClr val="FB860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箭號: 向右 32">
            <a:extLst>
              <a:ext uri="{FF2B5EF4-FFF2-40B4-BE49-F238E27FC236}">
                <a16:creationId xmlns:a16="http://schemas.microsoft.com/office/drawing/2014/main" id="{6F6331A0-5F20-737A-DF2B-AB780E44E35A}"/>
              </a:ext>
            </a:extLst>
          </p:cNvPr>
          <p:cNvSpPr/>
          <p:nvPr/>
        </p:nvSpPr>
        <p:spPr>
          <a:xfrm>
            <a:off x="5408202" y="4827313"/>
            <a:ext cx="1463093" cy="644287"/>
          </a:xfrm>
          <a:prstGeom prst="rightArrow">
            <a:avLst/>
          </a:prstGeom>
          <a:gradFill>
            <a:gsLst>
              <a:gs pos="4000">
                <a:srgbClr val="FFCC99">
                  <a:alpha val="0"/>
                </a:srgbClr>
              </a:gs>
              <a:gs pos="69000">
                <a:srgbClr val="FB860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箭號: 向右 33">
            <a:extLst>
              <a:ext uri="{FF2B5EF4-FFF2-40B4-BE49-F238E27FC236}">
                <a16:creationId xmlns:a16="http://schemas.microsoft.com/office/drawing/2014/main" id="{17ECCAD4-2D07-F257-CF53-4A91A6581A17}"/>
              </a:ext>
            </a:extLst>
          </p:cNvPr>
          <p:cNvSpPr/>
          <p:nvPr/>
        </p:nvSpPr>
        <p:spPr>
          <a:xfrm>
            <a:off x="8018503" y="4827313"/>
            <a:ext cx="1463093" cy="644287"/>
          </a:xfrm>
          <a:prstGeom prst="rightArrow">
            <a:avLst/>
          </a:prstGeom>
          <a:gradFill>
            <a:gsLst>
              <a:gs pos="4000">
                <a:srgbClr val="FFCC99">
                  <a:alpha val="0"/>
                </a:srgbClr>
              </a:gs>
              <a:gs pos="69000">
                <a:srgbClr val="FB860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zh-TW" altLang="en-US" sz="1867" kern="0">
              <a:solidFill>
                <a:srgbClr val="010203"/>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786776261"/>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標題 1">
            <a:extLst>
              <a:ext uri="{FF2B5EF4-FFF2-40B4-BE49-F238E27FC236}">
                <a16:creationId xmlns:a16="http://schemas.microsoft.com/office/drawing/2014/main" id="{8CD4B0B3-8B4C-419A-B8BC-93C5949DC475}"/>
              </a:ext>
            </a:extLst>
          </p:cNvPr>
          <p:cNvSpPr>
            <a:spLocks noGrp="1"/>
          </p:cNvSpPr>
          <p:nvPr>
            <p:ph type="title"/>
          </p:nvPr>
        </p:nvSpPr>
        <p:spPr>
          <a:xfrm>
            <a:off x="838200" y="541477"/>
            <a:ext cx="10515600" cy="1325563"/>
          </a:xfrm>
        </p:spPr>
        <p:txBody>
          <a:bodyPr/>
          <a:lstStyle/>
          <a:p>
            <a:r>
              <a:rPr lang="zh-TW" altLang="en-US">
                <a:latin typeface="Arial" panose="020B0604020202020204" pitchFamily="34" charset="0"/>
                <a:sym typeface="Arial" panose="020B0604020202020204" pitchFamily="34" charset="0"/>
              </a:rPr>
              <a:t>內建 </a:t>
            </a:r>
            <a:r>
              <a:rPr lang="en-US" altLang="zh-TW" err="1">
                <a:latin typeface="Arial" panose="020B0604020202020204" pitchFamily="34" charset="0"/>
                <a:sym typeface="Arial" panose="020B0604020202020204" pitchFamily="34" charset="0"/>
              </a:rPr>
              <a:t>exFAT</a:t>
            </a:r>
            <a:r>
              <a:rPr lang="en-US" altLang="zh-TW">
                <a:latin typeface="Arial" panose="020B0604020202020204" pitchFamily="34" charset="0"/>
                <a:sym typeface="Arial" panose="020B0604020202020204" pitchFamily="34" charset="0"/>
              </a:rPr>
              <a:t> </a:t>
            </a:r>
            <a:r>
              <a:rPr lang="zh-TW" altLang="en-US">
                <a:latin typeface="Arial" panose="020B0604020202020204" pitchFamily="34" charset="0"/>
                <a:sym typeface="Arial" panose="020B0604020202020204" pitchFamily="34" charset="0"/>
              </a:rPr>
              <a:t>檔案系統驅動程式，</a:t>
            </a:r>
            <a:br>
              <a:rPr lang="en-US" altLang="zh-TW">
                <a:latin typeface="Arial" panose="020B0604020202020204" pitchFamily="34" charset="0"/>
                <a:sym typeface="Arial" panose="020B0604020202020204" pitchFamily="34" charset="0"/>
              </a:rPr>
            </a:br>
            <a:r>
              <a:rPr lang="zh-TW" altLang="en-US">
                <a:latin typeface="Arial" panose="020B0604020202020204" pitchFamily="34" charset="0"/>
                <a:sym typeface="Arial" panose="020B0604020202020204" pitchFamily="34" charset="0"/>
              </a:rPr>
              <a:t>加速大型影音檔案跨平台交換 </a:t>
            </a:r>
            <a:r>
              <a:rPr lang="en-US" altLang="zh-TW">
                <a:latin typeface="Arial" panose="020B0604020202020204" pitchFamily="34" charset="0"/>
                <a:sym typeface="Arial" panose="020B0604020202020204" pitchFamily="34" charset="0"/>
              </a:rPr>
              <a:t>&amp; </a:t>
            </a:r>
            <a:r>
              <a:rPr lang="zh-TW" altLang="en-US">
                <a:latin typeface="Arial" panose="020B0604020202020204" pitchFamily="34" charset="0"/>
                <a:sym typeface="Arial" panose="020B0604020202020204" pitchFamily="34" charset="0"/>
              </a:rPr>
              <a:t>分享</a:t>
            </a:r>
          </a:p>
        </p:txBody>
      </p:sp>
      <p:sp>
        <p:nvSpPr>
          <p:cNvPr id="10" name="Google Shape;70;p15"/>
          <p:cNvSpPr txBox="1">
            <a:spLocks/>
          </p:cNvSpPr>
          <p:nvPr/>
        </p:nvSpPr>
        <p:spPr>
          <a:xfrm>
            <a:off x="1062082" y="2277574"/>
            <a:ext cx="6397781" cy="3831900"/>
          </a:xfrm>
          <a:prstGeom prst="rect">
            <a:avLst/>
          </a:prstGeom>
        </p:spPr>
        <p:txBody>
          <a:bodyPr spcFirstLastPara="1" vert="horz" wrap="square" lIns="121900" tIns="121900" rIns="121900" bIns="1219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840"/>
              </a:lnSpc>
              <a:spcBef>
                <a:spcPts val="1600"/>
              </a:spcBef>
              <a:buClr>
                <a:srgbClr val="F66616"/>
              </a:buClr>
              <a:buSzPct val="70000"/>
              <a:buNone/>
            </a:pPr>
            <a:endParaRPr lang="zh-TW" altLang="en-US" sz="240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4" name="矩形 3"/>
          <p:cNvSpPr/>
          <p:nvPr/>
        </p:nvSpPr>
        <p:spPr>
          <a:xfrm>
            <a:off x="1302437" y="2939386"/>
            <a:ext cx="6773651" cy="1135567"/>
          </a:xfrm>
          <a:prstGeom prst="rect">
            <a:avLst/>
          </a:prstGeom>
        </p:spPr>
        <p:txBody>
          <a:bodyPr wrap="square" lIns="91440" tIns="45720" rIns="91440" bIns="45720" anchor="t">
            <a:spAutoFit/>
          </a:bodyPr>
          <a:lstStyle/>
          <a:p>
            <a:pPr>
              <a:lnSpc>
                <a:spcPct val="130000"/>
              </a:lnSpc>
            </a:pP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內建免費 </a:t>
            </a:r>
            <a:r>
              <a:rPr lang="en-US" altLang="zh-TW"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exFAT</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驅動程式，能與外接裝置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如</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USB SSD) </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快速地進行 </a:t>
            </a:r>
            <a:r>
              <a:rPr lang="en-US" alt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4K/8K </a:t>
            </a:r>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高畫質影音、高解析照片等大檔案交換，加速大型影音檔案跨平台交換與分享，帶來耳目一新的多媒體瀏覽體驗。</a:t>
            </a:r>
            <a:endParaRPr 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843818655"/>
              </p:ext>
            </p:extLst>
          </p:nvPr>
        </p:nvGraphicFramePr>
        <p:xfrm>
          <a:off x="1403633" y="4420726"/>
          <a:ext cx="9427546" cy="1676400"/>
        </p:xfrm>
        <a:graphic>
          <a:graphicData uri="http://schemas.openxmlformats.org/drawingml/2006/table">
            <a:tbl>
              <a:tblPr/>
              <a:tblGrid>
                <a:gridCol w="1414132">
                  <a:extLst>
                    <a:ext uri="{9D8B030D-6E8A-4147-A177-3AD203B41FA5}">
                      <a16:colId xmlns:a16="http://schemas.microsoft.com/office/drawing/2014/main" val="1804648323"/>
                    </a:ext>
                  </a:extLst>
                </a:gridCol>
                <a:gridCol w="4242396">
                  <a:extLst>
                    <a:ext uri="{9D8B030D-6E8A-4147-A177-3AD203B41FA5}">
                      <a16:colId xmlns:a16="http://schemas.microsoft.com/office/drawing/2014/main" val="2514870110"/>
                    </a:ext>
                  </a:extLst>
                </a:gridCol>
                <a:gridCol w="1885509">
                  <a:extLst>
                    <a:ext uri="{9D8B030D-6E8A-4147-A177-3AD203B41FA5}">
                      <a16:colId xmlns:a16="http://schemas.microsoft.com/office/drawing/2014/main" val="1809061635"/>
                    </a:ext>
                  </a:extLst>
                </a:gridCol>
                <a:gridCol w="1885509">
                  <a:extLst>
                    <a:ext uri="{9D8B030D-6E8A-4147-A177-3AD203B41FA5}">
                      <a16:colId xmlns:a16="http://schemas.microsoft.com/office/drawing/2014/main" val="3357932888"/>
                    </a:ext>
                  </a:extLst>
                </a:gridCol>
              </a:tblGrid>
              <a:tr h="0">
                <a:tc>
                  <a:txBody>
                    <a:bodyPr/>
                    <a:lstStyle/>
                    <a:p>
                      <a:pPr algn="ctr" fontAlgn="ctr"/>
                      <a:r>
                        <a:rPr lang="ja-JP"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檔案系統</a:t>
                      </a:r>
                      <a:endPar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4F21"/>
                    </a:solidFill>
                  </a:tcPr>
                </a:tc>
                <a:tc>
                  <a:txBody>
                    <a:bodyPr/>
                    <a:lstStyle/>
                    <a:p>
                      <a:pPr algn="ctr" fontAlgn="ctr"/>
                      <a:r>
                        <a:rPr lang="en-US" b="1" err="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exFAT</a:t>
                      </a:r>
                      <a:endParaRPr lang="en-US" b="1">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4F21"/>
                    </a:solidFill>
                  </a:tcPr>
                </a:tc>
                <a:tc>
                  <a:txBody>
                    <a:bodyPr/>
                    <a:lstStyle/>
                    <a:p>
                      <a:pPr algn="ctr" fontAlgn="ctr"/>
                      <a:r>
                        <a:rPr lang="en-US"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NTFS</a:t>
                      </a: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4F21"/>
                    </a:solidFill>
                  </a:tcPr>
                </a:tc>
                <a:tc>
                  <a:txBody>
                    <a:bodyPr/>
                    <a:lstStyle/>
                    <a:p>
                      <a:pPr algn="ctr" fontAlgn="ctr"/>
                      <a:r>
                        <a:rPr lang="en-US"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FAT32</a:t>
                      </a:r>
                    </a:p>
                  </a:txBody>
                  <a:tcPr marL="63500" marR="63500" marT="127000" marB="127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4F21"/>
                    </a:solidFill>
                  </a:tcPr>
                </a:tc>
                <a:extLst>
                  <a:ext uri="{0D108BD9-81ED-4DB2-BD59-A6C34878D82A}">
                    <a16:rowId xmlns:a16="http://schemas.microsoft.com/office/drawing/2014/main" val="1461511426"/>
                  </a:ext>
                </a:extLst>
              </a:tr>
              <a:tr h="0">
                <a:tc>
                  <a:txBody>
                    <a:bodyPr/>
                    <a:lstStyle/>
                    <a:p>
                      <a:pPr algn="ctr" fontAlgn="ctr"/>
                      <a:r>
                        <a:rPr lang="zh-CN" altLang="en-US" sz="1400" b="0">
                          <a:effectLst/>
                          <a:latin typeface="Arial" panose="020B0604020202020204" pitchFamily="34" charset="0"/>
                          <a:ea typeface="微軟正黑體" panose="020B0604030504040204" pitchFamily="34" charset="-120"/>
                          <a:sym typeface="Arial" panose="020B0604020202020204" pitchFamily="34" charset="0"/>
                        </a:rPr>
                        <a:t>最大單檔容量</a:t>
                      </a:r>
                      <a:endParaRPr lang="en-US" sz="1400" b="0">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0F0F0"/>
                    </a:solidFill>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16EB </a:t>
                      </a:r>
                      <a:endParaRPr lang="en-US" sz="1400" b="0" baseline="3000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16TB</a:t>
                      </a: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4GB</a:t>
                      </a:r>
                    </a:p>
                  </a:txBody>
                  <a:tcPr marL="63500" marR="63500" marT="127000" marB="127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5195929"/>
                  </a:ext>
                </a:extLst>
              </a:tr>
              <a:tr h="0">
                <a:tc>
                  <a:txBody>
                    <a:bodyPr/>
                    <a:lstStyle/>
                    <a:p>
                      <a:pPr algn="ctr" fontAlgn="ctr"/>
                      <a:r>
                        <a:rPr lang="ja-JP" altLang="en-US" sz="1400" b="0">
                          <a:effectLst/>
                          <a:latin typeface="Arial" panose="020B0604020202020204" pitchFamily="34" charset="0"/>
                          <a:ea typeface="微軟正黑體" panose="020B0604030504040204" pitchFamily="34" charset="-120"/>
                          <a:sym typeface="Arial" panose="020B0604020202020204" pitchFamily="34" charset="0"/>
                        </a:rPr>
                        <a:t>主要應用</a:t>
                      </a:r>
                      <a:endParaRPr lang="en-US" sz="1400" b="0">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0F0F0"/>
                    </a:solidFill>
                  </a:tcPr>
                </a:tc>
                <a:tc>
                  <a:txBody>
                    <a:bodyPr/>
                    <a:lstStyle/>
                    <a:p>
                      <a:pPr algn="ctr" fontAlgn="ctr"/>
                      <a:r>
                        <a:rPr lang="zh-CN"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新一代 USB 裝置或 SD 卡 </a:t>
                      </a:r>
                      <a:endParaRPr lang="en-US" altLang="zh-CN"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p>
                      <a:pPr algn="ctr" fontAlgn="ctr"/>
                      <a:r>
                        <a:rPr lang="zh-CN"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(例如：高儲存容量SDXC) 提供高速大檔傳輸</a:t>
                      </a:r>
                      <a:endPar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algn="ctr" fontAlgn="ctr"/>
                      <a:r>
                        <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Windows</a:t>
                      </a:r>
                      <a:r>
                        <a:rPr lang="en-US" altLang="ja-JP"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p>
                    <a:p>
                      <a:pPr algn="ctr" fontAlgn="ctr"/>
                      <a:r>
                        <a:rPr lang="ja-JP"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所使用的檔案系統</a:t>
                      </a:r>
                      <a:endPar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tc>
                  <a:txBody>
                    <a:bodyPr/>
                    <a:lstStyle/>
                    <a:p>
                      <a:pPr algn="ctr" fontAlgn="ctr"/>
                      <a:r>
                        <a:rPr lang="zh-CN"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傳統 USB 裝置</a:t>
                      </a:r>
                      <a:endParaRPr lang="en-US" altLang="zh-CN"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p>
                      <a:pPr algn="ctr" fontAlgn="ctr"/>
                      <a:r>
                        <a:rPr lang="zh-CN" alt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所使用的檔案系統</a:t>
                      </a:r>
                      <a:endParaRPr lang="en-US" sz="14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3500" marR="63500" marT="127000" marB="12700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604071044"/>
                  </a:ext>
                </a:extLst>
              </a:tr>
            </a:tbl>
          </a:graphicData>
        </a:graphic>
      </p:graphicFrame>
      <p:pic>
        <p:nvPicPr>
          <p:cNvPr id="4100" name="Picture 4" descr="Samsung Portable 1Tb SSD T7 USB 3.2 (Metallic Red) | Samsung India">
            <a:extLst>
              <a:ext uri="{FF2B5EF4-FFF2-40B4-BE49-F238E27FC236}">
                <a16:creationId xmlns:a16="http://schemas.microsoft.com/office/drawing/2014/main" id="{786855B5-B9A9-32F7-8B9C-831FF4BE8D2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00218" y="1500635"/>
            <a:ext cx="3893937" cy="311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394341"/>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838200" y="566349"/>
            <a:ext cx="10515600" cy="1325563"/>
          </a:xfrm>
        </p:spPr>
        <p:txBody>
          <a:bodyPr/>
          <a:lstStyle/>
          <a:p>
            <a:r>
              <a:rPr lang="zh-TW" altLang="en-US">
                <a:latin typeface="Arial" panose="020B0604020202020204" pitchFamily="34" charset="0"/>
                <a:sym typeface="Arial" panose="020B0604020202020204" pitchFamily="34" charset="0"/>
              </a:rPr>
              <a:t>一次提供三階段的備份方式 </a:t>
            </a:r>
            <a:r>
              <a:rPr lang="en-US" altLang="zh-TW">
                <a:latin typeface="Arial" panose="020B0604020202020204" pitchFamily="34" charset="0"/>
                <a:sym typeface="Arial" panose="020B0604020202020204" pitchFamily="34" charset="0"/>
              </a:rPr>
              <a:t>: </a:t>
            </a:r>
            <a:br>
              <a:rPr lang="en-US" altLang="zh-TW">
                <a:latin typeface="Arial" panose="020B0604020202020204" pitchFamily="34" charset="0"/>
                <a:sym typeface="Arial" panose="020B0604020202020204" pitchFamily="34" charset="0"/>
              </a:rPr>
            </a:br>
            <a:r>
              <a:rPr lang="zh-TW" altLang="en-US">
                <a:latin typeface="Arial" panose="020B0604020202020204" pitchFamily="34" charset="0"/>
                <a:sym typeface="Arial" panose="020B0604020202020204" pitchFamily="34" charset="0"/>
              </a:rPr>
              <a:t>給您最齊全的資料備援保護</a:t>
            </a:r>
          </a:p>
        </p:txBody>
      </p:sp>
      <p:cxnSp>
        <p:nvCxnSpPr>
          <p:cNvPr id="35" name="直線單箭頭接點 34">
            <a:extLst>
              <a:ext uri="{FF2B5EF4-FFF2-40B4-BE49-F238E27FC236}">
                <a16:creationId xmlns:a16="http://schemas.microsoft.com/office/drawing/2014/main" id="{23AF9DE6-F9EE-4475-89F7-47EDC4D3FEF0}"/>
              </a:ext>
            </a:extLst>
          </p:cNvPr>
          <p:cNvCxnSpPr/>
          <p:nvPr/>
        </p:nvCxnSpPr>
        <p:spPr>
          <a:xfrm>
            <a:off x="2016429" y="2560122"/>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a:extLst>
              <a:ext uri="{FF2B5EF4-FFF2-40B4-BE49-F238E27FC236}">
                <a16:creationId xmlns:a16="http://schemas.microsoft.com/office/drawing/2014/main" id="{4FB73504-DC5C-43FB-917D-871764347EEA}"/>
              </a:ext>
            </a:extLst>
          </p:cNvPr>
          <p:cNvCxnSpPr/>
          <p:nvPr/>
        </p:nvCxnSpPr>
        <p:spPr>
          <a:xfrm>
            <a:off x="2016429" y="3826444"/>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a:extLst>
              <a:ext uri="{FF2B5EF4-FFF2-40B4-BE49-F238E27FC236}">
                <a16:creationId xmlns:a16="http://schemas.microsoft.com/office/drawing/2014/main" id="{AA3AC9D3-1827-459A-8182-7C146DAD9685}"/>
              </a:ext>
            </a:extLst>
          </p:cNvPr>
          <p:cNvCxnSpPr/>
          <p:nvPr/>
        </p:nvCxnSpPr>
        <p:spPr>
          <a:xfrm>
            <a:off x="2016429" y="5058455"/>
            <a:ext cx="4317833" cy="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3">
            <a:extLst>
              <a:ext uri="{FF2B5EF4-FFF2-40B4-BE49-F238E27FC236}">
                <a16:creationId xmlns:a16="http://schemas.microsoft.com/office/drawing/2014/main" id="{3D014A53-D7F4-4EA4-8F6A-760D47949697}"/>
              </a:ext>
            </a:extLst>
          </p:cNvPr>
          <p:cNvSpPr/>
          <p:nvPr/>
        </p:nvSpPr>
        <p:spPr>
          <a:xfrm flipH="1">
            <a:off x="6800686" y="3344639"/>
            <a:ext cx="4277388" cy="894750"/>
          </a:xfrm>
          <a:prstGeom prst="snip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77" name="Rectangle 3">
            <a:extLst>
              <a:ext uri="{FF2B5EF4-FFF2-40B4-BE49-F238E27FC236}">
                <a16:creationId xmlns:a16="http://schemas.microsoft.com/office/drawing/2014/main" id="{48933AE7-E537-4F75-9C6B-28FD113F34F5}"/>
              </a:ext>
            </a:extLst>
          </p:cNvPr>
          <p:cNvSpPr/>
          <p:nvPr/>
        </p:nvSpPr>
        <p:spPr>
          <a:xfrm flipH="1">
            <a:off x="6800686" y="4594647"/>
            <a:ext cx="4277388" cy="894750"/>
          </a:xfrm>
          <a:prstGeom prst="snip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16" name="Rectangle 3">
            <a:extLst>
              <a:ext uri="{FF2B5EF4-FFF2-40B4-BE49-F238E27FC236}">
                <a16:creationId xmlns:a16="http://schemas.microsoft.com/office/drawing/2014/main" id="{AFBD5C64-72FB-4098-8075-4EC76B58BAE6}"/>
              </a:ext>
            </a:extLst>
          </p:cNvPr>
          <p:cNvSpPr/>
          <p:nvPr/>
        </p:nvSpPr>
        <p:spPr>
          <a:xfrm flipH="1">
            <a:off x="6800688" y="2118783"/>
            <a:ext cx="4277388" cy="870596"/>
          </a:xfrm>
          <a:prstGeom prst="snip2DiagRect">
            <a:avLst>
              <a:gd name="adj1" fmla="val 0"/>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TW" sz="3400" b="1">
              <a:solidFill>
                <a:srgbClr val="333333"/>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7427830" y="3469664"/>
            <a:ext cx="3650244" cy="733534"/>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600" b="1">
                <a:latin typeface="Arial" panose="020B0604020202020204" pitchFamily="34" charset="0"/>
                <a:sym typeface="Arial" panose="020B0604020202020204" pitchFamily="34" charset="0"/>
              </a:rPr>
              <a:t>Snapshot &amp; Replica: </a:t>
            </a:r>
          </a:p>
          <a:p>
            <a:r>
              <a:rPr lang="zh-TW" altLang="en-US" sz="1400">
                <a:latin typeface="Arial" panose="020B0604020202020204" pitchFamily="34" charset="0"/>
                <a:sym typeface="Arial" panose="020B0604020202020204" pitchFamily="34" charset="0"/>
              </a:rPr>
              <a:t>區塊層級，</a:t>
            </a:r>
            <a:r>
              <a:rPr lang="en-US" altLang="zh-TW" sz="1400">
                <a:latin typeface="Arial" panose="020B0604020202020204" pitchFamily="34" charset="0"/>
                <a:sym typeface="Arial" panose="020B0604020202020204" pitchFamily="34" charset="0"/>
              </a:rPr>
              <a:t>65,536 </a:t>
            </a:r>
            <a:r>
              <a:rPr lang="zh-TW" altLang="en-US" sz="1400">
                <a:latin typeface="Arial" panose="020B0604020202020204" pitchFamily="34" charset="0"/>
                <a:sym typeface="Arial" panose="020B0604020202020204" pitchFamily="34" charset="0"/>
              </a:rPr>
              <a:t>份版本控制，</a:t>
            </a:r>
            <a:r>
              <a:rPr lang="en-US" altLang="zh-TW" sz="1400">
                <a:latin typeface="Arial" panose="020B0604020202020204" pitchFamily="34" charset="0"/>
                <a:sym typeface="Arial" panose="020B0604020202020204" pitchFamily="34" charset="0"/>
              </a:rPr>
              <a:t> ZFS </a:t>
            </a:r>
            <a:r>
              <a:rPr lang="zh-TW" altLang="en-US" sz="1400">
                <a:latin typeface="Arial" panose="020B0604020202020204" pitchFamily="34" charset="0"/>
                <a:sym typeface="Arial" panose="020B0604020202020204" pitchFamily="34" charset="0"/>
              </a:rPr>
              <a:t>提供最輕負載量的快照，完全不影響儲存效能</a:t>
            </a:r>
            <a:endParaRPr lang="en-US" altLang="zh-TW" sz="1400">
              <a:latin typeface="Arial" panose="020B0604020202020204" pitchFamily="34" charset="0"/>
              <a:sym typeface="Arial" panose="020B0604020202020204" pitchFamily="34" charset="0"/>
            </a:endParaRP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7407224" y="4702236"/>
            <a:ext cx="3541216" cy="707886"/>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RPr/>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600" b="1" err="1">
                <a:latin typeface="Arial" panose="020B0604020202020204" pitchFamily="34" charset="0"/>
                <a:sym typeface="Arial" panose="020B0604020202020204" pitchFamily="34" charset="0"/>
              </a:rPr>
              <a:t>SnapSync</a:t>
            </a:r>
            <a:r>
              <a:rPr lang="en-US" altLang="zh-TW" sz="1600" b="1">
                <a:latin typeface="Arial" panose="020B0604020202020204" pitchFamily="34" charset="0"/>
                <a:sym typeface="Arial" panose="020B0604020202020204" pitchFamily="34" charset="0"/>
              </a:rPr>
              <a:t>:</a:t>
            </a:r>
            <a:br>
              <a:rPr lang="en-US" altLang="zh-TW" sz="1600">
                <a:latin typeface="Arial" panose="020B0604020202020204" pitchFamily="34" charset="0"/>
                <a:sym typeface="Arial" panose="020B0604020202020204" pitchFamily="34" charset="0"/>
              </a:rPr>
            </a:br>
            <a:r>
              <a:rPr lang="zh-TW" altLang="en-US" sz="1400">
                <a:latin typeface="Arial" panose="020B0604020202020204" pitchFamily="34" charset="0"/>
                <a:sym typeface="Arial" panose="020B0604020202020204" pitchFamily="34" charset="0"/>
              </a:rPr>
              <a:t>區塊層級，</a:t>
            </a:r>
            <a:r>
              <a:rPr lang="en-US" altLang="zh-TW" sz="1400" err="1">
                <a:latin typeface="Arial" panose="020B0604020202020204" pitchFamily="34" charset="0"/>
                <a:sym typeface="Arial" panose="020B0604020202020204" pitchFamily="34" charset="0"/>
              </a:rPr>
              <a:t>讓系統</a:t>
            </a:r>
            <a:r>
              <a:rPr lang="zh-TW" altLang="en-US" sz="1400">
                <a:latin typeface="Arial" panose="020B0604020202020204" pitchFamily="34" charset="0"/>
                <a:sym typeface="Arial" panose="020B0604020202020204" pitchFamily="34" charset="0"/>
              </a:rPr>
              <a:t>始終維持一份在最新狀態的資料副本</a:t>
            </a:r>
            <a:endParaRPr lang="en-US" altLang="zh-TW" sz="1400">
              <a:latin typeface="Arial" panose="020B0604020202020204" pitchFamily="34" charset="0"/>
              <a:sym typeface="Arial" panose="020B0604020202020204" pitchFamily="34" charset="0"/>
            </a:endParaRPr>
          </a:p>
        </p:txBody>
      </p:sp>
      <p:sp>
        <p:nvSpPr>
          <p:cNvPr id="121" name="矩形: 圓角 120">
            <a:extLst>
              <a:ext uri="{FF2B5EF4-FFF2-40B4-BE49-F238E27FC236}">
                <a16:creationId xmlns:a16="http://schemas.microsoft.com/office/drawing/2014/main" id="{45CA3BF5-C221-452B-9ECE-4B4BD9B1FB03}"/>
              </a:ext>
            </a:extLst>
          </p:cNvPr>
          <p:cNvSpPr/>
          <p:nvPr/>
        </p:nvSpPr>
        <p:spPr>
          <a:xfrm>
            <a:off x="2553009" y="4804640"/>
            <a:ext cx="3304355" cy="474771"/>
          </a:xfrm>
          <a:prstGeom prst="roundRect">
            <a:avLst>
              <a:gd name="adj" fmla="val 50000"/>
            </a:avLst>
          </a:prstGeom>
          <a:solidFill>
            <a:srgbClr val="F34F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 name="矩形 9">
            <a:extLst>
              <a:ext uri="{FF2B5EF4-FFF2-40B4-BE49-F238E27FC236}">
                <a16:creationId xmlns:a16="http://schemas.microsoft.com/office/drawing/2014/main" id="{4A418388-91F1-4CF1-897B-8DDB12EB24EF}"/>
              </a:ext>
            </a:extLst>
          </p:cNvPr>
          <p:cNvSpPr/>
          <p:nvPr/>
        </p:nvSpPr>
        <p:spPr>
          <a:xfrm>
            <a:off x="2820903" y="4887778"/>
            <a:ext cx="2682102" cy="341376"/>
          </a:xfrm>
          <a:prstGeom prst="rect">
            <a:avLst/>
          </a:prstGeom>
          <a:noFill/>
        </p:spPr>
        <p:txBody>
          <a:bodyPr wrap="square" rtlCol="0" anchor="t">
            <a:spAutoFit/>
          </a:bodyPr>
          <a:lstStyle/>
          <a:p>
            <a:pPr algn="ctr">
              <a:lnSpc>
                <a:spcPts val="2100"/>
              </a:lnSpc>
              <a:spcBef>
                <a:spcPts val="200"/>
              </a:spcBef>
            </a:pP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RPO : </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即時性 </a:t>
            </a: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隨時隨地</a:t>
            </a:r>
            <a:endPar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矩形: 圓角 48">
            <a:extLst>
              <a:ext uri="{FF2B5EF4-FFF2-40B4-BE49-F238E27FC236}">
                <a16:creationId xmlns:a16="http://schemas.microsoft.com/office/drawing/2014/main" id="{3532D6AA-D9A0-4030-A6E9-4A7B6820251D}"/>
              </a:ext>
            </a:extLst>
          </p:cNvPr>
          <p:cNvSpPr/>
          <p:nvPr/>
        </p:nvSpPr>
        <p:spPr>
          <a:xfrm>
            <a:off x="2553009" y="3563401"/>
            <a:ext cx="3304355" cy="474771"/>
          </a:xfrm>
          <a:prstGeom prst="roundRect">
            <a:avLst>
              <a:gd name="adj" fmla="val 50000"/>
            </a:avLst>
          </a:prstGeom>
          <a:solidFill>
            <a:srgbClr val="F34F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 name="矩形 8">
            <a:extLst>
              <a:ext uri="{FF2B5EF4-FFF2-40B4-BE49-F238E27FC236}">
                <a16:creationId xmlns:a16="http://schemas.microsoft.com/office/drawing/2014/main" id="{1E936D25-21E9-4C6C-B5F3-432F0FDA54D4}"/>
              </a:ext>
            </a:extLst>
          </p:cNvPr>
          <p:cNvSpPr/>
          <p:nvPr/>
        </p:nvSpPr>
        <p:spPr>
          <a:xfrm>
            <a:off x="2553008" y="3629206"/>
            <a:ext cx="3217891" cy="341376"/>
          </a:xfrm>
          <a:prstGeom prst="rect">
            <a:avLst/>
          </a:prstGeom>
          <a:noFill/>
        </p:spPr>
        <p:txBody>
          <a:bodyPr wrap="square" rtlCol="0" anchor="t">
            <a:spAutoFit/>
          </a:bodyPr>
          <a:lstStyle/>
          <a:p>
            <a:pPr algn="ctr">
              <a:lnSpc>
                <a:spcPts val="2100"/>
              </a:lnSpc>
              <a:spcBef>
                <a:spcPts val="200"/>
              </a:spcBef>
            </a:pP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RPO : </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每小時 </a:t>
            </a: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 24</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小時 </a:t>
            </a: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 365</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天</a:t>
            </a:r>
            <a:endPar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1" name="矩形: 圓角 50">
            <a:extLst>
              <a:ext uri="{FF2B5EF4-FFF2-40B4-BE49-F238E27FC236}">
                <a16:creationId xmlns:a16="http://schemas.microsoft.com/office/drawing/2014/main" id="{041B400F-68C5-4B87-B9EC-AEBE4FF8C4E9}"/>
              </a:ext>
            </a:extLst>
          </p:cNvPr>
          <p:cNvSpPr/>
          <p:nvPr/>
        </p:nvSpPr>
        <p:spPr>
          <a:xfrm>
            <a:off x="2553009" y="2322736"/>
            <a:ext cx="3304355" cy="474771"/>
          </a:xfrm>
          <a:prstGeom prst="roundRect">
            <a:avLst>
              <a:gd name="adj" fmla="val 50000"/>
            </a:avLst>
          </a:prstGeom>
          <a:solidFill>
            <a:srgbClr val="F34F2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 name="矩形 7">
            <a:extLst>
              <a:ext uri="{FF2B5EF4-FFF2-40B4-BE49-F238E27FC236}">
                <a16:creationId xmlns:a16="http://schemas.microsoft.com/office/drawing/2014/main" id="{1BD09A93-754B-4214-9092-0C7BFCA21DA9}"/>
              </a:ext>
            </a:extLst>
          </p:cNvPr>
          <p:cNvSpPr/>
          <p:nvPr/>
        </p:nvSpPr>
        <p:spPr>
          <a:xfrm>
            <a:off x="3115994" y="2397195"/>
            <a:ext cx="2160298" cy="341376"/>
          </a:xfrm>
          <a:prstGeom prst="rect">
            <a:avLst/>
          </a:prstGeom>
          <a:noFill/>
        </p:spPr>
        <p:txBody>
          <a:bodyPr wrap="square" rtlCol="0" anchor="t">
            <a:spAutoFit/>
          </a:bodyPr>
          <a:lstStyle/>
          <a:p>
            <a:pPr algn="ctr">
              <a:lnSpc>
                <a:spcPts val="2100"/>
              </a:lnSpc>
              <a:spcBef>
                <a:spcPts val="200"/>
              </a:spcBef>
            </a:pP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RPO : </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每天 </a:t>
            </a:r>
            <a:r>
              <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b="1">
                <a:solidFill>
                  <a:schemeClr val="bg1"/>
                </a:solidFill>
                <a:latin typeface="Arial" panose="020B0604020202020204" pitchFamily="34" charset="0"/>
                <a:ea typeface="微軟正黑體" panose="020B0604030504040204" pitchFamily="34" charset="-120"/>
                <a:sym typeface="Arial" panose="020B0604020202020204" pitchFamily="34" charset="0"/>
              </a:rPr>
              <a:t>週期性</a:t>
            </a:r>
            <a:endParaRPr lang="en-US"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1" name="圖形 40">
            <a:extLst>
              <a:ext uri="{FF2B5EF4-FFF2-40B4-BE49-F238E27FC236}">
                <a16:creationId xmlns:a16="http://schemas.microsoft.com/office/drawing/2014/main" id="{64DF9B46-3135-485D-95B2-E6DA2C1E9A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9140" y="2087984"/>
            <a:ext cx="927484" cy="927484"/>
          </a:xfrm>
          <a:prstGeom prst="rect">
            <a:avLst/>
          </a:prstGeom>
          <a:effectLst/>
        </p:spPr>
      </p:pic>
      <p:pic>
        <p:nvPicPr>
          <p:cNvPr id="43" name="圖形 42">
            <a:extLst>
              <a:ext uri="{FF2B5EF4-FFF2-40B4-BE49-F238E27FC236}">
                <a16:creationId xmlns:a16="http://schemas.microsoft.com/office/drawing/2014/main" id="{5C046A85-2375-4EC7-BA1F-03460CB7C2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505" y="3359964"/>
            <a:ext cx="894749" cy="894749"/>
          </a:xfrm>
          <a:prstGeom prst="rect">
            <a:avLst/>
          </a:prstGeom>
          <a:effectLst/>
        </p:spPr>
      </p:pic>
      <p:pic>
        <p:nvPicPr>
          <p:cNvPr id="45" name="圖形 44">
            <a:extLst>
              <a:ext uri="{FF2B5EF4-FFF2-40B4-BE49-F238E27FC236}">
                <a16:creationId xmlns:a16="http://schemas.microsoft.com/office/drawing/2014/main" id="{327EAF71-3F41-4283-9BB7-3D7978072B8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75505" y="4594648"/>
            <a:ext cx="894749" cy="894749"/>
          </a:xfrm>
          <a:prstGeom prst="rect">
            <a:avLst/>
          </a:prstGeom>
          <a:effectLst/>
        </p:spPr>
      </p:pic>
      <p:pic>
        <p:nvPicPr>
          <p:cNvPr id="67" name="圖形 66">
            <a:extLst>
              <a:ext uri="{FF2B5EF4-FFF2-40B4-BE49-F238E27FC236}">
                <a16:creationId xmlns:a16="http://schemas.microsoft.com/office/drawing/2014/main" id="{48BE8F6F-8321-4375-9922-E8E2CE2DC0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51012" y="2087984"/>
            <a:ext cx="927484" cy="927484"/>
          </a:xfrm>
          <a:prstGeom prst="rect">
            <a:avLst/>
          </a:prstGeom>
          <a:effectLst/>
        </p:spPr>
      </p:pic>
      <p:pic>
        <p:nvPicPr>
          <p:cNvPr id="68" name="圖形 67">
            <a:extLst>
              <a:ext uri="{FF2B5EF4-FFF2-40B4-BE49-F238E27FC236}">
                <a16:creationId xmlns:a16="http://schemas.microsoft.com/office/drawing/2014/main" id="{D6AB12AE-7193-4E47-9B3A-165B53AAD5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67377" y="3344641"/>
            <a:ext cx="894749" cy="894749"/>
          </a:xfrm>
          <a:prstGeom prst="rect">
            <a:avLst/>
          </a:prstGeom>
          <a:effectLst/>
        </p:spPr>
      </p:pic>
      <p:pic>
        <p:nvPicPr>
          <p:cNvPr id="69" name="圖形 68">
            <a:extLst>
              <a:ext uri="{FF2B5EF4-FFF2-40B4-BE49-F238E27FC236}">
                <a16:creationId xmlns:a16="http://schemas.microsoft.com/office/drawing/2014/main" id="{D15250F5-1D5F-43DE-8801-856E0B92D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67377" y="4594650"/>
            <a:ext cx="894749" cy="894749"/>
          </a:xfrm>
          <a:prstGeom prst="rect">
            <a:avLst/>
          </a:prstGeom>
          <a:effectLst/>
        </p:spPr>
      </p:pic>
      <p:cxnSp>
        <p:nvCxnSpPr>
          <p:cNvPr id="4" name="直線單箭頭接點 3">
            <a:extLst>
              <a:ext uri="{FF2B5EF4-FFF2-40B4-BE49-F238E27FC236}">
                <a16:creationId xmlns:a16="http://schemas.microsoft.com/office/drawing/2014/main" id="{161D2E05-3F23-4F5E-A88C-FA4FF2D10EBF}"/>
              </a:ext>
            </a:extLst>
          </p:cNvPr>
          <p:cNvCxnSpPr>
            <a:cxnSpLocks/>
          </p:cNvCxnSpPr>
          <p:nvPr/>
        </p:nvCxnSpPr>
        <p:spPr>
          <a:xfrm flipV="1">
            <a:off x="3654119" y="6074458"/>
            <a:ext cx="4293079" cy="17568"/>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8466B98E-E2B8-4614-B476-6AD3EF2E19F8}"/>
              </a:ext>
            </a:extLst>
          </p:cNvPr>
          <p:cNvSpPr txBox="1"/>
          <p:nvPr/>
        </p:nvSpPr>
        <p:spPr>
          <a:xfrm>
            <a:off x="7427831" y="2234945"/>
            <a:ext cx="3480906" cy="707886"/>
          </a:xfrm>
          <a:prstGeom prst="rect">
            <a:avLst/>
          </a:prstGeom>
          <a:noFill/>
        </p:spPr>
        <p:txBody>
          <a:bodyPr wrap="square" rtlCol="0" anchor="t">
            <a:spAutoFit/>
          </a:bodyPr>
          <a:lstStyle>
            <a:defPPr marR="0" lvl="0" algn="l" rtl="0">
              <a:lnSpc>
                <a:spcPct val="100000"/>
              </a:lnSpc>
              <a:spcBef>
                <a:spcPts val="0"/>
              </a:spcBef>
              <a:spcAft>
                <a:spcPts val="0"/>
              </a:spcAft>
            </a:defPPr>
            <a:lvl1pPr>
              <a:lnSpc>
                <a:spcPts val="1575"/>
              </a:lnSpc>
              <a:spcBef>
                <a:spcPts val="150"/>
              </a:spcBef>
              <a:defRPr sz="1200">
                <a:latin typeface="微軟正黑體" panose="020B0604030504040204" pitchFamily="34" charset="-120"/>
                <a:ea typeface="微軟正黑體" panose="020B0604030504040204" pitchFamily="34" charset="-120"/>
              </a:defRPr>
            </a:lvl1pPr>
          </a:lstStyle>
          <a:p>
            <a:r>
              <a:rPr lang="en-US" altLang="zh-TW" sz="1600" b="1">
                <a:latin typeface="Arial" panose="020B0604020202020204" pitchFamily="34" charset="0"/>
                <a:sym typeface="Arial" panose="020B0604020202020204" pitchFamily="34" charset="0"/>
              </a:rPr>
              <a:t>HBS 3 :</a:t>
            </a:r>
            <a:br>
              <a:rPr lang="en-US" altLang="zh-TW" sz="1600" b="1">
                <a:latin typeface="Arial" panose="020B0604020202020204" pitchFamily="34" charset="0"/>
                <a:sym typeface="Arial" panose="020B0604020202020204" pitchFamily="34" charset="0"/>
              </a:rPr>
            </a:br>
            <a:r>
              <a:rPr lang="zh-TW" altLang="en-US" sz="1400">
                <a:latin typeface="Arial" panose="020B0604020202020204" pitchFamily="34" charset="0"/>
                <a:sym typeface="Arial" panose="020B0604020202020204" pitchFamily="34" charset="0"/>
              </a:rPr>
              <a:t>檔案類型，多版本控制</a:t>
            </a:r>
            <a:br>
              <a:rPr lang="zh-TW" altLang="en-US" sz="1400">
                <a:latin typeface="Arial" panose="020B0604020202020204" pitchFamily="34" charset="0"/>
                <a:sym typeface="Arial" panose="020B0604020202020204" pitchFamily="34" charset="0"/>
              </a:rPr>
            </a:br>
            <a:r>
              <a:rPr lang="zh-TW" altLang="en-US" sz="1400">
                <a:latin typeface="Arial" panose="020B0604020202020204" pitchFamily="34" charset="0"/>
                <a:sym typeface="Arial" panose="020B0604020202020204" pitchFamily="34" charset="0"/>
              </a:rPr>
              <a:t>實現備份</a:t>
            </a:r>
            <a:r>
              <a:rPr lang="en-US" altLang="zh-TW" sz="1400">
                <a:latin typeface="Arial" panose="020B0604020202020204" pitchFamily="34" charset="0"/>
                <a:sym typeface="Arial" panose="020B0604020202020204" pitchFamily="34" charset="0"/>
              </a:rPr>
              <a:t> 321 </a:t>
            </a:r>
            <a:r>
              <a:rPr lang="zh-TW" altLang="en-US" sz="1400">
                <a:latin typeface="Arial" panose="020B0604020202020204" pitchFamily="34" charset="0"/>
                <a:sym typeface="Arial" panose="020B0604020202020204" pitchFamily="34" charset="0"/>
              </a:rPr>
              <a:t>的最佳工具</a:t>
            </a:r>
            <a:endParaRPr lang="en-US" altLang="zh-TW" sz="1400">
              <a:latin typeface="Arial" panose="020B0604020202020204" pitchFamily="34" charset="0"/>
              <a:sym typeface="Arial" panose="020B0604020202020204" pitchFamily="34" charset="0"/>
            </a:endParaRPr>
          </a:p>
        </p:txBody>
      </p:sp>
      <p:pic>
        <p:nvPicPr>
          <p:cNvPr id="28" name="圖片 27">
            <a:extLst>
              <a:ext uri="{FF2B5EF4-FFF2-40B4-BE49-F238E27FC236}">
                <a16:creationId xmlns:a16="http://schemas.microsoft.com/office/drawing/2014/main" id="{13A119F1-79B5-6749-A611-62BCA21861C2}"/>
              </a:ext>
            </a:extLst>
          </p:cNvPr>
          <p:cNvPicPr>
            <a:picLocks noChangeAspect="1"/>
          </p:cNvPicPr>
          <p:nvPr/>
        </p:nvPicPr>
        <p:blipFill>
          <a:blip r:embed="rId8" cstate="print">
            <a:extLst>
              <a:ext uri="{BEBA8EAE-BF5A-486C-A8C5-ECC9F3942E4B}">
                <a14:imgProps xmlns:a14="http://schemas.microsoft.com/office/drawing/2010/main">
                  <a14:imgLayer r:embed="rId9">
                    <a14:imgEffect>
                      <a14:brightnessContrast contrast="27000"/>
                    </a14:imgEffect>
                  </a14:imgLayer>
                </a14:imgProps>
              </a:ext>
              <a:ext uri="{28A0092B-C50C-407E-A947-70E740481C1C}">
                <a14:useLocalDpi xmlns:a14="http://schemas.microsoft.com/office/drawing/2010/main"/>
              </a:ext>
            </a:extLst>
          </a:blip>
          <a:stretch>
            <a:fillRect/>
          </a:stretch>
        </p:blipFill>
        <p:spPr>
          <a:xfrm>
            <a:off x="7957788" y="5656283"/>
            <a:ext cx="3089893" cy="753934"/>
          </a:xfrm>
          <a:prstGeom prst="rect">
            <a:avLst/>
          </a:prstGeom>
        </p:spPr>
      </p:pic>
      <p:pic>
        <p:nvPicPr>
          <p:cNvPr id="29" name="圖片 5" descr="一張含有 電腦 的圖片&#10;&#10;自動產生的描述">
            <a:extLst>
              <a:ext uri="{FF2B5EF4-FFF2-40B4-BE49-F238E27FC236}">
                <a16:creationId xmlns:a16="http://schemas.microsoft.com/office/drawing/2014/main" id="{F0084A04-F795-48D4-8296-3E2CFF1FB6F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524079" y="5310252"/>
            <a:ext cx="2562522" cy="1614054"/>
          </a:xfrm>
          <a:prstGeom prst="rect">
            <a:avLst/>
          </a:prstGeom>
        </p:spPr>
      </p:pic>
      <p:pic>
        <p:nvPicPr>
          <p:cNvPr id="30" name="圖片 29" descr="一張含有 文字, 電子用品 的圖片&#10;&#10;自動產生的描述">
            <a:extLst>
              <a:ext uri="{FF2B5EF4-FFF2-40B4-BE49-F238E27FC236}">
                <a16:creationId xmlns:a16="http://schemas.microsoft.com/office/drawing/2014/main" id="{327EA0EB-C067-5CA9-DA18-8431A546C37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4065" y="5785458"/>
            <a:ext cx="3049417" cy="520841"/>
          </a:xfrm>
          <a:prstGeom prst="rect">
            <a:avLst/>
          </a:prstGeom>
        </p:spPr>
      </p:pic>
    </p:spTree>
    <p:extLst>
      <p:ext uri="{BB962C8B-B14F-4D97-AF65-F5344CB8AC3E}">
        <p14:creationId xmlns:p14="http://schemas.microsoft.com/office/powerpoint/2010/main" val="1856372190"/>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01472CA-C236-5C45-B96F-C3BDB0CC83A0}"/>
              </a:ext>
            </a:extLst>
          </p:cNvPr>
          <p:cNvSpPr/>
          <p:nvPr/>
        </p:nvSpPr>
        <p:spPr>
          <a:xfrm>
            <a:off x="5917592" y="1889073"/>
            <a:ext cx="6033775" cy="4442242"/>
          </a:xfrm>
          <a:prstGeom prst="rect">
            <a:avLst/>
          </a:prstGeom>
        </p:spPr>
        <p:txBody>
          <a:bodyPr wrap="square">
            <a:spAutoFit/>
          </a:bodyPr>
          <a:lstStyle/>
          <a:p>
            <a:pPr>
              <a:spcBef>
                <a:spcPts val="1600"/>
              </a:spcBef>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QNAP TS-hx87XU-RP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系列提供最新</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旗艦級處理器．也因此</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能應付資料中心嚴苛的工作負載，提供了高達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8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核心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16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執行緒與</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Intel</a:t>
            </a:r>
            <a:r>
              <a:rPr lang="en-US"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渦輪加速技術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2.0 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最高</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4.8 GHz Xeon E-2378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處理器選項以及更佳的能效．</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41294" indent="-241294">
              <a:spcBef>
                <a:spcPts val="1600"/>
              </a:spcBef>
              <a:buClr>
                <a:srgbClr val="EE3300"/>
              </a:buClr>
              <a:buFont typeface="Arial" panose="020B0604020202020204" pitchFamily="34" charset="0"/>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TS-hx87XU-RP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提供高階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4 / 6/ 8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核心處理器款式，讓</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多工處理彷彿擁有三頭六臂</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698494" lvl="1" indent="-241294">
              <a:spcBef>
                <a:spcPts val="1600"/>
              </a:spcBef>
              <a:buClr>
                <a:srgbClr val="EE3300"/>
              </a:buClr>
              <a:buFont typeface="Arial" panose="020B0604020202020204" pitchFamily="34" charset="0"/>
              <a:buChar char="•"/>
            </a:pP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Xeon E-2378 8C / 16T</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 最高可達</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 4.8 GHz</a:t>
            </a:r>
          </a:p>
          <a:p>
            <a:pPr marL="698494" lvl="1" indent="-241294">
              <a:spcBef>
                <a:spcPts val="1600"/>
              </a:spcBef>
              <a:buClr>
                <a:srgbClr val="EE3300"/>
              </a:buClr>
              <a:buFont typeface="Arial" panose="020B0604020202020204" pitchFamily="34" charset="0"/>
              <a:buChar char="•"/>
            </a:pP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Xeon E-2336 6C / 12T </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最高可達</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 4.8 GHz</a:t>
            </a:r>
          </a:p>
          <a:p>
            <a:pPr marL="698494" lvl="1" indent="-241294">
              <a:spcBef>
                <a:spcPts val="1600"/>
              </a:spcBef>
              <a:buClr>
                <a:srgbClr val="EE3300"/>
              </a:buClr>
              <a:buFont typeface="Arial" panose="020B0604020202020204" pitchFamily="34" charset="0"/>
              <a:buChar char="•"/>
            </a:pP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Xeon E-2334 4C / 8T </a:t>
            </a:r>
            <a:r>
              <a:rPr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最高可達</a:t>
            </a:r>
            <a:r>
              <a:rPr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 4.8 GHz</a:t>
            </a:r>
          </a:p>
          <a:p>
            <a:pPr marL="241294" indent="-241294">
              <a:spcBef>
                <a:spcPts val="1600"/>
              </a:spcBef>
              <a:buClr>
                <a:srgbClr val="EE3300"/>
              </a:buClr>
              <a:buFont typeface="Arial" panose="020B0604020202020204" pitchFamily="34" charset="0"/>
              <a:buChar char="•"/>
            </a:pP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4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條雙通道</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DDR4 ECC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記憶體插槽，支援最高</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128 GB</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總記憶體</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(4 x 32 GB)</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 </a:t>
            </a:r>
            <a:endPar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 name="標題 1">
            <a:extLst>
              <a:ext uri="{FF2B5EF4-FFF2-40B4-BE49-F238E27FC236}">
                <a16:creationId xmlns:a16="http://schemas.microsoft.com/office/drawing/2014/main" id="{E4859C02-35DE-8844-49BE-8B6CFE45C8C1}"/>
              </a:ext>
            </a:extLst>
          </p:cNvPr>
          <p:cNvSpPr txBox="1">
            <a:spLocks/>
          </p:cNvSpPr>
          <p:nvPr/>
        </p:nvSpPr>
        <p:spPr>
          <a:xfrm>
            <a:off x="118533" y="352268"/>
            <a:ext cx="11832833" cy="1451307"/>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en-US" altLang="zh-TW" sz="4000">
                <a:solidFill>
                  <a:schemeClr val="bg1"/>
                </a:solidFill>
                <a:latin typeface="Arial" panose="020B0604020202020204" pitchFamily="34" charset="0"/>
                <a:ea typeface="微軟正黑體" panose="020B0604030504040204" pitchFamily="34" charset="-120"/>
                <a:sym typeface="Arial" panose="020B0604020202020204" pitchFamily="34" charset="0"/>
              </a:rPr>
              <a:t>TS-hx87XU-RP </a:t>
            </a:r>
            <a:r>
              <a:rPr kumimoji="1" lang="zh-TW" altLang="en-US" sz="4000">
                <a:solidFill>
                  <a:schemeClr val="bg1"/>
                </a:solidFill>
                <a:latin typeface="Arial" panose="020B0604020202020204" pitchFamily="34" charset="0"/>
                <a:ea typeface="微軟正黑體" panose="020B0604030504040204" pitchFamily="34" charset="-120"/>
                <a:sym typeface="Arial" panose="020B0604020202020204" pitchFamily="34" charset="0"/>
              </a:rPr>
              <a:t>系列搭載旗艦級</a:t>
            </a:r>
            <a:r>
              <a:rPr kumimoji="1" lang="en-US" altLang="zh-TW" sz="4000">
                <a:solidFill>
                  <a:schemeClr val="bg1"/>
                </a:solidFill>
                <a:latin typeface="Arial" panose="020B0604020202020204" pitchFamily="34" charset="0"/>
                <a:ea typeface="微軟正黑體" panose="020B0604030504040204" pitchFamily="34" charset="-120"/>
                <a:sym typeface="Arial" panose="020B0604020202020204" pitchFamily="34" charset="0"/>
              </a:rPr>
              <a:t> Intel</a:t>
            </a:r>
            <a:r>
              <a:rPr kumimoji="1" lang="en-US" altLang="zh-TW" sz="3900"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4000">
                <a:solidFill>
                  <a:schemeClr val="bg1"/>
                </a:solidFill>
                <a:latin typeface="Arial" panose="020B0604020202020204" pitchFamily="34" charset="0"/>
                <a:ea typeface="微軟正黑體" panose="020B0604030504040204" pitchFamily="34" charset="-120"/>
                <a:sym typeface="Arial" panose="020B0604020202020204" pitchFamily="34" charset="0"/>
              </a:rPr>
              <a:t> Xeon</a:t>
            </a:r>
            <a:r>
              <a:rPr kumimoji="1" lang="en-US" altLang="zh-TW" sz="3900"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en-US" altLang="zh-TW" sz="4000">
                <a:solidFill>
                  <a:schemeClr val="bg1"/>
                </a:solidFill>
                <a:latin typeface="Arial" panose="020B0604020202020204" pitchFamily="34" charset="0"/>
                <a:ea typeface="微軟正黑體" panose="020B0604030504040204" pitchFamily="34" charset="-120"/>
                <a:sym typeface="Arial" panose="020B0604020202020204" pitchFamily="34" charset="0"/>
              </a:rPr>
              <a:t> E</a:t>
            </a:r>
            <a:r>
              <a:rPr kumimoji="1" lang="zh-TW" altLang="en-US" sz="4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en-US" altLang="zh-TW" sz="4000">
                <a:solidFill>
                  <a:schemeClr val="bg1"/>
                </a:solidFill>
                <a:latin typeface="Arial" panose="020B0604020202020204" pitchFamily="34" charset="0"/>
                <a:ea typeface="微軟正黑體" panose="020B0604030504040204" pitchFamily="34" charset="-120"/>
                <a:sym typeface="Arial" panose="020B0604020202020204" pitchFamily="34" charset="0"/>
              </a:rPr>
              <a:t>4/6/8</a:t>
            </a:r>
            <a:r>
              <a:rPr kumimoji="1" lang="zh-TW" altLang="en-US" sz="4000">
                <a:solidFill>
                  <a:schemeClr val="bg1"/>
                </a:solidFill>
                <a:latin typeface="Arial" panose="020B0604020202020204" pitchFamily="34" charset="0"/>
                <a:ea typeface="微軟正黑體" panose="020B0604030504040204" pitchFamily="34" charset="-120"/>
                <a:sym typeface="Arial" panose="020B0604020202020204" pitchFamily="34" charset="0"/>
              </a:rPr>
              <a:t>核心處理器，專為資料中心 、雲端及大數據應用所打造</a:t>
            </a:r>
          </a:p>
        </p:txBody>
      </p:sp>
    </p:spTree>
    <p:extLst>
      <p:ext uri="{BB962C8B-B14F-4D97-AF65-F5344CB8AC3E}">
        <p14:creationId xmlns:p14="http://schemas.microsoft.com/office/powerpoint/2010/main" val="3976987044"/>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圓角 34">
            <a:extLst>
              <a:ext uri="{FF2B5EF4-FFF2-40B4-BE49-F238E27FC236}">
                <a16:creationId xmlns:a16="http://schemas.microsoft.com/office/drawing/2014/main" id="{A3ABB146-378A-4E0D-A053-F59E77AE43D4}"/>
              </a:ext>
            </a:extLst>
          </p:cNvPr>
          <p:cNvSpPr/>
          <p:nvPr/>
        </p:nvSpPr>
        <p:spPr>
          <a:xfrm>
            <a:off x="4379417" y="2500090"/>
            <a:ext cx="3193135"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7" name="矩形: 圓角 166">
            <a:extLst>
              <a:ext uri="{FF2B5EF4-FFF2-40B4-BE49-F238E27FC236}">
                <a16:creationId xmlns:a16="http://schemas.microsoft.com/office/drawing/2014/main" id="{07094414-DE19-4177-94AD-5191EFA9EA8F}"/>
              </a:ext>
            </a:extLst>
          </p:cNvPr>
          <p:cNvSpPr/>
          <p:nvPr/>
        </p:nvSpPr>
        <p:spPr>
          <a:xfrm>
            <a:off x="1006944" y="2509429"/>
            <a:ext cx="3193135"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9" name="圖形 18">
            <a:extLst>
              <a:ext uri="{FF2B5EF4-FFF2-40B4-BE49-F238E27FC236}">
                <a16:creationId xmlns:a16="http://schemas.microsoft.com/office/drawing/2014/main" id="{C73BA58C-4ECA-406C-836A-271AD0C3DF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217" y="3201162"/>
            <a:ext cx="1603889" cy="389179"/>
          </a:xfrm>
          <a:prstGeom prst="rect">
            <a:avLst/>
          </a:prstGeom>
        </p:spPr>
      </p:pic>
      <p:pic>
        <p:nvPicPr>
          <p:cNvPr id="166" name="圖形 165">
            <a:extLst>
              <a:ext uri="{FF2B5EF4-FFF2-40B4-BE49-F238E27FC236}">
                <a16:creationId xmlns:a16="http://schemas.microsoft.com/office/drawing/2014/main" id="{3C426DD1-292A-451F-938A-7D17D1855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1217" y="5247364"/>
            <a:ext cx="1603889" cy="389179"/>
          </a:xfrm>
          <a:prstGeom prst="rect">
            <a:avLst/>
          </a:prstGeom>
        </p:spPr>
      </p:pic>
      <p:pic>
        <p:nvPicPr>
          <p:cNvPr id="168" name="圖形 167">
            <a:extLst>
              <a:ext uri="{FF2B5EF4-FFF2-40B4-BE49-F238E27FC236}">
                <a16:creationId xmlns:a16="http://schemas.microsoft.com/office/drawing/2014/main" id="{09198C2A-966F-4183-8932-572CA8F447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66456" y="3154197"/>
            <a:ext cx="1271703" cy="308575"/>
          </a:xfrm>
          <a:prstGeom prst="rect">
            <a:avLst/>
          </a:prstGeom>
        </p:spPr>
      </p:pic>
      <p:sp>
        <p:nvSpPr>
          <p:cNvPr id="2" name="標題 1">
            <a:extLst>
              <a:ext uri="{FF2B5EF4-FFF2-40B4-BE49-F238E27FC236}">
                <a16:creationId xmlns:a16="http://schemas.microsoft.com/office/drawing/2014/main" id="{7E7A61FB-0746-4080-8E54-5CFF8D8B26FC}"/>
              </a:ext>
            </a:extLst>
          </p:cNvPr>
          <p:cNvSpPr>
            <a:spLocks noGrp="1"/>
          </p:cNvSpPr>
          <p:nvPr>
            <p:ph type="title"/>
          </p:nvPr>
        </p:nvSpPr>
        <p:spPr/>
        <p:txBody>
          <a:bodyPr/>
          <a:lstStyle/>
          <a:p>
            <a:r>
              <a:rPr lang="en-US" altLang="zh-TW">
                <a:latin typeface="Arial" panose="020B0604020202020204" pitchFamily="34" charset="0"/>
                <a:sym typeface="Arial" panose="020B0604020202020204" pitchFamily="34" charset="0"/>
              </a:rPr>
              <a:t>HBS 3.0 </a:t>
            </a:r>
            <a:r>
              <a:rPr lang="zh-CN" altLang="en-US">
                <a:latin typeface="Arial" panose="020B0604020202020204" pitchFamily="34" charset="0"/>
                <a:sym typeface="Arial" panose="020B0604020202020204" pitchFamily="34" charset="0"/>
              </a:rPr>
              <a:t>輕鬆完成備份</a:t>
            </a:r>
            <a:r>
              <a:rPr lang="zh-TW" altLang="en-US">
                <a:latin typeface="Arial" panose="020B0604020202020204" pitchFamily="34" charset="0"/>
                <a:sym typeface="Arial" panose="020B0604020202020204" pitchFamily="34" charset="0"/>
              </a:rPr>
              <a:t> </a:t>
            </a:r>
            <a:r>
              <a:rPr lang="en-US" altLang="zh-CN">
                <a:latin typeface="Arial" panose="020B0604020202020204" pitchFamily="34" charset="0"/>
                <a:sym typeface="Arial" panose="020B0604020202020204" pitchFamily="34" charset="0"/>
              </a:rPr>
              <a:t>3-2-1</a:t>
            </a:r>
            <a:r>
              <a:rPr lang="zh-TW" altLang="en-US">
                <a:latin typeface="Arial" panose="020B0604020202020204" pitchFamily="34" charset="0"/>
                <a:sym typeface="Arial" panose="020B0604020202020204" pitchFamily="34" charset="0"/>
              </a:rPr>
              <a:t> </a:t>
            </a:r>
            <a:r>
              <a:rPr lang="zh-CN" altLang="en-US">
                <a:latin typeface="Arial" panose="020B0604020202020204" pitchFamily="34" charset="0"/>
                <a:sym typeface="Arial" panose="020B0604020202020204" pitchFamily="34" charset="0"/>
              </a:rPr>
              <a:t>的策略</a:t>
            </a:r>
            <a:endParaRPr lang="zh-TW" altLang="en-US">
              <a:latin typeface="Arial" panose="020B0604020202020204" pitchFamily="34" charset="0"/>
              <a:sym typeface="Arial" panose="020B0604020202020204" pitchFamily="34" charset="0"/>
            </a:endParaRPr>
          </a:p>
        </p:txBody>
      </p:sp>
      <p:sp>
        <p:nvSpPr>
          <p:cNvPr id="34" name="矩形: 圓角 33">
            <a:extLst>
              <a:ext uri="{FF2B5EF4-FFF2-40B4-BE49-F238E27FC236}">
                <a16:creationId xmlns:a16="http://schemas.microsoft.com/office/drawing/2014/main" id="{26331DD1-18DD-4546-A651-D303F95E84C0}"/>
              </a:ext>
            </a:extLst>
          </p:cNvPr>
          <p:cNvSpPr/>
          <p:nvPr/>
        </p:nvSpPr>
        <p:spPr>
          <a:xfrm>
            <a:off x="7751890" y="2500090"/>
            <a:ext cx="3446719" cy="421756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Google Shape;1476;p83">
            <a:extLst>
              <a:ext uri="{FF2B5EF4-FFF2-40B4-BE49-F238E27FC236}">
                <a16:creationId xmlns:a16="http://schemas.microsoft.com/office/drawing/2014/main" id="{2B2F6E34-101B-464C-93D9-1B4303404AD5}"/>
              </a:ext>
            </a:extLst>
          </p:cNvPr>
          <p:cNvSpPr/>
          <p:nvPr/>
        </p:nvSpPr>
        <p:spPr>
          <a:xfrm>
            <a:off x="996526" y="1987319"/>
            <a:ext cx="3213008" cy="757423"/>
          </a:xfrm>
          <a:prstGeom prst="snip2DiagRect">
            <a:avLst>
              <a:gd name="adj1" fmla="val 0"/>
              <a:gd name="adj2" fmla="val 0"/>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38" name="Google Shape;1476;p83">
            <a:extLst>
              <a:ext uri="{FF2B5EF4-FFF2-40B4-BE49-F238E27FC236}">
                <a16:creationId xmlns:a16="http://schemas.microsoft.com/office/drawing/2014/main" id="{ACF01A1B-2FF5-4B1A-BA14-DBA8C70E4AFE}"/>
              </a:ext>
            </a:extLst>
          </p:cNvPr>
          <p:cNvSpPr/>
          <p:nvPr/>
        </p:nvSpPr>
        <p:spPr>
          <a:xfrm>
            <a:off x="7729087" y="1975554"/>
            <a:ext cx="3474662" cy="757423"/>
          </a:xfrm>
          <a:prstGeom prst="snip2DiagRect">
            <a:avLst>
              <a:gd name="adj1" fmla="val 0"/>
              <a:gd name="adj2" fmla="val 0"/>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39" name="Google Shape;1476;p83">
            <a:extLst>
              <a:ext uri="{FF2B5EF4-FFF2-40B4-BE49-F238E27FC236}">
                <a16:creationId xmlns:a16="http://schemas.microsoft.com/office/drawing/2014/main" id="{51A3BED6-8A67-41A5-9BA1-8BF0EF1E2D40}"/>
              </a:ext>
            </a:extLst>
          </p:cNvPr>
          <p:cNvSpPr/>
          <p:nvPr/>
        </p:nvSpPr>
        <p:spPr>
          <a:xfrm>
            <a:off x="4372048" y="1975554"/>
            <a:ext cx="3213008" cy="757423"/>
          </a:xfrm>
          <a:prstGeom prst="snip2DiagRect">
            <a:avLst>
              <a:gd name="adj1" fmla="val 0"/>
              <a:gd name="adj2" fmla="val 0"/>
            </a:avLst>
          </a:prstGeom>
          <a:solidFill>
            <a:srgbClr val="EE6D2B"/>
          </a:solidFill>
          <a:ln>
            <a:noFill/>
          </a:ln>
          <a:effectLst>
            <a:outerShdw blurRad="40000" dist="20000" dir="5400000" rotWithShape="0">
              <a:srgbClr val="000000">
                <a:alpha val="37647"/>
              </a:srgbClr>
            </a:outerShdw>
          </a:effectLst>
        </p:spPr>
        <p:txBody>
          <a:bodyPr spcFirstLastPara="1" wrap="square" lIns="121900" tIns="60933" rIns="121900" bIns="60933" anchor="ctr" anchorCtr="0">
            <a:noAutofit/>
          </a:bodyPr>
          <a:lstStyle/>
          <a:p>
            <a:pPr algn="ctr">
              <a:lnSpc>
                <a:spcPct val="115000"/>
              </a:lnSpc>
            </a:pPr>
            <a:endParaRPr lang="en-US" sz="1600">
              <a:latin typeface="Arial" panose="020B0604020202020204" pitchFamily="34" charset="0"/>
              <a:ea typeface="微軟正黑體" panose="020B0604030504040204" pitchFamily="34" charset="-120"/>
              <a:sym typeface="Arial" panose="020B0604020202020204" pitchFamily="34" charset="0"/>
            </a:endParaRPr>
          </a:p>
        </p:txBody>
      </p:sp>
      <p:pic>
        <p:nvPicPr>
          <p:cNvPr id="40" name="Picture 6" descr="ãwindowsãçåçæå°çµæ">
            <a:extLst>
              <a:ext uri="{FF2B5EF4-FFF2-40B4-BE49-F238E27FC236}">
                <a16:creationId xmlns:a16="http://schemas.microsoft.com/office/drawing/2014/main" id="{F6205F42-E70E-4B0F-BAA1-1994A57573E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351305" y="2636664"/>
            <a:ext cx="822345" cy="82234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ç¸éåç">
            <a:extLst>
              <a:ext uri="{FF2B5EF4-FFF2-40B4-BE49-F238E27FC236}">
                <a16:creationId xmlns:a16="http://schemas.microsoft.com/office/drawing/2014/main" id="{8AD7EB05-2D38-4FC7-BA06-E15E736E900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0316717" y="4142231"/>
            <a:ext cx="822345" cy="61360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ãubuntuãçåçæå°çµæ">
            <a:extLst>
              <a:ext uri="{FF2B5EF4-FFF2-40B4-BE49-F238E27FC236}">
                <a16:creationId xmlns:a16="http://schemas.microsoft.com/office/drawing/2014/main" id="{CADAA71E-72FA-4AE7-B704-0B27351D9F8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390810" y="5317528"/>
            <a:ext cx="715652" cy="740171"/>
          </a:xfrm>
          <a:prstGeom prst="rect">
            <a:avLst/>
          </a:prstGeom>
          <a:noFill/>
          <a:extLst>
            <a:ext uri="{909E8E84-426E-40DD-AFC4-6F175D3DCCD1}">
              <a14:hiddenFill xmlns:a14="http://schemas.microsoft.com/office/drawing/2010/main">
                <a:solidFill>
                  <a:srgbClr val="FFFFFF"/>
                </a:solidFill>
              </a14:hiddenFill>
            </a:ext>
          </a:extLst>
        </p:spPr>
      </p:pic>
      <p:sp>
        <p:nvSpPr>
          <p:cNvPr id="43" name="文字方塊 42">
            <a:extLst>
              <a:ext uri="{FF2B5EF4-FFF2-40B4-BE49-F238E27FC236}">
                <a16:creationId xmlns:a16="http://schemas.microsoft.com/office/drawing/2014/main" id="{C32694A7-8170-4EAB-9ED3-F9FE76B893F7}"/>
              </a:ext>
            </a:extLst>
          </p:cNvPr>
          <p:cNvSpPr txBox="1"/>
          <p:nvPr/>
        </p:nvSpPr>
        <p:spPr>
          <a:xfrm>
            <a:off x="4691838" y="1974272"/>
            <a:ext cx="2493724" cy="707886"/>
          </a:xfrm>
          <a:prstGeom prst="rect">
            <a:avLst/>
          </a:prstGeom>
          <a:noFill/>
        </p:spPr>
        <p:txBody>
          <a:bodyPr wrap="square" rtlCol="0" anchor="t">
            <a:spAutoFit/>
          </a:bodyPr>
          <a:lstStyle/>
          <a:p>
            <a:pPr algn="ctr"/>
            <a:r>
              <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遠端 </a:t>
            </a: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存取 
</a:t>
            </a: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經 </a:t>
            </a: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File Station )</a:t>
            </a:r>
            <a:endParaRPr lang="en-US" altLang="zh-TW" sz="16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44" name="文字方塊 43">
            <a:extLst>
              <a:ext uri="{FF2B5EF4-FFF2-40B4-BE49-F238E27FC236}">
                <a16:creationId xmlns:a16="http://schemas.microsoft.com/office/drawing/2014/main" id="{E4D37D65-8ABD-474E-B3A1-958482530881}"/>
              </a:ext>
            </a:extLst>
          </p:cNvPr>
          <p:cNvSpPr txBox="1"/>
          <p:nvPr/>
        </p:nvSpPr>
        <p:spPr>
          <a:xfrm>
            <a:off x="7818357" y="2005050"/>
            <a:ext cx="3372813" cy="646331"/>
          </a:xfrm>
          <a:prstGeom prst="rect">
            <a:avLst/>
          </a:prstGeom>
          <a:noFill/>
        </p:spPr>
        <p:txBody>
          <a:bodyPr wrap="square" rtlCol="0" anchor="t">
            <a:spAutoFit/>
          </a:bodyPr>
          <a:lstStyle/>
          <a:p>
            <a:pPr algn="ctr"/>
            <a:r>
              <a:rPr lang="zh-TW" altLang="en-US" sz="20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攜帶使用
</a:t>
            </a:r>
            <a:r>
              <a:rPr lang="en-US" altLang="zh-TW" sz="16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t>
            </a:r>
            <a:r>
              <a:rPr lang="en-US" altLang="zh-TW" sz="1600" b="1" err="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QuDedup</a:t>
            </a:r>
            <a:r>
              <a:rPr lang="en-US" altLang="zh-TW" sz="16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Extract Tool </a:t>
            </a:r>
            <a:r>
              <a:rPr lang="zh-TW" altLang="en-US" sz="16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還原工具</a:t>
            </a:r>
            <a:r>
              <a:rPr lang="en-US" altLang="zh-TW" sz="16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a:t>
            </a:r>
          </a:p>
        </p:txBody>
      </p:sp>
      <p:sp>
        <p:nvSpPr>
          <p:cNvPr id="45" name="文字方塊 44">
            <a:extLst>
              <a:ext uri="{FF2B5EF4-FFF2-40B4-BE49-F238E27FC236}">
                <a16:creationId xmlns:a16="http://schemas.microsoft.com/office/drawing/2014/main" id="{8BEC99C7-C344-4460-A14A-01D6C80CEF7E}"/>
              </a:ext>
            </a:extLst>
          </p:cNvPr>
          <p:cNvSpPr txBox="1"/>
          <p:nvPr/>
        </p:nvSpPr>
        <p:spPr>
          <a:xfrm>
            <a:off x="5826140" y="6217656"/>
            <a:ext cx="1891111" cy="338554"/>
          </a:xfrm>
          <a:prstGeom prst="rect">
            <a:avLst/>
          </a:prstGeom>
          <a:noFill/>
        </p:spPr>
        <p:txBody>
          <a:bodyPr wrap="square" rtlCol="0" anchor="t">
            <a:spAutoFit/>
          </a:bodyPr>
          <a:lstStyle/>
          <a:p>
            <a:pPr algn="ctr"/>
            <a:r>
              <a:rPr lang="zh-TW" altLang="en-US" sz="1600" b="1">
                <a:latin typeface="Arial" panose="020B0604020202020204" pitchFamily="34" charset="0"/>
                <a:ea typeface="微軟正黑體" panose="020B0604030504040204" pitchFamily="34" charset="-120"/>
                <a:sym typeface="Arial" panose="020B0604020202020204" pitchFamily="34" charset="0"/>
              </a:rPr>
              <a:t>雲端存取</a:t>
            </a:r>
          </a:p>
        </p:txBody>
      </p:sp>
      <p:sp>
        <p:nvSpPr>
          <p:cNvPr id="46" name="文字方塊 45">
            <a:extLst>
              <a:ext uri="{FF2B5EF4-FFF2-40B4-BE49-F238E27FC236}">
                <a16:creationId xmlns:a16="http://schemas.microsoft.com/office/drawing/2014/main" id="{84C922F8-F264-42AB-9FCB-034EE1D477BF}"/>
              </a:ext>
            </a:extLst>
          </p:cNvPr>
          <p:cNvSpPr txBox="1"/>
          <p:nvPr/>
        </p:nvSpPr>
        <p:spPr>
          <a:xfrm>
            <a:off x="4568895" y="4175665"/>
            <a:ext cx="273273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Arial" panose="020B0604020202020204" pitchFamily="34" charset="0"/>
                <a:ea typeface="微軟正黑體" panose="020B0604030504040204" pitchFamily="34" charset="-120"/>
                <a:cs typeface="Arial"/>
                <a:sym typeface="Arial" panose="020B0604020202020204" pitchFamily="34" charset="0"/>
              </a:rPr>
              <a:t>File Station</a:t>
            </a:r>
            <a:r>
              <a:rPr lang="zh-TW" altLang="en-US" sz="1200" b="1">
                <a:latin typeface="Arial" panose="020B0604020202020204" pitchFamily="34" charset="0"/>
                <a:ea typeface="微軟正黑體" panose="020B0604030504040204" pitchFamily="34" charset="-120"/>
                <a:cs typeface="Arial"/>
                <a:sym typeface="Arial" panose="020B0604020202020204" pitchFamily="34" charset="0"/>
              </a:rPr>
              <a:t>支援 </a:t>
            </a:r>
            <a:r>
              <a:rPr lang="en-US" altLang="zh-TW" sz="1200" b="1" err="1">
                <a:latin typeface="Arial" panose="020B0604020202020204" pitchFamily="34" charset="0"/>
                <a:ea typeface="微軟正黑體" panose="020B0604030504040204" pitchFamily="34" charset="-120"/>
                <a:cs typeface="Arial"/>
                <a:sym typeface="Arial" panose="020B0604020202020204" pitchFamily="34" charset="0"/>
              </a:rPr>
              <a:t>QuDedup</a:t>
            </a:r>
            <a:r>
              <a:rPr lang="en-US" altLang="zh-TW" sz="1200" b="1">
                <a:latin typeface="Arial" panose="020B0604020202020204" pitchFamily="34" charset="0"/>
                <a:ea typeface="微軟正黑體" panose="020B0604030504040204" pitchFamily="34" charset="-120"/>
                <a:cs typeface="Arial"/>
                <a:sym typeface="Arial" panose="020B0604020202020204" pitchFamily="34" charset="0"/>
              </a:rPr>
              <a:t> </a:t>
            </a:r>
            <a:r>
              <a:rPr lang="zh-TW" altLang="en-US" sz="1200" b="1">
                <a:latin typeface="Arial" panose="020B0604020202020204" pitchFamily="34" charset="0"/>
                <a:ea typeface="微軟正黑體" panose="020B0604030504040204" pitchFamily="34" charset="-120"/>
                <a:cs typeface="Arial"/>
                <a:sym typeface="Arial" panose="020B0604020202020204" pitchFamily="34" charset="0"/>
              </a:rPr>
              <a:t>還原功能</a:t>
            </a:r>
          </a:p>
        </p:txBody>
      </p:sp>
      <p:sp>
        <p:nvSpPr>
          <p:cNvPr id="47" name="文字方塊 46">
            <a:extLst>
              <a:ext uri="{FF2B5EF4-FFF2-40B4-BE49-F238E27FC236}">
                <a16:creationId xmlns:a16="http://schemas.microsoft.com/office/drawing/2014/main" id="{D0583521-1935-425D-AF73-52FD2B25C5F5}"/>
              </a:ext>
            </a:extLst>
          </p:cNvPr>
          <p:cNvSpPr txBox="1"/>
          <p:nvPr/>
        </p:nvSpPr>
        <p:spPr>
          <a:xfrm>
            <a:off x="1197113" y="6200428"/>
            <a:ext cx="2723622" cy="27699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b="1">
                <a:latin typeface="Arial" panose="020B0604020202020204" pitchFamily="34" charset="0"/>
                <a:ea typeface="微軟正黑體" panose="020B0604030504040204" pitchFamily="34" charset="-120"/>
                <a:cs typeface="Arial"/>
                <a:sym typeface="Arial" panose="020B0604020202020204" pitchFamily="34" charset="0"/>
              </a:rPr>
              <a:t>File Station</a:t>
            </a:r>
            <a:r>
              <a:rPr lang="zh-TW" altLang="en-US" sz="1200" b="1">
                <a:latin typeface="Arial" panose="020B0604020202020204" pitchFamily="34" charset="0"/>
                <a:ea typeface="微軟正黑體" panose="020B0604030504040204" pitchFamily="34" charset="-120"/>
                <a:cs typeface="Arial"/>
                <a:sym typeface="Arial" panose="020B0604020202020204" pitchFamily="34" charset="0"/>
              </a:rPr>
              <a:t>支援 </a:t>
            </a:r>
            <a:r>
              <a:rPr lang="en-US" altLang="zh-TW" sz="1200" b="1" err="1">
                <a:latin typeface="Arial" panose="020B0604020202020204" pitchFamily="34" charset="0"/>
                <a:ea typeface="微軟正黑體" panose="020B0604030504040204" pitchFamily="34" charset="-120"/>
                <a:cs typeface="Arial"/>
                <a:sym typeface="Arial" panose="020B0604020202020204" pitchFamily="34" charset="0"/>
              </a:rPr>
              <a:t>QuDedup</a:t>
            </a:r>
            <a:r>
              <a:rPr lang="en-US" altLang="zh-TW" sz="1200" b="1">
                <a:latin typeface="Arial" panose="020B0604020202020204" pitchFamily="34" charset="0"/>
                <a:ea typeface="微軟正黑體" panose="020B0604030504040204" pitchFamily="34" charset="-120"/>
                <a:cs typeface="Arial"/>
                <a:sym typeface="Arial" panose="020B0604020202020204" pitchFamily="34" charset="0"/>
              </a:rPr>
              <a:t> </a:t>
            </a:r>
            <a:r>
              <a:rPr lang="zh-TW" altLang="en-US" sz="1200" b="1">
                <a:latin typeface="Arial" panose="020B0604020202020204" pitchFamily="34" charset="0"/>
                <a:ea typeface="微軟正黑體" panose="020B0604030504040204" pitchFamily="34" charset="-120"/>
                <a:cs typeface="Arial"/>
                <a:sym typeface="Arial" panose="020B0604020202020204" pitchFamily="34" charset="0"/>
              </a:rPr>
              <a:t>還原功能</a:t>
            </a:r>
          </a:p>
        </p:txBody>
      </p:sp>
      <p:sp>
        <p:nvSpPr>
          <p:cNvPr id="50" name="矩形 34">
            <a:extLst>
              <a:ext uri="{FF2B5EF4-FFF2-40B4-BE49-F238E27FC236}">
                <a16:creationId xmlns:a16="http://schemas.microsoft.com/office/drawing/2014/main" id="{B0CCADA3-8145-4B5F-878C-519BCBED6514}"/>
              </a:ext>
            </a:extLst>
          </p:cNvPr>
          <p:cNvSpPr/>
          <p:nvPr/>
        </p:nvSpPr>
        <p:spPr>
          <a:xfrm>
            <a:off x="1371785" y="1538507"/>
            <a:ext cx="5642303" cy="348878"/>
          </a:xfrm>
          <a:prstGeom prst="rect">
            <a:avLst/>
          </a:prstGeom>
        </p:spPr>
        <p:txBody>
          <a:bodyPr wrap="square">
            <a:spAutoFit/>
          </a:bodyPr>
          <a:lstStyle/>
          <a:p>
            <a:pPr algn="ctr"/>
            <a:r>
              <a:rPr lang="en-US" altLang="zh-TW" sz="16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HBS 3 (Hybrid Backup Sync 3) </a:t>
            </a:r>
            <a:r>
              <a:rPr lang="zh-TW" altLang="en-US" sz="16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混合型備份與同步中心</a:t>
            </a:r>
          </a:p>
        </p:txBody>
      </p:sp>
      <p:sp>
        <p:nvSpPr>
          <p:cNvPr id="51" name="文字方塊 50">
            <a:extLst>
              <a:ext uri="{FF2B5EF4-FFF2-40B4-BE49-F238E27FC236}">
                <a16:creationId xmlns:a16="http://schemas.microsoft.com/office/drawing/2014/main" id="{58766382-DA36-4A47-A838-D3FFEA6579E5}"/>
              </a:ext>
            </a:extLst>
          </p:cNvPr>
          <p:cNvSpPr txBox="1"/>
          <p:nvPr/>
        </p:nvSpPr>
        <p:spPr>
          <a:xfrm>
            <a:off x="1351637" y="1974271"/>
            <a:ext cx="2534993" cy="707886"/>
          </a:xfrm>
          <a:prstGeom prst="rect">
            <a:avLst/>
          </a:prstGeom>
          <a:noFill/>
        </p:spPr>
        <p:txBody>
          <a:bodyPr wrap="square" rtlCol="0" anchor="t">
            <a:spAutoFit/>
          </a:bodyPr>
          <a:lstStyle/>
          <a:p>
            <a:pPr algn="ctr"/>
            <a:r>
              <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本地 </a:t>
            </a: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存取 </a:t>
            </a:r>
            <a:endPar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2000" b="1">
                <a:solidFill>
                  <a:schemeClr val="bg1"/>
                </a:solidFill>
                <a:latin typeface="Arial" panose="020B0604020202020204" pitchFamily="34" charset="0"/>
                <a:ea typeface="微軟正黑體" panose="020B0604030504040204" pitchFamily="34" charset="-120"/>
                <a:sym typeface="Arial" panose="020B0604020202020204" pitchFamily="34" charset="0"/>
              </a:rPr>
              <a:t>經 </a:t>
            </a:r>
            <a:r>
              <a:rPr lang="en-US" altLang="zh-TW" sz="2000" b="1">
                <a:solidFill>
                  <a:schemeClr val="bg1"/>
                </a:solidFill>
                <a:latin typeface="Arial" panose="020B0604020202020204" pitchFamily="34" charset="0"/>
                <a:ea typeface="微軟正黑體" panose="020B0604030504040204" pitchFamily="34" charset="-120"/>
                <a:sym typeface="Arial" panose="020B0604020202020204" pitchFamily="34" charset="0"/>
              </a:rPr>
              <a:t>HBS 3)</a:t>
            </a:r>
            <a:endParaRPr lang="en-US" altLang="zh-TW" sz="15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cxnSp>
        <p:nvCxnSpPr>
          <p:cNvPr id="56" name="直線單箭頭接點 55">
            <a:extLst>
              <a:ext uri="{FF2B5EF4-FFF2-40B4-BE49-F238E27FC236}">
                <a16:creationId xmlns:a16="http://schemas.microsoft.com/office/drawing/2014/main" id="{8AE9E2D1-80BA-4EEC-A967-D151C89476FF}"/>
              </a:ext>
            </a:extLst>
          </p:cNvPr>
          <p:cNvCxnSpPr>
            <a:cxnSpLocks/>
          </p:cNvCxnSpPr>
          <p:nvPr/>
        </p:nvCxnSpPr>
        <p:spPr>
          <a:xfrm>
            <a:off x="3823079" y="3258973"/>
            <a:ext cx="927185"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57" name="圖形 56">
            <a:extLst>
              <a:ext uri="{FF2B5EF4-FFF2-40B4-BE49-F238E27FC236}">
                <a16:creationId xmlns:a16="http://schemas.microsoft.com/office/drawing/2014/main" id="{2AE83B03-8F00-423F-9322-6F5BDD71E0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32705" y="2916398"/>
            <a:ext cx="269372" cy="838047"/>
          </a:xfrm>
          <a:prstGeom prst="rect">
            <a:avLst/>
          </a:prstGeom>
          <a:effectLst>
            <a:outerShdw blurRad="50800" dist="38100" dir="2700000" algn="tl" rotWithShape="0">
              <a:prstClr val="black">
                <a:alpha val="40000"/>
              </a:prstClr>
            </a:outerShdw>
          </a:effectLst>
        </p:spPr>
      </p:pic>
      <p:sp>
        <p:nvSpPr>
          <p:cNvPr id="63" name="矩形: 圓角 62">
            <a:extLst>
              <a:ext uri="{FF2B5EF4-FFF2-40B4-BE49-F238E27FC236}">
                <a16:creationId xmlns:a16="http://schemas.microsoft.com/office/drawing/2014/main" id="{5553B719-44B2-4680-86A3-7234D376B2B6}"/>
              </a:ext>
            </a:extLst>
          </p:cNvPr>
          <p:cNvSpPr/>
          <p:nvPr/>
        </p:nvSpPr>
        <p:spPr>
          <a:xfrm>
            <a:off x="3506020" y="2834297"/>
            <a:ext cx="1097632" cy="247508"/>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4" name="文字方塊 63">
            <a:extLst>
              <a:ext uri="{FF2B5EF4-FFF2-40B4-BE49-F238E27FC236}">
                <a16:creationId xmlns:a16="http://schemas.microsoft.com/office/drawing/2014/main" id="{6279F4BD-4A61-4343-B303-585F626FC3AE}"/>
              </a:ext>
            </a:extLst>
          </p:cNvPr>
          <p:cNvSpPr txBox="1"/>
          <p:nvPr/>
        </p:nvSpPr>
        <p:spPr>
          <a:xfrm>
            <a:off x="3187756" y="2805267"/>
            <a:ext cx="1722923" cy="256545"/>
          </a:xfrm>
          <a:prstGeom prst="rect">
            <a:avLst/>
          </a:prstGeom>
          <a:noFill/>
        </p:spPr>
        <p:txBody>
          <a:bodyPr wrap="square" rtlCol="0">
            <a:spAutoFit/>
          </a:bodyPr>
          <a:lstStyle/>
          <a:p>
            <a:pPr algn="ctr"/>
            <a:r>
              <a:rPr lang="en-US" altLang="zh-TW" sz="10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Backup/Restore</a:t>
            </a:r>
            <a:endParaRPr lang="zh-TW" altLang="en-US" sz="10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69" name="直線單箭頭接點 68">
            <a:extLst>
              <a:ext uri="{FF2B5EF4-FFF2-40B4-BE49-F238E27FC236}">
                <a16:creationId xmlns:a16="http://schemas.microsoft.com/office/drawing/2014/main" id="{1847BE53-998C-42BA-94D1-B444A76D9E18}"/>
              </a:ext>
            </a:extLst>
          </p:cNvPr>
          <p:cNvCxnSpPr>
            <a:cxnSpLocks/>
          </p:cNvCxnSpPr>
          <p:nvPr/>
        </p:nvCxnSpPr>
        <p:spPr>
          <a:xfrm>
            <a:off x="6282911" y="3303313"/>
            <a:ext cx="589048" cy="0"/>
          </a:xfrm>
          <a:prstGeom prst="straightConnector1">
            <a:avLst/>
          </a:prstGeom>
          <a:ln w="63500" cap="rnd">
            <a:gradFill flip="none" rotWithShape="1">
              <a:gsLst>
                <a:gs pos="11000">
                  <a:srgbClr val="3333FF"/>
                </a:gs>
                <a:gs pos="83000">
                  <a:srgbClr val="0CE6C2"/>
                </a:gs>
              </a:gsLst>
              <a:lin ang="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0" name="圖形 69">
            <a:extLst>
              <a:ext uri="{FF2B5EF4-FFF2-40B4-BE49-F238E27FC236}">
                <a16:creationId xmlns:a16="http://schemas.microsoft.com/office/drawing/2014/main" id="{45D5ED61-E706-4F47-A35C-9884BDD56D0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76254" y="2904801"/>
            <a:ext cx="600072" cy="600072"/>
          </a:xfrm>
          <a:prstGeom prst="rect">
            <a:avLst/>
          </a:prstGeom>
          <a:effectLst>
            <a:outerShdw blurRad="50800" dist="38100" dir="2700000" algn="tl" rotWithShape="0">
              <a:prstClr val="black">
                <a:alpha val="40000"/>
              </a:prstClr>
            </a:outerShdw>
          </a:effectLst>
        </p:spPr>
      </p:pic>
      <p:pic>
        <p:nvPicPr>
          <p:cNvPr id="71" name="圖形 70">
            <a:extLst>
              <a:ext uri="{FF2B5EF4-FFF2-40B4-BE49-F238E27FC236}">
                <a16:creationId xmlns:a16="http://schemas.microsoft.com/office/drawing/2014/main" id="{AC5C5CE0-94B0-4C4F-854E-1AACF5D935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541505" y="4633905"/>
            <a:ext cx="2079639" cy="900559"/>
          </a:xfrm>
          <a:prstGeom prst="rect">
            <a:avLst/>
          </a:prstGeom>
          <a:effectLst>
            <a:outerShdw blurRad="50800" dist="38100" dir="2700000" algn="tl" rotWithShape="0">
              <a:prstClr val="black">
                <a:alpha val="40000"/>
              </a:prstClr>
            </a:outerShdw>
          </a:effectLst>
        </p:spPr>
      </p:pic>
      <p:pic>
        <p:nvPicPr>
          <p:cNvPr id="72" name="圖片 71">
            <a:extLst>
              <a:ext uri="{FF2B5EF4-FFF2-40B4-BE49-F238E27FC236}">
                <a16:creationId xmlns:a16="http://schemas.microsoft.com/office/drawing/2014/main" id="{E697732A-6E4A-4CFB-B02A-F53FEF46BD4D}"/>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230701" y="4883455"/>
            <a:ext cx="509677" cy="509677"/>
          </a:xfrm>
          <a:prstGeom prst="rect">
            <a:avLst/>
          </a:prstGeom>
        </p:spPr>
      </p:pic>
      <p:pic>
        <p:nvPicPr>
          <p:cNvPr id="73" name="圖形 72">
            <a:extLst>
              <a:ext uri="{FF2B5EF4-FFF2-40B4-BE49-F238E27FC236}">
                <a16:creationId xmlns:a16="http://schemas.microsoft.com/office/drawing/2014/main" id="{50C8DEBA-D96E-489B-990B-23D36A93692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56718" y="4689638"/>
            <a:ext cx="269372" cy="838047"/>
          </a:xfrm>
          <a:prstGeom prst="rect">
            <a:avLst/>
          </a:prstGeom>
          <a:effectLst>
            <a:outerShdw blurRad="50800" dist="38100" dir="2700000" algn="tl" rotWithShape="0">
              <a:prstClr val="black">
                <a:alpha val="40000"/>
              </a:prstClr>
            </a:outerShdw>
          </a:effectLst>
        </p:spPr>
      </p:pic>
      <p:sp>
        <p:nvSpPr>
          <p:cNvPr id="74" name="矩形: 圓角 73">
            <a:extLst>
              <a:ext uri="{FF2B5EF4-FFF2-40B4-BE49-F238E27FC236}">
                <a16:creationId xmlns:a16="http://schemas.microsoft.com/office/drawing/2014/main" id="{D5B8828E-3661-45A3-B97A-52FBCED72525}"/>
              </a:ext>
            </a:extLst>
          </p:cNvPr>
          <p:cNvSpPr/>
          <p:nvPr/>
        </p:nvSpPr>
        <p:spPr>
          <a:xfrm>
            <a:off x="6127029" y="5039257"/>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74">
            <a:extLst>
              <a:ext uri="{FF2B5EF4-FFF2-40B4-BE49-F238E27FC236}">
                <a16:creationId xmlns:a16="http://schemas.microsoft.com/office/drawing/2014/main" id="{7A541569-9CC4-4AB3-A351-112B985F17B0}"/>
              </a:ext>
            </a:extLst>
          </p:cNvPr>
          <p:cNvSpPr txBox="1"/>
          <p:nvPr/>
        </p:nvSpPr>
        <p:spPr>
          <a:xfrm>
            <a:off x="6114221" y="5011533"/>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6" name="圖形 75">
            <a:extLst>
              <a:ext uri="{FF2B5EF4-FFF2-40B4-BE49-F238E27FC236}">
                <a16:creationId xmlns:a16="http://schemas.microsoft.com/office/drawing/2014/main" id="{43673905-4F31-4762-BB99-3BE2EED47E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185774" y="6060605"/>
            <a:ext cx="600072" cy="600072"/>
          </a:xfrm>
          <a:prstGeom prst="rect">
            <a:avLst/>
          </a:prstGeom>
          <a:effectLst>
            <a:outerShdw blurRad="50800" dist="38100" dir="2700000" algn="tl" rotWithShape="0">
              <a:prstClr val="black">
                <a:alpha val="40000"/>
              </a:prstClr>
            </a:outerShdw>
          </a:effectLst>
        </p:spPr>
      </p:pic>
      <p:cxnSp>
        <p:nvCxnSpPr>
          <p:cNvPr id="78" name="直線單箭頭接點 77">
            <a:extLst>
              <a:ext uri="{FF2B5EF4-FFF2-40B4-BE49-F238E27FC236}">
                <a16:creationId xmlns:a16="http://schemas.microsoft.com/office/drawing/2014/main" id="{D2613E25-6D74-452D-870C-799E12213B08}"/>
              </a:ext>
            </a:extLst>
          </p:cNvPr>
          <p:cNvCxnSpPr>
            <a:cxnSpLocks/>
          </p:cNvCxnSpPr>
          <p:nvPr/>
        </p:nvCxnSpPr>
        <p:spPr>
          <a:xfrm>
            <a:off x="5472476" y="5556508"/>
            <a:ext cx="0" cy="411776"/>
          </a:xfrm>
          <a:prstGeom prst="straightConnector1">
            <a:avLst/>
          </a:prstGeom>
          <a:ln w="63500" cap="rnd">
            <a:gradFill flip="none" rotWithShape="1">
              <a:gsLst>
                <a:gs pos="11000">
                  <a:srgbClr val="2C50F5"/>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pic>
        <p:nvPicPr>
          <p:cNvPr id="79" name="圖形 78">
            <a:extLst>
              <a:ext uri="{FF2B5EF4-FFF2-40B4-BE49-F238E27FC236}">
                <a16:creationId xmlns:a16="http://schemas.microsoft.com/office/drawing/2014/main" id="{DD9DCB33-F77D-4F6C-B04D-6AF91600275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42620" y="5560421"/>
            <a:ext cx="1785404" cy="1004291"/>
          </a:xfrm>
          <a:prstGeom prst="rect">
            <a:avLst/>
          </a:prstGeom>
          <a:effectLst>
            <a:outerShdw blurRad="50800" dist="38100" dir="2700000" algn="tl" rotWithShape="0">
              <a:prstClr val="black">
                <a:alpha val="40000"/>
              </a:prstClr>
            </a:outerShdw>
          </a:effectLst>
        </p:spPr>
      </p:pic>
      <p:sp>
        <p:nvSpPr>
          <p:cNvPr id="84" name="矩形: 圓角 83">
            <a:extLst>
              <a:ext uri="{FF2B5EF4-FFF2-40B4-BE49-F238E27FC236}">
                <a16:creationId xmlns:a16="http://schemas.microsoft.com/office/drawing/2014/main" id="{CAD81311-83ED-47AA-A487-3F9C95EDB157}"/>
              </a:ext>
            </a:extLst>
          </p:cNvPr>
          <p:cNvSpPr/>
          <p:nvPr/>
        </p:nvSpPr>
        <p:spPr>
          <a:xfrm>
            <a:off x="9630966" y="5395539"/>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8" name="文字方塊 97">
            <a:extLst>
              <a:ext uri="{FF2B5EF4-FFF2-40B4-BE49-F238E27FC236}">
                <a16:creationId xmlns:a16="http://schemas.microsoft.com/office/drawing/2014/main" id="{04F31CEA-C992-42B8-A611-F24141FA1D1C}"/>
              </a:ext>
            </a:extLst>
          </p:cNvPr>
          <p:cNvSpPr txBox="1"/>
          <p:nvPr/>
        </p:nvSpPr>
        <p:spPr>
          <a:xfrm>
            <a:off x="9618157" y="5367813"/>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9" name="矩形: 圓角 98">
            <a:extLst>
              <a:ext uri="{FF2B5EF4-FFF2-40B4-BE49-F238E27FC236}">
                <a16:creationId xmlns:a16="http://schemas.microsoft.com/office/drawing/2014/main" id="{0B501B59-CE2B-49EA-A285-910F45082213}"/>
              </a:ext>
            </a:extLst>
          </p:cNvPr>
          <p:cNvSpPr/>
          <p:nvPr/>
        </p:nvSpPr>
        <p:spPr>
          <a:xfrm>
            <a:off x="9913380" y="3434845"/>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sym typeface="Arial" panose="020B0604020202020204" pitchFamily="34" charset="0"/>
            </a:endParaRPr>
          </a:p>
        </p:txBody>
      </p:sp>
      <p:sp>
        <p:nvSpPr>
          <p:cNvPr id="100" name="文字方塊 99">
            <a:extLst>
              <a:ext uri="{FF2B5EF4-FFF2-40B4-BE49-F238E27FC236}">
                <a16:creationId xmlns:a16="http://schemas.microsoft.com/office/drawing/2014/main" id="{22E8BF5B-3166-47C8-AF13-5F25BFB6AA52}"/>
              </a:ext>
            </a:extLst>
          </p:cNvPr>
          <p:cNvSpPr txBox="1"/>
          <p:nvPr/>
        </p:nvSpPr>
        <p:spPr>
          <a:xfrm>
            <a:off x="10346384" y="3434595"/>
            <a:ext cx="702233"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zh-TW" altLang="en-US" sz="1200" b="1">
                <a:latin typeface="Arial" panose="020B0604020202020204" pitchFamily="34" charset="0"/>
                <a:ea typeface="微軟正黑體" panose="020B0604030504040204" pitchFamily="34" charset="-120"/>
                <a:sym typeface="Arial" panose="020B0604020202020204" pitchFamily="34" charset="0"/>
              </a:rPr>
              <a:t>東京</a:t>
            </a:r>
          </a:p>
        </p:txBody>
      </p:sp>
      <p:pic>
        <p:nvPicPr>
          <p:cNvPr id="101" name="圖形 100">
            <a:extLst>
              <a:ext uri="{FF2B5EF4-FFF2-40B4-BE49-F238E27FC236}">
                <a16:creationId xmlns:a16="http://schemas.microsoft.com/office/drawing/2014/main" id="{A4596CB6-D13C-4FDE-95F7-B557520956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511312" y="2957048"/>
            <a:ext cx="1785404" cy="1004291"/>
          </a:xfrm>
          <a:prstGeom prst="rect">
            <a:avLst/>
          </a:prstGeom>
          <a:effectLst>
            <a:outerShdw blurRad="50800" dist="38100" dir="2700000" algn="tl" rotWithShape="0">
              <a:prstClr val="black">
                <a:alpha val="40000"/>
              </a:prstClr>
            </a:outerShdw>
          </a:effectLst>
        </p:spPr>
      </p:pic>
      <p:pic>
        <p:nvPicPr>
          <p:cNvPr id="102" name="圖片 101">
            <a:extLst>
              <a:ext uri="{FF2B5EF4-FFF2-40B4-BE49-F238E27FC236}">
                <a16:creationId xmlns:a16="http://schemas.microsoft.com/office/drawing/2014/main" id="{6BF95859-D162-4F9D-A075-EFBD297633A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77470" y="3294999"/>
            <a:ext cx="509677" cy="509677"/>
          </a:xfrm>
          <a:prstGeom prst="rect">
            <a:avLst/>
          </a:prstGeom>
          <a:effectLst>
            <a:outerShdw blurRad="50800" dist="38100" dir="2700000" algn="tl" rotWithShape="0">
              <a:prstClr val="black">
                <a:alpha val="40000"/>
              </a:prstClr>
            </a:outerShdw>
          </a:effectLst>
        </p:spPr>
      </p:pic>
      <p:sp>
        <p:nvSpPr>
          <p:cNvPr id="103" name="矩形: 圓角 102">
            <a:extLst>
              <a:ext uri="{FF2B5EF4-FFF2-40B4-BE49-F238E27FC236}">
                <a16:creationId xmlns:a16="http://schemas.microsoft.com/office/drawing/2014/main" id="{902582E7-677C-4064-A743-33A65D9BC0B8}"/>
              </a:ext>
            </a:extLst>
          </p:cNvPr>
          <p:cNvSpPr/>
          <p:nvPr/>
        </p:nvSpPr>
        <p:spPr>
          <a:xfrm>
            <a:off x="9599658" y="2792165"/>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4" name="文字方塊 103">
            <a:extLst>
              <a:ext uri="{FF2B5EF4-FFF2-40B4-BE49-F238E27FC236}">
                <a16:creationId xmlns:a16="http://schemas.microsoft.com/office/drawing/2014/main" id="{A2975AB3-671D-4D74-8390-5A6B01D1E217}"/>
              </a:ext>
            </a:extLst>
          </p:cNvPr>
          <p:cNvSpPr txBox="1"/>
          <p:nvPr/>
        </p:nvSpPr>
        <p:spPr>
          <a:xfrm>
            <a:off x="9586851" y="2764441"/>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6" name="圖形 105">
            <a:extLst>
              <a:ext uri="{FF2B5EF4-FFF2-40B4-BE49-F238E27FC236}">
                <a16:creationId xmlns:a16="http://schemas.microsoft.com/office/drawing/2014/main" id="{57CC8DB6-718C-4EE9-B138-A9F70AC4EF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481593" y="4278132"/>
            <a:ext cx="1785404" cy="1004291"/>
          </a:xfrm>
          <a:prstGeom prst="rect">
            <a:avLst/>
          </a:prstGeom>
          <a:effectLst>
            <a:outerShdw blurRad="50800" dist="38100" dir="2700000" algn="tl" rotWithShape="0">
              <a:prstClr val="black">
                <a:alpha val="40000"/>
              </a:prstClr>
            </a:outerShdw>
          </a:effectLst>
        </p:spPr>
      </p:pic>
      <p:sp>
        <p:nvSpPr>
          <p:cNvPr id="108" name="矩形: 圓角 107">
            <a:extLst>
              <a:ext uri="{FF2B5EF4-FFF2-40B4-BE49-F238E27FC236}">
                <a16:creationId xmlns:a16="http://schemas.microsoft.com/office/drawing/2014/main" id="{1FB8E6C0-803C-4B97-9A63-980AFE7E153C}"/>
              </a:ext>
            </a:extLst>
          </p:cNvPr>
          <p:cNvSpPr/>
          <p:nvPr/>
        </p:nvSpPr>
        <p:spPr>
          <a:xfrm>
            <a:off x="9569941" y="4113248"/>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9" name="文字方塊 108">
            <a:extLst>
              <a:ext uri="{FF2B5EF4-FFF2-40B4-BE49-F238E27FC236}">
                <a16:creationId xmlns:a16="http://schemas.microsoft.com/office/drawing/2014/main" id="{46DAF8C1-B2C7-4BDB-A60B-DFFADD79A17E}"/>
              </a:ext>
            </a:extLst>
          </p:cNvPr>
          <p:cNvSpPr txBox="1"/>
          <p:nvPr/>
        </p:nvSpPr>
        <p:spPr>
          <a:xfrm>
            <a:off x="9557133" y="4085523"/>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62" name="直線單箭頭接點 61">
            <a:extLst>
              <a:ext uri="{FF2B5EF4-FFF2-40B4-BE49-F238E27FC236}">
                <a16:creationId xmlns:a16="http://schemas.microsoft.com/office/drawing/2014/main" id="{FDE02164-B0ED-422D-9317-82FD8FCE5FA5}"/>
              </a:ext>
            </a:extLst>
          </p:cNvPr>
          <p:cNvCxnSpPr>
            <a:cxnSpLocks/>
          </p:cNvCxnSpPr>
          <p:nvPr/>
        </p:nvCxnSpPr>
        <p:spPr>
          <a:xfrm>
            <a:off x="2944159" y="4063119"/>
            <a:ext cx="0" cy="1135610"/>
          </a:xfrm>
          <a:prstGeom prst="straightConnector1">
            <a:avLst/>
          </a:prstGeom>
          <a:ln w="63500" cap="rnd">
            <a:gradFill flip="none" rotWithShape="1">
              <a:gsLst>
                <a:gs pos="11000">
                  <a:srgbClr val="3333FF"/>
                </a:gs>
                <a:gs pos="83000">
                  <a:srgbClr val="0CE6C2"/>
                </a:gs>
              </a:gsLst>
              <a:lin ang="16200000" scaled="1"/>
              <a:tileRect/>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cxnSp>
        <p:nvCxnSpPr>
          <p:cNvPr id="114" name="接點: 肘形 113">
            <a:extLst>
              <a:ext uri="{FF2B5EF4-FFF2-40B4-BE49-F238E27FC236}">
                <a16:creationId xmlns:a16="http://schemas.microsoft.com/office/drawing/2014/main" id="{11B1E204-2DDF-489A-88FD-F5B2238834E3}"/>
              </a:ext>
            </a:extLst>
          </p:cNvPr>
          <p:cNvCxnSpPr>
            <a:cxnSpLocks/>
          </p:cNvCxnSpPr>
          <p:nvPr/>
        </p:nvCxnSpPr>
        <p:spPr>
          <a:xfrm>
            <a:off x="3809263" y="3569996"/>
            <a:ext cx="952035" cy="1264092"/>
          </a:xfrm>
          <a:prstGeom prst="bentConnector3">
            <a:avLst>
              <a:gd name="adj1" fmla="val 50000"/>
            </a:avLst>
          </a:prstGeom>
          <a:ln w="63500">
            <a:gradFill>
              <a:gsLst>
                <a:gs pos="0">
                  <a:srgbClr val="3333FF"/>
                </a:gs>
                <a:gs pos="100000">
                  <a:srgbClr val="0CE6C2"/>
                </a:gs>
              </a:gsLst>
              <a:lin ang="5400000" scaled="1"/>
            </a:gradFill>
            <a:headEnd type="triangle" w="med" len="sm"/>
            <a:tailEnd type="triangle" w="med" len="sm"/>
          </a:ln>
        </p:spPr>
        <p:style>
          <a:lnRef idx="1">
            <a:schemeClr val="accent1"/>
          </a:lnRef>
          <a:fillRef idx="0">
            <a:schemeClr val="accent1"/>
          </a:fillRef>
          <a:effectRef idx="0">
            <a:schemeClr val="accent1"/>
          </a:effectRef>
          <a:fontRef idx="minor">
            <a:schemeClr val="tx1"/>
          </a:fontRef>
        </p:style>
      </p:cxnSp>
      <p:sp>
        <p:nvSpPr>
          <p:cNvPr id="115" name="矩形: 圓角 114">
            <a:extLst>
              <a:ext uri="{FF2B5EF4-FFF2-40B4-BE49-F238E27FC236}">
                <a16:creationId xmlns:a16="http://schemas.microsoft.com/office/drawing/2014/main" id="{9C49BB45-F74D-4E59-B6BC-8A5893E2D477}"/>
              </a:ext>
            </a:extLst>
          </p:cNvPr>
          <p:cNvSpPr/>
          <p:nvPr/>
        </p:nvSpPr>
        <p:spPr>
          <a:xfrm>
            <a:off x="3677185" y="3915075"/>
            <a:ext cx="702233" cy="241012"/>
          </a:xfrm>
          <a:prstGeom prst="roundRect">
            <a:avLst>
              <a:gd name="adj" fmla="val 33459"/>
            </a:avLst>
          </a:prstGeom>
          <a:gradFill flip="none" rotWithShape="1">
            <a:gsLst>
              <a:gs pos="0">
                <a:srgbClr val="9A0000"/>
              </a:gs>
              <a:gs pos="100000">
                <a:srgbClr val="D00000"/>
              </a:gs>
            </a:gsLst>
            <a:lin ang="135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6" name="文字方塊 115">
            <a:extLst>
              <a:ext uri="{FF2B5EF4-FFF2-40B4-BE49-F238E27FC236}">
                <a16:creationId xmlns:a16="http://schemas.microsoft.com/office/drawing/2014/main" id="{ED6220CC-4430-4ADC-85DB-9973D2DA1281}"/>
              </a:ext>
            </a:extLst>
          </p:cNvPr>
          <p:cNvSpPr txBox="1"/>
          <p:nvPr/>
        </p:nvSpPr>
        <p:spPr>
          <a:xfrm>
            <a:off x="3612388" y="3901434"/>
            <a:ext cx="925841" cy="256545"/>
          </a:xfrm>
          <a:prstGeom prst="rect">
            <a:avLst/>
          </a:prstGeom>
          <a:noFill/>
        </p:spPr>
        <p:txBody>
          <a:bodyPr wrap="square" rtlCol="0">
            <a:spAutoFit/>
          </a:bodyPr>
          <a:lstStyle/>
          <a:p>
            <a:r>
              <a:rPr lang="en-US" altLang="zh-TW" sz="10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TCP BBR</a:t>
            </a:r>
            <a:endParaRPr lang="zh-TW" altLang="en-US" sz="1067" b="1" spc="-15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7" name="橢圓 116">
            <a:extLst>
              <a:ext uri="{FF2B5EF4-FFF2-40B4-BE49-F238E27FC236}">
                <a16:creationId xmlns:a16="http://schemas.microsoft.com/office/drawing/2014/main" id="{288B34C5-885B-4D52-84DE-E0AD7EE9F71A}"/>
              </a:ext>
            </a:extLst>
          </p:cNvPr>
          <p:cNvSpPr/>
          <p:nvPr/>
        </p:nvSpPr>
        <p:spPr>
          <a:xfrm>
            <a:off x="7328653" y="3403676"/>
            <a:ext cx="841869" cy="841869"/>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18" name="圖形 107">
            <a:extLst>
              <a:ext uri="{FF2B5EF4-FFF2-40B4-BE49-F238E27FC236}">
                <a16:creationId xmlns:a16="http://schemas.microsoft.com/office/drawing/2014/main" id="{84E88FD0-DA04-4797-9747-CFE2F70C4357}"/>
              </a:ext>
            </a:extLst>
          </p:cNvPr>
          <p:cNvGrpSpPr/>
          <p:nvPr/>
        </p:nvGrpSpPr>
        <p:grpSpPr>
          <a:xfrm>
            <a:off x="7539663" y="3517970"/>
            <a:ext cx="432993" cy="622972"/>
            <a:chOff x="5681591" y="3996458"/>
            <a:chExt cx="353664" cy="508836"/>
          </a:xfrm>
          <a:solidFill>
            <a:schemeClr val="bg1"/>
          </a:solidFill>
        </p:grpSpPr>
        <p:sp>
          <p:nvSpPr>
            <p:cNvPr id="119" name="手繪多邊形: 圖案 118">
              <a:extLst>
                <a:ext uri="{FF2B5EF4-FFF2-40B4-BE49-F238E27FC236}">
                  <a16:creationId xmlns:a16="http://schemas.microsoft.com/office/drawing/2014/main" id="{D63AD719-8ADE-48AC-8A89-753562A54EB5}"/>
                </a:ext>
              </a:extLst>
            </p:cNvPr>
            <p:cNvSpPr/>
            <p:nvPr/>
          </p:nvSpPr>
          <p:spPr>
            <a:xfrm>
              <a:off x="5681591" y="3996458"/>
              <a:ext cx="353664" cy="508836"/>
            </a:xfrm>
            <a:custGeom>
              <a:avLst/>
              <a:gdLst>
                <a:gd name="connsiteX0" fmla="*/ 0 w 353664"/>
                <a:gd name="connsiteY0" fmla="*/ 0 h 508836"/>
                <a:gd name="connsiteX1" fmla="*/ 0 w 353664"/>
                <a:gd name="connsiteY1" fmla="*/ 508837 h 508836"/>
                <a:gd name="connsiteX2" fmla="*/ 353664 w 353664"/>
                <a:gd name="connsiteY2" fmla="*/ 508837 h 508836"/>
                <a:gd name="connsiteX3" fmla="*/ 353664 w 353664"/>
                <a:gd name="connsiteY3" fmla="*/ 0 h 508836"/>
                <a:gd name="connsiteX4" fmla="*/ 0 w 353664"/>
                <a:gd name="connsiteY4" fmla="*/ 0 h 508836"/>
                <a:gd name="connsiteX5" fmla="*/ 328714 w 353664"/>
                <a:gd name="connsiteY5" fmla="*/ 10684 h 508836"/>
                <a:gd name="connsiteX6" fmla="*/ 341873 w 353664"/>
                <a:gd name="connsiteY6" fmla="*/ 23843 h 508836"/>
                <a:gd name="connsiteX7" fmla="*/ 328714 w 353664"/>
                <a:gd name="connsiteY7" fmla="*/ 37002 h 508836"/>
                <a:gd name="connsiteX8" fmla="*/ 315555 w 353664"/>
                <a:gd name="connsiteY8" fmla="*/ 23843 h 508836"/>
                <a:gd name="connsiteX9" fmla="*/ 328714 w 353664"/>
                <a:gd name="connsiteY9" fmla="*/ 10684 h 508836"/>
                <a:gd name="connsiteX10" fmla="*/ 25080 w 353664"/>
                <a:gd name="connsiteY10" fmla="*/ 10684 h 508836"/>
                <a:gd name="connsiteX11" fmla="*/ 38239 w 353664"/>
                <a:gd name="connsiteY11" fmla="*/ 23843 h 508836"/>
                <a:gd name="connsiteX12" fmla="*/ 25080 w 353664"/>
                <a:gd name="connsiteY12" fmla="*/ 37002 h 508836"/>
                <a:gd name="connsiteX13" fmla="*/ 11921 w 353664"/>
                <a:gd name="connsiteY13" fmla="*/ 23843 h 508836"/>
                <a:gd name="connsiteX14" fmla="*/ 25080 w 353664"/>
                <a:gd name="connsiteY14" fmla="*/ 10684 h 508836"/>
                <a:gd name="connsiteX15" fmla="*/ 25080 w 353664"/>
                <a:gd name="connsiteY15" fmla="*/ 498088 h 508836"/>
                <a:gd name="connsiteX16" fmla="*/ 11921 w 353664"/>
                <a:gd name="connsiteY16" fmla="*/ 484929 h 508836"/>
                <a:gd name="connsiteX17" fmla="*/ 25080 w 353664"/>
                <a:gd name="connsiteY17" fmla="*/ 471770 h 508836"/>
                <a:gd name="connsiteX18" fmla="*/ 38239 w 353664"/>
                <a:gd name="connsiteY18" fmla="*/ 484929 h 508836"/>
                <a:gd name="connsiteX19" fmla="*/ 25080 w 353664"/>
                <a:gd name="connsiteY19" fmla="*/ 498088 h 508836"/>
                <a:gd name="connsiteX20" fmla="*/ 74329 w 353664"/>
                <a:gd name="connsiteY20" fmla="*/ 491052 h 508836"/>
                <a:gd name="connsiteX21" fmla="*/ 65795 w 353664"/>
                <a:gd name="connsiteY21" fmla="*/ 487535 h 508836"/>
                <a:gd name="connsiteX22" fmla="*/ 18370 w 353664"/>
                <a:gd name="connsiteY22" fmla="*/ 440110 h 508836"/>
                <a:gd name="connsiteX23" fmla="*/ 14853 w 353664"/>
                <a:gd name="connsiteY23" fmla="*/ 431576 h 508836"/>
                <a:gd name="connsiteX24" fmla="*/ 14853 w 353664"/>
                <a:gd name="connsiteY24" fmla="*/ 315034 h 508836"/>
                <a:gd name="connsiteX25" fmla="*/ 23582 w 353664"/>
                <a:gd name="connsiteY25" fmla="*/ 303439 h 508836"/>
                <a:gd name="connsiteX26" fmla="*/ 44558 w 353664"/>
                <a:gd name="connsiteY26" fmla="*/ 268326 h 508836"/>
                <a:gd name="connsiteX27" fmla="*/ 14853 w 353664"/>
                <a:gd name="connsiteY27" fmla="*/ 174845 h 508836"/>
                <a:gd name="connsiteX28" fmla="*/ 15895 w 353664"/>
                <a:gd name="connsiteY28" fmla="*/ 156410 h 508836"/>
                <a:gd name="connsiteX29" fmla="*/ 29705 w 353664"/>
                <a:gd name="connsiteY29" fmla="*/ 107096 h 508836"/>
                <a:gd name="connsiteX30" fmla="*/ 24038 w 353664"/>
                <a:gd name="connsiteY30" fmla="*/ 69508 h 508836"/>
                <a:gd name="connsiteX31" fmla="*/ 34656 w 353664"/>
                <a:gd name="connsiteY31" fmla="*/ 46057 h 508836"/>
                <a:gd name="connsiteX32" fmla="*/ 60779 w 353664"/>
                <a:gd name="connsiteY32" fmla="*/ 29315 h 508836"/>
                <a:gd name="connsiteX33" fmla="*/ 88400 w 353664"/>
                <a:gd name="connsiteY33" fmla="*/ 30813 h 508836"/>
                <a:gd name="connsiteX34" fmla="*/ 94263 w 353664"/>
                <a:gd name="connsiteY34" fmla="*/ 35503 h 508836"/>
                <a:gd name="connsiteX35" fmla="*/ 176865 w 353664"/>
                <a:gd name="connsiteY35" fmla="*/ 12833 h 508836"/>
                <a:gd name="connsiteX36" fmla="*/ 337835 w 353664"/>
                <a:gd name="connsiteY36" fmla="*/ 156410 h 508836"/>
                <a:gd name="connsiteX37" fmla="*/ 338942 w 353664"/>
                <a:gd name="connsiteY37" fmla="*/ 174845 h 508836"/>
                <a:gd name="connsiteX38" fmla="*/ 288130 w 353664"/>
                <a:gd name="connsiteY38" fmla="*/ 292625 h 508836"/>
                <a:gd name="connsiteX39" fmla="*/ 284547 w 353664"/>
                <a:gd name="connsiteY39" fmla="*/ 303439 h 508836"/>
                <a:gd name="connsiteX40" fmla="*/ 324350 w 353664"/>
                <a:gd name="connsiteY40" fmla="*/ 336857 h 508836"/>
                <a:gd name="connsiteX41" fmla="*/ 326890 w 353664"/>
                <a:gd name="connsiteY41" fmla="*/ 336857 h 508836"/>
                <a:gd name="connsiteX42" fmla="*/ 338942 w 353664"/>
                <a:gd name="connsiteY42" fmla="*/ 348909 h 508836"/>
                <a:gd name="connsiteX43" fmla="*/ 338942 w 353664"/>
                <a:gd name="connsiteY43" fmla="*/ 431511 h 508836"/>
                <a:gd name="connsiteX44" fmla="*/ 335424 w 353664"/>
                <a:gd name="connsiteY44" fmla="*/ 440045 h 508836"/>
                <a:gd name="connsiteX45" fmla="*/ 288000 w 353664"/>
                <a:gd name="connsiteY45" fmla="*/ 487469 h 508836"/>
                <a:gd name="connsiteX46" fmla="*/ 279466 w 353664"/>
                <a:gd name="connsiteY46" fmla="*/ 490987 h 508836"/>
                <a:gd name="connsiteX47" fmla="*/ 74329 w 353664"/>
                <a:gd name="connsiteY47" fmla="*/ 490987 h 508836"/>
                <a:gd name="connsiteX48" fmla="*/ 328714 w 353664"/>
                <a:gd name="connsiteY48" fmla="*/ 498088 h 508836"/>
                <a:gd name="connsiteX49" fmla="*/ 315555 w 353664"/>
                <a:gd name="connsiteY49" fmla="*/ 484929 h 508836"/>
                <a:gd name="connsiteX50" fmla="*/ 328714 w 353664"/>
                <a:gd name="connsiteY50" fmla="*/ 471770 h 508836"/>
                <a:gd name="connsiteX51" fmla="*/ 341873 w 353664"/>
                <a:gd name="connsiteY51" fmla="*/ 484929 h 508836"/>
                <a:gd name="connsiteX52" fmla="*/ 328714 w 353664"/>
                <a:gd name="connsiteY52" fmla="*/ 498088 h 508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53664" h="508836">
                  <a:moveTo>
                    <a:pt x="0" y="0"/>
                  </a:moveTo>
                  <a:lnTo>
                    <a:pt x="0" y="508837"/>
                  </a:lnTo>
                  <a:lnTo>
                    <a:pt x="353664" y="508837"/>
                  </a:lnTo>
                  <a:lnTo>
                    <a:pt x="353664" y="0"/>
                  </a:lnTo>
                  <a:lnTo>
                    <a:pt x="0" y="0"/>
                  </a:lnTo>
                  <a:close/>
                  <a:moveTo>
                    <a:pt x="328714" y="10684"/>
                  </a:moveTo>
                  <a:cubicBezTo>
                    <a:pt x="336011" y="10684"/>
                    <a:pt x="341873" y="16612"/>
                    <a:pt x="341873" y="23843"/>
                  </a:cubicBezTo>
                  <a:cubicBezTo>
                    <a:pt x="341873" y="31139"/>
                    <a:pt x="335945" y="37002"/>
                    <a:pt x="328714" y="37002"/>
                  </a:cubicBezTo>
                  <a:cubicBezTo>
                    <a:pt x="321418" y="37002"/>
                    <a:pt x="315555" y="31073"/>
                    <a:pt x="315555" y="23843"/>
                  </a:cubicBezTo>
                  <a:cubicBezTo>
                    <a:pt x="315490" y="16612"/>
                    <a:pt x="321418" y="10684"/>
                    <a:pt x="328714" y="10684"/>
                  </a:cubicBezTo>
                  <a:close/>
                  <a:moveTo>
                    <a:pt x="25080" y="10684"/>
                  </a:moveTo>
                  <a:cubicBezTo>
                    <a:pt x="32376" y="10684"/>
                    <a:pt x="38239" y="16612"/>
                    <a:pt x="38239" y="23843"/>
                  </a:cubicBezTo>
                  <a:cubicBezTo>
                    <a:pt x="38239" y="31139"/>
                    <a:pt x="32311" y="37002"/>
                    <a:pt x="25080" y="37002"/>
                  </a:cubicBezTo>
                  <a:cubicBezTo>
                    <a:pt x="17784" y="37002"/>
                    <a:pt x="11921" y="31073"/>
                    <a:pt x="11921" y="23843"/>
                  </a:cubicBezTo>
                  <a:cubicBezTo>
                    <a:pt x="11856" y="16612"/>
                    <a:pt x="17784" y="10684"/>
                    <a:pt x="25080" y="10684"/>
                  </a:cubicBezTo>
                  <a:close/>
                  <a:moveTo>
                    <a:pt x="25080" y="498088"/>
                  </a:moveTo>
                  <a:cubicBezTo>
                    <a:pt x="17784" y="498088"/>
                    <a:pt x="11921" y="492160"/>
                    <a:pt x="11921" y="484929"/>
                  </a:cubicBezTo>
                  <a:cubicBezTo>
                    <a:pt x="11921" y="477633"/>
                    <a:pt x="17849" y="471770"/>
                    <a:pt x="25080" y="471770"/>
                  </a:cubicBezTo>
                  <a:cubicBezTo>
                    <a:pt x="32376" y="471770"/>
                    <a:pt x="38239" y="477698"/>
                    <a:pt x="38239" y="484929"/>
                  </a:cubicBezTo>
                  <a:cubicBezTo>
                    <a:pt x="38239" y="492225"/>
                    <a:pt x="32311" y="498088"/>
                    <a:pt x="25080" y="498088"/>
                  </a:cubicBezTo>
                  <a:close/>
                  <a:moveTo>
                    <a:pt x="74329" y="491052"/>
                  </a:moveTo>
                  <a:cubicBezTo>
                    <a:pt x="71137" y="491052"/>
                    <a:pt x="68075" y="489815"/>
                    <a:pt x="65795" y="487535"/>
                  </a:cubicBezTo>
                  <a:lnTo>
                    <a:pt x="18370" y="440110"/>
                  </a:lnTo>
                  <a:cubicBezTo>
                    <a:pt x="16090" y="437830"/>
                    <a:pt x="14853" y="434768"/>
                    <a:pt x="14853" y="431576"/>
                  </a:cubicBezTo>
                  <a:lnTo>
                    <a:pt x="14853" y="315034"/>
                  </a:lnTo>
                  <a:cubicBezTo>
                    <a:pt x="14853" y="309627"/>
                    <a:pt x="18436" y="304937"/>
                    <a:pt x="23582" y="303439"/>
                  </a:cubicBezTo>
                  <a:cubicBezTo>
                    <a:pt x="42604" y="298032"/>
                    <a:pt x="49705" y="275688"/>
                    <a:pt x="44558" y="268326"/>
                  </a:cubicBezTo>
                  <a:cubicBezTo>
                    <a:pt x="25862" y="241943"/>
                    <a:pt x="14853" y="209697"/>
                    <a:pt x="14853" y="174845"/>
                  </a:cubicBezTo>
                  <a:cubicBezTo>
                    <a:pt x="14853" y="168592"/>
                    <a:pt x="15244" y="162468"/>
                    <a:pt x="15895" y="156410"/>
                  </a:cubicBezTo>
                  <a:cubicBezTo>
                    <a:pt x="17849" y="138951"/>
                    <a:pt x="22605" y="122405"/>
                    <a:pt x="29705" y="107096"/>
                  </a:cubicBezTo>
                  <a:lnTo>
                    <a:pt x="24038" y="69508"/>
                  </a:lnTo>
                  <a:cubicBezTo>
                    <a:pt x="22670" y="60258"/>
                    <a:pt x="26839" y="51073"/>
                    <a:pt x="34656" y="46057"/>
                  </a:cubicBezTo>
                  <a:lnTo>
                    <a:pt x="60779" y="29315"/>
                  </a:lnTo>
                  <a:cubicBezTo>
                    <a:pt x="69378" y="23843"/>
                    <a:pt x="80452" y="24429"/>
                    <a:pt x="88400" y="30813"/>
                  </a:cubicBezTo>
                  <a:lnTo>
                    <a:pt x="94263" y="35503"/>
                  </a:lnTo>
                  <a:cubicBezTo>
                    <a:pt x="118431" y="21107"/>
                    <a:pt x="146703" y="12833"/>
                    <a:pt x="176865" y="12833"/>
                  </a:cubicBezTo>
                  <a:cubicBezTo>
                    <a:pt x="260118" y="12833"/>
                    <a:pt x="328649" y="75632"/>
                    <a:pt x="337835" y="156410"/>
                  </a:cubicBezTo>
                  <a:cubicBezTo>
                    <a:pt x="338551" y="162468"/>
                    <a:pt x="338942" y="168592"/>
                    <a:pt x="338942" y="174845"/>
                  </a:cubicBezTo>
                  <a:cubicBezTo>
                    <a:pt x="338942" y="221228"/>
                    <a:pt x="319399" y="263050"/>
                    <a:pt x="288130" y="292625"/>
                  </a:cubicBezTo>
                  <a:cubicBezTo>
                    <a:pt x="285199" y="295426"/>
                    <a:pt x="283831" y="299465"/>
                    <a:pt x="284547" y="303439"/>
                  </a:cubicBezTo>
                  <a:cubicBezTo>
                    <a:pt x="287869" y="322461"/>
                    <a:pt x="304416" y="336857"/>
                    <a:pt x="324350" y="336857"/>
                  </a:cubicBezTo>
                  <a:lnTo>
                    <a:pt x="326890" y="336857"/>
                  </a:lnTo>
                  <a:cubicBezTo>
                    <a:pt x="333535" y="336857"/>
                    <a:pt x="338942" y="342264"/>
                    <a:pt x="338942" y="348909"/>
                  </a:cubicBezTo>
                  <a:lnTo>
                    <a:pt x="338942" y="431511"/>
                  </a:lnTo>
                  <a:cubicBezTo>
                    <a:pt x="338942" y="434703"/>
                    <a:pt x="337704" y="437765"/>
                    <a:pt x="335424" y="440045"/>
                  </a:cubicBezTo>
                  <a:lnTo>
                    <a:pt x="288000" y="487469"/>
                  </a:lnTo>
                  <a:cubicBezTo>
                    <a:pt x="285720" y="489749"/>
                    <a:pt x="282658" y="490987"/>
                    <a:pt x="279466" y="490987"/>
                  </a:cubicBezTo>
                  <a:lnTo>
                    <a:pt x="74329" y="490987"/>
                  </a:lnTo>
                  <a:close/>
                  <a:moveTo>
                    <a:pt x="328714" y="498088"/>
                  </a:moveTo>
                  <a:cubicBezTo>
                    <a:pt x="321418" y="498088"/>
                    <a:pt x="315555" y="492160"/>
                    <a:pt x="315555" y="484929"/>
                  </a:cubicBezTo>
                  <a:cubicBezTo>
                    <a:pt x="315555" y="477633"/>
                    <a:pt x="321484" y="471770"/>
                    <a:pt x="328714" y="471770"/>
                  </a:cubicBezTo>
                  <a:cubicBezTo>
                    <a:pt x="336011" y="471770"/>
                    <a:pt x="341873" y="477698"/>
                    <a:pt x="341873" y="484929"/>
                  </a:cubicBezTo>
                  <a:cubicBezTo>
                    <a:pt x="341873" y="492225"/>
                    <a:pt x="335945" y="498088"/>
                    <a:pt x="328714" y="498088"/>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0" name="手繪多邊形: 圖案 119">
              <a:extLst>
                <a:ext uri="{FF2B5EF4-FFF2-40B4-BE49-F238E27FC236}">
                  <a16:creationId xmlns:a16="http://schemas.microsoft.com/office/drawing/2014/main" id="{98724CBA-B085-4EBA-9517-67848B7B1E75}"/>
                </a:ext>
              </a:extLst>
            </p:cNvPr>
            <p:cNvSpPr/>
            <p:nvPr/>
          </p:nvSpPr>
          <p:spPr>
            <a:xfrm>
              <a:off x="5716182" y="4029029"/>
              <a:ext cx="284547" cy="280638"/>
            </a:xfrm>
            <a:custGeom>
              <a:avLst/>
              <a:gdLst>
                <a:gd name="connsiteX0" fmla="*/ 284547 w 284547"/>
                <a:gd name="connsiteY0" fmla="*/ 142274 h 280638"/>
                <a:gd name="connsiteX1" fmla="*/ 142274 w 284547"/>
                <a:gd name="connsiteY1" fmla="*/ 0 h 280638"/>
                <a:gd name="connsiteX2" fmla="*/ 0 w 284547"/>
                <a:gd name="connsiteY2" fmla="*/ 142274 h 280638"/>
                <a:gd name="connsiteX3" fmla="*/ 93220 w 284547"/>
                <a:gd name="connsiteY3" fmla="*/ 275818 h 280638"/>
                <a:gd name="connsiteX4" fmla="*/ 158494 w 284547"/>
                <a:gd name="connsiteY4" fmla="*/ 212433 h 280638"/>
                <a:gd name="connsiteX5" fmla="*/ 174194 w 284547"/>
                <a:gd name="connsiteY5" fmla="*/ 206049 h 280638"/>
                <a:gd name="connsiteX6" fmla="*/ 187157 w 284547"/>
                <a:gd name="connsiteY6" fmla="*/ 210153 h 280638"/>
                <a:gd name="connsiteX7" fmla="*/ 194649 w 284547"/>
                <a:gd name="connsiteY7" fmla="*/ 237904 h 280638"/>
                <a:gd name="connsiteX8" fmla="*/ 175041 w 284547"/>
                <a:gd name="connsiteY8" fmla="*/ 280639 h 280638"/>
                <a:gd name="connsiteX9" fmla="*/ 284547 w 284547"/>
                <a:gd name="connsiteY9" fmla="*/ 142274 h 280638"/>
                <a:gd name="connsiteX10" fmla="*/ 142274 w 284547"/>
                <a:gd name="connsiteY10" fmla="*/ 192695 h 280638"/>
                <a:gd name="connsiteX11" fmla="*/ 91918 w 284547"/>
                <a:gd name="connsiteY11" fmla="*/ 142339 h 280638"/>
                <a:gd name="connsiteX12" fmla="*/ 142274 w 284547"/>
                <a:gd name="connsiteY12" fmla="*/ 91983 h 280638"/>
                <a:gd name="connsiteX13" fmla="*/ 192630 w 284547"/>
                <a:gd name="connsiteY13" fmla="*/ 142339 h 280638"/>
                <a:gd name="connsiteX14" fmla="*/ 142274 w 284547"/>
                <a:gd name="connsiteY14" fmla="*/ 192695 h 28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4547" h="280638">
                  <a:moveTo>
                    <a:pt x="284547" y="142274"/>
                  </a:moveTo>
                  <a:cubicBezTo>
                    <a:pt x="284547" y="63841"/>
                    <a:pt x="220706" y="0"/>
                    <a:pt x="142274" y="0"/>
                  </a:cubicBezTo>
                  <a:cubicBezTo>
                    <a:pt x="63841" y="0"/>
                    <a:pt x="0" y="63841"/>
                    <a:pt x="0" y="142274"/>
                  </a:cubicBezTo>
                  <a:cubicBezTo>
                    <a:pt x="0" y="203509"/>
                    <a:pt x="38826" y="255754"/>
                    <a:pt x="93220" y="275818"/>
                  </a:cubicBezTo>
                  <a:lnTo>
                    <a:pt x="158494" y="212433"/>
                  </a:lnTo>
                  <a:cubicBezTo>
                    <a:pt x="162729" y="208329"/>
                    <a:pt x="168266" y="206049"/>
                    <a:pt x="174194" y="206049"/>
                  </a:cubicBezTo>
                  <a:cubicBezTo>
                    <a:pt x="178884" y="206049"/>
                    <a:pt x="183379" y="207482"/>
                    <a:pt x="187157" y="210153"/>
                  </a:cubicBezTo>
                  <a:cubicBezTo>
                    <a:pt x="196017" y="216407"/>
                    <a:pt x="199144" y="228068"/>
                    <a:pt x="194649" y="237904"/>
                  </a:cubicBezTo>
                  <a:lnTo>
                    <a:pt x="175041" y="280639"/>
                  </a:lnTo>
                  <a:cubicBezTo>
                    <a:pt x="237709" y="265851"/>
                    <a:pt x="284547" y="209437"/>
                    <a:pt x="284547" y="142274"/>
                  </a:cubicBezTo>
                  <a:close/>
                  <a:moveTo>
                    <a:pt x="142274" y="192695"/>
                  </a:moveTo>
                  <a:cubicBezTo>
                    <a:pt x="114457" y="192695"/>
                    <a:pt x="91918" y="170155"/>
                    <a:pt x="91918" y="142339"/>
                  </a:cubicBezTo>
                  <a:cubicBezTo>
                    <a:pt x="91918" y="114522"/>
                    <a:pt x="114457" y="91983"/>
                    <a:pt x="142274" y="91983"/>
                  </a:cubicBezTo>
                  <a:cubicBezTo>
                    <a:pt x="170090" y="91983"/>
                    <a:pt x="192630" y="114522"/>
                    <a:pt x="192630" y="142339"/>
                  </a:cubicBezTo>
                  <a:cubicBezTo>
                    <a:pt x="192630" y="170155"/>
                    <a:pt x="170090" y="192695"/>
                    <a:pt x="142274" y="192695"/>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1" name="手繪多邊形: 圖案 120">
              <a:extLst>
                <a:ext uri="{FF2B5EF4-FFF2-40B4-BE49-F238E27FC236}">
                  <a16:creationId xmlns:a16="http://schemas.microsoft.com/office/drawing/2014/main" id="{C2F1F38D-1A35-4303-BD2F-BBA8364BD366}"/>
                </a:ext>
              </a:extLst>
            </p:cNvPr>
            <p:cNvSpPr/>
            <p:nvPr/>
          </p:nvSpPr>
          <p:spPr>
            <a:xfrm>
              <a:off x="5893177" y="4356180"/>
              <a:ext cx="101689" cy="92764"/>
            </a:xfrm>
            <a:custGeom>
              <a:avLst/>
              <a:gdLst>
                <a:gd name="connsiteX0" fmla="*/ 3518 w 101689"/>
                <a:gd name="connsiteY0" fmla="*/ 18305 h 92764"/>
                <a:gd name="connsiteX1" fmla="*/ 0 w 101689"/>
                <a:gd name="connsiteY1" fmla="*/ 26839 h 92764"/>
                <a:gd name="connsiteX2" fmla="*/ 0 w 101689"/>
                <a:gd name="connsiteY2" fmla="*/ 80713 h 92764"/>
                <a:gd name="connsiteX3" fmla="*/ 12052 w 101689"/>
                <a:gd name="connsiteY3" fmla="*/ 92764 h 92764"/>
                <a:gd name="connsiteX4" fmla="*/ 74850 w 101689"/>
                <a:gd name="connsiteY4" fmla="*/ 92764 h 92764"/>
                <a:gd name="connsiteX5" fmla="*/ 83384 w 101689"/>
                <a:gd name="connsiteY5" fmla="*/ 89247 h 92764"/>
                <a:gd name="connsiteX6" fmla="*/ 98171 w 101689"/>
                <a:gd name="connsiteY6" fmla="*/ 74459 h 92764"/>
                <a:gd name="connsiteX7" fmla="*/ 101689 w 101689"/>
                <a:gd name="connsiteY7" fmla="*/ 65925 h 92764"/>
                <a:gd name="connsiteX8" fmla="*/ 101689 w 101689"/>
                <a:gd name="connsiteY8" fmla="*/ 12052 h 92764"/>
                <a:gd name="connsiteX9" fmla="*/ 89638 w 101689"/>
                <a:gd name="connsiteY9" fmla="*/ 0 h 92764"/>
                <a:gd name="connsiteX10" fmla="*/ 26839 w 101689"/>
                <a:gd name="connsiteY10" fmla="*/ 0 h 92764"/>
                <a:gd name="connsiteX11" fmla="*/ 18305 w 101689"/>
                <a:gd name="connsiteY11" fmla="*/ 3518 h 92764"/>
                <a:gd name="connsiteX12" fmla="*/ 3518 w 101689"/>
                <a:gd name="connsiteY12" fmla="*/ 18305 h 9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689" h="92764">
                  <a:moveTo>
                    <a:pt x="3518" y="18305"/>
                  </a:moveTo>
                  <a:cubicBezTo>
                    <a:pt x="1238" y="20585"/>
                    <a:pt x="0" y="23647"/>
                    <a:pt x="0" y="26839"/>
                  </a:cubicBezTo>
                  <a:lnTo>
                    <a:pt x="0" y="80713"/>
                  </a:lnTo>
                  <a:cubicBezTo>
                    <a:pt x="0" y="87358"/>
                    <a:pt x="5407" y="92764"/>
                    <a:pt x="12052" y="92764"/>
                  </a:cubicBezTo>
                  <a:lnTo>
                    <a:pt x="74850" y="92764"/>
                  </a:lnTo>
                  <a:cubicBezTo>
                    <a:pt x="78042" y="92764"/>
                    <a:pt x="81104" y="91527"/>
                    <a:pt x="83384" y="89247"/>
                  </a:cubicBezTo>
                  <a:lnTo>
                    <a:pt x="98171" y="74459"/>
                  </a:lnTo>
                  <a:cubicBezTo>
                    <a:pt x="100451" y="72179"/>
                    <a:pt x="101689" y="69117"/>
                    <a:pt x="101689" y="65925"/>
                  </a:cubicBezTo>
                  <a:lnTo>
                    <a:pt x="101689" y="12052"/>
                  </a:lnTo>
                  <a:cubicBezTo>
                    <a:pt x="101689" y="5407"/>
                    <a:pt x="96282" y="0"/>
                    <a:pt x="89638" y="0"/>
                  </a:cubicBezTo>
                  <a:lnTo>
                    <a:pt x="26839" y="0"/>
                  </a:lnTo>
                  <a:cubicBezTo>
                    <a:pt x="23647" y="0"/>
                    <a:pt x="20585" y="1238"/>
                    <a:pt x="18305" y="3518"/>
                  </a:cubicBezTo>
                  <a:lnTo>
                    <a:pt x="3518" y="18305"/>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2" name="手繪多邊形: 圖案 121">
              <a:extLst>
                <a:ext uri="{FF2B5EF4-FFF2-40B4-BE49-F238E27FC236}">
                  <a16:creationId xmlns:a16="http://schemas.microsoft.com/office/drawing/2014/main" id="{74ED14CB-A1C6-49BD-92BB-FD780AED0B52}"/>
                </a:ext>
              </a:extLst>
            </p:cNvPr>
            <p:cNvSpPr/>
            <p:nvPr/>
          </p:nvSpPr>
          <p:spPr>
            <a:xfrm>
              <a:off x="5718201" y="4318462"/>
              <a:ext cx="149178" cy="152305"/>
            </a:xfrm>
            <a:custGeom>
              <a:avLst/>
              <a:gdLst>
                <a:gd name="connsiteX0" fmla="*/ 107096 w 149178"/>
                <a:gd name="connsiteY0" fmla="*/ 100191 h 152305"/>
                <a:gd name="connsiteX1" fmla="*/ 93025 w 149178"/>
                <a:gd name="connsiteY1" fmla="*/ 102471 h 152305"/>
                <a:gd name="connsiteX2" fmla="*/ 70941 w 149178"/>
                <a:gd name="connsiteY2" fmla="*/ 96738 h 152305"/>
                <a:gd name="connsiteX3" fmla="*/ 45470 w 149178"/>
                <a:gd name="connsiteY3" fmla="*/ 59216 h 152305"/>
                <a:gd name="connsiteX4" fmla="*/ 50617 w 149178"/>
                <a:gd name="connsiteY4" fmla="*/ 29771 h 152305"/>
                <a:gd name="connsiteX5" fmla="*/ 51985 w 149178"/>
                <a:gd name="connsiteY5" fmla="*/ 20846 h 152305"/>
                <a:gd name="connsiteX6" fmla="*/ 29510 w 149178"/>
                <a:gd name="connsiteY6" fmla="*/ 0 h 152305"/>
                <a:gd name="connsiteX7" fmla="*/ 26839 w 149178"/>
                <a:gd name="connsiteY7" fmla="*/ 0 h 152305"/>
                <a:gd name="connsiteX8" fmla="*/ 18305 w 149178"/>
                <a:gd name="connsiteY8" fmla="*/ 3518 h 152305"/>
                <a:gd name="connsiteX9" fmla="*/ 3518 w 149178"/>
                <a:gd name="connsiteY9" fmla="*/ 18305 h 152305"/>
                <a:gd name="connsiteX10" fmla="*/ 0 w 149178"/>
                <a:gd name="connsiteY10" fmla="*/ 26839 h 152305"/>
                <a:gd name="connsiteX11" fmla="*/ 0 w 149178"/>
                <a:gd name="connsiteY11" fmla="*/ 91006 h 152305"/>
                <a:gd name="connsiteX12" fmla="*/ 3518 w 149178"/>
                <a:gd name="connsiteY12" fmla="*/ 99539 h 152305"/>
                <a:gd name="connsiteX13" fmla="*/ 52766 w 149178"/>
                <a:gd name="connsiteY13" fmla="*/ 148788 h 152305"/>
                <a:gd name="connsiteX14" fmla="*/ 61300 w 149178"/>
                <a:gd name="connsiteY14" fmla="*/ 152306 h 152305"/>
                <a:gd name="connsiteX15" fmla="*/ 117258 w 149178"/>
                <a:gd name="connsiteY15" fmla="*/ 152306 h 152305"/>
                <a:gd name="connsiteX16" fmla="*/ 125792 w 149178"/>
                <a:gd name="connsiteY16" fmla="*/ 148788 h 152305"/>
                <a:gd name="connsiteX17" fmla="*/ 145661 w 149178"/>
                <a:gd name="connsiteY17" fmla="*/ 128919 h 152305"/>
                <a:gd name="connsiteX18" fmla="*/ 149179 w 149178"/>
                <a:gd name="connsiteY18" fmla="*/ 120385 h 152305"/>
                <a:gd name="connsiteX19" fmla="*/ 149179 w 149178"/>
                <a:gd name="connsiteY19" fmla="*/ 102471 h 152305"/>
                <a:gd name="connsiteX20" fmla="*/ 141427 w 149178"/>
                <a:gd name="connsiteY20" fmla="*/ 91201 h 152305"/>
                <a:gd name="connsiteX21" fmla="*/ 119343 w 149178"/>
                <a:gd name="connsiteY21" fmla="*/ 94067 h 152305"/>
                <a:gd name="connsiteX22" fmla="*/ 107096 w 149178"/>
                <a:gd name="connsiteY22" fmla="*/ 100191 h 15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9178" h="152305">
                  <a:moveTo>
                    <a:pt x="107096" y="100191"/>
                  </a:moveTo>
                  <a:cubicBezTo>
                    <a:pt x="102536" y="101689"/>
                    <a:pt x="97780" y="102471"/>
                    <a:pt x="93025" y="102471"/>
                  </a:cubicBezTo>
                  <a:cubicBezTo>
                    <a:pt x="85338" y="102471"/>
                    <a:pt x="77716" y="100517"/>
                    <a:pt x="70941" y="96738"/>
                  </a:cubicBezTo>
                  <a:cubicBezTo>
                    <a:pt x="57066" y="88986"/>
                    <a:pt x="47555" y="74980"/>
                    <a:pt x="45470" y="59216"/>
                  </a:cubicBezTo>
                  <a:cubicBezTo>
                    <a:pt x="44167" y="49183"/>
                    <a:pt x="45731" y="39151"/>
                    <a:pt x="50617" y="29771"/>
                  </a:cubicBezTo>
                  <a:cubicBezTo>
                    <a:pt x="51919" y="27230"/>
                    <a:pt x="52245" y="24103"/>
                    <a:pt x="51985" y="20846"/>
                  </a:cubicBezTo>
                  <a:cubicBezTo>
                    <a:pt x="51073" y="9055"/>
                    <a:pt x="41301" y="0"/>
                    <a:pt x="29510" y="0"/>
                  </a:cubicBezTo>
                  <a:cubicBezTo>
                    <a:pt x="28533" y="0"/>
                    <a:pt x="27621" y="0"/>
                    <a:pt x="26839" y="0"/>
                  </a:cubicBezTo>
                  <a:cubicBezTo>
                    <a:pt x="23647" y="0"/>
                    <a:pt x="20585" y="1238"/>
                    <a:pt x="18305" y="3518"/>
                  </a:cubicBezTo>
                  <a:lnTo>
                    <a:pt x="3518" y="18305"/>
                  </a:lnTo>
                  <a:cubicBezTo>
                    <a:pt x="1238" y="20585"/>
                    <a:pt x="0" y="23647"/>
                    <a:pt x="0" y="26839"/>
                  </a:cubicBezTo>
                  <a:lnTo>
                    <a:pt x="0" y="91006"/>
                  </a:lnTo>
                  <a:cubicBezTo>
                    <a:pt x="0" y="94198"/>
                    <a:pt x="1238" y="97259"/>
                    <a:pt x="3518" y="99539"/>
                  </a:cubicBezTo>
                  <a:lnTo>
                    <a:pt x="52766" y="148788"/>
                  </a:lnTo>
                  <a:cubicBezTo>
                    <a:pt x="55046" y="151068"/>
                    <a:pt x="58108" y="152306"/>
                    <a:pt x="61300" y="152306"/>
                  </a:cubicBezTo>
                  <a:lnTo>
                    <a:pt x="117258" y="152306"/>
                  </a:lnTo>
                  <a:cubicBezTo>
                    <a:pt x="120450" y="152306"/>
                    <a:pt x="123512" y="151068"/>
                    <a:pt x="125792" y="148788"/>
                  </a:cubicBezTo>
                  <a:lnTo>
                    <a:pt x="145661" y="128919"/>
                  </a:lnTo>
                  <a:cubicBezTo>
                    <a:pt x="147941" y="126639"/>
                    <a:pt x="149179" y="123577"/>
                    <a:pt x="149179" y="120385"/>
                  </a:cubicBezTo>
                  <a:lnTo>
                    <a:pt x="149179" y="102471"/>
                  </a:lnTo>
                  <a:cubicBezTo>
                    <a:pt x="149179" y="97455"/>
                    <a:pt x="146117" y="92960"/>
                    <a:pt x="141427" y="91201"/>
                  </a:cubicBezTo>
                  <a:cubicBezTo>
                    <a:pt x="133935" y="88335"/>
                    <a:pt x="125727" y="89572"/>
                    <a:pt x="119343" y="94067"/>
                  </a:cubicBezTo>
                  <a:cubicBezTo>
                    <a:pt x="115565" y="96673"/>
                    <a:pt x="111461" y="98758"/>
                    <a:pt x="107096" y="100191"/>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3" name="手繪多邊形: 圖案 122">
              <a:extLst>
                <a:ext uri="{FF2B5EF4-FFF2-40B4-BE49-F238E27FC236}">
                  <a16:creationId xmlns:a16="http://schemas.microsoft.com/office/drawing/2014/main" id="{66C036A8-25FB-4AA5-B046-35C298809FC3}"/>
                </a:ext>
              </a:extLst>
            </p:cNvPr>
            <p:cNvSpPr/>
            <p:nvPr/>
          </p:nvSpPr>
          <p:spPr>
            <a:xfrm>
              <a:off x="5840020" y="4152867"/>
              <a:ext cx="36871" cy="36871"/>
            </a:xfrm>
            <a:custGeom>
              <a:avLst/>
              <a:gdLst>
                <a:gd name="connsiteX0" fmla="*/ 18436 w 36871"/>
                <a:gd name="connsiteY0" fmla="*/ 0 h 36871"/>
                <a:gd name="connsiteX1" fmla="*/ 0 w 36871"/>
                <a:gd name="connsiteY1" fmla="*/ 18436 h 36871"/>
                <a:gd name="connsiteX2" fmla="*/ 18436 w 36871"/>
                <a:gd name="connsiteY2" fmla="*/ 36871 h 36871"/>
                <a:gd name="connsiteX3" fmla="*/ 36871 w 36871"/>
                <a:gd name="connsiteY3" fmla="*/ 18436 h 36871"/>
                <a:gd name="connsiteX4" fmla="*/ 18436 w 36871"/>
                <a:gd name="connsiteY4" fmla="*/ 0 h 36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71" h="36871">
                  <a:moveTo>
                    <a:pt x="18436" y="0"/>
                  </a:moveTo>
                  <a:cubicBezTo>
                    <a:pt x="8273" y="0"/>
                    <a:pt x="0" y="8273"/>
                    <a:pt x="0" y="18436"/>
                  </a:cubicBezTo>
                  <a:cubicBezTo>
                    <a:pt x="0" y="28598"/>
                    <a:pt x="8273" y="36871"/>
                    <a:pt x="18436" y="36871"/>
                  </a:cubicBezTo>
                  <a:cubicBezTo>
                    <a:pt x="28598" y="36871"/>
                    <a:pt x="36871" y="28598"/>
                    <a:pt x="36871" y="18436"/>
                  </a:cubicBezTo>
                  <a:cubicBezTo>
                    <a:pt x="36871" y="8273"/>
                    <a:pt x="28598" y="0"/>
                    <a:pt x="18436" y="0"/>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4" name="手繪多邊形: 圖案 123">
              <a:extLst>
                <a:ext uri="{FF2B5EF4-FFF2-40B4-BE49-F238E27FC236}">
                  <a16:creationId xmlns:a16="http://schemas.microsoft.com/office/drawing/2014/main" id="{1BDE4CE2-97AD-4C47-BC14-F22F9FBDCEA8}"/>
                </a:ext>
              </a:extLst>
            </p:cNvPr>
            <p:cNvSpPr/>
            <p:nvPr/>
          </p:nvSpPr>
          <p:spPr>
            <a:xfrm>
              <a:off x="5782940" y="4254947"/>
              <a:ext cx="110153" cy="146247"/>
            </a:xfrm>
            <a:custGeom>
              <a:avLst/>
              <a:gdLst>
                <a:gd name="connsiteX0" fmla="*/ 15779 w 110153"/>
                <a:gd name="connsiteY0" fmla="*/ 142990 h 146247"/>
                <a:gd name="connsiteX1" fmla="*/ 28221 w 110153"/>
                <a:gd name="connsiteY1" fmla="*/ 146247 h 146247"/>
                <a:gd name="connsiteX2" fmla="*/ 36169 w 110153"/>
                <a:gd name="connsiteY2" fmla="*/ 145010 h 146247"/>
                <a:gd name="connsiteX3" fmla="*/ 51477 w 110153"/>
                <a:gd name="connsiteY3" fmla="*/ 131395 h 146247"/>
                <a:gd name="connsiteX4" fmla="*/ 109911 w 110153"/>
                <a:gd name="connsiteY4" fmla="*/ 3909 h 146247"/>
                <a:gd name="connsiteX5" fmla="*/ 108999 w 110153"/>
                <a:gd name="connsiteY5" fmla="*/ 521 h 146247"/>
                <a:gd name="connsiteX6" fmla="*/ 107436 w 110153"/>
                <a:gd name="connsiteY6" fmla="*/ 0 h 146247"/>
                <a:gd name="connsiteX7" fmla="*/ 105546 w 110153"/>
                <a:gd name="connsiteY7" fmla="*/ 782 h 146247"/>
                <a:gd name="connsiteX8" fmla="*/ 9329 w 110153"/>
                <a:gd name="connsiteY8" fmla="*/ 94067 h 146247"/>
                <a:gd name="connsiteX9" fmla="*/ 274 w 110153"/>
                <a:gd name="connsiteY9" fmla="*/ 120125 h 146247"/>
                <a:gd name="connsiteX10" fmla="*/ 15779 w 110153"/>
                <a:gd name="connsiteY10" fmla="*/ 142990 h 14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53" h="146247">
                  <a:moveTo>
                    <a:pt x="15779" y="142990"/>
                  </a:moveTo>
                  <a:cubicBezTo>
                    <a:pt x="19622" y="145140"/>
                    <a:pt x="23922" y="146247"/>
                    <a:pt x="28221" y="146247"/>
                  </a:cubicBezTo>
                  <a:cubicBezTo>
                    <a:pt x="30892" y="146247"/>
                    <a:pt x="33563" y="145856"/>
                    <a:pt x="36169" y="145010"/>
                  </a:cubicBezTo>
                  <a:cubicBezTo>
                    <a:pt x="42944" y="142795"/>
                    <a:pt x="48481" y="137844"/>
                    <a:pt x="51477" y="131395"/>
                  </a:cubicBezTo>
                  <a:lnTo>
                    <a:pt x="109911" y="3909"/>
                  </a:lnTo>
                  <a:cubicBezTo>
                    <a:pt x="110432" y="2736"/>
                    <a:pt x="110107" y="1303"/>
                    <a:pt x="108999" y="521"/>
                  </a:cubicBezTo>
                  <a:cubicBezTo>
                    <a:pt x="108543" y="195"/>
                    <a:pt x="107957" y="0"/>
                    <a:pt x="107436" y="0"/>
                  </a:cubicBezTo>
                  <a:cubicBezTo>
                    <a:pt x="106719" y="0"/>
                    <a:pt x="106068" y="261"/>
                    <a:pt x="105546" y="782"/>
                  </a:cubicBezTo>
                  <a:lnTo>
                    <a:pt x="9329" y="94067"/>
                  </a:lnTo>
                  <a:cubicBezTo>
                    <a:pt x="2359" y="100842"/>
                    <a:pt x="-1028" y="110484"/>
                    <a:pt x="274" y="120125"/>
                  </a:cubicBezTo>
                  <a:cubicBezTo>
                    <a:pt x="1577" y="129766"/>
                    <a:pt x="7310" y="138235"/>
                    <a:pt x="15779" y="142990"/>
                  </a:cubicBez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sp>
        <p:nvSpPr>
          <p:cNvPr id="125" name="橢圓 124">
            <a:extLst>
              <a:ext uri="{FF2B5EF4-FFF2-40B4-BE49-F238E27FC236}">
                <a16:creationId xmlns:a16="http://schemas.microsoft.com/office/drawing/2014/main" id="{89AA1B4E-F865-47AF-AEC1-349FD65A36C9}"/>
              </a:ext>
            </a:extLst>
          </p:cNvPr>
          <p:cNvSpPr/>
          <p:nvPr/>
        </p:nvSpPr>
        <p:spPr>
          <a:xfrm>
            <a:off x="7346190" y="5602311"/>
            <a:ext cx="841869" cy="841869"/>
          </a:xfrm>
          <a:prstGeom prst="ellipse">
            <a:avLst/>
          </a:prstGeom>
          <a:gradFill>
            <a:gsLst>
              <a:gs pos="0">
                <a:schemeClr val="accent1">
                  <a:lumMod val="50000"/>
                </a:schemeClr>
              </a:gs>
              <a:gs pos="100000">
                <a:srgbClr val="1FACF3"/>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26" name="圖形 107">
            <a:extLst>
              <a:ext uri="{FF2B5EF4-FFF2-40B4-BE49-F238E27FC236}">
                <a16:creationId xmlns:a16="http://schemas.microsoft.com/office/drawing/2014/main" id="{5D5790E6-8F63-4B35-AD5E-A48F888313DF}"/>
              </a:ext>
            </a:extLst>
          </p:cNvPr>
          <p:cNvGrpSpPr/>
          <p:nvPr/>
        </p:nvGrpSpPr>
        <p:grpSpPr>
          <a:xfrm>
            <a:off x="7521180" y="5831489"/>
            <a:ext cx="506668" cy="426757"/>
            <a:chOff x="5683805" y="5518573"/>
            <a:chExt cx="371586" cy="312979"/>
          </a:xfrm>
          <a:solidFill>
            <a:schemeClr val="bg1"/>
          </a:solidFill>
        </p:grpSpPr>
        <p:sp>
          <p:nvSpPr>
            <p:cNvPr id="127" name="手繪多邊形: 圖案 126">
              <a:extLst>
                <a:ext uri="{FF2B5EF4-FFF2-40B4-BE49-F238E27FC236}">
                  <a16:creationId xmlns:a16="http://schemas.microsoft.com/office/drawing/2014/main" id="{7EC99E53-E092-4E08-BBA2-DC5FDB67C893}"/>
                </a:ext>
              </a:extLst>
            </p:cNvPr>
            <p:cNvSpPr/>
            <p:nvPr/>
          </p:nvSpPr>
          <p:spPr>
            <a:xfrm>
              <a:off x="5688578" y="5618924"/>
              <a:ext cx="315913" cy="121737"/>
            </a:xfrm>
            <a:custGeom>
              <a:avLst/>
              <a:gdLst>
                <a:gd name="connsiteX0" fmla="*/ 147208 w 315913"/>
                <a:gd name="connsiteY0" fmla="*/ 118366 h 121737"/>
                <a:gd name="connsiteX1" fmla="*/ 9169 w 315913"/>
                <a:gd name="connsiteY1" fmla="*/ 20325 h 121737"/>
                <a:gd name="connsiteX2" fmla="*/ 9234 w 315913"/>
                <a:gd name="connsiteY2" fmla="*/ 0 h 121737"/>
                <a:gd name="connsiteX3" fmla="*/ 306679 w 315913"/>
                <a:gd name="connsiteY3" fmla="*/ 0 h 121737"/>
                <a:gd name="connsiteX4" fmla="*/ 306745 w 315913"/>
                <a:gd name="connsiteY4" fmla="*/ 20325 h 121737"/>
                <a:gd name="connsiteX5" fmla="*/ 168705 w 315913"/>
                <a:gd name="connsiteY5" fmla="*/ 118366 h 121737"/>
                <a:gd name="connsiteX6" fmla="*/ 147208 w 315913"/>
                <a:gd name="connsiteY6" fmla="*/ 118366 h 121737"/>
                <a:gd name="connsiteX7" fmla="*/ 147208 w 315913"/>
                <a:gd name="connsiteY7" fmla="*/ 118366 h 121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913" h="121737">
                  <a:moveTo>
                    <a:pt x="147208" y="118366"/>
                  </a:moveTo>
                  <a:lnTo>
                    <a:pt x="9169" y="20325"/>
                  </a:lnTo>
                  <a:cubicBezTo>
                    <a:pt x="179" y="13941"/>
                    <a:pt x="-5945" y="0"/>
                    <a:pt x="9234" y="0"/>
                  </a:cubicBezTo>
                  <a:lnTo>
                    <a:pt x="306679" y="0"/>
                  </a:lnTo>
                  <a:cubicBezTo>
                    <a:pt x="321858" y="0"/>
                    <a:pt x="315734" y="13941"/>
                    <a:pt x="306745" y="20325"/>
                  </a:cubicBezTo>
                  <a:lnTo>
                    <a:pt x="168705" y="118366"/>
                  </a:lnTo>
                  <a:cubicBezTo>
                    <a:pt x="162386" y="122861"/>
                    <a:pt x="153462" y="122861"/>
                    <a:pt x="147208" y="118366"/>
                  </a:cubicBezTo>
                  <a:lnTo>
                    <a:pt x="147208" y="118366"/>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8" name="手繪多邊形: 圖案 127">
              <a:extLst>
                <a:ext uri="{FF2B5EF4-FFF2-40B4-BE49-F238E27FC236}">
                  <a16:creationId xmlns:a16="http://schemas.microsoft.com/office/drawing/2014/main" id="{83FE204B-EB18-4F27-A7F4-69D94CE00A4F}"/>
                </a:ext>
              </a:extLst>
            </p:cNvPr>
            <p:cNvSpPr/>
            <p:nvPr/>
          </p:nvSpPr>
          <p:spPr>
            <a:xfrm>
              <a:off x="5693920" y="5741260"/>
              <a:ext cx="305167" cy="90292"/>
            </a:xfrm>
            <a:custGeom>
              <a:avLst/>
              <a:gdLst>
                <a:gd name="connsiteX0" fmla="*/ 297558 w 305167"/>
                <a:gd name="connsiteY0" fmla="*/ 90292 h 90292"/>
                <a:gd name="connsiteX1" fmla="*/ 299057 w 305167"/>
                <a:gd name="connsiteY1" fmla="*/ 73876 h 90292"/>
                <a:gd name="connsiteX2" fmla="*/ 201081 w 305167"/>
                <a:gd name="connsiteY2" fmla="*/ 6192 h 90292"/>
                <a:gd name="connsiteX3" fmla="*/ 186489 w 305167"/>
                <a:gd name="connsiteY3" fmla="*/ 133 h 90292"/>
                <a:gd name="connsiteX4" fmla="*/ 167792 w 305167"/>
                <a:gd name="connsiteY4" fmla="*/ 13488 h 90292"/>
                <a:gd name="connsiteX5" fmla="*/ 152549 w 305167"/>
                <a:gd name="connsiteY5" fmla="*/ 17917 h 90292"/>
                <a:gd name="connsiteX6" fmla="*/ 137305 w 305167"/>
                <a:gd name="connsiteY6" fmla="*/ 13488 h 90292"/>
                <a:gd name="connsiteX7" fmla="*/ 118609 w 305167"/>
                <a:gd name="connsiteY7" fmla="*/ 133 h 90292"/>
                <a:gd name="connsiteX8" fmla="*/ 104017 w 305167"/>
                <a:gd name="connsiteY8" fmla="*/ 6192 h 90292"/>
                <a:gd name="connsiteX9" fmla="*/ 6041 w 305167"/>
                <a:gd name="connsiteY9" fmla="*/ 73876 h 90292"/>
                <a:gd name="connsiteX10" fmla="*/ 6497 w 305167"/>
                <a:gd name="connsiteY10" fmla="*/ 89575 h 90292"/>
                <a:gd name="connsiteX11" fmla="*/ 297558 w 305167"/>
                <a:gd name="connsiteY11" fmla="*/ 90292 h 90292"/>
                <a:gd name="connsiteX12" fmla="*/ 297558 w 305167"/>
                <a:gd name="connsiteY12" fmla="*/ 90292 h 90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67" h="90292">
                  <a:moveTo>
                    <a:pt x="297558" y="90292"/>
                  </a:moveTo>
                  <a:cubicBezTo>
                    <a:pt x="304659" y="85276"/>
                    <a:pt x="309675" y="81498"/>
                    <a:pt x="299057" y="73876"/>
                  </a:cubicBezTo>
                  <a:lnTo>
                    <a:pt x="201081" y="6192"/>
                  </a:lnTo>
                  <a:cubicBezTo>
                    <a:pt x="194175" y="1175"/>
                    <a:pt x="190137" y="-453"/>
                    <a:pt x="186489" y="133"/>
                  </a:cubicBezTo>
                  <a:cubicBezTo>
                    <a:pt x="181733" y="1827"/>
                    <a:pt x="177173" y="7104"/>
                    <a:pt x="167792" y="13488"/>
                  </a:cubicBezTo>
                  <a:cubicBezTo>
                    <a:pt x="163037" y="16745"/>
                    <a:pt x="157760" y="18178"/>
                    <a:pt x="152549" y="17917"/>
                  </a:cubicBezTo>
                  <a:cubicBezTo>
                    <a:pt x="147337" y="18113"/>
                    <a:pt x="142061" y="16680"/>
                    <a:pt x="137305" y="13488"/>
                  </a:cubicBezTo>
                  <a:cubicBezTo>
                    <a:pt x="127859" y="7104"/>
                    <a:pt x="123364" y="1827"/>
                    <a:pt x="118609" y="133"/>
                  </a:cubicBezTo>
                  <a:cubicBezTo>
                    <a:pt x="114961" y="-518"/>
                    <a:pt x="110987" y="1175"/>
                    <a:pt x="104017" y="6192"/>
                  </a:cubicBezTo>
                  <a:lnTo>
                    <a:pt x="6041" y="73876"/>
                  </a:lnTo>
                  <a:cubicBezTo>
                    <a:pt x="-3470" y="80781"/>
                    <a:pt x="-539" y="84624"/>
                    <a:pt x="6497" y="89575"/>
                  </a:cubicBezTo>
                  <a:lnTo>
                    <a:pt x="297558" y="90292"/>
                  </a:lnTo>
                  <a:lnTo>
                    <a:pt x="297558" y="90292"/>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29" name="手繪多邊形: 圖案 128">
              <a:extLst>
                <a:ext uri="{FF2B5EF4-FFF2-40B4-BE49-F238E27FC236}">
                  <a16:creationId xmlns:a16="http://schemas.microsoft.com/office/drawing/2014/main" id="{A02E207A-518D-4441-A0C4-F96B73D4939B}"/>
                </a:ext>
              </a:extLst>
            </p:cNvPr>
            <p:cNvSpPr/>
            <p:nvPr/>
          </p:nvSpPr>
          <p:spPr>
            <a:xfrm>
              <a:off x="5683805" y="5652330"/>
              <a:ext cx="114245" cy="150998"/>
            </a:xfrm>
            <a:custGeom>
              <a:avLst/>
              <a:gdLst>
                <a:gd name="connsiteX0" fmla="*/ 111070 w 114245"/>
                <a:gd name="connsiteY0" fmla="*/ 71279 h 150998"/>
                <a:gd name="connsiteX1" fmla="*/ 111070 w 114245"/>
                <a:gd name="connsiteY1" fmla="*/ 82028 h 150998"/>
                <a:gd name="connsiteX2" fmla="*/ 13615 w 114245"/>
                <a:gd name="connsiteY2" fmla="*/ 148344 h 150998"/>
                <a:gd name="connsiteX3" fmla="*/ 0 w 114245"/>
                <a:gd name="connsiteY3" fmla="*/ 145152 h 150998"/>
                <a:gd name="connsiteX4" fmla="*/ 0 w 114245"/>
                <a:gd name="connsiteY4" fmla="*/ 5614 h 150998"/>
                <a:gd name="connsiteX5" fmla="*/ 13615 w 114245"/>
                <a:gd name="connsiteY5" fmla="*/ 2943 h 150998"/>
                <a:gd name="connsiteX6" fmla="*/ 111070 w 114245"/>
                <a:gd name="connsiteY6" fmla="*/ 71279 h 150998"/>
                <a:gd name="connsiteX7" fmla="*/ 111070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111070" y="71279"/>
                  </a:moveTo>
                  <a:cubicBezTo>
                    <a:pt x="115304" y="74276"/>
                    <a:pt x="115304" y="79031"/>
                    <a:pt x="111070" y="82028"/>
                  </a:cubicBezTo>
                  <a:lnTo>
                    <a:pt x="13615" y="148344"/>
                  </a:lnTo>
                  <a:cubicBezTo>
                    <a:pt x="6514" y="153165"/>
                    <a:pt x="0" y="151015"/>
                    <a:pt x="0" y="145152"/>
                  </a:cubicBezTo>
                  <a:lnTo>
                    <a:pt x="0" y="5614"/>
                  </a:lnTo>
                  <a:cubicBezTo>
                    <a:pt x="0" y="-249"/>
                    <a:pt x="7101" y="-2138"/>
                    <a:pt x="13615" y="2943"/>
                  </a:cubicBezTo>
                  <a:lnTo>
                    <a:pt x="111070" y="71279"/>
                  </a:lnTo>
                  <a:lnTo>
                    <a:pt x="111070" y="71279"/>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0" name="手繪多邊形: 圖案 129">
              <a:extLst>
                <a:ext uri="{FF2B5EF4-FFF2-40B4-BE49-F238E27FC236}">
                  <a16:creationId xmlns:a16="http://schemas.microsoft.com/office/drawing/2014/main" id="{577AC6E7-E9C1-492E-B7C4-9CE79EB05484}"/>
                </a:ext>
              </a:extLst>
            </p:cNvPr>
            <p:cNvSpPr/>
            <p:nvPr/>
          </p:nvSpPr>
          <p:spPr>
            <a:xfrm>
              <a:off x="5894952" y="5652330"/>
              <a:ext cx="114245" cy="150998"/>
            </a:xfrm>
            <a:custGeom>
              <a:avLst/>
              <a:gdLst>
                <a:gd name="connsiteX0" fmla="*/ 3176 w 114245"/>
                <a:gd name="connsiteY0" fmla="*/ 71279 h 150998"/>
                <a:gd name="connsiteX1" fmla="*/ 3176 w 114245"/>
                <a:gd name="connsiteY1" fmla="*/ 82028 h 150998"/>
                <a:gd name="connsiteX2" fmla="*/ 100630 w 114245"/>
                <a:gd name="connsiteY2" fmla="*/ 148344 h 150998"/>
                <a:gd name="connsiteX3" fmla="*/ 114246 w 114245"/>
                <a:gd name="connsiteY3" fmla="*/ 145152 h 150998"/>
                <a:gd name="connsiteX4" fmla="*/ 114246 w 114245"/>
                <a:gd name="connsiteY4" fmla="*/ 5614 h 150998"/>
                <a:gd name="connsiteX5" fmla="*/ 100630 w 114245"/>
                <a:gd name="connsiteY5" fmla="*/ 2943 h 150998"/>
                <a:gd name="connsiteX6" fmla="*/ 3176 w 114245"/>
                <a:gd name="connsiteY6" fmla="*/ 71279 h 150998"/>
                <a:gd name="connsiteX7" fmla="*/ 3176 w 114245"/>
                <a:gd name="connsiteY7" fmla="*/ 71279 h 1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245" h="150998">
                  <a:moveTo>
                    <a:pt x="3176" y="71279"/>
                  </a:moveTo>
                  <a:cubicBezTo>
                    <a:pt x="-1059" y="74276"/>
                    <a:pt x="-1059" y="79031"/>
                    <a:pt x="3176" y="82028"/>
                  </a:cubicBezTo>
                  <a:lnTo>
                    <a:pt x="100630" y="148344"/>
                  </a:lnTo>
                  <a:cubicBezTo>
                    <a:pt x="107731" y="153165"/>
                    <a:pt x="114246" y="151015"/>
                    <a:pt x="114246" y="145152"/>
                  </a:cubicBezTo>
                  <a:lnTo>
                    <a:pt x="114246" y="5614"/>
                  </a:lnTo>
                  <a:cubicBezTo>
                    <a:pt x="114246" y="-249"/>
                    <a:pt x="107145" y="-2138"/>
                    <a:pt x="100630" y="2943"/>
                  </a:cubicBezTo>
                  <a:lnTo>
                    <a:pt x="3176" y="71279"/>
                  </a:lnTo>
                  <a:lnTo>
                    <a:pt x="3176" y="71279"/>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1" name="手繪多邊形: 圖案 130">
              <a:extLst>
                <a:ext uri="{FF2B5EF4-FFF2-40B4-BE49-F238E27FC236}">
                  <a16:creationId xmlns:a16="http://schemas.microsoft.com/office/drawing/2014/main" id="{A928931C-E0FF-481A-8A8E-110745E44679}"/>
                </a:ext>
              </a:extLst>
            </p:cNvPr>
            <p:cNvSpPr/>
            <p:nvPr/>
          </p:nvSpPr>
          <p:spPr>
            <a:xfrm>
              <a:off x="5742666" y="5518573"/>
              <a:ext cx="312723" cy="85367"/>
            </a:xfrm>
            <a:custGeom>
              <a:avLst/>
              <a:gdLst>
                <a:gd name="connsiteX0" fmla="*/ 75205 w 312723"/>
                <a:gd name="connsiteY0" fmla="*/ 85303 h 85367"/>
                <a:gd name="connsiteX1" fmla="*/ 7130 w 312723"/>
                <a:gd name="connsiteY1" fmla="*/ 20290 h 85367"/>
                <a:gd name="connsiteX2" fmla="*/ 10127 w 312723"/>
                <a:gd name="connsiteY2" fmla="*/ 225 h 85367"/>
                <a:gd name="connsiteX3" fmla="*/ 304445 w 312723"/>
                <a:gd name="connsiteY3" fmla="*/ 43155 h 85367"/>
                <a:gd name="connsiteX4" fmla="*/ 301579 w 312723"/>
                <a:gd name="connsiteY4" fmla="*/ 63284 h 85367"/>
                <a:gd name="connsiteX5" fmla="*/ 258454 w 312723"/>
                <a:gd name="connsiteY5" fmla="*/ 85368 h 85367"/>
                <a:gd name="connsiteX6" fmla="*/ 75205 w 312723"/>
                <a:gd name="connsiteY6" fmla="*/ 85368 h 85367"/>
                <a:gd name="connsiteX7" fmla="*/ 75205 w 312723"/>
                <a:gd name="connsiteY7" fmla="*/ 85303 h 8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723" h="85367">
                  <a:moveTo>
                    <a:pt x="75205" y="85303"/>
                  </a:moveTo>
                  <a:lnTo>
                    <a:pt x="7130" y="20290"/>
                  </a:lnTo>
                  <a:cubicBezTo>
                    <a:pt x="-817" y="12668"/>
                    <a:pt x="-4922" y="-1990"/>
                    <a:pt x="10127" y="225"/>
                  </a:cubicBezTo>
                  <a:lnTo>
                    <a:pt x="304445" y="43155"/>
                  </a:lnTo>
                  <a:cubicBezTo>
                    <a:pt x="319428" y="45370"/>
                    <a:pt x="311351" y="58268"/>
                    <a:pt x="301579" y="63284"/>
                  </a:cubicBezTo>
                  <a:lnTo>
                    <a:pt x="258454" y="85368"/>
                  </a:lnTo>
                  <a:lnTo>
                    <a:pt x="75205" y="85368"/>
                  </a:lnTo>
                  <a:lnTo>
                    <a:pt x="75205" y="85303"/>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2" name="手繪多邊形: 圖案 131">
              <a:extLst>
                <a:ext uri="{FF2B5EF4-FFF2-40B4-BE49-F238E27FC236}">
                  <a16:creationId xmlns:a16="http://schemas.microsoft.com/office/drawing/2014/main" id="{442B8C23-1096-4D54-93D5-5DBAE9ECFD45}"/>
                </a:ext>
              </a:extLst>
            </p:cNvPr>
            <p:cNvSpPr/>
            <p:nvPr/>
          </p:nvSpPr>
          <p:spPr>
            <a:xfrm>
              <a:off x="6020663" y="5760481"/>
              <a:ext cx="880" cy="5667"/>
            </a:xfrm>
            <a:custGeom>
              <a:avLst/>
              <a:gdLst>
                <a:gd name="connsiteX0" fmla="*/ 0 w 880"/>
                <a:gd name="connsiteY0" fmla="*/ 5667 h 5667"/>
                <a:gd name="connsiteX1" fmla="*/ 0 w 880"/>
                <a:gd name="connsiteY1" fmla="*/ 0 h 5667"/>
                <a:gd name="connsiteX2" fmla="*/ 0 w 880"/>
                <a:gd name="connsiteY2" fmla="*/ 5667 h 5667"/>
                <a:gd name="connsiteX3" fmla="*/ 0 w 880"/>
                <a:gd name="connsiteY3" fmla="*/ 5667 h 5667"/>
              </a:gdLst>
              <a:ahLst/>
              <a:cxnLst>
                <a:cxn ang="0">
                  <a:pos x="connsiteX0" y="connsiteY0"/>
                </a:cxn>
                <a:cxn ang="0">
                  <a:pos x="connsiteX1" y="connsiteY1"/>
                </a:cxn>
                <a:cxn ang="0">
                  <a:pos x="connsiteX2" y="connsiteY2"/>
                </a:cxn>
                <a:cxn ang="0">
                  <a:pos x="connsiteX3" y="connsiteY3"/>
                </a:cxn>
              </a:cxnLst>
              <a:rect l="l" t="t" r="r" b="b"/>
              <a:pathLst>
                <a:path w="880" h="5667">
                  <a:moveTo>
                    <a:pt x="0" y="5667"/>
                  </a:moveTo>
                  <a:cubicBezTo>
                    <a:pt x="1107" y="4169"/>
                    <a:pt x="1238" y="2345"/>
                    <a:pt x="0" y="0"/>
                  </a:cubicBezTo>
                  <a:lnTo>
                    <a:pt x="0" y="5667"/>
                  </a:lnTo>
                  <a:lnTo>
                    <a:pt x="0" y="566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3" name="手繪多邊形: 圖案 132">
              <a:extLst>
                <a:ext uri="{FF2B5EF4-FFF2-40B4-BE49-F238E27FC236}">
                  <a16:creationId xmlns:a16="http://schemas.microsoft.com/office/drawing/2014/main" id="{8829E31A-DB1A-455A-AAB8-150A50F1AC30}"/>
                </a:ext>
              </a:extLst>
            </p:cNvPr>
            <p:cNvSpPr/>
            <p:nvPr/>
          </p:nvSpPr>
          <p:spPr>
            <a:xfrm>
              <a:off x="5726214" y="5550578"/>
              <a:ext cx="73091" cy="53297"/>
            </a:xfrm>
            <a:custGeom>
              <a:avLst/>
              <a:gdLst>
                <a:gd name="connsiteX0" fmla="*/ 0 w 73091"/>
                <a:gd name="connsiteY0" fmla="*/ 53297 h 53297"/>
                <a:gd name="connsiteX1" fmla="*/ 7101 w 73091"/>
                <a:gd name="connsiteY1" fmla="*/ 4765 h 53297"/>
                <a:gd name="connsiteX2" fmla="*/ 20911 w 73091"/>
                <a:gd name="connsiteY2" fmla="*/ 4114 h 53297"/>
                <a:gd name="connsiteX3" fmla="*/ 73091 w 73091"/>
                <a:gd name="connsiteY3" fmla="*/ 53297 h 53297"/>
                <a:gd name="connsiteX4" fmla="*/ 0 w 73091"/>
                <a:gd name="connsiteY4" fmla="*/ 53297 h 53297"/>
                <a:gd name="connsiteX5" fmla="*/ 0 w 73091"/>
                <a:gd name="connsiteY5" fmla="*/ 53297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91" h="53297">
                  <a:moveTo>
                    <a:pt x="0" y="53297"/>
                  </a:moveTo>
                  <a:lnTo>
                    <a:pt x="7101" y="4765"/>
                  </a:lnTo>
                  <a:cubicBezTo>
                    <a:pt x="7947" y="-1033"/>
                    <a:pt x="15244" y="-1880"/>
                    <a:pt x="20911" y="4114"/>
                  </a:cubicBezTo>
                  <a:lnTo>
                    <a:pt x="73091" y="53297"/>
                  </a:lnTo>
                  <a:lnTo>
                    <a:pt x="0" y="53297"/>
                  </a:lnTo>
                  <a:lnTo>
                    <a:pt x="0" y="5329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34" name="手繪多邊形: 圖案 133">
              <a:extLst>
                <a:ext uri="{FF2B5EF4-FFF2-40B4-BE49-F238E27FC236}">
                  <a16:creationId xmlns:a16="http://schemas.microsoft.com/office/drawing/2014/main" id="{1902DD71-A616-4207-8B32-E854C48EDE45}"/>
                </a:ext>
              </a:extLst>
            </p:cNvPr>
            <p:cNvSpPr/>
            <p:nvPr/>
          </p:nvSpPr>
          <p:spPr>
            <a:xfrm>
              <a:off x="6020598" y="5595866"/>
              <a:ext cx="34793" cy="149529"/>
            </a:xfrm>
            <a:custGeom>
              <a:avLst/>
              <a:gdLst>
                <a:gd name="connsiteX0" fmla="*/ 65 w 34793"/>
                <a:gd name="connsiteY0" fmla="*/ 145137 h 149529"/>
                <a:gd name="connsiteX1" fmla="*/ 651 w 34793"/>
                <a:gd name="connsiteY1" fmla="*/ 145723 h 149529"/>
                <a:gd name="connsiteX2" fmla="*/ 14592 w 34793"/>
                <a:gd name="connsiteY2" fmla="*/ 144551 h 149529"/>
                <a:gd name="connsiteX3" fmla="*/ 34722 w 34793"/>
                <a:gd name="connsiteY3" fmla="*/ 6512 h 149529"/>
                <a:gd name="connsiteX4" fmla="*/ 21628 w 34793"/>
                <a:gd name="connsiteY4" fmla="*/ 1886 h 149529"/>
                <a:gd name="connsiteX5" fmla="*/ 0 w 34793"/>
                <a:gd name="connsiteY5" fmla="*/ 12765 h 149529"/>
                <a:gd name="connsiteX6" fmla="*/ 0 w 34793"/>
                <a:gd name="connsiteY6" fmla="*/ 145137 h 149529"/>
                <a:gd name="connsiteX7" fmla="*/ 65 w 34793"/>
                <a:gd name="connsiteY7" fmla="*/ 145137 h 14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93" h="149529">
                  <a:moveTo>
                    <a:pt x="65" y="145137"/>
                  </a:moveTo>
                  <a:lnTo>
                    <a:pt x="651" y="145723"/>
                  </a:lnTo>
                  <a:cubicBezTo>
                    <a:pt x="6970" y="151521"/>
                    <a:pt x="13745" y="150349"/>
                    <a:pt x="14592" y="144551"/>
                  </a:cubicBezTo>
                  <a:lnTo>
                    <a:pt x="34722" y="6512"/>
                  </a:lnTo>
                  <a:cubicBezTo>
                    <a:pt x="35568" y="714"/>
                    <a:pt x="28793" y="-2153"/>
                    <a:pt x="21628" y="1886"/>
                  </a:cubicBezTo>
                  <a:lnTo>
                    <a:pt x="0" y="12765"/>
                  </a:lnTo>
                  <a:lnTo>
                    <a:pt x="0" y="145137"/>
                  </a:lnTo>
                  <a:lnTo>
                    <a:pt x="65" y="145137"/>
                  </a:lnTo>
                  <a:close/>
                </a:path>
              </a:pathLst>
            </a:custGeom>
            <a:grp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5" name="群組 134">
            <a:extLst>
              <a:ext uri="{FF2B5EF4-FFF2-40B4-BE49-F238E27FC236}">
                <a16:creationId xmlns:a16="http://schemas.microsoft.com/office/drawing/2014/main" id="{99CD2D8E-3CF2-4FE9-8FC5-F85A17ABAF9A}"/>
              </a:ext>
            </a:extLst>
          </p:cNvPr>
          <p:cNvGrpSpPr/>
          <p:nvPr/>
        </p:nvGrpSpPr>
        <p:grpSpPr>
          <a:xfrm>
            <a:off x="7088723" y="4498014"/>
            <a:ext cx="1272149" cy="700805"/>
            <a:chOff x="5382236" y="3152426"/>
            <a:chExt cx="932985" cy="513965"/>
          </a:xfrm>
          <a:effectLst>
            <a:outerShdw blurRad="50800" dist="38100" dir="2700000" algn="tl" rotWithShape="0">
              <a:prstClr val="black">
                <a:alpha val="40000"/>
              </a:prstClr>
            </a:outerShdw>
          </a:effectLst>
        </p:grpSpPr>
        <p:grpSp>
          <p:nvGrpSpPr>
            <p:cNvPr id="136" name="圖形 106">
              <a:extLst>
                <a:ext uri="{FF2B5EF4-FFF2-40B4-BE49-F238E27FC236}">
                  <a16:creationId xmlns:a16="http://schemas.microsoft.com/office/drawing/2014/main" id="{76544BAA-0990-4237-BD66-BD8C1CFE36AB}"/>
                </a:ext>
              </a:extLst>
            </p:cNvPr>
            <p:cNvGrpSpPr/>
            <p:nvPr/>
          </p:nvGrpSpPr>
          <p:grpSpPr>
            <a:xfrm>
              <a:off x="5382236" y="3398651"/>
              <a:ext cx="366236" cy="267740"/>
              <a:chOff x="9637509" y="2915693"/>
              <a:chExt cx="366236" cy="267740"/>
            </a:xfrm>
            <a:solidFill>
              <a:schemeClr val="accent1"/>
            </a:solidFill>
          </p:grpSpPr>
          <p:sp>
            <p:nvSpPr>
              <p:cNvPr id="151" name="手繪多邊形: 圖案 150">
                <a:extLst>
                  <a:ext uri="{FF2B5EF4-FFF2-40B4-BE49-F238E27FC236}">
                    <a16:creationId xmlns:a16="http://schemas.microsoft.com/office/drawing/2014/main" id="{FE9E76D6-78F3-49FB-82C0-06BCA46B400B}"/>
                  </a:ext>
                </a:extLst>
              </p:cNvPr>
              <p:cNvSpPr/>
              <p:nvPr/>
            </p:nvSpPr>
            <p:spPr>
              <a:xfrm>
                <a:off x="9637509"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52" name="圖形 106">
                <a:extLst>
                  <a:ext uri="{FF2B5EF4-FFF2-40B4-BE49-F238E27FC236}">
                    <a16:creationId xmlns:a16="http://schemas.microsoft.com/office/drawing/2014/main" id="{52795A39-2F1B-4DD3-A1F9-F628FE235C31}"/>
                  </a:ext>
                </a:extLst>
              </p:cNvPr>
              <p:cNvGrpSpPr/>
              <p:nvPr/>
            </p:nvGrpSpPr>
            <p:grpSpPr>
              <a:xfrm>
                <a:off x="9647019" y="2961685"/>
                <a:ext cx="306045" cy="221748"/>
                <a:chOff x="9647019" y="2961685"/>
                <a:chExt cx="306045" cy="221748"/>
              </a:xfrm>
              <a:solidFill>
                <a:schemeClr val="accent1"/>
              </a:solidFill>
            </p:grpSpPr>
            <p:sp>
              <p:nvSpPr>
                <p:cNvPr id="154" name="手繪多邊形: 圖案 153">
                  <a:extLst>
                    <a:ext uri="{FF2B5EF4-FFF2-40B4-BE49-F238E27FC236}">
                      <a16:creationId xmlns:a16="http://schemas.microsoft.com/office/drawing/2014/main" id="{F1C41560-0DD6-4EF0-852D-257B61F39A89}"/>
                    </a:ext>
                  </a:extLst>
                </p:cNvPr>
                <p:cNvSpPr/>
                <p:nvPr/>
              </p:nvSpPr>
              <p:spPr>
                <a:xfrm>
                  <a:off x="9647019"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E98117C0-8451-488E-B8CA-EBEBBFB64A06}"/>
                    </a:ext>
                  </a:extLst>
                </p:cNvPr>
                <p:cNvSpPr/>
                <p:nvPr/>
              </p:nvSpPr>
              <p:spPr>
                <a:xfrm>
                  <a:off x="9657052"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sp>
            <p:nvSpPr>
              <p:cNvPr id="153" name="手繪多邊形: 圖案 152">
                <a:extLst>
                  <a:ext uri="{FF2B5EF4-FFF2-40B4-BE49-F238E27FC236}">
                    <a16:creationId xmlns:a16="http://schemas.microsoft.com/office/drawing/2014/main" id="{656FCF60-52C5-4CAD-BFEF-B1ECD87B1820}"/>
                  </a:ext>
                </a:extLst>
              </p:cNvPr>
              <p:cNvSpPr/>
              <p:nvPr/>
            </p:nvSpPr>
            <p:spPr>
              <a:xfrm>
                <a:off x="9656661"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0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0"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7" name="圖形 106">
              <a:extLst>
                <a:ext uri="{FF2B5EF4-FFF2-40B4-BE49-F238E27FC236}">
                  <a16:creationId xmlns:a16="http://schemas.microsoft.com/office/drawing/2014/main" id="{92761C02-CF44-434C-A230-CB1A5394266A}"/>
                </a:ext>
              </a:extLst>
            </p:cNvPr>
            <p:cNvGrpSpPr/>
            <p:nvPr/>
          </p:nvGrpSpPr>
          <p:grpSpPr>
            <a:xfrm>
              <a:off x="5948985" y="3398651"/>
              <a:ext cx="366236" cy="267740"/>
              <a:chOff x="10204258" y="2915693"/>
              <a:chExt cx="366236" cy="267740"/>
            </a:xfrm>
            <a:solidFill>
              <a:schemeClr val="accent1"/>
            </a:solidFill>
          </p:grpSpPr>
          <p:sp>
            <p:nvSpPr>
              <p:cNvPr id="146" name="手繪多邊形: 圖案 145">
                <a:extLst>
                  <a:ext uri="{FF2B5EF4-FFF2-40B4-BE49-F238E27FC236}">
                    <a16:creationId xmlns:a16="http://schemas.microsoft.com/office/drawing/2014/main" id="{7AB52530-8F01-4451-9382-C433C5ADFD68}"/>
                  </a:ext>
                </a:extLst>
              </p:cNvPr>
              <p:cNvSpPr/>
              <p:nvPr/>
            </p:nvSpPr>
            <p:spPr>
              <a:xfrm>
                <a:off x="10204258" y="2915693"/>
                <a:ext cx="327932" cy="267674"/>
              </a:xfrm>
              <a:custGeom>
                <a:avLst/>
                <a:gdLst>
                  <a:gd name="connsiteX0" fmla="*/ 327933 w 327932"/>
                  <a:gd name="connsiteY0" fmla="*/ 34722 h 267674"/>
                  <a:gd name="connsiteX1" fmla="*/ 327933 w 327932"/>
                  <a:gd name="connsiteY1" fmla="*/ 267675 h 267674"/>
                  <a:gd name="connsiteX2" fmla="*/ 19152 w 327932"/>
                  <a:gd name="connsiteY2" fmla="*/ 267675 h 267674"/>
                  <a:gd name="connsiteX3" fmla="*/ 0 w 327932"/>
                  <a:gd name="connsiteY3" fmla="*/ 248523 h 267674"/>
                  <a:gd name="connsiteX4" fmla="*/ 0 w 327932"/>
                  <a:gd name="connsiteY4" fmla="*/ 34656 h 267674"/>
                  <a:gd name="connsiteX5" fmla="*/ 2541 w 327932"/>
                  <a:gd name="connsiteY5" fmla="*/ 28533 h 267674"/>
                  <a:gd name="connsiteX6" fmla="*/ 8664 w 327932"/>
                  <a:gd name="connsiteY6" fmla="*/ 25992 h 267674"/>
                  <a:gd name="connsiteX7" fmla="*/ 13029 w 327932"/>
                  <a:gd name="connsiteY7" fmla="*/ 25992 h 267674"/>
                  <a:gd name="connsiteX8" fmla="*/ 13029 w 327932"/>
                  <a:gd name="connsiteY8" fmla="*/ 8664 h 267674"/>
                  <a:gd name="connsiteX9" fmla="*/ 15569 w 327932"/>
                  <a:gd name="connsiteY9" fmla="*/ 2541 h 267674"/>
                  <a:gd name="connsiteX10" fmla="*/ 21693 w 327932"/>
                  <a:gd name="connsiteY10" fmla="*/ 0 h 267674"/>
                  <a:gd name="connsiteX11" fmla="*/ 104165 w 327932"/>
                  <a:gd name="connsiteY11" fmla="*/ 0 h 267674"/>
                  <a:gd name="connsiteX12" fmla="*/ 110288 w 327932"/>
                  <a:gd name="connsiteY12" fmla="*/ 2541 h 267674"/>
                  <a:gd name="connsiteX13" fmla="*/ 112829 w 327932"/>
                  <a:gd name="connsiteY13" fmla="*/ 8664 h 267674"/>
                  <a:gd name="connsiteX14" fmla="*/ 112829 w 327932"/>
                  <a:gd name="connsiteY14" fmla="*/ 25992 h 267674"/>
                  <a:gd name="connsiteX15" fmla="*/ 319203 w 327932"/>
                  <a:gd name="connsiteY15" fmla="*/ 25992 h 267674"/>
                  <a:gd name="connsiteX16" fmla="*/ 325327 w 327932"/>
                  <a:gd name="connsiteY16" fmla="*/ 28533 h 267674"/>
                  <a:gd name="connsiteX17" fmla="*/ 327933 w 327932"/>
                  <a:gd name="connsiteY17" fmla="*/ 34722 h 267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7932" h="267674">
                    <a:moveTo>
                      <a:pt x="327933" y="34722"/>
                    </a:moveTo>
                    <a:lnTo>
                      <a:pt x="327933" y="267675"/>
                    </a:lnTo>
                    <a:lnTo>
                      <a:pt x="19152" y="267675"/>
                    </a:lnTo>
                    <a:cubicBezTo>
                      <a:pt x="8599" y="267675"/>
                      <a:pt x="0" y="259141"/>
                      <a:pt x="0" y="248523"/>
                    </a:cubicBezTo>
                    <a:lnTo>
                      <a:pt x="0" y="34656"/>
                    </a:lnTo>
                    <a:cubicBezTo>
                      <a:pt x="0" y="32441"/>
                      <a:pt x="847" y="30227"/>
                      <a:pt x="2541" y="28533"/>
                    </a:cubicBezTo>
                    <a:cubicBezTo>
                      <a:pt x="4234" y="26839"/>
                      <a:pt x="6449" y="25992"/>
                      <a:pt x="8664" y="25992"/>
                    </a:cubicBezTo>
                    <a:lnTo>
                      <a:pt x="13029" y="25992"/>
                    </a:lnTo>
                    <a:lnTo>
                      <a:pt x="13029" y="8664"/>
                    </a:lnTo>
                    <a:cubicBezTo>
                      <a:pt x="13029" y="6449"/>
                      <a:pt x="13876" y="4234"/>
                      <a:pt x="15569" y="2541"/>
                    </a:cubicBezTo>
                    <a:cubicBezTo>
                      <a:pt x="17263" y="847"/>
                      <a:pt x="19478" y="0"/>
                      <a:pt x="21693" y="0"/>
                    </a:cubicBezTo>
                    <a:lnTo>
                      <a:pt x="104165" y="0"/>
                    </a:lnTo>
                    <a:cubicBezTo>
                      <a:pt x="106379" y="0"/>
                      <a:pt x="108594" y="847"/>
                      <a:pt x="110288" y="2541"/>
                    </a:cubicBezTo>
                    <a:cubicBezTo>
                      <a:pt x="111982" y="4234"/>
                      <a:pt x="112829" y="6449"/>
                      <a:pt x="112829" y="8664"/>
                    </a:cubicBezTo>
                    <a:lnTo>
                      <a:pt x="112829" y="25992"/>
                    </a:lnTo>
                    <a:lnTo>
                      <a:pt x="319203" y="25992"/>
                    </a:lnTo>
                    <a:cubicBezTo>
                      <a:pt x="321418" y="25992"/>
                      <a:pt x="323633" y="26839"/>
                      <a:pt x="325327" y="28533"/>
                    </a:cubicBezTo>
                    <a:cubicBezTo>
                      <a:pt x="327086" y="30227"/>
                      <a:pt x="327933" y="32441"/>
                      <a:pt x="327933" y="34722"/>
                    </a:cubicBezTo>
                    <a:close/>
                  </a:path>
                </a:pathLst>
              </a:custGeom>
              <a:solidFill>
                <a:srgbClr val="ECAF4E"/>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47" name="圖形 106">
                <a:extLst>
                  <a:ext uri="{FF2B5EF4-FFF2-40B4-BE49-F238E27FC236}">
                    <a16:creationId xmlns:a16="http://schemas.microsoft.com/office/drawing/2014/main" id="{27BD9274-0D49-48EA-9B1B-168228E25CD4}"/>
                  </a:ext>
                </a:extLst>
              </p:cNvPr>
              <p:cNvGrpSpPr/>
              <p:nvPr/>
            </p:nvGrpSpPr>
            <p:grpSpPr>
              <a:xfrm>
                <a:off x="10213768" y="2961685"/>
                <a:ext cx="306045" cy="221748"/>
                <a:chOff x="10213768" y="2961685"/>
                <a:chExt cx="306045" cy="221748"/>
              </a:xfrm>
              <a:solidFill>
                <a:schemeClr val="accent1"/>
              </a:solidFill>
            </p:grpSpPr>
            <p:sp>
              <p:nvSpPr>
                <p:cNvPr id="149" name="手繪多邊形: 圖案 148">
                  <a:extLst>
                    <a:ext uri="{FF2B5EF4-FFF2-40B4-BE49-F238E27FC236}">
                      <a16:creationId xmlns:a16="http://schemas.microsoft.com/office/drawing/2014/main" id="{B48BDB31-4C04-4EE7-8A1C-BE1B57E7D2C9}"/>
                    </a:ext>
                  </a:extLst>
                </p:cNvPr>
                <p:cNvSpPr/>
                <p:nvPr/>
              </p:nvSpPr>
              <p:spPr>
                <a:xfrm>
                  <a:off x="10213768" y="2961685"/>
                  <a:ext cx="291387" cy="221748"/>
                </a:xfrm>
                <a:custGeom>
                  <a:avLst/>
                  <a:gdLst>
                    <a:gd name="connsiteX0" fmla="*/ 0 w 291387"/>
                    <a:gd name="connsiteY0" fmla="*/ 0 h 221748"/>
                    <a:gd name="connsiteX1" fmla="*/ 291387 w 291387"/>
                    <a:gd name="connsiteY1" fmla="*/ 0 h 221748"/>
                    <a:gd name="connsiteX2" fmla="*/ 291387 w 291387"/>
                    <a:gd name="connsiteY2" fmla="*/ 221749 h 221748"/>
                    <a:gd name="connsiteX3" fmla="*/ 0 w 291387"/>
                    <a:gd name="connsiteY3" fmla="*/ 221749 h 221748"/>
                  </a:gdLst>
                  <a:ahLst/>
                  <a:cxnLst>
                    <a:cxn ang="0">
                      <a:pos x="connsiteX0" y="connsiteY0"/>
                    </a:cxn>
                    <a:cxn ang="0">
                      <a:pos x="connsiteX1" y="connsiteY1"/>
                    </a:cxn>
                    <a:cxn ang="0">
                      <a:pos x="connsiteX2" y="connsiteY2"/>
                    </a:cxn>
                    <a:cxn ang="0">
                      <a:pos x="connsiteX3" y="connsiteY3"/>
                    </a:cxn>
                  </a:cxnLst>
                  <a:rect l="l" t="t" r="r" b="b"/>
                  <a:pathLst>
                    <a:path w="291387" h="221748">
                      <a:moveTo>
                        <a:pt x="0" y="0"/>
                      </a:moveTo>
                      <a:lnTo>
                        <a:pt x="291387" y="0"/>
                      </a:lnTo>
                      <a:lnTo>
                        <a:pt x="291387" y="221749"/>
                      </a:lnTo>
                      <a:lnTo>
                        <a:pt x="0" y="221749"/>
                      </a:lnTo>
                      <a:close/>
                    </a:path>
                  </a:pathLst>
                </a:custGeom>
                <a:solidFill>
                  <a:srgbClr val="CAD0D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50" name="手繪多邊形: 圖案 149">
                  <a:extLst>
                    <a:ext uri="{FF2B5EF4-FFF2-40B4-BE49-F238E27FC236}">
                      <a16:creationId xmlns:a16="http://schemas.microsoft.com/office/drawing/2014/main" id="{D83BBC39-C73B-46B4-89D6-D12F104BAFFF}"/>
                    </a:ext>
                  </a:extLst>
                </p:cNvPr>
                <p:cNvSpPr/>
                <p:nvPr/>
              </p:nvSpPr>
              <p:spPr>
                <a:xfrm>
                  <a:off x="10223801" y="2971717"/>
                  <a:ext cx="296012" cy="211716"/>
                </a:xfrm>
                <a:custGeom>
                  <a:avLst/>
                  <a:gdLst>
                    <a:gd name="connsiteX0" fmla="*/ 0 w 296012"/>
                    <a:gd name="connsiteY0" fmla="*/ 0 h 211716"/>
                    <a:gd name="connsiteX1" fmla="*/ 296012 w 296012"/>
                    <a:gd name="connsiteY1" fmla="*/ 0 h 211716"/>
                    <a:gd name="connsiteX2" fmla="*/ 296012 w 296012"/>
                    <a:gd name="connsiteY2" fmla="*/ 211717 h 211716"/>
                    <a:gd name="connsiteX3" fmla="*/ 0 w 296012"/>
                    <a:gd name="connsiteY3" fmla="*/ 211717 h 211716"/>
                  </a:gdLst>
                  <a:ahLst/>
                  <a:cxnLst>
                    <a:cxn ang="0">
                      <a:pos x="connsiteX0" y="connsiteY0"/>
                    </a:cxn>
                    <a:cxn ang="0">
                      <a:pos x="connsiteX1" y="connsiteY1"/>
                    </a:cxn>
                    <a:cxn ang="0">
                      <a:pos x="connsiteX2" y="connsiteY2"/>
                    </a:cxn>
                    <a:cxn ang="0">
                      <a:pos x="connsiteX3" y="connsiteY3"/>
                    </a:cxn>
                  </a:cxnLst>
                  <a:rect l="l" t="t" r="r" b="b"/>
                  <a:pathLst>
                    <a:path w="296012" h="211716">
                      <a:moveTo>
                        <a:pt x="0" y="0"/>
                      </a:moveTo>
                      <a:lnTo>
                        <a:pt x="296012" y="0"/>
                      </a:lnTo>
                      <a:lnTo>
                        <a:pt x="296012" y="211717"/>
                      </a:lnTo>
                      <a:lnTo>
                        <a:pt x="0" y="211717"/>
                      </a:lnTo>
                      <a:close/>
                    </a:path>
                  </a:pathLst>
                </a:custGeom>
                <a:solidFill>
                  <a:srgbClr val="FFFF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sp>
            <p:nvSpPr>
              <p:cNvPr id="148" name="手繪多邊形: 圖案 147">
                <a:extLst>
                  <a:ext uri="{FF2B5EF4-FFF2-40B4-BE49-F238E27FC236}">
                    <a16:creationId xmlns:a16="http://schemas.microsoft.com/office/drawing/2014/main" id="{AAC11411-3B75-4D07-8BE3-1250C2C26A2F}"/>
                  </a:ext>
                </a:extLst>
              </p:cNvPr>
              <p:cNvSpPr/>
              <p:nvPr/>
            </p:nvSpPr>
            <p:spPr>
              <a:xfrm>
                <a:off x="10223410" y="2953346"/>
                <a:ext cx="347084" cy="230021"/>
              </a:xfrm>
              <a:custGeom>
                <a:avLst/>
                <a:gdLst>
                  <a:gd name="connsiteX0" fmla="*/ 347085 w 347084"/>
                  <a:gd name="connsiteY0" fmla="*/ 34656 h 230021"/>
                  <a:gd name="connsiteX1" fmla="*/ 347085 w 347084"/>
                  <a:gd name="connsiteY1" fmla="*/ 210870 h 230021"/>
                  <a:gd name="connsiteX2" fmla="*/ 327933 w 347084"/>
                  <a:gd name="connsiteY2" fmla="*/ 230022 h 230021"/>
                  <a:gd name="connsiteX3" fmla="*/ 0 w 347084"/>
                  <a:gd name="connsiteY3" fmla="*/ 230022 h 230021"/>
                  <a:gd name="connsiteX4" fmla="*/ 19152 w 347084"/>
                  <a:gd name="connsiteY4" fmla="*/ 210870 h 230021"/>
                  <a:gd name="connsiteX5" fmla="*/ 19152 w 347084"/>
                  <a:gd name="connsiteY5" fmla="*/ 34656 h 230021"/>
                  <a:gd name="connsiteX6" fmla="*/ 21693 w 347084"/>
                  <a:gd name="connsiteY6" fmla="*/ 28533 h 230021"/>
                  <a:gd name="connsiteX7" fmla="*/ 27816 w 347084"/>
                  <a:gd name="connsiteY7" fmla="*/ 25992 h 230021"/>
                  <a:gd name="connsiteX8" fmla="*/ 234191 w 347084"/>
                  <a:gd name="connsiteY8" fmla="*/ 25992 h 230021"/>
                  <a:gd name="connsiteX9" fmla="*/ 234191 w 347084"/>
                  <a:gd name="connsiteY9" fmla="*/ 8664 h 230021"/>
                  <a:gd name="connsiteX10" fmla="*/ 236732 w 347084"/>
                  <a:gd name="connsiteY10" fmla="*/ 2541 h 230021"/>
                  <a:gd name="connsiteX11" fmla="*/ 242855 w 347084"/>
                  <a:gd name="connsiteY11" fmla="*/ 0 h 230021"/>
                  <a:gd name="connsiteX12" fmla="*/ 325327 w 347084"/>
                  <a:gd name="connsiteY12" fmla="*/ 0 h 230021"/>
                  <a:gd name="connsiteX13" fmla="*/ 331451 w 347084"/>
                  <a:gd name="connsiteY13" fmla="*/ 2541 h 230021"/>
                  <a:gd name="connsiteX14" fmla="*/ 333991 w 347084"/>
                  <a:gd name="connsiteY14" fmla="*/ 8664 h 230021"/>
                  <a:gd name="connsiteX15" fmla="*/ 333991 w 347084"/>
                  <a:gd name="connsiteY15" fmla="*/ 25992 h 230021"/>
                  <a:gd name="connsiteX16" fmla="*/ 338291 w 347084"/>
                  <a:gd name="connsiteY16" fmla="*/ 25992 h 230021"/>
                  <a:gd name="connsiteX17" fmla="*/ 344414 w 347084"/>
                  <a:gd name="connsiteY17" fmla="*/ 28533 h 230021"/>
                  <a:gd name="connsiteX18" fmla="*/ 347085 w 347084"/>
                  <a:gd name="connsiteY18" fmla="*/ 34656 h 23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084" h="230021">
                    <a:moveTo>
                      <a:pt x="347085" y="34656"/>
                    </a:moveTo>
                    <a:lnTo>
                      <a:pt x="347085" y="210870"/>
                    </a:lnTo>
                    <a:cubicBezTo>
                      <a:pt x="347085" y="221488"/>
                      <a:pt x="338551" y="230022"/>
                      <a:pt x="327933" y="230022"/>
                    </a:cubicBezTo>
                    <a:lnTo>
                      <a:pt x="0" y="230022"/>
                    </a:lnTo>
                    <a:cubicBezTo>
                      <a:pt x="10553" y="230022"/>
                      <a:pt x="19152" y="221488"/>
                      <a:pt x="19152" y="210870"/>
                    </a:cubicBezTo>
                    <a:lnTo>
                      <a:pt x="19152" y="34656"/>
                    </a:lnTo>
                    <a:cubicBezTo>
                      <a:pt x="19152" y="32441"/>
                      <a:pt x="19999" y="30227"/>
                      <a:pt x="21693" y="28533"/>
                    </a:cubicBezTo>
                    <a:cubicBezTo>
                      <a:pt x="23387" y="26839"/>
                      <a:pt x="25601" y="25992"/>
                      <a:pt x="27816" y="25992"/>
                    </a:cubicBezTo>
                    <a:lnTo>
                      <a:pt x="234191" y="25992"/>
                    </a:lnTo>
                    <a:lnTo>
                      <a:pt x="234191" y="8664"/>
                    </a:lnTo>
                    <a:cubicBezTo>
                      <a:pt x="234191" y="6449"/>
                      <a:pt x="235038" y="4234"/>
                      <a:pt x="236732" y="2541"/>
                    </a:cubicBezTo>
                    <a:cubicBezTo>
                      <a:pt x="238425" y="847"/>
                      <a:pt x="240640" y="0"/>
                      <a:pt x="242855" y="0"/>
                    </a:cubicBezTo>
                    <a:lnTo>
                      <a:pt x="325327" y="0"/>
                    </a:lnTo>
                    <a:cubicBezTo>
                      <a:pt x="327542" y="0"/>
                      <a:pt x="329757" y="847"/>
                      <a:pt x="331451" y="2541"/>
                    </a:cubicBezTo>
                    <a:cubicBezTo>
                      <a:pt x="333144" y="4234"/>
                      <a:pt x="333991" y="6449"/>
                      <a:pt x="333991" y="8664"/>
                    </a:cubicBezTo>
                    <a:lnTo>
                      <a:pt x="333991" y="25992"/>
                    </a:lnTo>
                    <a:lnTo>
                      <a:pt x="338291" y="25992"/>
                    </a:lnTo>
                    <a:cubicBezTo>
                      <a:pt x="340505" y="25992"/>
                      <a:pt x="342720" y="26839"/>
                      <a:pt x="344414" y="28533"/>
                    </a:cubicBezTo>
                    <a:cubicBezTo>
                      <a:pt x="346238" y="30227"/>
                      <a:pt x="347085" y="32441"/>
                      <a:pt x="347085" y="34656"/>
                    </a:cubicBezTo>
                    <a:close/>
                  </a:path>
                </a:pathLst>
              </a:custGeom>
              <a:solidFill>
                <a:srgbClr val="F5CA61"/>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8" name="圖形 106">
              <a:extLst>
                <a:ext uri="{FF2B5EF4-FFF2-40B4-BE49-F238E27FC236}">
                  <a16:creationId xmlns:a16="http://schemas.microsoft.com/office/drawing/2014/main" id="{9C621A73-D219-4EB2-897B-8BAA0DB689C6}"/>
                </a:ext>
              </a:extLst>
            </p:cNvPr>
            <p:cNvGrpSpPr/>
            <p:nvPr/>
          </p:nvGrpSpPr>
          <p:grpSpPr>
            <a:xfrm>
              <a:off x="5413635" y="3228366"/>
              <a:ext cx="538932" cy="172109"/>
              <a:chOff x="9668908" y="2745408"/>
              <a:chExt cx="538932" cy="172109"/>
            </a:xfrm>
            <a:solidFill>
              <a:schemeClr val="accent1"/>
            </a:solidFill>
          </p:grpSpPr>
          <p:sp>
            <p:nvSpPr>
              <p:cNvPr id="140" name="手繪多邊形: 圖案 139">
                <a:extLst>
                  <a:ext uri="{FF2B5EF4-FFF2-40B4-BE49-F238E27FC236}">
                    <a16:creationId xmlns:a16="http://schemas.microsoft.com/office/drawing/2014/main" id="{A5AD4B8E-8390-4611-B7AD-BFE536244BE4}"/>
                  </a:ext>
                </a:extLst>
              </p:cNvPr>
              <p:cNvSpPr/>
              <p:nvPr/>
            </p:nvSpPr>
            <p:spPr>
              <a:xfrm>
                <a:off x="9668908" y="2745408"/>
                <a:ext cx="538932" cy="172109"/>
              </a:xfrm>
              <a:custGeom>
                <a:avLst/>
                <a:gdLst>
                  <a:gd name="connsiteX0" fmla="*/ 538933 w 538932"/>
                  <a:gd name="connsiteY0" fmla="*/ 12638 h 172109"/>
                  <a:gd name="connsiteX1" fmla="*/ 538933 w 538932"/>
                  <a:gd name="connsiteY1" fmla="*/ 159472 h 172109"/>
                  <a:gd name="connsiteX2" fmla="*/ 526295 w 538932"/>
                  <a:gd name="connsiteY2" fmla="*/ 172109 h 172109"/>
                  <a:gd name="connsiteX3" fmla="*/ 12638 w 538932"/>
                  <a:gd name="connsiteY3" fmla="*/ 172109 h 172109"/>
                  <a:gd name="connsiteX4" fmla="*/ 0 w 538932"/>
                  <a:gd name="connsiteY4" fmla="*/ 159472 h 172109"/>
                  <a:gd name="connsiteX5" fmla="*/ 0 w 538932"/>
                  <a:gd name="connsiteY5" fmla="*/ 12638 h 172109"/>
                  <a:gd name="connsiteX6" fmla="*/ 12638 w 538932"/>
                  <a:gd name="connsiteY6" fmla="*/ 0 h 172109"/>
                  <a:gd name="connsiteX7" fmla="*/ 526295 w 538932"/>
                  <a:gd name="connsiteY7" fmla="*/ 0 h 172109"/>
                  <a:gd name="connsiteX8" fmla="*/ 538933 w 538932"/>
                  <a:gd name="connsiteY8" fmla="*/ 12638 h 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8932" h="172109">
                    <a:moveTo>
                      <a:pt x="538933" y="12638"/>
                    </a:moveTo>
                    <a:lnTo>
                      <a:pt x="538933" y="159472"/>
                    </a:lnTo>
                    <a:cubicBezTo>
                      <a:pt x="538933" y="166442"/>
                      <a:pt x="533265" y="172109"/>
                      <a:pt x="526295" y="172109"/>
                    </a:cubicBezTo>
                    <a:lnTo>
                      <a:pt x="12638" y="172109"/>
                    </a:lnTo>
                    <a:cubicBezTo>
                      <a:pt x="5667" y="172109"/>
                      <a:pt x="0" y="166442"/>
                      <a:pt x="0" y="159472"/>
                    </a:cubicBezTo>
                    <a:lnTo>
                      <a:pt x="0" y="12638"/>
                    </a:lnTo>
                    <a:cubicBezTo>
                      <a:pt x="0" y="5668"/>
                      <a:pt x="5667" y="0"/>
                      <a:pt x="12638" y="0"/>
                    </a:cubicBezTo>
                    <a:lnTo>
                      <a:pt x="526295" y="0"/>
                    </a:lnTo>
                    <a:cubicBezTo>
                      <a:pt x="533265" y="65"/>
                      <a:pt x="538933" y="5668"/>
                      <a:pt x="538933" y="12638"/>
                    </a:cubicBezTo>
                    <a:close/>
                  </a:path>
                </a:pathLst>
              </a:custGeom>
              <a:solidFill>
                <a:srgbClr val="F2F2F2"/>
              </a:solidFill>
              <a:ln w="6461" cap="flat">
                <a:solidFill>
                  <a:srgbClr val="BEBEBE"/>
                </a:solid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nvGrpSpPr>
              <p:cNvPr id="141" name="圖形 106">
                <a:extLst>
                  <a:ext uri="{FF2B5EF4-FFF2-40B4-BE49-F238E27FC236}">
                    <a16:creationId xmlns:a16="http://schemas.microsoft.com/office/drawing/2014/main" id="{33CC4CA4-AE73-471F-A096-B6370FF426F7}"/>
                  </a:ext>
                </a:extLst>
              </p:cNvPr>
              <p:cNvGrpSpPr/>
              <p:nvPr/>
            </p:nvGrpSpPr>
            <p:grpSpPr>
              <a:xfrm>
                <a:off x="9696177" y="2803301"/>
                <a:ext cx="277610" cy="56382"/>
                <a:chOff x="9696177" y="2803301"/>
                <a:chExt cx="277610" cy="56382"/>
              </a:xfrm>
              <a:solidFill>
                <a:schemeClr val="accent1"/>
              </a:solidFill>
            </p:grpSpPr>
            <p:sp>
              <p:nvSpPr>
                <p:cNvPr id="142" name="手繪多邊形: 圖案 141">
                  <a:extLst>
                    <a:ext uri="{FF2B5EF4-FFF2-40B4-BE49-F238E27FC236}">
                      <a16:creationId xmlns:a16="http://schemas.microsoft.com/office/drawing/2014/main" id="{DC953ADF-6F64-49F5-BF59-A77D0DB0065F}"/>
                    </a:ext>
                  </a:extLst>
                </p:cNvPr>
                <p:cNvSpPr/>
                <p:nvPr/>
              </p:nvSpPr>
              <p:spPr>
                <a:xfrm rot="-5400000">
                  <a:off x="9696177" y="280330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41A5FF"/>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3" name="手繪多邊形: 圖案 142">
                  <a:extLst>
                    <a:ext uri="{FF2B5EF4-FFF2-40B4-BE49-F238E27FC236}">
                      <a16:creationId xmlns:a16="http://schemas.microsoft.com/office/drawing/2014/main" id="{CF38A666-379A-4300-89DA-A47DE44DF06A}"/>
                    </a:ext>
                  </a:extLst>
                </p:cNvPr>
                <p:cNvSpPr/>
                <p:nvPr/>
              </p:nvSpPr>
              <p:spPr>
                <a:xfrm rot="-5400000">
                  <a:off x="9769932" y="280331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FF7D00"/>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4" name="手繪多邊形: 圖案 143">
                  <a:extLst>
                    <a:ext uri="{FF2B5EF4-FFF2-40B4-BE49-F238E27FC236}">
                      <a16:creationId xmlns:a16="http://schemas.microsoft.com/office/drawing/2014/main" id="{49EAE718-998D-4D46-9C8E-C66BE5C6EBD2}"/>
                    </a:ext>
                  </a:extLst>
                </p:cNvPr>
                <p:cNvSpPr/>
                <p:nvPr/>
              </p:nvSpPr>
              <p:spPr>
                <a:xfrm rot="-5400000">
                  <a:off x="9843685" y="2803321"/>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F4387"/>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sp>
              <p:nvSpPr>
                <p:cNvPr id="145" name="手繪多邊形: 圖案 144">
                  <a:extLst>
                    <a:ext uri="{FF2B5EF4-FFF2-40B4-BE49-F238E27FC236}">
                      <a16:creationId xmlns:a16="http://schemas.microsoft.com/office/drawing/2014/main" id="{3B8BC2A9-FC8A-4599-B4DE-D49777EDA0BD}"/>
                    </a:ext>
                  </a:extLst>
                </p:cNvPr>
                <p:cNvSpPr/>
                <p:nvPr/>
              </p:nvSpPr>
              <p:spPr>
                <a:xfrm rot="-5400000">
                  <a:off x="9917438" y="2803334"/>
                  <a:ext cx="56349" cy="56349"/>
                </a:xfrm>
                <a:custGeom>
                  <a:avLst/>
                  <a:gdLst>
                    <a:gd name="connsiteX0" fmla="*/ 0 w 56349"/>
                    <a:gd name="connsiteY0" fmla="*/ 0 h 56349"/>
                    <a:gd name="connsiteX1" fmla="*/ 56349 w 56349"/>
                    <a:gd name="connsiteY1" fmla="*/ 0 h 56349"/>
                    <a:gd name="connsiteX2" fmla="*/ 56349 w 56349"/>
                    <a:gd name="connsiteY2" fmla="*/ 56349 h 56349"/>
                    <a:gd name="connsiteX3" fmla="*/ 0 w 56349"/>
                    <a:gd name="connsiteY3" fmla="*/ 56349 h 56349"/>
                  </a:gdLst>
                  <a:ahLst/>
                  <a:cxnLst>
                    <a:cxn ang="0">
                      <a:pos x="connsiteX0" y="connsiteY0"/>
                    </a:cxn>
                    <a:cxn ang="0">
                      <a:pos x="connsiteX1" y="connsiteY1"/>
                    </a:cxn>
                    <a:cxn ang="0">
                      <a:pos x="connsiteX2" y="connsiteY2"/>
                    </a:cxn>
                    <a:cxn ang="0">
                      <a:pos x="connsiteX3" y="connsiteY3"/>
                    </a:cxn>
                  </a:cxnLst>
                  <a:rect l="l" t="t" r="r" b="b"/>
                  <a:pathLst>
                    <a:path w="56349" h="56349">
                      <a:moveTo>
                        <a:pt x="0" y="0"/>
                      </a:moveTo>
                      <a:lnTo>
                        <a:pt x="56349" y="0"/>
                      </a:lnTo>
                      <a:lnTo>
                        <a:pt x="56349" y="56349"/>
                      </a:lnTo>
                      <a:lnTo>
                        <a:pt x="0" y="56349"/>
                      </a:lnTo>
                      <a:close/>
                    </a:path>
                  </a:pathLst>
                </a:custGeom>
                <a:solidFill>
                  <a:srgbClr val="565656"/>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39" name="手繪多邊形: 圖案 138">
              <a:extLst>
                <a:ext uri="{FF2B5EF4-FFF2-40B4-BE49-F238E27FC236}">
                  <a16:creationId xmlns:a16="http://schemas.microsoft.com/office/drawing/2014/main" id="{D44DBDA9-4A6E-44A4-AA9C-486337791C1C}"/>
                </a:ext>
              </a:extLst>
            </p:cNvPr>
            <p:cNvSpPr/>
            <p:nvPr/>
          </p:nvSpPr>
          <p:spPr>
            <a:xfrm>
              <a:off x="5612713" y="3152426"/>
              <a:ext cx="672542" cy="357686"/>
            </a:xfrm>
            <a:custGeom>
              <a:avLst/>
              <a:gdLst>
                <a:gd name="connsiteX0" fmla="*/ 593914 w 672542"/>
                <a:gd name="connsiteY0" fmla="*/ 203296 h 357686"/>
                <a:gd name="connsiteX1" fmla="*/ 332037 w 672542"/>
                <a:gd name="connsiteY1" fmla="*/ 3044 h 357686"/>
                <a:gd name="connsiteX2" fmla="*/ 0 w 672542"/>
                <a:gd name="connsiteY2" fmla="*/ 164861 h 357686"/>
                <a:gd name="connsiteX3" fmla="*/ 254646 w 672542"/>
                <a:gd name="connsiteY3" fmla="*/ 73074 h 357686"/>
                <a:gd name="connsiteX4" fmla="*/ 473463 w 672542"/>
                <a:gd name="connsiteY4" fmla="*/ 225054 h 357686"/>
                <a:gd name="connsiteX5" fmla="*/ 386953 w 672542"/>
                <a:gd name="connsiteY5" fmla="*/ 240688 h 357686"/>
                <a:gd name="connsiteX6" fmla="*/ 555544 w 672542"/>
                <a:gd name="connsiteY6" fmla="*/ 357686 h 357686"/>
                <a:gd name="connsiteX7" fmla="*/ 672542 w 672542"/>
                <a:gd name="connsiteY7" fmla="*/ 189095 h 357686"/>
                <a:gd name="connsiteX8" fmla="*/ 593914 w 672542"/>
                <a:gd name="connsiteY8" fmla="*/ 203296 h 357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2542" h="357686">
                  <a:moveTo>
                    <a:pt x="593914" y="203296"/>
                  </a:moveTo>
                  <a:cubicBezTo>
                    <a:pt x="549616" y="98675"/>
                    <a:pt x="452813" y="19395"/>
                    <a:pt x="332037" y="3044"/>
                  </a:cubicBezTo>
                  <a:cubicBezTo>
                    <a:pt x="194779" y="-15521"/>
                    <a:pt x="65860" y="52358"/>
                    <a:pt x="0" y="164861"/>
                  </a:cubicBezTo>
                  <a:cubicBezTo>
                    <a:pt x="62668" y="97047"/>
                    <a:pt x="156214" y="59785"/>
                    <a:pt x="254646" y="73074"/>
                  </a:cubicBezTo>
                  <a:cubicBezTo>
                    <a:pt x="351384" y="86168"/>
                    <a:pt x="430534" y="145123"/>
                    <a:pt x="473463" y="225054"/>
                  </a:cubicBezTo>
                  <a:lnTo>
                    <a:pt x="386953" y="240688"/>
                  </a:lnTo>
                  <a:lnTo>
                    <a:pt x="555544" y="357686"/>
                  </a:lnTo>
                  <a:lnTo>
                    <a:pt x="672542" y="189095"/>
                  </a:lnTo>
                  <a:lnTo>
                    <a:pt x="593914" y="203296"/>
                  </a:lnTo>
                  <a:close/>
                </a:path>
              </a:pathLst>
            </a:custGeom>
            <a:solidFill>
              <a:srgbClr val="000000"/>
            </a:solidFill>
            <a:ln w="6461" cap="flat">
              <a:noFill/>
              <a:prstDash val="solid"/>
              <a:miter/>
            </a:ln>
          </p:spPr>
          <p:txBody>
            <a:bodyPr rtlCol="0" anchor="ctr"/>
            <a:lstStyle/>
            <a:p>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grpSp>
      <p:sp>
        <p:nvSpPr>
          <p:cNvPr id="156" name="矩形: 圓角 155">
            <a:extLst>
              <a:ext uri="{FF2B5EF4-FFF2-40B4-BE49-F238E27FC236}">
                <a16:creationId xmlns:a16="http://schemas.microsoft.com/office/drawing/2014/main" id="{B0D194DC-6238-42C1-8F96-032C4AD589FF}"/>
              </a:ext>
            </a:extLst>
          </p:cNvPr>
          <p:cNvSpPr/>
          <p:nvPr/>
        </p:nvSpPr>
        <p:spPr>
          <a:xfrm>
            <a:off x="7068340" y="5257097"/>
            <a:ext cx="1319339" cy="286919"/>
          </a:xfrm>
          <a:prstGeom prst="roundRect">
            <a:avLst>
              <a:gd name="adj" fmla="val 3345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7" name="文字方塊 156">
            <a:extLst>
              <a:ext uri="{FF2B5EF4-FFF2-40B4-BE49-F238E27FC236}">
                <a16:creationId xmlns:a16="http://schemas.microsoft.com/office/drawing/2014/main" id="{73916558-DA67-4F6F-8A8E-AF3B7F879897}"/>
              </a:ext>
            </a:extLst>
          </p:cNvPr>
          <p:cNvSpPr txBox="1"/>
          <p:nvPr/>
        </p:nvSpPr>
        <p:spPr>
          <a:xfrm>
            <a:off x="6871959" y="5251190"/>
            <a:ext cx="1687629" cy="261610"/>
          </a:xfrm>
          <a:prstGeom prst="rect">
            <a:avLst/>
          </a:prstGeom>
          <a:noFill/>
        </p:spPr>
        <p:txBody>
          <a:bodyPr wrap="square" lIns="91440" tIns="45720" rIns="91440" bIns="45720" rtlCol="0" anchor="t">
            <a:spAutoFit/>
          </a:bodyPr>
          <a:lstStyle/>
          <a:p>
            <a:pPr algn="ctr"/>
            <a:r>
              <a:rPr lang="en-US" altLang="zh-TW" sz="11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SMB / Rsync / FTP</a:t>
            </a:r>
          </a:p>
        </p:txBody>
      </p:sp>
      <p:pic>
        <p:nvPicPr>
          <p:cNvPr id="169" name="圖形 168">
            <a:extLst>
              <a:ext uri="{FF2B5EF4-FFF2-40B4-BE49-F238E27FC236}">
                <a16:creationId xmlns:a16="http://schemas.microsoft.com/office/drawing/2014/main" id="{879E94D5-EEF2-48AA-A9B0-E2595339CD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2756" y="5004085"/>
            <a:ext cx="269372" cy="838047"/>
          </a:xfrm>
          <a:prstGeom prst="rect">
            <a:avLst/>
          </a:prstGeom>
          <a:effectLst>
            <a:outerShdw blurRad="50800" dist="38100" dir="2700000" algn="tl" rotWithShape="0">
              <a:prstClr val="black">
                <a:alpha val="40000"/>
              </a:prstClr>
            </a:outerShdw>
          </a:effectLst>
        </p:spPr>
      </p:pic>
      <p:sp>
        <p:nvSpPr>
          <p:cNvPr id="172" name="矩形: 圓角 171">
            <a:extLst>
              <a:ext uri="{FF2B5EF4-FFF2-40B4-BE49-F238E27FC236}">
                <a16:creationId xmlns:a16="http://schemas.microsoft.com/office/drawing/2014/main" id="{8AF8D4AD-6B45-4088-B525-01D0537B3FA6}"/>
              </a:ext>
            </a:extLst>
          </p:cNvPr>
          <p:cNvSpPr/>
          <p:nvPr/>
        </p:nvSpPr>
        <p:spPr>
          <a:xfrm>
            <a:off x="9923956" y="4757330"/>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sym typeface="Arial" panose="020B0604020202020204" pitchFamily="34" charset="0"/>
            </a:endParaRPr>
          </a:p>
        </p:txBody>
      </p:sp>
      <p:pic>
        <p:nvPicPr>
          <p:cNvPr id="107" name="圖片 106">
            <a:extLst>
              <a:ext uri="{FF2B5EF4-FFF2-40B4-BE49-F238E27FC236}">
                <a16:creationId xmlns:a16="http://schemas.microsoft.com/office/drawing/2014/main" id="{8782B0F8-14F6-4B1F-8C05-15A40312BE8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747753" y="4642443"/>
            <a:ext cx="509677" cy="509677"/>
          </a:xfrm>
          <a:prstGeom prst="rect">
            <a:avLst/>
          </a:prstGeom>
          <a:effectLst>
            <a:outerShdw blurRad="50800" dist="38100" dir="2700000" algn="tl" rotWithShape="0">
              <a:prstClr val="black">
                <a:alpha val="40000"/>
              </a:prstClr>
            </a:outerShdw>
          </a:effectLst>
        </p:spPr>
      </p:pic>
      <p:sp>
        <p:nvSpPr>
          <p:cNvPr id="110" name="文字方塊 109">
            <a:extLst>
              <a:ext uri="{FF2B5EF4-FFF2-40B4-BE49-F238E27FC236}">
                <a16:creationId xmlns:a16="http://schemas.microsoft.com/office/drawing/2014/main" id="{0483D82A-9977-4327-9585-90A2B0E6497E}"/>
              </a:ext>
            </a:extLst>
          </p:cNvPr>
          <p:cNvSpPr txBox="1"/>
          <p:nvPr/>
        </p:nvSpPr>
        <p:spPr>
          <a:xfrm>
            <a:off x="10201060" y="4761626"/>
            <a:ext cx="1015980"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zh-TW" altLang="en-US" sz="1200" b="1">
                <a:latin typeface="Arial" panose="020B0604020202020204" pitchFamily="34" charset="0"/>
                <a:ea typeface="微軟正黑體" panose="020B0604030504040204" pitchFamily="34" charset="-120"/>
                <a:cs typeface="Calibri"/>
                <a:sym typeface="Arial" panose="020B0604020202020204" pitchFamily="34" charset="0"/>
              </a:rPr>
              <a:t>紐約</a:t>
            </a:r>
            <a:endParaRPr lang="en-US" altLang="zh-TW" sz="1200" b="1">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173" name="矩形: 圓角 172">
            <a:extLst>
              <a:ext uri="{FF2B5EF4-FFF2-40B4-BE49-F238E27FC236}">
                <a16:creationId xmlns:a16="http://schemas.microsoft.com/office/drawing/2014/main" id="{F7640708-0A46-4B1D-B3B7-189AFFC8C3B5}"/>
              </a:ext>
            </a:extLst>
          </p:cNvPr>
          <p:cNvSpPr/>
          <p:nvPr/>
        </p:nvSpPr>
        <p:spPr>
          <a:xfrm>
            <a:off x="9923956" y="6130349"/>
            <a:ext cx="1198208"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sym typeface="Arial" panose="020B0604020202020204" pitchFamily="34" charset="0"/>
            </a:endParaRPr>
          </a:p>
        </p:txBody>
      </p:sp>
      <p:pic>
        <p:nvPicPr>
          <p:cNvPr id="112" name="圖片 111">
            <a:extLst>
              <a:ext uri="{FF2B5EF4-FFF2-40B4-BE49-F238E27FC236}">
                <a16:creationId xmlns:a16="http://schemas.microsoft.com/office/drawing/2014/main" id="{64658C66-A75B-42E5-90E7-025B2EF6EC2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808778" y="5947223"/>
            <a:ext cx="509677" cy="509677"/>
          </a:xfrm>
          <a:prstGeom prst="rect">
            <a:avLst/>
          </a:prstGeom>
          <a:effectLst>
            <a:outerShdw blurRad="50800" dist="38100" dir="2700000" algn="tl" rotWithShape="0">
              <a:prstClr val="black">
                <a:alpha val="40000"/>
              </a:prstClr>
            </a:outerShdw>
          </a:effectLst>
        </p:spPr>
      </p:pic>
      <p:sp>
        <p:nvSpPr>
          <p:cNvPr id="113" name="文字方塊 112">
            <a:extLst>
              <a:ext uri="{FF2B5EF4-FFF2-40B4-BE49-F238E27FC236}">
                <a16:creationId xmlns:a16="http://schemas.microsoft.com/office/drawing/2014/main" id="{06CD4A67-BD52-494F-AD01-073DA4597ABA}"/>
              </a:ext>
            </a:extLst>
          </p:cNvPr>
          <p:cNvSpPr txBox="1"/>
          <p:nvPr/>
        </p:nvSpPr>
        <p:spPr>
          <a:xfrm>
            <a:off x="10333148" y="6129118"/>
            <a:ext cx="797135"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p>
            <a:pPr algn="ctr"/>
            <a:r>
              <a:rPr lang="zh-TW" altLang="en-US" sz="1200" b="1">
                <a:latin typeface="Arial" panose="020B0604020202020204" pitchFamily="34" charset="0"/>
                <a:ea typeface="微軟正黑體" panose="020B0604030504040204" pitchFamily="34" charset="-120"/>
                <a:sym typeface="Arial" panose="020B0604020202020204" pitchFamily="34" charset="0"/>
              </a:rPr>
              <a:t>倫敦</a:t>
            </a:r>
          </a:p>
        </p:txBody>
      </p:sp>
      <p:sp>
        <p:nvSpPr>
          <p:cNvPr id="66" name="矩形: 圓角 65">
            <a:extLst>
              <a:ext uri="{FF2B5EF4-FFF2-40B4-BE49-F238E27FC236}">
                <a16:creationId xmlns:a16="http://schemas.microsoft.com/office/drawing/2014/main" id="{702585BE-951E-4A64-A5EA-9C149C5490E0}"/>
              </a:ext>
            </a:extLst>
          </p:cNvPr>
          <p:cNvSpPr/>
          <p:nvPr/>
        </p:nvSpPr>
        <p:spPr>
          <a:xfrm>
            <a:off x="5488622" y="3789341"/>
            <a:ext cx="726687" cy="320688"/>
          </a:xfrm>
          <a:prstGeom prst="roundRect">
            <a:avLst>
              <a:gd name="adj" fmla="val 33459"/>
            </a:avLst>
          </a:prstGeom>
          <a:gradFill>
            <a:gsLst>
              <a:gs pos="11000">
                <a:schemeClr val="tx1">
                  <a:lumMod val="75000"/>
                  <a:lumOff val="25000"/>
                </a:schemeClr>
              </a:gs>
              <a:gs pos="83000">
                <a:srgbClr val="757575"/>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文字方塊 66">
            <a:extLst>
              <a:ext uri="{FF2B5EF4-FFF2-40B4-BE49-F238E27FC236}">
                <a16:creationId xmlns:a16="http://schemas.microsoft.com/office/drawing/2014/main" id="{4A7BB382-7579-4F50-A8F2-9AEA6116A655}"/>
              </a:ext>
            </a:extLst>
          </p:cNvPr>
          <p:cNvSpPr txBox="1"/>
          <p:nvPr/>
        </p:nvSpPr>
        <p:spPr>
          <a:xfrm>
            <a:off x="5475813" y="3761615"/>
            <a:ext cx="702233"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6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qdff</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7" name="矩形: 圓角 176">
            <a:extLst>
              <a:ext uri="{FF2B5EF4-FFF2-40B4-BE49-F238E27FC236}">
                <a16:creationId xmlns:a16="http://schemas.microsoft.com/office/drawing/2014/main" id="{716FB2CA-9B68-4C92-A012-68619A2C0558}"/>
              </a:ext>
            </a:extLst>
          </p:cNvPr>
          <p:cNvSpPr/>
          <p:nvPr/>
        </p:nvSpPr>
        <p:spPr>
          <a:xfrm>
            <a:off x="2520407" y="5715249"/>
            <a:ext cx="912643"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sym typeface="Arial" panose="020B0604020202020204" pitchFamily="34" charset="0"/>
            </a:endParaRPr>
          </a:p>
        </p:txBody>
      </p:sp>
      <p:sp>
        <p:nvSpPr>
          <p:cNvPr id="178" name="文字方塊 177">
            <a:extLst>
              <a:ext uri="{FF2B5EF4-FFF2-40B4-BE49-F238E27FC236}">
                <a16:creationId xmlns:a16="http://schemas.microsoft.com/office/drawing/2014/main" id="{487F2695-3BF2-468B-934F-B9CCE374F27D}"/>
              </a:ext>
            </a:extLst>
          </p:cNvPr>
          <p:cNvSpPr txBox="1"/>
          <p:nvPr/>
        </p:nvSpPr>
        <p:spPr>
          <a:xfrm>
            <a:off x="2649601" y="5722498"/>
            <a:ext cx="612924"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a:solidFill>
                  <a:schemeClr val="tx1"/>
                </a:solidFill>
                <a:latin typeface="Arial" panose="020B0604020202020204" pitchFamily="34" charset="0"/>
                <a:sym typeface="Arial" panose="020B0604020202020204" pitchFamily="34" charset="0"/>
              </a:rPr>
              <a:t>台北</a:t>
            </a:r>
          </a:p>
        </p:txBody>
      </p:sp>
      <p:pic>
        <p:nvPicPr>
          <p:cNvPr id="68" name="圖片 67" descr="一張含有 畫畫 的圖片&#10;&#10;自動產生的描述">
            <a:extLst>
              <a:ext uri="{FF2B5EF4-FFF2-40B4-BE49-F238E27FC236}">
                <a16:creationId xmlns:a16="http://schemas.microsoft.com/office/drawing/2014/main" id="{CF9DE27D-31B4-4B41-8F5A-437C5EB926D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3459414" y="5374951"/>
            <a:ext cx="374067" cy="374067"/>
          </a:xfrm>
          <a:prstGeom prst="rect">
            <a:avLst/>
          </a:prstGeom>
          <a:effectLst>
            <a:outerShdw blurRad="50800" dist="38100" dir="2700000" algn="tl" rotWithShape="0">
              <a:prstClr val="black">
                <a:alpha val="40000"/>
              </a:prstClr>
            </a:outerShdw>
          </a:effectLst>
        </p:spPr>
      </p:pic>
      <p:pic>
        <p:nvPicPr>
          <p:cNvPr id="65" name="圖片 64" descr="一張含有 畫畫 的圖片&#10;&#10;自動產生的描述">
            <a:extLst>
              <a:ext uri="{FF2B5EF4-FFF2-40B4-BE49-F238E27FC236}">
                <a16:creationId xmlns:a16="http://schemas.microsoft.com/office/drawing/2014/main" id="{9A435CC0-BE76-4F11-9B77-EB0C460FFBFB}"/>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5817072" y="3446620"/>
            <a:ext cx="374067" cy="374067"/>
          </a:xfrm>
          <a:prstGeom prst="rect">
            <a:avLst/>
          </a:prstGeom>
          <a:effectLst>
            <a:outerShdw blurRad="50800" dist="38100" dir="2700000" algn="tl" rotWithShape="0">
              <a:prstClr val="black">
                <a:alpha val="40000"/>
              </a:prstClr>
            </a:outerShdw>
          </a:effectLst>
        </p:spPr>
      </p:pic>
      <p:pic>
        <p:nvPicPr>
          <p:cNvPr id="53" name="圖形 52">
            <a:extLst>
              <a:ext uri="{FF2B5EF4-FFF2-40B4-BE49-F238E27FC236}">
                <a16:creationId xmlns:a16="http://schemas.microsoft.com/office/drawing/2014/main" id="{76BE999A-D544-4BBB-B211-2E4FB74F479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11088" y="2919383"/>
            <a:ext cx="1073727" cy="850877"/>
          </a:xfrm>
          <a:prstGeom prst="rect">
            <a:avLst/>
          </a:prstGeom>
          <a:effectLst>
            <a:outerShdw blurRad="50800" dist="38100" dir="2700000" algn="tl" rotWithShape="0">
              <a:prstClr val="black">
                <a:alpha val="40000"/>
              </a:prstClr>
            </a:outerShdw>
          </a:effectLst>
        </p:spPr>
      </p:pic>
      <p:sp>
        <p:nvSpPr>
          <p:cNvPr id="174" name="矩形: 圓角 173">
            <a:extLst>
              <a:ext uri="{FF2B5EF4-FFF2-40B4-BE49-F238E27FC236}">
                <a16:creationId xmlns:a16="http://schemas.microsoft.com/office/drawing/2014/main" id="{BA6442C9-8728-4F38-BBE9-4647D79E9300}"/>
              </a:ext>
            </a:extLst>
          </p:cNvPr>
          <p:cNvSpPr/>
          <p:nvPr/>
        </p:nvSpPr>
        <p:spPr>
          <a:xfrm>
            <a:off x="2520407" y="3702457"/>
            <a:ext cx="912643" cy="283271"/>
          </a:xfrm>
          <a:prstGeom prst="roundRect">
            <a:avLst>
              <a:gd name="adj" fmla="val 20570"/>
            </a:avLst>
          </a:prstGeom>
          <a:gradFill>
            <a:gsLst>
              <a:gs pos="60000">
                <a:srgbClr val="61B1F9"/>
              </a:gs>
              <a:gs pos="25000">
                <a:srgbClr val="286FF9"/>
              </a:gs>
              <a:gs pos="100000">
                <a:srgbClr val="1FACF3"/>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zh-TW" altLang="en-US" sz="3200">
              <a:latin typeface="Arial" panose="020B0604020202020204" pitchFamily="34" charset="0"/>
              <a:ea typeface="微軟正黑體" panose="020B0604030504040204" pitchFamily="34" charset="-120"/>
              <a:sym typeface="Arial" panose="020B0604020202020204" pitchFamily="34" charset="0"/>
            </a:endParaRPr>
          </a:p>
        </p:txBody>
      </p:sp>
      <p:sp>
        <p:nvSpPr>
          <p:cNvPr id="55" name="文字方塊 54">
            <a:extLst>
              <a:ext uri="{FF2B5EF4-FFF2-40B4-BE49-F238E27FC236}">
                <a16:creationId xmlns:a16="http://schemas.microsoft.com/office/drawing/2014/main" id="{B6BF5107-C096-48A0-968B-0B58B907FD6F}"/>
              </a:ext>
            </a:extLst>
          </p:cNvPr>
          <p:cNvSpPr txBox="1"/>
          <p:nvPr/>
        </p:nvSpPr>
        <p:spPr>
          <a:xfrm>
            <a:off x="2649601" y="3709706"/>
            <a:ext cx="612924" cy="276999"/>
          </a:xfrm>
          <a:prstGeom prst="rect">
            <a:avLst/>
          </a:prstGeom>
          <a:noFill/>
          <a:effectLst>
            <a:outerShdw blurRad="50800" dist="38100" dir="2700000" algn="tl" rotWithShape="0">
              <a:prstClr val="black">
                <a:alpha val="40000"/>
              </a:prstClr>
            </a:outerShdw>
          </a:effectLst>
        </p:spPr>
        <p:txBody>
          <a:bodyPr wrap="square" rtlCol="0" anchor="t">
            <a:spAutoFit/>
          </a:bodyPr>
          <a:lstStyle>
            <a:defPPr>
              <a:defRPr lang="zh-TW"/>
            </a:defPPr>
            <a:lvl1pPr algn="ctr">
              <a:defRPr sz="1200" b="1">
                <a:solidFill>
                  <a:schemeClr val="bg1"/>
                </a:solidFill>
                <a:latin typeface="微軟正黑體" panose="020B0604030504040204" pitchFamily="34" charset="-120"/>
                <a:ea typeface="微軟正黑體" panose="020B0604030504040204" pitchFamily="34" charset="-120"/>
              </a:defRPr>
            </a:lvl1pPr>
          </a:lstStyle>
          <a:p>
            <a:r>
              <a:rPr lang="zh-TW" altLang="en-US">
                <a:solidFill>
                  <a:schemeClr val="tx1"/>
                </a:solidFill>
                <a:latin typeface="Arial" panose="020B0604020202020204" pitchFamily="34" charset="0"/>
                <a:sym typeface="Arial" panose="020B0604020202020204" pitchFamily="34" charset="0"/>
              </a:rPr>
              <a:t>台北</a:t>
            </a:r>
          </a:p>
        </p:txBody>
      </p:sp>
      <p:pic>
        <p:nvPicPr>
          <p:cNvPr id="3" name="Picture 3" descr="A picture containing text, pool ball&#10;&#10;Description automatically generated">
            <a:extLst>
              <a:ext uri="{FF2B5EF4-FFF2-40B4-BE49-F238E27FC236}">
                <a16:creationId xmlns:a16="http://schemas.microsoft.com/office/drawing/2014/main" id="{9D1BF6AE-8108-4E37-8679-1C9F37805845}"/>
              </a:ext>
            </a:extLst>
          </p:cNvPr>
          <p:cNvPicPr>
            <a:picLocks noChangeAspect="1"/>
          </p:cNvPicPr>
          <p:nvPr/>
        </p:nvPicPr>
        <p:blipFill>
          <a:blip r:embed="rId20"/>
          <a:stretch>
            <a:fillRect/>
          </a:stretch>
        </p:blipFill>
        <p:spPr>
          <a:xfrm>
            <a:off x="563153" y="1649203"/>
            <a:ext cx="885323" cy="875298"/>
          </a:xfrm>
          <a:prstGeom prst="rect">
            <a:avLst/>
          </a:prstGeom>
        </p:spPr>
      </p:pic>
      <p:grpSp>
        <p:nvGrpSpPr>
          <p:cNvPr id="7" name="群組 6">
            <a:extLst>
              <a:ext uri="{FF2B5EF4-FFF2-40B4-BE49-F238E27FC236}">
                <a16:creationId xmlns:a16="http://schemas.microsoft.com/office/drawing/2014/main" id="{18DD973E-A8D9-4EF7-A36D-7A0E0865A8F5}"/>
              </a:ext>
            </a:extLst>
          </p:cNvPr>
          <p:cNvGrpSpPr/>
          <p:nvPr/>
        </p:nvGrpSpPr>
        <p:grpSpPr>
          <a:xfrm>
            <a:off x="7514608" y="1465603"/>
            <a:ext cx="3858002" cy="450169"/>
            <a:chOff x="7056050" y="1595650"/>
            <a:chExt cx="3858002" cy="450169"/>
          </a:xfrm>
        </p:grpSpPr>
        <p:grpSp>
          <p:nvGrpSpPr>
            <p:cNvPr id="4" name="群組 3">
              <a:extLst>
                <a:ext uri="{FF2B5EF4-FFF2-40B4-BE49-F238E27FC236}">
                  <a16:creationId xmlns:a16="http://schemas.microsoft.com/office/drawing/2014/main" id="{9F7CABA9-F9BF-40A7-B0A8-6627CFE9F819}"/>
                </a:ext>
              </a:extLst>
            </p:cNvPr>
            <p:cNvGrpSpPr/>
            <p:nvPr/>
          </p:nvGrpSpPr>
          <p:grpSpPr>
            <a:xfrm>
              <a:off x="7056050" y="1636698"/>
              <a:ext cx="1858577" cy="409121"/>
              <a:chOff x="6987961" y="1893412"/>
              <a:chExt cx="1858577" cy="409121"/>
            </a:xfrm>
          </p:grpSpPr>
          <p:pic>
            <p:nvPicPr>
              <p:cNvPr id="163" name="Shape 834">
                <a:extLst>
                  <a:ext uri="{FF2B5EF4-FFF2-40B4-BE49-F238E27FC236}">
                    <a16:creationId xmlns:a16="http://schemas.microsoft.com/office/drawing/2014/main" id="{6E2B8E3F-DE88-44DA-AF83-FCFFCF457C5C}"/>
                  </a:ext>
                </a:extLst>
              </p:cNvPr>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a:off x="7448996" y="1893412"/>
                <a:ext cx="409123" cy="409121"/>
              </a:xfrm>
              <a:prstGeom prst="rect">
                <a:avLst/>
              </a:prstGeom>
              <a:noFill/>
              <a:ln>
                <a:noFill/>
              </a:ln>
            </p:spPr>
          </p:pic>
          <p:pic>
            <p:nvPicPr>
              <p:cNvPr id="164" name="Shape 835">
                <a:extLst>
                  <a:ext uri="{FF2B5EF4-FFF2-40B4-BE49-F238E27FC236}">
                    <a16:creationId xmlns:a16="http://schemas.microsoft.com/office/drawing/2014/main" id="{D5985948-55FA-4A34-902A-C546D25827BF}"/>
                  </a:ext>
                </a:extLst>
              </p:cNvPr>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6987961" y="1893412"/>
                <a:ext cx="409123" cy="409121"/>
              </a:xfrm>
              <a:prstGeom prst="rect">
                <a:avLst/>
              </a:prstGeom>
              <a:noFill/>
              <a:ln>
                <a:noFill/>
              </a:ln>
            </p:spPr>
          </p:pic>
          <p:pic>
            <p:nvPicPr>
              <p:cNvPr id="165" name="Shape 836">
                <a:extLst>
                  <a:ext uri="{FF2B5EF4-FFF2-40B4-BE49-F238E27FC236}">
                    <a16:creationId xmlns:a16="http://schemas.microsoft.com/office/drawing/2014/main" id="{6B48AA31-6937-4653-BF20-1C752934656C}"/>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7910032" y="1893412"/>
                <a:ext cx="409123" cy="409121"/>
              </a:xfrm>
              <a:prstGeom prst="rect">
                <a:avLst/>
              </a:prstGeom>
              <a:noFill/>
              <a:ln>
                <a:noFill/>
              </a:ln>
            </p:spPr>
          </p:pic>
          <p:pic>
            <p:nvPicPr>
              <p:cNvPr id="5" name="圖片 4">
                <a:extLst>
                  <a:ext uri="{FF2B5EF4-FFF2-40B4-BE49-F238E27FC236}">
                    <a16:creationId xmlns:a16="http://schemas.microsoft.com/office/drawing/2014/main" id="{F392A390-13A0-4FDF-8DDF-5865F17A55C8}"/>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8406465" y="1920022"/>
                <a:ext cx="440073" cy="318938"/>
              </a:xfrm>
              <a:prstGeom prst="rect">
                <a:avLst/>
              </a:prstGeom>
            </p:spPr>
          </p:pic>
        </p:grpSp>
        <p:grpSp>
          <p:nvGrpSpPr>
            <p:cNvPr id="6" name="群組 5">
              <a:extLst>
                <a:ext uri="{FF2B5EF4-FFF2-40B4-BE49-F238E27FC236}">
                  <a16:creationId xmlns:a16="http://schemas.microsoft.com/office/drawing/2014/main" id="{358D33DD-0DAC-466C-BED0-E7DBD095221E}"/>
                </a:ext>
              </a:extLst>
            </p:cNvPr>
            <p:cNvGrpSpPr/>
            <p:nvPr/>
          </p:nvGrpSpPr>
          <p:grpSpPr>
            <a:xfrm>
              <a:off x="9046836" y="1595650"/>
              <a:ext cx="1867216" cy="409121"/>
              <a:chOff x="7119686" y="1432378"/>
              <a:chExt cx="1867216" cy="409121"/>
            </a:xfrm>
          </p:grpSpPr>
          <p:pic>
            <p:nvPicPr>
              <p:cNvPr id="159" name="Shape 830">
                <a:extLst>
                  <a:ext uri="{FF2B5EF4-FFF2-40B4-BE49-F238E27FC236}">
                    <a16:creationId xmlns:a16="http://schemas.microsoft.com/office/drawing/2014/main" id="{8EA26885-E25E-42EF-9CAF-2BFFED5E233C}"/>
                  </a:ext>
                </a:extLst>
              </p:cNvPr>
              <p:cNvPicPr preferRelativeResize="0"/>
              <p:nvPr/>
            </p:nvPicPr>
            <p:blipFill rotWithShape="1">
              <a:blip r:embed="rId25" cstate="print">
                <a:alphaModFix/>
                <a:extLst>
                  <a:ext uri="{28A0092B-C50C-407E-A947-70E740481C1C}">
                    <a14:useLocalDpi xmlns:a14="http://schemas.microsoft.com/office/drawing/2010/main"/>
                  </a:ext>
                </a:extLst>
              </a:blip>
              <a:srcRect/>
              <a:stretch/>
            </p:blipFill>
            <p:spPr>
              <a:xfrm>
                <a:off x="7119686" y="1432378"/>
                <a:ext cx="409123" cy="409121"/>
              </a:xfrm>
              <a:prstGeom prst="rect">
                <a:avLst/>
              </a:prstGeom>
              <a:noFill/>
              <a:ln>
                <a:noFill/>
              </a:ln>
            </p:spPr>
          </p:pic>
          <p:pic>
            <p:nvPicPr>
              <p:cNvPr id="160" name="Shape 831">
                <a:extLst>
                  <a:ext uri="{FF2B5EF4-FFF2-40B4-BE49-F238E27FC236}">
                    <a16:creationId xmlns:a16="http://schemas.microsoft.com/office/drawing/2014/main" id="{2AC81ACD-79F2-4062-BE2F-A635BBF71D6A}"/>
                  </a:ext>
                </a:extLst>
              </p:cNvPr>
              <p:cNvPicPr preferRelativeResize="0"/>
              <p:nvPr/>
            </p:nvPicPr>
            <p:blipFill rotWithShape="1">
              <a:blip r:embed="rId26" cstate="screen">
                <a:alphaModFix/>
                <a:extLst>
                  <a:ext uri="{28A0092B-C50C-407E-A947-70E740481C1C}">
                    <a14:useLocalDpi xmlns:a14="http://schemas.microsoft.com/office/drawing/2010/main"/>
                  </a:ext>
                </a:extLst>
              </a:blip>
              <a:srcRect/>
              <a:stretch/>
            </p:blipFill>
            <p:spPr>
              <a:xfrm>
                <a:off x="7580720" y="1432378"/>
                <a:ext cx="409123" cy="409121"/>
              </a:xfrm>
              <a:prstGeom prst="rect">
                <a:avLst/>
              </a:prstGeom>
              <a:noFill/>
              <a:ln>
                <a:noFill/>
              </a:ln>
            </p:spPr>
          </p:pic>
          <p:pic>
            <p:nvPicPr>
              <p:cNvPr id="1052" name="Picture 28" descr="Alibaba Cloud">
                <a:extLst>
                  <a:ext uri="{FF2B5EF4-FFF2-40B4-BE49-F238E27FC236}">
                    <a16:creationId xmlns:a16="http://schemas.microsoft.com/office/drawing/2014/main" id="{76F92F75-DEEF-467B-BA83-30D0B94AA585}"/>
                  </a:ext>
                </a:extLst>
              </p:cNvPr>
              <p:cNvPicPr>
                <a:picLocks noChangeAspect="1" noChangeArrowheads="1"/>
              </p:cNvPicPr>
              <p:nvPr/>
            </p:nvPicPr>
            <p:blipFill rotWithShape="1">
              <a:blip r:embed="rId27">
                <a:extLst>
                  <a:ext uri="{28A0092B-C50C-407E-A947-70E740481C1C}">
                    <a14:useLocalDpi xmlns:a14="http://schemas.microsoft.com/office/drawing/2010/main"/>
                  </a:ext>
                </a:extLst>
              </a:blip>
              <a:srcRect r="49553" b="-4110"/>
              <a:stretch/>
            </p:blipFill>
            <p:spPr bwMode="auto">
              <a:xfrm>
                <a:off x="8017690" y="1493509"/>
                <a:ext cx="470560" cy="28648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百度網盤- 維基百科，自由的百科全書">
                <a:extLst>
                  <a:ext uri="{FF2B5EF4-FFF2-40B4-BE49-F238E27FC236}">
                    <a16:creationId xmlns:a16="http://schemas.microsoft.com/office/drawing/2014/main" id="{E1C5A24A-CE09-4F31-A7C9-A0289A296D1A}"/>
                  </a:ext>
                </a:extLst>
              </p:cNvPr>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7732" b="89691" l="9317" r="89441">
                            <a14:foregroundMark x1="50932" y1="8247" x2="37267" y2="9794"/>
                            <a14:foregroundMark x1="13043" y1="38660" x2="11180" y2="43814"/>
                            <a14:foregroundMark x1="11180" y1="37113" x2="9317" y2="45876"/>
                          </a14:backgroundRemoval>
                        </a14:imgEffect>
                      </a14:imgLayer>
                    </a14:imgProps>
                  </a:ext>
                  <a:ext uri="{28A0092B-C50C-407E-A947-70E740481C1C}">
                    <a14:useLocalDpi xmlns:a14="http://schemas.microsoft.com/office/drawing/2010/main"/>
                  </a:ext>
                </a:extLst>
              </a:blip>
              <a:srcRect b="39575"/>
              <a:stretch/>
            </p:blipFill>
            <p:spPr bwMode="auto">
              <a:xfrm>
                <a:off x="8453236" y="1432534"/>
                <a:ext cx="533666" cy="38856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255090971"/>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225FCC-E296-42AC-9A92-153524FEC3AD}"/>
              </a:ext>
            </a:extLst>
          </p:cNvPr>
          <p:cNvSpPr>
            <a:spLocks noGrp="1"/>
          </p:cNvSpPr>
          <p:nvPr>
            <p:ph type="title"/>
          </p:nvPr>
        </p:nvSpPr>
        <p:spPr/>
        <p:txBody>
          <a:bodyPr/>
          <a:lstStyle/>
          <a:p>
            <a:r>
              <a:rPr lang="en-US" altLang="zh-TW" err="1">
                <a:latin typeface="Arial" panose="020B0604020202020204" pitchFamily="34" charset="0"/>
                <a:sym typeface="Arial" panose="020B0604020202020204" pitchFamily="34" charset="0"/>
              </a:rPr>
              <a:t>SnapSync</a:t>
            </a:r>
            <a:r>
              <a:rPr lang="en-US" altLang="zh-TW">
                <a:latin typeface="Arial" panose="020B0604020202020204" pitchFamily="34" charset="0"/>
                <a:sym typeface="Arial" panose="020B0604020202020204" pitchFamily="34" charset="0"/>
              </a:rPr>
              <a:t> </a:t>
            </a:r>
            <a:r>
              <a:rPr lang="zh-TW" altLang="en-US">
                <a:latin typeface="Arial" panose="020B0604020202020204" pitchFamily="34" charset="0"/>
                <a:sym typeface="Arial" panose="020B0604020202020204" pitchFamily="34" charset="0"/>
              </a:rPr>
              <a:t>快照同步</a:t>
            </a:r>
          </a:p>
        </p:txBody>
      </p:sp>
      <p:sp>
        <p:nvSpPr>
          <p:cNvPr id="143" name="文字方塊 142">
            <a:extLst>
              <a:ext uri="{FF2B5EF4-FFF2-40B4-BE49-F238E27FC236}">
                <a16:creationId xmlns:a16="http://schemas.microsoft.com/office/drawing/2014/main" id="{C8932C55-62BC-402E-97EC-6A4B5BF7EB3C}"/>
              </a:ext>
            </a:extLst>
          </p:cNvPr>
          <p:cNvSpPr txBox="1"/>
          <p:nvPr/>
        </p:nvSpPr>
        <p:spPr>
          <a:xfrm>
            <a:off x="369536" y="1459762"/>
            <a:ext cx="11427271" cy="461665"/>
          </a:xfrm>
          <a:prstGeom prst="rect">
            <a:avLst/>
          </a:prstGeom>
          <a:noFill/>
        </p:spPr>
        <p:txBody>
          <a:bodyPr wrap="square">
            <a:spAutoFit/>
          </a:bodyPr>
          <a:lstStyle/>
          <a:p>
            <a:pPr algn="ctr"/>
            <a:r>
              <a:rPr lang="zh-TW" altLang="en-US" sz="2400">
                <a:solidFill>
                  <a:schemeClr val="bg1"/>
                </a:solidFill>
                <a:latin typeface="Arial" panose="020B0604020202020204" pitchFamily="34" charset="0"/>
                <a:ea typeface="微軟正黑體" panose="020B0604030504040204" pitchFamily="34" charset="-120"/>
                <a:cs typeface="+mj-cs"/>
                <a:sym typeface="Arial" panose="020B0604020202020204" pitchFamily="34" charset="0"/>
              </a:rPr>
              <a:t>最經濟高效的複合式備份，數據保護和災難復原解決方案</a:t>
            </a: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 name="群組 3" hidden="1">
            <a:extLst>
              <a:ext uri="{FF2B5EF4-FFF2-40B4-BE49-F238E27FC236}">
                <a16:creationId xmlns:a16="http://schemas.microsoft.com/office/drawing/2014/main" id="{FBCB43E9-3C9A-768C-1B81-9E858822DF2D}"/>
              </a:ext>
            </a:extLst>
          </p:cNvPr>
          <p:cNvGrpSpPr/>
          <p:nvPr/>
        </p:nvGrpSpPr>
        <p:grpSpPr>
          <a:xfrm>
            <a:off x="441119" y="1992142"/>
            <a:ext cx="11046692" cy="6018318"/>
            <a:chOff x="441119" y="1992142"/>
            <a:chExt cx="11046692" cy="6018318"/>
          </a:xfrm>
        </p:grpSpPr>
        <p:cxnSp>
          <p:nvCxnSpPr>
            <p:cNvPr id="57" name="直線單箭頭接點 915">
              <a:extLst>
                <a:ext uri="{FF2B5EF4-FFF2-40B4-BE49-F238E27FC236}">
                  <a16:creationId xmlns:a16="http://schemas.microsoft.com/office/drawing/2014/main" id="{5A433D8C-E7CD-4EA2-8FC5-FC40C0FD49DB}"/>
                </a:ext>
              </a:extLst>
            </p:cNvPr>
            <p:cNvCxnSpPr>
              <a:cxnSpLocks/>
            </p:cNvCxnSpPr>
            <p:nvPr/>
          </p:nvCxnSpPr>
          <p:spPr>
            <a:xfrm>
              <a:off x="2766370" y="5294972"/>
              <a:ext cx="1269663"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4C207531-2253-4E3E-9F12-B49519C21C12}"/>
                </a:ext>
              </a:extLst>
            </p:cNvPr>
            <p:cNvSpPr txBox="1"/>
            <p:nvPr/>
          </p:nvSpPr>
          <p:spPr>
            <a:xfrm>
              <a:off x="6423484" y="2501404"/>
              <a:ext cx="2257349" cy="379656"/>
            </a:xfrm>
            <a:prstGeom prst="rect">
              <a:avLst/>
            </a:prstGeom>
            <a:noFill/>
          </p:spPr>
          <p:txBody>
            <a:bodyPr wrap="none" rtlCol="0">
              <a:spAutoFit/>
            </a:bodyPr>
            <a:lstStyle/>
            <a:p>
              <a:r>
                <a:rPr lang="en-US" altLang="zh-TW" sz="18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Production Server</a:t>
              </a:r>
              <a:endParaRPr lang="zh-TW" altLang="en-US" sz="18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9" name="群組 8">
              <a:extLst>
                <a:ext uri="{FF2B5EF4-FFF2-40B4-BE49-F238E27FC236}">
                  <a16:creationId xmlns:a16="http://schemas.microsoft.com/office/drawing/2014/main" id="{4D5DB653-2266-4022-B7BB-B3A8071B0FBD}"/>
                </a:ext>
              </a:extLst>
            </p:cNvPr>
            <p:cNvGrpSpPr/>
            <p:nvPr/>
          </p:nvGrpSpPr>
          <p:grpSpPr>
            <a:xfrm>
              <a:off x="4060618" y="5118345"/>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0" name="手繪多邊形: 圖案 9">
                <a:extLst>
                  <a:ext uri="{FF2B5EF4-FFF2-40B4-BE49-F238E27FC236}">
                    <a16:creationId xmlns:a16="http://schemas.microsoft.com/office/drawing/2014/main" id="{F02DF4E0-3378-43D9-92EC-B2D3A201BF9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1" name="手繪多邊形: 圖案 10">
                <a:extLst>
                  <a:ext uri="{FF2B5EF4-FFF2-40B4-BE49-F238E27FC236}">
                    <a16:creationId xmlns:a16="http://schemas.microsoft.com/office/drawing/2014/main" id="{4034FE09-2A6E-43FB-ADFF-1B24B760EC2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 name="手繪多邊形: 圖案 11">
                <a:extLst>
                  <a:ext uri="{FF2B5EF4-FFF2-40B4-BE49-F238E27FC236}">
                    <a16:creationId xmlns:a16="http://schemas.microsoft.com/office/drawing/2014/main" id="{E3CD1538-5D9C-4DA3-B26B-3BB3D9D3AB0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 name="手繪多邊形: 圖案 12">
                <a:extLst>
                  <a:ext uri="{FF2B5EF4-FFF2-40B4-BE49-F238E27FC236}">
                    <a16:creationId xmlns:a16="http://schemas.microsoft.com/office/drawing/2014/main" id="{DCC135B1-05AE-436E-BCFB-6D956CFACA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 name="手繪多邊形: 圖案 13">
                <a:extLst>
                  <a:ext uri="{FF2B5EF4-FFF2-40B4-BE49-F238E27FC236}">
                    <a16:creationId xmlns:a16="http://schemas.microsoft.com/office/drawing/2014/main" id="{A52B1BAC-B6BD-4C1F-A85A-6EFC06B446D3}"/>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手繪多邊形: 圖案 14">
                <a:extLst>
                  <a:ext uri="{FF2B5EF4-FFF2-40B4-BE49-F238E27FC236}">
                    <a16:creationId xmlns:a16="http://schemas.microsoft.com/office/drawing/2014/main" id="{3C3B003D-447A-465C-A306-01B20091A5C6}"/>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6" name="手繪多邊形: 圖案 15">
                <a:extLst>
                  <a:ext uri="{FF2B5EF4-FFF2-40B4-BE49-F238E27FC236}">
                    <a16:creationId xmlns:a16="http://schemas.microsoft.com/office/drawing/2014/main" id="{5D018226-403A-4273-9AF5-BF8E21A9D8BC}"/>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7" name="手繪多邊形: 圖案 16">
                <a:extLst>
                  <a:ext uri="{FF2B5EF4-FFF2-40B4-BE49-F238E27FC236}">
                    <a16:creationId xmlns:a16="http://schemas.microsoft.com/office/drawing/2014/main" id="{F87287A2-2C60-4BD6-B51A-FCCF8788F52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8" name="手繪多邊形: 圖案 17">
                <a:extLst>
                  <a:ext uri="{FF2B5EF4-FFF2-40B4-BE49-F238E27FC236}">
                    <a16:creationId xmlns:a16="http://schemas.microsoft.com/office/drawing/2014/main" id="{B343C692-06FB-4610-A4CA-17358B5A61E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 name="手繪多邊形: 圖案 18">
                <a:extLst>
                  <a:ext uri="{FF2B5EF4-FFF2-40B4-BE49-F238E27FC236}">
                    <a16:creationId xmlns:a16="http://schemas.microsoft.com/office/drawing/2014/main" id="{636FCC27-AA26-473A-8220-883B3349F2AC}"/>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手繪多邊形: 圖案 19">
                <a:extLst>
                  <a:ext uri="{FF2B5EF4-FFF2-40B4-BE49-F238E27FC236}">
                    <a16:creationId xmlns:a16="http://schemas.microsoft.com/office/drawing/2014/main" id="{58F2A98D-0B6F-4000-8141-CA7C87BB7373}"/>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手繪多邊形: 圖案 20">
                <a:extLst>
                  <a:ext uri="{FF2B5EF4-FFF2-40B4-BE49-F238E27FC236}">
                    <a16:creationId xmlns:a16="http://schemas.microsoft.com/office/drawing/2014/main" id="{59CF8CFB-7171-421F-8238-333D25C5FDC8}"/>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手繪多邊形: 圖案 21">
                <a:extLst>
                  <a:ext uri="{FF2B5EF4-FFF2-40B4-BE49-F238E27FC236}">
                    <a16:creationId xmlns:a16="http://schemas.microsoft.com/office/drawing/2014/main" id="{B532E4D1-6BE2-4FD8-84C2-F94E942677E1}"/>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手繪多邊形: 圖案 22">
                <a:extLst>
                  <a:ext uri="{FF2B5EF4-FFF2-40B4-BE49-F238E27FC236}">
                    <a16:creationId xmlns:a16="http://schemas.microsoft.com/office/drawing/2014/main" id="{A5478CB3-BF8E-4795-96FD-F5B1261B386C}"/>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手繪多邊形: 圖案 23">
                <a:extLst>
                  <a:ext uri="{FF2B5EF4-FFF2-40B4-BE49-F238E27FC236}">
                    <a16:creationId xmlns:a16="http://schemas.microsoft.com/office/drawing/2014/main" id="{F21AAF5B-976F-4C6D-BC74-B540E22BE42F}"/>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手繪多邊形: 圖案 24">
                <a:extLst>
                  <a:ext uri="{FF2B5EF4-FFF2-40B4-BE49-F238E27FC236}">
                    <a16:creationId xmlns:a16="http://schemas.microsoft.com/office/drawing/2014/main" id="{17776A58-B66C-4CB2-BAAB-968B6695509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手繪多邊形: 圖案 25">
                <a:extLst>
                  <a:ext uri="{FF2B5EF4-FFF2-40B4-BE49-F238E27FC236}">
                    <a16:creationId xmlns:a16="http://schemas.microsoft.com/office/drawing/2014/main" id="{CB2C3015-96C8-478D-81EE-1A91C471D5F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手繪多邊形: 圖案 26">
                <a:extLst>
                  <a:ext uri="{FF2B5EF4-FFF2-40B4-BE49-F238E27FC236}">
                    <a16:creationId xmlns:a16="http://schemas.microsoft.com/office/drawing/2014/main" id="{AD7EF9B5-39E4-4770-9D2E-D9925B09B31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手繪多邊形: 圖案 27">
                <a:extLst>
                  <a:ext uri="{FF2B5EF4-FFF2-40B4-BE49-F238E27FC236}">
                    <a16:creationId xmlns:a16="http://schemas.microsoft.com/office/drawing/2014/main" id="{6003CA66-FBE2-4C94-93C7-1B53E98ACE63}"/>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手繪多邊形: 圖案 28">
                <a:extLst>
                  <a:ext uri="{FF2B5EF4-FFF2-40B4-BE49-F238E27FC236}">
                    <a16:creationId xmlns:a16="http://schemas.microsoft.com/office/drawing/2014/main" id="{B075AE7B-88CF-4B81-AC75-6733BF4EC0E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 name="手繪多邊形: 圖案 29">
                <a:extLst>
                  <a:ext uri="{FF2B5EF4-FFF2-40B4-BE49-F238E27FC236}">
                    <a16:creationId xmlns:a16="http://schemas.microsoft.com/office/drawing/2014/main" id="{BA86F2DD-73BA-49FB-B13A-5B7527728451}"/>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 name="手繪多邊形: 圖案 30">
                <a:extLst>
                  <a:ext uri="{FF2B5EF4-FFF2-40B4-BE49-F238E27FC236}">
                    <a16:creationId xmlns:a16="http://schemas.microsoft.com/office/drawing/2014/main" id="{980EBF34-D2CF-4250-804E-64CD83A542C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手繪多邊形: 圖案 31">
                <a:extLst>
                  <a:ext uri="{FF2B5EF4-FFF2-40B4-BE49-F238E27FC236}">
                    <a16:creationId xmlns:a16="http://schemas.microsoft.com/office/drawing/2014/main" id="{55FDEFAA-F9E9-4C0A-8FFB-781F82CEDDB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2">
                <a:extLst>
                  <a:ext uri="{FF2B5EF4-FFF2-40B4-BE49-F238E27FC236}">
                    <a16:creationId xmlns:a16="http://schemas.microsoft.com/office/drawing/2014/main" id="{6DBED11E-3196-452E-A2FB-686D226446C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手繪多邊形: 圖案 33">
                <a:extLst>
                  <a:ext uri="{FF2B5EF4-FFF2-40B4-BE49-F238E27FC236}">
                    <a16:creationId xmlns:a16="http://schemas.microsoft.com/office/drawing/2014/main" id="{735CEC39-838A-47B0-853C-D4BF614AEDE5}"/>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275EB123-2091-45C9-8986-00A058741CE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 name="手繪多邊形: 圖案 35">
                <a:extLst>
                  <a:ext uri="{FF2B5EF4-FFF2-40B4-BE49-F238E27FC236}">
                    <a16:creationId xmlns:a16="http://schemas.microsoft.com/office/drawing/2014/main" id="{3039CAAB-538A-47F5-8A50-B155EB7183B8}"/>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51A89C08-B87B-493A-9196-57C7895CB1F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手繪多邊形: 圖案 37">
                <a:extLst>
                  <a:ext uri="{FF2B5EF4-FFF2-40B4-BE49-F238E27FC236}">
                    <a16:creationId xmlns:a16="http://schemas.microsoft.com/office/drawing/2014/main" id="{B943A889-B9F0-4A64-83E5-B0FD91C3A08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9" name="手繪多邊形: 圖案 38">
                <a:extLst>
                  <a:ext uri="{FF2B5EF4-FFF2-40B4-BE49-F238E27FC236}">
                    <a16:creationId xmlns:a16="http://schemas.microsoft.com/office/drawing/2014/main" id="{39F97167-E7D8-499D-B274-388C042C84DF}"/>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0" name="手繪多邊形: 圖案 39">
                <a:extLst>
                  <a:ext uri="{FF2B5EF4-FFF2-40B4-BE49-F238E27FC236}">
                    <a16:creationId xmlns:a16="http://schemas.microsoft.com/office/drawing/2014/main" id="{F30F3383-AEBA-4C90-94E0-47E2BDD6D1F5}"/>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40">
                <a:extLst>
                  <a:ext uri="{FF2B5EF4-FFF2-40B4-BE49-F238E27FC236}">
                    <a16:creationId xmlns:a16="http://schemas.microsoft.com/office/drawing/2014/main" id="{045D127B-F88E-4818-949A-69F3A321322C}"/>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2" name="手繪多邊形: 圖案 41">
                <a:extLst>
                  <a:ext uri="{FF2B5EF4-FFF2-40B4-BE49-F238E27FC236}">
                    <a16:creationId xmlns:a16="http://schemas.microsoft.com/office/drawing/2014/main" id="{9C9F3149-883B-4892-B034-EE8D22904DFE}"/>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 name="手繪多邊形: 圖案 42">
                <a:extLst>
                  <a:ext uri="{FF2B5EF4-FFF2-40B4-BE49-F238E27FC236}">
                    <a16:creationId xmlns:a16="http://schemas.microsoft.com/office/drawing/2014/main" id="{A5FD64C9-0BAA-4AF4-8CE0-087E05CB2EC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 name="手繪多邊形: 圖案 43">
                <a:extLst>
                  <a:ext uri="{FF2B5EF4-FFF2-40B4-BE49-F238E27FC236}">
                    <a16:creationId xmlns:a16="http://schemas.microsoft.com/office/drawing/2014/main" id="{14EFB3AA-73B3-4B45-A783-579830450D24}"/>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 name="手繪多邊形: 圖案 44">
                <a:extLst>
                  <a:ext uri="{FF2B5EF4-FFF2-40B4-BE49-F238E27FC236}">
                    <a16:creationId xmlns:a16="http://schemas.microsoft.com/office/drawing/2014/main" id="{F974022F-34CF-4D05-8444-E2FF7F9BEE45}"/>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 name="手繪多邊形: 圖案 45">
                <a:extLst>
                  <a:ext uri="{FF2B5EF4-FFF2-40B4-BE49-F238E27FC236}">
                    <a16:creationId xmlns:a16="http://schemas.microsoft.com/office/drawing/2014/main" id="{59505565-13CF-46C5-9E42-FA9E06AF5AE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7" name="手繪多邊形: 圖案 46">
                <a:extLst>
                  <a:ext uri="{FF2B5EF4-FFF2-40B4-BE49-F238E27FC236}">
                    <a16:creationId xmlns:a16="http://schemas.microsoft.com/office/drawing/2014/main" id="{B53D8660-74E1-4308-AA36-27958163C142}"/>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8" name="手繪多邊形: 圖案 47">
                <a:extLst>
                  <a:ext uri="{FF2B5EF4-FFF2-40B4-BE49-F238E27FC236}">
                    <a16:creationId xmlns:a16="http://schemas.microsoft.com/office/drawing/2014/main" id="{C9B4B36E-9145-442C-B3EC-2BF615567803}"/>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9" name="手繪多邊形: 圖案 48">
                <a:extLst>
                  <a:ext uri="{FF2B5EF4-FFF2-40B4-BE49-F238E27FC236}">
                    <a16:creationId xmlns:a16="http://schemas.microsoft.com/office/drawing/2014/main" id="{8835E1B1-79D9-4B75-82E0-565A6FAD838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CF301577-968D-40F3-A1E9-627DC8DF8FB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cxnSp>
          <p:nvCxnSpPr>
            <p:cNvPr id="52" name="直線單箭頭接點 915">
              <a:extLst>
                <a:ext uri="{FF2B5EF4-FFF2-40B4-BE49-F238E27FC236}">
                  <a16:creationId xmlns:a16="http://schemas.microsoft.com/office/drawing/2014/main" id="{808DF0B1-1124-46EC-9159-7C95C3D85269}"/>
                </a:ext>
              </a:extLst>
            </p:cNvPr>
            <p:cNvCxnSpPr>
              <a:cxnSpLocks/>
            </p:cNvCxnSpPr>
            <p:nvPr/>
          </p:nvCxnSpPr>
          <p:spPr>
            <a:xfrm>
              <a:off x="1910637" y="3616542"/>
              <a:ext cx="0" cy="146647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4AD9C3FF-7024-4DED-9116-4B8F2305BBB7}"/>
                </a:ext>
              </a:extLst>
            </p:cNvPr>
            <p:cNvGrpSpPr/>
            <p:nvPr/>
          </p:nvGrpSpPr>
          <p:grpSpPr>
            <a:xfrm>
              <a:off x="1291976" y="2713952"/>
              <a:ext cx="1209541" cy="939888"/>
              <a:chOff x="-1775124" y="4074892"/>
              <a:chExt cx="620254" cy="492851"/>
            </a:xfrm>
            <a:gradFill>
              <a:gsLst>
                <a:gs pos="0">
                  <a:srgbClr val="0D60FE"/>
                </a:gs>
                <a:gs pos="100000">
                  <a:srgbClr val="4092E5"/>
                </a:gs>
              </a:gsLst>
              <a:lin ang="0" scaled="0"/>
            </a:gradFill>
            <a:effectLst>
              <a:outerShdw blurRad="50800" dist="38100" dir="2700000" algn="tl" rotWithShape="0">
                <a:prstClr val="black">
                  <a:alpha val="40000"/>
                </a:prstClr>
              </a:outerShdw>
            </a:effectLst>
          </p:grpSpPr>
          <p:sp>
            <p:nvSpPr>
              <p:cNvPr id="54" name="手繪多邊形: 圖案 53">
                <a:extLst>
                  <a:ext uri="{FF2B5EF4-FFF2-40B4-BE49-F238E27FC236}">
                    <a16:creationId xmlns:a16="http://schemas.microsoft.com/office/drawing/2014/main" id="{099D487A-4608-4534-8761-41CDD189331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A47F127B-C057-4B30-B0B8-8BFDC204532D}"/>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手繪多邊形: 圖案 55">
                <a:extLst>
                  <a:ext uri="{FF2B5EF4-FFF2-40B4-BE49-F238E27FC236}">
                    <a16:creationId xmlns:a16="http://schemas.microsoft.com/office/drawing/2014/main" id="{A2C28978-FB24-4F97-828A-EEA45005E320}"/>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63" name="矩形 901">
              <a:extLst>
                <a:ext uri="{FF2B5EF4-FFF2-40B4-BE49-F238E27FC236}">
                  <a16:creationId xmlns:a16="http://schemas.microsoft.com/office/drawing/2014/main" id="{F525F459-4C51-45F9-99A9-5BB3542D5BF8}"/>
                </a:ext>
              </a:extLst>
            </p:cNvPr>
            <p:cNvSpPr/>
            <p:nvPr/>
          </p:nvSpPr>
          <p:spPr>
            <a:xfrm>
              <a:off x="1058001" y="4042793"/>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5" name="矩形 901">
              <a:extLst>
                <a:ext uri="{FF2B5EF4-FFF2-40B4-BE49-F238E27FC236}">
                  <a16:creationId xmlns:a16="http://schemas.microsoft.com/office/drawing/2014/main" id="{BABDFD95-5835-45E4-B82C-E3C64684D5D1}"/>
                </a:ext>
              </a:extLst>
            </p:cNvPr>
            <p:cNvSpPr/>
            <p:nvPr/>
          </p:nvSpPr>
          <p:spPr>
            <a:xfrm>
              <a:off x="4094393" y="5538847"/>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6" name="矩形 901">
              <a:extLst>
                <a:ext uri="{FF2B5EF4-FFF2-40B4-BE49-F238E27FC236}">
                  <a16:creationId xmlns:a16="http://schemas.microsoft.com/office/drawing/2014/main" id="{E9CDD8C0-62B2-4C88-837D-2775940D8EC5}"/>
                </a:ext>
              </a:extLst>
            </p:cNvPr>
            <p:cNvSpPr/>
            <p:nvPr/>
          </p:nvSpPr>
          <p:spPr>
            <a:xfrm>
              <a:off x="2482495" y="4912212"/>
              <a:ext cx="1740047" cy="297454"/>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By schedule</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7" name="矩形 901">
              <a:extLst>
                <a:ext uri="{FF2B5EF4-FFF2-40B4-BE49-F238E27FC236}">
                  <a16:creationId xmlns:a16="http://schemas.microsoft.com/office/drawing/2014/main" id="{50BCDB10-51B7-43CA-8F85-AF38AD37FAFE}"/>
                </a:ext>
              </a:extLst>
            </p:cNvPr>
            <p:cNvSpPr/>
            <p:nvPr/>
          </p:nvSpPr>
          <p:spPr>
            <a:xfrm>
              <a:off x="2555375" y="5359491"/>
              <a:ext cx="1740047" cy="287323"/>
            </a:xfrm>
            <a:prstGeom prst="rect">
              <a:avLst/>
            </a:prstGeom>
          </p:spPr>
          <p:txBody>
            <a:bodyPr wrap="square" anchor="t">
              <a:spAutoFit/>
            </a:bodyPr>
            <a:lstStyle/>
            <a:p>
              <a:pPr algn="ctr"/>
              <a:r>
                <a:rPr lang="en-US" altLang="zh-TW" sz="12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 send</a:t>
              </a:r>
              <a:endParaRPr lang="en-US" sz="12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68" name="群組 67">
              <a:extLst>
                <a:ext uri="{FF2B5EF4-FFF2-40B4-BE49-F238E27FC236}">
                  <a16:creationId xmlns:a16="http://schemas.microsoft.com/office/drawing/2014/main" id="{24AA6EF0-B143-4D05-9F72-6A5451A8112E}"/>
                </a:ext>
              </a:extLst>
            </p:cNvPr>
            <p:cNvGrpSpPr/>
            <p:nvPr/>
          </p:nvGrpSpPr>
          <p:grpSpPr>
            <a:xfrm>
              <a:off x="9580889" y="5107451"/>
              <a:ext cx="1782020" cy="341541"/>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69" name="手繪多邊形: 圖案 68">
                <a:extLst>
                  <a:ext uri="{FF2B5EF4-FFF2-40B4-BE49-F238E27FC236}">
                    <a16:creationId xmlns:a16="http://schemas.microsoft.com/office/drawing/2014/main" id="{67863B4B-D759-4954-85E2-481B5D98F119}"/>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0" name="手繪多邊形: 圖案 69">
                <a:extLst>
                  <a:ext uri="{FF2B5EF4-FFF2-40B4-BE49-F238E27FC236}">
                    <a16:creationId xmlns:a16="http://schemas.microsoft.com/office/drawing/2014/main" id="{BC3E0317-DB9C-4CF1-8E75-30BE4598CAFF}"/>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1" name="手繪多邊形: 圖案 70">
                <a:extLst>
                  <a:ext uri="{FF2B5EF4-FFF2-40B4-BE49-F238E27FC236}">
                    <a16:creationId xmlns:a16="http://schemas.microsoft.com/office/drawing/2014/main" id="{7AB5414C-A1DC-4BC9-AF2C-75CDCAFFE42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2" name="手繪多邊形: 圖案 71">
                <a:extLst>
                  <a:ext uri="{FF2B5EF4-FFF2-40B4-BE49-F238E27FC236}">
                    <a16:creationId xmlns:a16="http://schemas.microsoft.com/office/drawing/2014/main" id="{822694A0-317A-4C86-91C9-4FFEF0C511E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3" name="手繪多邊形: 圖案 72">
                <a:extLst>
                  <a:ext uri="{FF2B5EF4-FFF2-40B4-BE49-F238E27FC236}">
                    <a16:creationId xmlns:a16="http://schemas.microsoft.com/office/drawing/2014/main" id="{C6818C61-3AAB-4698-9A2F-91D0A66B3E5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4" name="手繪多邊形: 圖案 73">
                <a:extLst>
                  <a:ext uri="{FF2B5EF4-FFF2-40B4-BE49-F238E27FC236}">
                    <a16:creationId xmlns:a16="http://schemas.microsoft.com/office/drawing/2014/main" id="{8665BA37-AF64-44C9-A1B7-479F9548CD1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手繪多邊形: 圖案 74">
                <a:extLst>
                  <a:ext uri="{FF2B5EF4-FFF2-40B4-BE49-F238E27FC236}">
                    <a16:creationId xmlns:a16="http://schemas.microsoft.com/office/drawing/2014/main" id="{9298841D-516E-499D-B2FC-17C6FF9982F4}"/>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6" name="手繪多邊形: 圖案 75">
                <a:extLst>
                  <a:ext uri="{FF2B5EF4-FFF2-40B4-BE49-F238E27FC236}">
                    <a16:creationId xmlns:a16="http://schemas.microsoft.com/office/drawing/2014/main" id="{54059617-FB08-4337-BA24-31FDE4DB553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7" name="手繪多邊形: 圖案 76">
                <a:extLst>
                  <a:ext uri="{FF2B5EF4-FFF2-40B4-BE49-F238E27FC236}">
                    <a16:creationId xmlns:a16="http://schemas.microsoft.com/office/drawing/2014/main" id="{5806155E-9656-453E-B8D0-B8A881C0736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8" name="手繪多邊形: 圖案 77">
                <a:extLst>
                  <a:ext uri="{FF2B5EF4-FFF2-40B4-BE49-F238E27FC236}">
                    <a16:creationId xmlns:a16="http://schemas.microsoft.com/office/drawing/2014/main" id="{B71294CF-35AA-41E2-A2E8-571AAE3BCFD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9" name="手繪多邊形: 圖案 78">
                <a:extLst>
                  <a:ext uri="{FF2B5EF4-FFF2-40B4-BE49-F238E27FC236}">
                    <a16:creationId xmlns:a16="http://schemas.microsoft.com/office/drawing/2014/main" id="{E69F45BA-447A-4A96-B1E9-55C4B193D45A}"/>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0" name="手繪多邊形: 圖案 79">
                <a:extLst>
                  <a:ext uri="{FF2B5EF4-FFF2-40B4-BE49-F238E27FC236}">
                    <a16:creationId xmlns:a16="http://schemas.microsoft.com/office/drawing/2014/main" id="{5C11F24C-E2A9-448F-9715-6DDB324BA0CA}"/>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1" name="手繪多邊形: 圖案 80">
                <a:extLst>
                  <a:ext uri="{FF2B5EF4-FFF2-40B4-BE49-F238E27FC236}">
                    <a16:creationId xmlns:a16="http://schemas.microsoft.com/office/drawing/2014/main" id="{6C833438-9F77-4685-BAB3-C92C98F6AC10}"/>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2" name="手繪多邊形: 圖案 81">
                <a:extLst>
                  <a:ext uri="{FF2B5EF4-FFF2-40B4-BE49-F238E27FC236}">
                    <a16:creationId xmlns:a16="http://schemas.microsoft.com/office/drawing/2014/main" id="{8C036D31-DD05-4EAF-A26B-5EAFB16B130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3" name="手繪多邊形: 圖案 82">
                <a:extLst>
                  <a:ext uri="{FF2B5EF4-FFF2-40B4-BE49-F238E27FC236}">
                    <a16:creationId xmlns:a16="http://schemas.microsoft.com/office/drawing/2014/main" id="{39B84A27-A2ED-4A4D-B7FD-15FA64217E4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4" name="手繪多邊形: 圖案 83">
                <a:extLst>
                  <a:ext uri="{FF2B5EF4-FFF2-40B4-BE49-F238E27FC236}">
                    <a16:creationId xmlns:a16="http://schemas.microsoft.com/office/drawing/2014/main" id="{E30CA93A-1F87-4B8B-BF6D-19042749F5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5" name="手繪多邊形: 圖案 84">
                <a:extLst>
                  <a:ext uri="{FF2B5EF4-FFF2-40B4-BE49-F238E27FC236}">
                    <a16:creationId xmlns:a16="http://schemas.microsoft.com/office/drawing/2014/main" id="{A4C74C4E-1014-439F-BD1B-D351DCCCD0E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6" name="手繪多邊形: 圖案 85">
                <a:extLst>
                  <a:ext uri="{FF2B5EF4-FFF2-40B4-BE49-F238E27FC236}">
                    <a16:creationId xmlns:a16="http://schemas.microsoft.com/office/drawing/2014/main" id="{1BA2DB34-8791-4AC6-A09E-4B08F910C5A3}"/>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7" name="手繪多邊形: 圖案 86">
                <a:extLst>
                  <a:ext uri="{FF2B5EF4-FFF2-40B4-BE49-F238E27FC236}">
                    <a16:creationId xmlns:a16="http://schemas.microsoft.com/office/drawing/2014/main" id="{AA39F9E8-0826-41FD-B3CB-24B9C4B3DF9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8" name="手繪多邊形: 圖案 87">
                <a:extLst>
                  <a:ext uri="{FF2B5EF4-FFF2-40B4-BE49-F238E27FC236}">
                    <a16:creationId xmlns:a16="http://schemas.microsoft.com/office/drawing/2014/main" id="{090EF563-0D63-4795-ABC3-EC92A124F295}"/>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9" name="手繪多邊形: 圖案 88">
                <a:extLst>
                  <a:ext uri="{FF2B5EF4-FFF2-40B4-BE49-F238E27FC236}">
                    <a16:creationId xmlns:a16="http://schemas.microsoft.com/office/drawing/2014/main" id="{41CA087C-95FF-4FB6-867E-E8D579BFEC72}"/>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0" name="手繪多邊形: 圖案 89">
                <a:extLst>
                  <a:ext uri="{FF2B5EF4-FFF2-40B4-BE49-F238E27FC236}">
                    <a16:creationId xmlns:a16="http://schemas.microsoft.com/office/drawing/2014/main" id="{4FFFE67D-7420-4C23-BA94-AE3DC57955B6}"/>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1" name="手繪多邊形: 圖案 90">
                <a:extLst>
                  <a:ext uri="{FF2B5EF4-FFF2-40B4-BE49-F238E27FC236}">
                    <a16:creationId xmlns:a16="http://schemas.microsoft.com/office/drawing/2014/main" id="{FB4C29B6-DDD9-499E-9F9A-4E18E6C2D747}"/>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2" name="手繪多邊形: 圖案 91">
                <a:extLst>
                  <a:ext uri="{FF2B5EF4-FFF2-40B4-BE49-F238E27FC236}">
                    <a16:creationId xmlns:a16="http://schemas.microsoft.com/office/drawing/2014/main" id="{872B27AC-16CF-4442-9CEE-1506B4A36D09}"/>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3" name="手繪多邊形: 圖案 92">
                <a:extLst>
                  <a:ext uri="{FF2B5EF4-FFF2-40B4-BE49-F238E27FC236}">
                    <a16:creationId xmlns:a16="http://schemas.microsoft.com/office/drawing/2014/main" id="{291EB3C0-1A6F-458C-9870-56C13A65D61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4" name="手繪多邊形: 圖案 93">
                <a:extLst>
                  <a:ext uri="{FF2B5EF4-FFF2-40B4-BE49-F238E27FC236}">
                    <a16:creationId xmlns:a16="http://schemas.microsoft.com/office/drawing/2014/main" id="{63D8A37F-838A-4D62-B600-C3F4F7AA053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5" name="手繪多邊形: 圖案 94">
                <a:extLst>
                  <a:ext uri="{FF2B5EF4-FFF2-40B4-BE49-F238E27FC236}">
                    <a16:creationId xmlns:a16="http://schemas.microsoft.com/office/drawing/2014/main" id="{9F0D20F8-8408-4B6D-8C36-747490643170}"/>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6" name="手繪多邊形: 圖案 95">
                <a:extLst>
                  <a:ext uri="{FF2B5EF4-FFF2-40B4-BE49-F238E27FC236}">
                    <a16:creationId xmlns:a16="http://schemas.microsoft.com/office/drawing/2014/main" id="{F72CF418-D1D7-4B70-B6C7-9865642AB3F2}"/>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7" name="手繪多邊形: 圖案 96">
                <a:extLst>
                  <a:ext uri="{FF2B5EF4-FFF2-40B4-BE49-F238E27FC236}">
                    <a16:creationId xmlns:a16="http://schemas.microsoft.com/office/drawing/2014/main" id="{9B18B769-824E-41BB-8AD3-423621829CB8}"/>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8" name="手繪多邊形: 圖案 97">
                <a:extLst>
                  <a:ext uri="{FF2B5EF4-FFF2-40B4-BE49-F238E27FC236}">
                    <a16:creationId xmlns:a16="http://schemas.microsoft.com/office/drawing/2014/main" id="{62E9FA34-A924-4D90-AB6A-9B5A93169F61}"/>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99" name="手繪多邊形: 圖案 98">
                <a:extLst>
                  <a:ext uri="{FF2B5EF4-FFF2-40B4-BE49-F238E27FC236}">
                    <a16:creationId xmlns:a16="http://schemas.microsoft.com/office/drawing/2014/main" id="{84F9FE36-2F67-46DA-A790-C3EB7CEAEFE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0" name="手繪多邊形: 圖案 99">
                <a:extLst>
                  <a:ext uri="{FF2B5EF4-FFF2-40B4-BE49-F238E27FC236}">
                    <a16:creationId xmlns:a16="http://schemas.microsoft.com/office/drawing/2014/main" id="{B2943DB3-9BFA-4D69-9298-3E1E08E8ADE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1" name="手繪多邊形: 圖案 100">
                <a:extLst>
                  <a:ext uri="{FF2B5EF4-FFF2-40B4-BE49-F238E27FC236}">
                    <a16:creationId xmlns:a16="http://schemas.microsoft.com/office/drawing/2014/main" id="{50A745DC-B058-440A-8DE1-2E620A0705BD}"/>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2" name="手繪多邊形: 圖案 101">
                <a:extLst>
                  <a:ext uri="{FF2B5EF4-FFF2-40B4-BE49-F238E27FC236}">
                    <a16:creationId xmlns:a16="http://schemas.microsoft.com/office/drawing/2014/main" id="{9EC4FD20-40EE-40C1-AC18-136E92109AA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3" name="手繪多邊形: 圖案 102">
                <a:extLst>
                  <a:ext uri="{FF2B5EF4-FFF2-40B4-BE49-F238E27FC236}">
                    <a16:creationId xmlns:a16="http://schemas.microsoft.com/office/drawing/2014/main" id="{48C1F1C0-B44F-415F-B93C-D6A227E9ECAD}"/>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4" name="手繪多邊形: 圖案 103">
                <a:extLst>
                  <a:ext uri="{FF2B5EF4-FFF2-40B4-BE49-F238E27FC236}">
                    <a16:creationId xmlns:a16="http://schemas.microsoft.com/office/drawing/2014/main" id="{21748E99-D636-4947-BE8C-90A2011F375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5" name="手繪多邊形: 圖案 104">
                <a:extLst>
                  <a:ext uri="{FF2B5EF4-FFF2-40B4-BE49-F238E27FC236}">
                    <a16:creationId xmlns:a16="http://schemas.microsoft.com/office/drawing/2014/main" id="{95A0CFBA-D823-45DE-B420-0BB2D2686F78}"/>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6" name="手繪多邊形: 圖案 105">
                <a:extLst>
                  <a:ext uri="{FF2B5EF4-FFF2-40B4-BE49-F238E27FC236}">
                    <a16:creationId xmlns:a16="http://schemas.microsoft.com/office/drawing/2014/main" id="{A3900A12-2D9A-4E3C-9D51-FD9F378025F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7" name="手繪多邊形: 圖案 106">
                <a:extLst>
                  <a:ext uri="{FF2B5EF4-FFF2-40B4-BE49-F238E27FC236}">
                    <a16:creationId xmlns:a16="http://schemas.microsoft.com/office/drawing/2014/main" id="{75CCF799-E1F4-4828-94B6-683E66A629D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8" name="手繪多邊形: 圖案 107">
                <a:extLst>
                  <a:ext uri="{FF2B5EF4-FFF2-40B4-BE49-F238E27FC236}">
                    <a16:creationId xmlns:a16="http://schemas.microsoft.com/office/drawing/2014/main" id="{2E4CD6D0-7BDF-48DD-B4DD-6388C1CAF5B0}"/>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09" name="手繪多邊形: 圖案 108">
                <a:extLst>
                  <a:ext uri="{FF2B5EF4-FFF2-40B4-BE49-F238E27FC236}">
                    <a16:creationId xmlns:a16="http://schemas.microsoft.com/office/drawing/2014/main" id="{3CE8720C-FD0B-4E59-AA77-68A09BEB39C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cxnSp>
          <p:nvCxnSpPr>
            <p:cNvPr id="115" name="直線單箭頭接點 915">
              <a:extLst>
                <a:ext uri="{FF2B5EF4-FFF2-40B4-BE49-F238E27FC236}">
                  <a16:creationId xmlns:a16="http://schemas.microsoft.com/office/drawing/2014/main" id="{1C2D8E79-FBC2-4A88-A794-9AE532297856}"/>
                </a:ext>
              </a:extLst>
            </p:cNvPr>
            <p:cNvCxnSpPr>
              <a:cxnSpLocks/>
            </p:cNvCxnSpPr>
            <p:nvPr/>
          </p:nvCxnSpPr>
          <p:spPr>
            <a:xfrm>
              <a:off x="7330315" y="3071070"/>
              <a:ext cx="37567" cy="1898275"/>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6" name="矩形 901">
              <a:extLst>
                <a:ext uri="{FF2B5EF4-FFF2-40B4-BE49-F238E27FC236}">
                  <a16:creationId xmlns:a16="http://schemas.microsoft.com/office/drawing/2014/main" id="{EBC5AE23-CBF0-4A1F-900E-16F3A00D2C7B}"/>
                </a:ext>
              </a:extLst>
            </p:cNvPr>
            <p:cNvSpPr/>
            <p:nvPr/>
          </p:nvSpPr>
          <p:spPr>
            <a:xfrm>
              <a:off x="6481988" y="3852442"/>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7" name="矩形 901">
              <a:extLst>
                <a:ext uri="{FF2B5EF4-FFF2-40B4-BE49-F238E27FC236}">
                  <a16:creationId xmlns:a16="http://schemas.microsoft.com/office/drawing/2014/main" id="{4F0D2130-106B-4FD5-ACFA-74C233A4BC4C}"/>
                </a:ext>
              </a:extLst>
            </p:cNvPr>
            <p:cNvSpPr/>
            <p:nvPr/>
          </p:nvSpPr>
          <p:spPr>
            <a:xfrm>
              <a:off x="6454754" y="5534871"/>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8" name="矩形 901">
              <a:extLst>
                <a:ext uri="{FF2B5EF4-FFF2-40B4-BE49-F238E27FC236}">
                  <a16:creationId xmlns:a16="http://schemas.microsoft.com/office/drawing/2014/main" id="{3F4CF34A-8D90-4C85-806F-ABDE6811F2D2}"/>
                </a:ext>
              </a:extLst>
            </p:cNvPr>
            <p:cNvSpPr/>
            <p:nvPr/>
          </p:nvSpPr>
          <p:spPr>
            <a:xfrm>
              <a:off x="9602590" y="5539340"/>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19" name="直線單箭頭接點 915">
              <a:extLst>
                <a:ext uri="{FF2B5EF4-FFF2-40B4-BE49-F238E27FC236}">
                  <a16:creationId xmlns:a16="http://schemas.microsoft.com/office/drawing/2014/main" id="{E4F15E62-B4B1-4DA7-9DC2-49428EA9BC74}"/>
                </a:ext>
              </a:extLst>
            </p:cNvPr>
            <p:cNvCxnSpPr>
              <a:cxnSpLocks/>
            </p:cNvCxnSpPr>
            <p:nvPr/>
          </p:nvCxnSpPr>
          <p:spPr>
            <a:xfrm>
              <a:off x="7910806" y="5284984"/>
              <a:ext cx="1604962"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0" name="矩形 901">
              <a:extLst>
                <a:ext uri="{FF2B5EF4-FFF2-40B4-BE49-F238E27FC236}">
                  <a16:creationId xmlns:a16="http://schemas.microsoft.com/office/drawing/2014/main" id="{77F63149-C60A-4E19-A5A6-43A7B66CA894}"/>
                </a:ext>
              </a:extLst>
            </p:cNvPr>
            <p:cNvSpPr/>
            <p:nvPr/>
          </p:nvSpPr>
          <p:spPr>
            <a:xfrm>
              <a:off x="7994261" y="5288626"/>
              <a:ext cx="1740047" cy="502573"/>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 Snapshot</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121" name="直線單箭頭接點 915">
              <a:extLst>
                <a:ext uri="{FF2B5EF4-FFF2-40B4-BE49-F238E27FC236}">
                  <a16:creationId xmlns:a16="http://schemas.microsoft.com/office/drawing/2014/main" id="{37CE696B-957A-4D43-BCA0-C7DEAECA9A7F}"/>
                </a:ext>
              </a:extLst>
            </p:cNvPr>
            <p:cNvCxnSpPr>
              <a:cxnSpLocks/>
            </p:cNvCxnSpPr>
            <p:nvPr/>
          </p:nvCxnSpPr>
          <p:spPr>
            <a:xfrm>
              <a:off x="7720499" y="3071068"/>
              <a:ext cx="1838989" cy="1851122"/>
            </a:xfrm>
            <a:prstGeom prst="straightConnector1">
              <a:avLst/>
            </a:prstGeom>
            <a:ln w="25400" cap="rnd">
              <a:solidFill>
                <a:srgbClr val="88F2DC"/>
              </a:soli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2" name="群組 121">
              <a:extLst>
                <a:ext uri="{FF2B5EF4-FFF2-40B4-BE49-F238E27FC236}">
                  <a16:creationId xmlns:a16="http://schemas.microsoft.com/office/drawing/2014/main" id="{AF937037-51C5-4960-AA51-F1D3FBF32AC1}"/>
                </a:ext>
              </a:extLst>
            </p:cNvPr>
            <p:cNvGrpSpPr/>
            <p:nvPr/>
          </p:nvGrpSpPr>
          <p:grpSpPr>
            <a:xfrm>
              <a:off x="6512280" y="2908827"/>
              <a:ext cx="1992229" cy="240091"/>
              <a:chOff x="6409340" y="2839578"/>
              <a:chExt cx="2149752" cy="259074"/>
            </a:xfrm>
            <a:effectLst>
              <a:outerShdw blurRad="50800" dist="38100" dir="2700000" algn="tl" rotWithShape="0">
                <a:prstClr val="black">
                  <a:alpha val="40000"/>
                </a:prstClr>
              </a:outerShdw>
            </a:effectLst>
          </p:grpSpPr>
          <p:sp>
            <p:nvSpPr>
              <p:cNvPr id="123" name="矩形: 圓角 122">
                <a:extLst>
                  <a:ext uri="{FF2B5EF4-FFF2-40B4-BE49-F238E27FC236}">
                    <a16:creationId xmlns:a16="http://schemas.microsoft.com/office/drawing/2014/main" id="{5D74F49E-6188-4951-8B6F-CEC2A665DF49}"/>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533"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124" name="圖形 123">
                <a:extLst>
                  <a:ext uri="{FF2B5EF4-FFF2-40B4-BE49-F238E27FC236}">
                    <a16:creationId xmlns:a16="http://schemas.microsoft.com/office/drawing/2014/main" id="{670591BB-27AD-4A47-9E84-FFC92246D11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09340" y="2839578"/>
                <a:ext cx="2149751" cy="259073"/>
              </a:xfrm>
              <a:prstGeom prst="rect">
                <a:avLst/>
              </a:prstGeom>
            </p:spPr>
          </p:pic>
        </p:grpSp>
        <p:sp>
          <p:nvSpPr>
            <p:cNvPr id="125" name="矩形 901">
              <a:extLst>
                <a:ext uri="{FF2B5EF4-FFF2-40B4-BE49-F238E27FC236}">
                  <a16:creationId xmlns:a16="http://schemas.microsoft.com/office/drawing/2014/main" id="{77576072-8A56-4D01-BE1A-7F4A0A304A18}"/>
                </a:ext>
              </a:extLst>
            </p:cNvPr>
            <p:cNvSpPr/>
            <p:nvPr/>
          </p:nvSpPr>
          <p:spPr>
            <a:xfrm>
              <a:off x="8763185" y="3730370"/>
              <a:ext cx="2606804" cy="315471"/>
            </a:xfrm>
            <a:prstGeom prst="rect">
              <a:avLst/>
            </a:prstGeom>
          </p:spPr>
          <p:txBody>
            <a:bodyPr wrap="none" lIns="91440" tIns="45720" rIns="91440" bIns="45720" anchor="t">
              <a:spAutoFit/>
            </a:bodyPr>
            <a:lstStyle/>
            <a:p>
              <a:r>
                <a:rPr lang="en-US" altLang="zh-TW" sz="145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Disaster Recovery (RPO=0)</a:t>
              </a:r>
              <a:endParaRPr lang="en-US" sz="145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26" name="矩形 901">
              <a:extLst>
                <a:ext uri="{FF2B5EF4-FFF2-40B4-BE49-F238E27FC236}">
                  <a16:creationId xmlns:a16="http://schemas.microsoft.com/office/drawing/2014/main" id="{82938F85-D2B6-4808-B0C9-4990F5365523}"/>
                </a:ext>
              </a:extLst>
            </p:cNvPr>
            <p:cNvSpPr/>
            <p:nvPr/>
          </p:nvSpPr>
          <p:spPr>
            <a:xfrm>
              <a:off x="7720499" y="6004132"/>
              <a:ext cx="2432269" cy="502573"/>
            </a:xfrm>
            <a:prstGeom prst="rect">
              <a:avLst/>
            </a:prstGeom>
          </p:spPr>
          <p:txBody>
            <a:bodyPr wrap="none" anchor="t">
              <a:spAutoFit/>
            </a:bodyPr>
            <a:lstStyle/>
            <a:p>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Direct connected via 25GbE</a:t>
              </a:r>
              <a:br>
                <a:rPr lang="en-US"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(Round Trip Latency &lt; 5ms)</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27" name="群組 126">
              <a:extLst>
                <a:ext uri="{FF2B5EF4-FFF2-40B4-BE49-F238E27FC236}">
                  <a16:creationId xmlns:a16="http://schemas.microsoft.com/office/drawing/2014/main" id="{E8269A29-469E-4DA0-B0FD-5E8CB2633708}"/>
                </a:ext>
              </a:extLst>
            </p:cNvPr>
            <p:cNvGrpSpPr/>
            <p:nvPr/>
          </p:nvGrpSpPr>
          <p:grpSpPr>
            <a:xfrm>
              <a:off x="4679943" y="4632193"/>
              <a:ext cx="579995" cy="579995"/>
              <a:chOff x="4435908" y="4889651"/>
              <a:chExt cx="759453" cy="759453"/>
            </a:xfrm>
          </p:grpSpPr>
          <p:sp>
            <p:nvSpPr>
              <p:cNvPr id="128" name="手繪多邊形: 圖案 956">
                <a:extLst>
                  <a:ext uri="{FF2B5EF4-FFF2-40B4-BE49-F238E27FC236}">
                    <a16:creationId xmlns:a16="http://schemas.microsoft.com/office/drawing/2014/main" id="{6CEF0806-4EB8-44CA-B5E7-DE27BC00C1E5}"/>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29" name="圖形 128">
                <a:extLst>
                  <a:ext uri="{FF2B5EF4-FFF2-40B4-BE49-F238E27FC236}">
                    <a16:creationId xmlns:a16="http://schemas.microsoft.com/office/drawing/2014/main" id="{9B1F413C-8985-473D-B560-519788D55A2C}"/>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pic>
          <p:nvPicPr>
            <p:cNvPr id="133" name="圖片 132">
              <a:extLst>
                <a:ext uri="{FF2B5EF4-FFF2-40B4-BE49-F238E27FC236}">
                  <a16:creationId xmlns:a16="http://schemas.microsoft.com/office/drawing/2014/main" id="{B9367910-1B36-4E5A-AD7A-F5DD2F1412A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916325" y="1992142"/>
              <a:ext cx="3660695" cy="415720"/>
            </a:xfrm>
            <a:prstGeom prst="rect">
              <a:avLst/>
            </a:prstGeom>
            <a:effectLst>
              <a:outerShdw blurRad="50800" dist="38100" dir="2700000" algn="tl" rotWithShape="0">
                <a:prstClr val="black">
                  <a:alpha val="40000"/>
                </a:prstClr>
              </a:outerShdw>
            </a:effectLst>
          </p:spPr>
        </p:pic>
        <p:pic>
          <p:nvPicPr>
            <p:cNvPr id="134" name="圖片 133">
              <a:extLst>
                <a:ext uri="{FF2B5EF4-FFF2-40B4-BE49-F238E27FC236}">
                  <a16:creationId xmlns:a16="http://schemas.microsoft.com/office/drawing/2014/main" id="{87956480-ACED-4B30-BE7C-F170AD13E4E1}"/>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6439631" y="2006522"/>
              <a:ext cx="2974645" cy="415720"/>
            </a:xfrm>
            <a:prstGeom prst="rect">
              <a:avLst/>
            </a:prstGeom>
            <a:effectLst>
              <a:outerShdw blurRad="50800" dist="38100" dir="2700000" algn="tl" rotWithShape="0">
                <a:prstClr val="black">
                  <a:alpha val="40000"/>
                </a:prstClr>
              </a:outerShdw>
            </a:effectLst>
          </p:spPr>
        </p:pic>
        <p:sp>
          <p:nvSpPr>
            <p:cNvPr id="135" name="文字方塊 134">
              <a:extLst>
                <a:ext uri="{FF2B5EF4-FFF2-40B4-BE49-F238E27FC236}">
                  <a16:creationId xmlns:a16="http://schemas.microsoft.com/office/drawing/2014/main" id="{8C8E4CAE-3A39-45D7-82C6-A01A9A4E1F4A}"/>
                </a:ext>
              </a:extLst>
            </p:cNvPr>
            <p:cNvSpPr txBox="1"/>
            <p:nvPr/>
          </p:nvSpPr>
          <p:spPr>
            <a:xfrm>
              <a:off x="441119" y="2043354"/>
              <a:ext cx="4679047" cy="338554"/>
            </a:xfrm>
            <a:prstGeom prst="rect">
              <a:avLst/>
            </a:prstGeom>
            <a:noFill/>
          </p:spPr>
          <p:txBody>
            <a:bodyPr wrap="square" lIns="91440" tIns="45720" rIns="91440" bIns="45720" anchor="t">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Schedule </a:t>
              </a:r>
              <a:r>
                <a:rPr lang="en-US" altLang="zh-TW" sz="1600" b="1"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SnapSync</a:t>
              </a:r>
              <a:r>
                <a:rPr lang="en-US" altLang="zh-TW"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5min~60min</a:t>
              </a:r>
              <a:endParaRPr lang="zh-TW" altLang="en-US"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36" name="文字方塊 135">
              <a:extLst>
                <a:ext uri="{FF2B5EF4-FFF2-40B4-BE49-F238E27FC236}">
                  <a16:creationId xmlns:a16="http://schemas.microsoft.com/office/drawing/2014/main" id="{B0C2294B-30A2-4346-8E0C-6657265C7B32}"/>
                </a:ext>
              </a:extLst>
            </p:cNvPr>
            <p:cNvSpPr txBox="1"/>
            <p:nvPr/>
          </p:nvSpPr>
          <p:spPr>
            <a:xfrm>
              <a:off x="6423484" y="2029005"/>
              <a:ext cx="2974645" cy="338554"/>
            </a:xfrm>
            <a:prstGeom prst="rect">
              <a:avLst/>
            </a:prstGeom>
            <a:noFill/>
          </p:spPr>
          <p:txBody>
            <a:bodyPr wrap="square" lIns="91440" tIns="45720" rIns="91440" bIns="45720" anchor="t">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Realtime </a:t>
              </a:r>
              <a:r>
                <a:rPr lang="en-US" altLang="zh-TW" sz="1600" b="1" err="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SnapSync</a:t>
              </a:r>
              <a:r>
                <a:rPr lang="en-US" altLang="zh-TW" sz="1600" b="1">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 RPO=0</a:t>
              </a:r>
            </a:p>
          </p:txBody>
        </p:sp>
        <p:grpSp>
          <p:nvGrpSpPr>
            <p:cNvPr id="130" name="群組 129">
              <a:extLst>
                <a:ext uri="{FF2B5EF4-FFF2-40B4-BE49-F238E27FC236}">
                  <a16:creationId xmlns:a16="http://schemas.microsoft.com/office/drawing/2014/main" id="{67E1682F-93CA-43AF-A386-1E9CC3CE269A}"/>
                </a:ext>
              </a:extLst>
            </p:cNvPr>
            <p:cNvGrpSpPr/>
            <p:nvPr/>
          </p:nvGrpSpPr>
          <p:grpSpPr>
            <a:xfrm>
              <a:off x="2548479" y="4097848"/>
              <a:ext cx="579995" cy="579995"/>
              <a:chOff x="1633663" y="4907432"/>
              <a:chExt cx="759453" cy="759453"/>
            </a:xfrm>
          </p:grpSpPr>
          <p:sp>
            <p:nvSpPr>
              <p:cNvPr id="131" name="手繪多邊形: 圖案 956">
                <a:extLst>
                  <a:ext uri="{FF2B5EF4-FFF2-40B4-BE49-F238E27FC236}">
                    <a16:creationId xmlns:a16="http://schemas.microsoft.com/office/drawing/2014/main" id="{6CEECDBA-EADF-461F-907E-107F886B569A}"/>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32" name="圖形 131">
                <a:extLst>
                  <a:ext uri="{FF2B5EF4-FFF2-40B4-BE49-F238E27FC236}">
                    <a16:creationId xmlns:a16="http://schemas.microsoft.com/office/drawing/2014/main" id="{74EEAC8A-7522-4281-A4E5-9D1E3F8E8E8A}"/>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sp>
          <p:nvSpPr>
            <p:cNvPr id="139" name="矩形: 圓角 53">
              <a:extLst>
                <a:ext uri="{FF2B5EF4-FFF2-40B4-BE49-F238E27FC236}">
                  <a16:creationId xmlns:a16="http://schemas.microsoft.com/office/drawing/2014/main" id="{8BDF336F-A0A7-449D-9774-6FD963980198}"/>
                </a:ext>
              </a:extLst>
            </p:cNvPr>
            <p:cNvSpPr/>
            <p:nvPr/>
          </p:nvSpPr>
          <p:spPr>
            <a:xfrm>
              <a:off x="646239"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40" name="矩形: 圓角 53">
              <a:extLst>
                <a:ext uri="{FF2B5EF4-FFF2-40B4-BE49-F238E27FC236}">
                  <a16:creationId xmlns:a16="http://schemas.microsoft.com/office/drawing/2014/main" id="{C0B6E1A3-47B4-4911-9A4F-699AC5132878}"/>
                </a:ext>
              </a:extLst>
            </p:cNvPr>
            <p:cNvSpPr/>
            <p:nvPr/>
          </p:nvSpPr>
          <p:spPr>
            <a:xfrm>
              <a:off x="6173940" y="1992142"/>
              <a:ext cx="5313871" cy="6018318"/>
            </a:xfrm>
            <a:prstGeom prst="roundRect">
              <a:avLst>
                <a:gd name="adj" fmla="val 2038"/>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3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37" name="矩形 901">
              <a:extLst>
                <a:ext uri="{FF2B5EF4-FFF2-40B4-BE49-F238E27FC236}">
                  <a16:creationId xmlns:a16="http://schemas.microsoft.com/office/drawing/2014/main" id="{1F2A0DCD-8884-D982-690D-BB7A12FD256A}"/>
                </a:ext>
              </a:extLst>
            </p:cNvPr>
            <p:cNvSpPr/>
            <p:nvPr/>
          </p:nvSpPr>
          <p:spPr>
            <a:xfrm>
              <a:off x="946557" y="5558159"/>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122" name="Picture 2" descr="ts-h3087xu-rp">
              <a:extLst>
                <a:ext uri="{FF2B5EF4-FFF2-40B4-BE49-F238E27FC236}">
                  <a16:creationId xmlns:a16="http://schemas.microsoft.com/office/drawing/2014/main" id="{2290A2EB-B271-8EA7-E04C-DD3E3F10F38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98314" y="4363375"/>
              <a:ext cx="1995295" cy="12470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s-h3087xu-rp">
              <a:extLst>
                <a:ext uri="{FF2B5EF4-FFF2-40B4-BE49-F238E27FC236}">
                  <a16:creationId xmlns:a16="http://schemas.microsoft.com/office/drawing/2014/main" id="{1EF6638E-07F6-9AC0-2052-70F3B0C33E9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186565" y="4327356"/>
              <a:ext cx="1995295" cy="1247059"/>
            </a:xfrm>
            <a:prstGeom prst="rect">
              <a:avLst/>
            </a:prstGeom>
            <a:noFill/>
            <a:extLst>
              <a:ext uri="{909E8E84-426E-40DD-AFC4-6F175D3DCCD1}">
                <a14:hiddenFill xmlns:a14="http://schemas.microsoft.com/office/drawing/2010/main">
                  <a:solidFill>
                    <a:srgbClr val="FFFFFF"/>
                  </a:solidFill>
                </a14:hiddenFill>
              </a:ext>
            </a:extLst>
          </p:spPr>
        </p:pic>
      </p:grpSp>
      <p:sp>
        <p:nvSpPr>
          <p:cNvPr id="138" name="矩形: 圓角 53">
            <a:extLst>
              <a:ext uri="{FF2B5EF4-FFF2-40B4-BE49-F238E27FC236}">
                <a16:creationId xmlns:a16="http://schemas.microsoft.com/office/drawing/2014/main" id="{425BE851-2F4E-A8AE-EDA3-1ECB2A91A044}"/>
              </a:ext>
            </a:extLst>
          </p:cNvPr>
          <p:cNvSpPr/>
          <p:nvPr/>
        </p:nvSpPr>
        <p:spPr>
          <a:xfrm>
            <a:off x="6173940" y="2038740"/>
            <a:ext cx="5313871" cy="4743118"/>
          </a:xfrm>
          <a:prstGeom prst="roundRect">
            <a:avLst>
              <a:gd name="adj" fmla="val 2038"/>
            </a:avLst>
          </a:prstGeom>
          <a:gradFill>
            <a:gsLst>
              <a:gs pos="47000">
                <a:srgbClr val="FFFFFF">
                  <a:alpha val="32000"/>
                </a:srgbClr>
              </a:gs>
              <a:gs pos="100000">
                <a:srgbClr val="FFFFFF">
                  <a:alpha val="7000"/>
                </a:srgbClr>
              </a:gs>
            </a:gsLst>
            <a:lin ang="5400000" scaled="1"/>
          </a:gradFill>
          <a:ln w="12700">
            <a:gradFill>
              <a:gsLst>
                <a:gs pos="0">
                  <a:schemeClr val="bg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41" name="矩形: 圓角 53">
            <a:extLst>
              <a:ext uri="{FF2B5EF4-FFF2-40B4-BE49-F238E27FC236}">
                <a16:creationId xmlns:a16="http://schemas.microsoft.com/office/drawing/2014/main" id="{1828D0DA-741D-DEBE-BBA8-C3941D65DA30}"/>
              </a:ext>
            </a:extLst>
          </p:cNvPr>
          <p:cNvSpPr/>
          <p:nvPr/>
        </p:nvSpPr>
        <p:spPr>
          <a:xfrm>
            <a:off x="646239" y="2038740"/>
            <a:ext cx="5313871" cy="4743118"/>
          </a:xfrm>
          <a:prstGeom prst="roundRect">
            <a:avLst>
              <a:gd name="adj" fmla="val 2038"/>
            </a:avLst>
          </a:prstGeom>
          <a:gradFill>
            <a:gsLst>
              <a:gs pos="47000">
                <a:srgbClr val="FFFFFF">
                  <a:alpha val="32000"/>
                </a:srgbClr>
              </a:gs>
              <a:gs pos="100000">
                <a:srgbClr val="FFFFFF">
                  <a:alpha val="7000"/>
                </a:srgbClr>
              </a:gs>
            </a:gsLst>
            <a:lin ang="5400000" scaled="1"/>
          </a:gradFill>
          <a:ln w="12700">
            <a:gradFill>
              <a:gsLst>
                <a:gs pos="0">
                  <a:schemeClr val="bg1"/>
                </a:gs>
                <a:gs pos="100000">
                  <a:schemeClr val="bg1">
                    <a:lumMod val="65000"/>
                  </a:schemeClr>
                </a:gs>
              </a:gsLst>
              <a:lin ang="5400000" scaled="1"/>
            </a:gradFill>
          </a:ln>
          <a:effectLst>
            <a:outerShdw blurRad="241300" dist="190500" dir="2700000" algn="tl" rotWithShape="0">
              <a:prstClr val="black">
                <a:alpha val="14000"/>
              </a:prstClr>
            </a:outerShdw>
          </a:effectLst>
        </p:spPr>
        <p:txBody>
          <a:bodyPr wrap="square" lIns="121900" tIns="60933" rIns="121900" bIns="60933" anchor="ctr" anchorCtr="0">
            <a:noAutofit/>
          </a:bodyPr>
          <a:lstStyle/>
          <a:p>
            <a:pPr algn="ctr">
              <a:buClr>
                <a:srgbClr val="000000"/>
              </a:buClr>
            </a:pPr>
            <a:endParaRPr lang="zh-TW" altLang="en-US" sz="2400">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142" name="矩形: 圓角化同側角落 141">
            <a:extLst>
              <a:ext uri="{FF2B5EF4-FFF2-40B4-BE49-F238E27FC236}">
                <a16:creationId xmlns:a16="http://schemas.microsoft.com/office/drawing/2014/main" id="{DF83B3D6-94BA-50AA-3FE1-92FBFAF5ECA2}"/>
              </a:ext>
            </a:extLst>
          </p:cNvPr>
          <p:cNvSpPr/>
          <p:nvPr/>
        </p:nvSpPr>
        <p:spPr>
          <a:xfrm>
            <a:off x="6179020" y="2043354"/>
            <a:ext cx="5300624" cy="509728"/>
          </a:xfrm>
          <a:prstGeom prst="round2SameRect">
            <a:avLst>
              <a:gd name="adj1" fmla="val 23207"/>
              <a:gd name="adj2" fmla="val 0"/>
            </a:avLst>
          </a:prstGeom>
          <a:solidFill>
            <a:srgbClr val="F34F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4" name="矩形: 圓角化同側角落 143">
            <a:extLst>
              <a:ext uri="{FF2B5EF4-FFF2-40B4-BE49-F238E27FC236}">
                <a16:creationId xmlns:a16="http://schemas.microsoft.com/office/drawing/2014/main" id="{40F5FE2E-72D7-FB4F-7526-E525C59D6517}"/>
              </a:ext>
            </a:extLst>
          </p:cNvPr>
          <p:cNvSpPr/>
          <p:nvPr/>
        </p:nvSpPr>
        <p:spPr>
          <a:xfrm>
            <a:off x="654050" y="2043354"/>
            <a:ext cx="5300624" cy="509728"/>
          </a:xfrm>
          <a:prstGeom prst="round2SameRect">
            <a:avLst>
              <a:gd name="adj1" fmla="val 23207"/>
              <a:gd name="adj2" fmla="val 0"/>
            </a:avLst>
          </a:prstGeom>
          <a:solidFill>
            <a:srgbClr val="F34F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5" name="直線單箭頭接點 915">
            <a:extLst>
              <a:ext uri="{FF2B5EF4-FFF2-40B4-BE49-F238E27FC236}">
                <a16:creationId xmlns:a16="http://schemas.microsoft.com/office/drawing/2014/main" id="{EAA5FA38-0C85-C48C-7AE3-A409CE25475E}"/>
              </a:ext>
            </a:extLst>
          </p:cNvPr>
          <p:cNvCxnSpPr>
            <a:cxnSpLocks/>
          </p:cNvCxnSpPr>
          <p:nvPr/>
        </p:nvCxnSpPr>
        <p:spPr>
          <a:xfrm>
            <a:off x="2766370" y="5341570"/>
            <a:ext cx="1269663"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6" name="文字方塊 145">
            <a:extLst>
              <a:ext uri="{FF2B5EF4-FFF2-40B4-BE49-F238E27FC236}">
                <a16:creationId xmlns:a16="http://schemas.microsoft.com/office/drawing/2014/main" id="{B8F03D7C-AF61-9430-EE81-DC8B2C5913CB}"/>
              </a:ext>
            </a:extLst>
          </p:cNvPr>
          <p:cNvSpPr txBox="1"/>
          <p:nvPr/>
        </p:nvSpPr>
        <p:spPr>
          <a:xfrm>
            <a:off x="6423484" y="2548002"/>
            <a:ext cx="2257349" cy="379656"/>
          </a:xfrm>
          <a:prstGeom prst="rect">
            <a:avLst/>
          </a:prstGeom>
          <a:noFill/>
        </p:spPr>
        <p:txBody>
          <a:bodyPr wrap="none" rtlCol="0">
            <a:spAutoFit/>
          </a:bodyPr>
          <a:lstStyle/>
          <a:p>
            <a:r>
              <a:rPr lang="en-US" altLang="zh-TW" sz="18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Production Server</a:t>
            </a:r>
            <a:endParaRPr lang="zh-TW" altLang="en-US" sz="18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47" name="群組 146">
            <a:extLst>
              <a:ext uri="{FF2B5EF4-FFF2-40B4-BE49-F238E27FC236}">
                <a16:creationId xmlns:a16="http://schemas.microsoft.com/office/drawing/2014/main" id="{D804C7B7-77C7-3C8A-F8FB-B92533512B64}"/>
              </a:ext>
            </a:extLst>
          </p:cNvPr>
          <p:cNvGrpSpPr/>
          <p:nvPr/>
        </p:nvGrpSpPr>
        <p:grpSpPr>
          <a:xfrm>
            <a:off x="4060618" y="5164943"/>
            <a:ext cx="1782020" cy="341541"/>
            <a:chOff x="4388896" y="4191428"/>
            <a:chExt cx="1165610" cy="223402"/>
          </a:xfrm>
          <a:noFill/>
          <a:effectLst>
            <a:outerShdw blurRad="50800" dist="38100" dir="2700000" algn="tl" rotWithShape="0">
              <a:prstClr val="black">
                <a:alpha val="40000"/>
              </a:prstClr>
            </a:outerShdw>
          </a:effectLst>
        </p:grpSpPr>
        <p:sp>
          <p:nvSpPr>
            <p:cNvPr id="148" name="手繪多邊形: 圖案 9">
              <a:extLst>
                <a:ext uri="{FF2B5EF4-FFF2-40B4-BE49-F238E27FC236}">
                  <a16:creationId xmlns:a16="http://schemas.microsoft.com/office/drawing/2014/main" id="{274AEB96-BF45-8739-795B-B3FB7D33EC72}"/>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49" name="手繪多邊形: 圖案 10">
              <a:extLst>
                <a:ext uri="{FF2B5EF4-FFF2-40B4-BE49-F238E27FC236}">
                  <a16:creationId xmlns:a16="http://schemas.microsoft.com/office/drawing/2014/main" id="{9300FC9B-3DF3-46F6-9082-4E67593AC14D}"/>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0" name="手繪多邊形: 圖案 11">
              <a:extLst>
                <a:ext uri="{FF2B5EF4-FFF2-40B4-BE49-F238E27FC236}">
                  <a16:creationId xmlns:a16="http://schemas.microsoft.com/office/drawing/2014/main" id="{191AAD5E-62A8-7576-63EE-7003123C1896}"/>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1" name="手繪多邊形: 圖案 12">
              <a:extLst>
                <a:ext uri="{FF2B5EF4-FFF2-40B4-BE49-F238E27FC236}">
                  <a16:creationId xmlns:a16="http://schemas.microsoft.com/office/drawing/2014/main" id="{A2C538DF-F9FD-155F-6772-9A931FD185A7}"/>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2" name="手繪多邊形: 圖案 13">
              <a:extLst>
                <a:ext uri="{FF2B5EF4-FFF2-40B4-BE49-F238E27FC236}">
                  <a16:creationId xmlns:a16="http://schemas.microsoft.com/office/drawing/2014/main" id="{716DF301-F3FB-10F1-E9C2-803DE9FE5450}"/>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3" name="手繪多邊形: 圖案 14">
              <a:extLst>
                <a:ext uri="{FF2B5EF4-FFF2-40B4-BE49-F238E27FC236}">
                  <a16:creationId xmlns:a16="http://schemas.microsoft.com/office/drawing/2014/main" id="{D27E828D-6607-C025-2C42-5D42B2F1829E}"/>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4" name="手繪多邊形: 圖案 15">
              <a:extLst>
                <a:ext uri="{FF2B5EF4-FFF2-40B4-BE49-F238E27FC236}">
                  <a16:creationId xmlns:a16="http://schemas.microsoft.com/office/drawing/2014/main" id="{55D3CA33-4E64-644B-70B3-4E99F1E51B03}"/>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5" name="手繪多邊形: 圖案 16">
              <a:extLst>
                <a:ext uri="{FF2B5EF4-FFF2-40B4-BE49-F238E27FC236}">
                  <a16:creationId xmlns:a16="http://schemas.microsoft.com/office/drawing/2014/main" id="{2C8C0AC4-0CBE-7EAB-B2B7-2F230FCE928C}"/>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6" name="手繪多邊形: 圖案 17">
              <a:extLst>
                <a:ext uri="{FF2B5EF4-FFF2-40B4-BE49-F238E27FC236}">
                  <a16:creationId xmlns:a16="http://schemas.microsoft.com/office/drawing/2014/main" id="{972E5BA4-B43B-C84C-B54E-EB462B10A3B4}"/>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7" name="手繪多邊形: 圖案 18">
              <a:extLst>
                <a:ext uri="{FF2B5EF4-FFF2-40B4-BE49-F238E27FC236}">
                  <a16:creationId xmlns:a16="http://schemas.microsoft.com/office/drawing/2014/main" id="{713EEAEE-8002-0DDD-EF5D-CCA689974E5B}"/>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8" name="手繪多邊形: 圖案 19">
              <a:extLst>
                <a:ext uri="{FF2B5EF4-FFF2-40B4-BE49-F238E27FC236}">
                  <a16:creationId xmlns:a16="http://schemas.microsoft.com/office/drawing/2014/main" id="{BBF05764-BF99-646D-C3A7-2FE963FF5462}"/>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59" name="手繪多邊形: 圖案 20">
              <a:extLst>
                <a:ext uri="{FF2B5EF4-FFF2-40B4-BE49-F238E27FC236}">
                  <a16:creationId xmlns:a16="http://schemas.microsoft.com/office/drawing/2014/main" id="{671D3794-3320-CADD-14A7-2EB55E550DE5}"/>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0" name="手繪多邊形: 圖案 21">
              <a:extLst>
                <a:ext uri="{FF2B5EF4-FFF2-40B4-BE49-F238E27FC236}">
                  <a16:creationId xmlns:a16="http://schemas.microsoft.com/office/drawing/2014/main" id="{35BD6FB7-62CB-A7FF-20EC-C00056390B3A}"/>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1" name="手繪多邊形: 圖案 22">
              <a:extLst>
                <a:ext uri="{FF2B5EF4-FFF2-40B4-BE49-F238E27FC236}">
                  <a16:creationId xmlns:a16="http://schemas.microsoft.com/office/drawing/2014/main" id="{9C4E11B0-B7C9-BBFD-941C-81CA24FDDD74}"/>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2" name="手繪多邊形: 圖案 23">
              <a:extLst>
                <a:ext uri="{FF2B5EF4-FFF2-40B4-BE49-F238E27FC236}">
                  <a16:creationId xmlns:a16="http://schemas.microsoft.com/office/drawing/2014/main" id="{846E01CD-1E4E-188E-50BD-7DDE92E80751}"/>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3" name="手繪多邊形: 圖案 24">
              <a:extLst>
                <a:ext uri="{FF2B5EF4-FFF2-40B4-BE49-F238E27FC236}">
                  <a16:creationId xmlns:a16="http://schemas.microsoft.com/office/drawing/2014/main" id="{51D61358-AC47-6FD8-71C5-B08150146F4E}"/>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4" name="手繪多邊形: 圖案 25">
              <a:extLst>
                <a:ext uri="{FF2B5EF4-FFF2-40B4-BE49-F238E27FC236}">
                  <a16:creationId xmlns:a16="http://schemas.microsoft.com/office/drawing/2014/main" id="{32A23829-7331-4715-4847-1050FF956D34}"/>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5" name="手繪多邊形: 圖案 26">
              <a:extLst>
                <a:ext uri="{FF2B5EF4-FFF2-40B4-BE49-F238E27FC236}">
                  <a16:creationId xmlns:a16="http://schemas.microsoft.com/office/drawing/2014/main" id="{BEA8FA4D-090B-E532-F296-93FEC7AB4DFF}"/>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6" name="手繪多邊形: 圖案 27">
              <a:extLst>
                <a:ext uri="{FF2B5EF4-FFF2-40B4-BE49-F238E27FC236}">
                  <a16:creationId xmlns:a16="http://schemas.microsoft.com/office/drawing/2014/main" id="{E5C02BE4-1EF2-E759-B7C9-85A698D8492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7" name="手繪多邊形: 圖案 28">
              <a:extLst>
                <a:ext uri="{FF2B5EF4-FFF2-40B4-BE49-F238E27FC236}">
                  <a16:creationId xmlns:a16="http://schemas.microsoft.com/office/drawing/2014/main" id="{347C0999-375A-4240-4E47-59D7515EC8C7}"/>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8" name="手繪多邊形: 圖案 29">
              <a:extLst>
                <a:ext uri="{FF2B5EF4-FFF2-40B4-BE49-F238E27FC236}">
                  <a16:creationId xmlns:a16="http://schemas.microsoft.com/office/drawing/2014/main" id="{682F998C-2590-7923-B885-FE95032FF55F}"/>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9" name="手繪多邊形: 圖案 30">
              <a:extLst>
                <a:ext uri="{FF2B5EF4-FFF2-40B4-BE49-F238E27FC236}">
                  <a16:creationId xmlns:a16="http://schemas.microsoft.com/office/drawing/2014/main" id="{8F8B7439-8043-0115-3709-F3F3EB6E1B67}"/>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0" name="手繪多邊形: 圖案 31">
              <a:extLst>
                <a:ext uri="{FF2B5EF4-FFF2-40B4-BE49-F238E27FC236}">
                  <a16:creationId xmlns:a16="http://schemas.microsoft.com/office/drawing/2014/main" id="{6DC39B3F-D4D0-2077-D880-A0774319DFFA}"/>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1" name="手繪多邊形: 圖案 32">
              <a:extLst>
                <a:ext uri="{FF2B5EF4-FFF2-40B4-BE49-F238E27FC236}">
                  <a16:creationId xmlns:a16="http://schemas.microsoft.com/office/drawing/2014/main" id="{E1862AAF-886F-B53A-0656-C12CCAF062C4}"/>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2" name="手繪多邊形: 圖案 33">
              <a:extLst>
                <a:ext uri="{FF2B5EF4-FFF2-40B4-BE49-F238E27FC236}">
                  <a16:creationId xmlns:a16="http://schemas.microsoft.com/office/drawing/2014/main" id="{694C913F-66BC-0D6D-AA2C-C26ADC208C5D}"/>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3" name="手繪多邊形: 圖案 34">
              <a:extLst>
                <a:ext uri="{FF2B5EF4-FFF2-40B4-BE49-F238E27FC236}">
                  <a16:creationId xmlns:a16="http://schemas.microsoft.com/office/drawing/2014/main" id="{6AEE2464-74D4-1628-95D7-72AC0C1CFB5F}"/>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4" name="手繪多邊形: 圖案 35">
              <a:extLst>
                <a:ext uri="{FF2B5EF4-FFF2-40B4-BE49-F238E27FC236}">
                  <a16:creationId xmlns:a16="http://schemas.microsoft.com/office/drawing/2014/main" id="{8EDBC186-CDE8-80E0-FC44-3C9F6FAB31EB}"/>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5" name="手繪多邊形: 圖案 36">
              <a:extLst>
                <a:ext uri="{FF2B5EF4-FFF2-40B4-BE49-F238E27FC236}">
                  <a16:creationId xmlns:a16="http://schemas.microsoft.com/office/drawing/2014/main" id="{3E334166-DA47-EBAC-1FE2-888DE36D9826}"/>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6" name="手繪多邊形: 圖案 37">
              <a:extLst>
                <a:ext uri="{FF2B5EF4-FFF2-40B4-BE49-F238E27FC236}">
                  <a16:creationId xmlns:a16="http://schemas.microsoft.com/office/drawing/2014/main" id="{D787FF98-16E0-0FFC-B8F9-828832AB379C}"/>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7" name="手繪多邊形: 圖案 38">
              <a:extLst>
                <a:ext uri="{FF2B5EF4-FFF2-40B4-BE49-F238E27FC236}">
                  <a16:creationId xmlns:a16="http://schemas.microsoft.com/office/drawing/2014/main" id="{706408D4-2C2A-EED3-E51B-29032E4D9285}"/>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8" name="手繪多邊形: 圖案 39">
              <a:extLst>
                <a:ext uri="{FF2B5EF4-FFF2-40B4-BE49-F238E27FC236}">
                  <a16:creationId xmlns:a16="http://schemas.microsoft.com/office/drawing/2014/main" id="{FB62E975-68AC-97C8-17ED-F9C60047CF33}"/>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9" name="手繪多邊形: 圖案 40">
              <a:extLst>
                <a:ext uri="{FF2B5EF4-FFF2-40B4-BE49-F238E27FC236}">
                  <a16:creationId xmlns:a16="http://schemas.microsoft.com/office/drawing/2014/main" id="{1DA4ABD9-7464-893D-E9BF-F6399F5CD3AA}"/>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0" name="手繪多邊形: 圖案 41">
              <a:extLst>
                <a:ext uri="{FF2B5EF4-FFF2-40B4-BE49-F238E27FC236}">
                  <a16:creationId xmlns:a16="http://schemas.microsoft.com/office/drawing/2014/main" id="{6541BCAD-9BA5-66FA-7FC2-CB2445F1439C}"/>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1" name="手繪多邊形: 圖案 42">
              <a:extLst>
                <a:ext uri="{FF2B5EF4-FFF2-40B4-BE49-F238E27FC236}">
                  <a16:creationId xmlns:a16="http://schemas.microsoft.com/office/drawing/2014/main" id="{4961FD06-DD8F-A03C-E79D-EEF33A67F7B4}"/>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2" name="手繪多邊形: 圖案 43">
              <a:extLst>
                <a:ext uri="{FF2B5EF4-FFF2-40B4-BE49-F238E27FC236}">
                  <a16:creationId xmlns:a16="http://schemas.microsoft.com/office/drawing/2014/main" id="{5209FB39-06D3-3627-C896-BCB1149A7988}"/>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3" name="手繪多邊形: 圖案 44">
              <a:extLst>
                <a:ext uri="{FF2B5EF4-FFF2-40B4-BE49-F238E27FC236}">
                  <a16:creationId xmlns:a16="http://schemas.microsoft.com/office/drawing/2014/main" id="{A782A257-8B5A-A4BC-3D0F-CFD6BD8050EC}"/>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4" name="手繪多邊形: 圖案 45">
              <a:extLst>
                <a:ext uri="{FF2B5EF4-FFF2-40B4-BE49-F238E27FC236}">
                  <a16:creationId xmlns:a16="http://schemas.microsoft.com/office/drawing/2014/main" id="{D1D5D2D5-1025-2AEB-8B4A-136C40553B20}"/>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5" name="手繪多邊形: 圖案 46">
              <a:extLst>
                <a:ext uri="{FF2B5EF4-FFF2-40B4-BE49-F238E27FC236}">
                  <a16:creationId xmlns:a16="http://schemas.microsoft.com/office/drawing/2014/main" id="{7E3D566E-7822-6172-2646-E36898760E53}"/>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6" name="手繪多邊形: 圖案 47">
              <a:extLst>
                <a:ext uri="{FF2B5EF4-FFF2-40B4-BE49-F238E27FC236}">
                  <a16:creationId xmlns:a16="http://schemas.microsoft.com/office/drawing/2014/main" id="{93A7E4A2-1807-CE6A-14CF-9371D920F23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7" name="手繪多邊形: 圖案 48">
              <a:extLst>
                <a:ext uri="{FF2B5EF4-FFF2-40B4-BE49-F238E27FC236}">
                  <a16:creationId xmlns:a16="http://schemas.microsoft.com/office/drawing/2014/main" id="{6AF1FB38-6460-ADC2-1B1C-7E826CF00FE2}"/>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8" name="手繪多邊形: 圖案 49">
              <a:extLst>
                <a:ext uri="{FF2B5EF4-FFF2-40B4-BE49-F238E27FC236}">
                  <a16:creationId xmlns:a16="http://schemas.microsoft.com/office/drawing/2014/main" id="{3DFB15E0-CC3F-8041-A4CA-64DF80A5E70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cxnSp>
        <p:nvCxnSpPr>
          <p:cNvPr id="189" name="直線單箭頭接點 915">
            <a:extLst>
              <a:ext uri="{FF2B5EF4-FFF2-40B4-BE49-F238E27FC236}">
                <a16:creationId xmlns:a16="http://schemas.microsoft.com/office/drawing/2014/main" id="{06DFFB52-D18B-80F2-048B-99BBE3B14DDF}"/>
              </a:ext>
            </a:extLst>
          </p:cNvPr>
          <p:cNvCxnSpPr>
            <a:cxnSpLocks/>
          </p:cNvCxnSpPr>
          <p:nvPr/>
        </p:nvCxnSpPr>
        <p:spPr>
          <a:xfrm>
            <a:off x="1910637" y="3663140"/>
            <a:ext cx="0" cy="146647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90" name="群組 189">
            <a:extLst>
              <a:ext uri="{FF2B5EF4-FFF2-40B4-BE49-F238E27FC236}">
                <a16:creationId xmlns:a16="http://schemas.microsoft.com/office/drawing/2014/main" id="{0E810245-D5FD-8B9B-4C3B-3CFB2DBCC51A}"/>
              </a:ext>
            </a:extLst>
          </p:cNvPr>
          <p:cNvGrpSpPr/>
          <p:nvPr/>
        </p:nvGrpSpPr>
        <p:grpSpPr>
          <a:xfrm>
            <a:off x="1291976" y="2760550"/>
            <a:ext cx="1209541" cy="939888"/>
            <a:chOff x="-1775124" y="4074892"/>
            <a:chExt cx="620254" cy="492851"/>
          </a:xfrm>
          <a:noFill/>
          <a:effectLst>
            <a:outerShdw blurRad="50800" dist="38100" dir="2700000" algn="tl" rotWithShape="0">
              <a:prstClr val="black">
                <a:alpha val="40000"/>
              </a:prstClr>
            </a:outerShdw>
          </a:effectLst>
        </p:grpSpPr>
        <p:sp>
          <p:nvSpPr>
            <p:cNvPr id="191" name="手繪多邊形: 圖案 53">
              <a:extLst>
                <a:ext uri="{FF2B5EF4-FFF2-40B4-BE49-F238E27FC236}">
                  <a16:creationId xmlns:a16="http://schemas.microsoft.com/office/drawing/2014/main" id="{B25EDDC1-3BC1-4211-2693-559836B293EF}"/>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2" name="手繪多邊形: 圖案 54">
              <a:extLst>
                <a:ext uri="{FF2B5EF4-FFF2-40B4-BE49-F238E27FC236}">
                  <a16:creationId xmlns:a16="http://schemas.microsoft.com/office/drawing/2014/main" id="{D9426917-9090-C20A-0478-C0F428F35D95}"/>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3" name="手繪多邊形: 圖案 55">
              <a:extLst>
                <a:ext uri="{FF2B5EF4-FFF2-40B4-BE49-F238E27FC236}">
                  <a16:creationId xmlns:a16="http://schemas.microsoft.com/office/drawing/2014/main" id="{D34C3E1C-FDFB-0B0F-8460-CD69307FCD3B}"/>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194" name="矩形 901">
            <a:extLst>
              <a:ext uri="{FF2B5EF4-FFF2-40B4-BE49-F238E27FC236}">
                <a16:creationId xmlns:a16="http://schemas.microsoft.com/office/drawing/2014/main" id="{3E4B63FC-9139-9935-566F-D2A23EFD6E27}"/>
              </a:ext>
            </a:extLst>
          </p:cNvPr>
          <p:cNvSpPr/>
          <p:nvPr/>
        </p:nvSpPr>
        <p:spPr>
          <a:xfrm>
            <a:off x="1058001" y="4089391"/>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5" name="矩形 901">
            <a:extLst>
              <a:ext uri="{FF2B5EF4-FFF2-40B4-BE49-F238E27FC236}">
                <a16:creationId xmlns:a16="http://schemas.microsoft.com/office/drawing/2014/main" id="{85884016-AFDD-615D-8816-906BE3286B5B}"/>
              </a:ext>
            </a:extLst>
          </p:cNvPr>
          <p:cNvSpPr/>
          <p:nvPr/>
        </p:nvSpPr>
        <p:spPr>
          <a:xfrm>
            <a:off x="4094393" y="5585445"/>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6" name="矩形 901">
            <a:extLst>
              <a:ext uri="{FF2B5EF4-FFF2-40B4-BE49-F238E27FC236}">
                <a16:creationId xmlns:a16="http://schemas.microsoft.com/office/drawing/2014/main" id="{CBFF439B-18F2-8CF0-B107-F8EFE1E3BDE7}"/>
              </a:ext>
            </a:extLst>
          </p:cNvPr>
          <p:cNvSpPr/>
          <p:nvPr/>
        </p:nvSpPr>
        <p:spPr>
          <a:xfrm>
            <a:off x="2482495" y="4958810"/>
            <a:ext cx="1740047" cy="297454"/>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By schedule</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7" name="矩形 901">
            <a:extLst>
              <a:ext uri="{FF2B5EF4-FFF2-40B4-BE49-F238E27FC236}">
                <a16:creationId xmlns:a16="http://schemas.microsoft.com/office/drawing/2014/main" id="{6A7D2278-4218-DABF-68AF-F2A679B90DB4}"/>
              </a:ext>
            </a:extLst>
          </p:cNvPr>
          <p:cNvSpPr/>
          <p:nvPr/>
        </p:nvSpPr>
        <p:spPr>
          <a:xfrm>
            <a:off x="2555375" y="5406089"/>
            <a:ext cx="1740047" cy="287323"/>
          </a:xfrm>
          <a:prstGeom prst="rect">
            <a:avLst/>
          </a:prstGeom>
        </p:spPr>
        <p:txBody>
          <a:bodyPr wrap="square" anchor="t">
            <a:spAutoFit/>
          </a:bodyPr>
          <a:lstStyle/>
          <a:p>
            <a:pPr algn="ctr"/>
            <a:r>
              <a:rPr lang="en-US" altLang="zh-TW" sz="12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Snapshot send</a:t>
            </a:r>
            <a:endParaRPr lang="en-US" sz="12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98" name="群組 197">
            <a:extLst>
              <a:ext uri="{FF2B5EF4-FFF2-40B4-BE49-F238E27FC236}">
                <a16:creationId xmlns:a16="http://schemas.microsoft.com/office/drawing/2014/main" id="{96912EB9-E580-C276-6CDE-BA8E967CA34A}"/>
              </a:ext>
            </a:extLst>
          </p:cNvPr>
          <p:cNvGrpSpPr/>
          <p:nvPr/>
        </p:nvGrpSpPr>
        <p:grpSpPr>
          <a:xfrm>
            <a:off x="9580889" y="5154049"/>
            <a:ext cx="1782020" cy="341541"/>
            <a:chOff x="4388896" y="4191428"/>
            <a:chExt cx="1165610" cy="223402"/>
          </a:xfrm>
          <a:noFill/>
          <a:effectLst>
            <a:outerShdw blurRad="50800" dist="38100" dir="2700000" algn="tl" rotWithShape="0">
              <a:prstClr val="black">
                <a:alpha val="40000"/>
              </a:prstClr>
            </a:outerShdw>
          </a:effectLst>
        </p:grpSpPr>
        <p:sp>
          <p:nvSpPr>
            <p:cNvPr id="199" name="手繪多邊形: 圖案 68">
              <a:extLst>
                <a:ext uri="{FF2B5EF4-FFF2-40B4-BE49-F238E27FC236}">
                  <a16:creationId xmlns:a16="http://schemas.microsoft.com/office/drawing/2014/main" id="{FD701A72-29F3-5C9A-4CD9-2AE220131EE4}"/>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0" name="手繪多邊形: 圖案 69">
              <a:extLst>
                <a:ext uri="{FF2B5EF4-FFF2-40B4-BE49-F238E27FC236}">
                  <a16:creationId xmlns:a16="http://schemas.microsoft.com/office/drawing/2014/main" id="{5F196B6A-798C-5023-7792-86F80635EFC5}"/>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1" name="手繪多邊形: 圖案 70">
              <a:extLst>
                <a:ext uri="{FF2B5EF4-FFF2-40B4-BE49-F238E27FC236}">
                  <a16:creationId xmlns:a16="http://schemas.microsoft.com/office/drawing/2014/main" id="{B6B9DBE1-0B37-01ED-ED3A-E42EC6DBC83D}"/>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2" name="手繪多邊形: 圖案 71">
              <a:extLst>
                <a:ext uri="{FF2B5EF4-FFF2-40B4-BE49-F238E27FC236}">
                  <a16:creationId xmlns:a16="http://schemas.microsoft.com/office/drawing/2014/main" id="{C199B6A4-1B6E-5CF5-14DD-196EB4C77319}"/>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3" name="手繪多邊形: 圖案 72">
              <a:extLst>
                <a:ext uri="{FF2B5EF4-FFF2-40B4-BE49-F238E27FC236}">
                  <a16:creationId xmlns:a16="http://schemas.microsoft.com/office/drawing/2014/main" id="{B4A20C9F-B8FB-D89A-E4A9-928C8280DCC1}"/>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4" name="手繪多邊形: 圖案 73">
              <a:extLst>
                <a:ext uri="{FF2B5EF4-FFF2-40B4-BE49-F238E27FC236}">
                  <a16:creationId xmlns:a16="http://schemas.microsoft.com/office/drawing/2014/main" id="{EFC8801B-52B8-97A1-E96C-8D27A68045F3}"/>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5" name="手繪多邊形: 圖案 74">
              <a:extLst>
                <a:ext uri="{FF2B5EF4-FFF2-40B4-BE49-F238E27FC236}">
                  <a16:creationId xmlns:a16="http://schemas.microsoft.com/office/drawing/2014/main" id="{C54DB88B-D1C6-98D5-A059-77C721FC72BE}"/>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6" name="手繪多邊形: 圖案 75">
              <a:extLst>
                <a:ext uri="{FF2B5EF4-FFF2-40B4-BE49-F238E27FC236}">
                  <a16:creationId xmlns:a16="http://schemas.microsoft.com/office/drawing/2014/main" id="{0EDA6683-2E60-00DA-E88B-E6BD79CBAADD}"/>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7" name="手繪多邊形: 圖案 76">
              <a:extLst>
                <a:ext uri="{FF2B5EF4-FFF2-40B4-BE49-F238E27FC236}">
                  <a16:creationId xmlns:a16="http://schemas.microsoft.com/office/drawing/2014/main" id="{9560496E-437D-E514-6B7E-EFA11EEB9939}"/>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8" name="手繪多邊形: 圖案 77">
              <a:extLst>
                <a:ext uri="{FF2B5EF4-FFF2-40B4-BE49-F238E27FC236}">
                  <a16:creationId xmlns:a16="http://schemas.microsoft.com/office/drawing/2014/main" id="{2172357D-C5E3-7D39-0861-F0CC1B17092F}"/>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9" name="手繪多邊形: 圖案 78">
              <a:extLst>
                <a:ext uri="{FF2B5EF4-FFF2-40B4-BE49-F238E27FC236}">
                  <a16:creationId xmlns:a16="http://schemas.microsoft.com/office/drawing/2014/main" id="{5FE7D7A6-3677-C0A2-2A10-9DD0CFC24A3F}"/>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0" name="手繪多邊形: 圖案 79">
              <a:extLst>
                <a:ext uri="{FF2B5EF4-FFF2-40B4-BE49-F238E27FC236}">
                  <a16:creationId xmlns:a16="http://schemas.microsoft.com/office/drawing/2014/main" id="{62895E79-7E81-B117-2607-12BAD3E63897}"/>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1" name="手繪多邊形: 圖案 80">
              <a:extLst>
                <a:ext uri="{FF2B5EF4-FFF2-40B4-BE49-F238E27FC236}">
                  <a16:creationId xmlns:a16="http://schemas.microsoft.com/office/drawing/2014/main" id="{5D748A12-C6A6-57D7-1E42-D9A178493209}"/>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2" name="手繪多邊形: 圖案 81">
              <a:extLst>
                <a:ext uri="{FF2B5EF4-FFF2-40B4-BE49-F238E27FC236}">
                  <a16:creationId xmlns:a16="http://schemas.microsoft.com/office/drawing/2014/main" id="{DA5B9E36-4AFF-37F9-19ED-2D0C096FCD04}"/>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3" name="手繪多邊形: 圖案 82">
              <a:extLst>
                <a:ext uri="{FF2B5EF4-FFF2-40B4-BE49-F238E27FC236}">
                  <a16:creationId xmlns:a16="http://schemas.microsoft.com/office/drawing/2014/main" id="{DE037624-F44D-BF9E-97B1-9F1CCDE9278E}"/>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4" name="手繪多邊形: 圖案 83">
              <a:extLst>
                <a:ext uri="{FF2B5EF4-FFF2-40B4-BE49-F238E27FC236}">
                  <a16:creationId xmlns:a16="http://schemas.microsoft.com/office/drawing/2014/main" id="{B7497A8C-F0FF-073D-0352-6C7998F793D5}"/>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5" name="手繪多邊形: 圖案 84">
              <a:extLst>
                <a:ext uri="{FF2B5EF4-FFF2-40B4-BE49-F238E27FC236}">
                  <a16:creationId xmlns:a16="http://schemas.microsoft.com/office/drawing/2014/main" id="{CD07E9D9-E6F0-40A1-1442-4289DFEBB54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6" name="手繪多邊形: 圖案 85">
              <a:extLst>
                <a:ext uri="{FF2B5EF4-FFF2-40B4-BE49-F238E27FC236}">
                  <a16:creationId xmlns:a16="http://schemas.microsoft.com/office/drawing/2014/main" id="{13B75B0B-B315-8611-3786-C6FF110B9A0A}"/>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7" name="手繪多邊形: 圖案 86">
              <a:extLst>
                <a:ext uri="{FF2B5EF4-FFF2-40B4-BE49-F238E27FC236}">
                  <a16:creationId xmlns:a16="http://schemas.microsoft.com/office/drawing/2014/main" id="{17D104F4-984F-3D9C-CD60-7B52B516B350}"/>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8" name="手繪多邊形: 圖案 87">
              <a:extLst>
                <a:ext uri="{FF2B5EF4-FFF2-40B4-BE49-F238E27FC236}">
                  <a16:creationId xmlns:a16="http://schemas.microsoft.com/office/drawing/2014/main" id="{99A77CDE-A969-1DA4-10AC-9BB21814748A}"/>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9" name="手繪多邊形: 圖案 88">
              <a:extLst>
                <a:ext uri="{FF2B5EF4-FFF2-40B4-BE49-F238E27FC236}">
                  <a16:creationId xmlns:a16="http://schemas.microsoft.com/office/drawing/2014/main" id="{03BC7A4E-10BE-180C-8054-BB9301A2AFCB}"/>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0" name="手繪多邊形: 圖案 89">
              <a:extLst>
                <a:ext uri="{FF2B5EF4-FFF2-40B4-BE49-F238E27FC236}">
                  <a16:creationId xmlns:a16="http://schemas.microsoft.com/office/drawing/2014/main" id="{8B59F33B-5EB8-60D3-FEA8-F7A89FC10231}"/>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1" name="手繪多邊形: 圖案 90">
              <a:extLst>
                <a:ext uri="{FF2B5EF4-FFF2-40B4-BE49-F238E27FC236}">
                  <a16:creationId xmlns:a16="http://schemas.microsoft.com/office/drawing/2014/main" id="{E89E9DF0-6E27-8745-5C78-CF35A4D8AAC5}"/>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2" name="手繪多邊形: 圖案 91">
              <a:extLst>
                <a:ext uri="{FF2B5EF4-FFF2-40B4-BE49-F238E27FC236}">
                  <a16:creationId xmlns:a16="http://schemas.microsoft.com/office/drawing/2014/main" id="{E0708776-8923-320A-EAEE-B4E4293D1030}"/>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3" name="手繪多邊形: 圖案 92">
              <a:extLst>
                <a:ext uri="{FF2B5EF4-FFF2-40B4-BE49-F238E27FC236}">
                  <a16:creationId xmlns:a16="http://schemas.microsoft.com/office/drawing/2014/main" id="{626CDB69-A5EC-30B2-4F62-640F3FCAB4E4}"/>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4" name="手繪多邊形: 圖案 93">
              <a:extLst>
                <a:ext uri="{FF2B5EF4-FFF2-40B4-BE49-F238E27FC236}">
                  <a16:creationId xmlns:a16="http://schemas.microsoft.com/office/drawing/2014/main" id="{A08C93EA-2FF7-F1A3-39EC-6A528D6E12E3}"/>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5" name="手繪多邊形: 圖案 94">
              <a:extLst>
                <a:ext uri="{FF2B5EF4-FFF2-40B4-BE49-F238E27FC236}">
                  <a16:creationId xmlns:a16="http://schemas.microsoft.com/office/drawing/2014/main" id="{9EB9C862-2E57-5E69-532C-8C266405EC84}"/>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6" name="手繪多邊形: 圖案 95">
              <a:extLst>
                <a:ext uri="{FF2B5EF4-FFF2-40B4-BE49-F238E27FC236}">
                  <a16:creationId xmlns:a16="http://schemas.microsoft.com/office/drawing/2014/main" id="{9AD31781-2F2A-A79D-8C11-F61CB18D09F9}"/>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7" name="手繪多邊形: 圖案 96">
              <a:extLst>
                <a:ext uri="{FF2B5EF4-FFF2-40B4-BE49-F238E27FC236}">
                  <a16:creationId xmlns:a16="http://schemas.microsoft.com/office/drawing/2014/main" id="{8AF1DBE3-B026-5188-AF93-1C617D263CA4}"/>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8" name="手繪多邊形: 圖案 97">
              <a:extLst>
                <a:ext uri="{FF2B5EF4-FFF2-40B4-BE49-F238E27FC236}">
                  <a16:creationId xmlns:a16="http://schemas.microsoft.com/office/drawing/2014/main" id="{19B14269-5E32-328B-7B1F-3EC9628B10DD}"/>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9" name="手繪多邊形: 圖案 98">
              <a:extLst>
                <a:ext uri="{FF2B5EF4-FFF2-40B4-BE49-F238E27FC236}">
                  <a16:creationId xmlns:a16="http://schemas.microsoft.com/office/drawing/2014/main" id="{9E05D1E0-A8C2-2183-A9F8-DC43C47FBBFC}"/>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0" name="手繪多邊形: 圖案 99">
              <a:extLst>
                <a:ext uri="{FF2B5EF4-FFF2-40B4-BE49-F238E27FC236}">
                  <a16:creationId xmlns:a16="http://schemas.microsoft.com/office/drawing/2014/main" id="{1EFD3F84-4DC7-477C-FCB4-01A72EA81F03}"/>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1" name="手繪多邊形: 圖案 100">
              <a:extLst>
                <a:ext uri="{FF2B5EF4-FFF2-40B4-BE49-F238E27FC236}">
                  <a16:creationId xmlns:a16="http://schemas.microsoft.com/office/drawing/2014/main" id="{1C0D8F3C-4168-8C9E-5C94-2AA2434A90C4}"/>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2" name="手繪多邊形: 圖案 101">
              <a:extLst>
                <a:ext uri="{FF2B5EF4-FFF2-40B4-BE49-F238E27FC236}">
                  <a16:creationId xmlns:a16="http://schemas.microsoft.com/office/drawing/2014/main" id="{C2D74BA4-D417-9039-31A8-90EB8C56CA4B}"/>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3" name="手繪多邊形: 圖案 102">
              <a:extLst>
                <a:ext uri="{FF2B5EF4-FFF2-40B4-BE49-F238E27FC236}">
                  <a16:creationId xmlns:a16="http://schemas.microsoft.com/office/drawing/2014/main" id="{9A5D01DA-A763-E201-10AB-104DFEF44517}"/>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4" name="手繪多邊形: 圖案 103">
              <a:extLst>
                <a:ext uri="{FF2B5EF4-FFF2-40B4-BE49-F238E27FC236}">
                  <a16:creationId xmlns:a16="http://schemas.microsoft.com/office/drawing/2014/main" id="{E48D9BEE-C765-CFE5-3EBB-BDEAC7C75157}"/>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5" name="手繪多邊形: 圖案 104">
              <a:extLst>
                <a:ext uri="{FF2B5EF4-FFF2-40B4-BE49-F238E27FC236}">
                  <a16:creationId xmlns:a16="http://schemas.microsoft.com/office/drawing/2014/main" id="{84BCEDA4-5EC8-6EB9-2181-1877A6AE6C4D}"/>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6" name="手繪多邊形: 圖案 105">
              <a:extLst>
                <a:ext uri="{FF2B5EF4-FFF2-40B4-BE49-F238E27FC236}">
                  <a16:creationId xmlns:a16="http://schemas.microsoft.com/office/drawing/2014/main" id="{A20A7E3D-9841-AA61-6D3A-F9DA1596907F}"/>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7" name="手繪多邊形: 圖案 106">
              <a:extLst>
                <a:ext uri="{FF2B5EF4-FFF2-40B4-BE49-F238E27FC236}">
                  <a16:creationId xmlns:a16="http://schemas.microsoft.com/office/drawing/2014/main" id="{F1455CCF-BEE0-06D2-D3D0-8F079AD2FFC0}"/>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8" name="手繪多邊形: 圖案 107">
              <a:extLst>
                <a:ext uri="{FF2B5EF4-FFF2-40B4-BE49-F238E27FC236}">
                  <a16:creationId xmlns:a16="http://schemas.microsoft.com/office/drawing/2014/main" id="{D28C8C28-0684-13FA-C403-7368AAB6FC05}"/>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9" name="手繪多邊形: 圖案 108">
              <a:extLst>
                <a:ext uri="{FF2B5EF4-FFF2-40B4-BE49-F238E27FC236}">
                  <a16:creationId xmlns:a16="http://schemas.microsoft.com/office/drawing/2014/main" id="{EE26B951-9F7D-9277-6437-321FE69A498F}"/>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cxnSp>
        <p:nvCxnSpPr>
          <p:cNvPr id="240" name="直線單箭頭接點 915">
            <a:extLst>
              <a:ext uri="{FF2B5EF4-FFF2-40B4-BE49-F238E27FC236}">
                <a16:creationId xmlns:a16="http://schemas.microsoft.com/office/drawing/2014/main" id="{FE2451E1-DF2D-91E8-2527-FA29F6653175}"/>
              </a:ext>
            </a:extLst>
          </p:cNvPr>
          <p:cNvCxnSpPr>
            <a:cxnSpLocks/>
          </p:cNvCxnSpPr>
          <p:nvPr/>
        </p:nvCxnSpPr>
        <p:spPr>
          <a:xfrm>
            <a:off x="7367882" y="3314160"/>
            <a:ext cx="0" cy="1701783"/>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1" name="矩形 901">
            <a:extLst>
              <a:ext uri="{FF2B5EF4-FFF2-40B4-BE49-F238E27FC236}">
                <a16:creationId xmlns:a16="http://schemas.microsoft.com/office/drawing/2014/main" id="{A36B4A8C-7B14-8B91-7D85-B311C2749B7B}"/>
              </a:ext>
            </a:extLst>
          </p:cNvPr>
          <p:cNvSpPr/>
          <p:nvPr/>
        </p:nvSpPr>
        <p:spPr>
          <a:xfrm>
            <a:off x="6481988" y="3899040"/>
            <a:ext cx="833883" cy="318100"/>
          </a:xfrm>
          <a:prstGeom prst="rect">
            <a:avLst/>
          </a:prstGeom>
        </p:spPr>
        <p:txBody>
          <a:bodyPr wrap="none" anchor="t">
            <a:spAutoFit/>
          </a:bodyPr>
          <a:lstStyle/>
          <a:p>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Normal</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2" name="矩形 901">
            <a:extLst>
              <a:ext uri="{FF2B5EF4-FFF2-40B4-BE49-F238E27FC236}">
                <a16:creationId xmlns:a16="http://schemas.microsoft.com/office/drawing/2014/main" id="{E4CB5DC0-8912-08D9-AE79-16C31622A7A2}"/>
              </a:ext>
            </a:extLst>
          </p:cNvPr>
          <p:cNvSpPr/>
          <p:nvPr/>
        </p:nvSpPr>
        <p:spPr>
          <a:xfrm>
            <a:off x="6454754" y="5581469"/>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3" name="矩形 901">
            <a:extLst>
              <a:ext uri="{FF2B5EF4-FFF2-40B4-BE49-F238E27FC236}">
                <a16:creationId xmlns:a16="http://schemas.microsoft.com/office/drawing/2014/main" id="{8069E09A-1D69-BEEF-CCA3-C2D788CAAD01}"/>
              </a:ext>
            </a:extLst>
          </p:cNvPr>
          <p:cNvSpPr/>
          <p:nvPr/>
        </p:nvSpPr>
        <p:spPr>
          <a:xfrm>
            <a:off x="9602590" y="5585938"/>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Secondary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44" name="直線單箭頭接點 915">
            <a:extLst>
              <a:ext uri="{FF2B5EF4-FFF2-40B4-BE49-F238E27FC236}">
                <a16:creationId xmlns:a16="http://schemas.microsoft.com/office/drawing/2014/main" id="{80E03A5C-E619-9421-6F60-680438283840}"/>
              </a:ext>
            </a:extLst>
          </p:cNvPr>
          <p:cNvCxnSpPr>
            <a:cxnSpLocks/>
          </p:cNvCxnSpPr>
          <p:nvPr/>
        </p:nvCxnSpPr>
        <p:spPr>
          <a:xfrm>
            <a:off x="7910806" y="5331582"/>
            <a:ext cx="1604962" cy="0"/>
          </a:xfrm>
          <a:prstGeom prst="straightConnector1">
            <a:avLst/>
          </a:prstGeom>
          <a:ln w="25400">
            <a:solidFill>
              <a:srgbClr val="88F2DC"/>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45" name="矩形 901">
            <a:extLst>
              <a:ext uri="{FF2B5EF4-FFF2-40B4-BE49-F238E27FC236}">
                <a16:creationId xmlns:a16="http://schemas.microsoft.com/office/drawing/2014/main" id="{20382E0B-9D24-8612-5752-CDB2B800F6C1}"/>
              </a:ext>
            </a:extLst>
          </p:cNvPr>
          <p:cNvSpPr/>
          <p:nvPr/>
        </p:nvSpPr>
        <p:spPr>
          <a:xfrm>
            <a:off x="7994261" y="5335224"/>
            <a:ext cx="1740047" cy="502573"/>
          </a:xfrm>
          <a:prstGeom prst="rect">
            <a:avLst/>
          </a:prstGeom>
        </p:spPr>
        <p:txBody>
          <a:bodyPr wrap="square" anchor="t">
            <a:spAutoFit/>
          </a:bodyPr>
          <a:lstStyle/>
          <a:p>
            <a:pPr algn="ctr"/>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 Snapshot</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246" name="直線單箭頭接點 915">
            <a:extLst>
              <a:ext uri="{FF2B5EF4-FFF2-40B4-BE49-F238E27FC236}">
                <a16:creationId xmlns:a16="http://schemas.microsoft.com/office/drawing/2014/main" id="{E76D0BAA-3BB2-70E5-CC98-2D010B49D8BC}"/>
              </a:ext>
            </a:extLst>
          </p:cNvPr>
          <p:cNvCxnSpPr>
            <a:cxnSpLocks/>
          </p:cNvCxnSpPr>
          <p:nvPr/>
        </p:nvCxnSpPr>
        <p:spPr>
          <a:xfrm>
            <a:off x="7954526" y="3368843"/>
            <a:ext cx="1604962" cy="1599945"/>
          </a:xfrm>
          <a:prstGeom prst="straightConnector1">
            <a:avLst/>
          </a:prstGeom>
          <a:ln w="25400" cap="rnd">
            <a:solidFill>
              <a:srgbClr val="88F2DC"/>
            </a:soli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47" name="群組 246">
            <a:extLst>
              <a:ext uri="{FF2B5EF4-FFF2-40B4-BE49-F238E27FC236}">
                <a16:creationId xmlns:a16="http://schemas.microsoft.com/office/drawing/2014/main" id="{43E5C0DB-B279-F200-5351-E6887767B6FB}"/>
              </a:ext>
            </a:extLst>
          </p:cNvPr>
          <p:cNvGrpSpPr/>
          <p:nvPr/>
        </p:nvGrpSpPr>
        <p:grpSpPr>
          <a:xfrm>
            <a:off x="6481988" y="2938743"/>
            <a:ext cx="2948634" cy="355351"/>
            <a:chOff x="6409340" y="2839578"/>
            <a:chExt cx="2149752" cy="259074"/>
          </a:xfrm>
          <a:effectLst>
            <a:outerShdw blurRad="50800" dist="38100" dir="2700000" algn="tl" rotWithShape="0">
              <a:prstClr val="black">
                <a:alpha val="40000"/>
              </a:prstClr>
            </a:outerShdw>
          </a:effectLst>
        </p:grpSpPr>
        <p:sp>
          <p:nvSpPr>
            <p:cNvPr id="248" name="矩形: 圓角 122" hidden="1">
              <a:extLst>
                <a:ext uri="{FF2B5EF4-FFF2-40B4-BE49-F238E27FC236}">
                  <a16:creationId xmlns:a16="http://schemas.microsoft.com/office/drawing/2014/main" id="{E29D1C57-3C0A-89DA-4BE4-A1616AB6A531}"/>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45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49" name="圖形 123">
              <a:extLst>
                <a:ext uri="{FF2B5EF4-FFF2-40B4-BE49-F238E27FC236}">
                  <a16:creationId xmlns:a16="http://schemas.microsoft.com/office/drawing/2014/main" id="{157BE88C-C8CA-C257-B5D4-DDD8F8372B9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09340" y="2839578"/>
              <a:ext cx="2149751" cy="259073"/>
            </a:xfrm>
            <a:prstGeom prst="rect">
              <a:avLst/>
            </a:prstGeom>
          </p:spPr>
        </p:pic>
      </p:grpSp>
      <p:sp>
        <p:nvSpPr>
          <p:cNvPr id="250" name="矩形 901">
            <a:extLst>
              <a:ext uri="{FF2B5EF4-FFF2-40B4-BE49-F238E27FC236}">
                <a16:creationId xmlns:a16="http://schemas.microsoft.com/office/drawing/2014/main" id="{0CA58AC3-7E42-EE05-D7D7-573E10F1278B}"/>
              </a:ext>
            </a:extLst>
          </p:cNvPr>
          <p:cNvSpPr/>
          <p:nvPr/>
        </p:nvSpPr>
        <p:spPr>
          <a:xfrm>
            <a:off x="8763185" y="3776968"/>
            <a:ext cx="2606804" cy="315471"/>
          </a:xfrm>
          <a:prstGeom prst="rect">
            <a:avLst/>
          </a:prstGeom>
        </p:spPr>
        <p:txBody>
          <a:bodyPr wrap="none" lIns="91440" tIns="45720" rIns="91440" bIns="45720" anchor="t">
            <a:spAutoFit/>
          </a:bodyPr>
          <a:lstStyle/>
          <a:p>
            <a:r>
              <a:rPr lang="en-US" altLang="zh-TW" sz="14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Disaster Recovery (RPO=0)</a:t>
            </a:r>
            <a:endParaRPr lang="en-US" sz="145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1" name="矩形 901">
            <a:extLst>
              <a:ext uri="{FF2B5EF4-FFF2-40B4-BE49-F238E27FC236}">
                <a16:creationId xmlns:a16="http://schemas.microsoft.com/office/drawing/2014/main" id="{32B722D0-92BB-40C3-1E32-2CC14629FB97}"/>
              </a:ext>
            </a:extLst>
          </p:cNvPr>
          <p:cNvSpPr/>
          <p:nvPr/>
        </p:nvSpPr>
        <p:spPr>
          <a:xfrm>
            <a:off x="7720499" y="6050730"/>
            <a:ext cx="2432269" cy="502573"/>
          </a:xfrm>
          <a:prstGeom prst="rect">
            <a:avLst/>
          </a:prstGeom>
        </p:spPr>
        <p:txBody>
          <a:bodyPr wrap="none" anchor="t">
            <a:spAutoFit/>
          </a:bodyPr>
          <a:lstStyle/>
          <a:p>
            <a:r>
              <a:rPr lang="en-US" altLang="zh-TW"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Direct connected via 25GbE</a:t>
            </a:r>
            <a:br>
              <a:rPr lang="en-US"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sz="1333"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(Round Trip Latency &lt; 5ms)</a:t>
            </a:r>
            <a:endParaRPr lang="en-US" sz="1333">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52" name="群組 251">
            <a:extLst>
              <a:ext uri="{FF2B5EF4-FFF2-40B4-BE49-F238E27FC236}">
                <a16:creationId xmlns:a16="http://schemas.microsoft.com/office/drawing/2014/main" id="{1CC7C753-F76C-8911-2B97-87E5A20FF395}"/>
              </a:ext>
            </a:extLst>
          </p:cNvPr>
          <p:cNvGrpSpPr/>
          <p:nvPr/>
        </p:nvGrpSpPr>
        <p:grpSpPr>
          <a:xfrm>
            <a:off x="4679943" y="4678791"/>
            <a:ext cx="579995" cy="579995"/>
            <a:chOff x="4435908" y="4889651"/>
            <a:chExt cx="759453" cy="759453"/>
          </a:xfrm>
        </p:grpSpPr>
        <p:sp>
          <p:nvSpPr>
            <p:cNvPr id="253" name="手繪多邊形: 圖案 956">
              <a:extLst>
                <a:ext uri="{FF2B5EF4-FFF2-40B4-BE49-F238E27FC236}">
                  <a16:creationId xmlns:a16="http://schemas.microsoft.com/office/drawing/2014/main" id="{E6BFCDE0-2BAE-6DE3-BF9B-55313AF305F3}"/>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54" name="圖形 128">
              <a:extLst>
                <a:ext uri="{FF2B5EF4-FFF2-40B4-BE49-F238E27FC236}">
                  <a16:creationId xmlns:a16="http://schemas.microsoft.com/office/drawing/2014/main" id="{9906B088-0A8F-55BD-AC6E-0DA4D082C258}"/>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sp>
        <p:nvSpPr>
          <p:cNvPr id="255" name="文字方塊 254">
            <a:extLst>
              <a:ext uri="{FF2B5EF4-FFF2-40B4-BE49-F238E27FC236}">
                <a16:creationId xmlns:a16="http://schemas.microsoft.com/office/drawing/2014/main" id="{221B9AF2-EB33-028D-F309-4D5C87356296}"/>
              </a:ext>
            </a:extLst>
          </p:cNvPr>
          <p:cNvSpPr txBox="1"/>
          <p:nvPr/>
        </p:nvSpPr>
        <p:spPr>
          <a:xfrm>
            <a:off x="704189" y="2089951"/>
            <a:ext cx="5130251" cy="369332"/>
          </a:xfrm>
          <a:prstGeom prst="rect">
            <a:avLst/>
          </a:prstGeom>
          <a:noFill/>
        </p:spPr>
        <p:txBody>
          <a:bodyPr wrap="square" lIns="91440" tIns="45720" rIns="91440" bIns="45720" anchor="t">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Schedule </a:t>
            </a: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5min~60min</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6" name="文字方塊 255">
            <a:extLst>
              <a:ext uri="{FF2B5EF4-FFF2-40B4-BE49-F238E27FC236}">
                <a16:creationId xmlns:a16="http://schemas.microsoft.com/office/drawing/2014/main" id="{059FFA3D-8FBD-4EEC-7552-F0A469CA7306}"/>
              </a:ext>
            </a:extLst>
          </p:cNvPr>
          <p:cNvSpPr txBox="1"/>
          <p:nvPr/>
        </p:nvSpPr>
        <p:spPr>
          <a:xfrm>
            <a:off x="6423483" y="2075603"/>
            <a:ext cx="4766487" cy="369332"/>
          </a:xfrm>
          <a:prstGeom prst="rect">
            <a:avLst/>
          </a:prstGeom>
          <a:noFill/>
        </p:spPr>
        <p:txBody>
          <a:bodyPr wrap="square" lIns="91440" tIns="45720" rIns="91440" bIns="45720" anchor="t">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Realtime </a:t>
            </a: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RPO=0</a:t>
            </a:r>
          </a:p>
        </p:txBody>
      </p:sp>
      <p:grpSp>
        <p:nvGrpSpPr>
          <p:cNvPr id="257" name="群組 256">
            <a:extLst>
              <a:ext uri="{FF2B5EF4-FFF2-40B4-BE49-F238E27FC236}">
                <a16:creationId xmlns:a16="http://schemas.microsoft.com/office/drawing/2014/main" id="{D21884D2-3BB4-0D3A-E57C-8333156ED8F9}"/>
              </a:ext>
            </a:extLst>
          </p:cNvPr>
          <p:cNvGrpSpPr/>
          <p:nvPr/>
        </p:nvGrpSpPr>
        <p:grpSpPr>
          <a:xfrm>
            <a:off x="2044472" y="4386422"/>
            <a:ext cx="579995" cy="579995"/>
            <a:chOff x="1633663" y="4907432"/>
            <a:chExt cx="759453" cy="759453"/>
          </a:xfrm>
        </p:grpSpPr>
        <p:sp>
          <p:nvSpPr>
            <p:cNvPr id="258" name="手繪多邊形: 圖案 956">
              <a:extLst>
                <a:ext uri="{FF2B5EF4-FFF2-40B4-BE49-F238E27FC236}">
                  <a16:creationId xmlns:a16="http://schemas.microsoft.com/office/drawing/2014/main" id="{9B2E8168-564E-B61E-FD52-4EE65E829111}"/>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59" name="圖形 131">
              <a:extLst>
                <a:ext uri="{FF2B5EF4-FFF2-40B4-BE49-F238E27FC236}">
                  <a16:creationId xmlns:a16="http://schemas.microsoft.com/office/drawing/2014/main" id="{2E0889E7-494A-02E3-DDDA-540800F31E3F}"/>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sp>
        <p:nvSpPr>
          <p:cNvPr id="260" name="矩形 901">
            <a:extLst>
              <a:ext uri="{FF2B5EF4-FFF2-40B4-BE49-F238E27FC236}">
                <a16:creationId xmlns:a16="http://schemas.microsoft.com/office/drawing/2014/main" id="{B9E58E00-C463-87E5-1109-3270DF1CCF21}"/>
              </a:ext>
            </a:extLst>
          </p:cNvPr>
          <p:cNvSpPr/>
          <p:nvPr/>
        </p:nvSpPr>
        <p:spPr>
          <a:xfrm>
            <a:off x="946557" y="5604757"/>
            <a:ext cx="1740047" cy="318100"/>
          </a:xfrm>
          <a:prstGeom prst="rect">
            <a:avLst/>
          </a:prstGeom>
        </p:spPr>
        <p:txBody>
          <a:bodyPr wrap="square" anchor="t">
            <a:spAutoFit/>
          </a:bodyP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Primary NAS</a:t>
            </a:r>
            <a:endParaRPr 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61" name="Picture 4" descr="一張含有 文字, 盒子 的圖片&#10;&#10;自動產生的描述">
            <a:extLst>
              <a:ext uri="{FF2B5EF4-FFF2-40B4-BE49-F238E27FC236}">
                <a16:creationId xmlns:a16="http://schemas.microsoft.com/office/drawing/2014/main" id="{1A30B772-D078-6E9B-B8CD-1393AED71706}"/>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81389" y="4580833"/>
            <a:ext cx="2177797" cy="1343103"/>
          </a:xfrm>
          <a:prstGeom prst="rect">
            <a:avLst/>
          </a:prstGeom>
          <a:noFill/>
          <a:extLst>
            <a:ext uri="{909E8E84-426E-40DD-AFC4-6F175D3DCCD1}">
              <a14:hiddenFill xmlns:a14="http://schemas.microsoft.com/office/drawing/2010/main">
                <a:solidFill>
                  <a:srgbClr val="FFFFFF"/>
                </a:solidFill>
              </a14:hiddenFill>
            </a:ext>
          </a:extLst>
        </p:spPr>
      </p:pic>
      <p:pic>
        <p:nvPicPr>
          <p:cNvPr id="262" name="Picture 4" descr="一張含有 文字, 盒子 的圖片&#10;&#10;自動產生的描述">
            <a:extLst>
              <a:ext uri="{FF2B5EF4-FFF2-40B4-BE49-F238E27FC236}">
                <a16:creationId xmlns:a16="http://schemas.microsoft.com/office/drawing/2014/main" id="{A1F4FD6D-67FC-5A03-61D1-A0EDC287F65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100740" y="4560238"/>
            <a:ext cx="2177797" cy="134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96794"/>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肘形接點 79">
            <a:extLst>
              <a:ext uri="{FF2B5EF4-FFF2-40B4-BE49-F238E27FC236}">
                <a16:creationId xmlns:a16="http://schemas.microsoft.com/office/drawing/2014/main" id="{CFACFAEA-448C-4614-87EA-46B7EA3E5D62}"/>
              </a:ext>
            </a:extLst>
          </p:cNvPr>
          <p:cNvCxnSpPr>
            <a:cxnSpLocks/>
          </p:cNvCxnSpPr>
          <p:nvPr/>
        </p:nvCxnSpPr>
        <p:spPr>
          <a:xfrm rot="10800000">
            <a:off x="6656732" y="3983158"/>
            <a:ext cx="3237290" cy="328633"/>
          </a:xfrm>
          <a:prstGeom prst="bentConnector3">
            <a:avLst>
              <a:gd name="adj1" fmla="val 5220"/>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圖形 12">
            <a:extLst>
              <a:ext uri="{FF2B5EF4-FFF2-40B4-BE49-F238E27FC236}">
                <a16:creationId xmlns:a16="http://schemas.microsoft.com/office/drawing/2014/main" id="{777EABE7-004B-401B-B4C3-CB5D3675B524}"/>
              </a:ext>
            </a:extLst>
          </p:cNvPr>
          <p:cNvPicPr>
            <a:picLocks noChangeAspect="1"/>
          </p:cNvPicPr>
          <p:nvPr/>
        </p:nvPicPr>
        <p:blipFill>
          <a:blip r:embed="rId2">
            <a:lum contrast="40000"/>
            <a:extLst>
              <a:ext uri="{96DAC541-7B7A-43D3-8B79-37D633B846F1}">
                <asvg:svgBlip xmlns:asvg="http://schemas.microsoft.com/office/drawing/2016/SVG/main" r:embed="rId3"/>
              </a:ext>
            </a:extLst>
          </a:blip>
          <a:stretch>
            <a:fillRect/>
          </a:stretch>
        </p:blipFill>
        <p:spPr>
          <a:xfrm>
            <a:off x="8793805" y="2973845"/>
            <a:ext cx="2854740" cy="2228090"/>
          </a:xfrm>
          <a:prstGeom prst="rect">
            <a:avLst/>
          </a:prstGeom>
          <a:effectLst>
            <a:outerShdw blurRad="50800" dist="38100" dir="2700000" algn="tl" rotWithShape="0">
              <a:prstClr val="black">
                <a:alpha val="40000"/>
              </a:prstClr>
            </a:outerShdw>
          </a:effectLst>
        </p:spPr>
      </p:pic>
      <p:cxnSp>
        <p:nvCxnSpPr>
          <p:cNvPr id="14" name="直線接點 13">
            <a:extLst>
              <a:ext uri="{FF2B5EF4-FFF2-40B4-BE49-F238E27FC236}">
                <a16:creationId xmlns:a16="http://schemas.microsoft.com/office/drawing/2014/main" id="{12AEA936-09C9-4668-9812-2F308C1BC00A}"/>
              </a:ext>
            </a:extLst>
          </p:cNvPr>
          <p:cNvCxnSpPr>
            <a:cxnSpLocks/>
          </p:cNvCxnSpPr>
          <p:nvPr/>
        </p:nvCxnSpPr>
        <p:spPr>
          <a:xfrm>
            <a:off x="2006169" y="3991578"/>
            <a:ext cx="274420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直線接點 14">
            <a:extLst>
              <a:ext uri="{FF2B5EF4-FFF2-40B4-BE49-F238E27FC236}">
                <a16:creationId xmlns:a16="http://schemas.microsoft.com/office/drawing/2014/main" id="{79C82F85-3B4A-40E6-AD05-8ED3798478E8}"/>
              </a:ext>
            </a:extLst>
          </p:cNvPr>
          <p:cNvCxnSpPr>
            <a:cxnSpLocks/>
          </p:cNvCxnSpPr>
          <p:nvPr/>
        </p:nvCxnSpPr>
        <p:spPr>
          <a:xfrm>
            <a:off x="4471046" y="3992776"/>
            <a:ext cx="1734640" cy="1086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文字方塊 15">
            <a:extLst>
              <a:ext uri="{FF2B5EF4-FFF2-40B4-BE49-F238E27FC236}">
                <a16:creationId xmlns:a16="http://schemas.microsoft.com/office/drawing/2014/main" id="{EC2B7A64-6F64-46B9-86D7-D71B1C24FD0C}"/>
              </a:ext>
            </a:extLst>
          </p:cNvPr>
          <p:cNvSpPr txBox="1"/>
          <p:nvPr/>
        </p:nvSpPr>
        <p:spPr>
          <a:xfrm>
            <a:off x="5842085" y="5411343"/>
            <a:ext cx="814647" cy="553998"/>
          </a:xfrm>
          <a:prstGeom prst="rect">
            <a:avLst/>
          </a:prstGeom>
          <a:noFill/>
        </p:spPr>
        <p:txBody>
          <a:bodyPr wrap="none" rtlCol="0">
            <a:spAutoFit/>
          </a:bodyPr>
          <a:lstStyle/>
          <a:p>
            <a:pPr algn="ctr"/>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Instant</a:t>
            </a:r>
          </a:p>
          <a:p>
            <a:pPr algn="ctr"/>
            <a:r>
              <a:rPr kumimoji="1" lang="en-US" altLang="zh-TW" sz="15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Clone</a:t>
            </a:r>
            <a:endParaRPr kumimoji="1" lang="zh-TW" altLang="en-US" sz="15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7" name="群組 16">
            <a:extLst>
              <a:ext uri="{FF2B5EF4-FFF2-40B4-BE49-F238E27FC236}">
                <a16:creationId xmlns:a16="http://schemas.microsoft.com/office/drawing/2014/main" id="{6E329C6F-907E-4BB2-8D0D-4065020CA788}"/>
              </a:ext>
            </a:extLst>
          </p:cNvPr>
          <p:cNvGrpSpPr/>
          <p:nvPr/>
        </p:nvGrpSpPr>
        <p:grpSpPr>
          <a:xfrm>
            <a:off x="7402710" y="3636997"/>
            <a:ext cx="1161727" cy="868416"/>
            <a:chOff x="6212618" y="1796412"/>
            <a:chExt cx="1594773" cy="704508"/>
          </a:xfrm>
        </p:grpSpPr>
        <p:pic>
          <p:nvPicPr>
            <p:cNvPr id="18" name="圖片 17">
              <a:extLst>
                <a:ext uri="{FF2B5EF4-FFF2-40B4-BE49-F238E27FC236}">
                  <a16:creationId xmlns:a16="http://schemas.microsoft.com/office/drawing/2014/main" id="{2512C600-212E-46B1-B0B6-B66CDC0DE57E}"/>
                </a:ext>
              </a:extLst>
            </p:cNvPr>
            <p:cNvPicPr>
              <a:picLocks noChangeAspect="1"/>
            </p:cNvPicPr>
            <p:nvPr/>
          </p:nvPicPr>
          <p:blipFill rotWithShape="1">
            <a:blip r:embed="rId4" cstate="print">
              <a:alphaModFix amt="90000"/>
              <a:extLst>
                <a:ext uri="{BEBA8EAE-BF5A-486C-A8C5-ECC9F3942E4B}">
                  <a14:imgProps xmlns:a14="http://schemas.microsoft.com/office/drawing/2010/main">
                    <a14:imgLayer r:embed="rId5">
                      <a14:imgEffect>
                        <a14:sharpenSoften amount="50000"/>
                      </a14:imgEffect>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l="-1"/>
            <a:stretch/>
          </p:blipFill>
          <p:spPr>
            <a:xfrm>
              <a:off x="6212618" y="1796412"/>
              <a:ext cx="1594773" cy="704508"/>
            </a:xfrm>
            <a:prstGeom prst="rect">
              <a:avLst/>
            </a:prstGeom>
          </p:spPr>
        </p:pic>
        <p:sp>
          <p:nvSpPr>
            <p:cNvPr id="19" name="矩形 18">
              <a:extLst>
                <a:ext uri="{FF2B5EF4-FFF2-40B4-BE49-F238E27FC236}">
                  <a16:creationId xmlns:a16="http://schemas.microsoft.com/office/drawing/2014/main" id="{1132323A-21E2-42D9-98F6-427DC1834879}"/>
                </a:ext>
              </a:extLst>
            </p:cNvPr>
            <p:cNvSpPr/>
            <p:nvPr/>
          </p:nvSpPr>
          <p:spPr>
            <a:xfrm>
              <a:off x="6372761" y="1814776"/>
              <a:ext cx="1402272" cy="531496"/>
            </a:xfrm>
            <a:prstGeom prst="rect">
              <a:avLst/>
            </a:prstGeom>
            <a:gradFill flip="none" rotWithShape="1">
              <a:gsLst>
                <a:gs pos="0">
                  <a:srgbClr val="732929">
                    <a:alpha val="55000"/>
                  </a:srgbClr>
                </a:gs>
                <a:gs pos="100000">
                  <a:srgbClr val="E89128">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20" name="Google Shape;1624;p84">
            <a:extLst>
              <a:ext uri="{FF2B5EF4-FFF2-40B4-BE49-F238E27FC236}">
                <a16:creationId xmlns:a16="http://schemas.microsoft.com/office/drawing/2014/main" id="{44521A84-E9A1-4855-B713-726F6D237A96}"/>
              </a:ext>
            </a:extLst>
          </p:cNvPr>
          <p:cNvSpPr/>
          <p:nvPr/>
        </p:nvSpPr>
        <p:spPr>
          <a:xfrm>
            <a:off x="588329" y="4622553"/>
            <a:ext cx="1911821" cy="633368"/>
          </a:xfrm>
          <a:prstGeom prst="round2DiagRect">
            <a:avLst>
              <a:gd name="adj1" fmla="val 12572"/>
              <a:gd name="adj2" fmla="val 0"/>
            </a:avLst>
          </a:prstGeom>
          <a:gradFill>
            <a:gsLst>
              <a:gs pos="100000">
                <a:srgbClr val="2F8141"/>
              </a:gs>
              <a:gs pos="0">
                <a:srgbClr val="48BD62"/>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lvl="0" algn="ctr">
              <a:lnSpc>
                <a:spcPct val="103125"/>
              </a:lnSpc>
            </a:pPr>
            <a:endParaRPr 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1466;p83">
            <a:extLst>
              <a:ext uri="{FF2B5EF4-FFF2-40B4-BE49-F238E27FC236}">
                <a16:creationId xmlns:a16="http://schemas.microsoft.com/office/drawing/2014/main" id="{BB845B4B-4D8B-4909-98FF-529DBD5F4287}"/>
              </a:ext>
            </a:extLst>
          </p:cNvPr>
          <p:cNvSpPr/>
          <p:nvPr/>
        </p:nvSpPr>
        <p:spPr>
          <a:xfrm>
            <a:off x="588328" y="4371608"/>
            <a:ext cx="1911820" cy="340381"/>
          </a:xfrm>
          <a:prstGeom prst="round2DiagRect">
            <a:avLst>
              <a:gd name="adj1" fmla="val 12572"/>
              <a:gd name="adj2" fmla="val 0"/>
            </a:avLst>
          </a:prstGeom>
          <a:gradFill>
            <a:gsLst>
              <a:gs pos="0">
                <a:srgbClr val="7B74D2"/>
              </a:gs>
              <a:gs pos="100000">
                <a:srgbClr val="5850CA"/>
              </a:gs>
            </a:gsLst>
            <a:lin ang="5400000" scaled="0"/>
          </a:gradFill>
          <a:ln>
            <a:noFill/>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88898" lvl="0" algn="ctr">
              <a:lnSpc>
                <a:spcPts val="2200"/>
              </a:lnSpc>
              <a:buSzPct val="80000"/>
              <a:tabLst>
                <a:tab pos="88898" algn="l"/>
              </a:tabLst>
            </a:pPr>
            <a:r>
              <a:rPr 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VMware</a:t>
            </a:r>
          </a:p>
        </p:txBody>
      </p:sp>
      <p:sp>
        <p:nvSpPr>
          <p:cNvPr id="22" name="矩形 21">
            <a:extLst>
              <a:ext uri="{FF2B5EF4-FFF2-40B4-BE49-F238E27FC236}">
                <a16:creationId xmlns:a16="http://schemas.microsoft.com/office/drawing/2014/main" id="{096400E1-D712-475D-9A69-48FF69507119}"/>
              </a:ext>
            </a:extLst>
          </p:cNvPr>
          <p:cNvSpPr/>
          <p:nvPr/>
        </p:nvSpPr>
        <p:spPr>
          <a:xfrm>
            <a:off x="586287" y="4811033"/>
            <a:ext cx="1915909" cy="350609"/>
          </a:xfrm>
          <a:prstGeom prst="rect">
            <a:avLst/>
          </a:prstGeom>
        </p:spPr>
        <p:txBody>
          <a:bodyPr wrap="none">
            <a:sp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Hypervisor Host</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endPar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 name="文字方塊 22">
            <a:extLst>
              <a:ext uri="{FF2B5EF4-FFF2-40B4-BE49-F238E27FC236}">
                <a16:creationId xmlns:a16="http://schemas.microsoft.com/office/drawing/2014/main" id="{3CC62841-54FF-417C-A84B-D5108C9A629C}"/>
              </a:ext>
            </a:extLst>
          </p:cNvPr>
          <p:cNvSpPr txBox="1"/>
          <p:nvPr/>
        </p:nvSpPr>
        <p:spPr>
          <a:xfrm>
            <a:off x="3820782" y="5302902"/>
            <a:ext cx="1050289" cy="307777"/>
          </a:xfrm>
          <a:prstGeom prst="rect">
            <a:avLst/>
          </a:prstGeom>
          <a:noFill/>
        </p:spPr>
        <p:txBody>
          <a:bodyPr wrap="none" rtlCol="0">
            <a:spAutoFit/>
          </a:bodyPr>
          <a:lstStyle/>
          <a:p>
            <a:pPr algn="ctr"/>
            <a:r>
              <a:rPr kumimoji="1" lang="en-US" altLang="zh-TW" sz="14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endPar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 name="向右箭號 58">
            <a:extLst>
              <a:ext uri="{FF2B5EF4-FFF2-40B4-BE49-F238E27FC236}">
                <a16:creationId xmlns:a16="http://schemas.microsoft.com/office/drawing/2014/main" id="{2EE1CD8D-4517-49D7-AA8A-1B1CBDCBBF17}"/>
              </a:ext>
            </a:extLst>
          </p:cNvPr>
          <p:cNvSpPr/>
          <p:nvPr/>
        </p:nvSpPr>
        <p:spPr>
          <a:xfrm>
            <a:off x="3455039" y="5163761"/>
            <a:ext cx="1534025" cy="182044"/>
          </a:xfrm>
          <a:prstGeom prst="rightArrow">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Google Shape;1617;p84">
            <a:extLst>
              <a:ext uri="{FF2B5EF4-FFF2-40B4-BE49-F238E27FC236}">
                <a16:creationId xmlns:a16="http://schemas.microsoft.com/office/drawing/2014/main" id="{1B4F5EA2-8BA2-40F4-805E-F29A344D5D65}"/>
              </a:ext>
            </a:extLst>
          </p:cNvPr>
          <p:cNvSpPr/>
          <p:nvPr/>
        </p:nvSpPr>
        <p:spPr>
          <a:xfrm>
            <a:off x="7452152" y="3724671"/>
            <a:ext cx="1083307" cy="490255"/>
          </a:xfrm>
          <a:prstGeom prst="round2DiagRect">
            <a:avLst>
              <a:gd name="adj1" fmla="val 0"/>
              <a:gd name="adj2" fmla="val 0"/>
            </a:avLst>
          </a:prstGeom>
          <a:noFill/>
          <a:ln>
            <a:noFill/>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88898" algn="ctr">
              <a:lnSpc>
                <a:spcPts val="2200"/>
              </a:lnSpc>
              <a:buSzPct val="80000"/>
              <a:tabLst>
                <a:tab pos="88898" algn="l"/>
              </a:tabLst>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ethernet switch</a:t>
            </a:r>
          </a:p>
        </p:txBody>
      </p:sp>
      <p:grpSp>
        <p:nvGrpSpPr>
          <p:cNvPr id="26" name="群組 25">
            <a:extLst>
              <a:ext uri="{FF2B5EF4-FFF2-40B4-BE49-F238E27FC236}">
                <a16:creationId xmlns:a16="http://schemas.microsoft.com/office/drawing/2014/main" id="{9896BE1F-B53F-4621-95D9-7FADB0D5605D}"/>
              </a:ext>
            </a:extLst>
          </p:cNvPr>
          <p:cNvGrpSpPr/>
          <p:nvPr/>
        </p:nvGrpSpPr>
        <p:grpSpPr>
          <a:xfrm>
            <a:off x="6766725" y="4743960"/>
            <a:ext cx="773344" cy="969352"/>
            <a:chOff x="7428131" y="4448339"/>
            <a:chExt cx="773344" cy="969352"/>
          </a:xfrm>
        </p:grpSpPr>
        <p:grpSp>
          <p:nvGrpSpPr>
            <p:cNvPr id="27" name="圖形 18">
              <a:extLst>
                <a:ext uri="{FF2B5EF4-FFF2-40B4-BE49-F238E27FC236}">
                  <a16:creationId xmlns:a16="http://schemas.microsoft.com/office/drawing/2014/main" id="{C3B62C9B-B0BE-40A5-AF5A-07FCF8EE6C2F}"/>
                </a:ext>
              </a:extLst>
            </p:cNvPr>
            <p:cNvGrpSpPr/>
            <p:nvPr/>
          </p:nvGrpSpPr>
          <p:grpSpPr>
            <a:xfrm>
              <a:off x="7428131" y="4448339"/>
              <a:ext cx="773344" cy="969352"/>
              <a:chOff x="2615896" y="4386318"/>
              <a:chExt cx="918750" cy="1151612"/>
            </a:xfrm>
          </p:grpSpPr>
          <p:grpSp>
            <p:nvGrpSpPr>
              <p:cNvPr id="29" name="圖形 18">
                <a:extLst>
                  <a:ext uri="{FF2B5EF4-FFF2-40B4-BE49-F238E27FC236}">
                    <a16:creationId xmlns:a16="http://schemas.microsoft.com/office/drawing/2014/main" id="{1D76779F-5111-4F35-A467-AD24FD030B8B}"/>
                  </a:ext>
                </a:extLst>
              </p:cNvPr>
              <p:cNvGrpSpPr/>
              <p:nvPr/>
            </p:nvGrpSpPr>
            <p:grpSpPr>
              <a:xfrm>
                <a:off x="2615896" y="4981177"/>
                <a:ext cx="918750" cy="556753"/>
                <a:chOff x="2615896" y="4981177"/>
                <a:chExt cx="918750" cy="556753"/>
              </a:xfrm>
            </p:grpSpPr>
            <p:sp>
              <p:nvSpPr>
                <p:cNvPr id="36" name="手繪多邊形: 圖案 35">
                  <a:extLst>
                    <a:ext uri="{FF2B5EF4-FFF2-40B4-BE49-F238E27FC236}">
                      <a16:creationId xmlns:a16="http://schemas.microsoft.com/office/drawing/2014/main" id="{20F7664B-06DB-4FA5-A476-A1BA31E551DD}"/>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7" name="手繪多邊形: 圖案 36">
                  <a:extLst>
                    <a:ext uri="{FF2B5EF4-FFF2-40B4-BE49-F238E27FC236}">
                      <a16:creationId xmlns:a16="http://schemas.microsoft.com/office/drawing/2014/main" id="{7D2A6AF8-CEAE-4DFF-AC03-A554888C7562}"/>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0" name="圖形 18">
                <a:extLst>
                  <a:ext uri="{FF2B5EF4-FFF2-40B4-BE49-F238E27FC236}">
                    <a16:creationId xmlns:a16="http://schemas.microsoft.com/office/drawing/2014/main" id="{AF8FC140-A336-42F5-BD16-4CEE88FA33FB}"/>
                  </a:ext>
                </a:extLst>
              </p:cNvPr>
              <p:cNvGrpSpPr/>
              <p:nvPr/>
            </p:nvGrpSpPr>
            <p:grpSpPr>
              <a:xfrm>
                <a:off x="2615896" y="4683536"/>
                <a:ext cx="918750" cy="557176"/>
                <a:chOff x="2615896" y="4683536"/>
                <a:chExt cx="918750" cy="557176"/>
              </a:xfrm>
            </p:grpSpPr>
            <p:sp>
              <p:nvSpPr>
                <p:cNvPr id="34" name="手繪多邊形: 圖案 33">
                  <a:extLst>
                    <a:ext uri="{FF2B5EF4-FFF2-40B4-BE49-F238E27FC236}">
                      <a16:creationId xmlns:a16="http://schemas.microsoft.com/office/drawing/2014/main" id="{6DFB0853-4651-4E0E-A2C8-E43B086E027A}"/>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5" name="手繪多邊形: 圖案 34">
                  <a:extLst>
                    <a:ext uri="{FF2B5EF4-FFF2-40B4-BE49-F238E27FC236}">
                      <a16:creationId xmlns:a16="http://schemas.microsoft.com/office/drawing/2014/main" id="{23C58B42-CC6B-4A86-8924-F5AA45D6FC3C}"/>
                    </a:ext>
                  </a:extLst>
                </p:cNvPr>
                <p:cNvSpPr/>
                <p:nvPr/>
              </p:nvSpPr>
              <p:spPr>
                <a:xfrm>
                  <a:off x="2615896" y="4683536"/>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1" name="圖形 18">
                <a:extLst>
                  <a:ext uri="{FF2B5EF4-FFF2-40B4-BE49-F238E27FC236}">
                    <a16:creationId xmlns:a16="http://schemas.microsoft.com/office/drawing/2014/main" id="{8B72028E-1C23-4E95-91D4-B5228ED352C4}"/>
                  </a:ext>
                </a:extLst>
              </p:cNvPr>
              <p:cNvGrpSpPr/>
              <p:nvPr/>
            </p:nvGrpSpPr>
            <p:grpSpPr>
              <a:xfrm>
                <a:off x="2615896" y="4386318"/>
                <a:ext cx="918750" cy="557176"/>
                <a:chOff x="2615896" y="4386318"/>
                <a:chExt cx="918750" cy="557176"/>
              </a:xfrm>
            </p:grpSpPr>
            <p:sp>
              <p:nvSpPr>
                <p:cNvPr id="32" name="手繪多邊形: 圖案 31">
                  <a:extLst>
                    <a:ext uri="{FF2B5EF4-FFF2-40B4-BE49-F238E27FC236}">
                      <a16:creationId xmlns:a16="http://schemas.microsoft.com/office/drawing/2014/main" id="{C7B019FA-4F00-41DA-B426-AFBA25562A05}"/>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2">
                  <a:extLst>
                    <a:ext uri="{FF2B5EF4-FFF2-40B4-BE49-F238E27FC236}">
                      <a16:creationId xmlns:a16="http://schemas.microsoft.com/office/drawing/2014/main" id="{BAF1E518-C85A-4717-9FD0-79C1E5E588F9}"/>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28" name="矩形 27">
              <a:extLst>
                <a:ext uri="{FF2B5EF4-FFF2-40B4-BE49-F238E27FC236}">
                  <a16:creationId xmlns:a16="http://schemas.microsoft.com/office/drawing/2014/main" id="{BC7C34EA-FB4E-4DA3-B3CE-C82AC57A4534}"/>
                </a:ext>
              </a:extLst>
            </p:cNvPr>
            <p:cNvSpPr/>
            <p:nvPr/>
          </p:nvSpPr>
          <p:spPr>
            <a:xfrm>
              <a:off x="7518087" y="4682094"/>
              <a:ext cx="593431" cy="523220"/>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CDM</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38" name="向右箭號 58">
            <a:extLst>
              <a:ext uri="{FF2B5EF4-FFF2-40B4-BE49-F238E27FC236}">
                <a16:creationId xmlns:a16="http://schemas.microsoft.com/office/drawing/2014/main" id="{87CB09C1-9125-468F-A788-19044CA9A211}"/>
              </a:ext>
            </a:extLst>
          </p:cNvPr>
          <p:cNvSpPr/>
          <p:nvPr/>
        </p:nvSpPr>
        <p:spPr>
          <a:xfrm>
            <a:off x="5746042" y="5157693"/>
            <a:ext cx="1006732" cy="217457"/>
          </a:xfrm>
          <a:prstGeom prst="rightArrow">
            <a:avLst>
              <a:gd name="adj1" fmla="val 50000"/>
              <a:gd name="adj2" fmla="val 50000"/>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9" name="圖形 38">
            <a:extLst>
              <a:ext uri="{FF2B5EF4-FFF2-40B4-BE49-F238E27FC236}">
                <a16:creationId xmlns:a16="http://schemas.microsoft.com/office/drawing/2014/main" id="{D5F6CDC4-AB54-47D0-9906-9EEFD1A4164E}"/>
              </a:ext>
            </a:extLst>
          </p:cNvPr>
          <p:cNvPicPr>
            <a:picLocks noChangeAspect="1"/>
          </p:cNvPicPr>
          <p:nvPr/>
        </p:nvPicPr>
        <p:blipFill>
          <a:blip r:embed="rId6">
            <a:lum contrast="60000"/>
            <a:extLst>
              <a:ext uri="{96DAC541-7B7A-43D3-8B79-37D633B846F1}">
                <asvg:svgBlip xmlns:asvg="http://schemas.microsoft.com/office/drawing/2016/SVG/main" r:embed="rId7"/>
              </a:ext>
            </a:extLst>
          </a:blip>
          <a:stretch>
            <a:fillRect/>
          </a:stretch>
        </p:blipFill>
        <p:spPr>
          <a:xfrm>
            <a:off x="535997" y="3729425"/>
            <a:ext cx="2047875" cy="495300"/>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BFAC86B9-388B-496F-8DFA-36D4F5F6DB0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l="1515" t="3858" r="3383" b="4719"/>
          <a:stretch/>
        </p:blipFill>
        <p:spPr>
          <a:xfrm>
            <a:off x="8879935" y="3037502"/>
            <a:ext cx="2697784" cy="1473834"/>
          </a:xfrm>
          <a:prstGeom prst="rect">
            <a:avLst/>
          </a:prstGeom>
          <a:ln>
            <a:noFill/>
          </a:ln>
          <a:effectLst>
            <a:innerShdw blurRad="12700">
              <a:prstClr val="black"/>
            </a:innerShdw>
          </a:effectLst>
        </p:spPr>
      </p:pic>
      <p:grpSp>
        <p:nvGrpSpPr>
          <p:cNvPr id="43" name="群組 42">
            <a:extLst>
              <a:ext uri="{FF2B5EF4-FFF2-40B4-BE49-F238E27FC236}">
                <a16:creationId xmlns:a16="http://schemas.microsoft.com/office/drawing/2014/main" id="{9D847B61-3834-4831-B037-D3E63EA18737}"/>
              </a:ext>
            </a:extLst>
          </p:cNvPr>
          <p:cNvGrpSpPr/>
          <p:nvPr/>
        </p:nvGrpSpPr>
        <p:grpSpPr>
          <a:xfrm>
            <a:off x="3024534" y="4743960"/>
            <a:ext cx="773344" cy="969352"/>
            <a:chOff x="3280098" y="4367438"/>
            <a:chExt cx="918750" cy="1151612"/>
          </a:xfrm>
        </p:grpSpPr>
        <p:grpSp>
          <p:nvGrpSpPr>
            <p:cNvPr id="44" name="圖形 18">
              <a:extLst>
                <a:ext uri="{FF2B5EF4-FFF2-40B4-BE49-F238E27FC236}">
                  <a16:creationId xmlns:a16="http://schemas.microsoft.com/office/drawing/2014/main" id="{DC305332-9EA2-4990-877A-21906303EB47}"/>
                </a:ext>
              </a:extLst>
            </p:cNvPr>
            <p:cNvGrpSpPr/>
            <p:nvPr/>
          </p:nvGrpSpPr>
          <p:grpSpPr>
            <a:xfrm>
              <a:off x="3280098" y="4367438"/>
              <a:ext cx="918750" cy="1151612"/>
              <a:chOff x="2615896" y="4386318"/>
              <a:chExt cx="918750" cy="1151612"/>
            </a:xfrm>
          </p:grpSpPr>
          <p:grpSp>
            <p:nvGrpSpPr>
              <p:cNvPr id="46" name="圖形 18">
                <a:extLst>
                  <a:ext uri="{FF2B5EF4-FFF2-40B4-BE49-F238E27FC236}">
                    <a16:creationId xmlns:a16="http://schemas.microsoft.com/office/drawing/2014/main" id="{2117998C-9E5D-4411-A216-710FC657A93D}"/>
                  </a:ext>
                </a:extLst>
              </p:cNvPr>
              <p:cNvGrpSpPr/>
              <p:nvPr/>
            </p:nvGrpSpPr>
            <p:grpSpPr>
              <a:xfrm>
                <a:off x="2615896" y="4981177"/>
                <a:ext cx="918750" cy="556753"/>
                <a:chOff x="2615896" y="4981177"/>
                <a:chExt cx="918750" cy="556753"/>
              </a:xfrm>
            </p:grpSpPr>
            <p:sp>
              <p:nvSpPr>
                <p:cNvPr id="54" name="手繪多邊形: 圖案 53">
                  <a:extLst>
                    <a:ext uri="{FF2B5EF4-FFF2-40B4-BE49-F238E27FC236}">
                      <a16:creationId xmlns:a16="http://schemas.microsoft.com/office/drawing/2014/main" id="{C9162D8D-552C-43FB-8652-29D46FEFF27B}"/>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手繪多邊形: 圖案 54">
                  <a:extLst>
                    <a:ext uri="{FF2B5EF4-FFF2-40B4-BE49-F238E27FC236}">
                      <a16:creationId xmlns:a16="http://schemas.microsoft.com/office/drawing/2014/main" id="{A0ACC769-DE46-4363-A0EA-EB90025E4504}"/>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7" name="圖形 18">
                <a:extLst>
                  <a:ext uri="{FF2B5EF4-FFF2-40B4-BE49-F238E27FC236}">
                    <a16:creationId xmlns:a16="http://schemas.microsoft.com/office/drawing/2014/main" id="{898FC329-6B9D-45B8-8C20-96300EDAE526}"/>
                  </a:ext>
                </a:extLst>
              </p:cNvPr>
              <p:cNvGrpSpPr/>
              <p:nvPr/>
            </p:nvGrpSpPr>
            <p:grpSpPr>
              <a:xfrm>
                <a:off x="2615896" y="4683535"/>
                <a:ext cx="918750" cy="557177"/>
                <a:chOff x="2615896" y="4683535"/>
                <a:chExt cx="918750" cy="557177"/>
              </a:xfrm>
            </p:grpSpPr>
            <p:sp>
              <p:nvSpPr>
                <p:cNvPr id="52" name="手繪多邊形: 圖案 51">
                  <a:extLst>
                    <a:ext uri="{FF2B5EF4-FFF2-40B4-BE49-F238E27FC236}">
                      <a16:creationId xmlns:a16="http://schemas.microsoft.com/office/drawing/2014/main" id="{C3D23608-42B5-4984-98BC-6C060107782C}"/>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3" name="手繪多邊形: 圖案 52">
                  <a:extLst>
                    <a:ext uri="{FF2B5EF4-FFF2-40B4-BE49-F238E27FC236}">
                      <a16:creationId xmlns:a16="http://schemas.microsoft.com/office/drawing/2014/main" id="{9FCD8676-9D78-4420-8626-DF124921D61D}"/>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8" name="圖形 18">
                <a:extLst>
                  <a:ext uri="{FF2B5EF4-FFF2-40B4-BE49-F238E27FC236}">
                    <a16:creationId xmlns:a16="http://schemas.microsoft.com/office/drawing/2014/main" id="{3CBA639F-FE7D-4D41-BF40-A985B0934007}"/>
                  </a:ext>
                </a:extLst>
              </p:cNvPr>
              <p:cNvGrpSpPr/>
              <p:nvPr/>
            </p:nvGrpSpPr>
            <p:grpSpPr>
              <a:xfrm>
                <a:off x="2615896" y="4386318"/>
                <a:ext cx="918750" cy="557176"/>
                <a:chOff x="2615896" y="4386318"/>
                <a:chExt cx="918750" cy="557176"/>
              </a:xfrm>
            </p:grpSpPr>
            <p:sp>
              <p:nvSpPr>
                <p:cNvPr id="49" name="手繪多邊形: 圖案 48">
                  <a:extLst>
                    <a:ext uri="{FF2B5EF4-FFF2-40B4-BE49-F238E27FC236}">
                      <a16:creationId xmlns:a16="http://schemas.microsoft.com/office/drawing/2014/main" id="{3CCD0E0A-1E77-45EF-ACA0-538024927925}"/>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0" name="手繪多邊形: 圖案 49">
                  <a:extLst>
                    <a:ext uri="{FF2B5EF4-FFF2-40B4-BE49-F238E27FC236}">
                      <a16:creationId xmlns:a16="http://schemas.microsoft.com/office/drawing/2014/main" id="{B02A4BCD-9104-43C5-B9A0-B09EE3062CAB}"/>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45" name="矩形 44">
              <a:extLst>
                <a:ext uri="{FF2B5EF4-FFF2-40B4-BE49-F238E27FC236}">
                  <a16:creationId xmlns:a16="http://schemas.microsoft.com/office/drawing/2014/main" id="{4AAC9BCE-DA8B-49BD-A3A5-B843D917DA2A}"/>
                </a:ext>
              </a:extLst>
            </p:cNvPr>
            <p:cNvSpPr/>
            <p:nvPr/>
          </p:nvSpPr>
          <p:spPr>
            <a:xfrm>
              <a:off x="3410773" y="4924365"/>
              <a:ext cx="657401" cy="365646"/>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6" name="群組 55">
            <a:extLst>
              <a:ext uri="{FF2B5EF4-FFF2-40B4-BE49-F238E27FC236}">
                <a16:creationId xmlns:a16="http://schemas.microsoft.com/office/drawing/2014/main" id="{AC306C75-67F3-47F3-8FF7-2D17ADB14E34}"/>
              </a:ext>
            </a:extLst>
          </p:cNvPr>
          <p:cNvGrpSpPr/>
          <p:nvPr/>
        </p:nvGrpSpPr>
        <p:grpSpPr>
          <a:xfrm>
            <a:off x="5018258" y="4743957"/>
            <a:ext cx="773344" cy="969352"/>
            <a:chOff x="3280098" y="4367438"/>
            <a:chExt cx="918750" cy="1151612"/>
          </a:xfrm>
        </p:grpSpPr>
        <p:grpSp>
          <p:nvGrpSpPr>
            <p:cNvPr id="57" name="圖形 18">
              <a:extLst>
                <a:ext uri="{FF2B5EF4-FFF2-40B4-BE49-F238E27FC236}">
                  <a16:creationId xmlns:a16="http://schemas.microsoft.com/office/drawing/2014/main" id="{AF069C7A-FB02-43EC-A51E-DD0CB1687DD2}"/>
                </a:ext>
              </a:extLst>
            </p:cNvPr>
            <p:cNvGrpSpPr/>
            <p:nvPr/>
          </p:nvGrpSpPr>
          <p:grpSpPr>
            <a:xfrm>
              <a:off x="3280098" y="4367438"/>
              <a:ext cx="918750" cy="1151612"/>
              <a:chOff x="2615896" y="4386318"/>
              <a:chExt cx="918750" cy="1151612"/>
            </a:xfrm>
          </p:grpSpPr>
          <p:grpSp>
            <p:nvGrpSpPr>
              <p:cNvPr id="59" name="圖形 18">
                <a:extLst>
                  <a:ext uri="{FF2B5EF4-FFF2-40B4-BE49-F238E27FC236}">
                    <a16:creationId xmlns:a16="http://schemas.microsoft.com/office/drawing/2014/main" id="{79FFB25D-989E-4167-A2B6-2AD868EE4601}"/>
                  </a:ext>
                </a:extLst>
              </p:cNvPr>
              <p:cNvGrpSpPr/>
              <p:nvPr/>
            </p:nvGrpSpPr>
            <p:grpSpPr>
              <a:xfrm>
                <a:off x="2615896" y="4981177"/>
                <a:ext cx="918750" cy="556753"/>
                <a:chOff x="2615896" y="4981177"/>
                <a:chExt cx="918750" cy="556753"/>
              </a:xfrm>
            </p:grpSpPr>
            <p:sp>
              <p:nvSpPr>
                <p:cNvPr id="66" name="手繪多邊形: 圖案 65">
                  <a:extLst>
                    <a:ext uri="{FF2B5EF4-FFF2-40B4-BE49-F238E27FC236}">
                      <a16:creationId xmlns:a16="http://schemas.microsoft.com/office/drawing/2014/main" id="{FD92C684-AD4A-4A91-836C-03A43F7BB06E}"/>
                    </a:ext>
                  </a:extLst>
                </p:cNvPr>
                <p:cNvSpPr/>
                <p:nvPr/>
              </p:nvSpPr>
              <p:spPr>
                <a:xfrm>
                  <a:off x="2615896" y="5116237"/>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7" name="手繪多邊形: 圖案 66">
                  <a:extLst>
                    <a:ext uri="{FF2B5EF4-FFF2-40B4-BE49-F238E27FC236}">
                      <a16:creationId xmlns:a16="http://schemas.microsoft.com/office/drawing/2014/main" id="{AE4E70B8-A5E8-4A25-BF02-3E44EF9D300E}"/>
                    </a:ext>
                  </a:extLst>
                </p:cNvPr>
                <p:cNvSpPr/>
                <p:nvPr/>
              </p:nvSpPr>
              <p:spPr>
                <a:xfrm>
                  <a:off x="2615896" y="4981177"/>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0" name="圖形 18">
                <a:extLst>
                  <a:ext uri="{FF2B5EF4-FFF2-40B4-BE49-F238E27FC236}">
                    <a16:creationId xmlns:a16="http://schemas.microsoft.com/office/drawing/2014/main" id="{6250F3F1-9B2E-4EEE-BEEF-CD675D06F370}"/>
                  </a:ext>
                </a:extLst>
              </p:cNvPr>
              <p:cNvGrpSpPr/>
              <p:nvPr/>
            </p:nvGrpSpPr>
            <p:grpSpPr>
              <a:xfrm>
                <a:off x="2615896" y="4683535"/>
                <a:ext cx="918750" cy="557177"/>
                <a:chOff x="2615896" y="4683535"/>
                <a:chExt cx="918750" cy="557177"/>
              </a:xfrm>
            </p:grpSpPr>
            <p:sp>
              <p:nvSpPr>
                <p:cNvPr id="64" name="手繪多邊形: 圖案 63">
                  <a:extLst>
                    <a:ext uri="{FF2B5EF4-FFF2-40B4-BE49-F238E27FC236}">
                      <a16:creationId xmlns:a16="http://schemas.microsoft.com/office/drawing/2014/main" id="{123E7DE5-73A1-4F5B-A535-D10E5A9CD0FE}"/>
                    </a:ext>
                  </a:extLst>
                </p:cNvPr>
                <p:cNvSpPr/>
                <p:nvPr/>
              </p:nvSpPr>
              <p:spPr>
                <a:xfrm>
                  <a:off x="2615896" y="4819019"/>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5" name="手繪多邊形: 圖案 64">
                  <a:extLst>
                    <a:ext uri="{FF2B5EF4-FFF2-40B4-BE49-F238E27FC236}">
                      <a16:creationId xmlns:a16="http://schemas.microsoft.com/office/drawing/2014/main" id="{FF018764-ABAD-4A17-9DB0-CAA31A85BF87}"/>
                    </a:ext>
                  </a:extLst>
                </p:cNvPr>
                <p:cNvSpPr/>
                <p:nvPr/>
              </p:nvSpPr>
              <p:spPr>
                <a:xfrm>
                  <a:off x="2615896" y="4683535"/>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1" name="圖形 18">
                <a:extLst>
                  <a:ext uri="{FF2B5EF4-FFF2-40B4-BE49-F238E27FC236}">
                    <a16:creationId xmlns:a16="http://schemas.microsoft.com/office/drawing/2014/main" id="{3E257B38-84EC-46E5-8026-3000463B9F30}"/>
                  </a:ext>
                </a:extLst>
              </p:cNvPr>
              <p:cNvGrpSpPr/>
              <p:nvPr/>
            </p:nvGrpSpPr>
            <p:grpSpPr>
              <a:xfrm>
                <a:off x="2615896" y="4386318"/>
                <a:ext cx="918750" cy="557176"/>
                <a:chOff x="2615896" y="4386318"/>
                <a:chExt cx="918750" cy="557176"/>
              </a:xfrm>
            </p:grpSpPr>
            <p:sp>
              <p:nvSpPr>
                <p:cNvPr id="62" name="手繪多邊形: 圖案 61">
                  <a:extLst>
                    <a:ext uri="{FF2B5EF4-FFF2-40B4-BE49-F238E27FC236}">
                      <a16:creationId xmlns:a16="http://schemas.microsoft.com/office/drawing/2014/main" id="{1FBD6D73-06CF-4A64-A266-16C334F74E88}"/>
                    </a:ext>
                  </a:extLst>
                </p:cNvPr>
                <p:cNvSpPr/>
                <p:nvPr/>
              </p:nvSpPr>
              <p:spPr>
                <a:xfrm>
                  <a:off x="2615896" y="4521801"/>
                  <a:ext cx="918750" cy="421693"/>
                </a:xfrm>
                <a:custGeom>
                  <a:avLst/>
                  <a:gdLst>
                    <a:gd name="connsiteX0" fmla="*/ 0 w 918750"/>
                    <a:gd name="connsiteY0" fmla="*/ 0 h 421693"/>
                    <a:gd name="connsiteX1" fmla="*/ 0 w 918750"/>
                    <a:gd name="connsiteY1" fmla="*/ 276049 h 421693"/>
                    <a:gd name="connsiteX2" fmla="*/ 459375 w 918750"/>
                    <a:gd name="connsiteY2" fmla="*/ 421694 h 421693"/>
                    <a:gd name="connsiteX3" fmla="*/ 918750 w 918750"/>
                    <a:gd name="connsiteY3" fmla="*/ 276049 h 421693"/>
                    <a:gd name="connsiteX4" fmla="*/ 918750 w 918750"/>
                    <a:gd name="connsiteY4" fmla="*/ 0 h 421693"/>
                    <a:gd name="connsiteX5" fmla="*/ 0 w 918750"/>
                    <a:gd name="connsiteY5" fmla="*/ 0 h 42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750" h="421693">
                      <a:moveTo>
                        <a:pt x="0" y="0"/>
                      </a:moveTo>
                      <a:lnTo>
                        <a:pt x="0" y="276049"/>
                      </a:lnTo>
                      <a:cubicBezTo>
                        <a:pt x="0" y="356492"/>
                        <a:pt x="205766" y="421694"/>
                        <a:pt x="459375" y="421694"/>
                      </a:cubicBezTo>
                      <a:cubicBezTo>
                        <a:pt x="712984" y="421694"/>
                        <a:pt x="918750" y="356492"/>
                        <a:pt x="918750" y="276049"/>
                      </a:cubicBezTo>
                      <a:lnTo>
                        <a:pt x="918750" y="0"/>
                      </a:lnTo>
                      <a:lnTo>
                        <a:pt x="0" y="0"/>
                      </a:lnTo>
                      <a:close/>
                    </a:path>
                  </a:pathLst>
                </a:custGeom>
                <a:solidFill>
                  <a:schemeClr val="tx2">
                    <a:lumMod val="75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3" name="手繪多邊形: 圖案 62">
                  <a:extLst>
                    <a:ext uri="{FF2B5EF4-FFF2-40B4-BE49-F238E27FC236}">
                      <a16:creationId xmlns:a16="http://schemas.microsoft.com/office/drawing/2014/main" id="{EB207454-3F60-495E-BCDD-2B483358FF10}"/>
                    </a:ext>
                  </a:extLst>
                </p:cNvPr>
                <p:cNvSpPr/>
                <p:nvPr/>
              </p:nvSpPr>
              <p:spPr>
                <a:xfrm>
                  <a:off x="2615896" y="4386318"/>
                  <a:ext cx="918750" cy="291290"/>
                </a:xfrm>
                <a:custGeom>
                  <a:avLst/>
                  <a:gdLst>
                    <a:gd name="connsiteX0" fmla="*/ 918750 w 918750"/>
                    <a:gd name="connsiteY0" fmla="*/ 145645 h 291290"/>
                    <a:gd name="connsiteX1" fmla="*/ 459375 w 918750"/>
                    <a:gd name="connsiteY1" fmla="*/ 291291 h 291290"/>
                    <a:gd name="connsiteX2" fmla="*/ 0 w 918750"/>
                    <a:gd name="connsiteY2" fmla="*/ 145645 h 291290"/>
                    <a:gd name="connsiteX3" fmla="*/ 459375 w 918750"/>
                    <a:gd name="connsiteY3" fmla="*/ 0 h 291290"/>
                    <a:gd name="connsiteX4" fmla="*/ 918750 w 918750"/>
                    <a:gd name="connsiteY4" fmla="*/ 145645 h 291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750" h="291290">
                      <a:moveTo>
                        <a:pt x="918750" y="145645"/>
                      </a:moveTo>
                      <a:cubicBezTo>
                        <a:pt x="918750" y="226083"/>
                        <a:pt x="713081" y="291291"/>
                        <a:pt x="459375" y="291291"/>
                      </a:cubicBezTo>
                      <a:cubicBezTo>
                        <a:pt x="205669" y="291291"/>
                        <a:pt x="0" y="226083"/>
                        <a:pt x="0" y="145645"/>
                      </a:cubicBezTo>
                      <a:cubicBezTo>
                        <a:pt x="0" y="65208"/>
                        <a:pt x="205669" y="0"/>
                        <a:pt x="459375" y="0"/>
                      </a:cubicBezTo>
                      <a:cubicBezTo>
                        <a:pt x="713081" y="0"/>
                        <a:pt x="918750" y="65208"/>
                        <a:pt x="918750" y="145645"/>
                      </a:cubicBezTo>
                      <a:close/>
                    </a:path>
                  </a:pathLst>
                </a:custGeom>
                <a:solidFill>
                  <a:schemeClr val="tx2">
                    <a:lumMod val="60000"/>
                    <a:lumOff val="40000"/>
                  </a:schemeClr>
                </a:solidFill>
                <a:ln w="41997" cap="flat">
                  <a:noFill/>
                  <a:prstDash val="solid"/>
                  <a:miter/>
                </a:ln>
              </p:spPr>
              <p:txBody>
                <a:bodyPr rtlCol="0" anchor="ct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58" name="矩形 57">
              <a:extLst>
                <a:ext uri="{FF2B5EF4-FFF2-40B4-BE49-F238E27FC236}">
                  <a16:creationId xmlns:a16="http://schemas.microsoft.com/office/drawing/2014/main" id="{2F004D92-0A69-42E3-8715-45952DD77335}"/>
                </a:ext>
              </a:extLst>
            </p:cNvPr>
            <p:cNvSpPr/>
            <p:nvPr/>
          </p:nvSpPr>
          <p:spPr>
            <a:xfrm>
              <a:off x="3437983" y="4634779"/>
              <a:ext cx="657401" cy="621597"/>
            </a:xfrm>
            <a:prstGeom prst="rect">
              <a:avLst/>
            </a:prstGeom>
          </p:spPr>
          <p:txBody>
            <a:bodyPr wrap="none">
              <a:spAutoFit/>
            </a:bodyPr>
            <a:lstStyle/>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DR </a:t>
              </a:r>
            </a:p>
            <a:p>
              <a:pPr algn="ctr"/>
              <a:r>
                <a:rPr kumimoji="1"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LUN</a:t>
              </a:r>
              <a:endParaRPr kumimoji="1"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74" name="標題 1" hidden="1">
            <a:extLst>
              <a:ext uri="{FF2B5EF4-FFF2-40B4-BE49-F238E27FC236}">
                <a16:creationId xmlns:a16="http://schemas.microsoft.com/office/drawing/2014/main" id="{C141AB8B-285C-4871-8B56-905B856485D9}"/>
              </a:ext>
            </a:extLst>
          </p:cNvPr>
          <p:cNvSpPr txBox="1">
            <a:spLocks/>
          </p:cNvSpPr>
          <p:nvPr/>
        </p:nvSpPr>
        <p:spPr>
          <a:xfrm>
            <a:off x="963050" y="407959"/>
            <a:ext cx="10177463" cy="808038"/>
          </a:xfrm>
          <a:prstGeom prst="rect">
            <a:avLst/>
          </a:prstGeom>
        </p:spPr>
        <p:txBody>
          <a:bodyPr vert="horz" lIns="121920" tIns="60960" rIns="121920" bIns="6096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400" b="1" err="1">
                <a:solidFill>
                  <a:schemeClr val="bg1"/>
                </a:solidFill>
                <a:latin typeface="Arial" panose="020B0604020202020204" pitchFamily="34" charset="0"/>
                <a:ea typeface="微軟正黑體" panose="020B0604030504040204" pitchFamily="34" charset="-120"/>
                <a:sym typeface="Arial" panose="020B0604020202020204" pitchFamily="34" charset="0"/>
              </a:rPr>
              <a:t>SnapSync</a:t>
            </a:r>
            <a:r>
              <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4400" b="1">
                <a:solidFill>
                  <a:schemeClr val="bg1"/>
                </a:solidFill>
                <a:latin typeface="Arial" panose="020B0604020202020204" pitchFamily="34" charset="0"/>
                <a:ea typeface="微軟正黑體" panose="020B0604030504040204" pitchFamily="34" charset="-120"/>
                <a:sym typeface="Arial" panose="020B0604020202020204" pitchFamily="34" charset="0"/>
              </a:rPr>
              <a:t>即時同步</a:t>
            </a:r>
            <a:r>
              <a:rPr lang="en-US" altLang="zh-TW" sz="4400" b="1">
                <a:solidFill>
                  <a:schemeClr val="bg1"/>
                </a:solidFill>
                <a:latin typeface="Arial" panose="020B0604020202020204" pitchFamily="34" charset="0"/>
                <a:ea typeface="微軟正黑體" panose="020B0604030504040204" pitchFamily="34" charset="-120"/>
                <a:sym typeface="Arial" panose="020B0604020202020204" pitchFamily="34" charset="0"/>
              </a:rPr>
              <a:t>+ Instant Clone</a:t>
            </a:r>
            <a:endParaRPr lang="zh-TW" altLang="en-US" sz="3467"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74">
            <a:extLst>
              <a:ext uri="{FF2B5EF4-FFF2-40B4-BE49-F238E27FC236}">
                <a16:creationId xmlns:a16="http://schemas.microsoft.com/office/drawing/2014/main" id="{7F95CB40-F7A4-4B7A-8183-990AD48DA522}"/>
              </a:ext>
            </a:extLst>
          </p:cNvPr>
          <p:cNvSpPr txBox="1"/>
          <p:nvPr/>
        </p:nvSpPr>
        <p:spPr>
          <a:xfrm>
            <a:off x="463850" y="1380680"/>
            <a:ext cx="11264300" cy="400110"/>
          </a:xfrm>
          <a:prstGeom prst="rect">
            <a:avLst/>
          </a:prstGeom>
          <a:noFill/>
        </p:spPr>
        <p:txBody>
          <a:bodyPr wrap="square">
            <a:spAutoFit/>
          </a:bodyPr>
          <a:lstStyle/>
          <a:p>
            <a:pPr algn="ctr"/>
            <a:r>
              <a:rPr lang="zh-TW" altLang="en-US" sz="2000">
                <a:solidFill>
                  <a:schemeClr val="bg1"/>
                </a:solidFill>
                <a:latin typeface="Arial" panose="020B0604020202020204" pitchFamily="34" charset="0"/>
                <a:ea typeface="微軟正黑體" panose="020B0604030504040204" pitchFamily="34" charset="-120"/>
                <a:cs typeface="+mj-cs"/>
                <a:sym typeface="Arial" panose="020B0604020202020204" pitchFamily="34" charset="0"/>
              </a:rPr>
              <a:t>最經濟高效的複本資料管理</a:t>
            </a:r>
            <a:r>
              <a:rPr lang="en-US" altLang="zh-TW" sz="2000">
                <a:solidFill>
                  <a:schemeClr val="bg1"/>
                </a:solidFill>
                <a:latin typeface="Arial" panose="020B0604020202020204" pitchFamily="34" charset="0"/>
                <a:ea typeface="微軟正黑體" panose="020B0604030504040204" pitchFamily="34" charset="-120"/>
                <a:cs typeface="+mj-cs"/>
                <a:sym typeface="Arial" panose="020B0604020202020204" pitchFamily="34" charset="0"/>
              </a:rPr>
              <a:t>CDM (Copy Data Management)</a:t>
            </a:r>
            <a:r>
              <a:rPr lang="zh-TW" altLang="en-US" sz="2000">
                <a:solidFill>
                  <a:schemeClr val="bg1"/>
                </a:solidFill>
                <a:latin typeface="Arial" panose="020B0604020202020204" pitchFamily="34" charset="0"/>
                <a:ea typeface="微軟正黑體" panose="020B0604030504040204" pitchFamily="34" charset="-120"/>
                <a:cs typeface="+mj-cs"/>
                <a:sym typeface="Arial" panose="020B0604020202020204" pitchFamily="34" charset="0"/>
              </a:rPr>
              <a:t>解決方案</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A0D62C0E-4183-4CC7-5818-FDEAE61FA2BE}"/>
              </a:ext>
            </a:extLst>
          </p:cNvPr>
          <p:cNvSpPr>
            <a:spLocks noGrp="1"/>
          </p:cNvSpPr>
          <p:nvPr>
            <p:ph type="title"/>
          </p:nvPr>
        </p:nvSpPr>
        <p:spPr/>
        <p:txBody>
          <a:bodyPr/>
          <a:lstStyle/>
          <a:p>
            <a:r>
              <a:rPr lang="en-US" altLang="zh-TW" err="1">
                <a:latin typeface="Arial" panose="020B0604020202020204" pitchFamily="34" charset="0"/>
                <a:sym typeface="Arial" panose="020B0604020202020204" pitchFamily="34" charset="0"/>
              </a:rPr>
              <a:t>SnapSync</a:t>
            </a:r>
            <a:r>
              <a:rPr lang="en-US" altLang="zh-TW">
                <a:latin typeface="Arial" panose="020B0604020202020204" pitchFamily="34" charset="0"/>
                <a:sym typeface="Arial" panose="020B0604020202020204" pitchFamily="34" charset="0"/>
              </a:rPr>
              <a:t> </a:t>
            </a:r>
            <a:r>
              <a:rPr lang="zh-TW" altLang="en-US">
                <a:latin typeface="Arial" panose="020B0604020202020204" pitchFamily="34" charset="0"/>
                <a:sym typeface="Arial" panose="020B0604020202020204" pitchFamily="34" charset="0"/>
              </a:rPr>
              <a:t>即時同步</a:t>
            </a:r>
            <a:r>
              <a:rPr lang="en-US" altLang="zh-TW">
                <a:latin typeface="Arial" panose="020B0604020202020204" pitchFamily="34" charset="0"/>
                <a:sym typeface="Arial" panose="020B0604020202020204" pitchFamily="34" charset="0"/>
              </a:rPr>
              <a:t>+ Instant Clone</a:t>
            </a:r>
            <a:endParaRPr lang="zh-TW" altLang="en-US">
              <a:latin typeface="Arial" panose="020B0604020202020204" pitchFamily="34" charset="0"/>
              <a:sym typeface="Arial" panose="020B0604020202020204" pitchFamily="34" charset="0"/>
            </a:endParaRPr>
          </a:p>
        </p:txBody>
      </p:sp>
      <p:pic>
        <p:nvPicPr>
          <p:cNvPr id="6146" name="Picture 2" descr="ts-h2287xu-rp">
            <a:extLst>
              <a:ext uri="{FF2B5EF4-FFF2-40B4-BE49-F238E27FC236}">
                <a16:creationId xmlns:a16="http://schemas.microsoft.com/office/drawing/2014/main" id="{206F9FD5-0C09-864F-C34F-0533F49B67D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189371" y="3093807"/>
            <a:ext cx="1974272" cy="1233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s-h2287xu-rp">
            <a:extLst>
              <a:ext uri="{FF2B5EF4-FFF2-40B4-BE49-F238E27FC236}">
                <a16:creationId xmlns:a16="http://schemas.microsoft.com/office/drawing/2014/main" id="{DDEB5F7D-5DA0-FDCA-E772-181B1A8BC19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59069" y="3093807"/>
            <a:ext cx="1974272" cy="1233920"/>
          </a:xfrm>
          <a:prstGeom prst="rect">
            <a:avLst/>
          </a:prstGeom>
          <a:noFill/>
          <a:extLst>
            <a:ext uri="{909E8E84-426E-40DD-AFC4-6F175D3DCCD1}">
              <a14:hiddenFill xmlns:a14="http://schemas.microsoft.com/office/drawing/2010/main">
                <a:solidFill>
                  <a:srgbClr val="FFFFFF"/>
                </a:solidFill>
              </a14:hiddenFill>
            </a:ext>
          </a:extLst>
        </p:spPr>
      </p:pic>
      <p:sp>
        <p:nvSpPr>
          <p:cNvPr id="76" name="矩形: 圓角 75">
            <a:extLst>
              <a:ext uri="{FF2B5EF4-FFF2-40B4-BE49-F238E27FC236}">
                <a16:creationId xmlns:a16="http://schemas.microsoft.com/office/drawing/2014/main" id="{8AC8D6C5-05A3-3674-300F-2A40B2FCD0D7}"/>
              </a:ext>
            </a:extLst>
          </p:cNvPr>
          <p:cNvSpPr/>
          <p:nvPr/>
        </p:nvSpPr>
        <p:spPr>
          <a:xfrm>
            <a:off x="3073646" y="2381523"/>
            <a:ext cx="1964151" cy="718532"/>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7" name="矩形: 圓角 76">
            <a:extLst>
              <a:ext uri="{FF2B5EF4-FFF2-40B4-BE49-F238E27FC236}">
                <a16:creationId xmlns:a16="http://schemas.microsoft.com/office/drawing/2014/main" id="{D96CE6FF-8E47-8CA6-1159-7B66396D1455}"/>
              </a:ext>
            </a:extLst>
          </p:cNvPr>
          <p:cNvSpPr/>
          <p:nvPr/>
        </p:nvSpPr>
        <p:spPr>
          <a:xfrm>
            <a:off x="5483476" y="2381523"/>
            <a:ext cx="1964151" cy="718532"/>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8" name="矩形: 圓角 77">
            <a:extLst>
              <a:ext uri="{FF2B5EF4-FFF2-40B4-BE49-F238E27FC236}">
                <a16:creationId xmlns:a16="http://schemas.microsoft.com/office/drawing/2014/main" id="{73139819-34C0-F793-6667-5EDCD9DB752A}"/>
              </a:ext>
            </a:extLst>
          </p:cNvPr>
          <p:cNvSpPr/>
          <p:nvPr/>
        </p:nvSpPr>
        <p:spPr>
          <a:xfrm>
            <a:off x="663816" y="2381523"/>
            <a:ext cx="1964151" cy="718532"/>
          </a:xfrm>
          <a:prstGeom prst="roundRect">
            <a:avLst>
              <a:gd name="adj" fmla="val 20131"/>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rtl="0">
              <a:lnSpc>
                <a:spcPct val="100000"/>
              </a:lnSpc>
              <a:spcBef>
                <a:spcPts val="0"/>
              </a:spcBef>
              <a:spcAft>
                <a:spcPts val="0"/>
              </a:spcAft>
              <a:buClr>
                <a:srgbClr val="000000"/>
              </a:buClr>
              <a:buSzPts val="1400"/>
              <a:buFont typeface="Arial"/>
              <a:buNone/>
            </a:pPr>
            <a:endParaRPr lang="en-US" altLang="zh-TW" b="1" i="0" u="none" strike="noStrike" cap="none">
              <a:solidFill>
                <a:srgbClr val="00206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9" name="文字方塊 78">
            <a:extLst>
              <a:ext uri="{FF2B5EF4-FFF2-40B4-BE49-F238E27FC236}">
                <a16:creationId xmlns:a16="http://schemas.microsoft.com/office/drawing/2014/main" id="{C0B8A369-61EE-AE1C-8D8A-8DBEF3DBE163}"/>
              </a:ext>
            </a:extLst>
          </p:cNvPr>
          <p:cNvSpPr txBox="1"/>
          <p:nvPr/>
        </p:nvSpPr>
        <p:spPr>
          <a:xfrm>
            <a:off x="663816" y="2535295"/>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Production Server</a:t>
            </a:r>
          </a:p>
        </p:txBody>
      </p:sp>
      <p:sp>
        <p:nvSpPr>
          <p:cNvPr id="80" name="文字方塊 79">
            <a:extLst>
              <a:ext uri="{FF2B5EF4-FFF2-40B4-BE49-F238E27FC236}">
                <a16:creationId xmlns:a16="http://schemas.microsoft.com/office/drawing/2014/main" id="{914790EE-12F8-057D-6C7E-C1932BA037A1}"/>
              </a:ext>
            </a:extLst>
          </p:cNvPr>
          <p:cNvSpPr txBox="1"/>
          <p:nvPr/>
        </p:nvSpPr>
        <p:spPr>
          <a:xfrm>
            <a:off x="3099401" y="2535295"/>
            <a:ext cx="1950463" cy="33855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Main Storage</a:t>
            </a:r>
          </a:p>
        </p:txBody>
      </p:sp>
      <p:sp>
        <p:nvSpPr>
          <p:cNvPr id="81" name="文字方塊 80">
            <a:extLst>
              <a:ext uri="{FF2B5EF4-FFF2-40B4-BE49-F238E27FC236}">
                <a16:creationId xmlns:a16="http://schemas.microsoft.com/office/drawing/2014/main" id="{3F1B1E96-9116-467E-D2BD-853B48B40B19}"/>
              </a:ext>
            </a:extLst>
          </p:cNvPr>
          <p:cNvSpPr txBox="1"/>
          <p:nvPr/>
        </p:nvSpPr>
        <p:spPr>
          <a:xfrm>
            <a:off x="5516985" y="2421263"/>
            <a:ext cx="1950463" cy="584775"/>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DR Storage &amp; Analysis Server</a:t>
            </a:r>
          </a:p>
        </p:txBody>
      </p:sp>
    </p:spTree>
    <p:extLst>
      <p:ext uri="{BB962C8B-B14F-4D97-AF65-F5344CB8AC3E}">
        <p14:creationId xmlns:p14="http://schemas.microsoft.com/office/powerpoint/2010/main" val="2253798694"/>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7" name="矩形: 圓角 6">
            <a:extLst>
              <a:ext uri="{FF2B5EF4-FFF2-40B4-BE49-F238E27FC236}">
                <a16:creationId xmlns:a16="http://schemas.microsoft.com/office/drawing/2014/main" id="{A9237F5E-F9F4-44FF-8EA5-271B9269681D}"/>
              </a:ext>
            </a:extLst>
          </p:cNvPr>
          <p:cNvSpPr/>
          <p:nvPr/>
        </p:nvSpPr>
        <p:spPr>
          <a:xfrm>
            <a:off x="4366269" y="2233621"/>
            <a:ext cx="7637432" cy="4972360"/>
          </a:xfrm>
          <a:prstGeom prst="roundRect">
            <a:avLst>
              <a:gd name="adj" fmla="val 0"/>
            </a:avLst>
          </a:prstGeom>
          <a:gradFill>
            <a:gsLst>
              <a:gs pos="0">
                <a:schemeClr val="tx1">
                  <a:alpha val="0"/>
                </a:schemeClr>
              </a:gs>
              <a:gs pos="100000">
                <a:srgbClr val="1F2127">
                  <a:alpha val="64000"/>
                </a:srgbClr>
              </a:gs>
            </a:gsLst>
            <a:lin ang="5400000" scaled="1"/>
          </a:gradFill>
          <a:ln>
            <a:noFill/>
          </a:ln>
          <a:effectLst>
            <a:outerShdw dist="50800" dir="5400000" algn="ctr" rotWithShape="0">
              <a:srgbClr val="000000">
                <a:alpha val="43137"/>
              </a:srgbClr>
            </a:outerShdw>
            <a:softEdge rad="431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66" name="Google Shape;166;p28"/>
          <p:cNvPicPr preferRelativeResize="0"/>
          <p:nvPr/>
        </p:nvPicPr>
        <p:blipFill>
          <a:blip r:embed="rId3">
            <a:alphaModFix/>
          </a:blip>
          <a:stretch>
            <a:fillRect/>
          </a:stretch>
        </p:blipFill>
        <p:spPr>
          <a:xfrm>
            <a:off x="3424989" y="2581603"/>
            <a:ext cx="7875847" cy="4276397"/>
          </a:xfrm>
          <a:prstGeom prst="rect">
            <a:avLst/>
          </a:prstGeom>
          <a:noFill/>
          <a:ln>
            <a:noFill/>
          </a:ln>
        </p:spPr>
      </p:pic>
      <p:sp>
        <p:nvSpPr>
          <p:cNvPr id="8" name="Google Shape;61;p14">
            <a:extLst>
              <a:ext uri="{FF2B5EF4-FFF2-40B4-BE49-F238E27FC236}">
                <a16:creationId xmlns:a16="http://schemas.microsoft.com/office/drawing/2014/main" id="{3CF1AB01-9E72-4DBE-AB89-27C36E1D6A60}"/>
              </a:ext>
            </a:extLst>
          </p:cNvPr>
          <p:cNvSpPr txBox="1">
            <a:spLocks/>
          </p:cNvSpPr>
          <p:nvPr/>
        </p:nvSpPr>
        <p:spPr>
          <a:xfrm>
            <a:off x="689059" y="2391214"/>
            <a:ext cx="2468027" cy="418208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可獨立更新</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支援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FTP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服務器</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支援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TLS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設定</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支援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QoS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設定</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支援規格設定</a:t>
            </a:r>
          </a:p>
          <a:p>
            <a:pPr marL="241294" indent="-241294">
              <a:lnSpc>
                <a:spcPts val="2400"/>
              </a:lnSpc>
              <a:spcBef>
                <a:spcPts val="1600"/>
              </a:spcBef>
              <a:buClr>
                <a:srgbClr val="E9613B"/>
              </a:buClr>
              <a:buSzPts val="1100"/>
              <a:buFont typeface="Wingdings" panose="05000000000000000000" pitchFamily="2" charset="2"/>
              <a:buChar char="l"/>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支援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FTP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用戶端</a:t>
            </a:r>
          </a:p>
        </p:txBody>
      </p:sp>
      <p:sp>
        <p:nvSpPr>
          <p:cNvPr id="9" name="Google Shape;79;p16" hidden="1">
            <a:extLst>
              <a:ext uri="{FF2B5EF4-FFF2-40B4-BE49-F238E27FC236}">
                <a16:creationId xmlns:a16="http://schemas.microsoft.com/office/drawing/2014/main" id="{20C8FD56-6866-4FA9-9255-67672F8CAF70}"/>
              </a:ext>
            </a:extLst>
          </p:cNvPr>
          <p:cNvSpPr txBox="1">
            <a:spLocks/>
          </p:cNvSpPr>
          <p:nvPr/>
        </p:nvSpPr>
        <p:spPr>
          <a:xfrm>
            <a:off x="440983" y="405817"/>
            <a:ext cx="11418783"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QuFTP</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4000">
                <a:solidFill>
                  <a:schemeClr val="bg1"/>
                </a:solidFill>
                <a:latin typeface="Arial" panose="020B0604020202020204" pitchFamily="34" charset="0"/>
                <a:ea typeface="微軟正黑體" panose="020B0604030504040204" pitchFamily="34" charset="-120"/>
                <a:sym typeface="Arial" panose="020B0604020202020204" pitchFamily="34" charset="0"/>
              </a:rPr>
              <a:t>輕鬆架設 </a:t>
            </a:r>
            <a:r>
              <a:rPr lang="en" altLang="zh-TW" sz="4000">
                <a:solidFill>
                  <a:schemeClr val="bg1"/>
                </a:solidFill>
                <a:latin typeface="Arial" panose="020B0604020202020204" pitchFamily="34" charset="0"/>
                <a:ea typeface="微軟正黑體" panose="020B0604030504040204" pitchFamily="34" charset="-120"/>
                <a:sym typeface="Arial" panose="020B0604020202020204" pitchFamily="34" charset="0"/>
              </a:rPr>
              <a:t>FTP </a:t>
            </a:r>
            <a:r>
              <a:rPr lang="zh-TW" altLang="en-US" sz="4000">
                <a:solidFill>
                  <a:schemeClr val="bg1"/>
                </a:solidFill>
                <a:latin typeface="Arial" panose="020B0604020202020204" pitchFamily="34" charset="0"/>
                <a:ea typeface="微軟正黑體" panose="020B0604030504040204" pitchFamily="34" charset="-120"/>
                <a:sym typeface="Arial" panose="020B0604020202020204" pitchFamily="34" charset="0"/>
              </a:rPr>
              <a:t>站台，進行檔案交換與分享</a:t>
            </a:r>
            <a:endPar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矩形 1">
            <a:extLst>
              <a:ext uri="{FF2B5EF4-FFF2-40B4-BE49-F238E27FC236}">
                <a16:creationId xmlns:a16="http://schemas.microsoft.com/office/drawing/2014/main" id="{15BA4C14-4CF5-DFD4-6B7E-B640311B5F35}"/>
              </a:ext>
            </a:extLst>
          </p:cNvPr>
          <p:cNvSpPr/>
          <p:nvPr/>
        </p:nvSpPr>
        <p:spPr>
          <a:xfrm>
            <a:off x="834894" y="1783351"/>
            <a:ext cx="10522211" cy="646331"/>
          </a:xfrm>
          <a:prstGeom prst="rect">
            <a:avLst/>
          </a:prstGeom>
        </p:spPr>
        <p:txBody>
          <a:bodyPr wrap="square">
            <a:spAutoFit/>
          </a:bodyPr>
          <a:lstStyle/>
          <a:p>
            <a:r>
              <a:rPr lang="zh-TW" altLang="en-US">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QuFTP Service 是專為 FTP 傳輸推出的一站式管理 App，提供直覺式的介面，讓您輕鬆實現跨團隊成員間的 FTP 檔案交換與分享，並透過彈性權限管理，落實安全檔案傳輸。</a:t>
            </a:r>
          </a:p>
        </p:txBody>
      </p:sp>
      <p:sp>
        <p:nvSpPr>
          <p:cNvPr id="3" name="標題 2">
            <a:extLst>
              <a:ext uri="{FF2B5EF4-FFF2-40B4-BE49-F238E27FC236}">
                <a16:creationId xmlns:a16="http://schemas.microsoft.com/office/drawing/2014/main" id="{F7B473FE-6738-75AD-1F81-FC73EA7A1AB0}"/>
              </a:ext>
            </a:extLst>
          </p:cNvPr>
          <p:cNvSpPr>
            <a:spLocks noGrp="1"/>
          </p:cNvSpPr>
          <p:nvPr>
            <p:ph type="title"/>
          </p:nvPr>
        </p:nvSpPr>
        <p:spPr>
          <a:xfrm>
            <a:off x="2641600" y="463328"/>
            <a:ext cx="6908800" cy="1325563"/>
          </a:xfrm>
        </p:spPr>
        <p:txBody>
          <a:bodyPr>
            <a:normAutofit/>
          </a:bodyPr>
          <a:lstStyle/>
          <a:p>
            <a:r>
              <a:rPr lang="en-US" altLang="zh-TW" err="1">
                <a:latin typeface="Arial" panose="020B0604020202020204" pitchFamily="34" charset="0"/>
                <a:sym typeface="Arial" panose="020B0604020202020204" pitchFamily="34" charset="0"/>
              </a:rPr>
              <a:t>QuFTP</a:t>
            </a:r>
            <a:r>
              <a:rPr lang="en-US" altLang="zh-TW">
                <a:latin typeface="Arial" panose="020B0604020202020204" pitchFamily="34" charset="0"/>
                <a:sym typeface="Arial" panose="020B0604020202020204" pitchFamily="34" charset="0"/>
              </a:rPr>
              <a:t> </a:t>
            </a:r>
            <a:r>
              <a:rPr lang="zh-TW" altLang="en-US">
                <a:latin typeface="Arial" panose="020B0604020202020204" pitchFamily="34" charset="0"/>
                <a:sym typeface="Arial" panose="020B0604020202020204" pitchFamily="34" charset="0"/>
              </a:rPr>
              <a:t>輕鬆架設 </a:t>
            </a:r>
            <a:r>
              <a:rPr lang="en-US" altLang="zh-TW">
                <a:latin typeface="Arial" panose="020B0604020202020204" pitchFamily="34" charset="0"/>
                <a:sym typeface="Arial" panose="020B0604020202020204" pitchFamily="34" charset="0"/>
              </a:rPr>
              <a:t>FTP </a:t>
            </a:r>
            <a:r>
              <a:rPr lang="zh-TW" altLang="en-US">
                <a:latin typeface="Arial" panose="020B0604020202020204" pitchFamily="34" charset="0"/>
                <a:sym typeface="Arial" panose="020B0604020202020204" pitchFamily="34" charset="0"/>
              </a:rPr>
              <a:t>站台，進行檔案交換與分享</a:t>
            </a: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7" name="圖片 6">
            <a:extLst>
              <a:ext uri="{FF2B5EF4-FFF2-40B4-BE49-F238E27FC236}">
                <a16:creationId xmlns:a16="http://schemas.microsoft.com/office/drawing/2014/main" id="{D614280A-CA1F-900B-32AB-38FAC41DB5FD}"/>
              </a:ext>
            </a:extLst>
          </p:cNvPr>
          <p:cNvPicPr>
            <a:picLocks noChangeAspect="1"/>
          </p:cNvPicPr>
          <p:nvPr/>
        </p:nvPicPr>
        <p:blipFill rotWithShape="1">
          <a:blip r:embed="rId3">
            <a:extLst>
              <a:ext uri="{28A0092B-C50C-407E-A947-70E740481C1C}">
                <a14:useLocalDpi xmlns:a14="http://schemas.microsoft.com/office/drawing/2010/main"/>
              </a:ext>
            </a:extLst>
          </a:blip>
          <a:srcRect l="6772" t="7369" r="6772"/>
          <a:stretch/>
        </p:blipFill>
        <p:spPr>
          <a:xfrm>
            <a:off x="4849300" y="1632857"/>
            <a:ext cx="7172772" cy="5603685"/>
          </a:xfrm>
          <a:prstGeom prst="rect">
            <a:avLst/>
          </a:prstGeom>
        </p:spPr>
      </p:pic>
      <p:sp>
        <p:nvSpPr>
          <p:cNvPr id="8" name="Google Shape;61;p14">
            <a:extLst>
              <a:ext uri="{FF2B5EF4-FFF2-40B4-BE49-F238E27FC236}">
                <a16:creationId xmlns:a16="http://schemas.microsoft.com/office/drawing/2014/main" id="{EF8B2BF8-8E3F-4113-B625-1C43F9118417}"/>
              </a:ext>
            </a:extLst>
          </p:cNvPr>
          <p:cNvSpPr txBox="1">
            <a:spLocks/>
          </p:cNvSpPr>
          <p:nvPr/>
        </p:nvSpPr>
        <p:spPr>
          <a:xfrm>
            <a:off x="573785" y="1279231"/>
            <a:ext cx="3990599" cy="296619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80000" indent="-180000">
              <a:lnSpc>
                <a:spcPts val="2400"/>
              </a:lnSpc>
              <a:spcBef>
                <a:spcPts val="1600"/>
              </a:spcBef>
              <a:buClr>
                <a:srgbClr val="E9613B"/>
              </a:buClr>
              <a:buSzPct val="100000"/>
              <a:buFont typeface="Arial" panose="020B0604020202020204" pitchFamily="34" charset="0"/>
              <a:buChar char="•"/>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全新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QVPN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除了</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L2TP VPN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外，新支援 </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WireGuard</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VPN,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更加輕量</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容易設定</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支援多種用戶平台</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速度大幅提升</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是個人用戶</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在家工作的必備工具．</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000" indent="-180000">
              <a:lnSpc>
                <a:spcPts val="2400"/>
              </a:lnSpc>
              <a:spcBef>
                <a:spcPts val="1600"/>
              </a:spcBef>
              <a:buClr>
                <a:srgbClr val="E9613B"/>
              </a:buClr>
              <a:buSzPct val="100000"/>
              <a:buFont typeface="Arial" panose="020B0604020202020204" pitchFamily="34" charset="0"/>
              <a:buChar char="•"/>
            </a:pP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WireGuard</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由</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Kernel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層直接處理</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VPN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加密封包</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傳輸速度更快</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p>
          <a:p>
            <a:pPr marL="180000" indent="-180000">
              <a:lnSpc>
                <a:spcPts val="2400"/>
              </a:lnSpc>
              <a:spcBef>
                <a:spcPts val="1600"/>
              </a:spcBef>
              <a:buClr>
                <a:srgbClr val="E9613B"/>
              </a:buClr>
              <a:buSzPct val="100000"/>
              <a:buFont typeface="Arial" panose="020B0604020202020204" pitchFamily="34" charset="0"/>
              <a:buChar char="•"/>
            </a:pP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WireGuard</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僅用金鑰登入</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無需一般帳號管理</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000" indent="-180000">
              <a:lnSpc>
                <a:spcPts val="2400"/>
              </a:lnSpc>
              <a:spcBef>
                <a:spcPts val="1600"/>
              </a:spcBef>
              <a:buClr>
                <a:srgbClr val="E9613B"/>
              </a:buClr>
              <a:buSzPct val="100000"/>
              <a:buFont typeface="Arial" panose="020B0604020202020204" pitchFamily="34" charset="0"/>
              <a:buChar char="•"/>
            </a:pP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000" indent="-180000">
              <a:lnSpc>
                <a:spcPts val="2400"/>
              </a:lnSpc>
              <a:spcBef>
                <a:spcPts val="1600"/>
              </a:spcBef>
              <a:buClr>
                <a:srgbClr val="E9613B"/>
              </a:buClr>
              <a:buSzPct val="100000"/>
              <a:buFont typeface="Arial" panose="020B0604020202020204" pitchFamily="34" charset="0"/>
              <a:buChar char="•"/>
            </a:pPr>
            <a:endParaRPr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 name="圖片 2" hidden="1">
            <a:extLst>
              <a:ext uri="{FF2B5EF4-FFF2-40B4-BE49-F238E27FC236}">
                <a16:creationId xmlns:a16="http://schemas.microsoft.com/office/drawing/2014/main" id="{C9AC9384-1362-1346-9423-ABB06ABC805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49299" y="1632857"/>
            <a:ext cx="7342701" cy="5225143"/>
          </a:xfrm>
          <a:prstGeom prst="rect">
            <a:avLst/>
          </a:prstGeom>
        </p:spPr>
      </p:pic>
      <p:sp>
        <p:nvSpPr>
          <p:cNvPr id="11" name="標題 1" hidden="1">
            <a:extLst>
              <a:ext uri="{FF2B5EF4-FFF2-40B4-BE49-F238E27FC236}">
                <a16:creationId xmlns:a16="http://schemas.microsoft.com/office/drawing/2014/main" id="{1CA5AB45-ECC7-488C-B972-AED8482E1175}"/>
              </a:ext>
            </a:extLst>
          </p:cNvPr>
          <p:cNvSpPr txBox="1">
            <a:spLocks/>
          </p:cNvSpPr>
          <p:nvPr/>
        </p:nvSpPr>
        <p:spPr>
          <a:xfrm>
            <a:off x="617537" y="375961"/>
            <a:ext cx="10956925" cy="8985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更輕量，更快速的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VPN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服務</a:t>
            </a:r>
            <a:endPar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165CABF8-6AEE-100A-556F-45337CC8DE41}"/>
              </a:ext>
            </a:extLst>
          </p:cNvPr>
          <p:cNvSpPr>
            <a:spLocks noGrp="1"/>
          </p:cNvSpPr>
          <p:nvPr>
            <p:ph type="title"/>
          </p:nvPr>
        </p:nvSpPr>
        <p:spPr/>
        <p:txBody>
          <a:bodyPr/>
          <a:lstStyle/>
          <a:p>
            <a:r>
              <a:rPr lang="zh-TW" altLang="en-US">
                <a:latin typeface="Arial" panose="020B0604020202020204" pitchFamily="34" charset="0"/>
                <a:sym typeface="Arial" panose="020B0604020202020204" pitchFamily="34" charset="0"/>
              </a:rPr>
              <a:t>更輕量，更快速的 </a:t>
            </a:r>
            <a:r>
              <a:rPr lang="en-US" altLang="zh-TW">
                <a:latin typeface="Arial" panose="020B0604020202020204" pitchFamily="34" charset="0"/>
                <a:sym typeface="Arial" panose="020B0604020202020204" pitchFamily="34" charset="0"/>
              </a:rPr>
              <a:t>VPN </a:t>
            </a:r>
            <a:r>
              <a:rPr lang="zh-TW" altLang="en-US">
                <a:latin typeface="Arial" panose="020B0604020202020204" pitchFamily="34" charset="0"/>
                <a:sym typeface="Arial" panose="020B0604020202020204" pitchFamily="34" charset="0"/>
              </a:rPr>
              <a:t>服務</a:t>
            </a:r>
          </a:p>
        </p:txBody>
      </p:sp>
      <p:pic>
        <p:nvPicPr>
          <p:cNvPr id="10" name="圖片 9">
            <a:extLst>
              <a:ext uri="{FF2B5EF4-FFF2-40B4-BE49-F238E27FC236}">
                <a16:creationId xmlns:a16="http://schemas.microsoft.com/office/drawing/2014/main" id="{CF760D92-E564-BCFD-E0B4-9619D86B0F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32573" y="1615863"/>
            <a:ext cx="1259888" cy="1259888"/>
          </a:xfrm>
          <a:prstGeom prst="rect">
            <a:avLst/>
          </a:prstGeom>
          <a:effectLst>
            <a:outerShdw blurRad="50800" dist="38100" dir="5400000" algn="t" rotWithShape="0">
              <a:prstClr val="black">
                <a:alpha val="40000"/>
              </a:prstClr>
            </a:outerShdw>
          </a:effectLst>
        </p:spPr>
      </p:pic>
      <p:pic>
        <p:nvPicPr>
          <p:cNvPr id="12" name="圖片 10">
            <a:extLst>
              <a:ext uri="{FF2B5EF4-FFF2-40B4-BE49-F238E27FC236}">
                <a16:creationId xmlns:a16="http://schemas.microsoft.com/office/drawing/2014/main" id="{3AEB21BB-6CCA-1C75-EBA8-8C991837A30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25760" y="5362008"/>
            <a:ext cx="1761509" cy="924792"/>
          </a:xfrm>
          <a:prstGeom prst="rect">
            <a:avLst/>
          </a:prstGeom>
        </p:spPr>
      </p:pic>
      <p:pic>
        <p:nvPicPr>
          <p:cNvPr id="13" name="圖片 32">
            <a:extLst>
              <a:ext uri="{FF2B5EF4-FFF2-40B4-BE49-F238E27FC236}">
                <a16:creationId xmlns:a16="http://schemas.microsoft.com/office/drawing/2014/main" id="{5040E315-1FFF-3CB8-7859-F4AC40FAEEC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8304" y="4497275"/>
            <a:ext cx="3190671" cy="1789525"/>
          </a:xfrm>
          <a:prstGeom prst="rect">
            <a:avLst/>
          </a:prstGeom>
          <a:effectLst>
            <a:outerShdw blurRad="50800" dist="38100" dir="2700000" algn="tl" rotWithShape="0">
              <a:prstClr val="black">
                <a:alpha val="40000"/>
              </a:prstClr>
            </a:outerShdw>
          </a:effectLst>
        </p:spPr>
      </p:pic>
      <p:pic>
        <p:nvPicPr>
          <p:cNvPr id="14" name="Picture 4" descr="一張含有 文字, 盒子 的圖片&#10;&#10;自動產生的描述">
            <a:extLst>
              <a:ext uri="{FF2B5EF4-FFF2-40B4-BE49-F238E27FC236}">
                <a16:creationId xmlns:a16="http://schemas.microsoft.com/office/drawing/2014/main" id="{4D98EC14-A70E-BA28-27C7-A35F7508E70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712930" y="4039965"/>
            <a:ext cx="2177797" cy="134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462378"/>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9" name="Google Shape;79;p16" hidden="1">
            <a:extLst>
              <a:ext uri="{FF2B5EF4-FFF2-40B4-BE49-F238E27FC236}">
                <a16:creationId xmlns:a16="http://schemas.microsoft.com/office/drawing/2014/main" id="{FFC900F3-CDB4-4AD9-A6E8-A5314140D12D}"/>
              </a:ext>
            </a:extLst>
          </p:cNvPr>
          <p:cNvSpPr txBox="1">
            <a:spLocks/>
          </p:cNvSpPr>
          <p:nvPr/>
        </p:nvSpPr>
        <p:spPr>
          <a:xfrm>
            <a:off x="480747" y="363081"/>
            <a:ext cx="6851387" cy="159995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方便、快速搭建企業跨點的 </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SD-WAN</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解決方案</a:t>
            </a:r>
            <a:endPar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3" name="群組 2">
            <a:extLst>
              <a:ext uri="{FF2B5EF4-FFF2-40B4-BE49-F238E27FC236}">
                <a16:creationId xmlns:a16="http://schemas.microsoft.com/office/drawing/2014/main" id="{86D7FB16-ABAF-1396-C6BD-42354D7564FB}"/>
              </a:ext>
            </a:extLst>
          </p:cNvPr>
          <p:cNvGrpSpPr/>
          <p:nvPr/>
        </p:nvGrpSpPr>
        <p:grpSpPr>
          <a:xfrm>
            <a:off x="6196115" y="956109"/>
            <a:ext cx="5716097" cy="5634868"/>
            <a:chOff x="6741348" y="1368308"/>
            <a:chExt cx="5122937" cy="5122937"/>
          </a:xfrm>
        </p:grpSpPr>
        <p:sp>
          <p:nvSpPr>
            <p:cNvPr id="2" name="橢圓 1">
              <a:extLst>
                <a:ext uri="{FF2B5EF4-FFF2-40B4-BE49-F238E27FC236}">
                  <a16:creationId xmlns:a16="http://schemas.microsoft.com/office/drawing/2014/main" id="{4EDB0098-11EE-2EAE-B6F0-AFE49697288E}"/>
                </a:ext>
              </a:extLst>
            </p:cNvPr>
            <p:cNvSpPr/>
            <p:nvPr/>
          </p:nvSpPr>
          <p:spPr>
            <a:xfrm>
              <a:off x="6741348" y="1368308"/>
              <a:ext cx="5122937" cy="5122937"/>
            </a:xfrm>
            <a:prstGeom prst="ellipse">
              <a:avLst/>
            </a:prstGeom>
            <a:solidFill>
              <a:srgbClr val="05070B"/>
            </a:solidFill>
            <a:ln>
              <a:noFill/>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1026" name="Picture 2">
              <a:extLst>
                <a:ext uri="{FF2B5EF4-FFF2-40B4-BE49-F238E27FC236}">
                  <a16:creationId xmlns:a16="http://schemas.microsoft.com/office/drawing/2014/main" id="{579B24B5-BDE6-4584-8C37-0CAF80F4DF0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5000"/>
                      </a14:imgEffect>
                    </a14:imgLayer>
                  </a14:imgProps>
                </a:ext>
                <a:ext uri="{28A0092B-C50C-407E-A947-70E740481C1C}">
                  <a14:useLocalDpi xmlns:a14="http://schemas.microsoft.com/office/drawing/2010/main"/>
                </a:ext>
              </a:extLst>
            </a:blip>
            <a:srcRect/>
            <a:stretch>
              <a:fillRect/>
            </a:stretch>
          </p:blipFill>
          <p:spPr bwMode="auto">
            <a:xfrm>
              <a:off x="6793626" y="1511676"/>
              <a:ext cx="4939109" cy="493910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7">
            <a:extLst>
              <a:ext uri="{FF2B5EF4-FFF2-40B4-BE49-F238E27FC236}">
                <a16:creationId xmlns:a16="http://schemas.microsoft.com/office/drawing/2014/main" id="{CEBBFF0D-327E-471A-9036-00A120247E2C}"/>
              </a:ext>
            </a:extLst>
          </p:cNvPr>
          <p:cNvSpPr>
            <a:spLocks noChangeArrowheads="1"/>
          </p:cNvSpPr>
          <p:nvPr/>
        </p:nvSpPr>
        <p:spPr bwMode="auto">
          <a:xfrm>
            <a:off x="1199901" y="5739159"/>
            <a:ext cx="2336427"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雲端集中管理</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10" name="文字方塊 9">
            <a:extLst>
              <a:ext uri="{FF2B5EF4-FFF2-40B4-BE49-F238E27FC236}">
                <a16:creationId xmlns:a16="http://schemas.microsoft.com/office/drawing/2014/main" id="{9DADBA1F-ECB4-441F-938D-797F6157EB63}"/>
              </a:ext>
            </a:extLst>
          </p:cNvPr>
          <p:cNvSpPr txBox="1"/>
          <p:nvPr/>
        </p:nvSpPr>
        <p:spPr>
          <a:xfrm>
            <a:off x="684316" y="2237800"/>
            <a:ext cx="5447212" cy="1838260"/>
          </a:xfrm>
          <a:prstGeom prst="rect">
            <a:avLst/>
          </a:prstGeom>
          <a:noFill/>
        </p:spPr>
        <p:txBody>
          <a:bodyPr wrap="square" rtlCol="0">
            <a:spAutoFit/>
          </a:bodyPr>
          <a:lstStyle/>
          <a:p>
            <a:pPr>
              <a:lnSpc>
                <a:spcPct val="120000"/>
              </a:lnSpc>
            </a:pP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QuWAN</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是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QNAP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獨家的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SD-WAN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智慧網路優化方案，支援多分點自動組建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IPsec VPN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加密網路及雲端集中管理，可雲端部署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QVPN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終端裝置連線，並可運行於各式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QNAP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硬體設備或是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VMware </a:t>
            </a:r>
            <a:r>
              <a:rPr lang="en-US" altLang="zh-TW" sz="1600" err="1">
                <a:solidFill>
                  <a:schemeClr val="bg1"/>
                </a:solidFill>
                <a:latin typeface="Arial" panose="020B0604020202020204" pitchFamily="34" charset="0"/>
                <a:ea typeface="微軟正黑體" panose="020B0604030504040204" pitchFamily="34" charset="-120"/>
                <a:sym typeface="Arial" panose="020B0604020202020204" pitchFamily="34" charset="0"/>
              </a:rPr>
              <a:t>ESXi</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等自有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Hypervisor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平台上，讓中小企業以高成本效益的預算，超前部署靈活可靠的全新 </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IT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架構，因應企業數位轉型、商業拓展與遠距工作型態。</a:t>
            </a:r>
          </a:p>
        </p:txBody>
      </p:sp>
      <p:sp>
        <p:nvSpPr>
          <p:cNvPr id="17" name="Rectangle 3">
            <a:extLst>
              <a:ext uri="{FF2B5EF4-FFF2-40B4-BE49-F238E27FC236}">
                <a16:creationId xmlns:a16="http://schemas.microsoft.com/office/drawing/2014/main" id="{5C48F49D-59EB-4B8F-8A5F-C389577E95BC}"/>
              </a:ext>
            </a:extLst>
          </p:cNvPr>
          <p:cNvSpPr>
            <a:spLocks noChangeArrowheads="1"/>
          </p:cNvSpPr>
          <p:nvPr/>
        </p:nvSpPr>
        <p:spPr bwMode="auto">
          <a:xfrm>
            <a:off x="395353" y="4232296"/>
            <a:ext cx="2956558" cy="103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kumimoji="0" lang="zh-TW" altLang="zh-TW" sz="4900" b="1"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kumimoji="0" lang="zh-TW" altLang="zh-TW" sz="1600" b="1"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rPr>
              <a:t>自動化 VPN 部署</a:t>
            </a:r>
            <a:endParaRPr kumimoji="0" lang="zh-TW" altLang="zh-TW" sz="1200" b="1"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18" name="Rectangle 5">
            <a:extLst>
              <a:ext uri="{FF2B5EF4-FFF2-40B4-BE49-F238E27FC236}">
                <a16:creationId xmlns:a16="http://schemas.microsoft.com/office/drawing/2014/main" id="{59A00CD1-D99D-44E3-800B-21FFBA75AAF8}"/>
              </a:ext>
            </a:extLst>
          </p:cNvPr>
          <p:cNvSpPr>
            <a:spLocks noChangeArrowheads="1"/>
          </p:cNvSpPr>
          <p:nvPr/>
        </p:nvSpPr>
        <p:spPr bwMode="auto">
          <a:xfrm>
            <a:off x="4125800" y="4627936"/>
            <a:ext cx="24798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智慧優化頻寬</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20" name="Rectangle 9">
            <a:extLst>
              <a:ext uri="{FF2B5EF4-FFF2-40B4-BE49-F238E27FC236}">
                <a16:creationId xmlns:a16="http://schemas.microsoft.com/office/drawing/2014/main" id="{4D84CB60-A550-480B-AE7A-AB03DECDF3FB}"/>
              </a:ext>
            </a:extLst>
          </p:cNvPr>
          <p:cNvSpPr>
            <a:spLocks noChangeArrowheads="1"/>
          </p:cNvSpPr>
          <p:nvPr/>
        </p:nvSpPr>
        <p:spPr bwMode="auto">
          <a:xfrm>
            <a:off x="4125800" y="5739159"/>
            <a:ext cx="247986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1600" b="1"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網路資安防護</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p:txBody>
      </p:sp>
      <p:pic>
        <p:nvPicPr>
          <p:cNvPr id="22" name="Picture 4">
            <a:extLst>
              <a:ext uri="{FF2B5EF4-FFF2-40B4-BE49-F238E27FC236}">
                <a16:creationId xmlns:a16="http://schemas.microsoft.com/office/drawing/2014/main" id="{940779A0-6A4C-4AE8-AC8F-12A2DDFD8699}"/>
              </a:ext>
            </a:extLst>
          </p:cNvPr>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brightnessContrast contrast="36000"/>
                    </a14:imgEffect>
                  </a14:imgLayer>
                </a14:imgProps>
              </a:ext>
              <a:ext uri="{28A0092B-C50C-407E-A947-70E740481C1C}">
                <a14:useLocalDpi xmlns:a14="http://schemas.microsoft.com/office/drawing/2010/main"/>
              </a:ext>
            </a:extLst>
          </a:blip>
          <a:srcRect/>
          <a:stretch>
            <a:fillRect/>
          </a:stretch>
        </p:blipFill>
        <p:spPr bwMode="auto">
          <a:xfrm>
            <a:off x="695108" y="4352532"/>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a:extLst>
              <a:ext uri="{FF2B5EF4-FFF2-40B4-BE49-F238E27FC236}">
                <a16:creationId xmlns:a16="http://schemas.microsoft.com/office/drawing/2014/main" id="{CC8A9BA3-284A-4A6D-9DAB-F641A0780FB2}"/>
              </a:ext>
            </a:extLst>
          </p:cNvPr>
          <p:cNvPicPr>
            <a:picLocks noChangeAspect="1" noChangeArrowheads="1"/>
          </p:cNvPicPr>
          <p:nvPr/>
        </p:nvPicPr>
        <p:blipFill>
          <a:blip r:embed="rId7">
            <a:lum bright="70000" contrast="-70000"/>
            <a:extLst>
              <a:ext uri="{28A0092B-C50C-407E-A947-70E740481C1C}">
                <a14:useLocalDpi xmlns:a14="http://schemas.microsoft.com/office/drawing/2010/main"/>
              </a:ext>
            </a:extLst>
          </a:blip>
          <a:srcRect/>
          <a:stretch>
            <a:fillRect/>
          </a:stretch>
        </p:blipFill>
        <p:spPr bwMode="auto">
          <a:xfrm>
            <a:off x="3627579" y="4352532"/>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a:extLst>
              <a:ext uri="{FF2B5EF4-FFF2-40B4-BE49-F238E27FC236}">
                <a16:creationId xmlns:a16="http://schemas.microsoft.com/office/drawing/2014/main" id="{F8AD903E-A41B-4EE9-AC68-4D1622A9CA40}"/>
              </a:ext>
            </a:extLst>
          </p:cNvPr>
          <p:cNvPicPr>
            <a:picLocks noChangeAspect="1" noChangeArrowheads="1"/>
          </p:cNvPicPr>
          <p:nvPr/>
        </p:nvPicPr>
        <p:blipFill>
          <a:blip r:embed="rId8">
            <a:lum bright="70000" contrast="-70000"/>
            <a:extLst>
              <a:ext uri="{BEBA8EAE-BF5A-486C-A8C5-ECC9F3942E4B}">
                <a14:imgProps xmlns:a14="http://schemas.microsoft.com/office/drawing/2010/main">
                  <a14:imgLayer r:embed="rId9">
                    <a14:imgEffect>
                      <a14:brightnessContrast contrast="58000"/>
                    </a14:imgEffect>
                  </a14:imgLayer>
                </a14:imgProps>
              </a:ext>
              <a:ext uri="{28A0092B-C50C-407E-A947-70E740481C1C}">
                <a14:useLocalDpi xmlns:a14="http://schemas.microsoft.com/office/drawing/2010/main"/>
              </a:ext>
            </a:extLst>
          </a:blip>
          <a:srcRect/>
          <a:stretch>
            <a:fillRect/>
          </a:stretch>
        </p:blipFill>
        <p:spPr bwMode="auto">
          <a:xfrm>
            <a:off x="713039" y="5502223"/>
            <a:ext cx="952500" cy="79057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a:extLst>
              <a:ext uri="{FF2B5EF4-FFF2-40B4-BE49-F238E27FC236}">
                <a16:creationId xmlns:a16="http://schemas.microsoft.com/office/drawing/2014/main" id="{352B0D92-3647-4CF5-814E-4FF47461AA91}"/>
              </a:ext>
            </a:extLst>
          </p:cNvPr>
          <p:cNvPicPr>
            <a:picLocks noChangeAspect="1" noChangeArrowheads="1"/>
          </p:cNvPicPr>
          <p:nvPr/>
        </p:nvPicPr>
        <p:blipFill>
          <a:blip r:embed="rId10">
            <a:lum bright="70000" contrast="-70000"/>
            <a:extLst>
              <a:ext uri="{28A0092B-C50C-407E-A947-70E740481C1C}">
                <a14:useLocalDpi xmlns:a14="http://schemas.microsoft.com/office/drawing/2010/main"/>
              </a:ext>
            </a:extLst>
          </a:blip>
          <a:srcRect/>
          <a:stretch>
            <a:fillRect/>
          </a:stretch>
        </p:blipFill>
        <p:spPr bwMode="auto">
          <a:xfrm>
            <a:off x="3631503" y="5590093"/>
            <a:ext cx="952500" cy="790575"/>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3">
            <a:extLst>
              <a:ext uri="{FF2B5EF4-FFF2-40B4-BE49-F238E27FC236}">
                <a16:creationId xmlns:a16="http://schemas.microsoft.com/office/drawing/2014/main" id="{BF808CD5-5F18-65D8-F8CE-738C2FBA22D1}"/>
              </a:ext>
            </a:extLst>
          </p:cNvPr>
          <p:cNvSpPr>
            <a:spLocks noGrp="1"/>
          </p:cNvSpPr>
          <p:nvPr>
            <p:ph type="title"/>
          </p:nvPr>
        </p:nvSpPr>
        <p:spPr>
          <a:xfrm>
            <a:off x="684316" y="577352"/>
            <a:ext cx="7020351" cy="1325563"/>
          </a:xfrm>
        </p:spPr>
        <p:txBody>
          <a:bodyPr>
            <a:normAutofit/>
          </a:bodyPr>
          <a:lstStyle/>
          <a:p>
            <a:pPr algn="l"/>
            <a:r>
              <a:rPr lang="en-US" altLang="zh-TW" err="1">
                <a:latin typeface="Arial" panose="020B0604020202020204" pitchFamily="34" charset="0"/>
                <a:sym typeface="Arial" panose="020B0604020202020204" pitchFamily="34" charset="0"/>
              </a:rPr>
              <a:t>QuWAN</a:t>
            </a:r>
            <a:r>
              <a:rPr lang="en-US" altLang="zh-TW">
                <a:latin typeface="Arial" panose="020B0604020202020204" pitchFamily="34" charset="0"/>
                <a:sym typeface="Arial" panose="020B0604020202020204" pitchFamily="34" charset="0"/>
              </a:rPr>
              <a:t>: </a:t>
            </a:r>
            <a:r>
              <a:rPr lang="zh-TW" altLang="en-US">
                <a:latin typeface="Arial" panose="020B0604020202020204" pitchFamily="34" charset="0"/>
                <a:sym typeface="Arial" panose="020B0604020202020204" pitchFamily="34" charset="0"/>
              </a:rPr>
              <a:t>方便、快速搭建企業跨點的 </a:t>
            </a:r>
            <a:r>
              <a:rPr lang="en-US" altLang="zh-TW">
                <a:latin typeface="Arial" panose="020B0604020202020204" pitchFamily="34" charset="0"/>
                <a:sym typeface="Arial" panose="020B0604020202020204" pitchFamily="34" charset="0"/>
              </a:rPr>
              <a:t>SD-WAN</a:t>
            </a:r>
            <a:r>
              <a:rPr lang="zh-TW" altLang="en-US">
                <a:latin typeface="Arial" panose="020B0604020202020204" pitchFamily="34" charset="0"/>
                <a:sym typeface="Arial" panose="020B0604020202020204" pitchFamily="34" charset="0"/>
              </a:rPr>
              <a:t>解決方案</a:t>
            </a:r>
          </a:p>
        </p:txBody>
      </p:sp>
    </p:spTree>
    <p:extLst>
      <p:ext uri="{BB962C8B-B14F-4D97-AF65-F5344CB8AC3E}">
        <p14:creationId xmlns:p14="http://schemas.microsoft.com/office/powerpoint/2010/main" val="481353276"/>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B7B65-636A-4E01-8271-CFE2841AF53B}"/>
              </a:ext>
            </a:extLst>
          </p:cNvPr>
          <p:cNvSpPr>
            <a:spLocks noGrp="1"/>
          </p:cNvSpPr>
          <p:nvPr>
            <p:ph type="title"/>
          </p:nvPr>
        </p:nvSpPr>
        <p:spPr>
          <a:xfrm>
            <a:off x="838200" y="587832"/>
            <a:ext cx="10515600" cy="1325563"/>
          </a:xfrm>
        </p:spPr>
        <p:txBody>
          <a:bodyPr/>
          <a:lstStyle/>
          <a:p>
            <a:r>
              <a:rPr lang="zh-CN" altLang="en-US">
                <a:latin typeface="Arial" panose="020B0604020202020204" pitchFamily="34" charset="0"/>
                <a:sym typeface="Arial" panose="020B0604020202020204" pitchFamily="34" charset="0"/>
              </a:rPr>
              <a:t>Hyper Data Protector</a:t>
            </a:r>
            <a:r>
              <a:rPr lang="en-US" altLang="zh-CN">
                <a:latin typeface="Arial" panose="020B0604020202020204" pitchFamily="34" charset="0"/>
                <a:sym typeface="Arial" panose="020B0604020202020204" pitchFamily="34" charset="0"/>
              </a:rPr>
              <a:t>: </a:t>
            </a:r>
            <a:r>
              <a:rPr lang="zh-TW" altLang="en-US">
                <a:latin typeface="Arial" panose="020B0604020202020204" pitchFamily="34" charset="0"/>
                <a:sym typeface="Arial" panose="020B0604020202020204" pitchFamily="34" charset="0"/>
              </a:rPr>
              <a:t>免授權 </a:t>
            </a:r>
            <a:r>
              <a:rPr lang="en" altLang="zh-TW">
                <a:latin typeface="Arial" panose="020B0604020202020204" pitchFamily="34" charset="0"/>
                <a:sym typeface="Arial" panose="020B0604020202020204" pitchFamily="34" charset="0"/>
              </a:rPr>
              <a:t>VMware® </a:t>
            </a:r>
            <a:r>
              <a:rPr lang="zh-TW" altLang="en-US">
                <a:latin typeface="Arial" panose="020B0604020202020204" pitchFamily="34" charset="0"/>
                <a:sym typeface="Arial" panose="020B0604020202020204" pitchFamily="34" charset="0"/>
              </a:rPr>
              <a:t>與 </a:t>
            </a:r>
            <a:r>
              <a:rPr lang="en" altLang="zh-TW">
                <a:latin typeface="Arial" panose="020B0604020202020204" pitchFamily="34" charset="0"/>
                <a:sym typeface="Arial" panose="020B0604020202020204" pitchFamily="34" charset="0"/>
              </a:rPr>
              <a:t>Hyper-V </a:t>
            </a:r>
            <a:r>
              <a:rPr lang="zh-TW" altLang="en-US">
                <a:latin typeface="Arial" panose="020B0604020202020204" pitchFamily="34" charset="0"/>
                <a:sym typeface="Arial" panose="020B0604020202020204" pitchFamily="34" charset="0"/>
              </a:rPr>
              <a:t>虛擬機備份一體機</a:t>
            </a:r>
            <a:endParaRPr lang="zh-CN" altLang="en-US">
              <a:latin typeface="Arial" panose="020B0604020202020204" pitchFamily="34" charset="0"/>
              <a:sym typeface="Arial" panose="020B0604020202020204" pitchFamily="34" charset="0"/>
            </a:endParaRPr>
          </a:p>
        </p:txBody>
      </p:sp>
      <p:sp>
        <p:nvSpPr>
          <p:cNvPr id="5" name="Google Shape;83;p16">
            <a:extLst>
              <a:ext uri="{FF2B5EF4-FFF2-40B4-BE49-F238E27FC236}">
                <a16:creationId xmlns:a16="http://schemas.microsoft.com/office/drawing/2014/main" id="{01E565C2-0D32-FB4D-871A-4C68C06A2614}"/>
              </a:ext>
            </a:extLst>
          </p:cNvPr>
          <p:cNvSpPr txBox="1">
            <a:spLocks/>
          </p:cNvSpPr>
          <p:nvPr/>
        </p:nvSpPr>
        <p:spPr>
          <a:xfrm>
            <a:off x="462626" y="2764579"/>
            <a:ext cx="3373734" cy="1029604"/>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42925" indent="-277813">
              <a:lnSpc>
                <a:spcPct val="150000"/>
              </a:lnSpc>
              <a:spcBef>
                <a:spcPts val="0"/>
              </a:spcBef>
              <a:buClr>
                <a:srgbClr val="F34F21"/>
              </a:buClr>
              <a:buSzPct val="75000"/>
              <a:buFont typeface="Arial" pitchFamily="34" charset="0"/>
              <a:buChar char="●"/>
            </a:pPr>
            <a:r>
              <a:rPr lang="zh-TW" altLang="en-US" sz="1600">
                <a:solidFill>
                  <a:schemeClr val="bg1"/>
                </a:solidFill>
                <a:latin typeface="Arial" panose="020B0604020202020204" pitchFamily="34" charset="0"/>
                <a:sym typeface="Arial" panose="020B0604020202020204" pitchFamily="34" charset="0"/>
              </a:rPr>
              <a:t>支援</a:t>
            </a:r>
            <a:r>
              <a:rPr lang="en-US" altLang="zh-TW" sz="1600">
                <a:solidFill>
                  <a:schemeClr val="bg1"/>
                </a:solidFill>
                <a:latin typeface="Arial" panose="020B0604020202020204" pitchFamily="34" charset="0"/>
                <a:sym typeface="Arial" panose="020B0604020202020204" pitchFamily="34" charset="0"/>
              </a:rPr>
              <a:t> VMware, Microsoft Hyper-V</a:t>
            </a:r>
          </a:p>
          <a:p>
            <a:pPr marL="542925" indent="-277813">
              <a:lnSpc>
                <a:spcPct val="150000"/>
              </a:lnSpc>
              <a:spcBef>
                <a:spcPts val="0"/>
              </a:spcBef>
              <a:buClr>
                <a:srgbClr val="F34F21"/>
              </a:buClr>
              <a:buSzPct val="75000"/>
              <a:buFont typeface="Arial" pitchFamily="34" charset="0"/>
              <a:buChar char="●"/>
            </a:pPr>
            <a:r>
              <a:rPr lang="zh-TW" altLang="en-US" sz="1600">
                <a:solidFill>
                  <a:schemeClr val="bg1"/>
                </a:solidFill>
                <a:latin typeface="Arial" panose="020B0604020202020204" pitchFamily="34" charset="0"/>
                <a:sym typeface="Arial" panose="020B0604020202020204" pitchFamily="34" charset="0"/>
              </a:rPr>
              <a:t>免費授權讓</a:t>
            </a:r>
            <a:r>
              <a:rPr lang="en-US" altLang="zh-TW" sz="1600">
                <a:solidFill>
                  <a:schemeClr val="bg1"/>
                </a:solidFill>
                <a:latin typeface="Arial" panose="020B0604020202020204" pitchFamily="34" charset="0"/>
                <a:sym typeface="Arial" panose="020B0604020202020204" pitchFamily="34" charset="0"/>
              </a:rPr>
              <a:t> VM </a:t>
            </a:r>
            <a:r>
              <a:rPr lang="zh-TW" altLang="en-US" sz="1600">
                <a:solidFill>
                  <a:schemeClr val="bg1"/>
                </a:solidFill>
                <a:latin typeface="Arial" panose="020B0604020202020204" pitchFamily="34" charset="0"/>
                <a:sym typeface="Arial" panose="020B0604020202020204" pitchFamily="34" charset="0"/>
              </a:rPr>
              <a:t>備份無上限</a:t>
            </a:r>
          </a:p>
        </p:txBody>
      </p:sp>
      <p:grpSp>
        <p:nvGrpSpPr>
          <p:cNvPr id="7" name="群組 6">
            <a:extLst>
              <a:ext uri="{FF2B5EF4-FFF2-40B4-BE49-F238E27FC236}">
                <a16:creationId xmlns:a16="http://schemas.microsoft.com/office/drawing/2014/main" id="{8BB581AB-39B2-3F44-B79A-1714AAC17EC7}"/>
              </a:ext>
            </a:extLst>
          </p:cNvPr>
          <p:cNvGrpSpPr/>
          <p:nvPr/>
        </p:nvGrpSpPr>
        <p:grpSpPr>
          <a:xfrm>
            <a:off x="1299902" y="4490845"/>
            <a:ext cx="2437667" cy="2308772"/>
            <a:chOff x="717589" y="2231079"/>
            <a:chExt cx="2416341" cy="2303682"/>
          </a:xfrm>
          <a:noFill/>
        </p:grpSpPr>
        <p:pic>
          <p:nvPicPr>
            <p:cNvPr id="14" name="圖形 13">
              <a:extLst>
                <a:ext uri="{FF2B5EF4-FFF2-40B4-BE49-F238E27FC236}">
                  <a16:creationId xmlns:a16="http://schemas.microsoft.com/office/drawing/2014/main" id="{3BF054B3-FDBD-214B-A351-00CA63AA521A}"/>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17589" y="2231079"/>
              <a:ext cx="2416341" cy="2303682"/>
            </a:xfrm>
            <a:prstGeom prst="rect">
              <a:avLst/>
            </a:prstGeom>
          </p:spPr>
        </p:pic>
        <p:pic>
          <p:nvPicPr>
            <p:cNvPr id="15" name="圖形 14">
              <a:extLst>
                <a:ext uri="{FF2B5EF4-FFF2-40B4-BE49-F238E27FC236}">
                  <a16:creationId xmlns:a16="http://schemas.microsoft.com/office/drawing/2014/main" id="{007FCE6F-F25F-8A4B-BEE9-659EE0F4DFC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178867" y="2485642"/>
              <a:ext cx="772857" cy="772857"/>
            </a:xfrm>
            <a:prstGeom prst="rect">
              <a:avLst/>
            </a:prstGeom>
          </p:spPr>
        </p:pic>
      </p:grpSp>
      <p:pic>
        <p:nvPicPr>
          <p:cNvPr id="8" name="圖形 7">
            <a:extLst>
              <a:ext uri="{FF2B5EF4-FFF2-40B4-BE49-F238E27FC236}">
                <a16:creationId xmlns:a16="http://schemas.microsoft.com/office/drawing/2014/main" id="{E456A7AD-607E-674D-A811-0E6821B5EB4C}"/>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468632" y="4673952"/>
            <a:ext cx="2196895" cy="2080731"/>
          </a:xfrm>
          <a:prstGeom prst="rect">
            <a:avLst/>
          </a:prstGeom>
        </p:spPr>
      </p:pic>
      <p:pic>
        <p:nvPicPr>
          <p:cNvPr id="9" name="圖形 8">
            <a:extLst>
              <a:ext uri="{FF2B5EF4-FFF2-40B4-BE49-F238E27FC236}">
                <a16:creationId xmlns:a16="http://schemas.microsoft.com/office/drawing/2014/main" id="{E2E4D19A-1536-4B4D-94C0-DFC33C8C9A76}"/>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r="56132"/>
          <a:stretch/>
        </p:blipFill>
        <p:spPr>
          <a:xfrm>
            <a:off x="9941604" y="4750848"/>
            <a:ext cx="723923" cy="674940"/>
          </a:xfrm>
          <a:prstGeom prst="rect">
            <a:avLst/>
          </a:prstGeom>
        </p:spPr>
      </p:pic>
      <p:pic>
        <p:nvPicPr>
          <p:cNvPr id="13" name="圖片 12" descr="一張含有 畫畫, 傘 的圖片&#10;&#10;自動產生的描述">
            <a:extLst>
              <a:ext uri="{FF2B5EF4-FFF2-40B4-BE49-F238E27FC236}">
                <a16:creationId xmlns:a16="http://schemas.microsoft.com/office/drawing/2014/main" id="{F1C92EE6-1B32-EC44-943A-0111126B541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495750" y="4685949"/>
            <a:ext cx="1051353" cy="1044458"/>
          </a:xfrm>
          <a:prstGeom prst="rect">
            <a:avLst/>
          </a:prstGeom>
          <a:noFill/>
        </p:spPr>
      </p:pic>
      <p:pic>
        <p:nvPicPr>
          <p:cNvPr id="19" name="圖形 18">
            <a:extLst>
              <a:ext uri="{FF2B5EF4-FFF2-40B4-BE49-F238E27FC236}">
                <a16:creationId xmlns:a16="http://schemas.microsoft.com/office/drawing/2014/main" id="{18FA1B93-3440-0E4E-9778-712C5ED06E8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863781" y="4094902"/>
            <a:ext cx="1548434" cy="204554"/>
          </a:xfrm>
          <a:prstGeom prst="rect">
            <a:avLst/>
          </a:prstGeom>
        </p:spPr>
      </p:pic>
      <p:sp>
        <p:nvSpPr>
          <p:cNvPr id="21" name="文字方塊 20">
            <a:extLst>
              <a:ext uri="{FF2B5EF4-FFF2-40B4-BE49-F238E27FC236}">
                <a16:creationId xmlns:a16="http://schemas.microsoft.com/office/drawing/2014/main" id="{B3302A2F-F62F-C24B-911F-51DFAE4A998E}"/>
              </a:ext>
            </a:extLst>
          </p:cNvPr>
          <p:cNvSpPr txBox="1"/>
          <p:nvPr/>
        </p:nvSpPr>
        <p:spPr>
          <a:xfrm>
            <a:off x="8319330" y="4281078"/>
            <a:ext cx="2867053" cy="400110"/>
          </a:xfrm>
          <a:prstGeom prst="rect">
            <a:avLst/>
          </a:prstGeom>
          <a:noFill/>
        </p:spPr>
        <p:txBody>
          <a:bodyPr wrap="square" rtlCol="0">
            <a:spAutoFit/>
          </a:bodyPr>
          <a:lstStyle/>
          <a:p>
            <a:r>
              <a:rPr kumimoji="1"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Microsoft Hyper-V</a:t>
            </a:r>
            <a:endParaRPr kumimoji="1"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文字方塊 21">
            <a:extLst>
              <a:ext uri="{FF2B5EF4-FFF2-40B4-BE49-F238E27FC236}">
                <a16:creationId xmlns:a16="http://schemas.microsoft.com/office/drawing/2014/main" id="{88F2C2E5-63E8-1F49-B399-C372F133C982}"/>
              </a:ext>
            </a:extLst>
          </p:cNvPr>
          <p:cNvSpPr txBox="1"/>
          <p:nvPr/>
        </p:nvSpPr>
        <p:spPr>
          <a:xfrm>
            <a:off x="4700673" y="4254532"/>
            <a:ext cx="2949388" cy="400110"/>
          </a:xfrm>
          <a:prstGeom prst="rect">
            <a:avLst/>
          </a:prstGeom>
          <a:noFill/>
        </p:spPr>
        <p:txBody>
          <a:bodyPr wrap="square" rtlCol="0">
            <a:spAutoFit/>
          </a:bodyPr>
          <a:lstStyle/>
          <a:p>
            <a:r>
              <a:rPr kumimoji="1"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Hyper Data Protector</a:t>
            </a:r>
            <a:endParaRPr kumimoji="1"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 name="文字方塊 23">
            <a:extLst>
              <a:ext uri="{FF2B5EF4-FFF2-40B4-BE49-F238E27FC236}">
                <a16:creationId xmlns:a16="http://schemas.microsoft.com/office/drawing/2014/main" id="{025A0123-5003-4F93-BFAF-2A57DE4D1893}"/>
              </a:ext>
            </a:extLst>
          </p:cNvPr>
          <p:cNvSpPr txBox="1"/>
          <p:nvPr/>
        </p:nvSpPr>
        <p:spPr>
          <a:xfrm>
            <a:off x="6928982" y="2669129"/>
            <a:ext cx="3916457" cy="400110"/>
          </a:xfrm>
          <a:prstGeom prst="rect">
            <a:avLst/>
          </a:prstGeom>
          <a:noFill/>
        </p:spPr>
        <p:txBody>
          <a:bodyPr wrap="none" rtlCol="0">
            <a:spAutoFit/>
          </a:bodyPr>
          <a:lstStyle/>
          <a:p>
            <a:r>
              <a:rPr kumimoji="1" lang="en-US" altLang="zh-TW" sz="2000">
                <a:solidFill>
                  <a:schemeClr val="bg1"/>
                </a:solidFill>
                <a:latin typeface="Arial" panose="020B0604020202020204" pitchFamily="34" charset="0"/>
                <a:ea typeface="微軟正黑體" panose="020B0604030504040204" pitchFamily="34" charset="-120"/>
                <a:sym typeface="Arial" panose="020B0604020202020204" pitchFamily="34" charset="0"/>
              </a:rPr>
              <a:t>Win10 / Server2016/ Server2019</a:t>
            </a:r>
            <a:endParaRPr kumimoji="1"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弧形 2">
            <a:extLst>
              <a:ext uri="{FF2B5EF4-FFF2-40B4-BE49-F238E27FC236}">
                <a16:creationId xmlns:a16="http://schemas.microsoft.com/office/drawing/2014/main" id="{8F7DC27A-AE85-4057-B9AE-CF3DBEF1F67F}"/>
              </a:ext>
            </a:extLst>
          </p:cNvPr>
          <p:cNvSpPr/>
          <p:nvPr/>
        </p:nvSpPr>
        <p:spPr>
          <a:xfrm rot="16413414">
            <a:off x="6381356" y="3469066"/>
            <a:ext cx="1911591" cy="1660777"/>
          </a:xfrm>
          <a:prstGeom prst="arc">
            <a:avLst>
              <a:gd name="adj1" fmla="val 16200000"/>
              <a:gd name="adj2" fmla="val 37987"/>
            </a:avLst>
          </a:prstGeom>
          <a:ln w="50800">
            <a:solidFill>
              <a:srgbClr val="03D2FB"/>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6" name="群組 15">
            <a:extLst>
              <a:ext uri="{FF2B5EF4-FFF2-40B4-BE49-F238E27FC236}">
                <a16:creationId xmlns:a16="http://schemas.microsoft.com/office/drawing/2014/main" id="{0DF83A04-794B-4856-A2FB-E7664FA06674}"/>
              </a:ext>
            </a:extLst>
          </p:cNvPr>
          <p:cNvGrpSpPr/>
          <p:nvPr/>
        </p:nvGrpSpPr>
        <p:grpSpPr>
          <a:xfrm>
            <a:off x="7485743" y="3156075"/>
            <a:ext cx="1133710" cy="712928"/>
            <a:chOff x="8629994" y="2534234"/>
            <a:chExt cx="1133710" cy="712928"/>
          </a:xfrm>
          <a:noFill/>
        </p:grpSpPr>
        <p:sp>
          <p:nvSpPr>
            <p:cNvPr id="10" name="矩形 9">
              <a:extLst>
                <a:ext uri="{FF2B5EF4-FFF2-40B4-BE49-F238E27FC236}">
                  <a16:creationId xmlns:a16="http://schemas.microsoft.com/office/drawing/2014/main" id="{79259957-D564-4862-B30D-584B1B242BD2}"/>
                </a:ext>
              </a:extLst>
            </p:cNvPr>
            <p:cNvSpPr/>
            <p:nvPr/>
          </p:nvSpPr>
          <p:spPr>
            <a:xfrm>
              <a:off x="8903845" y="2594451"/>
              <a:ext cx="788431" cy="5073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3" name="手繪多邊形: 圖案 398">
              <a:extLst>
                <a:ext uri="{FF2B5EF4-FFF2-40B4-BE49-F238E27FC236}">
                  <a16:creationId xmlns:a16="http://schemas.microsoft.com/office/drawing/2014/main" id="{57297B9C-1AB8-467F-BCEF-5D820A3FAF11}"/>
                </a:ext>
              </a:extLst>
            </p:cNvPr>
            <p:cNvSpPr/>
            <p:nvPr/>
          </p:nvSpPr>
          <p:spPr>
            <a:xfrm>
              <a:off x="8954261" y="2534234"/>
              <a:ext cx="809443" cy="712928"/>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2700" cap="rnd">
              <a:solidFill>
                <a:schemeClr val="bg1"/>
              </a:solidFill>
              <a:prstDash val="solid"/>
              <a:miter/>
            </a:ln>
          </p:spPr>
          <p:txBody>
            <a:bodyPr wrap="square" rtlCol="0" anchor="ctr">
              <a:noAutofit/>
            </a:bodyP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手繪多邊形: 圖案 399">
              <a:extLst>
                <a:ext uri="{FF2B5EF4-FFF2-40B4-BE49-F238E27FC236}">
                  <a16:creationId xmlns:a16="http://schemas.microsoft.com/office/drawing/2014/main" id="{3BC1823A-592F-43DE-9DE5-946F1EF85E86}"/>
                </a:ext>
              </a:extLst>
            </p:cNvPr>
            <p:cNvSpPr/>
            <p:nvPr/>
          </p:nvSpPr>
          <p:spPr>
            <a:xfrm>
              <a:off x="8629994" y="2594451"/>
              <a:ext cx="273851" cy="642545"/>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2700" cap="flat">
              <a:solidFill>
                <a:schemeClr val="bg1"/>
              </a:solidFill>
              <a:prstDash val="solid"/>
              <a:miter/>
            </a:ln>
          </p:spPr>
          <p:txBody>
            <a:bodyPr wrap="square" rtlCol="0" anchor="ctr">
              <a:noAutofit/>
            </a:bodyP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4" name="箭號: 向右 3">
            <a:extLst>
              <a:ext uri="{FF2B5EF4-FFF2-40B4-BE49-F238E27FC236}">
                <a16:creationId xmlns:a16="http://schemas.microsoft.com/office/drawing/2014/main" id="{EE61DA57-8937-4BBD-8B1B-38FE009F07BB}"/>
              </a:ext>
            </a:extLst>
          </p:cNvPr>
          <p:cNvSpPr/>
          <p:nvPr/>
        </p:nvSpPr>
        <p:spPr>
          <a:xfrm>
            <a:off x="2533651" y="5826904"/>
            <a:ext cx="2062852" cy="681317"/>
          </a:xfrm>
          <a:prstGeom prst="rightArrow">
            <a:avLst/>
          </a:prstGeom>
          <a:gradFill>
            <a:gsLst>
              <a:gs pos="100000">
                <a:srgbClr val="CF5CA2"/>
              </a:gs>
              <a:gs pos="0">
                <a:srgbClr val="0070C0">
                  <a:alpha val="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 name="箭號: 向右 34">
            <a:extLst>
              <a:ext uri="{FF2B5EF4-FFF2-40B4-BE49-F238E27FC236}">
                <a16:creationId xmlns:a16="http://schemas.microsoft.com/office/drawing/2014/main" id="{F42CBD1E-0B35-430E-A8FF-4DD4D9BAB4E2}"/>
              </a:ext>
            </a:extLst>
          </p:cNvPr>
          <p:cNvSpPr/>
          <p:nvPr/>
        </p:nvSpPr>
        <p:spPr>
          <a:xfrm rot="10800000">
            <a:off x="7370975" y="5879380"/>
            <a:ext cx="2062852" cy="681317"/>
          </a:xfrm>
          <a:prstGeom prst="rightArrow">
            <a:avLst/>
          </a:prstGeom>
          <a:gradFill>
            <a:gsLst>
              <a:gs pos="100000">
                <a:srgbClr val="CF5CA2"/>
              </a:gs>
              <a:gs pos="0">
                <a:srgbClr val="0070C0">
                  <a:alpha val="9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7" name="圖片 26" descr="一張含有 文字, 電子用品 的圖片&#10;&#10;自動產生的描述">
            <a:extLst>
              <a:ext uri="{FF2B5EF4-FFF2-40B4-BE49-F238E27FC236}">
                <a16:creationId xmlns:a16="http://schemas.microsoft.com/office/drawing/2014/main" id="{46F4DC8F-732B-8B5D-BFE3-0335128B0D9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363221" y="5885101"/>
            <a:ext cx="3241037" cy="553569"/>
          </a:xfrm>
          <a:prstGeom prst="rect">
            <a:avLst/>
          </a:prstGeom>
        </p:spPr>
      </p:pic>
      <p:sp>
        <p:nvSpPr>
          <p:cNvPr id="28" name="Google Shape;83;p16">
            <a:extLst>
              <a:ext uri="{FF2B5EF4-FFF2-40B4-BE49-F238E27FC236}">
                <a16:creationId xmlns:a16="http://schemas.microsoft.com/office/drawing/2014/main" id="{48D69DB7-BCD9-F431-2AB5-AA28FF010D9C}"/>
              </a:ext>
            </a:extLst>
          </p:cNvPr>
          <p:cNvSpPr txBox="1">
            <a:spLocks/>
          </p:cNvSpPr>
          <p:nvPr/>
        </p:nvSpPr>
        <p:spPr>
          <a:xfrm>
            <a:off x="838200" y="1756616"/>
            <a:ext cx="5461000" cy="912513"/>
          </a:xfrm>
          <a:prstGeom prst="rect">
            <a:avLst/>
          </a:prstGeom>
        </p:spPr>
        <p:txBody>
          <a:bodyPr spcFirstLastPara="1" wrap="square" lIns="121900" tIns="121900" rIns="121900" bIns="121900" anchor="t" anchorCtr="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zh-TW" altLang="en-US" sz="1800">
                <a:solidFill>
                  <a:schemeClr val="bg1"/>
                </a:solidFill>
                <a:latin typeface="Arial" panose="020B0604020202020204" pitchFamily="34" charset="0"/>
                <a:sym typeface="Arial" panose="020B0604020202020204" pitchFamily="34" charset="0"/>
              </a:rPr>
              <a:t>只要一台 QNAP NAS，即可免費備份無限台 VMware</a:t>
            </a:r>
            <a:r>
              <a:rPr lang="zh-TW" altLang="en-US" sz="1800" baseline="30000">
                <a:solidFill>
                  <a:schemeClr val="bg1"/>
                </a:solidFill>
                <a:latin typeface="Arial" panose="020B0604020202020204" pitchFamily="34" charset="0"/>
                <a:sym typeface="Arial" panose="020B0604020202020204" pitchFamily="34" charset="0"/>
              </a:rPr>
              <a:t>®</a:t>
            </a:r>
            <a:r>
              <a:rPr lang="zh-TW" altLang="en-US" sz="1800">
                <a:solidFill>
                  <a:schemeClr val="bg1"/>
                </a:solidFill>
                <a:latin typeface="Arial" panose="020B0604020202020204" pitchFamily="34" charset="0"/>
                <a:sym typeface="Arial" panose="020B0604020202020204" pitchFamily="34" charset="0"/>
              </a:rPr>
              <a:t> 與 Hyper-V 虛擬機，打造高經濟效益且穩健的災難復原計畫，確保應用服務 24/7 順暢運行。</a:t>
            </a:r>
          </a:p>
        </p:txBody>
      </p:sp>
      <p:pic>
        <p:nvPicPr>
          <p:cNvPr id="29" name="圖片 28">
            <a:extLst>
              <a:ext uri="{FF2B5EF4-FFF2-40B4-BE49-F238E27FC236}">
                <a16:creationId xmlns:a16="http://schemas.microsoft.com/office/drawing/2014/main" id="{F3D651F7-981F-32F3-0575-31C76ACBF82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599744" y="1644548"/>
            <a:ext cx="1129631" cy="1293428"/>
          </a:xfrm>
          <a:prstGeom prst="rect">
            <a:avLst/>
          </a:prstGeom>
        </p:spPr>
      </p:pic>
      <p:sp>
        <p:nvSpPr>
          <p:cNvPr id="30" name="文字方塊 29">
            <a:extLst>
              <a:ext uri="{FF2B5EF4-FFF2-40B4-BE49-F238E27FC236}">
                <a16:creationId xmlns:a16="http://schemas.microsoft.com/office/drawing/2014/main" id="{3CD133FC-ECA8-0196-BCD1-B76086CEFE2D}"/>
              </a:ext>
            </a:extLst>
          </p:cNvPr>
          <p:cNvSpPr txBox="1"/>
          <p:nvPr/>
        </p:nvSpPr>
        <p:spPr>
          <a:xfrm>
            <a:off x="3723958" y="2785927"/>
            <a:ext cx="2781405" cy="1294650"/>
          </a:xfrm>
          <a:prstGeom prst="rect">
            <a:avLst/>
          </a:prstGeom>
          <a:noFill/>
        </p:spPr>
        <p:txBody>
          <a:bodyPr wrap="square">
            <a:spAutoFit/>
          </a:bodyPr>
          <a:lstStyle/>
          <a:p>
            <a:pPr marL="542925" indent="-277813">
              <a:lnSpc>
                <a:spcPct val="150000"/>
              </a:lnSpc>
              <a:spcBef>
                <a:spcPts val="0"/>
              </a:spcBef>
              <a:buClr>
                <a:srgbClr val="F34F21"/>
              </a:buClr>
              <a:buSzPct val="75000"/>
              <a:buFont typeface="Arial" pitchFamily="34" charset="0"/>
              <a:buChar char="●"/>
            </a:pP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高速主動式備份</a:t>
            </a:r>
            <a:endPar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542925" indent="-277813">
              <a:lnSpc>
                <a:spcPct val="150000"/>
              </a:lnSpc>
              <a:spcBef>
                <a:spcPts val="0"/>
              </a:spcBef>
              <a:buClr>
                <a:srgbClr val="F34F21"/>
              </a:buClr>
              <a:buSzPct val="75000"/>
              <a:buFont typeface="Arial" pitchFamily="34" charset="0"/>
              <a:buChar char="●"/>
            </a:pP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立即還原</a:t>
            </a:r>
            <a:endParaRPr lang="en-US" altLang="zh-TW" sz="1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542925" indent="-277813">
              <a:lnSpc>
                <a:spcPct val="150000"/>
              </a:lnSpc>
              <a:spcBef>
                <a:spcPts val="0"/>
              </a:spcBef>
              <a:buClr>
                <a:srgbClr val="F34F21"/>
              </a:buClr>
              <a:buSzPct val="75000"/>
              <a:buFont typeface="Arial" pitchFamily="34" charset="0"/>
              <a:buChar char="●"/>
            </a:pPr>
            <a:r>
              <a:rPr lang="zh-TW" altLang="en-US" sz="1800">
                <a:solidFill>
                  <a:schemeClr val="bg1"/>
                </a:solidFill>
                <a:latin typeface="Arial" panose="020B0604020202020204" pitchFamily="34" charset="0"/>
                <a:ea typeface="微軟正黑體" panose="020B0604030504040204" pitchFamily="34" charset="-120"/>
                <a:sym typeface="Arial" panose="020B0604020202020204" pitchFamily="34" charset="0"/>
              </a:rPr>
              <a:t>持續監控</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32" name="群組 31">
            <a:extLst>
              <a:ext uri="{FF2B5EF4-FFF2-40B4-BE49-F238E27FC236}">
                <a16:creationId xmlns:a16="http://schemas.microsoft.com/office/drawing/2014/main" id="{9BE60FA1-61AE-9060-6CED-BF2912772C09}"/>
              </a:ext>
            </a:extLst>
          </p:cNvPr>
          <p:cNvGrpSpPr/>
          <p:nvPr/>
        </p:nvGrpSpPr>
        <p:grpSpPr>
          <a:xfrm>
            <a:off x="8769221" y="3156075"/>
            <a:ext cx="1133710" cy="712928"/>
            <a:chOff x="8629994" y="2534234"/>
            <a:chExt cx="1133710" cy="712928"/>
          </a:xfrm>
          <a:noFill/>
        </p:grpSpPr>
        <p:sp>
          <p:nvSpPr>
            <p:cNvPr id="40" name="矩形 39">
              <a:extLst>
                <a:ext uri="{FF2B5EF4-FFF2-40B4-BE49-F238E27FC236}">
                  <a16:creationId xmlns:a16="http://schemas.microsoft.com/office/drawing/2014/main" id="{41BCF8DB-14DC-339F-2569-9B30885C38CE}"/>
                </a:ext>
              </a:extLst>
            </p:cNvPr>
            <p:cNvSpPr/>
            <p:nvPr/>
          </p:nvSpPr>
          <p:spPr>
            <a:xfrm>
              <a:off x="8903845" y="2594451"/>
              <a:ext cx="788431" cy="5073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手繪多邊形: 圖案 398">
              <a:extLst>
                <a:ext uri="{FF2B5EF4-FFF2-40B4-BE49-F238E27FC236}">
                  <a16:creationId xmlns:a16="http://schemas.microsoft.com/office/drawing/2014/main" id="{ABD26E73-217F-52B2-CD3B-B4DB888411E5}"/>
                </a:ext>
              </a:extLst>
            </p:cNvPr>
            <p:cNvSpPr/>
            <p:nvPr/>
          </p:nvSpPr>
          <p:spPr>
            <a:xfrm>
              <a:off x="8954261" y="2534234"/>
              <a:ext cx="809443" cy="712928"/>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2700" cap="rnd">
              <a:solidFill>
                <a:schemeClr val="bg1"/>
              </a:solidFill>
              <a:prstDash val="solid"/>
              <a:miter/>
            </a:ln>
          </p:spPr>
          <p:txBody>
            <a:bodyPr wrap="square" rtlCol="0" anchor="ctr">
              <a:noAutofit/>
            </a:bodyP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手繪多邊形: 圖案 399">
              <a:extLst>
                <a:ext uri="{FF2B5EF4-FFF2-40B4-BE49-F238E27FC236}">
                  <a16:creationId xmlns:a16="http://schemas.microsoft.com/office/drawing/2014/main" id="{3EEF0A46-DD65-5561-F2E8-E94DB1E1D890}"/>
                </a:ext>
              </a:extLst>
            </p:cNvPr>
            <p:cNvSpPr/>
            <p:nvPr/>
          </p:nvSpPr>
          <p:spPr>
            <a:xfrm>
              <a:off x="8629994" y="2594451"/>
              <a:ext cx="273851" cy="642545"/>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2700" cap="flat">
              <a:solidFill>
                <a:schemeClr val="bg1"/>
              </a:solidFill>
              <a:prstDash val="solid"/>
              <a:miter/>
            </a:ln>
          </p:spPr>
          <p:txBody>
            <a:bodyPr wrap="square" rtlCol="0" anchor="ctr">
              <a:noAutofit/>
            </a:bodyPr>
            <a:lstStyle/>
            <a:p>
              <a:endParaRPr lang="zh-TW" altLang="en-US" sz="2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041146366"/>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梯形 249" hidden="1">
            <a:extLst>
              <a:ext uri="{FF2B5EF4-FFF2-40B4-BE49-F238E27FC236}">
                <a16:creationId xmlns:a16="http://schemas.microsoft.com/office/drawing/2014/main" id="{2E2876E5-6F93-49F0-8D27-2E8E802E918C}"/>
              </a:ext>
            </a:extLst>
          </p:cNvPr>
          <p:cNvSpPr/>
          <p:nvPr/>
        </p:nvSpPr>
        <p:spPr>
          <a:xfrm rot="16200000">
            <a:off x="4795143" y="6169557"/>
            <a:ext cx="4261709" cy="10726161"/>
          </a:xfrm>
          <a:prstGeom prst="trapezoid">
            <a:avLst>
              <a:gd name="adj" fmla="val 40677"/>
            </a:avLst>
          </a:prstGeom>
          <a:gradFill flip="none" rotWithShape="1">
            <a:gsLst>
              <a:gs pos="100000">
                <a:schemeClr val="bg1">
                  <a:alpha val="40000"/>
                </a:schemeClr>
              </a:gs>
              <a:gs pos="0">
                <a:schemeClr val="bg1">
                  <a:lumMod val="7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67">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26" name="文字方塊 125">
            <a:extLst>
              <a:ext uri="{FF2B5EF4-FFF2-40B4-BE49-F238E27FC236}">
                <a16:creationId xmlns:a16="http://schemas.microsoft.com/office/drawing/2014/main" id="{12F00140-69AB-496A-BA6E-0D3AD9AE9475}"/>
              </a:ext>
            </a:extLst>
          </p:cNvPr>
          <p:cNvSpPr txBox="1"/>
          <p:nvPr/>
        </p:nvSpPr>
        <p:spPr>
          <a:xfrm>
            <a:off x="553658" y="2037716"/>
            <a:ext cx="2689068" cy="533479"/>
          </a:xfrm>
          <a:prstGeom prst="rect">
            <a:avLst/>
          </a:prstGeom>
          <a:noFill/>
        </p:spPr>
        <p:txBody>
          <a:bodyPr rot="0" spcFirstLastPara="0" vertOverflow="overflow" horzOverflow="overflow" vert="horz" wrap="square" lIns="162560" tIns="81280" rIns="162560" bIns="81280" numCol="1" spcCol="0" rtlCol="0" fromWordArt="0" anchor="t" anchorCtr="0" forceAA="0" compatLnSpc="1">
            <a:prstTxWarp prst="textNoShape">
              <a:avLst/>
            </a:prstTxWarp>
            <a:spAutoFit/>
          </a:bodyPr>
          <a:lstStyle/>
          <a:p>
            <a:r>
              <a:rPr lang="zh-TW" altLang="en-US" sz="2400">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物件的位址範例</a:t>
            </a:r>
            <a:endParaRPr lang="en-US" sz="24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grpSp>
        <p:nvGrpSpPr>
          <p:cNvPr id="10" name="群組 9" hidden="1">
            <a:extLst>
              <a:ext uri="{FF2B5EF4-FFF2-40B4-BE49-F238E27FC236}">
                <a16:creationId xmlns:a16="http://schemas.microsoft.com/office/drawing/2014/main" id="{24FBA99D-695E-89BC-9BB0-4D691FA7C45C}"/>
              </a:ext>
            </a:extLst>
          </p:cNvPr>
          <p:cNvGrpSpPr/>
          <p:nvPr/>
        </p:nvGrpSpPr>
        <p:grpSpPr>
          <a:xfrm>
            <a:off x="-5401777" y="7564698"/>
            <a:ext cx="17184243" cy="5069916"/>
            <a:chOff x="-5401777" y="7564698"/>
            <a:chExt cx="17184243" cy="5069916"/>
          </a:xfrm>
        </p:grpSpPr>
        <p:grpSp>
          <p:nvGrpSpPr>
            <p:cNvPr id="214" name="群組 213">
              <a:extLst>
                <a:ext uri="{FF2B5EF4-FFF2-40B4-BE49-F238E27FC236}">
                  <a16:creationId xmlns:a16="http://schemas.microsoft.com/office/drawing/2014/main" id="{EBFAF7E5-B959-4B84-A069-2CD4AD29F34D}"/>
                </a:ext>
              </a:extLst>
            </p:cNvPr>
            <p:cNvGrpSpPr/>
            <p:nvPr/>
          </p:nvGrpSpPr>
          <p:grpSpPr>
            <a:xfrm>
              <a:off x="6149561" y="10393983"/>
              <a:ext cx="2675345" cy="2240631"/>
              <a:chOff x="3156833" y="4132253"/>
              <a:chExt cx="2329920" cy="2440856"/>
            </a:xfrm>
          </p:grpSpPr>
          <p:pic>
            <p:nvPicPr>
              <p:cNvPr id="235" name="圖形 234">
                <a:extLst>
                  <a:ext uri="{FF2B5EF4-FFF2-40B4-BE49-F238E27FC236}">
                    <a16:creationId xmlns:a16="http://schemas.microsoft.com/office/drawing/2014/main" id="{D5244366-133B-4E58-A248-2EF94C3C19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56833" y="4132253"/>
                <a:ext cx="2287618" cy="2440856"/>
              </a:xfrm>
              <a:prstGeom prst="rect">
                <a:avLst/>
              </a:prstGeom>
            </p:spPr>
          </p:pic>
          <p:sp>
            <p:nvSpPr>
              <p:cNvPr id="236" name="文字方塊 235">
                <a:extLst>
                  <a:ext uri="{FF2B5EF4-FFF2-40B4-BE49-F238E27FC236}">
                    <a16:creationId xmlns:a16="http://schemas.microsoft.com/office/drawing/2014/main" id="{2710F9F5-CAAB-4747-B29E-4CA59B888D2A}"/>
                  </a:ext>
                </a:extLst>
              </p:cNvPr>
              <p:cNvSpPr txBox="1"/>
              <p:nvPr/>
            </p:nvSpPr>
            <p:spPr>
              <a:xfrm>
                <a:off x="3739432" y="4230203"/>
                <a:ext cx="1747321" cy="368808"/>
              </a:xfrm>
              <a:prstGeom prst="rect">
                <a:avLst/>
              </a:prstGeom>
              <a:noFill/>
            </p:spPr>
            <p:txBody>
              <a:bodyPr wrap="square" lIns="121920" tIns="60960" rIns="121920" bIns="60960" anchor="t">
                <a:spAutoFit/>
              </a:bodyPr>
              <a:lstStyle/>
              <a:p>
                <a:r>
                  <a:rPr lang="en-US" altLang="zh-TW" sz="1400" b="1"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貯體</a:t>
                </a:r>
                <a:r>
                  <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(bucket)</a:t>
                </a:r>
                <a:endParaRPr lang="en-US" altLang="zh-TW" sz="14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37" name="矩形: 圓角 236">
                <a:extLst>
                  <a:ext uri="{FF2B5EF4-FFF2-40B4-BE49-F238E27FC236}">
                    <a16:creationId xmlns:a16="http://schemas.microsoft.com/office/drawing/2014/main" id="{04BE7305-3C59-486F-B7A7-5392A8853EB0}"/>
                  </a:ext>
                </a:extLst>
              </p:cNvPr>
              <p:cNvSpPr/>
              <p:nvPr/>
            </p:nvSpPr>
            <p:spPr>
              <a:xfrm>
                <a:off x="3336374" y="4815479"/>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8" name="矩形: 圓角 237">
                <a:extLst>
                  <a:ext uri="{FF2B5EF4-FFF2-40B4-BE49-F238E27FC236}">
                    <a16:creationId xmlns:a16="http://schemas.microsoft.com/office/drawing/2014/main" id="{8DACADB3-3467-40FA-8541-BE3A5BC4738A}"/>
                  </a:ext>
                </a:extLst>
              </p:cNvPr>
              <p:cNvSpPr/>
              <p:nvPr/>
            </p:nvSpPr>
            <p:spPr>
              <a:xfrm>
                <a:off x="3336374" y="5191458"/>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9" name="矩形: 圓角 238">
                <a:extLst>
                  <a:ext uri="{FF2B5EF4-FFF2-40B4-BE49-F238E27FC236}">
                    <a16:creationId xmlns:a16="http://schemas.microsoft.com/office/drawing/2014/main" id="{8188E44C-C217-459B-8491-081DB826AED9}"/>
                  </a:ext>
                </a:extLst>
              </p:cNvPr>
              <p:cNvSpPr/>
              <p:nvPr/>
            </p:nvSpPr>
            <p:spPr>
              <a:xfrm>
                <a:off x="4345669" y="4815479"/>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0" name="矩形: 圓角 239">
                <a:extLst>
                  <a:ext uri="{FF2B5EF4-FFF2-40B4-BE49-F238E27FC236}">
                    <a16:creationId xmlns:a16="http://schemas.microsoft.com/office/drawing/2014/main" id="{AF6F3EF3-9D20-4BAE-AEA8-9CFE5CFAA3CD}"/>
                  </a:ext>
                </a:extLst>
              </p:cNvPr>
              <p:cNvSpPr/>
              <p:nvPr/>
            </p:nvSpPr>
            <p:spPr>
              <a:xfrm>
                <a:off x="4345669" y="5191458"/>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1" name="矩形: 圓角 240">
                <a:extLst>
                  <a:ext uri="{FF2B5EF4-FFF2-40B4-BE49-F238E27FC236}">
                    <a16:creationId xmlns:a16="http://schemas.microsoft.com/office/drawing/2014/main" id="{D8DFA6BF-A2BE-4FE4-A281-4F55D5D4D45B}"/>
                  </a:ext>
                </a:extLst>
              </p:cNvPr>
              <p:cNvSpPr/>
              <p:nvPr/>
            </p:nvSpPr>
            <p:spPr>
              <a:xfrm>
                <a:off x="3336374" y="5574173"/>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2" name="矩形: 圓角 241">
                <a:extLst>
                  <a:ext uri="{FF2B5EF4-FFF2-40B4-BE49-F238E27FC236}">
                    <a16:creationId xmlns:a16="http://schemas.microsoft.com/office/drawing/2014/main" id="{10C3E46A-43CF-4A2C-B3E1-25459BB23DDE}"/>
                  </a:ext>
                </a:extLst>
              </p:cNvPr>
              <p:cNvSpPr/>
              <p:nvPr/>
            </p:nvSpPr>
            <p:spPr>
              <a:xfrm>
                <a:off x="3336374" y="5950152"/>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3" name="矩形: 圓角 242">
                <a:extLst>
                  <a:ext uri="{FF2B5EF4-FFF2-40B4-BE49-F238E27FC236}">
                    <a16:creationId xmlns:a16="http://schemas.microsoft.com/office/drawing/2014/main" id="{91DDA73C-FB05-4F48-B2F4-1BB0F371DE51}"/>
                  </a:ext>
                </a:extLst>
              </p:cNvPr>
              <p:cNvSpPr/>
              <p:nvPr/>
            </p:nvSpPr>
            <p:spPr>
              <a:xfrm>
                <a:off x="4345669" y="5574173"/>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4" name="矩形: 圓角 243">
                <a:extLst>
                  <a:ext uri="{FF2B5EF4-FFF2-40B4-BE49-F238E27FC236}">
                    <a16:creationId xmlns:a16="http://schemas.microsoft.com/office/drawing/2014/main" id="{9C21560A-5DAC-44FD-9DC5-46B9D5AB12E3}"/>
                  </a:ext>
                </a:extLst>
              </p:cNvPr>
              <p:cNvSpPr/>
              <p:nvPr/>
            </p:nvSpPr>
            <p:spPr>
              <a:xfrm>
                <a:off x="4345669" y="5950152"/>
                <a:ext cx="924319" cy="322447"/>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15" name="群組 214">
              <a:extLst>
                <a:ext uri="{FF2B5EF4-FFF2-40B4-BE49-F238E27FC236}">
                  <a16:creationId xmlns:a16="http://schemas.microsoft.com/office/drawing/2014/main" id="{5B23D5D1-F29F-4E40-9545-81608FB901AF}"/>
                </a:ext>
              </a:extLst>
            </p:cNvPr>
            <p:cNvGrpSpPr/>
            <p:nvPr/>
          </p:nvGrpSpPr>
          <p:grpSpPr>
            <a:xfrm>
              <a:off x="9570161" y="10653172"/>
              <a:ext cx="1873287" cy="1667366"/>
              <a:chOff x="6152742" y="4469093"/>
              <a:chExt cx="1631419" cy="1816365"/>
            </a:xfrm>
          </p:grpSpPr>
          <p:sp>
            <p:nvSpPr>
              <p:cNvPr id="230" name="矩形: 圓角 229">
                <a:extLst>
                  <a:ext uri="{FF2B5EF4-FFF2-40B4-BE49-F238E27FC236}">
                    <a16:creationId xmlns:a16="http://schemas.microsoft.com/office/drawing/2014/main" id="{0BCBBCE6-2471-4C28-BC2D-CABCE322FF78}"/>
                  </a:ext>
                </a:extLst>
              </p:cNvPr>
              <p:cNvSpPr/>
              <p:nvPr/>
            </p:nvSpPr>
            <p:spPr>
              <a:xfrm>
                <a:off x="6152742" y="4591443"/>
                <a:ext cx="1631419" cy="1694015"/>
              </a:xfrm>
              <a:prstGeom prst="roundRect">
                <a:avLst>
                  <a:gd name="adj" fmla="val 9587"/>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67">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1" name="矩形: 圓角 230">
                <a:extLst>
                  <a:ext uri="{FF2B5EF4-FFF2-40B4-BE49-F238E27FC236}">
                    <a16:creationId xmlns:a16="http://schemas.microsoft.com/office/drawing/2014/main" id="{9D91D902-5B3A-41CD-AC79-5376BE354A2A}"/>
                  </a:ext>
                </a:extLst>
              </p:cNvPr>
              <p:cNvSpPr/>
              <p:nvPr/>
            </p:nvSpPr>
            <p:spPr>
              <a:xfrm>
                <a:off x="6517353" y="4469093"/>
                <a:ext cx="924319" cy="322447"/>
              </a:xfrm>
              <a:prstGeom prst="roundRect">
                <a:avLst>
                  <a:gd name="adj" fmla="val 50000"/>
                </a:avLst>
              </a:prstGeom>
              <a:solidFill>
                <a:srgbClr val="0D60F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2" name="矩形: 圓角 231">
                <a:extLst>
                  <a:ext uri="{FF2B5EF4-FFF2-40B4-BE49-F238E27FC236}">
                    <a16:creationId xmlns:a16="http://schemas.microsoft.com/office/drawing/2014/main" id="{EA69A19E-FA53-4CB9-B24E-603A5B20D7B4}"/>
                  </a:ext>
                </a:extLst>
              </p:cNvPr>
              <p:cNvSpPr/>
              <p:nvPr/>
            </p:nvSpPr>
            <p:spPr>
              <a:xfrm>
                <a:off x="6353278" y="490407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Key</a:t>
                </a:r>
                <a:endParaRPr lang="zh-TW" alt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3" name="矩形: 圓角 232">
                <a:extLst>
                  <a:ext uri="{FF2B5EF4-FFF2-40B4-BE49-F238E27FC236}">
                    <a16:creationId xmlns:a16="http://schemas.microsoft.com/office/drawing/2014/main" id="{93E74D6D-FDB7-43CA-9BED-19E4C7BF33DA}"/>
                  </a:ext>
                </a:extLst>
              </p:cNvPr>
              <p:cNvSpPr/>
              <p:nvPr/>
            </p:nvSpPr>
            <p:spPr>
              <a:xfrm>
                <a:off x="6353278" y="5351533"/>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a:t>
                </a:r>
                <a:endParaRPr lang="zh-TW" alt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4" name="矩形: 圓角 233">
                <a:extLst>
                  <a:ext uri="{FF2B5EF4-FFF2-40B4-BE49-F238E27FC236}">
                    <a16:creationId xmlns:a16="http://schemas.microsoft.com/office/drawing/2014/main" id="{9CF5736C-D113-4F29-8F7F-0AA9D3401249}"/>
                  </a:ext>
                </a:extLst>
              </p:cNvPr>
              <p:cNvSpPr/>
              <p:nvPr/>
            </p:nvSpPr>
            <p:spPr>
              <a:xfrm>
                <a:off x="6353278" y="5796330"/>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Metadata</a:t>
                </a:r>
                <a:endParaRPr lang="zh-TW" altLang="en-US" sz="1467">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16" name="群組 215">
              <a:extLst>
                <a:ext uri="{FF2B5EF4-FFF2-40B4-BE49-F238E27FC236}">
                  <a16:creationId xmlns:a16="http://schemas.microsoft.com/office/drawing/2014/main" id="{D3954757-3945-4853-B868-55124AC21AF4}"/>
                </a:ext>
              </a:extLst>
            </p:cNvPr>
            <p:cNvGrpSpPr/>
            <p:nvPr/>
          </p:nvGrpSpPr>
          <p:grpSpPr>
            <a:xfrm>
              <a:off x="4909953" y="10722412"/>
              <a:ext cx="948446" cy="760155"/>
              <a:chOff x="347187" y="4115247"/>
              <a:chExt cx="825988" cy="828083"/>
            </a:xfrm>
          </p:grpSpPr>
          <p:pic>
            <p:nvPicPr>
              <p:cNvPr id="228" name="圖形 227">
                <a:extLst>
                  <a:ext uri="{FF2B5EF4-FFF2-40B4-BE49-F238E27FC236}">
                    <a16:creationId xmlns:a16="http://schemas.microsoft.com/office/drawing/2014/main" id="{13BF7D11-441A-45B8-811F-F4CDC8B7840D}"/>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29" name="文字方塊 228">
                <a:extLst>
                  <a:ext uri="{FF2B5EF4-FFF2-40B4-BE49-F238E27FC236}">
                    <a16:creationId xmlns:a16="http://schemas.microsoft.com/office/drawing/2014/main" id="{D3DD97D2-DFE8-4995-A9C4-DD3F091FEDF3}"/>
                  </a:ext>
                </a:extLst>
              </p:cNvPr>
              <p:cNvSpPr txBox="1"/>
              <p:nvPr/>
            </p:nvSpPr>
            <p:spPr>
              <a:xfrm>
                <a:off x="347187" y="4318760"/>
                <a:ext cx="825988" cy="603504"/>
              </a:xfrm>
              <a:prstGeom prst="rect">
                <a:avLst/>
              </a:prstGeom>
              <a:noFill/>
            </p:spPr>
            <p:txBody>
              <a:bodyPr wrap="square" lIns="121920" tIns="60960" rIns="121920" bIns="60960" anchor="t">
                <a:spAutoFit/>
              </a:bodyPr>
              <a:lstStyle/>
              <a:p>
                <a:pPr algn="ctr"/>
                <a:r>
                  <a:rPr lang="en-US" altLang="zh-TW" sz="1400" b="1"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貯體</a:t>
                </a:r>
                <a:endPar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gn="ctr"/>
                <a:r>
                  <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(bucket)</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17" name="群組 216">
              <a:extLst>
                <a:ext uri="{FF2B5EF4-FFF2-40B4-BE49-F238E27FC236}">
                  <a16:creationId xmlns:a16="http://schemas.microsoft.com/office/drawing/2014/main" id="{025F29E3-0AFD-44FB-A640-E4DED4F72B0C}"/>
                </a:ext>
              </a:extLst>
            </p:cNvPr>
            <p:cNvGrpSpPr/>
            <p:nvPr/>
          </p:nvGrpSpPr>
          <p:grpSpPr>
            <a:xfrm>
              <a:off x="4923973" y="11568149"/>
              <a:ext cx="934426" cy="760155"/>
              <a:chOff x="359397" y="4115247"/>
              <a:chExt cx="813778" cy="828083"/>
            </a:xfrm>
          </p:grpSpPr>
          <p:pic>
            <p:nvPicPr>
              <p:cNvPr id="226" name="圖形 225">
                <a:extLst>
                  <a:ext uri="{FF2B5EF4-FFF2-40B4-BE49-F238E27FC236}">
                    <a16:creationId xmlns:a16="http://schemas.microsoft.com/office/drawing/2014/main" id="{DF40F60C-E8A7-4456-AEB4-3CB7BAF382E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27" name="文字方塊 226">
                <a:extLst>
                  <a:ext uri="{FF2B5EF4-FFF2-40B4-BE49-F238E27FC236}">
                    <a16:creationId xmlns:a16="http://schemas.microsoft.com/office/drawing/2014/main" id="{971CD27E-6A2D-4156-B99B-3B4C180AF9F7}"/>
                  </a:ext>
                </a:extLst>
              </p:cNvPr>
              <p:cNvSpPr txBox="1"/>
              <p:nvPr/>
            </p:nvSpPr>
            <p:spPr>
              <a:xfrm>
                <a:off x="359397" y="4316703"/>
                <a:ext cx="813778" cy="603504"/>
              </a:xfrm>
              <a:prstGeom prst="rect">
                <a:avLst/>
              </a:prstGeom>
              <a:noFill/>
            </p:spPr>
            <p:txBody>
              <a:bodyPr wrap="square" lIns="121920" tIns="60960" rIns="121920" bIns="60960" anchor="t">
                <a:spAutoFit/>
              </a:bodyPr>
              <a:lstStyle/>
              <a:p>
                <a:pPr algn="ctr"/>
                <a:r>
                  <a:rPr lang="en-US" altLang="zh-TW" sz="1400" b="1"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貯體</a:t>
                </a:r>
                <a:r>
                  <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p>
              <a:p>
                <a:pPr algn="ctr"/>
                <a:r>
                  <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(bucket)</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18" name="群組 217">
              <a:extLst>
                <a:ext uri="{FF2B5EF4-FFF2-40B4-BE49-F238E27FC236}">
                  <a16:creationId xmlns:a16="http://schemas.microsoft.com/office/drawing/2014/main" id="{9E8FD791-315C-4B63-8C65-3874DAD63F19}"/>
                </a:ext>
              </a:extLst>
            </p:cNvPr>
            <p:cNvGrpSpPr/>
            <p:nvPr/>
          </p:nvGrpSpPr>
          <p:grpSpPr>
            <a:xfrm>
              <a:off x="3896307" y="10722412"/>
              <a:ext cx="916072" cy="760155"/>
              <a:chOff x="362478" y="4115247"/>
              <a:chExt cx="797794" cy="828083"/>
            </a:xfrm>
          </p:grpSpPr>
          <p:pic>
            <p:nvPicPr>
              <p:cNvPr id="224" name="圖形 223">
                <a:extLst>
                  <a:ext uri="{FF2B5EF4-FFF2-40B4-BE49-F238E27FC236}">
                    <a16:creationId xmlns:a16="http://schemas.microsoft.com/office/drawing/2014/main" id="{04F96B48-8964-4CB1-9B1F-CA15235396BC}"/>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25" name="文字方塊 224">
                <a:extLst>
                  <a:ext uri="{FF2B5EF4-FFF2-40B4-BE49-F238E27FC236}">
                    <a16:creationId xmlns:a16="http://schemas.microsoft.com/office/drawing/2014/main" id="{A71DF0D4-9F1F-4AF9-B84F-C1B38AD2EEC5}"/>
                  </a:ext>
                </a:extLst>
              </p:cNvPr>
              <p:cNvSpPr txBox="1"/>
              <p:nvPr/>
            </p:nvSpPr>
            <p:spPr>
              <a:xfrm>
                <a:off x="362478" y="4318760"/>
                <a:ext cx="797794" cy="603504"/>
              </a:xfrm>
              <a:prstGeom prst="rect">
                <a:avLst/>
              </a:prstGeom>
              <a:noFill/>
            </p:spPr>
            <p:txBody>
              <a:bodyPr wrap="square" lIns="121920" tIns="60960" rIns="121920" bIns="60960" anchor="t">
                <a:spAutoFit/>
              </a:bodyPr>
              <a:lstStyle/>
              <a:p>
                <a:pPr algn="ctr"/>
                <a:r>
                  <a:rPr lang="en-US" altLang="zh-TW" sz="1400" b="1"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貯體</a:t>
                </a:r>
                <a:endPar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endParaRPr>
              </a:p>
              <a:p>
                <a:pPr algn="ctr"/>
                <a:r>
                  <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(bucket)</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19" name="群組 218">
              <a:extLst>
                <a:ext uri="{FF2B5EF4-FFF2-40B4-BE49-F238E27FC236}">
                  <a16:creationId xmlns:a16="http://schemas.microsoft.com/office/drawing/2014/main" id="{A44C034C-E782-4ADC-AF74-59063644E7CD}"/>
                </a:ext>
              </a:extLst>
            </p:cNvPr>
            <p:cNvGrpSpPr/>
            <p:nvPr/>
          </p:nvGrpSpPr>
          <p:grpSpPr>
            <a:xfrm>
              <a:off x="3921222" y="11568149"/>
              <a:ext cx="916072" cy="760155"/>
              <a:chOff x="384176" y="4115247"/>
              <a:chExt cx="797794" cy="828083"/>
            </a:xfrm>
          </p:grpSpPr>
          <p:pic>
            <p:nvPicPr>
              <p:cNvPr id="222" name="圖形 221">
                <a:extLst>
                  <a:ext uri="{FF2B5EF4-FFF2-40B4-BE49-F238E27FC236}">
                    <a16:creationId xmlns:a16="http://schemas.microsoft.com/office/drawing/2014/main" id="{7ADE7C2F-82D9-4ECA-A095-695FC2CC2F6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4176" y="4115247"/>
                <a:ext cx="776096" cy="828083"/>
              </a:xfrm>
              <a:prstGeom prst="rect">
                <a:avLst/>
              </a:prstGeom>
            </p:spPr>
          </p:pic>
          <p:sp>
            <p:nvSpPr>
              <p:cNvPr id="223" name="文字方塊 222">
                <a:extLst>
                  <a:ext uri="{FF2B5EF4-FFF2-40B4-BE49-F238E27FC236}">
                    <a16:creationId xmlns:a16="http://schemas.microsoft.com/office/drawing/2014/main" id="{909F359B-EF9F-4429-96DF-260AD80E814A}"/>
                  </a:ext>
                </a:extLst>
              </p:cNvPr>
              <p:cNvSpPr txBox="1"/>
              <p:nvPr/>
            </p:nvSpPr>
            <p:spPr>
              <a:xfrm>
                <a:off x="397187" y="4331372"/>
                <a:ext cx="784783" cy="603504"/>
              </a:xfrm>
              <a:prstGeom prst="rect">
                <a:avLst/>
              </a:prstGeom>
              <a:noFill/>
            </p:spPr>
            <p:txBody>
              <a:bodyPr wrap="square" lIns="121920" tIns="60960" rIns="121920" bIns="60960" anchor="t">
                <a:spAutoFit/>
              </a:bodyPr>
              <a:lstStyle/>
              <a:p>
                <a:pPr algn="ctr"/>
                <a:r>
                  <a:rPr lang="en-US" altLang="zh-TW" sz="1400" b="1" err="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貯體</a:t>
                </a:r>
                <a:r>
                  <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 </a:t>
                </a:r>
              </a:p>
              <a:p>
                <a:pPr algn="ctr"/>
                <a:r>
                  <a:rPr lang="en-US" altLang="zh-TW" sz="1400" b="1">
                    <a:solidFill>
                      <a:schemeClr val="bg1"/>
                    </a:solidFill>
                    <a:latin typeface="Arial" panose="020B0604020202020204" pitchFamily="34" charset="0"/>
                    <a:ea typeface="微軟正黑體" panose="020B0604030504040204" pitchFamily="34" charset="-120"/>
                    <a:cs typeface="+mn-lt"/>
                    <a:sym typeface="Arial" panose="020B0604020202020204" pitchFamily="34" charset="0"/>
                  </a:rPr>
                  <a:t>(bucket)</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20" name="梯形 219">
              <a:extLst>
                <a:ext uri="{FF2B5EF4-FFF2-40B4-BE49-F238E27FC236}">
                  <a16:creationId xmlns:a16="http://schemas.microsoft.com/office/drawing/2014/main" id="{F818DC36-382E-4796-BFEA-393015823840}"/>
                </a:ext>
              </a:extLst>
            </p:cNvPr>
            <p:cNvSpPr/>
            <p:nvPr/>
          </p:nvSpPr>
          <p:spPr>
            <a:xfrm rot="16200000">
              <a:off x="8586920" y="10969586"/>
              <a:ext cx="867662" cy="1098821"/>
            </a:xfrm>
            <a:prstGeom prst="trapezoid">
              <a:avLst>
                <a:gd name="adj" fmla="val 35313"/>
              </a:avLst>
            </a:prstGeom>
            <a:gradFill>
              <a:gsLst>
                <a:gs pos="0">
                  <a:schemeClr val="bg1">
                    <a:alpha val="4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67">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1" name="矩形: 圓角 220">
              <a:extLst>
                <a:ext uri="{FF2B5EF4-FFF2-40B4-BE49-F238E27FC236}">
                  <a16:creationId xmlns:a16="http://schemas.microsoft.com/office/drawing/2014/main" id="{2A04E448-1CC1-4BD6-9E66-374F23B093A2}"/>
                </a:ext>
              </a:extLst>
            </p:cNvPr>
            <p:cNvSpPr/>
            <p:nvPr/>
          </p:nvSpPr>
          <p:spPr>
            <a:xfrm>
              <a:off x="7520561" y="11366736"/>
              <a:ext cx="1061355" cy="295996"/>
            </a:xfrm>
            <a:prstGeom prst="roundRect">
              <a:avLst>
                <a:gd name="adj" fmla="val 50000"/>
              </a:avLst>
            </a:prstGeom>
            <a:solidFill>
              <a:srgbClr val="0D60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0" name="文字方塊 259">
              <a:extLst>
                <a:ext uri="{FF2B5EF4-FFF2-40B4-BE49-F238E27FC236}">
                  <a16:creationId xmlns:a16="http://schemas.microsoft.com/office/drawing/2014/main" id="{D0CAA7FC-9674-44AE-8436-64EC28CEFBAF}"/>
                </a:ext>
              </a:extLst>
            </p:cNvPr>
            <p:cNvSpPr txBox="1"/>
            <p:nvPr/>
          </p:nvSpPr>
          <p:spPr>
            <a:xfrm>
              <a:off x="2402727" y="11431389"/>
              <a:ext cx="1324411" cy="369332"/>
            </a:xfrm>
            <a:prstGeom prst="rect">
              <a:avLst/>
            </a:prstGeom>
            <a:noFill/>
            <a:ln>
              <a:noFill/>
            </a:ln>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n-US" altLang="zh-TW" sz="16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QuObjects</a:t>
              </a:r>
              <a:endPar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64" name="圖形 263">
              <a:extLst>
                <a:ext uri="{FF2B5EF4-FFF2-40B4-BE49-F238E27FC236}">
                  <a16:creationId xmlns:a16="http://schemas.microsoft.com/office/drawing/2014/main" id="{3BE23727-5B5F-4AEC-BBEE-A7A1EE33B87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683659" y="9522197"/>
              <a:ext cx="2003268" cy="1563873"/>
            </a:xfrm>
            <a:prstGeom prst="rect">
              <a:avLst/>
            </a:prstGeom>
          </p:spPr>
        </p:pic>
        <p:pic>
          <p:nvPicPr>
            <p:cNvPr id="266" name="圖形 29">
              <a:extLst>
                <a:ext uri="{FF2B5EF4-FFF2-40B4-BE49-F238E27FC236}">
                  <a16:creationId xmlns:a16="http://schemas.microsoft.com/office/drawing/2014/main" id="{914DCBFC-6C53-4605-8DD2-52B0C82EF3A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33047" y="11085002"/>
              <a:ext cx="1014254" cy="1014254"/>
            </a:xfrm>
            <a:prstGeom prst="rect">
              <a:avLst/>
            </a:prstGeom>
            <a:effectLst>
              <a:outerShdw blurRad="88900" sx="103000" sy="103000" algn="ctr" rotWithShape="0">
                <a:prstClr val="black">
                  <a:alpha val="62000"/>
                </a:prstClr>
              </a:outerShdw>
            </a:effectLst>
          </p:spPr>
        </p:pic>
        <p:sp>
          <p:nvSpPr>
            <p:cNvPr id="267" name="箭號: 上彎 266">
              <a:extLst>
                <a:ext uri="{FF2B5EF4-FFF2-40B4-BE49-F238E27FC236}">
                  <a16:creationId xmlns:a16="http://schemas.microsoft.com/office/drawing/2014/main" id="{8B9080CC-B039-44A3-98C1-9EDB11C60B9F}"/>
                </a:ext>
              </a:extLst>
            </p:cNvPr>
            <p:cNvSpPr/>
            <p:nvPr/>
          </p:nvSpPr>
          <p:spPr>
            <a:xfrm rot="5400000">
              <a:off x="778106" y="11037702"/>
              <a:ext cx="976191" cy="345613"/>
            </a:xfrm>
            <a:prstGeom prst="bentUp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8" name="文字方塊 267">
              <a:extLst>
                <a:ext uri="{FF2B5EF4-FFF2-40B4-BE49-F238E27FC236}">
                  <a16:creationId xmlns:a16="http://schemas.microsoft.com/office/drawing/2014/main" id="{0F921C84-D9ED-45D2-B41C-7E9805DFE097}"/>
                </a:ext>
              </a:extLst>
            </p:cNvPr>
            <p:cNvSpPr txBox="1"/>
            <p:nvPr/>
          </p:nvSpPr>
          <p:spPr>
            <a:xfrm>
              <a:off x="603406" y="11324336"/>
              <a:ext cx="695372" cy="461665"/>
            </a:xfrm>
            <a:prstGeom prst="rect">
              <a:avLst/>
            </a:prstGeom>
            <a:noFill/>
          </p:spPr>
          <p:txBody>
            <a:bodyPr wrap="square" rtlCol="0">
              <a:spAutoFit/>
            </a:bodyPr>
            <a:lstStyle/>
            <a:p>
              <a:r>
                <a:rPr lang="en-US" altLang="zh-TW" sz="2400">
                  <a:solidFill>
                    <a:schemeClr val="bg1"/>
                  </a:solidFill>
                  <a:latin typeface="Arial" panose="020B0604020202020204" pitchFamily="34" charset="0"/>
                  <a:ea typeface="微軟正黑體" panose="020B0604030504040204" pitchFamily="34" charset="-120"/>
                  <a:sym typeface="Arial" panose="020B0604020202020204" pitchFamily="34" charset="0"/>
                </a:rPr>
                <a:t>S3</a:t>
              </a: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9" name="群組 8">
              <a:extLst>
                <a:ext uri="{FF2B5EF4-FFF2-40B4-BE49-F238E27FC236}">
                  <a16:creationId xmlns:a16="http://schemas.microsoft.com/office/drawing/2014/main" id="{57416264-550C-4C1B-8D52-2D352F6EFEDE}"/>
                </a:ext>
              </a:extLst>
            </p:cNvPr>
            <p:cNvGrpSpPr/>
            <p:nvPr/>
          </p:nvGrpSpPr>
          <p:grpSpPr>
            <a:xfrm>
              <a:off x="-5401777" y="8416873"/>
              <a:ext cx="14030917" cy="795207"/>
              <a:chOff x="-5578922" y="2029822"/>
              <a:chExt cx="14030917" cy="795207"/>
            </a:xfrm>
          </p:grpSpPr>
          <p:grpSp>
            <p:nvGrpSpPr>
              <p:cNvPr id="269" name="群組 268">
                <a:extLst>
                  <a:ext uri="{FF2B5EF4-FFF2-40B4-BE49-F238E27FC236}">
                    <a16:creationId xmlns:a16="http://schemas.microsoft.com/office/drawing/2014/main" id="{0D16642E-40F5-4289-9D7A-68FCDFB7651B}"/>
                  </a:ext>
                </a:extLst>
              </p:cNvPr>
              <p:cNvGrpSpPr/>
              <p:nvPr/>
            </p:nvGrpSpPr>
            <p:grpSpPr>
              <a:xfrm>
                <a:off x="482597" y="2029833"/>
                <a:ext cx="870364" cy="274784"/>
                <a:chOff x="595005" y="3603923"/>
                <a:chExt cx="957345" cy="302243"/>
              </a:xfrm>
              <a:solidFill>
                <a:schemeClr val="bg1">
                  <a:lumMod val="75000"/>
                </a:schemeClr>
              </a:solidFill>
            </p:grpSpPr>
            <p:sp>
              <p:nvSpPr>
                <p:cNvPr id="325" name="手繪多邊形: 圖案 324">
                  <a:extLst>
                    <a:ext uri="{FF2B5EF4-FFF2-40B4-BE49-F238E27FC236}">
                      <a16:creationId xmlns:a16="http://schemas.microsoft.com/office/drawing/2014/main" id="{C3E4BF88-5DC9-46EF-A3CE-B9C8E0E5E1BB}"/>
                    </a:ext>
                  </a:extLst>
                </p:cNvPr>
                <p:cNvSpPr/>
                <p:nvPr/>
              </p:nvSpPr>
              <p:spPr>
                <a:xfrm>
                  <a:off x="595005" y="3607886"/>
                  <a:ext cx="137723" cy="233455"/>
                </a:xfrm>
                <a:custGeom>
                  <a:avLst/>
                  <a:gdLst>
                    <a:gd name="connsiteX0" fmla="*/ 0 w 137724"/>
                    <a:gd name="connsiteY0" fmla="*/ 233455 h 233454"/>
                    <a:gd name="connsiteX1" fmla="*/ 0 w 137724"/>
                    <a:gd name="connsiteY1" fmla="*/ 0 h 233454"/>
                    <a:gd name="connsiteX2" fmla="*/ 28649 w 137724"/>
                    <a:gd name="connsiteY2" fmla="*/ 0 h 233454"/>
                    <a:gd name="connsiteX3" fmla="*/ 28649 w 137724"/>
                    <a:gd name="connsiteY3" fmla="*/ 83739 h 233454"/>
                    <a:gd name="connsiteX4" fmla="*/ 79273 w 137724"/>
                    <a:gd name="connsiteY4" fmla="*/ 60509 h 233454"/>
                    <a:gd name="connsiteX5" fmla="*/ 111936 w 137724"/>
                    <a:gd name="connsiteY5" fmla="*/ 67934 h 233454"/>
                    <a:gd name="connsiteX6" fmla="*/ 131754 w 137724"/>
                    <a:gd name="connsiteY6" fmla="*/ 88405 h 233454"/>
                    <a:gd name="connsiteX7" fmla="*/ 137725 w 137724"/>
                    <a:gd name="connsiteY7" fmla="*/ 126285 h 233454"/>
                    <a:gd name="connsiteX8" fmla="*/ 137725 w 137724"/>
                    <a:gd name="connsiteY8" fmla="*/ 233455 h 233454"/>
                    <a:gd name="connsiteX9" fmla="*/ 109076 w 137724"/>
                    <a:gd name="connsiteY9" fmla="*/ 233455 h 233454"/>
                    <a:gd name="connsiteX10" fmla="*/ 109076 w 137724"/>
                    <a:gd name="connsiteY10" fmla="*/ 126285 h 233454"/>
                    <a:gd name="connsiteX11" fmla="*/ 99744 w 137724"/>
                    <a:gd name="connsiteY11" fmla="*/ 94977 h 233454"/>
                    <a:gd name="connsiteX12" fmla="*/ 73403 w 137724"/>
                    <a:gd name="connsiteY12" fmla="*/ 85194 h 233454"/>
                    <a:gd name="connsiteX13" fmla="*/ 49420 w 137724"/>
                    <a:gd name="connsiteY13" fmla="*/ 91817 h 233454"/>
                    <a:gd name="connsiteX14" fmla="*/ 33415 w 137724"/>
                    <a:gd name="connsiteY14" fmla="*/ 109728 h 233454"/>
                    <a:gd name="connsiteX15" fmla="*/ 28649 w 137724"/>
                    <a:gd name="connsiteY15" fmla="*/ 140936 h 233454"/>
                    <a:gd name="connsiteX16" fmla="*/ 28649 w 137724"/>
                    <a:gd name="connsiteY16" fmla="*/ 233455 h 233454"/>
                    <a:gd name="connsiteX17" fmla="*/ 0 w 137724"/>
                    <a:gd name="connsiteY17" fmla="*/ 233455 h 23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724" h="233454">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grpFill/>
                <a:ln w="5012" cap="flat">
                  <a:noFill/>
                  <a:prstDash val="solid"/>
                  <a:miter/>
                </a:ln>
              </p:spPr>
              <p:txBody>
                <a:bodyPr rtlCol="0" anchor="ctr"/>
                <a:lstStyle/>
                <a:p>
                  <a:endParaRPr lang="zh-TW" altLang="en-US" sz="24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6" name="手繪多邊形: 圖案 325">
                  <a:extLst>
                    <a:ext uri="{FF2B5EF4-FFF2-40B4-BE49-F238E27FC236}">
                      <a16:creationId xmlns:a16="http://schemas.microsoft.com/office/drawing/2014/main" id="{AC467207-1D47-498A-90B2-0B51E7EB19DC}"/>
                    </a:ext>
                  </a:extLst>
                </p:cNvPr>
                <p:cNvSpPr/>
                <p:nvPr/>
              </p:nvSpPr>
              <p:spPr>
                <a:xfrm>
                  <a:off x="760629" y="3613154"/>
                  <a:ext cx="82483"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sz="24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7" name="手繪多邊形: 圖案 326">
                  <a:extLst>
                    <a:ext uri="{FF2B5EF4-FFF2-40B4-BE49-F238E27FC236}">
                      <a16:creationId xmlns:a16="http://schemas.microsoft.com/office/drawing/2014/main" id="{5661D64A-B97F-4AD5-97BC-172C9299A00C}"/>
                    </a:ext>
                  </a:extLst>
                </p:cNvPr>
                <p:cNvSpPr/>
                <p:nvPr/>
              </p:nvSpPr>
              <p:spPr>
                <a:xfrm>
                  <a:off x="851239" y="3613154"/>
                  <a:ext cx="82483"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sz="24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8" name="手繪多邊形: 圖案 327">
                  <a:extLst>
                    <a:ext uri="{FF2B5EF4-FFF2-40B4-BE49-F238E27FC236}">
                      <a16:creationId xmlns:a16="http://schemas.microsoft.com/office/drawing/2014/main" id="{C27D0375-A67D-44BA-8204-E9472AB2FCCE}"/>
                    </a:ext>
                  </a:extLst>
                </p:cNvPr>
                <p:cNvSpPr/>
                <p:nvPr/>
              </p:nvSpPr>
              <p:spPr>
                <a:xfrm>
                  <a:off x="957607" y="3668395"/>
                  <a:ext cx="146856" cy="237771"/>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39 w 146856"/>
                    <a:gd name="connsiteY16" fmla="*/ 89358 h 237769"/>
                    <a:gd name="connsiteX17" fmla="*/ 39135 w 146856"/>
                    <a:gd name="connsiteY17" fmla="*/ 137624 h 237769"/>
                    <a:gd name="connsiteX18" fmla="*/ 71145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39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grpFill/>
                <a:ln w="5012" cap="flat">
                  <a:noFill/>
                  <a:prstDash val="solid"/>
                  <a:miter/>
                </a:ln>
              </p:spPr>
              <p:txBody>
                <a:bodyPr rtlCol="0" anchor="ctr"/>
                <a:lstStyle/>
                <a:p>
                  <a:endParaRPr lang="zh-TW" altLang="en-US" sz="24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9" name="手繪多邊形: 圖案 328">
                  <a:extLst>
                    <a:ext uri="{FF2B5EF4-FFF2-40B4-BE49-F238E27FC236}">
                      <a16:creationId xmlns:a16="http://schemas.microsoft.com/office/drawing/2014/main" id="{EDDA9DA7-2C5C-44E4-993C-DD0A5DBC0A7F}"/>
                    </a:ext>
                  </a:extLst>
                </p:cNvPr>
                <p:cNvSpPr/>
                <p:nvPr/>
              </p:nvSpPr>
              <p:spPr>
                <a:xfrm>
                  <a:off x="1127488" y="3668395"/>
                  <a:ext cx="140484" cy="176710"/>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3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6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sz="24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0" name="手繪多邊形: 圖案 329">
                  <a:extLst>
                    <a:ext uri="{FF2B5EF4-FFF2-40B4-BE49-F238E27FC236}">
                      <a16:creationId xmlns:a16="http://schemas.microsoft.com/office/drawing/2014/main" id="{87756BF8-2B0A-4306-AD34-F8E50385D9C0}"/>
                    </a:ext>
                  </a:extLst>
                </p:cNvPr>
                <p:cNvSpPr/>
                <p:nvPr/>
              </p:nvSpPr>
              <p:spPr>
                <a:xfrm>
                  <a:off x="1309978" y="3672207"/>
                  <a:ext cx="32662" cy="169133"/>
                </a:xfrm>
                <a:custGeom>
                  <a:avLst/>
                  <a:gdLst>
                    <a:gd name="connsiteX0" fmla="*/ 0 w 32662"/>
                    <a:gd name="connsiteY0" fmla="*/ 32663 h 169133"/>
                    <a:gd name="connsiteX1" fmla="*/ 0 w 32662"/>
                    <a:gd name="connsiteY1" fmla="*/ 0 h 169133"/>
                    <a:gd name="connsiteX2" fmla="*/ 32663 w 32662"/>
                    <a:gd name="connsiteY2" fmla="*/ 0 h 169133"/>
                    <a:gd name="connsiteX3" fmla="*/ 32663 w 32662"/>
                    <a:gd name="connsiteY3" fmla="*/ 32663 h 169133"/>
                    <a:gd name="connsiteX4" fmla="*/ 0 w 32662"/>
                    <a:gd name="connsiteY4" fmla="*/ 32663 h 169133"/>
                    <a:gd name="connsiteX5" fmla="*/ 0 w 32662"/>
                    <a:gd name="connsiteY5" fmla="*/ 169133 h 169133"/>
                    <a:gd name="connsiteX6" fmla="*/ 0 w 32662"/>
                    <a:gd name="connsiteY6" fmla="*/ 136470 h 169133"/>
                    <a:gd name="connsiteX7" fmla="*/ 32663 w 32662"/>
                    <a:gd name="connsiteY7" fmla="*/ 136470 h 169133"/>
                    <a:gd name="connsiteX8" fmla="*/ 32663 w 32662"/>
                    <a:gd name="connsiteY8" fmla="*/ 169133 h 169133"/>
                    <a:gd name="connsiteX9" fmla="*/ 0 w 32662"/>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2" h="169133">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grpFill/>
                <a:ln w="5012" cap="flat">
                  <a:noFill/>
                  <a:prstDash val="solid"/>
                  <a:miter/>
                </a:ln>
              </p:spPr>
              <p:txBody>
                <a:bodyPr rtlCol="0" anchor="ctr"/>
                <a:lstStyle/>
                <a:p>
                  <a:endParaRPr lang="zh-TW" altLang="en-US" sz="24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1" name="手繪多邊形: 圖案 330">
                  <a:extLst>
                    <a:ext uri="{FF2B5EF4-FFF2-40B4-BE49-F238E27FC236}">
                      <a16:creationId xmlns:a16="http://schemas.microsoft.com/office/drawing/2014/main" id="{0094D16B-0F30-4F33-9364-9BE29F5DE8EB}"/>
                    </a:ext>
                  </a:extLst>
                </p:cNvPr>
                <p:cNvSpPr/>
                <p:nvPr/>
              </p:nvSpPr>
              <p:spPr>
                <a:xfrm>
                  <a:off x="1371138" y="3603923"/>
                  <a:ext cx="90611" cy="241433"/>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sz="24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32" name="手繪多邊形: 圖案 331">
                  <a:extLst>
                    <a:ext uri="{FF2B5EF4-FFF2-40B4-BE49-F238E27FC236}">
                      <a16:creationId xmlns:a16="http://schemas.microsoft.com/office/drawing/2014/main" id="{EF77461E-46F9-4880-931D-C5F66B9C8045}"/>
                    </a:ext>
                  </a:extLst>
                </p:cNvPr>
                <p:cNvSpPr/>
                <p:nvPr/>
              </p:nvSpPr>
              <p:spPr>
                <a:xfrm>
                  <a:off x="1461739" y="3603923"/>
                  <a:ext cx="90611" cy="241431"/>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p>
                  <a:endParaRPr lang="zh-TW" altLang="en-US" sz="2400">
                    <a:solidFill>
                      <a:schemeClr val="bg1">
                        <a:lumMod val="85000"/>
                      </a:schemeClr>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0" name="群組 269">
                <a:extLst>
                  <a:ext uri="{FF2B5EF4-FFF2-40B4-BE49-F238E27FC236}">
                    <a16:creationId xmlns:a16="http://schemas.microsoft.com/office/drawing/2014/main" id="{24CBC086-D0F5-45D7-9716-ACA07197051D}"/>
                  </a:ext>
                </a:extLst>
              </p:cNvPr>
              <p:cNvGrpSpPr/>
              <p:nvPr/>
            </p:nvGrpSpPr>
            <p:grpSpPr>
              <a:xfrm>
                <a:off x="1385774" y="2032619"/>
                <a:ext cx="830232" cy="216533"/>
                <a:chOff x="1588441" y="3606984"/>
                <a:chExt cx="913199" cy="238171"/>
              </a:xfrm>
              <a:solidFill>
                <a:schemeClr val="accent4">
                  <a:lumMod val="75000"/>
                </a:schemeClr>
              </a:solidFill>
            </p:grpSpPr>
            <p:sp>
              <p:nvSpPr>
                <p:cNvPr id="318" name="手繪多邊形: 圖案 317">
                  <a:extLst>
                    <a:ext uri="{FF2B5EF4-FFF2-40B4-BE49-F238E27FC236}">
                      <a16:creationId xmlns:a16="http://schemas.microsoft.com/office/drawing/2014/main" id="{E5F1B850-7606-4982-9FDD-6ECF1053477F}"/>
                    </a:ext>
                  </a:extLst>
                </p:cNvPr>
                <p:cNvSpPr/>
                <p:nvPr/>
              </p:nvSpPr>
              <p:spPr>
                <a:xfrm>
                  <a:off x="1588441"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69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5 w 155737"/>
                    <a:gd name="connsiteY32" fmla="*/ 127590 h 176759"/>
                    <a:gd name="connsiteX33" fmla="*/ 39285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solidFill>
                  <a:srgbClr val="EE6D2B"/>
                </a:solid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9" name="手繪多邊形: 圖案 318">
                  <a:extLst>
                    <a:ext uri="{FF2B5EF4-FFF2-40B4-BE49-F238E27FC236}">
                      <a16:creationId xmlns:a16="http://schemas.microsoft.com/office/drawing/2014/main" id="{5B76BD76-B489-44D4-8475-D1D904E6E5C1}"/>
                    </a:ext>
                  </a:extLst>
                </p:cNvPr>
                <p:cNvSpPr/>
                <p:nvPr/>
              </p:nvSpPr>
              <p:spPr>
                <a:xfrm>
                  <a:off x="1789485" y="3607887"/>
                  <a:ext cx="28648" cy="233454"/>
                </a:xfrm>
                <a:custGeom>
                  <a:avLst/>
                  <a:gdLst>
                    <a:gd name="connsiteX0" fmla="*/ 0 w 28648"/>
                    <a:gd name="connsiteY0" fmla="*/ 233455 h 233454"/>
                    <a:gd name="connsiteX1" fmla="*/ 0 w 28648"/>
                    <a:gd name="connsiteY1" fmla="*/ 0 h 233454"/>
                    <a:gd name="connsiteX2" fmla="*/ 28649 w 28648"/>
                    <a:gd name="connsiteY2" fmla="*/ 0 h 233454"/>
                    <a:gd name="connsiteX3" fmla="*/ 28649 w 28648"/>
                    <a:gd name="connsiteY3" fmla="*/ 233455 h 233454"/>
                    <a:gd name="connsiteX4" fmla="*/ 0 w 28648"/>
                    <a:gd name="connsiteY4" fmla="*/ 233455 h 2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8" h="233454">
                      <a:moveTo>
                        <a:pt x="0" y="233455"/>
                      </a:moveTo>
                      <a:lnTo>
                        <a:pt x="0" y="0"/>
                      </a:lnTo>
                      <a:lnTo>
                        <a:pt x="28649" y="0"/>
                      </a:lnTo>
                      <a:lnTo>
                        <a:pt x="28649" y="233455"/>
                      </a:lnTo>
                      <a:lnTo>
                        <a:pt x="0" y="233455"/>
                      </a:lnTo>
                      <a:close/>
                    </a:path>
                  </a:pathLst>
                </a:custGeom>
                <a:solidFill>
                  <a:srgbClr val="EE6D2B"/>
                </a:solid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0" name="手繪多邊形: 圖案 319">
                  <a:extLst>
                    <a:ext uri="{FF2B5EF4-FFF2-40B4-BE49-F238E27FC236}">
                      <a16:creationId xmlns:a16="http://schemas.microsoft.com/office/drawing/2014/main" id="{E1FF3A45-574C-4A92-9712-BF67EFDBD676}"/>
                    </a:ext>
                  </a:extLst>
                </p:cNvPr>
                <p:cNvSpPr/>
                <p:nvPr/>
              </p:nvSpPr>
              <p:spPr>
                <a:xfrm>
                  <a:off x="1845227" y="3672209"/>
                  <a:ext cx="155134" cy="169133"/>
                </a:xfrm>
                <a:custGeom>
                  <a:avLst/>
                  <a:gdLst>
                    <a:gd name="connsiteX0" fmla="*/ 64322 w 155134"/>
                    <a:gd name="connsiteY0" fmla="*/ 169133 h 169133"/>
                    <a:gd name="connsiteX1" fmla="*/ 0 w 155134"/>
                    <a:gd name="connsiteY1" fmla="*/ 0 h 169133"/>
                    <a:gd name="connsiteX2" fmla="*/ 30254 w 155134"/>
                    <a:gd name="connsiteY2" fmla="*/ 0 h 169133"/>
                    <a:gd name="connsiteX3" fmla="*/ 66580 w 155134"/>
                    <a:gd name="connsiteY3" fmla="*/ 101299 h 169133"/>
                    <a:gd name="connsiteX4" fmla="*/ 77417 w 155134"/>
                    <a:gd name="connsiteY4" fmla="*/ 135367 h 169133"/>
                    <a:gd name="connsiteX5" fmla="*/ 88104 w 155134"/>
                    <a:gd name="connsiteY5" fmla="*/ 103206 h 169133"/>
                    <a:gd name="connsiteX6" fmla="*/ 125683 w 155134"/>
                    <a:gd name="connsiteY6" fmla="*/ 0 h 169133"/>
                    <a:gd name="connsiteX7" fmla="*/ 155135 w 155134"/>
                    <a:gd name="connsiteY7" fmla="*/ 0 h 169133"/>
                    <a:gd name="connsiteX8" fmla="*/ 91114 w 155134"/>
                    <a:gd name="connsiteY8" fmla="*/ 169133 h 169133"/>
                    <a:gd name="connsiteX9" fmla="*/ 64322 w 155134"/>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134" h="169133">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solidFill>
                  <a:srgbClr val="EE6D2B"/>
                </a:solid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1" name="手繪多邊形: 圖案 320">
                  <a:extLst>
                    <a:ext uri="{FF2B5EF4-FFF2-40B4-BE49-F238E27FC236}">
                      <a16:creationId xmlns:a16="http://schemas.microsoft.com/office/drawing/2014/main" id="{A2165332-29D5-46F9-B6A7-E8C5F41B2363}"/>
                    </a:ext>
                  </a:extLst>
                </p:cNvPr>
                <p:cNvSpPr/>
                <p:nvPr/>
              </p:nvSpPr>
              <p:spPr>
                <a:xfrm>
                  <a:off x="2025800" y="3607887"/>
                  <a:ext cx="28648" cy="233504"/>
                </a:xfrm>
                <a:custGeom>
                  <a:avLst/>
                  <a:gdLst>
                    <a:gd name="connsiteX0" fmla="*/ 0 w 28648"/>
                    <a:gd name="connsiteY0" fmla="*/ 32964 h 233504"/>
                    <a:gd name="connsiteX1" fmla="*/ 0 w 28648"/>
                    <a:gd name="connsiteY1" fmla="*/ 0 h 233504"/>
                    <a:gd name="connsiteX2" fmla="*/ 28649 w 28648"/>
                    <a:gd name="connsiteY2" fmla="*/ 0 h 233504"/>
                    <a:gd name="connsiteX3" fmla="*/ 28649 w 28648"/>
                    <a:gd name="connsiteY3" fmla="*/ 32964 h 233504"/>
                    <a:gd name="connsiteX4" fmla="*/ 0 w 28648"/>
                    <a:gd name="connsiteY4" fmla="*/ 32964 h 233504"/>
                    <a:gd name="connsiteX5" fmla="*/ 0 w 28648"/>
                    <a:gd name="connsiteY5" fmla="*/ 233455 h 233504"/>
                    <a:gd name="connsiteX6" fmla="*/ 0 w 28648"/>
                    <a:gd name="connsiteY6" fmla="*/ 64372 h 233504"/>
                    <a:gd name="connsiteX7" fmla="*/ 28649 w 28648"/>
                    <a:gd name="connsiteY7" fmla="*/ 64372 h 233504"/>
                    <a:gd name="connsiteX8" fmla="*/ 28649 w 28648"/>
                    <a:gd name="connsiteY8" fmla="*/ 233505 h 233504"/>
                    <a:gd name="connsiteX9" fmla="*/ 0 w 28648"/>
                    <a:gd name="connsiteY9" fmla="*/ 233505 h 23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8" h="233504">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solidFill>
                  <a:srgbClr val="EE6D2B"/>
                </a:solid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2" name="手繪多邊形: 圖案 321">
                  <a:extLst>
                    <a:ext uri="{FF2B5EF4-FFF2-40B4-BE49-F238E27FC236}">
                      <a16:creationId xmlns:a16="http://schemas.microsoft.com/office/drawing/2014/main" id="{C6273AEC-A615-43C4-90B7-4B5D7977A489}"/>
                    </a:ext>
                  </a:extLst>
                </p:cNvPr>
                <p:cNvSpPr/>
                <p:nvPr/>
              </p:nvSpPr>
              <p:spPr>
                <a:xfrm>
                  <a:off x="2098099"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8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3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solidFill>
                  <a:srgbClr val="EE6D2B"/>
                </a:solid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3" name="手繪多邊形: 圖案 322">
                  <a:extLst>
                    <a:ext uri="{FF2B5EF4-FFF2-40B4-BE49-F238E27FC236}">
                      <a16:creationId xmlns:a16="http://schemas.microsoft.com/office/drawing/2014/main" id="{576E4755-83CD-4FA2-A71F-E5CC42E4E46A}"/>
                    </a:ext>
                  </a:extLst>
                </p:cNvPr>
                <p:cNvSpPr/>
                <p:nvPr/>
              </p:nvSpPr>
              <p:spPr>
                <a:xfrm>
                  <a:off x="2293523" y="3606984"/>
                  <a:ext cx="85996" cy="234357"/>
                </a:xfrm>
                <a:custGeom>
                  <a:avLst/>
                  <a:gdLst>
                    <a:gd name="connsiteX0" fmla="*/ 85946 w 85996"/>
                    <a:gd name="connsiteY0" fmla="*/ 234358 h 234357"/>
                    <a:gd name="connsiteX1" fmla="*/ 57298 w 85996"/>
                    <a:gd name="connsiteY1" fmla="*/ 234358 h 234357"/>
                    <a:gd name="connsiteX2" fmla="*/ 57298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solidFill>
                  <a:srgbClr val="EE6D2B"/>
                </a:solid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4" name="手繪多邊形: 圖案 323">
                  <a:extLst>
                    <a:ext uri="{FF2B5EF4-FFF2-40B4-BE49-F238E27FC236}">
                      <a16:creationId xmlns:a16="http://schemas.microsoft.com/office/drawing/2014/main" id="{9159D058-4894-4B79-8185-586892C7DA40}"/>
                    </a:ext>
                  </a:extLst>
                </p:cNvPr>
                <p:cNvSpPr/>
                <p:nvPr/>
              </p:nvSpPr>
              <p:spPr>
                <a:xfrm>
                  <a:off x="2468978"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1" name="群組 270">
                <a:extLst>
                  <a:ext uri="{FF2B5EF4-FFF2-40B4-BE49-F238E27FC236}">
                    <a16:creationId xmlns:a16="http://schemas.microsoft.com/office/drawing/2014/main" id="{F222F29E-9AB6-40BE-BB51-52708CCDF7D0}"/>
                  </a:ext>
                </a:extLst>
              </p:cNvPr>
              <p:cNvGrpSpPr/>
              <p:nvPr/>
            </p:nvGrpSpPr>
            <p:grpSpPr>
              <a:xfrm>
                <a:off x="2250840" y="2032546"/>
                <a:ext cx="3926808" cy="272044"/>
                <a:chOff x="2539972" y="3606934"/>
                <a:chExt cx="4319242" cy="299231"/>
              </a:xfrm>
              <a:solidFill>
                <a:srgbClr val="11F7C0"/>
              </a:solidFill>
            </p:grpSpPr>
            <p:sp>
              <p:nvSpPr>
                <p:cNvPr id="291" name="手繪多邊形: 圖案 290">
                  <a:extLst>
                    <a:ext uri="{FF2B5EF4-FFF2-40B4-BE49-F238E27FC236}">
                      <a16:creationId xmlns:a16="http://schemas.microsoft.com/office/drawing/2014/main" id="{60AB5CED-E268-4DF9-9E07-F4FD63265806}"/>
                    </a:ext>
                  </a:extLst>
                </p:cNvPr>
                <p:cNvSpPr/>
                <p:nvPr/>
              </p:nvSpPr>
              <p:spPr>
                <a:xfrm>
                  <a:off x="2539972"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2" name="手繪多邊形: 圖案 291">
                  <a:extLst>
                    <a:ext uri="{FF2B5EF4-FFF2-40B4-BE49-F238E27FC236}">
                      <a16:creationId xmlns:a16="http://schemas.microsoft.com/office/drawing/2014/main" id="{D18A32B9-4C5D-433C-B020-423539E44AB7}"/>
                    </a:ext>
                  </a:extLst>
                </p:cNvPr>
                <p:cNvSpPr/>
                <p:nvPr/>
              </p:nvSpPr>
              <p:spPr>
                <a:xfrm>
                  <a:off x="2706697" y="3606934"/>
                  <a:ext cx="152877" cy="238572"/>
                </a:xfrm>
                <a:custGeom>
                  <a:avLst/>
                  <a:gdLst>
                    <a:gd name="connsiteX0" fmla="*/ 0 w 152877"/>
                    <a:gd name="connsiteY0" fmla="*/ 172796 h 238572"/>
                    <a:gd name="connsiteX1" fmla="*/ 28649 w 152877"/>
                    <a:gd name="connsiteY1" fmla="*/ 168982 h 238572"/>
                    <a:gd name="connsiteX2" fmla="*/ 45457 w 152877"/>
                    <a:gd name="connsiteY2" fmla="*/ 204104 h 238572"/>
                    <a:gd name="connsiteX3" fmla="*/ 74356 w 152877"/>
                    <a:gd name="connsiteY3" fmla="*/ 214841 h 238572"/>
                    <a:gd name="connsiteX4" fmla="*/ 108524 w 152877"/>
                    <a:gd name="connsiteY4" fmla="*/ 200842 h 238572"/>
                    <a:gd name="connsiteX5" fmla="*/ 122472 w 152877"/>
                    <a:gd name="connsiteY5" fmla="*/ 166123 h 238572"/>
                    <a:gd name="connsiteX6" fmla="*/ 109578 w 152877"/>
                    <a:gd name="connsiteY6" fmla="*/ 133560 h 238572"/>
                    <a:gd name="connsiteX7" fmla="*/ 76765 w 152877"/>
                    <a:gd name="connsiteY7" fmla="*/ 120766 h 238572"/>
                    <a:gd name="connsiteX8" fmla="*/ 56545 w 152877"/>
                    <a:gd name="connsiteY8" fmla="*/ 123927 h 238572"/>
                    <a:gd name="connsiteX9" fmla="*/ 59706 w 152877"/>
                    <a:gd name="connsiteY9" fmla="*/ 98791 h 238572"/>
                    <a:gd name="connsiteX10" fmla="*/ 64322 w 152877"/>
                    <a:gd name="connsiteY10" fmla="*/ 99092 h 238572"/>
                    <a:gd name="connsiteX11" fmla="*/ 97286 w 152877"/>
                    <a:gd name="connsiteY11" fmla="*/ 89559 h 238572"/>
                    <a:gd name="connsiteX12" fmla="*/ 111936 w 152877"/>
                    <a:gd name="connsiteY12" fmla="*/ 60107 h 238572"/>
                    <a:gd name="connsiteX13" fmla="*/ 101249 w 152877"/>
                    <a:gd name="connsiteY13" fmla="*/ 33967 h 238572"/>
                    <a:gd name="connsiteX14" fmla="*/ 73704 w 152877"/>
                    <a:gd name="connsiteY14" fmla="*/ 23631 h 238572"/>
                    <a:gd name="connsiteX15" fmla="*/ 45858 w 152877"/>
                    <a:gd name="connsiteY15" fmla="*/ 34118 h 238572"/>
                    <a:gd name="connsiteX16" fmla="*/ 31509 w 152877"/>
                    <a:gd name="connsiteY16" fmla="*/ 65626 h 238572"/>
                    <a:gd name="connsiteX17" fmla="*/ 2860 w 152877"/>
                    <a:gd name="connsiteY17" fmla="*/ 60509 h 238572"/>
                    <a:gd name="connsiteX18" fmla="*/ 26742 w 152877"/>
                    <a:gd name="connsiteY18" fmla="*/ 15855 h 238572"/>
                    <a:gd name="connsiteX19" fmla="*/ 73102 w 152877"/>
                    <a:gd name="connsiteY19" fmla="*/ 0 h 238572"/>
                    <a:gd name="connsiteX20" fmla="*/ 108273 w 152877"/>
                    <a:gd name="connsiteY20" fmla="*/ 8178 h 238572"/>
                    <a:gd name="connsiteX21" fmla="*/ 132858 w 152877"/>
                    <a:gd name="connsiteY21" fmla="*/ 30555 h 238572"/>
                    <a:gd name="connsiteX22" fmla="*/ 141387 w 152877"/>
                    <a:gd name="connsiteY22" fmla="*/ 60659 h 238572"/>
                    <a:gd name="connsiteX23" fmla="*/ 133259 w 152877"/>
                    <a:gd name="connsiteY23" fmla="*/ 88204 h 238572"/>
                    <a:gd name="connsiteX24" fmla="*/ 109227 w 152877"/>
                    <a:gd name="connsiteY24" fmla="*/ 107972 h 238572"/>
                    <a:gd name="connsiteX25" fmla="*/ 141387 w 152877"/>
                    <a:gd name="connsiteY25" fmla="*/ 127791 h 238572"/>
                    <a:gd name="connsiteX26" fmla="*/ 152877 w 152877"/>
                    <a:gd name="connsiteY26" fmla="*/ 165470 h 238572"/>
                    <a:gd name="connsiteX27" fmla="*/ 130600 w 152877"/>
                    <a:gd name="connsiteY27" fmla="*/ 217299 h 238572"/>
                    <a:gd name="connsiteX28" fmla="*/ 74206 w 152877"/>
                    <a:gd name="connsiteY28" fmla="*/ 238572 h 238572"/>
                    <a:gd name="connsiteX29" fmla="*/ 23180 w 152877"/>
                    <a:gd name="connsiteY29" fmla="*/ 220259 h 238572"/>
                    <a:gd name="connsiteX30" fmla="*/ 0 w 152877"/>
                    <a:gd name="connsiteY30" fmla="*/ 172796 h 2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877" h="238572">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3" name="手繪多邊形: 圖案 292">
                  <a:extLst>
                    <a:ext uri="{FF2B5EF4-FFF2-40B4-BE49-F238E27FC236}">
                      <a16:creationId xmlns:a16="http://schemas.microsoft.com/office/drawing/2014/main" id="{AAE54EDB-110B-423F-AA41-F3693A896F2E}"/>
                    </a:ext>
                  </a:extLst>
                </p:cNvPr>
                <p:cNvSpPr/>
                <p:nvPr/>
              </p:nvSpPr>
              <p:spPr>
                <a:xfrm>
                  <a:off x="2903977"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4" name="手繪多邊形: 圖案 293">
                  <a:extLst>
                    <a:ext uri="{FF2B5EF4-FFF2-40B4-BE49-F238E27FC236}">
                      <a16:creationId xmlns:a16="http://schemas.microsoft.com/office/drawing/2014/main" id="{4842F760-5F6D-474A-84C9-2A3B42000139}"/>
                    </a:ext>
                  </a:extLst>
                </p:cNvPr>
                <p:cNvSpPr/>
                <p:nvPr/>
              </p:nvSpPr>
              <p:spPr>
                <a:xfrm>
                  <a:off x="2976779"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1 w 155736"/>
                    <a:gd name="connsiteY6" fmla="*/ 89208 h 176759"/>
                    <a:gd name="connsiteX7" fmla="*/ 41092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656 w 155736"/>
                    <a:gd name="connsiteY28" fmla="*/ 88104 h 176759"/>
                    <a:gd name="connsiteX29" fmla="*/ 70844 w 155736"/>
                    <a:gd name="connsiteY29" fmla="*/ 98941 h 176759"/>
                    <a:gd name="connsiteX30" fmla="*/ 45858 w 155736"/>
                    <a:gd name="connsiteY30" fmla="*/ 104661 h 176759"/>
                    <a:gd name="connsiteX31" fmla="*/ 34569 w 155736"/>
                    <a:gd name="connsiteY31" fmla="*/ 113993 h 176759"/>
                    <a:gd name="connsiteX32" fmla="*/ 30605 w 155736"/>
                    <a:gd name="connsiteY32" fmla="*/ 127590 h 176759"/>
                    <a:gd name="connsiteX33" fmla="*/ 39285 w 155736"/>
                    <a:gd name="connsiteY33" fmla="*/ 146706 h 176759"/>
                    <a:gd name="connsiteX34" fmla="*/ 64673 w 155736"/>
                    <a:gd name="connsiteY34" fmla="*/ 154332 h 176759"/>
                    <a:gd name="connsiteX35" fmla="*/ 94125 w 155736"/>
                    <a:gd name="connsiteY35" fmla="*/ 147107 h 176759"/>
                    <a:gd name="connsiteX36" fmla="*/ 113090 w 155736"/>
                    <a:gd name="connsiteY36" fmla="*/ 127289 h 176759"/>
                    <a:gd name="connsiteX37" fmla="*/ 117706 w 155736"/>
                    <a:gd name="connsiteY37" fmla="*/ 98640 h 176759"/>
                    <a:gd name="connsiteX38" fmla="*/ 11770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5" name="手繪多邊形: 圖案 294">
                  <a:extLst>
                    <a:ext uri="{FF2B5EF4-FFF2-40B4-BE49-F238E27FC236}">
                      <a16:creationId xmlns:a16="http://schemas.microsoft.com/office/drawing/2014/main" id="{3A5BEE30-E55C-4FF9-9BC5-EA91678C9D77}"/>
                    </a:ext>
                  </a:extLst>
                </p:cNvPr>
                <p:cNvSpPr/>
                <p:nvPr/>
              </p:nvSpPr>
              <p:spPr>
                <a:xfrm>
                  <a:off x="3167837"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0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90 w 146856"/>
                    <a:gd name="connsiteY16" fmla="*/ 89358 h 237769"/>
                    <a:gd name="connsiteX17" fmla="*/ 39185 w 146856"/>
                    <a:gd name="connsiteY17" fmla="*/ 137624 h 237769"/>
                    <a:gd name="connsiteX18" fmla="*/ 71195 w 146856"/>
                    <a:gd name="connsiteY18" fmla="*/ 153228 h 237769"/>
                    <a:gd name="connsiteX19" fmla="*/ 103908 w 146856"/>
                    <a:gd name="connsiteY19" fmla="*/ 137072 h 237769"/>
                    <a:gd name="connsiteX20" fmla="*/ 117505 w 146856"/>
                    <a:gd name="connsiteY20" fmla="*/ 87000 h 237769"/>
                    <a:gd name="connsiteX21" fmla="*/ 104209 w 146856"/>
                    <a:gd name="connsiteY21" fmla="*/ 38583 h 237769"/>
                    <a:gd name="connsiteX22" fmla="*/ 72450 w 146856"/>
                    <a:gd name="connsiteY22" fmla="*/ 22477 h 237769"/>
                    <a:gd name="connsiteX23" fmla="*/ 40038 w 146856"/>
                    <a:gd name="connsiteY23" fmla="*/ 39586 h 237769"/>
                    <a:gd name="connsiteX24" fmla="*/ 2599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6" name="手繪多邊形: 圖案 295">
                  <a:extLst>
                    <a:ext uri="{FF2B5EF4-FFF2-40B4-BE49-F238E27FC236}">
                      <a16:creationId xmlns:a16="http://schemas.microsoft.com/office/drawing/2014/main" id="{79A8F1D1-1528-4B4C-B1E0-F562F6C86D6C}"/>
                    </a:ext>
                  </a:extLst>
                </p:cNvPr>
                <p:cNvSpPr/>
                <p:nvPr/>
              </p:nvSpPr>
              <p:spPr>
                <a:xfrm>
                  <a:off x="333807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7" name="手繪多邊形: 圖案 296">
                  <a:extLst>
                    <a:ext uri="{FF2B5EF4-FFF2-40B4-BE49-F238E27FC236}">
                      <a16:creationId xmlns:a16="http://schemas.microsoft.com/office/drawing/2014/main" id="{1CC5EE6C-9F5B-4C96-95DF-DB0D8CEFD50E}"/>
                    </a:ext>
                  </a:extLst>
                </p:cNvPr>
                <p:cNvSpPr/>
                <p:nvPr/>
              </p:nvSpPr>
              <p:spPr>
                <a:xfrm>
                  <a:off x="3448254" y="3668496"/>
                  <a:ext cx="155837" cy="176709"/>
                </a:xfrm>
                <a:custGeom>
                  <a:avLst/>
                  <a:gdLst>
                    <a:gd name="connsiteX0" fmla="*/ 125332 w 155837"/>
                    <a:gd name="connsiteY0" fmla="*/ 118408 h 176709"/>
                    <a:gd name="connsiteX1" fmla="*/ 154934 w 155837"/>
                    <a:gd name="connsiteY1" fmla="*/ 122071 h 176709"/>
                    <a:gd name="connsiteX2" fmla="*/ 128995 w 155837"/>
                    <a:gd name="connsiteY2" fmla="*/ 162360 h 176709"/>
                    <a:gd name="connsiteX3" fmla="*/ 80578 w 155837"/>
                    <a:gd name="connsiteY3" fmla="*/ 176709 h 176709"/>
                    <a:gd name="connsiteX4" fmla="*/ 21725 w 155837"/>
                    <a:gd name="connsiteY4" fmla="*/ 153880 h 176709"/>
                    <a:gd name="connsiteX5" fmla="*/ 0 w 155837"/>
                    <a:gd name="connsiteY5" fmla="*/ 89810 h 176709"/>
                    <a:gd name="connsiteX6" fmla="*/ 21976 w 155837"/>
                    <a:gd name="connsiteY6" fmla="*/ 23581 h 176709"/>
                    <a:gd name="connsiteX7" fmla="*/ 78972 w 155837"/>
                    <a:gd name="connsiteY7" fmla="*/ 0 h 176709"/>
                    <a:gd name="connsiteX8" fmla="*/ 134363 w 155837"/>
                    <a:gd name="connsiteY8" fmla="*/ 23080 h 176709"/>
                    <a:gd name="connsiteX9" fmla="*/ 155837 w 155837"/>
                    <a:gd name="connsiteY9" fmla="*/ 88054 h 176709"/>
                    <a:gd name="connsiteX10" fmla="*/ 155687 w 155837"/>
                    <a:gd name="connsiteY10" fmla="*/ 95680 h 176709"/>
                    <a:gd name="connsiteX11" fmla="*/ 29552 w 155837"/>
                    <a:gd name="connsiteY11" fmla="*/ 95680 h 176709"/>
                    <a:gd name="connsiteX12" fmla="*/ 45306 w 155837"/>
                    <a:gd name="connsiteY12" fmla="*/ 138377 h 176709"/>
                    <a:gd name="connsiteX13" fmla="*/ 80678 w 155837"/>
                    <a:gd name="connsiteY13" fmla="*/ 153178 h 176709"/>
                    <a:gd name="connsiteX14" fmla="*/ 107571 w 155837"/>
                    <a:gd name="connsiteY14" fmla="*/ 144899 h 176709"/>
                    <a:gd name="connsiteX15" fmla="*/ 125332 w 155837"/>
                    <a:gd name="connsiteY15" fmla="*/ 118408 h 176709"/>
                    <a:gd name="connsiteX16" fmla="*/ 31258 w 155837"/>
                    <a:gd name="connsiteY16" fmla="*/ 72048 h 176709"/>
                    <a:gd name="connsiteX17" fmla="*/ 125684 w 155837"/>
                    <a:gd name="connsiteY17" fmla="*/ 72048 h 176709"/>
                    <a:gd name="connsiteX18" fmla="*/ 114846 w 155837"/>
                    <a:gd name="connsiteY18" fmla="*/ 40038 h 176709"/>
                    <a:gd name="connsiteX19" fmla="*/ 79323 w 155837"/>
                    <a:gd name="connsiteY19" fmla="*/ 23481 h 176709"/>
                    <a:gd name="connsiteX20" fmla="*/ 46109 w 155837"/>
                    <a:gd name="connsiteY20" fmla="*/ 36676 h 176709"/>
                    <a:gd name="connsiteX21" fmla="*/ 31258 w 155837"/>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7"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8" name="手繪多邊形: 圖案 297">
                  <a:extLst>
                    <a:ext uri="{FF2B5EF4-FFF2-40B4-BE49-F238E27FC236}">
                      <a16:creationId xmlns:a16="http://schemas.microsoft.com/office/drawing/2014/main" id="{8881CCB6-B7F9-440C-B8C4-AC19809E77A5}"/>
                    </a:ext>
                  </a:extLst>
                </p:cNvPr>
                <p:cNvSpPr/>
                <p:nvPr/>
              </p:nvSpPr>
              <p:spPr>
                <a:xfrm>
                  <a:off x="3629479"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7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1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706 w 155737"/>
                    <a:gd name="connsiteY28" fmla="*/ 88104 h 176759"/>
                    <a:gd name="connsiteX29" fmla="*/ 70894 w 155737"/>
                    <a:gd name="connsiteY29" fmla="*/ 98941 h 176759"/>
                    <a:gd name="connsiteX30" fmla="*/ 45908 w 155737"/>
                    <a:gd name="connsiteY30" fmla="*/ 104661 h 176759"/>
                    <a:gd name="connsiteX31" fmla="*/ 34619 w 155737"/>
                    <a:gd name="connsiteY31" fmla="*/ 113993 h 176759"/>
                    <a:gd name="connsiteX32" fmla="*/ 30656 w 155737"/>
                    <a:gd name="connsiteY32" fmla="*/ 127590 h 176759"/>
                    <a:gd name="connsiteX33" fmla="*/ 39336 w 155737"/>
                    <a:gd name="connsiteY33" fmla="*/ 146706 h 176759"/>
                    <a:gd name="connsiteX34" fmla="*/ 64723 w 155737"/>
                    <a:gd name="connsiteY34" fmla="*/ 154332 h 176759"/>
                    <a:gd name="connsiteX35" fmla="*/ 94175 w 155737"/>
                    <a:gd name="connsiteY35" fmla="*/ 147107 h 176759"/>
                    <a:gd name="connsiteX36" fmla="*/ 113140 w 155737"/>
                    <a:gd name="connsiteY36" fmla="*/ 127289 h 176759"/>
                    <a:gd name="connsiteX37" fmla="*/ 117756 w 155737"/>
                    <a:gd name="connsiteY37" fmla="*/ 98640 h 176759"/>
                    <a:gd name="connsiteX38" fmla="*/ 11775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9" name="手繪多邊形: 圖案 298">
                  <a:extLst>
                    <a:ext uri="{FF2B5EF4-FFF2-40B4-BE49-F238E27FC236}">
                      <a16:creationId xmlns:a16="http://schemas.microsoft.com/office/drawing/2014/main" id="{D1005F50-2B2A-40A1-86E3-A7FFC7B19445}"/>
                    </a:ext>
                  </a:extLst>
                </p:cNvPr>
                <p:cNvSpPr/>
                <p:nvPr/>
              </p:nvSpPr>
              <p:spPr>
                <a:xfrm>
                  <a:off x="3809098" y="3668396"/>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0" name="手繪多邊形: 圖案 299">
                  <a:extLst>
                    <a:ext uri="{FF2B5EF4-FFF2-40B4-BE49-F238E27FC236}">
                      <a16:creationId xmlns:a16="http://schemas.microsoft.com/office/drawing/2014/main" id="{EB222414-42DF-4666-9D7C-63A6E95C46C8}"/>
                    </a:ext>
                  </a:extLst>
                </p:cNvPr>
                <p:cNvSpPr/>
                <p:nvPr/>
              </p:nvSpPr>
              <p:spPr>
                <a:xfrm>
                  <a:off x="3967896"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1" name="手繪多邊形: 圖案 300">
                  <a:extLst>
                    <a:ext uri="{FF2B5EF4-FFF2-40B4-BE49-F238E27FC236}">
                      <a16:creationId xmlns:a16="http://schemas.microsoft.com/office/drawing/2014/main" id="{5C0E352D-9EE1-4783-8C7E-01EF77D8824E}"/>
                    </a:ext>
                  </a:extLst>
                </p:cNvPr>
                <p:cNvSpPr/>
                <p:nvPr/>
              </p:nvSpPr>
              <p:spPr>
                <a:xfrm>
                  <a:off x="4063124" y="3742501"/>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2" name="手繪多邊形: 圖案 301">
                  <a:extLst>
                    <a:ext uri="{FF2B5EF4-FFF2-40B4-BE49-F238E27FC236}">
                      <a16:creationId xmlns:a16="http://schemas.microsoft.com/office/drawing/2014/main" id="{47188132-4D3C-4EEB-BA9B-446A2B457AEF}"/>
                    </a:ext>
                  </a:extLst>
                </p:cNvPr>
                <p:cNvSpPr/>
                <p:nvPr/>
              </p:nvSpPr>
              <p:spPr>
                <a:xfrm>
                  <a:off x="41969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3" name="手繪多邊形: 圖案 302">
                  <a:extLst>
                    <a:ext uri="{FF2B5EF4-FFF2-40B4-BE49-F238E27FC236}">
                      <a16:creationId xmlns:a16="http://schemas.microsoft.com/office/drawing/2014/main" id="{7784D038-3206-437A-A80A-19DDC572870F}"/>
                    </a:ext>
                  </a:extLst>
                </p:cNvPr>
                <p:cNvSpPr/>
                <p:nvPr/>
              </p:nvSpPr>
              <p:spPr>
                <a:xfrm>
                  <a:off x="4372340"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4" name="手繪多邊形: 圖案 303">
                  <a:extLst>
                    <a:ext uri="{FF2B5EF4-FFF2-40B4-BE49-F238E27FC236}">
                      <a16:creationId xmlns:a16="http://schemas.microsoft.com/office/drawing/2014/main" id="{A40940E3-7339-4A50-98B3-F977EAC9D77C}"/>
                    </a:ext>
                  </a:extLst>
                </p:cNvPr>
                <p:cNvSpPr/>
                <p:nvPr/>
              </p:nvSpPr>
              <p:spPr>
                <a:xfrm>
                  <a:off x="4445141" y="3668396"/>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6 w 155737"/>
                    <a:gd name="connsiteY32" fmla="*/ 127590 h 176759"/>
                    <a:gd name="connsiteX33" fmla="*/ 39286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5" name="手繪多邊形: 圖案 304">
                  <a:extLst>
                    <a:ext uri="{FF2B5EF4-FFF2-40B4-BE49-F238E27FC236}">
                      <a16:creationId xmlns:a16="http://schemas.microsoft.com/office/drawing/2014/main" id="{D3B05737-F6E0-4089-AA0B-C1F9951E43ED}"/>
                    </a:ext>
                  </a:extLst>
                </p:cNvPr>
                <p:cNvSpPr/>
                <p:nvPr/>
              </p:nvSpPr>
              <p:spPr>
                <a:xfrm>
                  <a:off x="4636200"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9 w 229139"/>
                    <a:gd name="connsiteY26" fmla="*/ 85093 h 172996"/>
                    <a:gd name="connsiteX27" fmla="*/ 28599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6" name="手繪多邊形: 圖案 305">
                  <a:extLst>
                    <a:ext uri="{FF2B5EF4-FFF2-40B4-BE49-F238E27FC236}">
                      <a16:creationId xmlns:a16="http://schemas.microsoft.com/office/drawing/2014/main" id="{A95FFEF2-8602-4BAB-83FD-1C6510172982}"/>
                    </a:ext>
                  </a:extLst>
                </p:cNvPr>
                <p:cNvSpPr/>
                <p:nvPr/>
              </p:nvSpPr>
              <p:spPr>
                <a:xfrm>
                  <a:off x="4898153"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2 w 155736"/>
                    <a:gd name="connsiteY7" fmla="*/ 79825 h 176759"/>
                    <a:gd name="connsiteX8" fmla="*/ 66579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4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7" name="手繪多邊形: 圖案 306">
                  <a:extLst>
                    <a:ext uri="{FF2B5EF4-FFF2-40B4-BE49-F238E27FC236}">
                      <a16:creationId xmlns:a16="http://schemas.microsoft.com/office/drawing/2014/main" id="{7A16F5F2-9657-4900-B4A9-CD2A10D85533}"/>
                    </a:ext>
                  </a:extLst>
                </p:cNvPr>
                <p:cNvSpPr/>
                <p:nvPr/>
              </p:nvSpPr>
              <p:spPr>
                <a:xfrm>
                  <a:off x="5074110" y="3672259"/>
                  <a:ext cx="149716" cy="169082"/>
                </a:xfrm>
                <a:custGeom>
                  <a:avLst/>
                  <a:gdLst>
                    <a:gd name="connsiteX0" fmla="*/ 0 w 149716"/>
                    <a:gd name="connsiteY0" fmla="*/ 169083 h 169082"/>
                    <a:gd name="connsiteX1" fmla="*/ 0 w 149716"/>
                    <a:gd name="connsiteY1" fmla="*/ 145853 h 169082"/>
                    <a:gd name="connsiteX2" fmla="*/ 107671 w 149716"/>
                    <a:gd name="connsiteY2" fmla="*/ 22277 h 169082"/>
                    <a:gd name="connsiteX3" fmla="*/ 75360 w 149716"/>
                    <a:gd name="connsiteY3" fmla="*/ 23230 h 169082"/>
                    <a:gd name="connsiteX4" fmla="*/ 6422 w 149716"/>
                    <a:gd name="connsiteY4" fmla="*/ 23230 h 169082"/>
                    <a:gd name="connsiteX5" fmla="*/ 6422 w 149716"/>
                    <a:gd name="connsiteY5" fmla="*/ 0 h 169082"/>
                    <a:gd name="connsiteX6" fmla="*/ 144649 w 149716"/>
                    <a:gd name="connsiteY6" fmla="*/ 0 h 169082"/>
                    <a:gd name="connsiteX7" fmla="*/ 144649 w 149716"/>
                    <a:gd name="connsiteY7" fmla="*/ 18965 h 169082"/>
                    <a:gd name="connsiteX8" fmla="*/ 53083 w 149716"/>
                    <a:gd name="connsiteY8" fmla="*/ 126285 h 169082"/>
                    <a:gd name="connsiteX9" fmla="*/ 35422 w 149716"/>
                    <a:gd name="connsiteY9" fmla="*/ 145853 h 169082"/>
                    <a:gd name="connsiteX10" fmla="*/ 71546 w 149716"/>
                    <a:gd name="connsiteY10" fmla="*/ 144398 h 169082"/>
                    <a:gd name="connsiteX11" fmla="*/ 149716 w 149716"/>
                    <a:gd name="connsiteY11" fmla="*/ 144398 h 169082"/>
                    <a:gd name="connsiteX12" fmla="*/ 149716 w 149716"/>
                    <a:gd name="connsiteY12" fmla="*/ 169083 h 169082"/>
                    <a:gd name="connsiteX13" fmla="*/ 0 w 149716"/>
                    <a:gd name="connsiteY13" fmla="*/ 169083 h 1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6" h="169082">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8" name="手繪多邊形: 圖案 307">
                  <a:extLst>
                    <a:ext uri="{FF2B5EF4-FFF2-40B4-BE49-F238E27FC236}">
                      <a16:creationId xmlns:a16="http://schemas.microsoft.com/office/drawing/2014/main" id="{E7C88F57-C78A-4823-A7A9-E07C63793EEA}"/>
                    </a:ext>
                  </a:extLst>
                </p:cNvPr>
                <p:cNvSpPr/>
                <p:nvPr/>
              </p:nvSpPr>
              <p:spPr>
                <a:xfrm>
                  <a:off x="5241637" y="3668396"/>
                  <a:ext cx="158446" cy="176709"/>
                </a:xfrm>
                <a:custGeom>
                  <a:avLst/>
                  <a:gdLst>
                    <a:gd name="connsiteX0" fmla="*/ 0 w 158446"/>
                    <a:gd name="connsiteY0" fmla="*/ 88405 h 176709"/>
                    <a:gd name="connsiteX1" fmla="*/ 26140 w 158446"/>
                    <a:gd name="connsiteY1" fmla="*/ 18815 h 176709"/>
                    <a:gd name="connsiteX2" fmla="*/ 79323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3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0 w 158446"/>
                    <a:gd name="connsiteY11" fmla="*/ 137072 h 176709"/>
                    <a:gd name="connsiteX12" fmla="*/ 79273 w 158446"/>
                    <a:gd name="connsiteY12" fmla="*/ 153228 h 176709"/>
                    <a:gd name="connsiteX13" fmla="*/ 114796 w 158446"/>
                    <a:gd name="connsiteY13" fmla="*/ 136972 h 176709"/>
                    <a:gd name="connsiteX14" fmla="*/ 128945 w 158446"/>
                    <a:gd name="connsiteY14" fmla="*/ 87451 h 176709"/>
                    <a:gd name="connsiteX15" fmla="*/ 114696 w 158446"/>
                    <a:gd name="connsiteY15" fmla="*/ 39938 h 176709"/>
                    <a:gd name="connsiteX16" fmla="*/ 79273 w 158446"/>
                    <a:gd name="connsiteY16" fmla="*/ 23782 h 176709"/>
                    <a:gd name="connsiteX17" fmla="*/ 43600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9" name="手繪多邊形: 圖案 308">
                  <a:extLst>
                    <a:ext uri="{FF2B5EF4-FFF2-40B4-BE49-F238E27FC236}">
                      <a16:creationId xmlns:a16="http://schemas.microsoft.com/office/drawing/2014/main" id="{B147E26C-9620-4F59-B2CA-8AA6A4DB1F86}"/>
                    </a:ext>
                  </a:extLst>
                </p:cNvPr>
                <p:cNvSpPr/>
                <p:nvPr/>
              </p:nvSpPr>
              <p:spPr>
                <a:xfrm>
                  <a:off x="5433700" y="3668446"/>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7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2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0" name="手繪多邊形: 圖案 309">
                  <a:extLst>
                    <a:ext uri="{FF2B5EF4-FFF2-40B4-BE49-F238E27FC236}">
                      <a16:creationId xmlns:a16="http://schemas.microsoft.com/office/drawing/2014/main" id="{8D7CF4D1-916B-403C-9EDB-52FED860C724}"/>
                    </a:ext>
                  </a:extLst>
                </p:cNvPr>
                <p:cNvSpPr/>
                <p:nvPr/>
              </p:nvSpPr>
              <p:spPr>
                <a:xfrm>
                  <a:off x="5605342" y="3668396"/>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1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2 w 155736"/>
                    <a:gd name="connsiteY13" fmla="*/ 30806 h 176759"/>
                    <a:gd name="connsiteX14" fmla="*/ 32963 w 155736"/>
                    <a:gd name="connsiteY14" fmla="*/ 55893 h 176759"/>
                    <a:gd name="connsiteX15" fmla="*/ 4917 w 155736"/>
                    <a:gd name="connsiteY15" fmla="*/ 52080 h 176759"/>
                    <a:gd name="connsiteX16" fmla="*/ 17510 w 155736"/>
                    <a:gd name="connsiteY16" fmla="*/ 23029 h 176759"/>
                    <a:gd name="connsiteX17" fmla="*/ 42847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3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5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1" name="手繪多邊形: 圖案 310">
                  <a:extLst>
                    <a:ext uri="{FF2B5EF4-FFF2-40B4-BE49-F238E27FC236}">
                      <a16:creationId xmlns:a16="http://schemas.microsoft.com/office/drawing/2014/main" id="{A0DCFE7F-DB49-4C59-B493-EC5A9FF8C998}"/>
                    </a:ext>
                  </a:extLst>
                </p:cNvPr>
                <p:cNvSpPr/>
                <p:nvPr/>
              </p:nvSpPr>
              <p:spPr>
                <a:xfrm>
                  <a:off x="5775930" y="3672209"/>
                  <a:ext cx="231999" cy="169133"/>
                </a:xfrm>
                <a:custGeom>
                  <a:avLst/>
                  <a:gdLst>
                    <a:gd name="connsiteX0" fmla="*/ 51728 w 231999"/>
                    <a:gd name="connsiteY0" fmla="*/ 169133 h 169133"/>
                    <a:gd name="connsiteX1" fmla="*/ 0 w 231999"/>
                    <a:gd name="connsiteY1" fmla="*/ 0 h 169133"/>
                    <a:gd name="connsiteX2" fmla="*/ 29602 w 231999"/>
                    <a:gd name="connsiteY2" fmla="*/ 0 h 169133"/>
                    <a:gd name="connsiteX3" fmla="*/ 56495 w 231999"/>
                    <a:gd name="connsiteY3" fmla="*/ 97637 h 169133"/>
                    <a:gd name="connsiteX4" fmla="*/ 66529 w 231999"/>
                    <a:gd name="connsiteY4" fmla="*/ 133962 h 169133"/>
                    <a:gd name="connsiteX5" fmla="*/ 75310 w 231999"/>
                    <a:gd name="connsiteY5" fmla="*/ 99092 h 169133"/>
                    <a:gd name="connsiteX6" fmla="*/ 102202 w 231999"/>
                    <a:gd name="connsiteY6" fmla="*/ 50 h 169133"/>
                    <a:gd name="connsiteX7" fmla="*/ 131654 w 231999"/>
                    <a:gd name="connsiteY7" fmla="*/ 50 h 169133"/>
                    <a:gd name="connsiteX8" fmla="*/ 156991 w 231999"/>
                    <a:gd name="connsiteY8" fmla="*/ 98138 h 169133"/>
                    <a:gd name="connsiteX9" fmla="*/ 165420 w 231999"/>
                    <a:gd name="connsiteY9" fmla="*/ 130450 h 169133"/>
                    <a:gd name="connsiteX10" fmla="*/ 175153 w 231999"/>
                    <a:gd name="connsiteY10" fmla="*/ 97787 h 169133"/>
                    <a:gd name="connsiteX11" fmla="*/ 204154 w 231999"/>
                    <a:gd name="connsiteY11" fmla="*/ 0 h 169133"/>
                    <a:gd name="connsiteX12" fmla="*/ 232000 w 231999"/>
                    <a:gd name="connsiteY12" fmla="*/ 0 h 169133"/>
                    <a:gd name="connsiteX13" fmla="*/ 179117 w 231999"/>
                    <a:gd name="connsiteY13" fmla="*/ 169133 h 169133"/>
                    <a:gd name="connsiteX14" fmla="*/ 149315 w 231999"/>
                    <a:gd name="connsiteY14" fmla="*/ 169133 h 169133"/>
                    <a:gd name="connsiteX15" fmla="*/ 122422 w 231999"/>
                    <a:gd name="connsiteY15" fmla="*/ 67834 h 169133"/>
                    <a:gd name="connsiteX16" fmla="*/ 115899 w 231999"/>
                    <a:gd name="connsiteY16" fmla="*/ 39035 h 169133"/>
                    <a:gd name="connsiteX17" fmla="*/ 81681 w 231999"/>
                    <a:gd name="connsiteY17" fmla="*/ 169133 h 169133"/>
                    <a:gd name="connsiteX18" fmla="*/ 51728 w 231999"/>
                    <a:gd name="connsiteY18"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999" h="169133">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2" name="手繪多邊形: 圖案 311">
                  <a:extLst>
                    <a:ext uri="{FF2B5EF4-FFF2-40B4-BE49-F238E27FC236}">
                      <a16:creationId xmlns:a16="http://schemas.microsoft.com/office/drawing/2014/main" id="{F0A47271-2BEA-41B9-8B1C-AB13E41DC248}"/>
                    </a:ext>
                  </a:extLst>
                </p:cNvPr>
                <p:cNvSpPr/>
                <p:nvPr/>
              </p:nvSpPr>
              <p:spPr>
                <a:xfrm>
                  <a:off x="6020473"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3" name="手繪多邊形: 圖案 312">
                  <a:extLst>
                    <a:ext uri="{FF2B5EF4-FFF2-40B4-BE49-F238E27FC236}">
                      <a16:creationId xmlns:a16="http://schemas.microsoft.com/office/drawing/2014/main" id="{C5431143-D1DE-4A6D-BDF9-19F3DFB77487}"/>
                    </a:ext>
                  </a:extLst>
                </p:cNvPr>
                <p:cNvSpPr/>
                <p:nvPr/>
              </p:nvSpPr>
              <p:spPr>
                <a:xfrm>
                  <a:off x="6203153" y="3808679"/>
                  <a:ext cx="32662" cy="32662"/>
                </a:xfrm>
                <a:custGeom>
                  <a:avLst/>
                  <a:gdLst>
                    <a:gd name="connsiteX0" fmla="*/ 0 w 32662"/>
                    <a:gd name="connsiteY0" fmla="*/ 32663 h 32662"/>
                    <a:gd name="connsiteX1" fmla="*/ 0 w 32662"/>
                    <a:gd name="connsiteY1" fmla="*/ 0 h 32662"/>
                    <a:gd name="connsiteX2" fmla="*/ 32662 w 32662"/>
                    <a:gd name="connsiteY2" fmla="*/ 0 h 32662"/>
                    <a:gd name="connsiteX3" fmla="*/ 32662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2" y="0"/>
                      </a:lnTo>
                      <a:lnTo>
                        <a:pt x="32662" y="32663"/>
                      </a:lnTo>
                      <a:lnTo>
                        <a:pt x="0" y="3266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4" name="手繪多邊形: 圖案 313">
                  <a:extLst>
                    <a:ext uri="{FF2B5EF4-FFF2-40B4-BE49-F238E27FC236}">
                      <a16:creationId xmlns:a16="http://schemas.microsoft.com/office/drawing/2014/main" id="{8309D359-5D3F-4B03-AA5F-7DC8DB0118C2}"/>
                    </a:ext>
                  </a:extLst>
                </p:cNvPr>
                <p:cNvSpPr/>
                <p:nvPr/>
              </p:nvSpPr>
              <p:spPr>
                <a:xfrm>
                  <a:off x="6276857" y="3668446"/>
                  <a:ext cx="147307" cy="176759"/>
                </a:xfrm>
                <a:custGeom>
                  <a:avLst/>
                  <a:gdLst>
                    <a:gd name="connsiteX0" fmla="*/ 119111 w 147307"/>
                    <a:gd name="connsiteY0" fmla="*/ 110983 h 176759"/>
                    <a:gd name="connsiteX1" fmla="*/ 147308 w 147307"/>
                    <a:gd name="connsiteY1" fmla="*/ 114645 h 176759"/>
                    <a:gd name="connsiteX2" fmla="*/ 123677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2 w 147307"/>
                    <a:gd name="connsiteY6" fmla="*/ 41092 h 176759"/>
                    <a:gd name="connsiteX7" fmla="*/ 36726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8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5" name="手繪多邊形: 圖案 314">
                  <a:extLst>
                    <a:ext uri="{FF2B5EF4-FFF2-40B4-BE49-F238E27FC236}">
                      <a16:creationId xmlns:a16="http://schemas.microsoft.com/office/drawing/2014/main" id="{410EF48C-C1A2-4432-A593-D08F76F4CD5F}"/>
                    </a:ext>
                  </a:extLst>
                </p:cNvPr>
                <p:cNvSpPr/>
                <p:nvPr/>
              </p:nvSpPr>
              <p:spPr>
                <a:xfrm>
                  <a:off x="6438012" y="3668396"/>
                  <a:ext cx="158446" cy="176709"/>
                </a:xfrm>
                <a:custGeom>
                  <a:avLst/>
                  <a:gdLst>
                    <a:gd name="connsiteX0" fmla="*/ 0 w 158446"/>
                    <a:gd name="connsiteY0" fmla="*/ 88405 h 176709"/>
                    <a:gd name="connsiteX1" fmla="*/ 26140 w 158446"/>
                    <a:gd name="connsiteY1" fmla="*/ 18815 h 176709"/>
                    <a:gd name="connsiteX2" fmla="*/ 79324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4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1 w 158446"/>
                    <a:gd name="connsiteY11" fmla="*/ 137072 h 176709"/>
                    <a:gd name="connsiteX12" fmla="*/ 79274 w 158446"/>
                    <a:gd name="connsiteY12" fmla="*/ 153228 h 176709"/>
                    <a:gd name="connsiteX13" fmla="*/ 114796 w 158446"/>
                    <a:gd name="connsiteY13" fmla="*/ 136972 h 176709"/>
                    <a:gd name="connsiteX14" fmla="*/ 128944 w 158446"/>
                    <a:gd name="connsiteY14" fmla="*/ 87451 h 176709"/>
                    <a:gd name="connsiteX15" fmla="*/ 114695 w 158446"/>
                    <a:gd name="connsiteY15" fmla="*/ 39938 h 176709"/>
                    <a:gd name="connsiteX16" fmla="*/ 79274 w 158446"/>
                    <a:gd name="connsiteY16" fmla="*/ 23782 h 176709"/>
                    <a:gd name="connsiteX17" fmla="*/ 43601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6" name="手繪多邊形: 圖案 315">
                  <a:extLst>
                    <a:ext uri="{FF2B5EF4-FFF2-40B4-BE49-F238E27FC236}">
                      <a16:creationId xmlns:a16="http://schemas.microsoft.com/office/drawing/2014/main" id="{9CE46CF9-A6EA-4DD7-9F51-AFEA20E433D5}"/>
                    </a:ext>
                  </a:extLst>
                </p:cNvPr>
                <p:cNvSpPr/>
                <p:nvPr/>
              </p:nvSpPr>
              <p:spPr>
                <a:xfrm>
                  <a:off x="6630075" y="3668446"/>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8 w 229139"/>
                    <a:gd name="connsiteY26" fmla="*/ 85093 h 172996"/>
                    <a:gd name="connsiteX27" fmla="*/ 28598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2" name="群組 271">
                <a:extLst>
                  <a:ext uri="{FF2B5EF4-FFF2-40B4-BE49-F238E27FC236}">
                    <a16:creationId xmlns:a16="http://schemas.microsoft.com/office/drawing/2014/main" id="{9B42660B-7122-4FB5-AFC2-2D735A3FF54B}"/>
                  </a:ext>
                </a:extLst>
              </p:cNvPr>
              <p:cNvGrpSpPr/>
              <p:nvPr/>
            </p:nvGrpSpPr>
            <p:grpSpPr>
              <a:xfrm>
                <a:off x="6196730" y="2029822"/>
                <a:ext cx="670756" cy="219497"/>
                <a:chOff x="6880237" y="3603924"/>
                <a:chExt cx="737794" cy="241432"/>
              </a:xfrm>
              <a:solidFill>
                <a:schemeClr val="accent4">
                  <a:lumMod val="60000"/>
                  <a:lumOff val="40000"/>
                </a:schemeClr>
              </a:solidFill>
            </p:grpSpPr>
            <p:sp>
              <p:nvSpPr>
                <p:cNvPr id="285" name="手繪多邊形: 圖案 284">
                  <a:extLst>
                    <a:ext uri="{FF2B5EF4-FFF2-40B4-BE49-F238E27FC236}">
                      <a16:creationId xmlns:a16="http://schemas.microsoft.com/office/drawing/2014/main" id="{C9035DE9-26D7-4F12-ABC1-3921A6F7B23F}"/>
                    </a:ext>
                  </a:extLst>
                </p:cNvPr>
                <p:cNvSpPr/>
                <p:nvPr/>
              </p:nvSpPr>
              <p:spPr>
                <a:xfrm>
                  <a:off x="6880237" y="3603924"/>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79" y="241432"/>
                      </a:lnTo>
                      <a:lnTo>
                        <a:pt x="0" y="241432"/>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6" name="手繪多邊形: 圖案 285">
                  <a:extLst>
                    <a:ext uri="{FF2B5EF4-FFF2-40B4-BE49-F238E27FC236}">
                      <a16:creationId xmlns:a16="http://schemas.microsoft.com/office/drawing/2014/main" id="{9B20D972-2D92-4E8F-BAE2-CE4FFCC46A8C}"/>
                    </a:ext>
                  </a:extLst>
                </p:cNvPr>
                <p:cNvSpPr/>
                <p:nvPr/>
              </p:nvSpPr>
              <p:spPr>
                <a:xfrm>
                  <a:off x="6976619" y="3613155"/>
                  <a:ext cx="82484" cy="230444"/>
                </a:xfrm>
                <a:custGeom>
                  <a:avLst/>
                  <a:gdLst>
                    <a:gd name="connsiteX0" fmla="*/ 78320 w 82484"/>
                    <a:gd name="connsiteY0" fmla="*/ 202548 h 230444"/>
                    <a:gd name="connsiteX1" fmla="*/ 82485 w 82484"/>
                    <a:gd name="connsiteY1" fmla="*/ 227886 h 230444"/>
                    <a:gd name="connsiteX2" fmla="*/ 60810 w 82484"/>
                    <a:gd name="connsiteY2" fmla="*/ 230444 h 230444"/>
                    <a:gd name="connsiteX3" fmla="*/ 36627 w 82484"/>
                    <a:gd name="connsiteY3" fmla="*/ 225527 h 230444"/>
                    <a:gd name="connsiteX4" fmla="*/ 24535 w 82484"/>
                    <a:gd name="connsiteY4" fmla="*/ 212533 h 230444"/>
                    <a:gd name="connsiteX5" fmla="*/ 21023 w 82484"/>
                    <a:gd name="connsiteY5" fmla="*/ 178666 h 230444"/>
                    <a:gd name="connsiteX6" fmla="*/ 21023 w 82484"/>
                    <a:gd name="connsiteY6" fmla="*/ 81381 h 230444"/>
                    <a:gd name="connsiteX7" fmla="*/ 0 w 82484"/>
                    <a:gd name="connsiteY7" fmla="*/ 81381 h 230444"/>
                    <a:gd name="connsiteX8" fmla="*/ 0 w 82484"/>
                    <a:gd name="connsiteY8" fmla="*/ 59104 h 230444"/>
                    <a:gd name="connsiteX9" fmla="*/ 21023 w 82484"/>
                    <a:gd name="connsiteY9" fmla="*/ 59104 h 230444"/>
                    <a:gd name="connsiteX10" fmla="*/ 21023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7" name="手繪多邊形: 圖案 286">
                  <a:extLst>
                    <a:ext uri="{FF2B5EF4-FFF2-40B4-BE49-F238E27FC236}">
                      <a16:creationId xmlns:a16="http://schemas.microsoft.com/office/drawing/2014/main" id="{B2155371-7DF7-4B88-AF07-2BD2329DF05E}"/>
                    </a:ext>
                  </a:extLst>
                </p:cNvPr>
                <p:cNvSpPr/>
                <p:nvPr/>
              </p:nvSpPr>
              <p:spPr>
                <a:xfrm>
                  <a:off x="7073403" y="3668496"/>
                  <a:ext cx="155836" cy="176709"/>
                </a:xfrm>
                <a:custGeom>
                  <a:avLst/>
                  <a:gdLst>
                    <a:gd name="connsiteX0" fmla="*/ 125332 w 155836"/>
                    <a:gd name="connsiteY0" fmla="*/ 118408 h 176709"/>
                    <a:gd name="connsiteX1" fmla="*/ 154934 w 155836"/>
                    <a:gd name="connsiteY1" fmla="*/ 122071 h 176709"/>
                    <a:gd name="connsiteX2" fmla="*/ 128995 w 155836"/>
                    <a:gd name="connsiteY2" fmla="*/ 162360 h 176709"/>
                    <a:gd name="connsiteX3" fmla="*/ 80578 w 155836"/>
                    <a:gd name="connsiteY3" fmla="*/ 176709 h 176709"/>
                    <a:gd name="connsiteX4" fmla="*/ 21725 w 155836"/>
                    <a:gd name="connsiteY4" fmla="*/ 153880 h 176709"/>
                    <a:gd name="connsiteX5" fmla="*/ 0 w 155836"/>
                    <a:gd name="connsiteY5" fmla="*/ 89810 h 176709"/>
                    <a:gd name="connsiteX6" fmla="*/ 21976 w 155836"/>
                    <a:gd name="connsiteY6" fmla="*/ 23581 h 176709"/>
                    <a:gd name="connsiteX7" fmla="*/ 78972 w 155836"/>
                    <a:gd name="connsiteY7" fmla="*/ 0 h 176709"/>
                    <a:gd name="connsiteX8" fmla="*/ 134363 w 155836"/>
                    <a:gd name="connsiteY8" fmla="*/ 23080 h 176709"/>
                    <a:gd name="connsiteX9" fmla="*/ 155837 w 155836"/>
                    <a:gd name="connsiteY9" fmla="*/ 88054 h 176709"/>
                    <a:gd name="connsiteX10" fmla="*/ 155687 w 155836"/>
                    <a:gd name="connsiteY10" fmla="*/ 95680 h 176709"/>
                    <a:gd name="connsiteX11" fmla="*/ 29552 w 155836"/>
                    <a:gd name="connsiteY11" fmla="*/ 95680 h 176709"/>
                    <a:gd name="connsiteX12" fmla="*/ 45306 w 155836"/>
                    <a:gd name="connsiteY12" fmla="*/ 138377 h 176709"/>
                    <a:gd name="connsiteX13" fmla="*/ 80678 w 155836"/>
                    <a:gd name="connsiteY13" fmla="*/ 153178 h 176709"/>
                    <a:gd name="connsiteX14" fmla="*/ 107571 w 155836"/>
                    <a:gd name="connsiteY14" fmla="*/ 144899 h 176709"/>
                    <a:gd name="connsiteX15" fmla="*/ 125332 w 155836"/>
                    <a:gd name="connsiteY15" fmla="*/ 118408 h 176709"/>
                    <a:gd name="connsiteX16" fmla="*/ 31207 w 155836"/>
                    <a:gd name="connsiteY16" fmla="*/ 72048 h 176709"/>
                    <a:gd name="connsiteX17" fmla="*/ 125633 w 155836"/>
                    <a:gd name="connsiteY17" fmla="*/ 72048 h 176709"/>
                    <a:gd name="connsiteX18" fmla="*/ 114796 w 155836"/>
                    <a:gd name="connsiteY18" fmla="*/ 40038 h 176709"/>
                    <a:gd name="connsiteX19" fmla="*/ 79274 w 155836"/>
                    <a:gd name="connsiteY19" fmla="*/ 23481 h 176709"/>
                    <a:gd name="connsiteX20" fmla="*/ 46058 w 155836"/>
                    <a:gd name="connsiteY20" fmla="*/ 36676 h 176709"/>
                    <a:gd name="connsiteX21" fmla="*/ 31207 w 155836"/>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6"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8" name="手繪多邊形: 圖案 287">
                  <a:extLst>
                    <a:ext uri="{FF2B5EF4-FFF2-40B4-BE49-F238E27FC236}">
                      <a16:creationId xmlns:a16="http://schemas.microsoft.com/office/drawing/2014/main" id="{7F2B4423-CD50-4C5D-BDCF-DDC8D5AD4255}"/>
                    </a:ext>
                  </a:extLst>
                </p:cNvPr>
                <p:cNvSpPr/>
                <p:nvPr/>
              </p:nvSpPr>
              <p:spPr>
                <a:xfrm>
                  <a:off x="7252872" y="3668396"/>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9" name="手繪多邊形: 圖案 288">
                  <a:extLst>
                    <a:ext uri="{FF2B5EF4-FFF2-40B4-BE49-F238E27FC236}">
                      <a16:creationId xmlns:a16="http://schemas.microsoft.com/office/drawing/2014/main" id="{3767D4C3-A1B5-43F9-833F-FAABF82D5E1B}"/>
                    </a:ext>
                  </a:extLst>
                </p:cNvPr>
                <p:cNvSpPr/>
                <p:nvPr/>
              </p:nvSpPr>
              <p:spPr>
                <a:xfrm>
                  <a:off x="7411670" y="3613155"/>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4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2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0" name="手繪多邊形: 圖案 289">
                  <a:extLst>
                    <a:ext uri="{FF2B5EF4-FFF2-40B4-BE49-F238E27FC236}">
                      <a16:creationId xmlns:a16="http://schemas.microsoft.com/office/drawing/2014/main" id="{ECD21414-619F-4F87-B260-7EAFA5231046}"/>
                    </a:ext>
                  </a:extLst>
                </p:cNvPr>
                <p:cNvSpPr/>
                <p:nvPr/>
              </p:nvSpPr>
              <p:spPr>
                <a:xfrm>
                  <a:off x="7532035" y="3606984"/>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273" name="群組 272">
                <a:extLst>
                  <a:ext uri="{FF2B5EF4-FFF2-40B4-BE49-F238E27FC236}">
                    <a16:creationId xmlns:a16="http://schemas.microsoft.com/office/drawing/2014/main" id="{3FEAC6C0-B16C-47D8-A559-5C7C7E4C737D}"/>
                  </a:ext>
                </a:extLst>
              </p:cNvPr>
              <p:cNvGrpSpPr/>
              <p:nvPr/>
            </p:nvGrpSpPr>
            <p:grpSpPr>
              <a:xfrm>
                <a:off x="6922024" y="2029846"/>
                <a:ext cx="1529971" cy="278386"/>
                <a:chOff x="7677887" y="3603924"/>
                <a:chExt cx="1682852" cy="306204"/>
              </a:xfrm>
              <a:solidFill>
                <a:srgbClr val="00B0F0"/>
              </a:solidFill>
            </p:grpSpPr>
            <p:sp>
              <p:nvSpPr>
                <p:cNvPr id="274" name="手繪多邊形: 圖案 273">
                  <a:extLst>
                    <a:ext uri="{FF2B5EF4-FFF2-40B4-BE49-F238E27FC236}">
                      <a16:creationId xmlns:a16="http://schemas.microsoft.com/office/drawing/2014/main" id="{BA87353A-BA22-4316-B5E8-397288E2072C}"/>
                    </a:ext>
                  </a:extLst>
                </p:cNvPr>
                <p:cNvSpPr/>
                <p:nvPr/>
              </p:nvSpPr>
              <p:spPr>
                <a:xfrm>
                  <a:off x="7677887" y="3603924"/>
                  <a:ext cx="90612" cy="241432"/>
                </a:xfrm>
                <a:custGeom>
                  <a:avLst/>
                  <a:gdLst>
                    <a:gd name="connsiteX0" fmla="*/ 0 w 90612"/>
                    <a:gd name="connsiteY0" fmla="*/ 241432 h 241432"/>
                    <a:gd name="connsiteX1" fmla="*/ 67683 w 90612"/>
                    <a:gd name="connsiteY1" fmla="*/ 0 h 241432"/>
                    <a:gd name="connsiteX2" fmla="*/ 90613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3" y="0"/>
                      </a:lnTo>
                      <a:lnTo>
                        <a:pt x="23079" y="241432"/>
                      </a:lnTo>
                      <a:lnTo>
                        <a:pt x="0" y="241432"/>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5" name="手繪多邊形: 圖案 274">
                  <a:extLst>
                    <a:ext uri="{FF2B5EF4-FFF2-40B4-BE49-F238E27FC236}">
                      <a16:creationId xmlns:a16="http://schemas.microsoft.com/office/drawing/2014/main" id="{EF92E0FF-38A5-4907-BAD5-040533E6EB95}"/>
                    </a:ext>
                  </a:extLst>
                </p:cNvPr>
                <p:cNvSpPr/>
                <p:nvPr/>
              </p:nvSpPr>
              <p:spPr>
                <a:xfrm>
                  <a:off x="7778361" y="3607034"/>
                  <a:ext cx="154305" cy="234307"/>
                </a:xfrm>
                <a:custGeom>
                  <a:avLst/>
                  <a:gdLst>
                    <a:gd name="connsiteX0" fmla="*/ 154305 w 154305"/>
                    <a:gd name="connsiteY0" fmla="*/ 206763 h 234307"/>
                    <a:gd name="connsiteX1" fmla="*/ 154305 w 154305"/>
                    <a:gd name="connsiteY1" fmla="*/ 234308 h 234307"/>
                    <a:gd name="connsiteX2" fmla="*/ 23 w 154305"/>
                    <a:gd name="connsiteY2" fmla="*/ 234308 h 234307"/>
                    <a:gd name="connsiteX3" fmla="*/ 3384 w 154305"/>
                    <a:gd name="connsiteY3" fmla="*/ 214389 h 234307"/>
                    <a:gd name="connsiteX4" fmla="*/ 22249 w 154305"/>
                    <a:gd name="connsiteY4" fmla="*/ 183332 h 234307"/>
                    <a:gd name="connsiteX5" fmla="*/ 59729 w 154305"/>
                    <a:gd name="connsiteY5" fmla="*/ 147960 h 234307"/>
                    <a:gd name="connsiteX6" fmla="*/ 111156 w 154305"/>
                    <a:gd name="connsiteY6" fmla="*/ 98540 h 234307"/>
                    <a:gd name="connsiteX7" fmla="*/ 124552 w 154305"/>
                    <a:gd name="connsiteY7" fmla="*/ 64071 h 234307"/>
                    <a:gd name="connsiteX8" fmla="*/ 112361 w 154305"/>
                    <a:gd name="connsiteY8" fmla="*/ 35322 h 234307"/>
                    <a:gd name="connsiteX9" fmla="*/ 80601 w 154305"/>
                    <a:gd name="connsiteY9" fmla="*/ 23631 h 234307"/>
                    <a:gd name="connsiteX10" fmla="*/ 47487 w 154305"/>
                    <a:gd name="connsiteY10" fmla="*/ 36074 h 234307"/>
                    <a:gd name="connsiteX11" fmla="*/ 34893 w 154305"/>
                    <a:gd name="connsiteY11" fmla="*/ 70493 h 234307"/>
                    <a:gd name="connsiteX12" fmla="*/ 5442 w 154305"/>
                    <a:gd name="connsiteY12" fmla="*/ 67483 h 234307"/>
                    <a:gd name="connsiteX13" fmla="*/ 28220 w 154305"/>
                    <a:gd name="connsiteY13" fmla="*/ 17259 h 234307"/>
                    <a:gd name="connsiteX14" fmla="*/ 81253 w 154305"/>
                    <a:gd name="connsiteY14" fmla="*/ 0 h 234307"/>
                    <a:gd name="connsiteX15" fmla="*/ 134437 w 154305"/>
                    <a:gd name="connsiteY15" fmla="*/ 18614 h 234307"/>
                    <a:gd name="connsiteX16" fmla="*/ 154004 w 154305"/>
                    <a:gd name="connsiteY16" fmla="*/ 64823 h 234307"/>
                    <a:gd name="connsiteX17" fmla="*/ 148284 w 154305"/>
                    <a:gd name="connsiteY17" fmla="*/ 92368 h 234307"/>
                    <a:gd name="connsiteX18" fmla="*/ 129269 w 154305"/>
                    <a:gd name="connsiteY18" fmla="*/ 120867 h 234307"/>
                    <a:gd name="connsiteX19" fmla="*/ 85066 w 154305"/>
                    <a:gd name="connsiteY19" fmla="*/ 161958 h 234307"/>
                    <a:gd name="connsiteX20" fmla="*/ 51952 w 154305"/>
                    <a:gd name="connsiteY20" fmla="*/ 191360 h 234307"/>
                    <a:gd name="connsiteX21" fmla="*/ 39860 w 154305"/>
                    <a:gd name="connsiteY21" fmla="*/ 206863 h 234307"/>
                    <a:gd name="connsiteX22" fmla="*/ 154305 w 154305"/>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5" h="234307">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6" name="手繪多邊形: 圖案 275">
                  <a:extLst>
                    <a:ext uri="{FF2B5EF4-FFF2-40B4-BE49-F238E27FC236}">
                      <a16:creationId xmlns:a16="http://schemas.microsoft.com/office/drawing/2014/main" id="{1D81F351-848F-4A67-96A7-BF42ABC804B3}"/>
                    </a:ext>
                  </a:extLst>
                </p:cNvPr>
                <p:cNvSpPr/>
                <p:nvPr/>
              </p:nvSpPr>
              <p:spPr>
                <a:xfrm>
                  <a:off x="7963422" y="3607034"/>
                  <a:ext cx="153479" cy="238371"/>
                </a:xfrm>
                <a:custGeom>
                  <a:avLst/>
                  <a:gdLst>
                    <a:gd name="connsiteX0" fmla="*/ 4265 w 153479"/>
                    <a:gd name="connsiteY0" fmla="*/ 180322 h 238371"/>
                    <a:gd name="connsiteX1" fmla="*/ 31810 w 153479"/>
                    <a:gd name="connsiteY1" fmla="*/ 177763 h 238371"/>
                    <a:gd name="connsiteX2" fmla="*/ 45206 w 153479"/>
                    <a:gd name="connsiteY2" fmla="*/ 205960 h 238371"/>
                    <a:gd name="connsiteX3" fmla="*/ 70543 w 153479"/>
                    <a:gd name="connsiteY3" fmla="*/ 214740 h 238371"/>
                    <a:gd name="connsiteX4" fmla="*/ 93723 w 153479"/>
                    <a:gd name="connsiteY4" fmla="*/ 208669 h 238371"/>
                    <a:gd name="connsiteX5" fmla="*/ 110029 w 153479"/>
                    <a:gd name="connsiteY5" fmla="*/ 192514 h 238371"/>
                    <a:gd name="connsiteX6" fmla="*/ 120716 w 153479"/>
                    <a:gd name="connsiteY6" fmla="*/ 165220 h 238371"/>
                    <a:gd name="connsiteX7" fmla="*/ 125031 w 153479"/>
                    <a:gd name="connsiteY7" fmla="*/ 130199 h 238371"/>
                    <a:gd name="connsiteX8" fmla="*/ 124881 w 153479"/>
                    <a:gd name="connsiteY8" fmla="*/ 124479 h 238371"/>
                    <a:gd name="connsiteX9" fmla="*/ 101399 w 153479"/>
                    <a:gd name="connsiteY9" fmla="*/ 146706 h 238371"/>
                    <a:gd name="connsiteX10" fmla="*/ 69139 w 153479"/>
                    <a:gd name="connsiteY10" fmla="*/ 155235 h 238371"/>
                    <a:gd name="connsiteX11" fmla="*/ 20069 w 153479"/>
                    <a:gd name="connsiteY11" fmla="*/ 134213 h 238371"/>
                    <a:gd name="connsiteX12" fmla="*/ 0 w 153479"/>
                    <a:gd name="connsiteY12" fmla="*/ 78822 h 238371"/>
                    <a:gd name="connsiteX13" fmla="*/ 20922 w 153479"/>
                    <a:gd name="connsiteY13" fmla="*/ 21675 h 238371"/>
                    <a:gd name="connsiteX14" fmla="*/ 73403 w 153479"/>
                    <a:gd name="connsiteY14" fmla="*/ 0 h 238371"/>
                    <a:gd name="connsiteX15" fmla="*/ 115046 w 153479"/>
                    <a:gd name="connsiteY15" fmla="*/ 12242 h 238371"/>
                    <a:gd name="connsiteX16" fmla="*/ 143696 w 153479"/>
                    <a:gd name="connsiteY16" fmla="*/ 47213 h 238371"/>
                    <a:gd name="connsiteX17" fmla="*/ 153479 w 153479"/>
                    <a:gd name="connsiteY17" fmla="*/ 112889 h 238371"/>
                    <a:gd name="connsiteX18" fmla="*/ 143746 w 153479"/>
                    <a:gd name="connsiteY18" fmla="*/ 184135 h 238371"/>
                    <a:gd name="connsiteX19" fmla="*/ 114846 w 153479"/>
                    <a:gd name="connsiteY19" fmla="*/ 224524 h 238371"/>
                    <a:gd name="connsiteX20" fmla="*/ 69840 w 153479"/>
                    <a:gd name="connsiteY20" fmla="*/ 238372 h 238371"/>
                    <a:gd name="connsiteX21" fmla="*/ 25086 w 153479"/>
                    <a:gd name="connsiteY21" fmla="*/ 223169 h 238371"/>
                    <a:gd name="connsiteX22" fmla="*/ 4265 w 153479"/>
                    <a:gd name="connsiteY22" fmla="*/ 180322 h 238371"/>
                    <a:gd name="connsiteX23" fmla="*/ 121619 w 153479"/>
                    <a:gd name="connsiteY23" fmla="*/ 77317 h 238371"/>
                    <a:gd name="connsiteX24" fmla="*/ 108474 w 153479"/>
                    <a:gd name="connsiteY24" fmla="*/ 38131 h 238371"/>
                    <a:gd name="connsiteX25" fmla="*/ 76865 w 153479"/>
                    <a:gd name="connsiteY25" fmla="*/ 23631 h 238371"/>
                    <a:gd name="connsiteX26" fmla="*/ 43600 w 153479"/>
                    <a:gd name="connsiteY26" fmla="*/ 39235 h 238371"/>
                    <a:gd name="connsiteX27" fmla="*/ 29452 w 153479"/>
                    <a:gd name="connsiteY27" fmla="*/ 79675 h 238371"/>
                    <a:gd name="connsiteX28" fmla="*/ 42898 w 153479"/>
                    <a:gd name="connsiteY28" fmla="*/ 115900 h 238371"/>
                    <a:gd name="connsiteX29" fmla="*/ 76112 w 153479"/>
                    <a:gd name="connsiteY29" fmla="*/ 129848 h 238371"/>
                    <a:gd name="connsiteX30" fmla="*/ 108825 w 153479"/>
                    <a:gd name="connsiteY30" fmla="*/ 115900 h 238371"/>
                    <a:gd name="connsiteX31" fmla="*/ 121619 w 153479"/>
                    <a:gd name="connsiteY31" fmla="*/ 77317 h 2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479" h="238371">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7" name="手繪多邊形: 圖案 276">
                  <a:extLst>
                    <a:ext uri="{FF2B5EF4-FFF2-40B4-BE49-F238E27FC236}">
                      <a16:creationId xmlns:a16="http://schemas.microsoft.com/office/drawing/2014/main" id="{0EFA8402-EAA8-41F8-8B61-5C7E302F12D0}"/>
                    </a:ext>
                  </a:extLst>
                </p:cNvPr>
                <p:cNvSpPr/>
                <p:nvPr/>
              </p:nvSpPr>
              <p:spPr>
                <a:xfrm>
                  <a:off x="8141111" y="3607034"/>
                  <a:ext cx="154304" cy="234307"/>
                </a:xfrm>
                <a:custGeom>
                  <a:avLst/>
                  <a:gdLst>
                    <a:gd name="connsiteX0" fmla="*/ 154305 w 154304"/>
                    <a:gd name="connsiteY0" fmla="*/ 206763 h 234307"/>
                    <a:gd name="connsiteX1" fmla="*/ 154305 w 154304"/>
                    <a:gd name="connsiteY1" fmla="*/ 234308 h 234307"/>
                    <a:gd name="connsiteX2" fmla="*/ 23 w 154304"/>
                    <a:gd name="connsiteY2" fmla="*/ 234308 h 234307"/>
                    <a:gd name="connsiteX3" fmla="*/ 3385 w 154304"/>
                    <a:gd name="connsiteY3" fmla="*/ 214389 h 234307"/>
                    <a:gd name="connsiteX4" fmla="*/ 22250 w 154304"/>
                    <a:gd name="connsiteY4" fmla="*/ 183332 h 234307"/>
                    <a:gd name="connsiteX5" fmla="*/ 59729 w 154304"/>
                    <a:gd name="connsiteY5" fmla="*/ 147960 h 234307"/>
                    <a:gd name="connsiteX6" fmla="*/ 111156 w 154304"/>
                    <a:gd name="connsiteY6" fmla="*/ 98540 h 234307"/>
                    <a:gd name="connsiteX7" fmla="*/ 124553 w 154304"/>
                    <a:gd name="connsiteY7" fmla="*/ 64071 h 234307"/>
                    <a:gd name="connsiteX8" fmla="*/ 112360 w 154304"/>
                    <a:gd name="connsiteY8" fmla="*/ 35322 h 234307"/>
                    <a:gd name="connsiteX9" fmla="*/ 80601 w 154304"/>
                    <a:gd name="connsiteY9" fmla="*/ 23631 h 234307"/>
                    <a:gd name="connsiteX10" fmla="*/ 47487 w 154304"/>
                    <a:gd name="connsiteY10" fmla="*/ 36074 h 234307"/>
                    <a:gd name="connsiteX11" fmla="*/ 34894 w 154304"/>
                    <a:gd name="connsiteY11" fmla="*/ 70493 h 234307"/>
                    <a:gd name="connsiteX12" fmla="*/ 5442 w 154304"/>
                    <a:gd name="connsiteY12" fmla="*/ 67483 h 234307"/>
                    <a:gd name="connsiteX13" fmla="*/ 28220 w 154304"/>
                    <a:gd name="connsiteY13" fmla="*/ 17259 h 234307"/>
                    <a:gd name="connsiteX14" fmla="*/ 81253 w 154304"/>
                    <a:gd name="connsiteY14" fmla="*/ 0 h 234307"/>
                    <a:gd name="connsiteX15" fmla="*/ 134437 w 154304"/>
                    <a:gd name="connsiteY15" fmla="*/ 18614 h 234307"/>
                    <a:gd name="connsiteX16" fmla="*/ 154004 w 154304"/>
                    <a:gd name="connsiteY16" fmla="*/ 64823 h 234307"/>
                    <a:gd name="connsiteX17" fmla="*/ 148284 w 154304"/>
                    <a:gd name="connsiteY17" fmla="*/ 92368 h 234307"/>
                    <a:gd name="connsiteX18" fmla="*/ 129269 w 154304"/>
                    <a:gd name="connsiteY18" fmla="*/ 120867 h 234307"/>
                    <a:gd name="connsiteX19" fmla="*/ 85067 w 154304"/>
                    <a:gd name="connsiteY19" fmla="*/ 161958 h 234307"/>
                    <a:gd name="connsiteX20" fmla="*/ 51953 w 154304"/>
                    <a:gd name="connsiteY20" fmla="*/ 191360 h 234307"/>
                    <a:gd name="connsiteX21" fmla="*/ 39861 w 154304"/>
                    <a:gd name="connsiteY21" fmla="*/ 206863 h 234307"/>
                    <a:gd name="connsiteX22" fmla="*/ 154305 w 154304"/>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4" h="234307">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8" name="手繪多邊形: 圖案 277">
                  <a:extLst>
                    <a:ext uri="{FF2B5EF4-FFF2-40B4-BE49-F238E27FC236}">
                      <a16:creationId xmlns:a16="http://schemas.microsoft.com/office/drawing/2014/main" id="{AF6658AA-1541-48BC-AD3A-78DCB473927E}"/>
                    </a:ext>
                  </a:extLst>
                </p:cNvPr>
                <p:cNvSpPr/>
                <p:nvPr/>
              </p:nvSpPr>
              <p:spPr>
                <a:xfrm>
                  <a:off x="8326122" y="3611098"/>
                  <a:ext cx="154784" cy="234257"/>
                </a:xfrm>
                <a:custGeom>
                  <a:avLst/>
                  <a:gdLst>
                    <a:gd name="connsiteX0" fmla="*/ 0 w 154784"/>
                    <a:gd name="connsiteY0" fmla="*/ 169083 h 234257"/>
                    <a:gd name="connsiteX1" fmla="*/ 30104 w 154784"/>
                    <a:gd name="connsiteY1" fmla="*/ 166524 h 234257"/>
                    <a:gd name="connsiteX2" fmla="*/ 45608 w 154784"/>
                    <a:gd name="connsiteY2" fmla="*/ 199588 h 234257"/>
                    <a:gd name="connsiteX3" fmla="*/ 75009 w 154784"/>
                    <a:gd name="connsiteY3" fmla="*/ 210676 h 234257"/>
                    <a:gd name="connsiteX4" fmla="*/ 110030 w 154784"/>
                    <a:gd name="connsiteY4" fmla="*/ 195072 h 234257"/>
                    <a:gd name="connsiteX5" fmla="*/ 124379 w 154784"/>
                    <a:gd name="connsiteY5" fmla="*/ 153680 h 234257"/>
                    <a:gd name="connsiteX6" fmla="*/ 110581 w 154784"/>
                    <a:gd name="connsiteY6" fmla="*/ 114996 h 234257"/>
                    <a:gd name="connsiteX7" fmla="*/ 74507 w 154784"/>
                    <a:gd name="connsiteY7" fmla="*/ 100848 h 234257"/>
                    <a:gd name="connsiteX8" fmla="*/ 49521 w 154784"/>
                    <a:gd name="connsiteY8" fmla="*/ 107119 h 234257"/>
                    <a:gd name="connsiteX9" fmla="*/ 32010 w 154784"/>
                    <a:gd name="connsiteY9" fmla="*/ 123425 h 234257"/>
                    <a:gd name="connsiteX10" fmla="*/ 5118 w 154784"/>
                    <a:gd name="connsiteY10" fmla="*/ 119913 h 234257"/>
                    <a:gd name="connsiteX11" fmla="*/ 27746 w 154784"/>
                    <a:gd name="connsiteY11" fmla="*/ 0 h 234257"/>
                    <a:gd name="connsiteX12" fmla="*/ 143846 w 154784"/>
                    <a:gd name="connsiteY12" fmla="*/ 0 h 234257"/>
                    <a:gd name="connsiteX13" fmla="*/ 143846 w 154784"/>
                    <a:gd name="connsiteY13" fmla="*/ 27394 h 234257"/>
                    <a:gd name="connsiteX14" fmla="*/ 50675 w 154784"/>
                    <a:gd name="connsiteY14" fmla="*/ 27394 h 234257"/>
                    <a:gd name="connsiteX15" fmla="*/ 38082 w 154784"/>
                    <a:gd name="connsiteY15" fmla="*/ 90111 h 234257"/>
                    <a:gd name="connsiteX16" fmla="*/ 82183 w 154784"/>
                    <a:gd name="connsiteY16" fmla="*/ 75460 h 234257"/>
                    <a:gd name="connsiteX17" fmla="*/ 133761 w 154784"/>
                    <a:gd name="connsiteY17" fmla="*/ 96633 h 234257"/>
                    <a:gd name="connsiteX18" fmla="*/ 154784 w 154784"/>
                    <a:gd name="connsiteY18" fmla="*/ 151121 h 234257"/>
                    <a:gd name="connsiteX19" fmla="*/ 136320 w 154784"/>
                    <a:gd name="connsiteY19" fmla="*/ 205910 h 234257"/>
                    <a:gd name="connsiteX20" fmla="*/ 75009 w 154784"/>
                    <a:gd name="connsiteY20" fmla="*/ 234258 h 234257"/>
                    <a:gd name="connsiteX21" fmla="*/ 23030 w 154784"/>
                    <a:gd name="connsiteY21" fmla="*/ 216446 h 234257"/>
                    <a:gd name="connsiteX22" fmla="*/ 0 w 154784"/>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4" h="234257">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9" name="手繪多邊形: 圖案 278">
                  <a:extLst>
                    <a:ext uri="{FF2B5EF4-FFF2-40B4-BE49-F238E27FC236}">
                      <a16:creationId xmlns:a16="http://schemas.microsoft.com/office/drawing/2014/main" id="{C8A08B99-F5FA-4C93-8B31-B8130250E87E}"/>
                    </a:ext>
                  </a:extLst>
                </p:cNvPr>
                <p:cNvSpPr/>
                <p:nvPr/>
              </p:nvSpPr>
              <p:spPr>
                <a:xfrm>
                  <a:off x="8507497" y="3611098"/>
                  <a:ext cx="154783" cy="234257"/>
                </a:xfrm>
                <a:custGeom>
                  <a:avLst/>
                  <a:gdLst>
                    <a:gd name="connsiteX0" fmla="*/ 0 w 154783"/>
                    <a:gd name="connsiteY0" fmla="*/ 169083 h 234257"/>
                    <a:gd name="connsiteX1" fmla="*/ 30104 w 154783"/>
                    <a:gd name="connsiteY1" fmla="*/ 166524 h 234257"/>
                    <a:gd name="connsiteX2" fmla="*/ 45608 w 154783"/>
                    <a:gd name="connsiteY2" fmla="*/ 199588 h 234257"/>
                    <a:gd name="connsiteX3" fmla="*/ 75009 w 154783"/>
                    <a:gd name="connsiteY3" fmla="*/ 210676 h 234257"/>
                    <a:gd name="connsiteX4" fmla="*/ 110030 w 154783"/>
                    <a:gd name="connsiteY4" fmla="*/ 195072 h 234257"/>
                    <a:gd name="connsiteX5" fmla="*/ 124379 w 154783"/>
                    <a:gd name="connsiteY5" fmla="*/ 153680 h 234257"/>
                    <a:gd name="connsiteX6" fmla="*/ 110581 w 154783"/>
                    <a:gd name="connsiteY6" fmla="*/ 114996 h 234257"/>
                    <a:gd name="connsiteX7" fmla="*/ 74507 w 154783"/>
                    <a:gd name="connsiteY7" fmla="*/ 100848 h 234257"/>
                    <a:gd name="connsiteX8" fmla="*/ 49521 w 154783"/>
                    <a:gd name="connsiteY8" fmla="*/ 107119 h 234257"/>
                    <a:gd name="connsiteX9" fmla="*/ 32010 w 154783"/>
                    <a:gd name="connsiteY9" fmla="*/ 123425 h 234257"/>
                    <a:gd name="connsiteX10" fmla="*/ 5118 w 154783"/>
                    <a:gd name="connsiteY10" fmla="*/ 119913 h 234257"/>
                    <a:gd name="connsiteX11" fmla="*/ 27746 w 154783"/>
                    <a:gd name="connsiteY11" fmla="*/ 0 h 234257"/>
                    <a:gd name="connsiteX12" fmla="*/ 143846 w 154783"/>
                    <a:gd name="connsiteY12" fmla="*/ 0 h 234257"/>
                    <a:gd name="connsiteX13" fmla="*/ 143846 w 154783"/>
                    <a:gd name="connsiteY13" fmla="*/ 27394 h 234257"/>
                    <a:gd name="connsiteX14" fmla="*/ 50675 w 154783"/>
                    <a:gd name="connsiteY14" fmla="*/ 27394 h 234257"/>
                    <a:gd name="connsiteX15" fmla="*/ 38082 w 154783"/>
                    <a:gd name="connsiteY15" fmla="*/ 90111 h 234257"/>
                    <a:gd name="connsiteX16" fmla="*/ 82183 w 154783"/>
                    <a:gd name="connsiteY16" fmla="*/ 75460 h 234257"/>
                    <a:gd name="connsiteX17" fmla="*/ 133761 w 154783"/>
                    <a:gd name="connsiteY17" fmla="*/ 96633 h 234257"/>
                    <a:gd name="connsiteX18" fmla="*/ 154784 w 154783"/>
                    <a:gd name="connsiteY18" fmla="*/ 151121 h 234257"/>
                    <a:gd name="connsiteX19" fmla="*/ 136320 w 154783"/>
                    <a:gd name="connsiteY19" fmla="*/ 205910 h 234257"/>
                    <a:gd name="connsiteX20" fmla="*/ 75009 w 154783"/>
                    <a:gd name="connsiteY20" fmla="*/ 234258 h 234257"/>
                    <a:gd name="connsiteX21" fmla="*/ 23030 w 154783"/>
                    <a:gd name="connsiteY21" fmla="*/ 216446 h 234257"/>
                    <a:gd name="connsiteX22" fmla="*/ 0 w 154783"/>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3" h="234257">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0" name="手繪多邊形: 圖案 279">
                  <a:extLst>
                    <a:ext uri="{FF2B5EF4-FFF2-40B4-BE49-F238E27FC236}">
                      <a16:creationId xmlns:a16="http://schemas.microsoft.com/office/drawing/2014/main" id="{B16D7944-5480-4818-953C-00E6B30A3FF4}"/>
                    </a:ext>
                  </a:extLst>
                </p:cNvPr>
                <p:cNvSpPr/>
                <p:nvPr/>
              </p:nvSpPr>
              <p:spPr>
                <a:xfrm>
                  <a:off x="8690779" y="3610948"/>
                  <a:ext cx="151121" cy="230394"/>
                </a:xfrm>
                <a:custGeom>
                  <a:avLst/>
                  <a:gdLst>
                    <a:gd name="connsiteX0" fmla="*/ 0 w 151121"/>
                    <a:gd name="connsiteY0" fmla="*/ 27545 h 230394"/>
                    <a:gd name="connsiteX1" fmla="*/ 0 w 151121"/>
                    <a:gd name="connsiteY1" fmla="*/ 0 h 230394"/>
                    <a:gd name="connsiteX2" fmla="*/ 151121 w 151121"/>
                    <a:gd name="connsiteY2" fmla="*/ 0 h 230394"/>
                    <a:gd name="connsiteX3" fmla="*/ 151121 w 151121"/>
                    <a:gd name="connsiteY3" fmla="*/ 22277 h 230394"/>
                    <a:gd name="connsiteX4" fmla="*/ 106919 w 151121"/>
                    <a:gd name="connsiteY4" fmla="*/ 85344 h 230394"/>
                    <a:gd name="connsiteX5" fmla="*/ 73102 w 151121"/>
                    <a:gd name="connsiteY5" fmla="*/ 166223 h 230394"/>
                    <a:gd name="connsiteX6" fmla="*/ 62114 w 151121"/>
                    <a:gd name="connsiteY6" fmla="*/ 230394 h 230394"/>
                    <a:gd name="connsiteX7" fmla="*/ 32663 w 151121"/>
                    <a:gd name="connsiteY7" fmla="*/ 230394 h 230394"/>
                    <a:gd name="connsiteX8" fmla="*/ 43500 w 151121"/>
                    <a:gd name="connsiteY8" fmla="*/ 163815 h 230394"/>
                    <a:gd name="connsiteX9" fmla="*/ 73202 w 151121"/>
                    <a:gd name="connsiteY9" fmla="*/ 88555 h 230394"/>
                    <a:gd name="connsiteX10" fmla="*/ 114344 w 151121"/>
                    <a:gd name="connsiteY10" fmla="*/ 27495 h 230394"/>
                    <a:gd name="connsiteX11" fmla="*/ 0 w 151121"/>
                    <a:gd name="connsiteY11" fmla="*/ 27495 h 2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21" h="230394">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1" name="手繪多邊形: 圖案 280">
                  <a:extLst>
                    <a:ext uri="{FF2B5EF4-FFF2-40B4-BE49-F238E27FC236}">
                      <a16:creationId xmlns:a16="http://schemas.microsoft.com/office/drawing/2014/main" id="{D90736C8-ABD4-4EA1-AA35-A45FEED4F3C6}"/>
                    </a:ext>
                  </a:extLst>
                </p:cNvPr>
                <p:cNvSpPr/>
                <p:nvPr/>
              </p:nvSpPr>
              <p:spPr>
                <a:xfrm>
                  <a:off x="8886354" y="3808679"/>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2" name="手繪多邊形: 圖案 281">
                  <a:extLst>
                    <a:ext uri="{FF2B5EF4-FFF2-40B4-BE49-F238E27FC236}">
                      <a16:creationId xmlns:a16="http://schemas.microsoft.com/office/drawing/2014/main" id="{7EABD633-2AC9-4A58-A388-3788D7F1BBE7}"/>
                    </a:ext>
                  </a:extLst>
                </p:cNvPr>
                <p:cNvSpPr/>
                <p:nvPr/>
              </p:nvSpPr>
              <p:spPr>
                <a:xfrm>
                  <a:off x="8932363" y="3607887"/>
                  <a:ext cx="64973" cy="302141"/>
                </a:xfrm>
                <a:custGeom>
                  <a:avLst/>
                  <a:gdLst>
                    <a:gd name="connsiteX0" fmla="*/ 0 w 64973"/>
                    <a:gd name="connsiteY0" fmla="*/ 299081 h 302141"/>
                    <a:gd name="connsiteX1" fmla="*/ 5418 w 64973"/>
                    <a:gd name="connsiteY1" fmla="*/ 274697 h 302141"/>
                    <a:gd name="connsiteX2" fmla="*/ 18966 w 64973"/>
                    <a:gd name="connsiteY2" fmla="*/ 276905 h 302141"/>
                    <a:gd name="connsiteX3" fmla="*/ 32010 w 64973"/>
                    <a:gd name="connsiteY3" fmla="*/ 271084 h 302141"/>
                    <a:gd name="connsiteX4" fmla="*/ 36325 w 64973"/>
                    <a:gd name="connsiteY4" fmla="*/ 242034 h 302141"/>
                    <a:gd name="connsiteX5" fmla="*/ 36325 w 64973"/>
                    <a:gd name="connsiteY5" fmla="*/ 64372 h 302141"/>
                    <a:gd name="connsiteX6" fmla="*/ 64974 w 64973"/>
                    <a:gd name="connsiteY6" fmla="*/ 64372 h 302141"/>
                    <a:gd name="connsiteX7" fmla="*/ 64974 w 64973"/>
                    <a:gd name="connsiteY7" fmla="*/ 242737 h 302141"/>
                    <a:gd name="connsiteX8" fmla="*/ 56846 w 64973"/>
                    <a:gd name="connsiteY8" fmla="*/ 286237 h 302141"/>
                    <a:gd name="connsiteX9" fmla="*/ 22427 w 64973"/>
                    <a:gd name="connsiteY9" fmla="*/ 302142 h 302141"/>
                    <a:gd name="connsiteX10" fmla="*/ 0 w 64973"/>
                    <a:gd name="connsiteY10" fmla="*/ 299081 h 302141"/>
                    <a:gd name="connsiteX11" fmla="*/ 36325 w 64973"/>
                    <a:gd name="connsiteY11" fmla="*/ 33315 h 302141"/>
                    <a:gd name="connsiteX12" fmla="*/ 36325 w 64973"/>
                    <a:gd name="connsiteY12" fmla="*/ 0 h 302141"/>
                    <a:gd name="connsiteX13" fmla="*/ 64974 w 64973"/>
                    <a:gd name="connsiteY13" fmla="*/ 0 h 302141"/>
                    <a:gd name="connsiteX14" fmla="*/ 64974 w 64973"/>
                    <a:gd name="connsiteY14" fmla="*/ 33265 h 302141"/>
                    <a:gd name="connsiteX15" fmla="*/ 36325 w 64973"/>
                    <a:gd name="connsiteY15" fmla="*/ 33265 h 30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73" h="302141">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3" name="手繪多邊形: 圖案 282">
                  <a:extLst>
                    <a:ext uri="{FF2B5EF4-FFF2-40B4-BE49-F238E27FC236}">
                      <a16:creationId xmlns:a16="http://schemas.microsoft.com/office/drawing/2014/main" id="{63E3A20D-3EE0-460D-A87C-D92D601BC51A}"/>
                    </a:ext>
                  </a:extLst>
                </p:cNvPr>
                <p:cNvSpPr/>
                <p:nvPr/>
              </p:nvSpPr>
              <p:spPr>
                <a:xfrm>
                  <a:off x="9041288" y="3668396"/>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4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40 w 146856"/>
                    <a:gd name="connsiteY16" fmla="*/ 89358 h 237769"/>
                    <a:gd name="connsiteX17" fmla="*/ 39135 w 146856"/>
                    <a:gd name="connsiteY17" fmla="*/ 137624 h 237769"/>
                    <a:gd name="connsiteX18" fmla="*/ 71146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4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4" name="手繪多邊形: 圖案 283">
                  <a:extLst>
                    <a:ext uri="{FF2B5EF4-FFF2-40B4-BE49-F238E27FC236}">
                      <a16:creationId xmlns:a16="http://schemas.microsoft.com/office/drawing/2014/main" id="{0CE146CE-C62D-4D47-B939-D0499D448314}"/>
                    </a:ext>
                  </a:extLst>
                </p:cNvPr>
                <p:cNvSpPr/>
                <p:nvPr/>
              </p:nvSpPr>
              <p:spPr>
                <a:xfrm>
                  <a:off x="9211675" y="3668546"/>
                  <a:ext cx="149064" cy="241582"/>
                </a:xfrm>
                <a:custGeom>
                  <a:avLst/>
                  <a:gdLst>
                    <a:gd name="connsiteX0" fmla="*/ 5720 w 149064"/>
                    <a:gd name="connsiteY0" fmla="*/ 186844 h 241582"/>
                    <a:gd name="connsiteX1" fmla="*/ 33566 w 149064"/>
                    <a:gd name="connsiteY1" fmla="*/ 191008 h 241582"/>
                    <a:gd name="connsiteX2" fmla="*/ 43299 w 149064"/>
                    <a:gd name="connsiteY2" fmla="*/ 209823 h 241582"/>
                    <a:gd name="connsiteX3" fmla="*/ 72450 w 149064"/>
                    <a:gd name="connsiteY3" fmla="*/ 217801 h 241582"/>
                    <a:gd name="connsiteX4" fmla="*/ 103206 w 149064"/>
                    <a:gd name="connsiteY4" fmla="*/ 209823 h 241582"/>
                    <a:gd name="connsiteX5" fmla="*/ 117857 w 149064"/>
                    <a:gd name="connsiteY5" fmla="*/ 187546 h 241582"/>
                    <a:gd name="connsiteX6" fmla="*/ 119914 w 149064"/>
                    <a:gd name="connsiteY6" fmla="*/ 150770 h 241582"/>
                    <a:gd name="connsiteX7" fmla="*/ 73102 w 149064"/>
                    <a:gd name="connsiteY7" fmla="*/ 172896 h 241582"/>
                    <a:gd name="connsiteX8" fmla="*/ 19116 w 149064"/>
                    <a:gd name="connsiteY8" fmla="*/ 147759 h 241582"/>
                    <a:gd name="connsiteX9" fmla="*/ 0 w 149064"/>
                    <a:gd name="connsiteY9" fmla="*/ 87401 h 241582"/>
                    <a:gd name="connsiteX10" fmla="*/ 8780 w 149064"/>
                    <a:gd name="connsiteY10" fmla="*/ 42747 h 241582"/>
                    <a:gd name="connsiteX11" fmla="*/ 34168 w 149064"/>
                    <a:gd name="connsiteY11" fmla="*/ 11138 h 241582"/>
                    <a:gd name="connsiteX12" fmla="*/ 73253 w 149064"/>
                    <a:gd name="connsiteY12" fmla="*/ 0 h 241582"/>
                    <a:gd name="connsiteX13" fmla="*/ 122623 w 149064"/>
                    <a:gd name="connsiteY13" fmla="*/ 24183 h 241582"/>
                    <a:gd name="connsiteX14" fmla="*/ 122623 w 149064"/>
                    <a:gd name="connsiteY14" fmla="*/ 3813 h 241582"/>
                    <a:gd name="connsiteX15" fmla="*/ 149064 w 149064"/>
                    <a:gd name="connsiteY15" fmla="*/ 3813 h 241582"/>
                    <a:gd name="connsiteX16" fmla="*/ 149064 w 149064"/>
                    <a:gd name="connsiteY16" fmla="*/ 150017 h 241582"/>
                    <a:gd name="connsiteX17" fmla="*/ 141037 w 149064"/>
                    <a:gd name="connsiteY17" fmla="*/ 206010 h 241582"/>
                    <a:gd name="connsiteX18" fmla="*/ 115549 w 149064"/>
                    <a:gd name="connsiteY18" fmla="*/ 232050 h 241582"/>
                    <a:gd name="connsiteX19" fmla="*/ 72651 w 149064"/>
                    <a:gd name="connsiteY19" fmla="*/ 241583 h 241582"/>
                    <a:gd name="connsiteX20" fmla="*/ 23783 w 149064"/>
                    <a:gd name="connsiteY20" fmla="*/ 227986 h 241582"/>
                    <a:gd name="connsiteX21" fmla="*/ 5720 w 149064"/>
                    <a:gd name="connsiteY21" fmla="*/ 186844 h 241582"/>
                    <a:gd name="connsiteX22" fmla="*/ 29452 w 149064"/>
                    <a:gd name="connsiteY22" fmla="*/ 85244 h 241582"/>
                    <a:gd name="connsiteX23" fmla="*/ 42647 w 149064"/>
                    <a:gd name="connsiteY23" fmla="*/ 133811 h 241582"/>
                    <a:gd name="connsiteX24" fmla="*/ 75762 w 149064"/>
                    <a:gd name="connsiteY24" fmla="*/ 149114 h 241582"/>
                    <a:gd name="connsiteX25" fmla="*/ 108876 w 149064"/>
                    <a:gd name="connsiteY25" fmla="*/ 133912 h 241582"/>
                    <a:gd name="connsiteX26" fmla="*/ 122272 w 149064"/>
                    <a:gd name="connsiteY26" fmla="*/ 86197 h 241582"/>
                    <a:gd name="connsiteX27" fmla="*/ 108475 w 149064"/>
                    <a:gd name="connsiteY27" fmla="*/ 39386 h 241582"/>
                    <a:gd name="connsiteX28" fmla="*/ 75259 w 149064"/>
                    <a:gd name="connsiteY28" fmla="*/ 23631 h 241582"/>
                    <a:gd name="connsiteX29" fmla="*/ 42798 w 149064"/>
                    <a:gd name="connsiteY29" fmla="*/ 39135 h 241582"/>
                    <a:gd name="connsiteX30" fmla="*/ 29452 w 149064"/>
                    <a:gd name="connsiteY30" fmla="*/ 85244 h 24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64" h="241582">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grpFill/>
                <a:ln w="5012" cap="flat">
                  <a:no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8" name="群組 7">
                <a:extLst>
                  <a:ext uri="{FF2B5EF4-FFF2-40B4-BE49-F238E27FC236}">
                    <a16:creationId xmlns:a16="http://schemas.microsoft.com/office/drawing/2014/main" id="{03EF6970-551D-49D3-8D4D-283DE438A005}"/>
                  </a:ext>
                </a:extLst>
              </p:cNvPr>
              <p:cNvGrpSpPr/>
              <p:nvPr/>
            </p:nvGrpSpPr>
            <p:grpSpPr>
              <a:xfrm>
                <a:off x="-5578922" y="2330426"/>
                <a:ext cx="13991591" cy="494603"/>
                <a:chOff x="-4184195" y="1521212"/>
                <a:chExt cx="10493698" cy="370953"/>
              </a:xfrm>
            </p:grpSpPr>
            <p:sp>
              <p:nvSpPr>
                <p:cNvPr id="128" name="文字方塊 127">
                  <a:extLst>
                    <a:ext uri="{FF2B5EF4-FFF2-40B4-BE49-F238E27FC236}">
                      <a16:creationId xmlns:a16="http://schemas.microsoft.com/office/drawing/2014/main" id="{B084BAED-D203-4A3D-9C9E-83447D994033}"/>
                    </a:ext>
                  </a:extLst>
                </p:cNvPr>
                <p:cNvSpPr txBox="1"/>
                <p:nvPr/>
              </p:nvSpPr>
              <p:spPr>
                <a:xfrm>
                  <a:off x="934630" y="1638249"/>
                  <a:ext cx="738337" cy="253916"/>
                </a:xfrm>
                <a:prstGeom prst="rect">
                  <a:avLst/>
                </a:prstGeom>
                <a:noFill/>
              </p:spPr>
              <p:txBody>
                <a:bodyPr wrap="square">
                  <a:spAutoFit/>
                </a:bodyPr>
                <a:lstStyle/>
                <a:p>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bucket</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50" name="群組 149">
                  <a:extLst>
                    <a:ext uri="{FF2B5EF4-FFF2-40B4-BE49-F238E27FC236}">
                      <a16:creationId xmlns:a16="http://schemas.microsoft.com/office/drawing/2014/main" id="{3118A299-2E85-4979-B482-E51BBB798FAD}"/>
                    </a:ext>
                  </a:extLst>
                </p:cNvPr>
                <p:cNvGrpSpPr/>
                <p:nvPr/>
              </p:nvGrpSpPr>
              <p:grpSpPr>
                <a:xfrm>
                  <a:off x="1791458" y="1528842"/>
                  <a:ext cx="685799" cy="104675"/>
                  <a:chOff x="1951819" y="4577685"/>
                  <a:chExt cx="685799" cy="220509"/>
                </a:xfrm>
              </p:grpSpPr>
              <p:cxnSp>
                <p:nvCxnSpPr>
                  <p:cNvPr id="262" name="直線接點 261">
                    <a:extLst>
                      <a:ext uri="{FF2B5EF4-FFF2-40B4-BE49-F238E27FC236}">
                        <a16:creationId xmlns:a16="http://schemas.microsoft.com/office/drawing/2014/main" id="{E3292584-13EA-4F2B-B38F-EE6D67F7CB0E}"/>
                      </a:ext>
                    </a:extLst>
                  </p:cNvPr>
                  <p:cNvCxnSpPr/>
                  <p:nvPr/>
                </p:nvCxnSpPr>
                <p:spPr>
                  <a:xfrm>
                    <a:off x="1960195" y="4577685"/>
                    <a:ext cx="0" cy="220509"/>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cxnSp>
                <p:nvCxnSpPr>
                  <p:cNvPr id="263" name="直線接點 262">
                    <a:extLst>
                      <a:ext uri="{FF2B5EF4-FFF2-40B4-BE49-F238E27FC236}">
                        <a16:creationId xmlns:a16="http://schemas.microsoft.com/office/drawing/2014/main" id="{C81A736C-48E0-4302-A976-A79EA26D901C}"/>
                      </a:ext>
                    </a:extLst>
                  </p:cNvPr>
                  <p:cNvCxnSpPr/>
                  <p:nvPr/>
                </p:nvCxnSpPr>
                <p:spPr>
                  <a:xfrm>
                    <a:off x="1951819" y="4783755"/>
                    <a:ext cx="680126" cy="0"/>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cxnSp>
                <p:nvCxnSpPr>
                  <p:cNvPr id="265" name="直線接點 264">
                    <a:extLst>
                      <a:ext uri="{FF2B5EF4-FFF2-40B4-BE49-F238E27FC236}">
                        <a16:creationId xmlns:a16="http://schemas.microsoft.com/office/drawing/2014/main" id="{55E56F32-76F8-4F03-823F-14ED3890A828}"/>
                      </a:ext>
                    </a:extLst>
                  </p:cNvPr>
                  <p:cNvCxnSpPr/>
                  <p:nvPr/>
                </p:nvCxnSpPr>
                <p:spPr>
                  <a:xfrm>
                    <a:off x="2637618" y="4577685"/>
                    <a:ext cx="0" cy="220509"/>
                  </a:xfrm>
                  <a:prstGeom prst="line">
                    <a:avLst/>
                  </a:prstGeom>
                  <a:ln w="28575">
                    <a:solidFill>
                      <a:srgbClr val="EE6D2B"/>
                    </a:solidFill>
                  </a:ln>
                </p:spPr>
                <p:style>
                  <a:lnRef idx="1">
                    <a:schemeClr val="accent1"/>
                  </a:lnRef>
                  <a:fillRef idx="0">
                    <a:schemeClr val="accent1"/>
                  </a:fillRef>
                  <a:effectRef idx="0">
                    <a:schemeClr val="accent1"/>
                  </a:effectRef>
                  <a:fontRef idx="minor">
                    <a:schemeClr val="tx1"/>
                  </a:fontRef>
                </p:style>
              </p:cxnSp>
            </p:grpSp>
            <p:grpSp>
              <p:nvGrpSpPr>
                <p:cNvPr id="197" name="群組 196">
                  <a:extLst>
                    <a:ext uri="{FF2B5EF4-FFF2-40B4-BE49-F238E27FC236}">
                      <a16:creationId xmlns:a16="http://schemas.microsoft.com/office/drawing/2014/main" id="{522343B6-2A3A-454E-AAE0-FDDB9D964613}"/>
                    </a:ext>
                  </a:extLst>
                </p:cNvPr>
                <p:cNvGrpSpPr/>
                <p:nvPr/>
              </p:nvGrpSpPr>
              <p:grpSpPr>
                <a:xfrm>
                  <a:off x="-4184195" y="1526844"/>
                  <a:ext cx="681132" cy="100426"/>
                  <a:chOff x="1842305" y="4573208"/>
                  <a:chExt cx="681132" cy="224986"/>
                </a:xfrm>
              </p:grpSpPr>
              <p:cxnSp>
                <p:nvCxnSpPr>
                  <p:cNvPr id="258" name="直線接點 257">
                    <a:extLst>
                      <a:ext uri="{FF2B5EF4-FFF2-40B4-BE49-F238E27FC236}">
                        <a16:creationId xmlns:a16="http://schemas.microsoft.com/office/drawing/2014/main" id="{55A74298-D77C-4B14-ABD2-AAB931C5FBB9}"/>
                      </a:ext>
                    </a:extLst>
                  </p:cNvPr>
                  <p:cNvCxnSpPr/>
                  <p:nvPr/>
                </p:nvCxnSpPr>
                <p:spPr>
                  <a:xfrm>
                    <a:off x="1844217" y="4577685"/>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259" name="直線接點 258">
                    <a:extLst>
                      <a:ext uri="{FF2B5EF4-FFF2-40B4-BE49-F238E27FC236}">
                        <a16:creationId xmlns:a16="http://schemas.microsoft.com/office/drawing/2014/main" id="{E8ABB04A-63D7-446F-9FF7-C919399FE97F}"/>
                      </a:ext>
                    </a:extLst>
                  </p:cNvPr>
                  <p:cNvCxnSpPr/>
                  <p:nvPr/>
                </p:nvCxnSpPr>
                <p:spPr>
                  <a:xfrm>
                    <a:off x="1842305" y="4783755"/>
                    <a:ext cx="680123" cy="0"/>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261" name="直線接點 260">
                    <a:extLst>
                      <a:ext uri="{FF2B5EF4-FFF2-40B4-BE49-F238E27FC236}">
                        <a16:creationId xmlns:a16="http://schemas.microsoft.com/office/drawing/2014/main" id="{4968074F-1B79-44B0-A3A5-3180BC90D499}"/>
                      </a:ext>
                    </a:extLst>
                  </p:cNvPr>
                  <p:cNvCxnSpPr/>
                  <p:nvPr/>
                </p:nvCxnSpPr>
                <p:spPr>
                  <a:xfrm>
                    <a:off x="2523437" y="4573208"/>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grpSp>
            <p:sp>
              <p:nvSpPr>
                <p:cNvPr id="203" name="文字方塊 202">
                  <a:extLst>
                    <a:ext uri="{FF2B5EF4-FFF2-40B4-BE49-F238E27FC236}">
                      <a16:creationId xmlns:a16="http://schemas.microsoft.com/office/drawing/2014/main" id="{D3EBCF05-241E-44FB-8099-7A4758200F42}"/>
                    </a:ext>
                  </a:extLst>
                </p:cNvPr>
                <p:cNvSpPr txBox="1"/>
                <p:nvPr/>
              </p:nvSpPr>
              <p:spPr>
                <a:xfrm>
                  <a:off x="4555133" y="1638249"/>
                  <a:ext cx="738337" cy="253916"/>
                </a:xfrm>
                <a:prstGeom prst="rect">
                  <a:avLst/>
                </a:prstGeom>
                <a:noFill/>
              </p:spPr>
              <p:txBody>
                <a:bodyPr wrap="square">
                  <a:spAutoFit/>
                </a:bodyPr>
                <a:lstStyle/>
                <a:p>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US" altLang="zh-TW" sz="1600" b="1" err="1">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資料夾</a:t>
                  </a:r>
                  <a:endPar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45" name="群組 244">
                  <a:extLst>
                    <a:ext uri="{FF2B5EF4-FFF2-40B4-BE49-F238E27FC236}">
                      <a16:creationId xmlns:a16="http://schemas.microsoft.com/office/drawing/2014/main" id="{BEAF4FC5-6419-48B5-9F24-211A1331DDD8}"/>
                    </a:ext>
                  </a:extLst>
                </p:cNvPr>
                <p:cNvGrpSpPr/>
                <p:nvPr/>
              </p:nvGrpSpPr>
              <p:grpSpPr>
                <a:xfrm>
                  <a:off x="5248967" y="1530166"/>
                  <a:ext cx="685788" cy="88442"/>
                  <a:chOff x="1838425" y="4573208"/>
                  <a:chExt cx="685788" cy="224986"/>
                </a:xfrm>
              </p:grpSpPr>
              <p:cxnSp>
                <p:nvCxnSpPr>
                  <p:cNvPr id="255" name="直線接點 254">
                    <a:extLst>
                      <a:ext uri="{FF2B5EF4-FFF2-40B4-BE49-F238E27FC236}">
                        <a16:creationId xmlns:a16="http://schemas.microsoft.com/office/drawing/2014/main" id="{0B11983F-7D93-4694-8F1D-241B2CED99D3}"/>
                      </a:ext>
                    </a:extLst>
                  </p:cNvPr>
                  <p:cNvCxnSpPr/>
                  <p:nvPr/>
                </p:nvCxnSpPr>
                <p:spPr>
                  <a:xfrm>
                    <a:off x="1850425" y="4577685"/>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6" name="直線接點 255">
                    <a:extLst>
                      <a:ext uri="{FF2B5EF4-FFF2-40B4-BE49-F238E27FC236}">
                        <a16:creationId xmlns:a16="http://schemas.microsoft.com/office/drawing/2014/main" id="{E7E5224D-4176-4B72-8A49-816FDFB70253}"/>
                      </a:ext>
                    </a:extLst>
                  </p:cNvPr>
                  <p:cNvCxnSpPr/>
                  <p:nvPr/>
                </p:nvCxnSpPr>
                <p:spPr>
                  <a:xfrm>
                    <a:off x="1838425" y="4783755"/>
                    <a:ext cx="68012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7" name="直線接點 256">
                    <a:extLst>
                      <a:ext uri="{FF2B5EF4-FFF2-40B4-BE49-F238E27FC236}">
                        <a16:creationId xmlns:a16="http://schemas.microsoft.com/office/drawing/2014/main" id="{F620B059-56B9-4EA6-AC4B-07484F421832}"/>
                      </a:ext>
                    </a:extLst>
                  </p:cNvPr>
                  <p:cNvCxnSpPr/>
                  <p:nvPr/>
                </p:nvCxnSpPr>
                <p:spPr>
                  <a:xfrm>
                    <a:off x="2524213" y="4573208"/>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7" name="群組 246">
                  <a:extLst>
                    <a:ext uri="{FF2B5EF4-FFF2-40B4-BE49-F238E27FC236}">
                      <a16:creationId xmlns:a16="http://schemas.microsoft.com/office/drawing/2014/main" id="{F5DF2924-C0CD-49F6-95BD-700B02157EBD}"/>
                    </a:ext>
                  </a:extLst>
                </p:cNvPr>
                <p:cNvGrpSpPr/>
                <p:nvPr/>
              </p:nvGrpSpPr>
              <p:grpSpPr>
                <a:xfrm>
                  <a:off x="4094181" y="1521212"/>
                  <a:ext cx="680123" cy="108505"/>
                  <a:chOff x="1846561" y="4577685"/>
                  <a:chExt cx="680123" cy="220677"/>
                </a:xfrm>
              </p:grpSpPr>
              <p:cxnSp>
                <p:nvCxnSpPr>
                  <p:cNvPr id="251" name="直線接點 250">
                    <a:extLst>
                      <a:ext uri="{FF2B5EF4-FFF2-40B4-BE49-F238E27FC236}">
                        <a16:creationId xmlns:a16="http://schemas.microsoft.com/office/drawing/2014/main" id="{ED1A4911-C717-4478-91A6-96D37A133C96}"/>
                      </a:ext>
                    </a:extLst>
                  </p:cNvPr>
                  <p:cNvCxnSpPr/>
                  <p:nvPr/>
                </p:nvCxnSpPr>
                <p:spPr>
                  <a:xfrm>
                    <a:off x="1850425" y="4577685"/>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3" name="直線接點 252">
                    <a:extLst>
                      <a:ext uri="{FF2B5EF4-FFF2-40B4-BE49-F238E27FC236}">
                        <a16:creationId xmlns:a16="http://schemas.microsoft.com/office/drawing/2014/main" id="{297C8F43-49C3-4061-835B-A0CF1FBB15B9}"/>
                      </a:ext>
                    </a:extLst>
                  </p:cNvPr>
                  <p:cNvCxnSpPr/>
                  <p:nvPr/>
                </p:nvCxnSpPr>
                <p:spPr>
                  <a:xfrm>
                    <a:off x="1846561" y="4783755"/>
                    <a:ext cx="6801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4" name="直線接點 253">
                    <a:extLst>
                      <a:ext uri="{FF2B5EF4-FFF2-40B4-BE49-F238E27FC236}">
                        <a16:creationId xmlns:a16="http://schemas.microsoft.com/office/drawing/2014/main" id="{00D5A206-E442-4EF7-935F-C203EC285D5A}"/>
                      </a:ext>
                    </a:extLst>
                  </p:cNvPr>
                  <p:cNvCxnSpPr/>
                  <p:nvPr/>
                </p:nvCxnSpPr>
                <p:spPr>
                  <a:xfrm>
                    <a:off x="2524213" y="4577853"/>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248" name="文字方塊 247">
                  <a:extLst>
                    <a:ext uri="{FF2B5EF4-FFF2-40B4-BE49-F238E27FC236}">
                      <a16:creationId xmlns:a16="http://schemas.microsoft.com/office/drawing/2014/main" id="{F23C74A4-73E4-4F51-AACB-7BBFCE9AA43A}"/>
                    </a:ext>
                  </a:extLst>
                </p:cNvPr>
                <p:cNvSpPr txBox="1"/>
                <p:nvPr/>
              </p:nvSpPr>
              <p:spPr>
                <a:xfrm>
                  <a:off x="5220309" y="1638249"/>
                  <a:ext cx="1089194" cy="253916"/>
                </a:xfrm>
                <a:prstGeom prst="rect">
                  <a:avLst/>
                </a:prstGeom>
                <a:noFill/>
              </p:spPr>
              <p:txBody>
                <a:bodyPr wrap="square">
                  <a:spAutoFit/>
                </a:bodyPr>
                <a:lstStyle/>
                <a:p>
                  <a:pPr algn="ct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檔案名稱</a:t>
                  </a:r>
                </a:p>
              </p:txBody>
            </p:sp>
            <p:sp>
              <p:nvSpPr>
                <p:cNvPr id="249" name="文字方塊 248">
                  <a:extLst>
                    <a:ext uri="{FF2B5EF4-FFF2-40B4-BE49-F238E27FC236}">
                      <a16:creationId xmlns:a16="http://schemas.microsoft.com/office/drawing/2014/main" id="{5D651550-CC64-415E-9A8C-9BCEC4508F99}"/>
                    </a:ext>
                  </a:extLst>
                </p:cNvPr>
                <p:cNvSpPr txBox="1"/>
                <p:nvPr/>
              </p:nvSpPr>
              <p:spPr>
                <a:xfrm>
                  <a:off x="2602197" y="1638249"/>
                  <a:ext cx="1089194" cy="253916"/>
                </a:xfrm>
                <a:prstGeom prst="rect">
                  <a:avLst/>
                </a:prstGeom>
                <a:noFill/>
              </p:spPr>
              <p:txBody>
                <a:bodyPr wrap="square">
                  <a:spAutoFit/>
                </a:bodyPr>
                <a:lstStyle/>
                <a:p>
                  <a:pPr algn="ct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雲服務商</a:t>
                  </a:r>
                </a:p>
              </p:txBody>
            </p:sp>
          </p:grpSp>
        </p:grpSp>
        <p:grpSp>
          <p:nvGrpSpPr>
            <p:cNvPr id="7" name="群組 6">
              <a:extLst>
                <a:ext uri="{FF2B5EF4-FFF2-40B4-BE49-F238E27FC236}">
                  <a16:creationId xmlns:a16="http://schemas.microsoft.com/office/drawing/2014/main" id="{CA5B537F-1315-4E0A-87AC-B178BA04FFA2}"/>
                </a:ext>
              </a:extLst>
            </p:cNvPr>
            <p:cNvGrpSpPr/>
            <p:nvPr/>
          </p:nvGrpSpPr>
          <p:grpSpPr>
            <a:xfrm>
              <a:off x="9467961" y="7564698"/>
              <a:ext cx="2314505" cy="3025957"/>
              <a:chOff x="6678282" y="634282"/>
              <a:chExt cx="1860995" cy="2494840"/>
            </a:xfrm>
          </p:grpSpPr>
          <p:grpSp>
            <p:nvGrpSpPr>
              <p:cNvPr id="5" name="群組 4">
                <a:extLst>
                  <a:ext uri="{FF2B5EF4-FFF2-40B4-BE49-F238E27FC236}">
                    <a16:creationId xmlns:a16="http://schemas.microsoft.com/office/drawing/2014/main" id="{47DDAC4A-AD12-4A55-B046-78453658C86F}"/>
                  </a:ext>
                </a:extLst>
              </p:cNvPr>
              <p:cNvGrpSpPr/>
              <p:nvPr/>
            </p:nvGrpSpPr>
            <p:grpSpPr>
              <a:xfrm>
                <a:off x="6678282" y="634282"/>
                <a:ext cx="1860995" cy="2494840"/>
                <a:chOff x="7283910" y="628725"/>
                <a:chExt cx="1860995" cy="2494840"/>
              </a:xfrm>
            </p:grpSpPr>
            <p:pic>
              <p:nvPicPr>
                <p:cNvPr id="3" name="圖片 5" descr="一張含有 螢幕擷取畫面 的圖片&#10;&#10;自動產生的描述">
                  <a:extLst>
                    <a:ext uri="{FF2B5EF4-FFF2-40B4-BE49-F238E27FC236}">
                      <a16:creationId xmlns:a16="http://schemas.microsoft.com/office/drawing/2014/main" id="{DFCF0AFB-FBAF-4249-BBB1-11F40AE7BBD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283910" y="628725"/>
                  <a:ext cx="1860995" cy="2494840"/>
                </a:xfrm>
                <a:prstGeom prst="rect">
                  <a:avLst/>
                </a:prstGeom>
              </p:spPr>
            </p:pic>
            <p:sp>
              <p:nvSpPr>
                <p:cNvPr id="4" name="矩形 3">
                  <a:extLst>
                    <a:ext uri="{FF2B5EF4-FFF2-40B4-BE49-F238E27FC236}">
                      <a16:creationId xmlns:a16="http://schemas.microsoft.com/office/drawing/2014/main" id="{8892195E-EC6D-47D8-8C69-E6F496C8F1BE}"/>
                    </a:ext>
                  </a:extLst>
                </p:cNvPr>
                <p:cNvSpPr/>
                <p:nvPr/>
              </p:nvSpPr>
              <p:spPr>
                <a:xfrm>
                  <a:off x="7405541" y="1206875"/>
                  <a:ext cx="104642" cy="143816"/>
                </a:xfrm>
                <a:prstGeom prst="rect">
                  <a:avLst/>
                </a:prstGeom>
                <a:solidFill>
                  <a:srgbClr val="FAFBFB"/>
                </a:solidFill>
                <a:ln>
                  <a:solidFill>
                    <a:srgbClr val="FAFB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6" name="矩形 5">
                <a:extLst>
                  <a:ext uri="{FF2B5EF4-FFF2-40B4-BE49-F238E27FC236}">
                    <a16:creationId xmlns:a16="http://schemas.microsoft.com/office/drawing/2014/main" id="{66293A1D-9C36-4C62-8647-18F27D5F8028}"/>
                  </a:ext>
                </a:extLst>
              </p:cNvPr>
              <p:cNvSpPr/>
              <p:nvPr/>
            </p:nvSpPr>
            <p:spPr>
              <a:xfrm>
                <a:off x="7364471" y="934563"/>
                <a:ext cx="105369" cy="87413"/>
              </a:xfrm>
              <a:prstGeom prst="rect">
                <a:avLst/>
              </a:prstGeom>
              <a:solidFill>
                <a:srgbClr val="F5F7F7"/>
              </a:solidFill>
              <a:ln>
                <a:solidFill>
                  <a:srgbClr val="F5F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133" name="Google Shape;79;p16" hidden="1">
            <a:extLst>
              <a:ext uri="{FF2B5EF4-FFF2-40B4-BE49-F238E27FC236}">
                <a16:creationId xmlns:a16="http://schemas.microsoft.com/office/drawing/2014/main" id="{4BD6139B-CC8F-4D60-AD23-D6CFAA7E66DB}"/>
              </a:ext>
            </a:extLst>
          </p:cNvPr>
          <p:cNvSpPr txBox="1">
            <a:spLocks/>
          </p:cNvSpPr>
          <p:nvPr/>
        </p:nvSpPr>
        <p:spPr>
          <a:xfrm>
            <a:off x="541786" y="280206"/>
            <a:ext cx="11010373" cy="112114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QuObjects</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S3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最佳儲存，適合物件儲存</a:t>
            </a:r>
            <a:endPar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開發測試與備份雲端冷資料</a:t>
            </a:r>
            <a:endPar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033C61D2-9941-5959-5CBC-6A4E4B927DAE}"/>
              </a:ext>
            </a:extLst>
          </p:cNvPr>
          <p:cNvSpPr>
            <a:spLocks noGrp="1"/>
          </p:cNvSpPr>
          <p:nvPr>
            <p:ph type="title"/>
          </p:nvPr>
        </p:nvSpPr>
        <p:spPr>
          <a:xfrm>
            <a:off x="838200" y="474993"/>
            <a:ext cx="10515600" cy="1325563"/>
          </a:xfrm>
        </p:spPr>
        <p:txBody>
          <a:bodyPr>
            <a:normAutofit/>
          </a:bodyPr>
          <a:lstStyle/>
          <a:p>
            <a:r>
              <a:rPr lang="en-US" altLang="zh-TW" err="1">
                <a:latin typeface="Arial" panose="020B0604020202020204" pitchFamily="34" charset="0"/>
                <a:sym typeface="Arial" panose="020B0604020202020204" pitchFamily="34" charset="0"/>
              </a:rPr>
              <a:t>QuObjects</a:t>
            </a:r>
            <a:r>
              <a:rPr lang="en-US" altLang="zh-TW">
                <a:latin typeface="Arial" panose="020B0604020202020204" pitchFamily="34" charset="0"/>
                <a:sym typeface="Arial" panose="020B0604020202020204" pitchFamily="34" charset="0"/>
              </a:rPr>
              <a:t>: S3 </a:t>
            </a:r>
            <a:r>
              <a:rPr lang="zh-TW" altLang="en-US">
                <a:latin typeface="Arial" panose="020B0604020202020204" pitchFamily="34" charset="0"/>
                <a:sym typeface="Arial" panose="020B0604020202020204" pitchFamily="34" charset="0"/>
              </a:rPr>
              <a:t>最佳儲存，適合物件儲存</a:t>
            </a:r>
            <a:br>
              <a:rPr lang="zh-TW" altLang="en-US">
                <a:latin typeface="Arial" panose="020B0604020202020204" pitchFamily="34" charset="0"/>
                <a:sym typeface="Arial" panose="020B0604020202020204" pitchFamily="34" charset="0"/>
              </a:rPr>
            </a:br>
            <a:r>
              <a:rPr lang="zh-TW" altLang="en-US">
                <a:latin typeface="Arial" panose="020B0604020202020204" pitchFamily="34" charset="0"/>
                <a:sym typeface="Arial" panose="020B0604020202020204" pitchFamily="34" charset="0"/>
              </a:rPr>
              <a:t>開發測試與備份雲端冷資料</a:t>
            </a:r>
          </a:p>
        </p:txBody>
      </p:sp>
      <p:grpSp>
        <p:nvGrpSpPr>
          <p:cNvPr id="132" name="群組 131">
            <a:extLst>
              <a:ext uri="{FF2B5EF4-FFF2-40B4-BE49-F238E27FC236}">
                <a16:creationId xmlns:a16="http://schemas.microsoft.com/office/drawing/2014/main" id="{6C670EE9-1FC4-9D67-18C3-895BFF709F60}"/>
              </a:ext>
            </a:extLst>
          </p:cNvPr>
          <p:cNvGrpSpPr/>
          <p:nvPr/>
        </p:nvGrpSpPr>
        <p:grpSpPr>
          <a:xfrm>
            <a:off x="747427" y="2873592"/>
            <a:ext cx="7731699" cy="266191"/>
            <a:chOff x="747427" y="3202918"/>
            <a:chExt cx="8893914" cy="306204"/>
          </a:xfrm>
        </p:grpSpPr>
        <p:grpSp>
          <p:nvGrpSpPr>
            <p:cNvPr id="134" name="群組 133">
              <a:extLst>
                <a:ext uri="{FF2B5EF4-FFF2-40B4-BE49-F238E27FC236}">
                  <a16:creationId xmlns:a16="http://schemas.microsoft.com/office/drawing/2014/main" id="{F868B6B0-40DF-EA68-7532-9252E7FEF1C1}"/>
                </a:ext>
              </a:extLst>
            </p:cNvPr>
            <p:cNvGrpSpPr/>
            <p:nvPr/>
          </p:nvGrpSpPr>
          <p:grpSpPr>
            <a:xfrm>
              <a:off x="747427" y="3202918"/>
              <a:ext cx="957350" cy="302241"/>
              <a:chOff x="747427" y="3202918"/>
              <a:chExt cx="957350" cy="302241"/>
            </a:xfrm>
            <a:solidFill>
              <a:schemeClr val="bg1"/>
            </a:solidFill>
          </p:grpSpPr>
          <p:sp>
            <p:nvSpPr>
              <p:cNvPr id="191" name="手繪多邊形: 圖案 190">
                <a:extLst>
                  <a:ext uri="{FF2B5EF4-FFF2-40B4-BE49-F238E27FC236}">
                    <a16:creationId xmlns:a16="http://schemas.microsoft.com/office/drawing/2014/main" id="{9184064F-602D-5C3A-4391-BCD172EAECC8}"/>
                  </a:ext>
                </a:extLst>
              </p:cNvPr>
              <p:cNvSpPr/>
              <p:nvPr/>
            </p:nvSpPr>
            <p:spPr>
              <a:xfrm>
                <a:off x="747427" y="3206881"/>
                <a:ext cx="137724" cy="233454"/>
              </a:xfrm>
              <a:custGeom>
                <a:avLst/>
                <a:gdLst>
                  <a:gd name="connsiteX0" fmla="*/ 0 w 137724"/>
                  <a:gd name="connsiteY0" fmla="*/ 233455 h 233454"/>
                  <a:gd name="connsiteX1" fmla="*/ 0 w 137724"/>
                  <a:gd name="connsiteY1" fmla="*/ 0 h 233454"/>
                  <a:gd name="connsiteX2" fmla="*/ 28649 w 137724"/>
                  <a:gd name="connsiteY2" fmla="*/ 0 h 233454"/>
                  <a:gd name="connsiteX3" fmla="*/ 28649 w 137724"/>
                  <a:gd name="connsiteY3" fmla="*/ 83739 h 233454"/>
                  <a:gd name="connsiteX4" fmla="*/ 79273 w 137724"/>
                  <a:gd name="connsiteY4" fmla="*/ 60509 h 233454"/>
                  <a:gd name="connsiteX5" fmla="*/ 111936 w 137724"/>
                  <a:gd name="connsiteY5" fmla="*/ 67934 h 233454"/>
                  <a:gd name="connsiteX6" fmla="*/ 131754 w 137724"/>
                  <a:gd name="connsiteY6" fmla="*/ 88405 h 233454"/>
                  <a:gd name="connsiteX7" fmla="*/ 137725 w 137724"/>
                  <a:gd name="connsiteY7" fmla="*/ 126285 h 233454"/>
                  <a:gd name="connsiteX8" fmla="*/ 137725 w 137724"/>
                  <a:gd name="connsiteY8" fmla="*/ 233455 h 233454"/>
                  <a:gd name="connsiteX9" fmla="*/ 109076 w 137724"/>
                  <a:gd name="connsiteY9" fmla="*/ 233455 h 233454"/>
                  <a:gd name="connsiteX10" fmla="*/ 109076 w 137724"/>
                  <a:gd name="connsiteY10" fmla="*/ 126285 h 233454"/>
                  <a:gd name="connsiteX11" fmla="*/ 99744 w 137724"/>
                  <a:gd name="connsiteY11" fmla="*/ 94977 h 233454"/>
                  <a:gd name="connsiteX12" fmla="*/ 73403 w 137724"/>
                  <a:gd name="connsiteY12" fmla="*/ 85194 h 233454"/>
                  <a:gd name="connsiteX13" fmla="*/ 49420 w 137724"/>
                  <a:gd name="connsiteY13" fmla="*/ 91817 h 233454"/>
                  <a:gd name="connsiteX14" fmla="*/ 33415 w 137724"/>
                  <a:gd name="connsiteY14" fmla="*/ 109728 h 233454"/>
                  <a:gd name="connsiteX15" fmla="*/ 28649 w 137724"/>
                  <a:gd name="connsiteY15" fmla="*/ 140936 h 233454"/>
                  <a:gd name="connsiteX16" fmla="*/ 28649 w 137724"/>
                  <a:gd name="connsiteY16" fmla="*/ 233455 h 233454"/>
                  <a:gd name="connsiteX17" fmla="*/ 0 w 137724"/>
                  <a:gd name="connsiteY17" fmla="*/ 233455 h 233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724" h="233454">
                    <a:moveTo>
                      <a:pt x="0" y="233455"/>
                    </a:moveTo>
                    <a:lnTo>
                      <a:pt x="0" y="0"/>
                    </a:lnTo>
                    <a:lnTo>
                      <a:pt x="28649" y="0"/>
                    </a:lnTo>
                    <a:lnTo>
                      <a:pt x="28649" y="83739"/>
                    </a:lnTo>
                    <a:cubicBezTo>
                      <a:pt x="42045" y="68235"/>
                      <a:pt x="58903" y="60509"/>
                      <a:pt x="79273" y="60509"/>
                    </a:cubicBezTo>
                    <a:cubicBezTo>
                      <a:pt x="91817" y="60509"/>
                      <a:pt x="102704" y="62967"/>
                      <a:pt x="111936" y="67934"/>
                    </a:cubicBezTo>
                    <a:cubicBezTo>
                      <a:pt x="121168" y="72851"/>
                      <a:pt x="127791" y="79675"/>
                      <a:pt x="131754" y="88405"/>
                    </a:cubicBezTo>
                    <a:cubicBezTo>
                      <a:pt x="135718" y="97135"/>
                      <a:pt x="137725" y="109728"/>
                      <a:pt x="137725" y="126285"/>
                    </a:cubicBezTo>
                    <a:lnTo>
                      <a:pt x="137725" y="233455"/>
                    </a:lnTo>
                    <a:lnTo>
                      <a:pt x="109076" y="233455"/>
                    </a:lnTo>
                    <a:lnTo>
                      <a:pt x="109076" y="126285"/>
                    </a:lnTo>
                    <a:cubicBezTo>
                      <a:pt x="109076" y="111936"/>
                      <a:pt x="105965" y="101500"/>
                      <a:pt x="99744" y="94977"/>
                    </a:cubicBezTo>
                    <a:cubicBezTo>
                      <a:pt x="93522" y="88455"/>
                      <a:pt x="84742" y="85194"/>
                      <a:pt x="73403" y="85194"/>
                    </a:cubicBezTo>
                    <a:cubicBezTo>
                      <a:pt x="64924" y="85194"/>
                      <a:pt x="56946" y="87401"/>
                      <a:pt x="49420" y="91817"/>
                    </a:cubicBezTo>
                    <a:cubicBezTo>
                      <a:pt x="41945" y="96232"/>
                      <a:pt x="36626" y="102202"/>
                      <a:pt x="33415" y="109728"/>
                    </a:cubicBezTo>
                    <a:cubicBezTo>
                      <a:pt x="30254" y="117254"/>
                      <a:pt x="28649" y="127690"/>
                      <a:pt x="28649" y="140936"/>
                    </a:cubicBezTo>
                    <a:lnTo>
                      <a:pt x="28649" y="233455"/>
                    </a:lnTo>
                    <a:lnTo>
                      <a:pt x="0" y="23345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2" name="手繪多邊形: 圖案 191">
                <a:extLst>
                  <a:ext uri="{FF2B5EF4-FFF2-40B4-BE49-F238E27FC236}">
                    <a16:creationId xmlns:a16="http://schemas.microsoft.com/office/drawing/2014/main" id="{FBE3CCB7-83EA-F5B7-C935-0C2F26499111}"/>
                  </a:ext>
                </a:extLst>
              </p:cNvPr>
              <p:cNvSpPr/>
              <p:nvPr/>
            </p:nvSpPr>
            <p:spPr>
              <a:xfrm>
                <a:off x="913048" y="3212149"/>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3" name="手繪多邊形: 圖案 192">
                <a:extLst>
                  <a:ext uri="{FF2B5EF4-FFF2-40B4-BE49-F238E27FC236}">
                    <a16:creationId xmlns:a16="http://schemas.microsoft.com/office/drawing/2014/main" id="{857D6CF3-2ABD-2A81-AE54-766C646FB3FD}"/>
                  </a:ext>
                </a:extLst>
              </p:cNvPr>
              <p:cNvSpPr/>
              <p:nvPr/>
            </p:nvSpPr>
            <p:spPr>
              <a:xfrm>
                <a:off x="1003660" y="3212149"/>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4" name="手繪多邊形: 圖案 193">
                <a:extLst>
                  <a:ext uri="{FF2B5EF4-FFF2-40B4-BE49-F238E27FC236}">
                    <a16:creationId xmlns:a16="http://schemas.microsoft.com/office/drawing/2014/main" id="{0FAB0A32-1592-4E0B-D316-CDC0ED8AC10F}"/>
                  </a:ext>
                </a:extLst>
              </p:cNvPr>
              <p:cNvSpPr/>
              <p:nvPr/>
            </p:nvSpPr>
            <p:spPr>
              <a:xfrm>
                <a:off x="1110027" y="3267390"/>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39 w 146856"/>
                  <a:gd name="connsiteY16" fmla="*/ 89358 h 237769"/>
                  <a:gd name="connsiteX17" fmla="*/ 39135 w 146856"/>
                  <a:gd name="connsiteY17" fmla="*/ 137624 h 237769"/>
                  <a:gd name="connsiteX18" fmla="*/ 71145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39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7"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90" y="174803"/>
                      <a:pt x="47363" y="170739"/>
                    </a:cubicBezTo>
                    <a:cubicBezTo>
                      <a:pt x="39787" y="166725"/>
                      <a:pt x="33516" y="161607"/>
                      <a:pt x="28649" y="155436"/>
                    </a:cubicBezTo>
                    <a:lnTo>
                      <a:pt x="28649" y="237770"/>
                    </a:lnTo>
                    <a:lnTo>
                      <a:pt x="0" y="237770"/>
                    </a:lnTo>
                    <a:close/>
                    <a:moveTo>
                      <a:pt x="25939" y="89358"/>
                    </a:moveTo>
                    <a:cubicBezTo>
                      <a:pt x="25939" y="111133"/>
                      <a:pt x="30355" y="127188"/>
                      <a:pt x="39135" y="137624"/>
                    </a:cubicBezTo>
                    <a:cubicBezTo>
                      <a:pt x="47965" y="148010"/>
                      <a:pt x="58602" y="153228"/>
                      <a:pt x="71145"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9" y="27846"/>
                      <a:pt x="84692" y="22477"/>
                      <a:pt x="72400" y="22477"/>
                    </a:cubicBezTo>
                    <a:cubicBezTo>
                      <a:pt x="60208" y="22477"/>
                      <a:pt x="49370" y="28197"/>
                      <a:pt x="39988" y="39586"/>
                    </a:cubicBezTo>
                    <a:cubicBezTo>
                      <a:pt x="30656" y="51026"/>
                      <a:pt x="25939" y="67583"/>
                      <a:pt x="25939" y="8935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5" name="手繪多邊形: 圖案 194">
                <a:extLst>
                  <a:ext uri="{FF2B5EF4-FFF2-40B4-BE49-F238E27FC236}">
                    <a16:creationId xmlns:a16="http://schemas.microsoft.com/office/drawing/2014/main" id="{43A57A76-16FF-B356-9C13-7618BF9A8320}"/>
                  </a:ext>
                </a:extLst>
              </p:cNvPr>
              <p:cNvSpPr/>
              <p:nvPr/>
            </p:nvSpPr>
            <p:spPr>
              <a:xfrm>
                <a:off x="1279912" y="3267390"/>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3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6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9"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3" y="101299"/>
                    </a:cubicBezTo>
                    <a:cubicBezTo>
                      <a:pt x="52230" y="95981"/>
                      <a:pt x="37680" y="91415"/>
                      <a:pt x="29552" y="87502"/>
                    </a:cubicBezTo>
                    <a:cubicBezTo>
                      <a:pt x="21424" y="83588"/>
                      <a:pt x="15253" y="78270"/>
                      <a:pt x="11088" y="71396"/>
                    </a:cubicBezTo>
                    <a:cubicBezTo>
                      <a:pt x="6874" y="64573"/>
                      <a:pt x="4817" y="56996"/>
                      <a:pt x="4817" y="48718"/>
                    </a:cubicBezTo>
                    <a:cubicBezTo>
                      <a:pt x="4817" y="41192"/>
                      <a:pt x="6523"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6"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6" name="手繪多邊形: 圖案 195">
                <a:extLst>
                  <a:ext uri="{FF2B5EF4-FFF2-40B4-BE49-F238E27FC236}">
                    <a16:creationId xmlns:a16="http://schemas.microsoft.com/office/drawing/2014/main" id="{19308BE7-58F6-9A31-5BF8-3436E7646F6C}"/>
                  </a:ext>
                </a:extLst>
              </p:cNvPr>
              <p:cNvSpPr/>
              <p:nvPr/>
            </p:nvSpPr>
            <p:spPr>
              <a:xfrm>
                <a:off x="1462392" y="3271203"/>
                <a:ext cx="32662" cy="169133"/>
              </a:xfrm>
              <a:custGeom>
                <a:avLst/>
                <a:gdLst>
                  <a:gd name="connsiteX0" fmla="*/ 0 w 32662"/>
                  <a:gd name="connsiteY0" fmla="*/ 32663 h 169133"/>
                  <a:gd name="connsiteX1" fmla="*/ 0 w 32662"/>
                  <a:gd name="connsiteY1" fmla="*/ 0 h 169133"/>
                  <a:gd name="connsiteX2" fmla="*/ 32663 w 32662"/>
                  <a:gd name="connsiteY2" fmla="*/ 0 h 169133"/>
                  <a:gd name="connsiteX3" fmla="*/ 32663 w 32662"/>
                  <a:gd name="connsiteY3" fmla="*/ 32663 h 169133"/>
                  <a:gd name="connsiteX4" fmla="*/ 0 w 32662"/>
                  <a:gd name="connsiteY4" fmla="*/ 32663 h 169133"/>
                  <a:gd name="connsiteX5" fmla="*/ 0 w 32662"/>
                  <a:gd name="connsiteY5" fmla="*/ 169133 h 169133"/>
                  <a:gd name="connsiteX6" fmla="*/ 0 w 32662"/>
                  <a:gd name="connsiteY6" fmla="*/ 136470 h 169133"/>
                  <a:gd name="connsiteX7" fmla="*/ 32663 w 32662"/>
                  <a:gd name="connsiteY7" fmla="*/ 136470 h 169133"/>
                  <a:gd name="connsiteX8" fmla="*/ 32663 w 32662"/>
                  <a:gd name="connsiteY8" fmla="*/ 169133 h 169133"/>
                  <a:gd name="connsiteX9" fmla="*/ 0 w 32662"/>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662" h="169133">
                    <a:moveTo>
                      <a:pt x="0" y="32663"/>
                    </a:moveTo>
                    <a:lnTo>
                      <a:pt x="0" y="0"/>
                    </a:lnTo>
                    <a:lnTo>
                      <a:pt x="32663" y="0"/>
                    </a:lnTo>
                    <a:lnTo>
                      <a:pt x="32663" y="32663"/>
                    </a:lnTo>
                    <a:lnTo>
                      <a:pt x="0" y="32663"/>
                    </a:lnTo>
                    <a:close/>
                    <a:moveTo>
                      <a:pt x="0" y="169133"/>
                    </a:moveTo>
                    <a:lnTo>
                      <a:pt x="0" y="136470"/>
                    </a:lnTo>
                    <a:lnTo>
                      <a:pt x="32663" y="136470"/>
                    </a:lnTo>
                    <a:lnTo>
                      <a:pt x="32663" y="169133"/>
                    </a:lnTo>
                    <a:lnTo>
                      <a:pt x="0" y="16913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8" name="手繪多邊形: 圖案 197">
                <a:extLst>
                  <a:ext uri="{FF2B5EF4-FFF2-40B4-BE49-F238E27FC236}">
                    <a16:creationId xmlns:a16="http://schemas.microsoft.com/office/drawing/2014/main" id="{D6D95103-B685-E6E6-C572-7865AE0F6D78}"/>
                  </a:ext>
                </a:extLst>
              </p:cNvPr>
              <p:cNvSpPr/>
              <p:nvPr/>
            </p:nvSpPr>
            <p:spPr>
              <a:xfrm>
                <a:off x="1523552" y="3202918"/>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99" name="手繪多邊形: 圖案 198">
                <a:extLst>
                  <a:ext uri="{FF2B5EF4-FFF2-40B4-BE49-F238E27FC236}">
                    <a16:creationId xmlns:a16="http://schemas.microsoft.com/office/drawing/2014/main" id="{7ED46BEC-99A6-9BDA-4072-A269F29BF779}"/>
                  </a:ext>
                </a:extLst>
              </p:cNvPr>
              <p:cNvSpPr/>
              <p:nvPr/>
            </p:nvSpPr>
            <p:spPr>
              <a:xfrm>
                <a:off x="1614165" y="3202918"/>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80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80" y="241432"/>
                    </a:lnTo>
                    <a:lnTo>
                      <a:pt x="0" y="241432"/>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5" name="群組 134">
              <a:extLst>
                <a:ext uri="{FF2B5EF4-FFF2-40B4-BE49-F238E27FC236}">
                  <a16:creationId xmlns:a16="http://schemas.microsoft.com/office/drawing/2014/main" id="{755EC976-E0BC-5EF4-0B3A-87391AC998D5}"/>
                </a:ext>
              </a:extLst>
            </p:cNvPr>
            <p:cNvGrpSpPr/>
            <p:nvPr/>
          </p:nvGrpSpPr>
          <p:grpSpPr>
            <a:xfrm>
              <a:off x="1717521" y="3205978"/>
              <a:ext cx="1064721" cy="238221"/>
              <a:chOff x="1717521" y="3205978"/>
              <a:chExt cx="1064721" cy="238221"/>
            </a:xfrm>
            <a:solidFill>
              <a:schemeClr val="accent4">
                <a:lumMod val="75000"/>
              </a:schemeClr>
            </a:solidFill>
          </p:grpSpPr>
          <p:sp>
            <p:nvSpPr>
              <p:cNvPr id="183" name="手繪多邊形: 圖案 182">
                <a:extLst>
                  <a:ext uri="{FF2B5EF4-FFF2-40B4-BE49-F238E27FC236}">
                    <a16:creationId xmlns:a16="http://schemas.microsoft.com/office/drawing/2014/main" id="{69DA0220-DBAD-AACE-B44D-403645AE377B}"/>
                  </a:ext>
                </a:extLst>
              </p:cNvPr>
              <p:cNvSpPr/>
              <p:nvPr/>
            </p:nvSpPr>
            <p:spPr>
              <a:xfrm>
                <a:off x="1717521" y="3267440"/>
                <a:ext cx="147307" cy="176759"/>
              </a:xfrm>
              <a:custGeom>
                <a:avLst/>
                <a:gdLst>
                  <a:gd name="connsiteX0" fmla="*/ 119111 w 147307"/>
                  <a:gd name="connsiteY0" fmla="*/ 110983 h 176759"/>
                  <a:gd name="connsiteX1" fmla="*/ 147308 w 147307"/>
                  <a:gd name="connsiteY1" fmla="*/ 114645 h 176759"/>
                  <a:gd name="connsiteX2" fmla="*/ 123676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1 w 147307"/>
                  <a:gd name="connsiteY6" fmla="*/ 41092 h 176759"/>
                  <a:gd name="connsiteX7" fmla="*/ 36727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9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6" y="160252"/>
                    </a:cubicBezTo>
                    <a:cubicBezTo>
                      <a:pt x="110983" y="171240"/>
                      <a:pt x="95429" y="176759"/>
                      <a:pt x="76915" y="176759"/>
                    </a:cubicBezTo>
                    <a:cubicBezTo>
                      <a:pt x="53785" y="176759"/>
                      <a:pt x="35171" y="169183"/>
                      <a:pt x="21123" y="154081"/>
                    </a:cubicBezTo>
                    <a:cubicBezTo>
                      <a:pt x="7074" y="138929"/>
                      <a:pt x="0" y="117254"/>
                      <a:pt x="0" y="89007"/>
                    </a:cubicBezTo>
                    <a:cubicBezTo>
                      <a:pt x="0" y="70744"/>
                      <a:pt x="3010" y="54789"/>
                      <a:pt x="9081" y="41092"/>
                    </a:cubicBezTo>
                    <a:cubicBezTo>
                      <a:pt x="15152" y="27394"/>
                      <a:pt x="24334" y="17109"/>
                      <a:pt x="36727" y="10285"/>
                    </a:cubicBezTo>
                    <a:cubicBezTo>
                      <a:pt x="49069" y="3462"/>
                      <a:pt x="62566" y="0"/>
                      <a:pt x="77116" y="0"/>
                    </a:cubicBezTo>
                    <a:cubicBezTo>
                      <a:pt x="95479" y="0"/>
                      <a:pt x="110481" y="4666"/>
                      <a:pt x="122171" y="13948"/>
                    </a:cubicBezTo>
                    <a:cubicBezTo>
                      <a:pt x="133862" y="23230"/>
                      <a:pt x="141337" y="36426"/>
                      <a:pt x="144649" y="53535"/>
                    </a:cubicBezTo>
                    <a:lnTo>
                      <a:pt x="116803" y="57849"/>
                    </a:lnTo>
                    <a:cubicBezTo>
                      <a:pt x="114144" y="46510"/>
                      <a:pt x="109427" y="37931"/>
                      <a:pt x="102704" y="32211"/>
                    </a:cubicBezTo>
                    <a:cubicBezTo>
                      <a:pt x="95981" y="26491"/>
                      <a:pt x="87803" y="23631"/>
                      <a:pt x="78270" y="23631"/>
                    </a:cubicBezTo>
                    <a:cubicBezTo>
                      <a:pt x="63820" y="23631"/>
                      <a:pt x="52080" y="28799"/>
                      <a:pt x="43099" y="39135"/>
                    </a:cubicBezTo>
                    <a:cubicBezTo>
                      <a:pt x="34067" y="49471"/>
                      <a:pt x="29552" y="65877"/>
                      <a:pt x="29552" y="88254"/>
                    </a:cubicBezTo>
                    <a:cubicBezTo>
                      <a:pt x="29552" y="110983"/>
                      <a:pt x="33917" y="127489"/>
                      <a:pt x="42597" y="137775"/>
                    </a:cubicBezTo>
                    <a:cubicBezTo>
                      <a:pt x="51277" y="148060"/>
                      <a:pt x="62666" y="153228"/>
                      <a:pt x="76664" y="153228"/>
                    </a:cubicBezTo>
                    <a:cubicBezTo>
                      <a:pt x="87903" y="153228"/>
                      <a:pt x="97285" y="149766"/>
                      <a:pt x="104862" y="142893"/>
                    </a:cubicBezTo>
                    <a:cubicBezTo>
                      <a:pt x="112337" y="135919"/>
                      <a:pt x="117104" y="125282"/>
                      <a:pt x="119111" y="110983"/>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4" name="手繪多邊形: 圖案 183">
                <a:extLst>
                  <a:ext uri="{FF2B5EF4-FFF2-40B4-BE49-F238E27FC236}">
                    <a16:creationId xmlns:a16="http://schemas.microsoft.com/office/drawing/2014/main" id="{9A17FAD8-61FE-E885-776E-BCB598856F23}"/>
                  </a:ext>
                </a:extLst>
              </p:cNvPr>
              <p:cNvSpPr/>
              <p:nvPr/>
            </p:nvSpPr>
            <p:spPr>
              <a:xfrm>
                <a:off x="1879630" y="3267390"/>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69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5 w 155737"/>
                  <a:gd name="connsiteY32" fmla="*/ 127590 h 176759"/>
                  <a:gd name="connsiteX33" fmla="*/ 39285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4" y="174903"/>
                      <a:pt x="69038" y="176759"/>
                      <a:pt x="57799" y="176759"/>
                    </a:cubicBezTo>
                    <a:cubicBezTo>
                      <a:pt x="39235" y="176759"/>
                      <a:pt x="24936" y="172244"/>
                      <a:pt x="14952" y="163162"/>
                    </a:cubicBezTo>
                    <a:cubicBezTo>
                      <a:pt x="4967" y="154081"/>
                      <a:pt x="0" y="142491"/>
                      <a:pt x="0" y="128393"/>
                    </a:cubicBezTo>
                    <a:cubicBezTo>
                      <a:pt x="0" y="120114"/>
                      <a:pt x="1907" y="112538"/>
                      <a:pt x="5669" y="105714"/>
                    </a:cubicBezTo>
                    <a:cubicBezTo>
                      <a:pt x="9432"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5"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5" name="手繪多邊形: 圖案 184">
                <a:extLst>
                  <a:ext uri="{FF2B5EF4-FFF2-40B4-BE49-F238E27FC236}">
                    <a16:creationId xmlns:a16="http://schemas.microsoft.com/office/drawing/2014/main" id="{79E7BC80-A4B6-6C39-97CA-77F003B365F5}"/>
                  </a:ext>
                </a:extLst>
              </p:cNvPr>
              <p:cNvSpPr/>
              <p:nvPr/>
            </p:nvSpPr>
            <p:spPr>
              <a:xfrm>
                <a:off x="2070087" y="3206881"/>
                <a:ext cx="28648" cy="233454"/>
              </a:xfrm>
              <a:custGeom>
                <a:avLst/>
                <a:gdLst>
                  <a:gd name="connsiteX0" fmla="*/ 0 w 28648"/>
                  <a:gd name="connsiteY0" fmla="*/ 233455 h 233454"/>
                  <a:gd name="connsiteX1" fmla="*/ 0 w 28648"/>
                  <a:gd name="connsiteY1" fmla="*/ 0 h 233454"/>
                  <a:gd name="connsiteX2" fmla="*/ 28649 w 28648"/>
                  <a:gd name="connsiteY2" fmla="*/ 0 h 233454"/>
                  <a:gd name="connsiteX3" fmla="*/ 28649 w 28648"/>
                  <a:gd name="connsiteY3" fmla="*/ 233455 h 233454"/>
                  <a:gd name="connsiteX4" fmla="*/ 0 w 28648"/>
                  <a:gd name="connsiteY4" fmla="*/ 233455 h 233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48" h="233454">
                    <a:moveTo>
                      <a:pt x="0" y="233455"/>
                    </a:moveTo>
                    <a:lnTo>
                      <a:pt x="0" y="0"/>
                    </a:lnTo>
                    <a:lnTo>
                      <a:pt x="28649" y="0"/>
                    </a:lnTo>
                    <a:lnTo>
                      <a:pt x="28649" y="233455"/>
                    </a:lnTo>
                    <a:lnTo>
                      <a:pt x="0" y="23345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6" name="手繪多邊形: 圖案 185">
                <a:extLst>
                  <a:ext uri="{FF2B5EF4-FFF2-40B4-BE49-F238E27FC236}">
                    <a16:creationId xmlns:a16="http://schemas.microsoft.com/office/drawing/2014/main" id="{C1693CD1-1ACE-C3F6-50BE-BDB3654D7AD9}"/>
                  </a:ext>
                </a:extLst>
              </p:cNvPr>
              <p:cNvSpPr/>
              <p:nvPr/>
            </p:nvSpPr>
            <p:spPr>
              <a:xfrm>
                <a:off x="2125829" y="3271203"/>
                <a:ext cx="155134" cy="169133"/>
              </a:xfrm>
              <a:custGeom>
                <a:avLst/>
                <a:gdLst>
                  <a:gd name="connsiteX0" fmla="*/ 64322 w 155134"/>
                  <a:gd name="connsiteY0" fmla="*/ 169133 h 169133"/>
                  <a:gd name="connsiteX1" fmla="*/ 0 w 155134"/>
                  <a:gd name="connsiteY1" fmla="*/ 0 h 169133"/>
                  <a:gd name="connsiteX2" fmla="*/ 30254 w 155134"/>
                  <a:gd name="connsiteY2" fmla="*/ 0 h 169133"/>
                  <a:gd name="connsiteX3" fmla="*/ 66580 w 155134"/>
                  <a:gd name="connsiteY3" fmla="*/ 101299 h 169133"/>
                  <a:gd name="connsiteX4" fmla="*/ 77417 w 155134"/>
                  <a:gd name="connsiteY4" fmla="*/ 135367 h 169133"/>
                  <a:gd name="connsiteX5" fmla="*/ 88104 w 155134"/>
                  <a:gd name="connsiteY5" fmla="*/ 103206 h 169133"/>
                  <a:gd name="connsiteX6" fmla="*/ 125683 w 155134"/>
                  <a:gd name="connsiteY6" fmla="*/ 0 h 169133"/>
                  <a:gd name="connsiteX7" fmla="*/ 155135 w 155134"/>
                  <a:gd name="connsiteY7" fmla="*/ 0 h 169133"/>
                  <a:gd name="connsiteX8" fmla="*/ 91114 w 155134"/>
                  <a:gd name="connsiteY8" fmla="*/ 169133 h 169133"/>
                  <a:gd name="connsiteX9" fmla="*/ 64322 w 155134"/>
                  <a:gd name="connsiteY9"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134" h="169133">
                    <a:moveTo>
                      <a:pt x="64322" y="169133"/>
                    </a:moveTo>
                    <a:lnTo>
                      <a:pt x="0" y="0"/>
                    </a:lnTo>
                    <a:lnTo>
                      <a:pt x="30254" y="0"/>
                    </a:lnTo>
                    <a:lnTo>
                      <a:pt x="66580" y="101299"/>
                    </a:lnTo>
                    <a:cubicBezTo>
                      <a:pt x="70493" y="112237"/>
                      <a:pt x="74105" y="123576"/>
                      <a:pt x="77417" y="135367"/>
                    </a:cubicBezTo>
                    <a:cubicBezTo>
                      <a:pt x="79976" y="126436"/>
                      <a:pt x="83538" y="115749"/>
                      <a:pt x="88104" y="103206"/>
                    </a:cubicBezTo>
                    <a:lnTo>
                      <a:pt x="125683" y="0"/>
                    </a:lnTo>
                    <a:lnTo>
                      <a:pt x="155135" y="0"/>
                    </a:lnTo>
                    <a:lnTo>
                      <a:pt x="91114" y="169133"/>
                    </a:lnTo>
                    <a:lnTo>
                      <a:pt x="64322" y="16913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7" name="手繪多邊形: 圖案 186">
                <a:extLst>
                  <a:ext uri="{FF2B5EF4-FFF2-40B4-BE49-F238E27FC236}">
                    <a16:creationId xmlns:a16="http://schemas.microsoft.com/office/drawing/2014/main" id="{2BAF6686-EF8A-9EDC-5B28-12DD495B49F6}"/>
                  </a:ext>
                </a:extLst>
              </p:cNvPr>
              <p:cNvSpPr/>
              <p:nvPr/>
            </p:nvSpPr>
            <p:spPr>
              <a:xfrm>
                <a:off x="2306402" y="3206881"/>
                <a:ext cx="28648" cy="233504"/>
              </a:xfrm>
              <a:custGeom>
                <a:avLst/>
                <a:gdLst>
                  <a:gd name="connsiteX0" fmla="*/ 0 w 28648"/>
                  <a:gd name="connsiteY0" fmla="*/ 32964 h 233504"/>
                  <a:gd name="connsiteX1" fmla="*/ 0 w 28648"/>
                  <a:gd name="connsiteY1" fmla="*/ 0 h 233504"/>
                  <a:gd name="connsiteX2" fmla="*/ 28649 w 28648"/>
                  <a:gd name="connsiteY2" fmla="*/ 0 h 233504"/>
                  <a:gd name="connsiteX3" fmla="*/ 28649 w 28648"/>
                  <a:gd name="connsiteY3" fmla="*/ 32964 h 233504"/>
                  <a:gd name="connsiteX4" fmla="*/ 0 w 28648"/>
                  <a:gd name="connsiteY4" fmla="*/ 32964 h 233504"/>
                  <a:gd name="connsiteX5" fmla="*/ 0 w 28648"/>
                  <a:gd name="connsiteY5" fmla="*/ 233455 h 233504"/>
                  <a:gd name="connsiteX6" fmla="*/ 0 w 28648"/>
                  <a:gd name="connsiteY6" fmla="*/ 64372 h 233504"/>
                  <a:gd name="connsiteX7" fmla="*/ 28649 w 28648"/>
                  <a:gd name="connsiteY7" fmla="*/ 64372 h 233504"/>
                  <a:gd name="connsiteX8" fmla="*/ 28649 w 28648"/>
                  <a:gd name="connsiteY8" fmla="*/ 233505 h 233504"/>
                  <a:gd name="connsiteX9" fmla="*/ 0 w 28648"/>
                  <a:gd name="connsiteY9" fmla="*/ 233505 h 233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48" h="233504">
                    <a:moveTo>
                      <a:pt x="0" y="32964"/>
                    </a:moveTo>
                    <a:lnTo>
                      <a:pt x="0" y="0"/>
                    </a:lnTo>
                    <a:lnTo>
                      <a:pt x="28649" y="0"/>
                    </a:lnTo>
                    <a:lnTo>
                      <a:pt x="28649" y="32964"/>
                    </a:lnTo>
                    <a:lnTo>
                      <a:pt x="0" y="32964"/>
                    </a:lnTo>
                    <a:close/>
                    <a:moveTo>
                      <a:pt x="0" y="233455"/>
                    </a:moveTo>
                    <a:lnTo>
                      <a:pt x="0" y="64372"/>
                    </a:lnTo>
                    <a:lnTo>
                      <a:pt x="28649" y="64372"/>
                    </a:lnTo>
                    <a:lnTo>
                      <a:pt x="28649" y="233505"/>
                    </a:lnTo>
                    <a:lnTo>
                      <a:pt x="0" y="23350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8" name="手繪多邊形: 圖案 187">
                <a:extLst>
                  <a:ext uri="{FF2B5EF4-FFF2-40B4-BE49-F238E27FC236}">
                    <a16:creationId xmlns:a16="http://schemas.microsoft.com/office/drawing/2014/main" id="{A6EBDAFD-2BD1-A5C6-41DA-F78D89C38E62}"/>
                  </a:ext>
                </a:extLst>
              </p:cNvPr>
              <p:cNvSpPr/>
              <p:nvPr/>
            </p:nvSpPr>
            <p:spPr>
              <a:xfrm>
                <a:off x="2378701" y="3267440"/>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8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3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10" y="0"/>
                      <a:pt x="99192" y="1856"/>
                      <a:pt x="107721" y="5469"/>
                    </a:cubicBezTo>
                    <a:cubicBezTo>
                      <a:pt x="116251" y="9131"/>
                      <a:pt x="122673" y="13948"/>
                      <a:pt x="126888"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3"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9" name="手繪多邊形: 圖案 188">
                <a:extLst>
                  <a:ext uri="{FF2B5EF4-FFF2-40B4-BE49-F238E27FC236}">
                    <a16:creationId xmlns:a16="http://schemas.microsoft.com/office/drawing/2014/main" id="{4A21F7EE-43E1-ABCB-7670-1C51A5879436}"/>
                  </a:ext>
                </a:extLst>
              </p:cNvPr>
              <p:cNvSpPr/>
              <p:nvPr/>
            </p:nvSpPr>
            <p:spPr>
              <a:xfrm>
                <a:off x="2574125" y="3205978"/>
                <a:ext cx="85996" cy="234357"/>
              </a:xfrm>
              <a:custGeom>
                <a:avLst/>
                <a:gdLst>
                  <a:gd name="connsiteX0" fmla="*/ 85946 w 85996"/>
                  <a:gd name="connsiteY0" fmla="*/ 234358 h 234357"/>
                  <a:gd name="connsiteX1" fmla="*/ 57298 w 85996"/>
                  <a:gd name="connsiteY1" fmla="*/ 234358 h 234357"/>
                  <a:gd name="connsiteX2" fmla="*/ 57298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8" y="234358"/>
                    </a:lnTo>
                    <a:lnTo>
                      <a:pt x="57298" y="51728"/>
                    </a:lnTo>
                    <a:cubicBezTo>
                      <a:pt x="50374" y="58301"/>
                      <a:pt x="41343" y="64874"/>
                      <a:pt x="30154" y="71496"/>
                    </a:cubicBezTo>
                    <a:cubicBezTo>
                      <a:pt x="18965" y="78069"/>
                      <a:pt x="8881" y="83036"/>
                      <a:pt x="0" y="86297"/>
                    </a:cubicBezTo>
                    <a:lnTo>
                      <a:pt x="0" y="58602"/>
                    </a:lnTo>
                    <a:cubicBezTo>
                      <a:pt x="16005" y="51076"/>
                      <a:pt x="30054" y="41945"/>
                      <a:pt x="42045" y="31208"/>
                    </a:cubicBezTo>
                    <a:cubicBezTo>
                      <a:pt x="54036" y="20471"/>
                      <a:pt x="62516" y="10085"/>
                      <a:pt x="67533" y="0"/>
                    </a:cubicBezTo>
                    <a:lnTo>
                      <a:pt x="85997" y="0"/>
                    </a:lnTo>
                    <a:lnTo>
                      <a:pt x="85997" y="234358"/>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90" name="手繪多邊形: 圖案 189">
                <a:extLst>
                  <a:ext uri="{FF2B5EF4-FFF2-40B4-BE49-F238E27FC236}">
                    <a16:creationId xmlns:a16="http://schemas.microsoft.com/office/drawing/2014/main" id="{96CD88E0-EC17-66CC-147F-EF939D057A87}"/>
                  </a:ext>
                </a:extLst>
              </p:cNvPr>
              <p:cNvSpPr/>
              <p:nvPr/>
            </p:nvSpPr>
            <p:spPr>
              <a:xfrm>
                <a:off x="2749580" y="3407673"/>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6" name="群組 135">
              <a:extLst>
                <a:ext uri="{FF2B5EF4-FFF2-40B4-BE49-F238E27FC236}">
                  <a16:creationId xmlns:a16="http://schemas.microsoft.com/office/drawing/2014/main" id="{B10FF224-8C41-4C28-39EF-DC2480274767}"/>
                </a:ext>
              </a:extLst>
            </p:cNvPr>
            <p:cNvGrpSpPr/>
            <p:nvPr/>
          </p:nvGrpSpPr>
          <p:grpSpPr>
            <a:xfrm>
              <a:off x="2820574" y="3205928"/>
              <a:ext cx="4319242" cy="299231"/>
              <a:chOff x="2820574" y="3205928"/>
              <a:chExt cx="4319242" cy="299231"/>
            </a:xfrm>
            <a:solidFill>
              <a:srgbClr val="11F7C0"/>
            </a:solidFill>
          </p:grpSpPr>
          <p:sp>
            <p:nvSpPr>
              <p:cNvPr id="157" name="手繪多邊形: 圖案 156">
                <a:extLst>
                  <a:ext uri="{FF2B5EF4-FFF2-40B4-BE49-F238E27FC236}">
                    <a16:creationId xmlns:a16="http://schemas.microsoft.com/office/drawing/2014/main" id="{C97AC5CA-5561-6085-8D86-F795BCD2D0B3}"/>
                  </a:ext>
                </a:extLst>
              </p:cNvPr>
              <p:cNvSpPr/>
              <p:nvPr/>
            </p:nvSpPr>
            <p:spPr>
              <a:xfrm>
                <a:off x="2820574" y="3267390"/>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7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7" y="56996"/>
                      <a:pt x="4817" y="48718"/>
                    </a:cubicBezTo>
                    <a:cubicBezTo>
                      <a:pt x="4817"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2" y="42547"/>
                      <a:pt x="101149" y="35723"/>
                      <a:pt x="95028" y="30856"/>
                    </a:cubicBezTo>
                    <a:cubicBezTo>
                      <a:pt x="88907" y="25990"/>
                      <a:pt x="80277" y="23531"/>
                      <a:pt x="69138" y="23531"/>
                    </a:cubicBezTo>
                    <a:cubicBezTo>
                      <a:pt x="55993" y="23531"/>
                      <a:pt x="46561"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4"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8" name="手繪多邊形: 圖案 157">
                <a:extLst>
                  <a:ext uri="{FF2B5EF4-FFF2-40B4-BE49-F238E27FC236}">
                    <a16:creationId xmlns:a16="http://schemas.microsoft.com/office/drawing/2014/main" id="{83FFD04B-FF6E-773B-9513-4A1B59DDE880}"/>
                  </a:ext>
                </a:extLst>
              </p:cNvPr>
              <p:cNvSpPr/>
              <p:nvPr/>
            </p:nvSpPr>
            <p:spPr>
              <a:xfrm>
                <a:off x="2987299" y="3205928"/>
                <a:ext cx="152877" cy="238572"/>
              </a:xfrm>
              <a:custGeom>
                <a:avLst/>
                <a:gdLst>
                  <a:gd name="connsiteX0" fmla="*/ 0 w 152877"/>
                  <a:gd name="connsiteY0" fmla="*/ 172796 h 238572"/>
                  <a:gd name="connsiteX1" fmla="*/ 28649 w 152877"/>
                  <a:gd name="connsiteY1" fmla="*/ 168982 h 238572"/>
                  <a:gd name="connsiteX2" fmla="*/ 45457 w 152877"/>
                  <a:gd name="connsiteY2" fmla="*/ 204104 h 238572"/>
                  <a:gd name="connsiteX3" fmla="*/ 74356 w 152877"/>
                  <a:gd name="connsiteY3" fmla="*/ 214841 h 238572"/>
                  <a:gd name="connsiteX4" fmla="*/ 108524 w 152877"/>
                  <a:gd name="connsiteY4" fmla="*/ 200842 h 238572"/>
                  <a:gd name="connsiteX5" fmla="*/ 122472 w 152877"/>
                  <a:gd name="connsiteY5" fmla="*/ 166123 h 238572"/>
                  <a:gd name="connsiteX6" fmla="*/ 109578 w 152877"/>
                  <a:gd name="connsiteY6" fmla="*/ 133560 h 238572"/>
                  <a:gd name="connsiteX7" fmla="*/ 76765 w 152877"/>
                  <a:gd name="connsiteY7" fmla="*/ 120766 h 238572"/>
                  <a:gd name="connsiteX8" fmla="*/ 56545 w 152877"/>
                  <a:gd name="connsiteY8" fmla="*/ 123927 h 238572"/>
                  <a:gd name="connsiteX9" fmla="*/ 59706 w 152877"/>
                  <a:gd name="connsiteY9" fmla="*/ 98791 h 238572"/>
                  <a:gd name="connsiteX10" fmla="*/ 64322 w 152877"/>
                  <a:gd name="connsiteY10" fmla="*/ 99092 h 238572"/>
                  <a:gd name="connsiteX11" fmla="*/ 97286 w 152877"/>
                  <a:gd name="connsiteY11" fmla="*/ 89559 h 238572"/>
                  <a:gd name="connsiteX12" fmla="*/ 111936 w 152877"/>
                  <a:gd name="connsiteY12" fmla="*/ 60107 h 238572"/>
                  <a:gd name="connsiteX13" fmla="*/ 101249 w 152877"/>
                  <a:gd name="connsiteY13" fmla="*/ 33967 h 238572"/>
                  <a:gd name="connsiteX14" fmla="*/ 73704 w 152877"/>
                  <a:gd name="connsiteY14" fmla="*/ 23631 h 238572"/>
                  <a:gd name="connsiteX15" fmla="*/ 45858 w 152877"/>
                  <a:gd name="connsiteY15" fmla="*/ 34118 h 238572"/>
                  <a:gd name="connsiteX16" fmla="*/ 31509 w 152877"/>
                  <a:gd name="connsiteY16" fmla="*/ 65626 h 238572"/>
                  <a:gd name="connsiteX17" fmla="*/ 2860 w 152877"/>
                  <a:gd name="connsiteY17" fmla="*/ 60509 h 238572"/>
                  <a:gd name="connsiteX18" fmla="*/ 26742 w 152877"/>
                  <a:gd name="connsiteY18" fmla="*/ 15855 h 238572"/>
                  <a:gd name="connsiteX19" fmla="*/ 73102 w 152877"/>
                  <a:gd name="connsiteY19" fmla="*/ 0 h 238572"/>
                  <a:gd name="connsiteX20" fmla="*/ 108273 w 152877"/>
                  <a:gd name="connsiteY20" fmla="*/ 8178 h 238572"/>
                  <a:gd name="connsiteX21" fmla="*/ 132858 w 152877"/>
                  <a:gd name="connsiteY21" fmla="*/ 30555 h 238572"/>
                  <a:gd name="connsiteX22" fmla="*/ 141387 w 152877"/>
                  <a:gd name="connsiteY22" fmla="*/ 60659 h 238572"/>
                  <a:gd name="connsiteX23" fmla="*/ 133259 w 152877"/>
                  <a:gd name="connsiteY23" fmla="*/ 88204 h 238572"/>
                  <a:gd name="connsiteX24" fmla="*/ 109227 w 152877"/>
                  <a:gd name="connsiteY24" fmla="*/ 107972 h 238572"/>
                  <a:gd name="connsiteX25" fmla="*/ 141387 w 152877"/>
                  <a:gd name="connsiteY25" fmla="*/ 127791 h 238572"/>
                  <a:gd name="connsiteX26" fmla="*/ 152877 w 152877"/>
                  <a:gd name="connsiteY26" fmla="*/ 165470 h 238572"/>
                  <a:gd name="connsiteX27" fmla="*/ 130600 w 152877"/>
                  <a:gd name="connsiteY27" fmla="*/ 217299 h 238572"/>
                  <a:gd name="connsiteX28" fmla="*/ 74206 w 152877"/>
                  <a:gd name="connsiteY28" fmla="*/ 238572 h 238572"/>
                  <a:gd name="connsiteX29" fmla="*/ 23180 w 152877"/>
                  <a:gd name="connsiteY29" fmla="*/ 220259 h 238572"/>
                  <a:gd name="connsiteX30" fmla="*/ 0 w 152877"/>
                  <a:gd name="connsiteY30" fmla="*/ 172796 h 23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52877" h="238572">
                    <a:moveTo>
                      <a:pt x="0" y="172796"/>
                    </a:moveTo>
                    <a:lnTo>
                      <a:pt x="28649" y="168982"/>
                    </a:lnTo>
                    <a:cubicBezTo>
                      <a:pt x="31960" y="185239"/>
                      <a:pt x="37529" y="196929"/>
                      <a:pt x="45457" y="204104"/>
                    </a:cubicBezTo>
                    <a:cubicBezTo>
                      <a:pt x="53384" y="211278"/>
                      <a:pt x="63017" y="214841"/>
                      <a:pt x="74356" y="214841"/>
                    </a:cubicBezTo>
                    <a:cubicBezTo>
                      <a:pt x="87853" y="214841"/>
                      <a:pt x="99242" y="210175"/>
                      <a:pt x="108524" y="200842"/>
                    </a:cubicBezTo>
                    <a:cubicBezTo>
                      <a:pt x="117806" y="191510"/>
                      <a:pt x="122472" y="179920"/>
                      <a:pt x="122472" y="166123"/>
                    </a:cubicBezTo>
                    <a:cubicBezTo>
                      <a:pt x="122472" y="152977"/>
                      <a:pt x="118157" y="142090"/>
                      <a:pt x="109578" y="133560"/>
                    </a:cubicBezTo>
                    <a:cubicBezTo>
                      <a:pt x="100998" y="125031"/>
                      <a:pt x="90061" y="120766"/>
                      <a:pt x="76765" y="120766"/>
                    </a:cubicBezTo>
                    <a:cubicBezTo>
                      <a:pt x="71346" y="120766"/>
                      <a:pt x="64623" y="121820"/>
                      <a:pt x="56545" y="123927"/>
                    </a:cubicBezTo>
                    <a:lnTo>
                      <a:pt x="59706" y="98791"/>
                    </a:lnTo>
                    <a:cubicBezTo>
                      <a:pt x="61612" y="98991"/>
                      <a:pt x="63168" y="99092"/>
                      <a:pt x="64322" y="99092"/>
                    </a:cubicBezTo>
                    <a:cubicBezTo>
                      <a:pt x="76514" y="99092"/>
                      <a:pt x="87502" y="95931"/>
                      <a:pt x="97286" y="89559"/>
                    </a:cubicBezTo>
                    <a:cubicBezTo>
                      <a:pt x="107069" y="83187"/>
                      <a:pt x="111936" y="73353"/>
                      <a:pt x="111936" y="60107"/>
                    </a:cubicBezTo>
                    <a:cubicBezTo>
                      <a:pt x="111936" y="49621"/>
                      <a:pt x="108374" y="40891"/>
                      <a:pt x="101249" y="33967"/>
                    </a:cubicBezTo>
                    <a:cubicBezTo>
                      <a:pt x="94125" y="27043"/>
                      <a:pt x="84943" y="23631"/>
                      <a:pt x="73704" y="23631"/>
                    </a:cubicBezTo>
                    <a:cubicBezTo>
                      <a:pt x="62566" y="23631"/>
                      <a:pt x="53284" y="27144"/>
                      <a:pt x="45858" y="34118"/>
                    </a:cubicBezTo>
                    <a:cubicBezTo>
                      <a:pt x="38433" y="41142"/>
                      <a:pt x="33666" y="51628"/>
                      <a:pt x="31509" y="65626"/>
                    </a:cubicBezTo>
                    <a:lnTo>
                      <a:pt x="2860" y="60509"/>
                    </a:lnTo>
                    <a:cubicBezTo>
                      <a:pt x="6372" y="41292"/>
                      <a:pt x="14350" y="26391"/>
                      <a:pt x="26742" y="15855"/>
                    </a:cubicBezTo>
                    <a:cubicBezTo>
                      <a:pt x="39135" y="5318"/>
                      <a:pt x="54638" y="0"/>
                      <a:pt x="73102" y="0"/>
                    </a:cubicBezTo>
                    <a:cubicBezTo>
                      <a:pt x="85846" y="0"/>
                      <a:pt x="97587" y="2709"/>
                      <a:pt x="108273" y="8178"/>
                    </a:cubicBezTo>
                    <a:cubicBezTo>
                      <a:pt x="119010" y="13647"/>
                      <a:pt x="127189" y="21123"/>
                      <a:pt x="132858" y="30555"/>
                    </a:cubicBezTo>
                    <a:cubicBezTo>
                      <a:pt x="138528" y="39988"/>
                      <a:pt x="141387" y="50022"/>
                      <a:pt x="141387" y="60659"/>
                    </a:cubicBezTo>
                    <a:cubicBezTo>
                      <a:pt x="141387" y="70744"/>
                      <a:pt x="138678" y="79926"/>
                      <a:pt x="133259" y="88204"/>
                    </a:cubicBezTo>
                    <a:cubicBezTo>
                      <a:pt x="127841" y="96483"/>
                      <a:pt x="119813" y="103055"/>
                      <a:pt x="109227" y="107972"/>
                    </a:cubicBezTo>
                    <a:cubicBezTo>
                      <a:pt x="123024" y="111133"/>
                      <a:pt x="133761" y="117756"/>
                      <a:pt x="141387" y="127791"/>
                    </a:cubicBezTo>
                    <a:cubicBezTo>
                      <a:pt x="149014" y="137825"/>
                      <a:pt x="152877" y="150368"/>
                      <a:pt x="152877" y="165470"/>
                    </a:cubicBezTo>
                    <a:cubicBezTo>
                      <a:pt x="152877" y="185841"/>
                      <a:pt x="145452" y="203150"/>
                      <a:pt x="130600" y="217299"/>
                    </a:cubicBezTo>
                    <a:cubicBezTo>
                      <a:pt x="115749" y="231498"/>
                      <a:pt x="96934" y="238572"/>
                      <a:pt x="74206" y="238572"/>
                    </a:cubicBezTo>
                    <a:cubicBezTo>
                      <a:pt x="53735" y="238572"/>
                      <a:pt x="36727" y="232451"/>
                      <a:pt x="23180" y="220259"/>
                    </a:cubicBezTo>
                    <a:cubicBezTo>
                      <a:pt x="9633" y="208017"/>
                      <a:pt x="1907" y="192213"/>
                      <a:pt x="0" y="172796"/>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9" name="手繪多邊形: 圖案 158">
                <a:extLst>
                  <a:ext uri="{FF2B5EF4-FFF2-40B4-BE49-F238E27FC236}">
                    <a16:creationId xmlns:a16="http://schemas.microsoft.com/office/drawing/2014/main" id="{0255FA19-12FA-4FC9-05B4-7CC72E44E631}"/>
                  </a:ext>
                </a:extLst>
              </p:cNvPr>
              <p:cNvSpPr/>
              <p:nvPr/>
            </p:nvSpPr>
            <p:spPr>
              <a:xfrm>
                <a:off x="3184579" y="3407673"/>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0" name="手繪多邊形: 圖案 159">
                <a:extLst>
                  <a:ext uri="{FF2B5EF4-FFF2-40B4-BE49-F238E27FC236}">
                    <a16:creationId xmlns:a16="http://schemas.microsoft.com/office/drawing/2014/main" id="{C68AB18B-37CE-996B-B9A4-01F8FD7A9A71}"/>
                  </a:ext>
                </a:extLst>
              </p:cNvPr>
              <p:cNvSpPr/>
              <p:nvPr/>
            </p:nvSpPr>
            <p:spPr>
              <a:xfrm>
                <a:off x="3257381" y="3267390"/>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1 w 155736"/>
                  <a:gd name="connsiteY6" fmla="*/ 89208 h 176759"/>
                  <a:gd name="connsiteX7" fmla="*/ 41092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656 w 155736"/>
                  <a:gd name="connsiteY28" fmla="*/ 88104 h 176759"/>
                  <a:gd name="connsiteX29" fmla="*/ 70844 w 155736"/>
                  <a:gd name="connsiteY29" fmla="*/ 98941 h 176759"/>
                  <a:gd name="connsiteX30" fmla="*/ 45858 w 155736"/>
                  <a:gd name="connsiteY30" fmla="*/ 104661 h 176759"/>
                  <a:gd name="connsiteX31" fmla="*/ 34569 w 155736"/>
                  <a:gd name="connsiteY31" fmla="*/ 113993 h 176759"/>
                  <a:gd name="connsiteX32" fmla="*/ 30605 w 155736"/>
                  <a:gd name="connsiteY32" fmla="*/ 127590 h 176759"/>
                  <a:gd name="connsiteX33" fmla="*/ 39285 w 155736"/>
                  <a:gd name="connsiteY33" fmla="*/ 146706 h 176759"/>
                  <a:gd name="connsiteX34" fmla="*/ 64673 w 155736"/>
                  <a:gd name="connsiteY34" fmla="*/ 154332 h 176759"/>
                  <a:gd name="connsiteX35" fmla="*/ 94125 w 155736"/>
                  <a:gd name="connsiteY35" fmla="*/ 147107 h 176759"/>
                  <a:gd name="connsiteX36" fmla="*/ 113090 w 155736"/>
                  <a:gd name="connsiteY36" fmla="*/ 127289 h 176759"/>
                  <a:gd name="connsiteX37" fmla="*/ 117706 w 155736"/>
                  <a:gd name="connsiteY37" fmla="*/ 98640 h 176759"/>
                  <a:gd name="connsiteX38" fmla="*/ 11770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1" y="89208"/>
                    </a:cubicBezTo>
                    <a:cubicBezTo>
                      <a:pt x="26592" y="85043"/>
                      <a:pt x="33465"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1" y="106768"/>
                      <a:pt x="37228" y="109879"/>
                      <a:pt x="34569" y="113993"/>
                    </a:cubicBezTo>
                    <a:cubicBezTo>
                      <a:pt x="31910" y="118057"/>
                      <a:pt x="30605" y="122623"/>
                      <a:pt x="30605" y="127590"/>
                    </a:cubicBezTo>
                    <a:cubicBezTo>
                      <a:pt x="30605" y="135216"/>
                      <a:pt x="33516" y="141588"/>
                      <a:pt x="39285" y="146706"/>
                    </a:cubicBezTo>
                    <a:cubicBezTo>
                      <a:pt x="45055" y="151823"/>
                      <a:pt x="53534" y="154332"/>
                      <a:pt x="64673" y="154332"/>
                    </a:cubicBezTo>
                    <a:cubicBezTo>
                      <a:pt x="75711" y="154332"/>
                      <a:pt x="85545" y="151924"/>
                      <a:pt x="94125" y="147107"/>
                    </a:cubicBezTo>
                    <a:cubicBezTo>
                      <a:pt x="102704" y="142290"/>
                      <a:pt x="109026" y="135668"/>
                      <a:pt x="113090" y="127289"/>
                    </a:cubicBezTo>
                    <a:cubicBezTo>
                      <a:pt x="116150" y="120816"/>
                      <a:pt x="117706" y="111284"/>
                      <a:pt x="117706" y="98640"/>
                    </a:cubicBezTo>
                    <a:lnTo>
                      <a:pt x="11770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1" name="手繪多邊形: 圖案 160">
                <a:extLst>
                  <a:ext uri="{FF2B5EF4-FFF2-40B4-BE49-F238E27FC236}">
                    <a16:creationId xmlns:a16="http://schemas.microsoft.com/office/drawing/2014/main" id="{410CC718-B8D5-7EFB-1B25-15913300255F}"/>
                  </a:ext>
                </a:extLst>
              </p:cNvPr>
              <p:cNvSpPr/>
              <p:nvPr/>
            </p:nvSpPr>
            <p:spPr>
              <a:xfrm>
                <a:off x="3448439" y="3267390"/>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0 w 146856"/>
                  <a:gd name="connsiteY10" fmla="*/ 165721 h 237769"/>
                  <a:gd name="connsiteX11" fmla="*/ 73102 w 146856"/>
                  <a:gd name="connsiteY11" fmla="*/ 176809 h 237769"/>
                  <a:gd name="connsiteX12" fmla="*/ 47363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90 w 146856"/>
                  <a:gd name="connsiteY16" fmla="*/ 89358 h 237769"/>
                  <a:gd name="connsiteX17" fmla="*/ 39185 w 146856"/>
                  <a:gd name="connsiteY17" fmla="*/ 137624 h 237769"/>
                  <a:gd name="connsiteX18" fmla="*/ 71195 w 146856"/>
                  <a:gd name="connsiteY18" fmla="*/ 153228 h 237769"/>
                  <a:gd name="connsiteX19" fmla="*/ 103908 w 146856"/>
                  <a:gd name="connsiteY19" fmla="*/ 137072 h 237769"/>
                  <a:gd name="connsiteX20" fmla="*/ 117505 w 146856"/>
                  <a:gd name="connsiteY20" fmla="*/ 87000 h 237769"/>
                  <a:gd name="connsiteX21" fmla="*/ 104209 w 146856"/>
                  <a:gd name="connsiteY21" fmla="*/ 38583 h 237769"/>
                  <a:gd name="connsiteX22" fmla="*/ 72450 w 146856"/>
                  <a:gd name="connsiteY22" fmla="*/ 22477 h 237769"/>
                  <a:gd name="connsiteX23" fmla="*/ 40038 w 146856"/>
                  <a:gd name="connsiteY23" fmla="*/ 39586 h 237769"/>
                  <a:gd name="connsiteX24" fmla="*/ 2599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1" y="17259"/>
                      <a:pt x="39235"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5" y="119964"/>
                      <a:pt x="137524" y="133861"/>
                    </a:cubicBezTo>
                    <a:cubicBezTo>
                      <a:pt x="131303" y="147709"/>
                      <a:pt x="122272" y="158346"/>
                      <a:pt x="110430" y="165721"/>
                    </a:cubicBezTo>
                    <a:cubicBezTo>
                      <a:pt x="98590" y="173097"/>
                      <a:pt x="86147" y="176809"/>
                      <a:pt x="73102" y="176809"/>
                    </a:cubicBezTo>
                    <a:cubicBezTo>
                      <a:pt x="63569" y="176809"/>
                      <a:pt x="54989" y="174803"/>
                      <a:pt x="47363" y="170739"/>
                    </a:cubicBezTo>
                    <a:cubicBezTo>
                      <a:pt x="39787" y="166725"/>
                      <a:pt x="33516" y="161607"/>
                      <a:pt x="28649" y="155436"/>
                    </a:cubicBezTo>
                    <a:lnTo>
                      <a:pt x="28649" y="237770"/>
                    </a:lnTo>
                    <a:lnTo>
                      <a:pt x="0" y="237770"/>
                    </a:lnTo>
                    <a:close/>
                    <a:moveTo>
                      <a:pt x="25990" y="89358"/>
                    </a:moveTo>
                    <a:cubicBezTo>
                      <a:pt x="25990" y="111133"/>
                      <a:pt x="30405" y="127188"/>
                      <a:pt x="39185" y="137624"/>
                    </a:cubicBezTo>
                    <a:cubicBezTo>
                      <a:pt x="48015" y="148010"/>
                      <a:pt x="58652" y="153228"/>
                      <a:pt x="71195" y="153228"/>
                    </a:cubicBezTo>
                    <a:cubicBezTo>
                      <a:pt x="83939" y="153228"/>
                      <a:pt x="94827" y="147860"/>
                      <a:pt x="103908" y="137072"/>
                    </a:cubicBezTo>
                    <a:cubicBezTo>
                      <a:pt x="112989" y="126285"/>
                      <a:pt x="117505" y="109628"/>
                      <a:pt x="117505" y="87000"/>
                    </a:cubicBezTo>
                    <a:cubicBezTo>
                      <a:pt x="117505" y="65476"/>
                      <a:pt x="113090" y="49320"/>
                      <a:pt x="104209" y="38583"/>
                    </a:cubicBezTo>
                    <a:cubicBezTo>
                      <a:pt x="95329" y="27846"/>
                      <a:pt x="84742" y="22477"/>
                      <a:pt x="72450" y="22477"/>
                    </a:cubicBezTo>
                    <a:cubicBezTo>
                      <a:pt x="60258" y="22477"/>
                      <a:pt x="49420" y="28197"/>
                      <a:pt x="40038" y="39586"/>
                    </a:cubicBezTo>
                    <a:cubicBezTo>
                      <a:pt x="30656" y="51026"/>
                      <a:pt x="25990" y="67583"/>
                      <a:pt x="25990" y="8935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2" name="手繪多邊形: 圖案 161">
                <a:extLst>
                  <a:ext uri="{FF2B5EF4-FFF2-40B4-BE49-F238E27FC236}">
                    <a16:creationId xmlns:a16="http://schemas.microsoft.com/office/drawing/2014/main" id="{D9CCEFFD-35CB-AABC-28A9-B240F8429287}"/>
                  </a:ext>
                </a:extLst>
              </p:cNvPr>
              <p:cNvSpPr/>
              <p:nvPr/>
            </p:nvSpPr>
            <p:spPr>
              <a:xfrm>
                <a:off x="3618676" y="3341495"/>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3" name="手繪多邊形: 圖案 162">
                <a:extLst>
                  <a:ext uri="{FF2B5EF4-FFF2-40B4-BE49-F238E27FC236}">
                    <a16:creationId xmlns:a16="http://schemas.microsoft.com/office/drawing/2014/main" id="{09CAAC69-5349-EE84-79C7-6B26CAF237B4}"/>
                  </a:ext>
                </a:extLst>
              </p:cNvPr>
              <p:cNvSpPr/>
              <p:nvPr/>
            </p:nvSpPr>
            <p:spPr>
              <a:xfrm>
                <a:off x="3728856" y="3267490"/>
                <a:ext cx="155837" cy="176709"/>
              </a:xfrm>
              <a:custGeom>
                <a:avLst/>
                <a:gdLst>
                  <a:gd name="connsiteX0" fmla="*/ 125332 w 155837"/>
                  <a:gd name="connsiteY0" fmla="*/ 118408 h 176709"/>
                  <a:gd name="connsiteX1" fmla="*/ 154934 w 155837"/>
                  <a:gd name="connsiteY1" fmla="*/ 122071 h 176709"/>
                  <a:gd name="connsiteX2" fmla="*/ 128995 w 155837"/>
                  <a:gd name="connsiteY2" fmla="*/ 162360 h 176709"/>
                  <a:gd name="connsiteX3" fmla="*/ 80578 w 155837"/>
                  <a:gd name="connsiteY3" fmla="*/ 176709 h 176709"/>
                  <a:gd name="connsiteX4" fmla="*/ 21725 w 155837"/>
                  <a:gd name="connsiteY4" fmla="*/ 153880 h 176709"/>
                  <a:gd name="connsiteX5" fmla="*/ 0 w 155837"/>
                  <a:gd name="connsiteY5" fmla="*/ 89810 h 176709"/>
                  <a:gd name="connsiteX6" fmla="*/ 21976 w 155837"/>
                  <a:gd name="connsiteY6" fmla="*/ 23581 h 176709"/>
                  <a:gd name="connsiteX7" fmla="*/ 78972 w 155837"/>
                  <a:gd name="connsiteY7" fmla="*/ 0 h 176709"/>
                  <a:gd name="connsiteX8" fmla="*/ 134363 w 155837"/>
                  <a:gd name="connsiteY8" fmla="*/ 23080 h 176709"/>
                  <a:gd name="connsiteX9" fmla="*/ 155837 w 155837"/>
                  <a:gd name="connsiteY9" fmla="*/ 88054 h 176709"/>
                  <a:gd name="connsiteX10" fmla="*/ 155687 w 155837"/>
                  <a:gd name="connsiteY10" fmla="*/ 95680 h 176709"/>
                  <a:gd name="connsiteX11" fmla="*/ 29552 w 155837"/>
                  <a:gd name="connsiteY11" fmla="*/ 95680 h 176709"/>
                  <a:gd name="connsiteX12" fmla="*/ 45306 w 155837"/>
                  <a:gd name="connsiteY12" fmla="*/ 138377 h 176709"/>
                  <a:gd name="connsiteX13" fmla="*/ 80678 w 155837"/>
                  <a:gd name="connsiteY13" fmla="*/ 153178 h 176709"/>
                  <a:gd name="connsiteX14" fmla="*/ 107571 w 155837"/>
                  <a:gd name="connsiteY14" fmla="*/ 144899 h 176709"/>
                  <a:gd name="connsiteX15" fmla="*/ 125332 w 155837"/>
                  <a:gd name="connsiteY15" fmla="*/ 118408 h 176709"/>
                  <a:gd name="connsiteX16" fmla="*/ 31258 w 155837"/>
                  <a:gd name="connsiteY16" fmla="*/ 72048 h 176709"/>
                  <a:gd name="connsiteX17" fmla="*/ 125684 w 155837"/>
                  <a:gd name="connsiteY17" fmla="*/ 72048 h 176709"/>
                  <a:gd name="connsiteX18" fmla="*/ 114846 w 155837"/>
                  <a:gd name="connsiteY18" fmla="*/ 40038 h 176709"/>
                  <a:gd name="connsiteX19" fmla="*/ 79323 w 155837"/>
                  <a:gd name="connsiteY19" fmla="*/ 23481 h 176709"/>
                  <a:gd name="connsiteX20" fmla="*/ 46109 w 155837"/>
                  <a:gd name="connsiteY20" fmla="*/ 36676 h 176709"/>
                  <a:gd name="connsiteX21" fmla="*/ 31258 w 155837"/>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7"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6" y="114244"/>
                      <a:pt x="35874" y="128493"/>
                      <a:pt x="45306" y="138377"/>
                    </a:cubicBezTo>
                    <a:cubicBezTo>
                      <a:pt x="54739" y="148261"/>
                      <a:pt x="66529" y="153178"/>
                      <a:pt x="80678" y="153178"/>
                    </a:cubicBezTo>
                    <a:cubicBezTo>
                      <a:pt x="91165" y="153178"/>
                      <a:pt x="100145" y="150419"/>
                      <a:pt x="107571" y="144899"/>
                    </a:cubicBezTo>
                    <a:cubicBezTo>
                      <a:pt x="115097" y="139330"/>
                      <a:pt x="121017" y="130500"/>
                      <a:pt x="125332" y="118408"/>
                    </a:cubicBezTo>
                    <a:close/>
                    <a:moveTo>
                      <a:pt x="31258" y="72048"/>
                    </a:moveTo>
                    <a:lnTo>
                      <a:pt x="125684" y="72048"/>
                    </a:lnTo>
                    <a:cubicBezTo>
                      <a:pt x="124429" y="57799"/>
                      <a:pt x="120817" y="47163"/>
                      <a:pt x="114846" y="40038"/>
                    </a:cubicBezTo>
                    <a:cubicBezTo>
                      <a:pt x="105715" y="29000"/>
                      <a:pt x="93874" y="23481"/>
                      <a:pt x="79323" y="23481"/>
                    </a:cubicBezTo>
                    <a:cubicBezTo>
                      <a:pt x="66178" y="23481"/>
                      <a:pt x="55090" y="27896"/>
                      <a:pt x="46109" y="36676"/>
                    </a:cubicBezTo>
                    <a:cubicBezTo>
                      <a:pt x="37178" y="45507"/>
                      <a:pt x="32211" y="57298"/>
                      <a:pt x="31258" y="720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4" name="手繪多邊形: 圖案 163">
                <a:extLst>
                  <a:ext uri="{FF2B5EF4-FFF2-40B4-BE49-F238E27FC236}">
                    <a16:creationId xmlns:a16="http://schemas.microsoft.com/office/drawing/2014/main" id="{E0B96161-C880-9459-40A8-654B7BF7C808}"/>
                  </a:ext>
                </a:extLst>
              </p:cNvPr>
              <p:cNvSpPr/>
              <p:nvPr/>
            </p:nvSpPr>
            <p:spPr>
              <a:xfrm>
                <a:off x="3910081" y="3267390"/>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7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1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706 w 155737"/>
                  <a:gd name="connsiteY28" fmla="*/ 88104 h 176759"/>
                  <a:gd name="connsiteX29" fmla="*/ 70894 w 155737"/>
                  <a:gd name="connsiteY29" fmla="*/ 98941 h 176759"/>
                  <a:gd name="connsiteX30" fmla="*/ 45908 w 155737"/>
                  <a:gd name="connsiteY30" fmla="*/ 104661 h 176759"/>
                  <a:gd name="connsiteX31" fmla="*/ 34619 w 155737"/>
                  <a:gd name="connsiteY31" fmla="*/ 113993 h 176759"/>
                  <a:gd name="connsiteX32" fmla="*/ 30656 w 155737"/>
                  <a:gd name="connsiteY32" fmla="*/ 127590 h 176759"/>
                  <a:gd name="connsiteX33" fmla="*/ 39336 w 155737"/>
                  <a:gd name="connsiteY33" fmla="*/ 146706 h 176759"/>
                  <a:gd name="connsiteX34" fmla="*/ 64723 w 155737"/>
                  <a:gd name="connsiteY34" fmla="*/ 154332 h 176759"/>
                  <a:gd name="connsiteX35" fmla="*/ 94175 w 155737"/>
                  <a:gd name="connsiteY35" fmla="*/ 147107 h 176759"/>
                  <a:gd name="connsiteX36" fmla="*/ 113140 w 155737"/>
                  <a:gd name="connsiteY36" fmla="*/ 127289 h 176759"/>
                  <a:gd name="connsiteX37" fmla="*/ 117756 w 155737"/>
                  <a:gd name="connsiteY37" fmla="*/ 98640 h 176759"/>
                  <a:gd name="connsiteX38" fmla="*/ 11775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7" y="59204"/>
                      <a:pt x="117857" y="58150"/>
                    </a:cubicBezTo>
                    <a:cubicBezTo>
                      <a:pt x="117857" y="46460"/>
                      <a:pt x="115147" y="38232"/>
                      <a:pt x="109728" y="33465"/>
                    </a:cubicBezTo>
                    <a:cubicBezTo>
                      <a:pt x="102403" y="26993"/>
                      <a:pt x="91516" y="23732"/>
                      <a:pt x="77066" y="23732"/>
                    </a:cubicBezTo>
                    <a:cubicBezTo>
                      <a:pt x="63569" y="23732"/>
                      <a:pt x="53635" y="26090"/>
                      <a:pt x="47213" y="30806"/>
                    </a:cubicBezTo>
                    <a:cubicBezTo>
                      <a:pt x="40791" y="35522"/>
                      <a:pt x="36024" y="43901"/>
                      <a:pt x="32964" y="55893"/>
                    </a:cubicBezTo>
                    <a:lnTo>
                      <a:pt x="4917" y="52080"/>
                    </a:lnTo>
                    <a:cubicBezTo>
                      <a:pt x="7476" y="40088"/>
                      <a:pt x="11640" y="30405"/>
                      <a:pt x="17511"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2" y="106768"/>
                      <a:pt x="37279" y="109879"/>
                      <a:pt x="34619" y="113993"/>
                    </a:cubicBezTo>
                    <a:cubicBezTo>
                      <a:pt x="31960" y="118057"/>
                      <a:pt x="30656" y="122623"/>
                      <a:pt x="30656" y="127590"/>
                    </a:cubicBezTo>
                    <a:cubicBezTo>
                      <a:pt x="30656" y="135216"/>
                      <a:pt x="33566" y="141588"/>
                      <a:pt x="39336" y="146706"/>
                    </a:cubicBezTo>
                    <a:cubicBezTo>
                      <a:pt x="45106" y="151823"/>
                      <a:pt x="53585" y="154332"/>
                      <a:pt x="64723" y="154332"/>
                    </a:cubicBezTo>
                    <a:cubicBezTo>
                      <a:pt x="75761" y="154332"/>
                      <a:pt x="85595" y="151924"/>
                      <a:pt x="94175"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5" name="手繪多邊形: 圖案 164">
                <a:extLst>
                  <a:ext uri="{FF2B5EF4-FFF2-40B4-BE49-F238E27FC236}">
                    <a16:creationId xmlns:a16="http://schemas.microsoft.com/office/drawing/2014/main" id="{54C6B3DE-9494-4DED-C193-ECDDB189F46E}"/>
                  </a:ext>
                </a:extLst>
              </p:cNvPr>
              <p:cNvSpPr/>
              <p:nvPr/>
            </p:nvSpPr>
            <p:spPr>
              <a:xfrm>
                <a:off x="4089700" y="3267390"/>
                <a:ext cx="140484" cy="176709"/>
              </a:xfrm>
              <a:custGeom>
                <a:avLst/>
                <a:gdLst>
                  <a:gd name="connsiteX0" fmla="*/ 0 w 140484"/>
                  <a:gd name="connsiteY0" fmla="*/ 122472 h 176709"/>
                  <a:gd name="connsiteX1" fmla="*/ 28348 w 140484"/>
                  <a:gd name="connsiteY1" fmla="*/ 118007 h 176709"/>
                  <a:gd name="connsiteX2" fmla="*/ 41644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4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6 w 140484"/>
                  <a:gd name="connsiteY13" fmla="*/ 3412 h 176709"/>
                  <a:gd name="connsiteX14" fmla="*/ 67081 w 140484"/>
                  <a:gd name="connsiteY14" fmla="*/ 0 h 176709"/>
                  <a:gd name="connsiteX15" fmla="*/ 102052 w 140484"/>
                  <a:gd name="connsiteY15" fmla="*/ 5720 h 176709"/>
                  <a:gd name="connsiteX16" fmla="*/ 124278 w 140484"/>
                  <a:gd name="connsiteY16" fmla="*/ 21223 h 176709"/>
                  <a:gd name="connsiteX17" fmla="*/ 134163 w 140484"/>
                  <a:gd name="connsiteY17" fmla="*/ 47413 h 176709"/>
                  <a:gd name="connsiteX18" fmla="*/ 106116 w 140484"/>
                  <a:gd name="connsiteY18" fmla="*/ 51227 h 176709"/>
                  <a:gd name="connsiteX19" fmla="*/ 95028 w 140484"/>
                  <a:gd name="connsiteY19" fmla="*/ 30856 h 176709"/>
                  <a:gd name="connsiteX20" fmla="*/ 69138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4"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4"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6" y="3412"/>
                    </a:cubicBezTo>
                    <a:cubicBezTo>
                      <a:pt x="49972" y="1104"/>
                      <a:pt x="58251" y="0"/>
                      <a:pt x="67081" y="0"/>
                    </a:cubicBezTo>
                    <a:cubicBezTo>
                      <a:pt x="80327" y="0"/>
                      <a:pt x="92017" y="1907"/>
                      <a:pt x="102052" y="5720"/>
                    </a:cubicBezTo>
                    <a:cubicBezTo>
                      <a:pt x="112086" y="9533"/>
                      <a:pt x="119512" y="14701"/>
                      <a:pt x="124278" y="21223"/>
                    </a:cubicBezTo>
                    <a:cubicBezTo>
                      <a:pt x="129045" y="27746"/>
                      <a:pt x="132356" y="36476"/>
                      <a:pt x="134163" y="47413"/>
                    </a:cubicBezTo>
                    <a:lnTo>
                      <a:pt x="106116" y="51227"/>
                    </a:lnTo>
                    <a:cubicBezTo>
                      <a:pt x="104861" y="42547"/>
                      <a:pt x="101149" y="35723"/>
                      <a:pt x="95028" y="30856"/>
                    </a:cubicBezTo>
                    <a:cubicBezTo>
                      <a:pt x="88906" y="25990"/>
                      <a:pt x="80277" y="23531"/>
                      <a:pt x="69138" y="23531"/>
                    </a:cubicBezTo>
                    <a:cubicBezTo>
                      <a:pt x="55993" y="23531"/>
                      <a:pt x="46560" y="25689"/>
                      <a:pt x="40941" y="30054"/>
                    </a:cubicBezTo>
                    <a:cubicBezTo>
                      <a:pt x="35322"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7" y="105263"/>
                      <a:pt x="140484" y="113441"/>
                      <a:pt x="140484" y="123225"/>
                    </a:cubicBezTo>
                    <a:cubicBezTo>
                      <a:pt x="140484" y="132758"/>
                      <a:pt x="137675" y="141789"/>
                      <a:pt x="132105" y="150218"/>
                    </a:cubicBezTo>
                    <a:cubicBezTo>
                      <a:pt x="126536" y="158647"/>
                      <a:pt x="118509" y="165169"/>
                      <a:pt x="107972" y="169785"/>
                    </a:cubicBezTo>
                    <a:cubicBezTo>
                      <a:pt x="97486" y="174401"/>
                      <a:pt x="85595" y="176709"/>
                      <a:pt x="72299" y="176709"/>
                    </a:cubicBezTo>
                    <a:cubicBezTo>
                      <a:pt x="50323" y="176709"/>
                      <a:pt x="33566" y="172143"/>
                      <a:pt x="22076" y="163012"/>
                    </a:cubicBezTo>
                    <a:cubicBezTo>
                      <a:pt x="10536" y="153981"/>
                      <a:pt x="321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6" name="手繪多邊形: 圖案 165">
                <a:extLst>
                  <a:ext uri="{FF2B5EF4-FFF2-40B4-BE49-F238E27FC236}">
                    <a16:creationId xmlns:a16="http://schemas.microsoft.com/office/drawing/2014/main" id="{960B72FF-DFDF-0E6B-5D48-3B045DBFC7A8}"/>
                  </a:ext>
                </a:extLst>
              </p:cNvPr>
              <p:cNvSpPr/>
              <p:nvPr/>
            </p:nvSpPr>
            <p:spPr>
              <a:xfrm>
                <a:off x="4248498" y="3212149"/>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5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7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7" y="229591"/>
                      <a:pt x="67182" y="230444"/>
                      <a:pt x="60810" y="230444"/>
                    </a:cubicBezTo>
                    <a:cubicBezTo>
                      <a:pt x="50424" y="230444"/>
                      <a:pt x="42346" y="228789"/>
                      <a:pt x="36626" y="225527"/>
                    </a:cubicBezTo>
                    <a:cubicBezTo>
                      <a:pt x="30907" y="222216"/>
                      <a:pt x="26843" y="217901"/>
                      <a:pt x="24535"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3" y="193668"/>
                      <a:pt x="51026" y="195976"/>
                    </a:cubicBezTo>
                    <a:cubicBezTo>
                      <a:pt x="52029" y="198334"/>
                      <a:pt x="53685" y="200190"/>
                      <a:pt x="55943" y="201545"/>
                    </a:cubicBezTo>
                    <a:cubicBezTo>
                      <a:pt x="58201" y="202950"/>
                      <a:pt x="61512" y="203602"/>
                      <a:pt x="65727" y="203602"/>
                    </a:cubicBezTo>
                    <a:cubicBezTo>
                      <a:pt x="68938" y="203652"/>
                      <a:pt x="7315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7" name="手繪多邊形: 圖案 166">
                <a:extLst>
                  <a:ext uri="{FF2B5EF4-FFF2-40B4-BE49-F238E27FC236}">
                    <a16:creationId xmlns:a16="http://schemas.microsoft.com/office/drawing/2014/main" id="{7F4B82FD-1BD5-CFB2-578C-33F33417F55C}"/>
                  </a:ext>
                </a:extLst>
              </p:cNvPr>
              <p:cNvSpPr/>
              <p:nvPr/>
            </p:nvSpPr>
            <p:spPr>
              <a:xfrm>
                <a:off x="4343726" y="3341495"/>
                <a:ext cx="88053" cy="28799"/>
              </a:xfrm>
              <a:custGeom>
                <a:avLst/>
                <a:gdLst>
                  <a:gd name="connsiteX0" fmla="*/ 0 w 88053"/>
                  <a:gd name="connsiteY0" fmla="*/ 28799 h 28799"/>
                  <a:gd name="connsiteX1" fmla="*/ 0 w 88053"/>
                  <a:gd name="connsiteY1" fmla="*/ 0 h 28799"/>
                  <a:gd name="connsiteX2" fmla="*/ 88054 w 88053"/>
                  <a:gd name="connsiteY2" fmla="*/ 0 h 28799"/>
                  <a:gd name="connsiteX3" fmla="*/ 88054 w 88053"/>
                  <a:gd name="connsiteY3" fmla="*/ 28799 h 28799"/>
                  <a:gd name="connsiteX4" fmla="*/ 0 w 88053"/>
                  <a:gd name="connsiteY4" fmla="*/ 28799 h 28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53" h="28799">
                    <a:moveTo>
                      <a:pt x="0" y="28799"/>
                    </a:moveTo>
                    <a:lnTo>
                      <a:pt x="0" y="0"/>
                    </a:lnTo>
                    <a:lnTo>
                      <a:pt x="88054" y="0"/>
                    </a:lnTo>
                    <a:lnTo>
                      <a:pt x="88054" y="28799"/>
                    </a:lnTo>
                    <a:lnTo>
                      <a:pt x="0" y="28799"/>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8" name="手繪多邊形: 圖案 167">
                <a:extLst>
                  <a:ext uri="{FF2B5EF4-FFF2-40B4-BE49-F238E27FC236}">
                    <a16:creationId xmlns:a16="http://schemas.microsoft.com/office/drawing/2014/main" id="{D86C340C-AA78-49E3-2F17-DB503473D0CF}"/>
                  </a:ext>
                </a:extLst>
              </p:cNvPr>
              <p:cNvSpPr/>
              <p:nvPr/>
            </p:nvSpPr>
            <p:spPr>
              <a:xfrm>
                <a:off x="4477537" y="3205978"/>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4"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9" name="手繪多邊形: 圖案 168">
                <a:extLst>
                  <a:ext uri="{FF2B5EF4-FFF2-40B4-BE49-F238E27FC236}">
                    <a16:creationId xmlns:a16="http://schemas.microsoft.com/office/drawing/2014/main" id="{060B36B7-0670-937A-F168-4C56169FDBB4}"/>
                  </a:ext>
                </a:extLst>
              </p:cNvPr>
              <p:cNvSpPr/>
              <p:nvPr/>
            </p:nvSpPr>
            <p:spPr>
              <a:xfrm>
                <a:off x="4652942" y="3407673"/>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0" name="手繪多邊形: 圖案 169">
                <a:extLst>
                  <a:ext uri="{FF2B5EF4-FFF2-40B4-BE49-F238E27FC236}">
                    <a16:creationId xmlns:a16="http://schemas.microsoft.com/office/drawing/2014/main" id="{94F93D9D-09B7-93B1-8CCD-6D29CA65F082}"/>
                  </a:ext>
                </a:extLst>
              </p:cNvPr>
              <p:cNvSpPr/>
              <p:nvPr/>
            </p:nvSpPr>
            <p:spPr>
              <a:xfrm>
                <a:off x="4725743" y="3267390"/>
                <a:ext cx="155737" cy="176759"/>
              </a:xfrm>
              <a:custGeom>
                <a:avLst/>
                <a:gdLst>
                  <a:gd name="connsiteX0" fmla="*/ 120064 w 155737"/>
                  <a:gd name="connsiteY0" fmla="*/ 152074 h 176759"/>
                  <a:gd name="connsiteX1" fmla="*/ 89408 w 155737"/>
                  <a:gd name="connsiteY1" fmla="*/ 171190 h 176759"/>
                  <a:gd name="connsiteX2" fmla="*/ 57799 w 155737"/>
                  <a:gd name="connsiteY2" fmla="*/ 176759 h 176759"/>
                  <a:gd name="connsiteX3" fmla="*/ 14952 w 155737"/>
                  <a:gd name="connsiteY3" fmla="*/ 163162 h 176759"/>
                  <a:gd name="connsiteX4" fmla="*/ 0 w 155737"/>
                  <a:gd name="connsiteY4" fmla="*/ 128393 h 176759"/>
                  <a:gd name="connsiteX5" fmla="*/ 5670 w 155737"/>
                  <a:gd name="connsiteY5" fmla="*/ 105714 h 176759"/>
                  <a:gd name="connsiteX6" fmla="*/ 20471 w 155737"/>
                  <a:gd name="connsiteY6" fmla="*/ 89208 h 176759"/>
                  <a:gd name="connsiteX7" fmla="*/ 41092 w 155737"/>
                  <a:gd name="connsiteY7" fmla="*/ 79825 h 176759"/>
                  <a:gd name="connsiteX8" fmla="*/ 66580 w 155737"/>
                  <a:gd name="connsiteY8" fmla="*/ 75510 h 176759"/>
                  <a:gd name="connsiteX9" fmla="*/ 117706 w 155737"/>
                  <a:gd name="connsiteY9" fmla="*/ 65626 h 176759"/>
                  <a:gd name="connsiteX10" fmla="*/ 117856 w 155737"/>
                  <a:gd name="connsiteY10" fmla="*/ 58150 h 176759"/>
                  <a:gd name="connsiteX11" fmla="*/ 109728 w 155737"/>
                  <a:gd name="connsiteY11" fmla="*/ 33465 h 176759"/>
                  <a:gd name="connsiteX12" fmla="*/ 77066 w 155737"/>
                  <a:gd name="connsiteY12" fmla="*/ 23732 h 176759"/>
                  <a:gd name="connsiteX13" fmla="*/ 47213 w 155737"/>
                  <a:gd name="connsiteY13" fmla="*/ 30806 h 176759"/>
                  <a:gd name="connsiteX14" fmla="*/ 32964 w 155737"/>
                  <a:gd name="connsiteY14" fmla="*/ 55893 h 176759"/>
                  <a:gd name="connsiteX15" fmla="*/ 4917 w 155737"/>
                  <a:gd name="connsiteY15" fmla="*/ 52080 h 176759"/>
                  <a:gd name="connsiteX16" fmla="*/ 17510 w 155737"/>
                  <a:gd name="connsiteY16" fmla="*/ 23029 h 176759"/>
                  <a:gd name="connsiteX17" fmla="*/ 42848 w 155737"/>
                  <a:gd name="connsiteY17" fmla="*/ 5971 h 176759"/>
                  <a:gd name="connsiteX18" fmla="*/ 81230 w 155737"/>
                  <a:gd name="connsiteY18" fmla="*/ 0 h 176759"/>
                  <a:gd name="connsiteX19" fmla="*/ 116401 w 155737"/>
                  <a:gd name="connsiteY19" fmla="*/ 5118 h 176759"/>
                  <a:gd name="connsiteX20" fmla="*/ 136320 w 155737"/>
                  <a:gd name="connsiteY20" fmla="*/ 17912 h 176759"/>
                  <a:gd name="connsiteX21" fmla="*/ 145251 w 155737"/>
                  <a:gd name="connsiteY21" fmla="*/ 37429 h 176759"/>
                  <a:gd name="connsiteX22" fmla="*/ 146706 w 155737"/>
                  <a:gd name="connsiteY22" fmla="*/ 63870 h 176759"/>
                  <a:gd name="connsiteX23" fmla="*/ 146706 w 155737"/>
                  <a:gd name="connsiteY23" fmla="*/ 102102 h 176759"/>
                  <a:gd name="connsiteX24" fmla="*/ 148512 w 155737"/>
                  <a:gd name="connsiteY24" fmla="*/ 152676 h 176759"/>
                  <a:gd name="connsiteX25" fmla="*/ 155737 w 155737"/>
                  <a:gd name="connsiteY25" fmla="*/ 172996 h 176759"/>
                  <a:gd name="connsiteX26" fmla="*/ 125784 w 155737"/>
                  <a:gd name="connsiteY26" fmla="*/ 172996 h 176759"/>
                  <a:gd name="connsiteX27" fmla="*/ 120064 w 155737"/>
                  <a:gd name="connsiteY27" fmla="*/ 152074 h 176759"/>
                  <a:gd name="connsiteX28" fmla="*/ 117656 w 155737"/>
                  <a:gd name="connsiteY28" fmla="*/ 88104 h 176759"/>
                  <a:gd name="connsiteX29" fmla="*/ 70844 w 155737"/>
                  <a:gd name="connsiteY29" fmla="*/ 98941 h 176759"/>
                  <a:gd name="connsiteX30" fmla="*/ 45858 w 155737"/>
                  <a:gd name="connsiteY30" fmla="*/ 104661 h 176759"/>
                  <a:gd name="connsiteX31" fmla="*/ 34569 w 155737"/>
                  <a:gd name="connsiteY31" fmla="*/ 113993 h 176759"/>
                  <a:gd name="connsiteX32" fmla="*/ 30606 w 155737"/>
                  <a:gd name="connsiteY32" fmla="*/ 127590 h 176759"/>
                  <a:gd name="connsiteX33" fmla="*/ 39286 w 155737"/>
                  <a:gd name="connsiteY33" fmla="*/ 146706 h 176759"/>
                  <a:gd name="connsiteX34" fmla="*/ 64673 w 155737"/>
                  <a:gd name="connsiteY34" fmla="*/ 154332 h 176759"/>
                  <a:gd name="connsiteX35" fmla="*/ 94125 w 155737"/>
                  <a:gd name="connsiteY35" fmla="*/ 147107 h 176759"/>
                  <a:gd name="connsiteX36" fmla="*/ 113090 w 155737"/>
                  <a:gd name="connsiteY36" fmla="*/ 127289 h 176759"/>
                  <a:gd name="connsiteX37" fmla="*/ 117706 w 155737"/>
                  <a:gd name="connsiteY37" fmla="*/ 98640 h 176759"/>
                  <a:gd name="connsiteX38" fmla="*/ 117706 w 155737"/>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7" h="176759">
                    <a:moveTo>
                      <a:pt x="120064" y="152074"/>
                    </a:moveTo>
                    <a:cubicBezTo>
                      <a:pt x="109427" y="161105"/>
                      <a:pt x="99242" y="167477"/>
                      <a:pt x="89408" y="171190"/>
                    </a:cubicBezTo>
                    <a:cubicBezTo>
                      <a:pt x="79575" y="174903"/>
                      <a:pt x="69038" y="176759"/>
                      <a:pt x="57799" y="176759"/>
                    </a:cubicBezTo>
                    <a:cubicBezTo>
                      <a:pt x="39235" y="176759"/>
                      <a:pt x="24936" y="172244"/>
                      <a:pt x="14952" y="163162"/>
                    </a:cubicBezTo>
                    <a:cubicBezTo>
                      <a:pt x="4967" y="154081"/>
                      <a:pt x="0" y="142491"/>
                      <a:pt x="0" y="128393"/>
                    </a:cubicBezTo>
                    <a:cubicBezTo>
                      <a:pt x="0" y="120114"/>
                      <a:pt x="1907" y="112538"/>
                      <a:pt x="5670" y="105714"/>
                    </a:cubicBezTo>
                    <a:cubicBezTo>
                      <a:pt x="9433" y="98841"/>
                      <a:pt x="14350" y="93372"/>
                      <a:pt x="20471" y="89208"/>
                    </a:cubicBezTo>
                    <a:cubicBezTo>
                      <a:pt x="26592" y="85043"/>
                      <a:pt x="33466" y="81932"/>
                      <a:pt x="41092"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1" y="15654"/>
                      <a:pt x="31810" y="9984"/>
                      <a:pt x="42848" y="5971"/>
                    </a:cubicBezTo>
                    <a:cubicBezTo>
                      <a:pt x="53886" y="2007"/>
                      <a:pt x="66680" y="0"/>
                      <a:pt x="81230" y="0"/>
                    </a:cubicBezTo>
                    <a:cubicBezTo>
                      <a:pt x="95680" y="0"/>
                      <a:pt x="107421"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4" y="167026"/>
                      <a:pt x="120917" y="160052"/>
                      <a:pt x="120064" y="152074"/>
                    </a:cubicBezTo>
                    <a:close/>
                    <a:moveTo>
                      <a:pt x="117656" y="88104"/>
                    </a:moveTo>
                    <a:cubicBezTo>
                      <a:pt x="107270" y="92368"/>
                      <a:pt x="91666" y="95981"/>
                      <a:pt x="70844" y="98941"/>
                    </a:cubicBezTo>
                    <a:cubicBezTo>
                      <a:pt x="59054" y="100647"/>
                      <a:pt x="50725" y="102554"/>
                      <a:pt x="45858" y="104661"/>
                    </a:cubicBezTo>
                    <a:cubicBezTo>
                      <a:pt x="40992" y="106768"/>
                      <a:pt x="37229" y="109879"/>
                      <a:pt x="34569" y="113993"/>
                    </a:cubicBezTo>
                    <a:cubicBezTo>
                      <a:pt x="31910" y="118057"/>
                      <a:pt x="30606" y="122623"/>
                      <a:pt x="30606" y="127590"/>
                    </a:cubicBezTo>
                    <a:cubicBezTo>
                      <a:pt x="30606" y="135216"/>
                      <a:pt x="33516" y="141588"/>
                      <a:pt x="39286" y="146706"/>
                    </a:cubicBezTo>
                    <a:cubicBezTo>
                      <a:pt x="45056" y="151823"/>
                      <a:pt x="53535" y="154332"/>
                      <a:pt x="64673" y="154332"/>
                    </a:cubicBezTo>
                    <a:cubicBezTo>
                      <a:pt x="75711" y="154332"/>
                      <a:pt x="85545" y="151924"/>
                      <a:pt x="94125" y="147107"/>
                    </a:cubicBezTo>
                    <a:cubicBezTo>
                      <a:pt x="102704" y="142290"/>
                      <a:pt x="109026" y="135668"/>
                      <a:pt x="113090" y="127289"/>
                    </a:cubicBezTo>
                    <a:cubicBezTo>
                      <a:pt x="116151" y="120816"/>
                      <a:pt x="117706" y="111284"/>
                      <a:pt x="117706" y="98640"/>
                    </a:cubicBezTo>
                    <a:lnTo>
                      <a:pt x="11770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1" name="手繪多邊形: 圖案 170">
                <a:extLst>
                  <a:ext uri="{FF2B5EF4-FFF2-40B4-BE49-F238E27FC236}">
                    <a16:creationId xmlns:a16="http://schemas.microsoft.com/office/drawing/2014/main" id="{5A9F7E22-0245-B0CF-8404-9BFFEFF2C767}"/>
                  </a:ext>
                </a:extLst>
              </p:cNvPr>
              <p:cNvSpPr/>
              <p:nvPr/>
            </p:nvSpPr>
            <p:spPr>
              <a:xfrm>
                <a:off x="4916802" y="3267440"/>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9 w 229139"/>
                  <a:gd name="connsiteY26" fmla="*/ 85093 h 172996"/>
                  <a:gd name="connsiteX27" fmla="*/ 28599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7" y="19266"/>
                      <a:pt x="37981" y="12593"/>
                      <a:pt x="46811" y="7576"/>
                    </a:cubicBezTo>
                    <a:cubicBezTo>
                      <a:pt x="55642" y="2559"/>
                      <a:pt x="65677" y="0"/>
                      <a:pt x="76915" y="0"/>
                    </a:cubicBezTo>
                    <a:cubicBezTo>
                      <a:pt x="89459"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6"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30" y="24785"/>
                      <a:pt x="70493" y="24785"/>
                    </a:cubicBezTo>
                    <a:cubicBezTo>
                      <a:pt x="62415" y="24785"/>
                      <a:pt x="54990" y="26893"/>
                      <a:pt x="48116" y="31157"/>
                    </a:cubicBezTo>
                    <a:cubicBezTo>
                      <a:pt x="41292" y="35422"/>
                      <a:pt x="36325" y="41593"/>
                      <a:pt x="33214" y="49772"/>
                    </a:cubicBezTo>
                    <a:cubicBezTo>
                      <a:pt x="30154" y="57950"/>
                      <a:pt x="28599" y="69740"/>
                      <a:pt x="28599" y="85093"/>
                    </a:cubicBezTo>
                    <a:lnTo>
                      <a:pt x="28599" y="172846"/>
                    </a:lnTo>
                    <a:lnTo>
                      <a:pt x="0" y="172846"/>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2" name="手繪多邊形: 圖案 171">
                <a:extLst>
                  <a:ext uri="{FF2B5EF4-FFF2-40B4-BE49-F238E27FC236}">
                    <a16:creationId xmlns:a16="http://schemas.microsoft.com/office/drawing/2014/main" id="{A7DC30A5-F209-ADF5-5A4D-0EE544F808BC}"/>
                  </a:ext>
                </a:extLst>
              </p:cNvPr>
              <p:cNvSpPr/>
              <p:nvPr/>
            </p:nvSpPr>
            <p:spPr>
              <a:xfrm>
                <a:off x="5178755" y="3267390"/>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2 w 155736"/>
                  <a:gd name="connsiteY7" fmla="*/ 79825 h 176759"/>
                  <a:gd name="connsiteX8" fmla="*/ 66579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3 w 155736"/>
                  <a:gd name="connsiteY13" fmla="*/ 30806 h 176759"/>
                  <a:gd name="connsiteX14" fmla="*/ 32964 w 155736"/>
                  <a:gd name="connsiteY14" fmla="*/ 55893 h 176759"/>
                  <a:gd name="connsiteX15" fmla="*/ 4917 w 155736"/>
                  <a:gd name="connsiteY15" fmla="*/ 52080 h 176759"/>
                  <a:gd name="connsiteX16" fmla="*/ 17510 w 155736"/>
                  <a:gd name="connsiteY16" fmla="*/ 23029 h 176759"/>
                  <a:gd name="connsiteX17" fmla="*/ 42848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4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4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2" y="85043"/>
                      <a:pt x="33465" y="81932"/>
                      <a:pt x="41092" y="79825"/>
                    </a:cubicBezTo>
                    <a:cubicBezTo>
                      <a:pt x="46711" y="78320"/>
                      <a:pt x="55190" y="76915"/>
                      <a:pt x="66579"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3" y="30806"/>
                    </a:cubicBezTo>
                    <a:cubicBezTo>
                      <a:pt x="40791" y="35522"/>
                      <a:pt x="36024" y="43901"/>
                      <a:pt x="32964" y="55893"/>
                    </a:cubicBezTo>
                    <a:lnTo>
                      <a:pt x="4917" y="52080"/>
                    </a:lnTo>
                    <a:cubicBezTo>
                      <a:pt x="7476" y="40088"/>
                      <a:pt x="11640" y="30405"/>
                      <a:pt x="17510" y="23029"/>
                    </a:cubicBezTo>
                    <a:cubicBezTo>
                      <a:pt x="23330" y="15654"/>
                      <a:pt x="31810" y="9984"/>
                      <a:pt x="42848" y="5971"/>
                    </a:cubicBezTo>
                    <a:cubicBezTo>
                      <a:pt x="53886" y="2007"/>
                      <a:pt x="66680"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5" y="166524"/>
                      <a:pt x="155737" y="172996"/>
                    </a:cubicBezTo>
                    <a:lnTo>
                      <a:pt x="125784" y="172996"/>
                    </a:lnTo>
                    <a:cubicBezTo>
                      <a:pt x="122823" y="167026"/>
                      <a:pt x="120917" y="160052"/>
                      <a:pt x="120064" y="152074"/>
                    </a:cubicBezTo>
                    <a:close/>
                    <a:moveTo>
                      <a:pt x="117706" y="88104"/>
                    </a:moveTo>
                    <a:cubicBezTo>
                      <a:pt x="107320" y="92368"/>
                      <a:pt x="91716" y="95981"/>
                      <a:pt x="70894" y="98941"/>
                    </a:cubicBezTo>
                    <a:cubicBezTo>
                      <a:pt x="59104" y="100647"/>
                      <a:pt x="50775" y="102554"/>
                      <a:pt x="45908" y="104661"/>
                    </a:cubicBezTo>
                    <a:cubicBezTo>
                      <a:pt x="41041" y="106768"/>
                      <a:pt x="37278" y="109879"/>
                      <a:pt x="34619" y="113993"/>
                    </a:cubicBezTo>
                    <a:cubicBezTo>
                      <a:pt x="31960" y="118057"/>
                      <a:pt x="30656" y="122623"/>
                      <a:pt x="30656" y="127590"/>
                    </a:cubicBezTo>
                    <a:cubicBezTo>
                      <a:pt x="30656" y="135216"/>
                      <a:pt x="33566" y="141588"/>
                      <a:pt x="39335" y="146706"/>
                    </a:cubicBezTo>
                    <a:cubicBezTo>
                      <a:pt x="45105" y="151823"/>
                      <a:pt x="53585" y="154332"/>
                      <a:pt x="64723" y="154332"/>
                    </a:cubicBezTo>
                    <a:cubicBezTo>
                      <a:pt x="75761" y="154332"/>
                      <a:pt x="85595" y="151924"/>
                      <a:pt x="94174" y="147107"/>
                    </a:cubicBezTo>
                    <a:cubicBezTo>
                      <a:pt x="102754" y="142290"/>
                      <a:pt x="109076" y="135668"/>
                      <a:pt x="113140" y="127289"/>
                    </a:cubicBezTo>
                    <a:cubicBezTo>
                      <a:pt x="116201" y="120816"/>
                      <a:pt x="117756" y="111284"/>
                      <a:pt x="117756" y="98640"/>
                    </a:cubicBezTo>
                    <a:lnTo>
                      <a:pt x="11775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3" name="手繪多邊形: 圖案 172">
                <a:extLst>
                  <a:ext uri="{FF2B5EF4-FFF2-40B4-BE49-F238E27FC236}">
                    <a16:creationId xmlns:a16="http://schemas.microsoft.com/office/drawing/2014/main" id="{BDC63591-6075-2BE3-DAEF-C551A1D94101}"/>
                  </a:ext>
                </a:extLst>
              </p:cNvPr>
              <p:cNvSpPr/>
              <p:nvPr/>
            </p:nvSpPr>
            <p:spPr>
              <a:xfrm>
                <a:off x="5354712" y="3271253"/>
                <a:ext cx="149716" cy="169082"/>
              </a:xfrm>
              <a:custGeom>
                <a:avLst/>
                <a:gdLst>
                  <a:gd name="connsiteX0" fmla="*/ 0 w 149716"/>
                  <a:gd name="connsiteY0" fmla="*/ 169083 h 169082"/>
                  <a:gd name="connsiteX1" fmla="*/ 0 w 149716"/>
                  <a:gd name="connsiteY1" fmla="*/ 145853 h 169082"/>
                  <a:gd name="connsiteX2" fmla="*/ 107671 w 149716"/>
                  <a:gd name="connsiteY2" fmla="*/ 22277 h 169082"/>
                  <a:gd name="connsiteX3" fmla="*/ 75360 w 149716"/>
                  <a:gd name="connsiteY3" fmla="*/ 23230 h 169082"/>
                  <a:gd name="connsiteX4" fmla="*/ 6422 w 149716"/>
                  <a:gd name="connsiteY4" fmla="*/ 23230 h 169082"/>
                  <a:gd name="connsiteX5" fmla="*/ 6422 w 149716"/>
                  <a:gd name="connsiteY5" fmla="*/ 0 h 169082"/>
                  <a:gd name="connsiteX6" fmla="*/ 144649 w 149716"/>
                  <a:gd name="connsiteY6" fmla="*/ 0 h 169082"/>
                  <a:gd name="connsiteX7" fmla="*/ 144649 w 149716"/>
                  <a:gd name="connsiteY7" fmla="*/ 18965 h 169082"/>
                  <a:gd name="connsiteX8" fmla="*/ 53083 w 149716"/>
                  <a:gd name="connsiteY8" fmla="*/ 126285 h 169082"/>
                  <a:gd name="connsiteX9" fmla="*/ 35422 w 149716"/>
                  <a:gd name="connsiteY9" fmla="*/ 145853 h 169082"/>
                  <a:gd name="connsiteX10" fmla="*/ 71546 w 149716"/>
                  <a:gd name="connsiteY10" fmla="*/ 144398 h 169082"/>
                  <a:gd name="connsiteX11" fmla="*/ 149716 w 149716"/>
                  <a:gd name="connsiteY11" fmla="*/ 144398 h 169082"/>
                  <a:gd name="connsiteX12" fmla="*/ 149716 w 149716"/>
                  <a:gd name="connsiteY12" fmla="*/ 169083 h 169082"/>
                  <a:gd name="connsiteX13" fmla="*/ 0 w 149716"/>
                  <a:gd name="connsiteY13" fmla="*/ 169083 h 169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9716" h="169082">
                    <a:moveTo>
                      <a:pt x="0" y="169083"/>
                    </a:moveTo>
                    <a:lnTo>
                      <a:pt x="0" y="145853"/>
                    </a:lnTo>
                    <a:lnTo>
                      <a:pt x="107671" y="22277"/>
                    </a:lnTo>
                    <a:cubicBezTo>
                      <a:pt x="95479" y="22929"/>
                      <a:pt x="84692" y="23230"/>
                      <a:pt x="75360" y="23230"/>
                    </a:cubicBezTo>
                    <a:lnTo>
                      <a:pt x="6422" y="23230"/>
                    </a:lnTo>
                    <a:lnTo>
                      <a:pt x="6422" y="0"/>
                    </a:lnTo>
                    <a:lnTo>
                      <a:pt x="144649" y="0"/>
                    </a:lnTo>
                    <a:lnTo>
                      <a:pt x="144649" y="18965"/>
                    </a:lnTo>
                    <a:lnTo>
                      <a:pt x="53083" y="126285"/>
                    </a:lnTo>
                    <a:lnTo>
                      <a:pt x="35422" y="145853"/>
                    </a:lnTo>
                    <a:cubicBezTo>
                      <a:pt x="48266" y="144899"/>
                      <a:pt x="60308" y="144398"/>
                      <a:pt x="71546" y="144398"/>
                    </a:cubicBezTo>
                    <a:lnTo>
                      <a:pt x="149716" y="144398"/>
                    </a:lnTo>
                    <a:lnTo>
                      <a:pt x="149716" y="169083"/>
                    </a:lnTo>
                    <a:lnTo>
                      <a:pt x="0" y="16908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4" name="手繪多邊形: 圖案 173">
                <a:extLst>
                  <a:ext uri="{FF2B5EF4-FFF2-40B4-BE49-F238E27FC236}">
                    <a16:creationId xmlns:a16="http://schemas.microsoft.com/office/drawing/2014/main" id="{35CD5925-711C-D792-9F47-B841C93B5B83}"/>
                  </a:ext>
                </a:extLst>
              </p:cNvPr>
              <p:cNvSpPr/>
              <p:nvPr/>
            </p:nvSpPr>
            <p:spPr>
              <a:xfrm>
                <a:off x="5522239" y="3267390"/>
                <a:ext cx="158446" cy="176709"/>
              </a:xfrm>
              <a:custGeom>
                <a:avLst/>
                <a:gdLst>
                  <a:gd name="connsiteX0" fmla="*/ 0 w 158446"/>
                  <a:gd name="connsiteY0" fmla="*/ 88405 h 176709"/>
                  <a:gd name="connsiteX1" fmla="*/ 26140 w 158446"/>
                  <a:gd name="connsiteY1" fmla="*/ 18815 h 176709"/>
                  <a:gd name="connsiteX2" fmla="*/ 79323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3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0 w 158446"/>
                  <a:gd name="connsiteY11" fmla="*/ 137072 h 176709"/>
                  <a:gd name="connsiteX12" fmla="*/ 79273 w 158446"/>
                  <a:gd name="connsiteY12" fmla="*/ 153228 h 176709"/>
                  <a:gd name="connsiteX13" fmla="*/ 114796 w 158446"/>
                  <a:gd name="connsiteY13" fmla="*/ 136972 h 176709"/>
                  <a:gd name="connsiteX14" fmla="*/ 128945 w 158446"/>
                  <a:gd name="connsiteY14" fmla="*/ 87451 h 176709"/>
                  <a:gd name="connsiteX15" fmla="*/ 114696 w 158446"/>
                  <a:gd name="connsiteY15" fmla="*/ 39938 h 176709"/>
                  <a:gd name="connsiteX16" fmla="*/ 79273 w 158446"/>
                  <a:gd name="connsiteY16" fmla="*/ 23782 h 176709"/>
                  <a:gd name="connsiteX17" fmla="*/ 43600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1" y="6272"/>
                      <a:pt x="58401" y="0"/>
                      <a:pt x="79323"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3" y="176709"/>
                    </a:cubicBezTo>
                    <a:cubicBezTo>
                      <a:pt x="55642" y="176709"/>
                      <a:pt x="36526" y="169133"/>
                      <a:pt x="21926" y="153931"/>
                    </a:cubicBezTo>
                    <a:cubicBezTo>
                      <a:pt x="7325" y="138829"/>
                      <a:pt x="0" y="116953"/>
                      <a:pt x="0" y="88405"/>
                    </a:cubicBezTo>
                    <a:close/>
                    <a:moveTo>
                      <a:pt x="29452" y="88405"/>
                    </a:moveTo>
                    <a:cubicBezTo>
                      <a:pt x="29452" y="110079"/>
                      <a:pt x="34168" y="126285"/>
                      <a:pt x="43600" y="137072"/>
                    </a:cubicBezTo>
                    <a:cubicBezTo>
                      <a:pt x="53033" y="147860"/>
                      <a:pt x="64924" y="153228"/>
                      <a:pt x="79273" y="153228"/>
                    </a:cubicBezTo>
                    <a:cubicBezTo>
                      <a:pt x="93523" y="153228"/>
                      <a:pt x="105313" y="147810"/>
                      <a:pt x="114796" y="136972"/>
                    </a:cubicBezTo>
                    <a:cubicBezTo>
                      <a:pt x="124228" y="126135"/>
                      <a:pt x="128945" y="109628"/>
                      <a:pt x="128945" y="87451"/>
                    </a:cubicBezTo>
                    <a:cubicBezTo>
                      <a:pt x="128945" y="66529"/>
                      <a:pt x="124178" y="50675"/>
                      <a:pt x="114696" y="39938"/>
                    </a:cubicBezTo>
                    <a:cubicBezTo>
                      <a:pt x="105213" y="29150"/>
                      <a:pt x="93372" y="23782"/>
                      <a:pt x="79273" y="23782"/>
                    </a:cubicBezTo>
                    <a:cubicBezTo>
                      <a:pt x="64924" y="23782"/>
                      <a:pt x="53033" y="29150"/>
                      <a:pt x="43600" y="39887"/>
                    </a:cubicBezTo>
                    <a:cubicBezTo>
                      <a:pt x="34218" y="50574"/>
                      <a:pt x="29452" y="66730"/>
                      <a:pt x="29452" y="88405"/>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5" name="手繪多邊形: 圖案 174">
                <a:extLst>
                  <a:ext uri="{FF2B5EF4-FFF2-40B4-BE49-F238E27FC236}">
                    <a16:creationId xmlns:a16="http://schemas.microsoft.com/office/drawing/2014/main" id="{3219156B-DD48-7C80-E277-289A69F913F5}"/>
                  </a:ext>
                </a:extLst>
              </p:cNvPr>
              <p:cNvSpPr/>
              <p:nvPr/>
            </p:nvSpPr>
            <p:spPr>
              <a:xfrm>
                <a:off x="5714302" y="3267440"/>
                <a:ext cx="137423" cy="172895"/>
              </a:xfrm>
              <a:custGeom>
                <a:avLst/>
                <a:gdLst>
                  <a:gd name="connsiteX0" fmla="*/ 0 w 137423"/>
                  <a:gd name="connsiteY0" fmla="*/ 172896 h 172895"/>
                  <a:gd name="connsiteX1" fmla="*/ 0 w 137423"/>
                  <a:gd name="connsiteY1" fmla="*/ 3813 h 172895"/>
                  <a:gd name="connsiteX2" fmla="*/ 25789 w 137423"/>
                  <a:gd name="connsiteY2" fmla="*/ 3813 h 172895"/>
                  <a:gd name="connsiteX3" fmla="*/ 25789 w 137423"/>
                  <a:gd name="connsiteY3" fmla="*/ 27846 h 172895"/>
                  <a:gd name="connsiteX4" fmla="*/ 79625 w 137423"/>
                  <a:gd name="connsiteY4" fmla="*/ 0 h 172895"/>
                  <a:gd name="connsiteX5" fmla="*/ 107721 w 137423"/>
                  <a:gd name="connsiteY5" fmla="*/ 5469 h 172895"/>
                  <a:gd name="connsiteX6" fmla="*/ 126887 w 137423"/>
                  <a:gd name="connsiteY6" fmla="*/ 19868 h 172895"/>
                  <a:gd name="connsiteX7" fmla="*/ 135818 w 137423"/>
                  <a:gd name="connsiteY7" fmla="*/ 41041 h 172895"/>
                  <a:gd name="connsiteX8" fmla="*/ 137424 w 137423"/>
                  <a:gd name="connsiteY8" fmla="*/ 68887 h 172895"/>
                  <a:gd name="connsiteX9" fmla="*/ 137424 w 137423"/>
                  <a:gd name="connsiteY9" fmla="*/ 172846 h 172895"/>
                  <a:gd name="connsiteX10" fmla="*/ 108775 w 137423"/>
                  <a:gd name="connsiteY10" fmla="*/ 172846 h 172895"/>
                  <a:gd name="connsiteX11" fmla="*/ 108775 w 137423"/>
                  <a:gd name="connsiteY11" fmla="*/ 69991 h 172895"/>
                  <a:gd name="connsiteX12" fmla="*/ 105414 w 137423"/>
                  <a:gd name="connsiteY12" fmla="*/ 43801 h 172895"/>
                  <a:gd name="connsiteX13" fmla="*/ 93572 w 137423"/>
                  <a:gd name="connsiteY13" fmla="*/ 29953 h 172895"/>
                  <a:gd name="connsiteX14" fmla="*/ 73604 w 137423"/>
                  <a:gd name="connsiteY14" fmla="*/ 24785 h 172895"/>
                  <a:gd name="connsiteX15" fmla="*/ 41995 w 137423"/>
                  <a:gd name="connsiteY15" fmla="*/ 36426 h 172895"/>
                  <a:gd name="connsiteX16" fmla="*/ 28699 w 137423"/>
                  <a:gd name="connsiteY16" fmla="*/ 80528 h 172895"/>
                  <a:gd name="connsiteX17" fmla="*/ 28699 w 137423"/>
                  <a:gd name="connsiteY17" fmla="*/ 172896 h 172895"/>
                  <a:gd name="connsiteX18" fmla="*/ 0 w 137423"/>
                  <a:gd name="connsiteY18" fmla="*/ 172896 h 172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7423" h="172895">
                    <a:moveTo>
                      <a:pt x="0" y="172896"/>
                    </a:moveTo>
                    <a:lnTo>
                      <a:pt x="0" y="3813"/>
                    </a:lnTo>
                    <a:lnTo>
                      <a:pt x="25789" y="3813"/>
                    </a:lnTo>
                    <a:lnTo>
                      <a:pt x="25789" y="27846"/>
                    </a:lnTo>
                    <a:cubicBezTo>
                      <a:pt x="38232" y="9282"/>
                      <a:pt x="56144" y="0"/>
                      <a:pt x="79625" y="0"/>
                    </a:cubicBezTo>
                    <a:cubicBezTo>
                      <a:pt x="89809" y="0"/>
                      <a:pt x="99192" y="1856"/>
                      <a:pt x="107721" y="5469"/>
                    </a:cubicBezTo>
                    <a:cubicBezTo>
                      <a:pt x="116251" y="9131"/>
                      <a:pt x="122673" y="13948"/>
                      <a:pt x="126887" y="19868"/>
                    </a:cubicBezTo>
                    <a:cubicBezTo>
                      <a:pt x="131152" y="25789"/>
                      <a:pt x="134112" y="32863"/>
                      <a:pt x="135818" y="41041"/>
                    </a:cubicBezTo>
                    <a:cubicBezTo>
                      <a:pt x="136872" y="46360"/>
                      <a:pt x="137424" y="55642"/>
                      <a:pt x="137424" y="68887"/>
                    </a:cubicBezTo>
                    <a:lnTo>
                      <a:pt x="137424" y="172846"/>
                    </a:lnTo>
                    <a:lnTo>
                      <a:pt x="108775" y="172846"/>
                    </a:lnTo>
                    <a:lnTo>
                      <a:pt x="108775" y="69991"/>
                    </a:lnTo>
                    <a:cubicBezTo>
                      <a:pt x="108775" y="58301"/>
                      <a:pt x="107671" y="49571"/>
                      <a:pt x="105414" y="43801"/>
                    </a:cubicBezTo>
                    <a:cubicBezTo>
                      <a:pt x="103156" y="38031"/>
                      <a:pt x="99242" y="33415"/>
                      <a:pt x="93572" y="29953"/>
                    </a:cubicBezTo>
                    <a:cubicBezTo>
                      <a:pt x="87903" y="26491"/>
                      <a:pt x="81230" y="24785"/>
                      <a:pt x="73604" y="24785"/>
                    </a:cubicBezTo>
                    <a:cubicBezTo>
                      <a:pt x="61412" y="24785"/>
                      <a:pt x="50875" y="28649"/>
                      <a:pt x="41995" y="36426"/>
                    </a:cubicBezTo>
                    <a:cubicBezTo>
                      <a:pt x="33114" y="44152"/>
                      <a:pt x="28699" y="58853"/>
                      <a:pt x="28699" y="80528"/>
                    </a:cubicBezTo>
                    <a:lnTo>
                      <a:pt x="28699" y="172896"/>
                    </a:lnTo>
                    <a:lnTo>
                      <a:pt x="0" y="172896"/>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6" name="手繪多邊形: 圖案 175">
                <a:extLst>
                  <a:ext uri="{FF2B5EF4-FFF2-40B4-BE49-F238E27FC236}">
                    <a16:creationId xmlns:a16="http://schemas.microsoft.com/office/drawing/2014/main" id="{BBF56D44-9594-E852-15AE-E94DA45DFB5E}"/>
                  </a:ext>
                </a:extLst>
              </p:cNvPr>
              <p:cNvSpPr/>
              <p:nvPr/>
            </p:nvSpPr>
            <p:spPr>
              <a:xfrm>
                <a:off x="5885944" y="3267390"/>
                <a:ext cx="155736" cy="176759"/>
              </a:xfrm>
              <a:custGeom>
                <a:avLst/>
                <a:gdLst>
                  <a:gd name="connsiteX0" fmla="*/ 120064 w 155736"/>
                  <a:gd name="connsiteY0" fmla="*/ 152074 h 176759"/>
                  <a:gd name="connsiteX1" fmla="*/ 89408 w 155736"/>
                  <a:gd name="connsiteY1" fmla="*/ 171190 h 176759"/>
                  <a:gd name="connsiteX2" fmla="*/ 57799 w 155736"/>
                  <a:gd name="connsiteY2" fmla="*/ 176759 h 176759"/>
                  <a:gd name="connsiteX3" fmla="*/ 14951 w 155736"/>
                  <a:gd name="connsiteY3" fmla="*/ 163162 h 176759"/>
                  <a:gd name="connsiteX4" fmla="*/ 0 w 155736"/>
                  <a:gd name="connsiteY4" fmla="*/ 128393 h 176759"/>
                  <a:gd name="connsiteX5" fmla="*/ 5670 w 155736"/>
                  <a:gd name="connsiteY5" fmla="*/ 105714 h 176759"/>
                  <a:gd name="connsiteX6" fmla="*/ 20470 w 155736"/>
                  <a:gd name="connsiteY6" fmla="*/ 89208 h 176759"/>
                  <a:gd name="connsiteX7" fmla="*/ 41091 w 155736"/>
                  <a:gd name="connsiteY7" fmla="*/ 79825 h 176759"/>
                  <a:gd name="connsiteX8" fmla="*/ 66580 w 155736"/>
                  <a:gd name="connsiteY8" fmla="*/ 75510 h 176759"/>
                  <a:gd name="connsiteX9" fmla="*/ 117706 w 155736"/>
                  <a:gd name="connsiteY9" fmla="*/ 65626 h 176759"/>
                  <a:gd name="connsiteX10" fmla="*/ 117856 w 155736"/>
                  <a:gd name="connsiteY10" fmla="*/ 58150 h 176759"/>
                  <a:gd name="connsiteX11" fmla="*/ 109728 w 155736"/>
                  <a:gd name="connsiteY11" fmla="*/ 33465 h 176759"/>
                  <a:gd name="connsiteX12" fmla="*/ 77066 w 155736"/>
                  <a:gd name="connsiteY12" fmla="*/ 23732 h 176759"/>
                  <a:gd name="connsiteX13" fmla="*/ 47212 w 155736"/>
                  <a:gd name="connsiteY13" fmla="*/ 30806 h 176759"/>
                  <a:gd name="connsiteX14" fmla="*/ 32963 w 155736"/>
                  <a:gd name="connsiteY14" fmla="*/ 55893 h 176759"/>
                  <a:gd name="connsiteX15" fmla="*/ 4917 w 155736"/>
                  <a:gd name="connsiteY15" fmla="*/ 52080 h 176759"/>
                  <a:gd name="connsiteX16" fmla="*/ 17510 w 155736"/>
                  <a:gd name="connsiteY16" fmla="*/ 23029 h 176759"/>
                  <a:gd name="connsiteX17" fmla="*/ 42847 w 155736"/>
                  <a:gd name="connsiteY17" fmla="*/ 5971 h 176759"/>
                  <a:gd name="connsiteX18" fmla="*/ 81230 w 155736"/>
                  <a:gd name="connsiteY18" fmla="*/ 0 h 176759"/>
                  <a:gd name="connsiteX19" fmla="*/ 116401 w 155736"/>
                  <a:gd name="connsiteY19" fmla="*/ 5118 h 176759"/>
                  <a:gd name="connsiteX20" fmla="*/ 136320 w 155736"/>
                  <a:gd name="connsiteY20" fmla="*/ 17912 h 176759"/>
                  <a:gd name="connsiteX21" fmla="*/ 145251 w 155736"/>
                  <a:gd name="connsiteY21" fmla="*/ 37429 h 176759"/>
                  <a:gd name="connsiteX22" fmla="*/ 146706 w 155736"/>
                  <a:gd name="connsiteY22" fmla="*/ 63870 h 176759"/>
                  <a:gd name="connsiteX23" fmla="*/ 146706 w 155736"/>
                  <a:gd name="connsiteY23" fmla="*/ 102102 h 176759"/>
                  <a:gd name="connsiteX24" fmla="*/ 148512 w 155736"/>
                  <a:gd name="connsiteY24" fmla="*/ 152676 h 176759"/>
                  <a:gd name="connsiteX25" fmla="*/ 155737 w 155736"/>
                  <a:gd name="connsiteY25" fmla="*/ 172996 h 176759"/>
                  <a:gd name="connsiteX26" fmla="*/ 125783 w 155736"/>
                  <a:gd name="connsiteY26" fmla="*/ 172996 h 176759"/>
                  <a:gd name="connsiteX27" fmla="*/ 120064 w 155736"/>
                  <a:gd name="connsiteY27" fmla="*/ 152074 h 176759"/>
                  <a:gd name="connsiteX28" fmla="*/ 117706 w 155736"/>
                  <a:gd name="connsiteY28" fmla="*/ 88104 h 176759"/>
                  <a:gd name="connsiteX29" fmla="*/ 70894 w 155736"/>
                  <a:gd name="connsiteY29" fmla="*/ 98941 h 176759"/>
                  <a:gd name="connsiteX30" fmla="*/ 45908 w 155736"/>
                  <a:gd name="connsiteY30" fmla="*/ 104661 h 176759"/>
                  <a:gd name="connsiteX31" fmla="*/ 34619 w 155736"/>
                  <a:gd name="connsiteY31" fmla="*/ 113993 h 176759"/>
                  <a:gd name="connsiteX32" fmla="*/ 30656 w 155736"/>
                  <a:gd name="connsiteY32" fmla="*/ 127590 h 176759"/>
                  <a:gd name="connsiteX33" fmla="*/ 39335 w 155736"/>
                  <a:gd name="connsiteY33" fmla="*/ 146706 h 176759"/>
                  <a:gd name="connsiteX34" fmla="*/ 64723 w 155736"/>
                  <a:gd name="connsiteY34" fmla="*/ 154332 h 176759"/>
                  <a:gd name="connsiteX35" fmla="*/ 94175 w 155736"/>
                  <a:gd name="connsiteY35" fmla="*/ 147107 h 176759"/>
                  <a:gd name="connsiteX36" fmla="*/ 113140 w 155736"/>
                  <a:gd name="connsiteY36" fmla="*/ 127289 h 176759"/>
                  <a:gd name="connsiteX37" fmla="*/ 117756 w 155736"/>
                  <a:gd name="connsiteY37" fmla="*/ 98640 h 176759"/>
                  <a:gd name="connsiteX38" fmla="*/ 117756 w 155736"/>
                  <a:gd name="connsiteY38" fmla="*/ 88104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736" h="176759">
                    <a:moveTo>
                      <a:pt x="120064" y="152074"/>
                    </a:moveTo>
                    <a:cubicBezTo>
                      <a:pt x="109427" y="161105"/>
                      <a:pt x="99242" y="167477"/>
                      <a:pt x="89408" y="171190"/>
                    </a:cubicBezTo>
                    <a:cubicBezTo>
                      <a:pt x="79574" y="174903"/>
                      <a:pt x="69038" y="176759"/>
                      <a:pt x="57799" y="176759"/>
                    </a:cubicBezTo>
                    <a:cubicBezTo>
                      <a:pt x="39235" y="176759"/>
                      <a:pt x="24936" y="172244"/>
                      <a:pt x="14951" y="163162"/>
                    </a:cubicBezTo>
                    <a:cubicBezTo>
                      <a:pt x="4967" y="154081"/>
                      <a:pt x="0" y="142491"/>
                      <a:pt x="0" y="128393"/>
                    </a:cubicBezTo>
                    <a:cubicBezTo>
                      <a:pt x="0" y="120114"/>
                      <a:pt x="1907" y="112538"/>
                      <a:pt x="5670" y="105714"/>
                    </a:cubicBezTo>
                    <a:cubicBezTo>
                      <a:pt x="9433" y="98841"/>
                      <a:pt x="14349" y="93372"/>
                      <a:pt x="20470" y="89208"/>
                    </a:cubicBezTo>
                    <a:cubicBezTo>
                      <a:pt x="26591" y="85043"/>
                      <a:pt x="33465" y="81932"/>
                      <a:pt x="41091" y="79825"/>
                    </a:cubicBezTo>
                    <a:cubicBezTo>
                      <a:pt x="46711" y="78320"/>
                      <a:pt x="55190" y="76915"/>
                      <a:pt x="66580" y="75510"/>
                    </a:cubicBezTo>
                    <a:cubicBezTo>
                      <a:pt x="89709" y="72751"/>
                      <a:pt x="106768" y="69439"/>
                      <a:pt x="117706" y="65626"/>
                    </a:cubicBezTo>
                    <a:cubicBezTo>
                      <a:pt x="117806" y="61713"/>
                      <a:pt x="117856" y="59204"/>
                      <a:pt x="117856" y="58150"/>
                    </a:cubicBezTo>
                    <a:cubicBezTo>
                      <a:pt x="117856" y="46460"/>
                      <a:pt x="115147" y="38232"/>
                      <a:pt x="109728" y="33465"/>
                    </a:cubicBezTo>
                    <a:cubicBezTo>
                      <a:pt x="102403" y="26993"/>
                      <a:pt x="91515" y="23732"/>
                      <a:pt x="77066" y="23732"/>
                    </a:cubicBezTo>
                    <a:cubicBezTo>
                      <a:pt x="63569" y="23732"/>
                      <a:pt x="53635" y="26090"/>
                      <a:pt x="47212" y="30806"/>
                    </a:cubicBezTo>
                    <a:cubicBezTo>
                      <a:pt x="40791" y="35522"/>
                      <a:pt x="36024" y="43901"/>
                      <a:pt x="32963" y="55893"/>
                    </a:cubicBezTo>
                    <a:lnTo>
                      <a:pt x="4917" y="52080"/>
                    </a:lnTo>
                    <a:cubicBezTo>
                      <a:pt x="7476" y="40088"/>
                      <a:pt x="11640" y="30405"/>
                      <a:pt x="17510" y="23029"/>
                    </a:cubicBezTo>
                    <a:cubicBezTo>
                      <a:pt x="23331" y="15654"/>
                      <a:pt x="31810" y="9984"/>
                      <a:pt x="42847" y="5971"/>
                    </a:cubicBezTo>
                    <a:cubicBezTo>
                      <a:pt x="53886" y="2007"/>
                      <a:pt x="66679" y="0"/>
                      <a:pt x="81230" y="0"/>
                    </a:cubicBezTo>
                    <a:cubicBezTo>
                      <a:pt x="95680" y="0"/>
                      <a:pt x="107420" y="1706"/>
                      <a:pt x="116401" y="5118"/>
                    </a:cubicBezTo>
                    <a:cubicBezTo>
                      <a:pt x="125432" y="8529"/>
                      <a:pt x="132055" y="12794"/>
                      <a:pt x="136320" y="17912"/>
                    </a:cubicBezTo>
                    <a:cubicBezTo>
                      <a:pt x="140585" y="23080"/>
                      <a:pt x="143545" y="29552"/>
                      <a:pt x="145251" y="37429"/>
                    </a:cubicBezTo>
                    <a:cubicBezTo>
                      <a:pt x="146204" y="42296"/>
                      <a:pt x="146706" y="51126"/>
                      <a:pt x="146706" y="63870"/>
                    </a:cubicBezTo>
                    <a:lnTo>
                      <a:pt x="146706" y="102102"/>
                    </a:lnTo>
                    <a:cubicBezTo>
                      <a:pt x="146706" y="128744"/>
                      <a:pt x="147308" y="145602"/>
                      <a:pt x="148512" y="152676"/>
                    </a:cubicBezTo>
                    <a:cubicBezTo>
                      <a:pt x="149716" y="159751"/>
                      <a:pt x="152124" y="166524"/>
                      <a:pt x="155737" y="172996"/>
                    </a:cubicBezTo>
                    <a:lnTo>
                      <a:pt x="125783" y="172996"/>
                    </a:lnTo>
                    <a:cubicBezTo>
                      <a:pt x="122823" y="167026"/>
                      <a:pt x="120917" y="160052"/>
                      <a:pt x="120064" y="152074"/>
                    </a:cubicBezTo>
                    <a:close/>
                    <a:moveTo>
                      <a:pt x="117706" y="88104"/>
                    </a:moveTo>
                    <a:cubicBezTo>
                      <a:pt x="107320" y="92368"/>
                      <a:pt x="91716" y="95981"/>
                      <a:pt x="70894" y="98941"/>
                    </a:cubicBezTo>
                    <a:cubicBezTo>
                      <a:pt x="59103" y="100647"/>
                      <a:pt x="50775" y="102554"/>
                      <a:pt x="45908" y="104661"/>
                    </a:cubicBezTo>
                    <a:cubicBezTo>
                      <a:pt x="41041" y="106768"/>
                      <a:pt x="37278" y="109879"/>
                      <a:pt x="34619" y="113993"/>
                    </a:cubicBezTo>
                    <a:cubicBezTo>
                      <a:pt x="31960" y="118057"/>
                      <a:pt x="30656" y="122623"/>
                      <a:pt x="30656" y="127590"/>
                    </a:cubicBezTo>
                    <a:cubicBezTo>
                      <a:pt x="30656" y="135216"/>
                      <a:pt x="33565" y="141588"/>
                      <a:pt x="39335" y="146706"/>
                    </a:cubicBezTo>
                    <a:cubicBezTo>
                      <a:pt x="45105" y="151823"/>
                      <a:pt x="53584" y="154332"/>
                      <a:pt x="64723" y="154332"/>
                    </a:cubicBezTo>
                    <a:cubicBezTo>
                      <a:pt x="75761" y="154332"/>
                      <a:pt x="85595" y="151924"/>
                      <a:pt x="94175" y="147107"/>
                    </a:cubicBezTo>
                    <a:cubicBezTo>
                      <a:pt x="102754" y="142290"/>
                      <a:pt x="109076" y="135668"/>
                      <a:pt x="113140" y="127289"/>
                    </a:cubicBezTo>
                    <a:cubicBezTo>
                      <a:pt x="116200" y="120816"/>
                      <a:pt x="117756" y="111284"/>
                      <a:pt x="117756" y="98640"/>
                    </a:cubicBezTo>
                    <a:lnTo>
                      <a:pt x="117756" y="88104"/>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7" name="手繪多邊形: 圖案 176">
                <a:extLst>
                  <a:ext uri="{FF2B5EF4-FFF2-40B4-BE49-F238E27FC236}">
                    <a16:creationId xmlns:a16="http://schemas.microsoft.com/office/drawing/2014/main" id="{E98B350E-630A-0A59-F242-FA93ECF53A9A}"/>
                  </a:ext>
                </a:extLst>
              </p:cNvPr>
              <p:cNvSpPr/>
              <p:nvPr/>
            </p:nvSpPr>
            <p:spPr>
              <a:xfrm>
                <a:off x="6056532" y="3271203"/>
                <a:ext cx="231999" cy="169133"/>
              </a:xfrm>
              <a:custGeom>
                <a:avLst/>
                <a:gdLst>
                  <a:gd name="connsiteX0" fmla="*/ 51728 w 231999"/>
                  <a:gd name="connsiteY0" fmla="*/ 169133 h 169133"/>
                  <a:gd name="connsiteX1" fmla="*/ 0 w 231999"/>
                  <a:gd name="connsiteY1" fmla="*/ 0 h 169133"/>
                  <a:gd name="connsiteX2" fmla="*/ 29602 w 231999"/>
                  <a:gd name="connsiteY2" fmla="*/ 0 h 169133"/>
                  <a:gd name="connsiteX3" fmla="*/ 56495 w 231999"/>
                  <a:gd name="connsiteY3" fmla="*/ 97637 h 169133"/>
                  <a:gd name="connsiteX4" fmla="*/ 66529 w 231999"/>
                  <a:gd name="connsiteY4" fmla="*/ 133962 h 169133"/>
                  <a:gd name="connsiteX5" fmla="*/ 75310 w 231999"/>
                  <a:gd name="connsiteY5" fmla="*/ 99092 h 169133"/>
                  <a:gd name="connsiteX6" fmla="*/ 102202 w 231999"/>
                  <a:gd name="connsiteY6" fmla="*/ 50 h 169133"/>
                  <a:gd name="connsiteX7" fmla="*/ 131654 w 231999"/>
                  <a:gd name="connsiteY7" fmla="*/ 50 h 169133"/>
                  <a:gd name="connsiteX8" fmla="*/ 156991 w 231999"/>
                  <a:gd name="connsiteY8" fmla="*/ 98138 h 169133"/>
                  <a:gd name="connsiteX9" fmla="*/ 165420 w 231999"/>
                  <a:gd name="connsiteY9" fmla="*/ 130450 h 169133"/>
                  <a:gd name="connsiteX10" fmla="*/ 175153 w 231999"/>
                  <a:gd name="connsiteY10" fmla="*/ 97787 h 169133"/>
                  <a:gd name="connsiteX11" fmla="*/ 204154 w 231999"/>
                  <a:gd name="connsiteY11" fmla="*/ 0 h 169133"/>
                  <a:gd name="connsiteX12" fmla="*/ 232000 w 231999"/>
                  <a:gd name="connsiteY12" fmla="*/ 0 h 169133"/>
                  <a:gd name="connsiteX13" fmla="*/ 179117 w 231999"/>
                  <a:gd name="connsiteY13" fmla="*/ 169133 h 169133"/>
                  <a:gd name="connsiteX14" fmla="*/ 149315 w 231999"/>
                  <a:gd name="connsiteY14" fmla="*/ 169133 h 169133"/>
                  <a:gd name="connsiteX15" fmla="*/ 122422 w 231999"/>
                  <a:gd name="connsiteY15" fmla="*/ 67834 h 169133"/>
                  <a:gd name="connsiteX16" fmla="*/ 115899 w 231999"/>
                  <a:gd name="connsiteY16" fmla="*/ 39035 h 169133"/>
                  <a:gd name="connsiteX17" fmla="*/ 81681 w 231999"/>
                  <a:gd name="connsiteY17" fmla="*/ 169133 h 169133"/>
                  <a:gd name="connsiteX18" fmla="*/ 51728 w 231999"/>
                  <a:gd name="connsiteY18" fmla="*/ 169133 h 1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1999" h="169133">
                    <a:moveTo>
                      <a:pt x="51728" y="169133"/>
                    </a:moveTo>
                    <a:lnTo>
                      <a:pt x="0" y="0"/>
                    </a:lnTo>
                    <a:lnTo>
                      <a:pt x="29602" y="0"/>
                    </a:lnTo>
                    <a:lnTo>
                      <a:pt x="56495" y="97637"/>
                    </a:lnTo>
                    <a:lnTo>
                      <a:pt x="66529" y="133962"/>
                    </a:lnTo>
                    <a:cubicBezTo>
                      <a:pt x="66931" y="132156"/>
                      <a:pt x="69891" y="120515"/>
                      <a:pt x="75310" y="99092"/>
                    </a:cubicBezTo>
                    <a:lnTo>
                      <a:pt x="102202" y="50"/>
                    </a:lnTo>
                    <a:lnTo>
                      <a:pt x="131654" y="50"/>
                    </a:lnTo>
                    <a:lnTo>
                      <a:pt x="156991" y="98138"/>
                    </a:lnTo>
                    <a:lnTo>
                      <a:pt x="165420" y="130450"/>
                    </a:lnTo>
                    <a:lnTo>
                      <a:pt x="175153" y="97787"/>
                    </a:lnTo>
                    <a:lnTo>
                      <a:pt x="204154" y="0"/>
                    </a:lnTo>
                    <a:lnTo>
                      <a:pt x="232000" y="0"/>
                    </a:lnTo>
                    <a:lnTo>
                      <a:pt x="179117" y="169133"/>
                    </a:lnTo>
                    <a:lnTo>
                      <a:pt x="149315" y="169133"/>
                    </a:lnTo>
                    <a:lnTo>
                      <a:pt x="122422" y="67834"/>
                    </a:lnTo>
                    <a:lnTo>
                      <a:pt x="115899" y="39035"/>
                    </a:lnTo>
                    <a:lnTo>
                      <a:pt x="81681" y="169133"/>
                    </a:lnTo>
                    <a:lnTo>
                      <a:pt x="51728" y="16913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8" name="手繪多邊形: 圖案 177">
                <a:extLst>
                  <a:ext uri="{FF2B5EF4-FFF2-40B4-BE49-F238E27FC236}">
                    <a16:creationId xmlns:a16="http://schemas.microsoft.com/office/drawing/2014/main" id="{4A5347FD-878A-4553-3610-915DCA234BAC}"/>
                  </a:ext>
                </a:extLst>
              </p:cNvPr>
              <p:cNvSpPr/>
              <p:nvPr/>
            </p:nvSpPr>
            <p:spPr>
              <a:xfrm>
                <a:off x="6301075" y="3267390"/>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9"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21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79" name="手繪多邊形: 圖案 178">
                <a:extLst>
                  <a:ext uri="{FF2B5EF4-FFF2-40B4-BE49-F238E27FC236}">
                    <a16:creationId xmlns:a16="http://schemas.microsoft.com/office/drawing/2014/main" id="{54DA6549-2BDE-79AB-E870-487B6E0E8C52}"/>
                  </a:ext>
                </a:extLst>
              </p:cNvPr>
              <p:cNvSpPr/>
              <p:nvPr/>
            </p:nvSpPr>
            <p:spPr>
              <a:xfrm>
                <a:off x="6483755" y="3407673"/>
                <a:ext cx="32662" cy="32662"/>
              </a:xfrm>
              <a:custGeom>
                <a:avLst/>
                <a:gdLst>
                  <a:gd name="connsiteX0" fmla="*/ 0 w 32662"/>
                  <a:gd name="connsiteY0" fmla="*/ 32663 h 32662"/>
                  <a:gd name="connsiteX1" fmla="*/ 0 w 32662"/>
                  <a:gd name="connsiteY1" fmla="*/ 0 h 32662"/>
                  <a:gd name="connsiteX2" fmla="*/ 32662 w 32662"/>
                  <a:gd name="connsiteY2" fmla="*/ 0 h 32662"/>
                  <a:gd name="connsiteX3" fmla="*/ 32662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2" y="0"/>
                    </a:lnTo>
                    <a:lnTo>
                      <a:pt x="32662"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0" name="手繪多邊形: 圖案 179">
                <a:extLst>
                  <a:ext uri="{FF2B5EF4-FFF2-40B4-BE49-F238E27FC236}">
                    <a16:creationId xmlns:a16="http://schemas.microsoft.com/office/drawing/2014/main" id="{01B487D4-8350-C3DA-EA34-40612967B358}"/>
                  </a:ext>
                </a:extLst>
              </p:cNvPr>
              <p:cNvSpPr/>
              <p:nvPr/>
            </p:nvSpPr>
            <p:spPr>
              <a:xfrm>
                <a:off x="6557459" y="3267440"/>
                <a:ext cx="147307" cy="176759"/>
              </a:xfrm>
              <a:custGeom>
                <a:avLst/>
                <a:gdLst>
                  <a:gd name="connsiteX0" fmla="*/ 119111 w 147307"/>
                  <a:gd name="connsiteY0" fmla="*/ 110983 h 176759"/>
                  <a:gd name="connsiteX1" fmla="*/ 147308 w 147307"/>
                  <a:gd name="connsiteY1" fmla="*/ 114645 h 176759"/>
                  <a:gd name="connsiteX2" fmla="*/ 123677 w 147307"/>
                  <a:gd name="connsiteY2" fmla="*/ 160252 h 176759"/>
                  <a:gd name="connsiteX3" fmla="*/ 76915 w 147307"/>
                  <a:gd name="connsiteY3" fmla="*/ 176759 h 176759"/>
                  <a:gd name="connsiteX4" fmla="*/ 21123 w 147307"/>
                  <a:gd name="connsiteY4" fmla="*/ 154081 h 176759"/>
                  <a:gd name="connsiteX5" fmla="*/ 0 w 147307"/>
                  <a:gd name="connsiteY5" fmla="*/ 89007 h 176759"/>
                  <a:gd name="connsiteX6" fmla="*/ 9082 w 147307"/>
                  <a:gd name="connsiteY6" fmla="*/ 41092 h 176759"/>
                  <a:gd name="connsiteX7" fmla="*/ 36726 w 147307"/>
                  <a:gd name="connsiteY7" fmla="*/ 10285 h 176759"/>
                  <a:gd name="connsiteX8" fmla="*/ 77116 w 147307"/>
                  <a:gd name="connsiteY8" fmla="*/ 0 h 176759"/>
                  <a:gd name="connsiteX9" fmla="*/ 122171 w 147307"/>
                  <a:gd name="connsiteY9" fmla="*/ 13948 h 176759"/>
                  <a:gd name="connsiteX10" fmla="*/ 144649 w 147307"/>
                  <a:gd name="connsiteY10" fmla="*/ 53535 h 176759"/>
                  <a:gd name="connsiteX11" fmla="*/ 116803 w 147307"/>
                  <a:gd name="connsiteY11" fmla="*/ 57849 h 176759"/>
                  <a:gd name="connsiteX12" fmla="*/ 102704 w 147307"/>
                  <a:gd name="connsiteY12" fmla="*/ 32211 h 176759"/>
                  <a:gd name="connsiteX13" fmla="*/ 78270 w 147307"/>
                  <a:gd name="connsiteY13" fmla="*/ 23631 h 176759"/>
                  <a:gd name="connsiteX14" fmla="*/ 43098 w 147307"/>
                  <a:gd name="connsiteY14" fmla="*/ 39135 h 176759"/>
                  <a:gd name="connsiteX15" fmla="*/ 29552 w 147307"/>
                  <a:gd name="connsiteY15" fmla="*/ 88254 h 176759"/>
                  <a:gd name="connsiteX16" fmla="*/ 42597 w 147307"/>
                  <a:gd name="connsiteY16" fmla="*/ 137775 h 176759"/>
                  <a:gd name="connsiteX17" fmla="*/ 76664 w 147307"/>
                  <a:gd name="connsiteY17" fmla="*/ 153228 h 176759"/>
                  <a:gd name="connsiteX18" fmla="*/ 104862 w 147307"/>
                  <a:gd name="connsiteY18" fmla="*/ 142893 h 176759"/>
                  <a:gd name="connsiteX19" fmla="*/ 119111 w 147307"/>
                  <a:gd name="connsiteY19" fmla="*/ 110983 h 17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307" h="176759">
                    <a:moveTo>
                      <a:pt x="119111" y="110983"/>
                    </a:moveTo>
                    <a:lnTo>
                      <a:pt x="147308" y="114645"/>
                    </a:lnTo>
                    <a:cubicBezTo>
                      <a:pt x="144247" y="134062"/>
                      <a:pt x="136320" y="149265"/>
                      <a:pt x="123677" y="160252"/>
                    </a:cubicBezTo>
                    <a:cubicBezTo>
                      <a:pt x="110983" y="171240"/>
                      <a:pt x="95429" y="176759"/>
                      <a:pt x="76915" y="176759"/>
                    </a:cubicBezTo>
                    <a:cubicBezTo>
                      <a:pt x="53785" y="176759"/>
                      <a:pt x="35171" y="169183"/>
                      <a:pt x="21123" y="154081"/>
                    </a:cubicBezTo>
                    <a:cubicBezTo>
                      <a:pt x="7075" y="138929"/>
                      <a:pt x="0" y="117254"/>
                      <a:pt x="0" y="89007"/>
                    </a:cubicBezTo>
                    <a:cubicBezTo>
                      <a:pt x="0" y="70744"/>
                      <a:pt x="3010" y="54789"/>
                      <a:pt x="9082" y="41092"/>
                    </a:cubicBezTo>
                    <a:cubicBezTo>
                      <a:pt x="15152" y="27394"/>
                      <a:pt x="24334" y="17109"/>
                      <a:pt x="36726" y="10285"/>
                    </a:cubicBezTo>
                    <a:cubicBezTo>
                      <a:pt x="49069" y="3462"/>
                      <a:pt x="62566" y="0"/>
                      <a:pt x="77116" y="0"/>
                    </a:cubicBezTo>
                    <a:cubicBezTo>
                      <a:pt x="95479" y="0"/>
                      <a:pt x="110481" y="4666"/>
                      <a:pt x="122171" y="13948"/>
                    </a:cubicBezTo>
                    <a:cubicBezTo>
                      <a:pt x="133862" y="23230"/>
                      <a:pt x="141338" y="36426"/>
                      <a:pt x="144649" y="53535"/>
                    </a:cubicBezTo>
                    <a:lnTo>
                      <a:pt x="116803" y="57849"/>
                    </a:lnTo>
                    <a:cubicBezTo>
                      <a:pt x="114144" y="46510"/>
                      <a:pt x="109428" y="37931"/>
                      <a:pt x="102704" y="32211"/>
                    </a:cubicBezTo>
                    <a:cubicBezTo>
                      <a:pt x="95981" y="26491"/>
                      <a:pt x="87803" y="23631"/>
                      <a:pt x="78270" y="23631"/>
                    </a:cubicBezTo>
                    <a:cubicBezTo>
                      <a:pt x="63820" y="23631"/>
                      <a:pt x="52080" y="28799"/>
                      <a:pt x="43098" y="39135"/>
                    </a:cubicBezTo>
                    <a:cubicBezTo>
                      <a:pt x="34068" y="49471"/>
                      <a:pt x="29552" y="65877"/>
                      <a:pt x="29552" y="88254"/>
                    </a:cubicBezTo>
                    <a:cubicBezTo>
                      <a:pt x="29552" y="110983"/>
                      <a:pt x="33917" y="127489"/>
                      <a:pt x="42597" y="137775"/>
                    </a:cubicBezTo>
                    <a:cubicBezTo>
                      <a:pt x="51277" y="148060"/>
                      <a:pt x="62666" y="153228"/>
                      <a:pt x="76664" y="153228"/>
                    </a:cubicBezTo>
                    <a:cubicBezTo>
                      <a:pt x="87903" y="153228"/>
                      <a:pt x="97286" y="149766"/>
                      <a:pt x="104862" y="142893"/>
                    </a:cubicBezTo>
                    <a:cubicBezTo>
                      <a:pt x="112337" y="135919"/>
                      <a:pt x="117104" y="125282"/>
                      <a:pt x="119111" y="110983"/>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1" name="手繪多邊形: 圖案 180">
                <a:extLst>
                  <a:ext uri="{FF2B5EF4-FFF2-40B4-BE49-F238E27FC236}">
                    <a16:creationId xmlns:a16="http://schemas.microsoft.com/office/drawing/2014/main" id="{FCC35DD3-F350-6539-2D11-3E5C5CE4B22A}"/>
                  </a:ext>
                </a:extLst>
              </p:cNvPr>
              <p:cNvSpPr/>
              <p:nvPr/>
            </p:nvSpPr>
            <p:spPr>
              <a:xfrm>
                <a:off x="6718614" y="3267390"/>
                <a:ext cx="158446" cy="176709"/>
              </a:xfrm>
              <a:custGeom>
                <a:avLst/>
                <a:gdLst>
                  <a:gd name="connsiteX0" fmla="*/ 0 w 158446"/>
                  <a:gd name="connsiteY0" fmla="*/ 88405 h 176709"/>
                  <a:gd name="connsiteX1" fmla="*/ 26140 w 158446"/>
                  <a:gd name="connsiteY1" fmla="*/ 18815 h 176709"/>
                  <a:gd name="connsiteX2" fmla="*/ 79324 w 158446"/>
                  <a:gd name="connsiteY2" fmla="*/ 0 h 176709"/>
                  <a:gd name="connsiteX3" fmla="*/ 136320 w 158446"/>
                  <a:gd name="connsiteY3" fmla="*/ 22829 h 176709"/>
                  <a:gd name="connsiteX4" fmla="*/ 158446 w 158446"/>
                  <a:gd name="connsiteY4" fmla="*/ 85946 h 176709"/>
                  <a:gd name="connsiteX5" fmla="*/ 148663 w 158446"/>
                  <a:gd name="connsiteY5" fmla="*/ 137323 h 176709"/>
                  <a:gd name="connsiteX6" fmla="*/ 120164 w 158446"/>
                  <a:gd name="connsiteY6" fmla="*/ 166374 h 176709"/>
                  <a:gd name="connsiteX7" fmla="*/ 79324 w 158446"/>
                  <a:gd name="connsiteY7" fmla="*/ 176709 h 176709"/>
                  <a:gd name="connsiteX8" fmla="*/ 21926 w 158446"/>
                  <a:gd name="connsiteY8" fmla="*/ 153931 h 176709"/>
                  <a:gd name="connsiteX9" fmla="*/ 0 w 158446"/>
                  <a:gd name="connsiteY9" fmla="*/ 88405 h 176709"/>
                  <a:gd name="connsiteX10" fmla="*/ 29452 w 158446"/>
                  <a:gd name="connsiteY10" fmla="*/ 88405 h 176709"/>
                  <a:gd name="connsiteX11" fmla="*/ 43601 w 158446"/>
                  <a:gd name="connsiteY11" fmla="*/ 137072 h 176709"/>
                  <a:gd name="connsiteX12" fmla="*/ 79274 w 158446"/>
                  <a:gd name="connsiteY12" fmla="*/ 153228 h 176709"/>
                  <a:gd name="connsiteX13" fmla="*/ 114796 w 158446"/>
                  <a:gd name="connsiteY13" fmla="*/ 136972 h 176709"/>
                  <a:gd name="connsiteX14" fmla="*/ 128944 w 158446"/>
                  <a:gd name="connsiteY14" fmla="*/ 87451 h 176709"/>
                  <a:gd name="connsiteX15" fmla="*/ 114695 w 158446"/>
                  <a:gd name="connsiteY15" fmla="*/ 39938 h 176709"/>
                  <a:gd name="connsiteX16" fmla="*/ 79274 w 158446"/>
                  <a:gd name="connsiteY16" fmla="*/ 23782 h 176709"/>
                  <a:gd name="connsiteX17" fmla="*/ 43601 w 158446"/>
                  <a:gd name="connsiteY17" fmla="*/ 39887 h 176709"/>
                  <a:gd name="connsiteX18" fmla="*/ 29452 w 158446"/>
                  <a:gd name="connsiteY18" fmla="*/ 88405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46" h="176709">
                    <a:moveTo>
                      <a:pt x="0" y="88405"/>
                    </a:moveTo>
                    <a:cubicBezTo>
                      <a:pt x="0" y="57097"/>
                      <a:pt x="8680" y="33917"/>
                      <a:pt x="26140" y="18815"/>
                    </a:cubicBezTo>
                    <a:cubicBezTo>
                      <a:pt x="40690" y="6272"/>
                      <a:pt x="58401" y="0"/>
                      <a:pt x="79324" y="0"/>
                    </a:cubicBezTo>
                    <a:cubicBezTo>
                      <a:pt x="102554" y="0"/>
                      <a:pt x="121569" y="7626"/>
                      <a:pt x="136320" y="22829"/>
                    </a:cubicBezTo>
                    <a:cubicBezTo>
                      <a:pt x="151071" y="38081"/>
                      <a:pt x="158446" y="59104"/>
                      <a:pt x="158446" y="85946"/>
                    </a:cubicBezTo>
                    <a:cubicBezTo>
                      <a:pt x="158446" y="107721"/>
                      <a:pt x="155185" y="124830"/>
                      <a:pt x="148663" y="137323"/>
                    </a:cubicBezTo>
                    <a:cubicBezTo>
                      <a:pt x="142140" y="149816"/>
                      <a:pt x="132607" y="159500"/>
                      <a:pt x="120164" y="166374"/>
                    </a:cubicBezTo>
                    <a:cubicBezTo>
                      <a:pt x="107671" y="173297"/>
                      <a:pt x="94074" y="176709"/>
                      <a:pt x="79324" y="176709"/>
                    </a:cubicBezTo>
                    <a:cubicBezTo>
                      <a:pt x="55642" y="176709"/>
                      <a:pt x="36526" y="169133"/>
                      <a:pt x="21926" y="153931"/>
                    </a:cubicBezTo>
                    <a:cubicBezTo>
                      <a:pt x="7325" y="138829"/>
                      <a:pt x="0" y="116953"/>
                      <a:pt x="0" y="88405"/>
                    </a:cubicBezTo>
                    <a:close/>
                    <a:moveTo>
                      <a:pt x="29452" y="88405"/>
                    </a:moveTo>
                    <a:cubicBezTo>
                      <a:pt x="29452" y="110079"/>
                      <a:pt x="34168" y="126285"/>
                      <a:pt x="43601" y="137072"/>
                    </a:cubicBezTo>
                    <a:cubicBezTo>
                      <a:pt x="53033" y="147860"/>
                      <a:pt x="64924" y="153228"/>
                      <a:pt x="79274" y="153228"/>
                    </a:cubicBezTo>
                    <a:cubicBezTo>
                      <a:pt x="93523" y="153228"/>
                      <a:pt x="105313" y="147810"/>
                      <a:pt x="114796" y="136972"/>
                    </a:cubicBezTo>
                    <a:cubicBezTo>
                      <a:pt x="124228" y="126135"/>
                      <a:pt x="128944" y="109628"/>
                      <a:pt x="128944" y="87451"/>
                    </a:cubicBezTo>
                    <a:cubicBezTo>
                      <a:pt x="128944" y="66529"/>
                      <a:pt x="124178" y="50675"/>
                      <a:pt x="114695" y="39938"/>
                    </a:cubicBezTo>
                    <a:cubicBezTo>
                      <a:pt x="105213" y="29150"/>
                      <a:pt x="93372" y="23782"/>
                      <a:pt x="79274" y="23782"/>
                    </a:cubicBezTo>
                    <a:cubicBezTo>
                      <a:pt x="64924" y="23782"/>
                      <a:pt x="53033" y="29150"/>
                      <a:pt x="43601" y="39887"/>
                    </a:cubicBezTo>
                    <a:cubicBezTo>
                      <a:pt x="34168" y="50574"/>
                      <a:pt x="29452" y="66730"/>
                      <a:pt x="29452" y="88405"/>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82" name="手繪多邊形: 圖案 181">
                <a:extLst>
                  <a:ext uri="{FF2B5EF4-FFF2-40B4-BE49-F238E27FC236}">
                    <a16:creationId xmlns:a16="http://schemas.microsoft.com/office/drawing/2014/main" id="{493E451F-F57D-9477-DD49-C4C9F7548851}"/>
                  </a:ext>
                </a:extLst>
              </p:cNvPr>
              <p:cNvSpPr/>
              <p:nvPr/>
            </p:nvSpPr>
            <p:spPr>
              <a:xfrm>
                <a:off x="6910677" y="3267440"/>
                <a:ext cx="229139" cy="172996"/>
              </a:xfrm>
              <a:custGeom>
                <a:avLst/>
                <a:gdLst>
                  <a:gd name="connsiteX0" fmla="*/ 0 w 229139"/>
                  <a:gd name="connsiteY0" fmla="*/ 172896 h 172996"/>
                  <a:gd name="connsiteX1" fmla="*/ 0 w 229139"/>
                  <a:gd name="connsiteY1" fmla="*/ 3813 h 172996"/>
                  <a:gd name="connsiteX2" fmla="*/ 25638 w 229139"/>
                  <a:gd name="connsiteY2" fmla="*/ 3813 h 172996"/>
                  <a:gd name="connsiteX3" fmla="*/ 25638 w 229139"/>
                  <a:gd name="connsiteY3" fmla="*/ 27545 h 172996"/>
                  <a:gd name="connsiteX4" fmla="*/ 46811 w 229139"/>
                  <a:gd name="connsiteY4" fmla="*/ 7576 h 172996"/>
                  <a:gd name="connsiteX5" fmla="*/ 76915 w 229139"/>
                  <a:gd name="connsiteY5" fmla="*/ 0 h 172996"/>
                  <a:gd name="connsiteX6" fmla="*/ 107721 w 229139"/>
                  <a:gd name="connsiteY6" fmla="*/ 7827 h 172996"/>
                  <a:gd name="connsiteX7" fmla="*/ 124680 w 229139"/>
                  <a:gd name="connsiteY7" fmla="*/ 29652 h 172996"/>
                  <a:gd name="connsiteX8" fmla="*/ 176910 w 229139"/>
                  <a:gd name="connsiteY8" fmla="*/ 50 h 172996"/>
                  <a:gd name="connsiteX9" fmla="*/ 215593 w 229139"/>
                  <a:gd name="connsiteY9" fmla="*/ 13998 h 172996"/>
                  <a:gd name="connsiteX10" fmla="*/ 229140 w 229139"/>
                  <a:gd name="connsiteY10" fmla="*/ 56896 h 172996"/>
                  <a:gd name="connsiteX11" fmla="*/ 229140 w 229139"/>
                  <a:gd name="connsiteY11" fmla="*/ 172996 h 172996"/>
                  <a:gd name="connsiteX12" fmla="*/ 200642 w 229139"/>
                  <a:gd name="connsiteY12" fmla="*/ 172996 h 172996"/>
                  <a:gd name="connsiteX13" fmla="*/ 200642 w 229139"/>
                  <a:gd name="connsiteY13" fmla="*/ 66379 h 172996"/>
                  <a:gd name="connsiteX14" fmla="*/ 197832 w 229139"/>
                  <a:gd name="connsiteY14" fmla="*/ 41593 h 172996"/>
                  <a:gd name="connsiteX15" fmla="*/ 187697 w 229139"/>
                  <a:gd name="connsiteY15" fmla="*/ 29401 h 172996"/>
                  <a:gd name="connsiteX16" fmla="*/ 170488 w 229139"/>
                  <a:gd name="connsiteY16" fmla="*/ 24785 h 172996"/>
                  <a:gd name="connsiteX17" fmla="*/ 140886 w 229139"/>
                  <a:gd name="connsiteY17" fmla="*/ 36626 h 172996"/>
                  <a:gd name="connsiteX18" fmla="*/ 129095 w 229139"/>
                  <a:gd name="connsiteY18" fmla="*/ 74607 h 172996"/>
                  <a:gd name="connsiteX19" fmla="*/ 129095 w 229139"/>
                  <a:gd name="connsiteY19" fmla="*/ 172846 h 172996"/>
                  <a:gd name="connsiteX20" fmla="*/ 100446 w 229139"/>
                  <a:gd name="connsiteY20" fmla="*/ 172846 h 172996"/>
                  <a:gd name="connsiteX21" fmla="*/ 100446 w 229139"/>
                  <a:gd name="connsiteY21" fmla="*/ 62967 h 172996"/>
                  <a:gd name="connsiteX22" fmla="*/ 93422 w 229139"/>
                  <a:gd name="connsiteY22" fmla="*/ 34318 h 172996"/>
                  <a:gd name="connsiteX23" fmla="*/ 70493 w 229139"/>
                  <a:gd name="connsiteY23" fmla="*/ 24785 h 172996"/>
                  <a:gd name="connsiteX24" fmla="*/ 48116 w 229139"/>
                  <a:gd name="connsiteY24" fmla="*/ 31157 h 172996"/>
                  <a:gd name="connsiteX25" fmla="*/ 33214 w 229139"/>
                  <a:gd name="connsiteY25" fmla="*/ 49772 h 172996"/>
                  <a:gd name="connsiteX26" fmla="*/ 28598 w 229139"/>
                  <a:gd name="connsiteY26" fmla="*/ 85093 h 172996"/>
                  <a:gd name="connsiteX27" fmla="*/ 28598 w 229139"/>
                  <a:gd name="connsiteY27" fmla="*/ 172846 h 172996"/>
                  <a:gd name="connsiteX28" fmla="*/ 0 w 229139"/>
                  <a:gd name="connsiteY28" fmla="*/ 172846 h 172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9139" h="172996">
                    <a:moveTo>
                      <a:pt x="0" y="172896"/>
                    </a:moveTo>
                    <a:lnTo>
                      <a:pt x="0" y="3813"/>
                    </a:lnTo>
                    <a:lnTo>
                      <a:pt x="25638" y="3813"/>
                    </a:lnTo>
                    <a:lnTo>
                      <a:pt x="25638" y="27545"/>
                    </a:lnTo>
                    <a:cubicBezTo>
                      <a:pt x="30956" y="19266"/>
                      <a:pt x="37981" y="12593"/>
                      <a:pt x="46811" y="7576"/>
                    </a:cubicBezTo>
                    <a:cubicBezTo>
                      <a:pt x="55642" y="2559"/>
                      <a:pt x="65676" y="0"/>
                      <a:pt x="76915" y="0"/>
                    </a:cubicBezTo>
                    <a:cubicBezTo>
                      <a:pt x="89458" y="0"/>
                      <a:pt x="99694" y="2609"/>
                      <a:pt x="107721" y="7827"/>
                    </a:cubicBezTo>
                    <a:cubicBezTo>
                      <a:pt x="115749" y="13045"/>
                      <a:pt x="121368" y="20320"/>
                      <a:pt x="124680" y="29652"/>
                    </a:cubicBezTo>
                    <a:cubicBezTo>
                      <a:pt x="138076" y="9884"/>
                      <a:pt x="155486" y="50"/>
                      <a:pt x="176910" y="50"/>
                    </a:cubicBezTo>
                    <a:cubicBezTo>
                      <a:pt x="193668" y="50"/>
                      <a:pt x="206562" y="4716"/>
                      <a:pt x="215593" y="13998"/>
                    </a:cubicBezTo>
                    <a:cubicBezTo>
                      <a:pt x="224625" y="23280"/>
                      <a:pt x="229140" y="37580"/>
                      <a:pt x="229140" y="56896"/>
                    </a:cubicBezTo>
                    <a:lnTo>
                      <a:pt x="229140" y="172996"/>
                    </a:lnTo>
                    <a:lnTo>
                      <a:pt x="200642" y="172996"/>
                    </a:lnTo>
                    <a:lnTo>
                      <a:pt x="200642" y="66379"/>
                    </a:lnTo>
                    <a:cubicBezTo>
                      <a:pt x="200642" y="54889"/>
                      <a:pt x="199688" y="46661"/>
                      <a:pt x="197832" y="41593"/>
                    </a:cubicBezTo>
                    <a:cubicBezTo>
                      <a:pt x="195975" y="36576"/>
                      <a:pt x="192614" y="32512"/>
                      <a:pt x="187697" y="29401"/>
                    </a:cubicBezTo>
                    <a:cubicBezTo>
                      <a:pt x="182830" y="26341"/>
                      <a:pt x="177060" y="24785"/>
                      <a:pt x="170488" y="24785"/>
                    </a:cubicBezTo>
                    <a:cubicBezTo>
                      <a:pt x="158597" y="24785"/>
                      <a:pt x="148713" y="28749"/>
                      <a:pt x="140886" y="36626"/>
                    </a:cubicBezTo>
                    <a:cubicBezTo>
                      <a:pt x="133009" y="44554"/>
                      <a:pt x="129095" y="57197"/>
                      <a:pt x="129095" y="74607"/>
                    </a:cubicBezTo>
                    <a:lnTo>
                      <a:pt x="129095" y="172846"/>
                    </a:lnTo>
                    <a:lnTo>
                      <a:pt x="100446" y="172846"/>
                    </a:lnTo>
                    <a:lnTo>
                      <a:pt x="100446" y="62967"/>
                    </a:lnTo>
                    <a:cubicBezTo>
                      <a:pt x="100446" y="50223"/>
                      <a:pt x="98088" y="40690"/>
                      <a:pt x="93422" y="34318"/>
                    </a:cubicBezTo>
                    <a:cubicBezTo>
                      <a:pt x="88756" y="27946"/>
                      <a:pt x="81129" y="24785"/>
                      <a:pt x="70493" y="24785"/>
                    </a:cubicBezTo>
                    <a:cubicBezTo>
                      <a:pt x="62415" y="24785"/>
                      <a:pt x="54989" y="26893"/>
                      <a:pt x="48116" y="31157"/>
                    </a:cubicBezTo>
                    <a:cubicBezTo>
                      <a:pt x="41292" y="35422"/>
                      <a:pt x="36325" y="41593"/>
                      <a:pt x="33214" y="49772"/>
                    </a:cubicBezTo>
                    <a:cubicBezTo>
                      <a:pt x="30154" y="57950"/>
                      <a:pt x="28598" y="69740"/>
                      <a:pt x="28598" y="85093"/>
                    </a:cubicBezTo>
                    <a:lnTo>
                      <a:pt x="28598" y="172846"/>
                    </a:lnTo>
                    <a:lnTo>
                      <a:pt x="0" y="172846"/>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7" name="群組 136">
              <a:extLst>
                <a:ext uri="{FF2B5EF4-FFF2-40B4-BE49-F238E27FC236}">
                  <a16:creationId xmlns:a16="http://schemas.microsoft.com/office/drawing/2014/main" id="{D32D7690-8778-D8F3-8902-546A8603D853}"/>
                </a:ext>
              </a:extLst>
            </p:cNvPr>
            <p:cNvGrpSpPr/>
            <p:nvPr/>
          </p:nvGrpSpPr>
          <p:grpSpPr>
            <a:xfrm>
              <a:off x="7160839" y="3202918"/>
              <a:ext cx="737794" cy="241432"/>
              <a:chOff x="7160839" y="3202918"/>
              <a:chExt cx="737794" cy="241432"/>
            </a:xfrm>
            <a:solidFill>
              <a:schemeClr val="accent4">
                <a:lumMod val="60000"/>
                <a:lumOff val="40000"/>
              </a:schemeClr>
            </a:solidFill>
          </p:grpSpPr>
          <p:sp>
            <p:nvSpPr>
              <p:cNvPr id="151" name="手繪多邊形: 圖案 150">
                <a:extLst>
                  <a:ext uri="{FF2B5EF4-FFF2-40B4-BE49-F238E27FC236}">
                    <a16:creationId xmlns:a16="http://schemas.microsoft.com/office/drawing/2014/main" id="{C2E764AD-AD88-254F-3717-2D93F8C63F79}"/>
                  </a:ext>
                </a:extLst>
              </p:cNvPr>
              <p:cNvSpPr/>
              <p:nvPr/>
            </p:nvSpPr>
            <p:spPr>
              <a:xfrm>
                <a:off x="7160839" y="3202918"/>
                <a:ext cx="90612" cy="241432"/>
              </a:xfrm>
              <a:custGeom>
                <a:avLst/>
                <a:gdLst>
                  <a:gd name="connsiteX0" fmla="*/ 0 w 90612"/>
                  <a:gd name="connsiteY0" fmla="*/ 241432 h 241432"/>
                  <a:gd name="connsiteX1" fmla="*/ 67683 w 90612"/>
                  <a:gd name="connsiteY1" fmla="*/ 0 h 241432"/>
                  <a:gd name="connsiteX2" fmla="*/ 90612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2" y="0"/>
                    </a:lnTo>
                    <a:lnTo>
                      <a:pt x="23079" y="241432"/>
                    </a:lnTo>
                    <a:lnTo>
                      <a:pt x="0" y="241432"/>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2" name="手繪多邊形: 圖案 151">
                <a:extLst>
                  <a:ext uri="{FF2B5EF4-FFF2-40B4-BE49-F238E27FC236}">
                    <a16:creationId xmlns:a16="http://schemas.microsoft.com/office/drawing/2014/main" id="{BB3FFF4E-D27E-6792-3074-222DB4D2298B}"/>
                  </a:ext>
                </a:extLst>
              </p:cNvPr>
              <p:cNvSpPr/>
              <p:nvPr/>
            </p:nvSpPr>
            <p:spPr>
              <a:xfrm>
                <a:off x="7257221" y="3212149"/>
                <a:ext cx="82484" cy="230444"/>
              </a:xfrm>
              <a:custGeom>
                <a:avLst/>
                <a:gdLst>
                  <a:gd name="connsiteX0" fmla="*/ 78320 w 82484"/>
                  <a:gd name="connsiteY0" fmla="*/ 202548 h 230444"/>
                  <a:gd name="connsiteX1" fmla="*/ 82485 w 82484"/>
                  <a:gd name="connsiteY1" fmla="*/ 227886 h 230444"/>
                  <a:gd name="connsiteX2" fmla="*/ 60810 w 82484"/>
                  <a:gd name="connsiteY2" fmla="*/ 230444 h 230444"/>
                  <a:gd name="connsiteX3" fmla="*/ 36627 w 82484"/>
                  <a:gd name="connsiteY3" fmla="*/ 225527 h 230444"/>
                  <a:gd name="connsiteX4" fmla="*/ 24535 w 82484"/>
                  <a:gd name="connsiteY4" fmla="*/ 212533 h 230444"/>
                  <a:gd name="connsiteX5" fmla="*/ 21023 w 82484"/>
                  <a:gd name="connsiteY5" fmla="*/ 178666 h 230444"/>
                  <a:gd name="connsiteX6" fmla="*/ 21023 w 82484"/>
                  <a:gd name="connsiteY6" fmla="*/ 81381 h 230444"/>
                  <a:gd name="connsiteX7" fmla="*/ 0 w 82484"/>
                  <a:gd name="connsiteY7" fmla="*/ 81381 h 230444"/>
                  <a:gd name="connsiteX8" fmla="*/ 0 w 82484"/>
                  <a:gd name="connsiteY8" fmla="*/ 59104 h 230444"/>
                  <a:gd name="connsiteX9" fmla="*/ 21023 w 82484"/>
                  <a:gd name="connsiteY9" fmla="*/ 59104 h 230444"/>
                  <a:gd name="connsiteX10" fmla="*/ 21023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3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5" y="227886"/>
                    </a:lnTo>
                    <a:cubicBezTo>
                      <a:pt x="74407" y="229591"/>
                      <a:pt x="67182" y="230444"/>
                      <a:pt x="60810" y="230444"/>
                    </a:cubicBezTo>
                    <a:cubicBezTo>
                      <a:pt x="50424" y="230444"/>
                      <a:pt x="42346" y="228789"/>
                      <a:pt x="36627" y="225527"/>
                    </a:cubicBezTo>
                    <a:cubicBezTo>
                      <a:pt x="30907" y="222216"/>
                      <a:pt x="26842" y="217901"/>
                      <a:pt x="24535" y="212533"/>
                    </a:cubicBezTo>
                    <a:cubicBezTo>
                      <a:pt x="22177" y="207164"/>
                      <a:pt x="21023" y="195875"/>
                      <a:pt x="21023" y="178666"/>
                    </a:cubicBezTo>
                    <a:lnTo>
                      <a:pt x="21023" y="81381"/>
                    </a:lnTo>
                    <a:lnTo>
                      <a:pt x="0" y="81381"/>
                    </a:lnTo>
                    <a:lnTo>
                      <a:pt x="0" y="59104"/>
                    </a:lnTo>
                    <a:lnTo>
                      <a:pt x="21023" y="59104"/>
                    </a:lnTo>
                    <a:lnTo>
                      <a:pt x="21023"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3"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3" name="手繪多邊形: 圖案 152">
                <a:extLst>
                  <a:ext uri="{FF2B5EF4-FFF2-40B4-BE49-F238E27FC236}">
                    <a16:creationId xmlns:a16="http://schemas.microsoft.com/office/drawing/2014/main" id="{FDD3DD4F-8F3B-FD1B-5C3E-26B37D118A88}"/>
                  </a:ext>
                </a:extLst>
              </p:cNvPr>
              <p:cNvSpPr/>
              <p:nvPr/>
            </p:nvSpPr>
            <p:spPr>
              <a:xfrm>
                <a:off x="7354005" y="3267490"/>
                <a:ext cx="155836" cy="176709"/>
              </a:xfrm>
              <a:custGeom>
                <a:avLst/>
                <a:gdLst>
                  <a:gd name="connsiteX0" fmla="*/ 125332 w 155836"/>
                  <a:gd name="connsiteY0" fmla="*/ 118408 h 176709"/>
                  <a:gd name="connsiteX1" fmla="*/ 154934 w 155836"/>
                  <a:gd name="connsiteY1" fmla="*/ 122071 h 176709"/>
                  <a:gd name="connsiteX2" fmla="*/ 128995 w 155836"/>
                  <a:gd name="connsiteY2" fmla="*/ 162360 h 176709"/>
                  <a:gd name="connsiteX3" fmla="*/ 80578 w 155836"/>
                  <a:gd name="connsiteY3" fmla="*/ 176709 h 176709"/>
                  <a:gd name="connsiteX4" fmla="*/ 21725 w 155836"/>
                  <a:gd name="connsiteY4" fmla="*/ 153880 h 176709"/>
                  <a:gd name="connsiteX5" fmla="*/ 0 w 155836"/>
                  <a:gd name="connsiteY5" fmla="*/ 89810 h 176709"/>
                  <a:gd name="connsiteX6" fmla="*/ 21976 w 155836"/>
                  <a:gd name="connsiteY6" fmla="*/ 23581 h 176709"/>
                  <a:gd name="connsiteX7" fmla="*/ 78972 w 155836"/>
                  <a:gd name="connsiteY7" fmla="*/ 0 h 176709"/>
                  <a:gd name="connsiteX8" fmla="*/ 134363 w 155836"/>
                  <a:gd name="connsiteY8" fmla="*/ 23080 h 176709"/>
                  <a:gd name="connsiteX9" fmla="*/ 155837 w 155836"/>
                  <a:gd name="connsiteY9" fmla="*/ 88054 h 176709"/>
                  <a:gd name="connsiteX10" fmla="*/ 155687 w 155836"/>
                  <a:gd name="connsiteY10" fmla="*/ 95680 h 176709"/>
                  <a:gd name="connsiteX11" fmla="*/ 29552 w 155836"/>
                  <a:gd name="connsiteY11" fmla="*/ 95680 h 176709"/>
                  <a:gd name="connsiteX12" fmla="*/ 45306 w 155836"/>
                  <a:gd name="connsiteY12" fmla="*/ 138377 h 176709"/>
                  <a:gd name="connsiteX13" fmla="*/ 80678 w 155836"/>
                  <a:gd name="connsiteY13" fmla="*/ 153178 h 176709"/>
                  <a:gd name="connsiteX14" fmla="*/ 107571 w 155836"/>
                  <a:gd name="connsiteY14" fmla="*/ 144899 h 176709"/>
                  <a:gd name="connsiteX15" fmla="*/ 125332 w 155836"/>
                  <a:gd name="connsiteY15" fmla="*/ 118408 h 176709"/>
                  <a:gd name="connsiteX16" fmla="*/ 31207 w 155836"/>
                  <a:gd name="connsiteY16" fmla="*/ 72048 h 176709"/>
                  <a:gd name="connsiteX17" fmla="*/ 125633 w 155836"/>
                  <a:gd name="connsiteY17" fmla="*/ 72048 h 176709"/>
                  <a:gd name="connsiteX18" fmla="*/ 114796 w 155836"/>
                  <a:gd name="connsiteY18" fmla="*/ 40038 h 176709"/>
                  <a:gd name="connsiteX19" fmla="*/ 79274 w 155836"/>
                  <a:gd name="connsiteY19" fmla="*/ 23481 h 176709"/>
                  <a:gd name="connsiteX20" fmla="*/ 46058 w 155836"/>
                  <a:gd name="connsiteY20" fmla="*/ 36676 h 176709"/>
                  <a:gd name="connsiteX21" fmla="*/ 31207 w 155836"/>
                  <a:gd name="connsiteY21" fmla="*/ 72048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836" h="176709">
                    <a:moveTo>
                      <a:pt x="125332" y="118408"/>
                    </a:moveTo>
                    <a:lnTo>
                      <a:pt x="154934" y="122071"/>
                    </a:lnTo>
                    <a:cubicBezTo>
                      <a:pt x="150268" y="139380"/>
                      <a:pt x="141588" y="152827"/>
                      <a:pt x="128995" y="162360"/>
                    </a:cubicBezTo>
                    <a:cubicBezTo>
                      <a:pt x="116351" y="171893"/>
                      <a:pt x="100246" y="176709"/>
                      <a:pt x="80578" y="176709"/>
                    </a:cubicBezTo>
                    <a:cubicBezTo>
                      <a:pt x="55843" y="176709"/>
                      <a:pt x="36225" y="169083"/>
                      <a:pt x="21725" y="153880"/>
                    </a:cubicBezTo>
                    <a:cubicBezTo>
                      <a:pt x="7225" y="138628"/>
                      <a:pt x="0" y="117304"/>
                      <a:pt x="0" y="89810"/>
                    </a:cubicBezTo>
                    <a:cubicBezTo>
                      <a:pt x="0" y="61362"/>
                      <a:pt x="7325" y="39285"/>
                      <a:pt x="21976" y="23581"/>
                    </a:cubicBezTo>
                    <a:cubicBezTo>
                      <a:pt x="36627" y="7877"/>
                      <a:pt x="55642" y="0"/>
                      <a:pt x="78972" y="0"/>
                    </a:cubicBezTo>
                    <a:cubicBezTo>
                      <a:pt x="101600" y="0"/>
                      <a:pt x="120064" y="7676"/>
                      <a:pt x="134363" y="23080"/>
                    </a:cubicBezTo>
                    <a:cubicBezTo>
                      <a:pt x="148713" y="38483"/>
                      <a:pt x="155837" y="60107"/>
                      <a:pt x="155837" y="88054"/>
                    </a:cubicBezTo>
                    <a:cubicBezTo>
                      <a:pt x="155837" y="89759"/>
                      <a:pt x="155787" y="92318"/>
                      <a:pt x="155687" y="95680"/>
                    </a:cubicBezTo>
                    <a:lnTo>
                      <a:pt x="29552" y="95680"/>
                    </a:lnTo>
                    <a:cubicBezTo>
                      <a:pt x="30605" y="114244"/>
                      <a:pt x="35874" y="128493"/>
                      <a:pt x="45306" y="138377"/>
                    </a:cubicBezTo>
                    <a:cubicBezTo>
                      <a:pt x="54739" y="148261"/>
                      <a:pt x="66529" y="153178"/>
                      <a:pt x="80678" y="153178"/>
                    </a:cubicBezTo>
                    <a:cubicBezTo>
                      <a:pt x="91165" y="153178"/>
                      <a:pt x="100145" y="150419"/>
                      <a:pt x="107571" y="144899"/>
                    </a:cubicBezTo>
                    <a:cubicBezTo>
                      <a:pt x="115046" y="139330"/>
                      <a:pt x="120967" y="130500"/>
                      <a:pt x="125332" y="118408"/>
                    </a:cubicBezTo>
                    <a:close/>
                    <a:moveTo>
                      <a:pt x="31207" y="72048"/>
                    </a:moveTo>
                    <a:lnTo>
                      <a:pt x="125633" y="72048"/>
                    </a:lnTo>
                    <a:cubicBezTo>
                      <a:pt x="124379" y="57799"/>
                      <a:pt x="120766" y="47163"/>
                      <a:pt x="114796" y="40038"/>
                    </a:cubicBezTo>
                    <a:cubicBezTo>
                      <a:pt x="105664" y="29000"/>
                      <a:pt x="93823" y="23481"/>
                      <a:pt x="79274" y="23481"/>
                    </a:cubicBezTo>
                    <a:cubicBezTo>
                      <a:pt x="66128" y="23481"/>
                      <a:pt x="55040" y="27896"/>
                      <a:pt x="46058" y="36676"/>
                    </a:cubicBezTo>
                    <a:cubicBezTo>
                      <a:pt x="37128" y="45507"/>
                      <a:pt x="32161" y="57298"/>
                      <a:pt x="31207" y="720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4" name="手繪多邊形: 圖案 153">
                <a:extLst>
                  <a:ext uri="{FF2B5EF4-FFF2-40B4-BE49-F238E27FC236}">
                    <a16:creationId xmlns:a16="http://schemas.microsoft.com/office/drawing/2014/main" id="{19F236BD-5006-3FCD-F9E2-809129C3FD76}"/>
                  </a:ext>
                </a:extLst>
              </p:cNvPr>
              <p:cNvSpPr/>
              <p:nvPr/>
            </p:nvSpPr>
            <p:spPr>
              <a:xfrm>
                <a:off x="7533474" y="3267390"/>
                <a:ext cx="140484" cy="176709"/>
              </a:xfrm>
              <a:custGeom>
                <a:avLst/>
                <a:gdLst>
                  <a:gd name="connsiteX0" fmla="*/ 0 w 140484"/>
                  <a:gd name="connsiteY0" fmla="*/ 122472 h 176709"/>
                  <a:gd name="connsiteX1" fmla="*/ 28348 w 140484"/>
                  <a:gd name="connsiteY1" fmla="*/ 118007 h 176709"/>
                  <a:gd name="connsiteX2" fmla="*/ 41643 w 140484"/>
                  <a:gd name="connsiteY2" fmla="*/ 144147 h 176709"/>
                  <a:gd name="connsiteX3" fmla="*/ 72149 w 140484"/>
                  <a:gd name="connsiteY3" fmla="*/ 153228 h 176709"/>
                  <a:gd name="connsiteX4" fmla="*/ 101450 w 140484"/>
                  <a:gd name="connsiteY4" fmla="*/ 145201 h 176709"/>
                  <a:gd name="connsiteX5" fmla="*/ 110983 w 140484"/>
                  <a:gd name="connsiteY5" fmla="*/ 126335 h 176709"/>
                  <a:gd name="connsiteX6" fmla="*/ 102553 w 140484"/>
                  <a:gd name="connsiteY6" fmla="*/ 111033 h 176709"/>
                  <a:gd name="connsiteX7" fmla="*/ 73252 w 140484"/>
                  <a:gd name="connsiteY7" fmla="*/ 101299 h 176709"/>
                  <a:gd name="connsiteX8" fmla="*/ 29552 w 140484"/>
                  <a:gd name="connsiteY8" fmla="*/ 87502 h 176709"/>
                  <a:gd name="connsiteX9" fmla="*/ 11088 w 140484"/>
                  <a:gd name="connsiteY9" fmla="*/ 71396 h 176709"/>
                  <a:gd name="connsiteX10" fmla="*/ 4816 w 140484"/>
                  <a:gd name="connsiteY10" fmla="*/ 48718 h 176709"/>
                  <a:gd name="connsiteX11" fmla="*/ 9984 w 140484"/>
                  <a:gd name="connsiteY11" fmla="*/ 27796 h 176709"/>
                  <a:gd name="connsiteX12" fmla="*/ 24083 w 140484"/>
                  <a:gd name="connsiteY12" fmla="*/ 11791 h 176709"/>
                  <a:gd name="connsiteX13" fmla="*/ 42295 w 140484"/>
                  <a:gd name="connsiteY13" fmla="*/ 3412 h 176709"/>
                  <a:gd name="connsiteX14" fmla="*/ 67081 w 140484"/>
                  <a:gd name="connsiteY14" fmla="*/ 0 h 176709"/>
                  <a:gd name="connsiteX15" fmla="*/ 102052 w 140484"/>
                  <a:gd name="connsiteY15" fmla="*/ 5720 h 176709"/>
                  <a:gd name="connsiteX16" fmla="*/ 124279 w 140484"/>
                  <a:gd name="connsiteY16" fmla="*/ 21223 h 176709"/>
                  <a:gd name="connsiteX17" fmla="*/ 134163 w 140484"/>
                  <a:gd name="connsiteY17" fmla="*/ 47413 h 176709"/>
                  <a:gd name="connsiteX18" fmla="*/ 106116 w 140484"/>
                  <a:gd name="connsiteY18" fmla="*/ 51227 h 176709"/>
                  <a:gd name="connsiteX19" fmla="*/ 95027 w 140484"/>
                  <a:gd name="connsiteY19" fmla="*/ 30856 h 176709"/>
                  <a:gd name="connsiteX20" fmla="*/ 69139 w 140484"/>
                  <a:gd name="connsiteY20" fmla="*/ 23531 h 176709"/>
                  <a:gd name="connsiteX21" fmla="*/ 40941 w 140484"/>
                  <a:gd name="connsiteY21" fmla="*/ 30054 h 176709"/>
                  <a:gd name="connsiteX22" fmla="*/ 32512 w 140484"/>
                  <a:gd name="connsiteY22" fmla="*/ 45356 h 176709"/>
                  <a:gd name="connsiteX23" fmla="*/ 36024 w 140484"/>
                  <a:gd name="connsiteY23" fmla="*/ 55391 h 176709"/>
                  <a:gd name="connsiteX24" fmla="*/ 47012 w 140484"/>
                  <a:gd name="connsiteY24" fmla="*/ 63017 h 176709"/>
                  <a:gd name="connsiteX25" fmla="*/ 72349 w 140484"/>
                  <a:gd name="connsiteY25" fmla="*/ 70342 h 176709"/>
                  <a:gd name="connsiteX26" fmla="*/ 114796 w 140484"/>
                  <a:gd name="connsiteY26" fmla="*/ 83638 h 176709"/>
                  <a:gd name="connsiteX27" fmla="*/ 133661 w 140484"/>
                  <a:gd name="connsiteY27" fmla="*/ 98690 h 176709"/>
                  <a:gd name="connsiteX28" fmla="*/ 140484 w 140484"/>
                  <a:gd name="connsiteY28" fmla="*/ 123225 h 176709"/>
                  <a:gd name="connsiteX29" fmla="*/ 132105 w 140484"/>
                  <a:gd name="connsiteY29" fmla="*/ 150218 h 176709"/>
                  <a:gd name="connsiteX30" fmla="*/ 107972 w 140484"/>
                  <a:gd name="connsiteY30" fmla="*/ 169785 h 176709"/>
                  <a:gd name="connsiteX31" fmla="*/ 72299 w 140484"/>
                  <a:gd name="connsiteY31" fmla="*/ 176709 h 176709"/>
                  <a:gd name="connsiteX32" fmla="*/ 22076 w 140484"/>
                  <a:gd name="connsiteY32" fmla="*/ 163012 h 176709"/>
                  <a:gd name="connsiteX33" fmla="*/ 0 w 140484"/>
                  <a:gd name="connsiteY33" fmla="*/ 122472 h 176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0484" h="176709">
                    <a:moveTo>
                      <a:pt x="0" y="122472"/>
                    </a:moveTo>
                    <a:lnTo>
                      <a:pt x="28348" y="118007"/>
                    </a:lnTo>
                    <a:cubicBezTo>
                      <a:pt x="29953" y="129346"/>
                      <a:pt x="34368" y="138076"/>
                      <a:pt x="41643" y="144147"/>
                    </a:cubicBezTo>
                    <a:cubicBezTo>
                      <a:pt x="48919" y="150218"/>
                      <a:pt x="59104" y="153228"/>
                      <a:pt x="72149" y="153228"/>
                    </a:cubicBezTo>
                    <a:cubicBezTo>
                      <a:pt x="85294" y="153228"/>
                      <a:pt x="95078" y="150569"/>
                      <a:pt x="101450" y="145201"/>
                    </a:cubicBezTo>
                    <a:cubicBezTo>
                      <a:pt x="107822" y="139832"/>
                      <a:pt x="110983" y="133560"/>
                      <a:pt x="110983" y="126335"/>
                    </a:cubicBezTo>
                    <a:cubicBezTo>
                      <a:pt x="110983" y="119863"/>
                      <a:pt x="108173" y="114746"/>
                      <a:pt x="102553" y="111033"/>
                    </a:cubicBezTo>
                    <a:cubicBezTo>
                      <a:pt x="98640" y="108474"/>
                      <a:pt x="88856" y="105263"/>
                      <a:pt x="73252" y="101299"/>
                    </a:cubicBezTo>
                    <a:cubicBezTo>
                      <a:pt x="52230" y="95981"/>
                      <a:pt x="37680" y="91415"/>
                      <a:pt x="29552" y="87502"/>
                    </a:cubicBezTo>
                    <a:cubicBezTo>
                      <a:pt x="21424" y="83588"/>
                      <a:pt x="15252" y="78270"/>
                      <a:pt x="11088" y="71396"/>
                    </a:cubicBezTo>
                    <a:cubicBezTo>
                      <a:pt x="6874" y="64573"/>
                      <a:pt x="4816" y="56996"/>
                      <a:pt x="4816" y="48718"/>
                    </a:cubicBezTo>
                    <a:cubicBezTo>
                      <a:pt x="4816" y="41192"/>
                      <a:pt x="6522" y="34218"/>
                      <a:pt x="9984" y="27796"/>
                    </a:cubicBezTo>
                    <a:cubicBezTo>
                      <a:pt x="13446" y="21374"/>
                      <a:pt x="18112" y="16055"/>
                      <a:pt x="24083" y="11791"/>
                    </a:cubicBezTo>
                    <a:cubicBezTo>
                      <a:pt x="28548" y="8479"/>
                      <a:pt x="34619" y="5720"/>
                      <a:pt x="42295" y="3412"/>
                    </a:cubicBezTo>
                    <a:cubicBezTo>
                      <a:pt x="49972" y="1104"/>
                      <a:pt x="58251" y="0"/>
                      <a:pt x="67081" y="0"/>
                    </a:cubicBezTo>
                    <a:cubicBezTo>
                      <a:pt x="80327" y="0"/>
                      <a:pt x="92017" y="1907"/>
                      <a:pt x="102052" y="5720"/>
                    </a:cubicBezTo>
                    <a:cubicBezTo>
                      <a:pt x="112086" y="9533"/>
                      <a:pt x="119512" y="14701"/>
                      <a:pt x="124279" y="21223"/>
                    </a:cubicBezTo>
                    <a:cubicBezTo>
                      <a:pt x="129045" y="27746"/>
                      <a:pt x="132356" y="36476"/>
                      <a:pt x="134163" y="47413"/>
                    </a:cubicBezTo>
                    <a:lnTo>
                      <a:pt x="106116" y="51227"/>
                    </a:lnTo>
                    <a:cubicBezTo>
                      <a:pt x="104862" y="42547"/>
                      <a:pt x="101148" y="35723"/>
                      <a:pt x="95027" y="30856"/>
                    </a:cubicBezTo>
                    <a:cubicBezTo>
                      <a:pt x="88906" y="25990"/>
                      <a:pt x="80277" y="23531"/>
                      <a:pt x="69139" y="23531"/>
                    </a:cubicBezTo>
                    <a:cubicBezTo>
                      <a:pt x="55993" y="23531"/>
                      <a:pt x="46561" y="25689"/>
                      <a:pt x="40941" y="30054"/>
                    </a:cubicBezTo>
                    <a:cubicBezTo>
                      <a:pt x="35321" y="34419"/>
                      <a:pt x="32512" y="39486"/>
                      <a:pt x="32512" y="45356"/>
                    </a:cubicBezTo>
                    <a:cubicBezTo>
                      <a:pt x="32512" y="49069"/>
                      <a:pt x="33666" y="52431"/>
                      <a:pt x="36024" y="55391"/>
                    </a:cubicBezTo>
                    <a:cubicBezTo>
                      <a:pt x="38382" y="58451"/>
                      <a:pt x="42045" y="61010"/>
                      <a:pt x="47012" y="63017"/>
                    </a:cubicBezTo>
                    <a:cubicBezTo>
                      <a:pt x="49872" y="64071"/>
                      <a:pt x="58301" y="66529"/>
                      <a:pt x="72349" y="70342"/>
                    </a:cubicBezTo>
                    <a:cubicBezTo>
                      <a:pt x="92619" y="75761"/>
                      <a:pt x="106768" y="80176"/>
                      <a:pt x="114796" y="83638"/>
                    </a:cubicBezTo>
                    <a:cubicBezTo>
                      <a:pt x="122823" y="87100"/>
                      <a:pt x="129095" y="92118"/>
                      <a:pt x="133661" y="98690"/>
                    </a:cubicBezTo>
                    <a:cubicBezTo>
                      <a:pt x="138226" y="105263"/>
                      <a:pt x="140484" y="113441"/>
                      <a:pt x="140484" y="123225"/>
                    </a:cubicBezTo>
                    <a:cubicBezTo>
                      <a:pt x="140484" y="132758"/>
                      <a:pt x="137674" y="141789"/>
                      <a:pt x="132105" y="150218"/>
                    </a:cubicBezTo>
                    <a:cubicBezTo>
                      <a:pt x="126536" y="158647"/>
                      <a:pt x="118509" y="165169"/>
                      <a:pt x="107972" y="169785"/>
                    </a:cubicBezTo>
                    <a:cubicBezTo>
                      <a:pt x="97486" y="174401"/>
                      <a:pt x="85595" y="176709"/>
                      <a:pt x="72299" y="176709"/>
                    </a:cubicBezTo>
                    <a:cubicBezTo>
                      <a:pt x="50324" y="176709"/>
                      <a:pt x="33565" y="172143"/>
                      <a:pt x="22076" y="163012"/>
                    </a:cubicBezTo>
                    <a:cubicBezTo>
                      <a:pt x="10536" y="153981"/>
                      <a:pt x="3161" y="140434"/>
                      <a:pt x="0" y="122472"/>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5" name="手繪多邊形: 圖案 154">
                <a:extLst>
                  <a:ext uri="{FF2B5EF4-FFF2-40B4-BE49-F238E27FC236}">
                    <a16:creationId xmlns:a16="http://schemas.microsoft.com/office/drawing/2014/main" id="{03166C8D-FBF0-B077-CDB0-B3A563A1DE54}"/>
                  </a:ext>
                </a:extLst>
              </p:cNvPr>
              <p:cNvSpPr/>
              <p:nvPr/>
            </p:nvSpPr>
            <p:spPr>
              <a:xfrm>
                <a:off x="7692272" y="3212149"/>
                <a:ext cx="82484" cy="230444"/>
              </a:xfrm>
              <a:custGeom>
                <a:avLst/>
                <a:gdLst>
                  <a:gd name="connsiteX0" fmla="*/ 78320 w 82484"/>
                  <a:gd name="connsiteY0" fmla="*/ 202548 h 230444"/>
                  <a:gd name="connsiteX1" fmla="*/ 82484 w 82484"/>
                  <a:gd name="connsiteY1" fmla="*/ 227886 h 230444"/>
                  <a:gd name="connsiteX2" fmla="*/ 60810 w 82484"/>
                  <a:gd name="connsiteY2" fmla="*/ 230444 h 230444"/>
                  <a:gd name="connsiteX3" fmla="*/ 36626 w 82484"/>
                  <a:gd name="connsiteY3" fmla="*/ 225527 h 230444"/>
                  <a:gd name="connsiteX4" fmla="*/ 24534 w 82484"/>
                  <a:gd name="connsiteY4" fmla="*/ 212533 h 230444"/>
                  <a:gd name="connsiteX5" fmla="*/ 21022 w 82484"/>
                  <a:gd name="connsiteY5" fmla="*/ 178666 h 230444"/>
                  <a:gd name="connsiteX6" fmla="*/ 21022 w 82484"/>
                  <a:gd name="connsiteY6" fmla="*/ 81381 h 230444"/>
                  <a:gd name="connsiteX7" fmla="*/ 0 w 82484"/>
                  <a:gd name="connsiteY7" fmla="*/ 81381 h 230444"/>
                  <a:gd name="connsiteX8" fmla="*/ 0 w 82484"/>
                  <a:gd name="connsiteY8" fmla="*/ 59104 h 230444"/>
                  <a:gd name="connsiteX9" fmla="*/ 21022 w 82484"/>
                  <a:gd name="connsiteY9" fmla="*/ 59104 h 230444"/>
                  <a:gd name="connsiteX10" fmla="*/ 21022 w 82484"/>
                  <a:gd name="connsiteY10" fmla="*/ 17209 h 230444"/>
                  <a:gd name="connsiteX11" fmla="*/ 49521 w 82484"/>
                  <a:gd name="connsiteY11" fmla="*/ 0 h 230444"/>
                  <a:gd name="connsiteX12" fmla="*/ 49521 w 82484"/>
                  <a:gd name="connsiteY12" fmla="*/ 59054 h 230444"/>
                  <a:gd name="connsiteX13" fmla="*/ 78320 w 82484"/>
                  <a:gd name="connsiteY13" fmla="*/ 59054 h 230444"/>
                  <a:gd name="connsiteX14" fmla="*/ 78320 w 82484"/>
                  <a:gd name="connsiteY14" fmla="*/ 81330 h 230444"/>
                  <a:gd name="connsiteX15" fmla="*/ 49521 w 82484"/>
                  <a:gd name="connsiteY15" fmla="*/ 81330 h 230444"/>
                  <a:gd name="connsiteX16" fmla="*/ 49521 w 82484"/>
                  <a:gd name="connsiteY16" fmla="*/ 180221 h 230444"/>
                  <a:gd name="connsiteX17" fmla="*/ 51026 w 82484"/>
                  <a:gd name="connsiteY17" fmla="*/ 195976 h 230444"/>
                  <a:gd name="connsiteX18" fmla="*/ 55942 w 82484"/>
                  <a:gd name="connsiteY18" fmla="*/ 201545 h 230444"/>
                  <a:gd name="connsiteX19" fmla="*/ 65726 w 82484"/>
                  <a:gd name="connsiteY19" fmla="*/ 203602 h 230444"/>
                  <a:gd name="connsiteX20" fmla="*/ 78320 w 82484"/>
                  <a:gd name="connsiteY20" fmla="*/ 202548 h 23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484" h="230444">
                    <a:moveTo>
                      <a:pt x="78320" y="202548"/>
                    </a:moveTo>
                    <a:lnTo>
                      <a:pt x="82484" y="227886"/>
                    </a:lnTo>
                    <a:cubicBezTo>
                      <a:pt x="74406" y="229591"/>
                      <a:pt x="67181" y="230444"/>
                      <a:pt x="60810" y="230444"/>
                    </a:cubicBezTo>
                    <a:cubicBezTo>
                      <a:pt x="50423" y="230444"/>
                      <a:pt x="42346" y="228789"/>
                      <a:pt x="36626" y="225527"/>
                    </a:cubicBezTo>
                    <a:cubicBezTo>
                      <a:pt x="30906" y="222216"/>
                      <a:pt x="26842" y="217901"/>
                      <a:pt x="24534" y="212533"/>
                    </a:cubicBezTo>
                    <a:cubicBezTo>
                      <a:pt x="22176" y="207164"/>
                      <a:pt x="21022" y="195875"/>
                      <a:pt x="21022" y="178666"/>
                    </a:cubicBezTo>
                    <a:lnTo>
                      <a:pt x="21022" y="81381"/>
                    </a:lnTo>
                    <a:lnTo>
                      <a:pt x="0" y="81381"/>
                    </a:lnTo>
                    <a:lnTo>
                      <a:pt x="0" y="59104"/>
                    </a:lnTo>
                    <a:lnTo>
                      <a:pt x="21022" y="59104"/>
                    </a:lnTo>
                    <a:lnTo>
                      <a:pt x="21022" y="17209"/>
                    </a:lnTo>
                    <a:lnTo>
                      <a:pt x="49521" y="0"/>
                    </a:lnTo>
                    <a:lnTo>
                      <a:pt x="49521" y="59054"/>
                    </a:lnTo>
                    <a:lnTo>
                      <a:pt x="78320" y="59054"/>
                    </a:lnTo>
                    <a:lnTo>
                      <a:pt x="78320" y="81330"/>
                    </a:lnTo>
                    <a:lnTo>
                      <a:pt x="49521" y="81330"/>
                    </a:lnTo>
                    <a:lnTo>
                      <a:pt x="49521" y="180221"/>
                    </a:lnTo>
                    <a:cubicBezTo>
                      <a:pt x="49521" y="188399"/>
                      <a:pt x="50022" y="193668"/>
                      <a:pt x="51026" y="195976"/>
                    </a:cubicBezTo>
                    <a:cubicBezTo>
                      <a:pt x="52029" y="198334"/>
                      <a:pt x="53685" y="200190"/>
                      <a:pt x="55942" y="201545"/>
                    </a:cubicBezTo>
                    <a:cubicBezTo>
                      <a:pt x="58201" y="202950"/>
                      <a:pt x="61512" y="203602"/>
                      <a:pt x="65726" y="203602"/>
                    </a:cubicBezTo>
                    <a:cubicBezTo>
                      <a:pt x="68887" y="203652"/>
                      <a:pt x="73102" y="203301"/>
                      <a:pt x="78320" y="20254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6" name="手繪多邊形: 圖案 155">
                <a:extLst>
                  <a:ext uri="{FF2B5EF4-FFF2-40B4-BE49-F238E27FC236}">
                    <a16:creationId xmlns:a16="http://schemas.microsoft.com/office/drawing/2014/main" id="{9E58FFF4-EFA9-0D23-0551-DD3E49F6FC17}"/>
                  </a:ext>
                </a:extLst>
              </p:cNvPr>
              <p:cNvSpPr/>
              <p:nvPr/>
            </p:nvSpPr>
            <p:spPr>
              <a:xfrm>
                <a:off x="7812637" y="3205978"/>
                <a:ext cx="85996" cy="234357"/>
              </a:xfrm>
              <a:custGeom>
                <a:avLst/>
                <a:gdLst>
                  <a:gd name="connsiteX0" fmla="*/ 85946 w 85996"/>
                  <a:gd name="connsiteY0" fmla="*/ 234358 h 234357"/>
                  <a:gd name="connsiteX1" fmla="*/ 57297 w 85996"/>
                  <a:gd name="connsiteY1" fmla="*/ 234358 h 234357"/>
                  <a:gd name="connsiteX2" fmla="*/ 57297 w 85996"/>
                  <a:gd name="connsiteY2" fmla="*/ 51728 h 234357"/>
                  <a:gd name="connsiteX3" fmla="*/ 30154 w 85996"/>
                  <a:gd name="connsiteY3" fmla="*/ 71496 h 234357"/>
                  <a:gd name="connsiteX4" fmla="*/ 0 w 85996"/>
                  <a:gd name="connsiteY4" fmla="*/ 86297 h 234357"/>
                  <a:gd name="connsiteX5" fmla="*/ 0 w 85996"/>
                  <a:gd name="connsiteY5" fmla="*/ 58602 h 234357"/>
                  <a:gd name="connsiteX6" fmla="*/ 42045 w 85996"/>
                  <a:gd name="connsiteY6" fmla="*/ 31208 h 234357"/>
                  <a:gd name="connsiteX7" fmla="*/ 67533 w 85996"/>
                  <a:gd name="connsiteY7" fmla="*/ 0 h 234357"/>
                  <a:gd name="connsiteX8" fmla="*/ 85997 w 85996"/>
                  <a:gd name="connsiteY8" fmla="*/ 0 h 234357"/>
                  <a:gd name="connsiteX9" fmla="*/ 85997 w 85996"/>
                  <a:gd name="connsiteY9" fmla="*/ 234358 h 2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996" h="234357">
                    <a:moveTo>
                      <a:pt x="85946" y="234358"/>
                    </a:moveTo>
                    <a:lnTo>
                      <a:pt x="57297" y="234358"/>
                    </a:lnTo>
                    <a:lnTo>
                      <a:pt x="57297" y="51728"/>
                    </a:lnTo>
                    <a:cubicBezTo>
                      <a:pt x="50373" y="58301"/>
                      <a:pt x="41342" y="64874"/>
                      <a:pt x="30154" y="71496"/>
                    </a:cubicBezTo>
                    <a:cubicBezTo>
                      <a:pt x="18965" y="78069"/>
                      <a:pt x="8880" y="83036"/>
                      <a:pt x="0" y="86297"/>
                    </a:cubicBezTo>
                    <a:lnTo>
                      <a:pt x="0" y="58602"/>
                    </a:lnTo>
                    <a:cubicBezTo>
                      <a:pt x="16005" y="51076"/>
                      <a:pt x="30054" y="41945"/>
                      <a:pt x="42045" y="31208"/>
                    </a:cubicBezTo>
                    <a:cubicBezTo>
                      <a:pt x="54036" y="20471"/>
                      <a:pt x="62515" y="10085"/>
                      <a:pt x="67533" y="0"/>
                    </a:cubicBezTo>
                    <a:lnTo>
                      <a:pt x="85997" y="0"/>
                    </a:lnTo>
                    <a:lnTo>
                      <a:pt x="85997" y="234358"/>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138" name="群組 137">
              <a:extLst>
                <a:ext uri="{FF2B5EF4-FFF2-40B4-BE49-F238E27FC236}">
                  <a16:creationId xmlns:a16="http://schemas.microsoft.com/office/drawing/2014/main" id="{A7671AE3-85D1-B4DF-68E8-98BA57BE35B8}"/>
                </a:ext>
              </a:extLst>
            </p:cNvPr>
            <p:cNvGrpSpPr/>
            <p:nvPr/>
          </p:nvGrpSpPr>
          <p:grpSpPr>
            <a:xfrm>
              <a:off x="7958489" y="3202918"/>
              <a:ext cx="1682852" cy="306204"/>
              <a:chOff x="7958489" y="3202918"/>
              <a:chExt cx="1682852" cy="306204"/>
            </a:xfrm>
            <a:solidFill>
              <a:srgbClr val="00B0F0"/>
            </a:solidFill>
          </p:grpSpPr>
          <p:sp>
            <p:nvSpPr>
              <p:cNvPr id="139" name="手繪多邊形: 圖案 138">
                <a:extLst>
                  <a:ext uri="{FF2B5EF4-FFF2-40B4-BE49-F238E27FC236}">
                    <a16:creationId xmlns:a16="http://schemas.microsoft.com/office/drawing/2014/main" id="{5A06C3CF-09A8-C794-6520-51F9374D3F5A}"/>
                  </a:ext>
                </a:extLst>
              </p:cNvPr>
              <p:cNvSpPr/>
              <p:nvPr/>
            </p:nvSpPr>
            <p:spPr>
              <a:xfrm>
                <a:off x="7958489" y="3202918"/>
                <a:ext cx="90612" cy="241432"/>
              </a:xfrm>
              <a:custGeom>
                <a:avLst/>
                <a:gdLst>
                  <a:gd name="connsiteX0" fmla="*/ 0 w 90612"/>
                  <a:gd name="connsiteY0" fmla="*/ 241432 h 241432"/>
                  <a:gd name="connsiteX1" fmla="*/ 67683 w 90612"/>
                  <a:gd name="connsiteY1" fmla="*/ 0 h 241432"/>
                  <a:gd name="connsiteX2" fmla="*/ 90613 w 90612"/>
                  <a:gd name="connsiteY2" fmla="*/ 0 h 241432"/>
                  <a:gd name="connsiteX3" fmla="*/ 23079 w 90612"/>
                  <a:gd name="connsiteY3" fmla="*/ 241432 h 241432"/>
                  <a:gd name="connsiteX4" fmla="*/ 0 w 90612"/>
                  <a:gd name="connsiteY4" fmla="*/ 241432 h 24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2" h="241432">
                    <a:moveTo>
                      <a:pt x="0" y="241432"/>
                    </a:moveTo>
                    <a:lnTo>
                      <a:pt x="67683" y="0"/>
                    </a:lnTo>
                    <a:lnTo>
                      <a:pt x="90613" y="0"/>
                    </a:lnTo>
                    <a:lnTo>
                      <a:pt x="23079" y="241432"/>
                    </a:lnTo>
                    <a:lnTo>
                      <a:pt x="0" y="241432"/>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0" name="手繪多邊形: 圖案 139">
                <a:extLst>
                  <a:ext uri="{FF2B5EF4-FFF2-40B4-BE49-F238E27FC236}">
                    <a16:creationId xmlns:a16="http://schemas.microsoft.com/office/drawing/2014/main" id="{8A2DA4D9-4DDF-523D-76F8-56006780EA16}"/>
                  </a:ext>
                </a:extLst>
              </p:cNvPr>
              <p:cNvSpPr/>
              <p:nvPr/>
            </p:nvSpPr>
            <p:spPr>
              <a:xfrm>
                <a:off x="8058963" y="3206028"/>
                <a:ext cx="154305" cy="234307"/>
              </a:xfrm>
              <a:custGeom>
                <a:avLst/>
                <a:gdLst>
                  <a:gd name="connsiteX0" fmla="*/ 154305 w 154305"/>
                  <a:gd name="connsiteY0" fmla="*/ 206763 h 234307"/>
                  <a:gd name="connsiteX1" fmla="*/ 154305 w 154305"/>
                  <a:gd name="connsiteY1" fmla="*/ 234308 h 234307"/>
                  <a:gd name="connsiteX2" fmla="*/ 23 w 154305"/>
                  <a:gd name="connsiteY2" fmla="*/ 234308 h 234307"/>
                  <a:gd name="connsiteX3" fmla="*/ 3384 w 154305"/>
                  <a:gd name="connsiteY3" fmla="*/ 214389 h 234307"/>
                  <a:gd name="connsiteX4" fmla="*/ 22249 w 154305"/>
                  <a:gd name="connsiteY4" fmla="*/ 183332 h 234307"/>
                  <a:gd name="connsiteX5" fmla="*/ 59729 w 154305"/>
                  <a:gd name="connsiteY5" fmla="*/ 147960 h 234307"/>
                  <a:gd name="connsiteX6" fmla="*/ 111156 w 154305"/>
                  <a:gd name="connsiteY6" fmla="*/ 98540 h 234307"/>
                  <a:gd name="connsiteX7" fmla="*/ 124552 w 154305"/>
                  <a:gd name="connsiteY7" fmla="*/ 64071 h 234307"/>
                  <a:gd name="connsiteX8" fmla="*/ 112361 w 154305"/>
                  <a:gd name="connsiteY8" fmla="*/ 35322 h 234307"/>
                  <a:gd name="connsiteX9" fmla="*/ 80601 w 154305"/>
                  <a:gd name="connsiteY9" fmla="*/ 23631 h 234307"/>
                  <a:gd name="connsiteX10" fmla="*/ 47487 w 154305"/>
                  <a:gd name="connsiteY10" fmla="*/ 36074 h 234307"/>
                  <a:gd name="connsiteX11" fmla="*/ 34893 w 154305"/>
                  <a:gd name="connsiteY11" fmla="*/ 70493 h 234307"/>
                  <a:gd name="connsiteX12" fmla="*/ 5442 w 154305"/>
                  <a:gd name="connsiteY12" fmla="*/ 67483 h 234307"/>
                  <a:gd name="connsiteX13" fmla="*/ 28220 w 154305"/>
                  <a:gd name="connsiteY13" fmla="*/ 17259 h 234307"/>
                  <a:gd name="connsiteX14" fmla="*/ 81253 w 154305"/>
                  <a:gd name="connsiteY14" fmla="*/ 0 h 234307"/>
                  <a:gd name="connsiteX15" fmla="*/ 134437 w 154305"/>
                  <a:gd name="connsiteY15" fmla="*/ 18614 h 234307"/>
                  <a:gd name="connsiteX16" fmla="*/ 154004 w 154305"/>
                  <a:gd name="connsiteY16" fmla="*/ 64823 h 234307"/>
                  <a:gd name="connsiteX17" fmla="*/ 148284 w 154305"/>
                  <a:gd name="connsiteY17" fmla="*/ 92368 h 234307"/>
                  <a:gd name="connsiteX18" fmla="*/ 129269 w 154305"/>
                  <a:gd name="connsiteY18" fmla="*/ 120867 h 234307"/>
                  <a:gd name="connsiteX19" fmla="*/ 85066 w 154305"/>
                  <a:gd name="connsiteY19" fmla="*/ 161958 h 234307"/>
                  <a:gd name="connsiteX20" fmla="*/ 51952 w 154305"/>
                  <a:gd name="connsiteY20" fmla="*/ 191360 h 234307"/>
                  <a:gd name="connsiteX21" fmla="*/ 39860 w 154305"/>
                  <a:gd name="connsiteY21" fmla="*/ 206863 h 234307"/>
                  <a:gd name="connsiteX22" fmla="*/ 154305 w 154305"/>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5" h="234307">
                    <a:moveTo>
                      <a:pt x="154305" y="206763"/>
                    </a:moveTo>
                    <a:lnTo>
                      <a:pt x="154305" y="234308"/>
                    </a:lnTo>
                    <a:lnTo>
                      <a:pt x="23" y="234308"/>
                    </a:lnTo>
                    <a:cubicBezTo>
                      <a:pt x="-178" y="227384"/>
                      <a:pt x="926" y="220761"/>
                      <a:pt x="3384" y="214389"/>
                    </a:cubicBezTo>
                    <a:cubicBezTo>
                      <a:pt x="7298" y="203853"/>
                      <a:pt x="13620" y="193517"/>
                      <a:pt x="22249" y="183332"/>
                    </a:cubicBezTo>
                    <a:cubicBezTo>
                      <a:pt x="30880" y="173147"/>
                      <a:pt x="43423" y="161356"/>
                      <a:pt x="59729" y="147960"/>
                    </a:cubicBezTo>
                    <a:cubicBezTo>
                      <a:pt x="85116" y="127138"/>
                      <a:pt x="102226" y="110682"/>
                      <a:pt x="111156" y="98540"/>
                    </a:cubicBezTo>
                    <a:cubicBezTo>
                      <a:pt x="120087" y="86398"/>
                      <a:pt x="124552" y="74908"/>
                      <a:pt x="124552" y="64071"/>
                    </a:cubicBezTo>
                    <a:cubicBezTo>
                      <a:pt x="124552" y="52732"/>
                      <a:pt x="120489" y="43149"/>
                      <a:pt x="112361" y="35322"/>
                    </a:cubicBezTo>
                    <a:cubicBezTo>
                      <a:pt x="104233" y="27545"/>
                      <a:pt x="93646" y="23631"/>
                      <a:pt x="80601" y="23631"/>
                    </a:cubicBezTo>
                    <a:cubicBezTo>
                      <a:pt x="66803" y="23631"/>
                      <a:pt x="55765" y="27796"/>
                      <a:pt x="47487" y="36074"/>
                    </a:cubicBezTo>
                    <a:cubicBezTo>
                      <a:pt x="39208" y="44353"/>
                      <a:pt x="34994" y="55842"/>
                      <a:pt x="34893" y="70493"/>
                    </a:cubicBezTo>
                    <a:lnTo>
                      <a:pt x="5442" y="67483"/>
                    </a:lnTo>
                    <a:cubicBezTo>
                      <a:pt x="7449" y="45507"/>
                      <a:pt x="15025" y="28749"/>
                      <a:pt x="28220" y="17259"/>
                    </a:cubicBezTo>
                    <a:cubicBezTo>
                      <a:pt x="41366" y="5770"/>
                      <a:pt x="59077" y="0"/>
                      <a:pt x="81253" y="0"/>
                    </a:cubicBezTo>
                    <a:cubicBezTo>
                      <a:pt x="103631" y="0"/>
                      <a:pt x="121391" y="6221"/>
                      <a:pt x="134437" y="18614"/>
                    </a:cubicBezTo>
                    <a:cubicBezTo>
                      <a:pt x="147482" y="31057"/>
                      <a:pt x="154004" y="46410"/>
                      <a:pt x="154004" y="64823"/>
                    </a:cubicBezTo>
                    <a:cubicBezTo>
                      <a:pt x="154004" y="74156"/>
                      <a:pt x="152097" y="83337"/>
                      <a:pt x="148284" y="92368"/>
                    </a:cubicBezTo>
                    <a:cubicBezTo>
                      <a:pt x="144471" y="101400"/>
                      <a:pt x="138099" y="110882"/>
                      <a:pt x="129269" y="120867"/>
                    </a:cubicBezTo>
                    <a:cubicBezTo>
                      <a:pt x="120388" y="130851"/>
                      <a:pt x="105687" y="144548"/>
                      <a:pt x="85066" y="161958"/>
                    </a:cubicBezTo>
                    <a:cubicBezTo>
                      <a:pt x="67857" y="176408"/>
                      <a:pt x="56819" y="186192"/>
                      <a:pt x="51952" y="191360"/>
                    </a:cubicBezTo>
                    <a:cubicBezTo>
                      <a:pt x="47085" y="196527"/>
                      <a:pt x="43021" y="201695"/>
                      <a:pt x="39860" y="206863"/>
                    </a:cubicBezTo>
                    <a:lnTo>
                      <a:pt x="154305" y="2068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1" name="手繪多邊形: 圖案 140">
                <a:extLst>
                  <a:ext uri="{FF2B5EF4-FFF2-40B4-BE49-F238E27FC236}">
                    <a16:creationId xmlns:a16="http://schemas.microsoft.com/office/drawing/2014/main" id="{7485F61F-9E2C-44CF-2755-929DC8A617F6}"/>
                  </a:ext>
                </a:extLst>
              </p:cNvPr>
              <p:cNvSpPr/>
              <p:nvPr/>
            </p:nvSpPr>
            <p:spPr>
              <a:xfrm>
                <a:off x="8244024" y="3206028"/>
                <a:ext cx="153479" cy="238371"/>
              </a:xfrm>
              <a:custGeom>
                <a:avLst/>
                <a:gdLst>
                  <a:gd name="connsiteX0" fmla="*/ 4265 w 153479"/>
                  <a:gd name="connsiteY0" fmla="*/ 180322 h 238371"/>
                  <a:gd name="connsiteX1" fmla="*/ 31810 w 153479"/>
                  <a:gd name="connsiteY1" fmla="*/ 177763 h 238371"/>
                  <a:gd name="connsiteX2" fmla="*/ 45206 w 153479"/>
                  <a:gd name="connsiteY2" fmla="*/ 205960 h 238371"/>
                  <a:gd name="connsiteX3" fmla="*/ 70543 w 153479"/>
                  <a:gd name="connsiteY3" fmla="*/ 214740 h 238371"/>
                  <a:gd name="connsiteX4" fmla="*/ 93723 w 153479"/>
                  <a:gd name="connsiteY4" fmla="*/ 208669 h 238371"/>
                  <a:gd name="connsiteX5" fmla="*/ 110029 w 153479"/>
                  <a:gd name="connsiteY5" fmla="*/ 192514 h 238371"/>
                  <a:gd name="connsiteX6" fmla="*/ 120716 w 153479"/>
                  <a:gd name="connsiteY6" fmla="*/ 165220 h 238371"/>
                  <a:gd name="connsiteX7" fmla="*/ 125031 w 153479"/>
                  <a:gd name="connsiteY7" fmla="*/ 130199 h 238371"/>
                  <a:gd name="connsiteX8" fmla="*/ 124881 w 153479"/>
                  <a:gd name="connsiteY8" fmla="*/ 124479 h 238371"/>
                  <a:gd name="connsiteX9" fmla="*/ 101399 w 153479"/>
                  <a:gd name="connsiteY9" fmla="*/ 146706 h 238371"/>
                  <a:gd name="connsiteX10" fmla="*/ 69139 w 153479"/>
                  <a:gd name="connsiteY10" fmla="*/ 155235 h 238371"/>
                  <a:gd name="connsiteX11" fmla="*/ 20069 w 153479"/>
                  <a:gd name="connsiteY11" fmla="*/ 134213 h 238371"/>
                  <a:gd name="connsiteX12" fmla="*/ 0 w 153479"/>
                  <a:gd name="connsiteY12" fmla="*/ 78822 h 238371"/>
                  <a:gd name="connsiteX13" fmla="*/ 20922 w 153479"/>
                  <a:gd name="connsiteY13" fmla="*/ 21675 h 238371"/>
                  <a:gd name="connsiteX14" fmla="*/ 73403 w 153479"/>
                  <a:gd name="connsiteY14" fmla="*/ 0 h 238371"/>
                  <a:gd name="connsiteX15" fmla="*/ 115046 w 153479"/>
                  <a:gd name="connsiteY15" fmla="*/ 12242 h 238371"/>
                  <a:gd name="connsiteX16" fmla="*/ 143696 w 153479"/>
                  <a:gd name="connsiteY16" fmla="*/ 47213 h 238371"/>
                  <a:gd name="connsiteX17" fmla="*/ 153479 w 153479"/>
                  <a:gd name="connsiteY17" fmla="*/ 112889 h 238371"/>
                  <a:gd name="connsiteX18" fmla="*/ 143746 w 153479"/>
                  <a:gd name="connsiteY18" fmla="*/ 184135 h 238371"/>
                  <a:gd name="connsiteX19" fmla="*/ 114846 w 153479"/>
                  <a:gd name="connsiteY19" fmla="*/ 224524 h 238371"/>
                  <a:gd name="connsiteX20" fmla="*/ 69840 w 153479"/>
                  <a:gd name="connsiteY20" fmla="*/ 238372 h 238371"/>
                  <a:gd name="connsiteX21" fmla="*/ 25086 w 153479"/>
                  <a:gd name="connsiteY21" fmla="*/ 223169 h 238371"/>
                  <a:gd name="connsiteX22" fmla="*/ 4265 w 153479"/>
                  <a:gd name="connsiteY22" fmla="*/ 180322 h 238371"/>
                  <a:gd name="connsiteX23" fmla="*/ 121619 w 153479"/>
                  <a:gd name="connsiteY23" fmla="*/ 77317 h 238371"/>
                  <a:gd name="connsiteX24" fmla="*/ 108474 w 153479"/>
                  <a:gd name="connsiteY24" fmla="*/ 38131 h 238371"/>
                  <a:gd name="connsiteX25" fmla="*/ 76865 w 153479"/>
                  <a:gd name="connsiteY25" fmla="*/ 23631 h 238371"/>
                  <a:gd name="connsiteX26" fmla="*/ 43600 w 153479"/>
                  <a:gd name="connsiteY26" fmla="*/ 39235 h 238371"/>
                  <a:gd name="connsiteX27" fmla="*/ 29452 w 153479"/>
                  <a:gd name="connsiteY27" fmla="*/ 79675 h 238371"/>
                  <a:gd name="connsiteX28" fmla="*/ 42898 w 153479"/>
                  <a:gd name="connsiteY28" fmla="*/ 115900 h 238371"/>
                  <a:gd name="connsiteX29" fmla="*/ 76112 w 153479"/>
                  <a:gd name="connsiteY29" fmla="*/ 129848 h 238371"/>
                  <a:gd name="connsiteX30" fmla="*/ 108825 w 153479"/>
                  <a:gd name="connsiteY30" fmla="*/ 115900 h 238371"/>
                  <a:gd name="connsiteX31" fmla="*/ 121619 w 153479"/>
                  <a:gd name="connsiteY31" fmla="*/ 77317 h 238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3479" h="238371">
                    <a:moveTo>
                      <a:pt x="4265" y="180322"/>
                    </a:moveTo>
                    <a:lnTo>
                      <a:pt x="31810" y="177763"/>
                    </a:lnTo>
                    <a:cubicBezTo>
                      <a:pt x="34167" y="190707"/>
                      <a:pt x="38583" y="200140"/>
                      <a:pt x="45206" y="205960"/>
                    </a:cubicBezTo>
                    <a:cubicBezTo>
                      <a:pt x="51778" y="211780"/>
                      <a:pt x="60208" y="214740"/>
                      <a:pt x="70543" y="214740"/>
                    </a:cubicBezTo>
                    <a:cubicBezTo>
                      <a:pt x="79373" y="214740"/>
                      <a:pt x="87100" y="212733"/>
                      <a:pt x="93723" y="208669"/>
                    </a:cubicBezTo>
                    <a:cubicBezTo>
                      <a:pt x="100346" y="204655"/>
                      <a:pt x="105815" y="199237"/>
                      <a:pt x="110029" y="192514"/>
                    </a:cubicBezTo>
                    <a:cubicBezTo>
                      <a:pt x="114294" y="185790"/>
                      <a:pt x="117856" y="176659"/>
                      <a:pt x="120716" y="165220"/>
                    </a:cubicBezTo>
                    <a:cubicBezTo>
                      <a:pt x="123576" y="153780"/>
                      <a:pt x="125031" y="142090"/>
                      <a:pt x="125031" y="130199"/>
                    </a:cubicBezTo>
                    <a:cubicBezTo>
                      <a:pt x="125031" y="128944"/>
                      <a:pt x="124981" y="127038"/>
                      <a:pt x="124881" y="124479"/>
                    </a:cubicBezTo>
                    <a:cubicBezTo>
                      <a:pt x="119161" y="133611"/>
                      <a:pt x="111334" y="141036"/>
                      <a:pt x="101399" y="146706"/>
                    </a:cubicBezTo>
                    <a:cubicBezTo>
                      <a:pt x="91465" y="152375"/>
                      <a:pt x="80728" y="155235"/>
                      <a:pt x="69139" y="155235"/>
                    </a:cubicBezTo>
                    <a:cubicBezTo>
                      <a:pt x="49821" y="155235"/>
                      <a:pt x="33465" y="148211"/>
                      <a:pt x="20069" y="134213"/>
                    </a:cubicBezTo>
                    <a:cubicBezTo>
                      <a:pt x="6673" y="120214"/>
                      <a:pt x="0" y="101751"/>
                      <a:pt x="0" y="78822"/>
                    </a:cubicBezTo>
                    <a:cubicBezTo>
                      <a:pt x="0" y="55140"/>
                      <a:pt x="6974" y="36074"/>
                      <a:pt x="20922" y="21675"/>
                    </a:cubicBezTo>
                    <a:cubicBezTo>
                      <a:pt x="34870" y="7225"/>
                      <a:pt x="52380" y="0"/>
                      <a:pt x="73403" y="0"/>
                    </a:cubicBezTo>
                    <a:cubicBezTo>
                      <a:pt x="88606" y="0"/>
                      <a:pt x="102453" y="4064"/>
                      <a:pt x="115046" y="12242"/>
                    </a:cubicBezTo>
                    <a:cubicBezTo>
                      <a:pt x="127640" y="20420"/>
                      <a:pt x="137173" y="32061"/>
                      <a:pt x="143696" y="47213"/>
                    </a:cubicBezTo>
                    <a:cubicBezTo>
                      <a:pt x="150218" y="62365"/>
                      <a:pt x="153479" y="84240"/>
                      <a:pt x="153479" y="112889"/>
                    </a:cubicBezTo>
                    <a:cubicBezTo>
                      <a:pt x="153479" y="142742"/>
                      <a:pt x="150218" y="166474"/>
                      <a:pt x="143746" y="184135"/>
                    </a:cubicBezTo>
                    <a:cubicBezTo>
                      <a:pt x="137273" y="201796"/>
                      <a:pt x="127640" y="215292"/>
                      <a:pt x="114846" y="224524"/>
                    </a:cubicBezTo>
                    <a:cubicBezTo>
                      <a:pt x="102052" y="233756"/>
                      <a:pt x="87050" y="238372"/>
                      <a:pt x="69840" y="238372"/>
                    </a:cubicBezTo>
                    <a:cubicBezTo>
                      <a:pt x="51578" y="238372"/>
                      <a:pt x="36676" y="233304"/>
                      <a:pt x="25086" y="223169"/>
                    </a:cubicBezTo>
                    <a:cubicBezTo>
                      <a:pt x="13546" y="212934"/>
                      <a:pt x="6623" y="198685"/>
                      <a:pt x="4265" y="180322"/>
                    </a:cubicBezTo>
                    <a:close/>
                    <a:moveTo>
                      <a:pt x="121619" y="77317"/>
                    </a:moveTo>
                    <a:cubicBezTo>
                      <a:pt x="121619" y="60860"/>
                      <a:pt x="117254" y="47815"/>
                      <a:pt x="108474" y="38131"/>
                    </a:cubicBezTo>
                    <a:cubicBezTo>
                      <a:pt x="99694" y="28498"/>
                      <a:pt x="89158" y="23631"/>
                      <a:pt x="76865" y="23631"/>
                    </a:cubicBezTo>
                    <a:cubicBezTo>
                      <a:pt x="64121" y="23631"/>
                      <a:pt x="53033" y="28849"/>
                      <a:pt x="43600" y="39235"/>
                    </a:cubicBezTo>
                    <a:cubicBezTo>
                      <a:pt x="34167" y="49621"/>
                      <a:pt x="29452" y="63118"/>
                      <a:pt x="29452" y="79675"/>
                    </a:cubicBezTo>
                    <a:cubicBezTo>
                      <a:pt x="29452" y="94526"/>
                      <a:pt x="33917" y="106618"/>
                      <a:pt x="42898" y="115900"/>
                    </a:cubicBezTo>
                    <a:cubicBezTo>
                      <a:pt x="51879" y="125182"/>
                      <a:pt x="62917" y="129848"/>
                      <a:pt x="76112" y="129848"/>
                    </a:cubicBezTo>
                    <a:cubicBezTo>
                      <a:pt x="89358" y="129848"/>
                      <a:pt x="100296" y="125182"/>
                      <a:pt x="108825" y="115900"/>
                    </a:cubicBezTo>
                    <a:cubicBezTo>
                      <a:pt x="117355" y="106618"/>
                      <a:pt x="121619" y="93773"/>
                      <a:pt x="121619" y="77317"/>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2" name="手繪多邊形: 圖案 141">
                <a:extLst>
                  <a:ext uri="{FF2B5EF4-FFF2-40B4-BE49-F238E27FC236}">
                    <a16:creationId xmlns:a16="http://schemas.microsoft.com/office/drawing/2014/main" id="{AD1B7757-5D48-B262-E0F2-CED525354B2F}"/>
                  </a:ext>
                </a:extLst>
              </p:cNvPr>
              <p:cNvSpPr/>
              <p:nvPr/>
            </p:nvSpPr>
            <p:spPr>
              <a:xfrm>
                <a:off x="8421713" y="3206028"/>
                <a:ext cx="154304" cy="234307"/>
              </a:xfrm>
              <a:custGeom>
                <a:avLst/>
                <a:gdLst>
                  <a:gd name="connsiteX0" fmla="*/ 154305 w 154304"/>
                  <a:gd name="connsiteY0" fmla="*/ 206763 h 234307"/>
                  <a:gd name="connsiteX1" fmla="*/ 154305 w 154304"/>
                  <a:gd name="connsiteY1" fmla="*/ 234308 h 234307"/>
                  <a:gd name="connsiteX2" fmla="*/ 23 w 154304"/>
                  <a:gd name="connsiteY2" fmla="*/ 234308 h 234307"/>
                  <a:gd name="connsiteX3" fmla="*/ 3385 w 154304"/>
                  <a:gd name="connsiteY3" fmla="*/ 214389 h 234307"/>
                  <a:gd name="connsiteX4" fmla="*/ 22250 w 154304"/>
                  <a:gd name="connsiteY4" fmla="*/ 183332 h 234307"/>
                  <a:gd name="connsiteX5" fmla="*/ 59729 w 154304"/>
                  <a:gd name="connsiteY5" fmla="*/ 147960 h 234307"/>
                  <a:gd name="connsiteX6" fmla="*/ 111156 w 154304"/>
                  <a:gd name="connsiteY6" fmla="*/ 98540 h 234307"/>
                  <a:gd name="connsiteX7" fmla="*/ 124553 w 154304"/>
                  <a:gd name="connsiteY7" fmla="*/ 64071 h 234307"/>
                  <a:gd name="connsiteX8" fmla="*/ 112360 w 154304"/>
                  <a:gd name="connsiteY8" fmla="*/ 35322 h 234307"/>
                  <a:gd name="connsiteX9" fmla="*/ 80601 w 154304"/>
                  <a:gd name="connsiteY9" fmla="*/ 23631 h 234307"/>
                  <a:gd name="connsiteX10" fmla="*/ 47487 w 154304"/>
                  <a:gd name="connsiteY10" fmla="*/ 36074 h 234307"/>
                  <a:gd name="connsiteX11" fmla="*/ 34894 w 154304"/>
                  <a:gd name="connsiteY11" fmla="*/ 70493 h 234307"/>
                  <a:gd name="connsiteX12" fmla="*/ 5442 w 154304"/>
                  <a:gd name="connsiteY12" fmla="*/ 67483 h 234307"/>
                  <a:gd name="connsiteX13" fmla="*/ 28220 w 154304"/>
                  <a:gd name="connsiteY13" fmla="*/ 17259 h 234307"/>
                  <a:gd name="connsiteX14" fmla="*/ 81253 w 154304"/>
                  <a:gd name="connsiteY14" fmla="*/ 0 h 234307"/>
                  <a:gd name="connsiteX15" fmla="*/ 134437 w 154304"/>
                  <a:gd name="connsiteY15" fmla="*/ 18614 h 234307"/>
                  <a:gd name="connsiteX16" fmla="*/ 154004 w 154304"/>
                  <a:gd name="connsiteY16" fmla="*/ 64823 h 234307"/>
                  <a:gd name="connsiteX17" fmla="*/ 148284 w 154304"/>
                  <a:gd name="connsiteY17" fmla="*/ 92368 h 234307"/>
                  <a:gd name="connsiteX18" fmla="*/ 129269 w 154304"/>
                  <a:gd name="connsiteY18" fmla="*/ 120867 h 234307"/>
                  <a:gd name="connsiteX19" fmla="*/ 85067 w 154304"/>
                  <a:gd name="connsiteY19" fmla="*/ 161958 h 234307"/>
                  <a:gd name="connsiteX20" fmla="*/ 51953 w 154304"/>
                  <a:gd name="connsiteY20" fmla="*/ 191360 h 234307"/>
                  <a:gd name="connsiteX21" fmla="*/ 39861 w 154304"/>
                  <a:gd name="connsiteY21" fmla="*/ 206863 h 234307"/>
                  <a:gd name="connsiteX22" fmla="*/ 154305 w 154304"/>
                  <a:gd name="connsiteY22" fmla="*/ 206863 h 23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304" h="234307">
                    <a:moveTo>
                      <a:pt x="154305" y="206763"/>
                    </a:moveTo>
                    <a:lnTo>
                      <a:pt x="154305" y="234308"/>
                    </a:lnTo>
                    <a:lnTo>
                      <a:pt x="23" y="234308"/>
                    </a:lnTo>
                    <a:cubicBezTo>
                      <a:pt x="-177" y="227384"/>
                      <a:pt x="926" y="220761"/>
                      <a:pt x="3385" y="214389"/>
                    </a:cubicBezTo>
                    <a:cubicBezTo>
                      <a:pt x="7298" y="203853"/>
                      <a:pt x="13620" y="193517"/>
                      <a:pt x="22250" y="183332"/>
                    </a:cubicBezTo>
                    <a:cubicBezTo>
                      <a:pt x="30880" y="173147"/>
                      <a:pt x="43423" y="161356"/>
                      <a:pt x="59729" y="147960"/>
                    </a:cubicBezTo>
                    <a:cubicBezTo>
                      <a:pt x="85117" y="127138"/>
                      <a:pt x="102225" y="110682"/>
                      <a:pt x="111156" y="98540"/>
                    </a:cubicBezTo>
                    <a:cubicBezTo>
                      <a:pt x="120087" y="86398"/>
                      <a:pt x="124553" y="74908"/>
                      <a:pt x="124553" y="64071"/>
                    </a:cubicBezTo>
                    <a:cubicBezTo>
                      <a:pt x="124553" y="52732"/>
                      <a:pt x="120488" y="43149"/>
                      <a:pt x="112360" y="35322"/>
                    </a:cubicBezTo>
                    <a:cubicBezTo>
                      <a:pt x="104232" y="27545"/>
                      <a:pt x="93646" y="23631"/>
                      <a:pt x="80601" y="23631"/>
                    </a:cubicBezTo>
                    <a:cubicBezTo>
                      <a:pt x="66804" y="23631"/>
                      <a:pt x="55766" y="27796"/>
                      <a:pt x="47487" y="36074"/>
                    </a:cubicBezTo>
                    <a:cubicBezTo>
                      <a:pt x="39208" y="44353"/>
                      <a:pt x="34994" y="55842"/>
                      <a:pt x="34894" y="70493"/>
                    </a:cubicBezTo>
                    <a:lnTo>
                      <a:pt x="5442" y="67483"/>
                    </a:lnTo>
                    <a:cubicBezTo>
                      <a:pt x="7449" y="45507"/>
                      <a:pt x="15025" y="28749"/>
                      <a:pt x="28220" y="17259"/>
                    </a:cubicBezTo>
                    <a:cubicBezTo>
                      <a:pt x="41366" y="5770"/>
                      <a:pt x="59077" y="0"/>
                      <a:pt x="81253" y="0"/>
                    </a:cubicBezTo>
                    <a:cubicBezTo>
                      <a:pt x="103630" y="0"/>
                      <a:pt x="121392" y="6221"/>
                      <a:pt x="134437" y="18614"/>
                    </a:cubicBezTo>
                    <a:cubicBezTo>
                      <a:pt x="147482" y="31057"/>
                      <a:pt x="154004" y="46410"/>
                      <a:pt x="154004" y="64823"/>
                    </a:cubicBezTo>
                    <a:cubicBezTo>
                      <a:pt x="154004" y="74156"/>
                      <a:pt x="152098" y="83337"/>
                      <a:pt x="148284" y="92368"/>
                    </a:cubicBezTo>
                    <a:cubicBezTo>
                      <a:pt x="144471" y="101400"/>
                      <a:pt x="138099" y="110882"/>
                      <a:pt x="129269" y="120867"/>
                    </a:cubicBezTo>
                    <a:cubicBezTo>
                      <a:pt x="120389" y="130851"/>
                      <a:pt x="105688" y="144548"/>
                      <a:pt x="85067" y="161958"/>
                    </a:cubicBezTo>
                    <a:cubicBezTo>
                      <a:pt x="67857" y="176408"/>
                      <a:pt x="56819" y="186192"/>
                      <a:pt x="51953" y="191360"/>
                    </a:cubicBezTo>
                    <a:cubicBezTo>
                      <a:pt x="47085" y="196527"/>
                      <a:pt x="43022" y="201695"/>
                      <a:pt x="39861" y="206863"/>
                    </a:cubicBezTo>
                    <a:lnTo>
                      <a:pt x="154305" y="2068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3" name="手繪多邊形: 圖案 142">
                <a:extLst>
                  <a:ext uri="{FF2B5EF4-FFF2-40B4-BE49-F238E27FC236}">
                    <a16:creationId xmlns:a16="http://schemas.microsoft.com/office/drawing/2014/main" id="{B17918D3-0598-3750-7549-AFE314B8F991}"/>
                  </a:ext>
                </a:extLst>
              </p:cNvPr>
              <p:cNvSpPr/>
              <p:nvPr/>
            </p:nvSpPr>
            <p:spPr>
              <a:xfrm>
                <a:off x="8606724" y="3210092"/>
                <a:ext cx="154784" cy="234257"/>
              </a:xfrm>
              <a:custGeom>
                <a:avLst/>
                <a:gdLst>
                  <a:gd name="connsiteX0" fmla="*/ 0 w 154784"/>
                  <a:gd name="connsiteY0" fmla="*/ 169083 h 234257"/>
                  <a:gd name="connsiteX1" fmla="*/ 30104 w 154784"/>
                  <a:gd name="connsiteY1" fmla="*/ 166524 h 234257"/>
                  <a:gd name="connsiteX2" fmla="*/ 45608 w 154784"/>
                  <a:gd name="connsiteY2" fmla="*/ 199588 h 234257"/>
                  <a:gd name="connsiteX3" fmla="*/ 75009 w 154784"/>
                  <a:gd name="connsiteY3" fmla="*/ 210676 h 234257"/>
                  <a:gd name="connsiteX4" fmla="*/ 110030 w 154784"/>
                  <a:gd name="connsiteY4" fmla="*/ 195072 h 234257"/>
                  <a:gd name="connsiteX5" fmla="*/ 124379 w 154784"/>
                  <a:gd name="connsiteY5" fmla="*/ 153680 h 234257"/>
                  <a:gd name="connsiteX6" fmla="*/ 110581 w 154784"/>
                  <a:gd name="connsiteY6" fmla="*/ 114996 h 234257"/>
                  <a:gd name="connsiteX7" fmla="*/ 74507 w 154784"/>
                  <a:gd name="connsiteY7" fmla="*/ 100848 h 234257"/>
                  <a:gd name="connsiteX8" fmla="*/ 49521 w 154784"/>
                  <a:gd name="connsiteY8" fmla="*/ 107119 h 234257"/>
                  <a:gd name="connsiteX9" fmla="*/ 32010 w 154784"/>
                  <a:gd name="connsiteY9" fmla="*/ 123425 h 234257"/>
                  <a:gd name="connsiteX10" fmla="*/ 5118 w 154784"/>
                  <a:gd name="connsiteY10" fmla="*/ 119913 h 234257"/>
                  <a:gd name="connsiteX11" fmla="*/ 27746 w 154784"/>
                  <a:gd name="connsiteY11" fmla="*/ 0 h 234257"/>
                  <a:gd name="connsiteX12" fmla="*/ 143846 w 154784"/>
                  <a:gd name="connsiteY12" fmla="*/ 0 h 234257"/>
                  <a:gd name="connsiteX13" fmla="*/ 143846 w 154784"/>
                  <a:gd name="connsiteY13" fmla="*/ 27394 h 234257"/>
                  <a:gd name="connsiteX14" fmla="*/ 50675 w 154784"/>
                  <a:gd name="connsiteY14" fmla="*/ 27394 h 234257"/>
                  <a:gd name="connsiteX15" fmla="*/ 38082 w 154784"/>
                  <a:gd name="connsiteY15" fmla="*/ 90111 h 234257"/>
                  <a:gd name="connsiteX16" fmla="*/ 82183 w 154784"/>
                  <a:gd name="connsiteY16" fmla="*/ 75460 h 234257"/>
                  <a:gd name="connsiteX17" fmla="*/ 133761 w 154784"/>
                  <a:gd name="connsiteY17" fmla="*/ 96633 h 234257"/>
                  <a:gd name="connsiteX18" fmla="*/ 154784 w 154784"/>
                  <a:gd name="connsiteY18" fmla="*/ 151121 h 234257"/>
                  <a:gd name="connsiteX19" fmla="*/ 136320 w 154784"/>
                  <a:gd name="connsiteY19" fmla="*/ 205910 h 234257"/>
                  <a:gd name="connsiteX20" fmla="*/ 75009 w 154784"/>
                  <a:gd name="connsiteY20" fmla="*/ 234258 h 234257"/>
                  <a:gd name="connsiteX21" fmla="*/ 23030 w 154784"/>
                  <a:gd name="connsiteY21" fmla="*/ 216446 h 234257"/>
                  <a:gd name="connsiteX22" fmla="*/ 0 w 154784"/>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4" h="234257">
                    <a:moveTo>
                      <a:pt x="0" y="169083"/>
                    </a:moveTo>
                    <a:lnTo>
                      <a:pt x="30104" y="166524"/>
                    </a:lnTo>
                    <a:cubicBezTo>
                      <a:pt x="32312" y="181175"/>
                      <a:pt x="37530"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4" y="124429"/>
                      <a:pt x="110581" y="114996"/>
                    </a:cubicBezTo>
                    <a:cubicBezTo>
                      <a:pt x="101400" y="105564"/>
                      <a:pt x="89358" y="100848"/>
                      <a:pt x="74507" y="100848"/>
                    </a:cubicBezTo>
                    <a:cubicBezTo>
                      <a:pt x="65275" y="100848"/>
                      <a:pt x="56947"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4" y="82535"/>
                      <a:pt x="133761" y="96633"/>
                    </a:cubicBezTo>
                    <a:cubicBezTo>
                      <a:pt x="147760" y="110732"/>
                      <a:pt x="154784" y="128894"/>
                      <a:pt x="154784" y="151121"/>
                    </a:cubicBezTo>
                    <a:cubicBezTo>
                      <a:pt x="154784" y="172244"/>
                      <a:pt x="148613"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4" name="手繪多邊形: 圖案 143">
                <a:extLst>
                  <a:ext uri="{FF2B5EF4-FFF2-40B4-BE49-F238E27FC236}">
                    <a16:creationId xmlns:a16="http://schemas.microsoft.com/office/drawing/2014/main" id="{628B2A9A-4665-E0D1-9B6C-12127C35E3D6}"/>
                  </a:ext>
                </a:extLst>
              </p:cNvPr>
              <p:cNvSpPr/>
              <p:nvPr/>
            </p:nvSpPr>
            <p:spPr>
              <a:xfrm>
                <a:off x="8788099" y="3210092"/>
                <a:ext cx="154783" cy="234257"/>
              </a:xfrm>
              <a:custGeom>
                <a:avLst/>
                <a:gdLst>
                  <a:gd name="connsiteX0" fmla="*/ 0 w 154783"/>
                  <a:gd name="connsiteY0" fmla="*/ 169083 h 234257"/>
                  <a:gd name="connsiteX1" fmla="*/ 30104 w 154783"/>
                  <a:gd name="connsiteY1" fmla="*/ 166524 h 234257"/>
                  <a:gd name="connsiteX2" fmla="*/ 45608 w 154783"/>
                  <a:gd name="connsiteY2" fmla="*/ 199588 h 234257"/>
                  <a:gd name="connsiteX3" fmla="*/ 75009 w 154783"/>
                  <a:gd name="connsiteY3" fmla="*/ 210676 h 234257"/>
                  <a:gd name="connsiteX4" fmla="*/ 110030 w 154783"/>
                  <a:gd name="connsiteY4" fmla="*/ 195072 h 234257"/>
                  <a:gd name="connsiteX5" fmla="*/ 124379 w 154783"/>
                  <a:gd name="connsiteY5" fmla="*/ 153680 h 234257"/>
                  <a:gd name="connsiteX6" fmla="*/ 110581 w 154783"/>
                  <a:gd name="connsiteY6" fmla="*/ 114996 h 234257"/>
                  <a:gd name="connsiteX7" fmla="*/ 74507 w 154783"/>
                  <a:gd name="connsiteY7" fmla="*/ 100848 h 234257"/>
                  <a:gd name="connsiteX8" fmla="*/ 49521 w 154783"/>
                  <a:gd name="connsiteY8" fmla="*/ 107119 h 234257"/>
                  <a:gd name="connsiteX9" fmla="*/ 32010 w 154783"/>
                  <a:gd name="connsiteY9" fmla="*/ 123425 h 234257"/>
                  <a:gd name="connsiteX10" fmla="*/ 5118 w 154783"/>
                  <a:gd name="connsiteY10" fmla="*/ 119913 h 234257"/>
                  <a:gd name="connsiteX11" fmla="*/ 27746 w 154783"/>
                  <a:gd name="connsiteY11" fmla="*/ 0 h 234257"/>
                  <a:gd name="connsiteX12" fmla="*/ 143846 w 154783"/>
                  <a:gd name="connsiteY12" fmla="*/ 0 h 234257"/>
                  <a:gd name="connsiteX13" fmla="*/ 143846 w 154783"/>
                  <a:gd name="connsiteY13" fmla="*/ 27394 h 234257"/>
                  <a:gd name="connsiteX14" fmla="*/ 50675 w 154783"/>
                  <a:gd name="connsiteY14" fmla="*/ 27394 h 234257"/>
                  <a:gd name="connsiteX15" fmla="*/ 38082 w 154783"/>
                  <a:gd name="connsiteY15" fmla="*/ 90111 h 234257"/>
                  <a:gd name="connsiteX16" fmla="*/ 82183 w 154783"/>
                  <a:gd name="connsiteY16" fmla="*/ 75460 h 234257"/>
                  <a:gd name="connsiteX17" fmla="*/ 133761 w 154783"/>
                  <a:gd name="connsiteY17" fmla="*/ 96633 h 234257"/>
                  <a:gd name="connsiteX18" fmla="*/ 154784 w 154783"/>
                  <a:gd name="connsiteY18" fmla="*/ 151121 h 234257"/>
                  <a:gd name="connsiteX19" fmla="*/ 136320 w 154783"/>
                  <a:gd name="connsiteY19" fmla="*/ 205910 h 234257"/>
                  <a:gd name="connsiteX20" fmla="*/ 75009 w 154783"/>
                  <a:gd name="connsiteY20" fmla="*/ 234258 h 234257"/>
                  <a:gd name="connsiteX21" fmla="*/ 23030 w 154783"/>
                  <a:gd name="connsiteY21" fmla="*/ 216446 h 234257"/>
                  <a:gd name="connsiteX22" fmla="*/ 0 w 154783"/>
                  <a:gd name="connsiteY22" fmla="*/ 169083 h 234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4783" h="234257">
                    <a:moveTo>
                      <a:pt x="0" y="169083"/>
                    </a:moveTo>
                    <a:lnTo>
                      <a:pt x="30104" y="166524"/>
                    </a:lnTo>
                    <a:cubicBezTo>
                      <a:pt x="32312" y="181175"/>
                      <a:pt x="37529" y="192213"/>
                      <a:pt x="45608" y="199588"/>
                    </a:cubicBezTo>
                    <a:cubicBezTo>
                      <a:pt x="53685" y="206963"/>
                      <a:pt x="63519" y="210676"/>
                      <a:pt x="75009" y="210676"/>
                    </a:cubicBezTo>
                    <a:cubicBezTo>
                      <a:pt x="88807" y="210676"/>
                      <a:pt x="100497" y="205458"/>
                      <a:pt x="110030" y="195072"/>
                    </a:cubicBezTo>
                    <a:cubicBezTo>
                      <a:pt x="119563" y="184687"/>
                      <a:pt x="124379" y="170889"/>
                      <a:pt x="124379" y="153680"/>
                    </a:cubicBezTo>
                    <a:cubicBezTo>
                      <a:pt x="124379" y="137323"/>
                      <a:pt x="119763" y="124429"/>
                      <a:pt x="110581" y="114996"/>
                    </a:cubicBezTo>
                    <a:cubicBezTo>
                      <a:pt x="101400" y="105564"/>
                      <a:pt x="89358" y="100848"/>
                      <a:pt x="74507" y="100848"/>
                    </a:cubicBezTo>
                    <a:cubicBezTo>
                      <a:pt x="65275" y="100848"/>
                      <a:pt x="56946" y="102955"/>
                      <a:pt x="49521" y="107119"/>
                    </a:cubicBezTo>
                    <a:cubicBezTo>
                      <a:pt x="42095" y="111334"/>
                      <a:pt x="36225" y="116752"/>
                      <a:pt x="32010" y="123425"/>
                    </a:cubicBezTo>
                    <a:lnTo>
                      <a:pt x="5118" y="119913"/>
                    </a:lnTo>
                    <a:lnTo>
                      <a:pt x="27746" y="0"/>
                    </a:lnTo>
                    <a:lnTo>
                      <a:pt x="143846" y="0"/>
                    </a:lnTo>
                    <a:lnTo>
                      <a:pt x="143846" y="27394"/>
                    </a:lnTo>
                    <a:lnTo>
                      <a:pt x="50675" y="27394"/>
                    </a:lnTo>
                    <a:lnTo>
                      <a:pt x="38082" y="90111"/>
                    </a:lnTo>
                    <a:cubicBezTo>
                      <a:pt x="52080" y="80327"/>
                      <a:pt x="66781" y="75460"/>
                      <a:pt x="82183" y="75460"/>
                    </a:cubicBezTo>
                    <a:cubicBezTo>
                      <a:pt x="102554" y="75460"/>
                      <a:pt x="119763" y="82535"/>
                      <a:pt x="133761" y="96633"/>
                    </a:cubicBezTo>
                    <a:cubicBezTo>
                      <a:pt x="147760" y="110732"/>
                      <a:pt x="154784" y="128894"/>
                      <a:pt x="154784" y="151121"/>
                    </a:cubicBezTo>
                    <a:cubicBezTo>
                      <a:pt x="154784" y="172244"/>
                      <a:pt x="148612" y="190507"/>
                      <a:pt x="136320" y="205910"/>
                    </a:cubicBezTo>
                    <a:cubicBezTo>
                      <a:pt x="121369" y="224825"/>
                      <a:pt x="100898" y="234258"/>
                      <a:pt x="75009" y="234258"/>
                    </a:cubicBezTo>
                    <a:cubicBezTo>
                      <a:pt x="53786" y="234258"/>
                      <a:pt x="36426" y="228337"/>
                      <a:pt x="23030" y="216446"/>
                    </a:cubicBezTo>
                    <a:cubicBezTo>
                      <a:pt x="9583" y="204505"/>
                      <a:pt x="1907" y="188751"/>
                      <a:pt x="0" y="169083"/>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5" name="手繪多邊形: 圖案 144">
                <a:extLst>
                  <a:ext uri="{FF2B5EF4-FFF2-40B4-BE49-F238E27FC236}">
                    <a16:creationId xmlns:a16="http://schemas.microsoft.com/office/drawing/2014/main" id="{7E69406B-B96A-7BC1-5432-15EF58DABBCA}"/>
                  </a:ext>
                </a:extLst>
              </p:cNvPr>
              <p:cNvSpPr/>
              <p:nvPr/>
            </p:nvSpPr>
            <p:spPr>
              <a:xfrm>
                <a:off x="8971381" y="3209942"/>
                <a:ext cx="151121" cy="230394"/>
              </a:xfrm>
              <a:custGeom>
                <a:avLst/>
                <a:gdLst>
                  <a:gd name="connsiteX0" fmla="*/ 0 w 151121"/>
                  <a:gd name="connsiteY0" fmla="*/ 27545 h 230394"/>
                  <a:gd name="connsiteX1" fmla="*/ 0 w 151121"/>
                  <a:gd name="connsiteY1" fmla="*/ 0 h 230394"/>
                  <a:gd name="connsiteX2" fmla="*/ 151121 w 151121"/>
                  <a:gd name="connsiteY2" fmla="*/ 0 h 230394"/>
                  <a:gd name="connsiteX3" fmla="*/ 151121 w 151121"/>
                  <a:gd name="connsiteY3" fmla="*/ 22277 h 230394"/>
                  <a:gd name="connsiteX4" fmla="*/ 106919 w 151121"/>
                  <a:gd name="connsiteY4" fmla="*/ 85344 h 230394"/>
                  <a:gd name="connsiteX5" fmla="*/ 73102 w 151121"/>
                  <a:gd name="connsiteY5" fmla="*/ 166223 h 230394"/>
                  <a:gd name="connsiteX6" fmla="*/ 62114 w 151121"/>
                  <a:gd name="connsiteY6" fmla="*/ 230394 h 230394"/>
                  <a:gd name="connsiteX7" fmla="*/ 32663 w 151121"/>
                  <a:gd name="connsiteY7" fmla="*/ 230394 h 230394"/>
                  <a:gd name="connsiteX8" fmla="*/ 43500 w 151121"/>
                  <a:gd name="connsiteY8" fmla="*/ 163815 h 230394"/>
                  <a:gd name="connsiteX9" fmla="*/ 73202 w 151121"/>
                  <a:gd name="connsiteY9" fmla="*/ 88555 h 230394"/>
                  <a:gd name="connsiteX10" fmla="*/ 114344 w 151121"/>
                  <a:gd name="connsiteY10" fmla="*/ 27495 h 230394"/>
                  <a:gd name="connsiteX11" fmla="*/ 0 w 151121"/>
                  <a:gd name="connsiteY11" fmla="*/ 27495 h 23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121" h="230394">
                    <a:moveTo>
                      <a:pt x="0" y="27545"/>
                    </a:moveTo>
                    <a:lnTo>
                      <a:pt x="0" y="0"/>
                    </a:lnTo>
                    <a:lnTo>
                      <a:pt x="151121" y="0"/>
                    </a:lnTo>
                    <a:lnTo>
                      <a:pt x="151121" y="22277"/>
                    </a:lnTo>
                    <a:cubicBezTo>
                      <a:pt x="136270" y="38081"/>
                      <a:pt x="121519" y="59104"/>
                      <a:pt x="106919" y="85344"/>
                    </a:cubicBezTo>
                    <a:cubicBezTo>
                      <a:pt x="92318" y="111585"/>
                      <a:pt x="81030" y="138528"/>
                      <a:pt x="73102" y="166223"/>
                    </a:cubicBezTo>
                    <a:cubicBezTo>
                      <a:pt x="67383" y="185740"/>
                      <a:pt x="63719" y="207164"/>
                      <a:pt x="62114" y="230394"/>
                    </a:cubicBezTo>
                    <a:lnTo>
                      <a:pt x="32663" y="230394"/>
                    </a:lnTo>
                    <a:cubicBezTo>
                      <a:pt x="32963" y="212031"/>
                      <a:pt x="36576" y="189854"/>
                      <a:pt x="43500" y="163815"/>
                    </a:cubicBezTo>
                    <a:cubicBezTo>
                      <a:pt x="50424" y="137825"/>
                      <a:pt x="60308" y="112739"/>
                      <a:pt x="73202" y="88555"/>
                    </a:cubicBezTo>
                    <a:cubicBezTo>
                      <a:pt x="86097" y="64372"/>
                      <a:pt x="99844" y="44052"/>
                      <a:pt x="114344" y="27495"/>
                    </a:cubicBezTo>
                    <a:lnTo>
                      <a:pt x="0" y="2749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6" name="手繪多邊形: 圖案 145">
                <a:extLst>
                  <a:ext uri="{FF2B5EF4-FFF2-40B4-BE49-F238E27FC236}">
                    <a16:creationId xmlns:a16="http://schemas.microsoft.com/office/drawing/2014/main" id="{CE087C20-2C34-81E3-67B5-2B01C9208D5C}"/>
                  </a:ext>
                </a:extLst>
              </p:cNvPr>
              <p:cNvSpPr/>
              <p:nvPr/>
            </p:nvSpPr>
            <p:spPr>
              <a:xfrm>
                <a:off x="9166956" y="3407673"/>
                <a:ext cx="32662" cy="32662"/>
              </a:xfrm>
              <a:custGeom>
                <a:avLst/>
                <a:gdLst>
                  <a:gd name="connsiteX0" fmla="*/ 0 w 32662"/>
                  <a:gd name="connsiteY0" fmla="*/ 32663 h 32662"/>
                  <a:gd name="connsiteX1" fmla="*/ 0 w 32662"/>
                  <a:gd name="connsiteY1" fmla="*/ 0 h 32662"/>
                  <a:gd name="connsiteX2" fmla="*/ 32663 w 32662"/>
                  <a:gd name="connsiteY2" fmla="*/ 0 h 32662"/>
                  <a:gd name="connsiteX3" fmla="*/ 32663 w 32662"/>
                  <a:gd name="connsiteY3" fmla="*/ 32663 h 32662"/>
                  <a:gd name="connsiteX4" fmla="*/ 0 w 32662"/>
                  <a:gd name="connsiteY4" fmla="*/ 32663 h 32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62" h="32662">
                    <a:moveTo>
                      <a:pt x="0" y="32663"/>
                    </a:moveTo>
                    <a:lnTo>
                      <a:pt x="0" y="0"/>
                    </a:lnTo>
                    <a:lnTo>
                      <a:pt x="32663" y="0"/>
                    </a:lnTo>
                    <a:lnTo>
                      <a:pt x="32663" y="32663"/>
                    </a:lnTo>
                    <a:lnTo>
                      <a:pt x="0" y="32663"/>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7" name="手繪多邊形: 圖案 146">
                <a:extLst>
                  <a:ext uri="{FF2B5EF4-FFF2-40B4-BE49-F238E27FC236}">
                    <a16:creationId xmlns:a16="http://schemas.microsoft.com/office/drawing/2014/main" id="{DDBDACA5-B418-F024-7AD8-F6B805841C08}"/>
                  </a:ext>
                </a:extLst>
              </p:cNvPr>
              <p:cNvSpPr/>
              <p:nvPr/>
            </p:nvSpPr>
            <p:spPr>
              <a:xfrm>
                <a:off x="9212965" y="3206881"/>
                <a:ext cx="64973" cy="302141"/>
              </a:xfrm>
              <a:custGeom>
                <a:avLst/>
                <a:gdLst>
                  <a:gd name="connsiteX0" fmla="*/ 0 w 64973"/>
                  <a:gd name="connsiteY0" fmla="*/ 299081 h 302141"/>
                  <a:gd name="connsiteX1" fmla="*/ 5418 w 64973"/>
                  <a:gd name="connsiteY1" fmla="*/ 274697 h 302141"/>
                  <a:gd name="connsiteX2" fmla="*/ 18966 w 64973"/>
                  <a:gd name="connsiteY2" fmla="*/ 276905 h 302141"/>
                  <a:gd name="connsiteX3" fmla="*/ 32010 w 64973"/>
                  <a:gd name="connsiteY3" fmla="*/ 271084 h 302141"/>
                  <a:gd name="connsiteX4" fmla="*/ 36325 w 64973"/>
                  <a:gd name="connsiteY4" fmla="*/ 242034 h 302141"/>
                  <a:gd name="connsiteX5" fmla="*/ 36325 w 64973"/>
                  <a:gd name="connsiteY5" fmla="*/ 64372 h 302141"/>
                  <a:gd name="connsiteX6" fmla="*/ 64974 w 64973"/>
                  <a:gd name="connsiteY6" fmla="*/ 64372 h 302141"/>
                  <a:gd name="connsiteX7" fmla="*/ 64974 w 64973"/>
                  <a:gd name="connsiteY7" fmla="*/ 242737 h 302141"/>
                  <a:gd name="connsiteX8" fmla="*/ 56846 w 64973"/>
                  <a:gd name="connsiteY8" fmla="*/ 286237 h 302141"/>
                  <a:gd name="connsiteX9" fmla="*/ 22427 w 64973"/>
                  <a:gd name="connsiteY9" fmla="*/ 302142 h 302141"/>
                  <a:gd name="connsiteX10" fmla="*/ 0 w 64973"/>
                  <a:gd name="connsiteY10" fmla="*/ 299081 h 302141"/>
                  <a:gd name="connsiteX11" fmla="*/ 36325 w 64973"/>
                  <a:gd name="connsiteY11" fmla="*/ 33315 h 302141"/>
                  <a:gd name="connsiteX12" fmla="*/ 36325 w 64973"/>
                  <a:gd name="connsiteY12" fmla="*/ 0 h 302141"/>
                  <a:gd name="connsiteX13" fmla="*/ 64974 w 64973"/>
                  <a:gd name="connsiteY13" fmla="*/ 0 h 302141"/>
                  <a:gd name="connsiteX14" fmla="*/ 64974 w 64973"/>
                  <a:gd name="connsiteY14" fmla="*/ 33265 h 302141"/>
                  <a:gd name="connsiteX15" fmla="*/ 36325 w 64973"/>
                  <a:gd name="connsiteY15" fmla="*/ 33265 h 30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973" h="302141">
                    <a:moveTo>
                      <a:pt x="0" y="299081"/>
                    </a:moveTo>
                    <a:lnTo>
                      <a:pt x="5418" y="274697"/>
                    </a:lnTo>
                    <a:cubicBezTo>
                      <a:pt x="11138" y="276202"/>
                      <a:pt x="15654" y="276905"/>
                      <a:pt x="18966" y="276905"/>
                    </a:cubicBezTo>
                    <a:cubicBezTo>
                      <a:pt x="24785" y="276905"/>
                      <a:pt x="29150" y="274948"/>
                      <a:pt x="32010" y="271084"/>
                    </a:cubicBezTo>
                    <a:cubicBezTo>
                      <a:pt x="34870" y="267221"/>
                      <a:pt x="36325" y="257538"/>
                      <a:pt x="36325" y="242034"/>
                    </a:cubicBezTo>
                    <a:lnTo>
                      <a:pt x="36325" y="64372"/>
                    </a:lnTo>
                    <a:lnTo>
                      <a:pt x="64974" y="64372"/>
                    </a:lnTo>
                    <a:lnTo>
                      <a:pt x="64974" y="242737"/>
                    </a:lnTo>
                    <a:cubicBezTo>
                      <a:pt x="64974" y="263559"/>
                      <a:pt x="62265" y="278059"/>
                      <a:pt x="56846" y="286237"/>
                    </a:cubicBezTo>
                    <a:cubicBezTo>
                      <a:pt x="49922" y="296873"/>
                      <a:pt x="38482" y="302142"/>
                      <a:pt x="22427" y="302142"/>
                    </a:cubicBezTo>
                    <a:cubicBezTo>
                      <a:pt x="14700" y="302091"/>
                      <a:pt x="7225" y="301088"/>
                      <a:pt x="0" y="299081"/>
                    </a:cubicBezTo>
                    <a:close/>
                    <a:moveTo>
                      <a:pt x="36325" y="33315"/>
                    </a:moveTo>
                    <a:lnTo>
                      <a:pt x="36325" y="0"/>
                    </a:lnTo>
                    <a:lnTo>
                      <a:pt x="64974" y="0"/>
                    </a:lnTo>
                    <a:lnTo>
                      <a:pt x="64974" y="33265"/>
                    </a:lnTo>
                    <a:lnTo>
                      <a:pt x="36325" y="33265"/>
                    </a:ln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8" name="手繪多邊形: 圖案 147">
                <a:extLst>
                  <a:ext uri="{FF2B5EF4-FFF2-40B4-BE49-F238E27FC236}">
                    <a16:creationId xmlns:a16="http://schemas.microsoft.com/office/drawing/2014/main" id="{804C4EA9-4C0F-A23C-DD7A-F2C9485377D6}"/>
                  </a:ext>
                </a:extLst>
              </p:cNvPr>
              <p:cNvSpPr/>
              <p:nvPr/>
            </p:nvSpPr>
            <p:spPr>
              <a:xfrm>
                <a:off x="9321890" y="3267390"/>
                <a:ext cx="146856" cy="237769"/>
              </a:xfrm>
              <a:custGeom>
                <a:avLst/>
                <a:gdLst>
                  <a:gd name="connsiteX0" fmla="*/ 0 w 146856"/>
                  <a:gd name="connsiteY0" fmla="*/ 237770 h 237769"/>
                  <a:gd name="connsiteX1" fmla="*/ 0 w 146856"/>
                  <a:gd name="connsiteY1" fmla="*/ 3863 h 237769"/>
                  <a:gd name="connsiteX2" fmla="*/ 26140 w 146856"/>
                  <a:gd name="connsiteY2" fmla="*/ 3863 h 237769"/>
                  <a:gd name="connsiteX3" fmla="*/ 26140 w 146856"/>
                  <a:gd name="connsiteY3" fmla="*/ 25839 h 237769"/>
                  <a:gd name="connsiteX4" fmla="*/ 47012 w 146856"/>
                  <a:gd name="connsiteY4" fmla="*/ 6472 h 237769"/>
                  <a:gd name="connsiteX5" fmla="*/ 75209 w 146856"/>
                  <a:gd name="connsiteY5" fmla="*/ 0 h 237769"/>
                  <a:gd name="connsiteX6" fmla="*/ 113441 w 146856"/>
                  <a:gd name="connsiteY6" fmla="*/ 11138 h 237769"/>
                  <a:gd name="connsiteX7" fmla="*/ 138427 w 146856"/>
                  <a:gd name="connsiteY7" fmla="*/ 42597 h 237769"/>
                  <a:gd name="connsiteX8" fmla="*/ 146856 w 146856"/>
                  <a:gd name="connsiteY8" fmla="*/ 87100 h 237769"/>
                  <a:gd name="connsiteX9" fmla="*/ 137524 w 146856"/>
                  <a:gd name="connsiteY9" fmla="*/ 133861 h 237769"/>
                  <a:gd name="connsiteX10" fmla="*/ 110431 w 146856"/>
                  <a:gd name="connsiteY10" fmla="*/ 165721 h 237769"/>
                  <a:gd name="connsiteX11" fmla="*/ 73102 w 146856"/>
                  <a:gd name="connsiteY11" fmla="*/ 176809 h 237769"/>
                  <a:gd name="connsiteX12" fmla="*/ 47364 w 146856"/>
                  <a:gd name="connsiteY12" fmla="*/ 170739 h 237769"/>
                  <a:gd name="connsiteX13" fmla="*/ 28649 w 146856"/>
                  <a:gd name="connsiteY13" fmla="*/ 155436 h 237769"/>
                  <a:gd name="connsiteX14" fmla="*/ 28649 w 146856"/>
                  <a:gd name="connsiteY14" fmla="*/ 237770 h 237769"/>
                  <a:gd name="connsiteX15" fmla="*/ 0 w 146856"/>
                  <a:gd name="connsiteY15" fmla="*/ 237770 h 237769"/>
                  <a:gd name="connsiteX16" fmla="*/ 25940 w 146856"/>
                  <a:gd name="connsiteY16" fmla="*/ 89358 h 237769"/>
                  <a:gd name="connsiteX17" fmla="*/ 39135 w 146856"/>
                  <a:gd name="connsiteY17" fmla="*/ 137624 h 237769"/>
                  <a:gd name="connsiteX18" fmla="*/ 71146 w 146856"/>
                  <a:gd name="connsiteY18" fmla="*/ 153228 h 237769"/>
                  <a:gd name="connsiteX19" fmla="*/ 103858 w 146856"/>
                  <a:gd name="connsiteY19" fmla="*/ 137072 h 237769"/>
                  <a:gd name="connsiteX20" fmla="*/ 117455 w 146856"/>
                  <a:gd name="connsiteY20" fmla="*/ 87000 h 237769"/>
                  <a:gd name="connsiteX21" fmla="*/ 104159 w 146856"/>
                  <a:gd name="connsiteY21" fmla="*/ 38583 h 237769"/>
                  <a:gd name="connsiteX22" fmla="*/ 72400 w 146856"/>
                  <a:gd name="connsiteY22" fmla="*/ 22477 h 237769"/>
                  <a:gd name="connsiteX23" fmla="*/ 39988 w 146856"/>
                  <a:gd name="connsiteY23" fmla="*/ 39586 h 237769"/>
                  <a:gd name="connsiteX24" fmla="*/ 25940 w 146856"/>
                  <a:gd name="connsiteY24" fmla="*/ 89358 h 237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6856" h="237769">
                    <a:moveTo>
                      <a:pt x="0" y="237770"/>
                    </a:moveTo>
                    <a:lnTo>
                      <a:pt x="0" y="3863"/>
                    </a:lnTo>
                    <a:lnTo>
                      <a:pt x="26140" y="3863"/>
                    </a:lnTo>
                    <a:lnTo>
                      <a:pt x="26140" y="25839"/>
                    </a:lnTo>
                    <a:cubicBezTo>
                      <a:pt x="32312" y="17259"/>
                      <a:pt x="39236" y="10787"/>
                      <a:pt x="47012" y="6472"/>
                    </a:cubicBezTo>
                    <a:cubicBezTo>
                      <a:pt x="54739" y="2157"/>
                      <a:pt x="64171" y="0"/>
                      <a:pt x="75209" y="0"/>
                    </a:cubicBezTo>
                    <a:cubicBezTo>
                      <a:pt x="89659" y="0"/>
                      <a:pt x="102403" y="3713"/>
                      <a:pt x="113441" y="11138"/>
                    </a:cubicBezTo>
                    <a:cubicBezTo>
                      <a:pt x="124479" y="18564"/>
                      <a:pt x="132808" y="29050"/>
                      <a:pt x="138427" y="42597"/>
                    </a:cubicBezTo>
                    <a:cubicBezTo>
                      <a:pt x="144046" y="56144"/>
                      <a:pt x="146856" y="70945"/>
                      <a:pt x="146856" y="87100"/>
                    </a:cubicBezTo>
                    <a:cubicBezTo>
                      <a:pt x="146856" y="104410"/>
                      <a:pt x="143746" y="119964"/>
                      <a:pt x="137524" y="133861"/>
                    </a:cubicBezTo>
                    <a:cubicBezTo>
                      <a:pt x="131303" y="147709"/>
                      <a:pt x="122272" y="158346"/>
                      <a:pt x="110431" y="165721"/>
                    </a:cubicBezTo>
                    <a:cubicBezTo>
                      <a:pt x="98590" y="173097"/>
                      <a:pt x="86147" y="176809"/>
                      <a:pt x="73102" y="176809"/>
                    </a:cubicBezTo>
                    <a:cubicBezTo>
                      <a:pt x="63569" y="176809"/>
                      <a:pt x="54989" y="174803"/>
                      <a:pt x="47364" y="170739"/>
                    </a:cubicBezTo>
                    <a:cubicBezTo>
                      <a:pt x="39787" y="166725"/>
                      <a:pt x="33516" y="161607"/>
                      <a:pt x="28649" y="155436"/>
                    </a:cubicBezTo>
                    <a:lnTo>
                      <a:pt x="28649" y="237770"/>
                    </a:lnTo>
                    <a:lnTo>
                      <a:pt x="0" y="237770"/>
                    </a:lnTo>
                    <a:close/>
                    <a:moveTo>
                      <a:pt x="25940" y="89358"/>
                    </a:moveTo>
                    <a:cubicBezTo>
                      <a:pt x="25940" y="111133"/>
                      <a:pt x="30355" y="127188"/>
                      <a:pt x="39135" y="137624"/>
                    </a:cubicBezTo>
                    <a:cubicBezTo>
                      <a:pt x="47966" y="148010"/>
                      <a:pt x="58602" y="153228"/>
                      <a:pt x="71146" y="153228"/>
                    </a:cubicBezTo>
                    <a:cubicBezTo>
                      <a:pt x="83889" y="153228"/>
                      <a:pt x="94777" y="147860"/>
                      <a:pt x="103858" y="137072"/>
                    </a:cubicBezTo>
                    <a:cubicBezTo>
                      <a:pt x="112939" y="126285"/>
                      <a:pt x="117455" y="109628"/>
                      <a:pt x="117455" y="87000"/>
                    </a:cubicBezTo>
                    <a:cubicBezTo>
                      <a:pt x="117455" y="65476"/>
                      <a:pt x="113040" y="49320"/>
                      <a:pt x="104159" y="38583"/>
                    </a:cubicBezTo>
                    <a:cubicBezTo>
                      <a:pt x="95278" y="27846"/>
                      <a:pt x="84692" y="22477"/>
                      <a:pt x="72400" y="22477"/>
                    </a:cubicBezTo>
                    <a:cubicBezTo>
                      <a:pt x="60208" y="22477"/>
                      <a:pt x="49370" y="28197"/>
                      <a:pt x="39988" y="39586"/>
                    </a:cubicBezTo>
                    <a:cubicBezTo>
                      <a:pt x="30656" y="51026"/>
                      <a:pt x="25940" y="67583"/>
                      <a:pt x="25940" y="89358"/>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9" name="手繪多邊形: 圖案 148">
                <a:extLst>
                  <a:ext uri="{FF2B5EF4-FFF2-40B4-BE49-F238E27FC236}">
                    <a16:creationId xmlns:a16="http://schemas.microsoft.com/office/drawing/2014/main" id="{92380184-C829-AD10-6A59-2D2CC69CAD1C}"/>
                  </a:ext>
                </a:extLst>
              </p:cNvPr>
              <p:cNvSpPr/>
              <p:nvPr/>
            </p:nvSpPr>
            <p:spPr>
              <a:xfrm>
                <a:off x="9492277" y="3267540"/>
                <a:ext cx="149064" cy="241582"/>
              </a:xfrm>
              <a:custGeom>
                <a:avLst/>
                <a:gdLst>
                  <a:gd name="connsiteX0" fmla="*/ 5720 w 149064"/>
                  <a:gd name="connsiteY0" fmla="*/ 186844 h 241582"/>
                  <a:gd name="connsiteX1" fmla="*/ 33566 w 149064"/>
                  <a:gd name="connsiteY1" fmla="*/ 191008 h 241582"/>
                  <a:gd name="connsiteX2" fmla="*/ 43299 w 149064"/>
                  <a:gd name="connsiteY2" fmla="*/ 209823 h 241582"/>
                  <a:gd name="connsiteX3" fmla="*/ 72450 w 149064"/>
                  <a:gd name="connsiteY3" fmla="*/ 217801 h 241582"/>
                  <a:gd name="connsiteX4" fmla="*/ 103206 w 149064"/>
                  <a:gd name="connsiteY4" fmla="*/ 209823 h 241582"/>
                  <a:gd name="connsiteX5" fmla="*/ 117857 w 149064"/>
                  <a:gd name="connsiteY5" fmla="*/ 187546 h 241582"/>
                  <a:gd name="connsiteX6" fmla="*/ 119914 w 149064"/>
                  <a:gd name="connsiteY6" fmla="*/ 150770 h 241582"/>
                  <a:gd name="connsiteX7" fmla="*/ 73102 w 149064"/>
                  <a:gd name="connsiteY7" fmla="*/ 172896 h 241582"/>
                  <a:gd name="connsiteX8" fmla="*/ 19116 w 149064"/>
                  <a:gd name="connsiteY8" fmla="*/ 147759 h 241582"/>
                  <a:gd name="connsiteX9" fmla="*/ 0 w 149064"/>
                  <a:gd name="connsiteY9" fmla="*/ 87401 h 241582"/>
                  <a:gd name="connsiteX10" fmla="*/ 8780 w 149064"/>
                  <a:gd name="connsiteY10" fmla="*/ 42747 h 241582"/>
                  <a:gd name="connsiteX11" fmla="*/ 34168 w 149064"/>
                  <a:gd name="connsiteY11" fmla="*/ 11138 h 241582"/>
                  <a:gd name="connsiteX12" fmla="*/ 73253 w 149064"/>
                  <a:gd name="connsiteY12" fmla="*/ 0 h 241582"/>
                  <a:gd name="connsiteX13" fmla="*/ 122623 w 149064"/>
                  <a:gd name="connsiteY13" fmla="*/ 24183 h 241582"/>
                  <a:gd name="connsiteX14" fmla="*/ 122623 w 149064"/>
                  <a:gd name="connsiteY14" fmla="*/ 3813 h 241582"/>
                  <a:gd name="connsiteX15" fmla="*/ 149064 w 149064"/>
                  <a:gd name="connsiteY15" fmla="*/ 3813 h 241582"/>
                  <a:gd name="connsiteX16" fmla="*/ 149064 w 149064"/>
                  <a:gd name="connsiteY16" fmla="*/ 150017 h 241582"/>
                  <a:gd name="connsiteX17" fmla="*/ 141037 w 149064"/>
                  <a:gd name="connsiteY17" fmla="*/ 206010 h 241582"/>
                  <a:gd name="connsiteX18" fmla="*/ 115549 w 149064"/>
                  <a:gd name="connsiteY18" fmla="*/ 232050 h 241582"/>
                  <a:gd name="connsiteX19" fmla="*/ 72651 w 149064"/>
                  <a:gd name="connsiteY19" fmla="*/ 241583 h 241582"/>
                  <a:gd name="connsiteX20" fmla="*/ 23783 w 149064"/>
                  <a:gd name="connsiteY20" fmla="*/ 227986 h 241582"/>
                  <a:gd name="connsiteX21" fmla="*/ 5720 w 149064"/>
                  <a:gd name="connsiteY21" fmla="*/ 186844 h 241582"/>
                  <a:gd name="connsiteX22" fmla="*/ 29452 w 149064"/>
                  <a:gd name="connsiteY22" fmla="*/ 85244 h 241582"/>
                  <a:gd name="connsiteX23" fmla="*/ 42647 w 149064"/>
                  <a:gd name="connsiteY23" fmla="*/ 133811 h 241582"/>
                  <a:gd name="connsiteX24" fmla="*/ 75762 w 149064"/>
                  <a:gd name="connsiteY24" fmla="*/ 149114 h 241582"/>
                  <a:gd name="connsiteX25" fmla="*/ 108876 w 149064"/>
                  <a:gd name="connsiteY25" fmla="*/ 133912 h 241582"/>
                  <a:gd name="connsiteX26" fmla="*/ 122272 w 149064"/>
                  <a:gd name="connsiteY26" fmla="*/ 86197 h 241582"/>
                  <a:gd name="connsiteX27" fmla="*/ 108475 w 149064"/>
                  <a:gd name="connsiteY27" fmla="*/ 39386 h 241582"/>
                  <a:gd name="connsiteX28" fmla="*/ 75259 w 149064"/>
                  <a:gd name="connsiteY28" fmla="*/ 23631 h 241582"/>
                  <a:gd name="connsiteX29" fmla="*/ 42798 w 149064"/>
                  <a:gd name="connsiteY29" fmla="*/ 39135 h 241582"/>
                  <a:gd name="connsiteX30" fmla="*/ 29452 w 149064"/>
                  <a:gd name="connsiteY30" fmla="*/ 85244 h 241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064" h="241582">
                    <a:moveTo>
                      <a:pt x="5720" y="186844"/>
                    </a:moveTo>
                    <a:lnTo>
                      <a:pt x="33566" y="191008"/>
                    </a:lnTo>
                    <a:cubicBezTo>
                      <a:pt x="34720" y="199588"/>
                      <a:pt x="37981" y="205860"/>
                      <a:pt x="43299" y="209823"/>
                    </a:cubicBezTo>
                    <a:cubicBezTo>
                      <a:pt x="50424" y="215142"/>
                      <a:pt x="60108" y="217801"/>
                      <a:pt x="72450" y="217801"/>
                    </a:cubicBezTo>
                    <a:cubicBezTo>
                      <a:pt x="85696" y="217801"/>
                      <a:pt x="95981" y="215142"/>
                      <a:pt x="103206" y="209823"/>
                    </a:cubicBezTo>
                    <a:cubicBezTo>
                      <a:pt x="110431" y="204505"/>
                      <a:pt x="115298" y="197079"/>
                      <a:pt x="117857" y="187546"/>
                    </a:cubicBezTo>
                    <a:cubicBezTo>
                      <a:pt x="119362" y="181726"/>
                      <a:pt x="120014" y="169434"/>
                      <a:pt x="119914" y="150770"/>
                    </a:cubicBezTo>
                    <a:cubicBezTo>
                      <a:pt x="107370" y="165521"/>
                      <a:pt x="91767" y="172896"/>
                      <a:pt x="73102" y="172896"/>
                    </a:cubicBezTo>
                    <a:cubicBezTo>
                      <a:pt x="49872" y="172896"/>
                      <a:pt x="31860" y="164517"/>
                      <a:pt x="19116" y="147759"/>
                    </a:cubicBezTo>
                    <a:cubicBezTo>
                      <a:pt x="6372" y="131002"/>
                      <a:pt x="0" y="110882"/>
                      <a:pt x="0" y="87401"/>
                    </a:cubicBezTo>
                    <a:cubicBezTo>
                      <a:pt x="0" y="71246"/>
                      <a:pt x="2910" y="56394"/>
                      <a:pt x="8780" y="42747"/>
                    </a:cubicBezTo>
                    <a:cubicBezTo>
                      <a:pt x="14601" y="29100"/>
                      <a:pt x="23080" y="18564"/>
                      <a:pt x="34168" y="11138"/>
                    </a:cubicBezTo>
                    <a:cubicBezTo>
                      <a:pt x="45256" y="3713"/>
                      <a:pt x="58302" y="0"/>
                      <a:pt x="73253" y="0"/>
                    </a:cubicBezTo>
                    <a:cubicBezTo>
                      <a:pt x="93222" y="0"/>
                      <a:pt x="109679" y="8078"/>
                      <a:pt x="122623" y="24183"/>
                    </a:cubicBezTo>
                    <a:lnTo>
                      <a:pt x="122623" y="3813"/>
                    </a:lnTo>
                    <a:lnTo>
                      <a:pt x="149064" y="3813"/>
                    </a:lnTo>
                    <a:lnTo>
                      <a:pt x="149064" y="150017"/>
                    </a:lnTo>
                    <a:cubicBezTo>
                      <a:pt x="149064" y="176358"/>
                      <a:pt x="146405" y="195022"/>
                      <a:pt x="141037" y="206010"/>
                    </a:cubicBezTo>
                    <a:cubicBezTo>
                      <a:pt x="135668" y="216998"/>
                      <a:pt x="127189" y="225678"/>
                      <a:pt x="115549" y="232050"/>
                    </a:cubicBezTo>
                    <a:cubicBezTo>
                      <a:pt x="103909" y="238422"/>
                      <a:pt x="89610" y="241583"/>
                      <a:pt x="72651" y="241583"/>
                    </a:cubicBezTo>
                    <a:cubicBezTo>
                      <a:pt x="52481" y="241583"/>
                      <a:pt x="36175" y="237017"/>
                      <a:pt x="23783" y="227986"/>
                    </a:cubicBezTo>
                    <a:cubicBezTo>
                      <a:pt x="11289" y="218754"/>
                      <a:pt x="5319" y="205057"/>
                      <a:pt x="5720" y="186844"/>
                    </a:cubicBezTo>
                    <a:close/>
                    <a:moveTo>
                      <a:pt x="29452" y="85244"/>
                    </a:moveTo>
                    <a:cubicBezTo>
                      <a:pt x="29452" y="107420"/>
                      <a:pt x="33867" y="123626"/>
                      <a:pt x="42647" y="133811"/>
                    </a:cubicBezTo>
                    <a:cubicBezTo>
                      <a:pt x="51478" y="143996"/>
                      <a:pt x="62516" y="149114"/>
                      <a:pt x="75762" y="149114"/>
                    </a:cubicBezTo>
                    <a:cubicBezTo>
                      <a:pt x="88907" y="149114"/>
                      <a:pt x="99945" y="144047"/>
                      <a:pt x="108876" y="133912"/>
                    </a:cubicBezTo>
                    <a:cubicBezTo>
                      <a:pt x="117807" y="123777"/>
                      <a:pt x="122272" y="107872"/>
                      <a:pt x="122272" y="86197"/>
                    </a:cubicBezTo>
                    <a:cubicBezTo>
                      <a:pt x="122272" y="65476"/>
                      <a:pt x="117656" y="49872"/>
                      <a:pt x="108475" y="39386"/>
                    </a:cubicBezTo>
                    <a:cubicBezTo>
                      <a:pt x="99293" y="28900"/>
                      <a:pt x="88205" y="23631"/>
                      <a:pt x="75259" y="23631"/>
                    </a:cubicBezTo>
                    <a:cubicBezTo>
                      <a:pt x="62516" y="23631"/>
                      <a:pt x="51678" y="28799"/>
                      <a:pt x="42798" y="39135"/>
                    </a:cubicBezTo>
                    <a:cubicBezTo>
                      <a:pt x="33917" y="49471"/>
                      <a:pt x="29452" y="64823"/>
                      <a:pt x="29452" y="85244"/>
                    </a:cubicBezTo>
                    <a:close/>
                  </a:path>
                </a:pathLst>
              </a:custGeom>
              <a:grpFill/>
              <a:ln w="5012" cap="flat">
                <a:noFill/>
                <a:prstDash val="solid"/>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200" name="文字方塊 67">
            <a:extLst>
              <a:ext uri="{FF2B5EF4-FFF2-40B4-BE49-F238E27FC236}">
                <a16:creationId xmlns:a16="http://schemas.microsoft.com/office/drawing/2014/main" id="{AE19A4C2-BDF6-A461-B888-3B8209FCEAA9}"/>
              </a:ext>
            </a:extLst>
          </p:cNvPr>
          <p:cNvSpPr txBox="1"/>
          <p:nvPr/>
        </p:nvSpPr>
        <p:spPr>
          <a:xfrm>
            <a:off x="1556712" y="3310254"/>
            <a:ext cx="975097" cy="33855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solidFill>
                  <a:schemeClr val="accent4">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bucket</a:t>
            </a:r>
            <a:endParaRPr lang="zh-TW" altLang="en-US" sz="1600" b="1">
              <a:solidFill>
                <a:schemeClr val="accent4">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01" name="群組 200">
            <a:extLst>
              <a:ext uri="{FF2B5EF4-FFF2-40B4-BE49-F238E27FC236}">
                <a16:creationId xmlns:a16="http://schemas.microsoft.com/office/drawing/2014/main" id="{176F87D2-E34A-178A-6015-0109D0605B37}"/>
              </a:ext>
            </a:extLst>
          </p:cNvPr>
          <p:cNvGrpSpPr/>
          <p:nvPr/>
        </p:nvGrpSpPr>
        <p:grpSpPr>
          <a:xfrm>
            <a:off x="1702369" y="3157156"/>
            <a:ext cx="685788" cy="182055"/>
            <a:chOff x="1742410" y="3486482"/>
            <a:chExt cx="685788" cy="220509"/>
          </a:xfrm>
        </p:grpSpPr>
        <p:cxnSp>
          <p:nvCxnSpPr>
            <p:cNvPr id="202" name="直線接點 201">
              <a:extLst>
                <a:ext uri="{FF2B5EF4-FFF2-40B4-BE49-F238E27FC236}">
                  <a16:creationId xmlns:a16="http://schemas.microsoft.com/office/drawing/2014/main" id="{DE70F8E0-6B43-FA24-327B-F0DB29BAC823}"/>
                </a:ext>
              </a:extLst>
            </p:cNvPr>
            <p:cNvCxnSpPr/>
            <p:nvPr/>
          </p:nvCxnSpPr>
          <p:spPr>
            <a:xfrm>
              <a:off x="1750784" y="3486482"/>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4" name="直線接點 203">
              <a:extLst>
                <a:ext uri="{FF2B5EF4-FFF2-40B4-BE49-F238E27FC236}">
                  <a16:creationId xmlns:a16="http://schemas.microsoft.com/office/drawing/2014/main" id="{B1C294D8-4474-2224-1BCB-6D8E2422EB4A}"/>
                </a:ext>
              </a:extLst>
            </p:cNvPr>
            <p:cNvCxnSpPr/>
            <p:nvPr/>
          </p:nvCxnSpPr>
          <p:spPr>
            <a:xfrm>
              <a:off x="1742410" y="3692552"/>
              <a:ext cx="68012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5" name="直線接點 204">
              <a:extLst>
                <a:ext uri="{FF2B5EF4-FFF2-40B4-BE49-F238E27FC236}">
                  <a16:creationId xmlns:a16="http://schemas.microsoft.com/office/drawing/2014/main" id="{ECE9049A-99B3-4504-A37D-04E081DE7F13}"/>
                </a:ext>
              </a:extLst>
            </p:cNvPr>
            <p:cNvCxnSpPr/>
            <p:nvPr/>
          </p:nvCxnSpPr>
          <p:spPr>
            <a:xfrm>
              <a:off x="2428198" y="3486482"/>
              <a:ext cx="0" cy="220509"/>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6" name="文字方塊 72">
            <a:extLst>
              <a:ext uri="{FF2B5EF4-FFF2-40B4-BE49-F238E27FC236}">
                <a16:creationId xmlns:a16="http://schemas.microsoft.com/office/drawing/2014/main" id="{3F9320F2-FD40-62DB-2A57-2EBFC87DDDDD}"/>
              </a:ext>
            </a:extLst>
          </p:cNvPr>
          <p:cNvSpPr txBox="1"/>
          <p:nvPr/>
        </p:nvSpPr>
        <p:spPr>
          <a:xfrm>
            <a:off x="6187394" y="3310254"/>
            <a:ext cx="941331" cy="33855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600" b="1">
                <a:solidFill>
                  <a:schemeClr val="accent4">
                    <a:lumMod val="60000"/>
                    <a:lumOff val="40000"/>
                  </a:schemeClr>
                </a:solidFill>
                <a:latin typeface="Arial" panose="020B0604020202020204" pitchFamily="34" charset="0"/>
                <a:ea typeface="微軟正黑體" panose="020B0604030504040204" pitchFamily="34" charset="-120"/>
                <a:cs typeface="Arial"/>
                <a:sym typeface="Arial" panose="020B0604020202020204" pitchFamily="34" charset="0"/>
              </a:rPr>
              <a:t> </a:t>
            </a:r>
            <a:r>
              <a:rPr lang="en-US" altLang="zh-TW" sz="1600" b="1">
                <a:solidFill>
                  <a:schemeClr val="accent4">
                    <a:lumMod val="60000"/>
                    <a:lumOff val="40000"/>
                  </a:schemeClr>
                </a:solidFill>
                <a:latin typeface="Arial" panose="020B0604020202020204" pitchFamily="34" charset="0"/>
                <a:ea typeface="微軟正黑體" panose="020B0604030504040204" pitchFamily="34" charset="-120"/>
                <a:cs typeface="Calibri"/>
                <a:sym typeface="Arial" panose="020B0604020202020204" pitchFamily="34" charset="0"/>
              </a:rPr>
              <a:t> Folder</a:t>
            </a:r>
          </a:p>
        </p:txBody>
      </p:sp>
      <p:grpSp>
        <p:nvGrpSpPr>
          <p:cNvPr id="207" name="群組 206">
            <a:extLst>
              <a:ext uri="{FF2B5EF4-FFF2-40B4-BE49-F238E27FC236}">
                <a16:creationId xmlns:a16="http://schemas.microsoft.com/office/drawing/2014/main" id="{2265C9C4-916C-B7A0-A695-DAF8B266516A}"/>
              </a:ext>
            </a:extLst>
          </p:cNvPr>
          <p:cNvGrpSpPr/>
          <p:nvPr/>
        </p:nvGrpSpPr>
        <p:grpSpPr>
          <a:xfrm>
            <a:off x="6311651" y="3172455"/>
            <a:ext cx="685788" cy="150391"/>
            <a:chOff x="6392742" y="3501781"/>
            <a:chExt cx="685788" cy="224986"/>
          </a:xfrm>
        </p:grpSpPr>
        <p:cxnSp>
          <p:nvCxnSpPr>
            <p:cNvPr id="208" name="直線接點 207">
              <a:extLst>
                <a:ext uri="{FF2B5EF4-FFF2-40B4-BE49-F238E27FC236}">
                  <a16:creationId xmlns:a16="http://schemas.microsoft.com/office/drawing/2014/main" id="{0F3DC63F-11CD-380F-4B51-1D13DE1610B7}"/>
                </a:ext>
              </a:extLst>
            </p:cNvPr>
            <p:cNvCxnSpPr/>
            <p:nvPr/>
          </p:nvCxnSpPr>
          <p:spPr>
            <a:xfrm>
              <a:off x="6404742" y="3506258"/>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9" name="直線接點 208">
              <a:extLst>
                <a:ext uri="{FF2B5EF4-FFF2-40B4-BE49-F238E27FC236}">
                  <a16:creationId xmlns:a16="http://schemas.microsoft.com/office/drawing/2014/main" id="{BFDA9202-3C82-4C82-D614-87554A8E641E}"/>
                </a:ext>
              </a:extLst>
            </p:cNvPr>
            <p:cNvCxnSpPr/>
            <p:nvPr/>
          </p:nvCxnSpPr>
          <p:spPr>
            <a:xfrm>
              <a:off x="6392742" y="3712328"/>
              <a:ext cx="680123" cy="0"/>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0" name="直線接點 209">
              <a:extLst>
                <a:ext uri="{FF2B5EF4-FFF2-40B4-BE49-F238E27FC236}">
                  <a16:creationId xmlns:a16="http://schemas.microsoft.com/office/drawing/2014/main" id="{DB1FC34D-4420-BD7F-D585-D3798C64B59C}"/>
                </a:ext>
              </a:extLst>
            </p:cNvPr>
            <p:cNvCxnSpPr/>
            <p:nvPr/>
          </p:nvCxnSpPr>
          <p:spPr>
            <a:xfrm>
              <a:off x="7078530" y="3501781"/>
              <a:ext cx="0" cy="220509"/>
            </a:xfrm>
            <a:prstGeom prst="line">
              <a:avLst/>
            </a:prstGeom>
            <a:ln w="2857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11" name="文字方塊 81">
            <a:extLst>
              <a:ext uri="{FF2B5EF4-FFF2-40B4-BE49-F238E27FC236}">
                <a16:creationId xmlns:a16="http://schemas.microsoft.com/office/drawing/2014/main" id="{B004D086-58BB-CABB-3235-1EBFA29A8FDC}"/>
              </a:ext>
            </a:extLst>
          </p:cNvPr>
          <p:cNvSpPr txBox="1"/>
          <p:nvPr/>
        </p:nvSpPr>
        <p:spPr>
          <a:xfrm>
            <a:off x="7052947" y="3310254"/>
            <a:ext cx="1388651" cy="338555"/>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600" b="1">
                <a:solidFill>
                  <a:srgbClr val="00B0F0"/>
                </a:solidFill>
                <a:latin typeface="Arial" panose="020B0604020202020204" pitchFamily="34" charset="0"/>
                <a:ea typeface="微軟正黑體" panose="020B0604030504040204" pitchFamily="34" charset="-120"/>
                <a:cs typeface="Arial"/>
                <a:sym typeface="Arial" panose="020B0604020202020204" pitchFamily="34" charset="0"/>
              </a:rPr>
              <a:t>File name</a:t>
            </a:r>
          </a:p>
        </p:txBody>
      </p:sp>
      <p:sp>
        <p:nvSpPr>
          <p:cNvPr id="212" name="文字方塊 82">
            <a:extLst>
              <a:ext uri="{FF2B5EF4-FFF2-40B4-BE49-F238E27FC236}">
                <a16:creationId xmlns:a16="http://schemas.microsoft.com/office/drawing/2014/main" id="{071DB13B-1B6A-1624-36B3-062529345498}"/>
              </a:ext>
            </a:extLst>
          </p:cNvPr>
          <p:cNvSpPr txBox="1"/>
          <p:nvPr/>
        </p:nvSpPr>
        <p:spPr>
          <a:xfrm>
            <a:off x="3149508" y="3320692"/>
            <a:ext cx="2776952" cy="338554"/>
          </a:xfrm>
          <a:prstGeom prst="rect">
            <a:avLst/>
          </a:prstGeom>
          <a:noFill/>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TW" altLang="en-US" sz="1600" b="1">
                <a:solidFill>
                  <a:srgbClr val="11F7C0"/>
                </a:solidFill>
                <a:latin typeface="Arial" panose="020B0604020202020204" pitchFamily="34" charset="0"/>
                <a:ea typeface="微軟正黑體" panose="020B0604030504040204" pitchFamily="34" charset="-120"/>
                <a:sym typeface="Arial" panose="020B0604020202020204" pitchFamily="34" charset="0"/>
              </a:rPr>
              <a:t>C</a:t>
            </a:r>
            <a:r>
              <a:rPr lang="zh-TW" altLang="en-US" sz="1600" b="1">
                <a:solidFill>
                  <a:srgbClr val="11F7C0"/>
                </a:solidFill>
                <a:latin typeface="Arial" panose="020B0604020202020204" pitchFamily="34" charset="0"/>
                <a:ea typeface="微軟正黑體" panose="020B0604030504040204" pitchFamily="34" charset="-120"/>
                <a:cs typeface="Arial"/>
                <a:sym typeface="Arial" panose="020B0604020202020204" pitchFamily="34" charset="0"/>
              </a:rPr>
              <a:t>loud service provider</a:t>
            </a:r>
            <a:endParaRPr lang="zh-TW" b="1">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213" name="文字方塊 84">
            <a:extLst>
              <a:ext uri="{FF2B5EF4-FFF2-40B4-BE49-F238E27FC236}">
                <a16:creationId xmlns:a16="http://schemas.microsoft.com/office/drawing/2014/main" id="{65150C7E-21A2-4A73-A347-22F08B36022C}"/>
              </a:ext>
            </a:extLst>
          </p:cNvPr>
          <p:cNvSpPr txBox="1"/>
          <p:nvPr/>
        </p:nvSpPr>
        <p:spPr>
          <a:xfrm>
            <a:off x="9542675" y="1882809"/>
            <a:ext cx="1970558" cy="400110"/>
          </a:xfrm>
          <a:prstGeom prst="rect">
            <a:avLst/>
          </a:prstGeom>
          <a:no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sz="1800" b="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S3 Compatible</a:t>
            </a:r>
            <a:endParaRPr lang="zh-TW">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grpSp>
        <p:nvGrpSpPr>
          <p:cNvPr id="246" name="群組 245">
            <a:extLst>
              <a:ext uri="{FF2B5EF4-FFF2-40B4-BE49-F238E27FC236}">
                <a16:creationId xmlns:a16="http://schemas.microsoft.com/office/drawing/2014/main" id="{98789AB7-68AB-940B-21FD-A13F3B7E6C30}"/>
              </a:ext>
            </a:extLst>
          </p:cNvPr>
          <p:cNvGrpSpPr/>
          <p:nvPr/>
        </p:nvGrpSpPr>
        <p:grpSpPr>
          <a:xfrm>
            <a:off x="-7531788" y="3161702"/>
            <a:ext cx="680123" cy="95502"/>
            <a:chOff x="2615975" y="3501325"/>
            <a:chExt cx="680123" cy="224986"/>
          </a:xfrm>
        </p:grpSpPr>
        <p:cxnSp>
          <p:nvCxnSpPr>
            <p:cNvPr id="252" name="直線接點 251">
              <a:extLst>
                <a:ext uri="{FF2B5EF4-FFF2-40B4-BE49-F238E27FC236}">
                  <a16:creationId xmlns:a16="http://schemas.microsoft.com/office/drawing/2014/main" id="{4FF8CD07-BFFC-65C9-AD52-FE8E468F4557}"/>
                </a:ext>
              </a:extLst>
            </p:cNvPr>
            <p:cNvCxnSpPr/>
            <p:nvPr/>
          </p:nvCxnSpPr>
          <p:spPr>
            <a:xfrm>
              <a:off x="2616283" y="3505802"/>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317" name="直線接點 316">
              <a:extLst>
                <a:ext uri="{FF2B5EF4-FFF2-40B4-BE49-F238E27FC236}">
                  <a16:creationId xmlns:a16="http://schemas.microsoft.com/office/drawing/2014/main" id="{0F278D07-56E7-F293-03EF-E60EBEA187A8}"/>
                </a:ext>
              </a:extLst>
            </p:cNvPr>
            <p:cNvCxnSpPr/>
            <p:nvPr/>
          </p:nvCxnSpPr>
          <p:spPr>
            <a:xfrm>
              <a:off x="2615975" y="3705301"/>
              <a:ext cx="680123" cy="0"/>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cxnSp>
          <p:nvCxnSpPr>
            <p:cNvPr id="333" name="直線接點 332">
              <a:extLst>
                <a:ext uri="{FF2B5EF4-FFF2-40B4-BE49-F238E27FC236}">
                  <a16:creationId xmlns:a16="http://schemas.microsoft.com/office/drawing/2014/main" id="{A3078A33-4FCC-2138-98D3-CC15689D2254}"/>
                </a:ext>
              </a:extLst>
            </p:cNvPr>
            <p:cNvCxnSpPr/>
            <p:nvPr/>
          </p:nvCxnSpPr>
          <p:spPr>
            <a:xfrm>
              <a:off x="3295503" y="3501325"/>
              <a:ext cx="0" cy="220509"/>
            </a:xfrm>
            <a:prstGeom prst="line">
              <a:avLst/>
            </a:prstGeom>
            <a:ln w="28575">
              <a:solidFill>
                <a:srgbClr val="11F7C0"/>
              </a:solidFill>
            </a:ln>
          </p:spPr>
          <p:style>
            <a:lnRef idx="1">
              <a:schemeClr val="accent1"/>
            </a:lnRef>
            <a:fillRef idx="0">
              <a:schemeClr val="accent1"/>
            </a:fillRef>
            <a:effectRef idx="0">
              <a:schemeClr val="accent1"/>
            </a:effectRef>
            <a:fontRef idx="minor">
              <a:schemeClr val="tx1"/>
            </a:fontRef>
          </p:style>
        </p:cxnSp>
      </p:grpSp>
      <p:grpSp>
        <p:nvGrpSpPr>
          <p:cNvPr id="334" name="群組 333">
            <a:extLst>
              <a:ext uri="{FF2B5EF4-FFF2-40B4-BE49-F238E27FC236}">
                <a16:creationId xmlns:a16="http://schemas.microsoft.com/office/drawing/2014/main" id="{E02CE20E-6613-1A02-4034-6B0B0E1FB4B2}"/>
              </a:ext>
            </a:extLst>
          </p:cNvPr>
          <p:cNvGrpSpPr/>
          <p:nvPr/>
        </p:nvGrpSpPr>
        <p:grpSpPr>
          <a:xfrm>
            <a:off x="1967104" y="3140358"/>
            <a:ext cx="680123" cy="151740"/>
            <a:chOff x="7094952" y="3479982"/>
            <a:chExt cx="680123" cy="220677"/>
          </a:xfrm>
        </p:grpSpPr>
        <p:cxnSp>
          <p:nvCxnSpPr>
            <p:cNvPr id="335" name="直線接點 334">
              <a:extLst>
                <a:ext uri="{FF2B5EF4-FFF2-40B4-BE49-F238E27FC236}">
                  <a16:creationId xmlns:a16="http://schemas.microsoft.com/office/drawing/2014/main" id="{3A382B02-D3E5-791D-51EF-7E77A0CE1A42}"/>
                </a:ext>
              </a:extLst>
            </p:cNvPr>
            <p:cNvCxnSpPr/>
            <p:nvPr/>
          </p:nvCxnSpPr>
          <p:spPr>
            <a:xfrm>
              <a:off x="7098816" y="3479982"/>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6" name="直線接點 335">
              <a:extLst>
                <a:ext uri="{FF2B5EF4-FFF2-40B4-BE49-F238E27FC236}">
                  <a16:creationId xmlns:a16="http://schemas.microsoft.com/office/drawing/2014/main" id="{0A389BCF-FE66-D5A3-BACD-70BBA786A19F}"/>
                </a:ext>
              </a:extLst>
            </p:cNvPr>
            <p:cNvCxnSpPr/>
            <p:nvPr/>
          </p:nvCxnSpPr>
          <p:spPr>
            <a:xfrm>
              <a:off x="7094952" y="3686052"/>
              <a:ext cx="68012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7" name="直線接點 336">
              <a:extLst>
                <a:ext uri="{FF2B5EF4-FFF2-40B4-BE49-F238E27FC236}">
                  <a16:creationId xmlns:a16="http://schemas.microsoft.com/office/drawing/2014/main" id="{81370DFA-29CE-FDE7-1215-8445DA75791B}"/>
                </a:ext>
              </a:extLst>
            </p:cNvPr>
            <p:cNvCxnSpPr/>
            <p:nvPr/>
          </p:nvCxnSpPr>
          <p:spPr>
            <a:xfrm>
              <a:off x="7772604" y="3480150"/>
              <a:ext cx="0" cy="22050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38" name="群組 337">
            <a:extLst>
              <a:ext uri="{FF2B5EF4-FFF2-40B4-BE49-F238E27FC236}">
                <a16:creationId xmlns:a16="http://schemas.microsoft.com/office/drawing/2014/main" id="{2686DF21-5FF4-0780-4BF6-F775BB108FB0}"/>
              </a:ext>
            </a:extLst>
          </p:cNvPr>
          <p:cNvGrpSpPr/>
          <p:nvPr/>
        </p:nvGrpSpPr>
        <p:grpSpPr>
          <a:xfrm>
            <a:off x="1300616" y="3784692"/>
            <a:ext cx="6705360" cy="2324107"/>
            <a:chOff x="1300616" y="4114018"/>
            <a:chExt cx="7042195" cy="2440856"/>
          </a:xfrm>
        </p:grpSpPr>
        <p:grpSp>
          <p:nvGrpSpPr>
            <p:cNvPr id="339" name="群組 338">
              <a:extLst>
                <a:ext uri="{FF2B5EF4-FFF2-40B4-BE49-F238E27FC236}">
                  <a16:creationId xmlns:a16="http://schemas.microsoft.com/office/drawing/2014/main" id="{A61BAF34-AA2E-0315-60AD-C59049F779A7}"/>
                </a:ext>
              </a:extLst>
            </p:cNvPr>
            <p:cNvGrpSpPr/>
            <p:nvPr/>
          </p:nvGrpSpPr>
          <p:grpSpPr>
            <a:xfrm>
              <a:off x="3241247" y="4114018"/>
              <a:ext cx="2287618" cy="2440856"/>
              <a:chOff x="3241247" y="4114018"/>
              <a:chExt cx="2287618" cy="2440856"/>
            </a:xfrm>
          </p:grpSpPr>
          <p:pic>
            <p:nvPicPr>
              <p:cNvPr id="360" name="圖形 878">
                <a:extLst>
                  <a:ext uri="{FF2B5EF4-FFF2-40B4-BE49-F238E27FC236}">
                    <a16:creationId xmlns:a16="http://schemas.microsoft.com/office/drawing/2014/main" id="{90497666-EB9A-8668-482C-66E83B4E63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41247" y="4114018"/>
                <a:ext cx="2287618" cy="2440856"/>
              </a:xfrm>
              <a:prstGeom prst="rect">
                <a:avLst/>
              </a:prstGeom>
            </p:spPr>
          </p:pic>
          <p:sp>
            <p:nvSpPr>
              <p:cNvPr id="361" name="文字方塊 24">
                <a:extLst>
                  <a:ext uri="{FF2B5EF4-FFF2-40B4-BE49-F238E27FC236}">
                    <a16:creationId xmlns:a16="http://schemas.microsoft.com/office/drawing/2014/main" id="{551CD5A4-AE01-0B2A-39CA-8D6D0EAA106C}"/>
                  </a:ext>
                </a:extLst>
              </p:cNvPr>
              <p:cNvSpPr txBox="1"/>
              <p:nvPr/>
            </p:nvSpPr>
            <p:spPr>
              <a:xfrm>
                <a:off x="3645462" y="4152996"/>
                <a:ext cx="1461507" cy="484856"/>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62" name="矩形: 圓角 361">
                <a:extLst>
                  <a:ext uri="{FF2B5EF4-FFF2-40B4-BE49-F238E27FC236}">
                    <a16:creationId xmlns:a16="http://schemas.microsoft.com/office/drawing/2014/main" id="{EE691DE7-5CB3-1CE8-0083-D83EE934EF11}"/>
                  </a:ext>
                </a:extLst>
              </p:cNvPr>
              <p:cNvSpPr/>
              <p:nvPr/>
            </p:nvSpPr>
            <p:spPr>
              <a:xfrm>
                <a:off x="3420787" y="479724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3" name="矩形: 圓角 362">
                <a:extLst>
                  <a:ext uri="{FF2B5EF4-FFF2-40B4-BE49-F238E27FC236}">
                    <a16:creationId xmlns:a16="http://schemas.microsoft.com/office/drawing/2014/main" id="{04AD0C25-E9BE-05DB-C1A1-10FB066CC9EE}"/>
                  </a:ext>
                </a:extLst>
              </p:cNvPr>
              <p:cNvSpPr/>
              <p:nvPr/>
            </p:nvSpPr>
            <p:spPr>
              <a:xfrm>
                <a:off x="3420787" y="517322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4" name="矩形: 圓角 363">
                <a:extLst>
                  <a:ext uri="{FF2B5EF4-FFF2-40B4-BE49-F238E27FC236}">
                    <a16:creationId xmlns:a16="http://schemas.microsoft.com/office/drawing/2014/main" id="{F8205F37-BF13-D082-FAFE-D7E0226EFB1A}"/>
                  </a:ext>
                </a:extLst>
              </p:cNvPr>
              <p:cNvSpPr/>
              <p:nvPr/>
            </p:nvSpPr>
            <p:spPr>
              <a:xfrm>
                <a:off x="4430082" y="4797243"/>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5" name="矩形: 圓角 364">
                <a:extLst>
                  <a:ext uri="{FF2B5EF4-FFF2-40B4-BE49-F238E27FC236}">
                    <a16:creationId xmlns:a16="http://schemas.microsoft.com/office/drawing/2014/main" id="{E142A9EF-A122-8DFF-847C-8983BAE40A05}"/>
                  </a:ext>
                </a:extLst>
              </p:cNvPr>
              <p:cNvSpPr/>
              <p:nvPr/>
            </p:nvSpPr>
            <p:spPr>
              <a:xfrm>
                <a:off x="4430082" y="5173222"/>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6" name="矩形: 圓角 365">
                <a:extLst>
                  <a:ext uri="{FF2B5EF4-FFF2-40B4-BE49-F238E27FC236}">
                    <a16:creationId xmlns:a16="http://schemas.microsoft.com/office/drawing/2014/main" id="{1A566EA2-A6E6-E662-63D5-115EC5C3AAF1}"/>
                  </a:ext>
                </a:extLst>
              </p:cNvPr>
              <p:cNvSpPr/>
              <p:nvPr/>
            </p:nvSpPr>
            <p:spPr>
              <a:xfrm>
                <a:off x="3420787" y="5555937"/>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7" name="矩形: 圓角 366">
                <a:extLst>
                  <a:ext uri="{FF2B5EF4-FFF2-40B4-BE49-F238E27FC236}">
                    <a16:creationId xmlns:a16="http://schemas.microsoft.com/office/drawing/2014/main" id="{8A646B8C-0E76-990C-68B0-C6A10E75C0D2}"/>
                  </a:ext>
                </a:extLst>
              </p:cNvPr>
              <p:cNvSpPr/>
              <p:nvPr/>
            </p:nvSpPr>
            <p:spPr>
              <a:xfrm>
                <a:off x="3420787" y="5931916"/>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8" name="矩形: 圓角 367">
                <a:extLst>
                  <a:ext uri="{FF2B5EF4-FFF2-40B4-BE49-F238E27FC236}">
                    <a16:creationId xmlns:a16="http://schemas.microsoft.com/office/drawing/2014/main" id="{80D227A4-9676-C1E0-1BDE-1D75A4AD5EAD}"/>
                  </a:ext>
                </a:extLst>
              </p:cNvPr>
              <p:cNvSpPr/>
              <p:nvPr/>
            </p:nvSpPr>
            <p:spPr>
              <a:xfrm>
                <a:off x="4430082" y="5555937"/>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69" name="矩形: 圓角 368">
                <a:extLst>
                  <a:ext uri="{FF2B5EF4-FFF2-40B4-BE49-F238E27FC236}">
                    <a16:creationId xmlns:a16="http://schemas.microsoft.com/office/drawing/2014/main" id="{4B5FFC9F-1812-C7B6-B2D5-245B6C120D3B}"/>
                  </a:ext>
                </a:extLst>
              </p:cNvPr>
              <p:cNvSpPr/>
              <p:nvPr/>
            </p:nvSpPr>
            <p:spPr>
              <a:xfrm>
                <a:off x="4430082" y="5931916"/>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40" name="群組 339">
              <a:extLst>
                <a:ext uri="{FF2B5EF4-FFF2-40B4-BE49-F238E27FC236}">
                  <a16:creationId xmlns:a16="http://schemas.microsoft.com/office/drawing/2014/main" id="{3F4266D5-6E20-FF28-1BAC-C16C81E53549}"/>
                </a:ext>
              </a:extLst>
            </p:cNvPr>
            <p:cNvGrpSpPr/>
            <p:nvPr/>
          </p:nvGrpSpPr>
          <p:grpSpPr>
            <a:xfrm>
              <a:off x="6711392" y="4396371"/>
              <a:ext cx="1631419" cy="1816365"/>
              <a:chOff x="6711392" y="4396371"/>
              <a:chExt cx="1631419" cy="1816365"/>
            </a:xfrm>
          </p:grpSpPr>
          <p:sp>
            <p:nvSpPr>
              <p:cNvPr id="355" name="矩形: 圓角 354">
                <a:extLst>
                  <a:ext uri="{FF2B5EF4-FFF2-40B4-BE49-F238E27FC236}">
                    <a16:creationId xmlns:a16="http://schemas.microsoft.com/office/drawing/2014/main" id="{B19E3522-FD98-DE66-FABA-F8B74D2F4460}"/>
                  </a:ext>
                </a:extLst>
              </p:cNvPr>
              <p:cNvSpPr/>
              <p:nvPr/>
            </p:nvSpPr>
            <p:spPr>
              <a:xfrm>
                <a:off x="6711392" y="4518721"/>
                <a:ext cx="1631419" cy="1694015"/>
              </a:xfrm>
              <a:prstGeom prst="roundRect">
                <a:avLst>
                  <a:gd name="adj" fmla="val 9587"/>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56" name="矩形: 圓角 355">
                <a:extLst>
                  <a:ext uri="{FF2B5EF4-FFF2-40B4-BE49-F238E27FC236}">
                    <a16:creationId xmlns:a16="http://schemas.microsoft.com/office/drawing/2014/main" id="{44B1C520-EFA7-B033-968E-A5E44625E247}"/>
                  </a:ext>
                </a:extLst>
              </p:cNvPr>
              <p:cNvSpPr/>
              <p:nvPr/>
            </p:nvSpPr>
            <p:spPr>
              <a:xfrm>
                <a:off x="7076003" y="4396371"/>
                <a:ext cx="924319" cy="322447"/>
              </a:xfrm>
              <a:prstGeom prst="roundRect">
                <a:avLst>
                  <a:gd name="adj" fmla="val 50000"/>
                </a:avLst>
              </a:prstGeom>
              <a:solidFill>
                <a:schemeClr val="bg1">
                  <a:lumMod val="8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7" name="矩形: 圓角 356">
                <a:extLst>
                  <a:ext uri="{FF2B5EF4-FFF2-40B4-BE49-F238E27FC236}">
                    <a16:creationId xmlns:a16="http://schemas.microsoft.com/office/drawing/2014/main" id="{BDB210BE-974D-5951-1977-FD97387B995F}"/>
                  </a:ext>
                </a:extLst>
              </p:cNvPr>
              <p:cNvSpPr/>
              <p:nvPr/>
            </p:nvSpPr>
            <p:spPr>
              <a:xfrm>
                <a:off x="6911928" y="4831351"/>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Key</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8" name="矩形: 圓角 357">
                <a:extLst>
                  <a:ext uri="{FF2B5EF4-FFF2-40B4-BE49-F238E27FC236}">
                    <a16:creationId xmlns:a16="http://schemas.microsoft.com/office/drawing/2014/main" id="{D938A4B9-8A38-B32F-902B-8146DFF5FDE2}"/>
                  </a:ext>
                </a:extLst>
              </p:cNvPr>
              <p:cNvSpPr/>
              <p:nvPr/>
            </p:nvSpPr>
            <p:spPr>
              <a:xfrm>
                <a:off x="6911928" y="5278811"/>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9" name="矩形: 圓角 358">
                <a:extLst>
                  <a:ext uri="{FF2B5EF4-FFF2-40B4-BE49-F238E27FC236}">
                    <a16:creationId xmlns:a16="http://schemas.microsoft.com/office/drawing/2014/main" id="{196F957D-58B7-F96E-3AC3-A069D5671D6E}"/>
                  </a:ext>
                </a:extLst>
              </p:cNvPr>
              <p:cNvSpPr/>
              <p:nvPr/>
            </p:nvSpPr>
            <p:spPr>
              <a:xfrm>
                <a:off x="6911928" y="5723608"/>
                <a:ext cx="1255477" cy="322447"/>
              </a:xfrm>
              <a:prstGeom prst="roundRect">
                <a:avLst>
                  <a:gd name="adj" fmla="val 50000"/>
                </a:avLst>
              </a:prstGeom>
              <a:solidFill>
                <a:schemeClr val="bg1">
                  <a:alpha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Metadata</a:t>
                </a: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41" name="群組 340">
              <a:extLst>
                <a:ext uri="{FF2B5EF4-FFF2-40B4-BE49-F238E27FC236}">
                  <a16:creationId xmlns:a16="http://schemas.microsoft.com/office/drawing/2014/main" id="{37941AAF-8A49-0E67-B738-99BB2FA684E9}"/>
                </a:ext>
              </a:extLst>
            </p:cNvPr>
            <p:cNvGrpSpPr/>
            <p:nvPr/>
          </p:nvGrpSpPr>
          <p:grpSpPr>
            <a:xfrm>
              <a:off x="2198677" y="4471795"/>
              <a:ext cx="776097" cy="828083"/>
              <a:chOff x="2198677" y="4471795"/>
              <a:chExt cx="776097" cy="828083"/>
            </a:xfrm>
          </p:grpSpPr>
          <p:pic>
            <p:nvPicPr>
              <p:cNvPr id="353" name="圖形 871">
                <a:extLst>
                  <a:ext uri="{FF2B5EF4-FFF2-40B4-BE49-F238E27FC236}">
                    <a16:creationId xmlns:a16="http://schemas.microsoft.com/office/drawing/2014/main" id="{716A3B18-BD3F-E3BA-6A75-B140C926200D}"/>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198678" y="4471795"/>
                <a:ext cx="776096" cy="828083"/>
              </a:xfrm>
              <a:prstGeom prst="rect">
                <a:avLst/>
              </a:prstGeom>
            </p:spPr>
          </p:pic>
          <p:sp>
            <p:nvSpPr>
              <p:cNvPr id="354" name="文字方塊 17">
                <a:extLst>
                  <a:ext uri="{FF2B5EF4-FFF2-40B4-BE49-F238E27FC236}">
                    <a16:creationId xmlns:a16="http://schemas.microsoft.com/office/drawing/2014/main" id="{933828EC-11E9-E28A-C259-BAA8B1D80BAF}"/>
                  </a:ext>
                </a:extLst>
              </p:cNvPr>
              <p:cNvSpPr txBox="1"/>
              <p:nvPr/>
            </p:nvSpPr>
            <p:spPr>
              <a:xfrm>
                <a:off x="2198677" y="4766405"/>
                <a:ext cx="776097" cy="29091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42" name="群組 341">
              <a:extLst>
                <a:ext uri="{FF2B5EF4-FFF2-40B4-BE49-F238E27FC236}">
                  <a16:creationId xmlns:a16="http://schemas.microsoft.com/office/drawing/2014/main" id="{8EA32B77-3D0E-B73A-7689-4D660520D271}"/>
                </a:ext>
              </a:extLst>
            </p:cNvPr>
            <p:cNvGrpSpPr/>
            <p:nvPr/>
          </p:nvGrpSpPr>
          <p:grpSpPr>
            <a:xfrm>
              <a:off x="2198677" y="5393108"/>
              <a:ext cx="776097" cy="828083"/>
              <a:chOff x="2198677" y="5393108"/>
              <a:chExt cx="776097" cy="828083"/>
            </a:xfrm>
          </p:grpSpPr>
          <p:pic>
            <p:nvPicPr>
              <p:cNvPr id="351" name="圖形 869">
                <a:extLst>
                  <a:ext uri="{FF2B5EF4-FFF2-40B4-BE49-F238E27FC236}">
                    <a16:creationId xmlns:a16="http://schemas.microsoft.com/office/drawing/2014/main" id="{BAE657AD-863C-C943-B75C-A7F7EAEF046E}"/>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198678" y="5393108"/>
                <a:ext cx="776096" cy="828083"/>
              </a:xfrm>
              <a:prstGeom prst="rect">
                <a:avLst/>
              </a:prstGeom>
            </p:spPr>
          </p:pic>
          <p:sp>
            <p:nvSpPr>
              <p:cNvPr id="352" name="文字方塊 15">
                <a:extLst>
                  <a:ext uri="{FF2B5EF4-FFF2-40B4-BE49-F238E27FC236}">
                    <a16:creationId xmlns:a16="http://schemas.microsoft.com/office/drawing/2014/main" id="{EFFD06B0-B0ED-3446-218B-1DE9489734A1}"/>
                  </a:ext>
                </a:extLst>
              </p:cNvPr>
              <p:cNvSpPr txBox="1"/>
              <p:nvPr/>
            </p:nvSpPr>
            <p:spPr>
              <a:xfrm>
                <a:off x="2198677" y="5687718"/>
                <a:ext cx="776097" cy="29091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43" name="群組 342">
              <a:extLst>
                <a:ext uri="{FF2B5EF4-FFF2-40B4-BE49-F238E27FC236}">
                  <a16:creationId xmlns:a16="http://schemas.microsoft.com/office/drawing/2014/main" id="{82777470-5C34-3175-A57B-DC924A1E5A6F}"/>
                </a:ext>
              </a:extLst>
            </p:cNvPr>
            <p:cNvGrpSpPr/>
            <p:nvPr/>
          </p:nvGrpSpPr>
          <p:grpSpPr>
            <a:xfrm>
              <a:off x="1300616" y="4471795"/>
              <a:ext cx="776097" cy="828083"/>
              <a:chOff x="1300616" y="4471795"/>
              <a:chExt cx="776097" cy="828083"/>
            </a:xfrm>
          </p:grpSpPr>
          <p:pic>
            <p:nvPicPr>
              <p:cNvPr id="349" name="圖形 867">
                <a:extLst>
                  <a:ext uri="{FF2B5EF4-FFF2-40B4-BE49-F238E27FC236}">
                    <a16:creationId xmlns:a16="http://schemas.microsoft.com/office/drawing/2014/main" id="{9AF9BF5C-BE60-C587-2082-5CE4521A6C6E}"/>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00617" y="4471795"/>
                <a:ext cx="776096" cy="828083"/>
              </a:xfrm>
              <a:prstGeom prst="rect">
                <a:avLst/>
              </a:prstGeom>
            </p:spPr>
          </p:pic>
          <p:sp>
            <p:nvSpPr>
              <p:cNvPr id="350" name="文字方塊 13">
                <a:extLst>
                  <a:ext uri="{FF2B5EF4-FFF2-40B4-BE49-F238E27FC236}">
                    <a16:creationId xmlns:a16="http://schemas.microsoft.com/office/drawing/2014/main" id="{285EE9CE-867E-5693-58ED-D0DA89B92C59}"/>
                  </a:ext>
                </a:extLst>
              </p:cNvPr>
              <p:cNvSpPr txBox="1"/>
              <p:nvPr/>
            </p:nvSpPr>
            <p:spPr>
              <a:xfrm>
                <a:off x="1300616" y="4766405"/>
                <a:ext cx="776097" cy="29091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44" name="群組 343">
              <a:extLst>
                <a:ext uri="{FF2B5EF4-FFF2-40B4-BE49-F238E27FC236}">
                  <a16:creationId xmlns:a16="http://schemas.microsoft.com/office/drawing/2014/main" id="{049434AB-4F04-8381-7D45-567432E020C2}"/>
                </a:ext>
              </a:extLst>
            </p:cNvPr>
            <p:cNvGrpSpPr/>
            <p:nvPr/>
          </p:nvGrpSpPr>
          <p:grpSpPr>
            <a:xfrm>
              <a:off x="1300616" y="5393108"/>
              <a:ext cx="776097" cy="828083"/>
              <a:chOff x="1300616" y="5393108"/>
              <a:chExt cx="776097" cy="828083"/>
            </a:xfrm>
          </p:grpSpPr>
          <p:pic>
            <p:nvPicPr>
              <p:cNvPr id="347" name="圖形 865">
                <a:extLst>
                  <a:ext uri="{FF2B5EF4-FFF2-40B4-BE49-F238E27FC236}">
                    <a16:creationId xmlns:a16="http://schemas.microsoft.com/office/drawing/2014/main" id="{6FE805DE-D605-C2EF-9DF0-6893B2A9EF3B}"/>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300617" y="5393108"/>
                <a:ext cx="776096" cy="828083"/>
              </a:xfrm>
              <a:prstGeom prst="rect">
                <a:avLst/>
              </a:prstGeom>
            </p:spPr>
          </p:pic>
          <p:sp>
            <p:nvSpPr>
              <p:cNvPr id="348" name="文字方塊 11">
                <a:extLst>
                  <a:ext uri="{FF2B5EF4-FFF2-40B4-BE49-F238E27FC236}">
                    <a16:creationId xmlns:a16="http://schemas.microsoft.com/office/drawing/2014/main" id="{293E8498-16A8-A61D-62B6-D257FCBF9230}"/>
                  </a:ext>
                </a:extLst>
              </p:cNvPr>
              <p:cNvSpPr txBox="1"/>
              <p:nvPr/>
            </p:nvSpPr>
            <p:spPr>
              <a:xfrm>
                <a:off x="1300616" y="5687718"/>
                <a:ext cx="776097" cy="290914"/>
              </a:xfrm>
              <a:prstGeom prst="rect">
                <a:avLst/>
              </a:prstGeom>
              <a:noFill/>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solidFill>
                      <a:schemeClr val="bg1"/>
                    </a:solidFill>
                    <a:latin typeface="Arial" panose="020B0604020202020204" pitchFamily="34" charset="0"/>
                    <a:ea typeface="微軟正黑體" panose="020B0604030504040204" pitchFamily="34" charset="-120"/>
                    <a:sym typeface="Arial" panose="020B0604020202020204" pitchFamily="34" charset="0"/>
                  </a:rPr>
                  <a:t>bucket</a:t>
                </a:r>
                <a:endParaRPr lang="zh-TW" altLang="en-US" sz="12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45" name="梯形 344">
              <a:extLst>
                <a:ext uri="{FF2B5EF4-FFF2-40B4-BE49-F238E27FC236}">
                  <a16:creationId xmlns:a16="http://schemas.microsoft.com/office/drawing/2014/main" id="{563E9DBB-513C-3D62-871D-96BC6B1CF4A9}"/>
                </a:ext>
              </a:extLst>
            </p:cNvPr>
            <p:cNvSpPr/>
            <p:nvPr/>
          </p:nvSpPr>
          <p:spPr>
            <a:xfrm rot="16200000">
              <a:off x="5514722" y="4615491"/>
              <a:ext cx="945197" cy="1448143"/>
            </a:xfrm>
            <a:prstGeom prst="trapezoid">
              <a:avLst>
                <a:gd name="adj" fmla="val 35313"/>
              </a:avLst>
            </a:prstGeom>
            <a:gradFill>
              <a:gsLst>
                <a:gs pos="0">
                  <a:schemeClr val="bg1">
                    <a:alpha val="40000"/>
                  </a:schemeClr>
                </a:gs>
                <a:gs pos="100000">
                  <a:schemeClr val="bg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46" name="矩形: 圓角 345">
              <a:extLst>
                <a:ext uri="{FF2B5EF4-FFF2-40B4-BE49-F238E27FC236}">
                  <a16:creationId xmlns:a16="http://schemas.microsoft.com/office/drawing/2014/main" id="{18DE38B9-DDB0-5E96-6302-EADE6600F280}"/>
                </a:ext>
              </a:extLst>
            </p:cNvPr>
            <p:cNvSpPr/>
            <p:nvPr/>
          </p:nvSpPr>
          <p:spPr>
            <a:xfrm>
              <a:off x="4435230" y="5173696"/>
              <a:ext cx="924319" cy="322447"/>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Object</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371" name="圖形 29">
            <a:extLst>
              <a:ext uri="{FF2B5EF4-FFF2-40B4-BE49-F238E27FC236}">
                <a16:creationId xmlns:a16="http://schemas.microsoft.com/office/drawing/2014/main" id="{21CD9D1D-5BF4-AD09-C492-A5B8F9BB8D2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753093" y="1701816"/>
            <a:ext cx="720000" cy="720000"/>
          </a:xfrm>
          <a:prstGeom prst="rect">
            <a:avLst/>
          </a:prstGeom>
          <a:effectLst>
            <a:outerShdw blurRad="190500" dist="76200" dir="2880000" algn="t" rotWithShape="0">
              <a:prstClr val="black">
                <a:alpha val="18000"/>
              </a:prstClr>
            </a:outerShdw>
          </a:effectLst>
        </p:spPr>
      </p:pic>
      <p:pic>
        <p:nvPicPr>
          <p:cNvPr id="372" name="圖片 5" descr="一張含有 螢幕擷取畫面 的圖片&#10;&#10;自動產生的描述">
            <a:extLst>
              <a:ext uri="{FF2B5EF4-FFF2-40B4-BE49-F238E27FC236}">
                <a16:creationId xmlns:a16="http://schemas.microsoft.com/office/drawing/2014/main" id="{9DBB34D9-743D-77D6-B6E7-C9579623AE5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744927" y="2575211"/>
            <a:ext cx="2848673" cy="3724322"/>
          </a:xfrm>
          <a:prstGeom prst="rect">
            <a:avLst/>
          </a:prstGeom>
        </p:spPr>
      </p:pic>
    </p:spTree>
    <p:extLst>
      <p:ext uri="{BB962C8B-B14F-4D97-AF65-F5344CB8AC3E}">
        <p14:creationId xmlns:p14="http://schemas.microsoft.com/office/powerpoint/2010/main" val="1801492723"/>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F158D3-FC63-4710-A0F3-71ECA767EFB9}"/>
              </a:ext>
            </a:extLst>
          </p:cNvPr>
          <p:cNvSpPr>
            <a:spLocks noGrp="1"/>
          </p:cNvSpPr>
          <p:nvPr>
            <p:ph type="title"/>
          </p:nvPr>
        </p:nvSpPr>
        <p:spPr>
          <a:xfrm>
            <a:off x="838200" y="491167"/>
            <a:ext cx="10515600" cy="1325563"/>
          </a:xfrm>
        </p:spPr>
        <p:txBody>
          <a:bodyPr/>
          <a:lstStyle/>
          <a:p>
            <a:r>
              <a:rPr lang="en-US" altLang="zh-TW" err="1">
                <a:latin typeface="Arial" panose="020B0604020202020204" pitchFamily="34" charset="0"/>
                <a:sym typeface="Arial" panose="020B0604020202020204" pitchFamily="34" charset="0"/>
              </a:rPr>
              <a:t>HybridMount</a:t>
            </a:r>
            <a:r>
              <a:rPr lang="en-US" altLang="zh-TW">
                <a:latin typeface="Arial" panose="020B0604020202020204" pitchFamily="34" charset="0"/>
                <a:sym typeface="Arial" panose="020B0604020202020204" pitchFamily="34" charset="0"/>
              </a:rPr>
              <a:t> </a:t>
            </a:r>
            <a:r>
              <a:rPr lang="zh-CN" altLang="en-US">
                <a:latin typeface="Arial" panose="020B0604020202020204" pitchFamily="34" charset="0"/>
                <a:sym typeface="Arial" panose="020B0604020202020204" pitchFamily="34" charset="0"/>
              </a:rPr>
              <a:t>無縫掛載雲空間，</a:t>
            </a:r>
            <a:br>
              <a:rPr lang="en-US" altLang="zh-CN">
                <a:latin typeface="Arial" panose="020B0604020202020204" pitchFamily="34" charset="0"/>
                <a:sym typeface="Arial" panose="020B0604020202020204" pitchFamily="34" charset="0"/>
              </a:rPr>
            </a:br>
            <a:r>
              <a:rPr lang="zh-TW" altLang="en-US">
                <a:latin typeface="Arial" panose="020B0604020202020204" pitchFamily="34" charset="0"/>
                <a:sym typeface="Arial" panose="020B0604020202020204" pitchFamily="34" charset="0"/>
              </a:rPr>
              <a:t>兩種彈性存取模式</a:t>
            </a:r>
            <a:endParaRPr lang="en-US" altLang="zh-TW">
              <a:latin typeface="Arial" panose="020B0604020202020204" pitchFamily="34" charset="0"/>
              <a:sym typeface="Arial" panose="020B0604020202020204" pitchFamily="34" charset="0"/>
            </a:endParaRPr>
          </a:p>
        </p:txBody>
      </p:sp>
      <p:graphicFrame>
        <p:nvGraphicFramePr>
          <p:cNvPr id="14" name="表格 3">
            <a:extLst>
              <a:ext uri="{FF2B5EF4-FFF2-40B4-BE49-F238E27FC236}">
                <a16:creationId xmlns:a16="http://schemas.microsoft.com/office/drawing/2014/main" id="{1E3B0E68-6A0A-4C27-BB48-D6622454836B}"/>
              </a:ext>
            </a:extLst>
          </p:cNvPr>
          <p:cNvGraphicFramePr>
            <a:graphicFrameLocks noGrp="1"/>
          </p:cNvGraphicFramePr>
          <p:nvPr>
            <p:extLst>
              <p:ext uri="{D42A27DB-BD31-4B8C-83A1-F6EECF244321}">
                <p14:modId xmlns:p14="http://schemas.microsoft.com/office/powerpoint/2010/main" val="1276326085"/>
              </p:ext>
            </p:extLst>
          </p:nvPr>
        </p:nvGraphicFramePr>
        <p:xfrm>
          <a:off x="620941" y="2109746"/>
          <a:ext cx="7576265" cy="3432824"/>
        </p:xfrm>
        <a:graphic>
          <a:graphicData uri="http://schemas.openxmlformats.org/drawingml/2006/table">
            <a:tbl>
              <a:tblPr firstRow="1" bandRow="1"/>
              <a:tblGrid>
                <a:gridCol w="1951657">
                  <a:extLst>
                    <a:ext uri="{9D8B030D-6E8A-4147-A177-3AD203B41FA5}">
                      <a16:colId xmlns:a16="http://schemas.microsoft.com/office/drawing/2014/main" val="1342336146"/>
                    </a:ext>
                  </a:extLst>
                </a:gridCol>
                <a:gridCol w="2667176">
                  <a:extLst>
                    <a:ext uri="{9D8B030D-6E8A-4147-A177-3AD203B41FA5}">
                      <a16:colId xmlns:a16="http://schemas.microsoft.com/office/drawing/2014/main" val="3829529322"/>
                    </a:ext>
                  </a:extLst>
                </a:gridCol>
                <a:gridCol w="2957432">
                  <a:extLst>
                    <a:ext uri="{9D8B030D-6E8A-4147-A177-3AD203B41FA5}">
                      <a16:colId xmlns:a16="http://schemas.microsoft.com/office/drawing/2014/main" val="3150085459"/>
                    </a:ext>
                  </a:extLst>
                </a:gridCol>
              </a:tblGrid>
              <a:tr h="467476">
                <a:tc>
                  <a:txBody>
                    <a:bodyPr/>
                    <a:lstStyle/>
                    <a:p>
                      <a:pPr marL="0" marR="0" lvl="0" indent="0" algn="ctr" defTabSz="914400" rtl="0">
                        <a:spcBef>
                          <a:spcPts val="0"/>
                        </a:spcBef>
                        <a:spcAft>
                          <a:spcPts val="0"/>
                        </a:spcAft>
                        <a:buNone/>
                      </a:pPr>
                      <a:endParaRPr lang="en-US" altLang="zh-TW" sz="1000" b="1" kern="1200">
                        <a:solidFill>
                          <a:schemeClr val="tx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4547" marR="84547" marT="42273" marB="42273"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34F21"/>
                    </a:solidFill>
                  </a:tcPr>
                </a:tc>
                <a:tc>
                  <a:txBody>
                    <a:bodyPr/>
                    <a:lstStyle/>
                    <a:p>
                      <a:pPr lvl="0" algn="ctr">
                        <a:buNone/>
                      </a:pPr>
                      <a:r>
                        <a:rPr lang="zh-TW" altLang="en-US" sz="1100" b="1"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網路磁碟掛載</a:t>
                      </a:r>
                      <a:endParaRPr lang="zh-TW" altLang="en-US" sz="1100" b="1" i="0" u="none" strike="noStrike"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59328" marR="59328" marT="31701" marB="31701"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34F21"/>
                    </a:solidFill>
                  </a:tcPr>
                </a:tc>
                <a:tc>
                  <a:txBody>
                    <a:bodyPr/>
                    <a:lstStyle/>
                    <a:p>
                      <a:pPr lvl="0" algn="ctr">
                        <a:buNone/>
                      </a:pPr>
                      <a:r>
                        <a:rPr lang="zh-TW" altLang="en-US" sz="1100" b="1"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檔案型雲網關</a:t>
                      </a:r>
                      <a:endParaRPr lang="zh-TW" sz="11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132090" marB="132090"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F34F21"/>
                    </a:solidFill>
                  </a:tcPr>
                </a:tc>
                <a:extLst>
                  <a:ext uri="{0D108BD9-81ED-4DB2-BD59-A6C34878D82A}">
                    <a16:rowId xmlns:a16="http://schemas.microsoft.com/office/drawing/2014/main" val="2364017304"/>
                  </a:ext>
                </a:extLst>
              </a:tr>
              <a:tr h="528800">
                <a:tc>
                  <a:txBody>
                    <a:bodyPr/>
                    <a:lstStyle/>
                    <a:p>
                      <a:pPr algn="ctr" fontAlgn="ctr"/>
                      <a:r>
                        <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設置方法</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建立</a:t>
                      </a:r>
                      <a:r>
                        <a:rPr lang="en-US" altLang="zh-TW"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File Station </a:t>
                      </a:r>
                      <a:endPar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lvl="0" algn="ctr">
                        <a:buNone/>
                      </a:pPr>
                      <a:r>
                        <a:rPr lang="zh-CN"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雲端掛載模式</a:t>
                      </a:r>
                      <a:endPar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選擇檔案型雲網關模式</a:t>
                      </a:r>
                      <a:b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b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並配置快取空間</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extLst>
                  <a:ext uri="{0D108BD9-81ED-4DB2-BD59-A6C34878D82A}">
                    <a16:rowId xmlns:a16="http://schemas.microsoft.com/office/drawing/2014/main" val="4105057157"/>
                  </a:ext>
                </a:extLst>
              </a:tr>
              <a:tr h="528800">
                <a:tc>
                  <a:txBody>
                    <a:bodyPr/>
                    <a:lstStyle/>
                    <a:p>
                      <a:pPr algn="ctr" fontAlgn="ctr"/>
                      <a:r>
                        <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掛載數量</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無限制</a:t>
                      </a:r>
                      <a:endParaRPr lang="en-US" altLang="zh-TW"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p>
                      <a:pPr lvl="0" algn="ctr">
                        <a:buNone/>
                      </a:pP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可掛載無限個雲端服務</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tc>
                  <a:txBody>
                    <a:bodyPr/>
                    <a:lstStyle/>
                    <a:p>
                      <a:pPr lvl="0" algn="ctr">
                        <a:buNone/>
                      </a:pPr>
                      <a:r>
                        <a:rPr lang="en-US" altLang="zh-TW" sz="11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2 </a:t>
                      </a:r>
                      <a:r>
                        <a:rPr lang="zh-TW" altLang="en-US" sz="11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個永久免費的網關授權</a:t>
                      </a:r>
                      <a:endParaRPr lang="en-US" altLang="zh-TW" sz="11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p>
                      <a:pPr lvl="0" algn="ctr">
                        <a:buNone/>
                      </a:pPr>
                      <a:r>
                        <a:rPr lang="zh-TW" altLang="en-US" sz="1100" b="0" i="0" u="none" strike="noStrike" noProof="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可依需求購置額外授權</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extLst>
                  <a:ext uri="{0D108BD9-81ED-4DB2-BD59-A6C34878D82A}">
                    <a16:rowId xmlns:a16="http://schemas.microsoft.com/office/drawing/2014/main" val="1886247581"/>
                  </a:ext>
                </a:extLst>
              </a:tr>
              <a:tr h="344737">
                <a:tc>
                  <a:txBody>
                    <a:bodyPr/>
                    <a:lstStyle/>
                    <a:p>
                      <a:pPr algn="ctr" fontAlgn="ctr"/>
                      <a:r>
                        <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存取體驗</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存取速度取決於網際網路速度</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快取機制大幅減少讀寫等待時間</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extLst>
                  <a:ext uri="{0D108BD9-81ED-4DB2-BD59-A6C34878D82A}">
                    <a16:rowId xmlns:a16="http://schemas.microsoft.com/office/drawing/2014/main" val="1438036707"/>
                  </a:ext>
                </a:extLst>
              </a:tr>
              <a:tr h="344737">
                <a:tc>
                  <a:txBody>
                    <a:bodyPr/>
                    <a:lstStyle/>
                    <a:p>
                      <a:pPr algn="ctr" fontAlgn="ctr"/>
                      <a:r>
                        <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於 </a:t>
                      </a:r>
                      <a:r>
                        <a:rPr lang="af-ZA" altLang="zh-TW" sz="11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File Station</a:t>
                      </a:r>
                      <a:r>
                        <a:rPr lang="af-ZA" altLang="zh-TW"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存取</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支援</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支援</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extLst>
                  <a:ext uri="{0D108BD9-81ED-4DB2-BD59-A6C34878D82A}">
                    <a16:rowId xmlns:a16="http://schemas.microsoft.com/office/drawing/2014/main" val="57742144"/>
                  </a:ext>
                </a:extLst>
              </a:tr>
              <a:tr h="528800">
                <a:tc>
                  <a:txBody>
                    <a:bodyPr/>
                    <a:lstStyle/>
                    <a:p>
                      <a:pPr algn="ctr" fontAlgn="ctr"/>
                      <a:r>
                        <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透過 </a:t>
                      </a:r>
                      <a:r>
                        <a:rPr lang="af-ZA" altLang="zh-TW" sz="11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SMB / NFS / AFP </a:t>
                      </a:r>
                      <a:r>
                        <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存取</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不支援</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tc>
                  <a:txBody>
                    <a:bodyPr/>
                    <a:lstStyle/>
                    <a:p>
                      <a:pPr marL="0" algn="ctr" defTabSz="914400" rtl="0" eaLnBrk="1" fontAlgn="ctr" latinLnBrk="0" hangingPunct="1"/>
                      <a:r>
                        <a:rPr lang="zh-TW" altLang="en-US"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支援</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20000"/>
                      </a:srgbClr>
                    </a:solidFill>
                  </a:tcPr>
                </a:tc>
                <a:extLst>
                  <a:ext uri="{0D108BD9-81ED-4DB2-BD59-A6C34878D82A}">
                    <a16:rowId xmlns:a16="http://schemas.microsoft.com/office/drawing/2014/main" val="3587223761"/>
                  </a:ext>
                </a:extLst>
              </a:tr>
              <a:tr h="344737">
                <a:tc>
                  <a:txBody>
                    <a:bodyPr/>
                    <a:lstStyle/>
                    <a:p>
                      <a:pPr algn="ctr" fontAlgn="ctr"/>
                      <a:r>
                        <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同步機制</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tc>
                  <a:txBody>
                    <a:bodyPr/>
                    <a:lstStyle/>
                    <a:p>
                      <a:pPr algn="ctr" fontAlgn="ct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每次瀏覽時需重新與雲端同步</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tc>
                  <a:txBody>
                    <a:bodyPr/>
                    <a:lstStyle/>
                    <a:p>
                      <a:pPr marL="0" algn="ctr" defTabSz="914400" rtl="0" eaLnBrk="1" fontAlgn="ctr" latinLnBrk="0" hangingPunct="1"/>
                      <a:r>
                        <a:rPr lang="zh-TW" altLang="en-US"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定期同步，可快速瀏覽</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6350" cap="flat" cmpd="sng" algn="ctr">
                      <a:solidFill>
                        <a:srgbClr val="C5C5C5"/>
                      </a:solidFill>
                      <a:prstDash val="solid"/>
                      <a:round/>
                      <a:headEnd type="none" w="med" len="med"/>
                      <a:tailEnd type="none" w="med" len="med"/>
                    </a:lnB>
                    <a:solidFill>
                      <a:srgbClr val="05070B">
                        <a:alpha val="30196"/>
                      </a:srgbClr>
                    </a:solidFill>
                  </a:tcPr>
                </a:tc>
                <a:extLst>
                  <a:ext uri="{0D108BD9-81ED-4DB2-BD59-A6C34878D82A}">
                    <a16:rowId xmlns:a16="http://schemas.microsoft.com/office/drawing/2014/main" val="3065402618"/>
                  </a:ext>
                </a:extLst>
              </a:tr>
              <a:tr h="344737">
                <a:tc>
                  <a:txBody>
                    <a:bodyPr/>
                    <a:lstStyle/>
                    <a:p>
                      <a:pPr algn="ctr" fontAlgn="ctr"/>
                      <a:r>
                        <a:rPr lang="en-US" altLang="zh-TW"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QTS Apps </a:t>
                      </a:r>
                      <a:r>
                        <a:rPr lang="zh-CN"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檔案管理</a:t>
                      </a:r>
                      <a:endParaRPr lang="zh-TW" altLang="en-US" sz="1100" b="1">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12700" cap="flat" cmpd="sng" algn="ctr">
                      <a:no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12700" cap="flat" cmpd="sng" algn="ctr">
                      <a:noFill/>
                      <a:prstDash val="solid"/>
                      <a:round/>
                      <a:headEnd type="none" w="med" len="med"/>
                      <a:tailEnd type="none" w="med" len="med"/>
                    </a:lnB>
                    <a:solidFill>
                      <a:srgbClr val="05070B">
                        <a:alpha val="20000"/>
                      </a:srgbClr>
                    </a:solidFill>
                  </a:tcPr>
                </a:tc>
                <a:tc>
                  <a:txBody>
                    <a:bodyPr/>
                    <a:lstStyle/>
                    <a:p>
                      <a:pPr lvl="0" algn="ctr">
                        <a:buNone/>
                      </a:pPr>
                      <a:r>
                        <a:rPr lang="zh-TW" altLang="en-US" sz="1100" b="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不支援</a:t>
                      </a:r>
                      <a:endParaRPr 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6350" cap="flat" cmpd="sng" algn="ctr">
                      <a:solidFill>
                        <a:srgbClr val="C5C5C5"/>
                      </a:solidFill>
                      <a:prstDash val="solid"/>
                      <a:round/>
                      <a:headEnd type="none" w="med" len="med"/>
                      <a:tailEnd type="none" w="med" len="med"/>
                    </a:lnR>
                    <a:lnT w="6350" cap="flat" cmpd="sng" algn="ctr">
                      <a:solidFill>
                        <a:srgbClr val="C5C5C5"/>
                      </a:solidFill>
                      <a:prstDash val="solid"/>
                      <a:round/>
                      <a:headEnd type="none" w="med" len="med"/>
                      <a:tailEnd type="none" w="med" len="med"/>
                    </a:lnT>
                    <a:lnB w="12700" cap="flat" cmpd="sng" algn="ctr">
                      <a:noFill/>
                      <a:prstDash val="solid"/>
                      <a:round/>
                      <a:headEnd type="none" w="med" len="med"/>
                      <a:tailEnd type="none" w="med" len="med"/>
                    </a:lnB>
                    <a:solidFill>
                      <a:srgbClr val="05070B">
                        <a:alpha val="20000"/>
                      </a:srgbClr>
                    </a:solidFill>
                  </a:tcPr>
                </a:tc>
                <a:tc>
                  <a:txBody>
                    <a:bodyPr/>
                    <a:lstStyle/>
                    <a:p>
                      <a:pPr marL="0" lvl="0" algn="l" rtl="0" eaLnBrk="1" fontAlgn="ctr" latinLnBrk="0" hangingPunct="1">
                        <a:buNone/>
                      </a:pPr>
                      <a:r>
                        <a:rPr lang="en-US" altLang="zh-TW"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zh-TW" altLang="en-US"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en-US" altLang="zh-TW"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 </a:t>
                      </a:r>
                      <a:r>
                        <a:rPr lang="zh-TW" altLang="en-US"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支援</a:t>
                      </a:r>
                      <a:r>
                        <a:rPr lang="en-US" altLang="zh-TW"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                                         ...</a:t>
                      </a:r>
                      <a:endParaRPr lang="zh-TW" altLang="en-US" sz="1100" b="0" kern="120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endParaRPr>
                    </a:p>
                  </a:txBody>
                  <a:tcPr marL="61800" marR="61800" marT="74885" marB="74885" anchor="ctr">
                    <a:lnL w="6350" cap="flat" cmpd="sng" algn="ctr">
                      <a:solidFill>
                        <a:srgbClr val="C5C5C5"/>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rgbClr val="C5C5C5"/>
                      </a:solidFill>
                      <a:prstDash val="solid"/>
                      <a:round/>
                      <a:headEnd type="none" w="med" len="med"/>
                      <a:tailEnd type="none" w="med" len="med"/>
                    </a:lnT>
                    <a:lnB w="12700" cap="flat" cmpd="sng" algn="ctr">
                      <a:noFill/>
                      <a:prstDash val="solid"/>
                      <a:round/>
                      <a:headEnd type="none" w="med" len="med"/>
                      <a:tailEnd type="none" w="med" len="med"/>
                    </a:lnB>
                    <a:solidFill>
                      <a:srgbClr val="05070B">
                        <a:alpha val="20000"/>
                      </a:srgbClr>
                    </a:solidFill>
                  </a:tcPr>
                </a:tc>
                <a:extLst>
                  <a:ext uri="{0D108BD9-81ED-4DB2-BD59-A6C34878D82A}">
                    <a16:rowId xmlns:a16="http://schemas.microsoft.com/office/drawing/2014/main" val="2726153205"/>
                  </a:ext>
                </a:extLst>
              </a:tr>
            </a:tbl>
          </a:graphicData>
        </a:graphic>
      </p:graphicFrame>
      <p:grpSp>
        <p:nvGrpSpPr>
          <p:cNvPr id="43" name="群組 42">
            <a:extLst>
              <a:ext uri="{FF2B5EF4-FFF2-40B4-BE49-F238E27FC236}">
                <a16:creationId xmlns:a16="http://schemas.microsoft.com/office/drawing/2014/main" id="{8AF9330D-5A76-4143-BFC0-5CCAF305C401}"/>
              </a:ext>
            </a:extLst>
          </p:cNvPr>
          <p:cNvGrpSpPr/>
          <p:nvPr/>
        </p:nvGrpSpPr>
        <p:grpSpPr>
          <a:xfrm>
            <a:off x="8731436" y="3089489"/>
            <a:ext cx="2276485" cy="3395699"/>
            <a:chOff x="9960014" y="1888151"/>
            <a:chExt cx="2347057" cy="3500964"/>
          </a:xfrm>
        </p:grpSpPr>
        <p:sp>
          <p:nvSpPr>
            <p:cNvPr id="5" name="文字方塊 34">
              <a:extLst>
                <a:ext uri="{FF2B5EF4-FFF2-40B4-BE49-F238E27FC236}">
                  <a16:creationId xmlns:a16="http://schemas.microsoft.com/office/drawing/2014/main" id="{0094C4F6-CD07-734A-9402-38E0B1B51C36}"/>
                </a:ext>
              </a:extLst>
            </p:cNvPr>
            <p:cNvSpPr txBox="1"/>
            <p:nvPr/>
          </p:nvSpPr>
          <p:spPr>
            <a:xfrm>
              <a:off x="11467574" y="3122336"/>
              <a:ext cx="839497" cy="428643"/>
            </a:xfrm>
            <a:prstGeom prst="rect">
              <a:avLst/>
            </a:prstGeom>
            <a:noFill/>
          </p:spPr>
          <p:txBody>
            <a:bodyPr wrap="square" rtlCol="0">
              <a:spAutoFit/>
            </a:bodyPr>
            <a:lstStyle/>
            <a:p>
              <a:r>
                <a:rPr lang="en-US" altLang="zh-TW" sz="1051"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r>
                <a:rPr lang="en-US" altLang="zh-TW" sz="1051" b="1">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lang="zh-TW" altLang="en-US" sz="1051" b="1">
                  <a:solidFill>
                    <a:schemeClr val="bg1"/>
                  </a:solidFill>
                  <a:latin typeface="Arial" panose="020B0604020202020204" pitchFamily="34" charset="0"/>
                  <a:ea typeface="微軟正黑體" panose="020B0604030504040204" pitchFamily="34" charset="-120"/>
                  <a:sym typeface="Arial" panose="020B0604020202020204" pitchFamily="34" charset="0"/>
                </a:rPr>
                <a:t>快取空間</a:t>
              </a:r>
              <a:endParaRPr lang="en-GB" altLang="zh-TW" sz="1051"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15" name="直線單箭頭接點 2049">
              <a:extLst>
                <a:ext uri="{FF2B5EF4-FFF2-40B4-BE49-F238E27FC236}">
                  <a16:creationId xmlns:a16="http://schemas.microsoft.com/office/drawing/2014/main" id="{CB819E92-7835-D84C-A27F-5464567168F3}"/>
                </a:ext>
              </a:extLst>
            </p:cNvPr>
            <p:cNvCxnSpPr>
              <a:cxnSpLocks/>
            </p:cNvCxnSpPr>
            <p:nvPr/>
          </p:nvCxnSpPr>
          <p:spPr>
            <a:xfrm>
              <a:off x="10561209" y="2339266"/>
              <a:ext cx="0" cy="1318283"/>
            </a:xfrm>
            <a:prstGeom prst="straightConnector1">
              <a:avLst/>
            </a:prstGeom>
            <a:ln w="25400">
              <a:solidFill>
                <a:srgbClr val="00B050"/>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 name="圖形 37">
              <a:extLst>
                <a:ext uri="{FF2B5EF4-FFF2-40B4-BE49-F238E27FC236}">
                  <a16:creationId xmlns:a16="http://schemas.microsoft.com/office/drawing/2014/main" id="{9E94EF24-05A5-5E4A-9DED-C78DD71EA45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76775" y="3620974"/>
              <a:ext cx="555275" cy="555275"/>
            </a:xfrm>
            <a:prstGeom prst="rect">
              <a:avLst/>
            </a:prstGeom>
          </p:spPr>
        </p:pic>
        <p:cxnSp>
          <p:nvCxnSpPr>
            <p:cNvPr id="17" name="直線單箭頭接點 2049">
              <a:extLst>
                <a:ext uri="{FF2B5EF4-FFF2-40B4-BE49-F238E27FC236}">
                  <a16:creationId xmlns:a16="http://schemas.microsoft.com/office/drawing/2014/main" id="{0FE8697E-A034-6749-B725-4F5BBB209651}"/>
                </a:ext>
              </a:extLst>
            </p:cNvPr>
            <p:cNvCxnSpPr>
              <a:cxnSpLocks/>
            </p:cNvCxnSpPr>
            <p:nvPr/>
          </p:nvCxnSpPr>
          <p:spPr>
            <a:xfrm>
              <a:off x="10852368" y="2339266"/>
              <a:ext cx="0" cy="1318283"/>
            </a:xfrm>
            <a:prstGeom prst="straightConnector1">
              <a:avLst/>
            </a:prstGeom>
            <a:ln w="25400">
              <a:gradFill>
                <a:gsLst>
                  <a:gs pos="0">
                    <a:srgbClr val="077AE8"/>
                  </a:gs>
                  <a:gs pos="100000">
                    <a:srgbClr val="22334A"/>
                  </a:gs>
                </a:gsLst>
                <a:lin ang="5400000" scaled="1"/>
              </a:gra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單箭頭接點 2049">
              <a:extLst>
                <a:ext uri="{FF2B5EF4-FFF2-40B4-BE49-F238E27FC236}">
                  <a16:creationId xmlns:a16="http://schemas.microsoft.com/office/drawing/2014/main" id="{8F578D73-0657-FC47-890F-A20350142A7D}"/>
                </a:ext>
              </a:extLst>
            </p:cNvPr>
            <p:cNvCxnSpPr>
              <a:cxnSpLocks/>
            </p:cNvCxnSpPr>
            <p:nvPr/>
          </p:nvCxnSpPr>
          <p:spPr>
            <a:xfrm>
              <a:off x="11151396" y="2517325"/>
              <a:ext cx="0" cy="1140225"/>
            </a:xfrm>
            <a:prstGeom prst="straightConnector1">
              <a:avLst/>
            </a:prstGeom>
            <a:ln w="25400">
              <a:gradFill>
                <a:gsLst>
                  <a:gs pos="0">
                    <a:srgbClr val="AD10C2"/>
                  </a:gs>
                  <a:gs pos="53000">
                    <a:srgbClr val="F700FF"/>
                  </a:gs>
                </a:gsLst>
                <a:lin ang="5400000" scaled="1"/>
              </a:gra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19" name="圖形 42">
              <a:extLst>
                <a:ext uri="{FF2B5EF4-FFF2-40B4-BE49-F238E27FC236}">
                  <a16:creationId xmlns:a16="http://schemas.microsoft.com/office/drawing/2014/main" id="{63D9ED4E-92F7-CF4A-B50E-FE081B806AB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326547" y="1888151"/>
              <a:ext cx="1050229" cy="629174"/>
            </a:xfrm>
            <a:prstGeom prst="rect">
              <a:avLst/>
            </a:prstGeom>
            <a:effectLst>
              <a:outerShdw blurRad="50800" dist="38100" dir="2700000" algn="tl" rotWithShape="0">
                <a:prstClr val="black">
                  <a:alpha val="40000"/>
                </a:prstClr>
              </a:outerShdw>
            </a:effectLst>
          </p:spPr>
        </p:pic>
        <p:grpSp>
          <p:nvGrpSpPr>
            <p:cNvPr id="20" name="群組 26">
              <a:extLst>
                <a:ext uri="{FF2B5EF4-FFF2-40B4-BE49-F238E27FC236}">
                  <a16:creationId xmlns:a16="http://schemas.microsoft.com/office/drawing/2014/main" id="{25295283-6F23-CB4D-8506-513D04634D62}"/>
                </a:ext>
              </a:extLst>
            </p:cNvPr>
            <p:cNvGrpSpPr/>
            <p:nvPr/>
          </p:nvGrpSpPr>
          <p:grpSpPr>
            <a:xfrm>
              <a:off x="10396491" y="3675161"/>
              <a:ext cx="355659" cy="327429"/>
              <a:chOff x="3584870" y="5275450"/>
              <a:chExt cx="843804" cy="776825"/>
            </a:xfrm>
          </p:grpSpPr>
          <p:pic>
            <p:nvPicPr>
              <p:cNvPr id="21" name="Picture 2" descr="Image result for file icon green">
                <a:extLst>
                  <a:ext uri="{FF2B5EF4-FFF2-40B4-BE49-F238E27FC236}">
                    <a16:creationId xmlns:a16="http://schemas.microsoft.com/office/drawing/2014/main" id="{98482F47-5601-3241-90AB-332236BF8D2F}"/>
                  </a:ext>
                </a:extLst>
              </p:cNvPr>
              <p:cNvPicPr>
                <a:picLocks noChangeAspect="1" noChangeArrowheads="1"/>
              </p:cNvPicPr>
              <p:nvPr/>
            </p:nvPicPr>
            <p:blipFill>
              <a:blip r:embed="rId7" cstate="print">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3682260" y="5275450"/>
                <a:ext cx="649014" cy="649014"/>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28">
                <a:extLst>
                  <a:ext uri="{FF2B5EF4-FFF2-40B4-BE49-F238E27FC236}">
                    <a16:creationId xmlns:a16="http://schemas.microsoft.com/office/drawing/2014/main" id="{AE1B6A72-1245-4046-87F3-532FA09EDBC8}"/>
                  </a:ext>
                </a:extLst>
              </p:cNvPr>
              <p:cNvSpPr/>
              <p:nvPr/>
            </p:nvSpPr>
            <p:spPr>
              <a:xfrm>
                <a:off x="3584870" y="5487019"/>
                <a:ext cx="843804" cy="565256"/>
              </a:xfrm>
              <a:prstGeom prst="rect">
                <a:avLst/>
              </a:prstGeom>
            </p:spPr>
            <p:txBody>
              <a:bodyPr wrap="none">
                <a:spAutoFit/>
              </a:bodyPr>
              <a:lstStyle/>
              <a:p>
                <a:pPr algn="ctr" defTabSz="457167"/>
                <a:r>
                  <a:rPr lang="en-US" altLang="zh-TW" sz="45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META</a:t>
                </a:r>
              </a:p>
              <a:p>
                <a:pPr algn="ctr" defTabSz="457167"/>
                <a:r>
                  <a:rPr lang="en-US" altLang="zh-TW" sz="45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a:t>
                </a:r>
                <a:endParaRPr lang="en-GB" sz="45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23" name="Picture 6" descr="Related image">
              <a:extLst>
                <a:ext uri="{FF2B5EF4-FFF2-40B4-BE49-F238E27FC236}">
                  <a16:creationId xmlns:a16="http://schemas.microsoft.com/office/drawing/2014/main" id="{7942D709-BFB6-AA48-972B-04797533D6EC}"/>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9">
                      <a14:imgEffect>
                        <a14:sharpenSoften amount="50000"/>
                      </a14:imgEffect>
                      <a14:imgEffect>
                        <a14:saturation sat="0"/>
                      </a14:imgEffect>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10717974" y="3684472"/>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Related image">
              <a:extLst>
                <a:ext uri="{FF2B5EF4-FFF2-40B4-BE49-F238E27FC236}">
                  <a16:creationId xmlns:a16="http://schemas.microsoft.com/office/drawing/2014/main" id="{243EDA50-BB94-564D-BC82-A5D958F548EF}"/>
                </a:ext>
              </a:extLst>
            </p:cNvPr>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colorTemperature colorTemp="7200"/>
                      </a14:imgEffect>
                      <a14:imgEffect>
                        <a14:saturation sat="400000"/>
                      </a14:imgEffect>
                      <a14:imgEffect>
                        <a14:brightnessContrast bright="40000"/>
                      </a14:imgEffect>
                    </a14:imgLayer>
                  </a14:imgProps>
                </a:ext>
                <a:ext uri="{28A0092B-C50C-407E-A947-70E740481C1C}">
                  <a14:useLocalDpi xmlns:a14="http://schemas.microsoft.com/office/drawing/2010/main"/>
                </a:ext>
              </a:extLst>
            </a:blip>
            <a:srcRect/>
            <a:stretch>
              <a:fillRect/>
            </a:stretch>
          </p:blipFill>
          <p:spPr bwMode="auto">
            <a:xfrm>
              <a:off x="11021428" y="3689951"/>
              <a:ext cx="274495" cy="274495"/>
            </a:xfrm>
            <a:prstGeom prst="rect">
              <a:avLst/>
            </a:prstGeom>
            <a:noFill/>
            <a:extLst>
              <a:ext uri="{909E8E84-426E-40DD-AFC4-6F175D3DCCD1}">
                <a14:hiddenFill xmlns:a14="http://schemas.microsoft.com/office/drawing/2010/main">
                  <a:solidFill>
                    <a:srgbClr val="FFFFFF"/>
                  </a:solidFill>
                </a14:hiddenFill>
              </a:ext>
            </a:extLst>
          </p:spPr>
        </p:pic>
        <p:pic>
          <p:nvPicPr>
            <p:cNvPr id="25" name="圖形 39">
              <a:extLst>
                <a:ext uri="{FF2B5EF4-FFF2-40B4-BE49-F238E27FC236}">
                  <a16:creationId xmlns:a16="http://schemas.microsoft.com/office/drawing/2014/main" id="{79DE5075-AE4E-BE49-AED1-69B4099570D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11811" y="4613684"/>
              <a:ext cx="1276229" cy="775431"/>
            </a:xfrm>
            <a:prstGeom prst="rect">
              <a:avLst/>
            </a:prstGeom>
          </p:spPr>
        </p:pic>
        <p:cxnSp>
          <p:nvCxnSpPr>
            <p:cNvPr id="26" name="直線單箭頭接點 2049">
              <a:extLst>
                <a:ext uri="{FF2B5EF4-FFF2-40B4-BE49-F238E27FC236}">
                  <a16:creationId xmlns:a16="http://schemas.microsoft.com/office/drawing/2014/main" id="{05D65C86-6D0A-B641-9321-AB82EB46A5FD}"/>
                </a:ext>
              </a:extLst>
            </p:cNvPr>
            <p:cNvCxnSpPr>
              <a:cxnSpLocks/>
            </p:cNvCxnSpPr>
            <p:nvPr/>
          </p:nvCxnSpPr>
          <p:spPr>
            <a:xfrm>
              <a:off x="10851661" y="4037554"/>
              <a:ext cx="0" cy="493472"/>
            </a:xfrm>
            <a:prstGeom prst="straightConnector1">
              <a:avLst/>
            </a:prstGeom>
            <a:ln w="76200">
              <a:gradFill>
                <a:gsLst>
                  <a:gs pos="0">
                    <a:srgbClr val="077AE8"/>
                  </a:gs>
                  <a:gs pos="100000">
                    <a:srgbClr val="22334A"/>
                  </a:gs>
                </a:gsLst>
                <a:lin ang="5400000" scaled="1"/>
              </a:gra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單箭頭接點 2049">
              <a:extLst>
                <a:ext uri="{FF2B5EF4-FFF2-40B4-BE49-F238E27FC236}">
                  <a16:creationId xmlns:a16="http://schemas.microsoft.com/office/drawing/2014/main" id="{A707A44A-D298-BD41-8637-B170114D5346}"/>
                </a:ext>
              </a:extLst>
            </p:cNvPr>
            <p:cNvCxnSpPr>
              <a:cxnSpLocks/>
            </p:cNvCxnSpPr>
            <p:nvPr/>
          </p:nvCxnSpPr>
          <p:spPr>
            <a:xfrm>
              <a:off x="11151396" y="4019531"/>
              <a:ext cx="0" cy="503626"/>
            </a:xfrm>
            <a:prstGeom prst="straightConnector1">
              <a:avLst/>
            </a:prstGeom>
            <a:ln w="76200">
              <a:gradFill>
                <a:gsLst>
                  <a:gs pos="0">
                    <a:srgbClr val="AD10C2"/>
                  </a:gs>
                  <a:gs pos="53000">
                    <a:srgbClr val="F700FF"/>
                  </a:gs>
                </a:gsLst>
                <a:lin ang="5400000" scaled="1"/>
              </a:gra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矩形 50">
              <a:extLst>
                <a:ext uri="{FF2B5EF4-FFF2-40B4-BE49-F238E27FC236}">
                  <a16:creationId xmlns:a16="http://schemas.microsoft.com/office/drawing/2014/main" id="{0890ED3E-6486-924A-AEBB-9C1D5ECD25A6}"/>
                </a:ext>
              </a:extLst>
            </p:cNvPr>
            <p:cNvSpPr/>
            <p:nvPr/>
          </p:nvSpPr>
          <p:spPr>
            <a:xfrm>
              <a:off x="11067372" y="2585036"/>
              <a:ext cx="1239699" cy="285586"/>
            </a:xfrm>
            <a:prstGeom prst="rect">
              <a:avLst/>
            </a:prstGeom>
          </p:spPr>
          <p:txBody>
            <a:bodyPr wrap="square">
              <a:spAutoFit/>
            </a:bodyPr>
            <a:lstStyle/>
            <a:p>
              <a:pPr algn="ctr" defTabSz="457167"/>
              <a:r>
                <a:rPr lang="zh-CN"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網際網路</a:t>
              </a:r>
              <a:endParaRPr lang="en-GB"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矩形: 圓角 35">
              <a:extLst>
                <a:ext uri="{FF2B5EF4-FFF2-40B4-BE49-F238E27FC236}">
                  <a16:creationId xmlns:a16="http://schemas.microsoft.com/office/drawing/2014/main" id="{50A5A0F0-8E0C-874C-89DC-CC1C89560014}"/>
                </a:ext>
              </a:extLst>
            </p:cNvPr>
            <p:cNvSpPr/>
            <p:nvPr/>
          </p:nvSpPr>
          <p:spPr>
            <a:xfrm>
              <a:off x="11280342" y="2364591"/>
              <a:ext cx="750830" cy="220471"/>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r>
                <a:rPr lang="zh-CN" altLang="en-US" sz="10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較慢</a:t>
              </a:r>
              <a:endParaRPr lang="zh-TW" altLang="en-US" sz="10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文字方塊 30">
              <a:extLst>
                <a:ext uri="{FF2B5EF4-FFF2-40B4-BE49-F238E27FC236}">
                  <a16:creationId xmlns:a16="http://schemas.microsoft.com/office/drawing/2014/main" id="{A9D8F984-CB02-FA49-A3D2-8458FB87A293}"/>
                </a:ext>
              </a:extLst>
            </p:cNvPr>
            <p:cNvSpPr txBox="1"/>
            <p:nvPr/>
          </p:nvSpPr>
          <p:spPr>
            <a:xfrm>
              <a:off x="11205516" y="4196150"/>
              <a:ext cx="919886" cy="285586"/>
            </a:xfrm>
            <a:prstGeom prst="rect">
              <a:avLst/>
            </a:prstGeom>
            <a:noFill/>
          </p:spPr>
          <p:txBody>
            <a:bodyPr wrap="square" rtlCol="0">
              <a:spAutoFit/>
            </a:bodyPr>
            <a:lstStyle/>
            <a:p>
              <a:pPr algn="ctr" defTabSz="457167"/>
              <a:r>
                <a:rPr lang="zh-CN"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區域網路</a:t>
              </a:r>
              <a:endParaRPr lang="en-GB"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矩形: 圓角 35">
              <a:extLst>
                <a:ext uri="{FF2B5EF4-FFF2-40B4-BE49-F238E27FC236}">
                  <a16:creationId xmlns:a16="http://schemas.microsoft.com/office/drawing/2014/main" id="{A543A250-E0A6-3A44-962B-2E7E8E51AFF7}"/>
                </a:ext>
              </a:extLst>
            </p:cNvPr>
            <p:cNvSpPr/>
            <p:nvPr/>
          </p:nvSpPr>
          <p:spPr>
            <a:xfrm>
              <a:off x="11295923" y="4528274"/>
              <a:ext cx="739074" cy="209775"/>
            </a:xfrm>
            <a:prstGeom prst="roundRect">
              <a:avLst>
                <a:gd name="adj" fmla="val 50000"/>
              </a:avLst>
            </a:prstGeom>
            <a:solidFill>
              <a:srgbClr val="08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7"/>
              <a:r>
                <a:rPr lang="zh-TW" altLang="en-US" sz="1067"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較快</a:t>
              </a:r>
            </a:p>
          </p:txBody>
        </p:sp>
        <p:pic>
          <p:nvPicPr>
            <p:cNvPr id="32" name="圖片 24">
              <a:extLst>
                <a:ext uri="{FF2B5EF4-FFF2-40B4-BE49-F238E27FC236}">
                  <a16:creationId xmlns:a16="http://schemas.microsoft.com/office/drawing/2014/main" id="{07D516C5-CBB7-464E-880E-90358633436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9960014" y="4243480"/>
              <a:ext cx="670891" cy="670891"/>
            </a:xfrm>
            <a:prstGeom prst="ellipse">
              <a:avLst/>
            </a:prstGeom>
            <a:ln w="19050">
              <a:solidFill>
                <a:srgbClr val="31213C"/>
              </a:solidFill>
            </a:ln>
            <a:effectLst>
              <a:outerShdw blurRad="50800" dist="38100" dir="2700000" algn="tl" rotWithShape="0">
                <a:prstClr val="black">
                  <a:alpha val="40000"/>
                </a:prstClr>
              </a:outerShdw>
            </a:effectLst>
          </p:spPr>
        </p:pic>
        <p:sp>
          <p:nvSpPr>
            <p:cNvPr id="33" name="Oval 40">
              <a:extLst>
                <a:ext uri="{FF2B5EF4-FFF2-40B4-BE49-F238E27FC236}">
                  <a16:creationId xmlns:a16="http://schemas.microsoft.com/office/drawing/2014/main" id="{488282E9-ADCE-BA48-B4AC-34B1C4E074D3}"/>
                </a:ext>
              </a:extLst>
            </p:cNvPr>
            <p:cNvSpPr/>
            <p:nvPr/>
          </p:nvSpPr>
          <p:spPr>
            <a:xfrm>
              <a:off x="10365893"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latin typeface="Arial" panose="020B0604020202020204" pitchFamily="34" charset="0"/>
                  <a:ea typeface="微軟正黑體" panose="020B0604030504040204" pitchFamily="34" charset="-120"/>
                  <a:sym typeface="Arial" panose="020B0604020202020204" pitchFamily="34" charset="0"/>
                </a:rPr>
                <a:t>1</a:t>
              </a:r>
            </a:p>
          </p:txBody>
        </p:sp>
        <p:sp>
          <p:nvSpPr>
            <p:cNvPr id="34" name="Oval 41">
              <a:extLst>
                <a:ext uri="{FF2B5EF4-FFF2-40B4-BE49-F238E27FC236}">
                  <a16:creationId xmlns:a16="http://schemas.microsoft.com/office/drawing/2014/main" id="{AF89E2EA-9F5E-8243-AA59-A77629CFED5B}"/>
                </a:ext>
              </a:extLst>
            </p:cNvPr>
            <p:cNvSpPr/>
            <p:nvPr/>
          </p:nvSpPr>
          <p:spPr>
            <a:xfrm>
              <a:off x="10657052"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latin typeface="Arial" panose="020B0604020202020204" pitchFamily="34" charset="0"/>
                  <a:ea typeface="微軟正黑體" panose="020B0604030504040204" pitchFamily="34" charset="-120"/>
                  <a:sym typeface="Arial" panose="020B0604020202020204" pitchFamily="34" charset="0"/>
                </a:rPr>
                <a:t>2</a:t>
              </a:r>
            </a:p>
          </p:txBody>
        </p:sp>
        <p:sp>
          <p:nvSpPr>
            <p:cNvPr id="35" name="Oval 42">
              <a:extLst>
                <a:ext uri="{FF2B5EF4-FFF2-40B4-BE49-F238E27FC236}">
                  <a16:creationId xmlns:a16="http://schemas.microsoft.com/office/drawing/2014/main" id="{1E33BC93-92ED-6D4B-A377-A730932630EC}"/>
                </a:ext>
              </a:extLst>
            </p:cNvPr>
            <p:cNvSpPr/>
            <p:nvPr/>
          </p:nvSpPr>
          <p:spPr>
            <a:xfrm>
              <a:off x="11003295" y="3492297"/>
              <a:ext cx="165252" cy="165252"/>
            </a:xfrm>
            <a:prstGeom prst="ellipse">
              <a:avLst/>
            </a:prstGeom>
            <a:gradFill>
              <a:gsLst>
                <a:gs pos="0">
                  <a:srgbClr val="080059"/>
                </a:gs>
                <a:gs pos="100000">
                  <a:srgbClr val="3D84DB"/>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13">
                  <a:solidFill>
                    <a:schemeClr val="bg1"/>
                  </a:solidFill>
                  <a:latin typeface="Arial" panose="020B0604020202020204" pitchFamily="34" charset="0"/>
                  <a:ea typeface="微軟正黑體" panose="020B0604030504040204" pitchFamily="34" charset="-120"/>
                  <a:sym typeface="Arial" panose="020B0604020202020204" pitchFamily="34" charset="0"/>
                </a:rPr>
                <a:t>3</a:t>
              </a:r>
            </a:p>
          </p:txBody>
        </p:sp>
      </p:grpSp>
      <p:pic>
        <p:nvPicPr>
          <p:cNvPr id="40" name="圖片 39">
            <a:extLst>
              <a:ext uri="{FF2B5EF4-FFF2-40B4-BE49-F238E27FC236}">
                <a16:creationId xmlns:a16="http://schemas.microsoft.com/office/drawing/2014/main" id="{334951C4-99EE-4B0C-8527-641485BDED8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362225" y="2048531"/>
            <a:ext cx="1221230" cy="1221230"/>
          </a:xfrm>
          <a:prstGeom prst="rect">
            <a:avLst/>
          </a:prstGeom>
          <a:effectLst>
            <a:outerShdw blurRad="63500" sx="102000" sy="102000" algn="ctr" rotWithShape="0">
              <a:prstClr val="black">
                <a:alpha val="40000"/>
              </a:prstClr>
            </a:outerShdw>
          </a:effectLst>
        </p:spPr>
      </p:pic>
      <p:grpSp>
        <p:nvGrpSpPr>
          <p:cNvPr id="7" name="群組 6">
            <a:extLst>
              <a:ext uri="{FF2B5EF4-FFF2-40B4-BE49-F238E27FC236}">
                <a16:creationId xmlns:a16="http://schemas.microsoft.com/office/drawing/2014/main" id="{031E4378-3324-4A3F-9B8C-8048D0AA3B44}"/>
              </a:ext>
            </a:extLst>
          </p:cNvPr>
          <p:cNvGrpSpPr/>
          <p:nvPr/>
        </p:nvGrpSpPr>
        <p:grpSpPr>
          <a:xfrm>
            <a:off x="6257562" y="5207155"/>
            <a:ext cx="1776260" cy="360000"/>
            <a:chOff x="7022816" y="5340353"/>
            <a:chExt cx="1776260" cy="360000"/>
          </a:xfrm>
        </p:grpSpPr>
        <p:pic>
          <p:nvPicPr>
            <p:cNvPr id="6" name="Picture 35" descr="https://lh4.googleusercontent.com/ETlYkxMtNwBhq_pF5u1Y0xJwnaq7RXkdBxqpC3lVyjcob8rGPOWaXiTlFupURIDJ0HJjjiUV9J85QzE7q_rLvINO7Ow9ShVw_x_KIq7Mfm-4ukuNjXC_AnFPBN4-2jjw7GL0pN0LihM">
              <a:extLst>
                <a:ext uri="{FF2B5EF4-FFF2-40B4-BE49-F238E27FC236}">
                  <a16:creationId xmlns:a16="http://schemas.microsoft.com/office/drawing/2014/main" id="{D05F7278-E29A-DF43-956F-1207A0A17BB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439076" y="5340353"/>
              <a:ext cx="360000" cy="360000"/>
            </a:xfrm>
            <a:prstGeom prst="rect">
              <a:avLst/>
            </a:prstGeom>
            <a:noFill/>
            <a:effectLst>
              <a:outerShdw blurRad="50800" dist="38100" dir="2700000" algn="tl" rotWithShape="0">
                <a:prstClr val="black">
                  <a:alpha val="40000"/>
                </a:prstClr>
              </a:outerShdw>
            </a:effectLst>
          </p:spPr>
        </p:pic>
        <p:pic>
          <p:nvPicPr>
            <p:cNvPr id="8" name="Picture 37" descr="https://lh3.googleusercontent.com/-NG0S4Pwe25TCICHnKWyvCv5tMwZQO4HmP1zJ8VIaAY2muB5NPdEhMsO7o3dAh04YrJwLxVE18ona_WuHYZ-pY4HnfTbOIjEhgKUWAxuOT-lfh14fMdFHPjdg1b6fdTOQIgUIO9wjn0">
              <a:extLst>
                <a:ext uri="{FF2B5EF4-FFF2-40B4-BE49-F238E27FC236}">
                  <a16:creationId xmlns:a16="http://schemas.microsoft.com/office/drawing/2014/main" id="{517529BD-F712-E448-ADF9-B2BF1EEF92E7}"/>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966989" y="5340353"/>
              <a:ext cx="360000" cy="360000"/>
            </a:xfrm>
            <a:prstGeom prst="rect">
              <a:avLst/>
            </a:prstGeom>
            <a:noFill/>
            <a:effectLst>
              <a:outerShdw blurRad="50800" dist="38100" dir="2700000" algn="tl" rotWithShape="0">
                <a:prstClr val="black">
                  <a:alpha val="40000"/>
                </a:prstClr>
              </a:outerShdw>
            </a:effectLst>
          </p:spPr>
        </p:pic>
        <p:pic>
          <p:nvPicPr>
            <p:cNvPr id="37" name="圖片 36">
              <a:extLst>
                <a:ext uri="{FF2B5EF4-FFF2-40B4-BE49-F238E27FC236}">
                  <a16:creationId xmlns:a16="http://schemas.microsoft.com/office/drawing/2014/main" id="{B4692559-EF33-4AF7-B125-F73B63586A26}"/>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7494903" y="5340353"/>
              <a:ext cx="360000" cy="360000"/>
            </a:xfrm>
            <a:prstGeom prst="rect">
              <a:avLst/>
            </a:prstGeom>
            <a:noFill/>
            <a:effectLst>
              <a:outerShdw blurRad="50800" dist="38100" dir="2700000" algn="tl" rotWithShape="0">
                <a:prstClr val="black">
                  <a:alpha val="40000"/>
                </a:prstClr>
              </a:outerShdw>
            </a:effectLst>
          </p:spPr>
        </p:pic>
        <p:pic>
          <p:nvPicPr>
            <p:cNvPr id="42" name="圖片 41" descr="一張含有 時鐘 的圖片&#10;&#10;自動產生的描述">
              <a:extLst>
                <a:ext uri="{FF2B5EF4-FFF2-40B4-BE49-F238E27FC236}">
                  <a16:creationId xmlns:a16="http://schemas.microsoft.com/office/drawing/2014/main" id="{386906F1-37C7-41A4-8E73-9B1915221DC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022816" y="5340353"/>
              <a:ext cx="360000" cy="360000"/>
            </a:xfrm>
            <a:prstGeom prst="rect">
              <a:avLst/>
            </a:prstGeom>
            <a:noFill/>
            <a:effectLst>
              <a:outerShdw blurRad="50800" dist="38100" dir="2700000" algn="tl" rotWithShape="0">
                <a:prstClr val="black">
                  <a:alpha val="40000"/>
                </a:prstClr>
              </a:outerShdw>
            </a:effectLst>
          </p:spPr>
        </p:pic>
      </p:grpSp>
      <p:pic>
        <p:nvPicPr>
          <p:cNvPr id="36" name="圖片 35">
            <a:extLst>
              <a:ext uri="{FF2B5EF4-FFF2-40B4-BE49-F238E27FC236}">
                <a16:creationId xmlns:a16="http://schemas.microsoft.com/office/drawing/2014/main" id="{5D8EDF48-8DF3-EA42-AAB8-6A7A8BF55ACD}"/>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358397">
            <a:off x="3713609" y="5807488"/>
            <a:ext cx="512057" cy="512057"/>
          </a:xfrm>
          <a:prstGeom prst="rect">
            <a:avLst/>
          </a:prstGeom>
          <a:effectLst>
            <a:outerShdw blurRad="50800" dist="38100" dir="2700000" algn="tl" rotWithShape="0">
              <a:prstClr val="black">
                <a:alpha val="40000"/>
              </a:prstClr>
            </a:outerShdw>
          </a:effectLst>
        </p:spPr>
      </p:pic>
      <p:pic>
        <p:nvPicPr>
          <p:cNvPr id="38" name="圖片 37">
            <a:extLst>
              <a:ext uri="{FF2B5EF4-FFF2-40B4-BE49-F238E27FC236}">
                <a16:creationId xmlns:a16="http://schemas.microsoft.com/office/drawing/2014/main" id="{4F1FFDE6-2B1A-7F44-AFB9-ECC03F7AF54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rot="20603179">
            <a:off x="4312261" y="6011240"/>
            <a:ext cx="381687" cy="355315"/>
          </a:xfrm>
          <a:prstGeom prst="rect">
            <a:avLst/>
          </a:prstGeom>
          <a:effectLst>
            <a:outerShdw blurRad="50800" dist="38100" dir="2700000" algn="tl" rotWithShape="0">
              <a:prstClr val="black">
                <a:alpha val="40000"/>
              </a:prstClr>
            </a:outerShdw>
          </a:effectLst>
        </p:spPr>
      </p:pic>
      <p:pic>
        <p:nvPicPr>
          <p:cNvPr id="39" name="圖片 38">
            <a:extLst>
              <a:ext uri="{FF2B5EF4-FFF2-40B4-BE49-F238E27FC236}">
                <a16:creationId xmlns:a16="http://schemas.microsoft.com/office/drawing/2014/main" id="{3A6924D9-2254-8544-8A0F-D2FD6F0E5A9C}"/>
              </a:ext>
            </a:extLst>
          </p:cNvPr>
          <p:cNvPicPr>
            <a:picLocks noChangeAspect="1"/>
          </p:cNvPicPr>
          <p:nvPr/>
        </p:nvPicPr>
        <p:blipFill>
          <a:blip r:embed="rId22" cstate="print">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a:xfrm>
            <a:off x="2168494" y="6023022"/>
            <a:ext cx="335901" cy="240197"/>
          </a:xfrm>
          <a:prstGeom prst="rect">
            <a:avLst/>
          </a:prstGeom>
          <a:effectLst>
            <a:outerShdw blurRad="50800" dist="38100" dir="2700000" algn="tl" rotWithShape="0">
              <a:prstClr val="black">
                <a:alpha val="40000"/>
              </a:prstClr>
            </a:outerShdw>
          </a:effectLst>
        </p:spPr>
      </p:pic>
      <p:pic>
        <p:nvPicPr>
          <p:cNvPr id="41" name="圖片 40">
            <a:extLst>
              <a:ext uri="{FF2B5EF4-FFF2-40B4-BE49-F238E27FC236}">
                <a16:creationId xmlns:a16="http://schemas.microsoft.com/office/drawing/2014/main" id="{F744647D-5B81-7F4E-B7D8-9C5D8D62985E}"/>
              </a:ext>
            </a:extLst>
          </p:cNvPr>
          <p:cNvPicPr>
            <a:picLocks noChangeAspect="1"/>
          </p:cNvPicPr>
          <p:nvPr/>
        </p:nvPicPr>
        <p:blipFill>
          <a:blip r:embed="rId24" cstate="print">
            <a:extLst>
              <a:ext uri="{28A0092B-C50C-407E-A947-70E740481C1C}">
                <a14:useLocalDpi xmlns:a14="http://schemas.microsoft.com/office/drawing/2010/main"/>
              </a:ext>
            </a:extLst>
          </a:blip>
          <a:stretch>
            <a:fillRect/>
          </a:stretch>
        </p:blipFill>
        <p:spPr>
          <a:xfrm>
            <a:off x="1586104" y="5827101"/>
            <a:ext cx="391841" cy="391841"/>
          </a:xfrm>
          <a:prstGeom prst="rect">
            <a:avLst/>
          </a:prstGeom>
          <a:effectLst>
            <a:outerShdw blurRad="50800" dist="38100" dir="2700000" algn="tl" rotWithShape="0">
              <a:prstClr val="black">
                <a:alpha val="40000"/>
              </a:prstClr>
            </a:outerShdw>
          </a:effectLst>
        </p:spPr>
      </p:pic>
      <p:pic>
        <p:nvPicPr>
          <p:cNvPr id="44" name="圖片 43" descr="一張含有 物件 的圖片&#10;&#10;自動產生的描述">
            <a:extLst>
              <a:ext uri="{FF2B5EF4-FFF2-40B4-BE49-F238E27FC236}">
                <a16:creationId xmlns:a16="http://schemas.microsoft.com/office/drawing/2014/main" id="{CBA343DB-3ADD-3546-88FB-F1BB6CC1DA4F}"/>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rot="20887694">
            <a:off x="1140875" y="5995052"/>
            <a:ext cx="406139" cy="305347"/>
          </a:xfrm>
          <a:prstGeom prst="rect">
            <a:avLst/>
          </a:prstGeom>
          <a:effectLst>
            <a:outerShdw blurRad="50800" dist="38100" dir="2700000" algn="tl" rotWithShape="0">
              <a:prstClr val="black">
                <a:alpha val="40000"/>
              </a:prstClr>
            </a:outerShdw>
          </a:effectLst>
        </p:spPr>
      </p:pic>
      <p:pic>
        <p:nvPicPr>
          <p:cNvPr id="45" name="圖片 44">
            <a:extLst>
              <a:ext uri="{FF2B5EF4-FFF2-40B4-BE49-F238E27FC236}">
                <a16:creationId xmlns:a16="http://schemas.microsoft.com/office/drawing/2014/main" id="{E1E65652-568F-F147-9269-1F3CC4C6D33F}"/>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rot="20812052">
            <a:off x="545427" y="5929673"/>
            <a:ext cx="534355" cy="397092"/>
          </a:xfrm>
          <a:prstGeom prst="rect">
            <a:avLst/>
          </a:prstGeom>
          <a:effectLst>
            <a:outerShdw blurRad="50800" dist="38100" dir="2700000" algn="tl" rotWithShape="0">
              <a:prstClr val="black">
                <a:alpha val="40000"/>
              </a:prstClr>
            </a:outerShdw>
          </a:effectLst>
        </p:spPr>
      </p:pic>
      <p:pic>
        <p:nvPicPr>
          <p:cNvPr id="46" name="圖片 45">
            <a:extLst>
              <a:ext uri="{FF2B5EF4-FFF2-40B4-BE49-F238E27FC236}">
                <a16:creationId xmlns:a16="http://schemas.microsoft.com/office/drawing/2014/main" id="{1B6576C4-5DD6-4349-B7F5-C90A16087354}"/>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rot="558526">
            <a:off x="3195246" y="5960811"/>
            <a:ext cx="422063" cy="422063"/>
          </a:xfrm>
          <a:prstGeom prst="rect">
            <a:avLst/>
          </a:prstGeom>
          <a:effectLst>
            <a:outerShdw blurRad="50800" dist="38100" dir="2700000" algn="tl" rotWithShape="0">
              <a:prstClr val="black">
                <a:alpha val="40000"/>
              </a:prstClr>
            </a:outerShdw>
          </a:effectLst>
        </p:spPr>
      </p:pic>
      <p:pic>
        <p:nvPicPr>
          <p:cNvPr id="47" name="圖片 46">
            <a:extLst>
              <a:ext uri="{FF2B5EF4-FFF2-40B4-BE49-F238E27FC236}">
                <a16:creationId xmlns:a16="http://schemas.microsoft.com/office/drawing/2014/main" id="{1D791636-22EA-1A4A-91E4-B42EDA1F06AE}"/>
              </a:ext>
            </a:extLst>
          </p:cNvPr>
          <p:cNvPicPr>
            <a:picLocks noChangeAspect="1"/>
          </p:cNvPicPr>
          <p:nvPr/>
        </p:nvPicPr>
        <p:blipFill>
          <a:blip r:embed="rId28" cstate="print">
            <a:extLst>
              <a:ext uri="{28A0092B-C50C-407E-A947-70E740481C1C}">
                <a14:useLocalDpi xmlns:a14="http://schemas.microsoft.com/office/drawing/2010/main"/>
              </a:ext>
            </a:extLst>
          </a:blip>
          <a:stretch>
            <a:fillRect/>
          </a:stretch>
        </p:blipFill>
        <p:spPr>
          <a:xfrm>
            <a:off x="2714161" y="5904324"/>
            <a:ext cx="350040" cy="359881"/>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F0F5C1C1-BB43-284B-B159-8D8846B65B83}"/>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rot="20812052">
            <a:off x="6246838" y="5879966"/>
            <a:ext cx="361199" cy="361199"/>
          </a:xfrm>
          <a:prstGeom prst="rect">
            <a:avLst/>
          </a:prstGeom>
          <a:effectLst>
            <a:outerShdw blurRad="50800" dist="38100" dir="2700000" algn="tl" rotWithShape="0">
              <a:prstClr val="black">
                <a:alpha val="40000"/>
              </a:prstClr>
            </a:outerShdw>
          </a:effectLst>
        </p:spPr>
      </p:pic>
      <p:pic>
        <p:nvPicPr>
          <p:cNvPr id="49" name="圖片 48">
            <a:extLst>
              <a:ext uri="{FF2B5EF4-FFF2-40B4-BE49-F238E27FC236}">
                <a16:creationId xmlns:a16="http://schemas.microsoft.com/office/drawing/2014/main" id="{2E7661F1-2277-6B4E-8588-5BA2D6CE62D4}"/>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rot="573835">
            <a:off x="7432323" y="5839013"/>
            <a:ext cx="511807" cy="511807"/>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8FEEC6A0-D551-4441-A24B-B46B17FB8A59}"/>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5715805" y="5931287"/>
            <a:ext cx="358805" cy="359881"/>
          </a:xfrm>
          <a:prstGeom prst="rect">
            <a:avLst/>
          </a:prstGeom>
          <a:effectLst>
            <a:outerShdw blurRad="50800" dist="38100" dir="2700000" algn="tl" rotWithShape="0">
              <a:prstClr val="black">
                <a:alpha val="40000"/>
              </a:prstClr>
            </a:outerShdw>
          </a:effectLst>
        </p:spPr>
      </p:pic>
      <p:pic>
        <p:nvPicPr>
          <p:cNvPr id="52" name="圖片 51">
            <a:extLst>
              <a:ext uri="{FF2B5EF4-FFF2-40B4-BE49-F238E27FC236}">
                <a16:creationId xmlns:a16="http://schemas.microsoft.com/office/drawing/2014/main" id="{1B6242D7-C52B-2F48-A61A-B2393C052B0C}"/>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rot="20996850">
            <a:off x="8124698" y="5729851"/>
            <a:ext cx="430037" cy="194503"/>
          </a:xfrm>
          <a:prstGeom prst="rect">
            <a:avLst/>
          </a:prstGeom>
          <a:effectLst>
            <a:outerShdw blurRad="50800" dist="38100" dir="2700000" algn="tl" rotWithShape="0">
              <a:prstClr val="black">
                <a:alpha val="40000"/>
              </a:prstClr>
            </a:outerShdw>
          </a:effectLst>
        </p:spPr>
      </p:pic>
      <p:pic>
        <p:nvPicPr>
          <p:cNvPr id="53" name="Picture 7">
            <a:extLst>
              <a:ext uri="{FF2B5EF4-FFF2-40B4-BE49-F238E27FC236}">
                <a16:creationId xmlns:a16="http://schemas.microsoft.com/office/drawing/2014/main" id="{1E90ADB9-ED2F-B645-90EB-453C5FB454E2}"/>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rot="1417122">
            <a:off x="6810157" y="5911391"/>
            <a:ext cx="458625" cy="395579"/>
          </a:xfrm>
          <a:prstGeom prst="rect">
            <a:avLst/>
          </a:prstGeom>
          <a:noFill/>
          <a:effectLst>
            <a:outerShdw blurRad="50800" dist="38100" dir="2700000" algn="tl" rotWithShape="0">
              <a:prstClr val="black">
                <a:alpha val="40000"/>
              </a:prstClr>
            </a:outerShdw>
          </a:effectLst>
        </p:spPr>
      </p:pic>
      <p:pic>
        <p:nvPicPr>
          <p:cNvPr id="54" name="圖片 53">
            <a:extLst>
              <a:ext uri="{FF2B5EF4-FFF2-40B4-BE49-F238E27FC236}">
                <a16:creationId xmlns:a16="http://schemas.microsoft.com/office/drawing/2014/main" id="{C805644C-6702-3743-81E3-BE31D90150D9}"/>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rot="20812052">
            <a:off x="4921758" y="5993552"/>
            <a:ext cx="590941" cy="231944"/>
          </a:xfrm>
          <a:prstGeom prst="rect">
            <a:avLst/>
          </a:prstGeom>
          <a:effectLst>
            <a:outerShdw blurRad="50800" dist="38100" dir="2700000" algn="tl" rotWithShape="0">
              <a:prstClr val="black">
                <a:alpha val="40000"/>
              </a:prstClr>
            </a:outerShdw>
          </a:effectLst>
        </p:spPr>
      </p:pic>
      <p:pic>
        <p:nvPicPr>
          <p:cNvPr id="55" name="圖片 54">
            <a:extLst>
              <a:ext uri="{FF2B5EF4-FFF2-40B4-BE49-F238E27FC236}">
                <a16:creationId xmlns:a16="http://schemas.microsoft.com/office/drawing/2014/main" id="{6C7AF845-0A59-CF4B-9355-5C34D6A21794}"/>
              </a:ext>
            </a:extLst>
          </p:cNvPr>
          <p:cNvPicPr>
            <a:picLocks noChangeAspect="1"/>
          </p:cNvPicPr>
          <p:nvPr/>
        </p:nvPicPr>
        <p:blipFill rotWithShape="1">
          <a:blip r:embed="rId35" cstate="print">
            <a:extLst>
              <a:ext uri="{28A0092B-C50C-407E-A947-70E740481C1C}">
                <a14:useLocalDpi xmlns:a14="http://schemas.microsoft.com/office/drawing/2010/main"/>
              </a:ext>
            </a:extLst>
          </a:blip>
          <a:srcRect/>
          <a:stretch/>
        </p:blipFill>
        <p:spPr>
          <a:xfrm rot="181714">
            <a:off x="8358081" y="6120186"/>
            <a:ext cx="350040" cy="339321"/>
          </a:xfrm>
          <a:prstGeom prst="rect">
            <a:avLst/>
          </a:prstGeom>
          <a:effectLst>
            <a:outerShdw blurRad="50800" dist="38100" dir="2700000" algn="tl" rotWithShape="0">
              <a:prstClr val="black">
                <a:alpha val="40000"/>
              </a:prstClr>
            </a:outerShdw>
          </a:effectLst>
        </p:spPr>
      </p:pic>
      <p:sp>
        <p:nvSpPr>
          <p:cNvPr id="3" name="矩形 2">
            <a:extLst>
              <a:ext uri="{FF2B5EF4-FFF2-40B4-BE49-F238E27FC236}">
                <a16:creationId xmlns:a16="http://schemas.microsoft.com/office/drawing/2014/main" id="{133AD9E4-564C-F242-B48E-7B72EADC3EAA}"/>
              </a:ext>
            </a:extLst>
          </p:cNvPr>
          <p:cNvSpPr/>
          <p:nvPr/>
        </p:nvSpPr>
        <p:spPr>
          <a:xfrm>
            <a:off x="9698963" y="2371907"/>
            <a:ext cx="1803699" cy="523220"/>
          </a:xfrm>
          <a:prstGeom prst="rect">
            <a:avLst/>
          </a:prstGeom>
        </p:spPr>
        <p:txBody>
          <a:bodyPr wrap="none">
            <a:spAutoFit/>
          </a:bodyPr>
          <a:lstStyle/>
          <a:p>
            <a:pPr marL="180975" indent="-180975" fontAlgn="ctr">
              <a:buFont typeface="Arial" panose="020B0604020202020204" pitchFamily="34" charset="0"/>
              <a:buChar char="•"/>
            </a:pPr>
            <a:r>
              <a:rPr lang="zh-CN"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多方線上協作</a:t>
            </a:r>
            <a:endParaRPr lang="en-US" altLang="zh-CN"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975" indent="-180975" fontAlgn="ctr">
              <a:buFont typeface="Arial" panose="020B0604020202020204" pitchFamily="34" charset="0"/>
              <a:buChar char="•"/>
            </a:pPr>
            <a:r>
              <a:rPr lang="zh-CN"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檔案層級資料分析</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204173663"/>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矩形: 圓角化對角角落 289">
            <a:extLst>
              <a:ext uri="{FF2B5EF4-FFF2-40B4-BE49-F238E27FC236}">
                <a16:creationId xmlns:a16="http://schemas.microsoft.com/office/drawing/2014/main" id="{3D67FEBD-85CC-4318-A715-8BB8B1D90A70}"/>
              </a:ext>
            </a:extLst>
          </p:cNvPr>
          <p:cNvSpPr/>
          <p:nvPr/>
        </p:nvSpPr>
        <p:spPr>
          <a:xfrm>
            <a:off x="5928599" y="2092396"/>
            <a:ext cx="3657399" cy="4327099"/>
          </a:xfrm>
          <a:prstGeom prst="round2DiagRect">
            <a:avLst>
              <a:gd name="adj1" fmla="val 9220"/>
              <a:gd name="adj2" fmla="val 8913"/>
            </a:avLst>
          </a:prstGeom>
          <a:noFill/>
          <a:ln w="38100">
            <a:solidFill>
              <a:srgbClr val="EE6D2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矩形: 圓角化同側角落 21">
            <a:extLst>
              <a:ext uri="{FF2B5EF4-FFF2-40B4-BE49-F238E27FC236}">
                <a16:creationId xmlns:a16="http://schemas.microsoft.com/office/drawing/2014/main" id="{2446890A-EF59-4683-A872-F5B5E2EB2F0A}"/>
              </a:ext>
            </a:extLst>
          </p:cNvPr>
          <p:cNvSpPr/>
          <p:nvPr/>
        </p:nvSpPr>
        <p:spPr>
          <a:xfrm>
            <a:off x="5916967" y="2012011"/>
            <a:ext cx="3686275" cy="661436"/>
          </a:xfrm>
          <a:prstGeom prst="round2SameRect">
            <a:avLst>
              <a:gd name="adj1" fmla="val 17519"/>
              <a:gd name="adj2" fmla="val 0"/>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18" name="矩形: 圓角 417">
            <a:extLst>
              <a:ext uri="{FF2B5EF4-FFF2-40B4-BE49-F238E27FC236}">
                <a16:creationId xmlns:a16="http://schemas.microsoft.com/office/drawing/2014/main" id="{995C5C68-3015-4460-B61A-895EAA936053}"/>
              </a:ext>
            </a:extLst>
          </p:cNvPr>
          <p:cNvSpPr/>
          <p:nvPr/>
        </p:nvSpPr>
        <p:spPr>
          <a:xfrm rot="16200000" flipH="1">
            <a:off x="9116630" y="3949037"/>
            <a:ext cx="3128300" cy="1812613"/>
          </a:xfrm>
          <a:prstGeom prst="roundRect">
            <a:avLst>
              <a:gd name="adj" fmla="val 15021"/>
            </a:avLst>
          </a:prstGeom>
          <a:solidFill>
            <a:srgbClr val="39523E">
              <a:alpha val="50000"/>
            </a:srgbClr>
          </a:solidFill>
          <a:ln w="38100">
            <a:solidFill>
              <a:srgbClr val="D6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6" name="矩形: 圓角化對角角落 415">
            <a:extLst>
              <a:ext uri="{FF2B5EF4-FFF2-40B4-BE49-F238E27FC236}">
                <a16:creationId xmlns:a16="http://schemas.microsoft.com/office/drawing/2014/main" id="{42C93494-F8CF-4530-9BD4-282968CDD921}"/>
              </a:ext>
            </a:extLst>
          </p:cNvPr>
          <p:cNvSpPr/>
          <p:nvPr/>
        </p:nvSpPr>
        <p:spPr>
          <a:xfrm>
            <a:off x="9831433" y="3520976"/>
            <a:ext cx="2042160" cy="2898515"/>
          </a:xfrm>
          <a:prstGeom prst="round2DiagRect">
            <a:avLst>
              <a:gd name="adj1" fmla="val 15489"/>
              <a:gd name="adj2" fmla="val 891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1" name="文字方塊 290">
            <a:extLst>
              <a:ext uri="{FF2B5EF4-FFF2-40B4-BE49-F238E27FC236}">
                <a16:creationId xmlns:a16="http://schemas.microsoft.com/office/drawing/2014/main" id="{A9E19C3B-671B-457C-8214-5E0CEC859630}"/>
              </a:ext>
            </a:extLst>
          </p:cNvPr>
          <p:cNvSpPr txBox="1"/>
          <p:nvPr/>
        </p:nvSpPr>
        <p:spPr>
          <a:xfrm>
            <a:off x="5908501" y="2097117"/>
            <a:ext cx="368627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VJBOD Cloud Gateway</a:t>
            </a:r>
          </a:p>
        </p:txBody>
      </p:sp>
      <p:sp>
        <p:nvSpPr>
          <p:cNvPr id="2" name="標題 1">
            <a:extLst>
              <a:ext uri="{FF2B5EF4-FFF2-40B4-BE49-F238E27FC236}">
                <a16:creationId xmlns:a16="http://schemas.microsoft.com/office/drawing/2014/main" id="{504DA140-E0F2-40E9-840F-E7E55AA4D2AF}"/>
              </a:ext>
            </a:extLst>
          </p:cNvPr>
          <p:cNvSpPr>
            <a:spLocks noGrp="1"/>
          </p:cNvSpPr>
          <p:nvPr>
            <p:ph type="title"/>
          </p:nvPr>
        </p:nvSpPr>
        <p:spPr>
          <a:xfrm>
            <a:off x="838200" y="585198"/>
            <a:ext cx="10515600" cy="1325563"/>
          </a:xfrm>
        </p:spPr>
        <p:txBody>
          <a:bodyPr/>
          <a:lstStyle/>
          <a:p>
            <a:r>
              <a:rPr lang="en-US" altLang="zh-TW">
                <a:latin typeface="Arial" panose="020B0604020202020204" pitchFamily="34" charset="0"/>
                <a:sym typeface="Arial" panose="020B0604020202020204" pitchFamily="34" charset="0"/>
              </a:rPr>
              <a:t>LUN </a:t>
            </a:r>
            <a:r>
              <a:rPr lang="zh-CN" altLang="en-US">
                <a:latin typeface="Arial" panose="020B0604020202020204" pitchFamily="34" charset="0"/>
                <a:sym typeface="Arial" panose="020B0604020202020204" pitchFamily="34" charset="0"/>
              </a:rPr>
              <a:t>資料上雲與大型資料庫雲端備份利器：</a:t>
            </a:r>
            <a:br>
              <a:rPr lang="en-US" altLang="zh-CN">
                <a:latin typeface="Arial" panose="020B0604020202020204" pitchFamily="34" charset="0"/>
                <a:sym typeface="Arial" panose="020B0604020202020204" pitchFamily="34" charset="0"/>
              </a:rPr>
            </a:br>
            <a:r>
              <a:rPr lang="zh-TW" altLang="en-US">
                <a:latin typeface="Arial" panose="020B0604020202020204" pitchFamily="34" charset="0"/>
                <a:sym typeface="Arial" panose="020B0604020202020204" pitchFamily="34" charset="0"/>
              </a:rPr>
              <a:t>VJBOD cloud 區塊型雲網關</a:t>
            </a:r>
          </a:p>
        </p:txBody>
      </p:sp>
      <p:sp>
        <p:nvSpPr>
          <p:cNvPr id="173" name="文字方塊 172">
            <a:extLst>
              <a:ext uri="{FF2B5EF4-FFF2-40B4-BE49-F238E27FC236}">
                <a16:creationId xmlns:a16="http://schemas.microsoft.com/office/drawing/2014/main" id="{9F81420C-6607-4A38-8843-2600744F22E3}"/>
              </a:ext>
            </a:extLst>
          </p:cNvPr>
          <p:cNvSpPr txBox="1"/>
          <p:nvPr/>
        </p:nvSpPr>
        <p:spPr>
          <a:xfrm>
            <a:off x="6021829" y="5716090"/>
            <a:ext cx="1749059" cy="5104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latin typeface="+mj-lt"/>
                <a:ea typeface="微軟正黑體" panose="020B0604030504040204" pitchFamily="34" charset="-12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TW" altLang="en-US" sz="1200" b="1">
                <a:solidFill>
                  <a:schemeClr val="bg1"/>
                </a:solidFill>
                <a:latin typeface="Arial" panose="020B0604020202020204" pitchFamily="34" charset="0"/>
                <a:cs typeface="Arial" panose="020B0604020202020204" pitchFamily="34" charset="0"/>
                <a:sym typeface="Arial" panose="020B0604020202020204" pitchFamily="34" charset="0"/>
              </a:rPr>
              <a:t>Cloud Volume</a:t>
            </a:r>
          </a:p>
          <a:p>
            <a:r>
              <a:rPr lang="zh-TW" altLang="en-US" sz="1200" b="1">
                <a:solidFill>
                  <a:schemeClr val="bg1"/>
                </a:solidFill>
                <a:latin typeface="Arial" panose="020B0604020202020204" pitchFamily="34" charset="0"/>
                <a:cs typeface="Arial" panose="020B0604020202020204" pitchFamily="34" charset="0"/>
                <a:sym typeface="Arial" panose="020B0604020202020204" pitchFamily="34" charset="0"/>
              </a:rPr>
              <a:t>/Shared folder</a:t>
            </a:r>
          </a:p>
        </p:txBody>
      </p:sp>
      <p:sp>
        <p:nvSpPr>
          <p:cNvPr id="282" name="文字方塊 281">
            <a:extLst>
              <a:ext uri="{FF2B5EF4-FFF2-40B4-BE49-F238E27FC236}">
                <a16:creationId xmlns:a16="http://schemas.microsoft.com/office/drawing/2014/main" id="{65E6732B-7214-471B-AB41-8A59B463DF0E}"/>
              </a:ext>
            </a:extLst>
          </p:cNvPr>
          <p:cNvSpPr txBox="1"/>
          <p:nvPr/>
        </p:nvSpPr>
        <p:spPr>
          <a:xfrm>
            <a:off x="6303830" y="3218079"/>
            <a:ext cx="11731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Cloud LUN</a:t>
            </a:r>
          </a:p>
        </p:txBody>
      </p:sp>
      <p:sp>
        <p:nvSpPr>
          <p:cNvPr id="289" name="文字方塊 288">
            <a:extLst>
              <a:ext uri="{FF2B5EF4-FFF2-40B4-BE49-F238E27FC236}">
                <a16:creationId xmlns:a16="http://schemas.microsoft.com/office/drawing/2014/main" id="{2F811D02-BA4D-495E-A1B1-A3BADBC860C4}"/>
              </a:ext>
            </a:extLst>
          </p:cNvPr>
          <p:cNvSpPr txBox="1"/>
          <p:nvPr/>
        </p:nvSpPr>
        <p:spPr>
          <a:xfrm>
            <a:off x="6318517" y="2896809"/>
            <a:ext cx="9268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Target</a:t>
            </a:r>
          </a:p>
        </p:txBody>
      </p:sp>
      <p:grpSp>
        <p:nvGrpSpPr>
          <p:cNvPr id="293" name="群組 292">
            <a:extLst>
              <a:ext uri="{FF2B5EF4-FFF2-40B4-BE49-F238E27FC236}">
                <a16:creationId xmlns:a16="http://schemas.microsoft.com/office/drawing/2014/main" id="{4C9761F3-298F-438C-8880-2950FF04EFF8}"/>
              </a:ext>
            </a:extLst>
          </p:cNvPr>
          <p:cNvGrpSpPr/>
          <p:nvPr/>
        </p:nvGrpSpPr>
        <p:grpSpPr>
          <a:xfrm>
            <a:off x="2404368" y="3509647"/>
            <a:ext cx="796369" cy="1138601"/>
            <a:chOff x="4912659" y="5508327"/>
            <a:chExt cx="905540" cy="1215201"/>
          </a:xfrm>
          <a:noFill/>
        </p:grpSpPr>
        <p:sp>
          <p:nvSpPr>
            <p:cNvPr id="294" name="手繪多邊形: 圖案 293">
              <a:extLst>
                <a:ext uri="{FF2B5EF4-FFF2-40B4-BE49-F238E27FC236}">
                  <a16:creationId xmlns:a16="http://schemas.microsoft.com/office/drawing/2014/main" id="{F7F0750A-AF9E-4533-A5FB-CE1B96182782}"/>
                </a:ext>
              </a:extLst>
            </p:cNvPr>
            <p:cNvSpPr/>
            <p:nvPr/>
          </p:nvSpPr>
          <p:spPr>
            <a:xfrm>
              <a:off x="4937913" y="5508327"/>
              <a:ext cx="870633" cy="110304"/>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5" name="手繪多邊形: 圖案 294">
              <a:extLst>
                <a:ext uri="{FF2B5EF4-FFF2-40B4-BE49-F238E27FC236}">
                  <a16:creationId xmlns:a16="http://schemas.microsoft.com/office/drawing/2014/main" id="{92570D56-C214-418F-AA23-4232F71035A0}"/>
                </a:ext>
              </a:extLst>
            </p:cNvPr>
            <p:cNvSpPr/>
            <p:nvPr/>
          </p:nvSpPr>
          <p:spPr>
            <a:xfrm>
              <a:off x="5048040" y="5726315"/>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6" name="矩形: 圓角 295">
              <a:extLst>
                <a:ext uri="{FF2B5EF4-FFF2-40B4-BE49-F238E27FC236}">
                  <a16:creationId xmlns:a16="http://schemas.microsoft.com/office/drawing/2014/main" id="{D3B17FE5-45CB-4FB6-AC45-959A594206F5}"/>
                </a:ext>
              </a:extLst>
            </p:cNvPr>
            <p:cNvSpPr/>
            <p:nvPr/>
          </p:nvSpPr>
          <p:spPr>
            <a:xfrm>
              <a:off x="5511079" y="5715000"/>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7" name="手繪多邊形: 圖案 296">
              <a:extLst>
                <a:ext uri="{FF2B5EF4-FFF2-40B4-BE49-F238E27FC236}">
                  <a16:creationId xmlns:a16="http://schemas.microsoft.com/office/drawing/2014/main" id="{189EEEC6-2576-441C-89A7-B4D759FF64D8}"/>
                </a:ext>
              </a:extLst>
            </p:cNvPr>
            <p:cNvSpPr/>
            <p:nvPr/>
          </p:nvSpPr>
          <p:spPr>
            <a:xfrm>
              <a:off x="5048040" y="5976528"/>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8" name="矩形: 圓角化同側角落 297">
              <a:extLst>
                <a:ext uri="{FF2B5EF4-FFF2-40B4-BE49-F238E27FC236}">
                  <a16:creationId xmlns:a16="http://schemas.microsoft.com/office/drawing/2014/main" id="{ADA6C972-8A61-44CD-8406-664010955460}"/>
                </a:ext>
              </a:extLst>
            </p:cNvPr>
            <p:cNvSpPr/>
            <p:nvPr/>
          </p:nvSpPr>
          <p:spPr>
            <a:xfrm flipV="1">
              <a:off x="4922535" y="5623858"/>
              <a:ext cx="895664" cy="1099670"/>
            </a:xfrm>
            <a:prstGeom prst="round2SameRect">
              <a:avLst>
                <a:gd name="adj1" fmla="val 8603"/>
                <a:gd name="adj2" fmla="val 0"/>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9" name="矩形: 圓角 298">
              <a:extLst>
                <a:ext uri="{FF2B5EF4-FFF2-40B4-BE49-F238E27FC236}">
                  <a16:creationId xmlns:a16="http://schemas.microsoft.com/office/drawing/2014/main" id="{B4D8D1DF-A38E-4932-BF61-9A6A4AF938D5}"/>
                </a:ext>
              </a:extLst>
            </p:cNvPr>
            <p:cNvSpPr/>
            <p:nvPr/>
          </p:nvSpPr>
          <p:spPr>
            <a:xfrm>
              <a:off x="5511079" y="5997651"/>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00" name="直線接點 299">
              <a:extLst>
                <a:ext uri="{FF2B5EF4-FFF2-40B4-BE49-F238E27FC236}">
                  <a16:creationId xmlns:a16="http://schemas.microsoft.com/office/drawing/2014/main" id="{020C9F44-7D9F-4D24-90D6-4398FB1BEB57}"/>
                </a:ext>
              </a:extLst>
            </p:cNvPr>
            <p:cNvCxnSpPr>
              <a:cxnSpLocks/>
            </p:cNvCxnSpPr>
            <p:nvPr/>
          </p:nvCxnSpPr>
          <p:spPr>
            <a:xfrm>
              <a:off x="4916557" y="6136906"/>
              <a:ext cx="89092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1" name="直線接點 300">
              <a:extLst>
                <a:ext uri="{FF2B5EF4-FFF2-40B4-BE49-F238E27FC236}">
                  <a16:creationId xmlns:a16="http://schemas.microsoft.com/office/drawing/2014/main" id="{E0519C78-7865-4821-A52D-0FF13E0D2B7D}"/>
                </a:ext>
              </a:extLst>
            </p:cNvPr>
            <p:cNvCxnSpPr>
              <a:cxnSpLocks/>
            </p:cNvCxnSpPr>
            <p:nvPr/>
          </p:nvCxnSpPr>
          <p:spPr>
            <a:xfrm>
              <a:off x="4912659" y="5886822"/>
              <a:ext cx="883823"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02" name="手繪多邊形: 圖案 301">
              <a:extLst>
                <a:ext uri="{FF2B5EF4-FFF2-40B4-BE49-F238E27FC236}">
                  <a16:creationId xmlns:a16="http://schemas.microsoft.com/office/drawing/2014/main" id="{51B25F2E-E704-4FA7-A11F-1EBC146E8C2A}"/>
                </a:ext>
              </a:extLst>
            </p:cNvPr>
            <p:cNvSpPr/>
            <p:nvPr/>
          </p:nvSpPr>
          <p:spPr>
            <a:xfrm>
              <a:off x="5048040" y="6233516"/>
              <a:ext cx="85747" cy="77638"/>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grp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3" name="矩形: 圓角 302">
              <a:extLst>
                <a:ext uri="{FF2B5EF4-FFF2-40B4-BE49-F238E27FC236}">
                  <a16:creationId xmlns:a16="http://schemas.microsoft.com/office/drawing/2014/main" id="{12D35C2F-AAFA-4512-8CE3-DAC6ADD99D94}"/>
                </a:ext>
              </a:extLst>
            </p:cNvPr>
            <p:cNvSpPr/>
            <p:nvPr/>
          </p:nvSpPr>
          <p:spPr>
            <a:xfrm>
              <a:off x="5511079" y="6254639"/>
              <a:ext cx="203290" cy="57222"/>
            </a:xfrm>
            <a:prstGeom prst="roundRect">
              <a:avLst/>
            </a:prstGeom>
            <a:gr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304" name="直線接點 303">
              <a:extLst>
                <a:ext uri="{FF2B5EF4-FFF2-40B4-BE49-F238E27FC236}">
                  <a16:creationId xmlns:a16="http://schemas.microsoft.com/office/drawing/2014/main" id="{7FC85B71-E1F7-486D-8B57-B816406E0A44}"/>
                </a:ext>
              </a:extLst>
            </p:cNvPr>
            <p:cNvCxnSpPr>
              <a:cxnSpLocks/>
            </p:cNvCxnSpPr>
            <p:nvPr/>
          </p:nvCxnSpPr>
          <p:spPr>
            <a:xfrm>
              <a:off x="4916557" y="6393894"/>
              <a:ext cx="890926" cy="0"/>
            </a:xfrm>
            <a:prstGeom prst="line">
              <a:avLst/>
            </a:prstGeom>
            <a:grpFill/>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51" name="文字方塊 350">
            <a:extLst>
              <a:ext uri="{FF2B5EF4-FFF2-40B4-BE49-F238E27FC236}">
                <a16:creationId xmlns:a16="http://schemas.microsoft.com/office/drawing/2014/main" id="{FE47A378-8FA1-471C-9744-9F9FADE72AB0}"/>
              </a:ext>
            </a:extLst>
          </p:cNvPr>
          <p:cNvSpPr txBox="1"/>
          <p:nvPr/>
        </p:nvSpPr>
        <p:spPr>
          <a:xfrm>
            <a:off x="2081946" y="4640113"/>
            <a:ext cx="1412996"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 </a:t>
            </a:r>
          </a:p>
          <a:p>
            <a:pPr algn="ct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a:p>
            <a:pPr algn="ct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2" name="箭號: 左-右雙向 351">
            <a:extLst>
              <a:ext uri="{FF2B5EF4-FFF2-40B4-BE49-F238E27FC236}">
                <a16:creationId xmlns:a16="http://schemas.microsoft.com/office/drawing/2014/main" id="{80AB96BE-7255-467A-AA63-1952019869A7}"/>
              </a:ext>
            </a:extLst>
          </p:cNvPr>
          <p:cNvSpPr/>
          <p:nvPr/>
        </p:nvSpPr>
        <p:spPr>
          <a:xfrm>
            <a:off x="3466151" y="3805652"/>
            <a:ext cx="2243300" cy="181816"/>
          </a:xfrm>
          <a:prstGeom prst="leftRightArrow">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3" name="文字方塊 352">
            <a:extLst>
              <a:ext uri="{FF2B5EF4-FFF2-40B4-BE49-F238E27FC236}">
                <a16:creationId xmlns:a16="http://schemas.microsoft.com/office/drawing/2014/main" id="{1C5FB618-434A-4E5A-BC6E-6BBAE3659F7E}"/>
              </a:ext>
            </a:extLst>
          </p:cNvPr>
          <p:cNvSpPr txBox="1"/>
          <p:nvPr/>
        </p:nvSpPr>
        <p:spPr>
          <a:xfrm>
            <a:off x="3200012" y="3998736"/>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354" name="箭號: 左-右雙向 353">
            <a:extLst>
              <a:ext uri="{FF2B5EF4-FFF2-40B4-BE49-F238E27FC236}">
                <a16:creationId xmlns:a16="http://schemas.microsoft.com/office/drawing/2014/main" id="{19090117-6BE8-494F-A581-0D19451C5729}"/>
              </a:ext>
            </a:extLst>
          </p:cNvPr>
          <p:cNvSpPr/>
          <p:nvPr/>
        </p:nvSpPr>
        <p:spPr>
          <a:xfrm>
            <a:off x="2642995" y="5574925"/>
            <a:ext cx="3009613" cy="156304"/>
          </a:xfrm>
          <a:prstGeom prst="leftRightArrow">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5" name="文字方塊 354">
            <a:extLst>
              <a:ext uri="{FF2B5EF4-FFF2-40B4-BE49-F238E27FC236}">
                <a16:creationId xmlns:a16="http://schemas.microsoft.com/office/drawing/2014/main" id="{F4002467-4411-4E4B-84E4-6AE4D8EEF4E4}"/>
              </a:ext>
            </a:extLst>
          </p:cNvPr>
          <p:cNvSpPr txBox="1"/>
          <p:nvPr/>
        </p:nvSpPr>
        <p:spPr>
          <a:xfrm>
            <a:off x="3141499" y="5731641"/>
            <a:ext cx="21476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SMB/NFS/AFP/</a:t>
            </a:r>
            <a:endParaRPr lang="en-US" altLang="zh-TW"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FTP/WebDAV</a:t>
            </a:r>
          </a:p>
        </p:txBody>
      </p:sp>
      <p:sp>
        <p:nvSpPr>
          <p:cNvPr id="360" name="文字方塊 359">
            <a:extLst>
              <a:ext uri="{FF2B5EF4-FFF2-40B4-BE49-F238E27FC236}">
                <a16:creationId xmlns:a16="http://schemas.microsoft.com/office/drawing/2014/main" id="{68194F5E-37B9-40E6-8CCD-8EF781BABE3B}"/>
              </a:ext>
            </a:extLst>
          </p:cNvPr>
          <p:cNvSpPr txBox="1"/>
          <p:nvPr/>
        </p:nvSpPr>
        <p:spPr>
          <a:xfrm>
            <a:off x="4387425" y="4005889"/>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sp>
        <p:nvSpPr>
          <p:cNvPr id="387" name="文字方塊 386">
            <a:extLst>
              <a:ext uri="{FF2B5EF4-FFF2-40B4-BE49-F238E27FC236}">
                <a16:creationId xmlns:a16="http://schemas.microsoft.com/office/drawing/2014/main" id="{A754B1F1-9E2B-4778-9523-4793075A9FBD}"/>
              </a:ext>
            </a:extLst>
          </p:cNvPr>
          <p:cNvSpPr txBox="1"/>
          <p:nvPr/>
        </p:nvSpPr>
        <p:spPr>
          <a:xfrm>
            <a:off x="858112" y="4494334"/>
            <a:ext cx="93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8" name="箭號: 左-右雙向 387">
            <a:extLst>
              <a:ext uri="{FF2B5EF4-FFF2-40B4-BE49-F238E27FC236}">
                <a16:creationId xmlns:a16="http://schemas.microsoft.com/office/drawing/2014/main" id="{E99D8E79-3C97-486B-A9C3-E84D1CE806AA}"/>
              </a:ext>
            </a:extLst>
          </p:cNvPr>
          <p:cNvSpPr/>
          <p:nvPr/>
        </p:nvSpPr>
        <p:spPr>
          <a:xfrm>
            <a:off x="1718180" y="4023578"/>
            <a:ext cx="625983" cy="162937"/>
          </a:xfrm>
          <a:prstGeom prst="leftRightArrow">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397" name="群組 396">
            <a:extLst>
              <a:ext uri="{FF2B5EF4-FFF2-40B4-BE49-F238E27FC236}">
                <a16:creationId xmlns:a16="http://schemas.microsoft.com/office/drawing/2014/main" id="{C33B0932-7575-4EB0-80A2-5A2EE9EFD330}"/>
              </a:ext>
            </a:extLst>
          </p:cNvPr>
          <p:cNvGrpSpPr/>
          <p:nvPr/>
        </p:nvGrpSpPr>
        <p:grpSpPr>
          <a:xfrm>
            <a:off x="2238371" y="2286218"/>
            <a:ext cx="1074505" cy="712928"/>
            <a:chOff x="672980" y="1966505"/>
            <a:chExt cx="1057450" cy="651099"/>
          </a:xfrm>
          <a:noFill/>
        </p:grpSpPr>
        <p:sp>
          <p:nvSpPr>
            <p:cNvPr id="399" name="手繪多邊形: 圖案 398">
              <a:extLst>
                <a:ext uri="{FF2B5EF4-FFF2-40B4-BE49-F238E27FC236}">
                  <a16:creationId xmlns:a16="http://schemas.microsoft.com/office/drawing/2014/main" id="{954075C4-8FA8-4BA5-AF4E-028214F60395}"/>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0" name="手繪多邊形: 圖案 399">
              <a:extLst>
                <a:ext uri="{FF2B5EF4-FFF2-40B4-BE49-F238E27FC236}">
                  <a16:creationId xmlns:a16="http://schemas.microsoft.com/office/drawing/2014/main" id="{DD9A4203-107F-47C0-8637-2470B67A0D39}"/>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01" name="群組 400">
            <a:extLst>
              <a:ext uri="{FF2B5EF4-FFF2-40B4-BE49-F238E27FC236}">
                <a16:creationId xmlns:a16="http://schemas.microsoft.com/office/drawing/2014/main" id="{F4E954A0-1934-44DA-A366-FABCEDFEAB01}"/>
              </a:ext>
            </a:extLst>
          </p:cNvPr>
          <p:cNvGrpSpPr/>
          <p:nvPr/>
        </p:nvGrpSpPr>
        <p:grpSpPr>
          <a:xfrm>
            <a:off x="649714" y="3677363"/>
            <a:ext cx="1053055" cy="765063"/>
            <a:chOff x="4219147" y="3532915"/>
            <a:chExt cx="1243059" cy="854781"/>
          </a:xfrm>
          <a:noFill/>
        </p:grpSpPr>
        <p:pic>
          <p:nvPicPr>
            <p:cNvPr id="402" name="圖形 401">
              <a:extLst>
                <a:ext uri="{FF2B5EF4-FFF2-40B4-BE49-F238E27FC236}">
                  <a16:creationId xmlns:a16="http://schemas.microsoft.com/office/drawing/2014/main" id="{1A7A128F-ABAF-4874-95D8-25213A2EF3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66831" y="3532915"/>
              <a:ext cx="1095375" cy="847725"/>
            </a:xfrm>
            <a:prstGeom prst="rect">
              <a:avLst/>
            </a:prstGeom>
          </p:spPr>
        </p:pic>
        <p:pic>
          <p:nvPicPr>
            <p:cNvPr id="403" name="圖形 402">
              <a:extLst>
                <a:ext uri="{FF2B5EF4-FFF2-40B4-BE49-F238E27FC236}">
                  <a16:creationId xmlns:a16="http://schemas.microsoft.com/office/drawing/2014/main" id="{82CBA3A5-58D5-4822-9DAC-E1A62C2336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19147" y="3971490"/>
              <a:ext cx="462454" cy="416206"/>
            </a:xfrm>
            <a:prstGeom prst="rect">
              <a:avLst/>
            </a:prstGeom>
          </p:spPr>
        </p:pic>
      </p:grpSp>
      <p:sp>
        <p:nvSpPr>
          <p:cNvPr id="20" name="矩形 19">
            <a:extLst>
              <a:ext uri="{FF2B5EF4-FFF2-40B4-BE49-F238E27FC236}">
                <a16:creationId xmlns:a16="http://schemas.microsoft.com/office/drawing/2014/main" id="{803ED537-4F73-4C08-93B3-B2F3542F5216}"/>
              </a:ext>
            </a:extLst>
          </p:cNvPr>
          <p:cNvSpPr/>
          <p:nvPr/>
        </p:nvSpPr>
        <p:spPr>
          <a:xfrm>
            <a:off x="10241934" y="3427616"/>
            <a:ext cx="902811" cy="523220"/>
          </a:xfrm>
          <a:prstGeom prst="rect">
            <a:avLst/>
          </a:prstGeom>
        </p:spPr>
        <p:txBody>
          <a:bodyPr wrap="none">
            <a:spAutoFit/>
          </a:bodyPr>
          <a:lstStyle/>
          <a:p>
            <a:pPr algn="ct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雲端物件</a:t>
            </a:r>
            <a:endPar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儲存空間</a:t>
            </a:r>
            <a:endPar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36" name="群組 435">
            <a:extLst>
              <a:ext uri="{FF2B5EF4-FFF2-40B4-BE49-F238E27FC236}">
                <a16:creationId xmlns:a16="http://schemas.microsoft.com/office/drawing/2014/main" id="{7EAA582B-7454-468A-B571-4D23424B2724}"/>
              </a:ext>
            </a:extLst>
          </p:cNvPr>
          <p:cNvGrpSpPr/>
          <p:nvPr/>
        </p:nvGrpSpPr>
        <p:grpSpPr>
          <a:xfrm>
            <a:off x="9953431" y="4161009"/>
            <a:ext cx="1449999" cy="1011720"/>
            <a:chOff x="6134382" y="1540701"/>
            <a:chExt cx="4347102" cy="3033140"/>
          </a:xfrm>
        </p:grpSpPr>
        <p:grpSp>
          <p:nvGrpSpPr>
            <p:cNvPr id="437" name="群組 436">
              <a:extLst>
                <a:ext uri="{FF2B5EF4-FFF2-40B4-BE49-F238E27FC236}">
                  <a16:creationId xmlns:a16="http://schemas.microsoft.com/office/drawing/2014/main" id="{15B256A0-76B2-465F-921B-BFF432C3DE70}"/>
                </a:ext>
              </a:extLst>
            </p:cNvPr>
            <p:cNvGrpSpPr/>
            <p:nvPr/>
          </p:nvGrpSpPr>
          <p:grpSpPr>
            <a:xfrm>
              <a:off x="6134382" y="1540701"/>
              <a:ext cx="4347102" cy="3013137"/>
              <a:chOff x="2426218" y="335742"/>
              <a:chExt cx="7276477" cy="5043588"/>
            </a:xfrm>
          </p:grpSpPr>
          <p:pic>
            <p:nvPicPr>
              <p:cNvPr id="441" name="圖形 440">
                <a:extLst>
                  <a:ext uri="{FF2B5EF4-FFF2-40B4-BE49-F238E27FC236}">
                    <a16:creationId xmlns:a16="http://schemas.microsoft.com/office/drawing/2014/main" id="{7A0C5C1F-DCD0-4B51-BC2D-9F75952FBDA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47477" y="335742"/>
                <a:ext cx="6258560" cy="4326014"/>
              </a:xfrm>
              <a:prstGeom prst="rect">
                <a:avLst/>
              </a:prstGeom>
            </p:spPr>
          </p:pic>
          <p:sp>
            <p:nvSpPr>
              <p:cNvPr id="442" name="矩形 441">
                <a:extLst>
                  <a:ext uri="{FF2B5EF4-FFF2-40B4-BE49-F238E27FC236}">
                    <a16:creationId xmlns:a16="http://schemas.microsoft.com/office/drawing/2014/main" id="{3014A457-AADB-467B-A6DD-63AB12304664}"/>
                  </a:ext>
                </a:extLst>
              </p:cNvPr>
              <p:cNvSpPr/>
              <p:nvPr/>
            </p:nvSpPr>
            <p:spPr>
              <a:xfrm>
                <a:off x="549923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3" name="矩形 442">
                <a:extLst>
                  <a:ext uri="{FF2B5EF4-FFF2-40B4-BE49-F238E27FC236}">
                    <a16:creationId xmlns:a16="http://schemas.microsoft.com/office/drawing/2014/main" id="{DF14F322-4192-4CBA-B141-E877C0A331A3}"/>
                  </a:ext>
                </a:extLst>
              </p:cNvPr>
              <p:cNvSpPr/>
              <p:nvPr/>
            </p:nvSpPr>
            <p:spPr>
              <a:xfrm>
                <a:off x="59462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4" name="矩形 443">
                <a:extLst>
                  <a:ext uri="{FF2B5EF4-FFF2-40B4-BE49-F238E27FC236}">
                    <a16:creationId xmlns:a16="http://schemas.microsoft.com/office/drawing/2014/main" id="{A8FD5397-A80B-4D9E-A77B-7AEDB9969505}"/>
                  </a:ext>
                </a:extLst>
              </p:cNvPr>
              <p:cNvSpPr/>
              <p:nvPr/>
            </p:nvSpPr>
            <p:spPr>
              <a:xfrm>
                <a:off x="6403477" y="3905909"/>
                <a:ext cx="243840" cy="243840"/>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45" name="群組 444">
                <a:extLst>
                  <a:ext uri="{FF2B5EF4-FFF2-40B4-BE49-F238E27FC236}">
                    <a16:creationId xmlns:a16="http://schemas.microsoft.com/office/drawing/2014/main" id="{B9B6C846-0B1C-4528-BD7D-CE86C190FDEE}"/>
                  </a:ext>
                </a:extLst>
              </p:cNvPr>
              <p:cNvGrpSpPr/>
              <p:nvPr/>
            </p:nvGrpSpPr>
            <p:grpSpPr>
              <a:xfrm>
                <a:off x="2426218" y="4123037"/>
                <a:ext cx="1071485" cy="1071480"/>
                <a:chOff x="551616" y="5265594"/>
                <a:chExt cx="222492" cy="222491"/>
              </a:xfrm>
            </p:grpSpPr>
            <p:sp>
              <p:nvSpPr>
                <p:cNvPr id="453" name="手繪多邊形: 圖案 452">
                  <a:extLst>
                    <a:ext uri="{FF2B5EF4-FFF2-40B4-BE49-F238E27FC236}">
                      <a16:creationId xmlns:a16="http://schemas.microsoft.com/office/drawing/2014/main" id="{DBC5FF0F-7CC7-4D50-8B2B-072529194C63}"/>
                    </a:ext>
                  </a:extLst>
                </p:cNvPr>
                <p:cNvSpPr/>
                <p:nvPr/>
              </p:nvSpPr>
              <p:spPr>
                <a:xfrm>
                  <a:off x="731494"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4" name="手繪多邊形: 圖案 453">
                  <a:extLst>
                    <a:ext uri="{FF2B5EF4-FFF2-40B4-BE49-F238E27FC236}">
                      <a16:creationId xmlns:a16="http://schemas.microsoft.com/office/drawing/2014/main" id="{6ED4E485-B5A5-4F54-BCCC-3543DB3B4036}"/>
                    </a:ext>
                  </a:extLst>
                </p:cNvPr>
                <p:cNvSpPr/>
                <p:nvPr/>
              </p:nvSpPr>
              <p:spPr>
                <a:xfrm>
                  <a:off x="64157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5" name="手繪多邊形: 圖案 454">
                  <a:extLst>
                    <a:ext uri="{FF2B5EF4-FFF2-40B4-BE49-F238E27FC236}">
                      <a16:creationId xmlns:a16="http://schemas.microsoft.com/office/drawing/2014/main" id="{4ECC2B0E-2D2F-4091-8C43-B1900A8FB00E}"/>
                    </a:ext>
                  </a:extLst>
                </p:cNvPr>
                <p:cNvSpPr/>
                <p:nvPr/>
              </p:nvSpPr>
              <p:spPr>
                <a:xfrm>
                  <a:off x="731494" y="5355509"/>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6" name="手繪多邊形: 圖案 455">
                  <a:extLst>
                    <a:ext uri="{FF2B5EF4-FFF2-40B4-BE49-F238E27FC236}">
                      <a16:creationId xmlns:a16="http://schemas.microsoft.com/office/drawing/2014/main" id="{BE7B51C3-31D4-4457-A602-010F27A6865A}"/>
                    </a:ext>
                  </a:extLst>
                </p:cNvPr>
                <p:cNvSpPr/>
                <p:nvPr/>
              </p:nvSpPr>
              <p:spPr>
                <a:xfrm>
                  <a:off x="64157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7" name="手繪多邊形: 圖案 456">
                  <a:extLst>
                    <a:ext uri="{FF2B5EF4-FFF2-40B4-BE49-F238E27FC236}">
                      <a16:creationId xmlns:a16="http://schemas.microsoft.com/office/drawing/2014/main" id="{2E12E695-AEC8-4110-A16F-8DB75046DE3E}"/>
                    </a:ext>
                  </a:extLst>
                </p:cNvPr>
                <p:cNvSpPr/>
                <p:nvPr/>
              </p:nvSpPr>
              <p:spPr>
                <a:xfrm>
                  <a:off x="731494" y="5445471"/>
                  <a:ext cx="42614" cy="42614"/>
                </a:xfrm>
                <a:custGeom>
                  <a:avLst/>
                  <a:gdLst>
                    <a:gd name="connsiteX0" fmla="*/ 0 w 85725"/>
                    <a:gd name="connsiteY0" fmla="*/ 0 h 85725"/>
                    <a:gd name="connsiteX1" fmla="*/ 90488 w 85725"/>
                    <a:gd name="connsiteY1" fmla="*/ 0 h 85725"/>
                    <a:gd name="connsiteX2" fmla="*/ 90488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8" name="手繪多邊形: 圖案 457">
                  <a:extLst>
                    <a:ext uri="{FF2B5EF4-FFF2-40B4-BE49-F238E27FC236}">
                      <a16:creationId xmlns:a16="http://schemas.microsoft.com/office/drawing/2014/main" id="{2E983F30-0BFD-4D84-BB52-EFFBEB1AB7DB}"/>
                    </a:ext>
                  </a:extLst>
                </p:cNvPr>
                <p:cNvSpPr/>
                <p:nvPr/>
              </p:nvSpPr>
              <p:spPr>
                <a:xfrm>
                  <a:off x="551616" y="5265594"/>
                  <a:ext cx="42614" cy="42614"/>
                </a:xfrm>
                <a:custGeom>
                  <a:avLst/>
                  <a:gdLst>
                    <a:gd name="connsiteX0" fmla="*/ 0 w 85725"/>
                    <a:gd name="connsiteY0" fmla="*/ 0 h 85725"/>
                    <a:gd name="connsiteX1" fmla="*/ 90488 w 85725"/>
                    <a:gd name="connsiteY1" fmla="*/ 0 h 85725"/>
                    <a:gd name="connsiteX2" fmla="*/ 90488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8" y="0"/>
                      </a:lnTo>
                      <a:lnTo>
                        <a:pt x="90488"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46" name="群組 445">
                <a:extLst>
                  <a:ext uri="{FF2B5EF4-FFF2-40B4-BE49-F238E27FC236}">
                    <a16:creationId xmlns:a16="http://schemas.microsoft.com/office/drawing/2014/main" id="{718DBCF2-FB69-43CF-AA86-89195CF2DBDA}"/>
                  </a:ext>
                </a:extLst>
              </p:cNvPr>
              <p:cNvGrpSpPr/>
              <p:nvPr/>
            </p:nvGrpSpPr>
            <p:grpSpPr>
              <a:xfrm>
                <a:off x="8614059" y="4290924"/>
                <a:ext cx="1088636" cy="1088406"/>
                <a:chOff x="1385335" y="5265594"/>
                <a:chExt cx="222540" cy="222492"/>
              </a:xfrm>
            </p:grpSpPr>
            <p:sp>
              <p:nvSpPr>
                <p:cNvPr id="447" name="手繪多邊形: 圖案 446">
                  <a:extLst>
                    <a:ext uri="{FF2B5EF4-FFF2-40B4-BE49-F238E27FC236}">
                      <a16:creationId xmlns:a16="http://schemas.microsoft.com/office/drawing/2014/main" id="{F08276DA-1C5E-47C6-98C2-6114D7DE923D}"/>
                    </a:ext>
                  </a:extLst>
                </p:cNvPr>
                <p:cNvSpPr/>
                <p:nvPr/>
              </p:nvSpPr>
              <p:spPr>
                <a:xfrm>
                  <a:off x="1385335"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8" name="手繪多邊形: 圖案 447">
                  <a:extLst>
                    <a:ext uri="{FF2B5EF4-FFF2-40B4-BE49-F238E27FC236}">
                      <a16:creationId xmlns:a16="http://schemas.microsoft.com/office/drawing/2014/main" id="{75F26158-3632-46EF-8638-94AC5DD6F259}"/>
                    </a:ext>
                  </a:extLst>
                </p:cNvPr>
                <p:cNvSpPr/>
                <p:nvPr/>
              </p:nvSpPr>
              <p:spPr>
                <a:xfrm>
                  <a:off x="1475298"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9" name="手繪多邊形: 圖案 448">
                  <a:extLst>
                    <a:ext uri="{FF2B5EF4-FFF2-40B4-BE49-F238E27FC236}">
                      <a16:creationId xmlns:a16="http://schemas.microsoft.com/office/drawing/2014/main" id="{DFD5F641-082E-4436-B669-455EE462EFB5}"/>
                    </a:ext>
                  </a:extLst>
                </p:cNvPr>
                <p:cNvSpPr/>
                <p:nvPr/>
              </p:nvSpPr>
              <p:spPr>
                <a:xfrm>
                  <a:off x="1385335"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0" name="手繪多邊形: 圖案 449">
                  <a:extLst>
                    <a:ext uri="{FF2B5EF4-FFF2-40B4-BE49-F238E27FC236}">
                      <a16:creationId xmlns:a16="http://schemas.microsoft.com/office/drawing/2014/main" id="{5D4224AA-A3C1-4EC4-9712-6F971F3E3245}"/>
                    </a:ext>
                  </a:extLst>
                </p:cNvPr>
                <p:cNvSpPr/>
                <p:nvPr/>
              </p:nvSpPr>
              <p:spPr>
                <a:xfrm>
                  <a:off x="1475298" y="5355509"/>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1" name="手繪多邊形: 圖案 450">
                  <a:extLst>
                    <a:ext uri="{FF2B5EF4-FFF2-40B4-BE49-F238E27FC236}">
                      <a16:creationId xmlns:a16="http://schemas.microsoft.com/office/drawing/2014/main" id="{DA762789-57CD-4A00-A715-75F853DD3659}"/>
                    </a:ext>
                  </a:extLst>
                </p:cNvPr>
                <p:cNvSpPr/>
                <p:nvPr/>
              </p:nvSpPr>
              <p:spPr>
                <a:xfrm>
                  <a:off x="1385335" y="5445472"/>
                  <a:ext cx="42614" cy="42614"/>
                </a:xfrm>
                <a:custGeom>
                  <a:avLst/>
                  <a:gdLst>
                    <a:gd name="connsiteX0" fmla="*/ 0 w 85725"/>
                    <a:gd name="connsiteY0" fmla="*/ 0 h 85725"/>
                    <a:gd name="connsiteX1" fmla="*/ 90487 w 85725"/>
                    <a:gd name="connsiteY1" fmla="*/ 0 h 85725"/>
                    <a:gd name="connsiteX2" fmla="*/ 90487 w 85725"/>
                    <a:gd name="connsiteY2" fmla="*/ 90488 h 85725"/>
                    <a:gd name="connsiteX3" fmla="*/ 0 w 85725"/>
                    <a:gd name="connsiteY3" fmla="*/ 90488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8"/>
                      </a:lnTo>
                      <a:lnTo>
                        <a:pt x="0" y="90488"/>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52" name="手繪多邊形: 圖案 451">
                  <a:extLst>
                    <a:ext uri="{FF2B5EF4-FFF2-40B4-BE49-F238E27FC236}">
                      <a16:creationId xmlns:a16="http://schemas.microsoft.com/office/drawing/2014/main" id="{A28CDE9D-1057-4D81-AD53-DFB6D9BC1F3A}"/>
                    </a:ext>
                  </a:extLst>
                </p:cNvPr>
                <p:cNvSpPr/>
                <p:nvPr/>
              </p:nvSpPr>
              <p:spPr>
                <a:xfrm>
                  <a:off x="1565261" y="5265594"/>
                  <a:ext cx="42614" cy="42614"/>
                </a:xfrm>
                <a:custGeom>
                  <a:avLst/>
                  <a:gdLst>
                    <a:gd name="connsiteX0" fmla="*/ 0 w 85725"/>
                    <a:gd name="connsiteY0" fmla="*/ 0 h 85725"/>
                    <a:gd name="connsiteX1" fmla="*/ 90487 w 85725"/>
                    <a:gd name="connsiteY1" fmla="*/ 0 h 85725"/>
                    <a:gd name="connsiteX2" fmla="*/ 90487 w 85725"/>
                    <a:gd name="connsiteY2" fmla="*/ 90487 h 85725"/>
                    <a:gd name="connsiteX3" fmla="*/ 0 w 85725"/>
                    <a:gd name="connsiteY3" fmla="*/ 90487 h 85725"/>
                  </a:gdLst>
                  <a:ahLst/>
                  <a:cxnLst>
                    <a:cxn ang="0">
                      <a:pos x="connsiteX0" y="connsiteY0"/>
                    </a:cxn>
                    <a:cxn ang="0">
                      <a:pos x="connsiteX1" y="connsiteY1"/>
                    </a:cxn>
                    <a:cxn ang="0">
                      <a:pos x="connsiteX2" y="connsiteY2"/>
                    </a:cxn>
                    <a:cxn ang="0">
                      <a:pos x="connsiteX3" y="connsiteY3"/>
                    </a:cxn>
                  </a:cxnLst>
                  <a:rect l="l" t="t" r="r" b="b"/>
                  <a:pathLst>
                    <a:path w="85725" h="85725">
                      <a:moveTo>
                        <a:pt x="0" y="0"/>
                      </a:moveTo>
                      <a:lnTo>
                        <a:pt x="90487" y="0"/>
                      </a:lnTo>
                      <a:lnTo>
                        <a:pt x="90487" y="90487"/>
                      </a:lnTo>
                      <a:lnTo>
                        <a:pt x="0" y="90487"/>
                      </a:lnTo>
                      <a:close/>
                    </a:path>
                  </a:pathLst>
                </a:custGeom>
                <a:solidFill>
                  <a:srgbClr val="FFFFFF"/>
                </a:solidFill>
                <a:ln w="952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sp>
          <p:nvSpPr>
            <p:cNvPr id="438" name="矩形 437">
              <a:extLst>
                <a:ext uri="{FF2B5EF4-FFF2-40B4-BE49-F238E27FC236}">
                  <a16:creationId xmlns:a16="http://schemas.microsoft.com/office/drawing/2014/main" id="{CB03ECB6-11F5-498A-B3C2-B9561E43A8C9}"/>
                </a:ext>
              </a:extLst>
            </p:cNvPr>
            <p:cNvSpPr/>
            <p:nvPr/>
          </p:nvSpPr>
          <p:spPr>
            <a:xfrm>
              <a:off x="7019442"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39" name="矩形 438">
              <a:extLst>
                <a:ext uri="{FF2B5EF4-FFF2-40B4-BE49-F238E27FC236}">
                  <a16:creationId xmlns:a16="http://schemas.microsoft.com/office/drawing/2014/main" id="{5EA1B084-0431-4107-B54F-67DF9495CA90}"/>
                </a:ext>
              </a:extLst>
            </p:cNvPr>
            <p:cNvSpPr/>
            <p:nvPr/>
          </p:nvSpPr>
          <p:spPr>
            <a:xfrm>
              <a:off x="80772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40" name="矩形 439">
              <a:extLst>
                <a:ext uri="{FF2B5EF4-FFF2-40B4-BE49-F238E27FC236}">
                  <a16:creationId xmlns:a16="http://schemas.microsoft.com/office/drawing/2014/main" id="{F8F97A7B-27BA-4EEC-8B7E-715C973AF99F}"/>
                </a:ext>
              </a:extLst>
            </p:cNvPr>
            <p:cNvSpPr/>
            <p:nvPr/>
          </p:nvSpPr>
          <p:spPr>
            <a:xfrm>
              <a:off x="9067800" y="4125683"/>
              <a:ext cx="448158" cy="448158"/>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463" name="圖形 211">
            <a:extLst>
              <a:ext uri="{FF2B5EF4-FFF2-40B4-BE49-F238E27FC236}">
                <a16:creationId xmlns:a16="http://schemas.microsoft.com/office/drawing/2014/main" id="{E53ADF60-DF45-4B88-9903-D98C41C2697B}"/>
              </a:ext>
            </a:extLst>
          </p:cNvPr>
          <p:cNvGrpSpPr/>
          <p:nvPr/>
        </p:nvGrpSpPr>
        <p:grpSpPr>
          <a:xfrm>
            <a:off x="10375121" y="4489796"/>
            <a:ext cx="229360" cy="280147"/>
            <a:chOff x="6880167" y="2925402"/>
            <a:chExt cx="551412" cy="630183"/>
          </a:xfrm>
          <a:solidFill>
            <a:schemeClr val="tx1"/>
          </a:solidFill>
        </p:grpSpPr>
        <p:sp>
          <p:nvSpPr>
            <p:cNvPr id="464" name="手繪多邊形: 圖案 463">
              <a:extLst>
                <a:ext uri="{FF2B5EF4-FFF2-40B4-BE49-F238E27FC236}">
                  <a16:creationId xmlns:a16="http://schemas.microsoft.com/office/drawing/2014/main" id="{80E48FAD-5E2C-4B07-80BC-6841174E1621}"/>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5" name="手繪多邊形: 圖案 464">
              <a:extLst>
                <a:ext uri="{FF2B5EF4-FFF2-40B4-BE49-F238E27FC236}">
                  <a16:creationId xmlns:a16="http://schemas.microsoft.com/office/drawing/2014/main" id="{A071547E-E941-4D98-962E-9531009676B5}"/>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466" name="手繪多邊形: 圖案 465">
              <a:extLst>
                <a:ext uri="{FF2B5EF4-FFF2-40B4-BE49-F238E27FC236}">
                  <a16:creationId xmlns:a16="http://schemas.microsoft.com/office/drawing/2014/main" id="{9A97EBD5-BF1A-48F7-826E-428ED80781D0}"/>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35" name="文字方塊 352">
            <a:extLst>
              <a:ext uri="{FF2B5EF4-FFF2-40B4-BE49-F238E27FC236}">
                <a16:creationId xmlns:a16="http://schemas.microsoft.com/office/drawing/2014/main" id="{4B4B246B-714E-4ECB-B818-4F2E0E422FDD}"/>
              </a:ext>
            </a:extLst>
          </p:cNvPr>
          <p:cNvSpPr txBox="1"/>
          <p:nvPr/>
        </p:nvSpPr>
        <p:spPr>
          <a:xfrm>
            <a:off x="3352403" y="2411648"/>
            <a:ext cx="113127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Initiator</a:t>
            </a:r>
          </a:p>
        </p:txBody>
      </p:sp>
      <p:sp>
        <p:nvSpPr>
          <p:cNvPr id="236" name="箭號: 左-右雙向 351">
            <a:extLst>
              <a:ext uri="{FF2B5EF4-FFF2-40B4-BE49-F238E27FC236}">
                <a16:creationId xmlns:a16="http://schemas.microsoft.com/office/drawing/2014/main" id="{FFCF47E7-CD1D-45EA-8A8F-3EA6E42D16C0}"/>
              </a:ext>
            </a:extLst>
          </p:cNvPr>
          <p:cNvSpPr/>
          <p:nvPr/>
        </p:nvSpPr>
        <p:spPr>
          <a:xfrm>
            <a:off x="3437538" y="2823638"/>
            <a:ext cx="2243300" cy="181816"/>
          </a:xfrm>
          <a:prstGeom prst="leftRightArrow">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7" name="文字方塊 359">
            <a:extLst>
              <a:ext uri="{FF2B5EF4-FFF2-40B4-BE49-F238E27FC236}">
                <a16:creationId xmlns:a16="http://schemas.microsoft.com/office/drawing/2014/main" id="{51777329-7F2C-48E1-9355-42979D476401}"/>
              </a:ext>
            </a:extLst>
          </p:cNvPr>
          <p:cNvSpPr txBox="1"/>
          <p:nvPr/>
        </p:nvSpPr>
        <p:spPr>
          <a:xfrm>
            <a:off x="4367689" y="2979487"/>
            <a:ext cx="71153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iSCSI</a:t>
            </a:r>
          </a:p>
        </p:txBody>
      </p:sp>
      <p:pic>
        <p:nvPicPr>
          <p:cNvPr id="197" name="圖片 196" descr="一張含有 向量圖形 的圖片&#10;&#10;自動產生的描述">
            <a:extLst>
              <a:ext uri="{FF2B5EF4-FFF2-40B4-BE49-F238E27FC236}">
                <a16:creationId xmlns:a16="http://schemas.microsoft.com/office/drawing/2014/main" id="{FF688B74-E9B0-ED4D-BE54-30BF98F469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22250" y="1976865"/>
            <a:ext cx="1096752" cy="1096749"/>
          </a:xfrm>
          <a:prstGeom prst="roundRect">
            <a:avLst>
              <a:gd name="adj" fmla="val 23763"/>
            </a:avLst>
          </a:prstGeom>
          <a:ln w="28575">
            <a:noFill/>
          </a:ln>
          <a:effectLst/>
        </p:spPr>
      </p:pic>
      <p:grpSp>
        <p:nvGrpSpPr>
          <p:cNvPr id="198" name="群組 197">
            <a:extLst>
              <a:ext uri="{FF2B5EF4-FFF2-40B4-BE49-F238E27FC236}">
                <a16:creationId xmlns:a16="http://schemas.microsoft.com/office/drawing/2014/main" id="{3502B36C-A39A-458B-81E2-FAF0C1B43461}"/>
              </a:ext>
            </a:extLst>
          </p:cNvPr>
          <p:cNvGrpSpPr/>
          <p:nvPr/>
        </p:nvGrpSpPr>
        <p:grpSpPr>
          <a:xfrm>
            <a:off x="10050282" y="5553267"/>
            <a:ext cx="1407224" cy="533879"/>
            <a:chOff x="7884633" y="5312644"/>
            <a:chExt cx="1407224" cy="533876"/>
          </a:xfrm>
        </p:grpSpPr>
        <p:sp>
          <p:nvSpPr>
            <p:cNvPr id="199" name="文字方塊 198">
              <a:extLst>
                <a:ext uri="{FF2B5EF4-FFF2-40B4-BE49-F238E27FC236}">
                  <a16:creationId xmlns:a16="http://schemas.microsoft.com/office/drawing/2014/main" id="{9A0E53F5-A091-4776-AEC5-7F1E9A42F0DC}"/>
                </a:ext>
              </a:extLst>
            </p:cNvPr>
            <p:cNvSpPr txBox="1"/>
            <p:nvPr/>
          </p:nvSpPr>
          <p:spPr>
            <a:xfrm>
              <a:off x="8715818" y="5461291"/>
              <a:ext cx="576039" cy="307775"/>
            </a:xfrm>
            <a:prstGeom prst="rect">
              <a:avLst/>
            </a:prstGeom>
            <a:solidFill>
              <a:srgbClr val="35393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grpSp>
          <p:nvGrpSpPr>
            <p:cNvPr id="200" name="圖形 152">
              <a:extLst>
                <a:ext uri="{FF2B5EF4-FFF2-40B4-BE49-F238E27FC236}">
                  <a16:creationId xmlns:a16="http://schemas.microsoft.com/office/drawing/2014/main" id="{4F9A9F03-2D16-482B-8B22-560EAD06EC37}"/>
                </a:ext>
              </a:extLst>
            </p:cNvPr>
            <p:cNvGrpSpPr/>
            <p:nvPr/>
          </p:nvGrpSpPr>
          <p:grpSpPr>
            <a:xfrm flipH="1">
              <a:off x="7884633" y="5312644"/>
              <a:ext cx="412922" cy="531799"/>
              <a:chOff x="9272428" y="5069210"/>
              <a:chExt cx="458537" cy="590550"/>
            </a:xfrm>
          </p:grpSpPr>
          <p:sp>
            <p:nvSpPr>
              <p:cNvPr id="277" name="手繪多邊形: 圖案 276">
                <a:extLst>
                  <a:ext uri="{FF2B5EF4-FFF2-40B4-BE49-F238E27FC236}">
                    <a16:creationId xmlns:a16="http://schemas.microsoft.com/office/drawing/2014/main" id="{E2B1DB29-115B-45A2-A11D-7F7BE2E768B7}"/>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8" name="手繪多邊形: 圖案 277">
                <a:extLst>
                  <a:ext uri="{FF2B5EF4-FFF2-40B4-BE49-F238E27FC236}">
                    <a16:creationId xmlns:a16="http://schemas.microsoft.com/office/drawing/2014/main" id="{6673CC6A-3DF3-45B2-9B43-6AB608319690}"/>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9" name="手繪多邊形: 圖案 278">
                <a:extLst>
                  <a:ext uri="{FF2B5EF4-FFF2-40B4-BE49-F238E27FC236}">
                    <a16:creationId xmlns:a16="http://schemas.microsoft.com/office/drawing/2014/main" id="{33863368-EE21-4666-8545-8B51D1A3294E}"/>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0" name="手繪多邊形: 圖案 279">
                <a:extLst>
                  <a:ext uri="{FF2B5EF4-FFF2-40B4-BE49-F238E27FC236}">
                    <a16:creationId xmlns:a16="http://schemas.microsoft.com/office/drawing/2014/main" id="{3F86B91F-D404-448A-8D79-DD49A8C439B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1" name="手繪多邊形: 圖案 280">
                <a:extLst>
                  <a:ext uri="{FF2B5EF4-FFF2-40B4-BE49-F238E27FC236}">
                    <a16:creationId xmlns:a16="http://schemas.microsoft.com/office/drawing/2014/main" id="{8BE7ACA1-E162-4487-9E13-3B2A804DE2BB}"/>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2" name="手繪多邊形: 圖案 291">
                <a:extLst>
                  <a:ext uri="{FF2B5EF4-FFF2-40B4-BE49-F238E27FC236}">
                    <a16:creationId xmlns:a16="http://schemas.microsoft.com/office/drawing/2014/main" id="{CF06C327-3D82-49CD-BCB2-16E14185CDC2}"/>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5" name="手繪多邊形: 圖案 304">
                <a:extLst>
                  <a:ext uri="{FF2B5EF4-FFF2-40B4-BE49-F238E27FC236}">
                    <a16:creationId xmlns:a16="http://schemas.microsoft.com/office/drawing/2014/main" id="{C60E3718-E389-41E3-86FC-1E4234F43F1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6" name="手繪多邊形: 圖案 305">
                <a:extLst>
                  <a:ext uri="{FF2B5EF4-FFF2-40B4-BE49-F238E27FC236}">
                    <a16:creationId xmlns:a16="http://schemas.microsoft.com/office/drawing/2014/main" id="{B8808E35-B787-47C9-9A42-6E724486BFB7}"/>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7" name="手繪多邊形: 圖案 306">
                <a:extLst>
                  <a:ext uri="{FF2B5EF4-FFF2-40B4-BE49-F238E27FC236}">
                    <a16:creationId xmlns:a16="http://schemas.microsoft.com/office/drawing/2014/main" id="{0CCC998D-E98D-46D7-BC63-FFD04D1B93BF}"/>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8" name="手繪多邊形: 圖案 307">
                <a:extLst>
                  <a:ext uri="{FF2B5EF4-FFF2-40B4-BE49-F238E27FC236}">
                    <a16:creationId xmlns:a16="http://schemas.microsoft.com/office/drawing/2014/main" id="{D25D9787-AC5F-4494-A215-39BE258576E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9" name="手繪多邊形: 圖案 308">
                <a:extLst>
                  <a:ext uri="{FF2B5EF4-FFF2-40B4-BE49-F238E27FC236}">
                    <a16:creationId xmlns:a16="http://schemas.microsoft.com/office/drawing/2014/main" id="{2956FEDB-2DB2-4F21-A56C-7D9445873B9D}"/>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0" name="手繪多邊形: 圖案 309">
                <a:extLst>
                  <a:ext uri="{FF2B5EF4-FFF2-40B4-BE49-F238E27FC236}">
                    <a16:creationId xmlns:a16="http://schemas.microsoft.com/office/drawing/2014/main" id="{2EAF9211-EBA4-4C1C-AAE1-51564C934B41}"/>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01" name="手繪多邊形: 圖案 200">
              <a:extLst>
                <a:ext uri="{FF2B5EF4-FFF2-40B4-BE49-F238E27FC236}">
                  <a16:creationId xmlns:a16="http://schemas.microsoft.com/office/drawing/2014/main" id="{A92CAFFF-656D-4A65-B095-C7AE0945087E}"/>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2" name="手繪多邊形: 圖案 201">
              <a:extLst>
                <a:ext uri="{FF2B5EF4-FFF2-40B4-BE49-F238E27FC236}">
                  <a16:creationId xmlns:a16="http://schemas.microsoft.com/office/drawing/2014/main" id="{773A9717-E229-40D8-A591-11E150620F8F}"/>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3" name="手繪多邊形: 圖案 202">
              <a:extLst>
                <a:ext uri="{FF2B5EF4-FFF2-40B4-BE49-F238E27FC236}">
                  <a16:creationId xmlns:a16="http://schemas.microsoft.com/office/drawing/2014/main" id="{2EC99132-1CB5-48EC-998B-217A9766F785}"/>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8" name="手繪多邊形: 圖案 237">
              <a:extLst>
                <a:ext uri="{FF2B5EF4-FFF2-40B4-BE49-F238E27FC236}">
                  <a16:creationId xmlns:a16="http://schemas.microsoft.com/office/drawing/2014/main" id="{E0D8AB38-E844-4D32-AC21-F1733C354809}"/>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9" name="手繪多邊形: 圖案 238">
              <a:extLst>
                <a:ext uri="{FF2B5EF4-FFF2-40B4-BE49-F238E27FC236}">
                  <a16:creationId xmlns:a16="http://schemas.microsoft.com/office/drawing/2014/main" id="{8FDF6B2B-1609-481D-B689-53844E2A97AC}"/>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0" name="手繪多邊形: 圖案 239">
              <a:extLst>
                <a:ext uri="{FF2B5EF4-FFF2-40B4-BE49-F238E27FC236}">
                  <a16:creationId xmlns:a16="http://schemas.microsoft.com/office/drawing/2014/main" id="{3D532864-60C3-4D0A-86A7-F1DCE0F51982}"/>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1" name="手繪多邊形: 圖案 240">
              <a:extLst>
                <a:ext uri="{FF2B5EF4-FFF2-40B4-BE49-F238E27FC236}">
                  <a16:creationId xmlns:a16="http://schemas.microsoft.com/office/drawing/2014/main" id="{C3B2E8D4-7512-4844-BBCD-CAACEA53F16E}"/>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2" name="手繪多邊形: 圖案 241">
              <a:extLst>
                <a:ext uri="{FF2B5EF4-FFF2-40B4-BE49-F238E27FC236}">
                  <a16:creationId xmlns:a16="http://schemas.microsoft.com/office/drawing/2014/main" id="{20D4B699-7231-4D2E-B3F6-A8BF1E5A39F9}"/>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3" name="手繪多邊形: 圖案 242">
              <a:extLst>
                <a:ext uri="{FF2B5EF4-FFF2-40B4-BE49-F238E27FC236}">
                  <a16:creationId xmlns:a16="http://schemas.microsoft.com/office/drawing/2014/main" id="{3BF11BF6-B036-42DD-9969-11427342991F}"/>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44" name="手繪多邊形: 圖案 243">
              <a:extLst>
                <a:ext uri="{FF2B5EF4-FFF2-40B4-BE49-F238E27FC236}">
                  <a16:creationId xmlns:a16="http://schemas.microsoft.com/office/drawing/2014/main" id="{48E24605-512F-4D4D-ACED-E6D065758FFD}"/>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5" name="手繪多邊形: 圖案 274">
              <a:extLst>
                <a:ext uri="{FF2B5EF4-FFF2-40B4-BE49-F238E27FC236}">
                  <a16:creationId xmlns:a16="http://schemas.microsoft.com/office/drawing/2014/main" id="{77AFC5AB-2A2B-4D35-BF1A-4102CEE76EA2}"/>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6" name="手繪多邊形: 圖案 275">
              <a:extLst>
                <a:ext uri="{FF2B5EF4-FFF2-40B4-BE49-F238E27FC236}">
                  <a16:creationId xmlns:a16="http://schemas.microsoft.com/office/drawing/2014/main" id="{CA7EDC4B-C984-4907-8014-A08048EF540F}"/>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311" name="圖形 211">
            <a:extLst>
              <a:ext uri="{FF2B5EF4-FFF2-40B4-BE49-F238E27FC236}">
                <a16:creationId xmlns:a16="http://schemas.microsoft.com/office/drawing/2014/main" id="{E8E68237-25B9-468C-80E8-34716B2AE555}"/>
              </a:ext>
            </a:extLst>
          </p:cNvPr>
          <p:cNvGrpSpPr/>
          <p:nvPr/>
        </p:nvGrpSpPr>
        <p:grpSpPr>
          <a:xfrm>
            <a:off x="10669705" y="4489796"/>
            <a:ext cx="229360" cy="280147"/>
            <a:chOff x="6880167" y="2925402"/>
            <a:chExt cx="551412" cy="630183"/>
          </a:xfrm>
          <a:solidFill>
            <a:schemeClr val="tx1"/>
          </a:solidFill>
        </p:grpSpPr>
        <p:sp>
          <p:nvSpPr>
            <p:cNvPr id="312" name="手繪多邊形: 圖案 311">
              <a:extLst>
                <a:ext uri="{FF2B5EF4-FFF2-40B4-BE49-F238E27FC236}">
                  <a16:creationId xmlns:a16="http://schemas.microsoft.com/office/drawing/2014/main" id="{66E28089-7A39-474D-8700-35EE14688F0A}"/>
                </a:ext>
              </a:extLst>
            </p:cNvPr>
            <p:cNvSpPr/>
            <p:nvPr/>
          </p:nvSpPr>
          <p:spPr>
            <a:xfrm>
              <a:off x="6880167" y="2925402"/>
              <a:ext cx="551412" cy="630183"/>
            </a:xfrm>
            <a:custGeom>
              <a:avLst/>
              <a:gdLst>
                <a:gd name="connsiteX0" fmla="*/ 278294 w 551412"/>
                <a:gd name="connsiteY0" fmla="*/ 636935 h 630182"/>
                <a:gd name="connsiteX1" fmla="*/ 0 w 551412"/>
                <a:gd name="connsiteY1" fmla="*/ 536443 h 630182"/>
                <a:gd name="connsiteX2" fmla="*/ 0 w 551412"/>
                <a:gd name="connsiteY2" fmla="*/ 77873 h 630182"/>
                <a:gd name="connsiteX3" fmla="*/ 278294 w 551412"/>
                <a:gd name="connsiteY3" fmla="*/ 0 h 630182"/>
                <a:gd name="connsiteX4" fmla="*/ 556589 w 551412"/>
                <a:gd name="connsiteY4" fmla="*/ 77873 h 630182"/>
                <a:gd name="connsiteX5" fmla="*/ 556589 w 551412"/>
                <a:gd name="connsiteY5" fmla="*/ 536443 h 630182"/>
                <a:gd name="connsiteX6" fmla="*/ 278294 w 551412"/>
                <a:gd name="connsiteY6" fmla="*/ 636935 h 630182"/>
                <a:gd name="connsiteX7" fmla="*/ 22507 w 551412"/>
                <a:gd name="connsiteY7" fmla="*/ 110732 h 630182"/>
                <a:gd name="connsiteX8" fmla="*/ 22507 w 551412"/>
                <a:gd name="connsiteY8" fmla="*/ 536556 h 630182"/>
                <a:gd name="connsiteX9" fmla="*/ 278294 w 551412"/>
                <a:gd name="connsiteY9" fmla="*/ 614428 h 630182"/>
                <a:gd name="connsiteX10" fmla="*/ 534082 w 551412"/>
                <a:gd name="connsiteY10" fmla="*/ 536556 h 630182"/>
                <a:gd name="connsiteX11" fmla="*/ 534082 w 551412"/>
                <a:gd name="connsiteY11" fmla="*/ 110732 h 630182"/>
                <a:gd name="connsiteX12" fmla="*/ 278294 w 551412"/>
                <a:gd name="connsiteY12" fmla="*/ 155858 h 630182"/>
                <a:gd name="connsiteX13" fmla="*/ 22507 w 551412"/>
                <a:gd name="connsiteY13" fmla="*/ 110732 h 630182"/>
                <a:gd name="connsiteX14" fmla="*/ 278294 w 551412"/>
                <a:gd name="connsiteY14" fmla="*/ 22507 h 630182"/>
                <a:gd name="connsiteX15" fmla="*/ 22507 w 551412"/>
                <a:gd name="connsiteY15" fmla="*/ 77873 h 630182"/>
                <a:gd name="connsiteX16" fmla="*/ 278294 w 551412"/>
                <a:gd name="connsiteY16" fmla="*/ 133239 h 630182"/>
                <a:gd name="connsiteX17" fmla="*/ 534082 w 551412"/>
                <a:gd name="connsiteY17" fmla="*/ 77873 h 630182"/>
                <a:gd name="connsiteX18" fmla="*/ 278294 w 551412"/>
                <a:gd name="connsiteY18" fmla="*/ 22507 h 63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1412" h="630182">
                  <a:moveTo>
                    <a:pt x="278294" y="636935"/>
                  </a:moveTo>
                  <a:cubicBezTo>
                    <a:pt x="137853" y="636935"/>
                    <a:pt x="0" y="587195"/>
                    <a:pt x="0" y="536443"/>
                  </a:cubicBezTo>
                  <a:lnTo>
                    <a:pt x="0" y="77873"/>
                  </a:lnTo>
                  <a:cubicBezTo>
                    <a:pt x="0" y="26783"/>
                    <a:pt x="139991" y="0"/>
                    <a:pt x="278294" y="0"/>
                  </a:cubicBezTo>
                  <a:cubicBezTo>
                    <a:pt x="416597" y="0"/>
                    <a:pt x="556589" y="26783"/>
                    <a:pt x="556589" y="77873"/>
                  </a:cubicBezTo>
                  <a:lnTo>
                    <a:pt x="556589" y="536443"/>
                  </a:lnTo>
                  <a:cubicBezTo>
                    <a:pt x="556589" y="587195"/>
                    <a:pt x="418736" y="636935"/>
                    <a:pt x="278294" y="636935"/>
                  </a:cubicBezTo>
                  <a:close/>
                  <a:moveTo>
                    <a:pt x="22507" y="110732"/>
                  </a:moveTo>
                  <a:lnTo>
                    <a:pt x="22507" y="536556"/>
                  </a:lnTo>
                  <a:cubicBezTo>
                    <a:pt x="22507" y="559062"/>
                    <a:pt x="124462" y="614428"/>
                    <a:pt x="278294" y="614428"/>
                  </a:cubicBezTo>
                  <a:cubicBezTo>
                    <a:pt x="432127" y="614428"/>
                    <a:pt x="534082" y="558950"/>
                    <a:pt x="534082" y="536556"/>
                  </a:cubicBezTo>
                  <a:lnTo>
                    <a:pt x="534082" y="110732"/>
                  </a:lnTo>
                  <a:cubicBezTo>
                    <a:pt x="489069" y="140441"/>
                    <a:pt x="383175" y="155858"/>
                    <a:pt x="278294" y="155858"/>
                  </a:cubicBezTo>
                  <a:cubicBezTo>
                    <a:pt x="173413" y="155858"/>
                    <a:pt x="67520" y="140441"/>
                    <a:pt x="22507" y="110732"/>
                  </a:cubicBezTo>
                  <a:close/>
                  <a:moveTo>
                    <a:pt x="278294" y="22507"/>
                  </a:moveTo>
                  <a:cubicBezTo>
                    <a:pt x="122098" y="22507"/>
                    <a:pt x="22507" y="55366"/>
                    <a:pt x="22507" y="77873"/>
                  </a:cubicBezTo>
                  <a:cubicBezTo>
                    <a:pt x="22507" y="100379"/>
                    <a:pt x="122098" y="133239"/>
                    <a:pt x="278294" y="133239"/>
                  </a:cubicBezTo>
                  <a:cubicBezTo>
                    <a:pt x="434490" y="133239"/>
                    <a:pt x="534082" y="100379"/>
                    <a:pt x="534082" y="77873"/>
                  </a:cubicBezTo>
                  <a:cubicBezTo>
                    <a:pt x="534082" y="55366"/>
                    <a:pt x="434490" y="22507"/>
                    <a:pt x="278294" y="22507"/>
                  </a:cubicBezTo>
                  <a:close/>
                </a:path>
              </a:pathLst>
            </a:custGeom>
            <a:grp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3" name="手繪多邊形: 圖案 312">
              <a:extLst>
                <a:ext uri="{FF2B5EF4-FFF2-40B4-BE49-F238E27FC236}">
                  <a16:creationId xmlns:a16="http://schemas.microsoft.com/office/drawing/2014/main" id="{82F9FC01-FC67-4AEB-8C9E-F6E12409D9E1}"/>
                </a:ext>
              </a:extLst>
            </p:cNvPr>
            <p:cNvSpPr/>
            <p:nvPr/>
          </p:nvSpPr>
          <p:spPr>
            <a:xfrm>
              <a:off x="6889507" y="3161721"/>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14" name="手繪多邊形: 圖案 313">
              <a:extLst>
                <a:ext uri="{FF2B5EF4-FFF2-40B4-BE49-F238E27FC236}">
                  <a16:creationId xmlns:a16="http://schemas.microsoft.com/office/drawing/2014/main" id="{05D14FEE-F028-46CC-A152-3DFB0C31A955}"/>
                </a:ext>
              </a:extLst>
            </p:cNvPr>
            <p:cNvSpPr/>
            <p:nvPr/>
          </p:nvSpPr>
          <p:spPr>
            <a:xfrm>
              <a:off x="6889507" y="3319266"/>
              <a:ext cx="528905" cy="67520"/>
            </a:xfrm>
            <a:custGeom>
              <a:avLst/>
              <a:gdLst>
                <a:gd name="connsiteX0" fmla="*/ 264115 w 528905"/>
                <a:gd name="connsiteY0" fmla="*/ 73821 h 67519"/>
                <a:gd name="connsiteX1" fmla="*/ 0 w 528905"/>
                <a:gd name="connsiteY1" fmla="*/ 15980 h 67519"/>
                <a:gd name="connsiteX2" fmla="*/ 10578 w 528905"/>
                <a:gd name="connsiteY2" fmla="*/ 113 h 67519"/>
                <a:gd name="connsiteX3" fmla="*/ 264115 w 528905"/>
                <a:gd name="connsiteY3" fmla="*/ 54803 h 67519"/>
                <a:gd name="connsiteX4" fmla="*/ 529018 w 528905"/>
                <a:gd name="connsiteY4" fmla="*/ 0 h 67519"/>
                <a:gd name="connsiteX5" fmla="*/ 539258 w 528905"/>
                <a:gd name="connsiteY5" fmla="*/ 16092 h 67519"/>
                <a:gd name="connsiteX6" fmla="*/ 264115 w 528905"/>
                <a:gd name="connsiteY6" fmla="*/ 73821 h 6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905" h="67519">
                  <a:moveTo>
                    <a:pt x="264115" y="73821"/>
                  </a:moveTo>
                  <a:cubicBezTo>
                    <a:pt x="150007" y="73821"/>
                    <a:pt x="35560" y="39611"/>
                    <a:pt x="0" y="15980"/>
                  </a:cubicBezTo>
                  <a:lnTo>
                    <a:pt x="10578" y="113"/>
                  </a:lnTo>
                  <a:cubicBezTo>
                    <a:pt x="44113" y="22507"/>
                    <a:pt x="153720" y="54803"/>
                    <a:pt x="264115" y="54803"/>
                  </a:cubicBezTo>
                  <a:cubicBezTo>
                    <a:pt x="371809" y="54803"/>
                    <a:pt x="494920" y="21831"/>
                    <a:pt x="529018" y="0"/>
                  </a:cubicBezTo>
                  <a:lnTo>
                    <a:pt x="539258" y="16092"/>
                  </a:lnTo>
                  <a:cubicBezTo>
                    <a:pt x="502460" y="39611"/>
                    <a:pt x="376873" y="73821"/>
                    <a:pt x="264115" y="73821"/>
                  </a:cubicBezTo>
                  <a:close/>
                </a:path>
              </a:pathLst>
            </a:custGeom>
            <a:grpFill/>
            <a:ln w="1108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315" name="文字方塊 314">
            <a:extLst>
              <a:ext uri="{FF2B5EF4-FFF2-40B4-BE49-F238E27FC236}">
                <a16:creationId xmlns:a16="http://schemas.microsoft.com/office/drawing/2014/main" id="{6F64CE75-73E3-49E1-AD2F-59C36770480B}"/>
              </a:ext>
            </a:extLst>
          </p:cNvPr>
          <p:cNvSpPr txBox="1"/>
          <p:nvPr/>
        </p:nvSpPr>
        <p:spPr>
          <a:xfrm>
            <a:off x="2244738" y="3014953"/>
            <a:ext cx="1345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316" name="圖形 315">
            <a:extLst>
              <a:ext uri="{FF2B5EF4-FFF2-40B4-BE49-F238E27FC236}">
                <a16:creationId xmlns:a16="http://schemas.microsoft.com/office/drawing/2014/main" id="{A83B1F37-7C31-4985-8992-B844E896A795}"/>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2034824" y="2642350"/>
            <a:ext cx="391767" cy="372521"/>
          </a:xfrm>
          <a:prstGeom prst="rect">
            <a:avLst/>
          </a:prstGeom>
        </p:spPr>
      </p:pic>
      <p:grpSp>
        <p:nvGrpSpPr>
          <p:cNvPr id="321" name="群組 320">
            <a:extLst>
              <a:ext uri="{FF2B5EF4-FFF2-40B4-BE49-F238E27FC236}">
                <a16:creationId xmlns:a16="http://schemas.microsoft.com/office/drawing/2014/main" id="{A83E0AE9-DE75-488F-A8B6-34FF8CD69EC6}"/>
              </a:ext>
            </a:extLst>
          </p:cNvPr>
          <p:cNvGrpSpPr/>
          <p:nvPr/>
        </p:nvGrpSpPr>
        <p:grpSpPr>
          <a:xfrm>
            <a:off x="1411368" y="5306493"/>
            <a:ext cx="1074505" cy="712928"/>
            <a:chOff x="672980" y="1966505"/>
            <a:chExt cx="1057450" cy="651099"/>
          </a:xfrm>
          <a:noFill/>
        </p:grpSpPr>
        <p:sp>
          <p:nvSpPr>
            <p:cNvPr id="322" name="手繪多邊形: 圖案 321">
              <a:extLst>
                <a:ext uri="{FF2B5EF4-FFF2-40B4-BE49-F238E27FC236}">
                  <a16:creationId xmlns:a16="http://schemas.microsoft.com/office/drawing/2014/main" id="{CFB3F76A-A50E-4552-AEB3-2181470588E2}"/>
                </a:ext>
              </a:extLst>
            </p:cNvPr>
            <p:cNvSpPr/>
            <p:nvPr/>
          </p:nvSpPr>
          <p:spPr>
            <a:xfrm>
              <a:off x="933835" y="1966505"/>
              <a:ext cx="796595" cy="651099"/>
            </a:xfrm>
            <a:custGeom>
              <a:avLst/>
              <a:gdLst>
                <a:gd name="connsiteX0" fmla="*/ 63593 w 796595"/>
                <a:gd name="connsiteY0" fmla="*/ 607620 h 651099"/>
                <a:gd name="connsiteX1" fmla="*/ 733001 w 796595"/>
                <a:gd name="connsiteY1" fmla="*/ 607620 h 651099"/>
                <a:gd name="connsiteX2" fmla="*/ 733001 w 796595"/>
                <a:gd name="connsiteY2" fmla="*/ 651099 h 651099"/>
                <a:gd name="connsiteX3" fmla="*/ 63593 w 796595"/>
                <a:gd name="connsiteY3" fmla="*/ 651099 h 651099"/>
                <a:gd name="connsiteX4" fmla="*/ 63148 w 796595"/>
                <a:gd name="connsiteY4" fmla="*/ 60404 h 651099"/>
                <a:gd name="connsiteX5" fmla="*/ 63148 w 796595"/>
                <a:gd name="connsiteY5" fmla="*/ 464625 h 651099"/>
                <a:gd name="connsiteX6" fmla="*/ 733390 w 796595"/>
                <a:gd name="connsiteY6" fmla="*/ 464625 h 651099"/>
                <a:gd name="connsiteX7" fmla="*/ 733390 w 796595"/>
                <a:gd name="connsiteY7" fmla="*/ 60404 h 651099"/>
                <a:gd name="connsiteX8" fmla="*/ 0 w 796595"/>
                <a:gd name="connsiteY8" fmla="*/ 0 h 651099"/>
                <a:gd name="connsiteX9" fmla="*/ 796595 w 796595"/>
                <a:gd name="connsiteY9" fmla="*/ 0 h 651099"/>
                <a:gd name="connsiteX10" fmla="*/ 796595 w 796595"/>
                <a:gd name="connsiteY10" fmla="*/ 525032 h 651099"/>
                <a:gd name="connsiteX11" fmla="*/ 509142 w 796595"/>
                <a:gd name="connsiteY11" fmla="*/ 525032 h 651099"/>
                <a:gd name="connsiteX12" fmla="*/ 509142 w 796595"/>
                <a:gd name="connsiteY12" fmla="*/ 603286 h 651099"/>
                <a:gd name="connsiteX13" fmla="*/ 287451 w 796595"/>
                <a:gd name="connsiteY13" fmla="*/ 603286 h 651099"/>
                <a:gd name="connsiteX14" fmla="*/ 287451 w 796595"/>
                <a:gd name="connsiteY14" fmla="*/ 525032 h 651099"/>
                <a:gd name="connsiteX15" fmla="*/ 0 w 796595"/>
                <a:gd name="connsiteY15" fmla="*/ 525032 h 65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6595" h="651099">
                  <a:moveTo>
                    <a:pt x="63593" y="607620"/>
                  </a:moveTo>
                  <a:lnTo>
                    <a:pt x="733001" y="607620"/>
                  </a:lnTo>
                  <a:lnTo>
                    <a:pt x="733001" y="651099"/>
                  </a:lnTo>
                  <a:lnTo>
                    <a:pt x="63593" y="651099"/>
                  </a:lnTo>
                  <a:close/>
                  <a:moveTo>
                    <a:pt x="63148" y="60404"/>
                  </a:moveTo>
                  <a:lnTo>
                    <a:pt x="63148" y="464625"/>
                  </a:lnTo>
                  <a:lnTo>
                    <a:pt x="733390" y="464625"/>
                  </a:lnTo>
                  <a:lnTo>
                    <a:pt x="733390" y="60404"/>
                  </a:lnTo>
                  <a:close/>
                  <a:moveTo>
                    <a:pt x="0" y="0"/>
                  </a:moveTo>
                  <a:lnTo>
                    <a:pt x="796595" y="0"/>
                  </a:lnTo>
                  <a:lnTo>
                    <a:pt x="796595" y="525032"/>
                  </a:lnTo>
                  <a:lnTo>
                    <a:pt x="509142" y="525032"/>
                  </a:lnTo>
                  <a:lnTo>
                    <a:pt x="509142" y="603286"/>
                  </a:lnTo>
                  <a:lnTo>
                    <a:pt x="287451" y="603286"/>
                  </a:lnTo>
                  <a:lnTo>
                    <a:pt x="287451" y="525032"/>
                  </a:lnTo>
                  <a:lnTo>
                    <a:pt x="0" y="525032"/>
                  </a:lnTo>
                  <a:close/>
                </a:path>
              </a:pathLst>
            </a:custGeom>
            <a:grpFill/>
            <a:ln w="19050" cap="rnd">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3" name="手繪多邊形: 圖案 322">
              <a:extLst>
                <a:ext uri="{FF2B5EF4-FFF2-40B4-BE49-F238E27FC236}">
                  <a16:creationId xmlns:a16="http://schemas.microsoft.com/office/drawing/2014/main" id="{F979B78B-E025-48A3-BA91-528466673A84}"/>
                </a:ext>
              </a:extLst>
            </p:cNvPr>
            <p:cNvSpPr/>
            <p:nvPr/>
          </p:nvSpPr>
          <p:spPr>
            <a:xfrm>
              <a:off x="672980" y="2002209"/>
              <a:ext cx="269504" cy="586820"/>
            </a:xfrm>
            <a:custGeom>
              <a:avLst/>
              <a:gdLst>
                <a:gd name="connsiteX0" fmla="*/ 52181 w 269504"/>
                <a:gd name="connsiteY0" fmla="*/ 469456 h 586820"/>
                <a:gd name="connsiteX1" fmla="*/ 52181 w 269504"/>
                <a:gd name="connsiteY1" fmla="*/ 508565 h 586820"/>
                <a:gd name="connsiteX2" fmla="*/ 213024 w 269504"/>
                <a:gd name="connsiteY2" fmla="*/ 508565 h 586820"/>
                <a:gd name="connsiteX3" fmla="*/ 213024 w 269504"/>
                <a:gd name="connsiteY3" fmla="*/ 469456 h 586820"/>
                <a:gd name="connsiteX4" fmla="*/ 52181 w 269504"/>
                <a:gd name="connsiteY4" fmla="*/ 397738 h 586820"/>
                <a:gd name="connsiteX5" fmla="*/ 52181 w 269504"/>
                <a:gd name="connsiteY5" fmla="*/ 436847 h 586820"/>
                <a:gd name="connsiteX6" fmla="*/ 213024 w 269504"/>
                <a:gd name="connsiteY6" fmla="*/ 436847 h 586820"/>
                <a:gd name="connsiteX7" fmla="*/ 213024 w 269504"/>
                <a:gd name="connsiteY7" fmla="*/ 397738 h 586820"/>
                <a:gd name="connsiteX8" fmla="*/ 52181 w 269504"/>
                <a:gd name="connsiteY8" fmla="*/ 256468 h 586820"/>
                <a:gd name="connsiteX9" fmla="*/ 52181 w 269504"/>
                <a:gd name="connsiteY9" fmla="*/ 365129 h 586820"/>
                <a:gd name="connsiteX10" fmla="*/ 213024 w 269504"/>
                <a:gd name="connsiteY10" fmla="*/ 365129 h 586820"/>
                <a:gd name="connsiteX11" fmla="*/ 213024 w 269504"/>
                <a:gd name="connsiteY11" fmla="*/ 256468 h 586820"/>
                <a:gd name="connsiteX12" fmla="*/ 68469 w 269504"/>
                <a:gd name="connsiteY12" fmla="*/ 203203 h 586820"/>
                <a:gd name="connsiteX13" fmla="*/ 56516 w 269504"/>
                <a:gd name="connsiteY13" fmla="*/ 215156 h 586820"/>
                <a:gd name="connsiteX14" fmla="*/ 68469 w 269504"/>
                <a:gd name="connsiteY14" fmla="*/ 227109 h 586820"/>
                <a:gd name="connsiteX15" fmla="*/ 80422 w 269504"/>
                <a:gd name="connsiteY15" fmla="*/ 215156 h 586820"/>
                <a:gd name="connsiteX16" fmla="*/ 68469 w 269504"/>
                <a:gd name="connsiteY16" fmla="*/ 203203 h 586820"/>
                <a:gd name="connsiteX17" fmla="*/ 0 w 269504"/>
                <a:gd name="connsiteY17" fmla="*/ 0 h 586820"/>
                <a:gd name="connsiteX18" fmla="*/ 269504 w 269504"/>
                <a:gd name="connsiteY18" fmla="*/ 0 h 586820"/>
                <a:gd name="connsiteX19" fmla="*/ 269504 w 269504"/>
                <a:gd name="connsiteY19" fmla="*/ 586820 h 586820"/>
                <a:gd name="connsiteX20" fmla="*/ 0 w 269504"/>
                <a:gd name="connsiteY20" fmla="*/ 586820 h 586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9504" h="586820">
                  <a:moveTo>
                    <a:pt x="52181" y="469456"/>
                  </a:moveTo>
                  <a:lnTo>
                    <a:pt x="52181" y="508565"/>
                  </a:lnTo>
                  <a:lnTo>
                    <a:pt x="213024" y="508565"/>
                  </a:lnTo>
                  <a:lnTo>
                    <a:pt x="213024" y="469456"/>
                  </a:lnTo>
                  <a:close/>
                  <a:moveTo>
                    <a:pt x="52181" y="397738"/>
                  </a:moveTo>
                  <a:lnTo>
                    <a:pt x="52181" y="436847"/>
                  </a:lnTo>
                  <a:lnTo>
                    <a:pt x="213024" y="436847"/>
                  </a:lnTo>
                  <a:lnTo>
                    <a:pt x="213024" y="397738"/>
                  </a:lnTo>
                  <a:close/>
                  <a:moveTo>
                    <a:pt x="52181" y="256468"/>
                  </a:moveTo>
                  <a:lnTo>
                    <a:pt x="52181" y="365129"/>
                  </a:lnTo>
                  <a:lnTo>
                    <a:pt x="213024" y="365129"/>
                  </a:lnTo>
                  <a:lnTo>
                    <a:pt x="213024" y="256468"/>
                  </a:lnTo>
                  <a:close/>
                  <a:moveTo>
                    <a:pt x="68469" y="203203"/>
                  </a:moveTo>
                  <a:cubicBezTo>
                    <a:pt x="61867" y="203203"/>
                    <a:pt x="56516" y="208554"/>
                    <a:pt x="56516" y="215156"/>
                  </a:cubicBezTo>
                  <a:cubicBezTo>
                    <a:pt x="56516" y="221758"/>
                    <a:pt x="61867" y="227109"/>
                    <a:pt x="68469" y="227109"/>
                  </a:cubicBezTo>
                  <a:cubicBezTo>
                    <a:pt x="75070" y="227109"/>
                    <a:pt x="80422" y="221758"/>
                    <a:pt x="80422" y="215156"/>
                  </a:cubicBezTo>
                  <a:cubicBezTo>
                    <a:pt x="80422" y="208554"/>
                    <a:pt x="75070" y="203203"/>
                    <a:pt x="68469" y="203203"/>
                  </a:cubicBezTo>
                  <a:close/>
                  <a:moveTo>
                    <a:pt x="0" y="0"/>
                  </a:moveTo>
                  <a:lnTo>
                    <a:pt x="269504" y="0"/>
                  </a:lnTo>
                  <a:lnTo>
                    <a:pt x="269504" y="586820"/>
                  </a:lnTo>
                  <a:lnTo>
                    <a:pt x="0" y="586820"/>
                  </a:lnTo>
                  <a:close/>
                </a:path>
              </a:pathLst>
            </a:custGeom>
            <a:grpFill/>
            <a:ln w="19050" cap="flat">
              <a:solidFill>
                <a:schemeClr val="bg1"/>
              </a:solidFill>
              <a:prstDash val="solid"/>
              <a:miter/>
            </a:ln>
          </p:spPr>
          <p:txBody>
            <a:bodyPr wrap="square" rtlCol="0" anchor="ctr">
              <a:noAutofit/>
            </a:bodyP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324" name="文字方塊 323">
            <a:extLst>
              <a:ext uri="{FF2B5EF4-FFF2-40B4-BE49-F238E27FC236}">
                <a16:creationId xmlns:a16="http://schemas.microsoft.com/office/drawing/2014/main" id="{3729410E-1962-4525-8E4E-E6E1CA136F2A}"/>
              </a:ext>
            </a:extLst>
          </p:cNvPr>
          <p:cNvSpPr txBox="1"/>
          <p:nvPr/>
        </p:nvSpPr>
        <p:spPr>
          <a:xfrm>
            <a:off x="1417735" y="6035227"/>
            <a:ext cx="1345067"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user</a:t>
            </a:r>
          </a:p>
        </p:txBody>
      </p:sp>
      <p:pic>
        <p:nvPicPr>
          <p:cNvPr id="325" name="圖形 324">
            <a:extLst>
              <a:ext uri="{FF2B5EF4-FFF2-40B4-BE49-F238E27FC236}">
                <a16:creationId xmlns:a16="http://schemas.microsoft.com/office/drawing/2014/main" id="{DD9D457A-A143-4143-A859-E216FC09E2C3}"/>
              </a:ext>
            </a:extLst>
          </p:cNvPr>
          <p:cNvPicPr>
            <a:picLocks noChangeAspect="1"/>
          </p:cNvPicPr>
          <p:nvPr/>
        </p:nvPicPr>
        <p:blipFill>
          <a:blip r:embed="rId5">
            <a:extLst>
              <a:ext uri="{96DAC541-7B7A-43D3-8B79-37D633B846F1}">
                <asvg:svgBlip xmlns:asvg="http://schemas.microsoft.com/office/drawing/2016/SVG/main" r:embed="rId10"/>
              </a:ext>
            </a:extLst>
          </a:blip>
          <a:stretch>
            <a:fillRect/>
          </a:stretch>
        </p:blipFill>
        <p:spPr>
          <a:xfrm>
            <a:off x="1207820" y="5662625"/>
            <a:ext cx="391767" cy="372521"/>
          </a:xfrm>
          <a:prstGeom prst="rect">
            <a:avLst/>
          </a:prstGeom>
        </p:spPr>
      </p:pic>
      <p:sp>
        <p:nvSpPr>
          <p:cNvPr id="192" name="文字方塊 191">
            <a:extLst>
              <a:ext uri="{FF2B5EF4-FFF2-40B4-BE49-F238E27FC236}">
                <a16:creationId xmlns:a16="http://schemas.microsoft.com/office/drawing/2014/main" id="{10748BF9-79FD-4154-AFB2-3FEE9DFA08D5}"/>
              </a:ext>
            </a:extLst>
          </p:cNvPr>
          <p:cNvSpPr txBox="1"/>
          <p:nvPr/>
        </p:nvSpPr>
        <p:spPr>
          <a:xfrm>
            <a:off x="7983839" y="5136006"/>
            <a:ext cx="651852" cy="307777"/>
          </a:xfrm>
          <a:prstGeom prst="rect">
            <a:avLst/>
          </a:prstGeom>
          <a:noFill/>
        </p:spPr>
        <p:txBody>
          <a:bodyPr wrap="square">
            <a:spAutoFit/>
          </a:bodyPr>
          <a:lstStyle/>
          <a:p>
            <a:pPr defTabSz="1219170">
              <a:buClr>
                <a:srgbClr val="000000"/>
              </a:buClr>
              <a:defRPr/>
            </a:pPr>
            <a:r>
              <a:rPr lang="zh-TW" altLang="en-US" sz="1400" b="1" ker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快照</a:t>
            </a:r>
          </a:p>
        </p:txBody>
      </p:sp>
      <p:grpSp>
        <p:nvGrpSpPr>
          <p:cNvPr id="154" name="群組 153">
            <a:extLst>
              <a:ext uri="{FF2B5EF4-FFF2-40B4-BE49-F238E27FC236}">
                <a16:creationId xmlns:a16="http://schemas.microsoft.com/office/drawing/2014/main" id="{B3AFEC16-B2B9-86EF-A000-737C07103213}"/>
              </a:ext>
            </a:extLst>
          </p:cNvPr>
          <p:cNvGrpSpPr/>
          <p:nvPr/>
        </p:nvGrpSpPr>
        <p:grpSpPr>
          <a:xfrm>
            <a:off x="6441433" y="5124516"/>
            <a:ext cx="945011" cy="568292"/>
            <a:chOff x="7312118" y="3899140"/>
            <a:chExt cx="854042" cy="513588"/>
          </a:xfrm>
          <a:solidFill>
            <a:srgbClr val="0070C0"/>
          </a:solidFill>
        </p:grpSpPr>
        <p:grpSp>
          <p:nvGrpSpPr>
            <p:cNvPr id="160" name="群組 159">
              <a:extLst>
                <a:ext uri="{FF2B5EF4-FFF2-40B4-BE49-F238E27FC236}">
                  <a16:creationId xmlns:a16="http://schemas.microsoft.com/office/drawing/2014/main" id="{DA4A594B-3ED9-65B1-596D-26C0850E3BFC}"/>
                </a:ext>
              </a:extLst>
            </p:cNvPr>
            <p:cNvGrpSpPr/>
            <p:nvPr/>
          </p:nvGrpSpPr>
          <p:grpSpPr>
            <a:xfrm>
              <a:off x="7782686" y="4029234"/>
              <a:ext cx="383474" cy="383494"/>
              <a:chOff x="15278278" y="10198066"/>
              <a:chExt cx="2260108" cy="2094445"/>
            </a:xfrm>
            <a:grpFill/>
          </p:grpSpPr>
          <p:sp>
            <p:nvSpPr>
              <p:cNvPr id="165" name="手繪多邊形: 圖案 182">
                <a:extLst>
                  <a:ext uri="{FF2B5EF4-FFF2-40B4-BE49-F238E27FC236}">
                    <a16:creationId xmlns:a16="http://schemas.microsoft.com/office/drawing/2014/main" id="{F196187B-8910-7003-70D0-10E75AF20C05}"/>
                  </a:ext>
                </a:extLst>
              </p:cNvPr>
              <p:cNvSpPr/>
              <p:nvPr/>
            </p:nvSpPr>
            <p:spPr>
              <a:xfrm>
                <a:off x="15344873" y="10264662"/>
                <a:ext cx="2118111" cy="1964282"/>
              </a:xfrm>
              <a:custGeom>
                <a:avLst/>
                <a:gdLst>
                  <a:gd name="connsiteX0" fmla="*/ 2011022 w 2118111"/>
                  <a:gd name="connsiteY0" fmla="*/ 510950 h 1964282"/>
                  <a:gd name="connsiteX1" fmla="*/ 2011022 w 2118111"/>
                  <a:gd name="connsiteY1" fmla="*/ 232992 h 1964282"/>
                  <a:gd name="connsiteX2" fmla="*/ 896352 w 2118111"/>
                  <a:gd name="connsiteY2" fmla="*/ 232992 h 1964282"/>
                  <a:gd name="connsiteX3" fmla="*/ 672234 w 2118111"/>
                  <a:gd name="connsiteY3" fmla="*/ 8875 h 1964282"/>
                  <a:gd name="connsiteX4" fmla="*/ 8875 w 2118111"/>
                  <a:gd name="connsiteY4" fmla="*/ 8875 h 1964282"/>
                  <a:gd name="connsiteX5" fmla="*/ 8875 w 2118111"/>
                  <a:gd name="connsiteY5" fmla="*/ 1592607 h 1964282"/>
                  <a:gd name="connsiteX6" fmla="*/ 8875 w 2118111"/>
                  <a:gd name="connsiteY6" fmla="*/ 1756968 h 1964282"/>
                  <a:gd name="connsiteX7" fmla="*/ 222579 w 2118111"/>
                  <a:gd name="connsiteY7" fmla="*/ 1962981 h 1964282"/>
                  <a:gd name="connsiteX8" fmla="*/ 1918370 w 2118111"/>
                  <a:gd name="connsiteY8" fmla="*/ 1963099 h 1964282"/>
                  <a:gd name="connsiteX9" fmla="*/ 2118585 w 2118111"/>
                  <a:gd name="connsiteY9" fmla="*/ 1762884 h 1964282"/>
                  <a:gd name="connsiteX10" fmla="*/ 2118585 w 2118111"/>
                  <a:gd name="connsiteY10" fmla="*/ 510950 h 1964282"/>
                  <a:gd name="connsiteX11" fmla="*/ 2011022 w 2118111"/>
                  <a:gd name="connsiteY11" fmla="*/ 510950 h 196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18111" h="1964282">
                    <a:moveTo>
                      <a:pt x="2011022" y="510950"/>
                    </a:moveTo>
                    <a:lnTo>
                      <a:pt x="2011022" y="232992"/>
                    </a:lnTo>
                    <a:lnTo>
                      <a:pt x="896352" y="232992"/>
                    </a:lnTo>
                    <a:lnTo>
                      <a:pt x="672234" y="8875"/>
                    </a:lnTo>
                    <a:lnTo>
                      <a:pt x="8875" y="8875"/>
                    </a:lnTo>
                    <a:lnTo>
                      <a:pt x="8875" y="1592607"/>
                    </a:lnTo>
                    <a:lnTo>
                      <a:pt x="8875" y="1756968"/>
                    </a:lnTo>
                    <a:cubicBezTo>
                      <a:pt x="8875" y="1873286"/>
                      <a:pt x="105314" y="1967240"/>
                      <a:pt x="222579" y="1962981"/>
                    </a:cubicBezTo>
                    <a:cubicBezTo>
                      <a:pt x="229443" y="1962744"/>
                      <a:pt x="1918370" y="1963099"/>
                      <a:pt x="1918370" y="1963099"/>
                    </a:cubicBezTo>
                    <a:cubicBezTo>
                      <a:pt x="2028890" y="1963099"/>
                      <a:pt x="2118585" y="1873404"/>
                      <a:pt x="2118585" y="1762884"/>
                    </a:cubicBezTo>
                    <a:lnTo>
                      <a:pt x="2118585" y="510950"/>
                    </a:lnTo>
                    <a:lnTo>
                      <a:pt x="2011022" y="510950"/>
                    </a:lnTo>
                    <a:close/>
                  </a:path>
                </a:pathLst>
              </a:custGeom>
              <a:no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6" name="手繪多邊形: 圖案 183">
                <a:extLst>
                  <a:ext uri="{FF2B5EF4-FFF2-40B4-BE49-F238E27FC236}">
                    <a16:creationId xmlns:a16="http://schemas.microsoft.com/office/drawing/2014/main" id="{78E11E86-8638-5363-5CA4-E145BD503472}"/>
                  </a:ext>
                </a:extLst>
              </p:cNvPr>
              <p:cNvSpPr/>
              <p:nvPr/>
            </p:nvSpPr>
            <p:spPr>
              <a:xfrm>
                <a:off x="15278278" y="10198066"/>
                <a:ext cx="2260108" cy="2094445"/>
              </a:xfrm>
              <a:custGeom>
                <a:avLst/>
                <a:gdLst>
                  <a:gd name="connsiteX0" fmla="*/ 307161 w 2260107"/>
                  <a:gd name="connsiteY0" fmla="*/ 2029812 h 2094445"/>
                  <a:gd name="connsiteX1" fmla="*/ 1985084 w 2260107"/>
                  <a:gd name="connsiteY1" fmla="*/ 2029812 h 2094445"/>
                  <a:gd name="connsiteX2" fmla="*/ 2185299 w 2260107"/>
                  <a:gd name="connsiteY2" fmla="*/ 1829598 h 2094445"/>
                  <a:gd name="connsiteX3" fmla="*/ 2185299 w 2260107"/>
                  <a:gd name="connsiteY3" fmla="*/ 577545 h 2094445"/>
                  <a:gd name="connsiteX4" fmla="*/ 487851 w 2260107"/>
                  <a:gd name="connsiteY4" fmla="*/ 577545 h 2094445"/>
                  <a:gd name="connsiteX5" fmla="*/ 487851 w 2260107"/>
                  <a:gd name="connsiteY5" fmla="*/ 1674230 h 2094445"/>
                  <a:gd name="connsiteX6" fmla="*/ 487851 w 2260107"/>
                  <a:gd name="connsiteY6" fmla="*/ 1818711 h 2094445"/>
                  <a:gd name="connsiteX7" fmla="*/ 289175 w 2260107"/>
                  <a:gd name="connsiteY7" fmla="*/ 2029694 h 2094445"/>
                  <a:gd name="connsiteX8" fmla="*/ 75470 w 2260107"/>
                  <a:gd name="connsiteY8" fmla="*/ 1823681 h 2094445"/>
                  <a:gd name="connsiteX9" fmla="*/ 75470 w 2260107"/>
                  <a:gd name="connsiteY9" fmla="*/ 1659320 h 2094445"/>
                  <a:gd name="connsiteX10" fmla="*/ 75470 w 2260107"/>
                  <a:gd name="connsiteY10" fmla="*/ 75470 h 2094445"/>
                  <a:gd name="connsiteX11" fmla="*/ 738830 w 2260107"/>
                  <a:gd name="connsiteY11" fmla="*/ 75470 h 2094445"/>
                  <a:gd name="connsiteX12" fmla="*/ 962947 w 2260107"/>
                  <a:gd name="connsiteY12" fmla="*/ 299588 h 2094445"/>
                  <a:gd name="connsiteX13" fmla="*/ 2077618 w 2260107"/>
                  <a:gd name="connsiteY13" fmla="*/ 299588 h 2094445"/>
                  <a:gd name="connsiteX14" fmla="*/ 2077618 w 2260107"/>
                  <a:gd name="connsiteY14" fmla="*/ 577545 h 2094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60107" h="2094445">
                    <a:moveTo>
                      <a:pt x="307161" y="2029812"/>
                    </a:moveTo>
                    <a:lnTo>
                      <a:pt x="1985084" y="2029812"/>
                    </a:lnTo>
                    <a:cubicBezTo>
                      <a:pt x="2095604" y="2029812"/>
                      <a:pt x="2185299" y="1940118"/>
                      <a:pt x="2185299" y="1829598"/>
                    </a:cubicBezTo>
                    <a:lnTo>
                      <a:pt x="2185299" y="577545"/>
                    </a:lnTo>
                    <a:lnTo>
                      <a:pt x="487851" y="577545"/>
                    </a:lnTo>
                    <a:lnTo>
                      <a:pt x="487851" y="1674230"/>
                    </a:lnTo>
                    <a:lnTo>
                      <a:pt x="487851" y="1818711"/>
                    </a:lnTo>
                    <a:cubicBezTo>
                      <a:pt x="487851" y="1930534"/>
                      <a:pt x="400878" y="2025789"/>
                      <a:pt x="289175" y="2029694"/>
                    </a:cubicBezTo>
                    <a:cubicBezTo>
                      <a:pt x="171909" y="2033836"/>
                      <a:pt x="75470" y="1940000"/>
                      <a:pt x="75470" y="1823681"/>
                    </a:cubicBezTo>
                    <a:lnTo>
                      <a:pt x="75470" y="1659320"/>
                    </a:lnTo>
                    <a:lnTo>
                      <a:pt x="75470" y="75470"/>
                    </a:lnTo>
                    <a:lnTo>
                      <a:pt x="738830" y="75470"/>
                    </a:lnTo>
                    <a:lnTo>
                      <a:pt x="962947" y="299588"/>
                    </a:lnTo>
                    <a:lnTo>
                      <a:pt x="2077618" y="299588"/>
                    </a:lnTo>
                    <a:lnTo>
                      <a:pt x="2077618" y="577545"/>
                    </a:lnTo>
                  </a:path>
                </a:pathLst>
              </a:custGeom>
              <a:noFill/>
              <a:ln w="12700" cap="flat">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7" name="手繪多邊形: 圖案 184">
                <a:extLst>
                  <a:ext uri="{FF2B5EF4-FFF2-40B4-BE49-F238E27FC236}">
                    <a16:creationId xmlns:a16="http://schemas.microsoft.com/office/drawing/2014/main" id="{399F2ED4-15FA-9613-7CB4-04D8D3F73519}"/>
                  </a:ext>
                </a:extLst>
              </p:cNvPr>
              <p:cNvSpPr/>
              <p:nvPr/>
            </p:nvSpPr>
            <p:spPr>
              <a:xfrm>
                <a:off x="16108435" y="10987873"/>
                <a:ext cx="911143" cy="1005807"/>
              </a:xfrm>
              <a:custGeom>
                <a:avLst/>
                <a:gdLst>
                  <a:gd name="connsiteX0" fmla="*/ 698409 w 911142"/>
                  <a:gd name="connsiteY0" fmla="*/ 50314 h 1005807"/>
                  <a:gd name="connsiteX1" fmla="*/ 50314 w 911142"/>
                  <a:gd name="connsiteY1" fmla="*/ 50314 h 1005807"/>
                  <a:gd name="connsiteX2" fmla="*/ 50314 w 911142"/>
                  <a:gd name="connsiteY2" fmla="*/ 956368 h 1005807"/>
                  <a:gd name="connsiteX3" fmla="*/ 870934 w 911142"/>
                  <a:gd name="connsiteY3" fmla="*/ 956368 h 1005807"/>
                  <a:gd name="connsiteX4" fmla="*/ 870934 w 911142"/>
                  <a:gd name="connsiteY4" fmla="*/ 222839 h 100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142" h="1005807">
                    <a:moveTo>
                      <a:pt x="698409" y="50314"/>
                    </a:moveTo>
                    <a:lnTo>
                      <a:pt x="50314" y="50314"/>
                    </a:lnTo>
                    <a:lnTo>
                      <a:pt x="50314" y="956368"/>
                    </a:lnTo>
                    <a:lnTo>
                      <a:pt x="870934" y="956368"/>
                    </a:lnTo>
                    <a:lnTo>
                      <a:pt x="870934" y="222839"/>
                    </a:lnTo>
                    <a:close/>
                  </a:path>
                </a:pathLst>
              </a:custGeom>
              <a:no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8" name="手繪多邊形: 圖案 185">
                <a:extLst>
                  <a:ext uri="{FF2B5EF4-FFF2-40B4-BE49-F238E27FC236}">
                    <a16:creationId xmlns:a16="http://schemas.microsoft.com/office/drawing/2014/main" id="{0AC6DFB3-A7D4-C964-FF22-A3C4BAC6ED60}"/>
                  </a:ext>
                </a:extLst>
              </p:cNvPr>
              <p:cNvSpPr/>
              <p:nvPr/>
            </p:nvSpPr>
            <p:spPr>
              <a:xfrm>
                <a:off x="16739372" y="10999232"/>
                <a:ext cx="272160" cy="272160"/>
              </a:xfrm>
              <a:custGeom>
                <a:avLst/>
                <a:gdLst>
                  <a:gd name="connsiteX0" fmla="*/ 232069 w 272159"/>
                  <a:gd name="connsiteY0" fmla="*/ 232069 h 272159"/>
                  <a:gd name="connsiteX1" fmla="*/ 50314 w 272159"/>
                  <a:gd name="connsiteY1" fmla="*/ 232069 h 272159"/>
                  <a:gd name="connsiteX2" fmla="*/ 50314 w 272159"/>
                  <a:gd name="connsiteY2" fmla="*/ 50314 h 272159"/>
                </a:gdLst>
                <a:ahLst/>
                <a:cxnLst>
                  <a:cxn ang="0">
                    <a:pos x="connsiteX0" y="connsiteY0"/>
                  </a:cxn>
                  <a:cxn ang="0">
                    <a:pos x="connsiteX1" y="connsiteY1"/>
                  </a:cxn>
                  <a:cxn ang="0">
                    <a:pos x="connsiteX2" y="connsiteY2"/>
                  </a:cxn>
                </a:cxnLst>
                <a:rect l="l" t="t" r="r" b="b"/>
                <a:pathLst>
                  <a:path w="272159" h="272159">
                    <a:moveTo>
                      <a:pt x="232069" y="232069"/>
                    </a:moveTo>
                    <a:lnTo>
                      <a:pt x="50314" y="232069"/>
                    </a:lnTo>
                    <a:lnTo>
                      <a:pt x="50314" y="50314"/>
                    </a:lnTo>
                  </a:path>
                </a:pathLst>
              </a:custGeom>
              <a:no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9" name="手繪多邊形: 圖案 186">
                <a:extLst>
                  <a:ext uri="{FF2B5EF4-FFF2-40B4-BE49-F238E27FC236}">
                    <a16:creationId xmlns:a16="http://schemas.microsoft.com/office/drawing/2014/main" id="{98C9E110-B0C8-E1E8-969B-45148FEBB4CA}"/>
                  </a:ext>
                </a:extLst>
              </p:cNvPr>
              <p:cNvSpPr/>
              <p:nvPr/>
            </p:nvSpPr>
            <p:spPr>
              <a:xfrm>
                <a:off x="16253744" y="11184419"/>
                <a:ext cx="354991" cy="94664"/>
              </a:xfrm>
              <a:custGeom>
                <a:avLst/>
                <a:gdLst>
                  <a:gd name="connsiteX0" fmla="*/ 50314 w 354990"/>
                  <a:gd name="connsiteY0" fmla="*/ 50314 h 94664"/>
                  <a:gd name="connsiteX1" fmla="*/ 312415 w 354990"/>
                  <a:gd name="connsiteY1" fmla="*/ 50314 h 94664"/>
                </a:gdLst>
                <a:ahLst/>
                <a:cxnLst>
                  <a:cxn ang="0">
                    <a:pos x="connsiteX0" y="connsiteY0"/>
                  </a:cxn>
                  <a:cxn ang="0">
                    <a:pos x="connsiteX1" y="connsiteY1"/>
                  </a:cxn>
                </a:cxnLst>
                <a:rect l="l" t="t" r="r" b="b"/>
                <a:pathLst>
                  <a:path w="354990" h="94664">
                    <a:moveTo>
                      <a:pt x="50314" y="50314"/>
                    </a:moveTo>
                    <a:lnTo>
                      <a:pt x="312415"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0" name="手繪多邊形: 圖案 187">
                <a:extLst>
                  <a:ext uri="{FF2B5EF4-FFF2-40B4-BE49-F238E27FC236}">
                    <a16:creationId xmlns:a16="http://schemas.microsoft.com/office/drawing/2014/main" id="{A819C5EE-5EB3-81F2-5B7D-DC885E4E3206}"/>
                  </a:ext>
                </a:extLst>
              </p:cNvPr>
              <p:cNvSpPr/>
              <p:nvPr/>
            </p:nvSpPr>
            <p:spPr>
              <a:xfrm>
                <a:off x="16253744" y="11341207"/>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1" name="手繪多邊形: 圖案 188">
                <a:extLst>
                  <a:ext uri="{FF2B5EF4-FFF2-40B4-BE49-F238E27FC236}">
                    <a16:creationId xmlns:a16="http://schemas.microsoft.com/office/drawing/2014/main" id="{28963DC7-E0E8-1B47-5BF6-98811667C82C}"/>
                  </a:ext>
                </a:extLst>
              </p:cNvPr>
              <p:cNvSpPr/>
              <p:nvPr/>
            </p:nvSpPr>
            <p:spPr>
              <a:xfrm>
                <a:off x="16253744" y="11497876"/>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2" name="手繪多邊形: 圖案 189">
                <a:extLst>
                  <a:ext uri="{FF2B5EF4-FFF2-40B4-BE49-F238E27FC236}">
                    <a16:creationId xmlns:a16="http://schemas.microsoft.com/office/drawing/2014/main" id="{74BEA034-163A-B758-04A6-43941CDAAC60}"/>
                  </a:ext>
                </a:extLst>
              </p:cNvPr>
              <p:cNvSpPr/>
              <p:nvPr/>
            </p:nvSpPr>
            <p:spPr>
              <a:xfrm>
                <a:off x="16253744" y="11654545"/>
                <a:ext cx="615317" cy="94664"/>
              </a:xfrm>
              <a:custGeom>
                <a:avLst/>
                <a:gdLst>
                  <a:gd name="connsiteX0" fmla="*/ 50314 w 615317"/>
                  <a:gd name="connsiteY0" fmla="*/ 50314 h 94664"/>
                  <a:gd name="connsiteX1" fmla="*/ 574517 w 615317"/>
                  <a:gd name="connsiteY1" fmla="*/ 50314 h 94664"/>
                </a:gdLst>
                <a:ahLst/>
                <a:cxnLst>
                  <a:cxn ang="0">
                    <a:pos x="connsiteX0" y="connsiteY0"/>
                  </a:cxn>
                  <a:cxn ang="0">
                    <a:pos x="connsiteX1" y="connsiteY1"/>
                  </a:cxn>
                </a:cxnLst>
                <a:rect l="l" t="t" r="r" b="b"/>
                <a:pathLst>
                  <a:path w="615317" h="94664">
                    <a:moveTo>
                      <a:pt x="50314" y="50314"/>
                    </a:moveTo>
                    <a:lnTo>
                      <a:pt x="574517" y="50314"/>
                    </a:lnTo>
                  </a:path>
                </a:pathLst>
              </a:custGeom>
              <a:grpFill/>
              <a:ln w="12700" cap="rnd">
                <a:solidFill>
                  <a:schemeClr val="bg1"/>
                </a:solidFill>
                <a:prstDash val="solid"/>
                <a:miter/>
              </a:ln>
            </p:spPr>
            <p:txBody>
              <a:bodyPr rtlCol="0" anchor="ctr"/>
              <a:lstStyle/>
              <a:p>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61" name="圖形 113">
              <a:extLst>
                <a:ext uri="{FF2B5EF4-FFF2-40B4-BE49-F238E27FC236}">
                  <a16:creationId xmlns:a16="http://schemas.microsoft.com/office/drawing/2014/main" id="{C67595D5-36D1-242D-8284-4584E368BB5B}"/>
                </a:ext>
              </a:extLst>
            </p:cNvPr>
            <p:cNvGrpSpPr/>
            <p:nvPr/>
          </p:nvGrpSpPr>
          <p:grpSpPr>
            <a:xfrm>
              <a:off x="7312118" y="3899140"/>
              <a:ext cx="408248" cy="496517"/>
              <a:chOff x="5884043" y="5462967"/>
              <a:chExt cx="467409" cy="568471"/>
            </a:xfrm>
            <a:grpFill/>
          </p:grpSpPr>
          <p:sp>
            <p:nvSpPr>
              <p:cNvPr id="162" name="手繪多邊形: 圖案 179">
                <a:extLst>
                  <a:ext uri="{FF2B5EF4-FFF2-40B4-BE49-F238E27FC236}">
                    <a16:creationId xmlns:a16="http://schemas.microsoft.com/office/drawing/2014/main" id="{54CE9000-5856-FE37-FD73-8209109712AF}"/>
                  </a:ext>
                </a:extLst>
              </p:cNvPr>
              <p:cNvSpPr/>
              <p:nvPr/>
            </p:nvSpPr>
            <p:spPr>
              <a:xfrm>
                <a:off x="5884043" y="5462967"/>
                <a:ext cx="467409" cy="568471"/>
              </a:xfrm>
              <a:custGeom>
                <a:avLst/>
                <a:gdLst>
                  <a:gd name="connsiteX0" fmla="*/ 0 w 467409"/>
                  <a:gd name="connsiteY0" fmla="*/ 286825 h 568470"/>
                  <a:gd name="connsiteX1" fmla="*/ 0 w 467409"/>
                  <a:gd name="connsiteY1" fmla="*/ 49520 h 568470"/>
                  <a:gd name="connsiteX2" fmla="*/ 49646 w 467409"/>
                  <a:gd name="connsiteY2" fmla="*/ 0 h 568470"/>
                  <a:gd name="connsiteX3" fmla="*/ 421679 w 467409"/>
                  <a:gd name="connsiteY3" fmla="*/ 0 h 568470"/>
                  <a:gd name="connsiteX4" fmla="*/ 463177 w 467409"/>
                  <a:gd name="connsiteY4" fmla="*/ 22865 h 568470"/>
                  <a:gd name="connsiteX5" fmla="*/ 469620 w 467409"/>
                  <a:gd name="connsiteY5" fmla="*/ 46804 h 568470"/>
                  <a:gd name="connsiteX6" fmla="*/ 469872 w 467409"/>
                  <a:gd name="connsiteY6" fmla="*/ 527541 h 568470"/>
                  <a:gd name="connsiteX7" fmla="*/ 423005 w 467409"/>
                  <a:gd name="connsiteY7" fmla="*/ 574282 h 568470"/>
                  <a:gd name="connsiteX8" fmla="*/ 46930 w 467409"/>
                  <a:gd name="connsiteY8" fmla="*/ 574282 h 568470"/>
                  <a:gd name="connsiteX9" fmla="*/ 0 w 467409"/>
                  <a:gd name="connsiteY9" fmla="*/ 526151 h 568470"/>
                  <a:gd name="connsiteX10" fmla="*/ 0 w 467409"/>
                  <a:gd name="connsiteY10" fmla="*/ 286825 h 568470"/>
                  <a:gd name="connsiteX11" fmla="*/ 211345 w 467409"/>
                  <a:gd name="connsiteY11" fmla="*/ 424016 h 568470"/>
                  <a:gd name="connsiteX12" fmla="*/ 226314 w 467409"/>
                  <a:gd name="connsiteY12" fmla="*/ 425342 h 568470"/>
                  <a:gd name="connsiteX13" fmla="*/ 261749 w 467409"/>
                  <a:gd name="connsiteY13" fmla="*/ 423637 h 568470"/>
                  <a:gd name="connsiteX14" fmla="*/ 419531 w 467409"/>
                  <a:gd name="connsiteY14" fmla="*/ 208945 h 568470"/>
                  <a:gd name="connsiteX15" fmla="*/ 205849 w 467409"/>
                  <a:gd name="connsiteY15" fmla="*/ 54257 h 568470"/>
                  <a:gd name="connsiteX16" fmla="*/ 88366 w 467409"/>
                  <a:gd name="connsiteY16" fmla="*/ 354599 h 568470"/>
                  <a:gd name="connsiteX17" fmla="*/ 98472 w 467409"/>
                  <a:gd name="connsiteY17" fmla="*/ 357821 h 568470"/>
                  <a:gd name="connsiteX18" fmla="*/ 220630 w 467409"/>
                  <a:gd name="connsiteY18" fmla="*/ 316512 h 568470"/>
                  <a:gd name="connsiteX19" fmla="*/ 274508 w 467409"/>
                  <a:gd name="connsiteY19" fmla="*/ 299205 h 568470"/>
                  <a:gd name="connsiteX20" fmla="*/ 306974 w 467409"/>
                  <a:gd name="connsiteY20" fmla="*/ 317207 h 568470"/>
                  <a:gd name="connsiteX21" fmla="*/ 298573 w 467409"/>
                  <a:gd name="connsiteY21" fmla="*/ 350999 h 568470"/>
                  <a:gd name="connsiteX22" fmla="*/ 262381 w 467409"/>
                  <a:gd name="connsiteY22" fmla="*/ 381254 h 568470"/>
                  <a:gd name="connsiteX23" fmla="*/ 211345 w 467409"/>
                  <a:gd name="connsiteY23" fmla="*/ 424016 h 568470"/>
                  <a:gd name="connsiteX24" fmla="*/ 113568 w 467409"/>
                  <a:gd name="connsiteY24" fmla="*/ 473536 h 568470"/>
                  <a:gd name="connsiteX25" fmla="*/ 154119 w 467409"/>
                  <a:gd name="connsiteY25" fmla="*/ 456861 h 568470"/>
                  <a:gd name="connsiteX26" fmla="*/ 289794 w 467409"/>
                  <a:gd name="connsiteY26" fmla="*/ 343293 h 568470"/>
                  <a:gd name="connsiteX27" fmla="*/ 297879 w 467409"/>
                  <a:gd name="connsiteY27" fmla="*/ 329208 h 568470"/>
                  <a:gd name="connsiteX28" fmla="*/ 271224 w 467409"/>
                  <a:gd name="connsiteY28" fmla="*/ 311143 h 568470"/>
                  <a:gd name="connsiteX29" fmla="*/ 97461 w 467409"/>
                  <a:gd name="connsiteY29" fmla="*/ 370074 h 568470"/>
                  <a:gd name="connsiteX30" fmla="*/ 61900 w 467409"/>
                  <a:gd name="connsiteY30" fmla="*/ 411825 h 568470"/>
                  <a:gd name="connsiteX31" fmla="*/ 113568 w 467409"/>
                  <a:gd name="connsiteY31" fmla="*/ 473536 h 568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67409" h="568470">
                    <a:moveTo>
                      <a:pt x="0" y="286825"/>
                    </a:moveTo>
                    <a:cubicBezTo>
                      <a:pt x="0" y="207744"/>
                      <a:pt x="0" y="128664"/>
                      <a:pt x="0" y="49520"/>
                    </a:cubicBezTo>
                    <a:cubicBezTo>
                      <a:pt x="0" y="19265"/>
                      <a:pt x="19328" y="0"/>
                      <a:pt x="49646" y="0"/>
                    </a:cubicBezTo>
                    <a:cubicBezTo>
                      <a:pt x="173699" y="0"/>
                      <a:pt x="297689" y="0"/>
                      <a:pt x="421679" y="0"/>
                    </a:cubicBezTo>
                    <a:cubicBezTo>
                      <a:pt x="439743" y="0"/>
                      <a:pt x="454397" y="7011"/>
                      <a:pt x="463177" y="22865"/>
                    </a:cubicBezTo>
                    <a:cubicBezTo>
                      <a:pt x="467093" y="29939"/>
                      <a:pt x="469620" y="38782"/>
                      <a:pt x="469620" y="46804"/>
                    </a:cubicBezTo>
                    <a:cubicBezTo>
                      <a:pt x="469999" y="207050"/>
                      <a:pt x="469936" y="367295"/>
                      <a:pt x="469872" y="527541"/>
                    </a:cubicBezTo>
                    <a:cubicBezTo>
                      <a:pt x="469872" y="554196"/>
                      <a:pt x="449723" y="574219"/>
                      <a:pt x="423005" y="574282"/>
                    </a:cubicBezTo>
                    <a:cubicBezTo>
                      <a:pt x="297626" y="574408"/>
                      <a:pt x="172247" y="574345"/>
                      <a:pt x="46930" y="574282"/>
                    </a:cubicBezTo>
                    <a:cubicBezTo>
                      <a:pt x="19770" y="574219"/>
                      <a:pt x="0" y="553817"/>
                      <a:pt x="0" y="526151"/>
                    </a:cubicBezTo>
                    <a:cubicBezTo>
                      <a:pt x="0" y="446376"/>
                      <a:pt x="0" y="366600"/>
                      <a:pt x="0" y="286825"/>
                    </a:cubicBezTo>
                    <a:close/>
                    <a:moveTo>
                      <a:pt x="211345" y="424016"/>
                    </a:moveTo>
                    <a:cubicBezTo>
                      <a:pt x="217724" y="424584"/>
                      <a:pt x="222019" y="425406"/>
                      <a:pt x="226314" y="425342"/>
                    </a:cubicBezTo>
                    <a:cubicBezTo>
                      <a:pt x="238126" y="425027"/>
                      <a:pt x="250064" y="425342"/>
                      <a:pt x="261749" y="423637"/>
                    </a:cubicBezTo>
                    <a:cubicBezTo>
                      <a:pt x="364705" y="408983"/>
                      <a:pt x="435827" y="311964"/>
                      <a:pt x="419531" y="208945"/>
                    </a:cubicBezTo>
                    <a:cubicBezTo>
                      <a:pt x="403425" y="107441"/>
                      <a:pt x="307416" y="37961"/>
                      <a:pt x="205849" y="54257"/>
                    </a:cubicBezTo>
                    <a:cubicBezTo>
                      <a:pt x="64490" y="76933"/>
                      <a:pt x="-253" y="242421"/>
                      <a:pt x="88366" y="354599"/>
                    </a:cubicBezTo>
                    <a:cubicBezTo>
                      <a:pt x="91271" y="358326"/>
                      <a:pt x="93671" y="359463"/>
                      <a:pt x="98472" y="357821"/>
                    </a:cubicBezTo>
                    <a:cubicBezTo>
                      <a:pt x="139149" y="343862"/>
                      <a:pt x="179889" y="330155"/>
                      <a:pt x="220630" y="316512"/>
                    </a:cubicBezTo>
                    <a:cubicBezTo>
                      <a:pt x="238505" y="310511"/>
                      <a:pt x="256317" y="304132"/>
                      <a:pt x="274508" y="299205"/>
                    </a:cubicBezTo>
                    <a:cubicBezTo>
                      <a:pt x="287772" y="295668"/>
                      <a:pt x="300658" y="303690"/>
                      <a:pt x="306974" y="317207"/>
                    </a:cubicBezTo>
                    <a:cubicBezTo>
                      <a:pt x="312343" y="328702"/>
                      <a:pt x="308932" y="342409"/>
                      <a:pt x="298573" y="350999"/>
                    </a:cubicBezTo>
                    <a:cubicBezTo>
                      <a:pt x="286509" y="361042"/>
                      <a:pt x="274445" y="371148"/>
                      <a:pt x="262381" y="381254"/>
                    </a:cubicBezTo>
                    <a:cubicBezTo>
                      <a:pt x="245895" y="395024"/>
                      <a:pt x="229409" y="408920"/>
                      <a:pt x="211345" y="424016"/>
                    </a:cubicBezTo>
                    <a:close/>
                    <a:moveTo>
                      <a:pt x="113568" y="473536"/>
                    </a:moveTo>
                    <a:cubicBezTo>
                      <a:pt x="129548" y="473978"/>
                      <a:pt x="142244" y="466841"/>
                      <a:pt x="154119" y="456861"/>
                    </a:cubicBezTo>
                    <a:cubicBezTo>
                      <a:pt x="199280" y="418900"/>
                      <a:pt x="244758" y="381317"/>
                      <a:pt x="289794" y="343293"/>
                    </a:cubicBezTo>
                    <a:cubicBezTo>
                      <a:pt x="293773" y="339945"/>
                      <a:pt x="297310" y="334198"/>
                      <a:pt x="297879" y="329208"/>
                    </a:cubicBezTo>
                    <a:cubicBezTo>
                      <a:pt x="299584" y="315185"/>
                      <a:pt x="285941" y="306216"/>
                      <a:pt x="271224" y="311143"/>
                    </a:cubicBezTo>
                    <a:cubicBezTo>
                      <a:pt x="213303" y="330660"/>
                      <a:pt x="155319" y="350241"/>
                      <a:pt x="97461" y="370074"/>
                    </a:cubicBezTo>
                    <a:cubicBezTo>
                      <a:pt x="77628" y="376896"/>
                      <a:pt x="65437" y="390729"/>
                      <a:pt x="61900" y="411825"/>
                    </a:cubicBezTo>
                    <a:cubicBezTo>
                      <a:pt x="56531" y="443344"/>
                      <a:pt x="81544" y="473347"/>
                      <a:pt x="113568" y="473536"/>
                    </a:cubicBezTo>
                    <a:close/>
                  </a:path>
                </a:pathLst>
              </a:custGeom>
              <a:no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3" name="手繪多邊形: 圖案 180">
                <a:extLst>
                  <a:ext uri="{FF2B5EF4-FFF2-40B4-BE49-F238E27FC236}">
                    <a16:creationId xmlns:a16="http://schemas.microsoft.com/office/drawing/2014/main" id="{10DE8828-4E1D-C0D5-2384-BE022ECAA67E}"/>
                  </a:ext>
                </a:extLst>
              </p:cNvPr>
              <p:cNvSpPr/>
              <p:nvPr/>
            </p:nvSpPr>
            <p:spPr>
              <a:xfrm>
                <a:off x="6084523" y="5667046"/>
                <a:ext cx="63163" cy="63163"/>
              </a:xfrm>
              <a:custGeom>
                <a:avLst/>
                <a:gdLst>
                  <a:gd name="connsiteX0" fmla="*/ 1 w 63163"/>
                  <a:gd name="connsiteY0" fmla="*/ 34552 h 63163"/>
                  <a:gd name="connsiteX1" fmla="*/ 34804 w 63163"/>
                  <a:gd name="connsiteY1" fmla="*/ 2 h 63163"/>
                  <a:gd name="connsiteX2" fmla="*/ 68912 w 63163"/>
                  <a:gd name="connsiteY2" fmla="*/ 35247 h 63163"/>
                  <a:gd name="connsiteX3" fmla="*/ 33793 w 63163"/>
                  <a:gd name="connsiteY3" fmla="*/ 69355 h 63163"/>
                  <a:gd name="connsiteX4" fmla="*/ 1 w 63163"/>
                  <a:gd name="connsiteY4" fmla="*/ 34552 h 63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63" h="63163">
                    <a:moveTo>
                      <a:pt x="1" y="34552"/>
                    </a:moveTo>
                    <a:cubicBezTo>
                      <a:pt x="190" y="15161"/>
                      <a:pt x="15602" y="-188"/>
                      <a:pt x="34804" y="2"/>
                    </a:cubicBezTo>
                    <a:cubicBezTo>
                      <a:pt x="54005" y="191"/>
                      <a:pt x="69165" y="15856"/>
                      <a:pt x="68912" y="35247"/>
                    </a:cubicBezTo>
                    <a:cubicBezTo>
                      <a:pt x="68659" y="54575"/>
                      <a:pt x="53184" y="69608"/>
                      <a:pt x="33793" y="69355"/>
                    </a:cubicBezTo>
                    <a:cubicBezTo>
                      <a:pt x="14907" y="69039"/>
                      <a:pt x="-126" y="53564"/>
                      <a:pt x="1" y="34552"/>
                    </a:cubicBezTo>
                    <a:close/>
                  </a:path>
                </a:pathLst>
              </a:custGeom>
              <a:no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4" name="手繪多邊形: 圖案 181">
                <a:extLst>
                  <a:ext uri="{FF2B5EF4-FFF2-40B4-BE49-F238E27FC236}">
                    <a16:creationId xmlns:a16="http://schemas.microsoft.com/office/drawing/2014/main" id="{A7A6F438-A3E2-34D3-1334-2A3FD9DA96C0}"/>
                  </a:ext>
                </a:extLst>
              </p:cNvPr>
              <p:cNvSpPr/>
              <p:nvPr/>
            </p:nvSpPr>
            <p:spPr>
              <a:xfrm>
                <a:off x="5978467" y="5863228"/>
                <a:ext cx="37898" cy="37898"/>
              </a:xfrm>
              <a:custGeom>
                <a:avLst/>
                <a:gdLst>
                  <a:gd name="connsiteX0" fmla="*/ 20344 w 37898"/>
                  <a:gd name="connsiteY0" fmla="*/ 40051 h 37898"/>
                  <a:gd name="connsiteX1" fmla="*/ 5 w 37898"/>
                  <a:gd name="connsiteY1" fmla="*/ 20344 h 37898"/>
                  <a:gd name="connsiteX2" fmla="*/ 19649 w 37898"/>
                  <a:gd name="connsiteY2" fmla="*/ 5 h 37898"/>
                  <a:gd name="connsiteX3" fmla="*/ 40367 w 37898"/>
                  <a:gd name="connsiteY3" fmla="*/ 19965 h 37898"/>
                  <a:gd name="connsiteX4" fmla="*/ 20344 w 37898"/>
                  <a:gd name="connsiteY4" fmla="*/ 40051 h 37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98" h="37898">
                    <a:moveTo>
                      <a:pt x="20344" y="40051"/>
                    </a:moveTo>
                    <a:cubicBezTo>
                      <a:pt x="9353" y="40177"/>
                      <a:pt x="258" y="31334"/>
                      <a:pt x="5" y="20344"/>
                    </a:cubicBezTo>
                    <a:cubicBezTo>
                      <a:pt x="-247" y="9416"/>
                      <a:pt x="8595" y="258"/>
                      <a:pt x="19649" y="5"/>
                    </a:cubicBezTo>
                    <a:cubicBezTo>
                      <a:pt x="31019" y="-247"/>
                      <a:pt x="40430" y="8848"/>
                      <a:pt x="40367" y="19965"/>
                    </a:cubicBezTo>
                    <a:cubicBezTo>
                      <a:pt x="40240" y="30955"/>
                      <a:pt x="31271" y="39924"/>
                      <a:pt x="20344" y="40051"/>
                    </a:cubicBezTo>
                    <a:close/>
                  </a:path>
                </a:pathLst>
              </a:custGeom>
              <a:no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grpSp>
        <p:nvGrpSpPr>
          <p:cNvPr id="174" name="群組 173">
            <a:extLst>
              <a:ext uri="{FF2B5EF4-FFF2-40B4-BE49-F238E27FC236}">
                <a16:creationId xmlns:a16="http://schemas.microsoft.com/office/drawing/2014/main" id="{06C56CE2-8B19-C08E-5D4E-B6181E130FA2}"/>
              </a:ext>
            </a:extLst>
          </p:cNvPr>
          <p:cNvGrpSpPr/>
          <p:nvPr/>
        </p:nvGrpSpPr>
        <p:grpSpPr>
          <a:xfrm>
            <a:off x="7261877" y="2790943"/>
            <a:ext cx="849928" cy="666137"/>
            <a:chOff x="6612338" y="3841845"/>
            <a:chExt cx="1023583" cy="696036"/>
          </a:xfrm>
          <a:solidFill>
            <a:srgbClr val="0070C0"/>
          </a:solidFill>
        </p:grpSpPr>
        <p:sp>
          <p:nvSpPr>
            <p:cNvPr id="175" name="手繪多邊形: 圖案 283">
              <a:extLst>
                <a:ext uri="{FF2B5EF4-FFF2-40B4-BE49-F238E27FC236}">
                  <a16:creationId xmlns:a16="http://schemas.microsoft.com/office/drawing/2014/main" id="{DFCD01B5-1E04-F09B-39DF-BC72CA98ABF4}"/>
                </a:ext>
              </a:extLst>
            </p:cNvPr>
            <p:cNvSpPr/>
            <p:nvPr/>
          </p:nvSpPr>
          <p:spPr>
            <a:xfrm>
              <a:off x="6730153" y="4185314"/>
              <a:ext cx="877057" cy="168376"/>
            </a:xfrm>
            <a:custGeom>
              <a:avLst/>
              <a:gdLst>
                <a:gd name="connsiteX0" fmla="*/ 0 w 877057"/>
                <a:gd name="connsiteY0" fmla="*/ 164925 h 162064"/>
                <a:gd name="connsiteX1" fmla="*/ 47666 w 877057"/>
                <a:gd name="connsiteY1" fmla="*/ 110585 h 162064"/>
                <a:gd name="connsiteX2" fmla="*/ 119165 w 877057"/>
                <a:gd name="connsiteY2" fmla="*/ 32413 h 162064"/>
                <a:gd name="connsiteX3" fmla="*/ 138232 w 877057"/>
                <a:gd name="connsiteY3" fmla="*/ 10487 h 162064"/>
                <a:gd name="connsiteX4" fmla="*/ 162065 w 877057"/>
                <a:gd name="connsiteY4" fmla="*/ 0 h 162064"/>
                <a:gd name="connsiteX5" fmla="*/ 720712 w 877057"/>
                <a:gd name="connsiteY5" fmla="*/ 0 h 162064"/>
                <a:gd name="connsiteX6" fmla="*/ 747405 w 877057"/>
                <a:gd name="connsiteY6" fmla="*/ 10487 h 162064"/>
                <a:gd name="connsiteX7" fmla="*/ 882777 w 877057"/>
                <a:gd name="connsiteY7" fmla="*/ 162065 h 162064"/>
                <a:gd name="connsiteX8" fmla="*/ 882777 w 877057"/>
                <a:gd name="connsiteY8" fmla="*/ 164925 h 162064"/>
                <a:gd name="connsiteX9" fmla="*/ 0 w 877057"/>
                <a:gd name="connsiteY9" fmla="*/ 164925 h 16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7057" h="162064">
                  <a:moveTo>
                    <a:pt x="0" y="164925"/>
                  </a:moveTo>
                  <a:cubicBezTo>
                    <a:pt x="16206" y="145858"/>
                    <a:pt x="32413" y="128699"/>
                    <a:pt x="47666" y="110585"/>
                  </a:cubicBezTo>
                  <a:cubicBezTo>
                    <a:pt x="71499" y="83892"/>
                    <a:pt x="95332" y="58153"/>
                    <a:pt x="119165" y="32413"/>
                  </a:cubicBezTo>
                  <a:cubicBezTo>
                    <a:pt x="125839" y="25740"/>
                    <a:pt x="132512" y="18113"/>
                    <a:pt x="138232" y="10487"/>
                  </a:cubicBezTo>
                  <a:cubicBezTo>
                    <a:pt x="143952" y="2860"/>
                    <a:pt x="151578" y="0"/>
                    <a:pt x="162065" y="0"/>
                  </a:cubicBezTo>
                  <a:cubicBezTo>
                    <a:pt x="347963" y="0"/>
                    <a:pt x="534814" y="0"/>
                    <a:pt x="720712" y="0"/>
                  </a:cubicBezTo>
                  <a:cubicBezTo>
                    <a:pt x="731199" y="0"/>
                    <a:pt x="739779" y="1907"/>
                    <a:pt x="747405" y="10487"/>
                  </a:cubicBezTo>
                  <a:cubicBezTo>
                    <a:pt x="792211" y="61966"/>
                    <a:pt x="837971" y="111539"/>
                    <a:pt x="882777" y="162065"/>
                  </a:cubicBezTo>
                  <a:cubicBezTo>
                    <a:pt x="882777" y="162065"/>
                    <a:pt x="882777" y="163018"/>
                    <a:pt x="882777" y="164925"/>
                  </a:cubicBezTo>
                  <a:cubicBezTo>
                    <a:pt x="589154" y="164925"/>
                    <a:pt x="295530" y="164925"/>
                    <a:pt x="0" y="164925"/>
                  </a:cubicBezTo>
                  <a:close/>
                </a:path>
              </a:pathLst>
            </a:custGeom>
            <a:noFill/>
            <a:ln w="1270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6" name="手繪多邊形: 圖案 284">
              <a:extLst>
                <a:ext uri="{FF2B5EF4-FFF2-40B4-BE49-F238E27FC236}">
                  <a16:creationId xmlns:a16="http://schemas.microsoft.com/office/drawing/2014/main" id="{266872D6-705A-854F-47B2-53985F53D5CE}"/>
                </a:ext>
              </a:extLst>
            </p:cNvPr>
            <p:cNvSpPr/>
            <p:nvPr/>
          </p:nvSpPr>
          <p:spPr>
            <a:xfrm>
              <a:off x="6844837" y="4408227"/>
              <a:ext cx="90333" cy="75692"/>
            </a:xfrm>
            <a:custGeom>
              <a:avLst/>
              <a:gdLst>
                <a:gd name="connsiteX0" fmla="*/ 43853 w 38132"/>
                <a:gd name="connsiteY0" fmla="*/ 21926 h 38132"/>
                <a:gd name="connsiteX1" fmla="*/ 21926 w 38132"/>
                <a:gd name="connsiteY1" fmla="*/ 43853 h 38132"/>
                <a:gd name="connsiteX2" fmla="*/ 0 w 38132"/>
                <a:gd name="connsiteY2" fmla="*/ 21926 h 38132"/>
                <a:gd name="connsiteX3" fmla="*/ 21926 w 38132"/>
                <a:gd name="connsiteY3" fmla="*/ 0 h 38132"/>
                <a:gd name="connsiteX4" fmla="*/ 43853 w 38132"/>
                <a:gd name="connsiteY4" fmla="*/ 21926 h 3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2" h="38132">
                  <a:moveTo>
                    <a:pt x="43853" y="21926"/>
                  </a:moveTo>
                  <a:cubicBezTo>
                    <a:pt x="43853" y="34036"/>
                    <a:pt x="34036" y="43853"/>
                    <a:pt x="21926" y="43853"/>
                  </a:cubicBezTo>
                  <a:cubicBezTo>
                    <a:pt x="9817" y="43853"/>
                    <a:pt x="0" y="34036"/>
                    <a:pt x="0" y="21926"/>
                  </a:cubicBezTo>
                  <a:cubicBezTo>
                    <a:pt x="0" y="9817"/>
                    <a:pt x="9817" y="0"/>
                    <a:pt x="21926" y="0"/>
                  </a:cubicBezTo>
                  <a:cubicBezTo>
                    <a:pt x="34036" y="0"/>
                    <a:pt x="43853" y="9817"/>
                    <a:pt x="43853" y="21926"/>
                  </a:cubicBezTo>
                  <a:close/>
                </a:path>
              </a:pathLst>
            </a:custGeom>
            <a:noFill/>
            <a:ln w="19050"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1" name="手繪多邊形: 圖案 285">
              <a:extLst>
                <a:ext uri="{FF2B5EF4-FFF2-40B4-BE49-F238E27FC236}">
                  <a16:creationId xmlns:a16="http://schemas.microsoft.com/office/drawing/2014/main" id="{2C66F4E1-5A14-BD18-EACC-69BA0C9928CF}"/>
                </a:ext>
              </a:extLst>
            </p:cNvPr>
            <p:cNvSpPr/>
            <p:nvPr/>
          </p:nvSpPr>
          <p:spPr>
            <a:xfrm flipH="1">
              <a:off x="6612338" y="3841845"/>
              <a:ext cx="754387" cy="409433"/>
            </a:xfrm>
            <a:custGeom>
              <a:avLst/>
              <a:gdLst>
                <a:gd name="connsiteX0" fmla="*/ 460275 w 841660"/>
                <a:gd name="connsiteY0" fmla="*/ 0 h 542595"/>
                <a:gd name="connsiteX1" fmla="*/ 683491 w 841660"/>
                <a:gd name="connsiteY1" fmla="*/ 207169 h 542595"/>
                <a:gd name="connsiteX2" fmla="*/ 841660 w 841660"/>
                <a:gd name="connsiteY2" fmla="*/ 374651 h 542595"/>
                <a:gd name="connsiteX3" fmla="*/ 670697 w 841660"/>
                <a:gd name="connsiteY3" fmla="*/ 542595 h 542595"/>
                <a:gd name="connsiteX4" fmla="*/ 596375 w 841660"/>
                <a:gd name="connsiteY4" fmla="*/ 542595 h 542595"/>
                <a:gd name="connsiteX5" fmla="*/ 596375 w 841660"/>
                <a:gd name="connsiteY5" fmla="*/ 516753 h 542595"/>
                <a:gd name="connsiteX6" fmla="*/ 670697 w 841660"/>
                <a:gd name="connsiteY6" fmla="*/ 516753 h 542595"/>
                <a:gd name="connsiteX7" fmla="*/ 815354 w 841660"/>
                <a:gd name="connsiteY7" fmla="*/ 374651 h 542595"/>
                <a:gd name="connsiteX8" fmla="*/ 670697 w 841660"/>
                <a:gd name="connsiteY8" fmla="*/ 232548 h 542595"/>
                <a:gd name="connsiteX9" fmla="*/ 657544 w 841660"/>
                <a:gd name="connsiteY9" fmla="*/ 232548 h 542595"/>
                <a:gd name="connsiteX10" fmla="*/ 657544 w 841660"/>
                <a:gd name="connsiteY10" fmla="*/ 219628 h 542595"/>
                <a:gd name="connsiteX11" fmla="*/ 460275 w 841660"/>
                <a:gd name="connsiteY11" fmla="*/ 25842 h 542595"/>
                <a:gd name="connsiteX12" fmla="*/ 287651 w 841660"/>
                <a:gd name="connsiteY12" fmla="*/ 122544 h 542595"/>
                <a:gd name="connsiteX13" fmla="*/ 283913 w 841660"/>
                <a:gd name="connsiteY13" fmla="*/ 129209 h 542595"/>
                <a:gd name="connsiteX14" fmla="*/ 263006 w 841660"/>
                <a:gd name="connsiteY14" fmla="*/ 129209 h 542595"/>
                <a:gd name="connsiteX15" fmla="*/ 157809 w 841660"/>
                <a:gd name="connsiteY15" fmla="*/ 232548 h 542595"/>
                <a:gd name="connsiteX16" fmla="*/ 157809 w 841660"/>
                <a:gd name="connsiteY16" fmla="*/ 245469 h 542595"/>
                <a:gd name="connsiteX17" fmla="*/ 144656 w 841660"/>
                <a:gd name="connsiteY17" fmla="*/ 245469 h 542595"/>
                <a:gd name="connsiteX18" fmla="*/ 26306 w 841660"/>
                <a:gd name="connsiteY18" fmla="*/ 374651 h 542595"/>
                <a:gd name="connsiteX19" fmla="*/ 36794 w 841660"/>
                <a:gd name="connsiteY19" fmla="*/ 425556 h 542595"/>
                <a:gd name="connsiteX20" fmla="*/ 10491 w 841660"/>
                <a:gd name="connsiteY20" fmla="*/ 425556 h 542595"/>
                <a:gd name="connsiteX21" fmla="*/ 0 w 841660"/>
                <a:gd name="connsiteY21" fmla="*/ 374651 h 542595"/>
                <a:gd name="connsiteX22" fmla="*/ 131946 w 841660"/>
                <a:gd name="connsiteY22" fmla="*/ 220144 h 542595"/>
                <a:gd name="connsiteX23" fmla="*/ 263006 w 841660"/>
                <a:gd name="connsiteY23" fmla="*/ 103340 h 542595"/>
                <a:gd name="connsiteX24" fmla="*/ 268572 w 841660"/>
                <a:gd name="connsiteY24" fmla="*/ 103340 h 542595"/>
                <a:gd name="connsiteX25" fmla="*/ 460275 w 841660"/>
                <a:gd name="connsiteY25" fmla="*/ 0 h 54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41660" h="542595">
                  <a:moveTo>
                    <a:pt x="460275" y="0"/>
                  </a:moveTo>
                  <a:cubicBezTo>
                    <a:pt x="579318" y="0"/>
                    <a:pt x="676900" y="91833"/>
                    <a:pt x="683491" y="207169"/>
                  </a:cubicBezTo>
                  <a:cubicBezTo>
                    <a:pt x="771796" y="213616"/>
                    <a:pt x="841660" y="286272"/>
                    <a:pt x="841660" y="374651"/>
                  </a:cubicBezTo>
                  <a:cubicBezTo>
                    <a:pt x="841660" y="467246"/>
                    <a:pt x="764985" y="542595"/>
                    <a:pt x="670697" y="542595"/>
                  </a:cubicBezTo>
                  <a:lnTo>
                    <a:pt x="596375" y="542595"/>
                  </a:lnTo>
                  <a:lnTo>
                    <a:pt x="596375" y="516753"/>
                  </a:lnTo>
                  <a:lnTo>
                    <a:pt x="670697" y="516753"/>
                  </a:lnTo>
                  <a:cubicBezTo>
                    <a:pt x="750447" y="516753"/>
                    <a:pt x="815354" y="452992"/>
                    <a:pt x="815354" y="374651"/>
                  </a:cubicBezTo>
                  <a:cubicBezTo>
                    <a:pt x="815354" y="296309"/>
                    <a:pt x="750475" y="232548"/>
                    <a:pt x="670697" y="232548"/>
                  </a:cubicBezTo>
                  <a:lnTo>
                    <a:pt x="657544" y="232548"/>
                  </a:lnTo>
                  <a:lnTo>
                    <a:pt x="657544" y="219628"/>
                  </a:lnTo>
                  <a:cubicBezTo>
                    <a:pt x="657544" y="112752"/>
                    <a:pt x="569045" y="25842"/>
                    <a:pt x="460275" y="25842"/>
                  </a:cubicBezTo>
                  <a:cubicBezTo>
                    <a:pt x="386341" y="25842"/>
                    <a:pt x="321822" y="61993"/>
                    <a:pt x="287651" y="122544"/>
                  </a:cubicBezTo>
                  <a:lnTo>
                    <a:pt x="283913" y="129209"/>
                  </a:lnTo>
                  <a:lnTo>
                    <a:pt x="263006" y="129209"/>
                  </a:lnTo>
                  <a:cubicBezTo>
                    <a:pt x="185444" y="129209"/>
                    <a:pt x="157809" y="182579"/>
                    <a:pt x="157809" y="232548"/>
                  </a:cubicBezTo>
                  <a:lnTo>
                    <a:pt x="157809" y="245469"/>
                  </a:lnTo>
                  <a:lnTo>
                    <a:pt x="144656" y="245469"/>
                  </a:lnTo>
                  <a:cubicBezTo>
                    <a:pt x="77201" y="245469"/>
                    <a:pt x="26306" y="300988"/>
                    <a:pt x="26306" y="374651"/>
                  </a:cubicBezTo>
                  <a:lnTo>
                    <a:pt x="36794" y="425556"/>
                  </a:lnTo>
                  <a:lnTo>
                    <a:pt x="10491" y="425556"/>
                  </a:lnTo>
                  <a:lnTo>
                    <a:pt x="0" y="374651"/>
                  </a:lnTo>
                  <a:cubicBezTo>
                    <a:pt x="0" y="290869"/>
                    <a:pt x="55880" y="226618"/>
                    <a:pt x="131946" y="220144"/>
                  </a:cubicBezTo>
                  <a:cubicBezTo>
                    <a:pt x="137124" y="148767"/>
                    <a:pt x="187411" y="103340"/>
                    <a:pt x="263006" y="103340"/>
                  </a:cubicBezTo>
                  <a:lnTo>
                    <a:pt x="268572" y="103340"/>
                  </a:lnTo>
                  <a:cubicBezTo>
                    <a:pt x="308281" y="38491"/>
                    <a:pt x="379363" y="0"/>
                    <a:pt x="460275" y="0"/>
                  </a:cubicBezTo>
                  <a:close/>
                </a:path>
              </a:pathLst>
            </a:custGeom>
            <a:solidFill>
              <a:srgbClr val="FFFFF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3" name="矩形: 圓角化同側角落 286">
              <a:extLst>
                <a:ext uri="{FF2B5EF4-FFF2-40B4-BE49-F238E27FC236}">
                  <a16:creationId xmlns:a16="http://schemas.microsoft.com/office/drawing/2014/main" id="{632E9981-0F71-06DB-8BF9-C833D1D2FDB0}"/>
                </a:ext>
              </a:extLst>
            </p:cNvPr>
            <p:cNvSpPr/>
            <p:nvPr/>
          </p:nvSpPr>
          <p:spPr>
            <a:xfrm>
              <a:off x="6707874" y="4360460"/>
              <a:ext cx="928047" cy="177421"/>
            </a:xfrm>
            <a:prstGeom prst="round2Same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94" name="矩形: 圓角 287">
              <a:extLst>
                <a:ext uri="{FF2B5EF4-FFF2-40B4-BE49-F238E27FC236}">
                  <a16:creationId xmlns:a16="http://schemas.microsoft.com/office/drawing/2014/main" id="{351FFE75-0746-7E3B-98E3-FEC654106F97}"/>
                </a:ext>
              </a:extLst>
            </p:cNvPr>
            <p:cNvSpPr/>
            <p:nvPr/>
          </p:nvSpPr>
          <p:spPr>
            <a:xfrm>
              <a:off x="7327167" y="4427815"/>
              <a:ext cx="211760" cy="53060"/>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95" name="群組 194">
            <a:extLst>
              <a:ext uri="{FF2B5EF4-FFF2-40B4-BE49-F238E27FC236}">
                <a16:creationId xmlns:a16="http://schemas.microsoft.com/office/drawing/2014/main" id="{012E8B16-2656-F415-99BC-8CD82FD81764}"/>
              </a:ext>
            </a:extLst>
          </p:cNvPr>
          <p:cNvGrpSpPr/>
          <p:nvPr/>
        </p:nvGrpSpPr>
        <p:grpSpPr>
          <a:xfrm>
            <a:off x="7832819" y="5498937"/>
            <a:ext cx="838978" cy="533879"/>
            <a:chOff x="7884633" y="5312644"/>
            <a:chExt cx="838978" cy="533876"/>
          </a:xfrm>
        </p:grpSpPr>
        <p:grpSp>
          <p:nvGrpSpPr>
            <p:cNvPr id="204" name="圖形 152">
              <a:extLst>
                <a:ext uri="{FF2B5EF4-FFF2-40B4-BE49-F238E27FC236}">
                  <a16:creationId xmlns:a16="http://schemas.microsoft.com/office/drawing/2014/main" id="{A0AFA7D0-829E-6EA4-80E3-C1536B3A0B8A}"/>
                </a:ext>
              </a:extLst>
            </p:cNvPr>
            <p:cNvGrpSpPr/>
            <p:nvPr/>
          </p:nvGrpSpPr>
          <p:grpSpPr>
            <a:xfrm flipH="1">
              <a:off x="7884633" y="5312644"/>
              <a:ext cx="412922" cy="531799"/>
              <a:chOff x="9272428" y="5069210"/>
              <a:chExt cx="458537" cy="590550"/>
            </a:xfrm>
          </p:grpSpPr>
          <p:sp>
            <p:nvSpPr>
              <p:cNvPr id="217" name="手繪多邊形: 圖案 276">
                <a:extLst>
                  <a:ext uri="{FF2B5EF4-FFF2-40B4-BE49-F238E27FC236}">
                    <a16:creationId xmlns:a16="http://schemas.microsoft.com/office/drawing/2014/main" id="{D4ECFFF2-3B3F-638C-57CF-4409CAC99A4F}"/>
                  </a:ext>
                </a:extLst>
              </p:cNvPr>
              <p:cNvSpPr/>
              <p:nvPr/>
            </p:nvSpPr>
            <p:spPr>
              <a:xfrm>
                <a:off x="9329230" y="5130551"/>
                <a:ext cx="346242" cy="47625"/>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8" name="手繪多邊形: 圖案 277">
                <a:extLst>
                  <a:ext uri="{FF2B5EF4-FFF2-40B4-BE49-F238E27FC236}">
                    <a16:creationId xmlns:a16="http://schemas.microsoft.com/office/drawing/2014/main" id="{14749EFF-2E80-C2B0-21F3-59C636CBA69B}"/>
                  </a:ext>
                </a:extLst>
              </p:cNvPr>
              <p:cNvSpPr/>
              <p:nvPr/>
            </p:nvSpPr>
            <p:spPr>
              <a:xfrm>
                <a:off x="9272428" y="5069210"/>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9" name="手繪多邊形: 圖案 278">
                <a:extLst>
                  <a:ext uri="{FF2B5EF4-FFF2-40B4-BE49-F238E27FC236}">
                    <a16:creationId xmlns:a16="http://schemas.microsoft.com/office/drawing/2014/main" id="{341C6FFE-13A9-8564-69F4-618B9EA4C1AC}"/>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0" name="手繪多邊形: 圖案 279">
                <a:extLst>
                  <a:ext uri="{FF2B5EF4-FFF2-40B4-BE49-F238E27FC236}">
                    <a16:creationId xmlns:a16="http://schemas.microsoft.com/office/drawing/2014/main" id="{95088898-02A4-B404-6885-D01F5A073758}"/>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1" name="手繪多邊形: 圖案 280">
                <a:extLst>
                  <a:ext uri="{FF2B5EF4-FFF2-40B4-BE49-F238E27FC236}">
                    <a16:creationId xmlns:a16="http://schemas.microsoft.com/office/drawing/2014/main" id="{BED8CD63-DF29-E1D6-D9F5-8136DE4535F0}"/>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chemeClr val="bg1"/>
              </a:solidFill>
              <a:ln w="3175" cap="flat">
                <a:no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2" name="手繪多邊形: 圖案 291">
                <a:extLst>
                  <a:ext uri="{FF2B5EF4-FFF2-40B4-BE49-F238E27FC236}">
                    <a16:creationId xmlns:a16="http://schemas.microsoft.com/office/drawing/2014/main" id="{4B86494F-78F6-E79B-6FFF-36761E8E9519}"/>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3" name="手繪多邊形: 圖案 304">
                <a:extLst>
                  <a:ext uri="{FF2B5EF4-FFF2-40B4-BE49-F238E27FC236}">
                    <a16:creationId xmlns:a16="http://schemas.microsoft.com/office/drawing/2014/main" id="{43BB3D4B-9458-2D36-588D-38126DE76195}"/>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4" name="手繪多邊形: 圖案 305">
                <a:extLst>
                  <a:ext uri="{FF2B5EF4-FFF2-40B4-BE49-F238E27FC236}">
                    <a16:creationId xmlns:a16="http://schemas.microsoft.com/office/drawing/2014/main" id="{33B2E0DC-F117-85E1-A639-382EF1822561}"/>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5" name="手繪多邊形: 圖案 306">
                <a:extLst>
                  <a:ext uri="{FF2B5EF4-FFF2-40B4-BE49-F238E27FC236}">
                    <a16:creationId xmlns:a16="http://schemas.microsoft.com/office/drawing/2014/main" id="{C115D3B0-773D-603C-B353-0E0F17B60A03}"/>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6" name="手繪多邊形: 圖案 307">
                <a:extLst>
                  <a:ext uri="{FF2B5EF4-FFF2-40B4-BE49-F238E27FC236}">
                    <a16:creationId xmlns:a16="http://schemas.microsoft.com/office/drawing/2014/main" id="{0E39625E-8E11-3C3D-2741-A24C3E9AA6AC}"/>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7" name="手繪多邊形: 圖案 308">
                <a:extLst>
                  <a:ext uri="{FF2B5EF4-FFF2-40B4-BE49-F238E27FC236}">
                    <a16:creationId xmlns:a16="http://schemas.microsoft.com/office/drawing/2014/main" id="{FBAF88B3-89A3-7478-8F0A-2A917FDD41CE}"/>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8" name="手繪多邊形: 圖案 309">
                <a:extLst>
                  <a:ext uri="{FF2B5EF4-FFF2-40B4-BE49-F238E27FC236}">
                    <a16:creationId xmlns:a16="http://schemas.microsoft.com/office/drawing/2014/main" id="{735C62CC-CE10-40C3-4384-96ABE0F5BC14}"/>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sp>
          <p:nvSpPr>
            <p:cNvPr id="205" name="手繪多邊形: 圖案 200">
              <a:extLst>
                <a:ext uri="{FF2B5EF4-FFF2-40B4-BE49-F238E27FC236}">
                  <a16:creationId xmlns:a16="http://schemas.microsoft.com/office/drawing/2014/main" id="{031D93B9-9450-5228-3EB6-10C506C5C36F}"/>
                </a:ext>
              </a:extLst>
            </p:cNvPr>
            <p:cNvSpPr/>
            <p:nvPr/>
          </p:nvSpPr>
          <p:spPr>
            <a:xfrm flipH="1">
              <a:off x="8360662" y="5369957"/>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6" name="手繪多邊形: 圖案 201">
              <a:extLst>
                <a:ext uri="{FF2B5EF4-FFF2-40B4-BE49-F238E27FC236}">
                  <a16:creationId xmlns:a16="http://schemas.microsoft.com/office/drawing/2014/main" id="{C7122B5F-EFDF-B440-33B0-AAD926C015D6}"/>
                </a:ext>
              </a:extLst>
            </p:cNvPr>
            <p:cNvSpPr/>
            <p:nvPr/>
          </p:nvSpPr>
          <p:spPr>
            <a:xfrm flipH="1">
              <a:off x="8310689" y="5314718"/>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chemeClr val="bg1"/>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7" name="手繪多邊形: 圖案 202">
              <a:extLst>
                <a:ext uri="{FF2B5EF4-FFF2-40B4-BE49-F238E27FC236}">
                  <a16:creationId xmlns:a16="http://schemas.microsoft.com/office/drawing/2014/main" id="{1643A1DB-F0C1-E771-A9D3-98C002D7B978}"/>
                </a:ext>
              </a:extLst>
            </p:cNvPr>
            <p:cNvSpPr/>
            <p:nvPr/>
          </p:nvSpPr>
          <p:spPr>
            <a:xfrm flipH="1">
              <a:off x="8508134" y="565189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8" name="手繪多邊形: 圖案 237">
              <a:extLst>
                <a:ext uri="{FF2B5EF4-FFF2-40B4-BE49-F238E27FC236}">
                  <a16:creationId xmlns:a16="http://schemas.microsoft.com/office/drawing/2014/main" id="{2F5F29BA-717D-C948-A661-48BEF234E55D}"/>
                </a:ext>
              </a:extLst>
            </p:cNvPr>
            <p:cNvSpPr/>
            <p:nvPr/>
          </p:nvSpPr>
          <p:spPr>
            <a:xfrm flipH="1">
              <a:off x="8537374" y="561733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9" name="手繪多邊形: 圖案 238">
              <a:extLst>
                <a:ext uri="{FF2B5EF4-FFF2-40B4-BE49-F238E27FC236}">
                  <a16:creationId xmlns:a16="http://schemas.microsoft.com/office/drawing/2014/main" id="{15501440-E98C-A20C-7265-68D621A66CC2}"/>
                </a:ext>
              </a:extLst>
            </p:cNvPr>
            <p:cNvSpPr/>
            <p:nvPr/>
          </p:nvSpPr>
          <p:spPr>
            <a:xfrm flipH="1">
              <a:off x="8453611" y="557796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0" name="手繪多邊形: 圖案 239">
              <a:extLst>
                <a:ext uri="{FF2B5EF4-FFF2-40B4-BE49-F238E27FC236}">
                  <a16:creationId xmlns:a16="http://schemas.microsoft.com/office/drawing/2014/main" id="{67F5A0FE-5ABA-11A5-14E0-89A1E428817C}"/>
                </a:ext>
              </a:extLst>
            </p:cNvPr>
            <p:cNvSpPr/>
            <p:nvPr/>
          </p:nvSpPr>
          <p:spPr>
            <a:xfrm flipH="1">
              <a:off x="8502572" y="557830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1" name="手繪多邊形: 圖案 240">
              <a:extLst>
                <a:ext uri="{FF2B5EF4-FFF2-40B4-BE49-F238E27FC236}">
                  <a16:creationId xmlns:a16="http://schemas.microsoft.com/office/drawing/2014/main" id="{594BA3EF-E5C6-E59F-F32B-640304115337}"/>
                </a:ext>
              </a:extLst>
            </p:cNvPr>
            <p:cNvSpPr/>
            <p:nvPr/>
          </p:nvSpPr>
          <p:spPr>
            <a:xfrm flipH="1">
              <a:off x="8448133" y="561252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2" name="手繪多邊形: 圖案 241">
              <a:extLst>
                <a:ext uri="{FF2B5EF4-FFF2-40B4-BE49-F238E27FC236}">
                  <a16:creationId xmlns:a16="http://schemas.microsoft.com/office/drawing/2014/main" id="{06C38218-2C00-7D7C-DAE0-D78EA63CF893}"/>
                </a:ext>
              </a:extLst>
            </p:cNvPr>
            <p:cNvSpPr/>
            <p:nvPr/>
          </p:nvSpPr>
          <p:spPr>
            <a:xfrm flipH="1">
              <a:off x="8457824" y="567900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3" name="手繪多邊形: 圖案 242">
              <a:extLst>
                <a:ext uri="{FF2B5EF4-FFF2-40B4-BE49-F238E27FC236}">
                  <a16:creationId xmlns:a16="http://schemas.microsoft.com/office/drawing/2014/main" id="{7893E018-6AF2-C6D3-4F22-593C1606C52B}"/>
                </a:ext>
              </a:extLst>
            </p:cNvPr>
            <p:cNvSpPr/>
            <p:nvPr/>
          </p:nvSpPr>
          <p:spPr>
            <a:xfrm flipH="1">
              <a:off x="8575633" y="552323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4" name="手繪多邊形: 圖案 243">
              <a:extLst>
                <a:ext uri="{FF2B5EF4-FFF2-40B4-BE49-F238E27FC236}">
                  <a16:creationId xmlns:a16="http://schemas.microsoft.com/office/drawing/2014/main" id="{BC0100A5-901D-A231-C9CA-8D066F1CF630}"/>
                </a:ext>
              </a:extLst>
            </p:cNvPr>
            <p:cNvSpPr/>
            <p:nvPr/>
          </p:nvSpPr>
          <p:spPr>
            <a:xfrm flipH="1">
              <a:off x="8592487" y="568312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5" name="手繪多邊形: 圖案 274">
              <a:extLst>
                <a:ext uri="{FF2B5EF4-FFF2-40B4-BE49-F238E27FC236}">
                  <a16:creationId xmlns:a16="http://schemas.microsoft.com/office/drawing/2014/main" id="{D65FB78B-65A7-174B-2C7D-11BD1BBBC796}"/>
                </a:ext>
              </a:extLst>
            </p:cNvPr>
            <p:cNvSpPr/>
            <p:nvPr/>
          </p:nvSpPr>
          <p:spPr>
            <a:xfrm flipH="1">
              <a:off x="8387375" y="552323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6" name="手繪多邊形: 圖案 275">
              <a:extLst>
                <a:ext uri="{FF2B5EF4-FFF2-40B4-BE49-F238E27FC236}">
                  <a16:creationId xmlns:a16="http://schemas.microsoft.com/office/drawing/2014/main" id="{4A7A01DC-C548-116A-06EF-2C7ED08A85A1}"/>
                </a:ext>
              </a:extLst>
            </p:cNvPr>
            <p:cNvSpPr/>
            <p:nvPr/>
          </p:nvSpPr>
          <p:spPr>
            <a:xfrm flipH="1">
              <a:off x="8382656" y="567651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FFFFFF"/>
            </a:solidFill>
            <a:ln w="3175" cap="flat">
              <a:solidFill>
                <a:schemeClr val="bg1"/>
              </a:solidFill>
              <a:prstDash val="solid"/>
              <a:miter/>
            </a:ln>
          </p:spPr>
          <p:txBody>
            <a:bodyPr rtlCol="0" anchor="ctr"/>
            <a:lstStyle/>
            <a:p>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229" name="Picture 4" descr="一張含有 文字, 盒子 的圖片&#10;&#10;自動產生的描述">
            <a:extLst>
              <a:ext uri="{FF2B5EF4-FFF2-40B4-BE49-F238E27FC236}">
                <a16:creationId xmlns:a16="http://schemas.microsoft.com/office/drawing/2014/main" id="{096364DF-D05C-FDF8-0675-EAB55BFB5586}"/>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144929" y="3354509"/>
            <a:ext cx="3349508" cy="2065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6084599"/>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600CC92A-6460-4982-A9FC-DB8228061C16}"/>
              </a:ext>
            </a:extLst>
          </p:cNvPr>
          <p:cNvSpPr/>
          <p:nvPr/>
        </p:nvSpPr>
        <p:spPr>
          <a:xfrm>
            <a:off x="617579" y="2590799"/>
            <a:ext cx="10880746" cy="4432301"/>
          </a:xfrm>
          <a:prstGeom prst="roundRect">
            <a:avLst>
              <a:gd name="adj" fmla="val 1577"/>
            </a:avLst>
          </a:prstGeom>
          <a:solidFill>
            <a:srgbClr val="DEE1F2">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sym typeface="Arial" panose="020B0604020202020204" pitchFamily="34" charset="0"/>
            </a:endParaRPr>
          </a:p>
        </p:txBody>
      </p:sp>
      <p:sp>
        <p:nvSpPr>
          <p:cNvPr id="6" name="TextBox 5">
            <a:extLst>
              <a:ext uri="{FF2B5EF4-FFF2-40B4-BE49-F238E27FC236}">
                <a16:creationId xmlns:a16="http://schemas.microsoft.com/office/drawing/2014/main" id="{612BF5C9-B02D-34C2-F77B-AF5670E3E551}"/>
              </a:ext>
            </a:extLst>
          </p:cNvPr>
          <p:cNvSpPr txBox="1"/>
          <p:nvPr/>
        </p:nvSpPr>
        <p:spPr>
          <a:xfrm>
            <a:off x="634652" y="1815928"/>
            <a:ext cx="10922696" cy="646331"/>
          </a:xfrm>
          <a:prstGeom prst="rect">
            <a:avLst/>
          </a:prstGeom>
          <a:noFill/>
        </p:spPr>
        <p:txBody>
          <a:bodyPr wrap="square">
            <a:spAutoFit/>
          </a:bodyPr>
          <a:lstStyle/>
          <a:p>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混合式的硬碟配置提供 </a:t>
            </a:r>
            <a:r>
              <a:rPr lang="en-US"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3.5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吋 </a:t>
            </a:r>
            <a:r>
              <a:rPr 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SATA 6Gb/s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硬碟槽與 </a:t>
            </a:r>
            <a:r>
              <a:rPr lang="en-US"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2.5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吋 </a:t>
            </a:r>
            <a:r>
              <a:rPr 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SATA 6Gb/s SSD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專用埠，您可彈性配置 </a:t>
            </a:r>
            <a:r>
              <a:rPr 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SSD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快取，大幅提升 </a:t>
            </a:r>
            <a:r>
              <a:rPr 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IOPS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效能以滿足密集存取應用需求，與傳統 </a:t>
            </a:r>
            <a:r>
              <a:rPr 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HDD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陣列相比，效能迅速提升。</a:t>
            </a:r>
            <a:endParaRPr lang="en-TW">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052" name="Picture 4">
            <a:extLst>
              <a:ext uri="{FF2B5EF4-FFF2-40B4-BE49-F238E27FC236}">
                <a16:creationId xmlns:a16="http://schemas.microsoft.com/office/drawing/2014/main" id="{8BCB2F8E-32B4-EFE4-BD94-A936546AC468}"/>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45662"/>
          <a:stretch/>
        </p:blipFill>
        <p:spPr bwMode="auto">
          <a:xfrm>
            <a:off x="5947377" y="2775260"/>
            <a:ext cx="5445446" cy="18115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271660A-C225-38EB-B5CD-A597BD388C1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44566"/>
          <a:stretch/>
        </p:blipFill>
        <p:spPr bwMode="auto">
          <a:xfrm>
            <a:off x="5445809" y="4660129"/>
            <a:ext cx="6170562" cy="20942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37A899-EEDF-4CD3-8504-6DF8F3DEE9CF}"/>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44802"/>
          <a:stretch/>
        </p:blipFill>
        <p:spPr bwMode="auto">
          <a:xfrm>
            <a:off x="735400" y="2848814"/>
            <a:ext cx="5360600" cy="18115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E8447DC-1468-DCCB-24D0-B648CFF2A12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t="43835"/>
          <a:stretch/>
        </p:blipFill>
        <p:spPr bwMode="auto">
          <a:xfrm>
            <a:off x="504836" y="4660690"/>
            <a:ext cx="5517574" cy="1897292"/>
          </a:xfrm>
          <a:prstGeom prst="rect">
            <a:avLst/>
          </a:prstGeom>
          <a:noFill/>
          <a:extLst>
            <a:ext uri="{909E8E84-426E-40DD-AFC4-6F175D3DCCD1}">
              <a14:hiddenFill xmlns:a14="http://schemas.microsoft.com/office/drawing/2010/main">
                <a:solidFill>
                  <a:srgbClr val="FFFFFF"/>
                </a:solidFill>
              </a14:hiddenFill>
            </a:ext>
          </a:extLst>
        </p:spPr>
      </p:pic>
      <p:sp>
        <p:nvSpPr>
          <p:cNvPr id="4" name="標題 1" hidden="1">
            <a:extLst>
              <a:ext uri="{FF2B5EF4-FFF2-40B4-BE49-F238E27FC236}">
                <a16:creationId xmlns:a16="http://schemas.microsoft.com/office/drawing/2014/main" id="{5554BC13-934D-0BA0-1749-3ADD4E286495}"/>
              </a:ext>
            </a:extLst>
          </p:cNvPr>
          <p:cNvSpPr txBox="1">
            <a:spLocks/>
          </p:cNvSpPr>
          <p:nvPr/>
        </p:nvSpPr>
        <p:spPr>
          <a:xfrm>
            <a:off x="413359" y="538619"/>
            <a:ext cx="11538007" cy="12649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全系列支援</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HDD / SSD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混合式儲存架構新體驗，</a:t>
            </a:r>
            <a:endPar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fontAlgn="base"/>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彈性配置與啟用 </a:t>
            </a:r>
            <a:r>
              <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SSD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快取以讓效能迅速提升</a:t>
            </a:r>
          </a:p>
        </p:txBody>
      </p:sp>
      <p:sp>
        <p:nvSpPr>
          <p:cNvPr id="3" name="標題 2">
            <a:extLst>
              <a:ext uri="{FF2B5EF4-FFF2-40B4-BE49-F238E27FC236}">
                <a16:creationId xmlns:a16="http://schemas.microsoft.com/office/drawing/2014/main" id="{C7E3C9CE-EB56-2525-C55C-A3B25B9B2C69}"/>
              </a:ext>
            </a:extLst>
          </p:cNvPr>
          <p:cNvSpPr>
            <a:spLocks noGrp="1"/>
          </p:cNvSpPr>
          <p:nvPr>
            <p:ph type="title"/>
          </p:nvPr>
        </p:nvSpPr>
        <p:spPr>
          <a:xfrm>
            <a:off x="838200" y="547538"/>
            <a:ext cx="10515600" cy="1325563"/>
          </a:xfrm>
        </p:spPr>
        <p:txBody>
          <a:bodyPr>
            <a:normAutofit fontScale="90000"/>
          </a:bodyPr>
          <a:lstStyle/>
          <a:p>
            <a:r>
              <a:rPr lang="zh-TW" altLang="en-US"/>
              <a:t>全系列支援 </a:t>
            </a:r>
            <a:r>
              <a:rPr lang="en-US" altLang="zh-TW"/>
              <a:t>HDD / SSD </a:t>
            </a:r>
            <a:r>
              <a:rPr lang="zh-TW" altLang="en-US"/>
              <a:t>混合式儲存架構新體驗，</a:t>
            </a:r>
            <a:br>
              <a:rPr lang="zh-TW" altLang="en-US"/>
            </a:br>
            <a:r>
              <a:rPr lang="zh-TW" altLang="en-US"/>
              <a:t>彈性配置與啟用 </a:t>
            </a:r>
            <a:r>
              <a:rPr lang="en-US" altLang="zh-TW"/>
              <a:t>SSD </a:t>
            </a:r>
            <a:r>
              <a:rPr lang="zh-TW" altLang="en-US"/>
              <a:t>快取以讓效能迅速提升</a:t>
            </a:r>
          </a:p>
        </p:txBody>
      </p:sp>
      <p:sp>
        <p:nvSpPr>
          <p:cNvPr id="2" name="TextBox 1">
            <a:extLst>
              <a:ext uri="{FF2B5EF4-FFF2-40B4-BE49-F238E27FC236}">
                <a16:creationId xmlns:a16="http://schemas.microsoft.com/office/drawing/2014/main" id="{B19DB9C1-9B9E-2F62-DE31-0DB23EEE520A}"/>
              </a:ext>
            </a:extLst>
          </p:cNvPr>
          <p:cNvSpPr txBox="1"/>
          <p:nvPr/>
        </p:nvSpPr>
        <p:spPr>
          <a:xfrm>
            <a:off x="3183963" y="4305119"/>
            <a:ext cx="986167" cy="230832"/>
          </a:xfrm>
          <a:prstGeom prst="rect">
            <a:avLst/>
          </a:prstGeom>
          <a:noFill/>
        </p:spPr>
        <p:txBody>
          <a:bodyPr wrap="none" rtlCol="0">
            <a:spAutoFit/>
          </a:bodyPr>
          <a:lstStyle/>
          <a:p>
            <a:r>
              <a:rPr lang="en-TW" sz="900">
                <a:latin typeface="Arial" panose="020B0604020202020204" pitchFamily="34" charset="0"/>
                <a:cs typeface="Arial" panose="020B0604020202020204" pitchFamily="34" charset="0"/>
              </a:rPr>
              <a:t>TS-h987XU-RP</a:t>
            </a:r>
          </a:p>
        </p:txBody>
      </p:sp>
      <p:sp>
        <p:nvSpPr>
          <p:cNvPr id="5" name="TextBox 4">
            <a:extLst>
              <a:ext uri="{FF2B5EF4-FFF2-40B4-BE49-F238E27FC236}">
                <a16:creationId xmlns:a16="http://schemas.microsoft.com/office/drawing/2014/main" id="{40863D13-618E-47D2-FF8C-267E601B8C2B}"/>
              </a:ext>
            </a:extLst>
          </p:cNvPr>
          <p:cNvSpPr txBox="1"/>
          <p:nvPr/>
        </p:nvSpPr>
        <p:spPr>
          <a:xfrm>
            <a:off x="7184935" y="6389277"/>
            <a:ext cx="1050288" cy="230832"/>
          </a:xfrm>
          <a:prstGeom prst="rect">
            <a:avLst/>
          </a:prstGeom>
          <a:noFill/>
        </p:spPr>
        <p:txBody>
          <a:bodyPr wrap="none" rtlCol="0">
            <a:spAutoFit/>
          </a:bodyPr>
          <a:lstStyle/>
          <a:p>
            <a:r>
              <a:rPr lang="en-TW" sz="900">
                <a:latin typeface="Arial" panose="020B0604020202020204" pitchFamily="34" charset="0"/>
                <a:cs typeface="Arial" panose="020B0604020202020204" pitchFamily="34" charset="0"/>
              </a:rPr>
              <a:t>TS-h3087XU-RP</a:t>
            </a:r>
          </a:p>
        </p:txBody>
      </p:sp>
      <p:sp>
        <p:nvSpPr>
          <p:cNvPr id="8" name="TextBox 7">
            <a:extLst>
              <a:ext uri="{FF2B5EF4-FFF2-40B4-BE49-F238E27FC236}">
                <a16:creationId xmlns:a16="http://schemas.microsoft.com/office/drawing/2014/main" id="{CB9620F0-197E-1654-F4C6-E7691331CAEC}"/>
              </a:ext>
            </a:extLst>
          </p:cNvPr>
          <p:cNvSpPr txBox="1"/>
          <p:nvPr/>
        </p:nvSpPr>
        <p:spPr>
          <a:xfrm>
            <a:off x="7105429" y="4258652"/>
            <a:ext cx="1050288" cy="230832"/>
          </a:xfrm>
          <a:prstGeom prst="rect">
            <a:avLst/>
          </a:prstGeom>
          <a:noFill/>
        </p:spPr>
        <p:txBody>
          <a:bodyPr wrap="none" rtlCol="0">
            <a:spAutoFit/>
          </a:bodyPr>
          <a:lstStyle/>
          <a:p>
            <a:r>
              <a:rPr lang="en-TW" sz="900">
                <a:latin typeface="Arial" panose="020B0604020202020204" pitchFamily="34" charset="0"/>
                <a:cs typeface="Arial" panose="020B0604020202020204" pitchFamily="34" charset="0"/>
              </a:rPr>
              <a:t>TS-h2287XU-RP</a:t>
            </a:r>
          </a:p>
        </p:txBody>
      </p:sp>
      <p:sp>
        <p:nvSpPr>
          <p:cNvPr id="9" name="TextBox 8">
            <a:extLst>
              <a:ext uri="{FF2B5EF4-FFF2-40B4-BE49-F238E27FC236}">
                <a16:creationId xmlns:a16="http://schemas.microsoft.com/office/drawing/2014/main" id="{CE44CB0F-CCF2-0E97-5D3A-1A26F0438FEB}"/>
              </a:ext>
            </a:extLst>
          </p:cNvPr>
          <p:cNvSpPr txBox="1"/>
          <p:nvPr/>
        </p:nvSpPr>
        <p:spPr>
          <a:xfrm>
            <a:off x="1515173" y="6273861"/>
            <a:ext cx="1050288" cy="230832"/>
          </a:xfrm>
          <a:prstGeom prst="rect">
            <a:avLst/>
          </a:prstGeom>
          <a:noFill/>
        </p:spPr>
        <p:txBody>
          <a:bodyPr wrap="none" rtlCol="0">
            <a:spAutoFit/>
          </a:bodyPr>
          <a:lstStyle/>
          <a:p>
            <a:r>
              <a:rPr lang="en-TW" sz="900">
                <a:latin typeface="Arial" panose="020B0604020202020204" pitchFamily="34" charset="0"/>
                <a:cs typeface="Arial" panose="020B0604020202020204" pitchFamily="34" charset="0"/>
              </a:rPr>
              <a:t>TS-h1887XU-RP</a:t>
            </a:r>
          </a:p>
        </p:txBody>
      </p:sp>
    </p:spTree>
    <p:extLst>
      <p:ext uri="{BB962C8B-B14F-4D97-AF65-F5344CB8AC3E}">
        <p14:creationId xmlns:p14="http://schemas.microsoft.com/office/powerpoint/2010/main" val="1245415309"/>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FFB35739-FDF9-E241-8415-2862DAC91DC5}"/>
              </a:ext>
            </a:extLst>
          </p:cNvPr>
          <p:cNvSpPr/>
          <p:nvPr/>
        </p:nvSpPr>
        <p:spPr>
          <a:xfrm>
            <a:off x="2252363" y="1883252"/>
            <a:ext cx="6740681" cy="959045"/>
          </a:xfrm>
          <a:prstGeom prst="rect">
            <a:avLst/>
          </a:prstGeom>
        </p:spPr>
        <p:txBody>
          <a:bodyPr wrap="square">
            <a:spAutoFit/>
          </a:bodyPr>
          <a:lstStyle/>
          <a:p>
            <a:pPr marL="180975" indent="-180975">
              <a:lnSpc>
                <a:spcPct val="150000"/>
              </a:lnSpc>
              <a:buClr>
                <a:srgbClr val="F34F21"/>
              </a:buClr>
              <a:buFont typeface="Arial" panose="020B0604020202020204" pitchFamily="34" charset="0"/>
              <a:buChar char="•"/>
            </a:pPr>
            <a:r>
              <a:rPr lang="zh-CN"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親手掌握企業的資料</a:t>
            </a:r>
            <a:endParaRPr lang="en-US" altLang="zh-CN"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180975" indent="-180975">
              <a:lnSpc>
                <a:spcPct val="150000"/>
              </a:lnSpc>
              <a:buClr>
                <a:srgbClr val="F34F21"/>
              </a:buClr>
              <a:buFont typeface="Arial" panose="020B0604020202020204" pitchFamily="34" charset="0"/>
              <a:buChar char="•"/>
            </a:pPr>
            <a:r>
              <a:rPr lang="zh-CN"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rPr>
              <a:t>把重要資料移出雲端，節省服務成本</a:t>
            </a:r>
            <a:endParaRPr lang="zh-TW" altLang="en-US" sz="20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Picture 15" descr="A picture containing shirt&#10;&#10;Description automatically generated">
            <a:extLst>
              <a:ext uri="{FF2B5EF4-FFF2-40B4-BE49-F238E27FC236}">
                <a16:creationId xmlns:a16="http://schemas.microsoft.com/office/drawing/2014/main" id="{614F78FD-5C2C-3046-A02B-9D4410FF5C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4986" y="1909723"/>
            <a:ext cx="1044003" cy="1044000"/>
          </a:xfrm>
          <a:prstGeom prst="rect">
            <a:avLst/>
          </a:prstGeom>
        </p:spPr>
      </p:pic>
      <p:pic>
        <p:nvPicPr>
          <p:cNvPr id="8" name="圖片 7">
            <a:extLst>
              <a:ext uri="{FF2B5EF4-FFF2-40B4-BE49-F238E27FC236}">
                <a16:creationId xmlns:a16="http://schemas.microsoft.com/office/drawing/2014/main" id="{96797B96-E61E-BD48-B54E-963B4A5DE31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4986" y="3794629"/>
            <a:ext cx="688771" cy="535314"/>
          </a:xfrm>
          <a:prstGeom prst="rect">
            <a:avLst/>
          </a:prstGeom>
        </p:spPr>
      </p:pic>
      <p:pic>
        <p:nvPicPr>
          <p:cNvPr id="9" name="圖片 8">
            <a:extLst>
              <a:ext uri="{FF2B5EF4-FFF2-40B4-BE49-F238E27FC236}">
                <a16:creationId xmlns:a16="http://schemas.microsoft.com/office/drawing/2014/main" id="{269023D6-F72B-2E4F-A537-3B6084591DA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3269" y="4473446"/>
            <a:ext cx="804777" cy="625475"/>
          </a:xfrm>
          <a:prstGeom prst="rect">
            <a:avLst/>
          </a:prstGeom>
        </p:spPr>
      </p:pic>
      <p:pic>
        <p:nvPicPr>
          <p:cNvPr id="10" name="圖片 9">
            <a:extLst>
              <a:ext uri="{FF2B5EF4-FFF2-40B4-BE49-F238E27FC236}">
                <a16:creationId xmlns:a16="http://schemas.microsoft.com/office/drawing/2014/main" id="{50E84079-8EEE-A146-A182-92CF37A639F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4987" y="5255059"/>
            <a:ext cx="749532" cy="582537"/>
          </a:xfrm>
          <a:prstGeom prst="rect">
            <a:avLst/>
          </a:prstGeom>
        </p:spPr>
      </p:pic>
      <p:pic>
        <p:nvPicPr>
          <p:cNvPr id="11" name="圖片 10">
            <a:extLst>
              <a:ext uri="{FF2B5EF4-FFF2-40B4-BE49-F238E27FC236}">
                <a16:creationId xmlns:a16="http://schemas.microsoft.com/office/drawing/2014/main" id="{29C49868-32B0-DE4C-831D-EDA6F32B84C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37797" y="5988543"/>
            <a:ext cx="750716" cy="583458"/>
          </a:xfrm>
          <a:prstGeom prst="rect">
            <a:avLst/>
          </a:prstGeom>
        </p:spPr>
      </p:pic>
      <p:sp>
        <p:nvSpPr>
          <p:cNvPr id="12" name="矩形 11">
            <a:extLst>
              <a:ext uri="{FF2B5EF4-FFF2-40B4-BE49-F238E27FC236}">
                <a16:creationId xmlns:a16="http://schemas.microsoft.com/office/drawing/2014/main" id="{CB14EC27-368E-EC4B-A2C4-FC39FAB6B4AE}"/>
              </a:ext>
            </a:extLst>
          </p:cNvPr>
          <p:cNvSpPr/>
          <p:nvPr/>
        </p:nvSpPr>
        <p:spPr>
          <a:xfrm>
            <a:off x="1759934" y="3813235"/>
            <a:ext cx="3129063"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Gmail</a:t>
            </a:r>
          </a:p>
          <a:p>
            <a:pPr fontAlgn="base"/>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備份所有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Email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及附檔</a:t>
            </a:r>
          </a:p>
        </p:txBody>
      </p:sp>
      <p:sp>
        <p:nvSpPr>
          <p:cNvPr id="13" name="矩形 12">
            <a:extLst>
              <a:ext uri="{FF2B5EF4-FFF2-40B4-BE49-F238E27FC236}">
                <a16:creationId xmlns:a16="http://schemas.microsoft.com/office/drawing/2014/main" id="{C3FA0CB3-3677-AE4F-8F14-A12C9F16CF6A}"/>
              </a:ext>
            </a:extLst>
          </p:cNvPr>
          <p:cNvSpPr/>
          <p:nvPr/>
        </p:nvSpPr>
        <p:spPr>
          <a:xfrm>
            <a:off x="1759934" y="4472544"/>
            <a:ext cx="4033963" cy="738664"/>
          </a:xfrm>
          <a:prstGeom prst="rect">
            <a:avLst/>
          </a:prstGeom>
        </p:spPr>
        <p:txBody>
          <a:bodyPr wrap="square">
            <a:spAutoFit/>
          </a:bodyPr>
          <a:lstStyle/>
          <a:p>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雲端硬碟</a:t>
            </a:r>
            <a:endPar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備份所有檔案，包含檔案的所有版本，支援備份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My Drive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及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Shared Drive</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4" name="圖片 13">
            <a:extLst>
              <a:ext uri="{FF2B5EF4-FFF2-40B4-BE49-F238E27FC236}">
                <a16:creationId xmlns:a16="http://schemas.microsoft.com/office/drawing/2014/main" id="{95C92E04-3DD6-D042-AD95-24FC1F2D3DE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63117" y="3747438"/>
            <a:ext cx="776573" cy="603555"/>
          </a:xfrm>
          <a:prstGeom prst="rect">
            <a:avLst/>
          </a:prstGeom>
        </p:spPr>
      </p:pic>
      <p:pic>
        <p:nvPicPr>
          <p:cNvPr id="15" name="圖片 14">
            <a:extLst>
              <a:ext uri="{FF2B5EF4-FFF2-40B4-BE49-F238E27FC236}">
                <a16:creationId xmlns:a16="http://schemas.microsoft.com/office/drawing/2014/main" id="{79858F16-E4CA-9D49-BA6A-C5748A8700C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63117" y="4499717"/>
            <a:ext cx="776573" cy="603555"/>
          </a:xfrm>
          <a:prstGeom prst="rect">
            <a:avLst/>
          </a:prstGeom>
        </p:spPr>
      </p:pic>
      <p:pic>
        <p:nvPicPr>
          <p:cNvPr id="16" name="圖片 15">
            <a:extLst>
              <a:ext uri="{FF2B5EF4-FFF2-40B4-BE49-F238E27FC236}">
                <a16:creationId xmlns:a16="http://schemas.microsoft.com/office/drawing/2014/main" id="{31562C3D-B9A7-E444-B98E-753708C92B8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863117" y="5227591"/>
            <a:ext cx="776573" cy="603555"/>
          </a:xfrm>
          <a:prstGeom prst="rect">
            <a:avLst/>
          </a:prstGeom>
        </p:spPr>
      </p:pic>
      <p:pic>
        <p:nvPicPr>
          <p:cNvPr id="17" name="圖片 16">
            <a:extLst>
              <a:ext uri="{FF2B5EF4-FFF2-40B4-BE49-F238E27FC236}">
                <a16:creationId xmlns:a16="http://schemas.microsoft.com/office/drawing/2014/main" id="{99B1D64C-2146-F54C-BA6F-93EE7C9DAC4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863117" y="5942796"/>
            <a:ext cx="776573" cy="603555"/>
          </a:xfrm>
          <a:prstGeom prst="rect">
            <a:avLst/>
          </a:prstGeom>
        </p:spPr>
      </p:pic>
      <p:sp>
        <p:nvSpPr>
          <p:cNvPr id="18" name="矩形 17">
            <a:extLst>
              <a:ext uri="{FF2B5EF4-FFF2-40B4-BE49-F238E27FC236}">
                <a16:creationId xmlns:a16="http://schemas.microsoft.com/office/drawing/2014/main" id="{D8AB2CD0-BF8C-B043-B694-D52B13487592}"/>
              </a:ext>
            </a:extLst>
          </p:cNvPr>
          <p:cNvSpPr/>
          <p:nvPr/>
        </p:nvSpPr>
        <p:spPr>
          <a:xfrm>
            <a:off x="1759935" y="5324461"/>
            <a:ext cx="4831089" cy="523220"/>
          </a:xfrm>
          <a:prstGeom prst="rect">
            <a:avLst/>
          </a:prstGeom>
        </p:spPr>
        <p:txBody>
          <a:bodyPr wrap="square">
            <a:spAutoFit/>
          </a:bodyPr>
          <a:lstStyle/>
          <a:p>
            <a:pPr fontAlgn="base"/>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聯絡人</a:t>
            </a:r>
          </a:p>
          <a:p>
            <a:pPr fontAlgn="base"/>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備份所有聯絡人資訊</a:t>
            </a:r>
          </a:p>
        </p:txBody>
      </p:sp>
      <p:sp>
        <p:nvSpPr>
          <p:cNvPr id="19" name="矩形 18">
            <a:extLst>
              <a:ext uri="{FF2B5EF4-FFF2-40B4-BE49-F238E27FC236}">
                <a16:creationId xmlns:a16="http://schemas.microsoft.com/office/drawing/2014/main" id="{251B05E0-5BB9-4A4A-BF31-2CDA15ACBE75}"/>
              </a:ext>
            </a:extLst>
          </p:cNvPr>
          <p:cNvSpPr/>
          <p:nvPr/>
        </p:nvSpPr>
        <p:spPr>
          <a:xfrm>
            <a:off x="1825031" y="6029564"/>
            <a:ext cx="6096000" cy="523220"/>
          </a:xfrm>
          <a:prstGeom prst="rect">
            <a:avLst/>
          </a:prstGeom>
        </p:spPr>
        <p:txBody>
          <a:bodyPr>
            <a:spAutoFit/>
          </a:bodyPr>
          <a:lstStyle/>
          <a:p>
            <a:pPr fontAlgn="base"/>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日曆</a:t>
            </a:r>
          </a:p>
          <a:p>
            <a:pPr fontAlgn="base"/>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備份所有日曆事件資訊及附檔</a:t>
            </a:r>
          </a:p>
        </p:txBody>
      </p:sp>
      <p:sp>
        <p:nvSpPr>
          <p:cNvPr id="20" name="矩形 19">
            <a:extLst>
              <a:ext uri="{FF2B5EF4-FFF2-40B4-BE49-F238E27FC236}">
                <a16:creationId xmlns:a16="http://schemas.microsoft.com/office/drawing/2014/main" id="{EE76F351-202C-C249-BF05-932698B7339C}"/>
              </a:ext>
            </a:extLst>
          </p:cNvPr>
          <p:cNvSpPr/>
          <p:nvPr/>
        </p:nvSpPr>
        <p:spPr>
          <a:xfrm>
            <a:off x="7682481" y="3815661"/>
            <a:ext cx="3710213" cy="523220"/>
          </a:xfrm>
          <a:prstGeom prst="rect">
            <a:avLst/>
          </a:prstGeom>
        </p:spPr>
        <p:txBody>
          <a:bodyPr wrap="square">
            <a:spAutoFit/>
          </a:bodyPr>
          <a:lstStyle/>
          <a:p>
            <a:pPr fontAlgn="base"/>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信箱</a:t>
            </a:r>
          </a:p>
          <a:p>
            <a:pPr fontAlgn="base"/>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備份所有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Outlook Email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及附檔</a:t>
            </a:r>
          </a:p>
        </p:txBody>
      </p:sp>
      <p:sp>
        <p:nvSpPr>
          <p:cNvPr id="21" name="矩形 20">
            <a:extLst>
              <a:ext uri="{FF2B5EF4-FFF2-40B4-BE49-F238E27FC236}">
                <a16:creationId xmlns:a16="http://schemas.microsoft.com/office/drawing/2014/main" id="{148503DA-59EA-F44F-AE8A-E977737B7A30}"/>
              </a:ext>
            </a:extLst>
          </p:cNvPr>
          <p:cNvSpPr/>
          <p:nvPr/>
        </p:nvSpPr>
        <p:spPr>
          <a:xfrm>
            <a:off x="7682481" y="4545040"/>
            <a:ext cx="3710213" cy="523220"/>
          </a:xfrm>
          <a:prstGeom prst="rect">
            <a:avLst/>
          </a:prstGeom>
        </p:spPr>
        <p:txBody>
          <a:bodyPr wrap="square">
            <a:spAutoFit/>
          </a:bodyPr>
          <a:lstStyle/>
          <a:p>
            <a:pPr fontAlgn="base"/>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人員</a:t>
            </a:r>
          </a:p>
          <a:p>
            <a:pPr fontAlgn="base"/>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備份所有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Outlook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聯絡人資訊</a:t>
            </a:r>
          </a:p>
        </p:txBody>
      </p:sp>
      <p:sp>
        <p:nvSpPr>
          <p:cNvPr id="22" name="矩形 21">
            <a:extLst>
              <a:ext uri="{FF2B5EF4-FFF2-40B4-BE49-F238E27FC236}">
                <a16:creationId xmlns:a16="http://schemas.microsoft.com/office/drawing/2014/main" id="{91C6F25F-521F-F044-9F69-A1E1B43B749D}"/>
              </a:ext>
            </a:extLst>
          </p:cNvPr>
          <p:cNvSpPr/>
          <p:nvPr/>
        </p:nvSpPr>
        <p:spPr>
          <a:xfrm>
            <a:off x="7617744" y="5071802"/>
            <a:ext cx="4831088" cy="523220"/>
          </a:xfrm>
          <a:prstGeom prst="rect">
            <a:avLst/>
          </a:prstGeom>
        </p:spPr>
        <p:txBody>
          <a:bodyPr wrap="square">
            <a:spAutoFit/>
          </a:bodyPr>
          <a:lstStyle/>
          <a:p>
            <a:pPr fontAlgn="base"/>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行事曆</a:t>
            </a:r>
          </a:p>
          <a:p>
            <a:pPr fontAlgn="base"/>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備份所有 </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Outlook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行事曆事件資訊及附檔</a:t>
            </a:r>
          </a:p>
        </p:txBody>
      </p:sp>
      <p:sp>
        <p:nvSpPr>
          <p:cNvPr id="23" name="矩形 22">
            <a:extLst>
              <a:ext uri="{FF2B5EF4-FFF2-40B4-BE49-F238E27FC236}">
                <a16:creationId xmlns:a16="http://schemas.microsoft.com/office/drawing/2014/main" id="{2C236B95-AE8F-1142-BCEA-FB09F03689F9}"/>
              </a:ext>
            </a:extLst>
          </p:cNvPr>
          <p:cNvSpPr/>
          <p:nvPr/>
        </p:nvSpPr>
        <p:spPr>
          <a:xfrm>
            <a:off x="7682480" y="5972507"/>
            <a:ext cx="3537936" cy="523220"/>
          </a:xfrm>
          <a:prstGeom prst="rect">
            <a:avLst/>
          </a:prstGeom>
        </p:spPr>
        <p:txBody>
          <a:bodyPr wrap="square">
            <a:spAutoFit/>
          </a:bodyPr>
          <a:lstStyle/>
          <a:p>
            <a:pPr fontAlgn="base"/>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SharePoint &amp; OneDrive</a:t>
            </a:r>
          </a:p>
          <a:p>
            <a:pPr fontAlgn="base"/>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備份所有檔案，包含</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OneNote</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5" name="圓角化對角線角落矩形 8">
            <a:extLst>
              <a:ext uri="{FF2B5EF4-FFF2-40B4-BE49-F238E27FC236}">
                <a16:creationId xmlns:a16="http://schemas.microsoft.com/office/drawing/2014/main" id="{90073FF2-1B21-48F9-8BF7-4137588CF904}"/>
              </a:ext>
            </a:extLst>
          </p:cNvPr>
          <p:cNvSpPr/>
          <p:nvPr/>
        </p:nvSpPr>
        <p:spPr>
          <a:xfrm flipH="1">
            <a:off x="1135140" y="3110610"/>
            <a:ext cx="3058833" cy="543157"/>
          </a:xfrm>
          <a:prstGeom prst="snip2DiagRect">
            <a:avLst>
              <a:gd name="adj1" fmla="val 0"/>
              <a:gd name="adj2" fmla="val 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Workspace</a:t>
            </a:r>
          </a:p>
        </p:txBody>
      </p:sp>
      <p:sp>
        <p:nvSpPr>
          <p:cNvPr id="26" name="圓角化對角線角落矩形 8">
            <a:extLst>
              <a:ext uri="{FF2B5EF4-FFF2-40B4-BE49-F238E27FC236}">
                <a16:creationId xmlns:a16="http://schemas.microsoft.com/office/drawing/2014/main" id="{5E219AB7-B12D-4D93-9723-BC4F4C9E1FB3}"/>
              </a:ext>
            </a:extLst>
          </p:cNvPr>
          <p:cNvSpPr/>
          <p:nvPr/>
        </p:nvSpPr>
        <p:spPr>
          <a:xfrm flipH="1">
            <a:off x="7022660" y="3110610"/>
            <a:ext cx="2662548" cy="543157"/>
          </a:xfrm>
          <a:prstGeom prst="snip2DiagRect">
            <a:avLst>
              <a:gd name="adj1" fmla="val 0"/>
              <a:gd name="adj2" fmla="val 0"/>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53" indent="-380953" algn="ctr"/>
            <a:r>
              <a:rPr lang="en-US" altLang="zh-TW" sz="2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Microsoft 365</a:t>
            </a:r>
            <a:r>
              <a:rPr lang="en-US" altLang="zh-TW" sz="2000" b="1"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p>
        </p:txBody>
      </p:sp>
      <p:sp>
        <p:nvSpPr>
          <p:cNvPr id="24" name="Google Shape;79;p16" hidden="1">
            <a:extLst>
              <a:ext uri="{FF2B5EF4-FFF2-40B4-BE49-F238E27FC236}">
                <a16:creationId xmlns:a16="http://schemas.microsoft.com/office/drawing/2014/main" id="{FB6E9106-2A9E-4A1F-9E47-724939604BC8}"/>
              </a:ext>
            </a:extLst>
          </p:cNvPr>
          <p:cNvSpPr txBox="1">
            <a:spLocks/>
          </p:cNvSpPr>
          <p:nvPr/>
        </p:nvSpPr>
        <p:spPr>
          <a:xfrm>
            <a:off x="397933" y="270933"/>
            <a:ext cx="11203253" cy="146327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altLang="zh-TW" sz="4000" b="1" err="1">
                <a:solidFill>
                  <a:schemeClr val="bg1"/>
                </a:solidFill>
                <a:latin typeface="Arial" panose="020B0604020202020204" pitchFamily="34" charset="0"/>
                <a:ea typeface="微軟正黑體" panose="020B0604030504040204" pitchFamily="34" charset="-120"/>
                <a:sym typeface="Arial" panose="020B0604020202020204" pitchFamily="34" charset="0"/>
              </a:rPr>
              <a:t>Boxafe</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Google</a:t>
            </a:r>
            <a:r>
              <a:rPr lang="en-US" altLang="zh-TW" sz="40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Workspace </a:t>
            </a:r>
          </a:p>
          <a:p>
            <a:pPr algn="ct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與</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Microsoft 365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的</a:t>
            </a: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 NAS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備份還原方案</a:t>
            </a:r>
            <a:endParaRPr 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 name="標題 1">
            <a:extLst>
              <a:ext uri="{FF2B5EF4-FFF2-40B4-BE49-F238E27FC236}">
                <a16:creationId xmlns:a16="http://schemas.microsoft.com/office/drawing/2014/main" id="{03FE9F14-58B2-D16C-6006-DA8CDA18AD96}"/>
              </a:ext>
            </a:extLst>
          </p:cNvPr>
          <p:cNvSpPr>
            <a:spLocks noGrp="1"/>
          </p:cNvSpPr>
          <p:nvPr>
            <p:ph type="title"/>
          </p:nvPr>
        </p:nvSpPr>
        <p:spPr>
          <a:xfrm>
            <a:off x="838200" y="498933"/>
            <a:ext cx="10515600" cy="1325563"/>
          </a:xfrm>
        </p:spPr>
        <p:txBody>
          <a:bodyPr>
            <a:normAutofit/>
          </a:bodyPr>
          <a:lstStyle/>
          <a:p>
            <a:r>
              <a:rPr lang="en-US" altLang="zh-TW" err="1">
                <a:latin typeface="Arial" panose="020B0604020202020204" pitchFamily="34" charset="0"/>
                <a:sym typeface="Arial" panose="020B0604020202020204" pitchFamily="34" charset="0"/>
              </a:rPr>
              <a:t>Boxafe</a:t>
            </a:r>
            <a:r>
              <a:rPr lang="en-US" altLang="zh-TW">
                <a:latin typeface="Arial" panose="020B0604020202020204" pitchFamily="34" charset="0"/>
                <a:sym typeface="Arial" panose="020B0604020202020204" pitchFamily="34" charset="0"/>
              </a:rPr>
              <a:t>: Google™ Workspace </a:t>
            </a:r>
            <a:br>
              <a:rPr lang="en-US" altLang="zh-TW">
                <a:latin typeface="Arial" panose="020B0604020202020204" pitchFamily="34" charset="0"/>
                <a:sym typeface="Arial" panose="020B0604020202020204" pitchFamily="34" charset="0"/>
              </a:rPr>
            </a:br>
            <a:r>
              <a:rPr lang="zh-TW" altLang="en-US">
                <a:latin typeface="Arial" panose="020B0604020202020204" pitchFamily="34" charset="0"/>
                <a:sym typeface="Arial" panose="020B0604020202020204" pitchFamily="34" charset="0"/>
              </a:rPr>
              <a:t>與 </a:t>
            </a:r>
            <a:r>
              <a:rPr lang="en-US" altLang="zh-TW">
                <a:latin typeface="Arial" panose="020B0604020202020204" pitchFamily="34" charset="0"/>
                <a:sym typeface="Arial" panose="020B0604020202020204" pitchFamily="34" charset="0"/>
              </a:rPr>
              <a:t>Microsoft 365 </a:t>
            </a:r>
            <a:r>
              <a:rPr lang="zh-TW" altLang="en-US">
                <a:latin typeface="Arial" panose="020B0604020202020204" pitchFamily="34" charset="0"/>
                <a:sym typeface="Arial" panose="020B0604020202020204" pitchFamily="34" charset="0"/>
              </a:rPr>
              <a:t>的 </a:t>
            </a:r>
            <a:r>
              <a:rPr lang="en-US" altLang="zh-TW">
                <a:latin typeface="Arial" panose="020B0604020202020204" pitchFamily="34" charset="0"/>
                <a:sym typeface="Arial" panose="020B0604020202020204" pitchFamily="34" charset="0"/>
              </a:rPr>
              <a:t>NAS </a:t>
            </a:r>
            <a:r>
              <a:rPr lang="zh-TW" altLang="en-US">
                <a:latin typeface="Arial" panose="020B0604020202020204" pitchFamily="34" charset="0"/>
                <a:sym typeface="Arial" panose="020B0604020202020204" pitchFamily="34" charset="0"/>
              </a:rPr>
              <a:t>備份還原方案</a:t>
            </a:r>
          </a:p>
        </p:txBody>
      </p:sp>
    </p:spTree>
    <p:extLst>
      <p:ext uri="{BB962C8B-B14F-4D97-AF65-F5344CB8AC3E}">
        <p14:creationId xmlns:p14="http://schemas.microsoft.com/office/powerpoint/2010/main" val="1889610065"/>
      </p:ext>
    </p:extLst>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838200" y="583857"/>
            <a:ext cx="10515600" cy="1325563"/>
          </a:xfrm>
        </p:spPr>
        <p:txBody>
          <a:bodyPr/>
          <a:lstStyle/>
          <a:p>
            <a:r>
              <a:rPr lang="zh-TW" altLang="en-US">
                <a:latin typeface="Arial" panose="020B0604020202020204" pitchFamily="34" charset="0"/>
                <a:sym typeface="Arial" panose="020B0604020202020204" pitchFamily="34" charset="0"/>
              </a:rPr>
              <a:t>虛擬機工作站與容器工作站創建</a:t>
            </a:r>
            <a:br>
              <a:rPr lang="en-US" altLang="zh-TW">
                <a:latin typeface="Arial" panose="020B0604020202020204" pitchFamily="34" charset="0"/>
                <a:sym typeface="Arial" panose="020B0604020202020204" pitchFamily="34" charset="0"/>
              </a:rPr>
            </a:br>
            <a:r>
              <a:rPr lang="en-US" altLang="zh-TW">
                <a:latin typeface="Arial" panose="020B0604020202020204" pitchFamily="34" charset="0"/>
                <a:sym typeface="Arial" panose="020B0604020202020204" pitchFamily="34" charset="0"/>
              </a:rPr>
              <a:t>VM </a:t>
            </a:r>
            <a:r>
              <a:rPr lang="zh-TW" altLang="en-US">
                <a:latin typeface="Arial" panose="020B0604020202020204" pitchFamily="34" charset="0"/>
                <a:sym typeface="Arial" panose="020B0604020202020204" pitchFamily="34" charset="0"/>
              </a:rPr>
              <a:t>應用儲存一體機</a:t>
            </a:r>
          </a:p>
        </p:txBody>
      </p:sp>
      <p:pic>
        <p:nvPicPr>
          <p:cNvPr id="3" name="圖片 2">
            <a:extLst>
              <a:ext uri="{FF2B5EF4-FFF2-40B4-BE49-F238E27FC236}">
                <a16:creationId xmlns:a16="http://schemas.microsoft.com/office/drawing/2014/main" id="{28015BED-F043-4245-AD01-5C73AF4B0ED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17401" y="1990505"/>
            <a:ext cx="1146380" cy="1146380"/>
          </a:xfrm>
          <a:prstGeom prst="rect">
            <a:avLst/>
          </a:prstGeom>
        </p:spPr>
      </p:pic>
      <p:sp>
        <p:nvSpPr>
          <p:cNvPr id="4" name="矩形 3">
            <a:extLst>
              <a:ext uri="{FF2B5EF4-FFF2-40B4-BE49-F238E27FC236}">
                <a16:creationId xmlns:a16="http://schemas.microsoft.com/office/drawing/2014/main" id="{27BF68AF-F0DA-AB46-BD75-2A72588E91DB}"/>
              </a:ext>
            </a:extLst>
          </p:cNvPr>
          <p:cNvSpPr/>
          <p:nvPr/>
        </p:nvSpPr>
        <p:spPr>
          <a:xfrm>
            <a:off x="2215195" y="2099799"/>
            <a:ext cx="3318537" cy="830997"/>
          </a:xfrm>
          <a:prstGeom prst="rect">
            <a:avLst/>
          </a:prstGeom>
        </p:spPr>
        <p:txBody>
          <a:bodyPr wrap="none">
            <a:spAutoFit/>
          </a:bodyPr>
          <a:lstStyle/>
          <a:p>
            <a:pPr algn="ctr" fontAlgn="base"/>
            <a:r>
              <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虛擬機工作站</a:t>
            </a:r>
            <a:endPar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fontAlgn="base"/>
            <a:r>
              <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rPr>
              <a:t>Virtualization Station</a:t>
            </a:r>
          </a:p>
        </p:txBody>
      </p:sp>
      <p:sp>
        <p:nvSpPr>
          <p:cNvPr id="5" name="矩形 4">
            <a:extLst>
              <a:ext uri="{FF2B5EF4-FFF2-40B4-BE49-F238E27FC236}">
                <a16:creationId xmlns:a16="http://schemas.microsoft.com/office/drawing/2014/main" id="{39185FD8-4283-1245-94CA-A53458AC986B}"/>
              </a:ext>
            </a:extLst>
          </p:cNvPr>
          <p:cNvSpPr/>
          <p:nvPr/>
        </p:nvSpPr>
        <p:spPr>
          <a:xfrm>
            <a:off x="7488529" y="2099800"/>
            <a:ext cx="2789546" cy="830997"/>
          </a:xfrm>
          <a:prstGeom prst="rect">
            <a:avLst/>
          </a:prstGeom>
        </p:spPr>
        <p:txBody>
          <a:bodyPr wrap="none">
            <a:spAutoFit/>
          </a:bodyPr>
          <a:lstStyle/>
          <a:p>
            <a:pPr algn="ctr" fontAlgn="base"/>
            <a:r>
              <a:rPr lang="zh-TW" altLang="en-US" sz="2400" b="1">
                <a:solidFill>
                  <a:schemeClr val="bg1"/>
                </a:solidFill>
                <a:latin typeface="Arial" panose="020B0604020202020204" pitchFamily="34" charset="0"/>
                <a:ea typeface="微軟正黑體" panose="020B0604030504040204" pitchFamily="34" charset="-120"/>
                <a:sym typeface="Arial" panose="020B0604020202020204" pitchFamily="34" charset="0"/>
              </a:rPr>
              <a:t>容器工作站</a:t>
            </a:r>
            <a:endPar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fontAlgn="base"/>
            <a:r>
              <a:rPr lang="en-US" altLang="zh-TW" sz="2400" b="1">
                <a:solidFill>
                  <a:schemeClr val="bg1"/>
                </a:solidFill>
                <a:latin typeface="Arial" panose="020B0604020202020204" pitchFamily="34" charset="0"/>
                <a:ea typeface="微軟正黑體" panose="020B0604030504040204" pitchFamily="34" charset="-120"/>
                <a:sym typeface="Arial" panose="020B0604020202020204" pitchFamily="34" charset="0"/>
              </a:rPr>
              <a:t>Container Station</a:t>
            </a:r>
          </a:p>
        </p:txBody>
      </p:sp>
      <p:sp>
        <p:nvSpPr>
          <p:cNvPr id="6" name="矩形 5">
            <a:extLst>
              <a:ext uri="{FF2B5EF4-FFF2-40B4-BE49-F238E27FC236}">
                <a16:creationId xmlns:a16="http://schemas.microsoft.com/office/drawing/2014/main" id="{B880000D-4CCA-B04D-A5C2-0D0D7DC5F952}"/>
              </a:ext>
            </a:extLst>
          </p:cNvPr>
          <p:cNvSpPr/>
          <p:nvPr/>
        </p:nvSpPr>
        <p:spPr>
          <a:xfrm>
            <a:off x="791850" y="3293630"/>
            <a:ext cx="4942085" cy="954107"/>
          </a:xfrm>
          <a:prstGeom prst="rect">
            <a:avLst/>
          </a:prstGeom>
        </p:spPr>
        <p:txBody>
          <a:bodyPr wrap="square">
            <a:spAutoFit/>
          </a:bodyPr>
          <a:lstStyle/>
          <a:p>
            <a:pPr>
              <a:buClr>
                <a:schemeClr val="bg1"/>
              </a:buClr>
            </a:pP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在 </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NAS</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上運行多個 </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Windows</a:t>
            </a:r>
            <a:r>
              <a:rPr lang="en-US" altLang="zh-TW" sz="1400" b="1"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Linux</a:t>
            </a:r>
            <a:r>
              <a:rPr lang="en-US" altLang="zh-TW" sz="1400" b="1"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UNIX</a:t>
            </a:r>
            <a:r>
              <a:rPr lang="en-US" altLang="zh-TW" sz="1400" b="1"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Android™ </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與 </a:t>
            </a:r>
            <a:r>
              <a:rPr lang="en-US" altLang="zh-TW" sz="14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QuTScloud</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虛擬機，並透過瀏覽器或 </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Virtual Network Computing (VNC) </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連線管理虛擬機。企業組織可利用 </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上的多個虛擬機執行不同的伺服器應用。</a:t>
            </a:r>
          </a:p>
        </p:txBody>
      </p:sp>
      <p:pic>
        <p:nvPicPr>
          <p:cNvPr id="10" name="圖片 9">
            <a:extLst>
              <a:ext uri="{FF2B5EF4-FFF2-40B4-BE49-F238E27FC236}">
                <a16:creationId xmlns:a16="http://schemas.microsoft.com/office/drawing/2014/main" id="{739154E3-7A13-EE40-943A-F9D72056D22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92528" y="1942109"/>
            <a:ext cx="1144587" cy="1146380"/>
          </a:xfrm>
          <a:prstGeom prst="rect">
            <a:avLst/>
          </a:prstGeom>
        </p:spPr>
      </p:pic>
      <p:sp>
        <p:nvSpPr>
          <p:cNvPr id="13" name="矩形 12">
            <a:extLst>
              <a:ext uri="{FF2B5EF4-FFF2-40B4-BE49-F238E27FC236}">
                <a16:creationId xmlns:a16="http://schemas.microsoft.com/office/drawing/2014/main" id="{B5530B72-036B-2B48-8658-B3F2D21C24ED}"/>
              </a:ext>
            </a:extLst>
          </p:cNvPr>
          <p:cNvSpPr/>
          <p:nvPr/>
        </p:nvSpPr>
        <p:spPr>
          <a:xfrm>
            <a:off x="6123438" y="3195488"/>
            <a:ext cx="5661593" cy="738664"/>
          </a:xfrm>
          <a:prstGeom prst="rect">
            <a:avLst/>
          </a:prstGeom>
        </p:spPr>
        <p:txBody>
          <a:bodyPr wrap="square" lIns="91440" tIns="45720" rIns="91440" bIns="45720" anchor="t">
            <a:spAutoFit/>
          </a:bodyPr>
          <a:lstStyle/>
          <a:p>
            <a:pPr>
              <a:buClr>
                <a:schemeClr val="bg1"/>
              </a:buClr>
            </a:pP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獨家支援 </a:t>
            </a:r>
            <a:r>
              <a:rPr lang="en"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Docker®</a:t>
            </a:r>
            <a:r>
              <a:rPr lang="zh-TW" altLang="en" sz="14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LXD </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與 </a:t>
            </a:r>
            <a:r>
              <a:rPr lang="en"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Kata Containers </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輕量級技術，並可由 </a:t>
            </a:r>
            <a:r>
              <a:rPr lang="en"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Docker Hub® </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線上市集下載來自全球各地數以千計的應用程式，輕鬆匯入</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匯出軟體容器與設定存取權，享有豐富的微型服務應用程式。</a:t>
            </a:r>
            <a:endParaRPr lang="zh-TW"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1" name="群組 40">
            <a:extLst>
              <a:ext uri="{FF2B5EF4-FFF2-40B4-BE49-F238E27FC236}">
                <a16:creationId xmlns:a16="http://schemas.microsoft.com/office/drawing/2014/main" id="{E672C8C9-68D3-41FB-9B1F-4FC959782DBA}"/>
              </a:ext>
            </a:extLst>
          </p:cNvPr>
          <p:cNvGrpSpPr/>
          <p:nvPr/>
        </p:nvGrpSpPr>
        <p:grpSpPr>
          <a:xfrm>
            <a:off x="6236473" y="4014264"/>
            <a:ext cx="5133698" cy="2290602"/>
            <a:chOff x="4572000" y="2832757"/>
            <a:chExt cx="4030362" cy="1798305"/>
          </a:xfrm>
        </p:grpSpPr>
        <p:sp>
          <p:nvSpPr>
            <p:cNvPr id="26" name="矩形 25">
              <a:extLst>
                <a:ext uri="{FF2B5EF4-FFF2-40B4-BE49-F238E27FC236}">
                  <a16:creationId xmlns:a16="http://schemas.microsoft.com/office/drawing/2014/main" id="{142536B5-24ED-48EC-BB8D-E51B0FCF1710}"/>
                </a:ext>
              </a:extLst>
            </p:cNvPr>
            <p:cNvSpPr/>
            <p:nvPr/>
          </p:nvSpPr>
          <p:spPr>
            <a:xfrm>
              <a:off x="4572000" y="2832757"/>
              <a:ext cx="972713" cy="988253"/>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矩形 26">
              <a:extLst>
                <a:ext uri="{FF2B5EF4-FFF2-40B4-BE49-F238E27FC236}">
                  <a16:creationId xmlns:a16="http://schemas.microsoft.com/office/drawing/2014/main" id="{3339241D-0911-4579-99CD-426C44EC077C}"/>
                </a:ext>
              </a:extLst>
            </p:cNvPr>
            <p:cNvSpPr/>
            <p:nvPr/>
          </p:nvSpPr>
          <p:spPr>
            <a:xfrm>
              <a:off x="5606508" y="2832757"/>
              <a:ext cx="2995854" cy="988253"/>
            </a:xfrm>
            <a:prstGeom prst="rect">
              <a:avLst/>
            </a:prstGeom>
            <a:noFill/>
            <a:ln>
              <a:solidFill>
                <a:schemeClr val="accent1">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56EF6652-E79E-4D4C-8FAF-45EB7644F595}"/>
                </a:ext>
              </a:extLst>
            </p:cNvPr>
            <p:cNvSpPr txBox="1"/>
            <p:nvPr/>
          </p:nvSpPr>
          <p:spPr>
            <a:xfrm>
              <a:off x="5604280" y="2833521"/>
              <a:ext cx="1008067" cy="205385"/>
            </a:xfrm>
            <a:prstGeom prst="rect">
              <a:avLst/>
            </a:prstGeom>
            <a:noFill/>
          </p:spPr>
          <p:txBody>
            <a:bodyPr wrap="square" rtlCol="0">
              <a:spAutoFit/>
            </a:bodyPr>
            <a:lstStyle/>
            <a:p>
              <a:r>
                <a:rPr lang="en-US" altLang="zh-TW" sz="1100" b="1">
                  <a:solidFill>
                    <a:schemeClr val="bg1"/>
                  </a:solidFill>
                  <a:latin typeface="Arial" panose="020B0604020202020204" pitchFamily="34" charset="0"/>
                  <a:ea typeface="微軟正黑體" panose="020B0604030504040204" pitchFamily="34" charset="-120"/>
                  <a:sym typeface="Arial" panose="020B0604020202020204" pitchFamily="34" charset="0"/>
                </a:rPr>
                <a:t>Container</a:t>
              </a:r>
              <a:endParaRPr lang="zh-TW" altLang="en-US" sz="11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矩形 28">
              <a:extLst>
                <a:ext uri="{FF2B5EF4-FFF2-40B4-BE49-F238E27FC236}">
                  <a16:creationId xmlns:a16="http://schemas.microsoft.com/office/drawing/2014/main" id="{A5A70353-3146-47D3-973F-674C4FD5EF18}"/>
                </a:ext>
              </a:extLst>
            </p:cNvPr>
            <p:cNvSpPr/>
            <p:nvPr/>
          </p:nvSpPr>
          <p:spPr>
            <a:xfrm>
              <a:off x="5677200"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矩形 29">
              <a:extLst>
                <a:ext uri="{FF2B5EF4-FFF2-40B4-BE49-F238E27FC236}">
                  <a16:creationId xmlns:a16="http://schemas.microsoft.com/office/drawing/2014/main" id="{4B490B6E-08C7-4305-8F82-AB1986CF3DB7}"/>
                </a:ext>
              </a:extLst>
            </p:cNvPr>
            <p:cNvSpPr/>
            <p:nvPr/>
          </p:nvSpPr>
          <p:spPr>
            <a:xfrm>
              <a:off x="6649972"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矩形 30">
              <a:extLst>
                <a:ext uri="{FF2B5EF4-FFF2-40B4-BE49-F238E27FC236}">
                  <a16:creationId xmlns:a16="http://schemas.microsoft.com/office/drawing/2014/main" id="{B85574E7-1A2C-424E-BD63-0D6C724AB380}"/>
                </a:ext>
              </a:extLst>
            </p:cNvPr>
            <p:cNvSpPr/>
            <p:nvPr/>
          </p:nvSpPr>
          <p:spPr>
            <a:xfrm>
              <a:off x="7610777" y="3133196"/>
              <a:ext cx="902080" cy="261610"/>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Application</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2" name="矩形 31">
              <a:extLst>
                <a:ext uri="{FF2B5EF4-FFF2-40B4-BE49-F238E27FC236}">
                  <a16:creationId xmlns:a16="http://schemas.microsoft.com/office/drawing/2014/main" id="{7E113304-1BBA-437D-8BDD-707F68FF96EB}"/>
                </a:ext>
              </a:extLst>
            </p:cNvPr>
            <p:cNvSpPr/>
            <p:nvPr/>
          </p:nvSpPr>
          <p:spPr>
            <a:xfrm>
              <a:off x="5677200"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Filesystem</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矩形 32">
              <a:extLst>
                <a:ext uri="{FF2B5EF4-FFF2-40B4-BE49-F238E27FC236}">
                  <a16:creationId xmlns:a16="http://schemas.microsoft.com/office/drawing/2014/main" id="{AABC5854-1093-4556-A4C8-CCA0449F43D2}"/>
                </a:ext>
              </a:extLst>
            </p:cNvPr>
            <p:cNvSpPr/>
            <p:nvPr/>
          </p:nvSpPr>
          <p:spPr>
            <a:xfrm>
              <a:off x="6649972"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Filesystem</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33">
              <a:extLst>
                <a:ext uri="{FF2B5EF4-FFF2-40B4-BE49-F238E27FC236}">
                  <a16:creationId xmlns:a16="http://schemas.microsoft.com/office/drawing/2014/main" id="{76F5C093-51BD-47A6-9925-7814001F51A3}"/>
                </a:ext>
              </a:extLst>
            </p:cNvPr>
            <p:cNvSpPr/>
            <p:nvPr/>
          </p:nvSpPr>
          <p:spPr>
            <a:xfrm>
              <a:off x="7610777" y="3454978"/>
              <a:ext cx="902080" cy="261610"/>
            </a:xfrm>
            <a:prstGeom prst="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Filesystem</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5" name="文字方塊 34">
              <a:extLst>
                <a:ext uri="{FF2B5EF4-FFF2-40B4-BE49-F238E27FC236}">
                  <a16:creationId xmlns:a16="http://schemas.microsoft.com/office/drawing/2014/main" id="{F6EB1856-14AA-4F30-9B3A-852049FC0E43}"/>
                </a:ext>
              </a:extLst>
            </p:cNvPr>
            <p:cNvSpPr txBox="1"/>
            <p:nvPr/>
          </p:nvSpPr>
          <p:spPr>
            <a:xfrm>
              <a:off x="4572000" y="2895861"/>
              <a:ext cx="972714" cy="338281"/>
            </a:xfrm>
            <a:prstGeom prst="rect">
              <a:avLst/>
            </a:prstGeom>
            <a:noFill/>
          </p:spPr>
          <p:txBody>
            <a:bodyPr wrap="square" rtlCol="0">
              <a:spAutoFit/>
            </a:bodyPr>
            <a:lstStyle/>
            <a:p>
              <a:pPr algn="ctr"/>
              <a:r>
                <a:rPr lang="en-US" altLang="zh-TW" sz="1100" b="1">
                  <a:latin typeface="Arial" panose="020B0604020202020204" pitchFamily="34" charset="0"/>
                  <a:ea typeface="微軟正黑體" panose="020B0604030504040204" pitchFamily="34" charset="-120"/>
                  <a:sym typeface="Arial" panose="020B0604020202020204" pitchFamily="34" charset="0"/>
                </a:rPr>
                <a:t>Container Station</a:t>
              </a:r>
              <a:endParaRPr lang="zh-TW" altLang="en-US" sz="1100" b="1">
                <a:latin typeface="Arial" panose="020B0604020202020204" pitchFamily="34" charset="0"/>
                <a:ea typeface="微軟正黑體" panose="020B0604030504040204" pitchFamily="34" charset="-120"/>
                <a:sym typeface="Arial" panose="020B0604020202020204" pitchFamily="34" charset="0"/>
              </a:endParaRPr>
            </a:p>
          </p:txBody>
        </p:sp>
        <p:pic>
          <p:nvPicPr>
            <p:cNvPr id="36" name="圖形 35">
              <a:extLst>
                <a:ext uri="{FF2B5EF4-FFF2-40B4-BE49-F238E27FC236}">
                  <a16:creationId xmlns:a16="http://schemas.microsoft.com/office/drawing/2014/main" id="{A3AB64E3-D3CE-4658-9FE0-23C1980621C4}"/>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667482" y="3368305"/>
              <a:ext cx="399720" cy="336907"/>
            </a:xfrm>
            <a:prstGeom prst="rect">
              <a:avLst/>
            </a:prstGeom>
          </p:spPr>
        </p:pic>
        <p:pic>
          <p:nvPicPr>
            <p:cNvPr id="38" name="圖片 37" descr="一張含有 標誌, 時鐘 的圖片&#10;&#10;自動產生的描述">
              <a:extLst>
                <a:ext uri="{FF2B5EF4-FFF2-40B4-BE49-F238E27FC236}">
                  <a16:creationId xmlns:a16="http://schemas.microsoft.com/office/drawing/2014/main" id="{B8C51635-4ED5-412E-AAAB-6B2654F897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67203" y="3419845"/>
              <a:ext cx="424864" cy="285367"/>
            </a:xfrm>
            <a:prstGeom prst="rect">
              <a:avLst/>
            </a:prstGeom>
          </p:spPr>
        </p:pic>
        <p:sp>
          <p:nvSpPr>
            <p:cNvPr id="39" name="矩形 38">
              <a:extLst>
                <a:ext uri="{FF2B5EF4-FFF2-40B4-BE49-F238E27FC236}">
                  <a16:creationId xmlns:a16="http://schemas.microsoft.com/office/drawing/2014/main" id="{501ECC3E-3003-41FC-AA0F-8C941BD4BE71}"/>
                </a:ext>
              </a:extLst>
            </p:cNvPr>
            <p:cNvSpPr/>
            <p:nvPr/>
          </p:nvSpPr>
          <p:spPr>
            <a:xfrm>
              <a:off x="4572000" y="3924611"/>
              <a:ext cx="4030362" cy="31013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Host OS</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矩形 39">
              <a:extLst>
                <a:ext uri="{FF2B5EF4-FFF2-40B4-BE49-F238E27FC236}">
                  <a16:creationId xmlns:a16="http://schemas.microsoft.com/office/drawing/2014/main" id="{C44D6F11-E2B8-49DC-9CCF-0E066D0566EE}"/>
                </a:ext>
              </a:extLst>
            </p:cNvPr>
            <p:cNvSpPr/>
            <p:nvPr/>
          </p:nvSpPr>
          <p:spPr>
            <a:xfrm>
              <a:off x="4572000" y="4320923"/>
              <a:ext cx="4030362" cy="310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Hardware</a:t>
              </a:r>
              <a:endParaRPr lang="zh-TW" altLang="en-US" sz="11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7" name="群組 6">
            <a:extLst>
              <a:ext uri="{FF2B5EF4-FFF2-40B4-BE49-F238E27FC236}">
                <a16:creationId xmlns:a16="http://schemas.microsoft.com/office/drawing/2014/main" id="{F86B1EE8-4499-13A5-D08D-49F3F705AD6E}"/>
              </a:ext>
            </a:extLst>
          </p:cNvPr>
          <p:cNvGrpSpPr/>
          <p:nvPr/>
        </p:nvGrpSpPr>
        <p:grpSpPr>
          <a:xfrm>
            <a:off x="791850" y="4503523"/>
            <a:ext cx="5133695" cy="951047"/>
            <a:chOff x="380456" y="4605816"/>
            <a:chExt cx="5844946" cy="1082810"/>
          </a:xfrm>
        </p:grpSpPr>
        <p:grpSp>
          <p:nvGrpSpPr>
            <p:cNvPr id="25" name="群組 24">
              <a:extLst>
                <a:ext uri="{FF2B5EF4-FFF2-40B4-BE49-F238E27FC236}">
                  <a16:creationId xmlns:a16="http://schemas.microsoft.com/office/drawing/2014/main" id="{0D4C30CE-07E9-42F5-9A44-8B52AF11412F}"/>
                </a:ext>
              </a:extLst>
            </p:cNvPr>
            <p:cNvGrpSpPr/>
            <p:nvPr/>
          </p:nvGrpSpPr>
          <p:grpSpPr>
            <a:xfrm>
              <a:off x="380456" y="4614344"/>
              <a:ext cx="4632333" cy="1065754"/>
              <a:chOff x="1360606" y="1631086"/>
              <a:chExt cx="3007657" cy="703044"/>
            </a:xfrm>
          </p:grpSpPr>
          <p:grpSp>
            <p:nvGrpSpPr>
              <p:cNvPr id="24" name="群組 23">
                <a:extLst>
                  <a:ext uri="{FF2B5EF4-FFF2-40B4-BE49-F238E27FC236}">
                    <a16:creationId xmlns:a16="http://schemas.microsoft.com/office/drawing/2014/main" id="{1DF07DC7-2D73-482F-8588-C5EDCCB9DA01}"/>
                  </a:ext>
                </a:extLst>
              </p:cNvPr>
              <p:cNvGrpSpPr/>
              <p:nvPr/>
            </p:nvGrpSpPr>
            <p:grpSpPr>
              <a:xfrm>
                <a:off x="1360606" y="1631086"/>
                <a:ext cx="3007657" cy="703044"/>
                <a:chOff x="1360608" y="1631084"/>
                <a:chExt cx="3007661" cy="703043"/>
              </a:xfrm>
            </p:grpSpPr>
            <p:sp>
              <p:nvSpPr>
                <p:cNvPr id="20" name="橢圓 19">
                  <a:extLst>
                    <a:ext uri="{FF2B5EF4-FFF2-40B4-BE49-F238E27FC236}">
                      <a16:creationId xmlns:a16="http://schemas.microsoft.com/office/drawing/2014/main" id="{EEA58DCE-F156-43D5-9A87-C1AF328433E5}"/>
                    </a:ext>
                  </a:extLst>
                </p:cNvPr>
                <p:cNvSpPr/>
                <p:nvPr/>
              </p:nvSpPr>
              <p:spPr>
                <a:xfrm>
                  <a:off x="1360608"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橢圓 20">
                  <a:extLst>
                    <a:ext uri="{FF2B5EF4-FFF2-40B4-BE49-F238E27FC236}">
                      <a16:creationId xmlns:a16="http://schemas.microsoft.com/office/drawing/2014/main" id="{2A859233-4265-417D-AFC6-2540CE756E5C}"/>
                    </a:ext>
                  </a:extLst>
                </p:cNvPr>
                <p:cNvSpPr/>
                <p:nvPr/>
              </p:nvSpPr>
              <p:spPr>
                <a:xfrm>
                  <a:off x="2128814"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2" name="橢圓 21">
                  <a:extLst>
                    <a:ext uri="{FF2B5EF4-FFF2-40B4-BE49-F238E27FC236}">
                      <a16:creationId xmlns:a16="http://schemas.microsoft.com/office/drawing/2014/main" id="{14C13BFB-AF51-487F-84A4-F86B449C9955}"/>
                    </a:ext>
                  </a:extLst>
                </p:cNvPr>
                <p:cNvSpPr/>
                <p:nvPr/>
              </p:nvSpPr>
              <p:spPr>
                <a:xfrm>
                  <a:off x="2897020"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3" name="橢圓 22">
                  <a:extLst>
                    <a:ext uri="{FF2B5EF4-FFF2-40B4-BE49-F238E27FC236}">
                      <a16:creationId xmlns:a16="http://schemas.microsoft.com/office/drawing/2014/main" id="{7B01E238-CC39-4FA0-942A-714CEEB093E0}"/>
                    </a:ext>
                  </a:extLst>
                </p:cNvPr>
                <p:cNvSpPr/>
                <p:nvPr/>
              </p:nvSpPr>
              <p:spPr>
                <a:xfrm>
                  <a:off x="3665226" y="1631084"/>
                  <a:ext cx="703043" cy="703043"/>
                </a:xfrm>
                <a:prstGeom prst="ellipse">
                  <a:avLst/>
                </a:prstGeom>
                <a:solidFill>
                  <a:srgbClr val="EE6D2B"/>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pic>
            <p:nvPicPr>
              <p:cNvPr id="16" name="圖形 15">
                <a:extLst>
                  <a:ext uri="{FF2B5EF4-FFF2-40B4-BE49-F238E27FC236}">
                    <a16:creationId xmlns:a16="http://schemas.microsoft.com/office/drawing/2014/main" id="{F0A7C05A-E27C-4380-9C4C-80E8A83C2B21}"/>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829006" y="1755316"/>
                <a:ext cx="375475" cy="444014"/>
              </a:xfrm>
              <a:prstGeom prst="rect">
                <a:avLst/>
              </a:prstGeom>
            </p:spPr>
          </p:pic>
          <p:pic>
            <p:nvPicPr>
              <p:cNvPr id="17" name="圖形 16">
                <a:extLst>
                  <a:ext uri="{FF2B5EF4-FFF2-40B4-BE49-F238E27FC236}">
                    <a16:creationId xmlns:a16="http://schemas.microsoft.com/office/drawing/2014/main" id="{23D79156-1F1E-48FE-A957-842BE206E16C}"/>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271376" y="1748573"/>
                <a:ext cx="377479" cy="444014"/>
              </a:xfrm>
              <a:prstGeom prst="rect">
                <a:avLst/>
              </a:prstGeom>
            </p:spPr>
          </p:pic>
          <p:pic>
            <p:nvPicPr>
              <p:cNvPr id="18" name="圖形 17">
                <a:extLst>
                  <a:ext uri="{FF2B5EF4-FFF2-40B4-BE49-F238E27FC236}">
                    <a16:creationId xmlns:a16="http://schemas.microsoft.com/office/drawing/2014/main" id="{6A474FBE-3705-4D4E-9CBF-ECEF170ACC63}"/>
                  </a:ext>
                </a:extLst>
              </p:cNvPr>
              <p:cNvPicPr>
                <a:picLocks noChangeAspect="1"/>
              </p:cNvPicPr>
              <p:nvPr/>
            </p:nvPicPr>
            <p:blipFill>
              <a:blip r:embed="rId11"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976423" y="1889079"/>
                <a:ext cx="559910" cy="161824"/>
              </a:xfrm>
              <a:prstGeom prst="rect">
                <a:avLst/>
              </a:prstGeom>
            </p:spPr>
          </p:pic>
          <p:pic>
            <p:nvPicPr>
              <p:cNvPr id="19" name="圖形 18">
                <a:extLst>
                  <a:ext uri="{FF2B5EF4-FFF2-40B4-BE49-F238E27FC236}">
                    <a16:creationId xmlns:a16="http://schemas.microsoft.com/office/drawing/2014/main" id="{22CF2E59-4161-4C6C-AEA9-C9EB4090DE4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88031" y="1779103"/>
                <a:ext cx="452027" cy="399363"/>
              </a:xfrm>
              <a:prstGeom prst="rect">
                <a:avLst/>
              </a:prstGeom>
            </p:spPr>
          </p:pic>
        </p:grpSp>
        <p:pic>
          <p:nvPicPr>
            <p:cNvPr id="8" name="Picture 7">
              <a:extLst>
                <a:ext uri="{FF2B5EF4-FFF2-40B4-BE49-F238E27FC236}">
                  <a16:creationId xmlns:a16="http://schemas.microsoft.com/office/drawing/2014/main" id="{AD77499E-F4B6-AB4F-A791-9617E25F343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142592" y="4605816"/>
              <a:ext cx="1082810" cy="1082810"/>
            </a:xfrm>
            <a:prstGeom prst="rect">
              <a:avLst/>
            </a:prstGeom>
          </p:spPr>
        </p:pic>
      </p:grpSp>
    </p:spTree>
    <p:extLst>
      <p:ext uri="{BB962C8B-B14F-4D97-AF65-F5344CB8AC3E}">
        <p14:creationId xmlns:p14="http://schemas.microsoft.com/office/powerpoint/2010/main" val="1168945253"/>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p:nvPr>
        </p:nvSpPr>
        <p:spPr>
          <a:xfrm>
            <a:off x="838200" y="661458"/>
            <a:ext cx="10515600" cy="1325563"/>
          </a:xfrm>
        </p:spPr>
        <p:txBody>
          <a:bodyPr/>
          <a:lstStyle/>
          <a:p>
            <a:r>
              <a:rPr lang="zh-TW" altLang="en-US">
                <a:sym typeface="Arial" panose="020B0604020202020204" pitchFamily="34" charset="0"/>
              </a:rPr>
              <a:t>適合企業與工作團隊使用的</a:t>
            </a:r>
            <a:r>
              <a:rPr lang="en-US" altLang="zh-TW">
                <a:sym typeface="Arial" panose="020B0604020202020204" pitchFamily="34" charset="0"/>
              </a:rPr>
              <a:t> </a:t>
            </a:r>
            <a:r>
              <a:rPr lang="en-US" altLang="zh-TW" err="1">
                <a:sym typeface="Arial" panose="020B0604020202020204" pitchFamily="34" charset="0"/>
              </a:rPr>
              <a:t>QuTScloud</a:t>
            </a:r>
            <a:r>
              <a:rPr lang="zh-TW" altLang="en-US">
                <a:sym typeface="Arial" panose="020B0604020202020204" pitchFamily="34" charset="0"/>
              </a:rPr>
              <a:t> </a:t>
            </a:r>
            <a:br>
              <a:rPr lang="en-US" altLang="zh-TW">
                <a:sym typeface="Arial" panose="020B0604020202020204" pitchFamily="34" charset="0"/>
              </a:rPr>
            </a:br>
            <a:r>
              <a:rPr lang="en-US" altLang="zh-TW">
                <a:sym typeface="Arial" panose="020B0604020202020204" pitchFamily="34" charset="0"/>
              </a:rPr>
              <a:t>Virtual NAS </a:t>
            </a:r>
            <a:r>
              <a:rPr lang="zh-TW" altLang="en-US">
                <a:sym typeface="Arial" panose="020B0604020202020204" pitchFamily="34" charset="0"/>
              </a:rPr>
              <a:t>解決方案</a:t>
            </a:r>
          </a:p>
        </p:txBody>
      </p:sp>
      <p:sp>
        <p:nvSpPr>
          <p:cNvPr id="6" name="矩形 5">
            <a:extLst>
              <a:ext uri="{FF2B5EF4-FFF2-40B4-BE49-F238E27FC236}">
                <a16:creationId xmlns:a16="http://schemas.microsoft.com/office/drawing/2014/main" id="{B880000D-4CCA-B04D-A5C2-0D0D7DC5F952}"/>
              </a:ext>
            </a:extLst>
          </p:cNvPr>
          <p:cNvSpPr/>
          <p:nvPr/>
        </p:nvSpPr>
        <p:spPr>
          <a:xfrm>
            <a:off x="609600" y="3429000"/>
            <a:ext cx="3593454" cy="2246769"/>
          </a:xfrm>
          <a:prstGeom prst="rect">
            <a:avLst/>
          </a:prstGeom>
        </p:spPr>
        <p:txBody>
          <a:bodyPr wrap="square">
            <a:spAutoFit/>
          </a:bodyPr>
          <a:lstStyle/>
          <a:p>
            <a:pPr>
              <a:buClr>
                <a:schemeClr val="bg1"/>
              </a:buClr>
            </a:pPr>
            <a:r>
              <a:rPr lang="en-US" altLang="zh-TW" sz="14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QuTScloud</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ja-JP"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虛擬設備 </a:t>
            </a:r>
            <a:r>
              <a:rPr lang="en-US" altLang="ja-JP" sz="14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Virtual Appliance) </a:t>
            </a:r>
            <a:r>
              <a:rPr lang="ja-JP"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內建與 </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QNAP </a:t>
            </a:r>
            <a:r>
              <a:rPr lang="ja-JP"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實體 </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ja-JP"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相同的 </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QTS </a:t>
            </a:r>
            <a:r>
              <a:rPr lang="ja-JP"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智能作業系統，可輕鬆部署於 </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Virtualization Station</a:t>
            </a:r>
            <a:r>
              <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buClr>
                <a:schemeClr val="bg1"/>
              </a:buClr>
            </a:pPr>
            <a:endParaRPr lang="en-US" altLang="ja-JP"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buClr>
                <a:schemeClr val="bg1"/>
              </a:buClr>
            </a:pPr>
            <a:r>
              <a:rPr lang="ja-JP"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企業組織可有效利用既有的虛擬環境架構，享有更高的配置及成本彈性，同時也節省了額外的硬體放置空間和維護心力，更獲得 </a:t>
            </a:r>
            <a:r>
              <a:rPr lang="en-US" altLang="zh-TW" sz="1400" b="1" err="1">
                <a:solidFill>
                  <a:schemeClr val="bg1"/>
                </a:solidFill>
                <a:latin typeface="Arial" panose="020B0604020202020204" pitchFamily="34" charset="0"/>
                <a:ea typeface="微軟正黑體" panose="020B0604030504040204" pitchFamily="34" charset="-120"/>
                <a:sym typeface="Arial" panose="020B0604020202020204" pitchFamily="34" charset="0"/>
              </a:rPr>
              <a:t>QuTScloud</a:t>
            </a: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ja-JP"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rPr>
              <a:t>提供的豐富應用和資料管理的多重好處。</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3" name="Picture 42">
            <a:extLst>
              <a:ext uri="{FF2B5EF4-FFF2-40B4-BE49-F238E27FC236}">
                <a16:creationId xmlns:a16="http://schemas.microsoft.com/office/drawing/2014/main" id="{4265F172-EFFB-BB49-8EC5-49FF706B6DA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23591" y="1724486"/>
            <a:ext cx="1965472" cy="1965472"/>
          </a:xfrm>
          <a:prstGeom prst="rect">
            <a:avLst/>
          </a:prstGeom>
        </p:spPr>
      </p:pic>
      <p:pic>
        <p:nvPicPr>
          <p:cNvPr id="20" name="圖片 19">
            <a:extLst>
              <a:ext uri="{FF2B5EF4-FFF2-40B4-BE49-F238E27FC236}">
                <a16:creationId xmlns:a16="http://schemas.microsoft.com/office/drawing/2014/main" id="{D31857D1-1124-43C6-82CE-869210271B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8442" y="2335560"/>
            <a:ext cx="7204283" cy="3575725"/>
          </a:xfrm>
          <a:prstGeom prst="rect">
            <a:avLst/>
          </a:prstGeom>
        </p:spPr>
      </p:pic>
      <p:pic>
        <p:nvPicPr>
          <p:cNvPr id="8194" name="Picture 2" descr="ts-h3087xu-rp">
            <a:extLst>
              <a:ext uri="{FF2B5EF4-FFF2-40B4-BE49-F238E27FC236}">
                <a16:creationId xmlns:a16="http://schemas.microsoft.com/office/drawing/2014/main" id="{B7B5BE40-DCD9-0295-47F8-C51CB6CDFB1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13534" y="3689958"/>
            <a:ext cx="5068866" cy="3168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436948"/>
      </p:ext>
    </p:extLst>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E8F0C7-6620-F641-8CFA-54722EEE38C8}"/>
              </a:ext>
            </a:extLst>
          </p:cNvPr>
          <p:cNvSpPr>
            <a:spLocks noGrp="1"/>
          </p:cNvSpPr>
          <p:nvPr>
            <p:ph type="title" idx="4294967295"/>
          </p:nvPr>
        </p:nvSpPr>
        <p:spPr>
          <a:xfrm>
            <a:off x="6096000" y="522288"/>
            <a:ext cx="5464175" cy="1082675"/>
          </a:xfrm>
        </p:spPr>
        <p:txBody>
          <a:bodyPr>
            <a:noAutofit/>
          </a:bodyPr>
          <a:lstStyle/>
          <a:p>
            <a:pPr fontAlgn="base"/>
            <a:r>
              <a:rPr lang="zh-TW" altLang="en-US" sz="4000">
                <a:solidFill>
                  <a:schemeClr val="bg1"/>
                </a:solidFill>
                <a:latin typeface="Arial" panose="020B0604020202020204" pitchFamily="34" charset="0"/>
                <a:ea typeface="微軟正黑體" panose="020B0604030504040204" pitchFamily="34" charset="-120"/>
                <a:cs typeface="+mn-cs"/>
                <a:sym typeface="Arial" panose="020B0604020202020204" pitchFamily="34" charset="0"/>
              </a:rPr>
              <a:t>完善的虛擬化認證加持</a:t>
            </a:r>
          </a:p>
        </p:txBody>
      </p:sp>
      <p:sp>
        <p:nvSpPr>
          <p:cNvPr id="3" name="矩形 2">
            <a:extLst>
              <a:ext uri="{FF2B5EF4-FFF2-40B4-BE49-F238E27FC236}">
                <a16:creationId xmlns:a16="http://schemas.microsoft.com/office/drawing/2014/main" id="{62F52B55-1832-5B53-A27B-75BA646E9C7E}"/>
              </a:ext>
            </a:extLst>
          </p:cNvPr>
          <p:cNvSpPr/>
          <p:nvPr/>
        </p:nvSpPr>
        <p:spPr>
          <a:xfrm>
            <a:off x="6104587" y="1605605"/>
            <a:ext cx="5217723" cy="1855764"/>
          </a:xfrm>
          <a:prstGeom prst="rect">
            <a:avLst/>
          </a:prstGeom>
        </p:spPr>
        <p:txBody>
          <a:bodyPr wrap="square">
            <a:spAutoFit/>
          </a:bodyPr>
          <a:lstStyle/>
          <a:p>
            <a:pPr>
              <a:lnSpc>
                <a:spcPct val="130000"/>
              </a:lnSpc>
            </a:pP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QNAP TS-hx87XU-RP NAS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通過 </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VMware</a:t>
            </a:r>
            <a:r>
              <a:rPr lang="en" altLang="zh-TW"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vSphere™</a:t>
            </a:r>
            <a:r>
              <a:rPr lang="zh-TW" altLang="en">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Microsoft</a:t>
            </a:r>
            <a:r>
              <a:rPr lang="en" altLang="zh-TW"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Hyper-V</a:t>
            </a:r>
            <a:r>
              <a:rPr lang="en" altLang="zh-TW"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Citrix</a:t>
            </a:r>
            <a:r>
              <a:rPr lang="en" altLang="zh-TW" baseline="300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XenServer™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Veeam Ready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認證。</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QNAP NAS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的高相容性及高可靠性為您的虛擬化儲存應用提供最安全穩健的運行環境。</a:t>
            </a:r>
          </a:p>
        </p:txBody>
      </p:sp>
      <p:pic>
        <p:nvPicPr>
          <p:cNvPr id="5" name="圖片 4" descr="一張含有 文字 的圖片&#10;&#10;自動產生的描述">
            <a:extLst>
              <a:ext uri="{FF2B5EF4-FFF2-40B4-BE49-F238E27FC236}">
                <a16:creationId xmlns:a16="http://schemas.microsoft.com/office/drawing/2014/main" id="{AA3598AF-2B39-72DF-73B3-884C0D0F58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78962" y="3760738"/>
            <a:ext cx="1886450" cy="876137"/>
          </a:xfrm>
          <a:prstGeom prst="rect">
            <a:avLst/>
          </a:prstGeom>
        </p:spPr>
      </p:pic>
      <p:pic>
        <p:nvPicPr>
          <p:cNvPr id="7" name="圖片 6" descr="一張含有 文字, 馬克杯 的圖片&#10;&#10;自動產生的描述">
            <a:extLst>
              <a:ext uri="{FF2B5EF4-FFF2-40B4-BE49-F238E27FC236}">
                <a16:creationId xmlns:a16="http://schemas.microsoft.com/office/drawing/2014/main" id="{D0D52508-2EA4-E023-F6B9-4EB9B03E93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09372" y="4685000"/>
            <a:ext cx="1962114" cy="1738432"/>
          </a:xfrm>
          <a:prstGeom prst="rect">
            <a:avLst/>
          </a:prstGeom>
        </p:spPr>
      </p:pic>
      <p:pic>
        <p:nvPicPr>
          <p:cNvPr id="9" name="圖形 8">
            <a:extLst>
              <a:ext uri="{FF2B5EF4-FFF2-40B4-BE49-F238E27FC236}">
                <a16:creationId xmlns:a16="http://schemas.microsoft.com/office/drawing/2014/main" id="{0CB1BD01-9CD9-99DF-073C-03071CD1382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009244" y="5144348"/>
            <a:ext cx="1637686" cy="1191364"/>
          </a:xfrm>
          <a:prstGeom prst="rect">
            <a:avLst/>
          </a:prstGeom>
        </p:spPr>
      </p:pic>
      <p:pic>
        <p:nvPicPr>
          <p:cNvPr id="11" name="圖片 10" descr="一張含有 文字 的圖片&#10;&#10;自動產生的描述">
            <a:extLst>
              <a:ext uri="{FF2B5EF4-FFF2-40B4-BE49-F238E27FC236}">
                <a16:creationId xmlns:a16="http://schemas.microsoft.com/office/drawing/2014/main" id="{9A5A4D2C-718B-53FA-F62F-B50C8B6919B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11355" y="3760738"/>
            <a:ext cx="1035575" cy="1156209"/>
          </a:xfrm>
          <a:prstGeom prst="rect">
            <a:avLst/>
          </a:prstGeom>
        </p:spPr>
      </p:pic>
    </p:spTree>
    <p:extLst>
      <p:ext uri="{BB962C8B-B14F-4D97-AF65-F5344CB8AC3E}">
        <p14:creationId xmlns:p14="http://schemas.microsoft.com/office/powerpoint/2010/main" val="1541273319"/>
      </p:ext>
    </p:extLst>
  </p:cSld>
  <p:clrMapOvr>
    <a:masterClrMapping/>
  </p:clrMapOvr>
  <p:transition spd="slow">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4D9616F-D820-DF4D-ABCD-D2BE37A61059}"/>
              </a:ext>
            </a:extLst>
          </p:cNvPr>
          <p:cNvSpPr>
            <a:spLocks noGrp="1"/>
          </p:cNvSpPr>
          <p:nvPr>
            <p:ph type="title"/>
          </p:nvPr>
        </p:nvSpPr>
        <p:spPr>
          <a:xfrm>
            <a:off x="838200" y="480426"/>
            <a:ext cx="10515600" cy="1325563"/>
          </a:xfrm>
        </p:spPr>
        <p:txBody>
          <a:bodyPr/>
          <a:lstStyle/>
          <a:p>
            <a:r>
              <a:rPr lang="zh-CN" altLang="en-US">
                <a:latin typeface="Arial" panose="020B0604020202020204" pitchFamily="34" charset="0"/>
                <a:sym typeface="Arial" panose="020B0604020202020204" pitchFamily="34" charset="0"/>
              </a:rPr>
              <a:t>搭配網路攝影機與</a:t>
            </a:r>
            <a:r>
              <a:rPr lang="en-US" altLang="zh-CN">
                <a:latin typeface="Arial" panose="020B0604020202020204" pitchFamily="34" charset="0"/>
                <a:sym typeface="Arial" panose="020B0604020202020204" pitchFamily="34" charset="0"/>
              </a:rPr>
              <a:t> </a:t>
            </a:r>
            <a:r>
              <a:rPr lang="zh-CN" altLang="en-US">
                <a:latin typeface="Arial" panose="020B0604020202020204" pitchFamily="34" charset="0"/>
                <a:sym typeface="Arial" panose="020B0604020202020204" pitchFamily="34" charset="0"/>
              </a:rPr>
              <a:t>QVR Elite</a:t>
            </a:r>
            <a:r>
              <a:rPr lang="en-US" altLang="zh-CN">
                <a:latin typeface="Arial" panose="020B0604020202020204" pitchFamily="34" charset="0"/>
                <a:sym typeface="Arial" panose="020B0604020202020204" pitchFamily="34" charset="0"/>
              </a:rPr>
              <a:t> </a:t>
            </a:r>
            <a:r>
              <a:rPr lang="zh-CN" altLang="en-US">
                <a:latin typeface="Arial" panose="020B0604020202020204" pitchFamily="34" charset="0"/>
                <a:sym typeface="Arial" panose="020B0604020202020204" pitchFamily="34" charset="0"/>
              </a:rPr>
              <a:t>軟體</a:t>
            </a:r>
            <a:br>
              <a:rPr lang="en-US" altLang="zh-CN">
                <a:latin typeface="Arial" panose="020B0604020202020204" pitchFamily="34" charset="0"/>
                <a:sym typeface="Arial" panose="020B0604020202020204" pitchFamily="34" charset="0"/>
              </a:rPr>
            </a:br>
            <a:r>
              <a:rPr lang="zh-CN" altLang="en-US">
                <a:latin typeface="Arial" panose="020B0604020202020204" pitchFamily="34" charset="0"/>
                <a:sym typeface="Arial" panose="020B0604020202020204" pitchFamily="34" charset="0"/>
              </a:rPr>
              <a:t>打造智慧安全監控系統</a:t>
            </a:r>
            <a:endParaRPr lang="zh-TW" altLang="en-US">
              <a:latin typeface="Arial" panose="020B0604020202020204" pitchFamily="34" charset="0"/>
              <a:sym typeface="Arial" panose="020B0604020202020204" pitchFamily="34" charset="0"/>
            </a:endParaRPr>
          </a:p>
        </p:txBody>
      </p:sp>
      <p:sp>
        <p:nvSpPr>
          <p:cNvPr id="34" name="文字方塊 33">
            <a:extLst>
              <a:ext uri="{FF2B5EF4-FFF2-40B4-BE49-F238E27FC236}">
                <a16:creationId xmlns:a16="http://schemas.microsoft.com/office/drawing/2014/main" id="{A00AF0D8-EE51-4646-9230-BB2E653ED5CE}"/>
              </a:ext>
            </a:extLst>
          </p:cNvPr>
          <p:cNvSpPr txBox="1"/>
          <p:nvPr/>
        </p:nvSpPr>
        <p:spPr>
          <a:xfrm>
            <a:off x="2054537" y="1815227"/>
            <a:ext cx="7911764" cy="923330"/>
          </a:xfrm>
          <a:prstGeom prst="rect">
            <a:avLst/>
          </a:prstGeom>
          <a:noFill/>
        </p:spPr>
        <p:txBody>
          <a:bodyPr wrap="square">
            <a:spAutoFit/>
          </a:bodyPr>
          <a:lstStyle/>
          <a:p>
            <a:r>
              <a:rPr lang="en"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QNAP QVR Elite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智慧安全監控系統，訂閱制架設低門檻，每頻道最低只要 </a:t>
            </a:r>
            <a:r>
              <a:rPr lang="en"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US $1.99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訂閱月費，容量隨需擴充，並可整合多樣 </a:t>
            </a:r>
            <a:r>
              <a:rPr lang="en"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QNAP AI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影像分析應用，為您打造最完善的 </a:t>
            </a:r>
            <a:r>
              <a:rPr lang="en"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NAS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智慧安全監控、人臉辨識、門禁管理等應用。</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Picture 6" descr="A close up of a logo&#10;&#10;Description automatically generated">
            <a:extLst>
              <a:ext uri="{FF2B5EF4-FFF2-40B4-BE49-F238E27FC236}">
                <a16:creationId xmlns:a16="http://schemas.microsoft.com/office/drawing/2014/main" id="{9ADBE9D5-93B9-41C5-AF69-448CA8360350}"/>
              </a:ext>
            </a:extLst>
          </p:cNvPr>
          <p:cNvPicPr>
            <a:picLocks/>
          </p:cNvPicPr>
          <p:nvPr/>
        </p:nvPicPr>
        <p:blipFill>
          <a:blip r:embed="rId3" cstate="print">
            <a:extLst>
              <a:ext uri="{28A0092B-C50C-407E-A947-70E740481C1C}">
                <a14:useLocalDpi xmlns:a14="http://schemas.microsoft.com/office/drawing/2010/main"/>
              </a:ext>
            </a:extLst>
          </a:blip>
          <a:stretch>
            <a:fillRect/>
          </a:stretch>
        </p:blipFill>
        <p:spPr>
          <a:xfrm>
            <a:off x="652262" y="1730493"/>
            <a:ext cx="1260000" cy="1260000"/>
          </a:xfrm>
          <a:prstGeom prst="rect">
            <a:avLst/>
          </a:prstGeom>
        </p:spPr>
      </p:pic>
      <p:pic>
        <p:nvPicPr>
          <p:cNvPr id="6158" name="Picture 14">
            <a:extLst>
              <a:ext uri="{FF2B5EF4-FFF2-40B4-BE49-F238E27FC236}">
                <a16:creationId xmlns:a16="http://schemas.microsoft.com/office/drawing/2014/main" id="{29956FF7-065E-7D49-ADAB-0F84244D61D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57118" y="3254315"/>
            <a:ext cx="5709183" cy="3123259"/>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22CA780B-2B6E-D84F-81BC-E17285A2812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116375" y="3892902"/>
            <a:ext cx="4075625" cy="2551696"/>
          </a:xfrm>
          <a:prstGeom prst="rect">
            <a:avLst/>
          </a:prstGeom>
          <a:noFill/>
          <a:extLst>
            <a:ext uri="{909E8E84-426E-40DD-AFC4-6F175D3DCCD1}">
              <a14:hiddenFill xmlns:a14="http://schemas.microsoft.com/office/drawing/2010/main">
                <a:solidFill>
                  <a:srgbClr val="FFFFFF"/>
                </a:solidFill>
              </a14:hiddenFill>
            </a:ext>
          </a:extLst>
        </p:spPr>
      </p:pic>
      <p:sp>
        <p:nvSpPr>
          <p:cNvPr id="35" name="文字方塊 34">
            <a:extLst>
              <a:ext uri="{FF2B5EF4-FFF2-40B4-BE49-F238E27FC236}">
                <a16:creationId xmlns:a16="http://schemas.microsoft.com/office/drawing/2014/main" id="{E3F3B458-5D4E-4F46-864C-DA38FF0B4673}"/>
              </a:ext>
            </a:extLst>
          </p:cNvPr>
          <p:cNvSpPr txBox="1"/>
          <p:nvPr/>
        </p:nvSpPr>
        <p:spPr>
          <a:xfrm>
            <a:off x="4220625" y="2906892"/>
            <a:ext cx="5598788" cy="369332"/>
          </a:xfrm>
          <a:prstGeom prst="rect">
            <a:avLst/>
          </a:prstGeom>
          <a:noFill/>
        </p:spPr>
        <p:txBody>
          <a:bodyPr wrap="square">
            <a:spAutoFit/>
          </a:bodyPr>
          <a:lstStyle/>
          <a:p>
            <a:r>
              <a:rPr lang="en" altLang="zh-TW" sz="18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Windows/macOS/iOS/Android QVR Pro client</a:t>
            </a:r>
            <a:endPar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21" name="群組 20">
            <a:extLst>
              <a:ext uri="{FF2B5EF4-FFF2-40B4-BE49-F238E27FC236}">
                <a16:creationId xmlns:a16="http://schemas.microsoft.com/office/drawing/2014/main" id="{4D5F6D00-C1CA-062C-9A44-214DF3DB2AD1}"/>
              </a:ext>
            </a:extLst>
          </p:cNvPr>
          <p:cNvGrpSpPr/>
          <p:nvPr/>
        </p:nvGrpSpPr>
        <p:grpSpPr>
          <a:xfrm>
            <a:off x="715795" y="3358929"/>
            <a:ext cx="3225456" cy="2961644"/>
            <a:chOff x="414332" y="3058561"/>
            <a:chExt cx="3919395" cy="3598826"/>
          </a:xfrm>
        </p:grpSpPr>
        <p:pic>
          <p:nvPicPr>
            <p:cNvPr id="22" name="圖片 21">
              <a:extLst>
                <a:ext uri="{FF2B5EF4-FFF2-40B4-BE49-F238E27FC236}">
                  <a16:creationId xmlns:a16="http://schemas.microsoft.com/office/drawing/2014/main" id="{799F9684-1CEE-1795-DE23-8A17CCFDC296}"/>
                </a:ext>
              </a:extLst>
            </p:cNvPr>
            <p:cNvPicPr>
              <a:picLocks noChangeAspect="1"/>
            </p:cNvPicPr>
            <p:nvPr/>
          </p:nvPicPr>
          <p:blipFill rotWithShape="1">
            <a:blip r:embed="rId6"/>
            <a:srcRect l="2121" t="2694" r="2121" b="2434"/>
            <a:stretch/>
          </p:blipFill>
          <p:spPr>
            <a:xfrm>
              <a:off x="414332" y="4990678"/>
              <a:ext cx="1826444" cy="1637213"/>
            </a:xfrm>
            <a:prstGeom prst="rect">
              <a:avLst/>
            </a:prstGeom>
          </p:spPr>
        </p:pic>
        <p:pic>
          <p:nvPicPr>
            <p:cNvPr id="23" name="圖片 22">
              <a:extLst>
                <a:ext uri="{FF2B5EF4-FFF2-40B4-BE49-F238E27FC236}">
                  <a16:creationId xmlns:a16="http://schemas.microsoft.com/office/drawing/2014/main" id="{54A41182-A575-BE67-3A89-5261ED326BDB}"/>
                </a:ext>
              </a:extLst>
            </p:cNvPr>
            <p:cNvPicPr>
              <a:picLocks noChangeAspect="1"/>
            </p:cNvPicPr>
            <p:nvPr/>
          </p:nvPicPr>
          <p:blipFill rotWithShape="1">
            <a:blip r:embed="rId7"/>
            <a:srcRect l="3246" t="1907" r="1984" b="2357"/>
            <a:stretch/>
          </p:blipFill>
          <p:spPr>
            <a:xfrm>
              <a:off x="2506986" y="3058561"/>
              <a:ext cx="1826443" cy="1655465"/>
            </a:xfrm>
            <a:prstGeom prst="rect">
              <a:avLst/>
            </a:prstGeom>
          </p:spPr>
        </p:pic>
        <p:pic>
          <p:nvPicPr>
            <p:cNvPr id="24" name="圖片 23" descr="一張含有 文字 的圖片&#10;&#10;自動產生的描述">
              <a:extLst>
                <a:ext uri="{FF2B5EF4-FFF2-40B4-BE49-F238E27FC236}">
                  <a16:creationId xmlns:a16="http://schemas.microsoft.com/office/drawing/2014/main" id="{438749D0-D172-E488-DFBC-AF6D23EB74B4}"/>
                </a:ext>
              </a:extLst>
            </p:cNvPr>
            <p:cNvPicPr>
              <a:picLocks noChangeAspect="1"/>
            </p:cNvPicPr>
            <p:nvPr/>
          </p:nvPicPr>
          <p:blipFill rotWithShape="1">
            <a:blip r:embed="rId8"/>
            <a:srcRect l="2162" t="939" r="957" b="1889"/>
            <a:stretch/>
          </p:blipFill>
          <p:spPr>
            <a:xfrm>
              <a:off x="2507283" y="4977069"/>
              <a:ext cx="1826444" cy="1680318"/>
            </a:xfrm>
            <a:prstGeom prst="rect">
              <a:avLst/>
            </a:prstGeom>
          </p:spPr>
        </p:pic>
        <p:pic>
          <p:nvPicPr>
            <p:cNvPr id="25" name="圖片 24">
              <a:extLst>
                <a:ext uri="{FF2B5EF4-FFF2-40B4-BE49-F238E27FC236}">
                  <a16:creationId xmlns:a16="http://schemas.microsoft.com/office/drawing/2014/main" id="{841DAA5A-7E8E-97A6-9EB3-15BBEE01E4A1}"/>
                </a:ext>
              </a:extLst>
            </p:cNvPr>
            <p:cNvPicPr>
              <a:picLocks noChangeAspect="1"/>
            </p:cNvPicPr>
            <p:nvPr/>
          </p:nvPicPr>
          <p:blipFill rotWithShape="1">
            <a:blip r:embed="rId9"/>
            <a:srcRect l="2166" t="1758" r="1582" b="2210"/>
            <a:stretch/>
          </p:blipFill>
          <p:spPr>
            <a:xfrm>
              <a:off x="424170" y="3058561"/>
              <a:ext cx="1816604" cy="1673606"/>
            </a:xfrm>
            <a:prstGeom prst="rect">
              <a:avLst/>
            </a:prstGeom>
          </p:spPr>
        </p:pic>
      </p:grpSp>
      <p:sp>
        <p:nvSpPr>
          <p:cNvPr id="26" name="文字方塊 25">
            <a:extLst>
              <a:ext uri="{FF2B5EF4-FFF2-40B4-BE49-F238E27FC236}">
                <a16:creationId xmlns:a16="http://schemas.microsoft.com/office/drawing/2014/main" id="{49BFF197-0291-4583-EA69-7B370A61C937}"/>
              </a:ext>
            </a:extLst>
          </p:cNvPr>
          <p:cNvSpPr txBox="1"/>
          <p:nvPr/>
        </p:nvSpPr>
        <p:spPr>
          <a:xfrm>
            <a:off x="728235" y="3416560"/>
            <a:ext cx="1478488" cy="215444"/>
          </a:xfrm>
          <a:prstGeom prst="rect">
            <a:avLst/>
          </a:prstGeom>
          <a:solidFill>
            <a:srgbClr val="5EA4E9"/>
          </a:solidFill>
        </p:spPr>
        <p:txBody>
          <a:bodyPr wrap="square" rtlCol="0">
            <a:spAutoFit/>
          </a:bodyPr>
          <a:lstStyle/>
          <a:p>
            <a:pPr algn="ctr"/>
            <a:r>
              <a:rPr lang="zh-TW" altLang="en-US" sz="800" b="1"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高彈性訂閱</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921FAB97-4263-FE43-58D5-1B600958B2AA}"/>
              </a:ext>
            </a:extLst>
          </p:cNvPr>
          <p:cNvSpPr txBox="1"/>
          <p:nvPr/>
        </p:nvSpPr>
        <p:spPr>
          <a:xfrm>
            <a:off x="2437938" y="3404120"/>
            <a:ext cx="1503067" cy="215444"/>
          </a:xfrm>
          <a:prstGeom prst="rect">
            <a:avLst/>
          </a:prstGeom>
          <a:solidFill>
            <a:srgbClr val="5EA4E9"/>
          </a:solidFill>
        </p:spPr>
        <p:txBody>
          <a:bodyPr wrap="square" rtlCol="0">
            <a:spAutoFit/>
          </a:bodyPr>
          <a:lstStyle/>
          <a:p>
            <a:pPr algn="ctr"/>
            <a:r>
              <a:rPr lang="zh-TW" altLang="en-US" sz="800" b="1"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容量彈性擴充</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3FB5772C-AE1A-C1AA-27BB-D460E6259D70}"/>
              </a:ext>
            </a:extLst>
          </p:cNvPr>
          <p:cNvSpPr txBox="1"/>
          <p:nvPr/>
        </p:nvSpPr>
        <p:spPr>
          <a:xfrm>
            <a:off x="715795" y="5006590"/>
            <a:ext cx="1478488" cy="215444"/>
          </a:xfrm>
          <a:prstGeom prst="rect">
            <a:avLst/>
          </a:prstGeom>
          <a:solidFill>
            <a:srgbClr val="5EA4E9"/>
          </a:solidFill>
        </p:spPr>
        <p:txBody>
          <a:bodyPr wrap="square" rtlCol="0">
            <a:spAutoFit/>
          </a:bodyPr>
          <a:lstStyle/>
          <a:p>
            <a:pPr algn="ctr"/>
            <a:r>
              <a:rPr lang="en-US" altLang="zh-TW" sz="800" b="1"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AI</a:t>
            </a:r>
            <a:r>
              <a:rPr lang="zh-TW" altLang="en-US" sz="800" b="1"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智慧運用</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
        <p:nvSpPr>
          <p:cNvPr id="29" name="文字方塊 28">
            <a:extLst>
              <a:ext uri="{FF2B5EF4-FFF2-40B4-BE49-F238E27FC236}">
                <a16:creationId xmlns:a16="http://schemas.microsoft.com/office/drawing/2014/main" id="{B9DB3880-7E03-DA33-0BA7-33BA89569595}"/>
              </a:ext>
            </a:extLst>
          </p:cNvPr>
          <p:cNvSpPr txBox="1"/>
          <p:nvPr/>
        </p:nvSpPr>
        <p:spPr>
          <a:xfrm>
            <a:off x="2437938" y="4994150"/>
            <a:ext cx="1503067" cy="215444"/>
          </a:xfrm>
          <a:prstGeom prst="rect">
            <a:avLst/>
          </a:prstGeom>
          <a:solidFill>
            <a:srgbClr val="5EA4E9"/>
          </a:solidFill>
        </p:spPr>
        <p:txBody>
          <a:bodyPr wrap="square" rtlCol="0">
            <a:spAutoFit/>
          </a:bodyPr>
          <a:lstStyle/>
          <a:p>
            <a:pPr algn="ctr"/>
            <a:r>
              <a:rPr lang="zh-TW" altLang="en-US" sz="800" b="1"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標準</a:t>
            </a:r>
            <a:r>
              <a:rPr lang="en-US" altLang="zh-TW" sz="800" b="1"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MP4</a:t>
            </a:r>
            <a:r>
              <a:rPr lang="zh-TW" altLang="en-US" sz="800" b="1"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檔案</a:t>
            </a:r>
            <a:endParaRPr lang="zh-TW" altLang="en-US" sz="800" b="1">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4079945274"/>
      </p:ext>
    </p:extLst>
  </p:cSld>
  <p:clrMapOvr>
    <a:masterClrMapping/>
  </p:clrMapOvr>
  <p:transition spd="slow">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3" name="矩形: 圓角 22">
            <a:extLst>
              <a:ext uri="{FF2B5EF4-FFF2-40B4-BE49-F238E27FC236}">
                <a16:creationId xmlns:a16="http://schemas.microsoft.com/office/drawing/2014/main" id="{CD3CFE24-724B-AD77-F34E-DE3E289C5063}"/>
              </a:ext>
            </a:extLst>
          </p:cNvPr>
          <p:cNvSpPr/>
          <p:nvPr/>
        </p:nvSpPr>
        <p:spPr>
          <a:xfrm>
            <a:off x="2844454" y="774995"/>
            <a:ext cx="8477969" cy="1836057"/>
          </a:xfrm>
          <a:prstGeom prst="roundRect">
            <a:avLst>
              <a:gd name="adj" fmla="val 1246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24" name="群組 23">
            <a:extLst>
              <a:ext uri="{FF2B5EF4-FFF2-40B4-BE49-F238E27FC236}">
                <a16:creationId xmlns:a16="http://schemas.microsoft.com/office/drawing/2014/main" id="{4D05C0C8-FCB5-2C27-75CE-6645B52E0B16}"/>
              </a:ext>
            </a:extLst>
          </p:cNvPr>
          <p:cNvGrpSpPr/>
          <p:nvPr/>
        </p:nvGrpSpPr>
        <p:grpSpPr>
          <a:xfrm>
            <a:off x="5260845" y="2157893"/>
            <a:ext cx="6931155" cy="4225125"/>
            <a:chOff x="3539693" y="349803"/>
            <a:chExt cx="5604307" cy="3416299"/>
          </a:xfrm>
        </p:grpSpPr>
        <p:pic>
          <p:nvPicPr>
            <p:cNvPr id="25" name="圖片 24" descr="一張含有 文字, 電子用品, 監視器, 電腦 的圖片&#10;&#10;自動產生的描述">
              <a:extLst>
                <a:ext uri="{FF2B5EF4-FFF2-40B4-BE49-F238E27FC236}">
                  <a16:creationId xmlns:a16="http://schemas.microsoft.com/office/drawing/2014/main" id="{2F2DA268-B8CF-10E4-865D-6CCB715A93AB}"/>
                </a:ext>
              </a:extLst>
            </p:cNvPr>
            <p:cNvPicPr>
              <a:picLocks noChangeAspect="1"/>
            </p:cNvPicPr>
            <p:nvPr/>
          </p:nvPicPr>
          <p:blipFill rotWithShape="1">
            <a:blip r:embed="rId3"/>
            <a:srcRect r="10220"/>
            <a:stretch/>
          </p:blipFill>
          <p:spPr>
            <a:xfrm>
              <a:off x="3539693" y="349803"/>
              <a:ext cx="5604307" cy="3416299"/>
            </a:xfrm>
            <a:prstGeom prst="rect">
              <a:avLst/>
            </a:prstGeom>
          </p:spPr>
        </p:pic>
        <p:pic>
          <p:nvPicPr>
            <p:cNvPr id="26" name="圖片 25" descr="一張含有 個人, 室外, 團體, 數個 的圖片&#10;&#10;自動產生的描述">
              <a:extLst>
                <a:ext uri="{FF2B5EF4-FFF2-40B4-BE49-F238E27FC236}">
                  <a16:creationId xmlns:a16="http://schemas.microsoft.com/office/drawing/2014/main" id="{0B5CC629-4E64-6E17-0D46-D1F1EC43652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522" b="6649"/>
            <a:stretch/>
          </p:blipFill>
          <p:spPr>
            <a:xfrm>
              <a:off x="4467117" y="555638"/>
              <a:ext cx="4430145" cy="2798970"/>
            </a:xfrm>
            <a:prstGeom prst="rect">
              <a:avLst/>
            </a:prstGeom>
            <a:effectLst>
              <a:innerShdw blurRad="114300">
                <a:prstClr val="black"/>
              </a:innerShdw>
            </a:effectLst>
          </p:spPr>
        </p:pic>
      </p:grpSp>
      <p:sp>
        <p:nvSpPr>
          <p:cNvPr id="27" name="Google Shape;61;p14">
            <a:extLst>
              <a:ext uri="{FF2B5EF4-FFF2-40B4-BE49-F238E27FC236}">
                <a16:creationId xmlns:a16="http://schemas.microsoft.com/office/drawing/2014/main" id="{91328C2A-C2BA-123A-A4B5-0D31B4621AF3}"/>
              </a:ext>
            </a:extLst>
          </p:cNvPr>
          <p:cNvSpPr txBox="1">
            <a:spLocks/>
          </p:cNvSpPr>
          <p:nvPr/>
        </p:nvSpPr>
        <p:spPr>
          <a:xfrm>
            <a:off x="498917" y="3835697"/>
            <a:ext cx="4891229" cy="278560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355600" indent="-241300" fontAlgn="base">
              <a:buClr>
                <a:srgbClr val="F34F21"/>
              </a:buClr>
              <a:buFont typeface="Arial" panose="020B0604020202020204" pitchFamily="34" charset="0"/>
              <a:buChar char="•"/>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智慧影像分析，一台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搞定，無需靠雲端</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55600" indent="-241300" fontAlgn="base">
              <a:buClr>
                <a:srgbClr val="F34F21"/>
              </a:buClr>
              <a:buFont typeface="Arial" panose="020B0604020202020204" pitchFamily="34" charset="0"/>
              <a:buChar char="•"/>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建立人臉資料庫，智慧把關更安心</a:t>
            </a:r>
          </a:p>
          <a:p>
            <a:pPr marL="355600" indent="-241300" fontAlgn="base">
              <a:buClr>
                <a:srgbClr val="F34F21"/>
              </a:buClr>
              <a:buFont typeface="Arial" panose="020B0604020202020204" pitchFamily="34" charset="0"/>
              <a:buChar char="•"/>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動態人臉辨識與分析</a:t>
            </a:r>
          </a:p>
          <a:p>
            <a:pPr marL="355600" indent="-241300" fontAlgn="base">
              <a:buClr>
                <a:srgbClr val="F34F21"/>
              </a:buClr>
              <a:buFont typeface="Arial" panose="020B0604020202020204" pitchFamily="34" charset="0"/>
              <a:buChar char="•"/>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口罩偵測辨識</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55600" indent="-241300" fontAlgn="base">
              <a:buClr>
                <a:srgbClr val="F34F21"/>
              </a:buClr>
              <a:buFont typeface="Arial" panose="020B0604020202020204" pitchFamily="34" charset="0"/>
              <a:buChar char="•"/>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支援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Edge TPU</a:t>
            </a:r>
            <a:r>
              <a:rPr lang="zh-TW" altLang="en"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加速人臉辨識分析</a:t>
            </a:r>
            <a:endPar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355600" indent="-241300" fontAlgn="base">
              <a:buClr>
                <a:srgbClr val="F34F21"/>
              </a:buClr>
              <a:buFont typeface="Arial" panose="020B0604020202020204" pitchFamily="34" charset="0"/>
              <a:buChar char="•"/>
            </a:pP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整合 </a:t>
            </a:r>
            <a:r>
              <a:rPr lang="en"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QVR Pro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監控應用，發揮更多用途：串流影像、人臉搜索、建立ＡＩ</a:t>
            </a:r>
            <a:r>
              <a:rPr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事件</a:t>
            </a:r>
          </a:p>
        </p:txBody>
      </p:sp>
      <p:sp>
        <p:nvSpPr>
          <p:cNvPr id="29" name="矩形: 圓角 28">
            <a:extLst>
              <a:ext uri="{FF2B5EF4-FFF2-40B4-BE49-F238E27FC236}">
                <a16:creationId xmlns:a16="http://schemas.microsoft.com/office/drawing/2014/main" id="{2B2DFA7C-CCE8-AF1E-776C-CA48C43C2E5A}"/>
              </a:ext>
            </a:extLst>
          </p:cNvPr>
          <p:cNvSpPr/>
          <p:nvPr/>
        </p:nvSpPr>
        <p:spPr>
          <a:xfrm>
            <a:off x="571328" y="539691"/>
            <a:ext cx="2766247" cy="2855660"/>
          </a:xfrm>
          <a:prstGeom prst="roundRect">
            <a:avLst>
              <a:gd name="adj" fmla="val 5874"/>
            </a:avLst>
          </a:prstGeom>
          <a:gradFill>
            <a:gsLst>
              <a:gs pos="0">
                <a:schemeClr val="tx1">
                  <a:alpha val="12000"/>
                </a:schemeClr>
              </a:gs>
              <a:gs pos="100000">
                <a:srgbClr val="1F2127">
                  <a:alpha val="20000"/>
                </a:srgbClr>
              </a:gs>
            </a:gsLst>
            <a:lin ang="5400000" scaled="1"/>
          </a:gradFill>
          <a:ln>
            <a:noFill/>
          </a:ln>
          <a:effectLst>
            <a:outerShdw dist="50800" dir="5400000" algn="ctr" rotWithShape="0">
              <a:srgbClr val="000000">
                <a:alpha val="43137"/>
              </a:srgbClr>
            </a:outerShdw>
            <a:softEdge rad="444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Arial" panose="020B0604020202020204" pitchFamily="34" charset="0"/>
              <a:ea typeface="微軟正黑體" panose="020B0604030504040204" pitchFamily="34" charset="-120"/>
              <a:sym typeface="Arial" panose="020B0604020202020204" pitchFamily="34" charset="0"/>
            </a:endParaRPr>
          </a:p>
        </p:txBody>
      </p:sp>
      <p:pic>
        <p:nvPicPr>
          <p:cNvPr id="30" name="圖片 29">
            <a:extLst>
              <a:ext uri="{FF2B5EF4-FFF2-40B4-BE49-F238E27FC236}">
                <a16:creationId xmlns:a16="http://schemas.microsoft.com/office/drawing/2014/main" id="{B8547030-11CE-BCA2-FB0A-15DA860A417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7593" y="735377"/>
            <a:ext cx="1875675" cy="1875675"/>
          </a:xfrm>
          <a:prstGeom prst="rect">
            <a:avLst/>
          </a:prstGeom>
        </p:spPr>
      </p:pic>
      <p:sp>
        <p:nvSpPr>
          <p:cNvPr id="31" name="Google Shape;61;p14">
            <a:extLst>
              <a:ext uri="{FF2B5EF4-FFF2-40B4-BE49-F238E27FC236}">
                <a16:creationId xmlns:a16="http://schemas.microsoft.com/office/drawing/2014/main" id="{C3C2A983-6DF2-774E-D3CB-262A13F914D0}"/>
              </a:ext>
            </a:extLst>
          </p:cNvPr>
          <p:cNvSpPr txBox="1">
            <a:spLocks/>
          </p:cNvSpPr>
          <p:nvPr/>
        </p:nvSpPr>
        <p:spPr>
          <a:xfrm>
            <a:off x="6096000" y="792903"/>
            <a:ext cx="4057190" cy="1347082"/>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41294" indent="-241294">
              <a:lnSpc>
                <a:spcPct val="100000"/>
              </a:lnSpc>
              <a:spcBef>
                <a:spcPts val="1200"/>
              </a:spcBef>
              <a:buClr>
                <a:srgbClr val="E9613B"/>
              </a:buClr>
              <a:buSzPts val="1100"/>
              <a:buFont typeface="Wingdings" panose="05000000000000000000" pitchFamily="2" charset="2"/>
              <a:buChar char="l"/>
            </a:pPr>
            <a:r>
              <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通過</a:t>
            </a:r>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 Google </a:t>
            </a:r>
            <a:r>
              <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正式認證，支援</a:t>
            </a:r>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 Coral M.2 PCIe </a:t>
            </a:r>
            <a:r>
              <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與</a:t>
            </a:r>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 USB TPU</a:t>
            </a:r>
            <a:r>
              <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裝置</a:t>
            </a:r>
          </a:p>
          <a:p>
            <a:pPr marL="241294" indent="-241294">
              <a:lnSpc>
                <a:spcPct val="100000"/>
              </a:lnSpc>
              <a:spcBef>
                <a:spcPts val="1200"/>
              </a:spcBef>
              <a:buClr>
                <a:srgbClr val="E9613B"/>
              </a:buClr>
              <a:buSzPts val="1100"/>
              <a:buFont typeface="Wingdings" panose="05000000000000000000" pitchFamily="2" charset="2"/>
              <a:buChar char="l"/>
            </a:pPr>
            <a:r>
              <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可同時支援高達</a:t>
            </a:r>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 4 </a:t>
            </a:r>
            <a:r>
              <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組</a:t>
            </a:r>
            <a:r>
              <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rPr>
              <a:t>TPU</a:t>
            </a:r>
            <a:r>
              <a:rPr lang="zh-TW" altLang="en-US" sz="1400">
                <a:solidFill>
                  <a:schemeClr val="tx1"/>
                </a:solidFill>
                <a:latin typeface="Arial" panose="020B0604020202020204" pitchFamily="34" charset="0"/>
                <a:ea typeface="微軟正黑體" panose="020B0604030504040204" pitchFamily="34" charset="-120"/>
                <a:sym typeface="Arial" panose="020B0604020202020204" pitchFamily="34" charset="0"/>
              </a:rPr>
              <a:t>裝置加速</a:t>
            </a:r>
            <a:endParaRPr lang="en-US" altLang="zh-TW" sz="14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文字方塊 31">
            <a:extLst>
              <a:ext uri="{FF2B5EF4-FFF2-40B4-BE49-F238E27FC236}">
                <a16:creationId xmlns:a16="http://schemas.microsoft.com/office/drawing/2014/main" id="{054D5045-DE7B-2002-BB9A-8AEE349C0CEA}"/>
              </a:ext>
            </a:extLst>
          </p:cNvPr>
          <p:cNvSpPr txBox="1"/>
          <p:nvPr/>
        </p:nvSpPr>
        <p:spPr>
          <a:xfrm>
            <a:off x="3001126" y="841124"/>
            <a:ext cx="2790613" cy="369332"/>
          </a:xfrm>
          <a:prstGeom prst="rect">
            <a:avLst/>
          </a:prstGeom>
          <a:noFill/>
        </p:spPr>
        <p:txBody>
          <a:bodyPr wrap="square">
            <a:spAutoFit/>
          </a:bodyPr>
          <a:lstStyle/>
          <a:p>
            <a:r>
              <a:rPr lang="zh-TW" altLang="en-US">
                <a:latin typeface="Arial" panose="020B0604020202020204" pitchFamily="34" charset="0"/>
                <a:ea typeface="微軟正黑體" panose="020B0604030504040204" pitchFamily="34" charset="-120"/>
                <a:sym typeface="Arial" panose="020B0604020202020204" pitchFamily="34" charset="0"/>
              </a:rPr>
              <a:t>https://coral.ai/products/</a:t>
            </a:r>
          </a:p>
        </p:txBody>
      </p:sp>
      <p:pic>
        <p:nvPicPr>
          <p:cNvPr id="33" name="Picture 6" descr="g650-04686-01-qnap">
            <a:extLst>
              <a:ext uri="{FF2B5EF4-FFF2-40B4-BE49-F238E27FC236}">
                <a16:creationId xmlns:a16="http://schemas.microsoft.com/office/drawing/2014/main" id="{5611D5BF-B0E1-CF51-89DF-DD8FF2A39601}"/>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t="44417" b="17745"/>
          <a:stretch/>
        </p:blipFill>
        <p:spPr bwMode="auto">
          <a:xfrm>
            <a:off x="3405094" y="1615295"/>
            <a:ext cx="2458208" cy="69760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g950-06809-01-qnap">
            <a:extLst>
              <a:ext uri="{FF2B5EF4-FFF2-40B4-BE49-F238E27FC236}">
                <a16:creationId xmlns:a16="http://schemas.microsoft.com/office/drawing/2014/main" id="{D97B335E-CE18-217A-5917-5A88FBF6D00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r="55767"/>
          <a:stretch/>
        </p:blipFill>
        <p:spPr bwMode="auto">
          <a:xfrm>
            <a:off x="2777065" y="751818"/>
            <a:ext cx="943199" cy="196053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 descr="A red background with white text&#10;&#10;Description automatically generated with low confidence">
            <a:extLst>
              <a:ext uri="{FF2B5EF4-FFF2-40B4-BE49-F238E27FC236}">
                <a16:creationId xmlns:a16="http://schemas.microsoft.com/office/drawing/2014/main" id="{157BA397-AB1A-C054-2443-D94E843F095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169572" y="539691"/>
            <a:ext cx="1613062" cy="1443265"/>
          </a:xfrm>
          <a:prstGeom prst="rect">
            <a:avLst/>
          </a:prstGeom>
          <a:effectLst>
            <a:outerShdw blurRad="254000" dist="342900" dir="2700000" algn="tl" rotWithShape="0">
              <a:prstClr val="black">
                <a:alpha val="33000"/>
              </a:prstClr>
            </a:outerShdw>
          </a:effectLst>
        </p:spPr>
      </p:pic>
      <p:sp>
        <p:nvSpPr>
          <p:cNvPr id="36" name="文字方塊 35">
            <a:extLst>
              <a:ext uri="{FF2B5EF4-FFF2-40B4-BE49-F238E27FC236}">
                <a16:creationId xmlns:a16="http://schemas.microsoft.com/office/drawing/2014/main" id="{89C67118-4560-E573-98A3-FCE183E601C9}"/>
              </a:ext>
            </a:extLst>
          </p:cNvPr>
          <p:cNvSpPr txBox="1"/>
          <p:nvPr/>
        </p:nvSpPr>
        <p:spPr>
          <a:xfrm>
            <a:off x="3070109" y="2181765"/>
            <a:ext cx="943199" cy="369332"/>
          </a:xfrm>
          <a:prstGeom prst="rect">
            <a:avLst/>
          </a:prstGeom>
          <a:noFill/>
        </p:spPr>
        <p:txBody>
          <a:bodyPr wrap="square">
            <a:spAutoFit/>
          </a:bodyPr>
          <a:lstStyle/>
          <a:p>
            <a:r>
              <a:rPr lang="en-US" altLang="zh-TW">
                <a:latin typeface="Arial" panose="020B0604020202020204" pitchFamily="34" charset="0"/>
                <a:ea typeface="微軟正黑體" panose="020B0604030504040204" pitchFamily="34" charset="-120"/>
                <a:sym typeface="Arial" panose="020B0604020202020204" pitchFamily="34" charset="0"/>
              </a:rPr>
              <a:t>USB</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7" name="文字方塊 36">
            <a:extLst>
              <a:ext uri="{FF2B5EF4-FFF2-40B4-BE49-F238E27FC236}">
                <a16:creationId xmlns:a16="http://schemas.microsoft.com/office/drawing/2014/main" id="{D07AC37D-FF25-DF23-2C57-2C40082AD475}"/>
              </a:ext>
            </a:extLst>
          </p:cNvPr>
          <p:cNvSpPr txBox="1"/>
          <p:nvPr/>
        </p:nvSpPr>
        <p:spPr>
          <a:xfrm>
            <a:off x="3908395" y="2181765"/>
            <a:ext cx="2438662" cy="369332"/>
          </a:xfrm>
          <a:prstGeom prst="rect">
            <a:avLst/>
          </a:prstGeom>
          <a:noFill/>
        </p:spPr>
        <p:txBody>
          <a:bodyPr wrap="square">
            <a:spAutoFit/>
          </a:bodyPr>
          <a:lstStyle/>
          <a:p>
            <a:r>
              <a:rPr lang="en-US" altLang="zh-TW">
                <a:latin typeface="Arial" panose="020B0604020202020204" pitchFamily="34" charset="0"/>
                <a:ea typeface="微軟正黑體" panose="020B0604030504040204" pitchFamily="34" charset="-120"/>
                <a:sym typeface="Arial" panose="020B0604020202020204" pitchFamily="34" charset="0"/>
              </a:rPr>
              <a:t>M.2 2280 PCIe*</a:t>
            </a: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8" name="Google Shape;61;p14">
            <a:extLst>
              <a:ext uri="{FF2B5EF4-FFF2-40B4-BE49-F238E27FC236}">
                <a16:creationId xmlns:a16="http://schemas.microsoft.com/office/drawing/2014/main" id="{834A206C-2797-DF5A-B981-ED18C434FFBA}"/>
              </a:ext>
            </a:extLst>
          </p:cNvPr>
          <p:cNvSpPr txBox="1">
            <a:spLocks/>
          </p:cNvSpPr>
          <p:nvPr/>
        </p:nvSpPr>
        <p:spPr>
          <a:xfrm>
            <a:off x="498916" y="6014387"/>
            <a:ext cx="4891229"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fontAlgn="base">
              <a:buClr>
                <a:srgbClr val="F34F21"/>
              </a:buClr>
              <a:buNone/>
            </a:pP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*M.2 2280 PCIe TPU </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需透過 </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QNAP QM2 PCIe </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擴充卡安裝．</a:t>
            </a:r>
          </a:p>
        </p:txBody>
      </p:sp>
      <p:sp>
        <p:nvSpPr>
          <p:cNvPr id="2" name="標題 1" hidden="1">
            <a:extLst>
              <a:ext uri="{FF2B5EF4-FFF2-40B4-BE49-F238E27FC236}">
                <a16:creationId xmlns:a16="http://schemas.microsoft.com/office/drawing/2014/main" id="{1AF57FA5-479E-E21D-6F4A-EF80EC2D4723}"/>
              </a:ext>
            </a:extLst>
          </p:cNvPr>
          <p:cNvSpPr>
            <a:spLocks noGrp="1"/>
          </p:cNvSpPr>
          <p:nvPr>
            <p:ph type="title"/>
          </p:nvPr>
        </p:nvSpPr>
        <p:spPr/>
        <p:txBody>
          <a:bodyPr/>
          <a:lstStyle/>
          <a:p>
            <a:endParaRPr lang="zh-TW" altLang="en-US">
              <a:latin typeface="Arial" panose="020B0604020202020204" pitchFamily="34" charset="0"/>
              <a:sym typeface="Arial" panose="020B0604020202020204" pitchFamily="34" charset="0"/>
            </a:endParaRPr>
          </a:p>
        </p:txBody>
      </p:sp>
      <p:sp>
        <p:nvSpPr>
          <p:cNvPr id="28" name="Google Shape;79;p16">
            <a:extLst>
              <a:ext uri="{FF2B5EF4-FFF2-40B4-BE49-F238E27FC236}">
                <a16:creationId xmlns:a16="http://schemas.microsoft.com/office/drawing/2014/main" id="{BAEA98E6-ACA6-EEFC-2318-4511FE1662B6}"/>
              </a:ext>
            </a:extLst>
          </p:cNvPr>
          <p:cNvSpPr txBox="1">
            <a:spLocks/>
          </p:cNvSpPr>
          <p:nvPr/>
        </p:nvSpPr>
        <p:spPr>
          <a:xfrm>
            <a:off x="584197" y="2712352"/>
            <a:ext cx="5749991" cy="76411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altLang="zh-TW" sz="4000">
                <a:solidFill>
                  <a:schemeClr val="bg1"/>
                </a:solidFill>
                <a:latin typeface="Arial" panose="020B0604020202020204" pitchFamily="34" charset="0"/>
                <a:ea typeface="微軟正黑體" panose="020B0604030504040204" pitchFamily="34" charset="-120"/>
                <a:sym typeface="Arial" panose="020B0604020202020204" pitchFamily="34" charset="0"/>
              </a:rPr>
              <a:t>QVR Face Insight</a:t>
            </a:r>
          </a:p>
          <a:p>
            <a:r>
              <a:rPr lang="zh-TW" altLang="en-US" sz="2500">
                <a:solidFill>
                  <a:schemeClr val="bg1"/>
                </a:solidFill>
                <a:latin typeface="Arial" panose="020B0604020202020204" pitchFamily="34" charset="0"/>
                <a:ea typeface="微軟正黑體" panose="020B0604030504040204" pitchFamily="34" charset="-120"/>
                <a:sym typeface="Arial" panose="020B0604020202020204" pitchFamily="34" charset="0"/>
              </a:rPr>
              <a:t>本機智慧人臉辨識分析解決方案</a:t>
            </a:r>
            <a:endParaRPr lang="en-US" sz="25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cSld>
  <p:clrMapOvr>
    <a:masterClrMapping/>
  </p:clrMapOvr>
  <p:transition spd="slow">
    <p:fade thruBlk="1"/>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7A737DA2-9FED-C543-AEF9-F60F1FF0E86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185454" y="2250835"/>
            <a:ext cx="6761554" cy="3819765"/>
          </a:xfrm>
          <a:prstGeom prst="rect">
            <a:avLst/>
          </a:prstGeom>
        </p:spPr>
      </p:pic>
      <p:sp>
        <p:nvSpPr>
          <p:cNvPr id="6" name="文字方塊 5">
            <a:extLst>
              <a:ext uri="{FF2B5EF4-FFF2-40B4-BE49-F238E27FC236}">
                <a16:creationId xmlns:a16="http://schemas.microsoft.com/office/drawing/2014/main" id="{3BB7A978-F67D-4040-9D69-4F1AE48F5B8C}"/>
              </a:ext>
            </a:extLst>
          </p:cNvPr>
          <p:cNvSpPr txBox="1"/>
          <p:nvPr/>
        </p:nvSpPr>
        <p:spPr>
          <a:xfrm>
            <a:off x="792287" y="2235335"/>
            <a:ext cx="4078116" cy="2935997"/>
          </a:xfrm>
          <a:prstGeom prst="rect">
            <a:avLst/>
          </a:prstGeom>
          <a:noFill/>
        </p:spPr>
        <p:txBody>
          <a:bodyPr wrap="square">
            <a:spAutoFit/>
          </a:bodyPr>
          <a:lstStyle/>
          <a:p>
            <a:pPr fontAlgn="base">
              <a:lnSpc>
                <a:spcPct val="130000"/>
              </a:lnSpc>
            </a:pP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出貨搭載 </a:t>
            </a:r>
            <a:r>
              <a:rPr lang="en"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QuTS</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hero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作業系統，提供獨特的資料完整度保護特性。您亦可依需求更改為 </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QTS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作業系統，獲得資料傳輸效能及更精省的記憶體使用效率，並享有 </a:t>
            </a:r>
            <a:r>
              <a:rPr lang="en"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Qtier</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自動分層儲存功能。轉換為 </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QTS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作業系統的 </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NAS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可與其他同樣運行 </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QTS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的 </a:t>
            </a:r>
            <a:r>
              <a:rPr lang="en"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QNAP NAS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進行系統遷移。</a:t>
            </a:r>
            <a:endPar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p:txBody>
      </p:sp>
      <p:sp>
        <p:nvSpPr>
          <p:cNvPr id="8" name="文字方塊 7">
            <a:extLst>
              <a:ext uri="{FF2B5EF4-FFF2-40B4-BE49-F238E27FC236}">
                <a16:creationId xmlns:a16="http://schemas.microsoft.com/office/drawing/2014/main" id="{AB1E2C9C-AFEE-E744-A30C-19322EFD53F2}"/>
              </a:ext>
            </a:extLst>
          </p:cNvPr>
          <p:cNvSpPr txBox="1"/>
          <p:nvPr/>
        </p:nvSpPr>
        <p:spPr>
          <a:xfrm>
            <a:off x="792287" y="5345921"/>
            <a:ext cx="4078117" cy="830997"/>
          </a:xfrm>
          <a:prstGeom prst="rect">
            <a:avLst/>
          </a:prstGeom>
          <a:noFill/>
        </p:spPr>
        <p:txBody>
          <a:bodyPr wrap="square">
            <a:spAutoFit/>
          </a:bodyPr>
          <a:lstStyle/>
          <a:p>
            <a:pPr algn="l" fontAlgn="base"/>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注意：</a:t>
            </a:r>
          </a:p>
          <a:p>
            <a:pPr algn="l" fontAlgn="base">
              <a:buFont typeface="Arial" panose="020B0604020202020204" pitchFamily="34" charset="0"/>
              <a:buChar char="•"/>
            </a:pP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由於 </a:t>
            </a:r>
            <a:r>
              <a:rPr lang="en" altLang="zh-TW"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QTS </a:t>
            </a: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與 </a:t>
            </a:r>
            <a:r>
              <a:rPr lang="en" altLang="zh-TW"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QuTS hero </a:t>
            </a: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採用不同檔案系統，請用戶務必先空機 </a:t>
            </a:r>
            <a:r>
              <a:rPr lang="en-US" altLang="zh-TW"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t>
            </a: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不裝入</a:t>
            </a:r>
            <a:r>
              <a:rPr lang="en-US" altLang="zh-TW"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SSD ) </a:t>
            </a:r>
            <a:r>
              <a:rPr lang="zh-TW" altLang="en-US" sz="1200"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切換作業系統後，再執行系統遷移。</a:t>
            </a:r>
          </a:p>
        </p:txBody>
      </p:sp>
      <p:sp>
        <p:nvSpPr>
          <p:cNvPr id="7" name="標題 2" hidden="1">
            <a:extLst>
              <a:ext uri="{FF2B5EF4-FFF2-40B4-BE49-F238E27FC236}">
                <a16:creationId xmlns:a16="http://schemas.microsoft.com/office/drawing/2014/main" id="{63898E1E-047E-4D7E-8803-9474341CEAF0}"/>
              </a:ext>
            </a:extLst>
          </p:cNvPr>
          <p:cNvSpPr txBox="1">
            <a:spLocks/>
          </p:cNvSpPr>
          <p:nvPr/>
        </p:nvSpPr>
        <p:spPr>
          <a:xfrm>
            <a:off x="865886" y="372732"/>
            <a:ext cx="10614183" cy="150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kumimoji="1"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可彈性轉換 </a:t>
            </a:r>
            <a:r>
              <a:rPr kumimoji="1" lang="en-US" altLang="zh-TW" b="1" err="1">
                <a:solidFill>
                  <a:schemeClr val="bg1"/>
                </a:solidFill>
                <a:latin typeface="Arial" panose="020B0604020202020204" pitchFamily="34" charset="0"/>
                <a:ea typeface="微軟正黑體" panose="020B0604030504040204" pitchFamily="34" charset="-120"/>
                <a:sym typeface="Arial" panose="020B0604020202020204" pitchFamily="34" charset="0"/>
              </a:rPr>
              <a:t>QuTS</a:t>
            </a:r>
            <a:r>
              <a:rPr kumimoji="1" lang="en-US" altLang="zh-TW" b="1">
                <a:solidFill>
                  <a:schemeClr val="bg1"/>
                </a:solidFill>
                <a:latin typeface="Arial" panose="020B0604020202020204" pitchFamily="34" charset="0"/>
                <a:ea typeface="微軟正黑體" panose="020B0604030504040204" pitchFamily="34" charset="-120"/>
                <a:sym typeface="Arial" panose="020B0604020202020204" pitchFamily="34" charset="0"/>
              </a:rPr>
              <a:t> hero / QTS </a:t>
            </a:r>
            <a:r>
              <a:rPr kumimoji="1" lang="zh-TW" altLang="en-US" b="1">
                <a:solidFill>
                  <a:schemeClr val="bg1"/>
                </a:solidFill>
                <a:latin typeface="Arial" panose="020B0604020202020204" pitchFamily="34" charset="0"/>
                <a:ea typeface="微軟正黑體" panose="020B0604030504040204" pitchFamily="34" charset="-120"/>
                <a:sym typeface="Arial" panose="020B0604020202020204" pitchFamily="34" charset="0"/>
              </a:rPr>
              <a:t>作業系統，獲得強悍效能</a:t>
            </a:r>
          </a:p>
        </p:txBody>
      </p:sp>
      <p:sp>
        <p:nvSpPr>
          <p:cNvPr id="2" name="標題 1">
            <a:extLst>
              <a:ext uri="{FF2B5EF4-FFF2-40B4-BE49-F238E27FC236}">
                <a16:creationId xmlns:a16="http://schemas.microsoft.com/office/drawing/2014/main" id="{33DAD476-8635-2BEE-BABF-56AD00FCC520}"/>
              </a:ext>
            </a:extLst>
          </p:cNvPr>
          <p:cNvSpPr>
            <a:spLocks noGrp="1"/>
          </p:cNvSpPr>
          <p:nvPr>
            <p:ph type="title"/>
          </p:nvPr>
        </p:nvSpPr>
        <p:spPr>
          <a:xfrm>
            <a:off x="388307" y="567700"/>
            <a:ext cx="11298477" cy="1325563"/>
          </a:xfrm>
        </p:spPr>
        <p:txBody>
          <a:bodyPr>
            <a:normAutofit/>
          </a:bodyPr>
          <a:lstStyle/>
          <a:p>
            <a:r>
              <a:rPr lang="zh-TW" altLang="en-US">
                <a:latin typeface="Arial" panose="020B0604020202020204" pitchFamily="34" charset="0"/>
                <a:sym typeface="Arial" panose="020B0604020202020204" pitchFamily="34" charset="0"/>
              </a:rPr>
              <a:t>出貨預載企業級</a:t>
            </a:r>
            <a:r>
              <a:rPr lang="en-US" altLang="zh-TW">
                <a:latin typeface="Arial" panose="020B0604020202020204" pitchFamily="34" charset="0"/>
                <a:sym typeface="Arial" panose="020B0604020202020204" pitchFamily="34" charset="0"/>
              </a:rPr>
              <a:t> </a:t>
            </a:r>
            <a:r>
              <a:rPr lang="en-US" altLang="zh-TW" err="1">
                <a:latin typeface="Arial" panose="020B0604020202020204" pitchFamily="34" charset="0"/>
                <a:sym typeface="Arial" panose="020B0604020202020204" pitchFamily="34" charset="0"/>
              </a:rPr>
              <a:t>QuTS</a:t>
            </a:r>
            <a:r>
              <a:rPr lang="en-US" altLang="zh-TW">
                <a:latin typeface="Arial" panose="020B0604020202020204" pitchFamily="34" charset="0"/>
                <a:sym typeface="Arial" panose="020B0604020202020204" pitchFamily="34" charset="0"/>
              </a:rPr>
              <a:t> hero </a:t>
            </a:r>
            <a:r>
              <a:rPr lang="zh-TW" altLang="en-US">
                <a:latin typeface="Arial" panose="020B0604020202020204" pitchFamily="34" charset="0"/>
                <a:sym typeface="Arial" panose="020B0604020202020204" pitchFamily="34" charset="0"/>
              </a:rPr>
              <a:t>系統，並可彈性轉換 </a:t>
            </a:r>
            <a:r>
              <a:rPr lang="en-US" altLang="zh-TW" err="1">
                <a:latin typeface="Arial" panose="020B0604020202020204" pitchFamily="34" charset="0"/>
                <a:sym typeface="Arial" panose="020B0604020202020204" pitchFamily="34" charset="0"/>
              </a:rPr>
              <a:t>QuTS</a:t>
            </a:r>
            <a:r>
              <a:rPr lang="en-US" altLang="zh-TW">
                <a:latin typeface="Arial" panose="020B0604020202020204" pitchFamily="34" charset="0"/>
                <a:sym typeface="Arial" panose="020B0604020202020204" pitchFamily="34" charset="0"/>
              </a:rPr>
              <a:t> hero / QTS </a:t>
            </a:r>
            <a:r>
              <a:rPr lang="zh-TW" altLang="en-US">
                <a:latin typeface="Arial" panose="020B0604020202020204" pitchFamily="34" charset="0"/>
                <a:sym typeface="Arial" panose="020B0604020202020204" pitchFamily="34" charset="0"/>
              </a:rPr>
              <a:t>作業系統，獲得強悍效能</a:t>
            </a:r>
          </a:p>
        </p:txBody>
      </p:sp>
    </p:spTree>
    <p:extLst>
      <p:ext uri="{BB962C8B-B14F-4D97-AF65-F5344CB8AC3E}">
        <p14:creationId xmlns:p14="http://schemas.microsoft.com/office/powerpoint/2010/main" val="4291639969"/>
      </p:ext>
    </p:extLst>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a:extLst>
              <a:ext uri="{FF2B5EF4-FFF2-40B4-BE49-F238E27FC236}">
                <a16:creationId xmlns:a16="http://schemas.microsoft.com/office/drawing/2014/main" id="{72D100C5-8368-3D75-7396-E7FBD4D64EAD}"/>
              </a:ext>
            </a:extLst>
          </p:cNvPr>
          <p:cNvSpPr txBox="1"/>
          <p:nvPr/>
        </p:nvSpPr>
        <p:spPr>
          <a:xfrm>
            <a:off x="417600" y="582737"/>
            <a:ext cx="10958650" cy="769441"/>
          </a:xfrm>
          <a:prstGeom prst="rect">
            <a:avLst/>
          </a:prstGeom>
          <a:noFill/>
        </p:spPr>
        <p:txBody>
          <a:bodyPr wrap="square" rtlCol="0">
            <a:spAutoFit/>
          </a:bodyPr>
          <a:lstStyle/>
          <a:p>
            <a:pPr algn="ctr"/>
            <a:r>
              <a:rPr lang="en-US" altLang="zh-TW" sz="4400">
                <a:solidFill>
                  <a:schemeClr val="bg1"/>
                </a:solidFill>
                <a:latin typeface="Arial" panose="020B0604020202020204" pitchFamily="34" charset="0"/>
                <a:ea typeface="微軟正黑體" panose="020B0604030504040204" pitchFamily="34" charset="-120"/>
                <a:sym typeface="Arial" panose="020B0604020202020204" pitchFamily="34" charset="0"/>
              </a:rPr>
              <a:t>TS-hx87XU-RP </a:t>
            </a:r>
            <a:r>
              <a:rPr lang="zh-TW" altLang="en-US" sz="4400">
                <a:solidFill>
                  <a:schemeClr val="bg1"/>
                </a:solidFill>
                <a:latin typeface="Arial" panose="020B0604020202020204" pitchFamily="34" charset="0"/>
                <a:ea typeface="微軟正黑體" panose="020B0604030504040204" pitchFamily="34" charset="-120"/>
                <a:sym typeface="Arial" panose="020B0604020202020204" pitchFamily="34" charset="0"/>
              </a:rPr>
              <a:t>訂購料號與機架滑軌配件</a:t>
            </a:r>
          </a:p>
        </p:txBody>
      </p:sp>
      <p:sp>
        <p:nvSpPr>
          <p:cNvPr id="23" name="矩形 22">
            <a:extLst>
              <a:ext uri="{FF2B5EF4-FFF2-40B4-BE49-F238E27FC236}">
                <a16:creationId xmlns:a16="http://schemas.microsoft.com/office/drawing/2014/main" id="{99098A9D-E00D-4F4B-8CF0-0B42A0465B3C}"/>
              </a:ext>
            </a:extLst>
          </p:cNvPr>
          <p:cNvSpPr/>
          <p:nvPr/>
        </p:nvSpPr>
        <p:spPr>
          <a:xfrm>
            <a:off x="711834" y="2071467"/>
            <a:ext cx="6798513" cy="4239174"/>
          </a:xfrm>
          <a:prstGeom prst="rect">
            <a:avLst/>
          </a:prstGeom>
        </p:spPr>
        <p:txBody>
          <a:bodyPr wrap="square">
            <a:spAutoFit/>
          </a:bodyPr>
          <a:lstStyle/>
          <a:p>
            <a:pPr marL="180975" indent="-180975">
              <a:lnSpc>
                <a:spcPct val="120000"/>
              </a:lnSpc>
              <a:spcBef>
                <a:spcPts val="600"/>
              </a:spcBef>
              <a:buClr>
                <a:srgbClr val="F34F21"/>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TS-h987XU-RP-E2334-16G</a:t>
            </a:r>
          </a:p>
          <a:p>
            <a:pPr>
              <a:lnSpc>
                <a:spcPct val="120000"/>
              </a:lnSpc>
              <a:spcBef>
                <a:spcPts val="600"/>
              </a:spcBef>
              <a:buClr>
                <a:srgbClr val="03D2FB"/>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Intel Xeon E-2334 4C 8T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高達</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1 x 16GB ECC, 2 x 10GbE + 2 x 2.5GbE</a:t>
            </a:r>
          </a:p>
          <a:p>
            <a:pPr marL="285750" indent="-285750">
              <a:lnSpc>
                <a:spcPct val="120000"/>
              </a:lnSpc>
              <a:spcBef>
                <a:spcPts val="600"/>
              </a:spcBef>
              <a:buClr>
                <a:srgbClr val="F34F21"/>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TS-h1887XU-RP-E2334-16G</a:t>
            </a:r>
          </a:p>
          <a:p>
            <a:pPr>
              <a:lnSpc>
                <a:spcPct val="120000"/>
              </a:lnSpc>
              <a:spcBef>
                <a:spcPts val="600"/>
              </a:spcBef>
              <a:buClr>
                <a:srgbClr val="03D2FB"/>
              </a:buClr>
            </a:pPr>
            <a:r>
              <a:rPr lang="en"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Intel Xeon E-2334 4C 8T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高達</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1 x 16GB ECC, 2 x 10GbE + 2 x 2.5GbE</a:t>
            </a:r>
          </a:p>
          <a:p>
            <a:pPr marL="285750" indent="-285750">
              <a:lnSpc>
                <a:spcPct val="120000"/>
              </a:lnSpc>
              <a:spcBef>
                <a:spcPts val="600"/>
              </a:spcBef>
              <a:buClr>
                <a:srgbClr val="F34F21"/>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TS-h1887XU-RP-E2336-32G</a:t>
            </a:r>
          </a:p>
          <a:p>
            <a:pPr>
              <a:lnSpc>
                <a:spcPct val="120000"/>
              </a:lnSpc>
              <a:spcBef>
                <a:spcPts val="600"/>
              </a:spcBef>
              <a:buClr>
                <a:srgbClr val="F34F21"/>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E-2336 6C 12T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高達</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2 x 16GB ECC, 2 x 10GbE + 2 x 2.5GbE</a:t>
            </a:r>
          </a:p>
          <a:p>
            <a:pPr marL="285750" indent="-285750">
              <a:lnSpc>
                <a:spcPct val="120000"/>
              </a:lnSpc>
              <a:spcBef>
                <a:spcPts val="600"/>
              </a:spcBef>
              <a:buClr>
                <a:srgbClr val="F34F21"/>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TS-h2287XU-RP-E2336-32G</a:t>
            </a:r>
          </a:p>
          <a:p>
            <a:pPr>
              <a:lnSpc>
                <a:spcPct val="120000"/>
              </a:lnSpc>
              <a:spcBef>
                <a:spcPts val="600"/>
              </a:spcBef>
              <a:buClr>
                <a:srgbClr val="F34F21"/>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E-2336 6C 12T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高達</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2 x 16GB ECC, 2 x 10GbE + 2 x 2.5GbE</a:t>
            </a:r>
          </a:p>
          <a:p>
            <a:pPr marL="285750" indent="-285750">
              <a:lnSpc>
                <a:spcPct val="120000"/>
              </a:lnSpc>
              <a:spcBef>
                <a:spcPts val="600"/>
              </a:spcBef>
              <a:buClr>
                <a:srgbClr val="F34F21"/>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TS-h2287XU-RP-E2378-64G</a:t>
            </a:r>
          </a:p>
          <a:p>
            <a:pPr>
              <a:lnSpc>
                <a:spcPct val="120000"/>
              </a:lnSpc>
              <a:spcBef>
                <a:spcPts val="600"/>
              </a:spcBef>
              <a:buClr>
                <a:srgbClr val="F34F21"/>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E-2378 8C 16T</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高達</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4 x 16GB ECC, 2 x 10GbE + 2 x 2.5GbE</a:t>
            </a:r>
          </a:p>
          <a:p>
            <a:pPr marL="285750" indent="-285750">
              <a:lnSpc>
                <a:spcPct val="120000"/>
              </a:lnSpc>
              <a:spcBef>
                <a:spcPts val="600"/>
              </a:spcBef>
              <a:buClr>
                <a:srgbClr val="F34F21"/>
              </a:buClr>
              <a:buFont typeface="Arial" panose="020B0604020202020204" pitchFamily="34" charset="0"/>
              <a:buChar char="•"/>
            </a:pPr>
            <a:r>
              <a:rPr lang="en" altLang="zh-TW" sz="1600" b="1">
                <a:solidFill>
                  <a:schemeClr val="bg1"/>
                </a:solidFill>
                <a:latin typeface="Arial" panose="020B0604020202020204" pitchFamily="34" charset="0"/>
                <a:ea typeface="微軟正黑體" panose="020B0604030504040204" pitchFamily="34" charset="-120"/>
                <a:sym typeface="Arial" panose="020B0604020202020204" pitchFamily="34" charset="0"/>
              </a:rPr>
              <a:t>TS-h3087XU-RP-E2378-64G</a:t>
            </a:r>
          </a:p>
          <a:p>
            <a:pPr>
              <a:lnSpc>
                <a:spcPct val="120000"/>
              </a:lnSpc>
              <a:spcBef>
                <a:spcPts val="600"/>
              </a:spcBef>
              <a:buClr>
                <a:srgbClr val="F34F21"/>
              </a:buClr>
            </a:pP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Intel Xeon E-2378 8C 16T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高達</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4.8 GHz,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4 x 16GB ECC, 2 x 10GbE + 2 x 2.5GbE</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6" name="文字方塊 25">
            <a:extLst>
              <a:ext uri="{FF2B5EF4-FFF2-40B4-BE49-F238E27FC236}">
                <a16:creationId xmlns:a16="http://schemas.microsoft.com/office/drawing/2014/main" id="{98EF60B4-05D8-3189-87A6-065F13E52D1C}"/>
              </a:ext>
            </a:extLst>
          </p:cNvPr>
          <p:cNvSpPr txBox="1"/>
          <p:nvPr/>
        </p:nvSpPr>
        <p:spPr>
          <a:xfrm>
            <a:off x="711834" y="1541732"/>
            <a:ext cx="1652587" cy="461665"/>
          </a:xfrm>
          <a:prstGeom prst="rect">
            <a:avLst/>
          </a:prstGeom>
          <a:noFill/>
        </p:spPr>
        <p:txBody>
          <a:bodyPr wrap="square">
            <a:spAutoFit/>
          </a:bodyPr>
          <a:lstStyle/>
          <a:p>
            <a:r>
              <a:rPr lang="zh-TW" altLang="en-US" sz="2400" b="1">
                <a:solidFill>
                  <a:srgbClr val="FFFFFF"/>
                </a:solidFill>
                <a:latin typeface="Arial" panose="020B0604020202020204" pitchFamily="34" charset="0"/>
                <a:ea typeface="微軟正黑體" panose="020B0604030504040204" pitchFamily="34" charset="-120"/>
                <a:sym typeface="Arial" panose="020B0604020202020204" pitchFamily="34" charset="0"/>
              </a:rPr>
              <a:t>訂購料號</a:t>
            </a:r>
            <a:endParaRPr lang="zh-TW" altLang="en-US" sz="2400">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0" name="文字方塊 29">
            <a:extLst>
              <a:ext uri="{FF2B5EF4-FFF2-40B4-BE49-F238E27FC236}">
                <a16:creationId xmlns:a16="http://schemas.microsoft.com/office/drawing/2014/main" id="{5BE98B99-DEBD-67CE-E485-818C79E1DFAA}"/>
              </a:ext>
            </a:extLst>
          </p:cNvPr>
          <p:cNvSpPr txBox="1"/>
          <p:nvPr/>
        </p:nvSpPr>
        <p:spPr>
          <a:xfrm>
            <a:off x="7570073" y="1541732"/>
            <a:ext cx="3998637" cy="830997"/>
          </a:xfrm>
          <a:prstGeom prst="rect">
            <a:avLst/>
          </a:prstGeom>
          <a:noFill/>
        </p:spPr>
        <p:txBody>
          <a:bodyPr wrap="square">
            <a:spAutoFit/>
          </a:bodyPr>
          <a:lstStyle/>
          <a:p>
            <a:r>
              <a:rPr lang="zh-TW" altLang="en-US" sz="2400" b="1">
                <a:solidFill>
                  <a:srgbClr val="FFFFFF"/>
                </a:solidFill>
                <a:latin typeface="Arial" panose="020B0604020202020204" pitchFamily="34" charset="0"/>
                <a:ea typeface="微軟正黑體" panose="020B0604030504040204" pitchFamily="34" charset="-120"/>
                <a:sym typeface="Arial" panose="020B0604020202020204" pitchFamily="34" charset="0"/>
              </a:rPr>
              <a:t>選購機架滑軌 </a:t>
            </a:r>
            <a:endParaRPr lang="en-US" altLang="zh-TW" sz="2400">
              <a:solidFill>
                <a:srgbClr val="FFFFFF"/>
              </a:solidFill>
              <a:latin typeface="Arial" panose="020B0604020202020204" pitchFamily="34" charset="0"/>
              <a:ea typeface="微軟正黑體" panose="020B0604030504040204" pitchFamily="34" charset="-120"/>
              <a:sym typeface="Arial" panose="020B0604020202020204" pitchFamily="34" charset="0"/>
            </a:endParaRPr>
          </a:p>
          <a:p>
            <a:endParaRPr lang="zh-TW" altLang="en-US" sz="2400"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4" name="圖片 3" descr="一張含有 室內 的圖片&#10;&#10;自動產生的描述">
            <a:extLst>
              <a:ext uri="{FF2B5EF4-FFF2-40B4-BE49-F238E27FC236}">
                <a16:creationId xmlns:a16="http://schemas.microsoft.com/office/drawing/2014/main" id="{6FBF3937-2910-480C-7CBC-BEE8B9E32B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10347" y="1813843"/>
            <a:ext cx="4118089" cy="1324652"/>
          </a:xfrm>
          <a:prstGeom prst="rect">
            <a:avLst/>
          </a:prstGeom>
        </p:spPr>
      </p:pic>
      <p:sp>
        <p:nvSpPr>
          <p:cNvPr id="17" name="橢圓 16">
            <a:extLst>
              <a:ext uri="{FF2B5EF4-FFF2-40B4-BE49-F238E27FC236}">
                <a16:creationId xmlns:a16="http://schemas.microsoft.com/office/drawing/2014/main" id="{65EEE7E1-BA58-910E-A823-F4F331F1D8EC}"/>
              </a:ext>
            </a:extLst>
          </p:cNvPr>
          <p:cNvSpPr/>
          <p:nvPr/>
        </p:nvSpPr>
        <p:spPr>
          <a:xfrm>
            <a:off x="6420050" y="6086842"/>
            <a:ext cx="5762325" cy="447599"/>
          </a:xfrm>
          <a:prstGeom prst="ellipse">
            <a:avLst/>
          </a:prstGeom>
          <a:solidFill>
            <a:srgbClr val="100F1B">
              <a:alpha val="63000"/>
            </a:srgb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3" name="矩形 22">
            <a:extLst>
              <a:ext uri="{FF2B5EF4-FFF2-40B4-BE49-F238E27FC236}">
                <a16:creationId xmlns:a16="http://schemas.microsoft.com/office/drawing/2014/main" id="{91F6C241-7331-DDB6-E230-BF6EE287D0B4}"/>
              </a:ext>
            </a:extLst>
          </p:cNvPr>
          <p:cNvSpPr/>
          <p:nvPr/>
        </p:nvSpPr>
        <p:spPr>
          <a:xfrm>
            <a:off x="7510347" y="3151664"/>
            <a:ext cx="3985355" cy="923330"/>
          </a:xfrm>
          <a:prstGeom prst="rect">
            <a:avLst/>
          </a:prstGeom>
        </p:spPr>
        <p:txBody>
          <a:bodyPr wrap="square">
            <a:spAutoFit/>
          </a:bodyPr>
          <a:lstStyle/>
          <a:p>
            <a:pPr marL="285750" indent="-285750">
              <a:buClr>
                <a:srgbClr val="FB8605"/>
              </a:buClr>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TS-h987XU-RP, TS-h1887XU-RP, TS-h2287XU-RP NAS: </a:t>
            </a:r>
            <a:r>
              <a:rPr lang="en-US" b="1">
                <a:solidFill>
                  <a:schemeClr val="bg1"/>
                </a:solidFill>
                <a:latin typeface="Arial" panose="020B0604020202020204" pitchFamily="34" charset="0"/>
                <a:cs typeface="Arial" panose="020B0604020202020204" pitchFamily="34" charset="0"/>
              </a:rPr>
              <a:t>RAIL-B02 </a:t>
            </a:r>
          </a:p>
          <a:p>
            <a:pPr marL="285750" indent="-285750">
              <a:buClr>
                <a:srgbClr val="FB8605"/>
              </a:buClr>
              <a:buFont typeface="Arial" panose="020B0604020202020204" pitchFamily="34" charset="0"/>
              <a:buChar char="•"/>
            </a:pPr>
            <a:r>
              <a:rPr lang="en-US">
                <a:solidFill>
                  <a:schemeClr val="bg1"/>
                </a:solidFill>
                <a:latin typeface="Arial" panose="020B0604020202020204" pitchFamily="34" charset="0"/>
                <a:cs typeface="Arial" panose="020B0604020202020204" pitchFamily="34" charset="0"/>
              </a:rPr>
              <a:t>TS-h3087XU-RP: </a:t>
            </a:r>
            <a:r>
              <a:rPr lang="en-US" b="1">
                <a:solidFill>
                  <a:schemeClr val="bg1"/>
                </a:solidFill>
                <a:latin typeface="Arial" panose="020B0604020202020204" pitchFamily="34" charset="0"/>
                <a:cs typeface="Arial" panose="020B0604020202020204" pitchFamily="34" charset="0"/>
              </a:rPr>
              <a:t>RAIL-A02-90</a:t>
            </a:r>
            <a:r>
              <a:rPr lang="en-US">
                <a:solidFill>
                  <a:schemeClr val="bg1"/>
                </a:solidFill>
                <a:latin typeface="Arial" panose="020B0604020202020204" pitchFamily="34" charset="0"/>
                <a:cs typeface="Arial" panose="020B0604020202020204" pitchFamily="34" charset="0"/>
              </a:rPr>
              <a:t> </a:t>
            </a:r>
            <a:endParaRPr lang="en-US" sz="1600">
              <a:solidFill>
                <a:schemeClr val="bg1"/>
              </a:solidFill>
              <a:latin typeface="Arial" panose="020B0604020202020204" pitchFamily="34" charset="0"/>
              <a:cs typeface="Arial" panose="020B0604020202020204" pitchFamily="34" charset="0"/>
            </a:endParaRPr>
          </a:p>
        </p:txBody>
      </p:sp>
      <p:pic>
        <p:nvPicPr>
          <p:cNvPr id="10242" name="Picture 2" descr="ts-h3087xu-rp">
            <a:extLst>
              <a:ext uri="{FF2B5EF4-FFF2-40B4-BE49-F238E27FC236}">
                <a16:creationId xmlns:a16="http://schemas.microsoft.com/office/drawing/2014/main" id="{8D81EBCD-51F8-D898-3133-732FD7293D13}"/>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400631" y="4082545"/>
            <a:ext cx="3724570" cy="232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080358"/>
      </p:ext>
    </p:extLst>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ECBB118-86CC-AC5D-7B33-50F191F886BA}"/>
              </a:ext>
            </a:extLst>
          </p:cNvPr>
          <p:cNvSpPr/>
          <p:nvPr/>
        </p:nvSpPr>
        <p:spPr>
          <a:xfrm>
            <a:off x="0" y="0"/>
            <a:ext cx="12192000" cy="2824120"/>
          </a:xfrm>
          <a:prstGeom prst="rect">
            <a:avLst/>
          </a:prstGeom>
          <a:gradFill>
            <a:gsLst>
              <a:gs pos="0">
                <a:schemeClr val="tx1"/>
              </a:gs>
              <a:gs pos="100000">
                <a:srgbClr val="1F2127">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 name="文字方塊 6">
            <a:extLst>
              <a:ext uri="{FF2B5EF4-FFF2-40B4-BE49-F238E27FC236}">
                <a16:creationId xmlns:a16="http://schemas.microsoft.com/office/drawing/2014/main" id="{1BF36FD8-CC85-2541-A873-1DCCE0E0D1A5}"/>
              </a:ext>
            </a:extLst>
          </p:cNvPr>
          <p:cNvSpPr txBox="1"/>
          <p:nvPr/>
        </p:nvSpPr>
        <p:spPr>
          <a:xfrm>
            <a:off x="454412" y="3553473"/>
            <a:ext cx="4645549" cy="2575898"/>
          </a:xfrm>
          <a:prstGeom prst="rect">
            <a:avLst/>
          </a:prstGeom>
          <a:noFill/>
        </p:spPr>
        <p:txBody>
          <a:bodyPr wrap="square">
            <a:spAutoFit/>
          </a:bodyPr>
          <a:lstStyle/>
          <a:p>
            <a:pPr>
              <a:lnSpc>
                <a:spcPct val="130000"/>
              </a:lnSpc>
            </a:pPr>
            <a:r>
              <a:rPr lang="en"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TS-hx87XU-RP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皆享有</a:t>
            </a:r>
            <a:r>
              <a:rPr lang="en-US"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lang="en-US" altLang="zh-TW" b="1">
                <a:solidFill>
                  <a:srgbClr val="FB8605"/>
                </a:solidFill>
                <a:latin typeface="Arial" panose="020B0604020202020204" pitchFamily="34" charset="0"/>
                <a:ea typeface="微軟正黑體" panose="020B0604030504040204" pitchFamily="34" charset="-120"/>
                <a:sym typeface="Arial" panose="020B0604020202020204" pitchFamily="34" charset="0"/>
              </a:rPr>
              <a:t>3</a:t>
            </a:r>
            <a:r>
              <a:rPr lang="en-US" altLang="zh-TW" b="1" i="0">
                <a:solidFill>
                  <a:srgbClr val="FB8605"/>
                </a:solidFill>
                <a:effectLst/>
                <a:latin typeface="Arial" panose="020B0604020202020204" pitchFamily="34" charset="0"/>
                <a:ea typeface="微軟正黑體" panose="020B0604030504040204" pitchFamily="34" charset="-120"/>
                <a:sym typeface="Arial" panose="020B0604020202020204" pitchFamily="34" charset="0"/>
              </a:rPr>
              <a:t> </a:t>
            </a:r>
            <a:r>
              <a:rPr lang="zh-TW" altLang="en-US" b="1" i="0">
                <a:solidFill>
                  <a:srgbClr val="FB8605"/>
                </a:solidFill>
                <a:effectLst/>
                <a:latin typeface="Arial" panose="020B0604020202020204" pitchFamily="34" charset="0"/>
                <a:ea typeface="微軟正黑體" panose="020B0604030504040204" pitchFamily="34" charset="-120"/>
                <a:sym typeface="Arial" panose="020B0604020202020204" pitchFamily="34" charset="0"/>
              </a:rPr>
              <a:t>年</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的免費產品硬體保固。</a:t>
            </a:r>
            <a:r>
              <a:rPr lang="en" altLang="zh-TW"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QNAP </a:t>
            </a:r>
            <a:r>
              <a:rPr lang="zh-TW" altLang="en-US" b="0" i="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提供如此尊榮的保固服務，協助您的企業組織持續運作，提供不中斷的服務給予您的客戶</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。如果需要更長的保固期，您可以購買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QNAP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延長保固服務方案</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額外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年延長保固</a:t>
            </a:r>
            <a:r>
              <a:rPr lang="en-TW"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，享有最高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5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年的產品保固期限與超值保障。</a:t>
            </a:r>
          </a:p>
        </p:txBody>
      </p:sp>
      <p:sp>
        <p:nvSpPr>
          <p:cNvPr id="6" name="標題 2">
            <a:extLst>
              <a:ext uri="{FF2B5EF4-FFF2-40B4-BE49-F238E27FC236}">
                <a16:creationId xmlns:a16="http://schemas.microsoft.com/office/drawing/2014/main" id="{1498CDB5-28F7-45DB-8F28-3E09C0F82F5D}"/>
              </a:ext>
            </a:extLst>
          </p:cNvPr>
          <p:cNvSpPr txBox="1">
            <a:spLocks/>
          </p:cNvSpPr>
          <p:nvPr/>
        </p:nvSpPr>
        <p:spPr>
          <a:xfrm>
            <a:off x="1044964" y="0"/>
            <a:ext cx="10556485" cy="1506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3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年標準保固，涵蓋硬體維修與支援服務</a:t>
            </a:r>
          </a:p>
        </p:txBody>
      </p:sp>
      <p:pic>
        <p:nvPicPr>
          <p:cNvPr id="10" name="圖形 12">
            <a:extLst>
              <a:ext uri="{FF2B5EF4-FFF2-40B4-BE49-F238E27FC236}">
                <a16:creationId xmlns:a16="http://schemas.microsoft.com/office/drawing/2014/main" id="{CD6C3844-5C84-6BE0-9ABF-6F38C4C31C29}"/>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57843" y="1596124"/>
            <a:ext cx="2038686" cy="1832876"/>
          </a:xfrm>
          <a:prstGeom prst="rect">
            <a:avLst/>
          </a:prstGeom>
        </p:spPr>
      </p:pic>
    </p:spTree>
    <p:extLst>
      <p:ext uri="{BB962C8B-B14F-4D97-AF65-F5344CB8AC3E}">
        <p14:creationId xmlns:p14="http://schemas.microsoft.com/office/powerpoint/2010/main" val="1668021192"/>
      </p:ext>
    </p:extLst>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28BAB3E-8177-3954-756E-9B454EF17B27}"/>
              </a:ext>
            </a:extLst>
          </p:cNvPr>
          <p:cNvSpPr/>
          <p:nvPr/>
        </p:nvSpPr>
        <p:spPr>
          <a:xfrm>
            <a:off x="-1" y="2089104"/>
            <a:ext cx="5082293" cy="3743805"/>
          </a:xfrm>
          <a:prstGeom prst="rect">
            <a:avLst/>
          </a:prstGeom>
          <a:solidFill>
            <a:schemeClr val="tx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4" name="圖形 23">
            <a:extLst>
              <a:ext uri="{FF2B5EF4-FFF2-40B4-BE49-F238E27FC236}">
                <a16:creationId xmlns:a16="http://schemas.microsoft.com/office/drawing/2014/main" id="{9FEB68EC-CB12-4250-99DE-3CE7A7570293}"/>
              </a:ext>
            </a:extLst>
          </p:cNvPr>
          <p:cNvPicPr>
            <a:picLocks noChangeAspect="1"/>
          </p:cNvPicPr>
          <p:nvPr/>
        </p:nvPicPr>
        <p:blipFill>
          <a:blip r:embed="rId3">
            <a:alphaModFix/>
            <a:extLst>
              <a:ext uri="{96DAC541-7B7A-43D3-8B79-37D633B846F1}">
                <asvg:svgBlip xmlns:asvg="http://schemas.microsoft.com/office/drawing/2016/SVG/main" r:embed="rId4"/>
              </a:ext>
            </a:extLst>
          </a:blip>
          <a:stretch>
            <a:fillRect/>
          </a:stretch>
        </p:blipFill>
        <p:spPr>
          <a:xfrm>
            <a:off x="401486" y="351836"/>
            <a:ext cx="1335645" cy="238824"/>
          </a:xfrm>
          <a:prstGeom prst="rect">
            <a:avLst/>
          </a:prstGeom>
        </p:spPr>
      </p:pic>
      <p:sp>
        <p:nvSpPr>
          <p:cNvPr id="7" name="文字方塊 6">
            <a:extLst>
              <a:ext uri="{FF2B5EF4-FFF2-40B4-BE49-F238E27FC236}">
                <a16:creationId xmlns:a16="http://schemas.microsoft.com/office/drawing/2014/main" id="{7B74242F-4BC9-1040-780C-A312BF3F3CAE}"/>
              </a:ext>
            </a:extLst>
          </p:cNvPr>
          <p:cNvSpPr txBox="1"/>
          <p:nvPr/>
        </p:nvSpPr>
        <p:spPr>
          <a:xfrm>
            <a:off x="258871" y="6111441"/>
            <a:ext cx="4823422" cy="395686"/>
          </a:xfrm>
          <a:prstGeom prst="rect">
            <a:avLst/>
          </a:prstGeom>
          <a:noFill/>
        </p:spPr>
        <p:txBody>
          <a:bodyPr wrap="square" rtlCol="0">
            <a:spAutoFit/>
          </a:bodyPr>
          <a:lstStyle/>
          <a:p>
            <a:pPr fontAlgn="base">
              <a:lnSpc>
                <a:spcPct val="150000"/>
              </a:lnSpc>
            </a:pPr>
            <a:r>
              <a:rPr lang="en-US" altLang="zh-TW" sz="700" spc="150">
                <a:solidFill>
                  <a:schemeClr val="bg1"/>
                </a:solidFill>
                <a:latin typeface="Arial" panose="020B0604020202020204" pitchFamily="34" charset="0"/>
                <a:ea typeface="微軟正黑體" panose="020B0604030504040204" pitchFamily="34" charset="-120"/>
                <a:sym typeface="Arial" panose="020B0604020202020204" pitchFamily="34" charset="0"/>
              </a:rPr>
              <a:t>©2022</a:t>
            </a:r>
            <a:r>
              <a:rPr lang="zh-TW" altLang="en-US" sz="700" spc="150">
                <a:solidFill>
                  <a:schemeClr val="bg1"/>
                </a:solidFill>
                <a:latin typeface="Arial" panose="020B0604020202020204" pitchFamily="34" charset="0"/>
                <a:ea typeface="微軟正黑體" panose="020B0604030504040204" pitchFamily="34" charset="-120"/>
                <a:sym typeface="Arial" panose="020B0604020202020204" pitchFamily="34" charset="0"/>
              </a:rPr>
              <a:t>著作權為威聯通科技股份有限公司所有。威聯通科技並保留所有權利。威聯通科技股份有限公司所使用或註冊之商標或標章。檔案中所提及之產品及公司名稱可能為其他公司所有之商標 。</a:t>
            </a:r>
          </a:p>
        </p:txBody>
      </p:sp>
      <p:sp>
        <p:nvSpPr>
          <p:cNvPr id="12" name="文字方塊 11">
            <a:extLst>
              <a:ext uri="{FF2B5EF4-FFF2-40B4-BE49-F238E27FC236}">
                <a16:creationId xmlns:a16="http://schemas.microsoft.com/office/drawing/2014/main" id="{A36F7502-EFB7-33D1-DDA2-B4888A591ED5}"/>
              </a:ext>
            </a:extLst>
          </p:cNvPr>
          <p:cNvSpPr txBox="1"/>
          <p:nvPr/>
        </p:nvSpPr>
        <p:spPr>
          <a:xfrm>
            <a:off x="355246" y="3294867"/>
            <a:ext cx="4370010" cy="2008050"/>
          </a:xfrm>
          <a:prstGeom prst="rect">
            <a:avLst/>
          </a:prstGeom>
          <a:noFill/>
          <a:effectLst/>
        </p:spPr>
        <p:txBody>
          <a:bodyPr wrap="square" rtlCol="0">
            <a:spAutoFit/>
          </a:bodyPr>
          <a:lstStyle/>
          <a:p>
            <a:pPr>
              <a:lnSpc>
                <a:spcPct val="110000"/>
              </a:lnSpc>
              <a:spcBef>
                <a:spcPts val="600"/>
              </a:spcBef>
            </a:pPr>
            <a:r>
              <a:rPr lang="zh-TW" altLang="en-US" sz="2800">
                <a:solidFill>
                  <a:schemeClr val="bg1"/>
                </a:solidFill>
                <a:latin typeface="Arial" panose="020B0604020202020204" pitchFamily="34" charset="0"/>
                <a:ea typeface="微軟正黑體" panose="020B0604030504040204" pitchFamily="34" charset="-120"/>
                <a:sym typeface="Arial" panose="020B0604020202020204" pitchFamily="34" charset="0"/>
              </a:rPr>
              <a:t>全新 </a:t>
            </a:r>
            <a:r>
              <a:rPr lang="en-US" sz="2800">
                <a:solidFill>
                  <a:schemeClr val="bg1"/>
                </a:solidFill>
                <a:latin typeface="Arial" panose="020B0604020202020204" pitchFamily="34" charset="0"/>
                <a:ea typeface="微軟正黑體" panose="020B0604030504040204" pitchFamily="34" charset="-120"/>
                <a:sym typeface="Arial" panose="020B0604020202020204" pitchFamily="34" charset="0"/>
              </a:rPr>
              <a:t>HDD / SSD </a:t>
            </a:r>
            <a:r>
              <a:rPr lang="zh-TW" altLang="en-US" sz="2800">
                <a:solidFill>
                  <a:schemeClr val="bg1"/>
                </a:solidFill>
                <a:latin typeface="Arial" panose="020B0604020202020204" pitchFamily="34" charset="0"/>
                <a:ea typeface="微軟正黑體" panose="020B0604030504040204" pitchFamily="34" charset="-120"/>
                <a:sym typeface="Arial" panose="020B0604020202020204" pitchFamily="34" charset="0"/>
              </a:rPr>
              <a:t>混合式儲存機構設計：</a:t>
            </a:r>
            <a:endParaRPr lang="en-US" altLang="zh-TW" sz="28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nSpc>
                <a:spcPct val="110000"/>
              </a:lnSpc>
              <a:spcBef>
                <a:spcPts val="600"/>
              </a:spcBef>
            </a:pP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強勁 </a:t>
            </a: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Intel® Xeon® E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的高可靠度 </a:t>
            </a: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ZFS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儲存系統，高速 </a:t>
            </a:r>
            <a:r>
              <a:rPr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2.5</a:t>
            </a: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GbE / 10GbE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與 </a:t>
            </a:r>
            <a:r>
              <a:rPr lang="en-US">
                <a:solidFill>
                  <a:schemeClr val="bg1"/>
                </a:solidFill>
                <a:latin typeface="Arial" panose="020B0604020202020204" pitchFamily="34" charset="0"/>
                <a:ea typeface="微軟正黑體" panose="020B0604030504040204" pitchFamily="34" charset="-120"/>
                <a:sym typeface="Arial" panose="020B0604020202020204" pitchFamily="34" charset="0"/>
              </a:rPr>
              <a:t>PCIe Gen 4 </a:t>
            </a:r>
            <a:r>
              <a:rPr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擴充</a:t>
            </a:r>
            <a:endParaRPr lang="zh-TW" altLang="en-US" sz="2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形 12" hidden="1">
            <a:extLst>
              <a:ext uri="{FF2B5EF4-FFF2-40B4-BE49-F238E27FC236}">
                <a16:creationId xmlns:a16="http://schemas.microsoft.com/office/drawing/2014/main" id="{6D0801CE-E163-BF31-14D2-28E48ACDBD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0930" y="2423200"/>
            <a:ext cx="3983548" cy="663013"/>
          </a:xfrm>
          <a:prstGeom prst="rect">
            <a:avLst/>
          </a:prstGeom>
        </p:spPr>
      </p:pic>
      <p:sp>
        <p:nvSpPr>
          <p:cNvPr id="3" name="文字方塊 2" hidden="1">
            <a:extLst>
              <a:ext uri="{FF2B5EF4-FFF2-40B4-BE49-F238E27FC236}">
                <a16:creationId xmlns:a16="http://schemas.microsoft.com/office/drawing/2014/main" id="{11E13782-8904-C447-0EC2-8F51DE0CF2FD}"/>
              </a:ext>
            </a:extLst>
          </p:cNvPr>
          <p:cNvSpPr txBox="1"/>
          <p:nvPr/>
        </p:nvSpPr>
        <p:spPr>
          <a:xfrm>
            <a:off x="355245" y="2371537"/>
            <a:ext cx="4668393" cy="923330"/>
          </a:xfrm>
          <a:prstGeom prst="rect">
            <a:avLst/>
          </a:prstGeom>
          <a:noFill/>
        </p:spPr>
        <p:txBody>
          <a:bodyPr wrap="square" rtlCol="0">
            <a:spAutoFit/>
          </a:bodyPr>
          <a:lstStyle/>
          <a:p>
            <a:r>
              <a:rPr lang="en-US" altLang="zh-TW" sz="5400" b="0" i="0" dirty="0">
                <a:solidFill>
                  <a:srgbClr val="FFFFFF"/>
                </a:solidFill>
                <a:effectLst/>
                <a:latin typeface="Bahnschrift SemiLight Condensed" panose="020B0502040204020203" pitchFamily="34" charset="0"/>
              </a:rPr>
              <a:t>TS-hx87XU-RP </a:t>
            </a:r>
            <a:r>
              <a:rPr lang="zh-TW" altLang="en-US" sz="3200" b="1" i="0" dirty="0">
                <a:solidFill>
                  <a:srgbClr val="FFFFFF"/>
                </a:solidFill>
                <a:effectLst/>
                <a:latin typeface="微軟正黑體" panose="020B0604030504040204" pitchFamily="34" charset="-120"/>
                <a:ea typeface="微軟正黑體" panose="020B0604030504040204" pitchFamily="34" charset="-120"/>
              </a:rPr>
              <a:t>系列</a:t>
            </a:r>
            <a:endParaRPr lang="zh-TW" altLang="en-US" sz="7200" b="1" dirty="0">
              <a:latin typeface="微軟正黑體" panose="020B0604030504040204" pitchFamily="34" charset="-120"/>
              <a:ea typeface="微軟正黑體" panose="020B0604030504040204" pitchFamily="34" charset="-120"/>
            </a:endParaRPr>
          </a:p>
        </p:txBody>
      </p:sp>
      <p:pic>
        <p:nvPicPr>
          <p:cNvPr id="4" name="圖片 3">
            <a:extLst>
              <a:ext uri="{FF2B5EF4-FFF2-40B4-BE49-F238E27FC236}">
                <a16:creationId xmlns:a16="http://schemas.microsoft.com/office/drawing/2014/main" id="{D46F3704-C8EC-6E69-6518-3D8349BE96F7}"/>
              </a:ext>
            </a:extLst>
          </p:cNvPr>
          <p:cNvPicPr>
            <a:picLocks noChangeAspect="1"/>
          </p:cNvPicPr>
          <p:nvPr/>
        </p:nvPicPr>
        <p:blipFill>
          <a:blip r:embed="rId7"/>
          <a:stretch>
            <a:fillRect/>
          </a:stretch>
        </p:blipFill>
        <p:spPr>
          <a:xfrm>
            <a:off x="30581" y="2197545"/>
            <a:ext cx="4993057" cy="1457070"/>
          </a:xfrm>
          <a:prstGeom prst="rect">
            <a:avLst/>
          </a:prstGeom>
        </p:spPr>
      </p:pic>
    </p:spTree>
    <p:extLst>
      <p:ext uri="{BB962C8B-B14F-4D97-AF65-F5344CB8AC3E}">
        <p14:creationId xmlns:p14="http://schemas.microsoft.com/office/powerpoint/2010/main" val="2066536739"/>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ts-h987xu-rp">
            <a:extLst>
              <a:ext uri="{FF2B5EF4-FFF2-40B4-BE49-F238E27FC236}">
                <a16:creationId xmlns:a16="http://schemas.microsoft.com/office/drawing/2014/main" id="{417451DE-785C-2E42-D06C-556D60FEA5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80521" y="252650"/>
            <a:ext cx="10568560" cy="6605350"/>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371687" y="487373"/>
            <a:ext cx="11278446"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1U 9-bay TS-h987XU-RP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正面硬體配置</a:t>
            </a:r>
          </a:p>
        </p:txBody>
      </p:sp>
      <p:sp>
        <p:nvSpPr>
          <p:cNvPr id="4" name="文字方塊 3">
            <a:extLst>
              <a:ext uri="{FF2B5EF4-FFF2-40B4-BE49-F238E27FC236}">
                <a16:creationId xmlns:a16="http://schemas.microsoft.com/office/drawing/2014/main" id="{21D6FF1A-8696-D1A3-BAC9-EFF1239268B9}"/>
              </a:ext>
            </a:extLst>
          </p:cNvPr>
          <p:cNvSpPr txBox="1"/>
          <p:nvPr/>
        </p:nvSpPr>
        <p:spPr>
          <a:xfrm>
            <a:off x="805845" y="4008611"/>
            <a:ext cx="2552336" cy="923330"/>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4 x 3.5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 2.5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SATA 6Gb/s HDD / SSD</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熱插拔槽</a:t>
            </a:r>
          </a:p>
        </p:txBody>
      </p:sp>
      <p:sp>
        <p:nvSpPr>
          <p:cNvPr id="15" name="文字方塊 14">
            <a:extLst>
              <a:ext uri="{FF2B5EF4-FFF2-40B4-BE49-F238E27FC236}">
                <a16:creationId xmlns:a16="http://schemas.microsoft.com/office/drawing/2014/main" id="{BEFDF947-B783-F6A0-98BA-631BCE132AA9}"/>
              </a:ext>
            </a:extLst>
          </p:cNvPr>
          <p:cNvSpPr txBox="1"/>
          <p:nvPr/>
        </p:nvSpPr>
        <p:spPr>
          <a:xfrm>
            <a:off x="758980" y="5015894"/>
            <a:ext cx="5757355" cy="615553"/>
          </a:xfrm>
          <a:prstGeom prst="rect">
            <a:avLst/>
          </a:prstGeom>
          <a:noFill/>
        </p:spPr>
        <p:txBody>
          <a:bodyPr wrap="square" rtlCol="0">
            <a:spAutoFit/>
          </a:bodyPr>
          <a:lstStyle/>
          <a:p>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狀態指示燈號：</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系統</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電源、網路、</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擴充裝置、</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HDD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槽、</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SSD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槽</a:t>
            </a:r>
          </a:p>
        </p:txBody>
      </p:sp>
      <p:cxnSp>
        <p:nvCxnSpPr>
          <p:cNvPr id="10" name="直線接點 9">
            <a:extLst>
              <a:ext uri="{FF2B5EF4-FFF2-40B4-BE49-F238E27FC236}">
                <a16:creationId xmlns:a16="http://schemas.microsoft.com/office/drawing/2014/main" id="{E26807F0-7700-5EB6-07AB-CD3584718466}"/>
              </a:ext>
            </a:extLst>
          </p:cNvPr>
          <p:cNvCxnSpPr>
            <a:cxnSpLocks/>
          </p:cNvCxnSpPr>
          <p:nvPr/>
        </p:nvCxnSpPr>
        <p:spPr>
          <a:xfrm flipV="1">
            <a:off x="2623023" y="5153459"/>
            <a:ext cx="4226510" cy="53710"/>
          </a:xfrm>
          <a:prstGeom prst="bentConnector3">
            <a:avLst>
              <a:gd name="adj1" fmla="val 99981"/>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19" name="直線接點 18">
            <a:extLst>
              <a:ext uri="{FF2B5EF4-FFF2-40B4-BE49-F238E27FC236}">
                <a16:creationId xmlns:a16="http://schemas.microsoft.com/office/drawing/2014/main" id="{580AEE5D-A55E-D695-ED11-00113C433D5B}"/>
              </a:ext>
            </a:extLst>
          </p:cNvPr>
          <p:cNvCxnSpPr>
            <a:cxnSpLocks/>
          </p:cNvCxnSpPr>
          <p:nvPr/>
        </p:nvCxnSpPr>
        <p:spPr>
          <a:xfrm>
            <a:off x="956733" y="2202435"/>
            <a:ext cx="3926324" cy="1235194"/>
          </a:xfrm>
          <a:prstGeom prst="bentConnector3">
            <a:avLst>
              <a:gd name="adj1" fmla="val -675"/>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7" name="直線接點 26">
            <a:extLst>
              <a:ext uri="{FF2B5EF4-FFF2-40B4-BE49-F238E27FC236}">
                <a16:creationId xmlns:a16="http://schemas.microsoft.com/office/drawing/2014/main" id="{4747E381-1846-AEB7-78DA-8B126471B233}"/>
              </a:ext>
            </a:extLst>
          </p:cNvPr>
          <p:cNvCxnSpPr>
            <a:cxnSpLocks/>
          </p:cNvCxnSpPr>
          <p:nvPr/>
        </p:nvCxnSpPr>
        <p:spPr>
          <a:xfrm>
            <a:off x="2719014" y="4771572"/>
            <a:ext cx="1613344" cy="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矩形 1">
            <a:extLst>
              <a:ext uri="{FF2B5EF4-FFF2-40B4-BE49-F238E27FC236}">
                <a16:creationId xmlns:a16="http://schemas.microsoft.com/office/drawing/2014/main" id="{7E56846C-3845-6DFA-4342-7BA1890417D9}"/>
              </a:ext>
            </a:extLst>
          </p:cNvPr>
          <p:cNvSpPr/>
          <p:nvPr/>
        </p:nvSpPr>
        <p:spPr>
          <a:xfrm>
            <a:off x="9431181" y="1479997"/>
            <a:ext cx="2492181" cy="646331"/>
          </a:xfrm>
          <a:prstGeom prst="rect">
            <a:avLst/>
          </a:prstGeom>
        </p:spPr>
        <p:txBody>
          <a:bodyPr wrap="square">
            <a:spAutoFit/>
          </a:bodyPr>
          <a:lstStyle/>
          <a:p>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不含掛耳尺寸</a:t>
            </a:r>
            <a:r>
              <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H x W x D)</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lang="en"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43.3 x 430 x 479 mm / </a:t>
            </a:r>
          </a:p>
          <a:p>
            <a:r>
              <a:rPr lang="en"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1.70 x 16.93 x 18.86 </a:t>
            </a:r>
            <a:r>
              <a:rPr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p>
        </p:txBody>
      </p:sp>
      <p:sp>
        <p:nvSpPr>
          <p:cNvPr id="3" name="標題 2">
            <a:extLst>
              <a:ext uri="{FF2B5EF4-FFF2-40B4-BE49-F238E27FC236}">
                <a16:creationId xmlns:a16="http://schemas.microsoft.com/office/drawing/2014/main" id="{512804F5-55CA-98FC-5EE5-97C53358997C}"/>
              </a:ext>
            </a:extLst>
          </p:cNvPr>
          <p:cNvSpPr>
            <a:spLocks noGrp="1"/>
          </p:cNvSpPr>
          <p:nvPr>
            <p:ph type="title"/>
          </p:nvPr>
        </p:nvSpPr>
        <p:spPr/>
        <p:txBody>
          <a:bodyPr/>
          <a:lstStyle/>
          <a:p>
            <a:r>
              <a:rPr lang="en-US" altLang="zh-TW">
                <a:sym typeface="Arial" panose="020B0604020202020204" pitchFamily="34" charset="0"/>
              </a:rPr>
              <a:t>1U 9-bay TS-h987XU-RP </a:t>
            </a:r>
            <a:r>
              <a:rPr lang="zh-TW" altLang="en-US">
                <a:sym typeface="Arial" panose="020B0604020202020204" pitchFamily="34" charset="0"/>
              </a:rPr>
              <a:t>正面硬體配置</a:t>
            </a:r>
          </a:p>
        </p:txBody>
      </p:sp>
      <p:sp>
        <p:nvSpPr>
          <p:cNvPr id="16" name="文字方塊 15">
            <a:extLst>
              <a:ext uri="{FF2B5EF4-FFF2-40B4-BE49-F238E27FC236}">
                <a16:creationId xmlns:a16="http://schemas.microsoft.com/office/drawing/2014/main" id="{42CCAA5E-36BB-778F-BFBB-F368FB4857DC}"/>
              </a:ext>
            </a:extLst>
          </p:cNvPr>
          <p:cNvSpPr txBox="1"/>
          <p:nvPr/>
        </p:nvSpPr>
        <p:spPr>
          <a:xfrm>
            <a:off x="791969" y="1544962"/>
            <a:ext cx="6808107" cy="553998"/>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5 x 2.5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U.2 / U.3 </a:t>
            </a:r>
            <a:r>
              <a:rPr kumimoji="1" lang="en-US" altLang="zh-TW"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PCIe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或</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SATA 6Gb/s SSD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專用埠</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註：支援</a:t>
            </a:r>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 7mm </a:t>
            </a:r>
            <a:r>
              <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高度</a:t>
            </a:r>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 SSD</a:t>
            </a:r>
            <a:r>
              <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，且需移除上蓋後才能安裝或移除</a:t>
            </a:r>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 SSD</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3" name="直線接點 22">
            <a:extLst>
              <a:ext uri="{FF2B5EF4-FFF2-40B4-BE49-F238E27FC236}">
                <a16:creationId xmlns:a16="http://schemas.microsoft.com/office/drawing/2014/main" id="{F60DC474-2DD1-3DAE-D7D4-8A15821C7B15}"/>
              </a:ext>
            </a:extLst>
          </p:cNvPr>
          <p:cNvCxnSpPr>
            <a:cxnSpLocks/>
            <a:stCxn id="25" idx="3"/>
          </p:cNvCxnSpPr>
          <p:nvPr/>
        </p:nvCxnSpPr>
        <p:spPr>
          <a:xfrm flipV="1">
            <a:off x="2040602" y="5747440"/>
            <a:ext cx="6818877" cy="307710"/>
          </a:xfrm>
          <a:prstGeom prst="bentConnector3">
            <a:avLst>
              <a:gd name="adj1" fmla="val 99914"/>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5" name="文字方塊 24">
            <a:extLst>
              <a:ext uri="{FF2B5EF4-FFF2-40B4-BE49-F238E27FC236}">
                <a16:creationId xmlns:a16="http://schemas.microsoft.com/office/drawing/2014/main" id="{146EA6EF-D5AE-755F-4257-A350C9279636}"/>
              </a:ext>
            </a:extLst>
          </p:cNvPr>
          <p:cNvSpPr txBox="1"/>
          <p:nvPr/>
        </p:nvSpPr>
        <p:spPr>
          <a:xfrm>
            <a:off x="758980" y="5870484"/>
            <a:ext cx="1281622" cy="369332"/>
          </a:xfrm>
          <a:prstGeom prst="rect">
            <a:avLst/>
          </a:prstGeom>
          <a:noFill/>
        </p:spPr>
        <p:txBody>
          <a:bodyPr wrap="square" rtlCol="0">
            <a:spAutoFit/>
          </a:bodyPr>
          <a:lstStyle/>
          <a:p>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電源按鍵</a:t>
            </a:r>
          </a:p>
        </p:txBody>
      </p:sp>
      <p:sp>
        <p:nvSpPr>
          <p:cNvPr id="31" name="矩形 30">
            <a:extLst>
              <a:ext uri="{FF2B5EF4-FFF2-40B4-BE49-F238E27FC236}">
                <a16:creationId xmlns:a16="http://schemas.microsoft.com/office/drawing/2014/main" id="{5147271A-2A59-8A45-D71B-72E93CBB9D2D}"/>
              </a:ext>
            </a:extLst>
          </p:cNvPr>
          <p:cNvSpPr/>
          <p:nvPr/>
        </p:nvSpPr>
        <p:spPr>
          <a:xfrm>
            <a:off x="1061547" y="2177370"/>
            <a:ext cx="3122952" cy="523220"/>
          </a:xfrm>
          <a:prstGeom prst="rect">
            <a:avLst/>
          </a:prstGeom>
        </p:spPr>
        <p:txBody>
          <a:bodyPr wrap="square">
            <a:spAutoFit/>
          </a:bodyPr>
          <a:lstStyle/>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SSD #1~#3: </a:t>
            </a:r>
          </a:p>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PCIe Gen3 x2 / SATA 6Gbps </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2" name="矩形 31">
            <a:extLst>
              <a:ext uri="{FF2B5EF4-FFF2-40B4-BE49-F238E27FC236}">
                <a16:creationId xmlns:a16="http://schemas.microsoft.com/office/drawing/2014/main" id="{FF6E6CD6-5533-EC14-22F3-6A0AF03BAA1B}"/>
              </a:ext>
            </a:extLst>
          </p:cNvPr>
          <p:cNvSpPr/>
          <p:nvPr/>
        </p:nvSpPr>
        <p:spPr>
          <a:xfrm>
            <a:off x="1061547" y="2754553"/>
            <a:ext cx="3314935" cy="523220"/>
          </a:xfrm>
          <a:prstGeom prst="rect">
            <a:avLst/>
          </a:prstGeom>
        </p:spPr>
        <p:txBody>
          <a:bodyPr wrap="square">
            <a:spAutoFit/>
          </a:bodyPr>
          <a:lstStyle/>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SSD #4~#5:</a:t>
            </a:r>
          </a:p>
          <a:p>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PCIe Gen4 x4 / SATA 6Gbps </a:t>
            </a:r>
            <a:endPar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11" name="群組 10">
            <a:extLst>
              <a:ext uri="{FF2B5EF4-FFF2-40B4-BE49-F238E27FC236}">
                <a16:creationId xmlns:a16="http://schemas.microsoft.com/office/drawing/2014/main" id="{A6CEE8A8-B452-8851-1B04-D6DB73E67E89}"/>
              </a:ext>
            </a:extLst>
          </p:cNvPr>
          <p:cNvGrpSpPr/>
          <p:nvPr/>
        </p:nvGrpSpPr>
        <p:grpSpPr>
          <a:xfrm>
            <a:off x="4899790" y="3290350"/>
            <a:ext cx="296132" cy="338554"/>
            <a:chOff x="3703319" y="3634898"/>
            <a:chExt cx="296132" cy="338554"/>
          </a:xfrm>
        </p:grpSpPr>
        <p:sp>
          <p:nvSpPr>
            <p:cNvPr id="7" name="橢圓 6">
              <a:extLst>
                <a:ext uri="{FF2B5EF4-FFF2-40B4-BE49-F238E27FC236}">
                  <a16:creationId xmlns:a16="http://schemas.microsoft.com/office/drawing/2014/main" id="{4680BB7D-2756-B5A1-ACF4-E5FE880B7ED5}"/>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8" name="文字方塊 7">
              <a:extLst>
                <a:ext uri="{FF2B5EF4-FFF2-40B4-BE49-F238E27FC236}">
                  <a16:creationId xmlns:a16="http://schemas.microsoft.com/office/drawing/2014/main" id="{7E1996DA-CCF8-9236-3FB9-92BD7449560B}"/>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24" name="群組 23">
            <a:extLst>
              <a:ext uri="{FF2B5EF4-FFF2-40B4-BE49-F238E27FC236}">
                <a16:creationId xmlns:a16="http://schemas.microsoft.com/office/drawing/2014/main" id="{238C69E8-294F-AC57-1913-63632B8A37EC}"/>
              </a:ext>
            </a:extLst>
          </p:cNvPr>
          <p:cNvGrpSpPr/>
          <p:nvPr/>
        </p:nvGrpSpPr>
        <p:grpSpPr>
          <a:xfrm>
            <a:off x="5982905" y="3570206"/>
            <a:ext cx="296132" cy="338554"/>
            <a:chOff x="3703319" y="3634898"/>
            <a:chExt cx="296132" cy="338554"/>
          </a:xfrm>
        </p:grpSpPr>
        <p:sp>
          <p:nvSpPr>
            <p:cNvPr id="26" name="橢圓 25">
              <a:extLst>
                <a:ext uri="{FF2B5EF4-FFF2-40B4-BE49-F238E27FC236}">
                  <a16:creationId xmlns:a16="http://schemas.microsoft.com/office/drawing/2014/main" id="{11526E32-E65A-CF69-DA47-7A9993FF8060}"/>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1358C1D7-D644-905B-3FC6-87E29BE709AA}"/>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39" name="群組 38">
            <a:extLst>
              <a:ext uri="{FF2B5EF4-FFF2-40B4-BE49-F238E27FC236}">
                <a16:creationId xmlns:a16="http://schemas.microsoft.com/office/drawing/2014/main" id="{A568FCEE-309C-87F6-234B-5E8972DCC375}"/>
              </a:ext>
            </a:extLst>
          </p:cNvPr>
          <p:cNvGrpSpPr/>
          <p:nvPr/>
        </p:nvGrpSpPr>
        <p:grpSpPr>
          <a:xfrm>
            <a:off x="7049287" y="3867478"/>
            <a:ext cx="296132" cy="338554"/>
            <a:chOff x="3703319" y="3634898"/>
            <a:chExt cx="296132" cy="338554"/>
          </a:xfrm>
        </p:grpSpPr>
        <p:sp>
          <p:nvSpPr>
            <p:cNvPr id="40" name="橢圓 39">
              <a:extLst>
                <a:ext uri="{FF2B5EF4-FFF2-40B4-BE49-F238E27FC236}">
                  <a16:creationId xmlns:a16="http://schemas.microsoft.com/office/drawing/2014/main" id="{26D8D6E5-2FB4-4EF8-B95A-8F2B0C78EA97}"/>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1" name="文字方塊 40">
              <a:extLst>
                <a:ext uri="{FF2B5EF4-FFF2-40B4-BE49-F238E27FC236}">
                  <a16:creationId xmlns:a16="http://schemas.microsoft.com/office/drawing/2014/main" id="{1F94A225-A141-C0B2-823D-C2B9903AC5DE}"/>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2" name="群組 41">
            <a:extLst>
              <a:ext uri="{FF2B5EF4-FFF2-40B4-BE49-F238E27FC236}">
                <a16:creationId xmlns:a16="http://schemas.microsoft.com/office/drawing/2014/main" id="{88C999FA-4D8B-839B-7D5F-E3B85752AB82}"/>
              </a:ext>
            </a:extLst>
          </p:cNvPr>
          <p:cNvGrpSpPr/>
          <p:nvPr/>
        </p:nvGrpSpPr>
        <p:grpSpPr>
          <a:xfrm>
            <a:off x="8115669" y="4131722"/>
            <a:ext cx="296132" cy="338554"/>
            <a:chOff x="3703319" y="3634898"/>
            <a:chExt cx="296132" cy="338554"/>
          </a:xfrm>
        </p:grpSpPr>
        <p:sp>
          <p:nvSpPr>
            <p:cNvPr id="43" name="橢圓 42">
              <a:extLst>
                <a:ext uri="{FF2B5EF4-FFF2-40B4-BE49-F238E27FC236}">
                  <a16:creationId xmlns:a16="http://schemas.microsoft.com/office/drawing/2014/main" id="{AFF60D65-4AB1-ABD4-97DE-14500E53917E}"/>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4" name="文字方塊 43">
              <a:extLst>
                <a:ext uri="{FF2B5EF4-FFF2-40B4-BE49-F238E27FC236}">
                  <a16:creationId xmlns:a16="http://schemas.microsoft.com/office/drawing/2014/main" id="{75F2FE0B-1A0E-9B38-22A3-351030549214}"/>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9" name="群組 48">
            <a:extLst>
              <a:ext uri="{FF2B5EF4-FFF2-40B4-BE49-F238E27FC236}">
                <a16:creationId xmlns:a16="http://schemas.microsoft.com/office/drawing/2014/main" id="{151C5209-3194-BF0B-0315-0B01D5111FAE}"/>
              </a:ext>
            </a:extLst>
          </p:cNvPr>
          <p:cNvGrpSpPr/>
          <p:nvPr/>
        </p:nvGrpSpPr>
        <p:grpSpPr>
          <a:xfrm>
            <a:off x="9135049" y="4414346"/>
            <a:ext cx="296132" cy="338554"/>
            <a:chOff x="3703319" y="3634898"/>
            <a:chExt cx="296132" cy="338554"/>
          </a:xfrm>
        </p:grpSpPr>
        <p:sp>
          <p:nvSpPr>
            <p:cNvPr id="50" name="橢圓 49">
              <a:extLst>
                <a:ext uri="{FF2B5EF4-FFF2-40B4-BE49-F238E27FC236}">
                  <a16:creationId xmlns:a16="http://schemas.microsoft.com/office/drawing/2014/main" id="{ECF09248-7509-ED6A-E3FC-0F5E81DB6CF1}"/>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1" name="文字方塊 50">
              <a:extLst>
                <a:ext uri="{FF2B5EF4-FFF2-40B4-BE49-F238E27FC236}">
                  <a16:creationId xmlns:a16="http://schemas.microsoft.com/office/drawing/2014/main" id="{FE1D4F38-BF16-ACB1-337A-6B310824D27F}"/>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1348868339"/>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90AFA2A-4778-8BB4-722B-3AA2702FE6C3}"/>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27979" b="28260"/>
          <a:stretch/>
        </p:blipFill>
        <p:spPr bwMode="auto">
          <a:xfrm>
            <a:off x="1193800" y="2514746"/>
            <a:ext cx="10160000" cy="2778826"/>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462583" y="392779"/>
            <a:ext cx="11038233" cy="707886"/>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1U 9-bay TS-h987XU-RP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背面硬體配置</a:t>
            </a:r>
          </a:p>
        </p:txBody>
      </p:sp>
      <p:sp>
        <p:nvSpPr>
          <p:cNvPr id="8" name="文字方塊 7">
            <a:extLst>
              <a:ext uri="{FF2B5EF4-FFF2-40B4-BE49-F238E27FC236}">
                <a16:creationId xmlns:a16="http://schemas.microsoft.com/office/drawing/2014/main" id="{1378FFE5-D837-DB12-7167-D0226FE72E5B}"/>
              </a:ext>
            </a:extLst>
          </p:cNvPr>
          <p:cNvSpPr txBox="1"/>
          <p:nvPr/>
        </p:nvSpPr>
        <p:spPr>
          <a:xfrm>
            <a:off x="6192445" y="1960195"/>
            <a:ext cx="1895656"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1 x PCIe Gen4 x8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半高擴充插槽</a:t>
            </a:r>
          </a:p>
        </p:txBody>
      </p:sp>
      <p:sp>
        <p:nvSpPr>
          <p:cNvPr id="12" name="文字方塊 11">
            <a:extLst>
              <a:ext uri="{FF2B5EF4-FFF2-40B4-BE49-F238E27FC236}">
                <a16:creationId xmlns:a16="http://schemas.microsoft.com/office/drawing/2014/main" id="{C1D1E39A-14E7-6843-A1C5-AD410D3360D7}"/>
              </a:ext>
            </a:extLst>
          </p:cNvPr>
          <p:cNvSpPr txBox="1"/>
          <p:nvPr/>
        </p:nvSpPr>
        <p:spPr>
          <a:xfrm>
            <a:off x="4934655" y="5547725"/>
            <a:ext cx="1643571" cy="338554"/>
          </a:xfrm>
          <a:prstGeom prst="rect">
            <a:avLst/>
          </a:prstGeom>
          <a:noFill/>
        </p:spPr>
        <p:txBody>
          <a:bodyPr wrap="square" rtlCol="0">
            <a:spAutoFit/>
          </a:bodyPr>
          <a:lstStyle/>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系統重置按鍵</a:t>
            </a:r>
          </a:p>
        </p:txBody>
      </p:sp>
      <p:sp>
        <p:nvSpPr>
          <p:cNvPr id="20" name="文字方塊 19">
            <a:extLst>
              <a:ext uri="{FF2B5EF4-FFF2-40B4-BE49-F238E27FC236}">
                <a16:creationId xmlns:a16="http://schemas.microsoft.com/office/drawing/2014/main" id="{6B43D412-1B97-24ED-5651-DFEA66E6DA04}"/>
              </a:ext>
            </a:extLst>
          </p:cNvPr>
          <p:cNvSpPr txBox="1"/>
          <p:nvPr/>
        </p:nvSpPr>
        <p:spPr>
          <a:xfrm>
            <a:off x="754091" y="5547725"/>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2.5GbE RJ45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相容</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文字方塊 20">
            <a:extLst>
              <a:ext uri="{FF2B5EF4-FFF2-40B4-BE49-F238E27FC236}">
                <a16:creationId xmlns:a16="http://schemas.microsoft.com/office/drawing/2014/main" id="{201EA9E3-3F9B-4ED2-3CEB-9B26BDE4EEF9}"/>
              </a:ext>
            </a:extLst>
          </p:cNvPr>
          <p:cNvSpPr txBox="1"/>
          <p:nvPr/>
        </p:nvSpPr>
        <p:spPr>
          <a:xfrm>
            <a:off x="4139039" y="1989808"/>
            <a:ext cx="2053406"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4 x USB-A 3.2 Gen2 10Gbps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p>
        </p:txBody>
      </p:sp>
      <p:sp>
        <p:nvSpPr>
          <p:cNvPr id="29" name="文字方塊 28">
            <a:extLst>
              <a:ext uri="{FF2B5EF4-FFF2-40B4-BE49-F238E27FC236}">
                <a16:creationId xmlns:a16="http://schemas.microsoft.com/office/drawing/2014/main" id="{22C8CFFB-1534-D20B-879A-0DB263B05FF0}"/>
              </a:ext>
            </a:extLst>
          </p:cNvPr>
          <p:cNvSpPr txBox="1"/>
          <p:nvPr/>
        </p:nvSpPr>
        <p:spPr>
          <a:xfrm>
            <a:off x="7871074" y="5547725"/>
            <a:ext cx="3062943" cy="338554"/>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250W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雙備援電源供應器</a:t>
            </a:r>
          </a:p>
        </p:txBody>
      </p:sp>
      <p:cxnSp>
        <p:nvCxnSpPr>
          <p:cNvPr id="23" name="直線接點 22">
            <a:extLst>
              <a:ext uri="{FF2B5EF4-FFF2-40B4-BE49-F238E27FC236}">
                <a16:creationId xmlns:a16="http://schemas.microsoft.com/office/drawing/2014/main" id="{CD3FDDB2-C30B-4D3F-C718-7AE6E193A3B8}"/>
              </a:ext>
            </a:extLst>
          </p:cNvPr>
          <p:cNvCxnSpPr>
            <a:cxnSpLocks/>
          </p:cNvCxnSpPr>
          <p:nvPr/>
        </p:nvCxnSpPr>
        <p:spPr>
          <a:xfrm flipV="1">
            <a:off x="2647273" y="4648073"/>
            <a:ext cx="0" cy="864105"/>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72D0B390-24E3-8B5B-5437-37BA3A420EA7}"/>
              </a:ext>
            </a:extLst>
          </p:cNvPr>
          <p:cNvCxnSpPr>
            <a:cxnSpLocks/>
          </p:cNvCxnSpPr>
          <p:nvPr/>
        </p:nvCxnSpPr>
        <p:spPr>
          <a:xfrm flipV="1">
            <a:off x="5756441" y="4683620"/>
            <a:ext cx="0" cy="79301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8" name="直線接點 27">
            <a:extLst>
              <a:ext uri="{FF2B5EF4-FFF2-40B4-BE49-F238E27FC236}">
                <a16:creationId xmlns:a16="http://schemas.microsoft.com/office/drawing/2014/main" id="{63D98E52-06D1-C423-5410-379ED474D852}"/>
              </a:ext>
            </a:extLst>
          </p:cNvPr>
          <p:cNvCxnSpPr>
            <a:cxnSpLocks/>
          </p:cNvCxnSpPr>
          <p:nvPr/>
        </p:nvCxnSpPr>
        <p:spPr>
          <a:xfrm>
            <a:off x="4381103" y="2648258"/>
            <a:ext cx="0" cy="160349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0" name="直線接點 29">
            <a:extLst>
              <a:ext uri="{FF2B5EF4-FFF2-40B4-BE49-F238E27FC236}">
                <a16:creationId xmlns:a16="http://schemas.microsoft.com/office/drawing/2014/main" id="{ACBA8C8D-06DF-A795-AB9D-ECE0C6FE853B}"/>
              </a:ext>
            </a:extLst>
          </p:cNvPr>
          <p:cNvCxnSpPr>
            <a:cxnSpLocks/>
          </p:cNvCxnSpPr>
          <p:nvPr/>
        </p:nvCxnSpPr>
        <p:spPr>
          <a:xfrm>
            <a:off x="6483908" y="2648258"/>
            <a:ext cx="0" cy="143605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7" name="直線接點 46">
            <a:extLst>
              <a:ext uri="{FF2B5EF4-FFF2-40B4-BE49-F238E27FC236}">
                <a16:creationId xmlns:a16="http://schemas.microsoft.com/office/drawing/2014/main" id="{D0DEA98B-64D4-3381-B775-E48C0B4D880A}"/>
              </a:ext>
            </a:extLst>
          </p:cNvPr>
          <p:cNvCxnSpPr>
            <a:cxnSpLocks/>
          </p:cNvCxnSpPr>
          <p:nvPr/>
        </p:nvCxnSpPr>
        <p:spPr>
          <a:xfrm flipV="1">
            <a:off x="9334314" y="4683620"/>
            <a:ext cx="0" cy="793013"/>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3" name="標題 2">
            <a:extLst>
              <a:ext uri="{FF2B5EF4-FFF2-40B4-BE49-F238E27FC236}">
                <a16:creationId xmlns:a16="http://schemas.microsoft.com/office/drawing/2014/main" id="{E2221E15-54D4-EFC0-64FD-CAF6262ECF46}"/>
              </a:ext>
            </a:extLst>
          </p:cNvPr>
          <p:cNvSpPr>
            <a:spLocks noGrp="1"/>
          </p:cNvSpPr>
          <p:nvPr>
            <p:ph type="title"/>
          </p:nvPr>
        </p:nvSpPr>
        <p:spPr/>
        <p:txBody>
          <a:bodyPr/>
          <a:lstStyle/>
          <a:p>
            <a:r>
              <a:rPr lang="en-US" altLang="zh-TW">
                <a:sym typeface="Arial" panose="020B0604020202020204" pitchFamily="34" charset="0"/>
              </a:rPr>
              <a:t>1U 9-bay TS-h987XU-RP </a:t>
            </a:r>
            <a:r>
              <a:rPr lang="zh-TW" altLang="en-US">
                <a:sym typeface="Arial" panose="020B0604020202020204" pitchFamily="34" charset="0"/>
              </a:rPr>
              <a:t>背面硬體配置</a:t>
            </a:r>
          </a:p>
        </p:txBody>
      </p:sp>
      <p:cxnSp>
        <p:nvCxnSpPr>
          <p:cNvPr id="19" name="直線接點 18">
            <a:extLst>
              <a:ext uri="{FF2B5EF4-FFF2-40B4-BE49-F238E27FC236}">
                <a16:creationId xmlns:a16="http://schemas.microsoft.com/office/drawing/2014/main" id="{AA375A29-B082-4BA1-2F59-AAC41BC8ECD5}"/>
              </a:ext>
            </a:extLst>
          </p:cNvPr>
          <p:cNvCxnSpPr>
            <a:cxnSpLocks/>
          </p:cNvCxnSpPr>
          <p:nvPr/>
        </p:nvCxnSpPr>
        <p:spPr>
          <a:xfrm flipV="1">
            <a:off x="3829030" y="4754712"/>
            <a:ext cx="0" cy="715436"/>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4" name="文字方塊 23">
            <a:extLst>
              <a:ext uri="{FF2B5EF4-FFF2-40B4-BE49-F238E27FC236}">
                <a16:creationId xmlns:a16="http://schemas.microsoft.com/office/drawing/2014/main" id="{C2DF6172-B472-49E9-ABD4-F17AB881CFCF}"/>
              </a:ext>
            </a:extLst>
          </p:cNvPr>
          <p:cNvSpPr txBox="1"/>
          <p:nvPr/>
        </p:nvSpPr>
        <p:spPr>
          <a:xfrm>
            <a:off x="3317254" y="5547725"/>
            <a:ext cx="1643571"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Console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原廠維護用</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27" name="直線接點 26">
            <a:extLst>
              <a:ext uri="{FF2B5EF4-FFF2-40B4-BE49-F238E27FC236}">
                <a16:creationId xmlns:a16="http://schemas.microsoft.com/office/drawing/2014/main" id="{DAF73DD7-5B47-033D-DFF5-D7A98509C563}"/>
              </a:ext>
            </a:extLst>
          </p:cNvPr>
          <p:cNvCxnSpPr>
            <a:cxnSpLocks/>
          </p:cNvCxnSpPr>
          <p:nvPr/>
        </p:nvCxnSpPr>
        <p:spPr>
          <a:xfrm>
            <a:off x="2101232" y="2648258"/>
            <a:ext cx="0" cy="1501707"/>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31" name="文字方塊 30">
            <a:extLst>
              <a:ext uri="{FF2B5EF4-FFF2-40B4-BE49-F238E27FC236}">
                <a16:creationId xmlns:a16="http://schemas.microsoft.com/office/drawing/2014/main" id="{1055CF38-4A25-74DB-BFC2-BE0979AC691C}"/>
              </a:ext>
            </a:extLst>
          </p:cNvPr>
          <p:cNvSpPr txBox="1"/>
          <p:nvPr/>
        </p:nvSpPr>
        <p:spPr>
          <a:xfrm>
            <a:off x="1664891" y="2015877"/>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10GbE RJ45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相容</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5G/2.5G/1G/100M)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296148987"/>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群組 4">
            <a:extLst>
              <a:ext uri="{FF2B5EF4-FFF2-40B4-BE49-F238E27FC236}">
                <a16:creationId xmlns:a16="http://schemas.microsoft.com/office/drawing/2014/main" id="{E923F817-1610-A0B0-1E02-2CFE9589A7DB}"/>
              </a:ext>
            </a:extLst>
          </p:cNvPr>
          <p:cNvGrpSpPr/>
          <p:nvPr/>
        </p:nvGrpSpPr>
        <p:grpSpPr>
          <a:xfrm>
            <a:off x="118011" y="1751370"/>
            <a:ext cx="6849067" cy="5845618"/>
            <a:chOff x="446882" y="2177650"/>
            <a:chExt cx="5971732" cy="5096820"/>
          </a:xfrm>
        </p:grpSpPr>
        <p:pic>
          <p:nvPicPr>
            <p:cNvPr id="3076" name="Picture 4">
              <a:extLst>
                <a:ext uri="{FF2B5EF4-FFF2-40B4-BE49-F238E27FC236}">
                  <a16:creationId xmlns:a16="http://schemas.microsoft.com/office/drawing/2014/main" id="{FBB33A1B-3B8C-0D5B-D378-653E7869EB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6882" y="3562566"/>
              <a:ext cx="5939047" cy="37119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6A90B31E-D666-DACB-AF1A-FE20178835F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9573" y="2177650"/>
              <a:ext cx="5939041" cy="37119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文字方塊 8" hidden="1">
            <a:extLst>
              <a:ext uri="{FF2B5EF4-FFF2-40B4-BE49-F238E27FC236}">
                <a16:creationId xmlns:a16="http://schemas.microsoft.com/office/drawing/2014/main" id="{72D100C5-8368-3D75-7396-E7FBD4D64EAD}"/>
              </a:ext>
            </a:extLst>
          </p:cNvPr>
          <p:cNvSpPr txBox="1"/>
          <p:nvPr/>
        </p:nvSpPr>
        <p:spPr>
          <a:xfrm>
            <a:off x="371687" y="487373"/>
            <a:ext cx="11278446"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2U 18-bay TS-h1887XU-RP &amp; 3U 22-bay TS-h2287XU-RP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正面硬體配置</a:t>
            </a:r>
          </a:p>
        </p:txBody>
      </p:sp>
      <p:sp>
        <p:nvSpPr>
          <p:cNvPr id="15" name="文字方塊 14">
            <a:extLst>
              <a:ext uri="{FF2B5EF4-FFF2-40B4-BE49-F238E27FC236}">
                <a16:creationId xmlns:a16="http://schemas.microsoft.com/office/drawing/2014/main" id="{BEFDF947-B783-F6A0-98BA-631BCE132AA9}"/>
              </a:ext>
            </a:extLst>
          </p:cNvPr>
          <p:cNvSpPr txBox="1"/>
          <p:nvPr/>
        </p:nvSpPr>
        <p:spPr>
          <a:xfrm>
            <a:off x="7597379" y="4402128"/>
            <a:ext cx="4109453" cy="646331"/>
          </a:xfrm>
          <a:prstGeom prst="rect">
            <a:avLst/>
          </a:prstGeom>
          <a:noFill/>
        </p:spPr>
        <p:txBody>
          <a:bodyPr wrap="square" rtlCol="0">
            <a:spAutoFit/>
          </a:bodyPr>
          <a:lstStyle/>
          <a:p>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電源按鍵與狀態指示燈號：</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系統</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電源、網路、</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擴充裝置</a:t>
            </a:r>
          </a:p>
        </p:txBody>
      </p:sp>
      <p:cxnSp>
        <p:nvCxnSpPr>
          <p:cNvPr id="10" name="直線接點 9">
            <a:extLst>
              <a:ext uri="{FF2B5EF4-FFF2-40B4-BE49-F238E27FC236}">
                <a16:creationId xmlns:a16="http://schemas.microsoft.com/office/drawing/2014/main" id="{E26807F0-7700-5EB6-07AB-CD3584718466}"/>
              </a:ext>
            </a:extLst>
          </p:cNvPr>
          <p:cNvCxnSpPr>
            <a:cxnSpLocks/>
            <a:endCxn id="15" idx="1"/>
          </p:cNvCxnSpPr>
          <p:nvPr/>
        </p:nvCxnSpPr>
        <p:spPr>
          <a:xfrm>
            <a:off x="6670040" y="4033919"/>
            <a:ext cx="927339" cy="691375"/>
          </a:xfrm>
          <a:prstGeom prst="bentConnector3">
            <a:avLst>
              <a:gd name="adj1" fmla="val 50000"/>
            </a:avLst>
          </a:prstGeom>
          <a:ln w="12700" cap="rnd">
            <a:solidFill>
              <a:srgbClr val="F34F21"/>
            </a:solidFill>
            <a:headEnd type="none"/>
          </a:ln>
        </p:spPr>
        <p:style>
          <a:lnRef idx="1">
            <a:schemeClr val="accent2"/>
          </a:lnRef>
          <a:fillRef idx="0">
            <a:schemeClr val="accent2"/>
          </a:fillRef>
          <a:effectRef idx="0">
            <a:schemeClr val="accent2"/>
          </a:effectRef>
          <a:fontRef idx="minor">
            <a:schemeClr val="tx1"/>
          </a:fontRef>
        </p:style>
      </p:cxnSp>
      <p:cxnSp>
        <p:nvCxnSpPr>
          <p:cNvPr id="27" name="直線接點 26">
            <a:extLst>
              <a:ext uri="{FF2B5EF4-FFF2-40B4-BE49-F238E27FC236}">
                <a16:creationId xmlns:a16="http://schemas.microsoft.com/office/drawing/2014/main" id="{4747E381-1846-AEB7-78DA-8B126471B233}"/>
              </a:ext>
            </a:extLst>
          </p:cNvPr>
          <p:cNvCxnSpPr>
            <a:cxnSpLocks/>
          </p:cNvCxnSpPr>
          <p:nvPr/>
        </p:nvCxnSpPr>
        <p:spPr>
          <a:xfrm>
            <a:off x="2133506" y="2957667"/>
            <a:ext cx="0" cy="76019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矩形 1">
            <a:extLst>
              <a:ext uri="{FF2B5EF4-FFF2-40B4-BE49-F238E27FC236}">
                <a16:creationId xmlns:a16="http://schemas.microsoft.com/office/drawing/2014/main" id="{7E56846C-3845-6DFA-4342-7BA1890417D9}"/>
              </a:ext>
            </a:extLst>
          </p:cNvPr>
          <p:cNvSpPr/>
          <p:nvPr/>
        </p:nvSpPr>
        <p:spPr>
          <a:xfrm>
            <a:off x="7018853" y="1856598"/>
            <a:ext cx="4283171" cy="1169551"/>
          </a:xfrm>
          <a:prstGeom prst="rect">
            <a:avLst/>
          </a:prstGeom>
        </p:spPr>
        <p:txBody>
          <a:bodyPr wrap="square">
            <a:spAutoFit/>
          </a:bodyPr>
          <a:lstStyle/>
          <a:p>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尺寸</a:t>
            </a: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H x W x D)</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85750" indent="-285750">
              <a:buClr>
                <a:srgbClr val="F34F21"/>
              </a:buClr>
              <a:buFont typeface="Arial" panose="020B0604020202020204" pitchFamily="34" charset="0"/>
              <a:buChar char="•"/>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TS-h1887XU-RP: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88 x 483 x 630 mm /</a:t>
            </a:r>
          </a:p>
          <a:p>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3.46 x 19.02 x 24.80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85750" indent="-285750">
              <a:buClr>
                <a:srgbClr val="F34F21"/>
              </a:buClr>
              <a:buFont typeface="Arial" panose="020B0604020202020204" pitchFamily="34" charset="0"/>
              <a:buChar char="•"/>
            </a:pPr>
            <a:r>
              <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TS-h2287XU-RP: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133 x 483 x 630 mm /</a:t>
            </a:r>
          </a:p>
          <a:p>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   </a:t>
            </a:r>
            <a:r>
              <a:rPr lang="en"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rPr>
              <a:t>5.24 x 19.02 x 24.80 </a:t>
            </a:r>
            <a:r>
              <a:rPr lang="zh-TW" altLang="en-US" sz="14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endParaRPr lang="en-US" altLang="zh-TW" sz="14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標題 2">
            <a:extLst>
              <a:ext uri="{FF2B5EF4-FFF2-40B4-BE49-F238E27FC236}">
                <a16:creationId xmlns:a16="http://schemas.microsoft.com/office/drawing/2014/main" id="{C284CE9E-BEED-AD55-5C25-B5E1B6BCD1DC}"/>
              </a:ext>
            </a:extLst>
          </p:cNvPr>
          <p:cNvSpPr>
            <a:spLocks noGrp="1"/>
          </p:cNvSpPr>
          <p:nvPr>
            <p:ph type="title"/>
          </p:nvPr>
        </p:nvSpPr>
        <p:spPr>
          <a:xfrm>
            <a:off x="838200" y="530142"/>
            <a:ext cx="10515600" cy="1325563"/>
          </a:xfrm>
        </p:spPr>
        <p:txBody>
          <a:bodyPr/>
          <a:lstStyle/>
          <a:p>
            <a:r>
              <a:rPr lang="en-US" altLang="zh-TW">
                <a:sym typeface="Arial" panose="020B0604020202020204" pitchFamily="34" charset="0"/>
              </a:rPr>
              <a:t>2U 18-bay TS-h1887XU-RP &amp; 3U 22-bay TS-h2287XU-RP </a:t>
            </a:r>
            <a:r>
              <a:rPr lang="zh-TW" altLang="en-US">
                <a:sym typeface="Arial" panose="020B0604020202020204" pitchFamily="34" charset="0"/>
              </a:rPr>
              <a:t>正面硬體配置</a:t>
            </a:r>
          </a:p>
        </p:txBody>
      </p:sp>
      <p:sp>
        <p:nvSpPr>
          <p:cNvPr id="20" name="文字方塊 19">
            <a:extLst>
              <a:ext uri="{FF2B5EF4-FFF2-40B4-BE49-F238E27FC236}">
                <a16:creationId xmlns:a16="http://schemas.microsoft.com/office/drawing/2014/main" id="{991B92C5-B93A-ECF4-816A-497FE84F6B97}"/>
              </a:ext>
            </a:extLst>
          </p:cNvPr>
          <p:cNvSpPr txBox="1"/>
          <p:nvPr/>
        </p:nvSpPr>
        <p:spPr>
          <a:xfrm>
            <a:off x="1308998" y="1818894"/>
            <a:ext cx="5160114" cy="1138773"/>
          </a:xfrm>
          <a:prstGeom prst="rect">
            <a:avLst/>
          </a:prstGeom>
          <a:noFill/>
        </p:spPr>
        <p:txBody>
          <a:bodyPr wrap="square" rtlCol="0">
            <a:spAutoFit/>
          </a:bodyPr>
          <a:lstStyle/>
          <a:p>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3.5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 2.5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 SATA 6Gbps HDD/SSD </a:t>
            </a: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熱插拔槽與狀態燈號顯示</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marL="285750" indent="-285750">
              <a:buClr>
                <a:srgbClr val="F34F21"/>
              </a:buClr>
              <a:buFont typeface="Arial" panose="020B0604020202020204" pitchFamily="34" charset="0"/>
              <a:buChar char="•"/>
            </a:pP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TS-h1887XU-RP: 12 x SATA HDD / SSD</a:t>
            </a:r>
          </a:p>
          <a:p>
            <a:pPr marL="285750" indent="-285750">
              <a:buClr>
                <a:srgbClr val="F34F21"/>
              </a:buClr>
              <a:buFont typeface="Arial" panose="020B0604020202020204" pitchFamily="34" charset="0"/>
              <a:buChar char="•"/>
            </a:pP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TS-h2287XU-RP: 16 x SATA HDD / SSD</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8" name="文字方塊 27">
            <a:extLst>
              <a:ext uri="{FF2B5EF4-FFF2-40B4-BE49-F238E27FC236}">
                <a16:creationId xmlns:a16="http://schemas.microsoft.com/office/drawing/2014/main" id="{050664C1-5FA9-34E6-6C64-717EFA3243A8}"/>
              </a:ext>
            </a:extLst>
          </p:cNvPr>
          <p:cNvSpPr txBox="1"/>
          <p:nvPr/>
        </p:nvSpPr>
        <p:spPr>
          <a:xfrm>
            <a:off x="6750198" y="6250588"/>
            <a:ext cx="1408346" cy="276999"/>
          </a:xfrm>
          <a:prstGeom prst="rect">
            <a:avLst/>
          </a:prstGeom>
          <a:noFill/>
        </p:spPr>
        <p:txBody>
          <a:bodyPr wrap="square" rtlCol="0">
            <a:spAutoFit/>
          </a:bodyPr>
          <a:lstStyle/>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TS-h2287XU-RP</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9" name="文字方塊 28">
            <a:extLst>
              <a:ext uri="{FF2B5EF4-FFF2-40B4-BE49-F238E27FC236}">
                <a16:creationId xmlns:a16="http://schemas.microsoft.com/office/drawing/2014/main" id="{3E2A6309-8647-3CBB-82E5-27B358438EBA}"/>
              </a:ext>
            </a:extLst>
          </p:cNvPr>
          <p:cNvSpPr txBox="1"/>
          <p:nvPr/>
        </p:nvSpPr>
        <p:spPr>
          <a:xfrm>
            <a:off x="6750198" y="3500884"/>
            <a:ext cx="1408346" cy="276999"/>
          </a:xfrm>
          <a:prstGeom prst="rect">
            <a:avLst/>
          </a:prstGeom>
          <a:noFill/>
        </p:spPr>
        <p:txBody>
          <a:bodyPr wrap="square" rtlCol="0">
            <a:spAutoFit/>
          </a:bodyPr>
          <a:lstStyle/>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TS-h1887XU-RP</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0" name="直線接點 9">
            <a:extLst>
              <a:ext uri="{FF2B5EF4-FFF2-40B4-BE49-F238E27FC236}">
                <a16:creationId xmlns:a16="http://schemas.microsoft.com/office/drawing/2014/main" id="{0FE28C65-7F67-D094-3732-951CC9603223}"/>
              </a:ext>
            </a:extLst>
          </p:cNvPr>
          <p:cNvCxnSpPr>
            <a:cxnSpLocks/>
            <a:endCxn id="15" idx="1"/>
          </p:cNvCxnSpPr>
          <p:nvPr/>
        </p:nvCxnSpPr>
        <p:spPr>
          <a:xfrm flipV="1">
            <a:off x="6670040" y="4725294"/>
            <a:ext cx="927339" cy="705249"/>
          </a:xfrm>
          <a:prstGeom prst="bentConnector3">
            <a:avLst>
              <a:gd name="adj1" fmla="val 50000"/>
            </a:avLst>
          </a:prstGeom>
          <a:ln w="12700" cap="rnd">
            <a:solidFill>
              <a:srgbClr val="F34F21"/>
            </a:solidFill>
            <a:headEnd type="none"/>
          </a:ln>
        </p:spPr>
        <p:style>
          <a:lnRef idx="1">
            <a:schemeClr val="accent2"/>
          </a:lnRef>
          <a:fillRef idx="0">
            <a:schemeClr val="accent2"/>
          </a:fillRef>
          <a:effectRef idx="0">
            <a:schemeClr val="accent2"/>
          </a:effectRef>
          <a:fontRef idx="minor">
            <a:schemeClr val="tx1"/>
          </a:fontRef>
        </p:style>
      </p:cxnSp>
      <p:cxnSp>
        <p:nvCxnSpPr>
          <p:cNvPr id="19" name="直線接點 18">
            <a:extLst>
              <a:ext uri="{FF2B5EF4-FFF2-40B4-BE49-F238E27FC236}">
                <a16:creationId xmlns:a16="http://schemas.microsoft.com/office/drawing/2014/main" id="{580AEE5D-A55E-D695-ED11-00113C433D5B}"/>
              </a:ext>
            </a:extLst>
          </p:cNvPr>
          <p:cNvCxnSpPr>
            <a:cxnSpLocks/>
          </p:cNvCxnSpPr>
          <p:nvPr/>
        </p:nvCxnSpPr>
        <p:spPr>
          <a:xfrm flipH="1">
            <a:off x="7216753" y="4726187"/>
            <a:ext cx="430187" cy="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688038216"/>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2E5CBF5-B2E1-EFE8-BE4C-4AB0AE524C1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24308" b="24447"/>
          <a:stretch/>
        </p:blipFill>
        <p:spPr bwMode="auto">
          <a:xfrm>
            <a:off x="1302063" y="2345506"/>
            <a:ext cx="9448962" cy="3026336"/>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hidden="1">
            <a:extLst>
              <a:ext uri="{FF2B5EF4-FFF2-40B4-BE49-F238E27FC236}">
                <a16:creationId xmlns:a16="http://schemas.microsoft.com/office/drawing/2014/main" id="{72D100C5-8368-3D75-7396-E7FBD4D64EAD}"/>
              </a:ext>
            </a:extLst>
          </p:cNvPr>
          <p:cNvSpPr txBox="1"/>
          <p:nvPr/>
        </p:nvSpPr>
        <p:spPr>
          <a:xfrm>
            <a:off x="462583" y="392779"/>
            <a:ext cx="11038233" cy="1323439"/>
          </a:xfrm>
          <a:prstGeom prst="rect">
            <a:avLst/>
          </a:prstGeom>
          <a:noFill/>
        </p:spPr>
        <p:txBody>
          <a:bodyPr wrap="square" rtlCol="0">
            <a:spAutoFit/>
          </a:bodyPr>
          <a:lstStyle/>
          <a:p>
            <a:pPr algn="ctr"/>
            <a:r>
              <a:rPr lang="en-US" altLang="zh-TW" sz="4000" b="1">
                <a:solidFill>
                  <a:schemeClr val="bg1"/>
                </a:solidFill>
                <a:latin typeface="Arial" panose="020B0604020202020204" pitchFamily="34" charset="0"/>
                <a:ea typeface="微軟正黑體" panose="020B0604030504040204" pitchFamily="34" charset="-120"/>
                <a:sym typeface="Arial" panose="020B0604020202020204" pitchFamily="34" charset="0"/>
              </a:rPr>
              <a:t>2U 18-bay TS-h1887XU-RP &amp; 3U 22-bay TS-h2287XU-RP </a:t>
            </a:r>
            <a:r>
              <a:rPr lang="zh-TW" altLang="en-US" sz="4000" b="1">
                <a:solidFill>
                  <a:schemeClr val="bg1"/>
                </a:solidFill>
                <a:latin typeface="Arial" panose="020B0604020202020204" pitchFamily="34" charset="0"/>
                <a:ea typeface="微軟正黑體" panose="020B0604030504040204" pitchFamily="34" charset="-120"/>
                <a:sym typeface="Arial" panose="020B0604020202020204" pitchFamily="34" charset="0"/>
              </a:rPr>
              <a:t>背面硬體配置</a:t>
            </a:r>
          </a:p>
        </p:txBody>
      </p:sp>
      <p:sp>
        <p:nvSpPr>
          <p:cNvPr id="8" name="文字方塊 7">
            <a:extLst>
              <a:ext uri="{FF2B5EF4-FFF2-40B4-BE49-F238E27FC236}">
                <a16:creationId xmlns:a16="http://schemas.microsoft.com/office/drawing/2014/main" id="{1378FFE5-D837-DB12-7167-D0226FE72E5B}"/>
              </a:ext>
            </a:extLst>
          </p:cNvPr>
          <p:cNvSpPr txBox="1"/>
          <p:nvPr/>
        </p:nvSpPr>
        <p:spPr>
          <a:xfrm>
            <a:off x="5833637" y="5371842"/>
            <a:ext cx="4767088" cy="1077218"/>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3 x PCIe Gen4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半高擴充插槽</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#1: PCIe Gen4 x8</a:t>
            </a:r>
          </a:p>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#2: PCIe Gen4 x4</a:t>
            </a:r>
          </a:p>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#3: PCIe Gen4 x4</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0" name="文字方塊 19">
            <a:extLst>
              <a:ext uri="{FF2B5EF4-FFF2-40B4-BE49-F238E27FC236}">
                <a16:creationId xmlns:a16="http://schemas.microsoft.com/office/drawing/2014/main" id="{6B43D412-1B97-24ED-5651-DFEA66E6DA04}"/>
              </a:ext>
            </a:extLst>
          </p:cNvPr>
          <p:cNvSpPr txBox="1"/>
          <p:nvPr/>
        </p:nvSpPr>
        <p:spPr>
          <a:xfrm>
            <a:off x="490147" y="1765170"/>
            <a:ext cx="3497815"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#4~#6 : 3 x 2.5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熱插拔專用埠</a:t>
            </a:r>
          </a:p>
        </p:txBody>
      </p:sp>
      <p:cxnSp>
        <p:nvCxnSpPr>
          <p:cNvPr id="23" name="直線接點 22">
            <a:extLst>
              <a:ext uri="{FF2B5EF4-FFF2-40B4-BE49-F238E27FC236}">
                <a16:creationId xmlns:a16="http://schemas.microsoft.com/office/drawing/2014/main" id="{CD3FDDB2-C30B-4D3F-C718-7AE6E193A3B8}"/>
              </a:ext>
            </a:extLst>
          </p:cNvPr>
          <p:cNvCxnSpPr>
            <a:cxnSpLocks/>
            <a:endCxn id="61" idx="2"/>
          </p:cNvCxnSpPr>
          <p:nvPr/>
        </p:nvCxnSpPr>
        <p:spPr>
          <a:xfrm flipV="1">
            <a:off x="6516562" y="5018863"/>
            <a:ext cx="0" cy="185396"/>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25" name="直線接點 24">
            <a:extLst>
              <a:ext uri="{FF2B5EF4-FFF2-40B4-BE49-F238E27FC236}">
                <a16:creationId xmlns:a16="http://schemas.microsoft.com/office/drawing/2014/main" id="{72D0B390-24E3-8B5B-5437-37BA3A420EA7}"/>
              </a:ext>
            </a:extLst>
          </p:cNvPr>
          <p:cNvCxnSpPr>
            <a:cxnSpLocks/>
            <a:endCxn id="57" idx="0"/>
          </p:cNvCxnSpPr>
          <p:nvPr/>
        </p:nvCxnSpPr>
        <p:spPr>
          <a:xfrm>
            <a:off x="3785767" y="2431692"/>
            <a:ext cx="8076" cy="1748970"/>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0" name="直線接點 29">
            <a:extLst>
              <a:ext uri="{FF2B5EF4-FFF2-40B4-BE49-F238E27FC236}">
                <a16:creationId xmlns:a16="http://schemas.microsoft.com/office/drawing/2014/main" id="{ACBA8C8D-06DF-A795-AB9D-ECE0C6FE853B}"/>
              </a:ext>
            </a:extLst>
          </p:cNvPr>
          <p:cNvCxnSpPr>
            <a:cxnSpLocks/>
          </p:cNvCxnSpPr>
          <p:nvPr/>
        </p:nvCxnSpPr>
        <p:spPr>
          <a:xfrm>
            <a:off x="10048585" y="2322318"/>
            <a:ext cx="0" cy="1268614"/>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47" name="直線接點 46">
            <a:extLst>
              <a:ext uri="{FF2B5EF4-FFF2-40B4-BE49-F238E27FC236}">
                <a16:creationId xmlns:a16="http://schemas.microsoft.com/office/drawing/2014/main" id="{D0DEA98B-64D4-3381-B775-E48C0B4D880A}"/>
              </a:ext>
            </a:extLst>
          </p:cNvPr>
          <p:cNvCxnSpPr>
            <a:cxnSpLocks/>
          </p:cNvCxnSpPr>
          <p:nvPr/>
        </p:nvCxnSpPr>
        <p:spPr>
          <a:xfrm>
            <a:off x="2327586" y="2431692"/>
            <a:ext cx="8367" cy="1283027"/>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 name="標題 1">
            <a:extLst>
              <a:ext uri="{FF2B5EF4-FFF2-40B4-BE49-F238E27FC236}">
                <a16:creationId xmlns:a16="http://schemas.microsoft.com/office/drawing/2014/main" id="{5CEA962A-E515-1231-96B8-4E1A7E9DF384}"/>
              </a:ext>
            </a:extLst>
          </p:cNvPr>
          <p:cNvSpPr>
            <a:spLocks noGrp="1"/>
          </p:cNvSpPr>
          <p:nvPr>
            <p:ph type="title"/>
          </p:nvPr>
        </p:nvSpPr>
        <p:spPr/>
        <p:txBody>
          <a:bodyPr/>
          <a:lstStyle/>
          <a:p>
            <a:r>
              <a:rPr lang="en-US" altLang="zh-TW">
                <a:sym typeface="Arial" panose="020B0604020202020204" pitchFamily="34" charset="0"/>
              </a:rPr>
              <a:t>2U 18-bay TS-h1887XU-RP </a:t>
            </a:r>
            <a:r>
              <a:rPr lang="zh-TW" altLang="en-US">
                <a:sym typeface="Arial" panose="020B0604020202020204" pitchFamily="34" charset="0"/>
              </a:rPr>
              <a:t>背面硬體配置</a:t>
            </a:r>
          </a:p>
        </p:txBody>
      </p:sp>
      <p:cxnSp>
        <p:nvCxnSpPr>
          <p:cNvPr id="24" name="直線接點 23">
            <a:extLst>
              <a:ext uri="{FF2B5EF4-FFF2-40B4-BE49-F238E27FC236}">
                <a16:creationId xmlns:a16="http://schemas.microsoft.com/office/drawing/2014/main" id="{A178D419-70E4-EC0D-4943-0B5CFBFBABB9}"/>
              </a:ext>
            </a:extLst>
          </p:cNvPr>
          <p:cNvCxnSpPr>
            <a:cxnSpLocks/>
          </p:cNvCxnSpPr>
          <p:nvPr/>
        </p:nvCxnSpPr>
        <p:spPr>
          <a:xfrm rot="5400000" flipH="1" flipV="1">
            <a:off x="2672979" y="4924197"/>
            <a:ext cx="528182" cy="367108"/>
          </a:xfrm>
          <a:prstGeom prst="bentConnector3">
            <a:avLst>
              <a:gd name="adj1" fmla="val -93"/>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26" name="文字方塊 25">
            <a:extLst>
              <a:ext uri="{FF2B5EF4-FFF2-40B4-BE49-F238E27FC236}">
                <a16:creationId xmlns:a16="http://schemas.microsoft.com/office/drawing/2014/main" id="{DA051C9E-1E47-2022-DA84-EEC6B975C204}"/>
              </a:ext>
            </a:extLst>
          </p:cNvPr>
          <p:cNvSpPr txBox="1"/>
          <p:nvPr/>
        </p:nvSpPr>
        <p:spPr>
          <a:xfrm>
            <a:off x="3594626" y="1764026"/>
            <a:ext cx="24741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2.5GbE RJ45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相容</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文字方塊 26">
            <a:extLst>
              <a:ext uri="{FF2B5EF4-FFF2-40B4-BE49-F238E27FC236}">
                <a16:creationId xmlns:a16="http://schemas.microsoft.com/office/drawing/2014/main" id="{3375B43E-D14D-ABA6-63AA-9EB61339AF57}"/>
              </a:ext>
            </a:extLst>
          </p:cNvPr>
          <p:cNvSpPr txBox="1"/>
          <p:nvPr/>
        </p:nvSpPr>
        <p:spPr>
          <a:xfrm>
            <a:off x="1230853" y="5877950"/>
            <a:ext cx="2706957"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10GbE RJ45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網路埠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相容</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5G/2.5G/1G/100M)</a:t>
            </a:r>
            <a:endPar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31" name="直線接點 30">
            <a:extLst>
              <a:ext uri="{FF2B5EF4-FFF2-40B4-BE49-F238E27FC236}">
                <a16:creationId xmlns:a16="http://schemas.microsoft.com/office/drawing/2014/main" id="{70390C72-488F-9D5D-8B94-3AF8B1B50F9C}"/>
              </a:ext>
            </a:extLst>
          </p:cNvPr>
          <p:cNvCxnSpPr>
            <a:cxnSpLocks/>
          </p:cNvCxnSpPr>
          <p:nvPr/>
        </p:nvCxnSpPr>
        <p:spPr>
          <a:xfrm flipV="1">
            <a:off x="4896643" y="4885266"/>
            <a:ext cx="0" cy="408265"/>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cxnSp>
        <p:nvCxnSpPr>
          <p:cNvPr id="32" name="直線接點 31">
            <a:extLst>
              <a:ext uri="{FF2B5EF4-FFF2-40B4-BE49-F238E27FC236}">
                <a16:creationId xmlns:a16="http://schemas.microsoft.com/office/drawing/2014/main" id="{4210BE2F-BFB1-C678-E972-6F325DA15A41}"/>
              </a:ext>
            </a:extLst>
          </p:cNvPr>
          <p:cNvCxnSpPr>
            <a:cxnSpLocks/>
            <a:endCxn id="55" idx="2"/>
          </p:cNvCxnSpPr>
          <p:nvPr/>
        </p:nvCxnSpPr>
        <p:spPr>
          <a:xfrm flipH="1" flipV="1">
            <a:off x="3386910" y="5018862"/>
            <a:ext cx="5539" cy="728529"/>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36" name="文字方塊 35">
            <a:extLst>
              <a:ext uri="{FF2B5EF4-FFF2-40B4-BE49-F238E27FC236}">
                <a16:creationId xmlns:a16="http://schemas.microsoft.com/office/drawing/2014/main" id="{84F1AEEE-54AF-CF3C-FBEC-7D9CCE9F7505}"/>
              </a:ext>
            </a:extLst>
          </p:cNvPr>
          <p:cNvSpPr txBox="1"/>
          <p:nvPr/>
        </p:nvSpPr>
        <p:spPr>
          <a:xfrm>
            <a:off x="1291781" y="5183537"/>
            <a:ext cx="1643571" cy="338554"/>
          </a:xfrm>
          <a:prstGeom prst="rect">
            <a:avLst/>
          </a:prstGeom>
          <a:noFill/>
        </p:spPr>
        <p:txBody>
          <a:bodyPr wrap="square" rtlCol="0">
            <a:spAutoFit/>
          </a:bodyPr>
          <a:lstStyle/>
          <a:p>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系統重置按鍵</a:t>
            </a:r>
          </a:p>
        </p:txBody>
      </p:sp>
      <p:sp>
        <p:nvSpPr>
          <p:cNvPr id="37" name="文字方塊 36">
            <a:extLst>
              <a:ext uri="{FF2B5EF4-FFF2-40B4-BE49-F238E27FC236}">
                <a16:creationId xmlns:a16="http://schemas.microsoft.com/office/drawing/2014/main" id="{4A242409-372A-7498-E72E-582F41D914BD}"/>
              </a:ext>
            </a:extLst>
          </p:cNvPr>
          <p:cNvSpPr txBox="1"/>
          <p:nvPr/>
        </p:nvSpPr>
        <p:spPr>
          <a:xfrm>
            <a:off x="3672041" y="5886508"/>
            <a:ext cx="1846164"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4 x USB-A 3.2 Gen2 10Gbps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p>
        </p:txBody>
      </p:sp>
      <p:sp>
        <p:nvSpPr>
          <p:cNvPr id="38" name="文字方塊 37">
            <a:extLst>
              <a:ext uri="{FF2B5EF4-FFF2-40B4-BE49-F238E27FC236}">
                <a16:creationId xmlns:a16="http://schemas.microsoft.com/office/drawing/2014/main" id="{9002D835-D738-DB48-7E79-A0363B106B67}"/>
              </a:ext>
            </a:extLst>
          </p:cNvPr>
          <p:cNvSpPr txBox="1"/>
          <p:nvPr/>
        </p:nvSpPr>
        <p:spPr>
          <a:xfrm>
            <a:off x="9522010" y="1707171"/>
            <a:ext cx="1779348"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2 x 500W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雙備援電源供應器</a:t>
            </a:r>
          </a:p>
        </p:txBody>
      </p:sp>
      <p:sp>
        <p:nvSpPr>
          <p:cNvPr id="39" name="文字方塊 38">
            <a:extLst>
              <a:ext uri="{FF2B5EF4-FFF2-40B4-BE49-F238E27FC236}">
                <a16:creationId xmlns:a16="http://schemas.microsoft.com/office/drawing/2014/main" id="{50A392D9-8964-11C0-12F3-CE6DC55B6C78}"/>
              </a:ext>
            </a:extLst>
          </p:cNvPr>
          <p:cNvSpPr txBox="1"/>
          <p:nvPr/>
        </p:nvSpPr>
        <p:spPr>
          <a:xfrm>
            <a:off x="4584456" y="5320885"/>
            <a:ext cx="1643571" cy="523220"/>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Console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埠</a:t>
            </a:r>
            <a:endPar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r>
              <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rPr>
              <a:t>原廠維護用</a:t>
            </a:r>
            <a:r>
              <a:rPr kumimoji="1" lang="en-US" altLang="zh-TW" sz="1200">
                <a:solidFill>
                  <a:schemeClr val="bg1"/>
                </a:solidFill>
                <a:latin typeface="Arial" panose="020B0604020202020204" pitchFamily="34" charset="0"/>
                <a:ea typeface="微軟正黑體" panose="020B0604030504040204" pitchFamily="34" charset="-120"/>
                <a:sym typeface="Arial" panose="020B0604020202020204" pitchFamily="34" charset="0"/>
              </a:rPr>
              <a:t>)</a:t>
            </a:r>
            <a:endParaRPr kumimoji="1" lang="zh-TW" altLang="en-US" sz="12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46" name="直線接點 45">
            <a:extLst>
              <a:ext uri="{FF2B5EF4-FFF2-40B4-BE49-F238E27FC236}">
                <a16:creationId xmlns:a16="http://schemas.microsoft.com/office/drawing/2014/main" id="{2AB85CE6-BB92-3F74-1C14-4A73C5BC2219}"/>
              </a:ext>
            </a:extLst>
          </p:cNvPr>
          <p:cNvCxnSpPr>
            <a:cxnSpLocks/>
          </p:cNvCxnSpPr>
          <p:nvPr/>
        </p:nvCxnSpPr>
        <p:spPr>
          <a:xfrm flipV="1">
            <a:off x="4343196" y="5018862"/>
            <a:ext cx="0" cy="728529"/>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52" name="文字方塊 51">
            <a:extLst>
              <a:ext uri="{FF2B5EF4-FFF2-40B4-BE49-F238E27FC236}">
                <a16:creationId xmlns:a16="http://schemas.microsoft.com/office/drawing/2014/main" id="{12CE1CD9-3FA4-67B8-4AD6-0FBC959863EF}"/>
              </a:ext>
            </a:extLst>
          </p:cNvPr>
          <p:cNvSpPr txBox="1"/>
          <p:nvPr/>
        </p:nvSpPr>
        <p:spPr>
          <a:xfrm>
            <a:off x="6351519" y="1730359"/>
            <a:ext cx="3222933" cy="584775"/>
          </a:xfrm>
          <a:prstGeom prst="rect">
            <a:avLst/>
          </a:prstGeom>
          <a:noFill/>
        </p:spPr>
        <p:txBody>
          <a:bodyPr wrap="square" rtlCol="0">
            <a:spAutoFit/>
          </a:bodyPr>
          <a:lstStyle/>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SSD #1~#3 : 3 x 2.5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吋</a:t>
            </a:r>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 </a:t>
            </a:r>
          </a:p>
          <a:p>
            <a:r>
              <a:rPr kumimoji="1" lang="en-US" altLang="zh-TW" sz="1600">
                <a:solidFill>
                  <a:schemeClr val="bg1"/>
                </a:solidFill>
                <a:latin typeface="Arial" panose="020B0604020202020204" pitchFamily="34" charset="0"/>
                <a:ea typeface="微軟正黑體" panose="020B0604030504040204" pitchFamily="34" charset="-120"/>
                <a:sym typeface="Arial" panose="020B0604020202020204" pitchFamily="34" charset="0"/>
              </a:rPr>
              <a:t>SATA 6Gbps SSD </a:t>
            </a:r>
            <a:r>
              <a:rPr kumimoji="1" lang="zh-TW" altLang="en-US" sz="1600">
                <a:solidFill>
                  <a:schemeClr val="bg1"/>
                </a:solidFill>
                <a:latin typeface="Arial" panose="020B0604020202020204" pitchFamily="34" charset="0"/>
                <a:ea typeface="微軟正黑體" panose="020B0604030504040204" pitchFamily="34" charset="-120"/>
                <a:sym typeface="Arial" panose="020B0604020202020204" pitchFamily="34" charset="0"/>
              </a:rPr>
              <a:t>熱插拔專用埠</a:t>
            </a:r>
          </a:p>
        </p:txBody>
      </p:sp>
      <p:cxnSp>
        <p:nvCxnSpPr>
          <p:cNvPr id="53" name="直線接點 52">
            <a:extLst>
              <a:ext uri="{FF2B5EF4-FFF2-40B4-BE49-F238E27FC236}">
                <a16:creationId xmlns:a16="http://schemas.microsoft.com/office/drawing/2014/main" id="{0295D8D7-0E7F-6EB6-00ED-58F54F82C686}"/>
              </a:ext>
            </a:extLst>
          </p:cNvPr>
          <p:cNvCxnSpPr>
            <a:cxnSpLocks/>
            <a:endCxn id="75" idx="0"/>
          </p:cNvCxnSpPr>
          <p:nvPr/>
        </p:nvCxnSpPr>
        <p:spPr>
          <a:xfrm>
            <a:off x="7907724" y="2345506"/>
            <a:ext cx="1" cy="1357471"/>
          </a:xfrm>
          <a:prstGeom prst="line">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cxnSp>
      <p:sp>
        <p:nvSpPr>
          <p:cNvPr id="58" name="文字方塊 57">
            <a:extLst>
              <a:ext uri="{FF2B5EF4-FFF2-40B4-BE49-F238E27FC236}">
                <a16:creationId xmlns:a16="http://schemas.microsoft.com/office/drawing/2014/main" id="{DFA08D7D-3941-03B8-3F88-66E1EDEFE5FC}"/>
              </a:ext>
            </a:extLst>
          </p:cNvPr>
          <p:cNvSpPr txBox="1"/>
          <p:nvPr/>
        </p:nvSpPr>
        <p:spPr>
          <a:xfrm>
            <a:off x="6753556" y="3666657"/>
            <a:ext cx="330086" cy="1200329"/>
          </a:xfrm>
          <a:prstGeom prst="rect">
            <a:avLst/>
          </a:prstGeom>
          <a:solidFill>
            <a:srgbClr val="F34F21">
              <a:alpha val="85098"/>
            </a:srgbClr>
          </a:solidFill>
        </p:spPr>
        <p:txBody>
          <a:bodyPr wrap="square" rtlCol="0">
            <a:spAutoFit/>
          </a:bodyPr>
          <a:lstStyle/>
          <a:p>
            <a:pPr algn="ct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#1</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1" name="文字方塊 60">
            <a:extLst>
              <a:ext uri="{FF2B5EF4-FFF2-40B4-BE49-F238E27FC236}">
                <a16:creationId xmlns:a16="http://schemas.microsoft.com/office/drawing/2014/main" id="{FCAAF3F9-95F1-05C2-C284-D160753A9762}"/>
              </a:ext>
            </a:extLst>
          </p:cNvPr>
          <p:cNvSpPr txBox="1"/>
          <p:nvPr/>
        </p:nvSpPr>
        <p:spPr>
          <a:xfrm>
            <a:off x="6351519" y="3666657"/>
            <a:ext cx="330086" cy="1200329"/>
          </a:xfrm>
          <a:prstGeom prst="rect">
            <a:avLst/>
          </a:prstGeom>
          <a:solidFill>
            <a:srgbClr val="F34F21">
              <a:alpha val="85098"/>
            </a:srgbClr>
          </a:solidFill>
        </p:spPr>
        <p:txBody>
          <a:bodyPr wrap="square" rtlCol="0">
            <a:spAutoFit/>
          </a:bodyPr>
          <a:lstStyle/>
          <a:p>
            <a:pPr algn="ct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#2</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2" name="文字方塊 61">
            <a:extLst>
              <a:ext uri="{FF2B5EF4-FFF2-40B4-BE49-F238E27FC236}">
                <a16:creationId xmlns:a16="http://schemas.microsoft.com/office/drawing/2014/main" id="{B0C76B30-FA34-7417-E2DD-80155251C1E4}"/>
              </a:ext>
            </a:extLst>
          </p:cNvPr>
          <p:cNvSpPr txBox="1"/>
          <p:nvPr/>
        </p:nvSpPr>
        <p:spPr>
          <a:xfrm>
            <a:off x="5933263" y="3666657"/>
            <a:ext cx="330086" cy="1200329"/>
          </a:xfrm>
          <a:prstGeom prst="rect">
            <a:avLst/>
          </a:prstGeom>
          <a:solidFill>
            <a:srgbClr val="F34F21">
              <a:alpha val="85098"/>
            </a:srgbClr>
          </a:solidFill>
        </p:spPr>
        <p:txBody>
          <a:bodyPr wrap="square" rtlCol="0">
            <a:spAutoFit/>
          </a:bodyPr>
          <a:lstStyle/>
          <a:p>
            <a:pPr algn="ctr"/>
            <a:r>
              <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rPr>
              <a:t>插槽</a:t>
            </a:r>
            <a:endPar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endParaRPr>
          </a:p>
          <a:p>
            <a:pPr algn="ctr"/>
            <a:r>
              <a:rPr kumimoji="1" lang="en-US" altLang="zh-TW">
                <a:solidFill>
                  <a:schemeClr val="bg1"/>
                </a:solidFill>
                <a:latin typeface="Arial" panose="020B0604020202020204" pitchFamily="34" charset="0"/>
                <a:ea typeface="微軟正黑體" panose="020B0604030504040204" pitchFamily="34" charset="-120"/>
                <a:sym typeface="Arial" panose="020B0604020202020204" pitchFamily="34" charset="0"/>
              </a:rPr>
              <a:t>#3</a:t>
            </a:r>
            <a:endParaRPr kumimoji="1" lang="zh-TW" altLang="en-US">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grpSp>
        <p:nvGrpSpPr>
          <p:cNvPr id="40" name="群組 39">
            <a:extLst>
              <a:ext uri="{FF2B5EF4-FFF2-40B4-BE49-F238E27FC236}">
                <a16:creationId xmlns:a16="http://schemas.microsoft.com/office/drawing/2014/main" id="{DB124011-1D2C-309A-BCCD-B727214B95B9}"/>
              </a:ext>
            </a:extLst>
          </p:cNvPr>
          <p:cNvGrpSpPr/>
          <p:nvPr/>
        </p:nvGrpSpPr>
        <p:grpSpPr>
          <a:xfrm>
            <a:off x="1768513" y="3714719"/>
            <a:ext cx="296132" cy="338554"/>
            <a:chOff x="3703319" y="3634898"/>
            <a:chExt cx="296132" cy="338554"/>
          </a:xfrm>
        </p:grpSpPr>
        <p:sp>
          <p:nvSpPr>
            <p:cNvPr id="41" name="橢圓 40">
              <a:extLst>
                <a:ext uri="{FF2B5EF4-FFF2-40B4-BE49-F238E27FC236}">
                  <a16:creationId xmlns:a16="http://schemas.microsoft.com/office/drawing/2014/main" id="{186B7BBD-1478-7D33-1F0C-C1CD2698E884}"/>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2" name="文字方塊 41">
              <a:extLst>
                <a:ext uri="{FF2B5EF4-FFF2-40B4-BE49-F238E27FC236}">
                  <a16:creationId xmlns:a16="http://schemas.microsoft.com/office/drawing/2014/main" id="{2638EB9C-6681-5883-D6AB-FF1548593FD0}"/>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43" name="群組 42">
            <a:extLst>
              <a:ext uri="{FF2B5EF4-FFF2-40B4-BE49-F238E27FC236}">
                <a16:creationId xmlns:a16="http://schemas.microsoft.com/office/drawing/2014/main" id="{75503BDD-8DF3-9822-F2F7-AB8B26718FC2}"/>
              </a:ext>
            </a:extLst>
          </p:cNvPr>
          <p:cNvGrpSpPr/>
          <p:nvPr/>
        </p:nvGrpSpPr>
        <p:grpSpPr>
          <a:xfrm>
            <a:off x="2187887" y="3714719"/>
            <a:ext cx="296132" cy="338554"/>
            <a:chOff x="3703319" y="3634898"/>
            <a:chExt cx="296132" cy="338554"/>
          </a:xfrm>
        </p:grpSpPr>
        <p:sp>
          <p:nvSpPr>
            <p:cNvPr id="44" name="橢圓 43">
              <a:extLst>
                <a:ext uri="{FF2B5EF4-FFF2-40B4-BE49-F238E27FC236}">
                  <a16:creationId xmlns:a16="http://schemas.microsoft.com/office/drawing/2014/main" id="{3D1F30A7-5649-210E-7BC6-0BB62B6EF5C1}"/>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48" name="文字方塊 47">
              <a:extLst>
                <a:ext uri="{FF2B5EF4-FFF2-40B4-BE49-F238E27FC236}">
                  <a16:creationId xmlns:a16="http://schemas.microsoft.com/office/drawing/2014/main" id="{C5E274D1-2DA5-43C5-6C06-39EADFA1ED31}"/>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50" name="群組 49">
            <a:extLst>
              <a:ext uri="{FF2B5EF4-FFF2-40B4-BE49-F238E27FC236}">
                <a16:creationId xmlns:a16="http://schemas.microsoft.com/office/drawing/2014/main" id="{CB0328A5-3542-F5D8-5E4B-9FD78408CCB0}"/>
              </a:ext>
            </a:extLst>
          </p:cNvPr>
          <p:cNvGrpSpPr/>
          <p:nvPr/>
        </p:nvGrpSpPr>
        <p:grpSpPr>
          <a:xfrm>
            <a:off x="2580429" y="3714719"/>
            <a:ext cx="296132" cy="338554"/>
            <a:chOff x="3703319" y="3634898"/>
            <a:chExt cx="296132" cy="338554"/>
          </a:xfrm>
        </p:grpSpPr>
        <p:sp>
          <p:nvSpPr>
            <p:cNvPr id="51" name="橢圓 50">
              <a:extLst>
                <a:ext uri="{FF2B5EF4-FFF2-40B4-BE49-F238E27FC236}">
                  <a16:creationId xmlns:a16="http://schemas.microsoft.com/office/drawing/2014/main" id="{1ECFB268-B516-74FD-F909-90D3E22FAB91}"/>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4" name="文字方塊 53">
              <a:extLst>
                <a:ext uri="{FF2B5EF4-FFF2-40B4-BE49-F238E27FC236}">
                  <a16:creationId xmlns:a16="http://schemas.microsoft.com/office/drawing/2014/main" id="{7F84AA35-F14D-909E-6486-0F2B74E927C4}"/>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6</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55" name="矩形 54">
            <a:extLst>
              <a:ext uri="{FF2B5EF4-FFF2-40B4-BE49-F238E27FC236}">
                <a16:creationId xmlns:a16="http://schemas.microsoft.com/office/drawing/2014/main" id="{7DFC2CBE-0442-C39E-9B51-DDA5D66F64DC}"/>
              </a:ext>
            </a:extLst>
          </p:cNvPr>
          <p:cNvSpPr/>
          <p:nvPr/>
        </p:nvSpPr>
        <p:spPr>
          <a:xfrm>
            <a:off x="3183443" y="4180662"/>
            <a:ext cx="406933" cy="83820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6" name="矩形 55">
            <a:extLst>
              <a:ext uri="{FF2B5EF4-FFF2-40B4-BE49-F238E27FC236}">
                <a16:creationId xmlns:a16="http://schemas.microsoft.com/office/drawing/2014/main" id="{3AF5FF9E-39D3-9567-E0C0-FD5D04CF870F}"/>
              </a:ext>
            </a:extLst>
          </p:cNvPr>
          <p:cNvSpPr/>
          <p:nvPr/>
        </p:nvSpPr>
        <p:spPr>
          <a:xfrm>
            <a:off x="3997589" y="4505920"/>
            <a:ext cx="691601" cy="512942"/>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57" name="矩形 56">
            <a:extLst>
              <a:ext uri="{FF2B5EF4-FFF2-40B4-BE49-F238E27FC236}">
                <a16:creationId xmlns:a16="http://schemas.microsoft.com/office/drawing/2014/main" id="{27EB58EB-3DA8-3EEB-24CA-B8AA725BB945}"/>
              </a:ext>
            </a:extLst>
          </p:cNvPr>
          <p:cNvSpPr/>
          <p:nvPr/>
        </p:nvSpPr>
        <p:spPr>
          <a:xfrm>
            <a:off x="3590376" y="4180662"/>
            <a:ext cx="406933" cy="838200"/>
          </a:xfrm>
          <a:prstGeom prst="rect">
            <a:avLst/>
          </a:prstGeom>
          <a:ln w="12700" cap="rnd">
            <a:solidFill>
              <a:srgbClr val="F34F21"/>
            </a:solidFill>
            <a:headEnd type="ova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grpSp>
        <p:nvGrpSpPr>
          <p:cNvPr id="70" name="群組 69">
            <a:extLst>
              <a:ext uri="{FF2B5EF4-FFF2-40B4-BE49-F238E27FC236}">
                <a16:creationId xmlns:a16="http://schemas.microsoft.com/office/drawing/2014/main" id="{76CADA86-F680-97B9-D50A-BA5D8FC7A158}"/>
              </a:ext>
            </a:extLst>
          </p:cNvPr>
          <p:cNvGrpSpPr/>
          <p:nvPr/>
        </p:nvGrpSpPr>
        <p:grpSpPr>
          <a:xfrm>
            <a:off x="7395567" y="3702977"/>
            <a:ext cx="296132" cy="338554"/>
            <a:chOff x="3703319" y="3634898"/>
            <a:chExt cx="296132" cy="338554"/>
          </a:xfrm>
        </p:grpSpPr>
        <p:sp>
          <p:nvSpPr>
            <p:cNvPr id="71" name="橢圓 70">
              <a:extLst>
                <a:ext uri="{FF2B5EF4-FFF2-40B4-BE49-F238E27FC236}">
                  <a16:creationId xmlns:a16="http://schemas.microsoft.com/office/drawing/2014/main" id="{DEED4728-6DFF-911C-9EDB-26204209A892}"/>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2" name="文字方塊 71">
              <a:extLst>
                <a:ext uri="{FF2B5EF4-FFF2-40B4-BE49-F238E27FC236}">
                  <a16:creationId xmlns:a16="http://schemas.microsoft.com/office/drawing/2014/main" id="{A752F52B-AF83-F332-F926-A1E5A1A480EB}"/>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73" name="群組 72">
            <a:extLst>
              <a:ext uri="{FF2B5EF4-FFF2-40B4-BE49-F238E27FC236}">
                <a16:creationId xmlns:a16="http://schemas.microsoft.com/office/drawing/2014/main" id="{B426A84B-28CE-183E-32BD-0D818F2A1B15}"/>
              </a:ext>
            </a:extLst>
          </p:cNvPr>
          <p:cNvGrpSpPr/>
          <p:nvPr/>
        </p:nvGrpSpPr>
        <p:grpSpPr>
          <a:xfrm>
            <a:off x="7768025" y="3702977"/>
            <a:ext cx="296132" cy="338554"/>
            <a:chOff x="3703319" y="3634898"/>
            <a:chExt cx="296132" cy="338554"/>
          </a:xfrm>
        </p:grpSpPr>
        <p:sp>
          <p:nvSpPr>
            <p:cNvPr id="74" name="橢圓 73">
              <a:extLst>
                <a:ext uri="{FF2B5EF4-FFF2-40B4-BE49-F238E27FC236}">
                  <a16:creationId xmlns:a16="http://schemas.microsoft.com/office/drawing/2014/main" id="{ABFDF185-B96B-A8A5-E1CB-497C678069CF}"/>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5" name="文字方塊 74">
              <a:extLst>
                <a:ext uri="{FF2B5EF4-FFF2-40B4-BE49-F238E27FC236}">
                  <a16:creationId xmlns:a16="http://schemas.microsoft.com/office/drawing/2014/main" id="{62DB551B-5337-FE97-3FDE-053B1C7436C8}"/>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76" name="群組 75">
            <a:extLst>
              <a:ext uri="{FF2B5EF4-FFF2-40B4-BE49-F238E27FC236}">
                <a16:creationId xmlns:a16="http://schemas.microsoft.com/office/drawing/2014/main" id="{E4BD6025-AC12-861F-A5E6-C3AA28230702}"/>
              </a:ext>
            </a:extLst>
          </p:cNvPr>
          <p:cNvGrpSpPr/>
          <p:nvPr/>
        </p:nvGrpSpPr>
        <p:grpSpPr>
          <a:xfrm>
            <a:off x="8140483" y="3702977"/>
            <a:ext cx="296132" cy="338554"/>
            <a:chOff x="3703319" y="3634898"/>
            <a:chExt cx="296132" cy="338554"/>
          </a:xfrm>
        </p:grpSpPr>
        <p:sp>
          <p:nvSpPr>
            <p:cNvPr id="77" name="橢圓 76">
              <a:extLst>
                <a:ext uri="{FF2B5EF4-FFF2-40B4-BE49-F238E27FC236}">
                  <a16:creationId xmlns:a16="http://schemas.microsoft.com/office/drawing/2014/main" id="{167C402B-6A1C-8546-7D8F-C84DFC707172}"/>
                </a:ext>
              </a:extLst>
            </p:cNvPr>
            <p:cNvSpPr/>
            <p:nvPr/>
          </p:nvSpPr>
          <p:spPr>
            <a:xfrm>
              <a:off x="3703320" y="3656109"/>
              <a:ext cx="296131" cy="296131"/>
            </a:xfrm>
            <a:prstGeom prst="ellipse">
              <a:avLst/>
            </a:prstGeom>
            <a:solidFill>
              <a:srgbClr val="F34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78" name="文字方塊 77">
              <a:extLst>
                <a:ext uri="{FF2B5EF4-FFF2-40B4-BE49-F238E27FC236}">
                  <a16:creationId xmlns:a16="http://schemas.microsoft.com/office/drawing/2014/main" id="{02DFB017-B0D7-27DC-066B-8220AD5F8ECE}"/>
                </a:ext>
              </a:extLst>
            </p:cNvPr>
            <p:cNvSpPr txBox="1"/>
            <p:nvPr/>
          </p:nvSpPr>
          <p:spPr>
            <a:xfrm>
              <a:off x="3703319" y="3634898"/>
              <a:ext cx="279399" cy="338554"/>
            </a:xfrm>
            <a:prstGeom prst="rect">
              <a:avLst/>
            </a:prstGeom>
            <a:noFill/>
          </p:spPr>
          <p:txBody>
            <a:bodyPr wrap="square" rtlCol="0">
              <a:spAutoFit/>
            </a:bodyPr>
            <a:lstStyle/>
            <a:p>
              <a:pPr algn="ct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Tree>
    <p:extLst>
      <p:ext uri="{BB962C8B-B14F-4D97-AF65-F5344CB8AC3E}">
        <p14:creationId xmlns:p14="http://schemas.microsoft.com/office/powerpoint/2010/main" val="825550789"/>
      </p:ext>
    </p:extLst>
  </p:cSld>
  <p:clrMapOvr>
    <a:masterClrMapping/>
  </p:clrMapOvr>
  <p:transition spd="slow">
    <p:fade thruBlk="1"/>
  </p:transition>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7050</Words>
  <Application>Microsoft Office PowerPoint</Application>
  <PresentationFormat>寬螢幕</PresentationFormat>
  <Paragraphs>897</Paragraphs>
  <Slides>59</Slides>
  <Notes>28</Notes>
  <HiddenSlides>0</HiddenSlides>
  <MMClips>0</MMClips>
  <ScaleCrop>false</ScaleCrop>
  <HeadingPairs>
    <vt:vector size="6" baseType="variant">
      <vt:variant>
        <vt:lpstr>使用字型</vt:lpstr>
      </vt:variant>
      <vt:variant>
        <vt:i4>8</vt:i4>
      </vt:variant>
      <vt:variant>
        <vt:lpstr>佈景主題</vt:lpstr>
      </vt:variant>
      <vt:variant>
        <vt:i4>2</vt:i4>
      </vt:variant>
      <vt:variant>
        <vt:lpstr>投影片標題</vt:lpstr>
      </vt:variant>
      <vt:variant>
        <vt:i4>59</vt:i4>
      </vt:variant>
    </vt:vector>
  </HeadingPairs>
  <TitlesOfParts>
    <vt:vector size="69" baseType="lpstr">
      <vt:lpstr>Microsoft JhengHei</vt:lpstr>
      <vt:lpstr>Microsoft JhengHei</vt:lpstr>
      <vt:lpstr>Arial</vt:lpstr>
      <vt:lpstr>Bahnschrift SemiLight Condensed</vt:lpstr>
      <vt:lpstr>Calibri</vt:lpstr>
      <vt:lpstr>Calibri Light</vt:lpstr>
      <vt:lpstr>Corbel</vt:lpstr>
      <vt:lpstr>Wingdings</vt:lpstr>
      <vt:lpstr>Office 佈景主題</vt:lpstr>
      <vt:lpstr>1_Office 佈景主題</vt:lpstr>
      <vt:lpstr>PowerPoint 簡報</vt:lpstr>
      <vt:lpstr>高效率企業儲存需求趨向高效能低延遲  SSD 快取加速、PCIe Gen4、與 10GbE/25GbE 網路</vt:lpstr>
      <vt:lpstr>從邊緣到雲端的各式創新解決方案， IntelⓇ 塑照科技、運算、與儲存的未來</vt:lpstr>
      <vt:lpstr>PowerPoint 簡報</vt:lpstr>
      <vt:lpstr>全系列支援 HDD / SSD 混合式儲存架構新體驗， 彈性配置與啟用 SSD 快取以讓效能迅速提升</vt:lpstr>
      <vt:lpstr>1U 9-bay TS-h987XU-RP 正面硬體配置</vt:lpstr>
      <vt:lpstr>1U 9-bay TS-h987XU-RP 背面硬體配置</vt:lpstr>
      <vt:lpstr>2U 18-bay TS-h1887XU-RP &amp; 3U 22-bay TS-h2287XU-RP 正面硬體配置</vt:lpstr>
      <vt:lpstr>2U 18-bay TS-h1887XU-RP 背面硬體配置</vt:lpstr>
      <vt:lpstr>3U 22-bay TS-h2287XU-RP 背面硬體配置</vt:lpstr>
      <vt:lpstr>4U 30-bay TS-h3087XU-RP 正面硬體配置</vt:lpstr>
      <vt:lpstr>4U 30-bay TS-h3087XU-RP 背面硬體配置</vt:lpstr>
      <vt:lpstr>TS-h987XU-RP、TS-h1887XU-RP、 TS-h2287XU-RP： 3.5 吋 HDD 托盤安裝 SATA 6Gbps HDD</vt:lpstr>
      <vt:lpstr>TS-h3087XU-RP： 3.5 吋 HDD 托盤安裝 SATA 6Gbps HDD</vt:lpstr>
      <vt:lpstr>TS-h3087XU-RP： 3.5 吋 HDD 托盤安裝 2.5 吋 SATA 6Gbps SSD</vt:lpstr>
      <vt:lpstr>TS-h987XU-RP:  2.5 吋 SSD 托盤安裝 2.5 吋 NVMe / SATA SSD</vt:lpstr>
      <vt:lpstr>TS-h1887XU-RP、TS-h2287XU-RP、TS-h3087XU-RP:  2.5 吋 SSD 托盤安裝 2.5 吋 SATA SSD</vt:lpstr>
      <vt:lpstr>TS-hx87XU-RP 支援高達 128 GB DDR4 ECC  雙通道記憶體配置，多工與多人連接更順暢</vt:lpstr>
      <vt:lpstr>雙 10GbE 與 2.5GbE Multi-Gig 網路埠， 立即發揮效能與讓既有網路環境即刻升速 </vt:lpstr>
      <vt:lpstr>全新 PCIe Gen4 高速世代插槽，可額外選購QXG 網卡支援 25GbE SFP28 高速網路埠</vt:lpstr>
      <vt:lpstr>支援 2.5GbE / 5GbE / 10GbE/ 25GbE / 40GbE 各式 QNAP 網路相關擴充卡</vt:lpstr>
      <vt:lpstr>4 核心 8 執行緒 TS-h987XU-RP-E2334-16G 25GbE 用戶端環境同時存取效能</vt:lpstr>
      <vt:lpstr>6 核心 12 執行緒 TS-h1887XU-RP-E2336-32G 6 台 25GbE 用戶端環境同時存取效能</vt:lpstr>
      <vt:lpstr>8 核心 16 執行緒 TS-h2287XU-RP-E2378-64G 6 台 25GbE 用戶端環境同時存取效能</vt:lpstr>
      <vt:lpstr>8 核心 16 執行緒 TS-h3087XU-RP-E2378-64G 6 台 25GbE 用戶端環境同時存取效能</vt:lpstr>
      <vt:lpstr>容量擴充：利用 QM2 卡擴展 M.2 NVMe SSD </vt:lpstr>
      <vt:lpstr>容量擴充：利用 QM2 卡擴展 M.2 NVMe SSD </vt:lpstr>
      <vt:lpstr>Fibre Channel FC SAN 32Gb/s &amp; 16Gb/s 高效能低延遲儲存方案</vt:lpstr>
      <vt:lpstr>PB 級大容量的多台 QNAP SAS 12Gb/s  12-bay &amp; 16-bay JBOD 儲存擴充</vt:lpstr>
      <vt:lpstr>PowerPoint 簡報</vt:lpstr>
      <vt:lpstr>NAS &amp; QuTS hero O.S.具備在線資料縮減技術， 能大幅延長 SSD 的使用壽命</vt:lpstr>
      <vt:lpstr>作業系統會自動偵測啟用 QSAL 專利技術， 提供預防 SSD 發生同時損害的機制 </vt:lpstr>
      <vt:lpstr>Kernel 5.10 LTS</vt:lpstr>
      <vt:lpstr>提升安全保護等級</vt:lpstr>
      <vt:lpstr>提升安全保護等級</vt:lpstr>
      <vt:lpstr>用 Windows 網路磁碟機快速搜尋 NAS 內的檔案</vt:lpstr>
      <vt:lpstr>最佳萬人用戶數等級檔案儲存方案， 文件儲存、備份、搜尋與管理輕鬆搞定</vt:lpstr>
      <vt:lpstr>內建 exFAT 檔案系統驅動程式， 加速大型影音檔案跨平台交換 &amp; 分享</vt:lpstr>
      <vt:lpstr>一次提供三階段的備份方式 :  給您最齊全的資料備援保護</vt:lpstr>
      <vt:lpstr>HBS 3.0 輕鬆完成備份 3-2-1 的策略</vt:lpstr>
      <vt:lpstr>SnapSync 快照同步</vt:lpstr>
      <vt:lpstr>SnapSync 即時同步+ Instant Clone</vt:lpstr>
      <vt:lpstr>QuFTP 輕鬆架設 FTP 站台，進行檔案交換與分享</vt:lpstr>
      <vt:lpstr>更輕量，更快速的 VPN 服務</vt:lpstr>
      <vt:lpstr>QuWAN: 方便、快速搭建企業跨點的 SD-WAN解決方案</vt:lpstr>
      <vt:lpstr>Hyper Data Protector: 免授權 VMware® 與 Hyper-V 虛擬機備份一體機</vt:lpstr>
      <vt:lpstr>QuObjects: S3 最佳儲存，適合物件儲存 開發測試與備份雲端冷資料</vt:lpstr>
      <vt:lpstr>HybridMount 無縫掛載雲空間， 兩種彈性存取模式</vt:lpstr>
      <vt:lpstr>LUN 資料上雲與大型資料庫雲端備份利器： VJBOD cloud 區塊型雲網關</vt:lpstr>
      <vt:lpstr>Boxafe: Google™ Workspace  與 Microsoft 365 的 NAS 備份還原方案</vt:lpstr>
      <vt:lpstr>虛擬機工作站與容器工作站創建 VM 應用儲存一體機</vt:lpstr>
      <vt:lpstr>適合企業與工作團隊使用的 QuTScloud  Virtual NAS 解決方案</vt:lpstr>
      <vt:lpstr>完善的虛擬化認證加持</vt:lpstr>
      <vt:lpstr>搭配網路攝影機與 QVR Elite 軟體 打造智慧安全監控系統</vt:lpstr>
      <vt:lpstr>PowerPoint 簡報</vt:lpstr>
      <vt:lpstr>出貨預載企業級 QuTS hero 系統，並可彈性轉換 QuTS hero / QTS 作業系統，獲得強悍效能</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Lucas Lin 林彥呈</cp:lastModifiedBy>
  <cp:revision>1</cp:revision>
  <dcterms:created xsi:type="dcterms:W3CDTF">2021-03-26T08:21:54Z</dcterms:created>
  <dcterms:modified xsi:type="dcterms:W3CDTF">2022-08-26T08:57:20Z</dcterms:modified>
</cp:coreProperties>
</file>