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3"/>
    <p:sldMasterId id="2147483662" r:id="rId4"/>
  </p:sldMasterIdLst>
  <p:notesMasterIdLst>
    <p:notesMasterId r:id="rId64"/>
  </p:notesMasterIdLst>
  <p:sldIdLst>
    <p:sldId id="256" r:id="rId5"/>
    <p:sldId id="257" r:id="rId6"/>
    <p:sldId id="258" r:id="rId7"/>
    <p:sldId id="530"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1453" r:id="rId23"/>
    <p:sldId id="275" r:id="rId24"/>
    <p:sldId id="3588" r:id="rId25"/>
    <p:sldId id="277" r:id="rId26"/>
    <p:sldId id="278" r:id="rId27"/>
    <p:sldId id="279" r:id="rId28"/>
    <p:sldId id="280" r:id="rId29"/>
    <p:sldId id="281" r:id="rId30"/>
    <p:sldId id="282" r:id="rId31"/>
    <p:sldId id="3589" r:id="rId32"/>
    <p:sldId id="357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656" r:id="rId61"/>
    <p:sldId id="313" r:id="rId62"/>
    <p:sldId id="314" r:id="rId6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E99116-6C1C-4FF5-8D07-B4ADADA0141E}">
  <a:tblStyle styleId="{90E99116-6C1C-4FF5-8D07-B4ADADA0141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7A94DF19-5C1C-47E2-9619-1E78DA526A3B}"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6" autoAdjust="0"/>
    <p:restoredTop sz="94660"/>
  </p:normalViewPr>
  <p:slideViewPr>
    <p:cSldViewPr snapToGrid="0">
      <p:cViewPr varScale="1">
        <p:scale>
          <a:sx n="112" d="100"/>
          <a:sy n="112" d="100"/>
        </p:scale>
        <p:origin x="768"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 name="Google Shape;5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0" name="Google Shape;24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6" name="Google Shape;28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7" name="Google Shape;29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4" name="Google Shape;34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0" name="Google Shape;36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3. Insert the tray</a:t>
            </a:r>
            <a:endParaRPr dirty="0"/>
          </a:p>
        </p:txBody>
      </p:sp>
      <p:sp>
        <p:nvSpPr>
          <p:cNvPr id="378" name="Google Shape;37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5" name="Google Shape;39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4" name="Google Shape;41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5" name="Google Shape;42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endParaRPr lang="en-US" altLang="zh-TW">
              <a:solidFill>
                <a:srgbClr val="FFFFFF"/>
              </a:solidFill>
              <a:latin typeface="微軟正黑體"/>
              <a:ea typeface="微軟正黑體"/>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latin typeface="Meiryo UI" panose="020B0604030504040204" pitchFamily="50" charset="-128"/>
                <a:ea typeface="Meiryo UI" panose="020B0604030504040204" pitchFamily="50" charset="-128"/>
              </a:rPr>
              <a:pPr/>
              <a:t>19</a:t>
            </a:fld>
            <a:endParaRPr lang="zh-TW"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98733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Google Shape;5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6" name="Google Shape;5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solidFill>
                <a:srgbClr val="FFFFFF"/>
              </a:solidFill>
              <a:latin typeface="Microsoft JhengHei"/>
              <a:ea typeface="Microsoft JhengHei"/>
              <a:cs typeface="Microsoft JhengHei"/>
              <a:sym typeface="Microsoft JhengHei"/>
            </a:endParaRPr>
          </a:p>
        </p:txBody>
      </p:sp>
      <p:sp>
        <p:nvSpPr>
          <p:cNvPr id="463" name="Google Shape;46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20</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25" name="Google Shape;52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22</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67" name="Google Shape;56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23</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11" name="Google Shape;61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24</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55" name="Google Shape;65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25</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23" name="Google Shape;72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latin typeface="Meiryo UI" panose="020B0604030504040204" pitchFamily="50" charset="-128"/>
                <a:ea typeface="Meiryo UI" panose="020B0604030504040204" pitchFamily="50" charset="-128"/>
              </a:rPr>
              <a:t>28</a:t>
            </a:fld>
            <a:endParaRPr lang="zh-TW"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89858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6" name="Google Shape;80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12" name="Google Shape;81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31</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2" name="Google Shape;7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81" name="Google Shape;88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32</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8" name="Google Shape;90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4" name="Google Shape;92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3" name="Google Shape;943;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8" name="Google Shape;978;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87" name="Google Shape;98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7" name="Google Shape;1017;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18" name="Google Shape;1018;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40</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0" name="Google Shape;1140;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41" name="Google Shape;1141;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41</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latin typeface="Meiryo UI" panose="020B0604030504040204" pitchFamily="50" charset="-128"/>
                <a:ea typeface="Meiryo UI" panose="020B0604030504040204" pitchFamily="50" charset="-128"/>
              </a:rPr>
              <a:t>4</a:t>
            </a:fld>
            <a:endParaRPr lang="zh-TW"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439449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7" name="Google Shape;1267;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68" name="Google Shape;1268;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42</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5" name="Google Shape;1335;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4" name="Google Shape;1344;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5" name="Google Shape;1355;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2" name="Google Shape;1372;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1" name="Google Shape;1401;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7" name="Google Shape;1527;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28" name="Google Shape;1528;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48</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0" name="Google Shape;1580;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81" name="Google Shape;1581;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49</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39" name="Google Shape;173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2"/>
        <p:cNvGrpSpPr/>
        <p:nvPr/>
      </p:nvGrpSpPr>
      <p:grpSpPr>
        <a:xfrm>
          <a:off x="0" y="0"/>
          <a:ext cx="0" cy="0"/>
          <a:chOff x="0" y="0"/>
          <a:chExt cx="0" cy="0"/>
        </a:xfrm>
      </p:grpSpPr>
      <p:sp>
        <p:nvSpPr>
          <p:cNvPr id="1763" name="Google Shape;1763;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4" name="Google Shape;176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9" name="Google Shape;10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02" name="Google Shape;1802;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1" name="Google Shape;1811;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12" name="Google Shape;1812;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53</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0"/>
        <p:cNvGrpSpPr/>
        <p:nvPr/>
      </p:nvGrpSpPr>
      <p:grpSpPr>
        <a:xfrm>
          <a:off x="0" y="0"/>
          <a:ext cx="0" cy="0"/>
          <a:chOff x="0" y="0"/>
          <a:chExt cx="0" cy="0"/>
        </a:xfrm>
      </p:grpSpPr>
      <p:sp>
        <p:nvSpPr>
          <p:cNvPr id="1821" name="Google Shape;182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2" name="Google Shape;1822;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41" name="Google Shape;184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9"/>
        <p:cNvGrpSpPr/>
        <p:nvPr/>
      </p:nvGrpSpPr>
      <p:grpSpPr>
        <a:xfrm>
          <a:off x="0" y="0"/>
          <a:ext cx="0" cy="0"/>
          <a:chOff x="0" y="0"/>
          <a:chExt cx="0" cy="0"/>
        </a:xfrm>
      </p:grpSpPr>
      <p:sp>
        <p:nvSpPr>
          <p:cNvPr id="1860" name="Google Shape;1860;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61" name="Google Shape;1861;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80" name="Google Shape;1880;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88" name="Google Shape;1888;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4" name="Google Shape;12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8</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7_自訂版面配置">
  <p:cSld name="7_自訂版面配置">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1851" y="470"/>
            <a:ext cx="12188298" cy="685705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9_標題投影片">
  <p:cSld name="19_標題投影片">
    <p:spTree>
      <p:nvGrpSpPr>
        <p:cNvPr id="1" name="Shape 40"/>
        <p:cNvGrpSpPr/>
        <p:nvPr/>
      </p:nvGrpSpPr>
      <p:grpSpPr>
        <a:xfrm>
          <a:off x="0" y="0"/>
          <a:ext cx="0" cy="0"/>
          <a:chOff x="0" y="0"/>
          <a:chExt cx="0" cy="0"/>
        </a:xfrm>
      </p:grpSpPr>
      <p:pic>
        <p:nvPicPr>
          <p:cNvPr id="41" name="Google Shape;41;p12" descr="一張含有 文字 的圖片&#10;&#10;自動產生的描述"/>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自訂版面配置">
  <p:cSld name="2_自訂版面配置">
    <p:spTree>
      <p:nvGrpSpPr>
        <p:cNvPr id="1" name="Shape 42"/>
        <p:cNvGrpSpPr/>
        <p:nvPr/>
      </p:nvGrpSpPr>
      <p:grpSpPr>
        <a:xfrm>
          <a:off x="0" y="0"/>
          <a:ext cx="0" cy="0"/>
          <a:chOff x="0" y="0"/>
          <a:chExt cx="0" cy="0"/>
        </a:xfrm>
      </p:grpSpPr>
      <p:pic>
        <p:nvPicPr>
          <p:cNvPr id="43" name="Google Shape;43;p13" descr="一張含有 文字, 牆, 室內, 電子用品 的圖片&#10;&#10;自動產生的描述"/>
          <p:cNvPicPr preferRelativeResize="0"/>
          <p:nvPr/>
        </p:nvPicPr>
        <p:blipFill rotWithShape="1">
          <a:blip r:embed="rId2">
            <a:alphaModFix/>
          </a:blip>
          <a:srcRect/>
          <a:stretch/>
        </p:blipFill>
        <p:spPr>
          <a:xfrm>
            <a:off x="1185" y="0"/>
            <a:ext cx="12189630" cy="6858000"/>
          </a:xfrm>
          <a:prstGeom prst="rect">
            <a:avLst/>
          </a:prstGeom>
          <a:noFill/>
          <a:ln>
            <a:noFill/>
          </a:ln>
        </p:spPr>
      </p:pic>
      <p:sp>
        <p:nvSpPr>
          <p:cNvPr id="44" name="Google Shape;44;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Microsoft JhengHei"/>
              <a:buNone/>
              <a:defRPr sz="4000" b="0">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自訂版面配置">
  <p:cSld name="4_自訂版面配置">
    <p:spTree>
      <p:nvGrpSpPr>
        <p:cNvPr id="1" name="Shape 45"/>
        <p:cNvGrpSpPr/>
        <p:nvPr/>
      </p:nvGrpSpPr>
      <p:grpSpPr>
        <a:xfrm>
          <a:off x="0" y="0"/>
          <a:ext cx="0" cy="0"/>
          <a:chOff x="0" y="0"/>
          <a:chExt cx="0" cy="0"/>
        </a:xfrm>
      </p:grpSpPr>
      <p:pic>
        <p:nvPicPr>
          <p:cNvPr id="46" name="Google Shape;46;p14" descr="一張含有 文字, 電子用品, 電腦 的圖片&#10;&#10;自動產生的描述"/>
          <p:cNvPicPr preferRelativeResize="0"/>
          <p:nvPr/>
        </p:nvPicPr>
        <p:blipFill rotWithShape="1">
          <a:blip r:embed="rId2">
            <a:alphaModFix/>
          </a:blip>
          <a:srcRect/>
          <a:stretch/>
        </p:blipFill>
        <p:spPr>
          <a:xfrm>
            <a:off x="3300" y="0"/>
            <a:ext cx="12185400" cy="6858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標題投影片">
  <p:cSld name="2_標題投影片">
    <p:spTree>
      <p:nvGrpSpPr>
        <p:cNvPr id="1" name="Shape 4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自訂版面配置">
  <p:cSld name="2_自訂版面配置">
    <p:spTree>
      <p:nvGrpSpPr>
        <p:cNvPr id="1" name="Shape 17"/>
        <p:cNvGrpSpPr/>
        <p:nvPr/>
      </p:nvGrpSpPr>
      <p:grpSpPr>
        <a:xfrm>
          <a:off x="0" y="0"/>
          <a:ext cx="0" cy="0"/>
          <a:chOff x="0" y="0"/>
          <a:chExt cx="0" cy="0"/>
        </a:xfrm>
      </p:grpSpPr>
      <p:pic>
        <p:nvPicPr>
          <p:cNvPr id="18" name="Google Shape;18;p3" descr="一張含有 文字, 牆, 室內, 電子用品 的圖片&#10;&#10;自動產生的描述"/>
          <p:cNvPicPr preferRelativeResize="0"/>
          <p:nvPr/>
        </p:nvPicPr>
        <p:blipFill rotWithShape="1">
          <a:blip r:embed="rId2">
            <a:alphaModFix/>
          </a:blip>
          <a:srcRect/>
          <a:stretch/>
        </p:blipFill>
        <p:spPr>
          <a:xfrm>
            <a:off x="1185" y="0"/>
            <a:ext cx="12189630" cy="6858000"/>
          </a:xfrm>
          <a:prstGeom prst="rect">
            <a:avLst/>
          </a:prstGeom>
          <a:noFill/>
          <a:ln>
            <a:noFill/>
          </a:ln>
        </p:spPr>
      </p:pic>
      <p:sp>
        <p:nvSpPr>
          <p:cNvPr id="19" name="Google Shape;19;p3"/>
          <p:cNvSpPr txBox="1">
            <a:spLocks noGrp="1"/>
          </p:cNvSpPr>
          <p:nvPr>
            <p:ph type="title"/>
          </p:nvPr>
        </p:nvSpPr>
        <p:spPr>
          <a:xfrm>
            <a:off x="838200" y="602869"/>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Arial"/>
              <a:buNone/>
              <a:defRPr sz="4000" b="0">
                <a:solidFill>
                  <a:schemeClr val="lt1"/>
                </a:solidFill>
                <a:latin typeface="Meiryo UI" panose="020B0604030504040204" pitchFamily="50" charset="-128"/>
                <a:ea typeface="Meiryo UI" panose="020B0604030504040204" pitchFamily="50" charset="-128"/>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自訂版面配置">
  <p:cSld name="3_自訂版面配置">
    <p:spTree>
      <p:nvGrpSpPr>
        <p:cNvPr id="1" name="Shape 20"/>
        <p:cNvGrpSpPr/>
        <p:nvPr/>
      </p:nvGrpSpPr>
      <p:grpSpPr>
        <a:xfrm>
          <a:off x="0" y="0"/>
          <a:ext cx="0" cy="0"/>
          <a:chOff x="0" y="0"/>
          <a:chExt cx="0" cy="0"/>
        </a:xfrm>
      </p:grpSpPr>
      <p:pic>
        <p:nvPicPr>
          <p:cNvPr id="21" name="Google Shape;21;p4"/>
          <p:cNvPicPr preferRelativeResize="0"/>
          <p:nvPr/>
        </p:nvPicPr>
        <p:blipFill rotWithShape="1">
          <a:blip r:embed="rId2">
            <a:alphaModFix/>
          </a:blip>
          <a:srcRect/>
          <a:stretch/>
        </p:blipFill>
        <p:spPr>
          <a:xfrm>
            <a:off x="1185" y="0"/>
            <a:ext cx="12189630"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自訂版面配置">
  <p:cSld name="5_自訂版面配置">
    <p:spTree>
      <p:nvGrpSpPr>
        <p:cNvPr id="1" name="Shape 22"/>
        <p:cNvGrpSpPr/>
        <p:nvPr/>
      </p:nvGrpSpPr>
      <p:grpSpPr>
        <a:xfrm>
          <a:off x="0" y="0"/>
          <a:ext cx="0" cy="0"/>
          <a:chOff x="0" y="0"/>
          <a:chExt cx="0" cy="0"/>
        </a:xfrm>
      </p:grpSpPr>
      <p:pic>
        <p:nvPicPr>
          <p:cNvPr id="23" name="Google Shape;23;p5" descr="一張含有 文字, 電腦, 電子用品 的圖片&#10;&#10;自動產生的描述"/>
          <p:cNvPicPr preferRelativeResize="0"/>
          <p:nvPr/>
        </p:nvPicPr>
        <p:blipFill rotWithShape="1">
          <a:blip r:embed="rId2">
            <a:alphaModFix/>
          </a:blip>
          <a:srcRect/>
          <a:stretch/>
        </p:blipFill>
        <p:spPr>
          <a:xfrm>
            <a:off x="1851" y="0"/>
            <a:ext cx="12188298"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自訂版面配置">
  <p:cSld name="自訂版面配置">
    <p:spTree>
      <p:nvGrpSpPr>
        <p:cNvPr id="1" name="Shape 24"/>
        <p:cNvGrpSpPr/>
        <p:nvPr/>
      </p:nvGrpSpPr>
      <p:grpSpPr>
        <a:xfrm>
          <a:off x="0" y="0"/>
          <a:ext cx="0" cy="0"/>
          <a:chOff x="0" y="0"/>
          <a:chExt cx="0" cy="0"/>
        </a:xfrm>
      </p:grpSpPr>
      <p:pic>
        <p:nvPicPr>
          <p:cNvPr id="25" name="Google Shape;25;p6" descr="一張含有 文字, 室內, 架子, 電腦 的圖片&#10;&#10;自動產生的描述"/>
          <p:cNvPicPr preferRelativeResize="0"/>
          <p:nvPr/>
        </p:nvPicPr>
        <p:blipFill rotWithShape="1">
          <a:blip r:embed="rId2">
            <a:alphaModFix/>
          </a:blip>
          <a:srcRect/>
          <a:stretch/>
        </p:blipFill>
        <p:spPr>
          <a:xfrm>
            <a:off x="1851" y="0"/>
            <a:ext cx="12188298"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自訂版面配置">
  <p:cSld name="6_自訂版面配置">
    <p:spTree>
      <p:nvGrpSpPr>
        <p:cNvPr id="1" name="Shape 26"/>
        <p:cNvGrpSpPr/>
        <p:nvPr/>
      </p:nvGrpSpPr>
      <p:grpSpPr>
        <a:xfrm>
          <a:off x="0" y="0"/>
          <a:ext cx="0" cy="0"/>
          <a:chOff x="0" y="0"/>
          <a:chExt cx="0" cy="0"/>
        </a:xfrm>
      </p:grpSpPr>
      <p:pic>
        <p:nvPicPr>
          <p:cNvPr id="27" name="Google Shape;27;p7" descr="一張含有 文字, 電腦 的圖片&#10;&#10;自動產生的描述"/>
          <p:cNvPicPr preferRelativeResize="0"/>
          <p:nvPr/>
        </p:nvPicPr>
        <p:blipFill rotWithShape="1">
          <a:blip r:embed="rId2">
            <a:alphaModFix/>
          </a:blip>
          <a:srcRect/>
          <a:stretch/>
        </p:blipFill>
        <p:spPr>
          <a:xfrm>
            <a:off x="1015" y="0"/>
            <a:ext cx="12189969"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自訂版面配置">
  <p:cSld name="4_自訂版面配置">
    <p:spTree>
      <p:nvGrpSpPr>
        <p:cNvPr id="1" name="Shape 28"/>
        <p:cNvGrpSpPr/>
        <p:nvPr/>
      </p:nvGrpSpPr>
      <p:grpSpPr>
        <a:xfrm>
          <a:off x="0" y="0"/>
          <a:ext cx="0" cy="0"/>
          <a:chOff x="0" y="0"/>
          <a:chExt cx="0" cy="0"/>
        </a:xfrm>
      </p:grpSpPr>
      <p:pic>
        <p:nvPicPr>
          <p:cNvPr id="29" name="Google Shape;29;p8" descr="一張含有 文字, 電子用品, 電腦 的圖片&#10;&#10;自動產生的描述"/>
          <p:cNvPicPr preferRelativeResize="0"/>
          <p:nvPr/>
        </p:nvPicPr>
        <p:blipFill rotWithShape="1">
          <a:blip r:embed="rId2">
            <a:alphaModFix/>
          </a:blip>
          <a:srcRect/>
          <a:stretch/>
        </p:blipFill>
        <p:spPr>
          <a:xfrm>
            <a:off x="3300" y="0"/>
            <a:ext cx="12185400"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2_自訂版面配置">
  <p:cSld name="12_自訂版面配置">
    <p:spTree>
      <p:nvGrpSpPr>
        <p:cNvPr id="1" name="Shape 30"/>
        <p:cNvGrpSpPr/>
        <p:nvPr/>
      </p:nvGrpSpPr>
      <p:grpSpPr>
        <a:xfrm>
          <a:off x="0" y="0"/>
          <a:ext cx="0" cy="0"/>
          <a:chOff x="0" y="0"/>
          <a:chExt cx="0" cy="0"/>
        </a:xfrm>
      </p:grpSpPr>
      <p:pic>
        <p:nvPicPr>
          <p:cNvPr id="31" name="Google Shape;31;p9" descr="一張含有 文字, 電腦 的圖片&#10;&#10;自動產生的描述"/>
          <p:cNvPicPr preferRelativeResize="0"/>
          <p:nvPr/>
        </p:nvPicPr>
        <p:blipFill rotWithShape="1">
          <a:blip r:embed="rId2">
            <a:alphaModFix/>
          </a:blip>
          <a:srcRect/>
          <a:stretch/>
        </p:blipFill>
        <p:spPr>
          <a:xfrm>
            <a:off x="1185" y="0"/>
            <a:ext cx="1218963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自訂版面配置">
  <p:cSld name="6_自訂版面配置">
    <p:spTree>
      <p:nvGrpSpPr>
        <p:cNvPr id="1" name="Shape 38"/>
        <p:cNvGrpSpPr/>
        <p:nvPr/>
      </p:nvGrpSpPr>
      <p:grpSpPr>
        <a:xfrm>
          <a:off x="0" y="0"/>
          <a:ext cx="0" cy="0"/>
          <a:chOff x="0" y="0"/>
          <a:chExt cx="0" cy="0"/>
        </a:xfrm>
      </p:grpSpPr>
      <p:pic>
        <p:nvPicPr>
          <p:cNvPr id="39" name="Google Shape;39;p11"/>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
        <p:cNvGrpSpPr/>
        <p:nvPr/>
      </p:nvGrpSpPr>
      <p:grpSpPr>
        <a:xfrm>
          <a:off x="0" y="0"/>
          <a:ext cx="0" cy="0"/>
          <a:chOff x="0" y="0"/>
          <a:chExt cx="0" cy="0"/>
        </a:xfrm>
      </p:grpSpPr>
      <p:sp>
        <p:nvSpPr>
          <p:cNvPr id="33" name="Google Shape;33;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 name="Google Shape;34;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6.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png"/><Relationship Id="rId5" Type="http://schemas.microsoft.com/office/2007/relationships/hdphoto" Target="../media/hdphoto1.wdp"/><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2.tiff"/><Relationship Id="rId5" Type="http://schemas.openxmlformats.org/officeDocument/2006/relationships/image" Target="../media/image81.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tiff"/><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102.png"/></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108.png"/></Relationships>
</file>

<file path=ppt/slides/_rels/slide3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18" Type="http://schemas.openxmlformats.org/officeDocument/2006/relationships/image" Target="../media/image140.png"/><Relationship Id="rId3" Type="http://schemas.openxmlformats.org/officeDocument/2006/relationships/image" Target="../media/image125.png"/><Relationship Id="rId21" Type="http://schemas.openxmlformats.org/officeDocument/2006/relationships/image" Target="../media/image143.png"/><Relationship Id="rId7" Type="http://schemas.openxmlformats.org/officeDocument/2006/relationships/image" Target="../media/image129.png"/><Relationship Id="rId12" Type="http://schemas.openxmlformats.org/officeDocument/2006/relationships/image" Target="../media/image134.png"/><Relationship Id="rId17" Type="http://schemas.openxmlformats.org/officeDocument/2006/relationships/image" Target="../media/image139.png"/><Relationship Id="rId2" Type="http://schemas.openxmlformats.org/officeDocument/2006/relationships/notesSlide" Target="../notesSlides/notesSlide38.xml"/><Relationship Id="rId16" Type="http://schemas.openxmlformats.org/officeDocument/2006/relationships/image" Target="../media/image138.png"/><Relationship Id="rId20" Type="http://schemas.openxmlformats.org/officeDocument/2006/relationships/image" Target="../media/image142.png"/><Relationship Id="rId1" Type="http://schemas.openxmlformats.org/officeDocument/2006/relationships/slideLayout" Target="../slideLayouts/slideLayout11.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5" Type="http://schemas.openxmlformats.org/officeDocument/2006/relationships/image" Target="../media/image137.png"/><Relationship Id="rId10" Type="http://schemas.openxmlformats.org/officeDocument/2006/relationships/image" Target="../media/image132.png"/><Relationship Id="rId19" Type="http://schemas.openxmlformats.org/officeDocument/2006/relationships/image" Target="../media/image141.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png"/><Relationship Id="rId22" Type="http://schemas.openxmlformats.org/officeDocument/2006/relationships/image" Target="../media/image144.png"/></Relationships>
</file>

<file path=ppt/slides/_rels/slide4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9.xml"/><Relationship Id="rId1" Type="http://schemas.openxmlformats.org/officeDocument/2006/relationships/slideLayout" Target="../slideLayouts/slideLayout11.xml"/><Relationship Id="rId5" Type="http://schemas.openxmlformats.org/officeDocument/2006/relationships/image" Target="../media/image147.png"/><Relationship Id="rId4" Type="http://schemas.openxmlformats.org/officeDocument/2006/relationships/image" Target="../media/image146.png"/></Relationships>
</file>

<file path=ppt/slides/_rels/slide42.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45.pn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4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153.jpg"/><Relationship Id="rId7" Type="http://schemas.openxmlformats.org/officeDocument/2006/relationships/image" Target="../media/image145.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45.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46.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 Id="rId9" Type="http://schemas.openxmlformats.org/officeDocument/2006/relationships/image" Target="../media/image168.png"/></Relationships>
</file>

<file path=ppt/slides/_rels/slide4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5.xml"/><Relationship Id="rId1" Type="http://schemas.openxmlformats.org/officeDocument/2006/relationships/slideLayout" Target="../slideLayouts/slideLayout11.xml"/><Relationship Id="rId5" Type="http://schemas.openxmlformats.org/officeDocument/2006/relationships/image" Target="../media/image171.png"/><Relationship Id="rId4" Type="http://schemas.openxmlformats.org/officeDocument/2006/relationships/image" Target="../media/image170.png"/></Relationships>
</file>

<file path=ppt/slides/_rels/slide48.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82.png"/><Relationship Id="rId18" Type="http://schemas.openxmlformats.org/officeDocument/2006/relationships/image" Target="../media/image187.png"/><Relationship Id="rId26" Type="http://schemas.openxmlformats.org/officeDocument/2006/relationships/image" Target="../media/image195.png"/><Relationship Id="rId3" Type="http://schemas.openxmlformats.org/officeDocument/2006/relationships/image" Target="../media/image172.png"/><Relationship Id="rId21" Type="http://schemas.openxmlformats.org/officeDocument/2006/relationships/image" Target="../media/image190.png"/><Relationship Id="rId7" Type="http://schemas.openxmlformats.org/officeDocument/2006/relationships/image" Target="../media/image176.png"/><Relationship Id="rId12" Type="http://schemas.openxmlformats.org/officeDocument/2006/relationships/image" Target="../media/image181.png"/><Relationship Id="rId17" Type="http://schemas.openxmlformats.org/officeDocument/2006/relationships/image" Target="../media/image186.png"/><Relationship Id="rId25" Type="http://schemas.openxmlformats.org/officeDocument/2006/relationships/image" Target="../media/image194.png"/><Relationship Id="rId2" Type="http://schemas.openxmlformats.org/officeDocument/2006/relationships/notesSlide" Target="../notesSlides/notesSlide46.xml"/><Relationship Id="rId16" Type="http://schemas.openxmlformats.org/officeDocument/2006/relationships/image" Target="../media/image185.png"/><Relationship Id="rId20" Type="http://schemas.openxmlformats.org/officeDocument/2006/relationships/image" Target="../media/image189.png"/><Relationship Id="rId29" Type="http://schemas.openxmlformats.org/officeDocument/2006/relationships/image" Target="../media/image198.png"/><Relationship Id="rId1" Type="http://schemas.openxmlformats.org/officeDocument/2006/relationships/slideLayout" Target="../slideLayouts/slideLayout11.xml"/><Relationship Id="rId6" Type="http://schemas.openxmlformats.org/officeDocument/2006/relationships/image" Target="../media/image175.png"/><Relationship Id="rId11" Type="http://schemas.openxmlformats.org/officeDocument/2006/relationships/image" Target="../media/image180.png"/><Relationship Id="rId24" Type="http://schemas.openxmlformats.org/officeDocument/2006/relationships/image" Target="../media/image193.png"/><Relationship Id="rId5" Type="http://schemas.openxmlformats.org/officeDocument/2006/relationships/image" Target="../media/image174.png"/><Relationship Id="rId15" Type="http://schemas.openxmlformats.org/officeDocument/2006/relationships/image" Target="../media/image184.png"/><Relationship Id="rId23" Type="http://schemas.openxmlformats.org/officeDocument/2006/relationships/image" Target="../media/image192.png"/><Relationship Id="rId28" Type="http://schemas.openxmlformats.org/officeDocument/2006/relationships/image" Target="../media/image197.png"/><Relationship Id="rId10" Type="http://schemas.openxmlformats.org/officeDocument/2006/relationships/image" Target="../media/image179.png"/><Relationship Id="rId19" Type="http://schemas.openxmlformats.org/officeDocument/2006/relationships/image" Target="../media/image188.png"/><Relationship Id="rId4" Type="http://schemas.openxmlformats.org/officeDocument/2006/relationships/image" Target="../media/image173.png"/><Relationship Id="rId9" Type="http://schemas.openxmlformats.org/officeDocument/2006/relationships/image" Target="../media/image178.png"/><Relationship Id="rId14" Type="http://schemas.openxmlformats.org/officeDocument/2006/relationships/image" Target="../media/image183.png"/><Relationship Id="rId22" Type="http://schemas.openxmlformats.org/officeDocument/2006/relationships/image" Target="../media/image191.png"/><Relationship Id="rId27" Type="http://schemas.openxmlformats.org/officeDocument/2006/relationships/image" Target="../media/image196.png"/></Relationships>
</file>

<file path=ppt/slides/_rels/slide49.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image" Target="../media/image202.pn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201.png"/><Relationship Id="rId5" Type="http://schemas.openxmlformats.org/officeDocument/2006/relationships/image" Target="../media/image31.png"/><Relationship Id="rId4" Type="http://schemas.openxmlformats.org/officeDocument/2006/relationships/image" Target="../media/image200.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notesSlide" Target="../notesSlides/notesSlide48.xml"/><Relationship Id="rId1" Type="http://schemas.openxmlformats.org/officeDocument/2006/relationships/slideLayout" Target="../slideLayouts/slideLayout11.xml"/><Relationship Id="rId6" Type="http://schemas.openxmlformats.org/officeDocument/2006/relationships/image" Target="../media/image206.png"/><Relationship Id="rId11" Type="http://schemas.openxmlformats.org/officeDocument/2006/relationships/image" Target="../media/image211.png"/><Relationship Id="rId5" Type="http://schemas.openxmlformats.org/officeDocument/2006/relationships/image" Target="../media/image205.png"/><Relationship Id="rId10" Type="http://schemas.openxmlformats.org/officeDocument/2006/relationships/image" Target="../media/image210.png"/><Relationship Id="rId4" Type="http://schemas.openxmlformats.org/officeDocument/2006/relationships/image" Target="../media/image204.png"/><Relationship Id="rId9" Type="http://schemas.openxmlformats.org/officeDocument/2006/relationships/image" Target="../media/image209.png"/></Relationships>
</file>

<file path=ppt/slides/_rels/slide51.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2.png"/><Relationship Id="rId7" Type="http://schemas.openxmlformats.org/officeDocument/2006/relationships/image" Target="../media/image216.png"/><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image" Target="../media/image215.png"/><Relationship Id="rId11" Type="http://schemas.openxmlformats.org/officeDocument/2006/relationships/image" Target="../media/image220.png"/><Relationship Id="rId5" Type="http://schemas.openxmlformats.org/officeDocument/2006/relationships/image" Target="../media/image214.png"/><Relationship Id="rId10" Type="http://schemas.openxmlformats.org/officeDocument/2006/relationships/image" Target="../media/image219.png"/><Relationship Id="rId4" Type="http://schemas.openxmlformats.org/officeDocument/2006/relationships/image" Target="../media/image213.png"/><Relationship Id="rId9" Type="http://schemas.openxmlformats.org/officeDocument/2006/relationships/image" Target="../media/image218.png"/></Relationships>
</file>

<file path=ppt/slides/_rels/slide52.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50.xml"/><Relationship Id="rId1" Type="http://schemas.openxmlformats.org/officeDocument/2006/relationships/slideLayout" Target="../slideLayouts/slideLayout11.xml"/><Relationship Id="rId5" Type="http://schemas.openxmlformats.org/officeDocument/2006/relationships/image" Target="../media/image223.png"/><Relationship Id="rId4" Type="http://schemas.openxmlformats.org/officeDocument/2006/relationships/image" Target="../media/image222.png"/></Relationships>
</file>

<file path=ppt/slides/_rels/slide5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gif"/></Relationships>
</file>

<file path=ppt/slides/_rels/slide54.xml.rels><?xml version="1.0" encoding="UTF-8" standalone="yes"?>
<Relationships xmlns="http://schemas.openxmlformats.org/package/2006/relationships"><Relationship Id="rId8" Type="http://schemas.openxmlformats.org/officeDocument/2006/relationships/image" Target="../media/image233.jpg"/><Relationship Id="rId3" Type="http://schemas.openxmlformats.org/officeDocument/2006/relationships/image" Target="../media/image228.png"/><Relationship Id="rId7" Type="http://schemas.openxmlformats.org/officeDocument/2006/relationships/image" Target="../media/image232.png"/><Relationship Id="rId2" Type="http://schemas.openxmlformats.org/officeDocument/2006/relationships/notesSlide" Target="../notesSlides/notesSlide52.xml"/><Relationship Id="rId1" Type="http://schemas.openxmlformats.org/officeDocument/2006/relationships/slideLayout" Target="../slideLayouts/slideLayout11.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 Id="rId9" Type="http://schemas.openxmlformats.org/officeDocument/2006/relationships/image" Target="../media/image234.png"/></Relationships>
</file>

<file path=ppt/slides/_rels/slide55.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35.png"/><Relationship Id="rId7" Type="http://schemas.openxmlformats.org/officeDocument/2006/relationships/image" Target="../media/image239.png"/><Relationship Id="rId2" Type="http://schemas.openxmlformats.org/officeDocument/2006/relationships/notesSlide" Target="../notesSlides/notesSlide53.xml"/><Relationship Id="rId1" Type="http://schemas.openxmlformats.org/officeDocument/2006/relationships/slideLayout" Target="../slideLayouts/slideLayout11.xml"/><Relationship Id="rId6" Type="http://schemas.openxmlformats.org/officeDocument/2006/relationships/image" Target="../media/image238.jpg"/><Relationship Id="rId5" Type="http://schemas.openxmlformats.org/officeDocument/2006/relationships/image" Target="../media/image237.png"/><Relationship Id="rId4" Type="http://schemas.openxmlformats.org/officeDocument/2006/relationships/image" Target="../media/image236.png"/></Relationships>
</file>

<file path=ppt/slides/_rels/slide56.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246.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52" name="Google Shape;52;p1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25"/>
          <p:cNvPicPr preferRelativeResize="0"/>
          <p:nvPr/>
        </p:nvPicPr>
        <p:blipFill rotWithShape="1">
          <a:blip r:embed="rId3">
            <a:alphaModFix/>
          </a:blip>
          <a:srcRect t="18878" b="18270"/>
          <a:stretch/>
        </p:blipFill>
        <p:spPr>
          <a:xfrm>
            <a:off x="1299402" y="2291945"/>
            <a:ext cx="9199264" cy="3613715"/>
          </a:xfrm>
          <a:prstGeom prst="rect">
            <a:avLst/>
          </a:prstGeom>
          <a:noFill/>
          <a:ln>
            <a:noFill/>
          </a:ln>
        </p:spPr>
      </p:pic>
      <p:sp>
        <p:nvSpPr>
          <p:cNvPr id="243" name="Google Shape;243;p25"/>
          <p:cNvSpPr txBox="1"/>
          <p:nvPr/>
        </p:nvSpPr>
        <p:spPr>
          <a:xfrm>
            <a:off x="6811642" y="5670846"/>
            <a:ext cx="4435215" cy="9848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3 x PCIe Gen4フルハイトスロット</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スロット#1: PCIe Gen4 x8</a:t>
            </a: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スロット#2: PCIe Gen4 x4</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スロット#3: PCIe Gen4 x4</a:t>
            </a:r>
            <a:endParaRPr sz="1600" dirty="0">
              <a:solidFill>
                <a:schemeClr val="lt1"/>
              </a:solidFill>
              <a:latin typeface="Meiryo UI" panose="020B0604030504040204" pitchFamily="50" charset="-128"/>
              <a:ea typeface="Meiryo UI" panose="020B0604030504040204" pitchFamily="50" charset="-128"/>
            </a:endParaRPr>
          </a:p>
        </p:txBody>
      </p:sp>
      <p:sp>
        <p:nvSpPr>
          <p:cNvPr id="244" name="Google Shape;244;p25"/>
          <p:cNvSpPr txBox="1"/>
          <p:nvPr/>
        </p:nvSpPr>
        <p:spPr>
          <a:xfrm>
            <a:off x="386603" y="1707170"/>
            <a:ext cx="3379724"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SSD #4~#6: 3 x 2.5</a:t>
            </a:r>
            <a:r>
              <a:rPr lang="ja-JP" altLang="en-US" sz="1600" dirty="0">
                <a:solidFill>
                  <a:schemeClr val="lt1"/>
                </a:solidFill>
                <a:latin typeface="Meiryo UI" panose="020B0604030504040204" pitchFamily="50" charset="-128"/>
                <a:ea typeface="Meiryo UI" panose="020B0604030504040204" pitchFamily="50" charset="-128"/>
              </a:rPr>
              <a:t>インチ</a:t>
            </a:r>
            <a:endParaRPr lang="en-US" altLang="ja-JP"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SATA 6Gbps </a:t>
            </a:r>
            <a:r>
              <a:rPr lang="en-US" sz="1600" dirty="0" err="1">
                <a:solidFill>
                  <a:schemeClr val="lt1"/>
                </a:solidFill>
                <a:latin typeface="Meiryo UI" panose="020B0604030504040204" pitchFamily="50" charset="-128"/>
                <a:ea typeface="Meiryo UI" panose="020B0604030504040204" pitchFamily="50" charset="-128"/>
              </a:rPr>
              <a:t>SSDホットスワップベイ</a:t>
            </a:r>
            <a:endParaRPr sz="1600" dirty="0">
              <a:solidFill>
                <a:schemeClr val="lt1"/>
              </a:solidFill>
              <a:latin typeface="Meiryo UI" panose="020B0604030504040204" pitchFamily="50" charset="-128"/>
              <a:ea typeface="Meiryo UI" panose="020B0604030504040204" pitchFamily="50" charset="-128"/>
            </a:endParaRPr>
          </a:p>
        </p:txBody>
      </p:sp>
      <p:cxnSp>
        <p:nvCxnSpPr>
          <p:cNvPr id="245" name="Google Shape;245;p25"/>
          <p:cNvCxnSpPr/>
          <p:nvPr/>
        </p:nvCxnSpPr>
        <p:spPr>
          <a:xfrm rot="5400000" flipH="1">
            <a:off x="5999844" y="5060769"/>
            <a:ext cx="1194600" cy="429000"/>
          </a:xfrm>
          <a:prstGeom prst="bentConnector3">
            <a:avLst>
              <a:gd name="adj1" fmla="val -524"/>
            </a:avLst>
          </a:prstGeom>
          <a:noFill/>
          <a:ln w="12700" cap="rnd" cmpd="sng">
            <a:solidFill>
              <a:srgbClr val="F34F21"/>
            </a:solidFill>
            <a:prstDash val="solid"/>
            <a:miter lim="800000"/>
            <a:headEnd type="oval" w="med" len="med"/>
            <a:tailEnd type="none" w="sm" len="sm"/>
          </a:ln>
        </p:spPr>
      </p:cxnSp>
      <p:cxnSp>
        <p:nvCxnSpPr>
          <p:cNvPr id="246" name="Google Shape;246;p25"/>
          <p:cNvCxnSpPr>
            <a:endCxn id="247" idx="0"/>
          </p:cNvCxnSpPr>
          <p:nvPr/>
        </p:nvCxnSpPr>
        <p:spPr>
          <a:xfrm>
            <a:off x="3738532" y="2348733"/>
            <a:ext cx="300" cy="2303700"/>
          </a:xfrm>
          <a:prstGeom prst="straightConnector1">
            <a:avLst/>
          </a:prstGeom>
          <a:noFill/>
          <a:ln w="12700" cap="rnd" cmpd="sng">
            <a:solidFill>
              <a:srgbClr val="F34F21"/>
            </a:solidFill>
            <a:prstDash val="solid"/>
            <a:miter lim="800000"/>
            <a:headEnd type="oval" w="med" len="med"/>
            <a:tailEnd type="none" w="sm" len="sm"/>
          </a:ln>
        </p:spPr>
      </p:cxnSp>
      <p:cxnSp>
        <p:nvCxnSpPr>
          <p:cNvPr id="248" name="Google Shape;248;p25"/>
          <p:cNvCxnSpPr/>
          <p:nvPr/>
        </p:nvCxnSpPr>
        <p:spPr>
          <a:xfrm>
            <a:off x="9676051" y="2348801"/>
            <a:ext cx="0" cy="1610949"/>
          </a:xfrm>
          <a:prstGeom prst="straightConnector1">
            <a:avLst/>
          </a:prstGeom>
          <a:noFill/>
          <a:ln w="12700" cap="rnd" cmpd="sng">
            <a:solidFill>
              <a:srgbClr val="F34F21"/>
            </a:solidFill>
            <a:prstDash val="solid"/>
            <a:miter lim="800000"/>
            <a:headEnd type="oval" w="med" len="med"/>
            <a:tailEnd type="none" w="sm" len="sm"/>
          </a:ln>
        </p:spPr>
      </p:cxnSp>
      <p:cxnSp>
        <p:nvCxnSpPr>
          <p:cNvPr id="249" name="Google Shape;249;p25"/>
          <p:cNvCxnSpPr/>
          <p:nvPr/>
        </p:nvCxnSpPr>
        <p:spPr>
          <a:xfrm>
            <a:off x="2319019" y="2348801"/>
            <a:ext cx="0" cy="1789159"/>
          </a:xfrm>
          <a:prstGeom prst="straightConnector1">
            <a:avLst/>
          </a:prstGeom>
          <a:noFill/>
          <a:ln w="12700" cap="rnd" cmpd="sng">
            <a:solidFill>
              <a:srgbClr val="F34F21"/>
            </a:solidFill>
            <a:prstDash val="solid"/>
            <a:miter lim="800000"/>
            <a:headEnd type="oval" w="med" len="med"/>
            <a:tailEnd type="none" w="sm" len="sm"/>
          </a:ln>
        </p:spPr>
      </p:cxnSp>
      <p:sp>
        <p:nvSpPr>
          <p:cNvPr id="250" name="Google Shape;250;p25"/>
          <p:cNvSpPr txBox="1">
            <a:spLocks noGrp="1"/>
          </p:cNvSpPr>
          <p:nvPr>
            <p:ph type="title"/>
          </p:nvPr>
        </p:nvSpPr>
        <p:spPr>
          <a:xfrm>
            <a:off x="838200" y="780152"/>
            <a:ext cx="10515600" cy="77645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Arial"/>
              <a:buNone/>
            </a:pPr>
            <a:r>
              <a:rPr lang="en-US" dirty="0"/>
              <a:t>3U 22ベイTS-h2287XU-RP背面図</a:t>
            </a:r>
            <a:endParaRPr dirty="0">
              <a:sym typeface="Arial"/>
            </a:endParaRPr>
          </a:p>
        </p:txBody>
      </p:sp>
      <p:cxnSp>
        <p:nvCxnSpPr>
          <p:cNvPr id="251" name="Google Shape;251;p25"/>
          <p:cNvCxnSpPr/>
          <p:nvPr/>
        </p:nvCxnSpPr>
        <p:spPr>
          <a:xfrm rot="10800000" flipH="1">
            <a:off x="2067553" y="5305130"/>
            <a:ext cx="1010400" cy="513000"/>
          </a:xfrm>
          <a:prstGeom prst="bentConnector3">
            <a:avLst>
              <a:gd name="adj1" fmla="val 100363"/>
            </a:avLst>
          </a:prstGeom>
          <a:noFill/>
          <a:ln w="12700" cap="rnd" cmpd="sng">
            <a:solidFill>
              <a:srgbClr val="F34F21"/>
            </a:solidFill>
            <a:prstDash val="solid"/>
            <a:miter lim="800000"/>
            <a:headEnd type="oval" w="med" len="med"/>
            <a:tailEnd type="none" w="sm" len="sm"/>
          </a:ln>
        </p:spPr>
      </p:cxnSp>
      <p:sp>
        <p:nvSpPr>
          <p:cNvPr id="252" name="Google Shape;252;p25"/>
          <p:cNvSpPr txBox="1"/>
          <p:nvPr/>
        </p:nvSpPr>
        <p:spPr>
          <a:xfrm>
            <a:off x="3594626" y="1707170"/>
            <a:ext cx="247414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2.5GbE RJ45ポート×2</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(1G/100M対応)</a:t>
            </a:r>
            <a:endParaRPr sz="1600" dirty="0">
              <a:solidFill>
                <a:schemeClr val="lt1"/>
              </a:solidFill>
              <a:latin typeface="Meiryo UI" panose="020B0604030504040204" pitchFamily="50" charset="-128"/>
              <a:ea typeface="Meiryo UI" panose="020B0604030504040204" pitchFamily="50" charset="-128"/>
            </a:endParaRPr>
          </a:p>
        </p:txBody>
      </p:sp>
      <p:sp>
        <p:nvSpPr>
          <p:cNvPr id="253" name="Google Shape;253;p25"/>
          <p:cNvSpPr txBox="1"/>
          <p:nvPr/>
        </p:nvSpPr>
        <p:spPr>
          <a:xfrm>
            <a:off x="661447" y="6011651"/>
            <a:ext cx="2706957"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2 x 10GbE RJ45ポート</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(5G/2.5G/1G/100M対応)</a:t>
            </a:r>
            <a:endParaRPr sz="1600" dirty="0">
              <a:solidFill>
                <a:schemeClr val="lt1"/>
              </a:solidFill>
              <a:latin typeface="Meiryo UI" panose="020B0604030504040204" pitchFamily="50" charset="-128"/>
              <a:ea typeface="Meiryo UI" panose="020B0604030504040204" pitchFamily="50" charset="-128"/>
            </a:endParaRPr>
          </a:p>
        </p:txBody>
      </p:sp>
      <p:cxnSp>
        <p:nvCxnSpPr>
          <p:cNvPr id="254" name="Google Shape;254;p25"/>
          <p:cNvCxnSpPr/>
          <p:nvPr/>
        </p:nvCxnSpPr>
        <p:spPr>
          <a:xfrm rot="10800000">
            <a:off x="4789373" y="5373316"/>
            <a:ext cx="0" cy="188343"/>
          </a:xfrm>
          <a:prstGeom prst="straightConnector1">
            <a:avLst/>
          </a:prstGeom>
          <a:noFill/>
          <a:ln w="12700" cap="rnd" cmpd="sng">
            <a:solidFill>
              <a:srgbClr val="F34F21"/>
            </a:solidFill>
            <a:prstDash val="solid"/>
            <a:miter lim="800000"/>
            <a:headEnd type="oval" w="med" len="med"/>
            <a:tailEnd type="none" w="sm" len="sm"/>
          </a:ln>
        </p:spPr>
      </p:cxnSp>
      <p:cxnSp>
        <p:nvCxnSpPr>
          <p:cNvPr id="255" name="Google Shape;255;p25"/>
          <p:cNvCxnSpPr/>
          <p:nvPr/>
        </p:nvCxnSpPr>
        <p:spPr>
          <a:xfrm rot="-5400000">
            <a:off x="2835095" y="5682083"/>
            <a:ext cx="663000" cy="279900"/>
          </a:xfrm>
          <a:prstGeom prst="bentConnector3">
            <a:avLst>
              <a:gd name="adj1" fmla="val 827"/>
            </a:avLst>
          </a:prstGeom>
          <a:noFill/>
          <a:ln w="12700" cap="rnd" cmpd="sng">
            <a:solidFill>
              <a:srgbClr val="F34F21"/>
            </a:solidFill>
            <a:prstDash val="solid"/>
            <a:miter lim="800000"/>
            <a:headEnd type="oval" w="med" len="med"/>
            <a:tailEnd type="none" w="sm" len="sm"/>
          </a:ln>
        </p:spPr>
      </p:cxnSp>
      <p:sp>
        <p:nvSpPr>
          <p:cNvPr id="256" name="Google Shape;256;p25"/>
          <p:cNvSpPr txBox="1"/>
          <p:nvPr/>
        </p:nvSpPr>
        <p:spPr>
          <a:xfrm>
            <a:off x="614921" y="5648853"/>
            <a:ext cx="1643571"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リセットボタン</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257" name="Google Shape;257;p25"/>
          <p:cNvSpPr txBox="1"/>
          <p:nvPr/>
        </p:nvSpPr>
        <p:spPr>
          <a:xfrm>
            <a:off x="3594626" y="6100336"/>
            <a:ext cx="207711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4 x USB-A 3.2 Gen2 10Gbpsポート</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258" name="Google Shape;258;p25"/>
          <p:cNvSpPr txBox="1"/>
          <p:nvPr/>
        </p:nvSpPr>
        <p:spPr>
          <a:xfrm>
            <a:off x="9467509" y="1707170"/>
            <a:ext cx="177934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2 x 500W</a:t>
            </a:r>
            <a:br>
              <a:rPr lang="en-US" sz="1600" dirty="0">
                <a:solidFill>
                  <a:schemeClr val="lt1"/>
                </a:solidFill>
                <a:latin typeface="Meiryo UI" panose="020B0604030504040204" pitchFamily="50" charset="-128"/>
                <a:ea typeface="Meiryo UI" panose="020B0604030504040204" pitchFamily="50" charset="-128"/>
              </a:rPr>
            </a:br>
            <a:r>
              <a:rPr lang="en-US" sz="1600" dirty="0" err="1">
                <a:solidFill>
                  <a:schemeClr val="lt1"/>
                </a:solidFill>
                <a:latin typeface="Meiryo UI" panose="020B0604030504040204" pitchFamily="50" charset="-128"/>
                <a:ea typeface="Meiryo UI" panose="020B0604030504040204" pitchFamily="50" charset="-128"/>
              </a:rPr>
              <a:t>冗長ベイ</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259" name="Google Shape;259;p25"/>
          <p:cNvSpPr txBox="1"/>
          <p:nvPr/>
        </p:nvSpPr>
        <p:spPr>
          <a:xfrm>
            <a:off x="4609199" y="5580182"/>
            <a:ext cx="1643571"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コンソールポート</a:t>
            </a:r>
            <a:endParaRPr sz="12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200" dirty="0">
                <a:solidFill>
                  <a:schemeClr val="lt1"/>
                </a:solidFill>
                <a:latin typeface="Meiryo UI" panose="020B0604030504040204" pitchFamily="50" charset="-128"/>
                <a:ea typeface="Meiryo UI" panose="020B0604030504040204" pitchFamily="50" charset="-128"/>
              </a:rPr>
              <a:t>(</a:t>
            </a:r>
            <a:r>
              <a:rPr lang="en-US" sz="1200" dirty="0" err="1">
                <a:solidFill>
                  <a:schemeClr val="lt1"/>
                </a:solidFill>
                <a:latin typeface="Meiryo UI" panose="020B0604030504040204" pitchFamily="50" charset="-128"/>
                <a:ea typeface="Meiryo UI" panose="020B0604030504040204" pitchFamily="50" charset="-128"/>
              </a:rPr>
              <a:t>メンテナンスのみ</a:t>
            </a:r>
            <a:r>
              <a:rPr lang="en-US" sz="1200" dirty="0">
                <a:solidFill>
                  <a:schemeClr val="lt1"/>
                </a:solidFill>
                <a:latin typeface="Meiryo UI" panose="020B0604030504040204" pitchFamily="50" charset="-128"/>
                <a:ea typeface="Meiryo UI" panose="020B0604030504040204" pitchFamily="50" charset="-128"/>
              </a:rPr>
              <a:t>)</a:t>
            </a:r>
            <a:endParaRPr sz="1200" dirty="0">
              <a:solidFill>
                <a:schemeClr val="lt1"/>
              </a:solidFill>
              <a:latin typeface="Meiryo UI" panose="020B0604030504040204" pitchFamily="50" charset="-128"/>
              <a:ea typeface="Meiryo UI" panose="020B0604030504040204" pitchFamily="50" charset="-128"/>
            </a:endParaRPr>
          </a:p>
        </p:txBody>
      </p:sp>
      <p:cxnSp>
        <p:nvCxnSpPr>
          <p:cNvPr id="260" name="Google Shape;260;p25"/>
          <p:cNvCxnSpPr>
            <a:endCxn id="261" idx="2"/>
          </p:cNvCxnSpPr>
          <p:nvPr/>
        </p:nvCxnSpPr>
        <p:spPr>
          <a:xfrm rot="10800000">
            <a:off x="4288380" y="5490633"/>
            <a:ext cx="0" cy="561000"/>
          </a:xfrm>
          <a:prstGeom prst="straightConnector1">
            <a:avLst/>
          </a:prstGeom>
          <a:noFill/>
          <a:ln w="12700" cap="rnd" cmpd="sng">
            <a:solidFill>
              <a:srgbClr val="F34F21"/>
            </a:solidFill>
            <a:prstDash val="solid"/>
            <a:miter lim="800000"/>
            <a:headEnd type="oval" w="med" len="med"/>
            <a:tailEnd type="none" w="sm" len="sm"/>
          </a:ln>
        </p:spPr>
      </p:cxnSp>
      <p:sp>
        <p:nvSpPr>
          <p:cNvPr id="262" name="Google Shape;262;p25"/>
          <p:cNvSpPr txBox="1"/>
          <p:nvPr/>
        </p:nvSpPr>
        <p:spPr>
          <a:xfrm>
            <a:off x="6138409" y="1707170"/>
            <a:ext cx="3329093"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SSD #1~#3: 3 x 2.5</a:t>
            </a:r>
            <a:r>
              <a:rPr lang="ja-JP" altLang="en-US" sz="1600" dirty="0">
                <a:solidFill>
                  <a:schemeClr val="lt1"/>
                </a:solidFill>
                <a:latin typeface="Meiryo UI" panose="020B0604030504040204" pitchFamily="50" charset="-128"/>
                <a:ea typeface="Meiryo UI" panose="020B0604030504040204" pitchFamily="50" charset="-128"/>
              </a:rPr>
              <a:t>インチ</a:t>
            </a:r>
            <a:endParaRPr lang="en-US" altLang="ja-JP"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SATA 6Gbps </a:t>
            </a:r>
            <a:r>
              <a:rPr lang="en-US" sz="1600" dirty="0" err="1">
                <a:solidFill>
                  <a:schemeClr val="lt1"/>
                </a:solidFill>
                <a:latin typeface="Meiryo UI" panose="020B0604030504040204" pitchFamily="50" charset="-128"/>
                <a:ea typeface="Meiryo UI" panose="020B0604030504040204" pitchFamily="50" charset="-128"/>
              </a:rPr>
              <a:t>SSDホットスワップベイ</a:t>
            </a:r>
            <a:endParaRPr sz="1600" dirty="0">
              <a:solidFill>
                <a:schemeClr val="lt1"/>
              </a:solidFill>
              <a:latin typeface="Meiryo UI" panose="020B0604030504040204" pitchFamily="50" charset="-128"/>
              <a:ea typeface="Meiryo UI" panose="020B0604030504040204" pitchFamily="50" charset="-128"/>
            </a:endParaRPr>
          </a:p>
        </p:txBody>
      </p:sp>
      <p:cxnSp>
        <p:nvCxnSpPr>
          <p:cNvPr id="263" name="Google Shape;263;p25"/>
          <p:cNvCxnSpPr/>
          <p:nvPr/>
        </p:nvCxnSpPr>
        <p:spPr>
          <a:xfrm>
            <a:off x="7678420" y="2348801"/>
            <a:ext cx="0" cy="1872050"/>
          </a:xfrm>
          <a:prstGeom prst="straightConnector1">
            <a:avLst/>
          </a:prstGeom>
          <a:noFill/>
          <a:ln w="12700" cap="rnd" cmpd="sng">
            <a:solidFill>
              <a:srgbClr val="F34F21"/>
            </a:solidFill>
            <a:prstDash val="solid"/>
            <a:miter lim="800000"/>
            <a:headEnd type="oval" w="med" len="med"/>
            <a:tailEnd type="none" w="sm" len="sm"/>
          </a:ln>
        </p:spPr>
      </p:cxnSp>
      <p:sp>
        <p:nvSpPr>
          <p:cNvPr id="264" name="Google Shape;264;p25"/>
          <p:cNvSpPr/>
          <p:nvPr/>
        </p:nvSpPr>
        <p:spPr>
          <a:xfrm>
            <a:off x="3128433" y="4652433"/>
            <a:ext cx="406933" cy="838200"/>
          </a:xfrm>
          <a:prstGeom prst="rect">
            <a:avLst/>
          </a:prstGeom>
          <a:noFill/>
          <a:ln w="12700" cap="rnd" cmpd="sng">
            <a:solidFill>
              <a:srgbClr val="F34F2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261" name="Google Shape;261;p25"/>
          <p:cNvSpPr/>
          <p:nvPr/>
        </p:nvSpPr>
        <p:spPr>
          <a:xfrm>
            <a:off x="3942579" y="4977691"/>
            <a:ext cx="691601" cy="512942"/>
          </a:xfrm>
          <a:prstGeom prst="rect">
            <a:avLst/>
          </a:prstGeom>
          <a:noFill/>
          <a:ln w="12700" cap="rnd" cmpd="sng">
            <a:solidFill>
              <a:srgbClr val="F34F2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247" name="Google Shape;247;p25"/>
          <p:cNvSpPr/>
          <p:nvPr/>
        </p:nvSpPr>
        <p:spPr>
          <a:xfrm>
            <a:off x="3535366" y="4652433"/>
            <a:ext cx="406933" cy="838200"/>
          </a:xfrm>
          <a:prstGeom prst="rect">
            <a:avLst/>
          </a:prstGeom>
          <a:noFill/>
          <a:ln w="12700" cap="rnd" cmpd="sng">
            <a:solidFill>
              <a:srgbClr val="F34F2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nvGrpSpPr>
          <p:cNvPr id="265" name="Google Shape;265;p25"/>
          <p:cNvGrpSpPr/>
          <p:nvPr/>
        </p:nvGrpSpPr>
        <p:grpSpPr>
          <a:xfrm>
            <a:off x="1768513" y="4174441"/>
            <a:ext cx="296132" cy="338554"/>
            <a:chOff x="3703319" y="3634898"/>
            <a:chExt cx="296132" cy="338554"/>
          </a:xfrm>
        </p:grpSpPr>
        <p:sp>
          <p:nvSpPr>
            <p:cNvPr id="266" name="Google Shape;266;p25"/>
            <p:cNvSpPr/>
            <p:nvPr/>
          </p:nvSpPr>
          <p:spPr>
            <a:xfrm>
              <a:off x="3703320" y="3656109"/>
              <a:ext cx="296131" cy="296131"/>
            </a:xfrm>
            <a:prstGeom prst="ellipse">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67" name="Google Shape;267;p25"/>
            <p:cNvSpPr txBox="1"/>
            <p:nvPr/>
          </p:nvSpPr>
          <p:spPr>
            <a:xfrm>
              <a:off x="3703319" y="3634898"/>
              <a:ext cx="27939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4</a:t>
              </a:r>
              <a:endParaRPr sz="16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268" name="Google Shape;268;p25"/>
          <p:cNvGrpSpPr/>
          <p:nvPr/>
        </p:nvGrpSpPr>
        <p:grpSpPr>
          <a:xfrm>
            <a:off x="2187887" y="4174441"/>
            <a:ext cx="296132" cy="338554"/>
            <a:chOff x="3703319" y="3634898"/>
            <a:chExt cx="296132" cy="338554"/>
          </a:xfrm>
        </p:grpSpPr>
        <p:sp>
          <p:nvSpPr>
            <p:cNvPr id="269" name="Google Shape;269;p25"/>
            <p:cNvSpPr/>
            <p:nvPr/>
          </p:nvSpPr>
          <p:spPr>
            <a:xfrm>
              <a:off x="3703320" y="3656109"/>
              <a:ext cx="296131" cy="296131"/>
            </a:xfrm>
            <a:prstGeom prst="ellipse">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70" name="Google Shape;270;p25"/>
            <p:cNvSpPr txBox="1"/>
            <p:nvPr/>
          </p:nvSpPr>
          <p:spPr>
            <a:xfrm>
              <a:off x="3703319" y="3634898"/>
              <a:ext cx="27939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5</a:t>
              </a:r>
              <a:endParaRPr sz="16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271" name="Google Shape;271;p25"/>
          <p:cNvGrpSpPr/>
          <p:nvPr/>
        </p:nvGrpSpPr>
        <p:grpSpPr>
          <a:xfrm>
            <a:off x="2580429" y="4174441"/>
            <a:ext cx="296132" cy="338554"/>
            <a:chOff x="3703319" y="3634898"/>
            <a:chExt cx="296132" cy="338554"/>
          </a:xfrm>
        </p:grpSpPr>
        <p:sp>
          <p:nvSpPr>
            <p:cNvPr id="272" name="Google Shape;272;p25"/>
            <p:cNvSpPr/>
            <p:nvPr/>
          </p:nvSpPr>
          <p:spPr>
            <a:xfrm>
              <a:off x="3703320" y="3656109"/>
              <a:ext cx="296131" cy="296131"/>
            </a:xfrm>
            <a:prstGeom prst="ellipse">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73" name="Google Shape;273;p25"/>
            <p:cNvSpPr txBox="1"/>
            <p:nvPr/>
          </p:nvSpPr>
          <p:spPr>
            <a:xfrm>
              <a:off x="3703319" y="3634898"/>
              <a:ext cx="27939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6</a:t>
              </a:r>
              <a:endParaRPr sz="16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274" name="Google Shape;274;p25"/>
          <p:cNvGrpSpPr/>
          <p:nvPr/>
        </p:nvGrpSpPr>
        <p:grpSpPr>
          <a:xfrm>
            <a:off x="7186017" y="4174441"/>
            <a:ext cx="296132" cy="338554"/>
            <a:chOff x="3703319" y="3634898"/>
            <a:chExt cx="296132" cy="338554"/>
          </a:xfrm>
        </p:grpSpPr>
        <p:sp>
          <p:nvSpPr>
            <p:cNvPr id="275" name="Google Shape;275;p25"/>
            <p:cNvSpPr/>
            <p:nvPr/>
          </p:nvSpPr>
          <p:spPr>
            <a:xfrm>
              <a:off x="3703320" y="3656109"/>
              <a:ext cx="296131" cy="296131"/>
            </a:xfrm>
            <a:prstGeom prst="ellipse">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76" name="Google Shape;276;p25"/>
            <p:cNvSpPr txBox="1"/>
            <p:nvPr/>
          </p:nvSpPr>
          <p:spPr>
            <a:xfrm>
              <a:off x="3703319" y="3634898"/>
              <a:ext cx="27939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1</a:t>
              </a:r>
              <a:endParaRPr sz="16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277" name="Google Shape;277;p25"/>
          <p:cNvGrpSpPr/>
          <p:nvPr/>
        </p:nvGrpSpPr>
        <p:grpSpPr>
          <a:xfrm>
            <a:off x="7558475" y="4174441"/>
            <a:ext cx="296132" cy="338554"/>
            <a:chOff x="3703319" y="3634898"/>
            <a:chExt cx="296132" cy="338554"/>
          </a:xfrm>
        </p:grpSpPr>
        <p:sp>
          <p:nvSpPr>
            <p:cNvPr id="278" name="Google Shape;278;p25"/>
            <p:cNvSpPr/>
            <p:nvPr/>
          </p:nvSpPr>
          <p:spPr>
            <a:xfrm>
              <a:off x="3703320" y="3656109"/>
              <a:ext cx="296131" cy="296131"/>
            </a:xfrm>
            <a:prstGeom prst="ellipse">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79" name="Google Shape;279;p25"/>
            <p:cNvSpPr txBox="1"/>
            <p:nvPr/>
          </p:nvSpPr>
          <p:spPr>
            <a:xfrm>
              <a:off x="3703319" y="3634898"/>
              <a:ext cx="27939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2</a:t>
              </a:r>
              <a:endParaRPr sz="16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280" name="Google Shape;280;p25"/>
          <p:cNvGrpSpPr/>
          <p:nvPr/>
        </p:nvGrpSpPr>
        <p:grpSpPr>
          <a:xfrm>
            <a:off x="7930933" y="4174441"/>
            <a:ext cx="296132" cy="338554"/>
            <a:chOff x="3703319" y="3634898"/>
            <a:chExt cx="296132" cy="338554"/>
          </a:xfrm>
        </p:grpSpPr>
        <p:sp>
          <p:nvSpPr>
            <p:cNvPr id="281" name="Google Shape;281;p25"/>
            <p:cNvSpPr/>
            <p:nvPr/>
          </p:nvSpPr>
          <p:spPr>
            <a:xfrm>
              <a:off x="3703320" y="3656109"/>
              <a:ext cx="296131" cy="296131"/>
            </a:xfrm>
            <a:prstGeom prst="ellipse">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82" name="Google Shape;282;p25"/>
            <p:cNvSpPr txBox="1"/>
            <p:nvPr/>
          </p:nvSpPr>
          <p:spPr>
            <a:xfrm>
              <a:off x="3703319" y="3634898"/>
              <a:ext cx="27939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3</a:t>
              </a:r>
              <a:endParaRPr sz="1600" dirty="0">
                <a:solidFill>
                  <a:schemeClr val="lt1"/>
                </a:solidFill>
                <a:latin typeface="Meiryo UI" panose="020B0604030504040204" pitchFamily="50" charset="-128"/>
                <a:ea typeface="Meiryo UI" panose="020B0604030504040204" pitchFamily="50" charset="-128"/>
                <a:sym typeface="Arial"/>
              </a:endParaRPr>
            </a:p>
          </p:txBody>
        </p:sp>
      </p:grpSp>
      <p:sp>
        <p:nvSpPr>
          <p:cNvPr id="283" name="Google Shape;283;p25"/>
          <p:cNvSpPr txBox="1"/>
          <p:nvPr/>
        </p:nvSpPr>
        <p:spPr>
          <a:xfrm>
            <a:off x="5772640" y="4031760"/>
            <a:ext cx="1301931" cy="646331"/>
          </a:xfrm>
          <a:prstGeom prst="rect">
            <a:avLst/>
          </a:prstGeom>
          <a:solidFill>
            <a:srgbClr val="F34F21">
              <a:alpha val="84705"/>
            </a:srgb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PCIe </a:t>
            </a:r>
            <a:r>
              <a:rPr lang="en-US" sz="1800" dirty="0" err="1">
                <a:solidFill>
                  <a:schemeClr val="lt1"/>
                </a:solidFill>
                <a:latin typeface="Meiryo UI" panose="020B0604030504040204" pitchFamily="50" charset="-128"/>
                <a:ea typeface="Meiryo UI" panose="020B0604030504040204" pitchFamily="50" charset="-128"/>
              </a:rPr>
              <a:t>スロット</a:t>
            </a:r>
            <a:endParaRPr sz="1800"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#3、#2、#1</a:t>
            </a:r>
            <a:endParaRPr sz="1800" dirty="0">
              <a:solidFill>
                <a:schemeClr val="lt1"/>
              </a:solidFill>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26"/>
          <p:cNvPicPr preferRelativeResize="0"/>
          <p:nvPr/>
        </p:nvPicPr>
        <p:blipFill rotWithShape="1">
          <a:blip r:embed="rId3">
            <a:alphaModFix/>
          </a:blip>
          <a:srcRect/>
          <a:stretch/>
        </p:blipFill>
        <p:spPr>
          <a:xfrm>
            <a:off x="346844" y="1642982"/>
            <a:ext cx="9435226" cy="5897016"/>
          </a:xfrm>
          <a:prstGeom prst="rect">
            <a:avLst/>
          </a:prstGeom>
          <a:noFill/>
          <a:ln>
            <a:noFill/>
          </a:ln>
        </p:spPr>
      </p:pic>
      <p:sp>
        <p:nvSpPr>
          <p:cNvPr id="289" name="Google Shape;289;p26"/>
          <p:cNvSpPr txBox="1">
            <a:spLocks noGrp="1"/>
          </p:cNvSpPr>
          <p:nvPr>
            <p:ph type="title"/>
          </p:nvPr>
        </p:nvSpPr>
        <p:spPr>
          <a:xfrm>
            <a:off x="346844" y="450937"/>
            <a:ext cx="11390044" cy="123975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Arial"/>
              <a:buNone/>
            </a:pPr>
            <a:r>
              <a:rPr lang="en-US" dirty="0"/>
              <a:t>4U 30ベイTS-h3087XU-RP正面図</a:t>
            </a:r>
            <a:endParaRPr dirty="0">
              <a:sym typeface="Arial"/>
            </a:endParaRPr>
          </a:p>
        </p:txBody>
      </p:sp>
      <p:sp>
        <p:nvSpPr>
          <p:cNvPr id="290" name="Google Shape;290;p26"/>
          <p:cNvSpPr/>
          <p:nvPr/>
        </p:nvSpPr>
        <p:spPr>
          <a:xfrm>
            <a:off x="6315411" y="1766693"/>
            <a:ext cx="522106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寸法</a:t>
            </a:r>
            <a:r>
              <a:rPr lang="en-US" sz="1600" dirty="0">
                <a:solidFill>
                  <a:schemeClr val="lt1"/>
                </a:solidFill>
                <a:latin typeface="Meiryo UI" panose="020B0604030504040204" pitchFamily="50" charset="-128"/>
                <a:ea typeface="Meiryo UI" panose="020B0604030504040204" pitchFamily="50" charset="-128"/>
              </a:rPr>
              <a:t> (H x W x D):</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133×483×630mm / 5.24×19.02×24.80インチ</a:t>
            </a:r>
            <a:endParaRPr sz="1600" dirty="0">
              <a:solidFill>
                <a:schemeClr val="lt1"/>
              </a:solidFill>
              <a:latin typeface="Meiryo UI" panose="020B0604030504040204" pitchFamily="50" charset="-128"/>
              <a:ea typeface="Meiryo UI" panose="020B0604030504040204" pitchFamily="50" charset="-128"/>
            </a:endParaRPr>
          </a:p>
        </p:txBody>
      </p:sp>
      <p:sp>
        <p:nvSpPr>
          <p:cNvPr id="291" name="Google Shape;291;p26"/>
          <p:cNvSpPr txBox="1"/>
          <p:nvPr/>
        </p:nvSpPr>
        <p:spPr>
          <a:xfrm>
            <a:off x="528501" y="1766693"/>
            <a:ext cx="558715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24 x 3.5インチ / 2.5インチSATA 6Gbps HDD/SSD</a:t>
            </a:r>
            <a:br>
              <a:rPr lang="en-US" sz="1800" dirty="0">
                <a:solidFill>
                  <a:schemeClr val="lt1"/>
                </a:solidFill>
                <a:latin typeface="Meiryo UI" panose="020B0604030504040204" pitchFamily="50" charset="-128"/>
                <a:ea typeface="Meiryo UI" panose="020B0604030504040204" pitchFamily="50" charset="-128"/>
              </a:rPr>
            </a:br>
            <a:r>
              <a:rPr lang="en-US" sz="1800" dirty="0" err="1">
                <a:solidFill>
                  <a:schemeClr val="lt1"/>
                </a:solidFill>
                <a:latin typeface="Meiryo UI" panose="020B0604030504040204" pitchFamily="50" charset="-128"/>
                <a:ea typeface="Meiryo UI" panose="020B0604030504040204" pitchFamily="50" charset="-128"/>
              </a:rPr>
              <a:t>ホットスワップ</a:t>
            </a:r>
            <a:r>
              <a:rPr lang="ja-JP" altLang="en-US" sz="1800" dirty="0">
                <a:solidFill>
                  <a:schemeClr val="lt1"/>
                </a:solidFill>
                <a:latin typeface="Meiryo UI" panose="020B0604030504040204" pitchFamily="50" charset="-128"/>
                <a:ea typeface="Meiryo UI" panose="020B0604030504040204" pitchFamily="50" charset="-128"/>
              </a:rPr>
              <a:t>べ</a:t>
            </a:r>
            <a:r>
              <a:rPr lang="en-US" sz="1800" dirty="0" err="1">
                <a:solidFill>
                  <a:schemeClr val="lt1"/>
                </a:solidFill>
                <a:latin typeface="Meiryo UI" panose="020B0604030504040204" pitchFamily="50" charset="-128"/>
                <a:ea typeface="Meiryo UI" panose="020B0604030504040204" pitchFamily="50" charset="-128"/>
              </a:rPr>
              <a:t>イおよびLEDステータスインジケータ</a:t>
            </a:r>
            <a:endParaRPr dirty="0">
              <a:latin typeface="Meiryo UI" panose="020B0604030504040204" pitchFamily="50" charset="-128"/>
              <a:ea typeface="Meiryo UI" panose="020B0604030504040204" pitchFamily="50" charset="-128"/>
            </a:endParaRPr>
          </a:p>
        </p:txBody>
      </p:sp>
      <p:cxnSp>
        <p:nvCxnSpPr>
          <p:cNvPr id="292" name="Google Shape;292;p26"/>
          <p:cNvCxnSpPr/>
          <p:nvPr/>
        </p:nvCxnSpPr>
        <p:spPr>
          <a:xfrm>
            <a:off x="2965824" y="2531557"/>
            <a:ext cx="0" cy="1068893"/>
          </a:xfrm>
          <a:prstGeom prst="straightConnector1">
            <a:avLst/>
          </a:prstGeom>
          <a:noFill/>
          <a:ln w="12700" cap="rnd" cmpd="sng">
            <a:solidFill>
              <a:srgbClr val="F34F21"/>
            </a:solidFill>
            <a:prstDash val="solid"/>
            <a:miter lim="800000"/>
            <a:headEnd type="oval" w="med" len="med"/>
            <a:tailEnd type="none" w="sm" len="sm"/>
          </a:ln>
        </p:spPr>
      </p:cxnSp>
      <p:cxnSp>
        <p:nvCxnSpPr>
          <p:cNvPr id="293" name="Google Shape;293;p26"/>
          <p:cNvCxnSpPr/>
          <p:nvPr/>
        </p:nvCxnSpPr>
        <p:spPr>
          <a:xfrm rot="10800000">
            <a:off x="9329832" y="4867796"/>
            <a:ext cx="460189" cy="0"/>
          </a:xfrm>
          <a:prstGeom prst="straightConnector1">
            <a:avLst/>
          </a:prstGeom>
          <a:noFill/>
          <a:ln w="12700" cap="rnd" cmpd="sng">
            <a:solidFill>
              <a:srgbClr val="F34F21"/>
            </a:solidFill>
            <a:prstDash val="solid"/>
            <a:miter lim="800000"/>
            <a:headEnd type="oval" w="med" len="med"/>
            <a:tailEnd type="none" w="sm" len="sm"/>
          </a:ln>
        </p:spPr>
      </p:cxnSp>
      <p:sp>
        <p:nvSpPr>
          <p:cNvPr id="294" name="Google Shape;294;p26"/>
          <p:cNvSpPr txBox="1"/>
          <p:nvPr/>
        </p:nvSpPr>
        <p:spPr>
          <a:xfrm>
            <a:off x="9935587" y="4019128"/>
            <a:ext cx="1781752"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電源ボタンと</a:t>
            </a:r>
            <a:r>
              <a:rPr lang="en-US" sz="1800" dirty="0">
                <a:solidFill>
                  <a:schemeClr val="lt1"/>
                </a:solidFill>
                <a:latin typeface="Meiryo UI" panose="020B0604030504040204" pitchFamily="50" charset="-128"/>
                <a:ea typeface="Meiryo UI" panose="020B0604030504040204" pitchFamily="50" charset="-128"/>
              </a:rPr>
              <a:t> </a:t>
            </a:r>
            <a:r>
              <a:rPr lang="en-US" sz="1800" dirty="0" err="1">
                <a:solidFill>
                  <a:schemeClr val="lt1"/>
                </a:solidFill>
                <a:latin typeface="Meiryo UI" panose="020B0604030504040204" pitchFamily="50" charset="-128"/>
                <a:ea typeface="Meiryo UI" panose="020B0604030504040204" pitchFamily="50" charset="-128"/>
              </a:rPr>
              <a:t>LEDインジケータ</a:t>
            </a:r>
            <a:r>
              <a:rPr lang="en-US" sz="1800" dirty="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ステータス</a:t>
            </a:r>
            <a:r>
              <a:rPr lang="en-US" sz="1800" dirty="0">
                <a:solidFill>
                  <a:schemeClr val="lt1"/>
                </a:solidFill>
                <a:latin typeface="Meiryo UI" panose="020B0604030504040204" pitchFamily="50" charset="-128"/>
                <a:ea typeface="Meiryo UI" panose="020B0604030504040204" pitchFamily="50" charset="-128"/>
              </a:rPr>
              <a:t>/</a:t>
            </a:r>
            <a:r>
              <a:rPr lang="en-US" sz="1800" dirty="0" err="1">
                <a:solidFill>
                  <a:schemeClr val="lt1"/>
                </a:solidFill>
                <a:latin typeface="Meiryo UI" panose="020B0604030504040204" pitchFamily="50" charset="-128"/>
                <a:ea typeface="Meiryo UI" panose="020B0604030504040204" pitchFamily="50" charset="-128"/>
              </a:rPr>
              <a:t>電源、LAN、拡張</a:t>
            </a:r>
            <a:endParaRPr sz="1800" dirty="0">
              <a:solidFill>
                <a:schemeClr val="lt1"/>
              </a:solidFill>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27"/>
          <p:cNvPicPr preferRelativeResize="0"/>
          <p:nvPr/>
        </p:nvPicPr>
        <p:blipFill rotWithShape="1">
          <a:blip r:embed="rId3">
            <a:alphaModFix/>
          </a:blip>
          <a:srcRect/>
          <a:stretch/>
        </p:blipFill>
        <p:spPr>
          <a:xfrm>
            <a:off x="2767268" y="1690688"/>
            <a:ext cx="7722349" cy="4826469"/>
          </a:xfrm>
          <a:prstGeom prst="rect">
            <a:avLst/>
          </a:prstGeom>
          <a:noFill/>
          <a:ln>
            <a:noFill/>
          </a:ln>
        </p:spPr>
      </p:pic>
      <p:sp>
        <p:nvSpPr>
          <p:cNvPr id="300" name="Google Shape;300;p27"/>
          <p:cNvSpPr txBox="1">
            <a:spLocks noGrp="1"/>
          </p:cNvSpPr>
          <p:nvPr>
            <p:ph type="title"/>
          </p:nvPr>
        </p:nvSpPr>
        <p:spPr>
          <a:xfrm>
            <a:off x="400833" y="530510"/>
            <a:ext cx="11311003" cy="116017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Arial"/>
              <a:buNone/>
            </a:pPr>
            <a:r>
              <a:rPr lang="en-US" dirty="0"/>
              <a:t>4U 30ベイTS-h3087XU-RP背面図</a:t>
            </a:r>
            <a:endParaRPr dirty="0">
              <a:sym typeface="Arial"/>
            </a:endParaRPr>
          </a:p>
        </p:txBody>
      </p:sp>
      <p:sp>
        <p:nvSpPr>
          <p:cNvPr id="301" name="Google Shape;301;p27"/>
          <p:cNvSpPr txBox="1"/>
          <p:nvPr/>
        </p:nvSpPr>
        <p:spPr>
          <a:xfrm>
            <a:off x="1305992" y="1495025"/>
            <a:ext cx="4435215" cy="9848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3 x PCIe Gen4フルハイトスロット:</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スロット#1: PCIe Gen4 x8</a:t>
            </a:r>
            <a:endParaRPr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スロット#2: PCIe Gen4 x4</a:t>
            </a:r>
            <a:endParaRPr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スロット#3: PCIe Gen4 x4</a:t>
            </a:r>
            <a:endParaRPr dirty="0">
              <a:solidFill>
                <a:schemeClr val="lt1"/>
              </a:solidFill>
              <a:latin typeface="Meiryo UI" panose="020B0604030504040204" pitchFamily="50" charset="-128"/>
              <a:ea typeface="Meiryo UI" panose="020B0604030504040204" pitchFamily="50" charset="-128"/>
            </a:endParaRPr>
          </a:p>
        </p:txBody>
      </p:sp>
      <p:sp>
        <p:nvSpPr>
          <p:cNvPr id="302" name="Google Shape;302;p27"/>
          <p:cNvSpPr txBox="1"/>
          <p:nvPr/>
        </p:nvSpPr>
        <p:spPr>
          <a:xfrm>
            <a:off x="1144530" y="3098743"/>
            <a:ext cx="2039871"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SSD #1~#6:</a:t>
            </a: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6 x 2.5</a:t>
            </a:r>
            <a:r>
              <a:rPr lang="ja-JP" altLang="en-US" sz="1600" dirty="0">
                <a:solidFill>
                  <a:schemeClr val="lt1"/>
                </a:solidFill>
                <a:latin typeface="Meiryo UI" panose="020B0604030504040204" pitchFamily="50" charset="-128"/>
                <a:ea typeface="Meiryo UI" panose="020B0604030504040204" pitchFamily="50" charset="-128"/>
              </a:rPr>
              <a:t>インチ</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SATA 6Gbps </a:t>
            </a:r>
            <a:br>
              <a:rPr lang="en-US" sz="1600" dirty="0">
                <a:solidFill>
                  <a:schemeClr val="lt1"/>
                </a:solidFill>
                <a:latin typeface="Meiryo UI" panose="020B0604030504040204" pitchFamily="50" charset="-128"/>
                <a:ea typeface="Meiryo UI" panose="020B0604030504040204" pitchFamily="50" charset="-128"/>
              </a:rPr>
            </a:br>
            <a:r>
              <a:rPr lang="en-US" sz="1600" dirty="0" err="1">
                <a:solidFill>
                  <a:schemeClr val="lt1"/>
                </a:solidFill>
                <a:latin typeface="Meiryo UI" panose="020B0604030504040204" pitchFamily="50" charset="-128"/>
                <a:ea typeface="Meiryo UI" panose="020B0604030504040204" pitchFamily="50" charset="-128"/>
              </a:rPr>
              <a:t>SSDホットスワップベイ</a:t>
            </a:r>
            <a:endParaRPr sz="1600" dirty="0">
              <a:solidFill>
                <a:schemeClr val="lt1"/>
              </a:solidFill>
              <a:latin typeface="Meiryo UI" panose="020B0604030504040204" pitchFamily="50" charset="-128"/>
              <a:ea typeface="Meiryo UI" panose="020B0604030504040204" pitchFamily="50" charset="-128"/>
            </a:endParaRPr>
          </a:p>
        </p:txBody>
      </p:sp>
      <p:sp>
        <p:nvSpPr>
          <p:cNvPr id="303" name="Google Shape;303;p27"/>
          <p:cNvSpPr txBox="1"/>
          <p:nvPr/>
        </p:nvSpPr>
        <p:spPr>
          <a:xfrm>
            <a:off x="4383463" y="5988936"/>
            <a:ext cx="247414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2 x 2.5GbE RJ45ポート</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(1G/100M対応)</a:t>
            </a:r>
            <a:endParaRPr sz="1600" dirty="0">
              <a:solidFill>
                <a:schemeClr val="lt1"/>
              </a:solidFill>
              <a:latin typeface="Meiryo UI" panose="020B0604030504040204" pitchFamily="50" charset="-128"/>
              <a:ea typeface="Meiryo UI" panose="020B0604030504040204" pitchFamily="50" charset="-128"/>
            </a:endParaRPr>
          </a:p>
        </p:txBody>
      </p:sp>
      <p:sp>
        <p:nvSpPr>
          <p:cNvPr id="304" name="Google Shape;304;p27"/>
          <p:cNvSpPr txBox="1"/>
          <p:nvPr/>
        </p:nvSpPr>
        <p:spPr>
          <a:xfrm>
            <a:off x="1219199" y="6008600"/>
            <a:ext cx="2728389"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2 x 10GbE RJ45ポート</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(5G/2.5G/1G/100M対応)</a:t>
            </a:r>
            <a:endParaRPr sz="1600" dirty="0">
              <a:solidFill>
                <a:schemeClr val="lt1"/>
              </a:solidFill>
              <a:latin typeface="Meiryo UI" panose="020B0604030504040204" pitchFamily="50" charset="-128"/>
              <a:ea typeface="Meiryo UI" panose="020B0604030504040204" pitchFamily="50" charset="-128"/>
            </a:endParaRPr>
          </a:p>
        </p:txBody>
      </p:sp>
      <p:sp>
        <p:nvSpPr>
          <p:cNvPr id="305" name="Google Shape;305;p27"/>
          <p:cNvSpPr txBox="1"/>
          <p:nvPr/>
        </p:nvSpPr>
        <p:spPr>
          <a:xfrm>
            <a:off x="1374816" y="5413288"/>
            <a:ext cx="1643571"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リセットボタン</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306" name="Google Shape;306;p27"/>
          <p:cNvSpPr txBox="1"/>
          <p:nvPr/>
        </p:nvSpPr>
        <p:spPr>
          <a:xfrm>
            <a:off x="7049612" y="5988936"/>
            <a:ext cx="3495297"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4 x USB-A 3.2 Gen2 10Gbpsポート</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307" name="Google Shape;307;p27"/>
          <p:cNvSpPr txBox="1"/>
          <p:nvPr/>
        </p:nvSpPr>
        <p:spPr>
          <a:xfrm>
            <a:off x="8188127" y="1502930"/>
            <a:ext cx="1930755"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2×800W</a:t>
            </a:r>
            <a:endParaRPr sz="1600"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冗長PSU</a:t>
            </a:r>
            <a:endParaRPr sz="1600" dirty="0">
              <a:solidFill>
                <a:schemeClr val="lt1"/>
              </a:solidFill>
              <a:latin typeface="Meiryo UI" panose="020B0604030504040204" pitchFamily="50" charset="-128"/>
              <a:ea typeface="Meiryo UI" panose="020B0604030504040204" pitchFamily="50" charset="-128"/>
            </a:endParaRPr>
          </a:p>
        </p:txBody>
      </p:sp>
      <p:sp>
        <p:nvSpPr>
          <p:cNvPr id="308" name="Google Shape;308;p27"/>
          <p:cNvSpPr txBox="1"/>
          <p:nvPr/>
        </p:nvSpPr>
        <p:spPr>
          <a:xfrm>
            <a:off x="1393133" y="4641010"/>
            <a:ext cx="1643571"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コンソールポート</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200" dirty="0">
                <a:solidFill>
                  <a:schemeClr val="lt1"/>
                </a:solidFill>
                <a:latin typeface="Meiryo UI" panose="020B0604030504040204" pitchFamily="50" charset="-128"/>
                <a:ea typeface="Meiryo UI" panose="020B0604030504040204" pitchFamily="50" charset="-128"/>
              </a:rPr>
              <a:t>(</a:t>
            </a:r>
            <a:r>
              <a:rPr lang="en-US" sz="1200" dirty="0" err="1">
                <a:solidFill>
                  <a:schemeClr val="lt1"/>
                </a:solidFill>
                <a:latin typeface="Meiryo UI" panose="020B0604030504040204" pitchFamily="50" charset="-128"/>
                <a:ea typeface="Meiryo UI" panose="020B0604030504040204" pitchFamily="50" charset="-128"/>
              </a:rPr>
              <a:t>メンテナンスのみ</a:t>
            </a:r>
            <a:r>
              <a:rPr lang="en-US" sz="1200" dirty="0">
                <a:solidFill>
                  <a:schemeClr val="lt1"/>
                </a:solidFill>
                <a:latin typeface="Meiryo UI" panose="020B0604030504040204" pitchFamily="50" charset="-128"/>
                <a:ea typeface="Meiryo UI" panose="020B0604030504040204" pitchFamily="50" charset="-128"/>
              </a:rPr>
              <a:t>)</a:t>
            </a:r>
            <a:endParaRPr sz="1200" dirty="0">
              <a:solidFill>
                <a:schemeClr val="lt1"/>
              </a:solidFill>
              <a:latin typeface="Meiryo UI" panose="020B0604030504040204" pitchFamily="50" charset="-128"/>
              <a:ea typeface="Meiryo UI" panose="020B0604030504040204" pitchFamily="50" charset="-128"/>
            </a:endParaRPr>
          </a:p>
        </p:txBody>
      </p:sp>
      <p:sp>
        <p:nvSpPr>
          <p:cNvPr id="309" name="Google Shape;309;p27"/>
          <p:cNvSpPr txBox="1"/>
          <p:nvPr/>
        </p:nvSpPr>
        <p:spPr>
          <a:xfrm>
            <a:off x="7575595" y="4512411"/>
            <a:ext cx="294274" cy="584775"/>
          </a:xfrm>
          <a:prstGeom prst="rect">
            <a:avLst/>
          </a:prstGeom>
          <a:solidFill>
            <a:srgbClr val="F34F21">
              <a:alpha val="84705"/>
            </a:srgb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#1</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310" name="Google Shape;310;p27"/>
          <p:cNvSpPr txBox="1"/>
          <p:nvPr/>
        </p:nvSpPr>
        <p:spPr>
          <a:xfrm>
            <a:off x="6670848" y="4541037"/>
            <a:ext cx="294274" cy="584775"/>
          </a:xfrm>
          <a:prstGeom prst="rect">
            <a:avLst/>
          </a:prstGeom>
          <a:solidFill>
            <a:srgbClr val="F34F21">
              <a:alpha val="84705"/>
            </a:srgb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#2</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311" name="Google Shape;311;p27"/>
          <p:cNvSpPr txBox="1"/>
          <p:nvPr/>
        </p:nvSpPr>
        <p:spPr>
          <a:xfrm>
            <a:off x="6321279" y="4541037"/>
            <a:ext cx="294274" cy="584775"/>
          </a:xfrm>
          <a:prstGeom prst="rect">
            <a:avLst/>
          </a:prstGeom>
          <a:solidFill>
            <a:srgbClr val="F34F21">
              <a:alpha val="84705"/>
            </a:srgb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#3</a:t>
            </a:r>
            <a:endParaRPr sz="1600" dirty="0">
              <a:solidFill>
                <a:schemeClr val="lt1"/>
              </a:solidFill>
              <a:latin typeface="Meiryo UI" panose="020B0604030504040204" pitchFamily="50" charset="-128"/>
              <a:ea typeface="Meiryo UI" panose="020B0604030504040204" pitchFamily="50" charset="-128"/>
              <a:sym typeface="Arial"/>
            </a:endParaRPr>
          </a:p>
        </p:txBody>
      </p:sp>
      <p:cxnSp>
        <p:nvCxnSpPr>
          <p:cNvPr id="312" name="Google Shape;312;p27"/>
          <p:cNvCxnSpPr/>
          <p:nvPr/>
        </p:nvCxnSpPr>
        <p:spPr>
          <a:xfrm rot="10800000" flipH="1">
            <a:off x="2732799" y="3720913"/>
            <a:ext cx="436600" cy="6922"/>
          </a:xfrm>
          <a:prstGeom prst="straightConnector1">
            <a:avLst/>
          </a:prstGeom>
          <a:noFill/>
          <a:ln w="12700" cap="rnd" cmpd="sng">
            <a:solidFill>
              <a:srgbClr val="F34F21"/>
            </a:solidFill>
            <a:prstDash val="solid"/>
            <a:miter lim="800000"/>
            <a:headEnd type="oval" w="med" len="med"/>
            <a:tailEnd type="none" w="sm" len="sm"/>
          </a:ln>
        </p:spPr>
      </p:cxnSp>
      <p:cxnSp>
        <p:nvCxnSpPr>
          <p:cNvPr id="313" name="Google Shape;313;p27"/>
          <p:cNvCxnSpPr>
            <a:endCxn id="311" idx="0"/>
          </p:cNvCxnSpPr>
          <p:nvPr/>
        </p:nvCxnSpPr>
        <p:spPr>
          <a:xfrm rot="-5400000" flipH="1">
            <a:off x="3981266" y="2053887"/>
            <a:ext cx="2819400" cy="2154900"/>
          </a:xfrm>
          <a:prstGeom prst="bentConnector3">
            <a:avLst>
              <a:gd name="adj1" fmla="val -595"/>
            </a:avLst>
          </a:prstGeom>
          <a:noFill/>
          <a:ln w="12700" cap="rnd" cmpd="sng">
            <a:solidFill>
              <a:srgbClr val="F34F21"/>
            </a:solidFill>
            <a:prstDash val="solid"/>
            <a:miter lim="800000"/>
            <a:headEnd type="oval" w="med" len="med"/>
            <a:tailEnd type="none" w="sm" len="sm"/>
          </a:ln>
        </p:spPr>
      </p:cxnSp>
      <p:cxnSp>
        <p:nvCxnSpPr>
          <p:cNvPr id="314" name="Google Shape;314;p27"/>
          <p:cNvCxnSpPr>
            <a:stCxn id="307" idx="2"/>
          </p:cNvCxnSpPr>
          <p:nvPr/>
        </p:nvCxnSpPr>
        <p:spPr>
          <a:xfrm>
            <a:off x="9153505" y="2087705"/>
            <a:ext cx="0" cy="2416200"/>
          </a:xfrm>
          <a:prstGeom prst="straightConnector1">
            <a:avLst/>
          </a:prstGeom>
          <a:noFill/>
          <a:ln w="12700" cap="rnd" cmpd="sng">
            <a:solidFill>
              <a:srgbClr val="F34F21"/>
            </a:solidFill>
            <a:prstDash val="solid"/>
            <a:miter lim="800000"/>
            <a:headEnd type="oval" w="med" len="med"/>
            <a:tailEnd type="none" w="sm" len="sm"/>
          </a:ln>
        </p:spPr>
      </p:cxnSp>
      <p:cxnSp>
        <p:nvCxnSpPr>
          <p:cNvPr id="315" name="Google Shape;315;p27"/>
          <p:cNvCxnSpPr>
            <a:stCxn id="306" idx="0"/>
            <a:endCxn id="316" idx="3"/>
          </p:cNvCxnSpPr>
          <p:nvPr/>
        </p:nvCxnSpPr>
        <p:spPr>
          <a:xfrm rot="5400000" flipH="1">
            <a:off x="7035961" y="4227636"/>
            <a:ext cx="406500" cy="3116100"/>
          </a:xfrm>
          <a:prstGeom prst="bentConnector2">
            <a:avLst/>
          </a:prstGeom>
          <a:noFill/>
          <a:ln w="12700" cap="rnd" cmpd="sng">
            <a:solidFill>
              <a:srgbClr val="F34F21"/>
            </a:solidFill>
            <a:prstDash val="solid"/>
            <a:miter lim="800000"/>
            <a:headEnd type="oval" w="med" len="med"/>
            <a:tailEnd type="none" w="sm" len="sm"/>
          </a:ln>
        </p:spPr>
      </p:cxnSp>
      <p:cxnSp>
        <p:nvCxnSpPr>
          <p:cNvPr id="317" name="Google Shape;317;p27"/>
          <p:cNvCxnSpPr/>
          <p:nvPr/>
        </p:nvCxnSpPr>
        <p:spPr>
          <a:xfrm rot="10800000">
            <a:off x="4730674" y="5798982"/>
            <a:ext cx="0" cy="159075"/>
          </a:xfrm>
          <a:prstGeom prst="straightConnector1">
            <a:avLst/>
          </a:prstGeom>
          <a:noFill/>
          <a:ln w="12700" cap="rnd" cmpd="sng">
            <a:solidFill>
              <a:srgbClr val="F34F21"/>
            </a:solidFill>
            <a:prstDash val="solid"/>
            <a:miter lim="800000"/>
            <a:headEnd type="oval" w="med" len="med"/>
            <a:tailEnd type="none" w="sm" len="sm"/>
          </a:ln>
        </p:spPr>
      </p:cxnSp>
      <p:cxnSp>
        <p:nvCxnSpPr>
          <p:cNvPr id="318" name="Google Shape;318;p27"/>
          <p:cNvCxnSpPr>
            <a:endCxn id="319" idx="2"/>
          </p:cNvCxnSpPr>
          <p:nvPr/>
        </p:nvCxnSpPr>
        <p:spPr>
          <a:xfrm rot="10800000" flipH="1">
            <a:off x="3559471" y="5786981"/>
            <a:ext cx="546000" cy="395100"/>
          </a:xfrm>
          <a:prstGeom prst="bentConnector2">
            <a:avLst/>
          </a:prstGeom>
          <a:noFill/>
          <a:ln w="12700" cap="rnd" cmpd="sng">
            <a:solidFill>
              <a:srgbClr val="F34F21"/>
            </a:solidFill>
            <a:prstDash val="solid"/>
            <a:miter lim="800000"/>
            <a:headEnd type="oval" w="med" len="med"/>
            <a:tailEnd type="none" w="sm" len="sm"/>
          </a:ln>
        </p:spPr>
      </p:cxnSp>
      <p:cxnSp>
        <p:nvCxnSpPr>
          <p:cNvPr id="320" name="Google Shape;320;p27"/>
          <p:cNvCxnSpPr/>
          <p:nvPr/>
        </p:nvCxnSpPr>
        <p:spPr>
          <a:xfrm rot="10800000" flipH="1">
            <a:off x="2767268" y="5582565"/>
            <a:ext cx="707202" cy="11419"/>
          </a:xfrm>
          <a:prstGeom prst="straightConnector1">
            <a:avLst/>
          </a:prstGeom>
          <a:noFill/>
          <a:ln w="12700" cap="rnd" cmpd="sng">
            <a:solidFill>
              <a:srgbClr val="F34F21"/>
            </a:solidFill>
            <a:prstDash val="solid"/>
            <a:miter lim="800000"/>
            <a:headEnd type="oval" w="med" len="med"/>
            <a:tailEnd type="none" w="sm" len="sm"/>
          </a:ln>
        </p:spPr>
      </p:cxnSp>
      <p:cxnSp>
        <p:nvCxnSpPr>
          <p:cNvPr id="321" name="Google Shape;321;p27"/>
          <p:cNvCxnSpPr/>
          <p:nvPr/>
        </p:nvCxnSpPr>
        <p:spPr>
          <a:xfrm>
            <a:off x="2711973" y="4912842"/>
            <a:ext cx="1007400" cy="613200"/>
          </a:xfrm>
          <a:prstGeom prst="bentConnector3">
            <a:avLst>
              <a:gd name="adj1" fmla="val 98908"/>
            </a:avLst>
          </a:prstGeom>
          <a:noFill/>
          <a:ln w="12700" cap="rnd" cmpd="sng">
            <a:solidFill>
              <a:srgbClr val="F34F21"/>
            </a:solidFill>
            <a:prstDash val="solid"/>
            <a:miter lim="800000"/>
            <a:headEnd type="oval" w="med" len="med"/>
            <a:tailEnd type="none" w="sm" len="sm"/>
          </a:ln>
        </p:spPr>
      </p:cxnSp>
      <p:grpSp>
        <p:nvGrpSpPr>
          <p:cNvPr id="322" name="Google Shape;322;p27"/>
          <p:cNvGrpSpPr/>
          <p:nvPr/>
        </p:nvGrpSpPr>
        <p:grpSpPr>
          <a:xfrm>
            <a:off x="4198380" y="3551637"/>
            <a:ext cx="296132" cy="338554"/>
            <a:chOff x="3703319" y="3634898"/>
            <a:chExt cx="296132" cy="338554"/>
          </a:xfrm>
        </p:grpSpPr>
        <p:sp>
          <p:nvSpPr>
            <p:cNvPr id="323" name="Google Shape;323;p27"/>
            <p:cNvSpPr/>
            <p:nvPr/>
          </p:nvSpPr>
          <p:spPr>
            <a:xfrm>
              <a:off x="3703320" y="3656109"/>
              <a:ext cx="296131" cy="296131"/>
            </a:xfrm>
            <a:prstGeom prst="ellipse">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24" name="Google Shape;324;p27"/>
            <p:cNvSpPr txBox="1"/>
            <p:nvPr/>
          </p:nvSpPr>
          <p:spPr>
            <a:xfrm>
              <a:off x="3703319" y="3634898"/>
              <a:ext cx="27939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3</a:t>
              </a:r>
              <a:endParaRPr sz="16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325" name="Google Shape;325;p27"/>
          <p:cNvGrpSpPr/>
          <p:nvPr/>
        </p:nvGrpSpPr>
        <p:grpSpPr>
          <a:xfrm>
            <a:off x="4538394" y="3551637"/>
            <a:ext cx="296132" cy="338554"/>
            <a:chOff x="3703319" y="3634898"/>
            <a:chExt cx="296132" cy="338554"/>
          </a:xfrm>
        </p:grpSpPr>
        <p:sp>
          <p:nvSpPr>
            <p:cNvPr id="326" name="Google Shape;326;p27"/>
            <p:cNvSpPr/>
            <p:nvPr/>
          </p:nvSpPr>
          <p:spPr>
            <a:xfrm>
              <a:off x="3703320" y="3656109"/>
              <a:ext cx="296131" cy="296131"/>
            </a:xfrm>
            <a:prstGeom prst="ellipse">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27" name="Google Shape;327;p27"/>
            <p:cNvSpPr txBox="1"/>
            <p:nvPr/>
          </p:nvSpPr>
          <p:spPr>
            <a:xfrm>
              <a:off x="3703319" y="3634898"/>
              <a:ext cx="27939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2</a:t>
              </a:r>
              <a:endParaRPr sz="16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328" name="Google Shape;328;p27"/>
          <p:cNvGrpSpPr/>
          <p:nvPr/>
        </p:nvGrpSpPr>
        <p:grpSpPr>
          <a:xfrm>
            <a:off x="4878409" y="3551637"/>
            <a:ext cx="296132" cy="338554"/>
            <a:chOff x="3703319" y="3634898"/>
            <a:chExt cx="296132" cy="338554"/>
          </a:xfrm>
        </p:grpSpPr>
        <p:sp>
          <p:nvSpPr>
            <p:cNvPr id="329" name="Google Shape;329;p27"/>
            <p:cNvSpPr/>
            <p:nvPr/>
          </p:nvSpPr>
          <p:spPr>
            <a:xfrm>
              <a:off x="3703320" y="3656109"/>
              <a:ext cx="296131" cy="296131"/>
            </a:xfrm>
            <a:prstGeom prst="ellipse">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30" name="Google Shape;330;p27"/>
            <p:cNvSpPr txBox="1"/>
            <p:nvPr/>
          </p:nvSpPr>
          <p:spPr>
            <a:xfrm>
              <a:off x="3703319" y="3634898"/>
              <a:ext cx="27939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1</a:t>
              </a:r>
              <a:endParaRPr sz="16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331" name="Google Shape;331;p27"/>
          <p:cNvGrpSpPr/>
          <p:nvPr/>
        </p:nvGrpSpPr>
        <p:grpSpPr>
          <a:xfrm>
            <a:off x="3178338" y="3551637"/>
            <a:ext cx="296132" cy="338554"/>
            <a:chOff x="3703319" y="3634898"/>
            <a:chExt cx="296132" cy="338554"/>
          </a:xfrm>
        </p:grpSpPr>
        <p:sp>
          <p:nvSpPr>
            <p:cNvPr id="332" name="Google Shape;332;p27"/>
            <p:cNvSpPr/>
            <p:nvPr/>
          </p:nvSpPr>
          <p:spPr>
            <a:xfrm>
              <a:off x="3703320" y="3656109"/>
              <a:ext cx="296131" cy="296131"/>
            </a:xfrm>
            <a:prstGeom prst="ellipse">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33" name="Google Shape;333;p27"/>
            <p:cNvSpPr txBox="1"/>
            <p:nvPr/>
          </p:nvSpPr>
          <p:spPr>
            <a:xfrm>
              <a:off x="3703319" y="3634898"/>
              <a:ext cx="27939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6</a:t>
              </a:r>
              <a:endParaRPr sz="16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334" name="Google Shape;334;p27"/>
          <p:cNvGrpSpPr/>
          <p:nvPr/>
        </p:nvGrpSpPr>
        <p:grpSpPr>
          <a:xfrm>
            <a:off x="3518352" y="3551637"/>
            <a:ext cx="296132" cy="338554"/>
            <a:chOff x="3703319" y="3634898"/>
            <a:chExt cx="296132" cy="338554"/>
          </a:xfrm>
        </p:grpSpPr>
        <p:sp>
          <p:nvSpPr>
            <p:cNvPr id="335" name="Google Shape;335;p27"/>
            <p:cNvSpPr/>
            <p:nvPr/>
          </p:nvSpPr>
          <p:spPr>
            <a:xfrm>
              <a:off x="3703320" y="3656109"/>
              <a:ext cx="296131" cy="296131"/>
            </a:xfrm>
            <a:prstGeom prst="ellipse">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36" name="Google Shape;336;p27"/>
            <p:cNvSpPr txBox="1"/>
            <p:nvPr/>
          </p:nvSpPr>
          <p:spPr>
            <a:xfrm>
              <a:off x="3703319" y="3634898"/>
              <a:ext cx="27939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5</a:t>
              </a:r>
              <a:endParaRPr sz="16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337" name="Google Shape;337;p27"/>
          <p:cNvGrpSpPr/>
          <p:nvPr/>
        </p:nvGrpSpPr>
        <p:grpSpPr>
          <a:xfrm>
            <a:off x="3858366" y="3551637"/>
            <a:ext cx="296132" cy="338554"/>
            <a:chOff x="3703319" y="3634898"/>
            <a:chExt cx="296132" cy="338554"/>
          </a:xfrm>
        </p:grpSpPr>
        <p:sp>
          <p:nvSpPr>
            <p:cNvPr id="338" name="Google Shape;338;p27"/>
            <p:cNvSpPr/>
            <p:nvPr/>
          </p:nvSpPr>
          <p:spPr>
            <a:xfrm>
              <a:off x="3703320" y="3656109"/>
              <a:ext cx="296131" cy="296131"/>
            </a:xfrm>
            <a:prstGeom prst="ellipse">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39" name="Google Shape;339;p27"/>
            <p:cNvSpPr txBox="1"/>
            <p:nvPr/>
          </p:nvSpPr>
          <p:spPr>
            <a:xfrm>
              <a:off x="3703319" y="3634898"/>
              <a:ext cx="27939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4</a:t>
              </a:r>
              <a:endParaRPr sz="1600" dirty="0">
                <a:solidFill>
                  <a:schemeClr val="lt1"/>
                </a:solidFill>
                <a:latin typeface="Meiryo UI" panose="020B0604030504040204" pitchFamily="50" charset="-128"/>
                <a:ea typeface="Meiryo UI" panose="020B0604030504040204" pitchFamily="50" charset="-128"/>
                <a:sym typeface="Arial"/>
              </a:endParaRPr>
            </a:p>
          </p:txBody>
        </p:sp>
      </p:grpSp>
      <p:sp>
        <p:nvSpPr>
          <p:cNvPr id="319" name="Google Shape;319;p27"/>
          <p:cNvSpPr/>
          <p:nvPr/>
        </p:nvSpPr>
        <p:spPr>
          <a:xfrm>
            <a:off x="3781791" y="5378151"/>
            <a:ext cx="647359" cy="408830"/>
          </a:xfrm>
          <a:prstGeom prst="rect">
            <a:avLst/>
          </a:prstGeom>
          <a:noFill/>
          <a:ln w="12700" cap="rnd" cmpd="sng">
            <a:solidFill>
              <a:srgbClr val="F34F2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340" name="Google Shape;340;p27"/>
          <p:cNvSpPr/>
          <p:nvPr/>
        </p:nvSpPr>
        <p:spPr>
          <a:xfrm>
            <a:off x="4438253" y="5378151"/>
            <a:ext cx="634650" cy="408830"/>
          </a:xfrm>
          <a:prstGeom prst="rect">
            <a:avLst/>
          </a:prstGeom>
          <a:noFill/>
          <a:ln w="12700" cap="rnd" cmpd="sng">
            <a:solidFill>
              <a:srgbClr val="F34F2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316" name="Google Shape;316;p27"/>
          <p:cNvSpPr/>
          <p:nvPr/>
        </p:nvSpPr>
        <p:spPr>
          <a:xfrm>
            <a:off x="5072903" y="5378151"/>
            <a:ext cx="608178" cy="408830"/>
          </a:xfrm>
          <a:prstGeom prst="rect">
            <a:avLst/>
          </a:prstGeom>
          <a:noFill/>
          <a:ln w="12700" cap="rnd" cmpd="sng">
            <a:solidFill>
              <a:srgbClr val="F34F2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341" name="Google Shape;341;p27"/>
          <p:cNvSpPr txBox="1"/>
          <p:nvPr/>
        </p:nvSpPr>
        <p:spPr>
          <a:xfrm>
            <a:off x="6324946" y="4055658"/>
            <a:ext cx="1544923" cy="338554"/>
          </a:xfrm>
          <a:prstGeom prst="rect">
            <a:avLst/>
          </a:prstGeom>
          <a:solidFill>
            <a:srgbClr val="F34F21">
              <a:alpha val="84705"/>
            </a:srgb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PCIeスロット</a:t>
            </a:r>
            <a:endParaRPr sz="16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8"/>
          <p:cNvSpPr/>
          <p:nvPr/>
        </p:nvSpPr>
        <p:spPr>
          <a:xfrm>
            <a:off x="1039527" y="3005414"/>
            <a:ext cx="10549289" cy="3211274"/>
          </a:xfrm>
          <a:prstGeom prst="rect">
            <a:avLst/>
          </a:prstGeom>
          <a:solidFill>
            <a:srgbClr val="3032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47" name="Google Shape;347;p28"/>
          <p:cNvSpPr txBox="1">
            <a:spLocks noGrp="1"/>
          </p:cNvSpPr>
          <p:nvPr>
            <p:ph type="title"/>
          </p:nvPr>
        </p:nvSpPr>
        <p:spPr>
          <a:xfrm>
            <a:off x="97148" y="425422"/>
            <a:ext cx="11967032" cy="187575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sz="3600" dirty="0"/>
              <a:t>TS-h987XU-RP、TS-h1887XU-RP、TS-h2287XU-RP:  SATA 6Gbps HDD用3.5インチHDDトレイ</a:t>
            </a:r>
            <a:endParaRPr sz="3600" dirty="0">
              <a:sym typeface="Arial"/>
            </a:endParaRPr>
          </a:p>
        </p:txBody>
      </p:sp>
      <p:grpSp>
        <p:nvGrpSpPr>
          <p:cNvPr id="348" name="Google Shape;348;p28"/>
          <p:cNvGrpSpPr/>
          <p:nvPr/>
        </p:nvGrpSpPr>
        <p:grpSpPr>
          <a:xfrm>
            <a:off x="1310070" y="3181327"/>
            <a:ext cx="9732834" cy="2525655"/>
            <a:chOff x="1913392" y="1642084"/>
            <a:chExt cx="6528032" cy="1694014"/>
          </a:xfrm>
        </p:grpSpPr>
        <p:grpSp>
          <p:nvGrpSpPr>
            <p:cNvPr id="349" name="Google Shape;349;p28"/>
            <p:cNvGrpSpPr/>
            <p:nvPr/>
          </p:nvGrpSpPr>
          <p:grpSpPr>
            <a:xfrm>
              <a:off x="1913392" y="1642084"/>
              <a:ext cx="6528032" cy="1694014"/>
              <a:chOff x="-2096088" y="1434713"/>
              <a:chExt cx="10994331" cy="2761733"/>
            </a:xfrm>
          </p:grpSpPr>
          <p:pic>
            <p:nvPicPr>
              <p:cNvPr id="350" name="Google Shape;350;p28"/>
              <p:cNvPicPr preferRelativeResize="0"/>
              <p:nvPr/>
            </p:nvPicPr>
            <p:blipFill rotWithShape="1">
              <a:blip r:embed="rId3">
                <a:alphaModFix/>
              </a:blip>
              <a:srcRect l="1135" t="1500" r="1465" b="1315"/>
              <a:stretch/>
            </p:blipFill>
            <p:spPr>
              <a:xfrm>
                <a:off x="4758701" y="1434716"/>
                <a:ext cx="4139542" cy="2759698"/>
              </a:xfrm>
              <a:prstGeom prst="rect">
                <a:avLst/>
              </a:prstGeom>
              <a:noFill/>
              <a:ln>
                <a:noFill/>
              </a:ln>
            </p:spPr>
          </p:pic>
          <p:pic>
            <p:nvPicPr>
              <p:cNvPr id="351" name="Google Shape;351;p28"/>
              <p:cNvPicPr preferRelativeResize="0"/>
              <p:nvPr/>
            </p:nvPicPr>
            <p:blipFill rotWithShape="1">
              <a:blip r:embed="rId4">
                <a:alphaModFix/>
              </a:blip>
              <a:srcRect l="1102" t="1347" r="752" b="1315"/>
              <a:stretch/>
            </p:blipFill>
            <p:spPr>
              <a:xfrm>
                <a:off x="-2096088" y="1434713"/>
                <a:ext cx="4164702" cy="2759695"/>
              </a:xfrm>
              <a:prstGeom prst="rect">
                <a:avLst/>
              </a:prstGeom>
              <a:noFill/>
              <a:ln>
                <a:noFill/>
              </a:ln>
            </p:spPr>
          </p:pic>
          <p:pic>
            <p:nvPicPr>
              <p:cNvPr id="352" name="Google Shape;352;p28"/>
              <p:cNvPicPr preferRelativeResize="0"/>
              <p:nvPr/>
            </p:nvPicPr>
            <p:blipFill rotWithShape="1">
              <a:blip r:embed="rId5">
                <a:alphaModFix/>
              </a:blip>
              <a:srcRect l="23506" r="23505"/>
              <a:stretch/>
            </p:blipFill>
            <p:spPr>
              <a:xfrm>
                <a:off x="2068613" y="1434716"/>
                <a:ext cx="2802788" cy="2761730"/>
              </a:xfrm>
              <a:prstGeom prst="rect">
                <a:avLst/>
              </a:prstGeom>
              <a:noFill/>
              <a:ln>
                <a:noFill/>
              </a:ln>
            </p:spPr>
          </p:pic>
        </p:grpSp>
        <p:sp>
          <p:nvSpPr>
            <p:cNvPr id="353" name="Google Shape;353;p28"/>
            <p:cNvSpPr/>
            <p:nvPr/>
          </p:nvSpPr>
          <p:spPr>
            <a:xfrm>
              <a:off x="4135160" y="2405076"/>
              <a:ext cx="502156" cy="417873"/>
            </a:xfrm>
            <a:prstGeom prst="rightArrow">
              <a:avLst>
                <a:gd name="adj1" fmla="val 50000"/>
                <a:gd name="adj2" fmla="val 50000"/>
              </a:avLst>
            </a:prstGeom>
            <a:gradFill>
              <a:gsLst>
                <a:gs pos="0">
                  <a:srgbClr val="FFCC99">
                    <a:alpha val="0"/>
                  </a:srgbClr>
                </a:gs>
                <a:gs pos="11000">
                  <a:srgbClr val="FFCC99">
                    <a:alpha val="0"/>
                  </a:srgbClr>
                </a:gs>
                <a:gs pos="78000">
                  <a:srgbClr val="FF3300"/>
                </a:gs>
                <a:gs pos="100000">
                  <a:srgbClr val="FF33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010203"/>
                </a:solidFill>
                <a:latin typeface="Meiryo UI" panose="020B0604030504040204" pitchFamily="50" charset="-128"/>
                <a:ea typeface="Meiryo UI" panose="020B0604030504040204" pitchFamily="50" charset="-128"/>
                <a:sym typeface="Arial"/>
              </a:endParaRPr>
            </a:p>
          </p:txBody>
        </p:sp>
        <p:sp>
          <p:nvSpPr>
            <p:cNvPr id="354" name="Google Shape;354;p28"/>
            <p:cNvSpPr/>
            <p:nvPr/>
          </p:nvSpPr>
          <p:spPr>
            <a:xfrm>
              <a:off x="5799354" y="2405076"/>
              <a:ext cx="502156" cy="417873"/>
            </a:xfrm>
            <a:prstGeom prst="rightArrow">
              <a:avLst>
                <a:gd name="adj1" fmla="val 50000"/>
                <a:gd name="adj2" fmla="val 50000"/>
              </a:avLst>
            </a:prstGeom>
            <a:gradFill>
              <a:gsLst>
                <a:gs pos="0">
                  <a:srgbClr val="FFCC99">
                    <a:alpha val="0"/>
                  </a:srgbClr>
                </a:gs>
                <a:gs pos="11000">
                  <a:srgbClr val="FFCC99">
                    <a:alpha val="0"/>
                  </a:srgbClr>
                </a:gs>
                <a:gs pos="78000">
                  <a:srgbClr val="FF3300"/>
                </a:gs>
                <a:gs pos="100000">
                  <a:srgbClr val="FF33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010203"/>
                </a:solidFill>
                <a:latin typeface="Meiryo UI" panose="020B0604030504040204" pitchFamily="50" charset="-128"/>
                <a:ea typeface="Meiryo UI" panose="020B0604030504040204" pitchFamily="50" charset="-128"/>
                <a:sym typeface="Arial"/>
              </a:endParaRPr>
            </a:p>
          </p:txBody>
        </p:sp>
      </p:grpSp>
      <p:sp>
        <p:nvSpPr>
          <p:cNvPr id="355" name="Google Shape;355;p28"/>
          <p:cNvSpPr/>
          <p:nvPr/>
        </p:nvSpPr>
        <p:spPr>
          <a:xfrm>
            <a:off x="1412976" y="2702026"/>
            <a:ext cx="234838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1. </a:t>
            </a:r>
            <a:r>
              <a:rPr lang="en-US" sz="1800" dirty="0" err="1">
                <a:solidFill>
                  <a:schemeClr val="lt1"/>
                </a:solidFill>
                <a:latin typeface="Meiryo UI" panose="020B0604030504040204" pitchFamily="50" charset="-128"/>
                <a:ea typeface="Meiryo UI" panose="020B0604030504040204" pitchFamily="50" charset="-128"/>
              </a:rPr>
              <a:t>トレイを取り外</a:t>
            </a:r>
            <a:r>
              <a:rPr lang="ja-JP" altLang="en-US" sz="1800" dirty="0">
                <a:solidFill>
                  <a:schemeClr val="lt1"/>
                </a:solidFill>
                <a:latin typeface="Meiryo UI" panose="020B0604030504040204" pitchFamily="50" charset="-128"/>
                <a:ea typeface="Meiryo UI" panose="020B0604030504040204" pitchFamily="50" charset="-128"/>
              </a:rPr>
              <a:t>す</a:t>
            </a:r>
            <a:endParaRPr dirty="0">
              <a:latin typeface="Meiryo UI" panose="020B0604030504040204" pitchFamily="50" charset="-128"/>
              <a:ea typeface="Meiryo UI" panose="020B0604030504040204" pitchFamily="50" charset="-128"/>
            </a:endParaRPr>
          </a:p>
        </p:txBody>
      </p:sp>
      <p:sp>
        <p:nvSpPr>
          <p:cNvPr id="356" name="Google Shape;356;p28"/>
          <p:cNvSpPr/>
          <p:nvPr/>
        </p:nvSpPr>
        <p:spPr>
          <a:xfrm>
            <a:off x="4796625" y="2702026"/>
            <a:ext cx="310640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2. HDD </a:t>
            </a:r>
            <a:r>
              <a:rPr lang="en-US" sz="1800" dirty="0" err="1">
                <a:solidFill>
                  <a:schemeClr val="lt1"/>
                </a:solidFill>
                <a:latin typeface="Meiryo UI" panose="020B0604030504040204" pitchFamily="50" charset="-128"/>
                <a:ea typeface="Meiryo UI" panose="020B0604030504040204" pitchFamily="50" charset="-128"/>
              </a:rPr>
              <a:t>をネジで取り付け</a:t>
            </a:r>
            <a:r>
              <a:rPr lang="ja-JP" altLang="en-US" sz="1800" dirty="0">
                <a:solidFill>
                  <a:schemeClr val="lt1"/>
                </a:solidFill>
                <a:latin typeface="Meiryo UI" panose="020B0604030504040204" pitchFamily="50" charset="-128"/>
                <a:ea typeface="Meiryo UI" panose="020B0604030504040204" pitchFamily="50" charset="-128"/>
              </a:rPr>
              <a:t>る</a:t>
            </a:r>
            <a:endParaRPr dirty="0">
              <a:latin typeface="Meiryo UI" panose="020B0604030504040204" pitchFamily="50" charset="-128"/>
              <a:ea typeface="Meiryo UI" panose="020B0604030504040204" pitchFamily="50" charset="-128"/>
            </a:endParaRPr>
          </a:p>
        </p:txBody>
      </p:sp>
      <p:sp>
        <p:nvSpPr>
          <p:cNvPr id="357" name="Google Shape;357;p28"/>
          <p:cNvSpPr/>
          <p:nvPr/>
        </p:nvSpPr>
        <p:spPr>
          <a:xfrm>
            <a:off x="8136998" y="2702026"/>
            <a:ext cx="282184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3. </a:t>
            </a:r>
            <a:r>
              <a:rPr lang="en-US" sz="1800" dirty="0" err="1">
                <a:solidFill>
                  <a:schemeClr val="lt1"/>
                </a:solidFill>
                <a:latin typeface="Meiryo UI" panose="020B0604030504040204" pitchFamily="50" charset="-128"/>
                <a:ea typeface="Meiryo UI" panose="020B0604030504040204" pitchFamily="50" charset="-128"/>
              </a:rPr>
              <a:t>トレイを挿入</a:t>
            </a:r>
            <a:r>
              <a:rPr lang="ja-JP" altLang="en-US" sz="1800" dirty="0">
                <a:solidFill>
                  <a:schemeClr val="lt1"/>
                </a:solidFill>
                <a:latin typeface="Meiryo UI" panose="020B0604030504040204" pitchFamily="50" charset="-128"/>
                <a:ea typeface="Meiryo UI" panose="020B0604030504040204" pitchFamily="50" charset="-128"/>
              </a:rPr>
              <a:t>する</a:t>
            </a:r>
            <a:endParaRPr dirty="0">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9"/>
          <p:cNvSpPr/>
          <p:nvPr/>
        </p:nvSpPr>
        <p:spPr>
          <a:xfrm>
            <a:off x="2180297" y="2471125"/>
            <a:ext cx="234838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1. </a:t>
            </a:r>
            <a:r>
              <a:rPr lang="en-US" sz="1800" dirty="0" err="1">
                <a:solidFill>
                  <a:schemeClr val="lt1"/>
                </a:solidFill>
                <a:latin typeface="Meiryo UI" panose="020B0604030504040204" pitchFamily="50" charset="-128"/>
                <a:ea typeface="Meiryo UI" panose="020B0604030504040204" pitchFamily="50" charset="-128"/>
              </a:rPr>
              <a:t>トレイを取り外</a:t>
            </a:r>
            <a:r>
              <a:rPr lang="ja-JP" altLang="en-US" sz="1800" dirty="0">
                <a:solidFill>
                  <a:schemeClr val="lt1"/>
                </a:solidFill>
                <a:latin typeface="Meiryo UI" panose="020B0604030504040204" pitchFamily="50" charset="-128"/>
                <a:ea typeface="Meiryo UI" panose="020B0604030504040204" pitchFamily="50" charset="-128"/>
              </a:rPr>
              <a:t>す</a:t>
            </a:r>
            <a:endParaRPr dirty="0">
              <a:latin typeface="Meiryo UI" panose="020B0604030504040204" pitchFamily="50" charset="-128"/>
              <a:ea typeface="Meiryo UI" panose="020B0604030504040204" pitchFamily="50" charset="-128"/>
            </a:endParaRPr>
          </a:p>
        </p:txBody>
      </p:sp>
      <p:sp>
        <p:nvSpPr>
          <p:cNvPr id="363" name="Google Shape;363;p29"/>
          <p:cNvSpPr/>
          <p:nvPr/>
        </p:nvSpPr>
        <p:spPr>
          <a:xfrm>
            <a:off x="4940572" y="2471125"/>
            <a:ext cx="323633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2. HDD </a:t>
            </a:r>
            <a:r>
              <a:rPr lang="en-US" sz="1800" dirty="0" err="1">
                <a:solidFill>
                  <a:schemeClr val="lt1"/>
                </a:solidFill>
                <a:latin typeface="Meiryo UI" panose="020B0604030504040204" pitchFamily="50" charset="-128"/>
                <a:ea typeface="Meiryo UI" panose="020B0604030504040204" pitchFamily="50" charset="-128"/>
              </a:rPr>
              <a:t>をネジで取り付ける</a:t>
            </a:r>
            <a:endParaRPr dirty="0">
              <a:latin typeface="Meiryo UI" panose="020B0604030504040204" pitchFamily="50" charset="-128"/>
              <a:ea typeface="Meiryo UI" panose="020B0604030504040204" pitchFamily="50" charset="-128"/>
            </a:endParaRPr>
          </a:p>
        </p:txBody>
      </p:sp>
      <p:sp>
        <p:nvSpPr>
          <p:cNvPr id="364" name="Google Shape;364;p29"/>
          <p:cNvSpPr/>
          <p:nvPr/>
        </p:nvSpPr>
        <p:spPr>
          <a:xfrm>
            <a:off x="8176902" y="2471125"/>
            <a:ext cx="282184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3. </a:t>
            </a:r>
            <a:r>
              <a:rPr lang="en-US" sz="1800" dirty="0" err="1">
                <a:solidFill>
                  <a:schemeClr val="lt1"/>
                </a:solidFill>
                <a:latin typeface="Meiryo UI" panose="020B0604030504040204" pitchFamily="50" charset="-128"/>
                <a:ea typeface="Meiryo UI" panose="020B0604030504040204" pitchFamily="50" charset="-128"/>
              </a:rPr>
              <a:t>トレイを挿入する</a:t>
            </a:r>
            <a:endParaRPr dirty="0">
              <a:latin typeface="Meiryo UI" panose="020B0604030504040204" pitchFamily="50" charset="-128"/>
              <a:ea typeface="Meiryo UI" panose="020B0604030504040204" pitchFamily="50" charset="-128"/>
            </a:endParaRPr>
          </a:p>
        </p:txBody>
      </p:sp>
      <p:grpSp>
        <p:nvGrpSpPr>
          <p:cNvPr id="365" name="Google Shape;365;p29"/>
          <p:cNvGrpSpPr/>
          <p:nvPr/>
        </p:nvGrpSpPr>
        <p:grpSpPr>
          <a:xfrm>
            <a:off x="926825" y="2876074"/>
            <a:ext cx="10546924" cy="3692110"/>
            <a:chOff x="1482537" y="2615044"/>
            <a:chExt cx="9543756" cy="3340936"/>
          </a:xfrm>
        </p:grpSpPr>
        <p:sp>
          <p:nvSpPr>
            <p:cNvPr id="366" name="Google Shape;366;p29"/>
            <p:cNvSpPr/>
            <p:nvPr/>
          </p:nvSpPr>
          <p:spPr>
            <a:xfrm>
              <a:off x="1482537" y="2615044"/>
              <a:ext cx="9543756" cy="3340936"/>
            </a:xfrm>
            <a:prstGeom prst="rect">
              <a:avLst/>
            </a:prstGeom>
            <a:solidFill>
              <a:srgbClr val="3032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367" name="Google Shape;367;p29" descr="一張含有 文字, 電子用品 的圖片&#10;&#10;自動產生的描述"/>
            <p:cNvPicPr preferRelativeResize="0"/>
            <p:nvPr/>
          </p:nvPicPr>
          <p:blipFill rotWithShape="1">
            <a:blip r:embed="rId3">
              <a:alphaModFix/>
            </a:blip>
            <a:srcRect/>
            <a:stretch/>
          </p:blipFill>
          <p:spPr>
            <a:xfrm>
              <a:off x="4324697" y="2834304"/>
              <a:ext cx="3885165" cy="2597739"/>
            </a:xfrm>
            <a:prstGeom prst="rect">
              <a:avLst/>
            </a:prstGeom>
            <a:noFill/>
            <a:ln>
              <a:noFill/>
            </a:ln>
          </p:spPr>
        </p:pic>
        <p:pic>
          <p:nvPicPr>
            <p:cNvPr id="368" name="Google Shape;368;p29"/>
            <p:cNvPicPr preferRelativeResize="0"/>
            <p:nvPr/>
          </p:nvPicPr>
          <p:blipFill rotWithShape="1">
            <a:blip r:embed="rId4">
              <a:alphaModFix/>
            </a:blip>
            <a:srcRect l="15494" t="1925" r="14145" b="1924"/>
            <a:stretch/>
          </p:blipFill>
          <p:spPr>
            <a:xfrm>
              <a:off x="7660723" y="2834303"/>
              <a:ext cx="2845149" cy="2597739"/>
            </a:xfrm>
            <a:prstGeom prst="rect">
              <a:avLst/>
            </a:prstGeom>
            <a:noFill/>
            <a:ln>
              <a:noFill/>
            </a:ln>
          </p:spPr>
        </p:pic>
        <p:grpSp>
          <p:nvGrpSpPr>
            <p:cNvPr id="369" name="Google Shape;369;p29"/>
            <p:cNvGrpSpPr/>
            <p:nvPr/>
          </p:nvGrpSpPr>
          <p:grpSpPr>
            <a:xfrm>
              <a:off x="1824808" y="2834304"/>
              <a:ext cx="3021614" cy="2597740"/>
              <a:chOff x="-5160397" y="4619708"/>
              <a:chExt cx="3967701" cy="3411109"/>
            </a:xfrm>
          </p:grpSpPr>
          <p:pic>
            <p:nvPicPr>
              <p:cNvPr id="370" name="Google Shape;370;p29"/>
              <p:cNvPicPr preferRelativeResize="0"/>
              <p:nvPr/>
            </p:nvPicPr>
            <p:blipFill rotWithShape="1">
              <a:blip r:embed="rId5">
                <a:alphaModFix/>
              </a:blip>
              <a:srcRect l="1901" t="32117" r="2249" b="7422"/>
              <a:stretch/>
            </p:blipFill>
            <p:spPr>
              <a:xfrm>
                <a:off x="-5160397" y="6361043"/>
                <a:ext cx="3967701" cy="1669774"/>
              </a:xfrm>
              <a:prstGeom prst="rect">
                <a:avLst/>
              </a:prstGeom>
              <a:noFill/>
              <a:ln>
                <a:noFill/>
              </a:ln>
            </p:spPr>
          </p:pic>
          <p:pic>
            <p:nvPicPr>
              <p:cNvPr id="371" name="Google Shape;371;p29"/>
              <p:cNvPicPr preferRelativeResize="0"/>
              <p:nvPr/>
            </p:nvPicPr>
            <p:blipFill rotWithShape="1">
              <a:blip r:embed="rId6">
                <a:alphaModFix/>
              </a:blip>
              <a:srcRect l="1631" t="5069" r="2520" b="32018"/>
              <a:stretch/>
            </p:blipFill>
            <p:spPr>
              <a:xfrm>
                <a:off x="-5160397" y="4619708"/>
                <a:ext cx="3967701" cy="1741335"/>
              </a:xfrm>
              <a:prstGeom prst="rect">
                <a:avLst/>
              </a:prstGeom>
              <a:noFill/>
              <a:ln>
                <a:noFill/>
              </a:ln>
            </p:spPr>
          </p:pic>
        </p:grpSp>
        <p:sp>
          <p:nvSpPr>
            <p:cNvPr id="372" name="Google Shape;372;p29"/>
            <p:cNvSpPr/>
            <p:nvPr/>
          </p:nvSpPr>
          <p:spPr>
            <a:xfrm>
              <a:off x="4528682" y="4379682"/>
              <a:ext cx="700595" cy="583006"/>
            </a:xfrm>
            <a:prstGeom prst="rightArrow">
              <a:avLst>
                <a:gd name="adj1" fmla="val 50000"/>
                <a:gd name="adj2" fmla="val 50000"/>
              </a:avLst>
            </a:prstGeom>
            <a:gradFill>
              <a:gsLst>
                <a:gs pos="0">
                  <a:srgbClr val="FFCC99">
                    <a:alpha val="0"/>
                  </a:srgbClr>
                </a:gs>
                <a:gs pos="11000">
                  <a:srgbClr val="FFCC99">
                    <a:alpha val="0"/>
                  </a:srgbClr>
                </a:gs>
                <a:gs pos="78000">
                  <a:srgbClr val="FF3300"/>
                </a:gs>
                <a:gs pos="100000">
                  <a:srgbClr val="FF33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010203"/>
                </a:solidFill>
                <a:latin typeface="Meiryo UI" panose="020B0604030504040204" pitchFamily="50" charset="-128"/>
                <a:ea typeface="Meiryo UI" panose="020B0604030504040204" pitchFamily="50" charset="-128"/>
                <a:sym typeface="Arial"/>
              </a:endParaRPr>
            </a:p>
          </p:txBody>
        </p:sp>
        <p:sp>
          <p:nvSpPr>
            <p:cNvPr id="373" name="Google Shape;373;p29"/>
            <p:cNvSpPr/>
            <p:nvPr/>
          </p:nvSpPr>
          <p:spPr>
            <a:xfrm rot="5400000">
              <a:off x="3534618" y="3825188"/>
              <a:ext cx="700595" cy="583006"/>
            </a:xfrm>
            <a:prstGeom prst="rightArrow">
              <a:avLst>
                <a:gd name="adj1" fmla="val 50000"/>
                <a:gd name="adj2" fmla="val 50000"/>
              </a:avLst>
            </a:prstGeom>
            <a:gradFill>
              <a:gsLst>
                <a:gs pos="0">
                  <a:srgbClr val="FFCC99">
                    <a:alpha val="0"/>
                  </a:srgbClr>
                </a:gs>
                <a:gs pos="11000">
                  <a:srgbClr val="FFCC99">
                    <a:alpha val="0"/>
                  </a:srgbClr>
                </a:gs>
                <a:gs pos="78000">
                  <a:srgbClr val="FF3300"/>
                </a:gs>
                <a:gs pos="100000">
                  <a:srgbClr val="FF33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010203"/>
                </a:solidFill>
                <a:latin typeface="Meiryo UI" panose="020B0604030504040204" pitchFamily="50" charset="-128"/>
                <a:ea typeface="Meiryo UI" panose="020B0604030504040204" pitchFamily="50" charset="-128"/>
                <a:sym typeface="Arial"/>
              </a:endParaRPr>
            </a:p>
          </p:txBody>
        </p:sp>
        <p:sp>
          <p:nvSpPr>
            <p:cNvPr id="374" name="Google Shape;374;p29"/>
            <p:cNvSpPr/>
            <p:nvPr/>
          </p:nvSpPr>
          <p:spPr>
            <a:xfrm>
              <a:off x="6998733" y="4379681"/>
              <a:ext cx="700595" cy="583006"/>
            </a:xfrm>
            <a:prstGeom prst="rightArrow">
              <a:avLst>
                <a:gd name="adj1" fmla="val 50000"/>
                <a:gd name="adj2" fmla="val 50000"/>
              </a:avLst>
            </a:prstGeom>
            <a:gradFill>
              <a:gsLst>
                <a:gs pos="0">
                  <a:srgbClr val="FFCC99">
                    <a:alpha val="0"/>
                  </a:srgbClr>
                </a:gs>
                <a:gs pos="11000">
                  <a:srgbClr val="FFCC99">
                    <a:alpha val="0"/>
                  </a:srgbClr>
                </a:gs>
                <a:gs pos="78000">
                  <a:srgbClr val="FF3300"/>
                </a:gs>
                <a:gs pos="100000">
                  <a:srgbClr val="FF33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010203"/>
                </a:solidFill>
                <a:latin typeface="Meiryo UI" panose="020B0604030504040204" pitchFamily="50" charset="-128"/>
                <a:ea typeface="Meiryo UI" panose="020B0604030504040204" pitchFamily="50" charset="-128"/>
                <a:sym typeface="Arial"/>
              </a:endParaRPr>
            </a:p>
          </p:txBody>
        </p:sp>
      </p:grpSp>
      <p:sp>
        <p:nvSpPr>
          <p:cNvPr id="375" name="Google Shape;375;p29"/>
          <p:cNvSpPr txBox="1">
            <a:spLocks noGrp="1"/>
          </p:cNvSpPr>
          <p:nvPr>
            <p:ph type="title"/>
          </p:nvPr>
        </p:nvSpPr>
        <p:spPr>
          <a:xfrm>
            <a:off x="359670" y="463252"/>
            <a:ext cx="11424989" cy="187575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Arial"/>
              <a:buNone/>
            </a:pPr>
            <a:r>
              <a:rPr lang="en-US" dirty="0"/>
              <a:t>TS-h3087XU-RP: </a:t>
            </a:r>
            <a:br>
              <a:rPr lang="en-US" dirty="0"/>
            </a:br>
            <a:r>
              <a:rPr lang="en-US" dirty="0"/>
              <a:t>SATA 6Gbps HDD用3.5インチHDDトレイ</a:t>
            </a:r>
            <a:endParaRPr dirty="0">
              <a:sym typeface="Arial"/>
            </a:endParaRPr>
          </a:p>
        </p:txBody>
      </p:sp>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0"/>
          <p:cNvSpPr/>
          <p:nvPr/>
        </p:nvSpPr>
        <p:spPr>
          <a:xfrm>
            <a:off x="1155030" y="2594747"/>
            <a:ext cx="10019901" cy="3570234"/>
          </a:xfrm>
          <a:prstGeom prst="rect">
            <a:avLst/>
          </a:prstGeom>
          <a:solidFill>
            <a:srgbClr val="3032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381" name="Google Shape;381;p30"/>
          <p:cNvPicPr preferRelativeResize="0"/>
          <p:nvPr/>
        </p:nvPicPr>
        <p:blipFill rotWithShape="1">
          <a:blip r:embed="rId3">
            <a:alphaModFix/>
          </a:blip>
          <a:srcRect/>
          <a:stretch/>
        </p:blipFill>
        <p:spPr>
          <a:xfrm>
            <a:off x="4192255" y="2829054"/>
            <a:ext cx="4133446" cy="2767824"/>
          </a:xfrm>
          <a:prstGeom prst="rect">
            <a:avLst/>
          </a:prstGeom>
          <a:noFill/>
          <a:ln>
            <a:noFill/>
          </a:ln>
        </p:spPr>
      </p:pic>
      <p:grpSp>
        <p:nvGrpSpPr>
          <p:cNvPr id="382" name="Google Shape;382;p30"/>
          <p:cNvGrpSpPr/>
          <p:nvPr/>
        </p:nvGrpSpPr>
        <p:grpSpPr>
          <a:xfrm>
            <a:off x="1520792" y="2829055"/>
            <a:ext cx="3228996" cy="2776030"/>
            <a:chOff x="-5160397" y="4619708"/>
            <a:chExt cx="3967701" cy="3411109"/>
          </a:xfrm>
        </p:grpSpPr>
        <p:pic>
          <p:nvPicPr>
            <p:cNvPr id="383" name="Google Shape;383;p30"/>
            <p:cNvPicPr preferRelativeResize="0"/>
            <p:nvPr/>
          </p:nvPicPr>
          <p:blipFill rotWithShape="1">
            <a:blip r:embed="rId4">
              <a:alphaModFix/>
            </a:blip>
            <a:srcRect l="1901" t="32117" r="2249" b="7422"/>
            <a:stretch/>
          </p:blipFill>
          <p:spPr>
            <a:xfrm>
              <a:off x="-5160397" y="6361043"/>
              <a:ext cx="3967701" cy="1669774"/>
            </a:xfrm>
            <a:prstGeom prst="rect">
              <a:avLst/>
            </a:prstGeom>
            <a:noFill/>
            <a:ln>
              <a:noFill/>
            </a:ln>
          </p:spPr>
        </p:pic>
        <p:pic>
          <p:nvPicPr>
            <p:cNvPr id="384" name="Google Shape;384;p30"/>
            <p:cNvPicPr preferRelativeResize="0"/>
            <p:nvPr/>
          </p:nvPicPr>
          <p:blipFill rotWithShape="1">
            <a:blip r:embed="rId5">
              <a:alphaModFix/>
            </a:blip>
            <a:srcRect l="1631" t="5069" r="2520" b="32018"/>
            <a:stretch/>
          </p:blipFill>
          <p:spPr>
            <a:xfrm>
              <a:off x="-5160397" y="4619708"/>
              <a:ext cx="3967701" cy="1741335"/>
            </a:xfrm>
            <a:prstGeom prst="rect">
              <a:avLst/>
            </a:prstGeom>
            <a:noFill/>
            <a:ln>
              <a:noFill/>
            </a:ln>
          </p:spPr>
        </p:pic>
      </p:grpSp>
      <p:pic>
        <p:nvPicPr>
          <p:cNvPr id="385" name="Google Shape;385;p30"/>
          <p:cNvPicPr preferRelativeResize="0"/>
          <p:nvPr/>
        </p:nvPicPr>
        <p:blipFill rotWithShape="1">
          <a:blip r:embed="rId6">
            <a:alphaModFix/>
          </a:blip>
          <a:srcRect l="14000" t="1379" r="14384" b="1379"/>
          <a:stretch/>
        </p:blipFill>
        <p:spPr>
          <a:xfrm>
            <a:off x="7633810" y="2829053"/>
            <a:ext cx="3037398" cy="2761726"/>
          </a:xfrm>
          <a:prstGeom prst="rect">
            <a:avLst/>
          </a:prstGeom>
          <a:noFill/>
          <a:ln>
            <a:noFill/>
          </a:ln>
        </p:spPr>
      </p:pic>
      <p:sp>
        <p:nvSpPr>
          <p:cNvPr id="386" name="Google Shape;386;p30"/>
          <p:cNvSpPr/>
          <p:nvPr/>
        </p:nvSpPr>
        <p:spPr>
          <a:xfrm>
            <a:off x="4410240" y="4527229"/>
            <a:ext cx="748679" cy="623019"/>
          </a:xfrm>
          <a:prstGeom prst="rightArrow">
            <a:avLst>
              <a:gd name="adj1" fmla="val 50000"/>
              <a:gd name="adj2" fmla="val 50000"/>
            </a:avLst>
          </a:prstGeom>
          <a:gradFill>
            <a:gsLst>
              <a:gs pos="0">
                <a:srgbClr val="FFCC99">
                  <a:alpha val="0"/>
                </a:srgbClr>
              </a:gs>
              <a:gs pos="11000">
                <a:srgbClr val="FFCC99">
                  <a:alpha val="0"/>
                </a:srgbClr>
              </a:gs>
              <a:gs pos="78000">
                <a:srgbClr val="FF3300"/>
              </a:gs>
              <a:gs pos="100000">
                <a:srgbClr val="FF33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010203"/>
              </a:solidFill>
              <a:latin typeface="Meiryo UI" panose="020B0604030504040204" pitchFamily="50" charset="-128"/>
              <a:ea typeface="Meiryo UI" panose="020B0604030504040204" pitchFamily="50" charset="-128"/>
              <a:sym typeface="Arial"/>
            </a:endParaRPr>
          </a:p>
        </p:txBody>
      </p:sp>
      <p:sp>
        <p:nvSpPr>
          <p:cNvPr id="387" name="Google Shape;387;p30"/>
          <p:cNvSpPr/>
          <p:nvPr/>
        </p:nvSpPr>
        <p:spPr>
          <a:xfrm rot="5400000">
            <a:off x="3347951" y="3934679"/>
            <a:ext cx="748679" cy="623019"/>
          </a:xfrm>
          <a:prstGeom prst="rightArrow">
            <a:avLst>
              <a:gd name="adj1" fmla="val 50000"/>
              <a:gd name="adj2" fmla="val 50000"/>
            </a:avLst>
          </a:prstGeom>
          <a:gradFill>
            <a:gsLst>
              <a:gs pos="0">
                <a:srgbClr val="FFCC99">
                  <a:alpha val="0"/>
                </a:srgbClr>
              </a:gs>
              <a:gs pos="11000">
                <a:srgbClr val="FFCC99">
                  <a:alpha val="0"/>
                </a:srgbClr>
              </a:gs>
              <a:gs pos="78000">
                <a:srgbClr val="FF3300"/>
              </a:gs>
              <a:gs pos="100000">
                <a:srgbClr val="FF33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010203"/>
              </a:solidFill>
              <a:latin typeface="Meiryo UI" panose="020B0604030504040204" pitchFamily="50" charset="-128"/>
              <a:ea typeface="Meiryo UI" panose="020B0604030504040204" pitchFamily="50" charset="-128"/>
              <a:sym typeface="Arial"/>
            </a:endParaRPr>
          </a:p>
        </p:txBody>
      </p:sp>
      <p:sp>
        <p:nvSpPr>
          <p:cNvPr id="388" name="Google Shape;388;p30"/>
          <p:cNvSpPr/>
          <p:nvPr/>
        </p:nvSpPr>
        <p:spPr>
          <a:xfrm>
            <a:off x="7049818" y="4527228"/>
            <a:ext cx="748679" cy="623019"/>
          </a:xfrm>
          <a:prstGeom prst="rightArrow">
            <a:avLst>
              <a:gd name="adj1" fmla="val 50000"/>
              <a:gd name="adj2" fmla="val 50000"/>
            </a:avLst>
          </a:prstGeom>
          <a:gradFill>
            <a:gsLst>
              <a:gs pos="0">
                <a:srgbClr val="FFCC99">
                  <a:alpha val="0"/>
                </a:srgbClr>
              </a:gs>
              <a:gs pos="11000">
                <a:srgbClr val="FFCC99">
                  <a:alpha val="0"/>
                </a:srgbClr>
              </a:gs>
              <a:gs pos="78000">
                <a:srgbClr val="FF3300"/>
              </a:gs>
              <a:gs pos="100000">
                <a:srgbClr val="FF33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010203"/>
              </a:solidFill>
              <a:latin typeface="Meiryo UI" panose="020B0604030504040204" pitchFamily="50" charset="-128"/>
              <a:ea typeface="Meiryo UI" panose="020B0604030504040204" pitchFamily="50" charset="-128"/>
              <a:sym typeface="Arial"/>
            </a:endParaRPr>
          </a:p>
        </p:txBody>
      </p:sp>
      <p:sp>
        <p:nvSpPr>
          <p:cNvPr id="389" name="Google Shape;389;p30"/>
          <p:cNvSpPr txBox="1">
            <a:spLocks noGrp="1"/>
          </p:cNvSpPr>
          <p:nvPr>
            <p:ph type="title"/>
          </p:nvPr>
        </p:nvSpPr>
        <p:spPr>
          <a:xfrm>
            <a:off x="359670" y="463252"/>
            <a:ext cx="11424989" cy="187575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Arial"/>
              <a:buNone/>
            </a:pPr>
            <a:r>
              <a:rPr lang="en-US" dirty="0"/>
              <a:t>TS-h3087XU-RP: </a:t>
            </a:r>
            <a:br>
              <a:rPr lang="en-US" dirty="0"/>
            </a:br>
            <a:r>
              <a:rPr lang="en-US" dirty="0"/>
              <a:t>2.5</a:t>
            </a:r>
            <a:r>
              <a:rPr lang="ja-JP" altLang="en-US" dirty="0"/>
              <a:t>インチ</a:t>
            </a:r>
            <a:r>
              <a:rPr lang="en-US" dirty="0"/>
              <a:t>SATA 6Gbps SSD用3.5</a:t>
            </a:r>
            <a:r>
              <a:rPr lang="ja-JP" altLang="en-US" dirty="0"/>
              <a:t>インチ</a:t>
            </a:r>
            <a:r>
              <a:rPr lang="en-US" dirty="0" err="1"/>
              <a:t>HDDトレイ</a:t>
            </a:r>
            <a:endParaRPr dirty="0">
              <a:sym typeface="Arial"/>
            </a:endParaRPr>
          </a:p>
        </p:txBody>
      </p:sp>
      <p:sp>
        <p:nvSpPr>
          <p:cNvPr id="390" name="Google Shape;390;p30"/>
          <p:cNvSpPr/>
          <p:nvPr/>
        </p:nvSpPr>
        <p:spPr>
          <a:xfrm>
            <a:off x="1717560" y="2294857"/>
            <a:ext cx="234838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1. </a:t>
            </a:r>
            <a:r>
              <a:rPr lang="en-US" sz="1800" dirty="0" err="1">
                <a:solidFill>
                  <a:schemeClr val="lt1"/>
                </a:solidFill>
                <a:latin typeface="Meiryo UI" panose="020B0604030504040204" pitchFamily="50" charset="-128"/>
                <a:ea typeface="Meiryo UI" panose="020B0604030504040204" pitchFamily="50" charset="-128"/>
              </a:rPr>
              <a:t>トレイを取り外</a:t>
            </a:r>
            <a:r>
              <a:rPr lang="ja-JP" altLang="en-US" sz="1800" dirty="0">
                <a:solidFill>
                  <a:schemeClr val="lt1"/>
                </a:solidFill>
                <a:latin typeface="Meiryo UI" panose="020B0604030504040204" pitchFamily="50" charset="-128"/>
                <a:ea typeface="Meiryo UI" panose="020B0604030504040204" pitchFamily="50" charset="-128"/>
              </a:rPr>
              <a:t>す</a:t>
            </a:r>
            <a:endParaRPr dirty="0">
              <a:latin typeface="Meiryo UI" panose="020B0604030504040204" pitchFamily="50" charset="-128"/>
              <a:ea typeface="Meiryo UI" panose="020B0604030504040204" pitchFamily="50" charset="-128"/>
            </a:endParaRPr>
          </a:p>
        </p:txBody>
      </p:sp>
      <p:sp>
        <p:nvSpPr>
          <p:cNvPr id="391" name="Google Shape;391;p30"/>
          <p:cNvSpPr/>
          <p:nvPr/>
        </p:nvSpPr>
        <p:spPr>
          <a:xfrm>
            <a:off x="4477835" y="2294857"/>
            <a:ext cx="323633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2. HDD </a:t>
            </a:r>
            <a:r>
              <a:rPr lang="en-US" sz="1800" dirty="0" err="1">
                <a:solidFill>
                  <a:schemeClr val="lt1"/>
                </a:solidFill>
                <a:latin typeface="Meiryo UI" panose="020B0604030504040204" pitchFamily="50" charset="-128"/>
                <a:ea typeface="Meiryo UI" panose="020B0604030504040204" pitchFamily="50" charset="-128"/>
              </a:rPr>
              <a:t>をネジで取り付ける</a:t>
            </a:r>
            <a:endParaRPr dirty="0">
              <a:latin typeface="Meiryo UI" panose="020B0604030504040204" pitchFamily="50" charset="-128"/>
              <a:ea typeface="Meiryo UI" panose="020B0604030504040204" pitchFamily="50" charset="-128"/>
            </a:endParaRPr>
          </a:p>
        </p:txBody>
      </p:sp>
      <p:sp>
        <p:nvSpPr>
          <p:cNvPr id="392" name="Google Shape;392;p30"/>
          <p:cNvSpPr/>
          <p:nvPr/>
        </p:nvSpPr>
        <p:spPr>
          <a:xfrm>
            <a:off x="7714165" y="2294857"/>
            <a:ext cx="282184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3. </a:t>
            </a:r>
            <a:r>
              <a:rPr lang="en-US" sz="1800" dirty="0" err="1">
                <a:solidFill>
                  <a:schemeClr val="lt1"/>
                </a:solidFill>
                <a:latin typeface="Meiryo UI" panose="020B0604030504040204" pitchFamily="50" charset="-128"/>
                <a:ea typeface="Meiryo UI" panose="020B0604030504040204" pitchFamily="50" charset="-128"/>
              </a:rPr>
              <a:t>トレイを挿入する</a:t>
            </a:r>
            <a:endParaRPr dirty="0">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1"/>
          <p:cNvSpPr/>
          <p:nvPr/>
        </p:nvSpPr>
        <p:spPr>
          <a:xfrm>
            <a:off x="1185524" y="2832514"/>
            <a:ext cx="9614022" cy="4152228"/>
          </a:xfrm>
          <a:prstGeom prst="rect">
            <a:avLst/>
          </a:prstGeom>
          <a:solidFill>
            <a:srgbClr val="3032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98" name="Google Shape;398;p31"/>
          <p:cNvSpPr/>
          <p:nvPr/>
        </p:nvSpPr>
        <p:spPr>
          <a:xfrm>
            <a:off x="580103" y="2437623"/>
            <a:ext cx="419452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1.ドライバーで</a:t>
            </a:r>
            <a:r>
              <a:rPr lang="ja-JP" altLang="en-US" sz="1800" dirty="0">
                <a:solidFill>
                  <a:schemeClr val="lt1"/>
                </a:solidFill>
                <a:latin typeface="Meiryo UI" panose="020B0604030504040204" pitchFamily="50" charset="-128"/>
                <a:ea typeface="Meiryo UI" panose="020B0604030504040204" pitchFamily="50" charset="-128"/>
              </a:rPr>
              <a:t>上部</a:t>
            </a:r>
            <a:r>
              <a:rPr lang="en-US" sz="1800" dirty="0" err="1">
                <a:solidFill>
                  <a:schemeClr val="lt1"/>
                </a:solidFill>
                <a:latin typeface="Meiryo UI" panose="020B0604030504040204" pitchFamily="50" charset="-128"/>
                <a:ea typeface="Meiryo UI" panose="020B0604030504040204" pitchFamily="50" charset="-128"/>
              </a:rPr>
              <a:t>カバーとトレイを取り外</a:t>
            </a:r>
            <a:r>
              <a:rPr lang="ja-JP" altLang="en-US" sz="1800" dirty="0">
                <a:solidFill>
                  <a:schemeClr val="lt1"/>
                </a:solidFill>
                <a:latin typeface="Meiryo UI" panose="020B0604030504040204" pitchFamily="50" charset="-128"/>
                <a:ea typeface="Meiryo UI" panose="020B0604030504040204" pitchFamily="50" charset="-128"/>
              </a:rPr>
              <a:t>す</a:t>
            </a:r>
            <a:endParaRPr dirty="0">
              <a:latin typeface="Meiryo UI" panose="020B0604030504040204" pitchFamily="50" charset="-128"/>
              <a:ea typeface="Meiryo UI" panose="020B0604030504040204" pitchFamily="50" charset="-128"/>
            </a:endParaRPr>
          </a:p>
        </p:txBody>
      </p:sp>
      <p:sp>
        <p:nvSpPr>
          <p:cNvPr id="399" name="Google Shape;399;p31"/>
          <p:cNvSpPr/>
          <p:nvPr/>
        </p:nvSpPr>
        <p:spPr>
          <a:xfrm>
            <a:off x="4759117" y="2433516"/>
            <a:ext cx="278978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2. </a:t>
            </a:r>
            <a:r>
              <a:rPr lang="en-US" sz="1800" dirty="0" err="1">
                <a:solidFill>
                  <a:schemeClr val="lt1"/>
                </a:solidFill>
                <a:latin typeface="Meiryo UI" panose="020B0604030504040204" pitchFamily="50" charset="-128"/>
                <a:ea typeface="Meiryo UI" panose="020B0604030504040204" pitchFamily="50" charset="-128"/>
              </a:rPr>
              <a:t>SSDをネジで取り付ける</a:t>
            </a:r>
            <a:endParaRPr dirty="0">
              <a:latin typeface="Meiryo UI" panose="020B0604030504040204" pitchFamily="50" charset="-128"/>
              <a:ea typeface="Meiryo UI" panose="020B0604030504040204" pitchFamily="50" charset="-128"/>
            </a:endParaRPr>
          </a:p>
        </p:txBody>
      </p:sp>
      <p:sp>
        <p:nvSpPr>
          <p:cNvPr id="400" name="Google Shape;400;p31"/>
          <p:cNvSpPr/>
          <p:nvPr/>
        </p:nvSpPr>
        <p:spPr>
          <a:xfrm>
            <a:off x="7647918" y="2412037"/>
            <a:ext cx="4544082"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3. </a:t>
            </a:r>
            <a:r>
              <a:rPr lang="en-US" sz="1800" dirty="0" err="1">
                <a:solidFill>
                  <a:schemeClr val="lt1"/>
                </a:solidFill>
                <a:latin typeface="Meiryo UI" panose="020B0604030504040204" pitchFamily="50" charset="-128"/>
                <a:ea typeface="Meiryo UI" panose="020B0604030504040204" pitchFamily="50" charset="-128"/>
              </a:rPr>
              <a:t>トレイと</a:t>
            </a:r>
            <a:r>
              <a:rPr lang="ja-JP" altLang="en-US" sz="1800" dirty="0">
                <a:solidFill>
                  <a:schemeClr val="lt1"/>
                </a:solidFill>
                <a:latin typeface="Meiryo UI" panose="020B0604030504040204" pitchFamily="50" charset="-128"/>
                <a:ea typeface="Meiryo UI" panose="020B0604030504040204" pitchFamily="50" charset="-128"/>
              </a:rPr>
              <a:t>上部</a:t>
            </a:r>
            <a:r>
              <a:rPr lang="en-US" sz="1800" dirty="0" err="1">
                <a:solidFill>
                  <a:schemeClr val="lt1"/>
                </a:solidFill>
                <a:latin typeface="Meiryo UI" panose="020B0604030504040204" pitchFamily="50" charset="-128"/>
                <a:ea typeface="Meiryo UI" panose="020B0604030504040204" pitchFamily="50" charset="-128"/>
              </a:rPr>
              <a:t>カバーをネジで取り付け</a:t>
            </a:r>
            <a:r>
              <a:rPr lang="ja-JP" altLang="en-US" sz="1800" dirty="0">
                <a:solidFill>
                  <a:schemeClr val="lt1"/>
                </a:solidFill>
                <a:latin typeface="Meiryo UI" panose="020B0604030504040204" pitchFamily="50" charset="-128"/>
                <a:ea typeface="Meiryo UI" panose="020B0604030504040204" pitchFamily="50" charset="-128"/>
              </a:rPr>
              <a:t>る</a:t>
            </a:r>
            <a:endParaRPr dirty="0">
              <a:latin typeface="Meiryo UI" panose="020B0604030504040204" pitchFamily="50" charset="-128"/>
              <a:ea typeface="Meiryo UI" panose="020B0604030504040204" pitchFamily="50" charset="-128"/>
            </a:endParaRPr>
          </a:p>
        </p:txBody>
      </p:sp>
      <p:pic>
        <p:nvPicPr>
          <p:cNvPr id="401" name="Google Shape;401;p31"/>
          <p:cNvPicPr preferRelativeResize="0"/>
          <p:nvPr/>
        </p:nvPicPr>
        <p:blipFill rotWithShape="1">
          <a:blip r:embed="rId3">
            <a:alphaModFix/>
          </a:blip>
          <a:srcRect/>
          <a:stretch/>
        </p:blipFill>
        <p:spPr>
          <a:xfrm>
            <a:off x="1558071" y="3117495"/>
            <a:ext cx="2475922" cy="1715707"/>
          </a:xfrm>
          <a:prstGeom prst="rect">
            <a:avLst/>
          </a:prstGeom>
          <a:noFill/>
          <a:ln>
            <a:noFill/>
          </a:ln>
        </p:spPr>
      </p:pic>
      <p:pic>
        <p:nvPicPr>
          <p:cNvPr id="402" name="Google Shape;402;p31"/>
          <p:cNvPicPr preferRelativeResize="0"/>
          <p:nvPr/>
        </p:nvPicPr>
        <p:blipFill rotWithShape="1">
          <a:blip r:embed="rId4">
            <a:alphaModFix/>
          </a:blip>
          <a:srcRect l="15258" t="1774" r="2113" b="2576"/>
          <a:stretch/>
        </p:blipFill>
        <p:spPr>
          <a:xfrm>
            <a:off x="1558069" y="4610791"/>
            <a:ext cx="2475922" cy="1989017"/>
          </a:xfrm>
          <a:prstGeom prst="rect">
            <a:avLst/>
          </a:prstGeom>
          <a:noFill/>
          <a:ln>
            <a:noFill/>
          </a:ln>
        </p:spPr>
      </p:pic>
      <p:pic>
        <p:nvPicPr>
          <p:cNvPr id="403" name="Google Shape;403;p31"/>
          <p:cNvPicPr preferRelativeResize="0"/>
          <p:nvPr/>
        </p:nvPicPr>
        <p:blipFill rotWithShape="1">
          <a:blip r:embed="rId5">
            <a:alphaModFix/>
          </a:blip>
          <a:srcRect l="11684" r="9366"/>
          <a:stretch/>
        </p:blipFill>
        <p:spPr>
          <a:xfrm>
            <a:off x="4033992" y="3117495"/>
            <a:ext cx="3967427" cy="3482312"/>
          </a:xfrm>
          <a:prstGeom prst="rect">
            <a:avLst/>
          </a:prstGeom>
          <a:noFill/>
          <a:ln>
            <a:noFill/>
          </a:ln>
        </p:spPr>
      </p:pic>
      <p:pic>
        <p:nvPicPr>
          <p:cNvPr id="404" name="Google Shape;404;p31"/>
          <p:cNvPicPr preferRelativeResize="0"/>
          <p:nvPr/>
        </p:nvPicPr>
        <p:blipFill rotWithShape="1">
          <a:blip r:embed="rId6">
            <a:alphaModFix/>
          </a:blip>
          <a:srcRect l="12671" t="2576" r="1719" b="2069"/>
          <a:stretch/>
        </p:blipFill>
        <p:spPr>
          <a:xfrm>
            <a:off x="8001419" y="3115813"/>
            <a:ext cx="2287983" cy="1768575"/>
          </a:xfrm>
          <a:prstGeom prst="rect">
            <a:avLst/>
          </a:prstGeom>
          <a:noFill/>
          <a:ln>
            <a:noFill/>
          </a:ln>
        </p:spPr>
      </p:pic>
      <p:pic>
        <p:nvPicPr>
          <p:cNvPr id="405" name="Google Shape;405;p31"/>
          <p:cNvPicPr preferRelativeResize="0"/>
          <p:nvPr/>
        </p:nvPicPr>
        <p:blipFill rotWithShape="1">
          <a:blip r:embed="rId7">
            <a:alphaModFix/>
          </a:blip>
          <a:srcRect/>
          <a:stretch/>
        </p:blipFill>
        <p:spPr>
          <a:xfrm>
            <a:off x="7813479" y="4884101"/>
            <a:ext cx="2475922" cy="1715707"/>
          </a:xfrm>
          <a:prstGeom prst="rect">
            <a:avLst/>
          </a:prstGeom>
          <a:noFill/>
          <a:ln>
            <a:noFill/>
          </a:ln>
        </p:spPr>
      </p:pic>
      <p:sp>
        <p:nvSpPr>
          <p:cNvPr id="406" name="Google Shape;406;p31"/>
          <p:cNvSpPr/>
          <p:nvPr/>
        </p:nvSpPr>
        <p:spPr>
          <a:xfrm>
            <a:off x="3896165" y="4885977"/>
            <a:ext cx="508993" cy="439941"/>
          </a:xfrm>
          <a:prstGeom prst="rightArrow">
            <a:avLst>
              <a:gd name="adj1" fmla="val 50000"/>
              <a:gd name="adj2" fmla="val 50000"/>
            </a:avLst>
          </a:prstGeom>
          <a:gradFill>
            <a:gsLst>
              <a:gs pos="0">
                <a:srgbClr val="FFCC99">
                  <a:alpha val="0"/>
                </a:srgbClr>
              </a:gs>
              <a:gs pos="11000">
                <a:srgbClr val="FFCC99">
                  <a:alpha val="0"/>
                </a:srgbClr>
              </a:gs>
              <a:gs pos="78000">
                <a:srgbClr val="FF3300"/>
              </a:gs>
              <a:gs pos="100000">
                <a:srgbClr val="FF33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010203"/>
              </a:solidFill>
              <a:latin typeface="Meiryo UI" panose="020B0604030504040204" pitchFamily="50" charset="-128"/>
              <a:ea typeface="Meiryo UI" panose="020B0604030504040204" pitchFamily="50" charset="-128"/>
              <a:sym typeface="Arial"/>
            </a:endParaRPr>
          </a:p>
        </p:txBody>
      </p:sp>
      <p:sp>
        <p:nvSpPr>
          <p:cNvPr id="407" name="Google Shape;407;p31"/>
          <p:cNvSpPr/>
          <p:nvPr/>
        </p:nvSpPr>
        <p:spPr>
          <a:xfrm rot="5400000">
            <a:off x="2641829" y="4502585"/>
            <a:ext cx="528676" cy="423562"/>
          </a:xfrm>
          <a:prstGeom prst="rightArrow">
            <a:avLst>
              <a:gd name="adj1" fmla="val 50000"/>
              <a:gd name="adj2" fmla="val 50000"/>
            </a:avLst>
          </a:prstGeom>
          <a:gradFill>
            <a:gsLst>
              <a:gs pos="0">
                <a:srgbClr val="FFCC99">
                  <a:alpha val="0"/>
                </a:srgbClr>
              </a:gs>
              <a:gs pos="11000">
                <a:srgbClr val="FFCC99">
                  <a:alpha val="0"/>
                </a:srgbClr>
              </a:gs>
              <a:gs pos="78000">
                <a:srgbClr val="FF3300"/>
              </a:gs>
              <a:gs pos="100000">
                <a:srgbClr val="FF33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010203"/>
              </a:solidFill>
              <a:latin typeface="Meiryo UI" panose="020B0604030504040204" pitchFamily="50" charset="-128"/>
              <a:ea typeface="Meiryo UI" panose="020B0604030504040204" pitchFamily="50" charset="-128"/>
              <a:sym typeface="Arial"/>
            </a:endParaRPr>
          </a:p>
        </p:txBody>
      </p:sp>
      <p:sp>
        <p:nvSpPr>
          <p:cNvPr id="408" name="Google Shape;408;p31"/>
          <p:cNvSpPr/>
          <p:nvPr/>
        </p:nvSpPr>
        <p:spPr>
          <a:xfrm>
            <a:off x="7558982" y="4000099"/>
            <a:ext cx="508993" cy="439941"/>
          </a:xfrm>
          <a:prstGeom prst="rightArrow">
            <a:avLst>
              <a:gd name="adj1" fmla="val 50000"/>
              <a:gd name="adj2" fmla="val 50000"/>
            </a:avLst>
          </a:prstGeom>
          <a:gradFill>
            <a:gsLst>
              <a:gs pos="0">
                <a:srgbClr val="FFCC99">
                  <a:alpha val="0"/>
                </a:srgbClr>
              </a:gs>
              <a:gs pos="11000">
                <a:srgbClr val="FFCC99">
                  <a:alpha val="0"/>
                </a:srgbClr>
              </a:gs>
              <a:gs pos="78000">
                <a:srgbClr val="FF3300"/>
              </a:gs>
              <a:gs pos="100000">
                <a:srgbClr val="FF33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010203"/>
              </a:solidFill>
              <a:latin typeface="Meiryo UI" panose="020B0604030504040204" pitchFamily="50" charset="-128"/>
              <a:ea typeface="Meiryo UI" panose="020B0604030504040204" pitchFamily="50" charset="-128"/>
              <a:sym typeface="Arial"/>
            </a:endParaRPr>
          </a:p>
        </p:txBody>
      </p:sp>
      <p:sp>
        <p:nvSpPr>
          <p:cNvPr id="409" name="Google Shape;409;p31"/>
          <p:cNvSpPr/>
          <p:nvPr/>
        </p:nvSpPr>
        <p:spPr>
          <a:xfrm rot="5400000">
            <a:off x="8707113" y="4808331"/>
            <a:ext cx="528676" cy="423562"/>
          </a:xfrm>
          <a:prstGeom prst="rightArrow">
            <a:avLst>
              <a:gd name="adj1" fmla="val 50000"/>
              <a:gd name="adj2" fmla="val 50000"/>
            </a:avLst>
          </a:prstGeom>
          <a:gradFill>
            <a:gsLst>
              <a:gs pos="0">
                <a:srgbClr val="FFCC99">
                  <a:alpha val="0"/>
                </a:srgbClr>
              </a:gs>
              <a:gs pos="11000">
                <a:srgbClr val="FFCC99">
                  <a:alpha val="0"/>
                </a:srgbClr>
              </a:gs>
              <a:gs pos="78000">
                <a:srgbClr val="FF3300"/>
              </a:gs>
              <a:gs pos="100000">
                <a:srgbClr val="FF33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010203"/>
              </a:solidFill>
              <a:latin typeface="Meiryo UI" panose="020B0604030504040204" pitchFamily="50" charset="-128"/>
              <a:ea typeface="Meiryo UI" panose="020B0604030504040204" pitchFamily="50" charset="-128"/>
              <a:sym typeface="Arial"/>
            </a:endParaRPr>
          </a:p>
        </p:txBody>
      </p:sp>
      <p:sp>
        <p:nvSpPr>
          <p:cNvPr id="410" name="Google Shape;410;p31"/>
          <p:cNvSpPr txBox="1"/>
          <p:nvPr/>
        </p:nvSpPr>
        <p:spPr>
          <a:xfrm>
            <a:off x="806249" y="1964050"/>
            <a:ext cx="11093318"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lt1"/>
                </a:solidFill>
                <a:latin typeface="Meiryo UI" panose="020B0604030504040204" pitchFamily="50" charset="-128"/>
                <a:ea typeface="Meiryo UI" panose="020B0604030504040204" pitchFamily="50" charset="-128"/>
              </a:rPr>
              <a:t>TS-h987XU-RP: 5 x 2.5インチU.2/U.3 </a:t>
            </a:r>
            <a:r>
              <a:rPr lang="en-US" sz="2400" dirty="0" err="1">
                <a:solidFill>
                  <a:schemeClr val="lt1"/>
                </a:solidFill>
                <a:latin typeface="Meiryo UI" panose="020B0604030504040204" pitchFamily="50" charset="-128"/>
                <a:ea typeface="Meiryo UI" panose="020B0604030504040204" pitchFamily="50" charset="-128"/>
              </a:rPr>
              <a:t>NVMe</a:t>
            </a:r>
            <a:r>
              <a:rPr lang="en-US" sz="2400" dirty="0">
                <a:solidFill>
                  <a:schemeClr val="lt1"/>
                </a:solidFill>
                <a:latin typeface="Meiryo UI" panose="020B0604030504040204" pitchFamily="50" charset="-128"/>
                <a:ea typeface="Meiryo UI" panose="020B0604030504040204" pitchFamily="50" charset="-128"/>
              </a:rPr>
              <a:t> PCIe </a:t>
            </a:r>
            <a:r>
              <a:rPr lang="en-US" sz="2400" dirty="0" err="1">
                <a:solidFill>
                  <a:schemeClr val="lt1"/>
                </a:solidFill>
                <a:latin typeface="Meiryo UI" panose="020B0604030504040204" pitchFamily="50" charset="-128"/>
                <a:ea typeface="Meiryo UI" panose="020B0604030504040204" pitchFamily="50" charset="-128"/>
              </a:rPr>
              <a:t>SSDまたはSATA</a:t>
            </a:r>
            <a:r>
              <a:rPr lang="en-US" sz="2400" dirty="0">
                <a:solidFill>
                  <a:schemeClr val="lt1"/>
                </a:solidFill>
                <a:latin typeface="Meiryo UI" panose="020B0604030504040204" pitchFamily="50" charset="-128"/>
                <a:ea typeface="Meiryo UI" panose="020B0604030504040204" pitchFamily="50" charset="-128"/>
              </a:rPr>
              <a:t> </a:t>
            </a:r>
            <a:r>
              <a:rPr lang="en-US" sz="2400" dirty="0" err="1">
                <a:solidFill>
                  <a:schemeClr val="lt1"/>
                </a:solidFill>
                <a:latin typeface="Meiryo UI" panose="020B0604030504040204" pitchFamily="50" charset="-128"/>
                <a:ea typeface="Meiryo UI" panose="020B0604030504040204" pitchFamily="50" charset="-128"/>
              </a:rPr>
              <a:t>SSDベイ</a:t>
            </a: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411" name="Google Shape;411;p31"/>
          <p:cNvSpPr txBox="1"/>
          <p:nvPr/>
        </p:nvSpPr>
        <p:spPr>
          <a:xfrm>
            <a:off x="383505" y="486585"/>
            <a:ext cx="11424989" cy="166605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000"/>
              <a:buFont typeface="Arial"/>
              <a:buNone/>
            </a:pPr>
            <a:r>
              <a:rPr lang="en-US" sz="4000" dirty="0">
                <a:solidFill>
                  <a:schemeClr val="lt1"/>
                </a:solidFill>
                <a:latin typeface="Meiryo UI" panose="020B0604030504040204" pitchFamily="50" charset="-128"/>
                <a:ea typeface="Meiryo UI" panose="020B0604030504040204" pitchFamily="50" charset="-128"/>
              </a:rPr>
              <a:t>TS-h987XU-RP:</a:t>
            </a:r>
            <a:endParaRPr sz="4000" dirty="0">
              <a:solidFill>
                <a:schemeClr val="lt1"/>
              </a:solidFill>
              <a:latin typeface="Meiryo UI" panose="020B0604030504040204" pitchFamily="50" charset="-128"/>
              <a:ea typeface="Meiryo UI" panose="020B0604030504040204" pitchFamily="50" charset="-128"/>
            </a:endParaRPr>
          </a:p>
          <a:p>
            <a:pPr marL="0" marR="0" lvl="0" indent="0" algn="ctr" rtl="0">
              <a:lnSpc>
                <a:spcPct val="90000"/>
              </a:lnSpc>
              <a:spcBef>
                <a:spcPts val="0"/>
              </a:spcBef>
              <a:spcAft>
                <a:spcPts val="0"/>
              </a:spcAft>
              <a:buClr>
                <a:schemeClr val="lt1"/>
              </a:buClr>
              <a:buSzPts val="4000"/>
              <a:buFont typeface="Arial"/>
              <a:buNone/>
            </a:pPr>
            <a:r>
              <a:rPr lang="en-US" sz="4000" dirty="0">
                <a:solidFill>
                  <a:schemeClr val="lt1"/>
                </a:solidFill>
                <a:latin typeface="Meiryo UI" panose="020B0604030504040204" pitchFamily="50" charset="-128"/>
                <a:ea typeface="Meiryo UI" panose="020B0604030504040204" pitchFamily="50" charset="-128"/>
              </a:rPr>
              <a:t>2.5インチNVMe / SATA SSD用2.5インチSSDトレイ</a:t>
            </a:r>
            <a:endParaRPr sz="4000" dirty="0">
              <a:solidFill>
                <a:schemeClr val="lt1"/>
              </a:solidFill>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2"/>
          <p:cNvSpPr/>
          <p:nvPr/>
        </p:nvSpPr>
        <p:spPr>
          <a:xfrm>
            <a:off x="1195148" y="3680438"/>
            <a:ext cx="10316665" cy="3021259"/>
          </a:xfrm>
          <a:prstGeom prst="rect">
            <a:avLst/>
          </a:prstGeom>
          <a:solidFill>
            <a:srgbClr val="3032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17" name="Google Shape;417;p32"/>
          <p:cNvSpPr txBox="1"/>
          <p:nvPr/>
        </p:nvSpPr>
        <p:spPr>
          <a:xfrm>
            <a:off x="29545" y="486585"/>
            <a:ext cx="12093630" cy="166605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3600"/>
              <a:buFont typeface="Arial"/>
              <a:buNone/>
            </a:pPr>
            <a:r>
              <a:rPr lang="en-US" sz="3600" dirty="0">
                <a:solidFill>
                  <a:schemeClr val="lt1"/>
                </a:solidFill>
                <a:latin typeface="Meiryo UI" panose="020B0604030504040204" pitchFamily="50" charset="-128"/>
                <a:ea typeface="Meiryo UI" panose="020B0604030504040204" pitchFamily="50" charset="-128"/>
              </a:rPr>
              <a:t>TS-h1887XU-RP、TS-h2287XU-RP、TS-h3087XU-RP:</a:t>
            </a:r>
            <a:endParaRPr sz="3600" dirty="0">
              <a:solidFill>
                <a:schemeClr val="lt1"/>
              </a:solidFill>
              <a:latin typeface="Meiryo UI" panose="020B0604030504040204" pitchFamily="50" charset="-128"/>
              <a:ea typeface="Meiryo UI" panose="020B0604030504040204" pitchFamily="50" charset="-128"/>
            </a:endParaRPr>
          </a:p>
          <a:p>
            <a:pPr marL="0" marR="0" lvl="0" indent="0" algn="ctr" rtl="0">
              <a:lnSpc>
                <a:spcPct val="90000"/>
              </a:lnSpc>
              <a:spcBef>
                <a:spcPts val="0"/>
              </a:spcBef>
              <a:spcAft>
                <a:spcPts val="0"/>
              </a:spcAft>
              <a:buClr>
                <a:schemeClr val="lt1"/>
              </a:buClr>
              <a:buSzPts val="3600"/>
              <a:buFont typeface="Arial"/>
              <a:buNone/>
            </a:pPr>
            <a:r>
              <a:rPr lang="en-US" sz="3600" dirty="0">
                <a:solidFill>
                  <a:schemeClr val="lt1"/>
                </a:solidFill>
                <a:latin typeface="Meiryo UI" panose="020B0604030504040204" pitchFamily="50" charset="-128"/>
                <a:ea typeface="Meiryo UI" panose="020B0604030504040204" pitchFamily="50" charset="-128"/>
              </a:rPr>
              <a:t>2.5インチSATA SSD用2.5インチSSDベイ</a:t>
            </a:r>
            <a:endParaRPr sz="3600" dirty="0">
              <a:solidFill>
                <a:schemeClr val="lt1"/>
              </a:solidFill>
              <a:latin typeface="Meiryo UI" panose="020B0604030504040204" pitchFamily="50" charset="-128"/>
              <a:ea typeface="Meiryo UI" panose="020B0604030504040204" pitchFamily="50" charset="-128"/>
            </a:endParaRPr>
          </a:p>
        </p:txBody>
      </p:sp>
      <p:sp>
        <p:nvSpPr>
          <p:cNvPr id="418" name="Google Shape;418;p32"/>
          <p:cNvSpPr txBox="1"/>
          <p:nvPr/>
        </p:nvSpPr>
        <p:spPr>
          <a:xfrm>
            <a:off x="2860859" y="2043926"/>
            <a:ext cx="662727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lt1"/>
                </a:solidFill>
                <a:latin typeface="Meiryo UI" panose="020B0604030504040204" pitchFamily="50" charset="-128"/>
                <a:ea typeface="Meiryo UI" panose="020B0604030504040204" pitchFamily="50" charset="-128"/>
              </a:rPr>
              <a:t>6 x 2.5インチSATA 6Gbps </a:t>
            </a:r>
            <a:r>
              <a:rPr lang="en-US" sz="2400" dirty="0" err="1">
                <a:solidFill>
                  <a:schemeClr val="lt1"/>
                </a:solidFill>
                <a:latin typeface="Meiryo UI" panose="020B0604030504040204" pitchFamily="50" charset="-128"/>
                <a:ea typeface="Meiryo UI" panose="020B0604030504040204" pitchFamily="50" charset="-128"/>
              </a:rPr>
              <a:t>SSDベイの交換方法</a:t>
            </a:r>
            <a:endParaRPr sz="2400" dirty="0">
              <a:solidFill>
                <a:schemeClr val="lt1"/>
              </a:solidFill>
              <a:latin typeface="Meiryo UI" panose="020B0604030504040204" pitchFamily="50" charset="-128"/>
              <a:ea typeface="Meiryo UI" panose="020B0604030504040204" pitchFamily="50" charset="-128"/>
              <a:sym typeface="Arial"/>
            </a:endParaRPr>
          </a:p>
        </p:txBody>
      </p:sp>
      <p:pic>
        <p:nvPicPr>
          <p:cNvPr id="419" name="Google Shape;419;p32"/>
          <p:cNvPicPr preferRelativeResize="0"/>
          <p:nvPr/>
        </p:nvPicPr>
        <p:blipFill rotWithShape="1">
          <a:blip r:embed="rId3">
            <a:alphaModFix/>
          </a:blip>
          <a:srcRect/>
          <a:stretch/>
        </p:blipFill>
        <p:spPr>
          <a:xfrm>
            <a:off x="1068404" y="3429000"/>
            <a:ext cx="10055192" cy="2594240"/>
          </a:xfrm>
          <a:prstGeom prst="rect">
            <a:avLst/>
          </a:prstGeom>
          <a:noFill/>
          <a:ln>
            <a:noFill/>
          </a:ln>
        </p:spPr>
      </p:pic>
      <p:sp>
        <p:nvSpPr>
          <p:cNvPr id="420" name="Google Shape;420;p32"/>
          <p:cNvSpPr/>
          <p:nvPr/>
        </p:nvSpPr>
        <p:spPr>
          <a:xfrm>
            <a:off x="1341780" y="2834786"/>
            <a:ext cx="234838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1. </a:t>
            </a:r>
            <a:r>
              <a:rPr lang="en-US" sz="1800" dirty="0" err="1">
                <a:solidFill>
                  <a:schemeClr val="lt1"/>
                </a:solidFill>
                <a:latin typeface="Meiryo UI" panose="020B0604030504040204" pitchFamily="50" charset="-128"/>
                <a:ea typeface="Meiryo UI" panose="020B0604030504040204" pitchFamily="50" charset="-128"/>
              </a:rPr>
              <a:t>トレイを取り外</a:t>
            </a:r>
            <a:r>
              <a:rPr lang="ja-JP" altLang="en-US" sz="1800" dirty="0">
                <a:solidFill>
                  <a:schemeClr val="lt1"/>
                </a:solidFill>
                <a:latin typeface="Meiryo UI" panose="020B0604030504040204" pitchFamily="50" charset="-128"/>
                <a:ea typeface="Meiryo UI" panose="020B0604030504040204" pitchFamily="50" charset="-128"/>
              </a:rPr>
              <a:t>す</a:t>
            </a:r>
            <a:endParaRPr dirty="0">
              <a:latin typeface="Meiryo UI" panose="020B0604030504040204" pitchFamily="50" charset="-128"/>
              <a:ea typeface="Meiryo UI" panose="020B0604030504040204" pitchFamily="50" charset="-128"/>
            </a:endParaRPr>
          </a:p>
        </p:txBody>
      </p:sp>
      <p:sp>
        <p:nvSpPr>
          <p:cNvPr id="421" name="Google Shape;421;p32"/>
          <p:cNvSpPr/>
          <p:nvPr/>
        </p:nvSpPr>
        <p:spPr>
          <a:xfrm>
            <a:off x="4703305" y="2834786"/>
            <a:ext cx="323633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2. </a:t>
            </a:r>
            <a:r>
              <a:rPr lang="en-US" sz="1800" dirty="0" err="1">
                <a:solidFill>
                  <a:schemeClr val="lt1"/>
                </a:solidFill>
                <a:latin typeface="Meiryo UI" panose="020B0604030504040204" pitchFamily="50" charset="-128"/>
                <a:ea typeface="Meiryo UI" panose="020B0604030504040204" pitchFamily="50" charset="-128"/>
              </a:rPr>
              <a:t>SSDをネジで取り付</a:t>
            </a:r>
            <a:r>
              <a:rPr lang="ja-JP" altLang="en-US" sz="1800" dirty="0">
                <a:solidFill>
                  <a:schemeClr val="lt1"/>
                </a:solidFill>
                <a:latin typeface="Meiryo UI" panose="020B0604030504040204" pitchFamily="50" charset="-128"/>
                <a:ea typeface="Meiryo UI" panose="020B0604030504040204" pitchFamily="50" charset="-128"/>
              </a:rPr>
              <a:t>ける</a:t>
            </a:r>
            <a:endParaRPr dirty="0">
              <a:latin typeface="Meiryo UI" panose="020B0604030504040204" pitchFamily="50" charset="-128"/>
              <a:ea typeface="Meiryo UI" panose="020B0604030504040204" pitchFamily="50" charset="-128"/>
            </a:endParaRPr>
          </a:p>
        </p:txBody>
      </p:sp>
      <p:sp>
        <p:nvSpPr>
          <p:cNvPr id="422" name="Google Shape;422;p32"/>
          <p:cNvSpPr/>
          <p:nvPr/>
        </p:nvSpPr>
        <p:spPr>
          <a:xfrm>
            <a:off x="8403098" y="2834786"/>
            <a:ext cx="282184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3. </a:t>
            </a:r>
            <a:r>
              <a:rPr lang="en-US" sz="1800" dirty="0" err="1">
                <a:solidFill>
                  <a:schemeClr val="lt1"/>
                </a:solidFill>
                <a:latin typeface="Meiryo UI" panose="020B0604030504040204" pitchFamily="50" charset="-128"/>
                <a:ea typeface="Meiryo UI" panose="020B0604030504040204" pitchFamily="50" charset="-128"/>
              </a:rPr>
              <a:t>トレイを挿入する</a:t>
            </a:r>
            <a:endParaRPr dirty="0">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3"/>
          <p:cNvSpPr/>
          <p:nvPr/>
        </p:nvSpPr>
        <p:spPr>
          <a:xfrm>
            <a:off x="6233537" y="2060562"/>
            <a:ext cx="5018396" cy="369332"/>
          </a:xfrm>
          <a:prstGeom prst="rect">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28" name="Google Shape;428;p33"/>
          <p:cNvSpPr/>
          <p:nvPr/>
        </p:nvSpPr>
        <p:spPr>
          <a:xfrm>
            <a:off x="9432758" y="2744644"/>
            <a:ext cx="598125" cy="2379467"/>
          </a:xfrm>
          <a:prstGeom prst="rect">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429" name="Google Shape;429;p33"/>
          <p:cNvPicPr preferRelativeResize="0"/>
          <p:nvPr/>
        </p:nvPicPr>
        <p:blipFill rotWithShape="1">
          <a:blip r:embed="rId3">
            <a:alphaModFix/>
          </a:blip>
          <a:srcRect l="23531" t="21371" r="4867" b="32668"/>
          <a:stretch/>
        </p:blipFill>
        <p:spPr>
          <a:xfrm>
            <a:off x="5666207" y="2513739"/>
            <a:ext cx="6033444" cy="4052236"/>
          </a:xfrm>
          <a:prstGeom prst="rect">
            <a:avLst/>
          </a:prstGeom>
          <a:noFill/>
          <a:ln>
            <a:noFill/>
          </a:ln>
        </p:spPr>
      </p:pic>
      <p:sp>
        <p:nvSpPr>
          <p:cNvPr id="430" name="Google Shape;430;p33"/>
          <p:cNvSpPr txBox="1"/>
          <p:nvPr/>
        </p:nvSpPr>
        <p:spPr>
          <a:xfrm>
            <a:off x="3799287" y="3785328"/>
            <a:ext cx="18473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nvGrpSpPr>
          <p:cNvPr id="431" name="Google Shape;431;p33"/>
          <p:cNvGrpSpPr/>
          <p:nvPr/>
        </p:nvGrpSpPr>
        <p:grpSpPr>
          <a:xfrm>
            <a:off x="947127" y="5154052"/>
            <a:ext cx="4642553" cy="1708385"/>
            <a:chOff x="2815854" y="2888491"/>
            <a:chExt cx="5371941" cy="1976785"/>
          </a:xfrm>
        </p:grpSpPr>
        <p:sp>
          <p:nvSpPr>
            <p:cNvPr id="432" name="Google Shape;432;p33"/>
            <p:cNvSpPr txBox="1"/>
            <p:nvPr/>
          </p:nvSpPr>
          <p:spPr>
            <a:xfrm>
              <a:off x="2815854" y="3476414"/>
              <a:ext cx="5371941" cy="13888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2400" b="1" dirty="0">
                  <a:solidFill>
                    <a:schemeClr val="lt1"/>
                  </a:solidFill>
                  <a:latin typeface="Meiryo UI" panose="020B0604030504040204" pitchFamily="50" charset="-128"/>
                  <a:ea typeface="Meiryo UI" panose="020B0604030504040204" pitchFamily="50" charset="-128"/>
                  <a:sym typeface="Arial"/>
                </a:rPr>
                <a:t>パリティに登録、</a:t>
              </a:r>
              <a:endParaRPr lang="en-US" altLang="ja-JP" sz="2400" b="1" dirty="0">
                <a:solidFill>
                  <a:schemeClr val="lt1"/>
                </a:solidFill>
                <a:latin typeface="Meiryo UI" panose="020B0604030504040204" pitchFamily="50" charset="-128"/>
                <a:ea typeface="Meiryo UI" panose="020B0604030504040204" pitchFamily="50" charset="-128"/>
                <a:sym typeface="Arial"/>
              </a:endParaRPr>
            </a:p>
            <a:p>
              <a:pPr marL="0" marR="0" lvl="0" indent="0" algn="l" rtl="0">
                <a:spcBef>
                  <a:spcPts val="0"/>
                </a:spcBef>
                <a:spcAft>
                  <a:spcPts val="0"/>
                </a:spcAft>
                <a:buNone/>
              </a:pPr>
              <a:r>
                <a:rPr lang="ja-JP" altLang="en-US" sz="2400" b="1" dirty="0">
                  <a:solidFill>
                    <a:schemeClr val="lt1"/>
                  </a:solidFill>
                  <a:latin typeface="Meiryo UI" panose="020B0604030504040204" pitchFamily="50" charset="-128"/>
                  <a:ea typeface="Meiryo UI" panose="020B0604030504040204" pitchFamily="50" charset="-128"/>
                  <a:sym typeface="Arial"/>
                </a:rPr>
                <a:t>エラー訂正と検出</a:t>
              </a:r>
              <a:endParaRPr sz="1800" dirty="0">
                <a:solidFill>
                  <a:schemeClr val="dk1"/>
                </a:solidFill>
                <a:latin typeface="Meiryo UI" panose="020B0604030504040204" pitchFamily="50" charset="-128"/>
                <a:ea typeface="Meiryo UI" panose="020B0604030504040204" pitchFamily="50" charset="-128"/>
                <a:sym typeface="Arial"/>
              </a:endParaRPr>
            </a:p>
            <a:p>
              <a:pPr marL="0" marR="0" lvl="0" indent="0" algn="l" rtl="0">
                <a:spcBef>
                  <a:spcPts val="0"/>
                </a:spcBef>
                <a:spcAft>
                  <a:spcPts val="0"/>
                </a:spcAft>
                <a:buNone/>
              </a:pPr>
              <a:endParaRPr sz="2400" b="1" dirty="0">
                <a:solidFill>
                  <a:schemeClr val="lt1"/>
                </a:solidFill>
                <a:latin typeface="Meiryo UI" panose="020B0604030504040204" pitchFamily="50" charset="-128"/>
                <a:ea typeface="Meiryo UI" panose="020B0604030504040204" pitchFamily="50" charset="-128"/>
                <a:sym typeface="Arial"/>
              </a:endParaRPr>
            </a:p>
          </p:txBody>
        </p:sp>
        <p:grpSp>
          <p:nvGrpSpPr>
            <p:cNvPr id="433" name="Google Shape;433;p33"/>
            <p:cNvGrpSpPr/>
            <p:nvPr/>
          </p:nvGrpSpPr>
          <p:grpSpPr>
            <a:xfrm>
              <a:off x="2943158" y="2888491"/>
              <a:ext cx="1084412" cy="387286"/>
              <a:chOff x="7943850" y="1388633"/>
              <a:chExt cx="1084412" cy="387286"/>
            </a:xfrm>
          </p:grpSpPr>
          <p:sp>
            <p:nvSpPr>
              <p:cNvPr id="434" name="Google Shape;434;p33"/>
              <p:cNvSpPr/>
              <p:nvPr/>
            </p:nvSpPr>
            <p:spPr>
              <a:xfrm>
                <a:off x="7943850" y="1395165"/>
                <a:ext cx="348090" cy="373287"/>
              </a:xfrm>
              <a:custGeom>
                <a:avLst/>
                <a:gdLst/>
                <a:ahLst/>
                <a:cxnLst/>
                <a:rect l="l" t="t" r="r" b="b"/>
                <a:pathLst>
                  <a:path w="348090" h="373287" extrusionOk="0">
                    <a:moveTo>
                      <a:pt x="293964" y="220240"/>
                    </a:moveTo>
                    <a:lnTo>
                      <a:pt x="132517" y="220240"/>
                    </a:lnTo>
                    <a:lnTo>
                      <a:pt x="116652" y="295831"/>
                    </a:lnTo>
                    <a:lnTo>
                      <a:pt x="301430" y="295831"/>
                    </a:lnTo>
                    <a:lnTo>
                      <a:pt x="273433" y="373288"/>
                    </a:lnTo>
                    <a:lnTo>
                      <a:pt x="0" y="373288"/>
                    </a:lnTo>
                    <a:lnTo>
                      <a:pt x="79324" y="0"/>
                    </a:lnTo>
                    <a:lnTo>
                      <a:pt x="348091" y="0"/>
                    </a:lnTo>
                    <a:lnTo>
                      <a:pt x="331293" y="77457"/>
                    </a:lnTo>
                    <a:lnTo>
                      <a:pt x="163313" y="77457"/>
                    </a:lnTo>
                    <a:lnTo>
                      <a:pt x="149315" y="142783"/>
                    </a:lnTo>
                    <a:lnTo>
                      <a:pt x="310762" y="142783"/>
                    </a:lnTo>
                    <a:lnTo>
                      <a:pt x="293964" y="220240"/>
                    </a:lnTo>
                    <a:close/>
                  </a:path>
                </a:pathLst>
              </a:custGeom>
              <a:solidFill>
                <a:srgbClr val="F34F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435" name="Google Shape;435;p33"/>
              <p:cNvSpPr/>
              <p:nvPr/>
            </p:nvSpPr>
            <p:spPr>
              <a:xfrm>
                <a:off x="8296606" y="1388633"/>
                <a:ext cx="354635" cy="386353"/>
              </a:xfrm>
              <a:custGeom>
                <a:avLst/>
                <a:gdLst/>
                <a:ahLst/>
                <a:cxnLst/>
                <a:rect l="l" t="t" r="r" b="b"/>
                <a:pathLst>
                  <a:path w="354635" h="386353" extrusionOk="0">
                    <a:moveTo>
                      <a:pt x="330360" y="255702"/>
                    </a:moveTo>
                    <a:cubicBezTo>
                      <a:pt x="304229" y="345291"/>
                      <a:pt x="239837" y="386353"/>
                      <a:pt x="148382" y="386353"/>
                    </a:cubicBezTo>
                    <a:cubicBezTo>
                      <a:pt x="49461" y="386353"/>
                      <a:pt x="0" y="327560"/>
                      <a:pt x="0" y="233305"/>
                    </a:cubicBezTo>
                    <a:cubicBezTo>
                      <a:pt x="0" y="134384"/>
                      <a:pt x="55993" y="0"/>
                      <a:pt x="208108" y="0"/>
                    </a:cubicBezTo>
                    <a:cubicBezTo>
                      <a:pt x="304229"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0360" y="255702"/>
                    </a:lnTo>
                    <a:close/>
                  </a:path>
                </a:pathLst>
              </a:custGeom>
              <a:solidFill>
                <a:srgbClr val="F34F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436" name="Google Shape;436;p33"/>
              <p:cNvSpPr/>
              <p:nvPr/>
            </p:nvSpPr>
            <p:spPr>
              <a:xfrm>
                <a:off x="8673627" y="1388633"/>
                <a:ext cx="354635" cy="387286"/>
              </a:xfrm>
              <a:custGeom>
                <a:avLst/>
                <a:gdLst/>
                <a:ahLst/>
                <a:cxnLst/>
                <a:rect l="l" t="t" r="r" b="b"/>
                <a:pathLst>
                  <a:path w="354635" h="387286" extrusionOk="0">
                    <a:moveTo>
                      <a:pt x="331293" y="255702"/>
                    </a:moveTo>
                    <a:cubicBezTo>
                      <a:pt x="305163" y="345291"/>
                      <a:pt x="240771" y="387286"/>
                      <a:pt x="148382" y="387286"/>
                    </a:cubicBezTo>
                    <a:cubicBezTo>
                      <a:pt x="49461" y="386353"/>
                      <a:pt x="0" y="327560"/>
                      <a:pt x="0" y="233305"/>
                    </a:cubicBezTo>
                    <a:cubicBezTo>
                      <a:pt x="0" y="134384"/>
                      <a:pt x="55993" y="0"/>
                      <a:pt x="208108" y="0"/>
                    </a:cubicBezTo>
                    <a:cubicBezTo>
                      <a:pt x="304230"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1293" y="255702"/>
                    </a:lnTo>
                    <a:close/>
                  </a:path>
                </a:pathLst>
              </a:custGeom>
              <a:solidFill>
                <a:srgbClr val="F34F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grpSp>
      <p:grpSp>
        <p:nvGrpSpPr>
          <p:cNvPr id="437" name="Google Shape;437;p33"/>
          <p:cNvGrpSpPr/>
          <p:nvPr/>
        </p:nvGrpSpPr>
        <p:grpSpPr>
          <a:xfrm rot="265826">
            <a:off x="2014258" y="3823954"/>
            <a:ext cx="4033965" cy="1928059"/>
            <a:chOff x="589850" y="1480986"/>
            <a:chExt cx="3054284" cy="1459814"/>
          </a:xfrm>
        </p:grpSpPr>
        <p:pic>
          <p:nvPicPr>
            <p:cNvPr id="438" name="Google Shape;438;p33" descr="一張含有 電路 的圖片&#10;&#10;自動產生的描述"/>
            <p:cNvPicPr preferRelativeResize="0"/>
            <p:nvPr/>
          </p:nvPicPr>
          <p:blipFill rotWithShape="1">
            <a:blip r:embed="rId4">
              <a:alphaModFix/>
            </a:blip>
            <a:srcRect/>
            <a:stretch/>
          </p:blipFill>
          <p:spPr>
            <a:xfrm>
              <a:off x="589850" y="2192245"/>
              <a:ext cx="2885251" cy="748555"/>
            </a:xfrm>
            <a:prstGeom prst="rect">
              <a:avLst/>
            </a:prstGeom>
            <a:noFill/>
            <a:ln>
              <a:noFill/>
            </a:ln>
            <a:effectLst>
              <a:outerShdw blurRad="152400" dist="88900" dir="5400000" algn="tr" rotWithShape="0">
                <a:srgbClr val="000000">
                  <a:alpha val="60000"/>
                </a:srgbClr>
              </a:outerShdw>
            </a:effectLst>
          </p:spPr>
        </p:pic>
        <p:pic>
          <p:nvPicPr>
            <p:cNvPr id="439" name="Google Shape;439;p33" descr="一張含有 電路 的圖片&#10;&#10;自動產生的描述"/>
            <p:cNvPicPr preferRelativeResize="0"/>
            <p:nvPr/>
          </p:nvPicPr>
          <p:blipFill rotWithShape="1">
            <a:blip r:embed="rId4">
              <a:alphaModFix/>
            </a:blip>
            <a:srcRect/>
            <a:stretch/>
          </p:blipFill>
          <p:spPr>
            <a:xfrm rot="683976">
              <a:off x="713366" y="1758738"/>
              <a:ext cx="2885251" cy="748555"/>
            </a:xfrm>
            <a:prstGeom prst="rect">
              <a:avLst/>
            </a:prstGeom>
            <a:noFill/>
            <a:ln>
              <a:noFill/>
            </a:ln>
            <a:effectLst>
              <a:outerShdw blurRad="152400" dist="88900" dir="5400000" algn="tr" rotWithShape="0">
                <a:srgbClr val="000000">
                  <a:alpha val="60000"/>
                </a:srgbClr>
              </a:outerShdw>
            </a:effectLst>
          </p:spPr>
        </p:pic>
      </p:grpSp>
      <p:sp>
        <p:nvSpPr>
          <p:cNvPr id="440" name="Google Shape;440;p33"/>
          <p:cNvSpPr txBox="1"/>
          <p:nvPr/>
        </p:nvSpPr>
        <p:spPr>
          <a:xfrm>
            <a:off x="6155749" y="2061504"/>
            <a:ext cx="5194565"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chemeClr val="lt1"/>
                </a:solidFill>
                <a:latin typeface="Meiryo UI" panose="020B0604030504040204" pitchFamily="50" charset="-128"/>
                <a:ea typeface="Meiryo UI" panose="020B0604030504040204" pitchFamily="50" charset="-128"/>
              </a:rPr>
              <a:t>デュアルチャネル4 x DDR4 ECC </a:t>
            </a:r>
            <a:r>
              <a:rPr lang="en-US" sz="2000" b="1" dirty="0" err="1">
                <a:solidFill>
                  <a:schemeClr val="lt1"/>
                </a:solidFill>
                <a:latin typeface="Meiryo UI" panose="020B0604030504040204" pitchFamily="50" charset="-128"/>
                <a:ea typeface="Meiryo UI" panose="020B0604030504040204" pitchFamily="50" charset="-128"/>
              </a:rPr>
              <a:t>RAMスロット</a:t>
            </a:r>
            <a:endParaRPr sz="2000" b="1" dirty="0">
              <a:solidFill>
                <a:schemeClr val="lt1"/>
              </a:solidFill>
              <a:latin typeface="Meiryo UI" panose="020B0604030504040204" pitchFamily="50" charset="-128"/>
              <a:ea typeface="Meiryo UI" panose="020B0604030504040204" pitchFamily="50" charset="-128"/>
              <a:sym typeface="Arial"/>
            </a:endParaRPr>
          </a:p>
        </p:txBody>
      </p:sp>
      <p:sp>
        <p:nvSpPr>
          <p:cNvPr id="441" name="Google Shape;441;p33"/>
          <p:cNvSpPr/>
          <p:nvPr/>
        </p:nvSpPr>
        <p:spPr>
          <a:xfrm>
            <a:off x="390515" y="2613386"/>
            <a:ext cx="5328410" cy="982663"/>
          </a:xfrm>
          <a:prstGeom prst="parallelogram">
            <a:avLst>
              <a:gd name="adj" fmla="val 0"/>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Intel Xeon Eプロセッサは、エラービットを自動的に検出して修正するDDR4 </a:t>
            </a:r>
            <a:r>
              <a:rPr lang="en-US" sz="1800" dirty="0" err="1">
                <a:solidFill>
                  <a:schemeClr val="lt1"/>
                </a:solidFill>
                <a:latin typeface="Meiryo UI" panose="020B0604030504040204" pitchFamily="50" charset="-128"/>
                <a:ea typeface="Meiryo UI" panose="020B0604030504040204" pitchFamily="50" charset="-128"/>
              </a:rPr>
              <a:t>ECCメモリをサポートしています</a:t>
            </a:r>
            <a:endParaRPr dirty="0">
              <a:latin typeface="Meiryo UI" panose="020B0604030504040204" pitchFamily="50" charset="-128"/>
              <a:ea typeface="Meiryo UI" panose="020B0604030504040204" pitchFamily="50" charset="-128"/>
            </a:endParaRPr>
          </a:p>
        </p:txBody>
      </p:sp>
      <p:sp>
        <p:nvSpPr>
          <p:cNvPr id="442" name="Google Shape;442;p33"/>
          <p:cNvSpPr/>
          <p:nvPr/>
        </p:nvSpPr>
        <p:spPr>
          <a:xfrm>
            <a:off x="390515" y="1840700"/>
            <a:ext cx="5529944" cy="925875"/>
          </a:xfrm>
          <a:prstGeom prst="parallelogram">
            <a:avLst>
              <a:gd name="adj" fmla="val 0"/>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650" b="1" dirty="0">
                <a:solidFill>
                  <a:srgbClr val="FB8605"/>
                </a:solidFill>
                <a:latin typeface="Meiryo UI" panose="020B0604030504040204" pitchFamily="50" charset="-128"/>
                <a:ea typeface="Meiryo UI" panose="020B0604030504040204" pitchFamily="50" charset="-128"/>
              </a:rPr>
              <a:t>最大128GBのRAM</a:t>
            </a:r>
            <a:r>
              <a:rPr lang="ja-JP" altLang="en-US" sz="2650" b="1" dirty="0">
                <a:solidFill>
                  <a:srgbClr val="FB8605"/>
                </a:solidFill>
                <a:latin typeface="Meiryo UI" panose="020B0604030504040204" pitchFamily="50" charset="-128"/>
                <a:ea typeface="Meiryo UI" panose="020B0604030504040204" pitchFamily="50" charset="-128"/>
              </a:rPr>
              <a:t>を</a:t>
            </a:r>
            <a:r>
              <a:rPr lang="en-US" sz="2650" b="1" dirty="0" err="1">
                <a:solidFill>
                  <a:srgbClr val="FB8605"/>
                </a:solidFill>
                <a:latin typeface="Meiryo UI" panose="020B0604030504040204" pitchFamily="50" charset="-128"/>
                <a:ea typeface="Meiryo UI" panose="020B0604030504040204" pitchFamily="50" charset="-128"/>
              </a:rPr>
              <a:t>サポート</a:t>
            </a:r>
            <a:endParaRPr sz="1800" dirty="0">
              <a:solidFill>
                <a:srgbClr val="FB8605"/>
              </a:solidFill>
              <a:latin typeface="Meiryo UI" panose="020B0604030504040204" pitchFamily="50" charset="-128"/>
              <a:ea typeface="Meiryo UI" panose="020B0604030504040204" pitchFamily="50" charset="-128"/>
              <a:sym typeface="Arial"/>
            </a:endParaRPr>
          </a:p>
        </p:txBody>
      </p:sp>
      <p:cxnSp>
        <p:nvCxnSpPr>
          <p:cNvPr id="443" name="Google Shape;443;p33"/>
          <p:cNvCxnSpPr/>
          <p:nvPr/>
        </p:nvCxnSpPr>
        <p:spPr>
          <a:xfrm>
            <a:off x="9740900" y="2429894"/>
            <a:ext cx="0" cy="314750"/>
          </a:xfrm>
          <a:prstGeom prst="straightConnector1">
            <a:avLst/>
          </a:prstGeom>
          <a:noFill/>
          <a:ln w="28575" cap="flat" cmpd="sng">
            <a:solidFill>
              <a:srgbClr val="F34F21"/>
            </a:solidFill>
            <a:prstDash val="solid"/>
            <a:miter lim="800000"/>
            <a:headEnd type="none" w="sm" len="sm"/>
            <a:tailEnd type="none" w="sm" len="sm"/>
          </a:ln>
        </p:spPr>
      </p:cxnSp>
      <p:sp>
        <p:nvSpPr>
          <p:cNvPr id="444" name="Google Shape;444;p33"/>
          <p:cNvSpPr txBox="1">
            <a:spLocks noGrp="1"/>
          </p:cNvSpPr>
          <p:nvPr>
            <p:ph type="title"/>
          </p:nvPr>
        </p:nvSpPr>
        <p:spPr>
          <a:xfrm>
            <a:off x="413228" y="550769"/>
            <a:ext cx="11365544" cy="123780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Arial"/>
              <a:buNone/>
            </a:pPr>
            <a:r>
              <a:rPr lang="en-US" dirty="0"/>
              <a:t>4つのDDR4 ECC RDIMM </a:t>
            </a:r>
            <a:r>
              <a:rPr lang="en-US" dirty="0" err="1"/>
              <a:t>RAMスロット</a:t>
            </a:r>
            <a:r>
              <a:rPr lang="en-US" dirty="0"/>
              <a:t>、</a:t>
            </a:r>
            <a:br>
              <a:rPr lang="en-US" dirty="0"/>
            </a:br>
            <a:r>
              <a:rPr lang="ja-JP" altLang="en-US" dirty="0"/>
              <a:t>合計</a:t>
            </a:r>
            <a:r>
              <a:rPr lang="en-US" dirty="0"/>
              <a:t>最大128GB RAM</a:t>
            </a:r>
            <a:endParaRPr dirty="0"/>
          </a:p>
        </p:txBody>
      </p:sp>
    </p:spTree>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C3C8581-C45E-652C-F0A4-465033DF7F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6695" y="2973721"/>
            <a:ext cx="6851277" cy="4282049"/>
          </a:xfrm>
          <a:prstGeom prst="rect">
            <a:avLst/>
          </a:prstGeom>
          <a:noFill/>
          <a:extLst>
            <a:ext uri="{909E8E84-426E-40DD-AFC4-6F175D3DCCD1}">
              <a14:hiddenFill xmlns:a14="http://schemas.microsoft.com/office/drawing/2010/main">
                <a:solidFill>
                  <a:srgbClr val="FFFFFF"/>
                </a:solidFill>
              </a14:hiddenFill>
            </a:ext>
          </a:extLst>
        </p:spPr>
      </p:pic>
      <p:sp>
        <p:nvSpPr>
          <p:cNvPr id="27" name="文字方塊 26">
            <a:extLst>
              <a:ext uri="{FF2B5EF4-FFF2-40B4-BE49-F238E27FC236}">
                <a16:creationId xmlns:a16="http://schemas.microsoft.com/office/drawing/2014/main" id="{F6ABAA99-A150-B6B2-C70A-F7CD142DAE75}"/>
              </a:ext>
            </a:extLst>
          </p:cNvPr>
          <p:cNvSpPr txBox="1"/>
          <p:nvPr/>
        </p:nvSpPr>
        <p:spPr>
          <a:xfrm>
            <a:off x="779420" y="1717957"/>
            <a:ext cx="6346910" cy="461665"/>
          </a:xfrm>
          <a:prstGeom prst="rect">
            <a:avLst/>
          </a:prstGeom>
          <a:noFill/>
        </p:spPr>
        <p:txBody>
          <a:bodyPr wrap="square" lIns="91440" tIns="45720" rIns="91440" bIns="45720" rtlCol="0" anchor="t">
            <a:spAutoFit/>
          </a:bodyPr>
          <a:lstStyle/>
          <a:p>
            <a:pPr marL="0" marR="0" lvl="0" indent="0" algn="l" rtl="0">
              <a:spcBef>
                <a:spcPts val="0"/>
              </a:spcBef>
              <a:spcAft>
                <a:spcPts val="0"/>
              </a:spcAft>
              <a:buNone/>
            </a:pPr>
            <a:r>
              <a:rPr lang="ja-JP" altLang="en-US" sz="2400" b="1" dirty="0">
                <a:solidFill>
                  <a:schemeClr val="lt1"/>
                </a:solidFill>
                <a:latin typeface="Meiryo UI" panose="020B0604030504040204" pitchFamily="50" charset="-128"/>
                <a:ea typeface="Meiryo UI" panose="020B0604030504040204" pitchFamily="50" charset="-128"/>
              </a:rPr>
              <a:t>デュアル</a:t>
            </a:r>
            <a:r>
              <a:rPr lang="en-US" altLang="ja-JP" sz="2400" b="1" dirty="0">
                <a:solidFill>
                  <a:schemeClr val="lt1"/>
                </a:solidFill>
                <a:latin typeface="Meiryo UI" panose="020B0604030504040204" pitchFamily="50" charset="-128"/>
                <a:ea typeface="Meiryo UI" panose="020B0604030504040204" pitchFamily="50" charset="-128"/>
              </a:rPr>
              <a:t>10GbE / 2.5 GbE RJ45 LAN</a:t>
            </a:r>
            <a:r>
              <a:rPr lang="ja-JP" altLang="en-US" sz="2400" b="1" dirty="0">
                <a:solidFill>
                  <a:schemeClr val="lt1"/>
                </a:solidFill>
                <a:latin typeface="Meiryo UI" panose="020B0604030504040204" pitchFamily="50" charset="-128"/>
                <a:ea typeface="Meiryo UI" panose="020B0604030504040204" pitchFamily="50" charset="-128"/>
              </a:rPr>
              <a:t>ポート</a:t>
            </a:r>
            <a:endParaRPr lang="ja-JP" altLang="en-US" sz="2400" b="1" dirty="0">
              <a:solidFill>
                <a:schemeClr val="lt1"/>
              </a:solidFill>
              <a:latin typeface="Meiryo UI" panose="020B0604030504040204" pitchFamily="50" charset="-128"/>
              <a:ea typeface="Meiryo UI" panose="020B0604030504040204" pitchFamily="50" charset="-128"/>
              <a:sym typeface="Arial"/>
            </a:endParaRPr>
          </a:p>
        </p:txBody>
      </p:sp>
      <p:sp>
        <p:nvSpPr>
          <p:cNvPr id="28" name="矩形 27">
            <a:extLst>
              <a:ext uri="{FF2B5EF4-FFF2-40B4-BE49-F238E27FC236}">
                <a16:creationId xmlns:a16="http://schemas.microsoft.com/office/drawing/2014/main" id="{199F1168-B52D-C52D-E31F-3A2EA0D28782}"/>
              </a:ext>
            </a:extLst>
          </p:cNvPr>
          <p:cNvSpPr/>
          <p:nvPr/>
        </p:nvSpPr>
        <p:spPr>
          <a:xfrm>
            <a:off x="800229" y="2187549"/>
            <a:ext cx="5716992" cy="1077218"/>
          </a:xfrm>
          <a:prstGeom prst="rect">
            <a:avLst/>
          </a:prstGeom>
        </p:spPr>
        <p:txBody>
          <a:bodyPr wrap="square" lIns="91440" tIns="45720" rIns="91440" bIns="45720" anchor="t">
            <a:spAutoFit/>
          </a:bodyPr>
          <a:lstStyle/>
          <a:p>
            <a:pPr marL="0" marR="0" lvl="0" indent="0" algn="l" rtl="0">
              <a:spcBef>
                <a:spcPts val="0"/>
              </a:spcBef>
              <a:spcAft>
                <a:spcPts val="0"/>
              </a:spcAft>
              <a:buNone/>
            </a:pPr>
            <a:r>
              <a:rPr lang="en-US" altLang="ja-JP" sz="1600" dirty="0">
                <a:solidFill>
                  <a:schemeClr val="lt1"/>
                </a:solidFill>
                <a:latin typeface="Meiryo UI" panose="020B0604030504040204" pitchFamily="50" charset="-128"/>
                <a:ea typeface="Meiryo UI" panose="020B0604030504040204" pitchFamily="50" charset="-128"/>
              </a:rPr>
              <a:t>10GbE/ 5GbE / 2.5GbE / 1GbE / 100MbE</a:t>
            </a:r>
            <a:r>
              <a:rPr lang="ja-JP" altLang="en-US" sz="1600" dirty="0">
                <a:solidFill>
                  <a:schemeClr val="lt1"/>
                </a:solidFill>
                <a:latin typeface="Meiryo UI" panose="020B0604030504040204" pitchFamily="50" charset="-128"/>
                <a:ea typeface="Meiryo UI" panose="020B0604030504040204" pitchFamily="50" charset="-128"/>
              </a:rPr>
              <a:t>の自動ネゴシエーションに対応する統合デュアル</a:t>
            </a:r>
            <a:r>
              <a:rPr lang="en-US" altLang="ja-JP" sz="1600" dirty="0">
                <a:solidFill>
                  <a:schemeClr val="lt1"/>
                </a:solidFill>
                <a:latin typeface="Meiryo UI" panose="020B0604030504040204" pitchFamily="50" charset="-128"/>
                <a:ea typeface="Meiryo UI" panose="020B0604030504040204" pitchFamily="50" charset="-128"/>
              </a:rPr>
              <a:t>10GbE &amp; 2.5GbE LAN</a:t>
            </a:r>
            <a:r>
              <a:rPr lang="ja-JP" altLang="en-US" sz="1600" dirty="0">
                <a:solidFill>
                  <a:schemeClr val="lt1"/>
                </a:solidFill>
                <a:latin typeface="Meiryo UI" panose="020B0604030504040204" pitchFamily="50" charset="-128"/>
                <a:ea typeface="Meiryo UI" panose="020B0604030504040204" pitchFamily="50" charset="-128"/>
              </a:rPr>
              <a:t>ポート。デュアルクライアント同時転送用のポートトランキング設定で</a:t>
            </a:r>
            <a:r>
              <a:rPr lang="en-US" altLang="ja-JP" sz="1600" dirty="0">
                <a:solidFill>
                  <a:schemeClr val="lt1"/>
                </a:solidFill>
                <a:latin typeface="Meiryo UI" panose="020B0604030504040204" pitchFamily="50" charset="-128"/>
                <a:ea typeface="Meiryo UI" panose="020B0604030504040204" pitchFamily="50" charset="-128"/>
              </a:rPr>
              <a:t>20Gbp</a:t>
            </a:r>
            <a:r>
              <a:rPr lang="ja-JP" altLang="en-US" sz="1600" dirty="0">
                <a:solidFill>
                  <a:schemeClr val="lt1"/>
                </a:solidFill>
                <a:latin typeface="Meiryo UI" panose="020B0604030504040204" pitchFamily="50" charset="-128"/>
                <a:ea typeface="Meiryo UI" panose="020B0604030504040204" pitchFamily="50" charset="-128"/>
              </a:rPr>
              <a:t>に到達します。</a:t>
            </a:r>
            <a:endParaRPr lang="ja-JP" altLang="en-US" sz="1600" dirty="0">
              <a:solidFill>
                <a:schemeClr val="lt1"/>
              </a:solidFill>
              <a:latin typeface="Meiryo UI" panose="020B0604030504040204" pitchFamily="50" charset="-128"/>
              <a:ea typeface="Meiryo UI" panose="020B0604030504040204" pitchFamily="50" charset="-128"/>
              <a:sym typeface="Arial"/>
            </a:endParaRPr>
          </a:p>
        </p:txBody>
      </p:sp>
      <p:sp>
        <p:nvSpPr>
          <p:cNvPr id="29" name="矩形 28">
            <a:extLst>
              <a:ext uri="{FF2B5EF4-FFF2-40B4-BE49-F238E27FC236}">
                <a16:creationId xmlns:a16="http://schemas.microsoft.com/office/drawing/2014/main" id="{95B5CA83-AF5F-1D2E-001A-7F086685C67E}"/>
              </a:ext>
            </a:extLst>
          </p:cNvPr>
          <p:cNvSpPr/>
          <p:nvPr/>
        </p:nvSpPr>
        <p:spPr>
          <a:xfrm>
            <a:off x="7007972" y="1717957"/>
            <a:ext cx="4404608" cy="646331"/>
          </a:xfrm>
          <a:prstGeom prst="rect">
            <a:avLst/>
          </a:prstGeom>
        </p:spPr>
        <p:txBody>
          <a:bodyPr wrap="square" lIns="91440" tIns="45720" rIns="91440" bIns="45720" anchor="t">
            <a:spAutoFit/>
          </a:bodyPr>
          <a:lstStyle/>
          <a:p>
            <a:pPr marL="0" marR="0" lvl="0" indent="0" algn="ctr" rtl="0">
              <a:spcBef>
                <a:spcPts val="0"/>
              </a:spcBef>
              <a:spcAft>
                <a:spcPts val="0"/>
              </a:spcAft>
              <a:buNone/>
            </a:pPr>
            <a:r>
              <a:rPr lang="ja-JP" altLang="en-US" sz="1800" dirty="0">
                <a:solidFill>
                  <a:schemeClr val="lt1"/>
                </a:solidFill>
                <a:latin typeface="Meiryo UI" panose="020B0604030504040204" pitchFamily="50" charset="-128"/>
                <a:ea typeface="Meiryo UI" panose="020B0604030504040204" pitchFamily="50" charset="-128"/>
              </a:rPr>
              <a:t>配線インフラを変更する必要はありません。</a:t>
            </a:r>
            <a:r>
              <a:rPr lang="en-US" altLang="ja-JP" sz="1800" dirty="0">
                <a:solidFill>
                  <a:schemeClr val="lt1"/>
                </a:solidFill>
                <a:latin typeface="Meiryo UI" panose="020B0604030504040204" pitchFamily="50" charset="-128"/>
                <a:ea typeface="Meiryo UI" panose="020B0604030504040204" pitchFamily="50" charset="-128"/>
              </a:rPr>
              <a:t>CAT</a:t>
            </a:r>
            <a:r>
              <a:rPr lang="ja-JP" altLang="en-US" sz="1800" dirty="0">
                <a:solidFill>
                  <a:schemeClr val="lt1"/>
                </a:solidFill>
                <a:latin typeface="Meiryo UI" panose="020B0604030504040204" pitchFamily="50" charset="-128"/>
                <a:ea typeface="Meiryo UI" panose="020B0604030504040204" pitchFamily="50" charset="-128"/>
              </a:rPr>
              <a:t> </a:t>
            </a:r>
            <a:r>
              <a:rPr lang="en-US" altLang="ja-JP" sz="1800" dirty="0">
                <a:solidFill>
                  <a:schemeClr val="lt1"/>
                </a:solidFill>
                <a:latin typeface="Meiryo UI" panose="020B0604030504040204" pitchFamily="50" charset="-128"/>
                <a:ea typeface="Meiryo UI" panose="020B0604030504040204" pitchFamily="50" charset="-128"/>
              </a:rPr>
              <a:t>5e</a:t>
            </a:r>
            <a:r>
              <a:rPr lang="ja-JP" altLang="en-US" sz="1800" dirty="0">
                <a:solidFill>
                  <a:schemeClr val="lt1"/>
                </a:solidFill>
                <a:latin typeface="Meiryo UI" panose="020B0604030504040204" pitchFamily="50" charset="-128"/>
                <a:ea typeface="Meiryo UI" panose="020B0604030504040204" pitchFamily="50" charset="-128"/>
              </a:rPr>
              <a:t>で</a:t>
            </a:r>
            <a:r>
              <a:rPr lang="en-US" altLang="ja-JP" sz="1800" dirty="0">
                <a:solidFill>
                  <a:schemeClr val="lt1"/>
                </a:solidFill>
                <a:latin typeface="Meiryo UI" panose="020B0604030504040204" pitchFamily="50" charset="-128"/>
                <a:ea typeface="Meiryo UI" panose="020B0604030504040204" pitchFamily="50" charset="-128"/>
              </a:rPr>
              <a:t>2.5</a:t>
            </a:r>
            <a:r>
              <a:rPr lang="ja-JP" altLang="en-US" sz="1800" dirty="0">
                <a:solidFill>
                  <a:schemeClr val="lt1"/>
                </a:solidFill>
                <a:latin typeface="Meiryo UI" panose="020B0604030504040204" pitchFamily="50" charset="-128"/>
                <a:ea typeface="Meiryo UI" panose="020B0604030504040204" pitchFamily="50" charset="-128"/>
              </a:rPr>
              <a:t>倍の速度で通信できます。</a:t>
            </a:r>
            <a:endParaRPr lang="ja-JP" altLang="en-US" sz="1800" dirty="0">
              <a:solidFill>
                <a:schemeClr val="lt1"/>
              </a:solidFill>
              <a:latin typeface="Meiryo UI" panose="020B0604030504040204" pitchFamily="50" charset="-128"/>
              <a:ea typeface="Meiryo UI" panose="020B0604030504040204" pitchFamily="50" charset="-128"/>
              <a:sym typeface="Arial"/>
            </a:endParaRPr>
          </a:p>
        </p:txBody>
      </p:sp>
      <p:graphicFrame>
        <p:nvGraphicFramePr>
          <p:cNvPr id="30" name="Shape 253">
            <a:extLst>
              <a:ext uri="{FF2B5EF4-FFF2-40B4-BE49-F238E27FC236}">
                <a16:creationId xmlns:a16="http://schemas.microsoft.com/office/drawing/2014/main" id="{3C65835B-6FD3-AC30-3891-D2867C9E0F14}"/>
              </a:ext>
            </a:extLst>
          </p:cNvPr>
          <p:cNvGraphicFramePr/>
          <p:nvPr>
            <p:extLst>
              <p:ext uri="{D42A27DB-BD31-4B8C-83A1-F6EECF244321}">
                <p14:modId xmlns:p14="http://schemas.microsoft.com/office/powerpoint/2010/main" val="3337355833"/>
              </p:ext>
            </p:extLst>
          </p:nvPr>
        </p:nvGraphicFramePr>
        <p:xfrm>
          <a:off x="6977080" y="2397257"/>
          <a:ext cx="4516828" cy="2463744"/>
        </p:xfrm>
        <a:graphic>
          <a:graphicData uri="http://schemas.openxmlformats.org/drawingml/2006/table">
            <a:tbl>
              <a:tblPr firstRow="1" bandRow="1">
                <a:effectLst/>
                <a:tableStyleId>{85BE263C-DBD7-4A20-BB59-AAB30ACAA65A}</a:tableStyleId>
              </a:tblPr>
              <a:tblGrid>
                <a:gridCol w="1129207">
                  <a:extLst>
                    <a:ext uri="{9D8B030D-6E8A-4147-A177-3AD203B41FA5}">
                      <a16:colId xmlns:a16="http://schemas.microsoft.com/office/drawing/2014/main" val="20000"/>
                    </a:ext>
                  </a:extLst>
                </a:gridCol>
                <a:gridCol w="1129207">
                  <a:extLst>
                    <a:ext uri="{9D8B030D-6E8A-4147-A177-3AD203B41FA5}">
                      <a16:colId xmlns:a16="http://schemas.microsoft.com/office/drawing/2014/main" val="20001"/>
                    </a:ext>
                  </a:extLst>
                </a:gridCol>
                <a:gridCol w="1129207">
                  <a:extLst>
                    <a:ext uri="{9D8B030D-6E8A-4147-A177-3AD203B41FA5}">
                      <a16:colId xmlns:a16="http://schemas.microsoft.com/office/drawing/2014/main" val="20002"/>
                    </a:ext>
                  </a:extLst>
                </a:gridCol>
                <a:gridCol w="1129207">
                  <a:extLst>
                    <a:ext uri="{9D8B030D-6E8A-4147-A177-3AD203B41FA5}">
                      <a16:colId xmlns:a16="http://schemas.microsoft.com/office/drawing/2014/main" val="20003"/>
                    </a:ext>
                  </a:extLst>
                </a:gridCol>
              </a:tblGrid>
              <a:tr h="607602">
                <a:tc>
                  <a:txBody>
                    <a:bodyPr/>
                    <a:lstStyle/>
                    <a:p>
                      <a:pPr marL="0" marR="0" lvl="0" indent="0" algn="l" rtl="0">
                        <a:spcBef>
                          <a:spcPts val="0"/>
                        </a:spcBef>
                        <a:spcAft>
                          <a:spcPts val="0"/>
                        </a:spcAft>
                        <a:buNone/>
                      </a:pPr>
                      <a:endParaRPr sz="1900" b="1"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34F21"/>
                    </a:solidFill>
                  </a:tcPr>
                </a:tc>
                <a:tc>
                  <a:txBody>
                    <a:bodyPr/>
                    <a:lstStyle/>
                    <a:p>
                      <a:pPr marL="0" marR="0" lvl="0" indent="0" algn="ctr" rtl="0">
                        <a:spcBef>
                          <a:spcPts val="0"/>
                        </a:spcBef>
                        <a:spcAft>
                          <a:spcPts val="0"/>
                        </a:spcAft>
                        <a:buNone/>
                      </a:pPr>
                      <a:r>
                        <a:rPr lang="en-US" sz="1900" b="1"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rPr>
                        <a:t>CAT 5e</a:t>
                      </a:r>
                      <a:endParaRPr sz="1900" b="1"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34F21"/>
                    </a:solidFill>
                  </a:tcPr>
                </a:tc>
                <a:tc>
                  <a:txBody>
                    <a:bodyPr/>
                    <a:lstStyle/>
                    <a:p>
                      <a:pPr marL="0" marR="0" lvl="0" indent="0" algn="ctr" rtl="0">
                        <a:spcBef>
                          <a:spcPts val="0"/>
                        </a:spcBef>
                        <a:spcAft>
                          <a:spcPts val="0"/>
                        </a:spcAft>
                        <a:buNone/>
                      </a:pPr>
                      <a:r>
                        <a:rPr lang="en-US" sz="1900" b="1"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rPr>
                        <a:t>CAT 6</a:t>
                      </a:r>
                      <a:endParaRPr sz="1900" b="1"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34F21"/>
                    </a:solidFill>
                  </a:tcPr>
                </a:tc>
                <a:tc>
                  <a:txBody>
                    <a:bodyPr/>
                    <a:lstStyle/>
                    <a:p>
                      <a:pPr marL="0" marR="0" lvl="0" indent="0" algn="ctr" rtl="0">
                        <a:spcBef>
                          <a:spcPts val="0"/>
                        </a:spcBef>
                        <a:spcAft>
                          <a:spcPts val="0"/>
                        </a:spcAft>
                        <a:buNone/>
                      </a:pPr>
                      <a:r>
                        <a:rPr lang="en-US" sz="1900" b="1"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rPr>
                        <a:t>CAT 6A</a:t>
                      </a:r>
                      <a:endParaRPr lang="en-US" altLang="zh-TW" sz="1900" b="1"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34F21"/>
                    </a:solidFill>
                  </a:tcPr>
                </a:tc>
                <a:extLst>
                  <a:ext uri="{0D108BD9-81ED-4DB2-BD59-A6C34878D82A}">
                    <a16:rowId xmlns:a16="http://schemas.microsoft.com/office/drawing/2014/main" val="10000"/>
                  </a:ext>
                </a:extLst>
              </a:tr>
              <a:tr h="371216">
                <a:tc>
                  <a:txBody>
                    <a:bodyPr/>
                    <a:lstStyle/>
                    <a:p>
                      <a:pPr marL="0" marR="0" lvl="0" indent="0" algn="ctr" rtl="0">
                        <a:spcBef>
                          <a:spcPts val="0"/>
                        </a:spcBef>
                        <a:spcAft>
                          <a:spcPts val="0"/>
                        </a:spcAft>
                        <a:buNone/>
                      </a:pPr>
                      <a:r>
                        <a:rPr lang="en-US" sz="1600" b="0"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rPr>
                        <a:t>100M</a:t>
                      </a:r>
                      <a:endParaRPr sz="1600" b="0"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spcBef>
                          <a:spcPts val="0"/>
                        </a:spcBef>
                        <a:spcAft>
                          <a:spcPts val="0"/>
                        </a:spcAft>
                        <a:buNone/>
                      </a:pPr>
                      <a:r>
                        <a:rPr lang="en-US" altLang="zh-TW" sz="1600" b="0"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rPr>
                        <a:t>✓</a:t>
                      </a:r>
                      <a:endParaRPr sz="1600" b="0"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prstClr val="white"/>
                          </a:solidFill>
                          <a:effectLst/>
                          <a:uLnTx/>
                          <a:uFillTx/>
                          <a:latin typeface="Meiryo UI" panose="020B0604030504040204" pitchFamily="50" charset="-128"/>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prstClr val="white"/>
                          </a:solidFill>
                          <a:effectLst/>
                          <a:uLnTx/>
                          <a:uFillTx/>
                          <a:latin typeface="Meiryo UI" panose="020B0604030504040204" pitchFamily="50" charset="-128"/>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solidFill>
                      <a:srgbClr val="FDFDFD">
                        <a:alpha val="14118"/>
                      </a:srgbClr>
                    </a:solidFill>
                  </a:tcPr>
                </a:tc>
                <a:extLst>
                  <a:ext uri="{0D108BD9-81ED-4DB2-BD59-A6C34878D82A}">
                    <a16:rowId xmlns:a16="http://schemas.microsoft.com/office/drawing/2014/main" val="10001"/>
                  </a:ext>
                </a:extLst>
              </a:tr>
              <a:tr h="371278">
                <a:tc>
                  <a:txBody>
                    <a:bodyPr/>
                    <a:lstStyle/>
                    <a:p>
                      <a:pPr marL="0" marR="0" lvl="0" indent="0" algn="ctr" rtl="0">
                        <a:spcBef>
                          <a:spcPts val="0"/>
                        </a:spcBef>
                        <a:spcAft>
                          <a:spcPts val="0"/>
                        </a:spcAft>
                        <a:buNone/>
                      </a:pPr>
                      <a:r>
                        <a:rPr lang="en-US" sz="1600" b="0"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rPr>
                        <a:t>1G</a:t>
                      </a:r>
                      <a:endParaRPr sz="1600" b="0"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prstClr val="white"/>
                          </a:solidFill>
                          <a:effectLst/>
                          <a:uLnTx/>
                          <a:uFillTx/>
                          <a:latin typeface="Meiryo UI" panose="020B0604030504040204" pitchFamily="50" charset="-128"/>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prstClr val="white"/>
                          </a:solidFill>
                          <a:effectLst/>
                          <a:uLnTx/>
                          <a:uFillTx/>
                          <a:latin typeface="Meiryo UI" panose="020B0604030504040204" pitchFamily="50" charset="-128"/>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prstClr val="white"/>
                          </a:solidFill>
                          <a:effectLst/>
                          <a:uLnTx/>
                          <a:uFillTx/>
                          <a:latin typeface="Meiryo UI" panose="020B0604030504040204" pitchFamily="50" charset="-128"/>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solidFill>
                      <a:srgbClr val="010203">
                        <a:alpha val="10196"/>
                      </a:srgbClr>
                    </a:solidFill>
                  </a:tcPr>
                </a:tc>
                <a:extLst>
                  <a:ext uri="{0D108BD9-81ED-4DB2-BD59-A6C34878D82A}">
                    <a16:rowId xmlns:a16="http://schemas.microsoft.com/office/drawing/2014/main" val="10002"/>
                  </a:ext>
                </a:extLst>
              </a:tr>
              <a:tr h="371216">
                <a:tc>
                  <a:txBody>
                    <a:bodyPr/>
                    <a:lstStyle/>
                    <a:p>
                      <a:pPr marL="0" marR="0" lvl="0" indent="0" algn="ctr" rtl="0">
                        <a:spcBef>
                          <a:spcPts val="0"/>
                        </a:spcBef>
                        <a:spcAft>
                          <a:spcPts val="0"/>
                        </a:spcAft>
                        <a:buNone/>
                      </a:pPr>
                      <a:r>
                        <a:rPr lang="en-US" sz="1600" b="0"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rPr>
                        <a:t>2.5G</a:t>
                      </a:r>
                      <a:endParaRPr sz="1600" b="0"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prstClr val="white"/>
                          </a:solidFill>
                          <a:effectLst/>
                          <a:uLnTx/>
                          <a:uFillTx/>
                          <a:latin typeface="Meiryo UI" panose="020B0604030504040204" pitchFamily="50" charset="-128"/>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prstClr val="white"/>
                          </a:solidFill>
                          <a:effectLst/>
                          <a:uLnTx/>
                          <a:uFillTx/>
                          <a:latin typeface="Meiryo UI" panose="020B0604030504040204" pitchFamily="50" charset="-128"/>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prstClr val="white"/>
                          </a:solidFill>
                          <a:effectLst/>
                          <a:uLnTx/>
                          <a:uFillTx/>
                          <a:latin typeface="Meiryo UI" panose="020B0604030504040204" pitchFamily="50" charset="-128"/>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solidFill>
                      <a:srgbClr val="FDFDFD">
                        <a:alpha val="14118"/>
                      </a:srgbClr>
                    </a:solidFill>
                  </a:tcPr>
                </a:tc>
                <a:extLst>
                  <a:ext uri="{0D108BD9-81ED-4DB2-BD59-A6C34878D82A}">
                    <a16:rowId xmlns:a16="http://schemas.microsoft.com/office/drawing/2014/main" val="10003"/>
                  </a:ext>
                </a:extLst>
              </a:tr>
              <a:tr h="371216">
                <a:tc>
                  <a:txBody>
                    <a:bodyPr/>
                    <a:lstStyle/>
                    <a:p>
                      <a:pPr marL="0" marR="0" lvl="0" indent="0" algn="ctr" rtl="0">
                        <a:spcBef>
                          <a:spcPts val="0"/>
                        </a:spcBef>
                        <a:spcAft>
                          <a:spcPts val="0"/>
                        </a:spcAft>
                        <a:buNone/>
                      </a:pPr>
                      <a:r>
                        <a:rPr lang="en-US" sz="1600" b="0"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rPr>
                        <a:t>5G</a:t>
                      </a:r>
                      <a:endParaRPr sz="1600" b="0"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prstClr val="white"/>
                          </a:solidFill>
                          <a:effectLst/>
                          <a:uLnTx/>
                          <a:uFillTx/>
                          <a:latin typeface="Meiryo UI" panose="020B0604030504040204" pitchFamily="50" charset="-128"/>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prstClr val="white"/>
                          </a:solidFill>
                          <a:effectLst/>
                          <a:uLnTx/>
                          <a:uFillTx/>
                          <a:latin typeface="Meiryo UI" panose="020B0604030504040204" pitchFamily="50" charset="-128"/>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prstClr val="white"/>
                          </a:solidFill>
                          <a:effectLst/>
                          <a:uLnTx/>
                          <a:uFillTx/>
                          <a:latin typeface="Meiryo UI" panose="020B0604030504040204" pitchFamily="50" charset="-128"/>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solidFill>
                      <a:srgbClr val="010203">
                        <a:alpha val="10196"/>
                      </a:srgbClr>
                    </a:solidFill>
                  </a:tcPr>
                </a:tc>
                <a:extLst>
                  <a:ext uri="{0D108BD9-81ED-4DB2-BD59-A6C34878D82A}">
                    <a16:rowId xmlns:a16="http://schemas.microsoft.com/office/drawing/2014/main" val="10004"/>
                  </a:ext>
                </a:extLst>
              </a:tr>
              <a:tr h="371216">
                <a:tc>
                  <a:txBody>
                    <a:bodyPr/>
                    <a:lstStyle/>
                    <a:p>
                      <a:pPr marL="0" marR="0" lvl="0" indent="0" algn="ctr" rtl="0">
                        <a:spcBef>
                          <a:spcPts val="0"/>
                        </a:spcBef>
                        <a:spcAft>
                          <a:spcPts val="0"/>
                        </a:spcAft>
                        <a:buNone/>
                      </a:pPr>
                      <a:r>
                        <a:rPr lang="en-US" sz="1600" b="0"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rPr>
                        <a:t>10G</a:t>
                      </a:r>
                      <a:endParaRPr sz="1600" b="0"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spcBef>
                          <a:spcPts val="0"/>
                        </a:spcBef>
                        <a:spcAft>
                          <a:spcPts val="0"/>
                        </a:spcAft>
                        <a:buNone/>
                      </a:pPr>
                      <a:r>
                        <a:rPr lang="en-US" sz="1600" b="0"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rPr>
                        <a:t>X</a:t>
                      </a:r>
                      <a:endParaRPr sz="1600" b="0"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600" b="0"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rPr>
                        <a:t>(55m)</a:t>
                      </a:r>
                      <a:endParaRPr sz="1600" b="0"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lt1"/>
                        </a:buClr>
                        <a:buSzPts val="1800"/>
                        <a:buFont typeface="Corbel"/>
                        <a:buNone/>
                        <a:tabLst/>
                        <a:defRPr/>
                      </a:pPr>
                      <a:r>
                        <a:rPr lang="en-US" altLang="zh-TW" sz="1600" b="0" dirty="0">
                          <a:solidFill>
                            <a:schemeClr val="bg1"/>
                          </a:solidFill>
                          <a:latin typeface="Meiryo UI" panose="020B0604030504040204" pitchFamily="50" charset="-128"/>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B w="6350" cap="flat" cmpd="sng" algn="ctr">
                      <a:noFill/>
                      <a:prstDash val="solid"/>
                      <a:round/>
                      <a:headEnd type="none" w="med" len="med"/>
                      <a:tailEnd type="none" w="med" len="med"/>
                    </a:lnB>
                    <a:solidFill>
                      <a:srgbClr val="FDFDFD">
                        <a:alpha val="14118"/>
                      </a:srgbClr>
                    </a:solidFill>
                  </a:tcPr>
                </a:tc>
                <a:extLst>
                  <a:ext uri="{0D108BD9-81ED-4DB2-BD59-A6C34878D82A}">
                    <a16:rowId xmlns:a16="http://schemas.microsoft.com/office/drawing/2014/main" val="10005"/>
                  </a:ext>
                </a:extLst>
              </a:tr>
            </a:tbl>
          </a:graphicData>
        </a:graphic>
      </p:graphicFrame>
      <p:sp>
        <p:nvSpPr>
          <p:cNvPr id="36" name="文字方塊 35" hidden="1">
            <a:extLst>
              <a:ext uri="{FF2B5EF4-FFF2-40B4-BE49-F238E27FC236}">
                <a16:creationId xmlns:a16="http://schemas.microsoft.com/office/drawing/2014/main" id="{209A3489-3752-FDA3-0938-12800609379A}"/>
              </a:ext>
            </a:extLst>
          </p:cNvPr>
          <p:cNvSpPr txBox="1"/>
          <p:nvPr/>
        </p:nvSpPr>
        <p:spPr>
          <a:xfrm>
            <a:off x="462583" y="493375"/>
            <a:ext cx="11143746" cy="707886"/>
          </a:xfrm>
          <a:prstGeom prst="rect">
            <a:avLst/>
          </a:prstGeom>
          <a:noFill/>
        </p:spPr>
        <p:txBody>
          <a:bodyPr wrap="square" rtlCol="0">
            <a:spAutoFit/>
          </a:bodyPr>
          <a:lstStyle/>
          <a:p>
            <a:pPr algn="ctr"/>
            <a:r>
              <a:rPr lang="zh-TW" altLang="en-US" sz="40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雙</a:t>
            </a:r>
            <a:r>
              <a:rPr lang="en-US" altLang="zh-TW" sz="40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 2.5GbE </a:t>
            </a:r>
            <a:r>
              <a:rPr lang="zh-TW" altLang="en-US" sz="40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網路埠讓既有網路環境即刻升速</a:t>
            </a:r>
            <a:r>
              <a:rPr lang="en-US" altLang="zh-TW" sz="40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 </a:t>
            </a:r>
            <a:endParaRPr lang="zh-TW" altLang="en-US" sz="40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endParaRPr>
          </a:p>
        </p:txBody>
      </p:sp>
      <p:sp>
        <p:nvSpPr>
          <p:cNvPr id="4" name="矩形: 圓角 3">
            <a:extLst>
              <a:ext uri="{FF2B5EF4-FFF2-40B4-BE49-F238E27FC236}">
                <a16:creationId xmlns:a16="http://schemas.microsoft.com/office/drawing/2014/main" id="{C6A800B1-AD45-6001-8116-CB0C9BADE255}"/>
              </a:ext>
            </a:extLst>
          </p:cNvPr>
          <p:cNvSpPr/>
          <p:nvPr/>
        </p:nvSpPr>
        <p:spPr>
          <a:xfrm>
            <a:off x="1064712" y="6200383"/>
            <a:ext cx="1157000" cy="406423"/>
          </a:xfrm>
          <a:prstGeom prst="roundRect">
            <a:avLst>
              <a:gd name="adj" fmla="val 12729"/>
            </a:avLst>
          </a:prstGeom>
          <a:noFill/>
          <a:ln w="38100">
            <a:solidFill>
              <a:srgbClr val="F34F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pic>
        <p:nvPicPr>
          <p:cNvPr id="34" name="Picture 2" descr="C:\Users\user\Desktop\21_PPT對稿QNAP AQC107 10G網卡\29384737_xxl.png">
            <a:extLst>
              <a:ext uri="{FF2B5EF4-FFF2-40B4-BE49-F238E27FC236}">
                <a16:creationId xmlns:a16="http://schemas.microsoft.com/office/drawing/2014/main" id="{71DAEB6A-F5C7-56F4-3B24-959DCA5C8436}"/>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9000" contrast="57000"/>
                    </a14:imgEffect>
                  </a14:imgLayer>
                </a14:imgProps>
              </a:ext>
              <a:ext uri="{28A0092B-C50C-407E-A947-70E740481C1C}">
                <a14:useLocalDpi xmlns:a14="http://schemas.microsoft.com/office/drawing/2010/main"/>
              </a:ext>
            </a:extLst>
          </a:blip>
          <a:srcRect/>
          <a:stretch>
            <a:fillRect/>
          </a:stretch>
        </p:blipFill>
        <p:spPr bwMode="auto">
          <a:xfrm rot="21121603">
            <a:off x="7238576" y="5399441"/>
            <a:ext cx="1889363" cy="1750077"/>
          </a:xfrm>
          <a:prstGeom prst="rect">
            <a:avLst/>
          </a:prstGeom>
          <a:ln>
            <a:noFill/>
          </a:ln>
          <a:effectLst>
            <a:outerShdw blurRad="228600" dist="241300" dir="4500000" algn="tr" rotWithShape="0">
              <a:prstClr val="black">
                <a:alpha val="37000"/>
              </a:prstClr>
            </a:outerShdw>
          </a:effectLst>
        </p:spPr>
      </p:pic>
      <p:sp>
        <p:nvSpPr>
          <p:cNvPr id="21" name="矩形 20">
            <a:extLst>
              <a:ext uri="{FF2B5EF4-FFF2-40B4-BE49-F238E27FC236}">
                <a16:creationId xmlns:a16="http://schemas.microsoft.com/office/drawing/2014/main" id="{FFB728D2-73FF-889D-8C2B-CAC102DB598A}"/>
              </a:ext>
            </a:extLst>
          </p:cNvPr>
          <p:cNvSpPr/>
          <p:nvPr/>
        </p:nvSpPr>
        <p:spPr>
          <a:xfrm>
            <a:off x="6882169" y="5015251"/>
            <a:ext cx="4244064" cy="523220"/>
          </a:xfrm>
          <a:prstGeom prst="rect">
            <a:avLst/>
          </a:prstGeom>
        </p:spPr>
        <p:txBody>
          <a:bodyPr wrap="square" lIns="91440" tIns="45720" rIns="91440" bIns="45720" anchor="t">
            <a:spAutoFit/>
          </a:bodyPr>
          <a:lstStyle/>
          <a:p>
            <a:pPr marL="0" marR="0" lvl="0" indent="0" algn="ctr" rtl="0">
              <a:spcBef>
                <a:spcPts val="0"/>
              </a:spcBef>
              <a:spcAft>
                <a:spcPts val="0"/>
              </a:spcAft>
              <a:buNone/>
            </a:pPr>
            <a:r>
              <a:rPr lang="ja-JP" altLang="en-US" dirty="0">
                <a:solidFill>
                  <a:schemeClr val="lt1"/>
                </a:solidFill>
                <a:latin typeface="Meiryo UI" panose="020B0604030504040204" pitchFamily="50" charset="-128"/>
                <a:ea typeface="Meiryo UI" panose="020B0604030504040204" pitchFamily="50" charset="-128"/>
              </a:rPr>
              <a:t>注記</a:t>
            </a:r>
            <a:r>
              <a:rPr lang="en-US" altLang="ja-JP" dirty="0">
                <a:solidFill>
                  <a:schemeClr val="lt1"/>
                </a:solidFill>
                <a:latin typeface="Meiryo UI" panose="020B0604030504040204" pitchFamily="50" charset="-128"/>
                <a:ea typeface="Meiryo UI" panose="020B0604030504040204" pitchFamily="50" charset="-128"/>
              </a:rPr>
              <a:t>: 2.5GbE</a:t>
            </a:r>
            <a:r>
              <a:rPr lang="ja-JP" altLang="en-US" dirty="0">
                <a:solidFill>
                  <a:schemeClr val="lt1"/>
                </a:solidFill>
                <a:latin typeface="Meiryo UI" panose="020B0604030504040204" pitchFamily="50" charset="-128"/>
                <a:ea typeface="Meiryo UI" panose="020B0604030504040204" pitchFamily="50" charset="-128"/>
              </a:rPr>
              <a:t>の接続速度を実現するには、クライアントとスイッチも </a:t>
            </a:r>
            <a:r>
              <a:rPr lang="en-US" altLang="ja-JP" dirty="0">
                <a:solidFill>
                  <a:schemeClr val="lt1"/>
                </a:solidFill>
                <a:latin typeface="Meiryo UI" panose="020B0604030504040204" pitchFamily="50" charset="-128"/>
                <a:ea typeface="Meiryo UI" panose="020B0604030504040204" pitchFamily="50" charset="-128"/>
              </a:rPr>
              <a:t>2.5GbE </a:t>
            </a:r>
            <a:r>
              <a:rPr lang="ja-JP" altLang="en-US" dirty="0">
                <a:solidFill>
                  <a:schemeClr val="lt1"/>
                </a:solidFill>
                <a:latin typeface="Meiryo UI" panose="020B0604030504040204" pitchFamily="50" charset="-128"/>
                <a:ea typeface="Meiryo UI" panose="020B0604030504040204" pitchFamily="50" charset="-128"/>
              </a:rPr>
              <a:t>をサポートする必要があります。</a:t>
            </a:r>
            <a:endParaRPr lang="ja-JP" altLang="en-US" sz="1800" dirty="0">
              <a:solidFill>
                <a:schemeClr val="lt1"/>
              </a:solidFill>
              <a:latin typeface="Meiryo UI" panose="020B0604030504040204" pitchFamily="50" charset="-128"/>
              <a:ea typeface="Meiryo UI" panose="020B0604030504040204" pitchFamily="50" charset="-128"/>
              <a:sym typeface="Arial"/>
            </a:endParaRPr>
          </a:p>
        </p:txBody>
      </p:sp>
      <p:sp>
        <p:nvSpPr>
          <p:cNvPr id="3" name="標題 2">
            <a:extLst>
              <a:ext uri="{FF2B5EF4-FFF2-40B4-BE49-F238E27FC236}">
                <a16:creationId xmlns:a16="http://schemas.microsoft.com/office/drawing/2014/main" id="{2C442EAE-FA88-F1D3-298B-7A7FC112C77F}"/>
              </a:ext>
            </a:extLst>
          </p:cNvPr>
          <p:cNvSpPr>
            <a:spLocks noGrp="1"/>
          </p:cNvSpPr>
          <p:nvPr>
            <p:ph type="title"/>
          </p:nvPr>
        </p:nvSpPr>
        <p:spPr>
          <a:xfrm>
            <a:off x="4119" y="382362"/>
            <a:ext cx="12194059" cy="1346157"/>
          </a:xfrm>
        </p:spPr>
        <p:txBody>
          <a:bodyPr>
            <a:normAutofit/>
          </a:bodyPr>
          <a:lstStyle/>
          <a:p>
            <a:pPr marL="0" lvl="0" indent="0" algn="ctr" rtl="0">
              <a:lnSpc>
                <a:spcPct val="90000"/>
              </a:lnSpc>
              <a:spcBef>
                <a:spcPts val="0"/>
              </a:spcBef>
              <a:spcAft>
                <a:spcPts val="0"/>
              </a:spcAft>
              <a:buClr>
                <a:schemeClr val="lt1"/>
              </a:buClr>
              <a:buSzPts val="3600"/>
              <a:buFont typeface="Arial"/>
              <a:buNone/>
            </a:pPr>
            <a:r>
              <a:rPr lang="ja-JP" altLang="en-US" sz="3600" dirty="0"/>
              <a:t>デュアル</a:t>
            </a:r>
            <a:r>
              <a:rPr lang="en-US" altLang="ja-JP" sz="3600" dirty="0"/>
              <a:t>10GbE &amp; 5GbE 2.5G/1G) </a:t>
            </a:r>
            <a:r>
              <a:rPr lang="ja-JP" altLang="en-US" sz="3600" dirty="0"/>
              <a:t>マルチギガポート</a:t>
            </a:r>
            <a:br>
              <a:rPr lang="ja-JP" altLang="en-US" sz="3600" dirty="0"/>
            </a:br>
            <a:r>
              <a:rPr lang="ja-JP" altLang="en-US" sz="3600" dirty="0"/>
              <a:t>スピーディーな転送と管理を今すぐに</a:t>
            </a:r>
            <a:endParaRPr lang="zh-TW" sz="3600" dirty="0">
              <a:cs typeface="Arial" panose="020B0604020202020204" pitchFamily="34" charset="0"/>
              <a:sym typeface="Arial" panose="020B0604020202020204" pitchFamily="34" charset="0"/>
            </a:endParaRPr>
          </a:p>
        </p:txBody>
      </p:sp>
      <p:grpSp>
        <p:nvGrpSpPr>
          <p:cNvPr id="15" name="群組 14">
            <a:extLst>
              <a:ext uri="{FF2B5EF4-FFF2-40B4-BE49-F238E27FC236}">
                <a16:creationId xmlns:a16="http://schemas.microsoft.com/office/drawing/2014/main" id="{AE46CC6B-CA5F-81C7-9581-1868CDBA55E3}"/>
              </a:ext>
            </a:extLst>
          </p:cNvPr>
          <p:cNvGrpSpPr/>
          <p:nvPr/>
        </p:nvGrpSpPr>
        <p:grpSpPr>
          <a:xfrm>
            <a:off x="9358543" y="5484518"/>
            <a:ext cx="1238994" cy="1238992"/>
            <a:chOff x="281575" y="3179642"/>
            <a:chExt cx="1021969" cy="1021969"/>
          </a:xfrm>
        </p:grpSpPr>
        <p:sp>
          <p:nvSpPr>
            <p:cNvPr id="16" name="矩形: 圓角 18" hidden="1">
              <a:extLst>
                <a:ext uri="{FF2B5EF4-FFF2-40B4-BE49-F238E27FC236}">
                  <a16:creationId xmlns:a16="http://schemas.microsoft.com/office/drawing/2014/main" id="{0C5F88DF-1886-1970-CB57-3F03352357E2}"/>
                </a:ext>
              </a:extLst>
            </p:cNvPr>
            <p:cNvSpPr/>
            <p:nvPr/>
          </p:nvSpPr>
          <p:spPr>
            <a:xfrm>
              <a:off x="281575" y="3179642"/>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pic>
          <p:nvPicPr>
            <p:cNvPr id="17" name="圖形 16">
              <a:extLst>
                <a:ext uri="{FF2B5EF4-FFF2-40B4-BE49-F238E27FC236}">
                  <a16:creationId xmlns:a16="http://schemas.microsoft.com/office/drawing/2014/main" id="{8FF0C4E5-23B2-B7A4-C7E7-B8EDFF9BD2D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73459" y="3369882"/>
              <a:ext cx="838200" cy="609600"/>
            </a:xfrm>
            <a:prstGeom prst="rect">
              <a:avLst/>
            </a:prstGeom>
          </p:spPr>
        </p:pic>
      </p:grpSp>
    </p:spTree>
    <p:extLst>
      <p:ext uri="{BB962C8B-B14F-4D97-AF65-F5344CB8AC3E}">
        <p14:creationId xmlns:p14="http://schemas.microsoft.com/office/powerpoint/2010/main" val="1182425277"/>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17"/>
          <p:cNvPicPr preferRelativeResize="0"/>
          <p:nvPr/>
        </p:nvPicPr>
        <p:blipFill rotWithShape="1">
          <a:blip r:embed="rId3">
            <a:alphaModFix/>
          </a:blip>
          <a:srcRect/>
          <a:stretch/>
        </p:blipFill>
        <p:spPr>
          <a:xfrm>
            <a:off x="830702" y="4546712"/>
            <a:ext cx="3235482" cy="2185672"/>
          </a:xfrm>
          <a:prstGeom prst="rect">
            <a:avLst/>
          </a:prstGeom>
          <a:noFill/>
          <a:ln w="15225" cap="flat" cmpd="sng">
            <a:solidFill>
              <a:schemeClr val="lt1"/>
            </a:solidFill>
            <a:prstDash val="solid"/>
            <a:round/>
            <a:headEnd type="none" w="sm" len="sm"/>
            <a:tailEnd type="none" w="sm" len="sm"/>
          </a:ln>
          <a:effectLst>
            <a:outerShdw blurRad="342900" dist="177800" dir="3600000" algn="ctr" rotWithShape="0">
              <a:srgbClr val="000000">
                <a:alpha val="40000"/>
              </a:srgbClr>
            </a:outerShdw>
          </a:effectLst>
        </p:spPr>
      </p:pic>
      <p:pic>
        <p:nvPicPr>
          <p:cNvPr id="59" name="Google Shape;59;p17"/>
          <p:cNvPicPr preferRelativeResize="0"/>
          <p:nvPr/>
        </p:nvPicPr>
        <p:blipFill rotWithShape="1">
          <a:blip r:embed="rId4">
            <a:alphaModFix/>
          </a:blip>
          <a:srcRect/>
          <a:stretch/>
        </p:blipFill>
        <p:spPr>
          <a:xfrm>
            <a:off x="4513647" y="4546710"/>
            <a:ext cx="3235482" cy="2185672"/>
          </a:xfrm>
          <a:prstGeom prst="rect">
            <a:avLst/>
          </a:prstGeom>
          <a:noFill/>
          <a:ln w="15225" cap="flat" cmpd="sng">
            <a:solidFill>
              <a:schemeClr val="lt1"/>
            </a:solidFill>
            <a:prstDash val="solid"/>
            <a:round/>
            <a:headEnd type="none" w="sm" len="sm"/>
            <a:tailEnd type="none" w="sm" len="sm"/>
          </a:ln>
          <a:effectLst>
            <a:outerShdw blurRad="342900" dist="177800" dir="3600000" algn="ctr" rotWithShape="0">
              <a:srgbClr val="000000">
                <a:alpha val="40000"/>
              </a:srgbClr>
            </a:outerShdw>
          </a:effectLst>
        </p:spPr>
      </p:pic>
      <p:pic>
        <p:nvPicPr>
          <p:cNvPr id="60" name="Google Shape;60;p17"/>
          <p:cNvPicPr preferRelativeResize="0"/>
          <p:nvPr/>
        </p:nvPicPr>
        <p:blipFill rotWithShape="1">
          <a:blip r:embed="rId5">
            <a:alphaModFix/>
          </a:blip>
          <a:srcRect/>
          <a:stretch/>
        </p:blipFill>
        <p:spPr>
          <a:xfrm>
            <a:off x="8125816" y="4546711"/>
            <a:ext cx="3235482" cy="2185672"/>
          </a:xfrm>
          <a:prstGeom prst="rect">
            <a:avLst/>
          </a:prstGeom>
          <a:noFill/>
          <a:ln w="15225" cap="flat" cmpd="sng">
            <a:solidFill>
              <a:schemeClr val="lt1"/>
            </a:solidFill>
            <a:prstDash val="solid"/>
            <a:round/>
            <a:headEnd type="none" w="sm" len="sm"/>
            <a:tailEnd type="none" w="sm" len="sm"/>
          </a:ln>
          <a:effectLst>
            <a:outerShdw blurRad="342900" dist="177800" dir="3600000" algn="ctr" rotWithShape="0">
              <a:srgbClr val="000000">
                <a:alpha val="40000"/>
              </a:srgbClr>
            </a:outerShdw>
          </a:effectLst>
        </p:spPr>
      </p:pic>
      <p:sp>
        <p:nvSpPr>
          <p:cNvPr id="61" name="Google Shape;61;p17"/>
          <p:cNvSpPr txBox="1"/>
          <p:nvPr/>
        </p:nvSpPr>
        <p:spPr>
          <a:xfrm>
            <a:off x="619704" y="476860"/>
            <a:ext cx="10892592"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dirty="0" err="1">
                <a:solidFill>
                  <a:schemeClr val="bg1"/>
                </a:solidFill>
                <a:latin typeface="Meiryo UI" panose="020B0604030504040204" pitchFamily="50" charset="-128"/>
                <a:ea typeface="Meiryo UI" panose="020B0604030504040204" pitchFamily="50" charset="-128"/>
              </a:rPr>
              <a:t>SSDキャッシュ、PCIe</a:t>
            </a:r>
            <a:r>
              <a:rPr lang="en-US" sz="3600" dirty="0">
                <a:solidFill>
                  <a:schemeClr val="bg1"/>
                </a:solidFill>
                <a:latin typeface="Meiryo UI" panose="020B0604030504040204" pitchFamily="50" charset="-128"/>
                <a:ea typeface="Meiryo UI" panose="020B0604030504040204" pitchFamily="50" charset="-128"/>
              </a:rPr>
              <a:t> Gen4、および10GbE/25GbEを備えた</a:t>
            </a:r>
            <a:r>
              <a:rPr lang="en-US" altLang="ja-JP" sz="3600" b="0" i="0" dirty="0">
                <a:solidFill>
                  <a:schemeClr val="bg1"/>
                </a:solidFill>
                <a:effectLst/>
                <a:latin typeface="Meiryo UI" panose="020B0604030504040204" pitchFamily="50" charset="-128"/>
                <a:ea typeface="Meiryo UI" panose="020B0604030504040204" pitchFamily="50" charset="-128"/>
              </a:rPr>
              <a:t>NAS</a:t>
            </a:r>
            <a:r>
              <a:rPr lang="ja-JP" altLang="en-US" sz="3600" b="0" i="0" dirty="0">
                <a:solidFill>
                  <a:schemeClr val="bg1"/>
                </a:solidFill>
                <a:effectLst/>
                <a:latin typeface="Meiryo UI" panose="020B0604030504040204" pitchFamily="50" charset="-128"/>
                <a:ea typeface="Meiryo UI" panose="020B0604030504040204" pitchFamily="50" charset="-128"/>
              </a:rPr>
              <a:t>における高効率エンタープライズストレージの波</a:t>
            </a:r>
            <a:endParaRPr sz="3600" b="0" i="0" u="none" strike="noStrike" cap="none" dirty="0">
              <a:solidFill>
                <a:schemeClr val="bg1"/>
              </a:solidFill>
              <a:latin typeface="Meiryo UI" panose="020B0604030504040204" pitchFamily="50" charset="-128"/>
              <a:ea typeface="Meiryo UI" panose="020B0604030504040204" pitchFamily="50" charset="-128"/>
              <a:sym typeface="Arial"/>
            </a:endParaRPr>
          </a:p>
        </p:txBody>
      </p:sp>
      <p:sp>
        <p:nvSpPr>
          <p:cNvPr id="62" name="Google Shape;62;p17"/>
          <p:cNvSpPr txBox="1"/>
          <p:nvPr/>
        </p:nvSpPr>
        <p:spPr>
          <a:xfrm>
            <a:off x="899972" y="2287735"/>
            <a:ext cx="10200230" cy="985398"/>
          </a:xfrm>
          <a:prstGeom prst="rect">
            <a:avLst/>
          </a:prstGeom>
          <a:noFill/>
          <a:ln>
            <a:noFill/>
          </a:ln>
        </p:spPr>
        <p:txBody>
          <a:bodyPr spcFirstLastPara="1" wrap="square" lIns="91425" tIns="45700" rIns="91425" bIns="45700" anchor="t" anchorCtr="0">
            <a:noAutofit/>
          </a:bodyPr>
          <a:lstStyle/>
          <a:p>
            <a:pPr marL="0" marR="0" lvl="0" indent="0" algn="l" rtl="0">
              <a:lnSpc>
                <a:spcPct val="171428"/>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a:t>
            </a:r>
            <a:r>
              <a:rPr lang="ja-JP" altLang="en-US" dirty="0">
                <a:solidFill>
                  <a:schemeClr val="lt1"/>
                </a:solidFill>
                <a:latin typeface="Meiryo UI" panose="020B0604030504040204" pitchFamily="50" charset="-128"/>
                <a:ea typeface="Meiryo UI" panose="020B0604030504040204" pitchFamily="50" charset="-128"/>
              </a:rPr>
              <a:t>高性能</a:t>
            </a:r>
            <a:r>
              <a:rPr lang="en-US" dirty="0" err="1">
                <a:solidFill>
                  <a:schemeClr val="lt1"/>
                </a:solidFill>
                <a:latin typeface="Meiryo UI" panose="020B0604030504040204" pitchFamily="50" charset="-128"/>
                <a:ea typeface="Meiryo UI" panose="020B0604030504040204" pitchFamily="50" charset="-128"/>
              </a:rPr>
              <a:t>のメタデータデータベース、データベースエンジン、およびNVMe</a:t>
            </a:r>
            <a:r>
              <a:rPr lang="en-US" dirty="0">
                <a:solidFill>
                  <a:schemeClr val="lt1"/>
                </a:solidFill>
                <a:latin typeface="Meiryo UI" panose="020B0604030504040204" pitchFamily="50" charset="-128"/>
                <a:ea typeface="Meiryo UI" panose="020B0604030504040204" pitchFamily="50" charset="-128"/>
              </a:rPr>
              <a:t> </a:t>
            </a:r>
            <a:r>
              <a:rPr lang="en-US" dirty="0" err="1">
                <a:solidFill>
                  <a:srgbClr val="FFC000"/>
                </a:solidFill>
                <a:latin typeface="Meiryo UI" panose="020B0604030504040204" pitchFamily="50" charset="-128"/>
                <a:ea typeface="Meiryo UI" panose="020B0604030504040204" pitchFamily="50" charset="-128"/>
              </a:rPr>
              <a:t>SSD</a:t>
            </a:r>
            <a:r>
              <a:rPr lang="en-US" dirty="0" err="1">
                <a:solidFill>
                  <a:schemeClr val="lt1"/>
                </a:solidFill>
                <a:latin typeface="Meiryo UI" panose="020B0604030504040204" pitchFamily="50" charset="-128"/>
                <a:ea typeface="Meiryo UI" panose="020B0604030504040204" pitchFamily="50" charset="-128"/>
              </a:rPr>
              <a:t>が、必要なパフォーマンスを提供します</a:t>
            </a:r>
            <a:r>
              <a:rPr lang="en-US" dirty="0">
                <a:solidFill>
                  <a:schemeClr val="lt1"/>
                </a:solidFill>
                <a:latin typeface="Meiryo UI" panose="020B0604030504040204" pitchFamily="50" charset="-128"/>
                <a:ea typeface="Meiryo UI" panose="020B0604030504040204" pitchFamily="50" charset="-128"/>
              </a:rPr>
              <a:t>….</a:t>
            </a:r>
            <a:r>
              <a:rPr lang="en-US" dirty="0" err="1">
                <a:solidFill>
                  <a:schemeClr val="lt1"/>
                </a:solidFill>
                <a:latin typeface="Meiryo UI" panose="020B0604030504040204" pitchFamily="50" charset="-128"/>
                <a:ea typeface="Meiryo UI" panose="020B0604030504040204" pitchFamily="50" charset="-128"/>
              </a:rPr>
              <a:t>さらに、</a:t>
            </a:r>
            <a:r>
              <a:rPr lang="en-US" dirty="0" err="1">
                <a:solidFill>
                  <a:srgbClr val="FFC000"/>
                </a:solidFill>
                <a:latin typeface="Meiryo UI" panose="020B0604030504040204" pitchFamily="50" charset="-128"/>
                <a:ea typeface="Meiryo UI" panose="020B0604030504040204" pitchFamily="50" charset="-128"/>
              </a:rPr>
              <a:t>圧縮</a:t>
            </a:r>
            <a:r>
              <a:rPr lang="en-US" dirty="0" err="1">
                <a:solidFill>
                  <a:schemeClr val="lt1"/>
                </a:solidFill>
                <a:latin typeface="Meiryo UI" panose="020B0604030504040204" pitchFamily="50" charset="-128"/>
                <a:ea typeface="Meiryo UI" panose="020B0604030504040204" pitchFamily="50" charset="-128"/>
              </a:rPr>
              <a:t>を超えて</a:t>
            </a:r>
            <a:r>
              <a:rPr lang="en-US" dirty="0">
                <a:solidFill>
                  <a:schemeClr val="lt1"/>
                </a:solidFill>
                <a:latin typeface="Meiryo UI" panose="020B0604030504040204" pitchFamily="50" charset="-128"/>
                <a:ea typeface="Meiryo UI" panose="020B0604030504040204" pitchFamily="50" charset="-128"/>
              </a:rPr>
              <a:t>…。</a:t>
            </a:r>
            <a:r>
              <a:rPr lang="en-US" dirty="0" err="1">
                <a:solidFill>
                  <a:schemeClr val="lt1"/>
                </a:solidFill>
                <a:latin typeface="Meiryo UI" panose="020B0604030504040204" pitchFamily="50" charset="-128"/>
                <a:ea typeface="Meiryo UI" panose="020B0604030504040204" pitchFamily="50" charset="-128"/>
              </a:rPr>
              <a:t>帯域幅を改善する</a:t>
            </a:r>
            <a:r>
              <a:rPr lang="en-US" dirty="0" err="1">
                <a:solidFill>
                  <a:srgbClr val="FFC000"/>
                </a:solidFill>
                <a:latin typeface="Meiryo UI" panose="020B0604030504040204" pitchFamily="50" charset="-128"/>
                <a:ea typeface="Meiryo UI" panose="020B0604030504040204" pitchFamily="50" charset="-128"/>
              </a:rPr>
              <a:t>PCI</a:t>
            </a:r>
            <a:r>
              <a:rPr lang="en-US" dirty="0">
                <a:solidFill>
                  <a:srgbClr val="FFC000"/>
                </a:solidFill>
                <a:latin typeface="Meiryo UI" panose="020B0604030504040204" pitchFamily="50" charset="-128"/>
                <a:ea typeface="Meiryo UI" panose="020B0604030504040204" pitchFamily="50" charset="-128"/>
              </a:rPr>
              <a:t>-Express 4.0</a:t>
            </a:r>
            <a:r>
              <a:rPr lang="en-US" dirty="0">
                <a:solidFill>
                  <a:schemeClr val="lt1"/>
                </a:solidFill>
                <a:latin typeface="Meiryo UI" panose="020B0604030504040204" pitchFamily="50" charset="-128"/>
                <a:ea typeface="Meiryo UI" panose="020B0604030504040204" pitchFamily="50" charset="-128"/>
              </a:rPr>
              <a:t>仕様…</a:t>
            </a:r>
            <a:r>
              <a:rPr lang="en-US" dirty="0" err="1">
                <a:solidFill>
                  <a:schemeClr val="lt1"/>
                </a:solidFill>
                <a:latin typeface="Meiryo UI" panose="020B0604030504040204" pitchFamily="50" charset="-128"/>
                <a:ea typeface="Meiryo UI" panose="020B0604030504040204" pitchFamily="50" charset="-128"/>
              </a:rPr>
              <a:t>そして大幅な</a:t>
            </a:r>
            <a:r>
              <a:rPr lang="en-US" dirty="0" err="1">
                <a:solidFill>
                  <a:srgbClr val="FFC000"/>
                </a:solidFill>
                <a:latin typeface="Meiryo UI" panose="020B0604030504040204" pitchFamily="50" charset="-128"/>
                <a:ea typeface="Meiryo UI" panose="020B0604030504040204" pitchFamily="50" charset="-128"/>
              </a:rPr>
              <a:t>価格低下</a:t>
            </a:r>
            <a:r>
              <a:rPr lang="en-US" dirty="0" err="1">
                <a:solidFill>
                  <a:schemeClr val="lt1"/>
                </a:solidFill>
                <a:latin typeface="Meiryo UI" panose="020B0604030504040204" pitchFamily="50" charset="-128"/>
                <a:ea typeface="Meiryo UI" panose="020B0604030504040204" pitchFamily="50" charset="-128"/>
              </a:rPr>
              <a:t>により、大規模な展開が経済的に実現可能になりました</a:t>
            </a:r>
            <a:r>
              <a:rPr lang="en-US" dirty="0">
                <a:solidFill>
                  <a:schemeClr val="lt1"/>
                </a:solidFill>
                <a:latin typeface="Meiryo UI" panose="020B0604030504040204" pitchFamily="50" charset="-128"/>
                <a:ea typeface="Meiryo UI" panose="020B0604030504040204" pitchFamily="50" charset="-128"/>
              </a:rPr>
              <a:t>。」</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63" name="Google Shape;63;p17"/>
          <p:cNvSpPr/>
          <p:nvPr/>
        </p:nvSpPr>
        <p:spPr>
          <a:xfrm>
            <a:off x="5486916" y="3070712"/>
            <a:ext cx="5503817" cy="2154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800" dirty="0">
                <a:solidFill>
                  <a:schemeClr val="lt1"/>
                </a:solidFill>
                <a:latin typeface="Meiryo UI" panose="020B0604030504040204" pitchFamily="50" charset="-128"/>
                <a:ea typeface="Meiryo UI" panose="020B0604030504040204" pitchFamily="50" charset="-128"/>
              </a:rPr>
              <a:t>https://www.networkworld.com/article/3666956/8-enterprise-storage-trends-to-watch.html</a:t>
            </a:r>
            <a:endParaRPr dirty="0">
              <a:latin typeface="Meiryo UI" panose="020B0604030504040204" pitchFamily="50" charset="-128"/>
              <a:ea typeface="Meiryo UI" panose="020B0604030504040204" pitchFamily="50" charset="-128"/>
            </a:endParaRPr>
          </a:p>
        </p:txBody>
      </p:sp>
      <p:sp>
        <p:nvSpPr>
          <p:cNvPr id="64" name="Google Shape;64;p17"/>
          <p:cNvSpPr/>
          <p:nvPr/>
        </p:nvSpPr>
        <p:spPr>
          <a:xfrm>
            <a:off x="896447" y="3441570"/>
            <a:ext cx="1007830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「TrendForceは、NANDフラッシュの価格が2022年の第3四半期に</a:t>
            </a:r>
            <a:r>
              <a:rPr lang="en-US" dirty="0">
                <a:solidFill>
                  <a:srgbClr val="FFC000"/>
                </a:solidFill>
                <a:latin typeface="Meiryo UI" panose="020B0604030504040204" pitchFamily="50" charset="-128"/>
                <a:ea typeface="Meiryo UI" panose="020B0604030504040204" pitchFamily="50" charset="-128"/>
              </a:rPr>
              <a:t>8～13%下落</a:t>
            </a:r>
            <a:r>
              <a:rPr lang="en-US" dirty="0">
                <a:solidFill>
                  <a:schemeClr val="lt1"/>
                </a:solidFill>
                <a:latin typeface="Meiryo UI" panose="020B0604030504040204" pitchFamily="50" charset="-128"/>
                <a:ea typeface="Meiryo UI" panose="020B0604030504040204" pitchFamily="50" charset="-128"/>
              </a:rPr>
              <a:t>し、第4四半期まで</a:t>
            </a:r>
            <a:r>
              <a:rPr lang="en-US" dirty="0">
                <a:solidFill>
                  <a:srgbClr val="FFC000"/>
                </a:solidFill>
                <a:latin typeface="Meiryo UI" panose="020B0604030504040204" pitchFamily="50" charset="-128"/>
                <a:ea typeface="Meiryo UI" panose="020B0604030504040204" pitchFamily="50" charset="-128"/>
              </a:rPr>
              <a:t>続く</a:t>
            </a:r>
            <a:r>
              <a:rPr lang="ja-JP" altLang="en-US" dirty="0">
                <a:solidFill>
                  <a:schemeClr val="lt1"/>
                </a:solidFill>
                <a:latin typeface="Meiryo UI" panose="020B0604030504040204" pitchFamily="50" charset="-128"/>
                <a:ea typeface="Meiryo UI" panose="020B0604030504040204" pitchFamily="50" charset="-128"/>
              </a:rPr>
              <a:t>だろう</a:t>
            </a:r>
            <a:r>
              <a:rPr lang="en-US" dirty="0" err="1">
                <a:solidFill>
                  <a:schemeClr val="lt1"/>
                </a:solidFill>
                <a:latin typeface="Meiryo UI" panose="020B0604030504040204" pitchFamily="50" charset="-128"/>
                <a:ea typeface="Meiryo UI" panose="020B0604030504040204" pitchFamily="50" charset="-128"/>
              </a:rPr>
              <a:t>と予測しています</a:t>
            </a:r>
            <a:r>
              <a:rPr lang="en-US" dirty="0">
                <a:solidFill>
                  <a:schemeClr val="lt1"/>
                </a:solidFill>
                <a:latin typeface="Meiryo UI" panose="020B0604030504040204" pitchFamily="50" charset="-128"/>
                <a:ea typeface="Meiryo UI" panose="020B0604030504040204" pitchFamily="50" charset="-128"/>
              </a:rPr>
              <a:t>。」</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65" name="Google Shape;65;p17"/>
          <p:cNvSpPr txBox="1"/>
          <p:nvPr/>
        </p:nvSpPr>
        <p:spPr>
          <a:xfrm>
            <a:off x="896447" y="1675906"/>
            <a:ext cx="1007830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SSD価格の下落傾向</a:t>
            </a:r>
            <a:r>
              <a:rPr lang="en-US" sz="1800" b="1" dirty="0">
                <a:solidFill>
                  <a:schemeClr val="lt1"/>
                </a:solidFill>
                <a:latin typeface="Meiryo UI" panose="020B0604030504040204" pitchFamily="50" charset="-128"/>
                <a:ea typeface="Meiryo UI" panose="020B0604030504040204" pitchFamily="50" charset="-128"/>
              </a:rPr>
              <a:t>(8～13%)</a:t>
            </a:r>
            <a:r>
              <a:rPr lang="en-US" sz="1800" b="1" dirty="0" err="1">
                <a:solidFill>
                  <a:schemeClr val="lt1"/>
                </a:solidFill>
                <a:latin typeface="Meiryo UI" panose="020B0604030504040204" pitchFamily="50" charset="-128"/>
                <a:ea typeface="Meiryo UI" panose="020B0604030504040204" pitchFamily="50" charset="-128"/>
              </a:rPr>
              <a:t>により、高性能NAS</a:t>
            </a:r>
            <a:r>
              <a:rPr lang="ja-JP" altLang="en-US" sz="1800" b="1" dirty="0">
                <a:solidFill>
                  <a:schemeClr val="lt1"/>
                </a:solidFill>
                <a:latin typeface="Meiryo UI" panose="020B0604030504040204" pitchFamily="50" charset="-128"/>
                <a:ea typeface="Meiryo UI" panose="020B0604030504040204" pitchFamily="50" charset="-128"/>
              </a:rPr>
              <a:t>が</a:t>
            </a:r>
            <a:r>
              <a:rPr lang="en-US" altLang="ja-JP" sz="1800" b="1" dirty="0" err="1">
                <a:solidFill>
                  <a:schemeClr val="lt1"/>
                </a:solidFill>
                <a:latin typeface="Meiryo UI" panose="020B0604030504040204" pitchFamily="50" charset="-128"/>
                <a:ea typeface="Meiryo UI" panose="020B0604030504040204" pitchFamily="50" charset="-128"/>
              </a:rPr>
              <a:t>ビジネスストレージの俊敏性</a:t>
            </a:r>
            <a:r>
              <a:rPr lang="ja-JP" altLang="en-US" sz="1800" b="1" dirty="0">
                <a:solidFill>
                  <a:schemeClr val="lt1"/>
                </a:solidFill>
                <a:latin typeface="Meiryo UI" panose="020B0604030504040204" pitchFamily="50" charset="-128"/>
                <a:ea typeface="Meiryo UI" panose="020B0604030504040204" pitchFamily="50" charset="-128"/>
              </a:rPr>
              <a:t>を実現</a:t>
            </a:r>
            <a:endParaRPr sz="1800" b="1" dirty="0">
              <a:solidFill>
                <a:schemeClr val="lt1"/>
              </a:solidFill>
              <a:latin typeface="Meiryo UI" panose="020B0604030504040204" pitchFamily="50" charset="-128"/>
              <a:ea typeface="Meiryo UI" panose="020B0604030504040204" pitchFamily="50" charset="-128"/>
              <a:sym typeface="Arial"/>
            </a:endParaRPr>
          </a:p>
        </p:txBody>
      </p:sp>
      <p:sp>
        <p:nvSpPr>
          <p:cNvPr id="66" name="Google Shape;66;p17"/>
          <p:cNvSpPr txBox="1"/>
          <p:nvPr/>
        </p:nvSpPr>
        <p:spPr>
          <a:xfrm>
            <a:off x="830700" y="4149459"/>
            <a:ext cx="3235483"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仮想化</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67" name="Google Shape;67;p17"/>
          <p:cNvSpPr txBox="1"/>
          <p:nvPr/>
        </p:nvSpPr>
        <p:spPr>
          <a:xfrm>
            <a:off x="4513647" y="4146041"/>
            <a:ext cx="3235482"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データベース</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68" name="Google Shape;68;p17"/>
          <p:cNvSpPr txBox="1"/>
          <p:nvPr/>
        </p:nvSpPr>
        <p:spPr>
          <a:xfrm>
            <a:off x="8196592" y="4136776"/>
            <a:ext cx="3235482"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メディア&amp;エンターテイメント</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69" name="Google Shape;69;p17"/>
          <p:cNvSpPr/>
          <p:nvPr/>
        </p:nvSpPr>
        <p:spPr>
          <a:xfrm>
            <a:off x="7620000" y="3722705"/>
            <a:ext cx="3370733" cy="27342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800" dirty="0">
                <a:solidFill>
                  <a:schemeClr val="lt1"/>
                </a:solidFill>
                <a:latin typeface="Meiryo UI" panose="020B0604030504040204" pitchFamily="50" charset="-128"/>
                <a:ea typeface="Meiryo UI" panose="020B0604030504040204" pitchFamily="50" charset="-128"/>
              </a:rPr>
              <a:t>https://www.theregister.com/2022/07/19/nand_flash_decline/</a:t>
            </a:r>
            <a:endParaRPr dirty="0">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5"/>
          <p:cNvSpPr txBox="1"/>
          <p:nvPr/>
        </p:nvSpPr>
        <p:spPr>
          <a:xfrm>
            <a:off x="588724" y="1868434"/>
            <a:ext cx="6862077" cy="3297762"/>
          </a:xfrm>
          <a:prstGeom prst="rect">
            <a:avLst/>
          </a:prstGeom>
          <a:noFill/>
          <a:ln>
            <a:noFill/>
          </a:ln>
        </p:spPr>
        <p:txBody>
          <a:bodyPr spcFirstLastPara="1" wrap="square" lIns="121900" tIns="60950" rIns="121900" bIns="60950" anchor="t" anchorCtr="0">
            <a:noAutofit/>
          </a:bodyPr>
          <a:lstStyle/>
          <a:p>
            <a:pPr marL="469900" marR="0" lvl="0" indent="-342900" algn="l" rtl="0">
              <a:lnSpc>
                <a:spcPct val="150000"/>
              </a:lnSpc>
              <a:spcBef>
                <a:spcPts val="0"/>
              </a:spcBef>
              <a:spcAft>
                <a:spcPts val="0"/>
              </a:spcAft>
              <a:buClr>
                <a:srgbClr val="F34F21"/>
              </a:buClr>
              <a:buSzPts val="2000"/>
              <a:buFont typeface="Arial" panose="020B0604020202020204" pitchFamily="34" charset="0"/>
              <a:buChar char="•"/>
            </a:pPr>
            <a:r>
              <a:rPr lang="en-US" sz="1800" dirty="0">
                <a:solidFill>
                  <a:schemeClr val="lt1"/>
                </a:solidFill>
                <a:latin typeface="Meiryo UI" panose="020B0604030504040204" pitchFamily="50" charset="-128"/>
                <a:ea typeface="Meiryo UI" panose="020B0604030504040204" pitchFamily="50" charset="-128"/>
              </a:rPr>
              <a:t>QNAP </a:t>
            </a:r>
            <a:r>
              <a:rPr lang="en-US" sz="1800" b="1" dirty="0">
                <a:solidFill>
                  <a:schemeClr val="lt1"/>
                </a:solidFill>
                <a:latin typeface="Meiryo UI" panose="020B0604030504040204" pitchFamily="50" charset="-128"/>
                <a:ea typeface="Meiryo UI" panose="020B0604030504040204" pitchFamily="50" charset="-128"/>
              </a:rPr>
              <a:t>QXG-25G2SF-CX6</a:t>
            </a:r>
            <a:r>
              <a:rPr lang="ja-JP" altLang="en-US" sz="1800" dirty="0">
                <a:solidFill>
                  <a:schemeClr val="lt1"/>
                </a:solidFill>
                <a:latin typeface="Meiryo UI" panose="020B0604030504040204" pitchFamily="50" charset="-128"/>
                <a:ea typeface="Meiryo UI" panose="020B0604030504040204" pitchFamily="50" charset="-128"/>
              </a:rPr>
              <a:t>は</a:t>
            </a:r>
            <a:r>
              <a:rPr lang="en-US" sz="1800" dirty="0">
                <a:solidFill>
                  <a:schemeClr val="lt1"/>
                </a:solidFill>
                <a:latin typeface="Meiryo UI" panose="020B0604030504040204" pitchFamily="50" charset="-128"/>
                <a:ea typeface="Meiryo UI" panose="020B0604030504040204" pitchFamily="50" charset="-128"/>
              </a:rPr>
              <a:t>2x 25GbE SFP28 </a:t>
            </a:r>
            <a:r>
              <a:rPr lang="en-US" sz="1800" dirty="0" err="1">
                <a:solidFill>
                  <a:schemeClr val="lt1"/>
                </a:solidFill>
                <a:latin typeface="Meiryo UI" panose="020B0604030504040204" pitchFamily="50" charset="-128"/>
                <a:ea typeface="Meiryo UI" panose="020B0604030504040204" pitchFamily="50" charset="-128"/>
              </a:rPr>
              <a:t>SmartNICポートをサポート</a:t>
            </a:r>
            <a:endParaRPr sz="1800" dirty="0">
              <a:solidFill>
                <a:schemeClr val="lt1"/>
              </a:solidFill>
              <a:latin typeface="Meiryo UI" panose="020B0604030504040204" pitchFamily="50" charset="-128"/>
              <a:ea typeface="Meiryo UI" panose="020B0604030504040204" pitchFamily="50" charset="-128"/>
            </a:endParaRPr>
          </a:p>
          <a:p>
            <a:pPr marL="469900" marR="0" lvl="0" indent="-342900" algn="l" rtl="0">
              <a:lnSpc>
                <a:spcPct val="150000"/>
              </a:lnSpc>
              <a:spcBef>
                <a:spcPts val="0"/>
              </a:spcBef>
              <a:spcAft>
                <a:spcPts val="0"/>
              </a:spcAft>
              <a:buClr>
                <a:srgbClr val="F34F21"/>
              </a:buClr>
              <a:buSzPts val="2000"/>
              <a:buFont typeface="Arial" panose="020B0604020202020204" pitchFamily="34" charset="0"/>
              <a:buChar char="•"/>
            </a:pPr>
            <a:r>
              <a:rPr lang="en-US" sz="1800" dirty="0">
                <a:solidFill>
                  <a:schemeClr val="lt1"/>
                </a:solidFill>
                <a:latin typeface="Meiryo UI" panose="020B0604030504040204" pitchFamily="50" charset="-128"/>
                <a:ea typeface="Meiryo UI" panose="020B0604030504040204" pitchFamily="50" charset="-128"/>
              </a:rPr>
              <a:t>SFP28光ファイバートランシーバーまたはDAC用の25GbEポート</a:t>
            </a:r>
            <a:endParaRPr sz="1800" dirty="0">
              <a:solidFill>
                <a:schemeClr val="lt1"/>
              </a:solidFill>
              <a:latin typeface="Meiryo UI" panose="020B0604030504040204" pitchFamily="50" charset="-128"/>
              <a:ea typeface="Meiryo UI" panose="020B0604030504040204" pitchFamily="50" charset="-128"/>
            </a:endParaRPr>
          </a:p>
          <a:p>
            <a:pPr marL="469900" marR="0" lvl="0" indent="-342900" algn="l" rtl="0">
              <a:lnSpc>
                <a:spcPct val="150000"/>
              </a:lnSpc>
              <a:spcBef>
                <a:spcPts val="0"/>
              </a:spcBef>
              <a:spcAft>
                <a:spcPts val="0"/>
              </a:spcAft>
              <a:buClr>
                <a:srgbClr val="F34F21"/>
              </a:buClr>
              <a:buSzPts val="2000"/>
              <a:buFont typeface="Arial" panose="020B0604020202020204" pitchFamily="34" charset="0"/>
              <a:buChar char="•"/>
            </a:pPr>
            <a:r>
              <a:rPr lang="en-US" sz="1800" dirty="0">
                <a:solidFill>
                  <a:schemeClr val="lt1"/>
                </a:solidFill>
                <a:latin typeface="Meiryo UI" panose="020B0604030504040204" pitchFamily="50" charset="-128"/>
                <a:ea typeface="Meiryo UI" panose="020B0604030504040204" pitchFamily="50" charset="-128"/>
              </a:rPr>
              <a:t>1GbEおよび10GbEネットワークの下位互換性サポート (</a:t>
            </a:r>
            <a:r>
              <a:rPr lang="en-US" sz="1800" dirty="0" err="1">
                <a:solidFill>
                  <a:schemeClr val="lt1"/>
                </a:solidFill>
                <a:latin typeface="Meiryo UI" panose="020B0604030504040204" pitchFamily="50" charset="-128"/>
                <a:ea typeface="Meiryo UI" panose="020B0604030504040204" pitchFamily="50" charset="-128"/>
              </a:rPr>
              <a:t>互換性のあるSFP</a:t>
            </a:r>
            <a:r>
              <a:rPr lang="en-US" sz="1800" dirty="0">
                <a:solidFill>
                  <a:schemeClr val="lt1"/>
                </a:solidFill>
                <a:latin typeface="Meiryo UI" panose="020B0604030504040204" pitchFamily="50" charset="-128"/>
                <a:ea typeface="Meiryo UI" panose="020B0604030504040204" pitchFamily="50" charset="-128"/>
              </a:rPr>
              <a:t>/</a:t>
            </a:r>
            <a:r>
              <a:rPr lang="en-US" sz="1800" dirty="0" err="1">
                <a:solidFill>
                  <a:schemeClr val="lt1"/>
                </a:solidFill>
                <a:latin typeface="Meiryo UI" panose="020B0604030504040204" pitchFamily="50" charset="-128"/>
                <a:ea typeface="Meiryo UI" panose="020B0604030504040204" pitchFamily="50" charset="-128"/>
              </a:rPr>
              <a:t>SFP+光トランシーバー用</a:t>
            </a:r>
            <a:r>
              <a:rPr lang="en-US" sz="1800" dirty="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endParaRPr>
          </a:p>
          <a:p>
            <a:pPr marL="469900" marR="0" lvl="0" indent="-342900" algn="l" rtl="0">
              <a:lnSpc>
                <a:spcPct val="150000"/>
              </a:lnSpc>
              <a:spcBef>
                <a:spcPts val="0"/>
              </a:spcBef>
              <a:spcAft>
                <a:spcPts val="0"/>
              </a:spcAft>
              <a:buClr>
                <a:srgbClr val="F34F21"/>
              </a:buClr>
              <a:buSzPts val="2000"/>
              <a:buFont typeface="Arial" panose="020B0604020202020204" pitchFamily="34" charset="0"/>
              <a:buChar char="•"/>
            </a:pPr>
            <a:r>
              <a:rPr lang="en-US" sz="1800" dirty="0" err="1">
                <a:solidFill>
                  <a:schemeClr val="lt1"/>
                </a:solidFill>
                <a:latin typeface="Meiryo UI" panose="020B0604030504040204" pitchFamily="50" charset="-128"/>
                <a:ea typeface="Meiryo UI" panose="020B0604030504040204" pitchFamily="50" charset="-128"/>
              </a:rPr>
              <a:t>自動ネゴシエーション、接続速度を自動的に調整</a:t>
            </a:r>
            <a:endParaRPr sz="1800" dirty="0">
              <a:solidFill>
                <a:schemeClr val="lt1"/>
              </a:solidFill>
              <a:latin typeface="Meiryo UI" panose="020B0604030504040204" pitchFamily="50" charset="-128"/>
              <a:ea typeface="Meiryo UI" panose="020B0604030504040204" pitchFamily="50" charset="-128"/>
            </a:endParaRPr>
          </a:p>
          <a:p>
            <a:pPr marL="469900" marR="0" lvl="0" indent="-342900" algn="l" rtl="0">
              <a:lnSpc>
                <a:spcPct val="150000"/>
              </a:lnSpc>
              <a:spcBef>
                <a:spcPts val="0"/>
              </a:spcBef>
              <a:spcAft>
                <a:spcPts val="0"/>
              </a:spcAft>
              <a:buClr>
                <a:srgbClr val="F34F21"/>
              </a:buClr>
              <a:buSzPts val="2000"/>
              <a:buFont typeface="Arial" panose="020B0604020202020204" pitchFamily="34" charset="0"/>
              <a:buChar char="•"/>
            </a:pPr>
            <a:r>
              <a:rPr lang="en-US" sz="1800" dirty="0" err="1">
                <a:solidFill>
                  <a:schemeClr val="lt1"/>
                </a:solidFill>
                <a:latin typeface="Meiryo UI" panose="020B0604030504040204" pitchFamily="50" charset="-128"/>
                <a:ea typeface="Meiryo UI" panose="020B0604030504040204" pitchFamily="50" charset="-128"/>
              </a:rPr>
              <a:t>リンク</a:t>
            </a:r>
            <a:r>
              <a:rPr lang="en-US" sz="1800" dirty="0">
                <a:solidFill>
                  <a:schemeClr val="lt1"/>
                </a:solidFill>
                <a:latin typeface="Meiryo UI" panose="020B0604030504040204" pitchFamily="50" charset="-128"/>
                <a:ea typeface="Meiryo UI" panose="020B0604030504040204" pitchFamily="50" charset="-128"/>
              </a:rPr>
              <a:t> </a:t>
            </a:r>
            <a:r>
              <a:rPr lang="en-US" sz="1800" dirty="0" err="1">
                <a:solidFill>
                  <a:schemeClr val="lt1"/>
                </a:solidFill>
                <a:latin typeface="Meiryo UI" panose="020B0604030504040204" pitchFamily="50" charset="-128"/>
                <a:ea typeface="Meiryo UI" panose="020B0604030504040204" pitchFamily="50" charset="-128"/>
              </a:rPr>
              <a:t>アグリゲーション、十分なネットワーク伝送帯域幅を提供</a:t>
            </a:r>
            <a:endParaRPr sz="1800" dirty="0">
              <a:solidFill>
                <a:schemeClr val="lt1"/>
              </a:solidFill>
              <a:latin typeface="Meiryo UI" panose="020B0604030504040204" pitchFamily="50" charset="-128"/>
              <a:ea typeface="Meiryo UI" panose="020B0604030504040204" pitchFamily="50" charset="-128"/>
            </a:endParaRPr>
          </a:p>
          <a:p>
            <a:pPr marL="232409" marR="0" lvl="0" indent="-105409" algn="l" rtl="0">
              <a:lnSpc>
                <a:spcPct val="150000"/>
              </a:lnSpc>
              <a:spcBef>
                <a:spcPts val="0"/>
              </a:spcBef>
              <a:spcAft>
                <a:spcPts val="0"/>
              </a:spcAft>
              <a:buClr>
                <a:srgbClr val="F34F21"/>
              </a:buClr>
              <a:buSzPts val="2000"/>
              <a:buFont typeface="Arial"/>
              <a:buNone/>
            </a:pPr>
            <a:endParaRPr sz="1800" dirty="0">
              <a:solidFill>
                <a:schemeClr val="lt1"/>
              </a:solidFill>
              <a:latin typeface="Meiryo UI" panose="020B0604030504040204" pitchFamily="50" charset="-128"/>
              <a:ea typeface="Meiryo UI" panose="020B0604030504040204" pitchFamily="50" charset="-128"/>
            </a:endParaRPr>
          </a:p>
        </p:txBody>
      </p:sp>
      <p:grpSp>
        <p:nvGrpSpPr>
          <p:cNvPr id="466" name="Google Shape;466;p35"/>
          <p:cNvGrpSpPr/>
          <p:nvPr/>
        </p:nvGrpSpPr>
        <p:grpSpPr>
          <a:xfrm>
            <a:off x="9553667" y="1859257"/>
            <a:ext cx="2127427" cy="2717684"/>
            <a:chOff x="1899989" y="3213600"/>
            <a:chExt cx="2127427" cy="2717684"/>
          </a:xfrm>
        </p:grpSpPr>
        <p:pic>
          <p:nvPicPr>
            <p:cNvPr id="467" name="Google Shape;467;p35"/>
            <p:cNvPicPr preferRelativeResize="0"/>
            <p:nvPr/>
          </p:nvPicPr>
          <p:blipFill rotWithShape="1">
            <a:blip r:embed="rId3">
              <a:alphaModFix/>
            </a:blip>
            <a:srcRect/>
            <a:stretch/>
          </p:blipFill>
          <p:spPr>
            <a:xfrm>
              <a:off x="1899989" y="3213600"/>
              <a:ext cx="2127427" cy="2717684"/>
            </a:xfrm>
            <a:prstGeom prst="rect">
              <a:avLst/>
            </a:prstGeom>
            <a:noFill/>
            <a:ln>
              <a:noFill/>
            </a:ln>
          </p:spPr>
        </p:pic>
        <p:sp>
          <p:nvSpPr>
            <p:cNvPr id="468" name="Google Shape;468;p35"/>
            <p:cNvSpPr txBox="1"/>
            <p:nvPr/>
          </p:nvSpPr>
          <p:spPr>
            <a:xfrm>
              <a:off x="2071501" y="3268443"/>
              <a:ext cx="1822759"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25GbE SFP28</a:t>
              </a:r>
              <a:r>
                <a:rPr lang="ja-JP" altLang="en-US" sz="1600" dirty="0">
                  <a:solidFill>
                    <a:schemeClr val="lt1"/>
                  </a:solidFill>
                  <a:latin typeface="Meiryo UI" panose="020B0604030504040204" pitchFamily="50" charset="-128"/>
                  <a:ea typeface="Meiryo UI" panose="020B0604030504040204" pitchFamily="50" charset="-128"/>
                  <a:sym typeface="Arial"/>
                </a:rPr>
                <a:t>光トランシーバーおよび</a:t>
              </a:r>
              <a:r>
                <a:rPr lang="en-US" sz="1600" dirty="0">
                  <a:solidFill>
                    <a:schemeClr val="lt1"/>
                  </a:solidFill>
                  <a:latin typeface="Meiryo UI" panose="020B0604030504040204" pitchFamily="50" charset="-128"/>
                  <a:ea typeface="Meiryo UI" panose="020B0604030504040204" pitchFamily="50" charset="-128"/>
                  <a:sym typeface="Arial"/>
                </a:rPr>
                <a:t>LC</a:t>
              </a:r>
              <a:r>
                <a:rPr lang="ja-JP" altLang="en-US" sz="1600" dirty="0">
                  <a:solidFill>
                    <a:schemeClr val="lt1"/>
                  </a:solidFill>
                  <a:latin typeface="Meiryo UI" panose="020B0604030504040204" pitchFamily="50" charset="-128"/>
                  <a:ea typeface="Meiryo UI" panose="020B0604030504040204" pitchFamily="50" charset="-128"/>
                  <a:sym typeface="Arial"/>
                </a:rPr>
                <a:t>ケーブルに対応</a:t>
              </a: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469" name="Google Shape;469;p35"/>
            <p:cNvPicPr preferRelativeResize="0"/>
            <p:nvPr/>
          </p:nvPicPr>
          <p:blipFill rotWithShape="1">
            <a:blip r:embed="rId4">
              <a:alphaModFix/>
            </a:blip>
            <a:srcRect/>
            <a:stretch/>
          </p:blipFill>
          <p:spPr>
            <a:xfrm>
              <a:off x="2200476" y="4226665"/>
              <a:ext cx="1684639" cy="1645330"/>
            </a:xfrm>
            <a:prstGeom prst="rect">
              <a:avLst/>
            </a:prstGeom>
            <a:noFill/>
            <a:ln>
              <a:noFill/>
            </a:ln>
          </p:spPr>
        </p:pic>
      </p:grpSp>
      <p:sp>
        <p:nvSpPr>
          <p:cNvPr id="470" name="Google Shape;470;p35"/>
          <p:cNvSpPr txBox="1">
            <a:spLocks noGrp="1"/>
          </p:cNvSpPr>
          <p:nvPr>
            <p:ph type="title"/>
          </p:nvPr>
        </p:nvSpPr>
        <p:spPr>
          <a:xfrm>
            <a:off x="381740" y="513532"/>
            <a:ext cx="11299354" cy="12946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Arial"/>
              <a:buNone/>
            </a:pPr>
            <a:r>
              <a:rPr lang="en-US" dirty="0"/>
              <a:t>オプションのQXG-25G2SF-CX6 25GbE SFP28</a:t>
            </a:r>
            <a:br>
              <a:rPr lang="en-US" dirty="0"/>
            </a:br>
            <a:r>
              <a:rPr lang="en-US" dirty="0" err="1"/>
              <a:t>高速ネットワークポート用PCIe</a:t>
            </a:r>
            <a:r>
              <a:rPr lang="en-US" dirty="0"/>
              <a:t> Gen4スロット</a:t>
            </a:r>
            <a:endParaRPr dirty="0"/>
          </a:p>
        </p:txBody>
      </p:sp>
      <p:pic>
        <p:nvPicPr>
          <p:cNvPr id="471" name="Google Shape;471;p35" descr="qsw-m5216-1t"/>
          <p:cNvPicPr preferRelativeResize="0"/>
          <p:nvPr/>
        </p:nvPicPr>
        <p:blipFill rotWithShape="1">
          <a:blip r:embed="rId5">
            <a:alphaModFix/>
          </a:blip>
          <a:srcRect t="27152" b="32665"/>
          <a:stretch/>
        </p:blipFill>
        <p:spPr>
          <a:xfrm>
            <a:off x="4649298" y="5368054"/>
            <a:ext cx="3010448" cy="756031"/>
          </a:xfrm>
          <a:prstGeom prst="rect">
            <a:avLst/>
          </a:prstGeom>
          <a:noFill/>
          <a:ln>
            <a:noFill/>
          </a:ln>
        </p:spPr>
      </p:pic>
      <p:pic>
        <p:nvPicPr>
          <p:cNvPr id="472" name="Google Shape;472;p35"/>
          <p:cNvPicPr preferRelativeResize="0"/>
          <p:nvPr/>
        </p:nvPicPr>
        <p:blipFill rotWithShape="1">
          <a:blip r:embed="rId6">
            <a:alphaModFix/>
          </a:blip>
          <a:srcRect/>
          <a:stretch/>
        </p:blipFill>
        <p:spPr>
          <a:xfrm>
            <a:off x="8527163" y="4772400"/>
            <a:ext cx="2826637" cy="1860516"/>
          </a:xfrm>
          <a:prstGeom prst="rect">
            <a:avLst/>
          </a:prstGeom>
          <a:noFill/>
          <a:ln>
            <a:noFill/>
          </a:ln>
          <a:effectLst>
            <a:outerShdw blurRad="101600" dist="38100" dir="2700000" algn="tl" rotWithShape="0">
              <a:srgbClr val="000000">
                <a:alpha val="40000"/>
              </a:srgbClr>
            </a:outerShdw>
          </a:effectLst>
        </p:spPr>
      </p:pic>
      <p:sp>
        <p:nvSpPr>
          <p:cNvPr id="473" name="Google Shape;473;p35"/>
          <p:cNvSpPr txBox="1"/>
          <p:nvPr/>
        </p:nvSpPr>
        <p:spPr>
          <a:xfrm>
            <a:off x="8788480" y="6129567"/>
            <a:ext cx="2624485"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10GbE </a:t>
            </a:r>
            <a:r>
              <a:rPr lang="en-US" dirty="0" err="1">
                <a:solidFill>
                  <a:schemeClr val="lt1"/>
                </a:solidFill>
                <a:latin typeface="Meiryo UI" panose="020B0604030504040204" pitchFamily="50" charset="-128"/>
                <a:ea typeface="Meiryo UI" panose="020B0604030504040204" pitchFamily="50" charset="-128"/>
              </a:rPr>
              <a:t>スイッチ</a:t>
            </a:r>
            <a:endParaRPr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QSW 10GbEシリーズ</a:t>
            </a:r>
            <a:endParaRPr dirty="0">
              <a:solidFill>
                <a:schemeClr val="lt1"/>
              </a:solidFill>
              <a:latin typeface="Meiryo UI" panose="020B0604030504040204" pitchFamily="50" charset="-128"/>
              <a:ea typeface="Meiryo UI" panose="020B0604030504040204" pitchFamily="50" charset="-128"/>
            </a:endParaRPr>
          </a:p>
        </p:txBody>
      </p:sp>
      <p:sp>
        <p:nvSpPr>
          <p:cNvPr id="474" name="Google Shape;474;p35"/>
          <p:cNvSpPr/>
          <p:nvPr/>
        </p:nvSpPr>
        <p:spPr>
          <a:xfrm>
            <a:off x="5460998" y="4985456"/>
            <a:ext cx="1349543" cy="274013"/>
          </a:xfrm>
          <a:prstGeom prst="roundRect">
            <a:avLst>
              <a:gd name="adj" fmla="val 9133"/>
            </a:avLst>
          </a:prstGeom>
          <a:solidFill>
            <a:srgbClr val="F34F21">
              <a:alpha val="84705"/>
            </a:srgb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rPr>
              <a:t>25GbE SFP28</a:t>
            </a:r>
            <a:endParaRPr dirty="0">
              <a:latin typeface="Meiryo UI" panose="020B0604030504040204" pitchFamily="50" charset="-128"/>
              <a:ea typeface="Meiryo UI" panose="020B0604030504040204" pitchFamily="50" charset="-128"/>
            </a:endParaRPr>
          </a:p>
        </p:txBody>
      </p:sp>
      <p:sp>
        <p:nvSpPr>
          <p:cNvPr id="475" name="Google Shape;475;p35"/>
          <p:cNvSpPr/>
          <p:nvPr/>
        </p:nvSpPr>
        <p:spPr>
          <a:xfrm>
            <a:off x="9420626" y="4977528"/>
            <a:ext cx="1237214" cy="281942"/>
          </a:xfrm>
          <a:prstGeom prst="roundRect">
            <a:avLst>
              <a:gd name="adj" fmla="val 9133"/>
            </a:avLst>
          </a:prstGeom>
          <a:solidFill>
            <a:srgbClr val="F34F21">
              <a:alpha val="84705"/>
            </a:srgb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rPr>
              <a:t>10GbE SFP+</a:t>
            </a:r>
            <a:endParaRPr dirty="0">
              <a:latin typeface="Meiryo UI" panose="020B0604030504040204" pitchFamily="50" charset="-128"/>
              <a:ea typeface="Meiryo UI" panose="020B0604030504040204" pitchFamily="50" charset="-128"/>
            </a:endParaRPr>
          </a:p>
        </p:txBody>
      </p:sp>
      <p:grpSp>
        <p:nvGrpSpPr>
          <p:cNvPr id="476" name="Google Shape;476;p35"/>
          <p:cNvGrpSpPr/>
          <p:nvPr/>
        </p:nvGrpSpPr>
        <p:grpSpPr>
          <a:xfrm>
            <a:off x="7403614" y="1859257"/>
            <a:ext cx="2127427" cy="2717684"/>
            <a:chOff x="7536277" y="3700079"/>
            <a:chExt cx="2127427" cy="2717684"/>
          </a:xfrm>
        </p:grpSpPr>
        <p:pic>
          <p:nvPicPr>
            <p:cNvPr id="477" name="Google Shape;477;p35"/>
            <p:cNvPicPr preferRelativeResize="0"/>
            <p:nvPr/>
          </p:nvPicPr>
          <p:blipFill rotWithShape="1">
            <a:blip r:embed="rId3">
              <a:alphaModFix/>
            </a:blip>
            <a:srcRect/>
            <a:stretch/>
          </p:blipFill>
          <p:spPr>
            <a:xfrm>
              <a:off x="7536277" y="3700079"/>
              <a:ext cx="2127427" cy="2717684"/>
            </a:xfrm>
            <a:prstGeom prst="rect">
              <a:avLst/>
            </a:prstGeom>
            <a:noFill/>
            <a:ln>
              <a:noFill/>
            </a:ln>
          </p:spPr>
        </p:pic>
        <p:sp>
          <p:nvSpPr>
            <p:cNvPr id="478" name="Google Shape;478;p35"/>
            <p:cNvSpPr txBox="1"/>
            <p:nvPr/>
          </p:nvSpPr>
          <p:spPr>
            <a:xfrm>
              <a:off x="7687922" y="3746398"/>
              <a:ext cx="1774555" cy="9463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50" dirty="0">
                  <a:solidFill>
                    <a:schemeClr val="lt1"/>
                  </a:solidFill>
                  <a:latin typeface="Meiryo UI" panose="020B0604030504040204" pitchFamily="50" charset="-128"/>
                  <a:ea typeface="Meiryo UI" panose="020B0604030504040204" pitchFamily="50" charset="-128"/>
                  <a:sym typeface="Arial"/>
                </a:rPr>
                <a:t>10GbE SFP+ / 1GbE SFP</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ja-JP" altLang="en-US" sz="1850" dirty="0">
                  <a:solidFill>
                    <a:schemeClr val="lt1"/>
                  </a:solidFill>
                  <a:latin typeface="Meiryo UI" panose="020B0604030504040204" pitchFamily="50" charset="-128"/>
                  <a:ea typeface="Meiryo UI" panose="020B0604030504040204" pitchFamily="50" charset="-128"/>
                  <a:sym typeface="Arial"/>
                </a:rPr>
                <a:t>トランシーバー</a:t>
              </a:r>
              <a:endParaRPr sz="1850" dirty="0">
                <a:solidFill>
                  <a:schemeClr val="lt1"/>
                </a:solidFill>
                <a:latin typeface="Meiryo UI" panose="020B0604030504040204" pitchFamily="50" charset="-128"/>
                <a:ea typeface="Meiryo UI" panose="020B0604030504040204" pitchFamily="50" charset="-128"/>
                <a:sym typeface="Arial"/>
              </a:endParaRPr>
            </a:p>
          </p:txBody>
        </p:sp>
        <p:pic>
          <p:nvPicPr>
            <p:cNvPr id="479" name="Google Shape;479;p35"/>
            <p:cNvPicPr preferRelativeResize="0"/>
            <p:nvPr/>
          </p:nvPicPr>
          <p:blipFill rotWithShape="1">
            <a:blip r:embed="rId7">
              <a:alphaModFix/>
            </a:blip>
            <a:srcRect/>
            <a:stretch/>
          </p:blipFill>
          <p:spPr>
            <a:xfrm>
              <a:off x="7602548" y="4848966"/>
              <a:ext cx="1823857" cy="1499211"/>
            </a:xfrm>
            <a:prstGeom prst="rect">
              <a:avLst/>
            </a:prstGeom>
            <a:noFill/>
            <a:ln>
              <a:noFill/>
            </a:ln>
          </p:spPr>
        </p:pic>
      </p:grpSp>
      <p:pic>
        <p:nvPicPr>
          <p:cNvPr id="480" name="Google Shape;480;p35"/>
          <p:cNvPicPr preferRelativeResize="0"/>
          <p:nvPr/>
        </p:nvPicPr>
        <p:blipFill rotWithShape="1">
          <a:blip r:embed="rId8">
            <a:alphaModFix/>
          </a:blip>
          <a:srcRect/>
          <a:stretch/>
        </p:blipFill>
        <p:spPr>
          <a:xfrm>
            <a:off x="1702160" y="5328150"/>
            <a:ext cx="1457699" cy="911062"/>
          </a:xfrm>
          <a:prstGeom prst="rect">
            <a:avLst/>
          </a:prstGeom>
          <a:noFill/>
          <a:ln>
            <a:noFill/>
          </a:ln>
        </p:spPr>
      </p:pic>
      <p:sp>
        <p:nvSpPr>
          <p:cNvPr id="481" name="Google Shape;481;p35"/>
          <p:cNvSpPr txBox="1"/>
          <p:nvPr/>
        </p:nvSpPr>
        <p:spPr>
          <a:xfrm>
            <a:off x="970836" y="6142978"/>
            <a:ext cx="2927344"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QNAP QXG-25G2SF-CX6</a:t>
            </a:r>
            <a:endParaRPr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25GbEネットワーク拡張カード</a:t>
            </a:r>
            <a:endParaRPr dirty="0">
              <a:solidFill>
                <a:schemeClr val="lt1"/>
              </a:solidFill>
              <a:latin typeface="Meiryo UI" panose="020B0604030504040204" pitchFamily="50" charset="-128"/>
              <a:ea typeface="Meiryo UI" panose="020B0604030504040204" pitchFamily="50" charset="-128"/>
            </a:endParaRPr>
          </a:p>
        </p:txBody>
      </p:sp>
      <p:sp>
        <p:nvSpPr>
          <p:cNvPr id="482" name="Google Shape;482;p35"/>
          <p:cNvSpPr/>
          <p:nvPr/>
        </p:nvSpPr>
        <p:spPr>
          <a:xfrm>
            <a:off x="1459200" y="4977527"/>
            <a:ext cx="1700659" cy="307777"/>
          </a:xfrm>
          <a:prstGeom prst="roundRect">
            <a:avLst>
              <a:gd name="adj" fmla="val 9133"/>
            </a:avLst>
          </a:prstGeom>
          <a:solidFill>
            <a:srgbClr val="F34F21">
              <a:alpha val="84705"/>
            </a:srgb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rPr>
              <a:t>QXG-25G2SF-CX6</a:t>
            </a:r>
            <a:endParaRPr dirty="0">
              <a:latin typeface="Meiryo UI" panose="020B0604030504040204" pitchFamily="50" charset="-128"/>
              <a:ea typeface="Meiryo UI" panose="020B0604030504040204" pitchFamily="50" charset="-128"/>
            </a:endParaRPr>
          </a:p>
        </p:txBody>
      </p:sp>
      <p:sp>
        <p:nvSpPr>
          <p:cNvPr id="483" name="Google Shape;483;p35"/>
          <p:cNvSpPr txBox="1"/>
          <p:nvPr/>
        </p:nvSpPr>
        <p:spPr>
          <a:xfrm>
            <a:off x="4992927" y="6137496"/>
            <a:ext cx="2378637"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QNAP QSW-M5216-1T 16ポート25GbEスイッチ</a:t>
            </a:r>
            <a:endParaRPr sz="1400" dirty="0">
              <a:solidFill>
                <a:schemeClr val="lt1"/>
              </a:solidFill>
              <a:latin typeface="Meiryo UI" panose="020B0604030504040204" pitchFamily="50" charset="-128"/>
              <a:ea typeface="Meiryo UI" panose="020B0604030504040204" pitchFamily="50" charset="-128"/>
              <a:sym typeface="Arial"/>
            </a:endParaRPr>
          </a:p>
        </p:txBody>
      </p:sp>
      <p:pic>
        <p:nvPicPr>
          <p:cNvPr id="21" name="Picture 20"/>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738816" y="4787510"/>
            <a:ext cx="920930" cy="650776"/>
          </a:xfrm>
          <a:prstGeom prst="rect">
            <a:avLst/>
          </a:prstGeom>
        </p:spPr>
      </p:pic>
    </p:spTree>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528">
            <a:extLst>
              <a:ext uri="{FF2B5EF4-FFF2-40B4-BE49-F238E27FC236}">
                <a16:creationId xmlns:a16="http://schemas.microsoft.com/office/drawing/2014/main" id="{24B77BE9-F0CE-48C8-A5E7-F237C20D82CF}"/>
              </a:ext>
            </a:extLst>
          </p:cNvPr>
          <p:cNvSpPr/>
          <p:nvPr/>
        </p:nvSpPr>
        <p:spPr>
          <a:xfrm flipH="1">
            <a:off x="639186" y="1881188"/>
            <a:ext cx="7389963" cy="2086721"/>
          </a:xfrm>
          <a:prstGeom prst="snip2DiagRect">
            <a:avLst>
              <a:gd name="adj1" fmla="val 0"/>
              <a:gd name="adj2" fmla="val 14918"/>
            </a:avLst>
          </a:prstGeom>
          <a:gradFill>
            <a:gsLst>
              <a:gs pos="47000">
                <a:srgbClr val="FFFFFF">
                  <a:alpha val="32000"/>
                </a:srgbClr>
              </a:gs>
              <a:gs pos="100000">
                <a:srgbClr val="FFFFFF">
                  <a:alpha val="7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dirty="0">
              <a:solidFill>
                <a:schemeClr val="lt1"/>
              </a:solidFill>
              <a:latin typeface="Meiryo UI" panose="020B0604030504040204" pitchFamily="50" charset="-128"/>
              <a:ea typeface="微軟正黑體" panose="020B0604030504040204" pitchFamily="34" charset="-120"/>
              <a:sym typeface="Arial" panose="020B0604020202020204" pitchFamily="34" charset="0"/>
            </a:endParaRPr>
          </a:p>
        </p:txBody>
      </p:sp>
      <p:sp>
        <p:nvSpPr>
          <p:cNvPr id="85" name="圓角化對角線角落矩形 8">
            <a:extLst>
              <a:ext uri="{FF2B5EF4-FFF2-40B4-BE49-F238E27FC236}">
                <a16:creationId xmlns:a16="http://schemas.microsoft.com/office/drawing/2014/main" id="{0579C713-0693-4BEE-98AD-7C0EA08F1AD3}"/>
              </a:ext>
            </a:extLst>
          </p:cNvPr>
          <p:cNvSpPr/>
          <p:nvPr/>
        </p:nvSpPr>
        <p:spPr>
          <a:xfrm flipH="1">
            <a:off x="640270" y="1881187"/>
            <a:ext cx="1928862" cy="447876"/>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80365" indent="-380365"/>
            <a:r>
              <a:rPr lang="en-US" altLang="zh-TW" b="1"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rPr>
              <a:t>10GbE NIC</a:t>
            </a:r>
            <a:endParaRPr lang="zh-TW" altLang="en-US" b="1"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endParaRPr>
          </a:p>
        </p:txBody>
      </p:sp>
      <p:sp>
        <p:nvSpPr>
          <p:cNvPr id="90" name="Shape 528">
            <a:extLst>
              <a:ext uri="{FF2B5EF4-FFF2-40B4-BE49-F238E27FC236}">
                <a16:creationId xmlns:a16="http://schemas.microsoft.com/office/drawing/2014/main" id="{DE8B63BE-F96A-44F4-93FE-EA4A550B6777}"/>
              </a:ext>
            </a:extLst>
          </p:cNvPr>
          <p:cNvSpPr/>
          <p:nvPr/>
        </p:nvSpPr>
        <p:spPr>
          <a:xfrm flipH="1">
            <a:off x="655539" y="4298151"/>
            <a:ext cx="3971632" cy="2268432"/>
          </a:xfrm>
          <a:prstGeom prst="snip2DiagRect">
            <a:avLst>
              <a:gd name="adj1" fmla="val 0"/>
              <a:gd name="adj2" fmla="val 12556"/>
            </a:avLst>
          </a:prstGeom>
          <a:gradFill>
            <a:gsLst>
              <a:gs pos="47000">
                <a:srgbClr val="FFFFFF">
                  <a:alpha val="32000"/>
                </a:srgbClr>
              </a:gs>
              <a:gs pos="100000">
                <a:srgbClr val="FFFFFF">
                  <a:alpha val="7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dirty="0">
              <a:solidFill>
                <a:schemeClr val="lt1"/>
              </a:solidFill>
              <a:latin typeface="Meiryo UI" panose="020B0604030504040204" pitchFamily="50" charset="-128"/>
              <a:ea typeface="微軟正黑體" panose="020B0604030504040204" pitchFamily="34" charset="-120"/>
              <a:sym typeface="Arial" panose="020B0604020202020204" pitchFamily="34" charset="0"/>
            </a:endParaRPr>
          </a:p>
        </p:txBody>
      </p:sp>
      <p:sp>
        <p:nvSpPr>
          <p:cNvPr id="49" name="Shape 528">
            <a:extLst>
              <a:ext uri="{FF2B5EF4-FFF2-40B4-BE49-F238E27FC236}">
                <a16:creationId xmlns:a16="http://schemas.microsoft.com/office/drawing/2014/main" id="{399928B1-191B-4789-B392-61C77BBDABDA}"/>
              </a:ext>
            </a:extLst>
          </p:cNvPr>
          <p:cNvSpPr/>
          <p:nvPr/>
        </p:nvSpPr>
        <p:spPr>
          <a:xfrm flipH="1">
            <a:off x="8277908" y="1863052"/>
            <a:ext cx="3253740" cy="2086721"/>
          </a:xfrm>
          <a:prstGeom prst="snip2DiagRect">
            <a:avLst>
              <a:gd name="adj1" fmla="val 0"/>
              <a:gd name="adj2" fmla="val 12393"/>
            </a:avLst>
          </a:prstGeom>
          <a:gradFill>
            <a:gsLst>
              <a:gs pos="47000">
                <a:srgbClr val="FFFFFF">
                  <a:alpha val="32000"/>
                </a:srgbClr>
              </a:gs>
              <a:gs pos="100000">
                <a:srgbClr val="FFFFFF">
                  <a:alpha val="7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dirty="0">
              <a:solidFill>
                <a:schemeClr val="lt1"/>
              </a:solidFill>
              <a:latin typeface="Meiryo UI" panose="020B0604030504040204" pitchFamily="50" charset="-128"/>
              <a:ea typeface="微軟正黑體" panose="020B0604030504040204" pitchFamily="34" charset="-120"/>
              <a:sym typeface="Arial" panose="020B0604020202020204" pitchFamily="34" charset="0"/>
            </a:endParaRPr>
          </a:p>
        </p:txBody>
      </p:sp>
      <p:sp>
        <p:nvSpPr>
          <p:cNvPr id="53" name="Shape 528">
            <a:extLst>
              <a:ext uri="{FF2B5EF4-FFF2-40B4-BE49-F238E27FC236}">
                <a16:creationId xmlns:a16="http://schemas.microsoft.com/office/drawing/2014/main" id="{E57ACE7C-83D5-4FFF-8152-C72C829BB23E}"/>
              </a:ext>
            </a:extLst>
          </p:cNvPr>
          <p:cNvSpPr/>
          <p:nvPr/>
        </p:nvSpPr>
        <p:spPr>
          <a:xfrm flipH="1">
            <a:off x="4839674" y="4266170"/>
            <a:ext cx="3253740" cy="2300413"/>
          </a:xfrm>
          <a:prstGeom prst="snip2DiagRect">
            <a:avLst>
              <a:gd name="adj1" fmla="val 0"/>
              <a:gd name="adj2" fmla="val 12393"/>
            </a:avLst>
          </a:prstGeom>
          <a:gradFill>
            <a:gsLst>
              <a:gs pos="47000">
                <a:srgbClr val="FFFFFF">
                  <a:alpha val="32000"/>
                </a:srgbClr>
              </a:gs>
              <a:gs pos="100000">
                <a:srgbClr val="FFFFFF">
                  <a:alpha val="7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dirty="0">
              <a:solidFill>
                <a:schemeClr val="lt1"/>
              </a:solidFill>
              <a:latin typeface="Meiryo UI" panose="020B0604030504040204" pitchFamily="50" charset="-128"/>
              <a:ea typeface="微軟正黑體" panose="020B0604030504040204" pitchFamily="34" charset="-120"/>
              <a:sym typeface="Arial" panose="020B0604020202020204" pitchFamily="34" charset="0"/>
            </a:endParaRPr>
          </a:p>
        </p:txBody>
      </p:sp>
      <p:sp>
        <p:nvSpPr>
          <p:cNvPr id="11" name="TextBox 45">
            <a:extLst>
              <a:ext uri="{FF2B5EF4-FFF2-40B4-BE49-F238E27FC236}">
                <a16:creationId xmlns:a16="http://schemas.microsoft.com/office/drawing/2014/main" id="{3B07719A-5788-44BF-BF3A-A2A1E829E893}"/>
              </a:ext>
            </a:extLst>
          </p:cNvPr>
          <p:cNvSpPr txBox="1"/>
          <p:nvPr/>
        </p:nvSpPr>
        <p:spPr>
          <a:xfrm>
            <a:off x="5627792" y="3595595"/>
            <a:ext cx="1840656" cy="348878"/>
          </a:xfrm>
          <a:prstGeom prst="rect">
            <a:avLst/>
          </a:prstGeom>
          <a:noFill/>
        </p:spPr>
        <p:txBody>
          <a:bodyPr wrap="square" lIns="121920" tIns="60960" rIns="121920" bIns="60960" rtlCol="0" anchor="t">
            <a:spAutoFit/>
          </a:bodyPr>
          <a:lstStyle/>
          <a:p>
            <a:pPr algn="ctr"/>
            <a:r>
              <a:rPr lang="en-US" altLang="zh-TW" sz="1467"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QXG-10G1TB</a:t>
            </a:r>
            <a:endParaRPr lang="zh-TW" altLang="en-US" sz="1467" b="1" dirty="0">
              <a:solidFill>
                <a:schemeClr val="bg1"/>
              </a:solidFill>
              <a:latin typeface="Meiryo UI" panose="020B0604030504040204" pitchFamily="50" charset="-128"/>
              <a:ea typeface="微軟正黑體" panose="020B0604030504040204" pitchFamily="34" charset="-120"/>
              <a:sym typeface="Arial" panose="020B0604020202020204" pitchFamily="34" charset="0"/>
            </a:endParaRPr>
          </a:p>
        </p:txBody>
      </p:sp>
      <p:sp>
        <p:nvSpPr>
          <p:cNvPr id="15" name="TextBox 73">
            <a:extLst>
              <a:ext uri="{FF2B5EF4-FFF2-40B4-BE49-F238E27FC236}">
                <a16:creationId xmlns:a16="http://schemas.microsoft.com/office/drawing/2014/main" id="{37923793-AD03-4606-9BA8-E4B0273155C2}"/>
              </a:ext>
            </a:extLst>
          </p:cNvPr>
          <p:cNvSpPr txBox="1"/>
          <p:nvPr/>
        </p:nvSpPr>
        <p:spPr>
          <a:xfrm>
            <a:off x="838617" y="3566667"/>
            <a:ext cx="2130979" cy="389899"/>
          </a:xfrm>
          <a:prstGeom prst="rect">
            <a:avLst/>
          </a:prstGeom>
          <a:noFill/>
        </p:spPr>
        <p:txBody>
          <a:bodyPr wrap="square" lIns="162544" tIns="81272" rIns="162544" bIns="81272" rtlCol="0" anchor="t">
            <a:spAutoFit/>
          </a:bodyPr>
          <a:lstStyle/>
          <a:p>
            <a:pPr algn="ctr"/>
            <a:r>
              <a:rPr lang="en-US" sz="1467"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LAN-10G2T-X710</a:t>
            </a:r>
            <a:endParaRPr lang="zh-TW" altLang="en-US" sz="16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endParaRPr>
          </a:p>
        </p:txBody>
      </p:sp>
      <p:sp>
        <p:nvSpPr>
          <p:cNvPr id="43" name="TextBox 29">
            <a:extLst>
              <a:ext uri="{FF2B5EF4-FFF2-40B4-BE49-F238E27FC236}">
                <a16:creationId xmlns:a16="http://schemas.microsoft.com/office/drawing/2014/main" id="{39FAA6E8-04E2-EA43-9204-1D1561C7C742}"/>
              </a:ext>
            </a:extLst>
          </p:cNvPr>
          <p:cNvSpPr txBox="1"/>
          <p:nvPr/>
        </p:nvSpPr>
        <p:spPr>
          <a:xfrm>
            <a:off x="9683250" y="2722140"/>
            <a:ext cx="1971341"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467"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QXG-5G1T-111C</a:t>
            </a:r>
          </a:p>
        </p:txBody>
      </p:sp>
      <p:sp>
        <p:nvSpPr>
          <p:cNvPr id="45" name="TextBox 29">
            <a:extLst>
              <a:ext uri="{FF2B5EF4-FFF2-40B4-BE49-F238E27FC236}">
                <a16:creationId xmlns:a16="http://schemas.microsoft.com/office/drawing/2014/main" id="{C310ADD9-A473-6D44-A3A2-DE91256A9E26}"/>
              </a:ext>
            </a:extLst>
          </p:cNvPr>
          <p:cNvSpPr txBox="1"/>
          <p:nvPr/>
        </p:nvSpPr>
        <p:spPr>
          <a:xfrm>
            <a:off x="9678803" y="3004328"/>
            <a:ext cx="1971341"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sz="1467"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QXG-5G2T-111C</a:t>
            </a:r>
          </a:p>
        </p:txBody>
      </p:sp>
      <p:sp>
        <p:nvSpPr>
          <p:cNvPr id="47" name="TextBox 29">
            <a:extLst>
              <a:ext uri="{FF2B5EF4-FFF2-40B4-BE49-F238E27FC236}">
                <a16:creationId xmlns:a16="http://schemas.microsoft.com/office/drawing/2014/main" id="{46A2F5E4-8623-B145-BF0A-DAA74F8BA667}"/>
              </a:ext>
            </a:extLst>
          </p:cNvPr>
          <p:cNvSpPr txBox="1"/>
          <p:nvPr/>
        </p:nvSpPr>
        <p:spPr>
          <a:xfrm>
            <a:off x="9682442" y="3286516"/>
            <a:ext cx="1971341"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sz="1467"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QXG-5G4T-111C</a:t>
            </a:r>
          </a:p>
        </p:txBody>
      </p:sp>
      <p:pic>
        <p:nvPicPr>
          <p:cNvPr id="32" name="圖片 31">
            <a:extLst>
              <a:ext uri="{FF2B5EF4-FFF2-40B4-BE49-F238E27FC236}">
                <a16:creationId xmlns:a16="http://schemas.microsoft.com/office/drawing/2014/main" id="{85D5C650-2543-FD47-8C75-72A8D2A748F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325918" y="2786213"/>
            <a:ext cx="1526997" cy="1003225"/>
          </a:xfrm>
          <a:prstGeom prst="rect">
            <a:avLst/>
          </a:prstGeom>
        </p:spPr>
      </p:pic>
      <p:sp>
        <p:nvSpPr>
          <p:cNvPr id="56" name="文字方塊 55">
            <a:extLst>
              <a:ext uri="{FF2B5EF4-FFF2-40B4-BE49-F238E27FC236}">
                <a16:creationId xmlns:a16="http://schemas.microsoft.com/office/drawing/2014/main" id="{39388A57-6DB5-774C-8EEE-0EA6361EE25A}"/>
              </a:ext>
            </a:extLst>
          </p:cNvPr>
          <p:cNvSpPr txBox="1"/>
          <p:nvPr/>
        </p:nvSpPr>
        <p:spPr>
          <a:xfrm>
            <a:off x="8528605" y="2413618"/>
            <a:ext cx="1371914" cy="340519"/>
          </a:xfrm>
          <a:prstGeom prst="roundRect">
            <a:avLst/>
          </a:prstGeom>
          <a:solidFill>
            <a:srgbClr val="F34F21">
              <a:alpha val="85000"/>
            </a:srgbClr>
          </a:solidFill>
        </p:spPr>
        <p:txBody>
          <a:bodyPr wrap="none" lIns="121920" tIns="60960" rIns="121920" bIns="60960" rtlCol="0" anchor="t">
            <a:spAutoFit/>
          </a:bodyPr>
          <a:lstStyle>
            <a:defPPr marR="0" lvl="0" algn="l" rtl="0">
              <a:lnSpc>
                <a:spcPct val="100000"/>
              </a:lnSpc>
              <a:spcBef>
                <a:spcPts val="0"/>
              </a:spcBef>
              <a:spcAft>
                <a:spcPts val="0"/>
              </a:spcAft>
            </a:defPPr>
            <a:lvl1pPr>
              <a:defRPr kumimoji="1" sz="1000">
                <a:solidFill>
                  <a:schemeClr val="tx1"/>
                </a:solidFill>
              </a:defRPr>
            </a:lvl1pPr>
          </a:lstStyle>
          <a:p>
            <a:r>
              <a:rPr lang="en-US" altLang="zh-TW" sz="12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1/2/4 x RJ45</a:t>
            </a:r>
            <a:endParaRPr lang="zh-TW" altLang="en-US" sz="12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endParaRPr>
          </a:p>
        </p:txBody>
      </p:sp>
      <p:sp>
        <p:nvSpPr>
          <p:cNvPr id="61" name="TextBox 45">
            <a:extLst>
              <a:ext uri="{FF2B5EF4-FFF2-40B4-BE49-F238E27FC236}">
                <a16:creationId xmlns:a16="http://schemas.microsoft.com/office/drawing/2014/main" id="{01EF8245-0FB0-7347-9DF6-7A0BA9196594}"/>
              </a:ext>
            </a:extLst>
          </p:cNvPr>
          <p:cNvSpPr txBox="1"/>
          <p:nvPr/>
        </p:nvSpPr>
        <p:spPr>
          <a:xfrm>
            <a:off x="3392699" y="3581716"/>
            <a:ext cx="1840656" cy="318100"/>
          </a:xfrm>
          <a:prstGeom prst="rect">
            <a:avLst/>
          </a:prstGeom>
          <a:noFill/>
        </p:spPr>
        <p:txBody>
          <a:bodyPr wrap="square" rtlCol="0" anchor="t">
            <a:spAutoFit/>
          </a:bodyPr>
          <a:lstStyle/>
          <a:p>
            <a:pPr algn="ctr"/>
            <a:r>
              <a:rPr lang="en-US" altLang="zh-TW" sz="1467"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QXG-10G2TB</a:t>
            </a:r>
            <a:endParaRPr lang="zh-TW" altLang="en-US" sz="1467" b="1" dirty="0">
              <a:solidFill>
                <a:schemeClr val="bg1"/>
              </a:solidFill>
              <a:latin typeface="Meiryo UI" panose="020B0604030504040204" pitchFamily="50" charset="-128"/>
              <a:ea typeface="微軟正黑體" panose="020B0604030504040204" pitchFamily="34" charset="-120"/>
              <a:sym typeface="Arial" panose="020B0604020202020204" pitchFamily="34" charset="0"/>
            </a:endParaRPr>
          </a:p>
        </p:txBody>
      </p:sp>
      <p:sp>
        <p:nvSpPr>
          <p:cNvPr id="63" name="文字方塊 62">
            <a:extLst>
              <a:ext uri="{FF2B5EF4-FFF2-40B4-BE49-F238E27FC236}">
                <a16:creationId xmlns:a16="http://schemas.microsoft.com/office/drawing/2014/main" id="{BB0E9AC8-F0C9-2B40-842D-491CC7CD5C79}"/>
              </a:ext>
            </a:extLst>
          </p:cNvPr>
          <p:cNvSpPr txBox="1"/>
          <p:nvPr/>
        </p:nvSpPr>
        <p:spPr>
          <a:xfrm>
            <a:off x="3849234" y="2406684"/>
            <a:ext cx="919108" cy="306467"/>
          </a:xfrm>
          <a:prstGeom prst="roundRect">
            <a:avLst/>
          </a:prstGeom>
          <a:solidFill>
            <a:srgbClr val="F34F21">
              <a:alpha val="85000"/>
            </a:srgbClr>
          </a:solidFill>
        </p:spPr>
        <p:txBody>
          <a:bodyPr wrap="none" rtlCol="0" anchor="t">
            <a:spAutoFit/>
          </a:bodyPr>
          <a:lstStyle/>
          <a:p>
            <a:r>
              <a:rPr kumimoji="1" lang="en-US" altLang="zh-TW" sz="12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2 x RJ45</a:t>
            </a:r>
            <a:endParaRPr kumimoji="1" lang="zh-TW" altLang="en-US" sz="12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endParaRPr>
          </a:p>
        </p:txBody>
      </p:sp>
      <p:sp>
        <p:nvSpPr>
          <p:cNvPr id="64" name="文字方塊 63">
            <a:extLst>
              <a:ext uri="{FF2B5EF4-FFF2-40B4-BE49-F238E27FC236}">
                <a16:creationId xmlns:a16="http://schemas.microsoft.com/office/drawing/2014/main" id="{E018BC3E-95E7-2C44-8FC9-566CBFC6F365}"/>
              </a:ext>
            </a:extLst>
          </p:cNvPr>
          <p:cNvSpPr txBox="1"/>
          <p:nvPr/>
        </p:nvSpPr>
        <p:spPr>
          <a:xfrm>
            <a:off x="6092967" y="2420563"/>
            <a:ext cx="919108" cy="306467"/>
          </a:xfrm>
          <a:prstGeom prst="roundRect">
            <a:avLst/>
          </a:prstGeom>
          <a:solidFill>
            <a:srgbClr val="F34F21">
              <a:alpha val="85000"/>
            </a:srgbClr>
          </a:solidFill>
        </p:spPr>
        <p:txBody>
          <a:bodyPr wrap="none" rtlCol="0" anchor="t">
            <a:spAutoFit/>
          </a:bodyPr>
          <a:lstStyle/>
          <a:p>
            <a:r>
              <a:rPr kumimoji="1" lang="en-US" altLang="zh-TW" sz="12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1 x RJ45</a:t>
            </a:r>
            <a:endParaRPr kumimoji="1" lang="zh-TW" altLang="en-US" sz="12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endParaRPr>
          </a:p>
        </p:txBody>
      </p:sp>
      <p:sp>
        <p:nvSpPr>
          <p:cNvPr id="17" name="TextBox 76">
            <a:extLst>
              <a:ext uri="{FF2B5EF4-FFF2-40B4-BE49-F238E27FC236}">
                <a16:creationId xmlns:a16="http://schemas.microsoft.com/office/drawing/2014/main" id="{C3930D45-CD26-47AC-B24C-D3EFB230FDBC}"/>
              </a:ext>
            </a:extLst>
          </p:cNvPr>
          <p:cNvSpPr txBox="1"/>
          <p:nvPr/>
        </p:nvSpPr>
        <p:spPr>
          <a:xfrm>
            <a:off x="671469" y="6130363"/>
            <a:ext cx="2099581"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altLang="zh-TW" sz="1467"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LAN-40G2SF-MLX</a:t>
            </a:r>
          </a:p>
        </p:txBody>
      </p:sp>
      <p:sp>
        <p:nvSpPr>
          <p:cNvPr id="55" name="TextBox 76">
            <a:extLst>
              <a:ext uri="{FF2B5EF4-FFF2-40B4-BE49-F238E27FC236}">
                <a16:creationId xmlns:a16="http://schemas.microsoft.com/office/drawing/2014/main" id="{E0F654A7-FA76-E648-BBFD-6F58934AF787}"/>
              </a:ext>
            </a:extLst>
          </p:cNvPr>
          <p:cNvSpPr txBox="1"/>
          <p:nvPr/>
        </p:nvSpPr>
        <p:spPr>
          <a:xfrm>
            <a:off x="2664555" y="6159306"/>
            <a:ext cx="1954381" cy="318100"/>
          </a:xfrm>
          <a:prstGeom prst="rect">
            <a:avLst/>
          </a:prstGeom>
          <a:noFill/>
        </p:spPr>
        <p:txBody>
          <a:bodyPr wrap="none" rtlCol="0" anchor="t">
            <a:spAutoFit/>
          </a:bodyPr>
          <a:lstStyle/>
          <a:p>
            <a:r>
              <a:rPr lang="en-US" altLang="zh-TW" sz="1467"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QXG-25G2SF-CX6</a:t>
            </a:r>
          </a:p>
        </p:txBody>
      </p:sp>
      <p:sp>
        <p:nvSpPr>
          <p:cNvPr id="59" name="文字方塊 58">
            <a:extLst>
              <a:ext uri="{FF2B5EF4-FFF2-40B4-BE49-F238E27FC236}">
                <a16:creationId xmlns:a16="http://schemas.microsoft.com/office/drawing/2014/main" id="{206BEB08-93B6-6C4E-8A09-DC46A4116AAF}"/>
              </a:ext>
            </a:extLst>
          </p:cNvPr>
          <p:cNvSpPr txBox="1"/>
          <p:nvPr/>
        </p:nvSpPr>
        <p:spPr>
          <a:xfrm>
            <a:off x="987231" y="4865149"/>
            <a:ext cx="1720795" cy="306467"/>
          </a:xfrm>
          <a:prstGeom prst="roundRect">
            <a:avLst/>
          </a:prstGeom>
          <a:solidFill>
            <a:srgbClr val="F34F21">
              <a:alpha val="85000"/>
            </a:srgbClr>
          </a:solidFill>
        </p:spPr>
        <p:txBody>
          <a:bodyPr wrap="none" rtlCol="0">
            <a:spAutoFit/>
          </a:bodyPr>
          <a:lstStyle/>
          <a:p>
            <a:r>
              <a:rPr kumimoji="1" lang="en-US" altLang="zh-TW" sz="12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2 x QSFP+ 40Gb/s</a:t>
            </a:r>
            <a:endParaRPr kumimoji="1" lang="zh-TW" altLang="en-US" sz="12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endParaRPr>
          </a:p>
        </p:txBody>
      </p:sp>
      <p:sp>
        <p:nvSpPr>
          <p:cNvPr id="66" name="文字方塊 65">
            <a:extLst>
              <a:ext uri="{FF2B5EF4-FFF2-40B4-BE49-F238E27FC236}">
                <a16:creationId xmlns:a16="http://schemas.microsoft.com/office/drawing/2014/main" id="{BEDB12C6-BF4F-FC4D-90ED-4C54056E4802}"/>
              </a:ext>
            </a:extLst>
          </p:cNvPr>
          <p:cNvSpPr txBox="1"/>
          <p:nvPr/>
        </p:nvSpPr>
        <p:spPr>
          <a:xfrm>
            <a:off x="2909758" y="4871205"/>
            <a:ext cx="1677096" cy="306467"/>
          </a:xfrm>
          <a:prstGeom prst="roundRect">
            <a:avLst/>
          </a:prstGeom>
          <a:solidFill>
            <a:srgbClr val="F34F21">
              <a:alpha val="85000"/>
            </a:srgbClr>
          </a:solidFill>
        </p:spPr>
        <p:txBody>
          <a:bodyPr wrap="none" rtlCol="0">
            <a:spAutoFit/>
          </a:bodyPr>
          <a:lstStyle/>
          <a:p>
            <a:r>
              <a:rPr kumimoji="1" lang="en-US" altLang="zh-TW" sz="12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2 x SFP28 25Gb/s</a:t>
            </a:r>
            <a:endParaRPr kumimoji="1" lang="zh-TW" altLang="en-US" sz="12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endParaRPr>
          </a:p>
        </p:txBody>
      </p:sp>
      <p:sp>
        <p:nvSpPr>
          <p:cNvPr id="73" name="文字方塊 72">
            <a:extLst>
              <a:ext uri="{FF2B5EF4-FFF2-40B4-BE49-F238E27FC236}">
                <a16:creationId xmlns:a16="http://schemas.microsoft.com/office/drawing/2014/main" id="{0ADF4E3D-AE90-8940-AF8C-4080F1C1BBED}"/>
              </a:ext>
            </a:extLst>
          </p:cNvPr>
          <p:cNvSpPr txBox="1"/>
          <p:nvPr/>
        </p:nvSpPr>
        <p:spPr>
          <a:xfrm>
            <a:off x="1489712" y="2410186"/>
            <a:ext cx="919108" cy="306467"/>
          </a:xfrm>
          <a:prstGeom prst="roundRect">
            <a:avLst/>
          </a:prstGeom>
          <a:solidFill>
            <a:srgbClr val="F34F21">
              <a:alpha val="85000"/>
            </a:srgbClr>
          </a:solidFill>
        </p:spPr>
        <p:txBody>
          <a:bodyPr wrap="none" rtlCol="0">
            <a:spAutoFit/>
          </a:bodyPr>
          <a:lstStyle/>
          <a:p>
            <a:r>
              <a:rPr kumimoji="1" lang="en-US" altLang="zh-TW" sz="12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2 x RJ45</a:t>
            </a:r>
            <a:endParaRPr kumimoji="1" lang="zh-TW" altLang="en-US" sz="12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endParaRPr>
          </a:p>
        </p:txBody>
      </p:sp>
      <p:sp>
        <p:nvSpPr>
          <p:cNvPr id="91" name="圓角化對角線角落矩形 8">
            <a:extLst>
              <a:ext uri="{FF2B5EF4-FFF2-40B4-BE49-F238E27FC236}">
                <a16:creationId xmlns:a16="http://schemas.microsoft.com/office/drawing/2014/main" id="{AD550588-3ACA-4A3E-8CE8-F770C557595B}"/>
              </a:ext>
            </a:extLst>
          </p:cNvPr>
          <p:cNvSpPr/>
          <p:nvPr/>
        </p:nvSpPr>
        <p:spPr>
          <a:xfrm flipH="1">
            <a:off x="655539" y="4298152"/>
            <a:ext cx="2177923" cy="447876"/>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80365" indent="-380365"/>
            <a:r>
              <a:rPr lang="en-US" altLang="zh-TW" b="1"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rPr>
              <a:t>40/25GbE NIC</a:t>
            </a:r>
            <a:endParaRPr lang="zh-CN" altLang="en-US" b="1"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endParaRPr>
          </a:p>
        </p:txBody>
      </p:sp>
      <p:sp>
        <p:nvSpPr>
          <p:cNvPr id="50" name="圓角化對角線角落矩形 8">
            <a:extLst>
              <a:ext uri="{FF2B5EF4-FFF2-40B4-BE49-F238E27FC236}">
                <a16:creationId xmlns:a16="http://schemas.microsoft.com/office/drawing/2014/main" id="{627C4274-995F-4D11-BD85-2576756400DE}"/>
              </a:ext>
            </a:extLst>
          </p:cNvPr>
          <p:cNvSpPr/>
          <p:nvPr/>
        </p:nvSpPr>
        <p:spPr>
          <a:xfrm flipH="1">
            <a:off x="8277501" y="1863051"/>
            <a:ext cx="1757243" cy="447876"/>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379730" indent="-379730"/>
            <a:r>
              <a:rPr lang="en-US" altLang="zh-TW" b="1"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rPr>
              <a:t>5GbE NIC</a:t>
            </a:r>
            <a:endParaRPr lang="zh-TW" altLang="en-US" b="1"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endParaRPr>
          </a:p>
        </p:txBody>
      </p:sp>
      <p:sp>
        <p:nvSpPr>
          <p:cNvPr id="60" name="TextBox 29">
            <a:extLst>
              <a:ext uri="{FF2B5EF4-FFF2-40B4-BE49-F238E27FC236}">
                <a16:creationId xmlns:a16="http://schemas.microsoft.com/office/drawing/2014/main" id="{685700EF-6A81-4695-AE8F-CB795F69BDCA}"/>
              </a:ext>
            </a:extLst>
          </p:cNvPr>
          <p:cNvSpPr txBox="1"/>
          <p:nvPr/>
        </p:nvSpPr>
        <p:spPr>
          <a:xfrm>
            <a:off x="6254083" y="5095939"/>
            <a:ext cx="1937678"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467"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QXG-2G1T-I225</a:t>
            </a:r>
          </a:p>
        </p:txBody>
      </p:sp>
      <p:sp>
        <p:nvSpPr>
          <p:cNvPr id="68" name="TextBox 29">
            <a:extLst>
              <a:ext uri="{FF2B5EF4-FFF2-40B4-BE49-F238E27FC236}">
                <a16:creationId xmlns:a16="http://schemas.microsoft.com/office/drawing/2014/main" id="{A8A95DE0-EAEB-40EF-9155-EAF7C2A82D7A}"/>
              </a:ext>
            </a:extLst>
          </p:cNvPr>
          <p:cNvSpPr txBox="1"/>
          <p:nvPr/>
        </p:nvSpPr>
        <p:spPr>
          <a:xfrm>
            <a:off x="6254083" y="5358439"/>
            <a:ext cx="1937678"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467"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QXG-2G2T-I225</a:t>
            </a:r>
          </a:p>
        </p:txBody>
      </p:sp>
      <p:sp>
        <p:nvSpPr>
          <p:cNvPr id="69" name="TextBox 29">
            <a:extLst>
              <a:ext uri="{FF2B5EF4-FFF2-40B4-BE49-F238E27FC236}">
                <a16:creationId xmlns:a16="http://schemas.microsoft.com/office/drawing/2014/main" id="{3718E28E-3B51-405D-B3F7-64317E989FD3}"/>
              </a:ext>
            </a:extLst>
          </p:cNvPr>
          <p:cNvSpPr txBox="1"/>
          <p:nvPr/>
        </p:nvSpPr>
        <p:spPr>
          <a:xfrm>
            <a:off x="6254084" y="5620942"/>
            <a:ext cx="1937678"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467"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QXG-2G4T-I225</a:t>
            </a:r>
          </a:p>
        </p:txBody>
      </p:sp>
      <p:sp>
        <p:nvSpPr>
          <p:cNvPr id="54" name="圓角化對角線角落矩形 8">
            <a:extLst>
              <a:ext uri="{FF2B5EF4-FFF2-40B4-BE49-F238E27FC236}">
                <a16:creationId xmlns:a16="http://schemas.microsoft.com/office/drawing/2014/main" id="{12447289-E590-4CFF-8D3E-5DE0102ADE04}"/>
              </a:ext>
            </a:extLst>
          </p:cNvPr>
          <p:cNvSpPr/>
          <p:nvPr/>
        </p:nvSpPr>
        <p:spPr>
          <a:xfrm flipH="1">
            <a:off x="4839267" y="4266170"/>
            <a:ext cx="1958366" cy="447876"/>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379730" indent="-379730"/>
            <a:r>
              <a:rPr lang="en-US" b="1"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rPr>
              <a:t>2.5GbE NIC</a:t>
            </a:r>
            <a:endParaRPr lang="zh-TW" altLang="en-US" b="1"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endParaRPr>
          </a:p>
        </p:txBody>
      </p:sp>
      <p:sp>
        <p:nvSpPr>
          <p:cNvPr id="44" name="文字方塊 43">
            <a:extLst>
              <a:ext uri="{FF2B5EF4-FFF2-40B4-BE49-F238E27FC236}">
                <a16:creationId xmlns:a16="http://schemas.microsoft.com/office/drawing/2014/main" id="{7ADD31BD-1540-41C2-9913-0E09C56E2C63}"/>
              </a:ext>
            </a:extLst>
          </p:cNvPr>
          <p:cNvSpPr txBox="1"/>
          <p:nvPr/>
        </p:nvSpPr>
        <p:spPr>
          <a:xfrm>
            <a:off x="5132461" y="4847887"/>
            <a:ext cx="1371914" cy="340519"/>
          </a:xfrm>
          <a:prstGeom prst="roundRect">
            <a:avLst/>
          </a:prstGeom>
          <a:solidFill>
            <a:srgbClr val="F34F21">
              <a:alpha val="85000"/>
            </a:srgbClr>
          </a:solidFill>
        </p:spPr>
        <p:txBody>
          <a:bodyPr wrap="none" lIns="121920" tIns="60960" rIns="121920" bIns="60960" rtlCol="0" anchor="t">
            <a:spAutoFit/>
          </a:bodyPr>
          <a:lstStyle>
            <a:defPPr marR="0" lvl="0" algn="l" rtl="0">
              <a:lnSpc>
                <a:spcPct val="100000"/>
              </a:lnSpc>
              <a:spcBef>
                <a:spcPts val="0"/>
              </a:spcBef>
              <a:spcAft>
                <a:spcPts val="0"/>
              </a:spcAft>
            </a:defPPr>
            <a:lvl1pPr>
              <a:defRPr kumimoji="1" sz="1000">
                <a:solidFill>
                  <a:schemeClr val="tx1"/>
                </a:solidFill>
              </a:defRPr>
            </a:lvl1pPr>
          </a:lstStyle>
          <a:p>
            <a:r>
              <a:rPr lang="en-US" altLang="zh-TW" sz="12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1/2/4 x RJ45</a:t>
            </a:r>
            <a:endParaRPr lang="zh-TW" altLang="en-US" sz="12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endParaRPr>
          </a:p>
        </p:txBody>
      </p:sp>
      <p:pic>
        <p:nvPicPr>
          <p:cNvPr id="1026" name="Picture 2" descr="QXG-10G2T-X710">
            <a:extLst>
              <a:ext uri="{FF2B5EF4-FFF2-40B4-BE49-F238E27FC236}">
                <a16:creationId xmlns:a16="http://schemas.microsoft.com/office/drawing/2014/main" id="{1622F116-8889-E44E-9C55-ADBAD433685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78886" y="2679463"/>
            <a:ext cx="1224096" cy="10636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XG-25G2SF-CX6">
            <a:extLst>
              <a:ext uri="{FF2B5EF4-FFF2-40B4-BE49-F238E27FC236}">
                <a16:creationId xmlns:a16="http://schemas.microsoft.com/office/drawing/2014/main" id="{D6FD8A25-384A-5847-9C79-57AA84851B3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42301" y="5121361"/>
            <a:ext cx="1275818" cy="11085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AN-40G2SF-MLX">
            <a:extLst>
              <a:ext uri="{FF2B5EF4-FFF2-40B4-BE49-F238E27FC236}">
                <a16:creationId xmlns:a16="http://schemas.microsoft.com/office/drawing/2014/main" id="{FAD07BC8-5DAD-8844-BF59-E874D99BE36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25622" y="5043569"/>
            <a:ext cx="1440493" cy="12516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QXG-5G4T-111C">
            <a:extLst>
              <a:ext uri="{FF2B5EF4-FFF2-40B4-BE49-F238E27FC236}">
                <a16:creationId xmlns:a16="http://schemas.microsoft.com/office/drawing/2014/main" id="{C906B22A-F400-AB44-B43D-8629222D0414}"/>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25361" y="5075287"/>
            <a:ext cx="1462114" cy="12704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QXG-10G1T">
            <a:extLst>
              <a:ext uri="{FF2B5EF4-FFF2-40B4-BE49-F238E27FC236}">
                <a16:creationId xmlns:a16="http://schemas.microsoft.com/office/drawing/2014/main" id="{DD362F7C-0468-D946-9BDE-645CEF7BE6E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905841" y="2685729"/>
            <a:ext cx="1148661" cy="99805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QXG-10G2TB">
            <a:extLst>
              <a:ext uri="{FF2B5EF4-FFF2-40B4-BE49-F238E27FC236}">
                <a16:creationId xmlns:a16="http://schemas.microsoft.com/office/drawing/2014/main" id="{7B693ECF-7FD9-484D-89AB-4EAA633788A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604181" y="2645428"/>
            <a:ext cx="1224097" cy="1063604"/>
          </a:xfrm>
          <a:prstGeom prst="rect">
            <a:avLst/>
          </a:prstGeom>
          <a:noFill/>
          <a:extLst>
            <a:ext uri="{909E8E84-426E-40DD-AFC4-6F175D3DCCD1}">
              <a14:hiddenFill xmlns:a14="http://schemas.microsoft.com/office/drawing/2010/main">
                <a:solidFill>
                  <a:srgbClr val="FFFFFF"/>
                </a:solidFill>
              </a14:hiddenFill>
            </a:ext>
          </a:extLst>
        </p:spPr>
      </p:pic>
      <p:sp>
        <p:nvSpPr>
          <p:cNvPr id="51" name="標題 1" hidden="1">
            <a:extLst>
              <a:ext uri="{FF2B5EF4-FFF2-40B4-BE49-F238E27FC236}">
                <a16:creationId xmlns:a16="http://schemas.microsoft.com/office/drawing/2014/main" id="{B0213FAF-BCE2-44EC-A362-FCB361F1D740}"/>
              </a:ext>
            </a:extLst>
          </p:cNvPr>
          <p:cNvSpPr txBox="1">
            <a:spLocks/>
          </p:cNvSpPr>
          <p:nvPr/>
        </p:nvSpPr>
        <p:spPr>
          <a:xfrm>
            <a:off x="964844" y="33338"/>
            <a:ext cx="11227156" cy="1528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TW" altLang="en-US"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網路擴充：豐富的各式網路相關擴充配件</a:t>
            </a:r>
          </a:p>
        </p:txBody>
      </p:sp>
      <p:sp>
        <p:nvSpPr>
          <p:cNvPr id="2" name="標題 1">
            <a:extLst>
              <a:ext uri="{FF2B5EF4-FFF2-40B4-BE49-F238E27FC236}">
                <a16:creationId xmlns:a16="http://schemas.microsoft.com/office/drawing/2014/main" id="{D4C8619D-24AF-7687-F522-BC59DE2CD3A0}"/>
              </a:ext>
            </a:extLst>
          </p:cNvPr>
          <p:cNvSpPr>
            <a:spLocks noGrp="1"/>
          </p:cNvSpPr>
          <p:nvPr>
            <p:ph type="title"/>
          </p:nvPr>
        </p:nvSpPr>
        <p:spPr>
          <a:xfrm>
            <a:off x="413359" y="534138"/>
            <a:ext cx="11398685" cy="1208771"/>
          </a:xfrm>
        </p:spPr>
        <p:txBody>
          <a:bodyPr>
            <a:normAutofit fontScale="90000"/>
          </a:bodyPr>
          <a:lstStyle/>
          <a:p>
            <a:pPr marL="0" lvl="0" indent="0" algn="ctr" rtl="0">
              <a:lnSpc>
                <a:spcPct val="90000"/>
              </a:lnSpc>
              <a:spcBef>
                <a:spcPts val="0"/>
              </a:spcBef>
              <a:spcAft>
                <a:spcPts val="0"/>
              </a:spcAft>
              <a:buClr>
                <a:schemeClr val="lt1"/>
              </a:buClr>
              <a:buSzPts val="3600"/>
              <a:buFont typeface="Arial"/>
              <a:buNone/>
            </a:pPr>
            <a:r>
              <a:rPr lang="en-US" altLang="ja-JP" sz="4000" dirty="0"/>
              <a:t>2.5GbE / 5GbE / 10GbE / 25GbE / 40GbE</a:t>
            </a:r>
            <a:r>
              <a:rPr lang="ja-JP" altLang="en-US" sz="4000" dirty="0"/>
              <a:t>をサポート</a:t>
            </a:r>
            <a:br>
              <a:rPr lang="ja-JP" altLang="en-US" sz="4000" dirty="0"/>
            </a:br>
            <a:r>
              <a:rPr lang="ja-JP" altLang="en-US" sz="4000" dirty="0"/>
              <a:t>さまざまな</a:t>
            </a:r>
            <a:r>
              <a:rPr lang="en-US" altLang="ja-JP" sz="4000" dirty="0"/>
              <a:t>QNAP</a:t>
            </a:r>
            <a:r>
              <a:rPr lang="ja-JP" altLang="en-US" sz="4000" dirty="0"/>
              <a:t>ネットワーク拡張カード</a:t>
            </a:r>
            <a:endParaRPr lang="zh-TW" dirty="0">
              <a:sym typeface="Arial" panose="020B0604020202020204" pitchFamily="34" charset="0"/>
            </a:endParaRPr>
          </a:p>
        </p:txBody>
      </p:sp>
    </p:spTree>
    <p:extLst>
      <p:ext uri="{BB962C8B-B14F-4D97-AF65-F5344CB8AC3E}">
        <p14:creationId xmlns:p14="http://schemas.microsoft.com/office/powerpoint/2010/main" val="1529254604"/>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37"/>
          <p:cNvSpPr txBox="1"/>
          <p:nvPr/>
        </p:nvSpPr>
        <p:spPr>
          <a:xfrm>
            <a:off x="7768335" y="6019964"/>
            <a:ext cx="2961735" cy="39220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600"/>
              <a:buFont typeface="Arial"/>
              <a:buNone/>
            </a:pPr>
            <a:r>
              <a:rPr lang="en-US" sz="1600" dirty="0">
                <a:solidFill>
                  <a:schemeClr val="lt1"/>
                </a:solidFill>
                <a:latin typeface="Meiryo UI" panose="020B0604030504040204" pitchFamily="50" charset="-128"/>
                <a:ea typeface="Meiryo UI" panose="020B0604030504040204" pitchFamily="50" charset="-128"/>
              </a:rPr>
              <a:t>2 x 25GbE </a:t>
            </a:r>
            <a:r>
              <a:rPr lang="en-US" sz="1600" dirty="0" err="1">
                <a:solidFill>
                  <a:schemeClr val="lt1"/>
                </a:solidFill>
                <a:latin typeface="Meiryo UI" panose="020B0604030504040204" pitchFamily="50" charset="-128"/>
                <a:ea typeface="Meiryo UI" panose="020B0604030504040204" pitchFamily="50" charset="-128"/>
              </a:rPr>
              <a:t>クライアント</a:t>
            </a:r>
            <a:endParaRPr dirty="0">
              <a:latin typeface="Meiryo UI" panose="020B0604030504040204" pitchFamily="50" charset="-128"/>
              <a:ea typeface="Meiryo UI" panose="020B0604030504040204" pitchFamily="50" charset="-128"/>
            </a:endParaRPr>
          </a:p>
        </p:txBody>
      </p:sp>
      <p:sp>
        <p:nvSpPr>
          <p:cNvPr id="528" name="Google Shape;528;p37"/>
          <p:cNvSpPr txBox="1"/>
          <p:nvPr/>
        </p:nvSpPr>
        <p:spPr>
          <a:xfrm>
            <a:off x="812141" y="5557726"/>
            <a:ext cx="10042422" cy="1112997"/>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QNAPラボでテスト</a:t>
            </a:r>
            <a:r>
              <a:rPr lang="ja-JP" altLang="en-US" sz="800" dirty="0">
                <a:solidFill>
                  <a:schemeClr val="lt1"/>
                </a:solidFill>
                <a:latin typeface="Meiryo UI" panose="020B0604030504040204" pitchFamily="50" charset="-128"/>
                <a:ea typeface="Meiryo UI" panose="020B0604030504040204" pitchFamily="50" charset="-128"/>
              </a:rPr>
              <a:t>されました</a:t>
            </a:r>
            <a:r>
              <a:rPr lang="en-US" sz="800" dirty="0">
                <a:solidFill>
                  <a:schemeClr val="lt1"/>
                </a:solidFill>
                <a:latin typeface="Meiryo UI" panose="020B0604030504040204" pitchFamily="50" charset="-128"/>
                <a:ea typeface="Meiryo UI" panose="020B0604030504040204" pitchFamily="50" charset="-128"/>
              </a:rPr>
              <a:t>。</a:t>
            </a:r>
            <a:r>
              <a:rPr lang="en-US" sz="800" dirty="0" err="1">
                <a:solidFill>
                  <a:schemeClr val="lt1"/>
                </a:solidFill>
                <a:latin typeface="Meiryo UI" panose="020B0604030504040204" pitchFamily="50" charset="-128"/>
                <a:ea typeface="Meiryo UI" panose="020B0604030504040204" pitchFamily="50" charset="-128"/>
              </a:rPr>
              <a:t>数値は環境によって異なる場合があります</a:t>
            </a:r>
            <a:r>
              <a:rPr lang="en-US" sz="800" dirty="0">
                <a:solidFill>
                  <a:schemeClr val="lt1"/>
                </a:solidFill>
                <a:latin typeface="Meiryo UI" panose="020B0604030504040204" pitchFamily="50" charset="-128"/>
                <a:ea typeface="Meiryo UI" panose="020B0604030504040204" pitchFamily="50" charset="-128"/>
              </a:rPr>
              <a:t>。</a:t>
            </a:r>
            <a:endParaRPr sz="800" dirty="0">
              <a:solidFill>
                <a:schemeClr val="lt1"/>
              </a:solidFill>
              <a:latin typeface="Meiryo UI" panose="020B0604030504040204" pitchFamily="50" charset="-128"/>
              <a:ea typeface="Meiryo UI" panose="020B0604030504040204" pitchFamily="50" charset="-128"/>
            </a:endParaRPr>
          </a:p>
          <a:p>
            <a:pPr marL="0" marR="0" lvl="0" indent="0" algn="l" rtl="0">
              <a:lnSpc>
                <a:spcPct val="120000"/>
              </a:lnSpc>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テスト環境</a:t>
            </a:r>
            <a:r>
              <a:rPr lang="en-US" sz="800" dirty="0">
                <a:solidFill>
                  <a:schemeClr val="lt1"/>
                </a:solidFill>
                <a:latin typeface="Meiryo UI" panose="020B0604030504040204" pitchFamily="50" charset="-128"/>
                <a:ea typeface="Meiryo UI" panose="020B0604030504040204" pitchFamily="50" charset="-128"/>
              </a:rPr>
              <a:t>: </a:t>
            </a:r>
          </a:p>
          <a:p>
            <a:pPr marL="0" marR="0" lvl="0" indent="0" algn="l" rtl="0">
              <a:lnSpc>
                <a:spcPct val="120000"/>
              </a:lnSpc>
              <a:spcBef>
                <a:spcPts val="0"/>
              </a:spcBef>
              <a:spcAft>
                <a:spcPts val="0"/>
              </a:spcAft>
              <a:buNone/>
            </a:pPr>
            <a:r>
              <a:rPr lang="en-US" sz="800" dirty="0">
                <a:solidFill>
                  <a:schemeClr val="lt1"/>
                </a:solidFill>
                <a:latin typeface="Meiryo UI" panose="020B0604030504040204" pitchFamily="50" charset="-128"/>
                <a:ea typeface="Meiryo UI" panose="020B0604030504040204" pitchFamily="50" charset="-128"/>
              </a:rPr>
              <a:t>NAS: TS-h987XU-RP-16G </a:t>
            </a:r>
            <a:r>
              <a:rPr lang="en-US" sz="800" dirty="0" err="1">
                <a:solidFill>
                  <a:schemeClr val="lt1"/>
                </a:solidFill>
                <a:latin typeface="Meiryo UI" panose="020B0604030504040204" pitchFamily="50" charset="-128"/>
                <a:ea typeface="Meiryo UI" panose="020B0604030504040204" pitchFamily="50" charset="-128"/>
              </a:rPr>
              <a:t>QuTS</a:t>
            </a:r>
            <a:r>
              <a:rPr lang="en-US" sz="800" dirty="0">
                <a:solidFill>
                  <a:schemeClr val="lt1"/>
                </a:solidFill>
                <a:latin typeface="Meiryo UI" panose="020B0604030504040204" pitchFamily="50" charset="-128"/>
                <a:ea typeface="Meiryo UI" panose="020B0604030504040204" pitchFamily="50" charset="-128"/>
              </a:rPr>
              <a:t> hero h5.0.0 </a:t>
            </a:r>
          </a:p>
          <a:p>
            <a:pPr marL="0" marR="0" lvl="0" indent="0" algn="l" rtl="0">
              <a:lnSpc>
                <a:spcPct val="120000"/>
              </a:lnSpc>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ボリュームタイプ</a:t>
            </a:r>
            <a:r>
              <a:rPr lang="en-US" sz="800" dirty="0">
                <a:solidFill>
                  <a:schemeClr val="lt1"/>
                </a:solidFill>
                <a:latin typeface="Meiryo UI" panose="020B0604030504040204" pitchFamily="50" charset="-128"/>
                <a:ea typeface="Meiryo UI" panose="020B0604030504040204" pitchFamily="50" charset="-128"/>
              </a:rPr>
              <a:t>: Samsung 860 EVO 1TB RAID 5; QXG-25G2SF-CX6 </a:t>
            </a:r>
          </a:p>
          <a:p>
            <a:pPr marL="0" marR="0" lvl="0" indent="0" algn="l" rtl="0">
              <a:lnSpc>
                <a:spcPct val="120000"/>
              </a:lnSpc>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クライアント</a:t>
            </a:r>
            <a:r>
              <a:rPr lang="en-US" sz="800" dirty="0">
                <a:solidFill>
                  <a:schemeClr val="lt1"/>
                </a:solidFill>
                <a:latin typeface="Meiryo UI" panose="020B0604030504040204" pitchFamily="50" charset="-128"/>
                <a:ea typeface="Meiryo UI" panose="020B0604030504040204" pitchFamily="50" charset="-128"/>
              </a:rPr>
              <a:t> PC: 2*</a:t>
            </a:r>
            <a:r>
              <a:rPr lang="en-US" sz="800" dirty="0" err="1">
                <a:solidFill>
                  <a:schemeClr val="lt1"/>
                </a:solidFill>
                <a:latin typeface="Meiryo UI" panose="020B0604030504040204" pitchFamily="50" charset="-128"/>
                <a:ea typeface="Meiryo UI" panose="020B0604030504040204" pitchFamily="50" charset="-128"/>
              </a:rPr>
              <a:t>クライアントPC</a:t>
            </a:r>
            <a:r>
              <a:rPr lang="en-US" sz="800" dirty="0">
                <a:solidFill>
                  <a:schemeClr val="lt1"/>
                </a:solidFill>
                <a:latin typeface="Meiryo UI" panose="020B0604030504040204" pitchFamily="50" charset="-128"/>
                <a:ea typeface="Meiryo UI" panose="020B0604030504040204" pitchFamily="50" charset="-128"/>
              </a:rPr>
              <a:t> は、16GBファイルを同時に読み書きします </a:t>
            </a:r>
            <a:r>
              <a:rPr lang="ja-JP" altLang="en-US" sz="800" dirty="0">
                <a:solidFill>
                  <a:schemeClr val="lt1"/>
                </a:solidFill>
                <a:latin typeface="Meiryo UI" panose="020B0604030504040204" pitchFamily="50" charset="-128"/>
                <a:ea typeface="Meiryo UI" panose="020B0604030504040204" pitchFamily="50" charset="-128"/>
              </a:rPr>
              <a:t>。</a:t>
            </a:r>
            <a:endParaRPr lang="en-US" sz="800" dirty="0">
              <a:solidFill>
                <a:schemeClr val="lt1"/>
              </a:solidFill>
              <a:latin typeface="Meiryo UI" panose="020B0604030504040204" pitchFamily="50" charset="-128"/>
              <a:ea typeface="Meiryo UI" panose="020B0604030504040204" pitchFamily="50" charset="-128"/>
            </a:endParaRPr>
          </a:p>
          <a:p>
            <a:pPr marL="0" marR="0" lvl="0" indent="0" algn="l" rtl="0">
              <a:lnSpc>
                <a:spcPct val="120000"/>
              </a:lnSpc>
              <a:spcBef>
                <a:spcPts val="0"/>
              </a:spcBef>
              <a:spcAft>
                <a:spcPts val="0"/>
              </a:spcAft>
              <a:buNone/>
            </a:pPr>
            <a:r>
              <a:rPr lang="en-US" sz="800" dirty="0">
                <a:solidFill>
                  <a:schemeClr val="lt1"/>
                </a:solidFill>
                <a:latin typeface="Meiryo UI" panose="020B0604030504040204" pitchFamily="50" charset="-128"/>
                <a:ea typeface="Meiryo UI" panose="020B0604030504040204" pitchFamily="50" charset="-128"/>
              </a:rPr>
              <a:t>Intel Core™ i7-7700 4.20GHz CPU、32GB DDR4 RAM、QXG-25G2SF-CX4、Windows® Server 2016</a:t>
            </a:r>
            <a:endParaRPr sz="800" dirty="0">
              <a:solidFill>
                <a:schemeClr val="lt1"/>
              </a:solidFill>
              <a:latin typeface="Meiryo UI" panose="020B0604030504040204" pitchFamily="50" charset="-128"/>
              <a:ea typeface="Meiryo UI" panose="020B0604030504040204" pitchFamily="50" charset="-128"/>
            </a:endParaRPr>
          </a:p>
        </p:txBody>
      </p:sp>
      <p:sp>
        <p:nvSpPr>
          <p:cNvPr id="529" name="Google Shape;529;p37"/>
          <p:cNvSpPr txBox="1"/>
          <p:nvPr/>
        </p:nvSpPr>
        <p:spPr>
          <a:xfrm>
            <a:off x="838200" y="1881310"/>
            <a:ext cx="809413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rgbClr val="FFFFFF"/>
                </a:solidFill>
                <a:latin typeface="Meiryo UI" panose="020B0604030504040204" pitchFamily="50" charset="-128"/>
                <a:ea typeface="Meiryo UI" panose="020B0604030504040204" pitchFamily="50" charset="-128"/>
              </a:rPr>
              <a:t>1 x 25GbE </a:t>
            </a:r>
            <a:r>
              <a:rPr lang="en-US" dirty="0" err="1">
                <a:solidFill>
                  <a:srgbClr val="FFFFFF"/>
                </a:solidFill>
                <a:latin typeface="Meiryo UI" panose="020B0604030504040204" pitchFamily="50" charset="-128"/>
                <a:ea typeface="Meiryo UI" panose="020B0604030504040204" pitchFamily="50" charset="-128"/>
              </a:rPr>
              <a:t>iSCSI、SAMBA、シーケンシャル全体</a:t>
            </a:r>
            <a:r>
              <a:rPr lang="en-US" dirty="0">
                <a:solidFill>
                  <a:srgbClr val="FFFFFF"/>
                </a:solidFill>
                <a:latin typeface="Meiryo UI" panose="020B0604030504040204" pitchFamily="50" charset="-128"/>
                <a:ea typeface="Meiryo UI" panose="020B0604030504040204" pitchFamily="50" charset="-128"/>
              </a:rPr>
              <a:t> (1MB)、</a:t>
            </a:r>
            <a:r>
              <a:rPr lang="en-US" dirty="0" err="1">
                <a:solidFill>
                  <a:srgbClr val="FFFFFF"/>
                </a:solidFill>
                <a:latin typeface="Meiryo UI" panose="020B0604030504040204" pitchFamily="50" charset="-128"/>
                <a:ea typeface="Meiryo UI" panose="020B0604030504040204" pitchFamily="50" charset="-128"/>
              </a:rPr>
              <a:t>通常LUN</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530" name="Google Shape;530;p37"/>
          <p:cNvSpPr txBox="1"/>
          <p:nvPr/>
        </p:nvSpPr>
        <p:spPr>
          <a:xfrm>
            <a:off x="838200" y="3817207"/>
            <a:ext cx="804672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rgbClr val="FFFFFF"/>
                </a:solidFill>
                <a:latin typeface="Meiryo UI" panose="020B0604030504040204" pitchFamily="50" charset="-128"/>
                <a:ea typeface="Meiryo UI" panose="020B0604030504040204" pitchFamily="50" charset="-128"/>
              </a:rPr>
              <a:t>2 x 25GbE </a:t>
            </a:r>
            <a:r>
              <a:rPr lang="en-US" dirty="0" err="1">
                <a:solidFill>
                  <a:srgbClr val="FFFFFF"/>
                </a:solidFill>
                <a:latin typeface="Meiryo UI" panose="020B0604030504040204" pitchFamily="50" charset="-128"/>
                <a:ea typeface="Meiryo UI" panose="020B0604030504040204" pitchFamily="50" charset="-128"/>
              </a:rPr>
              <a:t>SAMBA、シーケンシャル全体</a:t>
            </a:r>
            <a:r>
              <a:rPr lang="en-US" dirty="0">
                <a:solidFill>
                  <a:srgbClr val="FFFFFF"/>
                </a:solidFill>
                <a:latin typeface="Meiryo UI" panose="020B0604030504040204" pitchFamily="50" charset="-128"/>
                <a:ea typeface="Meiryo UI" panose="020B0604030504040204" pitchFamily="50" charset="-128"/>
              </a:rPr>
              <a:t> (1MB)、</a:t>
            </a:r>
            <a:r>
              <a:rPr lang="en-US" dirty="0" err="1">
                <a:solidFill>
                  <a:srgbClr val="FFFFFF"/>
                </a:solidFill>
                <a:latin typeface="Meiryo UI" panose="020B0604030504040204" pitchFamily="50" charset="-128"/>
                <a:ea typeface="Meiryo UI" panose="020B0604030504040204" pitchFamily="50" charset="-128"/>
              </a:rPr>
              <a:t>通常LUN</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531" name="Google Shape;531;p37"/>
          <p:cNvSpPr txBox="1"/>
          <p:nvPr/>
        </p:nvSpPr>
        <p:spPr>
          <a:xfrm>
            <a:off x="5720260" y="2411487"/>
            <a:ext cx="1213953"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b="1" dirty="0">
                <a:solidFill>
                  <a:srgbClr val="FFBD1E"/>
                </a:solidFill>
                <a:latin typeface="Meiryo UI" panose="020B0604030504040204" pitchFamily="50" charset="-128"/>
                <a:ea typeface="Meiryo UI" panose="020B0604030504040204" pitchFamily="50" charset="-128"/>
              </a:rPr>
              <a:t>2,953 MB/s</a:t>
            </a:r>
            <a:endParaRPr dirty="0">
              <a:latin typeface="Meiryo UI" panose="020B0604030504040204" pitchFamily="50" charset="-128"/>
              <a:ea typeface="Meiryo UI" panose="020B0604030504040204" pitchFamily="50" charset="-128"/>
            </a:endParaRPr>
          </a:p>
        </p:txBody>
      </p:sp>
      <p:sp>
        <p:nvSpPr>
          <p:cNvPr id="532" name="Google Shape;532;p37"/>
          <p:cNvSpPr txBox="1"/>
          <p:nvPr/>
        </p:nvSpPr>
        <p:spPr>
          <a:xfrm>
            <a:off x="5659128" y="4239212"/>
            <a:ext cx="1213953"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b="1" dirty="0">
                <a:solidFill>
                  <a:srgbClr val="FFBD1E"/>
                </a:solidFill>
                <a:latin typeface="Meiryo UI" panose="020B0604030504040204" pitchFamily="50" charset="-128"/>
                <a:ea typeface="Meiryo UI" panose="020B0604030504040204" pitchFamily="50" charset="-128"/>
              </a:rPr>
              <a:t>5,876 MB/s</a:t>
            </a:r>
            <a:endParaRPr dirty="0">
              <a:latin typeface="Meiryo UI" panose="020B0604030504040204" pitchFamily="50" charset="-128"/>
              <a:ea typeface="Meiryo UI" panose="020B0604030504040204" pitchFamily="50" charset="-128"/>
            </a:endParaRPr>
          </a:p>
        </p:txBody>
      </p:sp>
      <p:sp>
        <p:nvSpPr>
          <p:cNvPr id="533" name="Google Shape;533;p37"/>
          <p:cNvSpPr txBox="1"/>
          <p:nvPr/>
        </p:nvSpPr>
        <p:spPr>
          <a:xfrm>
            <a:off x="5198497" y="4774881"/>
            <a:ext cx="1213953"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b="1" dirty="0">
                <a:solidFill>
                  <a:srgbClr val="03D2FB"/>
                </a:solidFill>
                <a:latin typeface="Meiryo UI" panose="020B0604030504040204" pitchFamily="50" charset="-128"/>
                <a:ea typeface="Meiryo UI" panose="020B0604030504040204" pitchFamily="50" charset="-128"/>
              </a:rPr>
              <a:t>5,901 MB/s</a:t>
            </a:r>
            <a:endParaRPr dirty="0">
              <a:latin typeface="Meiryo UI" panose="020B0604030504040204" pitchFamily="50" charset="-128"/>
              <a:ea typeface="Meiryo UI" panose="020B0604030504040204" pitchFamily="50" charset="-128"/>
            </a:endParaRPr>
          </a:p>
        </p:txBody>
      </p:sp>
      <p:sp>
        <p:nvSpPr>
          <p:cNvPr id="534" name="Google Shape;534;p37"/>
          <p:cNvSpPr txBox="1"/>
          <p:nvPr/>
        </p:nvSpPr>
        <p:spPr>
          <a:xfrm>
            <a:off x="7199567" y="1945239"/>
            <a:ext cx="4606364" cy="1277273"/>
          </a:xfrm>
          <a:prstGeom prst="rect">
            <a:avLst/>
          </a:prstGeom>
          <a:noFill/>
          <a:ln>
            <a:noFill/>
          </a:ln>
        </p:spPr>
        <p:txBody>
          <a:bodyPr spcFirstLastPara="1" wrap="square" lIns="91425" tIns="45700" rIns="91425" bIns="45700" anchor="t" anchorCtr="0">
            <a:noAutofit/>
          </a:bodyPr>
          <a:lstStyle/>
          <a:p>
            <a:pPr marL="285750" marR="0" lvl="0" indent="-285750" algn="l" rtl="0">
              <a:spcBef>
                <a:spcPts val="600"/>
              </a:spcBef>
              <a:spcAft>
                <a:spcPts val="0"/>
              </a:spcAft>
              <a:buClr>
                <a:srgbClr val="F34F21"/>
              </a:buClr>
              <a:buSzPts val="1800"/>
              <a:buFont typeface="Arial"/>
              <a:buChar char="•"/>
            </a:pPr>
            <a:r>
              <a:rPr lang="en-US" sz="1600" dirty="0">
                <a:solidFill>
                  <a:schemeClr val="lt1"/>
                </a:solidFill>
                <a:latin typeface="Meiryo UI" panose="020B0604030504040204" pitchFamily="50" charset="-128"/>
                <a:ea typeface="Meiryo UI" panose="020B0604030504040204" pitchFamily="50" charset="-128"/>
              </a:rPr>
              <a:t>1 x 25GbE SMB</a:t>
            </a:r>
            <a:r>
              <a:rPr lang="ja-JP" altLang="en-US" sz="1600" dirty="0">
                <a:solidFill>
                  <a:schemeClr val="lt1"/>
                </a:solidFill>
                <a:latin typeface="Meiryo UI" panose="020B0604030504040204" pitchFamily="50" charset="-128"/>
                <a:ea typeface="Meiryo UI" panose="020B0604030504040204" pitchFamily="50" charset="-128"/>
              </a:rPr>
              <a:t>シーケンシャル</a:t>
            </a:r>
            <a:r>
              <a:rPr lang="en-US" sz="1600" dirty="0" err="1">
                <a:solidFill>
                  <a:schemeClr val="lt1"/>
                </a:solidFill>
                <a:latin typeface="Meiryo UI" panose="020B0604030504040204" pitchFamily="50" charset="-128"/>
                <a:ea typeface="Meiryo UI" panose="020B0604030504040204" pitchFamily="50" charset="-128"/>
              </a:rPr>
              <a:t>読み取り</a:t>
            </a:r>
            <a:r>
              <a:rPr lang="en-US" sz="1600" dirty="0">
                <a:solidFill>
                  <a:schemeClr val="lt1"/>
                </a:solidFill>
                <a:latin typeface="Meiryo UI" panose="020B0604030504040204" pitchFamily="50" charset="-128"/>
                <a:ea typeface="Meiryo UI" panose="020B0604030504040204" pitchFamily="50" charset="-128"/>
              </a:rPr>
              <a:t> 2,953 MB/</a:t>
            </a:r>
            <a:r>
              <a:rPr lang="en-US" sz="1600" dirty="0" err="1">
                <a:solidFill>
                  <a:schemeClr val="lt1"/>
                </a:solidFill>
                <a:latin typeface="Meiryo UI" panose="020B0604030504040204" pitchFamily="50" charset="-128"/>
                <a:ea typeface="Meiryo UI" panose="020B0604030504040204" pitchFamily="50" charset="-128"/>
              </a:rPr>
              <a:t>sおよび</a:t>
            </a:r>
            <a:r>
              <a:rPr lang="ja-JP" altLang="en-US" sz="1600" dirty="0">
                <a:solidFill>
                  <a:schemeClr val="lt1"/>
                </a:solidFill>
                <a:latin typeface="Meiryo UI" panose="020B0604030504040204" pitchFamily="50" charset="-128"/>
                <a:ea typeface="Meiryo UI" panose="020B0604030504040204" pitchFamily="50" charset="-128"/>
              </a:rPr>
              <a:t>シーケンシャル</a:t>
            </a:r>
            <a:r>
              <a:rPr lang="en-US" sz="1600" dirty="0" err="1">
                <a:solidFill>
                  <a:schemeClr val="lt1"/>
                </a:solidFill>
                <a:latin typeface="Meiryo UI" panose="020B0604030504040204" pitchFamily="50" charset="-128"/>
                <a:ea typeface="Meiryo UI" panose="020B0604030504040204" pitchFamily="50" charset="-128"/>
              </a:rPr>
              <a:t>書き込み</a:t>
            </a:r>
            <a:r>
              <a:rPr lang="en-US" sz="1600" dirty="0">
                <a:solidFill>
                  <a:schemeClr val="lt1"/>
                </a:solidFill>
                <a:latin typeface="Meiryo UI" panose="020B0604030504040204" pitchFamily="50" charset="-128"/>
                <a:ea typeface="Meiryo UI" panose="020B0604030504040204" pitchFamily="50" charset="-128"/>
              </a:rPr>
              <a:t> 2,940 MB/s</a:t>
            </a:r>
            <a:endParaRPr sz="1600" dirty="0">
              <a:solidFill>
                <a:schemeClr val="lt1"/>
              </a:solidFill>
              <a:latin typeface="Meiryo UI" panose="020B0604030504040204" pitchFamily="50" charset="-128"/>
              <a:ea typeface="Meiryo UI" panose="020B0604030504040204" pitchFamily="50" charset="-128"/>
            </a:endParaRPr>
          </a:p>
          <a:p>
            <a:pPr marL="285750" marR="0" lvl="0" indent="-285750" algn="l" rtl="0">
              <a:spcBef>
                <a:spcPts val="600"/>
              </a:spcBef>
              <a:spcAft>
                <a:spcPts val="0"/>
              </a:spcAft>
              <a:buClr>
                <a:srgbClr val="F34F21"/>
              </a:buClr>
              <a:buSzPts val="1800"/>
              <a:buFont typeface="Arial"/>
              <a:buChar char="•"/>
            </a:pPr>
            <a:r>
              <a:rPr lang="en-US" sz="1600" dirty="0">
                <a:solidFill>
                  <a:schemeClr val="lt1"/>
                </a:solidFill>
                <a:latin typeface="Meiryo UI" panose="020B0604030504040204" pitchFamily="50" charset="-128"/>
                <a:ea typeface="Meiryo UI" panose="020B0604030504040204" pitchFamily="50" charset="-128"/>
              </a:rPr>
              <a:t>2 x 25GbE SMB</a:t>
            </a:r>
            <a:r>
              <a:rPr lang="ja-JP" altLang="en-US" sz="1600" dirty="0">
                <a:solidFill>
                  <a:schemeClr val="lt1"/>
                </a:solidFill>
                <a:latin typeface="Meiryo UI" panose="020B0604030504040204" pitchFamily="50" charset="-128"/>
                <a:ea typeface="Meiryo UI" panose="020B0604030504040204" pitchFamily="50" charset="-128"/>
              </a:rPr>
              <a:t>シーケンシャル</a:t>
            </a:r>
            <a:r>
              <a:rPr lang="en-US" sz="1600" dirty="0" err="1">
                <a:solidFill>
                  <a:schemeClr val="lt1"/>
                </a:solidFill>
                <a:latin typeface="Meiryo UI" panose="020B0604030504040204" pitchFamily="50" charset="-128"/>
                <a:ea typeface="Meiryo UI" panose="020B0604030504040204" pitchFamily="50" charset="-128"/>
              </a:rPr>
              <a:t>読み取り</a:t>
            </a:r>
            <a:r>
              <a:rPr lang="en-US" sz="1600" dirty="0">
                <a:solidFill>
                  <a:schemeClr val="lt1"/>
                </a:solidFill>
                <a:latin typeface="Meiryo UI" panose="020B0604030504040204" pitchFamily="50" charset="-128"/>
                <a:ea typeface="Meiryo UI" panose="020B0604030504040204" pitchFamily="50" charset="-128"/>
              </a:rPr>
              <a:t> 5,876 MB/</a:t>
            </a:r>
            <a:r>
              <a:rPr lang="en-US" sz="1600" dirty="0" err="1">
                <a:solidFill>
                  <a:schemeClr val="lt1"/>
                </a:solidFill>
                <a:latin typeface="Meiryo UI" panose="020B0604030504040204" pitchFamily="50" charset="-128"/>
                <a:ea typeface="Meiryo UI" panose="020B0604030504040204" pitchFamily="50" charset="-128"/>
              </a:rPr>
              <a:t>sおよび</a:t>
            </a:r>
            <a:r>
              <a:rPr lang="ja-JP" altLang="en-US" sz="1600" dirty="0">
                <a:solidFill>
                  <a:schemeClr val="lt1"/>
                </a:solidFill>
                <a:latin typeface="Meiryo UI" panose="020B0604030504040204" pitchFamily="50" charset="-128"/>
                <a:ea typeface="Meiryo UI" panose="020B0604030504040204" pitchFamily="50" charset="-128"/>
              </a:rPr>
              <a:t>シーケンシャル</a:t>
            </a:r>
            <a:r>
              <a:rPr lang="en-US" sz="1600" dirty="0" err="1">
                <a:solidFill>
                  <a:schemeClr val="lt1"/>
                </a:solidFill>
                <a:latin typeface="Meiryo UI" panose="020B0604030504040204" pitchFamily="50" charset="-128"/>
                <a:ea typeface="Meiryo UI" panose="020B0604030504040204" pitchFamily="50" charset="-128"/>
              </a:rPr>
              <a:t>書き込み</a:t>
            </a:r>
            <a:r>
              <a:rPr lang="en-US" sz="1600" dirty="0">
                <a:solidFill>
                  <a:schemeClr val="lt1"/>
                </a:solidFill>
                <a:latin typeface="Meiryo UI" panose="020B0604030504040204" pitchFamily="50" charset="-128"/>
                <a:ea typeface="Meiryo UI" panose="020B0604030504040204" pitchFamily="50" charset="-128"/>
              </a:rPr>
              <a:t> 5,901 MB/s</a:t>
            </a:r>
            <a:endParaRPr sz="1600" dirty="0">
              <a:solidFill>
                <a:schemeClr val="lt1"/>
              </a:solidFill>
              <a:latin typeface="Meiryo UI" panose="020B0604030504040204" pitchFamily="50" charset="-128"/>
              <a:ea typeface="Meiryo UI" panose="020B0604030504040204" pitchFamily="50" charset="-128"/>
            </a:endParaRPr>
          </a:p>
        </p:txBody>
      </p:sp>
      <p:sp>
        <p:nvSpPr>
          <p:cNvPr id="535" name="Google Shape;535;p37"/>
          <p:cNvSpPr txBox="1"/>
          <p:nvPr/>
        </p:nvSpPr>
        <p:spPr>
          <a:xfrm>
            <a:off x="5493069" y="2915679"/>
            <a:ext cx="1213953"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b="1" dirty="0">
                <a:solidFill>
                  <a:srgbClr val="03D2FB"/>
                </a:solidFill>
                <a:latin typeface="Meiryo UI" panose="020B0604030504040204" pitchFamily="50" charset="-128"/>
                <a:ea typeface="Meiryo UI" panose="020B0604030504040204" pitchFamily="50" charset="-128"/>
              </a:rPr>
              <a:t>2,940 MB/s</a:t>
            </a:r>
            <a:endParaRPr dirty="0">
              <a:latin typeface="Meiryo UI" panose="020B0604030504040204" pitchFamily="50" charset="-128"/>
              <a:ea typeface="Meiryo UI" panose="020B0604030504040204" pitchFamily="50" charset="-128"/>
            </a:endParaRPr>
          </a:p>
        </p:txBody>
      </p:sp>
      <p:grpSp>
        <p:nvGrpSpPr>
          <p:cNvPr id="536" name="Google Shape;536;p37"/>
          <p:cNvGrpSpPr/>
          <p:nvPr/>
        </p:nvGrpSpPr>
        <p:grpSpPr>
          <a:xfrm>
            <a:off x="952743" y="2424764"/>
            <a:ext cx="2905612" cy="1015664"/>
            <a:chOff x="1730124" y="1545928"/>
            <a:chExt cx="2905612" cy="1322262"/>
          </a:xfrm>
        </p:grpSpPr>
        <p:cxnSp>
          <p:nvCxnSpPr>
            <p:cNvPr id="537" name="Google Shape;537;p37"/>
            <p:cNvCxnSpPr/>
            <p:nvPr/>
          </p:nvCxnSpPr>
          <p:spPr>
            <a:xfrm>
              <a:off x="1730124"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538" name="Google Shape;538;p37"/>
            <p:cNvCxnSpPr/>
            <p:nvPr/>
          </p:nvCxnSpPr>
          <p:spPr>
            <a:xfrm>
              <a:off x="2456527"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539" name="Google Shape;539;p37"/>
            <p:cNvCxnSpPr/>
            <p:nvPr/>
          </p:nvCxnSpPr>
          <p:spPr>
            <a:xfrm>
              <a:off x="3182930"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540" name="Google Shape;540;p37"/>
            <p:cNvCxnSpPr/>
            <p:nvPr/>
          </p:nvCxnSpPr>
          <p:spPr>
            <a:xfrm>
              <a:off x="3909333"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541" name="Google Shape;541;p37"/>
            <p:cNvCxnSpPr/>
            <p:nvPr/>
          </p:nvCxnSpPr>
          <p:spPr>
            <a:xfrm>
              <a:off x="4635736" y="1545928"/>
              <a:ext cx="0" cy="1322262"/>
            </a:xfrm>
            <a:prstGeom prst="straightConnector1">
              <a:avLst/>
            </a:prstGeom>
            <a:noFill/>
            <a:ln w="9525" cap="flat" cmpd="sng">
              <a:solidFill>
                <a:srgbClr val="BFBFBF"/>
              </a:solidFill>
              <a:prstDash val="solid"/>
              <a:miter lim="800000"/>
              <a:headEnd type="none" w="sm" len="sm"/>
              <a:tailEnd type="none" w="sm" len="sm"/>
            </a:ln>
          </p:spPr>
        </p:cxnSp>
      </p:grpSp>
      <p:cxnSp>
        <p:nvCxnSpPr>
          <p:cNvPr id="542" name="Google Shape;542;p37"/>
          <p:cNvCxnSpPr/>
          <p:nvPr/>
        </p:nvCxnSpPr>
        <p:spPr>
          <a:xfrm>
            <a:off x="954652" y="2713925"/>
            <a:ext cx="5979562" cy="0"/>
          </a:xfrm>
          <a:prstGeom prst="straightConnector1">
            <a:avLst/>
          </a:prstGeom>
          <a:noFill/>
          <a:ln w="92075" cap="flat" cmpd="sng">
            <a:solidFill>
              <a:srgbClr val="FB8605"/>
            </a:solidFill>
            <a:prstDash val="solid"/>
            <a:miter lim="800000"/>
            <a:headEnd type="none" w="sm" len="sm"/>
            <a:tailEnd type="none" w="sm" len="sm"/>
          </a:ln>
        </p:spPr>
      </p:cxnSp>
      <p:cxnSp>
        <p:nvCxnSpPr>
          <p:cNvPr id="543" name="Google Shape;543;p37"/>
          <p:cNvCxnSpPr/>
          <p:nvPr/>
        </p:nvCxnSpPr>
        <p:spPr>
          <a:xfrm>
            <a:off x="954651" y="3246769"/>
            <a:ext cx="5685393" cy="0"/>
          </a:xfrm>
          <a:prstGeom prst="straightConnector1">
            <a:avLst/>
          </a:prstGeom>
          <a:noFill/>
          <a:ln w="92075" cap="flat" cmpd="sng">
            <a:solidFill>
              <a:srgbClr val="88F2DC"/>
            </a:solidFill>
            <a:prstDash val="solid"/>
            <a:miter lim="800000"/>
            <a:headEnd type="none" w="sm" len="sm"/>
            <a:tailEnd type="none" w="sm" len="sm"/>
          </a:ln>
        </p:spPr>
      </p:cxnSp>
      <p:sp>
        <p:nvSpPr>
          <p:cNvPr id="544" name="Google Shape;544;p37"/>
          <p:cNvSpPr txBox="1"/>
          <p:nvPr/>
        </p:nvSpPr>
        <p:spPr>
          <a:xfrm>
            <a:off x="929658" y="2414026"/>
            <a:ext cx="1691961"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err="1">
                <a:solidFill>
                  <a:schemeClr val="lt1"/>
                </a:solidFill>
                <a:latin typeface="Meiryo UI" panose="020B0604030504040204" pitchFamily="50" charset="-128"/>
                <a:ea typeface="Meiryo UI" panose="020B0604030504040204" pitchFamily="50" charset="-128"/>
              </a:rPr>
              <a:t>SMBシーケンシャル</a:t>
            </a:r>
            <a:r>
              <a:rPr lang="ja-JP" altLang="en-US" sz="1000" dirty="0">
                <a:solidFill>
                  <a:schemeClr val="lt1"/>
                </a:solidFill>
                <a:latin typeface="Meiryo UI" panose="020B0604030504040204" pitchFamily="50" charset="-128"/>
                <a:ea typeface="Meiryo UI" panose="020B0604030504040204" pitchFamily="50" charset="-128"/>
              </a:rPr>
              <a:t>読み取り</a:t>
            </a:r>
            <a:endParaRPr dirty="0">
              <a:latin typeface="Meiryo UI" panose="020B0604030504040204" pitchFamily="50" charset="-128"/>
              <a:ea typeface="Meiryo UI" panose="020B0604030504040204" pitchFamily="50" charset="-128"/>
            </a:endParaRPr>
          </a:p>
        </p:txBody>
      </p:sp>
      <p:sp>
        <p:nvSpPr>
          <p:cNvPr id="545" name="Google Shape;545;p37"/>
          <p:cNvSpPr txBox="1"/>
          <p:nvPr/>
        </p:nvSpPr>
        <p:spPr>
          <a:xfrm>
            <a:off x="949652" y="2939720"/>
            <a:ext cx="1689753"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err="1">
                <a:solidFill>
                  <a:schemeClr val="lt1"/>
                </a:solidFill>
                <a:latin typeface="Meiryo UI" panose="020B0604030504040204" pitchFamily="50" charset="-128"/>
                <a:ea typeface="Meiryo UI" panose="020B0604030504040204" pitchFamily="50" charset="-128"/>
              </a:rPr>
              <a:t>SMBシーケンシャル書き</a:t>
            </a:r>
            <a:r>
              <a:rPr lang="ja-JP" altLang="en-US" sz="1000" dirty="0">
                <a:solidFill>
                  <a:schemeClr val="lt1"/>
                </a:solidFill>
                <a:latin typeface="Meiryo UI" panose="020B0604030504040204" pitchFamily="50" charset="-128"/>
                <a:ea typeface="Meiryo UI" panose="020B0604030504040204" pitchFamily="50" charset="-128"/>
              </a:rPr>
              <a:t>込み</a:t>
            </a:r>
            <a:endParaRPr dirty="0">
              <a:latin typeface="Meiryo UI" panose="020B0604030504040204" pitchFamily="50" charset="-128"/>
              <a:ea typeface="Meiryo UI" panose="020B0604030504040204" pitchFamily="50" charset="-128"/>
            </a:endParaRPr>
          </a:p>
        </p:txBody>
      </p:sp>
      <p:grpSp>
        <p:nvGrpSpPr>
          <p:cNvPr id="546" name="Google Shape;546;p37"/>
          <p:cNvGrpSpPr/>
          <p:nvPr/>
        </p:nvGrpSpPr>
        <p:grpSpPr>
          <a:xfrm>
            <a:off x="959843" y="4236195"/>
            <a:ext cx="2905612" cy="1100348"/>
            <a:chOff x="1730124" y="1545928"/>
            <a:chExt cx="2905612" cy="1322262"/>
          </a:xfrm>
        </p:grpSpPr>
        <p:cxnSp>
          <p:nvCxnSpPr>
            <p:cNvPr id="547" name="Google Shape;547;p37"/>
            <p:cNvCxnSpPr/>
            <p:nvPr/>
          </p:nvCxnSpPr>
          <p:spPr>
            <a:xfrm>
              <a:off x="1730124"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548" name="Google Shape;548;p37"/>
            <p:cNvCxnSpPr/>
            <p:nvPr/>
          </p:nvCxnSpPr>
          <p:spPr>
            <a:xfrm>
              <a:off x="2456527"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549" name="Google Shape;549;p37"/>
            <p:cNvCxnSpPr/>
            <p:nvPr/>
          </p:nvCxnSpPr>
          <p:spPr>
            <a:xfrm>
              <a:off x="3182930"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550" name="Google Shape;550;p37"/>
            <p:cNvCxnSpPr/>
            <p:nvPr/>
          </p:nvCxnSpPr>
          <p:spPr>
            <a:xfrm>
              <a:off x="3909333"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551" name="Google Shape;551;p37"/>
            <p:cNvCxnSpPr/>
            <p:nvPr/>
          </p:nvCxnSpPr>
          <p:spPr>
            <a:xfrm>
              <a:off x="4635736" y="1545928"/>
              <a:ext cx="0" cy="1322262"/>
            </a:xfrm>
            <a:prstGeom prst="straightConnector1">
              <a:avLst/>
            </a:prstGeom>
            <a:noFill/>
            <a:ln w="9525" cap="flat" cmpd="sng">
              <a:solidFill>
                <a:srgbClr val="BFBFBF"/>
              </a:solidFill>
              <a:prstDash val="solid"/>
              <a:miter lim="800000"/>
              <a:headEnd type="none" w="sm" len="sm"/>
              <a:tailEnd type="none" w="sm" len="sm"/>
            </a:ln>
          </p:spPr>
        </p:cxnSp>
      </p:grpSp>
      <p:cxnSp>
        <p:nvCxnSpPr>
          <p:cNvPr id="552" name="Google Shape;552;p37"/>
          <p:cNvCxnSpPr/>
          <p:nvPr/>
        </p:nvCxnSpPr>
        <p:spPr>
          <a:xfrm>
            <a:off x="954652" y="4552877"/>
            <a:ext cx="5979562" cy="0"/>
          </a:xfrm>
          <a:prstGeom prst="straightConnector1">
            <a:avLst/>
          </a:prstGeom>
          <a:noFill/>
          <a:ln w="92075" cap="flat" cmpd="sng">
            <a:solidFill>
              <a:srgbClr val="FB8605"/>
            </a:solidFill>
            <a:prstDash val="solid"/>
            <a:miter lim="800000"/>
            <a:headEnd type="none" w="sm" len="sm"/>
            <a:tailEnd type="none" w="sm" len="sm"/>
          </a:ln>
        </p:spPr>
      </p:cxnSp>
      <p:cxnSp>
        <p:nvCxnSpPr>
          <p:cNvPr id="553" name="Google Shape;553;p37"/>
          <p:cNvCxnSpPr/>
          <p:nvPr/>
        </p:nvCxnSpPr>
        <p:spPr>
          <a:xfrm>
            <a:off x="954651" y="5085721"/>
            <a:ext cx="5372586" cy="0"/>
          </a:xfrm>
          <a:prstGeom prst="straightConnector1">
            <a:avLst/>
          </a:prstGeom>
          <a:noFill/>
          <a:ln w="92075" cap="flat" cmpd="sng">
            <a:solidFill>
              <a:srgbClr val="88F2DC"/>
            </a:solidFill>
            <a:prstDash val="solid"/>
            <a:miter lim="800000"/>
            <a:headEnd type="none" w="sm" len="sm"/>
            <a:tailEnd type="none" w="sm" len="sm"/>
          </a:ln>
        </p:spPr>
      </p:cxnSp>
      <p:sp>
        <p:nvSpPr>
          <p:cNvPr id="554" name="Google Shape;554;p37"/>
          <p:cNvSpPr txBox="1"/>
          <p:nvPr/>
        </p:nvSpPr>
        <p:spPr>
          <a:xfrm>
            <a:off x="917482" y="4221612"/>
            <a:ext cx="1691961"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err="1">
                <a:solidFill>
                  <a:schemeClr val="lt1"/>
                </a:solidFill>
                <a:latin typeface="Meiryo UI" panose="020B0604030504040204" pitchFamily="50" charset="-128"/>
                <a:ea typeface="Meiryo UI" panose="020B0604030504040204" pitchFamily="50" charset="-128"/>
              </a:rPr>
              <a:t>SMBシーケンシャル</a:t>
            </a:r>
            <a:r>
              <a:rPr lang="ja-JP" altLang="en-US" sz="1000" dirty="0">
                <a:solidFill>
                  <a:schemeClr val="lt1"/>
                </a:solidFill>
                <a:latin typeface="Meiryo UI" panose="020B0604030504040204" pitchFamily="50" charset="-128"/>
                <a:ea typeface="Meiryo UI" panose="020B0604030504040204" pitchFamily="50" charset="-128"/>
              </a:rPr>
              <a:t>読み取り</a:t>
            </a:r>
            <a:endParaRPr dirty="0">
              <a:latin typeface="Meiryo UI" panose="020B0604030504040204" pitchFamily="50" charset="-128"/>
              <a:ea typeface="Meiryo UI" panose="020B0604030504040204" pitchFamily="50" charset="-128"/>
            </a:endParaRPr>
          </a:p>
        </p:txBody>
      </p:sp>
      <p:sp>
        <p:nvSpPr>
          <p:cNvPr id="555" name="Google Shape;555;p37"/>
          <p:cNvSpPr txBox="1"/>
          <p:nvPr/>
        </p:nvSpPr>
        <p:spPr>
          <a:xfrm>
            <a:off x="921028" y="4774882"/>
            <a:ext cx="1691961"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err="1">
                <a:solidFill>
                  <a:schemeClr val="lt1"/>
                </a:solidFill>
                <a:latin typeface="Meiryo UI" panose="020B0604030504040204" pitchFamily="50" charset="-128"/>
                <a:ea typeface="Meiryo UI" panose="020B0604030504040204" pitchFamily="50" charset="-128"/>
              </a:rPr>
              <a:t>SMBシーケンシャル書き込み</a:t>
            </a:r>
            <a:endParaRPr dirty="0">
              <a:latin typeface="Meiryo UI" panose="020B0604030504040204" pitchFamily="50" charset="-128"/>
              <a:ea typeface="Meiryo UI" panose="020B0604030504040204" pitchFamily="50" charset="-128"/>
            </a:endParaRPr>
          </a:p>
        </p:txBody>
      </p:sp>
      <p:sp>
        <p:nvSpPr>
          <p:cNvPr id="556" name="Google Shape;556;p37"/>
          <p:cNvSpPr txBox="1">
            <a:spLocks noGrp="1"/>
          </p:cNvSpPr>
          <p:nvPr>
            <p:ph type="title"/>
          </p:nvPr>
        </p:nvSpPr>
        <p:spPr>
          <a:xfrm>
            <a:off x="838200" y="46133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Arial"/>
              <a:buNone/>
            </a:pPr>
            <a:r>
              <a:rPr lang="en-US" dirty="0"/>
              <a:t>4コア8スレッドTS-h987XU-RP-E2334-16G 25GbEマルチクライアントパフォーマンス</a:t>
            </a:r>
            <a:endParaRPr dirty="0">
              <a:sym typeface="Arial"/>
            </a:endParaRPr>
          </a:p>
        </p:txBody>
      </p:sp>
      <p:pic>
        <p:nvPicPr>
          <p:cNvPr id="557" name="Google Shape;557;p37" descr="ts-h987xu-rp"/>
          <p:cNvPicPr preferRelativeResize="0"/>
          <p:nvPr/>
        </p:nvPicPr>
        <p:blipFill rotWithShape="1">
          <a:blip r:embed="rId3">
            <a:alphaModFix/>
          </a:blip>
          <a:srcRect/>
          <a:stretch/>
        </p:blipFill>
        <p:spPr>
          <a:xfrm>
            <a:off x="7416443" y="2779711"/>
            <a:ext cx="3942719" cy="2464199"/>
          </a:xfrm>
          <a:prstGeom prst="rect">
            <a:avLst/>
          </a:prstGeom>
          <a:noFill/>
          <a:ln>
            <a:noFill/>
          </a:ln>
        </p:spPr>
      </p:pic>
      <p:grpSp>
        <p:nvGrpSpPr>
          <p:cNvPr id="558" name="Google Shape;558;p37"/>
          <p:cNvGrpSpPr/>
          <p:nvPr/>
        </p:nvGrpSpPr>
        <p:grpSpPr>
          <a:xfrm>
            <a:off x="7597005" y="4535488"/>
            <a:ext cx="1047807" cy="1167585"/>
            <a:chOff x="7768335" y="4695182"/>
            <a:chExt cx="1047807" cy="1167585"/>
          </a:xfrm>
        </p:grpSpPr>
        <p:pic>
          <p:nvPicPr>
            <p:cNvPr id="559" name="Google Shape;559;p37"/>
            <p:cNvPicPr preferRelativeResize="0"/>
            <p:nvPr/>
          </p:nvPicPr>
          <p:blipFill rotWithShape="1">
            <a:blip r:embed="rId4">
              <a:alphaModFix/>
            </a:blip>
            <a:srcRect l="32763" t="44401" r="33507"/>
            <a:stretch/>
          </p:blipFill>
          <p:spPr>
            <a:xfrm>
              <a:off x="7768335" y="5243910"/>
              <a:ext cx="1047806" cy="618857"/>
            </a:xfrm>
            <a:prstGeom prst="rect">
              <a:avLst/>
            </a:prstGeom>
            <a:noFill/>
            <a:ln>
              <a:noFill/>
            </a:ln>
          </p:spPr>
        </p:pic>
        <p:sp>
          <p:nvSpPr>
            <p:cNvPr id="560" name="Google Shape;560;p37"/>
            <p:cNvSpPr txBox="1"/>
            <p:nvPr/>
          </p:nvSpPr>
          <p:spPr>
            <a:xfrm>
              <a:off x="7865580" y="4999710"/>
              <a:ext cx="54743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sp>
          <p:nvSpPr>
            <p:cNvPr id="561" name="Google Shape;561;p37"/>
            <p:cNvSpPr txBox="1"/>
            <p:nvPr/>
          </p:nvSpPr>
          <p:spPr>
            <a:xfrm>
              <a:off x="8268707" y="4999710"/>
              <a:ext cx="54743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cxnSp>
          <p:nvCxnSpPr>
            <p:cNvPr id="562" name="Google Shape;562;p37"/>
            <p:cNvCxnSpPr/>
            <p:nvPr/>
          </p:nvCxnSpPr>
          <p:spPr>
            <a:xfrm>
              <a:off x="8189951" y="4695182"/>
              <a:ext cx="0" cy="322802"/>
            </a:xfrm>
            <a:prstGeom prst="straightConnector1">
              <a:avLst/>
            </a:prstGeom>
            <a:noFill/>
            <a:ln w="9525" cap="flat" cmpd="sng">
              <a:solidFill>
                <a:srgbClr val="F39939"/>
              </a:solidFill>
              <a:prstDash val="solid"/>
              <a:miter lim="800000"/>
              <a:headEnd type="none" w="sm" len="sm"/>
              <a:tailEnd type="none" w="sm" len="sm"/>
            </a:ln>
          </p:spPr>
        </p:cxnSp>
        <p:cxnSp>
          <p:nvCxnSpPr>
            <p:cNvPr id="563" name="Google Shape;563;p37"/>
            <p:cNvCxnSpPr/>
            <p:nvPr/>
          </p:nvCxnSpPr>
          <p:spPr>
            <a:xfrm>
              <a:off x="8513801" y="4785669"/>
              <a:ext cx="0" cy="232315"/>
            </a:xfrm>
            <a:prstGeom prst="straightConnector1">
              <a:avLst/>
            </a:prstGeom>
            <a:noFill/>
            <a:ln w="9525" cap="flat" cmpd="sng">
              <a:solidFill>
                <a:srgbClr val="F39939"/>
              </a:solidFill>
              <a:prstDash val="solid"/>
              <a:miter lim="800000"/>
              <a:headEnd type="none" w="sm" len="sm"/>
              <a:tailEnd type="none" w="sm" len="sm"/>
            </a:ln>
          </p:spPr>
        </p:cxnSp>
      </p:grpSp>
    </p:spTree>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38"/>
          <p:cNvSpPr txBox="1">
            <a:spLocks noGrp="1"/>
          </p:cNvSpPr>
          <p:nvPr>
            <p:ph type="title"/>
          </p:nvPr>
        </p:nvSpPr>
        <p:spPr>
          <a:xfrm>
            <a:off x="838200" y="46133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Arial"/>
              <a:buNone/>
            </a:pPr>
            <a:r>
              <a:rPr lang="en-US" dirty="0"/>
              <a:t>6コア12スレッドTS-h1887XU-RP-E2336-32G 6 x 25GbEマルチクライアントパフォーマンス</a:t>
            </a:r>
            <a:endParaRPr dirty="0">
              <a:sym typeface="Arial"/>
            </a:endParaRPr>
          </a:p>
        </p:txBody>
      </p:sp>
      <p:sp>
        <p:nvSpPr>
          <p:cNvPr id="570" name="Google Shape;570;p38"/>
          <p:cNvSpPr txBox="1"/>
          <p:nvPr/>
        </p:nvSpPr>
        <p:spPr>
          <a:xfrm>
            <a:off x="7768335" y="6019964"/>
            <a:ext cx="2961735" cy="39220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600"/>
              <a:buFont typeface="Arial"/>
              <a:buNone/>
            </a:pPr>
            <a:r>
              <a:rPr lang="en-US" sz="1600" dirty="0">
                <a:solidFill>
                  <a:schemeClr val="lt1"/>
                </a:solidFill>
                <a:latin typeface="Meiryo UI" panose="020B0604030504040204" pitchFamily="50" charset="-128"/>
                <a:ea typeface="Meiryo UI" panose="020B0604030504040204" pitchFamily="50" charset="-128"/>
              </a:rPr>
              <a:t>6x 25GbE </a:t>
            </a:r>
            <a:r>
              <a:rPr lang="en-US" sz="1600" dirty="0" err="1">
                <a:solidFill>
                  <a:schemeClr val="lt1"/>
                </a:solidFill>
                <a:latin typeface="Meiryo UI" panose="020B0604030504040204" pitchFamily="50" charset="-128"/>
                <a:ea typeface="Meiryo UI" panose="020B0604030504040204" pitchFamily="50" charset="-128"/>
              </a:rPr>
              <a:t>クライアント</a:t>
            </a:r>
            <a:endParaRPr dirty="0">
              <a:latin typeface="Meiryo UI" panose="020B0604030504040204" pitchFamily="50" charset="-128"/>
              <a:ea typeface="Meiryo UI" panose="020B0604030504040204" pitchFamily="50" charset="-128"/>
            </a:endParaRPr>
          </a:p>
        </p:txBody>
      </p:sp>
      <p:sp>
        <p:nvSpPr>
          <p:cNvPr id="571" name="Google Shape;571;p38"/>
          <p:cNvSpPr txBox="1"/>
          <p:nvPr/>
        </p:nvSpPr>
        <p:spPr>
          <a:xfrm>
            <a:off x="949651" y="5553945"/>
            <a:ext cx="10321319" cy="1112997"/>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QNAPラボでテスト</a:t>
            </a:r>
            <a:r>
              <a:rPr lang="ja-JP" altLang="en-US" sz="800" dirty="0">
                <a:solidFill>
                  <a:schemeClr val="lt1"/>
                </a:solidFill>
                <a:latin typeface="Meiryo UI" panose="020B0604030504040204" pitchFamily="50" charset="-128"/>
                <a:ea typeface="Meiryo UI" panose="020B0604030504040204" pitchFamily="50" charset="-128"/>
              </a:rPr>
              <a:t>されました</a:t>
            </a:r>
            <a:r>
              <a:rPr lang="en-US" sz="800" dirty="0">
                <a:solidFill>
                  <a:schemeClr val="lt1"/>
                </a:solidFill>
                <a:latin typeface="Meiryo UI" panose="020B0604030504040204" pitchFamily="50" charset="-128"/>
                <a:ea typeface="Meiryo UI" panose="020B0604030504040204" pitchFamily="50" charset="-128"/>
              </a:rPr>
              <a:t>。</a:t>
            </a:r>
            <a:r>
              <a:rPr lang="en-US" sz="800" dirty="0" err="1">
                <a:solidFill>
                  <a:schemeClr val="lt1"/>
                </a:solidFill>
                <a:latin typeface="Meiryo UI" panose="020B0604030504040204" pitchFamily="50" charset="-128"/>
                <a:ea typeface="Meiryo UI" panose="020B0604030504040204" pitchFamily="50" charset="-128"/>
              </a:rPr>
              <a:t>数値は環境によって異なる場合があります</a:t>
            </a:r>
            <a:r>
              <a:rPr lang="en-US" sz="800" dirty="0">
                <a:solidFill>
                  <a:schemeClr val="lt1"/>
                </a:solidFill>
                <a:latin typeface="Meiryo UI" panose="020B0604030504040204" pitchFamily="50" charset="-128"/>
                <a:ea typeface="Meiryo UI" panose="020B0604030504040204" pitchFamily="50" charset="-128"/>
              </a:rPr>
              <a:t>。</a:t>
            </a:r>
            <a:endParaRPr sz="800" dirty="0">
              <a:solidFill>
                <a:schemeClr val="lt1"/>
              </a:solidFill>
              <a:latin typeface="Meiryo UI" panose="020B0604030504040204" pitchFamily="50" charset="-128"/>
              <a:ea typeface="Meiryo UI" panose="020B0604030504040204" pitchFamily="50" charset="-128"/>
            </a:endParaRPr>
          </a:p>
          <a:p>
            <a:pPr marL="0" marR="0" lvl="0" indent="0" algn="l" rtl="0">
              <a:lnSpc>
                <a:spcPct val="120000"/>
              </a:lnSpc>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テスト環境</a:t>
            </a:r>
            <a:r>
              <a:rPr lang="en-US" sz="800" dirty="0">
                <a:solidFill>
                  <a:schemeClr val="lt1"/>
                </a:solidFill>
                <a:latin typeface="Meiryo UI" panose="020B0604030504040204" pitchFamily="50" charset="-128"/>
                <a:ea typeface="Meiryo UI" panose="020B0604030504040204" pitchFamily="50" charset="-128"/>
              </a:rPr>
              <a:t>: </a:t>
            </a:r>
          </a:p>
          <a:p>
            <a:pPr marL="0" marR="0" lvl="0" indent="0" algn="l" rtl="0">
              <a:lnSpc>
                <a:spcPct val="120000"/>
              </a:lnSpc>
              <a:spcBef>
                <a:spcPts val="0"/>
              </a:spcBef>
              <a:spcAft>
                <a:spcPts val="0"/>
              </a:spcAft>
              <a:buNone/>
            </a:pPr>
            <a:r>
              <a:rPr lang="en-US" sz="800" dirty="0">
                <a:solidFill>
                  <a:schemeClr val="lt1"/>
                </a:solidFill>
                <a:latin typeface="Meiryo UI" panose="020B0604030504040204" pitchFamily="50" charset="-128"/>
                <a:ea typeface="Meiryo UI" panose="020B0604030504040204" pitchFamily="50" charset="-128"/>
              </a:rPr>
              <a:t>NAS: TS-h1887XU-RP-32G </a:t>
            </a:r>
            <a:r>
              <a:rPr lang="en-US" sz="800" dirty="0" err="1">
                <a:solidFill>
                  <a:schemeClr val="lt1"/>
                </a:solidFill>
                <a:latin typeface="Meiryo UI" panose="020B0604030504040204" pitchFamily="50" charset="-128"/>
                <a:ea typeface="Meiryo UI" panose="020B0604030504040204" pitchFamily="50" charset="-128"/>
              </a:rPr>
              <a:t>QuTS</a:t>
            </a:r>
            <a:r>
              <a:rPr lang="en-US" sz="800" dirty="0">
                <a:solidFill>
                  <a:schemeClr val="lt1"/>
                </a:solidFill>
                <a:latin typeface="Meiryo UI" panose="020B0604030504040204" pitchFamily="50" charset="-128"/>
                <a:ea typeface="Meiryo UI" panose="020B0604030504040204" pitchFamily="50" charset="-128"/>
              </a:rPr>
              <a:t> hero h5.0.0 </a:t>
            </a:r>
          </a:p>
          <a:p>
            <a:pPr marL="0" marR="0" lvl="0" indent="0" algn="l" rtl="0">
              <a:lnSpc>
                <a:spcPct val="120000"/>
              </a:lnSpc>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ボリュームタイプ</a:t>
            </a:r>
            <a:r>
              <a:rPr lang="en-US" sz="800" dirty="0">
                <a:solidFill>
                  <a:schemeClr val="lt1"/>
                </a:solidFill>
                <a:latin typeface="Meiryo UI" panose="020B0604030504040204" pitchFamily="50" charset="-128"/>
                <a:ea typeface="Meiryo UI" panose="020B0604030504040204" pitchFamily="50" charset="-128"/>
              </a:rPr>
              <a:t>: Samsung 860 EVO 1TB x30 (RAID 50、9 x2); QXG-25G2SF-CX6 </a:t>
            </a:r>
          </a:p>
          <a:p>
            <a:pPr marL="0" marR="0" lvl="0" indent="0" algn="l" rtl="0">
              <a:lnSpc>
                <a:spcPct val="120000"/>
              </a:lnSpc>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クライアント</a:t>
            </a:r>
            <a:r>
              <a:rPr lang="en-US" sz="800" dirty="0">
                <a:solidFill>
                  <a:schemeClr val="lt1"/>
                </a:solidFill>
                <a:latin typeface="Meiryo UI" panose="020B0604030504040204" pitchFamily="50" charset="-128"/>
                <a:ea typeface="Meiryo UI" panose="020B0604030504040204" pitchFamily="50" charset="-128"/>
              </a:rPr>
              <a:t> PC: 6*</a:t>
            </a:r>
            <a:r>
              <a:rPr lang="en-US" sz="800" dirty="0" err="1">
                <a:solidFill>
                  <a:schemeClr val="lt1"/>
                </a:solidFill>
                <a:latin typeface="Meiryo UI" panose="020B0604030504040204" pitchFamily="50" charset="-128"/>
                <a:ea typeface="Meiryo UI" panose="020B0604030504040204" pitchFamily="50" charset="-128"/>
              </a:rPr>
              <a:t>クライアントPC</a:t>
            </a:r>
            <a:r>
              <a:rPr lang="en-US" sz="800" dirty="0">
                <a:solidFill>
                  <a:schemeClr val="lt1"/>
                </a:solidFill>
                <a:latin typeface="Meiryo UI" panose="020B0604030504040204" pitchFamily="50" charset="-128"/>
                <a:ea typeface="Meiryo UI" panose="020B0604030504040204" pitchFamily="50" charset="-128"/>
              </a:rPr>
              <a:t> は、16GBファイル (= </a:t>
            </a:r>
            <a:r>
              <a:rPr lang="en-US" sz="800" dirty="0" err="1">
                <a:solidFill>
                  <a:schemeClr val="lt1"/>
                </a:solidFill>
                <a:latin typeface="Meiryo UI" panose="020B0604030504040204" pitchFamily="50" charset="-128"/>
                <a:ea typeface="Meiryo UI" panose="020B0604030504040204" pitchFamily="50" charset="-128"/>
              </a:rPr>
              <a:t>合計</a:t>
            </a:r>
            <a:r>
              <a:rPr lang="en-US" sz="800" dirty="0">
                <a:solidFill>
                  <a:schemeClr val="lt1"/>
                </a:solidFill>
                <a:latin typeface="Meiryo UI" panose="020B0604030504040204" pitchFamily="50" charset="-128"/>
                <a:ea typeface="Meiryo UI" panose="020B0604030504040204" pitchFamily="50" charset="-128"/>
              </a:rPr>
              <a:t> 96GB) </a:t>
            </a:r>
            <a:r>
              <a:rPr lang="en-US" sz="800" dirty="0" err="1">
                <a:solidFill>
                  <a:schemeClr val="lt1"/>
                </a:solidFill>
                <a:latin typeface="Meiryo UI" panose="020B0604030504040204" pitchFamily="50" charset="-128"/>
                <a:ea typeface="Meiryo UI" panose="020B0604030504040204" pitchFamily="50" charset="-128"/>
              </a:rPr>
              <a:t>を同時に読み書きします</a:t>
            </a:r>
            <a:r>
              <a:rPr lang="en-US" sz="800" dirty="0">
                <a:solidFill>
                  <a:schemeClr val="lt1"/>
                </a:solidFill>
                <a:latin typeface="Meiryo UI" panose="020B0604030504040204" pitchFamily="50" charset="-128"/>
                <a:ea typeface="Meiryo UI" panose="020B0604030504040204" pitchFamily="50" charset="-128"/>
              </a:rPr>
              <a:t>。</a:t>
            </a:r>
          </a:p>
          <a:p>
            <a:pPr marL="0" marR="0" lvl="0" indent="0" algn="l" rtl="0">
              <a:lnSpc>
                <a:spcPct val="120000"/>
              </a:lnSpc>
              <a:spcBef>
                <a:spcPts val="0"/>
              </a:spcBef>
              <a:spcAft>
                <a:spcPts val="0"/>
              </a:spcAft>
              <a:buNone/>
            </a:pPr>
            <a:r>
              <a:rPr lang="en-US" sz="800" dirty="0">
                <a:solidFill>
                  <a:schemeClr val="lt1"/>
                </a:solidFill>
                <a:latin typeface="Meiryo UI" panose="020B0604030504040204" pitchFamily="50" charset="-128"/>
                <a:ea typeface="Meiryo UI" panose="020B0604030504040204" pitchFamily="50" charset="-128"/>
              </a:rPr>
              <a:t>Intel Core™ i7-7700 4.20GHz CPU、32GB DDR4 RAM、QXG-25G2SF-CX4、Windows® Server 2016、および Intel Core™ i3-8100 3.60GHz CPU、4GB DDR4 RAM、QXG-25G2SF-CX4、Windows® Server 2016</a:t>
            </a:r>
            <a:endParaRPr sz="800" dirty="0">
              <a:solidFill>
                <a:schemeClr val="lt1"/>
              </a:solidFill>
              <a:latin typeface="Meiryo UI" panose="020B0604030504040204" pitchFamily="50" charset="-128"/>
              <a:ea typeface="Meiryo UI" panose="020B0604030504040204" pitchFamily="50" charset="-128"/>
            </a:endParaRPr>
          </a:p>
        </p:txBody>
      </p:sp>
      <p:sp>
        <p:nvSpPr>
          <p:cNvPr id="572" name="Google Shape;572;p38"/>
          <p:cNvSpPr txBox="1"/>
          <p:nvPr/>
        </p:nvSpPr>
        <p:spPr>
          <a:xfrm>
            <a:off x="838200" y="1881310"/>
            <a:ext cx="809413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rgbClr val="FFFFFF"/>
                </a:solidFill>
                <a:latin typeface="Meiryo UI" panose="020B0604030504040204" pitchFamily="50" charset="-128"/>
                <a:ea typeface="Meiryo UI" panose="020B0604030504040204" pitchFamily="50" charset="-128"/>
              </a:rPr>
              <a:t>6 x 25GbE </a:t>
            </a:r>
            <a:r>
              <a:rPr lang="en-US" dirty="0" err="1">
                <a:solidFill>
                  <a:srgbClr val="FFFFFF"/>
                </a:solidFill>
                <a:latin typeface="Meiryo UI" panose="020B0604030504040204" pitchFamily="50" charset="-128"/>
                <a:ea typeface="Meiryo UI" panose="020B0604030504040204" pitchFamily="50" charset="-128"/>
              </a:rPr>
              <a:t>iSCSI、ランダムIOPS</a:t>
            </a:r>
            <a:r>
              <a:rPr lang="en-US" dirty="0">
                <a:solidFill>
                  <a:srgbClr val="FFFFFF"/>
                </a:solidFill>
                <a:latin typeface="Meiryo UI" panose="020B0604030504040204" pitchFamily="50" charset="-128"/>
                <a:ea typeface="Meiryo UI" panose="020B0604030504040204" pitchFamily="50" charset="-128"/>
              </a:rPr>
              <a:t> (4K)、</a:t>
            </a:r>
            <a:r>
              <a:rPr lang="en-US" dirty="0" err="1">
                <a:solidFill>
                  <a:srgbClr val="FFFFFF"/>
                </a:solidFill>
                <a:latin typeface="Meiryo UI" panose="020B0604030504040204" pitchFamily="50" charset="-128"/>
                <a:ea typeface="Meiryo UI" panose="020B0604030504040204" pitchFamily="50" charset="-128"/>
              </a:rPr>
              <a:t>SEDプール</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573" name="Google Shape;573;p38"/>
          <p:cNvSpPr txBox="1"/>
          <p:nvPr/>
        </p:nvSpPr>
        <p:spPr>
          <a:xfrm>
            <a:off x="838200" y="3817207"/>
            <a:ext cx="804672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rgbClr val="FFFFFF"/>
                </a:solidFill>
                <a:latin typeface="Meiryo UI" panose="020B0604030504040204" pitchFamily="50" charset="-128"/>
                <a:ea typeface="Meiryo UI" panose="020B0604030504040204" pitchFamily="50" charset="-128"/>
              </a:rPr>
              <a:t>6 x 25GbE </a:t>
            </a:r>
            <a:r>
              <a:rPr lang="en-US" dirty="0" err="1">
                <a:solidFill>
                  <a:srgbClr val="FFFFFF"/>
                </a:solidFill>
                <a:latin typeface="Meiryo UI" panose="020B0604030504040204" pitchFamily="50" charset="-128"/>
                <a:ea typeface="Meiryo UI" panose="020B0604030504040204" pitchFamily="50" charset="-128"/>
              </a:rPr>
              <a:t>SAMBA、シーケンシャル全体</a:t>
            </a:r>
            <a:r>
              <a:rPr lang="en-US" dirty="0">
                <a:solidFill>
                  <a:srgbClr val="FFFFFF"/>
                </a:solidFill>
                <a:latin typeface="Meiryo UI" panose="020B0604030504040204" pitchFamily="50" charset="-128"/>
                <a:ea typeface="Meiryo UI" panose="020B0604030504040204" pitchFamily="50" charset="-128"/>
              </a:rPr>
              <a:t> (1MB)、</a:t>
            </a:r>
            <a:r>
              <a:rPr lang="en-US" dirty="0" err="1">
                <a:solidFill>
                  <a:srgbClr val="FFFFFF"/>
                </a:solidFill>
                <a:latin typeface="Meiryo UI" panose="020B0604030504040204" pitchFamily="50" charset="-128"/>
                <a:ea typeface="Meiryo UI" panose="020B0604030504040204" pitchFamily="50" charset="-128"/>
              </a:rPr>
              <a:t>暗号化LUN</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574" name="Google Shape;574;p38"/>
          <p:cNvSpPr txBox="1"/>
          <p:nvPr/>
        </p:nvSpPr>
        <p:spPr>
          <a:xfrm>
            <a:off x="5720260" y="2411487"/>
            <a:ext cx="1213953"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b="1" dirty="0">
                <a:solidFill>
                  <a:srgbClr val="FFBD1E"/>
                </a:solidFill>
                <a:latin typeface="Meiryo UI" panose="020B0604030504040204" pitchFamily="50" charset="-128"/>
                <a:ea typeface="Meiryo UI" panose="020B0604030504040204" pitchFamily="50" charset="-128"/>
              </a:rPr>
              <a:t>583,553 IOPS</a:t>
            </a:r>
            <a:endParaRPr dirty="0">
              <a:latin typeface="Meiryo UI" panose="020B0604030504040204" pitchFamily="50" charset="-128"/>
              <a:ea typeface="Meiryo UI" panose="020B0604030504040204" pitchFamily="50" charset="-128"/>
            </a:endParaRPr>
          </a:p>
        </p:txBody>
      </p:sp>
      <p:sp>
        <p:nvSpPr>
          <p:cNvPr id="575" name="Google Shape;575;p38"/>
          <p:cNvSpPr txBox="1"/>
          <p:nvPr/>
        </p:nvSpPr>
        <p:spPr>
          <a:xfrm>
            <a:off x="5659128" y="4239212"/>
            <a:ext cx="1213953"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b="1" dirty="0">
                <a:solidFill>
                  <a:srgbClr val="FFBD1E"/>
                </a:solidFill>
                <a:latin typeface="Meiryo UI" panose="020B0604030504040204" pitchFamily="50" charset="-128"/>
                <a:ea typeface="Meiryo UI" panose="020B0604030504040204" pitchFamily="50" charset="-128"/>
              </a:rPr>
              <a:t>9,755 MB/s</a:t>
            </a:r>
            <a:endParaRPr dirty="0">
              <a:latin typeface="Meiryo UI" panose="020B0604030504040204" pitchFamily="50" charset="-128"/>
              <a:ea typeface="Meiryo UI" panose="020B0604030504040204" pitchFamily="50" charset="-128"/>
            </a:endParaRPr>
          </a:p>
        </p:txBody>
      </p:sp>
      <p:sp>
        <p:nvSpPr>
          <p:cNvPr id="576" name="Google Shape;576;p38"/>
          <p:cNvSpPr txBox="1"/>
          <p:nvPr/>
        </p:nvSpPr>
        <p:spPr>
          <a:xfrm>
            <a:off x="5198497" y="4774881"/>
            <a:ext cx="1213953"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b="1" dirty="0">
                <a:solidFill>
                  <a:srgbClr val="03D2FB"/>
                </a:solidFill>
                <a:latin typeface="Meiryo UI" panose="020B0604030504040204" pitchFamily="50" charset="-128"/>
                <a:ea typeface="Meiryo UI" panose="020B0604030504040204" pitchFamily="50" charset="-128"/>
              </a:rPr>
              <a:t>8,874 MB/s</a:t>
            </a:r>
            <a:endParaRPr dirty="0">
              <a:latin typeface="Meiryo UI" panose="020B0604030504040204" pitchFamily="50" charset="-128"/>
              <a:ea typeface="Meiryo UI" panose="020B0604030504040204" pitchFamily="50" charset="-128"/>
            </a:endParaRPr>
          </a:p>
        </p:txBody>
      </p:sp>
      <p:sp>
        <p:nvSpPr>
          <p:cNvPr id="577" name="Google Shape;577;p38"/>
          <p:cNvSpPr txBox="1"/>
          <p:nvPr/>
        </p:nvSpPr>
        <p:spPr>
          <a:xfrm>
            <a:off x="7199567" y="1945239"/>
            <a:ext cx="4606364" cy="1277273"/>
          </a:xfrm>
          <a:prstGeom prst="rect">
            <a:avLst/>
          </a:prstGeom>
          <a:noFill/>
          <a:ln>
            <a:noFill/>
          </a:ln>
        </p:spPr>
        <p:txBody>
          <a:bodyPr spcFirstLastPara="1" wrap="square" lIns="91425" tIns="45700" rIns="91425" bIns="45700" anchor="t" anchorCtr="0">
            <a:noAutofit/>
          </a:bodyPr>
          <a:lstStyle/>
          <a:p>
            <a:pPr marL="285750" marR="0" lvl="0" indent="-285750" algn="l" rtl="0">
              <a:spcBef>
                <a:spcPts val="600"/>
              </a:spcBef>
              <a:spcAft>
                <a:spcPts val="0"/>
              </a:spcAft>
              <a:buClr>
                <a:srgbClr val="F34F21"/>
              </a:buClr>
              <a:buSzPts val="1800"/>
              <a:buFont typeface="Arial"/>
              <a:buChar char="•"/>
            </a:pPr>
            <a:r>
              <a:rPr lang="en-US" sz="1800" dirty="0">
                <a:solidFill>
                  <a:schemeClr val="lt1"/>
                </a:solidFill>
                <a:latin typeface="Meiryo UI" panose="020B0604030504040204" pitchFamily="50" charset="-128"/>
                <a:ea typeface="Meiryo UI" panose="020B0604030504040204" pitchFamily="50" charset="-128"/>
              </a:rPr>
              <a:t>iSCSI </a:t>
            </a:r>
            <a:r>
              <a:rPr lang="en-US" sz="1800" dirty="0" err="1">
                <a:solidFill>
                  <a:schemeClr val="lt1"/>
                </a:solidFill>
                <a:latin typeface="Meiryo UI" panose="020B0604030504040204" pitchFamily="50" charset="-128"/>
                <a:ea typeface="Meiryo UI" panose="020B0604030504040204" pitchFamily="50" charset="-128"/>
              </a:rPr>
              <a:t>ランダム読み取り</a:t>
            </a:r>
            <a:r>
              <a:rPr lang="en-US" sz="1800" dirty="0">
                <a:solidFill>
                  <a:schemeClr val="lt1"/>
                </a:solidFill>
                <a:latin typeface="Meiryo UI" panose="020B0604030504040204" pitchFamily="50" charset="-128"/>
                <a:ea typeface="Meiryo UI" panose="020B0604030504040204" pitchFamily="50" charset="-128"/>
              </a:rPr>
              <a:t> 583,553 IOPS </a:t>
            </a:r>
            <a:br>
              <a:rPr lang="en-US" sz="1800" dirty="0">
                <a:solidFill>
                  <a:schemeClr val="lt1"/>
                </a:solidFill>
                <a:latin typeface="Meiryo UI" panose="020B0604030504040204" pitchFamily="50" charset="-128"/>
                <a:ea typeface="Meiryo UI" panose="020B0604030504040204" pitchFamily="50" charset="-128"/>
              </a:rPr>
            </a:br>
            <a:r>
              <a:rPr lang="en-US" sz="1800" dirty="0" err="1">
                <a:solidFill>
                  <a:schemeClr val="lt1"/>
                </a:solidFill>
                <a:latin typeface="Meiryo UI" panose="020B0604030504040204" pitchFamily="50" charset="-128"/>
                <a:ea typeface="Meiryo UI" panose="020B0604030504040204" pitchFamily="50" charset="-128"/>
              </a:rPr>
              <a:t>およびランダム書き込み</a:t>
            </a:r>
            <a:r>
              <a:rPr lang="en-US" sz="1800" dirty="0">
                <a:solidFill>
                  <a:schemeClr val="lt1"/>
                </a:solidFill>
                <a:latin typeface="Meiryo UI" panose="020B0604030504040204" pitchFamily="50" charset="-128"/>
                <a:ea typeface="Meiryo UI" panose="020B0604030504040204" pitchFamily="50" charset="-128"/>
              </a:rPr>
              <a:t> 404,818 IOPS</a:t>
            </a:r>
            <a:endParaRPr sz="1800" dirty="0">
              <a:solidFill>
                <a:schemeClr val="lt1"/>
              </a:solidFill>
              <a:latin typeface="Meiryo UI" panose="020B0604030504040204" pitchFamily="50" charset="-128"/>
              <a:ea typeface="Meiryo UI" panose="020B0604030504040204" pitchFamily="50" charset="-128"/>
            </a:endParaRPr>
          </a:p>
          <a:p>
            <a:pPr marL="285750" marR="0" lvl="0" indent="-285750" algn="l" rtl="0">
              <a:spcBef>
                <a:spcPts val="600"/>
              </a:spcBef>
              <a:spcAft>
                <a:spcPts val="0"/>
              </a:spcAft>
              <a:buClr>
                <a:srgbClr val="F34F21"/>
              </a:buClr>
              <a:buSzPts val="1800"/>
              <a:buFont typeface="Arial"/>
              <a:buChar char="•"/>
            </a:pPr>
            <a:r>
              <a:rPr lang="en-US" sz="1800" dirty="0">
                <a:solidFill>
                  <a:schemeClr val="lt1"/>
                </a:solidFill>
                <a:latin typeface="Meiryo UI" panose="020B0604030504040204" pitchFamily="50" charset="-128"/>
                <a:ea typeface="Meiryo UI" panose="020B0604030504040204" pitchFamily="50" charset="-128"/>
              </a:rPr>
              <a:t>SMB </a:t>
            </a:r>
            <a:r>
              <a:rPr lang="en-US" sz="1800" dirty="0" err="1">
                <a:solidFill>
                  <a:schemeClr val="lt1"/>
                </a:solidFill>
                <a:latin typeface="Meiryo UI" panose="020B0604030504040204" pitchFamily="50" charset="-128"/>
                <a:ea typeface="Meiryo UI" panose="020B0604030504040204" pitchFamily="50" charset="-128"/>
              </a:rPr>
              <a:t>シーケンシャル読み取り</a:t>
            </a:r>
            <a:r>
              <a:rPr lang="en-US" sz="1800" dirty="0">
                <a:solidFill>
                  <a:schemeClr val="lt1"/>
                </a:solidFill>
                <a:latin typeface="Meiryo UI" panose="020B0604030504040204" pitchFamily="50" charset="-128"/>
                <a:ea typeface="Meiryo UI" panose="020B0604030504040204" pitchFamily="50" charset="-128"/>
              </a:rPr>
              <a:t> 9,755 MB/</a:t>
            </a:r>
            <a:r>
              <a:rPr lang="en-US" sz="1800" dirty="0" err="1">
                <a:solidFill>
                  <a:schemeClr val="lt1"/>
                </a:solidFill>
                <a:latin typeface="Meiryo UI" panose="020B0604030504040204" pitchFamily="50" charset="-128"/>
                <a:ea typeface="Meiryo UI" panose="020B0604030504040204" pitchFamily="50" charset="-128"/>
              </a:rPr>
              <a:t>s、シーケンシャル書き込み</a:t>
            </a:r>
            <a:r>
              <a:rPr lang="en-US" sz="1800" dirty="0">
                <a:solidFill>
                  <a:schemeClr val="lt1"/>
                </a:solidFill>
                <a:latin typeface="Meiryo UI" panose="020B0604030504040204" pitchFamily="50" charset="-128"/>
                <a:ea typeface="Meiryo UI" panose="020B0604030504040204" pitchFamily="50" charset="-128"/>
              </a:rPr>
              <a:t> 8,874 MB/s</a:t>
            </a:r>
            <a:endParaRPr sz="1800" dirty="0">
              <a:solidFill>
                <a:schemeClr val="lt1"/>
              </a:solidFill>
              <a:latin typeface="Meiryo UI" panose="020B0604030504040204" pitchFamily="50" charset="-128"/>
              <a:ea typeface="Meiryo UI" panose="020B0604030504040204" pitchFamily="50" charset="-128"/>
            </a:endParaRPr>
          </a:p>
        </p:txBody>
      </p:sp>
      <p:sp>
        <p:nvSpPr>
          <p:cNvPr id="578" name="Google Shape;578;p38"/>
          <p:cNvSpPr txBox="1"/>
          <p:nvPr/>
        </p:nvSpPr>
        <p:spPr>
          <a:xfrm>
            <a:off x="5493069" y="2915679"/>
            <a:ext cx="1213953"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b="1" dirty="0">
                <a:solidFill>
                  <a:srgbClr val="03D2FB"/>
                </a:solidFill>
                <a:latin typeface="Meiryo UI" panose="020B0604030504040204" pitchFamily="50" charset="-128"/>
                <a:ea typeface="Meiryo UI" panose="020B0604030504040204" pitchFamily="50" charset="-128"/>
              </a:rPr>
              <a:t>404,818 IOPS</a:t>
            </a:r>
            <a:endParaRPr dirty="0">
              <a:latin typeface="Meiryo UI" panose="020B0604030504040204" pitchFamily="50" charset="-128"/>
              <a:ea typeface="Meiryo UI" panose="020B0604030504040204" pitchFamily="50" charset="-128"/>
            </a:endParaRPr>
          </a:p>
        </p:txBody>
      </p:sp>
      <p:grpSp>
        <p:nvGrpSpPr>
          <p:cNvPr id="579" name="Google Shape;579;p38"/>
          <p:cNvGrpSpPr/>
          <p:nvPr/>
        </p:nvGrpSpPr>
        <p:grpSpPr>
          <a:xfrm>
            <a:off x="952743" y="2424764"/>
            <a:ext cx="2905612" cy="1015664"/>
            <a:chOff x="1730124" y="1545928"/>
            <a:chExt cx="2905612" cy="1322262"/>
          </a:xfrm>
        </p:grpSpPr>
        <p:cxnSp>
          <p:nvCxnSpPr>
            <p:cNvPr id="580" name="Google Shape;580;p38"/>
            <p:cNvCxnSpPr/>
            <p:nvPr/>
          </p:nvCxnSpPr>
          <p:spPr>
            <a:xfrm>
              <a:off x="1730124"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581" name="Google Shape;581;p38"/>
            <p:cNvCxnSpPr/>
            <p:nvPr/>
          </p:nvCxnSpPr>
          <p:spPr>
            <a:xfrm>
              <a:off x="2456527"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582" name="Google Shape;582;p38"/>
            <p:cNvCxnSpPr/>
            <p:nvPr/>
          </p:nvCxnSpPr>
          <p:spPr>
            <a:xfrm>
              <a:off x="3182930"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583" name="Google Shape;583;p38"/>
            <p:cNvCxnSpPr/>
            <p:nvPr/>
          </p:nvCxnSpPr>
          <p:spPr>
            <a:xfrm>
              <a:off x="3909333"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584" name="Google Shape;584;p38"/>
            <p:cNvCxnSpPr/>
            <p:nvPr/>
          </p:nvCxnSpPr>
          <p:spPr>
            <a:xfrm>
              <a:off x="4635736" y="1545928"/>
              <a:ext cx="0" cy="1322262"/>
            </a:xfrm>
            <a:prstGeom prst="straightConnector1">
              <a:avLst/>
            </a:prstGeom>
            <a:noFill/>
            <a:ln w="9525" cap="flat" cmpd="sng">
              <a:solidFill>
                <a:srgbClr val="BFBFBF"/>
              </a:solidFill>
              <a:prstDash val="solid"/>
              <a:miter lim="800000"/>
              <a:headEnd type="none" w="sm" len="sm"/>
              <a:tailEnd type="none" w="sm" len="sm"/>
            </a:ln>
          </p:spPr>
        </p:cxnSp>
      </p:grpSp>
      <p:cxnSp>
        <p:nvCxnSpPr>
          <p:cNvPr id="585" name="Google Shape;585;p38"/>
          <p:cNvCxnSpPr/>
          <p:nvPr/>
        </p:nvCxnSpPr>
        <p:spPr>
          <a:xfrm>
            <a:off x="954652" y="2713925"/>
            <a:ext cx="5979562" cy="0"/>
          </a:xfrm>
          <a:prstGeom prst="straightConnector1">
            <a:avLst/>
          </a:prstGeom>
          <a:noFill/>
          <a:ln w="92075" cap="flat" cmpd="sng">
            <a:solidFill>
              <a:srgbClr val="FB8605"/>
            </a:solidFill>
            <a:prstDash val="solid"/>
            <a:miter lim="800000"/>
            <a:headEnd type="none" w="sm" len="sm"/>
            <a:tailEnd type="none" w="sm" len="sm"/>
          </a:ln>
        </p:spPr>
      </p:cxnSp>
      <p:cxnSp>
        <p:nvCxnSpPr>
          <p:cNvPr id="586" name="Google Shape;586;p38"/>
          <p:cNvCxnSpPr/>
          <p:nvPr/>
        </p:nvCxnSpPr>
        <p:spPr>
          <a:xfrm>
            <a:off x="954651" y="3246769"/>
            <a:ext cx="5685393" cy="0"/>
          </a:xfrm>
          <a:prstGeom prst="straightConnector1">
            <a:avLst/>
          </a:prstGeom>
          <a:noFill/>
          <a:ln w="92075" cap="flat" cmpd="sng">
            <a:solidFill>
              <a:srgbClr val="88F2DC"/>
            </a:solidFill>
            <a:prstDash val="solid"/>
            <a:miter lim="800000"/>
            <a:headEnd type="none" w="sm" len="sm"/>
            <a:tailEnd type="none" w="sm" len="sm"/>
          </a:ln>
        </p:spPr>
      </p:cxnSp>
      <p:sp>
        <p:nvSpPr>
          <p:cNvPr id="587" name="Google Shape;587;p38"/>
          <p:cNvSpPr txBox="1"/>
          <p:nvPr/>
        </p:nvSpPr>
        <p:spPr>
          <a:xfrm>
            <a:off x="929658" y="2414026"/>
            <a:ext cx="1691961"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err="1">
                <a:solidFill>
                  <a:schemeClr val="lt1"/>
                </a:solidFill>
                <a:latin typeface="Meiryo UI" panose="020B0604030504040204" pitchFamily="50" charset="-128"/>
                <a:ea typeface="Meiryo UI" panose="020B0604030504040204" pitchFamily="50" charset="-128"/>
              </a:rPr>
              <a:t>iSCSI読み取り</a:t>
            </a:r>
            <a:endParaRPr dirty="0">
              <a:latin typeface="Meiryo UI" panose="020B0604030504040204" pitchFamily="50" charset="-128"/>
              <a:ea typeface="Meiryo UI" panose="020B0604030504040204" pitchFamily="50" charset="-128"/>
            </a:endParaRPr>
          </a:p>
        </p:txBody>
      </p:sp>
      <p:sp>
        <p:nvSpPr>
          <p:cNvPr id="588" name="Google Shape;588;p38"/>
          <p:cNvSpPr txBox="1"/>
          <p:nvPr/>
        </p:nvSpPr>
        <p:spPr>
          <a:xfrm>
            <a:off x="949652" y="2939720"/>
            <a:ext cx="1267807"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err="1">
                <a:solidFill>
                  <a:srgbClr val="FFFFFF"/>
                </a:solidFill>
                <a:latin typeface="Meiryo UI" panose="020B0604030504040204" pitchFamily="50" charset="-128"/>
                <a:ea typeface="Meiryo UI" panose="020B0604030504040204" pitchFamily="50" charset="-128"/>
              </a:rPr>
              <a:t>iSCSI書き込み</a:t>
            </a:r>
            <a:endParaRPr sz="1000" b="0" i="0" dirty="0">
              <a:solidFill>
                <a:schemeClr val="lt1"/>
              </a:solidFill>
              <a:latin typeface="Meiryo UI" panose="020B0604030504040204" pitchFamily="50" charset="-128"/>
              <a:ea typeface="Meiryo UI" panose="020B0604030504040204" pitchFamily="50" charset="-128"/>
              <a:sym typeface="Arial"/>
            </a:endParaRPr>
          </a:p>
        </p:txBody>
      </p:sp>
      <p:grpSp>
        <p:nvGrpSpPr>
          <p:cNvPr id="589" name="Google Shape;589;p38"/>
          <p:cNvGrpSpPr/>
          <p:nvPr/>
        </p:nvGrpSpPr>
        <p:grpSpPr>
          <a:xfrm>
            <a:off x="959843" y="4236195"/>
            <a:ext cx="2905612" cy="1100348"/>
            <a:chOff x="1730124" y="1545928"/>
            <a:chExt cx="2905612" cy="1322262"/>
          </a:xfrm>
        </p:grpSpPr>
        <p:cxnSp>
          <p:nvCxnSpPr>
            <p:cNvPr id="590" name="Google Shape;590;p38"/>
            <p:cNvCxnSpPr/>
            <p:nvPr/>
          </p:nvCxnSpPr>
          <p:spPr>
            <a:xfrm>
              <a:off x="1730124"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591" name="Google Shape;591;p38"/>
            <p:cNvCxnSpPr/>
            <p:nvPr/>
          </p:nvCxnSpPr>
          <p:spPr>
            <a:xfrm>
              <a:off x="2456527"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592" name="Google Shape;592;p38"/>
            <p:cNvCxnSpPr/>
            <p:nvPr/>
          </p:nvCxnSpPr>
          <p:spPr>
            <a:xfrm>
              <a:off x="3182930"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593" name="Google Shape;593;p38"/>
            <p:cNvCxnSpPr/>
            <p:nvPr/>
          </p:nvCxnSpPr>
          <p:spPr>
            <a:xfrm>
              <a:off x="3909333"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594" name="Google Shape;594;p38"/>
            <p:cNvCxnSpPr/>
            <p:nvPr/>
          </p:nvCxnSpPr>
          <p:spPr>
            <a:xfrm>
              <a:off x="4635736" y="1545928"/>
              <a:ext cx="0" cy="1322262"/>
            </a:xfrm>
            <a:prstGeom prst="straightConnector1">
              <a:avLst/>
            </a:prstGeom>
            <a:noFill/>
            <a:ln w="9525" cap="flat" cmpd="sng">
              <a:solidFill>
                <a:srgbClr val="BFBFBF"/>
              </a:solidFill>
              <a:prstDash val="solid"/>
              <a:miter lim="800000"/>
              <a:headEnd type="none" w="sm" len="sm"/>
              <a:tailEnd type="none" w="sm" len="sm"/>
            </a:ln>
          </p:spPr>
        </p:cxnSp>
      </p:grpSp>
      <p:cxnSp>
        <p:nvCxnSpPr>
          <p:cNvPr id="595" name="Google Shape;595;p38"/>
          <p:cNvCxnSpPr/>
          <p:nvPr/>
        </p:nvCxnSpPr>
        <p:spPr>
          <a:xfrm>
            <a:off x="954652" y="4552877"/>
            <a:ext cx="5979562" cy="0"/>
          </a:xfrm>
          <a:prstGeom prst="straightConnector1">
            <a:avLst/>
          </a:prstGeom>
          <a:noFill/>
          <a:ln w="92075" cap="flat" cmpd="sng">
            <a:solidFill>
              <a:srgbClr val="FB8605"/>
            </a:solidFill>
            <a:prstDash val="solid"/>
            <a:miter lim="800000"/>
            <a:headEnd type="none" w="sm" len="sm"/>
            <a:tailEnd type="none" w="sm" len="sm"/>
          </a:ln>
        </p:spPr>
      </p:cxnSp>
      <p:cxnSp>
        <p:nvCxnSpPr>
          <p:cNvPr id="596" name="Google Shape;596;p38"/>
          <p:cNvCxnSpPr/>
          <p:nvPr/>
        </p:nvCxnSpPr>
        <p:spPr>
          <a:xfrm>
            <a:off x="954651" y="5085721"/>
            <a:ext cx="5372586" cy="0"/>
          </a:xfrm>
          <a:prstGeom prst="straightConnector1">
            <a:avLst/>
          </a:prstGeom>
          <a:noFill/>
          <a:ln w="92075" cap="flat" cmpd="sng">
            <a:solidFill>
              <a:srgbClr val="88F2DC"/>
            </a:solidFill>
            <a:prstDash val="solid"/>
            <a:miter lim="800000"/>
            <a:headEnd type="none" w="sm" len="sm"/>
            <a:tailEnd type="none" w="sm" len="sm"/>
          </a:ln>
        </p:spPr>
      </p:cxnSp>
      <p:sp>
        <p:nvSpPr>
          <p:cNvPr id="597" name="Google Shape;597;p38"/>
          <p:cNvSpPr txBox="1"/>
          <p:nvPr/>
        </p:nvSpPr>
        <p:spPr>
          <a:xfrm>
            <a:off x="917482" y="4221612"/>
            <a:ext cx="1691961"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err="1">
                <a:solidFill>
                  <a:schemeClr val="lt1"/>
                </a:solidFill>
                <a:latin typeface="Meiryo UI" panose="020B0604030504040204" pitchFamily="50" charset="-128"/>
                <a:ea typeface="Meiryo UI" panose="020B0604030504040204" pitchFamily="50" charset="-128"/>
              </a:rPr>
              <a:t>SMBシーケンシャル</a:t>
            </a:r>
            <a:r>
              <a:rPr lang="ja-JP" altLang="en-US" sz="1000" dirty="0">
                <a:solidFill>
                  <a:schemeClr val="lt1"/>
                </a:solidFill>
                <a:latin typeface="Meiryo UI" panose="020B0604030504040204" pitchFamily="50" charset="-128"/>
                <a:ea typeface="Meiryo UI" panose="020B0604030504040204" pitchFamily="50" charset="-128"/>
              </a:rPr>
              <a:t>読み取り</a:t>
            </a:r>
            <a:endParaRPr dirty="0">
              <a:latin typeface="Meiryo UI" panose="020B0604030504040204" pitchFamily="50" charset="-128"/>
              <a:ea typeface="Meiryo UI" panose="020B0604030504040204" pitchFamily="50" charset="-128"/>
            </a:endParaRPr>
          </a:p>
        </p:txBody>
      </p:sp>
      <p:sp>
        <p:nvSpPr>
          <p:cNvPr id="598" name="Google Shape;598;p38"/>
          <p:cNvSpPr txBox="1"/>
          <p:nvPr/>
        </p:nvSpPr>
        <p:spPr>
          <a:xfrm>
            <a:off x="921028" y="4774882"/>
            <a:ext cx="1691961"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err="1">
                <a:solidFill>
                  <a:schemeClr val="lt1"/>
                </a:solidFill>
                <a:latin typeface="Meiryo UI" panose="020B0604030504040204" pitchFamily="50" charset="-128"/>
                <a:ea typeface="Meiryo UI" panose="020B0604030504040204" pitchFamily="50" charset="-128"/>
              </a:rPr>
              <a:t>SMBシーケンシャル書き込み</a:t>
            </a:r>
            <a:endParaRPr dirty="0">
              <a:latin typeface="Meiryo UI" panose="020B0604030504040204" pitchFamily="50" charset="-128"/>
              <a:ea typeface="Meiryo UI" panose="020B0604030504040204" pitchFamily="50" charset="-128"/>
            </a:endParaRPr>
          </a:p>
        </p:txBody>
      </p:sp>
      <p:grpSp>
        <p:nvGrpSpPr>
          <p:cNvPr id="599" name="Google Shape;599;p38"/>
          <p:cNvGrpSpPr/>
          <p:nvPr/>
        </p:nvGrpSpPr>
        <p:grpSpPr>
          <a:xfrm>
            <a:off x="7586744" y="4544684"/>
            <a:ext cx="3106472" cy="1113085"/>
            <a:chOff x="6608845" y="2918607"/>
            <a:chExt cx="2504515" cy="914188"/>
          </a:xfrm>
        </p:grpSpPr>
        <p:pic>
          <p:nvPicPr>
            <p:cNvPr id="600" name="Google Shape;600;p38"/>
            <p:cNvPicPr preferRelativeResize="0"/>
            <p:nvPr/>
          </p:nvPicPr>
          <p:blipFill rotWithShape="1">
            <a:blip r:embed="rId3">
              <a:alphaModFix/>
            </a:blip>
            <a:srcRect/>
            <a:stretch/>
          </p:blipFill>
          <p:spPr>
            <a:xfrm>
              <a:off x="6608845" y="2918607"/>
              <a:ext cx="2504515" cy="914188"/>
            </a:xfrm>
            <a:prstGeom prst="rect">
              <a:avLst/>
            </a:prstGeom>
            <a:noFill/>
            <a:ln>
              <a:noFill/>
            </a:ln>
          </p:spPr>
        </p:pic>
        <p:sp>
          <p:nvSpPr>
            <p:cNvPr id="601" name="Google Shape;601;p38"/>
            <p:cNvSpPr txBox="1"/>
            <p:nvPr/>
          </p:nvSpPr>
          <p:spPr>
            <a:xfrm>
              <a:off x="6793162"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sp>
          <p:nvSpPr>
            <p:cNvPr id="602" name="Google Shape;602;p38"/>
            <p:cNvSpPr txBox="1"/>
            <p:nvPr/>
          </p:nvSpPr>
          <p:spPr>
            <a:xfrm>
              <a:off x="7196574"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sp>
          <p:nvSpPr>
            <p:cNvPr id="603" name="Google Shape;603;p38"/>
            <p:cNvSpPr txBox="1"/>
            <p:nvPr/>
          </p:nvSpPr>
          <p:spPr>
            <a:xfrm>
              <a:off x="7507805" y="3123957"/>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sp>
          <p:nvSpPr>
            <p:cNvPr id="604" name="Google Shape;604;p38"/>
            <p:cNvSpPr txBox="1"/>
            <p:nvPr/>
          </p:nvSpPr>
          <p:spPr>
            <a:xfrm>
              <a:off x="7832816" y="3123957"/>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sp>
          <p:nvSpPr>
            <p:cNvPr id="605" name="Google Shape;605;p38"/>
            <p:cNvSpPr txBox="1"/>
            <p:nvPr/>
          </p:nvSpPr>
          <p:spPr>
            <a:xfrm>
              <a:off x="8175105"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sp>
          <p:nvSpPr>
            <p:cNvPr id="606" name="Google Shape;606;p38"/>
            <p:cNvSpPr txBox="1"/>
            <p:nvPr/>
          </p:nvSpPr>
          <p:spPr>
            <a:xfrm>
              <a:off x="8578517"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grpSp>
      <p:pic>
        <p:nvPicPr>
          <p:cNvPr id="607" name="Google Shape;607;p38"/>
          <p:cNvPicPr preferRelativeResize="0"/>
          <p:nvPr/>
        </p:nvPicPr>
        <p:blipFill rotWithShape="1">
          <a:blip r:embed="rId4">
            <a:alphaModFix/>
          </a:blip>
          <a:srcRect t="27431" b="27432"/>
          <a:stretch/>
        </p:blipFill>
        <p:spPr>
          <a:xfrm>
            <a:off x="7149824" y="3523786"/>
            <a:ext cx="4121148" cy="1162765"/>
          </a:xfrm>
          <a:prstGeom prst="rect">
            <a:avLst/>
          </a:prstGeom>
          <a:noFill/>
          <a:ln>
            <a:noFill/>
          </a:ln>
        </p:spPr>
      </p:pic>
    </p:spTree>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39"/>
          <p:cNvSpPr txBox="1">
            <a:spLocks noGrp="1"/>
          </p:cNvSpPr>
          <p:nvPr>
            <p:ph type="title"/>
          </p:nvPr>
        </p:nvSpPr>
        <p:spPr>
          <a:xfrm>
            <a:off x="838200" y="46133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Arial"/>
              <a:buNone/>
            </a:pPr>
            <a:r>
              <a:rPr lang="en-US" dirty="0"/>
              <a:t>8コア16スレッドTS-h2287XU-RP-E2378-64G 6 x 25GbEマルチクライアントパフォーマンス</a:t>
            </a:r>
            <a:endParaRPr dirty="0">
              <a:sym typeface="Arial"/>
            </a:endParaRPr>
          </a:p>
        </p:txBody>
      </p:sp>
      <p:grpSp>
        <p:nvGrpSpPr>
          <p:cNvPr id="614" name="Google Shape;614;p39"/>
          <p:cNvGrpSpPr/>
          <p:nvPr/>
        </p:nvGrpSpPr>
        <p:grpSpPr>
          <a:xfrm>
            <a:off x="7586744" y="4786648"/>
            <a:ext cx="3106472" cy="1113085"/>
            <a:chOff x="6608845" y="2918607"/>
            <a:chExt cx="2504515" cy="914188"/>
          </a:xfrm>
        </p:grpSpPr>
        <p:pic>
          <p:nvPicPr>
            <p:cNvPr id="615" name="Google Shape;615;p39"/>
            <p:cNvPicPr preferRelativeResize="0"/>
            <p:nvPr/>
          </p:nvPicPr>
          <p:blipFill rotWithShape="1">
            <a:blip r:embed="rId3">
              <a:alphaModFix/>
            </a:blip>
            <a:srcRect/>
            <a:stretch/>
          </p:blipFill>
          <p:spPr>
            <a:xfrm>
              <a:off x="6608845" y="2918607"/>
              <a:ext cx="2504515" cy="914188"/>
            </a:xfrm>
            <a:prstGeom prst="rect">
              <a:avLst/>
            </a:prstGeom>
            <a:noFill/>
            <a:ln>
              <a:noFill/>
            </a:ln>
          </p:spPr>
        </p:pic>
        <p:sp>
          <p:nvSpPr>
            <p:cNvPr id="616" name="Google Shape;616;p39"/>
            <p:cNvSpPr txBox="1"/>
            <p:nvPr/>
          </p:nvSpPr>
          <p:spPr>
            <a:xfrm>
              <a:off x="6793162"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sp>
          <p:nvSpPr>
            <p:cNvPr id="617" name="Google Shape;617;p39"/>
            <p:cNvSpPr txBox="1"/>
            <p:nvPr/>
          </p:nvSpPr>
          <p:spPr>
            <a:xfrm>
              <a:off x="7196574"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sp>
          <p:nvSpPr>
            <p:cNvPr id="618" name="Google Shape;618;p39"/>
            <p:cNvSpPr txBox="1"/>
            <p:nvPr/>
          </p:nvSpPr>
          <p:spPr>
            <a:xfrm>
              <a:off x="7507805" y="3123957"/>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sp>
          <p:nvSpPr>
            <p:cNvPr id="619" name="Google Shape;619;p39"/>
            <p:cNvSpPr txBox="1"/>
            <p:nvPr/>
          </p:nvSpPr>
          <p:spPr>
            <a:xfrm>
              <a:off x="7832816" y="3123957"/>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sp>
          <p:nvSpPr>
            <p:cNvPr id="620" name="Google Shape;620;p39"/>
            <p:cNvSpPr txBox="1"/>
            <p:nvPr/>
          </p:nvSpPr>
          <p:spPr>
            <a:xfrm>
              <a:off x="8175105"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sp>
          <p:nvSpPr>
            <p:cNvPr id="621" name="Google Shape;621;p39"/>
            <p:cNvSpPr txBox="1"/>
            <p:nvPr/>
          </p:nvSpPr>
          <p:spPr>
            <a:xfrm>
              <a:off x="8578517"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grpSp>
      <p:sp>
        <p:nvSpPr>
          <p:cNvPr id="622" name="Google Shape;622;p39"/>
          <p:cNvSpPr txBox="1"/>
          <p:nvPr/>
        </p:nvSpPr>
        <p:spPr>
          <a:xfrm>
            <a:off x="7768335" y="6019964"/>
            <a:ext cx="2961735" cy="39220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600"/>
              <a:buFont typeface="Arial"/>
              <a:buNone/>
            </a:pPr>
            <a:r>
              <a:rPr lang="en-US" sz="1600" dirty="0">
                <a:solidFill>
                  <a:schemeClr val="lt1"/>
                </a:solidFill>
                <a:latin typeface="Meiryo UI" panose="020B0604030504040204" pitchFamily="50" charset="-128"/>
                <a:ea typeface="Meiryo UI" panose="020B0604030504040204" pitchFamily="50" charset="-128"/>
              </a:rPr>
              <a:t>6x 25GbE </a:t>
            </a:r>
            <a:r>
              <a:rPr lang="en-US" sz="1600" dirty="0" err="1">
                <a:solidFill>
                  <a:schemeClr val="lt1"/>
                </a:solidFill>
                <a:latin typeface="Meiryo UI" panose="020B0604030504040204" pitchFamily="50" charset="-128"/>
                <a:ea typeface="Meiryo UI" panose="020B0604030504040204" pitchFamily="50" charset="-128"/>
              </a:rPr>
              <a:t>クライアント</a:t>
            </a:r>
            <a:endParaRPr dirty="0">
              <a:latin typeface="Meiryo UI" panose="020B0604030504040204" pitchFamily="50" charset="-128"/>
              <a:ea typeface="Meiryo UI" panose="020B0604030504040204" pitchFamily="50" charset="-128"/>
            </a:endParaRPr>
          </a:p>
        </p:txBody>
      </p:sp>
      <p:sp>
        <p:nvSpPr>
          <p:cNvPr id="623" name="Google Shape;623;p39"/>
          <p:cNvSpPr txBox="1"/>
          <p:nvPr/>
        </p:nvSpPr>
        <p:spPr>
          <a:xfrm>
            <a:off x="917481" y="5618565"/>
            <a:ext cx="10232299" cy="1112997"/>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QNAPラボでテスト</a:t>
            </a:r>
            <a:r>
              <a:rPr lang="ja-JP" altLang="en-US" sz="800" dirty="0">
                <a:solidFill>
                  <a:schemeClr val="lt1"/>
                </a:solidFill>
                <a:latin typeface="Meiryo UI" panose="020B0604030504040204" pitchFamily="50" charset="-128"/>
                <a:ea typeface="Meiryo UI" panose="020B0604030504040204" pitchFamily="50" charset="-128"/>
              </a:rPr>
              <a:t>されました</a:t>
            </a:r>
            <a:r>
              <a:rPr lang="en-US" sz="800" dirty="0">
                <a:solidFill>
                  <a:schemeClr val="lt1"/>
                </a:solidFill>
                <a:latin typeface="Meiryo UI" panose="020B0604030504040204" pitchFamily="50" charset="-128"/>
                <a:ea typeface="Meiryo UI" panose="020B0604030504040204" pitchFamily="50" charset="-128"/>
              </a:rPr>
              <a:t>。</a:t>
            </a:r>
            <a:r>
              <a:rPr lang="en-US" sz="800" dirty="0" err="1">
                <a:solidFill>
                  <a:schemeClr val="lt1"/>
                </a:solidFill>
                <a:latin typeface="Meiryo UI" panose="020B0604030504040204" pitchFamily="50" charset="-128"/>
                <a:ea typeface="Meiryo UI" panose="020B0604030504040204" pitchFamily="50" charset="-128"/>
              </a:rPr>
              <a:t>数値は環境によって異なる場合があります</a:t>
            </a:r>
            <a:r>
              <a:rPr lang="en-US" sz="800" dirty="0">
                <a:solidFill>
                  <a:schemeClr val="lt1"/>
                </a:solidFill>
                <a:latin typeface="Meiryo UI" panose="020B0604030504040204" pitchFamily="50" charset="-128"/>
                <a:ea typeface="Meiryo UI" panose="020B0604030504040204" pitchFamily="50" charset="-128"/>
              </a:rPr>
              <a:t>。</a:t>
            </a:r>
            <a:endParaRPr sz="800" dirty="0">
              <a:solidFill>
                <a:schemeClr val="lt1"/>
              </a:solidFill>
              <a:latin typeface="Meiryo UI" panose="020B0604030504040204" pitchFamily="50" charset="-128"/>
              <a:ea typeface="Meiryo UI" panose="020B0604030504040204" pitchFamily="50" charset="-128"/>
            </a:endParaRPr>
          </a:p>
          <a:p>
            <a:pPr marL="0" marR="0" lvl="0" indent="0" algn="l" rtl="0">
              <a:lnSpc>
                <a:spcPct val="120000"/>
              </a:lnSpc>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テスト環境</a:t>
            </a:r>
            <a:r>
              <a:rPr lang="en-US" sz="800" dirty="0">
                <a:solidFill>
                  <a:schemeClr val="lt1"/>
                </a:solidFill>
                <a:latin typeface="Meiryo UI" panose="020B0604030504040204" pitchFamily="50" charset="-128"/>
                <a:ea typeface="Meiryo UI" panose="020B0604030504040204" pitchFamily="50" charset="-128"/>
              </a:rPr>
              <a:t>: </a:t>
            </a:r>
          </a:p>
          <a:p>
            <a:pPr marL="0" marR="0" lvl="0" indent="0" algn="l" rtl="0">
              <a:lnSpc>
                <a:spcPct val="120000"/>
              </a:lnSpc>
              <a:spcBef>
                <a:spcPts val="0"/>
              </a:spcBef>
              <a:spcAft>
                <a:spcPts val="0"/>
              </a:spcAft>
              <a:buNone/>
            </a:pPr>
            <a:r>
              <a:rPr lang="en-US" sz="800" dirty="0">
                <a:solidFill>
                  <a:schemeClr val="lt1"/>
                </a:solidFill>
                <a:latin typeface="Meiryo UI" panose="020B0604030504040204" pitchFamily="50" charset="-128"/>
                <a:ea typeface="Meiryo UI" panose="020B0604030504040204" pitchFamily="50" charset="-128"/>
              </a:rPr>
              <a:t>NAS: TS-h2287XU-RP-64G </a:t>
            </a:r>
            <a:r>
              <a:rPr lang="en-US" sz="800" dirty="0" err="1">
                <a:solidFill>
                  <a:schemeClr val="lt1"/>
                </a:solidFill>
                <a:latin typeface="Meiryo UI" panose="020B0604030504040204" pitchFamily="50" charset="-128"/>
                <a:ea typeface="Meiryo UI" panose="020B0604030504040204" pitchFamily="50" charset="-128"/>
              </a:rPr>
              <a:t>QuTS</a:t>
            </a:r>
            <a:r>
              <a:rPr lang="en-US" sz="800" dirty="0">
                <a:solidFill>
                  <a:schemeClr val="lt1"/>
                </a:solidFill>
                <a:latin typeface="Meiryo UI" panose="020B0604030504040204" pitchFamily="50" charset="-128"/>
                <a:ea typeface="Meiryo UI" panose="020B0604030504040204" pitchFamily="50" charset="-128"/>
              </a:rPr>
              <a:t> hero h5.0.0 </a:t>
            </a:r>
          </a:p>
          <a:p>
            <a:pPr marL="0" marR="0" lvl="0" indent="0" algn="l" rtl="0">
              <a:lnSpc>
                <a:spcPct val="120000"/>
              </a:lnSpc>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ボリュームタイプ</a:t>
            </a:r>
            <a:r>
              <a:rPr lang="en-US" sz="800" dirty="0">
                <a:solidFill>
                  <a:schemeClr val="lt1"/>
                </a:solidFill>
                <a:latin typeface="Meiryo UI" panose="020B0604030504040204" pitchFamily="50" charset="-128"/>
                <a:ea typeface="Meiryo UI" panose="020B0604030504040204" pitchFamily="50" charset="-128"/>
              </a:rPr>
              <a:t>: Samsung 860 EVO 1TB x30 (RAID 50、11 x2); QXG-25G2SF-CX6 </a:t>
            </a:r>
          </a:p>
          <a:p>
            <a:pPr marL="0" marR="0" lvl="0" indent="0" algn="l" rtl="0">
              <a:lnSpc>
                <a:spcPct val="120000"/>
              </a:lnSpc>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クライアント</a:t>
            </a:r>
            <a:r>
              <a:rPr lang="en-US" sz="800" dirty="0">
                <a:solidFill>
                  <a:schemeClr val="lt1"/>
                </a:solidFill>
                <a:latin typeface="Meiryo UI" panose="020B0604030504040204" pitchFamily="50" charset="-128"/>
                <a:ea typeface="Meiryo UI" panose="020B0604030504040204" pitchFamily="50" charset="-128"/>
              </a:rPr>
              <a:t> PC: 6*</a:t>
            </a:r>
            <a:r>
              <a:rPr lang="en-US" sz="800" dirty="0" err="1">
                <a:solidFill>
                  <a:schemeClr val="lt1"/>
                </a:solidFill>
                <a:latin typeface="Meiryo UI" panose="020B0604030504040204" pitchFamily="50" charset="-128"/>
                <a:ea typeface="Meiryo UI" panose="020B0604030504040204" pitchFamily="50" charset="-128"/>
              </a:rPr>
              <a:t>クライアントPC</a:t>
            </a:r>
            <a:r>
              <a:rPr lang="en-US" sz="800" dirty="0">
                <a:solidFill>
                  <a:schemeClr val="lt1"/>
                </a:solidFill>
                <a:latin typeface="Meiryo UI" panose="020B0604030504040204" pitchFamily="50" charset="-128"/>
                <a:ea typeface="Meiryo UI" panose="020B0604030504040204" pitchFamily="50" charset="-128"/>
              </a:rPr>
              <a:t> は、16GBファイル (= </a:t>
            </a:r>
            <a:r>
              <a:rPr lang="en-US" sz="800" dirty="0" err="1">
                <a:solidFill>
                  <a:schemeClr val="lt1"/>
                </a:solidFill>
                <a:latin typeface="Meiryo UI" panose="020B0604030504040204" pitchFamily="50" charset="-128"/>
                <a:ea typeface="Meiryo UI" panose="020B0604030504040204" pitchFamily="50" charset="-128"/>
              </a:rPr>
              <a:t>合計</a:t>
            </a:r>
            <a:r>
              <a:rPr lang="en-US" sz="800" dirty="0">
                <a:solidFill>
                  <a:schemeClr val="lt1"/>
                </a:solidFill>
                <a:latin typeface="Meiryo UI" panose="020B0604030504040204" pitchFamily="50" charset="-128"/>
                <a:ea typeface="Meiryo UI" panose="020B0604030504040204" pitchFamily="50" charset="-128"/>
              </a:rPr>
              <a:t> 96GB) </a:t>
            </a:r>
            <a:r>
              <a:rPr lang="en-US" sz="800" dirty="0" err="1">
                <a:solidFill>
                  <a:schemeClr val="lt1"/>
                </a:solidFill>
                <a:latin typeface="Meiryo UI" panose="020B0604030504040204" pitchFamily="50" charset="-128"/>
                <a:ea typeface="Meiryo UI" panose="020B0604030504040204" pitchFamily="50" charset="-128"/>
              </a:rPr>
              <a:t>を同時に読み書きします</a:t>
            </a:r>
            <a:r>
              <a:rPr lang="en-US" sz="800" dirty="0">
                <a:solidFill>
                  <a:schemeClr val="lt1"/>
                </a:solidFill>
                <a:latin typeface="Meiryo UI" panose="020B0604030504040204" pitchFamily="50" charset="-128"/>
                <a:ea typeface="Meiryo UI" panose="020B0604030504040204" pitchFamily="50" charset="-128"/>
              </a:rPr>
              <a:t>。</a:t>
            </a:r>
          </a:p>
          <a:p>
            <a:pPr marL="0" marR="0" lvl="0" indent="0" algn="l" rtl="0">
              <a:lnSpc>
                <a:spcPct val="120000"/>
              </a:lnSpc>
              <a:spcBef>
                <a:spcPts val="0"/>
              </a:spcBef>
              <a:spcAft>
                <a:spcPts val="0"/>
              </a:spcAft>
              <a:buNone/>
            </a:pPr>
            <a:r>
              <a:rPr lang="en-US" sz="800" dirty="0">
                <a:solidFill>
                  <a:schemeClr val="lt1"/>
                </a:solidFill>
                <a:latin typeface="Meiryo UI" panose="020B0604030504040204" pitchFamily="50" charset="-128"/>
                <a:ea typeface="Meiryo UI" panose="020B0604030504040204" pitchFamily="50" charset="-128"/>
              </a:rPr>
              <a:t>Intel Core™ i7-7700 4.20GHz CPU、32GB DDR4 RAM、QXG-25G2SF-CX4、Windows® Server 2016、および Intel Core™ i3-8100 3.60GHz CPU、4GB DDR4 RAM、QXG-25G2SF-CX4、Windows® Server 2016</a:t>
            </a:r>
            <a:endParaRPr sz="800" dirty="0">
              <a:solidFill>
                <a:schemeClr val="lt1"/>
              </a:solidFill>
              <a:latin typeface="Meiryo UI" panose="020B0604030504040204" pitchFamily="50" charset="-128"/>
              <a:ea typeface="Meiryo UI" panose="020B0604030504040204" pitchFamily="50" charset="-128"/>
            </a:endParaRPr>
          </a:p>
        </p:txBody>
      </p:sp>
      <p:sp>
        <p:nvSpPr>
          <p:cNvPr id="624" name="Google Shape;624;p39"/>
          <p:cNvSpPr txBox="1"/>
          <p:nvPr/>
        </p:nvSpPr>
        <p:spPr>
          <a:xfrm>
            <a:off x="838200" y="1881310"/>
            <a:ext cx="809413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rgbClr val="FFFFFF"/>
                </a:solidFill>
                <a:latin typeface="Meiryo UI" panose="020B0604030504040204" pitchFamily="50" charset="-128"/>
                <a:ea typeface="Meiryo UI" panose="020B0604030504040204" pitchFamily="50" charset="-128"/>
              </a:rPr>
              <a:t>6 x 25GbE </a:t>
            </a:r>
            <a:r>
              <a:rPr lang="en-US" dirty="0" err="1">
                <a:solidFill>
                  <a:srgbClr val="FFFFFF"/>
                </a:solidFill>
                <a:latin typeface="Meiryo UI" panose="020B0604030504040204" pitchFamily="50" charset="-128"/>
                <a:ea typeface="Meiryo UI" panose="020B0604030504040204" pitchFamily="50" charset="-128"/>
              </a:rPr>
              <a:t>iSCSI、ランダムIOPS</a:t>
            </a:r>
            <a:r>
              <a:rPr lang="en-US" dirty="0">
                <a:solidFill>
                  <a:srgbClr val="FFFFFF"/>
                </a:solidFill>
                <a:latin typeface="Meiryo UI" panose="020B0604030504040204" pitchFamily="50" charset="-128"/>
                <a:ea typeface="Meiryo UI" panose="020B0604030504040204" pitchFamily="50" charset="-128"/>
              </a:rPr>
              <a:t> (4K)、</a:t>
            </a:r>
            <a:r>
              <a:rPr lang="en-US" dirty="0" err="1">
                <a:solidFill>
                  <a:srgbClr val="FFFFFF"/>
                </a:solidFill>
                <a:latin typeface="Meiryo UI" panose="020B0604030504040204" pitchFamily="50" charset="-128"/>
                <a:ea typeface="Meiryo UI" panose="020B0604030504040204" pitchFamily="50" charset="-128"/>
              </a:rPr>
              <a:t>SEDプール</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625" name="Google Shape;625;p39"/>
          <p:cNvSpPr txBox="1"/>
          <p:nvPr/>
        </p:nvSpPr>
        <p:spPr>
          <a:xfrm>
            <a:off x="838200" y="3817207"/>
            <a:ext cx="804672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rgbClr val="FFFFFF"/>
                </a:solidFill>
                <a:latin typeface="Meiryo UI" panose="020B0604030504040204" pitchFamily="50" charset="-128"/>
                <a:ea typeface="Meiryo UI" panose="020B0604030504040204" pitchFamily="50" charset="-128"/>
              </a:rPr>
              <a:t>6 x 25GbE </a:t>
            </a:r>
            <a:r>
              <a:rPr lang="en-US" dirty="0" err="1">
                <a:solidFill>
                  <a:srgbClr val="FFFFFF"/>
                </a:solidFill>
                <a:latin typeface="Meiryo UI" panose="020B0604030504040204" pitchFamily="50" charset="-128"/>
                <a:ea typeface="Meiryo UI" panose="020B0604030504040204" pitchFamily="50" charset="-128"/>
              </a:rPr>
              <a:t>SAMBA、シーケンシャル全体</a:t>
            </a:r>
            <a:r>
              <a:rPr lang="en-US" dirty="0">
                <a:solidFill>
                  <a:srgbClr val="FFFFFF"/>
                </a:solidFill>
                <a:latin typeface="Meiryo UI" panose="020B0604030504040204" pitchFamily="50" charset="-128"/>
                <a:ea typeface="Meiryo UI" panose="020B0604030504040204" pitchFamily="50" charset="-128"/>
              </a:rPr>
              <a:t> (1MB)、</a:t>
            </a:r>
            <a:r>
              <a:rPr lang="en-US" dirty="0" err="1">
                <a:solidFill>
                  <a:srgbClr val="FFFFFF"/>
                </a:solidFill>
                <a:latin typeface="Meiryo UI" panose="020B0604030504040204" pitchFamily="50" charset="-128"/>
                <a:ea typeface="Meiryo UI" panose="020B0604030504040204" pitchFamily="50" charset="-128"/>
              </a:rPr>
              <a:t>暗号化LUN</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626" name="Google Shape;626;p39"/>
          <p:cNvSpPr txBox="1"/>
          <p:nvPr/>
        </p:nvSpPr>
        <p:spPr>
          <a:xfrm>
            <a:off x="5720260" y="2411487"/>
            <a:ext cx="1213953"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b="1" dirty="0">
                <a:solidFill>
                  <a:srgbClr val="FFBD1E"/>
                </a:solidFill>
                <a:latin typeface="Meiryo UI" panose="020B0604030504040204" pitchFamily="50" charset="-128"/>
                <a:ea typeface="Meiryo UI" panose="020B0604030504040204" pitchFamily="50" charset="-128"/>
              </a:rPr>
              <a:t>991,035 IOPS</a:t>
            </a:r>
            <a:endParaRPr dirty="0">
              <a:latin typeface="Meiryo UI" panose="020B0604030504040204" pitchFamily="50" charset="-128"/>
              <a:ea typeface="Meiryo UI" panose="020B0604030504040204" pitchFamily="50" charset="-128"/>
            </a:endParaRPr>
          </a:p>
        </p:txBody>
      </p:sp>
      <p:sp>
        <p:nvSpPr>
          <p:cNvPr id="627" name="Google Shape;627;p39"/>
          <p:cNvSpPr txBox="1"/>
          <p:nvPr/>
        </p:nvSpPr>
        <p:spPr>
          <a:xfrm>
            <a:off x="5659128" y="4239212"/>
            <a:ext cx="1213953"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b="1" dirty="0">
                <a:solidFill>
                  <a:srgbClr val="FFBD1E"/>
                </a:solidFill>
                <a:latin typeface="Meiryo UI" panose="020B0604030504040204" pitchFamily="50" charset="-128"/>
                <a:ea typeface="Meiryo UI" panose="020B0604030504040204" pitchFamily="50" charset="-128"/>
              </a:rPr>
              <a:t>9,961 MB/s</a:t>
            </a:r>
            <a:endParaRPr dirty="0">
              <a:latin typeface="Meiryo UI" panose="020B0604030504040204" pitchFamily="50" charset="-128"/>
              <a:ea typeface="Meiryo UI" panose="020B0604030504040204" pitchFamily="50" charset="-128"/>
            </a:endParaRPr>
          </a:p>
        </p:txBody>
      </p:sp>
      <p:sp>
        <p:nvSpPr>
          <p:cNvPr id="628" name="Google Shape;628;p39"/>
          <p:cNvSpPr txBox="1"/>
          <p:nvPr/>
        </p:nvSpPr>
        <p:spPr>
          <a:xfrm>
            <a:off x="5198497" y="4774881"/>
            <a:ext cx="1213953"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b="1" dirty="0">
                <a:solidFill>
                  <a:srgbClr val="03D2FB"/>
                </a:solidFill>
                <a:latin typeface="Meiryo UI" panose="020B0604030504040204" pitchFamily="50" charset="-128"/>
                <a:ea typeface="Meiryo UI" panose="020B0604030504040204" pitchFamily="50" charset="-128"/>
              </a:rPr>
              <a:t>9,670 MB/s</a:t>
            </a:r>
            <a:endParaRPr dirty="0">
              <a:latin typeface="Meiryo UI" panose="020B0604030504040204" pitchFamily="50" charset="-128"/>
              <a:ea typeface="Meiryo UI" panose="020B0604030504040204" pitchFamily="50" charset="-128"/>
            </a:endParaRPr>
          </a:p>
        </p:txBody>
      </p:sp>
      <p:sp>
        <p:nvSpPr>
          <p:cNvPr id="629" name="Google Shape;629;p39"/>
          <p:cNvSpPr txBox="1"/>
          <p:nvPr/>
        </p:nvSpPr>
        <p:spPr>
          <a:xfrm>
            <a:off x="7199567" y="1945239"/>
            <a:ext cx="4606364" cy="1277273"/>
          </a:xfrm>
          <a:prstGeom prst="rect">
            <a:avLst/>
          </a:prstGeom>
          <a:noFill/>
          <a:ln>
            <a:noFill/>
          </a:ln>
        </p:spPr>
        <p:txBody>
          <a:bodyPr spcFirstLastPara="1" wrap="square" lIns="91425" tIns="45700" rIns="91425" bIns="45700" anchor="t" anchorCtr="0">
            <a:noAutofit/>
          </a:bodyPr>
          <a:lstStyle/>
          <a:p>
            <a:pPr marL="285750" marR="0" lvl="0" indent="-285750" algn="l" rtl="0">
              <a:spcBef>
                <a:spcPts val="600"/>
              </a:spcBef>
              <a:spcAft>
                <a:spcPts val="0"/>
              </a:spcAft>
              <a:buClr>
                <a:srgbClr val="F34F21"/>
              </a:buClr>
              <a:buSzPts val="1800"/>
              <a:buFont typeface="Arial"/>
              <a:buChar char="•"/>
            </a:pPr>
            <a:r>
              <a:rPr lang="en-US" sz="1800" dirty="0">
                <a:solidFill>
                  <a:schemeClr val="lt1"/>
                </a:solidFill>
                <a:latin typeface="Meiryo UI" panose="020B0604030504040204" pitchFamily="50" charset="-128"/>
                <a:ea typeface="Meiryo UI" panose="020B0604030504040204" pitchFamily="50" charset="-128"/>
              </a:rPr>
              <a:t>iSCSI </a:t>
            </a:r>
            <a:r>
              <a:rPr lang="en-US" sz="1800" dirty="0" err="1">
                <a:solidFill>
                  <a:schemeClr val="lt1"/>
                </a:solidFill>
                <a:latin typeface="Meiryo UI" panose="020B0604030504040204" pitchFamily="50" charset="-128"/>
                <a:ea typeface="Meiryo UI" panose="020B0604030504040204" pitchFamily="50" charset="-128"/>
              </a:rPr>
              <a:t>ランダム読み取り</a:t>
            </a:r>
            <a:r>
              <a:rPr lang="en-US" sz="1800" dirty="0">
                <a:solidFill>
                  <a:schemeClr val="lt1"/>
                </a:solidFill>
                <a:latin typeface="Meiryo UI" panose="020B0604030504040204" pitchFamily="50" charset="-128"/>
                <a:ea typeface="Meiryo UI" panose="020B0604030504040204" pitchFamily="50" charset="-128"/>
              </a:rPr>
              <a:t> 991,035 IOPS </a:t>
            </a:r>
            <a:br>
              <a:rPr lang="en-US" sz="1800" dirty="0">
                <a:solidFill>
                  <a:schemeClr val="lt1"/>
                </a:solidFill>
                <a:latin typeface="Meiryo UI" panose="020B0604030504040204" pitchFamily="50" charset="-128"/>
                <a:ea typeface="Meiryo UI" panose="020B0604030504040204" pitchFamily="50" charset="-128"/>
              </a:rPr>
            </a:br>
            <a:r>
              <a:rPr lang="en-US" sz="1800" dirty="0" err="1">
                <a:solidFill>
                  <a:schemeClr val="lt1"/>
                </a:solidFill>
                <a:latin typeface="Meiryo UI" panose="020B0604030504040204" pitchFamily="50" charset="-128"/>
                <a:ea typeface="Meiryo UI" panose="020B0604030504040204" pitchFamily="50" charset="-128"/>
              </a:rPr>
              <a:t>およびランダム書き込み</a:t>
            </a:r>
            <a:r>
              <a:rPr lang="en-US" sz="1800" dirty="0">
                <a:solidFill>
                  <a:schemeClr val="lt1"/>
                </a:solidFill>
                <a:latin typeface="Meiryo UI" panose="020B0604030504040204" pitchFamily="50" charset="-128"/>
                <a:ea typeface="Meiryo UI" panose="020B0604030504040204" pitchFamily="50" charset="-128"/>
              </a:rPr>
              <a:t> 440,511 IOPS</a:t>
            </a:r>
            <a:endParaRPr sz="1800" dirty="0">
              <a:solidFill>
                <a:schemeClr val="lt1"/>
              </a:solidFill>
              <a:latin typeface="Meiryo UI" panose="020B0604030504040204" pitchFamily="50" charset="-128"/>
              <a:ea typeface="Meiryo UI" panose="020B0604030504040204" pitchFamily="50" charset="-128"/>
            </a:endParaRPr>
          </a:p>
          <a:p>
            <a:pPr marL="285750" marR="0" lvl="0" indent="-285750" algn="l" rtl="0">
              <a:spcBef>
                <a:spcPts val="600"/>
              </a:spcBef>
              <a:spcAft>
                <a:spcPts val="0"/>
              </a:spcAft>
              <a:buClr>
                <a:srgbClr val="F34F21"/>
              </a:buClr>
              <a:buSzPts val="1800"/>
              <a:buFont typeface="Arial"/>
              <a:buChar char="•"/>
            </a:pPr>
            <a:r>
              <a:rPr lang="en-US" sz="1800" dirty="0">
                <a:solidFill>
                  <a:schemeClr val="lt1"/>
                </a:solidFill>
                <a:latin typeface="Meiryo UI" panose="020B0604030504040204" pitchFamily="50" charset="-128"/>
                <a:ea typeface="Meiryo UI" panose="020B0604030504040204" pitchFamily="50" charset="-128"/>
              </a:rPr>
              <a:t>SMB </a:t>
            </a:r>
            <a:r>
              <a:rPr lang="en-US" sz="1800" dirty="0" err="1">
                <a:solidFill>
                  <a:schemeClr val="lt1"/>
                </a:solidFill>
                <a:latin typeface="Meiryo UI" panose="020B0604030504040204" pitchFamily="50" charset="-128"/>
                <a:ea typeface="Meiryo UI" panose="020B0604030504040204" pitchFamily="50" charset="-128"/>
              </a:rPr>
              <a:t>シーケンシャル読み取り</a:t>
            </a:r>
            <a:r>
              <a:rPr lang="en-US" sz="1800" dirty="0">
                <a:solidFill>
                  <a:schemeClr val="lt1"/>
                </a:solidFill>
                <a:latin typeface="Meiryo UI" panose="020B0604030504040204" pitchFamily="50" charset="-128"/>
                <a:ea typeface="Meiryo UI" panose="020B0604030504040204" pitchFamily="50" charset="-128"/>
              </a:rPr>
              <a:t> 9,961 MB/</a:t>
            </a:r>
            <a:r>
              <a:rPr lang="en-US" sz="1800" dirty="0" err="1">
                <a:solidFill>
                  <a:schemeClr val="lt1"/>
                </a:solidFill>
                <a:latin typeface="Meiryo UI" panose="020B0604030504040204" pitchFamily="50" charset="-128"/>
                <a:ea typeface="Meiryo UI" panose="020B0604030504040204" pitchFamily="50" charset="-128"/>
              </a:rPr>
              <a:t>s、シーケンシャル書き込み</a:t>
            </a:r>
            <a:r>
              <a:rPr lang="en-US" sz="1800" dirty="0">
                <a:solidFill>
                  <a:schemeClr val="lt1"/>
                </a:solidFill>
                <a:latin typeface="Meiryo UI" panose="020B0604030504040204" pitchFamily="50" charset="-128"/>
                <a:ea typeface="Meiryo UI" panose="020B0604030504040204" pitchFamily="50" charset="-128"/>
              </a:rPr>
              <a:t> 9,670 MB/s</a:t>
            </a:r>
            <a:endParaRPr sz="1800" dirty="0">
              <a:solidFill>
                <a:schemeClr val="lt1"/>
              </a:solidFill>
              <a:latin typeface="Meiryo UI" panose="020B0604030504040204" pitchFamily="50" charset="-128"/>
              <a:ea typeface="Meiryo UI" panose="020B0604030504040204" pitchFamily="50" charset="-128"/>
            </a:endParaRPr>
          </a:p>
        </p:txBody>
      </p:sp>
      <p:sp>
        <p:nvSpPr>
          <p:cNvPr id="630" name="Google Shape;630;p39"/>
          <p:cNvSpPr txBox="1"/>
          <p:nvPr/>
        </p:nvSpPr>
        <p:spPr>
          <a:xfrm>
            <a:off x="5493069" y="2915679"/>
            <a:ext cx="1213953"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b="1" dirty="0">
                <a:solidFill>
                  <a:srgbClr val="03D2FB"/>
                </a:solidFill>
                <a:latin typeface="Meiryo UI" panose="020B0604030504040204" pitchFamily="50" charset="-128"/>
                <a:ea typeface="Meiryo UI" panose="020B0604030504040204" pitchFamily="50" charset="-128"/>
              </a:rPr>
              <a:t>440,511 IOPS</a:t>
            </a:r>
            <a:endParaRPr dirty="0">
              <a:latin typeface="Meiryo UI" panose="020B0604030504040204" pitchFamily="50" charset="-128"/>
              <a:ea typeface="Meiryo UI" panose="020B0604030504040204" pitchFamily="50" charset="-128"/>
            </a:endParaRPr>
          </a:p>
        </p:txBody>
      </p:sp>
      <p:grpSp>
        <p:nvGrpSpPr>
          <p:cNvPr id="631" name="Google Shape;631;p39"/>
          <p:cNvGrpSpPr/>
          <p:nvPr/>
        </p:nvGrpSpPr>
        <p:grpSpPr>
          <a:xfrm>
            <a:off x="952743" y="2424764"/>
            <a:ext cx="2905612" cy="1015664"/>
            <a:chOff x="1730124" y="1545928"/>
            <a:chExt cx="2905612" cy="1322262"/>
          </a:xfrm>
        </p:grpSpPr>
        <p:cxnSp>
          <p:nvCxnSpPr>
            <p:cNvPr id="632" name="Google Shape;632;p39"/>
            <p:cNvCxnSpPr/>
            <p:nvPr/>
          </p:nvCxnSpPr>
          <p:spPr>
            <a:xfrm>
              <a:off x="1730124"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633" name="Google Shape;633;p39"/>
            <p:cNvCxnSpPr/>
            <p:nvPr/>
          </p:nvCxnSpPr>
          <p:spPr>
            <a:xfrm>
              <a:off x="2456527"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634" name="Google Shape;634;p39"/>
            <p:cNvCxnSpPr/>
            <p:nvPr/>
          </p:nvCxnSpPr>
          <p:spPr>
            <a:xfrm>
              <a:off x="3182930"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635" name="Google Shape;635;p39"/>
            <p:cNvCxnSpPr/>
            <p:nvPr/>
          </p:nvCxnSpPr>
          <p:spPr>
            <a:xfrm>
              <a:off x="3909333"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636" name="Google Shape;636;p39"/>
            <p:cNvCxnSpPr/>
            <p:nvPr/>
          </p:nvCxnSpPr>
          <p:spPr>
            <a:xfrm>
              <a:off x="4635736" y="1545928"/>
              <a:ext cx="0" cy="1322262"/>
            </a:xfrm>
            <a:prstGeom prst="straightConnector1">
              <a:avLst/>
            </a:prstGeom>
            <a:noFill/>
            <a:ln w="9525" cap="flat" cmpd="sng">
              <a:solidFill>
                <a:srgbClr val="BFBFBF"/>
              </a:solidFill>
              <a:prstDash val="solid"/>
              <a:miter lim="800000"/>
              <a:headEnd type="none" w="sm" len="sm"/>
              <a:tailEnd type="none" w="sm" len="sm"/>
            </a:ln>
          </p:spPr>
        </p:cxnSp>
      </p:grpSp>
      <p:cxnSp>
        <p:nvCxnSpPr>
          <p:cNvPr id="637" name="Google Shape;637;p39"/>
          <p:cNvCxnSpPr/>
          <p:nvPr/>
        </p:nvCxnSpPr>
        <p:spPr>
          <a:xfrm>
            <a:off x="954652" y="2713925"/>
            <a:ext cx="5979562" cy="0"/>
          </a:xfrm>
          <a:prstGeom prst="straightConnector1">
            <a:avLst/>
          </a:prstGeom>
          <a:noFill/>
          <a:ln w="92075" cap="flat" cmpd="sng">
            <a:solidFill>
              <a:srgbClr val="FB8605"/>
            </a:solidFill>
            <a:prstDash val="solid"/>
            <a:miter lim="800000"/>
            <a:headEnd type="none" w="sm" len="sm"/>
            <a:tailEnd type="none" w="sm" len="sm"/>
          </a:ln>
        </p:spPr>
      </p:cxnSp>
      <p:cxnSp>
        <p:nvCxnSpPr>
          <p:cNvPr id="638" name="Google Shape;638;p39"/>
          <p:cNvCxnSpPr/>
          <p:nvPr/>
        </p:nvCxnSpPr>
        <p:spPr>
          <a:xfrm>
            <a:off x="954651" y="3246769"/>
            <a:ext cx="5685393" cy="0"/>
          </a:xfrm>
          <a:prstGeom prst="straightConnector1">
            <a:avLst/>
          </a:prstGeom>
          <a:noFill/>
          <a:ln w="92075" cap="flat" cmpd="sng">
            <a:solidFill>
              <a:srgbClr val="88F2DC"/>
            </a:solidFill>
            <a:prstDash val="solid"/>
            <a:miter lim="800000"/>
            <a:headEnd type="none" w="sm" len="sm"/>
            <a:tailEnd type="none" w="sm" len="sm"/>
          </a:ln>
        </p:spPr>
      </p:cxnSp>
      <p:grpSp>
        <p:nvGrpSpPr>
          <p:cNvPr id="639" name="Google Shape;639;p39"/>
          <p:cNvGrpSpPr/>
          <p:nvPr/>
        </p:nvGrpSpPr>
        <p:grpSpPr>
          <a:xfrm>
            <a:off x="959843" y="4236195"/>
            <a:ext cx="2905612" cy="1100348"/>
            <a:chOff x="1730124" y="1545928"/>
            <a:chExt cx="2905612" cy="1322262"/>
          </a:xfrm>
        </p:grpSpPr>
        <p:cxnSp>
          <p:nvCxnSpPr>
            <p:cNvPr id="640" name="Google Shape;640;p39"/>
            <p:cNvCxnSpPr/>
            <p:nvPr/>
          </p:nvCxnSpPr>
          <p:spPr>
            <a:xfrm>
              <a:off x="1730124"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641" name="Google Shape;641;p39"/>
            <p:cNvCxnSpPr/>
            <p:nvPr/>
          </p:nvCxnSpPr>
          <p:spPr>
            <a:xfrm>
              <a:off x="2456527"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642" name="Google Shape;642;p39"/>
            <p:cNvCxnSpPr/>
            <p:nvPr/>
          </p:nvCxnSpPr>
          <p:spPr>
            <a:xfrm>
              <a:off x="3182930"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643" name="Google Shape;643;p39"/>
            <p:cNvCxnSpPr/>
            <p:nvPr/>
          </p:nvCxnSpPr>
          <p:spPr>
            <a:xfrm>
              <a:off x="3909333"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644" name="Google Shape;644;p39"/>
            <p:cNvCxnSpPr/>
            <p:nvPr/>
          </p:nvCxnSpPr>
          <p:spPr>
            <a:xfrm>
              <a:off x="4635736" y="1545928"/>
              <a:ext cx="0" cy="1322262"/>
            </a:xfrm>
            <a:prstGeom prst="straightConnector1">
              <a:avLst/>
            </a:prstGeom>
            <a:noFill/>
            <a:ln w="9525" cap="flat" cmpd="sng">
              <a:solidFill>
                <a:srgbClr val="BFBFBF"/>
              </a:solidFill>
              <a:prstDash val="solid"/>
              <a:miter lim="800000"/>
              <a:headEnd type="none" w="sm" len="sm"/>
              <a:tailEnd type="none" w="sm" len="sm"/>
            </a:ln>
          </p:spPr>
        </p:cxnSp>
      </p:grpSp>
      <p:cxnSp>
        <p:nvCxnSpPr>
          <p:cNvPr id="645" name="Google Shape;645;p39"/>
          <p:cNvCxnSpPr/>
          <p:nvPr/>
        </p:nvCxnSpPr>
        <p:spPr>
          <a:xfrm>
            <a:off x="954652" y="4552877"/>
            <a:ext cx="5979562" cy="0"/>
          </a:xfrm>
          <a:prstGeom prst="straightConnector1">
            <a:avLst/>
          </a:prstGeom>
          <a:noFill/>
          <a:ln w="92075" cap="flat" cmpd="sng">
            <a:solidFill>
              <a:srgbClr val="FB8605"/>
            </a:solidFill>
            <a:prstDash val="solid"/>
            <a:miter lim="800000"/>
            <a:headEnd type="none" w="sm" len="sm"/>
            <a:tailEnd type="none" w="sm" len="sm"/>
          </a:ln>
        </p:spPr>
      </p:cxnSp>
      <p:cxnSp>
        <p:nvCxnSpPr>
          <p:cNvPr id="646" name="Google Shape;646;p39"/>
          <p:cNvCxnSpPr/>
          <p:nvPr/>
        </p:nvCxnSpPr>
        <p:spPr>
          <a:xfrm>
            <a:off x="954651" y="5085721"/>
            <a:ext cx="5372586" cy="0"/>
          </a:xfrm>
          <a:prstGeom prst="straightConnector1">
            <a:avLst/>
          </a:prstGeom>
          <a:noFill/>
          <a:ln w="92075" cap="flat" cmpd="sng">
            <a:solidFill>
              <a:srgbClr val="88F2DC"/>
            </a:solidFill>
            <a:prstDash val="solid"/>
            <a:miter lim="800000"/>
            <a:headEnd type="none" w="sm" len="sm"/>
            <a:tailEnd type="none" w="sm" len="sm"/>
          </a:ln>
        </p:spPr>
      </p:cxnSp>
      <p:sp>
        <p:nvSpPr>
          <p:cNvPr id="647" name="Google Shape;647;p39"/>
          <p:cNvSpPr txBox="1"/>
          <p:nvPr/>
        </p:nvSpPr>
        <p:spPr>
          <a:xfrm>
            <a:off x="929658" y="2414026"/>
            <a:ext cx="1691961"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err="1">
                <a:solidFill>
                  <a:schemeClr val="lt1"/>
                </a:solidFill>
                <a:latin typeface="Meiryo UI" panose="020B0604030504040204" pitchFamily="50" charset="-128"/>
                <a:ea typeface="Meiryo UI" panose="020B0604030504040204" pitchFamily="50" charset="-128"/>
              </a:rPr>
              <a:t>iSCSI読み取り</a:t>
            </a:r>
            <a:endParaRPr dirty="0">
              <a:latin typeface="Meiryo UI" panose="020B0604030504040204" pitchFamily="50" charset="-128"/>
              <a:ea typeface="Meiryo UI" panose="020B0604030504040204" pitchFamily="50" charset="-128"/>
            </a:endParaRPr>
          </a:p>
        </p:txBody>
      </p:sp>
      <p:sp>
        <p:nvSpPr>
          <p:cNvPr id="648" name="Google Shape;648;p39"/>
          <p:cNvSpPr txBox="1"/>
          <p:nvPr/>
        </p:nvSpPr>
        <p:spPr>
          <a:xfrm>
            <a:off x="949652" y="2939720"/>
            <a:ext cx="1267807"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err="1">
                <a:solidFill>
                  <a:srgbClr val="FFFFFF"/>
                </a:solidFill>
                <a:latin typeface="Meiryo UI" panose="020B0604030504040204" pitchFamily="50" charset="-128"/>
                <a:ea typeface="Meiryo UI" panose="020B0604030504040204" pitchFamily="50" charset="-128"/>
              </a:rPr>
              <a:t>iSCSI書き込み</a:t>
            </a:r>
            <a:endParaRPr sz="1000" b="0" i="0" dirty="0">
              <a:solidFill>
                <a:schemeClr val="lt1"/>
              </a:solidFill>
              <a:latin typeface="Meiryo UI" panose="020B0604030504040204" pitchFamily="50" charset="-128"/>
              <a:ea typeface="Meiryo UI" panose="020B0604030504040204" pitchFamily="50" charset="-128"/>
              <a:sym typeface="Arial"/>
            </a:endParaRPr>
          </a:p>
        </p:txBody>
      </p:sp>
      <p:sp>
        <p:nvSpPr>
          <p:cNvPr id="649" name="Google Shape;649;p39"/>
          <p:cNvSpPr txBox="1"/>
          <p:nvPr/>
        </p:nvSpPr>
        <p:spPr>
          <a:xfrm>
            <a:off x="917482" y="4221612"/>
            <a:ext cx="1691961"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err="1">
                <a:solidFill>
                  <a:schemeClr val="lt1"/>
                </a:solidFill>
                <a:latin typeface="Meiryo UI" panose="020B0604030504040204" pitchFamily="50" charset="-128"/>
                <a:ea typeface="Meiryo UI" panose="020B0604030504040204" pitchFamily="50" charset="-128"/>
              </a:rPr>
              <a:t>SMBシーケンシャル</a:t>
            </a:r>
            <a:r>
              <a:rPr lang="ja-JP" altLang="en-US" sz="1000" dirty="0">
                <a:solidFill>
                  <a:schemeClr val="lt1"/>
                </a:solidFill>
                <a:latin typeface="Meiryo UI" panose="020B0604030504040204" pitchFamily="50" charset="-128"/>
                <a:ea typeface="Meiryo UI" panose="020B0604030504040204" pitchFamily="50" charset="-128"/>
              </a:rPr>
              <a:t>読み取り</a:t>
            </a:r>
            <a:endParaRPr dirty="0">
              <a:latin typeface="Meiryo UI" panose="020B0604030504040204" pitchFamily="50" charset="-128"/>
              <a:ea typeface="Meiryo UI" panose="020B0604030504040204" pitchFamily="50" charset="-128"/>
            </a:endParaRPr>
          </a:p>
        </p:txBody>
      </p:sp>
      <p:sp>
        <p:nvSpPr>
          <p:cNvPr id="650" name="Google Shape;650;p39"/>
          <p:cNvSpPr txBox="1"/>
          <p:nvPr/>
        </p:nvSpPr>
        <p:spPr>
          <a:xfrm>
            <a:off x="921028" y="4774882"/>
            <a:ext cx="1691961"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err="1">
                <a:solidFill>
                  <a:schemeClr val="lt1"/>
                </a:solidFill>
                <a:latin typeface="Meiryo UI" panose="020B0604030504040204" pitchFamily="50" charset="-128"/>
                <a:ea typeface="Meiryo UI" panose="020B0604030504040204" pitchFamily="50" charset="-128"/>
              </a:rPr>
              <a:t>SMBシーケンシャル書き込み</a:t>
            </a:r>
            <a:endParaRPr dirty="0">
              <a:latin typeface="Meiryo UI" panose="020B0604030504040204" pitchFamily="50" charset="-128"/>
              <a:ea typeface="Meiryo UI" panose="020B0604030504040204" pitchFamily="50" charset="-128"/>
            </a:endParaRPr>
          </a:p>
        </p:txBody>
      </p:sp>
      <p:pic>
        <p:nvPicPr>
          <p:cNvPr id="651" name="Google Shape;651;p39" descr="一張含有 文字, 電腦 的圖片&#10;&#10;自動產生的描述"/>
          <p:cNvPicPr preferRelativeResize="0"/>
          <p:nvPr/>
        </p:nvPicPr>
        <p:blipFill rotWithShape="1">
          <a:blip r:embed="rId4">
            <a:alphaModFix/>
          </a:blip>
          <a:srcRect/>
          <a:stretch/>
        </p:blipFill>
        <p:spPr>
          <a:xfrm>
            <a:off x="7393851" y="3284808"/>
            <a:ext cx="3332396" cy="2083118"/>
          </a:xfrm>
          <a:prstGeom prst="rect">
            <a:avLst/>
          </a:prstGeom>
          <a:noFill/>
          <a:ln>
            <a:noFill/>
          </a:ln>
        </p:spPr>
      </p:pic>
    </p:spTree>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40"/>
          <p:cNvGrpSpPr/>
          <p:nvPr/>
        </p:nvGrpSpPr>
        <p:grpSpPr>
          <a:xfrm>
            <a:off x="7586744" y="4786648"/>
            <a:ext cx="3106472" cy="1113085"/>
            <a:chOff x="6608845" y="2918607"/>
            <a:chExt cx="2504515" cy="914188"/>
          </a:xfrm>
        </p:grpSpPr>
        <p:pic>
          <p:nvPicPr>
            <p:cNvPr id="658" name="Google Shape;658;p40"/>
            <p:cNvPicPr preferRelativeResize="0"/>
            <p:nvPr/>
          </p:nvPicPr>
          <p:blipFill rotWithShape="1">
            <a:blip r:embed="rId3">
              <a:alphaModFix/>
            </a:blip>
            <a:srcRect/>
            <a:stretch/>
          </p:blipFill>
          <p:spPr>
            <a:xfrm>
              <a:off x="6608845" y="2918607"/>
              <a:ext cx="2504515" cy="914188"/>
            </a:xfrm>
            <a:prstGeom prst="rect">
              <a:avLst/>
            </a:prstGeom>
            <a:noFill/>
            <a:ln>
              <a:noFill/>
            </a:ln>
          </p:spPr>
        </p:pic>
        <p:sp>
          <p:nvSpPr>
            <p:cNvPr id="659" name="Google Shape;659;p40"/>
            <p:cNvSpPr txBox="1"/>
            <p:nvPr/>
          </p:nvSpPr>
          <p:spPr>
            <a:xfrm>
              <a:off x="6793162"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sp>
          <p:nvSpPr>
            <p:cNvPr id="660" name="Google Shape;660;p40"/>
            <p:cNvSpPr txBox="1"/>
            <p:nvPr/>
          </p:nvSpPr>
          <p:spPr>
            <a:xfrm>
              <a:off x="7196574"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sp>
          <p:nvSpPr>
            <p:cNvPr id="661" name="Google Shape;661;p40"/>
            <p:cNvSpPr txBox="1"/>
            <p:nvPr/>
          </p:nvSpPr>
          <p:spPr>
            <a:xfrm>
              <a:off x="7507805" y="3123957"/>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sp>
          <p:nvSpPr>
            <p:cNvPr id="662" name="Google Shape;662;p40"/>
            <p:cNvSpPr txBox="1"/>
            <p:nvPr/>
          </p:nvSpPr>
          <p:spPr>
            <a:xfrm>
              <a:off x="7832816" y="3123957"/>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sp>
          <p:nvSpPr>
            <p:cNvPr id="663" name="Google Shape;663;p40"/>
            <p:cNvSpPr txBox="1"/>
            <p:nvPr/>
          </p:nvSpPr>
          <p:spPr>
            <a:xfrm>
              <a:off x="8175105"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sp>
          <p:nvSpPr>
            <p:cNvPr id="664" name="Google Shape;664;p40"/>
            <p:cNvSpPr txBox="1"/>
            <p:nvPr/>
          </p:nvSpPr>
          <p:spPr>
            <a:xfrm>
              <a:off x="8578517" y="3100423"/>
              <a:ext cx="441356" cy="2022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rgbClr val="EE6D2B"/>
                  </a:solidFill>
                  <a:latin typeface="Meiryo UI" panose="020B0604030504040204" pitchFamily="50" charset="-128"/>
                  <a:ea typeface="Meiryo UI" panose="020B0604030504040204" pitchFamily="50" charset="-128"/>
                  <a:sym typeface="Arial"/>
                </a:rPr>
                <a:t>25Gb</a:t>
              </a:r>
              <a:endParaRPr dirty="0">
                <a:latin typeface="Meiryo UI" panose="020B0604030504040204" pitchFamily="50" charset="-128"/>
                <a:ea typeface="Meiryo UI" panose="020B0604030504040204" pitchFamily="50" charset="-128"/>
              </a:endParaRPr>
            </a:p>
          </p:txBody>
        </p:sp>
      </p:grpSp>
      <p:pic>
        <p:nvPicPr>
          <p:cNvPr id="665" name="Google Shape;665;p40"/>
          <p:cNvPicPr preferRelativeResize="0"/>
          <p:nvPr/>
        </p:nvPicPr>
        <p:blipFill rotWithShape="1">
          <a:blip r:embed="rId4">
            <a:alphaModFix/>
          </a:blip>
          <a:srcRect/>
          <a:stretch/>
        </p:blipFill>
        <p:spPr>
          <a:xfrm>
            <a:off x="7351353" y="3009397"/>
            <a:ext cx="3444288" cy="2153064"/>
          </a:xfrm>
          <a:prstGeom prst="rect">
            <a:avLst/>
          </a:prstGeom>
          <a:noFill/>
          <a:ln>
            <a:noFill/>
          </a:ln>
        </p:spPr>
      </p:pic>
      <p:sp>
        <p:nvSpPr>
          <p:cNvPr id="666" name="Google Shape;666;p40"/>
          <p:cNvSpPr txBox="1"/>
          <p:nvPr/>
        </p:nvSpPr>
        <p:spPr>
          <a:xfrm>
            <a:off x="7768335" y="6019964"/>
            <a:ext cx="2961735" cy="39220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600"/>
              <a:buFont typeface="Arial"/>
              <a:buNone/>
            </a:pPr>
            <a:r>
              <a:rPr lang="en-US" sz="1600" dirty="0">
                <a:solidFill>
                  <a:schemeClr val="lt1"/>
                </a:solidFill>
                <a:latin typeface="Meiryo UI" panose="020B0604030504040204" pitchFamily="50" charset="-128"/>
                <a:ea typeface="Meiryo UI" panose="020B0604030504040204" pitchFamily="50" charset="-128"/>
              </a:rPr>
              <a:t>6x 25GbE </a:t>
            </a:r>
            <a:r>
              <a:rPr lang="en-US" sz="1600" dirty="0" err="1">
                <a:solidFill>
                  <a:schemeClr val="lt1"/>
                </a:solidFill>
                <a:latin typeface="Meiryo UI" panose="020B0604030504040204" pitchFamily="50" charset="-128"/>
                <a:ea typeface="Meiryo UI" panose="020B0604030504040204" pitchFamily="50" charset="-128"/>
              </a:rPr>
              <a:t>クライアント</a:t>
            </a:r>
            <a:endParaRPr dirty="0">
              <a:latin typeface="Meiryo UI" panose="020B0604030504040204" pitchFamily="50" charset="-128"/>
              <a:ea typeface="Meiryo UI" panose="020B0604030504040204" pitchFamily="50" charset="-128"/>
            </a:endParaRPr>
          </a:p>
        </p:txBody>
      </p:sp>
      <p:sp>
        <p:nvSpPr>
          <p:cNvPr id="667" name="Google Shape;667;p40"/>
          <p:cNvSpPr txBox="1"/>
          <p:nvPr/>
        </p:nvSpPr>
        <p:spPr>
          <a:xfrm>
            <a:off x="838199" y="5564607"/>
            <a:ext cx="10409901" cy="1112997"/>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QNAPラボでテスト</a:t>
            </a:r>
            <a:r>
              <a:rPr lang="ja-JP" altLang="en-US" sz="800" dirty="0">
                <a:solidFill>
                  <a:schemeClr val="lt1"/>
                </a:solidFill>
                <a:latin typeface="Meiryo UI" panose="020B0604030504040204" pitchFamily="50" charset="-128"/>
                <a:ea typeface="Meiryo UI" panose="020B0604030504040204" pitchFamily="50" charset="-128"/>
              </a:rPr>
              <a:t>されました</a:t>
            </a:r>
            <a:r>
              <a:rPr lang="en-US" sz="800" dirty="0">
                <a:solidFill>
                  <a:schemeClr val="lt1"/>
                </a:solidFill>
                <a:latin typeface="Meiryo UI" panose="020B0604030504040204" pitchFamily="50" charset="-128"/>
                <a:ea typeface="Meiryo UI" panose="020B0604030504040204" pitchFamily="50" charset="-128"/>
              </a:rPr>
              <a:t>。</a:t>
            </a:r>
            <a:r>
              <a:rPr lang="en-US" sz="800" dirty="0" err="1">
                <a:solidFill>
                  <a:schemeClr val="lt1"/>
                </a:solidFill>
                <a:latin typeface="Meiryo UI" panose="020B0604030504040204" pitchFamily="50" charset="-128"/>
                <a:ea typeface="Meiryo UI" panose="020B0604030504040204" pitchFamily="50" charset="-128"/>
              </a:rPr>
              <a:t>数値は環境によって異なる場合があります</a:t>
            </a:r>
            <a:r>
              <a:rPr lang="en-US" sz="800" dirty="0">
                <a:solidFill>
                  <a:schemeClr val="lt1"/>
                </a:solidFill>
                <a:latin typeface="Meiryo UI" panose="020B0604030504040204" pitchFamily="50" charset="-128"/>
                <a:ea typeface="Meiryo UI" panose="020B0604030504040204" pitchFamily="50" charset="-128"/>
              </a:rPr>
              <a:t>。</a:t>
            </a:r>
            <a:endParaRPr sz="800" dirty="0">
              <a:solidFill>
                <a:schemeClr val="lt1"/>
              </a:solidFill>
              <a:latin typeface="Meiryo UI" panose="020B0604030504040204" pitchFamily="50" charset="-128"/>
              <a:ea typeface="Meiryo UI" panose="020B0604030504040204" pitchFamily="50" charset="-128"/>
            </a:endParaRPr>
          </a:p>
          <a:p>
            <a:pPr marL="0" marR="0" lvl="0" indent="0" algn="l" rtl="0">
              <a:lnSpc>
                <a:spcPct val="120000"/>
              </a:lnSpc>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テスト環境</a:t>
            </a:r>
            <a:r>
              <a:rPr lang="en-US" sz="800" dirty="0">
                <a:solidFill>
                  <a:schemeClr val="lt1"/>
                </a:solidFill>
                <a:latin typeface="Meiryo UI" panose="020B0604030504040204" pitchFamily="50" charset="-128"/>
                <a:ea typeface="Meiryo UI" panose="020B0604030504040204" pitchFamily="50" charset="-128"/>
              </a:rPr>
              <a:t>: </a:t>
            </a:r>
          </a:p>
          <a:p>
            <a:pPr marL="0" marR="0" lvl="0" indent="0" algn="l" rtl="0">
              <a:lnSpc>
                <a:spcPct val="120000"/>
              </a:lnSpc>
              <a:spcBef>
                <a:spcPts val="0"/>
              </a:spcBef>
              <a:spcAft>
                <a:spcPts val="0"/>
              </a:spcAft>
              <a:buNone/>
            </a:pPr>
            <a:r>
              <a:rPr lang="en-US" sz="800" dirty="0">
                <a:solidFill>
                  <a:schemeClr val="lt1"/>
                </a:solidFill>
                <a:latin typeface="Meiryo UI" panose="020B0604030504040204" pitchFamily="50" charset="-128"/>
                <a:ea typeface="Meiryo UI" panose="020B0604030504040204" pitchFamily="50" charset="-128"/>
              </a:rPr>
              <a:t>NAS: TS-h3087XU-RP-32G </a:t>
            </a:r>
            <a:r>
              <a:rPr lang="en-US" sz="800" dirty="0" err="1">
                <a:solidFill>
                  <a:schemeClr val="lt1"/>
                </a:solidFill>
                <a:latin typeface="Meiryo UI" panose="020B0604030504040204" pitchFamily="50" charset="-128"/>
                <a:ea typeface="Meiryo UI" panose="020B0604030504040204" pitchFamily="50" charset="-128"/>
              </a:rPr>
              <a:t>QuTS</a:t>
            </a:r>
            <a:r>
              <a:rPr lang="en-US" sz="800" dirty="0">
                <a:solidFill>
                  <a:schemeClr val="lt1"/>
                </a:solidFill>
                <a:latin typeface="Meiryo UI" panose="020B0604030504040204" pitchFamily="50" charset="-128"/>
                <a:ea typeface="Meiryo UI" panose="020B0604030504040204" pitchFamily="50" charset="-128"/>
              </a:rPr>
              <a:t> hero h5.0.0 </a:t>
            </a:r>
          </a:p>
          <a:p>
            <a:pPr marL="0" marR="0" lvl="0" indent="0" algn="l" rtl="0">
              <a:lnSpc>
                <a:spcPct val="120000"/>
              </a:lnSpc>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ボリュームタイプ</a:t>
            </a:r>
            <a:r>
              <a:rPr lang="en-US" sz="800" dirty="0">
                <a:solidFill>
                  <a:schemeClr val="lt1"/>
                </a:solidFill>
                <a:latin typeface="Meiryo UI" panose="020B0604030504040204" pitchFamily="50" charset="-128"/>
                <a:ea typeface="Meiryo UI" panose="020B0604030504040204" pitchFamily="50" charset="-128"/>
              </a:rPr>
              <a:t>: Samsung 860 EVO 1TB x30 (RAID 50、15 x2); QXG-25G2SF-CX6 </a:t>
            </a:r>
          </a:p>
          <a:p>
            <a:pPr marL="0" marR="0" lvl="0" indent="0" algn="l" rtl="0">
              <a:lnSpc>
                <a:spcPct val="120000"/>
              </a:lnSpc>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クライアン</a:t>
            </a:r>
            <a:r>
              <a:rPr lang="ja-JP" altLang="en-US" sz="800" dirty="0">
                <a:solidFill>
                  <a:schemeClr val="lt1"/>
                </a:solidFill>
                <a:latin typeface="Meiryo UI" panose="020B0604030504040204" pitchFamily="50" charset="-128"/>
                <a:ea typeface="Meiryo UI" panose="020B0604030504040204" pitchFamily="50" charset="-128"/>
              </a:rPr>
              <a:t>ト</a:t>
            </a:r>
            <a:r>
              <a:rPr lang="en-US" sz="800" dirty="0">
                <a:solidFill>
                  <a:schemeClr val="lt1"/>
                </a:solidFill>
                <a:latin typeface="Meiryo UI" panose="020B0604030504040204" pitchFamily="50" charset="-128"/>
                <a:ea typeface="Meiryo UI" panose="020B0604030504040204" pitchFamily="50" charset="-128"/>
              </a:rPr>
              <a:t>PC: 6*</a:t>
            </a:r>
            <a:r>
              <a:rPr lang="en-US" sz="800" dirty="0" err="1">
                <a:solidFill>
                  <a:schemeClr val="lt1"/>
                </a:solidFill>
                <a:latin typeface="Meiryo UI" panose="020B0604030504040204" pitchFamily="50" charset="-128"/>
                <a:ea typeface="Meiryo UI" panose="020B0604030504040204" pitchFamily="50" charset="-128"/>
              </a:rPr>
              <a:t>クライアントPC</a:t>
            </a:r>
            <a:r>
              <a:rPr lang="en-US" sz="800" dirty="0">
                <a:solidFill>
                  <a:schemeClr val="lt1"/>
                </a:solidFill>
                <a:latin typeface="Meiryo UI" panose="020B0604030504040204" pitchFamily="50" charset="-128"/>
                <a:ea typeface="Meiryo UI" panose="020B0604030504040204" pitchFamily="50" charset="-128"/>
              </a:rPr>
              <a:t> は、16GBファイル (= </a:t>
            </a:r>
            <a:r>
              <a:rPr lang="en-US" sz="800" dirty="0" err="1">
                <a:solidFill>
                  <a:schemeClr val="lt1"/>
                </a:solidFill>
                <a:latin typeface="Meiryo UI" panose="020B0604030504040204" pitchFamily="50" charset="-128"/>
                <a:ea typeface="Meiryo UI" panose="020B0604030504040204" pitchFamily="50" charset="-128"/>
              </a:rPr>
              <a:t>合計</a:t>
            </a:r>
            <a:r>
              <a:rPr lang="en-US" sz="800" dirty="0">
                <a:solidFill>
                  <a:schemeClr val="lt1"/>
                </a:solidFill>
                <a:latin typeface="Meiryo UI" panose="020B0604030504040204" pitchFamily="50" charset="-128"/>
                <a:ea typeface="Meiryo UI" panose="020B0604030504040204" pitchFamily="50" charset="-128"/>
              </a:rPr>
              <a:t> 96GB) </a:t>
            </a:r>
            <a:r>
              <a:rPr lang="en-US" sz="800" dirty="0" err="1">
                <a:solidFill>
                  <a:schemeClr val="lt1"/>
                </a:solidFill>
                <a:latin typeface="Meiryo UI" panose="020B0604030504040204" pitchFamily="50" charset="-128"/>
                <a:ea typeface="Meiryo UI" panose="020B0604030504040204" pitchFamily="50" charset="-128"/>
              </a:rPr>
              <a:t>を同時に読み書きします</a:t>
            </a:r>
            <a:r>
              <a:rPr lang="en-US" sz="800" dirty="0">
                <a:solidFill>
                  <a:schemeClr val="lt1"/>
                </a:solidFill>
                <a:latin typeface="Meiryo UI" panose="020B0604030504040204" pitchFamily="50" charset="-128"/>
                <a:ea typeface="Meiryo UI" panose="020B0604030504040204" pitchFamily="50" charset="-128"/>
              </a:rPr>
              <a:t>。</a:t>
            </a:r>
          </a:p>
          <a:p>
            <a:pPr marL="0" marR="0" lvl="0" indent="0" algn="l" rtl="0">
              <a:lnSpc>
                <a:spcPct val="120000"/>
              </a:lnSpc>
              <a:spcBef>
                <a:spcPts val="0"/>
              </a:spcBef>
              <a:spcAft>
                <a:spcPts val="0"/>
              </a:spcAft>
              <a:buNone/>
            </a:pPr>
            <a:r>
              <a:rPr lang="en-US" sz="800" dirty="0">
                <a:solidFill>
                  <a:schemeClr val="lt1"/>
                </a:solidFill>
                <a:latin typeface="Meiryo UI" panose="020B0604030504040204" pitchFamily="50" charset="-128"/>
                <a:ea typeface="Meiryo UI" panose="020B0604030504040204" pitchFamily="50" charset="-128"/>
              </a:rPr>
              <a:t>Intel Core™ i7-7700 4.20GHz CPU、32GB DDR4 RAM、QXG-25G2SF-CX4、Windows® Server 2016、および Intel Core™ i3-8100 3.60GHz CPU、4GB DDR4 RAM、QXG-25G2SF-CX4、Windows® Server 2016</a:t>
            </a:r>
            <a:endParaRPr sz="800" dirty="0">
              <a:solidFill>
                <a:schemeClr val="lt1"/>
              </a:solidFill>
              <a:latin typeface="Meiryo UI" panose="020B0604030504040204" pitchFamily="50" charset="-128"/>
              <a:ea typeface="Meiryo UI" panose="020B0604030504040204" pitchFamily="50" charset="-128"/>
            </a:endParaRPr>
          </a:p>
        </p:txBody>
      </p:sp>
      <p:sp>
        <p:nvSpPr>
          <p:cNvPr id="668" name="Google Shape;668;p40"/>
          <p:cNvSpPr txBox="1"/>
          <p:nvPr/>
        </p:nvSpPr>
        <p:spPr>
          <a:xfrm>
            <a:off x="838200" y="1881310"/>
            <a:ext cx="809413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rgbClr val="FFFFFF"/>
                </a:solidFill>
                <a:latin typeface="Meiryo UI" panose="020B0604030504040204" pitchFamily="50" charset="-128"/>
                <a:ea typeface="Meiryo UI" panose="020B0604030504040204" pitchFamily="50" charset="-128"/>
              </a:rPr>
              <a:t>6 x 25GbE </a:t>
            </a:r>
            <a:r>
              <a:rPr lang="en-US" dirty="0" err="1">
                <a:solidFill>
                  <a:srgbClr val="FFFFFF"/>
                </a:solidFill>
                <a:latin typeface="Meiryo UI" panose="020B0604030504040204" pitchFamily="50" charset="-128"/>
                <a:ea typeface="Meiryo UI" panose="020B0604030504040204" pitchFamily="50" charset="-128"/>
              </a:rPr>
              <a:t>iSCSI、ランダムIOPS</a:t>
            </a:r>
            <a:r>
              <a:rPr lang="en-US" dirty="0">
                <a:solidFill>
                  <a:srgbClr val="FFFFFF"/>
                </a:solidFill>
                <a:latin typeface="Meiryo UI" panose="020B0604030504040204" pitchFamily="50" charset="-128"/>
                <a:ea typeface="Meiryo UI" panose="020B0604030504040204" pitchFamily="50" charset="-128"/>
              </a:rPr>
              <a:t> (4K)、</a:t>
            </a:r>
            <a:r>
              <a:rPr lang="en-US" dirty="0" err="1">
                <a:solidFill>
                  <a:srgbClr val="FFFFFF"/>
                </a:solidFill>
                <a:latin typeface="Meiryo UI" panose="020B0604030504040204" pitchFamily="50" charset="-128"/>
                <a:ea typeface="Meiryo UI" panose="020B0604030504040204" pitchFamily="50" charset="-128"/>
              </a:rPr>
              <a:t>SEDプール</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669" name="Google Shape;669;p40"/>
          <p:cNvSpPr txBox="1"/>
          <p:nvPr/>
        </p:nvSpPr>
        <p:spPr>
          <a:xfrm>
            <a:off x="838200" y="3817207"/>
            <a:ext cx="804672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rgbClr val="FFFFFF"/>
                </a:solidFill>
                <a:latin typeface="Meiryo UI" panose="020B0604030504040204" pitchFamily="50" charset="-128"/>
                <a:ea typeface="Meiryo UI" panose="020B0604030504040204" pitchFamily="50" charset="-128"/>
              </a:rPr>
              <a:t>6 x 25GbE </a:t>
            </a:r>
            <a:r>
              <a:rPr lang="en-US" dirty="0" err="1">
                <a:solidFill>
                  <a:srgbClr val="FFFFFF"/>
                </a:solidFill>
                <a:latin typeface="Meiryo UI" panose="020B0604030504040204" pitchFamily="50" charset="-128"/>
                <a:ea typeface="Meiryo UI" panose="020B0604030504040204" pitchFamily="50" charset="-128"/>
              </a:rPr>
              <a:t>SAMBA、シーケンシャル全体</a:t>
            </a:r>
            <a:r>
              <a:rPr lang="en-US" dirty="0">
                <a:solidFill>
                  <a:srgbClr val="FFFFFF"/>
                </a:solidFill>
                <a:latin typeface="Meiryo UI" panose="020B0604030504040204" pitchFamily="50" charset="-128"/>
                <a:ea typeface="Meiryo UI" panose="020B0604030504040204" pitchFamily="50" charset="-128"/>
              </a:rPr>
              <a:t> (1MB)、</a:t>
            </a:r>
            <a:r>
              <a:rPr lang="en-US" dirty="0" err="1">
                <a:solidFill>
                  <a:srgbClr val="FFFFFF"/>
                </a:solidFill>
                <a:latin typeface="Meiryo UI" panose="020B0604030504040204" pitchFamily="50" charset="-128"/>
                <a:ea typeface="Meiryo UI" panose="020B0604030504040204" pitchFamily="50" charset="-128"/>
              </a:rPr>
              <a:t>暗号化LUN</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670" name="Google Shape;670;p40"/>
          <p:cNvSpPr txBox="1"/>
          <p:nvPr/>
        </p:nvSpPr>
        <p:spPr>
          <a:xfrm>
            <a:off x="5493070" y="2411487"/>
            <a:ext cx="1441144" cy="21756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b="1" dirty="0">
                <a:solidFill>
                  <a:srgbClr val="FFBD1E"/>
                </a:solidFill>
                <a:latin typeface="Meiryo UI" panose="020B0604030504040204" pitchFamily="50" charset="-128"/>
                <a:ea typeface="Meiryo UI" panose="020B0604030504040204" pitchFamily="50" charset="-128"/>
              </a:rPr>
              <a:t>1,046,216 IOPS</a:t>
            </a:r>
            <a:endParaRPr dirty="0">
              <a:latin typeface="Meiryo UI" panose="020B0604030504040204" pitchFamily="50" charset="-128"/>
              <a:ea typeface="Meiryo UI" panose="020B0604030504040204" pitchFamily="50" charset="-128"/>
            </a:endParaRPr>
          </a:p>
        </p:txBody>
      </p:sp>
      <p:sp>
        <p:nvSpPr>
          <p:cNvPr id="671" name="Google Shape;671;p40"/>
          <p:cNvSpPr txBox="1"/>
          <p:nvPr/>
        </p:nvSpPr>
        <p:spPr>
          <a:xfrm>
            <a:off x="5659128" y="4239212"/>
            <a:ext cx="1213953"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b="1" dirty="0">
                <a:solidFill>
                  <a:srgbClr val="FFBD1E"/>
                </a:solidFill>
                <a:latin typeface="Meiryo UI" panose="020B0604030504040204" pitchFamily="50" charset="-128"/>
                <a:ea typeface="Meiryo UI" panose="020B0604030504040204" pitchFamily="50" charset="-128"/>
              </a:rPr>
              <a:t>10,273 MB/s</a:t>
            </a:r>
            <a:endParaRPr dirty="0">
              <a:latin typeface="Meiryo UI" panose="020B0604030504040204" pitchFamily="50" charset="-128"/>
              <a:ea typeface="Meiryo UI" panose="020B0604030504040204" pitchFamily="50" charset="-128"/>
            </a:endParaRPr>
          </a:p>
        </p:txBody>
      </p:sp>
      <p:sp>
        <p:nvSpPr>
          <p:cNvPr id="672" name="Google Shape;672;p40"/>
          <p:cNvSpPr txBox="1"/>
          <p:nvPr/>
        </p:nvSpPr>
        <p:spPr>
          <a:xfrm>
            <a:off x="5198497" y="4774881"/>
            <a:ext cx="1213953"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b="1" dirty="0">
                <a:solidFill>
                  <a:srgbClr val="03D2FB"/>
                </a:solidFill>
                <a:latin typeface="Meiryo UI" panose="020B0604030504040204" pitchFamily="50" charset="-128"/>
                <a:ea typeface="Meiryo UI" panose="020B0604030504040204" pitchFamily="50" charset="-128"/>
              </a:rPr>
              <a:t>10,132 MB/s</a:t>
            </a:r>
            <a:endParaRPr dirty="0">
              <a:latin typeface="Meiryo UI" panose="020B0604030504040204" pitchFamily="50" charset="-128"/>
              <a:ea typeface="Meiryo UI" panose="020B0604030504040204" pitchFamily="50" charset="-128"/>
            </a:endParaRPr>
          </a:p>
        </p:txBody>
      </p:sp>
      <p:sp>
        <p:nvSpPr>
          <p:cNvPr id="673" name="Google Shape;673;p40"/>
          <p:cNvSpPr txBox="1"/>
          <p:nvPr/>
        </p:nvSpPr>
        <p:spPr>
          <a:xfrm>
            <a:off x="7101246" y="1945239"/>
            <a:ext cx="4831405" cy="1277273"/>
          </a:xfrm>
          <a:prstGeom prst="rect">
            <a:avLst/>
          </a:prstGeom>
          <a:noFill/>
          <a:ln>
            <a:noFill/>
          </a:ln>
        </p:spPr>
        <p:txBody>
          <a:bodyPr spcFirstLastPara="1" wrap="square" lIns="91425" tIns="45700" rIns="91425" bIns="45700" anchor="t" anchorCtr="0">
            <a:noAutofit/>
          </a:bodyPr>
          <a:lstStyle/>
          <a:p>
            <a:pPr marL="285750" marR="0" lvl="0" indent="-285750" algn="l" rtl="0">
              <a:spcBef>
                <a:spcPts val="600"/>
              </a:spcBef>
              <a:spcAft>
                <a:spcPts val="0"/>
              </a:spcAft>
              <a:buClr>
                <a:srgbClr val="F34F21"/>
              </a:buClr>
              <a:buSzPts val="1800"/>
              <a:buFont typeface="Arial"/>
              <a:buChar char="•"/>
            </a:pPr>
            <a:r>
              <a:rPr lang="en-US" sz="1800" dirty="0">
                <a:solidFill>
                  <a:schemeClr val="lt1"/>
                </a:solidFill>
                <a:latin typeface="Meiryo UI" panose="020B0604030504040204" pitchFamily="50" charset="-128"/>
                <a:ea typeface="Meiryo UI" panose="020B0604030504040204" pitchFamily="50" charset="-128"/>
              </a:rPr>
              <a:t>iSCSI </a:t>
            </a:r>
            <a:r>
              <a:rPr lang="en-US" sz="1800" dirty="0" err="1">
                <a:solidFill>
                  <a:schemeClr val="lt1"/>
                </a:solidFill>
                <a:latin typeface="Meiryo UI" panose="020B0604030504040204" pitchFamily="50" charset="-128"/>
                <a:ea typeface="Meiryo UI" panose="020B0604030504040204" pitchFamily="50" charset="-128"/>
              </a:rPr>
              <a:t>ランダム読み取り</a:t>
            </a:r>
            <a:r>
              <a:rPr lang="en-US" sz="1800" dirty="0">
                <a:solidFill>
                  <a:schemeClr val="lt1"/>
                </a:solidFill>
                <a:latin typeface="Meiryo UI" panose="020B0604030504040204" pitchFamily="50" charset="-128"/>
                <a:ea typeface="Meiryo UI" panose="020B0604030504040204" pitchFamily="50" charset="-128"/>
              </a:rPr>
              <a:t> 1,046216 IOPS </a:t>
            </a:r>
            <a:br>
              <a:rPr lang="en-US" sz="1800" dirty="0">
                <a:solidFill>
                  <a:schemeClr val="lt1"/>
                </a:solidFill>
                <a:latin typeface="Meiryo UI" panose="020B0604030504040204" pitchFamily="50" charset="-128"/>
                <a:ea typeface="Meiryo UI" panose="020B0604030504040204" pitchFamily="50" charset="-128"/>
              </a:rPr>
            </a:br>
            <a:r>
              <a:rPr lang="en-US" sz="1800" dirty="0" err="1">
                <a:solidFill>
                  <a:schemeClr val="lt1"/>
                </a:solidFill>
                <a:latin typeface="Meiryo UI" panose="020B0604030504040204" pitchFamily="50" charset="-128"/>
                <a:ea typeface="Meiryo UI" panose="020B0604030504040204" pitchFamily="50" charset="-128"/>
              </a:rPr>
              <a:t>およびランダム書き込み</a:t>
            </a:r>
            <a:r>
              <a:rPr lang="en-US" sz="1800" dirty="0">
                <a:solidFill>
                  <a:schemeClr val="lt1"/>
                </a:solidFill>
                <a:latin typeface="Meiryo UI" panose="020B0604030504040204" pitchFamily="50" charset="-128"/>
                <a:ea typeface="Meiryo UI" panose="020B0604030504040204" pitchFamily="50" charset="-128"/>
              </a:rPr>
              <a:t> 904,813 IOPS</a:t>
            </a:r>
            <a:endParaRPr sz="1800" dirty="0">
              <a:solidFill>
                <a:schemeClr val="lt1"/>
              </a:solidFill>
              <a:latin typeface="Meiryo UI" panose="020B0604030504040204" pitchFamily="50" charset="-128"/>
              <a:ea typeface="Meiryo UI" panose="020B0604030504040204" pitchFamily="50" charset="-128"/>
            </a:endParaRPr>
          </a:p>
          <a:p>
            <a:pPr marL="285750" marR="0" lvl="0" indent="-285750" algn="l" rtl="0">
              <a:spcBef>
                <a:spcPts val="600"/>
              </a:spcBef>
              <a:spcAft>
                <a:spcPts val="0"/>
              </a:spcAft>
              <a:buClr>
                <a:srgbClr val="F34F21"/>
              </a:buClr>
              <a:buSzPts val="1800"/>
              <a:buFont typeface="Arial"/>
              <a:buChar char="•"/>
            </a:pPr>
            <a:r>
              <a:rPr lang="en-US" sz="1800" dirty="0">
                <a:solidFill>
                  <a:schemeClr val="lt1"/>
                </a:solidFill>
                <a:latin typeface="Meiryo UI" panose="020B0604030504040204" pitchFamily="50" charset="-128"/>
                <a:ea typeface="Meiryo UI" panose="020B0604030504040204" pitchFamily="50" charset="-128"/>
              </a:rPr>
              <a:t>SMB </a:t>
            </a:r>
            <a:r>
              <a:rPr lang="en-US" sz="1800" dirty="0" err="1">
                <a:solidFill>
                  <a:schemeClr val="lt1"/>
                </a:solidFill>
                <a:latin typeface="Meiryo UI" panose="020B0604030504040204" pitchFamily="50" charset="-128"/>
                <a:ea typeface="Meiryo UI" panose="020B0604030504040204" pitchFamily="50" charset="-128"/>
              </a:rPr>
              <a:t>シーケンシャル読み取り</a:t>
            </a:r>
            <a:r>
              <a:rPr lang="en-US" sz="1800" dirty="0">
                <a:solidFill>
                  <a:schemeClr val="lt1"/>
                </a:solidFill>
                <a:latin typeface="Meiryo UI" panose="020B0604030504040204" pitchFamily="50" charset="-128"/>
                <a:ea typeface="Meiryo UI" panose="020B0604030504040204" pitchFamily="50" charset="-128"/>
              </a:rPr>
              <a:t> 10,273 MB/</a:t>
            </a:r>
            <a:r>
              <a:rPr lang="en-US" sz="1800" dirty="0" err="1">
                <a:solidFill>
                  <a:schemeClr val="lt1"/>
                </a:solidFill>
                <a:latin typeface="Meiryo UI" panose="020B0604030504040204" pitchFamily="50" charset="-128"/>
                <a:ea typeface="Meiryo UI" panose="020B0604030504040204" pitchFamily="50" charset="-128"/>
              </a:rPr>
              <a:t>s、シーケンシャル書き込み</a:t>
            </a:r>
            <a:r>
              <a:rPr lang="en-US" sz="1800" dirty="0">
                <a:solidFill>
                  <a:schemeClr val="lt1"/>
                </a:solidFill>
                <a:latin typeface="Meiryo UI" panose="020B0604030504040204" pitchFamily="50" charset="-128"/>
                <a:ea typeface="Meiryo UI" panose="020B0604030504040204" pitchFamily="50" charset="-128"/>
              </a:rPr>
              <a:t> 10,132 MB/s</a:t>
            </a:r>
            <a:endParaRPr sz="1800" dirty="0">
              <a:solidFill>
                <a:schemeClr val="lt1"/>
              </a:solidFill>
              <a:latin typeface="Meiryo UI" panose="020B0604030504040204" pitchFamily="50" charset="-128"/>
              <a:ea typeface="Meiryo UI" panose="020B0604030504040204" pitchFamily="50" charset="-128"/>
            </a:endParaRPr>
          </a:p>
        </p:txBody>
      </p:sp>
      <p:sp>
        <p:nvSpPr>
          <p:cNvPr id="674" name="Google Shape;674;p40"/>
          <p:cNvSpPr txBox="1"/>
          <p:nvPr/>
        </p:nvSpPr>
        <p:spPr>
          <a:xfrm>
            <a:off x="5493069" y="2915679"/>
            <a:ext cx="1213953"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b="1" dirty="0">
                <a:solidFill>
                  <a:srgbClr val="03D2FB"/>
                </a:solidFill>
                <a:latin typeface="Meiryo UI" panose="020B0604030504040204" pitchFamily="50" charset="-128"/>
                <a:ea typeface="Meiryo UI" panose="020B0604030504040204" pitchFamily="50" charset="-128"/>
              </a:rPr>
              <a:t>904,813 IOPS</a:t>
            </a:r>
            <a:endParaRPr dirty="0">
              <a:latin typeface="Meiryo UI" panose="020B0604030504040204" pitchFamily="50" charset="-128"/>
              <a:ea typeface="Meiryo UI" panose="020B0604030504040204" pitchFamily="50" charset="-128"/>
            </a:endParaRPr>
          </a:p>
        </p:txBody>
      </p:sp>
      <p:grpSp>
        <p:nvGrpSpPr>
          <p:cNvPr id="675" name="Google Shape;675;p40"/>
          <p:cNvGrpSpPr/>
          <p:nvPr/>
        </p:nvGrpSpPr>
        <p:grpSpPr>
          <a:xfrm>
            <a:off x="952743" y="2424764"/>
            <a:ext cx="2905612" cy="1015664"/>
            <a:chOff x="1730124" y="1545928"/>
            <a:chExt cx="2905612" cy="1322262"/>
          </a:xfrm>
        </p:grpSpPr>
        <p:cxnSp>
          <p:nvCxnSpPr>
            <p:cNvPr id="676" name="Google Shape;676;p40"/>
            <p:cNvCxnSpPr/>
            <p:nvPr/>
          </p:nvCxnSpPr>
          <p:spPr>
            <a:xfrm>
              <a:off x="1730124"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677" name="Google Shape;677;p40"/>
            <p:cNvCxnSpPr/>
            <p:nvPr/>
          </p:nvCxnSpPr>
          <p:spPr>
            <a:xfrm>
              <a:off x="2456527"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678" name="Google Shape;678;p40"/>
            <p:cNvCxnSpPr/>
            <p:nvPr/>
          </p:nvCxnSpPr>
          <p:spPr>
            <a:xfrm>
              <a:off x="3182930"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679" name="Google Shape;679;p40"/>
            <p:cNvCxnSpPr/>
            <p:nvPr/>
          </p:nvCxnSpPr>
          <p:spPr>
            <a:xfrm>
              <a:off x="3909333"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680" name="Google Shape;680;p40"/>
            <p:cNvCxnSpPr/>
            <p:nvPr/>
          </p:nvCxnSpPr>
          <p:spPr>
            <a:xfrm>
              <a:off x="4635736" y="1545928"/>
              <a:ext cx="0" cy="1322262"/>
            </a:xfrm>
            <a:prstGeom prst="straightConnector1">
              <a:avLst/>
            </a:prstGeom>
            <a:noFill/>
            <a:ln w="9525" cap="flat" cmpd="sng">
              <a:solidFill>
                <a:srgbClr val="BFBFBF"/>
              </a:solidFill>
              <a:prstDash val="solid"/>
              <a:miter lim="800000"/>
              <a:headEnd type="none" w="sm" len="sm"/>
              <a:tailEnd type="none" w="sm" len="sm"/>
            </a:ln>
          </p:spPr>
        </p:cxnSp>
      </p:grpSp>
      <p:cxnSp>
        <p:nvCxnSpPr>
          <p:cNvPr id="681" name="Google Shape;681;p40"/>
          <p:cNvCxnSpPr/>
          <p:nvPr/>
        </p:nvCxnSpPr>
        <p:spPr>
          <a:xfrm>
            <a:off x="954652" y="2713925"/>
            <a:ext cx="5979562" cy="0"/>
          </a:xfrm>
          <a:prstGeom prst="straightConnector1">
            <a:avLst/>
          </a:prstGeom>
          <a:noFill/>
          <a:ln w="92075" cap="flat" cmpd="sng">
            <a:solidFill>
              <a:srgbClr val="FB8605"/>
            </a:solidFill>
            <a:prstDash val="solid"/>
            <a:miter lim="800000"/>
            <a:headEnd type="none" w="sm" len="sm"/>
            <a:tailEnd type="none" w="sm" len="sm"/>
          </a:ln>
        </p:spPr>
      </p:cxnSp>
      <p:cxnSp>
        <p:nvCxnSpPr>
          <p:cNvPr id="682" name="Google Shape;682;p40"/>
          <p:cNvCxnSpPr/>
          <p:nvPr/>
        </p:nvCxnSpPr>
        <p:spPr>
          <a:xfrm>
            <a:off x="954651" y="3246769"/>
            <a:ext cx="5685393" cy="0"/>
          </a:xfrm>
          <a:prstGeom prst="straightConnector1">
            <a:avLst/>
          </a:prstGeom>
          <a:noFill/>
          <a:ln w="92075" cap="flat" cmpd="sng">
            <a:solidFill>
              <a:srgbClr val="88F2DC"/>
            </a:solidFill>
            <a:prstDash val="solid"/>
            <a:miter lim="800000"/>
            <a:headEnd type="none" w="sm" len="sm"/>
            <a:tailEnd type="none" w="sm" len="sm"/>
          </a:ln>
        </p:spPr>
      </p:cxnSp>
      <p:grpSp>
        <p:nvGrpSpPr>
          <p:cNvPr id="683" name="Google Shape;683;p40"/>
          <p:cNvGrpSpPr/>
          <p:nvPr/>
        </p:nvGrpSpPr>
        <p:grpSpPr>
          <a:xfrm>
            <a:off x="959843" y="4236195"/>
            <a:ext cx="2905612" cy="1100348"/>
            <a:chOff x="1730124" y="1545928"/>
            <a:chExt cx="2905612" cy="1322262"/>
          </a:xfrm>
        </p:grpSpPr>
        <p:cxnSp>
          <p:nvCxnSpPr>
            <p:cNvPr id="684" name="Google Shape;684;p40"/>
            <p:cNvCxnSpPr/>
            <p:nvPr/>
          </p:nvCxnSpPr>
          <p:spPr>
            <a:xfrm>
              <a:off x="1730124"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685" name="Google Shape;685;p40"/>
            <p:cNvCxnSpPr/>
            <p:nvPr/>
          </p:nvCxnSpPr>
          <p:spPr>
            <a:xfrm>
              <a:off x="2456527"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686" name="Google Shape;686;p40"/>
            <p:cNvCxnSpPr/>
            <p:nvPr/>
          </p:nvCxnSpPr>
          <p:spPr>
            <a:xfrm>
              <a:off x="3182930"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687" name="Google Shape;687;p40"/>
            <p:cNvCxnSpPr/>
            <p:nvPr/>
          </p:nvCxnSpPr>
          <p:spPr>
            <a:xfrm>
              <a:off x="3909333" y="1545928"/>
              <a:ext cx="0" cy="1322262"/>
            </a:xfrm>
            <a:prstGeom prst="straightConnector1">
              <a:avLst/>
            </a:prstGeom>
            <a:noFill/>
            <a:ln w="9525" cap="flat" cmpd="sng">
              <a:solidFill>
                <a:srgbClr val="BFBFBF"/>
              </a:solidFill>
              <a:prstDash val="solid"/>
              <a:miter lim="800000"/>
              <a:headEnd type="none" w="sm" len="sm"/>
              <a:tailEnd type="none" w="sm" len="sm"/>
            </a:ln>
          </p:spPr>
        </p:cxnSp>
        <p:cxnSp>
          <p:nvCxnSpPr>
            <p:cNvPr id="688" name="Google Shape;688;p40"/>
            <p:cNvCxnSpPr/>
            <p:nvPr/>
          </p:nvCxnSpPr>
          <p:spPr>
            <a:xfrm>
              <a:off x="4635736" y="1545928"/>
              <a:ext cx="0" cy="1322262"/>
            </a:xfrm>
            <a:prstGeom prst="straightConnector1">
              <a:avLst/>
            </a:prstGeom>
            <a:noFill/>
            <a:ln w="9525" cap="flat" cmpd="sng">
              <a:solidFill>
                <a:srgbClr val="BFBFBF"/>
              </a:solidFill>
              <a:prstDash val="solid"/>
              <a:miter lim="800000"/>
              <a:headEnd type="none" w="sm" len="sm"/>
              <a:tailEnd type="none" w="sm" len="sm"/>
            </a:ln>
          </p:spPr>
        </p:cxnSp>
      </p:grpSp>
      <p:cxnSp>
        <p:nvCxnSpPr>
          <p:cNvPr id="689" name="Google Shape;689;p40"/>
          <p:cNvCxnSpPr/>
          <p:nvPr/>
        </p:nvCxnSpPr>
        <p:spPr>
          <a:xfrm>
            <a:off x="954652" y="4552877"/>
            <a:ext cx="5979562" cy="0"/>
          </a:xfrm>
          <a:prstGeom prst="straightConnector1">
            <a:avLst/>
          </a:prstGeom>
          <a:noFill/>
          <a:ln w="92075" cap="flat" cmpd="sng">
            <a:solidFill>
              <a:srgbClr val="FB8605"/>
            </a:solidFill>
            <a:prstDash val="solid"/>
            <a:miter lim="800000"/>
            <a:headEnd type="none" w="sm" len="sm"/>
            <a:tailEnd type="none" w="sm" len="sm"/>
          </a:ln>
        </p:spPr>
      </p:cxnSp>
      <p:cxnSp>
        <p:nvCxnSpPr>
          <p:cNvPr id="690" name="Google Shape;690;p40"/>
          <p:cNvCxnSpPr/>
          <p:nvPr/>
        </p:nvCxnSpPr>
        <p:spPr>
          <a:xfrm>
            <a:off x="954651" y="5085721"/>
            <a:ext cx="5372586" cy="0"/>
          </a:xfrm>
          <a:prstGeom prst="straightConnector1">
            <a:avLst/>
          </a:prstGeom>
          <a:noFill/>
          <a:ln w="92075" cap="flat" cmpd="sng">
            <a:solidFill>
              <a:srgbClr val="88F2DC"/>
            </a:solidFill>
            <a:prstDash val="solid"/>
            <a:miter lim="800000"/>
            <a:headEnd type="none" w="sm" len="sm"/>
            <a:tailEnd type="none" w="sm" len="sm"/>
          </a:ln>
        </p:spPr>
      </p:cxnSp>
      <p:sp>
        <p:nvSpPr>
          <p:cNvPr id="691" name="Google Shape;691;p40"/>
          <p:cNvSpPr txBox="1">
            <a:spLocks noGrp="1"/>
          </p:cNvSpPr>
          <p:nvPr>
            <p:ph type="title"/>
          </p:nvPr>
        </p:nvSpPr>
        <p:spPr>
          <a:xfrm>
            <a:off x="838200" y="46133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Arial"/>
              <a:buNone/>
            </a:pPr>
            <a:r>
              <a:rPr lang="en-US" dirty="0"/>
              <a:t>8コア16スレッドTS-h3087XU-RP-E2378-32G 6 x 25GbEマルチクライアントパフォーマンス</a:t>
            </a:r>
            <a:endParaRPr dirty="0">
              <a:sym typeface="Arial"/>
            </a:endParaRPr>
          </a:p>
        </p:txBody>
      </p:sp>
      <p:sp>
        <p:nvSpPr>
          <p:cNvPr id="692" name="Google Shape;692;p40"/>
          <p:cNvSpPr txBox="1"/>
          <p:nvPr/>
        </p:nvSpPr>
        <p:spPr>
          <a:xfrm>
            <a:off x="929658" y="2414026"/>
            <a:ext cx="1691961"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err="1">
                <a:solidFill>
                  <a:schemeClr val="lt1"/>
                </a:solidFill>
                <a:latin typeface="Meiryo UI" panose="020B0604030504040204" pitchFamily="50" charset="-128"/>
                <a:ea typeface="Meiryo UI" panose="020B0604030504040204" pitchFamily="50" charset="-128"/>
              </a:rPr>
              <a:t>iSCSI読み取り</a:t>
            </a:r>
            <a:endParaRPr dirty="0">
              <a:latin typeface="Meiryo UI" panose="020B0604030504040204" pitchFamily="50" charset="-128"/>
              <a:ea typeface="Meiryo UI" panose="020B0604030504040204" pitchFamily="50" charset="-128"/>
            </a:endParaRPr>
          </a:p>
        </p:txBody>
      </p:sp>
      <p:sp>
        <p:nvSpPr>
          <p:cNvPr id="693" name="Google Shape;693;p40"/>
          <p:cNvSpPr txBox="1"/>
          <p:nvPr/>
        </p:nvSpPr>
        <p:spPr>
          <a:xfrm>
            <a:off x="949652" y="2939720"/>
            <a:ext cx="1267807"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err="1">
                <a:solidFill>
                  <a:srgbClr val="FFFFFF"/>
                </a:solidFill>
                <a:latin typeface="Meiryo UI" panose="020B0604030504040204" pitchFamily="50" charset="-128"/>
                <a:ea typeface="Meiryo UI" panose="020B0604030504040204" pitchFamily="50" charset="-128"/>
              </a:rPr>
              <a:t>iSCSI書き込み</a:t>
            </a:r>
            <a:endParaRPr sz="1000" b="0" i="0" dirty="0">
              <a:solidFill>
                <a:schemeClr val="lt1"/>
              </a:solidFill>
              <a:latin typeface="Meiryo UI" panose="020B0604030504040204" pitchFamily="50" charset="-128"/>
              <a:ea typeface="Meiryo UI" panose="020B0604030504040204" pitchFamily="50" charset="-128"/>
              <a:sym typeface="Arial"/>
            </a:endParaRPr>
          </a:p>
        </p:txBody>
      </p:sp>
      <p:sp>
        <p:nvSpPr>
          <p:cNvPr id="694" name="Google Shape;694;p40"/>
          <p:cNvSpPr txBox="1"/>
          <p:nvPr/>
        </p:nvSpPr>
        <p:spPr>
          <a:xfrm>
            <a:off x="917482" y="4221612"/>
            <a:ext cx="1691961"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err="1">
                <a:solidFill>
                  <a:schemeClr val="lt1"/>
                </a:solidFill>
                <a:latin typeface="Meiryo UI" panose="020B0604030504040204" pitchFamily="50" charset="-128"/>
                <a:ea typeface="Meiryo UI" panose="020B0604030504040204" pitchFamily="50" charset="-128"/>
              </a:rPr>
              <a:t>SMBシーケンシャル</a:t>
            </a:r>
            <a:r>
              <a:rPr lang="ja-JP" altLang="en-US" sz="1000" dirty="0">
                <a:solidFill>
                  <a:schemeClr val="lt1"/>
                </a:solidFill>
                <a:latin typeface="Meiryo UI" panose="020B0604030504040204" pitchFamily="50" charset="-128"/>
                <a:ea typeface="Meiryo UI" panose="020B0604030504040204" pitchFamily="50" charset="-128"/>
              </a:rPr>
              <a:t>読み取り</a:t>
            </a:r>
            <a:endParaRPr dirty="0">
              <a:latin typeface="Meiryo UI" panose="020B0604030504040204" pitchFamily="50" charset="-128"/>
              <a:ea typeface="Meiryo UI" panose="020B0604030504040204" pitchFamily="50" charset="-128"/>
            </a:endParaRPr>
          </a:p>
        </p:txBody>
      </p:sp>
      <p:sp>
        <p:nvSpPr>
          <p:cNvPr id="695" name="Google Shape;695;p40"/>
          <p:cNvSpPr txBox="1"/>
          <p:nvPr/>
        </p:nvSpPr>
        <p:spPr>
          <a:xfrm>
            <a:off x="921028" y="4774882"/>
            <a:ext cx="1691961"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err="1">
                <a:solidFill>
                  <a:schemeClr val="lt1"/>
                </a:solidFill>
                <a:latin typeface="Meiryo UI" panose="020B0604030504040204" pitchFamily="50" charset="-128"/>
                <a:ea typeface="Meiryo UI" panose="020B0604030504040204" pitchFamily="50" charset="-128"/>
              </a:rPr>
              <a:t>SMBシーケンシャル書き込み</a:t>
            </a:r>
            <a:endParaRPr dirty="0">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41"/>
          <p:cNvSpPr/>
          <p:nvPr/>
        </p:nvSpPr>
        <p:spPr>
          <a:xfrm>
            <a:off x="7903384" y="3145375"/>
            <a:ext cx="2010436" cy="1965008"/>
          </a:xfrm>
          <a:prstGeom prst="ellipse">
            <a:avLst/>
          </a:prstGeom>
          <a:solidFill>
            <a:srgbClr val="AFB5C5"/>
          </a:solidFill>
          <a:ln>
            <a:noFill/>
          </a:ln>
        </p:spPr>
        <p:txBody>
          <a:bodyPr spcFirstLastPara="1" wrap="square" lIns="162525" tIns="81250" rIns="162525" bIns="81250" anchor="ctr" anchorCtr="0">
            <a:noAutofit/>
          </a:bodyPr>
          <a:lstStyle/>
          <a:p>
            <a:pPr marL="0" marR="0" lvl="0" indent="0" algn="ctr" rtl="0">
              <a:spcBef>
                <a:spcPts val="0"/>
              </a:spcBef>
              <a:spcAft>
                <a:spcPts val="0"/>
              </a:spcAft>
              <a:buNone/>
            </a:pPr>
            <a:endParaRPr sz="2533" dirty="0">
              <a:solidFill>
                <a:srgbClr val="FFFFFF"/>
              </a:solidFill>
              <a:latin typeface="Meiryo UI" panose="020B0604030504040204" pitchFamily="50" charset="-128"/>
              <a:ea typeface="Meiryo UI" panose="020B0604030504040204" pitchFamily="50" charset="-128"/>
              <a:sym typeface="Arial"/>
            </a:endParaRPr>
          </a:p>
        </p:txBody>
      </p:sp>
      <p:pic>
        <p:nvPicPr>
          <p:cNvPr id="701" name="Google Shape;701;p41" descr="QM2-2S-220A_Front_left-angle.png"/>
          <p:cNvPicPr preferRelativeResize="0"/>
          <p:nvPr/>
        </p:nvPicPr>
        <p:blipFill rotWithShape="1">
          <a:blip r:embed="rId3">
            <a:alphaModFix/>
          </a:blip>
          <a:srcRect/>
          <a:stretch/>
        </p:blipFill>
        <p:spPr>
          <a:xfrm>
            <a:off x="7322970" y="3206104"/>
            <a:ext cx="3144654" cy="1965738"/>
          </a:xfrm>
          <a:prstGeom prst="rect">
            <a:avLst/>
          </a:prstGeom>
          <a:noFill/>
          <a:ln>
            <a:noFill/>
          </a:ln>
        </p:spPr>
      </p:pic>
      <p:sp>
        <p:nvSpPr>
          <p:cNvPr id="702" name="Google Shape;702;p41"/>
          <p:cNvSpPr/>
          <p:nvPr/>
        </p:nvSpPr>
        <p:spPr>
          <a:xfrm>
            <a:off x="2245716" y="3096184"/>
            <a:ext cx="2000840" cy="1982398"/>
          </a:xfrm>
          <a:prstGeom prst="ellipse">
            <a:avLst/>
          </a:prstGeom>
          <a:solidFill>
            <a:srgbClr val="AFB5C5"/>
          </a:solidFill>
          <a:ln>
            <a:noFill/>
          </a:ln>
        </p:spPr>
        <p:txBody>
          <a:bodyPr spcFirstLastPara="1" wrap="square" lIns="162525" tIns="81250" rIns="162525" bIns="81250" anchor="ctr" anchorCtr="0">
            <a:noAutofit/>
          </a:bodyPr>
          <a:lstStyle/>
          <a:p>
            <a:pPr marL="0" marR="0" lvl="0" indent="0" algn="ctr" rtl="0">
              <a:spcBef>
                <a:spcPts val="0"/>
              </a:spcBef>
              <a:spcAft>
                <a:spcPts val="0"/>
              </a:spcAft>
              <a:buNone/>
            </a:pPr>
            <a:endParaRPr sz="2533" dirty="0">
              <a:solidFill>
                <a:srgbClr val="FFFFFF"/>
              </a:solidFill>
              <a:latin typeface="Meiryo UI" panose="020B0604030504040204" pitchFamily="50" charset="-128"/>
              <a:ea typeface="Meiryo UI" panose="020B0604030504040204" pitchFamily="50" charset="-128"/>
              <a:sym typeface="Arial"/>
            </a:endParaRPr>
          </a:p>
        </p:txBody>
      </p:sp>
      <p:pic>
        <p:nvPicPr>
          <p:cNvPr id="703" name="Google Shape;703;p41"/>
          <p:cNvPicPr preferRelativeResize="0"/>
          <p:nvPr/>
        </p:nvPicPr>
        <p:blipFill rotWithShape="1">
          <a:blip r:embed="rId4">
            <a:alphaModFix/>
          </a:blip>
          <a:srcRect/>
          <a:stretch/>
        </p:blipFill>
        <p:spPr>
          <a:xfrm>
            <a:off x="1708929" y="3187939"/>
            <a:ext cx="3247808" cy="1874484"/>
          </a:xfrm>
          <a:prstGeom prst="rect">
            <a:avLst/>
          </a:prstGeom>
          <a:noFill/>
          <a:ln>
            <a:noFill/>
          </a:ln>
        </p:spPr>
      </p:pic>
      <p:sp>
        <p:nvSpPr>
          <p:cNvPr id="704" name="Google Shape;704;p41"/>
          <p:cNvSpPr/>
          <p:nvPr/>
        </p:nvSpPr>
        <p:spPr>
          <a:xfrm>
            <a:off x="787458" y="5655133"/>
            <a:ext cx="3666431" cy="662555"/>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4 x M.2 2280 PCIe Gen 3 x4 </a:t>
            </a:r>
            <a:r>
              <a:rPr lang="en-US" sz="1800" dirty="0" err="1">
                <a:solidFill>
                  <a:schemeClr val="lt1"/>
                </a:solidFill>
                <a:latin typeface="Meiryo UI" panose="020B0604030504040204" pitchFamily="50" charset="-128"/>
                <a:ea typeface="Meiryo UI" panose="020B0604030504040204" pitchFamily="50" charset="-128"/>
              </a:rPr>
              <a:t>NVMe</a:t>
            </a:r>
            <a:r>
              <a:rPr lang="en-US" sz="1800" dirty="0">
                <a:solidFill>
                  <a:schemeClr val="lt1"/>
                </a:solidFill>
                <a:latin typeface="Meiryo UI" panose="020B0604030504040204" pitchFamily="50" charset="-128"/>
                <a:ea typeface="Meiryo UI" panose="020B0604030504040204" pitchFamily="50" charset="-128"/>
              </a:rPr>
              <a:t> </a:t>
            </a:r>
            <a:r>
              <a:rPr lang="en-US" sz="1800" dirty="0" err="1">
                <a:solidFill>
                  <a:schemeClr val="lt1"/>
                </a:solidFill>
                <a:latin typeface="Meiryo UI" panose="020B0604030504040204" pitchFamily="50" charset="-128"/>
                <a:ea typeface="Meiryo UI" panose="020B0604030504040204" pitchFamily="50" charset="-128"/>
              </a:rPr>
              <a:t>SSDスロット</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05" name="Google Shape;705;p41"/>
          <p:cNvSpPr txBox="1"/>
          <p:nvPr/>
        </p:nvSpPr>
        <p:spPr>
          <a:xfrm>
            <a:off x="787458" y="5078582"/>
            <a:ext cx="3981853"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chemeClr val="lt1"/>
                </a:solidFill>
                <a:latin typeface="Meiryo UI" panose="020B0604030504040204" pitchFamily="50" charset="-128"/>
                <a:ea typeface="Meiryo UI" panose="020B0604030504040204" pitchFamily="50" charset="-128"/>
              </a:rPr>
              <a:t>QM2-4P-384</a:t>
            </a:r>
            <a:endParaRPr sz="3200" b="1" dirty="0">
              <a:solidFill>
                <a:schemeClr val="lt1"/>
              </a:solidFill>
              <a:latin typeface="Meiryo UI" panose="020B0604030504040204" pitchFamily="50" charset="-128"/>
              <a:ea typeface="Meiryo UI" panose="020B0604030504040204" pitchFamily="50" charset="-128"/>
              <a:sym typeface="Arial"/>
            </a:endParaRPr>
          </a:p>
        </p:txBody>
      </p:sp>
      <p:sp>
        <p:nvSpPr>
          <p:cNvPr id="706" name="Google Shape;706;p41"/>
          <p:cNvSpPr/>
          <p:nvPr/>
        </p:nvSpPr>
        <p:spPr>
          <a:xfrm>
            <a:off x="3623589" y="5140137"/>
            <a:ext cx="2374089"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EE6D2B"/>
                </a:solidFill>
                <a:latin typeface="Meiryo UI" panose="020B0604030504040204" pitchFamily="50" charset="-128"/>
                <a:ea typeface="Meiryo UI" panose="020B0604030504040204" pitchFamily="50" charset="-128"/>
              </a:rPr>
              <a:t>(Gen 3 ×8)</a:t>
            </a:r>
            <a:endParaRPr sz="2400" b="1" dirty="0">
              <a:solidFill>
                <a:srgbClr val="EE6D2B"/>
              </a:solidFill>
              <a:latin typeface="Meiryo UI" panose="020B0604030504040204" pitchFamily="50" charset="-128"/>
              <a:ea typeface="Meiryo UI" panose="020B0604030504040204" pitchFamily="50" charset="-128"/>
              <a:sym typeface="Arial"/>
            </a:endParaRPr>
          </a:p>
        </p:txBody>
      </p:sp>
      <p:sp>
        <p:nvSpPr>
          <p:cNvPr id="707" name="Google Shape;707;p41"/>
          <p:cNvSpPr/>
          <p:nvPr/>
        </p:nvSpPr>
        <p:spPr>
          <a:xfrm>
            <a:off x="6128068" y="5630429"/>
            <a:ext cx="4339556" cy="584775"/>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2 x M.2 22110/2280 PCIe Gen 3 x4 </a:t>
            </a:r>
            <a:r>
              <a:rPr lang="en-US" sz="1800" dirty="0" err="1">
                <a:solidFill>
                  <a:schemeClr val="lt1"/>
                </a:solidFill>
                <a:latin typeface="Meiryo UI" panose="020B0604030504040204" pitchFamily="50" charset="-128"/>
                <a:ea typeface="Meiryo UI" panose="020B0604030504040204" pitchFamily="50" charset="-128"/>
              </a:rPr>
              <a:t>NVMe</a:t>
            </a:r>
            <a:r>
              <a:rPr lang="en-US" sz="1800" dirty="0">
                <a:solidFill>
                  <a:schemeClr val="lt1"/>
                </a:solidFill>
                <a:latin typeface="Meiryo UI" panose="020B0604030504040204" pitchFamily="50" charset="-128"/>
                <a:ea typeface="Meiryo UI" panose="020B0604030504040204" pitchFamily="50" charset="-128"/>
              </a:rPr>
              <a:t> </a:t>
            </a:r>
            <a:r>
              <a:rPr lang="en-US" sz="1800" dirty="0" err="1">
                <a:solidFill>
                  <a:schemeClr val="lt1"/>
                </a:solidFill>
                <a:latin typeface="Meiryo UI" panose="020B0604030504040204" pitchFamily="50" charset="-128"/>
                <a:ea typeface="Meiryo UI" panose="020B0604030504040204" pitchFamily="50" charset="-128"/>
              </a:rPr>
              <a:t>SSDスロット</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08" name="Google Shape;708;p41"/>
          <p:cNvSpPr txBox="1"/>
          <p:nvPr/>
        </p:nvSpPr>
        <p:spPr>
          <a:xfrm>
            <a:off x="6128068" y="5078582"/>
            <a:ext cx="294602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chemeClr val="lt1"/>
                </a:solidFill>
                <a:latin typeface="Meiryo UI" panose="020B0604030504040204" pitchFamily="50" charset="-128"/>
                <a:ea typeface="Meiryo UI" panose="020B0604030504040204" pitchFamily="50" charset="-128"/>
              </a:rPr>
              <a:t>QM2-2P-384</a:t>
            </a:r>
            <a:endParaRPr sz="3200" b="1" dirty="0">
              <a:solidFill>
                <a:schemeClr val="lt1"/>
              </a:solidFill>
              <a:latin typeface="Meiryo UI" panose="020B0604030504040204" pitchFamily="50" charset="-128"/>
              <a:ea typeface="Meiryo UI" panose="020B0604030504040204" pitchFamily="50" charset="-128"/>
              <a:sym typeface="Arial"/>
            </a:endParaRPr>
          </a:p>
        </p:txBody>
      </p:sp>
      <p:sp>
        <p:nvSpPr>
          <p:cNvPr id="709" name="Google Shape;709;p41"/>
          <p:cNvSpPr/>
          <p:nvPr/>
        </p:nvSpPr>
        <p:spPr>
          <a:xfrm>
            <a:off x="9000901" y="5140137"/>
            <a:ext cx="2158711"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EE6D2B"/>
                </a:solidFill>
                <a:latin typeface="Meiryo UI" panose="020B0604030504040204" pitchFamily="50" charset="-128"/>
                <a:ea typeface="Meiryo UI" panose="020B0604030504040204" pitchFamily="50" charset="-128"/>
              </a:rPr>
              <a:t>(Gen 3 ×8)</a:t>
            </a:r>
            <a:endParaRPr sz="2400" b="1" dirty="0">
              <a:solidFill>
                <a:srgbClr val="EE6D2B"/>
              </a:solidFill>
              <a:latin typeface="Meiryo UI" panose="020B0604030504040204" pitchFamily="50" charset="-128"/>
              <a:ea typeface="Meiryo UI" panose="020B0604030504040204" pitchFamily="50" charset="-128"/>
              <a:sym typeface="Arial"/>
            </a:endParaRPr>
          </a:p>
        </p:txBody>
      </p:sp>
      <p:sp>
        <p:nvSpPr>
          <p:cNvPr id="710" name="Google Shape;710;p41"/>
          <p:cNvSpPr txBox="1"/>
          <p:nvPr/>
        </p:nvSpPr>
        <p:spPr>
          <a:xfrm>
            <a:off x="998583" y="1377563"/>
            <a:ext cx="10194831"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QM2カード</a:t>
            </a:r>
            <a:r>
              <a:rPr lang="ja-JP" altLang="en-US" sz="1800" dirty="0">
                <a:solidFill>
                  <a:schemeClr val="lt1"/>
                </a:solidFill>
                <a:latin typeface="Meiryo UI" panose="020B0604030504040204" pitchFamily="50" charset="-128"/>
                <a:ea typeface="Meiryo UI" panose="020B0604030504040204" pitchFamily="50" charset="-128"/>
              </a:rPr>
              <a:t>によって</a:t>
            </a:r>
            <a:r>
              <a:rPr lang="en-US" sz="1800" dirty="0">
                <a:solidFill>
                  <a:schemeClr val="lt1"/>
                </a:solidFill>
                <a:latin typeface="Meiryo UI" panose="020B0604030504040204" pitchFamily="50" charset="-128"/>
                <a:ea typeface="Meiryo UI" panose="020B0604030504040204" pitchFamily="50" charset="-128"/>
              </a:rPr>
              <a:t>、PCIe</a:t>
            </a:r>
            <a:r>
              <a:rPr lang="ja-JP" altLang="en-US" sz="1800" dirty="0">
                <a:solidFill>
                  <a:schemeClr val="lt1"/>
                </a:solidFill>
                <a:latin typeface="Meiryo UI" panose="020B0604030504040204" pitchFamily="50" charset="-128"/>
                <a:ea typeface="Meiryo UI" panose="020B0604030504040204" pitchFamily="50" charset="-128"/>
              </a:rPr>
              <a:t>を</a:t>
            </a:r>
            <a:r>
              <a:rPr lang="en-US" sz="1800" dirty="0" err="1">
                <a:solidFill>
                  <a:schemeClr val="lt1"/>
                </a:solidFill>
                <a:latin typeface="Meiryo UI" panose="020B0604030504040204" pitchFamily="50" charset="-128"/>
                <a:ea typeface="Meiryo UI" panose="020B0604030504040204" pitchFamily="50" charset="-128"/>
              </a:rPr>
              <a:t>拡張</a:t>
            </a:r>
            <a:r>
              <a:rPr lang="ja-JP" altLang="en-US" sz="1800" dirty="0">
                <a:solidFill>
                  <a:schemeClr val="lt1"/>
                </a:solidFill>
                <a:latin typeface="Meiryo UI" panose="020B0604030504040204" pitchFamily="50" charset="-128"/>
                <a:ea typeface="Meiryo UI" panose="020B0604030504040204" pitchFamily="50" charset="-128"/>
              </a:rPr>
              <a:t>して</a:t>
            </a:r>
            <a:r>
              <a:rPr lang="en-US" sz="1800" dirty="0">
                <a:solidFill>
                  <a:schemeClr val="lt1"/>
                </a:solidFill>
                <a:latin typeface="Meiryo UI" panose="020B0604030504040204" pitchFamily="50" charset="-128"/>
                <a:ea typeface="Meiryo UI" panose="020B0604030504040204" pitchFamily="50" charset="-128"/>
              </a:rPr>
              <a:t>M.2 </a:t>
            </a:r>
            <a:r>
              <a:rPr lang="en-US" sz="1800" dirty="0" err="1">
                <a:solidFill>
                  <a:schemeClr val="lt1"/>
                </a:solidFill>
                <a:latin typeface="Meiryo UI" panose="020B0604030504040204" pitchFamily="50" charset="-128"/>
                <a:ea typeface="Meiryo UI" panose="020B0604030504040204" pitchFamily="50" charset="-128"/>
              </a:rPr>
              <a:t>NVMe</a:t>
            </a:r>
            <a:r>
              <a:rPr lang="en-US" sz="1800" dirty="0">
                <a:solidFill>
                  <a:schemeClr val="lt1"/>
                </a:solidFill>
                <a:latin typeface="Meiryo UI" panose="020B0604030504040204" pitchFamily="50" charset="-128"/>
                <a:ea typeface="Meiryo UI" panose="020B0604030504040204" pitchFamily="50" charset="-128"/>
              </a:rPr>
              <a:t> </a:t>
            </a:r>
            <a:r>
              <a:rPr lang="en-US" sz="1800" dirty="0" err="1">
                <a:solidFill>
                  <a:schemeClr val="lt1"/>
                </a:solidFill>
                <a:latin typeface="Meiryo UI" panose="020B0604030504040204" pitchFamily="50" charset="-128"/>
                <a:ea typeface="Meiryo UI" panose="020B0604030504040204" pitchFamily="50" charset="-128"/>
              </a:rPr>
              <a:t>SSDスロットを追加</a:t>
            </a:r>
            <a:r>
              <a:rPr lang="ja-JP" altLang="en-US" sz="1800" dirty="0">
                <a:solidFill>
                  <a:schemeClr val="lt1"/>
                </a:solidFill>
                <a:latin typeface="Meiryo UI" panose="020B0604030504040204" pitchFamily="50" charset="-128"/>
                <a:ea typeface="Meiryo UI" panose="020B0604030504040204" pitchFamily="50" charset="-128"/>
              </a:rPr>
              <a:t>します</a:t>
            </a:r>
            <a:endParaRPr sz="1800" dirty="0">
              <a:solidFill>
                <a:schemeClr val="lt1"/>
              </a:solidFill>
              <a:latin typeface="Meiryo UI" panose="020B0604030504040204" pitchFamily="50" charset="-128"/>
              <a:ea typeface="Meiryo UI" panose="020B0604030504040204" pitchFamily="50" charset="-128"/>
            </a:endParaRPr>
          </a:p>
        </p:txBody>
      </p:sp>
      <p:sp>
        <p:nvSpPr>
          <p:cNvPr id="711" name="Google Shape;711;p41"/>
          <p:cNvSpPr/>
          <p:nvPr/>
        </p:nvSpPr>
        <p:spPr>
          <a:xfrm>
            <a:off x="2245716" y="2192879"/>
            <a:ext cx="8786630"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chemeClr val="lt1"/>
                </a:solidFill>
                <a:latin typeface="Meiryo UI" panose="020B0604030504040204" pitchFamily="50" charset="-128"/>
                <a:ea typeface="Meiryo UI" panose="020B0604030504040204" pitchFamily="50" charset="-128"/>
              </a:rPr>
              <a:t>M.2 2280/22110 </a:t>
            </a:r>
            <a:r>
              <a:rPr lang="en-US" sz="3200" b="1" dirty="0" err="1">
                <a:solidFill>
                  <a:schemeClr val="lt1"/>
                </a:solidFill>
                <a:latin typeface="Meiryo UI" panose="020B0604030504040204" pitchFamily="50" charset="-128"/>
                <a:ea typeface="Meiryo UI" panose="020B0604030504040204" pitchFamily="50" charset="-128"/>
              </a:rPr>
              <a:t>NVMe</a:t>
            </a:r>
            <a:r>
              <a:rPr lang="en-US" sz="3200" b="1" dirty="0">
                <a:solidFill>
                  <a:schemeClr val="lt1"/>
                </a:solidFill>
                <a:latin typeface="Meiryo UI" panose="020B0604030504040204" pitchFamily="50" charset="-128"/>
                <a:ea typeface="Meiryo UI" panose="020B0604030504040204" pitchFamily="50" charset="-128"/>
              </a:rPr>
              <a:t> PCIe </a:t>
            </a:r>
            <a:r>
              <a:rPr lang="en-US" sz="3200" b="1" dirty="0" err="1">
                <a:solidFill>
                  <a:schemeClr val="lt1"/>
                </a:solidFill>
                <a:latin typeface="Meiryo UI" panose="020B0604030504040204" pitchFamily="50" charset="-128"/>
                <a:ea typeface="Meiryo UI" panose="020B0604030504040204" pitchFamily="50" charset="-128"/>
              </a:rPr>
              <a:t>SSDを追加</a:t>
            </a:r>
            <a:endParaRPr sz="1800" dirty="0">
              <a:solidFill>
                <a:schemeClr val="lt1"/>
              </a:solidFill>
              <a:latin typeface="Meiryo UI" panose="020B0604030504040204" pitchFamily="50" charset="-128"/>
              <a:ea typeface="Meiryo UI" panose="020B0604030504040204" pitchFamily="50" charset="-128"/>
              <a:sym typeface="Arial"/>
            </a:endParaRPr>
          </a:p>
        </p:txBody>
      </p:sp>
      <p:grpSp>
        <p:nvGrpSpPr>
          <p:cNvPr id="712" name="Google Shape;712;p41"/>
          <p:cNvGrpSpPr/>
          <p:nvPr/>
        </p:nvGrpSpPr>
        <p:grpSpPr>
          <a:xfrm>
            <a:off x="1360308" y="2062375"/>
            <a:ext cx="885408" cy="885408"/>
            <a:chOff x="2699439" y="1405217"/>
            <a:chExt cx="664056" cy="664056"/>
          </a:xfrm>
        </p:grpSpPr>
        <p:sp>
          <p:nvSpPr>
            <p:cNvPr id="713" name="Google Shape;713;p41"/>
            <p:cNvSpPr/>
            <p:nvPr/>
          </p:nvSpPr>
          <p:spPr>
            <a:xfrm>
              <a:off x="2699439" y="1405217"/>
              <a:ext cx="664056" cy="664056"/>
            </a:xfrm>
            <a:custGeom>
              <a:avLst/>
              <a:gdLst/>
              <a:ahLst/>
              <a:cxnLst/>
              <a:rect l="l" t="t" r="r" b="b"/>
              <a:pathLst>
                <a:path w="591986" h="591986" extrusionOk="0">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path>
              </a:pathLst>
            </a:custGeom>
            <a:solidFill>
              <a:srgbClr val="3333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nvGrpSpPr>
            <p:cNvPr id="714" name="Google Shape;714;p41"/>
            <p:cNvGrpSpPr/>
            <p:nvPr/>
          </p:nvGrpSpPr>
          <p:grpSpPr>
            <a:xfrm>
              <a:off x="2735474" y="1441252"/>
              <a:ext cx="591986" cy="591986"/>
              <a:chOff x="2733879" y="1443340"/>
              <a:chExt cx="591986" cy="591986"/>
            </a:xfrm>
          </p:grpSpPr>
          <p:sp>
            <p:nvSpPr>
              <p:cNvPr id="715" name="Google Shape;715;p41"/>
              <p:cNvSpPr/>
              <p:nvPr/>
            </p:nvSpPr>
            <p:spPr>
              <a:xfrm>
                <a:off x="2733879" y="1443340"/>
                <a:ext cx="591986" cy="591986"/>
              </a:xfrm>
              <a:custGeom>
                <a:avLst/>
                <a:gdLst/>
                <a:ahLst/>
                <a:cxnLst/>
                <a:rect l="l" t="t" r="r" b="b"/>
                <a:pathLst>
                  <a:path w="591986" h="591986" extrusionOk="0">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moveTo>
                      <a:pt x="296007" y="563620"/>
                    </a:moveTo>
                    <a:cubicBezTo>
                      <a:pt x="222195" y="563620"/>
                      <a:pt x="155346" y="533622"/>
                      <a:pt x="106828" y="485131"/>
                    </a:cubicBezTo>
                    <a:cubicBezTo>
                      <a:pt x="58336" y="436613"/>
                      <a:pt x="28339" y="369791"/>
                      <a:pt x="28339" y="295979"/>
                    </a:cubicBezTo>
                    <a:cubicBezTo>
                      <a:pt x="28339" y="222168"/>
                      <a:pt x="58336" y="155319"/>
                      <a:pt x="106828" y="106828"/>
                    </a:cubicBezTo>
                    <a:cubicBezTo>
                      <a:pt x="155346" y="58336"/>
                      <a:pt x="222195" y="28366"/>
                      <a:pt x="296007" y="28339"/>
                    </a:cubicBezTo>
                    <a:cubicBezTo>
                      <a:pt x="369818" y="28339"/>
                      <a:pt x="436640" y="58336"/>
                      <a:pt x="485158" y="106801"/>
                    </a:cubicBezTo>
                    <a:cubicBezTo>
                      <a:pt x="533650" y="155292"/>
                      <a:pt x="563620" y="222141"/>
                      <a:pt x="563620" y="295952"/>
                    </a:cubicBezTo>
                    <a:cubicBezTo>
                      <a:pt x="563620" y="369764"/>
                      <a:pt x="533623" y="436613"/>
                      <a:pt x="485158" y="485104"/>
                    </a:cubicBezTo>
                    <a:cubicBezTo>
                      <a:pt x="436640" y="533622"/>
                      <a:pt x="369818" y="563620"/>
                      <a:pt x="296007" y="5636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716" name="Google Shape;716;p41"/>
              <p:cNvSpPr/>
              <p:nvPr/>
            </p:nvSpPr>
            <p:spPr>
              <a:xfrm>
                <a:off x="3174625" y="1612828"/>
                <a:ext cx="2719" cy="2719"/>
              </a:xfrm>
              <a:custGeom>
                <a:avLst/>
                <a:gdLst/>
                <a:ahLst/>
                <a:cxnLst/>
                <a:rect l="l" t="t" r="r" b="b"/>
                <a:pathLst>
                  <a:path w="2719" h="2719" extrusionOk="0">
                    <a:moveTo>
                      <a:pt x="0" y="0"/>
                    </a:moveTo>
                    <a:lnTo>
                      <a:pt x="0" y="0"/>
                    </a:lnTo>
                    <a:lnTo>
                      <a:pt x="0" y="0"/>
                    </a:lnTo>
                    <a:close/>
                  </a:path>
                </a:pathLst>
              </a:custGeom>
              <a:solidFill>
                <a:srgbClr val="3C363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grpSp>
          <p:nvGrpSpPr>
            <p:cNvPr id="717" name="Google Shape;717;p41"/>
            <p:cNvGrpSpPr/>
            <p:nvPr/>
          </p:nvGrpSpPr>
          <p:grpSpPr>
            <a:xfrm>
              <a:off x="2869467" y="1555073"/>
              <a:ext cx="324000" cy="324000"/>
              <a:chOff x="2883459" y="1589053"/>
              <a:chExt cx="296009" cy="268090"/>
            </a:xfrm>
          </p:grpSpPr>
          <p:sp>
            <p:nvSpPr>
              <p:cNvPr id="718" name="Google Shape;718;p41"/>
              <p:cNvSpPr/>
              <p:nvPr/>
            </p:nvSpPr>
            <p:spPr>
              <a:xfrm>
                <a:off x="2965266" y="1589053"/>
                <a:ext cx="214202" cy="268090"/>
              </a:xfrm>
              <a:custGeom>
                <a:avLst/>
                <a:gdLst/>
                <a:ahLst/>
                <a:cxnLst/>
                <a:rect l="l" t="t" r="r" b="b"/>
                <a:pathLst>
                  <a:path w="214202" h="268090" extrusionOk="0">
                    <a:moveTo>
                      <a:pt x="435" y="135009"/>
                    </a:moveTo>
                    <a:cubicBezTo>
                      <a:pt x="435" y="135009"/>
                      <a:pt x="58336" y="107350"/>
                      <a:pt x="65897" y="57254"/>
                    </a:cubicBezTo>
                    <a:cubicBezTo>
                      <a:pt x="67203" y="48633"/>
                      <a:pt x="68562" y="39930"/>
                      <a:pt x="69134" y="31227"/>
                    </a:cubicBezTo>
                    <a:cubicBezTo>
                      <a:pt x="69841" y="20212"/>
                      <a:pt x="66278" y="8110"/>
                      <a:pt x="78625" y="2208"/>
                    </a:cubicBezTo>
                    <a:cubicBezTo>
                      <a:pt x="89476" y="-2959"/>
                      <a:pt x="98370" y="1202"/>
                      <a:pt x="103455" y="11972"/>
                    </a:cubicBezTo>
                    <a:cubicBezTo>
                      <a:pt x="115476" y="37346"/>
                      <a:pt x="112104" y="85430"/>
                      <a:pt x="98315" y="104413"/>
                    </a:cubicBezTo>
                    <a:cubicBezTo>
                      <a:pt x="98315" y="104413"/>
                      <a:pt x="181999" y="104413"/>
                      <a:pt x="182217" y="104413"/>
                    </a:cubicBezTo>
                    <a:cubicBezTo>
                      <a:pt x="193748" y="104413"/>
                      <a:pt x="206884" y="104821"/>
                      <a:pt x="212214" y="116842"/>
                    </a:cubicBezTo>
                    <a:cubicBezTo>
                      <a:pt x="219204" y="132561"/>
                      <a:pt x="206585" y="144990"/>
                      <a:pt x="192660" y="147383"/>
                    </a:cubicBezTo>
                    <a:cubicBezTo>
                      <a:pt x="199704" y="148526"/>
                      <a:pt x="205986" y="151408"/>
                      <a:pt x="209304" y="158724"/>
                    </a:cubicBezTo>
                    <a:cubicBezTo>
                      <a:pt x="216212" y="174009"/>
                      <a:pt x="203783" y="186111"/>
                      <a:pt x="190049" y="188423"/>
                    </a:cubicBezTo>
                    <a:cubicBezTo>
                      <a:pt x="196984" y="189538"/>
                      <a:pt x="203212" y="192339"/>
                      <a:pt x="206476" y="199465"/>
                    </a:cubicBezTo>
                    <a:cubicBezTo>
                      <a:pt x="213302" y="214341"/>
                      <a:pt x="201064" y="226117"/>
                      <a:pt x="187520" y="228374"/>
                    </a:cubicBezTo>
                    <a:cubicBezTo>
                      <a:pt x="194373" y="229462"/>
                      <a:pt x="200493" y="232182"/>
                      <a:pt x="203729" y="239117"/>
                    </a:cubicBezTo>
                    <a:cubicBezTo>
                      <a:pt x="211235" y="255245"/>
                      <a:pt x="195407" y="267619"/>
                      <a:pt x="180422" y="267619"/>
                    </a:cubicBezTo>
                    <a:cubicBezTo>
                      <a:pt x="157495" y="267619"/>
                      <a:pt x="134568" y="267619"/>
                      <a:pt x="111614" y="267619"/>
                    </a:cubicBezTo>
                    <a:cubicBezTo>
                      <a:pt x="95106" y="267619"/>
                      <a:pt x="85615" y="267619"/>
                      <a:pt x="69106" y="267619"/>
                    </a:cubicBezTo>
                    <a:cubicBezTo>
                      <a:pt x="62797" y="267619"/>
                      <a:pt x="55481" y="268680"/>
                      <a:pt x="49280" y="267619"/>
                    </a:cubicBezTo>
                    <a:cubicBezTo>
                      <a:pt x="38129" y="265715"/>
                      <a:pt x="29671" y="257203"/>
                      <a:pt x="23688" y="248989"/>
                    </a:cubicBezTo>
                    <a:cubicBezTo>
                      <a:pt x="19119" y="242761"/>
                      <a:pt x="6065" y="238845"/>
                      <a:pt x="0" y="239688"/>
                    </a:cubicBezTo>
                  </a:path>
                </a:pathLst>
              </a:custGeom>
              <a:noFill/>
              <a:ln w="259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719" name="Google Shape;719;p41"/>
              <p:cNvSpPr/>
              <p:nvPr/>
            </p:nvSpPr>
            <p:spPr>
              <a:xfrm>
                <a:off x="2883459" y="1710219"/>
                <a:ext cx="81834" cy="145746"/>
              </a:xfrm>
              <a:custGeom>
                <a:avLst/>
                <a:gdLst/>
                <a:ahLst/>
                <a:cxnLst/>
                <a:rect l="l" t="t" r="r" b="b"/>
                <a:pathLst>
                  <a:path w="81834" h="145746" extrusionOk="0">
                    <a:moveTo>
                      <a:pt x="0" y="0"/>
                    </a:moveTo>
                    <a:lnTo>
                      <a:pt x="81834" y="0"/>
                    </a:lnTo>
                    <a:lnTo>
                      <a:pt x="81834" y="145746"/>
                    </a:lnTo>
                    <a:lnTo>
                      <a:pt x="0" y="145746"/>
                    </a:lnTo>
                    <a:close/>
                  </a:path>
                </a:pathLst>
              </a:custGeom>
              <a:noFill/>
              <a:ln w="259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grpSp>
      <p:sp>
        <p:nvSpPr>
          <p:cNvPr id="720" name="Google Shape;720;p41"/>
          <p:cNvSpPr txBox="1">
            <a:spLocks noGrp="1"/>
          </p:cNvSpPr>
          <p:nvPr>
            <p:ph type="title"/>
          </p:nvPr>
        </p:nvSpPr>
        <p:spPr>
          <a:xfrm>
            <a:off x="465550" y="533600"/>
            <a:ext cx="11260899" cy="100494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Arial"/>
              <a:buNone/>
            </a:pPr>
            <a:r>
              <a:rPr lang="en-US" dirty="0"/>
              <a:t>QM2でM.2 </a:t>
            </a:r>
            <a:r>
              <a:rPr lang="en-US" dirty="0" err="1"/>
              <a:t>NVMe</a:t>
            </a:r>
            <a:r>
              <a:rPr lang="en-US" dirty="0"/>
              <a:t> PCIe </a:t>
            </a:r>
            <a:r>
              <a:rPr lang="en-US" dirty="0" err="1"/>
              <a:t>SSDスロットを追加</a:t>
            </a:r>
            <a:endParaRPr dirty="0">
              <a:sym typeface="Arial"/>
            </a:endParaRPr>
          </a:p>
        </p:txBody>
      </p:sp>
    </p:spTree>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42"/>
          <p:cNvSpPr txBox="1"/>
          <p:nvPr/>
        </p:nvSpPr>
        <p:spPr>
          <a:xfrm>
            <a:off x="773206" y="1672246"/>
            <a:ext cx="10645588" cy="7386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00" dirty="0">
                <a:solidFill>
                  <a:schemeClr val="lt1"/>
                </a:solidFill>
                <a:latin typeface="Meiryo UI" panose="020B0604030504040204" pitchFamily="50" charset="-128"/>
                <a:ea typeface="Meiryo UI" panose="020B0604030504040204" pitchFamily="50" charset="-128"/>
              </a:rPr>
              <a:t>PCIe 4.0 QM2シリーズカードでイーサネットとM.2 </a:t>
            </a:r>
            <a:r>
              <a:rPr lang="en-US" sz="2100" dirty="0" err="1">
                <a:solidFill>
                  <a:schemeClr val="lt1"/>
                </a:solidFill>
                <a:latin typeface="Meiryo UI" panose="020B0604030504040204" pitchFamily="50" charset="-128"/>
                <a:ea typeface="Meiryo UI" panose="020B0604030504040204" pitchFamily="50" charset="-128"/>
              </a:rPr>
              <a:t>NVMe</a:t>
            </a:r>
            <a:r>
              <a:rPr lang="en-US" sz="2100" dirty="0">
                <a:solidFill>
                  <a:schemeClr val="lt1"/>
                </a:solidFill>
                <a:latin typeface="Meiryo UI" panose="020B0604030504040204" pitchFamily="50" charset="-128"/>
                <a:ea typeface="Meiryo UI" panose="020B0604030504040204" pitchFamily="50" charset="-128"/>
              </a:rPr>
              <a:t> </a:t>
            </a:r>
            <a:r>
              <a:rPr lang="en-US" sz="2100" dirty="0" err="1">
                <a:solidFill>
                  <a:schemeClr val="lt1"/>
                </a:solidFill>
                <a:latin typeface="Meiryo UI" panose="020B0604030504040204" pitchFamily="50" charset="-128"/>
                <a:ea typeface="Meiryo UI" panose="020B0604030504040204" pitchFamily="50" charset="-128"/>
              </a:rPr>
              <a:t>SSDスロットの両方を拡張</a:t>
            </a:r>
            <a:endParaRPr sz="2100"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endParaRPr sz="2100" dirty="0">
              <a:solidFill>
                <a:schemeClr val="lt1"/>
              </a:solidFill>
              <a:latin typeface="Meiryo UI" panose="020B0604030504040204" pitchFamily="50" charset="-128"/>
              <a:ea typeface="Meiryo UI" panose="020B0604030504040204" pitchFamily="50" charset="-128"/>
            </a:endParaRPr>
          </a:p>
        </p:txBody>
      </p:sp>
      <p:sp>
        <p:nvSpPr>
          <p:cNvPr id="726" name="Google Shape;726;p42"/>
          <p:cNvSpPr/>
          <p:nvPr/>
        </p:nvSpPr>
        <p:spPr>
          <a:xfrm>
            <a:off x="1013452" y="5628169"/>
            <a:ext cx="5381339" cy="729224"/>
          </a:xfrm>
          <a:prstGeom prst="rect">
            <a:avLst/>
          </a:prstGeom>
          <a:noFill/>
          <a:ln>
            <a:noFill/>
          </a:ln>
        </p:spPr>
        <p:txBody>
          <a:bodyPr spcFirstLastPara="1" wrap="square" lIns="121900" tIns="60925" rIns="121900" bIns="60925" anchor="t" anchorCtr="0">
            <a:noAutofit/>
          </a:bodyPr>
          <a:lstStyle/>
          <a:p>
            <a:pPr marL="454025" marR="0" lvl="0" indent="-454025"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2 x M.2 2280 PCIe Gen 4 x4 </a:t>
            </a:r>
            <a:r>
              <a:rPr lang="en-US" sz="1800" dirty="0" err="1">
                <a:solidFill>
                  <a:schemeClr val="lt1"/>
                </a:solidFill>
                <a:latin typeface="Meiryo UI" panose="020B0604030504040204" pitchFamily="50" charset="-128"/>
                <a:ea typeface="Meiryo UI" panose="020B0604030504040204" pitchFamily="50" charset="-128"/>
              </a:rPr>
              <a:t>NVMe</a:t>
            </a:r>
            <a:r>
              <a:rPr lang="en-US" sz="1800" dirty="0">
                <a:solidFill>
                  <a:schemeClr val="lt1"/>
                </a:solidFill>
                <a:latin typeface="Meiryo UI" panose="020B0604030504040204" pitchFamily="50" charset="-128"/>
                <a:ea typeface="Meiryo UI" panose="020B0604030504040204" pitchFamily="50" charset="-128"/>
              </a:rPr>
              <a:t> </a:t>
            </a:r>
            <a:r>
              <a:rPr lang="en-US" sz="1800" dirty="0" err="1">
                <a:solidFill>
                  <a:schemeClr val="lt1"/>
                </a:solidFill>
                <a:latin typeface="Meiryo UI" panose="020B0604030504040204" pitchFamily="50" charset="-128"/>
                <a:ea typeface="Meiryo UI" panose="020B0604030504040204" pitchFamily="50" charset="-128"/>
              </a:rPr>
              <a:t>SSDスロット</a:t>
            </a:r>
            <a:endParaRPr sz="1800" dirty="0">
              <a:solidFill>
                <a:schemeClr val="lt1"/>
              </a:solidFill>
              <a:latin typeface="Meiryo UI" panose="020B0604030504040204" pitchFamily="50" charset="-128"/>
              <a:ea typeface="Meiryo UI" panose="020B0604030504040204" pitchFamily="50" charset="-128"/>
            </a:endParaRPr>
          </a:p>
          <a:p>
            <a:pPr marL="454025" marR="0" lvl="0" indent="-454025"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+ 2 x 10GbE RJ45ポート</a:t>
            </a:r>
            <a:endParaRPr sz="1800" dirty="0">
              <a:solidFill>
                <a:schemeClr val="lt1"/>
              </a:solidFill>
              <a:latin typeface="Meiryo UI" panose="020B0604030504040204" pitchFamily="50" charset="-128"/>
              <a:ea typeface="Meiryo UI" panose="020B0604030504040204" pitchFamily="50" charset="-128"/>
            </a:endParaRPr>
          </a:p>
        </p:txBody>
      </p:sp>
      <p:sp>
        <p:nvSpPr>
          <p:cNvPr id="727" name="Google Shape;727;p42"/>
          <p:cNvSpPr txBox="1"/>
          <p:nvPr/>
        </p:nvSpPr>
        <p:spPr>
          <a:xfrm>
            <a:off x="947270" y="5051494"/>
            <a:ext cx="538134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chemeClr val="lt1"/>
                </a:solidFill>
                <a:latin typeface="Meiryo UI" panose="020B0604030504040204" pitchFamily="50" charset="-128"/>
                <a:ea typeface="Meiryo UI" panose="020B0604030504040204" pitchFamily="50" charset="-128"/>
              </a:rPr>
              <a:t>QM2-2P410G2T</a:t>
            </a:r>
            <a:endParaRPr sz="3200" b="1" dirty="0">
              <a:solidFill>
                <a:schemeClr val="lt1"/>
              </a:solidFill>
              <a:latin typeface="Meiryo UI" panose="020B0604030504040204" pitchFamily="50" charset="-128"/>
              <a:ea typeface="Meiryo UI" panose="020B0604030504040204" pitchFamily="50" charset="-128"/>
              <a:sym typeface="Arial"/>
            </a:endParaRPr>
          </a:p>
        </p:txBody>
      </p:sp>
      <p:sp>
        <p:nvSpPr>
          <p:cNvPr id="728" name="Google Shape;728;p42"/>
          <p:cNvSpPr/>
          <p:nvPr/>
        </p:nvSpPr>
        <p:spPr>
          <a:xfrm>
            <a:off x="4405446" y="5119495"/>
            <a:ext cx="2113644"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EE6D2B"/>
                </a:solidFill>
                <a:latin typeface="Meiryo UI" panose="020B0604030504040204" pitchFamily="50" charset="-128"/>
                <a:ea typeface="Meiryo UI" panose="020B0604030504040204" pitchFamily="50" charset="-128"/>
              </a:rPr>
              <a:t>(Gen 4 x8)</a:t>
            </a:r>
            <a:endParaRPr sz="2400" b="1" dirty="0">
              <a:solidFill>
                <a:srgbClr val="EE6D2B"/>
              </a:solidFill>
              <a:latin typeface="Meiryo UI" panose="020B0604030504040204" pitchFamily="50" charset="-128"/>
              <a:ea typeface="Meiryo UI" panose="020B0604030504040204" pitchFamily="50" charset="-128"/>
              <a:sym typeface="Arial"/>
            </a:endParaRPr>
          </a:p>
        </p:txBody>
      </p:sp>
      <p:sp>
        <p:nvSpPr>
          <p:cNvPr id="729" name="Google Shape;729;p42"/>
          <p:cNvSpPr/>
          <p:nvPr/>
        </p:nvSpPr>
        <p:spPr>
          <a:xfrm>
            <a:off x="6447632" y="5641678"/>
            <a:ext cx="5374289" cy="729224"/>
          </a:xfrm>
          <a:prstGeom prst="rect">
            <a:avLst/>
          </a:prstGeom>
          <a:noFill/>
          <a:ln>
            <a:noFill/>
          </a:ln>
        </p:spPr>
        <p:txBody>
          <a:bodyPr spcFirstLastPara="1" wrap="square" lIns="121900" tIns="60925" rIns="121900" bIns="60925" anchor="t" anchorCtr="0">
            <a:noAutofit/>
          </a:bodyPr>
          <a:lstStyle/>
          <a:p>
            <a:pPr marL="454025" marR="0" lvl="0" indent="-454025"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2 x M.2 2280 PCIe Gen 4 x4 </a:t>
            </a:r>
            <a:r>
              <a:rPr lang="en-US" sz="1800" dirty="0" err="1">
                <a:solidFill>
                  <a:schemeClr val="lt1"/>
                </a:solidFill>
                <a:latin typeface="Meiryo UI" panose="020B0604030504040204" pitchFamily="50" charset="-128"/>
                <a:ea typeface="Meiryo UI" panose="020B0604030504040204" pitchFamily="50" charset="-128"/>
              </a:rPr>
              <a:t>NVMe</a:t>
            </a:r>
            <a:r>
              <a:rPr lang="en-US" sz="1800" dirty="0">
                <a:solidFill>
                  <a:schemeClr val="lt1"/>
                </a:solidFill>
                <a:latin typeface="Meiryo UI" panose="020B0604030504040204" pitchFamily="50" charset="-128"/>
                <a:ea typeface="Meiryo UI" panose="020B0604030504040204" pitchFamily="50" charset="-128"/>
              </a:rPr>
              <a:t> </a:t>
            </a:r>
            <a:r>
              <a:rPr lang="en-US" sz="1800" dirty="0" err="1">
                <a:solidFill>
                  <a:schemeClr val="lt1"/>
                </a:solidFill>
                <a:latin typeface="Meiryo UI" panose="020B0604030504040204" pitchFamily="50" charset="-128"/>
                <a:ea typeface="Meiryo UI" panose="020B0604030504040204" pitchFamily="50" charset="-128"/>
              </a:rPr>
              <a:t>SSDスロット</a:t>
            </a:r>
            <a:endParaRPr sz="1800" dirty="0">
              <a:solidFill>
                <a:schemeClr val="lt1"/>
              </a:solidFill>
              <a:latin typeface="Meiryo UI" panose="020B0604030504040204" pitchFamily="50" charset="-128"/>
              <a:ea typeface="Meiryo UI" panose="020B0604030504040204" pitchFamily="50" charset="-128"/>
            </a:endParaRPr>
          </a:p>
          <a:p>
            <a:pPr marL="454025" marR="0" lvl="0" indent="-454025"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+ 1 x 10GbE RJ45ポート</a:t>
            </a:r>
            <a:endParaRPr sz="1800" dirty="0">
              <a:solidFill>
                <a:schemeClr val="lt1"/>
              </a:solidFill>
              <a:latin typeface="Meiryo UI" panose="020B0604030504040204" pitchFamily="50" charset="-128"/>
              <a:ea typeface="Meiryo UI" panose="020B0604030504040204" pitchFamily="50" charset="-128"/>
            </a:endParaRPr>
          </a:p>
        </p:txBody>
      </p:sp>
      <p:sp>
        <p:nvSpPr>
          <p:cNvPr id="730" name="Google Shape;730;p42"/>
          <p:cNvSpPr txBox="1"/>
          <p:nvPr/>
        </p:nvSpPr>
        <p:spPr>
          <a:xfrm>
            <a:off x="6381447" y="5065002"/>
            <a:ext cx="3609179"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chemeClr val="lt1"/>
                </a:solidFill>
                <a:latin typeface="Meiryo UI" panose="020B0604030504040204" pitchFamily="50" charset="-128"/>
                <a:ea typeface="Meiryo UI" panose="020B0604030504040204" pitchFamily="50" charset="-128"/>
              </a:rPr>
              <a:t>QM2-2P410G1T</a:t>
            </a:r>
            <a:endParaRPr sz="3200" b="1" dirty="0">
              <a:solidFill>
                <a:schemeClr val="lt1"/>
              </a:solidFill>
              <a:latin typeface="Meiryo UI" panose="020B0604030504040204" pitchFamily="50" charset="-128"/>
              <a:ea typeface="Meiryo UI" panose="020B0604030504040204" pitchFamily="50" charset="-128"/>
              <a:sym typeface="Arial"/>
            </a:endParaRPr>
          </a:p>
        </p:txBody>
      </p:sp>
      <p:sp>
        <p:nvSpPr>
          <p:cNvPr id="731" name="Google Shape;731;p42"/>
          <p:cNvSpPr/>
          <p:nvPr/>
        </p:nvSpPr>
        <p:spPr>
          <a:xfrm>
            <a:off x="9818076" y="5135514"/>
            <a:ext cx="200384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EE6D2B"/>
                </a:solidFill>
                <a:latin typeface="Meiryo UI" panose="020B0604030504040204" pitchFamily="50" charset="-128"/>
                <a:ea typeface="Meiryo UI" panose="020B0604030504040204" pitchFamily="50" charset="-128"/>
              </a:rPr>
              <a:t>(Gen 4 x8)</a:t>
            </a:r>
            <a:endParaRPr sz="2400" b="1" dirty="0">
              <a:solidFill>
                <a:srgbClr val="EE6D2B"/>
              </a:solidFill>
              <a:latin typeface="Meiryo UI" panose="020B0604030504040204" pitchFamily="50" charset="-128"/>
              <a:ea typeface="Meiryo UI" panose="020B0604030504040204" pitchFamily="50" charset="-128"/>
              <a:sym typeface="Arial"/>
            </a:endParaRPr>
          </a:p>
        </p:txBody>
      </p:sp>
      <p:sp>
        <p:nvSpPr>
          <p:cNvPr id="732" name="Google Shape;732;p42"/>
          <p:cNvSpPr/>
          <p:nvPr/>
        </p:nvSpPr>
        <p:spPr>
          <a:xfrm>
            <a:off x="2058333" y="2421344"/>
            <a:ext cx="9661572"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chemeClr val="bg1"/>
                </a:solidFill>
                <a:latin typeface="Meiryo UI" panose="020B0604030504040204" pitchFamily="50" charset="-128"/>
                <a:ea typeface="Meiryo UI" panose="020B0604030504040204" pitchFamily="50" charset="-128"/>
              </a:rPr>
              <a:t>M.2および10GbE</a:t>
            </a:r>
            <a:r>
              <a:rPr lang="ja-JP" altLang="en-US" sz="3200" b="1" dirty="0">
                <a:solidFill>
                  <a:schemeClr val="bg1"/>
                </a:solidFill>
                <a:latin typeface="Meiryo UI" panose="020B0604030504040204" pitchFamily="50" charset="-128"/>
                <a:ea typeface="Meiryo UI" panose="020B0604030504040204" pitchFamily="50" charset="-128"/>
              </a:rPr>
              <a:t>対応</a:t>
            </a:r>
            <a:r>
              <a:rPr lang="en-US" sz="3200" b="1" dirty="0" err="1">
                <a:solidFill>
                  <a:schemeClr val="bg1"/>
                </a:solidFill>
                <a:latin typeface="Meiryo UI" panose="020B0604030504040204" pitchFamily="50" charset="-128"/>
                <a:ea typeface="Meiryo UI" panose="020B0604030504040204" pitchFamily="50" charset="-128"/>
              </a:rPr>
              <a:t>の</a:t>
            </a:r>
            <a:r>
              <a:rPr lang="en-US" sz="3200" b="1" dirty="0" err="1">
                <a:solidFill>
                  <a:srgbClr val="EE6D2B"/>
                </a:solidFill>
                <a:latin typeface="Meiryo UI" panose="020B0604030504040204" pitchFamily="50" charset="-128"/>
                <a:ea typeface="Meiryo UI" panose="020B0604030504040204" pitchFamily="50" charset="-128"/>
              </a:rPr>
              <a:t>PCIe</a:t>
            </a:r>
            <a:r>
              <a:rPr lang="en-US" sz="3200" b="1" dirty="0">
                <a:solidFill>
                  <a:srgbClr val="EE6D2B"/>
                </a:solidFill>
                <a:latin typeface="Meiryo UI" panose="020B0604030504040204" pitchFamily="50" charset="-128"/>
                <a:ea typeface="Meiryo UI" panose="020B0604030504040204" pitchFamily="50" charset="-128"/>
              </a:rPr>
              <a:t> 4.0</a:t>
            </a:r>
            <a:r>
              <a:rPr lang="en-US" sz="3200" b="1" dirty="0">
                <a:solidFill>
                  <a:schemeClr val="bg1"/>
                </a:solidFill>
                <a:latin typeface="Meiryo UI" panose="020B0604030504040204" pitchFamily="50" charset="-128"/>
                <a:ea typeface="Meiryo UI" panose="020B0604030504040204" pitchFamily="50" charset="-128"/>
              </a:rPr>
              <a:t>高速帯域幅</a:t>
            </a:r>
            <a:endParaRPr sz="3200" b="1" dirty="0">
              <a:solidFill>
                <a:schemeClr val="bg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endParaRPr sz="3200" b="1" dirty="0">
              <a:solidFill>
                <a:srgbClr val="EE6D2B"/>
              </a:solidFill>
              <a:latin typeface="Meiryo UI" panose="020B0604030504040204" pitchFamily="50" charset="-128"/>
              <a:ea typeface="Meiryo UI" panose="020B0604030504040204" pitchFamily="50" charset="-128"/>
            </a:endParaRPr>
          </a:p>
        </p:txBody>
      </p:sp>
      <p:grpSp>
        <p:nvGrpSpPr>
          <p:cNvPr id="733" name="Google Shape;733;p42"/>
          <p:cNvGrpSpPr/>
          <p:nvPr/>
        </p:nvGrpSpPr>
        <p:grpSpPr>
          <a:xfrm>
            <a:off x="1099359" y="2244213"/>
            <a:ext cx="885408" cy="885408"/>
            <a:chOff x="2699439" y="1405217"/>
            <a:chExt cx="664056" cy="664056"/>
          </a:xfrm>
        </p:grpSpPr>
        <p:sp>
          <p:nvSpPr>
            <p:cNvPr id="734" name="Google Shape;734;p42"/>
            <p:cNvSpPr/>
            <p:nvPr/>
          </p:nvSpPr>
          <p:spPr>
            <a:xfrm>
              <a:off x="2699439" y="1405217"/>
              <a:ext cx="664056" cy="664056"/>
            </a:xfrm>
            <a:custGeom>
              <a:avLst/>
              <a:gdLst/>
              <a:ahLst/>
              <a:cxnLst/>
              <a:rect l="l" t="t" r="r" b="b"/>
              <a:pathLst>
                <a:path w="591986" h="591986" extrusionOk="0">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path>
              </a:pathLst>
            </a:custGeom>
            <a:solidFill>
              <a:srgbClr val="3333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nvGrpSpPr>
            <p:cNvPr id="735" name="Google Shape;735;p42"/>
            <p:cNvGrpSpPr/>
            <p:nvPr/>
          </p:nvGrpSpPr>
          <p:grpSpPr>
            <a:xfrm>
              <a:off x="2735474" y="1441252"/>
              <a:ext cx="591986" cy="591986"/>
              <a:chOff x="2733879" y="1443340"/>
              <a:chExt cx="591986" cy="591986"/>
            </a:xfrm>
          </p:grpSpPr>
          <p:sp>
            <p:nvSpPr>
              <p:cNvPr id="736" name="Google Shape;736;p42"/>
              <p:cNvSpPr/>
              <p:nvPr/>
            </p:nvSpPr>
            <p:spPr>
              <a:xfrm>
                <a:off x="2733879" y="1443340"/>
                <a:ext cx="591986" cy="591986"/>
              </a:xfrm>
              <a:custGeom>
                <a:avLst/>
                <a:gdLst/>
                <a:ahLst/>
                <a:cxnLst/>
                <a:rect l="l" t="t" r="r" b="b"/>
                <a:pathLst>
                  <a:path w="591986" h="591986" extrusionOk="0">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moveTo>
                      <a:pt x="296007" y="563620"/>
                    </a:moveTo>
                    <a:cubicBezTo>
                      <a:pt x="222195" y="563620"/>
                      <a:pt x="155346" y="533622"/>
                      <a:pt x="106828" y="485131"/>
                    </a:cubicBezTo>
                    <a:cubicBezTo>
                      <a:pt x="58336" y="436613"/>
                      <a:pt x="28339" y="369791"/>
                      <a:pt x="28339" y="295979"/>
                    </a:cubicBezTo>
                    <a:cubicBezTo>
                      <a:pt x="28339" y="222168"/>
                      <a:pt x="58336" y="155319"/>
                      <a:pt x="106828" y="106828"/>
                    </a:cubicBezTo>
                    <a:cubicBezTo>
                      <a:pt x="155346" y="58336"/>
                      <a:pt x="222195" y="28366"/>
                      <a:pt x="296007" y="28339"/>
                    </a:cubicBezTo>
                    <a:cubicBezTo>
                      <a:pt x="369818" y="28339"/>
                      <a:pt x="436640" y="58336"/>
                      <a:pt x="485158" y="106801"/>
                    </a:cubicBezTo>
                    <a:cubicBezTo>
                      <a:pt x="533650" y="155292"/>
                      <a:pt x="563620" y="222141"/>
                      <a:pt x="563620" y="295952"/>
                    </a:cubicBezTo>
                    <a:cubicBezTo>
                      <a:pt x="563620" y="369764"/>
                      <a:pt x="533623" y="436613"/>
                      <a:pt x="485158" y="485104"/>
                    </a:cubicBezTo>
                    <a:cubicBezTo>
                      <a:pt x="436640" y="533622"/>
                      <a:pt x="369818" y="563620"/>
                      <a:pt x="296007" y="5636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737" name="Google Shape;737;p42"/>
              <p:cNvSpPr/>
              <p:nvPr/>
            </p:nvSpPr>
            <p:spPr>
              <a:xfrm>
                <a:off x="3174625" y="1612828"/>
                <a:ext cx="2719" cy="2719"/>
              </a:xfrm>
              <a:custGeom>
                <a:avLst/>
                <a:gdLst/>
                <a:ahLst/>
                <a:cxnLst/>
                <a:rect l="l" t="t" r="r" b="b"/>
                <a:pathLst>
                  <a:path w="2719" h="2719" extrusionOk="0">
                    <a:moveTo>
                      <a:pt x="0" y="0"/>
                    </a:moveTo>
                    <a:lnTo>
                      <a:pt x="0" y="0"/>
                    </a:lnTo>
                    <a:lnTo>
                      <a:pt x="0" y="0"/>
                    </a:lnTo>
                    <a:close/>
                  </a:path>
                </a:pathLst>
              </a:custGeom>
              <a:solidFill>
                <a:srgbClr val="3C363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grpSp>
          <p:nvGrpSpPr>
            <p:cNvPr id="738" name="Google Shape;738;p42"/>
            <p:cNvGrpSpPr/>
            <p:nvPr/>
          </p:nvGrpSpPr>
          <p:grpSpPr>
            <a:xfrm>
              <a:off x="2869467" y="1555073"/>
              <a:ext cx="324000" cy="324000"/>
              <a:chOff x="2883459" y="1589053"/>
              <a:chExt cx="296009" cy="268090"/>
            </a:xfrm>
          </p:grpSpPr>
          <p:sp>
            <p:nvSpPr>
              <p:cNvPr id="739" name="Google Shape;739;p42"/>
              <p:cNvSpPr/>
              <p:nvPr/>
            </p:nvSpPr>
            <p:spPr>
              <a:xfrm>
                <a:off x="2965266" y="1589053"/>
                <a:ext cx="214202" cy="268090"/>
              </a:xfrm>
              <a:custGeom>
                <a:avLst/>
                <a:gdLst/>
                <a:ahLst/>
                <a:cxnLst/>
                <a:rect l="l" t="t" r="r" b="b"/>
                <a:pathLst>
                  <a:path w="214202" h="268090" extrusionOk="0">
                    <a:moveTo>
                      <a:pt x="435" y="135009"/>
                    </a:moveTo>
                    <a:cubicBezTo>
                      <a:pt x="435" y="135009"/>
                      <a:pt x="58336" y="107350"/>
                      <a:pt x="65897" y="57254"/>
                    </a:cubicBezTo>
                    <a:cubicBezTo>
                      <a:pt x="67203" y="48633"/>
                      <a:pt x="68562" y="39930"/>
                      <a:pt x="69134" y="31227"/>
                    </a:cubicBezTo>
                    <a:cubicBezTo>
                      <a:pt x="69841" y="20212"/>
                      <a:pt x="66278" y="8110"/>
                      <a:pt x="78625" y="2208"/>
                    </a:cubicBezTo>
                    <a:cubicBezTo>
                      <a:pt x="89476" y="-2959"/>
                      <a:pt x="98370" y="1202"/>
                      <a:pt x="103455" y="11972"/>
                    </a:cubicBezTo>
                    <a:cubicBezTo>
                      <a:pt x="115476" y="37346"/>
                      <a:pt x="112104" y="85430"/>
                      <a:pt x="98315" y="104413"/>
                    </a:cubicBezTo>
                    <a:cubicBezTo>
                      <a:pt x="98315" y="104413"/>
                      <a:pt x="181999" y="104413"/>
                      <a:pt x="182217" y="104413"/>
                    </a:cubicBezTo>
                    <a:cubicBezTo>
                      <a:pt x="193748" y="104413"/>
                      <a:pt x="206884" y="104821"/>
                      <a:pt x="212214" y="116842"/>
                    </a:cubicBezTo>
                    <a:cubicBezTo>
                      <a:pt x="219204" y="132561"/>
                      <a:pt x="206585" y="144990"/>
                      <a:pt x="192660" y="147383"/>
                    </a:cubicBezTo>
                    <a:cubicBezTo>
                      <a:pt x="199704" y="148526"/>
                      <a:pt x="205986" y="151408"/>
                      <a:pt x="209304" y="158724"/>
                    </a:cubicBezTo>
                    <a:cubicBezTo>
                      <a:pt x="216212" y="174009"/>
                      <a:pt x="203783" y="186111"/>
                      <a:pt x="190049" y="188423"/>
                    </a:cubicBezTo>
                    <a:cubicBezTo>
                      <a:pt x="196984" y="189538"/>
                      <a:pt x="203212" y="192339"/>
                      <a:pt x="206476" y="199465"/>
                    </a:cubicBezTo>
                    <a:cubicBezTo>
                      <a:pt x="213302" y="214341"/>
                      <a:pt x="201064" y="226117"/>
                      <a:pt x="187520" y="228374"/>
                    </a:cubicBezTo>
                    <a:cubicBezTo>
                      <a:pt x="194373" y="229462"/>
                      <a:pt x="200493" y="232182"/>
                      <a:pt x="203729" y="239117"/>
                    </a:cubicBezTo>
                    <a:cubicBezTo>
                      <a:pt x="211235" y="255245"/>
                      <a:pt x="195407" y="267619"/>
                      <a:pt x="180422" y="267619"/>
                    </a:cubicBezTo>
                    <a:cubicBezTo>
                      <a:pt x="157495" y="267619"/>
                      <a:pt x="134568" y="267619"/>
                      <a:pt x="111614" y="267619"/>
                    </a:cubicBezTo>
                    <a:cubicBezTo>
                      <a:pt x="95106" y="267619"/>
                      <a:pt x="85615" y="267619"/>
                      <a:pt x="69106" y="267619"/>
                    </a:cubicBezTo>
                    <a:cubicBezTo>
                      <a:pt x="62797" y="267619"/>
                      <a:pt x="55481" y="268680"/>
                      <a:pt x="49280" y="267619"/>
                    </a:cubicBezTo>
                    <a:cubicBezTo>
                      <a:pt x="38129" y="265715"/>
                      <a:pt x="29671" y="257203"/>
                      <a:pt x="23688" y="248989"/>
                    </a:cubicBezTo>
                    <a:cubicBezTo>
                      <a:pt x="19119" y="242761"/>
                      <a:pt x="6065" y="238845"/>
                      <a:pt x="0" y="239688"/>
                    </a:cubicBezTo>
                  </a:path>
                </a:pathLst>
              </a:custGeom>
              <a:noFill/>
              <a:ln w="259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740" name="Google Shape;740;p42"/>
              <p:cNvSpPr/>
              <p:nvPr/>
            </p:nvSpPr>
            <p:spPr>
              <a:xfrm>
                <a:off x="2883459" y="1710219"/>
                <a:ext cx="81834" cy="145746"/>
              </a:xfrm>
              <a:custGeom>
                <a:avLst/>
                <a:gdLst/>
                <a:ahLst/>
                <a:cxnLst/>
                <a:rect l="l" t="t" r="r" b="b"/>
                <a:pathLst>
                  <a:path w="81834" h="145746" extrusionOk="0">
                    <a:moveTo>
                      <a:pt x="0" y="0"/>
                    </a:moveTo>
                    <a:lnTo>
                      <a:pt x="81834" y="0"/>
                    </a:lnTo>
                    <a:lnTo>
                      <a:pt x="81834" y="145746"/>
                    </a:lnTo>
                    <a:lnTo>
                      <a:pt x="0" y="145746"/>
                    </a:lnTo>
                    <a:close/>
                  </a:path>
                </a:pathLst>
              </a:custGeom>
              <a:noFill/>
              <a:ln w="259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grpSp>
      <p:sp>
        <p:nvSpPr>
          <p:cNvPr id="741" name="Google Shape;741;p42"/>
          <p:cNvSpPr txBox="1">
            <a:spLocks noGrp="1"/>
          </p:cNvSpPr>
          <p:nvPr>
            <p:ph type="title"/>
          </p:nvPr>
        </p:nvSpPr>
        <p:spPr>
          <a:xfrm>
            <a:off x="622301" y="545689"/>
            <a:ext cx="10871680" cy="112932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altLang="ja-JP" sz="3600" dirty="0"/>
              <a:t>PCIe Gen4バージョン</a:t>
            </a:r>
            <a:r>
              <a:rPr lang="ja-JP" altLang="en-US" sz="3600" dirty="0"/>
              <a:t>の</a:t>
            </a:r>
            <a:r>
              <a:rPr lang="en-US" sz="3600" dirty="0"/>
              <a:t>QM2カードで10GbEおよび</a:t>
            </a:r>
            <a:br>
              <a:rPr lang="en-US" sz="3600" dirty="0"/>
            </a:br>
            <a:r>
              <a:rPr lang="en-US" sz="3600" dirty="0"/>
              <a:t>M.2 </a:t>
            </a:r>
            <a:r>
              <a:rPr lang="en-US" sz="3600" dirty="0" err="1"/>
              <a:t>NVMe</a:t>
            </a:r>
            <a:r>
              <a:rPr lang="en-US" sz="3600" dirty="0"/>
              <a:t> PCIe Gen4 </a:t>
            </a:r>
            <a:r>
              <a:rPr lang="en-US" sz="3600" dirty="0" err="1"/>
              <a:t>SSDスロットを追加</a:t>
            </a:r>
            <a:endParaRPr sz="3600" dirty="0">
              <a:sym typeface="Arial"/>
            </a:endParaRPr>
          </a:p>
        </p:txBody>
      </p:sp>
      <p:sp>
        <p:nvSpPr>
          <p:cNvPr id="742" name="Google Shape;742;p42"/>
          <p:cNvSpPr/>
          <p:nvPr/>
        </p:nvSpPr>
        <p:spPr>
          <a:xfrm>
            <a:off x="7881782" y="3089430"/>
            <a:ext cx="1885986" cy="1843370"/>
          </a:xfrm>
          <a:prstGeom prst="ellipse">
            <a:avLst/>
          </a:prstGeom>
          <a:solidFill>
            <a:srgbClr val="AFB5C5"/>
          </a:solidFill>
          <a:ln>
            <a:noFill/>
          </a:ln>
        </p:spPr>
        <p:txBody>
          <a:bodyPr spcFirstLastPara="1" wrap="square" lIns="162525" tIns="81250" rIns="162525" bIns="81250" anchor="ctr" anchorCtr="0">
            <a:noAutofit/>
          </a:bodyPr>
          <a:lstStyle/>
          <a:p>
            <a:pPr marL="0" marR="0" lvl="0" indent="0" algn="ctr" rtl="0">
              <a:spcBef>
                <a:spcPts val="0"/>
              </a:spcBef>
              <a:spcAft>
                <a:spcPts val="0"/>
              </a:spcAft>
              <a:buNone/>
            </a:pPr>
            <a:endParaRPr sz="2533" dirty="0">
              <a:solidFill>
                <a:srgbClr val="FFFFFF"/>
              </a:solidFill>
              <a:latin typeface="Meiryo UI" panose="020B0604030504040204" pitchFamily="50" charset="-128"/>
              <a:ea typeface="Meiryo UI" panose="020B0604030504040204" pitchFamily="50" charset="-128"/>
              <a:sym typeface="Arial"/>
            </a:endParaRPr>
          </a:p>
        </p:txBody>
      </p:sp>
      <p:sp>
        <p:nvSpPr>
          <p:cNvPr id="743" name="Google Shape;743;p42"/>
          <p:cNvSpPr/>
          <p:nvPr/>
        </p:nvSpPr>
        <p:spPr>
          <a:xfrm>
            <a:off x="2527592" y="2995091"/>
            <a:ext cx="1876984" cy="1859684"/>
          </a:xfrm>
          <a:prstGeom prst="ellipse">
            <a:avLst/>
          </a:prstGeom>
          <a:solidFill>
            <a:srgbClr val="AFB5C5"/>
          </a:solidFill>
          <a:ln>
            <a:noFill/>
          </a:ln>
        </p:spPr>
        <p:txBody>
          <a:bodyPr spcFirstLastPara="1" wrap="square" lIns="162525" tIns="81250" rIns="162525" bIns="81250" anchor="ctr" anchorCtr="0">
            <a:noAutofit/>
          </a:bodyPr>
          <a:lstStyle/>
          <a:p>
            <a:pPr marL="0" marR="0" lvl="0" indent="0" algn="ctr" rtl="0">
              <a:spcBef>
                <a:spcPts val="0"/>
              </a:spcBef>
              <a:spcAft>
                <a:spcPts val="0"/>
              </a:spcAft>
              <a:buNone/>
            </a:pPr>
            <a:endParaRPr sz="2533" dirty="0">
              <a:solidFill>
                <a:srgbClr val="FFFFFF"/>
              </a:solidFill>
              <a:latin typeface="Meiryo UI" panose="020B0604030504040204" pitchFamily="50" charset="-128"/>
              <a:ea typeface="Meiryo UI" panose="020B0604030504040204" pitchFamily="50" charset="-128"/>
              <a:sym typeface="Arial"/>
            </a:endParaRPr>
          </a:p>
        </p:txBody>
      </p:sp>
      <p:pic>
        <p:nvPicPr>
          <p:cNvPr id="744" name="Google Shape;744;p42" descr="一張含有 文字 的圖片&#10;&#10;自動產生的描述"/>
          <p:cNvPicPr preferRelativeResize="0"/>
          <p:nvPr/>
        </p:nvPicPr>
        <p:blipFill rotWithShape="1">
          <a:blip r:embed="rId3">
            <a:alphaModFix/>
          </a:blip>
          <a:srcRect/>
          <a:stretch/>
        </p:blipFill>
        <p:spPr>
          <a:xfrm>
            <a:off x="1712942" y="3060228"/>
            <a:ext cx="3121142" cy="1950366"/>
          </a:xfrm>
          <a:prstGeom prst="rect">
            <a:avLst/>
          </a:prstGeom>
          <a:noFill/>
          <a:ln>
            <a:noFill/>
          </a:ln>
        </p:spPr>
      </p:pic>
      <p:pic>
        <p:nvPicPr>
          <p:cNvPr id="745" name="Google Shape;745;p42" descr="一張含有 文字 的圖片&#10;&#10;自動產生的描述"/>
          <p:cNvPicPr preferRelativeResize="0"/>
          <p:nvPr/>
        </p:nvPicPr>
        <p:blipFill rotWithShape="1">
          <a:blip r:embed="rId4">
            <a:alphaModFix/>
          </a:blip>
          <a:srcRect/>
          <a:stretch/>
        </p:blipFill>
        <p:spPr>
          <a:xfrm>
            <a:off x="7176662" y="3136901"/>
            <a:ext cx="3121144" cy="1950366"/>
          </a:xfrm>
          <a:prstGeom prst="rect">
            <a:avLst/>
          </a:prstGeom>
          <a:noFill/>
          <a:ln>
            <a:noFill/>
          </a:ln>
        </p:spPr>
      </p:pic>
    </p:spTree>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接點 2">
            <a:extLst>
              <a:ext uri="{FF2B5EF4-FFF2-40B4-BE49-F238E27FC236}">
                <a16:creationId xmlns:a16="http://schemas.microsoft.com/office/drawing/2014/main" id="{6BD1466A-0728-B346-8D23-58A5A24F4F79}"/>
              </a:ext>
            </a:extLst>
          </p:cNvPr>
          <p:cNvCxnSpPr>
            <a:cxnSpLocks/>
          </p:cNvCxnSpPr>
          <p:nvPr/>
        </p:nvCxnSpPr>
        <p:spPr>
          <a:xfrm>
            <a:off x="3232181" y="2946819"/>
            <a:ext cx="3207435" cy="0"/>
          </a:xfrm>
          <a:prstGeom prst="line">
            <a:avLst/>
          </a:prstGeom>
          <a:ln w="76200">
            <a:gradFill>
              <a:gsLst>
                <a:gs pos="0">
                  <a:srgbClr val="1FB3F2"/>
                </a:gs>
                <a:gs pos="100000">
                  <a:srgbClr val="E9E9E9"/>
                </a:gs>
                <a:gs pos="67000">
                  <a:schemeClr val="accent1">
                    <a:lumMod val="30000"/>
                    <a:lumOff val="70000"/>
                    <a:alpha val="7800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 name="群組 3">
            <a:extLst>
              <a:ext uri="{FF2B5EF4-FFF2-40B4-BE49-F238E27FC236}">
                <a16:creationId xmlns:a16="http://schemas.microsoft.com/office/drawing/2014/main" id="{96AA27EE-3E1B-744F-9E0D-6CF168093C12}"/>
              </a:ext>
            </a:extLst>
          </p:cNvPr>
          <p:cNvGrpSpPr/>
          <p:nvPr/>
        </p:nvGrpSpPr>
        <p:grpSpPr>
          <a:xfrm>
            <a:off x="6078118" y="2204636"/>
            <a:ext cx="4132985" cy="1405352"/>
            <a:chOff x="5281398" y="2130931"/>
            <a:chExt cx="5815446" cy="1873802"/>
          </a:xfrm>
        </p:grpSpPr>
        <p:sp>
          <p:nvSpPr>
            <p:cNvPr id="5" name="矩形: 圓角 15">
              <a:extLst>
                <a:ext uri="{FF2B5EF4-FFF2-40B4-BE49-F238E27FC236}">
                  <a16:creationId xmlns:a16="http://schemas.microsoft.com/office/drawing/2014/main" id="{6CCEDFDF-C8CE-0446-BBA8-91BBC598F1A8}"/>
                </a:ext>
              </a:extLst>
            </p:cNvPr>
            <p:cNvSpPr/>
            <p:nvPr/>
          </p:nvSpPr>
          <p:spPr>
            <a:xfrm>
              <a:off x="5281399" y="2130932"/>
              <a:ext cx="5715152" cy="1873801"/>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dirty="0">
                <a:latin typeface="Meiryo UI" panose="020B0604030504040204" pitchFamily="50" charset="-128"/>
                <a:ea typeface="微軟正黑體" panose="020B0604030504040204" pitchFamily="34" charset="-120"/>
                <a:sym typeface="Arial" panose="020B0604020202020204" pitchFamily="34" charset="0"/>
              </a:endParaRPr>
            </a:p>
          </p:txBody>
        </p:sp>
        <p:pic>
          <p:nvPicPr>
            <p:cNvPr id="6" name="圖片 5">
              <a:extLst>
                <a:ext uri="{FF2B5EF4-FFF2-40B4-BE49-F238E27FC236}">
                  <a16:creationId xmlns:a16="http://schemas.microsoft.com/office/drawing/2014/main" id="{C7FCB07A-C661-1E40-A74F-7A75FAB55CE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a:ext>
              </a:extLst>
            </a:blip>
            <a:srcRect r="96634"/>
            <a:stretch/>
          </p:blipFill>
          <p:spPr>
            <a:xfrm>
              <a:off x="5281398" y="2130931"/>
              <a:ext cx="200587" cy="1873801"/>
            </a:xfrm>
            <a:prstGeom prst="rect">
              <a:avLst/>
            </a:prstGeom>
            <a:effectLst>
              <a:outerShdw blurRad="50800" dist="38100" dir="2700000" algn="tl" rotWithShape="0">
                <a:prstClr val="black">
                  <a:alpha val="40000"/>
                </a:prstClr>
              </a:outerShdw>
            </a:effectLst>
          </p:spPr>
        </p:pic>
        <p:pic>
          <p:nvPicPr>
            <p:cNvPr id="7" name="圖片 6">
              <a:extLst>
                <a:ext uri="{FF2B5EF4-FFF2-40B4-BE49-F238E27FC236}">
                  <a16:creationId xmlns:a16="http://schemas.microsoft.com/office/drawing/2014/main" id="{29F9AF52-2A6E-2E4D-8AAE-2DF1DA162FC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a:ext>
              </a:extLst>
            </a:blip>
            <a:srcRect r="96634"/>
            <a:stretch/>
          </p:blipFill>
          <p:spPr>
            <a:xfrm flipH="1">
              <a:off x="10896257" y="2130931"/>
              <a:ext cx="200587" cy="1873801"/>
            </a:xfrm>
            <a:prstGeom prst="rect">
              <a:avLst/>
            </a:prstGeom>
            <a:effectLst>
              <a:outerShdw blurRad="50800" dist="38100" dir="2700000" algn="tl" rotWithShape="0">
                <a:prstClr val="black">
                  <a:alpha val="40000"/>
                </a:prstClr>
              </a:outerShdw>
            </a:effectLst>
          </p:spPr>
        </p:pic>
      </p:grpSp>
      <p:cxnSp>
        <p:nvCxnSpPr>
          <p:cNvPr id="8" name="直線接點 7">
            <a:extLst>
              <a:ext uri="{FF2B5EF4-FFF2-40B4-BE49-F238E27FC236}">
                <a16:creationId xmlns:a16="http://schemas.microsoft.com/office/drawing/2014/main" id="{4CC1A21C-C19F-154A-8987-C4B6CB68C8AF}"/>
              </a:ext>
            </a:extLst>
          </p:cNvPr>
          <p:cNvCxnSpPr>
            <a:cxnSpLocks/>
          </p:cNvCxnSpPr>
          <p:nvPr/>
        </p:nvCxnSpPr>
        <p:spPr>
          <a:xfrm>
            <a:off x="2682868" y="5358259"/>
            <a:ext cx="3238904" cy="0"/>
          </a:xfrm>
          <a:prstGeom prst="line">
            <a:avLst/>
          </a:prstGeom>
          <a:ln w="76200">
            <a:gradFill>
              <a:gsLst>
                <a:gs pos="0">
                  <a:srgbClr val="1FB3F2"/>
                </a:gs>
                <a:gs pos="100000">
                  <a:srgbClr val="E9E9E9"/>
                </a:gs>
                <a:gs pos="67000">
                  <a:schemeClr val="accent1">
                    <a:lumMod val="30000"/>
                    <a:lumOff val="70000"/>
                    <a:alpha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內容版面配置區 2">
            <a:extLst>
              <a:ext uri="{FF2B5EF4-FFF2-40B4-BE49-F238E27FC236}">
                <a16:creationId xmlns:a16="http://schemas.microsoft.com/office/drawing/2014/main" id="{B716CB79-51A2-3E46-8A7C-D6566A498E0E}"/>
              </a:ext>
            </a:extLst>
          </p:cNvPr>
          <p:cNvSpPr txBox="1">
            <a:spLocks/>
          </p:cNvSpPr>
          <p:nvPr/>
        </p:nvSpPr>
        <p:spPr>
          <a:xfrm>
            <a:off x="1248621" y="1383858"/>
            <a:ext cx="8497887" cy="1239320"/>
          </a:xfrm>
          <a:prstGeom prst="rect">
            <a:avLst/>
          </a:prstGeom>
        </p:spPr>
        <p:txBody>
          <a:bodyPr vert="horz" lIns="91440" tIns="45720" rIns="91440" bIns="4572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79066" indent="-179066">
              <a:lnSpc>
                <a:spcPts val="2400"/>
              </a:lnSpc>
              <a:spcBef>
                <a:spcPts val="900"/>
              </a:spcBef>
              <a:buClr>
                <a:srgbClr val="F70F78"/>
              </a:buClr>
            </a:pPr>
            <a:endParaRPr lang="zh-CN" altLang="en-US" sz="1800" b="1" dirty="0">
              <a:latin typeface="Meiryo UI" panose="020B0604030504040204" pitchFamily="50" charset="-128"/>
              <a:ea typeface="微軟正黑體" panose="020B0604030504040204" pitchFamily="34" charset="-120"/>
              <a:cs typeface="Arial" panose="020B0604020202020204" pitchFamily="34" charset="0"/>
              <a:sym typeface="Arial" panose="020B0604020202020204" pitchFamily="34" charset="0"/>
            </a:endParaRPr>
          </a:p>
        </p:txBody>
      </p:sp>
      <p:sp>
        <p:nvSpPr>
          <p:cNvPr id="10" name="內容版面配置區 2">
            <a:extLst>
              <a:ext uri="{FF2B5EF4-FFF2-40B4-BE49-F238E27FC236}">
                <a16:creationId xmlns:a16="http://schemas.microsoft.com/office/drawing/2014/main" id="{A8CA964A-87A5-8E4E-88C1-64F0A8662214}"/>
              </a:ext>
            </a:extLst>
          </p:cNvPr>
          <p:cNvSpPr txBox="1">
            <a:spLocks/>
          </p:cNvSpPr>
          <p:nvPr/>
        </p:nvSpPr>
        <p:spPr>
          <a:xfrm>
            <a:off x="6340190" y="2345749"/>
            <a:ext cx="3806868" cy="963313"/>
          </a:xfrm>
          <a:prstGeom prst="rect">
            <a:avLst/>
          </a:prstGeom>
        </p:spPr>
        <p:txBody>
          <a:bodyPr vert="horz" lIns="91440" tIns="45720" rIns="91440" bIns="4572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rtl="0">
              <a:spcBef>
                <a:spcPts val="900"/>
              </a:spcBef>
              <a:spcAft>
                <a:spcPts val="0"/>
              </a:spcAft>
              <a:buNone/>
            </a:pPr>
            <a:r>
              <a:rPr lang="en-US" altLang="ja-JP" sz="2000" dirty="0">
                <a:solidFill>
                  <a:srgbClr val="0070C0"/>
                </a:solidFill>
                <a:latin typeface="Meiryo UI" panose="020B0604030504040204" pitchFamily="50" charset="-128"/>
                <a:ea typeface="Meiryo UI" panose="020B0604030504040204" pitchFamily="50" charset="-128"/>
              </a:rPr>
              <a:t>NAS </a:t>
            </a:r>
            <a:r>
              <a:rPr lang="ja-JP" altLang="en-US" sz="2000" dirty="0">
                <a:solidFill>
                  <a:srgbClr val="0070C0"/>
                </a:solidFill>
                <a:latin typeface="Meiryo UI" panose="020B0604030504040204" pitchFamily="50" charset="-128"/>
                <a:ea typeface="Meiryo UI" panose="020B0604030504040204" pitchFamily="50" charset="-128"/>
              </a:rPr>
              <a:t>向けに設計された高性能で</a:t>
            </a:r>
            <a:br>
              <a:rPr lang="en-US" altLang="ja-JP" sz="2000" dirty="0">
                <a:solidFill>
                  <a:srgbClr val="0070C0"/>
                </a:solidFill>
                <a:latin typeface="Meiryo UI" panose="020B0604030504040204" pitchFamily="50" charset="-128"/>
                <a:ea typeface="Meiryo UI" panose="020B0604030504040204" pitchFamily="50" charset="-128"/>
              </a:rPr>
            </a:br>
            <a:r>
              <a:rPr lang="ja-JP" altLang="en-US" sz="2000" dirty="0">
                <a:solidFill>
                  <a:srgbClr val="0070C0"/>
                </a:solidFill>
                <a:latin typeface="Meiryo UI" panose="020B0604030504040204" pitchFamily="50" charset="-128"/>
                <a:ea typeface="Meiryo UI" panose="020B0604030504040204" pitchFamily="50" charset="-128"/>
              </a:rPr>
              <a:t>効率的な</a:t>
            </a:r>
            <a:r>
              <a:rPr lang="en-US" altLang="ja-JP" sz="2000" dirty="0">
                <a:solidFill>
                  <a:srgbClr val="0070C0"/>
                </a:solidFill>
                <a:latin typeface="Meiryo UI" panose="020B0604030504040204" pitchFamily="50" charset="-128"/>
                <a:ea typeface="Meiryo UI" panose="020B0604030504040204" pitchFamily="50" charset="-128"/>
              </a:rPr>
              <a:t>QNAP FC</a:t>
            </a:r>
            <a:r>
              <a:rPr lang="ja-JP" altLang="en-US" sz="2000" dirty="0">
                <a:solidFill>
                  <a:srgbClr val="0070C0"/>
                </a:solidFill>
                <a:latin typeface="Meiryo UI" panose="020B0604030504040204" pitchFamily="50" charset="-128"/>
                <a:ea typeface="Meiryo UI" panose="020B0604030504040204" pitchFamily="50" charset="-128"/>
              </a:rPr>
              <a:t>拡張カード*</a:t>
            </a:r>
          </a:p>
          <a:p>
            <a:pPr>
              <a:spcBef>
                <a:spcPts val="900"/>
              </a:spcBef>
            </a:pPr>
            <a:r>
              <a:rPr lang="zh-TW" altLang="en-US" sz="1050" dirty="0">
                <a:latin typeface="Meiryo UI" panose="020B0604030504040204" pitchFamily="50" charset="-128"/>
                <a:ea typeface="Meiryo UI" panose="020B0604030504040204" pitchFamily="50" charset="-128"/>
                <a:cs typeface="Arial"/>
                <a:sym typeface="Arial" panose="020B0604020202020204" pitchFamily="34" charset="0"/>
              </a:rPr>
              <a:t>* </a:t>
            </a:r>
            <a:r>
              <a:rPr lang="zh-TW" sz="1050" dirty="0">
                <a:latin typeface="Meiryo UI" panose="020B0604030504040204" pitchFamily="50" charset="-128"/>
                <a:ea typeface="Meiryo UI" panose="020B0604030504040204" pitchFamily="50" charset="-128"/>
                <a:cs typeface="Arial"/>
                <a:sym typeface="Arial" panose="020B0604020202020204" pitchFamily="34" charset="0"/>
              </a:rPr>
              <a:t>Windows</a:t>
            </a:r>
            <a:r>
              <a:rPr lang="en-US" altLang="zh-TW" sz="1050" dirty="0">
                <a:latin typeface="Meiryo UI" panose="020B0604030504040204" pitchFamily="50" charset="-128"/>
                <a:ea typeface="Meiryo UI" panose="020B0604030504040204" pitchFamily="50" charset="-128"/>
                <a:cs typeface="Arial"/>
                <a:sym typeface="Arial" panose="020B0604020202020204" pitchFamily="34" charset="0"/>
              </a:rPr>
              <a:t>/Linux</a:t>
            </a:r>
            <a:r>
              <a:rPr lang="ja-JP" altLang="en-US" sz="1050" dirty="0">
                <a:latin typeface="Meiryo UI" panose="020B0604030504040204" pitchFamily="50" charset="-128"/>
                <a:ea typeface="Meiryo UI" panose="020B0604030504040204" pitchFamily="50" charset="-128"/>
                <a:cs typeface="Arial"/>
                <a:sym typeface="Arial" panose="020B0604020202020204" pitchFamily="34" charset="0"/>
              </a:rPr>
              <a:t>ホストへのインストールはサポートされていません</a:t>
            </a:r>
            <a:endParaRPr lang="zh-TW" dirty="0">
              <a:latin typeface="Meiryo UI" panose="020B0604030504040204" pitchFamily="50" charset="-128"/>
              <a:ea typeface="Meiryo UI" panose="020B0604030504040204" pitchFamily="50" charset="-128"/>
              <a:sym typeface="Arial" panose="020B0604020202020204" pitchFamily="34" charset="0"/>
            </a:endParaRPr>
          </a:p>
        </p:txBody>
      </p:sp>
      <p:sp>
        <p:nvSpPr>
          <p:cNvPr id="11" name="文本框 16">
            <a:extLst>
              <a:ext uri="{FF2B5EF4-FFF2-40B4-BE49-F238E27FC236}">
                <a16:creationId xmlns:a16="http://schemas.microsoft.com/office/drawing/2014/main" id="{EF41CFEB-B697-FB45-B4B8-0A1949C073D9}"/>
              </a:ext>
            </a:extLst>
          </p:cNvPr>
          <p:cNvSpPr txBox="1"/>
          <p:nvPr/>
        </p:nvSpPr>
        <p:spPr>
          <a:xfrm>
            <a:off x="1497957" y="4222753"/>
            <a:ext cx="10603813" cy="41549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rtl="0">
              <a:spcBef>
                <a:spcPts val="0"/>
              </a:spcBef>
              <a:spcAft>
                <a:spcPts val="0"/>
              </a:spcAft>
              <a:buNone/>
            </a:pPr>
            <a:r>
              <a:rPr lang="en-US" altLang="ja-JP" sz="2100" b="1" dirty="0">
                <a:solidFill>
                  <a:schemeClr val="lt1"/>
                </a:solidFill>
                <a:latin typeface="Meiryo UI" panose="020B0604030504040204" pitchFamily="50" charset="-128"/>
              </a:rPr>
              <a:t>2</a:t>
            </a:r>
            <a:r>
              <a:rPr lang="ja-JP" altLang="en-US" sz="2100" b="1" dirty="0">
                <a:solidFill>
                  <a:schemeClr val="lt1"/>
                </a:solidFill>
                <a:latin typeface="Meiryo UI" panose="020B0604030504040204" pitchFamily="50" charset="-128"/>
              </a:rPr>
              <a:t>つの光</a:t>
            </a:r>
            <a:r>
              <a:rPr lang="en-US" altLang="ja-JP" sz="2100" b="1" dirty="0">
                <a:solidFill>
                  <a:schemeClr val="lt1"/>
                </a:solidFill>
                <a:latin typeface="Meiryo UI" panose="020B0604030504040204" pitchFamily="50" charset="-128"/>
              </a:rPr>
              <a:t>FC</a:t>
            </a:r>
            <a:r>
              <a:rPr lang="ja-JP" altLang="en-US" sz="2100" b="1" dirty="0">
                <a:solidFill>
                  <a:schemeClr val="lt1"/>
                </a:solidFill>
                <a:latin typeface="Meiryo UI" panose="020B0604030504040204" pitchFamily="50" charset="-128"/>
              </a:rPr>
              <a:t>トランシーバーが付属します。</a:t>
            </a:r>
            <a:r>
              <a:rPr lang="en-US" altLang="ja-JP" sz="2100" b="1" dirty="0">
                <a:solidFill>
                  <a:schemeClr val="lt1"/>
                </a:solidFill>
                <a:latin typeface="Meiryo UI" panose="020B0604030504040204" pitchFamily="50" charset="-128"/>
              </a:rPr>
              <a:t>(</a:t>
            </a:r>
            <a:r>
              <a:rPr lang="ja-JP" altLang="en-US" sz="2100" b="1" dirty="0">
                <a:solidFill>
                  <a:schemeClr val="lt1"/>
                </a:solidFill>
                <a:latin typeface="Meiryo UI" panose="020B0604030504040204" pitchFamily="50" charset="-128"/>
              </a:rPr>
              <a:t>トランシーバーは追加購入可能です。</a:t>
            </a:r>
            <a:r>
              <a:rPr lang="en-US" altLang="ja-JP" sz="2100" b="1" dirty="0">
                <a:solidFill>
                  <a:schemeClr val="lt1"/>
                </a:solidFill>
                <a:latin typeface="Meiryo UI" panose="020B0604030504040204" pitchFamily="50" charset="-128"/>
              </a:rPr>
              <a:t>)</a:t>
            </a:r>
            <a:endParaRPr lang="ja-JP" altLang="en-US" sz="2400" dirty="0">
              <a:solidFill>
                <a:schemeClr val="lt1"/>
              </a:solidFill>
              <a:latin typeface="Meiryo UI" panose="020B0604030504040204" pitchFamily="50" charset="-128"/>
              <a:ea typeface="Meiryo UI" panose="020B0604030504040204" pitchFamily="50" charset="-128"/>
              <a:cs typeface="Arial"/>
              <a:sym typeface="Arial"/>
            </a:endParaRPr>
          </a:p>
        </p:txBody>
      </p:sp>
      <p:sp>
        <p:nvSpPr>
          <p:cNvPr id="12" name="文本框 17">
            <a:extLst>
              <a:ext uri="{FF2B5EF4-FFF2-40B4-BE49-F238E27FC236}">
                <a16:creationId xmlns:a16="http://schemas.microsoft.com/office/drawing/2014/main" id="{25ADD1E1-E020-1C43-AF28-AA9B72A2F5FC}"/>
              </a:ext>
            </a:extLst>
          </p:cNvPr>
          <p:cNvSpPr txBox="1"/>
          <p:nvPr/>
        </p:nvSpPr>
        <p:spPr>
          <a:xfrm>
            <a:off x="3918579" y="2187702"/>
            <a:ext cx="2003193" cy="55399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CN" sz="2000" b="1" dirty="0">
                <a:solidFill>
                  <a:srgbClr val="FB8605"/>
                </a:solidFill>
                <a:latin typeface="Meiryo UI" panose="020B0604030504040204" pitchFamily="50" charset="-128"/>
                <a:ea typeface="微軟正黑體" panose="020B0604030504040204" pitchFamily="34" charset="-120"/>
                <a:cs typeface="Arial"/>
                <a:sym typeface="Arial" panose="020B0604020202020204" pitchFamily="34" charset="0"/>
              </a:rPr>
              <a:t>QXP-32G2FC</a:t>
            </a:r>
          </a:p>
          <a:p>
            <a:r>
              <a:rPr lang="zh-CN" sz="1000"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rPr>
              <a:t>2</a:t>
            </a:r>
            <a:r>
              <a:rPr lang="ja-JP" altLang="en-US" sz="1000"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rPr>
              <a:t>ポート</a:t>
            </a:r>
            <a:r>
              <a:rPr lang="zh-CN" sz="1000"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rPr>
              <a:t>3</a:t>
            </a:r>
            <a:r>
              <a:rPr lang="en-US" altLang="zh-CN" sz="1000"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rPr>
              <a:t>2Gbps</a:t>
            </a:r>
            <a:r>
              <a:rPr lang="zh-CN" altLang="en-US" sz="1000"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rPr>
              <a:t> </a:t>
            </a:r>
            <a:r>
              <a:rPr lang="en-US" altLang="zh-CN" sz="1000"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rPr>
              <a:t>FC</a:t>
            </a:r>
            <a:r>
              <a:rPr lang="ja-JP" altLang="en-US" sz="1000"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rPr>
              <a:t>カード</a:t>
            </a:r>
            <a:endParaRPr lang="zh-CN"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endParaRPr>
          </a:p>
        </p:txBody>
      </p:sp>
      <p:sp>
        <p:nvSpPr>
          <p:cNvPr id="13" name="文本框 17">
            <a:extLst>
              <a:ext uri="{FF2B5EF4-FFF2-40B4-BE49-F238E27FC236}">
                <a16:creationId xmlns:a16="http://schemas.microsoft.com/office/drawing/2014/main" id="{E0D5AD51-8A88-024A-ACB3-B97F81BF09B3}"/>
              </a:ext>
            </a:extLst>
          </p:cNvPr>
          <p:cNvSpPr txBox="1"/>
          <p:nvPr/>
        </p:nvSpPr>
        <p:spPr>
          <a:xfrm>
            <a:off x="3936290" y="3093653"/>
            <a:ext cx="2003193" cy="76591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CN" sz="2000" b="1" dirty="0">
                <a:solidFill>
                  <a:srgbClr val="FB8605"/>
                </a:solidFill>
                <a:latin typeface="Meiryo UI" panose="020B0604030504040204" pitchFamily="50" charset="-128"/>
                <a:ea typeface="微軟正黑體" panose="020B0604030504040204" pitchFamily="34" charset="-120"/>
                <a:cs typeface="Arial"/>
                <a:sym typeface="Arial" panose="020B0604020202020204" pitchFamily="34" charset="0"/>
              </a:rPr>
              <a:t>QXP-16G2FC</a:t>
            </a:r>
          </a:p>
          <a:p>
            <a:r>
              <a:rPr lang="zh-CN" sz="1000"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rPr>
              <a:t>2</a:t>
            </a:r>
            <a:r>
              <a:rPr lang="ja-JP" altLang="en-US" sz="1000"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rPr>
              <a:t>ポート</a:t>
            </a:r>
            <a:r>
              <a:rPr lang="zh-CN" sz="1000"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rPr>
              <a:t>1</a:t>
            </a:r>
            <a:r>
              <a:rPr lang="en-US" altLang="zh-CN" sz="1000"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rPr>
              <a:t>6Gbps</a:t>
            </a:r>
            <a:r>
              <a:rPr lang="zh-CN" altLang="en-US" sz="1000"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rPr>
              <a:t> </a:t>
            </a:r>
            <a:r>
              <a:rPr lang="en-US" altLang="zh-CN" sz="1000"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rPr>
              <a:t>FC</a:t>
            </a:r>
            <a:r>
              <a:rPr lang="ja-JP" altLang="en-US" sz="1000"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rPr>
              <a:t>カード</a:t>
            </a:r>
            <a:endParaRPr lang="zh-CN" dirty="0">
              <a:solidFill>
                <a:schemeClr val="bg1"/>
              </a:solidFill>
              <a:latin typeface="Meiryo UI" panose="020B0604030504040204" pitchFamily="50" charset="-128"/>
              <a:ea typeface="微軟正黑體" panose="020B0604030504040204" pitchFamily="34" charset="-120"/>
              <a:sym typeface="Arial" panose="020B0604020202020204" pitchFamily="34" charset="0"/>
            </a:endParaRPr>
          </a:p>
          <a:p>
            <a:pPr>
              <a:lnSpc>
                <a:spcPts val="1875"/>
              </a:lnSpc>
            </a:pPr>
            <a:endParaRPr lang="zh-CN" altLang="en-US" sz="1000" dirty="0">
              <a:solidFill>
                <a:schemeClr val="bg1"/>
              </a:solidFill>
              <a:latin typeface="Meiryo UI" panose="020B0604030504040204" pitchFamily="50" charset="-128"/>
              <a:ea typeface="微軟正黑體" panose="020B0604030504040204" pitchFamily="34" charset="-120"/>
              <a:cs typeface="Arial"/>
              <a:sym typeface="Arial" panose="020B0604020202020204" pitchFamily="34" charset="0"/>
            </a:endParaRPr>
          </a:p>
        </p:txBody>
      </p:sp>
      <p:sp>
        <p:nvSpPr>
          <p:cNvPr id="14" name="文本框 17">
            <a:extLst>
              <a:ext uri="{FF2B5EF4-FFF2-40B4-BE49-F238E27FC236}">
                <a16:creationId xmlns:a16="http://schemas.microsoft.com/office/drawing/2014/main" id="{76F96C76-9CAA-F849-914A-1823BE5595E0}"/>
              </a:ext>
            </a:extLst>
          </p:cNvPr>
          <p:cNvSpPr txBox="1"/>
          <p:nvPr/>
        </p:nvSpPr>
        <p:spPr>
          <a:xfrm>
            <a:off x="3101171" y="4746841"/>
            <a:ext cx="2476527" cy="123110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80975"/>
            <a:r>
              <a:rPr lang="en-US" altLang="zh-CN" sz="1600" b="1" dirty="0">
                <a:solidFill>
                  <a:srgbClr val="FB8605"/>
                </a:solidFill>
                <a:latin typeface="Meiryo UI" panose="020B0604030504040204" pitchFamily="50" charset="-128"/>
                <a:ea typeface="微軟正黑體" panose="020B0604030504040204" pitchFamily="34" charset="-120"/>
                <a:cs typeface="Arial" panose="020B0604020202020204" pitchFamily="34" charset="0"/>
                <a:sym typeface="Arial" panose="020B0604020202020204" pitchFamily="34" charset="0"/>
              </a:rPr>
              <a:t>TRX-32GFCSFP-SR</a:t>
            </a:r>
          </a:p>
          <a:p>
            <a:pPr marL="180975" lvl="1"/>
            <a:r>
              <a:rPr lang="en-US" altLang="zh-CN" sz="1400" dirty="0">
                <a:solidFill>
                  <a:schemeClr val="bg1"/>
                </a:solidFill>
                <a:latin typeface="Meiryo UI" panose="020B0604030504040204" pitchFamily="50" charset="-128"/>
                <a:ea typeface="微軟正黑體" panose="020B0604030504040204" pitchFamily="34" charset="-120"/>
                <a:cs typeface="Arial" panose="020B0604020202020204" pitchFamily="34" charset="0"/>
                <a:sym typeface="Arial" panose="020B0604020202020204" pitchFamily="34" charset="0"/>
              </a:rPr>
              <a:t>32Gb/16Gb/8Gb</a:t>
            </a:r>
            <a:br>
              <a:rPr lang="en-US" altLang="zh-CN" sz="1400" dirty="0">
                <a:solidFill>
                  <a:schemeClr val="bg1"/>
                </a:solidFill>
                <a:latin typeface="Meiryo UI" panose="020B0604030504040204" pitchFamily="50" charset="-128"/>
                <a:ea typeface="微軟正黑體" panose="020B0604030504040204" pitchFamily="34" charset="-120"/>
                <a:cs typeface="Arial" panose="020B0604020202020204" pitchFamily="34" charset="0"/>
                <a:sym typeface="Arial" panose="020B0604020202020204" pitchFamily="34" charset="0"/>
              </a:rPr>
            </a:br>
            <a:endParaRPr lang="en-US" altLang="zh-CN" sz="1400" dirty="0">
              <a:solidFill>
                <a:schemeClr val="bg1"/>
              </a:solidFill>
              <a:latin typeface="Meiryo UI" panose="020B0604030504040204" pitchFamily="50" charset="-128"/>
              <a:ea typeface="微軟正黑體" panose="020B0604030504040204" pitchFamily="34" charset="-120"/>
              <a:cs typeface="Arial" panose="020B0604020202020204" pitchFamily="34" charset="0"/>
              <a:sym typeface="Arial" panose="020B0604020202020204" pitchFamily="34" charset="0"/>
            </a:endParaRPr>
          </a:p>
          <a:p>
            <a:pPr marL="180975"/>
            <a:r>
              <a:rPr lang="en-US" altLang="zh-CN" sz="1600" b="1" dirty="0">
                <a:solidFill>
                  <a:srgbClr val="FB8605"/>
                </a:solidFill>
                <a:latin typeface="Meiryo UI" panose="020B0604030504040204" pitchFamily="50" charset="-128"/>
                <a:ea typeface="微軟正黑體" panose="020B0604030504040204" pitchFamily="34" charset="-120"/>
                <a:cs typeface="Arial" panose="020B0604020202020204" pitchFamily="34" charset="0"/>
                <a:sym typeface="Arial" panose="020B0604020202020204" pitchFamily="34" charset="0"/>
              </a:rPr>
              <a:t>TRX-16GFCSFP-SR</a:t>
            </a:r>
          </a:p>
          <a:p>
            <a:pPr marL="180975" lvl="1"/>
            <a:r>
              <a:rPr lang="en-US" altLang="zh-CN" sz="1400" dirty="0">
                <a:solidFill>
                  <a:schemeClr val="bg1"/>
                </a:solidFill>
                <a:latin typeface="Meiryo UI" panose="020B0604030504040204" pitchFamily="50" charset="-128"/>
                <a:ea typeface="微軟正黑體" panose="020B0604030504040204" pitchFamily="34" charset="-120"/>
                <a:cs typeface="Arial" panose="020B0604020202020204" pitchFamily="34" charset="0"/>
                <a:sym typeface="Arial" panose="020B0604020202020204" pitchFamily="34" charset="0"/>
              </a:rPr>
              <a:t>16Gb/8Gb/4Gb</a:t>
            </a:r>
            <a:endParaRPr lang="zh-CN" altLang="en-US" sz="1400" dirty="0">
              <a:solidFill>
                <a:schemeClr val="bg1"/>
              </a:solidFill>
              <a:latin typeface="Meiryo UI" panose="020B0604030504040204" pitchFamily="50" charset="-128"/>
              <a:ea typeface="微軟正黑體" panose="020B0604030504040204" pitchFamily="34" charset="-120"/>
              <a:cs typeface="Arial" panose="020B0604020202020204" pitchFamily="34" charset="0"/>
              <a:sym typeface="Arial" panose="020B0604020202020204" pitchFamily="34" charset="0"/>
            </a:endParaRPr>
          </a:p>
        </p:txBody>
      </p:sp>
      <p:pic>
        <p:nvPicPr>
          <p:cNvPr id="15" name="Picture 26" descr="A close up of a device&#10;&#10;Description automatically generated">
            <a:extLst>
              <a:ext uri="{FF2B5EF4-FFF2-40B4-BE49-F238E27FC236}">
                <a16:creationId xmlns:a16="http://schemas.microsoft.com/office/drawing/2014/main" id="{7AD86B00-9601-DB4B-AEFA-18833EE3C32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48622" y="4798705"/>
            <a:ext cx="2006276" cy="1756589"/>
          </a:xfrm>
          <a:prstGeom prst="rect">
            <a:avLst/>
          </a:prstGeom>
          <a:effectLst>
            <a:reflection blurRad="6350" stA="52000" endA="300" endPos="35000" dir="5400000" sy="-100000" algn="bl" rotWithShape="0"/>
          </a:effectLst>
        </p:spPr>
      </p:pic>
      <p:sp>
        <p:nvSpPr>
          <p:cNvPr id="18" name="文本框 17">
            <a:extLst>
              <a:ext uri="{FF2B5EF4-FFF2-40B4-BE49-F238E27FC236}">
                <a16:creationId xmlns:a16="http://schemas.microsoft.com/office/drawing/2014/main" id="{37B9C6FA-875F-8245-B486-2EBF32389D33}"/>
              </a:ext>
            </a:extLst>
          </p:cNvPr>
          <p:cNvSpPr txBox="1"/>
          <p:nvPr/>
        </p:nvSpPr>
        <p:spPr>
          <a:xfrm>
            <a:off x="3103209" y="6022188"/>
            <a:ext cx="2325756" cy="43088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80975" marR="0" lvl="0" indent="0" algn="l" rtl="0">
              <a:spcBef>
                <a:spcPts val="0"/>
              </a:spcBef>
              <a:spcAft>
                <a:spcPts val="0"/>
              </a:spcAft>
              <a:buNone/>
            </a:pPr>
            <a:r>
              <a:rPr lang="ja-JP" altLang="en-US" sz="1100" dirty="0">
                <a:solidFill>
                  <a:schemeClr val="lt1"/>
                </a:solidFill>
                <a:latin typeface="Meiryo UI" panose="020B0604030504040204" pitchFamily="50" charset="-128"/>
                <a:ea typeface="Meiryo UI" panose="020B0604030504040204" pitchFamily="50" charset="-128"/>
              </a:rPr>
              <a:t>注記</a:t>
            </a:r>
            <a:r>
              <a:rPr lang="en-US" altLang="ja-JP" sz="1100" dirty="0">
                <a:solidFill>
                  <a:schemeClr val="lt1"/>
                </a:solidFill>
                <a:latin typeface="Meiryo UI" panose="020B0604030504040204" pitchFamily="50" charset="-128"/>
                <a:ea typeface="Meiryo UI" panose="020B0604030504040204" pitchFamily="50" charset="-128"/>
              </a:rPr>
              <a:t>: </a:t>
            </a:r>
            <a:r>
              <a:rPr lang="ja-JP" altLang="en-US" sz="1100" dirty="0">
                <a:solidFill>
                  <a:schemeClr val="lt1"/>
                </a:solidFill>
                <a:latin typeface="Meiryo UI" panose="020B0604030504040204" pitchFamily="50" charset="-128"/>
                <a:ea typeface="Meiryo UI" panose="020B0604030504040204" pitchFamily="50" charset="-128"/>
              </a:rPr>
              <a:t>ケーブルは付属しません。</a:t>
            </a:r>
          </a:p>
          <a:p>
            <a:pPr marL="180975" marR="0" lvl="0" indent="0" algn="l" rtl="0">
              <a:spcBef>
                <a:spcPts val="0"/>
              </a:spcBef>
              <a:spcAft>
                <a:spcPts val="0"/>
              </a:spcAft>
              <a:buNone/>
            </a:pPr>
            <a:endParaRPr lang="ja-JP" altLang="en-US" sz="1100" dirty="0">
              <a:solidFill>
                <a:schemeClr val="lt1"/>
              </a:solidFill>
              <a:latin typeface="Meiryo UI" panose="020B0604030504040204" pitchFamily="50" charset="-128"/>
              <a:ea typeface="Meiryo UI" panose="020B0604030504040204" pitchFamily="50" charset="-128"/>
            </a:endParaRPr>
          </a:p>
        </p:txBody>
      </p:sp>
      <p:sp>
        <p:nvSpPr>
          <p:cNvPr id="20" name="文字方塊 19" hidden="1">
            <a:extLst>
              <a:ext uri="{FF2B5EF4-FFF2-40B4-BE49-F238E27FC236}">
                <a16:creationId xmlns:a16="http://schemas.microsoft.com/office/drawing/2014/main" id="{E825E853-CFA5-4FBA-8EC7-58179E950E8A}"/>
              </a:ext>
            </a:extLst>
          </p:cNvPr>
          <p:cNvSpPr txBox="1"/>
          <p:nvPr/>
        </p:nvSpPr>
        <p:spPr>
          <a:xfrm>
            <a:off x="636306" y="332168"/>
            <a:ext cx="10919387" cy="1323439"/>
          </a:xfrm>
          <a:prstGeom prst="rect">
            <a:avLst/>
          </a:prstGeom>
          <a:noFill/>
        </p:spPr>
        <p:txBody>
          <a:bodyPr wrap="square" rtlCol="0">
            <a:spAutoFit/>
          </a:bodyPr>
          <a:lstStyle/>
          <a:p>
            <a:pPr algn="ctr"/>
            <a:r>
              <a:rPr lang="en-US" altLang="zh-TW" sz="4000" b="1" dirty="0" err="1">
                <a:solidFill>
                  <a:schemeClr val="bg1"/>
                </a:solidFill>
                <a:latin typeface="Meiryo UI" panose="020B0604030504040204" pitchFamily="50" charset="-128"/>
                <a:ea typeface="微軟正黑體" panose="020B0604030504040204" pitchFamily="34" charset="-120"/>
                <a:sym typeface="Arial" panose="020B0604020202020204" pitchFamily="34" charset="0"/>
              </a:rPr>
              <a:t>Fibre</a:t>
            </a:r>
            <a:r>
              <a:rPr lang="en-US" altLang="zh-TW" sz="40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 Channel FC SAN</a:t>
            </a:r>
          </a:p>
          <a:p>
            <a:pPr algn="ctr"/>
            <a:r>
              <a:rPr lang="en-US" altLang="zh-TW" sz="40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32Gb/s &amp; 16Gb/s </a:t>
            </a:r>
            <a:r>
              <a:rPr lang="zh-TW" altLang="en-US" sz="40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高效能低延遲儲存方案</a:t>
            </a:r>
          </a:p>
        </p:txBody>
      </p:sp>
      <p:pic>
        <p:nvPicPr>
          <p:cNvPr id="21" name="圖片 20">
            <a:extLst>
              <a:ext uri="{FF2B5EF4-FFF2-40B4-BE49-F238E27FC236}">
                <a16:creationId xmlns:a16="http://schemas.microsoft.com/office/drawing/2014/main" id="{F5CEB9AE-B756-F54A-2DF7-3E8CB3FBE131}"/>
              </a:ext>
            </a:extLst>
          </p:cNvPr>
          <p:cNvPicPr>
            <a:picLocks noChangeAspect="1"/>
          </p:cNvPicPr>
          <p:nvPr/>
        </p:nvPicPr>
        <p:blipFill>
          <a:blip r:embed="rId6"/>
          <a:stretch>
            <a:fillRect/>
          </a:stretch>
        </p:blipFill>
        <p:spPr>
          <a:xfrm>
            <a:off x="838200" y="2050726"/>
            <a:ext cx="3553152" cy="2220720"/>
          </a:xfrm>
          <a:prstGeom prst="rect">
            <a:avLst/>
          </a:prstGeom>
        </p:spPr>
      </p:pic>
      <p:sp>
        <p:nvSpPr>
          <p:cNvPr id="2" name="標題 1">
            <a:extLst>
              <a:ext uri="{FF2B5EF4-FFF2-40B4-BE49-F238E27FC236}">
                <a16:creationId xmlns:a16="http://schemas.microsoft.com/office/drawing/2014/main" id="{DD5228D1-275A-EA73-F75F-DA7B2DBD7C5D}"/>
              </a:ext>
            </a:extLst>
          </p:cNvPr>
          <p:cNvSpPr>
            <a:spLocks noGrp="1"/>
          </p:cNvSpPr>
          <p:nvPr>
            <p:ph type="title"/>
          </p:nvPr>
        </p:nvSpPr>
        <p:spPr>
          <a:xfrm>
            <a:off x="1066799" y="500451"/>
            <a:ext cx="10112477" cy="1325563"/>
          </a:xfrm>
        </p:spPr>
        <p:txBody>
          <a:bodyPr>
            <a:normAutofit fontScale="90000"/>
          </a:bodyPr>
          <a:lstStyle/>
          <a:p>
            <a:r>
              <a:rPr lang="en-US" altLang="ja-JP" sz="4000" dirty="0" err="1"/>
              <a:t>ファイバチャネルSAN</a:t>
            </a:r>
            <a:r>
              <a:rPr lang="en-US" altLang="ja-JP" sz="4000" dirty="0"/>
              <a:t> 32Gb/s &amp; 16Gb/</a:t>
            </a:r>
            <a:r>
              <a:rPr lang="en-US" altLang="ja-JP" sz="4000" dirty="0" err="1"/>
              <a:t>sストレージ</a:t>
            </a:r>
            <a:r>
              <a:rPr lang="en-US" altLang="ja-JP" sz="4000" dirty="0"/>
              <a:t> &amp; </a:t>
            </a:r>
            <a:r>
              <a:rPr lang="en-US" altLang="ja-JP" sz="4000" dirty="0" err="1"/>
              <a:t>手頃な価格のNASソリューション</a:t>
            </a:r>
            <a:r>
              <a:rPr lang="ja-JP" altLang="en-US" dirty="0"/>
              <a:t>による</a:t>
            </a:r>
            <a:r>
              <a:rPr lang="ja-JP" altLang="en-US" sz="4000" dirty="0"/>
              <a:t>バックアップ</a:t>
            </a:r>
            <a:endParaRPr lang="zh-TW" dirty="0">
              <a:sym typeface="Arial" panose="020B0604020202020204" pitchFamily="34" charset="0"/>
            </a:endParaRPr>
          </a:p>
        </p:txBody>
      </p:sp>
      <p:pic>
        <p:nvPicPr>
          <p:cNvPr id="17" name="Picture 4">
            <a:extLst>
              <a:ext uri="{FF2B5EF4-FFF2-40B4-BE49-F238E27FC236}">
                <a16:creationId xmlns:a16="http://schemas.microsoft.com/office/drawing/2014/main" id="{EE447FF5-E068-4D7B-750C-00D52CA67DE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791821" y="4222753"/>
            <a:ext cx="4494689" cy="2805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945130"/>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27F25206-2E59-8D46-AE1D-32786FBBDDD0}"/>
              </a:ext>
            </a:extLst>
          </p:cNvPr>
          <p:cNvSpPr txBox="1"/>
          <p:nvPr/>
        </p:nvSpPr>
        <p:spPr>
          <a:xfrm>
            <a:off x="7422358" y="2011894"/>
            <a:ext cx="4055617" cy="461665"/>
          </a:xfrm>
          <a:prstGeom prst="rect">
            <a:avLst/>
          </a:prstGeom>
          <a:noFill/>
        </p:spPr>
        <p:txBody>
          <a:bodyPr wrap="square" lIns="121920" tIns="60960" rIns="121920" bIns="60960" rtlCol="0" anchor="t">
            <a:spAutoFit/>
          </a:bodyPr>
          <a:lstStyle/>
          <a:p>
            <a:pPr marL="457200" marR="0" lvl="1" indent="0" algn="l" rtl="0">
              <a:spcBef>
                <a:spcPts val="0"/>
              </a:spcBef>
              <a:spcAft>
                <a:spcPts val="0"/>
              </a:spcAft>
              <a:buNone/>
            </a:pPr>
            <a:r>
              <a:rPr lang="en-US" altLang="ja-JP" sz="2200" dirty="0">
                <a:solidFill>
                  <a:schemeClr val="lt1"/>
                </a:solidFill>
                <a:latin typeface="Meiryo UI" panose="020B0604030504040204" pitchFamily="50" charset="-128"/>
                <a:ea typeface="Meiryo UI" panose="020B0604030504040204" pitchFamily="50" charset="-128"/>
              </a:rPr>
              <a:t>SAS HBA(</a:t>
            </a:r>
            <a:r>
              <a:rPr lang="ja-JP" altLang="en-US" sz="2200" dirty="0">
                <a:solidFill>
                  <a:schemeClr val="lt1"/>
                </a:solidFill>
                <a:latin typeface="Meiryo UI" panose="020B0604030504040204" pitchFamily="50" charset="-128"/>
                <a:ea typeface="Meiryo UI" panose="020B0604030504040204" pitchFamily="50" charset="-128"/>
              </a:rPr>
              <a:t>オプション</a:t>
            </a:r>
            <a:r>
              <a:rPr lang="en-US" altLang="ja-JP" sz="2200" dirty="0">
                <a:solidFill>
                  <a:schemeClr val="lt1"/>
                </a:solidFill>
                <a:latin typeface="Meiryo UI" panose="020B0604030504040204" pitchFamily="50" charset="-128"/>
                <a:ea typeface="Meiryo UI" panose="020B0604030504040204" pitchFamily="50" charset="-128"/>
              </a:rPr>
              <a:t>)</a:t>
            </a:r>
            <a:endParaRPr lang="ja-JP" altLang="en-US" sz="2400" dirty="0">
              <a:latin typeface="Meiryo UI" panose="020B0604030504040204" pitchFamily="50" charset="-128"/>
              <a:ea typeface="Meiryo UI" panose="020B0604030504040204" pitchFamily="50" charset="-128"/>
            </a:endParaRPr>
          </a:p>
        </p:txBody>
      </p:sp>
      <p:grpSp>
        <p:nvGrpSpPr>
          <p:cNvPr id="42" name="群組 41">
            <a:extLst>
              <a:ext uri="{FF2B5EF4-FFF2-40B4-BE49-F238E27FC236}">
                <a16:creationId xmlns:a16="http://schemas.microsoft.com/office/drawing/2014/main" id="{3CD1F9F1-FE63-4ADD-8772-8EAB76E50AA5}"/>
              </a:ext>
            </a:extLst>
          </p:cNvPr>
          <p:cNvGrpSpPr/>
          <p:nvPr/>
        </p:nvGrpSpPr>
        <p:grpSpPr>
          <a:xfrm>
            <a:off x="7411718" y="2552953"/>
            <a:ext cx="4618284" cy="1628847"/>
            <a:chOff x="5012337" y="2022513"/>
            <a:chExt cx="3931063" cy="1386467"/>
          </a:xfrm>
        </p:grpSpPr>
        <p:pic>
          <p:nvPicPr>
            <p:cNvPr id="36" name="圖片 35">
              <a:extLst>
                <a:ext uri="{FF2B5EF4-FFF2-40B4-BE49-F238E27FC236}">
                  <a16:creationId xmlns:a16="http://schemas.microsoft.com/office/drawing/2014/main" id="{652084FA-A137-4BE1-A4AA-4E911A6882CF}"/>
                </a:ext>
              </a:extLst>
            </p:cNvPr>
            <p:cNvPicPr>
              <a:picLocks noChangeAspect="1"/>
            </p:cNvPicPr>
            <p:nvPr/>
          </p:nvPicPr>
          <p:blipFill>
            <a:blip r:embed="rId2">
              <a:alphaModFix amt="32000"/>
              <a:extLst>
                <a:ext uri="{28A0092B-C50C-407E-A947-70E740481C1C}">
                  <a14:useLocalDpi xmlns:a14="http://schemas.microsoft.com/office/drawing/2010/main"/>
                </a:ext>
              </a:extLst>
            </a:blip>
            <a:stretch>
              <a:fillRect/>
            </a:stretch>
          </p:blipFill>
          <p:spPr>
            <a:xfrm rot="21354687">
              <a:off x="6657178" y="2631375"/>
              <a:ext cx="2286222" cy="603027"/>
            </a:xfrm>
            <a:prstGeom prst="rect">
              <a:avLst/>
            </a:prstGeom>
          </p:spPr>
        </p:pic>
        <p:pic>
          <p:nvPicPr>
            <p:cNvPr id="22" name="圖片 21">
              <a:extLst>
                <a:ext uri="{FF2B5EF4-FFF2-40B4-BE49-F238E27FC236}">
                  <a16:creationId xmlns:a16="http://schemas.microsoft.com/office/drawing/2014/main" id="{0E6F80A3-DEED-4087-831E-A298690F9181}"/>
                </a:ext>
              </a:extLst>
            </p:cNvPr>
            <p:cNvPicPr>
              <a:picLocks noChangeAspect="1"/>
            </p:cNvPicPr>
            <p:nvPr/>
          </p:nvPicPr>
          <p:blipFill>
            <a:blip r:embed="rId2">
              <a:alphaModFix amt="31000"/>
              <a:extLst>
                <a:ext uri="{28A0092B-C50C-407E-A947-70E740481C1C}">
                  <a14:useLocalDpi xmlns:a14="http://schemas.microsoft.com/office/drawing/2010/main"/>
                </a:ext>
              </a:extLst>
            </a:blip>
            <a:stretch>
              <a:fillRect/>
            </a:stretch>
          </p:blipFill>
          <p:spPr>
            <a:xfrm>
              <a:off x="5012337" y="2805953"/>
              <a:ext cx="2286222" cy="603027"/>
            </a:xfrm>
            <a:prstGeom prst="rect">
              <a:avLst/>
            </a:prstGeom>
          </p:spPr>
        </p:pic>
        <p:grpSp>
          <p:nvGrpSpPr>
            <p:cNvPr id="20" name="群組 19">
              <a:extLst>
                <a:ext uri="{FF2B5EF4-FFF2-40B4-BE49-F238E27FC236}">
                  <a16:creationId xmlns:a16="http://schemas.microsoft.com/office/drawing/2014/main" id="{FB60E271-80A5-4770-BC8F-D2085B185D19}"/>
                </a:ext>
              </a:extLst>
            </p:cNvPr>
            <p:cNvGrpSpPr/>
            <p:nvPr/>
          </p:nvGrpSpPr>
          <p:grpSpPr>
            <a:xfrm>
              <a:off x="5231295" y="2022513"/>
              <a:ext cx="3251161" cy="1084954"/>
              <a:chOff x="-30157" y="905418"/>
              <a:chExt cx="12699792" cy="4238082"/>
            </a:xfrm>
          </p:grpSpPr>
          <p:pic>
            <p:nvPicPr>
              <p:cNvPr id="15" name="圖片 14">
                <a:extLst>
                  <a:ext uri="{FF2B5EF4-FFF2-40B4-BE49-F238E27FC236}">
                    <a16:creationId xmlns:a16="http://schemas.microsoft.com/office/drawing/2014/main" id="{E15735D9-8176-4E07-B81E-59300B9AF5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157" y="905418"/>
                <a:ext cx="6777314" cy="4238082"/>
              </a:xfrm>
              <a:prstGeom prst="rect">
                <a:avLst/>
              </a:prstGeom>
            </p:spPr>
          </p:pic>
          <p:pic>
            <p:nvPicPr>
              <p:cNvPr id="19" name="圖片 18" descr="一張含有 電腦 的圖片&#10;&#10;自動產生的描述">
                <a:extLst>
                  <a:ext uri="{FF2B5EF4-FFF2-40B4-BE49-F238E27FC236}">
                    <a16:creationId xmlns:a16="http://schemas.microsoft.com/office/drawing/2014/main" id="{A3D0B147-E499-4E29-B5DF-CD2DFF0C6F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92321" y="905418"/>
                <a:ext cx="6777314" cy="4238082"/>
              </a:xfrm>
              <a:prstGeom prst="rect">
                <a:avLst/>
              </a:prstGeom>
            </p:spPr>
          </p:pic>
        </p:grpSp>
      </p:grpSp>
      <p:graphicFrame>
        <p:nvGraphicFramePr>
          <p:cNvPr id="3" name="表格 6">
            <a:extLst>
              <a:ext uri="{FF2B5EF4-FFF2-40B4-BE49-F238E27FC236}">
                <a16:creationId xmlns:a16="http://schemas.microsoft.com/office/drawing/2014/main" id="{57AE7A47-5606-4C0F-B3D0-E210FC01397A}"/>
              </a:ext>
            </a:extLst>
          </p:cNvPr>
          <p:cNvGraphicFramePr>
            <a:graphicFrameLocks noGrp="1"/>
          </p:cNvGraphicFramePr>
          <p:nvPr>
            <p:extLst>
              <p:ext uri="{D42A27DB-BD31-4B8C-83A1-F6EECF244321}">
                <p14:modId xmlns:p14="http://schemas.microsoft.com/office/powerpoint/2010/main" val="2614468139"/>
              </p:ext>
            </p:extLst>
          </p:nvPr>
        </p:nvGraphicFramePr>
        <p:xfrm>
          <a:off x="6847701" y="3939211"/>
          <a:ext cx="4521068" cy="1955472"/>
        </p:xfrm>
        <a:graphic>
          <a:graphicData uri="http://schemas.openxmlformats.org/drawingml/2006/table">
            <a:tbl>
              <a:tblPr firstRow="1" bandRow="1">
                <a:tableStyleId>{21E4AEA4-8DFA-4A89-87EB-49C32662AFE0}</a:tableStyleId>
              </a:tblPr>
              <a:tblGrid>
                <a:gridCol w="978776">
                  <a:extLst>
                    <a:ext uri="{9D8B030D-6E8A-4147-A177-3AD203B41FA5}">
                      <a16:colId xmlns:a16="http://schemas.microsoft.com/office/drawing/2014/main" val="2877333535"/>
                    </a:ext>
                  </a:extLst>
                </a:gridCol>
                <a:gridCol w="1691149">
                  <a:extLst>
                    <a:ext uri="{9D8B030D-6E8A-4147-A177-3AD203B41FA5}">
                      <a16:colId xmlns:a16="http://schemas.microsoft.com/office/drawing/2014/main" val="1583857918"/>
                    </a:ext>
                  </a:extLst>
                </a:gridCol>
                <a:gridCol w="1851143">
                  <a:extLst>
                    <a:ext uri="{9D8B030D-6E8A-4147-A177-3AD203B41FA5}">
                      <a16:colId xmlns:a16="http://schemas.microsoft.com/office/drawing/2014/main" val="4178243829"/>
                    </a:ext>
                  </a:extLst>
                </a:gridCol>
              </a:tblGrid>
              <a:tr h="329628">
                <a:tc>
                  <a:txBody>
                    <a:bodyPr/>
                    <a:lstStyle/>
                    <a:p>
                      <a:pPr algn="ctr"/>
                      <a:endParaRPr lang="zh-TW" altLang="en-US" sz="1100" dirty="0">
                        <a:latin typeface="Meiryo UI" panose="020B0604030504040204" pitchFamily="50" charset="-128"/>
                        <a:ea typeface="Meiryo UI" panose="020B0604030504040204" pitchFamily="50" charset="-128"/>
                        <a:sym typeface="Arial" panose="020B0604020202020204" pitchFamily="34" charset="0"/>
                      </a:endParaRPr>
                    </a:p>
                  </a:txBody>
                  <a:tcPr marL="121920" marR="121920" marT="60960" marB="60960">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zh-TW" altLang="en-US" sz="1100" dirty="0">
                          <a:latin typeface="Meiryo UI" panose="020B0604030504040204" pitchFamily="50" charset="-128"/>
                          <a:ea typeface="Meiryo UI" panose="020B0604030504040204" pitchFamily="50" charset="-128"/>
                          <a:sym typeface="Arial" panose="020B0604020202020204" pitchFamily="34" charset="0"/>
                        </a:rPr>
                        <a:t>QXP-820S-B3408</a:t>
                      </a:r>
                    </a:p>
                  </a:txBody>
                  <a:tcPr marL="121920" marR="121920" marT="60960" marB="60960">
                    <a:lnT w="12700" cap="flat" cmpd="sng" algn="ctr">
                      <a:noFill/>
                      <a:prstDash val="solid"/>
                      <a:round/>
                      <a:headEnd type="none" w="med" len="med"/>
                      <a:tailEnd type="none" w="med" len="med"/>
                    </a:lnT>
                  </a:tcPr>
                </a:tc>
                <a:tc>
                  <a:txBody>
                    <a:bodyPr/>
                    <a:lstStyle/>
                    <a:p>
                      <a:pPr algn="ctr"/>
                      <a:r>
                        <a:rPr lang="zh-TW" altLang="en-US" sz="1100" dirty="0">
                          <a:latin typeface="Meiryo UI" panose="020B0604030504040204" pitchFamily="50" charset="-128"/>
                          <a:ea typeface="Meiryo UI" panose="020B0604030504040204" pitchFamily="50" charset="-128"/>
                          <a:sym typeface="Arial" panose="020B0604020202020204" pitchFamily="34" charset="0"/>
                        </a:rPr>
                        <a:t>QXP-1620S-B3616W</a:t>
                      </a:r>
                    </a:p>
                  </a:txBody>
                  <a:tcPr marL="121920" marR="121920" marT="60960" marB="60960">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084093980"/>
                  </a:ext>
                </a:extLst>
              </a:tr>
              <a:tr h="329628">
                <a:tc>
                  <a:txBody>
                    <a:bodyPr/>
                    <a:lstStyle/>
                    <a:p>
                      <a:pPr algn="ctr"/>
                      <a:r>
                        <a:rPr lang="zh-TW" altLang="en-US" sz="1100" dirty="0">
                          <a:latin typeface="Meiryo UI" panose="020B0604030504040204" pitchFamily="50" charset="-128"/>
                          <a:ea typeface="Meiryo UI" panose="020B0604030504040204" pitchFamily="50" charset="-128"/>
                          <a:sym typeface="Arial" panose="020B0604020202020204" pitchFamily="34" charset="0"/>
                        </a:rPr>
                        <a:t>PCI</a:t>
                      </a:r>
                      <a:r>
                        <a:rPr lang="ja-JP" altLang="en-US" sz="1100" dirty="0">
                          <a:latin typeface="Meiryo UI" panose="020B0604030504040204" pitchFamily="50" charset="-128"/>
                          <a:ea typeface="Meiryo UI" panose="020B0604030504040204" pitchFamily="50" charset="-128"/>
                          <a:sym typeface="Arial" panose="020B0604020202020204" pitchFamily="34" charset="0"/>
                        </a:rPr>
                        <a:t>バス</a:t>
                      </a:r>
                      <a:endParaRPr lang="zh-TW" altLang="en-US" sz="1100" dirty="0">
                        <a:latin typeface="Meiryo UI" panose="020B0604030504040204" pitchFamily="50" charset="-128"/>
                        <a:ea typeface="Meiryo UI" panose="020B0604030504040204" pitchFamily="50" charset="-128"/>
                        <a:sym typeface="Arial" panose="020B0604020202020204" pitchFamily="34" charset="0"/>
                      </a:endParaRPr>
                    </a:p>
                  </a:txBody>
                  <a:tcPr marL="121920" marR="121920" marT="60960" marB="60960">
                    <a:lnL w="12700" cap="flat" cmpd="sng" algn="ctr">
                      <a:noFill/>
                      <a:prstDash val="solid"/>
                      <a:round/>
                      <a:headEnd type="none" w="med" len="med"/>
                      <a:tailEnd type="none" w="med" len="med"/>
                    </a:lnL>
                  </a:tcPr>
                </a:tc>
                <a:tc>
                  <a:txBody>
                    <a:bodyPr/>
                    <a:lstStyle/>
                    <a:p>
                      <a:pPr algn="ctr"/>
                      <a:r>
                        <a:rPr lang="zh-TW" altLang="en-US" sz="1100" dirty="0">
                          <a:latin typeface="Meiryo UI" panose="020B0604030504040204" pitchFamily="50" charset="-128"/>
                          <a:ea typeface="Meiryo UI" panose="020B0604030504040204" pitchFamily="50" charset="-128"/>
                          <a:sym typeface="Arial" panose="020B0604020202020204" pitchFamily="34" charset="0"/>
                        </a:rPr>
                        <a:t>PCIe3 x8</a:t>
                      </a:r>
                    </a:p>
                  </a:txBody>
                  <a:tcPr marL="121920" marR="121920" marT="60960" marB="60960"/>
                </a:tc>
                <a:tc>
                  <a:txBody>
                    <a:bodyPr/>
                    <a:lstStyle/>
                    <a:p>
                      <a:pPr algn="ctr"/>
                      <a:r>
                        <a:rPr lang="zh-TW" altLang="en-US" sz="1100" dirty="0">
                          <a:latin typeface="Meiryo UI" panose="020B0604030504040204" pitchFamily="50" charset="-128"/>
                          <a:ea typeface="Meiryo UI" panose="020B0604030504040204" pitchFamily="50" charset="-128"/>
                          <a:sym typeface="Arial" panose="020B0604020202020204" pitchFamily="34" charset="0"/>
                        </a:rPr>
                        <a:t>PCIe3 x16</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934413174"/>
                  </a:ext>
                </a:extLst>
              </a:tr>
              <a:tr h="329628">
                <a:tc>
                  <a:txBody>
                    <a:bodyPr/>
                    <a:lstStyle/>
                    <a:p>
                      <a:pPr lvl="0" algn="ctr">
                        <a:buNone/>
                      </a:pPr>
                      <a:r>
                        <a:rPr lang="zh-TW" altLang="en-US" sz="1100" dirty="0">
                          <a:latin typeface="Meiryo UI" panose="020B0604030504040204" pitchFamily="50" charset="-128"/>
                          <a:ea typeface="Meiryo UI" panose="020B0604030504040204" pitchFamily="50" charset="-128"/>
                          <a:sym typeface="Arial" panose="020B0604020202020204" pitchFamily="34" charset="0"/>
                        </a:rPr>
                        <a:t>IOPS</a:t>
                      </a:r>
                    </a:p>
                  </a:txBody>
                  <a:tcPr marL="121920" marR="121920" marT="60960" marB="60960">
                    <a:lnL w="12700" cap="flat" cmpd="sng" algn="ctr">
                      <a:noFill/>
                      <a:prstDash val="solid"/>
                      <a:round/>
                      <a:headEnd type="none" w="med" len="med"/>
                      <a:tailEnd type="none" w="med" len="med"/>
                    </a:lnL>
                  </a:tcPr>
                </a:tc>
                <a:tc>
                  <a:txBody>
                    <a:bodyPr/>
                    <a:lstStyle/>
                    <a:p>
                      <a:pPr lvl="0" algn="ctr">
                        <a:buNone/>
                      </a:pPr>
                      <a:r>
                        <a:rPr lang="zh-TW" altLang="en-US" sz="1100" dirty="0">
                          <a:latin typeface="Meiryo UI" panose="020B0604030504040204" pitchFamily="50" charset="-128"/>
                          <a:ea typeface="Meiryo UI" panose="020B0604030504040204" pitchFamily="50" charset="-128"/>
                          <a:sym typeface="Arial" panose="020B0604020202020204" pitchFamily="34" charset="0"/>
                        </a:rPr>
                        <a:t>1.2X</a:t>
                      </a:r>
                      <a:endParaRPr lang="zh-TW" sz="2400" dirty="0">
                        <a:latin typeface="Meiryo UI" panose="020B0604030504040204" pitchFamily="50" charset="-128"/>
                        <a:ea typeface="Meiryo UI" panose="020B0604030504040204" pitchFamily="50" charset="-128"/>
                        <a:sym typeface="Arial" panose="020B0604020202020204" pitchFamily="34" charset="0"/>
                      </a:endParaRPr>
                    </a:p>
                  </a:txBody>
                  <a:tcPr marL="121920" marR="121920" marT="60960" marB="60960"/>
                </a:tc>
                <a:tc>
                  <a:txBody>
                    <a:bodyPr/>
                    <a:lstStyle/>
                    <a:p>
                      <a:pPr lvl="0" algn="ctr">
                        <a:buNone/>
                      </a:pPr>
                      <a:r>
                        <a:rPr lang="zh-TW" altLang="en-US" sz="1100" dirty="0">
                          <a:latin typeface="Meiryo UI" panose="020B0604030504040204" pitchFamily="50" charset="-128"/>
                          <a:ea typeface="Meiryo UI" panose="020B0604030504040204" pitchFamily="50" charset="-128"/>
                          <a:sym typeface="Arial" panose="020B0604020202020204" pitchFamily="34" charset="0"/>
                        </a:rPr>
                        <a:t>1.8X</a:t>
                      </a:r>
                      <a:endParaRPr lang="zh-TW" sz="2400" dirty="0">
                        <a:latin typeface="Meiryo UI" panose="020B0604030504040204" pitchFamily="50" charset="-128"/>
                        <a:ea typeface="Meiryo UI" panose="020B0604030504040204" pitchFamily="50" charset="-128"/>
                        <a:sym typeface="Arial" panose="020B0604020202020204" pitchFamily="34" charset="0"/>
                      </a:endParaRP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158572183"/>
                  </a:ext>
                </a:extLst>
              </a:tr>
              <a:tr h="329628">
                <a:tc>
                  <a:txBody>
                    <a:bodyPr/>
                    <a:lstStyle/>
                    <a:p>
                      <a:pPr lvl="0" algn="ctr">
                        <a:buNone/>
                      </a:pPr>
                      <a:r>
                        <a:rPr lang="ja-JP" altLang="en-US" sz="1100" dirty="0">
                          <a:latin typeface="Meiryo UI" panose="020B0604030504040204" pitchFamily="50" charset="-128"/>
                          <a:ea typeface="Meiryo UI" panose="020B0604030504040204" pitchFamily="50" charset="-128"/>
                          <a:sym typeface="Arial" panose="020B0604020202020204" pitchFamily="34" charset="0"/>
                        </a:rPr>
                        <a:t>帯域幅</a:t>
                      </a:r>
                      <a:endParaRPr lang="zh-TW" altLang="en-US" sz="1100" dirty="0">
                        <a:latin typeface="Meiryo UI" panose="020B0604030504040204" pitchFamily="50" charset="-128"/>
                        <a:ea typeface="Meiryo UI" panose="020B0604030504040204" pitchFamily="50" charset="-128"/>
                        <a:sym typeface="Arial" panose="020B0604020202020204" pitchFamily="34" charset="0"/>
                      </a:endParaRPr>
                    </a:p>
                  </a:txBody>
                  <a:tcPr marL="121920" marR="121920" marT="60960" marB="60960">
                    <a:lnL w="12700" cap="flat" cmpd="sng" algn="ctr">
                      <a:noFill/>
                      <a:prstDash val="solid"/>
                      <a:round/>
                      <a:headEnd type="none" w="med" len="med"/>
                      <a:tailEnd type="none" w="med" len="med"/>
                    </a:lnL>
                  </a:tcPr>
                </a:tc>
                <a:tc>
                  <a:txBody>
                    <a:bodyPr/>
                    <a:lstStyle/>
                    <a:p>
                      <a:pPr lvl="0" algn="ctr">
                        <a:buNone/>
                      </a:pPr>
                      <a:r>
                        <a:rPr lang="zh-TW" altLang="en-US" sz="1100" dirty="0">
                          <a:latin typeface="Meiryo UI" panose="020B0604030504040204" pitchFamily="50" charset="-128"/>
                          <a:ea typeface="Meiryo UI" panose="020B0604030504040204" pitchFamily="50" charset="-128"/>
                          <a:sym typeface="Arial" panose="020B0604020202020204" pitchFamily="34" charset="0"/>
                        </a:rPr>
                        <a:t>6,850 MBs</a:t>
                      </a:r>
                    </a:p>
                  </a:txBody>
                  <a:tcPr marL="121920" marR="121920" marT="60960" marB="60960"/>
                </a:tc>
                <a:tc>
                  <a:txBody>
                    <a:bodyPr/>
                    <a:lstStyle/>
                    <a:p>
                      <a:pPr lvl="0" algn="ctr">
                        <a:buNone/>
                      </a:pPr>
                      <a:r>
                        <a:rPr lang="zh-TW" altLang="en-US" sz="1100" dirty="0">
                          <a:latin typeface="Meiryo UI" panose="020B0604030504040204" pitchFamily="50" charset="-128"/>
                          <a:ea typeface="Meiryo UI" panose="020B0604030504040204" pitchFamily="50" charset="-128"/>
                          <a:sym typeface="Arial" panose="020B0604020202020204" pitchFamily="34" charset="0"/>
                        </a:rPr>
                        <a:t>13,700 MBs</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4222810260"/>
                  </a:ext>
                </a:extLst>
              </a:tr>
              <a:tr h="307332">
                <a:tc>
                  <a:txBody>
                    <a:bodyPr/>
                    <a:lstStyle/>
                    <a:p>
                      <a:pPr algn="ctr"/>
                      <a:r>
                        <a:rPr lang="ja-JP" altLang="en-US" sz="1100" dirty="0">
                          <a:latin typeface="Meiryo UI" panose="020B0604030504040204" pitchFamily="50" charset="-128"/>
                          <a:ea typeface="Meiryo UI" panose="020B0604030504040204" pitchFamily="50" charset="-128"/>
                          <a:sym typeface="Arial" panose="020B0604020202020204" pitchFamily="34" charset="0"/>
                        </a:rPr>
                        <a:t>ポート</a:t>
                      </a:r>
                      <a:endParaRPr lang="zh-TW" altLang="en-US" sz="1100" dirty="0">
                        <a:latin typeface="Meiryo UI" panose="020B0604030504040204" pitchFamily="50" charset="-128"/>
                        <a:ea typeface="Meiryo UI" panose="020B0604030504040204" pitchFamily="50" charset="-128"/>
                        <a:sym typeface="Arial" panose="020B0604020202020204" pitchFamily="34" charset="0"/>
                      </a:endParaRPr>
                    </a:p>
                  </a:txBody>
                  <a:tcPr marL="121920" marR="121920" marT="60960" marB="60960">
                    <a:lnL w="12700" cap="flat" cmpd="sng" algn="ctr">
                      <a:noFill/>
                      <a:prstDash val="solid"/>
                      <a:round/>
                      <a:headEnd type="none" w="med" len="med"/>
                      <a:tailEnd type="none" w="med" len="med"/>
                    </a:lnL>
                  </a:tcPr>
                </a:tc>
                <a:tc>
                  <a:txBody>
                    <a:bodyPr/>
                    <a:lstStyle/>
                    <a:p>
                      <a:pPr algn="ctr"/>
                      <a:r>
                        <a:rPr lang="zh-TW" altLang="en-US" sz="1100" dirty="0">
                          <a:latin typeface="Meiryo UI" panose="020B0604030504040204" pitchFamily="50" charset="-128"/>
                          <a:ea typeface="Meiryo UI" panose="020B0604030504040204" pitchFamily="50" charset="-128"/>
                          <a:sym typeface="Arial" panose="020B0604020202020204" pitchFamily="34" charset="0"/>
                        </a:rPr>
                        <a:t>8</a:t>
                      </a:r>
                      <a:r>
                        <a:rPr lang="ja-JP" altLang="en-US" sz="1100" dirty="0">
                          <a:latin typeface="Meiryo UI" panose="020B0604030504040204" pitchFamily="50" charset="-128"/>
                          <a:ea typeface="Meiryo UI" panose="020B0604030504040204" pitchFamily="50" charset="-128"/>
                          <a:sym typeface="Arial" panose="020B0604020202020204" pitchFamily="34" charset="0"/>
                        </a:rPr>
                        <a:t>個の外部ポート</a:t>
                      </a:r>
                      <a:endParaRPr lang="zh-TW" altLang="en-US" sz="1100" dirty="0">
                        <a:latin typeface="Meiryo UI" panose="020B0604030504040204" pitchFamily="50" charset="-128"/>
                        <a:ea typeface="Meiryo UI" panose="020B0604030504040204" pitchFamily="50" charset="-128"/>
                        <a:sym typeface="Arial" panose="020B0604020202020204" pitchFamily="34" charset="0"/>
                      </a:endParaRPr>
                    </a:p>
                  </a:txBody>
                  <a:tcPr marL="121920" marR="121920" marT="60960" marB="60960"/>
                </a:tc>
                <a:tc>
                  <a:txBody>
                    <a:bodyPr/>
                    <a:lstStyle/>
                    <a:p>
                      <a:pPr algn="ctr"/>
                      <a:r>
                        <a:rPr lang="zh-TW" altLang="en-US" sz="1100" dirty="0">
                          <a:latin typeface="Meiryo UI" panose="020B0604030504040204" pitchFamily="50" charset="-128"/>
                          <a:ea typeface="Meiryo UI" panose="020B0604030504040204" pitchFamily="50" charset="-128"/>
                          <a:sym typeface="Arial" panose="020B0604020202020204" pitchFamily="34" charset="0"/>
                        </a:rPr>
                        <a:t>16</a:t>
                      </a:r>
                      <a:r>
                        <a:rPr lang="ja-JP" altLang="en-US" sz="1100" dirty="0">
                          <a:latin typeface="Meiryo UI" panose="020B0604030504040204" pitchFamily="50" charset="-128"/>
                          <a:ea typeface="Meiryo UI" panose="020B0604030504040204" pitchFamily="50" charset="-128"/>
                          <a:sym typeface="Arial" panose="020B0604020202020204" pitchFamily="34" charset="0"/>
                        </a:rPr>
                        <a:t>個の外部ポート</a:t>
                      </a:r>
                      <a:endParaRPr lang="zh-TW" altLang="en-US" sz="1100" dirty="0">
                        <a:latin typeface="Meiryo UI" panose="020B0604030504040204" pitchFamily="50" charset="-128"/>
                        <a:ea typeface="Meiryo UI" panose="020B0604030504040204" pitchFamily="50" charset="-128"/>
                        <a:sym typeface="Arial" panose="020B0604020202020204" pitchFamily="34" charset="0"/>
                      </a:endParaRP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1776245412"/>
                  </a:ext>
                </a:extLst>
              </a:tr>
              <a:tr h="329628">
                <a:tc>
                  <a:txBody>
                    <a:bodyPr/>
                    <a:lstStyle/>
                    <a:p>
                      <a:pPr algn="ctr"/>
                      <a:r>
                        <a:rPr lang="ja-JP" altLang="en-US" sz="1100" dirty="0">
                          <a:latin typeface="Meiryo UI" panose="020B0604030504040204" pitchFamily="50" charset="-128"/>
                          <a:ea typeface="Meiryo UI" panose="020B0604030504040204" pitchFamily="50" charset="-128"/>
                          <a:sym typeface="Arial" panose="020B0604020202020204" pitchFamily="34" charset="0"/>
                        </a:rPr>
                        <a:t>コネクタ</a:t>
                      </a:r>
                      <a:endParaRPr lang="zh-TW" altLang="en-US" sz="1100" dirty="0">
                        <a:latin typeface="Meiryo UI" panose="020B0604030504040204" pitchFamily="50" charset="-128"/>
                        <a:ea typeface="Meiryo UI" panose="020B0604030504040204" pitchFamily="50" charset="-128"/>
                        <a:sym typeface="Arial" panose="020B0604020202020204" pitchFamily="34" charset="0"/>
                      </a:endParaRPr>
                    </a:p>
                  </a:txBody>
                  <a:tcPr marL="121920" marR="121920" marT="60960" marB="60960">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r>
                        <a:rPr lang="zh-TW" altLang="en-US" sz="1100" dirty="0">
                          <a:latin typeface="Meiryo UI" panose="020B0604030504040204" pitchFamily="50" charset="-128"/>
                          <a:ea typeface="Meiryo UI" panose="020B0604030504040204" pitchFamily="50" charset="-128"/>
                          <a:sym typeface="Arial" panose="020B0604020202020204" pitchFamily="34" charset="0"/>
                        </a:rPr>
                        <a:t>2 x SFF8644</a:t>
                      </a:r>
                    </a:p>
                  </a:txBody>
                  <a:tcPr marL="121920" marR="121920" marT="60960" marB="60960">
                    <a:lnB w="12700" cap="flat" cmpd="sng" algn="ctr">
                      <a:noFill/>
                      <a:prstDash val="solid"/>
                      <a:round/>
                      <a:headEnd type="none" w="med" len="med"/>
                      <a:tailEnd type="none" w="med" len="med"/>
                    </a:lnB>
                  </a:tcPr>
                </a:tc>
                <a:tc>
                  <a:txBody>
                    <a:bodyPr/>
                    <a:lstStyle/>
                    <a:p>
                      <a:pPr algn="ctr"/>
                      <a:r>
                        <a:rPr lang="zh-TW" altLang="en-US" sz="1100" dirty="0">
                          <a:latin typeface="Meiryo UI" panose="020B0604030504040204" pitchFamily="50" charset="-128"/>
                          <a:ea typeface="Meiryo UI" panose="020B0604030504040204" pitchFamily="50" charset="-128"/>
                          <a:sym typeface="Arial" panose="020B0604020202020204" pitchFamily="34" charset="0"/>
                        </a:rPr>
                        <a:t>4  x SFF8644</a:t>
                      </a:r>
                    </a:p>
                  </a:txBody>
                  <a:tcPr marL="121920" marR="121920" marT="60960" marB="60960">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417990189"/>
                  </a:ext>
                </a:extLst>
              </a:tr>
            </a:tbl>
          </a:graphicData>
        </a:graphic>
      </p:graphicFrame>
      <p:sp>
        <p:nvSpPr>
          <p:cNvPr id="7" name="文字方塊 6">
            <a:extLst>
              <a:ext uri="{FF2B5EF4-FFF2-40B4-BE49-F238E27FC236}">
                <a16:creationId xmlns:a16="http://schemas.microsoft.com/office/drawing/2014/main" id="{78998A0E-A160-4A35-B289-8C2755442C4F}"/>
              </a:ext>
            </a:extLst>
          </p:cNvPr>
          <p:cNvSpPr txBox="1"/>
          <p:nvPr/>
        </p:nvSpPr>
        <p:spPr>
          <a:xfrm>
            <a:off x="6656077" y="6008102"/>
            <a:ext cx="4907608" cy="4462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rtl="0">
              <a:spcBef>
                <a:spcPts val="0"/>
              </a:spcBef>
              <a:spcAft>
                <a:spcPts val="0"/>
              </a:spcAft>
              <a:buNone/>
            </a:pPr>
            <a:r>
              <a:rPr lang="ja-JP" altLang="en-US" sz="1050" dirty="0">
                <a:solidFill>
                  <a:schemeClr val="lt1"/>
                </a:solidFill>
                <a:latin typeface="Meiryo UI" panose="020B0604030504040204" pitchFamily="50" charset="-128"/>
                <a:ea typeface="Meiryo UI" panose="020B0604030504040204" pitchFamily="50" charset="-128"/>
              </a:rPr>
              <a:t>*上記のデータは、</a:t>
            </a:r>
            <a:r>
              <a:rPr lang="en-US" altLang="ja-JP" sz="1050" dirty="0">
                <a:solidFill>
                  <a:schemeClr val="lt1"/>
                </a:solidFill>
                <a:latin typeface="Meiryo UI" panose="020B0604030504040204" pitchFamily="50" charset="-128"/>
                <a:ea typeface="Meiryo UI" panose="020B0604030504040204" pitchFamily="50" charset="-128"/>
              </a:rPr>
              <a:t>IC</a:t>
            </a:r>
            <a:r>
              <a:rPr lang="ja-JP" altLang="en-US" sz="1050" dirty="0">
                <a:solidFill>
                  <a:schemeClr val="lt1"/>
                </a:solidFill>
                <a:latin typeface="Meiryo UI" panose="020B0604030504040204" pitchFamily="50" charset="-128"/>
                <a:ea typeface="Meiryo UI" panose="020B0604030504040204" pitchFamily="50" charset="-128"/>
              </a:rPr>
              <a:t>ベンダーのデータシートに基づいた参考用です。</a:t>
            </a:r>
            <a:br>
              <a:rPr lang="en-US" altLang="ja-JP" sz="1050" dirty="0">
                <a:solidFill>
                  <a:schemeClr val="lt1"/>
                </a:solidFill>
                <a:latin typeface="Meiryo UI" panose="020B0604030504040204" pitchFamily="50" charset="-128"/>
                <a:ea typeface="Meiryo UI" panose="020B0604030504040204" pitchFamily="50" charset="-128"/>
              </a:rPr>
            </a:br>
            <a:r>
              <a:rPr lang="ja-JP" altLang="en-US" sz="1050" dirty="0">
                <a:solidFill>
                  <a:schemeClr val="lt1"/>
                </a:solidFill>
                <a:latin typeface="Meiryo UI" panose="020B0604030504040204" pitchFamily="50" charset="-128"/>
                <a:ea typeface="Meiryo UI" panose="020B0604030504040204" pitchFamily="50" charset="-128"/>
              </a:rPr>
              <a:t>実際のパフォーマンスは、ホスト、拡張ユニット、またはドライブによって異なる場合があります。</a:t>
            </a:r>
          </a:p>
        </p:txBody>
      </p:sp>
      <p:sp>
        <p:nvSpPr>
          <p:cNvPr id="23" name="矩形: 圓角 22">
            <a:extLst>
              <a:ext uri="{FF2B5EF4-FFF2-40B4-BE49-F238E27FC236}">
                <a16:creationId xmlns:a16="http://schemas.microsoft.com/office/drawing/2014/main" id="{8F752D94-F8AE-4D9E-B357-906646063CF2}"/>
              </a:ext>
            </a:extLst>
          </p:cNvPr>
          <p:cNvSpPr/>
          <p:nvPr/>
        </p:nvSpPr>
        <p:spPr>
          <a:xfrm>
            <a:off x="967091" y="5025105"/>
            <a:ext cx="5260568" cy="1416195"/>
          </a:xfrm>
          <a:prstGeom prst="roundRect">
            <a:avLst>
              <a:gd name="adj" fmla="val 3329"/>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EE6000"/>
                </a:gs>
                <a:gs pos="37000">
                  <a:srgbClr val="EE60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dirty="0">
              <a:solidFill>
                <a:srgbClr val="FF6600"/>
              </a:solidFill>
              <a:latin typeface="Meiryo UI" panose="020B0604030504040204" pitchFamily="50" charset="-128"/>
              <a:ea typeface="微軟正黑體" panose="020B0604030504040204" pitchFamily="34" charset="-120"/>
              <a:sym typeface="Arial" panose="020B0604020202020204" pitchFamily="34" charset="0"/>
            </a:endParaRPr>
          </a:p>
        </p:txBody>
      </p:sp>
      <p:sp>
        <p:nvSpPr>
          <p:cNvPr id="32" name="文字方塊 31">
            <a:extLst>
              <a:ext uri="{FF2B5EF4-FFF2-40B4-BE49-F238E27FC236}">
                <a16:creationId xmlns:a16="http://schemas.microsoft.com/office/drawing/2014/main" id="{2FF7DECD-8817-45FC-BC76-F9240EF37F0A}"/>
              </a:ext>
            </a:extLst>
          </p:cNvPr>
          <p:cNvSpPr txBox="1"/>
          <p:nvPr/>
        </p:nvSpPr>
        <p:spPr>
          <a:xfrm>
            <a:off x="628315" y="5092510"/>
            <a:ext cx="6041435" cy="1576522"/>
          </a:xfrm>
          <a:prstGeom prst="rect">
            <a:avLst/>
          </a:prstGeom>
          <a:noFill/>
        </p:spPr>
        <p:txBody>
          <a:bodyPr wrap="square" lIns="121920" tIns="60960" rIns="121920" bIns="60960" rtlCol="0" anchor="t">
            <a:spAutoFit/>
          </a:bodyPr>
          <a:lstStyle/>
          <a:p>
            <a:pPr marL="456565" lvl="1">
              <a:lnSpc>
                <a:spcPct val="150000"/>
              </a:lnSpc>
              <a:spcBef>
                <a:spcPts val="800"/>
              </a:spcBef>
            </a:pPr>
            <a:r>
              <a:rPr lang="en-US" altLang="zh-CN" sz="1200"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NAS</a:t>
            </a:r>
            <a:r>
              <a:rPr lang="ja-JP" altLang="en-US" sz="1200"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は</a:t>
            </a:r>
            <a:r>
              <a:rPr lang="ja-JP" altLang="en-US" sz="1200" dirty="0">
                <a:solidFill>
                  <a:schemeClr val="accent2"/>
                </a:solidFill>
                <a:latin typeface="Meiryo UI" panose="020B0604030504040204" pitchFamily="50" charset="-128"/>
                <a:ea typeface="微軟正黑體" panose="020B0604030504040204" pitchFamily="34" charset="-120"/>
                <a:sym typeface="Arial" panose="020B0604020202020204" pitchFamily="34" charset="0"/>
              </a:rPr>
              <a:t>最大</a:t>
            </a:r>
            <a:r>
              <a:rPr lang="en-US" sz="1200" dirty="0">
                <a:solidFill>
                  <a:schemeClr val="accent2"/>
                </a:solidFill>
                <a:latin typeface="Meiryo UI" panose="020B0604030504040204" pitchFamily="50" charset="-128"/>
                <a:ea typeface="微軟正黑體" panose="020B0604030504040204" pitchFamily="34" charset="-120"/>
                <a:sym typeface="Arial" panose="020B0604020202020204" pitchFamily="34" charset="0"/>
              </a:rPr>
              <a:t>16</a:t>
            </a:r>
            <a:r>
              <a:rPr lang="ja-JP" altLang="en-US" sz="1200" dirty="0">
                <a:solidFill>
                  <a:schemeClr val="accent2"/>
                </a:solidFill>
                <a:latin typeface="Meiryo UI" panose="020B0604030504040204" pitchFamily="50" charset="-128"/>
                <a:ea typeface="微軟正黑體" panose="020B0604030504040204" pitchFamily="34" charset="-120"/>
                <a:sym typeface="Arial" panose="020B0604020202020204" pitchFamily="34" charset="0"/>
              </a:rPr>
              <a:t>個</a:t>
            </a:r>
            <a:r>
              <a:rPr lang="ja-JP" altLang="en-US" sz="1200" dirty="0">
                <a:solidFill>
                  <a:srgbClr val="FFFFFF"/>
                </a:solidFill>
                <a:latin typeface="Meiryo UI" panose="020B0604030504040204" pitchFamily="50" charset="-128"/>
                <a:ea typeface="微軟正黑體" panose="020B0604030504040204" pitchFamily="34" charset="-120"/>
                <a:sym typeface="Arial" panose="020B0604020202020204" pitchFamily="34" charset="0"/>
              </a:rPr>
              <a:t>の</a:t>
            </a:r>
            <a:r>
              <a:rPr lang="en-US" sz="1200"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QNAP SAS JBOD</a:t>
            </a:r>
            <a:r>
              <a:rPr lang="ja-JP" altLang="en-US" sz="1200"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エンクロージャをサポートします</a:t>
            </a:r>
            <a:endParaRPr lang="zh-TW" dirty="0">
              <a:solidFill>
                <a:schemeClr val="bg1"/>
              </a:solidFill>
              <a:latin typeface="Meiryo UI" panose="020B0604030504040204" pitchFamily="50" charset="-128"/>
              <a:ea typeface="微軟正黑體" panose="020B0604030504040204" pitchFamily="34" charset="-120"/>
              <a:sym typeface="Arial" panose="020B0604020202020204" pitchFamily="34" charset="0"/>
            </a:endParaRPr>
          </a:p>
          <a:p>
            <a:pPr marL="456565" lvl="1">
              <a:lnSpc>
                <a:spcPct val="150000"/>
              </a:lnSpc>
            </a:pPr>
            <a:r>
              <a:rPr lang="en-US" sz="1200"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a:t>
            </a:r>
            <a:r>
              <a:rPr lang="en-US" sz="1200" dirty="0">
                <a:solidFill>
                  <a:schemeClr val="accent2"/>
                </a:solidFill>
                <a:latin typeface="Meiryo UI" panose="020B0604030504040204" pitchFamily="50" charset="-128"/>
                <a:ea typeface="微軟正黑體" panose="020B0604030504040204" pitchFamily="34" charset="-120"/>
                <a:sym typeface="Arial" panose="020B0604020202020204" pitchFamily="34" charset="0"/>
              </a:rPr>
              <a:t>12</a:t>
            </a:r>
            <a:r>
              <a:rPr lang="ja-JP" altLang="en-US" sz="1200" dirty="0">
                <a:solidFill>
                  <a:schemeClr val="accent2"/>
                </a:solidFill>
                <a:latin typeface="Meiryo UI" panose="020B0604030504040204" pitchFamily="50" charset="-128"/>
                <a:ea typeface="微軟正黑體" panose="020B0604030504040204" pitchFamily="34" charset="-120"/>
                <a:sym typeface="Arial" panose="020B0604020202020204" pitchFamily="34" charset="0"/>
              </a:rPr>
              <a:t>ベイ</a:t>
            </a:r>
            <a:r>
              <a:rPr lang="en-US" sz="1200" dirty="0">
                <a:solidFill>
                  <a:schemeClr val="accent2"/>
                </a:solidFill>
                <a:latin typeface="Meiryo UI" panose="020B0604030504040204" pitchFamily="50" charset="-128"/>
                <a:ea typeface="微軟正黑體" panose="020B0604030504040204" pitchFamily="34" charset="-120"/>
                <a:sym typeface="Arial" panose="020B0604020202020204" pitchFamily="34" charset="0"/>
              </a:rPr>
              <a:t>TL-R1220Sep-RP</a:t>
            </a:r>
            <a:r>
              <a:rPr lang="ja-JP" altLang="en-US" sz="1200"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または</a:t>
            </a:r>
            <a:r>
              <a:rPr lang="en-US" sz="1200" dirty="0">
                <a:solidFill>
                  <a:schemeClr val="accent2"/>
                </a:solidFill>
                <a:latin typeface="Meiryo UI" panose="020B0604030504040204" pitchFamily="50" charset="-128"/>
                <a:ea typeface="微軟正黑體" panose="020B0604030504040204" pitchFamily="34" charset="-120"/>
                <a:sym typeface="Arial" panose="020B0604020202020204" pitchFamily="34" charset="0"/>
              </a:rPr>
              <a:t>16</a:t>
            </a:r>
            <a:r>
              <a:rPr lang="ja-JP" altLang="en-US" sz="1200" dirty="0">
                <a:solidFill>
                  <a:schemeClr val="accent2"/>
                </a:solidFill>
                <a:latin typeface="Meiryo UI" panose="020B0604030504040204" pitchFamily="50" charset="-128"/>
                <a:ea typeface="微軟正黑體" panose="020B0604030504040204" pitchFamily="34" charset="-120"/>
                <a:sym typeface="Arial" panose="020B0604020202020204" pitchFamily="34" charset="0"/>
              </a:rPr>
              <a:t>ベイ</a:t>
            </a:r>
            <a:r>
              <a:rPr lang="en-US" sz="1200" dirty="0">
                <a:solidFill>
                  <a:schemeClr val="accent2"/>
                </a:solidFill>
                <a:latin typeface="Meiryo UI" panose="020B0604030504040204" pitchFamily="50" charset="-128"/>
                <a:ea typeface="微軟正黑體" panose="020B0604030504040204" pitchFamily="34" charset="-120"/>
                <a:sym typeface="Arial" panose="020B0604020202020204" pitchFamily="34" charset="0"/>
              </a:rPr>
              <a:t>TL-R1620Sep-RP</a:t>
            </a:r>
            <a:endParaRPr lang="en-US" dirty="0">
              <a:solidFill>
                <a:schemeClr val="accent2"/>
              </a:solidFill>
              <a:latin typeface="Meiryo UI" panose="020B0604030504040204" pitchFamily="50" charset="-128"/>
              <a:ea typeface="微軟正黑體" panose="020B0604030504040204" pitchFamily="34" charset="-120"/>
              <a:sym typeface="Arial" panose="020B0604020202020204" pitchFamily="34" charset="0"/>
            </a:endParaRPr>
          </a:p>
          <a:p>
            <a:pPr marL="456565" lvl="1">
              <a:lnSpc>
                <a:spcPct val="150000"/>
              </a:lnSpc>
            </a:pPr>
            <a:r>
              <a:rPr lang="en-US" altLang="zh-CN" sz="1200"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a:t>
            </a:r>
            <a:r>
              <a:rPr lang="ja-JP" altLang="en-US" sz="1200" dirty="0">
                <a:solidFill>
                  <a:schemeClr val="accent2"/>
                </a:solidFill>
                <a:latin typeface="Meiryo UI" panose="020B0604030504040204" pitchFamily="50" charset="-128"/>
                <a:ea typeface="微軟正黑體" panose="020B0604030504040204" pitchFamily="34" charset="-120"/>
                <a:sym typeface="Arial" panose="020B0604020202020204" pitchFamily="34" charset="0"/>
              </a:rPr>
              <a:t>数百台の</a:t>
            </a:r>
            <a:r>
              <a:rPr lang="en-US" altLang="zh-CN" sz="1200" dirty="0">
                <a:solidFill>
                  <a:schemeClr val="accent2"/>
                </a:solidFill>
                <a:latin typeface="Meiryo UI" panose="020B0604030504040204" pitchFamily="50" charset="-128"/>
                <a:ea typeface="微軟正黑體" panose="020B0604030504040204" pitchFamily="34" charset="-120"/>
                <a:sym typeface="Arial" panose="020B0604020202020204" pitchFamily="34" charset="0"/>
              </a:rPr>
              <a:t>HDD</a:t>
            </a:r>
            <a:r>
              <a:rPr lang="ja-JP" altLang="en-US" sz="1200" dirty="0">
                <a:solidFill>
                  <a:srgbClr val="FFFFFF"/>
                </a:solidFill>
                <a:latin typeface="Meiryo UI" panose="020B0604030504040204" pitchFamily="50" charset="-128"/>
                <a:ea typeface="微軟正黑體" panose="020B0604030504040204" pitchFamily="34" charset="-120"/>
                <a:sym typeface="Arial" panose="020B0604020202020204" pitchFamily="34" charset="0"/>
              </a:rPr>
              <a:t>を備えた各</a:t>
            </a:r>
            <a:r>
              <a:rPr lang="en-US" altLang="ja-JP" sz="1200" dirty="0">
                <a:solidFill>
                  <a:srgbClr val="FFFFFF"/>
                </a:solidFill>
                <a:latin typeface="Meiryo UI" panose="020B0604030504040204" pitchFamily="50" charset="-128"/>
                <a:ea typeface="微軟正黑體" panose="020B0604030504040204" pitchFamily="34" charset="-120"/>
                <a:sym typeface="Arial" panose="020B0604020202020204" pitchFamily="34" charset="0"/>
              </a:rPr>
              <a:t>NAS</a:t>
            </a:r>
            <a:r>
              <a:rPr lang="ja-JP" altLang="en-US" sz="1200" dirty="0">
                <a:solidFill>
                  <a:srgbClr val="FFFFFF"/>
                </a:solidFill>
                <a:latin typeface="Meiryo UI" panose="020B0604030504040204" pitchFamily="50" charset="-128"/>
                <a:ea typeface="微軟正黑體" panose="020B0604030504040204" pitchFamily="34" charset="-120"/>
                <a:sym typeface="Arial" panose="020B0604020202020204" pitchFamily="34" charset="0"/>
              </a:rPr>
              <a:t>、</a:t>
            </a:r>
            <a:r>
              <a:rPr lang="en-US" sz="1200" dirty="0">
                <a:solidFill>
                  <a:schemeClr val="accent2"/>
                </a:solidFill>
                <a:latin typeface="Meiryo UI" panose="020B0604030504040204" pitchFamily="50" charset="-128"/>
                <a:ea typeface="微軟正黑體" panose="020B0604030504040204" pitchFamily="34" charset="-120"/>
                <a:sym typeface="Arial" panose="020B0604020202020204" pitchFamily="34" charset="0"/>
              </a:rPr>
              <a:t>1~2</a:t>
            </a:r>
            <a:r>
              <a:rPr lang="en-US" altLang="zh-CN" sz="1200" dirty="0">
                <a:solidFill>
                  <a:schemeClr val="accent2"/>
                </a:solidFill>
                <a:latin typeface="Meiryo UI" panose="020B0604030504040204" pitchFamily="50" charset="-128"/>
                <a:ea typeface="微軟正黑體" panose="020B0604030504040204" pitchFamily="34" charset="-120"/>
                <a:sym typeface="Arial" panose="020B0604020202020204" pitchFamily="34" charset="0"/>
              </a:rPr>
              <a:t> </a:t>
            </a:r>
            <a:r>
              <a:rPr lang="en-US" sz="1200" dirty="0">
                <a:solidFill>
                  <a:schemeClr val="accent2"/>
                </a:solidFill>
                <a:latin typeface="Meiryo UI" panose="020B0604030504040204" pitchFamily="50" charset="-128"/>
                <a:ea typeface="微軟正黑體" panose="020B0604030504040204" pitchFamily="34" charset="-120"/>
                <a:sym typeface="Arial" panose="020B0604020202020204" pitchFamily="34" charset="0"/>
              </a:rPr>
              <a:t>PB</a:t>
            </a:r>
            <a:r>
              <a:rPr lang="ja-JP" altLang="en-US" sz="1200"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の</a:t>
            </a:r>
            <a:r>
              <a:rPr lang="en-US" sz="1200"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HDD</a:t>
            </a:r>
            <a:r>
              <a:rPr lang="ja-JP" altLang="en-US" sz="1200"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容量</a:t>
            </a:r>
            <a:endParaRPr lang="en-US" dirty="0">
              <a:solidFill>
                <a:schemeClr val="bg1"/>
              </a:solidFill>
              <a:latin typeface="Meiryo UI" panose="020B0604030504040204" pitchFamily="50" charset="-128"/>
              <a:ea typeface="微軟正黑體" panose="020B0604030504040204" pitchFamily="34" charset="-120"/>
              <a:sym typeface="Arial" panose="020B0604020202020204" pitchFamily="34" charset="0"/>
            </a:endParaRPr>
          </a:p>
          <a:p>
            <a:pPr marL="456565" lvl="1">
              <a:lnSpc>
                <a:spcPct val="150000"/>
              </a:lnSpc>
            </a:pPr>
            <a:r>
              <a:rPr lang="en-US" sz="1200"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•SAS JBOD</a:t>
            </a:r>
            <a:r>
              <a:rPr lang="ja-JP" altLang="en-US" sz="1200"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は</a:t>
            </a:r>
            <a:r>
              <a:rPr lang="en-US" sz="1200"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NAS</a:t>
            </a:r>
            <a:r>
              <a:rPr lang="ja-JP" altLang="en-US" sz="1200"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の既存のストレージプールを拡張できます</a:t>
            </a:r>
            <a:endParaRPr lang="zh-CN" dirty="0">
              <a:solidFill>
                <a:schemeClr val="bg1"/>
              </a:solidFill>
              <a:latin typeface="Meiryo UI" panose="020B0604030504040204" pitchFamily="50" charset="-128"/>
              <a:ea typeface="微軟正黑體" panose="020B0604030504040204" pitchFamily="34" charset="-120"/>
              <a:sym typeface="Arial" panose="020B0604020202020204" pitchFamily="34" charset="0"/>
            </a:endParaRPr>
          </a:p>
          <a:p>
            <a:pPr marL="456565" lvl="1">
              <a:lnSpc>
                <a:spcPct val="150000"/>
              </a:lnSpc>
              <a:spcBef>
                <a:spcPts val="800"/>
              </a:spcBef>
            </a:pPr>
            <a:endParaRPr lang="en-US" altLang="zh-TW" sz="1200" dirty="0">
              <a:solidFill>
                <a:schemeClr val="bg1"/>
              </a:solidFill>
              <a:latin typeface="Meiryo UI" panose="020B0604030504040204" pitchFamily="50" charset="-128"/>
              <a:ea typeface="微軟正黑體" panose="020B0604030504040204" pitchFamily="34" charset="-120"/>
              <a:sym typeface="Arial" panose="020B0604020202020204" pitchFamily="34" charset="0"/>
            </a:endParaRPr>
          </a:p>
        </p:txBody>
      </p:sp>
      <p:sp>
        <p:nvSpPr>
          <p:cNvPr id="37" name="文字方塊 36" hidden="1">
            <a:extLst>
              <a:ext uri="{FF2B5EF4-FFF2-40B4-BE49-F238E27FC236}">
                <a16:creationId xmlns:a16="http://schemas.microsoft.com/office/drawing/2014/main" id="{416918FD-C6C7-44F5-9B5D-CB0353654837}"/>
              </a:ext>
            </a:extLst>
          </p:cNvPr>
          <p:cNvSpPr txBox="1"/>
          <p:nvPr/>
        </p:nvSpPr>
        <p:spPr>
          <a:xfrm>
            <a:off x="628315" y="303937"/>
            <a:ext cx="10884236" cy="1323439"/>
          </a:xfrm>
          <a:prstGeom prst="rect">
            <a:avLst/>
          </a:prstGeom>
          <a:noFill/>
        </p:spPr>
        <p:txBody>
          <a:bodyPr wrap="square" rtlCol="0">
            <a:spAutoFit/>
          </a:bodyPr>
          <a:lstStyle/>
          <a:p>
            <a:pPr algn="ctr"/>
            <a:r>
              <a:rPr lang="en-US" altLang="zh-TW" sz="40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PB </a:t>
            </a:r>
            <a:r>
              <a:rPr lang="zh-TW" altLang="en-US" sz="40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級大容量的多台</a:t>
            </a:r>
            <a:r>
              <a:rPr lang="en-US" altLang="zh-TW" sz="40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 QNAP</a:t>
            </a:r>
            <a:r>
              <a:rPr lang="zh-TW" altLang="en-US" sz="40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 </a:t>
            </a:r>
            <a:r>
              <a:rPr lang="en-US" altLang="zh-TW" sz="40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SAS 12Gb/s </a:t>
            </a:r>
          </a:p>
          <a:p>
            <a:pPr algn="ctr"/>
            <a:r>
              <a:rPr lang="en-US" altLang="zh-TW" sz="40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12-bay &amp; 16-bay JBOD </a:t>
            </a:r>
            <a:r>
              <a:rPr lang="zh-TW" altLang="en-US" sz="40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儲存擴充</a:t>
            </a:r>
            <a:endParaRPr lang="en-US" altLang="zh-TW" sz="40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endParaRPr>
          </a:p>
        </p:txBody>
      </p:sp>
      <p:grpSp>
        <p:nvGrpSpPr>
          <p:cNvPr id="34" name="群組 33">
            <a:extLst>
              <a:ext uri="{FF2B5EF4-FFF2-40B4-BE49-F238E27FC236}">
                <a16:creationId xmlns:a16="http://schemas.microsoft.com/office/drawing/2014/main" id="{C01476AC-A0AF-4690-9EA0-C4B2CA16CF3B}"/>
              </a:ext>
            </a:extLst>
          </p:cNvPr>
          <p:cNvGrpSpPr/>
          <p:nvPr/>
        </p:nvGrpSpPr>
        <p:grpSpPr>
          <a:xfrm>
            <a:off x="1338445" y="1806071"/>
            <a:ext cx="4207313" cy="3379815"/>
            <a:chOff x="183104" y="1745928"/>
            <a:chExt cx="4737599" cy="3141813"/>
          </a:xfrm>
        </p:grpSpPr>
        <p:cxnSp>
          <p:nvCxnSpPr>
            <p:cNvPr id="30" name="直線接點 29">
              <a:extLst>
                <a:ext uri="{FF2B5EF4-FFF2-40B4-BE49-F238E27FC236}">
                  <a16:creationId xmlns:a16="http://schemas.microsoft.com/office/drawing/2014/main" id="{6367D44A-A8D3-4C6D-9731-70B87E955827}"/>
                </a:ext>
              </a:extLst>
            </p:cNvPr>
            <p:cNvCxnSpPr>
              <a:cxnSpLocks/>
            </p:cNvCxnSpPr>
            <p:nvPr/>
          </p:nvCxnSpPr>
          <p:spPr>
            <a:xfrm>
              <a:off x="1379801" y="3197289"/>
              <a:ext cx="0" cy="844629"/>
            </a:xfrm>
            <a:prstGeom prst="line">
              <a:avLst/>
            </a:prstGeom>
            <a:ln w="25400" cap="rnd">
              <a:gradFill>
                <a:gsLst>
                  <a:gs pos="0">
                    <a:srgbClr val="FF6600"/>
                  </a:gs>
                  <a:gs pos="100000">
                    <a:srgbClr val="FF0000"/>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E1DBDCB0-8B13-4901-93C1-8AE1FFD7CFFE}"/>
                </a:ext>
              </a:extLst>
            </p:cNvPr>
            <p:cNvCxnSpPr>
              <a:cxnSpLocks/>
            </p:cNvCxnSpPr>
            <p:nvPr/>
          </p:nvCxnSpPr>
          <p:spPr>
            <a:xfrm>
              <a:off x="3651561" y="3215096"/>
              <a:ext cx="0" cy="848847"/>
            </a:xfrm>
            <a:prstGeom prst="line">
              <a:avLst/>
            </a:prstGeom>
            <a:ln w="25400" cap="rnd">
              <a:gradFill>
                <a:gsLst>
                  <a:gs pos="0">
                    <a:srgbClr val="FF6600"/>
                  </a:gs>
                  <a:gs pos="100000">
                    <a:srgbClr val="FF0000"/>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C253AD0F-AC61-422D-8393-52C324B0B25D}"/>
                </a:ext>
              </a:extLst>
            </p:cNvPr>
            <p:cNvCxnSpPr>
              <a:cxnSpLocks/>
            </p:cNvCxnSpPr>
            <p:nvPr/>
          </p:nvCxnSpPr>
          <p:spPr>
            <a:xfrm>
              <a:off x="1775117" y="2235075"/>
              <a:ext cx="0" cy="844629"/>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BD8A31D8-84E1-4BE6-B39C-28669D94B28B}"/>
                </a:ext>
              </a:extLst>
            </p:cNvPr>
            <p:cNvCxnSpPr>
              <a:cxnSpLocks/>
            </p:cNvCxnSpPr>
            <p:nvPr/>
          </p:nvCxnSpPr>
          <p:spPr>
            <a:xfrm>
              <a:off x="1894901" y="2230857"/>
              <a:ext cx="0" cy="848847"/>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4720C94E-C086-4033-8CFD-5635893B5E24}"/>
                </a:ext>
              </a:extLst>
            </p:cNvPr>
            <p:cNvCxnSpPr>
              <a:cxnSpLocks/>
            </p:cNvCxnSpPr>
            <p:nvPr/>
          </p:nvCxnSpPr>
          <p:spPr>
            <a:xfrm>
              <a:off x="3171283" y="2235075"/>
              <a:ext cx="0" cy="844629"/>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85756209-9586-45DE-9AD8-1110D128038E}"/>
                </a:ext>
              </a:extLst>
            </p:cNvPr>
            <p:cNvCxnSpPr>
              <a:cxnSpLocks/>
            </p:cNvCxnSpPr>
            <p:nvPr/>
          </p:nvCxnSpPr>
          <p:spPr>
            <a:xfrm>
              <a:off x="3291068" y="2230856"/>
              <a:ext cx="0" cy="848847"/>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7" name="群組 16">
              <a:extLst>
                <a:ext uri="{FF2B5EF4-FFF2-40B4-BE49-F238E27FC236}">
                  <a16:creationId xmlns:a16="http://schemas.microsoft.com/office/drawing/2014/main" id="{8F1FB67F-CEFF-4197-B0ED-E12A3336A661}"/>
                </a:ext>
              </a:extLst>
            </p:cNvPr>
            <p:cNvGrpSpPr/>
            <p:nvPr/>
          </p:nvGrpSpPr>
          <p:grpSpPr>
            <a:xfrm>
              <a:off x="341212" y="2672206"/>
              <a:ext cx="4348938" cy="1680022"/>
              <a:chOff x="341212" y="2672206"/>
              <a:chExt cx="4348938" cy="1680022"/>
            </a:xfrm>
          </p:grpSpPr>
          <p:pic>
            <p:nvPicPr>
              <p:cNvPr id="8" name="圖片 7">
                <a:extLst>
                  <a:ext uri="{FF2B5EF4-FFF2-40B4-BE49-F238E27FC236}">
                    <a16:creationId xmlns:a16="http://schemas.microsoft.com/office/drawing/2014/main" id="{C590D684-3806-DC44-81A0-43C21D992F5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3781150"/>
                <a:ext cx="2077177" cy="571078"/>
              </a:xfrm>
              <a:prstGeom prst="rect">
                <a:avLst/>
              </a:prstGeom>
            </p:spPr>
          </p:pic>
          <p:pic>
            <p:nvPicPr>
              <p:cNvPr id="12" name="圖片 11">
                <a:extLst>
                  <a:ext uri="{FF2B5EF4-FFF2-40B4-BE49-F238E27FC236}">
                    <a16:creationId xmlns:a16="http://schemas.microsoft.com/office/drawing/2014/main" id="{EF725FA3-9FCA-BC4E-87E0-1E9E5CE5E0D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3781150"/>
                <a:ext cx="2077177" cy="571078"/>
              </a:xfrm>
              <a:prstGeom prst="rect">
                <a:avLst/>
              </a:prstGeom>
            </p:spPr>
          </p:pic>
          <p:pic>
            <p:nvPicPr>
              <p:cNvPr id="9" name="圖片 8">
                <a:extLst>
                  <a:ext uri="{FF2B5EF4-FFF2-40B4-BE49-F238E27FC236}">
                    <a16:creationId xmlns:a16="http://schemas.microsoft.com/office/drawing/2014/main" id="{85CDA1A0-BD5B-C741-84CF-0ED9E375451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3079704"/>
                <a:ext cx="2077177" cy="571078"/>
              </a:xfrm>
              <a:prstGeom prst="rect">
                <a:avLst/>
              </a:prstGeom>
            </p:spPr>
          </p:pic>
          <p:pic>
            <p:nvPicPr>
              <p:cNvPr id="10" name="圖片 9">
                <a:extLst>
                  <a:ext uri="{FF2B5EF4-FFF2-40B4-BE49-F238E27FC236}">
                    <a16:creationId xmlns:a16="http://schemas.microsoft.com/office/drawing/2014/main" id="{F47C7A99-95C0-D340-8830-BEF8CB619F3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2672206"/>
                <a:ext cx="2077177" cy="571078"/>
              </a:xfrm>
              <a:prstGeom prst="rect">
                <a:avLst/>
              </a:prstGeom>
            </p:spPr>
          </p:pic>
          <p:pic>
            <p:nvPicPr>
              <p:cNvPr id="13" name="圖片 12">
                <a:extLst>
                  <a:ext uri="{FF2B5EF4-FFF2-40B4-BE49-F238E27FC236}">
                    <a16:creationId xmlns:a16="http://schemas.microsoft.com/office/drawing/2014/main" id="{15427581-77E9-4746-BC2C-C0F5828E73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3079704"/>
                <a:ext cx="2077177" cy="571078"/>
              </a:xfrm>
              <a:prstGeom prst="rect">
                <a:avLst/>
              </a:prstGeom>
            </p:spPr>
          </p:pic>
          <p:pic>
            <p:nvPicPr>
              <p:cNvPr id="14" name="圖片 13">
                <a:extLst>
                  <a:ext uri="{FF2B5EF4-FFF2-40B4-BE49-F238E27FC236}">
                    <a16:creationId xmlns:a16="http://schemas.microsoft.com/office/drawing/2014/main" id="{3733CD16-A37C-D24E-B8E4-1EA3C24C828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2672206"/>
                <a:ext cx="2077177" cy="571078"/>
              </a:xfrm>
              <a:prstGeom prst="rect">
                <a:avLst/>
              </a:prstGeom>
            </p:spPr>
          </p:pic>
        </p:grpSp>
        <p:pic>
          <p:nvPicPr>
            <p:cNvPr id="4" name="圖片 3">
              <a:extLst>
                <a:ext uri="{FF2B5EF4-FFF2-40B4-BE49-F238E27FC236}">
                  <a16:creationId xmlns:a16="http://schemas.microsoft.com/office/drawing/2014/main" id="{57BBD8D7-9E83-4713-98AC-375D192034B0}"/>
                </a:ext>
              </a:extLst>
            </p:cNvPr>
            <p:cNvPicPr>
              <a:picLocks noChangeAspect="1"/>
            </p:cNvPicPr>
            <p:nvPr/>
          </p:nvPicPr>
          <p:blipFill>
            <a:blip r:embed="rId2">
              <a:alphaModFix amt="41000"/>
              <a:extLst>
                <a:ext uri="{28A0092B-C50C-407E-A947-70E740481C1C}">
                  <a14:useLocalDpi xmlns:a14="http://schemas.microsoft.com/office/drawing/2010/main"/>
                </a:ext>
              </a:extLst>
            </a:blip>
            <a:stretch>
              <a:fillRect/>
            </a:stretch>
          </p:blipFill>
          <p:spPr>
            <a:xfrm>
              <a:off x="183104" y="4445464"/>
              <a:ext cx="2354017" cy="399284"/>
            </a:xfrm>
            <a:prstGeom prst="rect">
              <a:avLst/>
            </a:prstGeom>
          </p:spPr>
        </p:pic>
        <p:pic>
          <p:nvPicPr>
            <p:cNvPr id="21" name="圖片 20">
              <a:extLst>
                <a:ext uri="{FF2B5EF4-FFF2-40B4-BE49-F238E27FC236}">
                  <a16:creationId xmlns:a16="http://schemas.microsoft.com/office/drawing/2014/main" id="{3CC10625-43F7-4CA6-B75A-A9EBF54A4DAF}"/>
                </a:ext>
              </a:extLst>
            </p:cNvPr>
            <p:cNvPicPr>
              <a:picLocks noChangeAspect="1"/>
            </p:cNvPicPr>
            <p:nvPr/>
          </p:nvPicPr>
          <p:blipFill>
            <a:blip r:embed="rId2">
              <a:alphaModFix amt="44000"/>
              <a:extLst>
                <a:ext uri="{28A0092B-C50C-407E-A947-70E740481C1C}">
                  <a14:useLocalDpi xmlns:a14="http://schemas.microsoft.com/office/drawing/2010/main"/>
                </a:ext>
              </a:extLst>
            </a:blip>
            <a:stretch>
              <a:fillRect/>
            </a:stretch>
          </p:blipFill>
          <p:spPr>
            <a:xfrm>
              <a:off x="557143" y="1745928"/>
              <a:ext cx="3940228" cy="1039297"/>
            </a:xfrm>
            <a:prstGeom prst="rect">
              <a:avLst/>
            </a:prstGeom>
          </p:spPr>
        </p:pic>
        <p:sp>
          <p:nvSpPr>
            <p:cNvPr id="25" name="TextBox 17">
              <a:extLst>
                <a:ext uri="{FF2B5EF4-FFF2-40B4-BE49-F238E27FC236}">
                  <a16:creationId xmlns:a16="http://schemas.microsoft.com/office/drawing/2014/main" id="{99C7F6B9-4E57-9443-8031-8D14011E5195}"/>
                </a:ext>
              </a:extLst>
            </p:cNvPr>
            <p:cNvSpPr txBox="1"/>
            <p:nvPr/>
          </p:nvSpPr>
          <p:spPr>
            <a:xfrm>
              <a:off x="392012" y="4349171"/>
              <a:ext cx="1949809" cy="276508"/>
            </a:xfrm>
            <a:prstGeom prst="rect">
              <a:avLst/>
            </a:prstGeom>
            <a:noFill/>
          </p:spPr>
          <p:txBody>
            <a:bodyPr wrap="none" rtlCol="0">
              <a:spAutoFit/>
            </a:bodyPr>
            <a:lstStyle/>
            <a:p>
              <a:r>
                <a:rPr lang="en-US" sz="1333"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TL-R1620Sep-RP</a:t>
              </a:r>
            </a:p>
          </p:txBody>
        </p:sp>
        <p:sp>
          <p:nvSpPr>
            <p:cNvPr id="28" name="TextBox 17">
              <a:extLst>
                <a:ext uri="{FF2B5EF4-FFF2-40B4-BE49-F238E27FC236}">
                  <a16:creationId xmlns:a16="http://schemas.microsoft.com/office/drawing/2014/main" id="{34B68AD5-8EDC-DC42-967F-90E4C9066B34}"/>
                </a:ext>
              </a:extLst>
            </p:cNvPr>
            <p:cNvSpPr txBox="1"/>
            <p:nvPr/>
          </p:nvSpPr>
          <p:spPr>
            <a:xfrm>
              <a:off x="2660512" y="4350976"/>
              <a:ext cx="2020771" cy="276508"/>
            </a:xfrm>
            <a:prstGeom prst="rect">
              <a:avLst/>
            </a:prstGeom>
            <a:noFill/>
          </p:spPr>
          <p:txBody>
            <a:bodyPr wrap="square" rtlCol="0">
              <a:spAutoFit/>
            </a:bodyPr>
            <a:lstStyle/>
            <a:p>
              <a:r>
                <a:rPr lang="en-US" altLang="zh-TW" sz="1333" b="1"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TL-R1620Sep-RP</a:t>
              </a:r>
            </a:p>
          </p:txBody>
        </p:sp>
        <p:pic>
          <p:nvPicPr>
            <p:cNvPr id="16" name="圖片 15">
              <a:extLst>
                <a:ext uri="{FF2B5EF4-FFF2-40B4-BE49-F238E27FC236}">
                  <a16:creationId xmlns:a16="http://schemas.microsoft.com/office/drawing/2014/main" id="{320C7C3D-BEFD-4A06-8D37-891623FB0221}"/>
                </a:ext>
              </a:extLst>
            </p:cNvPr>
            <p:cNvPicPr>
              <a:picLocks noChangeAspect="1"/>
            </p:cNvPicPr>
            <p:nvPr/>
          </p:nvPicPr>
          <p:blipFill>
            <a:blip r:embed="rId2">
              <a:alphaModFix amt="41000"/>
              <a:extLst>
                <a:ext uri="{28A0092B-C50C-407E-A947-70E740481C1C}">
                  <a14:useLocalDpi xmlns:a14="http://schemas.microsoft.com/office/drawing/2010/main"/>
                </a:ext>
              </a:extLst>
            </a:blip>
            <a:stretch>
              <a:fillRect/>
            </a:stretch>
          </p:blipFill>
          <p:spPr>
            <a:xfrm>
              <a:off x="2566686" y="4488457"/>
              <a:ext cx="2354017" cy="399284"/>
            </a:xfrm>
            <a:prstGeom prst="rect">
              <a:avLst/>
            </a:prstGeom>
          </p:spPr>
        </p:pic>
      </p:grpSp>
      <p:sp>
        <p:nvSpPr>
          <p:cNvPr id="5" name="標題 4">
            <a:extLst>
              <a:ext uri="{FF2B5EF4-FFF2-40B4-BE49-F238E27FC236}">
                <a16:creationId xmlns:a16="http://schemas.microsoft.com/office/drawing/2014/main" id="{D09ACBF6-E424-31FA-F759-8A77C6AAE42F}"/>
              </a:ext>
            </a:extLst>
          </p:cNvPr>
          <p:cNvSpPr>
            <a:spLocks noGrp="1"/>
          </p:cNvSpPr>
          <p:nvPr>
            <p:ph type="title"/>
          </p:nvPr>
        </p:nvSpPr>
        <p:spPr>
          <a:xfrm>
            <a:off x="4119" y="494662"/>
            <a:ext cx="12183762" cy="1304969"/>
          </a:xfrm>
        </p:spPr>
        <p:txBody>
          <a:bodyPr>
            <a:normAutofit/>
          </a:bodyPr>
          <a:lstStyle/>
          <a:p>
            <a:r>
              <a:rPr lang="en-US" altLang="ja-JP" dirty="0" err="1"/>
              <a:t>複数</a:t>
            </a:r>
            <a:r>
              <a:rPr lang="ja-JP" altLang="en-US" dirty="0"/>
              <a:t>の</a:t>
            </a:r>
            <a:r>
              <a:rPr lang="en-US" altLang="ja-JP" dirty="0"/>
              <a:t>QNAP SAS 12Gb/s 12ベイ &amp; 16ベイ</a:t>
            </a:r>
            <a:br>
              <a:rPr lang="en-US" altLang="ja-JP" dirty="0"/>
            </a:br>
            <a:r>
              <a:rPr lang="en-US" altLang="ja-JP" dirty="0" err="1"/>
              <a:t>JBODユニットでPBのストレージ容量に到達</a:t>
            </a:r>
            <a:endParaRPr lang="zh-TW" dirty="0">
              <a:sym typeface="Arial" panose="020B0604020202020204" pitchFamily="34" charset="0"/>
            </a:endParaRPr>
          </a:p>
        </p:txBody>
      </p:sp>
      <p:pic>
        <p:nvPicPr>
          <p:cNvPr id="11" name="Picture 2">
            <a:extLst>
              <a:ext uri="{FF2B5EF4-FFF2-40B4-BE49-F238E27FC236}">
                <a16:creationId xmlns:a16="http://schemas.microsoft.com/office/drawing/2014/main" id="{76508951-5FD5-A2D5-4FF9-79B022C3F2B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471140" y="1665269"/>
            <a:ext cx="1813452" cy="113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37025"/>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8"/>
          <p:cNvSpPr/>
          <p:nvPr/>
        </p:nvSpPr>
        <p:spPr>
          <a:xfrm>
            <a:off x="9963447" y="3110453"/>
            <a:ext cx="904875" cy="3525316"/>
          </a:xfrm>
          <a:prstGeom prst="rect">
            <a:avLst/>
          </a:prstGeom>
          <a:gradFill>
            <a:gsLst>
              <a:gs pos="0">
                <a:srgbClr val="FFFFFF">
                  <a:alpha val="29803"/>
                </a:srgbClr>
              </a:gs>
              <a:gs pos="543">
                <a:srgbClr val="FFFFFF">
                  <a:alpha val="29803"/>
                </a:srgbClr>
              </a:gs>
              <a:gs pos="15000">
                <a:srgbClr val="8C9AB7">
                  <a:alpha val="29803"/>
                </a:srgbClr>
              </a:gs>
              <a:gs pos="40000">
                <a:srgbClr val="002060">
                  <a:alpha val="48627"/>
                </a:srgbClr>
              </a:gs>
              <a:gs pos="96000">
                <a:srgbClr val="2A98EA"/>
              </a:gs>
              <a:gs pos="100000">
                <a:srgbClr val="2A98EA"/>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a:solidFill>
                  <a:schemeClr val="lt1"/>
                </a:solidFill>
                <a:latin typeface="Meiryo UI" panose="020B0604030504040204" pitchFamily="50" charset="-128"/>
                <a:ea typeface="Meiryo UI" panose="020B0604030504040204" pitchFamily="50" charset="-128"/>
              </a:rPr>
              <a:t>Xeon E</a:t>
            </a:r>
            <a:endParaRPr sz="1100" b="1" dirty="0">
              <a:solidFill>
                <a:schemeClr val="lt1"/>
              </a:solidFill>
              <a:latin typeface="Meiryo UI" panose="020B0604030504040204" pitchFamily="50" charset="-128"/>
              <a:ea typeface="Meiryo UI" panose="020B0604030504040204" pitchFamily="50" charset="-128"/>
              <a:sym typeface="Arial"/>
            </a:endParaRPr>
          </a:p>
        </p:txBody>
      </p:sp>
      <p:cxnSp>
        <p:nvCxnSpPr>
          <p:cNvPr id="75" name="Google Shape;75;p18"/>
          <p:cNvCxnSpPr/>
          <p:nvPr/>
        </p:nvCxnSpPr>
        <p:spPr>
          <a:xfrm>
            <a:off x="431800" y="5873769"/>
            <a:ext cx="11209867" cy="0"/>
          </a:xfrm>
          <a:prstGeom prst="straightConnector1">
            <a:avLst/>
          </a:prstGeom>
          <a:noFill/>
          <a:ln w="9525" cap="flat" cmpd="sng">
            <a:solidFill>
              <a:srgbClr val="FFFFFF">
                <a:alpha val="20000"/>
              </a:srgbClr>
            </a:solidFill>
            <a:prstDash val="solid"/>
            <a:miter lim="800000"/>
            <a:headEnd type="none" w="sm" len="sm"/>
            <a:tailEnd type="none" w="sm" len="sm"/>
          </a:ln>
        </p:spPr>
      </p:cxnSp>
      <p:cxnSp>
        <p:nvCxnSpPr>
          <p:cNvPr id="76" name="Google Shape;76;p18"/>
          <p:cNvCxnSpPr/>
          <p:nvPr/>
        </p:nvCxnSpPr>
        <p:spPr>
          <a:xfrm>
            <a:off x="431800" y="5111769"/>
            <a:ext cx="11209867" cy="0"/>
          </a:xfrm>
          <a:prstGeom prst="straightConnector1">
            <a:avLst/>
          </a:prstGeom>
          <a:noFill/>
          <a:ln w="9525" cap="flat" cmpd="sng">
            <a:solidFill>
              <a:srgbClr val="FFFFFF">
                <a:alpha val="20000"/>
              </a:srgbClr>
            </a:solidFill>
            <a:prstDash val="solid"/>
            <a:miter lim="800000"/>
            <a:headEnd type="none" w="sm" len="sm"/>
            <a:tailEnd type="none" w="sm" len="sm"/>
          </a:ln>
        </p:spPr>
      </p:cxnSp>
      <p:cxnSp>
        <p:nvCxnSpPr>
          <p:cNvPr id="77" name="Google Shape;77;p18"/>
          <p:cNvCxnSpPr/>
          <p:nvPr/>
        </p:nvCxnSpPr>
        <p:spPr>
          <a:xfrm>
            <a:off x="431800" y="4340492"/>
            <a:ext cx="11209867" cy="0"/>
          </a:xfrm>
          <a:prstGeom prst="straightConnector1">
            <a:avLst/>
          </a:prstGeom>
          <a:noFill/>
          <a:ln w="9525" cap="flat" cmpd="sng">
            <a:solidFill>
              <a:srgbClr val="FFFFFF">
                <a:alpha val="20000"/>
              </a:srgbClr>
            </a:solidFill>
            <a:prstDash val="solid"/>
            <a:miter lim="800000"/>
            <a:headEnd type="none" w="sm" len="sm"/>
            <a:tailEnd type="none" w="sm" len="sm"/>
          </a:ln>
        </p:spPr>
      </p:cxnSp>
      <p:cxnSp>
        <p:nvCxnSpPr>
          <p:cNvPr id="78" name="Google Shape;78;p18"/>
          <p:cNvCxnSpPr/>
          <p:nvPr/>
        </p:nvCxnSpPr>
        <p:spPr>
          <a:xfrm>
            <a:off x="431800" y="3581948"/>
            <a:ext cx="11209867" cy="0"/>
          </a:xfrm>
          <a:prstGeom prst="straightConnector1">
            <a:avLst/>
          </a:prstGeom>
          <a:noFill/>
          <a:ln w="9525" cap="flat" cmpd="sng">
            <a:solidFill>
              <a:srgbClr val="FFFFFF">
                <a:alpha val="20000"/>
              </a:srgbClr>
            </a:solidFill>
            <a:prstDash val="solid"/>
            <a:miter lim="800000"/>
            <a:headEnd type="none" w="sm" len="sm"/>
            <a:tailEnd type="none" w="sm" len="sm"/>
          </a:ln>
        </p:spPr>
      </p:cxnSp>
      <p:cxnSp>
        <p:nvCxnSpPr>
          <p:cNvPr id="79" name="Google Shape;79;p18"/>
          <p:cNvCxnSpPr/>
          <p:nvPr/>
        </p:nvCxnSpPr>
        <p:spPr>
          <a:xfrm>
            <a:off x="431800" y="6635769"/>
            <a:ext cx="11209867" cy="0"/>
          </a:xfrm>
          <a:prstGeom prst="straightConnector1">
            <a:avLst/>
          </a:prstGeom>
          <a:noFill/>
          <a:ln w="9525" cap="flat" cmpd="sng">
            <a:solidFill>
              <a:srgbClr val="FFFFFF">
                <a:alpha val="20000"/>
              </a:srgbClr>
            </a:solidFill>
            <a:prstDash val="solid"/>
            <a:miter lim="800000"/>
            <a:headEnd type="none" w="sm" len="sm"/>
            <a:tailEnd type="none" w="sm" len="sm"/>
          </a:ln>
        </p:spPr>
      </p:cxnSp>
      <p:sp>
        <p:nvSpPr>
          <p:cNvPr id="80" name="Google Shape;80;p18"/>
          <p:cNvSpPr/>
          <p:nvPr/>
        </p:nvSpPr>
        <p:spPr>
          <a:xfrm>
            <a:off x="1282938" y="5873769"/>
            <a:ext cx="813655" cy="762000"/>
          </a:xfrm>
          <a:prstGeom prst="rect">
            <a:avLst/>
          </a:prstGeom>
          <a:solidFill>
            <a:schemeClr val="l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a:solidFill>
                  <a:schemeClr val="lt1"/>
                </a:solidFill>
                <a:latin typeface="Meiryo UI" panose="020B0604030504040204" pitchFamily="50" charset="-128"/>
                <a:ea typeface="Meiryo UI" panose="020B0604030504040204" pitchFamily="50" charset="-128"/>
              </a:rPr>
              <a:t>Celeron</a:t>
            </a:r>
            <a:endParaRPr sz="1100" b="1" dirty="0">
              <a:solidFill>
                <a:schemeClr val="lt1"/>
              </a:solidFill>
              <a:latin typeface="Meiryo UI" panose="020B0604030504040204" pitchFamily="50" charset="-128"/>
              <a:ea typeface="Meiryo UI" panose="020B0604030504040204" pitchFamily="50" charset="-128"/>
              <a:sym typeface="Arial"/>
            </a:endParaRPr>
          </a:p>
        </p:txBody>
      </p:sp>
      <p:sp>
        <p:nvSpPr>
          <p:cNvPr id="81" name="Google Shape;81;p18"/>
          <p:cNvSpPr/>
          <p:nvPr/>
        </p:nvSpPr>
        <p:spPr>
          <a:xfrm>
            <a:off x="3300439" y="5488367"/>
            <a:ext cx="750750" cy="1147402"/>
          </a:xfrm>
          <a:prstGeom prst="rect">
            <a:avLst/>
          </a:prstGeom>
          <a:solidFill>
            <a:schemeClr val="l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a:solidFill>
                  <a:schemeClr val="lt1"/>
                </a:solidFill>
                <a:latin typeface="Meiryo UI" panose="020B0604030504040204" pitchFamily="50" charset="-128"/>
                <a:ea typeface="Meiryo UI" panose="020B0604030504040204" pitchFamily="50" charset="-128"/>
              </a:rPr>
              <a:t>Pentium</a:t>
            </a:r>
            <a:endParaRPr sz="1100" b="1" dirty="0">
              <a:solidFill>
                <a:schemeClr val="lt1"/>
              </a:solidFill>
              <a:latin typeface="Meiryo UI" panose="020B0604030504040204" pitchFamily="50" charset="-128"/>
              <a:ea typeface="Meiryo UI" panose="020B0604030504040204" pitchFamily="50" charset="-128"/>
              <a:sym typeface="Arial"/>
            </a:endParaRPr>
          </a:p>
        </p:txBody>
      </p:sp>
      <p:pic>
        <p:nvPicPr>
          <p:cNvPr id="82" name="Google Shape;82;p18" descr="intel-celeron-2021"/>
          <p:cNvPicPr preferRelativeResize="0"/>
          <p:nvPr/>
        </p:nvPicPr>
        <p:blipFill rotWithShape="1">
          <a:blip r:embed="rId3">
            <a:alphaModFix/>
          </a:blip>
          <a:srcRect/>
          <a:stretch/>
        </p:blipFill>
        <p:spPr>
          <a:xfrm>
            <a:off x="1288263" y="4863273"/>
            <a:ext cx="762000" cy="762000"/>
          </a:xfrm>
          <a:prstGeom prst="rect">
            <a:avLst/>
          </a:prstGeom>
          <a:noFill/>
          <a:ln>
            <a:noFill/>
          </a:ln>
        </p:spPr>
      </p:pic>
      <p:pic>
        <p:nvPicPr>
          <p:cNvPr id="83" name="Google Shape;83;p18" descr="intel-pentium"/>
          <p:cNvPicPr preferRelativeResize="0"/>
          <p:nvPr/>
        </p:nvPicPr>
        <p:blipFill rotWithShape="1">
          <a:blip r:embed="rId4">
            <a:alphaModFix/>
          </a:blip>
          <a:srcRect/>
          <a:stretch/>
        </p:blipFill>
        <p:spPr>
          <a:xfrm>
            <a:off x="3274825" y="4438905"/>
            <a:ext cx="762000" cy="762000"/>
          </a:xfrm>
          <a:prstGeom prst="rect">
            <a:avLst/>
          </a:prstGeom>
          <a:noFill/>
          <a:ln>
            <a:noFill/>
          </a:ln>
        </p:spPr>
      </p:pic>
      <p:pic>
        <p:nvPicPr>
          <p:cNvPr id="84" name="Google Shape;84;p18" descr="intel-core-i3"/>
          <p:cNvPicPr preferRelativeResize="0"/>
          <p:nvPr/>
        </p:nvPicPr>
        <p:blipFill rotWithShape="1">
          <a:blip r:embed="rId5">
            <a:alphaModFix/>
          </a:blip>
          <a:srcRect/>
          <a:stretch/>
        </p:blipFill>
        <p:spPr>
          <a:xfrm>
            <a:off x="4288651" y="4057905"/>
            <a:ext cx="762000" cy="762000"/>
          </a:xfrm>
          <a:prstGeom prst="rect">
            <a:avLst/>
          </a:prstGeom>
          <a:noFill/>
          <a:ln>
            <a:noFill/>
          </a:ln>
        </p:spPr>
      </p:pic>
      <p:pic>
        <p:nvPicPr>
          <p:cNvPr id="85" name="Google Shape;85;p18" descr="intel-core-i5"/>
          <p:cNvPicPr preferRelativeResize="0"/>
          <p:nvPr/>
        </p:nvPicPr>
        <p:blipFill rotWithShape="1">
          <a:blip r:embed="rId6">
            <a:alphaModFix/>
          </a:blip>
          <a:srcRect/>
          <a:stretch/>
        </p:blipFill>
        <p:spPr>
          <a:xfrm>
            <a:off x="5366064" y="3600096"/>
            <a:ext cx="762000" cy="762000"/>
          </a:xfrm>
          <a:prstGeom prst="rect">
            <a:avLst/>
          </a:prstGeom>
          <a:noFill/>
          <a:ln>
            <a:noFill/>
          </a:ln>
        </p:spPr>
      </p:pic>
      <p:pic>
        <p:nvPicPr>
          <p:cNvPr id="86" name="Google Shape;86;p18" descr="intel-core-i7"/>
          <p:cNvPicPr preferRelativeResize="0"/>
          <p:nvPr/>
        </p:nvPicPr>
        <p:blipFill rotWithShape="1">
          <a:blip r:embed="rId7">
            <a:alphaModFix/>
          </a:blip>
          <a:srcRect/>
          <a:stretch/>
        </p:blipFill>
        <p:spPr>
          <a:xfrm>
            <a:off x="6473503" y="3110453"/>
            <a:ext cx="762000" cy="762000"/>
          </a:xfrm>
          <a:prstGeom prst="rect">
            <a:avLst/>
          </a:prstGeom>
          <a:noFill/>
          <a:ln>
            <a:noFill/>
          </a:ln>
        </p:spPr>
      </p:pic>
      <p:pic>
        <p:nvPicPr>
          <p:cNvPr id="87" name="Google Shape;87;p18" descr="intel-core-i9"/>
          <p:cNvPicPr preferRelativeResize="0"/>
          <p:nvPr/>
        </p:nvPicPr>
        <p:blipFill rotWithShape="1">
          <a:blip r:embed="rId8">
            <a:alphaModFix/>
          </a:blip>
          <a:srcRect/>
          <a:stretch/>
        </p:blipFill>
        <p:spPr>
          <a:xfrm>
            <a:off x="7580942" y="2875019"/>
            <a:ext cx="762000" cy="762000"/>
          </a:xfrm>
          <a:prstGeom prst="rect">
            <a:avLst/>
          </a:prstGeom>
          <a:noFill/>
          <a:ln>
            <a:noFill/>
          </a:ln>
        </p:spPr>
      </p:pic>
      <p:pic>
        <p:nvPicPr>
          <p:cNvPr id="88" name="Google Shape;88;p18" descr="Intel® Xeon® D 處理器"/>
          <p:cNvPicPr preferRelativeResize="0"/>
          <p:nvPr/>
        </p:nvPicPr>
        <p:blipFill rotWithShape="1">
          <a:blip r:embed="rId9">
            <a:alphaModFix/>
          </a:blip>
          <a:srcRect/>
          <a:stretch/>
        </p:blipFill>
        <p:spPr>
          <a:xfrm>
            <a:off x="8768713" y="2837305"/>
            <a:ext cx="762000" cy="762000"/>
          </a:xfrm>
          <a:prstGeom prst="rect">
            <a:avLst/>
          </a:prstGeom>
          <a:noFill/>
          <a:ln>
            <a:noFill/>
          </a:ln>
        </p:spPr>
      </p:pic>
      <p:pic>
        <p:nvPicPr>
          <p:cNvPr id="89" name="Google Shape;89;p18" descr="Intel® Xeon® E 處理器"/>
          <p:cNvPicPr preferRelativeResize="0"/>
          <p:nvPr/>
        </p:nvPicPr>
        <p:blipFill rotWithShape="1">
          <a:blip r:embed="rId10">
            <a:alphaModFix/>
          </a:blip>
          <a:srcRect/>
          <a:stretch/>
        </p:blipFill>
        <p:spPr>
          <a:xfrm>
            <a:off x="9942076" y="2218953"/>
            <a:ext cx="947616" cy="947616"/>
          </a:xfrm>
          <a:prstGeom prst="rect">
            <a:avLst/>
          </a:prstGeom>
          <a:noFill/>
          <a:ln>
            <a:noFill/>
          </a:ln>
        </p:spPr>
      </p:pic>
      <p:pic>
        <p:nvPicPr>
          <p:cNvPr id="90" name="Google Shape;90;p18" descr="Intel Atom® 處理器 X 系列"/>
          <p:cNvPicPr preferRelativeResize="0"/>
          <p:nvPr/>
        </p:nvPicPr>
        <p:blipFill rotWithShape="1">
          <a:blip r:embed="rId11">
            <a:alphaModFix/>
          </a:blip>
          <a:srcRect/>
          <a:stretch/>
        </p:blipFill>
        <p:spPr>
          <a:xfrm>
            <a:off x="2286613" y="4819905"/>
            <a:ext cx="762000" cy="762000"/>
          </a:xfrm>
          <a:prstGeom prst="rect">
            <a:avLst/>
          </a:prstGeom>
          <a:noFill/>
          <a:ln>
            <a:noFill/>
          </a:ln>
        </p:spPr>
      </p:pic>
      <p:sp>
        <p:nvSpPr>
          <p:cNvPr id="91" name="Google Shape;91;p18"/>
          <p:cNvSpPr/>
          <p:nvPr/>
        </p:nvSpPr>
        <p:spPr>
          <a:xfrm>
            <a:off x="2286063" y="5873769"/>
            <a:ext cx="813655" cy="762000"/>
          </a:xfrm>
          <a:prstGeom prst="rect">
            <a:avLst/>
          </a:prstGeom>
          <a:solidFill>
            <a:schemeClr val="l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a:solidFill>
                  <a:schemeClr val="lt1"/>
                </a:solidFill>
                <a:latin typeface="Meiryo UI" panose="020B0604030504040204" pitchFamily="50" charset="-128"/>
                <a:ea typeface="Meiryo UI" panose="020B0604030504040204" pitchFamily="50" charset="-128"/>
              </a:rPr>
              <a:t>Atom</a:t>
            </a:r>
            <a:endParaRPr sz="1100" b="1" dirty="0">
              <a:solidFill>
                <a:schemeClr val="lt1"/>
              </a:solidFill>
              <a:latin typeface="Meiryo UI" panose="020B0604030504040204" pitchFamily="50" charset="-128"/>
              <a:ea typeface="Meiryo UI" panose="020B0604030504040204" pitchFamily="50" charset="-128"/>
              <a:sym typeface="Arial"/>
            </a:endParaRPr>
          </a:p>
        </p:txBody>
      </p:sp>
      <p:sp>
        <p:nvSpPr>
          <p:cNvPr id="92" name="Google Shape;92;p18"/>
          <p:cNvSpPr/>
          <p:nvPr/>
        </p:nvSpPr>
        <p:spPr>
          <a:xfrm>
            <a:off x="4288651" y="5042278"/>
            <a:ext cx="821559" cy="1593491"/>
          </a:xfrm>
          <a:prstGeom prst="rect">
            <a:avLst/>
          </a:prstGeom>
          <a:solidFill>
            <a:schemeClr val="l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a:solidFill>
                  <a:schemeClr val="lt1"/>
                </a:solidFill>
                <a:latin typeface="Meiryo UI" panose="020B0604030504040204" pitchFamily="50" charset="-128"/>
                <a:ea typeface="Meiryo UI" panose="020B0604030504040204" pitchFamily="50" charset="-128"/>
              </a:rPr>
              <a:t>i3</a:t>
            </a:r>
            <a:endParaRPr sz="1100" b="1" dirty="0">
              <a:solidFill>
                <a:schemeClr val="lt1"/>
              </a:solidFill>
              <a:latin typeface="Meiryo UI" panose="020B0604030504040204" pitchFamily="50" charset="-128"/>
              <a:ea typeface="Meiryo UI" panose="020B0604030504040204" pitchFamily="50" charset="-128"/>
              <a:sym typeface="Arial"/>
            </a:endParaRPr>
          </a:p>
        </p:txBody>
      </p:sp>
      <p:sp>
        <p:nvSpPr>
          <p:cNvPr id="93" name="Google Shape;93;p18"/>
          <p:cNvSpPr/>
          <p:nvPr/>
        </p:nvSpPr>
        <p:spPr>
          <a:xfrm>
            <a:off x="5366064" y="4614777"/>
            <a:ext cx="821559" cy="2020992"/>
          </a:xfrm>
          <a:prstGeom prst="rect">
            <a:avLst/>
          </a:prstGeom>
          <a:solidFill>
            <a:schemeClr val="l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a:solidFill>
                  <a:schemeClr val="lt1"/>
                </a:solidFill>
                <a:latin typeface="Meiryo UI" panose="020B0604030504040204" pitchFamily="50" charset="-128"/>
                <a:ea typeface="Meiryo UI" panose="020B0604030504040204" pitchFamily="50" charset="-128"/>
              </a:rPr>
              <a:t>i5</a:t>
            </a:r>
            <a:endParaRPr sz="1100" b="1" dirty="0">
              <a:solidFill>
                <a:schemeClr val="lt1"/>
              </a:solidFill>
              <a:latin typeface="Meiryo UI" panose="020B0604030504040204" pitchFamily="50" charset="-128"/>
              <a:ea typeface="Meiryo UI" panose="020B0604030504040204" pitchFamily="50" charset="-128"/>
              <a:sym typeface="Arial"/>
            </a:endParaRPr>
          </a:p>
        </p:txBody>
      </p:sp>
      <p:sp>
        <p:nvSpPr>
          <p:cNvPr id="94" name="Google Shape;94;p18"/>
          <p:cNvSpPr/>
          <p:nvPr/>
        </p:nvSpPr>
        <p:spPr>
          <a:xfrm>
            <a:off x="6469984" y="4200606"/>
            <a:ext cx="821559" cy="2435163"/>
          </a:xfrm>
          <a:prstGeom prst="rect">
            <a:avLst/>
          </a:prstGeom>
          <a:solidFill>
            <a:schemeClr val="l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a:solidFill>
                  <a:schemeClr val="lt1"/>
                </a:solidFill>
                <a:latin typeface="Meiryo UI" panose="020B0604030504040204" pitchFamily="50" charset="-128"/>
                <a:ea typeface="Meiryo UI" panose="020B0604030504040204" pitchFamily="50" charset="-128"/>
              </a:rPr>
              <a:t>i7</a:t>
            </a:r>
            <a:endParaRPr sz="1100" b="1" dirty="0">
              <a:solidFill>
                <a:schemeClr val="lt1"/>
              </a:solidFill>
              <a:latin typeface="Meiryo UI" panose="020B0604030504040204" pitchFamily="50" charset="-128"/>
              <a:ea typeface="Meiryo UI" panose="020B0604030504040204" pitchFamily="50" charset="-128"/>
              <a:sym typeface="Arial"/>
            </a:endParaRPr>
          </a:p>
        </p:txBody>
      </p:sp>
      <p:sp>
        <p:nvSpPr>
          <p:cNvPr id="95" name="Google Shape;95;p18"/>
          <p:cNvSpPr/>
          <p:nvPr/>
        </p:nvSpPr>
        <p:spPr>
          <a:xfrm>
            <a:off x="7606956" y="3901114"/>
            <a:ext cx="821559" cy="2734655"/>
          </a:xfrm>
          <a:prstGeom prst="rect">
            <a:avLst/>
          </a:prstGeom>
          <a:solidFill>
            <a:schemeClr val="l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a:solidFill>
                  <a:schemeClr val="lt1"/>
                </a:solidFill>
                <a:latin typeface="Meiryo UI" panose="020B0604030504040204" pitchFamily="50" charset="-128"/>
                <a:ea typeface="Meiryo UI" panose="020B0604030504040204" pitchFamily="50" charset="-128"/>
              </a:rPr>
              <a:t>i9</a:t>
            </a:r>
            <a:endParaRPr sz="1100" b="1" dirty="0">
              <a:solidFill>
                <a:schemeClr val="lt1"/>
              </a:solidFill>
              <a:latin typeface="Meiryo UI" panose="020B0604030504040204" pitchFamily="50" charset="-128"/>
              <a:ea typeface="Meiryo UI" panose="020B0604030504040204" pitchFamily="50" charset="-128"/>
              <a:sym typeface="Arial"/>
            </a:endParaRPr>
          </a:p>
        </p:txBody>
      </p:sp>
      <p:sp>
        <p:nvSpPr>
          <p:cNvPr id="96" name="Google Shape;96;p18"/>
          <p:cNvSpPr/>
          <p:nvPr/>
        </p:nvSpPr>
        <p:spPr>
          <a:xfrm>
            <a:off x="8770435" y="3901114"/>
            <a:ext cx="821559" cy="2734655"/>
          </a:xfrm>
          <a:prstGeom prst="rect">
            <a:avLst/>
          </a:prstGeom>
          <a:solidFill>
            <a:schemeClr val="l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a:solidFill>
                  <a:schemeClr val="lt1"/>
                </a:solidFill>
                <a:latin typeface="Meiryo UI" panose="020B0604030504040204" pitchFamily="50" charset="-128"/>
                <a:ea typeface="Meiryo UI" panose="020B0604030504040204" pitchFamily="50" charset="-128"/>
              </a:rPr>
              <a:t>Xeon D</a:t>
            </a:r>
            <a:endParaRPr sz="1100" b="1" dirty="0">
              <a:solidFill>
                <a:schemeClr val="lt1"/>
              </a:solidFill>
              <a:latin typeface="Meiryo UI" panose="020B0604030504040204" pitchFamily="50" charset="-128"/>
              <a:ea typeface="Meiryo UI" panose="020B0604030504040204" pitchFamily="50" charset="-128"/>
              <a:sym typeface="Arial"/>
            </a:endParaRPr>
          </a:p>
        </p:txBody>
      </p:sp>
      <p:sp>
        <p:nvSpPr>
          <p:cNvPr id="97" name="Google Shape;97;p18"/>
          <p:cNvSpPr txBox="1"/>
          <p:nvPr/>
        </p:nvSpPr>
        <p:spPr>
          <a:xfrm>
            <a:off x="431799" y="464103"/>
            <a:ext cx="11362635" cy="14513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3200"/>
              <a:buFont typeface="Arial"/>
              <a:buNone/>
            </a:pPr>
            <a:r>
              <a:rPr lang="en-US" sz="3200" dirty="0">
                <a:solidFill>
                  <a:schemeClr val="lt1"/>
                </a:solidFill>
                <a:latin typeface="Meiryo UI" panose="020B0604030504040204" pitchFamily="50" charset="-128"/>
                <a:ea typeface="Meiryo UI" panose="020B0604030504040204" pitchFamily="50" charset="-128"/>
              </a:rPr>
              <a:t>コンシューマからエンタープライズまで、x86ベースのIntel</a:t>
            </a:r>
            <a:r>
              <a:rPr kumimoji="1" lang="en-US" altLang="zh-TW" sz="3200" baseline="30000"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 Ⓡ</a:t>
            </a:r>
            <a:r>
              <a:rPr lang="en-US" sz="3200" dirty="0" err="1">
                <a:solidFill>
                  <a:schemeClr val="lt1"/>
                </a:solidFill>
                <a:latin typeface="Meiryo UI" panose="020B0604030504040204" pitchFamily="50" charset="-128"/>
                <a:ea typeface="Meiryo UI" panose="020B0604030504040204" pitchFamily="50" charset="-128"/>
              </a:rPr>
              <a:t>マルチコア</a:t>
            </a:r>
            <a:br>
              <a:rPr lang="en-US" sz="3200" dirty="0">
                <a:solidFill>
                  <a:schemeClr val="lt1"/>
                </a:solidFill>
                <a:latin typeface="Meiryo UI" panose="020B0604030504040204" pitchFamily="50" charset="-128"/>
                <a:ea typeface="Meiryo UI" panose="020B0604030504040204" pitchFamily="50" charset="-128"/>
              </a:rPr>
            </a:br>
            <a:r>
              <a:rPr lang="en-US" sz="3200" dirty="0" err="1">
                <a:solidFill>
                  <a:schemeClr val="lt1"/>
                </a:solidFill>
                <a:latin typeface="Meiryo UI" panose="020B0604030504040204" pitchFamily="50" charset="-128"/>
                <a:ea typeface="Meiryo UI" panose="020B0604030504040204" pitchFamily="50" charset="-128"/>
              </a:rPr>
              <a:t>およびマルチスレッドプロセッサは優れたパフォーマンスを提供します</a:t>
            </a:r>
            <a:endParaRPr sz="3200" dirty="0">
              <a:solidFill>
                <a:schemeClr val="lt1"/>
              </a:solidFill>
              <a:latin typeface="Meiryo UI" panose="020B0604030504040204" pitchFamily="50" charset="-128"/>
              <a:ea typeface="Meiryo UI" panose="020B0604030504040204" pitchFamily="50" charset="-128"/>
              <a:sym typeface="Arial"/>
            </a:endParaRPr>
          </a:p>
        </p:txBody>
      </p:sp>
      <p:pic>
        <p:nvPicPr>
          <p:cNvPr id="98" name="Google Shape;98;p18" descr="處理器跑馬燈影像"/>
          <p:cNvPicPr preferRelativeResize="0"/>
          <p:nvPr/>
        </p:nvPicPr>
        <p:blipFill rotWithShape="1">
          <a:blip r:embed="rId12">
            <a:alphaModFix/>
          </a:blip>
          <a:srcRect l="29997" t="13908" r="29997" b="13908"/>
          <a:stretch/>
        </p:blipFill>
        <p:spPr>
          <a:xfrm>
            <a:off x="918202" y="1930361"/>
            <a:ext cx="1025500" cy="1040846"/>
          </a:xfrm>
          <a:prstGeom prst="rect">
            <a:avLst/>
          </a:prstGeom>
          <a:noFill/>
          <a:ln>
            <a:noFill/>
          </a:ln>
        </p:spPr>
      </p:pic>
      <p:sp>
        <p:nvSpPr>
          <p:cNvPr id="99" name="Google Shape;99;p18"/>
          <p:cNvSpPr/>
          <p:nvPr/>
        </p:nvSpPr>
        <p:spPr>
          <a:xfrm>
            <a:off x="1948653" y="1936537"/>
            <a:ext cx="7787742" cy="951543"/>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QNAPとIntel</a:t>
            </a:r>
            <a:r>
              <a:rPr kumimoji="1" lang="en-US" altLang="zh-TW" sz="1600" baseline="30000"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a:t>
            </a:r>
            <a:r>
              <a:rPr lang="en-US" sz="1600" dirty="0">
                <a:solidFill>
                  <a:schemeClr val="lt1"/>
                </a:solidFill>
                <a:latin typeface="Meiryo UI" panose="020B0604030504040204" pitchFamily="50" charset="-128"/>
                <a:ea typeface="Meiryo UI" panose="020B0604030504040204" pitchFamily="50" charset="-128"/>
              </a:rPr>
              <a:t>は15年以上にわたってNASソリューションのために協力し、ネットワークストレージの</a:t>
            </a:r>
            <a:r>
              <a:rPr lang="ja-JP" altLang="en-US" sz="1600" dirty="0">
                <a:solidFill>
                  <a:schemeClr val="lt1"/>
                </a:solidFill>
                <a:latin typeface="Meiryo UI" panose="020B0604030504040204" pitchFamily="50" charset="-128"/>
                <a:ea typeface="Meiryo UI" panose="020B0604030504040204" pitchFamily="50" charset="-128"/>
              </a:rPr>
              <a:t>規格</a:t>
            </a:r>
            <a:r>
              <a:rPr lang="en-US" sz="1600" dirty="0">
                <a:solidFill>
                  <a:schemeClr val="lt1"/>
                </a:solidFill>
                <a:latin typeface="Meiryo UI" panose="020B0604030504040204" pitchFamily="50" charset="-128"/>
                <a:ea typeface="Meiryo UI" panose="020B0604030504040204" pitchFamily="50" charset="-128"/>
              </a:rPr>
              <a:t>、</a:t>
            </a:r>
            <a:r>
              <a:rPr lang="en-US" sz="1600" dirty="0" err="1">
                <a:solidFill>
                  <a:schemeClr val="lt1"/>
                </a:solidFill>
                <a:latin typeface="Meiryo UI" panose="020B0604030504040204" pitchFamily="50" charset="-128"/>
                <a:ea typeface="Meiryo UI" panose="020B0604030504040204" pitchFamily="50" charset="-128"/>
              </a:rPr>
              <a:t>パフォーマンス、ビジネスおよび個人</a:t>
            </a:r>
            <a:r>
              <a:rPr lang="ja-JP" altLang="en-US" sz="1600" dirty="0">
                <a:solidFill>
                  <a:schemeClr val="lt1"/>
                </a:solidFill>
                <a:latin typeface="Meiryo UI" panose="020B0604030504040204" pitchFamily="50" charset="-128"/>
                <a:ea typeface="Meiryo UI" panose="020B0604030504040204" pitchFamily="50" charset="-128"/>
              </a:rPr>
              <a:t>の</a:t>
            </a:r>
            <a:r>
              <a:rPr lang="en-US" sz="1600" dirty="0" err="1">
                <a:solidFill>
                  <a:schemeClr val="lt1"/>
                </a:solidFill>
                <a:latin typeface="Meiryo UI" panose="020B0604030504040204" pitchFamily="50" charset="-128"/>
                <a:ea typeface="Meiryo UI" panose="020B0604030504040204" pitchFamily="50" charset="-128"/>
              </a:rPr>
              <a:t>使用、コンテンツ</a:t>
            </a:r>
            <a:r>
              <a:rPr lang="ja-JP" altLang="en-US" sz="1600" dirty="0">
                <a:solidFill>
                  <a:schemeClr val="lt1"/>
                </a:solidFill>
                <a:latin typeface="Meiryo UI" panose="020B0604030504040204" pitchFamily="50" charset="-128"/>
                <a:ea typeface="Meiryo UI" panose="020B0604030504040204" pitchFamily="50" charset="-128"/>
              </a:rPr>
              <a:t>制作</a:t>
            </a:r>
            <a:r>
              <a:rPr lang="en-US" sz="1600" dirty="0">
                <a:solidFill>
                  <a:schemeClr val="lt1"/>
                </a:solidFill>
                <a:latin typeface="Meiryo UI" panose="020B0604030504040204" pitchFamily="50" charset="-128"/>
                <a:ea typeface="Meiryo UI" panose="020B0604030504040204" pitchFamily="50" charset="-128"/>
              </a:rPr>
              <a:t>、</a:t>
            </a:r>
            <a:r>
              <a:rPr lang="en-US" sz="1600" dirty="0" err="1">
                <a:solidFill>
                  <a:schemeClr val="lt1"/>
                </a:solidFill>
                <a:latin typeface="Meiryo UI" panose="020B0604030504040204" pitchFamily="50" charset="-128"/>
                <a:ea typeface="Meiryo UI" panose="020B0604030504040204" pitchFamily="50" charset="-128"/>
              </a:rPr>
              <a:t>IoT、人工知能などの革新的なアプリケーションを設定してきました</a:t>
            </a:r>
            <a:r>
              <a:rPr lang="en-US" sz="1600"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Google Shape;808;p45"/>
          <p:cNvPicPr preferRelativeResize="0"/>
          <p:nvPr/>
        </p:nvPicPr>
        <p:blipFill rotWithShape="1">
          <a:blip r:embed="rId3">
            <a:alphaModFix/>
          </a:blip>
          <a:srcRect/>
          <a:stretch/>
        </p:blipFill>
        <p:spPr>
          <a:xfrm>
            <a:off x="1128118" y="5223570"/>
            <a:ext cx="4777378" cy="834650"/>
          </a:xfrm>
          <a:prstGeom prst="rect">
            <a:avLst/>
          </a:prstGeom>
          <a:noFill/>
          <a:ln>
            <a:noFill/>
          </a:ln>
        </p:spPr>
      </p:pic>
    </p:spTree>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grpSp>
        <p:nvGrpSpPr>
          <p:cNvPr id="814" name="Google Shape;814;p46"/>
          <p:cNvGrpSpPr/>
          <p:nvPr/>
        </p:nvGrpSpPr>
        <p:grpSpPr>
          <a:xfrm>
            <a:off x="957368" y="1964292"/>
            <a:ext cx="10136814" cy="4576980"/>
            <a:chOff x="957366" y="1964293"/>
            <a:chExt cx="10532838" cy="4755794"/>
          </a:xfrm>
        </p:grpSpPr>
        <p:grpSp>
          <p:nvGrpSpPr>
            <p:cNvPr id="815" name="Google Shape;815;p46"/>
            <p:cNvGrpSpPr/>
            <p:nvPr/>
          </p:nvGrpSpPr>
          <p:grpSpPr>
            <a:xfrm>
              <a:off x="3564334" y="2912258"/>
              <a:ext cx="2783534" cy="1788638"/>
              <a:chOff x="2777649" y="1648820"/>
              <a:chExt cx="2384666" cy="1532335"/>
            </a:xfrm>
          </p:grpSpPr>
          <p:pic>
            <p:nvPicPr>
              <p:cNvPr id="816" name="Google Shape;816;p46"/>
              <p:cNvPicPr preferRelativeResize="0"/>
              <p:nvPr/>
            </p:nvPicPr>
            <p:blipFill rotWithShape="1">
              <a:blip r:embed="rId3">
                <a:alphaModFix/>
              </a:blip>
              <a:srcRect/>
              <a:stretch/>
            </p:blipFill>
            <p:spPr>
              <a:xfrm>
                <a:off x="2777649" y="1648820"/>
                <a:ext cx="2384666" cy="1532335"/>
              </a:xfrm>
              <a:prstGeom prst="rect">
                <a:avLst/>
              </a:prstGeom>
              <a:noFill/>
              <a:ln>
                <a:noFill/>
              </a:ln>
            </p:spPr>
          </p:pic>
          <p:pic>
            <p:nvPicPr>
              <p:cNvPr id="817" name="Google Shape;817;p46"/>
              <p:cNvPicPr preferRelativeResize="0"/>
              <p:nvPr/>
            </p:nvPicPr>
            <p:blipFill rotWithShape="1">
              <a:blip r:embed="rId4">
                <a:alphaModFix/>
              </a:blip>
              <a:srcRect/>
              <a:stretch/>
            </p:blipFill>
            <p:spPr>
              <a:xfrm>
                <a:off x="3152421" y="1732568"/>
                <a:ext cx="1635125" cy="1049643"/>
              </a:xfrm>
              <a:prstGeom prst="rect">
                <a:avLst/>
              </a:prstGeom>
              <a:noFill/>
              <a:ln w="9525" cap="flat" cmpd="sng">
                <a:solidFill>
                  <a:srgbClr val="A5A5A5"/>
                </a:solidFill>
                <a:prstDash val="solid"/>
                <a:round/>
                <a:headEnd type="none" w="sm" len="sm"/>
                <a:tailEnd type="none" w="sm" len="sm"/>
              </a:ln>
            </p:spPr>
          </p:pic>
        </p:grpSp>
        <p:sp>
          <p:nvSpPr>
            <p:cNvPr id="818" name="Google Shape;818;p46"/>
            <p:cNvSpPr/>
            <p:nvPr/>
          </p:nvSpPr>
          <p:spPr>
            <a:xfrm>
              <a:off x="4021351" y="1964293"/>
              <a:ext cx="7425394" cy="2144317"/>
            </a:xfrm>
            <a:custGeom>
              <a:avLst/>
              <a:gdLst/>
              <a:ahLst/>
              <a:cxnLst/>
              <a:rect l="l" t="t" r="r" b="b"/>
              <a:pathLst>
                <a:path w="7736621" h="2159745" extrusionOk="0">
                  <a:moveTo>
                    <a:pt x="0" y="1555653"/>
                  </a:moveTo>
                  <a:lnTo>
                    <a:pt x="1784712" y="5983"/>
                  </a:lnTo>
                  <a:cubicBezTo>
                    <a:pt x="2704301" y="-13207"/>
                    <a:pt x="7455661" y="20216"/>
                    <a:pt x="7736621" y="16629"/>
                  </a:cubicBezTo>
                  <a:cubicBezTo>
                    <a:pt x="7735269" y="550571"/>
                    <a:pt x="7733918" y="1084514"/>
                    <a:pt x="7732566" y="1618456"/>
                  </a:cubicBezTo>
                  <a:lnTo>
                    <a:pt x="1908525" y="2145550"/>
                  </a:lnTo>
                  <a:lnTo>
                    <a:pt x="7529" y="2159745"/>
                  </a:lnTo>
                </a:path>
              </a:pathLst>
            </a:custGeom>
            <a:gradFill>
              <a:gsLst>
                <a:gs pos="0">
                  <a:srgbClr val="FB8605">
                    <a:alpha val="67843"/>
                  </a:srgbClr>
                </a:gs>
                <a:gs pos="52999">
                  <a:srgbClr val="FB8605">
                    <a:alpha val="67843"/>
                  </a:srgbClr>
                </a:gs>
                <a:gs pos="100000">
                  <a:srgbClr val="FB8605">
                    <a:alpha val="0"/>
                  </a:srgbClr>
                </a:gs>
              </a:gsLst>
              <a:lin ang="6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dk1"/>
                </a:solidFill>
                <a:latin typeface="Meiryo UI" panose="020B0604030504040204" pitchFamily="50" charset="-128"/>
                <a:ea typeface="Meiryo UI" panose="020B0604030504040204" pitchFamily="50" charset="-128"/>
                <a:sym typeface="Arial"/>
              </a:endParaRPr>
            </a:p>
          </p:txBody>
        </p:sp>
        <p:grpSp>
          <p:nvGrpSpPr>
            <p:cNvPr id="819" name="Google Shape;819;p46"/>
            <p:cNvGrpSpPr/>
            <p:nvPr/>
          </p:nvGrpSpPr>
          <p:grpSpPr>
            <a:xfrm>
              <a:off x="7774941" y="5248179"/>
              <a:ext cx="1721708" cy="974480"/>
              <a:chOff x="9717799" y="4066229"/>
              <a:chExt cx="2786007" cy="1576868"/>
            </a:xfrm>
          </p:grpSpPr>
          <p:pic>
            <p:nvPicPr>
              <p:cNvPr id="820" name="Google Shape;820;p46"/>
              <p:cNvPicPr preferRelativeResize="0"/>
              <p:nvPr/>
            </p:nvPicPr>
            <p:blipFill rotWithShape="1">
              <a:blip r:embed="rId5">
                <a:alphaModFix/>
              </a:blip>
              <a:srcRect/>
              <a:stretch/>
            </p:blipFill>
            <p:spPr>
              <a:xfrm>
                <a:off x="9717799" y="4066229"/>
                <a:ext cx="2786007" cy="1576868"/>
              </a:xfrm>
              <a:prstGeom prst="rect">
                <a:avLst/>
              </a:prstGeom>
              <a:noFill/>
              <a:ln>
                <a:noFill/>
              </a:ln>
            </p:spPr>
          </p:pic>
          <p:grpSp>
            <p:nvGrpSpPr>
              <p:cNvPr id="821" name="Google Shape;821;p46"/>
              <p:cNvGrpSpPr/>
              <p:nvPr/>
            </p:nvGrpSpPr>
            <p:grpSpPr>
              <a:xfrm>
                <a:off x="10477230" y="4528346"/>
                <a:ext cx="1362897" cy="406200"/>
                <a:chOff x="7584538" y="5498765"/>
                <a:chExt cx="1362897" cy="406200"/>
              </a:xfrm>
            </p:grpSpPr>
            <p:sp>
              <p:nvSpPr>
                <p:cNvPr id="822" name="Google Shape;822;p46"/>
                <p:cNvSpPr/>
                <p:nvPr/>
              </p:nvSpPr>
              <p:spPr>
                <a:xfrm>
                  <a:off x="7584538" y="5498765"/>
                  <a:ext cx="280200" cy="406200"/>
                </a:xfrm>
                <a:prstGeom prst="rect">
                  <a:avLst/>
                </a:prstGeom>
                <a:solidFill>
                  <a:srgbClr val="00CCFF"/>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A</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823" name="Google Shape;823;p46"/>
                <p:cNvSpPr/>
                <p:nvPr/>
              </p:nvSpPr>
              <p:spPr>
                <a:xfrm>
                  <a:off x="8306337" y="5498765"/>
                  <a:ext cx="280200" cy="406200"/>
                </a:xfrm>
                <a:prstGeom prst="rect">
                  <a:avLst/>
                </a:prstGeom>
                <a:solidFill>
                  <a:srgbClr val="00FF99"/>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C</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824" name="Google Shape;824;p46"/>
                <p:cNvSpPr/>
                <p:nvPr/>
              </p:nvSpPr>
              <p:spPr>
                <a:xfrm>
                  <a:off x="7945437" y="5498765"/>
                  <a:ext cx="280200" cy="406200"/>
                </a:xfrm>
                <a:prstGeom prst="rect">
                  <a:avLst/>
                </a:prstGeom>
                <a:solidFill>
                  <a:srgbClr val="FFD41D"/>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B</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825" name="Google Shape;825;p46"/>
                <p:cNvSpPr/>
                <p:nvPr/>
              </p:nvSpPr>
              <p:spPr>
                <a:xfrm>
                  <a:off x="8667235" y="5498765"/>
                  <a:ext cx="280200" cy="406200"/>
                </a:xfrm>
                <a:prstGeom prst="rect">
                  <a:avLst/>
                </a:prstGeom>
                <a:solidFill>
                  <a:srgbClr val="EB6100"/>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D</a:t>
                  </a:r>
                  <a:endParaRPr sz="1400" b="1" dirty="0">
                    <a:solidFill>
                      <a:schemeClr val="dk1"/>
                    </a:solidFill>
                    <a:latin typeface="Meiryo UI" panose="020B0604030504040204" pitchFamily="50" charset="-128"/>
                    <a:ea typeface="Meiryo UI" panose="020B0604030504040204" pitchFamily="50" charset="-128"/>
                    <a:sym typeface="Arial"/>
                  </a:endParaRPr>
                </a:p>
              </p:txBody>
            </p:sp>
          </p:grpSp>
        </p:grpSp>
        <p:grpSp>
          <p:nvGrpSpPr>
            <p:cNvPr id="826" name="Google Shape;826;p46"/>
            <p:cNvGrpSpPr/>
            <p:nvPr/>
          </p:nvGrpSpPr>
          <p:grpSpPr>
            <a:xfrm>
              <a:off x="5791375" y="5248179"/>
              <a:ext cx="3733476" cy="974480"/>
              <a:chOff x="6147389" y="4066228"/>
              <a:chExt cx="6041382" cy="1576868"/>
            </a:xfrm>
          </p:grpSpPr>
          <p:pic>
            <p:nvPicPr>
              <p:cNvPr id="827" name="Google Shape;827;p46"/>
              <p:cNvPicPr preferRelativeResize="0"/>
              <p:nvPr/>
            </p:nvPicPr>
            <p:blipFill rotWithShape="1">
              <a:blip r:embed="rId5">
                <a:alphaModFix/>
              </a:blip>
              <a:srcRect/>
              <a:stretch/>
            </p:blipFill>
            <p:spPr>
              <a:xfrm>
                <a:off x="6147389" y="4066228"/>
                <a:ext cx="2786007" cy="1576868"/>
              </a:xfrm>
              <a:prstGeom prst="rect">
                <a:avLst/>
              </a:prstGeom>
              <a:noFill/>
              <a:ln>
                <a:noFill/>
              </a:ln>
            </p:spPr>
          </p:pic>
          <p:sp>
            <p:nvSpPr>
              <p:cNvPr id="828" name="Google Shape;828;p46"/>
              <p:cNvSpPr/>
              <p:nvPr/>
            </p:nvSpPr>
            <p:spPr>
              <a:xfrm>
                <a:off x="9445073" y="5195289"/>
                <a:ext cx="2743698" cy="315095"/>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ja-JP" altLang="en-US" sz="1200" b="1" dirty="0">
                    <a:solidFill>
                      <a:schemeClr val="lt1"/>
                    </a:solidFill>
                    <a:latin typeface="Meiryo UI" panose="020B0604030504040204" pitchFamily="50" charset="-128"/>
                    <a:ea typeface="Meiryo UI" panose="020B0604030504040204" pitchFamily="50" charset="-128"/>
                    <a:sym typeface="Arial"/>
                  </a:rPr>
                  <a:t>重複排除されたデータ</a:t>
                </a:r>
                <a:endParaRPr sz="1400" b="1" dirty="0">
                  <a:solidFill>
                    <a:schemeClr val="lt1"/>
                  </a:solidFill>
                  <a:latin typeface="Meiryo UI" panose="020B0604030504040204" pitchFamily="50" charset="-128"/>
                  <a:ea typeface="Meiryo UI" panose="020B0604030504040204" pitchFamily="50" charset="-128"/>
                  <a:sym typeface="Arial"/>
                </a:endParaRPr>
              </a:p>
            </p:txBody>
          </p:sp>
        </p:grpSp>
        <p:grpSp>
          <p:nvGrpSpPr>
            <p:cNvPr id="829" name="Google Shape;829;p46"/>
            <p:cNvGrpSpPr/>
            <p:nvPr/>
          </p:nvGrpSpPr>
          <p:grpSpPr>
            <a:xfrm>
              <a:off x="3861295" y="5248179"/>
              <a:ext cx="1721708" cy="974480"/>
              <a:chOff x="2576979" y="4066229"/>
              <a:chExt cx="2786007" cy="1576868"/>
            </a:xfrm>
          </p:grpSpPr>
          <p:pic>
            <p:nvPicPr>
              <p:cNvPr id="830" name="Google Shape;830;p46"/>
              <p:cNvPicPr preferRelativeResize="0"/>
              <p:nvPr/>
            </p:nvPicPr>
            <p:blipFill rotWithShape="1">
              <a:blip r:embed="rId5">
                <a:alphaModFix/>
              </a:blip>
              <a:srcRect/>
              <a:stretch/>
            </p:blipFill>
            <p:spPr>
              <a:xfrm>
                <a:off x="2576979" y="4066229"/>
                <a:ext cx="2786007" cy="1576868"/>
              </a:xfrm>
              <a:prstGeom prst="rect">
                <a:avLst/>
              </a:prstGeom>
              <a:noFill/>
              <a:ln>
                <a:noFill/>
              </a:ln>
            </p:spPr>
          </p:pic>
          <p:grpSp>
            <p:nvGrpSpPr>
              <p:cNvPr id="831" name="Google Shape;831;p46"/>
              <p:cNvGrpSpPr/>
              <p:nvPr/>
            </p:nvGrpSpPr>
            <p:grpSpPr>
              <a:xfrm>
                <a:off x="3065882" y="4256204"/>
                <a:ext cx="1852740" cy="909847"/>
                <a:chOff x="4327765" y="3622547"/>
                <a:chExt cx="1852740" cy="909847"/>
              </a:xfrm>
            </p:grpSpPr>
            <p:sp>
              <p:nvSpPr>
                <p:cNvPr id="832" name="Google Shape;832;p46"/>
                <p:cNvSpPr/>
                <p:nvPr/>
              </p:nvSpPr>
              <p:spPr>
                <a:xfrm>
                  <a:off x="4327765" y="3622547"/>
                  <a:ext cx="404700" cy="402886"/>
                </a:xfrm>
                <a:prstGeom prst="rect">
                  <a:avLst/>
                </a:prstGeom>
                <a:solidFill>
                  <a:srgbClr val="00CCFF"/>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A</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833" name="Google Shape;833;p46"/>
                <p:cNvSpPr/>
                <p:nvPr/>
              </p:nvSpPr>
              <p:spPr>
                <a:xfrm>
                  <a:off x="5293125" y="3622547"/>
                  <a:ext cx="404700" cy="402886"/>
                </a:xfrm>
                <a:prstGeom prst="rect">
                  <a:avLst/>
                </a:prstGeom>
                <a:solidFill>
                  <a:srgbClr val="00FF99"/>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C</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834" name="Google Shape;834;p46"/>
                <p:cNvSpPr/>
                <p:nvPr/>
              </p:nvSpPr>
              <p:spPr>
                <a:xfrm>
                  <a:off x="4810445" y="3622547"/>
                  <a:ext cx="404700" cy="402886"/>
                </a:xfrm>
                <a:prstGeom prst="rect">
                  <a:avLst/>
                </a:prstGeom>
                <a:solidFill>
                  <a:srgbClr val="FFD41D"/>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B</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835" name="Google Shape;835;p46"/>
                <p:cNvSpPr/>
                <p:nvPr/>
              </p:nvSpPr>
              <p:spPr>
                <a:xfrm>
                  <a:off x="5775805" y="3622547"/>
                  <a:ext cx="404700" cy="402886"/>
                </a:xfrm>
                <a:prstGeom prst="rect">
                  <a:avLst/>
                </a:prstGeom>
                <a:solidFill>
                  <a:srgbClr val="EB6100"/>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D</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836" name="Google Shape;836;p46"/>
                <p:cNvSpPr/>
                <p:nvPr/>
              </p:nvSpPr>
              <p:spPr>
                <a:xfrm>
                  <a:off x="5293125" y="4129508"/>
                  <a:ext cx="404700" cy="402886"/>
                </a:xfrm>
                <a:prstGeom prst="rect">
                  <a:avLst/>
                </a:prstGeom>
                <a:solidFill>
                  <a:srgbClr val="00CCFF"/>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A</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837" name="Google Shape;837;p46"/>
                <p:cNvSpPr/>
                <p:nvPr/>
              </p:nvSpPr>
              <p:spPr>
                <a:xfrm>
                  <a:off x="4810445" y="4129508"/>
                  <a:ext cx="404700" cy="402886"/>
                </a:xfrm>
                <a:prstGeom prst="rect">
                  <a:avLst/>
                </a:prstGeom>
                <a:solidFill>
                  <a:srgbClr val="00FF99"/>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C</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838" name="Google Shape;838;p46"/>
                <p:cNvSpPr/>
                <p:nvPr/>
              </p:nvSpPr>
              <p:spPr>
                <a:xfrm>
                  <a:off x="5775805" y="4129508"/>
                  <a:ext cx="404700" cy="402886"/>
                </a:xfrm>
                <a:prstGeom prst="rect">
                  <a:avLst/>
                </a:prstGeom>
                <a:solidFill>
                  <a:srgbClr val="FFD41D"/>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B</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839" name="Google Shape;839;p46"/>
                <p:cNvSpPr/>
                <p:nvPr/>
              </p:nvSpPr>
              <p:spPr>
                <a:xfrm>
                  <a:off x="4327765" y="4129508"/>
                  <a:ext cx="404700" cy="402886"/>
                </a:xfrm>
                <a:prstGeom prst="rect">
                  <a:avLst/>
                </a:prstGeom>
                <a:solidFill>
                  <a:srgbClr val="EB6100"/>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D</a:t>
                  </a:r>
                  <a:endParaRPr sz="1400" b="1" dirty="0">
                    <a:solidFill>
                      <a:schemeClr val="dk1"/>
                    </a:solidFill>
                    <a:latin typeface="Meiryo UI" panose="020B0604030504040204" pitchFamily="50" charset="-128"/>
                    <a:ea typeface="Meiryo UI" panose="020B0604030504040204" pitchFamily="50" charset="-128"/>
                    <a:sym typeface="Arial"/>
                  </a:endParaRPr>
                </a:p>
              </p:txBody>
            </p:sp>
          </p:grpSp>
          <p:sp>
            <p:nvSpPr>
              <p:cNvPr id="840" name="Google Shape;840;p46"/>
              <p:cNvSpPr/>
              <p:nvPr/>
            </p:nvSpPr>
            <p:spPr>
              <a:xfrm>
                <a:off x="2750097" y="5180306"/>
                <a:ext cx="2433578" cy="409936"/>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ja-JP" altLang="en-US" sz="1200" b="1" dirty="0">
                    <a:solidFill>
                      <a:schemeClr val="lt1"/>
                    </a:solidFill>
                    <a:latin typeface="Meiryo UI" panose="020B0604030504040204" pitchFamily="50" charset="-128"/>
                    <a:ea typeface="Meiryo UI" panose="020B0604030504040204" pitchFamily="50" charset="-128"/>
                  </a:rPr>
                  <a:t>元データ</a:t>
                </a:r>
                <a:endParaRPr sz="1400" b="1" dirty="0">
                  <a:solidFill>
                    <a:schemeClr val="lt1"/>
                  </a:solidFill>
                  <a:latin typeface="Meiryo UI" panose="020B0604030504040204" pitchFamily="50" charset="-128"/>
                  <a:ea typeface="Meiryo UI" panose="020B0604030504040204" pitchFamily="50" charset="-128"/>
                  <a:sym typeface="Arial"/>
                </a:endParaRPr>
              </a:p>
            </p:txBody>
          </p:sp>
        </p:grpSp>
        <p:grpSp>
          <p:nvGrpSpPr>
            <p:cNvPr id="841" name="Google Shape;841;p46"/>
            <p:cNvGrpSpPr/>
            <p:nvPr/>
          </p:nvGrpSpPr>
          <p:grpSpPr>
            <a:xfrm>
              <a:off x="9768496" y="5248179"/>
              <a:ext cx="1721708" cy="974480"/>
              <a:chOff x="9725980" y="1758187"/>
              <a:chExt cx="2786007" cy="1576868"/>
            </a:xfrm>
          </p:grpSpPr>
          <p:pic>
            <p:nvPicPr>
              <p:cNvPr id="842" name="Google Shape;842;p46"/>
              <p:cNvPicPr preferRelativeResize="0"/>
              <p:nvPr/>
            </p:nvPicPr>
            <p:blipFill rotWithShape="1">
              <a:blip r:embed="rId5">
                <a:alphaModFix/>
              </a:blip>
              <a:srcRect/>
              <a:stretch/>
            </p:blipFill>
            <p:spPr>
              <a:xfrm>
                <a:off x="9725980" y="1758187"/>
                <a:ext cx="2786007" cy="1576868"/>
              </a:xfrm>
              <a:prstGeom prst="rect">
                <a:avLst/>
              </a:prstGeom>
              <a:noFill/>
              <a:ln>
                <a:noFill/>
              </a:ln>
            </p:spPr>
          </p:pic>
          <p:sp>
            <p:nvSpPr>
              <p:cNvPr id="843" name="Google Shape;843;p46"/>
              <p:cNvSpPr/>
              <p:nvPr/>
            </p:nvSpPr>
            <p:spPr>
              <a:xfrm>
                <a:off x="10415735" y="3006575"/>
                <a:ext cx="1561527" cy="175064"/>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sym typeface="Arial"/>
                  </a:rPr>
                  <a:t>SSD</a:t>
                </a:r>
                <a:r>
                  <a:rPr lang="ja-JP" altLang="en-US" sz="1200" b="1" dirty="0">
                    <a:solidFill>
                      <a:schemeClr val="lt1"/>
                    </a:solidFill>
                    <a:latin typeface="Meiryo UI" panose="020B0604030504040204" pitchFamily="50" charset="-128"/>
                    <a:ea typeface="Meiryo UI" panose="020B0604030504040204" pitchFamily="50" charset="-128"/>
                    <a:sym typeface="Arial"/>
                  </a:rPr>
                  <a:t>プール</a:t>
                </a:r>
                <a:endParaRPr sz="1400" b="1" dirty="0">
                  <a:solidFill>
                    <a:schemeClr val="lt1"/>
                  </a:solidFill>
                  <a:latin typeface="Meiryo UI" panose="020B0604030504040204" pitchFamily="50" charset="-128"/>
                  <a:ea typeface="Meiryo UI" panose="020B0604030504040204" pitchFamily="50" charset="-128"/>
                  <a:sym typeface="Arial"/>
                </a:endParaRPr>
              </a:p>
            </p:txBody>
          </p:sp>
          <p:pic>
            <p:nvPicPr>
              <p:cNvPr id="844" name="Google Shape;844;p46"/>
              <p:cNvPicPr preferRelativeResize="0"/>
              <p:nvPr/>
            </p:nvPicPr>
            <p:blipFill rotWithShape="1">
              <a:blip r:embed="rId6">
                <a:alphaModFix/>
              </a:blip>
              <a:srcRect/>
              <a:stretch/>
            </p:blipFill>
            <p:spPr>
              <a:xfrm>
                <a:off x="10040036" y="2014501"/>
                <a:ext cx="617065" cy="785355"/>
              </a:xfrm>
              <a:prstGeom prst="rect">
                <a:avLst/>
              </a:prstGeom>
              <a:noFill/>
              <a:ln>
                <a:noFill/>
              </a:ln>
            </p:spPr>
          </p:pic>
          <p:pic>
            <p:nvPicPr>
              <p:cNvPr id="845" name="Google Shape;845;p46"/>
              <p:cNvPicPr preferRelativeResize="0"/>
              <p:nvPr/>
            </p:nvPicPr>
            <p:blipFill rotWithShape="1">
              <a:blip r:embed="rId6">
                <a:alphaModFix/>
              </a:blip>
              <a:srcRect/>
              <a:stretch/>
            </p:blipFill>
            <p:spPr>
              <a:xfrm>
                <a:off x="10817667" y="2014501"/>
                <a:ext cx="617065" cy="785355"/>
              </a:xfrm>
              <a:prstGeom prst="rect">
                <a:avLst/>
              </a:prstGeom>
              <a:noFill/>
              <a:ln>
                <a:noFill/>
              </a:ln>
            </p:spPr>
          </p:pic>
          <p:pic>
            <p:nvPicPr>
              <p:cNvPr id="846" name="Google Shape;846;p46"/>
              <p:cNvPicPr preferRelativeResize="0"/>
              <p:nvPr/>
            </p:nvPicPr>
            <p:blipFill rotWithShape="1">
              <a:blip r:embed="rId6">
                <a:alphaModFix/>
              </a:blip>
              <a:srcRect/>
              <a:stretch/>
            </p:blipFill>
            <p:spPr>
              <a:xfrm>
                <a:off x="11590669" y="2014501"/>
                <a:ext cx="617065" cy="785355"/>
              </a:xfrm>
              <a:prstGeom prst="rect">
                <a:avLst/>
              </a:prstGeom>
              <a:noFill/>
              <a:ln>
                <a:noFill/>
              </a:ln>
            </p:spPr>
          </p:pic>
        </p:grpSp>
        <p:grpSp>
          <p:nvGrpSpPr>
            <p:cNvPr id="847" name="Google Shape;847;p46"/>
            <p:cNvGrpSpPr/>
            <p:nvPr/>
          </p:nvGrpSpPr>
          <p:grpSpPr>
            <a:xfrm rot="5400000">
              <a:off x="4168267" y="4253781"/>
              <a:ext cx="1103918" cy="860199"/>
              <a:chOff x="2641159" y="3469016"/>
              <a:chExt cx="1085362" cy="896250"/>
            </a:xfrm>
          </p:grpSpPr>
          <p:sp>
            <p:nvSpPr>
              <p:cNvPr id="848" name="Google Shape;848;p46"/>
              <p:cNvSpPr/>
              <p:nvPr/>
            </p:nvSpPr>
            <p:spPr>
              <a:xfrm>
                <a:off x="2641159" y="3469016"/>
                <a:ext cx="1085362" cy="253500"/>
              </a:xfrm>
              <a:prstGeom prst="rightArrow">
                <a:avLst>
                  <a:gd name="adj1" fmla="val 50000"/>
                  <a:gd name="adj2" fmla="val 50000"/>
                </a:avLst>
              </a:prstGeom>
              <a:gradFill>
                <a:gsLst>
                  <a:gs pos="0">
                    <a:srgbClr val="BFBFBF">
                      <a:alpha val="0"/>
                    </a:srgbClr>
                  </a:gs>
                  <a:gs pos="100000">
                    <a:srgbClr val="737373"/>
                  </a:gs>
                </a:gsLst>
                <a:lin ang="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849" name="Google Shape;849;p46"/>
              <p:cNvSpPr/>
              <p:nvPr/>
            </p:nvSpPr>
            <p:spPr>
              <a:xfrm>
                <a:off x="2641159" y="3790391"/>
                <a:ext cx="1085362" cy="253500"/>
              </a:xfrm>
              <a:prstGeom prst="rightArrow">
                <a:avLst>
                  <a:gd name="adj1" fmla="val 50000"/>
                  <a:gd name="adj2" fmla="val 50000"/>
                </a:avLst>
              </a:prstGeom>
              <a:gradFill>
                <a:gsLst>
                  <a:gs pos="0">
                    <a:srgbClr val="BFBFBF">
                      <a:alpha val="0"/>
                    </a:srgbClr>
                  </a:gs>
                  <a:gs pos="100000">
                    <a:srgbClr val="737373"/>
                  </a:gs>
                </a:gsLst>
                <a:lin ang="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850" name="Google Shape;850;p46"/>
              <p:cNvSpPr/>
              <p:nvPr/>
            </p:nvSpPr>
            <p:spPr>
              <a:xfrm>
                <a:off x="2641159" y="4111766"/>
                <a:ext cx="1085362" cy="253500"/>
              </a:xfrm>
              <a:prstGeom prst="rightArrow">
                <a:avLst>
                  <a:gd name="adj1" fmla="val 50000"/>
                  <a:gd name="adj2" fmla="val 50000"/>
                </a:avLst>
              </a:prstGeom>
              <a:gradFill>
                <a:gsLst>
                  <a:gs pos="0">
                    <a:srgbClr val="BFBFBF">
                      <a:alpha val="0"/>
                    </a:srgbClr>
                  </a:gs>
                  <a:gs pos="100000">
                    <a:srgbClr val="737373"/>
                  </a:gs>
                </a:gsLst>
                <a:lin ang="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dirty="0">
                  <a:solidFill>
                    <a:schemeClr val="dk1"/>
                  </a:solidFill>
                  <a:latin typeface="Meiryo UI" panose="020B0604030504040204" pitchFamily="50" charset="-128"/>
                  <a:ea typeface="Meiryo UI" panose="020B0604030504040204" pitchFamily="50" charset="-128"/>
                  <a:sym typeface="Arial"/>
                </a:endParaRPr>
              </a:p>
            </p:txBody>
          </p:sp>
        </p:grpSp>
        <p:sp>
          <p:nvSpPr>
            <p:cNvPr id="851" name="Google Shape;851;p46"/>
            <p:cNvSpPr/>
            <p:nvPr/>
          </p:nvSpPr>
          <p:spPr>
            <a:xfrm>
              <a:off x="5064786" y="4782298"/>
              <a:ext cx="762151" cy="248768"/>
            </a:xfrm>
            <a:prstGeom prst="rect">
              <a:avLst/>
            </a:prstGeom>
            <a:noFill/>
            <a:ln>
              <a:noFill/>
            </a:ln>
            <a:effectLst>
              <a:outerShdw blurRad="215900" dist="38100" dir="2700000" algn="tl" rotWithShape="0">
                <a:srgbClr val="000000">
                  <a:alpha val="73725"/>
                </a:srgbClr>
              </a:outerShdw>
            </a:effectLst>
          </p:spPr>
          <p:txBody>
            <a:bodyPr spcFirstLastPara="1" wrap="square" lIns="91425" tIns="91425" rIns="91425" bIns="91425" anchor="ctr" anchorCtr="0">
              <a:noAutofit/>
            </a:bodyPr>
            <a:lstStyle/>
            <a:p>
              <a:pPr marL="0" marR="0" lvl="0" indent="0" algn="l" rtl="0">
                <a:spcBef>
                  <a:spcPts val="0"/>
                </a:spcBef>
                <a:spcAft>
                  <a:spcPts val="0"/>
                </a:spcAft>
                <a:buNone/>
              </a:pPr>
              <a:r>
                <a:rPr lang="ja-JP" altLang="en-US" sz="1200" b="1" dirty="0">
                  <a:solidFill>
                    <a:srgbClr val="FB8605"/>
                  </a:solidFill>
                  <a:latin typeface="Meiryo UI" panose="020B0604030504040204" pitchFamily="50" charset="-128"/>
                  <a:ea typeface="Meiryo UI" panose="020B0604030504040204" pitchFamily="50" charset="-128"/>
                  <a:sym typeface="Arial"/>
                </a:rPr>
                <a:t>書き込み</a:t>
              </a:r>
              <a:endParaRPr dirty="0">
                <a:latin typeface="Meiryo UI" panose="020B0604030504040204" pitchFamily="50" charset="-128"/>
                <a:ea typeface="Meiryo UI" panose="020B0604030504040204" pitchFamily="50" charset="-128"/>
              </a:endParaRPr>
            </a:p>
          </p:txBody>
        </p:sp>
        <p:sp>
          <p:nvSpPr>
            <p:cNvPr id="852" name="Google Shape;852;p46"/>
            <p:cNvSpPr/>
            <p:nvPr/>
          </p:nvSpPr>
          <p:spPr>
            <a:xfrm>
              <a:off x="8816996" y="6205573"/>
              <a:ext cx="2573762" cy="514514"/>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ja-JP" altLang="en-US" sz="1200" b="1" dirty="0">
                  <a:solidFill>
                    <a:srgbClr val="FB8605"/>
                  </a:solidFill>
                  <a:latin typeface="Meiryo UI" panose="020B0604030504040204" pitchFamily="50" charset="-128"/>
                  <a:ea typeface="Meiryo UI" panose="020B0604030504040204" pitchFamily="50" charset="-128"/>
                  <a:sym typeface="Arial"/>
                </a:rPr>
                <a:t>可能な限り連続して</a:t>
              </a:r>
              <a:r>
                <a:rPr lang="en-US" sz="1200" b="1" dirty="0">
                  <a:solidFill>
                    <a:srgbClr val="FB8605"/>
                  </a:solidFill>
                  <a:latin typeface="Meiryo UI" panose="020B0604030504040204" pitchFamily="50" charset="-128"/>
                  <a:ea typeface="Meiryo UI" panose="020B0604030504040204" pitchFamily="50" charset="-128"/>
                  <a:sym typeface="Arial"/>
                </a:rPr>
                <a:t>SSD</a:t>
              </a:r>
              <a:r>
                <a:rPr lang="ja-JP" altLang="en-US" sz="1200" b="1" dirty="0">
                  <a:solidFill>
                    <a:srgbClr val="FB8605"/>
                  </a:solidFill>
                  <a:latin typeface="Meiryo UI" panose="020B0604030504040204" pitchFamily="50" charset="-128"/>
                  <a:ea typeface="Meiryo UI" panose="020B0604030504040204" pitchFamily="50" charset="-128"/>
                  <a:sym typeface="Arial"/>
                </a:rPr>
                <a:t>に書き込み</a:t>
              </a:r>
              <a:endParaRPr dirty="0">
                <a:latin typeface="Meiryo UI" panose="020B0604030504040204" pitchFamily="50" charset="-128"/>
                <a:ea typeface="Meiryo UI" panose="020B0604030504040204" pitchFamily="50" charset="-128"/>
              </a:endParaRPr>
            </a:p>
          </p:txBody>
        </p:sp>
        <p:sp>
          <p:nvSpPr>
            <p:cNvPr id="853" name="Google Shape;853;p46"/>
            <p:cNvSpPr/>
            <p:nvPr/>
          </p:nvSpPr>
          <p:spPr>
            <a:xfrm>
              <a:off x="5404835" y="6229028"/>
              <a:ext cx="1329180" cy="243302"/>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ja-JP" altLang="en-US" sz="1200" b="1" dirty="0">
                  <a:solidFill>
                    <a:srgbClr val="FB8605"/>
                  </a:solidFill>
                  <a:latin typeface="Meiryo UI" panose="020B0604030504040204" pitchFamily="50" charset="-128"/>
                  <a:ea typeface="Meiryo UI" panose="020B0604030504040204" pitchFamily="50" charset="-128"/>
                  <a:sym typeface="Arial"/>
                </a:rPr>
                <a:t>圧縮</a:t>
              </a:r>
              <a:endParaRPr dirty="0">
                <a:latin typeface="Meiryo UI" panose="020B0604030504040204" pitchFamily="50" charset="-128"/>
                <a:ea typeface="Meiryo UI" panose="020B0604030504040204" pitchFamily="50" charset="-128"/>
              </a:endParaRPr>
            </a:p>
          </p:txBody>
        </p:sp>
        <p:sp>
          <p:nvSpPr>
            <p:cNvPr id="854" name="Google Shape;854;p46"/>
            <p:cNvSpPr/>
            <p:nvPr/>
          </p:nvSpPr>
          <p:spPr>
            <a:xfrm>
              <a:off x="7217866" y="6229028"/>
              <a:ext cx="1407004" cy="206772"/>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ja-JP" altLang="en-US" sz="1200" b="1" dirty="0">
                  <a:solidFill>
                    <a:srgbClr val="FB8605"/>
                  </a:solidFill>
                  <a:latin typeface="Meiryo UI" panose="020B0604030504040204" pitchFamily="50" charset="-128"/>
                  <a:ea typeface="Meiryo UI" panose="020B0604030504040204" pitchFamily="50" charset="-128"/>
                  <a:sym typeface="Arial"/>
                </a:rPr>
                <a:t>重複排除</a:t>
              </a:r>
              <a:endParaRPr dirty="0">
                <a:latin typeface="Meiryo UI" panose="020B0604030504040204" pitchFamily="50" charset="-128"/>
                <a:ea typeface="Meiryo UI" panose="020B0604030504040204" pitchFamily="50" charset="-128"/>
              </a:endParaRPr>
            </a:p>
          </p:txBody>
        </p:sp>
        <p:grpSp>
          <p:nvGrpSpPr>
            <p:cNvPr id="855" name="Google Shape;855;p46"/>
            <p:cNvGrpSpPr/>
            <p:nvPr/>
          </p:nvGrpSpPr>
          <p:grpSpPr>
            <a:xfrm>
              <a:off x="5410774" y="5550694"/>
              <a:ext cx="4495396" cy="436216"/>
              <a:chOff x="5102577" y="5060423"/>
              <a:chExt cx="4683818" cy="454500"/>
            </a:xfrm>
          </p:grpSpPr>
          <p:sp>
            <p:nvSpPr>
              <p:cNvPr id="856" name="Google Shape;856;p46"/>
              <p:cNvSpPr/>
              <p:nvPr/>
            </p:nvSpPr>
            <p:spPr>
              <a:xfrm>
                <a:off x="7114473" y="5060423"/>
                <a:ext cx="579791" cy="454500"/>
              </a:xfrm>
              <a:prstGeom prst="rightArrow">
                <a:avLst>
                  <a:gd name="adj1" fmla="val 50000"/>
                  <a:gd name="adj2" fmla="val 50000"/>
                </a:avLst>
              </a:prstGeom>
              <a:gradFill>
                <a:gsLst>
                  <a:gs pos="0">
                    <a:srgbClr val="BFBFBF">
                      <a:alpha val="0"/>
                    </a:srgbClr>
                  </a:gs>
                  <a:gs pos="100000">
                    <a:srgbClr val="737373"/>
                  </a:gs>
                </a:gsLst>
                <a:lin ang="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857" name="Google Shape;857;p46"/>
              <p:cNvSpPr/>
              <p:nvPr/>
            </p:nvSpPr>
            <p:spPr>
              <a:xfrm>
                <a:off x="9206604" y="5060423"/>
                <a:ext cx="579791" cy="454500"/>
              </a:xfrm>
              <a:prstGeom prst="rightArrow">
                <a:avLst>
                  <a:gd name="adj1" fmla="val 50000"/>
                  <a:gd name="adj2" fmla="val 50000"/>
                </a:avLst>
              </a:prstGeom>
              <a:gradFill>
                <a:gsLst>
                  <a:gs pos="0">
                    <a:srgbClr val="BFBFBF">
                      <a:alpha val="0"/>
                    </a:srgbClr>
                  </a:gs>
                  <a:gs pos="100000">
                    <a:srgbClr val="737373"/>
                  </a:gs>
                </a:gsLst>
                <a:lin ang="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858" name="Google Shape;858;p46"/>
              <p:cNvSpPr/>
              <p:nvPr/>
            </p:nvSpPr>
            <p:spPr>
              <a:xfrm>
                <a:off x="5102577" y="5060423"/>
                <a:ext cx="579791" cy="454500"/>
              </a:xfrm>
              <a:prstGeom prst="rightArrow">
                <a:avLst>
                  <a:gd name="adj1" fmla="val 50000"/>
                  <a:gd name="adj2" fmla="val 50000"/>
                </a:avLst>
              </a:prstGeom>
              <a:gradFill>
                <a:gsLst>
                  <a:gs pos="0">
                    <a:srgbClr val="BFBFBF">
                      <a:alpha val="0"/>
                    </a:srgbClr>
                  </a:gs>
                  <a:gs pos="100000">
                    <a:srgbClr val="737373"/>
                  </a:gs>
                </a:gsLst>
                <a:lin ang="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b="1" dirty="0">
                  <a:solidFill>
                    <a:schemeClr val="dk1"/>
                  </a:solidFill>
                  <a:latin typeface="Meiryo UI" panose="020B0604030504040204" pitchFamily="50" charset="-128"/>
                  <a:ea typeface="Meiryo UI" panose="020B0604030504040204" pitchFamily="50" charset="-128"/>
                  <a:sym typeface="Arial"/>
                </a:endParaRPr>
              </a:p>
            </p:txBody>
          </p:sp>
        </p:grpSp>
        <p:sp>
          <p:nvSpPr>
            <p:cNvPr id="859" name="Google Shape;859;p46"/>
            <p:cNvSpPr/>
            <p:nvPr/>
          </p:nvSpPr>
          <p:spPr>
            <a:xfrm>
              <a:off x="5760770" y="5983595"/>
              <a:ext cx="1838670" cy="193148"/>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ja-JP" altLang="en-US" sz="1200" b="1" dirty="0">
                  <a:solidFill>
                    <a:schemeClr val="lt1"/>
                  </a:solidFill>
                  <a:latin typeface="Meiryo UI" panose="020B0604030504040204" pitchFamily="50" charset="-128"/>
                  <a:ea typeface="Meiryo UI" panose="020B0604030504040204" pitchFamily="50" charset="-128"/>
                  <a:sym typeface="Arial"/>
                </a:rPr>
                <a:t>圧縮されたデータ</a:t>
              </a: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860" name="Google Shape;860;p46"/>
            <p:cNvSpPr/>
            <p:nvPr/>
          </p:nvSpPr>
          <p:spPr>
            <a:xfrm>
              <a:off x="6240017" y="5409315"/>
              <a:ext cx="173159" cy="251026"/>
            </a:xfrm>
            <a:prstGeom prst="rect">
              <a:avLst/>
            </a:prstGeom>
            <a:solidFill>
              <a:srgbClr val="00CCFF"/>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A</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861" name="Google Shape;861;p46"/>
            <p:cNvSpPr/>
            <p:nvPr/>
          </p:nvSpPr>
          <p:spPr>
            <a:xfrm>
              <a:off x="6686077" y="5409315"/>
              <a:ext cx="173159" cy="251026"/>
            </a:xfrm>
            <a:prstGeom prst="rect">
              <a:avLst/>
            </a:prstGeom>
            <a:solidFill>
              <a:srgbClr val="00FF99"/>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C</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862" name="Google Shape;862;p46"/>
            <p:cNvSpPr/>
            <p:nvPr/>
          </p:nvSpPr>
          <p:spPr>
            <a:xfrm>
              <a:off x="6463047" y="5409315"/>
              <a:ext cx="173159" cy="251026"/>
            </a:xfrm>
            <a:prstGeom prst="rect">
              <a:avLst/>
            </a:prstGeom>
            <a:solidFill>
              <a:srgbClr val="FFD41D"/>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B</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863" name="Google Shape;863;p46"/>
            <p:cNvSpPr/>
            <p:nvPr/>
          </p:nvSpPr>
          <p:spPr>
            <a:xfrm>
              <a:off x="6909105" y="5409315"/>
              <a:ext cx="173159" cy="251026"/>
            </a:xfrm>
            <a:prstGeom prst="rect">
              <a:avLst/>
            </a:prstGeom>
            <a:solidFill>
              <a:srgbClr val="EB6100"/>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D</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864" name="Google Shape;864;p46"/>
            <p:cNvSpPr/>
            <p:nvPr/>
          </p:nvSpPr>
          <p:spPr>
            <a:xfrm>
              <a:off x="6706299" y="5730135"/>
              <a:ext cx="173159" cy="251026"/>
            </a:xfrm>
            <a:prstGeom prst="rect">
              <a:avLst/>
            </a:prstGeom>
            <a:solidFill>
              <a:srgbClr val="00CCFF"/>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A</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865" name="Google Shape;865;p46"/>
            <p:cNvSpPr/>
            <p:nvPr/>
          </p:nvSpPr>
          <p:spPr>
            <a:xfrm>
              <a:off x="6474316" y="5739276"/>
              <a:ext cx="173159" cy="251026"/>
            </a:xfrm>
            <a:prstGeom prst="rect">
              <a:avLst/>
            </a:prstGeom>
            <a:solidFill>
              <a:srgbClr val="00FF99"/>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C</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866" name="Google Shape;866;p46"/>
            <p:cNvSpPr/>
            <p:nvPr/>
          </p:nvSpPr>
          <p:spPr>
            <a:xfrm>
              <a:off x="6929535" y="5730135"/>
              <a:ext cx="173159" cy="251026"/>
            </a:xfrm>
            <a:prstGeom prst="rect">
              <a:avLst/>
            </a:prstGeom>
            <a:solidFill>
              <a:srgbClr val="FFD41D"/>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B</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867" name="Google Shape;867;p46"/>
            <p:cNvSpPr/>
            <p:nvPr/>
          </p:nvSpPr>
          <p:spPr>
            <a:xfrm>
              <a:off x="6251041" y="5739277"/>
              <a:ext cx="173159" cy="251026"/>
            </a:xfrm>
            <a:prstGeom prst="rect">
              <a:avLst/>
            </a:prstGeom>
            <a:solidFill>
              <a:srgbClr val="EB6100"/>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D</a:t>
              </a:r>
              <a:endParaRPr sz="1400" b="1" dirty="0">
                <a:solidFill>
                  <a:schemeClr val="dk1"/>
                </a:solidFill>
                <a:latin typeface="Meiryo UI" panose="020B0604030504040204" pitchFamily="50" charset="-128"/>
                <a:ea typeface="Meiryo UI" panose="020B0604030504040204" pitchFamily="50" charset="-128"/>
                <a:sym typeface="Arial"/>
              </a:endParaRPr>
            </a:p>
          </p:txBody>
        </p:sp>
        <p:pic>
          <p:nvPicPr>
            <p:cNvPr id="868" name="Google Shape;868;p46"/>
            <p:cNvPicPr preferRelativeResize="0"/>
            <p:nvPr/>
          </p:nvPicPr>
          <p:blipFill rotWithShape="1">
            <a:blip r:embed="rId7">
              <a:alphaModFix/>
            </a:blip>
            <a:srcRect l="1085" t="2850" r="1272" b="2302"/>
            <a:stretch/>
          </p:blipFill>
          <p:spPr>
            <a:xfrm>
              <a:off x="7730045" y="3405784"/>
              <a:ext cx="3691362" cy="1540032"/>
            </a:xfrm>
            <a:prstGeom prst="rect">
              <a:avLst/>
            </a:prstGeom>
            <a:noFill/>
            <a:ln w="31750" cap="flat" cmpd="sng">
              <a:solidFill>
                <a:srgbClr val="999999"/>
              </a:solidFill>
              <a:prstDash val="solid"/>
              <a:round/>
              <a:headEnd type="none" w="sm" len="sm"/>
              <a:tailEnd type="none" w="sm" len="sm"/>
            </a:ln>
          </p:spPr>
        </p:pic>
        <p:pic>
          <p:nvPicPr>
            <p:cNvPr id="869" name="Google Shape;869;p46"/>
            <p:cNvPicPr preferRelativeResize="0"/>
            <p:nvPr/>
          </p:nvPicPr>
          <p:blipFill rotWithShape="1">
            <a:blip r:embed="rId8">
              <a:alphaModFix/>
            </a:blip>
            <a:srcRect/>
            <a:stretch/>
          </p:blipFill>
          <p:spPr>
            <a:xfrm rot="5400000">
              <a:off x="8140123" y="774335"/>
              <a:ext cx="914267" cy="5698829"/>
            </a:xfrm>
            <a:prstGeom prst="rect">
              <a:avLst/>
            </a:prstGeom>
            <a:noFill/>
            <a:ln>
              <a:noFill/>
            </a:ln>
          </p:spPr>
        </p:pic>
        <p:pic>
          <p:nvPicPr>
            <p:cNvPr id="870" name="Google Shape;870;p46"/>
            <p:cNvPicPr preferRelativeResize="0"/>
            <p:nvPr/>
          </p:nvPicPr>
          <p:blipFill rotWithShape="1">
            <a:blip r:embed="rId9">
              <a:alphaModFix/>
            </a:blip>
            <a:srcRect l="1052" t="41827" r="1819" b="10966"/>
            <a:stretch/>
          </p:blipFill>
          <p:spPr>
            <a:xfrm>
              <a:off x="5751734" y="1973102"/>
              <a:ext cx="5691120" cy="1508402"/>
            </a:xfrm>
            <a:prstGeom prst="rect">
              <a:avLst/>
            </a:prstGeom>
            <a:noFill/>
            <a:ln w="28575" cap="flat" cmpd="sng">
              <a:solidFill>
                <a:srgbClr val="FB8605"/>
              </a:solidFill>
              <a:prstDash val="solid"/>
              <a:round/>
              <a:headEnd type="none" w="sm" len="sm"/>
              <a:tailEnd type="none" w="sm" len="sm"/>
            </a:ln>
          </p:spPr>
        </p:pic>
        <p:sp>
          <p:nvSpPr>
            <p:cNvPr id="871" name="Google Shape;871;p46"/>
            <p:cNvSpPr/>
            <p:nvPr/>
          </p:nvSpPr>
          <p:spPr>
            <a:xfrm flipH="1">
              <a:off x="1031062" y="2009220"/>
              <a:ext cx="4244082" cy="685924"/>
            </a:xfrm>
            <a:prstGeom prst="snip2DiagRect">
              <a:avLst>
                <a:gd name="adj1" fmla="val 0"/>
                <a:gd name="adj2" fmla="val 0"/>
              </a:avLst>
            </a:prstGeom>
            <a:solidFill>
              <a:srgbClr val="EE6D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400" b="1" dirty="0">
                <a:solidFill>
                  <a:srgbClr val="EE6D2B"/>
                </a:solidFill>
                <a:latin typeface="Meiryo UI" panose="020B0604030504040204" pitchFamily="50" charset="-128"/>
                <a:ea typeface="Meiryo UI" panose="020B0604030504040204" pitchFamily="50" charset="-128"/>
                <a:sym typeface="Arial"/>
              </a:endParaRPr>
            </a:p>
          </p:txBody>
        </p:sp>
        <p:sp>
          <p:nvSpPr>
            <p:cNvPr id="872" name="Google Shape;872;p46"/>
            <p:cNvSpPr txBox="1"/>
            <p:nvPr/>
          </p:nvSpPr>
          <p:spPr>
            <a:xfrm>
              <a:off x="1205884" y="2038472"/>
              <a:ext cx="4186956" cy="8634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dirty="0">
                  <a:solidFill>
                    <a:schemeClr val="lt1"/>
                  </a:solidFill>
                  <a:latin typeface="Meiryo UI" panose="020B0604030504040204" pitchFamily="50" charset="-128"/>
                  <a:ea typeface="Meiryo UI" panose="020B0604030504040204" pitchFamily="50" charset="-128"/>
                  <a:sym typeface="Arial"/>
                </a:rPr>
                <a:t>書き込み前のインラインデータ処理の間のみ</a:t>
              </a:r>
              <a:br>
                <a:rPr lang="en-US" altLang="ja-JP" sz="1600" dirty="0">
                  <a:solidFill>
                    <a:schemeClr val="lt1"/>
                  </a:solidFill>
                  <a:latin typeface="Meiryo UI" panose="020B0604030504040204" pitchFamily="50" charset="-128"/>
                  <a:ea typeface="Meiryo UI" panose="020B0604030504040204" pitchFamily="50" charset="-128"/>
                  <a:sym typeface="Arial"/>
                </a:rPr>
              </a:br>
              <a:r>
                <a:rPr lang="ja-JP" altLang="en-US" sz="1600" dirty="0">
                  <a:solidFill>
                    <a:schemeClr val="lt1"/>
                  </a:solidFill>
                  <a:latin typeface="Meiryo UI" panose="020B0604030504040204" pitchFamily="50" charset="-128"/>
                  <a:ea typeface="Meiryo UI" panose="020B0604030504040204" pitchFamily="50" charset="-128"/>
                  <a:sym typeface="Arial"/>
                </a:rPr>
                <a:t>利用可能</a:t>
              </a:r>
              <a:endParaRPr sz="1600" dirty="0">
                <a:solidFill>
                  <a:schemeClr val="lt1"/>
                </a:solidFill>
                <a:latin typeface="Meiryo UI" panose="020B0604030504040204" pitchFamily="50" charset="-128"/>
                <a:ea typeface="Meiryo UI" panose="020B0604030504040204" pitchFamily="50" charset="-128"/>
                <a:sym typeface="Arial"/>
              </a:endParaRPr>
            </a:p>
            <a:p>
              <a:pPr marL="0" marR="0" lvl="0" indent="0" algn="l" rtl="0">
                <a:spcBef>
                  <a:spcPts val="0"/>
                </a:spcBef>
                <a:spcAft>
                  <a:spcPts val="0"/>
                </a:spcAft>
                <a:buNone/>
              </a:pP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873" name="Google Shape;873;p46"/>
            <p:cNvSpPr/>
            <p:nvPr/>
          </p:nvSpPr>
          <p:spPr>
            <a:xfrm>
              <a:off x="978956" y="2847943"/>
              <a:ext cx="2730540" cy="1283979"/>
            </a:xfrm>
            <a:prstGeom prst="roundRect">
              <a:avLst>
                <a:gd name="adj" fmla="val 4524"/>
              </a:avLst>
            </a:prstGeom>
            <a:gradFill>
              <a:gsLst>
                <a:gs pos="0">
                  <a:srgbClr val="FFFFFF">
                    <a:alpha val="31764"/>
                  </a:srgbClr>
                </a:gs>
                <a:gs pos="47000">
                  <a:srgbClr val="FFFFFF">
                    <a:alpha val="31764"/>
                  </a:srgbClr>
                </a:gs>
                <a:gs pos="100000">
                  <a:srgbClr val="FFFFFF">
                    <a:alpha val="6666"/>
                  </a:srgbClr>
                </a:gs>
              </a:gsLst>
              <a:lin ang="5400000" scaled="0"/>
            </a:gradFill>
            <a:ln w="12700" cap="flat" cmpd="sng">
              <a:solidFill>
                <a:srgbClr val="323231"/>
              </a:solidFill>
              <a:prstDash val="solid"/>
              <a:round/>
              <a:headEnd type="none" w="sm" len="sm"/>
              <a:tailEnd type="none" w="sm" len="sm"/>
            </a:ln>
            <a:effectLst>
              <a:outerShdw blurRad="241300" dist="190500" dir="2700000" algn="tl" rotWithShape="0">
                <a:srgbClr val="000000">
                  <a:alpha val="13725"/>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874" name="Google Shape;874;p46"/>
            <p:cNvSpPr txBox="1"/>
            <p:nvPr/>
          </p:nvSpPr>
          <p:spPr>
            <a:xfrm>
              <a:off x="1021618" y="3080127"/>
              <a:ext cx="2684674" cy="1000981"/>
            </a:xfrm>
            <a:prstGeom prst="rect">
              <a:avLst/>
            </a:prstGeom>
            <a:noFill/>
            <a:ln>
              <a:noFill/>
            </a:ln>
          </p:spPr>
          <p:txBody>
            <a:bodyPr spcFirstLastPara="1" wrap="square" lIns="45675" tIns="45675" rIns="45675" bIns="45675" anchor="t" anchorCtr="0">
              <a:noAutofit/>
            </a:bodyPr>
            <a:lstStyle/>
            <a:p>
              <a:pPr marL="112395" marR="0" lvl="0" indent="0" algn="l" rtl="0">
                <a:spcBef>
                  <a:spcPts val="0"/>
                </a:spcBef>
                <a:spcAft>
                  <a:spcPts val="0"/>
                </a:spcAft>
                <a:buNone/>
              </a:pPr>
              <a:r>
                <a:rPr lang="ja-JP" altLang="en-US" sz="1400" dirty="0">
                  <a:solidFill>
                    <a:schemeClr val="lt1"/>
                  </a:solidFill>
                  <a:latin typeface="Meiryo UI" panose="020B0604030504040204" pitchFamily="50" charset="-128"/>
                  <a:ea typeface="Meiryo UI" panose="020B0604030504040204" pitchFamily="50" charset="-128"/>
                  <a:sym typeface="Arial"/>
                </a:rPr>
                <a:t>インライン重複排除と</a:t>
              </a:r>
              <a:br>
                <a:rPr lang="en-US" altLang="ja-JP" sz="1400" dirty="0">
                  <a:solidFill>
                    <a:schemeClr val="lt1"/>
                  </a:solidFill>
                  <a:latin typeface="Meiryo UI" panose="020B0604030504040204" pitchFamily="50" charset="-128"/>
                  <a:ea typeface="Meiryo UI" panose="020B0604030504040204" pitchFamily="50" charset="-128"/>
                  <a:sym typeface="Arial"/>
                </a:rPr>
              </a:br>
              <a:r>
                <a:rPr lang="ja-JP" altLang="en-US" sz="1400" dirty="0">
                  <a:solidFill>
                    <a:schemeClr val="lt1"/>
                  </a:solidFill>
                  <a:latin typeface="Meiryo UI" panose="020B0604030504040204" pitchFamily="50" charset="-128"/>
                  <a:ea typeface="Meiryo UI" panose="020B0604030504040204" pitchFamily="50" charset="-128"/>
                  <a:sym typeface="Arial"/>
                </a:rPr>
                <a:t>圧縮機能を備えた</a:t>
              </a:r>
              <a:br>
                <a:rPr lang="en-US" altLang="ja-JP" sz="1400" dirty="0">
                  <a:solidFill>
                    <a:schemeClr val="lt1"/>
                  </a:solidFill>
                  <a:latin typeface="Meiryo UI" panose="020B0604030504040204" pitchFamily="50" charset="-128"/>
                  <a:ea typeface="Meiryo UI" panose="020B0604030504040204" pitchFamily="50" charset="-128"/>
                  <a:sym typeface="Arial"/>
                </a:rPr>
              </a:br>
              <a:r>
                <a:rPr lang="en-US" sz="1400" dirty="0">
                  <a:solidFill>
                    <a:schemeClr val="lt1"/>
                  </a:solidFill>
                  <a:latin typeface="Meiryo UI" panose="020B0604030504040204" pitchFamily="50" charset="-128"/>
                  <a:ea typeface="Meiryo UI" panose="020B0604030504040204" pitchFamily="50" charset="-128"/>
                  <a:sym typeface="Arial"/>
                </a:rPr>
                <a:t>ZFS</a:t>
              </a:r>
              <a:r>
                <a:rPr lang="ja-JP" altLang="en-US" sz="1400" dirty="0">
                  <a:solidFill>
                    <a:schemeClr val="lt1"/>
                  </a:solidFill>
                  <a:latin typeface="Meiryo UI" panose="020B0604030504040204" pitchFamily="50" charset="-128"/>
                  <a:ea typeface="Meiryo UI" panose="020B0604030504040204" pitchFamily="50" charset="-128"/>
                  <a:sym typeface="Arial"/>
                </a:rPr>
                <a:t>ファイルシステム</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875" name="Google Shape;875;p46"/>
            <p:cNvSpPr/>
            <p:nvPr/>
          </p:nvSpPr>
          <p:spPr>
            <a:xfrm>
              <a:off x="975752" y="4389076"/>
              <a:ext cx="2730540" cy="2143008"/>
            </a:xfrm>
            <a:prstGeom prst="roundRect">
              <a:avLst>
                <a:gd name="adj" fmla="val 4524"/>
              </a:avLst>
            </a:prstGeom>
            <a:gradFill>
              <a:gsLst>
                <a:gs pos="0">
                  <a:srgbClr val="FFFFFF">
                    <a:alpha val="31764"/>
                  </a:srgbClr>
                </a:gs>
                <a:gs pos="47000">
                  <a:srgbClr val="FFFFFF">
                    <a:alpha val="31764"/>
                  </a:srgbClr>
                </a:gs>
                <a:gs pos="100000">
                  <a:srgbClr val="FFFFFF">
                    <a:alpha val="6666"/>
                  </a:srgbClr>
                </a:gs>
              </a:gsLst>
              <a:lin ang="5400000" scaled="0"/>
            </a:gradFill>
            <a:ln w="12700" cap="flat" cmpd="sng">
              <a:solidFill>
                <a:srgbClr val="323231"/>
              </a:solidFill>
              <a:prstDash val="solid"/>
              <a:round/>
              <a:headEnd type="none" w="sm" len="sm"/>
              <a:tailEnd type="none" w="sm" len="sm"/>
            </a:ln>
            <a:effectLst>
              <a:outerShdw blurRad="241300" dist="190500" dir="2700000" algn="tl" rotWithShape="0">
                <a:srgbClr val="000000">
                  <a:alpha val="13725"/>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876" name="Google Shape;876;p46"/>
            <p:cNvSpPr txBox="1"/>
            <p:nvPr/>
          </p:nvSpPr>
          <p:spPr>
            <a:xfrm>
              <a:off x="957366" y="4489214"/>
              <a:ext cx="2787494" cy="1908058"/>
            </a:xfrm>
            <a:prstGeom prst="rect">
              <a:avLst/>
            </a:prstGeom>
            <a:noFill/>
            <a:ln>
              <a:noFill/>
            </a:ln>
          </p:spPr>
          <p:txBody>
            <a:bodyPr spcFirstLastPara="1" wrap="square" lIns="91425" tIns="91425" rIns="91425" bIns="91425" anchor="t" anchorCtr="0">
              <a:noAutofit/>
            </a:bodyPr>
            <a:lstStyle/>
            <a:p>
              <a:pPr marL="139065" marR="0" lvl="0" indent="0" algn="l" rtl="0">
                <a:spcBef>
                  <a:spcPts val="0"/>
                </a:spcBef>
                <a:spcAft>
                  <a:spcPts val="0"/>
                </a:spcAft>
                <a:buNone/>
              </a:pPr>
              <a:r>
                <a:rPr lang="en-US" sz="1400" dirty="0">
                  <a:solidFill>
                    <a:schemeClr val="lt1"/>
                  </a:solidFill>
                  <a:latin typeface="Meiryo UI" panose="020B0604030504040204" pitchFamily="50" charset="-128"/>
                  <a:ea typeface="Meiryo UI" panose="020B0604030504040204" pitchFamily="50" charset="-128"/>
                  <a:sym typeface="Arial"/>
                </a:rPr>
                <a:t>SSD</a:t>
              </a:r>
              <a:r>
                <a:rPr lang="ja-JP" altLang="en-US" sz="1400" dirty="0">
                  <a:solidFill>
                    <a:schemeClr val="lt1"/>
                  </a:solidFill>
                  <a:latin typeface="Meiryo UI" panose="020B0604030504040204" pitchFamily="50" charset="-128"/>
                  <a:ea typeface="Meiryo UI" panose="020B0604030504040204" pitchFamily="50" charset="-128"/>
                  <a:sym typeface="Arial"/>
                </a:rPr>
                <a:t>に直接書き込むデータの</a:t>
              </a:r>
              <a:br>
                <a:rPr lang="en-US" altLang="ja-JP" sz="1400" dirty="0">
                  <a:solidFill>
                    <a:schemeClr val="lt1"/>
                  </a:solidFill>
                  <a:latin typeface="Meiryo UI" panose="020B0604030504040204" pitchFamily="50" charset="-128"/>
                  <a:ea typeface="Meiryo UI" panose="020B0604030504040204" pitchFamily="50" charset="-128"/>
                  <a:sym typeface="Arial"/>
                </a:rPr>
              </a:br>
              <a:r>
                <a:rPr lang="ja-JP" altLang="en-US" sz="1400" dirty="0">
                  <a:solidFill>
                    <a:schemeClr val="lt1"/>
                  </a:solidFill>
                  <a:latin typeface="Meiryo UI" panose="020B0604030504040204" pitchFamily="50" charset="-128"/>
                  <a:ea typeface="Meiryo UI" panose="020B0604030504040204" pitchFamily="50" charset="-128"/>
                  <a:sym typeface="Arial"/>
                </a:rPr>
                <a:t>サイズ</a:t>
              </a:r>
              <a:r>
                <a:rPr lang="ja-JP" altLang="en-US" dirty="0">
                  <a:solidFill>
                    <a:schemeClr val="lt1"/>
                  </a:solidFill>
                  <a:latin typeface="Meiryo UI" panose="020B0604030504040204" pitchFamily="50" charset="-128"/>
                  <a:ea typeface="Meiryo UI" panose="020B0604030504040204" pitchFamily="50" charset="-128"/>
                </a:rPr>
                <a:t>および</a:t>
              </a:r>
              <a:r>
                <a:rPr lang="ja-JP" altLang="en-US" sz="1400" dirty="0">
                  <a:solidFill>
                    <a:schemeClr val="lt1"/>
                  </a:solidFill>
                  <a:latin typeface="Meiryo UI" panose="020B0604030504040204" pitchFamily="50" charset="-128"/>
                  <a:ea typeface="Meiryo UI" panose="020B0604030504040204" pitchFamily="50" charset="-128"/>
                  <a:sym typeface="Arial"/>
                </a:rPr>
                <a:t>パターンを減らすため、オールフラッシュと</a:t>
              </a:r>
              <a:r>
                <a:rPr lang="en-US" altLang="ja-JP" sz="1400" dirty="0">
                  <a:solidFill>
                    <a:schemeClr val="lt1"/>
                  </a:solidFill>
                  <a:latin typeface="Meiryo UI" panose="020B0604030504040204" pitchFamily="50" charset="-128"/>
                  <a:ea typeface="Meiryo UI" panose="020B0604030504040204" pitchFamily="50" charset="-128"/>
                  <a:sym typeface="Arial"/>
                </a:rPr>
                <a:t>SSD</a:t>
              </a:r>
              <a:r>
                <a:rPr lang="ja-JP" altLang="en-US" sz="1400" dirty="0">
                  <a:solidFill>
                    <a:schemeClr val="lt1"/>
                  </a:solidFill>
                  <a:latin typeface="Meiryo UI" panose="020B0604030504040204" pitchFamily="50" charset="-128"/>
                  <a:ea typeface="Meiryo UI" panose="020B0604030504040204" pitchFamily="50" charset="-128"/>
                  <a:sym typeface="Arial"/>
                </a:rPr>
                <a:t>ストレージ</a:t>
              </a:r>
              <a:r>
                <a:rPr lang="ja-JP" altLang="en-US" dirty="0">
                  <a:solidFill>
                    <a:schemeClr val="lt1"/>
                  </a:solidFill>
                  <a:latin typeface="Meiryo UI" panose="020B0604030504040204" pitchFamily="50" charset="-128"/>
                  <a:ea typeface="Meiryo UI" panose="020B0604030504040204" pitchFamily="50" charset="-128"/>
                </a:rPr>
                <a:t>の</a:t>
              </a:r>
              <a:r>
                <a:rPr lang="ja-JP" altLang="en-US" sz="1400" dirty="0">
                  <a:solidFill>
                    <a:schemeClr val="lt1"/>
                  </a:solidFill>
                  <a:latin typeface="Meiryo UI" panose="020B0604030504040204" pitchFamily="50" charset="-128"/>
                  <a:ea typeface="Meiryo UI" panose="020B0604030504040204" pitchFamily="50" charset="-128"/>
                  <a:sym typeface="Arial"/>
                </a:rPr>
                <a:t>併用をお勧めします。</a:t>
              </a:r>
              <a:endParaRPr sz="1800" dirty="0">
                <a:solidFill>
                  <a:schemeClr val="dk1"/>
                </a:solidFill>
                <a:latin typeface="Meiryo UI" panose="020B0604030504040204" pitchFamily="50" charset="-128"/>
                <a:ea typeface="Meiryo UI" panose="020B0604030504040204" pitchFamily="50" charset="-128"/>
                <a:sym typeface="Arial"/>
              </a:endParaRPr>
            </a:p>
          </p:txBody>
        </p:sp>
      </p:grpSp>
      <p:sp>
        <p:nvSpPr>
          <p:cNvPr id="877" name="Google Shape;877;p46"/>
          <p:cNvSpPr txBox="1">
            <a:spLocks noGrp="1"/>
          </p:cNvSpPr>
          <p:nvPr>
            <p:ph type="title"/>
          </p:nvPr>
        </p:nvSpPr>
        <p:spPr>
          <a:xfrm>
            <a:off x="388307" y="499253"/>
            <a:ext cx="10965493"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sz="3600" dirty="0"/>
              <a:t>NAS &amp; </a:t>
            </a:r>
            <a:r>
              <a:rPr lang="en-US" sz="3600" dirty="0" err="1"/>
              <a:t>QuTS</a:t>
            </a:r>
            <a:r>
              <a:rPr lang="en-US" sz="3600" dirty="0"/>
              <a:t> hero OS </a:t>
            </a:r>
            <a:r>
              <a:rPr lang="en-US" sz="3600" dirty="0" err="1"/>
              <a:t>SSDの耐久性を向上させる</a:t>
            </a:r>
            <a:br>
              <a:rPr lang="en-US" sz="3600" dirty="0"/>
            </a:br>
            <a:r>
              <a:rPr lang="en-US" sz="3600" dirty="0" err="1"/>
              <a:t>強力なデータ削減テクノロジーをサポート</a:t>
            </a:r>
            <a:endParaRPr sz="3600" dirty="0">
              <a:sym typeface="Arial"/>
            </a:endParaRPr>
          </a:p>
        </p:txBody>
      </p:sp>
    </p:spTree>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47"/>
          <p:cNvSpPr txBox="1"/>
          <p:nvPr/>
        </p:nvSpPr>
        <p:spPr>
          <a:xfrm>
            <a:off x="7070732" y="2424832"/>
            <a:ext cx="4481876"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SSD RAID 5 / 6 / 50 / 60 / TP(Triple Parity) </a:t>
            </a:r>
            <a:r>
              <a:rPr lang="ja-JP" altLang="en-US" sz="1800" dirty="0">
                <a:solidFill>
                  <a:schemeClr val="lt1"/>
                </a:solidFill>
                <a:latin typeface="Meiryo UI" panose="020B0604030504040204" pitchFamily="50" charset="-128"/>
                <a:ea typeface="Meiryo UI" panose="020B0604030504040204" pitchFamily="50" charset="-128"/>
              </a:rPr>
              <a:t>への対応</a:t>
            </a:r>
            <a:r>
              <a:rPr lang="en-US" sz="1800" dirty="0" err="1">
                <a:solidFill>
                  <a:schemeClr val="lt1"/>
                </a:solidFill>
                <a:latin typeface="Meiryo UI" panose="020B0604030504040204" pitchFamily="50" charset="-128"/>
                <a:ea typeface="Meiryo UI" panose="020B0604030504040204" pitchFamily="50" charset="-128"/>
              </a:rPr>
              <a:t>はデフォルトで自動的に有効になります</a:t>
            </a:r>
            <a:r>
              <a:rPr lang="en-US" sz="1800" dirty="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endParaRPr>
          </a:p>
        </p:txBody>
      </p:sp>
      <p:grpSp>
        <p:nvGrpSpPr>
          <p:cNvPr id="884" name="Google Shape;884;p47"/>
          <p:cNvGrpSpPr/>
          <p:nvPr/>
        </p:nvGrpSpPr>
        <p:grpSpPr>
          <a:xfrm>
            <a:off x="725841" y="2444867"/>
            <a:ext cx="1549998" cy="1283056"/>
            <a:chOff x="131647" y="1813612"/>
            <a:chExt cx="1162498" cy="962292"/>
          </a:xfrm>
        </p:grpSpPr>
        <p:grpSp>
          <p:nvGrpSpPr>
            <p:cNvPr id="885" name="Google Shape;885;p47"/>
            <p:cNvGrpSpPr/>
            <p:nvPr/>
          </p:nvGrpSpPr>
          <p:grpSpPr>
            <a:xfrm>
              <a:off x="131647" y="1813612"/>
              <a:ext cx="1162498" cy="962292"/>
              <a:chOff x="2369948" y="1461709"/>
              <a:chExt cx="1336304" cy="1106165"/>
            </a:xfrm>
          </p:grpSpPr>
          <p:pic>
            <p:nvPicPr>
              <p:cNvPr id="886" name="Google Shape;886;p47"/>
              <p:cNvPicPr preferRelativeResize="0"/>
              <p:nvPr/>
            </p:nvPicPr>
            <p:blipFill rotWithShape="1">
              <a:blip r:embed="rId3">
                <a:alphaModFix/>
              </a:blip>
              <a:srcRect b="-11442"/>
              <a:stretch/>
            </p:blipFill>
            <p:spPr>
              <a:xfrm rot="5400000">
                <a:off x="2433236" y="1398421"/>
                <a:ext cx="1106165" cy="1232742"/>
              </a:xfrm>
              <a:prstGeom prst="rect">
                <a:avLst/>
              </a:prstGeom>
              <a:noFill/>
              <a:ln>
                <a:noFill/>
              </a:ln>
              <a:effectLst>
                <a:outerShdw blurRad="215900" dist="190500" dir="780000" sx="94000" sy="94000" algn="tl" rotWithShape="0">
                  <a:srgbClr val="000000">
                    <a:alpha val="40000"/>
                  </a:srgbClr>
                </a:outerShdw>
              </a:effectLst>
            </p:spPr>
          </p:pic>
          <p:sp>
            <p:nvSpPr>
              <p:cNvPr id="887" name="Google Shape;887;p47"/>
              <p:cNvSpPr/>
              <p:nvPr/>
            </p:nvSpPr>
            <p:spPr>
              <a:xfrm>
                <a:off x="2369948" y="1659382"/>
                <a:ext cx="1336304" cy="71067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sym typeface="Arial"/>
                  </a:rPr>
                  <a:t>QSAL </a:t>
                </a:r>
                <a:r>
                  <a:rPr lang="en-US" sz="1600" b="1" dirty="0">
                    <a:solidFill>
                      <a:schemeClr val="accent2"/>
                    </a:solidFill>
                    <a:latin typeface="Meiryo UI" panose="020B0604030504040204" pitchFamily="50" charset="-128"/>
                    <a:ea typeface="Meiryo UI" panose="020B0604030504040204" pitchFamily="50" charset="-128"/>
                    <a:sym typeface="Arial"/>
                  </a:rPr>
                  <a:t>dynamic distribution</a:t>
                </a:r>
                <a:endParaRPr sz="1600" b="1" dirty="0">
                  <a:solidFill>
                    <a:schemeClr val="accent2"/>
                  </a:solidFill>
                  <a:latin typeface="Meiryo UI" panose="020B0604030504040204" pitchFamily="50" charset="-128"/>
                  <a:ea typeface="Meiryo UI" panose="020B0604030504040204" pitchFamily="50" charset="-128"/>
                  <a:sym typeface="Arial"/>
                </a:endParaRPr>
              </a:p>
            </p:txBody>
          </p:sp>
        </p:grpSp>
        <p:pic>
          <p:nvPicPr>
            <p:cNvPr id="888" name="Google Shape;888;p47"/>
            <p:cNvPicPr preferRelativeResize="0"/>
            <p:nvPr/>
          </p:nvPicPr>
          <p:blipFill rotWithShape="1">
            <a:blip r:embed="rId4">
              <a:alphaModFix/>
            </a:blip>
            <a:srcRect b="71080"/>
            <a:stretch/>
          </p:blipFill>
          <p:spPr>
            <a:xfrm>
              <a:off x="279310" y="1878018"/>
              <a:ext cx="876300" cy="123958"/>
            </a:xfrm>
            <a:prstGeom prst="rect">
              <a:avLst/>
            </a:prstGeom>
            <a:noFill/>
            <a:ln>
              <a:noFill/>
            </a:ln>
          </p:spPr>
        </p:pic>
        <p:pic>
          <p:nvPicPr>
            <p:cNvPr id="889" name="Google Shape;889;p47"/>
            <p:cNvPicPr preferRelativeResize="0"/>
            <p:nvPr/>
          </p:nvPicPr>
          <p:blipFill rotWithShape="1">
            <a:blip r:embed="rId4">
              <a:alphaModFix/>
            </a:blip>
            <a:srcRect b="71080"/>
            <a:stretch/>
          </p:blipFill>
          <p:spPr>
            <a:xfrm>
              <a:off x="279310" y="2610221"/>
              <a:ext cx="876300" cy="123958"/>
            </a:xfrm>
            <a:prstGeom prst="rect">
              <a:avLst/>
            </a:prstGeom>
            <a:noFill/>
            <a:ln>
              <a:noFill/>
            </a:ln>
          </p:spPr>
        </p:pic>
      </p:grpSp>
      <p:pic>
        <p:nvPicPr>
          <p:cNvPr id="890" name="Google Shape;890;p47"/>
          <p:cNvPicPr preferRelativeResize="0"/>
          <p:nvPr/>
        </p:nvPicPr>
        <p:blipFill rotWithShape="1">
          <a:blip r:embed="rId5">
            <a:alphaModFix/>
          </a:blip>
          <a:srcRect/>
          <a:stretch/>
        </p:blipFill>
        <p:spPr>
          <a:xfrm>
            <a:off x="885845" y="4103536"/>
            <a:ext cx="6184887" cy="2401472"/>
          </a:xfrm>
          <a:prstGeom prst="rect">
            <a:avLst/>
          </a:prstGeom>
          <a:noFill/>
          <a:ln>
            <a:noFill/>
          </a:ln>
        </p:spPr>
      </p:pic>
      <p:pic>
        <p:nvPicPr>
          <p:cNvPr id="891" name="Google Shape;891;p47"/>
          <p:cNvPicPr preferRelativeResize="0"/>
          <p:nvPr/>
        </p:nvPicPr>
        <p:blipFill rotWithShape="1">
          <a:blip r:embed="rId6">
            <a:alphaModFix/>
          </a:blip>
          <a:srcRect/>
          <a:stretch/>
        </p:blipFill>
        <p:spPr>
          <a:xfrm>
            <a:off x="7210257" y="3505600"/>
            <a:ext cx="3705547" cy="2983980"/>
          </a:xfrm>
          <a:prstGeom prst="rect">
            <a:avLst/>
          </a:prstGeom>
          <a:noFill/>
          <a:ln>
            <a:noFill/>
          </a:ln>
        </p:spPr>
      </p:pic>
      <p:sp>
        <p:nvSpPr>
          <p:cNvPr id="892" name="Google Shape;892;p47"/>
          <p:cNvSpPr txBox="1">
            <a:spLocks noGrp="1"/>
          </p:cNvSpPr>
          <p:nvPr>
            <p:ph type="title"/>
          </p:nvPr>
        </p:nvSpPr>
        <p:spPr>
          <a:xfrm>
            <a:off x="56029" y="565615"/>
            <a:ext cx="12126406"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Arial"/>
              <a:buNone/>
            </a:pPr>
            <a:r>
              <a:rPr lang="en-US" dirty="0" err="1"/>
              <a:t>特許</a:t>
            </a:r>
            <a:r>
              <a:rPr lang="ja-JP" altLang="en-US" dirty="0"/>
              <a:t>を</a:t>
            </a:r>
            <a:r>
              <a:rPr lang="en-US" dirty="0" err="1"/>
              <a:t>取得</a:t>
            </a:r>
            <a:r>
              <a:rPr lang="ja-JP" altLang="en-US" dirty="0"/>
              <a:t>した</a:t>
            </a:r>
            <a:r>
              <a:rPr lang="en-US" dirty="0" err="1"/>
              <a:t>QSALテクノロジ</a:t>
            </a:r>
            <a:r>
              <a:rPr lang="en-US" dirty="0"/>
              <a:t>ー: </a:t>
            </a:r>
            <a:br>
              <a:rPr lang="en-US" dirty="0"/>
            </a:br>
            <a:r>
              <a:rPr lang="en-US" dirty="0" err="1"/>
              <a:t>複数のSSDの同時誤動作を防止</a:t>
            </a:r>
            <a:endParaRPr dirty="0"/>
          </a:p>
        </p:txBody>
      </p:sp>
      <p:pic>
        <p:nvPicPr>
          <p:cNvPr id="893" name="Google Shape;893;p47" descr="ts-h2287xu-rp"/>
          <p:cNvPicPr preferRelativeResize="0"/>
          <p:nvPr/>
        </p:nvPicPr>
        <p:blipFill rotWithShape="1">
          <a:blip r:embed="rId7">
            <a:alphaModFix/>
          </a:blip>
          <a:srcRect/>
          <a:stretch/>
        </p:blipFill>
        <p:spPr>
          <a:xfrm>
            <a:off x="2510127" y="2161251"/>
            <a:ext cx="3897613" cy="2436008"/>
          </a:xfrm>
          <a:prstGeom prst="rect">
            <a:avLst/>
          </a:prstGeom>
          <a:noFill/>
          <a:ln>
            <a:noFill/>
          </a:ln>
        </p:spPr>
      </p:pic>
    </p:spTree>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pic>
        <p:nvPicPr>
          <p:cNvPr id="898" name="Google Shape;898;p48"/>
          <p:cNvPicPr preferRelativeResize="0"/>
          <p:nvPr/>
        </p:nvPicPr>
        <p:blipFill rotWithShape="1">
          <a:blip r:embed="rId3">
            <a:alphaModFix/>
          </a:blip>
          <a:srcRect b="32103"/>
          <a:stretch/>
        </p:blipFill>
        <p:spPr>
          <a:xfrm>
            <a:off x="0" y="4692566"/>
            <a:ext cx="5282743" cy="2165434"/>
          </a:xfrm>
          <a:prstGeom prst="rect">
            <a:avLst/>
          </a:prstGeom>
          <a:noFill/>
          <a:ln>
            <a:noFill/>
          </a:ln>
        </p:spPr>
      </p:pic>
      <p:sp>
        <p:nvSpPr>
          <p:cNvPr id="899" name="Google Shape;899;p48"/>
          <p:cNvSpPr txBox="1">
            <a:spLocks noGrp="1"/>
          </p:cNvSpPr>
          <p:nvPr>
            <p:ph type="title" idx="4294967295"/>
          </p:nvPr>
        </p:nvSpPr>
        <p:spPr>
          <a:xfrm>
            <a:off x="829115" y="681293"/>
            <a:ext cx="5384800" cy="763588"/>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lt1"/>
              </a:buClr>
              <a:buSzPts val="4267"/>
              <a:buFont typeface="Arial"/>
              <a:buNone/>
            </a:pPr>
            <a:r>
              <a:rPr lang="en-US" sz="4267" b="1" dirty="0">
                <a:solidFill>
                  <a:schemeClr val="lt1"/>
                </a:solidFill>
                <a:latin typeface="Meiryo UI" panose="020B0604030504040204" pitchFamily="50" charset="-128"/>
                <a:ea typeface="Meiryo UI" panose="020B0604030504040204" pitchFamily="50" charset="-128"/>
                <a:cs typeface="Arial"/>
                <a:sym typeface="Arial"/>
              </a:rPr>
              <a:t>Kernel 5.10 LTS</a:t>
            </a:r>
            <a:endParaRPr sz="4267" b="1" dirty="0">
              <a:solidFill>
                <a:schemeClr val="lt1"/>
              </a:solidFill>
              <a:latin typeface="Meiryo UI" panose="020B0604030504040204" pitchFamily="50" charset="-128"/>
              <a:ea typeface="Meiryo UI" panose="020B0604030504040204" pitchFamily="50" charset="-128"/>
              <a:cs typeface="Arial"/>
              <a:sym typeface="Arial"/>
            </a:endParaRPr>
          </a:p>
        </p:txBody>
      </p:sp>
      <p:sp>
        <p:nvSpPr>
          <p:cNvPr id="900" name="Google Shape;900;p48"/>
          <p:cNvSpPr txBox="1"/>
          <p:nvPr/>
        </p:nvSpPr>
        <p:spPr>
          <a:xfrm>
            <a:off x="629959" y="1568533"/>
            <a:ext cx="5263179" cy="1379273"/>
          </a:xfrm>
          <a:prstGeom prst="rect">
            <a:avLst/>
          </a:prstGeom>
          <a:noFill/>
          <a:ln>
            <a:noFill/>
          </a:ln>
        </p:spPr>
        <p:txBody>
          <a:bodyPr spcFirstLastPara="1" wrap="square" lIns="121900" tIns="121900" rIns="121900" bIns="121900" anchor="t" anchorCtr="0">
            <a:noAutofit/>
          </a:bodyPr>
          <a:lstStyle/>
          <a:p>
            <a:pPr marL="114300" marR="0" lvl="0" indent="0" algn="l" rtl="0">
              <a:lnSpc>
                <a:spcPct val="114999"/>
              </a:lnSpc>
              <a:spcBef>
                <a:spcPts val="0"/>
              </a:spcBef>
              <a:spcAft>
                <a:spcPts val="0"/>
              </a:spcAft>
              <a:buClr>
                <a:schemeClr val="dk2"/>
              </a:buClr>
              <a:buSzPts val="1800"/>
              <a:buFont typeface="Arial"/>
              <a:buNone/>
            </a:pPr>
            <a:r>
              <a:rPr lang="en-US" sz="1600" dirty="0" err="1">
                <a:solidFill>
                  <a:schemeClr val="lt1"/>
                </a:solidFill>
                <a:latin typeface="Meiryo UI" panose="020B0604030504040204" pitchFamily="50" charset="-128"/>
                <a:ea typeface="Meiryo UI" panose="020B0604030504040204" pitchFamily="50" charset="-128"/>
              </a:rPr>
              <a:t>QuTS</a:t>
            </a:r>
            <a:r>
              <a:rPr lang="en-US" sz="1600" dirty="0">
                <a:solidFill>
                  <a:schemeClr val="lt1"/>
                </a:solidFill>
                <a:latin typeface="Meiryo UI" panose="020B0604030504040204" pitchFamily="50" charset="-128"/>
                <a:ea typeface="Meiryo UI" panose="020B0604030504040204" pitchFamily="50" charset="-128"/>
              </a:rPr>
              <a:t> heroオペレーティングシステムは、ZFSファイルシステムに基づいています。オールフラッシュストレージに必要なデータの整合性、安全性、および効率性を提供</a:t>
            </a:r>
            <a:r>
              <a:rPr lang="ja-JP" altLang="en-US" sz="1600" dirty="0">
                <a:solidFill>
                  <a:schemeClr val="lt1"/>
                </a:solidFill>
                <a:latin typeface="Meiryo UI" panose="020B0604030504040204" pitchFamily="50" charset="-128"/>
                <a:ea typeface="Meiryo UI" panose="020B0604030504040204" pitchFamily="50" charset="-128"/>
              </a:rPr>
              <a:t>し</a:t>
            </a:r>
            <a:r>
              <a:rPr lang="en-US" sz="1600" dirty="0" err="1">
                <a:solidFill>
                  <a:schemeClr val="lt1"/>
                </a:solidFill>
                <a:latin typeface="Meiryo UI" panose="020B0604030504040204" pitchFamily="50" charset="-128"/>
                <a:ea typeface="Meiryo UI" panose="020B0604030504040204" pitchFamily="50" charset="-128"/>
              </a:rPr>
              <a:t>ます</a:t>
            </a:r>
            <a:r>
              <a:rPr lang="en-US" sz="1600"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901" name="Google Shape;901;p48"/>
          <p:cNvSpPr txBox="1"/>
          <p:nvPr/>
        </p:nvSpPr>
        <p:spPr>
          <a:xfrm>
            <a:off x="750099" y="2663633"/>
            <a:ext cx="6155532" cy="764117"/>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chemeClr val="dk1"/>
              </a:buClr>
              <a:buSzPts val="4250"/>
              <a:buFont typeface="Calibri"/>
              <a:buNone/>
            </a:pPr>
            <a:r>
              <a:rPr lang="ja-JP" altLang="en-US" sz="4250" b="1" dirty="0">
                <a:solidFill>
                  <a:schemeClr val="lt1"/>
                </a:solidFill>
                <a:latin typeface="Meiryo UI" panose="020B0604030504040204" pitchFamily="50" charset="-128"/>
                <a:ea typeface="Meiryo UI" panose="020B0604030504040204" pitchFamily="50" charset="-128"/>
              </a:rPr>
              <a:t>使いやすい</a:t>
            </a:r>
            <a:r>
              <a:rPr lang="en-US" sz="4250" b="1" dirty="0" err="1">
                <a:solidFill>
                  <a:schemeClr val="lt1"/>
                </a:solidFill>
                <a:latin typeface="Meiryo UI" panose="020B0604030504040204" pitchFamily="50" charset="-128"/>
                <a:ea typeface="Meiryo UI" panose="020B0604030504040204" pitchFamily="50" charset="-128"/>
              </a:rPr>
              <a:t>インターフェース</a:t>
            </a:r>
            <a:endParaRPr sz="425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90000"/>
              </a:lnSpc>
              <a:spcBef>
                <a:spcPts val="0"/>
              </a:spcBef>
              <a:spcAft>
                <a:spcPts val="0"/>
              </a:spcAft>
              <a:buClr>
                <a:schemeClr val="dk1"/>
              </a:buClr>
              <a:buSzPts val="4250"/>
              <a:buFont typeface="Calibri"/>
              <a:buNone/>
            </a:pPr>
            <a:endParaRPr sz="4250" b="1" dirty="0">
              <a:solidFill>
                <a:schemeClr val="lt1"/>
              </a:solidFill>
              <a:latin typeface="Meiryo UI" panose="020B0604030504040204" pitchFamily="50" charset="-128"/>
              <a:ea typeface="Meiryo UI" panose="020B0604030504040204" pitchFamily="50" charset="-128"/>
            </a:endParaRPr>
          </a:p>
        </p:txBody>
      </p:sp>
      <p:sp>
        <p:nvSpPr>
          <p:cNvPr id="902" name="Google Shape;902;p48"/>
          <p:cNvSpPr txBox="1"/>
          <p:nvPr/>
        </p:nvSpPr>
        <p:spPr>
          <a:xfrm>
            <a:off x="750099" y="3437474"/>
            <a:ext cx="5468094" cy="138957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chemeClr val="dk2"/>
              </a:buClr>
              <a:buSzPts val="1100"/>
              <a:buFont typeface="Arial"/>
              <a:buNone/>
            </a:pPr>
            <a:r>
              <a:rPr lang="en-US" sz="1600" dirty="0" err="1">
                <a:solidFill>
                  <a:schemeClr val="lt1"/>
                </a:solidFill>
                <a:latin typeface="Meiryo UI" panose="020B0604030504040204" pitchFamily="50" charset="-128"/>
                <a:ea typeface="Meiryo UI" panose="020B0604030504040204" pitchFamily="50" charset="-128"/>
              </a:rPr>
              <a:t>QuTS</a:t>
            </a:r>
            <a:r>
              <a:rPr lang="en-US" sz="1600" dirty="0">
                <a:solidFill>
                  <a:schemeClr val="lt1"/>
                </a:solidFill>
                <a:latin typeface="Meiryo UI" panose="020B0604030504040204" pitchFamily="50" charset="-128"/>
                <a:ea typeface="Meiryo UI" panose="020B0604030504040204" pitchFamily="50" charset="-128"/>
              </a:rPr>
              <a:t> hero は、アプリベースのQTSと128ビット ZFSファイルシステムを組み合わせて、柔軟なストレージ管理、包括的なデータ保護、最適化されたパフォーマンスを提供し、ビジネスクリティカルなアプリケーションのニーズを満たします。</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lnSpc>
                <a:spcPct val="90000"/>
              </a:lnSpc>
              <a:spcBef>
                <a:spcPts val="0"/>
              </a:spcBef>
              <a:spcAft>
                <a:spcPts val="0"/>
              </a:spcAft>
              <a:buClr>
                <a:schemeClr val="dk2"/>
              </a:buClr>
              <a:buSzPts val="1100"/>
              <a:buFont typeface="Arial"/>
              <a:buNone/>
            </a:pPr>
            <a:endParaRPr sz="1600" dirty="0">
              <a:solidFill>
                <a:schemeClr val="lt1"/>
              </a:solidFill>
              <a:latin typeface="Meiryo UI" panose="020B0604030504040204" pitchFamily="50" charset="-128"/>
              <a:ea typeface="Meiryo UI" panose="020B0604030504040204" pitchFamily="50" charset="-128"/>
            </a:endParaRPr>
          </a:p>
        </p:txBody>
      </p:sp>
      <p:cxnSp>
        <p:nvCxnSpPr>
          <p:cNvPr id="903" name="Google Shape;903;p48"/>
          <p:cNvCxnSpPr/>
          <p:nvPr/>
        </p:nvCxnSpPr>
        <p:spPr>
          <a:xfrm>
            <a:off x="847339" y="3469560"/>
            <a:ext cx="5045799" cy="0"/>
          </a:xfrm>
          <a:prstGeom prst="straightConnector1">
            <a:avLst/>
          </a:prstGeom>
          <a:noFill/>
          <a:ln w="25400" cap="flat" cmpd="sng">
            <a:solidFill>
              <a:schemeClr val="accent4"/>
            </a:solidFill>
            <a:prstDash val="solid"/>
            <a:miter lim="800000"/>
            <a:headEnd type="none" w="sm" len="sm"/>
            <a:tailEnd type="none" w="sm" len="sm"/>
          </a:ln>
        </p:spPr>
      </p:cxnSp>
      <p:pic>
        <p:nvPicPr>
          <p:cNvPr id="904" name="Google Shape;904;p48"/>
          <p:cNvPicPr preferRelativeResize="0"/>
          <p:nvPr/>
        </p:nvPicPr>
        <p:blipFill rotWithShape="1">
          <a:blip r:embed="rId4">
            <a:alphaModFix/>
          </a:blip>
          <a:srcRect/>
          <a:stretch/>
        </p:blipFill>
        <p:spPr>
          <a:xfrm>
            <a:off x="5284968" y="4692565"/>
            <a:ext cx="1734993" cy="2165435"/>
          </a:xfrm>
          <a:prstGeom prst="rect">
            <a:avLst/>
          </a:prstGeom>
          <a:noFill/>
          <a:ln>
            <a:noFill/>
          </a:ln>
        </p:spPr>
      </p:pic>
      <p:cxnSp>
        <p:nvCxnSpPr>
          <p:cNvPr id="905" name="Google Shape;905;p48"/>
          <p:cNvCxnSpPr/>
          <p:nvPr/>
        </p:nvCxnSpPr>
        <p:spPr>
          <a:xfrm>
            <a:off x="847339" y="1543411"/>
            <a:ext cx="5045799" cy="0"/>
          </a:xfrm>
          <a:prstGeom prst="straightConnector1">
            <a:avLst/>
          </a:prstGeom>
          <a:noFill/>
          <a:ln w="25400" cap="flat" cmpd="sng">
            <a:solidFill>
              <a:schemeClr val="accent4"/>
            </a:solidFill>
            <a:prstDash val="solid"/>
            <a:miter lim="800000"/>
            <a:headEnd type="none" w="sm" len="sm"/>
            <a:tailEnd type="none" w="sm" len="sm"/>
          </a:ln>
        </p:spPr>
      </p:cxnSp>
    </p:spTree>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49"/>
          <p:cNvSpPr txBox="1"/>
          <p:nvPr/>
        </p:nvSpPr>
        <p:spPr>
          <a:xfrm>
            <a:off x="68218" y="6046748"/>
            <a:ext cx="12286244"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実行中のシステムで発生したサイレントデータ破損を回避します</a:t>
            </a:r>
            <a:r>
              <a:rPr lang="en-US" sz="1600" dirty="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endParaRPr sz="1600" dirty="0">
              <a:solidFill>
                <a:schemeClr val="lt1"/>
              </a:solidFill>
              <a:latin typeface="Meiryo UI" panose="020B0604030504040204" pitchFamily="50" charset="-128"/>
              <a:ea typeface="Meiryo UI" panose="020B0604030504040204" pitchFamily="50" charset="-128"/>
            </a:endParaRPr>
          </a:p>
        </p:txBody>
      </p:sp>
      <p:pic>
        <p:nvPicPr>
          <p:cNvPr id="911" name="Google Shape;911;p49"/>
          <p:cNvPicPr preferRelativeResize="0"/>
          <p:nvPr/>
        </p:nvPicPr>
        <p:blipFill rotWithShape="1">
          <a:blip r:embed="rId3">
            <a:alphaModFix/>
          </a:blip>
          <a:srcRect/>
          <a:stretch/>
        </p:blipFill>
        <p:spPr>
          <a:xfrm>
            <a:off x="2549286" y="1521492"/>
            <a:ext cx="8983364" cy="3100237"/>
          </a:xfrm>
          <a:prstGeom prst="rect">
            <a:avLst/>
          </a:prstGeom>
          <a:noFill/>
          <a:ln>
            <a:noFill/>
          </a:ln>
          <a:effectLst>
            <a:outerShdw blurRad="50800" dist="38100" dir="2700000" algn="tl" rotWithShape="0">
              <a:srgbClr val="000000">
                <a:alpha val="40000"/>
              </a:srgbClr>
            </a:outerShdw>
          </a:effectLst>
        </p:spPr>
      </p:pic>
      <p:pic>
        <p:nvPicPr>
          <p:cNvPr id="912" name="Google Shape;912;p49"/>
          <p:cNvPicPr preferRelativeResize="0"/>
          <p:nvPr/>
        </p:nvPicPr>
        <p:blipFill rotWithShape="1">
          <a:blip r:embed="rId4">
            <a:alphaModFix/>
          </a:blip>
          <a:srcRect/>
          <a:stretch/>
        </p:blipFill>
        <p:spPr>
          <a:xfrm>
            <a:off x="2534747" y="4560410"/>
            <a:ext cx="2747593" cy="1070411"/>
          </a:xfrm>
          <a:prstGeom prst="rect">
            <a:avLst/>
          </a:prstGeom>
          <a:noFill/>
          <a:ln>
            <a:noFill/>
          </a:ln>
          <a:effectLst>
            <a:outerShdw blurRad="50800" dist="38100" dir="2700000" algn="tl" rotWithShape="0">
              <a:srgbClr val="000000">
                <a:alpha val="40000"/>
              </a:srgbClr>
            </a:outerShdw>
          </a:effectLst>
        </p:spPr>
      </p:pic>
      <p:sp>
        <p:nvSpPr>
          <p:cNvPr id="913" name="Google Shape;913;p49"/>
          <p:cNvSpPr txBox="1"/>
          <p:nvPr/>
        </p:nvSpPr>
        <p:spPr>
          <a:xfrm>
            <a:off x="2534747" y="4688013"/>
            <a:ext cx="2672145"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チェックサムの比較</a:t>
            </a:r>
            <a:r>
              <a:rPr lang="ja-JP" altLang="en-US" sz="1600" b="1" dirty="0">
                <a:solidFill>
                  <a:schemeClr val="lt1"/>
                </a:solidFill>
                <a:latin typeface="Meiryo UI" panose="020B0604030504040204" pitchFamily="50" charset="-128"/>
                <a:ea typeface="Meiryo UI" panose="020B0604030504040204" pitchFamily="50" charset="-128"/>
              </a:rPr>
              <a:t>に失敗しました</a:t>
            </a:r>
            <a:r>
              <a:rPr lang="en-US" sz="1600" b="1" dirty="0">
                <a:solidFill>
                  <a:schemeClr val="lt1"/>
                </a:solidFill>
                <a:latin typeface="Meiryo UI" panose="020B0604030504040204" pitchFamily="50" charset="-128"/>
                <a:ea typeface="Meiryo UI" panose="020B0604030504040204" pitchFamily="50" charset="-128"/>
              </a:rPr>
              <a:t>。</a:t>
            </a:r>
            <a:r>
              <a:rPr lang="en-US" sz="1600" b="1" dirty="0" err="1">
                <a:solidFill>
                  <a:schemeClr val="lt1"/>
                </a:solidFill>
                <a:latin typeface="Meiryo UI" panose="020B0604030504040204" pitchFamily="50" charset="-128"/>
                <a:ea typeface="Meiryo UI" panose="020B0604030504040204" pitchFamily="50" charset="-128"/>
              </a:rPr>
              <a:t>データの破損を</a:t>
            </a:r>
            <a:r>
              <a:rPr lang="ja-JP" altLang="en-US" sz="1600" b="1" dirty="0">
                <a:solidFill>
                  <a:schemeClr val="lt1"/>
                </a:solidFill>
                <a:latin typeface="Meiryo UI" panose="020B0604030504040204" pitchFamily="50" charset="-128"/>
                <a:ea typeface="Meiryo UI" panose="020B0604030504040204" pitchFamily="50" charset="-128"/>
              </a:rPr>
              <a:t>確認してください。</a:t>
            </a:r>
            <a:endParaRPr sz="1600" dirty="0">
              <a:solidFill>
                <a:schemeClr val="lt1"/>
              </a:solidFill>
              <a:latin typeface="Meiryo UI" panose="020B0604030504040204" pitchFamily="50" charset="-128"/>
              <a:ea typeface="Meiryo UI" panose="020B0604030504040204" pitchFamily="50" charset="-128"/>
              <a:sym typeface="Arial"/>
            </a:endParaRPr>
          </a:p>
        </p:txBody>
      </p:sp>
      <p:pic>
        <p:nvPicPr>
          <p:cNvPr id="914" name="Google Shape;914;p49"/>
          <p:cNvPicPr preferRelativeResize="0"/>
          <p:nvPr/>
        </p:nvPicPr>
        <p:blipFill rotWithShape="1">
          <a:blip r:embed="rId4">
            <a:alphaModFix/>
          </a:blip>
          <a:srcRect/>
          <a:stretch/>
        </p:blipFill>
        <p:spPr>
          <a:xfrm>
            <a:off x="5684315" y="4560410"/>
            <a:ext cx="2747593" cy="1070411"/>
          </a:xfrm>
          <a:prstGeom prst="rect">
            <a:avLst/>
          </a:prstGeom>
          <a:noFill/>
          <a:ln>
            <a:noFill/>
          </a:ln>
          <a:effectLst>
            <a:outerShdw blurRad="50800" dist="38100" dir="2700000" algn="tl" rotWithShape="0">
              <a:srgbClr val="000000">
                <a:alpha val="40000"/>
              </a:srgbClr>
            </a:outerShdw>
          </a:effectLst>
        </p:spPr>
      </p:pic>
      <p:sp>
        <p:nvSpPr>
          <p:cNvPr id="915" name="Google Shape;915;p49"/>
          <p:cNvSpPr txBox="1"/>
          <p:nvPr/>
        </p:nvSpPr>
        <p:spPr>
          <a:xfrm>
            <a:off x="5835289" y="4688013"/>
            <a:ext cx="2521172"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データ</a:t>
            </a:r>
            <a:r>
              <a:rPr lang="ja-JP" altLang="en-US" sz="1600" b="1" dirty="0">
                <a:solidFill>
                  <a:schemeClr val="lt1"/>
                </a:solidFill>
                <a:latin typeface="Meiryo UI" panose="020B0604030504040204" pitchFamily="50" charset="-128"/>
                <a:ea typeface="Meiryo UI" panose="020B0604030504040204" pitchFamily="50" charset="-128"/>
              </a:rPr>
              <a:t>の</a:t>
            </a:r>
            <a:r>
              <a:rPr lang="en-US" sz="1600" b="1" dirty="0" err="1">
                <a:solidFill>
                  <a:schemeClr val="lt1"/>
                </a:solidFill>
                <a:latin typeface="Meiryo UI" panose="020B0604030504040204" pitchFamily="50" charset="-128"/>
                <a:ea typeface="Meiryo UI" panose="020B0604030504040204" pitchFamily="50" charset="-128"/>
              </a:rPr>
              <a:t>コピーから</a:t>
            </a:r>
            <a:br>
              <a:rPr lang="en-US" sz="1600" b="1" dirty="0">
                <a:solidFill>
                  <a:schemeClr val="lt1"/>
                </a:solidFill>
                <a:latin typeface="Meiryo UI" panose="020B0604030504040204" pitchFamily="50" charset="-128"/>
                <a:ea typeface="Meiryo UI" panose="020B0604030504040204" pitchFamily="50" charset="-128"/>
              </a:rPr>
            </a:br>
            <a:r>
              <a:rPr lang="en-US" sz="1600" b="1" dirty="0" err="1">
                <a:solidFill>
                  <a:schemeClr val="lt1"/>
                </a:solidFill>
                <a:latin typeface="Meiryo UI" panose="020B0604030504040204" pitchFamily="50" charset="-128"/>
                <a:ea typeface="Meiryo UI" panose="020B0604030504040204" pitchFamily="50" charset="-128"/>
              </a:rPr>
              <a:t>正しいデータを</a:t>
            </a:r>
            <a:r>
              <a:rPr lang="ja-JP" altLang="en-US" sz="1600" b="1" dirty="0">
                <a:solidFill>
                  <a:schemeClr val="lt1"/>
                </a:solidFill>
                <a:latin typeface="Meiryo UI" panose="020B0604030504040204" pitchFamily="50" charset="-128"/>
                <a:ea typeface="Meiryo UI" panose="020B0604030504040204" pitchFamily="50" charset="-128"/>
              </a:rPr>
              <a:t>取得します。</a:t>
            </a:r>
            <a:endParaRPr sz="1600" dirty="0">
              <a:solidFill>
                <a:schemeClr val="lt1"/>
              </a:solidFill>
              <a:latin typeface="Meiryo UI" panose="020B0604030504040204" pitchFamily="50" charset="-128"/>
              <a:ea typeface="Meiryo UI" panose="020B0604030504040204" pitchFamily="50" charset="-128"/>
              <a:sym typeface="Arial"/>
            </a:endParaRPr>
          </a:p>
        </p:txBody>
      </p:sp>
      <p:pic>
        <p:nvPicPr>
          <p:cNvPr id="916" name="Google Shape;916;p49"/>
          <p:cNvPicPr preferRelativeResize="0"/>
          <p:nvPr/>
        </p:nvPicPr>
        <p:blipFill rotWithShape="1">
          <a:blip r:embed="rId4">
            <a:alphaModFix/>
          </a:blip>
          <a:srcRect/>
          <a:stretch/>
        </p:blipFill>
        <p:spPr>
          <a:xfrm>
            <a:off x="8814834" y="4560410"/>
            <a:ext cx="2747593" cy="1070411"/>
          </a:xfrm>
          <a:prstGeom prst="rect">
            <a:avLst/>
          </a:prstGeom>
          <a:noFill/>
          <a:ln>
            <a:noFill/>
          </a:ln>
          <a:effectLst>
            <a:outerShdw blurRad="50800" dist="38100" dir="2700000" algn="tl" rotWithShape="0">
              <a:srgbClr val="000000">
                <a:alpha val="40000"/>
              </a:srgbClr>
            </a:outerShdw>
          </a:effectLst>
        </p:spPr>
      </p:pic>
      <p:sp>
        <p:nvSpPr>
          <p:cNvPr id="917" name="Google Shape;917;p49"/>
          <p:cNvSpPr txBox="1"/>
          <p:nvPr/>
        </p:nvSpPr>
        <p:spPr>
          <a:xfrm>
            <a:off x="8852557" y="4579067"/>
            <a:ext cx="2672145"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アプリケーションに正しいデータを提供し、破損したデータを修復</a:t>
            </a:r>
            <a:r>
              <a:rPr lang="ja-JP" altLang="en-US" sz="1600" b="1" dirty="0">
                <a:solidFill>
                  <a:schemeClr val="lt1"/>
                </a:solidFill>
                <a:latin typeface="Meiryo UI" panose="020B0604030504040204" pitchFamily="50" charset="-128"/>
                <a:ea typeface="Meiryo UI" panose="020B0604030504040204" pitchFamily="50" charset="-128"/>
              </a:rPr>
              <a:t>します</a:t>
            </a:r>
            <a:r>
              <a:rPr lang="en-US" sz="1600" b="1" dirty="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sym typeface="Arial"/>
            </a:endParaRPr>
          </a:p>
        </p:txBody>
      </p:sp>
      <p:pic>
        <p:nvPicPr>
          <p:cNvPr id="918" name="Google Shape;918;p49" descr="一張含有 火車, 電腦 的圖片&#10;&#10;自動產生的描述"/>
          <p:cNvPicPr preferRelativeResize="0"/>
          <p:nvPr/>
        </p:nvPicPr>
        <p:blipFill rotWithShape="1">
          <a:blip r:embed="rId5">
            <a:alphaModFix/>
          </a:blip>
          <a:srcRect/>
          <a:stretch/>
        </p:blipFill>
        <p:spPr>
          <a:xfrm>
            <a:off x="614995" y="3071610"/>
            <a:ext cx="2038474" cy="2754487"/>
          </a:xfrm>
          <a:prstGeom prst="rect">
            <a:avLst/>
          </a:prstGeom>
          <a:noFill/>
          <a:ln>
            <a:noFill/>
          </a:ln>
        </p:spPr>
      </p:pic>
      <p:sp>
        <p:nvSpPr>
          <p:cNvPr id="919" name="Google Shape;919;p49"/>
          <p:cNvSpPr txBox="1">
            <a:spLocks noGrp="1"/>
          </p:cNvSpPr>
          <p:nvPr>
            <p:ph type="title"/>
          </p:nvPr>
        </p:nvSpPr>
        <p:spPr>
          <a:xfrm>
            <a:off x="-6178" y="396016"/>
            <a:ext cx="12183761" cy="131526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Arial"/>
              <a:buNone/>
            </a:pPr>
            <a:r>
              <a:rPr lang="en-US" dirty="0" err="1"/>
              <a:t>サイレントデータ破損</a:t>
            </a:r>
            <a:r>
              <a:rPr lang="ja-JP" altLang="en-US" dirty="0"/>
              <a:t>の防止</a:t>
            </a:r>
            <a:r>
              <a:rPr lang="en-US" dirty="0" err="1"/>
              <a:t>と自己修復</a:t>
            </a:r>
            <a:endParaRPr dirty="0"/>
          </a:p>
        </p:txBody>
      </p:sp>
      <p:sp>
        <p:nvSpPr>
          <p:cNvPr id="920" name="Google Shape;920;p49"/>
          <p:cNvSpPr/>
          <p:nvPr/>
        </p:nvSpPr>
        <p:spPr>
          <a:xfrm>
            <a:off x="4587760" y="2660513"/>
            <a:ext cx="1247529" cy="644287"/>
          </a:xfrm>
          <a:prstGeom prst="rightArrow">
            <a:avLst>
              <a:gd name="adj1" fmla="val 50000"/>
              <a:gd name="adj2" fmla="val 50000"/>
            </a:avLst>
          </a:prstGeom>
          <a:gradFill>
            <a:gsLst>
              <a:gs pos="0">
                <a:srgbClr val="FFCC99">
                  <a:alpha val="0"/>
                </a:srgbClr>
              </a:gs>
              <a:gs pos="4000">
                <a:srgbClr val="FFCC99">
                  <a:alpha val="0"/>
                </a:srgbClr>
              </a:gs>
              <a:gs pos="45000">
                <a:srgbClr val="FF3300"/>
              </a:gs>
              <a:gs pos="100000">
                <a:srgbClr val="FF33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010203"/>
              </a:solidFill>
              <a:latin typeface="Meiryo UI" panose="020B0604030504040204" pitchFamily="50" charset="-128"/>
              <a:ea typeface="Meiryo UI" panose="020B0604030504040204" pitchFamily="50" charset="-128"/>
              <a:sym typeface="Arial"/>
            </a:endParaRPr>
          </a:p>
        </p:txBody>
      </p:sp>
      <p:sp>
        <p:nvSpPr>
          <p:cNvPr id="921" name="Google Shape;921;p49"/>
          <p:cNvSpPr/>
          <p:nvPr/>
        </p:nvSpPr>
        <p:spPr>
          <a:xfrm>
            <a:off x="7808143" y="2660513"/>
            <a:ext cx="1247529" cy="644287"/>
          </a:xfrm>
          <a:prstGeom prst="rightArrow">
            <a:avLst>
              <a:gd name="adj1" fmla="val 50000"/>
              <a:gd name="adj2" fmla="val 50000"/>
            </a:avLst>
          </a:prstGeom>
          <a:gradFill>
            <a:gsLst>
              <a:gs pos="0">
                <a:srgbClr val="FFCC99">
                  <a:alpha val="0"/>
                </a:srgbClr>
              </a:gs>
              <a:gs pos="4000">
                <a:srgbClr val="FFCC99">
                  <a:alpha val="0"/>
                </a:srgbClr>
              </a:gs>
              <a:gs pos="45000">
                <a:srgbClr val="FF3300"/>
              </a:gs>
              <a:gs pos="100000">
                <a:srgbClr val="FF33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010203"/>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926" name="Google Shape;926;p50"/>
          <p:cNvPicPr preferRelativeResize="0"/>
          <p:nvPr/>
        </p:nvPicPr>
        <p:blipFill rotWithShape="1">
          <a:blip r:embed="rId3">
            <a:alphaModFix/>
          </a:blip>
          <a:srcRect/>
          <a:stretch/>
        </p:blipFill>
        <p:spPr>
          <a:xfrm>
            <a:off x="838200" y="2634934"/>
            <a:ext cx="2256191" cy="2410901"/>
          </a:xfrm>
          <a:prstGeom prst="rect">
            <a:avLst/>
          </a:prstGeom>
          <a:noFill/>
          <a:ln>
            <a:noFill/>
          </a:ln>
          <a:effectLst>
            <a:outerShdw blurRad="152400" dist="190500" dir="8100000" algn="tr" rotWithShape="0">
              <a:srgbClr val="000000">
                <a:alpha val="12941"/>
              </a:srgbClr>
            </a:outerShdw>
          </a:effectLst>
        </p:spPr>
      </p:pic>
      <p:sp>
        <p:nvSpPr>
          <p:cNvPr id="927" name="Google Shape;927;p50"/>
          <p:cNvSpPr txBox="1">
            <a:spLocks noGrp="1"/>
          </p:cNvSpPr>
          <p:nvPr>
            <p:ph type="title"/>
          </p:nvPr>
        </p:nvSpPr>
        <p:spPr>
          <a:xfrm>
            <a:off x="838200" y="59016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Arial"/>
              <a:buNone/>
            </a:pPr>
            <a:r>
              <a:rPr lang="en-US" dirty="0" err="1"/>
              <a:t>データとサービスのセキュリティを保護する</a:t>
            </a:r>
            <a:endParaRPr dirty="0"/>
          </a:p>
        </p:txBody>
      </p:sp>
      <p:sp>
        <p:nvSpPr>
          <p:cNvPr id="928" name="Google Shape;928;p50"/>
          <p:cNvSpPr txBox="1"/>
          <p:nvPr/>
        </p:nvSpPr>
        <p:spPr>
          <a:xfrm>
            <a:off x="3457583" y="1652951"/>
            <a:ext cx="8331294" cy="5039949"/>
          </a:xfrm>
          <a:prstGeom prst="rect">
            <a:avLst/>
          </a:prstGeom>
          <a:noFill/>
          <a:ln>
            <a:noFill/>
          </a:ln>
        </p:spPr>
        <p:txBody>
          <a:bodyPr spcFirstLastPara="1" wrap="square" lIns="121900" tIns="121900" rIns="121900" bIns="121900" anchor="t" anchorCtr="0">
            <a:noAutofit/>
          </a:bodyPr>
          <a:lstStyle/>
          <a:p>
            <a:pPr marL="215900" marR="0" lvl="0" indent="-215900" algn="l" rtl="0">
              <a:lnSpc>
                <a:spcPct val="130000"/>
              </a:lnSpc>
              <a:spcBef>
                <a:spcPts val="600"/>
              </a:spcBef>
              <a:spcAft>
                <a:spcPts val="0"/>
              </a:spcAft>
              <a:buClr>
                <a:srgbClr val="E9613B"/>
              </a:buClr>
              <a:buSzPts val="1100"/>
              <a:buFont typeface="Noto Sans Symbols"/>
              <a:buChar char="●"/>
            </a:pPr>
            <a:r>
              <a:rPr lang="en-US" sz="1600" dirty="0" err="1">
                <a:solidFill>
                  <a:schemeClr val="lt1"/>
                </a:solidFill>
                <a:latin typeface="Meiryo UI" panose="020B0604030504040204" pitchFamily="50" charset="-128"/>
                <a:ea typeface="Meiryo UI" panose="020B0604030504040204" pitchFamily="50" charset="-128"/>
              </a:rPr>
              <a:t>完全なフォルダアクセス許可、Azure</a:t>
            </a:r>
            <a:r>
              <a:rPr lang="en-US" sz="1600" dirty="0">
                <a:solidFill>
                  <a:schemeClr val="lt1"/>
                </a:solidFill>
                <a:latin typeface="Meiryo UI" panose="020B0604030504040204" pitchFamily="50" charset="-128"/>
                <a:ea typeface="Meiryo UI" panose="020B0604030504040204" pitchFamily="50" charset="-128"/>
              </a:rPr>
              <a:t> Active Directory Domain Services(Azure AD DS)、Windows </a:t>
            </a:r>
            <a:r>
              <a:rPr lang="en-US" sz="1600" dirty="0" err="1">
                <a:solidFill>
                  <a:schemeClr val="lt1"/>
                </a:solidFill>
                <a:latin typeface="Meiryo UI" panose="020B0604030504040204" pitchFamily="50" charset="-128"/>
                <a:ea typeface="Meiryo UI" panose="020B0604030504040204" pitchFamily="50" charset="-128"/>
              </a:rPr>
              <a:t>AD、LDAP、およびWidows</a:t>
            </a:r>
            <a:r>
              <a:rPr lang="en-US" sz="1600" dirty="0">
                <a:solidFill>
                  <a:schemeClr val="lt1"/>
                </a:solidFill>
                <a:latin typeface="Meiryo UI" panose="020B0604030504040204" pitchFamily="50" charset="-128"/>
                <a:ea typeface="Meiryo UI" panose="020B0604030504040204" pitchFamily="50" charset="-128"/>
              </a:rPr>
              <a:t> ACL</a:t>
            </a:r>
            <a:endParaRPr sz="1600" dirty="0">
              <a:solidFill>
                <a:schemeClr val="lt1"/>
              </a:solidFill>
              <a:latin typeface="Meiryo UI" panose="020B0604030504040204" pitchFamily="50" charset="-128"/>
              <a:ea typeface="Meiryo UI" panose="020B0604030504040204" pitchFamily="50" charset="-128"/>
            </a:endParaRPr>
          </a:p>
          <a:p>
            <a:pPr marL="215900" marR="0" lvl="0" indent="-215900" algn="l" rtl="0">
              <a:lnSpc>
                <a:spcPct val="130000"/>
              </a:lnSpc>
              <a:spcBef>
                <a:spcPts val="600"/>
              </a:spcBef>
              <a:spcAft>
                <a:spcPts val="0"/>
              </a:spcAft>
              <a:buClr>
                <a:srgbClr val="E9613B"/>
              </a:buClr>
              <a:buSzPts val="1100"/>
              <a:buFont typeface="Noto Sans Symbols"/>
              <a:buChar char="●"/>
            </a:pPr>
            <a:r>
              <a:rPr lang="en-US" sz="1600" b="1" dirty="0" err="1">
                <a:solidFill>
                  <a:schemeClr val="lt1"/>
                </a:solidFill>
                <a:latin typeface="Meiryo UI" panose="020B0604030504040204" pitchFamily="50" charset="-128"/>
                <a:ea typeface="Meiryo UI" panose="020B0604030504040204" pitchFamily="50" charset="-128"/>
              </a:rPr>
              <a:t>QuFirewall</a:t>
            </a:r>
            <a:r>
              <a:rPr lang="en-US" sz="1600" dirty="0">
                <a:solidFill>
                  <a:schemeClr val="lt1"/>
                </a:solidFill>
                <a:latin typeface="Meiryo UI" panose="020B0604030504040204" pitchFamily="50" charset="-128"/>
                <a:ea typeface="Meiryo UI" panose="020B0604030504040204" pitchFamily="50" charset="-128"/>
              </a:rPr>
              <a:t>: </a:t>
            </a:r>
            <a:r>
              <a:rPr lang="en-US" sz="1600" dirty="0" err="1">
                <a:solidFill>
                  <a:schemeClr val="lt1"/>
                </a:solidFill>
                <a:latin typeface="Meiryo UI" panose="020B0604030504040204" pitchFamily="50" charset="-128"/>
                <a:ea typeface="Meiryo UI" panose="020B0604030504040204" pitchFamily="50" charset="-128"/>
              </a:rPr>
              <a:t>IPアドレスと地域を許可</a:t>
            </a:r>
            <a:r>
              <a:rPr lang="en-US" sz="1600" dirty="0">
                <a:solidFill>
                  <a:schemeClr val="lt1"/>
                </a:solidFill>
                <a:latin typeface="Meiryo UI" panose="020B0604030504040204" pitchFamily="50" charset="-128"/>
                <a:ea typeface="Meiryo UI" panose="020B0604030504040204" pitchFamily="50" charset="-128"/>
              </a:rPr>
              <a:t>/</a:t>
            </a:r>
            <a:r>
              <a:rPr lang="en-US" sz="1600" dirty="0" err="1">
                <a:solidFill>
                  <a:schemeClr val="lt1"/>
                </a:solidFill>
                <a:latin typeface="Meiryo UI" panose="020B0604030504040204" pitchFamily="50" charset="-128"/>
                <a:ea typeface="Meiryo UI" panose="020B0604030504040204" pitchFamily="50" charset="-128"/>
              </a:rPr>
              <a:t>拒否して、データとサービスのセキュリティを保護するための不正アクセスとブルートフォース攻撃を防ぎます</a:t>
            </a:r>
            <a:endParaRPr sz="1600" dirty="0">
              <a:solidFill>
                <a:schemeClr val="lt1"/>
              </a:solidFill>
              <a:latin typeface="Meiryo UI" panose="020B0604030504040204" pitchFamily="50" charset="-128"/>
              <a:ea typeface="Meiryo UI" panose="020B0604030504040204" pitchFamily="50" charset="-128"/>
            </a:endParaRPr>
          </a:p>
          <a:p>
            <a:pPr marL="215900" marR="0" lvl="0" indent="-215900" algn="l" rtl="0">
              <a:lnSpc>
                <a:spcPct val="130000"/>
              </a:lnSpc>
              <a:spcBef>
                <a:spcPts val="600"/>
              </a:spcBef>
              <a:spcAft>
                <a:spcPts val="0"/>
              </a:spcAft>
              <a:buClr>
                <a:srgbClr val="E9613B"/>
              </a:buClr>
              <a:buSzPts val="1100"/>
              <a:buFont typeface="Noto Sans Symbols"/>
              <a:buChar char="●"/>
            </a:pPr>
            <a:r>
              <a:rPr lang="en-US" sz="1600" dirty="0">
                <a:solidFill>
                  <a:schemeClr val="lt1"/>
                </a:solidFill>
                <a:latin typeface="Meiryo UI" panose="020B0604030504040204" pitchFamily="50" charset="-128"/>
                <a:ea typeface="Meiryo UI" panose="020B0604030504040204" pitchFamily="50" charset="-128"/>
              </a:rPr>
              <a:t>TLS 1.3、SSHキーログインをサポートし、デフォルトで管理者アカウント</a:t>
            </a:r>
            <a:r>
              <a:rPr lang="ja-JP" altLang="en-US" sz="1600" dirty="0">
                <a:solidFill>
                  <a:schemeClr val="lt1"/>
                </a:solidFill>
                <a:latin typeface="Meiryo UI" panose="020B0604030504040204" pitchFamily="50" charset="-128"/>
                <a:ea typeface="Meiryo UI" panose="020B0604030504040204" pitchFamily="50" charset="-128"/>
              </a:rPr>
              <a:t>は閉じられています</a:t>
            </a:r>
            <a:endParaRPr sz="1600" dirty="0">
              <a:solidFill>
                <a:schemeClr val="lt1"/>
              </a:solidFill>
              <a:latin typeface="Meiryo UI" panose="020B0604030504040204" pitchFamily="50" charset="-128"/>
              <a:ea typeface="Meiryo UI" panose="020B0604030504040204" pitchFamily="50" charset="-128"/>
            </a:endParaRPr>
          </a:p>
          <a:p>
            <a:pPr marL="215900" marR="0" lvl="0" indent="-215900" algn="l" rtl="0">
              <a:lnSpc>
                <a:spcPct val="130000"/>
              </a:lnSpc>
              <a:spcBef>
                <a:spcPts val="600"/>
              </a:spcBef>
              <a:spcAft>
                <a:spcPts val="0"/>
              </a:spcAft>
              <a:buClr>
                <a:srgbClr val="E9613B"/>
              </a:buClr>
              <a:buSzPts val="1100"/>
              <a:buFont typeface="Noto Sans Symbols"/>
              <a:buChar char="●"/>
            </a:pPr>
            <a:r>
              <a:rPr lang="en-US" sz="1600" b="1" dirty="0">
                <a:solidFill>
                  <a:schemeClr val="lt1"/>
                </a:solidFill>
                <a:latin typeface="Meiryo UI" panose="020B0604030504040204" pitchFamily="50" charset="-128"/>
                <a:ea typeface="Meiryo UI" panose="020B0604030504040204" pitchFamily="50" charset="-128"/>
              </a:rPr>
              <a:t>Security Counselor</a:t>
            </a:r>
            <a:r>
              <a:rPr lang="en-US" sz="1600" dirty="0">
                <a:solidFill>
                  <a:schemeClr val="lt1"/>
                </a:solidFill>
                <a:latin typeface="Meiryo UI" panose="020B0604030504040204" pitchFamily="50" charset="-128"/>
                <a:ea typeface="Meiryo UI" panose="020B0604030504040204" pitchFamily="50" charset="-128"/>
              </a:rPr>
              <a:t>: </a:t>
            </a:r>
            <a:r>
              <a:rPr lang="en-US" sz="1600" dirty="0" err="1">
                <a:solidFill>
                  <a:schemeClr val="lt1"/>
                </a:solidFill>
                <a:latin typeface="Meiryo UI" panose="020B0604030504040204" pitchFamily="50" charset="-128"/>
                <a:ea typeface="Meiryo UI" panose="020B0604030504040204" pitchFamily="50" charset="-128"/>
              </a:rPr>
              <a:t>NASのセキュリティを強化するため</a:t>
            </a:r>
            <a:r>
              <a:rPr lang="ja-JP" altLang="en-US" sz="1600" dirty="0">
                <a:solidFill>
                  <a:schemeClr val="lt1"/>
                </a:solidFill>
                <a:latin typeface="Meiryo UI" panose="020B0604030504040204" pitchFamily="50" charset="-128"/>
                <a:ea typeface="Meiryo UI" panose="020B0604030504040204" pitchFamily="50" charset="-128"/>
              </a:rPr>
              <a:t>、弱点</a:t>
            </a:r>
            <a:r>
              <a:rPr lang="en-US" sz="1600" dirty="0" err="1">
                <a:solidFill>
                  <a:schemeClr val="lt1"/>
                </a:solidFill>
                <a:latin typeface="Meiryo UI" panose="020B0604030504040204" pitchFamily="50" charset="-128"/>
                <a:ea typeface="Meiryo UI" panose="020B0604030504040204" pitchFamily="50" charset="-128"/>
              </a:rPr>
              <a:t>をチェックし、推奨事項を受け取るセキュリティポータル</a:t>
            </a:r>
            <a:r>
              <a:rPr lang="ja-JP" altLang="en-US" sz="1600" dirty="0">
                <a:solidFill>
                  <a:schemeClr val="lt1"/>
                </a:solidFill>
                <a:latin typeface="Meiryo UI" panose="020B0604030504040204" pitchFamily="50" charset="-128"/>
                <a:ea typeface="Meiryo UI" panose="020B0604030504040204" pitchFamily="50" charset="-128"/>
              </a:rPr>
              <a:t>です</a:t>
            </a:r>
            <a:r>
              <a:rPr lang="en-US" sz="1600" dirty="0">
                <a:solidFill>
                  <a:schemeClr val="lt1"/>
                </a:solidFill>
                <a:latin typeface="Meiryo UI" panose="020B0604030504040204" pitchFamily="50" charset="-128"/>
                <a:ea typeface="Meiryo UI" panose="020B0604030504040204" pitchFamily="50" charset="-128"/>
              </a:rPr>
              <a:t>。また、ウイルス対策およびマルウェア対策のスキャンソフトウェアも統合されています。</a:t>
            </a:r>
            <a:endParaRPr sz="1600" dirty="0">
              <a:solidFill>
                <a:schemeClr val="lt1"/>
              </a:solidFill>
              <a:latin typeface="Meiryo UI" panose="020B0604030504040204" pitchFamily="50" charset="-128"/>
              <a:ea typeface="Meiryo UI" panose="020B0604030504040204" pitchFamily="50" charset="-128"/>
            </a:endParaRPr>
          </a:p>
          <a:p>
            <a:pPr marL="215900" marR="0" lvl="0" indent="-215900" algn="l" rtl="0">
              <a:lnSpc>
                <a:spcPct val="130000"/>
              </a:lnSpc>
              <a:spcBef>
                <a:spcPts val="600"/>
              </a:spcBef>
              <a:spcAft>
                <a:spcPts val="0"/>
              </a:spcAft>
              <a:buClr>
                <a:srgbClr val="E9613B"/>
              </a:buClr>
              <a:buSzPts val="1100"/>
              <a:buFont typeface="Noto Sans Symbols"/>
              <a:buChar char="●"/>
            </a:pPr>
            <a:r>
              <a:rPr lang="en-US" sz="1600" b="1" dirty="0">
                <a:solidFill>
                  <a:schemeClr val="lt1"/>
                </a:solidFill>
                <a:latin typeface="Meiryo UI" panose="020B0604030504040204" pitchFamily="50" charset="-128"/>
                <a:ea typeface="Meiryo UI" panose="020B0604030504040204" pitchFamily="50" charset="-128"/>
              </a:rPr>
              <a:t>Malware Remover</a:t>
            </a:r>
            <a:r>
              <a:rPr lang="en-US" sz="1600" dirty="0">
                <a:solidFill>
                  <a:schemeClr val="lt1"/>
                </a:solidFill>
                <a:latin typeface="Meiryo UI" panose="020B0604030504040204" pitchFamily="50" charset="-128"/>
                <a:ea typeface="Meiryo UI" panose="020B0604030504040204" pitchFamily="50" charset="-128"/>
              </a:rPr>
              <a:t>: </a:t>
            </a:r>
            <a:r>
              <a:rPr lang="en-US" sz="1600" dirty="0" err="1">
                <a:solidFill>
                  <a:schemeClr val="lt1"/>
                </a:solidFill>
                <a:latin typeface="Meiryo UI" panose="020B0604030504040204" pitchFamily="50" charset="-128"/>
                <a:ea typeface="Meiryo UI" panose="020B0604030504040204" pitchFamily="50" charset="-128"/>
              </a:rPr>
              <a:t>最新のマルウェア定義を使用して</a:t>
            </a:r>
            <a:r>
              <a:rPr lang="ja-JP" altLang="en-US" sz="1600" dirty="0">
                <a:solidFill>
                  <a:schemeClr val="lt1"/>
                </a:solidFill>
                <a:latin typeface="Meiryo UI" panose="020B0604030504040204" pitchFamily="50" charset="-128"/>
                <a:ea typeface="Meiryo UI" panose="020B0604030504040204" pitchFamily="50" charset="-128"/>
              </a:rPr>
              <a:t>、</a:t>
            </a:r>
            <a:r>
              <a:rPr lang="en-US" sz="1600" dirty="0">
                <a:solidFill>
                  <a:schemeClr val="lt1"/>
                </a:solidFill>
                <a:latin typeface="Meiryo UI" panose="020B0604030504040204" pitchFamily="50" charset="-128"/>
                <a:ea typeface="Meiryo UI" panose="020B0604030504040204" pitchFamily="50" charset="-128"/>
              </a:rPr>
              <a:t>QNAP NASを定期的にスキャンします。感染したファイルが検出された場合、それらはすぐに削除され、NASデータのセキュリティが確保されます。</a:t>
            </a:r>
            <a:endParaRPr sz="1600" dirty="0">
              <a:solidFill>
                <a:schemeClr val="lt1"/>
              </a:solidFill>
              <a:latin typeface="Meiryo UI" panose="020B0604030504040204" pitchFamily="50" charset="-128"/>
              <a:ea typeface="Meiryo UI" panose="020B0604030504040204" pitchFamily="50" charset="-128"/>
            </a:endParaRPr>
          </a:p>
          <a:p>
            <a:pPr marL="215900" marR="0" lvl="0" indent="-215900" algn="l" rtl="0">
              <a:lnSpc>
                <a:spcPct val="130000"/>
              </a:lnSpc>
              <a:spcBef>
                <a:spcPts val="600"/>
              </a:spcBef>
              <a:spcAft>
                <a:spcPts val="0"/>
              </a:spcAft>
              <a:buClr>
                <a:srgbClr val="E9613B"/>
              </a:buClr>
              <a:buSzPts val="1100"/>
              <a:buFont typeface="Noto Sans Symbols"/>
              <a:buChar char="●"/>
            </a:pPr>
            <a:r>
              <a:rPr lang="en-US" sz="1600" dirty="0" err="1">
                <a:solidFill>
                  <a:schemeClr val="lt1"/>
                </a:solidFill>
                <a:latin typeface="Meiryo UI" panose="020B0604030504040204" pitchFamily="50" charset="-128"/>
                <a:ea typeface="Meiryo UI" panose="020B0604030504040204" pitchFamily="50" charset="-128"/>
              </a:rPr>
              <a:t>ファームウェアとアプリの自動更新</a:t>
            </a:r>
            <a:endParaRPr sz="1600" dirty="0">
              <a:solidFill>
                <a:schemeClr val="lt1"/>
              </a:solidFill>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51"/>
          <p:cNvSpPr txBox="1"/>
          <p:nvPr/>
        </p:nvSpPr>
        <p:spPr>
          <a:xfrm>
            <a:off x="1062082" y="1893564"/>
            <a:ext cx="6397781" cy="3831900"/>
          </a:xfrm>
          <a:prstGeom prst="rect">
            <a:avLst/>
          </a:prstGeom>
          <a:noFill/>
          <a:ln>
            <a:noFill/>
          </a:ln>
        </p:spPr>
        <p:txBody>
          <a:bodyPr spcFirstLastPara="1" wrap="square" lIns="121900" tIns="121900" rIns="121900" bIns="121900" anchor="t" anchorCtr="0">
            <a:normAutofit/>
          </a:bodyPr>
          <a:lstStyle/>
          <a:p>
            <a:pPr marL="0" marR="0" lvl="0" indent="0" algn="l" rtl="0">
              <a:lnSpc>
                <a:spcPct val="160000"/>
              </a:lnSpc>
              <a:spcBef>
                <a:spcPts val="1600"/>
              </a:spcBef>
              <a:spcAft>
                <a:spcPts val="0"/>
              </a:spcAft>
              <a:buClr>
                <a:srgbClr val="F66616"/>
              </a:buClr>
              <a:buSzPts val="1680"/>
              <a:buFont typeface="Arial"/>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934" name="Google Shape;934;p51"/>
          <p:cNvSpPr txBox="1">
            <a:spLocks noGrp="1"/>
          </p:cNvSpPr>
          <p:nvPr>
            <p:ph type="title"/>
          </p:nvPr>
        </p:nvSpPr>
        <p:spPr>
          <a:xfrm>
            <a:off x="584347" y="496024"/>
            <a:ext cx="11023306"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Arial"/>
              <a:buNone/>
            </a:pPr>
            <a:r>
              <a:rPr lang="en-US" dirty="0">
                <a:latin typeface="Meiryo UI" panose="020B0604030504040204" pitchFamily="50" charset="-128"/>
                <a:ea typeface="Meiryo UI" panose="020B0604030504040204" pitchFamily="50" charset="-128"/>
                <a:cs typeface="Arial"/>
                <a:sym typeface="Arial"/>
              </a:rPr>
              <a:t>NAS </a:t>
            </a:r>
            <a:r>
              <a:rPr lang="en-US" dirty="0" err="1">
                <a:latin typeface="Meiryo UI" panose="020B0604030504040204" pitchFamily="50" charset="-128"/>
                <a:ea typeface="Meiryo UI" panose="020B0604030504040204" pitchFamily="50" charset="-128"/>
                <a:cs typeface="Arial"/>
                <a:sym typeface="Arial"/>
              </a:rPr>
              <a:t>共有フォルダのWindows</a:t>
            </a:r>
            <a:r>
              <a:rPr lang="en-US" dirty="0">
                <a:latin typeface="Meiryo UI" panose="020B0604030504040204" pitchFamily="50" charset="-128"/>
                <a:ea typeface="Meiryo UI" panose="020B0604030504040204" pitchFamily="50" charset="-128"/>
                <a:cs typeface="Arial"/>
                <a:sym typeface="Arial"/>
              </a:rPr>
              <a:t>® Search Protocol (WSP) </a:t>
            </a:r>
            <a:r>
              <a:rPr lang="en-US" dirty="0" err="1">
                <a:latin typeface="Meiryo UI" panose="020B0604030504040204" pitchFamily="50" charset="-128"/>
                <a:ea typeface="Meiryo UI" panose="020B0604030504040204" pitchFamily="50" charset="-128"/>
                <a:cs typeface="Arial"/>
                <a:sym typeface="Arial"/>
              </a:rPr>
              <a:t>サポートによる便利なファイル検索</a:t>
            </a:r>
            <a:endParaRPr dirty="0"/>
          </a:p>
        </p:txBody>
      </p:sp>
      <p:sp>
        <p:nvSpPr>
          <p:cNvPr id="935" name="Google Shape;935;p51"/>
          <p:cNvSpPr txBox="1"/>
          <p:nvPr/>
        </p:nvSpPr>
        <p:spPr>
          <a:xfrm>
            <a:off x="1062082" y="1893564"/>
            <a:ext cx="6397781" cy="3831900"/>
          </a:xfrm>
          <a:prstGeom prst="rect">
            <a:avLst/>
          </a:prstGeom>
          <a:noFill/>
          <a:ln>
            <a:noFill/>
          </a:ln>
        </p:spPr>
        <p:txBody>
          <a:bodyPr spcFirstLastPara="1" wrap="square" lIns="121900" tIns="121900" rIns="121900" bIns="121900" anchor="t" anchorCtr="0">
            <a:normAutofit/>
          </a:bodyPr>
          <a:lstStyle/>
          <a:p>
            <a:pPr marL="0" marR="0" lvl="0" indent="0" algn="l" rtl="0">
              <a:lnSpc>
                <a:spcPct val="160000"/>
              </a:lnSpc>
              <a:spcBef>
                <a:spcPts val="1600"/>
              </a:spcBef>
              <a:spcAft>
                <a:spcPts val="0"/>
              </a:spcAft>
              <a:buClr>
                <a:srgbClr val="F66616"/>
              </a:buClr>
              <a:buSzPts val="1680"/>
              <a:buFont typeface="Arial"/>
              <a:buNone/>
            </a:pPr>
            <a:endParaRPr sz="2400" dirty="0">
              <a:solidFill>
                <a:schemeClr val="dk1"/>
              </a:solidFill>
              <a:latin typeface="Meiryo UI" panose="020B0604030504040204" pitchFamily="50" charset="-128"/>
              <a:ea typeface="Meiryo UI" panose="020B0604030504040204" pitchFamily="50" charset="-128"/>
              <a:sym typeface="Arial"/>
            </a:endParaRPr>
          </a:p>
        </p:txBody>
      </p:sp>
      <p:pic>
        <p:nvPicPr>
          <p:cNvPr id="936" name="Google Shape;936;p51"/>
          <p:cNvPicPr preferRelativeResize="0"/>
          <p:nvPr/>
        </p:nvPicPr>
        <p:blipFill rotWithShape="1">
          <a:blip r:embed="rId3">
            <a:alphaModFix/>
          </a:blip>
          <a:srcRect/>
          <a:stretch/>
        </p:blipFill>
        <p:spPr>
          <a:xfrm>
            <a:off x="0" y="2828835"/>
            <a:ext cx="8939600" cy="3990895"/>
          </a:xfrm>
          <a:prstGeom prst="roundRect">
            <a:avLst>
              <a:gd name="adj" fmla="val 0"/>
            </a:avLst>
          </a:prstGeom>
          <a:noFill/>
          <a:ln>
            <a:noFill/>
          </a:ln>
          <a:effectLst>
            <a:outerShdw blurRad="774700" dist="381000" dir="8100000" algn="tr" rotWithShape="0">
              <a:srgbClr val="09000C">
                <a:alpha val="40000"/>
              </a:srgbClr>
            </a:outerShdw>
          </a:effectLst>
        </p:spPr>
      </p:pic>
      <p:sp>
        <p:nvSpPr>
          <p:cNvPr id="937" name="Google Shape;937;p51"/>
          <p:cNvSpPr/>
          <p:nvPr/>
        </p:nvSpPr>
        <p:spPr>
          <a:xfrm>
            <a:off x="772255" y="1713090"/>
            <a:ext cx="9917081" cy="982833"/>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Windows® 10/ Windows Server® 2016(</a:t>
            </a:r>
            <a:r>
              <a:rPr lang="en-US" sz="1800" dirty="0" err="1">
                <a:solidFill>
                  <a:schemeClr val="lt1"/>
                </a:solidFill>
                <a:latin typeface="Meiryo UI" panose="020B0604030504040204" pitchFamily="50" charset="-128"/>
                <a:ea typeface="Meiryo UI" panose="020B0604030504040204" pitchFamily="50" charset="-128"/>
              </a:rPr>
              <a:t>またはそれ以降</a:t>
            </a:r>
            <a:r>
              <a:rPr lang="ja-JP" altLang="en-US" sz="1800" dirty="0">
                <a:solidFill>
                  <a:schemeClr val="lt1"/>
                </a:solidFill>
                <a:latin typeface="Meiryo UI" panose="020B0604030504040204" pitchFamily="50" charset="-128"/>
                <a:ea typeface="Meiryo UI" panose="020B0604030504040204" pitchFamily="50" charset="-128"/>
              </a:rPr>
              <a:t>のバージョン</a:t>
            </a:r>
            <a:r>
              <a:rPr lang="en-US" sz="1800" dirty="0">
                <a:solidFill>
                  <a:schemeClr val="lt1"/>
                </a:solidFill>
                <a:latin typeface="Meiryo UI" panose="020B0604030504040204" pitchFamily="50" charset="-128"/>
                <a:ea typeface="Meiryo UI" panose="020B0604030504040204" pitchFamily="50" charset="-128"/>
              </a:rPr>
              <a:t>)</a:t>
            </a:r>
            <a:r>
              <a:rPr lang="en-US" sz="1800" dirty="0" err="1">
                <a:solidFill>
                  <a:schemeClr val="lt1"/>
                </a:solidFill>
                <a:latin typeface="Meiryo UI" panose="020B0604030504040204" pitchFamily="50" charset="-128"/>
                <a:ea typeface="Meiryo UI" panose="020B0604030504040204" pitchFamily="50" charset="-128"/>
              </a:rPr>
              <a:t>のユーザーは、SMBドライブがNASにマウントされている場合、Windows</a:t>
            </a:r>
            <a:r>
              <a:rPr lang="en-US" sz="1800" dirty="0">
                <a:solidFill>
                  <a:schemeClr val="lt1"/>
                </a:solidFill>
                <a:latin typeface="Meiryo UI" panose="020B0604030504040204" pitchFamily="50" charset="-128"/>
                <a:ea typeface="Meiryo UI" panose="020B0604030504040204" pitchFamily="50" charset="-128"/>
              </a:rPr>
              <a:t>® 経由でNAS共有フォルダを簡単に検索できます。時間、ファイルの種類、またはサイズによる高度なファイル検索がサポートされており、利便性が向上しています。</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938" name="Google Shape;938;p51"/>
          <p:cNvSpPr/>
          <p:nvPr/>
        </p:nvSpPr>
        <p:spPr>
          <a:xfrm>
            <a:off x="9061413" y="2695923"/>
            <a:ext cx="2488558"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最適化された全文検索</a:t>
            </a:r>
            <a:r>
              <a:rPr lang="ja-JP" altLang="en-US" sz="1600" dirty="0">
                <a:solidFill>
                  <a:schemeClr val="lt1"/>
                </a:solidFill>
                <a:latin typeface="Meiryo UI" panose="020B0604030504040204" pitchFamily="50" charset="-128"/>
                <a:ea typeface="Meiryo UI" panose="020B0604030504040204" pitchFamily="50" charset="-128"/>
              </a:rPr>
              <a:t>を体験する</a:t>
            </a:r>
            <a:r>
              <a:rPr lang="en-US" sz="1600" dirty="0" err="1">
                <a:solidFill>
                  <a:schemeClr val="lt1"/>
                </a:solidFill>
                <a:latin typeface="Meiryo UI" panose="020B0604030504040204" pitchFamily="50" charset="-128"/>
                <a:ea typeface="Meiryo UI" panose="020B0604030504040204" pitchFamily="50" charset="-128"/>
              </a:rPr>
              <a:t>ため</a:t>
            </a:r>
            <a:r>
              <a:rPr lang="ja-JP" altLang="en-US" sz="1600" dirty="0">
                <a:solidFill>
                  <a:schemeClr val="lt1"/>
                </a:solidFill>
                <a:latin typeface="Meiryo UI" panose="020B0604030504040204" pitchFamily="50" charset="-128"/>
                <a:ea typeface="Meiryo UI" panose="020B0604030504040204" pitchFamily="50" charset="-128"/>
              </a:rPr>
              <a:t>、</a:t>
            </a:r>
            <a:r>
              <a:rPr lang="en-US" sz="1600" dirty="0" err="1">
                <a:solidFill>
                  <a:schemeClr val="lt1"/>
                </a:solidFill>
                <a:latin typeface="Meiryo UI" panose="020B0604030504040204" pitchFamily="50" charset="-128"/>
                <a:ea typeface="Meiryo UI" panose="020B0604030504040204" pitchFamily="50" charset="-128"/>
              </a:rPr>
              <a:t>Qsirch</a:t>
            </a:r>
            <a:r>
              <a:rPr lang="en-US" sz="1600" dirty="0">
                <a:solidFill>
                  <a:schemeClr val="lt1"/>
                </a:solidFill>
                <a:latin typeface="Meiryo UI" panose="020B0604030504040204" pitchFamily="50" charset="-128"/>
                <a:ea typeface="Meiryo UI" panose="020B0604030504040204" pitchFamily="50" charset="-128"/>
              </a:rPr>
              <a:t> PC </a:t>
            </a:r>
            <a:r>
              <a:rPr lang="en-US" sz="1600" dirty="0" err="1">
                <a:solidFill>
                  <a:schemeClr val="lt1"/>
                </a:solidFill>
                <a:latin typeface="Meiryo UI" panose="020B0604030504040204" pitchFamily="50" charset="-128"/>
                <a:ea typeface="Meiryo UI" panose="020B0604030504040204" pitchFamily="50" charset="-128"/>
              </a:rPr>
              <a:t>Editionをお勧めします</a:t>
            </a:r>
            <a:r>
              <a:rPr lang="en-US" sz="1600" dirty="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sym typeface="Arial"/>
            </a:endParaRPr>
          </a:p>
        </p:txBody>
      </p:sp>
      <p:pic>
        <p:nvPicPr>
          <p:cNvPr id="939" name="Google Shape;939;p51"/>
          <p:cNvPicPr preferRelativeResize="0"/>
          <p:nvPr/>
        </p:nvPicPr>
        <p:blipFill rotWithShape="1">
          <a:blip r:embed="rId4">
            <a:alphaModFix/>
          </a:blip>
          <a:srcRect/>
          <a:stretch/>
        </p:blipFill>
        <p:spPr>
          <a:xfrm>
            <a:off x="10510319" y="3749567"/>
            <a:ext cx="955470" cy="955470"/>
          </a:xfrm>
          <a:prstGeom prst="roundRect">
            <a:avLst>
              <a:gd name="adj" fmla="val 0"/>
            </a:avLst>
          </a:prstGeom>
          <a:noFill/>
          <a:ln>
            <a:noFill/>
          </a:ln>
          <a:effectLst>
            <a:outerShdw blurRad="254000" dist="190500" dir="8100000" algn="tr" rotWithShape="0">
              <a:srgbClr val="09000C">
                <a:alpha val="74901"/>
              </a:srgbClr>
            </a:outerShdw>
          </a:effectLst>
        </p:spPr>
      </p:pic>
      <p:sp>
        <p:nvSpPr>
          <p:cNvPr id="940" name="Google Shape;940;p51"/>
          <p:cNvSpPr txBox="1"/>
          <p:nvPr/>
        </p:nvSpPr>
        <p:spPr>
          <a:xfrm>
            <a:off x="9061413" y="4227302"/>
            <a:ext cx="2815955" cy="13849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rgbClr val="00FFCC"/>
                </a:solidFill>
                <a:latin typeface="Meiryo UI" panose="020B0604030504040204" pitchFamily="50" charset="-128"/>
                <a:ea typeface="Meiryo UI" panose="020B0604030504040204" pitchFamily="50" charset="-128"/>
              </a:rPr>
              <a:t>Qsirch</a:t>
            </a:r>
            <a:endParaRPr sz="1800" b="1" dirty="0">
              <a:solidFill>
                <a:srgbClr val="00FFCC"/>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b="1" dirty="0">
                <a:solidFill>
                  <a:srgbClr val="00FFCC"/>
                </a:solidFill>
                <a:latin typeface="Meiryo UI" panose="020B0604030504040204" pitchFamily="50" charset="-128"/>
                <a:ea typeface="Meiryo UI" panose="020B0604030504040204" pitchFamily="50" charset="-128"/>
              </a:rPr>
              <a:t>PC</a:t>
            </a:r>
            <a:r>
              <a:rPr lang="ja-JP" altLang="en-US" sz="1800" b="1" dirty="0">
                <a:solidFill>
                  <a:srgbClr val="00FFCC"/>
                </a:solidFill>
                <a:latin typeface="Meiryo UI" panose="020B0604030504040204" pitchFamily="50" charset="-128"/>
                <a:ea typeface="Meiryo UI" panose="020B0604030504040204" pitchFamily="50" charset="-128"/>
              </a:rPr>
              <a:t> </a:t>
            </a:r>
            <a:r>
              <a:rPr lang="en-US" altLang="ja-JP" sz="1800" b="1" dirty="0">
                <a:solidFill>
                  <a:srgbClr val="00FFCC"/>
                </a:solidFill>
                <a:latin typeface="Meiryo UI" panose="020B0604030504040204" pitchFamily="50" charset="-128"/>
                <a:ea typeface="Meiryo UI" panose="020B0604030504040204" pitchFamily="50" charset="-128"/>
              </a:rPr>
              <a:t>Edition</a:t>
            </a:r>
            <a:endParaRPr sz="1800" b="1" dirty="0">
              <a:solidFill>
                <a:srgbClr val="00FFCC"/>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bg1"/>
                </a:solidFill>
                <a:latin typeface="Meiryo UI" panose="020B0604030504040204" pitchFamily="50" charset="-128"/>
                <a:ea typeface="Meiryo UI" panose="020B0604030504040204" pitchFamily="50" charset="-128"/>
              </a:rPr>
              <a:t>NAS</a:t>
            </a:r>
            <a:r>
              <a:rPr lang="ja-JP" altLang="en-US" sz="1600" dirty="0">
                <a:solidFill>
                  <a:schemeClr val="bg1"/>
                </a:solidFill>
                <a:latin typeface="Meiryo UI" panose="020B0604030504040204" pitchFamily="50" charset="-128"/>
                <a:ea typeface="Meiryo UI" panose="020B0604030504040204" pitchFamily="50" charset="-128"/>
              </a:rPr>
              <a:t>と</a:t>
            </a:r>
            <a:r>
              <a:rPr lang="en-US" sz="1600" dirty="0">
                <a:solidFill>
                  <a:schemeClr val="bg1"/>
                </a:solidFill>
                <a:latin typeface="Meiryo UI" panose="020B0604030504040204" pitchFamily="50" charset="-128"/>
                <a:ea typeface="Meiryo UI" panose="020B0604030504040204" pitchFamily="50" charset="-128"/>
              </a:rPr>
              <a:t>PC</a:t>
            </a:r>
            <a:r>
              <a:rPr lang="ja-JP" altLang="en-US" sz="1600" dirty="0">
                <a:solidFill>
                  <a:schemeClr val="bg1"/>
                </a:solidFill>
                <a:latin typeface="Meiryo UI" panose="020B0604030504040204" pitchFamily="50" charset="-128"/>
                <a:ea typeface="Meiryo UI" panose="020B0604030504040204" pitchFamily="50" charset="-128"/>
              </a:rPr>
              <a:t>の</a:t>
            </a:r>
            <a:r>
              <a:rPr lang="en-US" sz="1600" dirty="0" err="1">
                <a:solidFill>
                  <a:schemeClr val="bg1"/>
                </a:solidFill>
                <a:latin typeface="Meiryo UI" panose="020B0604030504040204" pitchFamily="50" charset="-128"/>
                <a:ea typeface="Meiryo UI" panose="020B0604030504040204" pitchFamily="50" charset="-128"/>
              </a:rPr>
              <a:t>ローカル検索</a:t>
            </a:r>
            <a:r>
              <a:rPr lang="ja-JP" altLang="en-US" sz="1600" dirty="0">
                <a:solidFill>
                  <a:schemeClr val="bg1"/>
                </a:solidFill>
                <a:latin typeface="Meiryo UI" panose="020B0604030504040204" pitchFamily="50" charset="-128"/>
                <a:ea typeface="Meiryo UI" panose="020B0604030504040204" pitchFamily="50" charset="-128"/>
              </a:rPr>
              <a:t>を</a:t>
            </a:r>
            <a:r>
              <a:rPr lang="en-US" sz="1600" dirty="0" err="1">
                <a:solidFill>
                  <a:schemeClr val="bg1"/>
                </a:solidFill>
                <a:latin typeface="Meiryo UI" panose="020B0604030504040204" pitchFamily="50" charset="-128"/>
                <a:ea typeface="Meiryo UI" panose="020B0604030504040204" pitchFamily="50" charset="-128"/>
              </a:rPr>
              <a:t>統合する最も強力な検索エンジン</a:t>
            </a:r>
            <a:r>
              <a:rPr lang="en-US" sz="1600" dirty="0">
                <a:solidFill>
                  <a:schemeClr val="bg1"/>
                </a:solidFill>
                <a:latin typeface="Meiryo UI" panose="020B0604030504040204" pitchFamily="50" charset="-128"/>
                <a:ea typeface="Meiryo UI" panose="020B0604030504040204" pitchFamily="50" charset="-128"/>
              </a:rPr>
              <a:t>。</a:t>
            </a:r>
            <a:endParaRPr sz="1600" dirty="0">
              <a:solidFill>
                <a:schemeClr val="bg1"/>
              </a:solidFill>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52"/>
          <p:cNvSpPr txBox="1"/>
          <p:nvPr/>
        </p:nvSpPr>
        <p:spPr>
          <a:xfrm>
            <a:off x="1062082" y="2288675"/>
            <a:ext cx="6397781" cy="3831900"/>
          </a:xfrm>
          <a:prstGeom prst="rect">
            <a:avLst/>
          </a:prstGeom>
          <a:noFill/>
          <a:ln>
            <a:noFill/>
          </a:ln>
        </p:spPr>
        <p:txBody>
          <a:bodyPr spcFirstLastPara="1" wrap="square" lIns="121900" tIns="121900" rIns="121900" bIns="121900" anchor="t" anchorCtr="0">
            <a:normAutofit/>
          </a:bodyPr>
          <a:lstStyle/>
          <a:p>
            <a:pPr marL="0" marR="0" lvl="0" indent="0" algn="l" rtl="0">
              <a:lnSpc>
                <a:spcPct val="160000"/>
              </a:lnSpc>
              <a:spcBef>
                <a:spcPts val="1600"/>
              </a:spcBef>
              <a:spcAft>
                <a:spcPts val="0"/>
              </a:spcAft>
              <a:buClr>
                <a:srgbClr val="F66616"/>
              </a:buClr>
              <a:buSzPts val="1680"/>
              <a:buFont typeface="Arial"/>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946" name="Google Shape;946;p52"/>
          <p:cNvSpPr txBox="1"/>
          <p:nvPr/>
        </p:nvSpPr>
        <p:spPr>
          <a:xfrm>
            <a:off x="1062082" y="1893564"/>
            <a:ext cx="6397781" cy="3831900"/>
          </a:xfrm>
          <a:prstGeom prst="rect">
            <a:avLst/>
          </a:prstGeom>
          <a:noFill/>
          <a:ln>
            <a:noFill/>
          </a:ln>
        </p:spPr>
        <p:txBody>
          <a:bodyPr spcFirstLastPara="1" wrap="square" lIns="121900" tIns="121900" rIns="121900" bIns="121900" anchor="t" anchorCtr="0">
            <a:normAutofit/>
          </a:bodyPr>
          <a:lstStyle/>
          <a:p>
            <a:pPr marL="0" marR="0" lvl="0" indent="0" algn="l" rtl="0">
              <a:lnSpc>
                <a:spcPct val="160000"/>
              </a:lnSpc>
              <a:spcBef>
                <a:spcPts val="1600"/>
              </a:spcBef>
              <a:spcAft>
                <a:spcPts val="0"/>
              </a:spcAft>
              <a:buClr>
                <a:srgbClr val="F66616"/>
              </a:buClr>
              <a:buSzPts val="1680"/>
              <a:buFont typeface="Arial"/>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947" name="Google Shape;947;p52"/>
          <p:cNvSpPr txBox="1"/>
          <p:nvPr/>
        </p:nvSpPr>
        <p:spPr>
          <a:xfrm>
            <a:off x="-2822" y="561622"/>
            <a:ext cx="12197643"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dirty="0">
                <a:solidFill>
                  <a:srgbClr val="FFFFFF"/>
                </a:solidFill>
                <a:latin typeface="Meiryo UI" panose="020B0604030504040204" pitchFamily="50" charset="-128"/>
                <a:ea typeface="Meiryo UI" panose="020B0604030504040204" pitchFamily="50" charset="-128"/>
              </a:rPr>
              <a:t>NAS </a:t>
            </a:r>
            <a:r>
              <a:rPr lang="en-US" sz="4000" dirty="0" err="1">
                <a:solidFill>
                  <a:srgbClr val="FFFFFF"/>
                </a:solidFill>
                <a:latin typeface="Meiryo UI" panose="020B0604030504040204" pitchFamily="50" charset="-128"/>
                <a:ea typeface="Meiryo UI" panose="020B0604030504040204" pitchFamily="50" charset="-128"/>
              </a:rPr>
              <a:t>は、便利なアプリ</a:t>
            </a:r>
            <a:r>
              <a:rPr lang="ja-JP" altLang="en-US" sz="4000" dirty="0">
                <a:solidFill>
                  <a:srgbClr val="FFFFFF"/>
                </a:solidFill>
                <a:latin typeface="Meiryo UI" panose="020B0604030504040204" pitchFamily="50" charset="-128"/>
                <a:ea typeface="Meiryo UI" panose="020B0604030504040204" pitchFamily="50" charset="-128"/>
              </a:rPr>
              <a:t>によって</a:t>
            </a:r>
            <a:br>
              <a:rPr lang="en-US" altLang="ja-JP" sz="4000" dirty="0">
                <a:solidFill>
                  <a:srgbClr val="FFFFFF"/>
                </a:solidFill>
                <a:latin typeface="Meiryo UI" panose="020B0604030504040204" pitchFamily="50" charset="-128"/>
                <a:ea typeface="Meiryo UI" panose="020B0604030504040204" pitchFamily="50" charset="-128"/>
              </a:rPr>
            </a:br>
            <a:r>
              <a:rPr lang="en-US" sz="4000" dirty="0" err="1">
                <a:solidFill>
                  <a:srgbClr val="FFFFFF"/>
                </a:solidFill>
                <a:latin typeface="Meiryo UI" panose="020B0604030504040204" pitchFamily="50" charset="-128"/>
                <a:ea typeface="Meiryo UI" panose="020B0604030504040204" pitchFamily="50" charset="-128"/>
              </a:rPr>
              <a:t>生産的なオフィスファイル管理フローを提供します</a:t>
            </a:r>
            <a:endParaRPr sz="4000" dirty="0">
              <a:solidFill>
                <a:schemeClr val="dk1"/>
              </a:solidFill>
              <a:latin typeface="Meiryo UI" panose="020B0604030504040204" pitchFamily="50" charset="-128"/>
              <a:ea typeface="Meiryo UI" panose="020B0604030504040204" pitchFamily="50" charset="-128"/>
              <a:sym typeface="Arial"/>
            </a:endParaRPr>
          </a:p>
        </p:txBody>
      </p:sp>
      <p:sp>
        <p:nvSpPr>
          <p:cNvPr id="948" name="Google Shape;948;p52"/>
          <p:cNvSpPr/>
          <p:nvPr/>
        </p:nvSpPr>
        <p:spPr>
          <a:xfrm>
            <a:off x="1035602" y="2803096"/>
            <a:ext cx="2042029" cy="2042029"/>
          </a:xfrm>
          <a:prstGeom prst="ellipse">
            <a:avLst/>
          </a:prstGeom>
          <a:solidFill>
            <a:srgbClr val="A1D5E3">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949" name="Google Shape;949;p52"/>
          <p:cNvSpPr/>
          <p:nvPr/>
        </p:nvSpPr>
        <p:spPr>
          <a:xfrm>
            <a:off x="3788900" y="2803096"/>
            <a:ext cx="2042029" cy="2042029"/>
          </a:xfrm>
          <a:prstGeom prst="ellipse">
            <a:avLst/>
          </a:prstGeom>
          <a:solidFill>
            <a:srgbClr val="A1D5E3">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950" name="Google Shape;950;p52"/>
          <p:cNvSpPr/>
          <p:nvPr/>
        </p:nvSpPr>
        <p:spPr>
          <a:xfrm>
            <a:off x="6542198" y="2803096"/>
            <a:ext cx="2042029" cy="2042029"/>
          </a:xfrm>
          <a:prstGeom prst="ellipse">
            <a:avLst/>
          </a:prstGeom>
          <a:solidFill>
            <a:srgbClr val="A1D5E3">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951" name="Google Shape;951;p52"/>
          <p:cNvSpPr/>
          <p:nvPr/>
        </p:nvSpPr>
        <p:spPr>
          <a:xfrm>
            <a:off x="9295497" y="2803096"/>
            <a:ext cx="2042029" cy="2042029"/>
          </a:xfrm>
          <a:prstGeom prst="ellipse">
            <a:avLst/>
          </a:prstGeom>
          <a:solidFill>
            <a:srgbClr val="A1D5E3">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pic>
        <p:nvPicPr>
          <p:cNvPr id="952" name="Google Shape;952;p52"/>
          <p:cNvPicPr preferRelativeResize="0"/>
          <p:nvPr/>
        </p:nvPicPr>
        <p:blipFill rotWithShape="1">
          <a:blip r:embed="rId3">
            <a:alphaModFix/>
          </a:blip>
          <a:srcRect/>
          <a:stretch/>
        </p:blipFill>
        <p:spPr>
          <a:xfrm>
            <a:off x="9606013" y="2161229"/>
            <a:ext cx="1634580" cy="1582441"/>
          </a:xfrm>
          <a:prstGeom prst="rect">
            <a:avLst/>
          </a:prstGeom>
          <a:noFill/>
          <a:ln>
            <a:noFill/>
          </a:ln>
        </p:spPr>
      </p:pic>
      <p:pic>
        <p:nvPicPr>
          <p:cNvPr id="953" name="Google Shape;953;p52"/>
          <p:cNvPicPr preferRelativeResize="0"/>
          <p:nvPr/>
        </p:nvPicPr>
        <p:blipFill rotWithShape="1">
          <a:blip r:embed="rId4">
            <a:alphaModFix/>
          </a:blip>
          <a:srcRect/>
          <a:stretch/>
        </p:blipFill>
        <p:spPr>
          <a:xfrm>
            <a:off x="9473821" y="3837512"/>
            <a:ext cx="944634" cy="944630"/>
          </a:xfrm>
          <a:prstGeom prst="rect">
            <a:avLst/>
          </a:prstGeom>
          <a:noFill/>
          <a:ln>
            <a:noFill/>
          </a:ln>
          <a:effectLst>
            <a:outerShdw blurRad="50800" dist="38100" dir="5400000" algn="t" rotWithShape="0">
              <a:srgbClr val="000000">
                <a:alpha val="40000"/>
              </a:srgbClr>
            </a:outerShdw>
          </a:effectLst>
        </p:spPr>
      </p:pic>
      <p:pic>
        <p:nvPicPr>
          <p:cNvPr id="954" name="Google Shape;954;p52"/>
          <p:cNvPicPr preferRelativeResize="0"/>
          <p:nvPr/>
        </p:nvPicPr>
        <p:blipFill rotWithShape="1">
          <a:blip r:embed="rId5">
            <a:alphaModFix/>
          </a:blip>
          <a:srcRect/>
          <a:stretch/>
        </p:blipFill>
        <p:spPr>
          <a:xfrm>
            <a:off x="927024" y="3841827"/>
            <a:ext cx="936000" cy="936000"/>
          </a:xfrm>
          <a:prstGeom prst="rect">
            <a:avLst/>
          </a:prstGeom>
          <a:noFill/>
          <a:ln>
            <a:noFill/>
          </a:ln>
          <a:effectLst>
            <a:outerShdw blurRad="50800" dist="38100" dir="5400000" algn="t" rotWithShape="0">
              <a:srgbClr val="000000">
                <a:alpha val="40000"/>
              </a:srgbClr>
            </a:outerShdw>
          </a:effectLst>
        </p:spPr>
      </p:pic>
      <p:pic>
        <p:nvPicPr>
          <p:cNvPr id="955" name="Google Shape;955;p52"/>
          <p:cNvPicPr preferRelativeResize="0"/>
          <p:nvPr/>
        </p:nvPicPr>
        <p:blipFill rotWithShape="1">
          <a:blip r:embed="rId6">
            <a:alphaModFix/>
          </a:blip>
          <a:srcRect/>
          <a:stretch/>
        </p:blipFill>
        <p:spPr>
          <a:xfrm>
            <a:off x="547516" y="1759055"/>
            <a:ext cx="2632687" cy="1997968"/>
          </a:xfrm>
          <a:prstGeom prst="rect">
            <a:avLst/>
          </a:prstGeom>
          <a:noFill/>
          <a:ln>
            <a:noFill/>
          </a:ln>
        </p:spPr>
      </p:pic>
      <p:pic>
        <p:nvPicPr>
          <p:cNvPr id="956" name="Google Shape;956;p52"/>
          <p:cNvPicPr preferRelativeResize="0"/>
          <p:nvPr/>
        </p:nvPicPr>
        <p:blipFill rotWithShape="1">
          <a:blip r:embed="rId7">
            <a:alphaModFix/>
          </a:blip>
          <a:srcRect/>
          <a:stretch/>
        </p:blipFill>
        <p:spPr>
          <a:xfrm>
            <a:off x="3737652" y="2219974"/>
            <a:ext cx="2461483" cy="1566435"/>
          </a:xfrm>
          <a:prstGeom prst="rect">
            <a:avLst/>
          </a:prstGeom>
          <a:noFill/>
          <a:ln>
            <a:noFill/>
          </a:ln>
        </p:spPr>
      </p:pic>
      <p:pic>
        <p:nvPicPr>
          <p:cNvPr id="957" name="Google Shape;957;p52"/>
          <p:cNvPicPr preferRelativeResize="0"/>
          <p:nvPr/>
        </p:nvPicPr>
        <p:blipFill rotWithShape="1">
          <a:blip r:embed="rId8">
            <a:alphaModFix/>
          </a:blip>
          <a:srcRect l="8845" t="5645" r="11365" b="6753"/>
          <a:stretch/>
        </p:blipFill>
        <p:spPr>
          <a:xfrm>
            <a:off x="6780213" y="3837512"/>
            <a:ext cx="944634" cy="944630"/>
          </a:xfrm>
          <a:prstGeom prst="rect">
            <a:avLst/>
          </a:prstGeom>
          <a:noFill/>
          <a:ln>
            <a:noFill/>
          </a:ln>
          <a:effectLst>
            <a:outerShdw blurRad="50800" dist="38100" dir="5400000" algn="t" rotWithShape="0">
              <a:srgbClr val="000000">
                <a:alpha val="40000"/>
              </a:srgbClr>
            </a:outerShdw>
          </a:effectLst>
        </p:spPr>
      </p:pic>
      <p:pic>
        <p:nvPicPr>
          <p:cNvPr id="958" name="Google Shape;958;p52"/>
          <p:cNvPicPr preferRelativeResize="0"/>
          <p:nvPr/>
        </p:nvPicPr>
        <p:blipFill rotWithShape="1">
          <a:blip r:embed="rId9">
            <a:alphaModFix/>
          </a:blip>
          <a:srcRect/>
          <a:stretch/>
        </p:blipFill>
        <p:spPr>
          <a:xfrm>
            <a:off x="6947504" y="2506001"/>
            <a:ext cx="1866296" cy="1471070"/>
          </a:xfrm>
          <a:prstGeom prst="rect">
            <a:avLst/>
          </a:prstGeom>
          <a:noFill/>
          <a:ln>
            <a:noFill/>
          </a:ln>
        </p:spPr>
      </p:pic>
      <p:pic>
        <p:nvPicPr>
          <p:cNvPr id="959" name="Google Shape;959;p52"/>
          <p:cNvPicPr preferRelativeResize="0"/>
          <p:nvPr/>
        </p:nvPicPr>
        <p:blipFill rotWithShape="1">
          <a:blip r:embed="rId10">
            <a:alphaModFix/>
          </a:blip>
          <a:srcRect/>
          <a:stretch/>
        </p:blipFill>
        <p:spPr>
          <a:xfrm>
            <a:off x="3738090" y="3841827"/>
            <a:ext cx="936000" cy="936000"/>
          </a:xfrm>
          <a:prstGeom prst="rect">
            <a:avLst/>
          </a:prstGeom>
          <a:noFill/>
          <a:ln>
            <a:noFill/>
          </a:ln>
          <a:effectLst>
            <a:outerShdw blurRad="50800" dist="38100" dir="5400000" algn="t" rotWithShape="0">
              <a:srgbClr val="000000">
                <a:alpha val="40000"/>
              </a:srgbClr>
            </a:outerShdw>
          </a:effectLst>
        </p:spPr>
      </p:pic>
      <p:pic>
        <p:nvPicPr>
          <p:cNvPr id="960" name="Google Shape;960;p52" descr="一張含有 個人, 室內, 人, 正在準備 的圖片&#10;&#10;自動產生的描述"/>
          <p:cNvPicPr preferRelativeResize="0"/>
          <p:nvPr/>
        </p:nvPicPr>
        <p:blipFill rotWithShape="1">
          <a:blip r:embed="rId11">
            <a:alphaModFix/>
          </a:blip>
          <a:srcRect/>
          <a:stretch/>
        </p:blipFill>
        <p:spPr>
          <a:xfrm>
            <a:off x="-256822" y="4089167"/>
            <a:ext cx="12705644" cy="3011778"/>
          </a:xfrm>
          <a:prstGeom prst="rect">
            <a:avLst/>
          </a:prstGeom>
          <a:noFill/>
          <a:ln>
            <a:noFill/>
          </a:ln>
        </p:spPr>
      </p:pic>
      <p:sp>
        <p:nvSpPr>
          <p:cNvPr id="961" name="Google Shape;961;p52"/>
          <p:cNvSpPr/>
          <p:nvPr/>
        </p:nvSpPr>
        <p:spPr>
          <a:xfrm>
            <a:off x="9399561" y="5068778"/>
            <a:ext cx="1558912" cy="560600"/>
          </a:xfrm>
          <a:prstGeom prst="roundRect">
            <a:avLst>
              <a:gd name="adj" fmla="val 20131"/>
            </a:avLst>
          </a:prstGeom>
          <a:solidFill>
            <a:srgbClr val="F34F2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1" i="0" u="none" strike="noStrike" cap="none" dirty="0">
              <a:solidFill>
                <a:srgbClr val="002060"/>
              </a:solidFill>
              <a:latin typeface="Meiryo UI" panose="020B0604030504040204" pitchFamily="50" charset="-128"/>
              <a:ea typeface="Meiryo UI" panose="020B0604030504040204" pitchFamily="50" charset="-128"/>
              <a:sym typeface="Arial"/>
            </a:endParaRPr>
          </a:p>
        </p:txBody>
      </p:sp>
      <p:sp>
        <p:nvSpPr>
          <p:cNvPr id="962" name="Google Shape;962;p52"/>
          <p:cNvSpPr/>
          <p:nvPr/>
        </p:nvSpPr>
        <p:spPr>
          <a:xfrm>
            <a:off x="6761265" y="5068778"/>
            <a:ext cx="1558912" cy="560600"/>
          </a:xfrm>
          <a:prstGeom prst="roundRect">
            <a:avLst>
              <a:gd name="adj" fmla="val 20131"/>
            </a:avLst>
          </a:prstGeom>
          <a:solidFill>
            <a:srgbClr val="F34F2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1" i="0" u="none" strike="noStrike" cap="none" dirty="0">
              <a:solidFill>
                <a:srgbClr val="002060"/>
              </a:solidFill>
              <a:latin typeface="Meiryo UI" panose="020B0604030504040204" pitchFamily="50" charset="-128"/>
              <a:ea typeface="Meiryo UI" panose="020B0604030504040204" pitchFamily="50" charset="-128"/>
              <a:sym typeface="Arial"/>
            </a:endParaRPr>
          </a:p>
        </p:txBody>
      </p:sp>
      <p:sp>
        <p:nvSpPr>
          <p:cNvPr id="963" name="Google Shape;963;p52"/>
          <p:cNvSpPr/>
          <p:nvPr/>
        </p:nvSpPr>
        <p:spPr>
          <a:xfrm>
            <a:off x="3971144" y="5068778"/>
            <a:ext cx="1939008" cy="560600"/>
          </a:xfrm>
          <a:prstGeom prst="roundRect">
            <a:avLst>
              <a:gd name="adj" fmla="val 20131"/>
            </a:avLst>
          </a:prstGeom>
          <a:solidFill>
            <a:srgbClr val="F34F2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1" i="0" u="none" strike="noStrike" cap="none" dirty="0">
              <a:solidFill>
                <a:srgbClr val="002060"/>
              </a:solidFill>
              <a:latin typeface="Meiryo UI" panose="020B0604030504040204" pitchFamily="50" charset="-128"/>
              <a:ea typeface="Meiryo UI" panose="020B0604030504040204" pitchFamily="50" charset="-128"/>
              <a:sym typeface="Arial"/>
            </a:endParaRPr>
          </a:p>
        </p:txBody>
      </p:sp>
      <p:sp>
        <p:nvSpPr>
          <p:cNvPr id="964" name="Google Shape;964;p52"/>
          <p:cNvSpPr/>
          <p:nvPr/>
        </p:nvSpPr>
        <p:spPr>
          <a:xfrm>
            <a:off x="695756" y="5068778"/>
            <a:ext cx="2245088" cy="560600"/>
          </a:xfrm>
          <a:prstGeom prst="roundRect">
            <a:avLst>
              <a:gd name="adj" fmla="val 20131"/>
            </a:avLst>
          </a:prstGeom>
          <a:solidFill>
            <a:srgbClr val="F34F2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1" i="0" u="none" strike="noStrike" cap="none" dirty="0">
              <a:solidFill>
                <a:srgbClr val="002060"/>
              </a:solidFill>
              <a:latin typeface="Meiryo UI" panose="020B0604030504040204" pitchFamily="50" charset="-128"/>
              <a:ea typeface="Meiryo UI" panose="020B0604030504040204" pitchFamily="50" charset="-128"/>
              <a:sym typeface="Arial"/>
            </a:endParaRPr>
          </a:p>
        </p:txBody>
      </p:sp>
      <p:sp>
        <p:nvSpPr>
          <p:cNvPr id="965" name="Google Shape;965;p52"/>
          <p:cNvSpPr txBox="1"/>
          <p:nvPr/>
        </p:nvSpPr>
        <p:spPr>
          <a:xfrm>
            <a:off x="703356" y="5170063"/>
            <a:ext cx="2156084" cy="348595"/>
          </a:xfrm>
          <a:prstGeom prst="rect">
            <a:avLst/>
          </a:prstGeom>
          <a:noFill/>
          <a:ln>
            <a:noFill/>
          </a:ln>
        </p:spPr>
        <p:txBody>
          <a:bodyPr spcFirstLastPara="1" wrap="square" lIns="96000" tIns="48000" rIns="24000" bIns="48000" anchor="t" anchorCtr="0">
            <a:noAutofit/>
          </a:bodyPr>
          <a:lstStyle/>
          <a:p>
            <a:pPr marL="0" marR="0" lvl="0" indent="0" algn="ctr" rtl="0">
              <a:lnSpc>
                <a:spcPct val="90000"/>
              </a:lnSpc>
              <a:spcBef>
                <a:spcPts val="0"/>
              </a:spcBef>
              <a:spcAft>
                <a:spcPts val="0"/>
              </a:spcAft>
              <a:buClr>
                <a:srgbClr val="FFFFFF"/>
              </a:buClr>
              <a:buSzPts val="450"/>
              <a:buFont typeface="Arial"/>
              <a:buNone/>
            </a:pPr>
            <a:r>
              <a:rPr lang="en-US" sz="1800" b="1" dirty="0" err="1">
                <a:solidFill>
                  <a:schemeClr val="lt1"/>
                </a:solidFill>
                <a:latin typeface="Meiryo UI" panose="020B0604030504040204" pitchFamily="50" charset="-128"/>
                <a:ea typeface="Meiryo UI" panose="020B0604030504040204" pitchFamily="50" charset="-128"/>
              </a:rPr>
              <a:t>保存とバックアップ</a:t>
            </a:r>
            <a:endParaRPr dirty="0">
              <a:latin typeface="Meiryo UI" panose="020B0604030504040204" pitchFamily="50" charset="-128"/>
              <a:ea typeface="Meiryo UI" panose="020B0604030504040204" pitchFamily="50" charset="-128"/>
            </a:endParaRPr>
          </a:p>
        </p:txBody>
      </p:sp>
      <p:sp>
        <p:nvSpPr>
          <p:cNvPr id="966" name="Google Shape;966;p52"/>
          <p:cNvSpPr txBox="1"/>
          <p:nvPr/>
        </p:nvSpPr>
        <p:spPr>
          <a:xfrm>
            <a:off x="9488565" y="5205071"/>
            <a:ext cx="1369956" cy="302569"/>
          </a:xfrm>
          <a:prstGeom prst="rect">
            <a:avLst/>
          </a:prstGeom>
          <a:noFill/>
          <a:ln>
            <a:noFill/>
          </a:ln>
        </p:spPr>
        <p:txBody>
          <a:bodyPr spcFirstLastPara="1" wrap="square" lIns="72000" tIns="48000" rIns="24000" bIns="48000" anchor="ctr" anchorCtr="0">
            <a:noAutofit/>
          </a:bodyPr>
          <a:lstStyle/>
          <a:p>
            <a:pPr marL="0" marR="0" lvl="0" indent="0" algn="ctr" rtl="0">
              <a:lnSpc>
                <a:spcPct val="90000"/>
              </a:lnSpc>
              <a:spcBef>
                <a:spcPts val="0"/>
              </a:spcBef>
              <a:spcAft>
                <a:spcPts val="0"/>
              </a:spcAft>
              <a:buClr>
                <a:srgbClr val="FFFFFF"/>
              </a:buClr>
              <a:buSzPts val="450"/>
              <a:buFont typeface="Arial"/>
              <a:buNone/>
            </a:pPr>
            <a:r>
              <a:rPr lang="ja-JP" altLang="en-US" sz="1800" b="1" dirty="0">
                <a:solidFill>
                  <a:schemeClr val="lt1"/>
                </a:solidFill>
                <a:latin typeface="Meiryo UI" panose="020B0604030504040204" pitchFamily="50" charset="-128"/>
                <a:ea typeface="Meiryo UI" panose="020B0604030504040204" pitchFamily="50" charset="-128"/>
              </a:rPr>
              <a:t>保存</a:t>
            </a:r>
            <a:endParaRPr dirty="0">
              <a:latin typeface="Meiryo UI" panose="020B0604030504040204" pitchFamily="50" charset="-128"/>
              <a:ea typeface="Meiryo UI" panose="020B0604030504040204" pitchFamily="50" charset="-128"/>
            </a:endParaRPr>
          </a:p>
        </p:txBody>
      </p:sp>
      <p:sp>
        <p:nvSpPr>
          <p:cNvPr id="967" name="Google Shape;967;p52"/>
          <p:cNvSpPr txBox="1"/>
          <p:nvPr/>
        </p:nvSpPr>
        <p:spPr>
          <a:xfrm>
            <a:off x="6846079" y="5160177"/>
            <a:ext cx="1381098" cy="392358"/>
          </a:xfrm>
          <a:prstGeom prst="rect">
            <a:avLst/>
          </a:prstGeom>
          <a:noFill/>
          <a:ln>
            <a:noFill/>
          </a:ln>
        </p:spPr>
        <p:txBody>
          <a:bodyPr spcFirstLastPara="1" wrap="square" lIns="72000" tIns="48000" rIns="24000" bIns="48000" anchor="t" anchorCtr="0">
            <a:noAutofit/>
          </a:bodyPr>
          <a:lstStyle/>
          <a:p>
            <a:pPr marL="0" marR="0" lvl="0" indent="0" algn="ctr" rtl="0">
              <a:lnSpc>
                <a:spcPct val="90000"/>
              </a:lnSpc>
              <a:spcBef>
                <a:spcPts val="0"/>
              </a:spcBef>
              <a:spcAft>
                <a:spcPts val="0"/>
              </a:spcAft>
              <a:buClr>
                <a:srgbClr val="FFFFFF"/>
              </a:buClr>
              <a:buSzPts val="450"/>
              <a:buFont typeface="Arial"/>
              <a:buNone/>
            </a:pPr>
            <a:r>
              <a:rPr lang="ja-JP" altLang="en-US" sz="1800" b="1" dirty="0">
                <a:solidFill>
                  <a:schemeClr val="lt1"/>
                </a:solidFill>
                <a:latin typeface="Meiryo UI" panose="020B0604030504040204" pitchFamily="50" charset="-128"/>
                <a:ea typeface="Meiryo UI" panose="020B0604030504040204" pitchFamily="50" charset="-128"/>
              </a:rPr>
              <a:t>検索</a:t>
            </a:r>
            <a:endParaRPr dirty="0">
              <a:latin typeface="Meiryo UI" panose="020B0604030504040204" pitchFamily="50" charset="-128"/>
              <a:ea typeface="Meiryo UI" panose="020B0604030504040204" pitchFamily="50" charset="-128"/>
            </a:endParaRPr>
          </a:p>
        </p:txBody>
      </p:sp>
      <p:sp>
        <p:nvSpPr>
          <p:cNvPr id="968" name="Google Shape;968;p52"/>
          <p:cNvSpPr txBox="1"/>
          <p:nvPr/>
        </p:nvSpPr>
        <p:spPr>
          <a:xfrm>
            <a:off x="3900305" y="5160177"/>
            <a:ext cx="2023133" cy="392359"/>
          </a:xfrm>
          <a:prstGeom prst="rect">
            <a:avLst/>
          </a:prstGeom>
          <a:noFill/>
          <a:ln>
            <a:noFill/>
          </a:ln>
        </p:spPr>
        <p:txBody>
          <a:bodyPr spcFirstLastPara="1" wrap="square" lIns="72000" tIns="48000" rIns="24000" bIns="48000" anchor="t" anchorCtr="0">
            <a:noAutofit/>
          </a:bodyPr>
          <a:lstStyle/>
          <a:p>
            <a:pPr marL="0" marR="0" lvl="0" indent="0" algn="ctr" rtl="0">
              <a:lnSpc>
                <a:spcPct val="100000"/>
              </a:lnSpc>
              <a:spcBef>
                <a:spcPts val="0"/>
              </a:spcBef>
              <a:spcAft>
                <a:spcPts val="0"/>
              </a:spcAft>
              <a:buClr>
                <a:srgbClr val="000000"/>
              </a:buClr>
              <a:buSzPts val="450"/>
              <a:buFont typeface="Arial"/>
              <a:buNone/>
            </a:pPr>
            <a:r>
              <a:rPr lang="en-US" sz="1800" b="1" dirty="0" err="1">
                <a:solidFill>
                  <a:schemeClr val="lt1"/>
                </a:solidFill>
                <a:latin typeface="Meiryo UI" panose="020B0604030504040204" pitchFamily="50" charset="-128"/>
                <a:ea typeface="Meiryo UI" panose="020B0604030504040204" pitchFamily="50" charset="-128"/>
              </a:rPr>
              <a:t>ファイルのデジタル化</a:t>
            </a:r>
            <a:endParaRPr sz="18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969" name="Google Shape;969;p52"/>
          <p:cNvSpPr txBox="1"/>
          <p:nvPr/>
        </p:nvSpPr>
        <p:spPr>
          <a:xfrm>
            <a:off x="10484700" y="4483041"/>
            <a:ext cx="1168224" cy="45690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450"/>
              <a:buFont typeface="Arial"/>
              <a:buNone/>
            </a:pPr>
            <a:r>
              <a:rPr lang="en-US" sz="1800" b="1" dirty="0" err="1">
                <a:solidFill>
                  <a:schemeClr val="lt1"/>
                </a:solidFill>
                <a:latin typeface="Meiryo UI" panose="020B0604030504040204" pitchFamily="50" charset="-128"/>
                <a:ea typeface="Meiryo UI" panose="020B0604030504040204" pitchFamily="50" charset="-128"/>
              </a:rPr>
              <a:t>Qfiling</a:t>
            </a:r>
            <a:endParaRPr sz="18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970" name="Google Shape;970;p52"/>
          <p:cNvSpPr txBox="1"/>
          <p:nvPr/>
        </p:nvSpPr>
        <p:spPr>
          <a:xfrm>
            <a:off x="1805103" y="4483041"/>
            <a:ext cx="1996877" cy="3746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450"/>
              <a:buFont typeface="Arial"/>
              <a:buNone/>
            </a:pPr>
            <a:r>
              <a:rPr lang="en-US" sz="1800" b="1" dirty="0">
                <a:solidFill>
                  <a:schemeClr val="lt1"/>
                </a:solidFill>
                <a:latin typeface="Meiryo UI" panose="020B0604030504040204" pitchFamily="50" charset="-128"/>
                <a:ea typeface="Meiryo UI" panose="020B0604030504040204" pitchFamily="50" charset="-128"/>
              </a:rPr>
              <a:t>File Station</a:t>
            </a:r>
            <a:endParaRPr dirty="0">
              <a:latin typeface="Meiryo UI" panose="020B0604030504040204" pitchFamily="50" charset="-128"/>
              <a:ea typeface="Meiryo UI" panose="020B0604030504040204" pitchFamily="50" charset="-128"/>
            </a:endParaRPr>
          </a:p>
        </p:txBody>
      </p:sp>
      <p:sp>
        <p:nvSpPr>
          <p:cNvPr id="971" name="Google Shape;971;p52"/>
          <p:cNvSpPr txBox="1"/>
          <p:nvPr/>
        </p:nvSpPr>
        <p:spPr>
          <a:xfrm>
            <a:off x="4631757" y="4483041"/>
            <a:ext cx="2273414" cy="3980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450"/>
              <a:buFont typeface="Arial"/>
              <a:buNone/>
            </a:pPr>
            <a:r>
              <a:rPr lang="en-US" sz="1800" b="1" dirty="0">
                <a:solidFill>
                  <a:schemeClr val="lt1"/>
                </a:solidFill>
                <a:latin typeface="Meiryo UI" panose="020B0604030504040204" pitchFamily="50" charset="-128"/>
                <a:ea typeface="Meiryo UI" panose="020B0604030504040204" pitchFamily="50" charset="-128"/>
              </a:rPr>
              <a:t>OCR Converter</a:t>
            </a:r>
            <a:endParaRPr dirty="0">
              <a:latin typeface="Meiryo UI" panose="020B0604030504040204" pitchFamily="50" charset="-128"/>
              <a:ea typeface="Meiryo UI" panose="020B0604030504040204" pitchFamily="50" charset="-128"/>
            </a:endParaRPr>
          </a:p>
        </p:txBody>
      </p:sp>
      <p:sp>
        <p:nvSpPr>
          <p:cNvPr id="972" name="Google Shape;972;p52"/>
          <p:cNvSpPr txBox="1"/>
          <p:nvPr/>
        </p:nvSpPr>
        <p:spPr>
          <a:xfrm>
            <a:off x="7813877" y="4483041"/>
            <a:ext cx="1347600" cy="44328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450"/>
              <a:buFont typeface="Arial"/>
              <a:buNone/>
            </a:pPr>
            <a:r>
              <a:rPr lang="en-US" sz="1800" b="1" dirty="0" err="1">
                <a:solidFill>
                  <a:schemeClr val="lt1"/>
                </a:solidFill>
                <a:latin typeface="Meiryo UI" panose="020B0604030504040204" pitchFamily="50" charset="-128"/>
                <a:ea typeface="Meiryo UI" panose="020B0604030504040204" pitchFamily="50" charset="-128"/>
              </a:rPr>
              <a:t>Qsirch</a:t>
            </a:r>
            <a:endParaRPr dirty="0">
              <a:latin typeface="Meiryo UI" panose="020B0604030504040204" pitchFamily="50" charset="-128"/>
              <a:ea typeface="Meiryo UI" panose="020B0604030504040204" pitchFamily="50" charset="-128"/>
            </a:endParaRPr>
          </a:p>
        </p:txBody>
      </p:sp>
      <p:sp>
        <p:nvSpPr>
          <p:cNvPr id="973" name="Google Shape;973;p52"/>
          <p:cNvSpPr/>
          <p:nvPr/>
        </p:nvSpPr>
        <p:spPr>
          <a:xfrm>
            <a:off x="2835235" y="5092465"/>
            <a:ext cx="893513" cy="644287"/>
          </a:xfrm>
          <a:prstGeom prst="rightArrow">
            <a:avLst>
              <a:gd name="adj1" fmla="val 50000"/>
              <a:gd name="adj2" fmla="val 50000"/>
            </a:avLst>
          </a:prstGeom>
          <a:gradFill>
            <a:gsLst>
              <a:gs pos="0">
                <a:srgbClr val="FFCC99">
                  <a:alpha val="0"/>
                </a:srgbClr>
              </a:gs>
              <a:gs pos="4000">
                <a:srgbClr val="FFCC99">
                  <a:alpha val="0"/>
                </a:srgbClr>
              </a:gs>
              <a:gs pos="69000">
                <a:srgbClr val="FB8605"/>
              </a:gs>
              <a:gs pos="100000">
                <a:srgbClr val="FB860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010203"/>
              </a:solidFill>
              <a:latin typeface="Meiryo UI" panose="020B0604030504040204" pitchFamily="50" charset="-128"/>
              <a:ea typeface="Meiryo UI" panose="020B0604030504040204" pitchFamily="50" charset="-128"/>
              <a:sym typeface="Arial"/>
            </a:endParaRPr>
          </a:p>
        </p:txBody>
      </p:sp>
      <p:sp>
        <p:nvSpPr>
          <p:cNvPr id="974" name="Google Shape;974;p52"/>
          <p:cNvSpPr/>
          <p:nvPr/>
        </p:nvSpPr>
        <p:spPr>
          <a:xfrm>
            <a:off x="5675453" y="5092465"/>
            <a:ext cx="893513" cy="644287"/>
          </a:xfrm>
          <a:prstGeom prst="rightArrow">
            <a:avLst>
              <a:gd name="adj1" fmla="val 50000"/>
              <a:gd name="adj2" fmla="val 50000"/>
            </a:avLst>
          </a:prstGeom>
          <a:gradFill>
            <a:gsLst>
              <a:gs pos="0">
                <a:srgbClr val="FFCC99">
                  <a:alpha val="0"/>
                </a:srgbClr>
              </a:gs>
              <a:gs pos="4000">
                <a:srgbClr val="FFCC99">
                  <a:alpha val="0"/>
                </a:srgbClr>
              </a:gs>
              <a:gs pos="69000">
                <a:srgbClr val="FB8605"/>
              </a:gs>
              <a:gs pos="100000">
                <a:srgbClr val="FB860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010203"/>
              </a:solidFill>
              <a:latin typeface="Meiryo UI" panose="020B0604030504040204" pitchFamily="50" charset="-128"/>
              <a:ea typeface="Meiryo UI" panose="020B0604030504040204" pitchFamily="50" charset="-128"/>
              <a:sym typeface="Arial"/>
            </a:endParaRPr>
          </a:p>
        </p:txBody>
      </p:sp>
      <p:sp>
        <p:nvSpPr>
          <p:cNvPr id="975" name="Google Shape;975;p52"/>
          <p:cNvSpPr/>
          <p:nvPr/>
        </p:nvSpPr>
        <p:spPr>
          <a:xfrm>
            <a:off x="8209674" y="5092465"/>
            <a:ext cx="1084739" cy="644287"/>
          </a:xfrm>
          <a:prstGeom prst="rightArrow">
            <a:avLst>
              <a:gd name="adj1" fmla="val 50000"/>
              <a:gd name="adj2" fmla="val 50000"/>
            </a:avLst>
          </a:prstGeom>
          <a:gradFill>
            <a:gsLst>
              <a:gs pos="0">
                <a:srgbClr val="FFCC99">
                  <a:alpha val="0"/>
                </a:srgbClr>
              </a:gs>
              <a:gs pos="4000">
                <a:srgbClr val="FFCC99">
                  <a:alpha val="0"/>
                </a:srgbClr>
              </a:gs>
              <a:gs pos="69000">
                <a:srgbClr val="FB8605"/>
              </a:gs>
              <a:gs pos="100000">
                <a:srgbClr val="FB860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010203"/>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53"/>
          <p:cNvSpPr txBox="1">
            <a:spLocks noGrp="1"/>
          </p:cNvSpPr>
          <p:nvPr>
            <p:ph type="title"/>
          </p:nvPr>
        </p:nvSpPr>
        <p:spPr>
          <a:xfrm>
            <a:off x="435743" y="524406"/>
            <a:ext cx="1136332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Arial"/>
              <a:buNone/>
            </a:pPr>
            <a:r>
              <a:rPr lang="en-US" dirty="0" err="1">
                <a:latin typeface="Meiryo UI" panose="020B0604030504040204" pitchFamily="50" charset="-128"/>
                <a:ea typeface="Meiryo UI" panose="020B0604030504040204" pitchFamily="50" charset="-128"/>
                <a:cs typeface="Arial"/>
                <a:sym typeface="Arial"/>
              </a:rPr>
              <a:t>外部デバイス用の無料の組み込みexFATファイル</a:t>
            </a:r>
            <a:br>
              <a:rPr lang="en-US" dirty="0">
                <a:latin typeface="Meiryo UI" panose="020B0604030504040204" pitchFamily="50" charset="-128"/>
                <a:ea typeface="Meiryo UI" panose="020B0604030504040204" pitchFamily="50" charset="-128"/>
                <a:cs typeface="Arial"/>
                <a:sym typeface="Arial"/>
              </a:rPr>
            </a:br>
            <a:r>
              <a:rPr lang="en-US" dirty="0" err="1">
                <a:latin typeface="Meiryo UI" panose="020B0604030504040204" pitchFamily="50" charset="-128"/>
                <a:ea typeface="Meiryo UI" panose="020B0604030504040204" pitchFamily="50" charset="-128"/>
                <a:cs typeface="Arial"/>
                <a:sym typeface="Arial"/>
              </a:rPr>
              <a:t>システムサポートにより、大容量ファイルの共有を高速化</a:t>
            </a:r>
            <a:endParaRPr sz="4000" dirty="0">
              <a:solidFill>
                <a:schemeClr val="lt1"/>
              </a:solidFill>
              <a:latin typeface="Meiryo UI" panose="020B0604030504040204" pitchFamily="50" charset="-128"/>
              <a:ea typeface="Meiryo UI" panose="020B0604030504040204" pitchFamily="50" charset="-128"/>
              <a:cs typeface="Arial"/>
              <a:sym typeface="Arial"/>
            </a:endParaRPr>
          </a:p>
        </p:txBody>
      </p:sp>
      <p:sp>
        <p:nvSpPr>
          <p:cNvPr id="981" name="Google Shape;981;p53"/>
          <p:cNvSpPr txBox="1"/>
          <p:nvPr/>
        </p:nvSpPr>
        <p:spPr>
          <a:xfrm>
            <a:off x="1062082" y="1893564"/>
            <a:ext cx="6397781" cy="3831900"/>
          </a:xfrm>
          <a:prstGeom prst="rect">
            <a:avLst/>
          </a:prstGeom>
          <a:noFill/>
          <a:ln>
            <a:noFill/>
          </a:ln>
        </p:spPr>
        <p:txBody>
          <a:bodyPr spcFirstLastPara="1" wrap="square" lIns="121900" tIns="121900" rIns="121900" bIns="121900" anchor="t" anchorCtr="0">
            <a:normAutofit/>
          </a:bodyPr>
          <a:lstStyle/>
          <a:p>
            <a:pPr marL="0" marR="0" lvl="0" indent="0" algn="l" rtl="0">
              <a:lnSpc>
                <a:spcPct val="160000"/>
              </a:lnSpc>
              <a:spcBef>
                <a:spcPts val="1600"/>
              </a:spcBef>
              <a:spcAft>
                <a:spcPts val="0"/>
              </a:spcAft>
              <a:buClr>
                <a:srgbClr val="F66616"/>
              </a:buClr>
              <a:buSzPts val="1680"/>
              <a:buFont typeface="Arial"/>
              <a:buNone/>
            </a:pPr>
            <a:endParaRPr sz="2400" dirty="0">
              <a:solidFill>
                <a:schemeClr val="dk1"/>
              </a:solidFill>
              <a:latin typeface="Meiryo UI" panose="020B0604030504040204" pitchFamily="50" charset="-128"/>
              <a:ea typeface="Meiryo UI" panose="020B0604030504040204" pitchFamily="50" charset="-128"/>
              <a:sym typeface="Arial"/>
            </a:endParaRPr>
          </a:p>
        </p:txBody>
      </p:sp>
      <p:pic>
        <p:nvPicPr>
          <p:cNvPr id="982" name="Google Shape;982;p53" descr="Samsung Portable 1Tb SSD T7 USB 3.2 (Metallic Red) | Samsung India"/>
          <p:cNvPicPr preferRelativeResize="0"/>
          <p:nvPr/>
        </p:nvPicPr>
        <p:blipFill rotWithShape="1">
          <a:blip r:embed="rId3">
            <a:alphaModFix/>
          </a:blip>
          <a:srcRect/>
          <a:stretch/>
        </p:blipFill>
        <p:spPr>
          <a:xfrm>
            <a:off x="7871636" y="1530561"/>
            <a:ext cx="3662531" cy="2930026"/>
          </a:xfrm>
          <a:prstGeom prst="rect">
            <a:avLst/>
          </a:prstGeom>
          <a:noFill/>
          <a:ln>
            <a:noFill/>
          </a:ln>
        </p:spPr>
      </p:pic>
      <p:sp>
        <p:nvSpPr>
          <p:cNvPr id="983" name="Google Shape;983;p53"/>
          <p:cNvSpPr/>
          <p:nvPr/>
        </p:nvSpPr>
        <p:spPr>
          <a:xfrm>
            <a:off x="1188720" y="2472003"/>
            <a:ext cx="6952390" cy="1495281"/>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exFATは、TS-hx87XU-RPで無料でネイティブにサポートされています。 </a:t>
            </a:r>
            <a:r>
              <a:rPr lang="en-US" sz="1800" dirty="0" err="1">
                <a:solidFill>
                  <a:schemeClr val="lt1"/>
                </a:solidFill>
                <a:latin typeface="Meiryo UI" panose="020B0604030504040204" pitchFamily="50" charset="-128"/>
                <a:ea typeface="Meiryo UI" panose="020B0604030504040204" pitchFamily="50" charset="-128"/>
              </a:rPr>
              <a:t>exFATは、フラッシュストレージ</a:t>
            </a:r>
            <a:r>
              <a:rPr lang="en-US" sz="1800" dirty="0">
                <a:solidFill>
                  <a:schemeClr val="lt1"/>
                </a:solidFill>
                <a:latin typeface="Meiryo UI" panose="020B0604030504040204" pitchFamily="50" charset="-128"/>
                <a:ea typeface="Meiryo UI" panose="020B0604030504040204" pitchFamily="50" charset="-128"/>
              </a:rPr>
              <a:t>(</a:t>
            </a:r>
            <a:r>
              <a:rPr lang="en-US" sz="1800" dirty="0" err="1">
                <a:solidFill>
                  <a:schemeClr val="lt1"/>
                </a:solidFill>
                <a:latin typeface="Meiryo UI" panose="020B0604030504040204" pitchFamily="50" charset="-128"/>
                <a:ea typeface="Meiryo UI" panose="020B0604030504040204" pitchFamily="50" charset="-128"/>
              </a:rPr>
              <a:t>SDカードやUSBデバイスなど</a:t>
            </a:r>
            <a:r>
              <a:rPr lang="en-US" sz="1800" dirty="0">
                <a:solidFill>
                  <a:schemeClr val="lt1"/>
                </a:solidFill>
                <a:latin typeface="Meiryo UI" panose="020B0604030504040204" pitchFamily="50" charset="-128"/>
                <a:ea typeface="Meiryo UI" panose="020B0604030504040204" pitchFamily="50" charset="-128"/>
              </a:rPr>
              <a:t>)</a:t>
            </a:r>
            <a:r>
              <a:rPr lang="en-US" sz="1800" dirty="0" err="1">
                <a:solidFill>
                  <a:schemeClr val="lt1"/>
                </a:solidFill>
                <a:latin typeface="Meiryo UI" panose="020B0604030504040204" pitchFamily="50" charset="-128"/>
                <a:ea typeface="Meiryo UI" panose="020B0604030504040204" pitchFamily="50" charset="-128"/>
              </a:rPr>
              <a:t>用に最適化されたファイルシステムであり、大きなメディアファイルの転送を高速化するのに役立ちます</a:t>
            </a:r>
            <a:r>
              <a:rPr lang="en-US" sz="1800" dirty="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sym typeface="Arial"/>
            </a:endParaRPr>
          </a:p>
        </p:txBody>
      </p:sp>
      <p:graphicFrame>
        <p:nvGraphicFramePr>
          <p:cNvPr id="984" name="Google Shape;984;p53"/>
          <p:cNvGraphicFramePr/>
          <p:nvPr>
            <p:extLst>
              <p:ext uri="{D42A27DB-BD31-4B8C-83A1-F6EECF244321}">
                <p14:modId xmlns:p14="http://schemas.microsoft.com/office/powerpoint/2010/main" val="2591419528"/>
              </p:ext>
            </p:extLst>
          </p:nvPr>
        </p:nvGraphicFramePr>
        <p:xfrm>
          <a:off x="1188720" y="4141178"/>
          <a:ext cx="9829075" cy="1828800"/>
        </p:xfrm>
        <a:graphic>
          <a:graphicData uri="http://schemas.openxmlformats.org/drawingml/2006/table">
            <a:tbl>
              <a:tblPr>
                <a:noFill/>
                <a:tableStyleId>{7A94DF19-5C1C-47E2-9619-1E78DA526A3B}</a:tableStyleId>
              </a:tblPr>
              <a:tblGrid>
                <a:gridCol w="1474350">
                  <a:extLst>
                    <a:ext uri="{9D8B030D-6E8A-4147-A177-3AD203B41FA5}">
                      <a16:colId xmlns:a16="http://schemas.microsoft.com/office/drawing/2014/main" val="20000"/>
                    </a:ext>
                  </a:extLst>
                </a:gridCol>
                <a:gridCol w="4423075">
                  <a:extLst>
                    <a:ext uri="{9D8B030D-6E8A-4147-A177-3AD203B41FA5}">
                      <a16:colId xmlns:a16="http://schemas.microsoft.com/office/drawing/2014/main" val="20001"/>
                    </a:ext>
                  </a:extLst>
                </a:gridCol>
                <a:gridCol w="1965825">
                  <a:extLst>
                    <a:ext uri="{9D8B030D-6E8A-4147-A177-3AD203B41FA5}">
                      <a16:colId xmlns:a16="http://schemas.microsoft.com/office/drawing/2014/main" val="20002"/>
                    </a:ext>
                  </a:extLst>
                </a:gridCol>
                <a:gridCol w="1965825">
                  <a:extLst>
                    <a:ext uri="{9D8B030D-6E8A-4147-A177-3AD203B41FA5}">
                      <a16:colId xmlns:a16="http://schemas.microsoft.com/office/drawing/2014/main" val="20003"/>
                    </a:ext>
                  </a:extLst>
                </a:gridCol>
              </a:tblGrid>
              <a:tr h="0">
                <a:tc>
                  <a:txBody>
                    <a:bodyPr/>
                    <a:lstStyle/>
                    <a:p>
                      <a:pPr marL="0" marR="0" lvl="0" indent="0" algn="ctr" rtl="0">
                        <a:spcBef>
                          <a:spcPts val="0"/>
                        </a:spcBef>
                        <a:spcAft>
                          <a:spcPts val="0"/>
                        </a:spcAft>
                        <a:buNone/>
                      </a:pPr>
                      <a:r>
                        <a:rPr lang="en-US" sz="1400" b="0" u="none" strike="noStrike" cap="none" dirty="0">
                          <a:solidFill>
                            <a:schemeClr val="lt1"/>
                          </a:solidFill>
                          <a:latin typeface="Meiryo UI" panose="020B0604030504040204" pitchFamily="50" charset="-128"/>
                          <a:ea typeface="Meiryo UI" panose="020B0604030504040204" pitchFamily="50" charset="-128"/>
                          <a:cs typeface="Arial"/>
                          <a:sym typeface="Arial"/>
                        </a:rPr>
                        <a:t>File System</a:t>
                      </a:r>
                      <a:endParaRPr sz="14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3500" marR="63500" marT="127000" marB="1270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CCCCC"/>
                      </a:solidFill>
                      <a:prstDash val="solid"/>
                      <a:round/>
                      <a:headEnd type="none" w="sm" len="sm"/>
                      <a:tailEnd type="none" w="sm" len="sm"/>
                    </a:lnB>
                    <a:solidFill>
                      <a:srgbClr val="F34F21"/>
                    </a:solidFill>
                  </a:tcPr>
                </a:tc>
                <a:tc>
                  <a:txBody>
                    <a:bodyPr/>
                    <a:lstStyle/>
                    <a:p>
                      <a:pPr marL="0" marR="0" lvl="0" indent="0" algn="ctr" rtl="0">
                        <a:spcBef>
                          <a:spcPts val="0"/>
                        </a:spcBef>
                        <a:spcAft>
                          <a:spcPts val="0"/>
                        </a:spcAft>
                        <a:buNone/>
                      </a:pPr>
                      <a:r>
                        <a:rPr lang="en-US" sz="1400" b="1" u="none" strike="noStrike" cap="none" dirty="0" err="1">
                          <a:solidFill>
                            <a:schemeClr val="lt1"/>
                          </a:solidFill>
                          <a:latin typeface="Meiryo UI" panose="020B0604030504040204" pitchFamily="50" charset="-128"/>
                          <a:ea typeface="Meiryo UI" panose="020B0604030504040204" pitchFamily="50" charset="-128"/>
                          <a:cs typeface="Arial"/>
                          <a:sym typeface="Arial"/>
                        </a:rPr>
                        <a:t>exFAT</a:t>
                      </a:r>
                      <a:endParaRPr sz="14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3500" marR="63500" marT="127000" marB="127000" anchor="ctr">
                    <a:lnL w="12700" cap="flat" cmpd="sng">
                      <a:solidFill>
                        <a:schemeClr val="lt1"/>
                      </a:solidFill>
                      <a:prstDash val="solid"/>
                      <a:round/>
                      <a:headEnd type="none" w="sm" len="sm"/>
                      <a:tailEnd type="none" w="sm" len="sm"/>
                    </a:lnL>
                    <a:lnR w="12700" cap="flat" cmpd="sng">
                      <a:solidFill>
                        <a:srgbClr val="D8D8D8"/>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CCCCC"/>
                      </a:solidFill>
                      <a:prstDash val="solid"/>
                      <a:round/>
                      <a:headEnd type="none" w="sm" len="sm"/>
                      <a:tailEnd type="none" w="sm" len="sm"/>
                    </a:lnB>
                    <a:solidFill>
                      <a:srgbClr val="F34F21"/>
                    </a:solidFill>
                  </a:tcPr>
                </a:tc>
                <a:tc>
                  <a:txBody>
                    <a:bodyPr/>
                    <a:lstStyle/>
                    <a:p>
                      <a:pPr marL="0" marR="0" lvl="0" indent="0" algn="ctr" rtl="0">
                        <a:spcBef>
                          <a:spcPts val="0"/>
                        </a:spcBef>
                        <a:spcAft>
                          <a:spcPts val="0"/>
                        </a:spcAft>
                        <a:buNone/>
                      </a:pPr>
                      <a:r>
                        <a:rPr lang="en-US" sz="1400" b="1" u="none" strike="noStrike" cap="none" dirty="0">
                          <a:solidFill>
                            <a:schemeClr val="lt1"/>
                          </a:solidFill>
                          <a:latin typeface="Meiryo UI" panose="020B0604030504040204" pitchFamily="50" charset="-128"/>
                          <a:ea typeface="Meiryo UI" panose="020B0604030504040204" pitchFamily="50" charset="-128"/>
                          <a:cs typeface="Arial"/>
                          <a:sym typeface="Arial"/>
                        </a:rPr>
                        <a:t>NTFS</a:t>
                      </a:r>
                      <a:endParaRPr dirty="0"/>
                    </a:p>
                  </a:txBody>
                  <a:tcPr marL="63500" marR="63500" marT="127000" marB="127000"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CCCCC"/>
                      </a:solidFill>
                      <a:prstDash val="solid"/>
                      <a:round/>
                      <a:headEnd type="none" w="sm" len="sm"/>
                      <a:tailEnd type="none" w="sm" len="sm"/>
                    </a:lnB>
                    <a:solidFill>
                      <a:srgbClr val="F34F21"/>
                    </a:solidFill>
                  </a:tcPr>
                </a:tc>
                <a:tc>
                  <a:txBody>
                    <a:bodyPr/>
                    <a:lstStyle/>
                    <a:p>
                      <a:pPr marL="0" marR="0" lvl="0" indent="0" algn="ctr" rtl="0">
                        <a:spcBef>
                          <a:spcPts val="0"/>
                        </a:spcBef>
                        <a:spcAft>
                          <a:spcPts val="0"/>
                        </a:spcAft>
                        <a:buNone/>
                      </a:pPr>
                      <a:r>
                        <a:rPr lang="en-US" sz="1400" b="1" u="none" strike="noStrike" cap="none" dirty="0">
                          <a:solidFill>
                            <a:schemeClr val="lt1"/>
                          </a:solidFill>
                          <a:latin typeface="Meiryo UI" panose="020B0604030504040204" pitchFamily="50" charset="-128"/>
                          <a:ea typeface="Meiryo UI" panose="020B0604030504040204" pitchFamily="50" charset="-128"/>
                          <a:cs typeface="Arial"/>
                          <a:sym typeface="Arial"/>
                        </a:rPr>
                        <a:t>FAT32</a:t>
                      </a:r>
                      <a:endParaRPr dirty="0"/>
                    </a:p>
                  </a:txBody>
                  <a:tcPr marL="63500" marR="63500" marT="127000" marB="127000" anchor="ctr">
                    <a:lnL w="12700" cap="flat" cmpd="sng">
                      <a:solidFill>
                        <a:srgbClr val="D8D8D8"/>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CCCCC"/>
                      </a:solidFill>
                      <a:prstDash val="solid"/>
                      <a:round/>
                      <a:headEnd type="none" w="sm" len="sm"/>
                      <a:tailEnd type="none" w="sm" len="sm"/>
                    </a:lnB>
                    <a:solidFill>
                      <a:srgbClr val="F34F21"/>
                    </a:solidFill>
                  </a:tcPr>
                </a:tc>
                <a:extLst>
                  <a:ext uri="{0D108BD9-81ED-4DB2-BD59-A6C34878D82A}">
                    <a16:rowId xmlns:a16="http://schemas.microsoft.com/office/drawing/2014/main" val="10000"/>
                  </a:ext>
                </a:extLst>
              </a:tr>
              <a:tr h="0">
                <a:tc>
                  <a:txBody>
                    <a:bodyPr/>
                    <a:lstStyle/>
                    <a:p>
                      <a:pPr marL="0" marR="0" lvl="0" indent="0" algn="ctr" rtl="0">
                        <a:spcBef>
                          <a:spcPts val="0"/>
                        </a:spcBef>
                        <a:spcAft>
                          <a:spcPts val="0"/>
                        </a:spcAft>
                        <a:buNone/>
                      </a:pPr>
                      <a:r>
                        <a:rPr lang="ja-JP" altLang="en-US" sz="1400" b="0" u="none" strike="noStrike" cap="none" dirty="0">
                          <a:latin typeface="Meiryo UI" panose="020B0604030504040204" pitchFamily="50" charset="-128"/>
                          <a:ea typeface="Meiryo UI" panose="020B0604030504040204" pitchFamily="50" charset="-128"/>
                          <a:cs typeface="Arial"/>
                          <a:sym typeface="Arial"/>
                        </a:rPr>
                        <a:t>最大ファイルサイズ</a:t>
                      </a:r>
                      <a:endParaRPr sz="1400" b="0" u="none" strike="noStrike" cap="none" dirty="0">
                        <a:latin typeface="Meiryo UI" panose="020B0604030504040204" pitchFamily="50" charset="-128"/>
                        <a:ea typeface="Meiryo UI" panose="020B0604030504040204" pitchFamily="50" charset="-128"/>
                        <a:cs typeface="Arial"/>
                        <a:sym typeface="Arial"/>
                      </a:endParaRPr>
                    </a:p>
                  </a:txBody>
                  <a:tcPr marL="63500" marR="63500" marT="127000" marB="1270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0F0F0"/>
                    </a:solidFill>
                  </a:tcPr>
                </a:tc>
                <a:tc>
                  <a:txBody>
                    <a:bodyPr/>
                    <a:lstStyle/>
                    <a:p>
                      <a:pPr marL="0" marR="0" lvl="0" indent="0" algn="ctr" rtl="0">
                        <a:spcBef>
                          <a:spcPts val="0"/>
                        </a:spcBef>
                        <a:spcAft>
                          <a:spcPts val="0"/>
                        </a:spcAft>
                        <a:buNone/>
                      </a:pPr>
                      <a:r>
                        <a:rPr lang="en-US" sz="1400" b="0" u="none" strike="noStrike" cap="none" dirty="0">
                          <a:solidFill>
                            <a:schemeClr val="lt1"/>
                          </a:solidFill>
                          <a:latin typeface="Meiryo UI" panose="020B0604030504040204" pitchFamily="50" charset="-128"/>
                          <a:ea typeface="Meiryo UI" panose="020B0604030504040204" pitchFamily="50" charset="-128"/>
                          <a:cs typeface="Arial"/>
                          <a:sym typeface="Arial"/>
                        </a:rPr>
                        <a:t>16EB </a:t>
                      </a:r>
                      <a:endParaRPr dirty="0"/>
                    </a:p>
                  </a:txBody>
                  <a:tcPr marL="63500" marR="63500" marT="127000" marB="127000" anchor="ctr">
                    <a:lnL w="12700" cap="flat" cmpd="sng">
                      <a:solidFill>
                        <a:schemeClr val="lt1"/>
                      </a:solidFill>
                      <a:prstDash val="solid"/>
                      <a:round/>
                      <a:headEnd type="none" w="sm" len="sm"/>
                      <a:tailEnd type="none" w="sm" len="sm"/>
                    </a:lnL>
                    <a:lnR w="12700" cap="flat" cmpd="sng">
                      <a:solidFill>
                        <a:srgbClr val="D8D8D8"/>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u="none" strike="noStrike" cap="none" dirty="0">
                          <a:solidFill>
                            <a:schemeClr val="lt1"/>
                          </a:solidFill>
                          <a:latin typeface="Meiryo UI" panose="020B0604030504040204" pitchFamily="50" charset="-128"/>
                          <a:ea typeface="Meiryo UI" panose="020B0604030504040204" pitchFamily="50" charset="-128"/>
                          <a:cs typeface="Arial"/>
                          <a:sym typeface="Arial"/>
                        </a:rPr>
                        <a:t>16TB</a:t>
                      </a:r>
                      <a:endParaRPr dirty="0"/>
                    </a:p>
                  </a:txBody>
                  <a:tcPr marL="63500" marR="63500" marT="127000" marB="127000"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u="none" strike="noStrike" cap="none" dirty="0">
                          <a:solidFill>
                            <a:schemeClr val="lt1"/>
                          </a:solidFill>
                          <a:latin typeface="Meiryo UI" panose="020B0604030504040204" pitchFamily="50" charset="-128"/>
                          <a:ea typeface="Meiryo UI" panose="020B0604030504040204" pitchFamily="50" charset="-128"/>
                          <a:cs typeface="Arial"/>
                          <a:sym typeface="Arial"/>
                        </a:rPr>
                        <a:t>4GB</a:t>
                      </a:r>
                      <a:endParaRPr dirty="0"/>
                    </a:p>
                  </a:txBody>
                  <a:tcPr marL="63500" marR="63500" marT="127000" marB="127000" anchor="ctr">
                    <a:lnL w="12700" cap="flat" cmpd="sng">
                      <a:solidFill>
                        <a:srgbClr val="D8D8D8"/>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ctr" rtl="0">
                        <a:spcBef>
                          <a:spcPts val="0"/>
                        </a:spcBef>
                        <a:spcAft>
                          <a:spcPts val="0"/>
                        </a:spcAft>
                        <a:buNone/>
                      </a:pPr>
                      <a:r>
                        <a:rPr lang="ja-JP" altLang="en-US" sz="1400" b="0" i="0" u="none" strike="noStrike" cap="none" dirty="0">
                          <a:solidFill>
                            <a:schemeClr val="dk1"/>
                          </a:solidFill>
                          <a:latin typeface="Meiryo UI" panose="020B0604030504040204" pitchFamily="50" charset="-128"/>
                          <a:ea typeface="Meiryo UI" panose="020B0604030504040204" pitchFamily="50" charset="-128"/>
                          <a:cs typeface="Arial"/>
                          <a:sym typeface="Arial"/>
                        </a:rPr>
                        <a:t>主な使用目的</a:t>
                      </a:r>
                      <a:endParaRPr sz="1400" b="0" u="none" strike="noStrike" cap="none" dirty="0">
                        <a:latin typeface="Meiryo UI" panose="020B0604030504040204" pitchFamily="50" charset="-128"/>
                        <a:ea typeface="Meiryo UI" panose="020B0604030504040204" pitchFamily="50" charset="-128"/>
                        <a:cs typeface="Arial"/>
                        <a:sym typeface="Arial"/>
                      </a:endParaRPr>
                    </a:p>
                  </a:txBody>
                  <a:tcPr marL="63500" marR="63500" marT="127000" marB="1270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0F0F0"/>
                    </a:solidFill>
                  </a:tcPr>
                </a:tc>
                <a:tc>
                  <a:txBody>
                    <a:bodyPr/>
                    <a:lstStyle/>
                    <a:p>
                      <a:pPr marL="0" marR="0" lvl="0" indent="0" algn="ctr" rtl="0">
                        <a:spcBef>
                          <a:spcPts val="0"/>
                        </a:spcBef>
                        <a:spcAft>
                          <a:spcPts val="0"/>
                        </a:spcAft>
                        <a:buNone/>
                      </a:pPr>
                      <a:r>
                        <a:rPr lang="ja-JP" altLang="en-US" sz="1400" b="0" u="none" strike="noStrike" cap="none" dirty="0">
                          <a:solidFill>
                            <a:schemeClr val="lt1"/>
                          </a:solidFill>
                          <a:latin typeface="Meiryo UI" panose="020B0604030504040204" pitchFamily="50" charset="-128"/>
                          <a:ea typeface="Meiryo UI" panose="020B0604030504040204" pitchFamily="50" charset="-128"/>
                          <a:cs typeface="Arial"/>
                          <a:sym typeface="Arial"/>
                        </a:rPr>
                        <a:t>より大きな容量とより高速な速度が必要な</a:t>
                      </a:r>
                      <a:br>
                        <a:rPr lang="en-US" altLang="ja-JP" sz="1400" b="0" u="none" strike="noStrike" cap="none" dirty="0">
                          <a:solidFill>
                            <a:schemeClr val="lt1"/>
                          </a:solidFill>
                          <a:latin typeface="Meiryo UI" panose="020B0604030504040204" pitchFamily="50" charset="-128"/>
                          <a:ea typeface="Meiryo UI" panose="020B0604030504040204" pitchFamily="50" charset="-128"/>
                          <a:cs typeface="Arial"/>
                          <a:sym typeface="Arial"/>
                        </a:rPr>
                      </a:br>
                      <a:r>
                        <a:rPr lang="ja-JP" altLang="en-US" sz="1400" b="0" u="none" strike="noStrike" cap="none" dirty="0">
                          <a:solidFill>
                            <a:schemeClr val="lt1"/>
                          </a:solidFill>
                          <a:latin typeface="Meiryo UI" panose="020B0604030504040204" pitchFamily="50" charset="-128"/>
                          <a:ea typeface="Meiryo UI" panose="020B0604030504040204" pitchFamily="50" charset="-128"/>
                          <a:cs typeface="Arial"/>
                          <a:sym typeface="Arial"/>
                        </a:rPr>
                        <a:t>次世代</a:t>
                      </a:r>
                      <a:r>
                        <a:rPr lang="en-US" sz="1400" b="0" u="none" strike="noStrike" cap="none" dirty="0">
                          <a:solidFill>
                            <a:schemeClr val="lt1"/>
                          </a:solidFill>
                          <a:latin typeface="Meiryo UI" panose="020B0604030504040204" pitchFamily="50" charset="-128"/>
                          <a:ea typeface="Meiryo UI" panose="020B0604030504040204" pitchFamily="50" charset="-128"/>
                          <a:cs typeface="Arial"/>
                          <a:sym typeface="Arial"/>
                        </a:rPr>
                        <a:t>USB</a:t>
                      </a:r>
                      <a:r>
                        <a:rPr lang="ja-JP" altLang="en-US" sz="1400" b="0" u="none" strike="noStrike" cap="none" dirty="0">
                          <a:solidFill>
                            <a:schemeClr val="lt1"/>
                          </a:solidFill>
                          <a:latin typeface="Meiryo UI" panose="020B0604030504040204" pitchFamily="50" charset="-128"/>
                          <a:ea typeface="Meiryo UI" panose="020B0604030504040204" pitchFamily="50" charset="-128"/>
                          <a:cs typeface="Arial"/>
                          <a:sym typeface="Arial"/>
                        </a:rPr>
                        <a:t>ドライブおよび</a:t>
                      </a:r>
                      <a:r>
                        <a:rPr lang="en-US" sz="1400" b="0" u="none" strike="noStrike" cap="none" dirty="0">
                          <a:solidFill>
                            <a:schemeClr val="lt1"/>
                          </a:solidFill>
                          <a:latin typeface="Meiryo UI" panose="020B0604030504040204" pitchFamily="50" charset="-128"/>
                          <a:ea typeface="Meiryo UI" panose="020B0604030504040204" pitchFamily="50" charset="-128"/>
                          <a:cs typeface="Arial"/>
                          <a:sym typeface="Arial"/>
                        </a:rPr>
                        <a:t>SD</a:t>
                      </a:r>
                      <a:r>
                        <a:rPr lang="ja-JP" altLang="en-US" sz="1400" b="0" u="none" strike="noStrike" cap="none" dirty="0">
                          <a:solidFill>
                            <a:schemeClr val="lt1"/>
                          </a:solidFill>
                          <a:latin typeface="Meiryo UI" panose="020B0604030504040204" pitchFamily="50" charset="-128"/>
                          <a:ea typeface="Meiryo UI" panose="020B0604030504040204" pitchFamily="50" charset="-128"/>
                          <a:cs typeface="Arial"/>
                          <a:sym typeface="Arial"/>
                        </a:rPr>
                        <a:t>カード</a:t>
                      </a:r>
                      <a:r>
                        <a:rPr lang="en-US" sz="1400" b="0" u="none" strike="noStrike" cap="none" dirty="0">
                          <a:solidFill>
                            <a:schemeClr val="lt1"/>
                          </a:solidFill>
                          <a:latin typeface="Meiryo UI" panose="020B0604030504040204" pitchFamily="50" charset="-128"/>
                          <a:ea typeface="Meiryo UI" panose="020B0604030504040204" pitchFamily="50" charset="-128"/>
                          <a:cs typeface="Arial"/>
                          <a:sym typeface="Arial"/>
                        </a:rPr>
                        <a:t>(SDXC</a:t>
                      </a:r>
                      <a:r>
                        <a:rPr lang="ja-JP" altLang="en-US" sz="1400" b="0" u="none" strike="noStrike" cap="none" dirty="0">
                          <a:solidFill>
                            <a:schemeClr val="lt1"/>
                          </a:solidFill>
                          <a:latin typeface="Meiryo UI" panose="020B0604030504040204" pitchFamily="50" charset="-128"/>
                          <a:ea typeface="Meiryo UI" panose="020B0604030504040204" pitchFamily="50" charset="-128"/>
                          <a:cs typeface="Arial"/>
                          <a:sym typeface="Arial"/>
                        </a:rPr>
                        <a:t>など</a:t>
                      </a:r>
                      <a:r>
                        <a:rPr lang="en-US" sz="1400" b="0" u="none" strike="noStrike" cap="none" dirty="0">
                          <a:solidFill>
                            <a:schemeClr val="lt1"/>
                          </a:solidFill>
                          <a:latin typeface="Meiryo UI" panose="020B0604030504040204" pitchFamily="50" charset="-128"/>
                          <a:ea typeface="Meiryo UI" panose="020B0604030504040204" pitchFamily="50" charset="-128"/>
                          <a:cs typeface="Arial"/>
                          <a:sym typeface="Arial"/>
                        </a:rPr>
                        <a:t>)</a:t>
                      </a:r>
                      <a:endParaRPr dirty="0"/>
                    </a:p>
                  </a:txBody>
                  <a:tcPr marL="76200" marR="76200" marT="152400" marB="152400" anchor="ctr">
                    <a:lnL w="12700" cap="flat" cmpd="sng">
                      <a:solidFill>
                        <a:schemeClr val="lt1"/>
                      </a:solidFill>
                      <a:prstDash val="solid"/>
                      <a:round/>
                      <a:headEnd type="none" w="sm" len="sm"/>
                      <a:tailEnd type="none" w="sm" len="sm"/>
                    </a:lnL>
                    <a:lnR w="12700" cap="flat" cmpd="sng">
                      <a:solidFill>
                        <a:srgbClr val="D8D8D8"/>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alpha val="9803"/>
                      </a:srgbClr>
                    </a:solidFill>
                  </a:tcPr>
                </a:tc>
                <a:tc>
                  <a:txBody>
                    <a:bodyPr/>
                    <a:lstStyle/>
                    <a:p>
                      <a:pPr marL="0" marR="0" lvl="0" indent="0" algn="ctr" rtl="0">
                        <a:spcBef>
                          <a:spcPts val="0"/>
                        </a:spcBef>
                        <a:spcAft>
                          <a:spcPts val="0"/>
                        </a:spcAft>
                        <a:buNone/>
                      </a:pPr>
                      <a:r>
                        <a:rPr lang="en-US" sz="1400" b="0" i="0" u="none" strike="noStrike" cap="none" dirty="0">
                          <a:solidFill>
                            <a:schemeClr val="lt1"/>
                          </a:solidFill>
                          <a:latin typeface="Meiryo UI" panose="020B0604030504040204" pitchFamily="50" charset="-128"/>
                          <a:ea typeface="Meiryo UI" panose="020B0604030504040204" pitchFamily="50" charset="-128"/>
                          <a:cs typeface="Arial"/>
                          <a:sym typeface="Arial"/>
                        </a:rPr>
                        <a:t>Windows</a:t>
                      </a:r>
                      <a:r>
                        <a:rPr lang="ja-JP" altLang="en-US" sz="1400" b="0" i="0" u="none" strike="noStrike" cap="none" dirty="0">
                          <a:solidFill>
                            <a:schemeClr val="lt1"/>
                          </a:solidFill>
                          <a:latin typeface="Meiryo UI" panose="020B0604030504040204" pitchFamily="50" charset="-128"/>
                          <a:ea typeface="Meiryo UI" panose="020B0604030504040204" pitchFamily="50" charset="-128"/>
                          <a:cs typeface="Arial"/>
                          <a:sym typeface="Arial"/>
                        </a:rPr>
                        <a:t>で使用される</a:t>
                      </a:r>
                      <a:br>
                        <a:rPr lang="en-US" altLang="ja-JP" sz="1400" b="0" i="0" u="none" strike="noStrike" cap="none" dirty="0">
                          <a:solidFill>
                            <a:schemeClr val="lt1"/>
                          </a:solidFill>
                          <a:latin typeface="Meiryo UI" panose="020B0604030504040204" pitchFamily="50" charset="-128"/>
                          <a:ea typeface="Meiryo UI" panose="020B0604030504040204" pitchFamily="50" charset="-128"/>
                          <a:cs typeface="Arial"/>
                          <a:sym typeface="Arial"/>
                        </a:rPr>
                      </a:br>
                      <a:r>
                        <a:rPr lang="ja-JP" altLang="en-US" sz="1400" b="0" i="0" u="none" strike="noStrike" cap="none" dirty="0">
                          <a:solidFill>
                            <a:schemeClr val="lt1"/>
                          </a:solidFill>
                          <a:latin typeface="Meiryo UI" panose="020B0604030504040204" pitchFamily="50" charset="-128"/>
                          <a:ea typeface="Meiryo UI" panose="020B0604030504040204" pitchFamily="50" charset="-128"/>
                          <a:cs typeface="Arial"/>
                          <a:sym typeface="Arial"/>
                        </a:rPr>
                        <a:t>ファイルシステム</a:t>
                      </a:r>
                      <a:endParaRPr sz="14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3500" marR="63500" marT="127000" marB="127000"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alpha val="9803"/>
                      </a:srgbClr>
                    </a:solidFill>
                  </a:tcPr>
                </a:tc>
                <a:tc>
                  <a:txBody>
                    <a:bodyPr/>
                    <a:lstStyle/>
                    <a:p>
                      <a:pPr marL="0" marR="0" lvl="0" indent="0" algn="ctr" rtl="0">
                        <a:spcBef>
                          <a:spcPts val="0"/>
                        </a:spcBef>
                        <a:spcAft>
                          <a:spcPts val="0"/>
                        </a:spcAft>
                        <a:buNone/>
                      </a:pPr>
                      <a:r>
                        <a:rPr lang="ja-JP" altLang="en-US" sz="1400" b="0" i="0" u="none" strike="noStrike" cap="none" dirty="0">
                          <a:solidFill>
                            <a:schemeClr val="lt1"/>
                          </a:solidFill>
                          <a:latin typeface="Meiryo UI" panose="020B0604030504040204" pitchFamily="50" charset="-128"/>
                          <a:ea typeface="Meiryo UI" panose="020B0604030504040204" pitchFamily="50" charset="-128"/>
                          <a:cs typeface="Arial"/>
                          <a:sym typeface="Arial"/>
                        </a:rPr>
                        <a:t>一般的な</a:t>
                      </a:r>
                      <a:r>
                        <a:rPr lang="en-US" sz="1400" b="0" i="0" u="none" strike="noStrike" cap="none" dirty="0">
                          <a:solidFill>
                            <a:schemeClr val="lt1"/>
                          </a:solidFill>
                          <a:latin typeface="Meiryo UI" panose="020B0604030504040204" pitchFamily="50" charset="-128"/>
                          <a:ea typeface="Meiryo UI" panose="020B0604030504040204" pitchFamily="50" charset="-128"/>
                          <a:cs typeface="Arial"/>
                          <a:sym typeface="Arial"/>
                        </a:rPr>
                        <a:t>USB</a:t>
                      </a:r>
                      <a:r>
                        <a:rPr lang="ja-JP" altLang="en-US" sz="1400" b="0" i="0" u="none" strike="noStrike" cap="none" dirty="0">
                          <a:solidFill>
                            <a:schemeClr val="lt1"/>
                          </a:solidFill>
                          <a:latin typeface="Meiryo UI" panose="020B0604030504040204" pitchFamily="50" charset="-128"/>
                          <a:ea typeface="Meiryo UI" panose="020B0604030504040204" pitchFamily="50" charset="-128"/>
                          <a:cs typeface="Arial"/>
                          <a:sym typeface="Arial"/>
                        </a:rPr>
                        <a:t>ドライブで使用される通常の</a:t>
                      </a:r>
                      <a:br>
                        <a:rPr lang="en-US" altLang="ja-JP" sz="1400" b="0" i="0" u="none" strike="noStrike" cap="none" dirty="0">
                          <a:solidFill>
                            <a:schemeClr val="lt1"/>
                          </a:solidFill>
                          <a:latin typeface="Meiryo UI" panose="020B0604030504040204" pitchFamily="50" charset="-128"/>
                          <a:ea typeface="Meiryo UI" panose="020B0604030504040204" pitchFamily="50" charset="-128"/>
                          <a:cs typeface="Arial"/>
                          <a:sym typeface="Arial"/>
                        </a:rPr>
                      </a:br>
                      <a:r>
                        <a:rPr lang="ja-JP" altLang="en-US" sz="1400" b="0" i="0" u="none" strike="noStrike" cap="none" dirty="0">
                          <a:solidFill>
                            <a:schemeClr val="lt1"/>
                          </a:solidFill>
                          <a:latin typeface="Meiryo UI" panose="020B0604030504040204" pitchFamily="50" charset="-128"/>
                          <a:ea typeface="Meiryo UI" panose="020B0604030504040204" pitchFamily="50" charset="-128"/>
                          <a:cs typeface="Arial"/>
                          <a:sym typeface="Arial"/>
                        </a:rPr>
                        <a:t>ファイルシステム</a:t>
                      </a:r>
                      <a:endParaRPr sz="14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3500" marR="63500" marT="127000" marB="127000" anchor="ctr">
                    <a:lnL w="12700" cap="flat" cmpd="sng">
                      <a:solidFill>
                        <a:srgbClr val="D8D8D8"/>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alpha val="9803"/>
                      </a:srgbClr>
                    </a:solidFill>
                  </a:tcPr>
                </a:tc>
                <a:extLst>
                  <a:ext uri="{0D108BD9-81ED-4DB2-BD59-A6C34878D82A}">
                    <a16:rowId xmlns:a16="http://schemas.microsoft.com/office/drawing/2014/main" val="10002"/>
                  </a:ext>
                </a:extLst>
              </a:tr>
            </a:tbl>
          </a:graphicData>
        </a:graphic>
      </p:graphicFrame>
    </p:spTree>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cxnSp>
        <p:nvCxnSpPr>
          <p:cNvPr id="989" name="Google Shape;989;p54"/>
          <p:cNvCxnSpPr/>
          <p:nvPr/>
        </p:nvCxnSpPr>
        <p:spPr>
          <a:xfrm>
            <a:off x="2016429" y="2623622"/>
            <a:ext cx="4317833" cy="0"/>
          </a:xfrm>
          <a:prstGeom prst="straightConnector1">
            <a:avLst/>
          </a:prstGeom>
          <a:noFill/>
          <a:ln w="50800" cap="flat" cmpd="sng">
            <a:solidFill>
              <a:schemeClr val="lt1"/>
            </a:solidFill>
            <a:prstDash val="solid"/>
            <a:miter lim="800000"/>
            <a:headEnd type="none" w="sm" len="sm"/>
            <a:tailEnd type="triangle" w="med" len="med"/>
          </a:ln>
        </p:spPr>
      </p:cxnSp>
      <p:cxnSp>
        <p:nvCxnSpPr>
          <p:cNvPr id="990" name="Google Shape;990;p54"/>
          <p:cNvCxnSpPr/>
          <p:nvPr/>
        </p:nvCxnSpPr>
        <p:spPr>
          <a:xfrm>
            <a:off x="2016429" y="3889944"/>
            <a:ext cx="4317833" cy="0"/>
          </a:xfrm>
          <a:prstGeom prst="straightConnector1">
            <a:avLst/>
          </a:prstGeom>
          <a:noFill/>
          <a:ln w="50800" cap="flat" cmpd="sng">
            <a:solidFill>
              <a:schemeClr val="lt1"/>
            </a:solidFill>
            <a:prstDash val="solid"/>
            <a:miter lim="800000"/>
            <a:headEnd type="none" w="sm" len="sm"/>
            <a:tailEnd type="triangle" w="med" len="med"/>
          </a:ln>
        </p:spPr>
      </p:cxnSp>
      <p:cxnSp>
        <p:nvCxnSpPr>
          <p:cNvPr id="991" name="Google Shape;991;p54"/>
          <p:cNvCxnSpPr/>
          <p:nvPr/>
        </p:nvCxnSpPr>
        <p:spPr>
          <a:xfrm>
            <a:off x="2016429" y="5121955"/>
            <a:ext cx="4317833" cy="0"/>
          </a:xfrm>
          <a:prstGeom prst="straightConnector1">
            <a:avLst/>
          </a:prstGeom>
          <a:noFill/>
          <a:ln w="50800" cap="flat" cmpd="sng">
            <a:solidFill>
              <a:schemeClr val="lt1"/>
            </a:solidFill>
            <a:prstDash val="solid"/>
            <a:miter lim="800000"/>
            <a:headEnd type="none" w="sm" len="sm"/>
            <a:tailEnd type="triangle" w="med" len="med"/>
          </a:ln>
        </p:spPr>
      </p:cxnSp>
      <p:sp>
        <p:nvSpPr>
          <p:cNvPr id="992" name="Google Shape;992;p54"/>
          <p:cNvSpPr/>
          <p:nvPr/>
        </p:nvSpPr>
        <p:spPr>
          <a:xfrm flipH="1">
            <a:off x="6800686" y="3408139"/>
            <a:ext cx="4277388" cy="894750"/>
          </a:xfrm>
          <a:prstGeom prst="snip2DiagRect">
            <a:avLst>
              <a:gd name="adj1" fmla="val 0"/>
              <a:gd name="adj2" fmla="val 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400" b="1" dirty="0">
              <a:solidFill>
                <a:srgbClr val="333333"/>
              </a:solidFill>
              <a:latin typeface="Meiryo UI" panose="020B0604030504040204" pitchFamily="50" charset="-128"/>
              <a:ea typeface="Meiryo UI" panose="020B0604030504040204" pitchFamily="50" charset="-128"/>
              <a:sym typeface="Arial"/>
            </a:endParaRPr>
          </a:p>
        </p:txBody>
      </p:sp>
      <p:sp>
        <p:nvSpPr>
          <p:cNvPr id="993" name="Google Shape;993;p54"/>
          <p:cNvSpPr/>
          <p:nvPr/>
        </p:nvSpPr>
        <p:spPr>
          <a:xfrm flipH="1">
            <a:off x="6800686" y="4658147"/>
            <a:ext cx="4277388" cy="894750"/>
          </a:xfrm>
          <a:prstGeom prst="snip2DiagRect">
            <a:avLst>
              <a:gd name="adj1" fmla="val 0"/>
              <a:gd name="adj2" fmla="val 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400" b="1" dirty="0">
              <a:solidFill>
                <a:srgbClr val="333333"/>
              </a:solidFill>
              <a:latin typeface="Meiryo UI" panose="020B0604030504040204" pitchFamily="50" charset="-128"/>
              <a:ea typeface="Meiryo UI" panose="020B0604030504040204" pitchFamily="50" charset="-128"/>
              <a:sym typeface="Arial"/>
            </a:endParaRPr>
          </a:p>
        </p:txBody>
      </p:sp>
      <p:sp>
        <p:nvSpPr>
          <p:cNvPr id="994" name="Google Shape;994;p54"/>
          <p:cNvSpPr/>
          <p:nvPr/>
        </p:nvSpPr>
        <p:spPr>
          <a:xfrm flipH="1">
            <a:off x="6800688" y="2182283"/>
            <a:ext cx="4277388" cy="870596"/>
          </a:xfrm>
          <a:prstGeom prst="snip2DiagRect">
            <a:avLst>
              <a:gd name="adj1" fmla="val 0"/>
              <a:gd name="adj2" fmla="val 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400" b="1" dirty="0">
              <a:solidFill>
                <a:srgbClr val="333333"/>
              </a:solidFill>
              <a:latin typeface="Meiryo UI" panose="020B0604030504040204" pitchFamily="50" charset="-128"/>
              <a:ea typeface="Meiryo UI" panose="020B0604030504040204" pitchFamily="50" charset="-128"/>
              <a:sym typeface="Arial"/>
            </a:endParaRPr>
          </a:p>
        </p:txBody>
      </p:sp>
      <p:sp>
        <p:nvSpPr>
          <p:cNvPr id="995" name="Google Shape;995;p54"/>
          <p:cNvSpPr/>
          <p:nvPr/>
        </p:nvSpPr>
        <p:spPr>
          <a:xfrm>
            <a:off x="2553009" y="4868140"/>
            <a:ext cx="3304355" cy="474771"/>
          </a:xfrm>
          <a:prstGeom prst="roundRect">
            <a:avLst>
              <a:gd name="adj" fmla="val 50000"/>
            </a:avLst>
          </a:prstGeom>
          <a:solidFill>
            <a:srgbClr val="F34F2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996" name="Google Shape;996;p54"/>
          <p:cNvSpPr/>
          <p:nvPr/>
        </p:nvSpPr>
        <p:spPr>
          <a:xfrm>
            <a:off x="2553009" y="3626901"/>
            <a:ext cx="3304355" cy="474771"/>
          </a:xfrm>
          <a:prstGeom prst="roundRect">
            <a:avLst>
              <a:gd name="adj" fmla="val 50000"/>
            </a:avLst>
          </a:prstGeom>
          <a:solidFill>
            <a:srgbClr val="F34F2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997" name="Google Shape;997;p54"/>
          <p:cNvSpPr/>
          <p:nvPr/>
        </p:nvSpPr>
        <p:spPr>
          <a:xfrm>
            <a:off x="2553009" y="2386236"/>
            <a:ext cx="3304355" cy="474771"/>
          </a:xfrm>
          <a:prstGeom prst="roundRect">
            <a:avLst>
              <a:gd name="adj" fmla="val 50000"/>
            </a:avLst>
          </a:prstGeom>
          <a:solidFill>
            <a:srgbClr val="F34F2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pic>
        <p:nvPicPr>
          <p:cNvPr id="998" name="Google Shape;998;p54"/>
          <p:cNvPicPr preferRelativeResize="0"/>
          <p:nvPr/>
        </p:nvPicPr>
        <p:blipFill rotWithShape="1">
          <a:blip r:embed="rId3">
            <a:alphaModFix/>
          </a:blip>
          <a:srcRect/>
          <a:stretch/>
        </p:blipFill>
        <p:spPr>
          <a:xfrm>
            <a:off x="1159140" y="2151484"/>
            <a:ext cx="927484" cy="927484"/>
          </a:xfrm>
          <a:prstGeom prst="rect">
            <a:avLst/>
          </a:prstGeom>
          <a:noFill/>
          <a:ln>
            <a:noFill/>
          </a:ln>
        </p:spPr>
      </p:pic>
      <p:pic>
        <p:nvPicPr>
          <p:cNvPr id="999" name="Google Shape;999;p54"/>
          <p:cNvPicPr preferRelativeResize="0"/>
          <p:nvPr/>
        </p:nvPicPr>
        <p:blipFill rotWithShape="1">
          <a:blip r:embed="rId4">
            <a:alphaModFix/>
          </a:blip>
          <a:srcRect/>
          <a:stretch/>
        </p:blipFill>
        <p:spPr>
          <a:xfrm>
            <a:off x="1175505" y="3423464"/>
            <a:ext cx="894749" cy="894749"/>
          </a:xfrm>
          <a:prstGeom prst="rect">
            <a:avLst/>
          </a:prstGeom>
          <a:noFill/>
          <a:ln>
            <a:noFill/>
          </a:ln>
        </p:spPr>
      </p:pic>
      <p:pic>
        <p:nvPicPr>
          <p:cNvPr id="1000" name="Google Shape;1000;p54"/>
          <p:cNvPicPr preferRelativeResize="0"/>
          <p:nvPr/>
        </p:nvPicPr>
        <p:blipFill rotWithShape="1">
          <a:blip r:embed="rId5">
            <a:alphaModFix/>
          </a:blip>
          <a:srcRect/>
          <a:stretch/>
        </p:blipFill>
        <p:spPr>
          <a:xfrm>
            <a:off x="1175505" y="4658148"/>
            <a:ext cx="894749" cy="894749"/>
          </a:xfrm>
          <a:prstGeom prst="rect">
            <a:avLst/>
          </a:prstGeom>
          <a:noFill/>
          <a:ln>
            <a:noFill/>
          </a:ln>
        </p:spPr>
      </p:pic>
      <p:pic>
        <p:nvPicPr>
          <p:cNvPr id="1001" name="Google Shape;1001;p54"/>
          <p:cNvPicPr preferRelativeResize="0"/>
          <p:nvPr/>
        </p:nvPicPr>
        <p:blipFill rotWithShape="1">
          <a:blip r:embed="rId3">
            <a:alphaModFix/>
          </a:blip>
          <a:srcRect/>
          <a:stretch/>
        </p:blipFill>
        <p:spPr>
          <a:xfrm>
            <a:off x="6451012" y="2151484"/>
            <a:ext cx="927484" cy="927484"/>
          </a:xfrm>
          <a:prstGeom prst="rect">
            <a:avLst/>
          </a:prstGeom>
          <a:noFill/>
          <a:ln>
            <a:noFill/>
          </a:ln>
        </p:spPr>
      </p:pic>
      <p:pic>
        <p:nvPicPr>
          <p:cNvPr id="1002" name="Google Shape;1002;p54"/>
          <p:cNvPicPr preferRelativeResize="0"/>
          <p:nvPr/>
        </p:nvPicPr>
        <p:blipFill rotWithShape="1">
          <a:blip r:embed="rId4">
            <a:alphaModFix/>
          </a:blip>
          <a:srcRect/>
          <a:stretch/>
        </p:blipFill>
        <p:spPr>
          <a:xfrm>
            <a:off x="6467377" y="3408141"/>
            <a:ext cx="894749" cy="894749"/>
          </a:xfrm>
          <a:prstGeom prst="rect">
            <a:avLst/>
          </a:prstGeom>
          <a:noFill/>
          <a:ln>
            <a:noFill/>
          </a:ln>
        </p:spPr>
      </p:pic>
      <p:pic>
        <p:nvPicPr>
          <p:cNvPr id="1003" name="Google Shape;1003;p54"/>
          <p:cNvPicPr preferRelativeResize="0"/>
          <p:nvPr/>
        </p:nvPicPr>
        <p:blipFill rotWithShape="1">
          <a:blip r:embed="rId5">
            <a:alphaModFix/>
          </a:blip>
          <a:srcRect/>
          <a:stretch/>
        </p:blipFill>
        <p:spPr>
          <a:xfrm>
            <a:off x="6467377" y="4658150"/>
            <a:ext cx="894749" cy="894749"/>
          </a:xfrm>
          <a:prstGeom prst="rect">
            <a:avLst/>
          </a:prstGeom>
          <a:noFill/>
          <a:ln>
            <a:noFill/>
          </a:ln>
        </p:spPr>
      </p:pic>
      <p:cxnSp>
        <p:nvCxnSpPr>
          <p:cNvPr id="1004" name="Google Shape;1004;p54"/>
          <p:cNvCxnSpPr/>
          <p:nvPr/>
        </p:nvCxnSpPr>
        <p:spPr>
          <a:xfrm rot="10800000" flipH="1">
            <a:off x="3654119" y="6137958"/>
            <a:ext cx="4293079" cy="17568"/>
          </a:xfrm>
          <a:prstGeom prst="straightConnector1">
            <a:avLst/>
          </a:prstGeom>
          <a:noFill/>
          <a:ln w="38100" cap="flat" cmpd="sng">
            <a:solidFill>
              <a:schemeClr val="lt1"/>
            </a:solidFill>
            <a:prstDash val="solid"/>
            <a:miter lim="800000"/>
            <a:headEnd type="triangle" w="med" len="med"/>
            <a:tailEnd type="triangle" w="med" len="med"/>
          </a:ln>
        </p:spPr>
      </p:cxnSp>
      <p:pic>
        <p:nvPicPr>
          <p:cNvPr id="1005" name="Google Shape;1005;p54"/>
          <p:cNvPicPr preferRelativeResize="0"/>
          <p:nvPr/>
        </p:nvPicPr>
        <p:blipFill rotWithShape="1">
          <a:blip r:embed="rId6">
            <a:alphaModFix/>
          </a:blip>
          <a:srcRect/>
          <a:stretch/>
        </p:blipFill>
        <p:spPr>
          <a:xfrm>
            <a:off x="7957788" y="5719783"/>
            <a:ext cx="3089893" cy="753934"/>
          </a:xfrm>
          <a:prstGeom prst="rect">
            <a:avLst/>
          </a:prstGeom>
          <a:noFill/>
          <a:ln>
            <a:noFill/>
          </a:ln>
        </p:spPr>
      </p:pic>
      <p:pic>
        <p:nvPicPr>
          <p:cNvPr id="1006" name="Google Shape;1006;p54" descr="一張含有 電腦 的圖片&#10;&#10;自動產生的描述"/>
          <p:cNvPicPr preferRelativeResize="0"/>
          <p:nvPr/>
        </p:nvPicPr>
        <p:blipFill rotWithShape="1">
          <a:blip r:embed="rId7">
            <a:alphaModFix/>
          </a:blip>
          <a:srcRect/>
          <a:stretch/>
        </p:blipFill>
        <p:spPr>
          <a:xfrm>
            <a:off x="4385415" y="5286412"/>
            <a:ext cx="2839850" cy="1788734"/>
          </a:xfrm>
          <a:prstGeom prst="rect">
            <a:avLst/>
          </a:prstGeom>
          <a:noFill/>
          <a:ln>
            <a:noFill/>
          </a:ln>
        </p:spPr>
      </p:pic>
      <p:pic>
        <p:nvPicPr>
          <p:cNvPr id="1007" name="Google Shape;1007;p54" descr="一張含有 文字, 電子用品 的圖片&#10;&#10;自動產生的描述"/>
          <p:cNvPicPr preferRelativeResize="0"/>
          <p:nvPr/>
        </p:nvPicPr>
        <p:blipFill rotWithShape="1">
          <a:blip r:embed="rId8">
            <a:alphaModFix/>
          </a:blip>
          <a:srcRect/>
          <a:stretch/>
        </p:blipFill>
        <p:spPr>
          <a:xfrm>
            <a:off x="614065" y="5848958"/>
            <a:ext cx="3049417" cy="520841"/>
          </a:xfrm>
          <a:prstGeom prst="rect">
            <a:avLst/>
          </a:prstGeom>
          <a:noFill/>
          <a:ln>
            <a:noFill/>
          </a:ln>
        </p:spPr>
      </p:pic>
      <p:sp>
        <p:nvSpPr>
          <p:cNvPr id="1008" name="Google Shape;1008;p54"/>
          <p:cNvSpPr txBox="1"/>
          <p:nvPr/>
        </p:nvSpPr>
        <p:spPr>
          <a:xfrm>
            <a:off x="391797" y="617321"/>
            <a:ext cx="11412638" cy="1208235"/>
          </a:xfrm>
          <a:prstGeom prst="rect">
            <a:avLst/>
          </a:prstGeom>
          <a:noFill/>
          <a:ln>
            <a:noFill/>
          </a:ln>
        </p:spPr>
        <p:txBody>
          <a:bodyPr spcFirstLastPara="1" wrap="square" lIns="91425" tIns="45700" rIns="91425" bIns="45700" anchor="ctr" anchorCtr="0">
            <a:noAutofit/>
          </a:bodyPr>
          <a:lstStyle/>
          <a:p>
            <a:pPr algn="ctr">
              <a:lnSpc>
                <a:spcPct val="141666"/>
              </a:lnSpc>
              <a:buClr>
                <a:schemeClr val="lt1"/>
              </a:buClr>
              <a:buSzPts val="3600"/>
            </a:pPr>
            <a:r>
              <a:rPr lang="ja-JP" altLang="en-US" sz="3600" dirty="0">
                <a:solidFill>
                  <a:schemeClr val="lt1"/>
                </a:solidFill>
                <a:latin typeface="Meiryo UI" panose="020B0604030504040204" pitchFamily="50" charset="-128"/>
                <a:ea typeface="Meiryo UI" panose="020B0604030504040204" pitchFamily="50" charset="-128"/>
              </a:rPr>
              <a:t>最も完全なデータバックアップ保護を</a:t>
            </a:r>
            <a:r>
              <a:rPr lang="en-US" sz="3600" dirty="0" err="1">
                <a:solidFill>
                  <a:schemeClr val="lt1"/>
                </a:solidFill>
                <a:latin typeface="Meiryo UI" panose="020B0604030504040204" pitchFamily="50" charset="-128"/>
                <a:ea typeface="Meiryo UI" panose="020B0604030504040204" pitchFamily="50" charset="-128"/>
              </a:rPr>
              <a:t>提供する</a:t>
            </a:r>
            <a:br>
              <a:rPr lang="en-US" sz="3600" dirty="0">
                <a:solidFill>
                  <a:schemeClr val="lt1"/>
                </a:solidFill>
                <a:latin typeface="Meiryo UI" panose="020B0604030504040204" pitchFamily="50" charset="-128"/>
                <a:ea typeface="Meiryo UI" panose="020B0604030504040204" pitchFamily="50" charset="-128"/>
              </a:rPr>
            </a:br>
            <a:r>
              <a:rPr lang="en-US" sz="3600" dirty="0" err="1">
                <a:solidFill>
                  <a:schemeClr val="lt1"/>
                </a:solidFill>
                <a:latin typeface="Meiryo UI" panose="020B0604030504040204" pitchFamily="50" charset="-128"/>
                <a:ea typeface="Meiryo UI" panose="020B0604030504040204" pitchFamily="50" charset="-128"/>
              </a:rPr>
              <a:t>ライセンス不要のバックアップソリューション</a:t>
            </a:r>
            <a:endParaRPr sz="3600" dirty="0">
              <a:solidFill>
                <a:schemeClr val="lt1"/>
              </a:solidFill>
              <a:latin typeface="Meiryo UI" panose="020B0604030504040204" pitchFamily="50" charset="-128"/>
              <a:ea typeface="Meiryo UI" panose="020B0604030504040204" pitchFamily="50" charset="-128"/>
            </a:endParaRPr>
          </a:p>
        </p:txBody>
      </p:sp>
      <p:sp>
        <p:nvSpPr>
          <p:cNvPr id="1009" name="Google Shape;1009;p54"/>
          <p:cNvSpPr txBox="1"/>
          <p:nvPr/>
        </p:nvSpPr>
        <p:spPr>
          <a:xfrm>
            <a:off x="7375504" y="3392089"/>
            <a:ext cx="3636865" cy="742896"/>
          </a:xfrm>
          <a:prstGeom prst="rect">
            <a:avLst/>
          </a:prstGeom>
          <a:noFill/>
          <a:ln>
            <a:noFill/>
          </a:ln>
        </p:spPr>
        <p:txBody>
          <a:bodyPr spcFirstLastPara="1" wrap="square" lIns="91425" tIns="45700" rIns="91425" bIns="45700" anchor="t" anchorCtr="0">
            <a:noAutofit/>
          </a:bodyPr>
          <a:lstStyle/>
          <a:p>
            <a:pPr marL="0" marR="0" lvl="0" indent="0" algn="l" rtl="0">
              <a:lnSpc>
                <a:spcPct val="131250"/>
              </a:lnSpc>
              <a:spcBef>
                <a:spcPts val="150"/>
              </a:spcBef>
              <a:spcAft>
                <a:spcPts val="0"/>
              </a:spcAft>
              <a:buNone/>
            </a:pPr>
            <a:r>
              <a:rPr lang="en-US" b="1" dirty="0">
                <a:solidFill>
                  <a:schemeClr val="dk1"/>
                </a:solidFill>
                <a:latin typeface="Meiryo UI" panose="020B0604030504040204" pitchFamily="50" charset="-128"/>
                <a:ea typeface="Meiryo UI" panose="020B0604030504040204" pitchFamily="50" charset="-128"/>
              </a:rPr>
              <a:t>Snapshot &amp; Replica:</a:t>
            </a:r>
            <a:endParaRPr sz="1200" dirty="0">
              <a:solidFill>
                <a:schemeClr val="dk1"/>
              </a:solidFill>
              <a:latin typeface="Meiryo UI" panose="020B0604030504040204" pitchFamily="50" charset="-128"/>
              <a:ea typeface="Meiryo UI" panose="020B0604030504040204" pitchFamily="50" charset="-128"/>
            </a:endParaRPr>
          </a:p>
          <a:p>
            <a:pPr marL="0" marR="0" lvl="0" indent="0" algn="l" rtl="0">
              <a:lnSpc>
                <a:spcPct val="131250"/>
              </a:lnSpc>
              <a:spcBef>
                <a:spcPts val="150"/>
              </a:spcBef>
              <a:spcAft>
                <a:spcPts val="0"/>
              </a:spcAft>
              <a:buNone/>
            </a:pPr>
            <a:r>
              <a:rPr lang="en-US" sz="1200" dirty="0" err="1">
                <a:solidFill>
                  <a:schemeClr val="dk1"/>
                </a:solidFill>
                <a:latin typeface="Meiryo UI" panose="020B0604030504040204" pitchFamily="50" charset="-128"/>
                <a:ea typeface="Meiryo UI" panose="020B0604030504040204" pitchFamily="50" charset="-128"/>
              </a:rPr>
              <a:t>ファイルレベルのマルチバージョン管理</a:t>
            </a:r>
            <a:r>
              <a:rPr lang="en-US" sz="1200" dirty="0">
                <a:solidFill>
                  <a:schemeClr val="dk1"/>
                </a:solidFill>
                <a:latin typeface="Meiryo UI" panose="020B0604030504040204" pitchFamily="50" charset="-128"/>
                <a:ea typeface="Meiryo UI" panose="020B0604030504040204" pitchFamily="50" charset="-128"/>
              </a:rPr>
              <a:t>。</a:t>
            </a:r>
            <a:endParaRPr sz="1200" dirty="0">
              <a:solidFill>
                <a:schemeClr val="dk1"/>
              </a:solidFill>
              <a:latin typeface="Meiryo UI" panose="020B0604030504040204" pitchFamily="50" charset="-128"/>
              <a:ea typeface="Meiryo UI" panose="020B0604030504040204" pitchFamily="50" charset="-128"/>
            </a:endParaRPr>
          </a:p>
          <a:p>
            <a:pPr marL="0" marR="0" lvl="0" indent="0" algn="l" rtl="0">
              <a:lnSpc>
                <a:spcPct val="131250"/>
              </a:lnSpc>
              <a:spcBef>
                <a:spcPts val="150"/>
              </a:spcBef>
              <a:spcAft>
                <a:spcPts val="0"/>
              </a:spcAft>
              <a:buNone/>
            </a:pPr>
            <a:r>
              <a:rPr lang="en-US" sz="1200" dirty="0" err="1">
                <a:solidFill>
                  <a:schemeClr val="dk1"/>
                </a:solidFill>
                <a:latin typeface="Meiryo UI" panose="020B0604030504040204" pitchFamily="50" charset="-128"/>
                <a:ea typeface="Meiryo UI" panose="020B0604030504040204" pitchFamily="50" charset="-128"/>
              </a:rPr>
              <a:t>パフォーマンスに影響を与えない軽量</a:t>
            </a:r>
            <a:r>
              <a:rPr lang="ja-JP" altLang="en-US" sz="1200" dirty="0">
                <a:solidFill>
                  <a:schemeClr val="dk1"/>
                </a:solidFill>
                <a:latin typeface="Meiryo UI" panose="020B0604030504040204" pitchFamily="50" charset="-128"/>
                <a:ea typeface="Meiryo UI" panose="020B0604030504040204" pitchFamily="50" charset="-128"/>
              </a:rPr>
              <a:t>の</a:t>
            </a:r>
            <a:r>
              <a:rPr lang="en-US" sz="1200" dirty="0" err="1">
                <a:solidFill>
                  <a:schemeClr val="dk1"/>
                </a:solidFill>
                <a:latin typeface="Meiryo UI" panose="020B0604030504040204" pitchFamily="50" charset="-128"/>
                <a:ea typeface="Meiryo UI" panose="020B0604030504040204" pitchFamily="50" charset="-128"/>
              </a:rPr>
              <a:t>スナップショット</a:t>
            </a:r>
            <a:r>
              <a:rPr lang="en-US" sz="1200" dirty="0">
                <a:solidFill>
                  <a:schemeClr val="dk1"/>
                </a:solidFill>
                <a:latin typeface="Meiryo UI" panose="020B0604030504040204" pitchFamily="50" charset="-128"/>
                <a:ea typeface="Meiryo UI" panose="020B0604030504040204" pitchFamily="50" charset="-128"/>
              </a:rPr>
              <a:t>。</a:t>
            </a:r>
            <a:endParaRPr sz="1200" dirty="0">
              <a:solidFill>
                <a:schemeClr val="dk1"/>
              </a:solidFill>
              <a:latin typeface="Meiryo UI" panose="020B0604030504040204" pitchFamily="50" charset="-128"/>
              <a:ea typeface="Meiryo UI" panose="020B0604030504040204" pitchFamily="50" charset="-128"/>
            </a:endParaRPr>
          </a:p>
        </p:txBody>
      </p:sp>
      <p:sp>
        <p:nvSpPr>
          <p:cNvPr id="1010" name="Google Shape;1010;p54"/>
          <p:cNvSpPr txBox="1"/>
          <p:nvPr/>
        </p:nvSpPr>
        <p:spPr>
          <a:xfrm>
            <a:off x="7381061" y="4760264"/>
            <a:ext cx="3541216" cy="707886"/>
          </a:xfrm>
          <a:prstGeom prst="rect">
            <a:avLst/>
          </a:prstGeom>
          <a:noFill/>
          <a:ln>
            <a:noFill/>
          </a:ln>
        </p:spPr>
        <p:txBody>
          <a:bodyPr spcFirstLastPara="1" wrap="square" lIns="91425" tIns="45700" rIns="91425" bIns="45700" anchor="t" anchorCtr="0">
            <a:noAutofit/>
          </a:bodyPr>
          <a:lstStyle/>
          <a:p>
            <a:pPr marL="0" marR="0" lvl="0" indent="0" algn="l" rtl="0">
              <a:lnSpc>
                <a:spcPct val="98437"/>
              </a:lnSpc>
              <a:spcBef>
                <a:spcPts val="0"/>
              </a:spcBef>
              <a:spcAft>
                <a:spcPts val="0"/>
              </a:spcAft>
              <a:buNone/>
            </a:pPr>
            <a:r>
              <a:rPr lang="en-US" sz="1600" b="1" dirty="0" err="1">
                <a:solidFill>
                  <a:schemeClr val="dk1"/>
                </a:solidFill>
                <a:latin typeface="Meiryo UI" panose="020B0604030504040204" pitchFamily="50" charset="-128"/>
                <a:ea typeface="Meiryo UI" panose="020B0604030504040204" pitchFamily="50" charset="-128"/>
              </a:rPr>
              <a:t>SnapSync</a:t>
            </a:r>
            <a:r>
              <a:rPr lang="en-US" sz="1600" b="1" dirty="0">
                <a:solidFill>
                  <a:schemeClr val="dk1"/>
                </a:solidFill>
                <a:latin typeface="Meiryo UI" panose="020B0604030504040204" pitchFamily="50" charset="-128"/>
                <a:ea typeface="Meiryo UI" panose="020B0604030504040204" pitchFamily="50" charset="-128"/>
              </a:rPr>
              <a:t>: </a:t>
            </a:r>
          </a:p>
          <a:p>
            <a:pPr marL="0" marR="0" lvl="0" indent="0" algn="l" rtl="0">
              <a:lnSpc>
                <a:spcPct val="98437"/>
              </a:lnSpc>
              <a:spcBef>
                <a:spcPts val="0"/>
              </a:spcBef>
              <a:spcAft>
                <a:spcPts val="0"/>
              </a:spcAft>
              <a:buNone/>
            </a:pPr>
            <a:r>
              <a:rPr lang="en-US" sz="1200" dirty="0" err="1">
                <a:solidFill>
                  <a:schemeClr val="dk1"/>
                </a:solidFill>
                <a:latin typeface="Meiryo UI" panose="020B0604030504040204" pitchFamily="50" charset="-128"/>
                <a:ea typeface="Meiryo UI" panose="020B0604030504040204" pitchFamily="50" charset="-128"/>
              </a:rPr>
              <a:t>ブロックレベル、データコピーをミラーリングし、常に最新の状態に保ちます</a:t>
            </a:r>
            <a:r>
              <a:rPr lang="en-US" sz="1200" dirty="0">
                <a:solidFill>
                  <a:schemeClr val="dk1"/>
                </a:solidFill>
                <a:latin typeface="Meiryo UI" panose="020B0604030504040204" pitchFamily="50" charset="-128"/>
                <a:ea typeface="Meiryo UI" panose="020B0604030504040204" pitchFamily="50" charset="-128"/>
              </a:rPr>
              <a:t>。</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1011" name="Google Shape;1011;p54"/>
          <p:cNvSpPr/>
          <p:nvPr/>
        </p:nvSpPr>
        <p:spPr>
          <a:xfrm>
            <a:off x="2790511" y="4939487"/>
            <a:ext cx="2682102" cy="341376"/>
          </a:xfrm>
          <a:prstGeom prst="rect">
            <a:avLst/>
          </a:prstGeom>
          <a:noFill/>
          <a:ln>
            <a:noFill/>
          </a:ln>
        </p:spPr>
        <p:txBody>
          <a:bodyPr spcFirstLastPara="1" wrap="square" lIns="91425" tIns="45700" rIns="91425" bIns="45700" anchor="t" anchorCtr="0">
            <a:noAutofit/>
          </a:bodyPr>
          <a:lstStyle/>
          <a:p>
            <a:pPr marL="0" marR="0" lvl="0" indent="0" algn="ctr" rtl="0">
              <a:lnSpc>
                <a:spcPct val="131250"/>
              </a:lnSpc>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RPO: </a:t>
            </a:r>
            <a:r>
              <a:rPr lang="en-US" sz="1600" b="1" dirty="0" err="1">
                <a:solidFill>
                  <a:schemeClr val="lt1"/>
                </a:solidFill>
                <a:latin typeface="Meiryo UI" panose="020B0604030504040204" pitchFamily="50" charset="-128"/>
                <a:ea typeface="Meiryo UI" panose="020B0604030504040204" pitchFamily="50" charset="-128"/>
              </a:rPr>
              <a:t>リアルタイム</a:t>
            </a:r>
            <a:endParaRPr dirty="0">
              <a:latin typeface="Meiryo UI" panose="020B0604030504040204" pitchFamily="50" charset="-128"/>
              <a:ea typeface="Meiryo UI" panose="020B0604030504040204" pitchFamily="50" charset="-128"/>
            </a:endParaRPr>
          </a:p>
        </p:txBody>
      </p:sp>
      <p:sp>
        <p:nvSpPr>
          <p:cNvPr id="1012" name="Google Shape;1012;p54"/>
          <p:cNvSpPr/>
          <p:nvPr/>
        </p:nvSpPr>
        <p:spPr>
          <a:xfrm>
            <a:off x="2630374" y="3687020"/>
            <a:ext cx="3217891" cy="341376"/>
          </a:xfrm>
          <a:prstGeom prst="rect">
            <a:avLst/>
          </a:prstGeom>
          <a:noFill/>
          <a:ln>
            <a:noFill/>
          </a:ln>
        </p:spPr>
        <p:txBody>
          <a:bodyPr spcFirstLastPara="1" wrap="square" lIns="91425" tIns="45700" rIns="91425" bIns="45700" anchor="t" anchorCtr="0">
            <a:noAutofit/>
          </a:bodyPr>
          <a:lstStyle/>
          <a:p>
            <a:pPr marL="0" marR="0" lvl="0" indent="0" algn="ctr" rtl="0">
              <a:lnSpc>
                <a:spcPct val="131250"/>
              </a:lnSpc>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RPO: 1時間</a:t>
            </a:r>
            <a:r>
              <a:rPr lang="ja-JP" altLang="en-US" sz="1600" b="1" dirty="0">
                <a:solidFill>
                  <a:schemeClr val="lt1"/>
                </a:solidFill>
                <a:latin typeface="Meiryo UI" panose="020B0604030504040204" pitchFamily="50" charset="-128"/>
                <a:ea typeface="Meiryo UI" panose="020B0604030504040204" pitchFamily="50" charset="-128"/>
              </a:rPr>
              <a:t>ごと</a:t>
            </a:r>
            <a:r>
              <a:rPr lang="en-US" sz="1600" b="1" dirty="0">
                <a:solidFill>
                  <a:schemeClr val="lt1"/>
                </a:solidFill>
                <a:latin typeface="Meiryo UI" panose="020B0604030504040204" pitchFamily="50" charset="-128"/>
                <a:ea typeface="Meiryo UI" panose="020B0604030504040204" pitchFamily="50" charset="-128"/>
              </a:rPr>
              <a:t> / </a:t>
            </a:r>
            <a:r>
              <a:rPr lang="ja-JP" altLang="en-US" sz="1600" b="1" dirty="0">
                <a:solidFill>
                  <a:schemeClr val="lt1"/>
                </a:solidFill>
                <a:latin typeface="Meiryo UI" panose="020B0604030504040204" pitchFamily="50" charset="-128"/>
                <a:ea typeface="Meiryo UI" panose="020B0604030504040204" pitchFamily="50" charset="-128"/>
              </a:rPr>
              <a:t>毎日</a:t>
            </a:r>
            <a:r>
              <a:rPr lang="en-US" sz="1600" b="1" dirty="0">
                <a:solidFill>
                  <a:schemeClr val="lt1"/>
                </a:solidFill>
                <a:latin typeface="Meiryo UI" panose="020B0604030504040204" pitchFamily="50" charset="-128"/>
                <a:ea typeface="Meiryo UI" panose="020B0604030504040204" pitchFamily="50" charset="-128"/>
              </a:rPr>
              <a:t> / </a:t>
            </a:r>
            <a:r>
              <a:rPr lang="ja-JP" altLang="en-US" sz="1600" b="1" dirty="0">
                <a:solidFill>
                  <a:schemeClr val="lt1"/>
                </a:solidFill>
                <a:latin typeface="Meiryo UI" panose="020B0604030504040204" pitchFamily="50" charset="-128"/>
                <a:ea typeface="Meiryo UI" panose="020B0604030504040204" pitchFamily="50" charset="-128"/>
              </a:rPr>
              <a:t>毎年</a:t>
            </a:r>
            <a:endParaRPr dirty="0">
              <a:latin typeface="Meiryo UI" panose="020B0604030504040204" pitchFamily="50" charset="-128"/>
              <a:ea typeface="Meiryo UI" panose="020B0604030504040204" pitchFamily="50" charset="-128"/>
            </a:endParaRPr>
          </a:p>
        </p:txBody>
      </p:sp>
      <p:sp>
        <p:nvSpPr>
          <p:cNvPr id="1013" name="Google Shape;1013;p54"/>
          <p:cNvSpPr/>
          <p:nvPr/>
        </p:nvSpPr>
        <p:spPr>
          <a:xfrm>
            <a:off x="2968821" y="2448297"/>
            <a:ext cx="2567928" cy="341376"/>
          </a:xfrm>
          <a:prstGeom prst="rect">
            <a:avLst/>
          </a:prstGeom>
          <a:noFill/>
          <a:ln>
            <a:noFill/>
          </a:ln>
        </p:spPr>
        <p:txBody>
          <a:bodyPr spcFirstLastPara="1" wrap="square" lIns="91425" tIns="45700" rIns="91425" bIns="45700" anchor="t" anchorCtr="0">
            <a:noAutofit/>
          </a:bodyPr>
          <a:lstStyle/>
          <a:p>
            <a:pPr marL="0" marR="0" lvl="0" indent="0" algn="ctr" rtl="0">
              <a:lnSpc>
                <a:spcPct val="131250"/>
              </a:lnSpc>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RPO: </a:t>
            </a:r>
            <a:r>
              <a:rPr lang="en-US" sz="1600" b="1" dirty="0" err="1">
                <a:solidFill>
                  <a:schemeClr val="lt1"/>
                </a:solidFill>
                <a:latin typeface="Meiryo UI" panose="020B0604030504040204" pitchFamily="50" charset="-128"/>
                <a:ea typeface="Meiryo UI" panose="020B0604030504040204" pitchFamily="50" charset="-128"/>
              </a:rPr>
              <a:t>毎日</a:t>
            </a:r>
            <a:r>
              <a:rPr lang="en-US" sz="1600" b="1" dirty="0">
                <a:solidFill>
                  <a:schemeClr val="lt1"/>
                </a:solidFill>
                <a:latin typeface="Meiryo UI" panose="020B0604030504040204" pitchFamily="50" charset="-128"/>
                <a:ea typeface="Meiryo UI" panose="020B0604030504040204" pitchFamily="50" charset="-128"/>
              </a:rPr>
              <a:t> / </a:t>
            </a:r>
            <a:r>
              <a:rPr lang="ja-JP" altLang="en-US" sz="1600" b="1" dirty="0">
                <a:solidFill>
                  <a:schemeClr val="lt1"/>
                </a:solidFill>
                <a:latin typeface="Meiryo UI" panose="020B0604030504040204" pitchFamily="50" charset="-128"/>
                <a:ea typeface="Meiryo UI" panose="020B0604030504040204" pitchFamily="50" charset="-128"/>
              </a:rPr>
              <a:t>定期的</a:t>
            </a:r>
            <a:endParaRPr dirty="0">
              <a:latin typeface="Meiryo UI" panose="020B0604030504040204" pitchFamily="50" charset="-128"/>
              <a:ea typeface="Meiryo UI" panose="020B0604030504040204" pitchFamily="50" charset="-128"/>
            </a:endParaRPr>
          </a:p>
        </p:txBody>
      </p:sp>
      <p:sp>
        <p:nvSpPr>
          <p:cNvPr id="1014" name="Google Shape;1014;p54"/>
          <p:cNvSpPr txBox="1"/>
          <p:nvPr/>
        </p:nvSpPr>
        <p:spPr>
          <a:xfrm>
            <a:off x="7401667" y="2269289"/>
            <a:ext cx="3480906" cy="694357"/>
          </a:xfrm>
          <a:prstGeom prst="rect">
            <a:avLst/>
          </a:prstGeom>
          <a:noFill/>
          <a:ln>
            <a:noFill/>
          </a:ln>
        </p:spPr>
        <p:txBody>
          <a:bodyPr spcFirstLastPara="1" wrap="square" lIns="91425" tIns="45700" rIns="91425" bIns="45700" anchor="t" anchorCtr="0">
            <a:noAutofit/>
          </a:bodyPr>
          <a:lstStyle/>
          <a:p>
            <a:pPr marL="0" marR="0" lvl="0" indent="0" algn="l" rtl="0">
              <a:lnSpc>
                <a:spcPct val="112500"/>
              </a:lnSpc>
              <a:spcBef>
                <a:spcPts val="0"/>
              </a:spcBef>
              <a:spcAft>
                <a:spcPts val="0"/>
              </a:spcAft>
              <a:buNone/>
            </a:pPr>
            <a:r>
              <a:rPr lang="en-US" b="1" dirty="0">
                <a:solidFill>
                  <a:schemeClr val="dk1"/>
                </a:solidFill>
                <a:latin typeface="Meiryo UI" panose="020B0604030504040204" pitchFamily="50" charset="-128"/>
                <a:ea typeface="Meiryo UI" panose="020B0604030504040204" pitchFamily="50" charset="-128"/>
              </a:rPr>
              <a:t>HBS 3 (Hybrid Backup Sync 3): </a:t>
            </a:r>
            <a:br>
              <a:rPr lang="en-US" b="1" dirty="0">
                <a:solidFill>
                  <a:schemeClr val="dk1"/>
                </a:solidFill>
                <a:latin typeface="Meiryo UI" panose="020B0604030504040204" pitchFamily="50" charset="-128"/>
                <a:ea typeface="Meiryo UI" panose="020B0604030504040204" pitchFamily="50" charset="-128"/>
              </a:rPr>
            </a:br>
            <a:r>
              <a:rPr lang="en-US" sz="1200" dirty="0" err="1">
                <a:solidFill>
                  <a:schemeClr val="dk1"/>
                </a:solidFill>
                <a:latin typeface="Meiryo UI" panose="020B0604030504040204" pitchFamily="50" charset="-128"/>
                <a:ea typeface="Meiryo UI" panose="020B0604030504040204" pitchFamily="50" charset="-128"/>
              </a:rPr>
              <a:t>ファイルレベル、マルチバージョン管理</a:t>
            </a:r>
            <a:r>
              <a:rPr lang="en-US" sz="1200" dirty="0">
                <a:solidFill>
                  <a:schemeClr val="dk1"/>
                </a:solidFill>
                <a:latin typeface="Meiryo UI" panose="020B0604030504040204" pitchFamily="50" charset="-128"/>
                <a:ea typeface="Meiryo UI" panose="020B0604030504040204" pitchFamily="50" charset="-128"/>
              </a:rPr>
              <a:t>: </a:t>
            </a:r>
            <a:r>
              <a:rPr lang="en-US" sz="1200" dirty="0" err="1">
                <a:solidFill>
                  <a:schemeClr val="dk1"/>
                </a:solidFill>
                <a:latin typeface="Meiryo UI" panose="020B0604030504040204" pitchFamily="50" charset="-128"/>
                <a:ea typeface="Meiryo UI" panose="020B0604030504040204" pitchFamily="50" charset="-128"/>
              </a:rPr>
              <a:t>RTRR、Rsync、FTP、WebDAV、および</a:t>
            </a:r>
            <a:r>
              <a:rPr lang="en-US" sz="1200" dirty="0">
                <a:solidFill>
                  <a:schemeClr val="dk1"/>
                </a:solidFill>
                <a:latin typeface="Meiryo UI" panose="020B0604030504040204" pitchFamily="50" charset="-128"/>
                <a:ea typeface="Meiryo UI" panose="020B0604030504040204" pitchFamily="50" charset="-128"/>
              </a:rPr>
              <a:t> CIFS/SMB </a:t>
            </a:r>
            <a:r>
              <a:rPr lang="en-US" sz="1200" dirty="0" err="1">
                <a:solidFill>
                  <a:schemeClr val="dk1"/>
                </a:solidFill>
                <a:latin typeface="Meiryo UI" panose="020B0604030504040204" pitchFamily="50" charset="-128"/>
                <a:ea typeface="Meiryo UI" panose="020B0604030504040204" pitchFamily="50" charset="-128"/>
              </a:rPr>
              <a:t>プロトコル</a:t>
            </a:r>
            <a:r>
              <a:rPr lang="en-US" sz="1200" dirty="0">
                <a:solidFill>
                  <a:schemeClr val="dk1"/>
                </a:solidFill>
                <a:latin typeface="Meiryo UI" panose="020B0604030504040204" pitchFamily="50" charset="-128"/>
                <a:ea typeface="Meiryo UI" panose="020B0604030504040204" pitchFamily="50" charset="-128"/>
              </a:rPr>
              <a:t>。</a:t>
            </a:r>
            <a:endParaRPr sz="1200"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01472CA-C236-5C45-B96F-C3BDB0CC83A0}"/>
              </a:ext>
            </a:extLst>
          </p:cNvPr>
          <p:cNvSpPr/>
          <p:nvPr/>
        </p:nvSpPr>
        <p:spPr>
          <a:xfrm>
            <a:off x="5917592" y="1889073"/>
            <a:ext cx="6033775" cy="4237057"/>
          </a:xfrm>
          <a:prstGeom prst="rect">
            <a:avLst/>
          </a:prstGeom>
        </p:spPr>
        <p:txBody>
          <a:bodyPr wrap="square">
            <a:spAutoFit/>
          </a:bodyPr>
          <a:lstStyle/>
          <a:p>
            <a:pPr marR="0" lvl="0" algn="l" rtl="0">
              <a:spcBef>
                <a:spcPts val="1600"/>
              </a:spcBef>
              <a:spcAft>
                <a:spcPts val="0"/>
              </a:spcAft>
              <a:buClr>
                <a:srgbClr val="EE3300"/>
              </a:buClr>
              <a:buSzPts val="1800"/>
            </a:pPr>
            <a:r>
              <a:rPr lang="en-US" altLang="ja-JP" sz="1800" dirty="0">
                <a:solidFill>
                  <a:schemeClr val="lt1"/>
                </a:solidFill>
                <a:latin typeface="Meiryo UI" panose="020B0604030504040204" pitchFamily="50" charset="-128"/>
                <a:ea typeface="Meiryo UI" panose="020B0604030504040204" pitchFamily="50" charset="-128"/>
              </a:rPr>
              <a:t>QNAP TS-hx87XU-RPシリーズは、マルチタスクおよびマルチユーザー向けの第3世代Intel Xeon Eエンタープライズレベル4/6/8コアプロセッサを搭載して</a:t>
            </a:r>
            <a:r>
              <a:rPr lang="ja-JP" altLang="en-US" sz="1800" dirty="0">
                <a:solidFill>
                  <a:schemeClr val="lt1"/>
                </a:solidFill>
                <a:latin typeface="Meiryo UI" panose="020B0604030504040204" pitchFamily="50" charset="-128"/>
                <a:ea typeface="Meiryo UI" panose="020B0604030504040204" pitchFamily="50" charset="-128"/>
              </a:rPr>
              <a:t>おり、</a:t>
            </a:r>
            <a:r>
              <a:rPr lang="en-US" altLang="ja-JP" sz="1800" dirty="0" err="1">
                <a:solidFill>
                  <a:schemeClr val="lt1"/>
                </a:solidFill>
                <a:latin typeface="Meiryo UI" panose="020B0604030504040204" pitchFamily="50" charset="-128"/>
                <a:ea typeface="Meiryo UI" panose="020B0604030504040204" pitchFamily="50" charset="-128"/>
              </a:rPr>
              <a:t>データセンターの</a:t>
            </a:r>
            <a:r>
              <a:rPr lang="ja-JP" altLang="en-US" sz="1800" dirty="0">
                <a:solidFill>
                  <a:schemeClr val="lt1"/>
                </a:solidFill>
                <a:latin typeface="Meiryo UI" panose="020B0604030504040204" pitchFamily="50" charset="-128"/>
                <a:ea typeface="Meiryo UI" panose="020B0604030504040204" pitchFamily="50" charset="-128"/>
              </a:rPr>
              <a:t>高負荷</a:t>
            </a:r>
            <a:r>
              <a:rPr lang="en-US" altLang="ja-JP" sz="1800" dirty="0" err="1">
                <a:solidFill>
                  <a:schemeClr val="lt1"/>
                </a:solidFill>
                <a:latin typeface="Meiryo UI" panose="020B0604030504040204" pitchFamily="50" charset="-128"/>
                <a:ea typeface="Meiryo UI" panose="020B0604030504040204" pitchFamily="50" charset="-128"/>
              </a:rPr>
              <a:t>ワークロード</a:t>
            </a:r>
            <a:r>
              <a:rPr lang="ja-JP" altLang="en-US" sz="1800" dirty="0">
                <a:solidFill>
                  <a:schemeClr val="lt1"/>
                </a:solidFill>
                <a:latin typeface="Meiryo UI" panose="020B0604030504040204" pitchFamily="50" charset="-128"/>
                <a:ea typeface="Meiryo UI" panose="020B0604030504040204" pitchFamily="50" charset="-128"/>
              </a:rPr>
              <a:t>に対応します</a:t>
            </a:r>
            <a:r>
              <a:rPr lang="en-US" altLang="ja-JP" sz="1800" dirty="0">
                <a:solidFill>
                  <a:schemeClr val="lt1"/>
                </a:solidFill>
                <a:latin typeface="Meiryo UI" panose="020B0604030504040204" pitchFamily="50" charset="-128"/>
                <a:ea typeface="Meiryo UI" panose="020B0604030504040204" pitchFamily="50" charset="-128"/>
              </a:rPr>
              <a:t>。最大8コア/16スレッドのプロセッサとIntel Turbo Boost 2.0、最大4.8GHz Xeon E-2378プロセッサ</a:t>
            </a:r>
            <a:r>
              <a:rPr lang="ja-JP" altLang="en-US" sz="1800" dirty="0">
                <a:solidFill>
                  <a:schemeClr val="lt1"/>
                </a:solidFill>
                <a:latin typeface="Meiryo UI" panose="020B0604030504040204" pitchFamily="50" charset="-128"/>
                <a:ea typeface="Meiryo UI" panose="020B0604030504040204" pitchFamily="50" charset="-128"/>
              </a:rPr>
              <a:t>により</a:t>
            </a:r>
            <a:r>
              <a:rPr lang="en-US" altLang="ja-JP" sz="1800" dirty="0">
                <a:solidFill>
                  <a:schemeClr val="lt1"/>
                </a:solidFill>
                <a:latin typeface="Meiryo UI" panose="020B0604030504040204" pitchFamily="50" charset="-128"/>
                <a:ea typeface="Meiryo UI" panose="020B0604030504040204" pitchFamily="50" charset="-128"/>
              </a:rPr>
              <a:t>、</a:t>
            </a:r>
            <a:r>
              <a:rPr lang="en-US" altLang="ja-JP" sz="1800" dirty="0" err="1">
                <a:solidFill>
                  <a:schemeClr val="lt1"/>
                </a:solidFill>
                <a:latin typeface="Meiryo UI" panose="020B0604030504040204" pitchFamily="50" charset="-128"/>
                <a:ea typeface="Meiryo UI" panose="020B0604030504040204" pitchFamily="50" charset="-128"/>
              </a:rPr>
              <a:t>前世代のプロセッサよりも優れた”パフォーマンス</a:t>
            </a:r>
            <a:r>
              <a:rPr lang="en-US" altLang="ja-JP" sz="1800" dirty="0">
                <a:solidFill>
                  <a:schemeClr val="lt1"/>
                </a:solidFill>
                <a:latin typeface="Meiryo UI" panose="020B0604030504040204" pitchFamily="50" charset="-128"/>
                <a:ea typeface="Meiryo UI" panose="020B0604030504040204" pitchFamily="50" charset="-128"/>
              </a:rPr>
              <a:t>/</a:t>
            </a:r>
            <a:r>
              <a:rPr lang="en-US" altLang="ja-JP" sz="1800" dirty="0" err="1">
                <a:solidFill>
                  <a:schemeClr val="lt1"/>
                </a:solidFill>
                <a:latin typeface="Meiryo UI" panose="020B0604030504040204" pitchFamily="50" charset="-128"/>
                <a:ea typeface="Meiryo UI" panose="020B0604030504040204" pitchFamily="50" charset="-128"/>
              </a:rPr>
              <a:t>エネルギー消費</a:t>
            </a:r>
            <a:r>
              <a:rPr lang="ja-JP" altLang="en-US" sz="1800" dirty="0">
                <a:solidFill>
                  <a:schemeClr val="lt1"/>
                </a:solidFill>
                <a:latin typeface="Meiryo UI" panose="020B0604030504040204" pitchFamily="50" charset="-128"/>
                <a:ea typeface="Meiryo UI" panose="020B0604030504040204" pitchFamily="50" charset="-128"/>
              </a:rPr>
              <a:t>量</a:t>
            </a:r>
            <a:r>
              <a:rPr lang="en-US" altLang="ja-JP" sz="1800" dirty="0">
                <a:solidFill>
                  <a:schemeClr val="lt1"/>
                </a:solidFill>
                <a:latin typeface="Meiryo UI" panose="020B0604030504040204" pitchFamily="50" charset="-128"/>
                <a:ea typeface="Meiryo UI" panose="020B0604030504040204" pitchFamily="50" charset="-128"/>
              </a:rPr>
              <a:t>”</a:t>
            </a:r>
            <a:r>
              <a:rPr lang="ja-JP" altLang="en-US" sz="1800" dirty="0">
                <a:solidFill>
                  <a:schemeClr val="lt1"/>
                </a:solidFill>
                <a:latin typeface="Meiryo UI" panose="020B0604030504040204" pitchFamily="50" charset="-128"/>
                <a:ea typeface="Meiryo UI" panose="020B0604030504040204" pitchFamily="50" charset="-128"/>
              </a:rPr>
              <a:t>を実現します</a:t>
            </a:r>
            <a:r>
              <a:rPr lang="en-US" altLang="ja-JP" sz="1800" dirty="0">
                <a:solidFill>
                  <a:schemeClr val="lt1"/>
                </a:solidFill>
                <a:latin typeface="Meiryo UI" panose="020B0604030504040204" pitchFamily="50" charset="-128"/>
                <a:ea typeface="Meiryo UI" panose="020B0604030504040204" pitchFamily="50" charset="-128"/>
              </a:rPr>
              <a:t>。</a:t>
            </a:r>
          </a:p>
          <a:p>
            <a:pPr marL="698494" lvl="1" indent="-241294">
              <a:spcBef>
                <a:spcPts val="1600"/>
              </a:spcBef>
              <a:buClr>
                <a:srgbClr val="EE3300"/>
              </a:buClr>
              <a:buFont typeface="Arial" panose="020B0604020202020204" pitchFamily="34" charset="0"/>
              <a:buChar char="•"/>
            </a:pPr>
            <a:r>
              <a:rPr lang="de-DE" altLang="ja-JP" sz="1800" b="1" dirty="0">
                <a:solidFill>
                  <a:schemeClr val="lt1"/>
                </a:solidFill>
                <a:latin typeface="Meiryo UI" panose="020B0604030504040204" pitchFamily="50" charset="-128"/>
                <a:ea typeface="Meiryo UI" panose="020B0604030504040204" pitchFamily="50" charset="-128"/>
              </a:rPr>
              <a:t>Xeon E-2378 8C / 16T </a:t>
            </a:r>
            <a:r>
              <a:rPr lang="ja-JP" altLang="de-DE" sz="1800" b="1" dirty="0">
                <a:solidFill>
                  <a:schemeClr val="lt1"/>
                </a:solidFill>
                <a:latin typeface="Meiryo UI" panose="020B0604030504040204" pitchFamily="50" charset="-128"/>
                <a:ea typeface="Meiryo UI" panose="020B0604030504040204" pitchFamily="50" charset="-128"/>
              </a:rPr>
              <a:t>最大</a:t>
            </a:r>
            <a:r>
              <a:rPr lang="de-DE" altLang="ja-JP" sz="1800" b="1" dirty="0">
                <a:solidFill>
                  <a:schemeClr val="lt1"/>
                </a:solidFill>
                <a:latin typeface="Meiryo UI" panose="020B0604030504040204" pitchFamily="50" charset="-128"/>
                <a:ea typeface="Meiryo UI" panose="020B0604030504040204" pitchFamily="50" charset="-128"/>
              </a:rPr>
              <a:t>4.8GHz</a:t>
            </a:r>
            <a:endParaRPr lang="en-US" altLang="zh-TW" sz="18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endParaRPr>
          </a:p>
          <a:p>
            <a:pPr marL="698494" lvl="1" indent="-241294">
              <a:spcBef>
                <a:spcPts val="1600"/>
              </a:spcBef>
              <a:buClr>
                <a:srgbClr val="EE3300"/>
              </a:buClr>
              <a:buFont typeface="Arial" panose="020B0604020202020204" pitchFamily="34" charset="0"/>
              <a:buChar char="•"/>
            </a:pPr>
            <a:r>
              <a:rPr lang="de-DE" altLang="ja-JP" sz="1800" b="1" dirty="0">
                <a:solidFill>
                  <a:schemeClr val="lt1"/>
                </a:solidFill>
                <a:latin typeface="Meiryo UI" panose="020B0604030504040204" pitchFamily="50" charset="-128"/>
                <a:ea typeface="Meiryo UI" panose="020B0604030504040204" pitchFamily="50" charset="-128"/>
              </a:rPr>
              <a:t>Xeon E-2336 6C / 12T </a:t>
            </a:r>
            <a:r>
              <a:rPr lang="ja-JP" altLang="de-DE" sz="1800" b="1" dirty="0">
                <a:solidFill>
                  <a:schemeClr val="lt1"/>
                </a:solidFill>
                <a:latin typeface="Meiryo UI" panose="020B0604030504040204" pitchFamily="50" charset="-128"/>
                <a:ea typeface="Meiryo UI" panose="020B0604030504040204" pitchFamily="50" charset="-128"/>
              </a:rPr>
              <a:t>最大</a:t>
            </a:r>
            <a:r>
              <a:rPr lang="de-DE" altLang="ja-JP" sz="1800" b="1" dirty="0">
                <a:solidFill>
                  <a:schemeClr val="lt1"/>
                </a:solidFill>
                <a:latin typeface="Meiryo UI" panose="020B0604030504040204" pitchFamily="50" charset="-128"/>
                <a:ea typeface="Meiryo UI" panose="020B0604030504040204" pitchFamily="50" charset="-128"/>
              </a:rPr>
              <a:t>4.8GHz</a:t>
            </a:r>
            <a:endParaRPr lang="en-US" altLang="zh-TW" sz="18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endParaRPr>
          </a:p>
          <a:p>
            <a:pPr marL="698494" lvl="1" indent="-241294">
              <a:spcBef>
                <a:spcPts val="1600"/>
              </a:spcBef>
              <a:buClr>
                <a:srgbClr val="EE3300"/>
              </a:buClr>
              <a:buFont typeface="Arial" panose="020B0604020202020204" pitchFamily="34" charset="0"/>
              <a:buChar char="•"/>
            </a:pPr>
            <a:r>
              <a:rPr lang="de-DE" altLang="ja-JP" sz="1800" b="1" dirty="0">
                <a:solidFill>
                  <a:schemeClr val="lt1"/>
                </a:solidFill>
                <a:latin typeface="Meiryo UI" panose="020B0604030504040204" pitchFamily="50" charset="-128"/>
                <a:ea typeface="Meiryo UI" panose="020B0604030504040204" pitchFamily="50" charset="-128"/>
              </a:rPr>
              <a:t>Xeon E-2334 4C / 8T </a:t>
            </a:r>
            <a:r>
              <a:rPr lang="ja-JP" altLang="de-DE" sz="1800" b="1" dirty="0">
                <a:solidFill>
                  <a:schemeClr val="lt1"/>
                </a:solidFill>
                <a:latin typeface="Meiryo UI" panose="020B0604030504040204" pitchFamily="50" charset="-128"/>
                <a:ea typeface="Meiryo UI" panose="020B0604030504040204" pitchFamily="50" charset="-128"/>
              </a:rPr>
              <a:t>最大</a:t>
            </a:r>
            <a:r>
              <a:rPr lang="de-DE" altLang="ja-JP" sz="1800" b="1" dirty="0">
                <a:solidFill>
                  <a:schemeClr val="lt1"/>
                </a:solidFill>
                <a:latin typeface="Meiryo UI" panose="020B0604030504040204" pitchFamily="50" charset="-128"/>
                <a:ea typeface="Meiryo UI" panose="020B0604030504040204" pitchFamily="50" charset="-128"/>
              </a:rPr>
              <a:t>4.8GHz</a:t>
            </a:r>
            <a:endParaRPr lang="en-US" altLang="zh-TW" sz="1800" b="1" dirty="0">
              <a:solidFill>
                <a:schemeClr val="bg1"/>
              </a:solidFill>
              <a:latin typeface="Meiryo UI" panose="020B0604030504040204" pitchFamily="50" charset="-128"/>
              <a:ea typeface="微軟正黑體" panose="020B0604030504040204" pitchFamily="34" charset="-120"/>
              <a:sym typeface="Arial" panose="020B0604020202020204" pitchFamily="34" charset="0"/>
            </a:endParaRPr>
          </a:p>
          <a:p>
            <a:pPr marL="241294" marR="0" lvl="0" indent="-241294" algn="l" rtl="0">
              <a:spcBef>
                <a:spcPts val="1600"/>
              </a:spcBef>
              <a:spcAft>
                <a:spcPts val="0"/>
              </a:spcAft>
              <a:buClr>
                <a:srgbClr val="EE3300"/>
              </a:buClr>
              <a:buSzPts val="1800"/>
              <a:buFont typeface="Arial"/>
              <a:buChar char="•"/>
            </a:pPr>
            <a:r>
              <a:rPr lang="ja-JP" altLang="en-US" sz="1800" dirty="0">
                <a:solidFill>
                  <a:schemeClr val="lt1"/>
                </a:solidFill>
                <a:latin typeface="Meiryo UI" panose="020B0604030504040204" pitchFamily="50" charset="-128"/>
                <a:ea typeface="Meiryo UI" panose="020B0604030504040204" pitchFamily="50" charset="-128"/>
              </a:rPr>
              <a:t>デュアルチャネル、</a:t>
            </a:r>
            <a:r>
              <a:rPr lang="en-US" altLang="ja-JP" sz="1800" dirty="0">
                <a:solidFill>
                  <a:schemeClr val="lt1"/>
                </a:solidFill>
                <a:latin typeface="Meiryo UI" panose="020B0604030504040204" pitchFamily="50" charset="-128"/>
                <a:ea typeface="Meiryo UI" panose="020B0604030504040204" pitchFamily="50" charset="-128"/>
              </a:rPr>
              <a:t>4</a:t>
            </a:r>
            <a:r>
              <a:rPr lang="ja-JP" altLang="en-US" sz="1800" dirty="0">
                <a:solidFill>
                  <a:schemeClr val="lt1"/>
                </a:solidFill>
                <a:latin typeface="Meiryo UI" panose="020B0604030504040204" pitchFamily="50" charset="-128"/>
                <a:ea typeface="Meiryo UI" panose="020B0604030504040204" pitchFamily="50" charset="-128"/>
              </a:rPr>
              <a:t>つの</a:t>
            </a:r>
            <a:r>
              <a:rPr lang="en-US" altLang="ja-JP" sz="1800" dirty="0">
                <a:solidFill>
                  <a:schemeClr val="lt1"/>
                </a:solidFill>
                <a:latin typeface="Meiryo UI" panose="020B0604030504040204" pitchFamily="50" charset="-128"/>
                <a:ea typeface="Meiryo UI" panose="020B0604030504040204" pitchFamily="50" charset="-128"/>
              </a:rPr>
              <a:t>UDIMM DDR4 ECC</a:t>
            </a:r>
            <a:r>
              <a:rPr lang="ja-JP" altLang="en-US" sz="1800" dirty="0">
                <a:solidFill>
                  <a:schemeClr val="lt1"/>
                </a:solidFill>
                <a:latin typeface="Meiryo UI" panose="020B0604030504040204" pitchFamily="50" charset="-128"/>
                <a:ea typeface="Meiryo UI" panose="020B0604030504040204" pitchFamily="50" charset="-128"/>
              </a:rPr>
              <a:t>メモリ スロット、最大合計</a:t>
            </a:r>
            <a:r>
              <a:rPr lang="en-US" altLang="ja-JP" sz="1800" dirty="0">
                <a:solidFill>
                  <a:schemeClr val="lt1"/>
                </a:solidFill>
                <a:latin typeface="Meiryo UI" panose="020B0604030504040204" pitchFamily="50" charset="-128"/>
                <a:ea typeface="Meiryo UI" panose="020B0604030504040204" pitchFamily="50" charset="-128"/>
              </a:rPr>
              <a:t>128GB (4 x 32 GB)</a:t>
            </a:r>
            <a:endParaRPr lang="ja-JP" altLang="en-US" sz="1800" dirty="0">
              <a:solidFill>
                <a:schemeClr val="lt1"/>
              </a:solidFill>
              <a:latin typeface="Meiryo UI" panose="020B0604030504040204" pitchFamily="50" charset="-128"/>
              <a:ea typeface="Meiryo UI" panose="020B0604030504040204" pitchFamily="50" charset="-128"/>
            </a:endParaRPr>
          </a:p>
        </p:txBody>
      </p:sp>
      <p:sp>
        <p:nvSpPr>
          <p:cNvPr id="5" name="標題 1">
            <a:extLst>
              <a:ext uri="{FF2B5EF4-FFF2-40B4-BE49-F238E27FC236}">
                <a16:creationId xmlns:a16="http://schemas.microsoft.com/office/drawing/2014/main" id="{E4859C02-35DE-8844-49BE-8B6CFE45C8C1}"/>
              </a:ext>
            </a:extLst>
          </p:cNvPr>
          <p:cNvSpPr txBox="1">
            <a:spLocks/>
          </p:cNvSpPr>
          <p:nvPr/>
        </p:nvSpPr>
        <p:spPr>
          <a:xfrm>
            <a:off x="118533" y="352268"/>
            <a:ext cx="12073467" cy="14513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rtl="0">
              <a:lnSpc>
                <a:spcPct val="90000"/>
              </a:lnSpc>
              <a:spcBef>
                <a:spcPts val="0"/>
              </a:spcBef>
              <a:spcAft>
                <a:spcPts val="0"/>
              </a:spcAft>
              <a:buClr>
                <a:schemeClr val="lt1"/>
              </a:buClr>
              <a:buSzPts val="3200"/>
              <a:buFont typeface="Arial"/>
              <a:buNone/>
            </a:pPr>
            <a:r>
              <a:rPr lang="ja-JP" altLang="en-US" sz="3200" dirty="0">
                <a:solidFill>
                  <a:schemeClr val="lt1"/>
                </a:solidFill>
                <a:latin typeface="Meiryo UI" panose="020B0604030504040204" pitchFamily="50" charset="-128"/>
              </a:rPr>
              <a:t>フラグシップ</a:t>
            </a:r>
            <a:r>
              <a:rPr lang="en-US" altLang="ja-JP" sz="3200" dirty="0">
                <a:solidFill>
                  <a:schemeClr val="lt1"/>
                </a:solidFill>
                <a:latin typeface="Meiryo UI" panose="020B0604030504040204" pitchFamily="50" charset="-128"/>
              </a:rPr>
              <a:t>Intel</a:t>
            </a:r>
            <a:r>
              <a:rPr kumimoji="1" lang="ja-JP" altLang="en-US" sz="3200" baseline="30000"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 Ⓡ</a:t>
            </a:r>
            <a:r>
              <a:rPr lang="ja-JP" altLang="en-US" sz="3200" dirty="0">
                <a:solidFill>
                  <a:schemeClr val="lt1"/>
                </a:solidFill>
                <a:latin typeface="Meiryo UI" panose="020B0604030504040204" pitchFamily="50" charset="-128"/>
              </a:rPr>
              <a:t> </a:t>
            </a:r>
            <a:r>
              <a:rPr lang="en-US" altLang="ja-JP" sz="3200" dirty="0">
                <a:solidFill>
                  <a:schemeClr val="lt1"/>
                </a:solidFill>
                <a:latin typeface="Meiryo UI" panose="020B0604030504040204" pitchFamily="50" charset="-128"/>
              </a:rPr>
              <a:t>Xeon</a:t>
            </a:r>
            <a:r>
              <a:rPr kumimoji="1" lang="ja-JP" altLang="en-US" sz="3200" baseline="30000"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 Ⓡ</a:t>
            </a:r>
            <a:r>
              <a:rPr lang="ja-JP" altLang="en-US" sz="3200" dirty="0">
                <a:solidFill>
                  <a:schemeClr val="lt1"/>
                </a:solidFill>
                <a:latin typeface="Meiryo UI" panose="020B0604030504040204" pitchFamily="50" charset="-128"/>
              </a:rPr>
              <a:t> </a:t>
            </a:r>
            <a:r>
              <a:rPr lang="en-US" altLang="ja-JP" sz="3200" dirty="0">
                <a:solidFill>
                  <a:schemeClr val="lt1"/>
                </a:solidFill>
                <a:latin typeface="Meiryo UI" panose="020B0604030504040204" pitchFamily="50" charset="-128"/>
              </a:rPr>
              <a:t>E 4/6/8</a:t>
            </a:r>
            <a:r>
              <a:rPr lang="ja-JP" altLang="en-US" sz="3200" dirty="0">
                <a:solidFill>
                  <a:schemeClr val="lt1"/>
                </a:solidFill>
                <a:latin typeface="Meiryo UI" panose="020B0604030504040204" pitchFamily="50" charset="-128"/>
              </a:rPr>
              <a:t>コア</a:t>
            </a:r>
            <a:r>
              <a:rPr lang="en-US" altLang="ja-JP" sz="3200" dirty="0">
                <a:solidFill>
                  <a:schemeClr val="lt1"/>
                </a:solidFill>
                <a:latin typeface="Meiryo UI" panose="020B0604030504040204" pitchFamily="50" charset="-128"/>
              </a:rPr>
              <a:t>CPU</a:t>
            </a:r>
            <a:r>
              <a:rPr lang="ja-JP" altLang="en-US" sz="3200" dirty="0">
                <a:solidFill>
                  <a:schemeClr val="lt1"/>
                </a:solidFill>
                <a:latin typeface="Meiryo UI" panose="020B0604030504040204" pitchFamily="50" charset="-128"/>
              </a:rPr>
              <a:t>を搭載した</a:t>
            </a:r>
            <a:br>
              <a:rPr lang="en-US" altLang="ja-JP" sz="3200" dirty="0">
                <a:solidFill>
                  <a:schemeClr val="lt1"/>
                </a:solidFill>
                <a:latin typeface="Meiryo UI" panose="020B0604030504040204" pitchFamily="50" charset="-128"/>
              </a:rPr>
            </a:br>
            <a:r>
              <a:rPr lang="en-US" altLang="ja-JP" sz="3200" dirty="0">
                <a:solidFill>
                  <a:schemeClr val="lt1"/>
                </a:solidFill>
                <a:latin typeface="Meiryo UI" panose="020B0604030504040204" pitchFamily="50" charset="-128"/>
              </a:rPr>
              <a:t>TS-hx87XU-RP</a:t>
            </a:r>
            <a:r>
              <a:rPr lang="ja-JP" altLang="en-US" sz="3200" dirty="0">
                <a:solidFill>
                  <a:schemeClr val="lt1"/>
                </a:solidFill>
                <a:latin typeface="Meiryo UI" panose="020B0604030504040204" pitchFamily="50" charset="-128"/>
              </a:rPr>
              <a:t>は、データセンター、クラウド、および</a:t>
            </a:r>
            <a:br>
              <a:rPr lang="en-US" altLang="ja-JP" sz="3200" dirty="0">
                <a:solidFill>
                  <a:schemeClr val="lt1"/>
                </a:solidFill>
                <a:latin typeface="Meiryo UI" panose="020B0604030504040204" pitchFamily="50" charset="-128"/>
              </a:rPr>
            </a:br>
            <a:r>
              <a:rPr lang="ja-JP" altLang="en-US" sz="3200" dirty="0">
                <a:solidFill>
                  <a:schemeClr val="lt1"/>
                </a:solidFill>
                <a:latin typeface="Meiryo UI" panose="020B0604030504040204" pitchFamily="50" charset="-128"/>
              </a:rPr>
              <a:t>ビッグデータアプリケーションに最適です</a:t>
            </a:r>
            <a:endParaRPr lang="ja-JP" altLang="en-US" sz="3200" dirty="0">
              <a:solidFill>
                <a:schemeClr val="lt1"/>
              </a:solidFill>
              <a:latin typeface="Meiryo UI" panose="020B0604030504040204" pitchFamily="50" charset="-128"/>
              <a:ea typeface="Meiryo UI" panose="020B0604030504040204" pitchFamily="50" charset="-128"/>
              <a:cs typeface="Arial"/>
              <a:sym typeface="Arial"/>
            </a:endParaRPr>
          </a:p>
        </p:txBody>
      </p:sp>
    </p:spTree>
    <p:extLst>
      <p:ext uri="{BB962C8B-B14F-4D97-AF65-F5344CB8AC3E}">
        <p14:creationId xmlns:p14="http://schemas.microsoft.com/office/powerpoint/2010/main" val="3976987044"/>
      </p:ext>
    </p:extLst>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55"/>
          <p:cNvSpPr/>
          <p:nvPr/>
        </p:nvSpPr>
        <p:spPr>
          <a:xfrm>
            <a:off x="4379417" y="2631097"/>
            <a:ext cx="3193135" cy="4217564"/>
          </a:xfrm>
          <a:prstGeom prst="roundRect">
            <a:avLst>
              <a:gd name="adj" fmla="val 3376"/>
            </a:avLst>
          </a:prstGeom>
          <a:gradFill>
            <a:gsLst>
              <a:gs pos="0">
                <a:schemeClr val="lt1"/>
              </a:gs>
              <a:gs pos="100000">
                <a:srgbClr val="D7EBFD"/>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21" name="Google Shape;1021;p55"/>
          <p:cNvSpPr/>
          <p:nvPr/>
        </p:nvSpPr>
        <p:spPr>
          <a:xfrm>
            <a:off x="1006944" y="2640436"/>
            <a:ext cx="3193135" cy="4217564"/>
          </a:xfrm>
          <a:prstGeom prst="roundRect">
            <a:avLst>
              <a:gd name="adj" fmla="val 3376"/>
            </a:avLst>
          </a:prstGeom>
          <a:gradFill>
            <a:gsLst>
              <a:gs pos="0">
                <a:schemeClr val="lt1"/>
              </a:gs>
              <a:gs pos="100000">
                <a:srgbClr val="D7EBFD"/>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pic>
        <p:nvPicPr>
          <p:cNvPr id="1022" name="Google Shape;1022;p55"/>
          <p:cNvPicPr preferRelativeResize="0"/>
          <p:nvPr/>
        </p:nvPicPr>
        <p:blipFill rotWithShape="1">
          <a:blip r:embed="rId3">
            <a:alphaModFix/>
          </a:blip>
          <a:srcRect/>
          <a:stretch/>
        </p:blipFill>
        <p:spPr>
          <a:xfrm>
            <a:off x="2221217" y="3332169"/>
            <a:ext cx="1603889" cy="389179"/>
          </a:xfrm>
          <a:prstGeom prst="rect">
            <a:avLst/>
          </a:prstGeom>
          <a:noFill/>
          <a:ln>
            <a:noFill/>
          </a:ln>
        </p:spPr>
      </p:pic>
      <p:pic>
        <p:nvPicPr>
          <p:cNvPr id="1023" name="Google Shape;1023;p55"/>
          <p:cNvPicPr preferRelativeResize="0"/>
          <p:nvPr/>
        </p:nvPicPr>
        <p:blipFill rotWithShape="1">
          <a:blip r:embed="rId3">
            <a:alphaModFix/>
          </a:blip>
          <a:srcRect/>
          <a:stretch/>
        </p:blipFill>
        <p:spPr>
          <a:xfrm>
            <a:off x="2221217" y="5378371"/>
            <a:ext cx="1603889" cy="389179"/>
          </a:xfrm>
          <a:prstGeom prst="rect">
            <a:avLst/>
          </a:prstGeom>
          <a:noFill/>
          <a:ln>
            <a:noFill/>
          </a:ln>
        </p:spPr>
      </p:pic>
      <p:pic>
        <p:nvPicPr>
          <p:cNvPr id="1024" name="Google Shape;1024;p55"/>
          <p:cNvPicPr preferRelativeResize="0"/>
          <p:nvPr/>
        </p:nvPicPr>
        <p:blipFill rotWithShape="1">
          <a:blip r:embed="rId3">
            <a:alphaModFix/>
          </a:blip>
          <a:srcRect/>
          <a:stretch/>
        </p:blipFill>
        <p:spPr>
          <a:xfrm>
            <a:off x="5066456" y="3285204"/>
            <a:ext cx="1271703" cy="308575"/>
          </a:xfrm>
          <a:prstGeom prst="rect">
            <a:avLst/>
          </a:prstGeom>
          <a:noFill/>
          <a:ln>
            <a:noFill/>
          </a:ln>
        </p:spPr>
      </p:pic>
      <p:sp>
        <p:nvSpPr>
          <p:cNvPr id="1025" name="Google Shape;1025;p55"/>
          <p:cNvSpPr/>
          <p:nvPr/>
        </p:nvSpPr>
        <p:spPr>
          <a:xfrm>
            <a:off x="7751890" y="2631097"/>
            <a:ext cx="3446719" cy="4217564"/>
          </a:xfrm>
          <a:prstGeom prst="roundRect">
            <a:avLst>
              <a:gd name="adj" fmla="val 3376"/>
            </a:avLst>
          </a:prstGeom>
          <a:gradFill>
            <a:gsLst>
              <a:gs pos="0">
                <a:schemeClr val="lt1"/>
              </a:gs>
              <a:gs pos="100000">
                <a:srgbClr val="D7EBFD"/>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26" name="Google Shape;1026;p55"/>
          <p:cNvSpPr/>
          <p:nvPr/>
        </p:nvSpPr>
        <p:spPr>
          <a:xfrm>
            <a:off x="996526" y="2118326"/>
            <a:ext cx="3213008" cy="757423"/>
          </a:xfrm>
          <a:prstGeom prst="snip2DiagRect">
            <a:avLst>
              <a:gd name="adj1" fmla="val 0"/>
              <a:gd name="adj2" fmla="val 0"/>
            </a:avLst>
          </a:prstGeom>
          <a:solidFill>
            <a:srgbClr val="EE6D2B"/>
          </a:solidFill>
          <a:ln>
            <a:noFill/>
          </a:ln>
          <a:effectLst>
            <a:outerShdw blurRad="40000" dist="20000" dir="5400000" rotWithShape="0">
              <a:srgbClr val="000000">
                <a:alpha val="37254"/>
              </a:srgbClr>
            </a:outerShdw>
          </a:effectLst>
        </p:spPr>
        <p:txBody>
          <a:bodyPr spcFirstLastPara="1" wrap="square" lIns="121900" tIns="60925" rIns="121900" bIns="60925" anchor="ctr" anchorCtr="0">
            <a:noAutofit/>
          </a:bodyPr>
          <a:lstStyle/>
          <a:p>
            <a:pPr marL="0" marR="0" lvl="0" indent="0" algn="ctr" rtl="0">
              <a:lnSpc>
                <a:spcPct val="115000"/>
              </a:lnSpc>
              <a:spcBef>
                <a:spcPts val="0"/>
              </a:spcBef>
              <a:spcAft>
                <a:spcPts val="0"/>
              </a:spcAft>
              <a:buNone/>
            </a:pPr>
            <a:endParaRPr sz="1600" dirty="0">
              <a:solidFill>
                <a:schemeClr val="dk1"/>
              </a:solidFill>
              <a:latin typeface="Meiryo UI" panose="020B0604030504040204" pitchFamily="50" charset="-128"/>
              <a:ea typeface="Meiryo UI" panose="020B0604030504040204" pitchFamily="50" charset="-128"/>
              <a:sym typeface="Arial"/>
            </a:endParaRPr>
          </a:p>
        </p:txBody>
      </p:sp>
      <p:sp>
        <p:nvSpPr>
          <p:cNvPr id="1027" name="Google Shape;1027;p55"/>
          <p:cNvSpPr/>
          <p:nvPr/>
        </p:nvSpPr>
        <p:spPr>
          <a:xfrm>
            <a:off x="7757029" y="2106561"/>
            <a:ext cx="3446719" cy="757423"/>
          </a:xfrm>
          <a:prstGeom prst="snip2DiagRect">
            <a:avLst>
              <a:gd name="adj1" fmla="val 0"/>
              <a:gd name="adj2" fmla="val 0"/>
            </a:avLst>
          </a:prstGeom>
          <a:solidFill>
            <a:srgbClr val="EE6D2B"/>
          </a:solidFill>
          <a:ln>
            <a:noFill/>
          </a:ln>
          <a:effectLst>
            <a:outerShdw blurRad="40000" dist="20000" dir="5400000" rotWithShape="0">
              <a:srgbClr val="000000">
                <a:alpha val="37254"/>
              </a:srgbClr>
            </a:outerShdw>
          </a:effectLst>
        </p:spPr>
        <p:txBody>
          <a:bodyPr spcFirstLastPara="1" wrap="square" lIns="121900" tIns="60925" rIns="121900" bIns="60925" anchor="ctr" anchorCtr="0">
            <a:noAutofit/>
          </a:bodyPr>
          <a:lstStyle/>
          <a:p>
            <a:pPr marL="0" marR="0" lvl="0" indent="0" algn="ctr" rtl="0">
              <a:lnSpc>
                <a:spcPct val="115000"/>
              </a:lnSpc>
              <a:spcBef>
                <a:spcPts val="0"/>
              </a:spcBef>
              <a:spcAft>
                <a:spcPts val="0"/>
              </a:spcAft>
              <a:buNone/>
            </a:pPr>
            <a:endParaRPr sz="1600" dirty="0">
              <a:solidFill>
                <a:schemeClr val="dk1"/>
              </a:solidFill>
              <a:latin typeface="Meiryo UI" panose="020B0604030504040204" pitchFamily="50" charset="-128"/>
              <a:ea typeface="Meiryo UI" panose="020B0604030504040204" pitchFamily="50" charset="-128"/>
              <a:sym typeface="Arial"/>
            </a:endParaRPr>
          </a:p>
        </p:txBody>
      </p:sp>
      <p:sp>
        <p:nvSpPr>
          <p:cNvPr id="1028" name="Google Shape;1028;p55"/>
          <p:cNvSpPr/>
          <p:nvPr/>
        </p:nvSpPr>
        <p:spPr>
          <a:xfrm>
            <a:off x="4372048" y="2106561"/>
            <a:ext cx="3213008" cy="757423"/>
          </a:xfrm>
          <a:prstGeom prst="snip2DiagRect">
            <a:avLst>
              <a:gd name="adj1" fmla="val 0"/>
              <a:gd name="adj2" fmla="val 0"/>
            </a:avLst>
          </a:prstGeom>
          <a:solidFill>
            <a:srgbClr val="EE6D2B"/>
          </a:solidFill>
          <a:ln>
            <a:noFill/>
          </a:ln>
          <a:effectLst>
            <a:outerShdw blurRad="40000" dist="20000" dir="5400000" rotWithShape="0">
              <a:srgbClr val="000000">
                <a:alpha val="37254"/>
              </a:srgbClr>
            </a:outerShdw>
          </a:effectLst>
        </p:spPr>
        <p:txBody>
          <a:bodyPr spcFirstLastPara="1" wrap="square" lIns="121900" tIns="60925" rIns="121900" bIns="60925" anchor="ctr" anchorCtr="0">
            <a:noAutofit/>
          </a:bodyPr>
          <a:lstStyle/>
          <a:p>
            <a:pPr marL="0" marR="0" lvl="0" indent="0" algn="ctr" rtl="0">
              <a:lnSpc>
                <a:spcPct val="115000"/>
              </a:lnSpc>
              <a:spcBef>
                <a:spcPts val="0"/>
              </a:spcBef>
              <a:spcAft>
                <a:spcPts val="0"/>
              </a:spcAft>
              <a:buNone/>
            </a:pPr>
            <a:endParaRPr sz="1600" dirty="0">
              <a:solidFill>
                <a:schemeClr val="dk1"/>
              </a:solidFill>
              <a:latin typeface="Meiryo UI" panose="020B0604030504040204" pitchFamily="50" charset="-128"/>
              <a:ea typeface="Meiryo UI" panose="020B0604030504040204" pitchFamily="50" charset="-128"/>
              <a:sym typeface="Arial"/>
            </a:endParaRPr>
          </a:p>
        </p:txBody>
      </p:sp>
      <p:pic>
        <p:nvPicPr>
          <p:cNvPr id="1029" name="Google Shape;1029;p55" descr="ãwindowsãçåçæå°çµæ"/>
          <p:cNvPicPr preferRelativeResize="0"/>
          <p:nvPr/>
        </p:nvPicPr>
        <p:blipFill rotWithShape="1">
          <a:blip r:embed="rId4">
            <a:alphaModFix/>
          </a:blip>
          <a:srcRect/>
          <a:stretch/>
        </p:blipFill>
        <p:spPr>
          <a:xfrm>
            <a:off x="10351305" y="2767671"/>
            <a:ext cx="822345" cy="822345"/>
          </a:xfrm>
          <a:prstGeom prst="rect">
            <a:avLst/>
          </a:prstGeom>
          <a:noFill/>
          <a:ln>
            <a:noFill/>
          </a:ln>
        </p:spPr>
      </p:pic>
      <p:pic>
        <p:nvPicPr>
          <p:cNvPr id="1030" name="Google Shape;1030;p55" descr="ç¸éåç"/>
          <p:cNvPicPr preferRelativeResize="0"/>
          <p:nvPr/>
        </p:nvPicPr>
        <p:blipFill rotWithShape="1">
          <a:blip r:embed="rId5">
            <a:alphaModFix/>
          </a:blip>
          <a:srcRect/>
          <a:stretch/>
        </p:blipFill>
        <p:spPr>
          <a:xfrm>
            <a:off x="10316717" y="4273238"/>
            <a:ext cx="822345" cy="613603"/>
          </a:xfrm>
          <a:prstGeom prst="rect">
            <a:avLst/>
          </a:prstGeom>
          <a:noFill/>
          <a:ln>
            <a:noFill/>
          </a:ln>
        </p:spPr>
      </p:pic>
      <p:pic>
        <p:nvPicPr>
          <p:cNvPr id="1031" name="Google Shape;1031;p55" descr="ãubuntuãçåçæå°çµæ"/>
          <p:cNvPicPr preferRelativeResize="0"/>
          <p:nvPr/>
        </p:nvPicPr>
        <p:blipFill rotWithShape="1">
          <a:blip r:embed="rId6">
            <a:alphaModFix/>
          </a:blip>
          <a:srcRect/>
          <a:stretch/>
        </p:blipFill>
        <p:spPr>
          <a:xfrm>
            <a:off x="10390810" y="5448535"/>
            <a:ext cx="715652" cy="740171"/>
          </a:xfrm>
          <a:prstGeom prst="rect">
            <a:avLst/>
          </a:prstGeom>
          <a:noFill/>
          <a:ln>
            <a:noFill/>
          </a:ln>
        </p:spPr>
      </p:pic>
      <p:sp>
        <p:nvSpPr>
          <p:cNvPr id="1032" name="Google Shape;1032;p55"/>
          <p:cNvSpPr/>
          <p:nvPr/>
        </p:nvSpPr>
        <p:spPr>
          <a:xfrm>
            <a:off x="1422519" y="1704645"/>
            <a:ext cx="385891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HBS 3(ハイブリッドバックアップ同期3)</a:t>
            </a:r>
            <a:endParaRPr sz="1800" dirty="0">
              <a:solidFill>
                <a:schemeClr val="lt1"/>
              </a:solidFill>
              <a:latin typeface="Meiryo UI" panose="020B0604030504040204" pitchFamily="50" charset="-128"/>
              <a:ea typeface="Meiryo UI" panose="020B0604030504040204" pitchFamily="50" charset="-128"/>
              <a:sym typeface="Arial"/>
            </a:endParaRPr>
          </a:p>
        </p:txBody>
      </p:sp>
      <p:cxnSp>
        <p:nvCxnSpPr>
          <p:cNvPr id="1033" name="Google Shape;1033;p55"/>
          <p:cNvCxnSpPr/>
          <p:nvPr/>
        </p:nvCxnSpPr>
        <p:spPr>
          <a:xfrm>
            <a:off x="3823079" y="3389980"/>
            <a:ext cx="927185" cy="0"/>
          </a:xfrm>
          <a:prstGeom prst="straightConnector1">
            <a:avLst/>
          </a:prstGeom>
          <a:noFill/>
          <a:ln w="63500" cap="rnd" cmpd="sng">
            <a:solidFill>
              <a:srgbClr val="3333FF"/>
            </a:solidFill>
            <a:prstDash val="solid"/>
            <a:miter lim="800000"/>
            <a:headEnd type="triangle" w="med" len="med"/>
            <a:tailEnd type="triangle" w="med" len="med"/>
          </a:ln>
        </p:spPr>
      </p:cxnSp>
      <p:pic>
        <p:nvPicPr>
          <p:cNvPr id="1034" name="Google Shape;1034;p55"/>
          <p:cNvPicPr preferRelativeResize="0"/>
          <p:nvPr/>
        </p:nvPicPr>
        <p:blipFill rotWithShape="1">
          <a:blip r:embed="rId7">
            <a:alphaModFix/>
          </a:blip>
          <a:srcRect/>
          <a:stretch/>
        </p:blipFill>
        <p:spPr>
          <a:xfrm>
            <a:off x="4732705" y="3047405"/>
            <a:ext cx="269372" cy="838047"/>
          </a:xfrm>
          <a:prstGeom prst="rect">
            <a:avLst/>
          </a:prstGeom>
          <a:noFill/>
          <a:ln>
            <a:noFill/>
          </a:ln>
          <a:effectLst>
            <a:outerShdw blurRad="50800" dist="38100" dir="2700000" algn="tl" rotWithShape="0">
              <a:srgbClr val="000000">
                <a:alpha val="40000"/>
              </a:srgbClr>
            </a:outerShdw>
          </a:effectLst>
        </p:spPr>
      </p:pic>
      <p:sp>
        <p:nvSpPr>
          <p:cNvPr id="1035" name="Google Shape;1035;p55"/>
          <p:cNvSpPr/>
          <p:nvPr/>
        </p:nvSpPr>
        <p:spPr>
          <a:xfrm>
            <a:off x="3506020" y="2965304"/>
            <a:ext cx="1097632" cy="247508"/>
          </a:xfrm>
          <a:prstGeom prst="roundRect">
            <a:avLst>
              <a:gd name="adj" fmla="val 33459"/>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36" name="Google Shape;1036;p55"/>
          <p:cNvSpPr txBox="1"/>
          <p:nvPr/>
        </p:nvSpPr>
        <p:spPr>
          <a:xfrm>
            <a:off x="3197588" y="2955938"/>
            <a:ext cx="1722923"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ja-JP" altLang="en-US" sz="1000" b="1" dirty="0">
                <a:solidFill>
                  <a:schemeClr val="lt1"/>
                </a:solidFill>
                <a:latin typeface="Meiryo UI" panose="020B0604030504040204" pitchFamily="50" charset="-128"/>
                <a:ea typeface="Meiryo UI" panose="020B0604030504040204" pitchFamily="50" charset="-128"/>
              </a:rPr>
              <a:t>バックアップ</a:t>
            </a:r>
            <a:r>
              <a:rPr lang="en-US" altLang="ja-JP" sz="1000" b="1" dirty="0">
                <a:solidFill>
                  <a:schemeClr val="lt1"/>
                </a:solidFill>
                <a:latin typeface="Meiryo UI" panose="020B0604030504040204" pitchFamily="50" charset="-128"/>
                <a:ea typeface="Meiryo UI" panose="020B0604030504040204" pitchFamily="50" charset="-128"/>
              </a:rPr>
              <a:t>/</a:t>
            </a:r>
            <a:r>
              <a:rPr lang="en-US" sz="1000" b="1" dirty="0" err="1">
                <a:solidFill>
                  <a:schemeClr val="lt1"/>
                </a:solidFill>
                <a:latin typeface="Meiryo UI" panose="020B0604030504040204" pitchFamily="50" charset="-128"/>
                <a:ea typeface="Meiryo UI" panose="020B0604030504040204" pitchFamily="50" charset="-128"/>
              </a:rPr>
              <a:t>復元</a:t>
            </a:r>
            <a:endParaRPr sz="1000" b="1" dirty="0">
              <a:solidFill>
                <a:schemeClr val="lt1"/>
              </a:solidFill>
              <a:latin typeface="Meiryo UI" panose="020B0604030504040204" pitchFamily="50" charset="-128"/>
              <a:ea typeface="Meiryo UI" panose="020B0604030504040204" pitchFamily="50" charset="-128"/>
              <a:sym typeface="Arial"/>
            </a:endParaRPr>
          </a:p>
        </p:txBody>
      </p:sp>
      <p:cxnSp>
        <p:nvCxnSpPr>
          <p:cNvPr id="1037" name="Google Shape;1037;p55"/>
          <p:cNvCxnSpPr/>
          <p:nvPr/>
        </p:nvCxnSpPr>
        <p:spPr>
          <a:xfrm>
            <a:off x="6282911" y="3434320"/>
            <a:ext cx="589048" cy="0"/>
          </a:xfrm>
          <a:prstGeom prst="straightConnector1">
            <a:avLst/>
          </a:prstGeom>
          <a:noFill/>
          <a:ln w="63500" cap="rnd" cmpd="sng">
            <a:solidFill>
              <a:srgbClr val="3333FF"/>
            </a:solidFill>
            <a:prstDash val="solid"/>
            <a:miter lim="800000"/>
            <a:headEnd type="triangle" w="med" len="med"/>
            <a:tailEnd type="triangle" w="med" len="med"/>
          </a:ln>
        </p:spPr>
      </p:cxnSp>
      <p:pic>
        <p:nvPicPr>
          <p:cNvPr id="1038" name="Google Shape;1038;p55"/>
          <p:cNvPicPr preferRelativeResize="0"/>
          <p:nvPr/>
        </p:nvPicPr>
        <p:blipFill rotWithShape="1">
          <a:blip r:embed="rId8">
            <a:alphaModFix/>
          </a:blip>
          <a:srcRect/>
          <a:stretch/>
        </p:blipFill>
        <p:spPr>
          <a:xfrm>
            <a:off x="6876254" y="3035808"/>
            <a:ext cx="600072" cy="600072"/>
          </a:xfrm>
          <a:prstGeom prst="rect">
            <a:avLst/>
          </a:prstGeom>
          <a:noFill/>
          <a:ln>
            <a:noFill/>
          </a:ln>
          <a:effectLst>
            <a:outerShdw blurRad="50800" dist="38100" dir="2700000" algn="tl" rotWithShape="0">
              <a:srgbClr val="000000">
                <a:alpha val="40000"/>
              </a:srgbClr>
            </a:outerShdw>
          </a:effectLst>
        </p:spPr>
      </p:pic>
      <p:pic>
        <p:nvPicPr>
          <p:cNvPr id="1039" name="Google Shape;1039;p55"/>
          <p:cNvPicPr preferRelativeResize="0"/>
          <p:nvPr/>
        </p:nvPicPr>
        <p:blipFill rotWithShape="1">
          <a:blip r:embed="rId9">
            <a:alphaModFix/>
          </a:blip>
          <a:srcRect/>
          <a:stretch/>
        </p:blipFill>
        <p:spPr>
          <a:xfrm>
            <a:off x="4541505" y="4764912"/>
            <a:ext cx="2079639" cy="900559"/>
          </a:xfrm>
          <a:prstGeom prst="rect">
            <a:avLst/>
          </a:prstGeom>
          <a:noFill/>
          <a:ln>
            <a:noFill/>
          </a:ln>
          <a:effectLst>
            <a:outerShdw blurRad="50800" dist="38100" dir="2700000" algn="tl" rotWithShape="0">
              <a:srgbClr val="000000">
                <a:alpha val="40000"/>
              </a:srgbClr>
            </a:outerShdw>
          </a:effectLst>
        </p:spPr>
      </p:pic>
      <p:pic>
        <p:nvPicPr>
          <p:cNvPr id="1040" name="Google Shape;1040;p55"/>
          <p:cNvPicPr preferRelativeResize="0"/>
          <p:nvPr/>
        </p:nvPicPr>
        <p:blipFill rotWithShape="1">
          <a:blip r:embed="rId10">
            <a:alphaModFix/>
          </a:blip>
          <a:srcRect/>
          <a:stretch/>
        </p:blipFill>
        <p:spPr>
          <a:xfrm>
            <a:off x="5230701" y="5014462"/>
            <a:ext cx="509677" cy="509677"/>
          </a:xfrm>
          <a:prstGeom prst="rect">
            <a:avLst/>
          </a:prstGeom>
          <a:noFill/>
          <a:ln>
            <a:noFill/>
          </a:ln>
        </p:spPr>
      </p:pic>
      <p:pic>
        <p:nvPicPr>
          <p:cNvPr id="1041" name="Google Shape;1041;p55"/>
          <p:cNvPicPr preferRelativeResize="0"/>
          <p:nvPr/>
        </p:nvPicPr>
        <p:blipFill rotWithShape="1">
          <a:blip r:embed="rId7">
            <a:alphaModFix/>
          </a:blip>
          <a:srcRect/>
          <a:stretch/>
        </p:blipFill>
        <p:spPr>
          <a:xfrm>
            <a:off x="4756718" y="4820645"/>
            <a:ext cx="269372" cy="838047"/>
          </a:xfrm>
          <a:prstGeom prst="rect">
            <a:avLst/>
          </a:prstGeom>
          <a:noFill/>
          <a:ln>
            <a:noFill/>
          </a:ln>
          <a:effectLst>
            <a:outerShdw blurRad="50800" dist="38100" dir="2700000" algn="tl" rotWithShape="0">
              <a:srgbClr val="000000">
                <a:alpha val="40000"/>
              </a:srgbClr>
            </a:outerShdw>
          </a:effectLst>
        </p:spPr>
      </p:pic>
      <p:sp>
        <p:nvSpPr>
          <p:cNvPr id="1042" name="Google Shape;1042;p55"/>
          <p:cNvSpPr/>
          <p:nvPr/>
        </p:nvSpPr>
        <p:spPr>
          <a:xfrm>
            <a:off x="6127029" y="5170264"/>
            <a:ext cx="726687" cy="320688"/>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43" name="Google Shape;1043;p55"/>
          <p:cNvSpPr txBox="1"/>
          <p:nvPr/>
        </p:nvSpPr>
        <p:spPr>
          <a:xfrm>
            <a:off x="6114221" y="5142540"/>
            <a:ext cx="702233"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a:t>
            </a:r>
            <a:r>
              <a:rPr lang="en-US" sz="1600" dirty="0" err="1">
                <a:solidFill>
                  <a:schemeClr val="lt1"/>
                </a:solidFill>
                <a:latin typeface="Meiryo UI" panose="020B0604030504040204" pitchFamily="50" charset="-128"/>
                <a:ea typeface="Meiryo UI" panose="020B0604030504040204" pitchFamily="50" charset="-128"/>
              </a:rPr>
              <a:t>qdff</a:t>
            </a:r>
            <a:endParaRPr sz="1600" dirty="0">
              <a:solidFill>
                <a:schemeClr val="lt1"/>
              </a:solidFill>
              <a:latin typeface="Meiryo UI" panose="020B0604030504040204" pitchFamily="50" charset="-128"/>
              <a:ea typeface="Meiryo UI" panose="020B0604030504040204" pitchFamily="50" charset="-128"/>
              <a:sym typeface="Arial"/>
            </a:endParaRPr>
          </a:p>
        </p:txBody>
      </p:sp>
      <p:pic>
        <p:nvPicPr>
          <p:cNvPr id="1044" name="Google Shape;1044;p55"/>
          <p:cNvPicPr preferRelativeResize="0"/>
          <p:nvPr/>
        </p:nvPicPr>
        <p:blipFill rotWithShape="1">
          <a:blip r:embed="rId8">
            <a:alphaModFix/>
          </a:blip>
          <a:srcRect/>
          <a:stretch/>
        </p:blipFill>
        <p:spPr>
          <a:xfrm>
            <a:off x="5185774" y="6191612"/>
            <a:ext cx="600072" cy="600072"/>
          </a:xfrm>
          <a:prstGeom prst="rect">
            <a:avLst/>
          </a:prstGeom>
          <a:noFill/>
          <a:ln>
            <a:noFill/>
          </a:ln>
          <a:effectLst>
            <a:outerShdw blurRad="50800" dist="38100" dir="2700000" algn="tl" rotWithShape="0">
              <a:srgbClr val="000000">
                <a:alpha val="40000"/>
              </a:srgbClr>
            </a:outerShdw>
          </a:effectLst>
        </p:spPr>
      </p:pic>
      <p:cxnSp>
        <p:nvCxnSpPr>
          <p:cNvPr id="1045" name="Google Shape;1045;p55"/>
          <p:cNvCxnSpPr/>
          <p:nvPr/>
        </p:nvCxnSpPr>
        <p:spPr>
          <a:xfrm>
            <a:off x="5472476" y="5687515"/>
            <a:ext cx="0" cy="411776"/>
          </a:xfrm>
          <a:prstGeom prst="straightConnector1">
            <a:avLst/>
          </a:prstGeom>
          <a:noFill/>
          <a:ln w="63500" cap="rnd" cmpd="sng">
            <a:solidFill>
              <a:srgbClr val="2C50F5"/>
            </a:solidFill>
            <a:prstDash val="solid"/>
            <a:miter lim="800000"/>
            <a:headEnd type="triangle" w="med" len="med"/>
            <a:tailEnd type="triangle" w="med" len="med"/>
          </a:ln>
        </p:spPr>
      </p:cxnSp>
      <p:pic>
        <p:nvPicPr>
          <p:cNvPr id="1046" name="Google Shape;1046;p55"/>
          <p:cNvPicPr preferRelativeResize="0"/>
          <p:nvPr/>
        </p:nvPicPr>
        <p:blipFill rotWithShape="1">
          <a:blip r:embed="rId11">
            <a:alphaModFix/>
          </a:blip>
          <a:srcRect/>
          <a:stretch/>
        </p:blipFill>
        <p:spPr>
          <a:xfrm>
            <a:off x="8542620" y="5691428"/>
            <a:ext cx="1785404" cy="1004291"/>
          </a:xfrm>
          <a:prstGeom prst="rect">
            <a:avLst/>
          </a:prstGeom>
          <a:noFill/>
          <a:ln>
            <a:noFill/>
          </a:ln>
          <a:effectLst>
            <a:outerShdw blurRad="50800" dist="38100" dir="2700000" algn="tl" rotWithShape="0">
              <a:srgbClr val="000000">
                <a:alpha val="40000"/>
              </a:srgbClr>
            </a:outerShdw>
          </a:effectLst>
        </p:spPr>
      </p:pic>
      <p:sp>
        <p:nvSpPr>
          <p:cNvPr id="1047" name="Google Shape;1047;p55"/>
          <p:cNvSpPr/>
          <p:nvPr/>
        </p:nvSpPr>
        <p:spPr>
          <a:xfrm>
            <a:off x="9630966" y="5526546"/>
            <a:ext cx="726687" cy="320688"/>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48" name="Google Shape;1048;p55"/>
          <p:cNvSpPr txBox="1"/>
          <p:nvPr/>
        </p:nvSpPr>
        <p:spPr>
          <a:xfrm>
            <a:off x="9618157" y="5498820"/>
            <a:ext cx="702233"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a:t>
            </a:r>
            <a:r>
              <a:rPr lang="en-US" sz="1600" dirty="0" err="1">
                <a:solidFill>
                  <a:schemeClr val="lt1"/>
                </a:solidFill>
                <a:latin typeface="Meiryo UI" panose="020B0604030504040204" pitchFamily="50" charset="-128"/>
                <a:ea typeface="Meiryo UI" panose="020B0604030504040204" pitchFamily="50" charset="-128"/>
              </a:rPr>
              <a:t>qdff</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1049" name="Google Shape;1049;p55"/>
          <p:cNvSpPr/>
          <p:nvPr/>
        </p:nvSpPr>
        <p:spPr>
          <a:xfrm>
            <a:off x="9913380" y="3565852"/>
            <a:ext cx="1198208" cy="283271"/>
          </a:xfrm>
          <a:prstGeom prst="roundRect">
            <a:avLst>
              <a:gd name="adj" fmla="val 20570"/>
            </a:avLst>
          </a:prstGeom>
          <a:gradFill>
            <a:gsLst>
              <a:gs pos="0">
                <a:srgbClr val="286FF9"/>
              </a:gs>
              <a:gs pos="25000">
                <a:srgbClr val="286FF9"/>
              </a:gs>
              <a:gs pos="60000">
                <a:srgbClr val="61B1F9"/>
              </a:gs>
              <a:gs pos="100000">
                <a:srgbClr val="1FACF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dirty="0">
              <a:solidFill>
                <a:schemeClr val="dk1"/>
              </a:solidFill>
              <a:latin typeface="Meiryo UI" panose="020B0604030504040204" pitchFamily="50" charset="-128"/>
              <a:ea typeface="Meiryo UI" panose="020B0604030504040204" pitchFamily="50" charset="-128"/>
              <a:sym typeface="Arial"/>
            </a:endParaRPr>
          </a:p>
        </p:txBody>
      </p:sp>
      <p:sp>
        <p:nvSpPr>
          <p:cNvPr id="1050" name="Google Shape;1050;p55"/>
          <p:cNvSpPr txBox="1"/>
          <p:nvPr/>
        </p:nvSpPr>
        <p:spPr>
          <a:xfrm>
            <a:off x="10346384" y="3565602"/>
            <a:ext cx="702233" cy="27699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東京</a:t>
            </a:r>
            <a:endParaRPr sz="1200" b="1" dirty="0">
              <a:solidFill>
                <a:schemeClr val="lt1"/>
              </a:solidFill>
              <a:latin typeface="Meiryo UI" panose="020B0604030504040204" pitchFamily="50" charset="-128"/>
              <a:ea typeface="Meiryo UI" panose="020B0604030504040204" pitchFamily="50" charset="-128"/>
              <a:sym typeface="Arial"/>
            </a:endParaRPr>
          </a:p>
        </p:txBody>
      </p:sp>
      <p:pic>
        <p:nvPicPr>
          <p:cNvPr id="1051" name="Google Shape;1051;p55"/>
          <p:cNvPicPr preferRelativeResize="0"/>
          <p:nvPr/>
        </p:nvPicPr>
        <p:blipFill rotWithShape="1">
          <a:blip r:embed="rId11">
            <a:alphaModFix/>
          </a:blip>
          <a:srcRect/>
          <a:stretch/>
        </p:blipFill>
        <p:spPr>
          <a:xfrm>
            <a:off x="8511312" y="3088055"/>
            <a:ext cx="1785404" cy="1004291"/>
          </a:xfrm>
          <a:prstGeom prst="rect">
            <a:avLst/>
          </a:prstGeom>
          <a:noFill/>
          <a:ln>
            <a:noFill/>
          </a:ln>
          <a:effectLst>
            <a:outerShdw blurRad="50800" dist="38100" dir="2700000" algn="tl" rotWithShape="0">
              <a:srgbClr val="000000">
                <a:alpha val="40000"/>
              </a:srgbClr>
            </a:outerShdw>
          </a:effectLst>
        </p:spPr>
      </p:pic>
      <p:pic>
        <p:nvPicPr>
          <p:cNvPr id="1052" name="Google Shape;1052;p55"/>
          <p:cNvPicPr preferRelativeResize="0"/>
          <p:nvPr/>
        </p:nvPicPr>
        <p:blipFill rotWithShape="1">
          <a:blip r:embed="rId10">
            <a:alphaModFix/>
          </a:blip>
          <a:srcRect/>
          <a:stretch/>
        </p:blipFill>
        <p:spPr>
          <a:xfrm>
            <a:off x="9777470" y="3426006"/>
            <a:ext cx="509677" cy="509677"/>
          </a:xfrm>
          <a:prstGeom prst="rect">
            <a:avLst/>
          </a:prstGeom>
          <a:noFill/>
          <a:ln>
            <a:noFill/>
          </a:ln>
          <a:effectLst>
            <a:outerShdw blurRad="50800" dist="38100" dir="2700000" algn="tl" rotWithShape="0">
              <a:srgbClr val="000000">
                <a:alpha val="40000"/>
              </a:srgbClr>
            </a:outerShdw>
          </a:effectLst>
        </p:spPr>
      </p:pic>
      <p:sp>
        <p:nvSpPr>
          <p:cNvPr id="1053" name="Google Shape;1053;p55"/>
          <p:cNvSpPr/>
          <p:nvPr/>
        </p:nvSpPr>
        <p:spPr>
          <a:xfrm>
            <a:off x="9599658" y="2923172"/>
            <a:ext cx="726687" cy="320688"/>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54" name="Google Shape;1054;p55"/>
          <p:cNvSpPr txBox="1"/>
          <p:nvPr/>
        </p:nvSpPr>
        <p:spPr>
          <a:xfrm>
            <a:off x="9586851" y="2895448"/>
            <a:ext cx="702233"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a:t>
            </a:r>
            <a:r>
              <a:rPr lang="en-US" sz="1600" dirty="0" err="1">
                <a:solidFill>
                  <a:schemeClr val="lt1"/>
                </a:solidFill>
                <a:latin typeface="Meiryo UI" panose="020B0604030504040204" pitchFamily="50" charset="-128"/>
                <a:ea typeface="Meiryo UI" panose="020B0604030504040204" pitchFamily="50" charset="-128"/>
              </a:rPr>
              <a:t>qdff</a:t>
            </a:r>
            <a:endParaRPr sz="1600" dirty="0">
              <a:solidFill>
                <a:schemeClr val="lt1"/>
              </a:solidFill>
              <a:latin typeface="Meiryo UI" panose="020B0604030504040204" pitchFamily="50" charset="-128"/>
              <a:ea typeface="Meiryo UI" panose="020B0604030504040204" pitchFamily="50" charset="-128"/>
              <a:sym typeface="Arial"/>
            </a:endParaRPr>
          </a:p>
        </p:txBody>
      </p:sp>
      <p:pic>
        <p:nvPicPr>
          <p:cNvPr id="1055" name="Google Shape;1055;p55"/>
          <p:cNvPicPr preferRelativeResize="0"/>
          <p:nvPr/>
        </p:nvPicPr>
        <p:blipFill rotWithShape="1">
          <a:blip r:embed="rId11">
            <a:alphaModFix/>
          </a:blip>
          <a:srcRect/>
          <a:stretch/>
        </p:blipFill>
        <p:spPr>
          <a:xfrm>
            <a:off x="8481593" y="4409139"/>
            <a:ext cx="1785404" cy="1004291"/>
          </a:xfrm>
          <a:prstGeom prst="rect">
            <a:avLst/>
          </a:prstGeom>
          <a:noFill/>
          <a:ln>
            <a:noFill/>
          </a:ln>
          <a:effectLst>
            <a:outerShdw blurRad="50800" dist="38100" dir="2700000" algn="tl" rotWithShape="0">
              <a:srgbClr val="000000">
                <a:alpha val="40000"/>
              </a:srgbClr>
            </a:outerShdw>
          </a:effectLst>
        </p:spPr>
      </p:pic>
      <p:sp>
        <p:nvSpPr>
          <p:cNvPr id="1056" name="Google Shape;1056;p55"/>
          <p:cNvSpPr/>
          <p:nvPr/>
        </p:nvSpPr>
        <p:spPr>
          <a:xfrm>
            <a:off x="9569941" y="4244255"/>
            <a:ext cx="726687" cy="320688"/>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57" name="Google Shape;1057;p55"/>
          <p:cNvSpPr txBox="1"/>
          <p:nvPr/>
        </p:nvSpPr>
        <p:spPr>
          <a:xfrm>
            <a:off x="9557133" y="4216530"/>
            <a:ext cx="702233"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a:t>
            </a:r>
            <a:r>
              <a:rPr lang="en-US" sz="1600" dirty="0" err="1">
                <a:solidFill>
                  <a:schemeClr val="lt1"/>
                </a:solidFill>
                <a:latin typeface="Meiryo UI" panose="020B0604030504040204" pitchFamily="50" charset="-128"/>
                <a:ea typeface="Meiryo UI" panose="020B0604030504040204" pitchFamily="50" charset="-128"/>
              </a:rPr>
              <a:t>qdff</a:t>
            </a:r>
            <a:endParaRPr sz="1600" dirty="0">
              <a:solidFill>
                <a:schemeClr val="lt1"/>
              </a:solidFill>
              <a:latin typeface="Meiryo UI" panose="020B0604030504040204" pitchFamily="50" charset="-128"/>
              <a:ea typeface="Meiryo UI" panose="020B0604030504040204" pitchFamily="50" charset="-128"/>
              <a:sym typeface="Arial"/>
            </a:endParaRPr>
          </a:p>
        </p:txBody>
      </p:sp>
      <p:cxnSp>
        <p:nvCxnSpPr>
          <p:cNvPr id="1058" name="Google Shape;1058;p55"/>
          <p:cNvCxnSpPr/>
          <p:nvPr/>
        </p:nvCxnSpPr>
        <p:spPr>
          <a:xfrm>
            <a:off x="2944159" y="4194126"/>
            <a:ext cx="0" cy="1135610"/>
          </a:xfrm>
          <a:prstGeom prst="straightConnector1">
            <a:avLst/>
          </a:prstGeom>
          <a:noFill/>
          <a:ln w="63500" cap="rnd" cmpd="sng">
            <a:solidFill>
              <a:srgbClr val="3333FF"/>
            </a:solidFill>
            <a:prstDash val="solid"/>
            <a:miter lim="800000"/>
            <a:headEnd type="triangle" w="med" len="med"/>
            <a:tailEnd type="triangle" w="med" len="med"/>
          </a:ln>
        </p:spPr>
      </p:cxnSp>
      <p:cxnSp>
        <p:nvCxnSpPr>
          <p:cNvPr id="1059" name="Google Shape;1059;p55"/>
          <p:cNvCxnSpPr/>
          <p:nvPr/>
        </p:nvCxnSpPr>
        <p:spPr>
          <a:xfrm rot="-5400000" flipH="1">
            <a:off x="3653113" y="3857153"/>
            <a:ext cx="1264200" cy="951900"/>
          </a:xfrm>
          <a:prstGeom prst="bentConnector3">
            <a:avLst>
              <a:gd name="adj1" fmla="val 0"/>
            </a:avLst>
          </a:prstGeom>
          <a:noFill/>
          <a:ln w="63500" cap="flat" cmpd="sng">
            <a:solidFill>
              <a:srgbClr val="3333FF"/>
            </a:solidFill>
            <a:prstDash val="solid"/>
            <a:miter lim="800000"/>
            <a:headEnd type="triangle" w="med" len="med"/>
            <a:tailEnd type="triangle" w="med" len="med"/>
          </a:ln>
        </p:spPr>
      </p:cxnSp>
      <p:sp>
        <p:nvSpPr>
          <p:cNvPr id="1060" name="Google Shape;1060;p55"/>
          <p:cNvSpPr/>
          <p:nvPr/>
        </p:nvSpPr>
        <p:spPr>
          <a:xfrm>
            <a:off x="3677185" y="4046082"/>
            <a:ext cx="702233" cy="241012"/>
          </a:xfrm>
          <a:prstGeom prst="roundRect">
            <a:avLst>
              <a:gd name="adj" fmla="val 33459"/>
            </a:avLst>
          </a:prstGeom>
          <a:gradFill>
            <a:gsLst>
              <a:gs pos="0">
                <a:srgbClr val="9A0000"/>
              </a:gs>
              <a:gs pos="100000">
                <a:srgbClr val="D00000"/>
              </a:gs>
            </a:gsLst>
            <a:lin ang="135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61" name="Google Shape;1061;p55"/>
          <p:cNvSpPr txBox="1"/>
          <p:nvPr/>
        </p:nvSpPr>
        <p:spPr>
          <a:xfrm>
            <a:off x="3612388" y="4032441"/>
            <a:ext cx="925841" cy="2565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67" b="1" dirty="0">
                <a:solidFill>
                  <a:schemeClr val="lt1"/>
                </a:solidFill>
                <a:latin typeface="Meiryo UI" panose="020B0604030504040204" pitchFamily="50" charset="-128"/>
                <a:ea typeface="Meiryo UI" panose="020B0604030504040204" pitchFamily="50" charset="-128"/>
              </a:rPr>
              <a:t>TCP BBR</a:t>
            </a:r>
            <a:endParaRPr sz="1067" b="1" dirty="0">
              <a:solidFill>
                <a:schemeClr val="lt1"/>
              </a:solidFill>
              <a:latin typeface="Meiryo UI" panose="020B0604030504040204" pitchFamily="50" charset="-128"/>
              <a:ea typeface="Meiryo UI" panose="020B0604030504040204" pitchFamily="50" charset="-128"/>
              <a:sym typeface="Arial"/>
            </a:endParaRPr>
          </a:p>
        </p:txBody>
      </p:sp>
      <p:sp>
        <p:nvSpPr>
          <p:cNvPr id="1062" name="Google Shape;1062;p55"/>
          <p:cNvSpPr/>
          <p:nvPr/>
        </p:nvSpPr>
        <p:spPr>
          <a:xfrm>
            <a:off x="7328653" y="3534683"/>
            <a:ext cx="841869" cy="841869"/>
          </a:xfrm>
          <a:prstGeom prst="ellipse">
            <a:avLst/>
          </a:prstGeom>
          <a:gradFill>
            <a:gsLst>
              <a:gs pos="0">
                <a:srgbClr val="1F3864"/>
              </a:gs>
              <a:gs pos="100000">
                <a:srgbClr val="1FACF3"/>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nvGrpSpPr>
          <p:cNvPr id="1063" name="Google Shape;1063;p55"/>
          <p:cNvGrpSpPr/>
          <p:nvPr/>
        </p:nvGrpSpPr>
        <p:grpSpPr>
          <a:xfrm>
            <a:off x="7539663" y="3648977"/>
            <a:ext cx="432993" cy="622972"/>
            <a:chOff x="5681591" y="3996458"/>
            <a:chExt cx="353664" cy="508836"/>
          </a:xfrm>
        </p:grpSpPr>
        <p:sp>
          <p:nvSpPr>
            <p:cNvPr id="1064" name="Google Shape;1064;p55"/>
            <p:cNvSpPr/>
            <p:nvPr/>
          </p:nvSpPr>
          <p:spPr>
            <a:xfrm>
              <a:off x="5681591" y="3996458"/>
              <a:ext cx="353664" cy="508836"/>
            </a:xfrm>
            <a:custGeom>
              <a:avLst/>
              <a:gdLst/>
              <a:ahLst/>
              <a:cxnLst/>
              <a:rect l="l" t="t" r="r" b="b"/>
              <a:pathLst>
                <a:path w="353664" h="508836" extrusionOk="0">
                  <a:moveTo>
                    <a:pt x="0" y="0"/>
                  </a:moveTo>
                  <a:lnTo>
                    <a:pt x="0" y="508837"/>
                  </a:lnTo>
                  <a:lnTo>
                    <a:pt x="353664" y="508837"/>
                  </a:lnTo>
                  <a:lnTo>
                    <a:pt x="353664" y="0"/>
                  </a:lnTo>
                  <a:lnTo>
                    <a:pt x="0" y="0"/>
                  </a:lnTo>
                  <a:close/>
                  <a:moveTo>
                    <a:pt x="328714" y="10684"/>
                  </a:moveTo>
                  <a:cubicBezTo>
                    <a:pt x="336011" y="10684"/>
                    <a:pt x="341873" y="16612"/>
                    <a:pt x="341873" y="23843"/>
                  </a:cubicBezTo>
                  <a:cubicBezTo>
                    <a:pt x="341873" y="31139"/>
                    <a:pt x="335945" y="37002"/>
                    <a:pt x="328714" y="37002"/>
                  </a:cubicBezTo>
                  <a:cubicBezTo>
                    <a:pt x="321418" y="37002"/>
                    <a:pt x="315555" y="31073"/>
                    <a:pt x="315555" y="23843"/>
                  </a:cubicBezTo>
                  <a:cubicBezTo>
                    <a:pt x="315490" y="16612"/>
                    <a:pt x="321418" y="10684"/>
                    <a:pt x="328714" y="10684"/>
                  </a:cubicBezTo>
                  <a:close/>
                  <a:moveTo>
                    <a:pt x="25080" y="10684"/>
                  </a:moveTo>
                  <a:cubicBezTo>
                    <a:pt x="32376" y="10684"/>
                    <a:pt x="38239" y="16612"/>
                    <a:pt x="38239" y="23843"/>
                  </a:cubicBezTo>
                  <a:cubicBezTo>
                    <a:pt x="38239" y="31139"/>
                    <a:pt x="32311" y="37002"/>
                    <a:pt x="25080" y="37002"/>
                  </a:cubicBezTo>
                  <a:cubicBezTo>
                    <a:pt x="17784" y="37002"/>
                    <a:pt x="11921" y="31073"/>
                    <a:pt x="11921" y="23843"/>
                  </a:cubicBezTo>
                  <a:cubicBezTo>
                    <a:pt x="11856" y="16612"/>
                    <a:pt x="17784" y="10684"/>
                    <a:pt x="25080" y="10684"/>
                  </a:cubicBezTo>
                  <a:close/>
                  <a:moveTo>
                    <a:pt x="25080" y="498088"/>
                  </a:moveTo>
                  <a:cubicBezTo>
                    <a:pt x="17784" y="498088"/>
                    <a:pt x="11921" y="492160"/>
                    <a:pt x="11921" y="484929"/>
                  </a:cubicBezTo>
                  <a:cubicBezTo>
                    <a:pt x="11921" y="477633"/>
                    <a:pt x="17849" y="471770"/>
                    <a:pt x="25080" y="471770"/>
                  </a:cubicBezTo>
                  <a:cubicBezTo>
                    <a:pt x="32376" y="471770"/>
                    <a:pt x="38239" y="477698"/>
                    <a:pt x="38239" y="484929"/>
                  </a:cubicBezTo>
                  <a:cubicBezTo>
                    <a:pt x="38239" y="492225"/>
                    <a:pt x="32311" y="498088"/>
                    <a:pt x="25080" y="498088"/>
                  </a:cubicBezTo>
                  <a:close/>
                  <a:moveTo>
                    <a:pt x="74329" y="491052"/>
                  </a:moveTo>
                  <a:cubicBezTo>
                    <a:pt x="71137" y="491052"/>
                    <a:pt x="68075" y="489815"/>
                    <a:pt x="65795" y="487535"/>
                  </a:cubicBezTo>
                  <a:lnTo>
                    <a:pt x="18370" y="440110"/>
                  </a:lnTo>
                  <a:cubicBezTo>
                    <a:pt x="16090" y="437830"/>
                    <a:pt x="14853" y="434768"/>
                    <a:pt x="14853" y="431576"/>
                  </a:cubicBezTo>
                  <a:lnTo>
                    <a:pt x="14853" y="315034"/>
                  </a:lnTo>
                  <a:cubicBezTo>
                    <a:pt x="14853" y="309627"/>
                    <a:pt x="18436" y="304937"/>
                    <a:pt x="23582" y="303439"/>
                  </a:cubicBezTo>
                  <a:cubicBezTo>
                    <a:pt x="42604" y="298032"/>
                    <a:pt x="49705" y="275688"/>
                    <a:pt x="44558" y="268326"/>
                  </a:cubicBezTo>
                  <a:cubicBezTo>
                    <a:pt x="25862" y="241943"/>
                    <a:pt x="14853" y="209697"/>
                    <a:pt x="14853" y="174845"/>
                  </a:cubicBezTo>
                  <a:cubicBezTo>
                    <a:pt x="14853" y="168592"/>
                    <a:pt x="15244" y="162468"/>
                    <a:pt x="15895" y="156410"/>
                  </a:cubicBezTo>
                  <a:cubicBezTo>
                    <a:pt x="17849" y="138951"/>
                    <a:pt x="22605" y="122405"/>
                    <a:pt x="29705" y="107096"/>
                  </a:cubicBezTo>
                  <a:lnTo>
                    <a:pt x="24038" y="69508"/>
                  </a:lnTo>
                  <a:cubicBezTo>
                    <a:pt x="22670" y="60258"/>
                    <a:pt x="26839" y="51073"/>
                    <a:pt x="34656" y="46057"/>
                  </a:cubicBezTo>
                  <a:lnTo>
                    <a:pt x="60779" y="29315"/>
                  </a:lnTo>
                  <a:cubicBezTo>
                    <a:pt x="69378" y="23843"/>
                    <a:pt x="80452" y="24429"/>
                    <a:pt x="88400" y="30813"/>
                  </a:cubicBezTo>
                  <a:lnTo>
                    <a:pt x="94263" y="35503"/>
                  </a:lnTo>
                  <a:cubicBezTo>
                    <a:pt x="118431" y="21107"/>
                    <a:pt x="146703" y="12833"/>
                    <a:pt x="176865" y="12833"/>
                  </a:cubicBezTo>
                  <a:cubicBezTo>
                    <a:pt x="260118" y="12833"/>
                    <a:pt x="328649" y="75632"/>
                    <a:pt x="337835" y="156410"/>
                  </a:cubicBezTo>
                  <a:cubicBezTo>
                    <a:pt x="338551" y="162468"/>
                    <a:pt x="338942" y="168592"/>
                    <a:pt x="338942" y="174845"/>
                  </a:cubicBezTo>
                  <a:cubicBezTo>
                    <a:pt x="338942" y="221228"/>
                    <a:pt x="319399" y="263050"/>
                    <a:pt x="288130" y="292625"/>
                  </a:cubicBezTo>
                  <a:cubicBezTo>
                    <a:pt x="285199" y="295426"/>
                    <a:pt x="283831" y="299465"/>
                    <a:pt x="284547" y="303439"/>
                  </a:cubicBezTo>
                  <a:cubicBezTo>
                    <a:pt x="287869" y="322461"/>
                    <a:pt x="304416" y="336857"/>
                    <a:pt x="324350" y="336857"/>
                  </a:cubicBezTo>
                  <a:lnTo>
                    <a:pt x="326890" y="336857"/>
                  </a:lnTo>
                  <a:cubicBezTo>
                    <a:pt x="333535" y="336857"/>
                    <a:pt x="338942" y="342264"/>
                    <a:pt x="338942" y="348909"/>
                  </a:cubicBezTo>
                  <a:lnTo>
                    <a:pt x="338942" y="431511"/>
                  </a:lnTo>
                  <a:cubicBezTo>
                    <a:pt x="338942" y="434703"/>
                    <a:pt x="337704" y="437765"/>
                    <a:pt x="335424" y="440045"/>
                  </a:cubicBezTo>
                  <a:lnTo>
                    <a:pt x="288000" y="487469"/>
                  </a:lnTo>
                  <a:cubicBezTo>
                    <a:pt x="285720" y="489749"/>
                    <a:pt x="282658" y="490987"/>
                    <a:pt x="279466" y="490987"/>
                  </a:cubicBezTo>
                  <a:lnTo>
                    <a:pt x="74329" y="490987"/>
                  </a:lnTo>
                  <a:close/>
                  <a:moveTo>
                    <a:pt x="328714" y="498088"/>
                  </a:moveTo>
                  <a:cubicBezTo>
                    <a:pt x="321418" y="498088"/>
                    <a:pt x="315555" y="492160"/>
                    <a:pt x="315555" y="484929"/>
                  </a:cubicBezTo>
                  <a:cubicBezTo>
                    <a:pt x="315555" y="477633"/>
                    <a:pt x="321484" y="471770"/>
                    <a:pt x="328714" y="471770"/>
                  </a:cubicBezTo>
                  <a:cubicBezTo>
                    <a:pt x="336011" y="471770"/>
                    <a:pt x="341873" y="477698"/>
                    <a:pt x="341873" y="484929"/>
                  </a:cubicBezTo>
                  <a:cubicBezTo>
                    <a:pt x="341873" y="492225"/>
                    <a:pt x="335945" y="498088"/>
                    <a:pt x="328714" y="4980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65" name="Google Shape;1065;p55"/>
            <p:cNvSpPr/>
            <p:nvPr/>
          </p:nvSpPr>
          <p:spPr>
            <a:xfrm>
              <a:off x="5716182" y="4029029"/>
              <a:ext cx="284547" cy="280638"/>
            </a:xfrm>
            <a:custGeom>
              <a:avLst/>
              <a:gdLst/>
              <a:ahLst/>
              <a:cxnLst/>
              <a:rect l="l" t="t" r="r" b="b"/>
              <a:pathLst>
                <a:path w="284547" h="280638" extrusionOk="0">
                  <a:moveTo>
                    <a:pt x="284547" y="142274"/>
                  </a:moveTo>
                  <a:cubicBezTo>
                    <a:pt x="284547" y="63841"/>
                    <a:pt x="220706" y="0"/>
                    <a:pt x="142274" y="0"/>
                  </a:cubicBezTo>
                  <a:cubicBezTo>
                    <a:pt x="63841" y="0"/>
                    <a:pt x="0" y="63841"/>
                    <a:pt x="0" y="142274"/>
                  </a:cubicBezTo>
                  <a:cubicBezTo>
                    <a:pt x="0" y="203509"/>
                    <a:pt x="38826" y="255754"/>
                    <a:pt x="93220" y="275818"/>
                  </a:cubicBezTo>
                  <a:lnTo>
                    <a:pt x="158494" y="212433"/>
                  </a:lnTo>
                  <a:cubicBezTo>
                    <a:pt x="162729" y="208329"/>
                    <a:pt x="168266" y="206049"/>
                    <a:pt x="174194" y="206049"/>
                  </a:cubicBezTo>
                  <a:cubicBezTo>
                    <a:pt x="178884" y="206049"/>
                    <a:pt x="183379" y="207482"/>
                    <a:pt x="187157" y="210153"/>
                  </a:cubicBezTo>
                  <a:cubicBezTo>
                    <a:pt x="196017" y="216407"/>
                    <a:pt x="199144" y="228068"/>
                    <a:pt x="194649" y="237904"/>
                  </a:cubicBezTo>
                  <a:lnTo>
                    <a:pt x="175041" y="280639"/>
                  </a:lnTo>
                  <a:cubicBezTo>
                    <a:pt x="237709" y="265851"/>
                    <a:pt x="284547" y="209437"/>
                    <a:pt x="284547" y="142274"/>
                  </a:cubicBezTo>
                  <a:close/>
                  <a:moveTo>
                    <a:pt x="142274" y="192695"/>
                  </a:moveTo>
                  <a:cubicBezTo>
                    <a:pt x="114457" y="192695"/>
                    <a:pt x="91918" y="170155"/>
                    <a:pt x="91918" y="142339"/>
                  </a:cubicBezTo>
                  <a:cubicBezTo>
                    <a:pt x="91918" y="114522"/>
                    <a:pt x="114457" y="91983"/>
                    <a:pt x="142274" y="91983"/>
                  </a:cubicBezTo>
                  <a:cubicBezTo>
                    <a:pt x="170090" y="91983"/>
                    <a:pt x="192630" y="114522"/>
                    <a:pt x="192630" y="142339"/>
                  </a:cubicBezTo>
                  <a:cubicBezTo>
                    <a:pt x="192630" y="170155"/>
                    <a:pt x="170090" y="192695"/>
                    <a:pt x="142274" y="19269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66" name="Google Shape;1066;p55"/>
            <p:cNvSpPr/>
            <p:nvPr/>
          </p:nvSpPr>
          <p:spPr>
            <a:xfrm>
              <a:off x="5893177" y="4356180"/>
              <a:ext cx="101689" cy="92764"/>
            </a:xfrm>
            <a:custGeom>
              <a:avLst/>
              <a:gdLst/>
              <a:ahLst/>
              <a:cxnLst/>
              <a:rect l="l" t="t" r="r" b="b"/>
              <a:pathLst>
                <a:path w="101689" h="92764" extrusionOk="0">
                  <a:moveTo>
                    <a:pt x="3518" y="18305"/>
                  </a:moveTo>
                  <a:cubicBezTo>
                    <a:pt x="1238" y="20585"/>
                    <a:pt x="0" y="23647"/>
                    <a:pt x="0" y="26839"/>
                  </a:cubicBezTo>
                  <a:lnTo>
                    <a:pt x="0" y="80713"/>
                  </a:lnTo>
                  <a:cubicBezTo>
                    <a:pt x="0" y="87358"/>
                    <a:pt x="5407" y="92764"/>
                    <a:pt x="12052" y="92764"/>
                  </a:cubicBezTo>
                  <a:lnTo>
                    <a:pt x="74850" y="92764"/>
                  </a:lnTo>
                  <a:cubicBezTo>
                    <a:pt x="78042" y="92764"/>
                    <a:pt x="81104" y="91527"/>
                    <a:pt x="83384" y="89247"/>
                  </a:cubicBezTo>
                  <a:lnTo>
                    <a:pt x="98171" y="74459"/>
                  </a:lnTo>
                  <a:cubicBezTo>
                    <a:pt x="100451" y="72179"/>
                    <a:pt x="101689" y="69117"/>
                    <a:pt x="101689" y="65925"/>
                  </a:cubicBezTo>
                  <a:lnTo>
                    <a:pt x="101689" y="12052"/>
                  </a:lnTo>
                  <a:cubicBezTo>
                    <a:pt x="101689" y="5407"/>
                    <a:pt x="96282" y="0"/>
                    <a:pt x="89638" y="0"/>
                  </a:cubicBezTo>
                  <a:lnTo>
                    <a:pt x="26839" y="0"/>
                  </a:lnTo>
                  <a:cubicBezTo>
                    <a:pt x="23647" y="0"/>
                    <a:pt x="20585" y="1238"/>
                    <a:pt x="18305" y="3518"/>
                  </a:cubicBezTo>
                  <a:lnTo>
                    <a:pt x="3518" y="1830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67" name="Google Shape;1067;p55"/>
            <p:cNvSpPr/>
            <p:nvPr/>
          </p:nvSpPr>
          <p:spPr>
            <a:xfrm>
              <a:off x="5718201" y="4318462"/>
              <a:ext cx="149178" cy="152305"/>
            </a:xfrm>
            <a:custGeom>
              <a:avLst/>
              <a:gdLst/>
              <a:ahLst/>
              <a:cxnLst/>
              <a:rect l="l" t="t" r="r" b="b"/>
              <a:pathLst>
                <a:path w="149178" h="152305" extrusionOk="0">
                  <a:moveTo>
                    <a:pt x="107096" y="100191"/>
                  </a:moveTo>
                  <a:cubicBezTo>
                    <a:pt x="102536" y="101689"/>
                    <a:pt x="97780" y="102471"/>
                    <a:pt x="93025" y="102471"/>
                  </a:cubicBezTo>
                  <a:cubicBezTo>
                    <a:pt x="85338" y="102471"/>
                    <a:pt x="77716" y="100517"/>
                    <a:pt x="70941" y="96738"/>
                  </a:cubicBezTo>
                  <a:cubicBezTo>
                    <a:pt x="57066" y="88986"/>
                    <a:pt x="47555" y="74980"/>
                    <a:pt x="45470" y="59216"/>
                  </a:cubicBezTo>
                  <a:cubicBezTo>
                    <a:pt x="44167" y="49183"/>
                    <a:pt x="45731" y="39151"/>
                    <a:pt x="50617" y="29771"/>
                  </a:cubicBezTo>
                  <a:cubicBezTo>
                    <a:pt x="51919" y="27230"/>
                    <a:pt x="52245" y="24103"/>
                    <a:pt x="51985" y="20846"/>
                  </a:cubicBezTo>
                  <a:cubicBezTo>
                    <a:pt x="51073" y="9055"/>
                    <a:pt x="41301" y="0"/>
                    <a:pt x="29510" y="0"/>
                  </a:cubicBezTo>
                  <a:cubicBezTo>
                    <a:pt x="28533" y="0"/>
                    <a:pt x="27621" y="0"/>
                    <a:pt x="26839" y="0"/>
                  </a:cubicBezTo>
                  <a:cubicBezTo>
                    <a:pt x="23647" y="0"/>
                    <a:pt x="20585" y="1238"/>
                    <a:pt x="18305" y="3518"/>
                  </a:cubicBezTo>
                  <a:lnTo>
                    <a:pt x="3518" y="18305"/>
                  </a:lnTo>
                  <a:cubicBezTo>
                    <a:pt x="1238" y="20585"/>
                    <a:pt x="0" y="23647"/>
                    <a:pt x="0" y="26839"/>
                  </a:cubicBezTo>
                  <a:lnTo>
                    <a:pt x="0" y="91006"/>
                  </a:lnTo>
                  <a:cubicBezTo>
                    <a:pt x="0" y="94198"/>
                    <a:pt x="1238" y="97259"/>
                    <a:pt x="3518" y="99539"/>
                  </a:cubicBezTo>
                  <a:lnTo>
                    <a:pt x="52766" y="148788"/>
                  </a:lnTo>
                  <a:cubicBezTo>
                    <a:pt x="55046" y="151068"/>
                    <a:pt x="58108" y="152306"/>
                    <a:pt x="61300" y="152306"/>
                  </a:cubicBezTo>
                  <a:lnTo>
                    <a:pt x="117258" y="152306"/>
                  </a:lnTo>
                  <a:cubicBezTo>
                    <a:pt x="120450" y="152306"/>
                    <a:pt x="123512" y="151068"/>
                    <a:pt x="125792" y="148788"/>
                  </a:cubicBezTo>
                  <a:lnTo>
                    <a:pt x="145661" y="128919"/>
                  </a:lnTo>
                  <a:cubicBezTo>
                    <a:pt x="147941" y="126639"/>
                    <a:pt x="149179" y="123577"/>
                    <a:pt x="149179" y="120385"/>
                  </a:cubicBezTo>
                  <a:lnTo>
                    <a:pt x="149179" y="102471"/>
                  </a:lnTo>
                  <a:cubicBezTo>
                    <a:pt x="149179" y="97455"/>
                    <a:pt x="146117" y="92960"/>
                    <a:pt x="141427" y="91201"/>
                  </a:cubicBezTo>
                  <a:cubicBezTo>
                    <a:pt x="133935" y="88335"/>
                    <a:pt x="125727" y="89572"/>
                    <a:pt x="119343" y="94067"/>
                  </a:cubicBezTo>
                  <a:cubicBezTo>
                    <a:pt x="115565" y="96673"/>
                    <a:pt x="111461" y="98758"/>
                    <a:pt x="107096" y="1001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68" name="Google Shape;1068;p55"/>
            <p:cNvSpPr/>
            <p:nvPr/>
          </p:nvSpPr>
          <p:spPr>
            <a:xfrm>
              <a:off x="5840020" y="4152867"/>
              <a:ext cx="36871" cy="36871"/>
            </a:xfrm>
            <a:custGeom>
              <a:avLst/>
              <a:gdLst/>
              <a:ahLst/>
              <a:cxnLst/>
              <a:rect l="l" t="t" r="r" b="b"/>
              <a:pathLst>
                <a:path w="36871" h="36871" extrusionOk="0">
                  <a:moveTo>
                    <a:pt x="18436" y="0"/>
                  </a:moveTo>
                  <a:cubicBezTo>
                    <a:pt x="8273" y="0"/>
                    <a:pt x="0" y="8273"/>
                    <a:pt x="0" y="18436"/>
                  </a:cubicBezTo>
                  <a:cubicBezTo>
                    <a:pt x="0" y="28598"/>
                    <a:pt x="8273" y="36871"/>
                    <a:pt x="18436" y="36871"/>
                  </a:cubicBezTo>
                  <a:cubicBezTo>
                    <a:pt x="28598" y="36871"/>
                    <a:pt x="36871" y="28598"/>
                    <a:pt x="36871" y="18436"/>
                  </a:cubicBezTo>
                  <a:cubicBezTo>
                    <a:pt x="36871" y="8273"/>
                    <a:pt x="28598" y="0"/>
                    <a:pt x="1843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69" name="Google Shape;1069;p55"/>
            <p:cNvSpPr/>
            <p:nvPr/>
          </p:nvSpPr>
          <p:spPr>
            <a:xfrm>
              <a:off x="5782940" y="4254947"/>
              <a:ext cx="110153" cy="146247"/>
            </a:xfrm>
            <a:custGeom>
              <a:avLst/>
              <a:gdLst/>
              <a:ahLst/>
              <a:cxnLst/>
              <a:rect l="l" t="t" r="r" b="b"/>
              <a:pathLst>
                <a:path w="110153" h="146247" extrusionOk="0">
                  <a:moveTo>
                    <a:pt x="15779" y="142990"/>
                  </a:moveTo>
                  <a:cubicBezTo>
                    <a:pt x="19622" y="145140"/>
                    <a:pt x="23922" y="146247"/>
                    <a:pt x="28221" y="146247"/>
                  </a:cubicBezTo>
                  <a:cubicBezTo>
                    <a:pt x="30892" y="146247"/>
                    <a:pt x="33563" y="145856"/>
                    <a:pt x="36169" y="145010"/>
                  </a:cubicBezTo>
                  <a:cubicBezTo>
                    <a:pt x="42944" y="142795"/>
                    <a:pt x="48481" y="137844"/>
                    <a:pt x="51477" y="131395"/>
                  </a:cubicBezTo>
                  <a:lnTo>
                    <a:pt x="109911" y="3909"/>
                  </a:lnTo>
                  <a:cubicBezTo>
                    <a:pt x="110432" y="2736"/>
                    <a:pt x="110107" y="1303"/>
                    <a:pt x="108999" y="521"/>
                  </a:cubicBezTo>
                  <a:cubicBezTo>
                    <a:pt x="108543" y="195"/>
                    <a:pt x="107957" y="0"/>
                    <a:pt x="107436" y="0"/>
                  </a:cubicBezTo>
                  <a:cubicBezTo>
                    <a:pt x="106719" y="0"/>
                    <a:pt x="106068" y="261"/>
                    <a:pt x="105546" y="782"/>
                  </a:cubicBezTo>
                  <a:lnTo>
                    <a:pt x="9329" y="94067"/>
                  </a:lnTo>
                  <a:cubicBezTo>
                    <a:pt x="2359" y="100842"/>
                    <a:pt x="-1028" y="110484"/>
                    <a:pt x="274" y="120125"/>
                  </a:cubicBezTo>
                  <a:cubicBezTo>
                    <a:pt x="1577" y="129766"/>
                    <a:pt x="7310" y="138235"/>
                    <a:pt x="15779" y="1429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sp>
        <p:nvSpPr>
          <p:cNvPr id="1070" name="Google Shape;1070;p55"/>
          <p:cNvSpPr/>
          <p:nvPr/>
        </p:nvSpPr>
        <p:spPr>
          <a:xfrm>
            <a:off x="7346190" y="5733318"/>
            <a:ext cx="841869" cy="841869"/>
          </a:xfrm>
          <a:prstGeom prst="ellipse">
            <a:avLst/>
          </a:prstGeom>
          <a:gradFill>
            <a:gsLst>
              <a:gs pos="0">
                <a:srgbClr val="1F3864"/>
              </a:gs>
              <a:gs pos="100000">
                <a:srgbClr val="1FACF3"/>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nvGrpSpPr>
          <p:cNvPr id="1071" name="Google Shape;1071;p55"/>
          <p:cNvGrpSpPr/>
          <p:nvPr/>
        </p:nvGrpSpPr>
        <p:grpSpPr>
          <a:xfrm>
            <a:off x="7521180" y="5962496"/>
            <a:ext cx="506668" cy="426757"/>
            <a:chOff x="5683805" y="5518573"/>
            <a:chExt cx="371586" cy="312979"/>
          </a:xfrm>
        </p:grpSpPr>
        <p:sp>
          <p:nvSpPr>
            <p:cNvPr id="1072" name="Google Shape;1072;p55"/>
            <p:cNvSpPr/>
            <p:nvPr/>
          </p:nvSpPr>
          <p:spPr>
            <a:xfrm>
              <a:off x="5688578" y="5618924"/>
              <a:ext cx="315913" cy="121737"/>
            </a:xfrm>
            <a:custGeom>
              <a:avLst/>
              <a:gdLst/>
              <a:ahLst/>
              <a:cxnLst/>
              <a:rect l="l" t="t" r="r" b="b"/>
              <a:pathLst>
                <a:path w="315913" h="121737" extrusionOk="0">
                  <a:moveTo>
                    <a:pt x="147208" y="118366"/>
                  </a:moveTo>
                  <a:lnTo>
                    <a:pt x="9169" y="20325"/>
                  </a:lnTo>
                  <a:cubicBezTo>
                    <a:pt x="179" y="13941"/>
                    <a:pt x="-5945" y="0"/>
                    <a:pt x="9234" y="0"/>
                  </a:cubicBezTo>
                  <a:lnTo>
                    <a:pt x="306679" y="0"/>
                  </a:lnTo>
                  <a:cubicBezTo>
                    <a:pt x="321858" y="0"/>
                    <a:pt x="315734" y="13941"/>
                    <a:pt x="306745" y="20325"/>
                  </a:cubicBezTo>
                  <a:lnTo>
                    <a:pt x="168705" y="118366"/>
                  </a:lnTo>
                  <a:cubicBezTo>
                    <a:pt x="162386" y="122861"/>
                    <a:pt x="153462" y="122861"/>
                    <a:pt x="147208" y="118366"/>
                  </a:cubicBezTo>
                  <a:lnTo>
                    <a:pt x="147208" y="11836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73" name="Google Shape;1073;p55"/>
            <p:cNvSpPr/>
            <p:nvPr/>
          </p:nvSpPr>
          <p:spPr>
            <a:xfrm>
              <a:off x="5693920" y="5741260"/>
              <a:ext cx="305167" cy="90292"/>
            </a:xfrm>
            <a:custGeom>
              <a:avLst/>
              <a:gdLst/>
              <a:ahLst/>
              <a:cxnLst/>
              <a:rect l="l" t="t" r="r" b="b"/>
              <a:pathLst>
                <a:path w="305167" h="90292" extrusionOk="0">
                  <a:moveTo>
                    <a:pt x="297558" y="90292"/>
                  </a:moveTo>
                  <a:cubicBezTo>
                    <a:pt x="304659" y="85276"/>
                    <a:pt x="309675" y="81498"/>
                    <a:pt x="299057" y="73876"/>
                  </a:cubicBezTo>
                  <a:lnTo>
                    <a:pt x="201081" y="6192"/>
                  </a:lnTo>
                  <a:cubicBezTo>
                    <a:pt x="194175" y="1175"/>
                    <a:pt x="190137" y="-453"/>
                    <a:pt x="186489" y="133"/>
                  </a:cubicBezTo>
                  <a:cubicBezTo>
                    <a:pt x="181733" y="1827"/>
                    <a:pt x="177173" y="7104"/>
                    <a:pt x="167792" y="13488"/>
                  </a:cubicBezTo>
                  <a:cubicBezTo>
                    <a:pt x="163037" y="16745"/>
                    <a:pt x="157760" y="18178"/>
                    <a:pt x="152549" y="17917"/>
                  </a:cubicBezTo>
                  <a:cubicBezTo>
                    <a:pt x="147337" y="18113"/>
                    <a:pt x="142061" y="16680"/>
                    <a:pt x="137305" y="13488"/>
                  </a:cubicBezTo>
                  <a:cubicBezTo>
                    <a:pt x="127859" y="7104"/>
                    <a:pt x="123364" y="1827"/>
                    <a:pt x="118609" y="133"/>
                  </a:cubicBezTo>
                  <a:cubicBezTo>
                    <a:pt x="114961" y="-518"/>
                    <a:pt x="110987" y="1175"/>
                    <a:pt x="104017" y="6192"/>
                  </a:cubicBezTo>
                  <a:lnTo>
                    <a:pt x="6041" y="73876"/>
                  </a:lnTo>
                  <a:cubicBezTo>
                    <a:pt x="-3470" y="80781"/>
                    <a:pt x="-539" y="84624"/>
                    <a:pt x="6497" y="89575"/>
                  </a:cubicBezTo>
                  <a:lnTo>
                    <a:pt x="297558" y="90292"/>
                  </a:lnTo>
                  <a:lnTo>
                    <a:pt x="297558" y="9029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74" name="Google Shape;1074;p55"/>
            <p:cNvSpPr/>
            <p:nvPr/>
          </p:nvSpPr>
          <p:spPr>
            <a:xfrm>
              <a:off x="5683805" y="5652330"/>
              <a:ext cx="114245" cy="150998"/>
            </a:xfrm>
            <a:custGeom>
              <a:avLst/>
              <a:gdLst/>
              <a:ahLst/>
              <a:cxnLst/>
              <a:rect l="l" t="t" r="r" b="b"/>
              <a:pathLst>
                <a:path w="114245" h="150998" extrusionOk="0">
                  <a:moveTo>
                    <a:pt x="111070" y="71279"/>
                  </a:moveTo>
                  <a:cubicBezTo>
                    <a:pt x="115304" y="74276"/>
                    <a:pt x="115304" y="79031"/>
                    <a:pt x="111070" y="82028"/>
                  </a:cubicBezTo>
                  <a:lnTo>
                    <a:pt x="13615" y="148344"/>
                  </a:lnTo>
                  <a:cubicBezTo>
                    <a:pt x="6514" y="153165"/>
                    <a:pt x="0" y="151015"/>
                    <a:pt x="0" y="145152"/>
                  </a:cubicBezTo>
                  <a:lnTo>
                    <a:pt x="0" y="5614"/>
                  </a:lnTo>
                  <a:cubicBezTo>
                    <a:pt x="0" y="-249"/>
                    <a:pt x="7101" y="-2138"/>
                    <a:pt x="13615" y="2943"/>
                  </a:cubicBezTo>
                  <a:lnTo>
                    <a:pt x="111070" y="71279"/>
                  </a:lnTo>
                  <a:lnTo>
                    <a:pt x="111070" y="7127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75" name="Google Shape;1075;p55"/>
            <p:cNvSpPr/>
            <p:nvPr/>
          </p:nvSpPr>
          <p:spPr>
            <a:xfrm>
              <a:off x="5894952" y="5652330"/>
              <a:ext cx="114245" cy="150998"/>
            </a:xfrm>
            <a:custGeom>
              <a:avLst/>
              <a:gdLst/>
              <a:ahLst/>
              <a:cxnLst/>
              <a:rect l="l" t="t" r="r" b="b"/>
              <a:pathLst>
                <a:path w="114245" h="150998" extrusionOk="0">
                  <a:moveTo>
                    <a:pt x="3176" y="71279"/>
                  </a:moveTo>
                  <a:cubicBezTo>
                    <a:pt x="-1059" y="74276"/>
                    <a:pt x="-1059" y="79031"/>
                    <a:pt x="3176" y="82028"/>
                  </a:cubicBezTo>
                  <a:lnTo>
                    <a:pt x="100630" y="148344"/>
                  </a:lnTo>
                  <a:cubicBezTo>
                    <a:pt x="107731" y="153165"/>
                    <a:pt x="114246" y="151015"/>
                    <a:pt x="114246" y="145152"/>
                  </a:cubicBezTo>
                  <a:lnTo>
                    <a:pt x="114246" y="5614"/>
                  </a:lnTo>
                  <a:cubicBezTo>
                    <a:pt x="114246" y="-249"/>
                    <a:pt x="107145" y="-2138"/>
                    <a:pt x="100630" y="2943"/>
                  </a:cubicBezTo>
                  <a:lnTo>
                    <a:pt x="3176" y="71279"/>
                  </a:lnTo>
                  <a:lnTo>
                    <a:pt x="3176" y="7127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76" name="Google Shape;1076;p55"/>
            <p:cNvSpPr/>
            <p:nvPr/>
          </p:nvSpPr>
          <p:spPr>
            <a:xfrm>
              <a:off x="5742666" y="5518573"/>
              <a:ext cx="312723" cy="85367"/>
            </a:xfrm>
            <a:custGeom>
              <a:avLst/>
              <a:gdLst/>
              <a:ahLst/>
              <a:cxnLst/>
              <a:rect l="l" t="t" r="r" b="b"/>
              <a:pathLst>
                <a:path w="312723" h="85367" extrusionOk="0">
                  <a:moveTo>
                    <a:pt x="75205" y="85303"/>
                  </a:moveTo>
                  <a:lnTo>
                    <a:pt x="7130" y="20290"/>
                  </a:lnTo>
                  <a:cubicBezTo>
                    <a:pt x="-817" y="12668"/>
                    <a:pt x="-4922" y="-1990"/>
                    <a:pt x="10127" y="225"/>
                  </a:cubicBezTo>
                  <a:lnTo>
                    <a:pt x="304445" y="43155"/>
                  </a:lnTo>
                  <a:cubicBezTo>
                    <a:pt x="319428" y="45370"/>
                    <a:pt x="311351" y="58268"/>
                    <a:pt x="301579" y="63284"/>
                  </a:cubicBezTo>
                  <a:lnTo>
                    <a:pt x="258454" y="85368"/>
                  </a:lnTo>
                  <a:lnTo>
                    <a:pt x="75205" y="85368"/>
                  </a:lnTo>
                  <a:lnTo>
                    <a:pt x="75205" y="8530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77" name="Google Shape;1077;p55"/>
            <p:cNvSpPr/>
            <p:nvPr/>
          </p:nvSpPr>
          <p:spPr>
            <a:xfrm>
              <a:off x="6020663" y="5760481"/>
              <a:ext cx="880" cy="5667"/>
            </a:xfrm>
            <a:custGeom>
              <a:avLst/>
              <a:gdLst/>
              <a:ahLst/>
              <a:cxnLst/>
              <a:rect l="l" t="t" r="r" b="b"/>
              <a:pathLst>
                <a:path w="880" h="5667" extrusionOk="0">
                  <a:moveTo>
                    <a:pt x="0" y="5667"/>
                  </a:moveTo>
                  <a:cubicBezTo>
                    <a:pt x="1107" y="4169"/>
                    <a:pt x="1238" y="2345"/>
                    <a:pt x="0" y="0"/>
                  </a:cubicBezTo>
                  <a:lnTo>
                    <a:pt x="0" y="5667"/>
                  </a:lnTo>
                  <a:lnTo>
                    <a:pt x="0" y="566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78" name="Google Shape;1078;p55"/>
            <p:cNvSpPr/>
            <p:nvPr/>
          </p:nvSpPr>
          <p:spPr>
            <a:xfrm>
              <a:off x="5726214" y="5550578"/>
              <a:ext cx="73091" cy="53297"/>
            </a:xfrm>
            <a:custGeom>
              <a:avLst/>
              <a:gdLst/>
              <a:ahLst/>
              <a:cxnLst/>
              <a:rect l="l" t="t" r="r" b="b"/>
              <a:pathLst>
                <a:path w="73091" h="53297" extrusionOk="0">
                  <a:moveTo>
                    <a:pt x="0" y="53297"/>
                  </a:moveTo>
                  <a:lnTo>
                    <a:pt x="7101" y="4765"/>
                  </a:lnTo>
                  <a:cubicBezTo>
                    <a:pt x="7947" y="-1033"/>
                    <a:pt x="15244" y="-1880"/>
                    <a:pt x="20911" y="4114"/>
                  </a:cubicBezTo>
                  <a:lnTo>
                    <a:pt x="73091" y="53297"/>
                  </a:lnTo>
                  <a:lnTo>
                    <a:pt x="0" y="53297"/>
                  </a:lnTo>
                  <a:lnTo>
                    <a:pt x="0" y="5329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79" name="Google Shape;1079;p55"/>
            <p:cNvSpPr/>
            <p:nvPr/>
          </p:nvSpPr>
          <p:spPr>
            <a:xfrm>
              <a:off x="6020598" y="5595866"/>
              <a:ext cx="34793" cy="149529"/>
            </a:xfrm>
            <a:custGeom>
              <a:avLst/>
              <a:gdLst/>
              <a:ahLst/>
              <a:cxnLst/>
              <a:rect l="l" t="t" r="r" b="b"/>
              <a:pathLst>
                <a:path w="34793" h="149529" extrusionOk="0">
                  <a:moveTo>
                    <a:pt x="65" y="145137"/>
                  </a:moveTo>
                  <a:lnTo>
                    <a:pt x="651" y="145723"/>
                  </a:lnTo>
                  <a:cubicBezTo>
                    <a:pt x="6970" y="151521"/>
                    <a:pt x="13745" y="150349"/>
                    <a:pt x="14592" y="144551"/>
                  </a:cubicBezTo>
                  <a:lnTo>
                    <a:pt x="34722" y="6512"/>
                  </a:lnTo>
                  <a:cubicBezTo>
                    <a:pt x="35568" y="714"/>
                    <a:pt x="28793" y="-2153"/>
                    <a:pt x="21628" y="1886"/>
                  </a:cubicBezTo>
                  <a:lnTo>
                    <a:pt x="0" y="12765"/>
                  </a:lnTo>
                  <a:lnTo>
                    <a:pt x="0" y="145137"/>
                  </a:lnTo>
                  <a:lnTo>
                    <a:pt x="65" y="14513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grpSp>
        <p:nvGrpSpPr>
          <p:cNvPr id="1080" name="Google Shape;1080;p55"/>
          <p:cNvGrpSpPr/>
          <p:nvPr/>
        </p:nvGrpSpPr>
        <p:grpSpPr>
          <a:xfrm>
            <a:off x="7088723" y="4629021"/>
            <a:ext cx="1272149" cy="700805"/>
            <a:chOff x="5382236" y="3152426"/>
            <a:chExt cx="932985" cy="513965"/>
          </a:xfrm>
        </p:grpSpPr>
        <p:grpSp>
          <p:nvGrpSpPr>
            <p:cNvPr id="1081" name="Google Shape;1081;p55"/>
            <p:cNvGrpSpPr/>
            <p:nvPr/>
          </p:nvGrpSpPr>
          <p:grpSpPr>
            <a:xfrm>
              <a:off x="5382236" y="3398651"/>
              <a:ext cx="366236" cy="267740"/>
              <a:chOff x="9637509" y="2915693"/>
              <a:chExt cx="366236" cy="267740"/>
            </a:xfrm>
          </p:grpSpPr>
          <p:sp>
            <p:nvSpPr>
              <p:cNvPr id="1082" name="Google Shape;1082;p55"/>
              <p:cNvSpPr/>
              <p:nvPr/>
            </p:nvSpPr>
            <p:spPr>
              <a:xfrm>
                <a:off x="9637509" y="2915693"/>
                <a:ext cx="327932" cy="267674"/>
              </a:xfrm>
              <a:custGeom>
                <a:avLst/>
                <a:gdLst/>
                <a:ahLst/>
                <a:cxnLst/>
                <a:rect l="l" t="t" r="r" b="b"/>
                <a:pathLst>
                  <a:path w="327932" h="267674" extrusionOk="0">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nvGrpSpPr>
              <p:cNvPr id="1083" name="Google Shape;1083;p55"/>
              <p:cNvGrpSpPr/>
              <p:nvPr/>
            </p:nvGrpSpPr>
            <p:grpSpPr>
              <a:xfrm>
                <a:off x="9647019" y="2961685"/>
                <a:ext cx="306045" cy="221748"/>
                <a:chOff x="9647019" y="2961685"/>
                <a:chExt cx="306045" cy="221748"/>
              </a:xfrm>
            </p:grpSpPr>
            <p:sp>
              <p:nvSpPr>
                <p:cNvPr id="1084" name="Google Shape;1084;p55"/>
                <p:cNvSpPr/>
                <p:nvPr/>
              </p:nvSpPr>
              <p:spPr>
                <a:xfrm>
                  <a:off x="9647019" y="2961685"/>
                  <a:ext cx="291387" cy="221748"/>
                </a:xfrm>
                <a:custGeom>
                  <a:avLst/>
                  <a:gdLst/>
                  <a:ahLst/>
                  <a:cxnLst/>
                  <a:rect l="l" t="t" r="r" b="b"/>
                  <a:pathLst>
                    <a:path w="291387" h="221748" extrusionOk="0">
                      <a:moveTo>
                        <a:pt x="0" y="0"/>
                      </a:moveTo>
                      <a:lnTo>
                        <a:pt x="291387" y="0"/>
                      </a:lnTo>
                      <a:lnTo>
                        <a:pt x="291387" y="221749"/>
                      </a:lnTo>
                      <a:lnTo>
                        <a:pt x="0" y="221749"/>
                      </a:lnTo>
                      <a:close/>
                    </a:path>
                  </a:pathLst>
                </a:custGeom>
                <a:solidFill>
                  <a:srgbClr val="CAD0D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85" name="Google Shape;1085;p55"/>
                <p:cNvSpPr/>
                <p:nvPr/>
              </p:nvSpPr>
              <p:spPr>
                <a:xfrm>
                  <a:off x="9657052" y="2971717"/>
                  <a:ext cx="296012" cy="211716"/>
                </a:xfrm>
                <a:custGeom>
                  <a:avLst/>
                  <a:gdLst/>
                  <a:ahLst/>
                  <a:cxnLst/>
                  <a:rect l="l" t="t" r="r" b="b"/>
                  <a:pathLst>
                    <a:path w="296012" h="211716" extrusionOk="0">
                      <a:moveTo>
                        <a:pt x="0" y="0"/>
                      </a:moveTo>
                      <a:lnTo>
                        <a:pt x="296012" y="0"/>
                      </a:lnTo>
                      <a:lnTo>
                        <a:pt x="296012" y="211717"/>
                      </a:lnTo>
                      <a:lnTo>
                        <a:pt x="0" y="2117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sp>
            <p:nvSpPr>
              <p:cNvPr id="1086" name="Google Shape;1086;p55"/>
              <p:cNvSpPr/>
              <p:nvPr/>
            </p:nvSpPr>
            <p:spPr>
              <a:xfrm>
                <a:off x="9656661" y="2953346"/>
                <a:ext cx="347084" cy="230021"/>
              </a:xfrm>
              <a:custGeom>
                <a:avLst/>
                <a:gdLst/>
                <a:ahLst/>
                <a:cxnLst/>
                <a:rect l="l" t="t" r="r" b="b"/>
                <a:pathLst>
                  <a:path w="347084" h="230021" extrusionOk="0">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0"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grpSp>
          <p:nvGrpSpPr>
            <p:cNvPr id="1087" name="Google Shape;1087;p55"/>
            <p:cNvGrpSpPr/>
            <p:nvPr/>
          </p:nvGrpSpPr>
          <p:grpSpPr>
            <a:xfrm>
              <a:off x="5948985" y="3398651"/>
              <a:ext cx="366236" cy="267740"/>
              <a:chOff x="10204258" y="2915693"/>
              <a:chExt cx="366236" cy="267740"/>
            </a:xfrm>
          </p:grpSpPr>
          <p:sp>
            <p:nvSpPr>
              <p:cNvPr id="1088" name="Google Shape;1088;p55"/>
              <p:cNvSpPr/>
              <p:nvPr/>
            </p:nvSpPr>
            <p:spPr>
              <a:xfrm>
                <a:off x="10204258" y="2915693"/>
                <a:ext cx="327932" cy="267674"/>
              </a:xfrm>
              <a:custGeom>
                <a:avLst/>
                <a:gdLst/>
                <a:ahLst/>
                <a:cxnLst/>
                <a:rect l="l" t="t" r="r" b="b"/>
                <a:pathLst>
                  <a:path w="327932" h="267674" extrusionOk="0">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nvGrpSpPr>
              <p:cNvPr id="1089" name="Google Shape;1089;p55"/>
              <p:cNvGrpSpPr/>
              <p:nvPr/>
            </p:nvGrpSpPr>
            <p:grpSpPr>
              <a:xfrm>
                <a:off x="10213768" y="2961685"/>
                <a:ext cx="306045" cy="221748"/>
                <a:chOff x="10213768" y="2961685"/>
                <a:chExt cx="306045" cy="221748"/>
              </a:xfrm>
            </p:grpSpPr>
            <p:sp>
              <p:nvSpPr>
                <p:cNvPr id="1090" name="Google Shape;1090;p55"/>
                <p:cNvSpPr/>
                <p:nvPr/>
              </p:nvSpPr>
              <p:spPr>
                <a:xfrm>
                  <a:off x="10213768" y="2961685"/>
                  <a:ext cx="291387" cy="221748"/>
                </a:xfrm>
                <a:custGeom>
                  <a:avLst/>
                  <a:gdLst/>
                  <a:ahLst/>
                  <a:cxnLst/>
                  <a:rect l="l" t="t" r="r" b="b"/>
                  <a:pathLst>
                    <a:path w="291387" h="221748" extrusionOk="0">
                      <a:moveTo>
                        <a:pt x="0" y="0"/>
                      </a:moveTo>
                      <a:lnTo>
                        <a:pt x="291387" y="0"/>
                      </a:lnTo>
                      <a:lnTo>
                        <a:pt x="291387" y="221749"/>
                      </a:lnTo>
                      <a:lnTo>
                        <a:pt x="0" y="221749"/>
                      </a:lnTo>
                      <a:close/>
                    </a:path>
                  </a:pathLst>
                </a:custGeom>
                <a:solidFill>
                  <a:srgbClr val="CAD0D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91" name="Google Shape;1091;p55"/>
                <p:cNvSpPr/>
                <p:nvPr/>
              </p:nvSpPr>
              <p:spPr>
                <a:xfrm>
                  <a:off x="10223801" y="2971717"/>
                  <a:ext cx="296012" cy="211716"/>
                </a:xfrm>
                <a:custGeom>
                  <a:avLst/>
                  <a:gdLst/>
                  <a:ahLst/>
                  <a:cxnLst/>
                  <a:rect l="l" t="t" r="r" b="b"/>
                  <a:pathLst>
                    <a:path w="296012" h="211716" extrusionOk="0">
                      <a:moveTo>
                        <a:pt x="0" y="0"/>
                      </a:moveTo>
                      <a:lnTo>
                        <a:pt x="296012" y="0"/>
                      </a:lnTo>
                      <a:lnTo>
                        <a:pt x="296012" y="211717"/>
                      </a:lnTo>
                      <a:lnTo>
                        <a:pt x="0" y="2117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sp>
            <p:nvSpPr>
              <p:cNvPr id="1092" name="Google Shape;1092;p55"/>
              <p:cNvSpPr/>
              <p:nvPr/>
            </p:nvSpPr>
            <p:spPr>
              <a:xfrm>
                <a:off x="10223410" y="2953346"/>
                <a:ext cx="347084" cy="230021"/>
              </a:xfrm>
              <a:custGeom>
                <a:avLst/>
                <a:gdLst/>
                <a:ahLst/>
                <a:cxnLst/>
                <a:rect l="l" t="t" r="r" b="b"/>
                <a:pathLst>
                  <a:path w="347084" h="230021" extrusionOk="0">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1"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grpSp>
          <p:nvGrpSpPr>
            <p:cNvPr id="1093" name="Google Shape;1093;p55"/>
            <p:cNvGrpSpPr/>
            <p:nvPr/>
          </p:nvGrpSpPr>
          <p:grpSpPr>
            <a:xfrm>
              <a:off x="5413635" y="3228366"/>
              <a:ext cx="538932" cy="172109"/>
              <a:chOff x="9668908" y="2745408"/>
              <a:chExt cx="538932" cy="172109"/>
            </a:xfrm>
          </p:grpSpPr>
          <p:sp>
            <p:nvSpPr>
              <p:cNvPr id="1094" name="Google Shape;1094;p55"/>
              <p:cNvSpPr/>
              <p:nvPr/>
            </p:nvSpPr>
            <p:spPr>
              <a:xfrm>
                <a:off x="9668908" y="2745408"/>
                <a:ext cx="538932" cy="172109"/>
              </a:xfrm>
              <a:custGeom>
                <a:avLst/>
                <a:gdLst/>
                <a:ahLst/>
                <a:cxnLst/>
                <a:rect l="l" t="t" r="r" b="b"/>
                <a:pathLst>
                  <a:path w="538932" h="172109" extrusionOk="0">
                    <a:moveTo>
                      <a:pt x="538933" y="12638"/>
                    </a:moveTo>
                    <a:lnTo>
                      <a:pt x="538933" y="159472"/>
                    </a:lnTo>
                    <a:cubicBezTo>
                      <a:pt x="538933" y="166442"/>
                      <a:pt x="533265" y="172109"/>
                      <a:pt x="526295" y="172109"/>
                    </a:cubicBezTo>
                    <a:lnTo>
                      <a:pt x="12638" y="172109"/>
                    </a:lnTo>
                    <a:cubicBezTo>
                      <a:pt x="5667" y="172109"/>
                      <a:pt x="0" y="166442"/>
                      <a:pt x="0" y="159472"/>
                    </a:cubicBezTo>
                    <a:lnTo>
                      <a:pt x="0" y="12638"/>
                    </a:lnTo>
                    <a:cubicBezTo>
                      <a:pt x="0" y="5668"/>
                      <a:pt x="5667" y="0"/>
                      <a:pt x="12638" y="0"/>
                    </a:cubicBezTo>
                    <a:lnTo>
                      <a:pt x="526295" y="0"/>
                    </a:lnTo>
                    <a:cubicBezTo>
                      <a:pt x="533265" y="65"/>
                      <a:pt x="538933" y="5668"/>
                      <a:pt x="538933" y="12638"/>
                    </a:cubicBezTo>
                    <a:close/>
                  </a:path>
                </a:pathLst>
              </a:custGeom>
              <a:solidFill>
                <a:srgbClr val="F2F2F2"/>
              </a:solidFill>
              <a:ln w="9525" cap="flat" cmpd="sng">
                <a:solidFill>
                  <a:srgbClr val="BEBEBE"/>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nvGrpSpPr>
              <p:cNvPr id="1095" name="Google Shape;1095;p55"/>
              <p:cNvGrpSpPr/>
              <p:nvPr/>
            </p:nvGrpSpPr>
            <p:grpSpPr>
              <a:xfrm>
                <a:off x="9696177" y="2803301"/>
                <a:ext cx="277610" cy="56382"/>
                <a:chOff x="9696177" y="2803301"/>
                <a:chExt cx="277610" cy="56382"/>
              </a:xfrm>
            </p:grpSpPr>
            <p:sp>
              <p:nvSpPr>
                <p:cNvPr id="1096" name="Google Shape;1096;p55"/>
                <p:cNvSpPr/>
                <p:nvPr/>
              </p:nvSpPr>
              <p:spPr>
                <a:xfrm rot="-5400000">
                  <a:off x="9696177" y="2803301"/>
                  <a:ext cx="56349" cy="56349"/>
                </a:xfrm>
                <a:custGeom>
                  <a:avLst/>
                  <a:gdLst/>
                  <a:ahLst/>
                  <a:cxnLst/>
                  <a:rect l="l" t="t" r="r" b="b"/>
                  <a:pathLst>
                    <a:path w="56349" h="56349" extrusionOk="0">
                      <a:moveTo>
                        <a:pt x="0" y="0"/>
                      </a:moveTo>
                      <a:lnTo>
                        <a:pt x="56349" y="0"/>
                      </a:lnTo>
                      <a:lnTo>
                        <a:pt x="56349" y="56349"/>
                      </a:lnTo>
                      <a:lnTo>
                        <a:pt x="0" y="56349"/>
                      </a:lnTo>
                      <a:close/>
                    </a:path>
                  </a:pathLst>
                </a:custGeom>
                <a:solidFill>
                  <a:srgbClr val="41A5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97" name="Google Shape;1097;p55"/>
                <p:cNvSpPr/>
                <p:nvPr/>
              </p:nvSpPr>
              <p:spPr>
                <a:xfrm rot="-5400000">
                  <a:off x="9769932" y="2803314"/>
                  <a:ext cx="56349" cy="56349"/>
                </a:xfrm>
                <a:custGeom>
                  <a:avLst/>
                  <a:gdLst/>
                  <a:ahLst/>
                  <a:cxnLst/>
                  <a:rect l="l" t="t" r="r" b="b"/>
                  <a:pathLst>
                    <a:path w="56349" h="56349" extrusionOk="0">
                      <a:moveTo>
                        <a:pt x="0" y="0"/>
                      </a:moveTo>
                      <a:lnTo>
                        <a:pt x="56349" y="0"/>
                      </a:lnTo>
                      <a:lnTo>
                        <a:pt x="56349" y="56349"/>
                      </a:lnTo>
                      <a:lnTo>
                        <a:pt x="0" y="56349"/>
                      </a:lnTo>
                      <a:close/>
                    </a:path>
                  </a:pathLst>
                </a:custGeom>
                <a:solidFill>
                  <a:srgbClr val="FF7D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98" name="Google Shape;1098;p55"/>
                <p:cNvSpPr/>
                <p:nvPr/>
              </p:nvSpPr>
              <p:spPr>
                <a:xfrm rot="-5400000">
                  <a:off x="9843685" y="2803321"/>
                  <a:ext cx="56349" cy="56349"/>
                </a:xfrm>
                <a:custGeom>
                  <a:avLst/>
                  <a:gdLst/>
                  <a:ahLst/>
                  <a:cxnLst/>
                  <a:rect l="l" t="t" r="r" b="b"/>
                  <a:pathLst>
                    <a:path w="56349" h="56349" extrusionOk="0">
                      <a:moveTo>
                        <a:pt x="0" y="0"/>
                      </a:moveTo>
                      <a:lnTo>
                        <a:pt x="56349" y="0"/>
                      </a:lnTo>
                      <a:lnTo>
                        <a:pt x="56349" y="56349"/>
                      </a:lnTo>
                      <a:lnTo>
                        <a:pt x="0" y="56349"/>
                      </a:lnTo>
                      <a:close/>
                    </a:path>
                  </a:pathLst>
                </a:custGeom>
                <a:solidFill>
                  <a:srgbClr val="5F43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099" name="Google Shape;1099;p55"/>
                <p:cNvSpPr/>
                <p:nvPr/>
              </p:nvSpPr>
              <p:spPr>
                <a:xfrm rot="-5400000">
                  <a:off x="9917438" y="2803334"/>
                  <a:ext cx="56349" cy="56349"/>
                </a:xfrm>
                <a:custGeom>
                  <a:avLst/>
                  <a:gdLst/>
                  <a:ahLst/>
                  <a:cxnLst/>
                  <a:rect l="l" t="t" r="r" b="b"/>
                  <a:pathLst>
                    <a:path w="56349" h="56349" extrusionOk="0">
                      <a:moveTo>
                        <a:pt x="0" y="0"/>
                      </a:moveTo>
                      <a:lnTo>
                        <a:pt x="56349" y="0"/>
                      </a:lnTo>
                      <a:lnTo>
                        <a:pt x="56349" y="56349"/>
                      </a:lnTo>
                      <a:lnTo>
                        <a:pt x="0" y="56349"/>
                      </a:lnTo>
                      <a:close/>
                    </a:path>
                  </a:pathLst>
                </a:custGeom>
                <a:solidFill>
                  <a:srgbClr val="56565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grpSp>
        <p:sp>
          <p:nvSpPr>
            <p:cNvPr id="1100" name="Google Shape;1100;p55"/>
            <p:cNvSpPr/>
            <p:nvPr/>
          </p:nvSpPr>
          <p:spPr>
            <a:xfrm>
              <a:off x="5612713" y="3152426"/>
              <a:ext cx="672542" cy="357686"/>
            </a:xfrm>
            <a:custGeom>
              <a:avLst/>
              <a:gdLst/>
              <a:ahLst/>
              <a:cxnLst/>
              <a:rect l="l" t="t" r="r" b="b"/>
              <a:pathLst>
                <a:path w="672542" h="357686" extrusionOk="0">
                  <a:moveTo>
                    <a:pt x="593914" y="203296"/>
                  </a:moveTo>
                  <a:cubicBezTo>
                    <a:pt x="549616" y="98675"/>
                    <a:pt x="452813" y="19395"/>
                    <a:pt x="332037" y="3044"/>
                  </a:cubicBezTo>
                  <a:cubicBezTo>
                    <a:pt x="194779" y="-15521"/>
                    <a:pt x="65860" y="52358"/>
                    <a:pt x="0" y="164861"/>
                  </a:cubicBezTo>
                  <a:cubicBezTo>
                    <a:pt x="62668" y="97047"/>
                    <a:pt x="156214" y="59785"/>
                    <a:pt x="254646" y="73074"/>
                  </a:cubicBezTo>
                  <a:cubicBezTo>
                    <a:pt x="351384" y="86168"/>
                    <a:pt x="430534" y="145123"/>
                    <a:pt x="473463" y="225054"/>
                  </a:cubicBezTo>
                  <a:lnTo>
                    <a:pt x="386953" y="240688"/>
                  </a:lnTo>
                  <a:lnTo>
                    <a:pt x="555544" y="357686"/>
                  </a:lnTo>
                  <a:lnTo>
                    <a:pt x="672542" y="189095"/>
                  </a:lnTo>
                  <a:lnTo>
                    <a:pt x="593914" y="203296"/>
                  </a:lnTo>
                  <a:close/>
                </a:path>
              </a:pathLst>
            </a:custGeom>
            <a:solidFill>
              <a:srgbClr val="000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sp>
        <p:nvSpPr>
          <p:cNvPr id="1101" name="Google Shape;1101;p55"/>
          <p:cNvSpPr/>
          <p:nvPr/>
        </p:nvSpPr>
        <p:spPr>
          <a:xfrm>
            <a:off x="7068340" y="5388104"/>
            <a:ext cx="1319339" cy="286919"/>
          </a:xfrm>
          <a:prstGeom prst="roundRect">
            <a:avLst>
              <a:gd name="adj" fmla="val 33459"/>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102" name="Google Shape;1102;p55"/>
          <p:cNvSpPr txBox="1"/>
          <p:nvPr/>
        </p:nvSpPr>
        <p:spPr>
          <a:xfrm>
            <a:off x="6881791" y="5392029"/>
            <a:ext cx="1687629" cy="2616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b="1" dirty="0">
                <a:solidFill>
                  <a:schemeClr val="lt1"/>
                </a:solidFill>
                <a:latin typeface="Meiryo UI" panose="020B0604030504040204" pitchFamily="50" charset="-128"/>
                <a:ea typeface="Meiryo UI" panose="020B0604030504040204" pitchFamily="50" charset="-128"/>
              </a:rPr>
              <a:t>SMB/</a:t>
            </a:r>
            <a:r>
              <a:rPr lang="en-US" sz="1100" b="1" dirty="0" err="1">
                <a:solidFill>
                  <a:schemeClr val="lt1"/>
                </a:solidFill>
                <a:latin typeface="Meiryo UI" panose="020B0604030504040204" pitchFamily="50" charset="-128"/>
                <a:ea typeface="Meiryo UI" panose="020B0604030504040204" pitchFamily="50" charset="-128"/>
              </a:rPr>
              <a:t>Rsync</a:t>
            </a:r>
            <a:r>
              <a:rPr lang="en-US" sz="1100" b="1" dirty="0">
                <a:solidFill>
                  <a:schemeClr val="lt1"/>
                </a:solidFill>
                <a:latin typeface="Meiryo UI" panose="020B0604030504040204" pitchFamily="50" charset="-128"/>
                <a:ea typeface="Meiryo UI" panose="020B0604030504040204" pitchFamily="50" charset="-128"/>
              </a:rPr>
              <a:t>/FTP</a:t>
            </a:r>
            <a:endParaRPr dirty="0">
              <a:latin typeface="Meiryo UI" panose="020B0604030504040204" pitchFamily="50" charset="-128"/>
              <a:ea typeface="Meiryo UI" panose="020B0604030504040204" pitchFamily="50" charset="-128"/>
            </a:endParaRPr>
          </a:p>
        </p:txBody>
      </p:sp>
      <p:pic>
        <p:nvPicPr>
          <p:cNvPr id="1103" name="Google Shape;1103;p55"/>
          <p:cNvPicPr preferRelativeResize="0"/>
          <p:nvPr/>
        </p:nvPicPr>
        <p:blipFill rotWithShape="1">
          <a:blip r:embed="rId7">
            <a:alphaModFix/>
          </a:blip>
          <a:srcRect/>
          <a:stretch/>
        </p:blipFill>
        <p:spPr>
          <a:xfrm>
            <a:off x="1772756" y="5135092"/>
            <a:ext cx="269372" cy="838047"/>
          </a:xfrm>
          <a:prstGeom prst="rect">
            <a:avLst/>
          </a:prstGeom>
          <a:noFill/>
          <a:ln>
            <a:noFill/>
          </a:ln>
          <a:effectLst>
            <a:outerShdw blurRad="50800" dist="38100" dir="2700000" algn="tl" rotWithShape="0">
              <a:srgbClr val="000000">
                <a:alpha val="40000"/>
              </a:srgbClr>
            </a:outerShdw>
          </a:effectLst>
        </p:spPr>
      </p:pic>
      <p:sp>
        <p:nvSpPr>
          <p:cNvPr id="1104" name="Google Shape;1104;p55"/>
          <p:cNvSpPr/>
          <p:nvPr/>
        </p:nvSpPr>
        <p:spPr>
          <a:xfrm>
            <a:off x="9923956" y="4888337"/>
            <a:ext cx="1198208" cy="283271"/>
          </a:xfrm>
          <a:prstGeom prst="roundRect">
            <a:avLst>
              <a:gd name="adj" fmla="val 20570"/>
            </a:avLst>
          </a:prstGeom>
          <a:gradFill>
            <a:gsLst>
              <a:gs pos="0">
                <a:srgbClr val="286FF9"/>
              </a:gs>
              <a:gs pos="25000">
                <a:srgbClr val="286FF9"/>
              </a:gs>
              <a:gs pos="60000">
                <a:srgbClr val="61B1F9"/>
              </a:gs>
              <a:gs pos="100000">
                <a:srgbClr val="1FACF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dirty="0">
              <a:solidFill>
                <a:schemeClr val="dk1"/>
              </a:solidFill>
              <a:latin typeface="Meiryo UI" panose="020B0604030504040204" pitchFamily="50" charset="-128"/>
              <a:ea typeface="Meiryo UI" panose="020B0604030504040204" pitchFamily="50" charset="-128"/>
              <a:sym typeface="Arial"/>
            </a:endParaRPr>
          </a:p>
        </p:txBody>
      </p:sp>
      <p:pic>
        <p:nvPicPr>
          <p:cNvPr id="1105" name="Google Shape;1105;p55"/>
          <p:cNvPicPr preferRelativeResize="0"/>
          <p:nvPr/>
        </p:nvPicPr>
        <p:blipFill rotWithShape="1">
          <a:blip r:embed="rId10">
            <a:alphaModFix/>
          </a:blip>
          <a:srcRect/>
          <a:stretch/>
        </p:blipFill>
        <p:spPr>
          <a:xfrm>
            <a:off x="9747753" y="4773450"/>
            <a:ext cx="509677" cy="509677"/>
          </a:xfrm>
          <a:prstGeom prst="rect">
            <a:avLst/>
          </a:prstGeom>
          <a:noFill/>
          <a:ln>
            <a:noFill/>
          </a:ln>
          <a:effectLst>
            <a:outerShdw blurRad="50800" dist="38100" dir="2700000" algn="tl" rotWithShape="0">
              <a:srgbClr val="000000">
                <a:alpha val="40000"/>
              </a:srgbClr>
            </a:outerShdw>
          </a:effectLst>
        </p:spPr>
      </p:pic>
      <p:sp>
        <p:nvSpPr>
          <p:cNvPr id="1106" name="Google Shape;1106;p55"/>
          <p:cNvSpPr txBox="1"/>
          <p:nvPr/>
        </p:nvSpPr>
        <p:spPr>
          <a:xfrm>
            <a:off x="10201060" y="4892633"/>
            <a:ext cx="1015980" cy="27699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ニューヨーク</a:t>
            </a:r>
            <a:endParaRPr dirty="0">
              <a:latin typeface="Meiryo UI" panose="020B0604030504040204" pitchFamily="50" charset="-128"/>
              <a:ea typeface="Meiryo UI" panose="020B0604030504040204" pitchFamily="50" charset="-128"/>
            </a:endParaRPr>
          </a:p>
        </p:txBody>
      </p:sp>
      <p:sp>
        <p:nvSpPr>
          <p:cNvPr id="1107" name="Google Shape;1107;p55"/>
          <p:cNvSpPr/>
          <p:nvPr/>
        </p:nvSpPr>
        <p:spPr>
          <a:xfrm>
            <a:off x="9923956" y="6261356"/>
            <a:ext cx="1198208" cy="283271"/>
          </a:xfrm>
          <a:prstGeom prst="roundRect">
            <a:avLst>
              <a:gd name="adj" fmla="val 20570"/>
            </a:avLst>
          </a:prstGeom>
          <a:gradFill>
            <a:gsLst>
              <a:gs pos="0">
                <a:srgbClr val="286FF9"/>
              </a:gs>
              <a:gs pos="25000">
                <a:srgbClr val="286FF9"/>
              </a:gs>
              <a:gs pos="60000">
                <a:srgbClr val="61B1F9"/>
              </a:gs>
              <a:gs pos="100000">
                <a:srgbClr val="1FACF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dirty="0">
              <a:solidFill>
                <a:schemeClr val="dk1"/>
              </a:solidFill>
              <a:latin typeface="Meiryo UI" panose="020B0604030504040204" pitchFamily="50" charset="-128"/>
              <a:ea typeface="Meiryo UI" panose="020B0604030504040204" pitchFamily="50" charset="-128"/>
              <a:sym typeface="Arial"/>
            </a:endParaRPr>
          </a:p>
        </p:txBody>
      </p:sp>
      <p:pic>
        <p:nvPicPr>
          <p:cNvPr id="1108" name="Google Shape;1108;p55"/>
          <p:cNvPicPr preferRelativeResize="0"/>
          <p:nvPr/>
        </p:nvPicPr>
        <p:blipFill rotWithShape="1">
          <a:blip r:embed="rId10">
            <a:alphaModFix/>
          </a:blip>
          <a:srcRect/>
          <a:stretch/>
        </p:blipFill>
        <p:spPr>
          <a:xfrm>
            <a:off x="9808778" y="6078230"/>
            <a:ext cx="509677" cy="509677"/>
          </a:xfrm>
          <a:prstGeom prst="rect">
            <a:avLst/>
          </a:prstGeom>
          <a:noFill/>
          <a:ln>
            <a:noFill/>
          </a:ln>
          <a:effectLst>
            <a:outerShdw blurRad="50800" dist="38100" dir="2700000" algn="tl" rotWithShape="0">
              <a:srgbClr val="000000">
                <a:alpha val="40000"/>
              </a:srgbClr>
            </a:outerShdw>
          </a:effectLst>
        </p:spPr>
      </p:pic>
      <p:sp>
        <p:nvSpPr>
          <p:cNvPr id="1109" name="Google Shape;1109;p55"/>
          <p:cNvSpPr txBox="1"/>
          <p:nvPr/>
        </p:nvSpPr>
        <p:spPr>
          <a:xfrm>
            <a:off x="10333148" y="6260125"/>
            <a:ext cx="797135" cy="27699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ロンドン</a:t>
            </a:r>
            <a:endParaRPr sz="1200" b="1" dirty="0">
              <a:solidFill>
                <a:schemeClr val="lt1"/>
              </a:solidFill>
              <a:latin typeface="Meiryo UI" panose="020B0604030504040204" pitchFamily="50" charset="-128"/>
              <a:ea typeface="Meiryo UI" panose="020B0604030504040204" pitchFamily="50" charset="-128"/>
              <a:sym typeface="Arial"/>
            </a:endParaRPr>
          </a:p>
        </p:txBody>
      </p:sp>
      <p:sp>
        <p:nvSpPr>
          <p:cNvPr id="1110" name="Google Shape;1110;p55"/>
          <p:cNvSpPr/>
          <p:nvPr/>
        </p:nvSpPr>
        <p:spPr>
          <a:xfrm>
            <a:off x="5488622" y="3920348"/>
            <a:ext cx="726687" cy="320688"/>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111" name="Google Shape;1111;p55"/>
          <p:cNvSpPr txBox="1"/>
          <p:nvPr/>
        </p:nvSpPr>
        <p:spPr>
          <a:xfrm>
            <a:off x="5475813" y="3892622"/>
            <a:ext cx="702233"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a:t>
            </a:r>
            <a:r>
              <a:rPr lang="en-US" sz="1600" dirty="0" err="1">
                <a:solidFill>
                  <a:schemeClr val="lt1"/>
                </a:solidFill>
                <a:latin typeface="Meiryo UI" panose="020B0604030504040204" pitchFamily="50" charset="-128"/>
                <a:ea typeface="Meiryo UI" panose="020B0604030504040204" pitchFamily="50" charset="-128"/>
              </a:rPr>
              <a:t>qdff</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1112" name="Google Shape;1112;p55"/>
          <p:cNvSpPr/>
          <p:nvPr/>
        </p:nvSpPr>
        <p:spPr>
          <a:xfrm>
            <a:off x="2520407" y="5846256"/>
            <a:ext cx="912643" cy="283271"/>
          </a:xfrm>
          <a:prstGeom prst="roundRect">
            <a:avLst>
              <a:gd name="adj" fmla="val 20570"/>
            </a:avLst>
          </a:prstGeom>
          <a:gradFill>
            <a:gsLst>
              <a:gs pos="0">
                <a:srgbClr val="286FF9"/>
              </a:gs>
              <a:gs pos="25000">
                <a:srgbClr val="286FF9"/>
              </a:gs>
              <a:gs pos="60000">
                <a:srgbClr val="61B1F9"/>
              </a:gs>
              <a:gs pos="100000">
                <a:srgbClr val="1FACF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dirty="0">
              <a:solidFill>
                <a:schemeClr val="dk1"/>
              </a:solidFill>
              <a:latin typeface="Meiryo UI" panose="020B0604030504040204" pitchFamily="50" charset="-128"/>
              <a:ea typeface="Meiryo UI" panose="020B0604030504040204" pitchFamily="50" charset="-128"/>
              <a:sym typeface="Arial"/>
            </a:endParaRPr>
          </a:p>
        </p:txBody>
      </p:sp>
      <p:sp>
        <p:nvSpPr>
          <p:cNvPr id="1113" name="Google Shape;1113;p55"/>
          <p:cNvSpPr txBox="1"/>
          <p:nvPr/>
        </p:nvSpPr>
        <p:spPr>
          <a:xfrm>
            <a:off x="2590609" y="5853505"/>
            <a:ext cx="776656" cy="27699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台北</a:t>
            </a:r>
            <a:endParaRPr sz="1200" b="1" dirty="0">
              <a:solidFill>
                <a:schemeClr val="lt1"/>
              </a:solidFill>
              <a:latin typeface="Meiryo UI" panose="020B0604030504040204" pitchFamily="50" charset="-128"/>
              <a:ea typeface="Meiryo UI" panose="020B0604030504040204" pitchFamily="50" charset="-128"/>
              <a:sym typeface="Arial"/>
            </a:endParaRPr>
          </a:p>
        </p:txBody>
      </p:sp>
      <p:pic>
        <p:nvPicPr>
          <p:cNvPr id="1114" name="Google Shape;1114;p55" descr="一張含有 畫畫 的圖片&#10;&#10;自動產生的描述"/>
          <p:cNvPicPr preferRelativeResize="0"/>
          <p:nvPr/>
        </p:nvPicPr>
        <p:blipFill rotWithShape="1">
          <a:blip r:embed="rId12">
            <a:alphaModFix/>
          </a:blip>
          <a:srcRect/>
          <a:stretch/>
        </p:blipFill>
        <p:spPr>
          <a:xfrm>
            <a:off x="3459414" y="5505958"/>
            <a:ext cx="374067" cy="374067"/>
          </a:xfrm>
          <a:prstGeom prst="rect">
            <a:avLst/>
          </a:prstGeom>
          <a:noFill/>
          <a:ln>
            <a:noFill/>
          </a:ln>
          <a:effectLst>
            <a:outerShdw blurRad="50800" dist="38100" dir="2700000" algn="tl" rotWithShape="0">
              <a:srgbClr val="000000">
                <a:alpha val="40000"/>
              </a:srgbClr>
            </a:outerShdw>
          </a:effectLst>
        </p:spPr>
      </p:pic>
      <p:pic>
        <p:nvPicPr>
          <p:cNvPr id="1115" name="Google Shape;1115;p55" descr="一張含有 畫畫 的圖片&#10;&#10;自動產生的描述"/>
          <p:cNvPicPr preferRelativeResize="0"/>
          <p:nvPr/>
        </p:nvPicPr>
        <p:blipFill rotWithShape="1">
          <a:blip r:embed="rId12">
            <a:alphaModFix/>
          </a:blip>
          <a:srcRect/>
          <a:stretch/>
        </p:blipFill>
        <p:spPr>
          <a:xfrm>
            <a:off x="5817072" y="3577627"/>
            <a:ext cx="374067" cy="374067"/>
          </a:xfrm>
          <a:prstGeom prst="rect">
            <a:avLst/>
          </a:prstGeom>
          <a:noFill/>
          <a:ln>
            <a:noFill/>
          </a:ln>
          <a:effectLst>
            <a:outerShdw blurRad="50800" dist="38100" dir="2700000" algn="tl" rotWithShape="0">
              <a:srgbClr val="000000">
                <a:alpha val="40000"/>
              </a:srgbClr>
            </a:outerShdw>
          </a:effectLst>
        </p:spPr>
      </p:pic>
      <p:pic>
        <p:nvPicPr>
          <p:cNvPr id="1116" name="Google Shape;1116;p55"/>
          <p:cNvPicPr preferRelativeResize="0"/>
          <p:nvPr/>
        </p:nvPicPr>
        <p:blipFill rotWithShape="1">
          <a:blip r:embed="rId13">
            <a:alphaModFix/>
          </a:blip>
          <a:srcRect/>
          <a:stretch/>
        </p:blipFill>
        <p:spPr>
          <a:xfrm>
            <a:off x="1111088" y="3050390"/>
            <a:ext cx="1073727" cy="850877"/>
          </a:xfrm>
          <a:prstGeom prst="rect">
            <a:avLst/>
          </a:prstGeom>
          <a:noFill/>
          <a:ln>
            <a:noFill/>
          </a:ln>
          <a:effectLst>
            <a:outerShdw blurRad="50800" dist="38100" dir="2700000" algn="tl" rotWithShape="0">
              <a:srgbClr val="000000">
                <a:alpha val="40000"/>
              </a:srgbClr>
            </a:outerShdw>
          </a:effectLst>
        </p:spPr>
      </p:pic>
      <p:sp>
        <p:nvSpPr>
          <p:cNvPr id="1117" name="Google Shape;1117;p55"/>
          <p:cNvSpPr/>
          <p:nvPr/>
        </p:nvSpPr>
        <p:spPr>
          <a:xfrm>
            <a:off x="2520407" y="3833464"/>
            <a:ext cx="912643" cy="283271"/>
          </a:xfrm>
          <a:prstGeom prst="roundRect">
            <a:avLst>
              <a:gd name="adj" fmla="val 20570"/>
            </a:avLst>
          </a:prstGeom>
          <a:gradFill>
            <a:gsLst>
              <a:gs pos="0">
                <a:srgbClr val="286FF9"/>
              </a:gs>
              <a:gs pos="25000">
                <a:srgbClr val="286FF9"/>
              </a:gs>
              <a:gs pos="60000">
                <a:srgbClr val="61B1F9"/>
              </a:gs>
              <a:gs pos="100000">
                <a:srgbClr val="1FACF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dirty="0">
              <a:solidFill>
                <a:schemeClr val="dk1"/>
              </a:solidFill>
              <a:latin typeface="Meiryo UI" panose="020B0604030504040204" pitchFamily="50" charset="-128"/>
              <a:ea typeface="Meiryo UI" panose="020B0604030504040204" pitchFamily="50" charset="-128"/>
              <a:sym typeface="Arial"/>
            </a:endParaRPr>
          </a:p>
        </p:txBody>
      </p:sp>
      <p:sp>
        <p:nvSpPr>
          <p:cNvPr id="1118" name="Google Shape;1118;p55"/>
          <p:cNvSpPr txBox="1"/>
          <p:nvPr/>
        </p:nvSpPr>
        <p:spPr>
          <a:xfrm>
            <a:off x="2580776" y="3840713"/>
            <a:ext cx="764921" cy="27699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台北</a:t>
            </a:r>
            <a:endParaRPr sz="1200" b="1" dirty="0">
              <a:solidFill>
                <a:schemeClr val="lt1"/>
              </a:solidFill>
              <a:latin typeface="Meiryo UI" panose="020B0604030504040204" pitchFamily="50" charset="-128"/>
              <a:ea typeface="Meiryo UI" panose="020B0604030504040204" pitchFamily="50" charset="-128"/>
              <a:sym typeface="Arial"/>
            </a:endParaRPr>
          </a:p>
        </p:txBody>
      </p:sp>
      <p:pic>
        <p:nvPicPr>
          <p:cNvPr id="1119" name="Google Shape;1119;p55" descr="A picture containing text, pool ball&#10;&#10;Description automatically generated"/>
          <p:cNvPicPr preferRelativeResize="0"/>
          <p:nvPr/>
        </p:nvPicPr>
        <p:blipFill rotWithShape="1">
          <a:blip r:embed="rId14">
            <a:alphaModFix/>
          </a:blip>
          <a:srcRect/>
          <a:stretch/>
        </p:blipFill>
        <p:spPr>
          <a:xfrm>
            <a:off x="563153" y="1780210"/>
            <a:ext cx="885323" cy="875298"/>
          </a:xfrm>
          <a:prstGeom prst="rect">
            <a:avLst/>
          </a:prstGeom>
          <a:noFill/>
          <a:ln>
            <a:noFill/>
          </a:ln>
        </p:spPr>
      </p:pic>
      <p:grpSp>
        <p:nvGrpSpPr>
          <p:cNvPr id="1120" name="Google Shape;1120;p55"/>
          <p:cNvGrpSpPr/>
          <p:nvPr/>
        </p:nvGrpSpPr>
        <p:grpSpPr>
          <a:xfrm>
            <a:off x="7514608" y="1596610"/>
            <a:ext cx="3858002" cy="450169"/>
            <a:chOff x="7056050" y="1595650"/>
            <a:chExt cx="3858002" cy="450169"/>
          </a:xfrm>
        </p:grpSpPr>
        <p:grpSp>
          <p:nvGrpSpPr>
            <p:cNvPr id="1121" name="Google Shape;1121;p55"/>
            <p:cNvGrpSpPr/>
            <p:nvPr/>
          </p:nvGrpSpPr>
          <p:grpSpPr>
            <a:xfrm>
              <a:off x="7056050" y="1636698"/>
              <a:ext cx="1858577" cy="409121"/>
              <a:chOff x="6987961" y="1893412"/>
              <a:chExt cx="1858577" cy="409121"/>
            </a:xfrm>
          </p:grpSpPr>
          <p:pic>
            <p:nvPicPr>
              <p:cNvPr id="1122" name="Google Shape;1122;p55"/>
              <p:cNvPicPr preferRelativeResize="0"/>
              <p:nvPr/>
            </p:nvPicPr>
            <p:blipFill rotWithShape="1">
              <a:blip r:embed="rId15">
                <a:alphaModFix/>
              </a:blip>
              <a:srcRect/>
              <a:stretch/>
            </p:blipFill>
            <p:spPr>
              <a:xfrm>
                <a:off x="7448996" y="1893412"/>
                <a:ext cx="409123" cy="409121"/>
              </a:xfrm>
              <a:prstGeom prst="rect">
                <a:avLst/>
              </a:prstGeom>
              <a:noFill/>
              <a:ln>
                <a:noFill/>
              </a:ln>
            </p:spPr>
          </p:pic>
          <p:pic>
            <p:nvPicPr>
              <p:cNvPr id="1123" name="Google Shape;1123;p55"/>
              <p:cNvPicPr preferRelativeResize="0"/>
              <p:nvPr/>
            </p:nvPicPr>
            <p:blipFill rotWithShape="1">
              <a:blip r:embed="rId16">
                <a:alphaModFix/>
              </a:blip>
              <a:srcRect/>
              <a:stretch/>
            </p:blipFill>
            <p:spPr>
              <a:xfrm>
                <a:off x="6987961" y="1893412"/>
                <a:ext cx="409123" cy="409121"/>
              </a:xfrm>
              <a:prstGeom prst="rect">
                <a:avLst/>
              </a:prstGeom>
              <a:noFill/>
              <a:ln>
                <a:noFill/>
              </a:ln>
            </p:spPr>
          </p:pic>
          <p:pic>
            <p:nvPicPr>
              <p:cNvPr id="1124" name="Google Shape;1124;p55"/>
              <p:cNvPicPr preferRelativeResize="0"/>
              <p:nvPr/>
            </p:nvPicPr>
            <p:blipFill rotWithShape="1">
              <a:blip r:embed="rId17">
                <a:alphaModFix/>
              </a:blip>
              <a:srcRect/>
              <a:stretch/>
            </p:blipFill>
            <p:spPr>
              <a:xfrm>
                <a:off x="7910032" y="1893412"/>
                <a:ext cx="409123" cy="409121"/>
              </a:xfrm>
              <a:prstGeom prst="rect">
                <a:avLst/>
              </a:prstGeom>
              <a:noFill/>
              <a:ln>
                <a:noFill/>
              </a:ln>
            </p:spPr>
          </p:pic>
          <p:pic>
            <p:nvPicPr>
              <p:cNvPr id="1125" name="Google Shape;1125;p55"/>
              <p:cNvPicPr preferRelativeResize="0"/>
              <p:nvPr/>
            </p:nvPicPr>
            <p:blipFill rotWithShape="1">
              <a:blip r:embed="rId18">
                <a:alphaModFix/>
              </a:blip>
              <a:srcRect/>
              <a:stretch/>
            </p:blipFill>
            <p:spPr>
              <a:xfrm>
                <a:off x="8406465" y="1920022"/>
                <a:ext cx="440073" cy="318938"/>
              </a:xfrm>
              <a:prstGeom prst="rect">
                <a:avLst/>
              </a:prstGeom>
              <a:noFill/>
              <a:ln>
                <a:noFill/>
              </a:ln>
            </p:spPr>
          </p:pic>
        </p:grpSp>
        <p:grpSp>
          <p:nvGrpSpPr>
            <p:cNvPr id="1126" name="Google Shape;1126;p55"/>
            <p:cNvGrpSpPr/>
            <p:nvPr/>
          </p:nvGrpSpPr>
          <p:grpSpPr>
            <a:xfrm>
              <a:off x="9046836" y="1595650"/>
              <a:ext cx="1867216" cy="409121"/>
              <a:chOff x="7119686" y="1432378"/>
              <a:chExt cx="1867216" cy="409121"/>
            </a:xfrm>
          </p:grpSpPr>
          <p:pic>
            <p:nvPicPr>
              <p:cNvPr id="1127" name="Google Shape;1127;p55"/>
              <p:cNvPicPr preferRelativeResize="0"/>
              <p:nvPr/>
            </p:nvPicPr>
            <p:blipFill rotWithShape="1">
              <a:blip r:embed="rId19">
                <a:alphaModFix/>
              </a:blip>
              <a:srcRect/>
              <a:stretch/>
            </p:blipFill>
            <p:spPr>
              <a:xfrm>
                <a:off x="7119686" y="1432378"/>
                <a:ext cx="409123" cy="409121"/>
              </a:xfrm>
              <a:prstGeom prst="rect">
                <a:avLst/>
              </a:prstGeom>
              <a:noFill/>
              <a:ln>
                <a:noFill/>
              </a:ln>
            </p:spPr>
          </p:pic>
          <p:pic>
            <p:nvPicPr>
              <p:cNvPr id="1128" name="Google Shape;1128;p55"/>
              <p:cNvPicPr preferRelativeResize="0"/>
              <p:nvPr/>
            </p:nvPicPr>
            <p:blipFill rotWithShape="1">
              <a:blip r:embed="rId20">
                <a:alphaModFix/>
              </a:blip>
              <a:srcRect/>
              <a:stretch/>
            </p:blipFill>
            <p:spPr>
              <a:xfrm>
                <a:off x="7580720" y="1432378"/>
                <a:ext cx="409123" cy="409121"/>
              </a:xfrm>
              <a:prstGeom prst="rect">
                <a:avLst/>
              </a:prstGeom>
              <a:noFill/>
              <a:ln>
                <a:noFill/>
              </a:ln>
            </p:spPr>
          </p:pic>
          <p:pic>
            <p:nvPicPr>
              <p:cNvPr id="1129" name="Google Shape;1129;p55" descr="Alibaba Cloud"/>
              <p:cNvPicPr preferRelativeResize="0"/>
              <p:nvPr/>
            </p:nvPicPr>
            <p:blipFill rotWithShape="1">
              <a:blip r:embed="rId21">
                <a:alphaModFix/>
              </a:blip>
              <a:srcRect r="49553" b="-4110"/>
              <a:stretch/>
            </p:blipFill>
            <p:spPr>
              <a:xfrm>
                <a:off x="8017690" y="1493509"/>
                <a:ext cx="470560" cy="286482"/>
              </a:xfrm>
              <a:prstGeom prst="rect">
                <a:avLst/>
              </a:prstGeom>
              <a:noFill/>
              <a:ln>
                <a:noFill/>
              </a:ln>
            </p:spPr>
          </p:pic>
          <p:pic>
            <p:nvPicPr>
              <p:cNvPr id="1130" name="Google Shape;1130;p55" descr="百度網盤- 維基百科，自由的百科全書"/>
              <p:cNvPicPr preferRelativeResize="0"/>
              <p:nvPr/>
            </p:nvPicPr>
            <p:blipFill rotWithShape="1">
              <a:blip r:embed="rId22">
                <a:alphaModFix/>
              </a:blip>
              <a:srcRect b="39575"/>
              <a:stretch/>
            </p:blipFill>
            <p:spPr>
              <a:xfrm>
                <a:off x="8453236" y="1432534"/>
                <a:ext cx="533666" cy="388564"/>
              </a:xfrm>
              <a:prstGeom prst="rect">
                <a:avLst/>
              </a:prstGeom>
              <a:noFill/>
              <a:ln>
                <a:noFill/>
              </a:ln>
            </p:spPr>
          </p:pic>
        </p:grpSp>
      </p:grpSp>
      <p:sp>
        <p:nvSpPr>
          <p:cNvPr id="1131" name="Google Shape;1131;p55"/>
          <p:cNvSpPr txBox="1"/>
          <p:nvPr/>
        </p:nvSpPr>
        <p:spPr>
          <a:xfrm>
            <a:off x="381966" y="552414"/>
            <a:ext cx="11424212" cy="1084005"/>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chemeClr val="lt1"/>
              </a:buClr>
              <a:buSzPts val="3900"/>
              <a:buFont typeface="Arial"/>
              <a:buNone/>
            </a:pPr>
            <a:r>
              <a:rPr lang="ja-JP" altLang="en-US" sz="3900" dirty="0">
                <a:solidFill>
                  <a:schemeClr val="lt1"/>
                </a:solidFill>
                <a:latin typeface="Meiryo UI" panose="020B0604030504040204" pitchFamily="50" charset="-128"/>
                <a:ea typeface="Meiryo UI" panose="020B0604030504040204" pitchFamily="50" charset="-128"/>
              </a:rPr>
              <a:t>重複排除機能によって</a:t>
            </a:r>
            <a:r>
              <a:rPr lang="en-US" altLang="ja-JP" sz="3900" dirty="0">
                <a:solidFill>
                  <a:schemeClr val="lt1"/>
                </a:solidFill>
                <a:latin typeface="Meiryo UI" panose="020B0604030504040204" pitchFamily="50" charset="-128"/>
                <a:ea typeface="Meiryo UI" panose="020B0604030504040204" pitchFamily="50" charset="-128"/>
              </a:rPr>
              <a:t>バックアップ3-2-1</a:t>
            </a:r>
            <a:r>
              <a:rPr lang="ja-JP" altLang="en-US" sz="3900" dirty="0">
                <a:solidFill>
                  <a:schemeClr val="lt1"/>
                </a:solidFill>
                <a:latin typeface="Meiryo UI" panose="020B0604030504040204" pitchFamily="50" charset="-128"/>
                <a:ea typeface="Meiryo UI" panose="020B0604030504040204" pitchFamily="50" charset="-128"/>
              </a:rPr>
              <a:t>ルールを満たす</a:t>
            </a:r>
            <a:r>
              <a:rPr lang="en-US" sz="3900" dirty="0" err="1">
                <a:solidFill>
                  <a:schemeClr val="lt1"/>
                </a:solidFill>
                <a:latin typeface="Meiryo UI" panose="020B0604030504040204" pitchFamily="50" charset="-128"/>
                <a:ea typeface="Meiryo UI" panose="020B0604030504040204" pitchFamily="50" charset="-128"/>
              </a:rPr>
              <a:t>使いやすいHBS</a:t>
            </a:r>
            <a:r>
              <a:rPr lang="en-US" sz="3900" dirty="0">
                <a:solidFill>
                  <a:schemeClr val="lt1"/>
                </a:solidFill>
                <a:latin typeface="Meiryo UI" panose="020B0604030504040204" pitchFamily="50" charset="-128"/>
                <a:ea typeface="Meiryo UI" panose="020B0604030504040204" pitchFamily="50" charset="-128"/>
              </a:rPr>
              <a:t> 3.0アプリ</a:t>
            </a:r>
            <a:endParaRPr sz="3900" dirty="0">
              <a:solidFill>
                <a:schemeClr val="lt1"/>
              </a:solidFill>
              <a:latin typeface="Meiryo UI" panose="020B0604030504040204" pitchFamily="50" charset="-128"/>
              <a:ea typeface="Meiryo UI" panose="020B0604030504040204" pitchFamily="50" charset="-128"/>
              <a:sym typeface="Arial"/>
            </a:endParaRPr>
          </a:p>
        </p:txBody>
      </p:sp>
      <p:sp>
        <p:nvSpPr>
          <p:cNvPr id="1132" name="Google Shape;1132;p55"/>
          <p:cNvSpPr txBox="1"/>
          <p:nvPr/>
        </p:nvSpPr>
        <p:spPr>
          <a:xfrm>
            <a:off x="4710588" y="2182241"/>
            <a:ext cx="2707159"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リモートNASアクセス</a:t>
            </a:r>
            <a:r>
              <a:rPr lang="en-US" sz="1800" b="1" dirty="0">
                <a:solidFill>
                  <a:schemeClr val="lt1"/>
                </a:solidFill>
                <a:latin typeface="Meiryo UI" panose="020B0604030504040204" pitchFamily="50" charset="-128"/>
                <a:ea typeface="Meiryo UI" panose="020B0604030504040204" pitchFamily="50" charset="-128"/>
              </a:rPr>
              <a:t> (File </a:t>
            </a:r>
            <a:r>
              <a:rPr lang="en-US" sz="1800" b="1" dirty="0" err="1">
                <a:solidFill>
                  <a:schemeClr val="lt1"/>
                </a:solidFill>
                <a:latin typeface="Meiryo UI" panose="020B0604030504040204" pitchFamily="50" charset="-128"/>
                <a:ea typeface="Meiryo UI" panose="020B0604030504040204" pitchFamily="50" charset="-128"/>
              </a:rPr>
              <a:t>Station経由</a:t>
            </a:r>
            <a:r>
              <a:rPr lang="en-US" sz="1800" b="1"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1133" name="Google Shape;1133;p55"/>
          <p:cNvSpPr txBox="1"/>
          <p:nvPr/>
        </p:nvSpPr>
        <p:spPr>
          <a:xfrm>
            <a:off x="7778770" y="2202011"/>
            <a:ext cx="3372813"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ポータブル使用</a:t>
            </a:r>
            <a:r>
              <a:rPr lang="en-US" sz="1800" b="1" dirty="0">
                <a:solidFill>
                  <a:schemeClr val="lt1"/>
                </a:solidFill>
                <a:latin typeface="Meiryo UI" panose="020B0604030504040204" pitchFamily="50" charset="-128"/>
                <a:ea typeface="Meiryo UI" panose="020B0604030504040204" pitchFamily="50" charset="-128"/>
              </a:rPr>
              <a:t> </a:t>
            </a:r>
            <a:br>
              <a:rPr lang="en-US" sz="1800" b="1" dirty="0">
                <a:solidFill>
                  <a:schemeClr val="lt1"/>
                </a:solidFill>
                <a:latin typeface="Meiryo UI" panose="020B0604030504040204" pitchFamily="50" charset="-128"/>
                <a:ea typeface="Meiryo UI" panose="020B0604030504040204" pitchFamily="50" charset="-128"/>
              </a:rPr>
            </a:br>
            <a:r>
              <a:rPr lang="en-US" sz="1800" b="1" dirty="0">
                <a:solidFill>
                  <a:schemeClr val="lt1"/>
                </a:solidFill>
                <a:latin typeface="Meiryo UI" panose="020B0604030504040204" pitchFamily="50" charset="-128"/>
                <a:ea typeface="Meiryo UI" panose="020B0604030504040204" pitchFamily="50" charset="-128"/>
              </a:rPr>
              <a:t>(</a:t>
            </a:r>
            <a:r>
              <a:rPr lang="en-US" sz="1800" b="1" dirty="0" err="1">
                <a:solidFill>
                  <a:schemeClr val="lt1"/>
                </a:solidFill>
                <a:latin typeface="Meiryo UI" panose="020B0604030504040204" pitchFamily="50" charset="-128"/>
                <a:ea typeface="Meiryo UI" panose="020B0604030504040204" pitchFamily="50" charset="-128"/>
              </a:rPr>
              <a:t>QuDedup</a:t>
            </a:r>
            <a:r>
              <a:rPr lang="en-US" sz="1800" b="1" dirty="0">
                <a:solidFill>
                  <a:schemeClr val="lt1"/>
                </a:solidFill>
                <a:latin typeface="Meiryo UI" panose="020B0604030504040204" pitchFamily="50" charset="-128"/>
                <a:ea typeface="Meiryo UI" panose="020B0604030504040204" pitchFamily="50" charset="-128"/>
              </a:rPr>
              <a:t> Extract Tool)</a:t>
            </a:r>
            <a:endParaRPr dirty="0">
              <a:latin typeface="Meiryo UI" panose="020B0604030504040204" pitchFamily="50" charset="-128"/>
              <a:ea typeface="Meiryo UI" panose="020B0604030504040204" pitchFamily="50" charset="-128"/>
            </a:endParaRPr>
          </a:p>
        </p:txBody>
      </p:sp>
      <p:sp>
        <p:nvSpPr>
          <p:cNvPr id="1134" name="Google Shape;1134;p55"/>
          <p:cNvSpPr txBox="1"/>
          <p:nvPr/>
        </p:nvSpPr>
        <p:spPr>
          <a:xfrm>
            <a:off x="5694304" y="6310418"/>
            <a:ext cx="1891111"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chemeClr val="dk1"/>
                </a:solidFill>
                <a:latin typeface="Meiryo UI" panose="020B0604030504040204" pitchFamily="50" charset="-128"/>
                <a:ea typeface="Meiryo UI" panose="020B0604030504040204" pitchFamily="50" charset="-128"/>
              </a:rPr>
              <a:t>クラウドアクセス</a:t>
            </a:r>
            <a:endParaRPr sz="1600" b="1" dirty="0">
              <a:solidFill>
                <a:schemeClr val="dk1"/>
              </a:solidFill>
              <a:latin typeface="Meiryo UI" panose="020B0604030504040204" pitchFamily="50" charset="-128"/>
              <a:ea typeface="Meiryo UI" panose="020B0604030504040204" pitchFamily="50" charset="-128"/>
              <a:sym typeface="Arial"/>
            </a:endParaRPr>
          </a:p>
        </p:txBody>
      </p:sp>
      <p:sp>
        <p:nvSpPr>
          <p:cNvPr id="1135" name="Google Shape;1135;p55"/>
          <p:cNvSpPr txBox="1"/>
          <p:nvPr/>
        </p:nvSpPr>
        <p:spPr>
          <a:xfrm>
            <a:off x="4587646" y="4383634"/>
            <a:ext cx="2732732"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err="1">
                <a:solidFill>
                  <a:schemeClr val="dk1"/>
                </a:solidFill>
                <a:latin typeface="Meiryo UI" panose="020B0604030504040204" pitchFamily="50" charset="-128"/>
                <a:ea typeface="Meiryo UI" panose="020B0604030504040204" pitchFamily="50" charset="-128"/>
              </a:rPr>
              <a:t>QuDedup</a:t>
            </a:r>
            <a:r>
              <a:rPr lang="ja-JP" altLang="en-US" sz="1200" b="1" dirty="0">
                <a:solidFill>
                  <a:schemeClr val="dk1"/>
                </a:solidFill>
                <a:latin typeface="Meiryo UI" panose="020B0604030504040204" pitchFamily="50" charset="-128"/>
                <a:ea typeface="Meiryo UI" panose="020B0604030504040204" pitchFamily="50" charset="-128"/>
              </a:rPr>
              <a:t>による</a:t>
            </a:r>
            <a:r>
              <a:rPr lang="en-US" altLang="ja-JP" sz="1200" b="1" dirty="0">
                <a:solidFill>
                  <a:schemeClr val="dk1"/>
                </a:solidFill>
                <a:latin typeface="Meiryo UI" panose="020B0604030504040204" pitchFamily="50" charset="-128"/>
                <a:ea typeface="Meiryo UI" panose="020B0604030504040204" pitchFamily="50" charset="-128"/>
              </a:rPr>
              <a:t>File Station</a:t>
            </a:r>
            <a:endParaRPr sz="1200" b="1" dirty="0">
              <a:solidFill>
                <a:schemeClr val="dk1"/>
              </a:solidFill>
              <a:latin typeface="Meiryo UI" panose="020B0604030504040204" pitchFamily="50" charset="-128"/>
              <a:ea typeface="Meiryo UI" panose="020B0604030504040204" pitchFamily="50" charset="-128"/>
              <a:sym typeface="Arial"/>
            </a:endParaRPr>
          </a:p>
        </p:txBody>
      </p:sp>
      <p:sp>
        <p:nvSpPr>
          <p:cNvPr id="1136" name="Google Shape;1136;p55"/>
          <p:cNvSpPr txBox="1"/>
          <p:nvPr/>
        </p:nvSpPr>
        <p:spPr>
          <a:xfrm>
            <a:off x="1215864" y="6408397"/>
            <a:ext cx="2723622"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err="1">
                <a:solidFill>
                  <a:schemeClr val="dk1"/>
                </a:solidFill>
                <a:latin typeface="Meiryo UI" panose="020B0604030504040204" pitchFamily="50" charset="-128"/>
                <a:ea typeface="Meiryo UI" panose="020B0604030504040204" pitchFamily="50" charset="-128"/>
              </a:rPr>
              <a:t>QuDedup</a:t>
            </a:r>
            <a:r>
              <a:rPr lang="ja-JP" altLang="en-US" sz="1200" b="1" dirty="0">
                <a:solidFill>
                  <a:schemeClr val="dk1"/>
                </a:solidFill>
                <a:latin typeface="Meiryo UI" panose="020B0604030504040204" pitchFamily="50" charset="-128"/>
                <a:ea typeface="Meiryo UI" panose="020B0604030504040204" pitchFamily="50" charset="-128"/>
              </a:rPr>
              <a:t>による</a:t>
            </a:r>
            <a:r>
              <a:rPr lang="en-US" altLang="ja-JP" sz="1200" b="1" dirty="0">
                <a:solidFill>
                  <a:schemeClr val="dk1"/>
                </a:solidFill>
                <a:latin typeface="Meiryo UI" panose="020B0604030504040204" pitchFamily="50" charset="-128"/>
                <a:ea typeface="Meiryo UI" panose="020B0604030504040204" pitchFamily="50" charset="-128"/>
              </a:rPr>
              <a:t>File Station</a:t>
            </a:r>
            <a:endParaRPr sz="1200" b="1" dirty="0">
              <a:solidFill>
                <a:schemeClr val="dk1"/>
              </a:solidFill>
              <a:latin typeface="Meiryo UI" panose="020B0604030504040204" pitchFamily="50" charset="-128"/>
              <a:ea typeface="Meiryo UI" panose="020B0604030504040204" pitchFamily="50" charset="-128"/>
              <a:sym typeface="Arial"/>
            </a:endParaRPr>
          </a:p>
        </p:txBody>
      </p:sp>
      <p:sp>
        <p:nvSpPr>
          <p:cNvPr id="1137" name="Google Shape;1137;p55"/>
          <p:cNvSpPr txBox="1"/>
          <p:nvPr/>
        </p:nvSpPr>
        <p:spPr>
          <a:xfrm>
            <a:off x="1370388" y="2182240"/>
            <a:ext cx="2534993"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ローカルNASアクセス</a:t>
            </a:r>
            <a:endParaRPr sz="18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rPr>
              <a:t>(HBS 3経由)</a:t>
            </a:r>
            <a:endParaRPr sz="1800" b="1" dirty="0">
              <a:solidFill>
                <a:schemeClr val="lt1"/>
              </a:solidFill>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56"/>
          <p:cNvSpPr/>
          <p:nvPr/>
        </p:nvSpPr>
        <p:spPr>
          <a:xfrm>
            <a:off x="6173940" y="2236676"/>
            <a:ext cx="5313871" cy="4743118"/>
          </a:xfrm>
          <a:prstGeom prst="roundRect">
            <a:avLst>
              <a:gd name="adj" fmla="val 2038"/>
            </a:avLst>
          </a:prstGeom>
          <a:gradFill>
            <a:gsLst>
              <a:gs pos="0">
                <a:srgbClr val="FFFFFF">
                  <a:alpha val="31764"/>
                </a:srgbClr>
              </a:gs>
              <a:gs pos="47000">
                <a:srgbClr val="FFFFFF">
                  <a:alpha val="31764"/>
                </a:srgbClr>
              </a:gs>
              <a:gs pos="100000">
                <a:srgbClr val="FFFFFF">
                  <a:alpha val="6666"/>
                </a:srgbClr>
              </a:gs>
            </a:gsLst>
            <a:lin ang="5400000" scaled="0"/>
          </a:gradFill>
          <a:ln w="12700" cap="flat" cmpd="sng">
            <a:solidFill>
              <a:schemeClr val="lt1"/>
            </a:solidFill>
            <a:prstDash val="solid"/>
            <a:round/>
            <a:headEnd type="none" w="sm" len="sm"/>
            <a:tailEnd type="none" w="sm" len="sm"/>
          </a:ln>
          <a:effectLst>
            <a:outerShdw blurRad="241300" dist="190500" dir="2700000" algn="tl" rotWithShape="0">
              <a:srgbClr val="000000">
                <a:alpha val="13725"/>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144" name="Google Shape;1144;p56"/>
          <p:cNvSpPr/>
          <p:nvPr/>
        </p:nvSpPr>
        <p:spPr>
          <a:xfrm>
            <a:off x="646239" y="2236676"/>
            <a:ext cx="5313871" cy="4743118"/>
          </a:xfrm>
          <a:prstGeom prst="roundRect">
            <a:avLst>
              <a:gd name="adj" fmla="val 2038"/>
            </a:avLst>
          </a:prstGeom>
          <a:gradFill>
            <a:gsLst>
              <a:gs pos="0">
                <a:srgbClr val="FFFFFF">
                  <a:alpha val="31764"/>
                </a:srgbClr>
              </a:gs>
              <a:gs pos="47000">
                <a:srgbClr val="FFFFFF">
                  <a:alpha val="31764"/>
                </a:srgbClr>
              </a:gs>
              <a:gs pos="100000">
                <a:srgbClr val="FFFFFF">
                  <a:alpha val="6666"/>
                </a:srgbClr>
              </a:gs>
            </a:gsLst>
            <a:lin ang="5400000" scaled="0"/>
          </a:gradFill>
          <a:ln w="12700" cap="flat" cmpd="sng">
            <a:solidFill>
              <a:schemeClr val="lt1"/>
            </a:solidFill>
            <a:prstDash val="solid"/>
            <a:round/>
            <a:headEnd type="none" w="sm" len="sm"/>
            <a:tailEnd type="none" w="sm" len="sm"/>
          </a:ln>
          <a:effectLst>
            <a:outerShdw blurRad="241300" dist="190500" dir="2700000" algn="tl" rotWithShape="0">
              <a:srgbClr val="000000">
                <a:alpha val="13725"/>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145" name="Google Shape;1145;p56"/>
          <p:cNvSpPr/>
          <p:nvPr/>
        </p:nvSpPr>
        <p:spPr>
          <a:xfrm>
            <a:off x="6179020" y="2259578"/>
            <a:ext cx="5300624" cy="509728"/>
          </a:xfrm>
          <a:prstGeom prst="round2SameRect">
            <a:avLst>
              <a:gd name="adj1" fmla="val 23207"/>
              <a:gd name="adj2" fmla="val 0"/>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6" name="Google Shape;1146;p56"/>
          <p:cNvSpPr/>
          <p:nvPr/>
        </p:nvSpPr>
        <p:spPr>
          <a:xfrm>
            <a:off x="654050" y="2259578"/>
            <a:ext cx="5300624" cy="509728"/>
          </a:xfrm>
          <a:prstGeom prst="round2SameRect">
            <a:avLst>
              <a:gd name="adj1" fmla="val 23207"/>
              <a:gd name="adj2" fmla="val 0"/>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147" name="Google Shape;1147;p56"/>
          <p:cNvCxnSpPr/>
          <p:nvPr/>
        </p:nvCxnSpPr>
        <p:spPr>
          <a:xfrm>
            <a:off x="2766370" y="5539506"/>
            <a:ext cx="1269663" cy="0"/>
          </a:xfrm>
          <a:prstGeom prst="straightConnector1">
            <a:avLst/>
          </a:prstGeom>
          <a:noFill/>
          <a:ln w="25400" cap="flat" cmpd="sng">
            <a:solidFill>
              <a:srgbClr val="88F2DC"/>
            </a:solidFill>
            <a:prstDash val="solid"/>
            <a:miter lim="800000"/>
            <a:headEnd type="none" w="sm" len="sm"/>
            <a:tailEnd type="triangle" w="med" len="med"/>
          </a:ln>
        </p:spPr>
      </p:cxnSp>
      <p:sp>
        <p:nvSpPr>
          <p:cNvPr id="1148" name="Google Shape;1148;p56"/>
          <p:cNvSpPr txBox="1"/>
          <p:nvPr/>
        </p:nvSpPr>
        <p:spPr>
          <a:xfrm>
            <a:off x="6423484" y="2745938"/>
            <a:ext cx="2257349" cy="3796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67" b="1" dirty="0" err="1">
                <a:solidFill>
                  <a:schemeClr val="lt1"/>
                </a:solidFill>
                <a:latin typeface="Meiryo UI" panose="020B0604030504040204" pitchFamily="50" charset="-128"/>
                <a:ea typeface="Meiryo UI" panose="020B0604030504040204" pitchFamily="50" charset="-128"/>
              </a:rPr>
              <a:t>本番サーバ</a:t>
            </a:r>
            <a:r>
              <a:rPr lang="en-US" sz="1867" b="1" dirty="0">
                <a:solidFill>
                  <a:schemeClr val="lt1"/>
                </a:solidFill>
                <a:latin typeface="Meiryo UI" panose="020B0604030504040204" pitchFamily="50" charset="-128"/>
                <a:ea typeface="Meiryo UI" panose="020B0604030504040204" pitchFamily="50" charset="-128"/>
              </a:rPr>
              <a:t>ー</a:t>
            </a:r>
            <a:endParaRPr sz="1867" b="1" dirty="0">
              <a:solidFill>
                <a:schemeClr val="lt1"/>
              </a:solidFill>
              <a:latin typeface="Meiryo UI" panose="020B0604030504040204" pitchFamily="50" charset="-128"/>
              <a:ea typeface="Meiryo UI" panose="020B0604030504040204" pitchFamily="50" charset="-128"/>
              <a:sym typeface="Arial"/>
            </a:endParaRPr>
          </a:p>
        </p:txBody>
      </p:sp>
      <p:grpSp>
        <p:nvGrpSpPr>
          <p:cNvPr id="1149" name="Google Shape;1149;p56"/>
          <p:cNvGrpSpPr/>
          <p:nvPr/>
        </p:nvGrpSpPr>
        <p:grpSpPr>
          <a:xfrm>
            <a:off x="4060618" y="5362878"/>
            <a:ext cx="1782020" cy="341541"/>
            <a:chOff x="4388896" y="4191428"/>
            <a:chExt cx="1165610" cy="223402"/>
          </a:xfrm>
        </p:grpSpPr>
        <p:sp>
          <p:nvSpPr>
            <p:cNvPr id="1150" name="Google Shape;1150;p56"/>
            <p:cNvSpPr/>
            <p:nvPr/>
          </p:nvSpPr>
          <p:spPr>
            <a:xfrm>
              <a:off x="4390688" y="4193220"/>
              <a:ext cx="1162024" cy="218776"/>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51" name="Google Shape;1151;p56"/>
            <p:cNvSpPr/>
            <p:nvPr/>
          </p:nvSpPr>
          <p:spPr>
            <a:xfrm>
              <a:off x="4388896" y="4191428"/>
              <a:ext cx="1165610" cy="222362"/>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52" name="Google Shape;1152;p56"/>
            <p:cNvSpPr/>
            <p:nvPr/>
          </p:nvSpPr>
          <p:spPr>
            <a:xfrm>
              <a:off x="4477052" y="4253116"/>
              <a:ext cx="229536" cy="60970"/>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53" name="Google Shape;1153;p56"/>
            <p:cNvSpPr/>
            <p:nvPr/>
          </p:nvSpPr>
          <p:spPr>
            <a:xfrm>
              <a:off x="4475259" y="4251358"/>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54" name="Google Shape;1154;p56"/>
            <p:cNvSpPr/>
            <p:nvPr/>
          </p:nvSpPr>
          <p:spPr>
            <a:xfrm>
              <a:off x="4672803"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55" name="Google Shape;1155;p56"/>
            <p:cNvSpPr/>
            <p:nvPr/>
          </p:nvSpPr>
          <p:spPr>
            <a:xfrm>
              <a:off x="4671010"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56" name="Google Shape;1156;p56"/>
            <p:cNvSpPr/>
            <p:nvPr/>
          </p:nvSpPr>
          <p:spPr>
            <a:xfrm>
              <a:off x="4728465" y="4253116"/>
              <a:ext cx="229536" cy="60970"/>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57" name="Google Shape;1157;p56"/>
            <p:cNvSpPr/>
            <p:nvPr/>
          </p:nvSpPr>
          <p:spPr>
            <a:xfrm>
              <a:off x="4726672" y="4251358"/>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58" name="Google Shape;1158;p56"/>
            <p:cNvSpPr/>
            <p:nvPr/>
          </p:nvSpPr>
          <p:spPr>
            <a:xfrm>
              <a:off x="4924216"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59" name="Google Shape;1159;p56"/>
            <p:cNvSpPr/>
            <p:nvPr/>
          </p:nvSpPr>
          <p:spPr>
            <a:xfrm>
              <a:off x="4922423"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60" name="Google Shape;1160;p56"/>
            <p:cNvSpPr/>
            <p:nvPr/>
          </p:nvSpPr>
          <p:spPr>
            <a:xfrm>
              <a:off x="4978049" y="4251353"/>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61" name="Google Shape;1161;p56"/>
            <p:cNvSpPr/>
            <p:nvPr/>
          </p:nvSpPr>
          <p:spPr>
            <a:xfrm>
              <a:off x="5175629"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62" name="Google Shape;1162;p56"/>
            <p:cNvSpPr/>
            <p:nvPr/>
          </p:nvSpPr>
          <p:spPr>
            <a:xfrm>
              <a:off x="5173836"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63" name="Google Shape;1163;p56"/>
            <p:cNvSpPr/>
            <p:nvPr/>
          </p:nvSpPr>
          <p:spPr>
            <a:xfrm>
              <a:off x="5229498" y="4251358"/>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64" name="Google Shape;1164;p56"/>
            <p:cNvSpPr/>
            <p:nvPr/>
          </p:nvSpPr>
          <p:spPr>
            <a:xfrm>
              <a:off x="5427042"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65" name="Google Shape;1165;p56"/>
            <p:cNvSpPr/>
            <p:nvPr/>
          </p:nvSpPr>
          <p:spPr>
            <a:xfrm>
              <a:off x="5425249"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66" name="Google Shape;1166;p56"/>
            <p:cNvSpPr/>
            <p:nvPr/>
          </p:nvSpPr>
          <p:spPr>
            <a:xfrm>
              <a:off x="4477052" y="4334314"/>
              <a:ext cx="229536" cy="60970"/>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67" name="Google Shape;1167;p56"/>
            <p:cNvSpPr/>
            <p:nvPr/>
          </p:nvSpPr>
          <p:spPr>
            <a:xfrm>
              <a:off x="4475259" y="4332520"/>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68" name="Google Shape;1168;p56"/>
            <p:cNvSpPr/>
            <p:nvPr/>
          </p:nvSpPr>
          <p:spPr>
            <a:xfrm>
              <a:off x="4655874" y="4333812"/>
              <a:ext cx="3586" cy="64557"/>
            </a:xfrm>
            <a:custGeom>
              <a:avLst/>
              <a:gdLst/>
              <a:ahLst/>
              <a:cxnLst/>
              <a:rect l="l" t="t" r="r" b="b"/>
              <a:pathLst>
                <a:path w="120000" h="171450" extrusionOk="0">
                  <a:moveTo>
                    <a:pt x="0" y="173069"/>
                  </a:moveTo>
                  <a:lnTo>
                    <a:pt x="0" y="0"/>
                  </a:lnTo>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69" name="Google Shape;1169;p56"/>
            <p:cNvSpPr/>
            <p:nvPr/>
          </p:nvSpPr>
          <p:spPr>
            <a:xfrm>
              <a:off x="4672803"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70" name="Google Shape;1170;p56"/>
            <p:cNvSpPr/>
            <p:nvPr/>
          </p:nvSpPr>
          <p:spPr>
            <a:xfrm>
              <a:off x="4671010"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71" name="Google Shape;1171;p56"/>
            <p:cNvSpPr/>
            <p:nvPr/>
          </p:nvSpPr>
          <p:spPr>
            <a:xfrm>
              <a:off x="4655874" y="4251322"/>
              <a:ext cx="3586" cy="64557"/>
            </a:xfrm>
            <a:custGeom>
              <a:avLst/>
              <a:gdLst/>
              <a:ahLst/>
              <a:cxnLst/>
              <a:rect l="l" t="t" r="r" b="b"/>
              <a:pathLst>
                <a:path w="120000" h="171450" extrusionOk="0">
                  <a:moveTo>
                    <a:pt x="0" y="173069"/>
                  </a:moveTo>
                  <a:lnTo>
                    <a:pt x="0" y="0"/>
                  </a:lnTo>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72" name="Google Shape;1172;p56"/>
            <p:cNvSpPr/>
            <p:nvPr/>
          </p:nvSpPr>
          <p:spPr>
            <a:xfrm>
              <a:off x="4906929" y="4251322"/>
              <a:ext cx="3586" cy="64557"/>
            </a:xfrm>
            <a:custGeom>
              <a:avLst/>
              <a:gdLst/>
              <a:ahLst/>
              <a:cxnLst/>
              <a:rect l="l" t="t" r="r" b="b"/>
              <a:pathLst>
                <a:path w="120000" h="171450" extrusionOk="0">
                  <a:moveTo>
                    <a:pt x="0" y="173069"/>
                  </a:moveTo>
                  <a:lnTo>
                    <a:pt x="0" y="0"/>
                  </a:lnTo>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73" name="Google Shape;1173;p56"/>
            <p:cNvSpPr/>
            <p:nvPr/>
          </p:nvSpPr>
          <p:spPr>
            <a:xfrm>
              <a:off x="4906929" y="4333812"/>
              <a:ext cx="3586" cy="64557"/>
            </a:xfrm>
            <a:custGeom>
              <a:avLst/>
              <a:gdLst/>
              <a:ahLst/>
              <a:cxnLst/>
              <a:rect l="l" t="t" r="r" b="b"/>
              <a:pathLst>
                <a:path w="120000" h="171450" extrusionOk="0">
                  <a:moveTo>
                    <a:pt x="0" y="173069"/>
                  </a:moveTo>
                  <a:lnTo>
                    <a:pt x="0" y="0"/>
                  </a:lnTo>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74" name="Google Shape;1174;p56"/>
            <p:cNvSpPr/>
            <p:nvPr/>
          </p:nvSpPr>
          <p:spPr>
            <a:xfrm>
              <a:off x="5157983" y="4251322"/>
              <a:ext cx="3586" cy="64557"/>
            </a:xfrm>
            <a:custGeom>
              <a:avLst/>
              <a:gdLst/>
              <a:ahLst/>
              <a:cxnLst/>
              <a:rect l="l" t="t" r="r" b="b"/>
              <a:pathLst>
                <a:path w="120000" h="171450" extrusionOk="0">
                  <a:moveTo>
                    <a:pt x="0" y="173069"/>
                  </a:moveTo>
                  <a:lnTo>
                    <a:pt x="0" y="0"/>
                  </a:lnTo>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75" name="Google Shape;1175;p56"/>
            <p:cNvSpPr/>
            <p:nvPr/>
          </p:nvSpPr>
          <p:spPr>
            <a:xfrm>
              <a:off x="5157983" y="4333812"/>
              <a:ext cx="3586" cy="64557"/>
            </a:xfrm>
            <a:custGeom>
              <a:avLst/>
              <a:gdLst/>
              <a:ahLst/>
              <a:cxnLst/>
              <a:rect l="l" t="t" r="r" b="b"/>
              <a:pathLst>
                <a:path w="120000" h="171450" extrusionOk="0">
                  <a:moveTo>
                    <a:pt x="0" y="173069"/>
                  </a:moveTo>
                  <a:lnTo>
                    <a:pt x="0" y="0"/>
                  </a:lnTo>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76" name="Google Shape;1176;p56"/>
            <p:cNvSpPr/>
            <p:nvPr/>
          </p:nvSpPr>
          <p:spPr>
            <a:xfrm>
              <a:off x="5409038" y="4251322"/>
              <a:ext cx="3586" cy="64557"/>
            </a:xfrm>
            <a:custGeom>
              <a:avLst/>
              <a:gdLst/>
              <a:ahLst/>
              <a:cxnLst/>
              <a:rect l="l" t="t" r="r" b="b"/>
              <a:pathLst>
                <a:path w="120000" h="171450" extrusionOk="0">
                  <a:moveTo>
                    <a:pt x="0" y="173069"/>
                  </a:moveTo>
                  <a:lnTo>
                    <a:pt x="0" y="0"/>
                  </a:lnTo>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77" name="Google Shape;1177;p56"/>
            <p:cNvSpPr/>
            <p:nvPr/>
          </p:nvSpPr>
          <p:spPr>
            <a:xfrm>
              <a:off x="5409038" y="4333812"/>
              <a:ext cx="3586" cy="64557"/>
            </a:xfrm>
            <a:custGeom>
              <a:avLst/>
              <a:gdLst/>
              <a:ahLst/>
              <a:cxnLst/>
              <a:rect l="l" t="t" r="r" b="b"/>
              <a:pathLst>
                <a:path w="120000" h="171450" extrusionOk="0">
                  <a:moveTo>
                    <a:pt x="0" y="173069"/>
                  </a:moveTo>
                  <a:lnTo>
                    <a:pt x="0" y="0"/>
                  </a:lnTo>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78" name="Google Shape;1178;p56"/>
            <p:cNvSpPr/>
            <p:nvPr/>
          </p:nvSpPr>
          <p:spPr>
            <a:xfrm>
              <a:off x="4726672" y="4332520"/>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79" name="Google Shape;1179;p56"/>
            <p:cNvSpPr/>
            <p:nvPr/>
          </p:nvSpPr>
          <p:spPr>
            <a:xfrm>
              <a:off x="4924216"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80" name="Google Shape;1180;p56"/>
            <p:cNvSpPr/>
            <p:nvPr/>
          </p:nvSpPr>
          <p:spPr>
            <a:xfrm>
              <a:off x="4922423"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81" name="Google Shape;1181;p56"/>
            <p:cNvSpPr/>
            <p:nvPr/>
          </p:nvSpPr>
          <p:spPr>
            <a:xfrm>
              <a:off x="4978049" y="4332520"/>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82" name="Google Shape;1182;p56"/>
            <p:cNvSpPr/>
            <p:nvPr/>
          </p:nvSpPr>
          <p:spPr>
            <a:xfrm>
              <a:off x="5175629"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83" name="Google Shape;1183;p56"/>
            <p:cNvSpPr/>
            <p:nvPr/>
          </p:nvSpPr>
          <p:spPr>
            <a:xfrm>
              <a:off x="5173836"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84" name="Google Shape;1184;p56"/>
            <p:cNvSpPr/>
            <p:nvPr/>
          </p:nvSpPr>
          <p:spPr>
            <a:xfrm>
              <a:off x="5229498" y="4332520"/>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85" name="Google Shape;1185;p56"/>
            <p:cNvSpPr/>
            <p:nvPr/>
          </p:nvSpPr>
          <p:spPr>
            <a:xfrm>
              <a:off x="5427042"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86" name="Google Shape;1186;p56"/>
            <p:cNvSpPr/>
            <p:nvPr/>
          </p:nvSpPr>
          <p:spPr>
            <a:xfrm>
              <a:off x="5425249"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87" name="Google Shape;1187;p56"/>
            <p:cNvSpPr/>
            <p:nvPr/>
          </p:nvSpPr>
          <p:spPr>
            <a:xfrm>
              <a:off x="4479419" y="4210974"/>
              <a:ext cx="93249" cy="10759"/>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88" name="Google Shape;1188;p56"/>
            <p:cNvSpPr/>
            <p:nvPr/>
          </p:nvSpPr>
          <p:spPr>
            <a:xfrm>
              <a:off x="4477016" y="4208500"/>
              <a:ext cx="96835" cy="17932"/>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89" name="Google Shape;1189;p56"/>
            <p:cNvSpPr/>
            <p:nvPr/>
          </p:nvSpPr>
          <p:spPr>
            <a:xfrm>
              <a:off x="4462455" y="4192468"/>
              <a:ext cx="3586" cy="222362"/>
            </a:xfrm>
            <a:custGeom>
              <a:avLst/>
              <a:gdLst/>
              <a:ahLst/>
              <a:cxnLst/>
              <a:rect l="l" t="t" r="r" b="b"/>
              <a:pathLst>
                <a:path w="120000" h="590550" extrusionOk="0">
                  <a:moveTo>
                    <a:pt x="0" y="592836"/>
                  </a:moveTo>
                  <a:lnTo>
                    <a:pt x="0" y="0"/>
                  </a:lnTo>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90" name="Google Shape;1190;p56"/>
            <p:cNvSpPr/>
            <p:nvPr/>
          </p:nvSpPr>
          <p:spPr>
            <a:xfrm>
              <a:off x="5477432" y="4192468"/>
              <a:ext cx="3586" cy="222362"/>
            </a:xfrm>
            <a:custGeom>
              <a:avLst/>
              <a:gdLst/>
              <a:ahLst/>
              <a:cxnLst/>
              <a:rect l="l" t="t" r="r" b="b"/>
              <a:pathLst>
                <a:path w="120000" h="590550" extrusionOk="0">
                  <a:moveTo>
                    <a:pt x="0" y="592836"/>
                  </a:moveTo>
                  <a:lnTo>
                    <a:pt x="0" y="0"/>
                  </a:lnTo>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grpSp>
      <p:cxnSp>
        <p:nvCxnSpPr>
          <p:cNvPr id="1191" name="Google Shape;1191;p56"/>
          <p:cNvCxnSpPr/>
          <p:nvPr/>
        </p:nvCxnSpPr>
        <p:spPr>
          <a:xfrm>
            <a:off x="1910637" y="3861076"/>
            <a:ext cx="0" cy="1466473"/>
          </a:xfrm>
          <a:prstGeom prst="straightConnector1">
            <a:avLst/>
          </a:prstGeom>
          <a:noFill/>
          <a:ln w="25400" cap="flat" cmpd="sng">
            <a:solidFill>
              <a:srgbClr val="88F2DC"/>
            </a:solidFill>
            <a:prstDash val="solid"/>
            <a:miter lim="800000"/>
            <a:headEnd type="none" w="sm" len="sm"/>
            <a:tailEnd type="triangle" w="med" len="med"/>
          </a:ln>
        </p:spPr>
      </p:cxnSp>
      <p:grpSp>
        <p:nvGrpSpPr>
          <p:cNvPr id="1192" name="Google Shape;1192;p56"/>
          <p:cNvGrpSpPr/>
          <p:nvPr/>
        </p:nvGrpSpPr>
        <p:grpSpPr>
          <a:xfrm>
            <a:off x="1291976" y="2958486"/>
            <a:ext cx="1209541" cy="939888"/>
            <a:chOff x="-1775124" y="4074892"/>
            <a:chExt cx="620254" cy="492851"/>
          </a:xfrm>
        </p:grpSpPr>
        <p:sp>
          <p:nvSpPr>
            <p:cNvPr id="1193" name="Google Shape;1193;p56"/>
            <p:cNvSpPr/>
            <p:nvPr/>
          </p:nvSpPr>
          <p:spPr>
            <a:xfrm>
              <a:off x="-1775124" y="4074892"/>
              <a:ext cx="620254" cy="405123"/>
            </a:xfrm>
            <a:custGeom>
              <a:avLst/>
              <a:gdLst/>
              <a:ahLst/>
              <a:cxnLst/>
              <a:rect l="l" t="t" r="r" b="b"/>
              <a:pathLst>
                <a:path w="570007" h="372301" extrusionOk="0">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noFill/>
            <a:ln w="12700"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94" name="Google Shape;1194;p56"/>
            <p:cNvSpPr/>
            <p:nvPr/>
          </p:nvSpPr>
          <p:spPr>
            <a:xfrm>
              <a:off x="-1617128" y="4548185"/>
              <a:ext cx="318508" cy="19558"/>
            </a:xfrm>
            <a:custGeom>
              <a:avLst/>
              <a:gdLst/>
              <a:ahLst/>
              <a:cxnLst/>
              <a:rect l="l" t="t" r="r" b="b"/>
              <a:pathLst>
                <a:path w="292706" h="17973" extrusionOk="0">
                  <a:moveTo>
                    <a:pt x="294093" y="19103"/>
                  </a:moveTo>
                  <a:lnTo>
                    <a:pt x="0" y="19103"/>
                  </a:lnTo>
                  <a:lnTo>
                    <a:pt x="58387" y="0"/>
                  </a:lnTo>
                  <a:lnTo>
                    <a:pt x="147046" y="0"/>
                  </a:lnTo>
                  <a:lnTo>
                    <a:pt x="235654" y="0"/>
                  </a:lnTo>
                  <a:lnTo>
                    <a:pt x="294093" y="19103"/>
                  </a:lnTo>
                  <a:close/>
                </a:path>
              </a:pathLst>
            </a:custGeom>
            <a:noFill/>
            <a:ln w="12700"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95" name="Google Shape;1195;p56"/>
            <p:cNvSpPr/>
            <p:nvPr/>
          </p:nvSpPr>
          <p:spPr>
            <a:xfrm>
              <a:off x="-1553595" y="4494571"/>
              <a:ext cx="192782" cy="41910"/>
            </a:xfrm>
            <a:custGeom>
              <a:avLst/>
              <a:gdLst/>
              <a:ahLst/>
              <a:cxnLst/>
              <a:rect l="l" t="t" r="r" b="b"/>
              <a:pathLst>
                <a:path w="177164" h="38513" extrusionOk="0">
                  <a:moveTo>
                    <a:pt x="0" y="0"/>
                  </a:moveTo>
                  <a:lnTo>
                    <a:pt x="177267" y="0"/>
                  </a:lnTo>
                  <a:lnTo>
                    <a:pt x="177267" y="39978"/>
                  </a:lnTo>
                  <a:lnTo>
                    <a:pt x="0" y="39978"/>
                  </a:lnTo>
                  <a:close/>
                </a:path>
              </a:pathLst>
            </a:custGeom>
            <a:noFill/>
            <a:ln w="12700"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grpSp>
      <p:sp>
        <p:nvSpPr>
          <p:cNvPr id="1196" name="Google Shape;1196;p56"/>
          <p:cNvSpPr/>
          <p:nvPr/>
        </p:nvSpPr>
        <p:spPr>
          <a:xfrm>
            <a:off x="1058001" y="4287327"/>
            <a:ext cx="833883" cy="31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1467" b="1" dirty="0">
                <a:solidFill>
                  <a:schemeClr val="lt1"/>
                </a:solidFill>
                <a:latin typeface="Meiryo UI" panose="020B0604030504040204" pitchFamily="50" charset="-128"/>
                <a:ea typeface="Meiryo UI" panose="020B0604030504040204" pitchFamily="50" charset="-128"/>
              </a:rPr>
              <a:t>通常</a:t>
            </a:r>
            <a:endParaRPr sz="1467" dirty="0">
              <a:solidFill>
                <a:schemeClr val="lt1"/>
              </a:solidFill>
              <a:latin typeface="Meiryo UI" panose="020B0604030504040204" pitchFamily="50" charset="-128"/>
              <a:ea typeface="Meiryo UI" panose="020B0604030504040204" pitchFamily="50" charset="-128"/>
              <a:sym typeface="Arial"/>
            </a:endParaRPr>
          </a:p>
        </p:txBody>
      </p:sp>
      <p:sp>
        <p:nvSpPr>
          <p:cNvPr id="1197" name="Google Shape;1197;p56"/>
          <p:cNvSpPr/>
          <p:nvPr/>
        </p:nvSpPr>
        <p:spPr>
          <a:xfrm>
            <a:off x="4094393" y="5783381"/>
            <a:ext cx="1740047" cy="318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67" b="1" dirty="0" err="1">
                <a:solidFill>
                  <a:schemeClr val="lt1"/>
                </a:solidFill>
                <a:latin typeface="Meiryo UI" panose="020B0604030504040204" pitchFamily="50" charset="-128"/>
                <a:ea typeface="Meiryo UI" panose="020B0604030504040204" pitchFamily="50" charset="-128"/>
              </a:rPr>
              <a:t>セカンダリNAS</a:t>
            </a:r>
            <a:endParaRPr sz="1467" dirty="0">
              <a:solidFill>
                <a:schemeClr val="lt1"/>
              </a:solidFill>
              <a:latin typeface="Meiryo UI" panose="020B0604030504040204" pitchFamily="50" charset="-128"/>
              <a:ea typeface="Meiryo UI" panose="020B0604030504040204" pitchFamily="50" charset="-128"/>
              <a:sym typeface="Arial"/>
            </a:endParaRPr>
          </a:p>
        </p:txBody>
      </p:sp>
      <p:sp>
        <p:nvSpPr>
          <p:cNvPr id="1198" name="Google Shape;1198;p56"/>
          <p:cNvSpPr/>
          <p:nvPr/>
        </p:nvSpPr>
        <p:spPr>
          <a:xfrm>
            <a:off x="2533295" y="5156746"/>
            <a:ext cx="1740047" cy="2974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333" b="1" dirty="0" err="1">
                <a:solidFill>
                  <a:schemeClr val="lt1"/>
                </a:solidFill>
                <a:latin typeface="Meiryo UI" panose="020B0604030504040204" pitchFamily="50" charset="-128"/>
                <a:ea typeface="Meiryo UI" panose="020B0604030504040204" pitchFamily="50" charset="-128"/>
              </a:rPr>
              <a:t>スケジュール</a:t>
            </a:r>
            <a:r>
              <a:rPr lang="ja-JP" altLang="en-US" sz="1333" b="1" dirty="0">
                <a:solidFill>
                  <a:schemeClr val="lt1"/>
                </a:solidFill>
                <a:latin typeface="Meiryo UI" panose="020B0604030504040204" pitchFamily="50" charset="-128"/>
                <a:ea typeface="Meiryo UI" panose="020B0604030504040204" pitchFamily="50" charset="-128"/>
              </a:rPr>
              <a:t>によって</a:t>
            </a:r>
            <a:endParaRPr sz="1333" dirty="0">
              <a:solidFill>
                <a:schemeClr val="lt1"/>
              </a:solidFill>
              <a:latin typeface="Meiryo UI" panose="020B0604030504040204" pitchFamily="50" charset="-128"/>
              <a:ea typeface="Meiryo UI" panose="020B0604030504040204" pitchFamily="50" charset="-128"/>
              <a:sym typeface="Arial"/>
            </a:endParaRPr>
          </a:p>
        </p:txBody>
      </p:sp>
      <p:sp>
        <p:nvSpPr>
          <p:cNvPr id="1199" name="Google Shape;1199;p56"/>
          <p:cNvSpPr/>
          <p:nvPr/>
        </p:nvSpPr>
        <p:spPr>
          <a:xfrm>
            <a:off x="2535055" y="5634505"/>
            <a:ext cx="1740047" cy="28732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67" b="1" dirty="0" err="1">
                <a:solidFill>
                  <a:schemeClr val="lt1"/>
                </a:solidFill>
                <a:latin typeface="Meiryo UI" panose="020B0604030504040204" pitchFamily="50" charset="-128"/>
                <a:ea typeface="Meiryo UI" panose="020B0604030504040204" pitchFamily="50" charset="-128"/>
              </a:rPr>
              <a:t>スナップショット</a:t>
            </a:r>
            <a:r>
              <a:rPr lang="ja-JP" altLang="en-US" sz="1267" b="1" dirty="0">
                <a:solidFill>
                  <a:schemeClr val="lt1"/>
                </a:solidFill>
                <a:latin typeface="Meiryo UI" panose="020B0604030504040204" pitchFamily="50" charset="-128"/>
                <a:ea typeface="Meiryo UI" panose="020B0604030504040204" pitchFamily="50" charset="-128"/>
              </a:rPr>
              <a:t>を</a:t>
            </a:r>
            <a:r>
              <a:rPr lang="en-US" sz="1267" b="1" dirty="0" err="1">
                <a:solidFill>
                  <a:schemeClr val="lt1"/>
                </a:solidFill>
                <a:latin typeface="Meiryo UI" panose="020B0604030504040204" pitchFamily="50" charset="-128"/>
                <a:ea typeface="Meiryo UI" panose="020B0604030504040204" pitchFamily="50" charset="-128"/>
              </a:rPr>
              <a:t>送信</a:t>
            </a:r>
            <a:endParaRPr sz="1267" dirty="0">
              <a:solidFill>
                <a:schemeClr val="lt1"/>
              </a:solidFill>
              <a:latin typeface="Meiryo UI" panose="020B0604030504040204" pitchFamily="50" charset="-128"/>
              <a:ea typeface="Meiryo UI" panose="020B0604030504040204" pitchFamily="50" charset="-128"/>
              <a:sym typeface="Arial"/>
            </a:endParaRPr>
          </a:p>
        </p:txBody>
      </p:sp>
      <p:grpSp>
        <p:nvGrpSpPr>
          <p:cNvPr id="1200" name="Google Shape;1200;p56"/>
          <p:cNvGrpSpPr/>
          <p:nvPr/>
        </p:nvGrpSpPr>
        <p:grpSpPr>
          <a:xfrm>
            <a:off x="9580889" y="5351984"/>
            <a:ext cx="1782020" cy="341541"/>
            <a:chOff x="4388896" y="4191428"/>
            <a:chExt cx="1165610" cy="223402"/>
          </a:xfrm>
        </p:grpSpPr>
        <p:sp>
          <p:nvSpPr>
            <p:cNvPr id="1201" name="Google Shape;1201;p56"/>
            <p:cNvSpPr/>
            <p:nvPr/>
          </p:nvSpPr>
          <p:spPr>
            <a:xfrm>
              <a:off x="4390688" y="4193220"/>
              <a:ext cx="1162024" cy="218776"/>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02" name="Google Shape;1202;p56"/>
            <p:cNvSpPr/>
            <p:nvPr/>
          </p:nvSpPr>
          <p:spPr>
            <a:xfrm>
              <a:off x="4388896" y="4191428"/>
              <a:ext cx="1165610" cy="222362"/>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03" name="Google Shape;1203;p56"/>
            <p:cNvSpPr/>
            <p:nvPr/>
          </p:nvSpPr>
          <p:spPr>
            <a:xfrm>
              <a:off x="4477052" y="4253116"/>
              <a:ext cx="229536" cy="60970"/>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04" name="Google Shape;1204;p56"/>
            <p:cNvSpPr/>
            <p:nvPr/>
          </p:nvSpPr>
          <p:spPr>
            <a:xfrm>
              <a:off x="4475259" y="4251358"/>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05" name="Google Shape;1205;p56"/>
            <p:cNvSpPr/>
            <p:nvPr/>
          </p:nvSpPr>
          <p:spPr>
            <a:xfrm>
              <a:off x="4672803"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06" name="Google Shape;1206;p56"/>
            <p:cNvSpPr/>
            <p:nvPr/>
          </p:nvSpPr>
          <p:spPr>
            <a:xfrm>
              <a:off x="4671010"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07" name="Google Shape;1207;p56"/>
            <p:cNvSpPr/>
            <p:nvPr/>
          </p:nvSpPr>
          <p:spPr>
            <a:xfrm>
              <a:off x="4728465" y="4253116"/>
              <a:ext cx="229536" cy="60970"/>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08" name="Google Shape;1208;p56"/>
            <p:cNvSpPr/>
            <p:nvPr/>
          </p:nvSpPr>
          <p:spPr>
            <a:xfrm>
              <a:off x="4726672" y="4251358"/>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09" name="Google Shape;1209;p56"/>
            <p:cNvSpPr/>
            <p:nvPr/>
          </p:nvSpPr>
          <p:spPr>
            <a:xfrm>
              <a:off x="4924216"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10" name="Google Shape;1210;p56"/>
            <p:cNvSpPr/>
            <p:nvPr/>
          </p:nvSpPr>
          <p:spPr>
            <a:xfrm>
              <a:off x="4922423"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11" name="Google Shape;1211;p56"/>
            <p:cNvSpPr/>
            <p:nvPr/>
          </p:nvSpPr>
          <p:spPr>
            <a:xfrm>
              <a:off x="4978049" y="4251353"/>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12" name="Google Shape;1212;p56"/>
            <p:cNvSpPr/>
            <p:nvPr/>
          </p:nvSpPr>
          <p:spPr>
            <a:xfrm>
              <a:off x="5175629"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13" name="Google Shape;1213;p56"/>
            <p:cNvSpPr/>
            <p:nvPr/>
          </p:nvSpPr>
          <p:spPr>
            <a:xfrm>
              <a:off x="5173836"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14" name="Google Shape;1214;p56"/>
            <p:cNvSpPr/>
            <p:nvPr/>
          </p:nvSpPr>
          <p:spPr>
            <a:xfrm>
              <a:off x="5229498" y="4251358"/>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15" name="Google Shape;1215;p56"/>
            <p:cNvSpPr/>
            <p:nvPr/>
          </p:nvSpPr>
          <p:spPr>
            <a:xfrm>
              <a:off x="5427042"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16" name="Google Shape;1216;p56"/>
            <p:cNvSpPr/>
            <p:nvPr/>
          </p:nvSpPr>
          <p:spPr>
            <a:xfrm>
              <a:off x="5425249"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17" name="Google Shape;1217;p56"/>
            <p:cNvSpPr/>
            <p:nvPr/>
          </p:nvSpPr>
          <p:spPr>
            <a:xfrm>
              <a:off x="4477052" y="4334314"/>
              <a:ext cx="229536" cy="60970"/>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18" name="Google Shape;1218;p56"/>
            <p:cNvSpPr/>
            <p:nvPr/>
          </p:nvSpPr>
          <p:spPr>
            <a:xfrm>
              <a:off x="4475259" y="4332520"/>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19" name="Google Shape;1219;p56"/>
            <p:cNvSpPr/>
            <p:nvPr/>
          </p:nvSpPr>
          <p:spPr>
            <a:xfrm>
              <a:off x="4655874" y="4333812"/>
              <a:ext cx="3586" cy="64557"/>
            </a:xfrm>
            <a:custGeom>
              <a:avLst/>
              <a:gdLst/>
              <a:ahLst/>
              <a:cxnLst/>
              <a:rect l="l" t="t" r="r" b="b"/>
              <a:pathLst>
                <a:path w="120000" h="171450" extrusionOk="0">
                  <a:moveTo>
                    <a:pt x="0" y="173069"/>
                  </a:moveTo>
                  <a:lnTo>
                    <a:pt x="0" y="0"/>
                  </a:lnTo>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20" name="Google Shape;1220;p56"/>
            <p:cNvSpPr/>
            <p:nvPr/>
          </p:nvSpPr>
          <p:spPr>
            <a:xfrm>
              <a:off x="4672803"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21" name="Google Shape;1221;p56"/>
            <p:cNvSpPr/>
            <p:nvPr/>
          </p:nvSpPr>
          <p:spPr>
            <a:xfrm>
              <a:off x="4671010"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22" name="Google Shape;1222;p56"/>
            <p:cNvSpPr/>
            <p:nvPr/>
          </p:nvSpPr>
          <p:spPr>
            <a:xfrm>
              <a:off x="4655874" y="4251322"/>
              <a:ext cx="3586" cy="64557"/>
            </a:xfrm>
            <a:custGeom>
              <a:avLst/>
              <a:gdLst/>
              <a:ahLst/>
              <a:cxnLst/>
              <a:rect l="l" t="t" r="r" b="b"/>
              <a:pathLst>
                <a:path w="120000" h="171450" extrusionOk="0">
                  <a:moveTo>
                    <a:pt x="0" y="173069"/>
                  </a:moveTo>
                  <a:lnTo>
                    <a:pt x="0" y="0"/>
                  </a:lnTo>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23" name="Google Shape;1223;p56"/>
            <p:cNvSpPr/>
            <p:nvPr/>
          </p:nvSpPr>
          <p:spPr>
            <a:xfrm>
              <a:off x="4906929" y="4251322"/>
              <a:ext cx="3586" cy="64557"/>
            </a:xfrm>
            <a:custGeom>
              <a:avLst/>
              <a:gdLst/>
              <a:ahLst/>
              <a:cxnLst/>
              <a:rect l="l" t="t" r="r" b="b"/>
              <a:pathLst>
                <a:path w="120000" h="171450" extrusionOk="0">
                  <a:moveTo>
                    <a:pt x="0" y="173069"/>
                  </a:moveTo>
                  <a:lnTo>
                    <a:pt x="0" y="0"/>
                  </a:lnTo>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24" name="Google Shape;1224;p56"/>
            <p:cNvSpPr/>
            <p:nvPr/>
          </p:nvSpPr>
          <p:spPr>
            <a:xfrm>
              <a:off x="4906929" y="4333812"/>
              <a:ext cx="3586" cy="64557"/>
            </a:xfrm>
            <a:custGeom>
              <a:avLst/>
              <a:gdLst/>
              <a:ahLst/>
              <a:cxnLst/>
              <a:rect l="l" t="t" r="r" b="b"/>
              <a:pathLst>
                <a:path w="120000" h="171450" extrusionOk="0">
                  <a:moveTo>
                    <a:pt x="0" y="173069"/>
                  </a:moveTo>
                  <a:lnTo>
                    <a:pt x="0" y="0"/>
                  </a:lnTo>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25" name="Google Shape;1225;p56"/>
            <p:cNvSpPr/>
            <p:nvPr/>
          </p:nvSpPr>
          <p:spPr>
            <a:xfrm>
              <a:off x="5157983" y="4251322"/>
              <a:ext cx="3586" cy="64557"/>
            </a:xfrm>
            <a:custGeom>
              <a:avLst/>
              <a:gdLst/>
              <a:ahLst/>
              <a:cxnLst/>
              <a:rect l="l" t="t" r="r" b="b"/>
              <a:pathLst>
                <a:path w="120000" h="171450" extrusionOk="0">
                  <a:moveTo>
                    <a:pt x="0" y="173069"/>
                  </a:moveTo>
                  <a:lnTo>
                    <a:pt x="0" y="0"/>
                  </a:lnTo>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26" name="Google Shape;1226;p56"/>
            <p:cNvSpPr/>
            <p:nvPr/>
          </p:nvSpPr>
          <p:spPr>
            <a:xfrm>
              <a:off x="5157983" y="4333812"/>
              <a:ext cx="3586" cy="64557"/>
            </a:xfrm>
            <a:custGeom>
              <a:avLst/>
              <a:gdLst/>
              <a:ahLst/>
              <a:cxnLst/>
              <a:rect l="l" t="t" r="r" b="b"/>
              <a:pathLst>
                <a:path w="120000" h="171450" extrusionOk="0">
                  <a:moveTo>
                    <a:pt x="0" y="173069"/>
                  </a:moveTo>
                  <a:lnTo>
                    <a:pt x="0" y="0"/>
                  </a:lnTo>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27" name="Google Shape;1227;p56"/>
            <p:cNvSpPr/>
            <p:nvPr/>
          </p:nvSpPr>
          <p:spPr>
            <a:xfrm>
              <a:off x="5409038" y="4251322"/>
              <a:ext cx="3586" cy="64557"/>
            </a:xfrm>
            <a:custGeom>
              <a:avLst/>
              <a:gdLst/>
              <a:ahLst/>
              <a:cxnLst/>
              <a:rect l="l" t="t" r="r" b="b"/>
              <a:pathLst>
                <a:path w="120000" h="171450" extrusionOk="0">
                  <a:moveTo>
                    <a:pt x="0" y="173069"/>
                  </a:moveTo>
                  <a:lnTo>
                    <a:pt x="0" y="0"/>
                  </a:lnTo>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28" name="Google Shape;1228;p56"/>
            <p:cNvSpPr/>
            <p:nvPr/>
          </p:nvSpPr>
          <p:spPr>
            <a:xfrm>
              <a:off x="5409038" y="4333812"/>
              <a:ext cx="3586" cy="64557"/>
            </a:xfrm>
            <a:custGeom>
              <a:avLst/>
              <a:gdLst/>
              <a:ahLst/>
              <a:cxnLst/>
              <a:rect l="l" t="t" r="r" b="b"/>
              <a:pathLst>
                <a:path w="120000" h="171450" extrusionOk="0">
                  <a:moveTo>
                    <a:pt x="0" y="173069"/>
                  </a:moveTo>
                  <a:lnTo>
                    <a:pt x="0" y="0"/>
                  </a:lnTo>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29" name="Google Shape;1229;p56"/>
            <p:cNvSpPr/>
            <p:nvPr/>
          </p:nvSpPr>
          <p:spPr>
            <a:xfrm>
              <a:off x="4726672" y="4332520"/>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30" name="Google Shape;1230;p56"/>
            <p:cNvSpPr/>
            <p:nvPr/>
          </p:nvSpPr>
          <p:spPr>
            <a:xfrm>
              <a:off x="4924216"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31" name="Google Shape;1231;p56"/>
            <p:cNvSpPr/>
            <p:nvPr/>
          </p:nvSpPr>
          <p:spPr>
            <a:xfrm>
              <a:off x="4922423"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32" name="Google Shape;1232;p56"/>
            <p:cNvSpPr/>
            <p:nvPr/>
          </p:nvSpPr>
          <p:spPr>
            <a:xfrm>
              <a:off x="4978049" y="4332520"/>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33" name="Google Shape;1233;p56"/>
            <p:cNvSpPr/>
            <p:nvPr/>
          </p:nvSpPr>
          <p:spPr>
            <a:xfrm>
              <a:off x="5175629"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34" name="Google Shape;1234;p56"/>
            <p:cNvSpPr/>
            <p:nvPr/>
          </p:nvSpPr>
          <p:spPr>
            <a:xfrm>
              <a:off x="5173836"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35" name="Google Shape;1235;p56"/>
            <p:cNvSpPr/>
            <p:nvPr/>
          </p:nvSpPr>
          <p:spPr>
            <a:xfrm>
              <a:off x="5229498" y="4332520"/>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36" name="Google Shape;1236;p56"/>
            <p:cNvSpPr/>
            <p:nvPr/>
          </p:nvSpPr>
          <p:spPr>
            <a:xfrm>
              <a:off x="5427042"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37" name="Google Shape;1237;p56"/>
            <p:cNvSpPr/>
            <p:nvPr/>
          </p:nvSpPr>
          <p:spPr>
            <a:xfrm>
              <a:off x="5425249"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38" name="Google Shape;1238;p56"/>
            <p:cNvSpPr/>
            <p:nvPr/>
          </p:nvSpPr>
          <p:spPr>
            <a:xfrm>
              <a:off x="4479419" y="4210974"/>
              <a:ext cx="93249" cy="10759"/>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39" name="Google Shape;1239;p56"/>
            <p:cNvSpPr/>
            <p:nvPr/>
          </p:nvSpPr>
          <p:spPr>
            <a:xfrm>
              <a:off x="4477016" y="4208500"/>
              <a:ext cx="96835" cy="17932"/>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40" name="Google Shape;1240;p56"/>
            <p:cNvSpPr/>
            <p:nvPr/>
          </p:nvSpPr>
          <p:spPr>
            <a:xfrm>
              <a:off x="4462455" y="4192468"/>
              <a:ext cx="3586" cy="222362"/>
            </a:xfrm>
            <a:custGeom>
              <a:avLst/>
              <a:gdLst/>
              <a:ahLst/>
              <a:cxnLst/>
              <a:rect l="l" t="t" r="r" b="b"/>
              <a:pathLst>
                <a:path w="120000" h="590550" extrusionOk="0">
                  <a:moveTo>
                    <a:pt x="0" y="592836"/>
                  </a:moveTo>
                  <a:lnTo>
                    <a:pt x="0" y="0"/>
                  </a:lnTo>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41" name="Google Shape;1241;p56"/>
            <p:cNvSpPr/>
            <p:nvPr/>
          </p:nvSpPr>
          <p:spPr>
            <a:xfrm>
              <a:off x="5477432" y="4192468"/>
              <a:ext cx="3586" cy="222362"/>
            </a:xfrm>
            <a:custGeom>
              <a:avLst/>
              <a:gdLst/>
              <a:ahLst/>
              <a:cxnLst/>
              <a:rect l="l" t="t" r="r" b="b"/>
              <a:pathLst>
                <a:path w="120000" h="590550" extrusionOk="0">
                  <a:moveTo>
                    <a:pt x="0" y="592836"/>
                  </a:moveTo>
                  <a:lnTo>
                    <a:pt x="0" y="0"/>
                  </a:lnTo>
                </a:path>
              </a:pathLst>
            </a:custGeom>
            <a:no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grpSp>
      <p:cxnSp>
        <p:nvCxnSpPr>
          <p:cNvPr id="1242" name="Google Shape;1242;p56"/>
          <p:cNvCxnSpPr/>
          <p:nvPr/>
        </p:nvCxnSpPr>
        <p:spPr>
          <a:xfrm>
            <a:off x="7367882" y="3512096"/>
            <a:ext cx="0" cy="1701783"/>
          </a:xfrm>
          <a:prstGeom prst="straightConnector1">
            <a:avLst/>
          </a:prstGeom>
          <a:noFill/>
          <a:ln w="25400" cap="flat" cmpd="sng">
            <a:solidFill>
              <a:srgbClr val="88F2DC"/>
            </a:solidFill>
            <a:prstDash val="solid"/>
            <a:miter lim="800000"/>
            <a:headEnd type="none" w="sm" len="sm"/>
            <a:tailEnd type="triangle" w="med" len="med"/>
          </a:ln>
        </p:spPr>
      </p:cxnSp>
      <p:sp>
        <p:nvSpPr>
          <p:cNvPr id="1243" name="Google Shape;1243;p56"/>
          <p:cNvSpPr/>
          <p:nvPr/>
        </p:nvSpPr>
        <p:spPr>
          <a:xfrm>
            <a:off x="6481988" y="4096976"/>
            <a:ext cx="833883" cy="31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1467" b="1" dirty="0">
                <a:solidFill>
                  <a:schemeClr val="lt1"/>
                </a:solidFill>
                <a:latin typeface="Meiryo UI" panose="020B0604030504040204" pitchFamily="50" charset="-128"/>
                <a:ea typeface="Meiryo UI" panose="020B0604030504040204" pitchFamily="50" charset="-128"/>
              </a:rPr>
              <a:t>通常</a:t>
            </a:r>
            <a:endParaRPr sz="1467" dirty="0">
              <a:solidFill>
                <a:schemeClr val="lt1"/>
              </a:solidFill>
              <a:latin typeface="Meiryo UI" panose="020B0604030504040204" pitchFamily="50" charset="-128"/>
              <a:ea typeface="Meiryo UI" panose="020B0604030504040204" pitchFamily="50" charset="-128"/>
              <a:sym typeface="Arial"/>
            </a:endParaRPr>
          </a:p>
        </p:txBody>
      </p:sp>
      <p:sp>
        <p:nvSpPr>
          <p:cNvPr id="1244" name="Google Shape;1244;p56"/>
          <p:cNvSpPr/>
          <p:nvPr/>
        </p:nvSpPr>
        <p:spPr>
          <a:xfrm>
            <a:off x="6454754" y="5779405"/>
            <a:ext cx="1740047" cy="318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67" b="1" dirty="0" err="1">
                <a:solidFill>
                  <a:schemeClr val="lt1"/>
                </a:solidFill>
                <a:latin typeface="Meiryo UI" panose="020B0604030504040204" pitchFamily="50" charset="-128"/>
                <a:ea typeface="Meiryo UI" panose="020B0604030504040204" pitchFamily="50" charset="-128"/>
              </a:rPr>
              <a:t>プライマリ</a:t>
            </a:r>
            <a:r>
              <a:rPr lang="en-US" sz="1467" b="1" dirty="0">
                <a:solidFill>
                  <a:schemeClr val="lt1"/>
                </a:solidFill>
                <a:latin typeface="Meiryo UI" panose="020B0604030504040204" pitchFamily="50" charset="-128"/>
                <a:ea typeface="Meiryo UI" panose="020B0604030504040204" pitchFamily="50" charset="-128"/>
              </a:rPr>
              <a:t> NAS</a:t>
            </a:r>
            <a:endParaRPr sz="1467" dirty="0">
              <a:solidFill>
                <a:schemeClr val="lt1"/>
              </a:solidFill>
              <a:latin typeface="Meiryo UI" panose="020B0604030504040204" pitchFamily="50" charset="-128"/>
              <a:ea typeface="Meiryo UI" panose="020B0604030504040204" pitchFamily="50" charset="-128"/>
              <a:sym typeface="Arial"/>
            </a:endParaRPr>
          </a:p>
        </p:txBody>
      </p:sp>
      <p:sp>
        <p:nvSpPr>
          <p:cNvPr id="1245" name="Google Shape;1245;p56"/>
          <p:cNvSpPr/>
          <p:nvPr/>
        </p:nvSpPr>
        <p:spPr>
          <a:xfrm>
            <a:off x="9602590" y="5783874"/>
            <a:ext cx="1740047" cy="318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67" b="1" dirty="0" err="1">
                <a:solidFill>
                  <a:schemeClr val="lt1"/>
                </a:solidFill>
                <a:latin typeface="Meiryo UI" panose="020B0604030504040204" pitchFamily="50" charset="-128"/>
                <a:ea typeface="Meiryo UI" panose="020B0604030504040204" pitchFamily="50" charset="-128"/>
              </a:rPr>
              <a:t>セカンダリNAS</a:t>
            </a:r>
            <a:endParaRPr sz="1467" dirty="0">
              <a:solidFill>
                <a:schemeClr val="lt1"/>
              </a:solidFill>
              <a:latin typeface="Meiryo UI" panose="020B0604030504040204" pitchFamily="50" charset="-128"/>
              <a:ea typeface="Meiryo UI" panose="020B0604030504040204" pitchFamily="50" charset="-128"/>
              <a:sym typeface="Arial"/>
            </a:endParaRPr>
          </a:p>
        </p:txBody>
      </p:sp>
      <p:cxnSp>
        <p:nvCxnSpPr>
          <p:cNvPr id="1246" name="Google Shape;1246;p56"/>
          <p:cNvCxnSpPr/>
          <p:nvPr/>
        </p:nvCxnSpPr>
        <p:spPr>
          <a:xfrm>
            <a:off x="7910806" y="5529518"/>
            <a:ext cx="1604962" cy="0"/>
          </a:xfrm>
          <a:prstGeom prst="straightConnector1">
            <a:avLst/>
          </a:prstGeom>
          <a:noFill/>
          <a:ln w="25400" cap="flat" cmpd="sng">
            <a:solidFill>
              <a:srgbClr val="88F2DC"/>
            </a:solidFill>
            <a:prstDash val="solid"/>
            <a:miter lim="800000"/>
            <a:headEnd type="none" w="sm" len="sm"/>
            <a:tailEnd type="triangle" w="med" len="med"/>
          </a:ln>
        </p:spPr>
      </p:cxnSp>
      <p:sp>
        <p:nvSpPr>
          <p:cNvPr id="1247" name="Google Shape;1247;p56"/>
          <p:cNvSpPr/>
          <p:nvPr/>
        </p:nvSpPr>
        <p:spPr>
          <a:xfrm>
            <a:off x="7994261" y="5533160"/>
            <a:ext cx="1740047" cy="50257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333" b="1" dirty="0" err="1">
                <a:solidFill>
                  <a:schemeClr val="lt1"/>
                </a:solidFill>
                <a:latin typeface="Meiryo UI" panose="020B0604030504040204" pitchFamily="50" charset="-128"/>
                <a:ea typeface="Meiryo UI" panose="020B0604030504040204" pitchFamily="50" charset="-128"/>
              </a:rPr>
              <a:t>リアルタイム</a:t>
            </a:r>
            <a:endParaRPr lang="en-US" sz="1333"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333" b="1" dirty="0" err="1">
                <a:solidFill>
                  <a:schemeClr val="lt1"/>
                </a:solidFill>
                <a:latin typeface="Meiryo UI" panose="020B0604030504040204" pitchFamily="50" charset="-128"/>
                <a:ea typeface="Meiryo UI" panose="020B0604030504040204" pitchFamily="50" charset="-128"/>
              </a:rPr>
              <a:t>スナップショット</a:t>
            </a:r>
            <a:endParaRPr sz="1333" dirty="0">
              <a:solidFill>
                <a:schemeClr val="lt1"/>
              </a:solidFill>
              <a:latin typeface="Meiryo UI" panose="020B0604030504040204" pitchFamily="50" charset="-128"/>
              <a:ea typeface="Meiryo UI" panose="020B0604030504040204" pitchFamily="50" charset="-128"/>
              <a:sym typeface="Arial"/>
            </a:endParaRPr>
          </a:p>
        </p:txBody>
      </p:sp>
      <p:pic>
        <p:nvPicPr>
          <p:cNvPr id="1264" name="Google Shape;1264;p56" descr="一張含有 文字, 盒子 的圖片&#10;&#10;自動產生的描述"/>
          <p:cNvPicPr preferRelativeResize="0"/>
          <p:nvPr/>
        </p:nvPicPr>
        <p:blipFill rotWithShape="1">
          <a:blip r:embed="rId3">
            <a:alphaModFix/>
          </a:blip>
          <a:srcRect/>
          <a:stretch/>
        </p:blipFill>
        <p:spPr>
          <a:xfrm>
            <a:off x="6100740" y="4758174"/>
            <a:ext cx="2177797" cy="1343103"/>
          </a:xfrm>
          <a:prstGeom prst="rect">
            <a:avLst/>
          </a:prstGeom>
          <a:noFill/>
          <a:ln>
            <a:noFill/>
          </a:ln>
        </p:spPr>
      </p:pic>
      <p:cxnSp>
        <p:nvCxnSpPr>
          <p:cNvPr id="1248" name="Google Shape;1248;p56"/>
          <p:cNvCxnSpPr/>
          <p:nvPr/>
        </p:nvCxnSpPr>
        <p:spPr>
          <a:xfrm>
            <a:off x="7954526" y="3566779"/>
            <a:ext cx="1604962" cy="1599945"/>
          </a:xfrm>
          <a:prstGeom prst="straightConnector1">
            <a:avLst/>
          </a:prstGeom>
          <a:noFill/>
          <a:ln w="25400" cap="rnd" cmpd="sng">
            <a:solidFill>
              <a:srgbClr val="88F2DC"/>
            </a:solidFill>
            <a:prstDash val="dash"/>
            <a:round/>
            <a:headEnd type="none" w="sm" len="sm"/>
            <a:tailEnd type="triangle" w="med" len="med"/>
          </a:ln>
        </p:spPr>
      </p:cxnSp>
      <p:pic>
        <p:nvPicPr>
          <p:cNvPr id="1249" name="Google Shape;1249;p56"/>
          <p:cNvPicPr preferRelativeResize="0"/>
          <p:nvPr/>
        </p:nvPicPr>
        <p:blipFill rotWithShape="1">
          <a:blip r:embed="rId4">
            <a:alphaModFix/>
          </a:blip>
          <a:srcRect/>
          <a:stretch/>
        </p:blipFill>
        <p:spPr>
          <a:xfrm>
            <a:off x="6481988" y="3136679"/>
            <a:ext cx="2948633" cy="355350"/>
          </a:xfrm>
          <a:prstGeom prst="rect">
            <a:avLst/>
          </a:prstGeom>
          <a:noFill/>
          <a:ln>
            <a:noFill/>
          </a:ln>
        </p:spPr>
      </p:pic>
      <p:sp>
        <p:nvSpPr>
          <p:cNvPr id="1250" name="Google Shape;1250;p56"/>
          <p:cNvSpPr/>
          <p:nvPr/>
        </p:nvSpPr>
        <p:spPr>
          <a:xfrm>
            <a:off x="8763185" y="3974904"/>
            <a:ext cx="2606804" cy="3154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50" b="1" dirty="0" err="1">
                <a:solidFill>
                  <a:schemeClr val="lt1"/>
                </a:solidFill>
                <a:latin typeface="Meiryo UI" panose="020B0604030504040204" pitchFamily="50" charset="-128"/>
                <a:ea typeface="Meiryo UI" panose="020B0604030504040204" pitchFamily="50" charset="-128"/>
              </a:rPr>
              <a:t>災害復旧</a:t>
            </a:r>
            <a:r>
              <a:rPr lang="en-US" sz="1450" b="1" dirty="0">
                <a:solidFill>
                  <a:schemeClr val="lt1"/>
                </a:solidFill>
                <a:latin typeface="Meiryo UI" panose="020B0604030504040204" pitchFamily="50" charset="-128"/>
                <a:ea typeface="Meiryo UI" panose="020B0604030504040204" pitchFamily="50" charset="-128"/>
              </a:rPr>
              <a:t>(RPO=0)</a:t>
            </a:r>
            <a:endParaRPr sz="1450" dirty="0">
              <a:solidFill>
                <a:schemeClr val="lt1"/>
              </a:solidFill>
              <a:latin typeface="Meiryo UI" panose="020B0604030504040204" pitchFamily="50" charset="-128"/>
              <a:ea typeface="Meiryo UI" panose="020B0604030504040204" pitchFamily="50" charset="-128"/>
              <a:sym typeface="Arial"/>
            </a:endParaRPr>
          </a:p>
        </p:txBody>
      </p:sp>
      <p:sp>
        <p:nvSpPr>
          <p:cNvPr id="1251" name="Google Shape;1251;p56"/>
          <p:cNvSpPr/>
          <p:nvPr/>
        </p:nvSpPr>
        <p:spPr>
          <a:xfrm>
            <a:off x="7690019" y="6248666"/>
            <a:ext cx="3145528" cy="5025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33" b="1" dirty="0">
                <a:solidFill>
                  <a:schemeClr val="lt1"/>
                </a:solidFill>
                <a:latin typeface="Meiryo UI" panose="020B0604030504040204" pitchFamily="50" charset="-128"/>
                <a:ea typeface="Meiryo UI" panose="020B0604030504040204" pitchFamily="50" charset="-128"/>
              </a:rPr>
              <a:t>25GbE</a:t>
            </a:r>
            <a:r>
              <a:rPr lang="ja-JP" altLang="en-US" sz="1333" b="1" dirty="0">
                <a:solidFill>
                  <a:schemeClr val="lt1"/>
                </a:solidFill>
                <a:latin typeface="Meiryo UI" panose="020B0604030504040204" pitchFamily="50" charset="-128"/>
                <a:ea typeface="Meiryo UI" panose="020B0604030504040204" pitchFamily="50" charset="-128"/>
              </a:rPr>
              <a:t>で</a:t>
            </a:r>
            <a:r>
              <a:rPr lang="en-US" sz="1333" b="1" dirty="0" err="1">
                <a:solidFill>
                  <a:schemeClr val="lt1"/>
                </a:solidFill>
                <a:latin typeface="Meiryo UI" panose="020B0604030504040204" pitchFamily="50" charset="-128"/>
                <a:ea typeface="Meiryo UI" panose="020B0604030504040204" pitchFamily="50" charset="-128"/>
              </a:rPr>
              <a:t>直接接続</a:t>
            </a:r>
            <a:r>
              <a:rPr lang="en-US" sz="1333" b="1" dirty="0">
                <a:solidFill>
                  <a:schemeClr val="lt1"/>
                </a:solidFill>
                <a:latin typeface="Meiryo UI" panose="020B0604030504040204" pitchFamily="50" charset="-128"/>
                <a:ea typeface="Meiryo UI" panose="020B0604030504040204" pitchFamily="50" charset="-128"/>
              </a:rPr>
              <a:t>(</a:t>
            </a:r>
            <a:r>
              <a:rPr lang="en-US" sz="1333" b="1" dirty="0" err="1">
                <a:solidFill>
                  <a:schemeClr val="lt1"/>
                </a:solidFill>
                <a:latin typeface="Meiryo UI" panose="020B0604030504040204" pitchFamily="50" charset="-128"/>
                <a:ea typeface="Meiryo UI" panose="020B0604030504040204" pitchFamily="50" charset="-128"/>
              </a:rPr>
              <a:t>往復遅延</a:t>
            </a:r>
            <a:r>
              <a:rPr lang="en-US" sz="1333" b="1" dirty="0">
                <a:solidFill>
                  <a:schemeClr val="lt1"/>
                </a:solidFill>
                <a:latin typeface="Meiryo UI" panose="020B0604030504040204" pitchFamily="50" charset="-128"/>
                <a:ea typeface="Meiryo UI" panose="020B0604030504040204" pitchFamily="50" charset="-128"/>
              </a:rPr>
              <a:t> &lt; 5ms)</a:t>
            </a:r>
            <a:endParaRPr sz="1333" dirty="0">
              <a:solidFill>
                <a:schemeClr val="lt1"/>
              </a:solidFill>
              <a:latin typeface="Meiryo UI" panose="020B0604030504040204" pitchFamily="50" charset="-128"/>
              <a:ea typeface="Meiryo UI" panose="020B0604030504040204" pitchFamily="50" charset="-128"/>
              <a:sym typeface="Arial"/>
            </a:endParaRPr>
          </a:p>
        </p:txBody>
      </p:sp>
      <p:grpSp>
        <p:nvGrpSpPr>
          <p:cNvPr id="1252" name="Google Shape;1252;p56"/>
          <p:cNvGrpSpPr/>
          <p:nvPr/>
        </p:nvGrpSpPr>
        <p:grpSpPr>
          <a:xfrm>
            <a:off x="4679943" y="4876727"/>
            <a:ext cx="579995" cy="579995"/>
            <a:chOff x="4435908" y="4889651"/>
            <a:chExt cx="759453" cy="759453"/>
          </a:xfrm>
        </p:grpSpPr>
        <p:sp>
          <p:nvSpPr>
            <p:cNvPr id="1253" name="Google Shape;1253;p56"/>
            <p:cNvSpPr/>
            <p:nvPr/>
          </p:nvSpPr>
          <p:spPr>
            <a:xfrm>
              <a:off x="4435908" y="4889651"/>
              <a:ext cx="759453" cy="759453"/>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pic>
          <p:nvPicPr>
            <p:cNvPr id="1254" name="Google Shape;1254;p56"/>
            <p:cNvPicPr preferRelativeResize="0"/>
            <p:nvPr/>
          </p:nvPicPr>
          <p:blipFill rotWithShape="1">
            <a:blip r:embed="rId5">
              <a:alphaModFix/>
            </a:blip>
            <a:srcRect/>
            <a:stretch/>
          </p:blipFill>
          <p:spPr>
            <a:xfrm>
              <a:off x="4545942" y="5052140"/>
              <a:ext cx="542227" cy="408344"/>
            </a:xfrm>
            <a:prstGeom prst="rect">
              <a:avLst/>
            </a:prstGeom>
            <a:noFill/>
            <a:ln>
              <a:noFill/>
            </a:ln>
            <a:effectLst>
              <a:outerShdw blurRad="50800" dist="38100" dir="2700000" algn="tl" rotWithShape="0">
                <a:srgbClr val="000000">
                  <a:alpha val="40000"/>
                </a:srgbClr>
              </a:outerShdw>
            </a:effectLst>
          </p:spPr>
        </p:pic>
      </p:grpSp>
      <p:sp>
        <p:nvSpPr>
          <p:cNvPr id="1255" name="Google Shape;1255;p56"/>
          <p:cNvSpPr txBox="1"/>
          <p:nvPr/>
        </p:nvSpPr>
        <p:spPr>
          <a:xfrm>
            <a:off x="704189" y="2287887"/>
            <a:ext cx="513025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SnapSyncのスケジュール</a:t>
            </a:r>
            <a:r>
              <a:rPr lang="en-US" sz="1800" b="1" dirty="0">
                <a:solidFill>
                  <a:schemeClr val="lt1"/>
                </a:solidFill>
                <a:latin typeface="Meiryo UI" panose="020B0604030504040204" pitchFamily="50" charset="-128"/>
                <a:ea typeface="Meiryo UI" panose="020B0604030504040204" pitchFamily="50" charset="-128"/>
              </a:rPr>
              <a:t>: 5分</a:t>
            </a:r>
            <a:r>
              <a:rPr lang="ja-JP" altLang="en-US" sz="1800" b="1" dirty="0">
                <a:solidFill>
                  <a:schemeClr val="lt1"/>
                </a:solidFill>
                <a:latin typeface="Meiryo UI" panose="020B0604030504040204" pitchFamily="50" charset="-128"/>
                <a:ea typeface="Meiryo UI" panose="020B0604030504040204" pitchFamily="50" charset="-128"/>
              </a:rPr>
              <a:t>～</a:t>
            </a:r>
            <a:r>
              <a:rPr lang="en-US" sz="1800" b="1" dirty="0">
                <a:solidFill>
                  <a:schemeClr val="lt1"/>
                </a:solidFill>
                <a:latin typeface="Meiryo UI" panose="020B0604030504040204" pitchFamily="50" charset="-128"/>
                <a:ea typeface="Meiryo UI" panose="020B0604030504040204" pitchFamily="50" charset="-128"/>
              </a:rPr>
              <a:t>60分</a:t>
            </a:r>
            <a:endParaRPr sz="1800" b="1" dirty="0">
              <a:solidFill>
                <a:schemeClr val="lt1"/>
              </a:solidFill>
              <a:latin typeface="Meiryo UI" panose="020B0604030504040204" pitchFamily="50" charset="-128"/>
              <a:ea typeface="Meiryo UI" panose="020B0604030504040204" pitchFamily="50" charset="-128"/>
              <a:sym typeface="Arial"/>
            </a:endParaRPr>
          </a:p>
        </p:txBody>
      </p:sp>
      <p:sp>
        <p:nvSpPr>
          <p:cNvPr id="1256" name="Google Shape;1256;p56"/>
          <p:cNvSpPr txBox="1"/>
          <p:nvPr/>
        </p:nvSpPr>
        <p:spPr>
          <a:xfrm>
            <a:off x="6423483" y="2273539"/>
            <a:ext cx="476648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リアルタイムSnapSync</a:t>
            </a:r>
            <a:r>
              <a:rPr lang="en-US" sz="1800" b="1" dirty="0">
                <a:solidFill>
                  <a:schemeClr val="lt1"/>
                </a:solidFill>
                <a:latin typeface="Meiryo UI" panose="020B0604030504040204" pitchFamily="50" charset="-128"/>
                <a:ea typeface="Meiryo UI" panose="020B0604030504040204" pitchFamily="50" charset="-128"/>
              </a:rPr>
              <a:t>: RPO=0</a:t>
            </a:r>
            <a:endParaRPr dirty="0">
              <a:latin typeface="Meiryo UI" panose="020B0604030504040204" pitchFamily="50" charset="-128"/>
              <a:ea typeface="Meiryo UI" panose="020B0604030504040204" pitchFamily="50" charset="-128"/>
            </a:endParaRPr>
          </a:p>
        </p:txBody>
      </p:sp>
      <p:grpSp>
        <p:nvGrpSpPr>
          <p:cNvPr id="1257" name="Google Shape;1257;p56"/>
          <p:cNvGrpSpPr/>
          <p:nvPr/>
        </p:nvGrpSpPr>
        <p:grpSpPr>
          <a:xfrm>
            <a:off x="2044472" y="4584358"/>
            <a:ext cx="579995" cy="579995"/>
            <a:chOff x="1633663" y="4907432"/>
            <a:chExt cx="759453" cy="759453"/>
          </a:xfrm>
        </p:grpSpPr>
        <p:sp>
          <p:nvSpPr>
            <p:cNvPr id="1258" name="Google Shape;1258;p56"/>
            <p:cNvSpPr/>
            <p:nvPr/>
          </p:nvSpPr>
          <p:spPr>
            <a:xfrm>
              <a:off x="1633663" y="4907432"/>
              <a:ext cx="759453" cy="759453"/>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pic>
          <p:nvPicPr>
            <p:cNvPr id="1259" name="Google Shape;1259;p56"/>
            <p:cNvPicPr preferRelativeResize="0"/>
            <p:nvPr/>
          </p:nvPicPr>
          <p:blipFill rotWithShape="1">
            <a:blip r:embed="rId5">
              <a:alphaModFix/>
            </a:blip>
            <a:srcRect/>
            <a:stretch/>
          </p:blipFill>
          <p:spPr>
            <a:xfrm>
              <a:off x="1743697" y="5069921"/>
              <a:ext cx="542227" cy="408344"/>
            </a:xfrm>
            <a:prstGeom prst="rect">
              <a:avLst/>
            </a:prstGeom>
            <a:noFill/>
            <a:ln>
              <a:noFill/>
            </a:ln>
            <a:effectLst>
              <a:outerShdw blurRad="50800" dist="38100" dir="2700000" algn="tl" rotWithShape="0">
                <a:srgbClr val="000000">
                  <a:alpha val="40000"/>
                </a:srgbClr>
              </a:outerShdw>
            </a:effectLst>
          </p:spPr>
        </p:pic>
      </p:grpSp>
      <p:pic>
        <p:nvPicPr>
          <p:cNvPr id="1263" name="Google Shape;1263;p56" descr="一張含有 文字, 盒子 的圖片&#10;&#10;自動產生的描述"/>
          <p:cNvPicPr preferRelativeResize="0"/>
          <p:nvPr/>
        </p:nvPicPr>
        <p:blipFill rotWithShape="1">
          <a:blip r:embed="rId3">
            <a:alphaModFix/>
          </a:blip>
          <a:srcRect/>
          <a:stretch/>
        </p:blipFill>
        <p:spPr>
          <a:xfrm>
            <a:off x="581389" y="4778769"/>
            <a:ext cx="2177797" cy="1343103"/>
          </a:xfrm>
          <a:prstGeom prst="rect">
            <a:avLst/>
          </a:prstGeom>
          <a:noFill/>
          <a:ln>
            <a:noFill/>
          </a:ln>
        </p:spPr>
      </p:pic>
      <p:sp>
        <p:nvSpPr>
          <p:cNvPr id="1260" name="Google Shape;1260;p56"/>
          <p:cNvSpPr/>
          <p:nvPr/>
        </p:nvSpPr>
        <p:spPr>
          <a:xfrm>
            <a:off x="946557" y="5802693"/>
            <a:ext cx="1740047" cy="318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67" b="1" dirty="0" err="1">
                <a:solidFill>
                  <a:schemeClr val="lt1"/>
                </a:solidFill>
                <a:latin typeface="Meiryo UI" panose="020B0604030504040204" pitchFamily="50" charset="-128"/>
                <a:ea typeface="Meiryo UI" panose="020B0604030504040204" pitchFamily="50" charset="-128"/>
              </a:rPr>
              <a:t>プライマリNAS</a:t>
            </a:r>
            <a:endParaRPr sz="1467" dirty="0">
              <a:solidFill>
                <a:schemeClr val="lt1"/>
              </a:solidFill>
              <a:latin typeface="Meiryo UI" panose="020B0604030504040204" pitchFamily="50" charset="-128"/>
              <a:ea typeface="Meiryo UI" panose="020B0604030504040204" pitchFamily="50" charset="-128"/>
              <a:sym typeface="Arial"/>
            </a:endParaRPr>
          </a:p>
        </p:txBody>
      </p:sp>
      <p:sp>
        <p:nvSpPr>
          <p:cNvPr id="1261" name="Google Shape;1261;p56"/>
          <p:cNvSpPr txBox="1"/>
          <p:nvPr/>
        </p:nvSpPr>
        <p:spPr>
          <a:xfrm>
            <a:off x="358815" y="531486"/>
            <a:ext cx="11389489" cy="1295686"/>
          </a:xfrm>
          <a:prstGeom prst="rect">
            <a:avLst/>
          </a:prstGeom>
          <a:noFill/>
          <a:ln>
            <a:noFill/>
          </a:ln>
        </p:spPr>
        <p:txBody>
          <a:bodyPr spcFirstLastPara="1" wrap="square" lIns="121900" tIns="60950" rIns="121900" bIns="60950" anchor="t" anchorCtr="0">
            <a:noAutofit/>
          </a:bodyPr>
          <a:lstStyle/>
          <a:p>
            <a:pPr marL="0" marR="0" lvl="0" indent="0" algn="ctr" rtl="0">
              <a:lnSpc>
                <a:spcPct val="90000"/>
              </a:lnSpc>
              <a:spcBef>
                <a:spcPts val="0"/>
              </a:spcBef>
              <a:spcAft>
                <a:spcPts val="0"/>
              </a:spcAft>
              <a:buClr>
                <a:schemeClr val="lt1"/>
              </a:buClr>
              <a:buSzPts val="3600"/>
              <a:buFont typeface="Arial"/>
              <a:buNone/>
            </a:pPr>
            <a:r>
              <a:rPr lang="en-US" sz="3600" dirty="0" err="1">
                <a:solidFill>
                  <a:schemeClr val="lt1"/>
                </a:solidFill>
                <a:latin typeface="Meiryo UI" panose="020B0604030504040204" pitchFamily="50" charset="-128"/>
                <a:ea typeface="Meiryo UI" panose="020B0604030504040204" pitchFamily="50" charset="-128"/>
              </a:rPr>
              <a:t>リアルタイムのSnapSync</a:t>
            </a:r>
            <a:r>
              <a:rPr lang="ja-JP" altLang="en-US" sz="3600" dirty="0">
                <a:solidFill>
                  <a:schemeClr val="lt1"/>
                </a:solidFill>
                <a:latin typeface="Meiryo UI" panose="020B0604030504040204" pitchFamily="50" charset="-128"/>
                <a:ea typeface="Meiryo UI" panose="020B0604030504040204" pitchFamily="50" charset="-128"/>
              </a:rPr>
              <a:t>は</a:t>
            </a:r>
            <a:r>
              <a:rPr lang="en-US" sz="3600" dirty="0">
                <a:solidFill>
                  <a:schemeClr val="lt1"/>
                </a:solidFill>
                <a:latin typeface="Meiryo UI" panose="020B0604030504040204" pitchFamily="50" charset="-128"/>
                <a:ea typeface="Meiryo UI" panose="020B0604030504040204" pitchFamily="50" charset="-128"/>
              </a:rPr>
              <a:t>、</a:t>
            </a:r>
            <a:br>
              <a:rPr lang="en-US" sz="3600" dirty="0">
                <a:solidFill>
                  <a:schemeClr val="lt1"/>
                </a:solidFill>
                <a:latin typeface="Meiryo UI" panose="020B0604030504040204" pitchFamily="50" charset="-128"/>
                <a:ea typeface="Meiryo UI" panose="020B0604030504040204" pitchFamily="50" charset="-128"/>
              </a:rPr>
            </a:br>
            <a:r>
              <a:rPr lang="ja-JP" altLang="en-US" sz="3600" dirty="0">
                <a:solidFill>
                  <a:schemeClr val="lt1"/>
                </a:solidFill>
                <a:latin typeface="Meiryo UI" panose="020B0604030504040204" pitchFamily="50" charset="-128"/>
                <a:ea typeface="Meiryo UI" panose="020B0604030504040204" pitchFamily="50" charset="-128"/>
              </a:rPr>
              <a:t>リアルタイムの災害復旧によって</a:t>
            </a:r>
            <a:r>
              <a:rPr lang="en-US" sz="3600" dirty="0" err="1">
                <a:solidFill>
                  <a:schemeClr val="lt1"/>
                </a:solidFill>
                <a:latin typeface="Meiryo UI" panose="020B0604030504040204" pitchFamily="50" charset="-128"/>
                <a:ea typeface="Meiryo UI" panose="020B0604030504040204" pitchFamily="50" charset="-128"/>
              </a:rPr>
              <a:t>最小限のRPOを実現</a:t>
            </a:r>
            <a:endParaRPr sz="3600" dirty="0">
              <a:solidFill>
                <a:schemeClr val="lt1"/>
              </a:solidFill>
              <a:latin typeface="Meiryo UI" panose="020B0604030504040204" pitchFamily="50" charset="-128"/>
              <a:ea typeface="Meiryo UI" panose="020B0604030504040204" pitchFamily="50" charset="-128"/>
            </a:endParaRPr>
          </a:p>
        </p:txBody>
      </p:sp>
      <p:sp>
        <p:nvSpPr>
          <p:cNvPr id="1262" name="Google Shape;1262;p56"/>
          <p:cNvSpPr/>
          <p:nvPr/>
        </p:nvSpPr>
        <p:spPr>
          <a:xfrm>
            <a:off x="132080" y="1688365"/>
            <a:ext cx="12130975"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err="1">
                <a:solidFill>
                  <a:schemeClr val="lt1"/>
                </a:solidFill>
                <a:latin typeface="Meiryo UI" panose="020B0604030504040204" pitchFamily="50" charset="-128"/>
                <a:ea typeface="Meiryo UI" panose="020B0604030504040204" pitchFamily="50" charset="-128"/>
              </a:rPr>
              <a:t>ブロックレベルのレプリケーションをリアルタイムで使用して、ローカルNASから別のQNAP</a:t>
            </a:r>
            <a:r>
              <a:rPr lang="en-US" sz="2000" dirty="0">
                <a:solidFill>
                  <a:schemeClr val="lt1"/>
                </a:solidFill>
                <a:latin typeface="Meiryo UI" panose="020B0604030504040204" pitchFamily="50" charset="-128"/>
                <a:ea typeface="Meiryo UI" panose="020B0604030504040204" pitchFamily="50" charset="-128"/>
              </a:rPr>
              <a:t> </a:t>
            </a:r>
            <a:r>
              <a:rPr lang="en-US" sz="2000" dirty="0" err="1">
                <a:solidFill>
                  <a:schemeClr val="lt1"/>
                </a:solidFill>
                <a:latin typeface="Meiryo UI" panose="020B0604030504040204" pitchFamily="50" charset="-128"/>
                <a:ea typeface="Meiryo UI" panose="020B0604030504040204" pitchFamily="50" charset="-128"/>
              </a:rPr>
              <a:t>NASにデータをバックアップします</a:t>
            </a:r>
            <a:r>
              <a:rPr lang="en-US" sz="2000" dirty="0">
                <a:solidFill>
                  <a:schemeClr val="lt1"/>
                </a:solidFill>
                <a:latin typeface="Meiryo UI" panose="020B0604030504040204" pitchFamily="50" charset="-128"/>
                <a:ea typeface="Meiryo UI" panose="020B0604030504040204" pitchFamily="50" charset="-128"/>
              </a:rPr>
              <a:t>。</a:t>
            </a:r>
            <a:endParaRPr sz="20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cxnSp>
        <p:nvCxnSpPr>
          <p:cNvPr id="1270" name="Google Shape;1270;p57"/>
          <p:cNvCxnSpPr/>
          <p:nvPr/>
        </p:nvCxnSpPr>
        <p:spPr>
          <a:xfrm rot="10800000">
            <a:off x="6784541" y="3992487"/>
            <a:ext cx="3237300" cy="328500"/>
          </a:xfrm>
          <a:prstGeom prst="bentConnector3">
            <a:avLst>
              <a:gd name="adj1" fmla="val 5220"/>
            </a:avLst>
          </a:prstGeom>
          <a:noFill/>
          <a:ln w="25400" cap="flat" cmpd="sng">
            <a:solidFill>
              <a:schemeClr val="accent2"/>
            </a:solidFill>
            <a:prstDash val="solid"/>
            <a:miter lim="800000"/>
            <a:headEnd type="none" w="sm" len="sm"/>
            <a:tailEnd type="none" w="sm" len="sm"/>
          </a:ln>
        </p:spPr>
      </p:cxnSp>
      <p:pic>
        <p:nvPicPr>
          <p:cNvPr id="1271" name="Google Shape;1271;p57"/>
          <p:cNvPicPr preferRelativeResize="0"/>
          <p:nvPr/>
        </p:nvPicPr>
        <p:blipFill rotWithShape="1">
          <a:blip r:embed="rId3">
            <a:alphaModFix/>
          </a:blip>
          <a:srcRect/>
          <a:stretch/>
        </p:blipFill>
        <p:spPr>
          <a:xfrm>
            <a:off x="8921624" y="2983041"/>
            <a:ext cx="2854740" cy="2228090"/>
          </a:xfrm>
          <a:prstGeom prst="rect">
            <a:avLst/>
          </a:prstGeom>
          <a:noFill/>
          <a:ln>
            <a:noFill/>
          </a:ln>
          <a:effectLst>
            <a:outerShdw blurRad="50800" dist="38100" dir="2700000" algn="tl" rotWithShape="0">
              <a:srgbClr val="000000">
                <a:alpha val="40000"/>
              </a:srgbClr>
            </a:outerShdw>
          </a:effectLst>
        </p:spPr>
      </p:pic>
      <p:cxnSp>
        <p:nvCxnSpPr>
          <p:cNvPr id="1272" name="Google Shape;1272;p57"/>
          <p:cNvCxnSpPr/>
          <p:nvPr/>
        </p:nvCxnSpPr>
        <p:spPr>
          <a:xfrm>
            <a:off x="2133988" y="4000774"/>
            <a:ext cx="2744205" cy="0"/>
          </a:xfrm>
          <a:prstGeom prst="straightConnector1">
            <a:avLst/>
          </a:prstGeom>
          <a:noFill/>
          <a:ln w="25400" cap="flat" cmpd="sng">
            <a:solidFill>
              <a:schemeClr val="accent1"/>
            </a:solidFill>
            <a:prstDash val="solid"/>
            <a:miter lim="800000"/>
            <a:headEnd type="none" w="sm" len="sm"/>
            <a:tailEnd type="none" w="sm" len="sm"/>
          </a:ln>
        </p:spPr>
      </p:cxnSp>
      <p:cxnSp>
        <p:nvCxnSpPr>
          <p:cNvPr id="1273" name="Google Shape;1273;p57"/>
          <p:cNvCxnSpPr/>
          <p:nvPr/>
        </p:nvCxnSpPr>
        <p:spPr>
          <a:xfrm>
            <a:off x="4598865" y="4001972"/>
            <a:ext cx="1734640" cy="10860"/>
          </a:xfrm>
          <a:prstGeom prst="straightConnector1">
            <a:avLst/>
          </a:prstGeom>
          <a:noFill/>
          <a:ln w="25400" cap="flat" cmpd="sng">
            <a:solidFill>
              <a:schemeClr val="accent2"/>
            </a:solidFill>
            <a:prstDash val="solid"/>
            <a:miter lim="800000"/>
            <a:headEnd type="none" w="sm" len="sm"/>
            <a:tailEnd type="none" w="sm" len="sm"/>
          </a:ln>
        </p:spPr>
      </p:cxnSp>
      <p:sp>
        <p:nvSpPr>
          <p:cNvPr id="1274" name="Google Shape;1274;p57"/>
          <p:cNvSpPr txBox="1"/>
          <p:nvPr/>
        </p:nvSpPr>
        <p:spPr>
          <a:xfrm>
            <a:off x="5802756" y="5127544"/>
            <a:ext cx="1203253"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b="1" dirty="0" err="1">
                <a:solidFill>
                  <a:schemeClr val="lt1"/>
                </a:solidFill>
                <a:latin typeface="Meiryo UI" panose="020B0604030504040204" pitchFamily="50" charset="-128"/>
                <a:ea typeface="Meiryo UI" panose="020B0604030504040204" pitchFamily="50" charset="-128"/>
              </a:rPr>
              <a:t>インスタント</a:t>
            </a:r>
            <a:endParaRPr sz="15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500" b="1" dirty="0" err="1">
                <a:solidFill>
                  <a:schemeClr val="lt1"/>
                </a:solidFill>
                <a:latin typeface="Meiryo UI" panose="020B0604030504040204" pitchFamily="50" charset="-128"/>
                <a:ea typeface="Meiryo UI" panose="020B0604030504040204" pitchFamily="50" charset="-128"/>
              </a:rPr>
              <a:t>クローン</a:t>
            </a:r>
            <a:endParaRPr sz="1500" b="1" dirty="0">
              <a:solidFill>
                <a:schemeClr val="lt1"/>
              </a:solidFill>
              <a:latin typeface="Meiryo UI" panose="020B0604030504040204" pitchFamily="50" charset="-128"/>
              <a:ea typeface="Meiryo UI" panose="020B0604030504040204" pitchFamily="50" charset="-128"/>
            </a:endParaRPr>
          </a:p>
        </p:txBody>
      </p:sp>
      <p:grpSp>
        <p:nvGrpSpPr>
          <p:cNvPr id="1275" name="Google Shape;1275;p57"/>
          <p:cNvGrpSpPr/>
          <p:nvPr/>
        </p:nvGrpSpPr>
        <p:grpSpPr>
          <a:xfrm>
            <a:off x="7530529" y="3646193"/>
            <a:ext cx="1161727" cy="868416"/>
            <a:chOff x="6212618" y="1796412"/>
            <a:chExt cx="1594773" cy="704508"/>
          </a:xfrm>
        </p:grpSpPr>
        <p:pic>
          <p:nvPicPr>
            <p:cNvPr id="1276" name="Google Shape;1276;p57"/>
            <p:cNvPicPr preferRelativeResize="0"/>
            <p:nvPr/>
          </p:nvPicPr>
          <p:blipFill rotWithShape="1">
            <a:blip r:embed="rId4">
              <a:alphaModFix amt="90000"/>
            </a:blip>
            <a:srcRect l="-1"/>
            <a:stretch/>
          </p:blipFill>
          <p:spPr>
            <a:xfrm>
              <a:off x="6212618" y="1796412"/>
              <a:ext cx="1594773" cy="704508"/>
            </a:xfrm>
            <a:prstGeom prst="rect">
              <a:avLst/>
            </a:prstGeom>
            <a:noFill/>
            <a:ln>
              <a:noFill/>
            </a:ln>
          </p:spPr>
        </p:pic>
        <p:sp>
          <p:nvSpPr>
            <p:cNvPr id="1277" name="Google Shape;1277;p57"/>
            <p:cNvSpPr/>
            <p:nvPr/>
          </p:nvSpPr>
          <p:spPr>
            <a:xfrm>
              <a:off x="6372761" y="1814776"/>
              <a:ext cx="1402272" cy="531496"/>
            </a:xfrm>
            <a:prstGeom prst="rect">
              <a:avLst/>
            </a:prstGeom>
            <a:gradFill>
              <a:gsLst>
                <a:gs pos="0">
                  <a:srgbClr val="732929">
                    <a:alpha val="54901"/>
                  </a:srgbClr>
                </a:gs>
                <a:gs pos="100000">
                  <a:srgbClr val="E89128">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sp>
        <p:nvSpPr>
          <p:cNvPr id="1278" name="Google Shape;1278;p57"/>
          <p:cNvSpPr/>
          <p:nvPr/>
        </p:nvSpPr>
        <p:spPr>
          <a:xfrm>
            <a:off x="716148" y="4631749"/>
            <a:ext cx="1911821" cy="633368"/>
          </a:xfrm>
          <a:prstGeom prst="round2DiagRect">
            <a:avLst>
              <a:gd name="adj1" fmla="val 12572"/>
              <a:gd name="adj2" fmla="val 0"/>
            </a:avLst>
          </a:prstGeom>
          <a:gradFill>
            <a:gsLst>
              <a:gs pos="0">
                <a:srgbClr val="48BD62"/>
              </a:gs>
              <a:gs pos="100000">
                <a:srgbClr val="2F8141"/>
              </a:gs>
            </a:gsLst>
            <a:lin ang="5400000" scaled="0"/>
          </a:gradFill>
          <a:ln>
            <a:noFill/>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3125"/>
              </a:lnSpc>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279" name="Google Shape;1279;p57"/>
          <p:cNvSpPr/>
          <p:nvPr/>
        </p:nvSpPr>
        <p:spPr>
          <a:xfrm>
            <a:off x="716147" y="4380804"/>
            <a:ext cx="1911820" cy="340381"/>
          </a:xfrm>
          <a:prstGeom prst="round2DiagRect">
            <a:avLst>
              <a:gd name="adj1" fmla="val 12572"/>
              <a:gd name="adj2" fmla="val 0"/>
            </a:avLst>
          </a:prstGeom>
          <a:gradFill>
            <a:gsLst>
              <a:gs pos="0">
                <a:srgbClr val="7B74D2"/>
              </a:gs>
              <a:gs pos="100000">
                <a:srgbClr val="5850CA"/>
              </a:gs>
            </a:gsLst>
            <a:lin ang="5400000" scaled="0"/>
          </a:gradFill>
          <a:ln>
            <a:noFill/>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88898" marR="0" lvl="0" indent="0" algn="ctr" rtl="0">
              <a:lnSpc>
                <a:spcPct val="137500"/>
              </a:lnSpc>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VMware</a:t>
            </a:r>
            <a:endParaRPr dirty="0">
              <a:latin typeface="Meiryo UI" panose="020B0604030504040204" pitchFamily="50" charset="-128"/>
              <a:ea typeface="Meiryo UI" panose="020B0604030504040204" pitchFamily="50" charset="-128"/>
            </a:endParaRPr>
          </a:p>
        </p:txBody>
      </p:sp>
      <p:sp>
        <p:nvSpPr>
          <p:cNvPr id="1280" name="Google Shape;1280;p57"/>
          <p:cNvSpPr/>
          <p:nvPr/>
        </p:nvSpPr>
        <p:spPr>
          <a:xfrm>
            <a:off x="605953" y="4820229"/>
            <a:ext cx="2047875" cy="350609"/>
          </a:xfrm>
          <a:prstGeom prst="rect">
            <a:avLst/>
          </a:prstGeom>
          <a:noFill/>
          <a:ln>
            <a:noFill/>
          </a:ln>
        </p:spPr>
        <p:txBody>
          <a:bodyPr spcFirstLastPara="1" wrap="square" lIns="91425" tIns="45700" rIns="91425" bIns="45700" anchor="t" anchorCtr="0">
            <a:noAutofit/>
          </a:bodyPr>
          <a:lstStyle/>
          <a:p>
            <a:pPr marL="88898" marR="0" lvl="0" indent="0" algn="ctr" rtl="0">
              <a:lnSpc>
                <a:spcPct val="137500"/>
              </a:lnSpc>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sym typeface="Arial"/>
              </a:rPr>
              <a:t>Hyper</a:t>
            </a:r>
            <a:r>
              <a:rPr lang="en-US" sz="1600" b="1" dirty="0">
                <a:solidFill>
                  <a:schemeClr val="lt1"/>
                </a:solidFill>
                <a:latin typeface="Meiryo UI" panose="020B0604030504040204" pitchFamily="50" charset="-128"/>
                <a:ea typeface="Meiryo UI" panose="020B0604030504040204" pitchFamily="50" charset="-128"/>
              </a:rPr>
              <a:t>visor Host</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1281" name="Google Shape;1281;p57"/>
          <p:cNvSpPr txBox="1"/>
          <p:nvPr/>
        </p:nvSpPr>
        <p:spPr>
          <a:xfrm>
            <a:off x="3948601" y="5019103"/>
            <a:ext cx="1146993" cy="28698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SnapSync</a:t>
            </a: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1282" name="Google Shape;1282;p57"/>
          <p:cNvSpPr/>
          <p:nvPr/>
        </p:nvSpPr>
        <p:spPr>
          <a:xfrm>
            <a:off x="3582858" y="4879962"/>
            <a:ext cx="1534025" cy="182044"/>
          </a:xfrm>
          <a:prstGeom prst="rightArrow">
            <a:avLst>
              <a:gd name="adj1" fmla="val 50000"/>
              <a:gd name="adj2" fmla="val 50000"/>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283" name="Google Shape;1283;p57"/>
          <p:cNvSpPr/>
          <p:nvPr/>
        </p:nvSpPr>
        <p:spPr>
          <a:xfrm>
            <a:off x="7481646" y="3733867"/>
            <a:ext cx="1270827" cy="490255"/>
          </a:xfrm>
          <a:prstGeom prst="round2DiagRect">
            <a:avLst>
              <a:gd name="adj1" fmla="val 0"/>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88898" marR="0" lvl="0" indent="0" algn="ctr" rtl="0">
              <a:lnSpc>
                <a:spcPct val="137500"/>
              </a:lnSpc>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イーサネット</a:t>
            </a:r>
            <a:endParaRPr lang="en-US" sz="1600" b="1" dirty="0">
              <a:solidFill>
                <a:schemeClr val="lt1"/>
              </a:solidFill>
              <a:latin typeface="Meiryo UI" panose="020B0604030504040204" pitchFamily="50" charset="-128"/>
              <a:ea typeface="Meiryo UI" panose="020B0604030504040204" pitchFamily="50" charset="-128"/>
            </a:endParaRPr>
          </a:p>
          <a:p>
            <a:pPr marL="88898" marR="0" lvl="0" indent="0" algn="ctr" rtl="0">
              <a:lnSpc>
                <a:spcPct val="137500"/>
              </a:lnSpc>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スイッチ</a:t>
            </a:r>
            <a:endParaRPr dirty="0">
              <a:latin typeface="Meiryo UI" panose="020B0604030504040204" pitchFamily="50" charset="-128"/>
              <a:ea typeface="Meiryo UI" panose="020B0604030504040204" pitchFamily="50" charset="-128"/>
            </a:endParaRPr>
          </a:p>
        </p:txBody>
      </p:sp>
      <p:grpSp>
        <p:nvGrpSpPr>
          <p:cNvPr id="1284" name="Google Shape;1284;p57"/>
          <p:cNvGrpSpPr/>
          <p:nvPr/>
        </p:nvGrpSpPr>
        <p:grpSpPr>
          <a:xfrm>
            <a:off x="6877161" y="4460161"/>
            <a:ext cx="790727" cy="969352"/>
            <a:chOff x="7410748" y="4448339"/>
            <a:chExt cx="790727" cy="969352"/>
          </a:xfrm>
        </p:grpSpPr>
        <p:grpSp>
          <p:nvGrpSpPr>
            <p:cNvPr id="1285" name="Google Shape;1285;p57"/>
            <p:cNvGrpSpPr/>
            <p:nvPr/>
          </p:nvGrpSpPr>
          <p:grpSpPr>
            <a:xfrm>
              <a:off x="7428131" y="4448339"/>
              <a:ext cx="773344" cy="969352"/>
              <a:chOff x="2615896" y="4386318"/>
              <a:chExt cx="918750" cy="1151612"/>
            </a:xfrm>
          </p:grpSpPr>
          <p:grpSp>
            <p:nvGrpSpPr>
              <p:cNvPr id="1286" name="Google Shape;1286;p57"/>
              <p:cNvGrpSpPr/>
              <p:nvPr/>
            </p:nvGrpSpPr>
            <p:grpSpPr>
              <a:xfrm>
                <a:off x="2615896" y="4981177"/>
                <a:ext cx="918750" cy="556753"/>
                <a:chOff x="2615896" y="4981177"/>
                <a:chExt cx="918750" cy="556753"/>
              </a:xfrm>
            </p:grpSpPr>
            <p:sp>
              <p:nvSpPr>
                <p:cNvPr id="1287" name="Google Shape;1287;p57"/>
                <p:cNvSpPr/>
                <p:nvPr/>
              </p:nvSpPr>
              <p:spPr>
                <a:xfrm>
                  <a:off x="2615896" y="5116237"/>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323F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288" name="Google Shape;1288;p57"/>
                <p:cNvSpPr/>
                <p:nvPr/>
              </p:nvSpPr>
              <p:spPr>
                <a:xfrm>
                  <a:off x="2615896" y="4981177"/>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8296B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289" name="Google Shape;1289;p57"/>
              <p:cNvGrpSpPr/>
              <p:nvPr/>
            </p:nvGrpSpPr>
            <p:grpSpPr>
              <a:xfrm>
                <a:off x="2615896" y="4683536"/>
                <a:ext cx="918750" cy="557176"/>
                <a:chOff x="2615896" y="4683536"/>
                <a:chExt cx="918750" cy="557176"/>
              </a:xfrm>
            </p:grpSpPr>
            <p:sp>
              <p:nvSpPr>
                <p:cNvPr id="1290" name="Google Shape;1290;p57"/>
                <p:cNvSpPr/>
                <p:nvPr/>
              </p:nvSpPr>
              <p:spPr>
                <a:xfrm>
                  <a:off x="2615896" y="4819019"/>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323F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291" name="Google Shape;1291;p57"/>
                <p:cNvSpPr/>
                <p:nvPr/>
              </p:nvSpPr>
              <p:spPr>
                <a:xfrm>
                  <a:off x="2615896" y="4683536"/>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8296B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292" name="Google Shape;1292;p57"/>
              <p:cNvGrpSpPr/>
              <p:nvPr/>
            </p:nvGrpSpPr>
            <p:grpSpPr>
              <a:xfrm>
                <a:off x="2615896" y="4386318"/>
                <a:ext cx="918750" cy="557176"/>
                <a:chOff x="2615896" y="4386318"/>
                <a:chExt cx="918750" cy="557176"/>
              </a:xfrm>
            </p:grpSpPr>
            <p:sp>
              <p:nvSpPr>
                <p:cNvPr id="1293" name="Google Shape;1293;p57"/>
                <p:cNvSpPr/>
                <p:nvPr/>
              </p:nvSpPr>
              <p:spPr>
                <a:xfrm>
                  <a:off x="2615896" y="4521801"/>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323F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294" name="Google Shape;1294;p57"/>
                <p:cNvSpPr/>
                <p:nvPr/>
              </p:nvSpPr>
              <p:spPr>
                <a:xfrm>
                  <a:off x="2615896" y="4386318"/>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8296B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sp>
          <p:nvSpPr>
            <p:cNvPr id="1295" name="Google Shape;1295;p57"/>
            <p:cNvSpPr/>
            <p:nvPr/>
          </p:nvSpPr>
          <p:spPr>
            <a:xfrm>
              <a:off x="7410748" y="4682094"/>
              <a:ext cx="779429"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dirty="0">
                  <a:solidFill>
                    <a:schemeClr val="lt1"/>
                  </a:solidFill>
                  <a:latin typeface="Meiryo UI" panose="020B0604030504040204" pitchFamily="50" charset="-128"/>
                  <a:ea typeface="Meiryo UI" panose="020B0604030504040204" pitchFamily="50" charset="-128"/>
                  <a:sym typeface="Arial"/>
                </a:rPr>
                <a:t>CDM</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400" b="1" dirty="0">
                  <a:solidFill>
                    <a:schemeClr val="lt1"/>
                  </a:solidFill>
                  <a:latin typeface="Meiryo UI" panose="020B0604030504040204" pitchFamily="50" charset="-128"/>
                  <a:ea typeface="Meiryo UI" panose="020B0604030504040204" pitchFamily="50" charset="-128"/>
                  <a:sym typeface="Arial"/>
                </a:rPr>
                <a:t>LUN</a:t>
              </a:r>
              <a:endParaRPr sz="1400" b="1" dirty="0">
                <a:solidFill>
                  <a:schemeClr val="lt1"/>
                </a:solidFill>
                <a:latin typeface="Meiryo UI" panose="020B0604030504040204" pitchFamily="50" charset="-128"/>
                <a:ea typeface="Meiryo UI" panose="020B0604030504040204" pitchFamily="50" charset="-128"/>
                <a:sym typeface="Arial"/>
              </a:endParaRPr>
            </a:p>
          </p:txBody>
        </p:sp>
      </p:grpSp>
      <p:sp>
        <p:nvSpPr>
          <p:cNvPr id="1296" name="Google Shape;1296;p57"/>
          <p:cNvSpPr/>
          <p:nvPr/>
        </p:nvSpPr>
        <p:spPr>
          <a:xfrm>
            <a:off x="5873861" y="4873894"/>
            <a:ext cx="1006732" cy="217457"/>
          </a:xfrm>
          <a:prstGeom prst="rightArrow">
            <a:avLst>
              <a:gd name="adj1" fmla="val 50000"/>
              <a:gd name="adj2"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pic>
        <p:nvPicPr>
          <p:cNvPr id="1297" name="Google Shape;1297;p57"/>
          <p:cNvPicPr preferRelativeResize="0"/>
          <p:nvPr/>
        </p:nvPicPr>
        <p:blipFill rotWithShape="1">
          <a:blip r:embed="rId5">
            <a:alphaModFix/>
          </a:blip>
          <a:srcRect/>
          <a:stretch/>
        </p:blipFill>
        <p:spPr>
          <a:xfrm>
            <a:off x="663816" y="3738621"/>
            <a:ext cx="2047875" cy="495300"/>
          </a:xfrm>
          <a:prstGeom prst="rect">
            <a:avLst/>
          </a:prstGeom>
          <a:noFill/>
          <a:ln>
            <a:noFill/>
          </a:ln>
          <a:effectLst>
            <a:outerShdw blurRad="50800" dist="38100" dir="2700000" algn="tl" rotWithShape="0">
              <a:srgbClr val="000000">
                <a:alpha val="40000"/>
              </a:srgbClr>
            </a:outerShdw>
          </a:effectLst>
        </p:spPr>
      </p:pic>
      <p:pic>
        <p:nvPicPr>
          <p:cNvPr id="1298" name="Google Shape;1298;p57"/>
          <p:cNvPicPr preferRelativeResize="0"/>
          <p:nvPr/>
        </p:nvPicPr>
        <p:blipFill rotWithShape="1">
          <a:blip r:embed="rId6">
            <a:alphaModFix/>
          </a:blip>
          <a:srcRect l="1515" t="3858" r="3382" b="4718"/>
          <a:stretch/>
        </p:blipFill>
        <p:spPr>
          <a:xfrm>
            <a:off x="9007754" y="3046698"/>
            <a:ext cx="2697784" cy="1473834"/>
          </a:xfrm>
          <a:prstGeom prst="rect">
            <a:avLst/>
          </a:prstGeom>
          <a:noFill/>
          <a:ln>
            <a:noFill/>
          </a:ln>
        </p:spPr>
      </p:pic>
      <p:grpSp>
        <p:nvGrpSpPr>
          <p:cNvPr id="1299" name="Google Shape;1299;p57"/>
          <p:cNvGrpSpPr/>
          <p:nvPr/>
        </p:nvGrpSpPr>
        <p:grpSpPr>
          <a:xfrm>
            <a:off x="3152353" y="4460161"/>
            <a:ext cx="773344" cy="969352"/>
            <a:chOff x="3280098" y="4367438"/>
            <a:chExt cx="918750" cy="1151612"/>
          </a:xfrm>
        </p:grpSpPr>
        <p:grpSp>
          <p:nvGrpSpPr>
            <p:cNvPr id="1300" name="Google Shape;1300;p57"/>
            <p:cNvGrpSpPr/>
            <p:nvPr/>
          </p:nvGrpSpPr>
          <p:grpSpPr>
            <a:xfrm>
              <a:off x="3280098" y="4367438"/>
              <a:ext cx="918750" cy="1151612"/>
              <a:chOff x="2615896" y="4386318"/>
              <a:chExt cx="918750" cy="1151612"/>
            </a:xfrm>
          </p:grpSpPr>
          <p:grpSp>
            <p:nvGrpSpPr>
              <p:cNvPr id="1301" name="Google Shape;1301;p57"/>
              <p:cNvGrpSpPr/>
              <p:nvPr/>
            </p:nvGrpSpPr>
            <p:grpSpPr>
              <a:xfrm>
                <a:off x="2615896" y="4981177"/>
                <a:ext cx="918750" cy="556753"/>
                <a:chOff x="2615896" y="4981177"/>
                <a:chExt cx="918750" cy="556753"/>
              </a:xfrm>
            </p:grpSpPr>
            <p:sp>
              <p:nvSpPr>
                <p:cNvPr id="1302" name="Google Shape;1302;p57"/>
                <p:cNvSpPr/>
                <p:nvPr/>
              </p:nvSpPr>
              <p:spPr>
                <a:xfrm>
                  <a:off x="2615896" y="5116237"/>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323F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303" name="Google Shape;1303;p57"/>
                <p:cNvSpPr/>
                <p:nvPr/>
              </p:nvSpPr>
              <p:spPr>
                <a:xfrm>
                  <a:off x="2615896" y="4981177"/>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8296B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304" name="Google Shape;1304;p57"/>
              <p:cNvGrpSpPr/>
              <p:nvPr/>
            </p:nvGrpSpPr>
            <p:grpSpPr>
              <a:xfrm>
                <a:off x="2615896" y="4683535"/>
                <a:ext cx="918750" cy="557177"/>
                <a:chOff x="2615896" y="4683535"/>
                <a:chExt cx="918750" cy="557177"/>
              </a:xfrm>
            </p:grpSpPr>
            <p:sp>
              <p:nvSpPr>
                <p:cNvPr id="1305" name="Google Shape;1305;p57"/>
                <p:cNvSpPr/>
                <p:nvPr/>
              </p:nvSpPr>
              <p:spPr>
                <a:xfrm>
                  <a:off x="2615896" y="4819019"/>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323F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306" name="Google Shape;1306;p57"/>
                <p:cNvSpPr/>
                <p:nvPr/>
              </p:nvSpPr>
              <p:spPr>
                <a:xfrm>
                  <a:off x="2615896" y="4683535"/>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8296B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307" name="Google Shape;1307;p57"/>
              <p:cNvGrpSpPr/>
              <p:nvPr/>
            </p:nvGrpSpPr>
            <p:grpSpPr>
              <a:xfrm>
                <a:off x="2615896" y="4386318"/>
                <a:ext cx="918750" cy="557176"/>
                <a:chOff x="2615896" y="4386318"/>
                <a:chExt cx="918750" cy="557176"/>
              </a:xfrm>
            </p:grpSpPr>
            <p:sp>
              <p:nvSpPr>
                <p:cNvPr id="1308" name="Google Shape;1308;p57"/>
                <p:cNvSpPr/>
                <p:nvPr/>
              </p:nvSpPr>
              <p:spPr>
                <a:xfrm>
                  <a:off x="2615896" y="4521801"/>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323F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309" name="Google Shape;1309;p57"/>
                <p:cNvSpPr/>
                <p:nvPr/>
              </p:nvSpPr>
              <p:spPr>
                <a:xfrm>
                  <a:off x="2615896" y="4386318"/>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8296B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sp>
          <p:nvSpPr>
            <p:cNvPr id="1310" name="Google Shape;1310;p57"/>
            <p:cNvSpPr/>
            <p:nvPr/>
          </p:nvSpPr>
          <p:spPr>
            <a:xfrm>
              <a:off x="3352370" y="4924365"/>
              <a:ext cx="780602" cy="32921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dirty="0">
                  <a:solidFill>
                    <a:schemeClr val="lt1"/>
                  </a:solidFill>
                  <a:latin typeface="Meiryo UI" panose="020B0604030504040204" pitchFamily="50" charset="-128"/>
                  <a:ea typeface="Meiryo UI" panose="020B0604030504040204" pitchFamily="50" charset="-128"/>
                  <a:sym typeface="Arial"/>
                </a:rPr>
                <a:t>LUN</a:t>
              </a:r>
              <a:endParaRPr sz="1400" b="1"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311" name="Google Shape;1311;p57"/>
          <p:cNvGrpSpPr/>
          <p:nvPr/>
        </p:nvGrpSpPr>
        <p:grpSpPr>
          <a:xfrm>
            <a:off x="5146077" y="4460158"/>
            <a:ext cx="773344" cy="969352"/>
            <a:chOff x="3280098" y="4367438"/>
            <a:chExt cx="918750" cy="1151612"/>
          </a:xfrm>
        </p:grpSpPr>
        <p:grpSp>
          <p:nvGrpSpPr>
            <p:cNvPr id="1312" name="Google Shape;1312;p57"/>
            <p:cNvGrpSpPr/>
            <p:nvPr/>
          </p:nvGrpSpPr>
          <p:grpSpPr>
            <a:xfrm>
              <a:off x="3280098" y="4367438"/>
              <a:ext cx="918750" cy="1151612"/>
              <a:chOff x="2615896" y="4386318"/>
              <a:chExt cx="918750" cy="1151612"/>
            </a:xfrm>
          </p:grpSpPr>
          <p:grpSp>
            <p:nvGrpSpPr>
              <p:cNvPr id="1313" name="Google Shape;1313;p57"/>
              <p:cNvGrpSpPr/>
              <p:nvPr/>
            </p:nvGrpSpPr>
            <p:grpSpPr>
              <a:xfrm>
                <a:off x="2615896" y="4981177"/>
                <a:ext cx="918750" cy="556753"/>
                <a:chOff x="2615896" y="4981177"/>
                <a:chExt cx="918750" cy="556753"/>
              </a:xfrm>
            </p:grpSpPr>
            <p:sp>
              <p:nvSpPr>
                <p:cNvPr id="1314" name="Google Shape;1314;p57"/>
                <p:cNvSpPr/>
                <p:nvPr/>
              </p:nvSpPr>
              <p:spPr>
                <a:xfrm>
                  <a:off x="2615896" y="5116237"/>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323F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315" name="Google Shape;1315;p57"/>
                <p:cNvSpPr/>
                <p:nvPr/>
              </p:nvSpPr>
              <p:spPr>
                <a:xfrm>
                  <a:off x="2615896" y="4981177"/>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8296B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316" name="Google Shape;1316;p57"/>
              <p:cNvGrpSpPr/>
              <p:nvPr/>
            </p:nvGrpSpPr>
            <p:grpSpPr>
              <a:xfrm>
                <a:off x="2615896" y="4683535"/>
                <a:ext cx="918750" cy="557177"/>
                <a:chOff x="2615896" y="4683535"/>
                <a:chExt cx="918750" cy="557177"/>
              </a:xfrm>
            </p:grpSpPr>
            <p:sp>
              <p:nvSpPr>
                <p:cNvPr id="1317" name="Google Shape;1317;p57"/>
                <p:cNvSpPr/>
                <p:nvPr/>
              </p:nvSpPr>
              <p:spPr>
                <a:xfrm>
                  <a:off x="2615896" y="4819019"/>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323F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318" name="Google Shape;1318;p57"/>
                <p:cNvSpPr/>
                <p:nvPr/>
              </p:nvSpPr>
              <p:spPr>
                <a:xfrm>
                  <a:off x="2615896" y="4683535"/>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8296B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319" name="Google Shape;1319;p57"/>
              <p:cNvGrpSpPr/>
              <p:nvPr/>
            </p:nvGrpSpPr>
            <p:grpSpPr>
              <a:xfrm>
                <a:off x="2615896" y="4386318"/>
                <a:ext cx="918750" cy="557176"/>
                <a:chOff x="2615896" y="4386318"/>
                <a:chExt cx="918750" cy="557176"/>
              </a:xfrm>
            </p:grpSpPr>
            <p:sp>
              <p:nvSpPr>
                <p:cNvPr id="1320" name="Google Shape;1320;p57"/>
                <p:cNvSpPr/>
                <p:nvPr/>
              </p:nvSpPr>
              <p:spPr>
                <a:xfrm>
                  <a:off x="2615896" y="4521801"/>
                  <a:ext cx="918750" cy="421693"/>
                </a:xfrm>
                <a:custGeom>
                  <a:avLst/>
                  <a:gdLst/>
                  <a:ahLst/>
                  <a:cxnLst/>
                  <a:rect l="l" t="t" r="r" b="b"/>
                  <a:pathLst>
                    <a:path w="918750" h="421693" extrusionOk="0">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rgbClr val="323F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321" name="Google Shape;1321;p57"/>
                <p:cNvSpPr/>
                <p:nvPr/>
              </p:nvSpPr>
              <p:spPr>
                <a:xfrm>
                  <a:off x="2615896" y="4386318"/>
                  <a:ext cx="918750" cy="291290"/>
                </a:xfrm>
                <a:custGeom>
                  <a:avLst/>
                  <a:gdLst/>
                  <a:ahLst/>
                  <a:cxnLst/>
                  <a:rect l="l" t="t" r="r" b="b"/>
                  <a:pathLst>
                    <a:path w="918750" h="291290" extrusionOk="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rgbClr val="8296B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sp>
          <p:nvSpPr>
            <p:cNvPr id="1322" name="Google Shape;1322;p57"/>
            <p:cNvSpPr/>
            <p:nvPr/>
          </p:nvSpPr>
          <p:spPr>
            <a:xfrm>
              <a:off x="3329846" y="4634779"/>
              <a:ext cx="800579" cy="6215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dirty="0">
                  <a:solidFill>
                    <a:schemeClr val="lt1"/>
                  </a:solidFill>
                  <a:latin typeface="Meiryo UI" panose="020B0604030504040204" pitchFamily="50" charset="-128"/>
                  <a:ea typeface="Meiryo UI" panose="020B0604030504040204" pitchFamily="50" charset="-128"/>
                  <a:sym typeface="Arial"/>
                </a:rPr>
                <a:t>DR </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400" b="1" dirty="0">
                  <a:solidFill>
                    <a:schemeClr val="lt1"/>
                  </a:solidFill>
                  <a:latin typeface="Meiryo UI" panose="020B0604030504040204" pitchFamily="50" charset="-128"/>
                  <a:ea typeface="Meiryo UI" panose="020B0604030504040204" pitchFamily="50" charset="-128"/>
                  <a:sym typeface="Arial"/>
                </a:rPr>
                <a:t>LUN</a:t>
              </a:r>
              <a:endParaRPr sz="1400" b="1" dirty="0">
                <a:solidFill>
                  <a:schemeClr val="lt1"/>
                </a:solidFill>
                <a:latin typeface="Meiryo UI" panose="020B0604030504040204" pitchFamily="50" charset="-128"/>
                <a:ea typeface="Meiryo UI" panose="020B0604030504040204" pitchFamily="50" charset="-128"/>
                <a:sym typeface="Arial"/>
              </a:endParaRPr>
            </a:p>
          </p:txBody>
        </p:sp>
      </p:grpSp>
      <p:sp>
        <p:nvSpPr>
          <p:cNvPr id="1323" name="Google Shape;1323;p57"/>
          <p:cNvSpPr/>
          <p:nvPr/>
        </p:nvSpPr>
        <p:spPr>
          <a:xfrm>
            <a:off x="3073646" y="2746604"/>
            <a:ext cx="1964151" cy="718532"/>
          </a:xfrm>
          <a:prstGeom prst="roundRect">
            <a:avLst>
              <a:gd name="adj" fmla="val 20131"/>
            </a:avLst>
          </a:prstGeom>
          <a:solidFill>
            <a:srgbClr val="F34F2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1" i="0" u="none" strike="noStrike" cap="none" dirty="0">
              <a:solidFill>
                <a:srgbClr val="002060"/>
              </a:solidFill>
              <a:latin typeface="Meiryo UI" panose="020B0604030504040204" pitchFamily="50" charset="-128"/>
              <a:ea typeface="Meiryo UI" panose="020B0604030504040204" pitchFamily="50" charset="-128"/>
              <a:sym typeface="Arial"/>
            </a:endParaRPr>
          </a:p>
        </p:txBody>
      </p:sp>
      <p:sp>
        <p:nvSpPr>
          <p:cNvPr id="1324" name="Google Shape;1324;p57"/>
          <p:cNvSpPr/>
          <p:nvPr/>
        </p:nvSpPr>
        <p:spPr>
          <a:xfrm>
            <a:off x="5483476" y="2746604"/>
            <a:ext cx="1964151" cy="718532"/>
          </a:xfrm>
          <a:prstGeom prst="roundRect">
            <a:avLst>
              <a:gd name="adj" fmla="val 20131"/>
            </a:avLst>
          </a:prstGeom>
          <a:solidFill>
            <a:srgbClr val="F34F2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1" i="0" u="none" strike="noStrike" cap="none" dirty="0">
              <a:solidFill>
                <a:srgbClr val="002060"/>
              </a:solidFill>
              <a:latin typeface="Meiryo UI" panose="020B0604030504040204" pitchFamily="50" charset="-128"/>
              <a:ea typeface="Meiryo UI" panose="020B0604030504040204" pitchFamily="50" charset="-128"/>
              <a:sym typeface="Arial"/>
            </a:endParaRPr>
          </a:p>
        </p:txBody>
      </p:sp>
      <p:sp>
        <p:nvSpPr>
          <p:cNvPr id="1325" name="Google Shape;1325;p57"/>
          <p:cNvSpPr/>
          <p:nvPr/>
        </p:nvSpPr>
        <p:spPr>
          <a:xfrm>
            <a:off x="663816" y="2746604"/>
            <a:ext cx="1964151" cy="718532"/>
          </a:xfrm>
          <a:prstGeom prst="roundRect">
            <a:avLst>
              <a:gd name="adj" fmla="val 20131"/>
            </a:avLst>
          </a:prstGeom>
          <a:solidFill>
            <a:srgbClr val="F34F2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1" i="0" u="none" strike="noStrike" cap="none" dirty="0">
              <a:solidFill>
                <a:srgbClr val="002060"/>
              </a:solidFill>
              <a:latin typeface="Meiryo UI" panose="020B0604030504040204" pitchFamily="50" charset="-128"/>
              <a:ea typeface="Meiryo UI" panose="020B0604030504040204" pitchFamily="50" charset="-128"/>
              <a:sym typeface="Arial"/>
            </a:endParaRPr>
          </a:p>
        </p:txBody>
      </p:sp>
      <p:sp>
        <p:nvSpPr>
          <p:cNvPr id="1326" name="Google Shape;1326;p57"/>
          <p:cNvSpPr txBox="1"/>
          <p:nvPr/>
        </p:nvSpPr>
        <p:spPr>
          <a:xfrm>
            <a:off x="683480" y="2920040"/>
            <a:ext cx="1950463"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本番サーバ</a:t>
            </a:r>
            <a:r>
              <a:rPr lang="en-US" sz="1600" b="1" dirty="0">
                <a:solidFill>
                  <a:schemeClr val="lt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1327" name="Google Shape;1327;p57"/>
          <p:cNvSpPr txBox="1"/>
          <p:nvPr/>
        </p:nvSpPr>
        <p:spPr>
          <a:xfrm>
            <a:off x="3099401" y="2939704"/>
            <a:ext cx="1950463"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メインストレージ</a:t>
            </a:r>
            <a:endParaRPr dirty="0">
              <a:latin typeface="Meiryo UI" panose="020B0604030504040204" pitchFamily="50" charset="-128"/>
              <a:ea typeface="Meiryo UI" panose="020B0604030504040204" pitchFamily="50" charset="-128"/>
            </a:endParaRPr>
          </a:p>
        </p:txBody>
      </p:sp>
      <p:sp>
        <p:nvSpPr>
          <p:cNvPr id="1328" name="Google Shape;1328;p57"/>
          <p:cNvSpPr txBox="1"/>
          <p:nvPr/>
        </p:nvSpPr>
        <p:spPr>
          <a:xfrm>
            <a:off x="5516985" y="2815840"/>
            <a:ext cx="1950463"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DR</a:t>
            </a:r>
            <a:r>
              <a:rPr lang="ja-JP" altLang="en-US" sz="1600" b="1" dirty="0">
                <a:solidFill>
                  <a:schemeClr val="lt1"/>
                </a:solidFill>
                <a:latin typeface="Meiryo UI" panose="020B0604030504040204" pitchFamily="50" charset="-128"/>
                <a:ea typeface="Meiryo UI" panose="020B0604030504040204" pitchFamily="50" charset="-128"/>
              </a:rPr>
              <a:t>ス</a:t>
            </a:r>
            <a:r>
              <a:rPr lang="en-US" sz="1600" b="1" dirty="0" err="1">
                <a:solidFill>
                  <a:schemeClr val="lt1"/>
                </a:solidFill>
                <a:latin typeface="Meiryo UI" panose="020B0604030504040204" pitchFamily="50" charset="-128"/>
                <a:ea typeface="Meiryo UI" panose="020B0604030504040204" pitchFamily="50" charset="-128"/>
              </a:rPr>
              <a:t>トレージ</a:t>
            </a:r>
            <a:r>
              <a:rPr lang="en-US" sz="1600" b="1" dirty="0">
                <a:solidFill>
                  <a:schemeClr val="lt1"/>
                </a:solidFill>
                <a:latin typeface="Meiryo UI" panose="020B0604030504040204" pitchFamily="50" charset="-128"/>
                <a:ea typeface="Meiryo UI" panose="020B0604030504040204" pitchFamily="50" charset="-128"/>
              </a:rPr>
              <a:t> &amp; </a:t>
            </a:r>
          </a:p>
          <a:p>
            <a:pPr marL="0" marR="0" lvl="0" indent="0" algn="ctr"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分析サーバ</a:t>
            </a:r>
            <a:r>
              <a:rPr lang="en-US" sz="1600" b="1" dirty="0">
                <a:solidFill>
                  <a:schemeClr val="lt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sp>
        <p:nvSpPr>
          <p:cNvPr id="1329" name="Google Shape;1329;p57"/>
          <p:cNvSpPr txBox="1"/>
          <p:nvPr/>
        </p:nvSpPr>
        <p:spPr>
          <a:xfrm>
            <a:off x="497712" y="704376"/>
            <a:ext cx="11207826" cy="808038"/>
          </a:xfrm>
          <a:prstGeom prst="rect">
            <a:avLst/>
          </a:prstGeom>
          <a:noFill/>
          <a:ln>
            <a:noFill/>
          </a:ln>
        </p:spPr>
        <p:txBody>
          <a:bodyPr spcFirstLastPara="1" wrap="square" lIns="121900" tIns="60950" rIns="121900" bIns="60950" anchor="t" anchorCtr="0">
            <a:noAutofit/>
          </a:bodyPr>
          <a:lstStyle/>
          <a:p>
            <a:pPr marL="0" marR="0" lvl="0" indent="0" algn="ctr" rtl="0">
              <a:lnSpc>
                <a:spcPct val="90000"/>
              </a:lnSpc>
              <a:spcBef>
                <a:spcPts val="0"/>
              </a:spcBef>
              <a:spcAft>
                <a:spcPts val="0"/>
              </a:spcAft>
              <a:buClr>
                <a:schemeClr val="lt1"/>
              </a:buClr>
              <a:buSzPts val="4400"/>
              <a:buFont typeface="Arial"/>
              <a:buNone/>
            </a:pPr>
            <a:r>
              <a:rPr lang="en-US" sz="4400" dirty="0" err="1">
                <a:solidFill>
                  <a:schemeClr val="lt1"/>
                </a:solidFill>
                <a:latin typeface="Meiryo UI" panose="020B0604030504040204" pitchFamily="50" charset="-128"/>
                <a:ea typeface="Meiryo UI" panose="020B0604030504040204" pitchFamily="50" charset="-128"/>
              </a:rPr>
              <a:t>SnapSync</a:t>
            </a:r>
            <a:r>
              <a:rPr lang="en-US" sz="4400" dirty="0">
                <a:solidFill>
                  <a:schemeClr val="lt1"/>
                </a:solidFill>
                <a:latin typeface="Meiryo UI" panose="020B0604030504040204" pitchFamily="50" charset="-128"/>
                <a:ea typeface="Meiryo UI" panose="020B0604030504040204" pitchFamily="50" charset="-128"/>
              </a:rPr>
              <a:t> + </a:t>
            </a:r>
            <a:r>
              <a:rPr lang="en-US" sz="4400" dirty="0" err="1">
                <a:solidFill>
                  <a:schemeClr val="lt1"/>
                </a:solidFill>
                <a:latin typeface="Meiryo UI" panose="020B0604030504040204" pitchFamily="50" charset="-128"/>
                <a:ea typeface="Meiryo UI" panose="020B0604030504040204" pitchFamily="50" charset="-128"/>
              </a:rPr>
              <a:t>インスタントクローン</a:t>
            </a:r>
            <a:endParaRPr sz="3600" dirty="0">
              <a:solidFill>
                <a:schemeClr val="lt1"/>
              </a:solidFill>
              <a:latin typeface="Meiryo UI" panose="020B0604030504040204" pitchFamily="50" charset="-128"/>
              <a:ea typeface="Meiryo UI" panose="020B0604030504040204" pitchFamily="50" charset="-128"/>
              <a:sym typeface="Arial"/>
            </a:endParaRPr>
          </a:p>
        </p:txBody>
      </p:sp>
      <p:sp>
        <p:nvSpPr>
          <p:cNvPr id="1330" name="Google Shape;1330;p57"/>
          <p:cNvSpPr txBox="1"/>
          <p:nvPr/>
        </p:nvSpPr>
        <p:spPr>
          <a:xfrm>
            <a:off x="974579" y="1511275"/>
            <a:ext cx="10242841"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dirty="0" err="1">
                <a:solidFill>
                  <a:schemeClr val="lt1"/>
                </a:solidFill>
                <a:latin typeface="Meiryo UI" panose="020B0604030504040204" pitchFamily="50" charset="-128"/>
                <a:ea typeface="Meiryo UI" panose="020B0604030504040204" pitchFamily="50" charset="-128"/>
              </a:rPr>
              <a:t>経済的で効率的なCDM</a:t>
            </a:r>
            <a:r>
              <a:rPr lang="en-US" sz="2400" dirty="0">
                <a:solidFill>
                  <a:schemeClr val="lt1"/>
                </a:solidFill>
                <a:latin typeface="Meiryo UI" panose="020B0604030504040204" pitchFamily="50" charset="-128"/>
                <a:ea typeface="Meiryo UI" panose="020B0604030504040204" pitchFamily="50" charset="-128"/>
              </a:rPr>
              <a:t>(</a:t>
            </a:r>
            <a:r>
              <a:rPr lang="en-US" sz="2400" dirty="0" err="1">
                <a:solidFill>
                  <a:schemeClr val="lt1"/>
                </a:solidFill>
                <a:latin typeface="Meiryo UI" panose="020B0604030504040204" pitchFamily="50" charset="-128"/>
                <a:ea typeface="Meiryo UI" panose="020B0604030504040204" pitchFamily="50" charset="-128"/>
              </a:rPr>
              <a:t>コピーデータ管理</a:t>
            </a:r>
            <a:r>
              <a:rPr lang="en-US" sz="2400" dirty="0">
                <a:solidFill>
                  <a:schemeClr val="lt1"/>
                </a:solidFill>
                <a:latin typeface="Meiryo UI" panose="020B0604030504040204" pitchFamily="50" charset="-128"/>
                <a:ea typeface="Meiryo UI" panose="020B0604030504040204" pitchFamily="50" charset="-128"/>
              </a:rPr>
              <a:t>)</a:t>
            </a:r>
            <a:r>
              <a:rPr lang="en-US" sz="2400" dirty="0" err="1">
                <a:solidFill>
                  <a:schemeClr val="lt1"/>
                </a:solidFill>
                <a:latin typeface="Meiryo UI" panose="020B0604030504040204" pitchFamily="50" charset="-128"/>
                <a:ea typeface="Meiryo UI" panose="020B0604030504040204" pitchFamily="50" charset="-128"/>
              </a:rPr>
              <a:t>ソリューション</a:t>
            </a:r>
            <a:endParaRPr sz="2400" dirty="0">
              <a:solidFill>
                <a:schemeClr val="lt1"/>
              </a:solidFill>
              <a:latin typeface="Meiryo UI" panose="020B0604030504040204" pitchFamily="50" charset="-128"/>
              <a:ea typeface="Meiryo UI" panose="020B0604030504040204" pitchFamily="50" charset="-128"/>
              <a:sym typeface="Arial"/>
            </a:endParaRPr>
          </a:p>
        </p:txBody>
      </p:sp>
      <p:pic>
        <p:nvPicPr>
          <p:cNvPr id="1331" name="Google Shape;1331;p57" descr="一張含有 文字, 盒子 的圖片&#10;&#10;自動產生的描述"/>
          <p:cNvPicPr preferRelativeResize="0"/>
          <p:nvPr/>
        </p:nvPicPr>
        <p:blipFill rotWithShape="1">
          <a:blip r:embed="rId7">
            <a:alphaModFix/>
          </a:blip>
          <a:srcRect/>
          <a:stretch/>
        </p:blipFill>
        <p:spPr>
          <a:xfrm>
            <a:off x="2980659" y="3329126"/>
            <a:ext cx="2177797" cy="1343103"/>
          </a:xfrm>
          <a:prstGeom prst="rect">
            <a:avLst/>
          </a:prstGeom>
          <a:noFill/>
          <a:ln>
            <a:noFill/>
          </a:ln>
        </p:spPr>
      </p:pic>
      <p:pic>
        <p:nvPicPr>
          <p:cNvPr id="1332" name="Google Shape;1332;p57" descr="一張含有 文字, 盒子 的圖片&#10;&#10;自動產生的描述"/>
          <p:cNvPicPr preferRelativeResize="0"/>
          <p:nvPr/>
        </p:nvPicPr>
        <p:blipFill rotWithShape="1">
          <a:blip r:embed="rId7">
            <a:alphaModFix/>
          </a:blip>
          <a:srcRect/>
          <a:stretch/>
        </p:blipFill>
        <p:spPr>
          <a:xfrm>
            <a:off x="5349038" y="3318828"/>
            <a:ext cx="2177797" cy="1343103"/>
          </a:xfrm>
          <a:prstGeom prst="rect">
            <a:avLst/>
          </a:prstGeom>
          <a:noFill/>
          <a:ln>
            <a:noFill/>
          </a:ln>
        </p:spPr>
      </p:pic>
    </p:spTree>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Google Shape;1337;p58"/>
          <p:cNvSpPr/>
          <p:nvPr/>
        </p:nvSpPr>
        <p:spPr>
          <a:xfrm>
            <a:off x="4603335" y="1410511"/>
            <a:ext cx="7637432" cy="4972360"/>
          </a:xfrm>
          <a:prstGeom prst="roundRect">
            <a:avLst>
              <a:gd name="adj" fmla="val 0"/>
            </a:avLst>
          </a:prstGeom>
          <a:gradFill>
            <a:gsLst>
              <a:gs pos="0">
                <a:srgbClr val="000000">
                  <a:alpha val="0"/>
                </a:srgbClr>
              </a:gs>
              <a:gs pos="100000">
                <a:srgbClr val="1F2127">
                  <a:alpha val="63921"/>
                </a:srgbClr>
              </a:gs>
            </a:gsLst>
            <a:lin ang="5400000" scaled="0"/>
          </a:gradFill>
          <a:ln>
            <a:noFill/>
          </a:ln>
          <a:effectLst>
            <a:outerShdw dist="50800" dir="5400000" algn="ctr" rotWithShape="0">
              <a:srgbClr val="000000">
                <a:alpha val="4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pic>
        <p:nvPicPr>
          <p:cNvPr id="1338" name="Google Shape;1338;p58"/>
          <p:cNvPicPr preferRelativeResize="0"/>
          <p:nvPr/>
        </p:nvPicPr>
        <p:blipFill rotWithShape="1">
          <a:blip r:embed="rId3">
            <a:alphaModFix/>
          </a:blip>
          <a:srcRect/>
          <a:stretch/>
        </p:blipFill>
        <p:spPr>
          <a:xfrm>
            <a:off x="4316153" y="2106474"/>
            <a:ext cx="7875847" cy="4276397"/>
          </a:xfrm>
          <a:prstGeom prst="rect">
            <a:avLst/>
          </a:prstGeom>
          <a:noFill/>
          <a:ln>
            <a:noFill/>
          </a:ln>
        </p:spPr>
      </p:pic>
      <p:sp>
        <p:nvSpPr>
          <p:cNvPr id="1339" name="Google Shape;1339;p58"/>
          <p:cNvSpPr txBox="1"/>
          <p:nvPr/>
        </p:nvSpPr>
        <p:spPr>
          <a:xfrm>
            <a:off x="673100" y="380014"/>
            <a:ext cx="10845800" cy="1238046"/>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3600" dirty="0">
                <a:solidFill>
                  <a:schemeClr val="lt1"/>
                </a:solidFill>
                <a:latin typeface="Meiryo UI" panose="020B0604030504040204" pitchFamily="50" charset="-128"/>
                <a:ea typeface="Meiryo UI" panose="020B0604030504040204" pitchFamily="50" charset="-128"/>
              </a:rPr>
              <a:t>QNAP </a:t>
            </a:r>
            <a:r>
              <a:rPr lang="en-US" sz="3600" dirty="0" err="1">
                <a:solidFill>
                  <a:schemeClr val="lt1"/>
                </a:solidFill>
                <a:latin typeface="Meiryo UI" panose="020B0604030504040204" pitchFamily="50" charset="-128"/>
                <a:ea typeface="Meiryo UI" panose="020B0604030504040204" pitchFamily="50" charset="-128"/>
              </a:rPr>
              <a:t>QuFTPを使用して、ファイル共有と交換</a:t>
            </a:r>
            <a:r>
              <a:rPr lang="ja-JP" altLang="en-US" sz="3600" dirty="0">
                <a:solidFill>
                  <a:schemeClr val="lt1"/>
                </a:solidFill>
                <a:latin typeface="Meiryo UI" panose="020B0604030504040204" pitchFamily="50" charset="-128"/>
                <a:ea typeface="Meiryo UI" panose="020B0604030504040204" pitchFamily="50" charset="-128"/>
              </a:rPr>
              <a:t>のために</a:t>
            </a:r>
            <a:br>
              <a:rPr lang="en-US" altLang="ja-JP" sz="3600" dirty="0">
                <a:solidFill>
                  <a:schemeClr val="lt1"/>
                </a:solidFill>
                <a:latin typeface="Meiryo UI" panose="020B0604030504040204" pitchFamily="50" charset="-128"/>
                <a:ea typeface="Meiryo UI" panose="020B0604030504040204" pitchFamily="50" charset="-128"/>
              </a:rPr>
            </a:br>
            <a:r>
              <a:rPr lang="en-US" sz="3600" dirty="0" err="1">
                <a:solidFill>
                  <a:schemeClr val="lt1"/>
                </a:solidFill>
                <a:latin typeface="Meiryo UI" panose="020B0604030504040204" pitchFamily="50" charset="-128"/>
                <a:ea typeface="Meiryo UI" panose="020B0604030504040204" pitchFamily="50" charset="-128"/>
              </a:rPr>
              <a:t>安全なFTPサーバーを簡単にセットアップ</a:t>
            </a:r>
            <a:endParaRPr sz="36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340" name="Google Shape;1340;p58"/>
          <p:cNvSpPr txBox="1"/>
          <p:nvPr/>
        </p:nvSpPr>
        <p:spPr>
          <a:xfrm>
            <a:off x="526382" y="1963727"/>
            <a:ext cx="3741003" cy="1837939"/>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QuFTPサービスは、FTP関連のすべてのアクティビティを1つのアプリに統合します。ユーザーフレンドリーなインターフェ</a:t>
            </a:r>
            <a:r>
              <a:rPr lang="ja-JP" altLang="en-US" sz="1600" dirty="0">
                <a:solidFill>
                  <a:schemeClr val="lt1"/>
                </a:solidFill>
                <a:latin typeface="Meiryo UI" panose="020B0604030504040204" pitchFamily="50" charset="-128"/>
                <a:ea typeface="Meiryo UI" panose="020B0604030504040204" pitchFamily="50" charset="-128"/>
              </a:rPr>
              <a:t>ー</a:t>
            </a:r>
            <a:r>
              <a:rPr lang="en-US" sz="1600" dirty="0" err="1">
                <a:solidFill>
                  <a:schemeClr val="lt1"/>
                </a:solidFill>
                <a:latin typeface="Meiryo UI" panose="020B0604030504040204" pitchFamily="50" charset="-128"/>
                <a:ea typeface="Meiryo UI" panose="020B0604030504040204" pitchFamily="50" charset="-128"/>
              </a:rPr>
              <a:t>スと詳細な権限設定により、QuFTP</a:t>
            </a:r>
            <a:r>
              <a:rPr lang="en-US" sz="1600" dirty="0">
                <a:solidFill>
                  <a:schemeClr val="lt1"/>
                </a:solidFill>
                <a:latin typeface="Meiryo UI" panose="020B0604030504040204" pitchFamily="50" charset="-128"/>
                <a:ea typeface="Meiryo UI" panose="020B0604030504040204" pitchFamily="50" charset="-128"/>
              </a:rPr>
              <a:t> </a:t>
            </a:r>
            <a:r>
              <a:rPr lang="en-US" sz="1600" dirty="0" err="1">
                <a:solidFill>
                  <a:schemeClr val="lt1"/>
                </a:solidFill>
                <a:latin typeface="Meiryo UI" panose="020B0604030504040204" pitchFamily="50" charset="-128"/>
                <a:ea typeface="Meiryo UI" panose="020B0604030504040204" pitchFamily="50" charset="-128"/>
              </a:rPr>
              <a:t>ServiceはFTPの効率性</a:t>
            </a:r>
            <a:r>
              <a:rPr lang="ja-JP" altLang="en-US" sz="1600" dirty="0">
                <a:solidFill>
                  <a:schemeClr val="lt1"/>
                </a:solidFill>
                <a:latin typeface="Meiryo UI" panose="020B0604030504040204" pitchFamily="50" charset="-128"/>
                <a:ea typeface="Meiryo UI" panose="020B0604030504040204" pitchFamily="50" charset="-128"/>
              </a:rPr>
              <a:t>を活用して、</a:t>
            </a:r>
            <a:r>
              <a:rPr lang="en-US" sz="1600" dirty="0" err="1">
                <a:solidFill>
                  <a:schemeClr val="lt1"/>
                </a:solidFill>
                <a:latin typeface="Meiryo UI" panose="020B0604030504040204" pitchFamily="50" charset="-128"/>
                <a:ea typeface="Meiryo UI" panose="020B0604030504040204" pitchFamily="50" charset="-128"/>
              </a:rPr>
              <a:t>高いセキュリティと簡単な管理</a:t>
            </a:r>
            <a:r>
              <a:rPr lang="ja-JP" altLang="en-US" sz="1600" dirty="0">
                <a:solidFill>
                  <a:schemeClr val="lt1"/>
                </a:solidFill>
                <a:latin typeface="Meiryo UI" panose="020B0604030504040204" pitchFamily="50" charset="-128"/>
                <a:ea typeface="Meiryo UI" panose="020B0604030504040204" pitchFamily="50" charset="-128"/>
              </a:rPr>
              <a:t>を実現します</a:t>
            </a:r>
            <a:r>
              <a:rPr lang="en-US" sz="1600" dirty="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1341" name="Google Shape;1341;p58"/>
          <p:cNvSpPr txBox="1"/>
          <p:nvPr/>
        </p:nvSpPr>
        <p:spPr>
          <a:xfrm>
            <a:off x="543001" y="3801666"/>
            <a:ext cx="3571799" cy="2724336"/>
          </a:xfrm>
          <a:prstGeom prst="rect">
            <a:avLst/>
          </a:prstGeom>
          <a:noFill/>
          <a:ln>
            <a:noFill/>
          </a:ln>
        </p:spPr>
        <p:txBody>
          <a:bodyPr spcFirstLastPara="1" wrap="square" lIns="91425" tIns="45700" rIns="91425" bIns="45700" anchor="t" anchorCtr="0">
            <a:noAutofit/>
          </a:bodyPr>
          <a:lstStyle/>
          <a:p>
            <a:pPr marL="180975" marR="0" lvl="0" indent="-180975" algn="l" rtl="0">
              <a:lnSpc>
                <a:spcPct val="120000"/>
              </a:lnSpc>
              <a:spcBef>
                <a:spcPts val="0"/>
              </a:spcBef>
              <a:spcAft>
                <a:spcPts val="0"/>
              </a:spcAft>
              <a:buClr>
                <a:srgbClr val="F34F21"/>
              </a:buClr>
              <a:buSzPts val="1600"/>
              <a:buFont typeface="Arial"/>
              <a:buChar char="•"/>
            </a:pPr>
            <a:r>
              <a:rPr lang="en-US" sz="1600" dirty="0" err="1">
                <a:solidFill>
                  <a:schemeClr val="lt1"/>
                </a:solidFill>
                <a:latin typeface="Meiryo UI" panose="020B0604030504040204" pitchFamily="50" charset="-128"/>
                <a:ea typeface="Meiryo UI" panose="020B0604030504040204" pitchFamily="50" charset="-128"/>
              </a:rPr>
              <a:t>フォルダレベルのアクセス許可</a:t>
            </a:r>
            <a:endParaRPr sz="1600" dirty="0">
              <a:solidFill>
                <a:schemeClr val="lt1"/>
              </a:solidFill>
              <a:latin typeface="Meiryo UI" panose="020B0604030504040204" pitchFamily="50" charset="-128"/>
              <a:ea typeface="Meiryo UI" panose="020B0604030504040204" pitchFamily="50" charset="-128"/>
            </a:endParaRPr>
          </a:p>
          <a:p>
            <a:pPr marL="180975" marR="0" lvl="0" indent="-180975" algn="l" rtl="0">
              <a:lnSpc>
                <a:spcPct val="120000"/>
              </a:lnSpc>
              <a:spcBef>
                <a:spcPts val="0"/>
              </a:spcBef>
              <a:spcAft>
                <a:spcPts val="0"/>
              </a:spcAft>
              <a:buClr>
                <a:srgbClr val="F34F21"/>
              </a:buClr>
              <a:buSzPts val="1600"/>
              <a:buFont typeface="Arial"/>
              <a:buChar char="•"/>
            </a:pPr>
            <a:r>
              <a:rPr lang="en-US" sz="1600" dirty="0">
                <a:solidFill>
                  <a:schemeClr val="lt1"/>
                </a:solidFill>
                <a:latin typeface="Meiryo UI" panose="020B0604030504040204" pitchFamily="50" charset="-128"/>
                <a:ea typeface="Meiryo UI" panose="020B0604030504040204" pitchFamily="50" charset="-128"/>
              </a:rPr>
              <a:t>QoS(</a:t>
            </a:r>
            <a:r>
              <a:rPr lang="en-US" sz="1600" dirty="0" err="1">
                <a:solidFill>
                  <a:schemeClr val="lt1"/>
                </a:solidFill>
                <a:latin typeface="Meiryo UI" panose="020B0604030504040204" pitchFamily="50" charset="-128"/>
                <a:ea typeface="Meiryo UI" panose="020B0604030504040204" pitchFamily="50" charset="-128"/>
              </a:rPr>
              <a:t>サービス</a:t>
            </a:r>
            <a:r>
              <a:rPr lang="ja-JP" altLang="en-US" sz="1600" dirty="0">
                <a:solidFill>
                  <a:schemeClr val="lt1"/>
                </a:solidFill>
                <a:latin typeface="Meiryo UI" panose="020B0604030504040204" pitchFamily="50" charset="-128"/>
                <a:ea typeface="Meiryo UI" panose="020B0604030504040204" pitchFamily="50" charset="-128"/>
              </a:rPr>
              <a:t>の</a:t>
            </a:r>
            <a:r>
              <a:rPr lang="en-US" sz="1600" dirty="0">
                <a:solidFill>
                  <a:schemeClr val="lt1"/>
                </a:solidFill>
                <a:latin typeface="Meiryo UI" panose="020B0604030504040204" pitchFamily="50" charset="-128"/>
                <a:ea typeface="Meiryo UI" panose="020B0604030504040204" pitchFamily="50" charset="-128"/>
              </a:rPr>
              <a:t>質)</a:t>
            </a:r>
            <a:r>
              <a:rPr lang="en-US" sz="1600" dirty="0" err="1">
                <a:solidFill>
                  <a:schemeClr val="lt1"/>
                </a:solidFill>
                <a:latin typeface="Meiryo UI" panose="020B0604030504040204" pitchFamily="50" charset="-128"/>
                <a:ea typeface="Meiryo UI" panose="020B0604030504040204" pitchFamily="50" charset="-128"/>
              </a:rPr>
              <a:t>設定</a:t>
            </a:r>
            <a:endParaRPr sz="1600" dirty="0">
              <a:solidFill>
                <a:schemeClr val="lt1"/>
              </a:solidFill>
              <a:latin typeface="Meiryo UI" panose="020B0604030504040204" pitchFamily="50" charset="-128"/>
              <a:ea typeface="Meiryo UI" panose="020B0604030504040204" pitchFamily="50" charset="-128"/>
            </a:endParaRPr>
          </a:p>
          <a:p>
            <a:pPr marL="180975" marR="0" lvl="0" indent="-180975" algn="l" rtl="0">
              <a:lnSpc>
                <a:spcPct val="120000"/>
              </a:lnSpc>
              <a:spcBef>
                <a:spcPts val="0"/>
              </a:spcBef>
              <a:spcAft>
                <a:spcPts val="0"/>
              </a:spcAft>
              <a:buClr>
                <a:srgbClr val="F34F21"/>
              </a:buClr>
              <a:buSzPts val="1600"/>
              <a:buFont typeface="Arial"/>
              <a:buChar char="•"/>
            </a:pPr>
            <a:r>
              <a:rPr lang="en-US" sz="1600" dirty="0" err="1">
                <a:solidFill>
                  <a:schemeClr val="lt1"/>
                </a:solidFill>
                <a:latin typeface="Meiryo UI" panose="020B0604030504040204" pitchFamily="50" charset="-128"/>
                <a:ea typeface="Meiryo UI" panose="020B0604030504040204" pitchFamily="50" charset="-128"/>
              </a:rPr>
              <a:t>インスタントイベント通知</a:t>
            </a:r>
            <a:endParaRPr sz="1600" dirty="0">
              <a:solidFill>
                <a:schemeClr val="lt1"/>
              </a:solidFill>
              <a:latin typeface="Meiryo UI" panose="020B0604030504040204" pitchFamily="50" charset="-128"/>
              <a:ea typeface="Meiryo UI" panose="020B0604030504040204" pitchFamily="50" charset="-128"/>
            </a:endParaRPr>
          </a:p>
          <a:p>
            <a:pPr marL="180975" marR="0" lvl="0" indent="-180975" algn="l" rtl="0">
              <a:lnSpc>
                <a:spcPct val="120000"/>
              </a:lnSpc>
              <a:spcBef>
                <a:spcPts val="0"/>
              </a:spcBef>
              <a:spcAft>
                <a:spcPts val="0"/>
              </a:spcAft>
              <a:buClr>
                <a:srgbClr val="F34F21"/>
              </a:buClr>
              <a:buSzPts val="1600"/>
              <a:buFont typeface="Arial"/>
              <a:buChar char="•"/>
            </a:pPr>
            <a:r>
              <a:rPr lang="en-US" sz="1600" dirty="0" err="1">
                <a:solidFill>
                  <a:schemeClr val="lt1"/>
                </a:solidFill>
                <a:latin typeface="Meiryo UI" panose="020B0604030504040204" pitchFamily="50" charset="-128"/>
                <a:ea typeface="Meiryo UI" panose="020B0604030504040204" pitchFamily="50" charset="-128"/>
              </a:rPr>
              <a:t>アクセス時間制限</a:t>
            </a:r>
            <a:endParaRPr sz="1600" dirty="0">
              <a:solidFill>
                <a:schemeClr val="lt1"/>
              </a:solidFill>
              <a:latin typeface="Meiryo UI" panose="020B0604030504040204" pitchFamily="50" charset="-128"/>
              <a:ea typeface="Meiryo UI" panose="020B0604030504040204" pitchFamily="50" charset="-128"/>
            </a:endParaRPr>
          </a:p>
          <a:p>
            <a:pPr marL="180975" marR="0" lvl="0" indent="-180975" algn="l" rtl="0">
              <a:lnSpc>
                <a:spcPct val="120000"/>
              </a:lnSpc>
              <a:spcBef>
                <a:spcPts val="0"/>
              </a:spcBef>
              <a:spcAft>
                <a:spcPts val="0"/>
              </a:spcAft>
              <a:buClr>
                <a:srgbClr val="F34F21"/>
              </a:buClr>
              <a:buSzPts val="1600"/>
              <a:buFont typeface="Arial"/>
              <a:buChar char="•"/>
            </a:pPr>
            <a:r>
              <a:rPr lang="en-US" sz="1600" dirty="0" err="1">
                <a:solidFill>
                  <a:schemeClr val="lt1"/>
                </a:solidFill>
                <a:latin typeface="Meiryo UI" panose="020B0604030504040204" pitchFamily="50" charset="-128"/>
                <a:ea typeface="Meiryo UI" panose="020B0604030504040204" pitchFamily="50" charset="-128"/>
              </a:rPr>
              <a:t>アクセスをFTPルートフォルダのみに制限</a:t>
            </a:r>
            <a:endParaRPr sz="1600" dirty="0">
              <a:solidFill>
                <a:schemeClr val="lt1"/>
              </a:solidFill>
              <a:latin typeface="Meiryo UI" panose="020B0604030504040204" pitchFamily="50" charset="-128"/>
              <a:ea typeface="Meiryo UI" panose="020B0604030504040204" pitchFamily="50" charset="-128"/>
            </a:endParaRPr>
          </a:p>
          <a:p>
            <a:pPr marL="180975" marR="0" lvl="0" indent="-180975" algn="l" rtl="0">
              <a:lnSpc>
                <a:spcPct val="120000"/>
              </a:lnSpc>
              <a:spcBef>
                <a:spcPts val="0"/>
              </a:spcBef>
              <a:spcAft>
                <a:spcPts val="0"/>
              </a:spcAft>
              <a:buClr>
                <a:srgbClr val="F34F21"/>
              </a:buClr>
              <a:buSzPts val="1600"/>
              <a:buFont typeface="Arial"/>
              <a:buChar char="•"/>
            </a:pPr>
            <a:r>
              <a:rPr lang="en-US" sz="1600" dirty="0" err="1">
                <a:solidFill>
                  <a:schemeClr val="lt1"/>
                </a:solidFill>
                <a:latin typeface="Meiryo UI" panose="020B0604030504040204" pitchFamily="50" charset="-128"/>
                <a:ea typeface="Meiryo UI" panose="020B0604030504040204" pitchFamily="50" charset="-128"/>
              </a:rPr>
              <a:t>画像と動画の透かし</a:t>
            </a:r>
            <a:endParaRPr sz="1600" dirty="0">
              <a:solidFill>
                <a:schemeClr val="lt1"/>
              </a:solidFill>
              <a:latin typeface="Meiryo UI" panose="020B0604030504040204" pitchFamily="50" charset="-128"/>
              <a:ea typeface="Meiryo UI" panose="020B0604030504040204" pitchFamily="50" charset="-128"/>
            </a:endParaRPr>
          </a:p>
          <a:p>
            <a:pPr marL="180975" marR="0" lvl="0" indent="-180975" algn="l" rtl="0">
              <a:lnSpc>
                <a:spcPct val="120000"/>
              </a:lnSpc>
              <a:spcBef>
                <a:spcPts val="0"/>
              </a:spcBef>
              <a:spcAft>
                <a:spcPts val="0"/>
              </a:spcAft>
              <a:buClr>
                <a:srgbClr val="F34F21"/>
              </a:buClr>
              <a:buSzPts val="1600"/>
              <a:buFont typeface="Arial"/>
              <a:buChar char="•"/>
            </a:pPr>
            <a:r>
              <a:rPr lang="en-US" sz="1600" dirty="0" err="1">
                <a:solidFill>
                  <a:schemeClr val="lt1"/>
                </a:solidFill>
                <a:latin typeface="Meiryo UI" panose="020B0604030504040204" pitchFamily="50" charset="-128"/>
                <a:ea typeface="Meiryo UI" panose="020B0604030504040204" pitchFamily="50" charset="-128"/>
              </a:rPr>
              <a:t>詳細</a:t>
            </a:r>
            <a:r>
              <a:rPr lang="ja-JP" altLang="en-US" sz="1600" dirty="0">
                <a:solidFill>
                  <a:schemeClr val="lt1"/>
                </a:solidFill>
                <a:latin typeface="Meiryo UI" panose="020B0604030504040204" pitchFamily="50" charset="-128"/>
                <a:ea typeface="Meiryo UI" panose="020B0604030504040204" pitchFamily="50" charset="-128"/>
              </a:rPr>
              <a:t>な</a:t>
            </a:r>
            <a:r>
              <a:rPr lang="en-US" sz="1600" dirty="0" err="1">
                <a:solidFill>
                  <a:schemeClr val="lt1"/>
                </a:solidFill>
                <a:latin typeface="Meiryo UI" panose="020B0604030504040204" pitchFamily="50" charset="-128"/>
                <a:ea typeface="Meiryo UI" panose="020B0604030504040204" pitchFamily="50" charset="-128"/>
              </a:rPr>
              <a:t>ログ</a:t>
            </a:r>
            <a:endParaRPr sz="1600" dirty="0">
              <a:solidFill>
                <a:schemeClr val="lt1"/>
              </a:solidFill>
              <a:latin typeface="Meiryo UI" panose="020B0604030504040204" pitchFamily="50" charset="-128"/>
              <a:ea typeface="Meiryo UI" panose="020B0604030504040204" pitchFamily="50" charset="-128"/>
            </a:endParaRPr>
          </a:p>
          <a:p>
            <a:pPr marL="180975" marR="0" lvl="0" indent="-180975" algn="l" rtl="0">
              <a:lnSpc>
                <a:spcPct val="120000"/>
              </a:lnSpc>
              <a:spcBef>
                <a:spcPts val="0"/>
              </a:spcBef>
              <a:spcAft>
                <a:spcPts val="0"/>
              </a:spcAft>
              <a:buClr>
                <a:srgbClr val="F34F21"/>
              </a:buClr>
              <a:buSzPts val="1600"/>
              <a:buFont typeface="Arial"/>
              <a:buChar char="•"/>
            </a:pPr>
            <a:r>
              <a:rPr lang="en-US" sz="1600" dirty="0" err="1">
                <a:solidFill>
                  <a:schemeClr val="lt1"/>
                </a:solidFill>
                <a:latin typeface="Meiryo UI" panose="020B0604030504040204" pitchFamily="50" charset="-128"/>
                <a:ea typeface="Meiryo UI" panose="020B0604030504040204" pitchFamily="50" charset="-128"/>
              </a:rPr>
              <a:t>他のNAS</a:t>
            </a:r>
            <a:r>
              <a:rPr lang="ja-JP" altLang="en-US" sz="1600" dirty="0">
                <a:solidFill>
                  <a:schemeClr val="lt1"/>
                </a:solidFill>
                <a:latin typeface="Meiryo UI" panose="020B0604030504040204" pitchFamily="50" charset="-128"/>
                <a:ea typeface="Meiryo UI" panose="020B0604030504040204" pitchFamily="50" charset="-128"/>
              </a:rPr>
              <a:t>への</a:t>
            </a:r>
            <a:r>
              <a:rPr lang="en-US" sz="1600" dirty="0" err="1">
                <a:solidFill>
                  <a:schemeClr val="lt1"/>
                </a:solidFill>
                <a:latin typeface="Meiryo UI" panose="020B0604030504040204" pitchFamily="50" charset="-128"/>
                <a:ea typeface="Meiryo UI" panose="020B0604030504040204" pitchFamily="50" charset="-128"/>
              </a:rPr>
              <a:t>リモート接続</a:t>
            </a:r>
            <a:endParaRPr sz="1600" dirty="0">
              <a:solidFill>
                <a:schemeClr val="lt1"/>
              </a:solidFill>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pic>
        <p:nvPicPr>
          <p:cNvPr id="1346" name="Google Shape;1346;p59"/>
          <p:cNvPicPr preferRelativeResize="0"/>
          <p:nvPr/>
        </p:nvPicPr>
        <p:blipFill rotWithShape="1">
          <a:blip r:embed="rId3">
            <a:alphaModFix/>
          </a:blip>
          <a:srcRect l="6771" t="7368" r="6771"/>
          <a:stretch/>
        </p:blipFill>
        <p:spPr>
          <a:xfrm>
            <a:off x="5528921" y="1887639"/>
            <a:ext cx="6464775" cy="5046057"/>
          </a:xfrm>
          <a:prstGeom prst="rect">
            <a:avLst/>
          </a:prstGeom>
          <a:noFill/>
          <a:ln>
            <a:noFill/>
          </a:ln>
        </p:spPr>
      </p:pic>
      <p:pic>
        <p:nvPicPr>
          <p:cNvPr id="1347" name="Google Shape;1347;p59"/>
          <p:cNvPicPr preferRelativeResize="0"/>
          <p:nvPr/>
        </p:nvPicPr>
        <p:blipFill rotWithShape="1">
          <a:blip r:embed="rId4">
            <a:alphaModFix/>
          </a:blip>
          <a:srcRect/>
          <a:stretch/>
        </p:blipFill>
        <p:spPr>
          <a:xfrm>
            <a:off x="3389138" y="5650332"/>
            <a:ext cx="1761509" cy="924792"/>
          </a:xfrm>
          <a:prstGeom prst="rect">
            <a:avLst/>
          </a:prstGeom>
          <a:noFill/>
          <a:ln>
            <a:noFill/>
          </a:ln>
        </p:spPr>
      </p:pic>
      <p:pic>
        <p:nvPicPr>
          <p:cNvPr id="1348" name="Google Shape;1348;p59"/>
          <p:cNvPicPr preferRelativeResize="0"/>
          <p:nvPr/>
        </p:nvPicPr>
        <p:blipFill rotWithShape="1">
          <a:blip r:embed="rId5">
            <a:alphaModFix/>
          </a:blip>
          <a:srcRect/>
          <a:stretch/>
        </p:blipFill>
        <p:spPr>
          <a:xfrm>
            <a:off x="198304" y="4867977"/>
            <a:ext cx="3190671" cy="1789525"/>
          </a:xfrm>
          <a:prstGeom prst="rect">
            <a:avLst/>
          </a:prstGeom>
          <a:noFill/>
          <a:ln>
            <a:noFill/>
          </a:ln>
          <a:effectLst>
            <a:outerShdw blurRad="50800" dist="38100" dir="2700000" algn="tl" rotWithShape="0">
              <a:srgbClr val="000000">
                <a:alpha val="40000"/>
              </a:srgbClr>
            </a:outerShdw>
          </a:effectLst>
        </p:spPr>
      </p:pic>
      <p:sp>
        <p:nvSpPr>
          <p:cNvPr id="1349" name="Google Shape;1349;p59"/>
          <p:cNvSpPr txBox="1"/>
          <p:nvPr/>
        </p:nvSpPr>
        <p:spPr>
          <a:xfrm>
            <a:off x="453342" y="697415"/>
            <a:ext cx="11285316" cy="89852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000"/>
              <a:buFont typeface="Arial"/>
              <a:buNone/>
            </a:pPr>
            <a:r>
              <a:rPr lang="en-US" sz="4000" dirty="0" err="1">
                <a:solidFill>
                  <a:schemeClr val="lt1"/>
                </a:solidFill>
                <a:latin typeface="Meiryo UI" panose="020B0604030504040204" pitchFamily="50" charset="-128"/>
                <a:ea typeface="Meiryo UI" panose="020B0604030504040204" pitchFamily="50" charset="-128"/>
              </a:rPr>
              <a:t>より軽量で高速なVPNサービス</a:t>
            </a:r>
            <a:endParaRPr sz="4800" dirty="0">
              <a:solidFill>
                <a:schemeClr val="lt1"/>
              </a:solidFill>
              <a:latin typeface="Calibri"/>
              <a:ea typeface="Calibri"/>
              <a:cs typeface="Calibri"/>
              <a:sym typeface="Calibri"/>
            </a:endParaRPr>
          </a:p>
        </p:txBody>
      </p:sp>
      <p:sp>
        <p:nvSpPr>
          <p:cNvPr id="1350" name="Google Shape;1350;p59"/>
          <p:cNvSpPr txBox="1"/>
          <p:nvPr/>
        </p:nvSpPr>
        <p:spPr>
          <a:xfrm>
            <a:off x="665044" y="1779632"/>
            <a:ext cx="4853323" cy="2462790"/>
          </a:xfrm>
          <a:prstGeom prst="rect">
            <a:avLst/>
          </a:prstGeom>
          <a:noFill/>
          <a:ln>
            <a:noFill/>
          </a:ln>
        </p:spPr>
        <p:txBody>
          <a:bodyPr spcFirstLastPara="1" wrap="square" lIns="91425" tIns="45700" rIns="91425" bIns="45700" anchor="t" anchorCtr="0">
            <a:noAutofit/>
          </a:bodyPr>
          <a:lstStyle/>
          <a:p>
            <a:pPr marL="251999" marR="0" lvl="0" indent="-251999" algn="l" rtl="0">
              <a:lnSpc>
                <a:spcPct val="130000"/>
              </a:lnSpc>
              <a:spcBef>
                <a:spcPts val="600"/>
              </a:spcBef>
              <a:spcAft>
                <a:spcPts val="0"/>
              </a:spcAft>
              <a:buClr>
                <a:srgbClr val="F34F21"/>
              </a:buClr>
              <a:buSzPts val="1400"/>
              <a:buFont typeface="Arial"/>
              <a:buChar char="•"/>
            </a:pPr>
            <a:r>
              <a:rPr lang="en-US" dirty="0">
                <a:solidFill>
                  <a:schemeClr val="lt1"/>
                </a:solidFill>
                <a:latin typeface="Meiryo UI" panose="020B0604030504040204" pitchFamily="50" charset="-128"/>
                <a:ea typeface="Meiryo UI" panose="020B0604030504040204" pitchFamily="50" charset="-128"/>
              </a:rPr>
              <a:t>L2TP VPN </a:t>
            </a:r>
            <a:r>
              <a:rPr lang="en-US" dirty="0" err="1">
                <a:solidFill>
                  <a:schemeClr val="lt1"/>
                </a:solidFill>
                <a:latin typeface="Meiryo UI" panose="020B0604030504040204" pitchFamily="50" charset="-128"/>
                <a:ea typeface="Meiryo UI" panose="020B0604030504040204" pitchFamily="50" charset="-128"/>
              </a:rPr>
              <a:t>に加えて、新しいQVPNはWireGuard</a:t>
            </a:r>
            <a:r>
              <a:rPr lang="en-US" dirty="0">
                <a:solidFill>
                  <a:schemeClr val="lt1"/>
                </a:solidFill>
                <a:latin typeface="Meiryo UI" panose="020B0604030504040204" pitchFamily="50" charset="-128"/>
                <a:ea typeface="Meiryo UI" panose="020B0604030504040204" pitchFamily="50" charset="-128"/>
              </a:rPr>
              <a:t> VPN </a:t>
            </a:r>
            <a:r>
              <a:rPr lang="en-US" dirty="0" err="1">
                <a:solidFill>
                  <a:schemeClr val="lt1"/>
                </a:solidFill>
                <a:latin typeface="Meiryo UI" panose="020B0604030504040204" pitchFamily="50" charset="-128"/>
                <a:ea typeface="Meiryo UI" panose="020B0604030504040204" pitchFamily="50" charset="-128"/>
              </a:rPr>
              <a:t>をサポートします。これ</a:t>
            </a:r>
            <a:r>
              <a:rPr lang="ja-JP" altLang="en-US" dirty="0">
                <a:solidFill>
                  <a:schemeClr val="lt1"/>
                </a:solidFill>
                <a:latin typeface="Meiryo UI" panose="020B0604030504040204" pitchFamily="50" charset="-128"/>
                <a:ea typeface="Meiryo UI" panose="020B0604030504040204" pitchFamily="50" charset="-128"/>
              </a:rPr>
              <a:t>は</a:t>
            </a:r>
            <a:r>
              <a:rPr lang="en-US" dirty="0">
                <a:solidFill>
                  <a:schemeClr val="lt1"/>
                </a:solidFill>
                <a:latin typeface="Meiryo UI" panose="020B0604030504040204" pitchFamily="50" charset="-128"/>
                <a:ea typeface="Meiryo UI" panose="020B0604030504040204" pitchFamily="50" charset="-128"/>
              </a:rPr>
              <a:t>、</a:t>
            </a:r>
            <a:r>
              <a:rPr lang="en-US" dirty="0" err="1">
                <a:solidFill>
                  <a:schemeClr val="lt1"/>
                </a:solidFill>
                <a:latin typeface="Meiryo UI" panose="020B0604030504040204" pitchFamily="50" charset="-128"/>
                <a:ea typeface="Meiryo UI" panose="020B0604030504040204" pitchFamily="50" charset="-128"/>
              </a:rPr>
              <a:t>軽量</a:t>
            </a:r>
            <a:r>
              <a:rPr lang="ja-JP" altLang="en-US" dirty="0">
                <a:solidFill>
                  <a:schemeClr val="lt1"/>
                </a:solidFill>
                <a:latin typeface="Meiryo UI" panose="020B0604030504040204" pitchFamily="50" charset="-128"/>
                <a:ea typeface="Meiryo UI" panose="020B0604030504040204" pitchFamily="50" charset="-128"/>
              </a:rPr>
              <a:t>かつ</a:t>
            </a:r>
            <a:r>
              <a:rPr lang="en-US" dirty="0" err="1">
                <a:solidFill>
                  <a:schemeClr val="lt1"/>
                </a:solidFill>
                <a:latin typeface="Meiryo UI" panose="020B0604030504040204" pitchFamily="50" charset="-128"/>
                <a:ea typeface="Meiryo UI" panose="020B0604030504040204" pitchFamily="50" charset="-128"/>
              </a:rPr>
              <a:t>セットアップが簡単で、複数のユーザープラットフォームをサポートし</a:t>
            </a:r>
            <a:r>
              <a:rPr lang="ja-JP" altLang="en-US" dirty="0">
                <a:solidFill>
                  <a:schemeClr val="lt1"/>
                </a:solidFill>
                <a:latin typeface="Meiryo UI" panose="020B0604030504040204" pitchFamily="50" charset="-128"/>
                <a:ea typeface="Meiryo UI" panose="020B0604030504040204" pitchFamily="50" charset="-128"/>
              </a:rPr>
              <a:t>ており</a:t>
            </a:r>
            <a:r>
              <a:rPr lang="en-US" dirty="0">
                <a:solidFill>
                  <a:schemeClr val="lt1"/>
                </a:solidFill>
                <a:latin typeface="Meiryo UI" panose="020B0604030504040204" pitchFamily="50" charset="-128"/>
                <a:ea typeface="Meiryo UI" panose="020B0604030504040204" pitchFamily="50" charset="-128"/>
              </a:rPr>
              <a:t>、</a:t>
            </a:r>
            <a:r>
              <a:rPr lang="en-US" dirty="0" err="1">
                <a:solidFill>
                  <a:schemeClr val="lt1"/>
                </a:solidFill>
                <a:latin typeface="Meiryo UI" panose="020B0604030504040204" pitchFamily="50" charset="-128"/>
                <a:ea typeface="Meiryo UI" panose="020B0604030504040204" pitchFamily="50" charset="-128"/>
              </a:rPr>
              <a:t>速度が大幅に向上します</a:t>
            </a:r>
            <a:r>
              <a:rPr lang="en-US" dirty="0">
                <a:solidFill>
                  <a:schemeClr val="lt1"/>
                </a:solidFill>
                <a:latin typeface="Meiryo UI" panose="020B0604030504040204" pitchFamily="50" charset="-128"/>
                <a:ea typeface="Meiryo UI" panose="020B0604030504040204" pitchFamily="50" charset="-128"/>
              </a:rPr>
              <a:t>。</a:t>
            </a:r>
            <a:endParaRPr dirty="0">
              <a:solidFill>
                <a:schemeClr val="lt1"/>
              </a:solidFill>
              <a:latin typeface="Meiryo UI" panose="020B0604030504040204" pitchFamily="50" charset="-128"/>
              <a:ea typeface="Meiryo UI" panose="020B0604030504040204" pitchFamily="50" charset="-128"/>
            </a:endParaRPr>
          </a:p>
          <a:p>
            <a:pPr marL="251999" marR="0" lvl="0" indent="-251999" algn="l" rtl="0">
              <a:lnSpc>
                <a:spcPct val="130000"/>
              </a:lnSpc>
              <a:spcBef>
                <a:spcPts val="600"/>
              </a:spcBef>
              <a:spcAft>
                <a:spcPts val="0"/>
              </a:spcAft>
              <a:buClr>
                <a:srgbClr val="F34F2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WireGuardはVPNカプセル化パケットをカーネル層から直接処理するため、転送が高速になります</a:t>
            </a:r>
            <a:r>
              <a:rPr lang="en-US" dirty="0">
                <a:solidFill>
                  <a:schemeClr val="lt1"/>
                </a:solidFill>
                <a:latin typeface="Meiryo UI" panose="020B0604030504040204" pitchFamily="50" charset="-128"/>
                <a:ea typeface="Meiryo UI" panose="020B0604030504040204" pitchFamily="50" charset="-128"/>
              </a:rPr>
              <a:t>。</a:t>
            </a:r>
            <a:endParaRPr dirty="0">
              <a:solidFill>
                <a:schemeClr val="lt1"/>
              </a:solidFill>
              <a:latin typeface="Meiryo UI" panose="020B0604030504040204" pitchFamily="50" charset="-128"/>
              <a:ea typeface="Meiryo UI" panose="020B0604030504040204" pitchFamily="50" charset="-128"/>
            </a:endParaRPr>
          </a:p>
          <a:p>
            <a:pPr marL="252000" marR="0" lvl="0" indent="-252000" algn="l" rtl="0">
              <a:lnSpc>
                <a:spcPct val="130000"/>
              </a:lnSpc>
              <a:spcBef>
                <a:spcPts val="600"/>
              </a:spcBef>
              <a:spcAft>
                <a:spcPts val="0"/>
              </a:spcAft>
              <a:buClr>
                <a:srgbClr val="F34F2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WireGuardはキーを使用してログインするだけで、一般的なアカウント管理は不要</a:t>
            </a:r>
            <a:r>
              <a:rPr lang="ja-JP" altLang="en-US" dirty="0">
                <a:solidFill>
                  <a:schemeClr val="lt1"/>
                </a:solidFill>
                <a:latin typeface="Meiryo UI" panose="020B0604030504040204" pitchFamily="50" charset="-128"/>
                <a:ea typeface="Meiryo UI" panose="020B0604030504040204" pitchFamily="50" charset="-128"/>
              </a:rPr>
              <a:t>です。</a:t>
            </a:r>
            <a:endParaRPr dirty="0">
              <a:solidFill>
                <a:schemeClr val="lt1"/>
              </a:solidFill>
              <a:latin typeface="Meiryo UI" panose="020B0604030504040204" pitchFamily="50" charset="-128"/>
              <a:ea typeface="Meiryo UI" panose="020B0604030504040204" pitchFamily="50" charset="-128"/>
            </a:endParaRPr>
          </a:p>
        </p:txBody>
      </p:sp>
      <p:pic>
        <p:nvPicPr>
          <p:cNvPr id="1351" name="Google Shape;1351;p59"/>
          <p:cNvPicPr preferRelativeResize="0"/>
          <p:nvPr/>
        </p:nvPicPr>
        <p:blipFill rotWithShape="1">
          <a:blip r:embed="rId6">
            <a:alphaModFix/>
          </a:blip>
          <a:srcRect/>
          <a:stretch/>
        </p:blipFill>
        <p:spPr>
          <a:xfrm>
            <a:off x="5531411" y="1680803"/>
            <a:ext cx="1259888" cy="1259888"/>
          </a:xfrm>
          <a:prstGeom prst="rect">
            <a:avLst/>
          </a:prstGeom>
          <a:noFill/>
          <a:ln>
            <a:noFill/>
          </a:ln>
          <a:effectLst>
            <a:outerShdw blurRad="50800" dist="38100" dir="5400000" algn="t" rotWithShape="0">
              <a:srgbClr val="000000">
                <a:alpha val="40000"/>
              </a:srgbClr>
            </a:outerShdw>
          </a:effectLst>
        </p:spPr>
      </p:pic>
      <p:pic>
        <p:nvPicPr>
          <p:cNvPr id="1352" name="Google Shape;1352;p59" descr="一張含有 文字, 盒子 的圖片&#10;&#10;自動產生的描述"/>
          <p:cNvPicPr preferRelativeResize="0"/>
          <p:nvPr/>
        </p:nvPicPr>
        <p:blipFill rotWithShape="1">
          <a:blip r:embed="rId7">
            <a:alphaModFix/>
          </a:blip>
          <a:srcRect/>
          <a:stretch/>
        </p:blipFill>
        <p:spPr>
          <a:xfrm>
            <a:off x="3258687" y="4410668"/>
            <a:ext cx="2177797" cy="1343103"/>
          </a:xfrm>
          <a:prstGeom prst="rect">
            <a:avLst/>
          </a:prstGeom>
          <a:noFill/>
          <a:ln>
            <a:noFill/>
          </a:ln>
        </p:spPr>
      </p:pic>
    </p:spTree>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pic>
        <p:nvPicPr>
          <p:cNvPr id="1357" name="Google Shape;1357;p60"/>
          <p:cNvPicPr preferRelativeResize="0"/>
          <p:nvPr/>
        </p:nvPicPr>
        <p:blipFill rotWithShape="1">
          <a:blip r:embed="rId3">
            <a:alphaModFix/>
          </a:blip>
          <a:srcRect/>
          <a:stretch/>
        </p:blipFill>
        <p:spPr>
          <a:xfrm>
            <a:off x="695108" y="4462564"/>
            <a:ext cx="952500" cy="790575"/>
          </a:xfrm>
          <a:prstGeom prst="rect">
            <a:avLst/>
          </a:prstGeom>
          <a:noFill/>
          <a:ln>
            <a:noFill/>
          </a:ln>
        </p:spPr>
      </p:pic>
      <p:pic>
        <p:nvPicPr>
          <p:cNvPr id="1358" name="Google Shape;1358;p60"/>
          <p:cNvPicPr preferRelativeResize="0"/>
          <p:nvPr/>
        </p:nvPicPr>
        <p:blipFill rotWithShape="1">
          <a:blip r:embed="rId4">
            <a:alphaModFix/>
          </a:blip>
          <a:srcRect/>
          <a:stretch/>
        </p:blipFill>
        <p:spPr>
          <a:xfrm>
            <a:off x="3801941" y="4509057"/>
            <a:ext cx="952500" cy="790575"/>
          </a:xfrm>
          <a:prstGeom prst="rect">
            <a:avLst/>
          </a:prstGeom>
          <a:noFill/>
          <a:ln>
            <a:noFill/>
          </a:ln>
        </p:spPr>
      </p:pic>
      <p:pic>
        <p:nvPicPr>
          <p:cNvPr id="1359" name="Google Shape;1359;p60"/>
          <p:cNvPicPr preferRelativeResize="0"/>
          <p:nvPr/>
        </p:nvPicPr>
        <p:blipFill rotWithShape="1">
          <a:blip r:embed="rId5">
            <a:alphaModFix/>
          </a:blip>
          <a:srcRect/>
          <a:stretch/>
        </p:blipFill>
        <p:spPr>
          <a:xfrm>
            <a:off x="713039" y="5536590"/>
            <a:ext cx="952500" cy="790575"/>
          </a:xfrm>
          <a:prstGeom prst="rect">
            <a:avLst/>
          </a:prstGeom>
          <a:noFill/>
          <a:ln>
            <a:noFill/>
          </a:ln>
        </p:spPr>
      </p:pic>
      <p:pic>
        <p:nvPicPr>
          <p:cNvPr id="1360" name="Google Shape;1360;p60"/>
          <p:cNvPicPr preferRelativeResize="0"/>
          <p:nvPr/>
        </p:nvPicPr>
        <p:blipFill rotWithShape="1">
          <a:blip r:embed="rId6">
            <a:alphaModFix/>
          </a:blip>
          <a:srcRect/>
          <a:stretch/>
        </p:blipFill>
        <p:spPr>
          <a:xfrm>
            <a:off x="3805865" y="5624460"/>
            <a:ext cx="952500" cy="790575"/>
          </a:xfrm>
          <a:prstGeom prst="rect">
            <a:avLst/>
          </a:prstGeom>
          <a:noFill/>
          <a:ln>
            <a:noFill/>
          </a:ln>
        </p:spPr>
      </p:pic>
      <p:sp>
        <p:nvSpPr>
          <p:cNvPr id="1361" name="Google Shape;1361;p60"/>
          <p:cNvSpPr/>
          <p:nvPr/>
        </p:nvSpPr>
        <p:spPr>
          <a:xfrm>
            <a:off x="1712108" y="5255770"/>
            <a:ext cx="1222108" cy="158504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200" b="1" dirty="0">
                <a:solidFill>
                  <a:schemeClr val="lt1"/>
                </a:solidFill>
                <a:latin typeface="Meiryo UI" panose="020B0604030504040204" pitchFamily="50" charset="-128"/>
                <a:ea typeface="Meiryo UI" panose="020B0604030504040204" pitchFamily="50" charset="-128"/>
              </a:rPr>
              <a:t> </a:t>
            </a:r>
            <a:r>
              <a:rPr lang="en-US" sz="1200" b="1" dirty="0" err="1">
                <a:solidFill>
                  <a:schemeClr val="lt1"/>
                </a:solidFill>
                <a:latin typeface="Meiryo UI" panose="020B0604030504040204" pitchFamily="50" charset="-128"/>
                <a:ea typeface="Meiryo UI" panose="020B0604030504040204" pitchFamily="50" charset="-128"/>
              </a:rPr>
              <a:t>一元化された</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Calibri"/>
              <a:buNone/>
            </a:pPr>
            <a:r>
              <a:rPr lang="en-US" sz="1200" b="1" dirty="0" err="1">
                <a:solidFill>
                  <a:schemeClr val="lt1"/>
                </a:solidFill>
                <a:latin typeface="Meiryo UI" panose="020B0604030504040204" pitchFamily="50" charset="-128"/>
                <a:ea typeface="Meiryo UI" panose="020B0604030504040204" pitchFamily="50" charset="-128"/>
              </a:rPr>
              <a:t>クラウド</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Calibri"/>
              <a:buNone/>
            </a:pPr>
            <a:r>
              <a:rPr lang="en-US" sz="1200" b="1" dirty="0" err="1">
                <a:solidFill>
                  <a:schemeClr val="lt1"/>
                </a:solidFill>
                <a:latin typeface="Meiryo UI" panose="020B0604030504040204" pitchFamily="50" charset="-128"/>
                <a:ea typeface="Meiryo UI" panose="020B0604030504040204" pitchFamily="50" charset="-128"/>
              </a:rPr>
              <a:t>管理</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Calibri"/>
              <a:buNone/>
            </a:pPr>
            <a:endParaRPr sz="1200" b="1" dirty="0">
              <a:solidFill>
                <a:schemeClr val="lt1"/>
              </a:solidFill>
              <a:latin typeface="Meiryo UI" panose="020B0604030504040204" pitchFamily="50" charset="-128"/>
              <a:ea typeface="Meiryo UI" panose="020B0604030504040204" pitchFamily="50" charset="-128"/>
            </a:endParaRPr>
          </a:p>
        </p:txBody>
      </p:sp>
      <p:sp>
        <p:nvSpPr>
          <p:cNvPr id="1362" name="Google Shape;1362;p60"/>
          <p:cNvSpPr txBox="1"/>
          <p:nvPr/>
        </p:nvSpPr>
        <p:spPr>
          <a:xfrm>
            <a:off x="743034" y="2329539"/>
            <a:ext cx="5257145" cy="206210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QNAPのQuWAN</a:t>
            </a:r>
            <a:r>
              <a:rPr lang="en-US" sz="1600" dirty="0">
                <a:solidFill>
                  <a:schemeClr val="lt1"/>
                </a:solidFill>
                <a:latin typeface="Meiryo UI" panose="020B0604030504040204" pitchFamily="50" charset="-128"/>
                <a:ea typeface="Meiryo UI" panose="020B0604030504040204" pitchFamily="50" charset="-128"/>
              </a:rPr>
              <a:t> SD-WANソリューションは、オートメッシュVPN、IPsec暗号化、クラウド中心管理、およびマルチサイトネットワーク用のQVPNサービスを備えています。 </a:t>
            </a:r>
            <a:r>
              <a:rPr lang="en-US" sz="1600" dirty="0" err="1">
                <a:solidFill>
                  <a:schemeClr val="lt1"/>
                </a:solidFill>
                <a:latin typeface="Meiryo UI" panose="020B0604030504040204" pitchFamily="50" charset="-128"/>
                <a:ea typeface="Meiryo UI" panose="020B0604030504040204" pitchFamily="50" charset="-128"/>
              </a:rPr>
              <a:t>QuWANは、幅広いQNAP製品およびVMware</a:t>
            </a:r>
            <a:r>
              <a:rPr lang="en-US" sz="1600" dirty="0">
                <a:solidFill>
                  <a:schemeClr val="lt1"/>
                </a:solidFill>
                <a:latin typeface="Meiryo UI" panose="020B0604030504040204" pitchFamily="50" charset="-128"/>
                <a:ea typeface="Meiryo UI" panose="020B0604030504040204" pitchFamily="50" charset="-128"/>
              </a:rPr>
              <a:t> ESXiなどのハイパーバイザープラットフォームと互換性があり、SMBが信頼できるネットワークを費用対効果の高い価格で効率的に構築し、デジタルトランスフォーメーション、マルチサイト拡張、およびリモート</a:t>
            </a:r>
            <a:r>
              <a:rPr lang="ja-JP" altLang="en-US" sz="1600" dirty="0">
                <a:solidFill>
                  <a:schemeClr val="lt1"/>
                </a:solidFill>
                <a:latin typeface="Meiryo UI" panose="020B0604030504040204" pitchFamily="50" charset="-128"/>
                <a:ea typeface="Meiryo UI" panose="020B0604030504040204" pitchFamily="50" charset="-128"/>
              </a:rPr>
              <a:t>ワークの</a:t>
            </a:r>
            <a:r>
              <a:rPr lang="en-US" sz="1600" dirty="0" err="1">
                <a:solidFill>
                  <a:schemeClr val="lt1"/>
                </a:solidFill>
                <a:latin typeface="Meiryo UI" panose="020B0604030504040204" pitchFamily="50" charset="-128"/>
                <a:ea typeface="Meiryo UI" panose="020B0604030504040204" pitchFamily="50" charset="-128"/>
              </a:rPr>
              <a:t>促進を可能にします</a:t>
            </a:r>
            <a:r>
              <a:rPr lang="en-US" sz="1600" dirty="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1363" name="Google Shape;1363;p60"/>
          <p:cNvSpPr/>
          <p:nvPr/>
        </p:nvSpPr>
        <p:spPr>
          <a:xfrm>
            <a:off x="1700923" y="4519139"/>
            <a:ext cx="1697690" cy="830997"/>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200" b="1" dirty="0" err="1">
                <a:solidFill>
                  <a:schemeClr val="lt1"/>
                </a:solidFill>
                <a:latin typeface="Meiryo UI" panose="020B0604030504040204" pitchFamily="50" charset="-128"/>
                <a:ea typeface="Meiryo UI" panose="020B0604030504040204" pitchFamily="50" charset="-128"/>
              </a:rPr>
              <a:t>自動化</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Calibri"/>
              <a:buNone/>
            </a:pPr>
            <a:r>
              <a:rPr lang="en-US" sz="1200" b="1" dirty="0">
                <a:solidFill>
                  <a:schemeClr val="lt1"/>
                </a:solidFill>
                <a:latin typeface="Meiryo UI" panose="020B0604030504040204" pitchFamily="50" charset="-128"/>
                <a:ea typeface="Meiryo UI" panose="020B0604030504040204" pitchFamily="50" charset="-128"/>
              </a:rPr>
              <a:t>VPN</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Calibri"/>
              <a:buNone/>
            </a:pPr>
            <a:r>
              <a:rPr lang="en-US" sz="1200" b="1" dirty="0" err="1">
                <a:solidFill>
                  <a:schemeClr val="lt1"/>
                </a:solidFill>
                <a:latin typeface="Meiryo UI" panose="020B0604030504040204" pitchFamily="50" charset="-128"/>
                <a:ea typeface="Meiryo UI" panose="020B0604030504040204" pitchFamily="50" charset="-128"/>
              </a:rPr>
              <a:t>展開</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Calibri"/>
              <a:buNone/>
            </a:pPr>
            <a:endParaRPr sz="1200" b="1" dirty="0">
              <a:solidFill>
                <a:schemeClr val="lt1"/>
              </a:solidFill>
              <a:latin typeface="Meiryo UI" panose="020B0604030504040204" pitchFamily="50" charset="-128"/>
              <a:ea typeface="Meiryo UI" panose="020B0604030504040204" pitchFamily="50" charset="-128"/>
            </a:endParaRPr>
          </a:p>
        </p:txBody>
      </p:sp>
      <p:sp>
        <p:nvSpPr>
          <p:cNvPr id="1364" name="Google Shape;1364;p60"/>
          <p:cNvSpPr/>
          <p:nvPr/>
        </p:nvSpPr>
        <p:spPr>
          <a:xfrm>
            <a:off x="4818941" y="4575822"/>
            <a:ext cx="1377087" cy="830997"/>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800"/>
              <a:buFont typeface="Calibri"/>
              <a:buNone/>
            </a:pPr>
            <a:r>
              <a:rPr lang="ja-JP" altLang="en-US" sz="1200" b="1" dirty="0">
                <a:solidFill>
                  <a:schemeClr val="lt1"/>
                </a:solidFill>
                <a:latin typeface="Meiryo UI" panose="020B0604030504040204" pitchFamily="50" charset="-128"/>
                <a:ea typeface="Meiryo UI" panose="020B0604030504040204" pitchFamily="50" charset="-128"/>
              </a:rPr>
              <a:t>スマート</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Calibri"/>
              <a:buNone/>
            </a:pPr>
            <a:r>
              <a:rPr lang="en-US" sz="1200" b="1" dirty="0" err="1">
                <a:solidFill>
                  <a:schemeClr val="lt1"/>
                </a:solidFill>
                <a:latin typeface="Meiryo UI" panose="020B0604030504040204" pitchFamily="50" charset="-128"/>
                <a:ea typeface="Meiryo UI" panose="020B0604030504040204" pitchFamily="50" charset="-128"/>
              </a:rPr>
              <a:t>帯域幅</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Calibri"/>
              <a:buNone/>
            </a:pPr>
            <a:r>
              <a:rPr lang="en-US" sz="1200" b="1" dirty="0" err="1">
                <a:solidFill>
                  <a:schemeClr val="lt1"/>
                </a:solidFill>
                <a:latin typeface="Meiryo UI" panose="020B0604030504040204" pitchFamily="50" charset="-128"/>
                <a:ea typeface="Meiryo UI" panose="020B0604030504040204" pitchFamily="50" charset="-128"/>
              </a:rPr>
              <a:t>優先順位付け</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Calibri"/>
              <a:buNone/>
            </a:pPr>
            <a:endParaRPr sz="1200" b="1" dirty="0">
              <a:solidFill>
                <a:schemeClr val="lt1"/>
              </a:solidFill>
              <a:latin typeface="Meiryo UI" panose="020B0604030504040204" pitchFamily="50" charset="-128"/>
              <a:ea typeface="Meiryo UI" panose="020B0604030504040204" pitchFamily="50" charset="-128"/>
            </a:endParaRPr>
          </a:p>
        </p:txBody>
      </p:sp>
      <p:sp>
        <p:nvSpPr>
          <p:cNvPr id="1365" name="Google Shape;1365;p60"/>
          <p:cNvSpPr/>
          <p:nvPr/>
        </p:nvSpPr>
        <p:spPr>
          <a:xfrm>
            <a:off x="4851600" y="5694000"/>
            <a:ext cx="1377088" cy="830997"/>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200" b="1" dirty="0" err="1">
                <a:solidFill>
                  <a:schemeClr val="lt1"/>
                </a:solidFill>
                <a:latin typeface="Meiryo UI" panose="020B0604030504040204" pitchFamily="50" charset="-128"/>
                <a:ea typeface="Meiryo UI" panose="020B0604030504040204" pitchFamily="50" charset="-128"/>
              </a:rPr>
              <a:t>安全</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Calibri"/>
              <a:buNone/>
            </a:pPr>
            <a:r>
              <a:rPr lang="ja-JP" altLang="en-US" sz="1200" b="1" dirty="0">
                <a:solidFill>
                  <a:schemeClr val="lt1"/>
                </a:solidFill>
                <a:latin typeface="Meiryo UI" panose="020B0604030504040204" pitchFamily="50" charset="-128"/>
                <a:ea typeface="Meiryo UI" panose="020B0604030504040204" pitchFamily="50" charset="-128"/>
              </a:rPr>
              <a:t>ネットワーク</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Calibri"/>
              <a:buNone/>
            </a:pPr>
            <a:r>
              <a:rPr lang="en-US" sz="1200" b="1" dirty="0" err="1">
                <a:solidFill>
                  <a:schemeClr val="lt1"/>
                </a:solidFill>
                <a:latin typeface="Meiryo UI" panose="020B0604030504040204" pitchFamily="50" charset="-128"/>
                <a:ea typeface="Meiryo UI" panose="020B0604030504040204" pitchFamily="50" charset="-128"/>
              </a:rPr>
              <a:t>保護</a:t>
            </a:r>
            <a:endParaRPr sz="12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Calibri"/>
              <a:buNone/>
            </a:pPr>
            <a:endParaRPr sz="1200" b="1" dirty="0">
              <a:solidFill>
                <a:schemeClr val="lt1"/>
              </a:solidFill>
              <a:latin typeface="Meiryo UI" panose="020B0604030504040204" pitchFamily="50" charset="-128"/>
              <a:ea typeface="Meiryo UI" panose="020B0604030504040204" pitchFamily="50" charset="-128"/>
            </a:endParaRPr>
          </a:p>
        </p:txBody>
      </p:sp>
      <p:sp>
        <p:nvSpPr>
          <p:cNvPr id="1366" name="Google Shape;1366;p60"/>
          <p:cNvSpPr txBox="1"/>
          <p:nvPr/>
        </p:nvSpPr>
        <p:spPr>
          <a:xfrm>
            <a:off x="695108" y="584398"/>
            <a:ext cx="6831848" cy="1360785"/>
          </a:xfrm>
          <a:prstGeom prst="rect">
            <a:avLst/>
          </a:prstGeom>
          <a:noFill/>
          <a:ln>
            <a:noFill/>
          </a:ln>
        </p:spPr>
        <p:txBody>
          <a:bodyPr spcFirstLastPara="1" wrap="square" lIns="121900" tIns="121900" rIns="121900" bIns="121900" anchor="t" anchorCtr="0">
            <a:noAutofit/>
          </a:bodyPr>
          <a:lstStyle/>
          <a:p>
            <a:pPr>
              <a:buClr>
                <a:schemeClr val="dk1"/>
              </a:buClr>
              <a:buSzPts val="2800"/>
            </a:pPr>
            <a:r>
              <a:rPr lang="en-US" sz="3600" dirty="0" err="1">
                <a:solidFill>
                  <a:schemeClr val="lt1"/>
                </a:solidFill>
                <a:latin typeface="Meiryo UI" panose="020B0604030504040204" pitchFamily="50" charset="-128"/>
                <a:ea typeface="Meiryo UI" panose="020B0604030504040204" pitchFamily="50" charset="-128"/>
              </a:rPr>
              <a:t>QuWANは</a:t>
            </a:r>
            <a:r>
              <a:rPr lang="ja-JP" altLang="en-US" sz="3600" dirty="0">
                <a:solidFill>
                  <a:schemeClr val="lt1"/>
                </a:solidFill>
                <a:latin typeface="Meiryo UI" panose="020B0604030504040204" pitchFamily="50" charset="-128"/>
                <a:ea typeface="Meiryo UI" panose="020B0604030504040204" pitchFamily="50" charset="-128"/>
              </a:rPr>
              <a:t>、回復力のある</a:t>
            </a:r>
            <a:br>
              <a:rPr lang="en-US" altLang="ja-JP" sz="3600" dirty="0">
                <a:solidFill>
                  <a:schemeClr val="lt1"/>
                </a:solidFill>
                <a:latin typeface="Meiryo UI" panose="020B0604030504040204" pitchFamily="50" charset="-128"/>
                <a:ea typeface="Meiryo UI" panose="020B0604030504040204" pitchFamily="50" charset="-128"/>
              </a:rPr>
            </a:br>
            <a:r>
              <a:rPr lang="en-US" altLang="ja-JP" sz="3600" dirty="0">
                <a:solidFill>
                  <a:schemeClr val="lt1"/>
                </a:solidFill>
                <a:latin typeface="Meiryo UI" panose="020B0604030504040204" pitchFamily="50" charset="-128"/>
                <a:ea typeface="Meiryo UI" panose="020B0604030504040204" pitchFamily="50" charset="-128"/>
              </a:rPr>
              <a:t>IT</a:t>
            </a:r>
            <a:r>
              <a:rPr lang="ja-JP" altLang="en-US" sz="3600" dirty="0">
                <a:solidFill>
                  <a:schemeClr val="lt1"/>
                </a:solidFill>
                <a:latin typeface="Meiryo UI" panose="020B0604030504040204" pitchFamily="50" charset="-128"/>
                <a:ea typeface="Meiryo UI" panose="020B0604030504040204" pitchFamily="50" charset="-128"/>
              </a:rPr>
              <a:t>インフラストラクチャを実現する</a:t>
            </a:r>
            <a:br>
              <a:rPr lang="en-US" altLang="ja-JP" sz="3600" dirty="0">
                <a:solidFill>
                  <a:schemeClr val="lt1"/>
                </a:solidFill>
                <a:latin typeface="Meiryo UI" panose="020B0604030504040204" pitchFamily="50" charset="-128"/>
                <a:ea typeface="Meiryo UI" panose="020B0604030504040204" pitchFamily="50" charset="-128"/>
              </a:rPr>
            </a:br>
            <a:r>
              <a:rPr lang="en-US" sz="3600" dirty="0" err="1">
                <a:solidFill>
                  <a:schemeClr val="lt1"/>
                </a:solidFill>
                <a:latin typeface="Meiryo UI" panose="020B0604030504040204" pitchFamily="50" charset="-128"/>
                <a:ea typeface="Meiryo UI" panose="020B0604030504040204" pitchFamily="50" charset="-128"/>
              </a:rPr>
              <a:t>SD-WANソリューションです</a:t>
            </a:r>
            <a:r>
              <a:rPr lang="en-US" sz="3600" dirty="0">
                <a:solidFill>
                  <a:schemeClr val="lt1"/>
                </a:solidFill>
                <a:latin typeface="Meiryo UI" panose="020B0604030504040204" pitchFamily="50" charset="-128"/>
                <a:ea typeface="Meiryo UI" panose="020B0604030504040204" pitchFamily="50" charset="-128"/>
              </a:rPr>
              <a:t>。</a:t>
            </a:r>
            <a:endParaRPr sz="3600" dirty="0">
              <a:solidFill>
                <a:schemeClr val="lt1"/>
              </a:solidFill>
              <a:latin typeface="Meiryo UI" panose="020B0604030504040204" pitchFamily="50" charset="-128"/>
              <a:ea typeface="Meiryo UI" panose="020B0604030504040204" pitchFamily="50" charset="-128"/>
            </a:endParaRPr>
          </a:p>
        </p:txBody>
      </p:sp>
      <p:grpSp>
        <p:nvGrpSpPr>
          <p:cNvPr id="1367" name="Google Shape;1367;p60"/>
          <p:cNvGrpSpPr/>
          <p:nvPr/>
        </p:nvGrpSpPr>
        <p:grpSpPr>
          <a:xfrm>
            <a:off x="6321923" y="1190319"/>
            <a:ext cx="5322123" cy="5322123"/>
            <a:chOff x="6741348" y="1368308"/>
            <a:chExt cx="5122937" cy="5122937"/>
          </a:xfrm>
        </p:grpSpPr>
        <p:sp>
          <p:nvSpPr>
            <p:cNvPr id="1368" name="Google Shape;1368;p60"/>
            <p:cNvSpPr/>
            <p:nvPr/>
          </p:nvSpPr>
          <p:spPr>
            <a:xfrm>
              <a:off x="6741348" y="1368308"/>
              <a:ext cx="5122937" cy="5122937"/>
            </a:xfrm>
            <a:prstGeom prst="ellipse">
              <a:avLst/>
            </a:prstGeom>
            <a:solidFill>
              <a:srgbClr val="0507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369" name="Google Shape;1369;p60"/>
            <p:cNvPicPr preferRelativeResize="0"/>
            <p:nvPr/>
          </p:nvPicPr>
          <p:blipFill rotWithShape="1">
            <a:blip r:embed="rId7">
              <a:alphaModFix/>
            </a:blip>
            <a:srcRect/>
            <a:stretch/>
          </p:blipFill>
          <p:spPr>
            <a:xfrm>
              <a:off x="6793626" y="1511676"/>
              <a:ext cx="4939109" cy="4939109"/>
            </a:xfrm>
            <a:prstGeom prst="rect">
              <a:avLst/>
            </a:prstGeom>
            <a:noFill/>
            <a:ln>
              <a:noFill/>
            </a:ln>
          </p:spPr>
        </p:pic>
      </p:grpSp>
    </p:spTree>
  </p:cSld>
  <p:clrMapOvr>
    <a:masterClrMapping/>
  </p:clrMapOvr>
  <p:transition spd="slow">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Google Shape;1374;p61"/>
          <p:cNvSpPr/>
          <p:nvPr/>
        </p:nvSpPr>
        <p:spPr>
          <a:xfrm>
            <a:off x="472141" y="721870"/>
            <a:ext cx="11336400" cy="89852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3600"/>
              <a:buFont typeface="Arial"/>
              <a:buNone/>
            </a:pPr>
            <a:r>
              <a:rPr lang="en-US" sz="3600" dirty="0">
                <a:solidFill>
                  <a:schemeClr val="lt1"/>
                </a:solidFill>
                <a:latin typeface="Meiryo UI" panose="020B0604030504040204" pitchFamily="50" charset="-128"/>
                <a:ea typeface="Meiryo UI" panose="020B0604030504040204" pitchFamily="50" charset="-128"/>
              </a:rPr>
              <a:t>Hyper Data </a:t>
            </a:r>
            <a:r>
              <a:rPr lang="en-US" sz="3600" dirty="0" err="1">
                <a:solidFill>
                  <a:schemeClr val="lt1"/>
                </a:solidFill>
                <a:latin typeface="Meiryo UI" panose="020B0604030504040204" pitchFamily="50" charset="-128"/>
                <a:ea typeface="Meiryo UI" panose="020B0604030504040204" pitchFamily="50" charset="-128"/>
              </a:rPr>
              <a:t>Protectorは、ライセンス不要の</a:t>
            </a:r>
            <a:r>
              <a:rPr lang="en-US" sz="3600" dirty="0">
                <a:solidFill>
                  <a:schemeClr val="lt1"/>
                </a:solidFill>
                <a:latin typeface="Meiryo UI" panose="020B0604030504040204" pitchFamily="50" charset="-128"/>
                <a:ea typeface="Meiryo UI" panose="020B0604030504040204" pitchFamily="50" charset="-128"/>
              </a:rPr>
              <a:t> VMware® </a:t>
            </a:r>
            <a:r>
              <a:rPr lang="en-US" sz="3600" dirty="0" err="1">
                <a:solidFill>
                  <a:schemeClr val="lt1"/>
                </a:solidFill>
                <a:latin typeface="Meiryo UI" panose="020B0604030504040204" pitchFamily="50" charset="-128"/>
                <a:ea typeface="Meiryo UI" panose="020B0604030504040204" pitchFamily="50" charset="-128"/>
              </a:rPr>
              <a:t>およびHyper-Vバックアップアプライアンスです。無制限</a:t>
            </a:r>
            <a:r>
              <a:rPr lang="en-US" sz="3600" dirty="0">
                <a:solidFill>
                  <a:schemeClr val="lt1"/>
                </a:solidFill>
                <a:latin typeface="Meiryo UI" panose="020B0604030504040204" pitchFamily="50" charset="-128"/>
                <a:ea typeface="Meiryo UI" panose="020B0604030504040204" pitchFamily="50" charset="-128"/>
              </a:rPr>
              <a:t>。</a:t>
            </a:r>
            <a:endParaRPr sz="3600" dirty="0">
              <a:solidFill>
                <a:schemeClr val="lt1"/>
              </a:solidFill>
              <a:latin typeface="Meiryo UI" panose="020B0604030504040204" pitchFamily="50" charset="-128"/>
              <a:ea typeface="Meiryo UI" panose="020B0604030504040204" pitchFamily="50" charset="-128"/>
              <a:sym typeface="Arial"/>
            </a:endParaRPr>
          </a:p>
        </p:txBody>
      </p:sp>
      <p:sp>
        <p:nvSpPr>
          <p:cNvPr id="1375" name="Google Shape;1375;p61"/>
          <p:cNvSpPr txBox="1"/>
          <p:nvPr/>
        </p:nvSpPr>
        <p:spPr>
          <a:xfrm>
            <a:off x="6415048" y="2544824"/>
            <a:ext cx="5108357"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chemeClr val="lt1"/>
                </a:solidFill>
                <a:latin typeface="Meiryo UI" panose="020B0604030504040204" pitchFamily="50" charset="-128"/>
                <a:ea typeface="Meiryo UI" panose="020B0604030504040204" pitchFamily="50" charset="-128"/>
              </a:rPr>
              <a:t>Windows10 / Server2016/ Server 2019</a:t>
            </a:r>
            <a:endParaRPr sz="2000" dirty="0">
              <a:solidFill>
                <a:schemeClr val="lt1"/>
              </a:solidFill>
              <a:latin typeface="Meiryo UI" panose="020B0604030504040204" pitchFamily="50" charset="-128"/>
              <a:ea typeface="Meiryo UI" panose="020B0604030504040204" pitchFamily="50" charset="-128"/>
              <a:sym typeface="Arial"/>
            </a:endParaRPr>
          </a:p>
        </p:txBody>
      </p:sp>
      <p:sp>
        <p:nvSpPr>
          <p:cNvPr id="1376" name="Google Shape;1376;p61"/>
          <p:cNvSpPr txBox="1"/>
          <p:nvPr/>
        </p:nvSpPr>
        <p:spPr>
          <a:xfrm>
            <a:off x="900859" y="1856012"/>
            <a:ext cx="4988168" cy="1747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必要なQNAP</a:t>
            </a:r>
            <a:r>
              <a:rPr lang="en-US" sz="1800" dirty="0">
                <a:solidFill>
                  <a:schemeClr val="lt1"/>
                </a:solidFill>
                <a:latin typeface="Meiryo UI" panose="020B0604030504040204" pitchFamily="50" charset="-128"/>
                <a:ea typeface="Meiryo UI" panose="020B0604030504040204" pitchFamily="50" charset="-128"/>
              </a:rPr>
              <a:t> NASは1</a:t>
            </a:r>
            <a:r>
              <a:rPr lang="ja-JP" altLang="en-US" sz="1800" dirty="0">
                <a:solidFill>
                  <a:schemeClr val="lt1"/>
                </a:solidFill>
                <a:latin typeface="Meiryo UI" panose="020B0604030504040204" pitchFamily="50" charset="-128"/>
                <a:ea typeface="Meiryo UI" panose="020B0604030504040204" pitchFamily="50" charset="-128"/>
              </a:rPr>
              <a:t>台</a:t>
            </a:r>
            <a:r>
              <a:rPr lang="en-US" sz="1800" dirty="0" err="1">
                <a:solidFill>
                  <a:schemeClr val="lt1"/>
                </a:solidFill>
                <a:latin typeface="Meiryo UI" panose="020B0604030504040204" pitchFamily="50" charset="-128"/>
                <a:ea typeface="Meiryo UI" panose="020B0604030504040204" pitchFamily="50" charset="-128"/>
              </a:rPr>
              <a:t>だけで、ライセンス料を支払う必要がないため、VMware®およびHyper-V環境を無制限にバックアップできます</a:t>
            </a:r>
            <a:r>
              <a:rPr lang="en-US" sz="1800" dirty="0">
                <a:solidFill>
                  <a:schemeClr val="lt1"/>
                </a:solidFill>
                <a:latin typeface="Meiryo UI" panose="020B0604030504040204" pitchFamily="50" charset="-128"/>
                <a:ea typeface="Meiryo UI" panose="020B0604030504040204" pitchFamily="50" charset="-128"/>
              </a:rPr>
              <a:t>。 Hyper Data Protectorは、費用対効果が高く信頼性の高い災害復旧計画を提供し、サービスの24時間365日の運用を保証します。</a:t>
            </a: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377" name="Google Shape;1377;p61"/>
          <p:cNvPicPr preferRelativeResize="0"/>
          <p:nvPr/>
        </p:nvPicPr>
        <p:blipFill rotWithShape="1">
          <a:blip r:embed="rId3">
            <a:alphaModFix/>
          </a:blip>
          <a:srcRect/>
          <a:stretch/>
        </p:blipFill>
        <p:spPr>
          <a:xfrm>
            <a:off x="10769662" y="1384770"/>
            <a:ext cx="1133475" cy="1295400"/>
          </a:xfrm>
          <a:prstGeom prst="rect">
            <a:avLst/>
          </a:prstGeom>
          <a:noFill/>
          <a:ln>
            <a:noFill/>
          </a:ln>
        </p:spPr>
      </p:pic>
      <p:grpSp>
        <p:nvGrpSpPr>
          <p:cNvPr id="1378" name="Google Shape;1378;p61"/>
          <p:cNvGrpSpPr/>
          <p:nvPr/>
        </p:nvGrpSpPr>
        <p:grpSpPr>
          <a:xfrm>
            <a:off x="1299902" y="4320401"/>
            <a:ext cx="2437667" cy="2308772"/>
            <a:chOff x="717589" y="2231079"/>
            <a:chExt cx="2416341" cy="2303682"/>
          </a:xfrm>
        </p:grpSpPr>
        <p:pic>
          <p:nvPicPr>
            <p:cNvPr id="1379" name="Google Shape;1379;p61"/>
            <p:cNvPicPr preferRelativeResize="0"/>
            <p:nvPr/>
          </p:nvPicPr>
          <p:blipFill rotWithShape="1">
            <a:blip r:embed="rId4">
              <a:alphaModFix/>
            </a:blip>
            <a:srcRect/>
            <a:stretch/>
          </p:blipFill>
          <p:spPr>
            <a:xfrm>
              <a:off x="717589" y="2231079"/>
              <a:ext cx="2416341" cy="2303682"/>
            </a:xfrm>
            <a:prstGeom prst="rect">
              <a:avLst/>
            </a:prstGeom>
            <a:noFill/>
            <a:ln>
              <a:noFill/>
            </a:ln>
          </p:spPr>
        </p:pic>
        <p:pic>
          <p:nvPicPr>
            <p:cNvPr id="1380" name="Google Shape;1380;p61"/>
            <p:cNvPicPr preferRelativeResize="0"/>
            <p:nvPr/>
          </p:nvPicPr>
          <p:blipFill rotWithShape="1">
            <a:blip r:embed="rId5">
              <a:alphaModFix/>
            </a:blip>
            <a:srcRect/>
            <a:stretch/>
          </p:blipFill>
          <p:spPr>
            <a:xfrm>
              <a:off x="2178867" y="2485642"/>
              <a:ext cx="772857" cy="772857"/>
            </a:xfrm>
            <a:prstGeom prst="rect">
              <a:avLst/>
            </a:prstGeom>
            <a:noFill/>
            <a:ln>
              <a:noFill/>
            </a:ln>
          </p:spPr>
        </p:pic>
      </p:grpSp>
      <p:pic>
        <p:nvPicPr>
          <p:cNvPr id="1381" name="Google Shape;1381;p61"/>
          <p:cNvPicPr preferRelativeResize="0"/>
          <p:nvPr/>
        </p:nvPicPr>
        <p:blipFill rotWithShape="1">
          <a:blip r:embed="rId4">
            <a:alphaModFix/>
          </a:blip>
          <a:srcRect/>
          <a:stretch/>
        </p:blipFill>
        <p:spPr>
          <a:xfrm>
            <a:off x="8468632" y="4503508"/>
            <a:ext cx="2196895" cy="2080731"/>
          </a:xfrm>
          <a:prstGeom prst="rect">
            <a:avLst/>
          </a:prstGeom>
          <a:noFill/>
          <a:ln>
            <a:noFill/>
          </a:ln>
        </p:spPr>
      </p:pic>
      <p:pic>
        <p:nvPicPr>
          <p:cNvPr id="1382" name="Google Shape;1382;p61"/>
          <p:cNvPicPr preferRelativeResize="0"/>
          <p:nvPr/>
        </p:nvPicPr>
        <p:blipFill rotWithShape="1">
          <a:blip r:embed="rId6">
            <a:alphaModFix/>
          </a:blip>
          <a:srcRect r="56132"/>
          <a:stretch/>
        </p:blipFill>
        <p:spPr>
          <a:xfrm>
            <a:off x="9941604" y="4580404"/>
            <a:ext cx="723923" cy="674940"/>
          </a:xfrm>
          <a:prstGeom prst="rect">
            <a:avLst/>
          </a:prstGeom>
          <a:noFill/>
          <a:ln>
            <a:noFill/>
          </a:ln>
        </p:spPr>
      </p:pic>
      <p:pic>
        <p:nvPicPr>
          <p:cNvPr id="1383" name="Google Shape;1383;p61" descr="一張含有 畫畫, 傘 的圖片&#10;&#10;自動產生的描述"/>
          <p:cNvPicPr preferRelativeResize="0"/>
          <p:nvPr/>
        </p:nvPicPr>
        <p:blipFill rotWithShape="1">
          <a:blip r:embed="rId7">
            <a:alphaModFix/>
          </a:blip>
          <a:srcRect/>
          <a:stretch/>
        </p:blipFill>
        <p:spPr>
          <a:xfrm>
            <a:off x="5495750" y="4515505"/>
            <a:ext cx="1051353" cy="1044458"/>
          </a:xfrm>
          <a:prstGeom prst="rect">
            <a:avLst/>
          </a:prstGeom>
          <a:noFill/>
          <a:ln>
            <a:noFill/>
          </a:ln>
        </p:spPr>
      </p:pic>
      <p:pic>
        <p:nvPicPr>
          <p:cNvPr id="1384" name="Google Shape;1384;p61"/>
          <p:cNvPicPr preferRelativeResize="0"/>
          <p:nvPr/>
        </p:nvPicPr>
        <p:blipFill rotWithShape="1">
          <a:blip r:embed="rId8">
            <a:alphaModFix/>
          </a:blip>
          <a:srcRect/>
          <a:stretch/>
        </p:blipFill>
        <p:spPr>
          <a:xfrm>
            <a:off x="1863781" y="3924458"/>
            <a:ext cx="1548434" cy="204554"/>
          </a:xfrm>
          <a:prstGeom prst="rect">
            <a:avLst/>
          </a:prstGeom>
          <a:noFill/>
          <a:ln>
            <a:noFill/>
          </a:ln>
        </p:spPr>
      </p:pic>
      <p:sp>
        <p:nvSpPr>
          <p:cNvPr id="1385" name="Google Shape;1385;p61"/>
          <p:cNvSpPr txBox="1"/>
          <p:nvPr/>
        </p:nvSpPr>
        <p:spPr>
          <a:xfrm>
            <a:off x="8319330" y="4110634"/>
            <a:ext cx="2867053" cy="400110"/>
          </a:xfrm>
          <a:prstGeom prst="rect">
            <a:avLst/>
          </a:prstGeom>
          <a:noFill/>
          <a:ln>
            <a:noFill/>
          </a:ln>
        </p:spPr>
        <p:txBody>
          <a:bodyPr spcFirstLastPara="1" wrap="square" lIns="91425" tIns="45700" rIns="91425" bIns="45700" anchor="t" anchorCtr="0">
            <a:noAutofit/>
          </a:bodyPr>
          <a:lstStyle/>
          <a:p>
            <a:r>
              <a:rPr kumimoji="1" lang="en-US" altLang="zh-TW" sz="2000" dirty="0">
                <a:solidFill>
                  <a:schemeClr val="bg1"/>
                </a:solidFill>
                <a:latin typeface="Meiryo UI" panose="020B0604030504040204" pitchFamily="50" charset="-128"/>
                <a:ea typeface="微軟正黑體" panose="020B0604030504040204" pitchFamily="34" charset="-120"/>
                <a:sym typeface="Arial" panose="020B0604020202020204" pitchFamily="34" charset="0"/>
              </a:rPr>
              <a:t>Microsoft Hyper-V</a:t>
            </a:r>
            <a:endParaRPr kumimoji="1" lang="zh-TW" altLang="en-US" sz="2000" dirty="0">
              <a:solidFill>
                <a:schemeClr val="bg1"/>
              </a:solidFill>
              <a:latin typeface="Meiryo UI" panose="020B0604030504040204" pitchFamily="50" charset="-128"/>
              <a:ea typeface="微軟正黑體" panose="020B0604030504040204" pitchFamily="34" charset="-120"/>
              <a:sym typeface="Arial" panose="020B0604020202020204" pitchFamily="34" charset="0"/>
            </a:endParaRPr>
          </a:p>
        </p:txBody>
      </p:sp>
      <p:sp>
        <p:nvSpPr>
          <p:cNvPr id="1386" name="Google Shape;1386;p61"/>
          <p:cNvSpPr txBox="1"/>
          <p:nvPr/>
        </p:nvSpPr>
        <p:spPr>
          <a:xfrm>
            <a:off x="4700673" y="4084088"/>
            <a:ext cx="2949388"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chemeClr val="lt1"/>
                </a:solidFill>
                <a:latin typeface="Meiryo UI" panose="020B0604030504040204" pitchFamily="50" charset="-128"/>
                <a:ea typeface="Meiryo UI" panose="020B0604030504040204" pitchFamily="50" charset="-128"/>
              </a:rPr>
              <a:t>Hyper Data Protector</a:t>
            </a:r>
            <a:endParaRPr sz="2000" dirty="0">
              <a:solidFill>
                <a:schemeClr val="lt1"/>
              </a:solidFill>
              <a:latin typeface="Meiryo UI" panose="020B0604030504040204" pitchFamily="50" charset="-128"/>
              <a:ea typeface="Meiryo UI" panose="020B0604030504040204" pitchFamily="50" charset="-128"/>
              <a:sym typeface="Arial"/>
            </a:endParaRPr>
          </a:p>
        </p:txBody>
      </p:sp>
      <p:sp>
        <p:nvSpPr>
          <p:cNvPr id="1387" name="Google Shape;1387;p61"/>
          <p:cNvSpPr/>
          <p:nvPr/>
        </p:nvSpPr>
        <p:spPr>
          <a:xfrm rot="-5186586">
            <a:off x="6381356" y="3298622"/>
            <a:ext cx="1911591" cy="1660777"/>
          </a:xfrm>
          <a:prstGeom prst="arc">
            <a:avLst>
              <a:gd name="adj1" fmla="val 16200000"/>
              <a:gd name="adj2" fmla="val 37987"/>
            </a:avLst>
          </a:prstGeom>
          <a:noFill/>
          <a:ln w="50800" cap="flat" cmpd="sng">
            <a:solidFill>
              <a:srgbClr val="03D2FB"/>
            </a:solidFill>
            <a:prstDash val="dash"/>
            <a:miter lim="800000"/>
            <a:headEnd type="triangle"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nvGrpSpPr>
          <p:cNvPr id="1388" name="Google Shape;1388;p61"/>
          <p:cNvGrpSpPr/>
          <p:nvPr/>
        </p:nvGrpSpPr>
        <p:grpSpPr>
          <a:xfrm>
            <a:off x="7485743" y="2985631"/>
            <a:ext cx="1133710" cy="712928"/>
            <a:chOff x="8629994" y="2534234"/>
            <a:chExt cx="1133710" cy="712928"/>
          </a:xfrm>
        </p:grpSpPr>
        <p:sp>
          <p:nvSpPr>
            <p:cNvPr id="1389" name="Google Shape;1389;p61"/>
            <p:cNvSpPr/>
            <p:nvPr/>
          </p:nvSpPr>
          <p:spPr>
            <a:xfrm>
              <a:off x="8903845" y="2594451"/>
              <a:ext cx="788431" cy="50731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390" name="Google Shape;1390;p61"/>
            <p:cNvSpPr/>
            <p:nvPr/>
          </p:nvSpPr>
          <p:spPr>
            <a:xfrm>
              <a:off x="8954261" y="2534234"/>
              <a:ext cx="809443" cy="712928"/>
            </a:xfrm>
            <a:custGeom>
              <a:avLst/>
              <a:gdLst/>
              <a:ahLst/>
              <a:cxnLst/>
              <a:rect l="l" t="t" r="r" b="b"/>
              <a:pathLst>
                <a:path w="796595" h="651099" extrusionOk="0">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no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391" name="Google Shape;1391;p61"/>
            <p:cNvSpPr/>
            <p:nvPr/>
          </p:nvSpPr>
          <p:spPr>
            <a:xfrm>
              <a:off x="8629994" y="2594451"/>
              <a:ext cx="273851" cy="642545"/>
            </a:xfrm>
            <a:custGeom>
              <a:avLst/>
              <a:gdLst/>
              <a:ahLst/>
              <a:cxnLst/>
              <a:rect l="l" t="t" r="r" b="b"/>
              <a:pathLst>
                <a:path w="269504" h="586820" extrusionOk="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no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sp>
        <p:nvSpPr>
          <p:cNvPr id="1392" name="Google Shape;1392;p61"/>
          <p:cNvSpPr/>
          <p:nvPr/>
        </p:nvSpPr>
        <p:spPr>
          <a:xfrm>
            <a:off x="2533651" y="5656460"/>
            <a:ext cx="2062852" cy="681317"/>
          </a:xfrm>
          <a:prstGeom prst="rightArrow">
            <a:avLst>
              <a:gd name="adj1" fmla="val 50000"/>
              <a:gd name="adj2" fmla="val 50000"/>
            </a:avLst>
          </a:prstGeom>
          <a:gradFill>
            <a:gsLst>
              <a:gs pos="0">
                <a:srgbClr val="0070C0">
                  <a:alpha val="8627"/>
                </a:srgbClr>
              </a:gs>
              <a:gs pos="100000">
                <a:srgbClr val="CF5CA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393" name="Google Shape;1393;p61"/>
          <p:cNvSpPr/>
          <p:nvPr/>
        </p:nvSpPr>
        <p:spPr>
          <a:xfrm rot="10800000">
            <a:off x="7370975" y="5708936"/>
            <a:ext cx="2062852" cy="681317"/>
          </a:xfrm>
          <a:prstGeom prst="rightArrow">
            <a:avLst>
              <a:gd name="adj1" fmla="val 50000"/>
              <a:gd name="adj2" fmla="val 50000"/>
            </a:avLst>
          </a:prstGeom>
          <a:gradFill>
            <a:gsLst>
              <a:gs pos="0">
                <a:srgbClr val="0070C0">
                  <a:alpha val="8627"/>
                </a:srgbClr>
              </a:gs>
              <a:gs pos="100000">
                <a:srgbClr val="CF5CA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394" name="Google Shape;1394;p61" descr="一張含有 文字, 電子用品 的圖片&#10;&#10;自動產生的描述"/>
          <p:cNvPicPr preferRelativeResize="0"/>
          <p:nvPr/>
        </p:nvPicPr>
        <p:blipFill rotWithShape="1">
          <a:blip r:embed="rId9">
            <a:alphaModFix/>
          </a:blip>
          <a:srcRect/>
          <a:stretch/>
        </p:blipFill>
        <p:spPr>
          <a:xfrm>
            <a:off x="4363221" y="5714657"/>
            <a:ext cx="3241037" cy="553569"/>
          </a:xfrm>
          <a:prstGeom prst="rect">
            <a:avLst/>
          </a:prstGeom>
          <a:noFill/>
          <a:ln>
            <a:noFill/>
          </a:ln>
        </p:spPr>
      </p:pic>
      <p:grpSp>
        <p:nvGrpSpPr>
          <p:cNvPr id="1395" name="Google Shape;1395;p61"/>
          <p:cNvGrpSpPr/>
          <p:nvPr/>
        </p:nvGrpSpPr>
        <p:grpSpPr>
          <a:xfrm>
            <a:off x="8769221" y="2985631"/>
            <a:ext cx="1133710" cy="712928"/>
            <a:chOff x="8629994" y="2534234"/>
            <a:chExt cx="1133710" cy="712928"/>
          </a:xfrm>
        </p:grpSpPr>
        <p:sp>
          <p:nvSpPr>
            <p:cNvPr id="1396" name="Google Shape;1396;p61"/>
            <p:cNvSpPr/>
            <p:nvPr/>
          </p:nvSpPr>
          <p:spPr>
            <a:xfrm>
              <a:off x="8903845" y="2594451"/>
              <a:ext cx="788431" cy="50731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397" name="Google Shape;1397;p61"/>
            <p:cNvSpPr/>
            <p:nvPr/>
          </p:nvSpPr>
          <p:spPr>
            <a:xfrm>
              <a:off x="8954261" y="2534234"/>
              <a:ext cx="809443" cy="712928"/>
            </a:xfrm>
            <a:custGeom>
              <a:avLst/>
              <a:gdLst/>
              <a:ahLst/>
              <a:cxnLst/>
              <a:rect l="l" t="t" r="r" b="b"/>
              <a:pathLst>
                <a:path w="796595" h="651099" extrusionOk="0">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no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1398" name="Google Shape;1398;p61"/>
            <p:cNvSpPr/>
            <p:nvPr/>
          </p:nvSpPr>
          <p:spPr>
            <a:xfrm>
              <a:off x="8629994" y="2594451"/>
              <a:ext cx="273851" cy="642545"/>
            </a:xfrm>
            <a:custGeom>
              <a:avLst/>
              <a:gdLst/>
              <a:ahLst/>
              <a:cxnLst/>
              <a:rect l="l" t="t" r="r" b="b"/>
              <a:pathLst>
                <a:path w="269504" h="586820" extrusionOk="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no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grpSp>
    </p:spTree>
  </p:cSld>
  <p:clrMapOvr>
    <a:masterClrMapping/>
  </p:clrMapOvr>
  <p:transition spd="slow">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p62"/>
          <p:cNvSpPr txBox="1"/>
          <p:nvPr/>
        </p:nvSpPr>
        <p:spPr>
          <a:xfrm>
            <a:off x="409535" y="385895"/>
            <a:ext cx="11326448" cy="144153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US" sz="3600" dirty="0" err="1">
                <a:solidFill>
                  <a:schemeClr val="lt1"/>
                </a:solidFill>
                <a:latin typeface="Meiryo UI" panose="020B0604030504040204" pitchFamily="50" charset="-128"/>
                <a:ea typeface="Meiryo UI" panose="020B0604030504040204" pitchFamily="50" charset="-128"/>
              </a:rPr>
              <a:t>オブジェクトストレージ開発のためのQuObjects</a:t>
            </a:r>
            <a:r>
              <a:rPr lang="ja-JP" altLang="en-US" sz="3600" dirty="0">
                <a:solidFill>
                  <a:schemeClr val="lt1"/>
                </a:solidFill>
                <a:latin typeface="Meiryo UI" panose="020B0604030504040204" pitchFamily="50" charset="-128"/>
                <a:ea typeface="Meiryo UI" panose="020B0604030504040204" pitchFamily="50" charset="-128"/>
              </a:rPr>
              <a:t>、</a:t>
            </a:r>
            <a:r>
              <a:rPr lang="en-US" sz="3600" dirty="0" err="1">
                <a:solidFill>
                  <a:schemeClr val="lt1"/>
                </a:solidFill>
                <a:latin typeface="Meiryo UI" panose="020B0604030504040204" pitchFamily="50" charset="-128"/>
                <a:ea typeface="Meiryo UI" panose="020B0604030504040204" pitchFamily="50" charset="-128"/>
              </a:rPr>
              <a:t>テスト、およびクラウドからのコールドデータのバックアップ</a:t>
            </a:r>
            <a:endParaRPr sz="3600" dirty="0">
              <a:solidFill>
                <a:schemeClr val="lt1"/>
              </a:solidFill>
              <a:latin typeface="Meiryo UI" panose="020B0604030504040204" pitchFamily="50" charset="-128"/>
              <a:ea typeface="Meiryo UI" panose="020B0604030504040204" pitchFamily="50" charset="-128"/>
            </a:endParaRPr>
          </a:p>
        </p:txBody>
      </p:sp>
      <p:grpSp>
        <p:nvGrpSpPr>
          <p:cNvPr id="1404" name="Google Shape;1404;p62"/>
          <p:cNvGrpSpPr/>
          <p:nvPr/>
        </p:nvGrpSpPr>
        <p:grpSpPr>
          <a:xfrm>
            <a:off x="747427" y="3202918"/>
            <a:ext cx="7731700" cy="266191"/>
            <a:chOff x="747427" y="3202918"/>
            <a:chExt cx="8893914" cy="306204"/>
          </a:xfrm>
        </p:grpSpPr>
        <p:grpSp>
          <p:nvGrpSpPr>
            <p:cNvPr id="1405" name="Google Shape;1405;p62"/>
            <p:cNvGrpSpPr/>
            <p:nvPr/>
          </p:nvGrpSpPr>
          <p:grpSpPr>
            <a:xfrm>
              <a:off x="747427" y="3202918"/>
              <a:ext cx="957350" cy="302241"/>
              <a:chOff x="747427" y="3202918"/>
              <a:chExt cx="957350" cy="302241"/>
            </a:xfrm>
          </p:grpSpPr>
          <p:sp>
            <p:nvSpPr>
              <p:cNvPr id="1406" name="Google Shape;1406;p62"/>
              <p:cNvSpPr/>
              <p:nvPr/>
            </p:nvSpPr>
            <p:spPr>
              <a:xfrm>
                <a:off x="747427" y="3206881"/>
                <a:ext cx="137724" cy="233454"/>
              </a:xfrm>
              <a:custGeom>
                <a:avLst/>
                <a:gdLst/>
                <a:ahLst/>
                <a:cxnLst/>
                <a:rect l="l" t="t" r="r" b="b"/>
                <a:pathLst>
                  <a:path w="137724" h="233454" extrusionOk="0">
                    <a:moveTo>
                      <a:pt x="0" y="233455"/>
                    </a:moveTo>
                    <a:lnTo>
                      <a:pt x="0" y="0"/>
                    </a:lnTo>
                    <a:lnTo>
                      <a:pt x="28649" y="0"/>
                    </a:lnTo>
                    <a:lnTo>
                      <a:pt x="28649" y="83739"/>
                    </a:lnTo>
                    <a:cubicBezTo>
                      <a:pt x="42045" y="68235"/>
                      <a:pt x="58903" y="60509"/>
                      <a:pt x="79273" y="60509"/>
                    </a:cubicBezTo>
                    <a:cubicBezTo>
                      <a:pt x="91817" y="60509"/>
                      <a:pt x="102704" y="62967"/>
                      <a:pt x="111936" y="67934"/>
                    </a:cubicBezTo>
                    <a:cubicBezTo>
                      <a:pt x="121168" y="72851"/>
                      <a:pt x="127791" y="79675"/>
                      <a:pt x="131754" y="88405"/>
                    </a:cubicBezTo>
                    <a:cubicBezTo>
                      <a:pt x="135718" y="97135"/>
                      <a:pt x="137725" y="109728"/>
                      <a:pt x="137725" y="126285"/>
                    </a:cubicBezTo>
                    <a:lnTo>
                      <a:pt x="137725" y="233455"/>
                    </a:lnTo>
                    <a:lnTo>
                      <a:pt x="109076" y="233455"/>
                    </a:lnTo>
                    <a:lnTo>
                      <a:pt x="109076" y="126285"/>
                    </a:lnTo>
                    <a:cubicBezTo>
                      <a:pt x="109076" y="111936"/>
                      <a:pt x="105965" y="101500"/>
                      <a:pt x="99744" y="94977"/>
                    </a:cubicBezTo>
                    <a:cubicBezTo>
                      <a:pt x="93522" y="88455"/>
                      <a:pt x="84742" y="85194"/>
                      <a:pt x="73403" y="85194"/>
                    </a:cubicBezTo>
                    <a:cubicBezTo>
                      <a:pt x="64924" y="85194"/>
                      <a:pt x="56946" y="87401"/>
                      <a:pt x="49420" y="91817"/>
                    </a:cubicBezTo>
                    <a:cubicBezTo>
                      <a:pt x="41945" y="96232"/>
                      <a:pt x="36626" y="102202"/>
                      <a:pt x="33415" y="109728"/>
                    </a:cubicBezTo>
                    <a:cubicBezTo>
                      <a:pt x="30254" y="117254"/>
                      <a:pt x="28649" y="127690"/>
                      <a:pt x="28649" y="140936"/>
                    </a:cubicBezTo>
                    <a:lnTo>
                      <a:pt x="28649" y="233455"/>
                    </a:lnTo>
                    <a:lnTo>
                      <a:pt x="0" y="2334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407" name="Google Shape;1407;p62"/>
              <p:cNvSpPr/>
              <p:nvPr/>
            </p:nvSpPr>
            <p:spPr>
              <a:xfrm>
                <a:off x="913048" y="3212149"/>
                <a:ext cx="82484" cy="230444"/>
              </a:xfrm>
              <a:custGeom>
                <a:avLst/>
                <a:gdLst/>
                <a:ahLst/>
                <a:cxnLst/>
                <a:rect l="l" t="t" r="r" b="b"/>
                <a:pathLst>
                  <a:path w="82484" h="230444" extrusionOk="0">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408" name="Google Shape;1408;p62"/>
              <p:cNvSpPr/>
              <p:nvPr/>
            </p:nvSpPr>
            <p:spPr>
              <a:xfrm>
                <a:off x="1003660" y="3212149"/>
                <a:ext cx="82484" cy="230444"/>
              </a:xfrm>
              <a:custGeom>
                <a:avLst/>
                <a:gdLst/>
                <a:ahLst/>
                <a:cxnLst/>
                <a:rect l="l" t="t" r="r" b="b"/>
                <a:pathLst>
                  <a:path w="82484" h="230444" extrusionOk="0">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409" name="Google Shape;1409;p62"/>
              <p:cNvSpPr/>
              <p:nvPr/>
            </p:nvSpPr>
            <p:spPr>
              <a:xfrm>
                <a:off x="1110027" y="3267390"/>
                <a:ext cx="146856" cy="237769"/>
              </a:xfrm>
              <a:custGeom>
                <a:avLst/>
                <a:gdLst/>
                <a:ahLst/>
                <a:cxnLst/>
                <a:rect l="l" t="t" r="r" b="b"/>
                <a:pathLst>
                  <a:path w="146856" h="237769" extrusionOk="0">
                    <a:moveTo>
                      <a:pt x="0" y="237770"/>
                    </a:moveTo>
                    <a:lnTo>
                      <a:pt x="0" y="3863"/>
                    </a:lnTo>
                    <a:lnTo>
                      <a:pt x="26140" y="3863"/>
                    </a:lnTo>
                    <a:lnTo>
                      <a:pt x="26140" y="25839"/>
                    </a:lnTo>
                    <a:cubicBezTo>
                      <a:pt x="32311" y="17259"/>
                      <a:pt x="39235"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7" y="56144"/>
                      <a:pt x="146856" y="70945"/>
                      <a:pt x="146856" y="87100"/>
                    </a:cubicBezTo>
                    <a:cubicBezTo>
                      <a:pt x="146856" y="104410"/>
                      <a:pt x="143746" y="119964"/>
                      <a:pt x="137524" y="133861"/>
                    </a:cubicBezTo>
                    <a:cubicBezTo>
                      <a:pt x="131303" y="147709"/>
                      <a:pt x="122272" y="158346"/>
                      <a:pt x="110431" y="165721"/>
                    </a:cubicBezTo>
                    <a:cubicBezTo>
                      <a:pt x="98590" y="173097"/>
                      <a:pt x="86147" y="176809"/>
                      <a:pt x="73102" y="176809"/>
                    </a:cubicBezTo>
                    <a:cubicBezTo>
                      <a:pt x="63569" y="176809"/>
                      <a:pt x="54990" y="174803"/>
                      <a:pt x="47363" y="170739"/>
                    </a:cubicBezTo>
                    <a:cubicBezTo>
                      <a:pt x="39787" y="166725"/>
                      <a:pt x="33516" y="161607"/>
                      <a:pt x="28649" y="155436"/>
                    </a:cubicBezTo>
                    <a:lnTo>
                      <a:pt x="28649" y="237770"/>
                    </a:lnTo>
                    <a:lnTo>
                      <a:pt x="0" y="237770"/>
                    </a:lnTo>
                    <a:close/>
                    <a:moveTo>
                      <a:pt x="25939" y="89358"/>
                    </a:moveTo>
                    <a:cubicBezTo>
                      <a:pt x="25939" y="111133"/>
                      <a:pt x="30355" y="127188"/>
                      <a:pt x="39135" y="137624"/>
                    </a:cubicBezTo>
                    <a:cubicBezTo>
                      <a:pt x="47965" y="148010"/>
                      <a:pt x="58602" y="153228"/>
                      <a:pt x="71145" y="153228"/>
                    </a:cubicBezTo>
                    <a:cubicBezTo>
                      <a:pt x="83889" y="153228"/>
                      <a:pt x="94777" y="147860"/>
                      <a:pt x="103858" y="137072"/>
                    </a:cubicBezTo>
                    <a:cubicBezTo>
                      <a:pt x="112939" y="126285"/>
                      <a:pt x="117455" y="109628"/>
                      <a:pt x="117455" y="87000"/>
                    </a:cubicBezTo>
                    <a:cubicBezTo>
                      <a:pt x="117455" y="65476"/>
                      <a:pt x="113040" y="49320"/>
                      <a:pt x="104159" y="38583"/>
                    </a:cubicBezTo>
                    <a:cubicBezTo>
                      <a:pt x="95279" y="27846"/>
                      <a:pt x="84692" y="22477"/>
                      <a:pt x="72400" y="22477"/>
                    </a:cubicBezTo>
                    <a:cubicBezTo>
                      <a:pt x="60208" y="22477"/>
                      <a:pt x="49370" y="28197"/>
                      <a:pt x="39988" y="39586"/>
                    </a:cubicBezTo>
                    <a:cubicBezTo>
                      <a:pt x="30656" y="51026"/>
                      <a:pt x="25939" y="67583"/>
                      <a:pt x="25939" y="8935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410" name="Google Shape;1410;p62"/>
              <p:cNvSpPr/>
              <p:nvPr/>
            </p:nvSpPr>
            <p:spPr>
              <a:xfrm>
                <a:off x="1279912" y="3267390"/>
                <a:ext cx="140484" cy="176709"/>
              </a:xfrm>
              <a:custGeom>
                <a:avLst/>
                <a:gdLst/>
                <a:ahLst/>
                <a:cxnLst/>
                <a:rect l="l" t="t" r="r" b="b"/>
                <a:pathLst>
                  <a:path w="140484" h="176709" extrusionOk="0">
                    <a:moveTo>
                      <a:pt x="0" y="122472"/>
                    </a:moveTo>
                    <a:lnTo>
                      <a:pt x="28348" y="118007"/>
                    </a:lnTo>
                    <a:cubicBezTo>
                      <a:pt x="29953" y="129346"/>
                      <a:pt x="34369"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3" y="101299"/>
                    </a:cubicBezTo>
                    <a:cubicBezTo>
                      <a:pt x="52230" y="95981"/>
                      <a:pt x="37680" y="91415"/>
                      <a:pt x="29552" y="87502"/>
                    </a:cubicBezTo>
                    <a:cubicBezTo>
                      <a:pt x="21424" y="83588"/>
                      <a:pt x="15253" y="78270"/>
                      <a:pt x="11088" y="71396"/>
                    </a:cubicBezTo>
                    <a:cubicBezTo>
                      <a:pt x="6874" y="64573"/>
                      <a:pt x="4817" y="56996"/>
                      <a:pt x="4817" y="48718"/>
                    </a:cubicBezTo>
                    <a:cubicBezTo>
                      <a:pt x="4817" y="41192"/>
                      <a:pt x="6523"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2" y="42547"/>
                      <a:pt x="101149" y="35723"/>
                      <a:pt x="95028" y="30856"/>
                    </a:cubicBezTo>
                    <a:cubicBezTo>
                      <a:pt x="88907" y="25990"/>
                      <a:pt x="80277" y="23531"/>
                      <a:pt x="69138" y="23531"/>
                    </a:cubicBezTo>
                    <a:cubicBezTo>
                      <a:pt x="55993" y="23531"/>
                      <a:pt x="46561"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6" y="150218"/>
                    </a:cubicBezTo>
                    <a:cubicBezTo>
                      <a:pt x="126536" y="158647"/>
                      <a:pt x="118509" y="165169"/>
                      <a:pt x="107972" y="169785"/>
                    </a:cubicBezTo>
                    <a:cubicBezTo>
                      <a:pt x="97486" y="174401"/>
                      <a:pt x="85595" y="176709"/>
                      <a:pt x="72299" y="176709"/>
                    </a:cubicBezTo>
                    <a:cubicBezTo>
                      <a:pt x="50324" y="176709"/>
                      <a:pt x="33566" y="172143"/>
                      <a:pt x="22076" y="163012"/>
                    </a:cubicBezTo>
                    <a:cubicBezTo>
                      <a:pt x="10536" y="153981"/>
                      <a:pt x="3211" y="140434"/>
                      <a:pt x="0" y="1224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411" name="Google Shape;1411;p62"/>
              <p:cNvSpPr/>
              <p:nvPr/>
            </p:nvSpPr>
            <p:spPr>
              <a:xfrm>
                <a:off x="1462392" y="3271203"/>
                <a:ext cx="32662" cy="169133"/>
              </a:xfrm>
              <a:custGeom>
                <a:avLst/>
                <a:gdLst/>
                <a:ahLst/>
                <a:cxnLst/>
                <a:rect l="l" t="t" r="r" b="b"/>
                <a:pathLst>
                  <a:path w="32662" h="169133" extrusionOk="0">
                    <a:moveTo>
                      <a:pt x="0" y="32663"/>
                    </a:moveTo>
                    <a:lnTo>
                      <a:pt x="0" y="0"/>
                    </a:lnTo>
                    <a:lnTo>
                      <a:pt x="32663" y="0"/>
                    </a:lnTo>
                    <a:lnTo>
                      <a:pt x="32663" y="32663"/>
                    </a:lnTo>
                    <a:lnTo>
                      <a:pt x="0" y="32663"/>
                    </a:lnTo>
                    <a:close/>
                    <a:moveTo>
                      <a:pt x="0" y="169133"/>
                    </a:moveTo>
                    <a:lnTo>
                      <a:pt x="0" y="136470"/>
                    </a:lnTo>
                    <a:lnTo>
                      <a:pt x="32663" y="136470"/>
                    </a:lnTo>
                    <a:lnTo>
                      <a:pt x="32663" y="169133"/>
                    </a:lnTo>
                    <a:lnTo>
                      <a:pt x="0" y="16913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412" name="Google Shape;1412;p62"/>
              <p:cNvSpPr/>
              <p:nvPr/>
            </p:nvSpPr>
            <p:spPr>
              <a:xfrm>
                <a:off x="1523552" y="3202918"/>
                <a:ext cx="90612" cy="241432"/>
              </a:xfrm>
              <a:custGeom>
                <a:avLst/>
                <a:gdLst/>
                <a:ahLst/>
                <a:cxnLst/>
                <a:rect l="l" t="t" r="r" b="b"/>
                <a:pathLst>
                  <a:path w="90612" h="241432" extrusionOk="0">
                    <a:moveTo>
                      <a:pt x="0" y="241432"/>
                    </a:moveTo>
                    <a:lnTo>
                      <a:pt x="67683" y="0"/>
                    </a:lnTo>
                    <a:lnTo>
                      <a:pt x="90612" y="0"/>
                    </a:lnTo>
                    <a:lnTo>
                      <a:pt x="23080" y="241432"/>
                    </a:lnTo>
                    <a:lnTo>
                      <a:pt x="0" y="24143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413" name="Google Shape;1413;p62"/>
              <p:cNvSpPr/>
              <p:nvPr/>
            </p:nvSpPr>
            <p:spPr>
              <a:xfrm>
                <a:off x="1614165" y="3202918"/>
                <a:ext cx="90612" cy="241432"/>
              </a:xfrm>
              <a:custGeom>
                <a:avLst/>
                <a:gdLst/>
                <a:ahLst/>
                <a:cxnLst/>
                <a:rect l="l" t="t" r="r" b="b"/>
                <a:pathLst>
                  <a:path w="90612" h="241432" extrusionOk="0">
                    <a:moveTo>
                      <a:pt x="0" y="241432"/>
                    </a:moveTo>
                    <a:lnTo>
                      <a:pt x="67683" y="0"/>
                    </a:lnTo>
                    <a:lnTo>
                      <a:pt x="90612" y="0"/>
                    </a:lnTo>
                    <a:lnTo>
                      <a:pt x="23080" y="241432"/>
                    </a:lnTo>
                    <a:lnTo>
                      <a:pt x="0" y="24143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414" name="Google Shape;1414;p62"/>
            <p:cNvGrpSpPr/>
            <p:nvPr/>
          </p:nvGrpSpPr>
          <p:grpSpPr>
            <a:xfrm>
              <a:off x="1717521" y="3205978"/>
              <a:ext cx="1064721" cy="238221"/>
              <a:chOff x="1717521" y="3205978"/>
              <a:chExt cx="1064721" cy="238221"/>
            </a:xfrm>
          </p:grpSpPr>
          <p:sp>
            <p:nvSpPr>
              <p:cNvPr id="1415" name="Google Shape;1415;p62"/>
              <p:cNvSpPr/>
              <p:nvPr/>
            </p:nvSpPr>
            <p:spPr>
              <a:xfrm>
                <a:off x="1717521" y="3267440"/>
                <a:ext cx="147307" cy="176759"/>
              </a:xfrm>
              <a:custGeom>
                <a:avLst/>
                <a:gdLst/>
                <a:ahLst/>
                <a:cxnLst/>
                <a:rect l="l" t="t" r="r" b="b"/>
                <a:pathLst>
                  <a:path w="147307" h="176759" extrusionOk="0">
                    <a:moveTo>
                      <a:pt x="119111" y="110983"/>
                    </a:moveTo>
                    <a:lnTo>
                      <a:pt x="147308" y="114645"/>
                    </a:lnTo>
                    <a:cubicBezTo>
                      <a:pt x="144247" y="134062"/>
                      <a:pt x="136320" y="149265"/>
                      <a:pt x="123676" y="160252"/>
                    </a:cubicBezTo>
                    <a:cubicBezTo>
                      <a:pt x="110983" y="171240"/>
                      <a:pt x="95429" y="176759"/>
                      <a:pt x="76915" y="176759"/>
                    </a:cubicBezTo>
                    <a:cubicBezTo>
                      <a:pt x="53785" y="176759"/>
                      <a:pt x="35171" y="169183"/>
                      <a:pt x="21123" y="154081"/>
                    </a:cubicBezTo>
                    <a:cubicBezTo>
                      <a:pt x="7074" y="138929"/>
                      <a:pt x="0" y="117254"/>
                      <a:pt x="0" y="89007"/>
                    </a:cubicBezTo>
                    <a:cubicBezTo>
                      <a:pt x="0" y="70744"/>
                      <a:pt x="3010" y="54789"/>
                      <a:pt x="9081" y="41092"/>
                    </a:cubicBezTo>
                    <a:cubicBezTo>
                      <a:pt x="15152" y="27394"/>
                      <a:pt x="24334" y="17109"/>
                      <a:pt x="36727" y="10285"/>
                    </a:cubicBezTo>
                    <a:cubicBezTo>
                      <a:pt x="49069" y="3462"/>
                      <a:pt x="62566" y="0"/>
                      <a:pt x="77116" y="0"/>
                    </a:cubicBezTo>
                    <a:cubicBezTo>
                      <a:pt x="95479" y="0"/>
                      <a:pt x="110481" y="4666"/>
                      <a:pt x="122171" y="13948"/>
                    </a:cubicBezTo>
                    <a:cubicBezTo>
                      <a:pt x="133862" y="23230"/>
                      <a:pt x="141337" y="36426"/>
                      <a:pt x="144649" y="53535"/>
                    </a:cubicBezTo>
                    <a:lnTo>
                      <a:pt x="116803" y="57849"/>
                    </a:lnTo>
                    <a:cubicBezTo>
                      <a:pt x="114144" y="46510"/>
                      <a:pt x="109427" y="37931"/>
                      <a:pt x="102704" y="32211"/>
                    </a:cubicBezTo>
                    <a:cubicBezTo>
                      <a:pt x="95981" y="26491"/>
                      <a:pt x="87803" y="23631"/>
                      <a:pt x="78270" y="23631"/>
                    </a:cubicBezTo>
                    <a:cubicBezTo>
                      <a:pt x="63820" y="23631"/>
                      <a:pt x="52080" y="28799"/>
                      <a:pt x="43099" y="39135"/>
                    </a:cubicBezTo>
                    <a:cubicBezTo>
                      <a:pt x="34067" y="49471"/>
                      <a:pt x="29552" y="65877"/>
                      <a:pt x="29552" y="88254"/>
                    </a:cubicBezTo>
                    <a:cubicBezTo>
                      <a:pt x="29552" y="110983"/>
                      <a:pt x="33917" y="127489"/>
                      <a:pt x="42597" y="137775"/>
                    </a:cubicBezTo>
                    <a:cubicBezTo>
                      <a:pt x="51277" y="148060"/>
                      <a:pt x="62666" y="153228"/>
                      <a:pt x="76664" y="153228"/>
                    </a:cubicBezTo>
                    <a:cubicBezTo>
                      <a:pt x="87903" y="153228"/>
                      <a:pt x="97285" y="149766"/>
                      <a:pt x="104862" y="142893"/>
                    </a:cubicBezTo>
                    <a:cubicBezTo>
                      <a:pt x="112337" y="135919"/>
                      <a:pt x="117104" y="125282"/>
                      <a:pt x="119111" y="110983"/>
                    </a:cubicBezTo>
                    <a:close/>
                  </a:path>
                </a:pathLst>
              </a:custGeom>
              <a:solidFill>
                <a:srgbClr val="BF9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16" name="Google Shape;1416;p62"/>
              <p:cNvSpPr/>
              <p:nvPr/>
            </p:nvSpPr>
            <p:spPr>
              <a:xfrm>
                <a:off x="1879630" y="3267390"/>
                <a:ext cx="155737" cy="176759"/>
              </a:xfrm>
              <a:custGeom>
                <a:avLst/>
                <a:gdLst/>
                <a:ahLst/>
                <a:cxnLst/>
                <a:rect l="l" t="t" r="r" b="b"/>
                <a:pathLst>
                  <a:path w="155737" h="176759" extrusionOk="0">
                    <a:moveTo>
                      <a:pt x="120064" y="152074"/>
                    </a:moveTo>
                    <a:cubicBezTo>
                      <a:pt x="109427" y="161105"/>
                      <a:pt x="99242" y="167477"/>
                      <a:pt x="89408" y="171190"/>
                    </a:cubicBezTo>
                    <a:cubicBezTo>
                      <a:pt x="79574" y="174903"/>
                      <a:pt x="69038" y="176759"/>
                      <a:pt x="57799" y="176759"/>
                    </a:cubicBezTo>
                    <a:cubicBezTo>
                      <a:pt x="39235" y="176759"/>
                      <a:pt x="24936" y="172244"/>
                      <a:pt x="14952" y="163162"/>
                    </a:cubicBezTo>
                    <a:cubicBezTo>
                      <a:pt x="4967" y="154081"/>
                      <a:pt x="0" y="142491"/>
                      <a:pt x="0" y="128393"/>
                    </a:cubicBezTo>
                    <a:cubicBezTo>
                      <a:pt x="0" y="120114"/>
                      <a:pt x="1907" y="112538"/>
                      <a:pt x="5669" y="105714"/>
                    </a:cubicBezTo>
                    <a:cubicBezTo>
                      <a:pt x="9432" y="98841"/>
                      <a:pt x="14349" y="93372"/>
                      <a:pt x="20471" y="89208"/>
                    </a:cubicBezTo>
                    <a:cubicBezTo>
                      <a:pt x="26592" y="85043"/>
                      <a:pt x="33465"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4" y="166524"/>
                      <a:pt x="155737" y="172996"/>
                    </a:cubicBezTo>
                    <a:lnTo>
                      <a:pt x="125784" y="172996"/>
                    </a:lnTo>
                    <a:cubicBezTo>
                      <a:pt x="122823"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1" y="106768"/>
                      <a:pt x="37228" y="109879"/>
                      <a:pt x="34569" y="113993"/>
                    </a:cubicBezTo>
                    <a:cubicBezTo>
                      <a:pt x="31910" y="118057"/>
                      <a:pt x="30605" y="122623"/>
                      <a:pt x="30605" y="127590"/>
                    </a:cubicBezTo>
                    <a:cubicBezTo>
                      <a:pt x="30605" y="135216"/>
                      <a:pt x="33516" y="141588"/>
                      <a:pt x="39285" y="146706"/>
                    </a:cubicBezTo>
                    <a:cubicBezTo>
                      <a:pt x="45055" y="151823"/>
                      <a:pt x="53535" y="154332"/>
                      <a:pt x="64673" y="154332"/>
                    </a:cubicBezTo>
                    <a:cubicBezTo>
                      <a:pt x="75711" y="154332"/>
                      <a:pt x="85545" y="151924"/>
                      <a:pt x="94125" y="147107"/>
                    </a:cubicBezTo>
                    <a:cubicBezTo>
                      <a:pt x="102704" y="142290"/>
                      <a:pt x="109026" y="135668"/>
                      <a:pt x="113090" y="127289"/>
                    </a:cubicBezTo>
                    <a:cubicBezTo>
                      <a:pt x="116150" y="120816"/>
                      <a:pt x="117706" y="111284"/>
                      <a:pt x="117706" y="98640"/>
                    </a:cubicBezTo>
                    <a:lnTo>
                      <a:pt x="117706" y="88104"/>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17" name="Google Shape;1417;p62"/>
              <p:cNvSpPr/>
              <p:nvPr/>
            </p:nvSpPr>
            <p:spPr>
              <a:xfrm>
                <a:off x="2070087" y="3206881"/>
                <a:ext cx="28648" cy="233454"/>
              </a:xfrm>
              <a:custGeom>
                <a:avLst/>
                <a:gdLst/>
                <a:ahLst/>
                <a:cxnLst/>
                <a:rect l="l" t="t" r="r" b="b"/>
                <a:pathLst>
                  <a:path w="28648" h="233454" extrusionOk="0">
                    <a:moveTo>
                      <a:pt x="0" y="233455"/>
                    </a:moveTo>
                    <a:lnTo>
                      <a:pt x="0" y="0"/>
                    </a:lnTo>
                    <a:lnTo>
                      <a:pt x="28649" y="0"/>
                    </a:lnTo>
                    <a:lnTo>
                      <a:pt x="28649" y="233455"/>
                    </a:lnTo>
                    <a:lnTo>
                      <a:pt x="0" y="233455"/>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18" name="Google Shape;1418;p62"/>
              <p:cNvSpPr/>
              <p:nvPr/>
            </p:nvSpPr>
            <p:spPr>
              <a:xfrm>
                <a:off x="2125829" y="3271203"/>
                <a:ext cx="155134" cy="169133"/>
              </a:xfrm>
              <a:custGeom>
                <a:avLst/>
                <a:gdLst/>
                <a:ahLst/>
                <a:cxnLst/>
                <a:rect l="l" t="t" r="r" b="b"/>
                <a:pathLst>
                  <a:path w="155134" h="169133" extrusionOk="0">
                    <a:moveTo>
                      <a:pt x="64322" y="169133"/>
                    </a:moveTo>
                    <a:lnTo>
                      <a:pt x="0" y="0"/>
                    </a:lnTo>
                    <a:lnTo>
                      <a:pt x="30254" y="0"/>
                    </a:lnTo>
                    <a:lnTo>
                      <a:pt x="66580" y="101299"/>
                    </a:lnTo>
                    <a:cubicBezTo>
                      <a:pt x="70493" y="112237"/>
                      <a:pt x="74105" y="123576"/>
                      <a:pt x="77417" y="135367"/>
                    </a:cubicBezTo>
                    <a:cubicBezTo>
                      <a:pt x="79976" y="126436"/>
                      <a:pt x="83538" y="115749"/>
                      <a:pt x="88104" y="103206"/>
                    </a:cubicBezTo>
                    <a:lnTo>
                      <a:pt x="125683" y="0"/>
                    </a:lnTo>
                    <a:lnTo>
                      <a:pt x="155135" y="0"/>
                    </a:lnTo>
                    <a:lnTo>
                      <a:pt x="91114" y="169133"/>
                    </a:lnTo>
                    <a:lnTo>
                      <a:pt x="64322" y="169133"/>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19" name="Google Shape;1419;p62"/>
              <p:cNvSpPr/>
              <p:nvPr/>
            </p:nvSpPr>
            <p:spPr>
              <a:xfrm>
                <a:off x="2306402" y="3206881"/>
                <a:ext cx="28648" cy="233504"/>
              </a:xfrm>
              <a:custGeom>
                <a:avLst/>
                <a:gdLst/>
                <a:ahLst/>
                <a:cxnLst/>
                <a:rect l="l" t="t" r="r" b="b"/>
                <a:pathLst>
                  <a:path w="28648" h="233504" extrusionOk="0">
                    <a:moveTo>
                      <a:pt x="0" y="32964"/>
                    </a:moveTo>
                    <a:lnTo>
                      <a:pt x="0" y="0"/>
                    </a:lnTo>
                    <a:lnTo>
                      <a:pt x="28649" y="0"/>
                    </a:lnTo>
                    <a:lnTo>
                      <a:pt x="28649" y="32964"/>
                    </a:lnTo>
                    <a:lnTo>
                      <a:pt x="0" y="32964"/>
                    </a:lnTo>
                    <a:close/>
                    <a:moveTo>
                      <a:pt x="0" y="233455"/>
                    </a:moveTo>
                    <a:lnTo>
                      <a:pt x="0" y="64372"/>
                    </a:lnTo>
                    <a:lnTo>
                      <a:pt x="28649" y="64372"/>
                    </a:lnTo>
                    <a:lnTo>
                      <a:pt x="28649" y="233505"/>
                    </a:lnTo>
                    <a:lnTo>
                      <a:pt x="0" y="233505"/>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20" name="Google Shape;1420;p62"/>
              <p:cNvSpPr/>
              <p:nvPr/>
            </p:nvSpPr>
            <p:spPr>
              <a:xfrm>
                <a:off x="2378701" y="3267440"/>
                <a:ext cx="137423" cy="172895"/>
              </a:xfrm>
              <a:custGeom>
                <a:avLst/>
                <a:gdLst/>
                <a:ahLst/>
                <a:cxnLst/>
                <a:rect l="l" t="t" r="r" b="b"/>
                <a:pathLst>
                  <a:path w="137423" h="172895" extrusionOk="0">
                    <a:moveTo>
                      <a:pt x="0" y="172896"/>
                    </a:moveTo>
                    <a:lnTo>
                      <a:pt x="0" y="3813"/>
                    </a:lnTo>
                    <a:lnTo>
                      <a:pt x="25789" y="3813"/>
                    </a:lnTo>
                    <a:lnTo>
                      <a:pt x="25789" y="27846"/>
                    </a:lnTo>
                    <a:cubicBezTo>
                      <a:pt x="38232" y="9282"/>
                      <a:pt x="56144" y="0"/>
                      <a:pt x="79625" y="0"/>
                    </a:cubicBezTo>
                    <a:cubicBezTo>
                      <a:pt x="89810" y="0"/>
                      <a:pt x="99192" y="1856"/>
                      <a:pt x="107721" y="5469"/>
                    </a:cubicBezTo>
                    <a:cubicBezTo>
                      <a:pt x="116251" y="9131"/>
                      <a:pt x="122673" y="13948"/>
                      <a:pt x="126888" y="19868"/>
                    </a:cubicBezTo>
                    <a:cubicBezTo>
                      <a:pt x="131152" y="25789"/>
                      <a:pt x="134112" y="32863"/>
                      <a:pt x="135818" y="41041"/>
                    </a:cubicBezTo>
                    <a:cubicBezTo>
                      <a:pt x="136872" y="46360"/>
                      <a:pt x="137424" y="55642"/>
                      <a:pt x="137424" y="68887"/>
                    </a:cubicBezTo>
                    <a:lnTo>
                      <a:pt x="137424" y="172846"/>
                    </a:lnTo>
                    <a:lnTo>
                      <a:pt x="108775" y="172846"/>
                    </a:lnTo>
                    <a:lnTo>
                      <a:pt x="108775" y="69991"/>
                    </a:lnTo>
                    <a:cubicBezTo>
                      <a:pt x="108775" y="58301"/>
                      <a:pt x="107671" y="49571"/>
                      <a:pt x="105414" y="43801"/>
                    </a:cubicBezTo>
                    <a:cubicBezTo>
                      <a:pt x="103156" y="38031"/>
                      <a:pt x="99242" y="33415"/>
                      <a:pt x="93573" y="29953"/>
                    </a:cubicBezTo>
                    <a:cubicBezTo>
                      <a:pt x="87903" y="26491"/>
                      <a:pt x="81230" y="24785"/>
                      <a:pt x="73604" y="24785"/>
                    </a:cubicBezTo>
                    <a:cubicBezTo>
                      <a:pt x="61412" y="24785"/>
                      <a:pt x="50875" y="28649"/>
                      <a:pt x="41995" y="36426"/>
                    </a:cubicBezTo>
                    <a:cubicBezTo>
                      <a:pt x="33114" y="44152"/>
                      <a:pt x="28699" y="58853"/>
                      <a:pt x="28699" y="80528"/>
                    </a:cubicBezTo>
                    <a:lnTo>
                      <a:pt x="28699" y="172896"/>
                    </a:lnTo>
                    <a:lnTo>
                      <a:pt x="0" y="172896"/>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21" name="Google Shape;1421;p62"/>
              <p:cNvSpPr/>
              <p:nvPr/>
            </p:nvSpPr>
            <p:spPr>
              <a:xfrm>
                <a:off x="2574125" y="3205978"/>
                <a:ext cx="85996" cy="234357"/>
              </a:xfrm>
              <a:custGeom>
                <a:avLst/>
                <a:gdLst/>
                <a:ahLst/>
                <a:cxnLst/>
                <a:rect l="l" t="t" r="r" b="b"/>
                <a:pathLst>
                  <a:path w="85996" h="234357" extrusionOk="0">
                    <a:moveTo>
                      <a:pt x="85946" y="234358"/>
                    </a:moveTo>
                    <a:lnTo>
                      <a:pt x="57298" y="234358"/>
                    </a:lnTo>
                    <a:lnTo>
                      <a:pt x="57298" y="51728"/>
                    </a:lnTo>
                    <a:cubicBezTo>
                      <a:pt x="50374" y="58301"/>
                      <a:pt x="41343" y="64874"/>
                      <a:pt x="30154" y="71496"/>
                    </a:cubicBezTo>
                    <a:cubicBezTo>
                      <a:pt x="18965" y="78069"/>
                      <a:pt x="8881" y="83036"/>
                      <a:pt x="0" y="86297"/>
                    </a:cubicBezTo>
                    <a:lnTo>
                      <a:pt x="0" y="58602"/>
                    </a:lnTo>
                    <a:cubicBezTo>
                      <a:pt x="16005" y="51076"/>
                      <a:pt x="30054" y="41945"/>
                      <a:pt x="42045" y="31208"/>
                    </a:cubicBezTo>
                    <a:cubicBezTo>
                      <a:pt x="54036" y="20471"/>
                      <a:pt x="62516" y="10085"/>
                      <a:pt x="67533" y="0"/>
                    </a:cubicBezTo>
                    <a:lnTo>
                      <a:pt x="85997" y="0"/>
                    </a:lnTo>
                    <a:lnTo>
                      <a:pt x="85997" y="234358"/>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22" name="Google Shape;1422;p62"/>
              <p:cNvSpPr/>
              <p:nvPr/>
            </p:nvSpPr>
            <p:spPr>
              <a:xfrm>
                <a:off x="2749580" y="3407673"/>
                <a:ext cx="32662" cy="32662"/>
              </a:xfrm>
              <a:custGeom>
                <a:avLst/>
                <a:gdLst/>
                <a:ahLst/>
                <a:cxnLst/>
                <a:rect l="l" t="t" r="r" b="b"/>
                <a:pathLst>
                  <a:path w="32662" h="32662" extrusionOk="0">
                    <a:moveTo>
                      <a:pt x="0" y="32663"/>
                    </a:moveTo>
                    <a:lnTo>
                      <a:pt x="0" y="0"/>
                    </a:lnTo>
                    <a:lnTo>
                      <a:pt x="32663" y="0"/>
                    </a:lnTo>
                    <a:lnTo>
                      <a:pt x="32663" y="32663"/>
                    </a:lnTo>
                    <a:lnTo>
                      <a:pt x="0" y="32663"/>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grpSp>
          <p:nvGrpSpPr>
            <p:cNvPr id="1423" name="Google Shape;1423;p62"/>
            <p:cNvGrpSpPr/>
            <p:nvPr/>
          </p:nvGrpSpPr>
          <p:grpSpPr>
            <a:xfrm>
              <a:off x="2820574" y="3205928"/>
              <a:ext cx="4319242" cy="299231"/>
              <a:chOff x="2820574" y="3205928"/>
              <a:chExt cx="4319242" cy="299231"/>
            </a:xfrm>
          </p:grpSpPr>
          <p:sp>
            <p:nvSpPr>
              <p:cNvPr id="1424" name="Google Shape;1424;p62"/>
              <p:cNvSpPr/>
              <p:nvPr/>
            </p:nvSpPr>
            <p:spPr>
              <a:xfrm>
                <a:off x="2820574" y="3267390"/>
                <a:ext cx="140484" cy="176709"/>
              </a:xfrm>
              <a:custGeom>
                <a:avLst/>
                <a:gdLst/>
                <a:ahLst/>
                <a:cxnLst/>
                <a:rect l="l" t="t" r="r" b="b"/>
                <a:pathLst>
                  <a:path w="140484" h="176709" extrusionOk="0">
                    <a:moveTo>
                      <a:pt x="0" y="122472"/>
                    </a:moveTo>
                    <a:lnTo>
                      <a:pt x="28348" y="118007"/>
                    </a:lnTo>
                    <a:cubicBezTo>
                      <a:pt x="29953" y="129346"/>
                      <a:pt x="34368"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7" y="56996"/>
                      <a:pt x="4817" y="48718"/>
                    </a:cubicBezTo>
                    <a:cubicBezTo>
                      <a:pt x="4817" y="41192"/>
                      <a:pt x="6522"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2" y="42547"/>
                      <a:pt x="101149" y="35723"/>
                      <a:pt x="95028" y="30856"/>
                    </a:cubicBezTo>
                    <a:cubicBezTo>
                      <a:pt x="88907" y="25990"/>
                      <a:pt x="80277" y="23531"/>
                      <a:pt x="69138" y="23531"/>
                    </a:cubicBezTo>
                    <a:cubicBezTo>
                      <a:pt x="55993" y="23531"/>
                      <a:pt x="46561"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5" y="150218"/>
                    </a:cubicBezTo>
                    <a:cubicBezTo>
                      <a:pt x="126536" y="158647"/>
                      <a:pt x="118509" y="165169"/>
                      <a:pt x="107972" y="169785"/>
                    </a:cubicBezTo>
                    <a:cubicBezTo>
                      <a:pt x="97486" y="174401"/>
                      <a:pt x="85595" y="176709"/>
                      <a:pt x="72299" y="176709"/>
                    </a:cubicBezTo>
                    <a:cubicBezTo>
                      <a:pt x="50324" y="176709"/>
                      <a:pt x="33566" y="172143"/>
                      <a:pt x="22076" y="163012"/>
                    </a:cubicBezTo>
                    <a:cubicBezTo>
                      <a:pt x="10536" y="153981"/>
                      <a:pt x="3211" y="140434"/>
                      <a:pt x="0" y="122472"/>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25" name="Google Shape;1425;p62"/>
              <p:cNvSpPr/>
              <p:nvPr/>
            </p:nvSpPr>
            <p:spPr>
              <a:xfrm>
                <a:off x="2987299" y="3205928"/>
                <a:ext cx="152877" cy="238572"/>
              </a:xfrm>
              <a:custGeom>
                <a:avLst/>
                <a:gdLst/>
                <a:ahLst/>
                <a:cxnLst/>
                <a:rect l="l" t="t" r="r" b="b"/>
                <a:pathLst>
                  <a:path w="152877" h="238572" extrusionOk="0">
                    <a:moveTo>
                      <a:pt x="0" y="172796"/>
                    </a:moveTo>
                    <a:lnTo>
                      <a:pt x="28649" y="168982"/>
                    </a:lnTo>
                    <a:cubicBezTo>
                      <a:pt x="31960" y="185239"/>
                      <a:pt x="37529" y="196929"/>
                      <a:pt x="45457" y="204104"/>
                    </a:cubicBezTo>
                    <a:cubicBezTo>
                      <a:pt x="53384" y="211278"/>
                      <a:pt x="63017" y="214841"/>
                      <a:pt x="74356" y="214841"/>
                    </a:cubicBezTo>
                    <a:cubicBezTo>
                      <a:pt x="87853" y="214841"/>
                      <a:pt x="99242" y="210175"/>
                      <a:pt x="108524" y="200842"/>
                    </a:cubicBezTo>
                    <a:cubicBezTo>
                      <a:pt x="117806" y="191510"/>
                      <a:pt x="122472" y="179920"/>
                      <a:pt x="122472" y="166123"/>
                    </a:cubicBezTo>
                    <a:cubicBezTo>
                      <a:pt x="122472" y="152977"/>
                      <a:pt x="118157" y="142090"/>
                      <a:pt x="109578" y="133560"/>
                    </a:cubicBezTo>
                    <a:cubicBezTo>
                      <a:pt x="100998" y="125031"/>
                      <a:pt x="90061" y="120766"/>
                      <a:pt x="76765" y="120766"/>
                    </a:cubicBezTo>
                    <a:cubicBezTo>
                      <a:pt x="71346" y="120766"/>
                      <a:pt x="64623" y="121820"/>
                      <a:pt x="56545" y="123927"/>
                    </a:cubicBezTo>
                    <a:lnTo>
                      <a:pt x="59706" y="98791"/>
                    </a:lnTo>
                    <a:cubicBezTo>
                      <a:pt x="61612" y="98991"/>
                      <a:pt x="63168" y="99092"/>
                      <a:pt x="64322" y="99092"/>
                    </a:cubicBezTo>
                    <a:cubicBezTo>
                      <a:pt x="76514" y="99092"/>
                      <a:pt x="87502" y="95931"/>
                      <a:pt x="97286" y="89559"/>
                    </a:cubicBezTo>
                    <a:cubicBezTo>
                      <a:pt x="107069" y="83187"/>
                      <a:pt x="111936" y="73353"/>
                      <a:pt x="111936" y="60107"/>
                    </a:cubicBezTo>
                    <a:cubicBezTo>
                      <a:pt x="111936" y="49621"/>
                      <a:pt x="108374" y="40891"/>
                      <a:pt x="101249" y="33967"/>
                    </a:cubicBezTo>
                    <a:cubicBezTo>
                      <a:pt x="94125" y="27043"/>
                      <a:pt x="84943" y="23631"/>
                      <a:pt x="73704" y="23631"/>
                    </a:cubicBezTo>
                    <a:cubicBezTo>
                      <a:pt x="62566" y="23631"/>
                      <a:pt x="53284" y="27144"/>
                      <a:pt x="45858" y="34118"/>
                    </a:cubicBezTo>
                    <a:cubicBezTo>
                      <a:pt x="38433" y="41142"/>
                      <a:pt x="33666" y="51628"/>
                      <a:pt x="31509" y="65626"/>
                    </a:cubicBezTo>
                    <a:lnTo>
                      <a:pt x="2860" y="60509"/>
                    </a:lnTo>
                    <a:cubicBezTo>
                      <a:pt x="6372" y="41292"/>
                      <a:pt x="14350" y="26391"/>
                      <a:pt x="26742" y="15855"/>
                    </a:cubicBezTo>
                    <a:cubicBezTo>
                      <a:pt x="39135" y="5318"/>
                      <a:pt x="54638" y="0"/>
                      <a:pt x="73102" y="0"/>
                    </a:cubicBezTo>
                    <a:cubicBezTo>
                      <a:pt x="85846" y="0"/>
                      <a:pt x="97587" y="2709"/>
                      <a:pt x="108273" y="8178"/>
                    </a:cubicBezTo>
                    <a:cubicBezTo>
                      <a:pt x="119010" y="13647"/>
                      <a:pt x="127189" y="21123"/>
                      <a:pt x="132858" y="30555"/>
                    </a:cubicBezTo>
                    <a:cubicBezTo>
                      <a:pt x="138528" y="39988"/>
                      <a:pt x="141387" y="50022"/>
                      <a:pt x="141387" y="60659"/>
                    </a:cubicBezTo>
                    <a:cubicBezTo>
                      <a:pt x="141387" y="70744"/>
                      <a:pt x="138678" y="79926"/>
                      <a:pt x="133259" y="88204"/>
                    </a:cubicBezTo>
                    <a:cubicBezTo>
                      <a:pt x="127841" y="96483"/>
                      <a:pt x="119813" y="103055"/>
                      <a:pt x="109227" y="107972"/>
                    </a:cubicBezTo>
                    <a:cubicBezTo>
                      <a:pt x="123024" y="111133"/>
                      <a:pt x="133761" y="117756"/>
                      <a:pt x="141387" y="127791"/>
                    </a:cubicBezTo>
                    <a:cubicBezTo>
                      <a:pt x="149014" y="137825"/>
                      <a:pt x="152877" y="150368"/>
                      <a:pt x="152877" y="165470"/>
                    </a:cubicBezTo>
                    <a:cubicBezTo>
                      <a:pt x="152877" y="185841"/>
                      <a:pt x="145452" y="203150"/>
                      <a:pt x="130600" y="217299"/>
                    </a:cubicBezTo>
                    <a:cubicBezTo>
                      <a:pt x="115749" y="231498"/>
                      <a:pt x="96934" y="238572"/>
                      <a:pt x="74206" y="238572"/>
                    </a:cubicBezTo>
                    <a:cubicBezTo>
                      <a:pt x="53735" y="238572"/>
                      <a:pt x="36727" y="232451"/>
                      <a:pt x="23180" y="220259"/>
                    </a:cubicBezTo>
                    <a:cubicBezTo>
                      <a:pt x="9633" y="208017"/>
                      <a:pt x="1907" y="192213"/>
                      <a:pt x="0" y="172796"/>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26" name="Google Shape;1426;p62"/>
              <p:cNvSpPr/>
              <p:nvPr/>
            </p:nvSpPr>
            <p:spPr>
              <a:xfrm>
                <a:off x="3184579" y="3407673"/>
                <a:ext cx="32662" cy="32662"/>
              </a:xfrm>
              <a:custGeom>
                <a:avLst/>
                <a:gdLst/>
                <a:ahLst/>
                <a:cxnLst/>
                <a:rect l="l" t="t" r="r" b="b"/>
                <a:pathLst>
                  <a:path w="32662" h="32662" extrusionOk="0">
                    <a:moveTo>
                      <a:pt x="0" y="32663"/>
                    </a:moveTo>
                    <a:lnTo>
                      <a:pt x="0" y="0"/>
                    </a:lnTo>
                    <a:lnTo>
                      <a:pt x="32663" y="0"/>
                    </a:lnTo>
                    <a:lnTo>
                      <a:pt x="32663" y="32663"/>
                    </a:lnTo>
                    <a:lnTo>
                      <a:pt x="0" y="32663"/>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27" name="Google Shape;1427;p62"/>
              <p:cNvSpPr/>
              <p:nvPr/>
            </p:nvSpPr>
            <p:spPr>
              <a:xfrm>
                <a:off x="3257381" y="3267390"/>
                <a:ext cx="155736" cy="176759"/>
              </a:xfrm>
              <a:custGeom>
                <a:avLst/>
                <a:gdLst/>
                <a:ahLst/>
                <a:cxnLst/>
                <a:rect l="l" t="t" r="r" b="b"/>
                <a:pathLst>
                  <a:path w="155736" h="176759" extrusionOk="0">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1" y="89208"/>
                    </a:cubicBezTo>
                    <a:cubicBezTo>
                      <a:pt x="26592" y="85043"/>
                      <a:pt x="33465"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3"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1" y="106768"/>
                      <a:pt x="37228" y="109879"/>
                      <a:pt x="34569" y="113993"/>
                    </a:cubicBezTo>
                    <a:cubicBezTo>
                      <a:pt x="31910" y="118057"/>
                      <a:pt x="30605" y="122623"/>
                      <a:pt x="30605" y="127590"/>
                    </a:cubicBezTo>
                    <a:cubicBezTo>
                      <a:pt x="30605" y="135216"/>
                      <a:pt x="33516" y="141588"/>
                      <a:pt x="39285" y="146706"/>
                    </a:cubicBezTo>
                    <a:cubicBezTo>
                      <a:pt x="45055" y="151823"/>
                      <a:pt x="53534" y="154332"/>
                      <a:pt x="64673" y="154332"/>
                    </a:cubicBezTo>
                    <a:cubicBezTo>
                      <a:pt x="75711" y="154332"/>
                      <a:pt x="85545" y="151924"/>
                      <a:pt x="94125" y="147107"/>
                    </a:cubicBezTo>
                    <a:cubicBezTo>
                      <a:pt x="102704" y="142290"/>
                      <a:pt x="109026" y="135668"/>
                      <a:pt x="113090" y="127289"/>
                    </a:cubicBezTo>
                    <a:cubicBezTo>
                      <a:pt x="116150" y="120816"/>
                      <a:pt x="117706" y="111284"/>
                      <a:pt x="117706" y="98640"/>
                    </a:cubicBezTo>
                    <a:lnTo>
                      <a:pt x="117706" y="88104"/>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28" name="Google Shape;1428;p62"/>
              <p:cNvSpPr/>
              <p:nvPr/>
            </p:nvSpPr>
            <p:spPr>
              <a:xfrm>
                <a:off x="3448439" y="3267390"/>
                <a:ext cx="146856" cy="237769"/>
              </a:xfrm>
              <a:custGeom>
                <a:avLst/>
                <a:gdLst/>
                <a:ahLst/>
                <a:cxnLst/>
                <a:rect l="l" t="t" r="r" b="b"/>
                <a:pathLst>
                  <a:path w="146856" h="237769" extrusionOk="0">
                    <a:moveTo>
                      <a:pt x="0" y="237770"/>
                    </a:moveTo>
                    <a:lnTo>
                      <a:pt x="0" y="3863"/>
                    </a:lnTo>
                    <a:lnTo>
                      <a:pt x="26140" y="3863"/>
                    </a:lnTo>
                    <a:lnTo>
                      <a:pt x="26140" y="25839"/>
                    </a:lnTo>
                    <a:cubicBezTo>
                      <a:pt x="32311" y="17259"/>
                      <a:pt x="39235"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6" y="56144"/>
                      <a:pt x="146856" y="70945"/>
                      <a:pt x="146856" y="87100"/>
                    </a:cubicBezTo>
                    <a:cubicBezTo>
                      <a:pt x="146856" y="104410"/>
                      <a:pt x="143745" y="119964"/>
                      <a:pt x="137524" y="133861"/>
                    </a:cubicBezTo>
                    <a:cubicBezTo>
                      <a:pt x="131303" y="147709"/>
                      <a:pt x="122272" y="158346"/>
                      <a:pt x="110430" y="165721"/>
                    </a:cubicBezTo>
                    <a:cubicBezTo>
                      <a:pt x="98590" y="173097"/>
                      <a:pt x="86147" y="176809"/>
                      <a:pt x="73102" y="176809"/>
                    </a:cubicBezTo>
                    <a:cubicBezTo>
                      <a:pt x="63569" y="176809"/>
                      <a:pt x="54989" y="174803"/>
                      <a:pt x="47363" y="170739"/>
                    </a:cubicBezTo>
                    <a:cubicBezTo>
                      <a:pt x="39787" y="166725"/>
                      <a:pt x="33516" y="161607"/>
                      <a:pt x="28649" y="155436"/>
                    </a:cubicBezTo>
                    <a:lnTo>
                      <a:pt x="28649" y="237770"/>
                    </a:lnTo>
                    <a:lnTo>
                      <a:pt x="0" y="237770"/>
                    </a:lnTo>
                    <a:close/>
                    <a:moveTo>
                      <a:pt x="25990" y="89358"/>
                    </a:moveTo>
                    <a:cubicBezTo>
                      <a:pt x="25990" y="111133"/>
                      <a:pt x="30405" y="127188"/>
                      <a:pt x="39185" y="137624"/>
                    </a:cubicBezTo>
                    <a:cubicBezTo>
                      <a:pt x="48015" y="148010"/>
                      <a:pt x="58652" y="153228"/>
                      <a:pt x="71195" y="153228"/>
                    </a:cubicBezTo>
                    <a:cubicBezTo>
                      <a:pt x="83939" y="153228"/>
                      <a:pt x="94827" y="147860"/>
                      <a:pt x="103908" y="137072"/>
                    </a:cubicBezTo>
                    <a:cubicBezTo>
                      <a:pt x="112989" y="126285"/>
                      <a:pt x="117505" y="109628"/>
                      <a:pt x="117505" y="87000"/>
                    </a:cubicBezTo>
                    <a:cubicBezTo>
                      <a:pt x="117505" y="65476"/>
                      <a:pt x="113090" y="49320"/>
                      <a:pt x="104209" y="38583"/>
                    </a:cubicBezTo>
                    <a:cubicBezTo>
                      <a:pt x="95329" y="27846"/>
                      <a:pt x="84742" y="22477"/>
                      <a:pt x="72450" y="22477"/>
                    </a:cubicBezTo>
                    <a:cubicBezTo>
                      <a:pt x="60258" y="22477"/>
                      <a:pt x="49420" y="28197"/>
                      <a:pt x="40038" y="39586"/>
                    </a:cubicBezTo>
                    <a:cubicBezTo>
                      <a:pt x="30656" y="51026"/>
                      <a:pt x="25990" y="67583"/>
                      <a:pt x="25990" y="89358"/>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29" name="Google Shape;1429;p62"/>
              <p:cNvSpPr/>
              <p:nvPr/>
            </p:nvSpPr>
            <p:spPr>
              <a:xfrm>
                <a:off x="3618676" y="3341495"/>
                <a:ext cx="88053" cy="28799"/>
              </a:xfrm>
              <a:custGeom>
                <a:avLst/>
                <a:gdLst/>
                <a:ahLst/>
                <a:cxnLst/>
                <a:rect l="l" t="t" r="r" b="b"/>
                <a:pathLst>
                  <a:path w="88053" h="28799" extrusionOk="0">
                    <a:moveTo>
                      <a:pt x="0" y="28799"/>
                    </a:moveTo>
                    <a:lnTo>
                      <a:pt x="0" y="0"/>
                    </a:lnTo>
                    <a:lnTo>
                      <a:pt x="88054" y="0"/>
                    </a:lnTo>
                    <a:lnTo>
                      <a:pt x="88054" y="28799"/>
                    </a:lnTo>
                    <a:lnTo>
                      <a:pt x="0" y="28799"/>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30" name="Google Shape;1430;p62"/>
              <p:cNvSpPr/>
              <p:nvPr/>
            </p:nvSpPr>
            <p:spPr>
              <a:xfrm>
                <a:off x="3728856" y="3267490"/>
                <a:ext cx="155837" cy="176709"/>
              </a:xfrm>
              <a:custGeom>
                <a:avLst/>
                <a:gdLst/>
                <a:ahLst/>
                <a:cxnLst/>
                <a:rect l="l" t="t" r="r" b="b"/>
                <a:pathLst>
                  <a:path w="155837" h="176709" extrusionOk="0">
                    <a:moveTo>
                      <a:pt x="125332" y="118408"/>
                    </a:moveTo>
                    <a:lnTo>
                      <a:pt x="154934" y="122071"/>
                    </a:lnTo>
                    <a:cubicBezTo>
                      <a:pt x="150268" y="139380"/>
                      <a:pt x="141588" y="152827"/>
                      <a:pt x="128995" y="162360"/>
                    </a:cubicBezTo>
                    <a:cubicBezTo>
                      <a:pt x="116351" y="171893"/>
                      <a:pt x="100246" y="176709"/>
                      <a:pt x="80578" y="176709"/>
                    </a:cubicBezTo>
                    <a:cubicBezTo>
                      <a:pt x="55843" y="176709"/>
                      <a:pt x="36225" y="169083"/>
                      <a:pt x="21725" y="153880"/>
                    </a:cubicBezTo>
                    <a:cubicBezTo>
                      <a:pt x="7225" y="138628"/>
                      <a:pt x="0" y="117304"/>
                      <a:pt x="0" y="89810"/>
                    </a:cubicBezTo>
                    <a:cubicBezTo>
                      <a:pt x="0" y="61362"/>
                      <a:pt x="7325" y="39285"/>
                      <a:pt x="21976" y="23581"/>
                    </a:cubicBezTo>
                    <a:cubicBezTo>
                      <a:pt x="36627" y="7877"/>
                      <a:pt x="55642" y="0"/>
                      <a:pt x="78972" y="0"/>
                    </a:cubicBezTo>
                    <a:cubicBezTo>
                      <a:pt x="101600" y="0"/>
                      <a:pt x="120064" y="7676"/>
                      <a:pt x="134363" y="23080"/>
                    </a:cubicBezTo>
                    <a:cubicBezTo>
                      <a:pt x="148713" y="38483"/>
                      <a:pt x="155837" y="60107"/>
                      <a:pt x="155837" y="88054"/>
                    </a:cubicBezTo>
                    <a:cubicBezTo>
                      <a:pt x="155837" y="89759"/>
                      <a:pt x="155787" y="92318"/>
                      <a:pt x="155687" y="95680"/>
                    </a:cubicBezTo>
                    <a:lnTo>
                      <a:pt x="29552" y="95680"/>
                    </a:lnTo>
                    <a:cubicBezTo>
                      <a:pt x="30606" y="114244"/>
                      <a:pt x="35874" y="128493"/>
                      <a:pt x="45306" y="138377"/>
                    </a:cubicBezTo>
                    <a:cubicBezTo>
                      <a:pt x="54739" y="148261"/>
                      <a:pt x="66529" y="153178"/>
                      <a:pt x="80678" y="153178"/>
                    </a:cubicBezTo>
                    <a:cubicBezTo>
                      <a:pt x="91165" y="153178"/>
                      <a:pt x="100145" y="150419"/>
                      <a:pt x="107571" y="144899"/>
                    </a:cubicBezTo>
                    <a:cubicBezTo>
                      <a:pt x="115097" y="139330"/>
                      <a:pt x="121017" y="130500"/>
                      <a:pt x="125332" y="118408"/>
                    </a:cubicBezTo>
                    <a:close/>
                    <a:moveTo>
                      <a:pt x="31258" y="72048"/>
                    </a:moveTo>
                    <a:lnTo>
                      <a:pt x="125684" y="72048"/>
                    </a:lnTo>
                    <a:cubicBezTo>
                      <a:pt x="124429" y="57799"/>
                      <a:pt x="120817" y="47163"/>
                      <a:pt x="114846" y="40038"/>
                    </a:cubicBezTo>
                    <a:cubicBezTo>
                      <a:pt x="105715" y="29000"/>
                      <a:pt x="93874" y="23481"/>
                      <a:pt x="79323" y="23481"/>
                    </a:cubicBezTo>
                    <a:cubicBezTo>
                      <a:pt x="66178" y="23481"/>
                      <a:pt x="55090" y="27896"/>
                      <a:pt x="46109" y="36676"/>
                    </a:cubicBezTo>
                    <a:cubicBezTo>
                      <a:pt x="37178" y="45507"/>
                      <a:pt x="32211" y="57298"/>
                      <a:pt x="31258" y="72048"/>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31" name="Google Shape;1431;p62"/>
              <p:cNvSpPr/>
              <p:nvPr/>
            </p:nvSpPr>
            <p:spPr>
              <a:xfrm>
                <a:off x="3910081" y="3267390"/>
                <a:ext cx="155737" cy="176759"/>
              </a:xfrm>
              <a:custGeom>
                <a:avLst/>
                <a:gdLst/>
                <a:ahLst/>
                <a:cxnLst/>
                <a:rect l="l" t="t" r="r" b="b"/>
                <a:pathLst>
                  <a:path w="155737" h="176759" extrusionOk="0">
                    <a:moveTo>
                      <a:pt x="120064" y="152074"/>
                    </a:moveTo>
                    <a:cubicBezTo>
                      <a:pt x="109427" y="161105"/>
                      <a:pt x="99242" y="167477"/>
                      <a:pt x="89408" y="171190"/>
                    </a:cubicBezTo>
                    <a:cubicBezTo>
                      <a:pt x="79575" y="174903"/>
                      <a:pt x="69038" y="176759"/>
                      <a:pt x="57799" y="176759"/>
                    </a:cubicBezTo>
                    <a:cubicBezTo>
                      <a:pt x="39235" y="176759"/>
                      <a:pt x="24936" y="172244"/>
                      <a:pt x="14952" y="163162"/>
                    </a:cubicBezTo>
                    <a:cubicBezTo>
                      <a:pt x="4967" y="154081"/>
                      <a:pt x="0" y="142491"/>
                      <a:pt x="0" y="128393"/>
                    </a:cubicBezTo>
                    <a:cubicBezTo>
                      <a:pt x="0" y="120114"/>
                      <a:pt x="1907" y="112538"/>
                      <a:pt x="5670" y="105714"/>
                    </a:cubicBezTo>
                    <a:cubicBezTo>
                      <a:pt x="9433" y="98841"/>
                      <a:pt x="14350" y="93372"/>
                      <a:pt x="20471" y="89208"/>
                    </a:cubicBezTo>
                    <a:cubicBezTo>
                      <a:pt x="26592" y="85043"/>
                      <a:pt x="33466" y="81932"/>
                      <a:pt x="41092" y="79825"/>
                    </a:cubicBezTo>
                    <a:cubicBezTo>
                      <a:pt x="46711" y="78320"/>
                      <a:pt x="55190" y="76915"/>
                      <a:pt x="66580" y="75510"/>
                    </a:cubicBezTo>
                    <a:cubicBezTo>
                      <a:pt x="89709" y="72751"/>
                      <a:pt x="106768" y="69439"/>
                      <a:pt x="117706" y="65626"/>
                    </a:cubicBezTo>
                    <a:cubicBezTo>
                      <a:pt x="117806" y="61713"/>
                      <a:pt x="117857" y="59204"/>
                      <a:pt x="117857" y="58150"/>
                    </a:cubicBezTo>
                    <a:cubicBezTo>
                      <a:pt x="117857" y="46460"/>
                      <a:pt x="115147" y="38232"/>
                      <a:pt x="109728" y="33465"/>
                    </a:cubicBezTo>
                    <a:cubicBezTo>
                      <a:pt x="102403" y="26993"/>
                      <a:pt x="91516" y="23732"/>
                      <a:pt x="77066" y="23732"/>
                    </a:cubicBezTo>
                    <a:cubicBezTo>
                      <a:pt x="63569" y="23732"/>
                      <a:pt x="53635" y="26090"/>
                      <a:pt x="47213" y="30806"/>
                    </a:cubicBezTo>
                    <a:cubicBezTo>
                      <a:pt x="40791" y="35522"/>
                      <a:pt x="36024" y="43901"/>
                      <a:pt x="32964" y="55893"/>
                    </a:cubicBezTo>
                    <a:lnTo>
                      <a:pt x="4917" y="52080"/>
                    </a:lnTo>
                    <a:cubicBezTo>
                      <a:pt x="7476" y="40088"/>
                      <a:pt x="11640" y="30405"/>
                      <a:pt x="17511" y="23029"/>
                    </a:cubicBezTo>
                    <a:cubicBezTo>
                      <a:pt x="23331" y="15654"/>
                      <a:pt x="31810" y="9984"/>
                      <a:pt x="42848" y="5971"/>
                    </a:cubicBezTo>
                    <a:cubicBezTo>
                      <a:pt x="53886" y="2007"/>
                      <a:pt x="66680" y="0"/>
                      <a:pt x="81230" y="0"/>
                    </a:cubicBezTo>
                    <a:cubicBezTo>
                      <a:pt x="95680" y="0"/>
                      <a:pt x="107421"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4" y="167026"/>
                      <a:pt x="120917" y="160052"/>
                      <a:pt x="120064" y="152074"/>
                    </a:cubicBezTo>
                    <a:close/>
                    <a:moveTo>
                      <a:pt x="117706" y="88104"/>
                    </a:moveTo>
                    <a:cubicBezTo>
                      <a:pt x="107320" y="92368"/>
                      <a:pt x="91716" y="95981"/>
                      <a:pt x="70894" y="98941"/>
                    </a:cubicBezTo>
                    <a:cubicBezTo>
                      <a:pt x="59104" y="100647"/>
                      <a:pt x="50775" y="102554"/>
                      <a:pt x="45908" y="104661"/>
                    </a:cubicBezTo>
                    <a:cubicBezTo>
                      <a:pt x="41042" y="106768"/>
                      <a:pt x="37279" y="109879"/>
                      <a:pt x="34619" y="113993"/>
                    </a:cubicBezTo>
                    <a:cubicBezTo>
                      <a:pt x="31960" y="118057"/>
                      <a:pt x="30656" y="122623"/>
                      <a:pt x="30656" y="127590"/>
                    </a:cubicBezTo>
                    <a:cubicBezTo>
                      <a:pt x="30656" y="135216"/>
                      <a:pt x="33566" y="141588"/>
                      <a:pt x="39336" y="146706"/>
                    </a:cubicBezTo>
                    <a:cubicBezTo>
                      <a:pt x="45106" y="151823"/>
                      <a:pt x="53585" y="154332"/>
                      <a:pt x="64723" y="154332"/>
                    </a:cubicBezTo>
                    <a:cubicBezTo>
                      <a:pt x="75761" y="154332"/>
                      <a:pt x="85595" y="151924"/>
                      <a:pt x="94175" y="147107"/>
                    </a:cubicBezTo>
                    <a:cubicBezTo>
                      <a:pt x="102754" y="142290"/>
                      <a:pt x="109076" y="135668"/>
                      <a:pt x="113140" y="127289"/>
                    </a:cubicBezTo>
                    <a:cubicBezTo>
                      <a:pt x="116201" y="120816"/>
                      <a:pt x="117756" y="111284"/>
                      <a:pt x="117756" y="98640"/>
                    </a:cubicBezTo>
                    <a:lnTo>
                      <a:pt x="117756" y="88104"/>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32" name="Google Shape;1432;p62"/>
              <p:cNvSpPr/>
              <p:nvPr/>
            </p:nvSpPr>
            <p:spPr>
              <a:xfrm>
                <a:off x="4089700" y="3267390"/>
                <a:ext cx="140484" cy="176709"/>
              </a:xfrm>
              <a:custGeom>
                <a:avLst/>
                <a:gdLst/>
                <a:ahLst/>
                <a:cxnLst/>
                <a:rect l="l" t="t" r="r" b="b"/>
                <a:pathLst>
                  <a:path w="140484" h="176709" extrusionOk="0">
                    <a:moveTo>
                      <a:pt x="0" y="122472"/>
                    </a:moveTo>
                    <a:lnTo>
                      <a:pt x="28348" y="118007"/>
                    </a:lnTo>
                    <a:cubicBezTo>
                      <a:pt x="29953" y="129346"/>
                      <a:pt x="34368"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1" y="42547"/>
                      <a:pt x="101149" y="35723"/>
                      <a:pt x="95028" y="30856"/>
                    </a:cubicBezTo>
                    <a:cubicBezTo>
                      <a:pt x="88906" y="25990"/>
                      <a:pt x="80277" y="23531"/>
                      <a:pt x="69138" y="23531"/>
                    </a:cubicBezTo>
                    <a:cubicBezTo>
                      <a:pt x="55993" y="23531"/>
                      <a:pt x="46560"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5" y="150218"/>
                    </a:cubicBezTo>
                    <a:cubicBezTo>
                      <a:pt x="126536" y="158647"/>
                      <a:pt x="118509" y="165169"/>
                      <a:pt x="107972" y="169785"/>
                    </a:cubicBezTo>
                    <a:cubicBezTo>
                      <a:pt x="97486" y="174401"/>
                      <a:pt x="85595" y="176709"/>
                      <a:pt x="72299" y="176709"/>
                    </a:cubicBezTo>
                    <a:cubicBezTo>
                      <a:pt x="50323" y="176709"/>
                      <a:pt x="33566" y="172143"/>
                      <a:pt x="22076" y="163012"/>
                    </a:cubicBezTo>
                    <a:cubicBezTo>
                      <a:pt x="10536" y="153981"/>
                      <a:pt x="3211" y="140434"/>
                      <a:pt x="0" y="122472"/>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33" name="Google Shape;1433;p62"/>
              <p:cNvSpPr/>
              <p:nvPr/>
            </p:nvSpPr>
            <p:spPr>
              <a:xfrm>
                <a:off x="4248498" y="3212149"/>
                <a:ext cx="82484" cy="230444"/>
              </a:xfrm>
              <a:custGeom>
                <a:avLst/>
                <a:gdLst/>
                <a:ahLst/>
                <a:cxnLst/>
                <a:rect l="l" t="t" r="r" b="b"/>
                <a:pathLst>
                  <a:path w="82484" h="230444" extrusionOk="0">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3"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34" name="Google Shape;1434;p62"/>
              <p:cNvSpPr/>
              <p:nvPr/>
            </p:nvSpPr>
            <p:spPr>
              <a:xfrm>
                <a:off x="4343726" y="3341495"/>
                <a:ext cx="88053" cy="28799"/>
              </a:xfrm>
              <a:custGeom>
                <a:avLst/>
                <a:gdLst/>
                <a:ahLst/>
                <a:cxnLst/>
                <a:rect l="l" t="t" r="r" b="b"/>
                <a:pathLst>
                  <a:path w="88053" h="28799" extrusionOk="0">
                    <a:moveTo>
                      <a:pt x="0" y="28799"/>
                    </a:moveTo>
                    <a:lnTo>
                      <a:pt x="0" y="0"/>
                    </a:lnTo>
                    <a:lnTo>
                      <a:pt x="88054" y="0"/>
                    </a:lnTo>
                    <a:lnTo>
                      <a:pt x="88054" y="28799"/>
                    </a:lnTo>
                    <a:lnTo>
                      <a:pt x="0" y="28799"/>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35" name="Google Shape;1435;p62"/>
              <p:cNvSpPr/>
              <p:nvPr/>
            </p:nvSpPr>
            <p:spPr>
              <a:xfrm>
                <a:off x="4477537" y="3205978"/>
                <a:ext cx="85996" cy="234357"/>
              </a:xfrm>
              <a:custGeom>
                <a:avLst/>
                <a:gdLst/>
                <a:ahLst/>
                <a:cxnLst/>
                <a:rect l="l" t="t" r="r" b="b"/>
                <a:pathLst>
                  <a:path w="85996" h="234357" extrusionOk="0">
                    <a:moveTo>
                      <a:pt x="85946" y="234358"/>
                    </a:moveTo>
                    <a:lnTo>
                      <a:pt x="57297" y="234358"/>
                    </a:lnTo>
                    <a:lnTo>
                      <a:pt x="57297" y="51728"/>
                    </a:lnTo>
                    <a:cubicBezTo>
                      <a:pt x="50374" y="58301"/>
                      <a:pt x="41342" y="64874"/>
                      <a:pt x="30154" y="71496"/>
                    </a:cubicBezTo>
                    <a:cubicBezTo>
                      <a:pt x="18965" y="78069"/>
                      <a:pt x="8880" y="83036"/>
                      <a:pt x="0" y="86297"/>
                    </a:cubicBezTo>
                    <a:lnTo>
                      <a:pt x="0" y="58602"/>
                    </a:lnTo>
                    <a:cubicBezTo>
                      <a:pt x="16005" y="51076"/>
                      <a:pt x="30054" y="41945"/>
                      <a:pt x="42045" y="31208"/>
                    </a:cubicBezTo>
                    <a:cubicBezTo>
                      <a:pt x="54036" y="20471"/>
                      <a:pt x="62515" y="10085"/>
                      <a:pt x="67533" y="0"/>
                    </a:cubicBezTo>
                    <a:lnTo>
                      <a:pt x="85997" y="0"/>
                    </a:lnTo>
                    <a:lnTo>
                      <a:pt x="85997" y="234358"/>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36" name="Google Shape;1436;p62"/>
              <p:cNvSpPr/>
              <p:nvPr/>
            </p:nvSpPr>
            <p:spPr>
              <a:xfrm>
                <a:off x="4652942" y="3407673"/>
                <a:ext cx="32662" cy="32662"/>
              </a:xfrm>
              <a:custGeom>
                <a:avLst/>
                <a:gdLst/>
                <a:ahLst/>
                <a:cxnLst/>
                <a:rect l="l" t="t" r="r" b="b"/>
                <a:pathLst>
                  <a:path w="32662" h="32662" extrusionOk="0">
                    <a:moveTo>
                      <a:pt x="0" y="32663"/>
                    </a:moveTo>
                    <a:lnTo>
                      <a:pt x="0" y="0"/>
                    </a:lnTo>
                    <a:lnTo>
                      <a:pt x="32663" y="0"/>
                    </a:lnTo>
                    <a:lnTo>
                      <a:pt x="32663" y="32663"/>
                    </a:lnTo>
                    <a:lnTo>
                      <a:pt x="0" y="32663"/>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37" name="Google Shape;1437;p62"/>
              <p:cNvSpPr/>
              <p:nvPr/>
            </p:nvSpPr>
            <p:spPr>
              <a:xfrm>
                <a:off x="4725743" y="3267390"/>
                <a:ext cx="155737" cy="176759"/>
              </a:xfrm>
              <a:custGeom>
                <a:avLst/>
                <a:gdLst/>
                <a:ahLst/>
                <a:cxnLst/>
                <a:rect l="l" t="t" r="r" b="b"/>
                <a:pathLst>
                  <a:path w="155737" h="176759" extrusionOk="0">
                    <a:moveTo>
                      <a:pt x="120064" y="152074"/>
                    </a:moveTo>
                    <a:cubicBezTo>
                      <a:pt x="109427" y="161105"/>
                      <a:pt x="99242" y="167477"/>
                      <a:pt x="89408" y="171190"/>
                    </a:cubicBezTo>
                    <a:cubicBezTo>
                      <a:pt x="79575" y="174903"/>
                      <a:pt x="69038" y="176759"/>
                      <a:pt x="57799" y="176759"/>
                    </a:cubicBezTo>
                    <a:cubicBezTo>
                      <a:pt x="39235" y="176759"/>
                      <a:pt x="24936" y="172244"/>
                      <a:pt x="14952" y="163162"/>
                    </a:cubicBezTo>
                    <a:cubicBezTo>
                      <a:pt x="4967" y="154081"/>
                      <a:pt x="0" y="142491"/>
                      <a:pt x="0" y="128393"/>
                    </a:cubicBezTo>
                    <a:cubicBezTo>
                      <a:pt x="0" y="120114"/>
                      <a:pt x="1907" y="112538"/>
                      <a:pt x="5670" y="105714"/>
                    </a:cubicBezTo>
                    <a:cubicBezTo>
                      <a:pt x="9433" y="98841"/>
                      <a:pt x="14350" y="93372"/>
                      <a:pt x="20471" y="89208"/>
                    </a:cubicBezTo>
                    <a:cubicBezTo>
                      <a:pt x="26592" y="85043"/>
                      <a:pt x="33466"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1" y="15654"/>
                      <a:pt x="31810" y="9984"/>
                      <a:pt x="42848" y="5971"/>
                    </a:cubicBezTo>
                    <a:cubicBezTo>
                      <a:pt x="53886" y="2007"/>
                      <a:pt x="66680" y="0"/>
                      <a:pt x="81230" y="0"/>
                    </a:cubicBezTo>
                    <a:cubicBezTo>
                      <a:pt x="95680" y="0"/>
                      <a:pt x="107421"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4"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2" y="106768"/>
                      <a:pt x="37229" y="109879"/>
                      <a:pt x="34569" y="113993"/>
                    </a:cubicBezTo>
                    <a:cubicBezTo>
                      <a:pt x="31910" y="118057"/>
                      <a:pt x="30606" y="122623"/>
                      <a:pt x="30606" y="127590"/>
                    </a:cubicBezTo>
                    <a:cubicBezTo>
                      <a:pt x="30606" y="135216"/>
                      <a:pt x="33516" y="141588"/>
                      <a:pt x="39286" y="146706"/>
                    </a:cubicBezTo>
                    <a:cubicBezTo>
                      <a:pt x="45056" y="151823"/>
                      <a:pt x="53535" y="154332"/>
                      <a:pt x="64673" y="154332"/>
                    </a:cubicBezTo>
                    <a:cubicBezTo>
                      <a:pt x="75711" y="154332"/>
                      <a:pt x="85545" y="151924"/>
                      <a:pt x="94125" y="147107"/>
                    </a:cubicBezTo>
                    <a:cubicBezTo>
                      <a:pt x="102704" y="142290"/>
                      <a:pt x="109026" y="135668"/>
                      <a:pt x="113090" y="127289"/>
                    </a:cubicBezTo>
                    <a:cubicBezTo>
                      <a:pt x="116151" y="120816"/>
                      <a:pt x="117706" y="111284"/>
                      <a:pt x="117706" y="98640"/>
                    </a:cubicBezTo>
                    <a:lnTo>
                      <a:pt x="117706" y="88104"/>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38" name="Google Shape;1438;p62"/>
              <p:cNvSpPr/>
              <p:nvPr/>
            </p:nvSpPr>
            <p:spPr>
              <a:xfrm>
                <a:off x="4916802" y="3267440"/>
                <a:ext cx="229139" cy="172996"/>
              </a:xfrm>
              <a:custGeom>
                <a:avLst/>
                <a:gdLst/>
                <a:ahLst/>
                <a:cxnLst/>
                <a:rect l="l" t="t" r="r" b="b"/>
                <a:pathLst>
                  <a:path w="229139" h="172996" extrusionOk="0">
                    <a:moveTo>
                      <a:pt x="0" y="172896"/>
                    </a:moveTo>
                    <a:lnTo>
                      <a:pt x="0" y="3813"/>
                    </a:lnTo>
                    <a:lnTo>
                      <a:pt x="25638" y="3813"/>
                    </a:lnTo>
                    <a:lnTo>
                      <a:pt x="25638" y="27545"/>
                    </a:lnTo>
                    <a:cubicBezTo>
                      <a:pt x="30957" y="19266"/>
                      <a:pt x="37981" y="12593"/>
                      <a:pt x="46811" y="7576"/>
                    </a:cubicBezTo>
                    <a:cubicBezTo>
                      <a:pt x="55642" y="2559"/>
                      <a:pt x="65677" y="0"/>
                      <a:pt x="76915" y="0"/>
                    </a:cubicBezTo>
                    <a:cubicBezTo>
                      <a:pt x="89459" y="0"/>
                      <a:pt x="99694" y="2609"/>
                      <a:pt x="107721" y="7827"/>
                    </a:cubicBezTo>
                    <a:cubicBezTo>
                      <a:pt x="115749" y="13045"/>
                      <a:pt x="121368" y="20320"/>
                      <a:pt x="124680" y="29652"/>
                    </a:cubicBezTo>
                    <a:cubicBezTo>
                      <a:pt x="138076" y="9884"/>
                      <a:pt x="155486" y="50"/>
                      <a:pt x="176910" y="50"/>
                    </a:cubicBezTo>
                    <a:cubicBezTo>
                      <a:pt x="193668" y="50"/>
                      <a:pt x="206562" y="4716"/>
                      <a:pt x="215593" y="13998"/>
                    </a:cubicBezTo>
                    <a:cubicBezTo>
                      <a:pt x="224625" y="23280"/>
                      <a:pt x="229140" y="37580"/>
                      <a:pt x="229140" y="56896"/>
                    </a:cubicBezTo>
                    <a:lnTo>
                      <a:pt x="229140" y="172996"/>
                    </a:lnTo>
                    <a:lnTo>
                      <a:pt x="200642" y="172996"/>
                    </a:lnTo>
                    <a:lnTo>
                      <a:pt x="200642" y="66379"/>
                    </a:lnTo>
                    <a:cubicBezTo>
                      <a:pt x="200642" y="54889"/>
                      <a:pt x="199688" y="46661"/>
                      <a:pt x="197832" y="41593"/>
                    </a:cubicBezTo>
                    <a:cubicBezTo>
                      <a:pt x="195976" y="36576"/>
                      <a:pt x="192614" y="32512"/>
                      <a:pt x="187697" y="29401"/>
                    </a:cubicBezTo>
                    <a:cubicBezTo>
                      <a:pt x="182830" y="26341"/>
                      <a:pt x="177060" y="24785"/>
                      <a:pt x="170488" y="24785"/>
                    </a:cubicBezTo>
                    <a:cubicBezTo>
                      <a:pt x="158597" y="24785"/>
                      <a:pt x="148713" y="28749"/>
                      <a:pt x="140886" y="36626"/>
                    </a:cubicBezTo>
                    <a:cubicBezTo>
                      <a:pt x="133009" y="44554"/>
                      <a:pt x="129095" y="57197"/>
                      <a:pt x="129095" y="74607"/>
                    </a:cubicBezTo>
                    <a:lnTo>
                      <a:pt x="129095" y="172846"/>
                    </a:lnTo>
                    <a:lnTo>
                      <a:pt x="100446" y="172846"/>
                    </a:lnTo>
                    <a:lnTo>
                      <a:pt x="100446" y="62967"/>
                    </a:lnTo>
                    <a:cubicBezTo>
                      <a:pt x="100446" y="50223"/>
                      <a:pt x="98088" y="40690"/>
                      <a:pt x="93422" y="34318"/>
                    </a:cubicBezTo>
                    <a:cubicBezTo>
                      <a:pt x="88756" y="27946"/>
                      <a:pt x="81130" y="24785"/>
                      <a:pt x="70493" y="24785"/>
                    </a:cubicBezTo>
                    <a:cubicBezTo>
                      <a:pt x="62415" y="24785"/>
                      <a:pt x="54990" y="26893"/>
                      <a:pt x="48116" y="31157"/>
                    </a:cubicBezTo>
                    <a:cubicBezTo>
                      <a:pt x="41292" y="35422"/>
                      <a:pt x="36325" y="41593"/>
                      <a:pt x="33214" y="49772"/>
                    </a:cubicBezTo>
                    <a:cubicBezTo>
                      <a:pt x="30154" y="57950"/>
                      <a:pt x="28599" y="69740"/>
                      <a:pt x="28599" y="85093"/>
                    </a:cubicBezTo>
                    <a:lnTo>
                      <a:pt x="28599" y="172846"/>
                    </a:lnTo>
                    <a:lnTo>
                      <a:pt x="0" y="172846"/>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39" name="Google Shape;1439;p62"/>
              <p:cNvSpPr/>
              <p:nvPr/>
            </p:nvSpPr>
            <p:spPr>
              <a:xfrm>
                <a:off x="5178755" y="3267390"/>
                <a:ext cx="155736" cy="176759"/>
              </a:xfrm>
              <a:custGeom>
                <a:avLst/>
                <a:gdLst/>
                <a:ahLst/>
                <a:cxnLst/>
                <a:rect l="l" t="t" r="r" b="b"/>
                <a:pathLst>
                  <a:path w="155736" h="176759" extrusionOk="0">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0" y="89208"/>
                    </a:cubicBezTo>
                    <a:cubicBezTo>
                      <a:pt x="26592" y="85043"/>
                      <a:pt x="33465" y="81932"/>
                      <a:pt x="41092" y="79825"/>
                    </a:cubicBezTo>
                    <a:cubicBezTo>
                      <a:pt x="46711" y="78320"/>
                      <a:pt x="55190" y="76915"/>
                      <a:pt x="66579"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3" y="167026"/>
                      <a:pt x="120917" y="160052"/>
                      <a:pt x="120064" y="152074"/>
                    </a:cubicBezTo>
                    <a:close/>
                    <a:moveTo>
                      <a:pt x="117706" y="88104"/>
                    </a:moveTo>
                    <a:cubicBezTo>
                      <a:pt x="107320" y="92368"/>
                      <a:pt x="91716" y="95981"/>
                      <a:pt x="70894" y="98941"/>
                    </a:cubicBezTo>
                    <a:cubicBezTo>
                      <a:pt x="59104" y="100647"/>
                      <a:pt x="50775" y="102554"/>
                      <a:pt x="45908" y="104661"/>
                    </a:cubicBezTo>
                    <a:cubicBezTo>
                      <a:pt x="41041" y="106768"/>
                      <a:pt x="37278" y="109879"/>
                      <a:pt x="34619" y="113993"/>
                    </a:cubicBezTo>
                    <a:cubicBezTo>
                      <a:pt x="31960" y="118057"/>
                      <a:pt x="30656" y="122623"/>
                      <a:pt x="30656" y="127590"/>
                    </a:cubicBezTo>
                    <a:cubicBezTo>
                      <a:pt x="30656" y="135216"/>
                      <a:pt x="33566" y="141588"/>
                      <a:pt x="39335" y="146706"/>
                    </a:cubicBezTo>
                    <a:cubicBezTo>
                      <a:pt x="45105" y="151823"/>
                      <a:pt x="53585" y="154332"/>
                      <a:pt x="64723" y="154332"/>
                    </a:cubicBezTo>
                    <a:cubicBezTo>
                      <a:pt x="75761" y="154332"/>
                      <a:pt x="85595" y="151924"/>
                      <a:pt x="94174" y="147107"/>
                    </a:cubicBezTo>
                    <a:cubicBezTo>
                      <a:pt x="102754" y="142290"/>
                      <a:pt x="109076" y="135668"/>
                      <a:pt x="113140" y="127289"/>
                    </a:cubicBezTo>
                    <a:cubicBezTo>
                      <a:pt x="116201" y="120816"/>
                      <a:pt x="117756" y="111284"/>
                      <a:pt x="117756" y="98640"/>
                    </a:cubicBezTo>
                    <a:lnTo>
                      <a:pt x="117756" y="88104"/>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40" name="Google Shape;1440;p62"/>
              <p:cNvSpPr/>
              <p:nvPr/>
            </p:nvSpPr>
            <p:spPr>
              <a:xfrm>
                <a:off x="5354712" y="3271253"/>
                <a:ext cx="149716" cy="169082"/>
              </a:xfrm>
              <a:custGeom>
                <a:avLst/>
                <a:gdLst/>
                <a:ahLst/>
                <a:cxnLst/>
                <a:rect l="l" t="t" r="r" b="b"/>
                <a:pathLst>
                  <a:path w="149716" h="169082" extrusionOk="0">
                    <a:moveTo>
                      <a:pt x="0" y="169083"/>
                    </a:moveTo>
                    <a:lnTo>
                      <a:pt x="0" y="145853"/>
                    </a:lnTo>
                    <a:lnTo>
                      <a:pt x="107671" y="22277"/>
                    </a:lnTo>
                    <a:cubicBezTo>
                      <a:pt x="95479" y="22929"/>
                      <a:pt x="84692" y="23230"/>
                      <a:pt x="75360" y="23230"/>
                    </a:cubicBezTo>
                    <a:lnTo>
                      <a:pt x="6422" y="23230"/>
                    </a:lnTo>
                    <a:lnTo>
                      <a:pt x="6422" y="0"/>
                    </a:lnTo>
                    <a:lnTo>
                      <a:pt x="144649" y="0"/>
                    </a:lnTo>
                    <a:lnTo>
                      <a:pt x="144649" y="18965"/>
                    </a:lnTo>
                    <a:lnTo>
                      <a:pt x="53083" y="126285"/>
                    </a:lnTo>
                    <a:lnTo>
                      <a:pt x="35422" y="145853"/>
                    </a:lnTo>
                    <a:cubicBezTo>
                      <a:pt x="48266" y="144899"/>
                      <a:pt x="60308" y="144398"/>
                      <a:pt x="71546" y="144398"/>
                    </a:cubicBezTo>
                    <a:lnTo>
                      <a:pt x="149716" y="144398"/>
                    </a:lnTo>
                    <a:lnTo>
                      <a:pt x="149716" y="169083"/>
                    </a:lnTo>
                    <a:lnTo>
                      <a:pt x="0" y="169083"/>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41" name="Google Shape;1441;p62"/>
              <p:cNvSpPr/>
              <p:nvPr/>
            </p:nvSpPr>
            <p:spPr>
              <a:xfrm>
                <a:off x="5522239" y="3267390"/>
                <a:ext cx="158446" cy="176709"/>
              </a:xfrm>
              <a:custGeom>
                <a:avLst/>
                <a:gdLst/>
                <a:ahLst/>
                <a:cxnLst/>
                <a:rect l="l" t="t" r="r" b="b"/>
                <a:pathLst>
                  <a:path w="158446" h="176709" extrusionOk="0">
                    <a:moveTo>
                      <a:pt x="0" y="88405"/>
                    </a:moveTo>
                    <a:cubicBezTo>
                      <a:pt x="0" y="57097"/>
                      <a:pt x="8680" y="33917"/>
                      <a:pt x="26140" y="18815"/>
                    </a:cubicBezTo>
                    <a:cubicBezTo>
                      <a:pt x="40691" y="6272"/>
                      <a:pt x="58401" y="0"/>
                      <a:pt x="79323" y="0"/>
                    </a:cubicBezTo>
                    <a:cubicBezTo>
                      <a:pt x="102554" y="0"/>
                      <a:pt x="121569" y="7626"/>
                      <a:pt x="136320" y="22829"/>
                    </a:cubicBezTo>
                    <a:cubicBezTo>
                      <a:pt x="151071" y="38081"/>
                      <a:pt x="158446" y="59104"/>
                      <a:pt x="158446" y="85946"/>
                    </a:cubicBezTo>
                    <a:cubicBezTo>
                      <a:pt x="158446" y="107721"/>
                      <a:pt x="155185" y="124830"/>
                      <a:pt x="148663" y="137323"/>
                    </a:cubicBezTo>
                    <a:cubicBezTo>
                      <a:pt x="142140" y="149816"/>
                      <a:pt x="132607" y="159500"/>
                      <a:pt x="120164" y="166374"/>
                    </a:cubicBezTo>
                    <a:cubicBezTo>
                      <a:pt x="107671" y="173297"/>
                      <a:pt x="94074" y="176709"/>
                      <a:pt x="79323" y="176709"/>
                    </a:cubicBezTo>
                    <a:cubicBezTo>
                      <a:pt x="55642" y="176709"/>
                      <a:pt x="36526" y="169133"/>
                      <a:pt x="21926" y="153931"/>
                    </a:cubicBezTo>
                    <a:cubicBezTo>
                      <a:pt x="7325" y="138829"/>
                      <a:pt x="0" y="116953"/>
                      <a:pt x="0" y="88405"/>
                    </a:cubicBezTo>
                    <a:close/>
                    <a:moveTo>
                      <a:pt x="29452" y="88405"/>
                    </a:moveTo>
                    <a:cubicBezTo>
                      <a:pt x="29452" y="110079"/>
                      <a:pt x="34168" y="126285"/>
                      <a:pt x="43600" y="137072"/>
                    </a:cubicBezTo>
                    <a:cubicBezTo>
                      <a:pt x="53033" y="147860"/>
                      <a:pt x="64924" y="153228"/>
                      <a:pt x="79273" y="153228"/>
                    </a:cubicBezTo>
                    <a:cubicBezTo>
                      <a:pt x="93523" y="153228"/>
                      <a:pt x="105313" y="147810"/>
                      <a:pt x="114796" y="136972"/>
                    </a:cubicBezTo>
                    <a:cubicBezTo>
                      <a:pt x="124228" y="126135"/>
                      <a:pt x="128945" y="109628"/>
                      <a:pt x="128945" y="87451"/>
                    </a:cubicBezTo>
                    <a:cubicBezTo>
                      <a:pt x="128945" y="66529"/>
                      <a:pt x="124178" y="50675"/>
                      <a:pt x="114696" y="39938"/>
                    </a:cubicBezTo>
                    <a:cubicBezTo>
                      <a:pt x="105213" y="29150"/>
                      <a:pt x="93372" y="23782"/>
                      <a:pt x="79273" y="23782"/>
                    </a:cubicBezTo>
                    <a:cubicBezTo>
                      <a:pt x="64924" y="23782"/>
                      <a:pt x="53033" y="29150"/>
                      <a:pt x="43600" y="39887"/>
                    </a:cubicBezTo>
                    <a:cubicBezTo>
                      <a:pt x="34218" y="50574"/>
                      <a:pt x="29452" y="66730"/>
                      <a:pt x="29452" y="88405"/>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42" name="Google Shape;1442;p62"/>
              <p:cNvSpPr/>
              <p:nvPr/>
            </p:nvSpPr>
            <p:spPr>
              <a:xfrm>
                <a:off x="5714302" y="3267440"/>
                <a:ext cx="137423" cy="172895"/>
              </a:xfrm>
              <a:custGeom>
                <a:avLst/>
                <a:gdLst/>
                <a:ahLst/>
                <a:cxnLst/>
                <a:rect l="l" t="t" r="r" b="b"/>
                <a:pathLst>
                  <a:path w="137423" h="172895" extrusionOk="0">
                    <a:moveTo>
                      <a:pt x="0" y="172896"/>
                    </a:moveTo>
                    <a:lnTo>
                      <a:pt x="0" y="3813"/>
                    </a:lnTo>
                    <a:lnTo>
                      <a:pt x="25789" y="3813"/>
                    </a:lnTo>
                    <a:lnTo>
                      <a:pt x="25789" y="27846"/>
                    </a:lnTo>
                    <a:cubicBezTo>
                      <a:pt x="38232" y="9282"/>
                      <a:pt x="56144" y="0"/>
                      <a:pt x="79625" y="0"/>
                    </a:cubicBezTo>
                    <a:cubicBezTo>
                      <a:pt x="89809" y="0"/>
                      <a:pt x="99192" y="1856"/>
                      <a:pt x="107721" y="5469"/>
                    </a:cubicBezTo>
                    <a:cubicBezTo>
                      <a:pt x="116251" y="9131"/>
                      <a:pt x="122673" y="13948"/>
                      <a:pt x="126887" y="19868"/>
                    </a:cubicBezTo>
                    <a:cubicBezTo>
                      <a:pt x="131152" y="25789"/>
                      <a:pt x="134112" y="32863"/>
                      <a:pt x="135818" y="41041"/>
                    </a:cubicBezTo>
                    <a:cubicBezTo>
                      <a:pt x="136872" y="46360"/>
                      <a:pt x="137424" y="55642"/>
                      <a:pt x="137424" y="68887"/>
                    </a:cubicBezTo>
                    <a:lnTo>
                      <a:pt x="137424" y="172846"/>
                    </a:lnTo>
                    <a:lnTo>
                      <a:pt x="108775" y="172846"/>
                    </a:lnTo>
                    <a:lnTo>
                      <a:pt x="108775" y="69991"/>
                    </a:lnTo>
                    <a:cubicBezTo>
                      <a:pt x="108775" y="58301"/>
                      <a:pt x="107671" y="49571"/>
                      <a:pt x="105414" y="43801"/>
                    </a:cubicBezTo>
                    <a:cubicBezTo>
                      <a:pt x="103156" y="38031"/>
                      <a:pt x="99242" y="33415"/>
                      <a:pt x="93572" y="29953"/>
                    </a:cubicBezTo>
                    <a:cubicBezTo>
                      <a:pt x="87903" y="26491"/>
                      <a:pt x="81230" y="24785"/>
                      <a:pt x="73604" y="24785"/>
                    </a:cubicBezTo>
                    <a:cubicBezTo>
                      <a:pt x="61412" y="24785"/>
                      <a:pt x="50875" y="28649"/>
                      <a:pt x="41995" y="36426"/>
                    </a:cubicBezTo>
                    <a:cubicBezTo>
                      <a:pt x="33114" y="44152"/>
                      <a:pt x="28699" y="58853"/>
                      <a:pt x="28699" y="80528"/>
                    </a:cubicBezTo>
                    <a:lnTo>
                      <a:pt x="28699" y="172896"/>
                    </a:lnTo>
                    <a:lnTo>
                      <a:pt x="0" y="172896"/>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43" name="Google Shape;1443;p62"/>
              <p:cNvSpPr/>
              <p:nvPr/>
            </p:nvSpPr>
            <p:spPr>
              <a:xfrm>
                <a:off x="5885944" y="3267390"/>
                <a:ext cx="155736" cy="176759"/>
              </a:xfrm>
              <a:custGeom>
                <a:avLst/>
                <a:gdLst/>
                <a:ahLst/>
                <a:cxnLst/>
                <a:rect l="l" t="t" r="r" b="b"/>
                <a:pathLst>
                  <a:path w="155736" h="176759" extrusionOk="0">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0" y="89208"/>
                    </a:cubicBezTo>
                    <a:cubicBezTo>
                      <a:pt x="26591" y="85043"/>
                      <a:pt x="33465" y="81932"/>
                      <a:pt x="41091"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2" y="30806"/>
                    </a:cubicBezTo>
                    <a:cubicBezTo>
                      <a:pt x="40791" y="35522"/>
                      <a:pt x="36024" y="43901"/>
                      <a:pt x="32963" y="55893"/>
                    </a:cubicBezTo>
                    <a:lnTo>
                      <a:pt x="4917" y="52080"/>
                    </a:lnTo>
                    <a:cubicBezTo>
                      <a:pt x="7476" y="40088"/>
                      <a:pt x="11640" y="30405"/>
                      <a:pt x="17510" y="23029"/>
                    </a:cubicBezTo>
                    <a:cubicBezTo>
                      <a:pt x="23331" y="15654"/>
                      <a:pt x="31810" y="9984"/>
                      <a:pt x="42847" y="5971"/>
                    </a:cubicBezTo>
                    <a:cubicBezTo>
                      <a:pt x="53886" y="2007"/>
                      <a:pt x="66679"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4" y="166524"/>
                      <a:pt x="155737" y="172996"/>
                    </a:cubicBezTo>
                    <a:lnTo>
                      <a:pt x="125783" y="172996"/>
                    </a:lnTo>
                    <a:cubicBezTo>
                      <a:pt x="122823" y="167026"/>
                      <a:pt x="120917" y="160052"/>
                      <a:pt x="120064" y="152074"/>
                    </a:cubicBezTo>
                    <a:close/>
                    <a:moveTo>
                      <a:pt x="117706" y="88104"/>
                    </a:moveTo>
                    <a:cubicBezTo>
                      <a:pt x="107320" y="92368"/>
                      <a:pt x="91716" y="95981"/>
                      <a:pt x="70894" y="98941"/>
                    </a:cubicBezTo>
                    <a:cubicBezTo>
                      <a:pt x="59103" y="100647"/>
                      <a:pt x="50775" y="102554"/>
                      <a:pt x="45908" y="104661"/>
                    </a:cubicBezTo>
                    <a:cubicBezTo>
                      <a:pt x="41041" y="106768"/>
                      <a:pt x="37278" y="109879"/>
                      <a:pt x="34619" y="113993"/>
                    </a:cubicBezTo>
                    <a:cubicBezTo>
                      <a:pt x="31960" y="118057"/>
                      <a:pt x="30656" y="122623"/>
                      <a:pt x="30656" y="127590"/>
                    </a:cubicBezTo>
                    <a:cubicBezTo>
                      <a:pt x="30656" y="135216"/>
                      <a:pt x="33565" y="141588"/>
                      <a:pt x="39335" y="146706"/>
                    </a:cubicBezTo>
                    <a:cubicBezTo>
                      <a:pt x="45105" y="151823"/>
                      <a:pt x="53584" y="154332"/>
                      <a:pt x="64723" y="154332"/>
                    </a:cubicBezTo>
                    <a:cubicBezTo>
                      <a:pt x="75761" y="154332"/>
                      <a:pt x="85595" y="151924"/>
                      <a:pt x="94175" y="147107"/>
                    </a:cubicBezTo>
                    <a:cubicBezTo>
                      <a:pt x="102754" y="142290"/>
                      <a:pt x="109076" y="135668"/>
                      <a:pt x="113140" y="127289"/>
                    </a:cubicBezTo>
                    <a:cubicBezTo>
                      <a:pt x="116200" y="120816"/>
                      <a:pt x="117756" y="111284"/>
                      <a:pt x="117756" y="98640"/>
                    </a:cubicBezTo>
                    <a:lnTo>
                      <a:pt x="117756" y="88104"/>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44" name="Google Shape;1444;p62"/>
              <p:cNvSpPr/>
              <p:nvPr/>
            </p:nvSpPr>
            <p:spPr>
              <a:xfrm>
                <a:off x="6056532" y="3271203"/>
                <a:ext cx="231999" cy="169133"/>
              </a:xfrm>
              <a:custGeom>
                <a:avLst/>
                <a:gdLst/>
                <a:ahLst/>
                <a:cxnLst/>
                <a:rect l="l" t="t" r="r" b="b"/>
                <a:pathLst>
                  <a:path w="231999" h="169133" extrusionOk="0">
                    <a:moveTo>
                      <a:pt x="51728" y="169133"/>
                    </a:moveTo>
                    <a:lnTo>
                      <a:pt x="0" y="0"/>
                    </a:lnTo>
                    <a:lnTo>
                      <a:pt x="29602" y="0"/>
                    </a:lnTo>
                    <a:lnTo>
                      <a:pt x="56495" y="97637"/>
                    </a:lnTo>
                    <a:lnTo>
                      <a:pt x="66529" y="133962"/>
                    </a:lnTo>
                    <a:cubicBezTo>
                      <a:pt x="66931" y="132156"/>
                      <a:pt x="69891" y="120515"/>
                      <a:pt x="75310" y="99092"/>
                    </a:cubicBezTo>
                    <a:lnTo>
                      <a:pt x="102202" y="50"/>
                    </a:lnTo>
                    <a:lnTo>
                      <a:pt x="131654" y="50"/>
                    </a:lnTo>
                    <a:lnTo>
                      <a:pt x="156991" y="98138"/>
                    </a:lnTo>
                    <a:lnTo>
                      <a:pt x="165420" y="130450"/>
                    </a:lnTo>
                    <a:lnTo>
                      <a:pt x="175153" y="97787"/>
                    </a:lnTo>
                    <a:lnTo>
                      <a:pt x="204154" y="0"/>
                    </a:lnTo>
                    <a:lnTo>
                      <a:pt x="232000" y="0"/>
                    </a:lnTo>
                    <a:lnTo>
                      <a:pt x="179117" y="169133"/>
                    </a:lnTo>
                    <a:lnTo>
                      <a:pt x="149315" y="169133"/>
                    </a:lnTo>
                    <a:lnTo>
                      <a:pt x="122422" y="67834"/>
                    </a:lnTo>
                    <a:lnTo>
                      <a:pt x="115899" y="39035"/>
                    </a:lnTo>
                    <a:lnTo>
                      <a:pt x="81681" y="169133"/>
                    </a:lnTo>
                    <a:lnTo>
                      <a:pt x="51728" y="169133"/>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45" name="Google Shape;1445;p62"/>
              <p:cNvSpPr/>
              <p:nvPr/>
            </p:nvSpPr>
            <p:spPr>
              <a:xfrm>
                <a:off x="6301075" y="3267390"/>
                <a:ext cx="140484" cy="176709"/>
              </a:xfrm>
              <a:custGeom>
                <a:avLst/>
                <a:gdLst/>
                <a:ahLst/>
                <a:cxnLst/>
                <a:rect l="l" t="t" r="r" b="b"/>
                <a:pathLst>
                  <a:path w="140484" h="176709" extrusionOk="0">
                    <a:moveTo>
                      <a:pt x="0" y="122472"/>
                    </a:moveTo>
                    <a:lnTo>
                      <a:pt x="28348" y="118007"/>
                    </a:lnTo>
                    <a:cubicBezTo>
                      <a:pt x="29953" y="129346"/>
                      <a:pt x="34368" y="138076"/>
                      <a:pt x="41643"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3"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5" y="3412"/>
                    </a:cubicBezTo>
                    <a:cubicBezTo>
                      <a:pt x="49972" y="1104"/>
                      <a:pt x="58251" y="0"/>
                      <a:pt x="67081" y="0"/>
                    </a:cubicBezTo>
                    <a:cubicBezTo>
                      <a:pt x="80327" y="0"/>
                      <a:pt x="92017" y="1907"/>
                      <a:pt x="102052" y="5720"/>
                    </a:cubicBezTo>
                    <a:cubicBezTo>
                      <a:pt x="112086" y="9533"/>
                      <a:pt x="119512" y="14701"/>
                      <a:pt x="124279" y="21223"/>
                    </a:cubicBezTo>
                    <a:cubicBezTo>
                      <a:pt x="129045" y="27746"/>
                      <a:pt x="132356" y="36476"/>
                      <a:pt x="134163" y="47413"/>
                    </a:cubicBezTo>
                    <a:lnTo>
                      <a:pt x="106116" y="51227"/>
                    </a:lnTo>
                    <a:cubicBezTo>
                      <a:pt x="104862" y="42547"/>
                      <a:pt x="101149" y="35723"/>
                      <a:pt x="95027" y="30856"/>
                    </a:cubicBezTo>
                    <a:cubicBezTo>
                      <a:pt x="88906" y="25990"/>
                      <a:pt x="80277" y="23531"/>
                      <a:pt x="69139" y="23531"/>
                    </a:cubicBezTo>
                    <a:cubicBezTo>
                      <a:pt x="55993" y="23531"/>
                      <a:pt x="46561" y="25689"/>
                      <a:pt x="40941" y="30054"/>
                    </a:cubicBezTo>
                    <a:cubicBezTo>
                      <a:pt x="35321"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6" y="105263"/>
                      <a:pt x="140484" y="113441"/>
                      <a:pt x="140484" y="123225"/>
                    </a:cubicBezTo>
                    <a:cubicBezTo>
                      <a:pt x="140484" y="132758"/>
                      <a:pt x="137674" y="141789"/>
                      <a:pt x="132105" y="150218"/>
                    </a:cubicBezTo>
                    <a:cubicBezTo>
                      <a:pt x="126536" y="158647"/>
                      <a:pt x="118509" y="165169"/>
                      <a:pt x="107972" y="169785"/>
                    </a:cubicBezTo>
                    <a:cubicBezTo>
                      <a:pt x="97486" y="174401"/>
                      <a:pt x="85595" y="176709"/>
                      <a:pt x="72299" y="176709"/>
                    </a:cubicBezTo>
                    <a:cubicBezTo>
                      <a:pt x="50324" y="176709"/>
                      <a:pt x="33565" y="172143"/>
                      <a:pt x="22076" y="163012"/>
                    </a:cubicBezTo>
                    <a:cubicBezTo>
                      <a:pt x="10536" y="153981"/>
                      <a:pt x="3211" y="140434"/>
                      <a:pt x="0" y="122472"/>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46" name="Google Shape;1446;p62"/>
              <p:cNvSpPr/>
              <p:nvPr/>
            </p:nvSpPr>
            <p:spPr>
              <a:xfrm>
                <a:off x="6483755" y="3407673"/>
                <a:ext cx="32662" cy="32662"/>
              </a:xfrm>
              <a:custGeom>
                <a:avLst/>
                <a:gdLst/>
                <a:ahLst/>
                <a:cxnLst/>
                <a:rect l="l" t="t" r="r" b="b"/>
                <a:pathLst>
                  <a:path w="32662" h="32662" extrusionOk="0">
                    <a:moveTo>
                      <a:pt x="0" y="32663"/>
                    </a:moveTo>
                    <a:lnTo>
                      <a:pt x="0" y="0"/>
                    </a:lnTo>
                    <a:lnTo>
                      <a:pt x="32662" y="0"/>
                    </a:lnTo>
                    <a:lnTo>
                      <a:pt x="32662" y="32663"/>
                    </a:lnTo>
                    <a:lnTo>
                      <a:pt x="0" y="32663"/>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47" name="Google Shape;1447;p62"/>
              <p:cNvSpPr/>
              <p:nvPr/>
            </p:nvSpPr>
            <p:spPr>
              <a:xfrm>
                <a:off x="6557459" y="3267440"/>
                <a:ext cx="147307" cy="176759"/>
              </a:xfrm>
              <a:custGeom>
                <a:avLst/>
                <a:gdLst/>
                <a:ahLst/>
                <a:cxnLst/>
                <a:rect l="l" t="t" r="r" b="b"/>
                <a:pathLst>
                  <a:path w="147307" h="176759" extrusionOk="0">
                    <a:moveTo>
                      <a:pt x="119111" y="110983"/>
                    </a:moveTo>
                    <a:lnTo>
                      <a:pt x="147308" y="114645"/>
                    </a:lnTo>
                    <a:cubicBezTo>
                      <a:pt x="144247" y="134062"/>
                      <a:pt x="136320" y="149265"/>
                      <a:pt x="123677" y="160252"/>
                    </a:cubicBezTo>
                    <a:cubicBezTo>
                      <a:pt x="110983" y="171240"/>
                      <a:pt x="95429" y="176759"/>
                      <a:pt x="76915" y="176759"/>
                    </a:cubicBezTo>
                    <a:cubicBezTo>
                      <a:pt x="53785" y="176759"/>
                      <a:pt x="35171" y="169183"/>
                      <a:pt x="21123" y="154081"/>
                    </a:cubicBezTo>
                    <a:cubicBezTo>
                      <a:pt x="7075" y="138929"/>
                      <a:pt x="0" y="117254"/>
                      <a:pt x="0" y="89007"/>
                    </a:cubicBezTo>
                    <a:cubicBezTo>
                      <a:pt x="0" y="70744"/>
                      <a:pt x="3010" y="54789"/>
                      <a:pt x="9082" y="41092"/>
                    </a:cubicBezTo>
                    <a:cubicBezTo>
                      <a:pt x="15152" y="27394"/>
                      <a:pt x="24334" y="17109"/>
                      <a:pt x="36726" y="10285"/>
                    </a:cubicBezTo>
                    <a:cubicBezTo>
                      <a:pt x="49069" y="3462"/>
                      <a:pt x="62566" y="0"/>
                      <a:pt x="77116" y="0"/>
                    </a:cubicBezTo>
                    <a:cubicBezTo>
                      <a:pt x="95479" y="0"/>
                      <a:pt x="110481" y="4666"/>
                      <a:pt x="122171" y="13948"/>
                    </a:cubicBezTo>
                    <a:cubicBezTo>
                      <a:pt x="133862" y="23230"/>
                      <a:pt x="141338" y="36426"/>
                      <a:pt x="144649" y="53535"/>
                    </a:cubicBezTo>
                    <a:lnTo>
                      <a:pt x="116803" y="57849"/>
                    </a:lnTo>
                    <a:cubicBezTo>
                      <a:pt x="114144" y="46510"/>
                      <a:pt x="109428" y="37931"/>
                      <a:pt x="102704" y="32211"/>
                    </a:cubicBezTo>
                    <a:cubicBezTo>
                      <a:pt x="95981" y="26491"/>
                      <a:pt x="87803" y="23631"/>
                      <a:pt x="78270" y="23631"/>
                    </a:cubicBezTo>
                    <a:cubicBezTo>
                      <a:pt x="63820" y="23631"/>
                      <a:pt x="52080" y="28799"/>
                      <a:pt x="43098" y="39135"/>
                    </a:cubicBezTo>
                    <a:cubicBezTo>
                      <a:pt x="34068" y="49471"/>
                      <a:pt x="29552" y="65877"/>
                      <a:pt x="29552" y="88254"/>
                    </a:cubicBezTo>
                    <a:cubicBezTo>
                      <a:pt x="29552" y="110983"/>
                      <a:pt x="33917" y="127489"/>
                      <a:pt x="42597" y="137775"/>
                    </a:cubicBezTo>
                    <a:cubicBezTo>
                      <a:pt x="51277" y="148060"/>
                      <a:pt x="62666" y="153228"/>
                      <a:pt x="76664" y="153228"/>
                    </a:cubicBezTo>
                    <a:cubicBezTo>
                      <a:pt x="87903" y="153228"/>
                      <a:pt x="97286" y="149766"/>
                      <a:pt x="104862" y="142893"/>
                    </a:cubicBezTo>
                    <a:cubicBezTo>
                      <a:pt x="112337" y="135919"/>
                      <a:pt x="117104" y="125282"/>
                      <a:pt x="119111" y="110983"/>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48" name="Google Shape;1448;p62"/>
              <p:cNvSpPr/>
              <p:nvPr/>
            </p:nvSpPr>
            <p:spPr>
              <a:xfrm>
                <a:off x="6718614" y="3267390"/>
                <a:ext cx="158446" cy="176709"/>
              </a:xfrm>
              <a:custGeom>
                <a:avLst/>
                <a:gdLst/>
                <a:ahLst/>
                <a:cxnLst/>
                <a:rect l="l" t="t" r="r" b="b"/>
                <a:pathLst>
                  <a:path w="158446" h="176709" extrusionOk="0">
                    <a:moveTo>
                      <a:pt x="0" y="88405"/>
                    </a:moveTo>
                    <a:cubicBezTo>
                      <a:pt x="0" y="57097"/>
                      <a:pt x="8680" y="33917"/>
                      <a:pt x="26140" y="18815"/>
                    </a:cubicBezTo>
                    <a:cubicBezTo>
                      <a:pt x="40690" y="6272"/>
                      <a:pt x="58401" y="0"/>
                      <a:pt x="79324" y="0"/>
                    </a:cubicBezTo>
                    <a:cubicBezTo>
                      <a:pt x="102554" y="0"/>
                      <a:pt x="121569" y="7626"/>
                      <a:pt x="136320" y="22829"/>
                    </a:cubicBezTo>
                    <a:cubicBezTo>
                      <a:pt x="151071" y="38081"/>
                      <a:pt x="158446" y="59104"/>
                      <a:pt x="158446" y="85946"/>
                    </a:cubicBezTo>
                    <a:cubicBezTo>
                      <a:pt x="158446" y="107721"/>
                      <a:pt x="155185" y="124830"/>
                      <a:pt x="148663" y="137323"/>
                    </a:cubicBezTo>
                    <a:cubicBezTo>
                      <a:pt x="142140" y="149816"/>
                      <a:pt x="132607" y="159500"/>
                      <a:pt x="120164" y="166374"/>
                    </a:cubicBezTo>
                    <a:cubicBezTo>
                      <a:pt x="107671" y="173297"/>
                      <a:pt x="94074" y="176709"/>
                      <a:pt x="79324" y="176709"/>
                    </a:cubicBezTo>
                    <a:cubicBezTo>
                      <a:pt x="55642" y="176709"/>
                      <a:pt x="36526" y="169133"/>
                      <a:pt x="21926" y="153931"/>
                    </a:cubicBezTo>
                    <a:cubicBezTo>
                      <a:pt x="7325" y="138829"/>
                      <a:pt x="0" y="116953"/>
                      <a:pt x="0" y="88405"/>
                    </a:cubicBezTo>
                    <a:close/>
                    <a:moveTo>
                      <a:pt x="29452" y="88405"/>
                    </a:moveTo>
                    <a:cubicBezTo>
                      <a:pt x="29452" y="110079"/>
                      <a:pt x="34168" y="126285"/>
                      <a:pt x="43601" y="137072"/>
                    </a:cubicBezTo>
                    <a:cubicBezTo>
                      <a:pt x="53033" y="147860"/>
                      <a:pt x="64924" y="153228"/>
                      <a:pt x="79274" y="153228"/>
                    </a:cubicBezTo>
                    <a:cubicBezTo>
                      <a:pt x="93523" y="153228"/>
                      <a:pt x="105313" y="147810"/>
                      <a:pt x="114796" y="136972"/>
                    </a:cubicBezTo>
                    <a:cubicBezTo>
                      <a:pt x="124228" y="126135"/>
                      <a:pt x="128944" y="109628"/>
                      <a:pt x="128944" y="87451"/>
                    </a:cubicBezTo>
                    <a:cubicBezTo>
                      <a:pt x="128944" y="66529"/>
                      <a:pt x="124178" y="50675"/>
                      <a:pt x="114695" y="39938"/>
                    </a:cubicBezTo>
                    <a:cubicBezTo>
                      <a:pt x="105213" y="29150"/>
                      <a:pt x="93372" y="23782"/>
                      <a:pt x="79274" y="23782"/>
                    </a:cubicBezTo>
                    <a:cubicBezTo>
                      <a:pt x="64924" y="23782"/>
                      <a:pt x="53033" y="29150"/>
                      <a:pt x="43601" y="39887"/>
                    </a:cubicBezTo>
                    <a:cubicBezTo>
                      <a:pt x="34168" y="50574"/>
                      <a:pt x="29452" y="66730"/>
                      <a:pt x="29452" y="88405"/>
                    </a:cubicBez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49" name="Google Shape;1449;p62"/>
              <p:cNvSpPr/>
              <p:nvPr/>
            </p:nvSpPr>
            <p:spPr>
              <a:xfrm>
                <a:off x="6910677" y="3267440"/>
                <a:ext cx="229139" cy="172996"/>
              </a:xfrm>
              <a:custGeom>
                <a:avLst/>
                <a:gdLst/>
                <a:ahLst/>
                <a:cxnLst/>
                <a:rect l="l" t="t" r="r" b="b"/>
                <a:pathLst>
                  <a:path w="229139" h="172996" extrusionOk="0">
                    <a:moveTo>
                      <a:pt x="0" y="172896"/>
                    </a:moveTo>
                    <a:lnTo>
                      <a:pt x="0" y="3813"/>
                    </a:lnTo>
                    <a:lnTo>
                      <a:pt x="25638" y="3813"/>
                    </a:lnTo>
                    <a:lnTo>
                      <a:pt x="25638" y="27545"/>
                    </a:lnTo>
                    <a:cubicBezTo>
                      <a:pt x="30956" y="19266"/>
                      <a:pt x="37981" y="12593"/>
                      <a:pt x="46811" y="7576"/>
                    </a:cubicBezTo>
                    <a:cubicBezTo>
                      <a:pt x="55642" y="2559"/>
                      <a:pt x="65676" y="0"/>
                      <a:pt x="76915" y="0"/>
                    </a:cubicBezTo>
                    <a:cubicBezTo>
                      <a:pt x="89458" y="0"/>
                      <a:pt x="99694" y="2609"/>
                      <a:pt x="107721" y="7827"/>
                    </a:cubicBezTo>
                    <a:cubicBezTo>
                      <a:pt x="115749" y="13045"/>
                      <a:pt x="121368" y="20320"/>
                      <a:pt x="124680" y="29652"/>
                    </a:cubicBezTo>
                    <a:cubicBezTo>
                      <a:pt x="138076" y="9884"/>
                      <a:pt x="155486" y="50"/>
                      <a:pt x="176910" y="50"/>
                    </a:cubicBezTo>
                    <a:cubicBezTo>
                      <a:pt x="193668" y="50"/>
                      <a:pt x="206562" y="4716"/>
                      <a:pt x="215593" y="13998"/>
                    </a:cubicBezTo>
                    <a:cubicBezTo>
                      <a:pt x="224625" y="23280"/>
                      <a:pt x="229140" y="37580"/>
                      <a:pt x="229140" y="56896"/>
                    </a:cubicBezTo>
                    <a:lnTo>
                      <a:pt x="229140" y="172996"/>
                    </a:lnTo>
                    <a:lnTo>
                      <a:pt x="200642" y="172996"/>
                    </a:lnTo>
                    <a:lnTo>
                      <a:pt x="200642" y="66379"/>
                    </a:lnTo>
                    <a:cubicBezTo>
                      <a:pt x="200642" y="54889"/>
                      <a:pt x="199688" y="46661"/>
                      <a:pt x="197832" y="41593"/>
                    </a:cubicBezTo>
                    <a:cubicBezTo>
                      <a:pt x="195975" y="36576"/>
                      <a:pt x="192614" y="32512"/>
                      <a:pt x="187697" y="29401"/>
                    </a:cubicBezTo>
                    <a:cubicBezTo>
                      <a:pt x="182830" y="26341"/>
                      <a:pt x="177060" y="24785"/>
                      <a:pt x="170488" y="24785"/>
                    </a:cubicBezTo>
                    <a:cubicBezTo>
                      <a:pt x="158597" y="24785"/>
                      <a:pt x="148713" y="28749"/>
                      <a:pt x="140886" y="36626"/>
                    </a:cubicBezTo>
                    <a:cubicBezTo>
                      <a:pt x="133009" y="44554"/>
                      <a:pt x="129095" y="57197"/>
                      <a:pt x="129095" y="74607"/>
                    </a:cubicBezTo>
                    <a:lnTo>
                      <a:pt x="129095" y="172846"/>
                    </a:lnTo>
                    <a:lnTo>
                      <a:pt x="100446" y="172846"/>
                    </a:lnTo>
                    <a:lnTo>
                      <a:pt x="100446" y="62967"/>
                    </a:lnTo>
                    <a:cubicBezTo>
                      <a:pt x="100446" y="50223"/>
                      <a:pt x="98088" y="40690"/>
                      <a:pt x="93422" y="34318"/>
                    </a:cubicBezTo>
                    <a:cubicBezTo>
                      <a:pt x="88756" y="27946"/>
                      <a:pt x="81129" y="24785"/>
                      <a:pt x="70493" y="24785"/>
                    </a:cubicBezTo>
                    <a:cubicBezTo>
                      <a:pt x="62415" y="24785"/>
                      <a:pt x="54989" y="26893"/>
                      <a:pt x="48116" y="31157"/>
                    </a:cubicBezTo>
                    <a:cubicBezTo>
                      <a:pt x="41292" y="35422"/>
                      <a:pt x="36325" y="41593"/>
                      <a:pt x="33214" y="49772"/>
                    </a:cubicBezTo>
                    <a:cubicBezTo>
                      <a:pt x="30154" y="57950"/>
                      <a:pt x="28598" y="69740"/>
                      <a:pt x="28598" y="85093"/>
                    </a:cubicBezTo>
                    <a:lnTo>
                      <a:pt x="28598" y="172846"/>
                    </a:lnTo>
                    <a:lnTo>
                      <a:pt x="0" y="172846"/>
                    </a:lnTo>
                    <a:close/>
                  </a:path>
                </a:pathLst>
              </a:custGeom>
              <a:solidFill>
                <a:srgbClr val="11F7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grpSp>
          <p:nvGrpSpPr>
            <p:cNvPr id="1450" name="Google Shape;1450;p62"/>
            <p:cNvGrpSpPr/>
            <p:nvPr/>
          </p:nvGrpSpPr>
          <p:grpSpPr>
            <a:xfrm>
              <a:off x="7160839" y="3202918"/>
              <a:ext cx="737794" cy="241432"/>
              <a:chOff x="7160839" y="3202918"/>
              <a:chExt cx="737794" cy="241432"/>
            </a:xfrm>
          </p:grpSpPr>
          <p:sp>
            <p:nvSpPr>
              <p:cNvPr id="1451" name="Google Shape;1451;p62"/>
              <p:cNvSpPr/>
              <p:nvPr/>
            </p:nvSpPr>
            <p:spPr>
              <a:xfrm>
                <a:off x="7160839" y="3202918"/>
                <a:ext cx="90612" cy="241432"/>
              </a:xfrm>
              <a:custGeom>
                <a:avLst/>
                <a:gdLst/>
                <a:ahLst/>
                <a:cxnLst/>
                <a:rect l="l" t="t" r="r" b="b"/>
                <a:pathLst>
                  <a:path w="90612" h="241432" extrusionOk="0">
                    <a:moveTo>
                      <a:pt x="0" y="241432"/>
                    </a:moveTo>
                    <a:lnTo>
                      <a:pt x="67683" y="0"/>
                    </a:lnTo>
                    <a:lnTo>
                      <a:pt x="90612" y="0"/>
                    </a:lnTo>
                    <a:lnTo>
                      <a:pt x="23079" y="241432"/>
                    </a:lnTo>
                    <a:lnTo>
                      <a:pt x="0" y="241432"/>
                    </a:ln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52" name="Google Shape;1452;p62"/>
              <p:cNvSpPr/>
              <p:nvPr/>
            </p:nvSpPr>
            <p:spPr>
              <a:xfrm>
                <a:off x="7257221" y="3212149"/>
                <a:ext cx="82484" cy="230444"/>
              </a:xfrm>
              <a:custGeom>
                <a:avLst/>
                <a:gdLst/>
                <a:ahLst/>
                <a:cxnLst/>
                <a:rect l="l" t="t" r="r" b="b"/>
                <a:pathLst>
                  <a:path w="82484" h="230444" extrusionOk="0">
                    <a:moveTo>
                      <a:pt x="78320" y="202548"/>
                    </a:moveTo>
                    <a:lnTo>
                      <a:pt x="82485" y="227886"/>
                    </a:lnTo>
                    <a:cubicBezTo>
                      <a:pt x="74407" y="229591"/>
                      <a:pt x="67182" y="230444"/>
                      <a:pt x="60810" y="230444"/>
                    </a:cubicBezTo>
                    <a:cubicBezTo>
                      <a:pt x="50424" y="230444"/>
                      <a:pt x="42346" y="228789"/>
                      <a:pt x="36627" y="225527"/>
                    </a:cubicBezTo>
                    <a:cubicBezTo>
                      <a:pt x="30907" y="222216"/>
                      <a:pt x="26842" y="217901"/>
                      <a:pt x="24535" y="212533"/>
                    </a:cubicBezTo>
                    <a:cubicBezTo>
                      <a:pt x="22177" y="207164"/>
                      <a:pt x="21023" y="195875"/>
                      <a:pt x="21023" y="178666"/>
                    </a:cubicBezTo>
                    <a:lnTo>
                      <a:pt x="21023" y="81381"/>
                    </a:lnTo>
                    <a:lnTo>
                      <a:pt x="0" y="81381"/>
                    </a:lnTo>
                    <a:lnTo>
                      <a:pt x="0" y="59104"/>
                    </a:lnTo>
                    <a:lnTo>
                      <a:pt x="21023" y="59104"/>
                    </a:lnTo>
                    <a:lnTo>
                      <a:pt x="21023"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6" y="203602"/>
                    </a:cubicBezTo>
                    <a:cubicBezTo>
                      <a:pt x="68887" y="203652"/>
                      <a:pt x="73102" y="203301"/>
                      <a:pt x="78320" y="202548"/>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53" name="Google Shape;1453;p62"/>
              <p:cNvSpPr/>
              <p:nvPr/>
            </p:nvSpPr>
            <p:spPr>
              <a:xfrm>
                <a:off x="7354005" y="3267490"/>
                <a:ext cx="155836" cy="176709"/>
              </a:xfrm>
              <a:custGeom>
                <a:avLst/>
                <a:gdLst/>
                <a:ahLst/>
                <a:cxnLst/>
                <a:rect l="l" t="t" r="r" b="b"/>
                <a:pathLst>
                  <a:path w="155836" h="176709" extrusionOk="0">
                    <a:moveTo>
                      <a:pt x="125332" y="118408"/>
                    </a:moveTo>
                    <a:lnTo>
                      <a:pt x="154934" y="122071"/>
                    </a:lnTo>
                    <a:cubicBezTo>
                      <a:pt x="150268" y="139380"/>
                      <a:pt x="141588" y="152827"/>
                      <a:pt x="128995" y="162360"/>
                    </a:cubicBezTo>
                    <a:cubicBezTo>
                      <a:pt x="116351" y="171893"/>
                      <a:pt x="100246" y="176709"/>
                      <a:pt x="80578" y="176709"/>
                    </a:cubicBezTo>
                    <a:cubicBezTo>
                      <a:pt x="55843" y="176709"/>
                      <a:pt x="36225" y="169083"/>
                      <a:pt x="21725" y="153880"/>
                    </a:cubicBezTo>
                    <a:cubicBezTo>
                      <a:pt x="7225" y="138628"/>
                      <a:pt x="0" y="117304"/>
                      <a:pt x="0" y="89810"/>
                    </a:cubicBezTo>
                    <a:cubicBezTo>
                      <a:pt x="0" y="61362"/>
                      <a:pt x="7325" y="39285"/>
                      <a:pt x="21976" y="23581"/>
                    </a:cubicBezTo>
                    <a:cubicBezTo>
                      <a:pt x="36627" y="7877"/>
                      <a:pt x="55642" y="0"/>
                      <a:pt x="78972" y="0"/>
                    </a:cubicBezTo>
                    <a:cubicBezTo>
                      <a:pt x="101600" y="0"/>
                      <a:pt x="120064" y="7676"/>
                      <a:pt x="134363" y="23080"/>
                    </a:cubicBezTo>
                    <a:cubicBezTo>
                      <a:pt x="148713" y="38483"/>
                      <a:pt x="155837" y="60107"/>
                      <a:pt x="155837" y="88054"/>
                    </a:cubicBezTo>
                    <a:cubicBezTo>
                      <a:pt x="155837" y="89759"/>
                      <a:pt x="155787" y="92318"/>
                      <a:pt x="155687" y="95680"/>
                    </a:cubicBezTo>
                    <a:lnTo>
                      <a:pt x="29552" y="95680"/>
                    </a:lnTo>
                    <a:cubicBezTo>
                      <a:pt x="30605" y="114244"/>
                      <a:pt x="35874" y="128493"/>
                      <a:pt x="45306" y="138377"/>
                    </a:cubicBezTo>
                    <a:cubicBezTo>
                      <a:pt x="54739" y="148261"/>
                      <a:pt x="66529" y="153178"/>
                      <a:pt x="80678" y="153178"/>
                    </a:cubicBezTo>
                    <a:cubicBezTo>
                      <a:pt x="91165" y="153178"/>
                      <a:pt x="100145" y="150419"/>
                      <a:pt x="107571" y="144899"/>
                    </a:cubicBezTo>
                    <a:cubicBezTo>
                      <a:pt x="115046" y="139330"/>
                      <a:pt x="120967" y="130500"/>
                      <a:pt x="125332" y="118408"/>
                    </a:cubicBezTo>
                    <a:close/>
                    <a:moveTo>
                      <a:pt x="31207" y="72048"/>
                    </a:moveTo>
                    <a:lnTo>
                      <a:pt x="125633" y="72048"/>
                    </a:lnTo>
                    <a:cubicBezTo>
                      <a:pt x="124379" y="57799"/>
                      <a:pt x="120766" y="47163"/>
                      <a:pt x="114796" y="40038"/>
                    </a:cubicBezTo>
                    <a:cubicBezTo>
                      <a:pt x="105664" y="29000"/>
                      <a:pt x="93823" y="23481"/>
                      <a:pt x="79274" y="23481"/>
                    </a:cubicBezTo>
                    <a:cubicBezTo>
                      <a:pt x="66128" y="23481"/>
                      <a:pt x="55040" y="27896"/>
                      <a:pt x="46058" y="36676"/>
                    </a:cubicBezTo>
                    <a:cubicBezTo>
                      <a:pt x="37128" y="45507"/>
                      <a:pt x="32161" y="57298"/>
                      <a:pt x="31207" y="72048"/>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54" name="Google Shape;1454;p62"/>
              <p:cNvSpPr/>
              <p:nvPr/>
            </p:nvSpPr>
            <p:spPr>
              <a:xfrm>
                <a:off x="7533474" y="3267390"/>
                <a:ext cx="140484" cy="176709"/>
              </a:xfrm>
              <a:custGeom>
                <a:avLst/>
                <a:gdLst/>
                <a:ahLst/>
                <a:cxnLst/>
                <a:rect l="l" t="t" r="r" b="b"/>
                <a:pathLst>
                  <a:path w="140484" h="176709" extrusionOk="0">
                    <a:moveTo>
                      <a:pt x="0" y="122472"/>
                    </a:moveTo>
                    <a:lnTo>
                      <a:pt x="28348" y="118007"/>
                    </a:lnTo>
                    <a:cubicBezTo>
                      <a:pt x="29953" y="129346"/>
                      <a:pt x="34368" y="138076"/>
                      <a:pt x="41643"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3"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5" y="3412"/>
                    </a:cubicBezTo>
                    <a:cubicBezTo>
                      <a:pt x="49972" y="1104"/>
                      <a:pt x="58251" y="0"/>
                      <a:pt x="67081" y="0"/>
                    </a:cubicBezTo>
                    <a:cubicBezTo>
                      <a:pt x="80327" y="0"/>
                      <a:pt x="92017" y="1907"/>
                      <a:pt x="102052" y="5720"/>
                    </a:cubicBezTo>
                    <a:cubicBezTo>
                      <a:pt x="112086" y="9533"/>
                      <a:pt x="119512" y="14701"/>
                      <a:pt x="124279" y="21223"/>
                    </a:cubicBezTo>
                    <a:cubicBezTo>
                      <a:pt x="129045" y="27746"/>
                      <a:pt x="132356" y="36476"/>
                      <a:pt x="134163" y="47413"/>
                    </a:cubicBezTo>
                    <a:lnTo>
                      <a:pt x="106116" y="51227"/>
                    </a:lnTo>
                    <a:cubicBezTo>
                      <a:pt x="104862" y="42547"/>
                      <a:pt x="101148" y="35723"/>
                      <a:pt x="95027" y="30856"/>
                    </a:cubicBezTo>
                    <a:cubicBezTo>
                      <a:pt x="88906" y="25990"/>
                      <a:pt x="80277" y="23531"/>
                      <a:pt x="69139" y="23531"/>
                    </a:cubicBezTo>
                    <a:cubicBezTo>
                      <a:pt x="55993" y="23531"/>
                      <a:pt x="46561" y="25689"/>
                      <a:pt x="40941" y="30054"/>
                    </a:cubicBezTo>
                    <a:cubicBezTo>
                      <a:pt x="35321"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6" y="105263"/>
                      <a:pt x="140484" y="113441"/>
                      <a:pt x="140484" y="123225"/>
                    </a:cubicBezTo>
                    <a:cubicBezTo>
                      <a:pt x="140484" y="132758"/>
                      <a:pt x="137674" y="141789"/>
                      <a:pt x="132105" y="150218"/>
                    </a:cubicBezTo>
                    <a:cubicBezTo>
                      <a:pt x="126536" y="158647"/>
                      <a:pt x="118509" y="165169"/>
                      <a:pt x="107972" y="169785"/>
                    </a:cubicBezTo>
                    <a:cubicBezTo>
                      <a:pt x="97486" y="174401"/>
                      <a:pt x="85595" y="176709"/>
                      <a:pt x="72299" y="176709"/>
                    </a:cubicBezTo>
                    <a:cubicBezTo>
                      <a:pt x="50324" y="176709"/>
                      <a:pt x="33565" y="172143"/>
                      <a:pt x="22076" y="163012"/>
                    </a:cubicBezTo>
                    <a:cubicBezTo>
                      <a:pt x="10536" y="153981"/>
                      <a:pt x="3161" y="140434"/>
                      <a:pt x="0" y="122472"/>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55" name="Google Shape;1455;p62"/>
              <p:cNvSpPr/>
              <p:nvPr/>
            </p:nvSpPr>
            <p:spPr>
              <a:xfrm>
                <a:off x="7692272" y="3212149"/>
                <a:ext cx="82484" cy="230444"/>
              </a:xfrm>
              <a:custGeom>
                <a:avLst/>
                <a:gdLst/>
                <a:ahLst/>
                <a:cxnLst/>
                <a:rect l="l" t="t" r="r" b="b"/>
                <a:pathLst>
                  <a:path w="82484" h="230444" extrusionOk="0">
                    <a:moveTo>
                      <a:pt x="78320" y="202548"/>
                    </a:moveTo>
                    <a:lnTo>
                      <a:pt x="82484" y="227886"/>
                    </a:lnTo>
                    <a:cubicBezTo>
                      <a:pt x="74406" y="229591"/>
                      <a:pt x="67181" y="230444"/>
                      <a:pt x="60810" y="230444"/>
                    </a:cubicBezTo>
                    <a:cubicBezTo>
                      <a:pt x="50423" y="230444"/>
                      <a:pt x="42346" y="228789"/>
                      <a:pt x="36626" y="225527"/>
                    </a:cubicBezTo>
                    <a:cubicBezTo>
                      <a:pt x="30906" y="222216"/>
                      <a:pt x="26842" y="217901"/>
                      <a:pt x="24534"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2" y="201545"/>
                    </a:cubicBezTo>
                    <a:cubicBezTo>
                      <a:pt x="58201" y="202950"/>
                      <a:pt x="61512" y="203602"/>
                      <a:pt x="65726" y="203602"/>
                    </a:cubicBezTo>
                    <a:cubicBezTo>
                      <a:pt x="68887" y="203652"/>
                      <a:pt x="73102" y="203301"/>
                      <a:pt x="78320" y="202548"/>
                    </a:cubicBez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56" name="Google Shape;1456;p62"/>
              <p:cNvSpPr/>
              <p:nvPr/>
            </p:nvSpPr>
            <p:spPr>
              <a:xfrm>
                <a:off x="7812637" y="3205978"/>
                <a:ext cx="85996" cy="234357"/>
              </a:xfrm>
              <a:custGeom>
                <a:avLst/>
                <a:gdLst/>
                <a:ahLst/>
                <a:cxnLst/>
                <a:rect l="l" t="t" r="r" b="b"/>
                <a:pathLst>
                  <a:path w="85996" h="234357" extrusionOk="0">
                    <a:moveTo>
                      <a:pt x="85946" y="234358"/>
                    </a:moveTo>
                    <a:lnTo>
                      <a:pt x="57297" y="234358"/>
                    </a:lnTo>
                    <a:lnTo>
                      <a:pt x="57297" y="51728"/>
                    </a:lnTo>
                    <a:cubicBezTo>
                      <a:pt x="50373" y="58301"/>
                      <a:pt x="41342" y="64874"/>
                      <a:pt x="30154" y="71496"/>
                    </a:cubicBezTo>
                    <a:cubicBezTo>
                      <a:pt x="18965" y="78069"/>
                      <a:pt x="8880" y="83036"/>
                      <a:pt x="0" y="86297"/>
                    </a:cubicBezTo>
                    <a:lnTo>
                      <a:pt x="0" y="58602"/>
                    </a:lnTo>
                    <a:cubicBezTo>
                      <a:pt x="16005" y="51076"/>
                      <a:pt x="30054" y="41945"/>
                      <a:pt x="42045" y="31208"/>
                    </a:cubicBezTo>
                    <a:cubicBezTo>
                      <a:pt x="54036" y="20471"/>
                      <a:pt x="62515" y="10085"/>
                      <a:pt x="67533" y="0"/>
                    </a:cubicBezTo>
                    <a:lnTo>
                      <a:pt x="85997" y="0"/>
                    </a:lnTo>
                    <a:lnTo>
                      <a:pt x="85997" y="234358"/>
                    </a:lnTo>
                    <a:close/>
                  </a:path>
                </a:pathLst>
              </a:custGeom>
              <a:solidFill>
                <a:srgbClr val="FFD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grpSp>
          <p:nvGrpSpPr>
            <p:cNvPr id="1457" name="Google Shape;1457;p62"/>
            <p:cNvGrpSpPr/>
            <p:nvPr/>
          </p:nvGrpSpPr>
          <p:grpSpPr>
            <a:xfrm>
              <a:off x="7958489" y="3202918"/>
              <a:ext cx="1682852" cy="306204"/>
              <a:chOff x="7958489" y="3202918"/>
              <a:chExt cx="1682852" cy="306204"/>
            </a:xfrm>
          </p:grpSpPr>
          <p:sp>
            <p:nvSpPr>
              <p:cNvPr id="1458" name="Google Shape;1458;p62"/>
              <p:cNvSpPr/>
              <p:nvPr/>
            </p:nvSpPr>
            <p:spPr>
              <a:xfrm>
                <a:off x="7958489" y="3202918"/>
                <a:ext cx="90612" cy="241432"/>
              </a:xfrm>
              <a:custGeom>
                <a:avLst/>
                <a:gdLst/>
                <a:ahLst/>
                <a:cxnLst/>
                <a:rect l="l" t="t" r="r" b="b"/>
                <a:pathLst>
                  <a:path w="90612" h="241432" extrusionOk="0">
                    <a:moveTo>
                      <a:pt x="0" y="241432"/>
                    </a:moveTo>
                    <a:lnTo>
                      <a:pt x="67683" y="0"/>
                    </a:lnTo>
                    <a:lnTo>
                      <a:pt x="90613" y="0"/>
                    </a:lnTo>
                    <a:lnTo>
                      <a:pt x="23079" y="241432"/>
                    </a:lnTo>
                    <a:lnTo>
                      <a:pt x="0" y="241432"/>
                    </a:ln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59" name="Google Shape;1459;p62"/>
              <p:cNvSpPr/>
              <p:nvPr/>
            </p:nvSpPr>
            <p:spPr>
              <a:xfrm>
                <a:off x="8058963" y="3206028"/>
                <a:ext cx="154305" cy="234307"/>
              </a:xfrm>
              <a:custGeom>
                <a:avLst/>
                <a:gdLst/>
                <a:ahLst/>
                <a:cxnLst/>
                <a:rect l="l" t="t" r="r" b="b"/>
                <a:pathLst>
                  <a:path w="154305" h="234307" extrusionOk="0">
                    <a:moveTo>
                      <a:pt x="154305" y="206763"/>
                    </a:moveTo>
                    <a:lnTo>
                      <a:pt x="154305" y="234308"/>
                    </a:lnTo>
                    <a:lnTo>
                      <a:pt x="23" y="234308"/>
                    </a:lnTo>
                    <a:cubicBezTo>
                      <a:pt x="-178" y="227384"/>
                      <a:pt x="926" y="220761"/>
                      <a:pt x="3384" y="214389"/>
                    </a:cubicBezTo>
                    <a:cubicBezTo>
                      <a:pt x="7298" y="203853"/>
                      <a:pt x="13620" y="193517"/>
                      <a:pt x="22249" y="183332"/>
                    </a:cubicBezTo>
                    <a:cubicBezTo>
                      <a:pt x="30880" y="173147"/>
                      <a:pt x="43423" y="161356"/>
                      <a:pt x="59729" y="147960"/>
                    </a:cubicBezTo>
                    <a:cubicBezTo>
                      <a:pt x="85116" y="127138"/>
                      <a:pt x="102226" y="110682"/>
                      <a:pt x="111156" y="98540"/>
                    </a:cubicBezTo>
                    <a:cubicBezTo>
                      <a:pt x="120087" y="86398"/>
                      <a:pt x="124552" y="74908"/>
                      <a:pt x="124552" y="64071"/>
                    </a:cubicBezTo>
                    <a:cubicBezTo>
                      <a:pt x="124552" y="52732"/>
                      <a:pt x="120489" y="43149"/>
                      <a:pt x="112361" y="35322"/>
                    </a:cubicBezTo>
                    <a:cubicBezTo>
                      <a:pt x="104233" y="27545"/>
                      <a:pt x="93646" y="23631"/>
                      <a:pt x="80601" y="23631"/>
                    </a:cubicBezTo>
                    <a:cubicBezTo>
                      <a:pt x="66803" y="23631"/>
                      <a:pt x="55765" y="27796"/>
                      <a:pt x="47487" y="36074"/>
                    </a:cubicBezTo>
                    <a:cubicBezTo>
                      <a:pt x="39208" y="44353"/>
                      <a:pt x="34994" y="55842"/>
                      <a:pt x="34893" y="70493"/>
                    </a:cubicBezTo>
                    <a:lnTo>
                      <a:pt x="5442" y="67483"/>
                    </a:lnTo>
                    <a:cubicBezTo>
                      <a:pt x="7449" y="45507"/>
                      <a:pt x="15025" y="28749"/>
                      <a:pt x="28220" y="17259"/>
                    </a:cubicBezTo>
                    <a:cubicBezTo>
                      <a:pt x="41366" y="5770"/>
                      <a:pt x="59077" y="0"/>
                      <a:pt x="81253" y="0"/>
                    </a:cubicBezTo>
                    <a:cubicBezTo>
                      <a:pt x="103631" y="0"/>
                      <a:pt x="121391" y="6221"/>
                      <a:pt x="134437" y="18614"/>
                    </a:cubicBezTo>
                    <a:cubicBezTo>
                      <a:pt x="147482" y="31057"/>
                      <a:pt x="154004" y="46410"/>
                      <a:pt x="154004" y="64823"/>
                    </a:cubicBezTo>
                    <a:cubicBezTo>
                      <a:pt x="154004" y="74156"/>
                      <a:pt x="152097" y="83337"/>
                      <a:pt x="148284" y="92368"/>
                    </a:cubicBezTo>
                    <a:cubicBezTo>
                      <a:pt x="144471" y="101400"/>
                      <a:pt x="138099" y="110882"/>
                      <a:pt x="129269" y="120867"/>
                    </a:cubicBezTo>
                    <a:cubicBezTo>
                      <a:pt x="120388" y="130851"/>
                      <a:pt x="105687" y="144548"/>
                      <a:pt x="85066" y="161958"/>
                    </a:cubicBezTo>
                    <a:cubicBezTo>
                      <a:pt x="67857" y="176408"/>
                      <a:pt x="56819" y="186192"/>
                      <a:pt x="51952" y="191360"/>
                    </a:cubicBezTo>
                    <a:cubicBezTo>
                      <a:pt x="47085" y="196527"/>
                      <a:pt x="43021" y="201695"/>
                      <a:pt x="39860" y="206863"/>
                    </a:cubicBezTo>
                    <a:lnTo>
                      <a:pt x="154305" y="206863"/>
                    </a:ln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60" name="Google Shape;1460;p62"/>
              <p:cNvSpPr/>
              <p:nvPr/>
            </p:nvSpPr>
            <p:spPr>
              <a:xfrm>
                <a:off x="8244024" y="3206028"/>
                <a:ext cx="153479" cy="238371"/>
              </a:xfrm>
              <a:custGeom>
                <a:avLst/>
                <a:gdLst/>
                <a:ahLst/>
                <a:cxnLst/>
                <a:rect l="l" t="t" r="r" b="b"/>
                <a:pathLst>
                  <a:path w="153479" h="238371" extrusionOk="0">
                    <a:moveTo>
                      <a:pt x="4265" y="180322"/>
                    </a:moveTo>
                    <a:lnTo>
                      <a:pt x="31810" y="177763"/>
                    </a:lnTo>
                    <a:cubicBezTo>
                      <a:pt x="34167" y="190707"/>
                      <a:pt x="38583" y="200140"/>
                      <a:pt x="45206" y="205960"/>
                    </a:cubicBezTo>
                    <a:cubicBezTo>
                      <a:pt x="51778" y="211780"/>
                      <a:pt x="60208" y="214740"/>
                      <a:pt x="70543" y="214740"/>
                    </a:cubicBezTo>
                    <a:cubicBezTo>
                      <a:pt x="79373" y="214740"/>
                      <a:pt x="87100" y="212733"/>
                      <a:pt x="93723" y="208669"/>
                    </a:cubicBezTo>
                    <a:cubicBezTo>
                      <a:pt x="100346" y="204655"/>
                      <a:pt x="105815" y="199237"/>
                      <a:pt x="110029" y="192514"/>
                    </a:cubicBezTo>
                    <a:cubicBezTo>
                      <a:pt x="114294" y="185790"/>
                      <a:pt x="117856" y="176659"/>
                      <a:pt x="120716" y="165220"/>
                    </a:cubicBezTo>
                    <a:cubicBezTo>
                      <a:pt x="123576" y="153780"/>
                      <a:pt x="125031" y="142090"/>
                      <a:pt x="125031" y="130199"/>
                    </a:cubicBezTo>
                    <a:cubicBezTo>
                      <a:pt x="125031" y="128944"/>
                      <a:pt x="124981" y="127038"/>
                      <a:pt x="124881" y="124479"/>
                    </a:cubicBezTo>
                    <a:cubicBezTo>
                      <a:pt x="119161" y="133611"/>
                      <a:pt x="111334" y="141036"/>
                      <a:pt x="101399" y="146706"/>
                    </a:cubicBezTo>
                    <a:cubicBezTo>
                      <a:pt x="91465" y="152375"/>
                      <a:pt x="80728" y="155235"/>
                      <a:pt x="69139" y="155235"/>
                    </a:cubicBezTo>
                    <a:cubicBezTo>
                      <a:pt x="49821" y="155235"/>
                      <a:pt x="33465" y="148211"/>
                      <a:pt x="20069" y="134213"/>
                    </a:cubicBezTo>
                    <a:cubicBezTo>
                      <a:pt x="6673" y="120214"/>
                      <a:pt x="0" y="101751"/>
                      <a:pt x="0" y="78822"/>
                    </a:cubicBezTo>
                    <a:cubicBezTo>
                      <a:pt x="0" y="55140"/>
                      <a:pt x="6974" y="36074"/>
                      <a:pt x="20922" y="21675"/>
                    </a:cubicBezTo>
                    <a:cubicBezTo>
                      <a:pt x="34870" y="7225"/>
                      <a:pt x="52380" y="0"/>
                      <a:pt x="73403" y="0"/>
                    </a:cubicBezTo>
                    <a:cubicBezTo>
                      <a:pt x="88606" y="0"/>
                      <a:pt x="102453" y="4064"/>
                      <a:pt x="115046" y="12242"/>
                    </a:cubicBezTo>
                    <a:cubicBezTo>
                      <a:pt x="127640" y="20420"/>
                      <a:pt x="137173" y="32061"/>
                      <a:pt x="143696" y="47213"/>
                    </a:cubicBezTo>
                    <a:cubicBezTo>
                      <a:pt x="150218" y="62365"/>
                      <a:pt x="153479" y="84240"/>
                      <a:pt x="153479" y="112889"/>
                    </a:cubicBezTo>
                    <a:cubicBezTo>
                      <a:pt x="153479" y="142742"/>
                      <a:pt x="150218" y="166474"/>
                      <a:pt x="143746" y="184135"/>
                    </a:cubicBezTo>
                    <a:cubicBezTo>
                      <a:pt x="137273" y="201796"/>
                      <a:pt x="127640" y="215292"/>
                      <a:pt x="114846" y="224524"/>
                    </a:cubicBezTo>
                    <a:cubicBezTo>
                      <a:pt x="102052" y="233756"/>
                      <a:pt x="87050" y="238372"/>
                      <a:pt x="69840" y="238372"/>
                    </a:cubicBezTo>
                    <a:cubicBezTo>
                      <a:pt x="51578" y="238372"/>
                      <a:pt x="36676" y="233304"/>
                      <a:pt x="25086" y="223169"/>
                    </a:cubicBezTo>
                    <a:cubicBezTo>
                      <a:pt x="13546" y="212934"/>
                      <a:pt x="6623" y="198685"/>
                      <a:pt x="4265" y="180322"/>
                    </a:cubicBezTo>
                    <a:close/>
                    <a:moveTo>
                      <a:pt x="121619" y="77317"/>
                    </a:moveTo>
                    <a:cubicBezTo>
                      <a:pt x="121619" y="60860"/>
                      <a:pt x="117254" y="47815"/>
                      <a:pt x="108474" y="38131"/>
                    </a:cubicBezTo>
                    <a:cubicBezTo>
                      <a:pt x="99694" y="28498"/>
                      <a:pt x="89158" y="23631"/>
                      <a:pt x="76865" y="23631"/>
                    </a:cubicBezTo>
                    <a:cubicBezTo>
                      <a:pt x="64121" y="23631"/>
                      <a:pt x="53033" y="28849"/>
                      <a:pt x="43600" y="39235"/>
                    </a:cubicBezTo>
                    <a:cubicBezTo>
                      <a:pt x="34167" y="49621"/>
                      <a:pt x="29452" y="63118"/>
                      <a:pt x="29452" y="79675"/>
                    </a:cubicBezTo>
                    <a:cubicBezTo>
                      <a:pt x="29452" y="94526"/>
                      <a:pt x="33917" y="106618"/>
                      <a:pt x="42898" y="115900"/>
                    </a:cubicBezTo>
                    <a:cubicBezTo>
                      <a:pt x="51879" y="125182"/>
                      <a:pt x="62917" y="129848"/>
                      <a:pt x="76112" y="129848"/>
                    </a:cubicBezTo>
                    <a:cubicBezTo>
                      <a:pt x="89358" y="129848"/>
                      <a:pt x="100296" y="125182"/>
                      <a:pt x="108825" y="115900"/>
                    </a:cubicBezTo>
                    <a:cubicBezTo>
                      <a:pt x="117355" y="106618"/>
                      <a:pt x="121619" y="93773"/>
                      <a:pt x="121619" y="77317"/>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61" name="Google Shape;1461;p62"/>
              <p:cNvSpPr/>
              <p:nvPr/>
            </p:nvSpPr>
            <p:spPr>
              <a:xfrm>
                <a:off x="8421713" y="3206028"/>
                <a:ext cx="154304" cy="234307"/>
              </a:xfrm>
              <a:custGeom>
                <a:avLst/>
                <a:gdLst/>
                <a:ahLst/>
                <a:cxnLst/>
                <a:rect l="l" t="t" r="r" b="b"/>
                <a:pathLst>
                  <a:path w="154304" h="234307" extrusionOk="0">
                    <a:moveTo>
                      <a:pt x="154305" y="206763"/>
                    </a:moveTo>
                    <a:lnTo>
                      <a:pt x="154305" y="234308"/>
                    </a:lnTo>
                    <a:lnTo>
                      <a:pt x="23" y="234308"/>
                    </a:lnTo>
                    <a:cubicBezTo>
                      <a:pt x="-177" y="227384"/>
                      <a:pt x="926" y="220761"/>
                      <a:pt x="3385" y="214389"/>
                    </a:cubicBezTo>
                    <a:cubicBezTo>
                      <a:pt x="7298" y="203853"/>
                      <a:pt x="13620" y="193517"/>
                      <a:pt x="22250" y="183332"/>
                    </a:cubicBezTo>
                    <a:cubicBezTo>
                      <a:pt x="30880" y="173147"/>
                      <a:pt x="43423" y="161356"/>
                      <a:pt x="59729" y="147960"/>
                    </a:cubicBezTo>
                    <a:cubicBezTo>
                      <a:pt x="85117" y="127138"/>
                      <a:pt x="102225" y="110682"/>
                      <a:pt x="111156" y="98540"/>
                    </a:cubicBezTo>
                    <a:cubicBezTo>
                      <a:pt x="120087" y="86398"/>
                      <a:pt x="124553" y="74908"/>
                      <a:pt x="124553" y="64071"/>
                    </a:cubicBezTo>
                    <a:cubicBezTo>
                      <a:pt x="124553" y="52732"/>
                      <a:pt x="120488" y="43149"/>
                      <a:pt x="112360" y="35322"/>
                    </a:cubicBezTo>
                    <a:cubicBezTo>
                      <a:pt x="104232" y="27545"/>
                      <a:pt x="93646" y="23631"/>
                      <a:pt x="80601" y="23631"/>
                    </a:cubicBezTo>
                    <a:cubicBezTo>
                      <a:pt x="66804" y="23631"/>
                      <a:pt x="55766" y="27796"/>
                      <a:pt x="47487" y="36074"/>
                    </a:cubicBezTo>
                    <a:cubicBezTo>
                      <a:pt x="39208" y="44353"/>
                      <a:pt x="34994" y="55842"/>
                      <a:pt x="34894" y="70493"/>
                    </a:cubicBezTo>
                    <a:lnTo>
                      <a:pt x="5442" y="67483"/>
                    </a:lnTo>
                    <a:cubicBezTo>
                      <a:pt x="7449" y="45507"/>
                      <a:pt x="15025" y="28749"/>
                      <a:pt x="28220" y="17259"/>
                    </a:cubicBezTo>
                    <a:cubicBezTo>
                      <a:pt x="41366" y="5770"/>
                      <a:pt x="59077" y="0"/>
                      <a:pt x="81253" y="0"/>
                    </a:cubicBezTo>
                    <a:cubicBezTo>
                      <a:pt x="103630" y="0"/>
                      <a:pt x="121392" y="6221"/>
                      <a:pt x="134437" y="18614"/>
                    </a:cubicBezTo>
                    <a:cubicBezTo>
                      <a:pt x="147482" y="31057"/>
                      <a:pt x="154004" y="46410"/>
                      <a:pt x="154004" y="64823"/>
                    </a:cubicBezTo>
                    <a:cubicBezTo>
                      <a:pt x="154004" y="74156"/>
                      <a:pt x="152098" y="83337"/>
                      <a:pt x="148284" y="92368"/>
                    </a:cubicBezTo>
                    <a:cubicBezTo>
                      <a:pt x="144471" y="101400"/>
                      <a:pt x="138099" y="110882"/>
                      <a:pt x="129269" y="120867"/>
                    </a:cubicBezTo>
                    <a:cubicBezTo>
                      <a:pt x="120389" y="130851"/>
                      <a:pt x="105688" y="144548"/>
                      <a:pt x="85067" y="161958"/>
                    </a:cubicBezTo>
                    <a:cubicBezTo>
                      <a:pt x="67857" y="176408"/>
                      <a:pt x="56819" y="186192"/>
                      <a:pt x="51953" y="191360"/>
                    </a:cubicBezTo>
                    <a:cubicBezTo>
                      <a:pt x="47085" y="196527"/>
                      <a:pt x="43022" y="201695"/>
                      <a:pt x="39861" y="206863"/>
                    </a:cubicBezTo>
                    <a:lnTo>
                      <a:pt x="154305" y="206863"/>
                    </a:ln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62" name="Google Shape;1462;p62"/>
              <p:cNvSpPr/>
              <p:nvPr/>
            </p:nvSpPr>
            <p:spPr>
              <a:xfrm>
                <a:off x="8606724" y="3210092"/>
                <a:ext cx="154784" cy="234257"/>
              </a:xfrm>
              <a:custGeom>
                <a:avLst/>
                <a:gdLst/>
                <a:ahLst/>
                <a:cxnLst/>
                <a:rect l="l" t="t" r="r" b="b"/>
                <a:pathLst>
                  <a:path w="154784" h="234257" extrusionOk="0">
                    <a:moveTo>
                      <a:pt x="0" y="169083"/>
                    </a:moveTo>
                    <a:lnTo>
                      <a:pt x="30104" y="166524"/>
                    </a:lnTo>
                    <a:cubicBezTo>
                      <a:pt x="32312" y="181175"/>
                      <a:pt x="37530" y="192213"/>
                      <a:pt x="45608" y="199588"/>
                    </a:cubicBezTo>
                    <a:cubicBezTo>
                      <a:pt x="53685" y="206963"/>
                      <a:pt x="63519" y="210676"/>
                      <a:pt x="75009" y="210676"/>
                    </a:cubicBezTo>
                    <a:cubicBezTo>
                      <a:pt x="88807" y="210676"/>
                      <a:pt x="100497" y="205458"/>
                      <a:pt x="110030" y="195072"/>
                    </a:cubicBezTo>
                    <a:cubicBezTo>
                      <a:pt x="119563" y="184687"/>
                      <a:pt x="124379" y="170889"/>
                      <a:pt x="124379" y="153680"/>
                    </a:cubicBezTo>
                    <a:cubicBezTo>
                      <a:pt x="124379" y="137323"/>
                      <a:pt x="119764" y="124429"/>
                      <a:pt x="110581" y="114996"/>
                    </a:cubicBezTo>
                    <a:cubicBezTo>
                      <a:pt x="101400" y="105564"/>
                      <a:pt x="89358" y="100848"/>
                      <a:pt x="74507" y="100848"/>
                    </a:cubicBezTo>
                    <a:cubicBezTo>
                      <a:pt x="65275" y="100848"/>
                      <a:pt x="56947" y="102955"/>
                      <a:pt x="49521" y="107119"/>
                    </a:cubicBezTo>
                    <a:cubicBezTo>
                      <a:pt x="42095" y="111334"/>
                      <a:pt x="36225" y="116752"/>
                      <a:pt x="32010" y="123425"/>
                    </a:cubicBezTo>
                    <a:lnTo>
                      <a:pt x="5118" y="119913"/>
                    </a:lnTo>
                    <a:lnTo>
                      <a:pt x="27746" y="0"/>
                    </a:lnTo>
                    <a:lnTo>
                      <a:pt x="143846" y="0"/>
                    </a:lnTo>
                    <a:lnTo>
                      <a:pt x="143846" y="27394"/>
                    </a:lnTo>
                    <a:lnTo>
                      <a:pt x="50675" y="27394"/>
                    </a:lnTo>
                    <a:lnTo>
                      <a:pt x="38082" y="90111"/>
                    </a:lnTo>
                    <a:cubicBezTo>
                      <a:pt x="52080" y="80327"/>
                      <a:pt x="66781" y="75460"/>
                      <a:pt x="82183" y="75460"/>
                    </a:cubicBezTo>
                    <a:cubicBezTo>
                      <a:pt x="102554" y="75460"/>
                      <a:pt x="119764" y="82535"/>
                      <a:pt x="133761" y="96633"/>
                    </a:cubicBezTo>
                    <a:cubicBezTo>
                      <a:pt x="147760" y="110732"/>
                      <a:pt x="154784" y="128894"/>
                      <a:pt x="154784" y="151121"/>
                    </a:cubicBezTo>
                    <a:cubicBezTo>
                      <a:pt x="154784" y="172244"/>
                      <a:pt x="148613" y="190507"/>
                      <a:pt x="136320" y="205910"/>
                    </a:cubicBezTo>
                    <a:cubicBezTo>
                      <a:pt x="121369" y="224825"/>
                      <a:pt x="100898" y="234258"/>
                      <a:pt x="75009" y="234258"/>
                    </a:cubicBezTo>
                    <a:cubicBezTo>
                      <a:pt x="53786" y="234258"/>
                      <a:pt x="36426" y="228337"/>
                      <a:pt x="23030" y="216446"/>
                    </a:cubicBezTo>
                    <a:cubicBezTo>
                      <a:pt x="9583" y="204505"/>
                      <a:pt x="1907" y="188751"/>
                      <a:pt x="0" y="169083"/>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63" name="Google Shape;1463;p62"/>
              <p:cNvSpPr/>
              <p:nvPr/>
            </p:nvSpPr>
            <p:spPr>
              <a:xfrm>
                <a:off x="8788099" y="3210092"/>
                <a:ext cx="154783" cy="234257"/>
              </a:xfrm>
              <a:custGeom>
                <a:avLst/>
                <a:gdLst/>
                <a:ahLst/>
                <a:cxnLst/>
                <a:rect l="l" t="t" r="r" b="b"/>
                <a:pathLst>
                  <a:path w="154783" h="234257" extrusionOk="0">
                    <a:moveTo>
                      <a:pt x="0" y="169083"/>
                    </a:moveTo>
                    <a:lnTo>
                      <a:pt x="30104" y="166524"/>
                    </a:lnTo>
                    <a:cubicBezTo>
                      <a:pt x="32312" y="181175"/>
                      <a:pt x="37529" y="192213"/>
                      <a:pt x="45608" y="199588"/>
                    </a:cubicBezTo>
                    <a:cubicBezTo>
                      <a:pt x="53685" y="206963"/>
                      <a:pt x="63519" y="210676"/>
                      <a:pt x="75009" y="210676"/>
                    </a:cubicBezTo>
                    <a:cubicBezTo>
                      <a:pt x="88807" y="210676"/>
                      <a:pt x="100497" y="205458"/>
                      <a:pt x="110030" y="195072"/>
                    </a:cubicBezTo>
                    <a:cubicBezTo>
                      <a:pt x="119563" y="184687"/>
                      <a:pt x="124379" y="170889"/>
                      <a:pt x="124379" y="153680"/>
                    </a:cubicBezTo>
                    <a:cubicBezTo>
                      <a:pt x="124379" y="137323"/>
                      <a:pt x="119763" y="124429"/>
                      <a:pt x="110581" y="114996"/>
                    </a:cubicBezTo>
                    <a:cubicBezTo>
                      <a:pt x="101400" y="105564"/>
                      <a:pt x="89358" y="100848"/>
                      <a:pt x="74507" y="100848"/>
                    </a:cubicBezTo>
                    <a:cubicBezTo>
                      <a:pt x="65275" y="100848"/>
                      <a:pt x="56946" y="102955"/>
                      <a:pt x="49521" y="107119"/>
                    </a:cubicBezTo>
                    <a:cubicBezTo>
                      <a:pt x="42095" y="111334"/>
                      <a:pt x="36225" y="116752"/>
                      <a:pt x="32010" y="123425"/>
                    </a:cubicBezTo>
                    <a:lnTo>
                      <a:pt x="5118" y="119913"/>
                    </a:lnTo>
                    <a:lnTo>
                      <a:pt x="27746" y="0"/>
                    </a:lnTo>
                    <a:lnTo>
                      <a:pt x="143846" y="0"/>
                    </a:lnTo>
                    <a:lnTo>
                      <a:pt x="143846" y="27394"/>
                    </a:lnTo>
                    <a:lnTo>
                      <a:pt x="50675" y="27394"/>
                    </a:lnTo>
                    <a:lnTo>
                      <a:pt x="38082" y="90111"/>
                    </a:lnTo>
                    <a:cubicBezTo>
                      <a:pt x="52080" y="80327"/>
                      <a:pt x="66781" y="75460"/>
                      <a:pt x="82183" y="75460"/>
                    </a:cubicBezTo>
                    <a:cubicBezTo>
                      <a:pt x="102554" y="75460"/>
                      <a:pt x="119763" y="82535"/>
                      <a:pt x="133761" y="96633"/>
                    </a:cubicBezTo>
                    <a:cubicBezTo>
                      <a:pt x="147760" y="110732"/>
                      <a:pt x="154784" y="128894"/>
                      <a:pt x="154784" y="151121"/>
                    </a:cubicBezTo>
                    <a:cubicBezTo>
                      <a:pt x="154784" y="172244"/>
                      <a:pt x="148612" y="190507"/>
                      <a:pt x="136320" y="205910"/>
                    </a:cubicBezTo>
                    <a:cubicBezTo>
                      <a:pt x="121369" y="224825"/>
                      <a:pt x="100898" y="234258"/>
                      <a:pt x="75009" y="234258"/>
                    </a:cubicBezTo>
                    <a:cubicBezTo>
                      <a:pt x="53786" y="234258"/>
                      <a:pt x="36426" y="228337"/>
                      <a:pt x="23030" y="216446"/>
                    </a:cubicBezTo>
                    <a:cubicBezTo>
                      <a:pt x="9583" y="204505"/>
                      <a:pt x="1907" y="188751"/>
                      <a:pt x="0" y="169083"/>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64" name="Google Shape;1464;p62"/>
              <p:cNvSpPr/>
              <p:nvPr/>
            </p:nvSpPr>
            <p:spPr>
              <a:xfrm>
                <a:off x="8971381" y="3209942"/>
                <a:ext cx="151121" cy="230394"/>
              </a:xfrm>
              <a:custGeom>
                <a:avLst/>
                <a:gdLst/>
                <a:ahLst/>
                <a:cxnLst/>
                <a:rect l="l" t="t" r="r" b="b"/>
                <a:pathLst>
                  <a:path w="151121" h="230394" extrusionOk="0">
                    <a:moveTo>
                      <a:pt x="0" y="27545"/>
                    </a:moveTo>
                    <a:lnTo>
                      <a:pt x="0" y="0"/>
                    </a:lnTo>
                    <a:lnTo>
                      <a:pt x="151121" y="0"/>
                    </a:lnTo>
                    <a:lnTo>
                      <a:pt x="151121" y="22277"/>
                    </a:lnTo>
                    <a:cubicBezTo>
                      <a:pt x="136270" y="38081"/>
                      <a:pt x="121519" y="59104"/>
                      <a:pt x="106919" y="85344"/>
                    </a:cubicBezTo>
                    <a:cubicBezTo>
                      <a:pt x="92318" y="111585"/>
                      <a:pt x="81030" y="138528"/>
                      <a:pt x="73102" y="166223"/>
                    </a:cubicBezTo>
                    <a:cubicBezTo>
                      <a:pt x="67383" y="185740"/>
                      <a:pt x="63719" y="207164"/>
                      <a:pt x="62114" y="230394"/>
                    </a:cubicBezTo>
                    <a:lnTo>
                      <a:pt x="32663" y="230394"/>
                    </a:lnTo>
                    <a:cubicBezTo>
                      <a:pt x="32963" y="212031"/>
                      <a:pt x="36576" y="189854"/>
                      <a:pt x="43500" y="163815"/>
                    </a:cubicBezTo>
                    <a:cubicBezTo>
                      <a:pt x="50424" y="137825"/>
                      <a:pt x="60308" y="112739"/>
                      <a:pt x="73202" y="88555"/>
                    </a:cubicBezTo>
                    <a:cubicBezTo>
                      <a:pt x="86097" y="64372"/>
                      <a:pt x="99844" y="44052"/>
                      <a:pt x="114344" y="27495"/>
                    </a:cubicBezTo>
                    <a:lnTo>
                      <a:pt x="0" y="27495"/>
                    </a:ln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65" name="Google Shape;1465;p62"/>
              <p:cNvSpPr/>
              <p:nvPr/>
            </p:nvSpPr>
            <p:spPr>
              <a:xfrm>
                <a:off x="9166956" y="3407673"/>
                <a:ext cx="32662" cy="32662"/>
              </a:xfrm>
              <a:custGeom>
                <a:avLst/>
                <a:gdLst/>
                <a:ahLst/>
                <a:cxnLst/>
                <a:rect l="l" t="t" r="r" b="b"/>
                <a:pathLst>
                  <a:path w="32662" h="32662" extrusionOk="0">
                    <a:moveTo>
                      <a:pt x="0" y="32663"/>
                    </a:moveTo>
                    <a:lnTo>
                      <a:pt x="0" y="0"/>
                    </a:lnTo>
                    <a:lnTo>
                      <a:pt x="32663" y="0"/>
                    </a:lnTo>
                    <a:lnTo>
                      <a:pt x="32663" y="32663"/>
                    </a:lnTo>
                    <a:lnTo>
                      <a:pt x="0" y="32663"/>
                    </a:ln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66" name="Google Shape;1466;p62"/>
              <p:cNvSpPr/>
              <p:nvPr/>
            </p:nvSpPr>
            <p:spPr>
              <a:xfrm>
                <a:off x="9212965" y="3206881"/>
                <a:ext cx="64973" cy="302141"/>
              </a:xfrm>
              <a:custGeom>
                <a:avLst/>
                <a:gdLst/>
                <a:ahLst/>
                <a:cxnLst/>
                <a:rect l="l" t="t" r="r" b="b"/>
                <a:pathLst>
                  <a:path w="64973" h="302141" extrusionOk="0">
                    <a:moveTo>
                      <a:pt x="0" y="299081"/>
                    </a:moveTo>
                    <a:lnTo>
                      <a:pt x="5418" y="274697"/>
                    </a:lnTo>
                    <a:cubicBezTo>
                      <a:pt x="11138" y="276202"/>
                      <a:pt x="15654" y="276905"/>
                      <a:pt x="18966" y="276905"/>
                    </a:cubicBezTo>
                    <a:cubicBezTo>
                      <a:pt x="24785" y="276905"/>
                      <a:pt x="29150" y="274948"/>
                      <a:pt x="32010" y="271084"/>
                    </a:cubicBezTo>
                    <a:cubicBezTo>
                      <a:pt x="34870" y="267221"/>
                      <a:pt x="36325" y="257538"/>
                      <a:pt x="36325" y="242034"/>
                    </a:cubicBezTo>
                    <a:lnTo>
                      <a:pt x="36325" y="64372"/>
                    </a:lnTo>
                    <a:lnTo>
                      <a:pt x="64974" y="64372"/>
                    </a:lnTo>
                    <a:lnTo>
                      <a:pt x="64974" y="242737"/>
                    </a:lnTo>
                    <a:cubicBezTo>
                      <a:pt x="64974" y="263559"/>
                      <a:pt x="62265" y="278059"/>
                      <a:pt x="56846" y="286237"/>
                    </a:cubicBezTo>
                    <a:cubicBezTo>
                      <a:pt x="49922" y="296873"/>
                      <a:pt x="38482" y="302142"/>
                      <a:pt x="22427" y="302142"/>
                    </a:cubicBezTo>
                    <a:cubicBezTo>
                      <a:pt x="14700" y="302091"/>
                      <a:pt x="7225" y="301088"/>
                      <a:pt x="0" y="299081"/>
                    </a:cubicBezTo>
                    <a:close/>
                    <a:moveTo>
                      <a:pt x="36325" y="33315"/>
                    </a:moveTo>
                    <a:lnTo>
                      <a:pt x="36325" y="0"/>
                    </a:lnTo>
                    <a:lnTo>
                      <a:pt x="64974" y="0"/>
                    </a:lnTo>
                    <a:lnTo>
                      <a:pt x="64974" y="33265"/>
                    </a:lnTo>
                    <a:lnTo>
                      <a:pt x="36325" y="33265"/>
                    </a:ln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67" name="Google Shape;1467;p62"/>
              <p:cNvSpPr/>
              <p:nvPr/>
            </p:nvSpPr>
            <p:spPr>
              <a:xfrm>
                <a:off x="9321890" y="3267390"/>
                <a:ext cx="146856" cy="237769"/>
              </a:xfrm>
              <a:custGeom>
                <a:avLst/>
                <a:gdLst/>
                <a:ahLst/>
                <a:cxnLst/>
                <a:rect l="l" t="t" r="r" b="b"/>
                <a:pathLst>
                  <a:path w="146856" h="237769" extrusionOk="0">
                    <a:moveTo>
                      <a:pt x="0" y="237770"/>
                    </a:moveTo>
                    <a:lnTo>
                      <a:pt x="0" y="3863"/>
                    </a:lnTo>
                    <a:lnTo>
                      <a:pt x="26140" y="3863"/>
                    </a:lnTo>
                    <a:lnTo>
                      <a:pt x="26140" y="25839"/>
                    </a:lnTo>
                    <a:cubicBezTo>
                      <a:pt x="32312" y="17259"/>
                      <a:pt x="39236"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6" y="56144"/>
                      <a:pt x="146856" y="70945"/>
                      <a:pt x="146856" y="87100"/>
                    </a:cubicBezTo>
                    <a:cubicBezTo>
                      <a:pt x="146856" y="104410"/>
                      <a:pt x="143746" y="119964"/>
                      <a:pt x="137524" y="133861"/>
                    </a:cubicBezTo>
                    <a:cubicBezTo>
                      <a:pt x="131303" y="147709"/>
                      <a:pt x="122272" y="158346"/>
                      <a:pt x="110431" y="165721"/>
                    </a:cubicBezTo>
                    <a:cubicBezTo>
                      <a:pt x="98590" y="173097"/>
                      <a:pt x="86147" y="176809"/>
                      <a:pt x="73102" y="176809"/>
                    </a:cubicBezTo>
                    <a:cubicBezTo>
                      <a:pt x="63569" y="176809"/>
                      <a:pt x="54989" y="174803"/>
                      <a:pt x="47364" y="170739"/>
                    </a:cubicBezTo>
                    <a:cubicBezTo>
                      <a:pt x="39787" y="166725"/>
                      <a:pt x="33516" y="161607"/>
                      <a:pt x="28649" y="155436"/>
                    </a:cubicBezTo>
                    <a:lnTo>
                      <a:pt x="28649" y="237770"/>
                    </a:lnTo>
                    <a:lnTo>
                      <a:pt x="0" y="237770"/>
                    </a:lnTo>
                    <a:close/>
                    <a:moveTo>
                      <a:pt x="25940" y="89358"/>
                    </a:moveTo>
                    <a:cubicBezTo>
                      <a:pt x="25940" y="111133"/>
                      <a:pt x="30355" y="127188"/>
                      <a:pt x="39135" y="137624"/>
                    </a:cubicBezTo>
                    <a:cubicBezTo>
                      <a:pt x="47966" y="148010"/>
                      <a:pt x="58602" y="153228"/>
                      <a:pt x="71146" y="153228"/>
                    </a:cubicBezTo>
                    <a:cubicBezTo>
                      <a:pt x="83889" y="153228"/>
                      <a:pt x="94777" y="147860"/>
                      <a:pt x="103858" y="137072"/>
                    </a:cubicBezTo>
                    <a:cubicBezTo>
                      <a:pt x="112939" y="126285"/>
                      <a:pt x="117455" y="109628"/>
                      <a:pt x="117455" y="87000"/>
                    </a:cubicBezTo>
                    <a:cubicBezTo>
                      <a:pt x="117455" y="65476"/>
                      <a:pt x="113040" y="49320"/>
                      <a:pt x="104159" y="38583"/>
                    </a:cubicBezTo>
                    <a:cubicBezTo>
                      <a:pt x="95278" y="27846"/>
                      <a:pt x="84692" y="22477"/>
                      <a:pt x="72400" y="22477"/>
                    </a:cubicBezTo>
                    <a:cubicBezTo>
                      <a:pt x="60208" y="22477"/>
                      <a:pt x="49370" y="28197"/>
                      <a:pt x="39988" y="39586"/>
                    </a:cubicBezTo>
                    <a:cubicBezTo>
                      <a:pt x="30656" y="51026"/>
                      <a:pt x="25940" y="67583"/>
                      <a:pt x="25940" y="89358"/>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68" name="Google Shape;1468;p62"/>
              <p:cNvSpPr/>
              <p:nvPr/>
            </p:nvSpPr>
            <p:spPr>
              <a:xfrm>
                <a:off x="9492277" y="3267540"/>
                <a:ext cx="149064" cy="241582"/>
              </a:xfrm>
              <a:custGeom>
                <a:avLst/>
                <a:gdLst/>
                <a:ahLst/>
                <a:cxnLst/>
                <a:rect l="l" t="t" r="r" b="b"/>
                <a:pathLst>
                  <a:path w="149064" h="241582" extrusionOk="0">
                    <a:moveTo>
                      <a:pt x="5720" y="186844"/>
                    </a:moveTo>
                    <a:lnTo>
                      <a:pt x="33566" y="191008"/>
                    </a:lnTo>
                    <a:cubicBezTo>
                      <a:pt x="34720" y="199588"/>
                      <a:pt x="37981" y="205860"/>
                      <a:pt x="43299" y="209823"/>
                    </a:cubicBezTo>
                    <a:cubicBezTo>
                      <a:pt x="50424" y="215142"/>
                      <a:pt x="60108" y="217801"/>
                      <a:pt x="72450" y="217801"/>
                    </a:cubicBezTo>
                    <a:cubicBezTo>
                      <a:pt x="85696" y="217801"/>
                      <a:pt x="95981" y="215142"/>
                      <a:pt x="103206" y="209823"/>
                    </a:cubicBezTo>
                    <a:cubicBezTo>
                      <a:pt x="110431" y="204505"/>
                      <a:pt x="115298" y="197079"/>
                      <a:pt x="117857" y="187546"/>
                    </a:cubicBezTo>
                    <a:cubicBezTo>
                      <a:pt x="119362" y="181726"/>
                      <a:pt x="120014" y="169434"/>
                      <a:pt x="119914" y="150770"/>
                    </a:cubicBezTo>
                    <a:cubicBezTo>
                      <a:pt x="107370" y="165521"/>
                      <a:pt x="91767" y="172896"/>
                      <a:pt x="73102" y="172896"/>
                    </a:cubicBezTo>
                    <a:cubicBezTo>
                      <a:pt x="49872" y="172896"/>
                      <a:pt x="31860" y="164517"/>
                      <a:pt x="19116" y="147759"/>
                    </a:cubicBezTo>
                    <a:cubicBezTo>
                      <a:pt x="6372" y="131002"/>
                      <a:pt x="0" y="110882"/>
                      <a:pt x="0" y="87401"/>
                    </a:cubicBezTo>
                    <a:cubicBezTo>
                      <a:pt x="0" y="71246"/>
                      <a:pt x="2910" y="56394"/>
                      <a:pt x="8780" y="42747"/>
                    </a:cubicBezTo>
                    <a:cubicBezTo>
                      <a:pt x="14601" y="29100"/>
                      <a:pt x="23080" y="18564"/>
                      <a:pt x="34168" y="11138"/>
                    </a:cubicBezTo>
                    <a:cubicBezTo>
                      <a:pt x="45256" y="3713"/>
                      <a:pt x="58302" y="0"/>
                      <a:pt x="73253" y="0"/>
                    </a:cubicBezTo>
                    <a:cubicBezTo>
                      <a:pt x="93222" y="0"/>
                      <a:pt x="109679" y="8078"/>
                      <a:pt x="122623" y="24183"/>
                    </a:cubicBezTo>
                    <a:lnTo>
                      <a:pt x="122623" y="3813"/>
                    </a:lnTo>
                    <a:lnTo>
                      <a:pt x="149064" y="3813"/>
                    </a:lnTo>
                    <a:lnTo>
                      <a:pt x="149064" y="150017"/>
                    </a:lnTo>
                    <a:cubicBezTo>
                      <a:pt x="149064" y="176358"/>
                      <a:pt x="146405" y="195022"/>
                      <a:pt x="141037" y="206010"/>
                    </a:cubicBezTo>
                    <a:cubicBezTo>
                      <a:pt x="135668" y="216998"/>
                      <a:pt x="127189" y="225678"/>
                      <a:pt x="115549" y="232050"/>
                    </a:cubicBezTo>
                    <a:cubicBezTo>
                      <a:pt x="103909" y="238422"/>
                      <a:pt x="89610" y="241583"/>
                      <a:pt x="72651" y="241583"/>
                    </a:cubicBezTo>
                    <a:cubicBezTo>
                      <a:pt x="52481" y="241583"/>
                      <a:pt x="36175" y="237017"/>
                      <a:pt x="23783" y="227986"/>
                    </a:cubicBezTo>
                    <a:cubicBezTo>
                      <a:pt x="11289" y="218754"/>
                      <a:pt x="5319" y="205057"/>
                      <a:pt x="5720" y="186844"/>
                    </a:cubicBezTo>
                    <a:close/>
                    <a:moveTo>
                      <a:pt x="29452" y="85244"/>
                    </a:moveTo>
                    <a:cubicBezTo>
                      <a:pt x="29452" y="107420"/>
                      <a:pt x="33867" y="123626"/>
                      <a:pt x="42647" y="133811"/>
                    </a:cubicBezTo>
                    <a:cubicBezTo>
                      <a:pt x="51478" y="143996"/>
                      <a:pt x="62516" y="149114"/>
                      <a:pt x="75762" y="149114"/>
                    </a:cubicBezTo>
                    <a:cubicBezTo>
                      <a:pt x="88907" y="149114"/>
                      <a:pt x="99945" y="144047"/>
                      <a:pt x="108876" y="133912"/>
                    </a:cubicBezTo>
                    <a:cubicBezTo>
                      <a:pt x="117807" y="123777"/>
                      <a:pt x="122272" y="107872"/>
                      <a:pt x="122272" y="86197"/>
                    </a:cubicBezTo>
                    <a:cubicBezTo>
                      <a:pt x="122272" y="65476"/>
                      <a:pt x="117656" y="49872"/>
                      <a:pt x="108475" y="39386"/>
                    </a:cubicBezTo>
                    <a:cubicBezTo>
                      <a:pt x="99293" y="28900"/>
                      <a:pt x="88205" y="23631"/>
                      <a:pt x="75259" y="23631"/>
                    </a:cubicBezTo>
                    <a:cubicBezTo>
                      <a:pt x="62516" y="23631"/>
                      <a:pt x="51678" y="28799"/>
                      <a:pt x="42798" y="39135"/>
                    </a:cubicBezTo>
                    <a:cubicBezTo>
                      <a:pt x="33917" y="49471"/>
                      <a:pt x="29452" y="64823"/>
                      <a:pt x="29452" y="85244"/>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grpSp>
      <p:sp>
        <p:nvSpPr>
          <p:cNvPr id="1469" name="Google Shape;1469;p62"/>
          <p:cNvSpPr txBox="1"/>
          <p:nvPr/>
        </p:nvSpPr>
        <p:spPr>
          <a:xfrm>
            <a:off x="1635368" y="3639580"/>
            <a:ext cx="975097"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1600" b="1" dirty="0">
                <a:solidFill>
                  <a:srgbClr val="BF9000"/>
                </a:solidFill>
                <a:latin typeface="Meiryo UI" panose="020B0604030504040204" pitchFamily="50" charset="-128"/>
                <a:ea typeface="Meiryo UI" panose="020B0604030504040204" pitchFamily="50" charset="-128"/>
                <a:sym typeface="Arial"/>
              </a:rPr>
              <a:t>バケット</a:t>
            </a:r>
            <a:endParaRPr sz="1600" b="1" dirty="0">
              <a:solidFill>
                <a:srgbClr val="BF9000"/>
              </a:solidFill>
              <a:latin typeface="Meiryo UI" panose="020B0604030504040204" pitchFamily="50" charset="-128"/>
              <a:ea typeface="Meiryo UI" panose="020B0604030504040204" pitchFamily="50" charset="-128"/>
              <a:sym typeface="Arial"/>
            </a:endParaRPr>
          </a:p>
        </p:txBody>
      </p:sp>
      <p:grpSp>
        <p:nvGrpSpPr>
          <p:cNvPr id="1470" name="Google Shape;1470;p62"/>
          <p:cNvGrpSpPr/>
          <p:nvPr/>
        </p:nvGrpSpPr>
        <p:grpSpPr>
          <a:xfrm>
            <a:off x="1702369" y="3486482"/>
            <a:ext cx="685788" cy="182055"/>
            <a:chOff x="1742410" y="3486482"/>
            <a:chExt cx="685788" cy="220509"/>
          </a:xfrm>
        </p:grpSpPr>
        <p:cxnSp>
          <p:nvCxnSpPr>
            <p:cNvPr id="1471" name="Google Shape;1471;p62"/>
            <p:cNvCxnSpPr/>
            <p:nvPr/>
          </p:nvCxnSpPr>
          <p:spPr>
            <a:xfrm>
              <a:off x="1750784" y="3486482"/>
              <a:ext cx="0" cy="220509"/>
            </a:xfrm>
            <a:prstGeom prst="straightConnector1">
              <a:avLst/>
            </a:prstGeom>
            <a:noFill/>
            <a:ln w="28575" cap="flat" cmpd="sng">
              <a:solidFill>
                <a:srgbClr val="BF9000"/>
              </a:solidFill>
              <a:prstDash val="solid"/>
              <a:miter lim="800000"/>
              <a:headEnd type="none" w="sm" len="sm"/>
              <a:tailEnd type="none" w="sm" len="sm"/>
            </a:ln>
          </p:spPr>
        </p:cxnSp>
        <p:cxnSp>
          <p:nvCxnSpPr>
            <p:cNvPr id="1472" name="Google Shape;1472;p62"/>
            <p:cNvCxnSpPr/>
            <p:nvPr/>
          </p:nvCxnSpPr>
          <p:spPr>
            <a:xfrm>
              <a:off x="1742410" y="3692552"/>
              <a:ext cx="680123" cy="0"/>
            </a:xfrm>
            <a:prstGeom prst="straightConnector1">
              <a:avLst/>
            </a:prstGeom>
            <a:noFill/>
            <a:ln w="28575" cap="flat" cmpd="sng">
              <a:solidFill>
                <a:srgbClr val="BF9000"/>
              </a:solidFill>
              <a:prstDash val="solid"/>
              <a:miter lim="800000"/>
              <a:headEnd type="none" w="sm" len="sm"/>
              <a:tailEnd type="none" w="sm" len="sm"/>
            </a:ln>
          </p:spPr>
        </p:cxnSp>
        <p:cxnSp>
          <p:nvCxnSpPr>
            <p:cNvPr id="1473" name="Google Shape;1473;p62"/>
            <p:cNvCxnSpPr/>
            <p:nvPr/>
          </p:nvCxnSpPr>
          <p:spPr>
            <a:xfrm>
              <a:off x="2428198" y="3486482"/>
              <a:ext cx="0" cy="220509"/>
            </a:xfrm>
            <a:prstGeom prst="straightConnector1">
              <a:avLst/>
            </a:prstGeom>
            <a:noFill/>
            <a:ln w="28575" cap="flat" cmpd="sng">
              <a:solidFill>
                <a:srgbClr val="BF9000"/>
              </a:solidFill>
              <a:prstDash val="solid"/>
              <a:miter lim="800000"/>
              <a:headEnd type="none" w="sm" len="sm"/>
              <a:tailEnd type="none" w="sm" len="sm"/>
            </a:ln>
          </p:spPr>
        </p:cxnSp>
      </p:grpSp>
      <p:sp>
        <p:nvSpPr>
          <p:cNvPr id="1474" name="Google Shape;1474;p62"/>
          <p:cNvSpPr txBox="1"/>
          <p:nvPr/>
        </p:nvSpPr>
        <p:spPr>
          <a:xfrm>
            <a:off x="6256218" y="3639580"/>
            <a:ext cx="941331" cy="3385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err="1">
                <a:solidFill>
                  <a:srgbClr val="FFD966"/>
                </a:solidFill>
                <a:latin typeface="Meiryo UI" panose="020B0604030504040204" pitchFamily="50" charset="-128"/>
                <a:ea typeface="Meiryo UI" panose="020B0604030504040204" pitchFamily="50" charset="-128"/>
              </a:rPr>
              <a:t>フォルダ</a:t>
            </a:r>
            <a:endParaRPr dirty="0">
              <a:latin typeface="Meiryo UI" panose="020B0604030504040204" pitchFamily="50" charset="-128"/>
              <a:ea typeface="Meiryo UI" panose="020B0604030504040204" pitchFamily="50" charset="-128"/>
            </a:endParaRPr>
          </a:p>
        </p:txBody>
      </p:sp>
      <p:grpSp>
        <p:nvGrpSpPr>
          <p:cNvPr id="1475" name="Google Shape;1475;p62"/>
          <p:cNvGrpSpPr/>
          <p:nvPr/>
        </p:nvGrpSpPr>
        <p:grpSpPr>
          <a:xfrm>
            <a:off x="6311651" y="3501781"/>
            <a:ext cx="685788" cy="150391"/>
            <a:chOff x="6392742" y="3501781"/>
            <a:chExt cx="685788" cy="224986"/>
          </a:xfrm>
        </p:grpSpPr>
        <p:cxnSp>
          <p:nvCxnSpPr>
            <p:cNvPr id="1476" name="Google Shape;1476;p62"/>
            <p:cNvCxnSpPr/>
            <p:nvPr/>
          </p:nvCxnSpPr>
          <p:spPr>
            <a:xfrm>
              <a:off x="6404742" y="3506258"/>
              <a:ext cx="0" cy="220509"/>
            </a:xfrm>
            <a:prstGeom prst="straightConnector1">
              <a:avLst/>
            </a:prstGeom>
            <a:noFill/>
            <a:ln w="28575" cap="flat" cmpd="sng">
              <a:solidFill>
                <a:srgbClr val="FFD966"/>
              </a:solidFill>
              <a:prstDash val="solid"/>
              <a:miter lim="800000"/>
              <a:headEnd type="none" w="sm" len="sm"/>
              <a:tailEnd type="none" w="sm" len="sm"/>
            </a:ln>
          </p:spPr>
        </p:cxnSp>
        <p:cxnSp>
          <p:nvCxnSpPr>
            <p:cNvPr id="1477" name="Google Shape;1477;p62"/>
            <p:cNvCxnSpPr/>
            <p:nvPr/>
          </p:nvCxnSpPr>
          <p:spPr>
            <a:xfrm>
              <a:off x="6392742" y="3712328"/>
              <a:ext cx="680123" cy="0"/>
            </a:xfrm>
            <a:prstGeom prst="straightConnector1">
              <a:avLst/>
            </a:prstGeom>
            <a:noFill/>
            <a:ln w="28575" cap="flat" cmpd="sng">
              <a:solidFill>
                <a:srgbClr val="FFD966"/>
              </a:solidFill>
              <a:prstDash val="solid"/>
              <a:miter lim="800000"/>
              <a:headEnd type="none" w="sm" len="sm"/>
              <a:tailEnd type="none" w="sm" len="sm"/>
            </a:ln>
          </p:spPr>
        </p:cxnSp>
        <p:cxnSp>
          <p:nvCxnSpPr>
            <p:cNvPr id="1478" name="Google Shape;1478;p62"/>
            <p:cNvCxnSpPr/>
            <p:nvPr/>
          </p:nvCxnSpPr>
          <p:spPr>
            <a:xfrm>
              <a:off x="7078530" y="3501781"/>
              <a:ext cx="0" cy="220509"/>
            </a:xfrm>
            <a:prstGeom prst="straightConnector1">
              <a:avLst/>
            </a:prstGeom>
            <a:noFill/>
            <a:ln w="28575" cap="flat" cmpd="sng">
              <a:solidFill>
                <a:srgbClr val="FFD966"/>
              </a:solidFill>
              <a:prstDash val="solid"/>
              <a:miter lim="800000"/>
              <a:headEnd type="none" w="sm" len="sm"/>
              <a:tailEnd type="none" w="sm" len="sm"/>
            </a:ln>
          </p:spPr>
        </p:cxnSp>
      </p:grpSp>
      <p:sp>
        <p:nvSpPr>
          <p:cNvPr id="1479" name="Google Shape;1479;p62"/>
          <p:cNvSpPr txBox="1"/>
          <p:nvPr/>
        </p:nvSpPr>
        <p:spPr>
          <a:xfrm>
            <a:off x="7052947" y="3639580"/>
            <a:ext cx="1388651" cy="33855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rgbClr val="00B0F0"/>
                </a:solidFill>
                <a:latin typeface="Meiryo UI" panose="020B0604030504040204" pitchFamily="50" charset="-128"/>
                <a:ea typeface="Meiryo UI" panose="020B0604030504040204" pitchFamily="50" charset="-128"/>
              </a:rPr>
              <a:t>ファイル名</a:t>
            </a:r>
            <a:endParaRPr dirty="0">
              <a:latin typeface="Meiryo UI" panose="020B0604030504040204" pitchFamily="50" charset="-128"/>
              <a:ea typeface="Meiryo UI" panose="020B0604030504040204" pitchFamily="50" charset="-128"/>
            </a:endParaRPr>
          </a:p>
        </p:txBody>
      </p:sp>
      <p:sp>
        <p:nvSpPr>
          <p:cNvPr id="1480" name="Google Shape;1480;p62"/>
          <p:cNvSpPr txBox="1"/>
          <p:nvPr/>
        </p:nvSpPr>
        <p:spPr>
          <a:xfrm>
            <a:off x="3149508" y="3650018"/>
            <a:ext cx="2776952"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rgbClr val="11F7C0"/>
                </a:solidFill>
                <a:latin typeface="Meiryo UI" panose="020B0604030504040204" pitchFamily="50" charset="-128"/>
                <a:ea typeface="Meiryo UI" panose="020B0604030504040204" pitchFamily="50" charset="-128"/>
              </a:rPr>
              <a:t>クラウドサービスプロバイダ</a:t>
            </a:r>
            <a:endParaRPr sz="1800" b="1" dirty="0">
              <a:solidFill>
                <a:schemeClr val="dk1"/>
              </a:solidFill>
              <a:latin typeface="Meiryo UI" panose="020B0604030504040204" pitchFamily="50" charset="-128"/>
              <a:ea typeface="Meiryo UI" panose="020B0604030504040204" pitchFamily="50" charset="-128"/>
              <a:sym typeface="Arial"/>
            </a:endParaRPr>
          </a:p>
        </p:txBody>
      </p:sp>
      <p:sp>
        <p:nvSpPr>
          <p:cNvPr id="1481" name="Google Shape;1481;p62"/>
          <p:cNvSpPr/>
          <p:nvPr/>
        </p:nvSpPr>
        <p:spPr>
          <a:xfrm>
            <a:off x="678767" y="1812583"/>
            <a:ext cx="7942529"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オブジェクトサービス開発者向けに設計されたQuObjectsを使用</a:t>
            </a:r>
            <a:r>
              <a:rPr lang="ja-JP" altLang="en-US" sz="1800" dirty="0">
                <a:solidFill>
                  <a:schemeClr val="lt1"/>
                </a:solidFill>
                <a:latin typeface="Meiryo UI" panose="020B0604030504040204" pitchFamily="50" charset="-128"/>
                <a:ea typeface="Meiryo UI" panose="020B0604030504040204" pitchFamily="50" charset="-128"/>
              </a:rPr>
              <a:t>して、</a:t>
            </a:r>
            <a:r>
              <a:rPr lang="en-US" sz="1800" dirty="0">
                <a:solidFill>
                  <a:schemeClr val="lt1"/>
                </a:solidFill>
                <a:latin typeface="Meiryo UI" panose="020B0604030504040204" pitchFamily="50" charset="-128"/>
                <a:ea typeface="Meiryo UI" panose="020B0604030504040204" pitchFamily="50" charset="-128"/>
              </a:rPr>
              <a:t>QNAP NAS上にS3互換の高性能開発環境を作成できます。また、クラウドからコールドデータをバックアップして</a:t>
            </a:r>
            <a:r>
              <a:rPr lang="ja-JP" altLang="en-US" sz="1800" dirty="0">
                <a:solidFill>
                  <a:schemeClr val="lt1"/>
                </a:solidFill>
                <a:latin typeface="Meiryo UI" panose="020B0604030504040204" pitchFamily="50" charset="-128"/>
                <a:ea typeface="Meiryo UI" panose="020B0604030504040204" pitchFamily="50" charset="-128"/>
              </a:rPr>
              <a:t>、</a:t>
            </a:r>
            <a:r>
              <a:rPr lang="en-US" sz="1800" dirty="0" err="1">
                <a:solidFill>
                  <a:schemeClr val="lt1"/>
                </a:solidFill>
                <a:latin typeface="Meiryo UI" panose="020B0604030504040204" pitchFamily="50" charset="-128"/>
                <a:ea typeface="Meiryo UI" panose="020B0604030504040204" pitchFamily="50" charset="-128"/>
              </a:rPr>
              <a:t>クラウドストレージのコストを削減</a:t>
            </a:r>
            <a:r>
              <a:rPr lang="ja-JP" altLang="en-US" sz="1800" dirty="0">
                <a:solidFill>
                  <a:schemeClr val="lt1"/>
                </a:solidFill>
                <a:latin typeface="Meiryo UI" panose="020B0604030504040204" pitchFamily="50" charset="-128"/>
                <a:ea typeface="Meiryo UI" panose="020B0604030504040204" pitchFamily="50" charset="-128"/>
              </a:rPr>
              <a:t>できる、</a:t>
            </a:r>
            <a:r>
              <a:rPr lang="en-US" sz="1800" dirty="0" err="1">
                <a:solidFill>
                  <a:schemeClr val="lt1"/>
                </a:solidFill>
                <a:latin typeface="Meiryo UI" panose="020B0604030504040204" pitchFamily="50" charset="-128"/>
                <a:ea typeface="Meiryo UI" panose="020B0604030504040204" pitchFamily="50" charset="-128"/>
              </a:rPr>
              <a:t>理想的なオンプレミスストレージでもあります</a:t>
            </a:r>
            <a:r>
              <a:rPr lang="en-US" sz="1800" dirty="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482" name="Google Shape;1482;p62"/>
          <p:cNvSpPr txBox="1"/>
          <p:nvPr/>
        </p:nvSpPr>
        <p:spPr>
          <a:xfrm>
            <a:off x="9542675" y="1882809"/>
            <a:ext cx="1970558" cy="400110"/>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S3対応</a:t>
            </a:r>
            <a:endParaRPr sz="1800" dirty="0">
              <a:solidFill>
                <a:schemeClr val="lt1"/>
              </a:solidFill>
              <a:latin typeface="Meiryo UI" panose="020B0604030504040204" pitchFamily="50" charset="-128"/>
              <a:ea typeface="Meiryo UI" panose="020B0604030504040204" pitchFamily="50" charset="-128"/>
              <a:sym typeface="Arial"/>
            </a:endParaRPr>
          </a:p>
        </p:txBody>
      </p:sp>
      <p:grpSp>
        <p:nvGrpSpPr>
          <p:cNvPr id="1483" name="Google Shape;1483;p62"/>
          <p:cNvGrpSpPr/>
          <p:nvPr/>
        </p:nvGrpSpPr>
        <p:grpSpPr>
          <a:xfrm>
            <a:off x="2805576" y="3491028"/>
            <a:ext cx="3367717" cy="95502"/>
            <a:chOff x="2615975" y="3501325"/>
            <a:chExt cx="680123" cy="224986"/>
          </a:xfrm>
        </p:grpSpPr>
        <p:cxnSp>
          <p:nvCxnSpPr>
            <p:cNvPr id="1484" name="Google Shape;1484;p62"/>
            <p:cNvCxnSpPr/>
            <p:nvPr/>
          </p:nvCxnSpPr>
          <p:spPr>
            <a:xfrm>
              <a:off x="2616283" y="3505802"/>
              <a:ext cx="0" cy="220509"/>
            </a:xfrm>
            <a:prstGeom prst="straightConnector1">
              <a:avLst/>
            </a:prstGeom>
            <a:noFill/>
            <a:ln w="28575" cap="flat" cmpd="sng">
              <a:solidFill>
                <a:srgbClr val="11F7C0"/>
              </a:solidFill>
              <a:prstDash val="solid"/>
              <a:miter lim="800000"/>
              <a:headEnd type="none" w="sm" len="sm"/>
              <a:tailEnd type="none" w="sm" len="sm"/>
            </a:ln>
          </p:spPr>
        </p:cxnSp>
        <p:cxnSp>
          <p:nvCxnSpPr>
            <p:cNvPr id="1485" name="Google Shape;1485;p62"/>
            <p:cNvCxnSpPr/>
            <p:nvPr/>
          </p:nvCxnSpPr>
          <p:spPr>
            <a:xfrm>
              <a:off x="2615975" y="3705301"/>
              <a:ext cx="680123" cy="0"/>
            </a:xfrm>
            <a:prstGeom prst="straightConnector1">
              <a:avLst/>
            </a:prstGeom>
            <a:noFill/>
            <a:ln w="28575" cap="flat" cmpd="sng">
              <a:solidFill>
                <a:srgbClr val="11F7C0"/>
              </a:solidFill>
              <a:prstDash val="solid"/>
              <a:miter lim="800000"/>
              <a:headEnd type="none" w="sm" len="sm"/>
              <a:tailEnd type="none" w="sm" len="sm"/>
            </a:ln>
          </p:spPr>
        </p:cxnSp>
        <p:cxnSp>
          <p:nvCxnSpPr>
            <p:cNvPr id="1486" name="Google Shape;1486;p62"/>
            <p:cNvCxnSpPr/>
            <p:nvPr/>
          </p:nvCxnSpPr>
          <p:spPr>
            <a:xfrm>
              <a:off x="3295503" y="3501325"/>
              <a:ext cx="0" cy="220509"/>
            </a:xfrm>
            <a:prstGeom prst="straightConnector1">
              <a:avLst/>
            </a:prstGeom>
            <a:noFill/>
            <a:ln w="28575" cap="flat" cmpd="sng">
              <a:solidFill>
                <a:srgbClr val="11F7C0"/>
              </a:solidFill>
              <a:prstDash val="solid"/>
              <a:miter lim="800000"/>
              <a:headEnd type="none" w="sm" len="sm"/>
              <a:tailEnd type="none" w="sm" len="sm"/>
            </a:ln>
          </p:spPr>
        </p:cxnSp>
      </p:grpSp>
      <p:grpSp>
        <p:nvGrpSpPr>
          <p:cNvPr id="1487" name="Google Shape;1487;p62"/>
          <p:cNvGrpSpPr/>
          <p:nvPr/>
        </p:nvGrpSpPr>
        <p:grpSpPr>
          <a:xfrm>
            <a:off x="7123262" y="3469684"/>
            <a:ext cx="1174393" cy="151740"/>
            <a:chOff x="7094952" y="3479982"/>
            <a:chExt cx="680123" cy="220677"/>
          </a:xfrm>
        </p:grpSpPr>
        <p:cxnSp>
          <p:nvCxnSpPr>
            <p:cNvPr id="1488" name="Google Shape;1488;p62"/>
            <p:cNvCxnSpPr/>
            <p:nvPr/>
          </p:nvCxnSpPr>
          <p:spPr>
            <a:xfrm>
              <a:off x="7098816" y="3479982"/>
              <a:ext cx="0" cy="220509"/>
            </a:xfrm>
            <a:prstGeom prst="straightConnector1">
              <a:avLst/>
            </a:prstGeom>
            <a:noFill/>
            <a:ln w="28575" cap="flat" cmpd="sng">
              <a:solidFill>
                <a:srgbClr val="00B0F0"/>
              </a:solidFill>
              <a:prstDash val="solid"/>
              <a:miter lim="800000"/>
              <a:headEnd type="none" w="sm" len="sm"/>
              <a:tailEnd type="none" w="sm" len="sm"/>
            </a:ln>
          </p:spPr>
        </p:cxnSp>
        <p:cxnSp>
          <p:nvCxnSpPr>
            <p:cNvPr id="1489" name="Google Shape;1489;p62"/>
            <p:cNvCxnSpPr/>
            <p:nvPr/>
          </p:nvCxnSpPr>
          <p:spPr>
            <a:xfrm>
              <a:off x="7094952" y="3686052"/>
              <a:ext cx="680123" cy="0"/>
            </a:xfrm>
            <a:prstGeom prst="straightConnector1">
              <a:avLst/>
            </a:prstGeom>
            <a:noFill/>
            <a:ln w="28575" cap="flat" cmpd="sng">
              <a:solidFill>
                <a:srgbClr val="00B0F0"/>
              </a:solidFill>
              <a:prstDash val="solid"/>
              <a:miter lim="800000"/>
              <a:headEnd type="none" w="sm" len="sm"/>
              <a:tailEnd type="none" w="sm" len="sm"/>
            </a:ln>
          </p:spPr>
        </p:cxnSp>
        <p:cxnSp>
          <p:nvCxnSpPr>
            <p:cNvPr id="1490" name="Google Shape;1490;p62"/>
            <p:cNvCxnSpPr/>
            <p:nvPr/>
          </p:nvCxnSpPr>
          <p:spPr>
            <a:xfrm>
              <a:off x="7772604" y="3480150"/>
              <a:ext cx="0" cy="220509"/>
            </a:xfrm>
            <a:prstGeom prst="straightConnector1">
              <a:avLst/>
            </a:prstGeom>
            <a:noFill/>
            <a:ln w="28575" cap="flat" cmpd="sng">
              <a:solidFill>
                <a:srgbClr val="00B0F0"/>
              </a:solidFill>
              <a:prstDash val="solid"/>
              <a:miter lim="800000"/>
              <a:headEnd type="none" w="sm" len="sm"/>
              <a:tailEnd type="none" w="sm" len="sm"/>
            </a:ln>
          </p:spPr>
        </p:cxnSp>
      </p:grpSp>
      <p:grpSp>
        <p:nvGrpSpPr>
          <p:cNvPr id="1491" name="Google Shape;1491;p62"/>
          <p:cNvGrpSpPr/>
          <p:nvPr/>
        </p:nvGrpSpPr>
        <p:grpSpPr>
          <a:xfrm>
            <a:off x="1300616" y="4114018"/>
            <a:ext cx="6705360" cy="2324107"/>
            <a:chOff x="1300616" y="4114018"/>
            <a:chExt cx="7042195" cy="2440856"/>
          </a:xfrm>
        </p:grpSpPr>
        <p:grpSp>
          <p:nvGrpSpPr>
            <p:cNvPr id="1492" name="Google Shape;1492;p62"/>
            <p:cNvGrpSpPr/>
            <p:nvPr/>
          </p:nvGrpSpPr>
          <p:grpSpPr>
            <a:xfrm>
              <a:off x="3241247" y="4114018"/>
              <a:ext cx="2287618" cy="2440856"/>
              <a:chOff x="3241247" y="4114018"/>
              <a:chExt cx="2287618" cy="2440856"/>
            </a:xfrm>
          </p:grpSpPr>
          <p:pic>
            <p:nvPicPr>
              <p:cNvPr id="1493" name="Google Shape;1493;p62"/>
              <p:cNvPicPr preferRelativeResize="0"/>
              <p:nvPr/>
            </p:nvPicPr>
            <p:blipFill rotWithShape="1">
              <a:blip r:embed="rId3">
                <a:alphaModFix/>
              </a:blip>
              <a:srcRect/>
              <a:stretch/>
            </p:blipFill>
            <p:spPr>
              <a:xfrm>
                <a:off x="3241247" y="4114018"/>
                <a:ext cx="2287618" cy="2440856"/>
              </a:xfrm>
              <a:prstGeom prst="rect">
                <a:avLst/>
              </a:prstGeom>
              <a:noFill/>
              <a:ln>
                <a:noFill/>
              </a:ln>
            </p:spPr>
          </p:pic>
          <p:sp>
            <p:nvSpPr>
              <p:cNvPr id="1494" name="Google Shape;1494;p62"/>
              <p:cNvSpPr txBox="1"/>
              <p:nvPr/>
            </p:nvSpPr>
            <p:spPr>
              <a:xfrm>
                <a:off x="3645462" y="4152996"/>
                <a:ext cx="1461507" cy="4848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Meiryo UI" panose="020B0604030504040204" pitchFamily="50" charset="-128"/>
                    <a:ea typeface="Meiryo UI" panose="020B0604030504040204" pitchFamily="50" charset="-128"/>
                    <a:sym typeface="Arial"/>
                  </a:rPr>
                  <a:t>bucket</a:t>
                </a:r>
                <a:endParaRPr sz="2400" b="1" dirty="0">
                  <a:solidFill>
                    <a:schemeClr val="lt1"/>
                  </a:solidFill>
                  <a:latin typeface="Meiryo UI" panose="020B0604030504040204" pitchFamily="50" charset="-128"/>
                  <a:ea typeface="Meiryo UI" panose="020B0604030504040204" pitchFamily="50" charset="-128"/>
                  <a:sym typeface="Arial"/>
                </a:endParaRPr>
              </a:p>
            </p:txBody>
          </p:sp>
          <p:sp>
            <p:nvSpPr>
              <p:cNvPr id="1495" name="Google Shape;1495;p62"/>
              <p:cNvSpPr/>
              <p:nvPr/>
            </p:nvSpPr>
            <p:spPr>
              <a:xfrm>
                <a:off x="3420787" y="4797243"/>
                <a:ext cx="924319" cy="260076"/>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Object</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1496" name="Google Shape;1496;p62"/>
              <p:cNvSpPr/>
              <p:nvPr/>
            </p:nvSpPr>
            <p:spPr>
              <a:xfrm>
                <a:off x="3420786" y="5173222"/>
                <a:ext cx="931031" cy="260076"/>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Object</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1497" name="Google Shape;1497;p62"/>
              <p:cNvSpPr/>
              <p:nvPr/>
            </p:nvSpPr>
            <p:spPr>
              <a:xfrm>
                <a:off x="4430082" y="4797245"/>
                <a:ext cx="961411" cy="25622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Object</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1498" name="Google Shape;1498;p62"/>
              <p:cNvSpPr/>
              <p:nvPr/>
            </p:nvSpPr>
            <p:spPr>
              <a:xfrm>
                <a:off x="4430082" y="5173222"/>
                <a:ext cx="924319" cy="25622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sym typeface="Arial"/>
                  </a:rPr>
                  <a:t>O</a:t>
                </a:r>
                <a:endParaRPr sz="1600" b="1" dirty="0">
                  <a:solidFill>
                    <a:schemeClr val="dk1"/>
                  </a:solidFill>
                  <a:latin typeface="Meiryo UI" panose="020B0604030504040204" pitchFamily="50" charset="-128"/>
                  <a:ea typeface="Meiryo UI" panose="020B0604030504040204" pitchFamily="50" charset="-128"/>
                  <a:sym typeface="Arial"/>
                </a:endParaRPr>
              </a:p>
            </p:txBody>
          </p:sp>
          <p:sp>
            <p:nvSpPr>
              <p:cNvPr id="1499" name="Google Shape;1499;p62"/>
              <p:cNvSpPr/>
              <p:nvPr/>
            </p:nvSpPr>
            <p:spPr>
              <a:xfrm>
                <a:off x="3420787" y="5555937"/>
                <a:ext cx="931030" cy="256225"/>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Object</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1500" name="Google Shape;1500;p62"/>
              <p:cNvSpPr/>
              <p:nvPr/>
            </p:nvSpPr>
            <p:spPr>
              <a:xfrm>
                <a:off x="3420787" y="5931916"/>
                <a:ext cx="924319" cy="256225"/>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Object</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1501" name="Google Shape;1501;p62"/>
              <p:cNvSpPr/>
              <p:nvPr/>
            </p:nvSpPr>
            <p:spPr>
              <a:xfrm>
                <a:off x="4430082" y="5555937"/>
                <a:ext cx="924319" cy="289275"/>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Object</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1502" name="Google Shape;1502;p62"/>
              <p:cNvSpPr/>
              <p:nvPr/>
            </p:nvSpPr>
            <p:spPr>
              <a:xfrm>
                <a:off x="4430082" y="5931916"/>
                <a:ext cx="924319" cy="256225"/>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Object</a:t>
                </a:r>
                <a:endParaRPr sz="1400" b="1" dirty="0">
                  <a:solidFill>
                    <a:schemeClr val="dk1"/>
                  </a:solidFill>
                  <a:latin typeface="Meiryo UI" panose="020B0604030504040204" pitchFamily="50" charset="-128"/>
                  <a:ea typeface="Meiryo UI" panose="020B0604030504040204" pitchFamily="50" charset="-128"/>
                  <a:sym typeface="Arial"/>
                </a:endParaRPr>
              </a:p>
            </p:txBody>
          </p:sp>
        </p:grpSp>
        <p:grpSp>
          <p:nvGrpSpPr>
            <p:cNvPr id="1503" name="Google Shape;1503;p62"/>
            <p:cNvGrpSpPr/>
            <p:nvPr/>
          </p:nvGrpSpPr>
          <p:grpSpPr>
            <a:xfrm>
              <a:off x="6711392" y="4396371"/>
              <a:ext cx="1631419" cy="1816365"/>
              <a:chOff x="6711392" y="4396371"/>
              <a:chExt cx="1631419" cy="1816365"/>
            </a:xfrm>
          </p:grpSpPr>
          <p:sp>
            <p:nvSpPr>
              <p:cNvPr id="1504" name="Google Shape;1504;p62"/>
              <p:cNvSpPr/>
              <p:nvPr/>
            </p:nvSpPr>
            <p:spPr>
              <a:xfrm>
                <a:off x="6711392" y="4518721"/>
                <a:ext cx="1631419" cy="1694015"/>
              </a:xfrm>
              <a:prstGeom prst="roundRect">
                <a:avLst>
                  <a:gd name="adj" fmla="val 9587"/>
                </a:avLst>
              </a:prstGeom>
              <a:noFill/>
              <a:ln w="1905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505" name="Google Shape;1505;p62"/>
              <p:cNvSpPr/>
              <p:nvPr/>
            </p:nvSpPr>
            <p:spPr>
              <a:xfrm>
                <a:off x="7076003" y="4396371"/>
                <a:ext cx="950157" cy="322447"/>
              </a:xfrm>
              <a:prstGeom prst="roundRect">
                <a:avLst>
                  <a:gd name="adj" fmla="val 50000"/>
                </a:avLst>
              </a:prstGeom>
              <a:solidFill>
                <a:srgbClr val="D8D8D8"/>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Object</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1506" name="Google Shape;1506;p62"/>
              <p:cNvSpPr/>
              <p:nvPr/>
            </p:nvSpPr>
            <p:spPr>
              <a:xfrm>
                <a:off x="6911928" y="4831351"/>
                <a:ext cx="1255477" cy="322447"/>
              </a:xfrm>
              <a:prstGeom prst="roundRect">
                <a:avLst>
                  <a:gd name="adj" fmla="val 50000"/>
                </a:avLst>
              </a:prstGeom>
              <a:solidFill>
                <a:schemeClr val="lt1">
                  <a:alpha val="3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dirty="0">
                    <a:solidFill>
                      <a:schemeClr val="lt1"/>
                    </a:solidFill>
                    <a:latin typeface="Meiryo UI" panose="020B0604030504040204" pitchFamily="50" charset="-128"/>
                    <a:ea typeface="Meiryo UI" panose="020B0604030504040204" pitchFamily="50" charset="-128"/>
                    <a:sym typeface="Arial"/>
                  </a:rPr>
                  <a:t>Key</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507" name="Google Shape;1507;p62"/>
              <p:cNvSpPr/>
              <p:nvPr/>
            </p:nvSpPr>
            <p:spPr>
              <a:xfrm>
                <a:off x="6911928" y="5278811"/>
                <a:ext cx="1255477" cy="322447"/>
              </a:xfrm>
              <a:prstGeom prst="roundRect">
                <a:avLst>
                  <a:gd name="adj" fmla="val 50000"/>
                </a:avLst>
              </a:prstGeom>
              <a:solidFill>
                <a:schemeClr val="lt1">
                  <a:alpha val="3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dirty="0">
                    <a:solidFill>
                      <a:schemeClr val="lt1"/>
                    </a:solidFill>
                    <a:latin typeface="Meiryo UI" panose="020B0604030504040204" pitchFamily="50" charset="-128"/>
                    <a:ea typeface="Meiryo UI" panose="020B0604030504040204" pitchFamily="50" charset="-128"/>
                    <a:sym typeface="Arial"/>
                  </a:rPr>
                  <a:t>Data</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508" name="Google Shape;1508;p62"/>
              <p:cNvSpPr/>
              <p:nvPr/>
            </p:nvSpPr>
            <p:spPr>
              <a:xfrm>
                <a:off x="6911928" y="5723608"/>
                <a:ext cx="1255477" cy="322447"/>
              </a:xfrm>
              <a:prstGeom prst="roundRect">
                <a:avLst>
                  <a:gd name="adj" fmla="val 50000"/>
                </a:avLst>
              </a:prstGeom>
              <a:solidFill>
                <a:schemeClr val="lt1">
                  <a:alpha val="3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dirty="0">
                    <a:solidFill>
                      <a:schemeClr val="lt1"/>
                    </a:solidFill>
                    <a:latin typeface="Meiryo UI" panose="020B0604030504040204" pitchFamily="50" charset="-128"/>
                    <a:ea typeface="Meiryo UI" panose="020B0604030504040204" pitchFamily="50" charset="-128"/>
                    <a:sym typeface="Arial"/>
                  </a:rPr>
                  <a:t>Metadata</a:t>
                </a:r>
                <a:endParaRPr sz="14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509" name="Google Shape;1509;p62"/>
            <p:cNvGrpSpPr/>
            <p:nvPr/>
          </p:nvGrpSpPr>
          <p:grpSpPr>
            <a:xfrm>
              <a:off x="2198677" y="4471795"/>
              <a:ext cx="776097" cy="828083"/>
              <a:chOff x="2198677" y="4471795"/>
              <a:chExt cx="776097" cy="828083"/>
            </a:xfrm>
          </p:grpSpPr>
          <p:pic>
            <p:nvPicPr>
              <p:cNvPr id="1510" name="Google Shape;1510;p62"/>
              <p:cNvPicPr preferRelativeResize="0"/>
              <p:nvPr/>
            </p:nvPicPr>
            <p:blipFill rotWithShape="1">
              <a:blip r:embed="rId3">
                <a:alphaModFix/>
              </a:blip>
              <a:srcRect/>
              <a:stretch/>
            </p:blipFill>
            <p:spPr>
              <a:xfrm>
                <a:off x="2198678" y="4471795"/>
                <a:ext cx="776096" cy="828083"/>
              </a:xfrm>
              <a:prstGeom prst="rect">
                <a:avLst/>
              </a:prstGeom>
              <a:noFill/>
              <a:ln>
                <a:noFill/>
              </a:ln>
            </p:spPr>
          </p:pic>
          <p:sp>
            <p:nvSpPr>
              <p:cNvPr id="1511" name="Google Shape;1511;p62"/>
              <p:cNvSpPr txBox="1"/>
              <p:nvPr/>
            </p:nvSpPr>
            <p:spPr>
              <a:xfrm>
                <a:off x="2198677" y="4766405"/>
                <a:ext cx="776097" cy="2909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sym typeface="Arial"/>
                  </a:rPr>
                  <a:t>bucket</a:t>
                </a:r>
                <a:endParaRPr sz="1200" b="1"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512" name="Google Shape;1512;p62"/>
            <p:cNvGrpSpPr/>
            <p:nvPr/>
          </p:nvGrpSpPr>
          <p:grpSpPr>
            <a:xfrm>
              <a:off x="2198677" y="5393108"/>
              <a:ext cx="776097" cy="828083"/>
              <a:chOff x="2198677" y="5393108"/>
              <a:chExt cx="776097" cy="828083"/>
            </a:xfrm>
          </p:grpSpPr>
          <p:pic>
            <p:nvPicPr>
              <p:cNvPr id="1513" name="Google Shape;1513;p62"/>
              <p:cNvPicPr preferRelativeResize="0"/>
              <p:nvPr/>
            </p:nvPicPr>
            <p:blipFill rotWithShape="1">
              <a:blip r:embed="rId3">
                <a:alphaModFix/>
              </a:blip>
              <a:srcRect/>
              <a:stretch/>
            </p:blipFill>
            <p:spPr>
              <a:xfrm>
                <a:off x="2198678" y="5393108"/>
                <a:ext cx="776096" cy="828083"/>
              </a:xfrm>
              <a:prstGeom prst="rect">
                <a:avLst/>
              </a:prstGeom>
              <a:noFill/>
              <a:ln>
                <a:noFill/>
              </a:ln>
            </p:spPr>
          </p:pic>
          <p:sp>
            <p:nvSpPr>
              <p:cNvPr id="1514" name="Google Shape;1514;p62"/>
              <p:cNvSpPr txBox="1"/>
              <p:nvPr/>
            </p:nvSpPr>
            <p:spPr>
              <a:xfrm>
                <a:off x="2198677" y="5687718"/>
                <a:ext cx="776097" cy="2909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sym typeface="Arial"/>
                  </a:rPr>
                  <a:t>bucket</a:t>
                </a:r>
                <a:endParaRPr sz="1200" b="1"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515" name="Google Shape;1515;p62"/>
            <p:cNvGrpSpPr/>
            <p:nvPr/>
          </p:nvGrpSpPr>
          <p:grpSpPr>
            <a:xfrm>
              <a:off x="1300616" y="4471795"/>
              <a:ext cx="776097" cy="828083"/>
              <a:chOff x="1300616" y="4471795"/>
              <a:chExt cx="776097" cy="828083"/>
            </a:xfrm>
          </p:grpSpPr>
          <p:pic>
            <p:nvPicPr>
              <p:cNvPr id="1516" name="Google Shape;1516;p62"/>
              <p:cNvPicPr preferRelativeResize="0"/>
              <p:nvPr/>
            </p:nvPicPr>
            <p:blipFill rotWithShape="1">
              <a:blip r:embed="rId3">
                <a:alphaModFix/>
              </a:blip>
              <a:srcRect/>
              <a:stretch/>
            </p:blipFill>
            <p:spPr>
              <a:xfrm>
                <a:off x="1300617" y="4471795"/>
                <a:ext cx="776096" cy="828083"/>
              </a:xfrm>
              <a:prstGeom prst="rect">
                <a:avLst/>
              </a:prstGeom>
              <a:noFill/>
              <a:ln>
                <a:noFill/>
              </a:ln>
            </p:spPr>
          </p:pic>
          <p:sp>
            <p:nvSpPr>
              <p:cNvPr id="1517" name="Google Shape;1517;p62"/>
              <p:cNvSpPr txBox="1"/>
              <p:nvPr/>
            </p:nvSpPr>
            <p:spPr>
              <a:xfrm>
                <a:off x="1300616" y="4766405"/>
                <a:ext cx="776097" cy="2909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sym typeface="Arial"/>
                  </a:rPr>
                  <a:t>bucket</a:t>
                </a:r>
                <a:endParaRPr sz="1200" b="1"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518" name="Google Shape;1518;p62"/>
            <p:cNvGrpSpPr/>
            <p:nvPr/>
          </p:nvGrpSpPr>
          <p:grpSpPr>
            <a:xfrm>
              <a:off x="1300616" y="5393108"/>
              <a:ext cx="776097" cy="828083"/>
              <a:chOff x="1300616" y="5393108"/>
              <a:chExt cx="776097" cy="828083"/>
            </a:xfrm>
          </p:grpSpPr>
          <p:pic>
            <p:nvPicPr>
              <p:cNvPr id="1519" name="Google Shape;1519;p62"/>
              <p:cNvPicPr preferRelativeResize="0"/>
              <p:nvPr/>
            </p:nvPicPr>
            <p:blipFill rotWithShape="1">
              <a:blip r:embed="rId3">
                <a:alphaModFix/>
              </a:blip>
              <a:srcRect/>
              <a:stretch/>
            </p:blipFill>
            <p:spPr>
              <a:xfrm>
                <a:off x="1300617" y="5393108"/>
                <a:ext cx="776096" cy="828083"/>
              </a:xfrm>
              <a:prstGeom prst="rect">
                <a:avLst/>
              </a:prstGeom>
              <a:noFill/>
              <a:ln>
                <a:noFill/>
              </a:ln>
            </p:spPr>
          </p:pic>
          <p:sp>
            <p:nvSpPr>
              <p:cNvPr id="1520" name="Google Shape;1520;p62"/>
              <p:cNvSpPr txBox="1"/>
              <p:nvPr/>
            </p:nvSpPr>
            <p:spPr>
              <a:xfrm>
                <a:off x="1300616" y="5687718"/>
                <a:ext cx="776097" cy="2909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sym typeface="Arial"/>
                  </a:rPr>
                  <a:t>bucket</a:t>
                </a:r>
                <a:endParaRPr sz="1200" b="1" dirty="0">
                  <a:solidFill>
                    <a:schemeClr val="lt1"/>
                  </a:solidFill>
                  <a:latin typeface="Meiryo UI" panose="020B0604030504040204" pitchFamily="50" charset="-128"/>
                  <a:ea typeface="Meiryo UI" panose="020B0604030504040204" pitchFamily="50" charset="-128"/>
                  <a:sym typeface="Arial"/>
                </a:endParaRPr>
              </a:p>
            </p:txBody>
          </p:sp>
        </p:grpSp>
        <p:sp>
          <p:nvSpPr>
            <p:cNvPr id="1521" name="Google Shape;1521;p62"/>
            <p:cNvSpPr/>
            <p:nvPr/>
          </p:nvSpPr>
          <p:spPr>
            <a:xfrm rot="-5400000">
              <a:off x="5514722" y="4615491"/>
              <a:ext cx="945197" cy="1448143"/>
            </a:xfrm>
            <a:prstGeom prst="trapezoid">
              <a:avLst>
                <a:gd name="adj" fmla="val 35313"/>
              </a:avLst>
            </a:prstGeom>
            <a:gradFill>
              <a:gsLst>
                <a:gs pos="0">
                  <a:srgbClr val="FFFFFF">
                    <a:alpha val="40000"/>
                  </a:srgbClr>
                </a:gs>
                <a:gs pos="100000">
                  <a:srgbClr val="BFBFBF"/>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522" name="Google Shape;1522;p62"/>
            <p:cNvSpPr/>
            <p:nvPr/>
          </p:nvSpPr>
          <p:spPr>
            <a:xfrm>
              <a:off x="4435230" y="5173696"/>
              <a:ext cx="919172" cy="259602"/>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Object</a:t>
              </a:r>
              <a:endParaRPr sz="1400" b="1" dirty="0">
                <a:solidFill>
                  <a:schemeClr val="dk1"/>
                </a:solidFill>
                <a:latin typeface="Meiryo UI" panose="020B0604030504040204" pitchFamily="50" charset="-128"/>
                <a:ea typeface="Meiryo UI" panose="020B0604030504040204" pitchFamily="50" charset="-128"/>
                <a:sym typeface="Arial"/>
              </a:endParaRPr>
            </a:p>
          </p:txBody>
        </p:sp>
      </p:grpSp>
      <p:pic>
        <p:nvPicPr>
          <p:cNvPr id="1523" name="Google Shape;1523;p62" descr="一張含有 螢幕擷取畫面 的圖片&#10;&#10;自動產生的描述"/>
          <p:cNvPicPr preferRelativeResize="0"/>
          <p:nvPr/>
        </p:nvPicPr>
        <p:blipFill rotWithShape="1">
          <a:blip r:embed="rId4">
            <a:alphaModFix/>
          </a:blip>
          <a:srcRect/>
          <a:stretch/>
        </p:blipFill>
        <p:spPr>
          <a:xfrm>
            <a:off x="8779382" y="2563445"/>
            <a:ext cx="2630538" cy="3782473"/>
          </a:xfrm>
          <a:prstGeom prst="rect">
            <a:avLst/>
          </a:prstGeom>
          <a:noFill/>
          <a:ln>
            <a:noFill/>
          </a:ln>
        </p:spPr>
      </p:pic>
      <p:pic>
        <p:nvPicPr>
          <p:cNvPr id="1524" name="Google Shape;1524;p62"/>
          <p:cNvPicPr preferRelativeResize="0"/>
          <p:nvPr/>
        </p:nvPicPr>
        <p:blipFill rotWithShape="1">
          <a:blip r:embed="rId5">
            <a:alphaModFix/>
          </a:blip>
          <a:srcRect/>
          <a:stretch/>
        </p:blipFill>
        <p:spPr>
          <a:xfrm>
            <a:off x="8753093" y="1701816"/>
            <a:ext cx="720000" cy="720000"/>
          </a:xfrm>
          <a:prstGeom prst="rect">
            <a:avLst/>
          </a:prstGeom>
          <a:noFill/>
          <a:ln>
            <a:noFill/>
          </a:ln>
          <a:effectLst>
            <a:outerShdw blurRad="190500" dist="76200" dir="2880000" algn="t" rotWithShape="0">
              <a:srgbClr val="000000">
                <a:alpha val="17647"/>
              </a:srgbClr>
            </a:outerShdw>
          </a:effectLst>
        </p:spPr>
      </p:pic>
    </p:spTree>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63"/>
          <p:cNvSpPr txBox="1">
            <a:spLocks noGrp="1"/>
          </p:cNvSpPr>
          <p:nvPr>
            <p:ph type="title" idx="4294967295"/>
          </p:nvPr>
        </p:nvSpPr>
        <p:spPr>
          <a:xfrm>
            <a:off x="314079" y="383581"/>
            <a:ext cx="11523959" cy="127247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sz="3600" dirty="0">
                <a:solidFill>
                  <a:schemeClr val="lt1"/>
                </a:solidFill>
                <a:latin typeface="Meiryo UI" panose="020B0604030504040204" pitchFamily="50" charset="-128"/>
                <a:ea typeface="Meiryo UI" panose="020B0604030504040204" pitchFamily="50" charset="-128"/>
                <a:cs typeface="Arial"/>
                <a:sym typeface="Arial"/>
              </a:rPr>
              <a:t>HybridMountを使用してクラウドストレージとファイルサーバーをマウントし、より大きなストレージとより高速なアクセスを実現</a:t>
            </a:r>
            <a:endParaRPr sz="2400" dirty="0">
              <a:solidFill>
                <a:schemeClr val="lt1"/>
              </a:solidFill>
              <a:latin typeface="Meiryo UI" panose="020B0604030504040204" pitchFamily="50" charset="-128"/>
              <a:ea typeface="Meiryo UI" panose="020B0604030504040204" pitchFamily="50" charset="-128"/>
              <a:cs typeface="Arial"/>
              <a:sym typeface="Arial"/>
            </a:endParaRPr>
          </a:p>
        </p:txBody>
      </p:sp>
      <p:graphicFrame>
        <p:nvGraphicFramePr>
          <p:cNvPr id="1531" name="Google Shape;1531;p63"/>
          <p:cNvGraphicFramePr/>
          <p:nvPr>
            <p:extLst>
              <p:ext uri="{D42A27DB-BD31-4B8C-83A1-F6EECF244321}">
                <p14:modId xmlns:p14="http://schemas.microsoft.com/office/powerpoint/2010/main" val="3992946286"/>
              </p:ext>
            </p:extLst>
          </p:nvPr>
        </p:nvGraphicFramePr>
        <p:xfrm>
          <a:off x="620939" y="2109746"/>
          <a:ext cx="7645443" cy="3784930"/>
        </p:xfrm>
        <a:graphic>
          <a:graphicData uri="http://schemas.openxmlformats.org/drawingml/2006/table">
            <a:tbl>
              <a:tblPr>
                <a:noFill/>
                <a:tableStyleId>{7A94DF19-5C1C-47E2-9619-1E78DA526A3B}</a:tableStyleId>
              </a:tblPr>
              <a:tblGrid>
                <a:gridCol w="1969474">
                  <a:extLst>
                    <a:ext uri="{9D8B030D-6E8A-4147-A177-3AD203B41FA5}">
                      <a16:colId xmlns:a16="http://schemas.microsoft.com/office/drawing/2014/main" val="20000"/>
                    </a:ext>
                  </a:extLst>
                </a:gridCol>
                <a:gridCol w="2691534">
                  <a:extLst>
                    <a:ext uri="{9D8B030D-6E8A-4147-A177-3AD203B41FA5}">
                      <a16:colId xmlns:a16="http://schemas.microsoft.com/office/drawing/2014/main" val="20001"/>
                    </a:ext>
                  </a:extLst>
                </a:gridCol>
                <a:gridCol w="2984435">
                  <a:extLst>
                    <a:ext uri="{9D8B030D-6E8A-4147-A177-3AD203B41FA5}">
                      <a16:colId xmlns:a16="http://schemas.microsoft.com/office/drawing/2014/main" val="20002"/>
                    </a:ext>
                  </a:extLst>
                </a:gridCol>
              </a:tblGrid>
              <a:tr h="467475">
                <a:tc>
                  <a:txBody>
                    <a:bodyPr/>
                    <a:lstStyle/>
                    <a:p>
                      <a:pPr marL="0" marR="0" lvl="0" indent="0" algn="ctr" rtl="0">
                        <a:spcBef>
                          <a:spcPts val="0"/>
                        </a:spcBef>
                        <a:spcAft>
                          <a:spcPts val="0"/>
                        </a:spcAft>
                        <a:buClr>
                          <a:schemeClr val="dk1"/>
                        </a:buClr>
                        <a:buSzPts val="1400"/>
                        <a:buFont typeface="Calibri"/>
                        <a:buNone/>
                      </a:pPr>
                      <a:endParaRPr sz="14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8000" marT="54000" marB="54000" anchor="ctr">
                    <a:lnL w="9525" cap="flat" cmpd="sng">
                      <a:solidFill>
                        <a:srgbClr val="000000">
                          <a:alpha val="0"/>
                        </a:srgbClr>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5C5C5"/>
                      </a:solidFill>
                      <a:prstDash val="solid"/>
                      <a:round/>
                      <a:headEnd type="none" w="sm" len="sm"/>
                      <a:tailEnd type="none" w="sm" len="sm"/>
                    </a:lnB>
                    <a:solidFill>
                      <a:srgbClr val="F34F21"/>
                    </a:solidFill>
                  </a:tcPr>
                </a:tc>
                <a:tc>
                  <a:txBody>
                    <a:bodyPr/>
                    <a:lstStyle/>
                    <a:p>
                      <a:pPr marL="0" marR="0" lvl="0" indent="0" algn="ctr" rtl="0">
                        <a:spcBef>
                          <a:spcPts val="0"/>
                        </a:spcBef>
                        <a:spcAft>
                          <a:spcPts val="0"/>
                        </a:spcAft>
                        <a:buClr>
                          <a:schemeClr val="lt1"/>
                        </a:buClr>
                        <a:buSzPts val="1400"/>
                        <a:buFont typeface="Arial"/>
                        <a:buNone/>
                      </a:pPr>
                      <a:r>
                        <a:rPr lang="ja-JP" altLang="en-US" sz="1400" b="1" u="none" strike="noStrike" cap="none" dirty="0">
                          <a:solidFill>
                            <a:schemeClr val="lt1"/>
                          </a:solidFill>
                          <a:latin typeface="Meiryo UI" panose="020B0604030504040204" pitchFamily="50" charset="-128"/>
                          <a:ea typeface="Meiryo UI" panose="020B0604030504040204" pitchFamily="50" charset="-128"/>
                          <a:cs typeface="Arial"/>
                          <a:sym typeface="Arial"/>
                        </a:rPr>
                        <a:t>ネットワークドライブマウント</a:t>
                      </a:r>
                      <a:endParaRPr sz="14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75775" marR="75775" marT="40500" marB="405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5C5C5"/>
                      </a:solidFill>
                      <a:prstDash val="solid"/>
                      <a:round/>
                      <a:headEnd type="none" w="sm" len="sm"/>
                      <a:tailEnd type="none" w="sm" len="sm"/>
                    </a:lnB>
                    <a:solidFill>
                      <a:srgbClr val="F34F21"/>
                    </a:solidFill>
                  </a:tcPr>
                </a:tc>
                <a:tc>
                  <a:txBody>
                    <a:bodyPr/>
                    <a:lstStyle/>
                    <a:p>
                      <a:pPr marL="0" marR="0" lvl="0" indent="0" algn="ctr" rtl="0">
                        <a:spcBef>
                          <a:spcPts val="0"/>
                        </a:spcBef>
                        <a:spcAft>
                          <a:spcPts val="0"/>
                        </a:spcAft>
                        <a:buClr>
                          <a:schemeClr val="lt1"/>
                        </a:buClr>
                        <a:buSzPts val="1400"/>
                        <a:buFont typeface="Arial"/>
                        <a:buNone/>
                      </a:pPr>
                      <a:r>
                        <a:rPr lang="ja-JP" altLang="en-US" sz="1400" b="1" u="none" strike="noStrike" cap="none" dirty="0">
                          <a:solidFill>
                            <a:schemeClr val="lt1"/>
                          </a:solidFill>
                          <a:latin typeface="Meiryo UI" panose="020B0604030504040204" pitchFamily="50" charset="-128"/>
                          <a:ea typeface="Meiryo UI" panose="020B0604030504040204" pitchFamily="50" charset="-128"/>
                          <a:cs typeface="Arial"/>
                          <a:sym typeface="Arial"/>
                        </a:rPr>
                        <a:t>ファイルクラウドゲートウェイ</a:t>
                      </a:r>
                      <a:endParaRPr sz="14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78950" marR="78950" marT="168725" marB="168725" anchor="ctr">
                    <a:lnL w="9525" cap="flat" cmpd="sng">
                      <a:solidFill>
                        <a:srgbClr val="C5C5C5"/>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5C5C5"/>
                      </a:solidFill>
                      <a:prstDash val="solid"/>
                      <a:round/>
                      <a:headEnd type="none" w="sm" len="sm"/>
                      <a:tailEnd type="none" w="sm" len="sm"/>
                    </a:lnB>
                    <a:solidFill>
                      <a:srgbClr val="F34F21"/>
                    </a:solidFill>
                  </a:tcPr>
                </a:tc>
                <a:extLst>
                  <a:ext uri="{0D108BD9-81ED-4DB2-BD59-A6C34878D82A}">
                    <a16:rowId xmlns:a16="http://schemas.microsoft.com/office/drawing/2014/main" val="10000"/>
                  </a:ext>
                </a:extLst>
              </a:tr>
              <a:tr h="406150">
                <a:tc>
                  <a:txBody>
                    <a:bodyPr/>
                    <a:lstStyle/>
                    <a:p>
                      <a:pPr marL="0" marR="0" lvl="0" indent="0" algn="ctr" rtl="0">
                        <a:lnSpc>
                          <a:spcPct val="100000"/>
                        </a:lnSpc>
                        <a:spcBef>
                          <a:spcPts val="0"/>
                        </a:spcBef>
                        <a:spcAft>
                          <a:spcPts val="0"/>
                        </a:spcAft>
                        <a:buClr>
                          <a:schemeClr val="lt1"/>
                        </a:buClr>
                        <a:buSzPts val="1100"/>
                        <a:buFont typeface="Arial"/>
                        <a:buNone/>
                      </a:pPr>
                      <a:r>
                        <a:rPr lang="ja-JP" altLang="en-US" sz="1100" b="1" u="none" strike="noStrike" cap="none" dirty="0">
                          <a:solidFill>
                            <a:schemeClr val="lt1"/>
                          </a:solidFill>
                          <a:latin typeface="Meiryo UI" panose="020B0604030504040204" pitchFamily="50" charset="-128"/>
                          <a:ea typeface="Meiryo UI" panose="020B0604030504040204" pitchFamily="50" charset="-128"/>
                          <a:cs typeface="Arial"/>
                          <a:sym typeface="Arial"/>
                        </a:rPr>
                        <a:t>設定方法</a:t>
                      </a:r>
                      <a:endParaRPr sz="11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000000">
                          <a:alpha val="0"/>
                        </a:srgbClr>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FFFF">
                        <a:alpha val="9803"/>
                      </a:srgbClr>
                    </a:solidFill>
                  </a:tcPr>
                </a:tc>
                <a:tc>
                  <a:txBody>
                    <a:bodyPr/>
                    <a:lstStyle/>
                    <a:p>
                      <a:pPr marL="0" marR="0" lvl="0" indent="0" algn="ctr" rtl="0">
                        <a:lnSpc>
                          <a:spcPct val="100000"/>
                        </a:lnSpc>
                        <a:spcBef>
                          <a:spcPts val="0"/>
                        </a:spcBef>
                        <a:spcAft>
                          <a:spcPts val="0"/>
                        </a:spcAft>
                        <a:buClr>
                          <a:schemeClr val="lt1"/>
                        </a:buClr>
                        <a:buSzPts val="1100"/>
                        <a:buFont typeface="Arial"/>
                        <a:buNone/>
                      </a:pPr>
                      <a:r>
                        <a:rPr lang="ja-JP" altLang="en-US" sz="1100" u="none" strike="noStrike" cap="none" dirty="0">
                          <a:solidFill>
                            <a:schemeClr val="lt1"/>
                          </a:solidFill>
                          <a:latin typeface="Meiryo UI" panose="020B0604030504040204" pitchFamily="50" charset="-128"/>
                          <a:ea typeface="Meiryo UI" panose="020B0604030504040204" pitchFamily="50" charset="-128"/>
                          <a:cs typeface="Arial"/>
                          <a:sym typeface="Arial"/>
                        </a:rPr>
                        <a:t>クラウドドライブをマウント</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FFFF">
                        <a:alpha val="9803"/>
                      </a:srgbClr>
                    </a:solidFill>
                  </a:tcPr>
                </a:tc>
                <a:tc>
                  <a:txBody>
                    <a:bodyPr/>
                    <a:lstStyle/>
                    <a:p>
                      <a:pPr marL="0" marR="0" lvl="0" indent="0" algn="ctr" rtl="0">
                        <a:lnSpc>
                          <a:spcPct val="100000"/>
                        </a:lnSpc>
                        <a:spcBef>
                          <a:spcPts val="0"/>
                        </a:spcBef>
                        <a:spcAft>
                          <a:spcPts val="0"/>
                        </a:spcAft>
                        <a:buClr>
                          <a:schemeClr val="lt1"/>
                        </a:buClr>
                        <a:buSzPts val="1100"/>
                        <a:buFont typeface="Arial"/>
                        <a:buNone/>
                      </a:pPr>
                      <a:r>
                        <a:rPr lang="ja-JP" altLang="en-US" sz="1100" u="none" strike="noStrike" cap="none" dirty="0">
                          <a:solidFill>
                            <a:schemeClr val="lt1"/>
                          </a:solidFill>
                          <a:latin typeface="Meiryo UI" panose="020B0604030504040204" pitchFamily="50" charset="-128"/>
                          <a:ea typeface="Meiryo UI" panose="020B0604030504040204" pitchFamily="50" charset="-128"/>
                          <a:cs typeface="Arial"/>
                          <a:sym typeface="Arial"/>
                        </a:rPr>
                        <a:t>「ファイルクラウドゲートウェイ」モードを選択し、</a:t>
                      </a:r>
                      <a:br>
                        <a:rPr lang="en-US" altLang="ja-JP" sz="1100" u="none" strike="noStrike" cap="none" dirty="0">
                          <a:solidFill>
                            <a:schemeClr val="lt1"/>
                          </a:solidFill>
                          <a:latin typeface="Meiryo UI" panose="020B0604030504040204" pitchFamily="50" charset="-128"/>
                          <a:ea typeface="Meiryo UI" panose="020B0604030504040204" pitchFamily="50" charset="-128"/>
                          <a:cs typeface="Arial"/>
                          <a:sym typeface="Arial"/>
                        </a:rPr>
                      </a:br>
                      <a:r>
                        <a:rPr lang="ja-JP" altLang="en-US" sz="1100" u="none" strike="noStrike" cap="none" dirty="0">
                          <a:solidFill>
                            <a:schemeClr val="lt1"/>
                          </a:solidFill>
                          <a:latin typeface="Meiryo UI" panose="020B0604030504040204" pitchFamily="50" charset="-128"/>
                          <a:ea typeface="Meiryo UI" panose="020B0604030504040204" pitchFamily="50" charset="-128"/>
                          <a:cs typeface="Arial"/>
                          <a:sym typeface="Arial"/>
                        </a:rPr>
                        <a:t>専用のキャッシュスペースを作成</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FFFF">
                        <a:alpha val="9803"/>
                      </a:srgbClr>
                    </a:solidFill>
                  </a:tcPr>
                </a:tc>
                <a:extLst>
                  <a:ext uri="{0D108BD9-81ED-4DB2-BD59-A6C34878D82A}">
                    <a16:rowId xmlns:a16="http://schemas.microsoft.com/office/drawing/2014/main" val="10001"/>
                  </a:ext>
                </a:extLst>
              </a:tr>
              <a:tr h="312050">
                <a:tc>
                  <a:txBody>
                    <a:bodyPr/>
                    <a:lstStyle/>
                    <a:p>
                      <a:pPr marL="0" marR="0" lvl="0" indent="0" algn="ctr" rtl="0">
                        <a:spcBef>
                          <a:spcPts val="0"/>
                        </a:spcBef>
                        <a:spcAft>
                          <a:spcPts val="0"/>
                        </a:spcAft>
                        <a:buClr>
                          <a:schemeClr val="lt1"/>
                        </a:buClr>
                        <a:buSzPts val="1100"/>
                        <a:buFont typeface="Arial"/>
                        <a:buNone/>
                      </a:pPr>
                      <a:r>
                        <a:rPr lang="ja-JP" altLang="en-US" sz="1100" b="1" u="none" strike="noStrike" cap="none" dirty="0">
                          <a:solidFill>
                            <a:schemeClr val="lt1"/>
                          </a:solidFill>
                          <a:latin typeface="Meiryo UI" panose="020B0604030504040204" pitchFamily="50" charset="-128"/>
                          <a:ea typeface="Meiryo UI" panose="020B0604030504040204" pitchFamily="50" charset="-128"/>
                          <a:cs typeface="Arial"/>
                          <a:sym typeface="Arial"/>
                        </a:rPr>
                        <a:t>接続</a:t>
                      </a:r>
                      <a:endParaRPr dirty="0"/>
                    </a:p>
                  </a:txBody>
                  <a:tcPr marL="89125" marR="89125" marT="108000" marB="108000" anchor="ctr">
                    <a:lnL w="9525" cap="flat" cmpd="sng">
                      <a:solidFill>
                        <a:srgbClr val="000000">
                          <a:alpha val="0"/>
                        </a:srgbClr>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FFFF">
                        <a:alpha val="20000"/>
                      </a:srgbClr>
                    </a:solidFill>
                  </a:tcPr>
                </a:tc>
                <a:tc>
                  <a:txBody>
                    <a:bodyPr/>
                    <a:lstStyle/>
                    <a:p>
                      <a:pPr marL="0" marR="0" lvl="0" indent="0" algn="ctr" rtl="0">
                        <a:spcBef>
                          <a:spcPts val="0"/>
                        </a:spcBef>
                        <a:spcAft>
                          <a:spcPts val="0"/>
                        </a:spcAft>
                        <a:buClr>
                          <a:schemeClr val="lt1"/>
                        </a:buClr>
                        <a:buSzPts val="1100"/>
                        <a:buFont typeface="Arial"/>
                        <a:buNone/>
                      </a:pPr>
                      <a:r>
                        <a:rPr lang="ja-JP" altLang="en-US" sz="1100" u="none" strike="noStrike" cap="none" dirty="0">
                          <a:solidFill>
                            <a:schemeClr val="lt1"/>
                          </a:solidFill>
                          <a:latin typeface="Meiryo UI" panose="020B0604030504040204" pitchFamily="50" charset="-128"/>
                          <a:ea typeface="Meiryo UI" panose="020B0604030504040204" pitchFamily="50" charset="-128"/>
                          <a:cs typeface="Arial"/>
                          <a:sym typeface="Arial"/>
                        </a:rPr>
                        <a:t>無制限</a:t>
                      </a:r>
                      <a:endParaRPr dirty="0"/>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FFFF">
                        <a:alpha val="20000"/>
                      </a:srgbClr>
                    </a:solidFill>
                  </a:tcPr>
                </a:tc>
                <a:tc>
                  <a:txBody>
                    <a:bodyPr/>
                    <a:lstStyle/>
                    <a:p>
                      <a:pPr marL="0" marR="0" lvl="0" indent="0" algn="ctr" rtl="0">
                        <a:lnSpc>
                          <a:spcPct val="100000"/>
                        </a:lnSpc>
                        <a:spcBef>
                          <a:spcPts val="0"/>
                        </a:spcBef>
                        <a:spcAft>
                          <a:spcPts val="0"/>
                        </a:spcAft>
                        <a:buClr>
                          <a:schemeClr val="lt1"/>
                        </a:buClr>
                        <a:buSzPts val="1100"/>
                        <a:buFont typeface="Arial"/>
                        <a:buNone/>
                      </a:pPr>
                      <a:r>
                        <a:rPr lang="en-US" sz="1100" u="none" strike="noStrike" cap="none" dirty="0">
                          <a:solidFill>
                            <a:schemeClr val="lt1"/>
                          </a:solidFill>
                          <a:latin typeface="Meiryo UI" panose="020B0604030504040204" pitchFamily="50" charset="-128"/>
                          <a:ea typeface="Meiryo UI" panose="020B0604030504040204" pitchFamily="50" charset="-128"/>
                          <a:cs typeface="Arial"/>
                          <a:sym typeface="Arial"/>
                        </a:rPr>
                        <a:t>2</a:t>
                      </a:r>
                      <a:r>
                        <a:rPr lang="ja-JP" altLang="en-US" sz="1100" u="none" strike="noStrike" cap="none" dirty="0">
                          <a:solidFill>
                            <a:schemeClr val="lt1"/>
                          </a:solidFill>
                          <a:latin typeface="Meiryo UI" panose="020B0604030504040204" pitchFamily="50" charset="-128"/>
                          <a:ea typeface="Meiryo UI" panose="020B0604030504040204" pitchFamily="50" charset="-128"/>
                          <a:cs typeface="Arial"/>
                          <a:sym typeface="Arial"/>
                        </a:rPr>
                        <a:t>つの無料かつ永続的な接続をサポート。</a:t>
                      </a:r>
                      <a:br>
                        <a:rPr lang="en-US" altLang="ja-JP" sz="1100" u="none" strike="noStrike" cap="none" dirty="0">
                          <a:solidFill>
                            <a:schemeClr val="lt1"/>
                          </a:solidFill>
                          <a:latin typeface="Meiryo UI" panose="020B0604030504040204" pitchFamily="50" charset="-128"/>
                          <a:ea typeface="Meiryo UI" panose="020B0604030504040204" pitchFamily="50" charset="-128"/>
                          <a:cs typeface="Arial"/>
                          <a:sym typeface="Arial"/>
                        </a:rPr>
                      </a:br>
                      <a:r>
                        <a:rPr lang="ja-JP" altLang="en-US" sz="1100" u="none" strike="noStrike" cap="none" dirty="0">
                          <a:solidFill>
                            <a:schemeClr val="lt1"/>
                          </a:solidFill>
                          <a:latin typeface="Meiryo UI" panose="020B0604030504040204" pitchFamily="50" charset="-128"/>
                          <a:ea typeface="Meiryo UI" panose="020B0604030504040204" pitchFamily="50" charset="-128"/>
                          <a:cs typeface="Arial"/>
                          <a:sym typeface="Arial"/>
                        </a:rPr>
                        <a:t>追加の接続のためライセンスを購入できます。</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FFFF">
                        <a:alpha val="20000"/>
                      </a:srgbClr>
                    </a:solidFill>
                  </a:tcPr>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Clr>
                          <a:schemeClr val="lt1"/>
                        </a:buClr>
                        <a:buSzPts val="1100"/>
                        <a:buFont typeface="Arial"/>
                        <a:buNone/>
                      </a:pPr>
                      <a:r>
                        <a:rPr lang="ja-JP" altLang="en-US" sz="1100" b="1" u="none" strike="noStrike" cap="none" dirty="0">
                          <a:solidFill>
                            <a:schemeClr val="lt1"/>
                          </a:solidFill>
                          <a:latin typeface="Meiryo UI" panose="020B0604030504040204" pitchFamily="50" charset="-128"/>
                          <a:ea typeface="Meiryo UI" panose="020B0604030504040204" pitchFamily="50" charset="-128"/>
                          <a:cs typeface="Arial"/>
                          <a:sym typeface="Arial"/>
                        </a:rPr>
                        <a:t>接続性能</a:t>
                      </a:r>
                      <a:endParaRPr sz="11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000000">
                          <a:alpha val="0"/>
                        </a:srgbClr>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FFFF">
                        <a:alpha val="9803"/>
                      </a:srgbClr>
                    </a:solidFill>
                  </a:tcPr>
                </a:tc>
                <a:tc>
                  <a:txBody>
                    <a:bodyPr/>
                    <a:lstStyle/>
                    <a:p>
                      <a:pPr marL="0" marR="0" lvl="0" indent="0" algn="ctr" rtl="0">
                        <a:spcBef>
                          <a:spcPts val="0"/>
                        </a:spcBef>
                        <a:spcAft>
                          <a:spcPts val="0"/>
                        </a:spcAft>
                        <a:buClr>
                          <a:schemeClr val="lt1"/>
                        </a:buClr>
                        <a:buSzPts val="1100"/>
                        <a:buFont typeface="Arial"/>
                        <a:buNone/>
                      </a:pPr>
                      <a:r>
                        <a:rPr lang="ja-JP" altLang="en-US" sz="1100" u="none" strike="noStrike" cap="none" dirty="0">
                          <a:solidFill>
                            <a:schemeClr val="lt1"/>
                          </a:solidFill>
                          <a:latin typeface="Meiryo UI" panose="020B0604030504040204" pitchFamily="50" charset="-128"/>
                          <a:ea typeface="Meiryo UI" panose="020B0604030504040204" pitchFamily="50" charset="-128"/>
                          <a:cs typeface="Arial"/>
                          <a:sym typeface="Arial"/>
                        </a:rPr>
                        <a:t>ネットワーク速度に依存</a:t>
                      </a:r>
                      <a:endParaRPr dirty="0"/>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FFFF">
                        <a:alpha val="9803"/>
                      </a:srgbClr>
                    </a:solidFill>
                  </a:tcPr>
                </a:tc>
                <a:tc>
                  <a:txBody>
                    <a:bodyPr/>
                    <a:lstStyle/>
                    <a:p>
                      <a:pPr marL="0" marR="0" lvl="0" indent="0" algn="ctr" rtl="0">
                        <a:spcBef>
                          <a:spcPts val="0"/>
                        </a:spcBef>
                        <a:spcAft>
                          <a:spcPts val="0"/>
                        </a:spcAft>
                        <a:buClr>
                          <a:schemeClr val="lt1"/>
                        </a:buClr>
                        <a:buSzPts val="1100"/>
                        <a:buFont typeface="Arial"/>
                        <a:buNone/>
                      </a:pPr>
                      <a:r>
                        <a:rPr lang="ja-JP" altLang="en-US" sz="1100" u="none" strike="noStrike" cap="none" dirty="0">
                          <a:solidFill>
                            <a:schemeClr val="lt1"/>
                          </a:solidFill>
                          <a:latin typeface="Meiryo UI" panose="020B0604030504040204" pitchFamily="50" charset="-128"/>
                          <a:ea typeface="Meiryo UI" panose="020B0604030504040204" pitchFamily="50" charset="-128"/>
                          <a:cs typeface="Arial"/>
                          <a:sym typeface="Arial"/>
                        </a:rPr>
                        <a:t>キャッシュを使用するため高性能</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FFFF">
                        <a:alpha val="9803"/>
                      </a:srgbClr>
                    </a:solidFill>
                  </a:tcPr>
                </a:tc>
                <a:extLst>
                  <a:ext uri="{0D108BD9-81ED-4DB2-BD59-A6C34878D82A}">
                    <a16:rowId xmlns:a16="http://schemas.microsoft.com/office/drawing/2014/main" val="10003"/>
                  </a:ext>
                </a:extLst>
              </a:tr>
              <a:tr h="0">
                <a:tc>
                  <a:txBody>
                    <a:bodyPr/>
                    <a:lstStyle/>
                    <a:p>
                      <a:pPr marL="0" marR="0" lvl="0" indent="0" algn="ctr" rtl="0">
                        <a:spcBef>
                          <a:spcPts val="0"/>
                        </a:spcBef>
                        <a:spcAft>
                          <a:spcPts val="0"/>
                        </a:spcAft>
                        <a:buClr>
                          <a:schemeClr val="lt1"/>
                        </a:buClr>
                        <a:buSzPts val="1100"/>
                        <a:buFont typeface="Arial"/>
                        <a:buNone/>
                      </a:pPr>
                      <a:r>
                        <a:rPr lang="en-US" sz="1100" b="1" u="none" strike="noStrike" cap="none" dirty="0">
                          <a:solidFill>
                            <a:schemeClr val="lt1"/>
                          </a:solidFill>
                          <a:latin typeface="Meiryo UI" panose="020B0604030504040204" pitchFamily="50" charset="-128"/>
                          <a:ea typeface="Meiryo UI" panose="020B0604030504040204" pitchFamily="50" charset="-128"/>
                          <a:cs typeface="Arial"/>
                          <a:sym typeface="Arial"/>
                        </a:rPr>
                        <a:t>File Station</a:t>
                      </a:r>
                      <a:r>
                        <a:rPr lang="ja-JP" altLang="en-US" sz="1100" b="1" u="none" strike="noStrike" cap="none" dirty="0">
                          <a:solidFill>
                            <a:schemeClr val="lt1"/>
                          </a:solidFill>
                          <a:latin typeface="Meiryo UI" panose="020B0604030504040204" pitchFamily="50" charset="-128"/>
                          <a:ea typeface="Meiryo UI" panose="020B0604030504040204" pitchFamily="50" charset="-128"/>
                          <a:cs typeface="Arial"/>
                          <a:sym typeface="Arial"/>
                        </a:rPr>
                        <a:t>へのアクセス</a:t>
                      </a:r>
                      <a:endParaRPr dirty="0"/>
                    </a:p>
                  </a:txBody>
                  <a:tcPr marL="89125" marR="89125" marT="108000" marB="108000" anchor="ctr">
                    <a:lnL w="9525" cap="flat" cmpd="sng">
                      <a:solidFill>
                        <a:srgbClr val="000000">
                          <a:alpha val="0"/>
                        </a:srgbClr>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FFFF">
                        <a:alpha val="20000"/>
                      </a:srgbClr>
                    </a:solidFill>
                  </a:tcPr>
                </a:tc>
                <a:tc>
                  <a:txBody>
                    <a:bodyPr/>
                    <a:lstStyle/>
                    <a:p>
                      <a:pPr marL="0" marR="0" lvl="0" indent="0" algn="ctr" rtl="0">
                        <a:spcBef>
                          <a:spcPts val="0"/>
                        </a:spcBef>
                        <a:spcAft>
                          <a:spcPts val="0"/>
                        </a:spcAft>
                        <a:buNone/>
                      </a:pPr>
                      <a:r>
                        <a:rPr lang="ja-JP" altLang="en-US" sz="1100" u="none" strike="noStrike" cap="none" dirty="0">
                          <a:solidFill>
                            <a:schemeClr val="lt1"/>
                          </a:solidFill>
                          <a:latin typeface="Meiryo UI" panose="020B0604030504040204" pitchFamily="50" charset="-128"/>
                          <a:ea typeface="Meiryo UI" panose="020B0604030504040204" pitchFamily="50" charset="-128"/>
                          <a:cs typeface="Arial"/>
                          <a:sym typeface="Arial"/>
                        </a:rPr>
                        <a:t>対応</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FFFF">
                        <a:alpha val="20000"/>
                      </a:srgbClr>
                    </a:solidFill>
                  </a:tcPr>
                </a:tc>
                <a:tc>
                  <a:txBody>
                    <a:bodyPr/>
                    <a:lstStyle/>
                    <a:p>
                      <a:pPr marL="0" marR="0" lvl="0" indent="0" algn="ctr" rtl="0">
                        <a:spcBef>
                          <a:spcPts val="0"/>
                        </a:spcBef>
                        <a:spcAft>
                          <a:spcPts val="0"/>
                        </a:spcAft>
                        <a:buClr>
                          <a:schemeClr val="lt1"/>
                        </a:buClr>
                        <a:buSzPts val="1100"/>
                        <a:buFont typeface="Arial"/>
                        <a:buNone/>
                      </a:pPr>
                      <a:r>
                        <a:rPr lang="ja-JP" altLang="en-US" sz="1100" u="none" strike="noStrike" cap="none" dirty="0">
                          <a:solidFill>
                            <a:schemeClr val="lt1"/>
                          </a:solidFill>
                          <a:latin typeface="Meiryo UI" panose="020B0604030504040204" pitchFamily="50" charset="-128"/>
                          <a:ea typeface="Meiryo UI" panose="020B0604030504040204" pitchFamily="50" charset="-128"/>
                          <a:cs typeface="Arial"/>
                          <a:sym typeface="Arial"/>
                        </a:rPr>
                        <a:t>対応</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FFFF">
                        <a:alpha val="20000"/>
                      </a:srgbClr>
                    </a:solidFill>
                  </a:tcPr>
                </a:tc>
                <a:extLst>
                  <a:ext uri="{0D108BD9-81ED-4DB2-BD59-A6C34878D82A}">
                    <a16:rowId xmlns:a16="http://schemas.microsoft.com/office/drawing/2014/main" val="10004"/>
                  </a:ext>
                </a:extLst>
              </a:tr>
              <a:tr h="0">
                <a:tc>
                  <a:txBody>
                    <a:bodyPr/>
                    <a:lstStyle/>
                    <a:p>
                      <a:pPr marL="0" marR="0" lvl="0" indent="0" algn="ctr" rtl="0">
                        <a:spcBef>
                          <a:spcPts val="0"/>
                        </a:spcBef>
                        <a:spcAft>
                          <a:spcPts val="0"/>
                        </a:spcAft>
                        <a:buNone/>
                      </a:pPr>
                      <a:r>
                        <a:rPr lang="en-US" sz="1100" b="1" u="none" strike="noStrike" cap="none" dirty="0">
                          <a:solidFill>
                            <a:schemeClr val="lt1"/>
                          </a:solidFill>
                          <a:latin typeface="Meiryo UI" panose="020B0604030504040204" pitchFamily="50" charset="-128"/>
                          <a:ea typeface="Meiryo UI" panose="020B0604030504040204" pitchFamily="50" charset="-128"/>
                          <a:cs typeface="Arial"/>
                          <a:sym typeface="Arial"/>
                        </a:rPr>
                        <a:t>SMB / NFS / AFP</a:t>
                      </a:r>
                      <a:r>
                        <a:rPr lang="ja-JP" altLang="en-US" sz="1100" b="1" u="none" strike="noStrike" cap="none" dirty="0">
                          <a:solidFill>
                            <a:schemeClr val="lt1"/>
                          </a:solidFill>
                          <a:latin typeface="Meiryo UI" panose="020B0604030504040204" pitchFamily="50" charset="-128"/>
                          <a:ea typeface="Meiryo UI" panose="020B0604030504040204" pitchFamily="50" charset="-128"/>
                          <a:cs typeface="Arial"/>
                          <a:sym typeface="Arial"/>
                        </a:rPr>
                        <a:t>からの</a:t>
                      </a:r>
                      <a:br>
                        <a:rPr lang="en-US" altLang="ja-JP" sz="1100" b="1" u="none" strike="noStrike" cap="none" dirty="0">
                          <a:solidFill>
                            <a:schemeClr val="lt1"/>
                          </a:solidFill>
                          <a:latin typeface="Meiryo UI" panose="020B0604030504040204" pitchFamily="50" charset="-128"/>
                          <a:ea typeface="Meiryo UI" panose="020B0604030504040204" pitchFamily="50" charset="-128"/>
                          <a:cs typeface="Arial"/>
                          <a:sym typeface="Arial"/>
                        </a:rPr>
                      </a:br>
                      <a:r>
                        <a:rPr lang="ja-JP" altLang="en-US" sz="1100" b="1" u="none" strike="noStrike" cap="none" dirty="0">
                          <a:solidFill>
                            <a:schemeClr val="lt1"/>
                          </a:solidFill>
                          <a:latin typeface="Meiryo UI" panose="020B0604030504040204" pitchFamily="50" charset="-128"/>
                          <a:ea typeface="Meiryo UI" panose="020B0604030504040204" pitchFamily="50" charset="-128"/>
                          <a:cs typeface="Arial"/>
                          <a:sym typeface="Arial"/>
                        </a:rPr>
                        <a:t>アクセス</a:t>
                      </a:r>
                      <a:endParaRPr sz="11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000000">
                          <a:alpha val="0"/>
                        </a:srgbClr>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FFFF">
                        <a:alpha val="9803"/>
                      </a:srgbClr>
                    </a:solidFill>
                  </a:tcPr>
                </a:tc>
                <a:tc>
                  <a:txBody>
                    <a:bodyPr/>
                    <a:lstStyle/>
                    <a:p>
                      <a:pPr marL="0" marR="0" lvl="0" indent="0" algn="ctr" rtl="0">
                        <a:spcBef>
                          <a:spcPts val="0"/>
                        </a:spcBef>
                        <a:spcAft>
                          <a:spcPts val="0"/>
                        </a:spcAft>
                        <a:buNone/>
                      </a:pPr>
                      <a:r>
                        <a:rPr lang="ja-JP" altLang="en-US" sz="1100" u="none" strike="noStrike" cap="none" dirty="0">
                          <a:solidFill>
                            <a:schemeClr val="lt1"/>
                          </a:solidFill>
                          <a:latin typeface="Meiryo UI" panose="020B0604030504040204" pitchFamily="50" charset="-128"/>
                          <a:ea typeface="Meiryo UI" panose="020B0604030504040204" pitchFamily="50" charset="-128"/>
                          <a:cs typeface="Arial"/>
                          <a:sym typeface="Arial"/>
                        </a:rPr>
                        <a:t>非対応</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FFFF">
                        <a:alpha val="9803"/>
                      </a:srgbClr>
                    </a:solidFill>
                  </a:tcPr>
                </a:tc>
                <a:tc>
                  <a:txBody>
                    <a:bodyPr/>
                    <a:lstStyle/>
                    <a:p>
                      <a:pPr marL="0" marR="0" lvl="0" indent="0" algn="ctr" rtl="0">
                        <a:spcBef>
                          <a:spcPts val="0"/>
                        </a:spcBef>
                        <a:spcAft>
                          <a:spcPts val="0"/>
                        </a:spcAft>
                        <a:buNone/>
                      </a:pPr>
                      <a:r>
                        <a:rPr lang="ja-JP" altLang="en-US" sz="1100" u="none" strike="noStrike" cap="none" dirty="0">
                          <a:solidFill>
                            <a:schemeClr val="lt1"/>
                          </a:solidFill>
                          <a:latin typeface="Meiryo UI" panose="020B0604030504040204" pitchFamily="50" charset="-128"/>
                          <a:ea typeface="Meiryo UI" panose="020B0604030504040204" pitchFamily="50" charset="-128"/>
                          <a:cs typeface="Arial"/>
                          <a:sym typeface="Arial"/>
                        </a:rPr>
                        <a:t>対応</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FFFF">
                        <a:alpha val="9803"/>
                      </a:srgbClr>
                    </a:solidFill>
                  </a:tcPr>
                </a:tc>
                <a:extLst>
                  <a:ext uri="{0D108BD9-81ED-4DB2-BD59-A6C34878D82A}">
                    <a16:rowId xmlns:a16="http://schemas.microsoft.com/office/drawing/2014/main" val="10005"/>
                  </a:ext>
                </a:extLst>
              </a:tr>
              <a:tr h="0">
                <a:tc>
                  <a:txBody>
                    <a:bodyPr/>
                    <a:lstStyle/>
                    <a:p>
                      <a:pPr marL="0" marR="0" lvl="0" indent="0" algn="ctr" rtl="0">
                        <a:spcBef>
                          <a:spcPts val="0"/>
                        </a:spcBef>
                        <a:spcAft>
                          <a:spcPts val="0"/>
                        </a:spcAft>
                        <a:buNone/>
                      </a:pPr>
                      <a:r>
                        <a:rPr lang="ja-JP" altLang="en-US" sz="1100" b="1" u="none" strike="noStrike" cap="none" dirty="0">
                          <a:solidFill>
                            <a:schemeClr val="lt1"/>
                          </a:solidFill>
                          <a:latin typeface="Meiryo UI" panose="020B0604030504040204" pitchFamily="50" charset="-128"/>
                          <a:ea typeface="Meiryo UI" panose="020B0604030504040204" pitchFamily="50" charset="-128"/>
                          <a:cs typeface="Arial"/>
                          <a:sym typeface="Arial"/>
                        </a:rPr>
                        <a:t>クラウド同期</a:t>
                      </a:r>
                      <a:endParaRPr dirty="0"/>
                    </a:p>
                  </a:txBody>
                  <a:tcPr marL="89125" marR="89125" marT="108000" marB="108000" anchor="ctr">
                    <a:lnL w="9525" cap="flat" cmpd="sng">
                      <a:solidFill>
                        <a:srgbClr val="000000">
                          <a:alpha val="0"/>
                        </a:srgbClr>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FFFF">
                        <a:alpha val="20000"/>
                      </a:srgbClr>
                    </a:solidFill>
                  </a:tcPr>
                </a:tc>
                <a:tc>
                  <a:txBody>
                    <a:bodyPr/>
                    <a:lstStyle/>
                    <a:p>
                      <a:pPr marL="0" marR="0" lvl="0" indent="0" algn="ctr" rtl="0">
                        <a:spcBef>
                          <a:spcPts val="0"/>
                        </a:spcBef>
                        <a:spcAft>
                          <a:spcPts val="0"/>
                        </a:spcAft>
                        <a:buClr>
                          <a:schemeClr val="lt1"/>
                        </a:buClr>
                        <a:buSzPts val="1100"/>
                        <a:buFont typeface="Arial"/>
                        <a:buNone/>
                      </a:pPr>
                      <a:r>
                        <a:rPr lang="ja-JP" altLang="en-US" sz="1100" u="none" strike="noStrike" cap="none" dirty="0">
                          <a:solidFill>
                            <a:schemeClr val="lt1"/>
                          </a:solidFill>
                          <a:latin typeface="Meiryo UI" panose="020B0604030504040204" pitchFamily="50" charset="-128"/>
                          <a:ea typeface="Meiryo UI" panose="020B0604030504040204" pitchFamily="50" charset="-128"/>
                          <a:cs typeface="Arial"/>
                          <a:sym typeface="Arial"/>
                        </a:rPr>
                        <a:t>閲覧時のみ同期</a:t>
                      </a:r>
                      <a:endParaRPr dirty="0"/>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FFFF">
                        <a:alpha val="20000"/>
                      </a:srgbClr>
                    </a:solidFill>
                  </a:tcPr>
                </a:tc>
                <a:tc>
                  <a:txBody>
                    <a:bodyPr/>
                    <a:lstStyle/>
                    <a:p>
                      <a:pPr marL="0" marR="0" lvl="0" indent="0" algn="ctr" rtl="0">
                        <a:spcBef>
                          <a:spcPts val="0"/>
                        </a:spcBef>
                        <a:spcAft>
                          <a:spcPts val="0"/>
                        </a:spcAft>
                        <a:buClr>
                          <a:schemeClr val="lt1"/>
                        </a:buClr>
                        <a:buSzPts val="1100"/>
                        <a:buFont typeface="Arial"/>
                        <a:buNone/>
                      </a:pPr>
                      <a:r>
                        <a:rPr lang="ja-JP" altLang="en-US" sz="1100" u="none" strike="noStrike" cap="none" dirty="0">
                          <a:solidFill>
                            <a:schemeClr val="lt1"/>
                          </a:solidFill>
                          <a:latin typeface="Meiryo UI" panose="020B0604030504040204" pitchFamily="50" charset="-128"/>
                          <a:ea typeface="Meiryo UI" panose="020B0604030504040204" pitchFamily="50" charset="-128"/>
                          <a:cs typeface="Arial"/>
                          <a:sym typeface="Arial"/>
                        </a:rPr>
                        <a:t>クイックアクセスのため常に同期</a:t>
                      </a:r>
                      <a:endParaRPr dirty="0"/>
                    </a:p>
                  </a:txBody>
                  <a:tcPr marL="89125" marR="89125" marT="108000" marB="108000" anchor="ctr">
                    <a:lnL w="9525" cap="flat" cmpd="sng">
                      <a:solidFill>
                        <a:srgbClr val="C5C5C5"/>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C5C5C5"/>
                      </a:solidFill>
                      <a:prstDash val="solid"/>
                      <a:round/>
                      <a:headEnd type="none" w="sm" len="sm"/>
                      <a:tailEnd type="none" w="sm" len="sm"/>
                    </a:lnB>
                    <a:solidFill>
                      <a:srgbClr val="FFFFFF">
                        <a:alpha val="20000"/>
                      </a:srgbClr>
                    </a:solidFill>
                  </a:tcPr>
                </a:tc>
                <a:extLst>
                  <a:ext uri="{0D108BD9-81ED-4DB2-BD59-A6C34878D82A}">
                    <a16:rowId xmlns:a16="http://schemas.microsoft.com/office/drawing/2014/main" val="10006"/>
                  </a:ext>
                </a:extLst>
              </a:tr>
              <a:tr h="344725">
                <a:tc>
                  <a:txBody>
                    <a:bodyPr/>
                    <a:lstStyle/>
                    <a:p>
                      <a:pPr marL="0" marR="0" lvl="0" indent="0" algn="ctr" rtl="0">
                        <a:spcBef>
                          <a:spcPts val="0"/>
                        </a:spcBef>
                        <a:spcAft>
                          <a:spcPts val="0"/>
                        </a:spcAft>
                        <a:buClr>
                          <a:schemeClr val="lt1"/>
                        </a:buClr>
                        <a:buSzPts val="1100"/>
                        <a:buFont typeface="Arial"/>
                        <a:buNone/>
                      </a:pPr>
                      <a:r>
                        <a:rPr lang="en-US" sz="1100" b="1" u="none" strike="noStrike" cap="none" dirty="0">
                          <a:solidFill>
                            <a:schemeClr val="lt1"/>
                          </a:solidFill>
                          <a:latin typeface="Meiryo UI" panose="020B0604030504040204" pitchFamily="50" charset="-128"/>
                          <a:ea typeface="Meiryo UI" panose="020B0604030504040204" pitchFamily="50" charset="-128"/>
                          <a:cs typeface="Arial"/>
                          <a:sym typeface="Arial"/>
                        </a:rPr>
                        <a:t> QTS</a:t>
                      </a:r>
                      <a:r>
                        <a:rPr lang="ja-JP" altLang="en-US" sz="1100" b="1" u="none" strike="noStrike" cap="none" dirty="0">
                          <a:solidFill>
                            <a:schemeClr val="lt1"/>
                          </a:solidFill>
                          <a:latin typeface="Meiryo UI" panose="020B0604030504040204" pitchFamily="50" charset="-128"/>
                          <a:ea typeface="Meiryo UI" panose="020B0604030504040204" pitchFamily="50" charset="-128"/>
                          <a:cs typeface="Arial"/>
                          <a:sym typeface="Arial"/>
                        </a:rPr>
                        <a:t>アプリとの統合</a:t>
                      </a:r>
                      <a:endParaRPr sz="11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000000">
                          <a:alpha val="0"/>
                        </a:srgbClr>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tc>
                  <a:txBody>
                    <a:bodyPr/>
                    <a:lstStyle/>
                    <a:p>
                      <a:pPr marL="0" marR="0" lvl="0" indent="0" algn="ctr" rtl="0">
                        <a:spcBef>
                          <a:spcPts val="0"/>
                        </a:spcBef>
                        <a:spcAft>
                          <a:spcPts val="0"/>
                        </a:spcAft>
                        <a:buClr>
                          <a:schemeClr val="lt1"/>
                        </a:buClr>
                        <a:buSzPts val="1100"/>
                        <a:buFont typeface="Arial"/>
                        <a:buNone/>
                      </a:pPr>
                      <a:r>
                        <a:rPr lang="ja-JP" altLang="en-US" sz="1100" u="none" strike="noStrike" cap="none" dirty="0">
                          <a:solidFill>
                            <a:schemeClr val="lt1"/>
                          </a:solidFill>
                          <a:latin typeface="Meiryo UI" panose="020B0604030504040204" pitchFamily="50" charset="-128"/>
                          <a:ea typeface="Meiryo UI" panose="020B0604030504040204" pitchFamily="50" charset="-128"/>
                          <a:cs typeface="Arial"/>
                          <a:sym typeface="Arial"/>
                        </a:rPr>
                        <a:t>非対応</a:t>
                      </a:r>
                      <a:endParaRPr sz="11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C5C5C5"/>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tc>
                  <a:txBody>
                    <a:bodyPr/>
                    <a:lstStyle/>
                    <a:p>
                      <a:pPr marL="0" marR="0" lvl="0" indent="0" algn="l" rtl="0">
                        <a:spcBef>
                          <a:spcPts val="0"/>
                        </a:spcBef>
                        <a:spcAft>
                          <a:spcPts val="0"/>
                        </a:spcAft>
                        <a:buClr>
                          <a:schemeClr val="lt1"/>
                        </a:buClr>
                        <a:buSzPts val="1400"/>
                        <a:buFont typeface="Arial"/>
                        <a:buNone/>
                      </a:pPr>
                      <a:r>
                        <a:rPr lang="en-US" sz="1400" b="0" u="none" strike="noStrike" cap="none" dirty="0">
                          <a:solidFill>
                            <a:schemeClr val="lt1"/>
                          </a:solidFill>
                          <a:latin typeface="Meiryo UI" panose="020B0604030504040204" pitchFamily="50" charset="-128"/>
                          <a:ea typeface="Meiryo UI" panose="020B0604030504040204" pitchFamily="50" charset="-128"/>
                          <a:cs typeface="Arial"/>
                          <a:sym typeface="Arial"/>
                        </a:rPr>
                        <a:t>      </a:t>
                      </a:r>
                      <a:r>
                        <a:rPr lang="ja-JP" altLang="en-US" sz="1100" b="0" u="none" strike="noStrike" cap="none" dirty="0">
                          <a:solidFill>
                            <a:schemeClr val="lt1"/>
                          </a:solidFill>
                          <a:latin typeface="Meiryo UI" panose="020B0604030504040204" pitchFamily="50" charset="-128"/>
                          <a:ea typeface="Meiryo UI" panose="020B0604030504040204" pitchFamily="50" charset="-128"/>
                          <a:cs typeface="Arial"/>
                          <a:sym typeface="Arial"/>
                        </a:rPr>
                        <a:t>対応</a:t>
                      </a:r>
                      <a:r>
                        <a:rPr lang="en-US" sz="1400" b="0" u="none" strike="noStrike" cap="none" dirty="0">
                          <a:solidFill>
                            <a:schemeClr val="lt1"/>
                          </a:solidFill>
                          <a:latin typeface="Meiryo UI" panose="020B0604030504040204" pitchFamily="50" charset="-128"/>
                          <a:ea typeface="Meiryo UI" panose="020B0604030504040204" pitchFamily="50" charset="-128"/>
                          <a:cs typeface="Arial"/>
                          <a:sym typeface="Arial"/>
                        </a:rPr>
                        <a:t>                               </a:t>
                      </a:r>
                      <a:endParaRPr sz="14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9525" cap="flat" cmpd="sng">
                      <a:solidFill>
                        <a:srgbClr val="C5C5C5"/>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5C5C5"/>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extLst>
                  <a:ext uri="{0D108BD9-81ED-4DB2-BD59-A6C34878D82A}">
                    <a16:rowId xmlns:a16="http://schemas.microsoft.com/office/drawing/2014/main" val="10007"/>
                  </a:ext>
                </a:extLst>
              </a:tr>
            </a:tbl>
          </a:graphicData>
        </a:graphic>
      </p:graphicFrame>
      <p:grpSp>
        <p:nvGrpSpPr>
          <p:cNvPr id="1532" name="Google Shape;1532;p63"/>
          <p:cNvGrpSpPr/>
          <p:nvPr/>
        </p:nvGrpSpPr>
        <p:grpSpPr>
          <a:xfrm>
            <a:off x="9030916" y="3089489"/>
            <a:ext cx="1972036" cy="3395699"/>
            <a:chOff x="9960014" y="1888151"/>
            <a:chExt cx="1972036" cy="3500964"/>
          </a:xfrm>
        </p:grpSpPr>
        <p:cxnSp>
          <p:nvCxnSpPr>
            <p:cNvPr id="1533" name="Google Shape;1533;p63"/>
            <p:cNvCxnSpPr/>
            <p:nvPr/>
          </p:nvCxnSpPr>
          <p:spPr>
            <a:xfrm>
              <a:off x="10561209" y="2339266"/>
              <a:ext cx="0" cy="1318283"/>
            </a:xfrm>
            <a:prstGeom prst="straightConnector1">
              <a:avLst/>
            </a:prstGeom>
            <a:noFill/>
            <a:ln w="25400" cap="flat" cmpd="sng">
              <a:solidFill>
                <a:srgbClr val="00B050"/>
              </a:solidFill>
              <a:prstDash val="dash"/>
              <a:miter lim="800000"/>
              <a:headEnd type="none" w="sm" len="sm"/>
              <a:tailEnd type="triangle" w="med" len="med"/>
            </a:ln>
          </p:spPr>
        </p:cxnSp>
        <p:pic>
          <p:nvPicPr>
            <p:cNvPr id="1534" name="Google Shape;1534;p63"/>
            <p:cNvPicPr preferRelativeResize="0"/>
            <p:nvPr/>
          </p:nvPicPr>
          <p:blipFill rotWithShape="1">
            <a:blip r:embed="rId3">
              <a:alphaModFix/>
            </a:blip>
            <a:srcRect/>
            <a:stretch/>
          </p:blipFill>
          <p:spPr>
            <a:xfrm>
              <a:off x="11376775" y="3620974"/>
              <a:ext cx="555275" cy="555275"/>
            </a:xfrm>
            <a:prstGeom prst="rect">
              <a:avLst/>
            </a:prstGeom>
            <a:noFill/>
            <a:ln>
              <a:noFill/>
            </a:ln>
          </p:spPr>
        </p:pic>
        <p:cxnSp>
          <p:nvCxnSpPr>
            <p:cNvPr id="1535" name="Google Shape;1535;p63"/>
            <p:cNvCxnSpPr/>
            <p:nvPr/>
          </p:nvCxnSpPr>
          <p:spPr>
            <a:xfrm>
              <a:off x="10852368" y="2339266"/>
              <a:ext cx="0" cy="1318283"/>
            </a:xfrm>
            <a:prstGeom prst="straightConnector1">
              <a:avLst/>
            </a:prstGeom>
            <a:noFill/>
            <a:ln w="25400" cap="flat" cmpd="sng">
              <a:solidFill>
                <a:srgbClr val="077AE8"/>
              </a:solidFill>
              <a:prstDash val="dash"/>
              <a:miter lim="800000"/>
              <a:headEnd type="none" w="sm" len="sm"/>
              <a:tailEnd type="triangle" w="med" len="med"/>
            </a:ln>
          </p:spPr>
        </p:cxnSp>
        <p:cxnSp>
          <p:nvCxnSpPr>
            <p:cNvPr id="1536" name="Google Shape;1536;p63"/>
            <p:cNvCxnSpPr/>
            <p:nvPr/>
          </p:nvCxnSpPr>
          <p:spPr>
            <a:xfrm>
              <a:off x="11151396" y="2517325"/>
              <a:ext cx="0" cy="1140225"/>
            </a:xfrm>
            <a:prstGeom prst="straightConnector1">
              <a:avLst/>
            </a:prstGeom>
            <a:noFill/>
            <a:ln w="25400" cap="flat" cmpd="sng">
              <a:solidFill>
                <a:srgbClr val="AD10C2"/>
              </a:solidFill>
              <a:prstDash val="dash"/>
              <a:miter lim="800000"/>
              <a:headEnd type="triangle" w="med" len="med"/>
              <a:tailEnd type="none" w="sm" len="sm"/>
            </a:ln>
          </p:spPr>
        </p:cxnSp>
        <p:pic>
          <p:nvPicPr>
            <p:cNvPr id="1537" name="Google Shape;1537;p63"/>
            <p:cNvPicPr preferRelativeResize="0"/>
            <p:nvPr/>
          </p:nvPicPr>
          <p:blipFill rotWithShape="1">
            <a:blip r:embed="rId4">
              <a:alphaModFix/>
            </a:blip>
            <a:srcRect/>
            <a:stretch/>
          </p:blipFill>
          <p:spPr>
            <a:xfrm>
              <a:off x="10326547" y="1888151"/>
              <a:ext cx="1050229" cy="629174"/>
            </a:xfrm>
            <a:prstGeom prst="rect">
              <a:avLst/>
            </a:prstGeom>
            <a:noFill/>
            <a:ln>
              <a:noFill/>
            </a:ln>
            <a:effectLst>
              <a:outerShdw blurRad="50800" dist="38100" dir="2700000" algn="tl" rotWithShape="0">
                <a:srgbClr val="000000">
                  <a:alpha val="40000"/>
                </a:srgbClr>
              </a:outerShdw>
            </a:effectLst>
          </p:spPr>
        </p:pic>
        <p:grpSp>
          <p:nvGrpSpPr>
            <p:cNvPr id="1538" name="Google Shape;1538;p63"/>
            <p:cNvGrpSpPr/>
            <p:nvPr/>
          </p:nvGrpSpPr>
          <p:grpSpPr>
            <a:xfrm>
              <a:off x="10396491" y="3675161"/>
              <a:ext cx="355659" cy="327429"/>
              <a:chOff x="3584870" y="5275450"/>
              <a:chExt cx="843804" cy="776825"/>
            </a:xfrm>
          </p:grpSpPr>
          <p:pic>
            <p:nvPicPr>
              <p:cNvPr id="1539" name="Google Shape;1539;p63" descr="Image result for file icon green"/>
              <p:cNvPicPr preferRelativeResize="0"/>
              <p:nvPr/>
            </p:nvPicPr>
            <p:blipFill rotWithShape="1">
              <a:blip r:embed="rId5">
                <a:alphaModFix/>
              </a:blip>
              <a:srcRect/>
              <a:stretch/>
            </p:blipFill>
            <p:spPr>
              <a:xfrm>
                <a:off x="3682260" y="5275450"/>
                <a:ext cx="649014" cy="649014"/>
              </a:xfrm>
              <a:prstGeom prst="rect">
                <a:avLst/>
              </a:prstGeom>
              <a:noFill/>
              <a:ln>
                <a:noFill/>
              </a:ln>
            </p:spPr>
          </p:pic>
          <p:sp>
            <p:nvSpPr>
              <p:cNvPr id="1540" name="Google Shape;1540;p63"/>
              <p:cNvSpPr/>
              <p:nvPr/>
            </p:nvSpPr>
            <p:spPr>
              <a:xfrm>
                <a:off x="3584870" y="5487019"/>
                <a:ext cx="843804" cy="56525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51" dirty="0">
                    <a:solidFill>
                      <a:schemeClr val="lt1"/>
                    </a:solidFill>
                    <a:latin typeface="Meiryo UI" panose="020B0604030504040204" pitchFamily="50" charset="-128"/>
                    <a:ea typeface="Meiryo UI" panose="020B0604030504040204" pitchFamily="50" charset="-128"/>
                    <a:sym typeface="Arial"/>
                  </a:rPr>
                  <a:t>META</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451" dirty="0">
                    <a:solidFill>
                      <a:schemeClr val="lt1"/>
                    </a:solidFill>
                    <a:latin typeface="Meiryo UI" panose="020B0604030504040204" pitchFamily="50" charset="-128"/>
                    <a:ea typeface="Meiryo UI" panose="020B0604030504040204" pitchFamily="50" charset="-128"/>
                    <a:sym typeface="Arial"/>
                  </a:rPr>
                  <a:t>DATA</a:t>
                </a:r>
                <a:endParaRPr sz="451" dirty="0">
                  <a:solidFill>
                    <a:schemeClr val="lt1"/>
                  </a:solidFill>
                  <a:latin typeface="Meiryo UI" panose="020B0604030504040204" pitchFamily="50" charset="-128"/>
                  <a:ea typeface="Meiryo UI" panose="020B0604030504040204" pitchFamily="50" charset="-128"/>
                  <a:sym typeface="Arial"/>
                </a:endParaRPr>
              </a:p>
            </p:txBody>
          </p:sp>
        </p:grpSp>
        <p:pic>
          <p:nvPicPr>
            <p:cNvPr id="1541" name="Google Shape;1541;p63" descr="Related image"/>
            <p:cNvPicPr preferRelativeResize="0"/>
            <p:nvPr/>
          </p:nvPicPr>
          <p:blipFill rotWithShape="1">
            <a:blip r:embed="rId6">
              <a:alphaModFix/>
            </a:blip>
            <a:srcRect/>
            <a:stretch/>
          </p:blipFill>
          <p:spPr>
            <a:xfrm>
              <a:off x="10717974" y="3684472"/>
              <a:ext cx="274495" cy="274495"/>
            </a:xfrm>
            <a:prstGeom prst="rect">
              <a:avLst/>
            </a:prstGeom>
            <a:noFill/>
            <a:ln>
              <a:noFill/>
            </a:ln>
          </p:spPr>
        </p:pic>
        <p:pic>
          <p:nvPicPr>
            <p:cNvPr id="1542" name="Google Shape;1542;p63" descr="Related image"/>
            <p:cNvPicPr preferRelativeResize="0"/>
            <p:nvPr/>
          </p:nvPicPr>
          <p:blipFill rotWithShape="1">
            <a:blip r:embed="rId7">
              <a:alphaModFix/>
            </a:blip>
            <a:srcRect/>
            <a:stretch/>
          </p:blipFill>
          <p:spPr>
            <a:xfrm>
              <a:off x="11021428" y="3689951"/>
              <a:ext cx="274495" cy="274495"/>
            </a:xfrm>
            <a:prstGeom prst="rect">
              <a:avLst/>
            </a:prstGeom>
            <a:noFill/>
            <a:ln>
              <a:noFill/>
            </a:ln>
          </p:spPr>
        </p:pic>
        <p:pic>
          <p:nvPicPr>
            <p:cNvPr id="1543" name="Google Shape;1543;p63"/>
            <p:cNvPicPr preferRelativeResize="0"/>
            <p:nvPr/>
          </p:nvPicPr>
          <p:blipFill rotWithShape="1">
            <a:blip r:embed="rId8">
              <a:alphaModFix/>
            </a:blip>
            <a:srcRect/>
            <a:stretch/>
          </p:blipFill>
          <p:spPr>
            <a:xfrm>
              <a:off x="10211811" y="4613684"/>
              <a:ext cx="1276229" cy="775431"/>
            </a:xfrm>
            <a:prstGeom prst="rect">
              <a:avLst/>
            </a:prstGeom>
            <a:noFill/>
            <a:ln>
              <a:noFill/>
            </a:ln>
          </p:spPr>
        </p:pic>
        <p:cxnSp>
          <p:nvCxnSpPr>
            <p:cNvPr id="1544" name="Google Shape;1544;p63"/>
            <p:cNvCxnSpPr/>
            <p:nvPr/>
          </p:nvCxnSpPr>
          <p:spPr>
            <a:xfrm>
              <a:off x="10851661" y="4037554"/>
              <a:ext cx="0" cy="493472"/>
            </a:xfrm>
            <a:prstGeom prst="straightConnector1">
              <a:avLst/>
            </a:prstGeom>
            <a:noFill/>
            <a:ln w="76200" cap="flat" cmpd="sng">
              <a:solidFill>
                <a:srgbClr val="077AE8"/>
              </a:solidFill>
              <a:prstDash val="solid"/>
              <a:miter lim="800000"/>
              <a:headEnd type="none" w="sm" len="sm"/>
              <a:tailEnd type="triangle" w="med" len="med"/>
            </a:ln>
          </p:spPr>
        </p:cxnSp>
        <p:cxnSp>
          <p:nvCxnSpPr>
            <p:cNvPr id="1545" name="Google Shape;1545;p63"/>
            <p:cNvCxnSpPr/>
            <p:nvPr/>
          </p:nvCxnSpPr>
          <p:spPr>
            <a:xfrm>
              <a:off x="11151396" y="4019531"/>
              <a:ext cx="0" cy="503626"/>
            </a:xfrm>
            <a:prstGeom prst="straightConnector1">
              <a:avLst/>
            </a:prstGeom>
            <a:noFill/>
            <a:ln w="76200" cap="flat" cmpd="sng">
              <a:solidFill>
                <a:srgbClr val="AD10C2"/>
              </a:solidFill>
              <a:prstDash val="solid"/>
              <a:miter lim="800000"/>
              <a:headEnd type="triangle" w="med" len="med"/>
              <a:tailEnd type="none" w="sm" len="sm"/>
            </a:ln>
          </p:spPr>
        </p:cxnSp>
        <p:pic>
          <p:nvPicPr>
            <p:cNvPr id="1546" name="Google Shape;1546;p63"/>
            <p:cNvPicPr preferRelativeResize="0"/>
            <p:nvPr/>
          </p:nvPicPr>
          <p:blipFill rotWithShape="1">
            <a:blip r:embed="rId9">
              <a:alphaModFix/>
            </a:blip>
            <a:srcRect/>
            <a:stretch/>
          </p:blipFill>
          <p:spPr>
            <a:xfrm>
              <a:off x="9960014" y="4243480"/>
              <a:ext cx="670891" cy="670891"/>
            </a:xfrm>
            <a:prstGeom prst="ellipse">
              <a:avLst/>
            </a:prstGeom>
            <a:noFill/>
            <a:ln w="19050" cap="flat" cmpd="sng">
              <a:solidFill>
                <a:srgbClr val="31213C"/>
              </a:solidFill>
              <a:prstDash val="solid"/>
              <a:round/>
              <a:headEnd type="none" w="sm" len="sm"/>
              <a:tailEnd type="none" w="sm" len="sm"/>
            </a:ln>
            <a:effectLst>
              <a:outerShdw blurRad="50800" dist="38100" dir="2700000" algn="tl" rotWithShape="0">
                <a:srgbClr val="000000">
                  <a:alpha val="40000"/>
                </a:srgbClr>
              </a:outerShdw>
            </a:effectLst>
          </p:spPr>
        </p:pic>
        <p:sp>
          <p:nvSpPr>
            <p:cNvPr id="1547" name="Google Shape;1547;p63"/>
            <p:cNvSpPr/>
            <p:nvPr/>
          </p:nvSpPr>
          <p:spPr>
            <a:xfrm>
              <a:off x="10365893"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13" dirty="0">
                  <a:solidFill>
                    <a:schemeClr val="lt1"/>
                  </a:solidFill>
                  <a:latin typeface="Meiryo UI" panose="020B0604030504040204" pitchFamily="50" charset="-128"/>
                  <a:ea typeface="Meiryo UI" panose="020B0604030504040204" pitchFamily="50" charset="-128"/>
                  <a:sym typeface="Arial"/>
                </a:rPr>
                <a:t>1</a:t>
              </a:r>
              <a:endParaRPr dirty="0">
                <a:latin typeface="Meiryo UI" panose="020B0604030504040204" pitchFamily="50" charset="-128"/>
                <a:ea typeface="Meiryo UI" panose="020B0604030504040204" pitchFamily="50" charset="-128"/>
              </a:endParaRPr>
            </a:p>
          </p:txBody>
        </p:sp>
        <p:sp>
          <p:nvSpPr>
            <p:cNvPr id="1548" name="Google Shape;1548;p63"/>
            <p:cNvSpPr/>
            <p:nvPr/>
          </p:nvSpPr>
          <p:spPr>
            <a:xfrm>
              <a:off x="10657052"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13" dirty="0">
                  <a:solidFill>
                    <a:schemeClr val="lt1"/>
                  </a:solidFill>
                  <a:latin typeface="Meiryo UI" panose="020B0604030504040204" pitchFamily="50" charset="-128"/>
                  <a:ea typeface="Meiryo UI" panose="020B0604030504040204" pitchFamily="50" charset="-128"/>
                  <a:sym typeface="Arial"/>
                </a:rPr>
                <a:t>2</a:t>
              </a:r>
              <a:endParaRPr dirty="0">
                <a:latin typeface="Meiryo UI" panose="020B0604030504040204" pitchFamily="50" charset="-128"/>
                <a:ea typeface="Meiryo UI" panose="020B0604030504040204" pitchFamily="50" charset="-128"/>
              </a:endParaRPr>
            </a:p>
          </p:txBody>
        </p:sp>
        <p:sp>
          <p:nvSpPr>
            <p:cNvPr id="1549" name="Google Shape;1549;p63"/>
            <p:cNvSpPr/>
            <p:nvPr/>
          </p:nvSpPr>
          <p:spPr>
            <a:xfrm>
              <a:off x="11003295"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13" dirty="0">
                  <a:solidFill>
                    <a:schemeClr val="lt1"/>
                  </a:solidFill>
                  <a:latin typeface="Meiryo UI" panose="020B0604030504040204" pitchFamily="50" charset="-128"/>
                  <a:ea typeface="Meiryo UI" panose="020B0604030504040204" pitchFamily="50" charset="-128"/>
                  <a:sym typeface="Arial"/>
                </a:rPr>
                <a:t>3</a:t>
              </a:r>
              <a:endParaRPr dirty="0">
                <a:latin typeface="Meiryo UI" panose="020B0604030504040204" pitchFamily="50" charset="-128"/>
                <a:ea typeface="Meiryo UI" panose="020B0604030504040204" pitchFamily="50" charset="-128"/>
              </a:endParaRPr>
            </a:p>
          </p:txBody>
        </p:sp>
      </p:grpSp>
      <p:pic>
        <p:nvPicPr>
          <p:cNvPr id="1550" name="Google Shape;1550;p63"/>
          <p:cNvPicPr preferRelativeResize="0"/>
          <p:nvPr/>
        </p:nvPicPr>
        <p:blipFill rotWithShape="1">
          <a:blip r:embed="rId10">
            <a:alphaModFix/>
          </a:blip>
          <a:srcRect/>
          <a:stretch/>
        </p:blipFill>
        <p:spPr>
          <a:xfrm>
            <a:off x="8362225" y="2048531"/>
            <a:ext cx="1221230" cy="1221230"/>
          </a:xfrm>
          <a:prstGeom prst="rect">
            <a:avLst/>
          </a:prstGeom>
          <a:noFill/>
          <a:ln>
            <a:noFill/>
          </a:ln>
          <a:effectLst>
            <a:outerShdw blurRad="63500" sx="102000" sy="102000" algn="ctr" rotWithShape="0">
              <a:srgbClr val="000000">
                <a:alpha val="40000"/>
              </a:srgbClr>
            </a:outerShdw>
          </a:effectLst>
        </p:spPr>
      </p:pic>
      <p:grpSp>
        <p:nvGrpSpPr>
          <p:cNvPr id="1551" name="Google Shape;1551;p63"/>
          <p:cNvGrpSpPr/>
          <p:nvPr/>
        </p:nvGrpSpPr>
        <p:grpSpPr>
          <a:xfrm>
            <a:off x="6377720" y="5500528"/>
            <a:ext cx="1776260" cy="360000"/>
            <a:chOff x="7022816" y="5340353"/>
            <a:chExt cx="1776260" cy="360000"/>
          </a:xfrm>
        </p:grpSpPr>
        <p:pic>
          <p:nvPicPr>
            <p:cNvPr id="1552" name="Google Shape;1552;p63" descr="https://lh4.googleusercontent.com/ETlYkxMtNwBhq_pF5u1Y0xJwnaq7RXkdBxqpC3lVyjcob8rGPOWaXiTlFupURIDJ0HJjjiUV9J85QzE7q_rLvINO7Ow9ShVw_x_KIq7Mfm-4ukuNjXC_AnFPBN4-2jjw7GL0pN0LihM"/>
            <p:cNvPicPr preferRelativeResize="0"/>
            <p:nvPr/>
          </p:nvPicPr>
          <p:blipFill rotWithShape="1">
            <a:blip r:embed="rId11">
              <a:alphaModFix/>
            </a:blip>
            <a:srcRect/>
            <a:stretch/>
          </p:blipFill>
          <p:spPr>
            <a:xfrm>
              <a:off x="8439076" y="5340353"/>
              <a:ext cx="360000" cy="360000"/>
            </a:xfrm>
            <a:prstGeom prst="rect">
              <a:avLst/>
            </a:prstGeom>
            <a:noFill/>
            <a:ln>
              <a:noFill/>
            </a:ln>
            <a:effectLst>
              <a:outerShdw blurRad="50800" dist="38100" dir="2700000" algn="tl" rotWithShape="0">
                <a:srgbClr val="000000">
                  <a:alpha val="40000"/>
                </a:srgbClr>
              </a:outerShdw>
            </a:effectLst>
          </p:spPr>
        </p:pic>
        <p:pic>
          <p:nvPicPr>
            <p:cNvPr id="1553" name="Google Shape;1553;p63" descr="https://lh3.googleusercontent.com/-NG0S4Pwe25TCICHnKWyvCv5tMwZQO4HmP1zJ8VIaAY2muB5NPdEhMsO7o3dAh04YrJwLxVE18ona_WuHYZ-pY4HnfTbOIjEhgKUWAxuOT-lfh14fMdFHPjdg1b6fdTOQIgUIO9wjn0"/>
            <p:cNvPicPr preferRelativeResize="0"/>
            <p:nvPr/>
          </p:nvPicPr>
          <p:blipFill rotWithShape="1">
            <a:blip r:embed="rId12">
              <a:alphaModFix/>
            </a:blip>
            <a:srcRect/>
            <a:stretch/>
          </p:blipFill>
          <p:spPr>
            <a:xfrm>
              <a:off x="7966989" y="5340353"/>
              <a:ext cx="360000" cy="360000"/>
            </a:xfrm>
            <a:prstGeom prst="rect">
              <a:avLst/>
            </a:prstGeom>
            <a:noFill/>
            <a:ln>
              <a:noFill/>
            </a:ln>
            <a:effectLst>
              <a:outerShdw blurRad="50800" dist="38100" dir="2700000" algn="tl" rotWithShape="0">
                <a:srgbClr val="000000">
                  <a:alpha val="40000"/>
                </a:srgbClr>
              </a:outerShdw>
            </a:effectLst>
          </p:spPr>
        </p:pic>
        <p:pic>
          <p:nvPicPr>
            <p:cNvPr id="1554" name="Google Shape;1554;p63"/>
            <p:cNvPicPr preferRelativeResize="0"/>
            <p:nvPr/>
          </p:nvPicPr>
          <p:blipFill rotWithShape="1">
            <a:blip r:embed="rId13">
              <a:alphaModFix/>
            </a:blip>
            <a:srcRect/>
            <a:stretch/>
          </p:blipFill>
          <p:spPr>
            <a:xfrm>
              <a:off x="7494903" y="5340353"/>
              <a:ext cx="360000" cy="360000"/>
            </a:xfrm>
            <a:prstGeom prst="rect">
              <a:avLst/>
            </a:prstGeom>
            <a:noFill/>
            <a:ln>
              <a:noFill/>
            </a:ln>
            <a:effectLst>
              <a:outerShdw blurRad="50800" dist="38100" dir="2700000" algn="tl" rotWithShape="0">
                <a:srgbClr val="000000">
                  <a:alpha val="40000"/>
                </a:srgbClr>
              </a:outerShdw>
            </a:effectLst>
          </p:spPr>
        </p:pic>
        <p:pic>
          <p:nvPicPr>
            <p:cNvPr id="1555" name="Google Shape;1555;p63" descr="一張含有 時鐘 的圖片&#10;&#10;自動產生的描述"/>
            <p:cNvPicPr preferRelativeResize="0"/>
            <p:nvPr/>
          </p:nvPicPr>
          <p:blipFill rotWithShape="1">
            <a:blip r:embed="rId14">
              <a:alphaModFix/>
            </a:blip>
            <a:srcRect/>
            <a:stretch/>
          </p:blipFill>
          <p:spPr>
            <a:xfrm>
              <a:off x="7022816" y="5340353"/>
              <a:ext cx="360000" cy="360000"/>
            </a:xfrm>
            <a:prstGeom prst="rect">
              <a:avLst/>
            </a:prstGeom>
            <a:noFill/>
            <a:ln>
              <a:noFill/>
            </a:ln>
            <a:effectLst>
              <a:outerShdw blurRad="50800" dist="38100" dir="2700000" algn="tl" rotWithShape="0">
                <a:srgbClr val="000000">
                  <a:alpha val="40000"/>
                </a:srgbClr>
              </a:outerShdw>
            </a:effectLst>
          </p:spPr>
        </p:pic>
      </p:grpSp>
      <p:pic>
        <p:nvPicPr>
          <p:cNvPr id="1556" name="Google Shape;1556;p63"/>
          <p:cNvPicPr preferRelativeResize="0"/>
          <p:nvPr/>
        </p:nvPicPr>
        <p:blipFill rotWithShape="1">
          <a:blip r:embed="rId15">
            <a:alphaModFix/>
          </a:blip>
          <a:srcRect/>
          <a:stretch/>
        </p:blipFill>
        <p:spPr>
          <a:xfrm rot="358397">
            <a:off x="3752187" y="6017702"/>
            <a:ext cx="512057" cy="512057"/>
          </a:xfrm>
          <a:prstGeom prst="rect">
            <a:avLst/>
          </a:prstGeom>
          <a:noFill/>
          <a:ln>
            <a:noFill/>
          </a:ln>
          <a:effectLst>
            <a:outerShdw blurRad="50800" dist="38100" dir="2700000" algn="tl" rotWithShape="0">
              <a:srgbClr val="000000">
                <a:alpha val="40000"/>
              </a:srgbClr>
            </a:outerShdw>
          </a:effectLst>
        </p:spPr>
      </p:pic>
      <p:pic>
        <p:nvPicPr>
          <p:cNvPr id="1557" name="Google Shape;1557;p63"/>
          <p:cNvPicPr preferRelativeResize="0"/>
          <p:nvPr/>
        </p:nvPicPr>
        <p:blipFill rotWithShape="1">
          <a:blip r:embed="rId16">
            <a:alphaModFix/>
          </a:blip>
          <a:srcRect/>
          <a:stretch/>
        </p:blipFill>
        <p:spPr>
          <a:xfrm rot="-996821">
            <a:off x="4350839" y="6221454"/>
            <a:ext cx="381687" cy="355315"/>
          </a:xfrm>
          <a:prstGeom prst="rect">
            <a:avLst/>
          </a:prstGeom>
          <a:noFill/>
          <a:ln>
            <a:noFill/>
          </a:ln>
          <a:effectLst>
            <a:outerShdw blurRad="50800" dist="38100" dir="2700000" algn="tl" rotWithShape="0">
              <a:srgbClr val="000000">
                <a:alpha val="40000"/>
              </a:srgbClr>
            </a:outerShdw>
          </a:effectLst>
        </p:spPr>
      </p:pic>
      <p:pic>
        <p:nvPicPr>
          <p:cNvPr id="1558" name="Google Shape;1558;p63"/>
          <p:cNvPicPr preferRelativeResize="0"/>
          <p:nvPr/>
        </p:nvPicPr>
        <p:blipFill rotWithShape="1">
          <a:blip r:embed="rId17">
            <a:alphaModFix/>
          </a:blip>
          <a:srcRect/>
          <a:stretch/>
        </p:blipFill>
        <p:spPr>
          <a:xfrm>
            <a:off x="2207072" y="6233236"/>
            <a:ext cx="335901" cy="240197"/>
          </a:xfrm>
          <a:prstGeom prst="rect">
            <a:avLst/>
          </a:prstGeom>
          <a:noFill/>
          <a:ln>
            <a:noFill/>
          </a:ln>
          <a:effectLst>
            <a:outerShdw blurRad="50800" dist="38100" dir="2700000" algn="tl" rotWithShape="0">
              <a:srgbClr val="000000">
                <a:alpha val="40000"/>
              </a:srgbClr>
            </a:outerShdw>
          </a:effectLst>
        </p:spPr>
      </p:pic>
      <p:pic>
        <p:nvPicPr>
          <p:cNvPr id="1559" name="Google Shape;1559;p63"/>
          <p:cNvPicPr preferRelativeResize="0"/>
          <p:nvPr/>
        </p:nvPicPr>
        <p:blipFill rotWithShape="1">
          <a:blip r:embed="rId18">
            <a:alphaModFix/>
          </a:blip>
          <a:srcRect/>
          <a:stretch/>
        </p:blipFill>
        <p:spPr>
          <a:xfrm>
            <a:off x="1624682" y="6037315"/>
            <a:ext cx="391841" cy="391841"/>
          </a:xfrm>
          <a:prstGeom prst="rect">
            <a:avLst/>
          </a:prstGeom>
          <a:noFill/>
          <a:ln>
            <a:noFill/>
          </a:ln>
          <a:effectLst>
            <a:outerShdw blurRad="50800" dist="38100" dir="2700000" algn="tl" rotWithShape="0">
              <a:srgbClr val="000000">
                <a:alpha val="40000"/>
              </a:srgbClr>
            </a:outerShdw>
          </a:effectLst>
        </p:spPr>
      </p:pic>
      <p:pic>
        <p:nvPicPr>
          <p:cNvPr id="1560" name="Google Shape;1560;p63" descr="一張含有 物件 的圖片&#10;&#10;自動產生的描述"/>
          <p:cNvPicPr preferRelativeResize="0"/>
          <p:nvPr/>
        </p:nvPicPr>
        <p:blipFill rotWithShape="1">
          <a:blip r:embed="rId19">
            <a:alphaModFix/>
          </a:blip>
          <a:srcRect/>
          <a:stretch/>
        </p:blipFill>
        <p:spPr>
          <a:xfrm rot="-712306">
            <a:off x="1179453" y="6205266"/>
            <a:ext cx="406139" cy="305347"/>
          </a:xfrm>
          <a:prstGeom prst="rect">
            <a:avLst/>
          </a:prstGeom>
          <a:noFill/>
          <a:ln>
            <a:noFill/>
          </a:ln>
          <a:effectLst>
            <a:outerShdw blurRad="50800" dist="38100" dir="2700000" algn="tl" rotWithShape="0">
              <a:srgbClr val="000000">
                <a:alpha val="40000"/>
              </a:srgbClr>
            </a:outerShdw>
          </a:effectLst>
        </p:spPr>
      </p:pic>
      <p:pic>
        <p:nvPicPr>
          <p:cNvPr id="1561" name="Google Shape;1561;p63"/>
          <p:cNvPicPr preferRelativeResize="0"/>
          <p:nvPr/>
        </p:nvPicPr>
        <p:blipFill rotWithShape="1">
          <a:blip r:embed="rId20">
            <a:alphaModFix/>
          </a:blip>
          <a:srcRect/>
          <a:stretch/>
        </p:blipFill>
        <p:spPr>
          <a:xfrm rot="-787948">
            <a:off x="477218" y="6154788"/>
            <a:ext cx="534355" cy="397092"/>
          </a:xfrm>
          <a:prstGeom prst="rect">
            <a:avLst/>
          </a:prstGeom>
          <a:noFill/>
          <a:ln>
            <a:noFill/>
          </a:ln>
          <a:effectLst>
            <a:outerShdw blurRad="50800" dist="38100" dir="2700000" algn="tl" rotWithShape="0">
              <a:srgbClr val="000000">
                <a:alpha val="40000"/>
              </a:srgbClr>
            </a:outerShdw>
          </a:effectLst>
        </p:spPr>
      </p:pic>
      <p:pic>
        <p:nvPicPr>
          <p:cNvPr id="1562" name="Google Shape;1562;p63"/>
          <p:cNvPicPr preferRelativeResize="0"/>
          <p:nvPr/>
        </p:nvPicPr>
        <p:blipFill rotWithShape="1">
          <a:blip r:embed="rId21">
            <a:alphaModFix/>
          </a:blip>
          <a:srcRect/>
          <a:stretch/>
        </p:blipFill>
        <p:spPr>
          <a:xfrm rot="558526">
            <a:off x="3233824" y="6171025"/>
            <a:ext cx="422063" cy="422063"/>
          </a:xfrm>
          <a:prstGeom prst="rect">
            <a:avLst/>
          </a:prstGeom>
          <a:noFill/>
          <a:ln>
            <a:noFill/>
          </a:ln>
          <a:effectLst>
            <a:outerShdw blurRad="50800" dist="38100" dir="2700000" algn="tl" rotWithShape="0">
              <a:srgbClr val="000000">
                <a:alpha val="40000"/>
              </a:srgbClr>
            </a:outerShdw>
          </a:effectLst>
        </p:spPr>
      </p:pic>
      <p:pic>
        <p:nvPicPr>
          <p:cNvPr id="1563" name="Google Shape;1563;p63"/>
          <p:cNvPicPr preferRelativeResize="0"/>
          <p:nvPr/>
        </p:nvPicPr>
        <p:blipFill rotWithShape="1">
          <a:blip r:embed="rId22">
            <a:alphaModFix/>
          </a:blip>
          <a:srcRect/>
          <a:stretch/>
        </p:blipFill>
        <p:spPr>
          <a:xfrm>
            <a:off x="2752739" y="6114538"/>
            <a:ext cx="350040" cy="359881"/>
          </a:xfrm>
          <a:prstGeom prst="rect">
            <a:avLst/>
          </a:prstGeom>
          <a:noFill/>
          <a:ln>
            <a:noFill/>
          </a:ln>
          <a:effectLst>
            <a:outerShdw blurRad="50800" dist="38100" dir="2700000" algn="tl" rotWithShape="0">
              <a:srgbClr val="000000">
                <a:alpha val="40000"/>
              </a:srgbClr>
            </a:outerShdw>
          </a:effectLst>
        </p:spPr>
      </p:pic>
      <p:pic>
        <p:nvPicPr>
          <p:cNvPr id="1564" name="Google Shape;1564;p63"/>
          <p:cNvPicPr preferRelativeResize="0"/>
          <p:nvPr/>
        </p:nvPicPr>
        <p:blipFill rotWithShape="1">
          <a:blip r:embed="rId23">
            <a:alphaModFix/>
          </a:blip>
          <a:srcRect/>
          <a:stretch/>
        </p:blipFill>
        <p:spPr>
          <a:xfrm rot="-787948">
            <a:off x="6285416" y="6090180"/>
            <a:ext cx="361199" cy="361199"/>
          </a:xfrm>
          <a:prstGeom prst="rect">
            <a:avLst/>
          </a:prstGeom>
          <a:noFill/>
          <a:ln>
            <a:noFill/>
          </a:ln>
          <a:effectLst>
            <a:outerShdw blurRad="50800" dist="38100" dir="2700000" algn="tl" rotWithShape="0">
              <a:srgbClr val="000000">
                <a:alpha val="40000"/>
              </a:srgbClr>
            </a:outerShdw>
          </a:effectLst>
        </p:spPr>
      </p:pic>
      <p:pic>
        <p:nvPicPr>
          <p:cNvPr id="1565" name="Google Shape;1565;p63"/>
          <p:cNvPicPr preferRelativeResize="0"/>
          <p:nvPr/>
        </p:nvPicPr>
        <p:blipFill rotWithShape="1">
          <a:blip r:embed="rId24">
            <a:alphaModFix/>
          </a:blip>
          <a:srcRect/>
          <a:stretch/>
        </p:blipFill>
        <p:spPr>
          <a:xfrm rot="573835">
            <a:off x="7470901" y="6049227"/>
            <a:ext cx="511807" cy="511807"/>
          </a:xfrm>
          <a:prstGeom prst="rect">
            <a:avLst/>
          </a:prstGeom>
          <a:noFill/>
          <a:ln>
            <a:noFill/>
          </a:ln>
          <a:effectLst>
            <a:outerShdw blurRad="50800" dist="38100" dir="2700000" algn="tl" rotWithShape="0">
              <a:srgbClr val="000000">
                <a:alpha val="40000"/>
              </a:srgbClr>
            </a:outerShdw>
          </a:effectLst>
        </p:spPr>
      </p:pic>
      <p:pic>
        <p:nvPicPr>
          <p:cNvPr id="1566" name="Google Shape;1566;p63"/>
          <p:cNvPicPr preferRelativeResize="0"/>
          <p:nvPr/>
        </p:nvPicPr>
        <p:blipFill rotWithShape="1">
          <a:blip r:embed="rId25">
            <a:alphaModFix/>
          </a:blip>
          <a:srcRect/>
          <a:stretch/>
        </p:blipFill>
        <p:spPr>
          <a:xfrm>
            <a:off x="5754383" y="6141501"/>
            <a:ext cx="358805" cy="359881"/>
          </a:xfrm>
          <a:prstGeom prst="rect">
            <a:avLst/>
          </a:prstGeom>
          <a:noFill/>
          <a:ln>
            <a:noFill/>
          </a:ln>
          <a:effectLst>
            <a:outerShdw blurRad="50800" dist="38100" dir="2700000" algn="tl" rotWithShape="0">
              <a:srgbClr val="000000">
                <a:alpha val="40000"/>
              </a:srgbClr>
            </a:outerShdw>
          </a:effectLst>
        </p:spPr>
      </p:pic>
      <p:pic>
        <p:nvPicPr>
          <p:cNvPr id="1567" name="Google Shape;1567;p63"/>
          <p:cNvPicPr preferRelativeResize="0"/>
          <p:nvPr/>
        </p:nvPicPr>
        <p:blipFill rotWithShape="1">
          <a:blip r:embed="rId26">
            <a:alphaModFix/>
          </a:blip>
          <a:srcRect/>
          <a:stretch/>
        </p:blipFill>
        <p:spPr>
          <a:xfrm rot="-603150">
            <a:off x="8238980" y="6210341"/>
            <a:ext cx="430037" cy="194503"/>
          </a:xfrm>
          <a:prstGeom prst="rect">
            <a:avLst/>
          </a:prstGeom>
          <a:noFill/>
          <a:ln>
            <a:noFill/>
          </a:ln>
          <a:effectLst>
            <a:outerShdw blurRad="50800" dist="38100" dir="2700000" algn="tl" rotWithShape="0">
              <a:srgbClr val="000000">
                <a:alpha val="40000"/>
              </a:srgbClr>
            </a:outerShdw>
          </a:effectLst>
        </p:spPr>
      </p:pic>
      <p:pic>
        <p:nvPicPr>
          <p:cNvPr id="1568" name="Google Shape;1568;p63"/>
          <p:cNvPicPr preferRelativeResize="0"/>
          <p:nvPr/>
        </p:nvPicPr>
        <p:blipFill rotWithShape="1">
          <a:blip r:embed="rId27">
            <a:alphaModFix/>
          </a:blip>
          <a:srcRect/>
          <a:stretch/>
        </p:blipFill>
        <p:spPr>
          <a:xfrm rot="1417122">
            <a:off x="6848735" y="6121605"/>
            <a:ext cx="458625" cy="395579"/>
          </a:xfrm>
          <a:prstGeom prst="rect">
            <a:avLst/>
          </a:prstGeom>
          <a:noFill/>
          <a:ln>
            <a:noFill/>
          </a:ln>
          <a:effectLst>
            <a:outerShdw blurRad="50800" dist="38100" dir="2700000" algn="tl" rotWithShape="0">
              <a:srgbClr val="000000">
                <a:alpha val="40000"/>
              </a:srgbClr>
            </a:outerShdw>
          </a:effectLst>
        </p:spPr>
      </p:pic>
      <p:pic>
        <p:nvPicPr>
          <p:cNvPr id="1569" name="Google Shape;1569;p63"/>
          <p:cNvPicPr preferRelativeResize="0"/>
          <p:nvPr/>
        </p:nvPicPr>
        <p:blipFill rotWithShape="1">
          <a:blip r:embed="rId28">
            <a:alphaModFix/>
          </a:blip>
          <a:srcRect/>
          <a:stretch/>
        </p:blipFill>
        <p:spPr>
          <a:xfrm rot="-787948">
            <a:off x="4960336" y="6203766"/>
            <a:ext cx="590941" cy="231944"/>
          </a:xfrm>
          <a:prstGeom prst="rect">
            <a:avLst/>
          </a:prstGeom>
          <a:noFill/>
          <a:ln>
            <a:noFill/>
          </a:ln>
          <a:effectLst>
            <a:outerShdw blurRad="50800" dist="38100" dir="2700000" algn="tl" rotWithShape="0">
              <a:srgbClr val="000000">
                <a:alpha val="40000"/>
              </a:srgbClr>
            </a:outerShdw>
          </a:effectLst>
        </p:spPr>
      </p:pic>
      <p:pic>
        <p:nvPicPr>
          <p:cNvPr id="1570" name="Google Shape;1570;p63"/>
          <p:cNvPicPr preferRelativeResize="0"/>
          <p:nvPr/>
        </p:nvPicPr>
        <p:blipFill rotWithShape="1">
          <a:blip r:embed="rId29">
            <a:alphaModFix/>
          </a:blip>
          <a:srcRect/>
          <a:stretch/>
        </p:blipFill>
        <p:spPr>
          <a:xfrm rot="181714">
            <a:off x="8337152" y="5715332"/>
            <a:ext cx="350040" cy="339321"/>
          </a:xfrm>
          <a:prstGeom prst="rect">
            <a:avLst/>
          </a:prstGeom>
          <a:noFill/>
          <a:ln>
            <a:noFill/>
          </a:ln>
          <a:effectLst>
            <a:outerShdw blurRad="50800" dist="38100" dir="2700000" algn="tl" rotWithShape="0">
              <a:srgbClr val="000000">
                <a:alpha val="40000"/>
              </a:srgbClr>
            </a:outerShdw>
          </a:effectLst>
        </p:spPr>
      </p:pic>
      <p:sp>
        <p:nvSpPr>
          <p:cNvPr id="1571" name="Google Shape;1571;p63"/>
          <p:cNvSpPr/>
          <p:nvPr/>
        </p:nvSpPr>
        <p:spPr>
          <a:xfrm>
            <a:off x="9648741" y="2323705"/>
            <a:ext cx="2140138" cy="523220"/>
          </a:xfrm>
          <a:prstGeom prst="rect">
            <a:avLst/>
          </a:prstGeom>
          <a:noFill/>
          <a:ln>
            <a:noFill/>
          </a:ln>
        </p:spPr>
        <p:txBody>
          <a:bodyPr spcFirstLastPara="1" wrap="square" lIns="91425" tIns="45700" rIns="91425" bIns="45700" anchor="t" anchorCtr="0">
            <a:noAutofit/>
          </a:bodyPr>
          <a:lstStyle/>
          <a:p>
            <a:pPr marL="216000" marR="0" lvl="0" indent="-216000" algn="l" rtl="0">
              <a:spcBef>
                <a:spcPts val="0"/>
              </a:spcBef>
              <a:spcAft>
                <a:spcPts val="0"/>
              </a:spcAft>
              <a:buClr>
                <a:schemeClr val="lt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オンラインコラボレーション</a:t>
            </a:r>
            <a:endParaRPr dirty="0">
              <a:solidFill>
                <a:schemeClr val="lt1"/>
              </a:solidFill>
              <a:latin typeface="Meiryo UI" panose="020B0604030504040204" pitchFamily="50" charset="-128"/>
              <a:ea typeface="Meiryo UI" panose="020B0604030504040204" pitchFamily="50" charset="-128"/>
            </a:endParaRPr>
          </a:p>
          <a:p>
            <a:pPr marL="216000" marR="0" lvl="0" indent="-216000" algn="l" rtl="0">
              <a:spcBef>
                <a:spcPts val="0"/>
              </a:spcBef>
              <a:spcAft>
                <a:spcPts val="0"/>
              </a:spcAft>
              <a:buClr>
                <a:schemeClr val="lt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ファイルデータ分析</a:t>
            </a:r>
            <a:endParaRPr dirty="0">
              <a:solidFill>
                <a:schemeClr val="lt1"/>
              </a:solidFill>
              <a:latin typeface="Meiryo UI" panose="020B0604030504040204" pitchFamily="50" charset="-128"/>
              <a:ea typeface="Meiryo UI" panose="020B0604030504040204" pitchFamily="50" charset="-128"/>
            </a:endParaRPr>
          </a:p>
        </p:txBody>
      </p:sp>
      <p:sp>
        <p:nvSpPr>
          <p:cNvPr id="1572" name="Google Shape;1572;p63"/>
          <p:cNvSpPr txBox="1"/>
          <p:nvPr/>
        </p:nvSpPr>
        <p:spPr>
          <a:xfrm>
            <a:off x="10263600" y="4342752"/>
            <a:ext cx="724426" cy="4154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b="1" dirty="0">
                <a:solidFill>
                  <a:schemeClr val="lt1"/>
                </a:solidFill>
                <a:latin typeface="Meiryo UI" panose="020B0604030504040204" pitchFamily="50" charset="-128"/>
                <a:ea typeface="Meiryo UI" panose="020B0604030504040204" pitchFamily="50" charset="-128"/>
              </a:rPr>
              <a:t>NAS</a:t>
            </a:r>
            <a:endParaRPr sz="1050"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050" b="1" dirty="0" err="1">
                <a:solidFill>
                  <a:schemeClr val="lt1"/>
                </a:solidFill>
                <a:latin typeface="Meiryo UI" panose="020B0604030504040204" pitchFamily="50" charset="-128"/>
                <a:ea typeface="Meiryo UI" panose="020B0604030504040204" pitchFamily="50" charset="-128"/>
              </a:rPr>
              <a:t>キャッシュ</a:t>
            </a:r>
            <a:endParaRPr sz="1050" b="1" dirty="0">
              <a:solidFill>
                <a:schemeClr val="lt1"/>
              </a:solidFill>
              <a:latin typeface="Meiryo UI" panose="020B0604030504040204" pitchFamily="50" charset="-128"/>
              <a:ea typeface="Meiryo UI" panose="020B0604030504040204" pitchFamily="50" charset="-128"/>
            </a:endParaRPr>
          </a:p>
        </p:txBody>
      </p:sp>
      <p:sp>
        <p:nvSpPr>
          <p:cNvPr id="1573" name="Google Shape;1573;p63"/>
          <p:cNvSpPr/>
          <p:nvPr/>
        </p:nvSpPr>
        <p:spPr>
          <a:xfrm>
            <a:off x="9863399" y="3722313"/>
            <a:ext cx="1050228" cy="24835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インターネット</a:t>
            </a:r>
            <a:endParaRPr sz="1200" b="1" dirty="0">
              <a:solidFill>
                <a:schemeClr val="lt1"/>
              </a:solidFill>
              <a:latin typeface="Meiryo UI" panose="020B0604030504040204" pitchFamily="50" charset="-128"/>
              <a:ea typeface="Meiryo UI" panose="020B0604030504040204" pitchFamily="50" charset="-128"/>
              <a:sym typeface="Arial"/>
            </a:endParaRPr>
          </a:p>
        </p:txBody>
      </p:sp>
      <p:sp>
        <p:nvSpPr>
          <p:cNvPr id="1574" name="Google Shape;1574;p63"/>
          <p:cNvSpPr/>
          <p:nvPr/>
        </p:nvSpPr>
        <p:spPr>
          <a:xfrm>
            <a:off x="10076369" y="3419087"/>
            <a:ext cx="750829" cy="303251"/>
          </a:xfrm>
          <a:prstGeom prst="roundRect">
            <a:avLst>
              <a:gd name="adj" fmla="val 50000"/>
            </a:avLst>
          </a:prstGeom>
          <a:solidFill>
            <a:srgbClr val="0800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000" b="1" dirty="0">
                <a:solidFill>
                  <a:schemeClr val="lt1"/>
                </a:solidFill>
                <a:latin typeface="Meiryo UI" panose="020B0604030504040204" pitchFamily="50" charset="-128"/>
                <a:ea typeface="Meiryo UI" panose="020B0604030504040204" pitchFamily="50" charset="-128"/>
              </a:rPr>
              <a:t>低速</a:t>
            </a:r>
            <a:endParaRPr sz="1000" b="1" dirty="0">
              <a:solidFill>
                <a:schemeClr val="lt1"/>
              </a:solidFill>
              <a:latin typeface="Meiryo UI" panose="020B0604030504040204" pitchFamily="50" charset="-128"/>
              <a:ea typeface="Meiryo UI" panose="020B0604030504040204" pitchFamily="50" charset="-128"/>
              <a:sym typeface="Arial"/>
            </a:endParaRPr>
          </a:p>
        </p:txBody>
      </p:sp>
      <p:sp>
        <p:nvSpPr>
          <p:cNvPr id="1575" name="Google Shape;1575;p63"/>
          <p:cNvSpPr txBox="1"/>
          <p:nvPr/>
        </p:nvSpPr>
        <p:spPr>
          <a:xfrm>
            <a:off x="9940451" y="5346373"/>
            <a:ext cx="835871"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rPr>
              <a:t>LAN</a:t>
            </a:r>
            <a:endParaRPr sz="1200" b="1" dirty="0">
              <a:solidFill>
                <a:schemeClr val="lt1"/>
              </a:solidFill>
              <a:latin typeface="Meiryo UI" panose="020B0604030504040204" pitchFamily="50" charset="-128"/>
              <a:ea typeface="Meiryo UI" panose="020B0604030504040204" pitchFamily="50" charset="-128"/>
              <a:sym typeface="Arial"/>
            </a:endParaRPr>
          </a:p>
        </p:txBody>
      </p:sp>
      <p:sp>
        <p:nvSpPr>
          <p:cNvPr id="1576" name="Google Shape;1576;p63"/>
          <p:cNvSpPr/>
          <p:nvPr/>
        </p:nvSpPr>
        <p:spPr>
          <a:xfrm>
            <a:off x="10091948" y="5665550"/>
            <a:ext cx="735249" cy="361156"/>
          </a:xfrm>
          <a:prstGeom prst="roundRect">
            <a:avLst>
              <a:gd name="adj" fmla="val 50000"/>
            </a:avLst>
          </a:prstGeom>
          <a:solidFill>
            <a:srgbClr val="0800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000" b="1" dirty="0">
                <a:solidFill>
                  <a:schemeClr val="lt1"/>
                </a:solidFill>
                <a:latin typeface="Meiryo UI" panose="020B0604030504040204" pitchFamily="50" charset="-128"/>
                <a:ea typeface="Meiryo UI" panose="020B0604030504040204" pitchFamily="50" charset="-128"/>
              </a:rPr>
              <a:t>高速</a:t>
            </a:r>
            <a:endParaRPr sz="1000" b="1" dirty="0">
              <a:solidFill>
                <a:schemeClr val="lt1"/>
              </a:solidFill>
              <a:latin typeface="Meiryo UI" panose="020B0604030504040204" pitchFamily="50" charset="-128"/>
              <a:ea typeface="Meiryo UI" panose="020B0604030504040204" pitchFamily="50" charset="-128"/>
              <a:sym typeface="Arial"/>
            </a:endParaRPr>
          </a:p>
        </p:txBody>
      </p:sp>
      <p:sp>
        <p:nvSpPr>
          <p:cNvPr id="1577" name="Google Shape;1577;p63"/>
          <p:cNvSpPr/>
          <p:nvPr/>
        </p:nvSpPr>
        <p:spPr>
          <a:xfrm>
            <a:off x="620941" y="1517812"/>
            <a:ext cx="1103638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パブリッククラウドとリモートサーバーからストレージをマウント</a:t>
            </a:r>
            <a:r>
              <a:rPr lang="en-US" dirty="0">
                <a:solidFill>
                  <a:schemeClr val="lt1"/>
                </a:solidFill>
                <a:latin typeface="Meiryo UI" panose="020B0604030504040204" pitchFamily="50" charset="-128"/>
                <a:ea typeface="Meiryo UI" panose="020B0604030504040204" pitchFamily="50" charset="-128"/>
              </a:rPr>
              <a:t>、</a:t>
            </a:r>
            <a:r>
              <a:rPr lang="ja-JP" altLang="en-US" dirty="0">
                <a:solidFill>
                  <a:schemeClr val="lt1"/>
                </a:solidFill>
                <a:latin typeface="Meiryo UI" panose="020B0604030504040204" pitchFamily="50" charset="-128"/>
                <a:ea typeface="Meiryo UI" panose="020B0604030504040204" pitchFamily="50" charset="-128"/>
              </a:rPr>
              <a:t>または、</a:t>
            </a:r>
            <a:r>
              <a:rPr lang="en-US" dirty="0" err="1">
                <a:solidFill>
                  <a:schemeClr val="lt1"/>
                </a:solidFill>
                <a:latin typeface="Meiryo UI" panose="020B0604030504040204" pitchFamily="50" charset="-128"/>
                <a:ea typeface="Meiryo UI" panose="020B0604030504040204" pitchFamily="50" charset="-128"/>
              </a:rPr>
              <a:t>クラウドストレージゲートウェイを有効にして、ハイブリッドクラウドアプリケーションの簡素化</a:t>
            </a:r>
            <a:r>
              <a:rPr lang="en-US" dirty="0">
                <a:solidFill>
                  <a:schemeClr val="lt1"/>
                </a:solidFill>
                <a:latin typeface="Meiryo UI" panose="020B0604030504040204" pitchFamily="50" charset="-128"/>
                <a:ea typeface="Meiryo UI" panose="020B0604030504040204" pitchFamily="50" charset="-128"/>
              </a:rPr>
              <a:t>、</a:t>
            </a:r>
            <a:br>
              <a:rPr lang="en-US" dirty="0">
                <a:solidFill>
                  <a:schemeClr val="lt1"/>
                </a:solidFill>
                <a:latin typeface="Meiryo UI" panose="020B0604030504040204" pitchFamily="50" charset="-128"/>
                <a:ea typeface="Meiryo UI" panose="020B0604030504040204" pitchFamily="50" charset="-128"/>
              </a:rPr>
            </a:br>
            <a:r>
              <a:rPr lang="en-US" dirty="0" err="1">
                <a:solidFill>
                  <a:schemeClr val="lt1"/>
                </a:solidFill>
                <a:latin typeface="Meiryo UI" panose="020B0604030504040204" pitchFamily="50" charset="-128"/>
                <a:ea typeface="Meiryo UI" panose="020B0604030504040204" pitchFamily="50" charset="-128"/>
              </a:rPr>
              <a:t>クラウドへのデータの移動、クラウドバックアップ</a:t>
            </a:r>
            <a:r>
              <a:rPr lang="en-US" dirty="0">
                <a:solidFill>
                  <a:schemeClr val="lt1"/>
                </a:solidFill>
                <a:latin typeface="Meiryo UI" panose="020B0604030504040204" pitchFamily="50" charset="-128"/>
                <a:ea typeface="Meiryo UI" panose="020B0604030504040204" pitchFamily="50" charset="-128"/>
              </a:rPr>
              <a:t>/</a:t>
            </a:r>
            <a:r>
              <a:rPr lang="en-US" dirty="0" err="1">
                <a:solidFill>
                  <a:schemeClr val="lt1"/>
                </a:solidFill>
                <a:latin typeface="Meiryo UI" panose="020B0604030504040204" pitchFamily="50" charset="-128"/>
                <a:ea typeface="Meiryo UI" panose="020B0604030504040204" pitchFamily="50" charset="-128"/>
              </a:rPr>
              <a:t>復元、またはリモート</a:t>
            </a:r>
            <a:r>
              <a:rPr lang="ja-JP" altLang="en-US" dirty="0">
                <a:solidFill>
                  <a:schemeClr val="lt1"/>
                </a:solidFill>
                <a:latin typeface="Meiryo UI" panose="020B0604030504040204" pitchFamily="50" charset="-128"/>
                <a:ea typeface="Meiryo UI" panose="020B0604030504040204" pitchFamily="50" charset="-128"/>
              </a:rPr>
              <a:t>ワーク</a:t>
            </a:r>
            <a:r>
              <a:rPr lang="en-US" dirty="0" err="1">
                <a:solidFill>
                  <a:schemeClr val="lt1"/>
                </a:solidFill>
                <a:latin typeface="Meiryo UI" panose="020B0604030504040204" pitchFamily="50" charset="-128"/>
                <a:ea typeface="Meiryo UI" panose="020B0604030504040204" pitchFamily="50" charset="-128"/>
              </a:rPr>
              <a:t>のためのクラウドコラボレーションを支援します</a:t>
            </a:r>
            <a:r>
              <a:rPr lang="en-US" dirty="0">
                <a:solidFill>
                  <a:schemeClr val="lt1"/>
                </a:solidFill>
                <a:latin typeface="Meiryo UI" panose="020B0604030504040204" pitchFamily="50" charset="-128"/>
                <a:ea typeface="Meiryo UI" panose="020B0604030504040204" pitchFamily="50" charset="-128"/>
              </a:rPr>
              <a:t>。</a:t>
            </a:r>
            <a:endParaRPr sz="14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1583" name="Google Shape;1583;p64"/>
          <p:cNvSpPr/>
          <p:nvPr/>
        </p:nvSpPr>
        <p:spPr>
          <a:xfrm>
            <a:off x="5929282" y="2625484"/>
            <a:ext cx="3657399" cy="4100418"/>
          </a:xfrm>
          <a:prstGeom prst="round2DiagRect">
            <a:avLst>
              <a:gd name="adj1" fmla="val 9220"/>
              <a:gd name="adj2" fmla="val 8913"/>
            </a:avLst>
          </a:prstGeom>
          <a:noFill/>
          <a:ln w="38100" cap="flat" cmpd="sng">
            <a:solidFill>
              <a:srgbClr val="EE6D2B"/>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00" dirty="0">
              <a:solidFill>
                <a:schemeClr val="lt1"/>
              </a:solidFill>
              <a:latin typeface="Meiryo UI" panose="020B0604030504040204" pitchFamily="50" charset="-128"/>
              <a:ea typeface="Meiryo UI" panose="020B0604030504040204" pitchFamily="50" charset="-128"/>
              <a:sym typeface="Arial"/>
            </a:endParaRPr>
          </a:p>
        </p:txBody>
      </p:sp>
      <p:sp>
        <p:nvSpPr>
          <p:cNvPr id="1584" name="Google Shape;1584;p64"/>
          <p:cNvSpPr/>
          <p:nvPr/>
        </p:nvSpPr>
        <p:spPr>
          <a:xfrm>
            <a:off x="5909184" y="2545098"/>
            <a:ext cx="3686275" cy="661436"/>
          </a:xfrm>
          <a:prstGeom prst="round2SameRect">
            <a:avLst>
              <a:gd name="adj1" fmla="val 17519"/>
              <a:gd name="adj2" fmla="val 0"/>
            </a:avLst>
          </a:prstGeom>
          <a:solidFill>
            <a:srgbClr val="EE6D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585" name="Google Shape;1585;p64"/>
          <p:cNvSpPr/>
          <p:nvPr/>
        </p:nvSpPr>
        <p:spPr>
          <a:xfrm rot="-5400000" flipH="1">
            <a:off x="9154874" y="4293690"/>
            <a:ext cx="3051813" cy="1812613"/>
          </a:xfrm>
          <a:prstGeom prst="roundRect">
            <a:avLst>
              <a:gd name="adj" fmla="val 15021"/>
            </a:avLst>
          </a:prstGeom>
          <a:solidFill>
            <a:srgbClr val="39523E">
              <a:alpha val="49803"/>
            </a:srgbClr>
          </a:solidFill>
          <a:ln w="38100" cap="flat" cmpd="sng">
            <a:solidFill>
              <a:srgbClr val="D6FF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1586" name="Google Shape;1586;p64"/>
          <p:cNvSpPr/>
          <p:nvPr/>
        </p:nvSpPr>
        <p:spPr>
          <a:xfrm>
            <a:off x="9831433" y="3903872"/>
            <a:ext cx="2042160" cy="2898515"/>
          </a:xfrm>
          <a:prstGeom prst="round2DiagRect">
            <a:avLst>
              <a:gd name="adj1" fmla="val 15489"/>
              <a:gd name="adj2" fmla="val 8913"/>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dirty="0">
              <a:solidFill>
                <a:schemeClr val="lt1"/>
              </a:solidFill>
              <a:latin typeface="Meiryo UI" panose="020B0604030504040204" pitchFamily="50" charset="-128"/>
              <a:ea typeface="Meiryo UI" panose="020B0604030504040204" pitchFamily="50" charset="-128"/>
              <a:sym typeface="Arial"/>
            </a:endParaRPr>
          </a:p>
        </p:txBody>
      </p:sp>
      <p:sp>
        <p:nvSpPr>
          <p:cNvPr id="1587" name="Google Shape;1587;p64"/>
          <p:cNvSpPr txBox="1"/>
          <p:nvPr/>
        </p:nvSpPr>
        <p:spPr>
          <a:xfrm>
            <a:off x="5870531" y="6115317"/>
            <a:ext cx="1749059" cy="51043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200" b="1" dirty="0">
                <a:solidFill>
                  <a:schemeClr val="lt1"/>
                </a:solidFill>
                <a:latin typeface="Meiryo UI" panose="020B0604030504040204" pitchFamily="50" charset="-128"/>
                <a:ea typeface="Meiryo UI" panose="020B0604030504040204" pitchFamily="50" charset="-128"/>
              </a:rPr>
              <a:t>クラウドボリューム</a:t>
            </a:r>
            <a:endParaRPr sz="12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rPr>
              <a:t>/</a:t>
            </a:r>
            <a:r>
              <a:rPr lang="en-US" sz="1200" b="1" dirty="0" err="1">
                <a:solidFill>
                  <a:schemeClr val="lt1"/>
                </a:solidFill>
                <a:latin typeface="Meiryo UI" panose="020B0604030504040204" pitchFamily="50" charset="-128"/>
                <a:ea typeface="Meiryo UI" panose="020B0604030504040204" pitchFamily="50" charset="-128"/>
              </a:rPr>
              <a:t>共有フォルダ</a:t>
            </a:r>
            <a:endParaRPr sz="1200" b="1" dirty="0">
              <a:solidFill>
                <a:schemeClr val="lt1"/>
              </a:solidFill>
              <a:latin typeface="Meiryo UI" panose="020B0604030504040204" pitchFamily="50" charset="-128"/>
              <a:ea typeface="Meiryo UI" panose="020B0604030504040204" pitchFamily="50" charset="-128"/>
            </a:endParaRPr>
          </a:p>
        </p:txBody>
      </p:sp>
      <p:grpSp>
        <p:nvGrpSpPr>
          <p:cNvPr id="1588" name="Google Shape;1588;p64"/>
          <p:cNvGrpSpPr/>
          <p:nvPr/>
        </p:nvGrpSpPr>
        <p:grpSpPr>
          <a:xfrm>
            <a:off x="6289452" y="5495666"/>
            <a:ext cx="945011" cy="568292"/>
            <a:chOff x="7312118" y="3899140"/>
            <a:chExt cx="854042" cy="513588"/>
          </a:xfrm>
        </p:grpSpPr>
        <p:grpSp>
          <p:nvGrpSpPr>
            <p:cNvPr id="1589" name="Google Shape;1589;p64"/>
            <p:cNvGrpSpPr/>
            <p:nvPr/>
          </p:nvGrpSpPr>
          <p:grpSpPr>
            <a:xfrm>
              <a:off x="7782686" y="4029234"/>
              <a:ext cx="383474" cy="383494"/>
              <a:chOff x="15278278" y="10198066"/>
              <a:chExt cx="2260108" cy="2094445"/>
            </a:xfrm>
          </p:grpSpPr>
          <p:sp>
            <p:nvSpPr>
              <p:cNvPr id="1590" name="Google Shape;1590;p64"/>
              <p:cNvSpPr/>
              <p:nvPr/>
            </p:nvSpPr>
            <p:spPr>
              <a:xfrm>
                <a:off x="15344873" y="10264662"/>
                <a:ext cx="2118111" cy="1964282"/>
              </a:xfrm>
              <a:custGeom>
                <a:avLst/>
                <a:gdLst/>
                <a:ahLst/>
                <a:cxnLst/>
                <a:rect l="l" t="t" r="r" b="b"/>
                <a:pathLst>
                  <a:path w="2118111" h="1964282" extrusionOk="0">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no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591" name="Google Shape;1591;p64"/>
              <p:cNvSpPr/>
              <p:nvPr/>
            </p:nvSpPr>
            <p:spPr>
              <a:xfrm>
                <a:off x="15278278" y="10198066"/>
                <a:ext cx="2260108" cy="2094445"/>
              </a:xfrm>
              <a:custGeom>
                <a:avLst/>
                <a:gdLst/>
                <a:ahLst/>
                <a:cxnLst/>
                <a:rect l="l" t="t" r="r" b="b"/>
                <a:pathLst>
                  <a:path w="2260107" h="2094445" extrusionOk="0">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no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592" name="Google Shape;1592;p64"/>
              <p:cNvSpPr/>
              <p:nvPr/>
            </p:nvSpPr>
            <p:spPr>
              <a:xfrm>
                <a:off x="16108435" y="10987873"/>
                <a:ext cx="911143" cy="1005807"/>
              </a:xfrm>
              <a:custGeom>
                <a:avLst/>
                <a:gdLst/>
                <a:ahLst/>
                <a:cxnLst/>
                <a:rect l="l" t="t" r="r" b="b"/>
                <a:pathLst>
                  <a:path w="911142" h="1005807" extrusionOk="0">
                    <a:moveTo>
                      <a:pt x="698409" y="50314"/>
                    </a:moveTo>
                    <a:lnTo>
                      <a:pt x="50314" y="50314"/>
                    </a:lnTo>
                    <a:lnTo>
                      <a:pt x="50314" y="956368"/>
                    </a:lnTo>
                    <a:lnTo>
                      <a:pt x="870934" y="956368"/>
                    </a:lnTo>
                    <a:lnTo>
                      <a:pt x="870934" y="222839"/>
                    </a:lnTo>
                    <a:close/>
                  </a:path>
                </a:pathLst>
              </a:custGeom>
              <a:no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593" name="Google Shape;1593;p64"/>
              <p:cNvSpPr/>
              <p:nvPr/>
            </p:nvSpPr>
            <p:spPr>
              <a:xfrm>
                <a:off x="16739372" y="10999232"/>
                <a:ext cx="272160" cy="272160"/>
              </a:xfrm>
              <a:custGeom>
                <a:avLst/>
                <a:gdLst/>
                <a:ahLst/>
                <a:cxnLst/>
                <a:rect l="l" t="t" r="r" b="b"/>
                <a:pathLst>
                  <a:path w="272159" h="272159" extrusionOk="0">
                    <a:moveTo>
                      <a:pt x="232069" y="232069"/>
                    </a:moveTo>
                    <a:lnTo>
                      <a:pt x="50314" y="232069"/>
                    </a:lnTo>
                    <a:lnTo>
                      <a:pt x="50314" y="50314"/>
                    </a:lnTo>
                  </a:path>
                </a:pathLst>
              </a:custGeom>
              <a:no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594" name="Google Shape;1594;p64"/>
              <p:cNvSpPr/>
              <p:nvPr/>
            </p:nvSpPr>
            <p:spPr>
              <a:xfrm>
                <a:off x="16253744" y="11184419"/>
                <a:ext cx="354991" cy="94664"/>
              </a:xfrm>
              <a:custGeom>
                <a:avLst/>
                <a:gdLst/>
                <a:ahLst/>
                <a:cxnLst/>
                <a:rect l="l" t="t" r="r" b="b"/>
                <a:pathLst>
                  <a:path w="354990" h="94664" extrusionOk="0">
                    <a:moveTo>
                      <a:pt x="50314" y="50314"/>
                    </a:moveTo>
                    <a:lnTo>
                      <a:pt x="312415" y="50314"/>
                    </a:lnTo>
                  </a:path>
                </a:pathLst>
              </a:custGeom>
              <a:solidFill>
                <a:srgbClr val="0070C0"/>
              </a:solid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595" name="Google Shape;1595;p64"/>
              <p:cNvSpPr/>
              <p:nvPr/>
            </p:nvSpPr>
            <p:spPr>
              <a:xfrm>
                <a:off x="16253744" y="11341207"/>
                <a:ext cx="615317" cy="94664"/>
              </a:xfrm>
              <a:custGeom>
                <a:avLst/>
                <a:gdLst/>
                <a:ahLst/>
                <a:cxnLst/>
                <a:rect l="l" t="t" r="r" b="b"/>
                <a:pathLst>
                  <a:path w="615317" h="94664" extrusionOk="0">
                    <a:moveTo>
                      <a:pt x="50314" y="50314"/>
                    </a:moveTo>
                    <a:lnTo>
                      <a:pt x="574517" y="50314"/>
                    </a:lnTo>
                  </a:path>
                </a:pathLst>
              </a:custGeom>
              <a:solidFill>
                <a:srgbClr val="0070C0"/>
              </a:solid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596" name="Google Shape;1596;p64"/>
              <p:cNvSpPr/>
              <p:nvPr/>
            </p:nvSpPr>
            <p:spPr>
              <a:xfrm>
                <a:off x="16253744" y="11497876"/>
                <a:ext cx="615317" cy="94664"/>
              </a:xfrm>
              <a:custGeom>
                <a:avLst/>
                <a:gdLst/>
                <a:ahLst/>
                <a:cxnLst/>
                <a:rect l="l" t="t" r="r" b="b"/>
                <a:pathLst>
                  <a:path w="615317" h="94664" extrusionOk="0">
                    <a:moveTo>
                      <a:pt x="50314" y="50314"/>
                    </a:moveTo>
                    <a:lnTo>
                      <a:pt x="574517" y="50314"/>
                    </a:lnTo>
                  </a:path>
                </a:pathLst>
              </a:custGeom>
              <a:solidFill>
                <a:srgbClr val="0070C0"/>
              </a:solid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597" name="Google Shape;1597;p64"/>
              <p:cNvSpPr/>
              <p:nvPr/>
            </p:nvSpPr>
            <p:spPr>
              <a:xfrm>
                <a:off x="16253744" y="11654545"/>
                <a:ext cx="615317" cy="94664"/>
              </a:xfrm>
              <a:custGeom>
                <a:avLst/>
                <a:gdLst/>
                <a:ahLst/>
                <a:cxnLst/>
                <a:rect l="l" t="t" r="r" b="b"/>
                <a:pathLst>
                  <a:path w="615317" h="94664" extrusionOk="0">
                    <a:moveTo>
                      <a:pt x="50314" y="50314"/>
                    </a:moveTo>
                    <a:lnTo>
                      <a:pt x="574517" y="50314"/>
                    </a:lnTo>
                  </a:path>
                </a:pathLst>
              </a:custGeom>
              <a:solidFill>
                <a:srgbClr val="0070C0"/>
              </a:solidFill>
              <a:ln w="1270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598" name="Google Shape;1598;p64"/>
            <p:cNvGrpSpPr/>
            <p:nvPr/>
          </p:nvGrpSpPr>
          <p:grpSpPr>
            <a:xfrm>
              <a:off x="7312118" y="3899140"/>
              <a:ext cx="408248" cy="496517"/>
              <a:chOff x="5884043" y="5462967"/>
              <a:chExt cx="467409" cy="568471"/>
            </a:xfrm>
          </p:grpSpPr>
          <p:sp>
            <p:nvSpPr>
              <p:cNvPr id="1599" name="Google Shape;1599;p64"/>
              <p:cNvSpPr/>
              <p:nvPr/>
            </p:nvSpPr>
            <p:spPr>
              <a:xfrm>
                <a:off x="5884043" y="5462967"/>
                <a:ext cx="467409" cy="568471"/>
              </a:xfrm>
              <a:custGeom>
                <a:avLst/>
                <a:gdLst/>
                <a:ahLst/>
                <a:cxnLst/>
                <a:rect l="l" t="t" r="r" b="b"/>
                <a:pathLst>
                  <a:path w="467409" h="568470" extrusionOk="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00" name="Google Shape;1600;p64"/>
              <p:cNvSpPr/>
              <p:nvPr/>
            </p:nvSpPr>
            <p:spPr>
              <a:xfrm>
                <a:off x="6084523" y="5667046"/>
                <a:ext cx="63163" cy="63163"/>
              </a:xfrm>
              <a:custGeom>
                <a:avLst/>
                <a:gdLst/>
                <a:ahLst/>
                <a:cxnLst/>
                <a:rect l="l" t="t" r="r" b="b"/>
                <a:pathLst>
                  <a:path w="63163" h="63163" extrusionOk="0">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01" name="Google Shape;1601;p64"/>
              <p:cNvSpPr/>
              <p:nvPr/>
            </p:nvSpPr>
            <p:spPr>
              <a:xfrm>
                <a:off x="5978467" y="5863228"/>
                <a:ext cx="37898" cy="37898"/>
              </a:xfrm>
              <a:custGeom>
                <a:avLst/>
                <a:gdLst/>
                <a:ahLst/>
                <a:cxnLst/>
                <a:rect l="l" t="t" r="r" b="b"/>
                <a:pathLst>
                  <a:path w="37898" h="37898" extrusionOk="0">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grpSp>
      <p:sp>
        <p:nvSpPr>
          <p:cNvPr id="1602" name="Google Shape;1602;p64"/>
          <p:cNvSpPr txBox="1"/>
          <p:nvPr/>
        </p:nvSpPr>
        <p:spPr>
          <a:xfrm>
            <a:off x="6329291" y="3728348"/>
            <a:ext cx="1173177"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クラウド</a:t>
            </a:r>
            <a:r>
              <a:rPr lang="en-US" sz="1200" b="1" dirty="0">
                <a:solidFill>
                  <a:schemeClr val="lt1"/>
                </a:solidFill>
                <a:latin typeface="Meiryo UI" panose="020B0604030504040204" pitchFamily="50" charset="-128"/>
                <a:ea typeface="Meiryo UI" panose="020B0604030504040204" pitchFamily="50" charset="-128"/>
              </a:rPr>
              <a:t> LUN</a:t>
            </a:r>
            <a:endParaRPr dirty="0">
              <a:latin typeface="Meiryo UI" panose="020B0604030504040204" pitchFamily="50" charset="-128"/>
              <a:ea typeface="Meiryo UI" panose="020B0604030504040204" pitchFamily="50" charset="-128"/>
            </a:endParaRPr>
          </a:p>
        </p:txBody>
      </p:sp>
      <p:grpSp>
        <p:nvGrpSpPr>
          <p:cNvPr id="1603" name="Google Shape;1603;p64"/>
          <p:cNvGrpSpPr/>
          <p:nvPr/>
        </p:nvGrpSpPr>
        <p:grpSpPr>
          <a:xfrm>
            <a:off x="7333017" y="3363926"/>
            <a:ext cx="849928" cy="666137"/>
            <a:chOff x="6612338" y="3841845"/>
            <a:chExt cx="1023583" cy="696036"/>
          </a:xfrm>
        </p:grpSpPr>
        <p:sp>
          <p:nvSpPr>
            <p:cNvPr id="1604" name="Google Shape;1604;p64"/>
            <p:cNvSpPr/>
            <p:nvPr/>
          </p:nvSpPr>
          <p:spPr>
            <a:xfrm>
              <a:off x="6730153" y="4185314"/>
              <a:ext cx="877057" cy="168376"/>
            </a:xfrm>
            <a:custGeom>
              <a:avLst/>
              <a:gdLst/>
              <a:ahLst/>
              <a:cxnLst/>
              <a:rect l="l" t="t" r="r" b="b"/>
              <a:pathLst>
                <a:path w="877057" h="162064" extrusionOk="0">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05" name="Google Shape;1605;p64"/>
            <p:cNvSpPr/>
            <p:nvPr/>
          </p:nvSpPr>
          <p:spPr>
            <a:xfrm>
              <a:off x="6844837" y="4408227"/>
              <a:ext cx="90333" cy="75692"/>
            </a:xfrm>
            <a:custGeom>
              <a:avLst/>
              <a:gdLst/>
              <a:ahLst/>
              <a:cxnLst/>
              <a:rect l="l" t="t" r="r" b="b"/>
              <a:pathLst>
                <a:path w="38132" h="38132" extrusionOk="0">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06" name="Google Shape;1606;p64"/>
            <p:cNvSpPr/>
            <p:nvPr/>
          </p:nvSpPr>
          <p:spPr>
            <a:xfrm flipH="1">
              <a:off x="6612338" y="3841845"/>
              <a:ext cx="754387" cy="409433"/>
            </a:xfrm>
            <a:custGeom>
              <a:avLst/>
              <a:gdLst/>
              <a:ahLst/>
              <a:cxnLst/>
              <a:rect l="l" t="t" r="r" b="b"/>
              <a:pathLst>
                <a:path w="841660" h="542595" extrusionOk="0">
                  <a:moveTo>
                    <a:pt x="460275" y="0"/>
                  </a:moveTo>
                  <a:cubicBezTo>
                    <a:pt x="579318" y="0"/>
                    <a:pt x="676900" y="91833"/>
                    <a:pt x="683491" y="207169"/>
                  </a:cubicBezTo>
                  <a:cubicBezTo>
                    <a:pt x="771796" y="213616"/>
                    <a:pt x="841660" y="286272"/>
                    <a:pt x="841660" y="374651"/>
                  </a:cubicBezTo>
                  <a:cubicBezTo>
                    <a:pt x="841660" y="467246"/>
                    <a:pt x="764985" y="542595"/>
                    <a:pt x="670697" y="542595"/>
                  </a:cubicBezTo>
                  <a:lnTo>
                    <a:pt x="596375" y="542595"/>
                  </a:lnTo>
                  <a:lnTo>
                    <a:pt x="596375" y="516753"/>
                  </a:lnTo>
                  <a:lnTo>
                    <a:pt x="670697" y="516753"/>
                  </a:lnTo>
                  <a:cubicBezTo>
                    <a:pt x="750447" y="516753"/>
                    <a:pt x="815354" y="452992"/>
                    <a:pt x="815354" y="374651"/>
                  </a:cubicBezTo>
                  <a:cubicBezTo>
                    <a:pt x="815354" y="296309"/>
                    <a:pt x="750475" y="232548"/>
                    <a:pt x="670697" y="232548"/>
                  </a:cubicBezTo>
                  <a:lnTo>
                    <a:pt x="657544" y="232548"/>
                  </a:lnTo>
                  <a:lnTo>
                    <a:pt x="657544" y="219628"/>
                  </a:lnTo>
                  <a:cubicBezTo>
                    <a:pt x="657544" y="112752"/>
                    <a:pt x="569045" y="25842"/>
                    <a:pt x="460275" y="25842"/>
                  </a:cubicBezTo>
                  <a:cubicBezTo>
                    <a:pt x="386341" y="25842"/>
                    <a:pt x="321822" y="61993"/>
                    <a:pt x="287651" y="122544"/>
                  </a:cubicBezTo>
                  <a:lnTo>
                    <a:pt x="283913" y="129209"/>
                  </a:lnTo>
                  <a:lnTo>
                    <a:pt x="263006" y="129209"/>
                  </a:lnTo>
                  <a:cubicBezTo>
                    <a:pt x="185444" y="129209"/>
                    <a:pt x="157809" y="182579"/>
                    <a:pt x="157809" y="232548"/>
                  </a:cubicBezTo>
                  <a:lnTo>
                    <a:pt x="157809" y="245469"/>
                  </a:lnTo>
                  <a:lnTo>
                    <a:pt x="144656" y="245469"/>
                  </a:lnTo>
                  <a:cubicBezTo>
                    <a:pt x="77201" y="245469"/>
                    <a:pt x="26306" y="300988"/>
                    <a:pt x="26306" y="374651"/>
                  </a:cubicBezTo>
                  <a:lnTo>
                    <a:pt x="36794" y="425556"/>
                  </a:lnTo>
                  <a:lnTo>
                    <a:pt x="10491" y="425556"/>
                  </a:lnTo>
                  <a:lnTo>
                    <a:pt x="0" y="374651"/>
                  </a:lnTo>
                  <a:cubicBezTo>
                    <a:pt x="0" y="290869"/>
                    <a:pt x="55880" y="226618"/>
                    <a:pt x="131946" y="220144"/>
                  </a:cubicBezTo>
                  <a:cubicBezTo>
                    <a:pt x="137124" y="148767"/>
                    <a:pt x="187411" y="103340"/>
                    <a:pt x="263006" y="103340"/>
                  </a:cubicBezTo>
                  <a:lnTo>
                    <a:pt x="268572" y="103340"/>
                  </a:lnTo>
                  <a:cubicBezTo>
                    <a:pt x="308281" y="38491"/>
                    <a:pt x="379363" y="0"/>
                    <a:pt x="460275" y="0"/>
                  </a:cubicBezTo>
                  <a:close/>
                </a:path>
              </a:pathLst>
            </a:custGeom>
            <a:solidFill>
              <a:srgbClr val="FFFFF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07" name="Google Shape;1607;p64"/>
            <p:cNvSpPr/>
            <p:nvPr/>
          </p:nvSpPr>
          <p:spPr>
            <a:xfrm>
              <a:off x="6707874" y="4360460"/>
              <a:ext cx="928047" cy="177421"/>
            </a:xfrm>
            <a:prstGeom prst="round2SameRect">
              <a:avLst>
                <a:gd name="adj1" fmla="val 16667"/>
                <a:gd name="adj2" fmla="val 0"/>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08" name="Google Shape;1608;p64"/>
            <p:cNvSpPr/>
            <p:nvPr/>
          </p:nvSpPr>
          <p:spPr>
            <a:xfrm>
              <a:off x="7327167" y="4427815"/>
              <a:ext cx="211760" cy="53060"/>
            </a:xfrm>
            <a:prstGeom prst="roundRect">
              <a:avLst>
                <a:gd name="adj" fmla="val 16667"/>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sp>
        <p:nvSpPr>
          <p:cNvPr id="1609" name="Google Shape;1609;p64"/>
          <p:cNvSpPr txBox="1"/>
          <p:nvPr/>
        </p:nvSpPr>
        <p:spPr>
          <a:xfrm>
            <a:off x="6319200" y="3429896"/>
            <a:ext cx="926805"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b="1" dirty="0">
                <a:solidFill>
                  <a:schemeClr val="lt1"/>
                </a:solidFill>
                <a:latin typeface="Meiryo UI" panose="020B0604030504040204" pitchFamily="50" charset="-128"/>
                <a:ea typeface="Meiryo UI" panose="020B0604030504040204" pitchFamily="50" charset="-128"/>
              </a:rPr>
              <a:t>ターゲット</a:t>
            </a:r>
            <a:endParaRPr dirty="0">
              <a:latin typeface="Meiryo UI" panose="020B0604030504040204" pitchFamily="50" charset="-128"/>
              <a:ea typeface="Meiryo UI" panose="020B0604030504040204" pitchFamily="50" charset="-128"/>
            </a:endParaRPr>
          </a:p>
        </p:txBody>
      </p:sp>
      <p:sp>
        <p:nvSpPr>
          <p:cNvPr id="1610" name="Google Shape;1610;p64"/>
          <p:cNvSpPr/>
          <p:nvPr/>
        </p:nvSpPr>
        <p:spPr>
          <a:xfrm>
            <a:off x="9892846" y="3810512"/>
            <a:ext cx="1629944"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ja-JP" altLang="en-US" b="1" dirty="0">
                <a:solidFill>
                  <a:schemeClr val="lt1"/>
                </a:solidFill>
                <a:latin typeface="Meiryo UI" panose="020B0604030504040204" pitchFamily="50" charset="-128"/>
                <a:ea typeface="Meiryo UI" panose="020B0604030504040204" pitchFamily="50" charset="-128"/>
              </a:rPr>
              <a:t>クラウドオブジェクトストレージ</a:t>
            </a:r>
            <a:endParaRPr b="1" dirty="0">
              <a:solidFill>
                <a:schemeClr val="lt1"/>
              </a:solidFill>
              <a:latin typeface="Meiryo UI" panose="020B0604030504040204" pitchFamily="50" charset="-128"/>
              <a:ea typeface="Meiryo UI" panose="020B0604030504040204" pitchFamily="50" charset="-128"/>
            </a:endParaRPr>
          </a:p>
        </p:txBody>
      </p:sp>
      <p:grpSp>
        <p:nvGrpSpPr>
          <p:cNvPr id="1611" name="Google Shape;1611;p64"/>
          <p:cNvGrpSpPr/>
          <p:nvPr/>
        </p:nvGrpSpPr>
        <p:grpSpPr>
          <a:xfrm>
            <a:off x="9953431" y="4543905"/>
            <a:ext cx="1449999" cy="1011720"/>
            <a:chOff x="6134382" y="1540701"/>
            <a:chExt cx="4347102" cy="3033140"/>
          </a:xfrm>
        </p:grpSpPr>
        <p:grpSp>
          <p:nvGrpSpPr>
            <p:cNvPr id="1612" name="Google Shape;1612;p64"/>
            <p:cNvGrpSpPr/>
            <p:nvPr/>
          </p:nvGrpSpPr>
          <p:grpSpPr>
            <a:xfrm>
              <a:off x="6134382" y="1540701"/>
              <a:ext cx="4347102" cy="3013137"/>
              <a:chOff x="2426218" y="335742"/>
              <a:chExt cx="7276477" cy="5043588"/>
            </a:xfrm>
          </p:grpSpPr>
          <p:pic>
            <p:nvPicPr>
              <p:cNvPr id="1613" name="Google Shape;1613;p64"/>
              <p:cNvPicPr preferRelativeResize="0"/>
              <p:nvPr/>
            </p:nvPicPr>
            <p:blipFill rotWithShape="1">
              <a:blip r:embed="rId3">
                <a:alphaModFix/>
              </a:blip>
              <a:srcRect/>
              <a:stretch/>
            </p:blipFill>
            <p:spPr>
              <a:xfrm>
                <a:off x="2847477" y="335742"/>
                <a:ext cx="6258560" cy="4326014"/>
              </a:xfrm>
              <a:prstGeom prst="rect">
                <a:avLst/>
              </a:prstGeom>
              <a:noFill/>
              <a:ln>
                <a:noFill/>
              </a:ln>
            </p:spPr>
          </p:pic>
          <p:sp>
            <p:nvSpPr>
              <p:cNvPr id="1614" name="Google Shape;1614;p64"/>
              <p:cNvSpPr/>
              <p:nvPr/>
            </p:nvSpPr>
            <p:spPr>
              <a:xfrm>
                <a:off x="5499237" y="3905909"/>
                <a:ext cx="243840" cy="2438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15" name="Google Shape;1615;p64"/>
              <p:cNvSpPr/>
              <p:nvPr/>
            </p:nvSpPr>
            <p:spPr>
              <a:xfrm>
                <a:off x="5946277" y="3905909"/>
                <a:ext cx="243840" cy="2438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16" name="Google Shape;1616;p64"/>
              <p:cNvSpPr/>
              <p:nvPr/>
            </p:nvSpPr>
            <p:spPr>
              <a:xfrm>
                <a:off x="6403477" y="3905909"/>
                <a:ext cx="243840" cy="2438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nvGrpSpPr>
              <p:cNvPr id="1617" name="Google Shape;1617;p64"/>
              <p:cNvGrpSpPr/>
              <p:nvPr/>
            </p:nvGrpSpPr>
            <p:grpSpPr>
              <a:xfrm>
                <a:off x="2426218" y="4123037"/>
                <a:ext cx="1071485" cy="1071480"/>
                <a:chOff x="551616" y="5265594"/>
                <a:chExt cx="222492" cy="222491"/>
              </a:xfrm>
            </p:grpSpPr>
            <p:sp>
              <p:nvSpPr>
                <p:cNvPr id="1618" name="Google Shape;1618;p64"/>
                <p:cNvSpPr/>
                <p:nvPr/>
              </p:nvSpPr>
              <p:spPr>
                <a:xfrm>
                  <a:off x="731494" y="5265594"/>
                  <a:ext cx="42614" cy="42614"/>
                </a:xfrm>
                <a:custGeom>
                  <a:avLst/>
                  <a:gdLst/>
                  <a:ahLst/>
                  <a:cxnLst/>
                  <a:rect l="l" t="t" r="r" b="b"/>
                  <a:pathLst>
                    <a:path w="85725" h="85725" extrusionOk="0">
                      <a:moveTo>
                        <a:pt x="0" y="0"/>
                      </a:moveTo>
                      <a:lnTo>
                        <a:pt x="90488" y="0"/>
                      </a:lnTo>
                      <a:lnTo>
                        <a:pt x="90488"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19" name="Google Shape;1619;p64"/>
                <p:cNvSpPr/>
                <p:nvPr/>
              </p:nvSpPr>
              <p:spPr>
                <a:xfrm>
                  <a:off x="641578" y="5265594"/>
                  <a:ext cx="42614" cy="42614"/>
                </a:xfrm>
                <a:custGeom>
                  <a:avLst/>
                  <a:gdLst/>
                  <a:ahLst/>
                  <a:cxnLst/>
                  <a:rect l="l" t="t" r="r" b="b"/>
                  <a:pathLst>
                    <a:path w="85725" h="85725" extrusionOk="0">
                      <a:moveTo>
                        <a:pt x="0" y="0"/>
                      </a:moveTo>
                      <a:lnTo>
                        <a:pt x="90487" y="0"/>
                      </a:lnTo>
                      <a:lnTo>
                        <a:pt x="90487"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20" name="Google Shape;1620;p64"/>
                <p:cNvSpPr/>
                <p:nvPr/>
              </p:nvSpPr>
              <p:spPr>
                <a:xfrm>
                  <a:off x="731494" y="5355509"/>
                  <a:ext cx="42614" cy="42614"/>
                </a:xfrm>
                <a:custGeom>
                  <a:avLst/>
                  <a:gdLst/>
                  <a:ahLst/>
                  <a:cxnLst/>
                  <a:rect l="l" t="t" r="r" b="b"/>
                  <a:pathLst>
                    <a:path w="85725" h="85725" extrusionOk="0">
                      <a:moveTo>
                        <a:pt x="0" y="0"/>
                      </a:moveTo>
                      <a:lnTo>
                        <a:pt x="90488" y="0"/>
                      </a:lnTo>
                      <a:lnTo>
                        <a:pt x="90488"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21" name="Google Shape;1621;p64"/>
                <p:cNvSpPr/>
                <p:nvPr/>
              </p:nvSpPr>
              <p:spPr>
                <a:xfrm>
                  <a:off x="641578" y="5355509"/>
                  <a:ext cx="42614" cy="42614"/>
                </a:xfrm>
                <a:custGeom>
                  <a:avLst/>
                  <a:gdLst/>
                  <a:ahLst/>
                  <a:cxnLst/>
                  <a:rect l="l" t="t" r="r" b="b"/>
                  <a:pathLst>
                    <a:path w="85725" h="85725" extrusionOk="0">
                      <a:moveTo>
                        <a:pt x="0" y="0"/>
                      </a:moveTo>
                      <a:lnTo>
                        <a:pt x="90487" y="0"/>
                      </a:lnTo>
                      <a:lnTo>
                        <a:pt x="90487"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22" name="Google Shape;1622;p64"/>
                <p:cNvSpPr/>
                <p:nvPr/>
              </p:nvSpPr>
              <p:spPr>
                <a:xfrm>
                  <a:off x="731494" y="5445471"/>
                  <a:ext cx="42614" cy="42614"/>
                </a:xfrm>
                <a:custGeom>
                  <a:avLst/>
                  <a:gdLst/>
                  <a:ahLst/>
                  <a:cxnLst/>
                  <a:rect l="l" t="t" r="r" b="b"/>
                  <a:pathLst>
                    <a:path w="85725" h="85725" extrusionOk="0">
                      <a:moveTo>
                        <a:pt x="0" y="0"/>
                      </a:moveTo>
                      <a:lnTo>
                        <a:pt x="90488" y="0"/>
                      </a:lnTo>
                      <a:lnTo>
                        <a:pt x="90488"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23" name="Google Shape;1623;p64"/>
                <p:cNvSpPr/>
                <p:nvPr/>
              </p:nvSpPr>
              <p:spPr>
                <a:xfrm>
                  <a:off x="551616" y="5265594"/>
                  <a:ext cx="42614" cy="42614"/>
                </a:xfrm>
                <a:custGeom>
                  <a:avLst/>
                  <a:gdLst/>
                  <a:ahLst/>
                  <a:cxnLst/>
                  <a:rect l="l" t="t" r="r" b="b"/>
                  <a:pathLst>
                    <a:path w="85725" h="85725" extrusionOk="0">
                      <a:moveTo>
                        <a:pt x="0" y="0"/>
                      </a:moveTo>
                      <a:lnTo>
                        <a:pt x="90488" y="0"/>
                      </a:lnTo>
                      <a:lnTo>
                        <a:pt x="90488"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624" name="Google Shape;1624;p64"/>
              <p:cNvGrpSpPr/>
              <p:nvPr/>
            </p:nvGrpSpPr>
            <p:grpSpPr>
              <a:xfrm>
                <a:off x="8614059" y="4290924"/>
                <a:ext cx="1088636" cy="1088406"/>
                <a:chOff x="1385335" y="5265594"/>
                <a:chExt cx="222540" cy="222492"/>
              </a:xfrm>
            </p:grpSpPr>
            <p:sp>
              <p:nvSpPr>
                <p:cNvPr id="1625" name="Google Shape;1625;p64"/>
                <p:cNvSpPr/>
                <p:nvPr/>
              </p:nvSpPr>
              <p:spPr>
                <a:xfrm>
                  <a:off x="1385335" y="5265594"/>
                  <a:ext cx="42614" cy="42614"/>
                </a:xfrm>
                <a:custGeom>
                  <a:avLst/>
                  <a:gdLst/>
                  <a:ahLst/>
                  <a:cxnLst/>
                  <a:rect l="l" t="t" r="r" b="b"/>
                  <a:pathLst>
                    <a:path w="85725" h="85725" extrusionOk="0">
                      <a:moveTo>
                        <a:pt x="0" y="0"/>
                      </a:moveTo>
                      <a:lnTo>
                        <a:pt x="90487" y="0"/>
                      </a:lnTo>
                      <a:lnTo>
                        <a:pt x="90487"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26" name="Google Shape;1626;p64"/>
                <p:cNvSpPr/>
                <p:nvPr/>
              </p:nvSpPr>
              <p:spPr>
                <a:xfrm>
                  <a:off x="1475298" y="5265594"/>
                  <a:ext cx="42614" cy="42614"/>
                </a:xfrm>
                <a:custGeom>
                  <a:avLst/>
                  <a:gdLst/>
                  <a:ahLst/>
                  <a:cxnLst/>
                  <a:rect l="l" t="t" r="r" b="b"/>
                  <a:pathLst>
                    <a:path w="85725" h="85725" extrusionOk="0">
                      <a:moveTo>
                        <a:pt x="0" y="0"/>
                      </a:moveTo>
                      <a:lnTo>
                        <a:pt x="90487" y="0"/>
                      </a:lnTo>
                      <a:lnTo>
                        <a:pt x="90487"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27" name="Google Shape;1627;p64"/>
                <p:cNvSpPr/>
                <p:nvPr/>
              </p:nvSpPr>
              <p:spPr>
                <a:xfrm>
                  <a:off x="1385335" y="5355509"/>
                  <a:ext cx="42614" cy="42614"/>
                </a:xfrm>
                <a:custGeom>
                  <a:avLst/>
                  <a:gdLst/>
                  <a:ahLst/>
                  <a:cxnLst/>
                  <a:rect l="l" t="t" r="r" b="b"/>
                  <a:pathLst>
                    <a:path w="85725" h="85725" extrusionOk="0">
                      <a:moveTo>
                        <a:pt x="0" y="0"/>
                      </a:moveTo>
                      <a:lnTo>
                        <a:pt x="90487" y="0"/>
                      </a:lnTo>
                      <a:lnTo>
                        <a:pt x="90487"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28" name="Google Shape;1628;p64"/>
                <p:cNvSpPr/>
                <p:nvPr/>
              </p:nvSpPr>
              <p:spPr>
                <a:xfrm>
                  <a:off x="1475298" y="5355509"/>
                  <a:ext cx="42614" cy="42614"/>
                </a:xfrm>
                <a:custGeom>
                  <a:avLst/>
                  <a:gdLst/>
                  <a:ahLst/>
                  <a:cxnLst/>
                  <a:rect l="l" t="t" r="r" b="b"/>
                  <a:pathLst>
                    <a:path w="85725" h="85725" extrusionOk="0">
                      <a:moveTo>
                        <a:pt x="0" y="0"/>
                      </a:moveTo>
                      <a:lnTo>
                        <a:pt x="90487" y="0"/>
                      </a:lnTo>
                      <a:lnTo>
                        <a:pt x="90487"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29" name="Google Shape;1629;p64"/>
                <p:cNvSpPr/>
                <p:nvPr/>
              </p:nvSpPr>
              <p:spPr>
                <a:xfrm>
                  <a:off x="1385335" y="5445472"/>
                  <a:ext cx="42614" cy="42614"/>
                </a:xfrm>
                <a:custGeom>
                  <a:avLst/>
                  <a:gdLst/>
                  <a:ahLst/>
                  <a:cxnLst/>
                  <a:rect l="l" t="t" r="r" b="b"/>
                  <a:pathLst>
                    <a:path w="85725" h="85725" extrusionOk="0">
                      <a:moveTo>
                        <a:pt x="0" y="0"/>
                      </a:moveTo>
                      <a:lnTo>
                        <a:pt x="90487" y="0"/>
                      </a:lnTo>
                      <a:lnTo>
                        <a:pt x="90487" y="90488"/>
                      </a:lnTo>
                      <a:lnTo>
                        <a:pt x="0" y="90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30" name="Google Shape;1630;p64"/>
                <p:cNvSpPr/>
                <p:nvPr/>
              </p:nvSpPr>
              <p:spPr>
                <a:xfrm>
                  <a:off x="1565261" y="5265594"/>
                  <a:ext cx="42614" cy="42614"/>
                </a:xfrm>
                <a:custGeom>
                  <a:avLst/>
                  <a:gdLst/>
                  <a:ahLst/>
                  <a:cxnLst/>
                  <a:rect l="l" t="t" r="r" b="b"/>
                  <a:pathLst>
                    <a:path w="85725" h="85725" extrusionOk="0">
                      <a:moveTo>
                        <a:pt x="0" y="0"/>
                      </a:moveTo>
                      <a:lnTo>
                        <a:pt x="90487" y="0"/>
                      </a:lnTo>
                      <a:lnTo>
                        <a:pt x="90487" y="90487"/>
                      </a:lnTo>
                      <a:lnTo>
                        <a:pt x="0" y="9048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grpSp>
        <p:sp>
          <p:nvSpPr>
            <p:cNvPr id="1631" name="Google Shape;1631;p64"/>
            <p:cNvSpPr/>
            <p:nvPr/>
          </p:nvSpPr>
          <p:spPr>
            <a:xfrm>
              <a:off x="7019442" y="4125683"/>
              <a:ext cx="448158" cy="44815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32" name="Google Shape;1632;p64"/>
            <p:cNvSpPr/>
            <p:nvPr/>
          </p:nvSpPr>
          <p:spPr>
            <a:xfrm>
              <a:off x="8077200" y="4125683"/>
              <a:ext cx="448158" cy="44815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33" name="Google Shape;1633;p64"/>
            <p:cNvSpPr/>
            <p:nvPr/>
          </p:nvSpPr>
          <p:spPr>
            <a:xfrm>
              <a:off x="9067800" y="4125683"/>
              <a:ext cx="448158" cy="44815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634" name="Google Shape;1634;p64"/>
          <p:cNvGrpSpPr/>
          <p:nvPr/>
        </p:nvGrpSpPr>
        <p:grpSpPr>
          <a:xfrm>
            <a:off x="10375121" y="4872692"/>
            <a:ext cx="229360" cy="280147"/>
            <a:chOff x="6880167" y="2925402"/>
            <a:chExt cx="551412" cy="630183"/>
          </a:xfrm>
        </p:grpSpPr>
        <p:sp>
          <p:nvSpPr>
            <p:cNvPr id="1635" name="Google Shape;1635;p64"/>
            <p:cNvSpPr/>
            <p:nvPr/>
          </p:nvSpPr>
          <p:spPr>
            <a:xfrm>
              <a:off x="6880167" y="2925402"/>
              <a:ext cx="551412" cy="630183"/>
            </a:xfrm>
            <a:custGeom>
              <a:avLst/>
              <a:gdLst/>
              <a:ahLst/>
              <a:cxnLst/>
              <a:rect l="l" t="t" r="r" b="b"/>
              <a:pathLst>
                <a:path w="551412" h="630182" extrusionOk="0">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solidFill>
              <a:schemeClr val="dk1"/>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36" name="Google Shape;1636;p64"/>
            <p:cNvSpPr/>
            <p:nvPr/>
          </p:nvSpPr>
          <p:spPr>
            <a:xfrm>
              <a:off x="6889507" y="3161721"/>
              <a:ext cx="528905" cy="67520"/>
            </a:xfrm>
            <a:custGeom>
              <a:avLst/>
              <a:gdLst/>
              <a:ahLst/>
              <a:cxnLst/>
              <a:rect l="l" t="t" r="r" b="b"/>
              <a:pathLst>
                <a:path w="528905" h="67519" extrusionOk="0">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dk1"/>
            </a:solidFill>
            <a:ln w="1107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37" name="Google Shape;1637;p64"/>
            <p:cNvSpPr/>
            <p:nvPr/>
          </p:nvSpPr>
          <p:spPr>
            <a:xfrm>
              <a:off x="6889507" y="3319266"/>
              <a:ext cx="528905" cy="67520"/>
            </a:xfrm>
            <a:custGeom>
              <a:avLst/>
              <a:gdLst/>
              <a:ahLst/>
              <a:cxnLst/>
              <a:rect l="l" t="t" r="r" b="b"/>
              <a:pathLst>
                <a:path w="528905" h="67519" extrusionOk="0">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dk1"/>
            </a:solidFill>
            <a:ln w="1107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pic>
        <p:nvPicPr>
          <p:cNvPr id="1638" name="Google Shape;1638;p64" descr="一張含有 向量圖形 的圖片&#10;&#10;自動產生的描述"/>
          <p:cNvPicPr preferRelativeResize="0"/>
          <p:nvPr/>
        </p:nvPicPr>
        <p:blipFill rotWithShape="1">
          <a:blip r:embed="rId4">
            <a:alphaModFix/>
          </a:blip>
          <a:srcRect/>
          <a:stretch/>
        </p:blipFill>
        <p:spPr>
          <a:xfrm>
            <a:off x="10122250" y="2359761"/>
            <a:ext cx="1096752" cy="1096749"/>
          </a:xfrm>
          <a:prstGeom prst="roundRect">
            <a:avLst>
              <a:gd name="adj" fmla="val 23763"/>
            </a:avLst>
          </a:prstGeom>
          <a:noFill/>
          <a:ln>
            <a:noFill/>
          </a:ln>
        </p:spPr>
      </p:pic>
      <p:grpSp>
        <p:nvGrpSpPr>
          <p:cNvPr id="1639" name="Google Shape;1639;p64"/>
          <p:cNvGrpSpPr/>
          <p:nvPr/>
        </p:nvGrpSpPr>
        <p:grpSpPr>
          <a:xfrm>
            <a:off x="9989899" y="5712070"/>
            <a:ext cx="1283502" cy="895443"/>
            <a:chOff x="7671642" y="4951082"/>
            <a:chExt cx="1283502" cy="895438"/>
          </a:xfrm>
        </p:grpSpPr>
        <p:sp>
          <p:nvSpPr>
            <p:cNvPr id="1640" name="Google Shape;1640;p64"/>
            <p:cNvSpPr txBox="1"/>
            <p:nvPr/>
          </p:nvSpPr>
          <p:spPr>
            <a:xfrm>
              <a:off x="7671642" y="4951082"/>
              <a:ext cx="1283502" cy="30773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400" b="1" dirty="0">
                  <a:solidFill>
                    <a:schemeClr val="lt1"/>
                  </a:solidFill>
                  <a:latin typeface="Meiryo UI" panose="020B0604030504040204" pitchFamily="50" charset="-128"/>
                  <a:ea typeface="Meiryo UI" panose="020B0604030504040204" pitchFamily="50" charset="-128"/>
                  <a:sym typeface="Arial"/>
                </a:rPr>
                <a:t>スナップショット</a:t>
              </a:r>
              <a:endParaRPr sz="1400" b="1" dirty="0">
                <a:solidFill>
                  <a:schemeClr val="lt1"/>
                </a:solidFill>
                <a:latin typeface="Meiryo UI" panose="020B0604030504040204" pitchFamily="50" charset="-128"/>
                <a:ea typeface="Meiryo UI" panose="020B0604030504040204" pitchFamily="50" charset="-128"/>
                <a:sym typeface="Arial"/>
              </a:endParaRPr>
            </a:p>
          </p:txBody>
        </p:sp>
        <p:grpSp>
          <p:nvGrpSpPr>
            <p:cNvPr id="1641" name="Google Shape;1641;p64"/>
            <p:cNvGrpSpPr/>
            <p:nvPr/>
          </p:nvGrpSpPr>
          <p:grpSpPr>
            <a:xfrm flipH="1">
              <a:off x="7884633" y="5312644"/>
              <a:ext cx="412922" cy="531799"/>
              <a:chOff x="9272428" y="5069210"/>
              <a:chExt cx="458537" cy="590550"/>
            </a:xfrm>
          </p:grpSpPr>
          <p:sp>
            <p:nvSpPr>
              <p:cNvPr id="1642" name="Google Shape;1642;p64"/>
              <p:cNvSpPr/>
              <p:nvPr/>
            </p:nvSpPr>
            <p:spPr>
              <a:xfrm>
                <a:off x="9329230" y="5130551"/>
                <a:ext cx="346242" cy="47625"/>
              </a:xfrm>
              <a:custGeom>
                <a:avLst/>
                <a:gdLst/>
                <a:ahLst/>
                <a:cxnLst/>
                <a:rect l="l" t="t" r="r" b="b"/>
                <a:pathLst>
                  <a:path w="346242" h="47625" extrusionOk="0">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43" name="Google Shape;1643;p64"/>
              <p:cNvSpPr/>
              <p:nvPr/>
            </p:nvSpPr>
            <p:spPr>
              <a:xfrm>
                <a:off x="9272428" y="5069210"/>
                <a:ext cx="458537" cy="590550"/>
              </a:xfrm>
              <a:custGeom>
                <a:avLst/>
                <a:gdLst/>
                <a:ahLst/>
                <a:cxnLst/>
                <a:rect l="l" t="t" r="r" b="b"/>
                <a:pathLst>
                  <a:path w="458537" h="590550" extrusionOk="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44" name="Google Shape;1644;p64"/>
              <p:cNvSpPr/>
              <p:nvPr/>
            </p:nvSpPr>
            <p:spPr>
              <a:xfrm>
                <a:off x="9455562" y="5443638"/>
                <a:ext cx="56147" cy="57150"/>
              </a:xfrm>
              <a:custGeom>
                <a:avLst/>
                <a:gdLst/>
                <a:ahLst/>
                <a:cxnLst/>
                <a:rect l="l" t="t" r="r" b="b"/>
                <a:pathLst>
                  <a:path w="56147" h="57150" extrusionOk="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45" name="Google Shape;1645;p64"/>
              <p:cNvSpPr/>
              <p:nvPr/>
            </p:nvSpPr>
            <p:spPr>
              <a:xfrm>
                <a:off x="9441806" y="5405252"/>
                <a:ext cx="37432" cy="57150"/>
              </a:xfrm>
              <a:custGeom>
                <a:avLst/>
                <a:gdLst/>
                <a:ahLst/>
                <a:cxnLst/>
                <a:rect l="l" t="t" r="r" b="b"/>
                <a:pathLst>
                  <a:path w="37431" h="57150" extrusionOk="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46" name="Google Shape;1646;p64"/>
              <p:cNvSpPr/>
              <p:nvPr/>
            </p:nvSpPr>
            <p:spPr>
              <a:xfrm>
                <a:off x="9516108" y="5361532"/>
                <a:ext cx="56147" cy="57150"/>
              </a:xfrm>
              <a:custGeom>
                <a:avLst/>
                <a:gdLst/>
                <a:ahLst/>
                <a:cxnLst/>
                <a:rect l="l" t="t" r="r" b="b"/>
                <a:pathLst>
                  <a:path w="56147" h="57150" extrusionOk="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47" name="Google Shape;1647;p64"/>
              <p:cNvSpPr/>
              <p:nvPr/>
            </p:nvSpPr>
            <p:spPr>
              <a:xfrm>
                <a:off x="9452380" y="5361913"/>
                <a:ext cx="65505" cy="28575"/>
              </a:xfrm>
              <a:custGeom>
                <a:avLst/>
                <a:gdLst/>
                <a:ahLst/>
                <a:cxnLst/>
                <a:rect l="l" t="t" r="r" b="b"/>
                <a:pathLst>
                  <a:path w="65505" h="28575" extrusionOk="0">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48" name="Google Shape;1648;p64"/>
              <p:cNvSpPr/>
              <p:nvPr/>
            </p:nvSpPr>
            <p:spPr>
              <a:xfrm>
                <a:off x="9540906" y="5399918"/>
                <a:ext cx="37432" cy="57150"/>
              </a:xfrm>
              <a:custGeom>
                <a:avLst/>
                <a:gdLst/>
                <a:ahLst/>
                <a:cxnLst/>
                <a:rect l="l" t="t" r="r" b="b"/>
                <a:pathLst>
                  <a:path w="37431" h="57150" extrusionOk="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49" name="Google Shape;1649;p64"/>
              <p:cNvSpPr/>
              <p:nvPr/>
            </p:nvSpPr>
            <p:spPr>
              <a:xfrm>
                <a:off x="9502071" y="5473737"/>
                <a:ext cx="65505" cy="28575"/>
              </a:xfrm>
              <a:custGeom>
                <a:avLst/>
                <a:gdLst/>
                <a:ahLst/>
                <a:cxnLst/>
                <a:rect l="l" t="t" r="r" b="b"/>
                <a:pathLst>
                  <a:path w="65505" h="28575" extrusionOk="0">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50" name="Google Shape;1650;p64"/>
              <p:cNvSpPr/>
              <p:nvPr/>
            </p:nvSpPr>
            <p:spPr>
              <a:xfrm>
                <a:off x="9361890" y="5300763"/>
                <a:ext cx="74863" cy="66675"/>
              </a:xfrm>
              <a:custGeom>
                <a:avLst/>
                <a:gdLst/>
                <a:ahLst/>
                <a:cxnLst/>
                <a:rect l="l" t="t" r="r" b="b"/>
                <a:pathLst>
                  <a:path w="74863" h="66675" extrusionOk="0">
                    <a:moveTo>
                      <a:pt x="0" y="74009"/>
                    </a:moveTo>
                    <a:lnTo>
                      <a:pt x="18154" y="74009"/>
                    </a:lnTo>
                    <a:lnTo>
                      <a:pt x="18154" y="21527"/>
                    </a:lnTo>
                    <a:lnTo>
                      <a:pt x="80104" y="21527"/>
                    </a:lnTo>
                    <a:lnTo>
                      <a:pt x="80104" y="0"/>
                    </a:lnTo>
                    <a:lnTo>
                      <a:pt x="0" y="0"/>
                    </a:lnTo>
                    <a:lnTo>
                      <a:pt x="0" y="74009"/>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51" name="Google Shape;1651;p64"/>
              <p:cNvSpPr/>
              <p:nvPr/>
            </p:nvSpPr>
            <p:spPr>
              <a:xfrm>
                <a:off x="9361890" y="5478309"/>
                <a:ext cx="56147" cy="66675"/>
              </a:xfrm>
              <a:custGeom>
                <a:avLst/>
                <a:gdLst/>
                <a:ahLst/>
                <a:cxnLst/>
                <a:rect l="l" t="t" r="r" b="b"/>
                <a:pathLst>
                  <a:path w="56147" h="66675" extrusionOk="0">
                    <a:moveTo>
                      <a:pt x="65505" y="74009"/>
                    </a:moveTo>
                    <a:lnTo>
                      <a:pt x="65505" y="57341"/>
                    </a:lnTo>
                    <a:lnTo>
                      <a:pt x="19090" y="57341"/>
                    </a:lnTo>
                    <a:lnTo>
                      <a:pt x="19090" y="0"/>
                    </a:lnTo>
                    <a:lnTo>
                      <a:pt x="0" y="0"/>
                    </a:lnTo>
                    <a:lnTo>
                      <a:pt x="0" y="74009"/>
                    </a:lnTo>
                    <a:lnTo>
                      <a:pt x="65505" y="74009"/>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52" name="Google Shape;1652;p64"/>
              <p:cNvSpPr/>
              <p:nvPr/>
            </p:nvSpPr>
            <p:spPr>
              <a:xfrm>
                <a:off x="9580303" y="5300763"/>
                <a:ext cx="65505" cy="57150"/>
              </a:xfrm>
              <a:custGeom>
                <a:avLst/>
                <a:gdLst/>
                <a:ahLst/>
                <a:cxnLst/>
                <a:rect l="l" t="t" r="r" b="b"/>
                <a:pathLst>
                  <a:path w="65505" h="57150" extrusionOk="0">
                    <a:moveTo>
                      <a:pt x="72804" y="66580"/>
                    </a:moveTo>
                    <a:lnTo>
                      <a:pt x="56428" y="66580"/>
                    </a:lnTo>
                    <a:lnTo>
                      <a:pt x="56428" y="19431"/>
                    </a:lnTo>
                    <a:lnTo>
                      <a:pt x="0" y="19431"/>
                    </a:lnTo>
                    <a:lnTo>
                      <a:pt x="0" y="0"/>
                    </a:lnTo>
                    <a:lnTo>
                      <a:pt x="72804" y="0"/>
                    </a:lnTo>
                    <a:lnTo>
                      <a:pt x="72804" y="6658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53" name="Google Shape;1653;p64"/>
              <p:cNvSpPr/>
              <p:nvPr/>
            </p:nvSpPr>
            <p:spPr>
              <a:xfrm>
                <a:off x="9594901" y="5470975"/>
                <a:ext cx="56147" cy="76200"/>
              </a:xfrm>
              <a:custGeom>
                <a:avLst/>
                <a:gdLst/>
                <a:ahLst/>
                <a:cxnLst/>
                <a:rect l="l" t="t" r="r" b="b"/>
                <a:pathLst>
                  <a:path w="56147" h="76200" extrusionOk="0">
                    <a:moveTo>
                      <a:pt x="0" y="81344"/>
                    </a:moveTo>
                    <a:lnTo>
                      <a:pt x="0" y="66580"/>
                    </a:lnTo>
                    <a:lnTo>
                      <a:pt x="41268" y="66580"/>
                    </a:lnTo>
                    <a:lnTo>
                      <a:pt x="41268" y="0"/>
                    </a:lnTo>
                    <a:lnTo>
                      <a:pt x="58206" y="0"/>
                    </a:lnTo>
                    <a:lnTo>
                      <a:pt x="58206" y="81344"/>
                    </a:lnTo>
                    <a:lnTo>
                      <a:pt x="0" y="81344"/>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sp>
          <p:nvSpPr>
            <p:cNvPr id="1654" name="Google Shape;1654;p64"/>
            <p:cNvSpPr/>
            <p:nvPr/>
          </p:nvSpPr>
          <p:spPr>
            <a:xfrm flipH="1">
              <a:off x="8360662" y="5369957"/>
              <a:ext cx="311798" cy="42887"/>
            </a:xfrm>
            <a:custGeom>
              <a:avLst/>
              <a:gdLst/>
              <a:ahLst/>
              <a:cxnLst/>
              <a:rect l="l" t="t" r="r" b="b"/>
              <a:pathLst>
                <a:path w="346242" h="47625" extrusionOk="0">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55" name="Google Shape;1655;p64"/>
            <p:cNvSpPr/>
            <p:nvPr/>
          </p:nvSpPr>
          <p:spPr>
            <a:xfrm flipH="1">
              <a:off x="8310689" y="5314718"/>
              <a:ext cx="412922" cy="531802"/>
            </a:xfrm>
            <a:custGeom>
              <a:avLst/>
              <a:gdLst/>
              <a:ahLst/>
              <a:cxnLst/>
              <a:rect l="l" t="t" r="r" b="b"/>
              <a:pathLst>
                <a:path w="458537" h="590550" extrusionOk="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lt1"/>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56" name="Google Shape;1656;p64"/>
            <p:cNvSpPr/>
            <p:nvPr/>
          </p:nvSpPr>
          <p:spPr>
            <a:xfrm flipH="1">
              <a:off x="8508134" y="5651898"/>
              <a:ext cx="50562" cy="51465"/>
            </a:xfrm>
            <a:custGeom>
              <a:avLst/>
              <a:gdLst/>
              <a:ahLst/>
              <a:cxnLst/>
              <a:rect l="l" t="t" r="r" b="b"/>
              <a:pathLst>
                <a:path w="56147" h="57150" extrusionOk="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57" name="Google Shape;1657;p64"/>
            <p:cNvSpPr/>
            <p:nvPr/>
          </p:nvSpPr>
          <p:spPr>
            <a:xfrm flipH="1">
              <a:off x="8537374" y="5617330"/>
              <a:ext cx="33708" cy="51465"/>
            </a:xfrm>
            <a:custGeom>
              <a:avLst/>
              <a:gdLst/>
              <a:ahLst/>
              <a:cxnLst/>
              <a:rect l="l" t="t" r="r" b="b"/>
              <a:pathLst>
                <a:path w="37431" h="57150" extrusionOk="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58" name="Google Shape;1658;p64"/>
            <p:cNvSpPr/>
            <p:nvPr/>
          </p:nvSpPr>
          <p:spPr>
            <a:xfrm flipH="1">
              <a:off x="8453611" y="5577960"/>
              <a:ext cx="50562" cy="51465"/>
            </a:xfrm>
            <a:custGeom>
              <a:avLst/>
              <a:gdLst/>
              <a:ahLst/>
              <a:cxnLst/>
              <a:rect l="l" t="t" r="r" b="b"/>
              <a:pathLst>
                <a:path w="56147" h="57150" extrusionOk="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59" name="Google Shape;1659;p64"/>
            <p:cNvSpPr/>
            <p:nvPr/>
          </p:nvSpPr>
          <p:spPr>
            <a:xfrm flipH="1">
              <a:off x="8502572" y="5578303"/>
              <a:ext cx="58989" cy="25732"/>
            </a:xfrm>
            <a:custGeom>
              <a:avLst/>
              <a:gdLst/>
              <a:ahLst/>
              <a:cxnLst/>
              <a:rect l="l" t="t" r="r" b="b"/>
              <a:pathLst>
                <a:path w="65505" h="28575" extrusionOk="0">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60" name="Google Shape;1660;p64"/>
            <p:cNvSpPr/>
            <p:nvPr/>
          </p:nvSpPr>
          <p:spPr>
            <a:xfrm flipH="1">
              <a:off x="8448133" y="5612527"/>
              <a:ext cx="33708" cy="51465"/>
            </a:xfrm>
            <a:custGeom>
              <a:avLst/>
              <a:gdLst/>
              <a:ahLst/>
              <a:cxnLst/>
              <a:rect l="l" t="t" r="r" b="b"/>
              <a:pathLst>
                <a:path w="37431" h="57150" extrusionOk="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61" name="Google Shape;1661;p64"/>
            <p:cNvSpPr/>
            <p:nvPr/>
          </p:nvSpPr>
          <p:spPr>
            <a:xfrm flipH="1">
              <a:off x="8457824" y="5679003"/>
              <a:ext cx="58989" cy="25732"/>
            </a:xfrm>
            <a:custGeom>
              <a:avLst/>
              <a:gdLst/>
              <a:ahLst/>
              <a:cxnLst/>
              <a:rect l="l" t="t" r="r" b="b"/>
              <a:pathLst>
                <a:path w="65505" h="28575" extrusionOk="0">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62" name="Google Shape;1662;p64"/>
            <p:cNvSpPr/>
            <p:nvPr/>
          </p:nvSpPr>
          <p:spPr>
            <a:xfrm flipH="1">
              <a:off x="8575633" y="5523236"/>
              <a:ext cx="67416" cy="60042"/>
            </a:xfrm>
            <a:custGeom>
              <a:avLst/>
              <a:gdLst/>
              <a:ahLst/>
              <a:cxnLst/>
              <a:rect l="l" t="t" r="r" b="b"/>
              <a:pathLst>
                <a:path w="74863" h="66675" extrusionOk="0">
                  <a:moveTo>
                    <a:pt x="0" y="74009"/>
                  </a:moveTo>
                  <a:lnTo>
                    <a:pt x="18154" y="74009"/>
                  </a:lnTo>
                  <a:lnTo>
                    <a:pt x="18154" y="21527"/>
                  </a:lnTo>
                  <a:lnTo>
                    <a:pt x="80104" y="21527"/>
                  </a:lnTo>
                  <a:lnTo>
                    <a:pt x="80104" y="0"/>
                  </a:lnTo>
                  <a:lnTo>
                    <a:pt x="0" y="0"/>
                  </a:lnTo>
                  <a:lnTo>
                    <a:pt x="0" y="74009"/>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63" name="Google Shape;1663;p64"/>
            <p:cNvSpPr/>
            <p:nvPr/>
          </p:nvSpPr>
          <p:spPr>
            <a:xfrm flipH="1">
              <a:off x="8592487" y="5683120"/>
              <a:ext cx="50562" cy="60042"/>
            </a:xfrm>
            <a:custGeom>
              <a:avLst/>
              <a:gdLst/>
              <a:ahLst/>
              <a:cxnLst/>
              <a:rect l="l" t="t" r="r" b="b"/>
              <a:pathLst>
                <a:path w="56147" h="66675" extrusionOk="0">
                  <a:moveTo>
                    <a:pt x="65505" y="74009"/>
                  </a:moveTo>
                  <a:lnTo>
                    <a:pt x="65505" y="57341"/>
                  </a:lnTo>
                  <a:lnTo>
                    <a:pt x="19090" y="57341"/>
                  </a:lnTo>
                  <a:lnTo>
                    <a:pt x="19090" y="0"/>
                  </a:lnTo>
                  <a:lnTo>
                    <a:pt x="0" y="0"/>
                  </a:lnTo>
                  <a:lnTo>
                    <a:pt x="0" y="74009"/>
                  </a:lnTo>
                  <a:lnTo>
                    <a:pt x="65505" y="74009"/>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64" name="Google Shape;1664;p64"/>
            <p:cNvSpPr/>
            <p:nvPr/>
          </p:nvSpPr>
          <p:spPr>
            <a:xfrm flipH="1">
              <a:off x="8387375" y="5523236"/>
              <a:ext cx="58989" cy="51465"/>
            </a:xfrm>
            <a:custGeom>
              <a:avLst/>
              <a:gdLst/>
              <a:ahLst/>
              <a:cxnLst/>
              <a:rect l="l" t="t" r="r" b="b"/>
              <a:pathLst>
                <a:path w="65505" h="57150" extrusionOk="0">
                  <a:moveTo>
                    <a:pt x="72804" y="66580"/>
                  </a:moveTo>
                  <a:lnTo>
                    <a:pt x="56428" y="66580"/>
                  </a:lnTo>
                  <a:lnTo>
                    <a:pt x="56428" y="19431"/>
                  </a:lnTo>
                  <a:lnTo>
                    <a:pt x="0" y="19431"/>
                  </a:lnTo>
                  <a:lnTo>
                    <a:pt x="0" y="0"/>
                  </a:lnTo>
                  <a:lnTo>
                    <a:pt x="72804" y="0"/>
                  </a:lnTo>
                  <a:lnTo>
                    <a:pt x="72804" y="6658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65" name="Google Shape;1665;p64"/>
            <p:cNvSpPr/>
            <p:nvPr/>
          </p:nvSpPr>
          <p:spPr>
            <a:xfrm flipH="1">
              <a:off x="8382656" y="5676515"/>
              <a:ext cx="50562" cy="68620"/>
            </a:xfrm>
            <a:custGeom>
              <a:avLst/>
              <a:gdLst/>
              <a:ahLst/>
              <a:cxnLst/>
              <a:rect l="l" t="t" r="r" b="b"/>
              <a:pathLst>
                <a:path w="56147" h="76200" extrusionOk="0">
                  <a:moveTo>
                    <a:pt x="0" y="81344"/>
                  </a:moveTo>
                  <a:lnTo>
                    <a:pt x="0" y="66580"/>
                  </a:lnTo>
                  <a:lnTo>
                    <a:pt x="41268" y="66580"/>
                  </a:lnTo>
                  <a:lnTo>
                    <a:pt x="41268" y="0"/>
                  </a:lnTo>
                  <a:lnTo>
                    <a:pt x="58206" y="0"/>
                  </a:lnTo>
                  <a:lnTo>
                    <a:pt x="58206" y="81344"/>
                  </a:lnTo>
                  <a:lnTo>
                    <a:pt x="0" y="81344"/>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666" name="Google Shape;1666;p64"/>
          <p:cNvGrpSpPr/>
          <p:nvPr/>
        </p:nvGrpSpPr>
        <p:grpSpPr>
          <a:xfrm>
            <a:off x="10669705" y="4872692"/>
            <a:ext cx="229360" cy="280147"/>
            <a:chOff x="6880167" y="2925402"/>
            <a:chExt cx="551412" cy="630183"/>
          </a:xfrm>
        </p:grpSpPr>
        <p:sp>
          <p:nvSpPr>
            <p:cNvPr id="1667" name="Google Shape;1667;p64"/>
            <p:cNvSpPr/>
            <p:nvPr/>
          </p:nvSpPr>
          <p:spPr>
            <a:xfrm>
              <a:off x="6880167" y="2925402"/>
              <a:ext cx="551412" cy="630183"/>
            </a:xfrm>
            <a:custGeom>
              <a:avLst/>
              <a:gdLst/>
              <a:ahLst/>
              <a:cxnLst/>
              <a:rect l="l" t="t" r="r" b="b"/>
              <a:pathLst>
                <a:path w="551412" h="630182" extrusionOk="0">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solidFill>
              <a:schemeClr val="dk1"/>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68" name="Google Shape;1668;p64"/>
            <p:cNvSpPr/>
            <p:nvPr/>
          </p:nvSpPr>
          <p:spPr>
            <a:xfrm>
              <a:off x="6889507" y="3161721"/>
              <a:ext cx="528905" cy="67520"/>
            </a:xfrm>
            <a:custGeom>
              <a:avLst/>
              <a:gdLst/>
              <a:ahLst/>
              <a:cxnLst/>
              <a:rect l="l" t="t" r="r" b="b"/>
              <a:pathLst>
                <a:path w="528905" h="67519" extrusionOk="0">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dk1"/>
            </a:solidFill>
            <a:ln w="1107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69" name="Google Shape;1669;p64"/>
            <p:cNvSpPr/>
            <p:nvPr/>
          </p:nvSpPr>
          <p:spPr>
            <a:xfrm>
              <a:off x="6889507" y="3319266"/>
              <a:ext cx="528905" cy="67520"/>
            </a:xfrm>
            <a:custGeom>
              <a:avLst/>
              <a:gdLst/>
              <a:ahLst/>
              <a:cxnLst/>
              <a:rect l="l" t="t" r="r" b="b"/>
              <a:pathLst>
                <a:path w="528905" h="67519" extrusionOk="0">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chemeClr val="dk1"/>
            </a:solidFill>
            <a:ln w="1107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sp>
        <p:nvSpPr>
          <p:cNvPr id="1670" name="Google Shape;1670;p64"/>
          <p:cNvSpPr txBox="1"/>
          <p:nvPr/>
        </p:nvSpPr>
        <p:spPr>
          <a:xfrm>
            <a:off x="5869856" y="2630204"/>
            <a:ext cx="3779383"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chemeClr val="lt1"/>
                </a:solidFill>
                <a:latin typeface="Meiryo UI" panose="020B0604030504040204" pitchFamily="50" charset="-128"/>
                <a:ea typeface="Meiryo UI" panose="020B0604030504040204" pitchFamily="50" charset="-128"/>
              </a:rPr>
              <a:t>VJBODクラウドゲートウェイ</a:t>
            </a:r>
            <a:endParaRPr dirty="0">
              <a:latin typeface="Meiryo UI" panose="020B0604030504040204" pitchFamily="50" charset="-128"/>
              <a:ea typeface="Meiryo UI" panose="020B0604030504040204" pitchFamily="50" charset="-128"/>
            </a:endParaRPr>
          </a:p>
        </p:txBody>
      </p:sp>
      <p:sp>
        <p:nvSpPr>
          <p:cNvPr id="1671" name="Google Shape;1671;p64"/>
          <p:cNvSpPr txBox="1"/>
          <p:nvPr/>
        </p:nvSpPr>
        <p:spPr>
          <a:xfrm>
            <a:off x="599921" y="693472"/>
            <a:ext cx="11090016" cy="89852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000"/>
              <a:buFont typeface="Arial"/>
              <a:buNone/>
            </a:pPr>
            <a:r>
              <a:rPr lang="en-US" sz="4000" dirty="0" err="1">
                <a:solidFill>
                  <a:schemeClr val="lt1"/>
                </a:solidFill>
                <a:latin typeface="Meiryo UI" panose="020B0604030504040204" pitchFamily="50" charset="-128"/>
                <a:ea typeface="Meiryo UI" panose="020B0604030504040204" pitchFamily="50" charset="-128"/>
              </a:rPr>
              <a:t>ビジネスデータをクラウドにバックアップ</a:t>
            </a:r>
            <a:r>
              <a:rPr lang="en-US" sz="4000" dirty="0">
                <a:solidFill>
                  <a:schemeClr val="lt1"/>
                </a:solidFill>
                <a:latin typeface="Meiryo UI" panose="020B0604030504040204" pitchFamily="50" charset="-128"/>
                <a:ea typeface="Meiryo UI" panose="020B0604030504040204" pitchFamily="50" charset="-128"/>
              </a:rPr>
              <a:t>。</a:t>
            </a:r>
            <a:br>
              <a:rPr lang="en-US" sz="4000" dirty="0">
                <a:solidFill>
                  <a:schemeClr val="lt1"/>
                </a:solidFill>
                <a:latin typeface="Meiryo UI" panose="020B0604030504040204" pitchFamily="50" charset="-128"/>
                <a:ea typeface="Meiryo UI" panose="020B0604030504040204" pitchFamily="50" charset="-128"/>
              </a:rPr>
            </a:br>
            <a:r>
              <a:rPr lang="en-US" sz="4000" dirty="0" err="1">
                <a:solidFill>
                  <a:schemeClr val="lt1"/>
                </a:solidFill>
                <a:latin typeface="Meiryo UI" panose="020B0604030504040204" pitchFamily="50" charset="-128"/>
                <a:ea typeface="Meiryo UI" panose="020B0604030504040204" pitchFamily="50" charset="-128"/>
              </a:rPr>
              <a:t>VJBODクラウドで柔軟、経済的</a:t>
            </a:r>
            <a:r>
              <a:rPr lang="ja-JP" altLang="en-US" sz="4000" dirty="0">
                <a:solidFill>
                  <a:schemeClr val="lt1"/>
                </a:solidFill>
                <a:latin typeface="Meiryo UI" panose="020B0604030504040204" pitchFamily="50" charset="-128"/>
                <a:ea typeface="Meiryo UI" panose="020B0604030504040204" pitchFamily="50" charset="-128"/>
              </a:rPr>
              <a:t>かつ</a:t>
            </a:r>
            <a:r>
              <a:rPr lang="en-US" sz="4000" dirty="0" err="1">
                <a:solidFill>
                  <a:schemeClr val="lt1"/>
                </a:solidFill>
                <a:latin typeface="Meiryo UI" panose="020B0604030504040204" pitchFamily="50" charset="-128"/>
                <a:ea typeface="Meiryo UI" panose="020B0604030504040204" pitchFamily="50" charset="-128"/>
              </a:rPr>
              <a:t>安全</a:t>
            </a:r>
            <a:r>
              <a:rPr lang="ja-JP" altLang="en-US" sz="4000" dirty="0">
                <a:solidFill>
                  <a:schemeClr val="lt1"/>
                </a:solidFill>
                <a:latin typeface="Meiryo UI" panose="020B0604030504040204" pitchFamily="50" charset="-128"/>
                <a:ea typeface="Meiryo UI" panose="020B0604030504040204" pitchFamily="50" charset="-128"/>
              </a:rPr>
              <a:t>に。</a:t>
            </a:r>
            <a:endParaRPr sz="4000" dirty="0">
              <a:solidFill>
                <a:schemeClr val="lt1"/>
              </a:solidFill>
              <a:latin typeface="Meiryo UI" panose="020B0604030504040204" pitchFamily="50" charset="-128"/>
              <a:ea typeface="Meiryo UI" panose="020B0604030504040204" pitchFamily="50" charset="-128"/>
              <a:sym typeface="Arial"/>
            </a:endParaRPr>
          </a:p>
        </p:txBody>
      </p:sp>
      <p:sp>
        <p:nvSpPr>
          <p:cNvPr id="1672" name="Google Shape;1672;p64"/>
          <p:cNvSpPr txBox="1"/>
          <p:nvPr/>
        </p:nvSpPr>
        <p:spPr>
          <a:xfrm>
            <a:off x="972998" y="1825805"/>
            <a:ext cx="10223032"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QNAP </a:t>
            </a:r>
            <a:r>
              <a:rPr lang="en-US" sz="1800" dirty="0" err="1">
                <a:solidFill>
                  <a:schemeClr val="lt1"/>
                </a:solidFill>
                <a:latin typeface="Meiryo UI" panose="020B0604030504040204" pitchFamily="50" charset="-128"/>
                <a:ea typeface="Meiryo UI" panose="020B0604030504040204" pitchFamily="50" charset="-128"/>
              </a:rPr>
              <a:t>NASをクラウドオブジェクトストレージに接続し、ビジネスデータをクラウドにバックアップ</a:t>
            </a:r>
            <a:r>
              <a:rPr lang="ja-JP" altLang="en-US" sz="1800" dirty="0">
                <a:solidFill>
                  <a:schemeClr val="lt1"/>
                </a:solidFill>
                <a:latin typeface="Meiryo UI" panose="020B0604030504040204" pitchFamily="50" charset="-128"/>
                <a:ea typeface="Meiryo UI" panose="020B0604030504040204" pitchFamily="50" charset="-128"/>
              </a:rPr>
              <a:t>することで</a:t>
            </a:r>
            <a:r>
              <a:rPr lang="en-US" sz="1800" dirty="0">
                <a:solidFill>
                  <a:schemeClr val="lt1"/>
                </a:solidFill>
                <a:latin typeface="Meiryo UI" panose="020B0604030504040204" pitchFamily="50" charset="-128"/>
                <a:ea typeface="Meiryo UI" panose="020B0604030504040204" pitchFamily="50" charset="-128"/>
              </a:rPr>
              <a:t>、</a:t>
            </a:r>
            <a:r>
              <a:rPr lang="en-US" sz="1800" dirty="0" err="1">
                <a:solidFill>
                  <a:schemeClr val="lt1"/>
                </a:solidFill>
                <a:latin typeface="Meiryo UI" panose="020B0604030504040204" pitchFamily="50" charset="-128"/>
                <a:ea typeface="Meiryo UI" panose="020B0604030504040204" pitchFamily="50" charset="-128"/>
              </a:rPr>
              <a:t>帯域幅の使用量を減らし、バックアップ時間を短縮し</a:t>
            </a:r>
            <a:r>
              <a:rPr lang="ja-JP" altLang="en-US" sz="1800" dirty="0">
                <a:solidFill>
                  <a:schemeClr val="lt1"/>
                </a:solidFill>
                <a:latin typeface="Meiryo UI" panose="020B0604030504040204" pitchFamily="50" charset="-128"/>
                <a:ea typeface="Meiryo UI" panose="020B0604030504040204" pitchFamily="50" charset="-128"/>
              </a:rPr>
              <a:t>て</a:t>
            </a:r>
            <a:r>
              <a:rPr lang="en-US" sz="1800" dirty="0">
                <a:solidFill>
                  <a:schemeClr val="lt1"/>
                </a:solidFill>
                <a:latin typeface="Meiryo UI" panose="020B0604030504040204" pitchFamily="50" charset="-128"/>
                <a:ea typeface="Meiryo UI" panose="020B0604030504040204" pitchFamily="50" charset="-128"/>
              </a:rPr>
              <a:t>、ストレージの使用を最適化します。</a:t>
            </a: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673" name="Google Shape;1673;p64" descr="一張含有 文字, 盒子 的圖片&#10;&#10;自動產生的描述"/>
          <p:cNvPicPr preferRelativeResize="0"/>
          <p:nvPr/>
        </p:nvPicPr>
        <p:blipFill rotWithShape="1">
          <a:blip r:embed="rId5">
            <a:alphaModFix/>
          </a:blip>
          <a:srcRect/>
          <a:stretch/>
        </p:blipFill>
        <p:spPr>
          <a:xfrm>
            <a:off x="6144929" y="3768827"/>
            <a:ext cx="3349508" cy="2065727"/>
          </a:xfrm>
          <a:prstGeom prst="rect">
            <a:avLst/>
          </a:prstGeom>
          <a:noFill/>
          <a:ln>
            <a:noFill/>
          </a:ln>
        </p:spPr>
      </p:pic>
      <p:grpSp>
        <p:nvGrpSpPr>
          <p:cNvPr id="1674" name="Google Shape;1674;p64"/>
          <p:cNvGrpSpPr/>
          <p:nvPr/>
        </p:nvGrpSpPr>
        <p:grpSpPr>
          <a:xfrm>
            <a:off x="2404373" y="3892544"/>
            <a:ext cx="796370" cy="1138601"/>
            <a:chOff x="4912659" y="5508327"/>
            <a:chExt cx="905540" cy="1215201"/>
          </a:xfrm>
        </p:grpSpPr>
        <p:sp>
          <p:nvSpPr>
            <p:cNvPr id="1675" name="Google Shape;1675;p64"/>
            <p:cNvSpPr/>
            <p:nvPr/>
          </p:nvSpPr>
          <p:spPr>
            <a:xfrm>
              <a:off x="4937913" y="5508327"/>
              <a:ext cx="870633" cy="110304"/>
            </a:xfrm>
            <a:custGeom>
              <a:avLst/>
              <a:gdLst/>
              <a:ahLst/>
              <a:cxnLst/>
              <a:rect l="l" t="t" r="r" b="b"/>
              <a:pathLst>
                <a:path w="877057" h="162064" extrusionOk="0">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76" name="Google Shape;1676;p64"/>
            <p:cNvSpPr/>
            <p:nvPr/>
          </p:nvSpPr>
          <p:spPr>
            <a:xfrm>
              <a:off x="5048040" y="5726315"/>
              <a:ext cx="85747" cy="77638"/>
            </a:xfrm>
            <a:custGeom>
              <a:avLst/>
              <a:gdLst/>
              <a:ahLst/>
              <a:cxnLst/>
              <a:rect l="l" t="t" r="r" b="b"/>
              <a:pathLst>
                <a:path w="38132" h="38132" extrusionOk="0">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77" name="Google Shape;1677;p64"/>
            <p:cNvSpPr/>
            <p:nvPr/>
          </p:nvSpPr>
          <p:spPr>
            <a:xfrm>
              <a:off x="5511079" y="5715000"/>
              <a:ext cx="203290" cy="57222"/>
            </a:xfrm>
            <a:prstGeom prst="roundRect">
              <a:avLst>
                <a:gd name="adj" fmla="val 16667"/>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78" name="Google Shape;1678;p64"/>
            <p:cNvSpPr/>
            <p:nvPr/>
          </p:nvSpPr>
          <p:spPr>
            <a:xfrm>
              <a:off x="5048040" y="5976528"/>
              <a:ext cx="85747" cy="77638"/>
            </a:xfrm>
            <a:custGeom>
              <a:avLst/>
              <a:gdLst/>
              <a:ahLst/>
              <a:cxnLst/>
              <a:rect l="l" t="t" r="r" b="b"/>
              <a:pathLst>
                <a:path w="38132" h="38132" extrusionOk="0">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79" name="Google Shape;1679;p64"/>
            <p:cNvSpPr/>
            <p:nvPr/>
          </p:nvSpPr>
          <p:spPr>
            <a:xfrm rot="10800000" flipH="1">
              <a:off x="4922535" y="5623858"/>
              <a:ext cx="895664" cy="1099670"/>
            </a:xfrm>
            <a:prstGeom prst="round2SameRect">
              <a:avLst>
                <a:gd name="adj1" fmla="val 8603"/>
                <a:gd name="adj2" fmla="val 0"/>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80" name="Google Shape;1680;p64"/>
            <p:cNvSpPr/>
            <p:nvPr/>
          </p:nvSpPr>
          <p:spPr>
            <a:xfrm>
              <a:off x="5511079" y="5997651"/>
              <a:ext cx="203290" cy="57222"/>
            </a:xfrm>
            <a:prstGeom prst="roundRect">
              <a:avLst>
                <a:gd name="adj" fmla="val 16667"/>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cxnSp>
          <p:nvCxnSpPr>
            <p:cNvPr id="1681" name="Google Shape;1681;p64"/>
            <p:cNvCxnSpPr/>
            <p:nvPr/>
          </p:nvCxnSpPr>
          <p:spPr>
            <a:xfrm>
              <a:off x="4916557" y="6136906"/>
              <a:ext cx="890926" cy="0"/>
            </a:xfrm>
            <a:prstGeom prst="straightConnector1">
              <a:avLst/>
            </a:prstGeom>
            <a:noFill/>
            <a:ln w="19050" cap="flat" cmpd="sng">
              <a:solidFill>
                <a:schemeClr val="lt1"/>
              </a:solidFill>
              <a:prstDash val="solid"/>
              <a:miter lim="800000"/>
              <a:headEnd type="none" w="sm" len="sm"/>
              <a:tailEnd type="none" w="sm" len="sm"/>
            </a:ln>
          </p:spPr>
        </p:cxnSp>
        <p:cxnSp>
          <p:nvCxnSpPr>
            <p:cNvPr id="1682" name="Google Shape;1682;p64"/>
            <p:cNvCxnSpPr/>
            <p:nvPr/>
          </p:nvCxnSpPr>
          <p:spPr>
            <a:xfrm>
              <a:off x="4912659" y="5886822"/>
              <a:ext cx="883823" cy="0"/>
            </a:xfrm>
            <a:prstGeom prst="straightConnector1">
              <a:avLst/>
            </a:prstGeom>
            <a:noFill/>
            <a:ln w="19050" cap="flat" cmpd="sng">
              <a:solidFill>
                <a:schemeClr val="lt1"/>
              </a:solidFill>
              <a:prstDash val="solid"/>
              <a:miter lim="800000"/>
              <a:headEnd type="none" w="sm" len="sm"/>
              <a:tailEnd type="none" w="sm" len="sm"/>
            </a:ln>
          </p:spPr>
        </p:cxnSp>
        <p:sp>
          <p:nvSpPr>
            <p:cNvPr id="1683" name="Google Shape;1683;p64"/>
            <p:cNvSpPr/>
            <p:nvPr/>
          </p:nvSpPr>
          <p:spPr>
            <a:xfrm>
              <a:off x="5048040" y="6233516"/>
              <a:ext cx="85747" cy="77638"/>
            </a:xfrm>
            <a:custGeom>
              <a:avLst/>
              <a:gdLst/>
              <a:ahLst/>
              <a:cxnLst/>
              <a:rect l="l" t="t" r="r" b="b"/>
              <a:pathLst>
                <a:path w="38132" h="38132" extrusionOk="0">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684" name="Google Shape;1684;p64"/>
            <p:cNvSpPr/>
            <p:nvPr/>
          </p:nvSpPr>
          <p:spPr>
            <a:xfrm>
              <a:off x="5511079" y="6254639"/>
              <a:ext cx="203290" cy="57222"/>
            </a:xfrm>
            <a:prstGeom prst="roundRect">
              <a:avLst>
                <a:gd name="adj" fmla="val 16667"/>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cxnSp>
          <p:nvCxnSpPr>
            <p:cNvPr id="1685" name="Google Shape;1685;p64"/>
            <p:cNvCxnSpPr/>
            <p:nvPr/>
          </p:nvCxnSpPr>
          <p:spPr>
            <a:xfrm>
              <a:off x="4916557" y="6393894"/>
              <a:ext cx="890926" cy="0"/>
            </a:xfrm>
            <a:prstGeom prst="straightConnector1">
              <a:avLst/>
            </a:prstGeom>
            <a:noFill/>
            <a:ln w="19050" cap="flat" cmpd="sng">
              <a:solidFill>
                <a:schemeClr val="lt1"/>
              </a:solidFill>
              <a:prstDash val="solid"/>
              <a:miter lim="800000"/>
              <a:headEnd type="none" w="sm" len="sm"/>
              <a:tailEnd type="none" w="sm" len="sm"/>
            </a:ln>
          </p:spPr>
        </p:cxnSp>
      </p:grpSp>
      <p:sp>
        <p:nvSpPr>
          <p:cNvPr id="1686" name="Google Shape;1686;p64"/>
          <p:cNvSpPr txBox="1"/>
          <p:nvPr/>
        </p:nvSpPr>
        <p:spPr>
          <a:xfrm>
            <a:off x="2081946" y="5023010"/>
            <a:ext cx="1412996" cy="7386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ja-JP" altLang="en-US" b="1" dirty="0">
                <a:solidFill>
                  <a:schemeClr val="lt1"/>
                </a:solidFill>
                <a:latin typeface="Meiryo UI" panose="020B0604030504040204" pitchFamily="50" charset="-128"/>
                <a:ea typeface="Meiryo UI" panose="020B0604030504040204" pitchFamily="50" charset="-128"/>
              </a:rPr>
              <a:t>アプリケーション</a:t>
            </a:r>
            <a:endParaRPr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サーバ</a:t>
            </a:r>
            <a:r>
              <a:rPr lang="ja-JP" altLang="en-US" b="1" dirty="0">
                <a:solidFill>
                  <a:schemeClr val="lt1"/>
                </a:solidFill>
                <a:latin typeface="Meiryo UI" panose="020B0604030504040204" pitchFamily="50" charset="-128"/>
                <a:ea typeface="Meiryo UI" panose="020B0604030504040204" pitchFamily="50" charset="-128"/>
              </a:rPr>
              <a:t>ー</a:t>
            </a:r>
            <a:endParaRPr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endParaRPr b="1" dirty="0">
              <a:solidFill>
                <a:schemeClr val="lt1"/>
              </a:solidFill>
              <a:latin typeface="Meiryo UI" panose="020B0604030504040204" pitchFamily="50" charset="-128"/>
              <a:ea typeface="Meiryo UI" panose="020B0604030504040204" pitchFamily="50" charset="-128"/>
            </a:endParaRPr>
          </a:p>
        </p:txBody>
      </p:sp>
      <p:sp>
        <p:nvSpPr>
          <p:cNvPr id="1687" name="Google Shape;1687;p64"/>
          <p:cNvSpPr/>
          <p:nvPr/>
        </p:nvSpPr>
        <p:spPr>
          <a:xfrm>
            <a:off x="3466151" y="4188549"/>
            <a:ext cx="2243300" cy="181816"/>
          </a:xfrm>
          <a:prstGeom prst="leftRightArrow">
            <a:avLst>
              <a:gd name="adj1" fmla="val 50000"/>
              <a:gd name="adj2" fmla="val 50000"/>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1688" name="Google Shape;1688;p64"/>
          <p:cNvSpPr txBox="1"/>
          <p:nvPr/>
        </p:nvSpPr>
        <p:spPr>
          <a:xfrm>
            <a:off x="3200012" y="4381633"/>
            <a:ext cx="1131277"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イニシエータ</a:t>
            </a:r>
            <a:endParaRPr dirty="0">
              <a:latin typeface="Meiryo UI" panose="020B0604030504040204" pitchFamily="50" charset="-128"/>
              <a:ea typeface="Meiryo UI" panose="020B0604030504040204" pitchFamily="50" charset="-128"/>
            </a:endParaRPr>
          </a:p>
        </p:txBody>
      </p:sp>
      <p:sp>
        <p:nvSpPr>
          <p:cNvPr id="1689" name="Google Shape;1689;p64"/>
          <p:cNvSpPr/>
          <p:nvPr/>
        </p:nvSpPr>
        <p:spPr>
          <a:xfrm>
            <a:off x="2642995" y="5957822"/>
            <a:ext cx="3009613" cy="156304"/>
          </a:xfrm>
          <a:prstGeom prst="leftRightArrow">
            <a:avLst>
              <a:gd name="adj1" fmla="val 50000"/>
              <a:gd name="adj2" fmla="val 50000"/>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1690" name="Google Shape;1690;p64"/>
          <p:cNvSpPr txBox="1"/>
          <p:nvPr/>
        </p:nvSpPr>
        <p:spPr>
          <a:xfrm>
            <a:off x="3141499" y="6114538"/>
            <a:ext cx="2147621"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SMB/NFS/AFP/</a:t>
            </a:r>
            <a:endParaRPr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FTP/WebDAV</a:t>
            </a:r>
            <a:endParaRPr dirty="0">
              <a:solidFill>
                <a:schemeClr val="lt1"/>
              </a:solidFill>
              <a:latin typeface="Meiryo UI" panose="020B0604030504040204" pitchFamily="50" charset="-128"/>
              <a:ea typeface="Meiryo UI" panose="020B0604030504040204" pitchFamily="50" charset="-128"/>
            </a:endParaRPr>
          </a:p>
        </p:txBody>
      </p:sp>
      <p:sp>
        <p:nvSpPr>
          <p:cNvPr id="1691" name="Google Shape;1691;p64"/>
          <p:cNvSpPr txBox="1"/>
          <p:nvPr/>
        </p:nvSpPr>
        <p:spPr>
          <a:xfrm>
            <a:off x="4387425" y="4388786"/>
            <a:ext cx="711531"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iSCSI</a:t>
            </a:r>
            <a:endParaRPr dirty="0">
              <a:latin typeface="Meiryo UI" panose="020B0604030504040204" pitchFamily="50" charset="-128"/>
              <a:ea typeface="Meiryo UI" panose="020B0604030504040204" pitchFamily="50" charset="-128"/>
            </a:endParaRPr>
          </a:p>
        </p:txBody>
      </p:sp>
      <p:sp>
        <p:nvSpPr>
          <p:cNvPr id="1692" name="Google Shape;1692;p64"/>
          <p:cNvSpPr txBox="1"/>
          <p:nvPr/>
        </p:nvSpPr>
        <p:spPr>
          <a:xfrm>
            <a:off x="649714" y="4877231"/>
            <a:ext cx="1142657" cy="3343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クライアント</a:t>
            </a: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1693" name="Google Shape;1693;p64"/>
          <p:cNvSpPr/>
          <p:nvPr/>
        </p:nvSpPr>
        <p:spPr>
          <a:xfrm>
            <a:off x="1718180" y="4406475"/>
            <a:ext cx="625983" cy="162937"/>
          </a:xfrm>
          <a:prstGeom prst="leftRightArrow">
            <a:avLst>
              <a:gd name="adj1" fmla="val 50000"/>
              <a:gd name="adj2" fmla="val 50000"/>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dirty="0">
              <a:solidFill>
                <a:schemeClr val="lt1"/>
              </a:solidFill>
              <a:latin typeface="Meiryo UI" panose="020B0604030504040204" pitchFamily="50" charset="-128"/>
              <a:ea typeface="Meiryo UI" panose="020B0604030504040204" pitchFamily="50" charset="-128"/>
              <a:sym typeface="Arial"/>
            </a:endParaRPr>
          </a:p>
        </p:txBody>
      </p:sp>
      <p:grpSp>
        <p:nvGrpSpPr>
          <p:cNvPr id="1694" name="Google Shape;1694;p64"/>
          <p:cNvGrpSpPr/>
          <p:nvPr/>
        </p:nvGrpSpPr>
        <p:grpSpPr>
          <a:xfrm>
            <a:off x="2238371" y="2669115"/>
            <a:ext cx="1074505" cy="712928"/>
            <a:chOff x="672980" y="1966505"/>
            <a:chExt cx="1057450" cy="651099"/>
          </a:xfrm>
        </p:grpSpPr>
        <p:sp>
          <p:nvSpPr>
            <p:cNvPr id="1695" name="Google Shape;1695;p64"/>
            <p:cNvSpPr/>
            <p:nvPr/>
          </p:nvSpPr>
          <p:spPr>
            <a:xfrm>
              <a:off x="933835" y="1966505"/>
              <a:ext cx="796595" cy="651099"/>
            </a:xfrm>
            <a:custGeom>
              <a:avLst/>
              <a:gdLst/>
              <a:ahLst/>
              <a:cxnLst/>
              <a:rect l="l" t="t" r="r" b="b"/>
              <a:pathLst>
                <a:path w="796595" h="651099" extrusionOk="0">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noFill/>
            <a:ln w="1905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696" name="Google Shape;1696;p64"/>
            <p:cNvSpPr/>
            <p:nvPr/>
          </p:nvSpPr>
          <p:spPr>
            <a:xfrm>
              <a:off x="672980" y="2002209"/>
              <a:ext cx="269504" cy="586820"/>
            </a:xfrm>
            <a:custGeom>
              <a:avLst/>
              <a:gdLst/>
              <a:ahLst/>
              <a:cxnLst/>
              <a:rect l="l" t="t" r="r" b="b"/>
              <a:pathLst>
                <a:path w="269504" h="586820" extrusionOk="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697" name="Google Shape;1697;p64"/>
          <p:cNvGrpSpPr/>
          <p:nvPr/>
        </p:nvGrpSpPr>
        <p:grpSpPr>
          <a:xfrm>
            <a:off x="649714" y="4060260"/>
            <a:ext cx="1053055" cy="765063"/>
            <a:chOff x="4219147" y="3532915"/>
            <a:chExt cx="1243059" cy="854781"/>
          </a:xfrm>
        </p:grpSpPr>
        <p:pic>
          <p:nvPicPr>
            <p:cNvPr id="1698" name="Google Shape;1698;p64"/>
            <p:cNvPicPr preferRelativeResize="0"/>
            <p:nvPr/>
          </p:nvPicPr>
          <p:blipFill rotWithShape="1">
            <a:blip r:embed="rId6">
              <a:alphaModFix/>
            </a:blip>
            <a:srcRect/>
            <a:stretch/>
          </p:blipFill>
          <p:spPr>
            <a:xfrm>
              <a:off x="4366831" y="3532915"/>
              <a:ext cx="1095375" cy="847725"/>
            </a:xfrm>
            <a:prstGeom prst="rect">
              <a:avLst/>
            </a:prstGeom>
            <a:noFill/>
            <a:ln>
              <a:noFill/>
            </a:ln>
          </p:spPr>
        </p:pic>
        <p:pic>
          <p:nvPicPr>
            <p:cNvPr id="1699" name="Google Shape;1699;p64"/>
            <p:cNvPicPr preferRelativeResize="0"/>
            <p:nvPr/>
          </p:nvPicPr>
          <p:blipFill rotWithShape="1">
            <a:blip r:embed="rId7">
              <a:alphaModFix/>
            </a:blip>
            <a:srcRect/>
            <a:stretch/>
          </p:blipFill>
          <p:spPr>
            <a:xfrm>
              <a:off x="4219147" y="3971490"/>
              <a:ext cx="462454" cy="416206"/>
            </a:xfrm>
            <a:prstGeom prst="rect">
              <a:avLst/>
            </a:prstGeom>
            <a:noFill/>
            <a:ln>
              <a:noFill/>
            </a:ln>
          </p:spPr>
        </p:pic>
      </p:grpSp>
      <p:sp>
        <p:nvSpPr>
          <p:cNvPr id="1700" name="Google Shape;1700;p64"/>
          <p:cNvSpPr txBox="1"/>
          <p:nvPr/>
        </p:nvSpPr>
        <p:spPr>
          <a:xfrm>
            <a:off x="3352403" y="2794545"/>
            <a:ext cx="1131277"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イニシエータ</a:t>
            </a:r>
            <a:endParaRPr dirty="0">
              <a:latin typeface="Meiryo UI" panose="020B0604030504040204" pitchFamily="50" charset="-128"/>
              <a:ea typeface="Meiryo UI" panose="020B0604030504040204" pitchFamily="50" charset="-128"/>
            </a:endParaRPr>
          </a:p>
        </p:txBody>
      </p:sp>
      <p:sp>
        <p:nvSpPr>
          <p:cNvPr id="1701" name="Google Shape;1701;p64"/>
          <p:cNvSpPr/>
          <p:nvPr/>
        </p:nvSpPr>
        <p:spPr>
          <a:xfrm>
            <a:off x="3437538" y="3206535"/>
            <a:ext cx="2243300" cy="181816"/>
          </a:xfrm>
          <a:prstGeom prst="leftRightArrow">
            <a:avLst>
              <a:gd name="adj1" fmla="val 50000"/>
              <a:gd name="adj2" fmla="val 50000"/>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1702" name="Google Shape;1702;p64"/>
          <p:cNvSpPr txBox="1"/>
          <p:nvPr/>
        </p:nvSpPr>
        <p:spPr>
          <a:xfrm>
            <a:off x="4367689" y="3362384"/>
            <a:ext cx="711531"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iSCSI</a:t>
            </a:r>
            <a:endParaRPr dirty="0">
              <a:latin typeface="Meiryo UI" panose="020B0604030504040204" pitchFamily="50" charset="-128"/>
              <a:ea typeface="Meiryo UI" panose="020B0604030504040204" pitchFamily="50" charset="-128"/>
            </a:endParaRPr>
          </a:p>
        </p:txBody>
      </p:sp>
      <p:sp>
        <p:nvSpPr>
          <p:cNvPr id="1703" name="Google Shape;1703;p64"/>
          <p:cNvSpPr txBox="1"/>
          <p:nvPr/>
        </p:nvSpPr>
        <p:spPr>
          <a:xfrm>
            <a:off x="2176810" y="3397851"/>
            <a:ext cx="1412995" cy="30660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ローカルユーザ</a:t>
            </a:r>
            <a:r>
              <a:rPr lang="en-US" b="1" dirty="0">
                <a:solidFill>
                  <a:schemeClr val="lt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pic>
        <p:nvPicPr>
          <p:cNvPr id="1704" name="Google Shape;1704;p64"/>
          <p:cNvPicPr preferRelativeResize="0"/>
          <p:nvPr/>
        </p:nvPicPr>
        <p:blipFill rotWithShape="1">
          <a:blip r:embed="rId7">
            <a:alphaModFix/>
          </a:blip>
          <a:srcRect/>
          <a:stretch/>
        </p:blipFill>
        <p:spPr>
          <a:xfrm>
            <a:off x="2034824" y="3025247"/>
            <a:ext cx="391767" cy="372521"/>
          </a:xfrm>
          <a:prstGeom prst="rect">
            <a:avLst/>
          </a:prstGeom>
          <a:noFill/>
          <a:ln>
            <a:noFill/>
          </a:ln>
        </p:spPr>
      </p:pic>
      <p:grpSp>
        <p:nvGrpSpPr>
          <p:cNvPr id="1705" name="Google Shape;1705;p64"/>
          <p:cNvGrpSpPr/>
          <p:nvPr/>
        </p:nvGrpSpPr>
        <p:grpSpPr>
          <a:xfrm>
            <a:off x="1411368" y="5689390"/>
            <a:ext cx="1074505" cy="712928"/>
            <a:chOff x="672980" y="1966505"/>
            <a:chExt cx="1057450" cy="651099"/>
          </a:xfrm>
        </p:grpSpPr>
        <p:sp>
          <p:nvSpPr>
            <p:cNvPr id="1706" name="Google Shape;1706;p64"/>
            <p:cNvSpPr/>
            <p:nvPr/>
          </p:nvSpPr>
          <p:spPr>
            <a:xfrm>
              <a:off x="933835" y="1966505"/>
              <a:ext cx="796595" cy="651099"/>
            </a:xfrm>
            <a:custGeom>
              <a:avLst/>
              <a:gdLst/>
              <a:ahLst/>
              <a:cxnLst/>
              <a:rect l="l" t="t" r="r" b="b"/>
              <a:pathLst>
                <a:path w="796595" h="651099" extrusionOk="0">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noFill/>
            <a:ln w="19050" cap="rnd"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707" name="Google Shape;1707;p64"/>
            <p:cNvSpPr/>
            <p:nvPr/>
          </p:nvSpPr>
          <p:spPr>
            <a:xfrm>
              <a:off x="672980" y="2002209"/>
              <a:ext cx="269504" cy="586820"/>
            </a:xfrm>
            <a:custGeom>
              <a:avLst/>
              <a:gdLst/>
              <a:ahLst/>
              <a:cxnLst/>
              <a:rect l="l" t="t" r="r" b="b"/>
              <a:pathLst>
                <a:path w="269504" h="586820" extrusionOk="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noFill/>
            <a:ln w="190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grpSp>
      <p:sp>
        <p:nvSpPr>
          <p:cNvPr id="1708" name="Google Shape;1708;p64"/>
          <p:cNvSpPr txBox="1"/>
          <p:nvPr/>
        </p:nvSpPr>
        <p:spPr>
          <a:xfrm>
            <a:off x="1315047" y="6418124"/>
            <a:ext cx="1447755" cy="3077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ローカルユーザ</a:t>
            </a:r>
            <a:r>
              <a:rPr lang="en-US" b="1" dirty="0">
                <a:solidFill>
                  <a:schemeClr val="lt1"/>
                </a:solidFill>
                <a:latin typeface="Meiryo UI" panose="020B0604030504040204" pitchFamily="50" charset="-128"/>
                <a:ea typeface="Meiryo UI" panose="020B0604030504040204" pitchFamily="50" charset="-128"/>
              </a:rPr>
              <a:t>ー</a:t>
            </a:r>
            <a:endParaRPr dirty="0">
              <a:latin typeface="Meiryo UI" panose="020B0604030504040204" pitchFamily="50" charset="-128"/>
              <a:ea typeface="Meiryo UI" panose="020B0604030504040204" pitchFamily="50" charset="-128"/>
            </a:endParaRPr>
          </a:p>
        </p:txBody>
      </p:sp>
      <p:pic>
        <p:nvPicPr>
          <p:cNvPr id="1709" name="Google Shape;1709;p64"/>
          <p:cNvPicPr preferRelativeResize="0"/>
          <p:nvPr/>
        </p:nvPicPr>
        <p:blipFill rotWithShape="1">
          <a:blip r:embed="rId7">
            <a:alphaModFix/>
          </a:blip>
          <a:srcRect/>
          <a:stretch/>
        </p:blipFill>
        <p:spPr>
          <a:xfrm>
            <a:off x="1207820" y="6045522"/>
            <a:ext cx="391767" cy="372521"/>
          </a:xfrm>
          <a:prstGeom prst="rect">
            <a:avLst/>
          </a:prstGeom>
          <a:noFill/>
          <a:ln>
            <a:noFill/>
          </a:ln>
        </p:spPr>
      </p:pic>
      <p:grpSp>
        <p:nvGrpSpPr>
          <p:cNvPr id="1710" name="Google Shape;1710;p64"/>
          <p:cNvGrpSpPr/>
          <p:nvPr/>
        </p:nvGrpSpPr>
        <p:grpSpPr>
          <a:xfrm>
            <a:off x="7629659" y="5616236"/>
            <a:ext cx="1270277" cy="895443"/>
            <a:chOff x="7681473" y="4951082"/>
            <a:chExt cx="1270277" cy="895438"/>
          </a:xfrm>
        </p:grpSpPr>
        <p:sp>
          <p:nvSpPr>
            <p:cNvPr id="1711" name="Google Shape;1711;p64"/>
            <p:cNvSpPr txBox="1"/>
            <p:nvPr/>
          </p:nvSpPr>
          <p:spPr>
            <a:xfrm>
              <a:off x="7681473" y="4951082"/>
              <a:ext cx="1270277" cy="30773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400" b="1" dirty="0">
                  <a:solidFill>
                    <a:schemeClr val="lt1"/>
                  </a:solidFill>
                  <a:latin typeface="Meiryo UI" panose="020B0604030504040204" pitchFamily="50" charset="-128"/>
                  <a:ea typeface="Meiryo UI" panose="020B0604030504040204" pitchFamily="50" charset="-128"/>
                  <a:sym typeface="Arial"/>
                </a:rPr>
                <a:t>スナップショット</a:t>
              </a:r>
              <a:endParaRPr sz="1400" b="1" dirty="0">
                <a:solidFill>
                  <a:schemeClr val="lt1"/>
                </a:solidFill>
                <a:latin typeface="Meiryo UI" panose="020B0604030504040204" pitchFamily="50" charset="-128"/>
                <a:ea typeface="Meiryo UI" panose="020B0604030504040204" pitchFamily="50" charset="-128"/>
                <a:sym typeface="Arial"/>
              </a:endParaRPr>
            </a:p>
          </p:txBody>
        </p:sp>
        <p:grpSp>
          <p:nvGrpSpPr>
            <p:cNvPr id="1712" name="Google Shape;1712;p64"/>
            <p:cNvGrpSpPr/>
            <p:nvPr/>
          </p:nvGrpSpPr>
          <p:grpSpPr>
            <a:xfrm flipH="1">
              <a:off x="7884633" y="5312644"/>
              <a:ext cx="412922" cy="531799"/>
              <a:chOff x="9272428" y="5069210"/>
              <a:chExt cx="458537" cy="590550"/>
            </a:xfrm>
          </p:grpSpPr>
          <p:sp>
            <p:nvSpPr>
              <p:cNvPr id="1713" name="Google Shape;1713;p64"/>
              <p:cNvSpPr/>
              <p:nvPr/>
            </p:nvSpPr>
            <p:spPr>
              <a:xfrm>
                <a:off x="9329230" y="5130551"/>
                <a:ext cx="346242" cy="47625"/>
              </a:xfrm>
              <a:custGeom>
                <a:avLst/>
                <a:gdLst/>
                <a:ahLst/>
                <a:cxnLst/>
                <a:rect l="l" t="t" r="r" b="b"/>
                <a:pathLst>
                  <a:path w="346242" h="47625" extrusionOk="0">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714" name="Google Shape;1714;p64"/>
              <p:cNvSpPr/>
              <p:nvPr/>
            </p:nvSpPr>
            <p:spPr>
              <a:xfrm>
                <a:off x="9272428" y="5069210"/>
                <a:ext cx="458537" cy="590550"/>
              </a:xfrm>
              <a:custGeom>
                <a:avLst/>
                <a:gdLst/>
                <a:ahLst/>
                <a:cxnLst/>
                <a:rect l="l" t="t" r="r" b="b"/>
                <a:pathLst>
                  <a:path w="458537" h="590550" extrusionOk="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715" name="Google Shape;1715;p64"/>
              <p:cNvSpPr/>
              <p:nvPr/>
            </p:nvSpPr>
            <p:spPr>
              <a:xfrm>
                <a:off x="9455562" y="5443638"/>
                <a:ext cx="56147" cy="57150"/>
              </a:xfrm>
              <a:custGeom>
                <a:avLst/>
                <a:gdLst/>
                <a:ahLst/>
                <a:cxnLst/>
                <a:rect l="l" t="t" r="r" b="b"/>
                <a:pathLst>
                  <a:path w="56147" h="57150" extrusionOk="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716" name="Google Shape;1716;p64"/>
              <p:cNvSpPr/>
              <p:nvPr/>
            </p:nvSpPr>
            <p:spPr>
              <a:xfrm>
                <a:off x="9441806" y="5405252"/>
                <a:ext cx="37432" cy="57150"/>
              </a:xfrm>
              <a:custGeom>
                <a:avLst/>
                <a:gdLst/>
                <a:ahLst/>
                <a:cxnLst/>
                <a:rect l="l" t="t" r="r" b="b"/>
                <a:pathLst>
                  <a:path w="37431" h="57150" extrusionOk="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717" name="Google Shape;1717;p64"/>
              <p:cNvSpPr/>
              <p:nvPr/>
            </p:nvSpPr>
            <p:spPr>
              <a:xfrm>
                <a:off x="9516108" y="5361532"/>
                <a:ext cx="56147" cy="57150"/>
              </a:xfrm>
              <a:custGeom>
                <a:avLst/>
                <a:gdLst/>
                <a:ahLst/>
                <a:cxnLst/>
                <a:rect l="l" t="t" r="r" b="b"/>
                <a:pathLst>
                  <a:path w="56147" h="57150" extrusionOk="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718" name="Google Shape;1718;p64"/>
              <p:cNvSpPr/>
              <p:nvPr/>
            </p:nvSpPr>
            <p:spPr>
              <a:xfrm>
                <a:off x="9452380" y="5361913"/>
                <a:ext cx="65505" cy="28575"/>
              </a:xfrm>
              <a:custGeom>
                <a:avLst/>
                <a:gdLst/>
                <a:ahLst/>
                <a:cxnLst/>
                <a:rect l="l" t="t" r="r" b="b"/>
                <a:pathLst>
                  <a:path w="65505" h="28575" extrusionOk="0">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719" name="Google Shape;1719;p64"/>
              <p:cNvSpPr/>
              <p:nvPr/>
            </p:nvSpPr>
            <p:spPr>
              <a:xfrm>
                <a:off x="9540906" y="5399918"/>
                <a:ext cx="37432" cy="57150"/>
              </a:xfrm>
              <a:custGeom>
                <a:avLst/>
                <a:gdLst/>
                <a:ahLst/>
                <a:cxnLst/>
                <a:rect l="l" t="t" r="r" b="b"/>
                <a:pathLst>
                  <a:path w="37431" h="57150" extrusionOk="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720" name="Google Shape;1720;p64"/>
              <p:cNvSpPr/>
              <p:nvPr/>
            </p:nvSpPr>
            <p:spPr>
              <a:xfrm>
                <a:off x="9502071" y="5473737"/>
                <a:ext cx="65505" cy="28575"/>
              </a:xfrm>
              <a:custGeom>
                <a:avLst/>
                <a:gdLst/>
                <a:ahLst/>
                <a:cxnLst/>
                <a:rect l="l" t="t" r="r" b="b"/>
                <a:pathLst>
                  <a:path w="65505" h="28575" extrusionOk="0">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721" name="Google Shape;1721;p64"/>
              <p:cNvSpPr/>
              <p:nvPr/>
            </p:nvSpPr>
            <p:spPr>
              <a:xfrm>
                <a:off x="9361890" y="5300763"/>
                <a:ext cx="74863" cy="66675"/>
              </a:xfrm>
              <a:custGeom>
                <a:avLst/>
                <a:gdLst/>
                <a:ahLst/>
                <a:cxnLst/>
                <a:rect l="l" t="t" r="r" b="b"/>
                <a:pathLst>
                  <a:path w="74863" h="66675" extrusionOk="0">
                    <a:moveTo>
                      <a:pt x="0" y="74009"/>
                    </a:moveTo>
                    <a:lnTo>
                      <a:pt x="18154" y="74009"/>
                    </a:lnTo>
                    <a:lnTo>
                      <a:pt x="18154" y="21527"/>
                    </a:lnTo>
                    <a:lnTo>
                      <a:pt x="80104" y="21527"/>
                    </a:lnTo>
                    <a:lnTo>
                      <a:pt x="80104" y="0"/>
                    </a:lnTo>
                    <a:lnTo>
                      <a:pt x="0" y="0"/>
                    </a:lnTo>
                    <a:lnTo>
                      <a:pt x="0" y="74009"/>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722" name="Google Shape;1722;p64"/>
              <p:cNvSpPr/>
              <p:nvPr/>
            </p:nvSpPr>
            <p:spPr>
              <a:xfrm>
                <a:off x="9361890" y="5478309"/>
                <a:ext cx="56147" cy="66675"/>
              </a:xfrm>
              <a:custGeom>
                <a:avLst/>
                <a:gdLst/>
                <a:ahLst/>
                <a:cxnLst/>
                <a:rect l="l" t="t" r="r" b="b"/>
                <a:pathLst>
                  <a:path w="56147" h="66675" extrusionOk="0">
                    <a:moveTo>
                      <a:pt x="65505" y="74009"/>
                    </a:moveTo>
                    <a:lnTo>
                      <a:pt x="65505" y="57341"/>
                    </a:lnTo>
                    <a:lnTo>
                      <a:pt x="19090" y="57341"/>
                    </a:lnTo>
                    <a:lnTo>
                      <a:pt x="19090" y="0"/>
                    </a:lnTo>
                    <a:lnTo>
                      <a:pt x="0" y="0"/>
                    </a:lnTo>
                    <a:lnTo>
                      <a:pt x="0" y="74009"/>
                    </a:lnTo>
                    <a:lnTo>
                      <a:pt x="65505" y="74009"/>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723" name="Google Shape;1723;p64"/>
              <p:cNvSpPr/>
              <p:nvPr/>
            </p:nvSpPr>
            <p:spPr>
              <a:xfrm>
                <a:off x="9580303" y="5300763"/>
                <a:ext cx="65505" cy="57150"/>
              </a:xfrm>
              <a:custGeom>
                <a:avLst/>
                <a:gdLst/>
                <a:ahLst/>
                <a:cxnLst/>
                <a:rect l="l" t="t" r="r" b="b"/>
                <a:pathLst>
                  <a:path w="65505" h="57150" extrusionOk="0">
                    <a:moveTo>
                      <a:pt x="72804" y="66580"/>
                    </a:moveTo>
                    <a:lnTo>
                      <a:pt x="56428" y="66580"/>
                    </a:lnTo>
                    <a:lnTo>
                      <a:pt x="56428" y="19431"/>
                    </a:lnTo>
                    <a:lnTo>
                      <a:pt x="0" y="19431"/>
                    </a:lnTo>
                    <a:lnTo>
                      <a:pt x="0" y="0"/>
                    </a:lnTo>
                    <a:lnTo>
                      <a:pt x="72804" y="0"/>
                    </a:lnTo>
                    <a:lnTo>
                      <a:pt x="72804" y="6658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724" name="Google Shape;1724;p64"/>
              <p:cNvSpPr/>
              <p:nvPr/>
            </p:nvSpPr>
            <p:spPr>
              <a:xfrm>
                <a:off x="9594901" y="5470975"/>
                <a:ext cx="56147" cy="76200"/>
              </a:xfrm>
              <a:custGeom>
                <a:avLst/>
                <a:gdLst/>
                <a:ahLst/>
                <a:cxnLst/>
                <a:rect l="l" t="t" r="r" b="b"/>
                <a:pathLst>
                  <a:path w="56147" h="76200" extrusionOk="0">
                    <a:moveTo>
                      <a:pt x="0" y="81344"/>
                    </a:moveTo>
                    <a:lnTo>
                      <a:pt x="0" y="66580"/>
                    </a:lnTo>
                    <a:lnTo>
                      <a:pt x="41268" y="66580"/>
                    </a:lnTo>
                    <a:lnTo>
                      <a:pt x="41268" y="0"/>
                    </a:lnTo>
                    <a:lnTo>
                      <a:pt x="58206" y="0"/>
                    </a:lnTo>
                    <a:lnTo>
                      <a:pt x="58206" y="81344"/>
                    </a:lnTo>
                    <a:lnTo>
                      <a:pt x="0" y="81344"/>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sp>
          <p:nvSpPr>
            <p:cNvPr id="1725" name="Google Shape;1725;p64"/>
            <p:cNvSpPr/>
            <p:nvPr/>
          </p:nvSpPr>
          <p:spPr>
            <a:xfrm flipH="1">
              <a:off x="8360662" y="5369957"/>
              <a:ext cx="311798" cy="42887"/>
            </a:xfrm>
            <a:custGeom>
              <a:avLst/>
              <a:gdLst/>
              <a:ahLst/>
              <a:cxnLst/>
              <a:rect l="l" t="t" r="r" b="b"/>
              <a:pathLst>
                <a:path w="346242" h="47625" extrusionOk="0">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726" name="Google Shape;1726;p64"/>
            <p:cNvSpPr/>
            <p:nvPr/>
          </p:nvSpPr>
          <p:spPr>
            <a:xfrm flipH="1">
              <a:off x="8310689" y="5314718"/>
              <a:ext cx="412922" cy="531802"/>
            </a:xfrm>
            <a:custGeom>
              <a:avLst/>
              <a:gdLst/>
              <a:ahLst/>
              <a:cxnLst/>
              <a:rect l="l" t="t" r="r" b="b"/>
              <a:pathLst>
                <a:path w="458537" h="590550" extrusionOk="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lt1"/>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727" name="Google Shape;1727;p64"/>
            <p:cNvSpPr/>
            <p:nvPr/>
          </p:nvSpPr>
          <p:spPr>
            <a:xfrm flipH="1">
              <a:off x="8508134" y="5651898"/>
              <a:ext cx="50562" cy="51465"/>
            </a:xfrm>
            <a:custGeom>
              <a:avLst/>
              <a:gdLst/>
              <a:ahLst/>
              <a:cxnLst/>
              <a:rect l="l" t="t" r="r" b="b"/>
              <a:pathLst>
                <a:path w="56147" h="57150" extrusionOk="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728" name="Google Shape;1728;p64"/>
            <p:cNvSpPr/>
            <p:nvPr/>
          </p:nvSpPr>
          <p:spPr>
            <a:xfrm flipH="1">
              <a:off x="8537374" y="5617330"/>
              <a:ext cx="33708" cy="51465"/>
            </a:xfrm>
            <a:custGeom>
              <a:avLst/>
              <a:gdLst/>
              <a:ahLst/>
              <a:cxnLst/>
              <a:rect l="l" t="t" r="r" b="b"/>
              <a:pathLst>
                <a:path w="37431" h="57150" extrusionOk="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729" name="Google Shape;1729;p64"/>
            <p:cNvSpPr/>
            <p:nvPr/>
          </p:nvSpPr>
          <p:spPr>
            <a:xfrm flipH="1">
              <a:off x="8453611" y="5577960"/>
              <a:ext cx="50562" cy="51465"/>
            </a:xfrm>
            <a:custGeom>
              <a:avLst/>
              <a:gdLst/>
              <a:ahLst/>
              <a:cxnLst/>
              <a:rect l="l" t="t" r="r" b="b"/>
              <a:pathLst>
                <a:path w="56147" h="57150" extrusionOk="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730" name="Google Shape;1730;p64"/>
            <p:cNvSpPr/>
            <p:nvPr/>
          </p:nvSpPr>
          <p:spPr>
            <a:xfrm flipH="1">
              <a:off x="8502572" y="5578303"/>
              <a:ext cx="58989" cy="25732"/>
            </a:xfrm>
            <a:custGeom>
              <a:avLst/>
              <a:gdLst/>
              <a:ahLst/>
              <a:cxnLst/>
              <a:rect l="l" t="t" r="r" b="b"/>
              <a:pathLst>
                <a:path w="65505" h="28575" extrusionOk="0">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731" name="Google Shape;1731;p64"/>
            <p:cNvSpPr/>
            <p:nvPr/>
          </p:nvSpPr>
          <p:spPr>
            <a:xfrm flipH="1">
              <a:off x="8448133" y="5612527"/>
              <a:ext cx="33708" cy="51465"/>
            </a:xfrm>
            <a:custGeom>
              <a:avLst/>
              <a:gdLst/>
              <a:ahLst/>
              <a:cxnLst/>
              <a:rect l="l" t="t" r="r" b="b"/>
              <a:pathLst>
                <a:path w="37431" h="57150" extrusionOk="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732" name="Google Shape;1732;p64"/>
            <p:cNvSpPr/>
            <p:nvPr/>
          </p:nvSpPr>
          <p:spPr>
            <a:xfrm flipH="1">
              <a:off x="8457824" y="5679003"/>
              <a:ext cx="58989" cy="25732"/>
            </a:xfrm>
            <a:custGeom>
              <a:avLst/>
              <a:gdLst/>
              <a:ahLst/>
              <a:cxnLst/>
              <a:rect l="l" t="t" r="r" b="b"/>
              <a:pathLst>
                <a:path w="65505" h="28575" extrusionOk="0">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733" name="Google Shape;1733;p64"/>
            <p:cNvSpPr/>
            <p:nvPr/>
          </p:nvSpPr>
          <p:spPr>
            <a:xfrm flipH="1">
              <a:off x="8575633" y="5523236"/>
              <a:ext cx="67416" cy="60042"/>
            </a:xfrm>
            <a:custGeom>
              <a:avLst/>
              <a:gdLst/>
              <a:ahLst/>
              <a:cxnLst/>
              <a:rect l="l" t="t" r="r" b="b"/>
              <a:pathLst>
                <a:path w="74863" h="66675" extrusionOk="0">
                  <a:moveTo>
                    <a:pt x="0" y="74009"/>
                  </a:moveTo>
                  <a:lnTo>
                    <a:pt x="18154" y="74009"/>
                  </a:lnTo>
                  <a:lnTo>
                    <a:pt x="18154" y="21527"/>
                  </a:lnTo>
                  <a:lnTo>
                    <a:pt x="80104" y="21527"/>
                  </a:lnTo>
                  <a:lnTo>
                    <a:pt x="80104" y="0"/>
                  </a:lnTo>
                  <a:lnTo>
                    <a:pt x="0" y="0"/>
                  </a:lnTo>
                  <a:lnTo>
                    <a:pt x="0" y="74009"/>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734" name="Google Shape;1734;p64"/>
            <p:cNvSpPr/>
            <p:nvPr/>
          </p:nvSpPr>
          <p:spPr>
            <a:xfrm flipH="1">
              <a:off x="8592487" y="5683120"/>
              <a:ext cx="50562" cy="60042"/>
            </a:xfrm>
            <a:custGeom>
              <a:avLst/>
              <a:gdLst/>
              <a:ahLst/>
              <a:cxnLst/>
              <a:rect l="l" t="t" r="r" b="b"/>
              <a:pathLst>
                <a:path w="56147" h="66675" extrusionOk="0">
                  <a:moveTo>
                    <a:pt x="65505" y="74009"/>
                  </a:moveTo>
                  <a:lnTo>
                    <a:pt x="65505" y="57341"/>
                  </a:lnTo>
                  <a:lnTo>
                    <a:pt x="19090" y="57341"/>
                  </a:lnTo>
                  <a:lnTo>
                    <a:pt x="19090" y="0"/>
                  </a:lnTo>
                  <a:lnTo>
                    <a:pt x="0" y="0"/>
                  </a:lnTo>
                  <a:lnTo>
                    <a:pt x="0" y="74009"/>
                  </a:lnTo>
                  <a:lnTo>
                    <a:pt x="65505" y="74009"/>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735" name="Google Shape;1735;p64"/>
            <p:cNvSpPr/>
            <p:nvPr/>
          </p:nvSpPr>
          <p:spPr>
            <a:xfrm flipH="1">
              <a:off x="8387375" y="5523236"/>
              <a:ext cx="58989" cy="51465"/>
            </a:xfrm>
            <a:custGeom>
              <a:avLst/>
              <a:gdLst/>
              <a:ahLst/>
              <a:cxnLst/>
              <a:rect l="l" t="t" r="r" b="b"/>
              <a:pathLst>
                <a:path w="65505" h="57150" extrusionOk="0">
                  <a:moveTo>
                    <a:pt x="72804" y="66580"/>
                  </a:moveTo>
                  <a:lnTo>
                    <a:pt x="56428" y="66580"/>
                  </a:lnTo>
                  <a:lnTo>
                    <a:pt x="56428" y="19431"/>
                  </a:lnTo>
                  <a:lnTo>
                    <a:pt x="0" y="19431"/>
                  </a:lnTo>
                  <a:lnTo>
                    <a:pt x="0" y="0"/>
                  </a:lnTo>
                  <a:lnTo>
                    <a:pt x="72804" y="0"/>
                  </a:lnTo>
                  <a:lnTo>
                    <a:pt x="72804" y="66580"/>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736" name="Google Shape;1736;p64"/>
            <p:cNvSpPr/>
            <p:nvPr/>
          </p:nvSpPr>
          <p:spPr>
            <a:xfrm flipH="1">
              <a:off x="8382656" y="5676515"/>
              <a:ext cx="50562" cy="68620"/>
            </a:xfrm>
            <a:custGeom>
              <a:avLst/>
              <a:gdLst/>
              <a:ahLst/>
              <a:cxnLst/>
              <a:rect l="l" t="t" r="r" b="b"/>
              <a:pathLst>
                <a:path w="56147" h="76200" extrusionOk="0">
                  <a:moveTo>
                    <a:pt x="0" y="81344"/>
                  </a:moveTo>
                  <a:lnTo>
                    <a:pt x="0" y="66580"/>
                  </a:lnTo>
                  <a:lnTo>
                    <a:pt x="41268" y="66580"/>
                  </a:lnTo>
                  <a:lnTo>
                    <a:pt x="41268" y="0"/>
                  </a:lnTo>
                  <a:lnTo>
                    <a:pt x="58206" y="0"/>
                  </a:lnTo>
                  <a:lnTo>
                    <a:pt x="58206" y="81344"/>
                  </a:lnTo>
                  <a:lnTo>
                    <a:pt x="0" y="81344"/>
                  </a:lnTo>
                  <a:close/>
                </a:path>
              </a:pathLst>
            </a:custGeom>
            <a:solidFill>
              <a:srgbClr val="FFFFFF"/>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p:nvPr/>
        </p:nvSpPr>
        <p:spPr>
          <a:xfrm>
            <a:off x="634652" y="2650542"/>
            <a:ext cx="11125420" cy="4395741"/>
          </a:xfrm>
          <a:prstGeom prst="roundRect">
            <a:avLst>
              <a:gd name="adj" fmla="val 2106"/>
            </a:avLst>
          </a:prstGeom>
          <a:solidFill>
            <a:srgbClr val="DEE1F2">
              <a:alpha val="7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12" name="Google Shape;112;p20"/>
          <p:cNvPicPr preferRelativeResize="0"/>
          <p:nvPr/>
        </p:nvPicPr>
        <p:blipFill rotWithShape="1">
          <a:blip r:embed="rId3">
            <a:alphaModFix/>
          </a:blip>
          <a:srcRect t="43835"/>
          <a:stretch/>
        </p:blipFill>
        <p:spPr>
          <a:xfrm>
            <a:off x="634651" y="4629957"/>
            <a:ext cx="5497285" cy="1890316"/>
          </a:xfrm>
          <a:prstGeom prst="rect">
            <a:avLst/>
          </a:prstGeom>
          <a:noFill/>
          <a:ln>
            <a:noFill/>
          </a:ln>
        </p:spPr>
      </p:pic>
      <p:sp>
        <p:nvSpPr>
          <p:cNvPr id="113" name="Google Shape;113;p20"/>
          <p:cNvSpPr txBox="1"/>
          <p:nvPr/>
        </p:nvSpPr>
        <p:spPr>
          <a:xfrm>
            <a:off x="797565" y="538619"/>
            <a:ext cx="10769596" cy="126495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000"/>
              <a:buFont typeface="Arial"/>
              <a:buNone/>
            </a:pPr>
            <a:r>
              <a:rPr lang="en-US" sz="4000" dirty="0" err="1">
                <a:solidFill>
                  <a:schemeClr val="lt1"/>
                </a:solidFill>
                <a:latin typeface="Meiryo UI" panose="020B0604030504040204" pitchFamily="50" charset="-128"/>
                <a:ea typeface="Meiryo UI" panose="020B0604030504040204" pitchFamily="50" charset="-128"/>
              </a:rPr>
              <a:t>SSDキャッシュアクセラレーションに最適化された</a:t>
            </a:r>
            <a:br>
              <a:rPr lang="en-US" sz="4000" dirty="0">
                <a:solidFill>
                  <a:schemeClr val="lt1"/>
                </a:solidFill>
                <a:latin typeface="Meiryo UI" panose="020B0604030504040204" pitchFamily="50" charset="-128"/>
                <a:ea typeface="Meiryo UI" panose="020B0604030504040204" pitchFamily="50" charset="-128"/>
              </a:rPr>
            </a:br>
            <a:r>
              <a:rPr lang="en-US" sz="4000" dirty="0" err="1">
                <a:solidFill>
                  <a:schemeClr val="lt1"/>
                </a:solidFill>
                <a:latin typeface="Meiryo UI" panose="020B0604030504040204" pitchFamily="50" charset="-128"/>
                <a:ea typeface="Meiryo UI" panose="020B0604030504040204" pitchFamily="50" charset="-128"/>
              </a:rPr>
              <a:t>ハイブリッドHDD</a:t>
            </a:r>
            <a:r>
              <a:rPr lang="en-US" sz="4000" dirty="0">
                <a:solidFill>
                  <a:schemeClr val="lt1"/>
                </a:solidFill>
                <a:latin typeface="Meiryo UI" panose="020B0604030504040204" pitchFamily="50" charset="-128"/>
                <a:ea typeface="Meiryo UI" panose="020B0604030504040204" pitchFamily="50" charset="-128"/>
              </a:rPr>
              <a:t>/</a:t>
            </a:r>
            <a:r>
              <a:rPr lang="en-US" sz="4000" dirty="0" err="1">
                <a:solidFill>
                  <a:schemeClr val="lt1"/>
                </a:solidFill>
                <a:latin typeface="Meiryo UI" panose="020B0604030504040204" pitchFamily="50" charset="-128"/>
                <a:ea typeface="Meiryo UI" panose="020B0604030504040204" pitchFamily="50" charset="-128"/>
              </a:rPr>
              <a:t>SSDストレージアーキテクチャ</a:t>
            </a:r>
            <a:endParaRPr dirty="0">
              <a:latin typeface="Meiryo UI" panose="020B0604030504040204" pitchFamily="50" charset="-128"/>
              <a:ea typeface="Meiryo UI" panose="020B0604030504040204" pitchFamily="50" charset="-128"/>
            </a:endParaRPr>
          </a:p>
        </p:txBody>
      </p:sp>
      <p:sp>
        <p:nvSpPr>
          <p:cNvPr id="114" name="Google Shape;114;p20"/>
          <p:cNvSpPr txBox="1"/>
          <p:nvPr/>
        </p:nvSpPr>
        <p:spPr>
          <a:xfrm>
            <a:off x="1443790" y="1727212"/>
            <a:ext cx="9619438"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ハイブリッドストレージは、従来のストレージアレイと比較して、コスト、パフォーマンス、容量のバランスが取れています</a:t>
            </a:r>
            <a:r>
              <a:rPr lang="en-US" sz="1600" dirty="0">
                <a:solidFill>
                  <a:schemeClr val="lt1"/>
                </a:solidFill>
                <a:latin typeface="Meiryo UI" panose="020B0604030504040204" pitchFamily="50" charset="-128"/>
                <a:ea typeface="Meiryo UI" panose="020B0604030504040204" pitchFamily="50" charset="-128"/>
              </a:rPr>
              <a:t>。</a:t>
            </a:r>
            <a:br>
              <a:rPr lang="en-US" sz="1600" dirty="0">
                <a:solidFill>
                  <a:schemeClr val="lt1"/>
                </a:solidFill>
                <a:latin typeface="Meiryo UI" panose="020B0604030504040204" pitchFamily="50" charset="-128"/>
                <a:ea typeface="Meiryo UI" panose="020B0604030504040204" pitchFamily="50" charset="-128"/>
              </a:rPr>
            </a:br>
            <a:r>
              <a:rPr lang="en-US" sz="1600" dirty="0" err="1">
                <a:solidFill>
                  <a:schemeClr val="lt1"/>
                </a:solidFill>
                <a:latin typeface="Meiryo UI" panose="020B0604030504040204" pitchFamily="50" charset="-128"/>
                <a:ea typeface="Meiryo UI" panose="020B0604030504040204" pitchFamily="50" charset="-128"/>
              </a:rPr>
              <a:t>ハードドライブ用</a:t>
            </a:r>
            <a:r>
              <a:rPr lang="ja-JP" altLang="en-US" sz="1600" dirty="0">
                <a:solidFill>
                  <a:schemeClr val="lt1"/>
                </a:solidFill>
                <a:latin typeface="Meiryo UI" panose="020B0604030504040204" pitchFamily="50" charset="-128"/>
                <a:ea typeface="Meiryo UI" panose="020B0604030504040204" pitchFamily="50" charset="-128"/>
              </a:rPr>
              <a:t>の</a:t>
            </a:r>
            <a:r>
              <a:rPr lang="en-US" sz="1600" dirty="0">
                <a:solidFill>
                  <a:schemeClr val="lt1"/>
                </a:solidFill>
                <a:latin typeface="Meiryo UI" panose="020B0604030504040204" pitchFamily="50" charset="-128"/>
                <a:ea typeface="Meiryo UI" panose="020B0604030504040204" pitchFamily="50" charset="-128"/>
              </a:rPr>
              <a:t>複数の3.5インチSATA 6Gb/</a:t>
            </a:r>
            <a:r>
              <a:rPr lang="en-US" sz="1600" dirty="0" err="1">
                <a:solidFill>
                  <a:schemeClr val="lt1"/>
                </a:solidFill>
                <a:latin typeface="Meiryo UI" panose="020B0604030504040204" pitchFamily="50" charset="-128"/>
                <a:ea typeface="Meiryo UI" panose="020B0604030504040204" pitchFamily="50" charset="-128"/>
              </a:rPr>
              <a:t>sベイと</a:t>
            </a:r>
            <a:r>
              <a:rPr lang="ja-JP" altLang="en-US" sz="1600" dirty="0">
                <a:solidFill>
                  <a:schemeClr val="lt1"/>
                </a:solidFill>
                <a:latin typeface="Meiryo UI" panose="020B0604030504040204" pitchFamily="50" charset="-128"/>
                <a:ea typeface="Meiryo UI" panose="020B0604030504040204" pitchFamily="50" charset="-128"/>
              </a:rPr>
              <a:t>、</a:t>
            </a:r>
            <a:r>
              <a:rPr lang="en-US" sz="1600" dirty="0">
                <a:solidFill>
                  <a:schemeClr val="lt1"/>
                </a:solidFill>
                <a:latin typeface="Meiryo UI" panose="020B0604030504040204" pitchFamily="50" charset="-128"/>
                <a:ea typeface="Meiryo UI" panose="020B0604030504040204" pitchFamily="50" charset="-128"/>
              </a:rPr>
              <a:t>5つまたは6つの2.5インチSSDスロットを備えたNASは、SSDキャッシ</a:t>
            </a:r>
            <a:r>
              <a:rPr lang="ja-JP" altLang="en-US" sz="1600" dirty="0">
                <a:solidFill>
                  <a:schemeClr val="lt1"/>
                </a:solidFill>
                <a:latin typeface="Meiryo UI" panose="020B0604030504040204" pitchFamily="50" charset="-128"/>
                <a:ea typeface="Meiryo UI" panose="020B0604030504040204" pitchFamily="50" charset="-128"/>
              </a:rPr>
              <a:t>ュ</a:t>
            </a:r>
            <a:r>
              <a:rPr lang="en-US" sz="1600" dirty="0" err="1">
                <a:solidFill>
                  <a:schemeClr val="lt1"/>
                </a:solidFill>
                <a:latin typeface="Meiryo UI" panose="020B0604030504040204" pitchFamily="50" charset="-128"/>
                <a:ea typeface="Meiryo UI" panose="020B0604030504040204" pitchFamily="50" charset="-128"/>
              </a:rPr>
              <a:t>をサポートし</a:t>
            </a:r>
            <a:r>
              <a:rPr lang="ja-JP" altLang="en-US" sz="1600" dirty="0">
                <a:solidFill>
                  <a:schemeClr val="lt1"/>
                </a:solidFill>
                <a:latin typeface="Meiryo UI" panose="020B0604030504040204" pitchFamily="50" charset="-128"/>
                <a:ea typeface="Meiryo UI" panose="020B0604030504040204" pitchFamily="50" charset="-128"/>
              </a:rPr>
              <a:t>ており、</a:t>
            </a:r>
            <a:r>
              <a:rPr lang="en-US" altLang="ja-JP" sz="1600" dirty="0">
                <a:solidFill>
                  <a:schemeClr val="lt1"/>
                </a:solidFill>
                <a:latin typeface="Meiryo UI" panose="020B0604030504040204" pitchFamily="50" charset="-128"/>
                <a:ea typeface="Meiryo UI" panose="020B0604030504040204" pitchFamily="50" charset="-128"/>
              </a:rPr>
              <a:t> </a:t>
            </a:r>
            <a:r>
              <a:rPr lang="en-US" altLang="ja-JP" sz="1600" dirty="0" err="1">
                <a:solidFill>
                  <a:schemeClr val="lt1"/>
                </a:solidFill>
                <a:latin typeface="Meiryo UI" panose="020B0604030504040204" pitchFamily="50" charset="-128"/>
                <a:ea typeface="Meiryo UI" panose="020B0604030504040204" pitchFamily="50" charset="-128"/>
              </a:rPr>
              <a:t>重要なデータにアクセスする</a:t>
            </a:r>
            <a:r>
              <a:rPr lang="ja-JP" altLang="en-US" sz="1600" dirty="0">
                <a:solidFill>
                  <a:schemeClr val="lt1"/>
                </a:solidFill>
                <a:latin typeface="Meiryo UI" panose="020B0604030504040204" pitchFamily="50" charset="-128"/>
                <a:ea typeface="Meiryo UI" panose="020B0604030504040204" pitchFamily="50" charset="-128"/>
              </a:rPr>
              <a:t>際</a:t>
            </a:r>
            <a:r>
              <a:rPr lang="en-US" altLang="ja-JP" sz="1600" dirty="0" err="1">
                <a:solidFill>
                  <a:schemeClr val="lt1"/>
                </a:solidFill>
                <a:latin typeface="Meiryo UI" panose="020B0604030504040204" pitchFamily="50" charset="-128"/>
                <a:ea typeface="Meiryo UI" panose="020B0604030504040204" pitchFamily="50" charset="-128"/>
              </a:rPr>
              <a:t>のIOPS集中型ワークロードを改善</a:t>
            </a:r>
            <a:r>
              <a:rPr lang="ja-JP" altLang="en-US" sz="1600" dirty="0">
                <a:solidFill>
                  <a:schemeClr val="lt1"/>
                </a:solidFill>
                <a:latin typeface="Meiryo UI" panose="020B0604030504040204" pitchFamily="50" charset="-128"/>
                <a:ea typeface="Meiryo UI" panose="020B0604030504040204" pitchFamily="50" charset="-128"/>
              </a:rPr>
              <a:t>し</a:t>
            </a:r>
            <a:r>
              <a:rPr lang="en-US" sz="1600" dirty="0" err="1">
                <a:solidFill>
                  <a:schemeClr val="lt1"/>
                </a:solidFill>
                <a:latin typeface="Meiryo UI" panose="020B0604030504040204" pitchFamily="50" charset="-128"/>
                <a:ea typeface="Meiryo UI" panose="020B0604030504040204" pitchFamily="50" charset="-128"/>
              </a:rPr>
              <a:t>ます</a:t>
            </a:r>
            <a:r>
              <a:rPr lang="en-US" sz="1600" dirty="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sym typeface="Arial"/>
            </a:endParaRPr>
          </a:p>
        </p:txBody>
      </p:sp>
      <p:pic>
        <p:nvPicPr>
          <p:cNvPr id="115" name="Google Shape;115;p20"/>
          <p:cNvPicPr preferRelativeResize="0"/>
          <p:nvPr/>
        </p:nvPicPr>
        <p:blipFill rotWithShape="1">
          <a:blip r:embed="rId4">
            <a:alphaModFix/>
          </a:blip>
          <a:srcRect t="45662"/>
          <a:stretch/>
        </p:blipFill>
        <p:spPr>
          <a:xfrm>
            <a:off x="5632928" y="2781920"/>
            <a:ext cx="5425423" cy="1804935"/>
          </a:xfrm>
          <a:prstGeom prst="rect">
            <a:avLst/>
          </a:prstGeom>
          <a:noFill/>
          <a:ln>
            <a:noFill/>
          </a:ln>
        </p:spPr>
      </p:pic>
      <p:pic>
        <p:nvPicPr>
          <p:cNvPr id="116" name="Google Shape;116;p20"/>
          <p:cNvPicPr preferRelativeResize="0"/>
          <p:nvPr/>
        </p:nvPicPr>
        <p:blipFill rotWithShape="1">
          <a:blip r:embed="rId5">
            <a:alphaModFix/>
          </a:blip>
          <a:srcRect t="44566"/>
          <a:stretch/>
        </p:blipFill>
        <p:spPr>
          <a:xfrm>
            <a:off x="5509700" y="4786170"/>
            <a:ext cx="6147872" cy="2086529"/>
          </a:xfrm>
          <a:prstGeom prst="rect">
            <a:avLst/>
          </a:prstGeom>
          <a:noFill/>
          <a:ln>
            <a:noFill/>
          </a:ln>
        </p:spPr>
      </p:pic>
      <p:pic>
        <p:nvPicPr>
          <p:cNvPr id="117" name="Google Shape;117;p20"/>
          <p:cNvPicPr preferRelativeResize="0"/>
          <p:nvPr/>
        </p:nvPicPr>
        <p:blipFill rotWithShape="1">
          <a:blip r:embed="rId6">
            <a:alphaModFix/>
          </a:blip>
          <a:srcRect t="44801"/>
          <a:stretch/>
        </p:blipFill>
        <p:spPr>
          <a:xfrm>
            <a:off x="713437" y="2781920"/>
            <a:ext cx="5340889" cy="1804935"/>
          </a:xfrm>
          <a:prstGeom prst="rect">
            <a:avLst/>
          </a:prstGeom>
          <a:noFill/>
          <a:ln>
            <a:noFill/>
          </a:ln>
        </p:spPr>
      </p:pic>
      <p:sp>
        <p:nvSpPr>
          <p:cNvPr id="118" name="Google Shape;118;p20"/>
          <p:cNvSpPr txBox="1"/>
          <p:nvPr/>
        </p:nvSpPr>
        <p:spPr>
          <a:xfrm>
            <a:off x="3183963" y="4305119"/>
            <a:ext cx="1211056" cy="1843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dirty="0">
                <a:solidFill>
                  <a:schemeClr val="dk1"/>
                </a:solidFill>
                <a:latin typeface="Meiryo UI" panose="020B0604030504040204" pitchFamily="50" charset="-128"/>
                <a:ea typeface="Meiryo UI" panose="020B0604030504040204" pitchFamily="50" charset="-128"/>
              </a:rPr>
              <a:t>TS-h987XU-RP</a:t>
            </a:r>
            <a:endParaRPr dirty="0">
              <a:latin typeface="Meiryo UI" panose="020B0604030504040204" pitchFamily="50" charset="-128"/>
              <a:ea typeface="Meiryo UI" panose="020B0604030504040204" pitchFamily="50" charset="-128"/>
            </a:endParaRPr>
          </a:p>
        </p:txBody>
      </p:sp>
      <p:sp>
        <p:nvSpPr>
          <p:cNvPr id="119" name="Google Shape;119;p20"/>
          <p:cNvSpPr txBox="1"/>
          <p:nvPr/>
        </p:nvSpPr>
        <p:spPr>
          <a:xfrm>
            <a:off x="7059561" y="6389276"/>
            <a:ext cx="1175662" cy="23583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dirty="0">
                <a:solidFill>
                  <a:schemeClr val="dk1"/>
                </a:solidFill>
                <a:latin typeface="Meiryo UI" panose="020B0604030504040204" pitchFamily="50" charset="-128"/>
                <a:ea typeface="Meiryo UI" panose="020B0604030504040204" pitchFamily="50" charset="-128"/>
              </a:rPr>
              <a:t>TS-h3087XU-RP</a:t>
            </a:r>
            <a:endParaRPr dirty="0">
              <a:latin typeface="Meiryo UI" panose="020B0604030504040204" pitchFamily="50" charset="-128"/>
              <a:ea typeface="Meiryo UI" panose="020B0604030504040204" pitchFamily="50" charset="-128"/>
            </a:endParaRPr>
          </a:p>
        </p:txBody>
      </p:sp>
      <p:sp>
        <p:nvSpPr>
          <p:cNvPr id="120" name="Google Shape;120;p20"/>
          <p:cNvSpPr txBox="1"/>
          <p:nvPr/>
        </p:nvSpPr>
        <p:spPr>
          <a:xfrm>
            <a:off x="6607277" y="4258652"/>
            <a:ext cx="1192305" cy="2799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dirty="0">
                <a:solidFill>
                  <a:schemeClr val="dk1"/>
                </a:solidFill>
                <a:latin typeface="Meiryo UI" panose="020B0604030504040204" pitchFamily="50" charset="-128"/>
                <a:ea typeface="Meiryo UI" panose="020B0604030504040204" pitchFamily="50" charset="-128"/>
              </a:rPr>
              <a:t>TS-h2287XU-RP</a:t>
            </a:r>
            <a:endParaRPr dirty="0">
              <a:latin typeface="Meiryo UI" panose="020B0604030504040204" pitchFamily="50" charset="-128"/>
              <a:ea typeface="Meiryo UI" panose="020B0604030504040204" pitchFamily="50" charset="-128"/>
            </a:endParaRPr>
          </a:p>
        </p:txBody>
      </p:sp>
      <p:sp>
        <p:nvSpPr>
          <p:cNvPr id="121" name="Google Shape;121;p20"/>
          <p:cNvSpPr txBox="1"/>
          <p:nvPr/>
        </p:nvSpPr>
        <p:spPr>
          <a:xfrm>
            <a:off x="1443790" y="6273861"/>
            <a:ext cx="1121671" cy="2464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dirty="0">
                <a:solidFill>
                  <a:schemeClr val="dk1"/>
                </a:solidFill>
                <a:latin typeface="Meiryo UI" panose="020B0604030504040204" pitchFamily="50" charset="-128"/>
                <a:ea typeface="Meiryo UI" panose="020B0604030504040204" pitchFamily="50" charset="-128"/>
              </a:rPr>
              <a:t>TS-h1887XU-RP</a:t>
            </a:r>
            <a:endParaRPr dirty="0">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pic>
        <p:nvPicPr>
          <p:cNvPr id="1741" name="Google Shape;1741;p65" descr="A picture containing shirt&#10;&#10;Description automatically generated"/>
          <p:cNvPicPr preferRelativeResize="0"/>
          <p:nvPr/>
        </p:nvPicPr>
        <p:blipFill rotWithShape="1">
          <a:blip r:embed="rId3">
            <a:alphaModFix/>
          </a:blip>
          <a:srcRect/>
          <a:stretch/>
        </p:blipFill>
        <p:spPr>
          <a:xfrm>
            <a:off x="750351" y="1690741"/>
            <a:ext cx="1072153" cy="1072150"/>
          </a:xfrm>
          <a:prstGeom prst="rect">
            <a:avLst/>
          </a:prstGeom>
          <a:noFill/>
          <a:ln>
            <a:noFill/>
          </a:ln>
        </p:spPr>
      </p:pic>
      <p:pic>
        <p:nvPicPr>
          <p:cNvPr id="1742" name="Google Shape;1742;p65"/>
          <p:cNvPicPr preferRelativeResize="0"/>
          <p:nvPr/>
        </p:nvPicPr>
        <p:blipFill rotWithShape="1">
          <a:blip r:embed="rId4">
            <a:alphaModFix/>
          </a:blip>
          <a:srcRect/>
          <a:stretch/>
        </p:blipFill>
        <p:spPr>
          <a:xfrm>
            <a:off x="661927" y="3678787"/>
            <a:ext cx="688771" cy="535314"/>
          </a:xfrm>
          <a:prstGeom prst="rect">
            <a:avLst/>
          </a:prstGeom>
          <a:noFill/>
          <a:ln>
            <a:noFill/>
          </a:ln>
        </p:spPr>
      </p:pic>
      <p:pic>
        <p:nvPicPr>
          <p:cNvPr id="1743" name="Google Shape;1743;p65"/>
          <p:cNvPicPr preferRelativeResize="0"/>
          <p:nvPr/>
        </p:nvPicPr>
        <p:blipFill rotWithShape="1">
          <a:blip r:embed="rId5">
            <a:alphaModFix/>
          </a:blip>
          <a:srcRect/>
          <a:stretch/>
        </p:blipFill>
        <p:spPr>
          <a:xfrm>
            <a:off x="590210" y="4420475"/>
            <a:ext cx="804777" cy="625475"/>
          </a:xfrm>
          <a:prstGeom prst="rect">
            <a:avLst/>
          </a:prstGeom>
          <a:noFill/>
          <a:ln>
            <a:noFill/>
          </a:ln>
        </p:spPr>
      </p:pic>
      <p:pic>
        <p:nvPicPr>
          <p:cNvPr id="1744" name="Google Shape;1744;p65"/>
          <p:cNvPicPr preferRelativeResize="0"/>
          <p:nvPr/>
        </p:nvPicPr>
        <p:blipFill rotWithShape="1">
          <a:blip r:embed="rId6">
            <a:alphaModFix/>
          </a:blip>
          <a:srcRect/>
          <a:stretch/>
        </p:blipFill>
        <p:spPr>
          <a:xfrm>
            <a:off x="661928" y="5229135"/>
            <a:ext cx="749532" cy="582537"/>
          </a:xfrm>
          <a:prstGeom prst="rect">
            <a:avLst/>
          </a:prstGeom>
          <a:noFill/>
          <a:ln>
            <a:noFill/>
          </a:ln>
        </p:spPr>
      </p:pic>
      <p:pic>
        <p:nvPicPr>
          <p:cNvPr id="1745" name="Google Shape;1745;p65"/>
          <p:cNvPicPr preferRelativeResize="0"/>
          <p:nvPr/>
        </p:nvPicPr>
        <p:blipFill rotWithShape="1">
          <a:blip r:embed="rId7">
            <a:alphaModFix/>
          </a:blip>
          <a:srcRect/>
          <a:stretch/>
        </p:blipFill>
        <p:spPr>
          <a:xfrm>
            <a:off x="654738" y="6027229"/>
            <a:ext cx="750716" cy="583458"/>
          </a:xfrm>
          <a:prstGeom prst="rect">
            <a:avLst/>
          </a:prstGeom>
          <a:noFill/>
          <a:ln>
            <a:noFill/>
          </a:ln>
        </p:spPr>
      </p:pic>
      <p:pic>
        <p:nvPicPr>
          <p:cNvPr id="1746" name="Google Shape;1746;p65"/>
          <p:cNvPicPr preferRelativeResize="0"/>
          <p:nvPr/>
        </p:nvPicPr>
        <p:blipFill rotWithShape="1">
          <a:blip r:embed="rId8">
            <a:alphaModFix/>
          </a:blip>
          <a:srcRect/>
          <a:stretch/>
        </p:blipFill>
        <p:spPr>
          <a:xfrm>
            <a:off x="6480058" y="3631596"/>
            <a:ext cx="776573" cy="603555"/>
          </a:xfrm>
          <a:prstGeom prst="rect">
            <a:avLst/>
          </a:prstGeom>
          <a:noFill/>
          <a:ln>
            <a:noFill/>
          </a:ln>
        </p:spPr>
      </p:pic>
      <p:pic>
        <p:nvPicPr>
          <p:cNvPr id="1747" name="Google Shape;1747;p65"/>
          <p:cNvPicPr preferRelativeResize="0"/>
          <p:nvPr/>
        </p:nvPicPr>
        <p:blipFill rotWithShape="1">
          <a:blip r:embed="rId9">
            <a:alphaModFix/>
          </a:blip>
          <a:srcRect/>
          <a:stretch/>
        </p:blipFill>
        <p:spPr>
          <a:xfrm>
            <a:off x="6480058" y="4446746"/>
            <a:ext cx="776573" cy="603555"/>
          </a:xfrm>
          <a:prstGeom prst="rect">
            <a:avLst/>
          </a:prstGeom>
          <a:noFill/>
          <a:ln>
            <a:noFill/>
          </a:ln>
        </p:spPr>
      </p:pic>
      <p:pic>
        <p:nvPicPr>
          <p:cNvPr id="1748" name="Google Shape;1748;p65"/>
          <p:cNvPicPr preferRelativeResize="0"/>
          <p:nvPr/>
        </p:nvPicPr>
        <p:blipFill rotWithShape="1">
          <a:blip r:embed="rId10">
            <a:alphaModFix/>
          </a:blip>
          <a:srcRect/>
          <a:stretch/>
        </p:blipFill>
        <p:spPr>
          <a:xfrm>
            <a:off x="6480058" y="5201667"/>
            <a:ext cx="776573" cy="603555"/>
          </a:xfrm>
          <a:prstGeom prst="rect">
            <a:avLst/>
          </a:prstGeom>
          <a:noFill/>
          <a:ln>
            <a:noFill/>
          </a:ln>
        </p:spPr>
      </p:pic>
      <p:pic>
        <p:nvPicPr>
          <p:cNvPr id="1749" name="Google Shape;1749;p65"/>
          <p:cNvPicPr preferRelativeResize="0"/>
          <p:nvPr/>
        </p:nvPicPr>
        <p:blipFill rotWithShape="1">
          <a:blip r:embed="rId11">
            <a:alphaModFix/>
          </a:blip>
          <a:srcRect/>
          <a:stretch/>
        </p:blipFill>
        <p:spPr>
          <a:xfrm>
            <a:off x="6480058" y="5981482"/>
            <a:ext cx="776573" cy="603555"/>
          </a:xfrm>
          <a:prstGeom prst="rect">
            <a:avLst/>
          </a:prstGeom>
          <a:noFill/>
          <a:ln>
            <a:noFill/>
          </a:ln>
        </p:spPr>
      </p:pic>
      <p:sp>
        <p:nvSpPr>
          <p:cNvPr id="1750" name="Google Shape;1750;p65"/>
          <p:cNvSpPr/>
          <p:nvPr/>
        </p:nvSpPr>
        <p:spPr>
          <a:xfrm flipH="1">
            <a:off x="752081" y="3036709"/>
            <a:ext cx="3058833" cy="543157"/>
          </a:xfrm>
          <a:prstGeom prst="snip2DiagRect">
            <a:avLst>
              <a:gd name="adj1" fmla="val 0"/>
              <a:gd name="adj2" fmla="val 0"/>
            </a:avLst>
          </a:prstGeom>
          <a:solidFill>
            <a:schemeClr val="accent2"/>
          </a:solidFill>
          <a:ln>
            <a:noFill/>
          </a:ln>
        </p:spPr>
        <p:txBody>
          <a:bodyPr spcFirstLastPara="1" wrap="square" lIns="91425" tIns="45700" rIns="91425" bIns="45700" anchor="ctr" anchorCtr="0">
            <a:noAutofit/>
          </a:bodyPr>
          <a:lstStyle/>
          <a:p>
            <a:pPr marL="380953" marR="0" lvl="0" indent="-380953" algn="ctr" rtl="0">
              <a:spcBef>
                <a:spcPts val="0"/>
              </a:spcBef>
              <a:spcAft>
                <a:spcPts val="0"/>
              </a:spcAft>
              <a:buNone/>
            </a:pPr>
            <a:r>
              <a:rPr lang="en-US" sz="2000" b="1" dirty="0">
                <a:solidFill>
                  <a:schemeClr val="lt1"/>
                </a:solidFill>
                <a:latin typeface="Meiryo UI" panose="020B0604030504040204" pitchFamily="50" charset="-128"/>
                <a:ea typeface="Meiryo UI" panose="020B0604030504040204" pitchFamily="50" charset="-128"/>
              </a:rPr>
              <a:t>Google™ Workspace</a:t>
            </a:r>
            <a:endParaRPr dirty="0">
              <a:latin typeface="Meiryo UI" panose="020B0604030504040204" pitchFamily="50" charset="-128"/>
              <a:ea typeface="Meiryo UI" panose="020B0604030504040204" pitchFamily="50" charset="-128"/>
            </a:endParaRPr>
          </a:p>
        </p:txBody>
      </p:sp>
      <p:sp>
        <p:nvSpPr>
          <p:cNvPr id="1751" name="Google Shape;1751;p65"/>
          <p:cNvSpPr/>
          <p:nvPr/>
        </p:nvSpPr>
        <p:spPr>
          <a:xfrm flipH="1">
            <a:off x="6639601" y="3036709"/>
            <a:ext cx="2662548" cy="543157"/>
          </a:xfrm>
          <a:prstGeom prst="snip2DiagRect">
            <a:avLst>
              <a:gd name="adj1" fmla="val 0"/>
              <a:gd name="adj2" fmla="val 0"/>
            </a:avLst>
          </a:prstGeom>
          <a:solidFill>
            <a:schemeClr val="accent2"/>
          </a:solidFill>
          <a:ln>
            <a:noFill/>
          </a:ln>
        </p:spPr>
        <p:txBody>
          <a:bodyPr spcFirstLastPara="1" wrap="square" lIns="91425" tIns="45700" rIns="91425" bIns="45700" anchor="ctr" anchorCtr="0">
            <a:noAutofit/>
          </a:bodyPr>
          <a:lstStyle/>
          <a:p>
            <a:pPr marL="380953" marR="0" lvl="0" indent="-380953" algn="ctr" rtl="0">
              <a:spcBef>
                <a:spcPts val="0"/>
              </a:spcBef>
              <a:spcAft>
                <a:spcPts val="0"/>
              </a:spcAft>
              <a:buNone/>
            </a:pPr>
            <a:r>
              <a:rPr lang="en-US" sz="2000" b="1" dirty="0">
                <a:solidFill>
                  <a:schemeClr val="lt1"/>
                </a:solidFill>
                <a:latin typeface="Meiryo UI" panose="020B0604030504040204" pitchFamily="50" charset="-128"/>
                <a:ea typeface="Meiryo UI" panose="020B0604030504040204" pitchFamily="50" charset="-128"/>
              </a:rPr>
              <a:t>Microsoft 365®</a:t>
            </a:r>
            <a:endParaRPr dirty="0">
              <a:latin typeface="Meiryo UI" panose="020B0604030504040204" pitchFamily="50" charset="-128"/>
              <a:ea typeface="Meiryo UI" panose="020B0604030504040204" pitchFamily="50" charset="-128"/>
            </a:endParaRPr>
          </a:p>
        </p:txBody>
      </p:sp>
      <p:sp>
        <p:nvSpPr>
          <p:cNvPr id="1752" name="Google Shape;1752;p65"/>
          <p:cNvSpPr/>
          <p:nvPr/>
        </p:nvSpPr>
        <p:spPr>
          <a:xfrm>
            <a:off x="1349739" y="3653441"/>
            <a:ext cx="4922349"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Gmail</a:t>
            </a:r>
            <a:endParaRPr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Gmail </a:t>
            </a:r>
            <a:r>
              <a:rPr lang="en-US" dirty="0" err="1">
                <a:solidFill>
                  <a:schemeClr val="lt1"/>
                </a:solidFill>
                <a:latin typeface="Meiryo UI" panose="020B0604030504040204" pitchFamily="50" charset="-128"/>
                <a:ea typeface="Meiryo UI" panose="020B0604030504040204" pitchFamily="50" charset="-128"/>
              </a:rPr>
              <a:t>のすべてのメールと添付ファイルをバックアップ</a:t>
            </a:r>
            <a:endParaRPr dirty="0">
              <a:solidFill>
                <a:schemeClr val="lt1"/>
              </a:solidFill>
              <a:latin typeface="Meiryo UI" panose="020B0604030504040204" pitchFamily="50" charset="-128"/>
              <a:ea typeface="Meiryo UI" panose="020B0604030504040204" pitchFamily="50" charset="-128"/>
            </a:endParaRPr>
          </a:p>
        </p:txBody>
      </p:sp>
      <p:sp>
        <p:nvSpPr>
          <p:cNvPr id="1753" name="Google Shape;1753;p65"/>
          <p:cNvSpPr/>
          <p:nvPr/>
        </p:nvSpPr>
        <p:spPr>
          <a:xfrm>
            <a:off x="1349739" y="4356248"/>
            <a:ext cx="5054812" cy="8002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Google Drive</a:t>
            </a:r>
            <a:endParaRPr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すべてのファイルバージョンをGoogle</a:t>
            </a:r>
            <a:r>
              <a:rPr lang="en-US" dirty="0">
                <a:solidFill>
                  <a:schemeClr val="lt1"/>
                </a:solidFill>
                <a:latin typeface="Meiryo UI" panose="020B0604030504040204" pitchFamily="50" charset="-128"/>
                <a:ea typeface="Meiryo UI" panose="020B0604030504040204" pitchFamily="50" charset="-128"/>
              </a:rPr>
              <a:t> </a:t>
            </a:r>
            <a:r>
              <a:rPr lang="en-US" dirty="0" err="1">
                <a:solidFill>
                  <a:schemeClr val="lt1"/>
                </a:solidFill>
                <a:latin typeface="Meiryo UI" panose="020B0604030504040204" pitchFamily="50" charset="-128"/>
                <a:ea typeface="Meiryo UI" panose="020B0604030504040204" pitchFamily="50" charset="-128"/>
              </a:rPr>
              <a:t>Driveにバックアップし、マイドライブと共有ドライブをサポート</a:t>
            </a:r>
            <a:endParaRPr dirty="0">
              <a:solidFill>
                <a:schemeClr val="lt1"/>
              </a:solidFill>
              <a:latin typeface="Meiryo UI" panose="020B0604030504040204" pitchFamily="50" charset="-128"/>
              <a:ea typeface="Meiryo UI" panose="020B0604030504040204" pitchFamily="50" charset="-128"/>
            </a:endParaRPr>
          </a:p>
        </p:txBody>
      </p:sp>
      <p:sp>
        <p:nvSpPr>
          <p:cNvPr id="1754" name="Google Shape;1754;p65"/>
          <p:cNvSpPr/>
          <p:nvPr/>
        </p:nvSpPr>
        <p:spPr>
          <a:xfrm>
            <a:off x="1349740" y="5355829"/>
            <a:ext cx="4831089"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Contacs</a:t>
            </a:r>
            <a:endParaRPr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Google </a:t>
            </a:r>
            <a:r>
              <a:rPr lang="en-US" dirty="0" err="1">
                <a:solidFill>
                  <a:schemeClr val="lt1"/>
                </a:solidFill>
                <a:latin typeface="Meiryo UI" panose="020B0604030504040204" pitchFamily="50" charset="-128"/>
                <a:ea typeface="Meiryo UI" panose="020B0604030504040204" pitchFamily="50" charset="-128"/>
              </a:rPr>
              <a:t>Contactsのすべての連絡先をバックアップ</a:t>
            </a:r>
            <a:endParaRPr dirty="0">
              <a:solidFill>
                <a:schemeClr val="lt1"/>
              </a:solidFill>
              <a:latin typeface="Meiryo UI" panose="020B0604030504040204" pitchFamily="50" charset="-128"/>
              <a:ea typeface="Meiryo UI" panose="020B0604030504040204" pitchFamily="50" charset="-128"/>
            </a:endParaRPr>
          </a:p>
        </p:txBody>
      </p:sp>
      <p:sp>
        <p:nvSpPr>
          <p:cNvPr id="1755" name="Google Shape;1755;p65"/>
          <p:cNvSpPr/>
          <p:nvPr/>
        </p:nvSpPr>
        <p:spPr>
          <a:xfrm>
            <a:off x="1367850" y="6109874"/>
            <a:ext cx="5112207"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カレンダ</a:t>
            </a:r>
            <a:r>
              <a:rPr lang="en-US" b="1" dirty="0">
                <a:solidFill>
                  <a:schemeClr val="lt1"/>
                </a:solidFill>
                <a:latin typeface="Meiryo UI" panose="020B0604030504040204" pitchFamily="50" charset="-128"/>
                <a:ea typeface="Meiryo UI" panose="020B0604030504040204" pitchFamily="50" charset="-128"/>
              </a:rPr>
              <a:t>ー</a:t>
            </a:r>
            <a:endParaRPr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Googleカレンダーのすべてのイベントと添付ファイルをバックアップ</a:t>
            </a:r>
            <a:endParaRPr dirty="0">
              <a:solidFill>
                <a:schemeClr val="lt1"/>
              </a:solidFill>
              <a:latin typeface="Meiryo UI" panose="020B0604030504040204" pitchFamily="50" charset="-128"/>
              <a:ea typeface="Meiryo UI" panose="020B0604030504040204" pitchFamily="50" charset="-128"/>
            </a:endParaRPr>
          </a:p>
        </p:txBody>
      </p:sp>
      <p:sp>
        <p:nvSpPr>
          <p:cNvPr id="1756" name="Google Shape;1756;p65"/>
          <p:cNvSpPr/>
          <p:nvPr/>
        </p:nvSpPr>
        <p:spPr>
          <a:xfrm>
            <a:off x="7272285" y="3653281"/>
            <a:ext cx="4432015"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ja-JP" b="1" dirty="0">
                <a:solidFill>
                  <a:schemeClr val="lt1"/>
                </a:solidFill>
                <a:latin typeface="Meiryo UI" panose="020B0604030504040204" pitchFamily="50" charset="-128"/>
                <a:ea typeface="Meiryo UI" panose="020B0604030504040204" pitchFamily="50" charset="-128"/>
              </a:rPr>
              <a:t>Outlook</a:t>
            </a:r>
            <a:endParaRPr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Outlookですべてのメールと添付ファイルをバックアップ</a:t>
            </a:r>
            <a:endParaRPr dirty="0">
              <a:solidFill>
                <a:schemeClr val="lt1"/>
              </a:solidFill>
              <a:latin typeface="Meiryo UI" panose="020B0604030504040204" pitchFamily="50" charset="-128"/>
              <a:ea typeface="Meiryo UI" panose="020B0604030504040204" pitchFamily="50" charset="-128"/>
            </a:endParaRPr>
          </a:p>
        </p:txBody>
      </p:sp>
      <p:sp>
        <p:nvSpPr>
          <p:cNvPr id="1757" name="Google Shape;1757;p65"/>
          <p:cNvSpPr/>
          <p:nvPr/>
        </p:nvSpPr>
        <p:spPr>
          <a:xfrm>
            <a:off x="7272286" y="4303977"/>
            <a:ext cx="3710213"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Contacts(People)</a:t>
            </a:r>
            <a:endParaRPr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Outlook </a:t>
            </a:r>
            <a:r>
              <a:rPr lang="en-US" dirty="0" err="1">
                <a:solidFill>
                  <a:schemeClr val="lt1"/>
                </a:solidFill>
                <a:latin typeface="Meiryo UI" panose="020B0604030504040204" pitchFamily="50" charset="-128"/>
                <a:ea typeface="Meiryo UI" panose="020B0604030504040204" pitchFamily="50" charset="-128"/>
              </a:rPr>
              <a:t>Peopleのすべての連絡先をバックアップ</a:t>
            </a:r>
            <a:endParaRPr dirty="0">
              <a:solidFill>
                <a:schemeClr val="lt1"/>
              </a:solidFill>
              <a:latin typeface="Meiryo UI" panose="020B0604030504040204" pitchFamily="50" charset="-128"/>
              <a:ea typeface="Meiryo UI" panose="020B0604030504040204" pitchFamily="50" charset="-128"/>
            </a:endParaRPr>
          </a:p>
        </p:txBody>
      </p:sp>
      <p:sp>
        <p:nvSpPr>
          <p:cNvPr id="1758" name="Google Shape;1758;p65"/>
          <p:cNvSpPr/>
          <p:nvPr/>
        </p:nvSpPr>
        <p:spPr>
          <a:xfrm>
            <a:off x="7272285" y="5020593"/>
            <a:ext cx="4831088"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err="1">
                <a:solidFill>
                  <a:schemeClr val="lt1"/>
                </a:solidFill>
                <a:latin typeface="Meiryo UI" panose="020B0604030504040204" pitchFamily="50" charset="-128"/>
                <a:ea typeface="Meiryo UI" panose="020B0604030504040204" pitchFamily="50" charset="-128"/>
              </a:rPr>
              <a:t>カレンダ</a:t>
            </a:r>
            <a:r>
              <a:rPr lang="en-US" b="1" dirty="0">
                <a:solidFill>
                  <a:schemeClr val="lt1"/>
                </a:solidFill>
                <a:latin typeface="Meiryo UI" panose="020B0604030504040204" pitchFamily="50" charset="-128"/>
                <a:ea typeface="Meiryo UI" panose="020B0604030504040204" pitchFamily="50" charset="-128"/>
              </a:rPr>
              <a:t>ー</a:t>
            </a:r>
            <a:endParaRPr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Outlook</a:t>
            </a:r>
            <a:r>
              <a:rPr lang="ja-JP" altLang="en-US" dirty="0">
                <a:solidFill>
                  <a:schemeClr val="lt1"/>
                </a:solidFill>
                <a:latin typeface="Meiryo UI" panose="020B0604030504040204" pitchFamily="50" charset="-128"/>
                <a:ea typeface="Meiryo UI" panose="020B0604030504040204" pitchFamily="50" charset="-128"/>
              </a:rPr>
              <a:t>カレンダー</a:t>
            </a:r>
            <a:r>
              <a:rPr lang="en-US" dirty="0" err="1">
                <a:solidFill>
                  <a:schemeClr val="lt1"/>
                </a:solidFill>
                <a:latin typeface="Meiryo UI" panose="020B0604030504040204" pitchFamily="50" charset="-128"/>
                <a:ea typeface="Meiryo UI" panose="020B0604030504040204" pitchFamily="50" charset="-128"/>
              </a:rPr>
              <a:t>のすべてのイベントと</a:t>
            </a:r>
            <a:br>
              <a:rPr lang="en-US" dirty="0">
                <a:solidFill>
                  <a:schemeClr val="lt1"/>
                </a:solidFill>
                <a:latin typeface="Meiryo UI" panose="020B0604030504040204" pitchFamily="50" charset="-128"/>
                <a:ea typeface="Meiryo UI" panose="020B0604030504040204" pitchFamily="50" charset="-128"/>
              </a:rPr>
            </a:br>
            <a:r>
              <a:rPr lang="en-US" dirty="0" err="1">
                <a:solidFill>
                  <a:schemeClr val="lt1"/>
                </a:solidFill>
                <a:latin typeface="Meiryo UI" panose="020B0604030504040204" pitchFamily="50" charset="-128"/>
                <a:ea typeface="Meiryo UI" panose="020B0604030504040204" pitchFamily="50" charset="-128"/>
              </a:rPr>
              <a:t>添付ファイルをバックアップ</a:t>
            </a:r>
            <a:endParaRPr dirty="0">
              <a:solidFill>
                <a:schemeClr val="lt1"/>
              </a:solidFill>
              <a:latin typeface="Meiryo UI" panose="020B0604030504040204" pitchFamily="50" charset="-128"/>
              <a:ea typeface="Meiryo UI" panose="020B0604030504040204" pitchFamily="50" charset="-128"/>
            </a:endParaRPr>
          </a:p>
        </p:txBody>
      </p:sp>
      <p:sp>
        <p:nvSpPr>
          <p:cNvPr id="1759" name="Google Shape;1759;p65"/>
          <p:cNvSpPr/>
          <p:nvPr/>
        </p:nvSpPr>
        <p:spPr>
          <a:xfrm>
            <a:off x="7272285" y="5932054"/>
            <a:ext cx="4282376"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SharePoint &amp; OneDrive</a:t>
            </a:r>
            <a:endParaRPr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OneNoteを含むSharePointおよびOneDriveファイルをバックアップ</a:t>
            </a:r>
            <a:endParaRPr dirty="0">
              <a:solidFill>
                <a:schemeClr val="lt1"/>
              </a:solidFill>
              <a:latin typeface="Meiryo UI" panose="020B0604030504040204" pitchFamily="50" charset="-128"/>
              <a:ea typeface="Meiryo UI" panose="020B0604030504040204" pitchFamily="50" charset="-128"/>
            </a:endParaRPr>
          </a:p>
        </p:txBody>
      </p:sp>
      <p:sp>
        <p:nvSpPr>
          <p:cNvPr id="1760" name="Google Shape;1760;p65"/>
          <p:cNvSpPr/>
          <p:nvPr/>
        </p:nvSpPr>
        <p:spPr>
          <a:xfrm>
            <a:off x="1925498" y="1816521"/>
            <a:ext cx="6972695"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Boxafeを使用すると、データの損失を心配する必要</a:t>
            </a:r>
            <a:r>
              <a:rPr lang="ja-JP" altLang="en-US" sz="1800" dirty="0">
                <a:solidFill>
                  <a:schemeClr val="lt1"/>
                </a:solidFill>
                <a:latin typeface="Meiryo UI" panose="020B0604030504040204" pitchFamily="50" charset="-128"/>
                <a:ea typeface="Meiryo UI" panose="020B0604030504040204" pitchFamily="50" charset="-128"/>
              </a:rPr>
              <a:t>がなくなります</a:t>
            </a:r>
            <a:r>
              <a:rPr lang="en-US" sz="1800" dirty="0">
                <a:solidFill>
                  <a:schemeClr val="lt1"/>
                </a:solidFill>
                <a:latin typeface="Meiryo UI" panose="020B0604030504040204" pitchFamily="50" charset="-128"/>
                <a:ea typeface="Meiryo UI" panose="020B0604030504040204" pitchFamily="50" charset="-128"/>
              </a:rPr>
              <a:t>。</a:t>
            </a:r>
            <a:br>
              <a:rPr lang="en-US" sz="1800" dirty="0">
                <a:solidFill>
                  <a:schemeClr val="lt1"/>
                </a:solidFill>
                <a:latin typeface="Meiryo UI" panose="020B0604030504040204" pitchFamily="50" charset="-128"/>
                <a:ea typeface="Meiryo UI" panose="020B0604030504040204" pitchFamily="50" charset="-128"/>
              </a:rPr>
            </a:br>
            <a:r>
              <a:rPr lang="en-US" sz="1800" dirty="0" err="1">
                <a:solidFill>
                  <a:schemeClr val="lt1"/>
                </a:solidFill>
                <a:latin typeface="Meiryo UI" panose="020B0604030504040204" pitchFamily="50" charset="-128"/>
                <a:ea typeface="Meiryo UI" panose="020B0604030504040204" pitchFamily="50" charset="-128"/>
              </a:rPr>
              <a:t>ファイル、電子メール、カレンダ</a:t>
            </a:r>
            <a:r>
              <a:rPr lang="en-US" sz="1800" dirty="0">
                <a:solidFill>
                  <a:schemeClr val="lt1"/>
                </a:solidFill>
                <a:latin typeface="Meiryo UI" panose="020B0604030504040204" pitchFamily="50" charset="-128"/>
                <a:ea typeface="Meiryo UI" panose="020B0604030504040204" pitchFamily="50" charset="-128"/>
              </a:rPr>
              <a:t>ー、</a:t>
            </a:r>
            <a:r>
              <a:rPr lang="en-US" sz="1800" dirty="0" err="1">
                <a:solidFill>
                  <a:schemeClr val="lt1"/>
                </a:solidFill>
                <a:latin typeface="Meiryo UI" panose="020B0604030504040204" pitchFamily="50" charset="-128"/>
                <a:ea typeface="Meiryo UI" panose="020B0604030504040204" pitchFamily="50" charset="-128"/>
              </a:rPr>
              <a:t>連絡先を</a:t>
            </a:r>
            <a:r>
              <a:rPr lang="en-US" sz="1800" dirty="0">
                <a:solidFill>
                  <a:schemeClr val="lt1"/>
                </a:solidFill>
                <a:latin typeface="Meiryo UI" panose="020B0604030504040204" pitchFamily="50" charset="-128"/>
                <a:ea typeface="Meiryo UI" panose="020B0604030504040204" pitchFamily="50" charset="-128"/>
              </a:rPr>
              <a:t> Google™ </a:t>
            </a:r>
            <a:r>
              <a:rPr lang="en-US" sz="1800" dirty="0" err="1">
                <a:solidFill>
                  <a:schemeClr val="lt1"/>
                </a:solidFill>
                <a:latin typeface="Meiryo UI" panose="020B0604030504040204" pitchFamily="50" charset="-128"/>
                <a:ea typeface="Meiryo UI" panose="020B0604030504040204" pitchFamily="50" charset="-128"/>
              </a:rPr>
              <a:t>WorkspaceおよびMicrosoft</a:t>
            </a:r>
            <a:r>
              <a:rPr lang="en-US" sz="1800" dirty="0">
                <a:solidFill>
                  <a:schemeClr val="lt1"/>
                </a:solidFill>
                <a:latin typeface="Meiryo UI" panose="020B0604030504040204" pitchFamily="50" charset="-128"/>
                <a:ea typeface="Meiryo UI" panose="020B0604030504040204" pitchFamily="50" charset="-128"/>
              </a:rPr>
              <a:t> 365®からQNAP </a:t>
            </a:r>
            <a:r>
              <a:rPr lang="en-US" sz="1800" dirty="0" err="1">
                <a:solidFill>
                  <a:schemeClr val="lt1"/>
                </a:solidFill>
                <a:latin typeface="Meiryo UI" panose="020B0604030504040204" pitchFamily="50" charset="-128"/>
                <a:ea typeface="Meiryo UI" panose="020B0604030504040204" pitchFamily="50" charset="-128"/>
              </a:rPr>
              <a:t>NASにバックアップできます</a:t>
            </a:r>
            <a:r>
              <a:rPr lang="en-US" sz="1800" dirty="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761" name="Google Shape;1761;p65"/>
          <p:cNvSpPr txBox="1"/>
          <p:nvPr/>
        </p:nvSpPr>
        <p:spPr>
          <a:xfrm>
            <a:off x="469557" y="324150"/>
            <a:ext cx="11422496" cy="1348863"/>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4000" dirty="0" err="1">
                <a:solidFill>
                  <a:schemeClr val="lt1"/>
                </a:solidFill>
                <a:latin typeface="Meiryo UI" panose="020B0604030504040204" pitchFamily="50" charset="-128"/>
                <a:ea typeface="Meiryo UI" panose="020B0604030504040204" pitchFamily="50" charset="-128"/>
              </a:rPr>
              <a:t>BoxafeによるGoogle</a:t>
            </a:r>
            <a:r>
              <a:rPr lang="en-US" sz="4000" dirty="0">
                <a:solidFill>
                  <a:schemeClr val="lt1"/>
                </a:solidFill>
                <a:latin typeface="Meiryo UI" panose="020B0604030504040204" pitchFamily="50" charset="-128"/>
                <a:ea typeface="Meiryo UI" panose="020B0604030504040204" pitchFamily="50" charset="-128"/>
              </a:rPr>
              <a:t>™ </a:t>
            </a:r>
            <a:r>
              <a:rPr lang="en-US" sz="4000" dirty="0" err="1">
                <a:solidFill>
                  <a:schemeClr val="lt1"/>
                </a:solidFill>
                <a:latin typeface="Meiryo UI" panose="020B0604030504040204" pitchFamily="50" charset="-128"/>
                <a:ea typeface="Meiryo UI" panose="020B0604030504040204" pitchFamily="50" charset="-128"/>
              </a:rPr>
              <a:t>Workspaceと</a:t>
            </a:r>
            <a:br>
              <a:rPr lang="en-US" sz="4000" dirty="0">
                <a:solidFill>
                  <a:schemeClr val="lt1"/>
                </a:solidFill>
                <a:latin typeface="Meiryo UI" panose="020B0604030504040204" pitchFamily="50" charset="-128"/>
                <a:ea typeface="Meiryo UI" panose="020B0604030504040204" pitchFamily="50" charset="-128"/>
              </a:rPr>
            </a:br>
            <a:r>
              <a:rPr lang="en-US" sz="4000" dirty="0">
                <a:solidFill>
                  <a:schemeClr val="lt1"/>
                </a:solidFill>
                <a:latin typeface="Meiryo UI" panose="020B0604030504040204" pitchFamily="50" charset="-128"/>
                <a:ea typeface="Meiryo UI" panose="020B0604030504040204" pitchFamily="50" charset="-128"/>
              </a:rPr>
              <a:t>Microsoft 365®のトータルバックアップソリューション</a:t>
            </a:r>
            <a:endParaRPr sz="40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65"/>
        <p:cNvGrpSpPr/>
        <p:nvPr/>
      </p:nvGrpSpPr>
      <p:grpSpPr>
        <a:xfrm>
          <a:off x="0" y="0"/>
          <a:ext cx="0" cy="0"/>
          <a:chOff x="0" y="0"/>
          <a:chExt cx="0" cy="0"/>
        </a:xfrm>
      </p:grpSpPr>
      <p:sp>
        <p:nvSpPr>
          <p:cNvPr id="1766" name="Google Shape;1766;p66"/>
          <p:cNvSpPr txBox="1">
            <a:spLocks noGrp="1"/>
          </p:cNvSpPr>
          <p:nvPr>
            <p:ph type="title"/>
          </p:nvPr>
        </p:nvSpPr>
        <p:spPr>
          <a:xfrm>
            <a:off x="378820" y="456189"/>
            <a:ext cx="11384812" cy="137331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sz="3600" dirty="0" err="1">
                <a:latin typeface="Meiryo UI" panose="020B0604030504040204" pitchFamily="50" charset="-128"/>
                <a:ea typeface="Meiryo UI" panose="020B0604030504040204" pitchFamily="50" charset="-128"/>
                <a:cs typeface="Arial"/>
                <a:sym typeface="Arial"/>
              </a:rPr>
              <a:t>仮想マシンとコンテナ化されたアプリをホストする</a:t>
            </a:r>
            <a:br>
              <a:rPr lang="en-US" sz="3600" dirty="0">
                <a:latin typeface="Meiryo UI" panose="020B0604030504040204" pitchFamily="50" charset="-128"/>
                <a:ea typeface="Meiryo UI" panose="020B0604030504040204" pitchFamily="50" charset="-128"/>
                <a:cs typeface="Arial"/>
                <a:sym typeface="Arial"/>
              </a:rPr>
            </a:br>
            <a:r>
              <a:rPr lang="en-US" sz="3600" dirty="0" err="1">
                <a:latin typeface="Meiryo UI" panose="020B0604030504040204" pitchFamily="50" charset="-128"/>
                <a:ea typeface="Meiryo UI" panose="020B0604030504040204" pitchFamily="50" charset="-128"/>
                <a:cs typeface="Arial"/>
                <a:sym typeface="Arial"/>
              </a:rPr>
              <a:t>オールインワンソリューション</a:t>
            </a:r>
            <a:endParaRPr sz="3600" dirty="0">
              <a:solidFill>
                <a:schemeClr val="lt1"/>
              </a:solidFill>
              <a:latin typeface="Meiryo UI" panose="020B0604030504040204" pitchFamily="50" charset="-128"/>
              <a:ea typeface="Meiryo UI" panose="020B0604030504040204" pitchFamily="50" charset="-128"/>
              <a:cs typeface="Arial"/>
              <a:sym typeface="Arial"/>
            </a:endParaRPr>
          </a:p>
        </p:txBody>
      </p:sp>
      <p:pic>
        <p:nvPicPr>
          <p:cNvPr id="1767" name="Google Shape;1767;p66"/>
          <p:cNvPicPr preferRelativeResize="0"/>
          <p:nvPr/>
        </p:nvPicPr>
        <p:blipFill rotWithShape="1">
          <a:blip r:embed="rId3">
            <a:alphaModFix/>
          </a:blip>
          <a:srcRect/>
          <a:stretch/>
        </p:blipFill>
        <p:spPr>
          <a:xfrm>
            <a:off x="917401" y="1990505"/>
            <a:ext cx="1146380" cy="1146380"/>
          </a:xfrm>
          <a:prstGeom prst="rect">
            <a:avLst/>
          </a:prstGeom>
          <a:noFill/>
          <a:ln>
            <a:noFill/>
          </a:ln>
        </p:spPr>
      </p:pic>
      <p:sp>
        <p:nvSpPr>
          <p:cNvPr id="1768" name="Google Shape;1768;p66"/>
          <p:cNvSpPr/>
          <p:nvPr/>
        </p:nvSpPr>
        <p:spPr>
          <a:xfrm>
            <a:off x="2223611" y="2202745"/>
            <a:ext cx="3456331"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dirty="0">
                <a:solidFill>
                  <a:schemeClr val="lt1"/>
                </a:solidFill>
                <a:latin typeface="Meiryo UI" panose="020B0604030504040204" pitchFamily="50" charset="-128"/>
                <a:ea typeface="Meiryo UI" panose="020B0604030504040204" pitchFamily="50" charset="-128"/>
              </a:rPr>
              <a:t>Virtual Station</a:t>
            </a:r>
            <a:endParaRPr dirty="0">
              <a:latin typeface="Meiryo UI" panose="020B0604030504040204" pitchFamily="50" charset="-128"/>
              <a:ea typeface="Meiryo UI" panose="020B0604030504040204" pitchFamily="50" charset="-128"/>
            </a:endParaRPr>
          </a:p>
        </p:txBody>
      </p:sp>
      <p:sp>
        <p:nvSpPr>
          <p:cNvPr id="1769" name="Google Shape;1769;p66"/>
          <p:cNvSpPr/>
          <p:nvPr/>
        </p:nvSpPr>
        <p:spPr>
          <a:xfrm>
            <a:off x="7478479" y="2202745"/>
            <a:ext cx="3327173"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dirty="0">
                <a:solidFill>
                  <a:schemeClr val="lt1"/>
                </a:solidFill>
                <a:latin typeface="Meiryo UI" panose="020B0604030504040204" pitchFamily="50" charset="-128"/>
                <a:ea typeface="Meiryo UI" panose="020B0604030504040204" pitchFamily="50" charset="-128"/>
              </a:rPr>
              <a:t>Container Station</a:t>
            </a:r>
            <a:endParaRPr dirty="0">
              <a:latin typeface="Meiryo UI" panose="020B0604030504040204" pitchFamily="50" charset="-128"/>
              <a:ea typeface="Meiryo UI" panose="020B0604030504040204" pitchFamily="50" charset="-128"/>
            </a:endParaRPr>
          </a:p>
        </p:txBody>
      </p:sp>
      <p:pic>
        <p:nvPicPr>
          <p:cNvPr id="1770" name="Google Shape;1770;p66"/>
          <p:cNvPicPr preferRelativeResize="0"/>
          <p:nvPr/>
        </p:nvPicPr>
        <p:blipFill rotWithShape="1">
          <a:blip r:embed="rId4">
            <a:alphaModFix/>
          </a:blip>
          <a:srcRect/>
          <a:stretch/>
        </p:blipFill>
        <p:spPr>
          <a:xfrm>
            <a:off x="6192528" y="1942109"/>
            <a:ext cx="1144587" cy="1146380"/>
          </a:xfrm>
          <a:prstGeom prst="rect">
            <a:avLst/>
          </a:prstGeom>
          <a:noFill/>
          <a:ln>
            <a:noFill/>
          </a:ln>
        </p:spPr>
      </p:pic>
      <p:grpSp>
        <p:nvGrpSpPr>
          <p:cNvPr id="1771" name="Google Shape;1771;p66"/>
          <p:cNvGrpSpPr/>
          <p:nvPr/>
        </p:nvGrpSpPr>
        <p:grpSpPr>
          <a:xfrm>
            <a:off x="6236473" y="4014264"/>
            <a:ext cx="5133698" cy="2290602"/>
            <a:chOff x="4572000" y="2832757"/>
            <a:chExt cx="4030362" cy="1798305"/>
          </a:xfrm>
        </p:grpSpPr>
        <p:sp>
          <p:nvSpPr>
            <p:cNvPr id="1772" name="Google Shape;1772;p66"/>
            <p:cNvSpPr/>
            <p:nvPr/>
          </p:nvSpPr>
          <p:spPr>
            <a:xfrm>
              <a:off x="4572000" y="2832757"/>
              <a:ext cx="972713" cy="988253"/>
            </a:xfrm>
            <a:prstGeom prst="rect">
              <a:avLst/>
            </a:prstGeom>
            <a:solidFill>
              <a:srgbClr val="B3C6E7"/>
            </a:solidFill>
            <a:ln w="12700" cap="flat" cmpd="sng">
              <a:solidFill>
                <a:srgbClr val="B3C6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773" name="Google Shape;1773;p66"/>
            <p:cNvSpPr/>
            <p:nvPr/>
          </p:nvSpPr>
          <p:spPr>
            <a:xfrm>
              <a:off x="5606508" y="2832757"/>
              <a:ext cx="2995854" cy="988253"/>
            </a:xfrm>
            <a:prstGeom prst="rect">
              <a:avLst/>
            </a:prstGeom>
            <a:noFill/>
            <a:ln w="12700" cap="flat" cmpd="sng">
              <a:solidFill>
                <a:srgbClr val="B3C6E7"/>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774" name="Google Shape;1774;p66"/>
            <p:cNvSpPr txBox="1"/>
            <p:nvPr/>
          </p:nvSpPr>
          <p:spPr>
            <a:xfrm>
              <a:off x="5604280" y="2833521"/>
              <a:ext cx="1008067" cy="2053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dirty="0">
                  <a:solidFill>
                    <a:schemeClr val="lt1"/>
                  </a:solidFill>
                  <a:latin typeface="Meiryo UI" panose="020B0604030504040204" pitchFamily="50" charset="-128"/>
                  <a:ea typeface="Meiryo UI" panose="020B0604030504040204" pitchFamily="50" charset="-128"/>
                  <a:sym typeface="Arial"/>
                </a:rPr>
                <a:t>Container</a:t>
              </a:r>
              <a:endParaRPr sz="1100" b="1" dirty="0">
                <a:solidFill>
                  <a:schemeClr val="lt1"/>
                </a:solidFill>
                <a:latin typeface="Meiryo UI" panose="020B0604030504040204" pitchFamily="50" charset="-128"/>
                <a:ea typeface="Meiryo UI" panose="020B0604030504040204" pitchFamily="50" charset="-128"/>
                <a:sym typeface="Arial"/>
              </a:endParaRPr>
            </a:p>
          </p:txBody>
        </p:sp>
        <p:sp>
          <p:nvSpPr>
            <p:cNvPr id="1775" name="Google Shape;1775;p66"/>
            <p:cNvSpPr/>
            <p:nvPr/>
          </p:nvSpPr>
          <p:spPr>
            <a:xfrm>
              <a:off x="5677200" y="3133196"/>
              <a:ext cx="902080" cy="261610"/>
            </a:xfrm>
            <a:prstGeom prst="rect">
              <a:avLst/>
            </a:prstGeom>
            <a:solidFill>
              <a:srgbClr val="B3C6E7"/>
            </a:solidFill>
            <a:ln w="12700" cap="flat" cmpd="sng">
              <a:solidFill>
                <a:srgbClr val="B3C6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a:solidFill>
                    <a:schemeClr val="dk1"/>
                  </a:solidFill>
                  <a:latin typeface="Meiryo UI" panose="020B0604030504040204" pitchFamily="50" charset="-128"/>
                  <a:ea typeface="Meiryo UI" panose="020B0604030504040204" pitchFamily="50" charset="-128"/>
                  <a:sym typeface="Arial"/>
                </a:rPr>
                <a:t>Application</a:t>
              </a:r>
              <a:endParaRPr sz="1100" b="1" dirty="0">
                <a:solidFill>
                  <a:schemeClr val="dk1"/>
                </a:solidFill>
                <a:latin typeface="Meiryo UI" panose="020B0604030504040204" pitchFamily="50" charset="-128"/>
                <a:ea typeface="Meiryo UI" panose="020B0604030504040204" pitchFamily="50" charset="-128"/>
                <a:sym typeface="Arial"/>
              </a:endParaRPr>
            </a:p>
          </p:txBody>
        </p:sp>
        <p:sp>
          <p:nvSpPr>
            <p:cNvPr id="1776" name="Google Shape;1776;p66"/>
            <p:cNvSpPr/>
            <p:nvPr/>
          </p:nvSpPr>
          <p:spPr>
            <a:xfrm>
              <a:off x="6649972" y="3133196"/>
              <a:ext cx="902080" cy="261610"/>
            </a:xfrm>
            <a:prstGeom prst="rect">
              <a:avLst/>
            </a:prstGeom>
            <a:solidFill>
              <a:srgbClr val="B3C6E7"/>
            </a:solidFill>
            <a:ln w="12700" cap="flat" cmpd="sng">
              <a:solidFill>
                <a:srgbClr val="B3C6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a:solidFill>
                    <a:schemeClr val="dk1"/>
                  </a:solidFill>
                  <a:latin typeface="Meiryo UI" panose="020B0604030504040204" pitchFamily="50" charset="-128"/>
                  <a:ea typeface="Meiryo UI" panose="020B0604030504040204" pitchFamily="50" charset="-128"/>
                  <a:sym typeface="Arial"/>
                </a:rPr>
                <a:t>Application</a:t>
              </a:r>
              <a:endParaRPr sz="1100" b="1" dirty="0">
                <a:solidFill>
                  <a:schemeClr val="dk1"/>
                </a:solidFill>
                <a:latin typeface="Meiryo UI" panose="020B0604030504040204" pitchFamily="50" charset="-128"/>
                <a:ea typeface="Meiryo UI" panose="020B0604030504040204" pitchFamily="50" charset="-128"/>
                <a:sym typeface="Arial"/>
              </a:endParaRPr>
            </a:p>
          </p:txBody>
        </p:sp>
        <p:sp>
          <p:nvSpPr>
            <p:cNvPr id="1777" name="Google Shape;1777;p66"/>
            <p:cNvSpPr/>
            <p:nvPr/>
          </p:nvSpPr>
          <p:spPr>
            <a:xfrm>
              <a:off x="7610777" y="3133196"/>
              <a:ext cx="902080" cy="261610"/>
            </a:xfrm>
            <a:prstGeom prst="rect">
              <a:avLst/>
            </a:prstGeom>
            <a:solidFill>
              <a:srgbClr val="B3C6E7"/>
            </a:solidFill>
            <a:ln w="12700" cap="flat" cmpd="sng">
              <a:solidFill>
                <a:srgbClr val="B3C6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a:solidFill>
                    <a:schemeClr val="dk1"/>
                  </a:solidFill>
                  <a:latin typeface="Meiryo UI" panose="020B0604030504040204" pitchFamily="50" charset="-128"/>
                  <a:ea typeface="Meiryo UI" panose="020B0604030504040204" pitchFamily="50" charset="-128"/>
                  <a:sym typeface="Arial"/>
                </a:rPr>
                <a:t>Application</a:t>
              </a:r>
              <a:endParaRPr sz="1100" b="1" dirty="0">
                <a:solidFill>
                  <a:schemeClr val="dk1"/>
                </a:solidFill>
                <a:latin typeface="Meiryo UI" panose="020B0604030504040204" pitchFamily="50" charset="-128"/>
                <a:ea typeface="Meiryo UI" panose="020B0604030504040204" pitchFamily="50" charset="-128"/>
                <a:sym typeface="Arial"/>
              </a:endParaRPr>
            </a:p>
          </p:txBody>
        </p:sp>
        <p:sp>
          <p:nvSpPr>
            <p:cNvPr id="1778" name="Google Shape;1778;p66"/>
            <p:cNvSpPr/>
            <p:nvPr/>
          </p:nvSpPr>
          <p:spPr>
            <a:xfrm>
              <a:off x="5677200" y="3454978"/>
              <a:ext cx="902080" cy="261610"/>
            </a:xfrm>
            <a:prstGeom prst="rect">
              <a:avLst/>
            </a:prstGeom>
            <a:solidFill>
              <a:srgbClr val="9CC2E5"/>
            </a:solidFill>
            <a:ln w="12700" cap="flat" cmpd="sng">
              <a:solidFill>
                <a:srgbClr val="9CC2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a:solidFill>
                    <a:schemeClr val="dk1"/>
                  </a:solidFill>
                  <a:latin typeface="Meiryo UI" panose="020B0604030504040204" pitchFamily="50" charset="-128"/>
                  <a:ea typeface="Meiryo UI" panose="020B0604030504040204" pitchFamily="50" charset="-128"/>
                  <a:sym typeface="Arial"/>
                </a:rPr>
                <a:t>Filesystem</a:t>
              </a:r>
              <a:endParaRPr sz="1100" b="1" dirty="0">
                <a:solidFill>
                  <a:schemeClr val="dk1"/>
                </a:solidFill>
                <a:latin typeface="Meiryo UI" panose="020B0604030504040204" pitchFamily="50" charset="-128"/>
                <a:ea typeface="Meiryo UI" panose="020B0604030504040204" pitchFamily="50" charset="-128"/>
                <a:sym typeface="Arial"/>
              </a:endParaRPr>
            </a:p>
          </p:txBody>
        </p:sp>
        <p:sp>
          <p:nvSpPr>
            <p:cNvPr id="1779" name="Google Shape;1779;p66"/>
            <p:cNvSpPr/>
            <p:nvPr/>
          </p:nvSpPr>
          <p:spPr>
            <a:xfrm>
              <a:off x="6649972" y="3454978"/>
              <a:ext cx="902080" cy="261610"/>
            </a:xfrm>
            <a:prstGeom prst="rect">
              <a:avLst/>
            </a:prstGeom>
            <a:solidFill>
              <a:srgbClr val="9CC2E5"/>
            </a:solidFill>
            <a:ln w="12700" cap="flat" cmpd="sng">
              <a:solidFill>
                <a:srgbClr val="9CC2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a:solidFill>
                    <a:schemeClr val="dk1"/>
                  </a:solidFill>
                  <a:latin typeface="Meiryo UI" panose="020B0604030504040204" pitchFamily="50" charset="-128"/>
                  <a:ea typeface="Meiryo UI" panose="020B0604030504040204" pitchFamily="50" charset="-128"/>
                  <a:sym typeface="Arial"/>
                </a:rPr>
                <a:t>Filesystem</a:t>
              </a:r>
              <a:endParaRPr sz="1100" b="1" dirty="0">
                <a:solidFill>
                  <a:schemeClr val="dk1"/>
                </a:solidFill>
                <a:latin typeface="Meiryo UI" panose="020B0604030504040204" pitchFamily="50" charset="-128"/>
                <a:ea typeface="Meiryo UI" panose="020B0604030504040204" pitchFamily="50" charset="-128"/>
                <a:sym typeface="Arial"/>
              </a:endParaRPr>
            </a:p>
          </p:txBody>
        </p:sp>
        <p:sp>
          <p:nvSpPr>
            <p:cNvPr id="1780" name="Google Shape;1780;p66"/>
            <p:cNvSpPr/>
            <p:nvPr/>
          </p:nvSpPr>
          <p:spPr>
            <a:xfrm>
              <a:off x="7610777" y="3454978"/>
              <a:ext cx="902080" cy="261610"/>
            </a:xfrm>
            <a:prstGeom prst="rect">
              <a:avLst/>
            </a:prstGeom>
            <a:solidFill>
              <a:srgbClr val="9CC2E5"/>
            </a:solidFill>
            <a:ln w="12700" cap="flat" cmpd="sng">
              <a:solidFill>
                <a:srgbClr val="9CC2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a:solidFill>
                    <a:schemeClr val="dk1"/>
                  </a:solidFill>
                  <a:latin typeface="Meiryo UI" panose="020B0604030504040204" pitchFamily="50" charset="-128"/>
                  <a:ea typeface="Meiryo UI" panose="020B0604030504040204" pitchFamily="50" charset="-128"/>
                  <a:sym typeface="Arial"/>
                </a:rPr>
                <a:t>Filesystem</a:t>
              </a:r>
              <a:endParaRPr sz="1100" b="1" dirty="0">
                <a:solidFill>
                  <a:schemeClr val="dk1"/>
                </a:solidFill>
                <a:latin typeface="Meiryo UI" panose="020B0604030504040204" pitchFamily="50" charset="-128"/>
                <a:ea typeface="Meiryo UI" panose="020B0604030504040204" pitchFamily="50" charset="-128"/>
                <a:sym typeface="Arial"/>
              </a:endParaRPr>
            </a:p>
          </p:txBody>
        </p:sp>
        <p:sp>
          <p:nvSpPr>
            <p:cNvPr id="1781" name="Google Shape;1781;p66"/>
            <p:cNvSpPr txBox="1"/>
            <p:nvPr/>
          </p:nvSpPr>
          <p:spPr>
            <a:xfrm>
              <a:off x="4572000" y="2895861"/>
              <a:ext cx="972714" cy="3382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dirty="0">
                  <a:solidFill>
                    <a:schemeClr val="dk1"/>
                  </a:solidFill>
                  <a:latin typeface="Meiryo UI" panose="020B0604030504040204" pitchFamily="50" charset="-128"/>
                  <a:ea typeface="Meiryo UI" panose="020B0604030504040204" pitchFamily="50" charset="-128"/>
                  <a:sym typeface="Arial"/>
                </a:rPr>
                <a:t>Container Station</a:t>
              </a:r>
              <a:endParaRPr sz="1100" b="1" dirty="0">
                <a:solidFill>
                  <a:schemeClr val="dk1"/>
                </a:solidFill>
                <a:latin typeface="Meiryo UI" panose="020B0604030504040204" pitchFamily="50" charset="-128"/>
                <a:ea typeface="Meiryo UI" panose="020B0604030504040204" pitchFamily="50" charset="-128"/>
                <a:sym typeface="Arial"/>
              </a:endParaRPr>
            </a:p>
          </p:txBody>
        </p:sp>
        <p:pic>
          <p:nvPicPr>
            <p:cNvPr id="1782" name="Google Shape;1782;p66"/>
            <p:cNvPicPr preferRelativeResize="0"/>
            <p:nvPr/>
          </p:nvPicPr>
          <p:blipFill rotWithShape="1">
            <a:blip r:embed="rId5">
              <a:alphaModFix/>
            </a:blip>
            <a:srcRect/>
            <a:stretch/>
          </p:blipFill>
          <p:spPr>
            <a:xfrm>
              <a:off x="4667482" y="3368305"/>
              <a:ext cx="399720" cy="336907"/>
            </a:xfrm>
            <a:prstGeom prst="rect">
              <a:avLst/>
            </a:prstGeom>
            <a:noFill/>
            <a:ln>
              <a:noFill/>
            </a:ln>
          </p:spPr>
        </p:pic>
        <p:pic>
          <p:nvPicPr>
            <p:cNvPr id="1783" name="Google Shape;1783;p66" descr="一張含有 標誌, 時鐘 的圖片&#10;&#10;自動產生的描述"/>
            <p:cNvPicPr preferRelativeResize="0"/>
            <p:nvPr/>
          </p:nvPicPr>
          <p:blipFill rotWithShape="1">
            <a:blip r:embed="rId6">
              <a:alphaModFix/>
            </a:blip>
            <a:srcRect/>
            <a:stretch/>
          </p:blipFill>
          <p:spPr>
            <a:xfrm>
              <a:off x="5067203" y="3419845"/>
              <a:ext cx="424864" cy="285367"/>
            </a:xfrm>
            <a:prstGeom prst="rect">
              <a:avLst/>
            </a:prstGeom>
            <a:noFill/>
            <a:ln>
              <a:noFill/>
            </a:ln>
          </p:spPr>
        </p:pic>
        <p:sp>
          <p:nvSpPr>
            <p:cNvPr id="1784" name="Google Shape;1784;p66"/>
            <p:cNvSpPr/>
            <p:nvPr/>
          </p:nvSpPr>
          <p:spPr>
            <a:xfrm>
              <a:off x="4572000" y="3924611"/>
              <a:ext cx="4030362" cy="310139"/>
            </a:xfrm>
            <a:prstGeom prst="rect">
              <a:avLst/>
            </a:prstGeom>
            <a:solidFill>
              <a:srgbClr val="A8D08C"/>
            </a:solidFill>
            <a:ln w="12700" cap="flat" cmpd="sng">
              <a:solidFill>
                <a:srgbClr val="A8D0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a:solidFill>
                    <a:schemeClr val="dk1"/>
                  </a:solidFill>
                  <a:latin typeface="Meiryo UI" panose="020B0604030504040204" pitchFamily="50" charset="-128"/>
                  <a:ea typeface="Meiryo UI" panose="020B0604030504040204" pitchFamily="50" charset="-128"/>
                  <a:sym typeface="Arial"/>
                </a:rPr>
                <a:t>Host OS</a:t>
              </a:r>
              <a:endParaRPr sz="1100" b="1" dirty="0">
                <a:solidFill>
                  <a:schemeClr val="dk1"/>
                </a:solidFill>
                <a:latin typeface="Meiryo UI" panose="020B0604030504040204" pitchFamily="50" charset="-128"/>
                <a:ea typeface="Meiryo UI" panose="020B0604030504040204" pitchFamily="50" charset="-128"/>
                <a:sym typeface="Arial"/>
              </a:endParaRPr>
            </a:p>
          </p:txBody>
        </p:sp>
        <p:sp>
          <p:nvSpPr>
            <p:cNvPr id="1785" name="Google Shape;1785;p66"/>
            <p:cNvSpPr/>
            <p:nvPr/>
          </p:nvSpPr>
          <p:spPr>
            <a:xfrm>
              <a:off x="4572000" y="4320923"/>
              <a:ext cx="4030362" cy="310139"/>
            </a:xfrm>
            <a:prstGeom prst="rect">
              <a:avLst/>
            </a:prstGeom>
            <a:solidFill>
              <a:srgbClr val="C9C9C9"/>
            </a:solidFill>
            <a:ln w="12700" cap="flat" cmpd="sng">
              <a:solidFill>
                <a:srgbClr val="C9C9C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dirty="0">
                  <a:solidFill>
                    <a:schemeClr val="dk1"/>
                  </a:solidFill>
                  <a:latin typeface="Meiryo UI" panose="020B0604030504040204" pitchFamily="50" charset="-128"/>
                  <a:ea typeface="Meiryo UI" panose="020B0604030504040204" pitchFamily="50" charset="-128"/>
                  <a:sym typeface="Arial"/>
                </a:rPr>
                <a:t>Hardware</a:t>
              </a:r>
              <a:endParaRPr sz="1100" b="1" dirty="0">
                <a:solidFill>
                  <a:schemeClr val="dk1"/>
                </a:solidFill>
                <a:latin typeface="Meiryo UI" panose="020B0604030504040204" pitchFamily="50" charset="-128"/>
                <a:ea typeface="Meiryo UI" panose="020B0604030504040204" pitchFamily="50" charset="-128"/>
                <a:sym typeface="Arial"/>
              </a:endParaRPr>
            </a:p>
          </p:txBody>
        </p:sp>
      </p:grpSp>
      <p:grpSp>
        <p:nvGrpSpPr>
          <p:cNvPr id="1786" name="Google Shape;1786;p66"/>
          <p:cNvGrpSpPr/>
          <p:nvPr/>
        </p:nvGrpSpPr>
        <p:grpSpPr>
          <a:xfrm>
            <a:off x="791850" y="4276847"/>
            <a:ext cx="5133695" cy="951047"/>
            <a:chOff x="380456" y="4605816"/>
            <a:chExt cx="5844946" cy="1082810"/>
          </a:xfrm>
        </p:grpSpPr>
        <p:grpSp>
          <p:nvGrpSpPr>
            <p:cNvPr id="1787" name="Google Shape;1787;p66"/>
            <p:cNvGrpSpPr/>
            <p:nvPr/>
          </p:nvGrpSpPr>
          <p:grpSpPr>
            <a:xfrm>
              <a:off x="380456" y="4614344"/>
              <a:ext cx="4632333" cy="1065754"/>
              <a:chOff x="1360606" y="1631086"/>
              <a:chExt cx="3007657" cy="703044"/>
            </a:xfrm>
          </p:grpSpPr>
          <p:grpSp>
            <p:nvGrpSpPr>
              <p:cNvPr id="1788" name="Google Shape;1788;p66"/>
              <p:cNvGrpSpPr/>
              <p:nvPr/>
            </p:nvGrpSpPr>
            <p:grpSpPr>
              <a:xfrm>
                <a:off x="1360606" y="1631086"/>
                <a:ext cx="3007657" cy="703044"/>
                <a:chOff x="1360608" y="1631084"/>
                <a:chExt cx="3007661" cy="703043"/>
              </a:xfrm>
            </p:grpSpPr>
            <p:sp>
              <p:nvSpPr>
                <p:cNvPr id="1789" name="Google Shape;1789;p66"/>
                <p:cNvSpPr/>
                <p:nvPr/>
              </p:nvSpPr>
              <p:spPr>
                <a:xfrm>
                  <a:off x="1360608" y="1631084"/>
                  <a:ext cx="703043" cy="703043"/>
                </a:xfrm>
                <a:prstGeom prst="ellipse">
                  <a:avLst/>
                </a:prstGeom>
                <a:solidFill>
                  <a:srgbClr val="EE6D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790" name="Google Shape;1790;p66"/>
                <p:cNvSpPr/>
                <p:nvPr/>
              </p:nvSpPr>
              <p:spPr>
                <a:xfrm>
                  <a:off x="2128814" y="1631084"/>
                  <a:ext cx="703043" cy="703043"/>
                </a:xfrm>
                <a:prstGeom prst="ellipse">
                  <a:avLst/>
                </a:prstGeom>
                <a:solidFill>
                  <a:srgbClr val="EE6D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791" name="Google Shape;1791;p66"/>
                <p:cNvSpPr/>
                <p:nvPr/>
              </p:nvSpPr>
              <p:spPr>
                <a:xfrm>
                  <a:off x="2897020" y="1631084"/>
                  <a:ext cx="703043" cy="703043"/>
                </a:xfrm>
                <a:prstGeom prst="ellipse">
                  <a:avLst/>
                </a:prstGeom>
                <a:solidFill>
                  <a:srgbClr val="EE6D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792" name="Google Shape;1792;p66"/>
                <p:cNvSpPr/>
                <p:nvPr/>
              </p:nvSpPr>
              <p:spPr>
                <a:xfrm>
                  <a:off x="3665226" y="1631084"/>
                  <a:ext cx="703043" cy="703043"/>
                </a:xfrm>
                <a:prstGeom prst="ellipse">
                  <a:avLst/>
                </a:prstGeom>
                <a:solidFill>
                  <a:srgbClr val="EE6D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pic>
            <p:nvPicPr>
              <p:cNvPr id="1793" name="Google Shape;1793;p66"/>
              <p:cNvPicPr preferRelativeResize="0"/>
              <p:nvPr/>
            </p:nvPicPr>
            <p:blipFill rotWithShape="1">
              <a:blip r:embed="rId7">
                <a:alphaModFix/>
              </a:blip>
              <a:srcRect/>
              <a:stretch/>
            </p:blipFill>
            <p:spPr>
              <a:xfrm>
                <a:off x="3829006" y="1755316"/>
                <a:ext cx="375475" cy="444014"/>
              </a:xfrm>
              <a:prstGeom prst="rect">
                <a:avLst/>
              </a:prstGeom>
              <a:noFill/>
              <a:ln>
                <a:noFill/>
              </a:ln>
            </p:spPr>
          </p:pic>
          <p:pic>
            <p:nvPicPr>
              <p:cNvPr id="1794" name="Google Shape;1794;p66"/>
              <p:cNvPicPr preferRelativeResize="0"/>
              <p:nvPr/>
            </p:nvPicPr>
            <p:blipFill rotWithShape="1">
              <a:blip r:embed="rId8">
                <a:alphaModFix/>
              </a:blip>
              <a:srcRect/>
              <a:stretch/>
            </p:blipFill>
            <p:spPr>
              <a:xfrm>
                <a:off x="2271376" y="1748573"/>
                <a:ext cx="377479" cy="444014"/>
              </a:xfrm>
              <a:prstGeom prst="rect">
                <a:avLst/>
              </a:prstGeom>
              <a:noFill/>
              <a:ln>
                <a:noFill/>
              </a:ln>
            </p:spPr>
          </p:pic>
          <p:pic>
            <p:nvPicPr>
              <p:cNvPr id="1795" name="Google Shape;1795;p66"/>
              <p:cNvPicPr preferRelativeResize="0"/>
              <p:nvPr/>
            </p:nvPicPr>
            <p:blipFill rotWithShape="1">
              <a:blip r:embed="rId9">
                <a:alphaModFix/>
              </a:blip>
              <a:srcRect/>
              <a:stretch/>
            </p:blipFill>
            <p:spPr>
              <a:xfrm>
                <a:off x="2976423" y="1889079"/>
                <a:ext cx="559910" cy="161824"/>
              </a:xfrm>
              <a:prstGeom prst="rect">
                <a:avLst/>
              </a:prstGeom>
              <a:noFill/>
              <a:ln>
                <a:noFill/>
              </a:ln>
            </p:spPr>
          </p:pic>
          <p:pic>
            <p:nvPicPr>
              <p:cNvPr id="1796" name="Google Shape;1796;p66"/>
              <p:cNvPicPr preferRelativeResize="0"/>
              <p:nvPr/>
            </p:nvPicPr>
            <p:blipFill rotWithShape="1">
              <a:blip r:embed="rId10">
                <a:alphaModFix/>
              </a:blip>
              <a:srcRect/>
              <a:stretch/>
            </p:blipFill>
            <p:spPr>
              <a:xfrm>
                <a:off x="1488031" y="1779103"/>
                <a:ext cx="452027" cy="399363"/>
              </a:xfrm>
              <a:prstGeom prst="rect">
                <a:avLst/>
              </a:prstGeom>
              <a:noFill/>
              <a:ln>
                <a:noFill/>
              </a:ln>
            </p:spPr>
          </p:pic>
        </p:grpSp>
        <p:pic>
          <p:nvPicPr>
            <p:cNvPr id="1797" name="Google Shape;1797;p66"/>
            <p:cNvPicPr preferRelativeResize="0"/>
            <p:nvPr/>
          </p:nvPicPr>
          <p:blipFill rotWithShape="1">
            <a:blip r:embed="rId11">
              <a:alphaModFix/>
            </a:blip>
            <a:srcRect/>
            <a:stretch/>
          </p:blipFill>
          <p:spPr>
            <a:xfrm>
              <a:off x="5142592" y="4605816"/>
              <a:ext cx="1082810" cy="1082810"/>
            </a:xfrm>
            <a:prstGeom prst="rect">
              <a:avLst/>
            </a:prstGeom>
            <a:noFill/>
            <a:ln>
              <a:noFill/>
            </a:ln>
          </p:spPr>
        </p:pic>
      </p:grpSp>
      <p:sp>
        <p:nvSpPr>
          <p:cNvPr id="1798" name="Google Shape;1798;p66"/>
          <p:cNvSpPr/>
          <p:nvPr/>
        </p:nvSpPr>
        <p:spPr>
          <a:xfrm>
            <a:off x="885333" y="3221788"/>
            <a:ext cx="4942085"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Virtualization </a:t>
            </a:r>
            <a:r>
              <a:rPr lang="en-US" dirty="0" err="1">
                <a:solidFill>
                  <a:schemeClr val="lt1"/>
                </a:solidFill>
                <a:latin typeface="Meiryo UI" panose="020B0604030504040204" pitchFamily="50" charset="-128"/>
                <a:ea typeface="Meiryo UI" panose="020B0604030504040204" pitchFamily="50" charset="-128"/>
              </a:rPr>
              <a:t>Stationを使用すると、Windows、Linux</a:t>
            </a:r>
            <a:r>
              <a:rPr lang="en-US" dirty="0">
                <a:solidFill>
                  <a:schemeClr val="lt1"/>
                </a:solidFill>
                <a:latin typeface="Meiryo UI" panose="020B0604030504040204" pitchFamily="50" charset="-128"/>
                <a:ea typeface="Meiryo UI" panose="020B0604030504040204" pitchFamily="50" charset="-128"/>
              </a:rPr>
              <a:t>®、UNIX®、</a:t>
            </a:r>
            <a:r>
              <a:rPr lang="en-US" dirty="0" err="1">
                <a:solidFill>
                  <a:schemeClr val="lt1"/>
                </a:solidFill>
                <a:latin typeface="Meiryo UI" panose="020B0604030504040204" pitchFamily="50" charset="-128"/>
                <a:ea typeface="Meiryo UI" panose="020B0604030504040204" pitchFamily="50" charset="-128"/>
              </a:rPr>
              <a:t>Android、QuTScloudオペレーティング</a:t>
            </a:r>
            <a:r>
              <a:rPr lang="en-US" dirty="0">
                <a:solidFill>
                  <a:schemeClr val="lt1"/>
                </a:solidFill>
                <a:latin typeface="Meiryo UI" panose="020B0604030504040204" pitchFamily="50" charset="-128"/>
                <a:ea typeface="Meiryo UI" panose="020B0604030504040204" pitchFamily="50" charset="-128"/>
              </a:rPr>
              <a:t> </a:t>
            </a:r>
            <a:r>
              <a:rPr lang="en-US" dirty="0" err="1">
                <a:solidFill>
                  <a:schemeClr val="lt1"/>
                </a:solidFill>
                <a:latin typeface="Meiryo UI" panose="020B0604030504040204" pitchFamily="50" charset="-128"/>
                <a:ea typeface="Meiryo UI" panose="020B0604030504040204" pitchFamily="50" charset="-128"/>
              </a:rPr>
              <a:t>システムをサポートするTurbo</a:t>
            </a:r>
            <a:r>
              <a:rPr lang="en-US" dirty="0">
                <a:solidFill>
                  <a:schemeClr val="lt1"/>
                </a:solidFill>
                <a:latin typeface="Meiryo UI" panose="020B0604030504040204" pitchFamily="50" charset="-128"/>
                <a:ea typeface="Meiryo UI" panose="020B0604030504040204" pitchFamily="50" charset="-128"/>
              </a:rPr>
              <a:t> </a:t>
            </a:r>
            <a:r>
              <a:rPr lang="en-US" dirty="0" err="1">
                <a:solidFill>
                  <a:schemeClr val="lt1"/>
                </a:solidFill>
                <a:latin typeface="Meiryo UI" panose="020B0604030504040204" pitchFamily="50" charset="-128"/>
                <a:ea typeface="Meiryo UI" panose="020B0604030504040204" pitchFamily="50" charset="-128"/>
              </a:rPr>
              <a:t>NAS上に仮想マシン</a:t>
            </a:r>
            <a:r>
              <a:rPr lang="en-US" dirty="0">
                <a:solidFill>
                  <a:schemeClr val="lt1"/>
                </a:solidFill>
                <a:latin typeface="Meiryo UI" panose="020B0604030504040204" pitchFamily="50" charset="-128"/>
                <a:ea typeface="Meiryo UI" panose="020B0604030504040204" pitchFamily="50" charset="-128"/>
              </a:rPr>
              <a:t>(VM)</a:t>
            </a:r>
            <a:r>
              <a:rPr lang="en-US" dirty="0" err="1">
                <a:solidFill>
                  <a:schemeClr val="lt1"/>
                </a:solidFill>
                <a:latin typeface="Meiryo UI" panose="020B0604030504040204" pitchFamily="50" charset="-128"/>
                <a:ea typeface="Meiryo UI" panose="020B0604030504040204" pitchFamily="50" charset="-128"/>
              </a:rPr>
              <a:t>を作成できます</a:t>
            </a:r>
            <a:r>
              <a:rPr lang="en-US" dirty="0">
                <a:solidFill>
                  <a:schemeClr val="lt1"/>
                </a:solidFill>
                <a:latin typeface="Meiryo UI" panose="020B0604030504040204" pitchFamily="50" charset="-128"/>
                <a:ea typeface="Meiryo UI" panose="020B0604030504040204" pitchFamily="50" charset="-128"/>
              </a:rPr>
              <a:t>。</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799" name="Google Shape;1799;p66"/>
          <p:cNvSpPr/>
          <p:nvPr/>
        </p:nvSpPr>
        <p:spPr>
          <a:xfrm>
            <a:off x="6091538" y="3201094"/>
            <a:ext cx="5504957"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LXDとDocker®の軽量仮想化テクノロジーを体験し</a:t>
            </a:r>
            <a:r>
              <a:rPr lang="ja-JP" altLang="en-US" dirty="0">
                <a:solidFill>
                  <a:schemeClr val="lt1"/>
                </a:solidFill>
                <a:latin typeface="Meiryo UI" panose="020B0604030504040204" pitchFamily="50" charset="-128"/>
                <a:ea typeface="Meiryo UI" panose="020B0604030504040204" pitchFamily="50" charset="-128"/>
              </a:rPr>
              <a:t>て</a:t>
            </a:r>
            <a:r>
              <a:rPr lang="en-US" dirty="0">
                <a:solidFill>
                  <a:schemeClr val="lt1"/>
                </a:solidFill>
                <a:latin typeface="Meiryo UI" panose="020B0604030504040204" pitchFamily="50" charset="-128"/>
                <a:ea typeface="Meiryo UI" panose="020B0604030504040204" pitchFamily="50" charset="-128"/>
              </a:rPr>
              <a:t>、Docker Hub Registry® </a:t>
            </a:r>
            <a:r>
              <a:rPr lang="en-US" dirty="0" err="1">
                <a:solidFill>
                  <a:schemeClr val="lt1"/>
                </a:solidFill>
                <a:latin typeface="Meiryo UI" panose="020B0604030504040204" pitchFamily="50" charset="-128"/>
                <a:ea typeface="Meiryo UI" panose="020B0604030504040204" pitchFamily="50" charset="-128"/>
              </a:rPr>
              <a:t>からアプリをダウンロードし、コンテナをインポート</a:t>
            </a:r>
            <a:r>
              <a:rPr lang="en-US" dirty="0">
                <a:solidFill>
                  <a:schemeClr val="lt1"/>
                </a:solidFill>
                <a:latin typeface="Meiryo UI" panose="020B0604030504040204" pitchFamily="50" charset="-128"/>
                <a:ea typeface="Meiryo UI" panose="020B0604030504040204" pitchFamily="50" charset="-128"/>
              </a:rPr>
              <a:t>/</a:t>
            </a:r>
            <a:r>
              <a:rPr lang="en-US" dirty="0" err="1">
                <a:solidFill>
                  <a:schemeClr val="lt1"/>
                </a:solidFill>
                <a:latin typeface="Meiryo UI" panose="020B0604030504040204" pitchFamily="50" charset="-128"/>
                <a:ea typeface="Meiryo UI" panose="020B0604030504040204" pitchFamily="50" charset="-128"/>
              </a:rPr>
              <a:t>エクスポートし、豊富なマイクロサービスを作成します</a:t>
            </a:r>
            <a:r>
              <a:rPr lang="en-US" dirty="0">
                <a:solidFill>
                  <a:schemeClr val="lt1"/>
                </a:solidFill>
                <a:latin typeface="Meiryo UI" panose="020B0604030504040204" pitchFamily="50" charset="-128"/>
                <a:ea typeface="Meiryo UI" panose="020B0604030504040204" pitchFamily="50" charset="-128"/>
              </a:rPr>
              <a:t>。</a:t>
            </a:r>
            <a:endParaRPr sz="14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03"/>
        <p:cNvGrpSpPr/>
        <p:nvPr/>
      </p:nvGrpSpPr>
      <p:grpSpPr>
        <a:xfrm>
          <a:off x="0" y="0"/>
          <a:ext cx="0" cy="0"/>
          <a:chOff x="0" y="0"/>
          <a:chExt cx="0" cy="0"/>
        </a:xfrm>
      </p:grpSpPr>
      <p:sp>
        <p:nvSpPr>
          <p:cNvPr id="1804" name="Google Shape;1804;p67"/>
          <p:cNvSpPr txBox="1">
            <a:spLocks noGrp="1"/>
          </p:cNvSpPr>
          <p:nvPr>
            <p:ph type="title"/>
          </p:nvPr>
        </p:nvSpPr>
        <p:spPr>
          <a:xfrm>
            <a:off x="683888" y="554422"/>
            <a:ext cx="10686477" cy="116957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sz="3600" dirty="0" err="1">
                <a:latin typeface="Meiryo UI" panose="020B0604030504040204" pitchFamily="50" charset="-128"/>
                <a:ea typeface="Meiryo UI" panose="020B0604030504040204" pitchFamily="50" charset="-128"/>
                <a:cs typeface="Arial"/>
                <a:sym typeface="Arial"/>
              </a:rPr>
              <a:t>企業やワ</a:t>
            </a:r>
            <a:r>
              <a:rPr lang="en-US" sz="3600" dirty="0">
                <a:latin typeface="Meiryo UI" panose="020B0604030504040204" pitchFamily="50" charset="-128"/>
                <a:ea typeface="Meiryo UI" panose="020B0604030504040204" pitchFamily="50" charset="-128"/>
                <a:cs typeface="Arial"/>
                <a:sym typeface="Arial"/>
              </a:rPr>
              <a:t>ー</a:t>
            </a:r>
            <a:r>
              <a:rPr lang="ja-JP" altLang="en-US" sz="3600" dirty="0">
                <a:latin typeface="Meiryo UI" panose="020B0604030504040204" pitchFamily="50" charset="-128"/>
                <a:ea typeface="Meiryo UI" panose="020B0604030504040204" pitchFamily="50" charset="-128"/>
                <a:cs typeface="Arial"/>
                <a:sym typeface="Arial"/>
              </a:rPr>
              <a:t>ク</a:t>
            </a:r>
            <a:r>
              <a:rPr lang="en-US" sz="3600" dirty="0" err="1">
                <a:latin typeface="Meiryo UI" panose="020B0604030504040204" pitchFamily="50" charset="-128"/>
                <a:ea typeface="Meiryo UI" panose="020B0604030504040204" pitchFamily="50" charset="-128"/>
                <a:cs typeface="Arial"/>
                <a:sym typeface="Arial"/>
              </a:rPr>
              <a:t>グループに適した</a:t>
            </a:r>
            <a:br>
              <a:rPr lang="en-US" sz="3600" dirty="0">
                <a:latin typeface="Meiryo UI" panose="020B0604030504040204" pitchFamily="50" charset="-128"/>
                <a:ea typeface="Meiryo UI" panose="020B0604030504040204" pitchFamily="50" charset="-128"/>
                <a:cs typeface="Arial"/>
                <a:sym typeface="Arial"/>
              </a:rPr>
            </a:br>
            <a:r>
              <a:rPr lang="en-US" sz="3600" dirty="0" err="1">
                <a:latin typeface="Meiryo UI" panose="020B0604030504040204" pitchFamily="50" charset="-128"/>
                <a:ea typeface="Meiryo UI" panose="020B0604030504040204" pitchFamily="50" charset="-128"/>
                <a:cs typeface="Arial"/>
                <a:sym typeface="Arial"/>
              </a:rPr>
              <a:t>QuTScloud仮想NASソリューション</a:t>
            </a:r>
            <a:endParaRPr sz="3600" dirty="0">
              <a:solidFill>
                <a:schemeClr val="lt1"/>
              </a:solidFill>
              <a:latin typeface="Meiryo UI" panose="020B0604030504040204" pitchFamily="50" charset="-128"/>
              <a:ea typeface="Meiryo UI" panose="020B0604030504040204" pitchFamily="50" charset="-128"/>
              <a:cs typeface="Arial"/>
              <a:sym typeface="Arial"/>
            </a:endParaRPr>
          </a:p>
        </p:txBody>
      </p:sp>
      <p:pic>
        <p:nvPicPr>
          <p:cNvPr id="1805" name="Google Shape;1805;p67"/>
          <p:cNvPicPr preferRelativeResize="0"/>
          <p:nvPr/>
        </p:nvPicPr>
        <p:blipFill rotWithShape="1">
          <a:blip r:embed="rId3">
            <a:alphaModFix/>
          </a:blip>
          <a:srcRect/>
          <a:stretch/>
        </p:blipFill>
        <p:spPr>
          <a:xfrm>
            <a:off x="1476991" y="1723999"/>
            <a:ext cx="1965472" cy="1965472"/>
          </a:xfrm>
          <a:prstGeom prst="rect">
            <a:avLst/>
          </a:prstGeom>
          <a:noFill/>
          <a:ln>
            <a:noFill/>
          </a:ln>
        </p:spPr>
      </p:pic>
      <p:pic>
        <p:nvPicPr>
          <p:cNvPr id="1806" name="Google Shape;1806;p67"/>
          <p:cNvPicPr preferRelativeResize="0"/>
          <p:nvPr/>
        </p:nvPicPr>
        <p:blipFill rotWithShape="1">
          <a:blip r:embed="rId4">
            <a:alphaModFix/>
          </a:blip>
          <a:srcRect/>
          <a:stretch/>
        </p:blipFill>
        <p:spPr>
          <a:xfrm>
            <a:off x="4438442" y="2335560"/>
            <a:ext cx="7204283" cy="3575725"/>
          </a:xfrm>
          <a:prstGeom prst="rect">
            <a:avLst/>
          </a:prstGeom>
          <a:noFill/>
          <a:ln>
            <a:noFill/>
          </a:ln>
        </p:spPr>
      </p:pic>
      <p:sp>
        <p:nvSpPr>
          <p:cNvPr id="1807" name="Google Shape;1807;p67"/>
          <p:cNvSpPr/>
          <p:nvPr/>
        </p:nvSpPr>
        <p:spPr>
          <a:xfrm>
            <a:off x="575732" y="3420208"/>
            <a:ext cx="3754554" cy="24622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QuTScloudは、QNAPのQTSオペレーティングシステムに基づく仮想アプライアンスで、QNAP</a:t>
            </a:r>
            <a:r>
              <a:rPr lang="en-US" dirty="0">
                <a:solidFill>
                  <a:schemeClr val="lt1"/>
                </a:solidFill>
                <a:latin typeface="Meiryo UI" panose="020B0604030504040204" pitchFamily="50" charset="-128"/>
                <a:ea typeface="Meiryo UI" panose="020B0604030504040204" pitchFamily="50" charset="-128"/>
              </a:rPr>
              <a:t> Virtualization </a:t>
            </a:r>
            <a:r>
              <a:rPr lang="en-US" dirty="0" err="1">
                <a:solidFill>
                  <a:schemeClr val="lt1"/>
                </a:solidFill>
                <a:latin typeface="Meiryo UI" panose="020B0604030504040204" pitchFamily="50" charset="-128"/>
                <a:ea typeface="Meiryo UI" panose="020B0604030504040204" pitchFamily="50" charset="-128"/>
              </a:rPr>
              <a:t>Stationですばやく起動できます</a:t>
            </a:r>
            <a:r>
              <a:rPr lang="en-US" dirty="0">
                <a:solidFill>
                  <a:schemeClr val="lt1"/>
                </a:solidFill>
                <a:latin typeface="Meiryo UI" panose="020B0604030504040204" pitchFamily="50" charset="-128"/>
                <a:ea typeface="Meiryo UI" panose="020B0604030504040204" pitchFamily="50" charset="-128"/>
              </a:rPr>
              <a:t>。</a:t>
            </a:r>
            <a:endParaRPr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endParaRPr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組織は、既存の仮想環境を使用し</a:t>
            </a:r>
            <a:r>
              <a:rPr lang="ja-JP" altLang="en-US" dirty="0">
                <a:solidFill>
                  <a:schemeClr val="lt1"/>
                </a:solidFill>
                <a:latin typeface="Meiryo UI" panose="020B0604030504040204" pitchFamily="50" charset="-128"/>
                <a:ea typeface="Meiryo UI" panose="020B0604030504040204" pitchFamily="50" charset="-128"/>
              </a:rPr>
              <a:t>て</a:t>
            </a:r>
            <a:r>
              <a:rPr lang="en-US" dirty="0">
                <a:solidFill>
                  <a:schemeClr val="lt1"/>
                </a:solidFill>
                <a:latin typeface="Meiryo UI" panose="020B0604030504040204" pitchFamily="50" charset="-128"/>
                <a:ea typeface="Meiryo UI" panose="020B0604030504040204" pitchFamily="50" charset="-128"/>
              </a:rPr>
              <a:t>、</a:t>
            </a:r>
            <a:r>
              <a:rPr lang="en-US" dirty="0" err="1">
                <a:solidFill>
                  <a:schemeClr val="lt1"/>
                </a:solidFill>
                <a:latin typeface="Meiryo UI" panose="020B0604030504040204" pitchFamily="50" charset="-128"/>
                <a:ea typeface="Meiryo UI" panose="020B0604030504040204" pitchFamily="50" charset="-128"/>
              </a:rPr>
              <a:t>ハードウェアスペースと追加のメンテナンス作業を</a:t>
            </a:r>
            <a:r>
              <a:rPr lang="ja-JP" altLang="en-US" dirty="0">
                <a:solidFill>
                  <a:schemeClr val="lt1"/>
                </a:solidFill>
                <a:latin typeface="Meiryo UI" panose="020B0604030504040204" pitchFamily="50" charset="-128"/>
                <a:ea typeface="Meiryo UI" panose="020B0604030504040204" pitchFamily="50" charset="-128"/>
              </a:rPr>
              <a:t>省き</a:t>
            </a:r>
            <a:r>
              <a:rPr lang="en-US" dirty="0">
                <a:solidFill>
                  <a:schemeClr val="lt1"/>
                </a:solidFill>
                <a:latin typeface="Meiryo UI" panose="020B0604030504040204" pitchFamily="50" charset="-128"/>
                <a:ea typeface="Meiryo UI" panose="020B0604030504040204" pitchFamily="50" charset="-128"/>
              </a:rPr>
              <a:t>、アプリウェアQuTScloudオペレーティングシステムのアプリケーションの利点を活用することで、予算の柔軟性を高めることができます。</a:t>
            </a:r>
            <a:endParaRPr dirty="0">
              <a:solidFill>
                <a:schemeClr val="lt1"/>
              </a:solidFill>
              <a:latin typeface="Meiryo UI" panose="020B0604030504040204" pitchFamily="50" charset="-128"/>
              <a:ea typeface="Meiryo UI" panose="020B0604030504040204" pitchFamily="50" charset="-128"/>
            </a:endParaRPr>
          </a:p>
        </p:txBody>
      </p:sp>
      <p:pic>
        <p:nvPicPr>
          <p:cNvPr id="1808" name="Google Shape;1808;p67" descr="ts-h3087xu-rp"/>
          <p:cNvPicPr preferRelativeResize="0"/>
          <p:nvPr/>
        </p:nvPicPr>
        <p:blipFill rotWithShape="1">
          <a:blip r:embed="rId5">
            <a:alphaModFix/>
          </a:blip>
          <a:srcRect/>
          <a:stretch/>
        </p:blipFill>
        <p:spPr>
          <a:xfrm>
            <a:off x="6869572" y="3689959"/>
            <a:ext cx="5068866" cy="3168041"/>
          </a:xfrm>
          <a:prstGeom prst="rect">
            <a:avLst/>
          </a:prstGeom>
          <a:noFill/>
          <a:ln>
            <a:noFill/>
          </a:ln>
        </p:spPr>
      </p:pic>
    </p:spTree>
  </p:cSld>
  <p:clrMapOvr>
    <a:masterClrMapping/>
  </p:clrMapOvr>
  <p:transition spd="slow">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13"/>
        <p:cNvGrpSpPr/>
        <p:nvPr/>
      </p:nvGrpSpPr>
      <p:grpSpPr>
        <a:xfrm>
          <a:off x="0" y="0"/>
          <a:ext cx="0" cy="0"/>
          <a:chOff x="0" y="0"/>
          <a:chExt cx="0" cy="0"/>
        </a:xfrm>
      </p:grpSpPr>
      <p:sp>
        <p:nvSpPr>
          <p:cNvPr id="1814" name="Google Shape;1814;p68"/>
          <p:cNvSpPr txBox="1">
            <a:spLocks noGrp="1"/>
          </p:cNvSpPr>
          <p:nvPr>
            <p:ph type="title" idx="4294967295"/>
          </p:nvPr>
        </p:nvSpPr>
        <p:spPr>
          <a:xfrm>
            <a:off x="6096000" y="522288"/>
            <a:ext cx="6324600" cy="10826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Arial"/>
              <a:buNone/>
            </a:pPr>
            <a:r>
              <a:rPr lang="en-US" sz="3600" dirty="0" err="1">
                <a:solidFill>
                  <a:schemeClr val="lt1"/>
                </a:solidFill>
                <a:latin typeface="Meiryo UI" panose="020B0604030504040204" pitchFamily="50" charset="-128"/>
                <a:ea typeface="Meiryo UI" panose="020B0604030504040204" pitchFamily="50" charset="-128"/>
                <a:cs typeface="Arial"/>
                <a:sym typeface="Arial"/>
              </a:rPr>
              <a:t>仮想化のための信頼性の高い</a:t>
            </a:r>
            <a:br>
              <a:rPr lang="en-US" sz="3600" dirty="0">
                <a:solidFill>
                  <a:schemeClr val="lt1"/>
                </a:solidFill>
                <a:latin typeface="Meiryo UI" panose="020B0604030504040204" pitchFamily="50" charset="-128"/>
                <a:ea typeface="Meiryo UI" panose="020B0604030504040204" pitchFamily="50" charset="-128"/>
                <a:cs typeface="Arial"/>
                <a:sym typeface="Arial"/>
              </a:rPr>
            </a:br>
            <a:r>
              <a:rPr lang="en-US" sz="3600" dirty="0" err="1">
                <a:solidFill>
                  <a:schemeClr val="lt1"/>
                </a:solidFill>
                <a:latin typeface="Meiryo UI" panose="020B0604030504040204" pitchFamily="50" charset="-128"/>
                <a:ea typeface="Meiryo UI" panose="020B0604030504040204" pitchFamily="50" charset="-128"/>
                <a:cs typeface="Arial"/>
                <a:sym typeface="Arial"/>
              </a:rPr>
              <a:t>高性能ストレージ</a:t>
            </a:r>
            <a:endParaRPr sz="3600" dirty="0">
              <a:solidFill>
                <a:schemeClr val="lt1"/>
              </a:solidFill>
              <a:latin typeface="Meiryo UI" panose="020B0604030504040204" pitchFamily="50" charset="-128"/>
              <a:ea typeface="Meiryo UI" panose="020B0604030504040204" pitchFamily="50" charset="-128"/>
              <a:cs typeface="Arial"/>
              <a:sym typeface="Arial"/>
            </a:endParaRPr>
          </a:p>
        </p:txBody>
      </p:sp>
      <p:sp>
        <p:nvSpPr>
          <p:cNvPr id="1815" name="Google Shape;1815;p68"/>
          <p:cNvSpPr/>
          <p:nvPr/>
        </p:nvSpPr>
        <p:spPr>
          <a:xfrm>
            <a:off x="6096000" y="1677573"/>
            <a:ext cx="5358581"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QNAP TS-hx87XU-RP </a:t>
            </a:r>
            <a:r>
              <a:rPr lang="en-US" sz="1800" dirty="0" err="1">
                <a:solidFill>
                  <a:schemeClr val="lt1"/>
                </a:solidFill>
                <a:latin typeface="Meiryo UI" panose="020B0604030504040204" pitchFamily="50" charset="-128"/>
                <a:ea typeface="Meiryo UI" panose="020B0604030504040204" pitchFamily="50" charset="-128"/>
              </a:rPr>
              <a:t>NASは</a:t>
            </a:r>
            <a:r>
              <a:rPr lang="ja-JP" altLang="en-US" sz="1800" dirty="0">
                <a:solidFill>
                  <a:schemeClr val="lt1"/>
                </a:solidFill>
                <a:latin typeface="Meiryo UI" panose="020B0604030504040204" pitchFamily="50" charset="-128"/>
                <a:ea typeface="Meiryo UI" panose="020B0604030504040204" pitchFamily="50" charset="-128"/>
              </a:rPr>
              <a:t>、</a:t>
            </a:r>
            <a:r>
              <a:rPr lang="en-US" sz="1800" dirty="0">
                <a:solidFill>
                  <a:schemeClr val="lt1"/>
                </a:solidFill>
                <a:latin typeface="Meiryo UI" panose="020B0604030504040204" pitchFamily="50" charset="-128"/>
                <a:ea typeface="Meiryo UI" panose="020B0604030504040204" pitchFamily="50" charset="-128"/>
              </a:rPr>
              <a:t>VMware® </a:t>
            </a:r>
            <a:r>
              <a:rPr lang="en-US" sz="1800" dirty="0" err="1">
                <a:solidFill>
                  <a:schemeClr val="lt1"/>
                </a:solidFill>
                <a:latin typeface="Meiryo UI" panose="020B0604030504040204" pitchFamily="50" charset="-128"/>
                <a:ea typeface="Meiryo UI" panose="020B0604030504040204" pitchFamily="50" charset="-128"/>
              </a:rPr>
              <a:t>VAAIとMicrosoft</a:t>
            </a:r>
            <a:r>
              <a:rPr lang="en-US" sz="1800" dirty="0">
                <a:solidFill>
                  <a:schemeClr val="lt1"/>
                </a:solidFill>
                <a:latin typeface="Meiryo UI" panose="020B0604030504040204" pitchFamily="50" charset="-128"/>
                <a:ea typeface="Meiryo UI" panose="020B0604030504040204" pitchFamily="50" charset="-128"/>
              </a:rPr>
              <a:t>® </a:t>
            </a:r>
            <a:r>
              <a:rPr lang="en-US" sz="1800" dirty="0" err="1">
                <a:solidFill>
                  <a:schemeClr val="lt1"/>
                </a:solidFill>
                <a:latin typeface="Meiryo UI" panose="020B0604030504040204" pitchFamily="50" charset="-128"/>
                <a:ea typeface="Meiryo UI" panose="020B0604030504040204" pitchFamily="50" charset="-128"/>
              </a:rPr>
              <a:t>ODXをサポートし、ESXiサーバーとHyper-Vのサーバー負荷をそれぞれオフロードすることでパフォーマンスを向上させ</a:t>
            </a:r>
            <a:r>
              <a:rPr lang="ja-JP" altLang="en-US" sz="1800" dirty="0">
                <a:solidFill>
                  <a:schemeClr val="lt1"/>
                </a:solidFill>
                <a:latin typeface="Meiryo UI" panose="020B0604030504040204" pitchFamily="50" charset="-128"/>
                <a:ea typeface="Meiryo UI" panose="020B0604030504040204" pitchFamily="50" charset="-128"/>
              </a:rPr>
              <a:t>、また、</a:t>
            </a:r>
            <a:r>
              <a:rPr lang="en-US" altLang="ja-JP" sz="1800" dirty="0">
                <a:solidFill>
                  <a:schemeClr val="lt1"/>
                </a:solidFill>
                <a:latin typeface="Meiryo UI" panose="020B0604030504040204" pitchFamily="50" charset="-128"/>
                <a:ea typeface="Meiryo UI" panose="020B0604030504040204" pitchFamily="50" charset="-128"/>
              </a:rPr>
              <a:t>Citrix® </a:t>
            </a:r>
            <a:r>
              <a:rPr lang="en-US" altLang="ja-JP" sz="1800" dirty="0" err="1">
                <a:solidFill>
                  <a:schemeClr val="lt1"/>
                </a:solidFill>
                <a:latin typeface="Meiryo UI" panose="020B0604030504040204" pitchFamily="50" charset="-128"/>
                <a:ea typeface="Meiryo UI" panose="020B0604030504040204" pitchFamily="50" charset="-128"/>
              </a:rPr>
              <a:t>XenServer™とVeeam</a:t>
            </a:r>
            <a:r>
              <a:rPr lang="en-US" altLang="ja-JP" sz="1800" dirty="0">
                <a:solidFill>
                  <a:schemeClr val="lt1"/>
                </a:solidFill>
                <a:latin typeface="Meiryo UI" panose="020B0604030504040204" pitchFamily="50" charset="-128"/>
                <a:ea typeface="Meiryo UI" panose="020B0604030504040204" pitchFamily="50" charset="-128"/>
              </a:rPr>
              <a:t> </a:t>
            </a:r>
            <a:r>
              <a:rPr lang="en-US" altLang="ja-JP" sz="1800" dirty="0" err="1">
                <a:solidFill>
                  <a:schemeClr val="lt1"/>
                </a:solidFill>
                <a:latin typeface="Meiryo UI" panose="020B0604030504040204" pitchFamily="50" charset="-128"/>
                <a:ea typeface="Meiryo UI" panose="020B0604030504040204" pitchFamily="50" charset="-128"/>
              </a:rPr>
              <a:t>Ready認定</a:t>
            </a:r>
            <a:r>
              <a:rPr lang="ja-JP" altLang="en-US" sz="1800" dirty="0">
                <a:solidFill>
                  <a:schemeClr val="lt1"/>
                </a:solidFill>
                <a:latin typeface="Meiryo UI" panose="020B0604030504040204" pitchFamily="50" charset="-128"/>
                <a:ea typeface="Meiryo UI" panose="020B0604030504040204" pitchFamily="50" charset="-128"/>
              </a:rPr>
              <a:t>を取得してい</a:t>
            </a:r>
            <a:r>
              <a:rPr lang="en-US" sz="1800" dirty="0" err="1">
                <a:solidFill>
                  <a:schemeClr val="lt1"/>
                </a:solidFill>
                <a:latin typeface="Meiryo UI" panose="020B0604030504040204" pitchFamily="50" charset="-128"/>
                <a:ea typeface="Meiryo UI" panose="020B0604030504040204" pitchFamily="50" charset="-128"/>
              </a:rPr>
              <a:t>ます</a:t>
            </a:r>
            <a:r>
              <a:rPr lang="en-US" sz="1800"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pic>
        <p:nvPicPr>
          <p:cNvPr id="1816" name="Google Shape;1816;p68" descr="一張含有 文字 的圖片&#10;&#10;自動產生的描述"/>
          <p:cNvPicPr preferRelativeResize="0"/>
          <p:nvPr/>
        </p:nvPicPr>
        <p:blipFill rotWithShape="1">
          <a:blip r:embed="rId3">
            <a:alphaModFix/>
          </a:blip>
          <a:srcRect/>
          <a:stretch/>
        </p:blipFill>
        <p:spPr>
          <a:xfrm>
            <a:off x="6278962" y="3760738"/>
            <a:ext cx="1886450" cy="876137"/>
          </a:xfrm>
          <a:prstGeom prst="rect">
            <a:avLst/>
          </a:prstGeom>
          <a:noFill/>
          <a:ln>
            <a:noFill/>
          </a:ln>
        </p:spPr>
      </p:pic>
      <p:pic>
        <p:nvPicPr>
          <p:cNvPr id="1817" name="Google Shape;1817;p68" descr="一張含有 文字, 馬克杯 的圖片&#10;&#10;自動產生的描述"/>
          <p:cNvPicPr preferRelativeResize="0"/>
          <p:nvPr/>
        </p:nvPicPr>
        <p:blipFill rotWithShape="1">
          <a:blip r:embed="rId4">
            <a:alphaModFix/>
          </a:blip>
          <a:srcRect/>
          <a:stretch/>
        </p:blipFill>
        <p:spPr>
          <a:xfrm>
            <a:off x="6009372" y="4685000"/>
            <a:ext cx="1962114" cy="1738432"/>
          </a:xfrm>
          <a:prstGeom prst="rect">
            <a:avLst/>
          </a:prstGeom>
          <a:noFill/>
          <a:ln>
            <a:noFill/>
          </a:ln>
        </p:spPr>
      </p:pic>
      <p:pic>
        <p:nvPicPr>
          <p:cNvPr id="1818" name="Google Shape;1818;p68"/>
          <p:cNvPicPr preferRelativeResize="0"/>
          <p:nvPr/>
        </p:nvPicPr>
        <p:blipFill rotWithShape="1">
          <a:blip r:embed="rId5">
            <a:alphaModFix/>
          </a:blip>
          <a:srcRect/>
          <a:stretch/>
        </p:blipFill>
        <p:spPr>
          <a:xfrm>
            <a:off x="8009244" y="5144348"/>
            <a:ext cx="1637686" cy="1191364"/>
          </a:xfrm>
          <a:prstGeom prst="rect">
            <a:avLst/>
          </a:prstGeom>
          <a:noFill/>
          <a:ln>
            <a:noFill/>
          </a:ln>
        </p:spPr>
      </p:pic>
      <p:pic>
        <p:nvPicPr>
          <p:cNvPr id="1819" name="Google Shape;1819;p68" descr="一張含有 文字 的圖片&#10;&#10;自動產生的描述"/>
          <p:cNvPicPr preferRelativeResize="0"/>
          <p:nvPr/>
        </p:nvPicPr>
        <p:blipFill rotWithShape="1">
          <a:blip r:embed="rId6">
            <a:alphaModFix/>
          </a:blip>
          <a:srcRect/>
          <a:stretch/>
        </p:blipFill>
        <p:spPr>
          <a:xfrm>
            <a:off x="8611355" y="3760738"/>
            <a:ext cx="1035575" cy="1156209"/>
          </a:xfrm>
          <a:prstGeom prst="rect">
            <a:avLst/>
          </a:prstGeom>
          <a:noFill/>
          <a:ln>
            <a:noFill/>
          </a:ln>
        </p:spPr>
      </p:pic>
    </p:spTree>
  </p:cSld>
  <p:clrMapOvr>
    <a:masterClrMapping/>
  </p:clrMapOvr>
  <p:transition spd="slow">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23"/>
        <p:cNvGrpSpPr/>
        <p:nvPr/>
      </p:nvGrpSpPr>
      <p:grpSpPr>
        <a:xfrm>
          <a:off x="0" y="0"/>
          <a:ext cx="0" cy="0"/>
          <a:chOff x="0" y="0"/>
          <a:chExt cx="0" cy="0"/>
        </a:xfrm>
      </p:grpSpPr>
      <p:sp>
        <p:nvSpPr>
          <p:cNvPr id="1824" name="Google Shape;1824;p69"/>
          <p:cNvSpPr txBox="1">
            <a:spLocks noGrp="1"/>
          </p:cNvSpPr>
          <p:nvPr>
            <p:ph type="title"/>
          </p:nvPr>
        </p:nvSpPr>
        <p:spPr>
          <a:xfrm>
            <a:off x="510872" y="307555"/>
            <a:ext cx="11209274" cy="150653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sz="3600" dirty="0">
                <a:latin typeface="Meiryo UI" panose="020B0604030504040204" pitchFamily="50" charset="-128"/>
                <a:ea typeface="Meiryo UI" panose="020B0604030504040204" pitchFamily="50" charset="-128"/>
                <a:cs typeface="Arial"/>
                <a:sym typeface="Arial"/>
              </a:rPr>
              <a:t>QNAP NAS、QVR </a:t>
            </a:r>
            <a:r>
              <a:rPr lang="en-US" sz="3600" dirty="0" err="1">
                <a:latin typeface="Meiryo UI" panose="020B0604030504040204" pitchFamily="50" charset="-128"/>
                <a:ea typeface="Meiryo UI" panose="020B0604030504040204" pitchFamily="50" charset="-128"/>
                <a:cs typeface="Arial"/>
                <a:sym typeface="Arial"/>
              </a:rPr>
              <a:t>Elite、およびIPカメラを使用して</a:t>
            </a:r>
            <a:br>
              <a:rPr lang="en-US" sz="3600" dirty="0">
                <a:latin typeface="Meiryo UI" panose="020B0604030504040204" pitchFamily="50" charset="-128"/>
                <a:ea typeface="Meiryo UI" panose="020B0604030504040204" pitchFamily="50" charset="-128"/>
                <a:cs typeface="Arial"/>
                <a:sym typeface="Arial"/>
              </a:rPr>
            </a:br>
            <a:r>
              <a:rPr lang="en-US" sz="3600" dirty="0" err="1">
                <a:latin typeface="Meiryo UI" panose="020B0604030504040204" pitchFamily="50" charset="-128"/>
                <a:ea typeface="Meiryo UI" panose="020B0604030504040204" pitchFamily="50" charset="-128"/>
                <a:cs typeface="Arial"/>
                <a:sym typeface="Arial"/>
              </a:rPr>
              <a:t>包括的な監視システムを構築します</a:t>
            </a:r>
            <a:endParaRPr sz="3600" dirty="0">
              <a:solidFill>
                <a:schemeClr val="lt1"/>
              </a:solidFill>
              <a:latin typeface="Meiryo UI" panose="020B0604030504040204" pitchFamily="50" charset="-128"/>
              <a:ea typeface="Meiryo UI" panose="020B0604030504040204" pitchFamily="50" charset="-128"/>
              <a:cs typeface="Arial"/>
              <a:sym typeface="Arial"/>
            </a:endParaRPr>
          </a:p>
        </p:txBody>
      </p:sp>
      <p:pic>
        <p:nvPicPr>
          <p:cNvPr id="1825" name="Google Shape;1825;p69" descr="A close up of a logo&#10;&#10;Description automatically generated"/>
          <p:cNvPicPr preferRelativeResize="0"/>
          <p:nvPr/>
        </p:nvPicPr>
        <p:blipFill rotWithShape="1">
          <a:blip r:embed="rId3">
            <a:alphaModFix/>
          </a:blip>
          <a:srcRect/>
          <a:stretch/>
        </p:blipFill>
        <p:spPr>
          <a:xfrm>
            <a:off x="723892" y="1609442"/>
            <a:ext cx="1260000" cy="1260000"/>
          </a:xfrm>
          <a:prstGeom prst="rect">
            <a:avLst/>
          </a:prstGeom>
          <a:noFill/>
          <a:ln>
            <a:noFill/>
          </a:ln>
        </p:spPr>
      </p:pic>
      <p:grpSp>
        <p:nvGrpSpPr>
          <p:cNvPr id="1826" name="Google Shape;1826;p69"/>
          <p:cNvGrpSpPr/>
          <p:nvPr/>
        </p:nvGrpSpPr>
        <p:grpSpPr>
          <a:xfrm>
            <a:off x="715795" y="3358929"/>
            <a:ext cx="3225455" cy="2961644"/>
            <a:chOff x="414332" y="3058561"/>
            <a:chExt cx="3919395" cy="3598826"/>
          </a:xfrm>
        </p:grpSpPr>
        <p:pic>
          <p:nvPicPr>
            <p:cNvPr id="1827" name="Google Shape;1827;p69"/>
            <p:cNvPicPr preferRelativeResize="0"/>
            <p:nvPr/>
          </p:nvPicPr>
          <p:blipFill rotWithShape="1">
            <a:blip r:embed="rId4">
              <a:alphaModFix/>
            </a:blip>
            <a:srcRect l="2120" t="2694" r="2121" b="2434"/>
            <a:stretch/>
          </p:blipFill>
          <p:spPr>
            <a:xfrm>
              <a:off x="414332" y="4990678"/>
              <a:ext cx="1826444" cy="1637213"/>
            </a:xfrm>
            <a:prstGeom prst="rect">
              <a:avLst/>
            </a:prstGeom>
            <a:noFill/>
            <a:ln>
              <a:noFill/>
            </a:ln>
          </p:spPr>
        </p:pic>
        <p:pic>
          <p:nvPicPr>
            <p:cNvPr id="1828" name="Google Shape;1828;p69"/>
            <p:cNvPicPr preferRelativeResize="0"/>
            <p:nvPr/>
          </p:nvPicPr>
          <p:blipFill rotWithShape="1">
            <a:blip r:embed="rId5">
              <a:alphaModFix/>
            </a:blip>
            <a:srcRect l="3245" t="1907" r="1984" b="2356"/>
            <a:stretch/>
          </p:blipFill>
          <p:spPr>
            <a:xfrm>
              <a:off x="2506986" y="3058561"/>
              <a:ext cx="1826443" cy="1655465"/>
            </a:xfrm>
            <a:prstGeom prst="rect">
              <a:avLst/>
            </a:prstGeom>
            <a:noFill/>
            <a:ln>
              <a:noFill/>
            </a:ln>
          </p:spPr>
        </p:pic>
        <p:pic>
          <p:nvPicPr>
            <p:cNvPr id="1829" name="Google Shape;1829;p69" descr="一張含有 文字 的圖片&#10;&#10;自動產生的描述"/>
            <p:cNvPicPr preferRelativeResize="0"/>
            <p:nvPr/>
          </p:nvPicPr>
          <p:blipFill rotWithShape="1">
            <a:blip r:embed="rId6">
              <a:alphaModFix/>
            </a:blip>
            <a:srcRect l="2162" t="939" r="957" b="1889"/>
            <a:stretch/>
          </p:blipFill>
          <p:spPr>
            <a:xfrm>
              <a:off x="2507283" y="4977069"/>
              <a:ext cx="1826444" cy="1680318"/>
            </a:xfrm>
            <a:prstGeom prst="rect">
              <a:avLst/>
            </a:prstGeom>
            <a:noFill/>
            <a:ln>
              <a:noFill/>
            </a:ln>
          </p:spPr>
        </p:pic>
        <p:pic>
          <p:nvPicPr>
            <p:cNvPr id="1830" name="Google Shape;1830;p69"/>
            <p:cNvPicPr preferRelativeResize="0"/>
            <p:nvPr/>
          </p:nvPicPr>
          <p:blipFill rotWithShape="1">
            <a:blip r:embed="rId7">
              <a:alphaModFix/>
            </a:blip>
            <a:srcRect l="2166" t="1758" r="1582" b="2209"/>
            <a:stretch/>
          </p:blipFill>
          <p:spPr>
            <a:xfrm>
              <a:off x="424170" y="3058561"/>
              <a:ext cx="1816604" cy="1673606"/>
            </a:xfrm>
            <a:prstGeom prst="rect">
              <a:avLst/>
            </a:prstGeom>
            <a:noFill/>
            <a:ln>
              <a:noFill/>
            </a:ln>
          </p:spPr>
        </p:pic>
      </p:grpSp>
      <p:pic>
        <p:nvPicPr>
          <p:cNvPr id="1831" name="Google Shape;1831;p69"/>
          <p:cNvPicPr preferRelativeResize="0"/>
          <p:nvPr/>
        </p:nvPicPr>
        <p:blipFill rotWithShape="1">
          <a:blip r:embed="rId8">
            <a:alphaModFix/>
          </a:blip>
          <a:srcRect/>
          <a:stretch/>
        </p:blipFill>
        <p:spPr>
          <a:xfrm>
            <a:off x="4257118" y="3254315"/>
            <a:ext cx="5709183" cy="3123259"/>
          </a:xfrm>
          <a:prstGeom prst="rect">
            <a:avLst/>
          </a:prstGeom>
          <a:noFill/>
          <a:ln>
            <a:noFill/>
          </a:ln>
        </p:spPr>
      </p:pic>
      <p:pic>
        <p:nvPicPr>
          <p:cNvPr id="1832" name="Google Shape;1832;p69"/>
          <p:cNvPicPr preferRelativeResize="0"/>
          <p:nvPr/>
        </p:nvPicPr>
        <p:blipFill rotWithShape="1">
          <a:blip r:embed="rId9">
            <a:alphaModFix/>
          </a:blip>
          <a:srcRect/>
          <a:stretch/>
        </p:blipFill>
        <p:spPr>
          <a:xfrm>
            <a:off x="8116375" y="3892902"/>
            <a:ext cx="4075625" cy="2551696"/>
          </a:xfrm>
          <a:prstGeom prst="rect">
            <a:avLst/>
          </a:prstGeom>
          <a:noFill/>
          <a:ln>
            <a:noFill/>
          </a:ln>
        </p:spPr>
      </p:pic>
      <p:sp>
        <p:nvSpPr>
          <p:cNvPr id="1833" name="Google Shape;1833;p69"/>
          <p:cNvSpPr txBox="1"/>
          <p:nvPr/>
        </p:nvSpPr>
        <p:spPr>
          <a:xfrm>
            <a:off x="4052625" y="2868684"/>
            <a:ext cx="559878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Windows/macOS/iOS/Android QVR Pro client</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834" name="Google Shape;1834;p69"/>
          <p:cNvSpPr txBox="1"/>
          <p:nvPr/>
        </p:nvSpPr>
        <p:spPr>
          <a:xfrm>
            <a:off x="728235" y="3416560"/>
            <a:ext cx="1478488" cy="230832"/>
          </a:xfrm>
          <a:prstGeom prst="rect">
            <a:avLst/>
          </a:prstGeom>
          <a:solidFill>
            <a:srgbClr val="5EA4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dirty="0" err="1">
                <a:solidFill>
                  <a:schemeClr val="lt1"/>
                </a:solidFill>
                <a:latin typeface="Meiryo UI" panose="020B0604030504040204" pitchFamily="50" charset="-128"/>
                <a:ea typeface="Meiryo UI" panose="020B0604030504040204" pitchFamily="50" charset="-128"/>
              </a:rPr>
              <a:t>柔軟なサブスクリプション</a:t>
            </a:r>
            <a:endParaRPr sz="900" b="1" dirty="0">
              <a:solidFill>
                <a:schemeClr val="dk1"/>
              </a:solidFill>
              <a:latin typeface="Meiryo UI" panose="020B0604030504040204" pitchFamily="50" charset="-128"/>
              <a:ea typeface="Meiryo UI" panose="020B0604030504040204" pitchFamily="50" charset="-128"/>
              <a:sym typeface="Arial"/>
            </a:endParaRPr>
          </a:p>
        </p:txBody>
      </p:sp>
      <p:sp>
        <p:nvSpPr>
          <p:cNvPr id="1835" name="Google Shape;1835;p69"/>
          <p:cNvSpPr txBox="1"/>
          <p:nvPr/>
        </p:nvSpPr>
        <p:spPr>
          <a:xfrm>
            <a:off x="2437938" y="3404120"/>
            <a:ext cx="1503067" cy="230832"/>
          </a:xfrm>
          <a:prstGeom prst="rect">
            <a:avLst/>
          </a:prstGeom>
          <a:solidFill>
            <a:srgbClr val="5EA4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dirty="0" err="1">
                <a:solidFill>
                  <a:schemeClr val="lt1"/>
                </a:solidFill>
                <a:latin typeface="Meiryo UI" panose="020B0604030504040204" pitchFamily="50" charset="-128"/>
                <a:ea typeface="Meiryo UI" panose="020B0604030504040204" pitchFamily="50" charset="-128"/>
              </a:rPr>
              <a:t>容量拡張</a:t>
            </a:r>
            <a:endParaRPr sz="900" b="1" dirty="0">
              <a:solidFill>
                <a:schemeClr val="dk1"/>
              </a:solidFill>
              <a:latin typeface="Meiryo UI" panose="020B0604030504040204" pitchFamily="50" charset="-128"/>
              <a:ea typeface="Meiryo UI" panose="020B0604030504040204" pitchFamily="50" charset="-128"/>
              <a:sym typeface="Arial"/>
            </a:endParaRPr>
          </a:p>
        </p:txBody>
      </p:sp>
      <p:sp>
        <p:nvSpPr>
          <p:cNvPr id="1836" name="Google Shape;1836;p69"/>
          <p:cNvSpPr txBox="1"/>
          <p:nvPr/>
        </p:nvSpPr>
        <p:spPr>
          <a:xfrm>
            <a:off x="715795" y="5006590"/>
            <a:ext cx="1478488" cy="230832"/>
          </a:xfrm>
          <a:prstGeom prst="rect">
            <a:avLst/>
          </a:prstGeom>
          <a:solidFill>
            <a:srgbClr val="5EA4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dirty="0">
                <a:solidFill>
                  <a:schemeClr val="lt1"/>
                </a:solidFill>
                <a:latin typeface="Meiryo UI" panose="020B0604030504040204" pitchFamily="50" charset="-128"/>
                <a:ea typeface="Meiryo UI" panose="020B0604030504040204" pitchFamily="50" charset="-128"/>
              </a:rPr>
              <a:t>AI </a:t>
            </a:r>
            <a:r>
              <a:rPr lang="en-US" sz="900" b="1" dirty="0" err="1">
                <a:solidFill>
                  <a:schemeClr val="lt1"/>
                </a:solidFill>
                <a:latin typeface="Meiryo UI" panose="020B0604030504040204" pitchFamily="50" charset="-128"/>
                <a:ea typeface="Meiryo UI" panose="020B0604030504040204" pitchFamily="50" charset="-128"/>
              </a:rPr>
              <a:t>の機能強化</a:t>
            </a:r>
            <a:endParaRPr sz="900" b="1" dirty="0">
              <a:solidFill>
                <a:schemeClr val="dk1"/>
              </a:solidFill>
              <a:latin typeface="Meiryo UI" panose="020B0604030504040204" pitchFamily="50" charset="-128"/>
              <a:ea typeface="Meiryo UI" panose="020B0604030504040204" pitchFamily="50" charset="-128"/>
              <a:sym typeface="Arial"/>
            </a:endParaRPr>
          </a:p>
        </p:txBody>
      </p:sp>
      <p:sp>
        <p:nvSpPr>
          <p:cNvPr id="1837" name="Google Shape;1837;p69"/>
          <p:cNvSpPr txBox="1"/>
          <p:nvPr/>
        </p:nvSpPr>
        <p:spPr>
          <a:xfrm>
            <a:off x="2437938" y="4994150"/>
            <a:ext cx="1503067" cy="230832"/>
          </a:xfrm>
          <a:prstGeom prst="rect">
            <a:avLst/>
          </a:prstGeom>
          <a:solidFill>
            <a:srgbClr val="5EA4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dirty="0" err="1">
                <a:solidFill>
                  <a:schemeClr val="lt1"/>
                </a:solidFill>
                <a:latin typeface="Meiryo UI" panose="020B0604030504040204" pitchFamily="50" charset="-128"/>
                <a:ea typeface="Meiryo UI" panose="020B0604030504040204" pitchFamily="50" charset="-128"/>
              </a:rPr>
              <a:t>標準の</a:t>
            </a:r>
            <a:r>
              <a:rPr lang="en-US" sz="900" b="1" dirty="0">
                <a:solidFill>
                  <a:schemeClr val="lt1"/>
                </a:solidFill>
                <a:latin typeface="Meiryo UI" panose="020B0604030504040204" pitchFamily="50" charset="-128"/>
                <a:ea typeface="Meiryo UI" panose="020B0604030504040204" pitchFamily="50" charset="-128"/>
              </a:rPr>
              <a:t> MP4 </a:t>
            </a:r>
            <a:r>
              <a:rPr lang="en-US" sz="900" b="1" dirty="0" err="1">
                <a:solidFill>
                  <a:schemeClr val="lt1"/>
                </a:solidFill>
                <a:latin typeface="Meiryo UI" panose="020B0604030504040204" pitchFamily="50" charset="-128"/>
                <a:ea typeface="Meiryo UI" panose="020B0604030504040204" pitchFamily="50" charset="-128"/>
              </a:rPr>
              <a:t>形式</a:t>
            </a:r>
            <a:endParaRPr sz="900" b="1" dirty="0">
              <a:solidFill>
                <a:schemeClr val="dk1"/>
              </a:solidFill>
              <a:latin typeface="Meiryo UI" panose="020B0604030504040204" pitchFamily="50" charset="-128"/>
              <a:ea typeface="Meiryo UI" panose="020B0604030504040204" pitchFamily="50" charset="-128"/>
              <a:sym typeface="Arial"/>
            </a:endParaRPr>
          </a:p>
        </p:txBody>
      </p:sp>
      <p:sp>
        <p:nvSpPr>
          <p:cNvPr id="1838" name="Google Shape;1838;p69"/>
          <p:cNvSpPr txBox="1"/>
          <p:nvPr/>
        </p:nvSpPr>
        <p:spPr>
          <a:xfrm>
            <a:off x="2170717" y="1652959"/>
            <a:ext cx="8573483"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NAP QVR </a:t>
            </a:r>
            <a:r>
              <a:rPr lang="en-US" sz="1600" dirty="0" err="1">
                <a:solidFill>
                  <a:schemeClr val="lt1"/>
                </a:solidFill>
                <a:latin typeface="Meiryo UI" panose="020B0604030504040204" pitchFamily="50" charset="-128"/>
                <a:ea typeface="Meiryo UI" panose="020B0604030504040204" pitchFamily="50" charset="-128"/>
              </a:rPr>
              <a:t>Eliteはサブスクリプションベースのスマート監視ソリューションで、TCOが低く</a:t>
            </a:r>
            <a:r>
              <a:rPr lang="en-US" sz="1600" dirty="0">
                <a:solidFill>
                  <a:schemeClr val="lt1"/>
                </a:solidFill>
                <a:latin typeface="Meiryo UI" panose="020B0604030504040204" pitchFamily="50" charset="-128"/>
                <a:ea typeface="Meiryo UI" panose="020B0604030504040204" pitchFamily="50" charset="-128"/>
              </a:rPr>
              <a:t> (サブスクリプションは月額わずか1.99米ドルから)、</a:t>
            </a:r>
            <a:r>
              <a:rPr lang="en-US" sz="1600" dirty="0" err="1">
                <a:solidFill>
                  <a:schemeClr val="lt1"/>
                </a:solidFill>
                <a:latin typeface="Meiryo UI" panose="020B0604030504040204" pitchFamily="50" charset="-128"/>
                <a:ea typeface="Meiryo UI" panose="020B0604030504040204" pitchFamily="50" charset="-128"/>
              </a:rPr>
              <a:t>スケーラビリティの高い監視システムを簡単に構築できます。また、複数のQNAP</a:t>
            </a:r>
            <a:r>
              <a:rPr lang="en-US" sz="1600" dirty="0">
                <a:solidFill>
                  <a:schemeClr val="lt1"/>
                </a:solidFill>
                <a:latin typeface="Meiryo UI" panose="020B0604030504040204" pitchFamily="50" charset="-128"/>
                <a:ea typeface="Meiryo UI" panose="020B0604030504040204" pitchFamily="50" charset="-128"/>
              </a:rPr>
              <a:t> </a:t>
            </a:r>
            <a:r>
              <a:rPr lang="en-US" sz="1600" dirty="0" err="1">
                <a:solidFill>
                  <a:schemeClr val="lt1"/>
                </a:solidFill>
                <a:latin typeface="Meiryo UI" panose="020B0604030504040204" pitchFamily="50" charset="-128"/>
                <a:ea typeface="Meiryo UI" panose="020B0604030504040204" pitchFamily="50" charset="-128"/>
              </a:rPr>
              <a:t>AIベースのビデオ分析ソリューションを統合して、QNAP</a:t>
            </a:r>
            <a:r>
              <a:rPr lang="en-US" sz="1600" dirty="0">
                <a:solidFill>
                  <a:schemeClr val="lt1"/>
                </a:solidFill>
                <a:latin typeface="Meiryo UI" panose="020B0604030504040204" pitchFamily="50" charset="-128"/>
                <a:ea typeface="Meiryo UI" panose="020B0604030504040204" pitchFamily="50" charset="-128"/>
              </a:rPr>
              <a:t> </a:t>
            </a:r>
            <a:r>
              <a:rPr lang="en-US" sz="1600" dirty="0" err="1">
                <a:solidFill>
                  <a:schemeClr val="lt1"/>
                </a:solidFill>
                <a:latin typeface="Meiryo UI" panose="020B0604030504040204" pitchFamily="50" charset="-128"/>
                <a:ea typeface="Meiryo UI" panose="020B0604030504040204" pitchFamily="50" charset="-128"/>
              </a:rPr>
              <a:t>NASを使用した小売店およびドアアクセスシステム用のスマートな顔認識を構築します</a:t>
            </a:r>
            <a:r>
              <a:rPr lang="en-US" sz="1600" dirty="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3" name="Google Shape;1843;p70"/>
          <p:cNvSpPr/>
          <p:nvPr/>
        </p:nvSpPr>
        <p:spPr>
          <a:xfrm>
            <a:off x="3063910" y="774995"/>
            <a:ext cx="8477969" cy="1836057"/>
          </a:xfrm>
          <a:prstGeom prst="roundRect">
            <a:avLst>
              <a:gd name="adj" fmla="val 12469"/>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844" name="Google Shape;1844;p70"/>
          <p:cNvSpPr txBox="1"/>
          <p:nvPr/>
        </p:nvSpPr>
        <p:spPr>
          <a:xfrm>
            <a:off x="6315456" y="774995"/>
            <a:ext cx="4057190" cy="1232406"/>
          </a:xfrm>
          <a:prstGeom prst="rect">
            <a:avLst/>
          </a:prstGeom>
          <a:noFill/>
          <a:ln>
            <a:noFill/>
          </a:ln>
        </p:spPr>
        <p:txBody>
          <a:bodyPr spcFirstLastPara="1" wrap="square" lIns="121900" tIns="121900" rIns="121900" bIns="121900" anchor="t" anchorCtr="0">
            <a:noAutofit/>
          </a:bodyPr>
          <a:lstStyle/>
          <a:p>
            <a:pPr marL="179999" marR="0" lvl="0" indent="-179999" algn="l" rtl="0">
              <a:lnSpc>
                <a:spcPct val="100000"/>
              </a:lnSpc>
              <a:spcBef>
                <a:spcPts val="600"/>
              </a:spcBef>
              <a:spcAft>
                <a:spcPts val="0"/>
              </a:spcAft>
              <a:buClr>
                <a:srgbClr val="FB8605"/>
              </a:buClr>
              <a:buSzPts val="1200"/>
              <a:buFont typeface="Arial"/>
              <a:buChar char="•"/>
            </a:pPr>
            <a:r>
              <a:rPr lang="en-US" sz="1200" dirty="0">
                <a:solidFill>
                  <a:schemeClr val="dk1"/>
                </a:solidFill>
                <a:latin typeface="Meiryo UI" panose="020B0604030504040204" pitchFamily="50" charset="-128"/>
                <a:ea typeface="Meiryo UI" panose="020B0604030504040204" pitchFamily="50" charset="-128"/>
              </a:rPr>
              <a:t>Coral M.2およびUSB </a:t>
            </a:r>
            <a:r>
              <a:rPr lang="en-US" sz="1200" dirty="0" err="1">
                <a:solidFill>
                  <a:schemeClr val="dk1"/>
                </a:solidFill>
                <a:latin typeface="Meiryo UI" panose="020B0604030504040204" pitchFamily="50" charset="-128"/>
                <a:ea typeface="Meiryo UI" panose="020B0604030504040204" pitchFamily="50" charset="-128"/>
              </a:rPr>
              <a:t>TPUデバイスをサポート</a:t>
            </a:r>
            <a:r>
              <a:rPr lang="ja-JP" altLang="en-US" sz="1200" dirty="0">
                <a:solidFill>
                  <a:schemeClr val="dk1"/>
                </a:solidFill>
                <a:latin typeface="Meiryo UI" panose="020B0604030504040204" pitchFamily="50" charset="-128"/>
                <a:ea typeface="Meiryo UI" panose="020B0604030504040204" pitchFamily="50" charset="-128"/>
              </a:rPr>
              <a:t>し、</a:t>
            </a:r>
            <a:r>
              <a:rPr lang="en-US" sz="1200" dirty="0" err="1">
                <a:solidFill>
                  <a:schemeClr val="dk1"/>
                </a:solidFill>
                <a:latin typeface="Meiryo UI" panose="020B0604030504040204" pitchFamily="50" charset="-128"/>
                <a:ea typeface="Meiryo UI" panose="020B0604030504040204" pitchFamily="50" charset="-128"/>
              </a:rPr>
              <a:t>Googleによ</a:t>
            </a:r>
            <a:r>
              <a:rPr lang="ja-JP" altLang="en-US" sz="1200" dirty="0">
                <a:solidFill>
                  <a:schemeClr val="dk1"/>
                </a:solidFill>
                <a:latin typeface="Meiryo UI" panose="020B0604030504040204" pitchFamily="50" charset="-128"/>
                <a:ea typeface="Meiryo UI" panose="020B0604030504040204" pitchFamily="50" charset="-128"/>
              </a:rPr>
              <a:t>って</a:t>
            </a:r>
            <a:r>
              <a:rPr lang="en-US" sz="1200" dirty="0" err="1">
                <a:solidFill>
                  <a:schemeClr val="dk1"/>
                </a:solidFill>
                <a:latin typeface="Meiryo UI" panose="020B0604030504040204" pitchFamily="50" charset="-128"/>
                <a:ea typeface="Meiryo UI" panose="020B0604030504040204" pitchFamily="50" charset="-128"/>
              </a:rPr>
              <a:t>公式</a:t>
            </a:r>
            <a:r>
              <a:rPr lang="ja-JP" altLang="en-US" sz="1200" dirty="0">
                <a:solidFill>
                  <a:schemeClr val="dk1"/>
                </a:solidFill>
                <a:latin typeface="Meiryo UI" panose="020B0604030504040204" pitchFamily="50" charset="-128"/>
                <a:ea typeface="Meiryo UI" panose="020B0604030504040204" pitchFamily="50" charset="-128"/>
              </a:rPr>
              <a:t>に</a:t>
            </a:r>
            <a:r>
              <a:rPr lang="en-US" sz="1200" dirty="0" err="1">
                <a:solidFill>
                  <a:schemeClr val="dk1"/>
                </a:solidFill>
                <a:latin typeface="Meiryo UI" panose="020B0604030504040204" pitchFamily="50" charset="-128"/>
                <a:ea typeface="Meiryo UI" panose="020B0604030504040204" pitchFamily="50" charset="-128"/>
              </a:rPr>
              <a:t>認定</a:t>
            </a:r>
            <a:endParaRPr sz="1200" dirty="0">
              <a:solidFill>
                <a:schemeClr val="dk1"/>
              </a:solidFill>
              <a:latin typeface="Meiryo UI" panose="020B0604030504040204" pitchFamily="50" charset="-128"/>
              <a:ea typeface="Meiryo UI" panose="020B0604030504040204" pitchFamily="50" charset="-128"/>
            </a:endParaRPr>
          </a:p>
          <a:p>
            <a:pPr marL="180000" marR="0" lvl="0" indent="-180000" algn="l" rtl="0">
              <a:lnSpc>
                <a:spcPct val="100000"/>
              </a:lnSpc>
              <a:spcBef>
                <a:spcPts val="600"/>
              </a:spcBef>
              <a:spcAft>
                <a:spcPts val="0"/>
              </a:spcAft>
              <a:buClr>
                <a:srgbClr val="FB8605"/>
              </a:buClr>
              <a:buSzPts val="1200"/>
              <a:buFont typeface="Arial"/>
              <a:buChar char="•"/>
            </a:pPr>
            <a:r>
              <a:rPr lang="en-US" sz="1200" dirty="0">
                <a:solidFill>
                  <a:schemeClr val="dk1"/>
                </a:solidFill>
                <a:latin typeface="Meiryo UI" panose="020B0604030504040204" pitchFamily="50" charset="-128"/>
                <a:ea typeface="Meiryo UI" panose="020B0604030504040204" pitchFamily="50" charset="-128"/>
              </a:rPr>
              <a:t>NASごとに最大4つのTPUデバイス</a:t>
            </a:r>
            <a:endParaRPr sz="1200" dirty="0">
              <a:solidFill>
                <a:schemeClr val="dk1"/>
              </a:solidFill>
              <a:latin typeface="Meiryo UI" panose="020B0604030504040204" pitchFamily="50" charset="-128"/>
              <a:ea typeface="Meiryo UI" panose="020B0604030504040204" pitchFamily="50" charset="-128"/>
            </a:endParaRPr>
          </a:p>
        </p:txBody>
      </p:sp>
      <p:sp>
        <p:nvSpPr>
          <p:cNvPr id="1845" name="Google Shape;1845;p70"/>
          <p:cNvSpPr txBox="1"/>
          <p:nvPr/>
        </p:nvSpPr>
        <p:spPr>
          <a:xfrm>
            <a:off x="3220582" y="841124"/>
            <a:ext cx="279061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https://coral.ai/products/</a:t>
            </a:r>
            <a:endParaRPr dirty="0">
              <a:latin typeface="Meiryo UI" panose="020B0604030504040204" pitchFamily="50" charset="-128"/>
              <a:ea typeface="Meiryo UI" panose="020B0604030504040204" pitchFamily="50" charset="-128"/>
            </a:endParaRPr>
          </a:p>
        </p:txBody>
      </p:sp>
      <p:pic>
        <p:nvPicPr>
          <p:cNvPr id="1846" name="Google Shape;1846;p70" descr="g650-04686-01-qnap"/>
          <p:cNvPicPr preferRelativeResize="0"/>
          <p:nvPr/>
        </p:nvPicPr>
        <p:blipFill rotWithShape="1">
          <a:blip r:embed="rId3">
            <a:alphaModFix/>
          </a:blip>
          <a:srcRect t="44417" b="17745"/>
          <a:stretch/>
        </p:blipFill>
        <p:spPr>
          <a:xfrm>
            <a:off x="3624550" y="1615295"/>
            <a:ext cx="2458208" cy="697605"/>
          </a:xfrm>
          <a:prstGeom prst="rect">
            <a:avLst/>
          </a:prstGeom>
          <a:noFill/>
          <a:ln>
            <a:noFill/>
          </a:ln>
        </p:spPr>
      </p:pic>
      <p:pic>
        <p:nvPicPr>
          <p:cNvPr id="1847" name="Google Shape;1847;p70" descr="g950-06809-01-qnap"/>
          <p:cNvPicPr preferRelativeResize="0"/>
          <p:nvPr/>
        </p:nvPicPr>
        <p:blipFill rotWithShape="1">
          <a:blip r:embed="rId4">
            <a:alphaModFix/>
          </a:blip>
          <a:srcRect r="55767"/>
          <a:stretch/>
        </p:blipFill>
        <p:spPr>
          <a:xfrm>
            <a:off x="2996521" y="751818"/>
            <a:ext cx="943199" cy="1960534"/>
          </a:xfrm>
          <a:prstGeom prst="rect">
            <a:avLst/>
          </a:prstGeom>
          <a:noFill/>
          <a:ln>
            <a:noFill/>
          </a:ln>
        </p:spPr>
      </p:pic>
      <p:sp>
        <p:nvSpPr>
          <p:cNvPr id="1848" name="Google Shape;1848;p70"/>
          <p:cNvSpPr txBox="1"/>
          <p:nvPr/>
        </p:nvSpPr>
        <p:spPr>
          <a:xfrm>
            <a:off x="4127851" y="2181765"/>
            <a:ext cx="218760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M.2 2280 PCIe *</a:t>
            </a:r>
            <a:endParaRPr sz="1800" dirty="0">
              <a:solidFill>
                <a:schemeClr val="dk1"/>
              </a:solidFill>
              <a:latin typeface="Meiryo UI" panose="020B0604030504040204" pitchFamily="50" charset="-128"/>
              <a:ea typeface="Meiryo UI" panose="020B0604030504040204" pitchFamily="50" charset="-128"/>
              <a:sym typeface="Arial"/>
            </a:endParaRPr>
          </a:p>
        </p:txBody>
      </p:sp>
      <p:grpSp>
        <p:nvGrpSpPr>
          <p:cNvPr id="1849" name="Google Shape;1849;p70"/>
          <p:cNvGrpSpPr/>
          <p:nvPr/>
        </p:nvGrpSpPr>
        <p:grpSpPr>
          <a:xfrm>
            <a:off x="5480301" y="1723134"/>
            <a:ext cx="6931155" cy="4225125"/>
            <a:chOff x="5480301" y="1723134"/>
            <a:chExt cx="5604307" cy="3416299"/>
          </a:xfrm>
        </p:grpSpPr>
        <p:pic>
          <p:nvPicPr>
            <p:cNvPr id="1850" name="Google Shape;1850;p70" descr="一張含有 文字, 電子用品, 監視器, 電腦 的圖片&#10;&#10;自動產生的描述"/>
            <p:cNvPicPr preferRelativeResize="0"/>
            <p:nvPr/>
          </p:nvPicPr>
          <p:blipFill rotWithShape="1">
            <a:blip r:embed="rId5">
              <a:alphaModFix/>
            </a:blip>
            <a:srcRect r="10220"/>
            <a:stretch/>
          </p:blipFill>
          <p:spPr>
            <a:xfrm>
              <a:off x="5480301" y="1723134"/>
              <a:ext cx="5604307" cy="3416299"/>
            </a:xfrm>
            <a:prstGeom prst="rect">
              <a:avLst/>
            </a:prstGeom>
            <a:noFill/>
            <a:ln>
              <a:noFill/>
            </a:ln>
          </p:spPr>
        </p:pic>
        <p:pic>
          <p:nvPicPr>
            <p:cNvPr id="1851" name="Google Shape;1851;p70" descr="一張含有 個人, 室外, 團體, 數個 的圖片&#10;&#10;自動產生的描述"/>
            <p:cNvPicPr preferRelativeResize="0"/>
            <p:nvPr/>
          </p:nvPicPr>
          <p:blipFill rotWithShape="1">
            <a:blip r:embed="rId6">
              <a:alphaModFix/>
            </a:blip>
            <a:srcRect l="1522" b="6648"/>
            <a:stretch/>
          </p:blipFill>
          <p:spPr>
            <a:xfrm>
              <a:off x="6407725" y="1928969"/>
              <a:ext cx="4430145" cy="2798970"/>
            </a:xfrm>
            <a:prstGeom prst="rect">
              <a:avLst/>
            </a:prstGeom>
            <a:noFill/>
            <a:ln>
              <a:noFill/>
            </a:ln>
          </p:spPr>
        </p:pic>
      </p:grpSp>
      <p:sp>
        <p:nvSpPr>
          <p:cNvPr id="1852" name="Google Shape;1852;p70"/>
          <p:cNvSpPr txBox="1"/>
          <p:nvPr/>
        </p:nvSpPr>
        <p:spPr>
          <a:xfrm>
            <a:off x="781641" y="2658936"/>
            <a:ext cx="5749991" cy="1141065"/>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4000" dirty="0">
                <a:solidFill>
                  <a:schemeClr val="lt1"/>
                </a:solidFill>
                <a:latin typeface="Meiryo UI" panose="020B0604030504040204" pitchFamily="50" charset="-128"/>
                <a:ea typeface="Meiryo UI" panose="020B0604030504040204" pitchFamily="50" charset="-128"/>
              </a:rPr>
              <a:t>QVR Face Insight</a:t>
            </a:r>
            <a:endParaRPr sz="25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500" dirty="0" err="1">
                <a:solidFill>
                  <a:schemeClr val="lt1"/>
                </a:solidFill>
                <a:latin typeface="Meiryo UI" panose="020B0604030504040204" pitchFamily="50" charset="-128"/>
                <a:ea typeface="Meiryo UI" panose="020B0604030504040204" pitchFamily="50" charset="-128"/>
              </a:rPr>
              <a:t>ローカルスマート顔認識</a:t>
            </a:r>
            <a:endParaRPr sz="2500" dirty="0">
              <a:solidFill>
                <a:schemeClr val="lt1"/>
              </a:solidFill>
              <a:latin typeface="Meiryo UI" panose="020B0604030504040204" pitchFamily="50" charset="-128"/>
              <a:ea typeface="Meiryo UI" panose="020B0604030504040204" pitchFamily="50" charset="-128"/>
            </a:endParaRPr>
          </a:p>
        </p:txBody>
      </p:sp>
      <p:sp>
        <p:nvSpPr>
          <p:cNvPr id="1853" name="Google Shape;1853;p70"/>
          <p:cNvSpPr/>
          <p:nvPr/>
        </p:nvSpPr>
        <p:spPr>
          <a:xfrm>
            <a:off x="790784" y="539691"/>
            <a:ext cx="2766247" cy="2855660"/>
          </a:xfrm>
          <a:prstGeom prst="roundRect">
            <a:avLst>
              <a:gd name="adj" fmla="val 5874"/>
            </a:avLst>
          </a:prstGeom>
          <a:gradFill>
            <a:gsLst>
              <a:gs pos="0">
                <a:srgbClr val="000000">
                  <a:alpha val="11764"/>
                </a:srgbClr>
              </a:gs>
              <a:gs pos="100000">
                <a:srgbClr val="1F2127">
                  <a:alpha val="20000"/>
                </a:srgbClr>
              </a:gs>
            </a:gsLst>
            <a:lin ang="5400000" scaled="0"/>
          </a:gradFill>
          <a:ln>
            <a:noFill/>
          </a:ln>
          <a:effectLst>
            <a:outerShdw dist="50800" dir="5400000" algn="ctr" rotWithShape="0">
              <a:srgbClr val="000000">
                <a:alpha val="42745"/>
              </a:srgbClr>
            </a:outerShdw>
            <a:softEdge rad="44450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pic>
        <p:nvPicPr>
          <p:cNvPr id="1854" name="Google Shape;1854;p70"/>
          <p:cNvPicPr preferRelativeResize="0"/>
          <p:nvPr/>
        </p:nvPicPr>
        <p:blipFill rotWithShape="1">
          <a:blip r:embed="rId7">
            <a:alphaModFix/>
          </a:blip>
          <a:srcRect/>
          <a:stretch/>
        </p:blipFill>
        <p:spPr>
          <a:xfrm>
            <a:off x="917049" y="735377"/>
            <a:ext cx="1875675" cy="1875675"/>
          </a:xfrm>
          <a:prstGeom prst="rect">
            <a:avLst/>
          </a:prstGeom>
          <a:noFill/>
          <a:ln>
            <a:noFill/>
          </a:ln>
        </p:spPr>
      </p:pic>
      <p:pic>
        <p:nvPicPr>
          <p:cNvPr id="1855" name="Google Shape;1855;p70" descr="A red background with white text&#10;&#10;Description automatically generated with low confidence"/>
          <p:cNvPicPr preferRelativeResize="0"/>
          <p:nvPr/>
        </p:nvPicPr>
        <p:blipFill rotWithShape="1">
          <a:blip r:embed="rId8">
            <a:alphaModFix/>
          </a:blip>
          <a:srcRect/>
          <a:stretch/>
        </p:blipFill>
        <p:spPr>
          <a:xfrm>
            <a:off x="10295575" y="316929"/>
            <a:ext cx="1613062" cy="1443265"/>
          </a:xfrm>
          <a:prstGeom prst="rect">
            <a:avLst/>
          </a:prstGeom>
          <a:noFill/>
          <a:ln>
            <a:noFill/>
          </a:ln>
          <a:effectLst>
            <a:outerShdw blurRad="254000" dist="342900" dir="2700000" algn="tl" rotWithShape="0">
              <a:srgbClr val="000000">
                <a:alpha val="32941"/>
              </a:srgbClr>
            </a:outerShdw>
          </a:effectLst>
        </p:spPr>
      </p:pic>
      <p:sp>
        <p:nvSpPr>
          <p:cNvPr id="1856" name="Google Shape;1856;p70"/>
          <p:cNvSpPr txBox="1"/>
          <p:nvPr/>
        </p:nvSpPr>
        <p:spPr>
          <a:xfrm>
            <a:off x="718372" y="6038142"/>
            <a:ext cx="7776699" cy="438559"/>
          </a:xfrm>
          <a:prstGeom prst="rect">
            <a:avLst/>
          </a:prstGeom>
          <a:noFill/>
          <a:ln>
            <a:noFill/>
          </a:ln>
        </p:spPr>
        <p:txBody>
          <a:bodyPr spcFirstLastPara="1" wrap="square" lIns="121900" tIns="121900" rIns="121900" bIns="121900" anchor="t" anchorCtr="0">
            <a:noAutofit/>
          </a:bodyPr>
          <a:lstStyle/>
          <a:p>
            <a:pPr marL="114300" marR="0" lvl="0" indent="0" algn="l" rtl="0">
              <a:spcBef>
                <a:spcPts val="0"/>
              </a:spcBef>
              <a:spcAft>
                <a:spcPts val="0"/>
              </a:spcAft>
              <a:buNone/>
            </a:pPr>
            <a:r>
              <a:rPr lang="en-US" sz="1200" dirty="0">
                <a:solidFill>
                  <a:schemeClr val="lt1"/>
                </a:solidFill>
                <a:latin typeface="Meiryo UI" panose="020B0604030504040204" pitchFamily="50" charset="-128"/>
                <a:ea typeface="Meiryo UI" panose="020B0604030504040204" pitchFamily="50" charset="-128"/>
              </a:rPr>
              <a:t>*M.2 2280 PCIe TPU</a:t>
            </a:r>
            <a:r>
              <a:rPr lang="ja-JP" altLang="en-US" sz="1200" dirty="0">
                <a:solidFill>
                  <a:schemeClr val="lt1"/>
                </a:solidFill>
                <a:latin typeface="Meiryo UI" panose="020B0604030504040204" pitchFamily="50" charset="-128"/>
                <a:ea typeface="Meiryo UI" panose="020B0604030504040204" pitchFamily="50" charset="-128"/>
              </a:rPr>
              <a:t>は、</a:t>
            </a:r>
            <a:r>
              <a:rPr lang="en-US" altLang="ja-JP" sz="1200" dirty="0" err="1">
                <a:solidFill>
                  <a:schemeClr val="lt1"/>
                </a:solidFill>
                <a:latin typeface="Meiryo UI" panose="020B0604030504040204" pitchFamily="50" charset="-128"/>
                <a:ea typeface="Meiryo UI" panose="020B0604030504040204" pitchFamily="50" charset="-128"/>
              </a:rPr>
              <a:t>オプションのQNAP</a:t>
            </a:r>
            <a:r>
              <a:rPr lang="en-US" altLang="ja-JP" sz="1200" dirty="0">
                <a:solidFill>
                  <a:schemeClr val="lt1"/>
                </a:solidFill>
                <a:latin typeface="Meiryo UI" panose="020B0604030504040204" pitchFamily="50" charset="-128"/>
                <a:ea typeface="Meiryo UI" panose="020B0604030504040204" pitchFamily="50" charset="-128"/>
              </a:rPr>
              <a:t> QM2 </a:t>
            </a:r>
            <a:r>
              <a:rPr lang="en-US" altLang="ja-JP" sz="1200" dirty="0" err="1">
                <a:solidFill>
                  <a:schemeClr val="lt1"/>
                </a:solidFill>
                <a:latin typeface="Meiryo UI" panose="020B0604030504040204" pitchFamily="50" charset="-128"/>
                <a:ea typeface="Meiryo UI" panose="020B0604030504040204" pitchFamily="50" charset="-128"/>
              </a:rPr>
              <a:t>PCIe拡張カード</a:t>
            </a:r>
            <a:r>
              <a:rPr lang="ja-JP" altLang="en-US" sz="1200" dirty="0">
                <a:solidFill>
                  <a:schemeClr val="lt1"/>
                </a:solidFill>
                <a:latin typeface="Meiryo UI" panose="020B0604030504040204" pitchFamily="50" charset="-128"/>
                <a:ea typeface="Meiryo UI" panose="020B0604030504040204" pitchFamily="50" charset="-128"/>
              </a:rPr>
              <a:t>によって</a:t>
            </a:r>
            <a:r>
              <a:rPr lang="en-US" sz="1200" dirty="0" err="1">
                <a:solidFill>
                  <a:schemeClr val="lt1"/>
                </a:solidFill>
                <a:latin typeface="Meiryo UI" panose="020B0604030504040204" pitchFamily="50" charset="-128"/>
                <a:ea typeface="Meiryo UI" panose="020B0604030504040204" pitchFamily="50" charset="-128"/>
              </a:rPr>
              <a:t>取り付け</a:t>
            </a:r>
            <a:r>
              <a:rPr lang="ja-JP" altLang="en-US" sz="1200" dirty="0">
                <a:solidFill>
                  <a:schemeClr val="lt1"/>
                </a:solidFill>
                <a:latin typeface="Meiryo UI" panose="020B0604030504040204" pitchFamily="50" charset="-128"/>
                <a:ea typeface="Meiryo UI" panose="020B0604030504040204" pitchFamily="50" charset="-128"/>
              </a:rPr>
              <a:t>ることができ</a:t>
            </a:r>
            <a:r>
              <a:rPr lang="en-US" sz="1200" dirty="0" err="1">
                <a:solidFill>
                  <a:schemeClr val="lt1"/>
                </a:solidFill>
                <a:latin typeface="Meiryo UI" panose="020B0604030504040204" pitchFamily="50" charset="-128"/>
                <a:ea typeface="Meiryo UI" panose="020B0604030504040204" pitchFamily="50" charset="-128"/>
              </a:rPr>
              <a:t>ます</a:t>
            </a:r>
            <a:endParaRPr sz="1200" dirty="0">
              <a:solidFill>
                <a:schemeClr val="lt1"/>
              </a:solidFill>
              <a:latin typeface="Meiryo UI" panose="020B0604030504040204" pitchFamily="50" charset="-128"/>
              <a:ea typeface="Meiryo UI" panose="020B0604030504040204" pitchFamily="50" charset="-128"/>
              <a:sym typeface="Arial"/>
            </a:endParaRPr>
          </a:p>
        </p:txBody>
      </p:sp>
      <p:sp>
        <p:nvSpPr>
          <p:cNvPr id="1857" name="Google Shape;1857;p70"/>
          <p:cNvSpPr txBox="1"/>
          <p:nvPr/>
        </p:nvSpPr>
        <p:spPr>
          <a:xfrm>
            <a:off x="673487" y="3697008"/>
            <a:ext cx="5272158" cy="2425615"/>
          </a:xfrm>
          <a:prstGeom prst="rect">
            <a:avLst/>
          </a:prstGeom>
          <a:noFill/>
          <a:ln>
            <a:noFill/>
          </a:ln>
        </p:spPr>
        <p:txBody>
          <a:bodyPr spcFirstLastPara="1" wrap="square" lIns="121900" tIns="121900" rIns="121900" bIns="121900" anchor="t" anchorCtr="0">
            <a:noAutofit/>
          </a:bodyPr>
          <a:lstStyle/>
          <a:p>
            <a:pPr marL="266700" marR="0" lvl="1" algn="l" rtl="0">
              <a:lnSpc>
                <a:spcPct val="80000"/>
              </a:lnSpc>
              <a:spcBef>
                <a:spcPts val="500"/>
              </a:spcBef>
              <a:spcAft>
                <a:spcPts val="0"/>
              </a:spcAft>
              <a:buClr>
                <a:srgbClr val="F34F21"/>
              </a:buClr>
              <a:buSzPts val="1200"/>
            </a:pPr>
            <a:r>
              <a:rPr lang="en-US" dirty="0" err="1">
                <a:solidFill>
                  <a:schemeClr val="lt1"/>
                </a:solidFill>
                <a:latin typeface="Meiryo UI" panose="020B0604030504040204" pitchFamily="50" charset="-128"/>
                <a:ea typeface="Meiryo UI" panose="020B0604030504040204" pitchFamily="50" charset="-128"/>
              </a:rPr>
              <a:t>小規模なオフィスや住宅コミュニティ向けの顔認識ソリューションで</a:t>
            </a:r>
            <a:r>
              <a:rPr lang="en-US" dirty="0">
                <a:solidFill>
                  <a:schemeClr val="lt1"/>
                </a:solidFill>
                <a:latin typeface="Meiryo UI" panose="020B0604030504040204" pitchFamily="50" charset="-128"/>
                <a:ea typeface="Meiryo UI" panose="020B0604030504040204" pitchFamily="50" charset="-128"/>
              </a:rPr>
              <a:t>、</a:t>
            </a:r>
            <a:r>
              <a:rPr lang="ja-JP" altLang="en-US" dirty="0">
                <a:solidFill>
                  <a:schemeClr val="lt1"/>
                </a:solidFill>
                <a:latin typeface="Meiryo UI" panose="020B0604030504040204" pitchFamily="50" charset="-128"/>
                <a:ea typeface="Meiryo UI" panose="020B0604030504040204" pitchFamily="50" charset="-128"/>
              </a:rPr>
              <a:t>マスク</a:t>
            </a:r>
            <a:r>
              <a:rPr lang="en-US" dirty="0" err="1">
                <a:solidFill>
                  <a:schemeClr val="lt1"/>
                </a:solidFill>
                <a:latin typeface="Meiryo UI" panose="020B0604030504040204" pitchFamily="50" charset="-128"/>
                <a:ea typeface="Meiryo UI" panose="020B0604030504040204" pitchFamily="50" charset="-128"/>
              </a:rPr>
              <a:t>をした人も認識できるライブAI</a:t>
            </a:r>
            <a:r>
              <a:rPr lang="ja-JP" altLang="en-US" dirty="0">
                <a:solidFill>
                  <a:schemeClr val="lt1"/>
                </a:solidFill>
                <a:latin typeface="Meiryo UI" panose="020B0604030504040204" pitchFamily="50" charset="-128"/>
                <a:ea typeface="Meiryo UI" panose="020B0604030504040204" pitchFamily="50" charset="-128"/>
              </a:rPr>
              <a:t>による</a:t>
            </a:r>
            <a:r>
              <a:rPr lang="en-US" dirty="0" err="1">
                <a:solidFill>
                  <a:schemeClr val="lt1"/>
                </a:solidFill>
                <a:latin typeface="Meiryo UI" panose="020B0604030504040204" pitchFamily="50" charset="-128"/>
                <a:ea typeface="Meiryo UI" panose="020B0604030504040204" pitchFamily="50" charset="-128"/>
              </a:rPr>
              <a:t>ビデオ分析により、瞬時に正確な顔認識を実現します</a:t>
            </a:r>
            <a:r>
              <a:rPr lang="en-US" dirty="0">
                <a:solidFill>
                  <a:schemeClr val="lt1"/>
                </a:solidFill>
                <a:latin typeface="Meiryo UI" panose="020B0604030504040204" pitchFamily="50" charset="-128"/>
                <a:ea typeface="Meiryo UI" panose="020B0604030504040204" pitchFamily="50" charset="-128"/>
              </a:rPr>
              <a:t>。</a:t>
            </a:r>
            <a:endParaRPr dirty="0">
              <a:solidFill>
                <a:schemeClr val="lt1"/>
              </a:solidFill>
              <a:latin typeface="Meiryo UI" panose="020B0604030504040204" pitchFamily="50" charset="-128"/>
              <a:ea typeface="Meiryo UI" panose="020B0604030504040204" pitchFamily="50" charset="-128"/>
            </a:endParaRPr>
          </a:p>
          <a:p>
            <a:pPr marL="457200" marR="0" lvl="1" indent="-190500" algn="l" rtl="0">
              <a:lnSpc>
                <a:spcPct val="80000"/>
              </a:lnSpc>
              <a:spcBef>
                <a:spcPts val="500"/>
              </a:spcBef>
              <a:spcAft>
                <a:spcPts val="0"/>
              </a:spcAft>
              <a:buClr>
                <a:srgbClr val="F34F21"/>
              </a:buClr>
              <a:buSzPts val="1200"/>
              <a:buFont typeface="Arial"/>
              <a:buChar char="•"/>
            </a:pPr>
            <a:r>
              <a:rPr lang="en-US" dirty="0" err="1">
                <a:solidFill>
                  <a:schemeClr val="lt1"/>
                </a:solidFill>
                <a:latin typeface="Meiryo UI" panose="020B0604030504040204" pitchFamily="50" charset="-128"/>
                <a:ea typeface="Meiryo UI" panose="020B0604030504040204" pitchFamily="50" charset="-128"/>
              </a:rPr>
              <a:t>リアルタイムの顔認識と分析</a:t>
            </a:r>
            <a:endParaRPr dirty="0">
              <a:solidFill>
                <a:schemeClr val="lt1"/>
              </a:solidFill>
              <a:latin typeface="Meiryo UI" panose="020B0604030504040204" pitchFamily="50" charset="-128"/>
              <a:ea typeface="Meiryo UI" panose="020B0604030504040204" pitchFamily="50" charset="-128"/>
            </a:endParaRPr>
          </a:p>
          <a:p>
            <a:pPr marL="457200" marR="0" lvl="1" indent="-190500" algn="l" rtl="0">
              <a:lnSpc>
                <a:spcPct val="80000"/>
              </a:lnSpc>
              <a:spcBef>
                <a:spcPts val="500"/>
              </a:spcBef>
              <a:spcAft>
                <a:spcPts val="0"/>
              </a:spcAft>
              <a:buClr>
                <a:srgbClr val="F34F21"/>
              </a:buClr>
              <a:buSzPts val="1200"/>
              <a:buFont typeface="Arial"/>
              <a:buChar char="•"/>
            </a:pPr>
            <a:r>
              <a:rPr lang="en-US" dirty="0">
                <a:solidFill>
                  <a:schemeClr val="lt1"/>
                </a:solidFill>
                <a:latin typeface="Meiryo UI" panose="020B0604030504040204" pitchFamily="50" charset="-128"/>
                <a:ea typeface="Meiryo UI" panose="020B0604030504040204" pitchFamily="50" charset="-128"/>
              </a:rPr>
              <a:t>1つのソリューションでのマスク検出と顔認識</a:t>
            </a:r>
            <a:endParaRPr dirty="0">
              <a:solidFill>
                <a:schemeClr val="lt1"/>
              </a:solidFill>
              <a:latin typeface="Meiryo UI" panose="020B0604030504040204" pitchFamily="50" charset="-128"/>
              <a:ea typeface="Meiryo UI" panose="020B0604030504040204" pitchFamily="50" charset="-128"/>
            </a:endParaRPr>
          </a:p>
          <a:p>
            <a:pPr marL="457200" marR="0" lvl="1" indent="-190500" algn="l" rtl="0">
              <a:lnSpc>
                <a:spcPct val="80000"/>
              </a:lnSpc>
              <a:spcBef>
                <a:spcPts val="500"/>
              </a:spcBef>
              <a:spcAft>
                <a:spcPts val="0"/>
              </a:spcAft>
              <a:buClr>
                <a:srgbClr val="F34F21"/>
              </a:buClr>
              <a:buSzPts val="1200"/>
              <a:buFont typeface="Arial"/>
              <a:buChar char="•"/>
            </a:pPr>
            <a:r>
              <a:rPr lang="en-US" dirty="0">
                <a:solidFill>
                  <a:schemeClr val="lt1"/>
                </a:solidFill>
                <a:latin typeface="Meiryo UI" panose="020B0604030504040204" pitchFamily="50" charset="-128"/>
                <a:ea typeface="Meiryo UI" panose="020B0604030504040204" pitchFamily="50" charset="-128"/>
              </a:rPr>
              <a:t>1</a:t>
            </a:r>
            <a:r>
              <a:rPr lang="ja-JP" altLang="en-US" dirty="0">
                <a:solidFill>
                  <a:schemeClr val="lt1"/>
                </a:solidFill>
                <a:latin typeface="Meiryo UI" panose="020B0604030504040204" pitchFamily="50" charset="-128"/>
                <a:ea typeface="Meiryo UI" panose="020B0604030504040204" pitchFamily="50" charset="-128"/>
              </a:rPr>
              <a:t>台</a:t>
            </a:r>
            <a:r>
              <a:rPr lang="en-US" dirty="0" err="1">
                <a:solidFill>
                  <a:schemeClr val="lt1"/>
                </a:solidFill>
                <a:latin typeface="Meiryo UI" panose="020B0604030504040204" pitchFamily="50" charset="-128"/>
                <a:ea typeface="Meiryo UI" panose="020B0604030504040204" pitchFamily="50" charset="-128"/>
              </a:rPr>
              <a:t>のNASでスマート顔認識システムを構築</a:t>
            </a:r>
            <a:endParaRPr dirty="0">
              <a:solidFill>
                <a:schemeClr val="lt1"/>
              </a:solidFill>
              <a:latin typeface="Meiryo UI" panose="020B0604030504040204" pitchFamily="50" charset="-128"/>
              <a:ea typeface="Meiryo UI" panose="020B0604030504040204" pitchFamily="50" charset="-128"/>
            </a:endParaRPr>
          </a:p>
          <a:p>
            <a:pPr marL="457200" marR="0" lvl="1" indent="-190500" algn="l" rtl="0">
              <a:lnSpc>
                <a:spcPct val="80000"/>
              </a:lnSpc>
              <a:spcBef>
                <a:spcPts val="500"/>
              </a:spcBef>
              <a:spcAft>
                <a:spcPts val="0"/>
              </a:spcAft>
              <a:buClr>
                <a:srgbClr val="F34F21"/>
              </a:buClr>
              <a:buSzPts val="1200"/>
              <a:buFont typeface="Arial"/>
              <a:buChar char="•"/>
            </a:pPr>
            <a:r>
              <a:rPr lang="en-US" dirty="0" err="1">
                <a:solidFill>
                  <a:schemeClr val="lt1"/>
                </a:solidFill>
                <a:latin typeface="Meiryo UI" panose="020B0604030504040204" pitchFamily="50" charset="-128"/>
                <a:ea typeface="Meiryo UI" panose="020B0604030504040204" pitchFamily="50" charset="-128"/>
              </a:rPr>
              <a:t>プロファイルデータベースでID認証を簡単に</a:t>
            </a:r>
            <a:endParaRPr dirty="0">
              <a:solidFill>
                <a:schemeClr val="lt1"/>
              </a:solidFill>
              <a:latin typeface="Meiryo UI" panose="020B0604030504040204" pitchFamily="50" charset="-128"/>
              <a:ea typeface="Meiryo UI" panose="020B0604030504040204" pitchFamily="50" charset="-128"/>
            </a:endParaRPr>
          </a:p>
          <a:p>
            <a:pPr marL="457200" marR="0" lvl="1" indent="-190500" algn="l" rtl="0">
              <a:lnSpc>
                <a:spcPct val="80000"/>
              </a:lnSpc>
              <a:spcBef>
                <a:spcPts val="500"/>
              </a:spcBef>
              <a:spcAft>
                <a:spcPts val="0"/>
              </a:spcAft>
              <a:buClr>
                <a:srgbClr val="F34F21"/>
              </a:buClr>
              <a:buSzPts val="1200"/>
              <a:buFont typeface="Arial"/>
              <a:buChar char="•"/>
            </a:pPr>
            <a:r>
              <a:rPr lang="en-US" dirty="0">
                <a:solidFill>
                  <a:schemeClr val="lt1"/>
                </a:solidFill>
                <a:latin typeface="Meiryo UI" panose="020B0604030504040204" pitchFamily="50" charset="-128"/>
                <a:ea typeface="Meiryo UI" panose="020B0604030504040204" pitchFamily="50" charset="-128"/>
              </a:rPr>
              <a:t>Edge </a:t>
            </a:r>
            <a:r>
              <a:rPr lang="en-US" dirty="0" err="1">
                <a:solidFill>
                  <a:schemeClr val="lt1"/>
                </a:solidFill>
                <a:latin typeface="Meiryo UI" panose="020B0604030504040204" pitchFamily="50" charset="-128"/>
                <a:ea typeface="Meiryo UI" panose="020B0604030504040204" pitchFamily="50" charset="-128"/>
              </a:rPr>
              <a:t>TPUで顔認識速度を向上</a:t>
            </a:r>
            <a:endParaRPr dirty="0">
              <a:solidFill>
                <a:schemeClr val="lt1"/>
              </a:solidFill>
              <a:latin typeface="Meiryo UI" panose="020B0604030504040204" pitchFamily="50" charset="-128"/>
              <a:ea typeface="Meiryo UI" panose="020B0604030504040204" pitchFamily="50" charset="-128"/>
            </a:endParaRPr>
          </a:p>
          <a:p>
            <a:pPr marL="457200" marR="0" lvl="1" indent="-190500" algn="l" rtl="0">
              <a:lnSpc>
                <a:spcPct val="80000"/>
              </a:lnSpc>
              <a:spcBef>
                <a:spcPts val="500"/>
              </a:spcBef>
              <a:spcAft>
                <a:spcPts val="0"/>
              </a:spcAft>
              <a:buClr>
                <a:srgbClr val="F34F21"/>
              </a:buClr>
              <a:buSzPts val="1200"/>
              <a:buFont typeface="Arial"/>
              <a:buChar char="•"/>
            </a:pPr>
            <a:r>
              <a:rPr lang="en-US" dirty="0">
                <a:solidFill>
                  <a:schemeClr val="lt1"/>
                </a:solidFill>
                <a:latin typeface="Meiryo UI" panose="020B0604030504040204" pitchFamily="50" charset="-128"/>
                <a:ea typeface="Meiryo UI" panose="020B0604030504040204" pitchFamily="50" charset="-128"/>
              </a:rPr>
              <a:t>QVR </a:t>
            </a:r>
            <a:r>
              <a:rPr lang="en-US" dirty="0" err="1">
                <a:solidFill>
                  <a:schemeClr val="lt1"/>
                </a:solidFill>
                <a:latin typeface="Meiryo UI" panose="020B0604030504040204" pitchFamily="50" charset="-128"/>
                <a:ea typeface="Meiryo UI" panose="020B0604030504040204" pitchFamily="50" charset="-128"/>
              </a:rPr>
              <a:t>Pro統合</a:t>
            </a:r>
            <a:r>
              <a:rPr lang="ja-JP" altLang="en-US" dirty="0">
                <a:solidFill>
                  <a:schemeClr val="lt1"/>
                </a:solidFill>
                <a:latin typeface="Meiryo UI" panose="020B0604030504040204" pitchFamily="50" charset="-128"/>
                <a:ea typeface="Meiryo UI" panose="020B0604030504040204" pitchFamily="50" charset="-128"/>
              </a:rPr>
              <a:t>で</a:t>
            </a:r>
            <a:r>
              <a:rPr lang="en-US" dirty="0" err="1">
                <a:solidFill>
                  <a:schemeClr val="lt1"/>
                </a:solidFill>
                <a:latin typeface="Meiryo UI" panose="020B0604030504040204" pitchFamily="50" charset="-128"/>
                <a:ea typeface="Meiryo UI" panose="020B0604030504040204" pitchFamily="50" charset="-128"/>
              </a:rPr>
              <a:t>強化された監視フィード</a:t>
            </a:r>
            <a:endParaRPr dirty="0">
              <a:solidFill>
                <a:schemeClr val="lt1"/>
              </a:solidFill>
              <a:latin typeface="Meiryo UI" panose="020B0604030504040204" pitchFamily="50" charset="-128"/>
              <a:ea typeface="Meiryo UI" panose="020B0604030504040204" pitchFamily="50" charset="-128"/>
            </a:endParaRPr>
          </a:p>
        </p:txBody>
      </p:sp>
      <p:sp>
        <p:nvSpPr>
          <p:cNvPr id="1858" name="Google Shape;1858;p70"/>
          <p:cNvSpPr txBox="1"/>
          <p:nvPr/>
        </p:nvSpPr>
        <p:spPr>
          <a:xfrm>
            <a:off x="3289566" y="2181765"/>
            <a:ext cx="81200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USB</a:t>
            </a:r>
            <a:endParaRPr sz="1800"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62"/>
        <p:cNvGrpSpPr/>
        <p:nvPr/>
      </p:nvGrpSpPr>
      <p:grpSpPr>
        <a:xfrm>
          <a:off x="0" y="0"/>
          <a:ext cx="0" cy="0"/>
          <a:chOff x="0" y="0"/>
          <a:chExt cx="0" cy="0"/>
        </a:xfrm>
      </p:grpSpPr>
      <p:sp>
        <p:nvSpPr>
          <p:cNvPr id="1863" name="Google Shape;1863;p71"/>
          <p:cNvSpPr txBox="1"/>
          <p:nvPr/>
        </p:nvSpPr>
        <p:spPr>
          <a:xfrm>
            <a:off x="904598" y="2138469"/>
            <a:ext cx="3650601" cy="25853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QTS (</a:t>
            </a:r>
            <a:r>
              <a:rPr lang="en-US" sz="1800" dirty="0" err="1">
                <a:solidFill>
                  <a:schemeClr val="lt1"/>
                </a:solidFill>
                <a:latin typeface="Meiryo UI" panose="020B0604030504040204" pitchFamily="50" charset="-128"/>
                <a:ea typeface="Meiryo UI" panose="020B0604030504040204" pitchFamily="50" charset="-128"/>
              </a:rPr>
              <a:t>QNAPの標準NASオペレーティングシステム</a:t>
            </a:r>
            <a:r>
              <a:rPr lang="en-US" sz="1800" dirty="0">
                <a:solidFill>
                  <a:schemeClr val="lt1"/>
                </a:solidFill>
                <a:latin typeface="Meiryo UI" panose="020B0604030504040204" pitchFamily="50" charset="-128"/>
                <a:ea typeface="Meiryo UI" panose="020B0604030504040204" pitchFamily="50" charset="-128"/>
              </a:rPr>
              <a:t>) </a:t>
            </a:r>
            <a:r>
              <a:rPr lang="en-US" sz="1800" dirty="0" err="1">
                <a:solidFill>
                  <a:schemeClr val="lt1"/>
                </a:solidFill>
                <a:latin typeface="Meiryo UI" panose="020B0604030504040204" pitchFamily="50" charset="-128"/>
                <a:ea typeface="Meiryo UI" panose="020B0604030504040204" pitchFamily="50" charset="-128"/>
              </a:rPr>
              <a:t>をサポートし</a:t>
            </a:r>
            <a:r>
              <a:rPr lang="ja-JP" altLang="en-US" sz="1800" dirty="0">
                <a:solidFill>
                  <a:schemeClr val="lt1"/>
                </a:solidFill>
                <a:latin typeface="Meiryo UI" panose="020B0604030504040204" pitchFamily="50" charset="-128"/>
                <a:ea typeface="Meiryo UI" panose="020B0604030504040204" pitchFamily="50" charset="-128"/>
              </a:rPr>
              <a:t>ており</a:t>
            </a:r>
            <a:r>
              <a:rPr lang="en-US" sz="1800" dirty="0">
                <a:solidFill>
                  <a:schemeClr val="lt1"/>
                </a:solidFill>
                <a:latin typeface="Meiryo UI" panose="020B0604030504040204" pitchFamily="50" charset="-128"/>
                <a:ea typeface="Meiryo UI" panose="020B0604030504040204" pitchFamily="50" charset="-128"/>
              </a:rPr>
              <a:t>、</a:t>
            </a:r>
            <a:r>
              <a:rPr lang="en-US" sz="1800" dirty="0" err="1">
                <a:solidFill>
                  <a:schemeClr val="lt1"/>
                </a:solidFill>
                <a:latin typeface="Meiryo UI" panose="020B0604030504040204" pitchFamily="50" charset="-128"/>
                <a:ea typeface="Meiryo UI" panose="020B0604030504040204" pitchFamily="50" charset="-128"/>
              </a:rPr>
              <a:t>パフォーマンス、効率的なメモリ</a:t>
            </a:r>
            <a:r>
              <a:rPr lang="ja-JP" altLang="en-US" sz="1800" dirty="0">
                <a:solidFill>
                  <a:schemeClr val="lt1"/>
                </a:solidFill>
                <a:latin typeface="Meiryo UI" panose="020B0604030504040204" pitchFamily="50" charset="-128"/>
                <a:ea typeface="Meiryo UI" panose="020B0604030504040204" pitchFamily="50" charset="-128"/>
              </a:rPr>
              <a:t>の</a:t>
            </a:r>
            <a:r>
              <a:rPr lang="en-US" sz="1800" dirty="0">
                <a:solidFill>
                  <a:schemeClr val="lt1"/>
                </a:solidFill>
                <a:latin typeface="Meiryo UI" panose="020B0604030504040204" pitchFamily="50" charset="-128"/>
                <a:ea typeface="Meiryo UI" panose="020B0604030504040204" pitchFamily="50" charset="-128"/>
              </a:rPr>
              <a:t>利用、およびQtier自動階層化の利点を提供します。ドライブを現在のQTSベースのNASからTS-hx87XU-RPに移行することもできます。</a:t>
            </a:r>
            <a:endParaRPr sz="1600" b="0" i="0" dirty="0">
              <a:solidFill>
                <a:schemeClr val="lt1"/>
              </a:solidFill>
              <a:latin typeface="Meiryo UI" panose="020B0604030504040204" pitchFamily="50" charset="-128"/>
              <a:ea typeface="Meiryo UI" panose="020B0604030504040204" pitchFamily="50" charset="-128"/>
              <a:sym typeface="Arial"/>
            </a:endParaRPr>
          </a:p>
        </p:txBody>
      </p:sp>
      <p:sp>
        <p:nvSpPr>
          <p:cNvPr id="1864" name="Google Shape;1864;p71"/>
          <p:cNvSpPr txBox="1"/>
          <p:nvPr/>
        </p:nvSpPr>
        <p:spPr>
          <a:xfrm>
            <a:off x="904599" y="4831742"/>
            <a:ext cx="3778898"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1200" dirty="0">
                <a:solidFill>
                  <a:schemeClr val="lt1"/>
                </a:solidFill>
                <a:latin typeface="Meiryo UI" panose="020B0604030504040204" pitchFamily="50" charset="-128"/>
                <a:ea typeface="Meiryo UI" panose="020B0604030504040204" pitchFamily="50" charset="-128"/>
              </a:rPr>
              <a:t>注記</a:t>
            </a:r>
            <a:r>
              <a:rPr lang="en-US" altLang="ja-JP" sz="1200" dirty="0">
                <a:solidFill>
                  <a:schemeClr val="lt1"/>
                </a:solidFill>
                <a:latin typeface="Meiryo UI" panose="020B0604030504040204" pitchFamily="50" charset="-128"/>
                <a:ea typeface="Meiryo UI" panose="020B0604030504040204" pitchFamily="50" charset="-128"/>
              </a:rPr>
              <a:t>:</a:t>
            </a:r>
            <a:endParaRPr sz="12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200" dirty="0" err="1">
                <a:solidFill>
                  <a:schemeClr val="lt1"/>
                </a:solidFill>
                <a:latin typeface="Meiryo UI" panose="020B0604030504040204" pitchFamily="50" charset="-128"/>
                <a:ea typeface="Meiryo UI" panose="020B0604030504040204" pitchFamily="50" charset="-128"/>
              </a:rPr>
              <a:t>QTSとQuTS</a:t>
            </a:r>
            <a:r>
              <a:rPr lang="en-US" sz="1200" dirty="0">
                <a:solidFill>
                  <a:schemeClr val="lt1"/>
                </a:solidFill>
                <a:latin typeface="Meiryo UI" panose="020B0604030504040204" pitchFamily="50" charset="-128"/>
                <a:ea typeface="Meiryo UI" panose="020B0604030504040204" pitchFamily="50" charset="-128"/>
              </a:rPr>
              <a:t> </a:t>
            </a:r>
            <a:r>
              <a:rPr lang="en-US" sz="1200" dirty="0" err="1">
                <a:solidFill>
                  <a:schemeClr val="lt1"/>
                </a:solidFill>
                <a:latin typeface="Meiryo UI" panose="020B0604030504040204" pitchFamily="50" charset="-128"/>
                <a:ea typeface="Meiryo UI" panose="020B0604030504040204" pitchFamily="50" charset="-128"/>
              </a:rPr>
              <a:t>heroは異なるファイルシステムを使用します</a:t>
            </a:r>
            <a:r>
              <a:rPr lang="en-US" sz="1200" dirty="0">
                <a:solidFill>
                  <a:schemeClr val="lt1"/>
                </a:solidFill>
                <a:latin typeface="Meiryo UI" panose="020B0604030504040204" pitchFamily="50" charset="-128"/>
                <a:ea typeface="Meiryo UI" panose="020B0604030504040204" pitchFamily="50" charset="-128"/>
              </a:rPr>
              <a:t>。 </a:t>
            </a:r>
            <a:r>
              <a:rPr lang="en-US" sz="1200" dirty="0" err="1">
                <a:solidFill>
                  <a:schemeClr val="lt1"/>
                </a:solidFill>
                <a:latin typeface="Meiryo UI" panose="020B0604030504040204" pitchFamily="50" charset="-128"/>
                <a:ea typeface="Meiryo UI" panose="020B0604030504040204" pitchFamily="50" charset="-128"/>
              </a:rPr>
              <a:t>QuTS</a:t>
            </a:r>
            <a:r>
              <a:rPr lang="en-US" sz="1200" dirty="0">
                <a:solidFill>
                  <a:schemeClr val="lt1"/>
                </a:solidFill>
                <a:latin typeface="Meiryo UI" panose="020B0604030504040204" pitchFamily="50" charset="-128"/>
                <a:ea typeface="Meiryo UI" panose="020B0604030504040204" pitchFamily="50" charset="-128"/>
              </a:rPr>
              <a:t> heroからQTSに切り替える前に、TS-hx87XU-RPからすべてのドライブを取り外す必要があります。</a:t>
            </a:r>
            <a:endParaRPr sz="1200" dirty="0">
              <a:solidFill>
                <a:schemeClr val="lt1"/>
              </a:solidFill>
              <a:latin typeface="Meiryo UI" panose="020B0604030504040204" pitchFamily="50" charset="-128"/>
              <a:ea typeface="Meiryo UI" panose="020B0604030504040204" pitchFamily="50" charset="-128"/>
            </a:endParaRPr>
          </a:p>
        </p:txBody>
      </p:sp>
      <p:sp>
        <p:nvSpPr>
          <p:cNvPr id="1865" name="Google Shape;1865;p71"/>
          <p:cNvSpPr txBox="1"/>
          <p:nvPr/>
        </p:nvSpPr>
        <p:spPr>
          <a:xfrm>
            <a:off x="388800" y="372732"/>
            <a:ext cx="11412000" cy="150653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dirty="0">
                <a:solidFill>
                  <a:schemeClr val="lt1"/>
                </a:solidFill>
                <a:latin typeface="Meiryo UI" panose="020B0604030504040204" pitchFamily="50" charset="-128"/>
                <a:ea typeface="Meiryo UI" panose="020B0604030504040204" pitchFamily="50" charset="-128"/>
              </a:rPr>
              <a:t>NAS</a:t>
            </a:r>
            <a:r>
              <a:rPr lang="ja-JP" altLang="en-US" sz="3600" dirty="0">
                <a:solidFill>
                  <a:schemeClr val="lt1"/>
                </a:solidFill>
                <a:latin typeface="Meiryo UI" panose="020B0604030504040204" pitchFamily="50" charset="-128"/>
                <a:ea typeface="Meiryo UI" panose="020B0604030504040204" pitchFamily="50" charset="-128"/>
              </a:rPr>
              <a:t>の</a:t>
            </a:r>
            <a:r>
              <a:rPr lang="en-US" sz="3600" dirty="0" err="1">
                <a:solidFill>
                  <a:schemeClr val="lt1"/>
                </a:solidFill>
                <a:latin typeface="Meiryo UI" panose="020B0604030504040204" pitchFamily="50" charset="-128"/>
                <a:ea typeface="Meiryo UI" panose="020B0604030504040204" pitchFamily="50" charset="-128"/>
              </a:rPr>
              <a:t>オペレーティングシステムをQuTS</a:t>
            </a:r>
            <a:r>
              <a:rPr lang="en-US" sz="3600" dirty="0">
                <a:solidFill>
                  <a:schemeClr val="lt1"/>
                </a:solidFill>
                <a:latin typeface="Meiryo UI" panose="020B0604030504040204" pitchFamily="50" charset="-128"/>
                <a:ea typeface="Meiryo UI" panose="020B0604030504040204" pitchFamily="50" charset="-128"/>
              </a:rPr>
              <a:t> </a:t>
            </a:r>
            <a:r>
              <a:rPr lang="en-US" sz="3600" dirty="0" err="1">
                <a:solidFill>
                  <a:schemeClr val="lt1"/>
                </a:solidFill>
                <a:latin typeface="Meiryo UI" panose="020B0604030504040204" pitchFamily="50" charset="-128"/>
                <a:ea typeface="Meiryo UI" panose="020B0604030504040204" pitchFamily="50" charset="-128"/>
              </a:rPr>
              <a:t>heroとQTSで</a:t>
            </a:r>
            <a:br>
              <a:rPr lang="en-US" sz="3600" dirty="0">
                <a:solidFill>
                  <a:schemeClr val="lt1"/>
                </a:solidFill>
                <a:latin typeface="Meiryo UI" panose="020B0604030504040204" pitchFamily="50" charset="-128"/>
                <a:ea typeface="Meiryo UI" panose="020B0604030504040204" pitchFamily="50" charset="-128"/>
              </a:rPr>
            </a:br>
            <a:r>
              <a:rPr lang="en-US" sz="3600" dirty="0" err="1">
                <a:solidFill>
                  <a:schemeClr val="lt1"/>
                </a:solidFill>
                <a:latin typeface="Meiryo UI" panose="020B0604030504040204" pitchFamily="50" charset="-128"/>
                <a:ea typeface="Meiryo UI" panose="020B0604030504040204" pitchFamily="50" charset="-128"/>
              </a:rPr>
              <a:t>切り替えて、日常のパフォーマンスを向上させます</a:t>
            </a:r>
            <a:endParaRPr sz="3600" dirty="0">
              <a:solidFill>
                <a:schemeClr val="lt1"/>
              </a:solidFill>
              <a:latin typeface="Meiryo UI" panose="020B0604030504040204" pitchFamily="50" charset="-128"/>
              <a:ea typeface="Meiryo UI" panose="020B0604030504040204" pitchFamily="50" charset="-128"/>
              <a:sym typeface="Arial"/>
            </a:endParaRPr>
          </a:p>
        </p:txBody>
      </p:sp>
      <p:pic>
        <p:nvPicPr>
          <p:cNvPr id="1866" name="Google Shape;1866;p71" descr="一張含有 文字 的圖片&#10;&#10;自動產生的描述"/>
          <p:cNvPicPr preferRelativeResize="0"/>
          <p:nvPr/>
        </p:nvPicPr>
        <p:blipFill rotWithShape="1">
          <a:blip r:embed="rId3">
            <a:alphaModFix/>
          </a:blip>
          <a:srcRect/>
          <a:stretch/>
        </p:blipFill>
        <p:spPr>
          <a:xfrm>
            <a:off x="4703161" y="2196000"/>
            <a:ext cx="7488839" cy="3619114"/>
          </a:xfrm>
          <a:prstGeom prst="rect">
            <a:avLst/>
          </a:prstGeom>
          <a:noFill/>
          <a:ln>
            <a:noFill/>
          </a:ln>
          <a:effectLst>
            <a:outerShdw blurRad="292100" dist="139700" dir="2700000" algn="tl" rotWithShape="0">
              <a:srgbClr val="333333">
                <a:alpha val="64705"/>
              </a:srgbClr>
            </a:outerShdw>
          </a:effectLst>
        </p:spPr>
      </p:pic>
    </p:spTree>
  </p:cSld>
  <p:clrMapOvr>
    <a:masterClrMapping/>
  </p:clrMapOvr>
  <p:transition spd="slow">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1">
            <a:extLst>
              <a:ext uri="{FF2B5EF4-FFF2-40B4-BE49-F238E27FC236}">
                <a16:creationId xmlns:a16="http://schemas.microsoft.com/office/drawing/2014/main" id="{B951769A-674E-5A04-76C8-392ADA961B42}"/>
              </a:ext>
            </a:extLst>
          </p:cNvPr>
          <p:cNvSpPr txBox="1"/>
          <p:nvPr/>
        </p:nvSpPr>
        <p:spPr>
          <a:xfrm>
            <a:off x="417600" y="582737"/>
            <a:ext cx="10958650"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ja-JP" altLang="en-US" sz="4400" dirty="0">
                <a:solidFill>
                  <a:schemeClr val="lt1"/>
                </a:solidFill>
                <a:latin typeface="Meiryo UI" panose="020B0604030504040204" pitchFamily="50" charset="-128"/>
              </a:rPr>
              <a:t>注文情報とレール キット</a:t>
            </a:r>
            <a:endParaRPr lang="ja-JP" altLang="en-US" sz="4400" dirty="0">
              <a:solidFill>
                <a:schemeClr val="lt1"/>
              </a:solidFill>
              <a:latin typeface="Meiryo UI" panose="020B0604030504040204" pitchFamily="50" charset="-128"/>
              <a:ea typeface="Meiryo UI" panose="020B0604030504040204" pitchFamily="50" charset="-128"/>
              <a:cs typeface="Arial"/>
              <a:sym typeface="Arial"/>
            </a:endParaRPr>
          </a:p>
        </p:txBody>
      </p:sp>
      <p:sp>
        <p:nvSpPr>
          <p:cNvPr id="4" name="矩形 3">
            <a:extLst>
              <a:ext uri="{FF2B5EF4-FFF2-40B4-BE49-F238E27FC236}">
                <a16:creationId xmlns:a16="http://schemas.microsoft.com/office/drawing/2014/main" id="{54DCDD79-2746-976C-768B-323C82F80DE9}"/>
              </a:ext>
            </a:extLst>
          </p:cNvPr>
          <p:cNvSpPr/>
          <p:nvPr/>
        </p:nvSpPr>
        <p:spPr>
          <a:xfrm>
            <a:off x="711834" y="1848076"/>
            <a:ext cx="6649401" cy="4527906"/>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indent="-180975">
              <a:lnSpc>
                <a:spcPts val="1800"/>
              </a:lnSpc>
              <a:spcBef>
                <a:spcPts val="1200"/>
              </a:spcBef>
              <a:buClr>
                <a:srgbClr val="FB8605"/>
              </a:buClr>
              <a:buFont typeface="Arial" panose="020B0604020202020204" pitchFamily="34" charset="0"/>
              <a:buChar char="•"/>
            </a:pPr>
            <a:r>
              <a:rPr lang="en" altLang="zh-TW" sz="1600" b="1" dirty="0">
                <a:solidFill>
                  <a:schemeClr val="bg1"/>
                </a:solidFill>
                <a:latin typeface="Meiryo UI" panose="020B0604030504040204" pitchFamily="50" charset="-128"/>
                <a:ea typeface="Meiryo UI" panose="020B0604030504040204" pitchFamily="50" charset="-128"/>
                <a:sym typeface="Arial" panose="020B0604020202020204" pitchFamily="34" charset="0"/>
              </a:rPr>
              <a:t>TS-h987XU-RP-E2334-16G</a:t>
            </a:r>
          </a:p>
          <a:p>
            <a:pPr>
              <a:lnSpc>
                <a:spcPts val="1800"/>
              </a:lnSpc>
              <a:spcBef>
                <a:spcPts val="1200"/>
              </a:spcBef>
              <a:buClr>
                <a:srgbClr val="03D2FB"/>
              </a:buClr>
            </a:pPr>
            <a:r>
              <a:rPr lang="en" altLang="zh-TW" sz="1200" b="1" dirty="0">
                <a:solidFill>
                  <a:schemeClr val="bg1"/>
                </a:solidFill>
                <a:latin typeface="Meiryo UI" panose="020B0604030504040204" pitchFamily="50" charset="-128"/>
                <a:ea typeface="Meiryo UI" panose="020B0604030504040204" pitchFamily="50" charset="-128"/>
                <a:sym typeface="Arial" panose="020B0604020202020204" pitchFamily="34" charset="0"/>
              </a:rPr>
              <a:t>    </a:t>
            </a:r>
            <a:r>
              <a:rPr lang="en"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Intel Xeon E-2334 4C 8T</a:t>
            </a:r>
            <a:r>
              <a:rPr lang="ja-JP" altLang="en-US"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、最大</a:t>
            </a:r>
            <a:r>
              <a:rPr lang="en-US"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4.8 GHz</a:t>
            </a:r>
            <a:r>
              <a:rPr lang="ja-JP" altLang="en-US"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a:t>
            </a:r>
            <a:r>
              <a:rPr lang="en"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1 x 16GB ECC</a:t>
            </a:r>
            <a:r>
              <a:rPr lang="ja-JP" altLang="en-US"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a:t>
            </a:r>
            <a:r>
              <a:rPr lang="en"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2 x 10GbE + 2 x 2.5GbE</a:t>
            </a:r>
          </a:p>
          <a:p>
            <a:pPr marL="180975" indent="-180975">
              <a:lnSpc>
                <a:spcPts val="1800"/>
              </a:lnSpc>
              <a:spcBef>
                <a:spcPts val="1200"/>
              </a:spcBef>
              <a:buClr>
                <a:srgbClr val="FB8605"/>
              </a:buClr>
              <a:buFont typeface="Arial" panose="020B0604020202020204" pitchFamily="34" charset="0"/>
              <a:buChar char="•"/>
            </a:pPr>
            <a:r>
              <a:rPr lang="en" altLang="zh-TW" sz="1600" b="1" dirty="0">
                <a:solidFill>
                  <a:schemeClr val="bg1"/>
                </a:solidFill>
                <a:latin typeface="Meiryo UI" panose="020B0604030504040204" pitchFamily="50" charset="-128"/>
                <a:ea typeface="Meiryo UI" panose="020B0604030504040204" pitchFamily="50" charset="-128"/>
                <a:sym typeface="Arial" panose="020B0604020202020204" pitchFamily="34" charset="0"/>
              </a:rPr>
              <a:t>TS-h1887XU-RP-E2334-16G</a:t>
            </a:r>
          </a:p>
          <a:p>
            <a:pPr>
              <a:lnSpc>
                <a:spcPts val="1800"/>
              </a:lnSpc>
              <a:spcBef>
                <a:spcPts val="1200"/>
              </a:spcBef>
              <a:buClr>
                <a:srgbClr val="03D2FB"/>
              </a:buClr>
            </a:pPr>
            <a:r>
              <a:rPr lang="en" altLang="zh-TW" sz="1200" b="1" dirty="0">
                <a:solidFill>
                  <a:schemeClr val="bg1"/>
                </a:solidFill>
                <a:latin typeface="Meiryo UI" panose="020B0604030504040204" pitchFamily="50" charset="-128"/>
                <a:ea typeface="Meiryo UI" panose="020B0604030504040204" pitchFamily="50" charset="-128"/>
                <a:sym typeface="Arial" panose="020B0604020202020204" pitchFamily="34" charset="0"/>
              </a:rPr>
              <a:t>    </a:t>
            </a:r>
            <a:r>
              <a:rPr lang="en"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Intel Xeon E-2334 4C 8T</a:t>
            </a:r>
            <a:r>
              <a:rPr lang="ja-JP" altLang="en-US"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、最大</a:t>
            </a:r>
            <a:r>
              <a:rPr lang="en-US"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4.8 GHz</a:t>
            </a:r>
            <a:r>
              <a:rPr lang="ja-JP" altLang="en-US"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a:t>
            </a:r>
            <a:r>
              <a:rPr lang="en"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1 x 16GB ECC</a:t>
            </a:r>
            <a:r>
              <a:rPr lang="ja-JP" altLang="en-US"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a:t>
            </a:r>
            <a:r>
              <a:rPr lang="en"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2 x 10GbE + 2 x 2.5GbE</a:t>
            </a:r>
          </a:p>
          <a:p>
            <a:pPr marL="180975" indent="-180975">
              <a:lnSpc>
                <a:spcPts val="1800"/>
              </a:lnSpc>
              <a:spcBef>
                <a:spcPts val="1200"/>
              </a:spcBef>
              <a:buClr>
                <a:srgbClr val="FB8605"/>
              </a:buClr>
              <a:buFont typeface="Arial" panose="020B0604020202020204" pitchFamily="34" charset="0"/>
              <a:buChar char="•"/>
            </a:pPr>
            <a:r>
              <a:rPr lang="en" altLang="zh-TW" sz="1600" b="1" dirty="0">
                <a:solidFill>
                  <a:schemeClr val="bg1"/>
                </a:solidFill>
                <a:latin typeface="Meiryo UI" panose="020B0604030504040204" pitchFamily="50" charset="-128"/>
                <a:ea typeface="Meiryo UI" panose="020B0604030504040204" pitchFamily="50" charset="-128"/>
                <a:sym typeface="Arial" panose="020B0604020202020204" pitchFamily="34" charset="0"/>
              </a:rPr>
              <a:t>TS-h1887XU-RP-E2336-32G</a:t>
            </a:r>
          </a:p>
          <a:p>
            <a:pPr>
              <a:lnSpc>
                <a:spcPts val="1800"/>
              </a:lnSpc>
              <a:spcBef>
                <a:spcPts val="1200"/>
              </a:spcBef>
              <a:buClr>
                <a:srgbClr val="03D2FB"/>
              </a:buClr>
            </a:pPr>
            <a:r>
              <a:rPr lang="en" altLang="zh-TW" sz="1400" dirty="0">
                <a:solidFill>
                  <a:schemeClr val="bg1"/>
                </a:solidFill>
                <a:latin typeface="Meiryo UI" panose="020B0604030504040204" pitchFamily="50" charset="-128"/>
                <a:ea typeface="Meiryo UI" panose="020B0604030504040204" pitchFamily="50" charset="-128"/>
                <a:sym typeface="Arial" panose="020B0604020202020204" pitchFamily="34" charset="0"/>
              </a:rPr>
              <a:t>   </a:t>
            </a:r>
            <a:r>
              <a:rPr lang="en"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Intel Xeon E-2336 6C 12T</a:t>
            </a:r>
            <a:r>
              <a:rPr lang="ja-JP" altLang="en-US"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、最大</a:t>
            </a:r>
            <a:r>
              <a:rPr lang="en-US"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4.8 GHz</a:t>
            </a:r>
            <a:r>
              <a:rPr lang="ja-JP" altLang="en-US"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a:t>
            </a:r>
            <a:r>
              <a:rPr lang="en"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2 x 16GB ECC</a:t>
            </a:r>
            <a:r>
              <a:rPr lang="ja-JP" altLang="en-US"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a:t>
            </a:r>
            <a:r>
              <a:rPr lang="en"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2 x 10GbE + 2 x 2.5GbE</a:t>
            </a:r>
          </a:p>
          <a:p>
            <a:pPr marL="180975" indent="-180975">
              <a:lnSpc>
                <a:spcPts val="1800"/>
              </a:lnSpc>
              <a:spcBef>
                <a:spcPts val="1200"/>
              </a:spcBef>
              <a:buClr>
                <a:srgbClr val="FB8605"/>
              </a:buClr>
              <a:buFont typeface="Arial" panose="020B0604020202020204" pitchFamily="34" charset="0"/>
              <a:buChar char="•"/>
            </a:pPr>
            <a:r>
              <a:rPr lang="en" altLang="zh-TW" sz="1600" b="1" dirty="0">
                <a:solidFill>
                  <a:schemeClr val="bg1"/>
                </a:solidFill>
                <a:latin typeface="Meiryo UI" panose="020B0604030504040204" pitchFamily="50" charset="-128"/>
                <a:ea typeface="Meiryo UI" panose="020B0604030504040204" pitchFamily="50" charset="-128"/>
                <a:sym typeface="Arial" panose="020B0604020202020204" pitchFamily="34" charset="0"/>
              </a:rPr>
              <a:t>TS-h2287XU-RP-E2336-32G</a:t>
            </a:r>
          </a:p>
          <a:p>
            <a:pPr>
              <a:lnSpc>
                <a:spcPts val="1800"/>
              </a:lnSpc>
              <a:spcBef>
                <a:spcPts val="1200"/>
              </a:spcBef>
              <a:buClr>
                <a:srgbClr val="03D2FB"/>
              </a:buClr>
            </a:pPr>
            <a:r>
              <a:rPr lang="en" altLang="zh-TW" sz="1400" dirty="0">
                <a:solidFill>
                  <a:schemeClr val="bg1"/>
                </a:solidFill>
                <a:latin typeface="Meiryo UI" panose="020B0604030504040204" pitchFamily="50" charset="-128"/>
                <a:ea typeface="Meiryo UI" panose="020B0604030504040204" pitchFamily="50" charset="-128"/>
                <a:sym typeface="Arial" panose="020B0604020202020204" pitchFamily="34" charset="0"/>
              </a:rPr>
              <a:t>   </a:t>
            </a:r>
            <a:r>
              <a:rPr lang="en"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Intel Xeon E-2336 6C 12T</a:t>
            </a:r>
            <a:r>
              <a:rPr lang="ja-JP" altLang="en-US"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、最大</a:t>
            </a:r>
            <a:r>
              <a:rPr lang="en-US"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4.8 GHz</a:t>
            </a:r>
            <a:r>
              <a:rPr lang="ja-JP" altLang="en-US"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a:t>
            </a:r>
            <a:r>
              <a:rPr lang="en"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2 x 16GB ECC</a:t>
            </a:r>
            <a:r>
              <a:rPr lang="ja-JP" altLang="en-US"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a:t>
            </a:r>
            <a:r>
              <a:rPr lang="en"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2 x 10GbE + 2 x 2.5GbE</a:t>
            </a:r>
          </a:p>
          <a:p>
            <a:pPr marL="180975" indent="-180975">
              <a:lnSpc>
                <a:spcPts val="1800"/>
              </a:lnSpc>
              <a:spcBef>
                <a:spcPts val="1200"/>
              </a:spcBef>
              <a:buClr>
                <a:srgbClr val="FB8605"/>
              </a:buClr>
              <a:buFont typeface="Arial" panose="020B0604020202020204" pitchFamily="34" charset="0"/>
              <a:buChar char="•"/>
            </a:pPr>
            <a:r>
              <a:rPr lang="en" altLang="zh-TW" sz="1600" b="1" dirty="0">
                <a:solidFill>
                  <a:schemeClr val="bg1"/>
                </a:solidFill>
                <a:latin typeface="Meiryo UI" panose="020B0604030504040204" pitchFamily="50" charset="-128"/>
                <a:ea typeface="Meiryo UI" panose="020B0604030504040204" pitchFamily="50" charset="-128"/>
                <a:sym typeface="Arial" panose="020B0604020202020204" pitchFamily="34" charset="0"/>
              </a:rPr>
              <a:t>TS-h2287XU-RP-E2378-64G</a:t>
            </a:r>
          </a:p>
          <a:p>
            <a:pPr>
              <a:lnSpc>
                <a:spcPts val="1800"/>
              </a:lnSpc>
              <a:spcBef>
                <a:spcPts val="1200"/>
              </a:spcBef>
              <a:buClr>
                <a:srgbClr val="03D2FB"/>
              </a:buClr>
            </a:pPr>
            <a:r>
              <a:rPr lang="en" altLang="zh-TW" sz="1400" dirty="0">
                <a:solidFill>
                  <a:schemeClr val="bg1"/>
                </a:solidFill>
                <a:latin typeface="Meiryo UI" panose="020B0604030504040204" pitchFamily="50" charset="-128"/>
                <a:ea typeface="Meiryo UI" panose="020B0604030504040204" pitchFamily="50" charset="-128"/>
                <a:sym typeface="Arial" panose="020B0604020202020204" pitchFamily="34" charset="0"/>
              </a:rPr>
              <a:t>   </a:t>
            </a:r>
            <a:r>
              <a:rPr lang="en"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Intel Xeon E-2378 8C 16T</a:t>
            </a:r>
            <a:r>
              <a:rPr lang="ja-JP" altLang="en-US"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、最大</a:t>
            </a:r>
            <a:r>
              <a:rPr lang="en-US"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4.8 GHz</a:t>
            </a:r>
            <a:r>
              <a:rPr lang="ja-JP" altLang="en-US"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a:t>
            </a:r>
            <a:r>
              <a:rPr lang="en"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4 x 16GB ECC</a:t>
            </a:r>
            <a:r>
              <a:rPr lang="ja-JP" altLang="en-US"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a:t>
            </a:r>
            <a:r>
              <a:rPr lang="en"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2 x 10GbE + 2 x 2.5GbE</a:t>
            </a:r>
          </a:p>
          <a:p>
            <a:pPr marL="180975" indent="-180975">
              <a:lnSpc>
                <a:spcPts val="1800"/>
              </a:lnSpc>
              <a:spcBef>
                <a:spcPts val="1200"/>
              </a:spcBef>
              <a:buClr>
                <a:srgbClr val="FB8605"/>
              </a:buClr>
              <a:buFont typeface="Arial" panose="020B0604020202020204" pitchFamily="34" charset="0"/>
              <a:buChar char="•"/>
            </a:pPr>
            <a:r>
              <a:rPr lang="en" altLang="zh-TW" sz="1600" b="1" dirty="0">
                <a:solidFill>
                  <a:schemeClr val="bg1"/>
                </a:solidFill>
                <a:latin typeface="Meiryo UI" panose="020B0604030504040204" pitchFamily="50" charset="-128"/>
                <a:ea typeface="Meiryo UI" panose="020B0604030504040204" pitchFamily="50" charset="-128"/>
                <a:sym typeface="Arial" panose="020B0604020202020204" pitchFamily="34" charset="0"/>
              </a:rPr>
              <a:t>TS-h3087XU-RP-E2378-64G</a:t>
            </a:r>
          </a:p>
          <a:p>
            <a:pPr>
              <a:lnSpc>
                <a:spcPts val="1800"/>
              </a:lnSpc>
              <a:spcBef>
                <a:spcPts val="1200"/>
              </a:spcBef>
              <a:buClr>
                <a:srgbClr val="03D2FB"/>
              </a:buClr>
            </a:pPr>
            <a:r>
              <a:rPr lang="en"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   Intel Xeon E-2378 8C 16T</a:t>
            </a:r>
            <a:r>
              <a:rPr lang="ja-JP" altLang="en-US"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、最大</a:t>
            </a:r>
            <a:r>
              <a:rPr lang="en-US"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4.8 GHz</a:t>
            </a:r>
            <a:r>
              <a:rPr lang="ja-JP" altLang="en-US"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a:t>
            </a:r>
            <a:r>
              <a:rPr lang="en"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4 x 16GB ECC</a:t>
            </a:r>
            <a:r>
              <a:rPr lang="ja-JP" altLang="en-US"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a:t>
            </a:r>
            <a:r>
              <a:rPr lang="en"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rPr>
              <a:t>2 x 10GbE + 2 x 2.5GbE</a:t>
            </a:r>
            <a:endParaRPr lang="en-US" altLang="zh-TW" sz="1200" dirty="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5" name="文字方塊 3">
            <a:extLst>
              <a:ext uri="{FF2B5EF4-FFF2-40B4-BE49-F238E27FC236}">
                <a16:creationId xmlns:a16="http://schemas.microsoft.com/office/drawing/2014/main" id="{1ECDB8D9-6104-E490-B287-5F21964AB74C}"/>
              </a:ext>
            </a:extLst>
          </p:cNvPr>
          <p:cNvSpPr txBox="1"/>
          <p:nvPr/>
        </p:nvSpPr>
        <p:spPr>
          <a:xfrm>
            <a:off x="711834" y="1352178"/>
            <a:ext cx="1652587" cy="46166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a:solidFill>
                  <a:schemeClr val="bg1"/>
                </a:solidFill>
                <a:latin typeface="Meiryo UI" panose="020B0604030504040204" pitchFamily="50" charset="-128"/>
                <a:ea typeface="微軟正黑體"/>
                <a:cs typeface="Arial"/>
                <a:sym typeface="Arial" panose="020B0604020202020204" pitchFamily="34" charset="0"/>
              </a:rPr>
              <a:t>SKUs  </a:t>
            </a:r>
            <a:endParaRPr lang="zh-TW" altLang="en-US" sz="2400" dirty="0">
              <a:solidFill>
                <a:schemeClr val="bg1"/>
              </a:solidFill>
              <a:latin typeface="Meiryo UI" panose="020B0604030504040204" pitchFamily="50" charset="-128"/>
              <a:ea typeface="微軟正黑體" panose="020B0604030504040204" pitchFamily="34" charset="-120"/>
              <a:sym typeface="Arial" panose="020B0604020202020204" pitchFamily="34" charset="0"/>
            </a:endParaRPr>
          </a:p>
        </p:txBody>
      </p:sp>
      <p:sp>
        <p:nvSpPr>
          <p:cNvPr id="6" name="文字方塊 4">
            <a:extLst>
              <a:ext uri="{FF2B5EF4-FFF2-40B4-BE49-F238E27FC236}">
                <a16:creationId xmlns:a16="http://schemas.microsoft.com/office/drawing/2014/main" id="{3F876E88-14DC-7FD2-988B-A0D30067FBC9}"/>
              </a:ext>
            </a:extLst>
          </p:cNvPr>
          <p:cNvSpPr txBox="1"/>
          <p:nvPr/>
        </p:nvSpPr>
        <p:spPr>
          <a:xfrm>
            <a:off x="7407109" y="1454789"/>
            <a:ext cx="3998637" cy="830997"/>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ja-JP" altLang="en-US" sz="2400" b="1" dirty="0">
                <a:solidFill>
                  <a:schemeClr val="lt1"/>
                </a:solidFill>
                <a:latin typeface="Meiryo UI" panose="020B0604030504040204" pitchFamily="50" charset="-128"/>
              </a:rPr>
              <a:t>オプションのレールキット</a:t>
            </a:r>
          </a:p>
          <a:p>
            <a:pPr marL="0" marR="0" lvl="0" indent="0" algn="l" rtl="0">
              <a:spcBef>
                <a:spcPts val="0"/>
              </a:spcBef>
              <a:spcAft>
                <a:spcPts val="0"/>
              </a:spcAft>
              <a:buNone/>
            </a:pPr>
            <a:endParaRPr lang="ja-JP" altLang="en-US" sz="2400" b="1" dirty="0">
              <a:solidFill>
                <a:schemeClr val="lt1"/>
              </a:solidFill>
              <a:latin typeface="Meiryo UI" panose="020B0604030504040204" pitchFamily="50" charset="-128"/>
            </a:endParaRPr>
          </a:p>
        </p:txBody>
      </p:sp>
      <p:pic>
        <p:nvPicPr>
          <p:cNvPr id="7" name="圖片 6" descr="一張含有 室內 的圖片&#10;&#10;自動產生的描述">
            <a:extLst>
              <a:ext uri="{FF2B5EF4-FFF2-40B4-BE49-F238E27FC236}">
                <a16:creationId xmlns:a16="http://schemas.microsoft.com/office/drawing/2014/main" id="{00C445DE-E98F-6E1C-F152-30A99D9617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77613" y="1813843"/>
            <a:ext cx="4118089" cy="1324652"/>
          </a:xfrm>
          <a:prstGeom prst="rect">
            <a:avLst/>
          </a:prstGeom>
        </p:spPr>
      </p:pic>
      <p:sp>
        <p:nvSpPr>
          <p:cNvPr id="8" name="矩形 7">
            <a:extLst>
              <a:ext uri="{FF2B5EF4-FFF2-40B4-BE49-F238E27FC236}">
                <a16:creationId xmlns:a16="http://schemas.microsoft.com/office/drawing/2014/main" id="{CC2D7CBB-957F-DE7D-58C0-F4CBFC708C58}"/>
              </a:ext>
            </a:extLst>
          </p:cNvPr>
          <p:cNvSpPr/>
          <p:nvPr/>
        </p:nvSpPr>
        <p:spPr>
          <a:xfrm>
            <a:off x="7503706" y="2992632"/>
            <a:ext cx="4118089" cy="92333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Clr>
                <a:srgbClr val="FB8605"/>
              </a:buClr>
              <a:buFont typeface="Arial" panose="020B0604020202020204" pitchFamily="34" charset="0"/>
              <a:buChar char="•"/>
            </a:pPr>
            <a:r>
              <a:rPr lang="en-US" dirty="0">
                <a:solidFill>
                  <a:schemeClr val="bg1"/>
                </a:solidFill>
                <a:latin typeface="Meiryo UI" panose="020B0604030504040204" pitchFamily="50" charset="-128"/>
                <a:cs typeface="Arial" panose="020B0604020202020204" pitchFamily="34" charset="0"/>
              </a:rPr>
              <a:t>TS-h987XU-RP</a:t>
            </a:r>
            <a:r>
              <a:rPr lang="ja-JP" altLang="en-US" dirty="0">
                <a:solidFill>
                  <a:schemeClr val="bg1"/>
                </a:solidFill>
                <a:latin typeface="Meiryo UI" panose="020B0604030504040204" pitchFamily="50" charset="-128"/>
                <a:cs typeface="Arial" panose="020B0604020202020204" pitchFamily="34" charset="0"/>
              </a:rPr>
              <a:t>、</a:t>
            </a:r>
            <a:r>
              <a:rPr lang="en-US" dirty="0">
                <a:solidFill>
                  <a:schemeClr val="bg1"/>
                </a:solidFill>
                <a:latin typeface="Meiryo UI" panose="020B0604030504040204" pitchFamily="50" charset="-128"/>
                <a:cs typeface="Arial" panose="020B0604020202020204" pitchFamily="34" charset="0"/>
              </a:rPr>
              <a:t>TS-h1887XU-RP</a:t>
            </a:r>
            <a:r>
              <a:rPr lang="ja-JP" altLang="en-US" dirty="0">
                <a:solidFill>
                  <a:schemeClr val="bg1"/>
                </a:solidFill>
                <a:latin typeface="Meiryo UI" panose="020B0604030504040204" pitchFamily="50" charset="-128"/>
                <a:cs typeface="Arial" panose="020B0604020202020204" pitchFamily="34" charset="0"/>
              </a:rPr>
              <a:t>、</a:t>
            </a:r>
            <a:r>
              <a:rPr lang="en-US" dirty="0">
                <a:solidFill>
                  <a:schemeClr val="bg1"/>
                </a:solidFill>
                <a:latin typeface="Meiryo UI" panose="020B0604030504040204" pitchFamily="50" charset="-128"/>
                <a:cs typeface="Arial" panose="020B0604020202020204" pitchFamily="34" charset="0"/>
              </a:rPr>
              <a:t>TS-h2287XU-RP: </a:t>
            </a:r>
            <a:r>
              <a:rPr lang="en-US" b="1" dirty="0">
                <a:solidFill>
                  <a:schemeClr val="bg1"/>
                </a:solidFill>
                <a:latin typeface="Meiryo UI" panose="020B0604030504040204" pitchFamily="50" charset="-128"/>
                <a:cs typeface="Arial" panose="020B0604020202020204" pitchFamily="34" charset="0"/>
              </a:rPr>
              <a:t>RAIL-B02 </a:t>
            </a:r>
          </a:p>
          <a:p>
            <a:pPr marL="285750" indent="-285750">
              <a:buClr>
                <a:srgbClr val="FB8605"/>
              </a:buClr>
              <a:buFont typeface="Arial" panose="020B0604020202020204" pitchFamily="34" charset="0"/>
              <a:buChar char="•"/>
            </a:pPr>
            <a:r>
              <a:rPr lang="en-US" dirty="0">
                <a:solidFill>
                  <a:schemeClr val="bg1"/>
                </a:solidFill>
                <a:latin typeface="Meiryo UI" panose="020B0604030504040204" pitchFamily="50" charset="-128"/>
                <a:cs typeface="Arial" panose="020B0604020202020204" pitchFamily="34" charset="0"/>
              </a:rPr>
              <a:t>TS-h3087XU-RP: </a:t>
            </a:r>
            <a:r>
              <a:rPr lang="en-US" b="1" dirty="0">
                <a:solidFill>
                  <a:schemeClr val="bg1"/>
                </a:solidFill>
                <a:latin typeface="Meiryo UI" panose="020B0604030504040204" pitchFamily="50" charset="-128"/>
                <a:cs typeface="Arial" panose="020B0604020202020204" pitchFamily="34" charset="0"/>
              </a:rPr>
              <a:t>RAIL-A02-90</a:t>
            </a:r>
            <a:r>
              <a:rPr lang="en-US" dirty="0">
                <a:solidFill>
                  <a:schemeClr val="bg1"/>
                </a:solidFill>
                <a:latin typeface="Meiryo UI" panose="020B0604030504040204" pitchFamily="50" charset="-128"/>
                <a:cs typeface="Arial" panose="020B0604020202020204" pitchFamily="34" charset="0"/>
              </a:rPr>
              <a:t> </a:t>
            </a:r>
            <a:endParaRPr lang="en-US" sz="1600" dirty="0">
              <a:solidFill>
                <a:schemeClr val="bg1"/>
              </a:solidFill>
              <a:latin typeface="Meiryo UI" panose="020B0604030504040204" pitchFamily="50" charset="-128"/>
              <a:cs typeface="Arial" panose="020B0604020202020204" pitchFamily="34" charset="0"/>
            </a:endParaRPr>
          </a:p>
        </p:txBody>
      </p:sp>
      <p:pic>
        <p:nvPicPr>
          <p:cNvPr id="9" name="Picture 2" descr="ts-h3087xu-rp">
            <a:extLst>
              <a:ext uri="{FF2B5EF4-FFF2-40B4-BE49-F238E27FC236}">
                <a16:creationId xmlns:a16="http://schemas.microsoft.com/office/drawing/2014/main" id="{C4658647-6610-2795-C028-5BCBFC39EA8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00630" y="3865368"/>
            <a:ext cx="4072053" cy="2545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384676"/>
      </p:ext>
    </p:extLst>
  </p:cSld>
  <p:clrMapOvr>
    <a:masterClrMapping/>
  </p:clrMapOvr>
  <p:transition spd="slow">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sp>
        <p:nvSpPr>
          <p:cNvPr id="1882" name="Google Shape;1882;p73"/>
          <p:cNvSpPr/>
          <p:nvPr/>
        </p:nvSpPr>
        <p:spPr>
          <a:xfrm>
            <a:off x="0" y="0"/>
            <a:ext cx="12192000" cy="2824120"/>
          </a:xfrm>
          <a:prstGeom prst="rect">
            <a:avLst/>
          </a:prstGeom>
          <a:gradFill>
            <a:gsLst>
              <a:gs pos="0">
                <a:schemeClr val="dk1"/>
              </a:gs>
              <a:gs pos="100000">
                <a:srgbClr val="1F2127">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883" name="Google Shape;1883;p73"/>
          <p:cNvSpPr txBox="1"/>
          <p:nvPr/>
        </p:nvSpPr>
        <p:spPr>
          <a:xfrm>
            <a:off x="846925" y="3881452"/>
            <a:ext cx="3489122" cy="22467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chemeClr val="lt1"/>
                </a:solidFill>
                <a:latin typeface="Meiryo UI" panose="020B0604030504040204" pitchFamily="50" charset="-128"/>
                <a:ea typeface="Meiryo UI" panose="020B0604030504040204" pitchFamily="50" charset="-128"/>
              </a:rPr>
              <a:t>追加料金なしで3年間の保証が</a:t>
            </a:r>
            <a:r>
              <a:rPr lang="ja-JP" altLang="en-US" sz="2000" dirty="0">
                <a:solidFill>
                  <a:schemeClr val="lt1"/>
                </a:solidFill>
                <a:latin typeface="Meiryo UI" panose="020B0604030504040204" pitchFamily="50" charset="-128"/>
                <a:ea typeface="Meiryo UI" panose="020B0604030504040204" pitchFamily="50" charset="-128"/>
              </a:rPr>
              <a:t>付属して</a:t>
            </a:r>
            <a:r>
              <a:rPr lang="en-US" sz="2000" dirty="0" err="1">
                <a:solidFill>
                  <a:schemeClr val="lt1"/>
                </a:solidFill>
                <a:latin typeface="Meiryo UI" panose="020B0604030504040204" pitchFamily="50" charset="-128"/>
                <a:ea typeface="Meiryo UI" panose="020B0604030504040204" pitchFamily="50" charset="-128"/>
              </a:rPr>
              <a:t>います</a:t>
            </a:r>
            <a:r>
              <a:rPr lang="en-US" sz="2000" dirty="0">
                <a:solidFill>
                  <a:schemeClr val="lt1"/>
                </a:solidFill>
                <a:latin typeface="Meiryo UI" panose="020B0604030504040204" pitchFamily="50" charset="-128"/>
                <a:ea typeface="Meiryo UI" panose="020B0604030504040204" pitchFamily="50" charset="-128"/>
              </a:rPr>
              <a:t>。</a:t>
            </a:r>
            <a:endParaRPr sz="20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000" dirty="0">
                <a:solidFill>
                  <a:schemeClr val="lt1"/>
                </a:solidFill>
                <a:latin typeface="Meiryo UI" panose="020B0604030504040204" pitchFamily="50" charset="-128"/>
                <a:ea typeface="Meiryo UI" panose="020B0604030504040204" pitchFamily="50" charset="-128"/>
              </a:rPr>
              <a:t>また、保証期間を合計5年 (2年</a:t>
            </a:r>
            <a:r>
              <a:rPr lang="ja-JP" altLang="en-US" sz="2000" dirty="0">
                <a:solidFill>
                  <a:schemeClr val="lt1"/>
                </a:solidFill>
                <a:latin typeface="Meiryo UI" panose="020B0604030504040204" pitchFamily="50" charset="-128"/>
                <a:ea typeface="Meiryo UI" panose="020B0604030504040204" pitchFamily="50" charset="-128"/>
              </a:rPr>
              <a:t>追加</a:t>
            </a:r>
            <a:r>
              <a:rPr lang="en-US" sz="2000" dirty="0">
                <a:solidFill>
                  <a:schemeClr val="lt1"/>
                </a:solidFill>
                <a:latin typeface="Meiryo UI" panose="020B0604030504040204" pitchFamily="50" charset="-128"/>
                <a:ea typeface="Meiryo UI" panose="020B0604030504040204" pitchFamily="50" charset="-128"/>
              </a:rPr>
              <a:t>) </a:t>
            </a:r>
            <a:r>
              <a:rPr lang="en-US" sz="2000" dirty="0" err="1">
                <a:solidFill>
                  <a:schemeClr val="lt1"/>
                </a:solidFill>
                <a:latin typeface="Meiryo UI" panose="020B0604030504040204" pitchFamily="50" charset="-128"/>
                <a:ea typeface="Meiryo UI" panose="020B0604030504040204" pitchFamily="50" charset="-128"/>
              </a:rPr>
              <a:t>まで延長する延長保証を購入することもできます</a:t>
            </a:r>
            <a:r>
              <a:rPr lang="en-US" sz="2000" dirty="0">
                <a:solidFill>
                  <a:schemeClr val="lt1"/>
                </a:solidFill>
                <a:latin typeface="Meiryo UI" panose="020B0604030504040204" pitchFamily="50" charset="-128"/>
                <a:ea typeface="Meiryo UI" panose="020B0604030504040204" pitchFamily="50" charset="-128"/>
              </a:rPr>
              <a:t>。</a:t>
            </a:r>
            <a:endParaRPr sz="2000" dirty="0">
              <a:solidFill>
                <a:schemeClr val="lt1"/>
              </a:solidFill>
              <a:latin typeface="Meiryo UI" panose="020B0604030504040204" pitchFamily="50" charset="-128"/>
              <a:ea typeface="Meiryo UI" panose="020B0604030504040204" pitchFamily="50" charset="-128"/>
            </a:endParaRPr>
          </a:p>
        </p:txBody>
      </p:sp>
      <p:sp>
        <p:nvSpPr>
          <p:cNvPr id="1884" name="Google Shape;1884;p73"/>
          <p:cNvSpPr txBox="1"/>
          <p:nvPr/>
        </p:nvSpPr>
        <p:spPr>
          <a:xfrm>
            <a:off x="844337" y="151508"/>
            <a:ext cx="10944539" cy="150653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000"/>
              <a:buFont typeface="Microsoft JhengHei"/>
              <a:buNone/>
            </a:pPr>
            <a:r>
              <a:rPr lang="en-US" sz="4000" dirty="0" err="1">
                <a:solidFill>
                  <a:schemeClr val="lt1"/>
                </a:solidFill>
                <a:latin typeface="Meiryo UI" panose="020B0604030504040204" pitchFamily="50" charset="-128"/>
                <a:ea typeface="Meiryo UI" panose="020B0604030504040204" pitchFamily="50" charset="-128"/>
                <a:cs typeface="Microsoft JhengHei"/>
                <a:sym typeface="Microsoft JhengHei"/>
              </a:rPr>
              <a:t>ハードウェアの修理およびサポートサービス</a:t>
            </a:r>
            <a:r>
              <a:rPr lang="ja-JP" altLang="en-US" sz="4000" dirty="0">
                <a:solidFill>
                  <a:schemeClr val="lt1"/>
                </a:solidFill>
                <a:latin typeface="Meiryo UI" panose="020B0604030504040204" pitchFamily="50" charset="-128"/>
                <a:ea typeface="Meiryo UI" panose="020B0604030504040204" pitchFamily="50" charset="-128"/>
                <a:cs typeface="Microsoft JhengHei"/>
                <a:sym typeface="Microsoft JhengHei"/>
              </a:rPr>
              <a:t>をカバーする</a:t>
            </a:r>
            <a:r>
              <a:rPr lang="en-US" sz="4000" dirty="0">
                <a:solidFill>
                  <a:schemeClr val="lt1"/>
                </a:solidFill>
                <a:latin typeface="Meiryo UI" panose="020B0604030504040204" pitchFamily="50" charset="-128"/>
                <a:ea typeface="Meiryo UI" panose="020B0604030504040204" pitchFamily="50" charset="-128"/>
                <a:cs typeface="Microsoft JhengHei"/>
                <a:sym typeface="Microsoft JhengHei"/>
              </a:rPr>
              <a:t>3年間の標準保証</a:t>
            </a:r>
            <a:endParaRPr sz="4000" dirty="0">
              <a:solidFill>
                <a:schemeClr val="lt1"/>
              </a:solidFill>
              <a:latin typeface="Meiryo UI" panose="020B0604030504040204" pitchFamily="50" charset="-128"/>
              <a:ea typeface="Meiryo UI" panose="020B0604030504040204" pitchFamily="50" charset="-128"/>
              <a:cs typeface="Calibri"/>
              <a:sym typeface="Calibri"/>
            </a:endParaRPr>
          </a:p>
        </p:txBody>
      </p:sp>
      <p:pic>
        <p:nvPicPr>
          <p:cNvPr id="1885" name="Google Shape;1885;p73"/>
          <p:cNvPicPr preferRelativeResize="0"/>
          <p:nvPr/>
        </p:nvPicPr>
        <p:blipFill rotWithShape="1">
          <a:blip r:embed="rId3">
            <a:alphaModFix/>
          </a:blip>
          <a:srcRect/>
          <a:stretch/>
        </p:blipFill>
        <p:spPr>
          <a:xfrm>
            <a:off x="1572143" y="1809553"/>
            <a:ext cx="2038686" cy="1832876"/>
          </a:xfrm>
          <a:prstGeom prst="rect">
            <a:avLst/>
          </a:prstGeom>
          <a:noFill/>
          <a:ln>
            <a:noFill/>
          </a:ln>
        </p:spPr>
      </p:pic>
    </p:spTree>
  </p:cSld>
  <p:clrMapOvr>
    <a:masterClrMapping/>
  </p:clrMapOvr>
  <p:transition spd="slow">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89"/>
        <p:cNvGrpSpPr/>
        <p:nvPr/>
      </p:nvGrpSpPr>
      <p:grpSpPr>
        <a:xfrm>
          <a:off x="0" y="0"/>
          <a:ext cx="0" cy="0"/>
          <a:chOff x="0" y="0"/>
          <a:chExt cx="0" cy="0"/>
        </a:xfrm>
      </p:grpSpPr>
      <p:sp>
        <p:nvSpPr>
          <p:cNvPr id="1890" name="Google Shape;1890;p74"/>
          <p:cNvSpPr/>
          <p:nvPr/>
        </p:nvSpPr>
        <p:spPr>
          <a:xfrm>
            <a:off x="0" y="2089104"/>
            <a:ext cx="5023638" cy="2656632"/>
          </a:xfrm>
          <a:prstGeom prst="rect">
            <a:avLst/>
          </a:prstGeom>
          <a:solidFill>
            <a:schemeClr val="dk1">
              <a:alpha val="7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891" name="Google Shape;1891;p74"/>
          <p:cNvPicPr preferRelativeResize="0"/>
          <p:nvPr/>
        </p:nvPicPr>
        <p:blipFill rotWithShape="1">
          <a:blip r:embed="rId3">
            <a:alphaModFix/>
          </a:blip>
          <a:srcRect/>
          <a:stretch/>
        </p:blipFill>
        <p:spPr>
          <a:xfrm>
            <a:off x="401486" y="351836"/>
            <a:ext cx="1335645" cy="238824"/>
          </a:xfrm>
          <a:prstGeom prst="rect">
            <a:avLst/>
          </a:prstGeom>
          <a:noFill/>
          <a:ln>
            <a:noFill/>
          </a:ln>
        </p:spPr>
      </p:pic>
      <p:sp>
        <p:nvSpPr>
          <p:cNvPr id="1892" name="Google Shape;1892;p74"/>
          <p:cNvSpPr txBox="1"/>
          <p:nvPr/>
        </p:nvSpPr>
        <p:spPr>
          <a:xfrm>
            <a:off x="297218" y="4884213"/>
            <a:ext cx="4833047" cy="236603"/>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700">
                <a:solidFill>
                  <a:schemeClr val="lt1"/>
                </a:solidFill>
                <a:latin typeface="Microsoft JhengHei"/>
                <a:ea typeface="Microsoft JhengHei"/>
                <a:cs typeface="Microsoft JhengHei"/>
                <a:sym typeface="Microsoft JhengHei"/>
              </a:rPr>
              <a:t>著作権 ©2022 QNAP Systems, Inc. 無断複写・転載を禁じます。</a:t>
            </a:r>
            <a:endParaRPr sz="1800">
              <a:solidFill>
                <a:schemeClr val="lt1"/>
              </a:solidFill>
              <a:latin typeface="Calibri"/>
              <a:ea typeface="Calibri"/>
              <a:cs typeface="Calibri"/>
              <a:sym typeface="Calibri"/>
            </a:endParaRPr>
          </a:p>
        </p:txBody>
      </p:sp>
      <p:sp>
        <p:nvSpPr>
          <p:cNvPr id="1893" name="Google Shape;1893;p74"/>
          <p:cNvSpPr txBox="1"/>
          <p:nvPr/>
        </p:nvSpPr>
        <p:spPr>
          <a:xfrm>
            <a:off x="266757" y="3079469"/>
            <a:ext cx="4701019" cy="1427699"/>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US" sz="2000" dirty="0">
                <a:solidFill>
                  <a:schemeClr val="lt1"/>
                </a:solidFill>
                <a:latin typeface="Meiryo UI" panose="020B0604030504040204" pitchFamily="50" charset="-128"/>
                <a:ea typeface="Meiryo UI" panose="020B0604030504040204" pitchFamily="50" charset="-128"/>
                <a:cs typeface="Microsoft JhengHei"/>
                <a:sym typeface="Microsoft JhengHei"/>
              </a:rPr>
              <a:t>PCIe Gen 4の拡張性を備え、QuTS heroまたはQTSオペレーティングシステムをサポートする強力な10GbE対応ハイブリッドストレージ</a:t>
            </a:r>
            <a:endParaRPr sz="2000" dirty="0">
              <a:solidFill>
                <a:schemeClr val="lt1"/>
              </a:solidFill>
              <a:latin typeface="Meiryo UI" panose="020B0604030504040204" pitchFamily="50" charset="-128"/>
              <a:ea typeface="Meiryo UI" panose="020B0604030504040204" pitchFamily="50" charset="-128"/>
              <a:cs typeface="Calibri"/>
              <a:sym typeface="Calibri"/>
            </a:endParaRPr>
          </a:p>
        </p:txBody>
      </p:sp>
      <p:pic>
        <p:nvPicPr>
          <p:cNvPr id="1894" name="Google Shape;1894;p74"/>
          <p:cNvPicPr preferRelativeResize="0"/>
          <p:nvPr/>
        </p:nvPicPr>
        <p:blipFill rotWithShape="1">
          <a:blip r:embed="rId4">
            <a:alphaModFix/>
          </a:blip>
          <a:srcRect/>
          <a:stretch/>
        </p:blipFill>
        <p:spPr>
          <a:xfrm>
            <a:off x="32627" y="1907984"/>
            <a:ext cx="5145470" cy="1457070"/>
          </a:xfrm>
          <a:prstGeom prst="rect">
            <a:avLst/>
          </a:prstGeom>
          <a:noFill/>
          <a:ln>
            <a:noFill/>
          </a:ln>
        </p:spPr>
      </p:pic>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1" descr="ts-h987xu-rp"/>
          <p:cNvPicPr preferRelativeResize="0"/>
          <p:nvPr/>
        </p:nvPicPr>
        <p:blipFill rotWithShape="1">
          <a:blip r:embed="rId3">
            <a:alphaModFix/>
          </a:blip>
          <a:srcRect/>
          <a:stretch/>
        </p:blipFill>
        <p:spPr>
          <a:xfrm>
            <a:off x="2780521" y="252650"/>
            <a:ext cx="10568560" cy="6605350"/>
          </a:xfrm>
          <a:prstGeom prst="rect">
            <a:avLst/>
          </a:prstGeom>
          <a:noFill/>
          <a:ln>
            <a:noFill/>
          </a:ln>
        </p:spPr>
      </p:pic>
      <p:sp>
        <p:nvSpPr>
          <p:cNvPr id="127" name="Google Shape;127;p21"/>
          <p:cNvSpPr txBox="1"/>
          <p:nvPr/>
        </p:nvSpPr>
        <p:spPr>
          <a:xfrm>
            <a:off x="758982" y="3758933"/>
            <a:ext cx="2810128"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4 x 3.5</a:t>
            </a:r>
            <a:r>
              <a:rPr lang="ja-JP" altLang="en-US" sz="1800" dirty="0">
                <a:solidFill>
                  <a:schemeClr val="lt1"/>
                </a:solidFill>
                <a:latin typeface="Meiryo UI" panose="020B0604030504040204" pitchFamily="50" charset="-128"/>
                <a:ea typeface="Meiryo UI" panose="020B0604030504040204" pitchFamily="50" charset="-128"/>
              </a:rPr>
              <a:t>インチ </a:t>
            </a:r>
            <a:r>
              <a:rPr lang="en-US" sz="1800" dirty="0">
                <a:solidFill>
                  <a:schemeClr val="lt1"/>
                </a:solidFill>
                <a:latin typeface="Meiryo UI" panose="020B0604030504040204" pitchFamily="50" charset="-128"/>
                <a:ea typeface="Meiryo UI" panose="020B0604030504040204" pitchFamily="50" charset="-128"/>
              </a:rPr>
              <a:t>/ 2.5</a:t>
            </a:r>
            <a:r>
              <a:rPr lang="ja-JP" altLang="en-US" sz="1800" dirty="0">
                <a:solidFill>
                  <a:schemeClr val="lt1"/>
                </a:solidFill>
                <a:latin typeface="Meiryo UI" panose="020B0604030504040204" pitchFamily="50" charset="-128"/>
                <a:ea typeface="Meiryo UI" panose="020B0604030504040204" pitchFamily="50" charset="-128"/>
              </a:rPr>
              <a:t>インチ </a:t>
            </a:r>
            <a:r>
              <a:rPr lang="en-US" sz="1800" dirty="0">
                <a:solidFill>
                  <a:schemeClr val="lt1"/>
                </a:solidFill>
                <a:latin typeface="Meiryo UI" panose="020B0604030504040204" pitchFamily="50" charset="-128"/>
                <a:ea typeface="Meiryo UI" panose="020B0604030504040204" pitchFamily="50" charset="-128"/>
              </a:rPr>
              <a:t>SATA 6Gb/s </a:t>
            </a:r>
            <a:br>
              <a:rPr lang="en-US" sz="1800" dirty="0">
                <a:solidFill>
                  <a:schemeClr val="lt1"/>
                </a:solidFill>
                <a:latin typeface="Meiryo UI" panose="020B0604030504040204" pitchFamily="50" charset="-128"/>
                <a:ea typeface="Meiryo UI" panose="020B0604030504040204" pitchFamily="50" charset="-128"/>
              </a:rPr>
            </a:br>
            <a:r>
              <a:rPr lang="en-US" sz="1800" dirty="0">
                <a:solidFill>
                  <a:schemeClr val="lt1"/>
                </a:solidFill>
                <a:latin typeface="Meiryo UI" panose="020B0604030504040204" pitchFamily="50" charset="-128"/>
                <a:ea typeface="Meiryo UI" panose="020B0604030504040204" pitchFamily="50" charset="-128"/>
              </a:rPr>
              <a:t>HDD / </a:t>
            </a:r>
            <a:r>
              <a:rPr lang="en-US" sz="1800" dirty="0" err="1">
                <a:solidFill>
                  <a:schemeClr val="lt1"/>
                </a:solidFill>
                <a:latin typeface="Meiryo UI" panose="020B0604030504040204" pitchFamily="50" charset="-128"/>
                <a:ea typeface="Meiryo UI" panose="020B0604030504040204" pitchFamily="50" charset="-128"/>
              </a:rPr>
              <a:t>SSDホット</a:t>
            </a:r>
            <a:br>
              <a:rPr lang="en-US" sz="1800" dirty="0">
                <a:solidFill>
                  <a:schemeClr val="lt1"/>
                </a:solidFill>
                <a:latin typeface="Meiryo UI" panose="020B0604030504040204" pitchFamily="50" charset="-128"/>
                <a:ea typeface="Meiryo UI" panose="020B0604030504040204" pitchFamily="50" charset="-128"/>
              </a:rPr>
            </a:br>
            <a:r>
              <a:rPr lang="en-US" sz="1800" dirty="0" err="1">
                <a:solidFill>
                  <a:schemeClr val="lt1"/>
                </a:solidFill>
                <a:latin typeface="Meiryo UI" panose="020B0604030504040204" pitchFamily="50" charset="-128"/>
                <a:ea typeface="Meiryo UI" panose="020B0604030504040204" pitchFamily="50" charset="-128"/>
              </a:rPr>
              <a:t>スワップ対応ベイ</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28" name="Google Shape;128;p21"/>
          <p:cNvSpPr txBox="1"/>
          <p:nvPr/>
        </p:nvSpPr>
        <p:spPr>
          <a:xfrm>
            <a:off x="758980" y="5015894"/>
            <a:ext cx="5757355" cy="6155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LEDインジケータ</a:t>
            </a:r>
            <a:r>
              <a:rPr lang="en-US" sz="1800" dirty="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ステータス</a:t>
            </a:r>
            <a:r>
              <a:rPr lang="en-US" sz="1800" dirty="0">
                <a:solidFill>
                  <a:schemeClr val="lt1"/>
                </a:solidFill>
                <a:latin typeface="Meiryo UI" panose="020B0604030504040204" pitchFamily="50" charset="-128"/>
                <a:ea typeface="Meiryo UI" panose="020B0604030504040204" pitchFamily="50" charset="-128"/>
              </a:rPr>
              <a:t>/電源、LAN、拡張、HDD、2.5</a:t>
            </a:r>
            <a:r>
              <a:rPr lang="ja-JP" altLang="en-US" sz="1800" dirty="0">
                <a:solidFill>
                  <a:schemeClr val="lt1"/>
                </a:solidFill>
                <a:latin typeface="Meiryo UI" panose="020B0604030504040204" pitchFamily="50" charset="-128"/>
                <a:ea typeface="Meiryo UI" panose="020B0604030504040204" pitchFamily="50" charset="-128"/>
              </a:rPr>
              <a:t>インチ</a:t>
            </a:r>
            <a:r>
              <a:rPr lang="en-US" sz="1800" dirty="0">
                <a:solidFill>
                  <a:schemeClr val="lt1"/>
                </a:solidFill>
                <a:latin typeface="Meiryo UI" panose="020B0604030504040204" pitchFamily="50" charset="-128"/>
                <a:ea typeface="Meiryo UI" panose="020B0604030504040204" pitchFamily="50" charset="-128"/>
              </a:rPr>
              <a:t>SSD</a:t>
            </a:r>
            <a:endParaRPr sz="1800" dirty="0">
              <a:solidFill>
                <a:schemeClr val="lt1"/>
              </a:solidFill>
              <a:latin typeface="Meiryo UI" panose="020B0604030504040204" pitchFamily="50" charset="-128"/>
              <a:ea typeface="Meiryo UI" panose="020B0604030504040204" pitchFamily="50" charset="-128"/>
            </a:endParaRPr>
          </a:p>
        </p:txBody>
      </p:sp>
      <p:cxnSp>
        <p:nvCxnSpPr>
          <p:cNvPr id="129" name="Google Shape;129;p21"/>
          <p:cNvCxnSpPr/>
          <p:nvPr/>
        </p:nvCxnSpPr>
        <p:spPr>
          <a:xfrm rot="10800000" flipH="1">
            <a:off x="2623023" y="5153469"/>
            <a:ext cx="4226400" cy="53700"/>
          </a:xfrm>
          <a:prstGeom prst="bentConnector3">
            <a:avLst>
              <a:gd name="adj1" fmla="val 99984"/>
            </a:avLst>
          </a:prstGeom>
          <a:noFill/>
          <a:ln w="12700" cap="rnd" cmpd="sng">
            <a:solidFill>
              <a:srgbClr val="F34F21"/>
            </a:solidFill>
            <a:prstDash val="solid"/>
            <a:miter lim="800000"/>
            <a:headEnd type="oval" w="med" len="med"/>
            <a:tailEnd type="none" w="sm" len="sm"/>
          </a:ln>
        </p:spPr>
      </p:cxnSp>
      <p:cxnSp>
        <p:nvCxnSpPr>
          <p:cNvPr id="130" name="Google Shape;130;p21"/>
          <p:cNvCxnSpPr/>
          <p:nvPr/>
        </p:nvCxnSpPr>
        <p:spPr>
          <a:xfrm>
            <a:off x="956733" y="2202435"/>
            <a:ext cx="3926400" cy="1235100"/>
          </a:xfrm>
          <a:prstGeom prst="bentConnector3">
            <a:avLst>
              <a:gd name="adj1" fmla="val -675"/>
            </a:avLst>
          </a:prstGeom>
          <a:noFill/>
          <a:ln w="12700" cap="rnd" cmpd="sng">
            <a:solidFill>
              <a:srgbClr val="F34F21"/>
            </a:solidFill>
            <a:prstDash val="solid"/>
            <a:miter lim="800000"/>
            <a:headEnd type="oval" w="med" len="med"/>
            <a:tailEnd type="none" w="sm" len="sm"/>
          </a:ln>
        </p:spPr>
      </p:cxnSp>
      <p:cxnSp>
        <p:nvCxnSpPr>
          <p:cNvPr id="131" name="Google Shape;131;p21"/>
          <p:cNvCxnSpPr/>
          <p:nvPr/>
        </p:nvCxnSpPr>
        <p:spPr>
          <a:xfrm>
            <a:off x="2719014" y="4771572"/>
            <a:ext cx="1613344" cy="0"/>
          </a:xfrm>
          <a:prstGeom prst="straightConnector1">
            <a:avLst/>
          </a:prstGeom>
          <a:noFill/>
          <a:ln w="12700" cap="rnd" cmpd="sng">
            <a:solidFill>
              <a:srgbClr val="F34F21"/>
            </a:solidFill>
            <a:prstDash val="solid"/>
            <a:miter lim="800000"/>
            <a:headEnd type="oval" w="med" len="med"/>
            <a:tailEnd type="none" w="sm" len="sm"/>
          </a:ln>
        </p:spPr>
      </p:cxnSp>
      <p:sp>
        <p:nvSpPr>
          <p:cNvPr id="132" name="Google Shape;132;p21"/>
          <p:cNvSpPr/>
          <p:nvPr/>
        </p:nvSpPr>
        <p:spPr>
          <a:xfrm>
            <a:off x="9431181" y="1479997"/>
            <a:ext cx="2492181"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err="1">
                <a:solidFill>
                  <a:schemeClr val="lt1"/>
                </a:solidFill>
                <a:latin typeface="Meiryo UI" panose="020B0604030504040204" pitchFamily="50" charset="-128"/>
                <a:ea typeface="Meiryo UI" panose="020B0604030504040204" pitchFamily="50" charset="-128"/>
              </a:rPr>
              <a:t>寸法</a:t>
            </a:r>
            <a:r>
              <a:rPr lang="en-US" sz="1200" dirty="0">
                <a:solidFill>
                  <a:schemeClr val="lt1"/>
                </a:solidFill>
                <a:latin typeface="Meiryo UI" panose="020B0604030504040204" pitchFamily="50" charset="-128"/>
                <a:ea typeface="Meiryo UI" panose="020B0604030504040204" pitchFamily="50" charset="-128"/>
              </a:rPr>
              <a:t> (H x W x D):</a:t>
            </a:r>
            <a:endParaRPr sz="12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200" dirty="0">
                <a:solidFill>
                  <a:schemeClr val="lt1"/>
                </a:solidFill>
                <a:latin typeface="Meiryo UI" panose="020B0604030504040204" pitchFamily="50" charset="-128"/>
                <a:ea typeface="Meiryo UI" panose="020B0604030504040204" pitchFamily="50" charset="-128"/>
              </a:rPr>
              <a:t>43.3×430×479mm /</a:t>
            </a:r>
            <a:endParaRPr sz="12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200" dirty="0">
                <a:solidFill>
                  <a:schemeClr val="lt1"/>
                </a:solidFill>
                <a:latin typeface="Meiryo UI" panose="020B0604030504040204" pitchFamily="50" charset="-128"/>
                <a:ea typeface="Meiryo UI" panose="020B0604030504040204" pitchFamily="50" charset="-128"/>
              </a:rPr>
              <a:t>1.70×16.93×18.86インチ</a:t>
            </a:r>
            <a:endParaRPr sz="1200" dirty="0">
              <a:solidFill>
                <a:schemeClr val="lt1"/>
              </a:solidFill>
              <a:latin typeface="Meiryo UI" panose="020B0604030504040204" pitchFamily="50" charset="-128"/>
              <a:ea typeface="Meiryo UI" panose="020B0604030504040204" pitchFamily="50" charset="-128"/>
            </a:endParaRPr>
          </a:p>
        </p:txBody>
      </p:sp>
      <p:sp>
        <p:nvSpPr>
          <p:cNvPr id="133" name="Google Shape;133;p21"/>
          <p:cNvSpPr txBox="1">
            <a:spLocks noGrp="1"/>
          </p:cNvSpPr>
          <p:nvPr>
            <p:ph type="title"/>
          </p:nvPr>
        </p:nvSpPr>
        <p:spPr>
          <a:xfrm>
            <a:off x="838200" y="512874"/>
            <a:ext cx="10515600" cy="99314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Arial"/>
              <a:buNone/>
            </a:pPr>
            <a:r>
              <a:rPr lang="en-US" dirty="0"/>
              <a:t>1U 9ベイTS-h987XU-RP正面図</a:t>
            </a:r>
            <a:endParaRPr dirty="0">
              <a:sym typeface="Arial"/>
            </a:endParaRPr>
          </a:p>
        </p:txBody>
      </p:sp>
      <p:sp>
        <p:nvSpPr>
          <p:cNvPr id="134" name="Google Shape;134;p21"/>
          <p:cNvSpPr txBox="1"/>
          <p:nvPr/>
        </p:nvSpPr>
        <p:spPr>
          <a:xfrm>
            <a:off x="791969" y="1544962"/>
            <a:ext cx="7516289" cy="6324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5 x 2.5 </a:t>
            </a:r>
            <a:r>
              <a:rPr lang="ja-JP" altLang="en-US" sz="1800" dirty="0">
                <a:solidFill>
                  <a:schemeClr val="lt1"/>
                </a:solidFill>
                <a:latin typeface="Meiryo UI" panose="020B0604030504040204" pitchFamily="50" charset="-128"/>
                <a:ea typeface="Meiryo UI" panose="020B0604030504040204" pitchFamily="50" charset="-128"/>
              </a:rPr>
              <a:t>インチ</a:t>
            </a:r>
            <a:r>
              <a:rPr lang="en-US" sz="1800" dirty="0">
                <a:solidFill>
                  <a:schemeClr val="lt1"/>
                </a:solidFill>
                <a:latin typeface="Meiryo UI" panose="020B0604030504040204" pitchFamily="50" charset="-128"/>
                <a:ea typeface="Meiryo UI" panose="020B0604030504040204" pitchFamily="50" charset="-128"/>
              </a:rPr>
              <a:t> U.2 / U.3 </a:t>
            </a:r>
            <a:r>
              <a:rPr lang="en-US" sz="1800" dirty="0" err="1">
                <a:solidFill>
                  <a:schemeClr val="lt1"/>
                </a:solidFill>
                <a:latin typeface="Meiryo UI" panose="020B0604030504040204" pitchFamily="50" charset="-128"/>
                <a:ea typeface="Meiryo UI" panose="020B0604030504040204" pitchFamily="50" charset="-128"/>
              </a:rPr>
              <a:t>NVMe</a:t>
            </a:r>
            <a:r>
              <a:rPr lang="en-US" sz="1800" dirty="0">
                <a:solidFill>
                  <a:schemeClr val="lt1"/>
                </a:solidFill>
                <a:latin typeface="Meiryo UI" panose="020B0604030504040204" pitchFamily="50" charset="-128"/>
                <a:ea typeface="Meiryo UI" panose="020B0604030504040204" pitchFamily="50" charset="-128"/>
              </a:rPr>
              <a:t> </a:t>
            </a:r>
            <a:r>
              <a:rPr lang="en-US" sz="1800" dirty="0" err="1">
                <a:solidFill>
                  <a:schemeClr val="lt1"/>
                </a:solidFill>
                <a:latin typeface="Meiryo UI" panose="020B0604030504040204" pitchFamily="50" charset="-128"/>
                <a:ea typeface="Meiryo UI" panose="020B0604030504040204" pitchFamily="50" charset="-128"/>
              </a:rPr>
              <a:t>PCIeまたはSATA</a:t>
            </a:r>
            <a:r>
              <a:rPr lang="en-US" sz="1800" dirty="0">
                <a:solidFill>
                  <a:schemeClr val="lt1"/>
                </a:solidFill>
                <a:latin typeface="Meiryo UI" panose="020B0604030504040204" pitchFamily="50" charset="-128"/>
                <a:ea typeface="Meiryo UI" panose="020B0604030504040204" pitchFamily="50" charset="-128"/>
              </a:rPr>
              <a:t> 6Gb/s SSD</a:t>
            </a:r>
            <a:r>
              <a:rPr lang="ja-JP" altLang="en-US" sz="1800" dirty="0">
                <a:solidFill>
                  <a:schemeClr val="lt1"/>
                </a:solidFill>
                <a:latin typeface="Meiryo UI" panose="020B0604030504040204" pitchFamily="50" charset="-128"/>
                <a:ea typeface="Meiryo UI" panose="020B0604030504040204" pitchFamily="50" charset="-128"/>
              </a:rPr>
              <a:t>ベイ</a:t>
            </a:r>
            <a:endParaRPr sz="18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200" dirty="0">
                <a:solidFill>
                  <a:schemeClr val="lt1"/>
                </a:solidFill>
                <a:latin typeface="Meiryo UI" panose="020B0604030504040204" pitchFamily="50" charset="-128"/>
                <a:ea typeface="Meiryo UI" panose="020B0604030504040204" pitchFamily="50" charset="-128"/>
              </a:rPr>
              <a:t>注</a:t>
            </a:r>
            <a:r>
              <a:rPr lang="ja-JP" altLang="en-US" sz="1200" dirty="0">
                <a:solidFill>
                  <a:schemeClr val="lt1"/>
                </a:solidFill>
                <a:latin typeface="Meiryo UI" panose="020B0604030504040204" pitchFamily="50" charset="-128"/>
                <a:ea typeface="Meiryo UI" panose="020B0604030504040204" pitchFamily="50" charset="-128"/>
              </a:rPr>
              <a:t>記</a:t>
            </a:r>
            <a:r>
              <a:rPr lang="en-US" sz="1200" dirty="0">
                <a:solidFill>
                  <a:schemeClr val="lt1"/>
                </a:solidFill>
                <a:latin typeface="Meiryo UI" panose="020B0604030504040204" pitchFamily="50" charset="-128"/>
                <a:ea typeface="Meiryo UI" panose="020B0604030504040204" pitchFamily="50" charset="-128"/>
              </a:rPr>
              <a:t>: 高さ7mmのSSD</a:t>
            </a:r>
            <a:r>
              <a:rPr lang="ja-JP" altLang="en-US" sz="1200" dirty="0">
                <a:solidFill>
                  <a:schemeClr val="lt1"/>
                </a:solidFill>
                <a:latin typeface="Meiryo UI" panose="020B0604030504040204" pitchFamily="50" charset="-128"/>
                <a:ea typeface="Meiryo UI" panose="020B0604030504040204" pitchFamily="50" charset="-128"/>
              </a:rPr>
              <a:t>に対応</a:t>
            </a:r>
            <a:r>
              <a:rPr lang="en-US" sz="1200" dirty="0" err="1">
                <a:solidFill>
                  <a:schemeClr val="lt1"/>
                </a:solidFill>
                <a:latin typeface="Meiryo UI" panose="020B0604030504040204" pitchFamily="50" charset="-128"/>
                <a:ea typeface="Meiryo UI" panose="020B0604030504040204" pitchFamily="50" charset="-128"/>
              </a:rPr>
              <a:t>します。SSD</a:t>
            </a:r>
            <a:r>
              <a:rPr lang="ja-JP" altLang="en-US" sz="1200" dirty="0">
                <a:solidFill>
                  <a:schemeClr val="lt1"/>
                </a:solidFill>
                <a:latin typeface="Meiryo UI" panose="020B0604030504040204" pitchFamily="50" charset="-128"/>
                <a:ea typeface="Meiryo UI" panose="020B0604030504040204" pitchFamily="50" charset="-128"/>
              </a:rPr>
              <a:t>の</a:t>
            </a:r>
            <a:r>
              <a:rPr lang="en-US" sz="1200" dirty="0" err="1">
                <a:solidFill>
                  <a:schemeClr val="lt1"/>
                </a:solidFill>
                <a:latin typeface="Meiryo UI" panose="020B0604030504040204" pitchFamily="50" charset="-128"/>
                <a:ea typeface="Meiryo UI" panose="020B0604030504040204" pitchFamily="50" charset="-128"/>
              </a:rPr>
              <a:t>取り付け</a:t>
            </a:r>
            <a:r>
              <a:rPr lang="ja-JP" altLang="en-US" sz="1200" dirty="0">
                <a:solidFill>
                  <a:schemeClr val="lt1"/>
                </a:solidFill>
                <a:latin typeface="Meiryo UI" panose="020B0604030504040204" pitchFamily="50" charset="-128"/>
                <a:ea typeface="Meiryo UI" panose="020B0604030504040204" pitchFamily="50" charset="-128"/>
              </a:rPr>
              <a:t>・</a:t>
            </a:r>
            <a:r>
              <a:rPr lang="en-US" sz="1200" dirty="0" err="1">
                <a:solidFill>
                  <a:schemeClr val="lt1"/>
                </a:solidFill>
                <a:latin typeface="Meiryo UI" panose="020B0604030504040204" pitchFamily="50" charset="-128"/>
                <a:ea typeface="Meiryo UI" panose="020B0604030504040204" pitchFamily="50" charset="-128"/>
              </a:rPr>
              <a:t>取り外</a:t>
            </a:r>
            <a:r>
              <a:rPr lang="ja-JP" altLang="en-US" sz="1200" dirty="0">
                <a:solidFill>
                  <a:schemeClr val="lt1"/>
                </a:solidFill>
                <a:latin typeface="Meiryo UI" panose="020B0604030504040204" pitchFamily="50" charset="-128"/>
                <a:ea typeface="Meiryo UI" panose="020B0604030504040204" pitchFamily="50" charset="-128"/>
              </a:rPr>
              <a:t>し</a:t>
            </a:r>
            <a:r>
              <a:rPr lang="en-US" sz="1200" dirty="0" err="1">
                <a:solidFill>
                  <a:schemeClr val="lt1"/>
                </a:solidFill>
                <a:latin typeface="Meiryo UI" panose="020B0604030504040204" pitchFamily="50" charset="-128"/>
                <a:ea typeface="Meiryo UI" panose="020B0604030504040204" pitchFamily="50" charset="-128"/>
              </a:rPr>
              <a:t>には、上部カバーを取り外す必要があります</a:t>
            </a:r>
            <a:r>
              <a:rPr lang="en-US" sz="1800" dirty="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endParaRPr>
          </a:p>
        </p:txBody>
      </p:sp>
      <p:cxnSp>
        <p:nvCxnSpPr>
          <p:cNvPr id="135" name="Google Shape;135;p21"/>
          <p:cNvCxnSpPr>
            <a:stCxn id="136" idx="3"/>
          </p:cNvCxnSpPr>
          <p:nvPr/>
        </p:nvCxnSpPr>
        <p:spPr>
          <a:xfrm rot="10800000" flipH="1">
            <a:off x="1617133" y="5697631"/>
            <a:ext cx="7222200" cy="296100"/>
          </a:xfrm>
          <a:prstGeom prst="bentConnector3">
            <a:avLst>
              <a:gd name="adj1" fmla="val 100174"/>
            </a:avLst>
          </a:prstGeom>
          <a:noFill/>
          <a:ln w="12700" cap="rnd" cmpd="sng">
            <a:solidFill>
              <a:srgbClr val="F34F21"/>
            </a:solidFill>
            <a:prstDash val="solid"/>
            <a:miter lim="800000"/>
            <a:headEnd type="oval" w="med" len="med"/>
            <a:tailEnd type="none" w="sm" len="sm"/>
          </a:ln>
        </p:spPr>
      </p:cxnSp>
      <p:sp>
        <p:nvSpPr>
          <p:cNvPr id="136" name="Google Shape;136;p21"/>
          <p:cNvSpPr txBox="1"/>
          <p:nvPr/>
        </p:nvSpPr>
        <p:spPr>
          <a:xfrm>
            <a:off x="758980" y="5670565"/>
            <a:ext cx="858153"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電源</a:t>
            </a:r>
            <a:br>
              <a:rPr lang="en-US" sz="1800" dirty="0">
                <a:solidFill>
                  <a:schemeClr val="lt1"/>
                </a:solidFill>
                <a:latin typeface="Meiryo UI" panose="020B0604030504040204" pitchFamily="50" charset="-128"/>
                <a:ea typeface="Meiryo UI" panose="020B0604030504040204" pitchFamily="50" charset="-128"/>
              </a:rPr>
            </a:br>
            <a:r>
              <a:rPr lang="en-US" sz="1800" dirty="0" err="1">
                <a:solidFill>
                  <a:schemeClr val="lt1"/>
                </a:solidFill>
                <a:latin typeface="Meiryo UI" panose="020B0604030504040204" pitchFamily="50" charset="-128"/>
                <a:ea typeface="Meiryo UI" panose="020B0604030504040204" pitchFamily="50" charset="-128"/>
              </a:rPr>
              <a:t>スイッチ</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37" name="Google Shape;137;p21"/>
          <p:cNvSpPr/>
          <p:nvPr/>
        </p:nvSpPr>
        <p:spPr>
          <a:xfrm>
            <a:off x="1061547" y="2177370"/>
            <a:ext cx="3122952"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SSD #1~#3:</a:t>
            </a:r>
            <a:endParaRPr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PCIe Gen3 x2 / SATA 6Gbps</a:t>
            </a:r>
            <a:endParaRPr dirty="0">
              <a:solidFill>
                <a:schemeClr val="lt1"/>
              </a:solidFill>
              <a:latin typeface="Meiryo UI" panose="020B0604030504040204" pitchFamily="50" charset="-128"/>
              <a:ea typeface="Meiryo UI" panose="020B0604030504040204" pitchFamily="50" charset="-128"/>
            </a:endParaRPr>
          </a:p>
        </p:txBody>
      </p:sp>
      <p:sp>
        <p:nvSpPr>
          <p:cNvPr id="138" name="Google Shape;138;p21"/>
          <p:cNvSpPr/>
          <p:nvPr/>
        </p:nvSpPr>
        <p:spPr>
          <a:xfrm>
            <a:off x="1061547" y="2754553"/>
            <a:ext cx="3314935"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SSD #4~#5:</a:t>
            </a:r>
            <a:endParaRPr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PCIe Gen4 x4 / SATA 6Gbps</a:t>
            </a:r>
            <a:endParaRPr dirty="0">
              <a:solidFill>
                <a:schemeClr val="lt1"/>
              </a:solidFill>
              <a:latin typeface="Meiryo UI" panose="020B0604030504040204" pitchFamily="50" charset="-128"/>
              <a:ea typeface="Meiryo UI" panose="020B0604030504040204" pitchFamily="50" charset="-128"/>
            </a:endParaRPr>
          </a:p>
        </p:txBody>
      </p:sp>
      <p:grpSp>
        <p:nvGrpSpPr>
          <p:cNvPr id="139" name="Google Shape;139;p21"/>
          <p:cNvGrpSpPr/>
          <p:nvPr/>
        </p:nvGrpSpPr>
        <p:grpSpPr>
          <a:xfrm>
            <a:off x="4899790" y="3290350"/>
            <a:ext cx="296132" cy="338554"/>
            <a:chOff x="3703319" y="3634898"/>
            <a:chExt cx="296132" cy="338554"/>
          </a:xfrm>
        </p:grpSpPr>
        <p:sp>
          <p:nvSpPr>
            <p:cNvPr id="140" name="Google Shape;140;p21"/>
            <p:cNvSpPr/>
            <p:nvPr/>
          </p:nvSpPr>
          <p:spPr>
            <a:xfrm>
              <a:off x="3703320" y="3656109"/>
              <a:ext cx="296131" cy="296131"/>
            </a:xfrm>
            <a:prstGeom prst="ellipse">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41" name="Google Shape;141;p21"/>
            <p:cNvSpPr txBox="1"/>
            <p:nvPr/>
          </p:nvSpPr>
          <p:spPr>
            <a:xfrm>
              <a:off x="3703319" y="3634898"/>
              <a:ext cx="27939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1</a:t>
              </a:r>
              <a:endParaRPr sz="16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42" name="Google Shape;142;p21"/>
          <p:cNvGrpSpPr/>
          <p:nvPr/>
        </p:nvGrpSpPr>
        <p:grpSpPr>
          <a:xfrm>
            <a:off x="5982905" y="3570206"/>
            <a:ext cx="296132" cy="338554"/>
            <a:chOff x="3703319" y="3634898"/>
            <a:chExt cx="296132" cy="338554"/>
          </a:xfrm>
        </p:grpSpPr>
        <p:sp>
          <p:nvSpPr>
            <p:cNvPr id="143" name="Google Shape;143;p21"/>
            <p:cNvSpPr/>
            <p:nvPr/>
          </p:nvSpPr>
          <p:spPr>
            <a:xfrm>
              <a:off x="3703320" y="3656109"/>
              <a:ext cx="296131" cy="296131"/>
            </a:xfrm>
            <a:prstGeom prst="ellipse">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44" name="Google Shape;144;p21"/>
            <p:cNvSpPr txBox="1"/>
            <p:nvPr/>
          </p:nvSpPr>
          <p:spPr>
            <a:xfrm>
              <a:off x="3703319" y="3634898"/>
              <a:ext cx="27939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2</a:t>
              </a:r>
              <a:endParaRPr sz="16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45" name="Google Shape;145;p21"/>
          <p:cNvGrpSpPr/>
          <p:nvPr/>
        </p:nvGrpSpPr>
        <p:grpSpPr>
          <a:xfrm>
            <a:off x="7049287" y="3867478"/>
            <a:ext cx="296132" cy="338554"/>
            <a:chOff x="3703319" y="3634898"/>
            <a:chExt cx="296132" cy="338554"/>
          </a:xfrm>
        </p:grpSpPr>
        <p:sp>
          <p:nvSpPr>
            <p:cNvPr id="146" name="Google Shape;146;p21"/>
            <p:cNvSpPr/>
            <p:nvPr/>
          </p:nvSpPr>
          <p:spPr>
            <a:xfrm>
              <a:off x="3703320" y="3656109"/>
              <a:ext cx="296131" cy="296131"/>
            </a:xfrm>
            <a:prstGeom prst="ellipse">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47" name="Google Shape;147;p21"/>
            <p:cNvSpPr txBox="1"/>
            <p:nvPr/>
          </p:nvSpPr>
          <p:spPr>
            <a:xfrm>
              <a:off x="3703319" y="3634898"/>
              <a:ext cx="27939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3</a:t>
              </a:r>
              <a:endParaRPr sz="16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48" name="Google Shape;148;p21"/>
          <p:cNvGrpSpPr/>
          <p:nvPr/>
        </p:nvGrpSpPr>
        <p:grpSpPr>
          <a:xfrm>
            <a:off x="8115669" y="4131722"/>
            <a:ext cx="296132" cy="338554"/>
            <a:chOff x="3703319" y="3634898"/>
            <a:chExt cx="296132" cy="338554"/>
          </a:xfrm>
        </p:grpSpPr>
        <p:sp>
          <p:nvSpPr>
            <p:cNvPr id="149" name="Google Shape;149;p21"/>
            <p:cNvSpPr/>
            <p:nvPr/>
          </p:nvSpPr>
          <p:spPr>
            <a:xfrm>
              <a:off x="3703320" y="3656109"/>
              <a:ext cx="296131" cy="296131"/>
            </a:xfrm>
            <a:prstGeom prst="ellipse">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50" name="Google Shape;150;p21"/>
            <p:cNvSpPr txBox="1"/>
            <p:nvPr/>
          </p:nvSpPr>
          <p:spPr>
            <a:xfrm>
              <a:off x="3703319" y="3634898"/>
              <a:ext cx="27939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4</a:t>
              </a:r>
              <a:endParaRPr sz="16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151" name="Google Shape;151;p21"/>
          <p:cNvGrpSpPr/>
          <p:nvPr/>
        </p:nvGrpSpPr>
        <p:grpSpPr>
          <a:xfrm>
            <a:off x="9135049" y="4414346"/>
            <a:ext cx="296132" cy="338554"/>
            <a:chOff x="3703319" y="3634898"/>
            <a:chExt cx="296132" cy="338554"/>
          </a:xfrm>
        </p:grpSpPr>
        <p:sp>
          <p:nvSpPr>
            <p:cNvPr id="152" name="Google Shape;152;p21"/>
            <p:cNvSpPr/>
            <p:nvPr/>
          </p:nvSpPr>
          <p:spPr>
            <a:xfrm>
              <a:off x="3703320" y="3656109"/>
              <a:ext cx="296131" cy="296131"/>
            </a:xfrm>
            <a:prstGeom prst="ellipse">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53" name="Google Shape;153;p21"/>
            <p:cNvSpPr txBox="1"/>
            <p:nvPr/>
          </p:nvSpPr>
          <p:spPr>
            <a:xfrm>
              <a:off x="3703319" y="3634898"/>
              <a:ext cx="27939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5</a:t>
              </a:r>
              <a:endParaRPr sz="1600" dirty="0">
                <a:solidFill>
                  <a:schemeClr val="lt1"/>
                </a:solidFill>
                <a:latin typeface="Meiryo UI" panose="020B0604030504040204" pitchFamily="50" charset="-128"/>
                <a:ea typeface="Meiryo UI" panose="020B0604030504040204" pitchFamily="50" charset="-128"/>
                <a:sym typeface="Arial"/>
              </a:endParaRPr>
            </a:p>
          </p:txBody>
        </p:sp>
      </p:grpSp>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2"/>
          <p:cNvPicPr preferRelativeResize="0"/>
          <p:nvPr/>
        </p:nvPicPr>
        <p:blipFill rotWithShape="1">
          <a:blip r:embed="rId3">
            <a:alphaModFix/>
          </a:blip>
          <a:srcRect t="27979" b="28260"/>
          <a:stretch/>
        </p:blipFill>
        <p:spPr>
          <a:xfrm>
            <a:off x="1193800" y="2514746"/>
            <a:ext cx="10160000" cy="2778826"/>
          </a:xfrm>
          <a:prstGeom prst="rect">
            <a:avLst/>
          </a:prstGeom>
          <a:noFill/>
          <a:ln>
            <a:noFill/>
          </a:ln>
        </p:spPr>
      </p:pic>
      <p:sp>
        <p:nvSpPr>
          <p:cNvPr id="159" name="Google Shape;159;p22"/>
          <p:cNvSpPr txBox="1"/>
          <p:nvPr/>
        </p:nvSpPr>
        <p:spPr>
          <a:xfrm>
            <a:off x="6192444" y="1960195"/>
            <a:ext cx="2053401"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1 x PCIe Gen4 x8 </a:t>
            </a:r>
            <a:r>
              <a:rPr lang="en-US" sz="1600" dirty="0" err="1">
                <a:solidFill>
                  <a:schemeClr val="lt1"/>
                </a:solidFill>
                <a:latin typeface="Meiryo UI" panose="020B0604030504040204" pitchFamily="50" charset="-128"/>
                <a:ea typeface="Meiryo UI" panose="020B0604030504040204" pitchFamily="50" charset="-128"/>
              </a:rPr>
              <a:t>ハーフハイト</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160" name="Google Shape;160;p22"/>
          <p:cNvSpPr txBox="1"/>
          <p:nvPr/>
        </p:nvSpPr>
        <p:spPr>
          <a:xfrm>
            <a:off x="4934655" y="5547725"/>
            <a:ext cx="1643571"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リセットボタン</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161" name="Google Shape;161;p22"/>
          <p:cNvSpPr txBox="1"/>
          <p:nvPr/>
        </p:nvSpPr>
        <p:spPr>
          <a:xfrm>
            <a:off x="754091" y="5547725"/>
            <a:ext cx="247414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2.5GbE RJ45ポート×2</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(1G/100M対応)</a:t>
            </a:r>
            <a:endParaRPr sz="1600" dirty="0">
              <a:solidFill>
                <a:schemeClr val="lt1"/>
              </a:solidFill>
              <a:latin typeface="Meiryo UI" panose="020B0604030504040204" pitchFamily="50" charset="-128"/>
              <a:ea typeface="Meiryo UI" panose="020B0604030504040204" pitchFamily="50" charset="-128"/>
            </a:endParaRPr>
          </a:p>
        </p:txBody>
      </p:sp>
      <p:sp>
        <p:nvSpPr>
          <p:cNvPr id="162" name="Google Shape;162;p22"/>
          <p:cNvSpPr txBox="1"/>
          <p:nvPr/>
        </p:nvSpPr>
        <p:spPr>
          <a:xfrm>
            <a:off x="3981724" y="1960195"/>
            <a:ext cx="2202763"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4 x USB-A 3.2 Gen2 10Gbpsポート</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163" name="Google Shape;163;p22"/>
          <p:cNvSpPr txBox="1"/>
          <p:nvPr/>
        </p:nvSpPr>
        <p:spPr>
          <a:xfrm>
            <a:off x="7871074" y="5547725"/>
            <a:ext cx="3062943"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2 x 250W冗長PSU</a:t>
            </a:r>
            <a:endParaRPr sz="1600" u="sng" dirty="0">
              <a:solidFill>
                <a:schemeClr val="lt1"/>
              </a:solidFill>
              <a:latin typeface="Meiryo UI" panose="020B0604030504040204" pitchFamily="50" charset="-128"/>
              <a:ea typeface="Meiryo UI" panose="020B0604030504040204" pitchFamily="50" charset="-128"/>
              <a:sym typeface="Arial"/>
            </a:endParaRPr>
          </a:p>
        </p:txBody>
      </p:sp>
      <p:cxnSp>
        <p:nvCxnSpPr>
          <p:cNvPr id="164" name="Google Shape;164;p22"/>
          <p:cNvCxnSpPr/>
          <p:nvPr/>
        </p:nvCxnSpPr>
        <p:spPr>
          <a:xfrm rot="10800000">
            <a:off x="2647273" y="4648073"/>
            <a:ext cx="0" cy="864105"/>
          </a:xfrm>
          <a:prstGeom prst="straightConnector1">
            <a:avLst/>
          </a:prstGeom>
          <a:noFill/>
          <a:ln w="12700" cap="rnd" cmpd="sng">
            <a:solidFill>
              <a:srgbClr val="F34F21"/>
            </a:solidFill>
            <a:prstDash val="solid"/>
            <a:miter lim="800000"/>
            <a:headEnd type="oval" w="med" len="med"/>
            <a:tailEnd type="none" w="sm" len="sm"/>
          </a:ln>
        </p:spPr>
      </p:cxnSp>
      <p:cxnSp>
        <p:nvCxnSpPr>
          <p:cNvPr id="165" name="Google Shape;165;p22"/>
          <p:cNvCxnSpPr/>
          <p:nvPr/>
        </p:nvCxnSpPr>
        <p:spPr>
          <a:xfrm rot="10800000">
            <a:off x="5756441" y="4683620"/>
            <a:ext cx="0" cy="793013"/>
          </a:xfrm>
          <a:prstGeom prst="straightConnector1">
            <a:avLst/>
          </a:prstGeom>
          <a:noFill/>
          <a:ln w="12700" cap="rnd" cmpd="sng">
            <a:solidFill>
              <a:srgbClr val="F34F21"/>
            </a:solidFill>
            <a:prstDash val="solid"/>
            <a:miter lim="800000"/>
            <a:headEnd type="oval" w="med" len="med"/>
            <a:tailEnd type="none" w="sm" len="sm"/>
          </a:ln>
        </p:spPr>
      </p:cxnSp>
      <p:cxnSp>
        <p:nvCxnSpPr>
          <p:cNvPr id="166" name="Google Shape;166;p22"/>
          <p:cNvCxnSpPr/>
          <p:nvPr/>
        </p:nvCxnSpPr>
        <p:spPr>
          <a:xfrm>
            <a:off x="4381103" y="2648258"/>
            <a:ext cx="0" cy="1603493"/>
          </a:xfrm>
          <a:prstGeom prst="straightConnector1">
            <a:avLst/>
          </a:prstGeom>
          <a:noFill/>
          <a:ln w="12700" cap="rnd" cmpd="sng">
            <a:solidFill>
              <a:srgbClr val="F34F21"/>
            </a:solidFill>
            <a:prstDash val="solid"/>
            <a:miter lim="800000"/>
            <a:headEnd type="oval" w="med" len="med"/>
            <a:tailEnd type="none" w="sm" len="sm"/>
          </a:ln>
        </p:spPr>
      </p:cxnSp>
      <p:cxnSp>
        <p:nvCxnSpPr>
          <p:cNvPr id="167" name="Google Shape;167;p22"/>
          <p:cNvCxnSpPr/>
          <p:nvPr/>
        </p:nvCxnSpPr>
        <p:spPr>
          <a:xfrm>
            <a:off x="6483908" y="2648258"/>
            <a:ext cx="0" cy="1436053"/>
          </a:xfrm>
          <a:prstGeom prst="straightConnector1">
            <a:avLst/>
          </a:prstGeom>
          <a:noFill/>
          <a:ln w="12700" cap="rnd" cmpd="sng">
            <a:solidFill>
              <a:srgbClr val="F34F21"/>
            </a:solidFill>
            <a:prstDash val="solid"/>
            <a:miter lim="800000"/>
            <a:headEnd type="oval" w="med" len="med"/>
            <a:tailEnd type="none" w="sm" len="sm"/>
          </a:ln>
        </p:spPr>
      </p:cxnSp>
      <p:cxnSp>
        <p:nvCxnSpPr>
          <p:cNvPr id="168" name="Google Shape;168;p22"/>
          <p:cNvCxnSpPr/>
          <p:nvPr/>
        </p:nvCxnSpPr>
        <p:spPr>
          <a:xfrm rot="10800000">
            <a:off x="9334314" y="4683620"/>
            <a:ext cx="0" cy="793013"/>
          </a:xfrm>
          <a:prstGeom prst="straightConnector1">
            <a:avLst/>
          </a:prstGeom>
          <a:noFill/>
          <a:ln w="12700" cap="rnd" cmpd="sng">
            <a:solidFill>
              <a:srgbClr val="F34F21"/>
            </a:solidFill>
            <a:prstDash val="solid"/>
            <a:miter lim="800000"/>
            <a:headEnd type="oval" w="med" len="med"/>
            <a:tailEnd type="none" w="sm" len="sm"/>
          </a:ln>
        </p:spPr>
      </p:cxnSp>
      <p:sp>
        <p:nvSpPr>
          <p:cNvPr id="169" name="Google Shape;169;p22"/>
          <p:cNvSpPr txBox="1">
            <a:spLocks noGrp="1"/>
          </p:cNvSpPr>
          <p:nvPr>
            <p:ph type="title"/>
          </p:nvPr>
        </p:nvSpPr>
        <p:spPr>
          <a:xfrm>
            <a:off x="838200" y="60286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Arial"/>
              <a:buNone/>
            </a:pPr>
            <a:r>
              <a:rPr lang="en-US" dirty="0"/>
              <a:t>1U 9ベイTS-h987XU-RP背面図</a:t>
            </a:r>
            <a:endParaRPr dirty="0">
              <a:sym typeface="Arial"/>
            </a:endParaRPr>
          </a:p>
        </p:txBody>
      </p:sp>
      <p:cxnSp>
        <p:nvCxnSpPr>
          <p:cNvPr id="170" name="Google Shape;170;p22"/>
          <p:cNvCxnSpPr/>
          <p:nvPr/>
        </p:nvCxnSpPr>
        <p:spPr>
          <a:xfrm rot="10800000">
            <a:off x="3829030" y="4754712"/>
            <a:ext cx="0" cy="715436"/>
          </a:xfrm>
          <a:prstGeom prst="straightConnector1">
            <a:avLst/>
          </a:prstGeom>
          <a:noFill/>
          <a:ln w="12700" cap="rnd" cmpd="sng">
            <a:solidFill>
              <a:srgbClr val="F34F21"/>
            </a:solidFill>
            <a:prstDash val="solid"/>
            <a:miter lim="800000"/>
            <a:headEnd type="oval" w="med" len="med"/>
            <a:tailEnd type="none" w="sm" len="sm"/>
          </a:ln>
        </p:spPr>
      </p:cxnSp>
      <p:sp>
        <p:nvSpPr>
          <p:cNvPr id="171" name="Google Shape;171;p22"/>
          <p:cNvSpPr txBox="1"/>
          <p:nvPr/>
        </p:nvSpPr>
        <p:spPr>
          <a:xfrm>
            <a:off x="3317254" y="5547725"/>
            <a:ext cx="1643571"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コンソールポート</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200" dirty="0">
                <a:solidFill>
                  <a:schemeClr val="lt1"/>
                </a:solidFill>
                <a:latin typeface="Meiryo UI" panose="020B0604030504040204" pitchFamily="50" charset="-128"/>
                <a:ea typeface="Meiryo UI" panose="020B0604030504040204" pitchFamily="50" charset="-128"/>
              </a:rPr>
              <a:t>(</a:t>
            </a:r>
            <a:r>
              <a:rPr lang="en-US" sz="1200" dirty="0" err="1">
                <a:solidFill>
                  <a:schemeClr val="lt1"/>
                </a:solidFill>
                <a:latin typeface="Meiryo UI" panose="020B0604030504040204" pitchFamily="50" charset="-128"/>
                <a:ea typeface="Meiryo UI" panose="020B0604030504040204" pitchFamily="50" charset="-128"/>
              </a:rPr>
              <a:t>メンテナンスのみ</a:t>
            </a:r>
            <a:r>
              <a:rPr lang="en-US" sz="1200" dirty="0">
                <a:solidFill>
                  <a:schemeClr val="lt1"/>
                </a:solidFill>
                <a:latin typeface="Meiryo UI" panose="020B0604030504040204" pitchFamily="50" charset="-128"/>
                <a:ea typeface="Meiryo UI" panose="020B0604030504040204" pitchFamily="50" charset="-128"/>
              </a:rPr>
              <a:t>)</a:t>
            </a:r>
            <a:endParaRPr sz="1200" dirty="0">
              <a:solidFill>
                <a:schemeClr val="lt1"/>
              </a:solidFill>
              <a:latin typeface="Meiryo UI" panose="020B0604030504040204" pitchFamily="50" charset="-128"/>
              <a:ea typeface="Meiryo UI" panose="020B0604030504040204" pitchFamily="50" charset="-128"/>
            </a:endParaRPr>
          </a:p>
        </p:txBody>
      </p:sp>
      <p:cxnSp>
        <p:nvCxnSpPr>
          <p:cNvPr id="172" name="Google Shape;172;p22"/>
          <p:cNvCxnSpPr/>
          <p:nvPr/>
        </p:nvCxnSpPr>
        <p:spPr>
          <a:xfrm>
            <a:off x="2101232" y="2648258"/>
            <a:ext cx="0" cy="1501707"/>
          </a:xfrm>
          <a:prstGeom prst="straightConnector1">
            <a:avLst/>
          </a:prstGeom>
          <a:noFill/>
          <a:ln w="12700" cap="rnd" cmpd="sng">
            <a:solidFill>
              <a:srgbClr val="F34F21"/>
            </a:solidFill>
            <a:prstDash val="solid"/>
            <a:miter lim="800000"/>
            <a:headEnd type="oval" w="med" len="med"/>
            <a:tailEnd type="none" w="sm" len="sm"/>
          </a:ln>
        </p:spPr>
      </p:cxnSp>
      <p:sp>
        <p:nvSpPr>
          <p:cNvPr id="173" name="Google Shape;173;p22"/>
          <p:cNvSpPr txBox="1"/>
          <p:nvPr/>
        </p:nvSpPr>
        <p:spPr>
          <a:xfrm>
            <a:off x="838200" y="1960195"/>
            <a:ext cx="3300839"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2 x 10GbE RJ45 </a:t>
            </a:r>
            <a:r>
              <a:rPr lang="en-US" sz="1600" dirty="0" err="1">
                <a:solidFill>
                  <a:schemeClr val="lt1"/>
                </a:solidFill>
                <a:latin typeface="Meiryo UI" panose="020B0604030504040204" pitchFamily="50" charset="-128"/>
                <a:ea typeface="Meiryo UI" panose="020B0604030504040204" pitchFamily="50" charset="-128"/>
              </a:rPr>
              <a:t>LANポート</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(5G/2.5G/1G/100M対応)</a:t>
            </a:r>
            <a:endParaRPr sz="1600" dirty="0">
              <a:solidFill>
                <a:schemeClr val="lt1"/>
              </a:solidFill>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pSp>
        <p:nvGrpSpPr>
          <p:cNvPr id="179" name="Google Shape;179;p23"/>
          <p:cNvGrpSpPr/>
          <p:nvPr/>
        </p:nvGrpSpPr>
        <p:grpSpPr>
          <a:xfrm>
            <a:off x="155505" y="1751369"/>
            <a:ext cx="6815275" cy="5845617"/>
            <a:chOff x="479573" y="2177650"/>
            <a:chExt cx="5942269" cy="5096820"/>
          </a:xfrm>
        </p:grpSpPr>
        <p:pic>
          <p:nvPicPr>
            <p:cNvPr id="180" name="Google Shape;180;p23"/>
            <p:cNvPicPr preferRelativeResize="0"/>
            <p:nvPr/>
          </p:nvPicPr>
          <p:blipFill rotWithShape="1">
            <a:blip r:embed="rId3">
              <a:alphaModFix/>
            </a:blip>
            <a:srcRect/>
            <a:stretch/>
          </p:blipFill>
          <p:spPr>
            <a:xfrm>
              <a:off x="482795" y="3562566"/>
              <a:ext cx="5939047" cy="3711904"/>
            </a:xfrm>
            <a:prstGeom prst="rect">
              <a:avLst/>
            </a:prstGeom>
            <a:noFill/>
            <a:ln>
              <a:noFill/>
            </a:ln>
          </p:spPr>
        </p:pic>
        <p:pic>
          <p:nvPicPr>
            <p:cNvPr id="181" name="Google Shape;181;p23"/>
            <p:cNvPicPr preferRelativeResize="0"/>
            <p:nvPr/>
          </p:nvPicPr>
          <p:blipFill rotWithShape="1">
            <a:blip r:embed="rId4">
              <a:alphaModFix/>
            </a:blip>
            <a:srcRect/>
            <a:stretch/>
          </p:blipFill>
          <p:spPr>
            <a:xfrm>
              <a:off x="479573" y="2177650"/>
              <a:ext cx="5939041" cy="3711900"/>
            </a:xfrm>
            <a:prstGeom prst="rect">
              <a:avLst/>
            </a:prstGeom>
            <a:noFill/>
            <a:ln>
              <a:noFill/>
            </a:ln>
          </p:spPr>
        </p:pic>
      </p:grpSp>
      <p:sp>
        <p:nvSpPr>
          <p:cNvPr id="182" name="Google Shape;182;p23"/>
          <p:cNvSpPr txBox="1"/>
          <p:nvPr/>
        </p:nvSpPr>
        <p:spPr>
          <a:xfrm>
            <a:off x="7597379" y="4402128"/>
            <a:ext cx="3704645"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電源ボタンとLEDインジケータ</a:t>
            </a:r>
            <a:r>
              <a:rPr lang="en-US" sz="1800" dirty="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ステータス</a:t>
            </a:r>
            <a:r>
              <a:rPr lang="en-US" sz="1800" dirty="0">
                <a:solidFill>
                  <a:schemeClr val="lt1"/>
                </a:solidFill>
                <a:latin typeface="Meiryo UI" panose="020B0604030504040204" pitchFamily="50" charset="-128"/>
                <a:ea typeface="Meiryo UI" panose="020B0604030504040204" pitchFamily="50" charset="-128"/>
              </a:rPr>
              <a:t>/</a:t>
            </a:r>
            <a:r>
              <a:rPr lang="en-US" sz="1800" dirty="0" err="1">
                <a:solidFill>
                  <a:schemeClr val="lt1"/>
                </a:solidFill>
                <a:latin typeface="Meiryo UI" panose="020B0604030504040204" pitchFamily="50" charset="-128"/>
                <a:ea typeface="Meiryo UI" panose="020B0604030504040204" pitchFamily="50" charset="-128"/>
              </a:rPr>
              <a:t>電源、LAN、拡張</a:t>
            </a:r>
            <a:endParaRPr sz="1800" dirty="0">
              <a:solidFill>
                <a:schemeClr val="lt1"/>
              </a:solidFill>
              <a:latin typeface="Meiryo UI" panose="020B0604030504040204" pitchFamily="50" charset="-128"/>
              <a:ea typeface="Meiryo UI" panose="020B0604030504040204" pitchFamily="50" charset="-128"/>
            </a:endParaRPr>
          </a:p>
        </p:txBody>
      </p:sp>
      <p:cxnSp>
        <p:nvCxnSpPr>
          <p:cNvPr id="183" name="Google Shape;183;p23"/>
          <p:cNvCxnSpPr>
            <a:endCxn id="182" idx="1"/>
          </p:cNvCxnSpPr>
          <p:nvPr/>
        </p:nvCxnSpPr>
        <p:spPr>
          <a:xfrm>
            <a:off x="6670079" y="4033794"/>
            <a:ext cx="927300" cy="691500"/>
          </a:xfrm>
          <a:prstGeom prst="bentConnector3">
            <a:avLst>
              <a:gd name="adj1" fmla="val 49998"/>
            </a:avLst>
          </a:prstGeom>
          <a:noFill/>
          <a:ln w="12700" cap="rnd" cmpd="sng">
            <a:solidFill>
              <a:srgbClr val="F34F21"/>
            </a:solidFill>
            <a:prstDash val="solid"/>
            <a:miter lim="800000"/>
            <a:headEnd type="none" w="sm" len="sm"/>
            <a:tailEnd type="none" w="sm" len="sm"/>
          </a:ln>
        </p:spPr>
      </p:cxnSp>
      <p:cxnSp>
        <p:nvCxnSpPr>
          <p:cNvPr id="184" name="Google Shape;184;p23"/>
          <p:cNvCxnSpPr/>
          <p:nvPr/>
        </p:nvCxnSpPr>
        <p:spPr>
          <a:xfrm>
            <a:off x="2133506" y="2957667"/>
            <a:ext cx="0" cy="760190"/>
          </a:xfrm>
          <a:prstGeom prst="straightConnector1">
            <a:avLst/>
          </a:prstGeom>
          <a:noFill/>
          <a:ln w="12700" cap="rnd" cmpd="sng">
            <a:solidFill>
              <a:srgbClr val="F34F21"/>
            </a:solidFill>
            <a:prstDash val="solid"/>
            <a:miter lim="800000"/>
            <a:headEnd type="oval" w="med" len="med"/>
            <a:tailEnd type="none" w="sm" len="sm"/>
          </a:ln>
        </p:spPr>
      </p:cxnSp>
      <p:sp>
        <p:nvSpPr>
          <p:cNvPr id="185" name="Google Shape;185;p23"/>
          <p:cNvSpPr/>
          <p:nvPr/>
        </p:nvSpPr>
        <p:spPr>
          <a:xfrm>
            <a:off x="7284325" y="1951972"/>
            <a:ext cx="4283171" cy="11695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寸法</a:t>
            </a:r>
            <a:r>
              <a:rPr lang="en-US" dirty="0">
                <a:solidFill>
                  <a:schemeClr val="lt1"/>
                </a:solidFill>
                <a:latin typeface="Meiryo UI" panose="020B0604030504040204" pitchFamily="50" charset="-128"/>
                <a:ea typeface="Meiryo UI" panose="020B0604030504040204" pitchFamily="50" charset="-128"/>
              </a:rPr>
              <a:t> (H x W x D):</a:t>
            </a:r>
            <a:endParaRPr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TS-h1887XU-RP: 88×483×630mm /</a:t>
            </a:r>
            <a:endParaRPr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                             3.46×19.02×24.80インチ</a:t>
            </a:r>
            <a:endParaRPr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TS-h2287XU-RP: 133×483×630mm /</a:t>
            </a:r>
            <a:endParaRPr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                             5.24×19.02×24.80インチ</a:t>
            </a:r>
            <a:endParaRPr dirty="0">
              <a:solidFill>
                <a:schemeClr val="lt1"/>
              </a:solidFill>
              <a:latin typeface="Meiryo UI" panose="020B0604030504040204" pitchFamily="50" charset="-128"/>
              <a:ea typeface="Meiryo UI" panose="020B0604030504040204" pitchFamily="50" charset="-128"/>
            </a:endParaRPr>
          </a:p>
        </p:txBody>
      </p:sp>
      <p:sp>
        <p:nvSpPr>
          <p:cNvPr id="186" name="Google Shape;186;p23"/>
          <p:cNvSpPr txBox="1">
            <a:spLocks noGrp="1"/>
          </p:cNvSpPr>
          <p:nvPr>
            <p:ph type="title"/>
          </p:nvPr>
        </p:nvSpPr>
        <p:spPr>
          <a:xfrm>
            <a:off x="1132573" y="586940"/>
            <a:ext cx="9926854"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Arial"/>
              <a:buNone/>
            </a:pPr>
            <a:r>
              <a:rPr lang="en-US" dirty="0"/>
              <a:t>2U 18ベイTS-h1887XU-RP &amp; </a:t>
            </a:r>
            <a:br>
              <a:rPr lang="en-US" dirty="0"/>
            </a:br>
            <a:r>
              <a:rPr lang="en-US" dirty="0"/>
              <a:t>3U 22ベイTS-h2287XU-RP正面図</a:t>
            </a:r>
            <a:endParaRPr dirty="0">
              <a:sym typeface="Arial"/>
            </a:endParaRPr>
          </a:p>
        </p:txBody>
      </p:sp>
      <p:sp>
        <p:nvSpPr>
          <p:cNvPr id="187" name="Google Shape;187;p23"/>
          <p:cNvSpPr txBox="1"/>
          <p:nvPr/>
        </p:nvSpPr>
        <p:spPr>
          <a:xfrm>
            <a:off x="600204" y="1904852"/>
            <a:ext cx="6498685" cy="861774"/>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rgbClr val="F34F21"/>
              </a:buClr>
              <a:buSzPts val="1600"/>
              <a:buFont typeface="Arial"/>
              <a:buChar char="•"/>
            </a:pPr>
            <a:r>
              <a:rPr lang="en-US" sz="1800" dirty="0">
                <a:solidFill>
                  <a:schemeClr val="lt1"/>
                </a:solidFill>
                <a:latin typeface="Meiryo UI" panose="020B0604030504040204" pitchFamily="50" charset="-128"/>
                <a:ea typeface="Meiryo UI" panose="020B0604030504040204" pitchFamily="50" charset="-128"/>
              </a:rPr>
              <a:t>3.5</a:t>
            </a:r>
            <a:r>
              <a:rPr lang="ja-JP" altLang="en-US" sz="1800" dirty="0">
                <a:solidFill>
                  <a:schemeClr val="lt1"/>
                </a:solidFill>
                <a:latin typeface="Meiryo UI" panose="020B0604030504040204" pitchFamily="50" charset="-128"/>
                <a:ea typeface="Meiryo UI" panose="020B0604030504040204" pitchFamily="50" charset="-128"/>
              </a:rPr>
              <a:t>インチ</a:t>
            </a:r>
            <a:r>
              <a:rPr lang="en-US" sz="1800" dirty="0">
                <a:solidFill>
                  <a:schemeClr val="lt1"/>
                </a:solidFill>
                <a:latin typeface="Meiryo UI" panose="020B0604030504040204" pitchFamily="50" charset="-128"/>
                <a:ea typeface="Meiryo UI" panose="020B0604030504040204" pitchFamily="50" charset="-128"/>
              </a:rPr>
              <a:t>/2.5</a:t>
            </a:r>
            <a:r>
              <a:rPr lang="ja-JP" altLang="en-US" sz="1800" dirty="0">
                <a:solidFill>
                  <a:schemeClr val="lt1"/>
                </a:solidFill>
                <a:latin typeface="Meiryo UI" panose="020B0604030504040204" pitchFamily="50" charset="-128"/>
                <a:ea typeface="Meiryo UI" panose="020B0604030504040204" pitchFamily="50" charset="-128"/>
              </a:rPr>
              <a:t>インチ</a:t>
            </a:r>
            <a:r>
              <a:rPr lang="en-US" sz="1800" dirty="0">
                <a:solidFill>
                  <a:schemeClr val="lt1"/>
                </a:solidFill>
                <a:latin typeface="Meiryo UI" panose="020B0604030504040204" pitchFamily="50" charset="-128"/>
                <a:ea typeface="Meiryo UI" panose="020B0604030504040204" pitchFamily="50" charset="-128"/>
              </a:rPr>
              <a:t>SATA 6Gbps HDD/</a:t>
            </a:r>
            <a:r>
              <a:rPr lang="en-US" sz="1800" dirty="0" err="1">
                <a:solidFill>
                  <a:schemeClr val="lt1"/>
                </a:solidFill>
                <a:latin typeface="Meiryo UI" panose="020B0604030504040204" pitchFamily="50" charset="-128"/>
                <a:ea typeface="Meiryo UI" panose="020B0604030504040204" pitchFamily="50" charset="-128"/>
              </a:rPr>
              <a:t>SSDホットスワップベイ</a:t>
            </a:r>
            <a:endParaRPr sz="1800" dirty="0">
              <a:solidFill>
                <a:schemeClr val="lt1"/>
              </a:solidFill>
              <a:latin typeface="Meiryo UI" panose="020B0604030504040204" pitchFamily="50" charset="-128"/>
              <a:ea typeface="Meiryo UI" panose="020B0604030504040204" pitchFamily="50" charset="-128"/>
            </a:endParaRPr>
          </a:p>
          <a:p>
            <a:pPr marL="285750" marR="0" lvl="0" indent="-285750" algn="l" rtl="0">
              <a:spcBef>
                <a:spcPts val="0"/>
              </a:spcBef>
              <a:spcAft>
                <a:spcPts val="0"/>
              </a:spcAft>
              <a:buClr>
                <a:srgbClr val="F34F21"/>
              </a:buClr>
              <a:buSzPts val="1600"/>
              <a:buFont typeface="Arial"/>
              <a:buChar char="•"/>
            </a:pPr>
            <a:r>
              <a:rPr lang="en-US" sz="1800" dirty="0">
                <a:solidFill>
                  <a:schemeClr val="lt1"/>
                </a:solidFill>
                <a:latin typeface="Meiryo UI" panose="020B0604030504040204" pitchFamily="50" charset="-128"/>
                <a:ea typeface="Meiryo UI" panose="020B0604030504040204" pitchFamily="50" charset="-128"/>
              </a:rPr>
              <a:t>TS-h1887XU-RP: 12 x SATA HDD / SSD</a:t>
            </a:r>
            <a:endParaRPr sz="1800" dirty="0">
              <a:solidFill>
                <a:schemeClr val="lt1"/>
              </a:solidFill>
              <a:latin typeface="Meiryo UI" panose="020B0604030504040204" pitchFamily="50" charset="-128"/>
              <a:ea typeface="Meiryo UI" panose="020B0604030504040204" pitchFamily="50" charset="-128"/>
            </a:endParaRPr>
          </a:p>
          <a:p>
            <a:pPr marL="285750" marR="0" lvl="0" indent="-285750" algn="l" rtl="0">
              <a:spcBef>
                <a:spcPts val="0"/>
              </a:spcBef>
              <a:spcAft>
                <a:spcPts val="0"/>
              </a:spcAft>
              <a:buClr>
                <a:srgbClr val="F34F21"/>
              </a:buClr>
              <a:buSzPts val="1600"/>
              <a:buFont typeface="Arial"/>
              <a:buChar char="•"/>
            </a:pPr>
            <a:r>
              <a:rPr lang="en-US" sz="1800" dirty="0">
                <a:solidFill>
                  <a:schemeClr val="lt1"/>
                </a:solidFill>
                <a:latin typeface="Meiryo UI" panose="020B0604030504040204" pitchFamily="50" charset="-128"/>
                <a:ea typeface="Meiryo UI" panose="020B0604030504040204" pitchFamily="50" charset="-128"/>
              </a:rPr>
              <a:t>TS-h2287XU-RP: 16 x SATA HDD / SSD</a:t>
            </a:r>
            <a:endParaRPr sz="1800" dirty="0">
              <a:solidFill>
                <a:schemeClr val="lt1"/>
              </a:solidFill>
              <a:latin typeface="Meiryo UI" panose="020B0604030504040204" pitchFamily="50" charset="-128"/>
              <a:ea typeface="Meiryo UI" panose="020B0604030504040204" pitchFamily="50" charset="-128"/>
            </a:endParaRPr>
          </a:p>
        </p:txBody>
      </p:sp>
      <p:sp>
        <p:nvSpPr>
          <p:cNvPr id="188" name="Google Shape;188;p23"/>
          <p:cNvSpPr txBox="1"/>
          <p:nvPr/>
        </p:nvSpPr>
        <p:spPr>
          <a:xfrm>
            <a:off x="6750198" y="6250588"/>
            <a:ext cx="140834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lt1"/>
                </a:solidFill>
                <a:latin typeface="Meiryo UI" panose="020B0604030504040204" pitchFamily="50" charset="-128"/>
                <a:ea typeface="Meiryo UI" panose="020B0604030504040204" pitchFamily="50" charset="-128"/>
              </a:rPr>
              <a:t>TS-h2287XU-RP</a:t>
            </a:r>
            <a:endParaRPr sz="1200" dirty="0">
              <a:solidFill>
                <a:schemeClr val="lt1"/>
              </a:solidFill>
              <a:latin typeface="Meiryo UI" panose="020B0604030504040204" pitchFamily="50" charset="-128"/>
              <a:ea typeface="Meiryo UI" panose="020B0604030504040204" pitchFamily="50" charset="-128"/>
              <a:sym typeface="Arial"/>
            </a:endParaRPr>
          </a:p>
        </p:txBody>
      </p:sp>
      <p:sp>
        <p:nvSpPr>
          <p:cNvPr id="189" name="Google Shape;189;p23"/>
          <p:cNvSpPr txBox="1"/>
          <p:nvPr/>
        </p:nvSpPr>
        <p:spPr>
          <a:xfrm>
            <a:off x="6750198" y="3500884"/>
            <a:ext cx="140834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lt1"/>
                </a:solidFill>
                <a:latin typeface="Meiryo UI" panose="020B0604030504040204" pitchFamily="50" charset="-128"/>
                <a:ea typeface="Meiryo UI" panose="020B0604030504040204" pitchFamily="50" charset="-128"/>
              </a:rPr>
              <a:t>TS-h1887XU-RP</a:t>
            </a:r>
            <a:endParaRPr sz="1200" dirty="0">
              <a:solidFill>
                <a:schemeClr val="lt1"/>
              </a:solidFill>
              <a:latin typeface="Meiryo UI" panose="020B0604030504040204" pitchFamily="50" charset="-128"/>
              <a:ea typeface="Meiryo UI" panose="020B0604030504040204" pitchFamily="50" charset="-128"/>
              <a:sym typeface="Arial"/>
            </a:endParaRPr>
          </a:p>
        </p:txBody>
      </p:sp>
      <p:cxnSp>
        <p:nvCxnSpPr>
          <p:cNvPr id="190" name="Google Shape;190;p23"/>
          <p:cNvCxnSpPr>
            <a:endCxn id="182" idx="1"/>
          </p:cNvCxnSpPr>
          <p:nvPr/>
        </p:nvCxnSpPr>
        <p:spPr>
          <a:xfrm rot="10800000" flipH="1">
            <a:off x="6670079" y="4725294"/>
            <a:ext cx="927300" cy="705300"/>
          </a:xfrm>
          <a:prstGeom prst="bentConnector3">
            <a:avLst>
              <a:gd name="adj1" fmla="val 49998"/>
            </a:avLst>
          </a:prstGeom>
          <a:noFill/>
          <a:ln w="12700" cap="rnd" cmpd="sng">
            <a:solidFill>
              <a:srgbClr val="F34F21"/>
            </a:solidFill>
            <a:prstDash val="solid"/>
            <a:miter lim="800000"/>
            <a:headEnd type="none" w="sm" len="sm"/>
            <a:tailEnd type="none" w="sm" len="sm"/>
          </a:ln>
        </p:spPr>
      </p:cxnSp>
      <p:cxnSp>
        <p:nvCxnSpPr>
          <p:cNvPr id="191" name="Google Shape;191;p23"/>
          <p:cNvCxnSpPr>
            <a:stCxn id="182" idx="1"/>
          </p:cNvCxnSpPr>
          <p:nvPr/>
        </p:nvCxnSpPr>
        <p:spPr>
          <a:xfrm flipH="1">
            <a:off x="7216679" y="4725294"/>
            <a:ext cx="380700" cy="900"/>
          </a:xfrm>
          <a:prstGeom prst="straightConnector1">
            <a:avLst/>
          </a:prstGeom>
          <a:noFill/>
          <a:ln w="12700" cap="rnd" cmpd="sng">
            <a:solidFill>
              <a:srgbClr val="F34F21"/>
            </a:solidFill>
            <a:prstDash val="solid"/>
            <a:miter lim="800000"/>
            <a:headEnd type="oval" w="med" len="med"/>
            <a:tailEnd type="none" w="sm" len="sm"/>
          </a:ln>
        </p:spPr>
      </p:cxnSp>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24"/>
          <p:cNvPicPr preferRelativeResize="0"/>
          <p:nvPr/>
        </p:nvPicPr>
        <p:blipFill rotWithShape="1">
          <a:blip r:embed="rId3">
            <a:alphaModFix/>
          </a:blip>
          <a:srcRect t="24308" b="24446"/>
          <a:stretch/>
        </p:blipFill>
        <p:spPr>
          <a:xfrm>
            <a:off x="1302063" y="2345506"/>
            <a:ext cx="9448962" cy="3026336"/>
          </a:xfrm>
          <a:prstGeom prst="rect">
            <a:avLst/>
          </a:prstGeom>
          <a:noFill/>
          <a:ln>
            <a:noFill/>
          </a:ln>
        </p:spPr>
      </p:pic>
      <p:sp>
        <p:nvSpPr>
          <p:cNvPr id="197" name="Google Shape;197;p24"/>
          <p:cNvSpPr txBox="1"/>
          <p:nvPr/>
        </p:nvSpPr>
        <p:spPr>
          <a:xfrm>
            <a:off x="6242441" y="5543093"/>
            <a:ext cx="4767088"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3 x PCIe Gen4拡張スロット</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スロット#1: PCIe Gen4 x8</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スロット#2: PCIe Gen4 x4</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スロット#3: PCIe Gen4 x4</a:t>
            </a:r>
            <a:endParaRPr sz="1600" dirty="0">
              <a:solidFill>
                <a:schemeClr val="lt1"/>
              </a:solidFill>
              <a:latin typeface="Meiryo UI" panose="020B0604030504040204" pitchFamily="50" charset="-128"/>
              <a:ea typeface="Meiryo UI" panose="020B0604030504040204" pitchFamily="50" charset="-128"/>
            </a:endParaRPr>
          </a:p>
        </p:txBody>
      </p:sp>
      <p:sp>
        <p:nvSpPr>
          <p:cNvPr id="198" name="Google Shape;198;p24"/>
          <p:cNvSpPr txBox="1"/>
          <p:nvPr/>
        </p:nvSpPr>
        <p:spPr>
          <a:xfrm>
            <a:off x="427980" y="1765170"/>
            <a:ext cx="3564583"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SSD #4~#6: 3 x 2.5</a:t>
            </a:r>
            <a:r>
              <a:rPr lang="ja-JP" altLang="en-US" sz="1600" dirty="0">
                <a:solidFill>
                  <a:schemeClr val="lt1"/>
                </a:solidFill>
                <a:latin typeface="Meiryo UI" panose="020B0604030504040204" pitchFamily="50" charset="-128"/>
                <a:ea typeface="Meiryo UI" panose="020B0604030504040204" pitchFamily="50" charset="-128"/>
              </a:rPr>
              <a:t>インチ</a:t>
            </a:r>
            <a:endParaRPr lang="en-US" altLang="ja-JP"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SATA 6Gbps </a:t>
            </a:r>
            <a:r>
              <a:rPr lang="en-US" sz="1600" dirty="0" err="1">
                <a:solidFill>
                  <a:schemeClr val="lt1"/>
                </a:solidFill>
                <a:latin typeface="Meiryo UI" panose="020B0604030504040204" pitchFamily="50" charset="-128"/>
                <a:ea typeface="Meiryo UI" panose="020B0604030504040204" pitchFamily="50" charset="-128"/>
              </a:rPr>
              <a:t>SSDホットスワップベイ</a:t>
            </a:r>
            <a:endParaRPr sz="1600" dirty="0">
              <a:solidFill>
                <a:schemeClr val="lt1"/>
              </a:solidFill>
              <a:latin typeface="Meiryo UI" panose="020B0604030504040204" pitchFamily="50" charset="-128"/>
              <a:ea typeface="Meiryo UI" panose="020B0604030504040204" pitchFamily="50" charset="-128"/>
            </a:endParaRPr>
          </a:p>
        </p:txBody>
      </p:sp>
      <p:cxnSp>
        <p:nvCxnSpPr>
          <p:cNvPr id="199" name="Google Shape;199;p24"/>
          <p:cNvCxnSpPr/>
          <p:nvPr/>
        </p:nvCxnSpPr>
        <p:spPr>
          <a:xfrm rot="10800000">
            <a:off x="6485467" y="4450199"/>
            <a:ext cx="0" cy="1010801"/>
          </a:xfrm>
          <a:prstGeom prst="straightConnector1">
            <a:avLst/>
          </a:prstGeom>
          <a:noFill/>
          <a:ln w="12700" cap="rnd" cmpd="sng">
            <a:solidFill>
              <a:srgbClr val="F34F21"/>
            </a:solidFill>
            <a:prstDash val="solid"/>
            <a:miter lim="800000"/>
            <a:headEnd type="oval" w="med" len="med"/>
            <a:tailEnd type="none" w="sm" len="sm"/>
          </a:ln>
        </p:spPr>
      </p:cxnSp>
      <p:cxnSp>
        <p:nvCxnSpPr>
          <p:cNvPr id="200" name="Google Shape;200;p24"/>
          <p:cNvCxnSpPr>
            <a:endCxn id="201" idx="0"/>
          </p:cNvCxnSpPr>
          <p:nvPr/>
        </p:nvCxnSpPr>
        <p:spPr>
          <a:xfrm>
            <a:off x="3785743" y="2431662"/>
            <a:ext cx="8100" cy="1749000"/>
          </a:xfrm>
          <a:prstGeom prst="straightConnector1">
            <a:avLst/>
          </a:prstGeom>
          <a:noFill/>
          <a:ln w="12700" cap="rnd" cmpd="sng">
            <a:solidFill>
              <a:srgbClr val="F34F21"/>
            </a:solidFill>
            <a:prstDash val="solid"/>
            <a:miter lim="800000"/>
            <a:headEnd type="oval" w="med" len="med"/>
            <a:tailEnd type="none" w="sm" len="sm"/>
          </a:ln>
        </p:spPr>
      </p:cxnSp>
      <p:cxnSp>
        <p:nvCxnSpPr>
          <p:cNvPr id="202" name="Google Shape;202;p24"/>
          <p:cNvCxnSpPr/>
          <p:nvPr/>
        </p:nvCxnSpPr>
        <p:spPr>
          <a:xfrm>
            <a:off x="10048585" y="2322318"/>
            <a:ext cx="0" cy="1268614"/>
          </a:xfrm>
          <a:prstGeom prst="straightConnector1">
            <a:avLst/>
          </a:prstGeom>
          <a:noFill/>
          <a:ln w="12700" cap="rnd" cmpd="sng">
            <a:solidFill>
              <a:srgbClr val="F34F21"/>
            </a:solidFill>
            <a:prstDash val="solid"/>
            <a:miter lim="800000"/>
            <a:headEnd type="oval" w="med" len="med"/>
            <a:tailEnd type="none" w="sm" len="sm"/>
          </a:ln>
        </p:spPr>
      </p:cxnSp>
      <p:cxnSp>
        <p:nvCxnSpPr>
          <p:cNvPr id="203" name="Google Shape;203;p24"/>
          <p:cNvCxnSpPr/>
          <p:nvPr/>
        </p:nvCxnSpPr>
        <p:spPr>
          <a:xfrm>
            <a:off x="2327586" y="2431692"/>
            <a:ext cx="8367" cy="1283027"/>
          </a:xfrm>
          <a:prstGeom prst="straightConnector1">
            <a:avLst/>
          </a:prstGeom>
          <a:noFill/>
          <a:ln w="12700" cap="rnd" cmpd="sng">
            <a:solidFill>
              <a:srgbClr val="F34F21"/>
            </a:solidFill>
            <a:prstDash val="solid"/>
            <a:miter lim="800000"/>
            <a:headEnd type="oval" w="med" len="med"/>
            <a:tailEnd type="none" w="sm" len="sm"/>
          </a:ln>
        </p:spPr>
      </p:cxnSp>
      <p:sp>
        <p:nvSpPr>
          <p:cNvPr id="204" name="Google Shape;204;p24"/>
          <p:cNvSpPr txBox="1">
            <a:spLocks noGrp="1"/>
          </p:cNvSpPr>
          <p:nvPr>
            <p:ph type="title"/>
          </p:nvPr>
        </p:nvSpPr>
        <p:spPr>
          <a:xfrm>
            <a:off x="838200" y="50559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Arial"/>
              <a:buNone/>
            </a:pPr>
            <a:r>
              <a:rPr lang="en-US" dirty="0"/>
              <a:t>2U 18ベイTS-h1887XU-RP背面図</a:t>
            </a:r>
            <a:endParaRPr dirty="0">
              <a:sym typeface="Arial"/>
            </a:endParaRPr>
          </a:p>
        </p:txBody>
      </p:sp>
      <p:cxnSp>
        <p:nvCxnSpPr>
          <p:cNvPr id="205" name="Google Shape;205;p24"/>
          <p:cNvCxnSpPr/>
          <p:nvPr/>
        </p:nvCxnSpPr>
        <p:spPr>
          <a:xfrm rot="-5400000">
            <a:off x="2672966" y="4924092"/>
            <a:ext cx="528300" cy="367200"/>
          </a:xfrm>
          <a:prstGeom prst="bentConnector3">
            <a:avLst>
              <a:gd name="adj1" fmla="val -93"/>
            </a:avLst>
          </a:prstGeom>
          <a:noFill/>
          <a:ln w="12700" cap="rnd" cmpd="sng">
            <a:solidFill>
              <a:srgbClr val="F34F21"/>
            </a:solidFill>
            <a:prstDash val="solid"/>
            <a:miter lim="800000"/>
            <a:headEnd type="oval" w="med" len="med"/>
            <a:tailEnd type="none" w="sm" len="sm"/>
          </a:ln>
        </p:spPr>
      </p:cxnSp>
      <p:sp>
        <p:nvSpPr>
          <p:cNvPr id="206" name="Google Shape;206;p24"/>
          <p:cNvSpPr txBox="1"/>
          <p:nvPr/>
        </p:nvSpPr>
        <p:spPr>
          <a:xfrm>
            <a:off x="3594626" y="1764026"/>
            <a:ext cx="247414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2.5GbE RJ45ポート×2</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(1G/100M対応)</a:t>
            </a:r>
            <a:endParaRPr sz="1600" dirty="0">
              <a:solidFill>
                <a:schemeClr val="lt1"/>
              </a:solidFill>
              <a:latin typeface="Meiryo UI" panose="020B0604030504040204" pitchFamily="50" charset="-128"/>
              <a:ea typeface="Meiryo UI" panose="020B0604030504040204" pitchFamily="50" charset="-128"/>
            </a:endParaRPr>
          </a:p>
        </p:txBody>
      </p:sp>
      <p:sp>
        <p:nvSpPr>
          <p:cNvPr id="207" name="Google Shape;207;p24"/>
          <p:cNvSpPr txBox="1"/>
          <p:nvPr/>
        </p:nvSpPr>
        <p:spPr>
          <a:xfrm>
            <a:off x="1042219" y="5883990"/>
            <a:ext cx="2679677"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2 x 10GbE RJ45ポート</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(5G/2.5G/1G/100M対応)</a:t>
            </a:r>
            <a:endParaRPr sz="1600" dirty="0">
              <a:solidFill>
                <a:schemeClr val="lt1"/>
              </a:solidFill>
              <a:latin typeface="Meiryo UI" panose="020B0604030504040204" pitchFamily="50" charset="-128"/>
              <a:ea typeface="Meiryo UI" panose="020B0604030504040204" pitchFamily="50" charset="-128"/>
            </a:endParaRPr>
          </a:p>
        </p:txBody>
      </p:sp>
      <p:cxnSp>
        <p:nvCxnSpPr>
          <p:cNvPr id="208" name="Google Shape;208;p24"/>
          <p:cNvCxnSpPr/>
          <p:nvPr/>
        </p:nvCxnSpPr>
        <p:spPr>
          <a:xfrm rot="10800000">
            <a:off x="4896643" y="4885266"/>
            <a:ext cx="0" cy="408265"/>
          </a:xfrm>
          <a:prstGeom prst="straightConnector1">
            <a:avLst/>
          </a:prstGeom>
          <a:noFill/>
          <a:ln w="12700" cap="rnd" cmpd="sng">
            <a:solidFill>
              <a:srgbClr val="F34F21"/>
            </a:solidFill>
            <a:prstDash val="solid"/>
            <a:miter lim="800000"/>
            <a:headEnd type="oval" w="med" len="med"/>
            <a:tailEnd type="none" w="sm" len="sm"/>
          </a:ln>
        </p:spPr>
      </p:cxnSp>
      <p:cxnSp>
        <p:nvCxnSpPr>
          <p:cNvPr id="209" name="Google Shape;209;p24"/>
          <p:cNvCxnSpPr>
            <a:endCxn id="210" idx="2"/>
          </p:cNvCxnSpPr>
          <p:nvPr/>
        </p:nvCxnSpPr>
        <p:spPr>
          <a:xfrm rot="10800000">
            <a:off x="3386910" y="5018862"/>
            <a:ext cx="5400" cy="728400"/>
          </a:xfrm>
          <a:prstGeom prst="straightConnector1">
            <a:avLst/>
          </a:prstGeom>
          <a:noFill/>
          <a:ln w="12700" cap="rnd" cmpd="sng">
            <a:solidFill>
              <a:srgbClr val="F34F21"/>
            </a:solidFill>
            <a:prstDash val="solid"/>
            <a:miter lim="800000"/>
            <a:headEnd type="oval" w="med" len="med"/>
            <a:tailEnd type="none" w="sm" len="sm"/>
          </a:ln>
        </p:spPr>
      </p:cxnSp>
      <p:sp>
        <p:nvSpPr>
          <p:cNvPr id="211" name="Google Shape;211;p24"/>
          <p:cNvSpPr txBox="1"/>
          <p:nvPr/>
        </p:nvSpPr>
        <p:spPr>
          <a:xfrm>
            <a:off x="1291781" y="5183537"/>
            <a:ext cx="1643571"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リセットボタン</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212" name="Google Shape;212;p24"/>
          <p:cNvSpPr txBox="1"/>
          <p:nvPr/>
        </p:nvSpPr>
        <p:spPr>
          <a:xfrm>
            <a:off x="3672040" y="5886508"/>
            <a:ext cx="2419827"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4 x USB-A 3.2 Gen2 10Gbpsポート</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213" name="Google Shape;213;p24"/>
          <p:cNvSpPr txBox="1"/>
          <p:nvPr/>
        </p:nvSpPr>
        <p:spPr>
          <a:xfrm>
            <a:off x="9679326" y="1707171"/>
            <a:ext cx="133280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2 x 500W</a:t>
            </a:r>
            <a:br>
              <a:rPr lang="en-US" sz="1600" dirty="0">
                <a:solidFill>
                  <a:schemeClr val="lt1"/>
                </a:solidFill>
                <a:latin typeface="Meiryo UI" panose="020B0604030504040204" pitchFamily="50" charset="-128"/>
                <a:ea typeface="Meiryo UI" panose="020B0604030504040204" pitchFamily="50" charset="-128"/>
              </a:rPr>
            </a:br>
            <a:r>
              <a:rPr lang="en-US" sz="1600" dirty="0" err="1">
                <a:solidFill>
                  <a:schemeClr val="lt1"/>
                </a:solidFill>
                <a:latin typeface="Meiryo UI" panose="020B0604030504040204" pitchFamily="50" charset="-128"/>
                <a:ea typeface="Meiryo UI" panose="020B0604030504040204" pitchFamily="50" charset="-128"/>
              </a:rPr>
              <a:t>冗長PSU</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214" name="Google Shape;214;p24"/>
          <p:cNvSpPr txBox="1"/>
          <p:nvPr/>
        </p:nvSpPr>
        <p:spPr>
          <a:xfrm>
            <a:off x="4584456" y="5320885"/>
            <a:ext cx="1643571"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コンソール</a:t>
            </a:r>
            <a:r>
              <a:rPr lang="en-US" sz="1600" dirty="0">
                <a:solidFill>
                  <a:schemeClr val="lt1"/>
                </a:solidFill>
                <a:latin typeface="Meiryo UI" panose="020B0604030504040204" pitchFamily="50" charset="-128"/>
                <a:ea typeface="Meiryo UI" panose="020B0604030504040204" pitchFamily="50" charset="-128"/>
              </a:rPr>
              <a:t> </a:t>
            </a:r>
            <a:r>
              <a:rPr lang="en-US" sz="1600" dirty="0" err="1">
                <a:solidFill>
                  <a:schemeClr val="lt1"/>
                </a:solidFill>
                <a:latin typeface="Meiryo UI" panose="020B0604030504040204" pitchFamily="50" charset="-128"/>
                <a:ea typeface="Meiryo UI" panose="020B0604030504040204" pitchFamily="50" charset="-128"/>
              </a:rPr>
              <a:t>ポート</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200" dirty="0">
                <a:solidFill>
                  <a:schemeClr val="lt1"/>
                </a:solidFill>
                <a:latin typeface="Meiryo UI" panose="020B0604030504040204" pitchFamily="50" charset="-128"/>
                <a:ea typeface="Meiryo UI" panose="020B0604030504040204" pitchFamily="50" charset="-128"/>
              </a:rPr>
              <a:t>(</a:t>
            </a:r>
            <a:r>
              <a:rPr lang="en-US" sz="1200" dirty="0" err="1">
                <a:solidFill>
                  <a:schemeClr val="lt1"/>
                </a:solidFill>
                <a:latin typeface="Meiryo UI" panose="020B0604030504040204" pitchFamily="50" charset="-128"/>
                <a:ea typeface="Meiryo UI" panose="020B0604030504040204" pitchFamily="50" charset="-128"/>
              </a:rPr>
              <a:t>メンテナンスのみ</a:t>
            </a:r>
            <a:r>
              <a:rPr lang="en-US" sz="1200" dirty="0">
                <a:solidFill>
                  <a:schemeClr val="lt1"/>
                </a:solidFill>
                <a:latin typeface="Meiryo UI" panose="020B0604030504040204" pitchFamily="50" charset="-128"/>
                <a:ea typeface="Meiryo UI" panose="020B0604030504040204" pitchFamily="50" charset="-128"/>
              </a:rPr>
              <a:t>)</a:t>
            </a:r>
            <a:endParaRPr sz="1200" dirty="0">
              <a:solidFill>
                <a:schemeClr val="lt1"/>
              </a:solidFill>
              <a:latin typeface="Meiryo UI" panose="020B0604030504040204" pitchFamily="50" charset="-128"/>
              <a:ea typeface="Meiryo UI" panose="020B0604030504040204" pitchFamily="50" charset="-128"/>
            </a:endParaRPr>
          </a:p>
        </p:txBody>
      </p:sp>
      <p:cxnSp>
        <p:nvCxnSpPr>
          <p:cNvPr id="215" name="Google Shape;215;p24"/>
          <p:cNvCxnSpPr/>
          <p:nvPr/>
        </p:nvCxnSpPr>
        <p:spPr>
          <a:xfrm rot="10800000">
            <a:off x="4343196" y="5018862"/>
            <a:ext cx="0" cy="728529"/>
          </a:xfrm>
          <a:prstGeom prst="straightConnector1">
            <a:avLst/>
          </a:prstGeom>
          <a:noFill/>
          <a:ln w="12700" cap="rnd" cmpd="sng">
            <a:solidFill>
              <a:srgbClr val="F34F21"/>
            </a:solidFill>
            <a:prstDash val="solid"/>
            <a:miter lim="800000"/>
            <a:headEnd type="oval" w="med" len="med"/>
            <a:tailEnd type="none" w="sm" len="sm"/>
          </a:ln>
        </p:spPr>
      </p:cxnSp>
      <p:sp>
        <p:nvSpPr>
          <p:cNvPr id="216" name="Google Shape;216;p24"/>
          <p:cNvSpPr txBox="1"/>
          <p:nvPr/>
        </p:nvSpPr>
        <p:spPr>
          <a:xfrm>
            <a:off x="6351519" y="1730359"/>
            <a:ext cx="3222933"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SSD #1~#3: 3 x 2.5</a:t>
            </a:r>
            <a:r>
              <a:rPr lang="ja-JP" altLang="en-US" sz="1600" dirty="0">
                <a:solidFill>
                  <a:schemeClr val="lt1"/>
                </a:solidFill>
                <a:latin typeface="Meiryo UI" panose="020B0604030504040204" pitchFamily="50" charset="-128"/>
                <a:ea typeface="Meiryo UI" panose="020B0604030504040204" pitchFamily="50" charset="-128"/>
              </a:rPr>
              <a:t>インチ</a:t>
            </a:r>
            <a:endParaRPr lang="en-US" altLang="ja-JP"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SATA 6Gbps </a:t>
            </a:r>
            <a:r>
              <a:rPr lang="en-US" sz="1600" dirty="0" err="1">
                <a:solidFill>
                  <a:schemeClr val="lt1"/>
                </a:solidFill>
                <a:latin typeface="Meiryo UI" panose="020B0604030504040204" pitchFamily="50" charset="-128"/>
                <a:ea typeface="Meiryo UI" panose="020B0604030504040204" pitchFamily="50" charset="-128"/>
              </a:rPr>
              <a:t>SSDホットスワップベイ</a:t>
            </a:r>
            <a:endParaRPr sz="1600" dirty="0">
              <a:solidFill>
                <a:schemeClr val="lt1"/>
              </a:solidFill>
              <a:latin typeface="Meiryo UI" panose="020B0604030504040204" pitchFamily="50" charset="-128"/>
              <a:ea typeface="Meiryo UI" panose="020B0604030504040204" pitchFamily="50" charset="-128"/>
            </a:endParaRPr>
          </a:p>
        </p:txBody>
      </p:sp>
      <p:cxnSp>
        <p:nvCxnSpPr>
          <p:cNvPr id="217" name="Google Shape;217;p24"/>
          <p:cNvCxnSpPr/>
          <p:nvPr/>
        </p:nvCxnSpPr>
        <p:spPr>
          <a:xfrm>
            <a:off x="7907724" y="2345506"/>
            <a:ext cx="1" cy="1357471"/>
          </a:xfrm>
          <a:prstGeom prst="straightConnector1">
            <a:avLst/>
          </a:prstGeom>
          <a:noFill/>
          <a:ln w="12700" cap="rnd" cmpd="sng">
            <a:solidFill>
              <a:srgbClr val="F34F21"/>
            </a:solidFill>
            <a:prstDash val="solid"/>
            <a:miter lim="800000"/>
            <a:headEnd type="oval" w="med" len="med"/>
            <a:tailEnd type="none" w="sm" len="sm"/>
          </a:ln>
        </p:spPr>
      </p:cxnSp>
      <p:sp>
        <p:nvSpPr>
          <p:cNvPr id="218" name="Google Shape;218;p24"/>
          <p:cNvSpPr txBox="1"/>
          <p:nvPr/>
        </p:nvSpPr>
        <p:spPr>
          <a:xfrm>
            <a:off x="5890169" y="3803868"/>
            <a:ext cx="1301931" cy="646331"/>
          </a:xfrm>
          <a:prstGeom prst="rect">
            <a:avLst/>
          </a:prstGeom>
          <a:solidFill>
            <a:srgbClr val="F34F21">
              <a:alpha val="84705"/>
            </a:srgb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PCIe </a:t>
            </a:r>
            <a:r>
              <a:rPr lang="en-US" sz="1800" dirty="0" err="1">
                <a:solidFill>
                  <a:schemeClr val="lt1"/>
                </a:solidFill>
                <a:latin typeface="Meiryo UI" panose="020B0604030504040204" pitchFamily="50" charset="-128"/>
                <a:ea typeface="Meiryo UI" panose="020B0604030504040204" pitchFamily="50" charset="-128"/>
              </a:rPr>
              <a:t>スロット</a:t>
            </a:r>
            <a:endParaRPr sz="1800"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#3、#2、#1</a:t>
            </a:r>
            <a:endParaRPr sz="1800" dirty="0">
              <a:solidFill>
                <a:schemeClr val="lt1"/>
              </a:solidFill>
              <a:latin typeface="Meiryo UI" panose="020B0604030504040204" pitchFamily="50" charset="-128"/>
              <a:ea typeface="Meiryo UI" panose="020B0604030504040204" pitchFamily="50" charset="-128"/>
            </a:endParaRPr>
          </a:p>
        </p:txBody>
      </p:sp>
      <p:grpSp>
        <p:nvGrpSpPr>
          <p:cNvPr id="219" name="Google Shape;219;p24"/>
          <p:cNvGrpSpPr/>
          <p:nvPr/>
        </p:nvGrpSpPr>
        <p:grpSpPr>
          <a:xfrm>
            <a:off x="1768513" y="3714719"/>
            <a:ext cx="296132" cy="338554"/>
            <a:chOff x="3703319" y="3634898"/>
            <a:chExt cx="296132" cy="338554"/>
          </a:xfrm>
        </p:grpSpPr>
        <p:sp>
          <p:nvSpPr>
            <p:cNvPr id="220" name="Google Shape;220;p24"/>
            <p:cNvSpPr/>
            <p:nvPr/>
          </p:nvSpPr>
          <p:spPr>
            <a:xfrm>
              <a:off x="3703320" y="3656109"/>
              <a:ext cx="296131" cy="296131"/>
            </a:xfrm>
            <a:prstGeom prst="ellipse">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1" name="Google Shape;221;p24"/>
            <p:cNvSpPr txBox="1"/>
            <p:nvPr/>
          </p:nvSpPr>
          <p:spPr>
            <a:xfrm>
              <a:off x="3703319" y="3634898"/>
              <a:ext cx="27939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4</a:t>
              </a:r>
              <a:endParaRPr sz="16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222" name="Google Shape;222;p24"/>
          <p:cNvGrpSpPr/>
          <p:nvPr/>
        </p:nvGrpSpPr>
        <p:grpSpPr>
          <a:xfrm>
            <a:off x="2187887" y="3714719"/>
            <a:ext cx="296132" cy="338554"/>
            <a:chOff x="3703319" y="3634898"/>
            <a:chExt cx="296132" cy="338554"/>
          </a:xfrm>
        </p:grpSpPr>
        <p:sp>
          <p:nvSpPr>
            <p:cNvPr id="223" name="Google Shape;223;p24"/>
            <p:cNvSpPr/>
            <p:nvPr/>
          </p:nvSpPr>
          <p:spPr>
            <a:xfrm>
              <a:off x="3703320" y="3656109"/>
              <a:ext cx="296131" cy="296131"/>
            </a:xfrm>
            <a:prstGeom prst="ellipse">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4" name="Google Shape;224;p24"/>
            <p:cNvSpPr txBox="1"/>
            <p:nvPr/>
          </p:nvSpPr>
          <p:spPr>
            <a:xfrm>
              <a:off x="3703319" y="3634898"/>
              <a:ext cx="27939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5</a:t>
              </a:r>
              <a:endParaRPr sz="16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225" name="Google Shape;225;p24"/>
          <p:cNvGrpSpPr/>
          <p:nvPr/>
        </p:nvGrpSpPr>
        <p:grpSpPr>
          <a:xfrm>
            <a:off x="2580429" y="3714719"/>
            <a:ext cx="296132" cy="338554"/>
            <a:chOff x="3703319" y="3634898"/>
            <a:chExt cx="296132" cy="338554"/>
          </a:xfrm>
        </p:grpSpPr>
        <p:sp>
          <p:nvSpPr>
            <p:cNvPr id="226" name="Google Shape;226;p24"/>
            <p:cNvSpPr/>
            <p:nvPr/>
          </p:nvSpPr>
          <p:spPr>
            <a:xfrm>
              <a:off x="3703320" y="3656109"/>
              <a:ext cx="296131" cy="296131"/>
            </a:xfrm>
            <a:prstGeom prst="ellipse">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7" name="Google Shape;227;p24"/>
            <p:cNvSpPr txBox="1"/>
            <p:nvPr/>
          </p:nvSpPr>
          <p:spPr>
            <a:xfrm>
              <a:off x="3703319" y="3634898"/>
              <a:ext cx="27939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6</a:t>
              </a:r>
              <a:endParaRPr sz="1600" dirty="0">
                <a:solidFill>
                  <a:schemeClr val="lt1"/>
                </a:solidFill>
                <a:latin typeface="Meiryo UI" panose="020B0604030504040204" pitchFamily="50" charset="-128"/>
                <a:ea typeface="Meiryo UI" panose="020B0604030504040204" pitchFamily="50" charset="-128"/>
                <a:sym typeface="Arial"/>
              </a:endParaRPr>
            </a:p>
          </p:txBody>
        </p:sp>
      </p:grpSp>
      <p:sp>
        <p:nvSpPr>
          <p:cNvPr id="210" name="Google Shape;210;p24"/>
          <p:cNvSpPr/>
          <p:nvPr/>
        </p:nvSpPr>
        <p:spPr>
          <a:xfrm>
            <a:off x="3183443" y="4180662"/>
            <a:ext cx="406933" cy="838200"/>
          </a:xfrm>
          <a:prstGeom prst="rect">
            <a:avLst/>
          </a:prstGeom>
          <a:noFill/>
          <a:ln w="12700" cap="rnd" cmpd="sng">
            <a:solidFill>
              <a:srgbClr val="F34F2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228" name="Google Shape;228;p24"/>
          <p:cNvSpPr/>
          <p:nvPr/>
        </p:nvSpPr>
        <p:spPr>
          <a:xfrm>
            <a:off x="3997589" y="4505920"/>
            <a:ext cx="691601" cy="512942"/>
          </a:xfrm>
          <a:prstGeom prst="rect">
            <a:avLst/>
          </a:prstGeom>
          <a:noFill/>
          <a:ln w="12700" cap="rnd" cmpd="sng">
            <a:solidFill>
              <a:srgbClr val="F34F2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201" name="Google Shape;201;p24"/>
          <p:cNvSpPr/>
          <p:nvPr/>
        </p:nvSpPr>
        <p:spPr>
          <a:xfrm>
            <a:off x="3590376" y="4180662"/>
            <a:ext cx="406933" cy="838200"/>
          </a:xfrm>
          <a:prstGeom prst="rect">
            <a:avLst/>
          </a:prstGeom>
          <a:noFill/>
          <a:ln w="12700" cap="rnd" cmpd="sng">
            <a:solidFill>
              <a:srgbClr val="F34F2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nvGrpSpPr>
          <p:cNvPr id="229" name="Google Shape;229;p24"/>
          <p:cNvGrpSpPr/>
          <p:nvPr/>
        </p:nvGrpSpPr>
        <p:grpSpPr>
          <a:xfrm>
            <a:off x="7395567" y="3702977"/>
            <a:ext cx="296132" cy="338554"/>
            <a:chOff x="3703319" y="3634898"/>
            <a:chExt cx="296132" cy="338554"/>
          </a:xfrm>
        </p:grpSpPr>
        <p:sp>
          <p:nvSpPr>
            <p:cNvPr id="230" name="Google Shape;230;p24"/>
            <p:cNvSpPr/>
            <p:nvPr/>
          </p:nvSpPr>
          <p:spPr>
            <a:xfrm>
              <a:off x="3703320" y="3656109"/>
              <a:ext cx="296131" cy="296131"/>
            </a:xfrm>
            <a:prstGeom prst="ellipse">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31" name="Google Shape;231;p24"/>
            <p:cNvSpPr txBox="1"/>
            <p:nvPr/>
          </p:nvSpPr>
          <p:spPr>
            <a:xfrm>
              <a:off x="3703319" y="3634898"/>
              <a:ext cx="27939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1</a:t>
              </a:r>
              <a:endParaRPr sz="16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232" name="Google Shape;232;p24"/>
          <p:cNvGrpSpPr/>
          <p:nvPr/>
        </p:nvGrpSpPr>
        <p:grpSpPr>
          <a:xfrm>
            <a:off x="7768025" y="3702977"/>
            <a:ext cx="296132" cy="338554"/>
            <a:chOff x="3703319" y="3634898"/>
            <a:chExt cx="296132" cy="338554"/>
          </a:xfrm>
        </p:grpSpPr>
        <p:sp>
          <p:nvSpPr>
            <p:cNvPr id="233" name="Google Shape;233;p24"/>
            <p:cNvSpPr/>
            <p:nvPr/>
          </p:nvSpPr>
          <p:spPr>
            <a:xfrm>
              <a:off x="3703320" y="3656109"/>
              <a:ext cx="296131" cy="296131"/>
            </a:xfrm>
            <a:prstGeom prst="ellipse">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34" name="Google Shape;234;p24"/>
            <p:cNvSpPr txBox="1"/>
            <p:nvPr/>
          </p:nvSpPr>
          <p:spPr>
            <a:xfrm>
              <a:off x="3703319" y="3634898"/>
              <a:ext cx="27939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2</a:t>
              </a:r>
              <a:endParaRPr sz="1600" dirty="0">
                <a:solidFill>
                  <a:schemeClr val="lt1"/>
                </a:solidFill>
                <a:latin typeface="Meiryo UI" panose="020B0604030504040204" pitchFamily="50" charset="-128"/>
                <a:ea typeface="Meiryo UI" panose="020B0604030504040204" pitchFamily="50" charset="-128"/>
                <a:sym typeface="Arial"/>
              </a:endParaRPr>
            </a:p>
          </p:txBody>
        </p:sp>
      </p:grpSp>
      <p:grpSp>
        <p:nvGrpSpPr>
          <p:cNvPr id="235" name="Google Shape;235;p24"/>
          <p:cNvGrpSpPr/>
          <p:nvPr/>
        </p:nvGrpSpPr>
        <p:grpSpPr>
          <a:xfrm>
            <a:off x="8140483" y="3702977"/>
            <a:ext cx="296132" cy="338554"/>
            <a:chOff x="3703319" y="3634898"/>
            <a:chExt cx="296132" cy="338554"/>
          </a:xfrm>
        </p:grpSpPr>
        <p:sp>
          <p:nvSpPr>
            <p:cNvPr id="236" name="Google Shape;236;p24"/>
            <p:cNvSpPr/>
            <p:nvPr/>
          </p:nvSpPr>
          <p:spPr>
            <a:xfrm>
              <a:off x="3703320" y="3656109"/>
              <a:ext cx="296131" cy="296131"/>
            </a:xfrm>
            <a:prstGeom prst="ellipse">
              <a:avLst/>
            </a:prstGeom>
            <a:solidFill>
              <a:srgbClr val="F34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37" name="Google Shape;237;p24"/>
            <p:cNvSpPr txBox="1"/>
            <p:nvPr/>
          </p:nvSpPr>
          <p:spPr>
            <a:xfrm>
              <a:off x="3703319" y="3634898"/>
              <a:ext cx="27939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3</a:t>
              </a:r>
              <a:endParaRPr sz="1600" dirty="0">
                <a:solidFill>
                  <a:schemeClr val="lt1"/>
                </a:solidFill>
                <a:latin typeface="Meiryo UI" panose="020B0604030504040204" pitchFamily="50" charset="-128"/>
                <a:ea typeface="Meiryo UI" panose="020B0604030504040204" pitchFamily="50" charset="-128"/>
                <a:sym typeface="Arial"/>
              </a:endParaRPr>
            </a:p>
          </p:txBody>
        </p:sp>
      </p:grpSp>
    </p:spTree>
  </p:cSld>
  <p:clrMapOvr>
    <a:masterClrMapping/>
  </p:clrMapOvr>
  <p:transition spd="slow">
    <p:fade thruBlk="1"/>
  </p:transition>
</p:sld>
</file>

<file path=ppt/theme/theme1.xml><?xml version="1.0" encoding="utf-8"?>
<a:theme xmlns:a="http://schemas.openxmlformats.org/drawingml/2006/main" name="1_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1229507F8BA50F49B96D6B128D2A8CC1" ma:contentTypeVersion="15" ma:contentTypeDescription="新しいドキュメントを作成します。" ma:contentTypeScope="" ma:versionID="7c896c8d5b26e8aaa393c776efc870db">
  <xsd:schema xmlns:xsd="http://www.w3.org/2001/XMLSchema" xmlns:xs="http://www.w3.org/2001/XMLSchema" xmlns:p="http://schemas.microsoft.com/office/2006/metadata/properties" xmlns:ns2="87d3ebbd-6ca3-4a85-9e4c-14b927094cf2" xmlns:ns3="a3a6bb4f-3a27-47ba-be24-844c90db280c" targetNamespace="http://schemas.microsoft.com/office/2006/metadata/properties" ma:root="true" ma:fieldsID="1bef52fd105da811408f904288cf36aa" ns2:_="" ns3:_="">
    <xsd:import namespace="87d3ebbd-6ca3-4a85-9e4c-14b927094cf2"/>
    <xsd:import namespace="a3a6bb4f-3a27-47ba-be24-844c90db28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d3ebbd-6ca3-4a85-9e4c-14b927094c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画像タグ" ma:readOnly="false" ma:fieldId="{5cf76f15-5ced-4ddc-b409-7134ff3c332f}" ma:taxonomyMulti="true" ma:sspId="2f9faa44-a20f-4832-b363-99929905ce9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3a6bb4f-3a27-47ba-be24-844c90db280c" elementFormDefault="qualified">
    <xsd:import namespace="http://schemas.microsoft.com/office/2006/documentManagement/types"/>
    <xsd:import namespace="http://schemas.microsoft.com/office/infopath/2007/PartnerControls"/>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element name="TaxCatchAll" ma:index="22" nillable="true" ma:displayName="Taxonomy Catch All Column" ma:hidden="true" ma:list="{62fcbeaf-7046-48ed-8e11-adc427636d89}" ma:internalName="TaxCatchAll" ma:showField="CatchAllData" ma:web="a3a6bb4f-3a27-47ba-be24-844c90db28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D62509-D476-4EDB-9E3B-B9F5DAF90A43}">
  <ds:schemaRefs>
    <ds:schemaRef ds:uri="http://schemas.microsoft.com/sharepoint/v3/contenttype/forms"/>
  </ds:schemaRefs>
</ds:datastoreItem>
</file>

<file path=customXml/itemProps2.xml><?xml version="1.0" encoding="utf-8"?>
<ds:datastoreItem xmlns:ds="http://schemas.openxmlformats.org/officeDocument/2006/customXml" ds:itemID="{31225D55-9F6F-4C90-98D9-4C30FC12AA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d3ebbd-6ca3-4a85-9e4c-14b927094cf2"/>
    <ds:schemaRef ds:uri="a3a6bb4f-3a27-47ba-be24-844c90db28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198</TotalTime>
  <Words>5105</Words>
  <Application>Microsoft Office PowerPoint</Application>
  <PresentationFormat>寬螢幕</PresentationFormat>
  <Paragraphs>796</Paragraphs>
  <Slides>59</Slides>
  <Notes>56</Notes>
  <HiddenSlides>0</HiddenSlides>
  <MMClips>0</MMClips>
  <ScaleCrop>false</ScaleCrop>
  <HeadingPairs>
    <vt:vector size="6" baseType="variant">
      <vt:variant>
        <vt:lpstr>使用字型</vt:lpstr>
      </vt:variant>
      <vt:variant>
        <vt:i4>7</vt:i4>
      </vt:variant>
      <vt:variant>
        <vt:lpstr>佈景主題</vt:lpstr>
      </vt:variant>
      <vt:variant>
        <vt:i4>2</vt:i4>
      </vt:variant>
      <vt:variant>
        <vt:lpstr>投影片標題</vt:lpstr>
      </vt:variant>
      <vt:variant>
        <vt:i4>59</vt:i4>
      </vt:variant>
    </vt:vector>
  </HeadingPairs>
  <TitlesOfParts>
    <vt:vector size="68" baseType="lpstr">
      <vt:lpstr>Meiryo UI</vt:lpstr>
      <vt:lpstr>Noto Sans Symbols</vt:lpstr>
      <vt:lpstr>Microsoft JhengHei</vt:lpstr>
      <vt:lpstr>Microsoft JhengHei</vt:lpstr>
      <vt:lpstr>Arial</vt:lpstr>
      <vt:lpstr>Calibri</vt:lpstr>
      <vt:lpstr>Corbel</vt:lpstr>
      <vt:lpstr>1_Office 佈景主題</vt:lpstr>
      <vt:lpstr>Office 佈景主題</vt:lpstr>
      <vt:lpstr>PowerPoint 簡報</vt:lpstr>
      <vt:lpstr>PowerPoint 簡報</vt:lpstr>
      <vt:lpstr>PowerPoint 簡報</vt:lpstr>
      <vt:lpstr>PowerPoint 簡報</vt:lpstr>
      <vt:lpstr>PowerPoint 簡報</vt:lpstr>
      <vt:lpstr>1U 9ベイTS-h987XU-RP正面図</vt:lpstr>
      <vt:lpstr>1U 9ベイTS-h987XU-RP背面図</vt:lpstr>
      <vt:lpstr>2U 18ベイTS-h1887XU-RP &amp;  3U 22ベイTS-h2287XU-RP正面図</vt:lpstr>
      <vt:lpstr>2U 18ベイTS-h1887XU-RP背面図</vt:lpstr>
      <vt:lpstr>3U 22ベイTS-h2287XU-RP背面図</vt:lpstr>
      <vt:lpstr>4U 30ベイTS-h3087XU-RP正面図</vt:lpstr>
      <vt:lpstr>4U 30ベイTS-h3087XU-RP背面図</vt:lpstr>
      <vt:lpstr>TS-h987XU-RP、TS-h1887XU-RP、TS-h2287XU-RP:  SATA 6Gbps HDD用3.5インチHDDトレイ</vt:lpstr>
      <vt:lpstr>TS-h3087XU-RP:  SATA 6Gbps HDD用3.5インチHDDトレイ</vt:lpstr>
      <vt:lpstr>TS-h3087XU-RP:  2.5インチSATA 6Gbps SSD用3.5インチHDDトレイ</vt:lpstr>
      <vt:lpstr>PowerPoint 簡報</vt:lpstr>
      <vt:lpstr>PowerPoint 簡報</vt:lpstr>
      <vt:lpstr>4つのDDR4 ECC RDIMM RAMスロット、 合計最大128GB RAM</vt:lpstr>
      <vt:lpstr>デュアル10GbE &amp; 5GbE 2.5G/1G) マルチギガポート スピーディーな転送と管理を今すぐに</vt:lpstr>
      <vt:lpstr>オプションのQXG-25G2SF-CX6 25GbE SFP28 高速ネットワークポート用PCIe Gen4スロット</vt:lpstr>
      <vt:lpstr>2.5GbE / 5GbE / 10GbE / 25GbE / 40GbEをサポート さまざまなQNAPネットワーク拡張カード</vt:lpstr>
      <vt:lpstr>4コア8スレッドTS-h987XU-RP-E2334-16G 25GbEマルチクライアントパフォーマンス</vt:lpstr>
      <vt:lpstr>6コア12スレッドTS-h1887XU-RP-E2336-32G 6 x 25GbEマルチクライアントパフォーマンス</vt:lpstr>
      <vt:lpstr>8コア16スレッドTS-h2287XU-RP-E2378-64G 6 x 25GbEマルチクライアントパフォーマンス</vt:lpstr>
      <vt:lpstr>8コア16スレッドTS-h3087XU-RP-E2378-32G 6 x 25GbEマルチクライアントパフォーマンス</vt:lpstr>
      <vt:lpstr>QM2でM.2 NVMe PCIe SSDスロットを追加</vt:lpstr>
      <vt:lpstr>PCIe Gen4バージョンのQM2カードで10GbEおよび M.2 NVMe PCIe Gen4 SSDスロットを追加</vt:lpstr>
      <vt:lpstr>ファイバチャネルSAN 32Gb/s &amp; 16Gb/sストレージ &amp; 手頃な価格のNASソリューションによるバックアップ</vt:lpstr>
      <vt:lpstr>複数のQNAP SAS 12Gb/s 12ベイ &amp; 16ベイ JBODユニットでPBのストレージ容量に到達</vt:lpstr>
      <vt:lpstr>PowerPoint 簡報</vt:lpstr>
      <vt:lpstr>NAS &amp; QuTS hero OS SSDの耐久性を向上させる 強力なデータ削減テクノロジーをサポート</vt:lpstr>
      <vt:lpstr>特許を取得したQSALテクノロジー:  複数のSSDの同時誤動作を防止</vt:lpstr>
      <vt:lpstr>Kernel 5.10 LTS</vt:lpstr>
      <vt:lpstr>サイレントデータ破損の防止と自己修復</vt:lpstr>
      <vt:lpstr>データとサービスのセキュリティを保護する</vt:lpstr>
      <vt:lpstr>NAS 共有フォルダのWindows® Search Protocol (WSP) サポートによる便利なファイル検索</vt:lpstr>
      <vt:lpstr>PowerPoint 簡報</vt:lpstr>
      <vt:lpstr>外部デバイス用の無料の組み込みexFATファイル システムサポートにより、大容量ファイルの共有を高速化</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HybridMountを使用してクラウドストレージとファイルサーバーをマウントし、より大きなストレージとより高速なアクセスを実現</vt:lpstr>
      <vt:lpstr>PowerPoint 簡報</vt:lpstr>
      <vt:lpstr>PowerPoint 簡報</vt:lpstr>
      <vt:lpstr>仮想マシンとコンテナ化されたアプリをホストする オールインワンソリューション</vt:lpstr>
      <vt:lpstr>企業やワークグループに適した QuTScloud仮想NASソリューション</vt:lpstr>
      <vt:lpstr>仮想化のための信頼性の高い 高性能ストレージ</vt:lpstr>
      <vt:lpstr>QNAP NAS、QVR Elite、およびIPカメラを使用して 包括的な監視システムを構築します</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Sabrina Wang 王儷蓉</cp:lastModifiedBy>
  <cp:revision>10</cp:revision>
  <dcterms:modified xsi:type="dcterms:W3CDTF">2022-10-04T02:44:46Z</dcterms:modified>
</cp:coreProperties>
</file>