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  <p:sldMasterId id="2147483648" r:id="rId5"/>
    <p:sldMasterId id="2147483703" r:id="rId6"/>
  </p:sldMasterIdLst>
  <p:notesMasterIdLst>
    <p:notesMasterId r:id="rId30"/>
  </p:notesMasterIdLst>
  <p:handoutMasterIdLst>
    <p:handoutMasterId r:id="rId31"/>
  </p:handoutMasterIdLst>
  <p:sldIdLst>
    <p:sldId id="347" r:id="rId7"/>
    <p:sldId id="3638" r:id="rId8"/>
    <p:sldId id="3617" r:id="rId9"/>
    <p:sldId id="3620" r:id="rId10"/>
    <p:sldId id="3635" r:id="rId11"/>
    <p:sldId id="3628" r:id="rId12"/>
    <p:sldId id="350" r:id="rId13"/>
    <p:sldId id="3633" r:id="rId14"/>
    <p:sldId id="3621" r:id="rId15"/>
    <p:sldId id="3637" r:id="rId16"/>
    <p:sldId id="3644" r:id="rId17"/>
    <p:sldId id="3643" r:id="rId18"/>
    <p:sldId id="3645" r:id="rId19"/>
    <p:sldId id="3622" r:id="rId20"/>
    <p:sldId id="3636" r:id="rId21"/>
    <p:sldId id="3641" r:id="rId22"/>
    <p:sldId id="3624" r:id="rId23"/>
    <p:sldId id="3630" r:id="rId24"/>
    <p:sldId id="3631" r:id="rId25"/>
    <p:sldId id="3627" r:id="rId26"/>
    <p:sldId id="3642" r:id="rId27"/>
    <p:sldId id="3646" r:id="rId28"/>
    <p:sldId id="3640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05418B80-B1EB-D240-B9C6-2E4A79F6DE89}">
          <p14:sldIdLst>
            <p14:sldId id="347"/>
            <p14:sldId id="3638"/>
            <p14:sldId id="3617"/>
            <p14:sldId id="3620"/>
            <p14:sldId id="3635"/>
            <p14:sldId id="3628"/>
            <p14:sldId id="350"/>
            <p14:sldId id="3633"/>
            <p14:sldId id="3621"/>
            <p14:sldId id="3637"/>
            <p14:sldId id="3644"/>
            <p14:sldId id="3643"/>
            <p14:sldId id="3645"/>
            <p14:sldId id="3622"/>
            <p14:sldId id="3636"/>
            <p14:sldId id="3641"/>
            <p14:sldId id="3624"/>
            <p14:sldId id="3630"/>
            <p14:sldId id="3631"/>
            <p14:sldId id="3627"/>
            <p14:sldId id="3642"/>
            <p14:sldId id="3646"/>
            <p14:sldId id="364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FFE9"/>
    <a:srgbClr val="EDDE1F"/>
    <a:srgbClr val="E79523"/>
    <a:srgbClr val="F4D57C"/>
    <a:srgbClr val="EDB723"/>
    <a:srgbClr val="F7D9C5"/>
    <a:srgbClr val="FCF0E8"/>
    <a:srgbClr val="F3C1A3"/>
    <a:srgbClr val="E26B21"/>
    <a:srgbClr val="223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C7915A-3C8F-102C-CA8D-F2B5ECE23007}" v="31" dt="2022-08-23T05:37:12.605"/>
    <p1510:client id="{76401D67-67E1-7711-6F84-A003ED7CE8BF}" v="79" dt="2022-08-22T09:05:17.335"/>
    <p1510:client id="{A4A9C35A-77EF-3CFC-1834-1D2D4FA6585F}" v="162" dt="2022-08-23T06:07:18.405"/>
    <p1510:client id="{C294C1A7-C3CF-9C45-B938-C4A1D1B34DF2}" vWet="2" dt="2022-08-23T05:42:55.431"/>
    <p1510:client id="{CBB50C92-3C16-4912-8A6C-476F20918F60}" v="5205" dt="2022-08-23T06:24:11.4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568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E3-4DD3-AD4D-0D0B86DB62CC}"/>
              </c:ext>
            </c:extLst>
          </c:dPt>
          <c:cat>
            <c:strRef>
              <c:f>工作表1!$A$2:$A$3</c:f>
              <c:strCache>
                <c:ptCount val="2"/>
                <c:pt idx="0">
                  <c:v>讀取</c:v>
                </c:pt>
                <c:pt idx="1">
                  <c:v>寫入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11905</c:v>
                </c:pt>
                <c:pt idx="1">
                  <c:v>11894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E3-4DD3-AD4D-0D0B86DB62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D7-4887-AFA1-CCDEB3BEB909}"/>
              </c:ext>
            </c:extLst>
          </c:dPt>
          <c:cat>
            <c:strRef>
              <c:f>工作表1!$A$2:$A$3</c:f>
              <c:strCache>
                <c:ptCount val="2"/>
                <c:pt idx="0">
                  <c:v>讀取</c:v>
                </c:pt>
                <c:pt idx="1">
                  <c:v>寫入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23367</c:v>
                </c:pt>
                <c:pt idx="1">
                  <c:v>23380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D7-4887-AFA1-CCDEB3BEB9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+mn-lt"/>
              </a:rPr>
              <a:t>Hello 大家好，歡迎收看QNAP直播，我是QNAP產品經理 Andy，今天要跟大家介紹的是一張搭載 NVDIA ConnectX-6 DX 的雙埠 100 GbE 網路卡，可以提供高達 200 Gb 網路總頻寬，來大幅提升網路效能</a:t>
            </a:r>
            <a:endParaRPr lang="en-US" altLang="zh-TW">
              <a:ea typeface="新細明體"/>
              <a:cs typeface="+mn-lt"/>
            </a:endParaRPr>
          </a:p>
          <a:p>
            <a:endParaRPr lang="zh-TW" altLang="en-US">
              <a:ea typeface="新細明體"/>
              <a:cs typeface="+mn-lt"/>
            </a:endParaRPr>
          </a:p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602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其中</a:t>
            </a:r>
            <a:r>
              <a:rPr lang="en-US"/>
              <a:t> TDS-h2489FU，提供兩個SFP28 25GbE</a:t>
            </a:r>
            <a:r>
              <a:rPr lang="zh-TW" altLang="en-US">
                <a:ea typeface="新細明體"/>
              </a:rPr>
              <a:t>網路埠及四個</a:t>
            </a:r>
            <a:r>
              <a:rPr lang="en-US"/>
              <a:t>2.5GbE網路埠，</a:t>
            </a:r>
            <a:r>
              <a:rPr lang="zh-TW" altLang="en-US">
                <a:ea typeface="新細明體"/>
              </a:rPr>
              <a:t>有搭載兩個intel Xeon Silver</a:t>
            </a:r>
            <a:r>
              <a:rPr lang="en-US"/>
              <a:t> 8 </a:t>
            </a:r>
            <a:r>
              <a:rPr lang="en-US" err="1"/>
              <a:t>核心</a:t>
            </a:r>
            <a:r>
              <a:rPr lang="zh-TW" altLang="en-US">
                <a:ea typeface="新細明體"/>
              </a:rPr>
              <a:t>或是</a:t>
            </a:r>
            <a:r>
              <a:rPr lang="en-US"/>
              <a:t>16 </a:t>
            </a:r>
            <a:r>
              <a:rPr lang="en-US" err="1"/>
              <a:t>核心的規格供選擇，記憶體也有</a:t>
            </a:r>
            <a:r>
              <a:rPr lang="en-US"/>
              <a:t> 64GB、128 及 256G、512GB </a:t>
            </a:r>
            <a:r>
              <a:rPr lang="zh-TW" altLang="en-US">
                <a:ea typeface="新細明體"/>
              </a:rPr>
              <a:t>甚至是 1TB 可以參考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4336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f1c6ddca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f1c6ddca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err="1"/>
              <a:t>QuTS</a:t>
            </a:r>
            <a:r>
              <a:rPr lang="en-US"/>
              <a:t> hero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作業系統不僅保留了</a:t>
            </a:r>
            <a:r>
              <a:rPr lang="en-US"/>
              <a:t> QTS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好評的</a:t>
            </a:r>
            <a:r>
              <a:rPr lang="en-US"/>
              <a:t> App Center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應用生態，更進階整合了強大的</a:t>
            </a:r>
            <a:r>
              <a:rPr lang="en-US"/>
              <a:t> 128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位元</a:t>
            </a:r>
            <a:r>
              <a:rPr lang="en-US"/>
              <a:t> ZFS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檔案系統，集結超靈活容量管理、完善資料保護機制，以及效能最佳化等優勢，更能適應資料量日益龐大、複雜的商務關鍵應用。無論是儲存管理、虛擬化應用、或是影音工作流，使用</a:t>
            </a:r>
            <a:r>
              <a:rPr lang="en-US"/>
              <a:t> </a:t>
            </a:r>
            <a:r>
              <a:rPr lang="en-US" err="1"/>
              <a:t>QuTS</a:t>
            </a:r>
            <a:r>
              <a:rPr lang="en-US"/>
              <a:t> hero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會更加得心應手。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QuTS hero 支援強大的區塊層級 (Block-based) 即時資料縮減技術，包含在線資料重複刪除 (Inline Data Deduplication)、壓縮 (Inline Compression) 與壓實 (Inline Compaction)，讓大檔變小檔，節省儲存空間占用。例如，若 NAS 上 20 個虛擬機都用相同範本進行複製，則全部 20 個虛擬機所需的儲存空間將減少最多 95%。讓可用儲存空間隨時保持最佳化狀態，無論作為第一線儲存 (Primary Storage) 還是備份機使用，是資料量急劇增長的大數據時代最佳儲存後盾。此外，資料縮減可讓寫入次數大幅減少，有助於延長 SSD 使用壽命。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51731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SnapSync 是一種災難復原解決方案，可讓您使用區塊層級異地備援方式，即時將資料從本地端 NAS 備份到另一個 QNAP NAS。也就是說，每次將資料寫入來源 NAS 時，也會立即寫入目標 NAS，從而減少所需的備份時間，並可降低資料損失風險。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B6588-CE28-3A4D-A9A4-5C94305DF7C7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36223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而這頁是也提供了QXG-100G2SF-CX6的外觀配置圖，從左邊開始看有兩個帶有散熱片模組的QSFP28 連接埠，右邊則是可以看到配有高效能主動式風扇的散熱片，而這也是一般網卡不會有的規格，最下面也可以看到PCI Express 4.0 x16 匯流排 ( 可以向下支援PCI Express 3.0)</a:t>
            </a:r>
          </a:p>
          <a:p>
            <a:endParaRPr lang="zh-TW" altLang="en-US">
              <a:ea typeface="新細明體"/>
              <a:cs typeface="Calibri"/>
            </a:endParaRP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825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那我們額外再講一下，剛剛講到我們的連接埠是 QSFP28，我們這邊也稍微的為各位介紹一下不同的連接埠，可以看到最右邊就是我們的 QSFP28，也就是100GbE的網路埠，往左邊看過去可以看到不同的網路速度都有對應的連接埠，而QXG-100G2SF-CX6 網路擴充卡可搭配高速網路交換器使用，並可透過兩條 CAB-DAC15M-QSFP28，直連 100GbE 埠，來創造高達 200G 的網路頻寬</a:t>
            </a: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1573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那接下來是我們的卡片這次一樣也有負擋板，那出貨的時候會預裝半高的擋板，包狀內也會附贈全高的擋板供大家替換，讓機箱不管是全高或是半高都可以安裝，也搭配 Low-profile 設計能適用於多數機箱，長度是 158.8mm，高度是標準的 low profile 68.9mm</a:t>
            </a: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825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QXG-100G2SF-CX6，也SR-IOV (Single Root I/O Virtualization) ，能</a:t>
            </a:r>
            <a:r>
              <a:rPr lang="zh-TW">
                <a:ea typeface="新細明體"/>
              </a:rPr>
              <a:t>將實體網卡的頻寬資源直接分配給虛擬機，大幅降低 </a:t>
            </a:r>
            <a:r>
              <a:rPr lang="en-US" altLang="zh-TW">
                <a:ea typeface="新細明體"/>
              </a:rPr>
              <a:t>Hypervisor </a:t>
            </a:r>
            <a:r>
              <a:rPr lang="zh-TW">
                <a:ea typeface="新細明體"/>
              </a:rPr>
              <a:t>的 </a:t>
            </a:r>
            <a:r>
              <a:rPr lang="en-US" altLang="zh-TW">
                <a:ea typeface="新細明體"/>
              </a:rPr>
              <a:t>CPU </a:t>
            </a:r>
            <a:r>
              <a:rPr lang="zh-TW">
                <a:ea typeface="新細明體"/>
              </a:rPr>
              <a:t>負載，減少網路頻寬耗損，且提升網路效率及穩定度。</a:t>
            </a:r>
          </a:p>
          <a:p>
            <a:r>
              <a:rPr lang="zh-TW" altLang="en-US">
                <a:ea typeface="新細明體"/>
                <a:cs typeface="Calibri"/>
              </a:rPr>
              <a:t>而 僅特定 NAS 機種支援 SR-IOV 技術，且需搭配支援 SR-IOV 的網卡。可以 從下面網址來查看 https://www.qnap.com/zh-tw/software/virtualization-station</a:t>
            </a:r>
            <a:br>
              <a:rPr lang="zh-TW" altLang="en-US">
                <a:ea typeface="新細明體"/>
                <a:cs typeface="+mn-lt"/>
              </a:rPr>
            </a:br>
            <a:r>
              <a:rPr lang="zh-TW" altLang="en-US">
                <a:ea typeface="新細明體"/>
                <a:cs typeface="Calibri"/>
              </a:rPr>
              <a:t>2. 安裝 QXG-100G2SF-CX6 的 NAS 與接收端裝置皆需支援 RoCE 協定，若接收端未支援，將會變回 TCP/IP 傳輸。</a:t>
            </a: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708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  <a:cs typeface="Calibri"/>
              </a:rPr>
              <a:t>也</a:t>
            </a:r>
            <a:r>
              <a:rPr lang="zh-TW" altLang="en-US">
                <a:ea typeface="新細明體"/>
              </a:rPr>
              <a:t>支援 </a:t>
            </a:r>
            <a:r>
              <a:rPr lang="en-US"/>
              <a:t>RoCE </a:t>
            </a:r>
            <a:r>
              <a:rPr lang="zh-TW" altLang="en-US">
                <a:ea typeface="新細明體"/>
              </a:rPr>
              <a:t>功能，可透過網路直接存取記憶體，降低延遲與 </a:t>
            </a:r>
            <a:r>
              <a:rPr lang="en-US"/>
              <a:t>CPU </a:t>
            </a:r>
            <a:r>
              <a:rPr lang="zh-TW" altLang="en-US">
                <a:ea typeface="新細明體"/>
              </a:rPr>
              <a:t>的資源消耗，可為您現有的 </a:t>
            </a:r>
            <a:r>
              <a:rPr lang="en-US"/>
              <a:t>VMware® </a:t>
            </a:r>
            <a:r>
              <a:rPr lang="zh-TW" altLang="en-US">
                <a:ea typeface="新細明體"/>
              </a:rPr>
              <a:t>虛擬化環境帶來顯著的效能改善和效率提升。</a:t>
            </a:r>
            <a:endParaRPr lang="en-US">
              <a:ea typeface="新細明體"/>
            </a:endParaRPr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041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也支援 iSER 功能，結合了 iSCSI 和 RDMA (Remote Direct Memory Access)，可讓資料繞過一般網路驅動程式和通訊端層，直接進入 VMware ESXi 伺服器和 NAS 的記憶體緩衝區，如此一來，反應時間可有效降低，大幅提升伺服器或儲存裝置的虛擬化環境存取效能。</a:t>
            </a: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34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根據 IDC的相關報告指出，在2025年時，全球產生的新資料總量將達到175Zettabyte，面對這樣龐大的資料量，安全、先進且快速的網路傳輸，將會是企業不可或缺的環境，才能加速資料傳輸並且減輕雲端和資料中心的工作負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1670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QXG-100G2SF-CX6 ，</a:t>
            </a:r>
            <a:r>
              <a:rPr lang="en-US" err="1"/>
              <a:t>能為您創造近</a:t>
            </a:r>
            <a:r>
              <a:rPr lang="en-US"/>
              <a:t> 200 Gbps</a:t>
            </a:r>
            <a:r>
              <a:rPr lang="zh-TW" altLang="en-US">
                <a:ea typeface="新細明體"/>
              </a:rPr>
              <a:t> 的總頻寬，相較於先前的 QXG-100G2SF-E810，實測透過兩台搭載Intel Xeon 4300 系列的 TDS-h2489FU，在 RDMA效能測試中都能提供讀寫都高達每秒 23,300 MB 的頻寬，為您創造高效的傳輸體驗，那待會也會實際 Demo數據給大家看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305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那接下來會針對這張卡的效能來做 Demo，這邊是採用兩台 TDS-h2489FU，都裝上 QXG-100G2SF-CX6 ，進行雙port，同時Read-write雙向傳輸，來測試 iperf 的效能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6980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ea typeface="等线"/>
                <a:cs typeface="Calibri"/>
              </a:rPr>
              <a:t>那這頁我們也詳細來看一下規格介紹，同時也跟先前的 QXG-100G2SF-E810 網卡做比較</a:t>
            </a:r>
          </a:p>
          <a:p>
            <a:r>
              <a:rPr lang="zh-CN" altLang="en-US">
                <a:ea typeface="等线"/>
                <a:cs typeface="Calibri"/>
              </a:rPr>
              <a:t>可以看到在網路控制器的部分，QXG-100G2SF-CX6 是搭載Nvdia Mellanox CX6 - DX，而DX也是這系列專門為 Datacenter所設計的</a:t>
            </a:r>
            <a:endParaRPr lang="zh-CN"/>
          </a:p>
          <a:p>
            <a:r>
              <a:rPr lang="zh-CN" altLang="en-US">
                <a:ea typeface="等线"/>
                <a:cs typeface="Calibri"/>
              </a:rPr>
              <a:t>而在SerDes，CX6 支援 每秒50Gb的PAM4 以及每秒25及10Gb的NRZ傳輸，</a:t>
            </a:r>
            <a:endParaRPr lang="zh-CN"/>
          </a:p>
          <a:p>
            <a:r>
              <a:rPr lang="zh-CN" altLang="en-US">
                <a:ea typeface="等线"/>
                <a:cs typeface="Calibri"/>
              </a:rPr>
              <a:t>Connector 為 QSFP28，提供兩埠，共 200GbE的總頻寬，也支援 RDMA, RoCE v1/v2, SR-IOV(1K VFs &amp; 8 PFs), iSER ，其中 SRioV更是可以支援到 1K VF，來大幅提升虛擬化應用，至於作業系統的部分 支援 QTS 5.0.0 以上或是 QUTS hero 5.0.0 以上，這邊也都建議是要更新到最新</a:t>
            </a:r>
            <a:endParaRPr lang="zh-CN"/>
          </a:p>
          <a:p>
            <a:r>
              <a:rPr lang="zh-CN" altLang="en-US">
                <a:ea typeface="等线"/>
                <a:cs typeface="Calibri"/>
              </a:rPr>
              <a:t>第三方作業系統也適用多種平台像是 Windows server 2016 / 2019 以及 Linux</a:t>
            </a:r>
            <a:endParaRPr lang="zh-CN"/>
          </a:p>
          <a:p>
            <a:endParaRPr lang="zh-CN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2604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雙埠 </a:t>
            </a:r>
            <a:r>
              <a:rPr lang="en-US"/>
              <a:t>100 GbE </a:t>
            </a:r>
            <a:r>
              <a:rPr lang="zh-TW" altLang="en-US">
                <a:ea typeface="新細明體"/>
              </a:rPr>
              <a:t>網路卡，搭載 </a:t>
            </a:r>
            <a:r>
              <a:rPr lang="en-US"/>
              <a:t>NVDIA</a:t>
            </a:r>
            <a:r>
              <a:rPr lang="zh-TW" altLang="en-US">
                <a:ea typeface="新細明體"/>
              </a:rPr>
              <a:t> </a:t>
            </a:r>
            <a:r>
              <a:rPr lang="en-US"/>
              <a:t>ConnectX-6 Dx</a:t>
            </a:r>
            <a:r>
              <a:rPr lang="zh-TW" altLang="en-US">
                <a:ea typeface="新細明體"/>
              </a:rPr>
              <a:t> </a:t>
            </a:r>
            <a:r>
              <a:rPr lang="en-US"/>
              <a:t>SmartNIC</a:t>
            </a:r>
            <a:r>
              <a:rPr lang="zh-TW" altLang="en-US">
                <a:ea typeface="新細明體"/>
              </a:rPr>
              <a:t>，透過超高速低延遲網路傳輸，提供高達 </a:t>
            </a:r>
            <a:r>
              <a:rPr lang="en-US"/>
              <a:t>200Gb</a:t>
            </a:r>
            <a:r>
              <a:rPr lang="zh-TW" altLang="en-US">
                <a:ea typeface="新細明體"/>
              </a:rPr>
              <a:t> 網路總頻寬，大幅提升網路效能</a:t>
            </a:r>
            <a:endParaRPr lang="en-US">
              <a:ea typeface="新細明體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3118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而根據乙太網路聯盟於今年的相關資料也說明了，隨著資訊不斷的進步，如圖中間的紫色區塊，企業用戶網路速度需求已經達到 200G，甚至是400G。因此，您也需要高速的網路擴充，來解決日益嚴苛的 IT 挑戰以及趨勢。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6967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QXG-100G2SF-CX6</a:t>
            </a:r>
            <a:r>
              <a:rPr lang="en-US" altLang="zh-TW">
                <a:ea typeface="新細明體"/>
              </a:rPr>
              <a:t> ，</a:t>
            </a:r>
            <a:r>
              <a:rPr lang="en-US" altLang="zh-TW" err="1">
                <a:ea typeface="新細明體"/>
              </a:rPr>
              <a:t>搭載</a:t>
            </a:r>
            <a:r>
              <a:rPr lang="en-US" altLang="zh-TW">
                <a:ea typeface="新細明體"/>
              </a:rPr>
              <a:t> ConnectX-6 Dx </a:t>
            </a:r>
            <a:r>
              <a:rPr lang="en-US" altLang="zh-TW" err="1">
                <a:ea typeface="新細明體"/>
              </a:rPr>
              <a:t>SmartNIC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是業界最安全、最先進的雲端網路介面卡，可用於加速具有重要任務的資料中心應用程式，如安全性、虛擬化、</a:t>
            </a:r>
            <a:r>
              <a:rPr lang="en-US" altLang="zh-TW">
                <a:ea typeface="新細明體"/>
              </a:rPr>
              <a:t>SDN/NFV</a:t>
            </a:r>
            <a:r>
              <a:rPr lang="zh-TW" altLang="en-US">
                <a:ea typeface="新細明體"/>
              </a:rPr>
              <a:t>、巨量資料、機器學習和儲存空間。最多可提供兩個每秒</a:t>
            </a:r>
            <a:r>
              <a:rPr lang="en-US" altLang="zh-TW">
                <a:ea typeface="新細明體"/>
              </a:rPr>
              <a:t> 100Gb </a:t>
            </a:r>
            <a:r>
              <a:rPr lang="zh-TW" altLang="en-US">
                <a:ea typeface="新細明體"/>
              </a:rPr>
              <a:t>的連接埠，達到 200 Gb的超大總頻寬，可以連接多達 16通道的 PCIe，即使在第 3.0 代 PCIe 系統上也沒問題。</a:t>
            </a:r>
            <a:r>
              <a:rPr lang="en-US" altLang="zh-TW">
                <a:ea typeface="新細明體"/>
              </a:rPr>
              <a:t>ConnectX-6 Dx 也</a:t>
            </a:r>
            <a:r>
              <a:rPr lang="zh-TW" altLang="en-US">
                <a:ea typeface="新細明體"/>
              </a:rPr>
              <a:t>是</a:t>
            </a:r>
            <a:r>
              <a:rPr lang="en-US" altLang="zh-TW">
                <a:ea typeface="新細明體"/>
              </a:rPr>
              <a:t> NVIDIA </a:t>
            </a:r>
            <a:r>
              <a:rPr lang="zh-TW" altLang="en-US">
                <a:ea typeface="新細明體"/>
              </a:rPr>
              <a:t>世界級、獲獎肯定的</a:t>
            </a:r>
            <a:r>
              <a:rPr lang="en-US" altLang="zh-TW">
                <a:ea typeface="新細明體"/>
              </a:rPr>
              <a:t> </a:t>
            </a:r>
            <a:r>
              <a:rPr lang="en-US" altLang="zh-TW" err="1">
                <a:ea typeface="新細明體"/>
              </a:rPr>
              <a:t>ConnectX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網路介面卡系列產品，具備領先業界的每秒</a:t>
            </a:r>
            <a:r>
              <a:rPr lang="en-US" altLang="zh-TW">
                <a:ea typeface="新細明體"/>
              </a:rPr>
              <a:t> 50Gb (PAM4) </a:t>
            </a:r>
            <a:r>
              <a:rPr lang="zh-TW" altLang="en-US">
                <a:ea typeface="新細明體"/>
              </a:rPr>
              <a:t>和每秒</a:t>
            </a:r>
            <a:r>
              <a:rPr lang="en-US" altLang="zh-TW">
                <a:ea typeface="新細明體"/>
              </a:rPr>
              <a:t> 25/10Gb (NRZ) SerDes </a:t>
            </a:r>
            <a:r>
              <a:rPr lang="zh-TW" altLang="en-US">
                <a:ea typeface="新細明體"/>
              </a:rPr>
              <a:t>技術及新功能的支援，可加速雲端和資料中心負載。提供多項創新，包括可程式化的壅塞控制、選擇性重複和零接觸 RoCE，能實現可擴充、強大且易於部署的 RoCE 解決方案。也支援 SR-IOV ，強化 VMware® 虛擬化應用網路資源配置，適用於大數據分析、機器學習與虛擬化環境應用。</a:t>
            </a:r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2587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而面對大量的 4K/8K影音編輯需求，透過 QXG-100G2SF-CX6 ，可以</a:t>
            </a:r>
            <a:r>
              <a:rPr lang="zh-TW">
                <a:ea typeface="新細明體"/>
              </a:rPr>
              <a:t>暢享 200G 總頻寬，跨團隊合作也能暢行無阻</a:t>
            </a:r>
            <a:endParaRPr lang="zh-TW" altLang="en-US">
              <a:ea typeface="新細明體"/>
              <a:cs typeface="Calibri"/>
            </a:endParaRPr>
          </a:p>
          <a:p>
            <a:r>
              <a:rPr lang="zh-TW" altLang="en-US">
                <a:ea typeface="新細明體"/>
                <a:cs typeface="Calibri"/>
              </a:rPr>
              <a:t>可以讓影音編輯團隊透過共 200 GbE 的網路頻寬來編輯和傳輸高畫質的 4K/8K影音，並快速上傳至 All-flash NAS，再同步分享給其他團隊，</a:t>
            </a: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4503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>
                <a:ea typeface="新細明體"/>
              </a:rPr>
              <a:t>也可以</a:t>
            </a:r>
            <a:r>
              <a:rPr lang="zh-TW">
                <a:ea typeface="新細明體"/>
              </a:rPr>
              <a:t>將 QXG-100G2SF-CX</a:t>
            </a:r>
            <a:r>
              <a:rPr lang="en-US" altLang="zh-TW">
                <a:ea typeface="新細明體"/>
              </a:rPr>
              <a:t>6</a:t>
            </a:r>
            <a:r>
              <a:rPr lang="zh-TW" altLang="en-US">
                <a:ea typeface="新細明體"/>
              </a:rPr>
              <a:t> 上的兩個 </a:t>
            </a:r>
            <a:r>
              <a:rPr lang="en-US" altLang="zh-TW">
                <a:ea typeface="新細明體"/>
              </a:rPr>
              <a:t>1</a:t>
            </a:r>
            <a:r>
              <a:rPr lang="zh-TW">
                <a:ea typeface="新細明體"/>
              </a:rPr>
              <a:t>00GbE 網路埠直連工作站</a:t>
            </a:r>
            <a:endParaRPr lang="zh-TW" altLang="en-US">
              <a:ea typeface="新細明體"/>
            </a:endParaRPr>
          </a:p>
          <a:p>
            <a:pPr algn="ctr"/>
            <a:r>
              <a:rPr lang="zh-TW" altLang="en-US">
                <a:ea typeface="新細明體"/>
                <a:cs typeface="Calibri"/>
              </a:rPr>
              <a:t>1. 就可讓兩台工作站進行高效獨立作業，享受高效的傳輸及儲存服務</a:t>
            </a:r>
          </a:p>
          <a:p>
            <a:pPr algn="ctr"/>
            <a:r>
              <a:rPr lang="zh-TW" altLang="en-US">
                <a:ea typeface="新細明體"/>
                <a:cs typeface="Calibri"/>
              </a:rPr>
              <a:t>2. 透過直連工作站亦可節省網路交換器的成本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4905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QXG-100G2SF-CX6 </a:t>
            </a:r>
            <a:r>
              <a:rPr lang="zh-TW" altLang="en-US">
                <a:ea typeface="新細明體"/>
              </a:rPr>
              <a:t>支援 </a:t>
            </a:r>
            <a:r>
              <a:rPr lang="en-US" altLang="zh-TW">
                <a:ea typeface="新細明體"/>
              </a:rPr>
              <a:t>QNA</a:t>
            </a:r>
            <a:r>
              <a:rPr lang="zh-TW">
                <a:ea typeface="新細明體"/>
              </a:rPr>
              <a:t>P</a:t>
            </a:r>
            <a:r>
              <a:rPr lang="zh-TW" altLang="en-US">
                <a:ea typeface="新細明體"/>
              </a:rPr>
              <a:t> 全快閃系列的NAS機種，其中有 TS-h2490FU、TS-h1090FU、TS-1290FX，以及TDS-h2489FU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6805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err="1">
                <a:ea typeface="新細明體"/>
                <a:cs typeface="Calibri"/>
              </a:rPr>
              <a:t>而這邊也列出我們ALL-FLASH機種的型號，其中</a:t>
            </a:r>
            <a:r>
              <a:rPr lang="en-US" altLang="zh-TW">
                <a:ea typeface="新細明體"/>
                <a:cs typeface="Calibri"/>
              </a:rPr>
              <a:t> TS-h1090FU，提供兩個SFP28 25GbE網路埠及兩個2.5GbE網路埠，有搭載 AMD EPYC 8 核心、16 </a:t>
            </a:r>
            <a:r>
              <a:rPr lang="en-US" altLang="zh-TW" err="1">
                <a:ea typeface="新細明體"/>
                <a:cs typeface="Calibri"/>
              </a:rPr>
              <a:t>核心的規格供選擇，記憶體也有</a:t>
            </a:r>
            <a:r>
              <a:rPr lang="en-US" altLang="zh-TW">
                <a:ea typeface="新細明體"/>
                <a:cs typeface="Calibri"/>
              </a:rPr>
              <a:t> 64GB、128 及 256G可以參考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2753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ea typeface="等线"/>
              </a:rPr>
              <a:t>而</a:t>
            </a:r>
            <a:r>
              <a:rPr lang="en-US"/>
              <a:t> TS-h2490FU，提供兩個SFP28 25GbE</a:t>
            </a:r>
            <a:r>
              <a:rPr lang="zh-TW" altLang="en-US">
                <a:ea typeface="新細明體"/>
              </a:rPr>
              <a:t>網路埠</a:t>
            </a:r>
            <a:r>
              <a:rPr lang="en-US"/>
              <a:t>，</a:t>
            </a:r>
            <a:r>
              <a:rPr lang="en-US" err="1"/>
              <a:t>有搭載</a:t>
            </a:r>
            <a:r>
              <a:rPr lang="en-US"/>
              <a:t> AMD EPYC 8 核心、16 </a:t>
            </a:r>
            <a:r>
              <a:rPr lang="en-US" err="1"/>
              <a:t>核心的規格供選擇，記憶體也有</a:t>
            </a:r>
            <a:r>
              <a:rPr lang="en-US"/>
              <a:t> 64GB、128 及 256G可以參考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9590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20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900F13-17BF-664C-0322-5C1C47076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20EF26F-DD7F-E764-F80E-7315495C3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11514"/>
          <a:stretch/>
        </p:blipFill>
        <p:spPr>
          <a:xfrm>
            <a:off x="0" y="0"/>
            <a:ext cx="12204698" cy="68579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761EECD-ED86-F97C-0D85-51C6985F0DE6}"/>
              </a:ext>
            </a:extLst>
          </p:cNvPr>
          <p:cNvSpPr/>
          <p:nvPr userDrawn="1"/>
        </p:nvSpPr>
        <p:spPr>
          <a:xfrm>
            <a:off x="-15067" y="1579228"/>
            <a:ext cx="12204697" cy="5278772"/>
          </a:xfrm>
          <a:prstGeom prst="rect">
            <a:avLst/>
          </a:prstGeom>
          <a:solidFill>
            <a:srgbClr val="00202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66BD2F93-6562-788D-FFDD-F7320E977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0" b="27309"/>
          <a:stretch/>
        </p:blipFill>
        <p:spPr>
          <a:xfrm>
            <a:off x="-6601" y="1"/>
            <a:ext cx="12226366" cy="157922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A136336-3D5C-CD93-DAC6-D9FC16D47363}"/>
              </a:ext>
            </a:extLst>
          </p:cNvPr>
          <p:cNvSpPr/>
          <p:nvPr userDrawn="1"/>
        </p:nvSpPr>
        <p:spPr>
          <a:xfrm>
            <a:off x="15068" y="1579227"/>
            <a:ext cx="12204698" cy="5278772"/>
          </a:xfrm>
          <a:prstGeom prst="rect">
            <a:avLst/>
          </a:prstGeom>
          <a:solidFill>
            <a:srgbClr val="00202F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379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B87ACC1-1FB0-962C-BE43-CF8B2625B4DC}"/>
              </a:ext>
            </a:extLst>
          </p:cNvPr>
          <p:cNvSpPr/>
          <p:nvPr userDrawn="1"/>
        </p:nvSpPr>
        <p:spPr>
          <a:xfrm>
            <a:off x="-6601" y="1579228"/>
            <a:ext cx="12191999" cy="5278771"/>
          </a:xfrm>
          <a:prstGeom prst="rect">
            <a:avLst/>
          </a:prstGeom>
          <a:solidFill>
            <a:srgbClr val="070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F9F273FF-E5E2-5F52-7AB4-09BD831E3C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24" y="1657499"/>
            <a:ext cx="9243079" cy="5199232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6BD2F93-6562-788D-FFDD-F7320E977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0" b="27309"/>
          <a:stretch/>
        </p:blipFill>
        <p:spPr>
          <a:xfrm>
            <a:off x="-6601" y="-10695"/>
            <a:ext cx="12226366" cy="157922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1900F13-17BF-664C-0322-5C1C47076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1FC21482-AACE-07CE-8EBA-372777383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4"/>
          <a:stretch/>
        </p:blipFill>
        <p:spPr>
          <a:xfrm>
            <a:off x="-27765" y="1646803"/>
            <a:ext cx="6630696" cy="51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25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9333A4-F61D-3F4D-B49E-51BACF367F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" y="0"/>
            <a:ext cx="121870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5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9333A4-F61D-3F4D-B49E-51BACF367F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" y="0"/>
            <a:ext cx="1218707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64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0690E9-B52A-4CE8-B1F3-A2FD7CF61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8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F4FB81-E24B-472A-A8A0-D114E93AE9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39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D146B0-5BA0-8B16-2D48-2071E234A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5751396-C52C-EA16-C3B2-3D828CF04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E9DF7B-A612-C843-F196-BF7BC2F1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3C37-124D-4266-9BFF-C5A57FD21B9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364359-ABBC-3F99-F760-974D8203B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DF12F0-D78C-A514-8780-2200C7E50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4ABA-39E9-4102-AD11-F351324E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7047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4B08A9-1872-8394-31AB-0FD11D5E2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139222-20BF-5DE7-35D6-B46403F00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84D6BB-19B0-CF66-212A-CFCB2E0E1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3C37-124D-4266-9BFF-C5A57FD21B9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0318BB6-A071-64EC-F348-B029198E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602E1B-AD7E-07A6-CECC-4090CF7F3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4ABA-39E9-4102-AD11-F351324E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2298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127F60-F399-2B2A-4F2A-3CC36B1D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F11592-B05E-5DCC-FB12-A504A8D5D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E615F3-7B63-C71E-C5D6-1C5AB4901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3C37-124D-4266-9BFF-C5A57FD21B9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4159D3-4A81-AEE4-1574-0BEB5FAB5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752979-7F68-7B4D-FCCC-F2BB4E9D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4ABA-39E9-4102-AD11-F351324E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0721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B9CDCD-8389-B916-ABFB-C9C97A12D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3EECEF-D6CA-6A9D-EF7D-2C9A08FEE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38C51A1-5822-7797-3B48-2BEEFFF39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208DB6C-2AE9-1C90-E345-32EAC0B5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3C37-124D-4266-9BFF-C5A57FD21B9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9DEB926-29F6-990E-6407-206CF5BF1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B37FC91-F97E-AE98-FE86-899E2913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4ABA-39E9-4102-AD11-F351324E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6107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3493DC3-C264-A7E7-25D6-E00A4C730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C81478-0131-F13C-AE2F-DF9FE39D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AFE5737-AA01-693F-F274-8D5D95C3E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8E49B04-14C3-E5C9-0849-3B5C8D708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E4303EF-4DCF-4605-7ACE-1D620E8D4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5E217F6-9832-CD69-F1CC-A68157162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62CD91D-CFF8-71DB-34D4-2A24870B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3C37-124D-4266-9BFF-C5A57FD21B9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E33379E-4768-9589-9B58-6CE8245E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5F72769-445B-F672-9F27-2B03B9721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4ABA-39E9-4102-AD11-F351324E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8816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0E45B0-8305-BEF4-E03F-988A8E1D7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1C57DB3-FF89-BA9A-08F1-6A0D1770C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3C37-124D-4266-9BFF-C5A57FD21B9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3C4AF94-FD04-7A83-41D1-27BF4DF7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CD78A7A-E5DE-8501-BE75-1142DBA9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4ABA-39E9-4102-AD11-F351324E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2106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012604F-F045-00EE-9C8F-995DBFAE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3C37-124D-4266-9BFF-C5A57FD21B9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C71A02B-C494-782C-C6C9-438D565EB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5CA9F4-0F7C-5DDF-B9E9-A49459C5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4ABA-39E9-4102-AD11-F351324E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945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C3BC50-F59B-15B3-19EC-EE8DD5BB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D4F08C-E2E5-754C-C9DF-BC40B1882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E46675-DC94-66B7-96BE-59A1FE36E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26FF871-B09A-F91D-A6E3-FB51C8056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3C37-124D-4266-9BFF-C5A57FD21B9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CCB40B0-3EAF-B3B3-A003-B3E3D3F7E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C9BAC6-395B-06AC-9F01-7CD5BE4F0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4ABA-39E9-4102-AD11-F351324E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1386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909279-9472-0205-4B80-AA828C8CA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485DCC5-581A-7C6D-A07A-2D56D5631F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0A460A3-25E6-5B8C-E9E8-766DACF50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25BDAED-B0E3-9730-D0EC-039D0679B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3C37-124D-4266-9BFF-C5A57FD21B9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A86F62D-E4A4-D366-35D4-9B54E1CD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5955AEC-9D25-86AD-BAE1-AB647C1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4ABA-39E9-4102-AD11-F351324E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5480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ED3161-61F6-EA78-24C2-F845A5358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1E79EE-BCB7-0E62-320B-14714C6C2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4D9469-8C5B-D731-FC23-405B0139C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3C37-124D-4266-9BFF-C5A57FD21B9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09A9C9-F010-B4B8-1F2E-42639D11E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EE8B67D-B4A6-A5F6-B9F6-F35D29C1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4ABA-39E9-4102-AD11-F351324E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7209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E75C850-F7DB-9B51-DFF9-D36EA3A91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75F1D5F-FD16-EDD6-3B17-7E9D3EF07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A61F25E-BBB6-0224-D575-7557CB48C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3C37-124D-4266-9BFF-C5A57FD21B9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FCB624-DCCB-1EAB-03D0-C63D111B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B7FB5D-9BFC-50E2-849F-58F59756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4ABA-39E9-4102-AD11-F351324E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123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2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41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667"/>
            <a:ext cx="12189628" cy="68566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E83F769-C324-F25E-9AE1-5F44CFC2B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0" b="27309"/>
          <a:stretch/>
        </p:blipFill>
        <p:spPr>
          <a:xfrm>
            <a:off x="2370" y="1"/>
            <a:ext cx="12189630" cy="17004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89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667"/>
            <a:ext cx="12189628" cy="68566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E83F769-C324-F25E-9AE1-5F44CFC2B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0" b="27309"/>
          <a:stretch/>
        </p:blipFill>
        <p:spPr>
          <a:xfrm>
            <a:off x="2370" y="1"/>
            <a:ext cx="12189630" cy="157480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95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DD02F93-BD04-22B0-9773-BDF38AD7C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18" r="13941" b="10662"/>
          <a:stretch/>
        </p:blipFill>
        <p:spPr>
          <a:xfrm>
            <a:off x="-1" y="1579228"/>
            <a:ext cx="12192001" cy="527877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2503A1E-DB2E-50CF-B199-3B90402E7379}"/>
              </a:ext>
            </a:extLst>
          </p:cNvPr>
          <p:cNvSpPr/>
          <p:nvPr userDrawn="1"/>
        </p:nvSpPr>
        <p:spPr>
          <a:xfrm>
            <a:off x="-1" y="1579228"/>
            <a:ext cx="12192001" cy="5278772"/>
          </a:xfrm>
          <a:prstGeom prst="rect">
            <a:avLst/>
          </a:prstGeom>
          <a:gradFill>
            <a:gsLst>
              <a:gs pos="0">
                <a:srgbClr val="033551">
                  <a:alpha val="0"/>
                </a:srgbClr>
              </a:gs>
              <a:gs pos="55000">
                <a:srgbClr val="033551">
                  <a:alpha val="50000"/>
                </a:srgbClr>
              </a:gs>
              <a:gs pos="100000">
                <a:srgbClr val="145A76">
                  <a:alpha val="49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6EC7468B-B4B8-FC40-7E68-5378F8ACD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0" b="27309"/>
          <a:stretch/>
        </p:blipFill>
        <p:spPr>
          <a:xfrm>
            <a:off x="2370" y="1"/>
            <a:ext cx="12189630" cy="157922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19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900F13-17BF-664C-0322-5C1C47076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20EF26F-DD7F-E764-F80E-7315495C3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11514"/>
          <a:stretch/>
        </p:blipFill>
        <p:spPr>
          <a:xfrm>
            <a:off x="0" y="0"/>
            <a:ext cx="12204698" cy="68579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761EECD-ED86-F97C-0D85-51C6985F0DE6}"/>
              </a:ext>
            </a:extLst>
          </p:cNvPr>
          <p:cNvSpPr/>
          <p:nvPr userDrawn="1"/>
        </p:nvSpPr>
        <p:spPr>
          <a:xfrm>
            <a:off x="-15067" y="1579228"/>
            <a:ext cx="12204697" cy="5278772"/>
          </a:xfrm>
          <a:prstGeom prst="rect">
            <a:avLst/>
          </a:prstGeom>
          <a:solidFill>
            <a:srgbClr val="00202F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66BD2F93-6562-788D-FFDD-F7320E977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0" b="27309"/>
          <a:stretch/>
        </p:blipFill>
        <p:spPr>
          <a:xfrm>
            <a:off x="-6601" y="1"/>
            <a:ext cx="12204698" cy="157922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62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4.sv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690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形 8">
            <a:extLst>
              <a:ext uri="{FF2B5EF4-FFF2-40B4-BE49-F238E27FC236}">
                <a16:creationId xmlns:a16="http://schemas.microsoft.com/office/drawing/2014/main" id="{67ACF3FA-92EF-AA8C-423F-D6158B74E0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0" y="1587499"/>
            <a:ext cx="12192000" cy="5270499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ADA04E8D-0320-32B3-39D1-DE8C7668020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23B049C-B010-7AA7-B5A3-CC2578112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95"/>
          <a:stretch/>
        </p:blipFill>
        <p:spPr>
          <a:xfrm>
            <a:off x="0" y="165767"/>
            <a:ext cx="12189630" cy="669223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E159549-13B0-7FA5-7794-89B855026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54"/>
          <a:stretch/>
        </p:blipFill>
        <p:spPr>
          <a:xfrm>
            <a:off x="2370" y="1334"/>
            <a:ext cx="12189630" cy="170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76" r:id="rId3"/>
    <p:sldLayoutId id="2147483675" r:id="rId4"/>
    <p:sldLayoutId id="2147483677" r:id="rId5"/>
    <p:sldLayoutId id="2147483678" r:id="rId6"/>
    <p:sldLayoutId id="2147483668" r:id="rId7"/>
    <p:sldLayoutId id="2147483679" r:id="rId8"/>
    <p:sldLayoutId id="2147483680" r:id="rId9"/>
    <p:sldLayoutId id="2147483702" r:id="rId10"/>
    <p:sldLayoutId id="2147483671" r:id="rId11"/>
    <p:sldLayoutId id="2147483715" r:id="rId12"/>
    <p:sldLayoutId id="2147483666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C1810BA-8CE8-1282-E56F-70EF7AB7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2E2644-B3B4-FF96-0EEE-B3DBB6273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936686F-625E-B6BA-A031-BEF632E47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3C37-124D-4266-9BFF-C5A57FD21B90}" type="datetimeFigureOut">
              <a:rPr lang="zh-TW" altLang="en-US" smtClean="0"/>
              <a:t>2022/8/23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8524EE5-0CE2-51E8-2AC0-531E7A83A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4A5184-3BBD-8FDA-DE25-5A58B9E88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E4ABA-39E9-4102-AD11-F351324ECF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201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.svg"/><Relationship Id="rId11" Type="http://schemas.openxmlformats.org/officeDocument/2006/relationships/image" Target="../media/image76.sv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7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sv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sv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40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2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380499" y="7692388"/>
            <a:ext cx="5715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cs typeface="+mn-ea"/>
                <a:sym typeface="+mn-lt"/>
              </a:rPr>
              <a:t>雙 </a:t>
            </a:r>
            <a:r>
              <a:rPr lang="en-US" altLang="zh-TW" sz="2000">
                <a:cs typeface="+mn-ea"/>
                <a:sym typeface="+mn-lt"/>
              </a:rPr>
              <a:t>100GbE QSFP28</a:t>
            </a:r>
            <a:r>
              <a:rPr lang="zh-TW" altLang="en-US" sz="2000">
                <a:cs typeface="+mn-ea"/>
                <a:sym typeface="+mn-lt"/>
              </a:rPr>
              <a:t>網路擴充卡，為您提供高達 </a:t>
            </a:r>
            <a:r>
              <a:rPr lang="en-US" altLang="zh-TW" sz="2000">
                <a:cs typeface="+mn-ea"/>
                <a:sym typeface="+mn-lt"/>
              </a:rPr>
              <a:t>200GbE</a:t>
            </a:r>
            <a:r>
              <a:rPr lang="zh-TW" altLang="en-US" sz="2000">
                <a:cs typeface="+mn-ea"/>
                <a:sym typeface="+mn-lt"/>
              </a:rPr>
              <a:t>的頻寬，是全快閃儲存陣列的最佳利器。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903" y="7602801"/>
            <a:ext cx="5511600" cy="88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51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EAE828B5-8584-D503-D011-23CBF5E4E5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173" y="5905411"/>
            <a:ext cx="7208827" cy="1385729"/>
          </a:xfrm>
          <a:prstGeom prst="rect">
            <a:avLst/>
          </a:prstGeom>
        </p:spPr>
      </p:pic>
      <p:sp>
        <p:nvSpPr>
          <p:cNvPr id="9" name="矩形: 圓角 22">
            <a:extLst>
              <a:ext uri="{FF2B5EF4-FFF2-40B4-BE49-F238E27FC236}">
                <a16:creationId xmlns:a16="http://schemas.microsoft.com/office/drawing/2014/main" id="{EA74DC14-01D8-D131-E554-7517C6A61F12}"/>
              </a:ext>
            </a:extLst>
          </p:cNvPr>
          <p:cNvSpPr/>
          <p:nvPr/>
        </p:nvSpPr>
        <p:spPr>
          <a:xfrm>
            <a:off x="6854738" y="4299636"/>
            <a:ext cx="4933484" cy="867998"/>
          </a:xfrm>
          <a:prstGeom prst="roundRect">
            <a:avLst>
              <a:gd name="adj" fmla="val 992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sp>
        <p:nvSpPr>
          <p:cNvPr id="3" name="矩形: 圓角 22">
            <a:extLst>
              <a:ext uri="{FF2B5EF4-FFF2-40B4-BE49-F238E27FC236}">
                <a16:creationId xmlns:a16="http://schemas.microsoft.com/office/drawing/2014/main" id="{5B7D0F98-3E38-3D36-AD11-65FE75BAD9C8}"/>
              </a:ext>
            </a:extLst>
          </p:cNvPr>
          <p:cNvSpPr/>
          <p:nvPr/>
        </p:nvSpPr>
        <p:spPr>
          <a:xfrm>
            <a:off x="475077" y="1992275"/>
            <a:ext cx="6171740" cy="2041045"/>
          </a:xfrm>
          <a:prstGeom prst="roundRect">
            <a:avLst>
              <a:gd name="adj" fmla="val 971"/>
            </a:avLst>
          </a:prstGeom>
          <a:gradFill>
            <a:gsLst>
              <a:gs pos="42000">
                <a:srgbClr val="374557">
                  <a:lumMod val="96000"/>
                </a:srgbClr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sp>
        <p:nvSpPr>
          <p:cNvPr id="7" name="矩形: 圓角 22">
            <a:extLst>
              <a:ext uri="{FF2B5EF4-FFF2-40B4-BE49-F238E27FC236}">
                <a16:creationId xmlns:a16="http://schemas.microsoft.com/office/drawing/2014/main" id="{785C0350-8074-D691-D6C0-6AD3B63DEF95}"/>
              </a:ext>
            </a:extLst>
          </p:cNvPr>
          <p:cNvSpPr/>
          <p:nvPr/>
        </p:nvSpPr>
        <p:spPr>
          <a:xfrm>
            <a:off x="475076" y="4333476"/>
            <a:ext cx="6171740" cy="2041045"/>
          </a:xfrm>
          <a:prstGeom prst="roundRect">
            <a:avLst>
              <a:gd name="adj" fmla="val 1443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sp>
        <p:nvSpPr>
          <p:cNvPr id="8" name="矩形: 圓角 22">
            <a:extLst>
              <a:ext uri="{FF2B5EF4-FFF2-40B4-BE49-F238E27FC236}">
                <a16:creationId xmlns:a16="http://schemas.microsoft.com/office/drawing/2014/main" id="{C67C82C4-0136-CBA8-2981-B8A2862376F0}"/>
              </a:ext>
            </a:extLst>
          </p:cNvPr>
          <p:cNvSpPr/>
          <p:nvPr/>
        </p:nvSpPr>
        <p:spPr>
          <a:xfrm>
            <a:off x="6854738" y="1983494"/>
            <a:ext cx="4933484" cy="2041045"/>
          </a:xfrm>
          <a:prstGeom prst="roundRect">
            <a:avLst>
              <a:gd name="adj" fmla="val 992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83" y="4200229"/>
            <a:ext cx="5730017" cy="358189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0EBDB7-61EF-449A-92ED-63094A198F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323" y="5495649"/>
            <a:ext cx="7208827" cy="1385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7002"/>
            <a:ext cx="11869738" cy="1578477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TDS-h2489FU NAS </a:t>
            </a:r>
            <a:r>
              <a:rPr lang="zh-TW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產品型號</a:t>
            </a:r>
            <a:endParaRPr lang="en-US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1104E92-5A25-4FFB-ADD0-CFBA41422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1587" y="3797822"/>
            <a:ext cx="5134707" cy="379028"/>
          </a:xfrm>
          <a:prstGeom prst="rect">
            <a:avLst/>
          </a:prstGeom>
        </p:spPr>
      </p:pic>
      <p:sp>
        <p:nvSpPr>
          <p:cNvPr id="15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610089" y="2070158"/>
            <a:ext cx="6081642" cy="195438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800"/>
              </a:spcBef>
            </a:pPr>
            <a:r>
              <a:rPr lang="en-US" altLang="zh-CN" sz="2700" b="1">
                <a:solidFill>
                  <a:srgbClr val="C9FFFA"/>
                </a:solidFill>
                <a:cs typeface="+mn-ea"/>
                <a:sym typeface="+mn-lt"/>
              </a:rPr>
              <a:t>TDS-h2489FU-4309Y-64G</a:t>
            </a:r>
            <a:endParaRPr lang="zh-CN" altLang="en-US" sz="2700" b="1">
              <a:solidFill>
                <a:srgbClr val="C9FFFA"/>
              </a:solidFill>
              <a:cs typeface="+mn-ea"/>
              <a:sym typeface="+mn-lt"/>
            </a:endParaRPr>
          </a:p>
          <a:p>
            <a:pPr marL="182245" indent="-182245">
              <a:spcBef>
                <a:spcPts val="8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2 x Intel Xeon Silver 4309Y 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8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核心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16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執行緒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2.8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 GHz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(Max. 3.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6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GHz)</a:t>
            </a:r>
            <a:endParaRPr lang="zh-CN" altLang="en-US" sz="1700">
              <a:solidFill>
                <a:schemeClr val="bg1"/>
              </a:solidFill>
              <a:cs typeface="+mn-ea"/>
            </a:endParaRPr>
          </a:p>
          <a:p>
            <a:pPr marL="182245" indent="-182245">
              <a:spcBef>
                <a:spcPts val="8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64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GB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DDR4 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RDIMM ECC 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記憶體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8 x 8GB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)</a:t>
            </a:r>
            <a:endParaRPr lang="en-US" altLang="zh-CN" sz="1700">
              <a:solidFill>
                <a:schemeClr val="bg1"/>
              </a:solidFill>
              <a:cs typeface="+mn-ea"/>
            </a:endParaRPr>
          </a:p>
          <a:p>
            <a:pPr marL="182245" indent="-182245">
              <a:spcBef>
                <a:spcPts val="8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 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x SFP28 25GbE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700">
                <a:solidFill>
                  <a:schemeClr val="bg1"/>
                </a:solidFill>
                <a:cs typeface="+mn-ea"/>
                <a:sym typeface="+mn-lt"/>
              </a:rPr>
              <a:t>+</a:t>
            </a:r>
            <a:r>
              <a:rPr lang="zh-TW" altLang="en-US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700">
                <a:solidFill>
                  <a:schemeClr val="bg1"/>
                </a:solidFill>
                <a:cs typeface="+mn-ea"/>
                <a:sym typeface="+mn-lt"/>
              </a:rPr>
              <a:t>4 x 2.5 GbE </a:t>
            </a:r>
            <a:r>
              <a:rPr lang="zh-TW" altLang="en-US" sz="17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endParaRPr lang="zh-TW" altLang="en-US" sz="1700">
              <a:solidFill>
                <a:schemeClr val="bg1"/>
              </a:solidFill>
              <a:cs typeface="+mn-ea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7083666" y="2229379"/>
            <a:ext cx="4693392" cy="156844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800"/>
              </a:lnSpc>
              <a:spcBef>
                <a:spcPts val="800"/>
              </a:spcBef>
            </a:pPr>
            <a:r>
              <a:rPr lang="en-US" altLang="zh-CN" sz="1900" b="1">
                <a:solidFill>
                  <a:srgbClr val="C9FFFA"/>
                </a:solidFill>
                <a:cs typeface="+mn-ea"/>
                <a:sym typeface="+mn-lt"/>
              </a:rPr>
              <a:t>TDS-h2489FU-4314-256G</a:t>
            </a:r>
          </a:p>
          <a:p>
            <a:pPr marL="116205" indent="-116205">
              <a:lnSpc>
                <a:spcPts val="1800"/>
              </a:lnSpc>
              <a:spcBef>
                <a:spcPts val="8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2 x Intel Xeon Silver 4314 16</a:t>
            </a:r>
            <a:r>
              <a:rPr lang="zh-TW" altLang="en-US" sz="1400">
                <a:solidFill>
                  <a:schemeClr val="bg1"/>
                </a:solidFill>
                <a:cs typeface="+mn-ea"/>
                <a:sym typeface="+mn-lt"/>
              </a:rPr>
              <a:t>核心</a:t>
            </a:r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/32</a:t>
            </a:r>
            <a:r>
              <a:rPr lang="zh-TW" altLang="en-US" sz="1400">
                <a:solidFill>
                  <a:schemeClr val="bg1"/>
                </a:solidFill>
                <a:cs typeface="+mn-ea"/>
                <a:sym typeface="+mn-lt"/>
              </a:rPr>
              <a:t>執行緒</a:t>
            </a:r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, 2.4 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GHz (Max. 3.4GHz)</a:t>
            </a:r>
            <a:endParaRPr lang="en-US" altLang="zh-CN" sz="1400">
              <a:solidFill>
                <a:schemeClr val="bg1"/>
              </a:solidFill>
              <a:cs typeface="+mn-ea"/>
            </a:endParaRPr>
          </a:p>
          <a:p>
            <a:pPr marL="116205" indent="-116205">
              <a:lnSpc>
                <a:spcPts val="1800"/>
              </a:lnSpc>
              <a:spcBef>
                <a:spcPts val="8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cs typeface="+mn-ea"/>
                <a:sym typeface="+mn-lt"/>
              </a:rPr>
              <a:t>256</a:t>
            </a:r>
            <a:r>
              <a:rPr lang="zh-CN" altLang="en-US" sz="1400" b="1">
                <a:solidFill>
                  <a:schemeClr val="bg1"/>
                </a:solidFill>
                <a:cs typeface="+mn-ea"/>
                <a:sym typeface="+mn-lt"/>
              </a:rPr>
              <a:t>GB 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DDR4 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RDIMM ECC 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記憶體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8 x 32GB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)</a:t>
            </a:r>
            <a:endParaRPr lang="en-US" altLang="zh-CN" sz="1400">
              <a:solidFill>
                <a:schemeClr val="bg1"/>
              </a:solidFill>
              <a:cs typeface="+mn-ea"/>
            </a:endParaRPr>
          </a:p>
          <a:p>
            <a:pPr marL="116205" indent="-116205">
              <a:lnSpc>
                <a:spcPts val="1800"/>
              </a:lnSpc>
              <a:spcBef>
                <a:spcPts val="8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 </a:t>
            </a:r>
            <a:r>
              <a:rPr lang="en-US" altLang="zh-CN" sz="1400" b="1">
                <a:solidFill>
                  <a:schemeClr val="bg1"/>
                </a:solidFill>
                <a:cs typeface="+mn-ea"/>
                <a:sym typeface="+mn-lt"/>
              </a:rPr>
              <a:t>2 x SFP28 25GbE</a:t>
            </a:r>
            <a:r>
              <a:rPr lang="zh-TW" altLang="en-US" sz="1400" b="1">
                <a:solidFill>
                  <a:schemeClr val="bg1"/>
                </a:solidFill>
                <a:cs typeface="+mn-ea"/>
                <a:sym typeface="+mn-lt"/>
              </a:rPr>
              <a:t>網路埠 </a:t>
            </a:r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+ 4 </a:t>
            </a:r>
            <a:r>
              <a:rPr lang="en-US" altLang="zh-CN" sz="1400" b="1">
                <a:solidFill>
                  <a:schemeClr val="bg1"/>
                </a:solidFill>
                <a:cs typeface="+mn-ea"/>
                <a:sym typeface="+mn-lt"/>
              </a:rPr>
              <a:t>x 2.5 GbE </a:t>
            </a:r>
            <a:r>
              <a:rPr lang="zh-TW" altLang="en-US" sz="1400" b="1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endParaRPr lang="zh-TW" altLang="en-US" sz="1400" b="1">
              <a:solidFill>
                <a:schemeClr val="bg1"/>
              </a:solidFill>
              <a:cs typeface="+mn-ea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610089" y="4440842"/>
            <a:ext cx="6081642" cy="195438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800"/>
              </a:spcBef>
            </a:pPr>
            <a:r>
              <a:rPr lang="en-US" altLang="zh-CN" sz="2700" b="1">
                <a:solidFill>
                  <a:srgbClr val="C9FFFA"/>
                </a:solidFill>
                <a:cs typeface="+mn-ea"/>
                <a:sym typeface="+mn-lt"/>
              </a:rPr>
              <a:t>TDS-h2489FU-4314-128G</a:t>
            </a:r>
            <a:endParaRPr lang="zh-CN" altLang="en-US" sz="2700" b="1">
              <a:solidFill>
                <a:srgbClr val="C9FFFA"/>
              </a:solidFill>
              <a:cs typeface="+mn-ea"/>
              <a:sym typeface="+mn-lt"/>
            </a:endParaRPr>
          </a:p>
          <a:p>
            <a:pPr marL="182245" indent="-182245">
              <a:spcBef>
                <a:spcPts val="8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2 x Intel Xeon Silver 4314 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16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核心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32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執行緒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2.4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 GHz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(Max. 3.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4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GHz)</a:t>
            </a:r>
            <a:endParaRPr lang="zh-CN" altLang="en-US" sz="1700">
              <a:solidFill>
                <a:schemeClr val="bg1"/>
              </a:solidFill>
              <a:cs typeface="+mn-ea"/>
            </a:endParaRPr>
          </a:p>
          <a:p>
            <a:pPr marL="182245" indent="-182245">
              <a:spcBef>
                <a:spcPts val="8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128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GB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DDR4 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RDIMM ECC 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記憶體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8 x 16GB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)</a:t>
            </a:r>
            <a:endParaRPr lang="en-US" altLang="zh-CN" sz="1700">
              <a:solidFill>
                <a:schemeClr val="bg1"/>
              </a:solidFill>
              <a:cs typeface="+mn-ea"/>
            </a:endParaRPr>
          </a:p>
          <a:p>
            <a:pPr marL="182245" indent="-182245">
              <a:spcBef>
                <a:spcPts val="8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 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x SFP28 25GbE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700">
                <a:solidFill>
                  <a:schemeClr val="bg1"/>
                </a:solidFill>
                <a:cs typeface="+mn-ea"/>
                <a:sym typeface="+mn-lt"/>
              </a:rPr>
              <a:t>+</a:t>
            </a:r>
            <a:r>
              <a:rPr lang="zh-TW" altLang="en-US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700">
                <a:solidFill>
                  <a:schemeClr val="bg1"/>
                </a:solidFill>
                <a:cs typeface="+mn-ea"/>
                <a:sym typeface="+mn-lt"/>
              </a:rPr>
              <a:t>4 x 2.5 GbE </a:t>
            </a:r>
            <a:r>
              <a:rPr lang="zh-TW" altLang="en-US" sz="17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endParaRPr lang="zh-TW" altLang="en-US" sz="1700">
              <a:solidFill>
                <a:schemeClr val="bg1"/>
              </a:solidFill>
              <a:cs typeface="+mn-ea"/>
            </a:endParaRPr>
          </a:p>
        </p:txBody>
      </p:sp>
      <p:sp>
        <p:nvSpPr>
          <p:cNvPr id="19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7041792" y="4370807"/>
            <a:ext cx="4693392" cy="71429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  <a:spcBef>
                <a:spcPts val="1600"/>
              </a:spcBef>
            </a:pPr>
            <a:r>
              <a:rPr lang="en-US" altLang="zh-CN" b="1">
                <a:solidFill>
                  <a:srgbClr val="C9FFFA"/>
                </a:solidFill>
                <a:cs typeface="+mn-ea"/>
                <a:sym typeface="+mn-lt"/>
              </a:rPr>
              <a:t>TDS-h2489FU-4314-512G (By Request)</a:t>
            </a:r>
            <a:br>
              <a:rPr lang="en-US" altLang="zh-CN" b="1">
                <a:solidFill>
                  <a:srgbClr val="C9FFFA"/>
                </a:solidFill>
                <a:cs typeface="+mn-ea"/>
                <a:sym typeface="+mn-lt"/>
              </a:rPr>
            </a:br>
            <a:r>
              <a:rPr lang="en-US" altLang="zh-CN" b="1">
                <a:solidFill>
                  <a:srgbClr val="C9FFFA"/>
                </a:solidFill>
                <a:cs typeface="+mn-ea"/>
                <a:sym typeface="+mn-lt"/>
              </a:rPr>
              <a:t>TDS-h2489FU-4314-1TB (By Request)</a:t>
            </a:r>
          </a:p>
        </p:txBody>
      </p:sp>
    </p:spTree>
    <p:extLst>
      <p:ext uri="{BB962C8B-B14F-4D97-AF65-F5344CB8AC3E}">
        <p14:creationId xmlns:p14="http://schemas.microsoft.com/office/powerpoint/2010/main" val="2167765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22">
            <a:extLst>
              <a:ext uri="{FF2B5EF4-FFF2-40B4-BE49-F238E27FC236}">
                <a16:creationId xmlns:a16="http://schemas.microsoft.com/office/drawing/2014/main" id="{7B7518D2-EE16-B33C-3C14-4E0343B32F1D}"/>
              </a:ext>
            </a:extLst>
          </p:cNvPr>
          <p:cNvSpPr/>
          <p:nvPr/>
        </p:nvSpPr>
        <p:spPr>
          <a:xfrm>
            <a:off x="3875784" y="2215471"/>
            <a:ext cx="3747424" cy="548354"/>
          </a:xfrm>
          <a:prstGeom prst="roundRect">
            <a:avLst>
              <a:gd name="adj" fmla="val 971"/>
            </a:avLst>
          </a:prstGeom>
          <a:gradFill>
            <a:gsLst>
              <a:gs pos="42000">
                <a:srgbClr val="374557">
                  <a:lumMod val="96000"/>
                </a:srgbClr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19050">
            <a:gradFill>
              <a:gsLst>
                <a:gs pos="52717">
                  <a:srgbClr val="EDDE1F"/>
                </a:gs>
                <a:gs pos="0">
                  <a:schemeClr val="tx2">
                    <a:lumMod val="75000"/>
                  </a:schemeClr>
                </a:gs>
                <a:gs pos="67051">
                  <a:srgbClr val="E79523"/>
                </a:gs>
                <a:gs pos="37000">
                  <a:srgbClr val="E79523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sp>
        <p:nvSpPr>
          <p:cNvPr id="17" name="矩形: 圓角 22">
            <a:extLst>
              <a:ext uri="{FF2B5EF4-FFF2-40B4-BE49-F238E27FC236}">
                <a16:creationId xmlns:a16="http://schemas.microsoft.com/office/drawing/2014/main" id="{94235B9A-4BCA-D5FE-F48E-019EFB90C613}"/>
              </a:ext>
            </a:extLst>
          </p:cNvPr>
          <p:cNvSpPr/>
          <p:nvPr/>
        </p:nvSpPr>
        <p:spPr>
          <a:xfrm>
            <a:off x="279130" y="2215471"/>
            <a:ext cx="3314429" cy="548354"/>
          </a:xfrm>
          <a:prstGeom prst="roundRect">
            <a:avLst>
              <a:gd name="adj" fmla="val 971"/>
            </a:avLst>
          </a:prstGeom>
          <a:gradFill>
            <a:gsLst>
              <a:gs pos="42000">
                <a:srgbClr val="374557">
                  <a:lumMod val="96000"/>
                </a:srgbClr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19050">
            <a:gradFill>
              <a:gsLst>
                <a:gs pos="52717">
                  <a:srgbClr val="EDDE1F"/>
                </a:gs>
                <a:gs pos="0">
                  <a:schemeClr val="tx2">
                    <a:lumMod val="75000"/>
                  </a:schemeClr>
                </a:gs>
                <a:gs pos="67051">
                  <a:srgbClr val="E79523"/>
                </a:gs>
                <a:gs pos="37000">
                  <a:srgbClr val="E79523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pic>
        <p:nvPicPr>
          <p:cNvPr id="8" name="Google Shape;100;p19">
            <a:extLst>
              <a:ext uri="{FF2B5EF4-FFF2-40B4-BE49-F238E27FC236}">
                <a16:creationId xmlns:a16="http://schemas.microsoft.com/office/drawing/2014/main" id="{553F454B-0ED1-3A40-8BD5-FB59CA4CD6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32103"/>
          <a:stretch/>
        </p:blipFill>
        <p:spPr>
          <a:xfrm>
            <a:off x="86627" y="4228775"/>
            <a:ext cx="5533000" cy="2268016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59315" y="2186073"/>
            <a:ext cx="3127408" cy="70344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8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Kernel 5.10 LTS</a:t>
            </a:r>
          </a:p>
        </p:txBody>
      </p:sp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DE0ADD0E-2CC2-4E38-9A1F-0AAB0121A19A}"/>
              </a:ext>
            </a:extLst>
          </p:cNvPr>
          <p:cNvSpPr txBox="1">
            <a:spLocks/>
          </p:cNvSpPr>
          <p:nvPr/>
        </p:nvSpPr>
        <p:spPr>
          <a:xfrm>
            <a:off x="265805" y="2879027"/>
            <a:ext cx="3314428" cy="143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fontAlgn="base">
              <a:lnSpc>
                <a:spcPts val="2200"/>
              </a:lnSpc>
              <a:buNone/>
            </a:pP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採用 </a:t>
            </a:r>
            <a:r>
              <a:rPr lang="en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ZFS 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檔案系統，</a:t>
            </a:r>
            <a:r>
              <a:rPr lang="en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QuTS hero h5.0 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保障效能與資料完整</a:t>
            </a:r>
          </a:p>
        </p:txBody>
      </p:sp>
      <p:sp>
        <p:nvSpPr>
          <p:cNvPr id="5" name="Google Shape;79;p16">
            <a:extLst>
              <a:ext uri="{FF2B5EF4-FFF2-40B4-BE49-F238E27FC236}">
                <a16:creationId xmlns:a16="http://schemas.microsoft.com/office/drawing/2014/main" id="{C49462F0-8AD7-004E-B3F1-27A03F397CC2}"/>
              </a:ext>
            </a:extLst>
          </p:cNvPr>
          <p:cNvSpPr txBox="1">
            <a:spLocks/>
          </p:cNvSpPr>
          <p:nvPr/>
        </p:nvSpPr>
        <p:spPr>
          <a:xfrm>
            <a:off x="3875784" y="2106870"/>
            <a:ext cx="3747425" cy="7641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000"/>
              </a:lnSpc>
              <a:spcBef>
                <a:spcPts val="0"/>
              </a:spcBef>
            </a:pPr>
            <a:r>
              <a:rPr lang="en" sz="28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非 IT 也能安裝與使用</a:t>
            </a:r>
          </a:p>
        </p:txBody>
      </p:sp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B9483B98-EA55-F740-B533-AB995A0DC168}"/>
              </a:ext>
            </a:extLst>
          </p:cNvPr>
          <p:cNvSpPr txBox="1">
            <a:spLocks/>
          </p:cNvSpPr>
          <p:nvPr/>
        </p:nvSpPr>
        <p:spPr>
          <a:xfrm>
            <a:off x="3956991" y="2889515"/>
            <a:ext cx="3585010" cy="16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2200"/>
              </a:lnSpc>
              <a:buClr>
                <a:schemeClr val="dk1"/>
              </a:buClr>
              <a:buSzPts val="1100"/>
              <a:buNone/>
            </a:pP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安裝精靈導引與管理帳號建立，視覺式網頁介面與多種</a:t>
            </a: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app </a:t>
            </a:r>
            <a:r>
              <a:rPr lang="zh-TW" altLang="en-US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與行動裝置支援</a:t>
            </a:r>
          </a:p>
        </p:txBody>
      </p:sp>
      <p:pic>
        <p:nvPicPr>
          <p:cNvPr id="10" name="Google Shape;116;p21">
            <a:extLst>
              <a:ext uri="{FF2B5EF4-FFF2-40B4-BE49-F238E27FC236}">
                <a16:creationId xmlns:a16="http://schemas.microsoft.com/office/drawing/2014/main" id="{899F9116-C85B-8F43-A322-B81016ECE58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6024" y="4228774"/>
            <a:ext cx="1817184" cy="2268017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0" name="標題 1">
            <a:extLst>
              <a:ext uri="{FF2B5EF4-FFF2-40B4-BE49-F238E27FC236}">
                <a16:creationId xmlns:a16="http://schemas.microsoft.com/office/drawing/2014/main" id="{F416ADC2-21D4-38A7-4FC2-AF856A23FE5B}"/>
              </a:ext>
            </a:extLst>
          </p:cNvPr>
          <p:cNvSpPr txBox="1">
            <a:spLocks/>
          </p:cNvSpPr>
          <p:nvPr/>
        </p:nvSpPr>
        <p:spPr>
          <a:xfrm>
            <a:off x="0" y="19567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altLang="zh-TW" err="1"/>
              <a:t>QuTS</a:t>
            </a:r>
            <a:r>
              <a:rPr lang="en-US" altLang="zh-TW"/>
              <a:t> hero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0277318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7FC87B95-29CB-4371-D772-13C31E8A6C6B}"/>
              </a:ext>
            </a:extLst>
          </p:cNvPr>
          <p:cNvSpPr/>
          <p:nvPr/>
        </p:nvSpPr>
        <p:spPr>
          <a:xfrm rot="10800000">
            <a:off x="654041" y="4265259"/>
            <a:ext cx="3010449" cy="2192248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74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9CD56C5F-120F-3EC8-EC68-E07B99234CBD}"/>
              </a:ext>
            </a:extLst>
          </p:cNvPr>
          <p:cNvSpPr/>
          <p:nvPr/>
        </p:nvSpPr>
        <p:spPr>
          <a:xfrm rot="10800000">
            <a:off x="665775" y="2853305"/>
            <a:ext cx="3010449" cy="1276565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74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文字方塊 67" hidden="1">
            <a:extLst>
              <a:ext uri="{FF2B5EF4-FFF2-40B4-BE49-F238E27FC236}">
                <a16:creationId xmlns:a16="http://schemas.microsoft.com/office/drawing/2014/main" id="{DD3DE9F3-AC7D-41D7-A9D9-AABDE7B7D3F5}"/>
              </a:ext>
            </a:extLst>
          </p:cNvPr>
          <p:cNvSpPr txBox="1"/>
          <p:nvPr/>
        </p:nvSpPr>
        <p:spPr>
          <a:xfrm>
            <a:off x="631180" y="362848"/>
            <a:ext cx="10859026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TS-h1090FU </a:t>
            </a:r>
            <a:r>
              <a:rPr lang="zh-TW" altLang="en-US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具備在線資料縮減技術，</a:t>
            </a:r>
            <a:b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能大幅延長 </a:t>
            </a:r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 </a:t>
            </a:r>
            <a:r>
              <a:rPr lang="zh-TW" altLang="en-US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的使用壽命</a:t>
            </a:r>
            <a:endParaRPr lang="en-US" altLang="zh-TW" sz="4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3536540" y="2924740"/>
            <a:ext cx="2678876" cy="1721387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3976373" y="2012418"/>
            <a:ext cx="7146207" cy="2063693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BDFFF9"/>
              </a:gs>
              <a:gs pos="100000">
                <a:srgbClr val="1DFFE9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7588832" y="5172833"/>
            <a:ext cx="1656974" cy="937840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A</a:t>
                </a:r>
                <a:endParaRPr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C</a:t>
                </a:r>
                <a:endParaRPr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B</a:t>
                </a:r>
                <a:endParaRPr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D</a:t>
                </a:r>
                <a:endParaRPr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B5FF71A-0367-45BF-A2D9-FE22B6E16730}"/>
              </a:ext>
            </a:extLst>
          </p:cNvPr>
          <p:cNvGrpSpPr/>
          <p:nvPr/>
        </p:nvGrpSpPr>
        <p:grpSpPr>
          <a:xfrm>
            <a:off x="5679847" y="5172833"/>
            <a:ext cx="3593102" cy="937840"/>
            <a:chOff x="6147389" y="4066228"/>
            <a:chExt cx="6041382" cy="1576868"/>
          </a:xfrm>
        </p:grpSpPr>
        <p:pic>
          <p:nvPicPr>
            <p:cNvPr id="16" name="圖形 45">
              <a:extLst>
                <a:ext uri="{FF2B5EF4-FFF2-40B4-BE49-F238E27FC236}">
                  <a16:creationId xmlns:a16="http://schemas.microsoft.com/office/drawing/2014/main" id="{D2632166-490E-4EA4-B14A-227D9496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7389" y="4066228"/>
              <a:ext cx="2786007" cy="1576868"/>
            </a:xfrm>
            <a:prstGeom prst="rect">
              <a:avLst/>
            </a:prstGeom>
          </p:spPr>
        </p:pic>
        <p:sp>
          <p:nvSpPr>
            <p:cNvPr id="18" name="Google Shape;448;p24">
              <a:extLst>
                <a:ext uri="{FF2B5EF4-FFF2-40B4-BE49-F238E27FC236}">
                  <a16:creationId xmlns:a16="http://schemas.microsoft.com/office/drawing/2014/main" id="{18FD0C58-9769-4DCF-B38C-2A2EF3D85822}"/>
                </a:ext>
              </a:extLst>
            </p:cNvPr>
            <p:cNvSpPr/>
            <p:nvPr/>
          </p:nvSpPr>
          <p:spPr>
            <a:xfrm>
              <a:off x="9445073" y="5195289"/>
              <a:ext cx="2743698" cy="3150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200"/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Deduplicated Data</a:t>
              </a:r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7BDF2F5-4ABC-4884-8AA5-BAEA6B5CD11E}"/>
              </a:ext>
            </a:extLst>
          </p:cNvPr>
          <p:cNvGrpSpPr/>
          <p:nvPr/>
        </p:nvGrpSpPr>
        <p:grpSpPr>
          <a:xfrm>
            <a:off x="3822335" y="5172833"/>
            <a:ext cx="1656974" cy="937840"/>
            <a:chOff x="2576979" y="4066229"/>
            <a:chExt cx="2786007" cy="1576868"/>
          </a:xfrm>
        </p:grpSpPr>
        <p:pic>
          <p:nvPicPr>
            <p:cNvPr id="24" name="圖形 42">
              <a:extLst>
                <a:ext uri="{FF2B5EF4-FFF2-40B4-BE49-F238E27FC236}">
                  <a16:creationId xmlns:a16="http://schemas.microsoft.com/office/drawing/2014/main" id="{2A15936A-3FFB-466B-BA5E-6F0F2333D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697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25" name="群組 43">
              <a:extLst>
                <a:ext uri="{FF2B5EF4-FFF2-40B4-BE49-F238E27FC236}">
                  <a16:creationId xmlns:a16="http://schemas.microsoft.com/office/drawing/2014/main" id="{7E1C7E63-E99A-4C2F-8DA2-B890C3CA3F11}"/>
                </a:ext>
              </a:extLst>
            </p:cNvPr>
            <p:cNvGrpSpPr/>
            <p:nvPr/>
          </p:nvGrpSpPr>
          <p:grpSpPr>
            <a:xfrm>
              <a:off x="3065882" y="4256204"/>
              <a:ext cx="1852740" cy="909847"/>
              <a:chOff x="4327765" y="3622547"/>
              <a:chExt cx="1852740" cy="909847"/>
            </a:xfrm>
          </p:grpSpPr>
          <p:sp>
            <p:nvSpPr>
              <p:cNvPr id="27" name="Google Shape;428;p24">
                <a:extLst>
                  <a:ext uri="{FF2B5EF4-FFF2-40B4-BE49-F238E27FC236}">
                    <a16:creationId xmlns:a16="http://schemas.microsoft.com/office/drawing/2014/main" id="{016ECB6F-B995-4CF3-8B6A-01B7F4A648CA}"/>
                  </a:ext>
                </a:extLst>
              </p:cNvPr>
              <p:cNvSpPr/>
              <p:nvPr/>
            </p:nvSpPr>
            <p:spPr>
              <a:xfrm>
                <a:off x="4327765" y="3622547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A</a:t>
                </a:r>
                <a:endParaRPr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Google Shape;429;p24">
                <a:extLst>
                  <a:ext uri="{FF2B5EF4-FFF2-40B4-BE49-F238E27FC236}">
                    <a16:creationId xmlns:a16="http://schemas.microsoft.com/office/drawing/2014/main" id="{B02CDA60-37B0-4753-BE18-4DFCF879CDFE}"/>
                  </a:ext>
                </a:extLst>
              </p:cNvPr>
              <p:cNvSpPr/>
              <p:nvPr/>
            </p:nvSpPr>
            <p:spPr>
              <a:xfrm>
                <a:off x="5293125" y="3622547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C</a:t>
                </a:r>
                <a:endParaRPr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Google Shape;430;p24">
                <a:extLst>
                  <a:ext uri="{FF2B5EF4-FFF2-40B4-BE49-F238E27FC236}">
                    <a16:creationId xmlns:a16="http://schemas.microsoft.com/office/drawing/2014/main" id="{12D8572A-95A8-4FD1-A6B5-004F18642F3B}"/>
                  </a:ext>
                </a:extLst>
              </p:cNvPr>
              <p:cNvSpPr/>
              <p:nvPr/>
            </p:nvSpPr>
            <p:spPr>
              <a:xfrm>
                <a:off x="4810445" y="3622547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B</a:t>
                </a:r>
                <a:endParaRPr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Google Shape;431;p24">
                <a:extLst>
                  <a:ext uri="{FF2B5EF4-FFF2-40B4-BE49-F238E27FC236}">
                    <a16:creationId xmlns:a16="http://schemas.microsoft.com/office/drawing/2014/main" id="{E535D319-5D34-4BA9-B02F-6B459EFC8A2F}"/>
                  </a:ext>
                </a:extLst>
              </p:cNvPr>
              <p:cNvSpPr/>
              <p:nvPr/>
            </p:nvSpPr>
            <p:spPr>
              <a:xfrm>
                <a:off x="5775805" y="3622547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D</a:t>
                </a:r>
                <a:endParaRPr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Google Shape;432;p24">
                <a:extLst>
                  <a:ext uri="{FF2B5EF4-FFF2-40B4-BE49-F238E27FC236}">
                    <a16:creationId xmlns:a16="http://schemas.microsoft.com/office/drawing/2014/main" id="{912A07D9-11F8-45BE-802A-71E58191D307}"/>
                  </a:ext>
                </a:extLst>
              </p:cNvPr>
              <p:cNvSpPr/>
              <p:nvPr/>
            </p:nvSpPr>
            <p:spPr>
              <a:xfrm>
                <a:off x="5293125" y="4129508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A</a:t>
                </a:r>
                <a:endParaRPr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" name="Google Shape;433;p24">
                <a:extLst>
                  <a:ext uri="{FF2B5EF4-FFF2-40B4-BE49-F238E27FC236}">
                    <a16:creationId xmlns:a16="http://schemas.microsoft.com/office/drawing/2014/main" id="{337A1D43-A105-4575-B11E-CF7BF9D34BFF}"/>
                  </a:ext>
                </a:extLst>
              </p:cNvPr>
              <p:cNvSpPr/>
              <p:nvPr/>
            </p:nvSpPr>
            <p:spPr>
              <a:xfrm>
                <a:off x="4810445" y="4129508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C</a:t>
                </a:r>
                <a:endParaRPr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Google Shape;434;p24">
                <a:extLst>
                  <a:ext uri="{FF2B5EF4-FFF2-40B4-BE49-F238E27FC236}">
                    <a16:creationId xmlns:a16="http://schemas.microsoft.com/office/drawing/2014/main" id="{075BE3CD-9791-4D3A-B493-EA34C202E4D0}"/>
                  </a:ext>
                </a:extLst>
              </p:cNvPr>
              <p:cNvSpPr/>
              <p:nvPr/>
            </p:nvSpPr>
            <p:spPr>
              <a:xfrm>
                <a:off x="5775805" y="4129508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B</a:t>
                </a:r>
                <a:endParaRPr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Google Shape;435;p24">
                <a:extLst>
                  <a:ext uri="{FF2B5EF4-FFF2-40B4-BE49-F238E27FC236}">
                    <a16:creationId xmlns:a16="http://schemas.microsoft.com/office/drawing/2014/main" id="{90B3B86C-B820-4BE2-AED9-CE437B7F0D56}"/>
                  </a:ext>
                </a:extLst>
              </p:cNvPr>
              <p:cNvSpPr/>
              <p:nvPr/>
            </p:nvSpPr>
            <p:spPr>
              <a:xfrm>
                <a:off x="4327765" y="4129508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D8D8D8"/>
                  </a:buClr>
                  <a:buSzPts val="1400"/>
                </a:pPr>
                <a:r>
                  <a:rPr lang="en-US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D</a:t>
                </a:r>
                <a:endParaRPr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6" name="Google Shape;447;p24">
              <a:extLst>
                <a:ext uri="{FF2B5EF4-FFF2-40B4-BE49-F238E27FC236}">
                  <a16:creationId xmlns:a16="http://schemas.microsoft.com/office/drawing/2014/main" id="{835921C6-DC9C-40DA-9D6F-25D731302BCE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D8D8D8"/>
                </a:buClr>
                <a:buSzPts val="1200"/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Original Data</a:t>
              </a:r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36" name="圖形 44">
            <a:extLst>
              <a:ext uri="{FF2B5EF4-FFF2-40B4-BE49-F238E27FC236}">
                <a16:creationId xmlns:a16="http://schemas.microsoft.com/office/drawing/2014/main" id="{6FF2E2DC-2E4B-4621-AF67-7B63265E3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07431" y="5172833"/>
            <a:ext cx="1656974" cy="937840"/>
          </a:xfrm>
          <a:prstGeom prst="rect">
            <a:avLst/>
          </a:prstGeom>
        </p:spPr>
      </p:pic>
      <p:sp>
        <p:nvSpPr>
          <p:cNvPr id="37" name="Google Shape;453;p24">
            <a:extLst>
              <a:ext uri="{FF2B5EF4-FFF2-40B4-BE49-F238E27FC236}">
                <a16:creationId xmlns:a16="http://schemas.microsoft.com/office/drawing/2014/main" id="{A242DB51-E193-437B-80F1-DEA63DBD66A5}"/>
              </a:ext>
            </a:extLst>
          </p:cNvPr>
          <p:cNvSpPr/>
          <p:nvPr/>
        </p:nvSpPr>
        <p:spPr>
          <a:xfrm>
            <a:off x="9740893" y="5849432"/>
            <a:ext cx="1246743" cy="18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SSD Pool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DFDDFB67-25A1-4869-A649-2A7A34D1A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94215" y="5325275"/>
            <a:ext cx="366999" cy="467089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894F30A5-F9A6-42CB-93FB-5989D24E1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56710" y="5325275"/>
            <a:ext cx="366999" cy="467089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4E1F6ED3-8A80-483B-A47F-A8898A56D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16452" y="5325275"/>
            <a:ext cx="366999" cy="467089"/>
          </a:xfrm>
          <a:prstGeom prst="rect">
            <a:avLst/>
          </a:prstGeom>
        </p:spPr>
      </p:pic>
      <p:grpSp>
        <p:nvGrpSpPr>
          <p:cNvPr id="41" name="群組 49">
            <a:extLst>
              <a:ext uri="{FF2B5EF4-FFF2-40B4-BE49-F238E27FC236}">
                <a16:creationId xmlns:a16="http://schemas.microsoft.com/office/drawing/2014/main" id="{F3C59377-00BD-4423-8A25-D3C0CD348115}"/>
              </a:ext>
            </a:extLst>
          </p:cNvPr>
          <p:cNvGrpSpPr/>
          <p:nvPr/>
        </p:nvGrpSpPr>
        <p:grpSpPr>
          <a:xfrm rot="5400000">
            <a:off x="4117765" y="4215823"/>
            <a:ext cx="1062412" cy="827856"/>
            <a:chOff x="2641159" y="3469016"/>
            <a:chExt cx="1085362" cy="896250"/>
          </a:xfrm>
        </p:grpSpPr>
        <p:sp>
          <p:nvSpPr>
            <p:cNvPr id="42" name="Google Shape;455;p24">
              <a:extLst>
                <a:ext uri="{FF2B5EF4-FFF2-40B4-BE49-F238E27FC236}">
                  <a16:creationId xmlns:a16="http://schemas.microsoft.com/office/drawing/2014/main" id="{23A68C3D-3048-412C-A46D-DC92C4DDA41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Google Shape;456;p24">
              <a:extLst>
                <a:ext uri="{FF2B5EF4-FFF2-40B4-BE49-F238E27FC236}">
                  <a16:creationId xmlns:a16="http://schemas.microsoft.com/office/drawing/2014/main" id="{7E7CAFB3-F1B4-4F6E-8CB6-0FF66B57A25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Google Shape;457;p24">
              <a:extLst>
                <a:ext uri="{FF2B5EF4-FFF2-40B4-BE49-F238E27FC236}">
                  <a16:creationId xmlns:a16="http://schemas.microsoft.com/office/drawing/2014/main" id="{1A275510-ECB1-44F8-AD8E-7FC23C087668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5028543" y="4746277"/>
            <a:ext cx="733495" cy="23941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200" b="1">
                <a:solidFill>
                  <a:srgbClr val="1DFFE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Write</a:t>
            </a: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8621204" y="6171906"/>
            <a:ext cx="2476991" cy="495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1200" b="1">
                <a:solidFill>
                  <a:srgbClr val="1DFFE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Write to SSDs as sequential as much as possible.</a:t>
            </a: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4914552" y="6223354"/>
            <a:ext cx="1279204" cy="23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200" b="1">
                <a:solidFill>
                  <a:srgbClr val="1DFFE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Compression</a:t>
            </a: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6856056" y="6223354"/>
            <a:ext cx="1354102" cy="19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1200" b="1">
                <a:solidFill>
                  <a:srgbClr val="1DFFE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Deduplication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6E4E9887-AE26-4F2E-A7CD-FC520DE690C5}"/>
              </a:ext>
            </a:extLst>
          </p:cNvPr>
          <p:cNvGrpSpPr/>
          <p:nvPr/>
        </p:nvGrpSpPr>
        <p:grpSpPr>
          <a:xfrm>
            <a:off x="5313557" y="5463974"/>
            <a:ext cx="4326374" cy="419815"/>
            <a:chOff x="5102577" y="5060423"/>
            <a:chExt cx="4683818" cy="454500"/>
          </a:xfrm>
        </p:grpSpPr>
        <p:sp>
          <p:nvSpPr>
            <p:cNvPr id="56" name="Google Shape;451;p24">
              <a:extLst>
                <a:ext uri="{FF2B5EF4-FFF2-40B4-BE49-F238E27FC236}">
                  <a16:creationId xmlns:a16="http://schemas.microsoft.com/office/drawing/2014/main" id="{EE9DB14F-5C16-441E-A983-6CBE1E21477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Google Shape;451;p24">
              <a:extLst>
                <a:ext uri="{FF2B5EF4-FFF2-40B4-BE49-F238E27FC236}">
                  <a16:creationId xmlns:a16="http://schemas.microsoft.com/office/drawing/2014/main" id="{5CA4425F-B621-457A-8A2D-1271A1534D53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Google Shape;451;p24">
              <a:extLst>
                <a:ext uri="{FF2B5EF4-FFF2-40B4-BE49-F238E27FC236}">
                  <a16:creationId xmlns:a16="http://schemas.microsoft.com/office/drawing/2014/main" id="{0B818020-B201-49D1-ABC6-42E4C8AD8B1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5650392" y="5880598"/>
            <a:ext cx="1769538" cy="18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Compressed Data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6111620" y="5327910"/>
            <a:ext cx="166648" cy="241588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6540908" y="5327910"/>
            <a:ext cx="166648" cy="241588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6326264" y="5327910"/>
            <a:ext cx="166648" cy="241588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6755551" y="5327910"/>
            <a:ext cx="166648" cy="241588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6560370" y="5636668"/>
            <a:ext cx="166648" cy="241588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6337109" y="5645465"/>
            <a:ext cx="166648" cy="241588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6775213" y="5636668"/>
            <a:ext cx="166648" cy="241588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6122229" y="5645466"/>
            <a:ext cx="166648" cy="241588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5" t="2850" r="1272" b="2302"/>
          <a:stretch/>
        </p:blipFill>
        <p:spPr>
          <a:xfrm>
            <a:off x="7545624" y="3399710"/>
            <a:ext cx="3552571" cy="1482128"/>
          </a:xfrm>
          <a:prstGeom prst="rect">
            <a:avLst/>
          </a:prstGeom>
          <a:noFill/>
          <a:ln w="31750">
            <a:solidFill>
              <a:srgbClr val="999999"/>
            </a:solidFill>
          </a:ln>
          <a:effectLst/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7940284" y="867201"/>
            <a:ext cx="879891" cy="5484559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2" t="41827" r="1820" b="10966"/>
          <a:stretch/>
        </p:blipFill>
        <p:spPr>
          <a:xfrm>
            <a:off x="5641696" y="2020896"/>
            <a:ext cx="5477140" cy="1451687"/>
          </a:xfrm>
          <a:prstGeom prst="rect">
            <a:avLst/>
          </a:prstGeom>
          <a:noFill/>
          <a:ln w="28575">
            <a:solidFill>
              <a:srgbClr val="8FFFF4"/>
            </a:solidFill>
          </a:ln>
          <a:effectLst/>
        </p:spPr>
      </p:pic>
      <p:sp>
        <p:nvSpPr>
          <p:cNvPr id="70" name="Google Shape;426;p24">
            <a:extLst>
              <a:ext uri="{FF2B5EF4-FFF2-40B4-BE49-F238E27FC236}">
                <a16:creationId xmlns:a16="http://schemas.microsoft.com/office/drawing/2014/main" id="{A1A0A9DB-2E39-42EA-9437-19996825887B}"/>
              </a:ext>
            </a:extLst>
          </p:cNvPr>
          <p:cNvSpPr txBox="1"/>
          <p:nvPr/>
        </p:nvSpPr>
        <p:spPr>
          <a:xfrm>
            <a:off x="755418" y="3086298"/>
            <a:ext cx="2836317" cy="96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112773">
              <a:lnSpc>
                <a:spcPts val="2500"/>
              </a:lnSpc>
              <a:buClr>
                <a:schemeClr val="accent2"/>
              </a:buClr>
              <a:buSzPts val="2400"/>
            </a:pPr>
            <a:r>
              <a:rPr lang="en-US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ZFS </a:t>
            </a:r>
            <a:r>
              <a:rPr lang="zh-TW" altLang="en-US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檔案系統的重複數據刪除與壓縮功能</a:t>
            </a:r>
            <a:endParaRPr lang="en-US" sz="175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3" name="Google Shape;427;p24">
            <a:extLst>
              <a:ext uri="{FF2B5EF4-FFF2-40B4-BE49-F238E27FC236}">
                <a16:creationId xmlns:a16="http://schemas.microsoft.com/office/drawing/2014/main" id="{00A43238-BE22-4BE1-BFBE-F30EF3C69942}"/>
              </a:ext>
            </a:extLst>
          </p:cNvPr>
          <p:cNvSpPr txBox="1"/>
          <p:nvPr/>
        </p:nvSpPr>
        <p:spPr>
          <a:xfrm>
            <a:off x="693583" y="4500156"/>
            <a:ext cx="2756931" cy="183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>
              <a:lnSpc>
                <a:spcPts val="2500"/>
              </a:lnSpc>
              <a:buClr>
                <a:srgbClr val="D8D8D8"/>
              </a:buClr>
              <a:buSzPts val="1400"/>
            </a:pPr>
            <a:r>
              <a:rPr lang="zh-TW" altLang="en-US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透過資料減量來大幅減少 </a:t>
            </a:r>
            <a:r>
              <a:rPr lang="en-US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en-US" altLang="zh-TW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的寫入次數</a:t>
            </a:r>
            <a:r>
              <a:rPr lang="en-US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，ZFS</a:t>
            </a:r>
            <a:r>
              <a:rPr lang="en-US" altLang="zh-TW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檔案系統也因此成為 </a:t>
            </a:r>
            <a:r>
              <a:rPr lang="en-US" altLang="zh-TW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 Flash / </a:t>
            </a:r>
            <a:r>
              <a:rPr lang="zh-TW" altLang="en-US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</a:t>
            </a:r>
            <a:r>
              <a:rPr lang="en-US" altLang="zh-TW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SSD </a:t>
            </a:r>
            <a:r>
              <a:rPr lang="zh-TW" altLang="en-US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系統</a:t>
            </a:r>
            <a:r>
              <a:rPr lang="en-US" sz="175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的最佳</a:t>
            </a:r>
            <a:r>
              <a:rPr lang="zh-TW" altLang="en-US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搭配夥伴</a:t>
            </a:r>
            <a:r>
              <a:rPr lang="en-US" sz="175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zh-TW" altLang="en-US" sz="175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0D6759EF-D206-4D6C-5129-047A6B13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70376"/>
            <a:ext cx="11142133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ts val="5000"/>
              </a:lnSpc>
            </a:pPr>
            <a:r>
              <a:rPr lang="en-US" altLang="zh-TW">
                <a:sym typeface="Arial" panose="020B0604020202020204" pitchFamily="34" charset="0"/>
              </a:rPr>
              <a:t>NAS &amp; </a:t>
            </a:r>
            <a:r>
              <a:rPr lang="en-US" altLang="zh-TW" err="1">
                <a:sym typeface="Arial" panose="020B0604020202020204" pitchFamily="34" charset="0"/>
              </a:rPr>
              <a:t>QuTS</a:t>
            </a:r>
            <a:r>
              <a:rPr lang="en-US" altLang="zh-TW">
                <a:sym typeface="Arial" panose="020B0604020202020204" pitchFamily="34" charset="0"/>
              </a:rPr>
              <a:t> hero O.S.</a:t>
            </a:r>
            <a:r>
              <a:rPr lang="zh-TW" altLang="en-US">
                <a:sym typeface="Arial" panose="020B0604020202020204" pitchFamily="34" charset="0"/>
              </a:rPr>
              <a:t>具備在線資料縮減技術，</a:t>
            </a:r>
            <a:br>
              <a:rPr lang="zh-TW" altLang="en-US">
                <a:sym typeface="Arial" panose="020B0604020202020204" pitchFamily="34" charset="0"/>
              </a:rPr>
            </a:br>
            <a:r>
              <a:rPr lang="zh-TW" altLang="en-US">
                <a:sym typeface="Arial" panose="020B0604020202020204" pitchFamily="34" charset="0"/>
              </a:rPr>
              <a:t>能大幅延長 </a:t>
            </a:r>
            <a:r>
              <a:rPr lang="en-US" altLang="zh-TW">
                <a:sym typeface="Arial" panose="020B0604020202020204" pitchFamily="34" charset="0"/>
              </a:rPr>
              <a:t>SSD </a:t>
            </a:r>
            <a:r>
              <a:rPr lang="zh-TW" altLang="en-US">
                <a:sym typeface="Arial" panose="020B0604020202020204" pitchFamily="34" charset="0"/>
              </a:rPr>
              <a:t>的使用壽命</a:t>
            </a: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25147E6D-801C-7557-C1EC-DA7832DE9DFB}"/>
              </a:ext>
            </a:extLst>
          </p:cNvPr>
          <p:cNvGrpSpPr/>
          <p:nvPr/>
        </p:nvGrpSpPr>
        <p:grpSpPr>
          <a:xfrm>
            <a:off x="0" y="2086158"/>
            <a:ext cx="5358448" cy="564162"/>
            <a:chOff x="0" y="2015132"/>
            <a:chExt cx="4972481" cy="547555"/>
          </a:xfrm>
        </p:grpSpPr>
        <p:sp>
          <p:nvSpPr>
            <p:cNvPr id="22" name="矩形: 圓角化同側角落 21">
              <a:extLst>
                <a:ext uri="{FF2B5EF4-FFF2-40B4-BE49-F238E27FC236}">
                  <a16:creationId xmlns:a16="http://schemas.microsoft.com/office/drawing/2014/main" id="{0CCC2CA0-FA4E-D145-B934-91B04BC12B9B}"/>
                </a:ext>
              </a:extLst>
            </p:cNvPr>
            <p:cNvSpPr/>
            <p:nvPr/>
          </p:nvSpPr>
          <p:spPr>
            <a:xfrm rot="5400000">
              <a:off x="2145916" y="-130784"/>
              <a:ext cx="547555" cy="4839388"/>
            </a:xfrm>
            <a:prstGeom prst="round2SameRect">
              <a:avLst>
                <a:gd name="adj1" fmla="val 15909"/>
                <a:gd name="adj2" fmla="val 0"/>
              </a:avLst>
            </a:prstGeom>
            <a:gradFill>
              <a:gsLst>
                <a:gs pos="100000">
                  <a:srgbClr val="EC6A08"/>
                </a:gs>
                <a:gs pos="0">
                  <a:srgbClr val="E9411F"/>
                </a:gs>
              </a:gsLst>
              <a:lin ang="2700000" scaled="0"/>
            </a:gradFill>
            <a:ln>
              <a:solidFill>
                <a:srgbClr val="EC6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22B2FE5C-D175-D40C-C94B-4478F52FB91F}"/>
                </a:ext>
              </a:extLst>
            </p:cNvPr>
            <p:cNvSpPr txBox="1"/>
            <p:nvPr/>
          </p:nvSpPr>
          <p:spPr>
            <a:xfrm>
              <a:off x="610033" y="2038732"/>
              <a:ext cx="4362448" cy="50276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zh-TW" altLang="en-US" sz="2650" b="1" kern="0">
                  <a:solidFill>
                    <a:schemeClr val="bg1"/>
                  </a:solidFill>
                  <a:latin typeface="微軟正黑體"/>
                  <a:ea typeface="微軟正黑體"/>
                  <a:cs typeface="Calibri"/>
                  <a:sym typeface="Arial" panose="020B0604020202020204" pitchFamily="34" charset="0"/>
                </a:rPr>
                <a:t>必須在存入前減量才有效用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0981672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: 圓角 24">
            <a:extLst>
              <a:ext uri="{FF2B5EF4-FFF2-40B4-BE49-F238E27FC236}">
                <a16:creationId xmlns:a16="http://schemas.microsoft.com/office/drawing/2014/main" id="{90A7CAE8-1CB7-7F97-DD42-932187AA8EF4}"/>
              </a:ext>
            </a:extLst>
          </p:cNvPr>
          <p:cNvSpPr/>
          <p:nvPr/>
        </p:nvSpPr>
        <p:spPr>
          <a:xfrm>
            <a:off x="5498503" y="1510776"/>
            <a:ext cx="6934310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" name="矩形: 圓角 24">
            <a:extLst>
              <a:ext uri="{FF2B5EF4-FFF2-40B4-BE49-F238E27FC236}">
                <a16:creationId xmlns:a16="http://schemas.microsoft.com/office/drawing/2014/main" id="{FA73F5A0-4680-8494-62F4-46EE4FF45056}"/>
              </a:ext>
            </a:extLst>
          </p:cNvPr>
          <p:cNvSpPr/>
          <p:nvPr/>
        </p:nvSpPr>
        <p:spPr>
          <a:xfrm>
            <a:off x="-137625" y="1321126"/>
            <a:ext cx="6934310" cy="60124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1" name="Shape 317">
            <a:extLst>
              <a:ext uri="{FF2B5EF4-FFF2-40B4-BE49-F238E27FC236}">
                <a16:creationId xmlns:a16="http://schemas.microsoft.com/office/drawing/2014/main" id="{34AD1B37-FFF4-3091-6C4F-0880529CF385}"/>
              </a:ext>
            </a:extLst>
          </p:cNvPr>
          <p:cNvSpPr/>
          <p:nvPr/>
        </p:nvSpPr>
        <p:spPr>
          <a:xfrm>
            <a:off x="382158" y="2284307"/>
            <a:ext cx="5586026" cy="4321743"/>
          </a:xfrm>
          <a:prstGeom prst="roundRect">
            <a:avLst>
              <a:gd name="adj" fmla="val 1428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75441FEA-2475-D5C9-AE86-1C0C1210DBC0}"/>
              </a:ext>
            </a:extLst>
          </p:cNvPr>
          <p:cNvSpPr/>
          <p:nvPr/>
        </p:nvSpPr>
        <p:spPr>
          <a:xfrm>
            <a:off x="829091" y="1999842"/>
            <a:ext cx="4967140" cy="522371"/>
          </a:xfrm>
          <a:prstGeom prst="roundRect">
            <a:avLst>
              <a:gd name="adj" fmla="val 9373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0225FCC-E296-42AC-9A92-153524FEC3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0881"/>
            <a:ext cx="12192000" cy="841915"/>
          </a:xfrm>
        </p:spPr>
        <p:txBody>
          <a:bodyPr/>
          <a:lstStyle/>
          <a:p>
            <a:pPr algn="ctr"/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SnapSync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快照同步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C8932C55-62BC-402E-97EC-6A4B5BF7EB3C}"/>
              </a:ext>
            </a:extLst>
          </p:cNvPr>
          <p:cNvSpPr txBox="1"/>
          <p:nvPr/>
        </p:nvSpPr>
        <p:spPr>
          <a:xfrm>
            <a:off x="369536" y="1056801"/>
            <a:ext cx="114272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j-cs"/>
                <a:sym typeface="Arial" panose="020B0604020202020204" pitchFamily="34" charset="0"/>
              </a:rPr>
              <a:t>最經濟高效的複合式備份，數據保護和災難復原解決方案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" name="群組 3" hidden="1">
            <a:extLst>
              <a:ext uri="{FF2B5EF4-FFF2-40B4-BE49-F238E27FC236}">
                <a16:creationId xmlns:a16="http://schemas.microsoft.com/office/drawing/2014/main" id="{FBCB43E9-3C9A-768C-1B81-9E858822DF2D}"/>
              </a:ext>
            </a:extLst>
          </p:cNvPr>
          <p:cNvGrpSpPr/>
          <p:nvPr/>
        </p:nvGrpSpPr>
        <p:grpSpPr>
          <a:xfrm>
            <a:off x="441119" y="1992142"/>
            <a:ext cx="11046692" cy="6018318"/>
            <a:chOff x="441119" y="1992142"/>
            <a:chExt cx="11046692" cy="6018318"/>
          </a:xfrm>
        </p:grpSpPr>
        <p:cxnSp>
          <p:nvCxnSpPr>
            <p:cNvPr id="57" name="直線單箭頭接點 915">
              <a:extLst>
                <a:ext uri="{FF2B5EF4-FFF2-40B4-BE49-F238E27FC236}">
                  <a16:creationId xmlns:a16="http://schemas.microsoft.com/office/drawing/2014/main" id="{5A433D8C-E7CD-4EA2-8FC5-FC40C0FD49DB}"/>
                </a:ext>
              </a:extLst>
            </p:cNvPr>
            <p:cNvCxnSpPr>
              <a:cxnSpLocks/>
            </p:cNvCxnSpPr>
            <p:nvPr/>
          </p:nvCxnSpPr>
          <p:spPr>
            <a:xfrm>
              <a:off x="2766370" y="5294972"/>
              <a:ext cx="1269663" cy="0"/>
            </a:xfrm>
            <a:prstGeom prst="straightConnector1">
              <a:avLst/>
            </a:prstGeom>
            <a:ln w="25400">
              <a:solidFill>
                <a:srgbClr val="88F2DC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4C207531-2253-4E3E-9F12-B49519C21C12}"/>
                </a:ext>
              </a:extLst>
            </p:cNvPr>
            <p:cNvSpPr txBox="1"/>
            <p:nvPr/>
          </p:nvSpPr>
          <p:spPr>
            <a:xfrm>
              <a:off x="6423484" y="2501404"/>
              <a:ext cx="2257349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Production Server</a:t>
              </a:r>
              <a:endParaRPr lang="zh-TW" alt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4D5DB653-2266-4022-B7BB-B3A8071B0FBD}"/>
                </a:ext>
              </a:extLst>
            </p:cNvPr>
            <p:cNvGrpSpPr/>
            <p:nvPr/>
          </p:nvGrpSpPr>
          <p:grpSpPr>
            <a:xfrm>
              <a:off x="4060618" y="5118345"/>
              <a:ext cx="1782020" cy="341541"/>
              <a:chOff x="4388896" y="4191428"/>
              <a:chExt cx="1165610" cy="223402"/>
            </a:xfrm>
            <a:gradFill>
              <a:gsLst>
                <a:gs pos="100000">
                  <a:srgbClr val="3965B5"/>
                </a:gs>
                <a:gs pos="0">
                  <a:srgbClr val="274DA5"/>
                </a:gs>
              </a:gsLst>
              <a:lin ang="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手繪多邊形: 圖案 9">
                <a:extLst>
                  <a:ext uri="{FF2B5EF4-FFF2-40B4-BE49-F238E27FC236}">
                    <a16:creationId xmlns:a16="http://schemas.microsoft.com/office/drawing/2014/main" id="{F02DF4E0-3378-43D9-92EC-B2D3A201BF92}"/>
                  </a:ext>
                </a:extLst>
              </p:cNvPr>
              <p:cNvSpPr/>
              <p:nvPr/>
            </p:nvSpPr>
            <p:spPr>
              <a:xfrm>
                <a:off x="4390688" y="4193220"/>
                <a:ext cx="1162024" cy="218776"/>
              </a:xfrm>
              <a:custGeom>
                <a:avLst/>
                <a:gdLst>
                  <a:gd name="connsiteX0" fmla="*/ 79058 w 3086100"/>
                  <a:gd name="connsiteY0" fmla="*/ 590169 h 581025"/>
                  <a:gd name="connsiteX1" fmla="*/ 0 w 3086100"/>
                  <a:gd name="connsiteY1" fmla="*/ 511112 h 581025"/>
                  <a:gd name="connsiteX2" fmla="*/ 0 w 3086100"/>
                  <a:gd name="connsiteY2" fmla="*/ 79058 h 581025"/>
                  <a:gd name="connsiteX3" fmla="*/ 79058 w 3086100"/>
                  <a:gd name="connsiteY3" fmla="*/ 0 h 581025"/>
                  <a:gd name="connsiteX4" fmla="*/ 3009329 w 3086100"/>
                  <a:gd name="connsiteY4" fmla="*/ 0 h 581025"/>
                  <a:gd name="connsiteX5" fmla="*/ 3088291 w 3086100"/>
                  <a:gd name="connsiteY5" fmla="*/ 79058 h 581025"/>
                  <a:gd name="connsiteX6" fmla="*/ 3088291 w 3086100"/>
                  <a:gd name="connsiteY6" fmla="*/ 511112 h 581025"/>
                  <a:gd name="connsiteX7" fmla="*/ 3009329 w 3086100"/>
                  <a:gd name="connsiteY7" fmla="*/ 590169 h 581025"/>
                  <a:gd name="connsiteX8" fmla="*/ 79058 w 3086100"/>
                  <a:gd name="connsiteY8" fmla="*/ 590169 h 581025"/>
                  <a:gd name="connsiteX9" fmla="*/ 2995517 w 3086100"/>
                  <a:gd name="connsiteY9" fmla="*/ 143637 h 581025"/>
                  <a:gd name="connsiteX10" fmla="*/ 2967038 w 3086100"/>
                  <a:gd name="connsiteY10" fmla="*/ 172117 h 581025"/>
                  <a:gd name="connsiteX11" fmla="*/ 2967038 w 3086100"/>
                  <a:gd name="connsiteY11" fmla="*/ 350806 h 581025"/>
                  <a:gd name="connsiteX12" fmla="*/ 2995517 w 3086100"/>
                  <a:gd name="connsiteY12" fmla="*/ 379286 h 581025"/>
                  <a:gd name="connsiteX13" fmla="*/ 3023997 w 3086100"/>
                  <a:gd name="connsiteY13" fmla="*/ 350806 h 581025"/>
                  <a:gd name="connsiteX14" fmla="*/ 3023997 w 3086100"/>
                  <a:gd name="connsiteY14" fmla="*/ 172117 h 581025"/>
                  <a:gd name="connsiteX15" fmla="*/ 2995517 w 3086100"/>
                  <a:gd name="connsiteY15" fmla="*/ 143637 h 581025"/>
                  <a:gd name="connsiteX16" fmla="*/ 92774 w 3086100"/>
                  <a:gd name="connsiteY16" fmla="*/ 143637 h 581025"/>
                  <a:gd name="connsiteX17" fmla="*/ 64294 w 3086100"/>
                  <a:gd name="connsiteY17" fmla="*/ 172117 h 581025"/>
                  <a:gd name="connsiteX18" fmla="*/ 64294 w 3086100"/>
                  <a:gd name="connsiteY18" fmla="*/ 350806 h 581025"/>
                  <a:gd name="connsiteX19" fmla="*/ 92774 w 3086100"/>
                  <a:gd name="connsiteY19" fmla="*/ 379286 h 581025"/>
                  <a:gd name="connsiteX20" fmla="*/ 121253 w 3086100"/>
                  <a:gd name="connsiteY20" fmla="*/ 350806 h 581025"/>
                  <a:gd name="connsiteX21" fmla="*/ 121253 w 3086100"/>
                  <a:gd name="connsiteY21" fmla="*/ 172117 h 581025"/>
                  <a:gd name="connsiteX22" fmla="*/ 92774 w 3086100"/>
                  <a:gd name="connsiteY22" fmla="*/ 143637 h 581025"/>
                  <a:gd name="connsiteX23" fmla="*/ 92774 w 3086100"/>
                  <a:gd name="connsiteY23" fmla="*/ 143637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86100" h="581025">
                    <a:moveTo>
                      <a:pt x="79058" y="590169"/>
                    </a:moveTo>
                    <a:cubicBezTo>
                      <a:pt x="35528" y="590169"/>
                      <a:pt x="0" y="554736"/>
                      <a:pt x="0" y="511112"/>
                    </a:cubicBezTo>
                    <a:lnTo>
                      <a:pt x="0" y="79058"/>
                    </a:lnTo>
                    <a:cubicBezTo>
                      <a:pt x="0" y="35528"/>
                      <a:pt x="35433" y="0"/>
                      <a:pt x="79058" y="0"/>
                    </a:cubicBezTo>
                    <a:lnTo>
                      <a:pt x="3009329" y="0"/>
                    </a:lnTo>
                    <a:cubicBezTo>
                      <a:pt x="3052858" y="0"/>
                      <a:pt x="3088291" y="35433"/>
                      <a:pt x="3088291" y="79058"/>
                    </a:cubicBezTo>
                    <a:lnTo>
                      <a:pt x="3088291" y="511112"/>
                    </a:lnTo>
                    <a:cubicBezTo>
                      <a:pt x="3088291" y="554641"/>
                      <a:pt x="3052858" y="590169"/>
                      <a:pt x="3009329" y="590169"/>
                    </a:cubicBezTo>
                    <a:lnTo>
                      <a:pt x="79058" y="590169"/>
                    </a:lnTo>
                    <a:close/>
                    <a:moveTo>
                      <a:pt x="2995517" y="143637"/>
                    </a:moveTo>
                    <a:cubicBezTo>
                      <a:pt x="2979801" y="143637"/>
                      <a:pt x="2967038" y="156401"/>
                      <a:pt x="2967038" y="172117"/>
                    </a:cubicBezTo>
                    <a:lnTo>
                      <a:pt x="2967038" y="350806"/>
                    </a:lnTo>
                    <a:cubicBezTo>
                      <a:pt x="2967038" y="366522"/>
                      <a:pt x="2979801" y="379286"/>
                      <a:pt x="2995517" y="379286"/>
                    </a:cubicBezTo>
                    <a:cubicBezTo>
                      <a:pt x="3011234" y="379286"/>
                      <a:pt x="3023997" y="366522"/>
                      <a:pt x="3023997" y="350806"/>
                    </a:cubicBezTo>
                    <a:lnTo>
                      <a:pt x="3023997" y="172117"/>
                    </a:lnTo>
                    <a:cubicBezTo>
                      <a:pt x="3023997" y="156401"/>
                      <a:pt x="3011138" y="143637"/>
                      <a:pt x="2995517" y="143637"/>
                    </a:cubicBezTo>
                    <a:close/>
                    <a:moveTo>
                      <a:pt x="92774" y="143637"/>
                    </a:moveTo>
                    <a:cubicBezTo>
                      <a:pt x="77057" y="143637"/>
                      <a:pt x="64294" y="156401"/>
                      <a:pt x="64294" y="172117"/>
                    </a:cubicBezTo>
                    <a:lnTo>
                      <a:pt x="64294" y="350806"/>
                    </a:lnTo>
                    <a:cubicBezTo>
                      <a:pt x="64294" y="366522"/>
                      <a:pt x="77057" y="379286"/>
                      <a:pt x="92774" y="379286"/>
                    </a:cubicBezTo>
                    <a:cubicBezTo>
                      <a:pt x="108490" y="379286"/>
                      <a:pt x="121253" y="366522"/>
                      <a:pt x="121253" y="350806"/>
                    </a:cubicBezTo>
                    <a:lnTo>
                      <a:pt x="121253" y="172117"/>
                    </a:lnTo>
                    <a:cubicBezTo>
                      <a:pt x="121253" y="156401"/>
                      <a:pt x="108490" y="143637"/>
                      <a:pt x="92774" y="143637"/>
                    </a:cubicBezTo>
                    <a:lnTo>
                      <a:pt x="92774" y="14363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手繪多邊形: 圖案 10">
                <a:extLst>
                  <a:ext uri="{FF2B5EF4-FFF2-40B4-BE49-F238E27FC236}">
                    <a16:creationId xmlns:a16="http://schemas.microsoft.com/office/drawing/2014/main" id="{4034FE09-2A6E-43FB-ADFF-1B24B760EC28}"/>
                  </a:ext>
                </a:extLst>
              </p:cNvPr>
              <p:cNvSpPr/>
              <p:nvPr/>
            </p:nvSpPr>
            <p:spPr>
              <a:xfrm>
                <a:off x="4388896" y="4191428"/>
                <a:ext cx="1165610" cy="222362"/>
              </a:xfrm>
              <a:custGeom>
                <a:avLst/>
                <a:gdLst>
                  <a:gd name="connsiteX0" fmla="*/ 3013996 w 3095625"/>
                  <a:gd name="connsiteY0" fmla="*/ 9525 h 590550"/>
                  <a:gd name="connsiteX1" fmla="*/ 3088291 w 3095625"/>
                  <a:gd name="connsiteY1" fmla="*/ 83820 h 590550"/>
                  <a:gd name="connsiteX2" fmla="*/ 3088291 w 3095625"/>
                  <a:gd name="connsiteY2" fmla="*/ 515874 h 590550"/>
                  <a:gd name="connsiteX3" fmla="*/ 3013996 w 3095625"/>
                  <a:gd name="connsiteY3" fmla="*/ 590169 h 590550"/>
                  <a:gd name="connsiteX4" fmla="*/ 83820 w 3095625"/>
                  <a:gd name="connsiteY4" fmla="*/ 590169 h 590550"/>
                  <a:gd name="connsiteX5" fmla="*/ 9525 w 3095625"/>
                  <a:gd name="connsiteY5" fmla="*/ 515874 h 590550"/>
                  <a:gd name="connsiteX6" fmla="*/ 9525 w 3095625"/>
                  <a:gd name="connsiteY6" fmla="*/ 83820 h 590550"/>
                  <a:gd name="connsiteX7" fmla="*/ 83820 w 3095625"/>
                  <a:gd name="connsiteY7" fmla="*/ 9525 h 590550"/>
                  <a:gd name="connsiteX8" fmla="*/ 3013996 w 3095625"/>
                  <a:gd name="connsiteY8" fmla="*/ 9525 h 590550"/>
                  <a:gd name="connsiteX9" fmla="*/ 3000280 w 3095625"/>
                  <a:gd name="connsiteY9" fmla="*/ 388906 h 590550"/>
                  <a:gd name="connsiteX10" fmla="*/ 3000280 w 3095625"/>
                  <a:gd name="connsiteY10" fmla="*/ 388906 h 590550"/>
                  <a:gd name="connsiteX11" fmla="*/ 3033522 w 3095625"/>
                  <a:gd name="connsiteY11" fmla="*/ 355664 h 590550"/>
                  <a:gd name="connsiteX12" fmla="*/ 3033522 w 3095625"/>
                  <a:gd name="connsiteY12" fmla="*/ 176879 h 590550"/>
                  <a:gd name="connsiteX13" fmla="*/ 3000280 w 3095625"/>
                  <a:gd name="connsiteY13" fmla="*/ 143637 h 590550"/>
                  <a:gd name="connsiteX14" fmla="*/ 2967038 w 3095625"/>
                  <a:gd name="connsiteY14" fmla="*/ 176879 h 590550"/>
                  <a:gd name="connsiteX15" fmla="*/ 2967038 w 3095625"/>
                  <a:gd name="connsiteY15" fmla="*/ 355568 h 590550"/>
                  <a:gd name="connsiteX16" fmla="*/ 3000280 w 3095625"/>
                  <a:gd name="connsiteY16" fmla="*/ 388906 h 590550"/>
                  <a:gd name="connsiteX17" fmla="*/ 97536 w 3095625"/>
                  <a:gd name="connsiteY17" fmla="*/ 388906 h 590550"/>
                  <a:gd name="connsiteX18" fmla="*/ 97536 w 3095625"/>
                  <a:gd name="connsiteY18" fmla="*/ 388906 h 590550"/>
                  <a:gd name="connsiteX19" fmla="*/ 130778 w 3095625"/>
                  <a:gd name="connsiteY19" fmla="*/ 355664 h 590550"/>
                  <a:gd name="connsiteX20" fmla="*/ 130778 w 3095625"/>
                  <a:gd name="connsiteY20" fmla="*/ 176879 h 590550"/>
                  <a:gd name="connsiteX21" fmla="*/ 97536 w 3095625"/>
                  <a:gd name="connsiteY21" fmla="*/ 143637 h 590550"/>
                  <a:gd name="connsiteX22" fmla="*/ 64294 w 3095625"/>
                  <a:gd name="connsiteY22" fmla="*/ 176879 h 590550"/>
                  <a:gd name="connsiteX23" fmla="*/ 64294 w 3095625"/>
                  <a:gd name="connsiteY23" fmla="*/ 355568 h 590550"/>
                  <a:gd name="connsiteX24" fmla="*/ 97536 w 3095625"/>
                  <a:gd name="connsiteY24" fmla="*/ 388906 h 590550"/>
                  <a:gd name="connsiteX25" fmla="*/ 3013996 w 3095625"/>
                  <a:gd name="connsiteY25" fmla="*/ 0 h 590550"/>
                  <a:gd name="connsiteX26" fmla="*/ 83820 w 3095625"/>
                  <a:gd name="connsiteY26" fmla="*/ 0 h 590550"/>
                  <a:gd name="connsiteX27" fmla="*/ 0 w 3095625"/>
                  <a:gd name="connsiteY27" fmla="*/ 83820 h 590550"/>
                  <a:gd name="connsiteX28" fmla="*/ 0 w 3095625"/>
                  <a:gd name="connsiteY28" fmla="*/ 515874 h 590550"/>
                  <a:gd name="connsiteX29" fmla="*/ 83820 w 3095625"/>
                  <a:gd name="connsiteY29" fmla="*/ 599694 h 590550"/>
                  <a:gd name="connsiteX30" fmla="*/ 3014091 w 3095625"/>
                  <a:gd name="connsiteY30" fmla="*/ 599694 h 590550"/>
                  <a:gd name="connsiteX31" fmla="*/ 3097911 w 3095625"/>
                  <a:gd name="connsiteY31" fmla="*/ 515874 h 590550"/>
                  <a:gd name="connsiteX32" fmla="*/ 3097911 w 3095625"/>
                  <a:gd name="connsiteY32" fmla="*/ 83820 h 590550"/>
                  <a:gd name="connsiteX33" fmla="*/ 3013996 w 3095625"/>
                  <a:gd name="connsiteY33" fmla="*/ 0 h 590550"/>
                  <a:gd name="connsiteX34" fmla="*/ 3013996 w 3095625"/>
                  <a:gd name="connsiteY34" fmla="*/ 0 h 590550"/>
                  <a:gd name="connsiteX35" fmla="*/ 3000280 w 3095625"/>
                  <a:gd name="connsiteY35" fmla="*/ 379381 h 590550"/>
                  <a:gd name="connsiteX36" fmla="*/ 2976563 w 3095625"/>
                  <a:gd name="connsiteY36" fmla="*/ 355664 h 590550"/>
                  <a:gd name="connsiteX37" fmla="*/ 2976563 w 3095625"/>
                  <a:gd name="connsiteY37" fmla="*/ 176879 h 590550"/>
                  <a:gd name="connsiteX38" fmla="*/ 3000280 w 3095625"/>
                  <a:gd name="connsiteY38" fmla="*/ 153162 h 590550"/>
                  <a:gd name="connsiteX39" fmla="*/ 3000280 w 3095625"/>
                  <a:gd name="connsiteY39" fmla="*/ 153162 h 590550"/>
                  <a:gd name="connsiteX40" fmla="*/ 3023997 w 3095625"/>
                  <a:gd name="connsiteY40" fmla="*/ 176879 h 590550"/>
                  <a:gd name="connsiteX41" fmla="*/ 3023997 w 3095625"/>
                  <a:gd name="connsiteY41" fmla="*/ 355568 h 590550"/>
                  <a:gd name="connsiteX42" fmla="*/ 3000280 w 3095625"/>
                  <a:gd name="connsiteY42" fmla="*/ 379381 h 590550"/>
                  <a:gd name="connsiteX43" fmla="*/ 3000280 w 3095625"/>
                  <a:gd name="connsiteY43" fmla="*/ 379381 h 590550"/>
                  <a:gd name="connsiteX44" fmla="*/ 3000280 w 3095625"/>
                  <a:gd name="connsiteY44" fmla="*/ 379381 h 590550"/>
                  <a:gd name="connsiteX45" fmla="*/ 97536 w 3095625"/>
                  <a:gd name="connsiteY45" fmla="*/ 379381 h 590550"/>
                  <a:gd name="connsiteX46" fmla="*/ 73819 w 3095625"/>
                  <a:gd name="connsiteY46" fmla="*/ 355664 h 590550"/>
                  <a:gd name="connsiteX47" fmla="*/ 73819 w 3095625"/>
                  <a:gd name="connsiteY47" fmla="*/ 176879 h 590550"/>
                  <a:gd name="connsiteX48" fmla="*/ 97536 w 3095625"/>
                  <a:gd name="connsiteY48" fmla="*/ 153162 h 590550"/>
                  <a:gd name="connsiteX49" fmla="*/ 97536 w 3095625"/>
                  <a:gd name="connsiteY49" fmla="*/ 153162 h 590550"/>
                  <a:gd name="connsiteX50" fmla="*/ 121253 w 3095625"/>
                  <a:gd name="connsiteY50" fmla="*/ 176879 h 590550"/>
                  <a:gd name="connsiteX51" fmla="*/ 121253 w 3095625"/>
                  <a:gd name="connsiteY51" fmla="*/ 355568 h 590550"/>
                  <a:gd name="connsiteX52" fmla="*/ 97536 w 3095625"/>
                  <a:gd name="connsiteY52" fmla="*/ 379381 h 590550"/>
                  <a:gd name="connsiteX53" fmla="*/ 97536 w 3095625"/>
                  <a:gd name="connsiteY53" fmla="*/ 379381 h 590550"/>
                  <a:gd name="connsiteX54" fmla="*/ 97536 w 3095625"/>
                  <a:gd name="connsiteY54" fmla="*/ 379381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095625" h="590550">
                    <a:moveTo>
                      <a:pt x="3013996" y="9525"/>
                    </a:moveTo>
                    <a:cubicBezTo>
                      <a:pt x="3054953" y="9525"/>
                      <a:pt x="3088291" y="42863"/>
                      <a:pt x="3088291" y="83820"/>
                    </a:cubicBezTo>
                    <a:lnTo>
                      <a:pt x="3088291" y="515874"/>
                    </a:lnTo>
                    <a:cubicBezTo>
                      <a:pt x="3088291" y="556832"/>
                      <a:pt x="3054953" y="590169"/>
                      <a:pt x="3013996" y="590169"/>
                    </a:cubicBezTo>
                    <a:lnTo>
                      <a:pt x="83820" y="590169"/>
                    </a:lnTo>
                    <a:cubicBezTo>
                      <a:pt x="42863" y="590169"/>
                      <a:pt x="9525" y="556832"/>
                      <a:pt x="9525" y="515874"/>
                    </a:cubicBezTo>
                    <a:lnTo>
                      <a:pt x="9525" y="83820"/>
                    </a:lnTo>
                    <a:cubicBezTo>
                      <a:pt x="9525" y="42863"/>
                      <a:pt x="42863" y="9525"/>
                      <a:pt x="83820" y="9525"/>
                    </a:cubicBezTo>
                    <a:lnTo>
                      <a:pt x="3013996" y="9525"/>
                    </a:lnTo>
                    <a:moveTo>
                      <a:pt x="3000280" y="388906"/>
                    </a:moveTo>
                    <a:lnTo>
                      <a:pt x="3000280" y="388906"/>
                    </a:lnTo>
                    <a:cubicBezTo>
                      <a:pt x="3018663" y="388906"/>
                      <a:pt x="3033522" y="373951"/>
                      <a:pt x="3033522" y="355664"/>
                    </a:cubicBezTo>
                    <a:lnTo>
                      <a:pt x="3033522" y="176879"/>
                    </a:lnTo>
                    <a:cubicBezTo>
                      <a:pt x="3033522" y="158496"/>
                      <a:pt x="3018568" y="143637"/>
                      <a:pt x="3000280" y="143637"/>
                    </a:cubicBezTo>
                    <a:cubicBezTo>
                      <a:pt x="2981897" y="143637"/>
                      <a:pt x="2967038" y="158591"/>
                      <a:pt x="2967038" y="176879"/>
                    </a:cubicBezTo>
                    <a:lnTo>
                      <a:pt x="2967038" y="355568"/>
                    </a:lnTo>
                    <a:cubicBezTo>
                      <a:pt x="2966942" y="373951"/>
                      <a:pt x="2981897" y="388906"/>
                      <a:pt x="3000280" y="388906"/>
                    </a:cubicBezTo>
                    <a:moveTo>
                      <a:pt x="97536" y="388906"/>
                    </a:moveTo>
                    <a:lnTo>
                      <a:pt x="97536" y="388906"/>
                    </a:lnTo>
                    <a:cubicBezTo>
                      <a:pt x="115919" y="388906"/>
                      <a:pt x="130778" y="373951"/>
                      <a:pt x="130778" y="355664"/>
                    </a:cubicBezTo>
                    <a:lnTo>
                      <a:pt x="130778" y="176879"/>
                    </a:lnTo>
                    <a:cubicBezTo>
                      <a:pt x="130778" y="158496"/>
                      <a:pt x="115824" y="143637"/>
                      <a:pt x="97536" y="143637"/>
                    </a:cubicBezTo>
                    <a:cubicBezTo>
                      <a:pt x="79153" y="143637"/>
                      <a:pt x="64294" y="158591"/>
                      <a:pt x="64294" y="176879"/>
                    </a:cubicBezTo>
                    <a:lnTo>
                      <a:pt x="64294" y="355568"/>
                    </a:lnTo>
                    <a:cubicBezTo>
                      <a:pt x="64294" y="373951"/>
                      <a:pt x="79248" y="388906"/>
                      <a:pt x="97536" y="388906"/>
                    </a:cubicBezTo>
                    <a:moveTo>
                      <a:pt x="3013996" y="0"/>
                    </a:moveTo>
                    <a:lnTo>
                      <a:pt x="83820" y="0"/>
                    </a:lnTo>
                    <a:cubicBezTo>
                      <a:pt x="37529" y="0"/>
                      <a:pt x="0" y="37529"/>
                      <a:pt x="0" y="83820"/>
                    </a:cubicBezTo>
                    <a:lnTo>
                      <a:pt x="0" y="515874"/>
                    </a:lnTo>
                    <a:cubicBezTo>
                      <a:pt x="0" y="562166"/>
                      <a:pt x="37529" y="599694"/>
                      <a:pt x="83820" y="599694"/>
                    </a:cubicBezTo>
                    <a:lnTo>
                      <a:pt x="3014091" y="599694"/>
                    </a:lnTo>
                    <a:cubicBezTo>
                      <a:pt x="3060383" y="599694"/>
                      <a:pt x="3097911" y="562166"/>
                      <a:pt x="3097911" y="515874"/>
                    </a:cubicBezTo>
                    <a:lnTo>
                      <a:pt x="3097911" y="83820"/>
                    </a:lnTo>
                    <a:cubicBezTo>
                      <a:pt x="3097816" y="37529"/>
                      <a:pt x="3060287" y="0"/>
                      <a:pt x="3013996" y="0"/>
                    </a:cubicBezTo>
                    <a:lnTo>
                      <a:pt x="3013996" y="0"/>
                    </a:lnTo>
                    <a:close/>
                    <a:moveTo>
                      <a:pt x="3000280" y="379381"/>
                    </a:moveTo>
                    <a:cubicBezTo>
                      <a:pt x="2987231" y="379381"/>
                      <a:pt x="2976563" y="368713"/>
                      <a:pt x="2976563" y="355664"/>
                    </a:cubicBezTo>
                    <a:lnTo>
                      <a:pt x="2976563" y="176879"/>
                    </a:lnTo>
                    <a:cubicBezTo>
                      <a:pt x="2976563" y="163830"/>
                      <a:pt x="2987231" y="153162"/>
                      <a:pt x="3000280" y="153162"/>
                    </a:cubicBezTo>
                    <a:lnTo>
                      <a:pt x="3000280" y="153162"/>
                    </a:lnTo>
                    <a:cubicBezTo>
                      <a:pt x="3013329" y="153162"/>
                      <a:pt x="3023997" y="163830"/>
                      <a:pt x="3023997" y="176879"/>
                    </a:cubicBezTo>
                    <a:lnTo>
                      <a:pt x="3023997" y="355568"/>
                    </a:lnTo>
                    <a:cubicBezTo>
                      <a:pt x="3023997" y="368713"/>
                      <a:pt x="3013329" y="379381"/>
                      <a:pt x="3000280" y="379381"/>
                    </a:cubicBezTo>
                    <a:lnTo>
                      <a:pt x="3000280" y="379381"/>
                    </a:lnTo>
                    <a:lnTo>
                      <a:pt x="3000280" y="379381"/>
                    </a:lnTo>
                    <a:close/>
                    <a:moveTo>
                      <a:pt x="97536" y="379381"/>
                    </a:moveTo>
                    <a:cubicBezTo>
                      <a:pt x="84487" y="379381"/>
                      <a:pt x="73819" y="368713"/>
                      <a:pt x="73819" y="355664"/>
                    </a:cubicBezTo>
                    <a:lnTo>
                      <a:pt x="73819" y="176879"/>
                    </a:lnTo>
                    <a:cubicBezTo>
                      <a:pt x="73819" y="163830"/>
                      <a:pt x="84487" y="153162"/>
                      <a:pt x="97536" y="153162"/>
                    </a:cubicBezTo>
                    <a:lnTo>
                      <a:pt x="97536" y="153162"/>
                    </a:lnTo>
                    <a:cubicBezTo>
                      <a:pt x="110585" y="153162"/>
                      <a:pt x="121253" y="163830"/>
                      <a:pt x="121253" y="176879"/>
                    </a:cubicBezTo>
                    <a:lnTo>
                      <a:pt x="121253" y="355568"/>
                    </a:lnTo>
                    <a:cubicBezTo>
                      <a:pt x="121253" y="368713"/>
                      <a:pt x="110585" y="379381"/>
                      <a:pt x="97536" y="379381"/>
                    </a:cubicBezTo>
                    <a:lnTo>
                      <a:pt x="97536" y="379381"/>
                    </a:lnTo>
                    <a:lnTo>
                      <a:pt x="97536" y="37938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E3CD1538-5D9C-4DA3-B26B-3BB3D9D3AB07}"/>
                  </a:ext>
                </a:extLst>
              </p:cNvPr>
              <p:cNvSpPr/>
              <p:nvPr/>
            </p:nvSpPr>
            <p:spPr>
              <a:xfrm>
                <a:off x="4477052" y="4253116"/>
                <a:ext cx="229536" cy="60970"/>
              </a:xfrm>
              <a:custGeom>
                <a:avLst/>
                <a:gdLst>
                  <a:gd name="connsiteX0" fmla="*/ 23432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2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2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2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8" y="0"/>
                      <a:pt x="23432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2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DCC135B1-05AE-436E-BCFB-6D956CFACAA7}"/>
                  </a:ext>
                </a:extLst>
              </p:cNvPr>
              <p:cNvSpPr/>
              <p:nvPr/>
            </p:nvSpPr>
            <p:spPr>
              <a:xfrm>
                <a:off x="4475259" y="4251358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8932 w 619125"/>
                  <a:gd name="connsiteY8" fmla="*/ 9430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8932" y="9430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458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A52B1BAC-B6BD-4C1F-A85A-6EFC06B446D3}"/>
                  </a:ext>
                </a:extLst>
              </p:cNvPr>
              <p:cNvSpPr/>
              <p:nvPr/>
            </p:nvSpPr>
            <p:spPr>
              <a:xfrm>
                <a:off x="4672803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7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3C3B003D-447A-465C-A306-01B20091A5C6}"/>
                  </a:ext>
                </a:extLst>
              </p:cNvPr>
              <p:cNvSpPr/>
              <p:nvPr/>
            </p:nvSpPr>
            <p:spPr>
              <a:xfrm>
                <a:off x="4671010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673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5D018226-403A-4273-9AF5-BF8E21A9D8BC}"/>
                  </a:ext>
                </a:extLst>
              </p:cNvPr>
              <p:cNvSpPr/>
              <p:nvPr/>
            </p:nvSpPr>
            <p:spPr>
              <a:xfrm>
                <a:off x="4728465" y="4253116"/>
                <a:ext cx="229536" cy="60970"/>
              </a:xfrm>
              <a:custGeom>
                <a:avLst/>
                <a:gdLst>
                  <a:gd name="connsiteX0" fmla="*/ 23431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1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1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1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7" y="0"/>
                      <a:pt x="23431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1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手繪多邊形: 圖案 16">
                <a:extLst>
                  <a:ext uri="{FF2B5EF4-FFF2-40B4-BE49-F238E27FC236}">
                    <a16:creationId xmlns:a16="http://schemas.microsoft.com/office/drawing/2014/main" id="{F87287A2-2C60-4BD6-B51A-FCCF8788F524}"/>
                  </a:ext>
                </a:extLst>
              </p:cNvPr>
              <p:cNvSpPr/>
              <p:nvPr/>
            </p:nvSpPr>
            <p:spPr>
              <a:xfrm>
                <a:off x="4726672" y="4251358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8932 w 619125"/>
                  <a:gd name="connsiteY8" fmla="*/ 9430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8932" y="9430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553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B343C692-06FB-4610-A4CA-17358B5A61EC}"/>
                  </a:ext>
                </a:extLst>
              </p:cNvPr>
              <p:cNvSpPr/>
              <p:nvPr/>
            </p:nvSpPr>
            <p:spPr>
              <a:xfrm>
                <a:off x="4924216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8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636FCC27-AA26-473A-8220-883B3349F2AC}"/>
                  </a:ext>
                </a:extLst>
              </p:cNvPr>
              <p:cNvSpPr/>
              <p:nvPr/>
            </p:nvSpPr>
            <p:spPr>
              <a:xfrm>
                <a:off x="4922423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手繪多邊形: 圖案 19">
                <a:extLst>
                  <a:ext uri="{FF2B5EF4-FFF2-40B4-BE49-F238E27FC236}">
                    <a16:creationId xmlns:a16="http://schemas.microsoft.com/office/drawing/2014/main" id="{58F2A98D-0B6F-4000-8141-CA7C87BB7373}"/>
                  </a:ext>
                </a:extLst>
              </p:cNvPr>
              <p:cNvSpPr/>
              <p:nvPr/>
            </p:nvSpPr>
            <p:spPr>
              <a:xfrm>
                <a:off x="4978049" y="4251353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9027 w 619125"/>
                  <a:gd name="connsiteY8" fmla="*/ 9430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9027" y="9430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221" y="12573"/>
                      <a:pt x="614648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手繪多邊形: 圖案 20">
                <a:extLst>
                  <a:ext uri="{FF2B5EF4-FFF2-40B4-BE49-F238E27FC236}">
                    <a16:creationId xmlns:a16="http://schemas.microsoft.com/office/drawing/2014/main" id="{59CF8CFB-7171-421F-8238-333D25C5FDC8}"/>
                  </a:ext>
                </a:extLst>
              </p:cNvPr>
              <p:cNvSpPr/>
              <p:nvPr/>
            </p:nvSpPr>
            <p:spPr>
              <a:xfrm>
                <a:off x="5175629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7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B532E4D1-6BE2-4FD8-84C2-F94E942677E1}"/>
                  </a:ext>
                </a:extLst>
              </p:cNvPr>
              <p:cNvSpPr/>
              <p:nvPr/>
            </p:nvSpPr>
            <p:spPr>
              <a:xfrm>
                <a:off x="5173836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8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A5478CB3-BF8E-4795-96FD-F5B1261B386C}"/>
                  </a:ext>
                </a:extLst>
              </p:cNvPr>
              <p:cNvSpPr/>
              <p:nvPr/>
            </p:nvSpPr>
            <p:spPr>
              <a:xfrm>
                <a:off x="5229498" y="4251358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9027 w 619125"/>
                  <a:gd name="connsiteY8" fmla="*/ 9430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9027" y="9430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553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F21AAF5B-976F-4C6D-BC74-B540E22BE42F}"/>
                  </a:ext>
                </a:extLst>
              </p:cNvPr>
              <p:cNvSpPr/>
              <p:nvPr/>
            </p:nvSpPr>
            <p:spPr>
              <a:xfrm>
                <a:off x="5427042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8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17776A58-B66C-4CB2-BAAB-968B66955095}"/>
                  </a:ext>
                </a:extLst>
              </p:cNvPr>
              <p:cNvSpPr/>
              <p:nvPr/>
            </p:nvSpPr>
            <p:spPr>
              <a:xfrm>
                <a:off x="5425249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手繪多邊形: 圖案 25">
                <a:extLst>
                  <a:ext uri="{FF2B5EF4-FFF2-40B4-BE49-F238E27FC236}">
                    <a16:creationId xmlns:a16="http://schemas.microsoft.com/office/drawing/2014/main" id="{CB2C3015-96C8-478D-81EE-1A91C471D5F8}"/>
                  </a:ext>
                </a:extLst>
              </p:cNvPr>
              <p:cNvSpPr/>
              <p:nvPr/>
            </p:nvSpPr>
            <p:spPr>
              <a:xfrm>
                <a:off x="4477052" y="4334314"/>
                <a:ext cx="229536" cy="60970"/>
              </a:xfrm>
              <a:custGeom>
                <a:avLst/>
                <a:gdLst>
                  <a:gd name="connsiteX0" fmla="*/ 23432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2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2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2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8" y="0"/>
                      <a:pt x="23432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2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AD7EF9B5-39E4-4770-9D2E-D9925B09B311}"/>
                  </a:ext>
                </a:extLst>
              </p:cNvPr>
              <p:cNvSpPr/>
              <p:nvPr/>
            </p:nvSpPr>
            <p:spPr>
              <a:xfrm>
                <a:off x="4475259" y="4332520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8932 w 619125"/>
                  <a:gd name="connsiteY8" fmla="*/ 9525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8932" y="9525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458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6003CA66-FBE2-4C94-93C7-1B53E98ACE63}"/>
                  </a:ext>
                </a:extLst>
              </p:cNvPr>
              <p:cNvSpPr/>
              <p:nvPr/>
            </p:nvSpPr>
            <p:spPr>
              <a:xfrm>
                <a:off x="4655874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B075AE7B-88CF-4B81-AC75-6733BF4EC0E4}"/>
                  </a:ext>
                </a:extLst>
              </p:cNvPr>
              <p:cNvSpPr/>
              <p:nvPr/>
            </p:nvSpPr>
            <p:spPr>
              <a:xfrm>
                <a:off x="4672803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7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BA86F2DD-73BA-49FB-B13A-5B7527728451}"/>
                  </a:ext>
                </a:extLst>
              </p:cNvPr>
              <p:cNvSpPr/>
              <p:nvPr/>
            </p:nvSpPr>
            <p:spPr>
              <a:xfrm>
                <a:off x="4671010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673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手繪多邊形: 圖案 30">
                <a:extLst>
                  <a:ext uri="{FF2B5EF4-FFF2-40B4-BE49-F238E27FC236}">
                    <a16:creationId xmlns:a16="http://schemas.microsoft.com/office/drawing/2014/main" id="{980EBF34-D2CF-4250-804E-64CD83A542C3}"/>
                  </a:ext>
                </a:extLst>
              </p:cNvPr>
              <p:cNvSpPr/>
              <p:nvPr/>
            </p:nvSpPr>
            <p:spPr>
              <a:xfrm>
                <a:off x="4655874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" name="手繪多邊形: 圖案 31">
                <a:extLst>
                  <a:ext uri="{FF2B5EF4-FFF2-40B4-BE49-F238E27FC236}">
                    <a16:creationId xmlns:a16="http://schemas.microsoft.com/office/drawing/2014/main" id="{55FDEFAA-F9E9-4C0A-8FFB-781F82CEDDBD}"/>
                  </a:ext>
                </a:extLst>
              </p:cNvPr>
              <p:cNvSpPr/>
              <p:nvPr/>
            </p:nvSpPr>
            <p:spPr>
              <a:xfrm>
                <a:off x="4906929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手繪多邊形: 圖案 32">
                <a:extLst>
                  <a:ext uri="{FF2B5EF4-FFF2-40B4-BE49-F238E27FC236}">
                    <a16:creationId xmlns:a16="http://schemas.microsoft.com/office/drawing/2014/main" id="{6DBED11E-3196-452E-A2FB-686D226446CB}"/>
                  </a:ext>
                </a:extLst>
              </p:cNvPr>
              <p:cNvSpPr/>
              <p:nvPr/>
            </p:nvSpPr>
            <p:spPr>
              <a:xfrm>
                <a:off x="4906929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735CEC39-838A-47B0-853C-D4BF614AEDE5}"/>
                  </a:ext>
                </a:extLst>
              </p:cNvPr>
              <p:cNvSpPr/>
              <p:nvPr/>
            </p:nvSpPr>
            <p:spPr>
              <a:xfrm>
                <a:off x="5157983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手繪多邊形: 圖案 34">
                <a:extLst>
                  <a:ext uri="{FF2B5EF4-FFF2-40B4-BE49-F238E27FC236}">
                    <a16:creationId xmlns:a16="http://schemas.microsoft.com/office/drawing/2014/main" id="{275EB123-2091-45C9-8986-00A058741CE0}"/>
                  </a:ext>
                </a:extLst>
              </p:cNvPr>
              <p:cNvSpPr/>
              <p:nvPr/>
            </p:nvSpPr>
            <p:spPr>
              <a:xfrm>
                <a:off x="5157983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3039CAAB-538A-47F5-8A50-B155EB7183B8}"/>
                  </a:ext>
                </a:extLst>
              </p:cNvPr>
              <p:cNvSpPr/>
              <p:nvPr/>
            </p:nvSpPr>
            <p:spPr>
              <a:xfrm>
                <a:off x="5409038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51A89C08-B87B-493A-9196-57C7895CB1F8}"/>
                  </a:ext>
                </a:extLst>
              </p:cNvPr>
              <p:cNvSpPr/>
              <p:nvPr/>
            </p:nvSpPr>
            <p:spPr>
              <a:xfrm>
                <a:off x="5409038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B943A889-B9F0-4A64-83E5-B0FD91C3A08D}"/>
                  </a:ext>
                </a:extLst>
              </p:cNvPr>
              <p:cNvSpPr/>
              <p:nvPr/>
            </p:nvSpPr>
            <p:spPr>
              <a:xfrm>
                <a:off x="4726672" y="4332520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8932 w 619125"/>
                  <a:gd name="connsiteY8" fmla="*/ 9525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8932" y="9525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553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39F97167-E7D8-499D-B274-388C042C84DF}"/>
                  </a:ext>
                </a:extLst>
              </p:cNvPr>
              <p:cNvSpPr/>
              <p:nvPr/>
            </p:nvSpPr>
            <p:spPr>
              <a:xfrm>
                <a:off x="4924216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8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F30F3383-AEBA-4C90-94E0-47E2BDD6D1F5}"/>
                  </a:ext>
                </a:extLst>
              </p:cNvPr>
              <p:cNvSpPr/>
              <p:nvPr/>
            </p:nvSpPr>
            <p:spPr>
              <a:xfrm>
                <a:off x="4922423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045D127B-F88E-4818-949A-69F3A321322C}"/>
                  </a:ext>
                </a:extLst>
              </p:cNvPr>
              <p:cNvSpPr/>
              <p:nvPr/>
            </p:nvSpPr>
            <p:spPr>
              <a:xfrm>
                <a:off x="4978049" y="4332520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9027 w 619125"/>
                  <a:gd name="connsiteY8" fmla="*/ 9525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9027" y="9525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221" y="12573"/>
                      <a:pt x="614648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9C9F3149-883B-4892-B034-EE8D22904DFE}"/>
                  </a:ext>
                </a:extLst>
              </p:cNvPr>
              <p:cNvSpPr/>
              <p:nvPr/>
            </p:nvSpPr>
            <p:spPr>
              <a:xfrm>
                <a:off x="5175629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7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A5FD64C9-0BAA-4AF4-8CE0-087E05CB2EC5}"/>
                  </a:ext>
                </a:extLst>
              </p:cNvPr>
              <p:cNvSpPr/>
              <p:nvPr/>
            </p:nvSpPr>
            <p:spPr>
              <a:xfrm>
                <a:off x="5173836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8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14EFB3AA-73B3-4B45-A783-579830450D24}"/>
                  </a:ext>
                </a:extLst>
              </p:cNvPr>
              <p:cNvSpPr/>
              <p:nvPr/>
            </p:nvSpPr>
            <p:spPr>
              <a:xfrm>
                <a:off x="5229498" y="4332520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9027 w 619125"/>
                  <a:gd name="connsiteY8" fmla="*/ 9525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9027" y="9525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553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F974022F-34CF-4D05-8444-E2FF7F9BEE45}"/>
                  </a:ext>
                </a:extLst>
              </p:cNvPr>
              <p:cNvSpPr/>
              <p:nvPr/>
            </p:nvSpPr>
            <p:spPr>
              <a:xfrm>
                <a:off x="5427042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8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59505565-13CF-46C5-9E42-FA9E06AF5AE4}"/>
                  </a:ext>
                </a:extLst>
              </p:cNvPr>
              <p:cNvSpPr/>
              <p:nvPr/>
            </p:nvSpPr>
            <p:spPr>
              <a:xfrm>
                <a:off x="5425249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B53D8660-74E1-4308-AA36-27958163C142}"/>
                  </a:ext>
                </a:extLst>
              </p:cNvPr>
              <p:cNvSpPr/>
              <p:nvPr/>
            </p:nvSpPr>
            <p:spPr>
              <a:xfrm>
                <a:off x="4479419" y="4210974"/>
                <a:ext cx="93249" cy="10759"/>
              </a:xfrm>
              <a:custGeom>
                <a:avLst/>
                <a:gdLst>
                  <a:gd name="connsiteX0" fmla="*/ 6001 w 247650"/>
                  <a:gd name="connsiteY0" fmla="*/ 34290 h 28575"/>
                  <a:gd name="connsiteX1" fmla="*/ 0 w 247650"/>
                  <a:gd name="connsiteY1" fmla="*/ 28480 h 28575"/>
                  <a:gd name="connsiteX2" fmla="*/ 0 w 247650"/>
                  <a:gd name="connsiteY2" fmla="*/ 5810 h 28575"/>
                  <a:gd name="connsiteX3" fmla="*/ 6001 w 247650"/>
                  <a:gd name="connsiteY3" fmla="*/ 0 h 28575"/>
                  <a:gd name="connsiteX4" fmla="*/ 6001 w 247650"/>
                  <a:gd name="connsiteY4" fmla="*/ 34290 h 28575"/>
                  <a:gd name="connsiteX5" fmla="*/ 205454 w 247650"/>
                  <a:gd name="connsiteY5" fmla="*/ 34290 h 28575"/>
                  <a:gd name="connsiteX6" fmla="*/ 205454 w 247650"/>
                  <a:gd name="connsiteY6" fmla="*/ 4096 h 28575"/>
                  <a:gd name="connsiteX7" fmla="*/ 206502 w 247650"/>
                  <a:gd name="connsiteY7" fmla="*/ 1715 h 28575"/>
                  <a:gd name="connsiteX8" fmla="*/ 210217 w 247650"/>
                  <a:gd name="connsiteY8" fmla="*/ 476 h 28575"/>
                  <a:gd name="connsiteX9" fmla="*/ 210217 w 247650"/>
                  <a:gd name="connsiteY9" fmla="*/ 24575 h 28575"/>
                  <a:gd name="connsiteX10" fmla="*/ 210503 w 247650"/>
                  <a:gd name="connsiteY10" fmla="*/ 24575 h 28575"/>
                  <a:gd name="connsiteX11" fmla="*/ 210503 w 247650"/>
                  <a:gd name="connsiteY11" fmla="*/ 34290 h 28575"/>
                  <a:gd name="connsiteX12" fmla="*/ 205454 w 247650"/>
                  <a:gd name="connsiteY12" fmla="*/ 34290 h 28575"/>
                  <a:gd name="connsiteX13" fmla="*/ 179261 w 247650"/>
                  <a:gd name="connsiteY13" fmla="*/ 34290 h 28575"/>
                  <a:gd name="connsiteX14" fmla="*/ 179261 w 247650"/>
                  <a:gd name="connsiteY14" fmla="*/ 476 h 28575"/>
                  <a:gd name="connsiteX15" fmla="*/ 183261 w 247650"/>
                  <a:gd name="connsiteY15" fmla="*/ 1715 h 28575"/>
                  <a:gd name="connsiteX16" fmla="*/ 184214 w 247650"/>
                  <a:gd name="connsiteY16" fmla="*/ 4096 h 28575"/>
                  <a:gd name="connsiteX17" fmla="*/ 184214 w 247650"/>
                  <a:gd name="connsiteY17" fmla="*/ 34195 h 28575"/>
                  <a:gd name="connsiteX18" fmla="*/ 179261 w 247650"/>
                  <a:gd name="connsiteY18" fmla="*/ 34195 h 28575"/>
                  <a:gd name="connsiteX19" fmla="*/ 136493 w 247650"/>
                  <a:gd name="connsiteY19" fmla="*/ 34290 h 28575"/>
                  <a:gd name="connsiteX20" fmla="*/ 136493 w 247650"/>
                  <a:gd name="connsiteY20" fmla="*/ 4191 h 28575"/>
                  <a:gd name="connsiteX21" fmla="*/ 137541 w 247650"/>
                  <a:gd name="connsiteY21" fmla="*/ 1810 h 28575"/>
                  <a:gd name="connsiteX22" fmla="*/ 141541 w 247650"/>
                  <a:gd name="connsiteY22" fmla="*/ 572 h 28575"/>
                  <a:gd name="connsiteX23" fmla="*/ 141541 w 247650"/>
                  <a:gd name="connsiteY23" fmla="*/ 34385 h 28575"/>
                  <a:gd name="connsiteX24" fmla="*/ 136493 w 247650"/>
                  <a:gd name="connsiteY24" fmla="*/ 34385 h 28575"/>
                  <a:gd name="connsiteX25" fmla="*/ 107537 w 247650"/>
                  <a:gd name="connsiteY25" fmla="*/ 34290 h 28575"/>
                  <a:gd name="connsiteX26" fmla="*/ 101346 w 247650"/>
                  <a:gd name="connsiteY26" fmla="*/ 27337 h 28575"/>
                  <a:gd name="connsiteX27" fmla="*/ 102965 w 247650"/>
                  <a:gd name="connsiteY27" fmla="*/ 27813 h 28575"/>
                  <a:gd name="connsiteX28" fmla="*/ 103632 w 247650"/>
                  <a:gd name="connsiteY28" fmla="*/ 27908 h 28575"/>
                  <a:gd name="connsiteX29" fmla="*/ 104489 w 247650"/>
                  <a:gd name="connsiteY29" fmla="*/ 27908 h 28575"/>
                  <a:gd name="connsiteX30" fmla="*/ 111062 w 247650"/>
                  <a:gd name="connsiteY30" fmla="*/ 23622 h 28575"/>
                  <a:gd name="connsiteX31" fmla="*/ 111538 w 247650"/>
                  <a:gd name="connsiteY31" fmla="*/ 22384 h 28575"/>
                  <a:gd name="connsiteX32" fmla="*/ 111538 w 247650"/>
                  <a:gd name="connsiteY32" fmla="*/ 381 h 28575"/>
                  <a:gd name="connsiteX33" fmla="*/ 115824 w 247650"/>
                  <a:gd name="connsiteY33" fmla="*/ 381 h 28575"/>
                  <a:gd name="connsiteX34" fmla="*/ 115824 w 247650"/>
                  <a:gd name="connsiteY34" fmla="*/ 34290 h 28575"/>
                  <a:gd name="connsiteX35" fmla="*/ 107537 w 247650"/>
                  <a:gd name="connsiteY35" fmla="*/ 34290 h 28575"/>
                  <a:gd name="connsiteX36" fmla="*/ 67437 w 247650"/>
                  <a:gd name="connsiteY36" fmla="*/ 34290 h 28575"/>
                  <a:gd name="connsiteX37" fmla="*/ 67437 w 247650"/>
                  <a:gd name="connsiteY37" fmla="*/ 381 h 28575"/>
                  <a:gd name="connsiteX38" fmla="*/ 80867 w 247650"/>
                  <a:gd name="connsiteY38" fmla="*/ 381 h 28575"/>
                  <a:gd name="connsiteX39" fmla="*/ 95917 w 247650"/>
                  <a:gd name="connsiteY39" fmla="*/ 21336 h 28575"/>
                  <a:gd name="connsiteX40" fmla="*/ 85535 w 247650"/>
                  <a:gd name="connsiteY40" fmla="*/ 8763 h 28575"/>
                  <a:gd name="connsiteX41" fmla="*/ 83820 w 247650"/>
                  <a:gd name="connsiteY41" fmla="*/ 6096 h 28575"/>
                  <a:gd name="connsiteX42" fmla="*/ 80010 w 247650"/>
                  <a:gd name="connsiteY42" fmla="*/ 5429 h 28575"/>
                  <a:gd name="connsiteX43" fmla="*/ 79058 w 247650"/>
                  <a:gd name="connsiteY43" fmla="*/ 5334 h 28575"/>
                  <a:gd name="connsiteX44" fmla="*/ 71533 w 247650"/>
                  <a:gd name="connsiteY44" fmla="*/ 11430 h 28575"/>
                  <a:gd name="connsiteX45" fmla="*/ 71438 w 247650"/>
                  <a:gd name="connsiteY45" fmla="*/ 12002 h 28575"/>
                  <a:gd name="connsiteX46" fmla="*/ 71533 w 247650"/>
                  <a:gd name="connsiteY46" fmla="*/ 34290 h 28575"/>
                  <a:gd name="connsiteX47" fmla="*/ 67437 w 247650"/>
                  <a:gd name="connsiteY47" fmla="*/ 34290 h 28575"/>
                  <a:gd name="connsiteX48" fmla="*/ 47816 w 247650"/>
                  <a:gd name="connsiteY48" fmla="*/ 22479 h 28575"/>
                  <a:gd name="connsiteX49" fmla="*/ 43625 w 247650"/>
                  <a:gd name="connsiteY49" fmla="*/ 20669 h 28575"/>
                  <a:gd name="connsiteX50" fmla="*/ 43625 w 247650"/>
                  <a:gd name="connsiteY50" fmla="*/ 286 h 28575"/>
                  <a:gd name="connsiteX51" fmla="*/ 47816 w 247650"/>
                  <a:gd name="connsiteY51" fmla="*/ 5810 h 28575"/>
                  <a:gd name="connsiteX52" fmla="*/ 47816 w 247650"/>
                  <a:gd name="connsiteY52" fmla="*/ 22479 h 28575"/>
                  <a:gd name="connsiteX53" fmla="*/ 245745 w 247650"/>
                  <a:gd name="connsiteY53" fmla="*/ 381 h 28575"/>
                  <a:gd name="connsiteX54" fmla="*/ 246126 w 247650"/>
                  <a:gd name="connsiteY54" fmla="*/ 381 h 28575"/>
                  <a:gd name="connsiteX55" fmla="*/ 250698 w 247650"/>
                  <a:gd name="connsiteY55" fmla="*/ 1334 h 28575"/>
                  <a:gd name="connsiteX56" fmla="*/ 251079 w 247650"/>
                  <a:gd name="connsiteY56" fmla="*/ 4001 h 28575"/>
                  <a:gd name="connsiteX57" fmla="*/ 251079 w 247650"/>
                  <a:gd name="connsiteY57" fmla="*/ 18955 h 28575"/>
                  <a:gd name="connsiteX58" fmla="*/ 245745 w 247650"/>
                  <a:gd name="connsiteY58" fmla="*/ 22003 h 28575"/>
                  <a:gd name="connsiteX59" fmla="*/ 245745 w 247650"/>
                  <a:gd name="connsiteY59" fmla="*/ 38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247650" h="28575">
                    <a:moveTo>
                      <a:pt x="6001" y="34290"/>
                    </a:moveTo>
                    <a:cubicBezTo>
                      <a:pt x="0" y="33623"/>
                      <a:pt x="0" y="30861"/>
                      <a:pt x="0" y="28480"/>
                    </a:cubicBezTo>
                    <a:lnTo>
                      <a:pt x="0" y="5810"/>
                    </a:lnTo>
                    <a:cubicBezTo>
                      <a:pt x="0" y="3429"/>
                      <a:pt x="0" y="667"/>
                      <a:pt x="6001" y="0"/>
                    </a:cubicBezTo>
                    <a:lnTo>
                      <a:pt x="6001" y="34290"/>
                    </a:lnTo>
                    <a:close/>
                    <a:moveTo>
                      <a:pt x="205454" y="34290"/>
                    </a:moveTo>
                    <a:lnTo>
                      <a:pt x="205454" y="4096"/>
                    </a:lnTo>
                    <a:cubicBezTo>
                      <a:pt x="205550" y="2667"/>
                      <a:pt x="205931" y="2191"/>
                      <a:pt x="206502" y="1715"/>
                    </a:cubicBezTo>
                    <a:cubicBezTo>
                      <a:pt x="207264" y="1143"/>
                      <a:pt x="208598" y="667"/>
                      <a:pt x="210217" y="476"/>
                    </a:cubicBezTo>
                    <a:lnTo>
                      <a:pt x="210217" y="24575"/>
                    </a:lnTo>
                    <a:lnTo>
                      <a:pt x="210503" y="24575"/>
                    </a:lnTo>
                    <a:lnTo>
                      <a:pt x="210503" y="34290"/>
                    </a:lnTo>
                    <a:lnTo>
                      <a:pt x="205454" y="34290"/>
                    </a:lnTo>
                    <a:close/>
                    <a:moveTo>
                      <a:pt x="179261" y="34290"/>
                    </a:moveTo>
                    <a:lnTo>
                      <a:pt x="179261" y="476"/>
                    </a:lnTo>
                    <a:cubicBezTo>
                      <a:pt x="181070" y="667"/>
                      <a:pt x="182499" y="1048"/>
                      <a:pt x="183261" y="1715"/>
                    </a:cubicBezTo>
                    <a:cubicBezTo>
                      <a:pt x="183737" y="2096"/>
                      <a:pt x="184214" y="2667"/>
                      <a:pt x="184214" y="4096"/>
                    </a:cubicBezTo>
                    <a:lnTo>
                      <a:pt x="184214" y="34195"/>
                    </a:lnTo>
                    <a:lnTo>
                      <a:pt x="179261" y="34195"/>
                    </a:lnTo>
                    <a:close/>
                    <a:moveTo>
                      <a:pt x="136493" y="34290"/>
                    </a:moveTo>
                    <a:lnTo>
                      <a:pt x="136493" y="4191"/>
                    </a:lnTo>
                    <a:cubicBezTo>
                      <a:pt x="136493" y="2858"/>
                      <a:pt x="136874" y="2286"/>
                      <a:pt x="137541" y="1810"/>
                    </a:cubicBezTo>
                    <a:cubicBezTo>
                      <a:pt x="138398" y="1143"/>
                      <a:pt x="139732" y="762"/>
                      <a:pt x="141541" y="572"/>
                    </a:cubicBezTo>
                    <a:lnTo>
                      <a:pt x="141541" y="34385"/>
                    </a:lnTo>
                    <a:lnTo>
                      <a:pt x="136493" y="34385"/>
                    </a:lnTo>
                    <a:close/>
                    <a:moveTo>
                      <a:pt x="107537" y="34290"/>
                    </a:moveTo>
                    <a:cubicBezTo>
                      <a:pt x="105632" y="32195"/>
                      <a:pt x="103441" y="29813"/>
                      <a:pt x="101346" y="27337"/>
                    </a:cubicBezTo>
                    <a:lnTo>
                      <a:pt x="102965" y="27813"/>
                    </a:lnTo>
                    <a:lnTo>
                      <a:pt x="103632" y="27908"/>
                    </a:lnTo>
                    <a:lnTo>
                      <a:pt x="104489" y="27908"/>
                    </a:lnTo>
                    <a:cubicBezTo>
                      <a:pt x="107442" y="27908"/>
                      <a:pt x="109918" y="26289"/>
                      <a:pt x="111062" y="23622"/>
                    </a:cubicBezTo>
                    <a:lnTo>
                      <a:pt x="111538" y="22384"/>
                    </a:lnTo>
                    <a:lnTo>
                      <a:pt x="111538" y="381"/>
                    </a:lnTo>
                    <a:lnTo>
                      <a:pt x="115824" y="381"/>
                    </a:lnTo>
                    <a:lnTo>
                      <a:pt x="115824" y="34290"/>
                    </a:lnTo>
                    <a:lnTo>
                      <a:pt x="107537" y="34290"/>
                    </a:lnTo>
                    <a:close/>
                    <a:moveTo>
                      <a:pt x="67437" y="34290"/>
                    </a:moveTo>
                    <a:lnTo>
                      <a:pt x="67437" y="381"/>
                    </a:lnTo>
                    <a:lnTo>
                      <a:pt x="80867" y="381"/>
                    </a:lnTo>
                    <a:cubicBezTo>
                      <a:pt x="87725" y="9811"/>
                      <a:pt x="92869" y="17050"/>
                      <a:pt x="95917" y="21336"/>
                    </a:cubicBezTo>
                    <a:cubicBezTo>
                      <a:pt x="90964" y="15621"/>
                      <a:pt x="86678" y="10573"/>
                      <a:pt x="85535" y="8763"/>
                    </a:cubicBezTo>
                    <a:lnTo>
                      <a:pt x="83820" y="6096"/>
                    </a:lnTo>
                    <a:lnTo>
                      <a:pt x="80010" y="5429"/>
                    </a:lnTo>
                    <a:cubicBezTo>
                      <a:pt x="79724" y="5429"/>
                      <a:pt x="79343" y="5334"/>
                      <a:pt x="79058" y="5334"/>
                    </a:cubicBezTo>
                    <a:cubicBezTo>
                      <a:pt x="75248" y="5334"/>
                      <a:pt x="72200" y="7811"/>
                      <a:pt x="71533" y="11430"/>
                    </a:cubicBezTo>
                    <a:lnTo>
                      <a:pt x="71438" y="12002"/>
                    </a:lnTo>
                    <a:lnTo>
                      <a:pt x="71533" y="34290"/>
                    </a:lnTo>
                    <a:lnTo>
                      <a:pt x="67437" y="34290"/>
                    </a:lnTo>
                    <a:close/>
                    <a:moveTo>
                      <a:pt x="47816" y="22479"/>
                    </a:moveTo>
                    <a:cubicBezTo>
                      <a:pt x="46482" y="21812"/>
                      <a:pt x="45053" y="21241"/>
                      <a:pt x="43625" y="20669"/>
                    </a:cubicBezTo>
                    <a:lnTo>
                      <a:pt x="43625" y="286"/>
                    </a:lnTo>
                    <a:cubicBezTo>
                      <a:pt x="47816" y="1238"/>
                      <a:pt x="47816" y="3620"/>
                      <a:pt x="47816" y="5810"/>
                    </a:cubicBezTo>
                    <a:lnTo>
                      <a:pt x="47816" y="22479"/>
                    </a:lnTo>
                    <a:close/>
                    <a:moveTo>
                      <a:pt x="245745" y="381"/>
                    </a:moveTo>
                    <a:lnTo>
                      <a:pt x="246126" y="381"/>
                    </a:lnTo>
                    <a:cubicBezTo>
                      <a:pt x="249460" y="476"/>
                      <a:pt x="250603" y="1238"/>
                      <a:pt x="250698" y="1334"/>
                    </a:cubicBezTo>
                    <a:cubicBezTo>
                      <a:pt x="250698" y="1334"/>
                      <a:pt x="251079" y="2096"/>
                      <a:pt x="251079" y="4001"/>
                    </a:cubicBezTo>
                    <a:lnTo>
                      <a:pt x="251079" y="18955"/>
                    </a:lnTo>
                    <a:cubicBezTo>
                      <a:pt x="251079" y="20669"/>
                      <a:pt x="251079" y="22003"/>
                      <a:pt x="245745" y="22003"/>
                    </a:cubicBezTo>
                    <a:lnTo>
                      <a:pt x="245745" y="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C9B4B36E-9145-442C-B3EC-2BF615567803}"/>
                  </a:ext>
                </a:extLst>
              </p:cNvPr>
              <p:cNvSpPr/>
              <p:nvPr/>
            </p:nvSpPr>
            <p:spPr>
              <a:xfrm>
                <a:off x="4477016" y="4208500"/>
                <a:ext cx="96835" cy="17932"/>
              </a:xfrm>
              <a:custGeom>
                <a:avLst/>
                <a:gdLst>
                  <a:gd name="connsiteX0" fmla="*/ 46863 w 257175"/>
                  <a:gd name="connsiteY0" fmla="*/ 0 h 47625"/>
                  <a:gd name="connsiteX1" fmla="*/ 15335 w 257175"/>
                  <a:gd name="connsiteY1" fmla="*/ 0 h 47625"/>
                  <a:gd name="connsiteX2" fmla="*/ 0 w 257175"/>
                  <a:gd name="connsiteY2" fmla="*/ 12382 h 47625"/>
                  <a:gd name="connsiteX3" fmla="*/ 0 w 257175"/>
                  <a:gd name="connsiteY3" fmla="*/ 35147 h 47625"/>
                  <a:gd name="connsiteX4" fmla="*/ 15335 w 257175"/>
                  <a:gd name="connsiteY4" fmla="*/ 47434 h 47625"/>
                  <a:gd name="connsiteX5" fmla="*/ 45244 w 257175"/>
                  <a:gd name="connsiteY5" fmla="*/ 47434 h 47625"/>
                  <a:gd name="connsiteX6" fmla="*/ 49244 w 257175"/>
                  <a:gd name="connsiteY6" fmla="*/ 47149 h 47625"/>
                  <a:gd name="connsiteX7" fmla="*/ 36767 w 257175"/>
                  <a:gd name="connsiteY7" fmla="*/ 35909 h 47625"/>
                  <a:gd name="connsiteX8" fmla="*/ 18764 w 257175"/>
                  <a:gd name="connsiteY8" fmla="*/ 35909 h 47625"/>
                  <a:gd name="connsiteX9" fmla="*/ 18764 w 257175"/>
                  <a:gd name="connsiteY9" fmla="*/ 11239 h 47625"/>
                  <a:gd name="connsiteX10" fmla="*/ 43625 w 257175"/>
                  <a:gd name="connsiteY10" fmla="*/ 11239 h 47625"/>
                  <a:gd name="connsiteX11" fmla="*/ 43625 w 257175"/>
                  <a:gd name="connsiteY11" fmla="*/ 31814 h 47625"/>
                  <a:gd name="connsiteX12" fmla="*/ 59817 w 257175"/>
                  <a:gd name="connsiteY12" fmla="*/ 40005 h 47625"/>
                  <a:gd name="connsiteX13" fmla="*/ 60674 w 257175"/>
                  <a:gd name="connsiteY13" fmla="*/ 35147 h 47625"/>
                  <a:gd name="connsiteX14" fmla="*/ 60674 w 257175"/>
                  <a:gd name="connsiteY14" fmla="*/ 12382 h 47625"/>
                  <a:gd name="connsiteX15" fmla="*/ 46863 w 257175"/>
                  <a:gd name="connsiteY15" fmla="*/ 0 h 47625"/>
                  <a:gd name="connsiteX16" fmla="*/ 46863 w 257175"/>
                  <a:gd name="connsiteY16" fmla="*/ 0 h 47625"/>
                  <a:gd name="connsiteX17" fmla="*/ 46863 w 257175"/>
                  <a:gd name="connsiteY17" fmla="*/ 0 h 47625"/>
                  <a:gd name="connsiteX18" fmla="*/ 251651 w 257175"/>
                  <a:gd name="connsiteY18" fmla="*/ 571 h 47625"/>
                  <a:gd name="connsiteX19" fmla="*/ 219932 w 257175"/>
                  <a:gd name="connsiteY19" fmla="*/ 571 h 47625"/>
                  <a:gd name="connsiteX20" fmla="*/ 219932 w 257175"/>
                  <a:gd name="connsiteY20" fmla="*/ 571 h 47625"/>
                  <a:gd name="connsiteX21" fmla="*/ 218885 w 257175"/>
                  <a:gd name="connsiteY21" fmla="*/ 571 h 47625"/>
                  <a:gd name="connsiteX22" fmla="*/ 209074 w 257175"/>
                  <a:gd name="connsiteY22" fmla="*/ 3238 h 47625"/>
                  <a:gd name="connsiteX23" fmla="*/ 205550 w 257175"/>
                  <a:gd name="connsiteY23" fmla="*/ 10477 h 47625"/>
                  <a:gd name="connsiteX24" fmla="*/ 205550 w 257175"/>
                  <a:gd name="connsiteY24" fmla="*/ 10477 h 47625"/>
                  <a:gd name="connsiteX25" fmla="*/ 205550 w 257175"/>
                  <a:gd name="connsiteY25" fmla="*/ 10573 h 47625"/>
                  <a:gd name="connsiteX26" fmla="*/ 205550 w 257175"/>
                  <a:gd name="connsiteY26" fmla="*/ 10668 h 47625"/>
                  <a:gd name="connsiteX27" fmla="*/ 205550 w 257175"/>
                  <a:gd name="connsiteY27" fmla="*/ 10668 h 47625"/>
                  <a:gd name="connsiteX28" fmla="*/ 205550 w 257175"/>
                  <a:gd name="connsiteY28" fmla="*/ 47149 h 47625"/>
                  <a:gd name="connsiteX29" fmla="*/ 223361 w 257175"/>
                  <a:gd name="connsiteY29" fmla="*/ 47149 h 47625"/>
                  <a:gd name="connsiteX30" fmla="*/ 223361 w 257175"/>
                  <a:gd name="connsiteY30" fmla="*/ 35052 h 47625"/>
                  <a:gd name="connsiteX31" fmla="*/ 252127 w 257175"/>
                  <a:gd name="connsiteY31" fmla="*/ 35052 h 47625"/>
                  <a:gd name="connsiteX32" fmla="*/ 263843 w 257175"/>
                  <a:gd name="connsiteY32" fmla="*/ 25622 h 47625"/>
                  <a:gd name="connsiteX33" fmla="*/ 263843 w 257175"/>
                  <a:gd name="connsiteY33" fmla="*/ 10668 h 47625"/>
                  <a:gd name="connsiteX34" fmla="*/ 260985 w 257175"/>
                  <a:gd name="connsiteY34" fmla="*/ 2953 h 47625"/>
                  <a:gd name="connsiteX35" fmla="*/ 252698 w 257175"/>
                  <a:gd name="connsiteY35" fmla="*/ 667 h 47625"/>
                  <a:gd name="connsiteX36" fmla="*/ 252794 w 257175"/>
                  <a:gd name="connsiteY36" fmla="*/ 667 h 47625"/>
                  <a:gd name="connsiteX37" fmla="*/ 252127 w 257175"/>
                  <a:gd name="connsiteY37" fmla="*/ 667 h 47625"/>
                  <a:gd name="connsiteX38" fmla="*/ 251651 w 257175"/>
                  <a:gd name="connsiteY38" fmla="*/ 571 h 47625"/>
                  <a:gd name="connsiteX39" fmla="*/ 251651 w 257175"/>
                  <a:gd name="connsiteY39" fmla="*/ 571 h 47625"/>
                  <a:gd name="connsiteX40" fmla="*/ 223076 w 257175"/>
                  <a:gd name="connsiteY40" fmla="*/ 24765 h 47625"/>
                  <a:gd name="connsiteX41" fmla="*/ 223076 w 257175"/>
                  <a:gd name="connsiteY41" fmla="*/ 12763 h 47625"/>
                  <a:gd name="connsiteX42" fmla="*/ 245745 w 257175"/>
                  <a:gd name="connsiteY42" fmla="*/ 12763 h 47625"/>
                  <a:gd name="connsiteX43" fmla="*/ 245745 w 257175"/>
                  <a:gd name="connsiteY43" fmla="*/ 24860 h 47625"/>
                  <a:gd name="connsiteX44" fmla="*/ 223076 w 257175"/>
                  <a:gd name="connsiteY44" fmla="*/ 24860 h 47625"/>
                  <a:gd name="connsiteX45" fmla="*/ 223076 w 257175"/>
                  <a:gd name="connsiteY45" fmla="*/ 24765 h 47625"/>
                  <a:gd name="connsiteX46" fmla="*/ 183833 w 257175"/>
                  <a:gd name="connsiteY46" fmla="*/ 571 h 47625"/>
                  <a:gd name="connsiteX47" fmla="*/ 149924 w 257175"/>
                  <a:gd name="connsiteY47" fmla="*/ 571 h 47625"/>
                  <a:gd name="connsiteX48" fmla="*/ 140113 w 257175"/>
                  <a:gd name="connsiteY48" fmla="*/ 3238 h 47625"/>
                  <a:gd name="connsiteX49" fmla="*/ 136493 w 257175"/>
                  <a:gd name="connsiteY49" fmla="*/ 10763 h 47625"/>
                  <a:gd name="connsiteX50" fmla="*/ 136493 w 257175"/>
                  <a:gd name="connsiteY50" fmla="*/ 47244 h 47625"/>
                  <a:gd name="connsiteX51" fmla="*/ 154305 w 257175"/>
                  <a:gd name="connsiteY51" fmla="*/ 47244 h 47625"/>
                  <a:gd name="connsiteX52" fmla="*/ 154305 w 257175"/>
                  <a:gd name="connsiteY52" fmla="*/ 34766 h 47625"/>
                  <a:gd name="connsiteX53" fmla="*/ 179261 w 257175"/>
                  <a:gd name="connsiteY53" fmla="*/ 34766 h 47625"/>
                  <a:gd name="connsiteX54" fmla="*/ 179261 w 257175"/>
                  <a:gd name="connsiteY54" fmla="*/ 47244 h 47625"/>
                  <a:gd name="connsiteX55" fmla="*/ 197072 w 257175"/>
                  <a:gd name="connsiteY55" fmla="*/ 47244 h 47625"/>
                  <a:gd name="connsiteX56" fmla="*/ 197072 w 257175"/>
                  <a:gd name="connsiteY56" fmla="*/ 10763 h 47625"/>
                  <a:gd name="connsiteX57" fmla="*/ 193643 w 257175"/>
                  <a:gd name="connsiteY57" fmla="*/ 3334 h 47625"/>
                  <a:gd name="connsiteX58" fmla="*/ 183833 w 257175"/>
                  <a:gd name="connsiteY58" fmla="*/ 571 h 47625"/>
                  <a:gd name="connsiteX59" fmla="*/ 183833 w 257175"/>
                  <a:gd name="connsiteY59" fmla="*/ 571 h 47625"/>
                  <a:gd name="connsiteX60" fmla="*/ 154305 w 257175"/>
                  <a:gd name="connsiteY60" fmla="*/ 26194 h 47625"/>
                  <a:gd name="connsiteX61" fmla="*/ 154305 w 257175"/>
                  <a:gd name="connsiteY61" fmla="*/ 12763 h 47625"/>
                  <a:gd name="connsiteX62" fmla="*/ 179261 w 257175"/>
                  <a:gd name="connsiteY62" fmla="*/ 12763 h 47625"/>
                  <a:gd name="connsiteX63" fmla="*/ 179261 w 257175"/>
                  <a:gd name="connsiteY63" fmla="*/ 26289 h 47625"/>
                  <a:gd name="connsiteX64" fmla="*/ 154305 w 257175"/>
                  <a:gd name="connsiteY64" fmla="*/ 26289 h 47625"/>
                  <a:gd name="connsiteX65" fmla="*/ 154305 w 257175"/>
                  <a:gd name="connsiteY65" fmla="*/ 26194 h 47625"/>
                  <a:gd name="connsiteX66" fmla="*/ 128492 w 257175"/>
                  <a:gd name="connsiteY66" fmla="*/ 571 h 47625"/>
                  <a:gd name="connsiteX67" fmla="*/ 111443 w 257175"/>
                  <a:gd name="connsiteY67" fmla="*/ 571 h 47625"/>
                  <a:gd name="connsiteX68" fmla="*/ 111443 w 257175"/>
                  <a:gd name="connsiteY68" fmla="*/ 27718 h 47625"/>
                  <a:gd name="connsiteX69" fmla="*/ 110776 w 257175"/>
                  <a:gd name="connsiteY69" fmla="*/ 28194 h 47625"/>
                  <a:gd name="connsiteX70" fmla="*/ 110585 w 257175"/>
                  <a:gd name="connsiteY70" fmla="*/ 28194 h 47625"/>
                  <a:gd name="connsiteX71" fmla="*/ 110014 w 257175"/>
                  <a:gd name="connsiteY71" fmla="*/ 27813 h 47625"/>
                  <a:gd name="connsiteX72" fmla="*/ 91726 w 257175"/>
                  <a:gd name="connsiteY72" fmla="*/ 2191 h 47625"/>
                  <a:gd name="connsiteX73" fmla="*/ 91630 w 257175"/>
                  <a:gd name="connsiteY73" fmla="*/ 2191 h 47625"/>
                  <a:gd name="connsiteX74" fmla="*/ 91630 w 257175"/>
                  <a:gd name="connsiteY74" fmla="*/ 2191 h 47625"/>
                  <a:gd name="connsiteX75" fmla="*/ 91440 w 257175"/>
                  <a:gd name="connsiteY75" fmla="*/ 2000 h 47625"/>
                  <a:gd name="connsiteX76" fmla="*/ 91345 w 257175"/>
                  <a:gd name="connsiteY76" fmla="*/ 1905 h 47625"/>
                  <a:gd name="connsiteX77" fmla="*/ 87535 w 257175"/>
                  <a:gd name="connsiteY77" fmla="*/ 667 h 47625"/>
                  <a:gd name="connsiteX78" fmla="*/ 73152 w 257175"/>
                  <a:gd name="connsiteY78" fmla="*/ 667 h 47625"/>
                  <a:gd name="connsiteX79" fmla="*/ 68961 w 257175"/>
                  <a:gd name="connsiteY79" fmla="*/ 2191 h 47625"/>
                  <a:gd name="connsiteX80" fmla="*/ 67437 w 257175"/>
                  <a:gd name="connsiteY80" fmla="*/ 6286 h 47625"/>
                  <a:gd name="connsiteX81" fmla="*/ 67437 w 257175"/>
                  <a:gd name="connsiteY81" fmla="*/ 6286 h 47625"/>
                  <a:gd name="connsiteX82" fmla="*/ 67437 w 257175"/>
                  <a:gd name="connsiteY82" fmla="*/ 47339 h 47625"/>
                  <a:gd name="connsiteX83" fmla="*/ 84296 w 257175"/>
                  <a:gd name="connsiteY83" fmla="*/ 47339 h 47625"/>
                  <a:gd name="connsiteX84" fmla="*/ 84201 w 257175"/>
                  <a:gd name="connsiteY84" fmla="*/ 19241 h 47625"/>
                  <a:gd name="connsiteX85" fmla="*/ 85534 w 257175"/>
                  <a:gd name="connsiteY85" fmla="*/ 18383 h 47625"/>
                  <a:gd name="connsiteX86" fmla="*/ 85916 w 257175"/>
                  <a:gd name="connsiteY86" fmla="*/ 18383 h 47625"/>
                  <a:gd name="connsiteX87" fmla="*/ 86582 w 257175"/>
                  <a:gd name="connsiteY87" fmla="*/ 18764 h 47625"/>
                  <a:gd name="connsiteX88" fmla="*/ 111062 w 257175"/>
                  <a:gd name="connsiteY88" fmla="*/ 47339 h 47625"/>
                  <a:gd name="connsiteX89" fmla="*/ 128588 w 257175"/>
                  <a:gd name="connsiteY89" fmla="*/ 47339 h 47625"/>
                  <a:gd name="connsiteX90" fmla="*/ 128588 w 257175"/>
                  <a:gd name="connsiteY90" fmla="*/ 571 h 47625"/>
                  <a:gd name="connsiteX91" fmla="*/ 128492 w 257175"/>
                  <a:gd name="connsiteY91" fmla="*/ 571 h 47625"/>
                  <a:gd name="connsiteX92" fmla="*/ 32957 w 257175"/>
                  <a:gd name="connsiteY92" fmla="*/ 31147 h 47625"/>
                  <a:gd name="connsiteX93" fmla="*/ 51816 w 257175"/>
                  <a:gd name="connsiteY93" fmla="*/ 48006 h 47625"/>
                  <a:gd name="connsiteX94" fmla="*/ 64580 w 257175"/>
                  <a:gd name="connsiteY94" fmla="*/ 48006 h 47625"/>
                  <a:gd name="connsiteX95" fmla="*/ 32957 w 257175"/>
                  <a:gd name="connsiteY95" fmla="*/ 31147 h 47625"/>
                  <a:gd name="connsiteX96" fmla="*/ 32957 w 257175"/>
                  <a:gd name="connsiteY96" fmla="*/ 31147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257175" h="47625">
                    <a:moveTo>
                      <a:pt x="46863" y="0"/>
                    </a:moveTo>
                    <a:lnTo>
                      <a:pt x="15335" y="0"/>
                    </a:lnTo>
                    <a:cubicBezTo>
                      <a:pt x="5144" y="0"/>
                      <a:pt x="0" y="4096"/>
                      <a:pt x="0" y="12382"/>
                    </a:cubicBezTo>
                    <a:lnTo>
                      <a:pt x="0" y="35147"/>
                    </a:lnTo>
                    <a:cubicBezTo>
                      <a:pt x="0" y="43339"/>
                      <a:pt x="5144" y="47434"/>
                      <a:pt x="15335" y="47434"/>
                    </a:cubicBezTo>
                    <a:lnTo>
                      <a:pt x="45244" y="47434"/>
                    </a:lnTo>
                    <a:cubicBezTo>
                      <a:pt x="46672" y="47434"/>
                      <a:pt x="48006" y="47339"/>
                      <a:pt x="49244" y="47149"/>
                    </a:cubicBezTo>
                    <a:cubicBezTo>
                      <a:pt x="46482" y="43244"/>
                      <a:pt x="41339" y="39052"/>
                      <a:pt x="36767" y="35909"/>
                    </a:cubicBezTo>
                    <a:lnTo>
                      <a:pt x="18764" y="35909"/>
                    </a:lnTo>
                    <a:lnTo>
                      <a:pt x="18764" y="11239"/>
                    </a:lnTo>
                    <a:lnTo>
                      <a:pt x="43625" y="11239"/>
                    </a:lnTo>
                    <a:lnTo>
                      <a:pt x="43625" y="31814"/>
                    </a:lnTo>
                    <a:cubicBezTo>
                      <a:pt x="51054" y="34100"/>
                      <a:pt x="56197" y="37147"/>
                      <a:pt x="59817" y="40005"/>
                    </a:cubicBezTo>
                    <a:cubicBezTo>
                      <a:pt x="60293" y="38576"/>
                      <a:pt x="60674" y="36957"/>
                      <a:pt x="60674" y="35147"/>
                    </a:cubicBezTo>
                    <a:lnTo>
                      <a:pt x="60674" y="12382"/>
                    </a:lnTo>
                    <a:cubicBezTo>
                      <a:pt x="60579" y="4572"/>
                      <a:pt x="56007" y="476"/>
                      <a:pt x="46863" y="0"/>
                    </a:cubicBezTo>
                    <a:lnTo>
                      <a:pt x="46863" y="0"/>
                    </a:lnTo>
                    <a:lnTo>
                      <a:pt x="46863" y="0"/>
                    </a:lnTo>
                    <a:close/>
                    <a:moveTo>
                      <a:pt x="251651" y="571"/>
                    </a:moveTo>
                    <a:lnTo>
                      <a:pt x="219932" y="571"/>
                    </a:lnTo>
                    <a:lnTo>
                      <a:pt x="219932" y="571"/>
                    </a:lnTo>
                    <a:lnTo>
                      <a:pt x="218885" y="571"/>
                    </a:lnTo>
                    <a:cubicBezTo>
                      <a:pt x="214598" y="571"/>
                      <a:pt x="211360" y="1429"/>
                      <a:pt x="209074" y="3238"/>
                    </a:cubicBezTo>
                    <a:cubicBezTo>
                      <a:pt x="206788" y="5048"/>
                      <a:pt x="205645" y="7429"/>
                      <a:pt x="205550" y="10477"/>
                    </a:cubicBezTo>
                    <a:lnTo>
                      <a:pt x="205550" y="10477"/>
                    </a:lnTo>
                    <a:lnTo>
                      <a:pt x="205550" y="10573"/>
                    </a:lnTo>
                    <a:cubicBezTo>
                      <a:pt x="205550" y="10573"/>
                      <a:pt x="205550" y="10668"/>
                      <a:pt x="205550" y="10668"/>
                    </a:cubicBezTo>
                    <a:lnTo>
                      <a:pt x="205550" y="10668"/>
                    </a:lnTo>
                    <a:lnTo>
                      <a:pt x="205550" y="47149"/>
                    </a:lnTo>
                    <a:lnTo>
                      <a:pt x="223361" y="47149"/>
                    </a:lnTo>
                    <a:lnTo>
                      <a:pt x="223361" y="35052"/>
                    </a:lnTo>
                    <a:lnTo>
                      <a:pt x="252127" y="35052"/>
                    </a:lnTo>
                    <a:cubicBezTo>
                      <a:pt x="259937" y="35052"/>
                      <a:pt x="263843" y="31909"/>
                      <a:pt x="263843" y="25622"/>
                    </a:cubicBezTo>
                    <a:lnTo>
                      <a:pt x="263843" y="10668"/>
                    </a:lnTo>
                    <a:cubicBezTo>
                      <a:pt x="263843" y="7048"/>
                      <a:pt x="262890" y="4477"/>
                      <a:pt x="260985" y="2953"/>
                    </a:cubicBezTo>
                    <a:cubicBezTo>
                      <a:pt x="259175" y="1524"/>
                      <a:pt x="256413" y="762"/>
                      <a:pt x="252698" y="667"/>
                    </a:cubicBezTo>
                    <a:lnTo>
                      <a:pt x="252794" y="667"/>
                    </a:lnTo>
                    <a:lnTo>
                      <a:pt x="252127" y="667"/>
                    </a:lnTo>
                    <a:cubicBezTo>
                      <a:pt x="251936" y="571"/>
                      <a:pt x="251746" y="571"/>
                      <a:pt x="251651" y="571"/>
                    </a:cubicBezTo>
                    <a:lnTo>
                      <a:pt x="251651" y="571"/>
                    </a:lnTo>
                    <a:close/>
                    <a:moveTo>
                      <a:pt x="223076" y="24765"/>
                    </a:moveTo>
                    <a:lnTo>
                      <a:pt x="223076" y="12763"/>
                    </a:lnTo>
                    <a:lnTo>
                      <a:pt x="245745" y="12763"/>
                    </a:lnTo>
                    <a:lnTo>
                      <a:pt x="245745" y="24860"/>
                    </a:lnTo>
                    <a:lnTo>
                      <a:pt x="223076" y="24860"/>
                    </a:lnTo>
                    <a:lnTo>
                      <a:pt x="223076" y="24765"/>
                    </a:lnTo>
                    <a:close/>
                    <a:moveTo>
                      <a:pt x="183833" y="571"/>
                    </a:moveTo>
                    <a:lnTo>
                      <a:pt x="149924" y="571"/>
                    </a:lnTo>
                    <a:cubicBezTo>
                      <a:pt x="145637" y="571"/>
                      <a:pt x="142399" y="1429"/>
                      <a:pt x="140113" y="3238"/>
                    </a:cubicBezTo>
                    <a:cubicBezTo>
                      <a:pt x="137731" y="5143"/>
                      <a:pt x="136493" y="7620"/>
                      <a:pt x="136493" y="10763"/>
                    </a:cubicBezTo>
                    <a:lnTo>
                      <a:pt x="136493" y="47244"/>
                    </a:lnTo>
                    <a:lnTo>
                      <a:pt x="154305" y="47244"/>
                    </a:lnTo>
                    <a:lnTo>
                      <a:pt x="154305" y="34766"/>
                    </a:lnTo>
                    <a:lnTo>
                      <a:pt x="179261" y="34766"/>
                    </a:lnTo>
                    <a:lnTo>
                      <a:pt x="179261" y="47244"/>
                    </a:lnTo>
                    <a:lnTo>
                      <a:pt x="197072" y="47244"/>
                    </a:lnTo>
                    <a:lnTo>
                      <a:pt x="197072" y="10763"/>
                    </a:lnTo>
                    <a:cubicBezTo>
                      <a:pt x="197072" y="7620"/>
                      <a:pt x="195929" y="5143"/>
                      <a:pt x="193643" y="3334"/>
                    </a:cubicBezTo>
                    <a:cubicBezTo>
                      <a:pt x="191357" y="1524"/>
                      <a:pt x="188024" y="571"/>
                      <a:pt x="183833" y="571"/>
                    </a:cubicBezTo>
                    <a:lnTo>
                      <a:pt x="183833" y="571"/>
                    </a:lnTo>
                    <a:close/>
                    <a:moveTo>
                      <a:pt x="154305" y="26194"/>
                    </a:moveTo>
                    <a:lnTo>
                      <a:pt x="154305" y="12763"/>
                    </a:lnTo>
                    <a:lnTo>
                      <a:pt x="179261" y="12763"/>
                    </a:lnTo>
                    <a:lnTo>
                      <a:pt x="179261" y="26289"/>
                    </a:lnTo>
                    <a:lnTo>
                      <a:pt x="154305" y="26289"/>
                    </a:lnTo>
                    <a:lnTo>
                      <a:pt x="154305" y="26194"/>
                    </a:lnTo>
                    <a:close/>
                    <a:moveTo>
                      <a:pt x="128492" y="571"/>
                    </a:moveTo>
                    <a:lnTo>
                      <a:pt x="111443" y="571"/>
                    </a:lnTo>
                    <a:lnTo>
                      <a:pt x="111443" y="27718"/>
                    </a:lnTo>
                    <a:cubicBezTo>
                      <a:pt x="111347" y="28003"/>
                      <a:pt x="111157" y="28194"/>
                      <a:pt x="110776" y="28194"/>
                    </a:cubicBezTo>
                    <a:cubicBezTo>
                      <a:pt x="110680" y="28194"/>
                      <a:pt x="110585" y="28194"/>
                      <a:pt x="110585" y="28194"/>
                    </a:cubicBezTo>
                    <a:cubicBezTo>
                      <a:pt x="110585" y="28194"/>
                      <a:pt x="110204" y="28099"/>
                      <a:pt x="110014" y="27813"/>
                    </a:cubicBezTo>
                    <a:cubicBezTo>
                      <a:pt x="106966" y="23146"/>
                      <a:pt x="95441" y="7239"/>
                      <a:pt x="91726" y="2191"/>
                    </a:cubicBezTo>
                    <a:cubicBezTo>
                      <a:pt x="91726" y="2191"/>
                      <a:pt x="91726" y="2191"/>
                      <a:pt x="91630" y="2191"/>
                    </a:cubicBezTo>
                    <a:lnTo>
                      <a:pt x="91630" y="2191"/>
                    </a:lnTo>
                    <a:cubicBezTo>
                      <a:pt x="91535" y="2095"/>
                      <a:pt x="91535" y="2095"/>
                      <a:pt x="91440" y="2000"/>
                    </a:cubicBezTo>
                    <a:cubicBezTo>
                      <a:pt x="91440" y="2000"/>
                      <a:pt x="91345" y="1905"/>
                      <a:pt x="91345" y="1905"/>
                    </a:cubicBezTo>
                    <a:cubicBezTo>
                      <a:pt x="90392" y="1048"/>
                      <a:pt x="89154" y="667"/>
                      <a:pt x="87535" y="667"/>
                    </a:cubicBezTo>
                    <a:lnTo>
                      <a:pt x="73152" y="667"/>
                    </a:lnTo>
                    <a:cubicBezTo>
                      <a:pt x="71342" y="667"/>
                      <a:pt x="69914" y="1143"/>
                      <a:pt x="68961" y="2191"/>
                    </a:cubicBezTo>
                    <a:cubicBezTo>
                      <a:pt x="68008" y="3238"/>
                      <a:pt x="67532" y="4572"/>
                      <a:pt x="67437" y="6286"/>
                    </a:cubicBezTo>
                    <a:lnTo>
                      <a:pt x="67437" y="6286"/>
                    </a:lnTo>
                    <a:lnTo>
                      <a:pt x="67437" y="47339"/>
                    </a:lnTo>
                    <a:lnTo>
                      <a:pt x="84296" y="47339"/>
                    </a:lnTo>
                    <a:cubicBezTo>
                      <a:pt x="84296" y="47339"/>
                      <a:pt x="84201" y="25622"/>
                      <a:pt x="84201" y="19241"/>
                    </a:cubicBezTo>
                    <a:cubicBezTo>
                      <a:pt x="84296" y="18859"/>
                      <a:pt x="84487" y="18383"/>
                      <a:pt x="85534" y="18383"/>
                    </a:cubicBezTo>
                    <a:cubicBezTo>
                      <a:pt x="85630" y="18383"/>
                      <a:pt x="85725" y="18383"/>
                      <a:pt x="85916" y="18383"/>
                    </a:cubicBezTo>
                    <a:cubicBezTo>
                      <a:pt x="85916" y="18383"/>
                      <a:pt x="86392" y="18383"/>
                      <a:pt x="86582" y="18764"/>
                    </a:cubicBezTo>
                    <a:cubicBezTo>
                      <a:pt x="89821" y="24003"/>
                      <a:pt x="111062" y="47339"/>
                      <a:pt x="111062" y="47339"/>
                    </a:cubicBezTo>
                    <a:lnTo>
                      <a:pt x="128588" y="47339"/>
                    </a:lnTo>
                    <a:lnTo>
                      <a:pt x="128588" y="571"/>
                    </a:lnTo>
                    <a:lnTo>
                      <a:pt x="128492" y="571"/>
                    </a:lnTo>
                    <a:close/>
                    <a:moveTo>
                      <a:pt x="32957" y="31147"/>
                    </a:moveTo>
                    <a:cubicBezTo>
                      <a:pt x="38576" y="34766"/>
                      <a:pt x="48673" y="41815"/>
                      <a:pt x="51816" y="48006"/>
                    </a:cubicBezTo>
                    <a:lnTo>
                      <a:pt x="64580" y="48006"/>
                    </a:lnTo>
                    <a:cubicBezTo>
                      <a:pt x="62579" y="44291"/>
                      <a:pt x="55055" y="35052"/>
                      <a:pt x="32957" y="31147"/>
                    </a:cubicBezTo>
                    <a:lnTo>
                      <a:pt x="32957" y="3114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" name="手繪多邊形: 圖案 48">
                <a:extLst>
                  <a:ext uri="{FF2B5EF4-FFF2-40B4-BE49-F238E27FC236}">
                    <a16:creationId xmlns:a16="http://schemas.microsoft.com/office/drawing/2014/main" id="{8835E1B1-79D9-4B75-82E0-565A6FAD8387}"/>
                  </a:ext>
                </a:extLst>
              </p:cNvPr>
              <p:cNvSpPr/>
              <p:nvPr/>
            </p:nvSpPr>
            <p:spPr>
              <a:xfrm>
                <a:off x="4462455" y="4192468"/>
                <a:ext cx="3586" cy="222362"/>
              </a:xfrm>
              <a:custGeom>
                <a:avLst/>
                <a:gdLst>
                  <a:gd name="connsiteX0" fmla="*/ 0 w 0"/>
                  <a:gd name="connsiteY0" fmla="*/ 592836 h 590550"/>
                  <a:gd name="connsiteX1" fmla="*/ 0 w 0"/>
                  <a:gd name="connsiteY1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0550">
                    <a:moveTo>
                      <a:pt x="0" y="592836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CF301577-968D-40F3-A1E9-627DC8DF8FBF}"/>
                  </a:ext>
                </a:extLst>
              </p:cNvPr>
              <p:cNvSpPr/>
              <p:nvPr/>
            </p:nvSpPr>
            <p:spPr>
              <a:xfrm>
                <a:off x="5477432" y="4192468"/>
                <a:ext cx="3586" cy="222362"/>
              </a:xfrm>
              <a:custGeom>
                <a:avLst/>
                <a:gdLst>
                  <a:gd name="connsiteX0" fmla="*/ 0 w 0"/>
                  <a:gd name="connsiteY0" fmla="*/ 592836 h 590550"/>
                  <a:gd name="connsiteX1" fmla="*/ 0 w 0"/>
                  <a:gd name="connsiteY1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0550">
                    <a:moveTo>
                      <a:pt x="0" y="592836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52" name="直線單箭頭接點 915">
              <a:extLst>
                <a:ext uri="{FF2B5EF4-FFF2-40B4-BE49-F238E27FC236}">
                  <a16:creationId xmlns:a16="http://schemas.microsoft.com/office/drawing/2014/main" id="{808DF0B1-1124-46EC-9159-7C95C3D85269}"/>
                </a:ext>
              </a:extLst>
            </p:cNvPr>
            <p:cNvCxnSpPr>
              <a:cxnSpLocks/>
            </p:cNvCxnSpPr>
            <p:nvPr/>
          </p:nvCxnSpPr>
          <p:spPr>
            <a:xfrm>
              <a:off x="1910637" y="3616542"/>
              <a:ext cx="0" cy="1466473"/>
            </a:xfrm>
            <a:prstGeom prst="straightConnector1">
              <a:avLst/>
            </a:prstGeom>
            <a:ln w="25400">
              <a:solidFill>
                <a:srgbClr val="88F2DC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4AD9C3FF-7024-4DED-9116-4B8F2305BBB7}"/>
                </a:ext>
              </a:extLst>
            </p:cNvPr>
            <p:cNvGrpSpPr/>
            <p:nvPr/>
          </p:nvGrpSpPr>
          <p:grpSpPr>
            <a:xfrm>
              <a:off x="1291976" y="2713952"/>
              <a:ext cx="1209541" cy="939888"/>
              <a:chOff x="-1775124" y="4074892"/>
              <a:chExt cx="620254" cy="492851"/>
            </a:xfrm>
            <a:gradFill>
              <a:gsLst>
                <a:gs pos="0">
                  <a:srgbClr val="0D60FE"/>
                </a:gs>
                <a:gs pos="100000">
                  <a:srgbClr val="4092E5"/>
                </a:gs>
              </a:gsLst>
              <a:lin ang="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099D487A-4608-4534-8761-41CDD189331F}"/>
                  </a:ext>
                </a:extLst>
              </p:cNvPr>
              <p:cNvSpPr/>
              <p:nvPr/>
            </p:nvSpPr>
            <p:spPr>
              <a:xfrm>
                <a:off x="-1775124" y="4074892"/>
                <a:ext cx="620254" cy="405123"/>
              </a:xfrm>
              <a:custGeom>
                <a:avLst/>
                <a:gdLst>
                  <a:gd name="connsiteX0" fmla="*/ 571137 w 570007"/>
                  <a:gd name="connsiteY0" fmla="*/ 16818 h 372301"/>
                  <a:gd name="connsiteX1" fmla="*/ 571137 w 570007"/>
                  <a:gd name="connsiteY1" fmla="*/ 357127 h 372301"/>
                  <a:gd name="connsiteX2" fmla="*/ 554370 w 570007"/>
                  <a:gd name="connsiteY2" fmla="*/ 373945 h 372301"/>
                  <a:gd name="connsiteX3" fmla="*/ 554319 w 570007"/>
                  <a:gd name="connsiteY3" fmla="*/ 373945 h 372301"/>
                  <a:gd name="connsiteX4" fmla="*/ 16869 w 570007"/>
                  <a:gd name="connsiteY4" fmla="*/ 373945 h 372301"/>
                  <a:gd name="connsiteX5" fmla="*/ 0 w 570007"/>
                  <a:gd name="connsiteY5" fmla="*/ 357127 h 372301"/>
                  <a:gd name="connsiteX6" fmla="*/ 0 w 570007"/>
                  <a:gd name="connsiteY6" fmla="*/ 16818 h 372301"/>
                  <a:gd name="connsiteX7" fmla="*/ 16869 w 570007"/>
                  <a:gd name="connsiteY7" fmla="*/ 0 h 372301"/>
                  <a:gd name="connsiteX8" fmla="*/ 554319 w 570007"/>
                  <a:gd name="connsiteY8" fmla="*/ 0 h 372301"/>
                  <a:gd name="connsiteX9" fmla="*/ 571137 w 570007"/>
                  <a:gd name="connsiteY9" fmla="*/ 16818 h 372301"/>
                  <a:gd name="connsiteX10" fmla="*/ 553292 w 570007"/>
                  <a:gd name="connsiteY10" fmla="*/ 294118 h 372301"/>
                  <a:gd name="connsiteX11" fmla="*/ 553292 w 570007"/>
                  <a:gd name="connsiteY11" fmla="*/ 26575 h 372301"/>
                  <a:gd name="connsiteX12" fmla="*/ 540326 w 570007"/>
                  <a:gd name="connsiteY12" fmla="*/ 15046 h 372301"/>
                  <a:gd name="connsiteX13" fmla="*/ 30837 w 570007"/>
                  <a:gd name="connsiteY13" fmla="*/ 15046 h 372301"/>
                  <a:gd name="connsiteX14" fmla="*/ 17845 w 570007"/>
                  <a:gd name="connsiteY14" fmla="*/ 26575 h 372301"/>
                  <a:gd name="connsiteX15" fmla="*/ 17845 w 570007"/>
                  <a:gd name="connsiteY15" fmla="*/ 293990 h 372301"/>
                  <a:gd name="connsiteX16" fmla="*/ 30837 w 570007"/>
                  <a:gd name="connsiteY16" fmla="*/ 305519 h 372301"/>
                  <a:gd name="connsiteX17" fmla="*/ 540326 w 570007"/>
                  <a:gd name="connsiteY17" fmla="*/ 305519 h 372301"/>
                  <a:gd name="connsiteX18" fmla="*/ 553292 w 570007"/>
                  <a:gd name="connsiteY18" fmla="*/ 293990 h 372301"/>
                  <a:gd name="connsiteX19" fmla="*/ 315815 w 570007"/>
                  <a:gd name="connsiteY19" fmla="*/ 338743 h 372301"/>
                  <a:gd name="connsiteX20" fmla="*/ 292218 w 570007"/>
                  <a:gd name="connsiteY20" fmla="*/ 315147 h 372301"/>
                  <a:gd name="connsiteX21" fmla="*/ 268622 w 570007"/>
                  <a:gd name="connsiteY21" fmla="*/ 338743 h 372301"/>
                  <a:gd name="connsiteX22" fmla="*/ 292218 w 570007"/>
                  <a:gd name="connsiteY22" fmla="*/ 362340 h 372301"/>
                  <a:gd name="connsiteX23" fmla="*/ 292244 w 570007"/>
                  <a:gd name="connsiteY23" fmla="*/ 362340 h 372301"/>
                  <a:gd name="connsiteX24" fmla="*/ 315815 w 570007"/>
                  <a:gd name="connsiteY24" fmla="*/ 338769 h 372301"/>
                  <a:gd name="connsiteX25" fmla="*/ 315815 w 570007"/>
                  <a:gd name="connsiteY25" fmla="*/ 338743 h 372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70007" h="372301">
                    <a:moveTo>
                      <a:pt x="571137" y="16818"/>
                    </a:moveTo>
                    <a:lnTo>
                      <a:pt x="571137" y="357127"/>
                    </a:lnTo>
                    <a:cubicBezTo>
                      <a:pt x="571152" y="366401"/>
                      <a:pt x="563645" y="373930"/>
                      <a:pt x="554370" y="373945"/>
                    </a:cubicBezTo>
                    <a:cubicBezTo>
                      <a:pt x="554352" y="373945"/>
                      <a:pt x="554337" y="373945"/>
                      <a:pt x="554319" y="373945"/>
                    </a:cubicBezTo>
                    <a:lnTo>
                      <a:pt x="16869" y="373945"/>
                    </a:lnTo>
                    <a:cubicBezTo>
                      <a:pt x="7567" y="373960"/>
                      <a:pt x="15" y="366430"/>
                      <a:pt x="0" y="357127"/>
                    </a:cubicBezTo>
                    <a:lnTo>
                      <a:pt x="0" y="16818"/>
                    </a:lnTo>
                    <a:cubicBezTo>
                      <a:pt x="28" y="7520"/>
                      <a:pt x="7572" y="0"/>
                      <a:pt x="16869" y="0"/>
                    </a:cubicBezTo>
                    <a:lnTo>
                      <a:pt x="554319" y="0"/>
                    </a:lnTo>
                    <a:cubicBezTo>
                      <a:pt x="563606" y="0"/>
                      <a:pt x="571137" y="7531"/>
                      <a:pt x="571137" y="16818"/>
                    </a:cubicBezTo>
                    <a:close/>
                    <a:moveTo>
                      <a:pt x="553292" y="294118"/>
                    </a:moveTo>
                    <a:lnTo>
                      <a:pt x="553292" y="26575"/>
                    </a:lnTo>
                    <a:cubicBezTo>
                      <a:pt x="552866" y="19824"/>
                      <a:pt x="547078" y="14681"/>
                      <a:pt x="540326" y="15046"/>
                    </a:cubicBezTo>
                    <a:lnTo>
                      <a:pt x="30837" y="15046"/>
                    </a:lnTo>
                    <a:cubicBezTo>
                      <a:pt x="24079" y="14679"/>
                      <a:pt x="18286" y="19822"/>
                      <a:pt x="17845" y="26575"/>
                    </a:cubicBezTo>
                    <a:lnTo>
                      <a:pt x="17845" y="293990"/>
                    </a:lnTo>
                    <a:cubicBezTo>
                      <a:pt x="18271" y="300751"/>
                      <a:pt x="24074" y="305899"/>
                      <a:pt x="30837" y="305519"/>
                    </a:cubicBezTo>
                    <a:lnTo>
                      <a:pt x="540326" y="305519"/>
                    </a:lnTo>
                    <a:cubicBezTo>
                      <a:pt x="547084" y="305899"/>
                      <a:pt x="552879" y="300745"/>
                      <a:pt x="553292" y="293990"/>
                    </a:cubicBezTo>
                    <a:close/>
                    <a:moveTo>
                      <a:pt x="315815" y="338743"/>
                    </a:moveTo>
                    <a:cubicBezTo>
                      <a:pt x="315815" y="325710"/>
                      <a:pt x="305249" y="315147"/>
                      <a:pt x="292218" y="315147"/>
                    </a:cubicBezTo>
                    <a:cubicBezTo>
                      <a:pt x="279185" y="315147"/>
                      <a:pt x="268622" y="325710"/>
                      <a:pt x="268622" y="338743"/>
                    </a:cubicBezTo>
                    <a:cubicBezTo>
                      <a:pt x="268622" y="351776"/>
                      <a:pt x="279188" y="362340"/>
                      <a:pt x="292218" y="362340"/>
                    </a:cubicBezTo>
                    <a:cubicBezTo>
                      <a:pt x="292226" y="362340"/>
                      <a:pt x="292237" y="362340"/>
                      <a:pt x="292244" y="362340"/>
                    </a:cubicBezTo>
                    <a:cubicBezTo>
                      <a:pt x="305262" y="362340"/>
                      <a:pt x="315815" y="351787"/>
                      <a:pt x="315815" y="338769"/>
                    </a:cubicBezTo>
                    <a:cubicBezTo>
                      <a:pt x="315815" y="338761"/>
                      <a:pt x="315815" y="338751"/>
                      <a:pt x="315815" y="338743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A47F127B-C057-4B30-B0B8-8BFDC204532D}"/>
                  </a:ext>
                </a:extLst>
              </p:cNvPr>
              <p:cNvSpPr/>
              <p:nvPr/>
            </p:nvSpPr>
            <p:spPr>
              <a:xfrm>
                <a:off x="-1617128" y="4548185"/>
                <a:ext cx="318508" cy="19558"/>
              </a:xfrm>
              <a:custGeom>
                <a:avLst/>
                <a:gdLst>
                  <a:gd name="connsiteX0" fmla="*/ 294093 w 292706"/>
                  <a:gd name="connsiteY0" fmla="*/ 19103 h 17973"/>
                  <a:gd name="connsiteX1" fmla="*/ 0 w 292706"/>
                  <a:gd name="connsiteY1" fmla="*/ 19103 h 17973"/>
                  <a:gd name="connsiteX2" fmla="*/ 58387 w 292706"/>
                  <a:gd name="connsiteY2" fmla="*/ 0 h 17973"/>
                  <a:gd name="connsiteX3" fmla="*/ 147046 w 292706"/>
                  <a:gd name="connsiteY3" fmla="*/ 0 h 17973"/>
                  <a:gd name="connsiteX4" fmla="*/ 235654 w 292706"/>
                  <a:gd name="connsiteY4" fmla="*/ 0 h 17973"/>
                  <a:gd name="connsiteX5" fmla="*/ 294093 w 292706"/>
                  <a:gd name="connsiteY5" fmla="*/ 19103 h 17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2706" h="17973">
                    <a:moveTo>
                      <a:pt x="294093" y="19103"/>
                    </a:moveTo>
                    <a:lnTo>
                      <a:pt x="0" y="19103"/>
                    </a:lnTo>
                    <a:lnTo>
                      <a:pt x="58387" y="0"/>
                    </a:lnTo>
                    <a:lnTo>
                      <a:pt x="147046" y="0"/>
                    </a:lnTo>
                    <a:lnTo>
                      <a:pt x="235654" y="0"/>
                    </a:lnTo>
                    <a:lnTo>
                      <a:pt x="294093" y="19103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A2C28978-FB24-4F97-828A-EEA45005E320}"/>
                  </a:ext>
                </a:extLst>
              </p:cNvPr>
              <p:cNvSpPr/>
              <p:nvPr/>
            </p:nvSpPr>
            <p:spPr>
              <a:xfrm>
                <a:off x="-1553595" y="4494571"/>
                <a:ext cx="192782" cy="41910"/>
              </a:xfrm>
              <a:custGeom>
                <a:avLst/>
                <a:gdLst>
                  <a:gd name="connsiteX0" fmla="*/ 0 w 177164"/>
                  <a:gd name="connsiteY0" fmla="*/ 0 h 38513"/>
                  <a:gd name="connsiteX1" fmla="*/ 177267 w 177164"/>
                  <a:gd name="connsiteY1" fmla="*/ 0 h 38513"/>
                  <a:gd name="connsiteX2" fmla="*/ 177267 w 177164"/>
                  <a:gd name="connsiteY2" fmla="*/ 39978 h 38513"/>
                  <a:gd name="connsiteX3" fmla="*/ 0 w 177164"/>
                  <a:gd name="connsiteY3" fmla="*/ 39978 h 3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164" h="38513">
                    <a:moveTo>
                      <a:pt x="0" y="0"/>
                    </a:moveTo>
                    <a:lnTo>
                      <a:pt x="177267" y="0"/>
                    </a:lnTo>
                    <a:lnTo>
                      <a:pt x="177267" y="39978"/>
                    </a:lnTo>
                    <a:lnTo>
                      <a:pt x="0" y="39978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3" name="矩形 901">
              <a:extLst>
                <a:ext uri="{FF2B5EF4-FFF2-40B4-BE49-F238E27FC236}">
                  <a16:creationId xmlns:a16="http://schemas.microsoft.com/office/drawing/2014/main" id="{F525F459-4C51-45F9-99A9-5BB3542D5BF8}"/>
                </a:ext>
              </a:extLst>
            </p:cNvPr>
            <p:cNvSpPr/>
            <p:nvPr/>
          </p:nvSpPr>
          <p:spPr>
            <a:xfrm>
              <a:off x="1058001" y="4042793"/>
              <a:ext cx="833883" cy="318100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14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Normal</a:t>
              </a:r>
              <a:endParaRPr lang="en-US" sz="14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矩形 901">
              <a:extLst>
                <a:ext uri="{FF2B5EF4-FFF2-40B4-BE49-F238E27FC236}">
                  <a16:creationId xmlns:a16="http://schemas.microsoft.com/office/drawing/2014/main" id="{BABDFD95-5835-45E4-B82C-E3C64684D5D1}"/>
                </a:ext>
              </a:extLst>
            </p:cNvPr>
            <p:cNvSpPr/>
            <p:nvPr/>
          </p:nvSpPr>
          <p:spPr>
            <a:xfrm>
              <a:off x="4094393" y="5538847"/>
              <a:ext cx="1740047" cy="31810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4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Secondary NAS</a:t>
              </a:r>
              <a:endParaRPr lang="en-US" sz="14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" name="矩形 901">
              <a:extLst>
                <a:ext uri="{FF2B5EF4-FFF2-40B4-BE49-F238E27FC236}">
                  <a16:creationId xmlns:a16="http://schemas.microsoft.com/office/drawing/2014/main" id="{E9CDD8C0-62B2-4C88-837D-2775940D8EC5}"/>
                </a:ext>
              </a:extLst>
            </p:cNvPr>
            <p:cNvSpPr/>
            <p:nvPr/>
          </p:nvSpPr>
          <p:spPr>
            <a:xfrm>
              <a:off x="2482495" y="4912212"/>
              <a:ext cx="1740047" cy="29745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333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By schedule</a:t>
              </a:r>
              <a:endParaRPr lang="en-US" sz="13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矩形 901">
              <a:extLst>
                <a:ext uri="{FF2B5EF4-FFF2-40B4-BE49-F238E27FC236}">
                  <a16:creationId xmlns:a16="http://schemas.microsoft.com/office/drawing/2014/main" id="{50BCDB10-51B7-43CA-8F85-AF38AD37FAFE}"/>
                </a:ext>
              </a:extLst>
            </p:cNvPr>
            <p:cNvSpPr/>
            <p:nvPr/>
          </p:nvSpPr>
          <p:spPr>
            <a:xfrm>
              <a:off x="2555375" y="5359491"/>
              <a:ext cx="1740047" cy="28732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2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Snapshot send</a:t>
              </a:r>
              <a:endParaRPr lang="en-US" sz="12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68" name="群組 67">
              <a:extLst>
                <a:ext uri="{FF2B5EF4-FFF2-40B4-BE49-F238E27FC236}">
                  <a16:creationId xmlns:a16="http://schemas.microsoft.com/office/drawing/2014/main" id="{24AA6EF0-B143-4D05-9F72-6A5451A8112E}"/>
                </a:ext>
              </a:extLst>
            </p:cNvPr>
            <p:cNvGrpSpPr/>
            <p:nvPr/>
          </p:nvGrpSpPr>
          <p:grpSpPr>
            <a:xfrm>
              <a:off x="9580889" y="5107451"/>
              <a:ext cx="1782020" cy="341541"/>
              <a:chOff x="4388896" y="4191428"/>
              <a:chExt cx="1165610" cy="223402"/>
            </a:xfrm>
            <a:gradFill>
              <a:gsLst>
                <a:gs pos="100000">
                  <a:srgbClr val="3965B5"/>
                </a:gs>
                <a:gs pos="0">
                  <a:srgbClr val="274DA5"/>
                </a:gs>
              </a:gsLst>
              <a:lin ang="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67863B4B-D759-4954-85E2-481B5D98F119}"/>
                  </a:ext>
                </a:extLst>
              </p:cNvPr>
              <p:cNvSpPr/>
              <p:nvPr/>
            </p:nvSpPr>
            <p:spPr>
              <a:xfrm>
                <a:off x="4390688" y="4193220"/>
                <a:ext cx="1162024" cy="218776"/>
              </a:xfrm>
              <a:custGeom>
                <a:avLst/>
                <a:gdLst>
                  <a:gd name="connsiteX0" fmla="*/ 79058 w 3086100"/>
                  <a:gd name="connsiteY0" fmla="*/ 590169 h 581025"/>
                  <a:gd name="connsiteX1" fmla="*/ 0 w 3086100"/>
                  <a:gd name="connsiteY1" fmla="*/ 511112 h 581025"/>
                  <a:gd name="connsiteX2" fmla="*/ 0 w 3086100"/>
                  <a:gd name="connsiteY2" fmla="*/ 79058 h 581025"/>
                  <a:gd name="connsiteX3" fmla="*/ 79058 w 3086100"/>
                  <a:gd name="connsiteY3" fmla="*/ 0 h 581025"/>
                  <a:gd name="connsiteX4" fmla="*/ 3009329 w 3086100"/>
                  <a:gd name="connsiteY4" fmla="*/ 0 h 581025"/>
                  <a:gd name="connsiteX5" fmla="*/ 3088291 w 3086100"/>
                  <a:gd name="connsiteY5" fmla="*/ 79058 h 581025"/>
                  <a:gd name="connsiteX6" fmla="*/ 3088291 w 3086100"/>
                  <a:gd name="connsiteY6" fmla="*/ 511112 h 581025"/>
                  <a:gd name="connsiteX7" fmla="*/ 3009329 w 3086100"/>
                  <a:gd name="connsiteY7" fmla="*/ 590169 h 581025"/>
                  <a:gd name="connsiteX8" fmla="*/ 79058 w 3086100"/>
                  <a:gd name="connsiteY8" fmla="*/ 590169 h 581025"/>
                  <a:gd name="connsiteX9" fmla="*/ 2995517 w 3086100"/>
                  <a:gd name="connsiteY9" fmla="*/ 143637 h 581025"/>
                  <a:gd name="connsiteX10" fmla="*/ 2967038 w 3086100"/>
                  <a:gd name="connsiteY10" fmla="*/ 172117 h 581025"/>
                  <a:gd name="connsiteX11" fmla="*/ 2967038 w 3086100"/>
                  <a:gd name="connsiteY11" fmla="*/ 350806 h 581025"/>
                  <a:gd name="connsiteX12" fmla="*/ 2995517 w 3086100"/>
                  <a:gd name="connsiteY12" fmla="*/ 379286 h 581025"/>
                  <a:gd name="connsiteX13" fmla="*/ 3023997 w 3086100"/>
                  <a:gd name="connsiteY13" fmla="*/ 350806 h 581025"/>
                  <a:gd name="connsiteX14" fmla="*/ 3023997 w 3086100"/>
                  <a:gd name="connsiteY14" fmla="*/ 172117 h 581025"/>
                  <a:gd name="connsiteX15" fmla="*/ 2995517 w 3086100"/>
                  <a:gd name="connsiteY15" fmla="*/ 143637 h 581025"/>
                  <a:gd name="connsiteX16" fmla="*/ 92774 w 3086100"/>
                  <a:gd name="connsiteY16" fmla="*/ 143637 h 581025"/>
                  <a:gd name="connsiteX17" fmla="*/ 64294 w 3086100"/>
                  <a:gd name="connsiteY17" fmla="*/ 172117 h 581025"/>
                  <a:gd name="connsiteX18" fmla="*/ 64294 w 3086100"/>
                  <a:gd name="connsiteY18" fmla="*/ 350806 h 581025"/>
                  <a:gd name="connsiteX19" fmla="*/ 92774 w 3086100"/>
                  <a:gd name="connsiteY19" fmla="*/ 379286 h 581025"/>
                  <a:gd name="connsiteX20" fmla="*/ 121253 w 3086100"/>
                  <a:gd name="connsiteY20" fmla="*/ 350806 h 581025"/>
                  <a:gd name="connsiteX21" fmla="*/ 121253 w 3086100"/>
                  <a:gd name="connsiteY21" fmla="*/ 172117 h 581025"/>
                  <a:gd name="connsiteX22" fmla="*/ 92774 w 3086100"/>
                  <a:gd name="connsiteY22" fmla="*/ 143637 h 581025"/>
                  <a:gd name="connsiteX23" fmla="*/ 92774 w 3086100"/>
                  <a:gd name="connsiteY23" fmla="*/ 143637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86100" h="581025">
                    <a:moveTo>
                      <a:pt x="79058" y="590169"/>
                    </a:moveTo>
                    <a:cubicBezTo>
                      <a:pt x="35528" y="590169"/>
                      <a:pt x="0" y="554736"/>
                      <a:pt x="0" y="511112"/>
                    </a:cubicBezTo>
                    <a:lnTo>
                      <a:pt x="0" y="79058"/>
                    </a:lnTo>
                    <a:cubicBezTo>
                      <a:pt x="0" y="35528"/>
                      <a:pt x="35433" y="0"/>
                      <a:pt x="79058" y="0"/>
                    </a:cubicBezTo>
                    <a:lnTo>
                      <a:pt x="3009329" y="0"/>
                    </a:lnTo>
                    <a:cubicBezTo>
                      <a:pt x="3052858" y="0"/>
                      <a:pt x="3088291" y="35433"/>
                      <a:pt x="3088291" y="79058"/>
                    </a:cubicBezTo>
                    <a:lnTo>
                      <a:pt x="3088291" y="511112"/>
                    </a:lnTo>
                    <a:cubicBezTo>
                      <a:pt x="3088291" y="554641"/>
                      <a:pt x="3052858" y="590169"/>
                      <a:pt x="3009329" y="590169"/>
                    </a:cubicBezTo>
                    <a:lnTo>
                      <a:pt x="79058" y="590169"/>
                    </a:lnTo>
                    <a:close/>
                    <a:moveTo>
                      <a:pt x="2995517" y="143637"/>
                    </a:moveTo>
                    <a:cubicBezTo>
                      <a:pt x="2979801" y="143637"/>
                      <a:pt x="2967038" y="156401"/>
                      <a:pt x="2967038" y="172117"/>
                    </a:cubicBezTo>
                    <a:lnTo>
                      <a:pt x="2967038" y="350806"/>
                    </a:lnTo>
                    <a:cubicBezTo>
                      <a:pt x="2967038" y="366522"/>
                      <a:pt x="2979801" y="379286"/>
                      <a:pt x="2995517" y="379286"/>
                    </a:cubicBezTo>
                    <a:cubicBezTo>
                      <a:pt x="3011234" y="379286"/>
                      <a:pt x="3023997" y="366522"/>
                      <a:pt x="3023997" y="350806"/>
                    </a:cubicBezTo>
                    <a:lnTo>
                      <a:pt x="3023997" y="172117"/>
                    </a:lnTo>
                    <a:cubicBezTo>
                      <a:pt x="3023997" y="156401"/>
                      <a:pt x="3011138" y="143637"/>
                      <a:pt x="2995517" y="143637"/>
                    </a:cubicBezTo>
                    <a:close/>
                    <a:moveTo>
                      <a:pt x="92774" y="143637"/>
                    </a:moveTo>
                    <a:cubicBezTo>
                      <a:pt x="77057" y="143637"/>
                      <a:pt x="64294" y="156401"/>
                      <a:pt x="64294" y="172117"/>
                    </a:cubicBezTo>
                    <a:lnTo>
                      <a:pt x="64294" y="350806"/>
                    </a:lnTo>
                    <a:cubicBezTo>
                      <a:pt x="64294" y="366522"/>
                      <a:pt x="77057" y="379286"/>
                      <a:pt x="92774" y="379286"/>
                    </a:cubicBezTo>
                    <a:cubicBezTo>
                      <a:pt x="108490" y="379286"/>
                      <a:pt x="121253" y="366522"/>
                      <a:pt x="121253" y="350806"/>
                    </a:cubicBezTo>
                    <a:lnTo>
                      <a:pt x="121253" y="172117"/>
                    </a:lnTo>
                    <a:cubicBezTo>
                      <a:pt x="121253" y="156401"/>
                      <a:pt x="108490" y="143637"/>
                      <a:pt x="92774" y="143637"/>
                    </a:cubicBezTo>
                    <a:lnTo>
                      <a:pt x="92774" y="14363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BC3E0317-DB9C-4CF1-8E75-30BE4598CAFF}"/>
                  </a:ext>
                </a:extLst>
              </p:cNvPr>
              <p:cNvSpPr/>
              <p:nvPr/>
            </p:nvSpPr>
            <p:spPr>
              <a:xfrm>
                <a:off x="4388896" y="4191428"/>
                <a:ext cx="1165610" cy="222362"/>
              </a:xfrm>
              <a:custGeom>
                <a:avLst/>
                <a:gdLst>
                  <a:gd name="connsiteX0" fmla="*/ 3013996 w 3095625"/>
                  <a:gd name="connsiteY0" fmla="*/ 9525 h 590550"/>
                  <a:gd name="connsiteX1" fmla="*/ 3088291 w 3095625"/>
                  <a:gd name="connsiteY1" fmla="*/ 83820 h 590550"/>
                  <a:gd name="connsiteX2" fmla="*/ 3088291 w 3095625"/>
                  <a:gd name="connsiteY2" fmla="*/ 515874 h 590550"/>
                  <a:gd name="connsiteX3" fmla="*/ 3013996 w 3095625"/>
                  <a:gd name="connsiteY3" fmla="*/ 590169 h 590550"/>
                  <a:gd name="connsiteX4" fmla="*/ 83820 w 3095625"/>
                  <a:gd name="connsiteY4" fmla="*/ 590169 h 590550"/>
                  <a:gd name="connsiteX5" fmla="*/ 9525 w 3095625"/>
                  <a:gd name="connsiteY5" fmla="*/ 515874 h 590550"/>
                  <a:gd name="connsiteX6" fmla="*/ 9525 w 3095625"/>
                  <a:gd name="connsiteY6" fmla="*/ 83820 h 590550"/>
                  <a:gd name="connsiteX7" fmla="*/ 83820 w 3095625"/>
                  <a:gd name="connsiteY7" fmla="*/ 9525 h 590550"/>
                  <a:gd name="connsiteX8" fmla="*/ 3013996 w 3095625"/>
                  <a:gd name="connsiteY8" fmla="*/ 9525 h 590550"/>
                  <a:gd name="connsiteX9" fmla="*/ 3000280 w 3095625"/>
                  <a:gd name="connsiteY9" fmla="*/ 388906 h 590550"/>
                  <a:gd name="connsiteX10" fmla="*/ 3000280 w 3095625"/>
                  <a:gd name="connsiteY10" fmla="*/ 388906 h 590550"/>
                  <a:gd name="connsiteX11" fmla="*/ 3033522 w 3095625"/>
                  <a:gd name="connsiteY11" fmla="*/ 355664 h 590550"/>
                  <a:gd name="connsiteX12" fmla="*/ 3033522 w 3095625"/>
                  <a:gd name="connsiteY12" fmla="*/ 176879 h 590550"/>
                  <a:gd name="connsiteX13" fmla="*/ 3000280 w 3095625"/>
                  <a:gd name="connsiteY13" fmla="*/ 143637 h 590550"/>
                  <a:gd name="connsiteX14" fmla="*/ 2967038 w 3095625"/>
                  <a:gd name="connsiteY14" fmla="*/ 176879 h 590550"/>
                  <a:gd name="connsiteX15" fmla="*/ 2967038 w 3095625"/>
                  <a:gd name="connsiteY15" fmla="*/ 355568 h 590550"/>
                  <a:gd name="connsiteX16" fmla="*/ 3000280 w 3095625"/>
                  <a:gd name="connsiteY16" fmla="*/ 388906 h 590550"/>
                  <a:gd name="connsiteX17" fmla="*/ 97536 w 3095625"/>
                  <a:gd name="connsiteY17" fmla="*/ 388906 h 590550"/>
                  <a:gd name="connsiteX18" fmla="*/ 97536 w 3095625"/>
                  <a:gd name="connsiteY18" fmla="*/ 388906 h 590550"/>
                  <a:gd name="connsiteX19" fmla="*/ 130778 w 3095625"/>
                  <a:gd name="connsiteY19" fmla="*/ 355664 h 590550"/>
                  <a:gd name="connsiteX20" fmla="*/ 130778 w 3095625"/>
                  <a:gd name="connsiteY20" fmla="*/ 176879 h 590550"/>
                  <a:gd name="connsiteX21" fmla="*/ 97536 w 3095625"/>
                  <a:gd name="connsiteY21" fmla="*/ 143637 h 590550"/>
                  <a:gd name="connsiteX22" fmla="*/ 64294 w 3095625"/>
                  <a:gd name="connsiteY22" fmla="*/ 176879 h 590550"/>
                  <a:gd name="connsiteX23" fmla="*/ 64294 w 3095625"/>
                  <a:gd name="connsiteY23" fmla="*/ 355568 h 590550"/>
                  <a:gd name="connsiteX24" fmla="*/ 97536 w 3095625"/>
                  <a:gd name="connsiteY24" fmla="*/ 388906 h 590550"/>
                  <a:gd name="connsiteX25" fmla="*/ 3013996 w 3095625"/>
                  <a:gd name="connsiteY25" fmla="*/ 0 h 590550"/>
                  <a:gd name="connsiteX26" fmla="*/ 83820 w 3095625"/>
                  <a:gd name="connsiteY26" fmla="*/ 0 h 590550"/>
                  <a:gd name="connsiteX27" fmla="*/ 0 w 3095625"/>
                  <a:gd name="connsiteY27" fmla="*/ 83820 h 590550"/>
                  <a:gd name="connsiteX28" fmla="*/ 0 w 3095625"/>
                  <a:gd name="connsiteY28" fmla="*/ 515874 h 590550"/>
                  <a:gd name="connsiteX29" fmla="*/ 83820 w 3095625"/>
                  <a:gd name="connsiteY29" fmla="*/ 599694 h 590550"/>
                  <a:gd name="connsiteX30" fmla="*/ 3014091 w 3095625"/>
                  <a:gd name="connsiteY30" fmla="*/ 599694 h 590550"/>
                  <a:gd name="connsiteX31" fmla="*/ 3097911 w 3095625"/>
                  <a:gd name="connsiteY31" fmla="*/ 515874 h 590550"/>
                  <a:gd name="connsiteX32" fmla="*/ 3097911 w 3095625"/>
                  <a:gd name="connsiteY32" fmla="*/ 83820 h 590550"/>
                  <a:gd name="connsiteX33" fmla="*/ 3013996 w 3095625"/>
                  <a:gd name="connsiteY33" fmla="*/ 0 h 590550"/>
                  <a:gd name="connsiteX34" fmla="*/ 3013996 w 3095625"/>
                  <a:gd name="connsiteY34" fmla="*/ 0 h 590550"/>
                  <a:gd name="connsiteX35" fmla="*/ 3000280 w 3095625"/>
                  <a:gd name="connsiteY35" fmla="*/ 379381 h 590550"/>
                  <a:gd name="connsiteX36" fmla="*/ 2976563 w 3095625"/>
                  <a:gd name="connsiteY36" fmla="*/ 355664 h 590550"/>
                  <a:gd name="connsiteX37" fmla="*/ 2976563 w 3095625"/>
                  <a:gd name="connsiteY37" fmla="*/ 176879 h 590550"/>
                  <a:gd name="connsiteX38" fmla="*/ 3000280 w 3095625"/>
                  <a:gd name="connsiteY38" fmla="*/ 153162 h 590550"/>
                  <a:gd name="connsiteX39" fmla="*/ 3000280 w 3095625"/>
                  <a:gd name="connsiteY39" fmla="*/ 153162 h 590550"/>
                  <a:gd name="connsiteX40" fmla="*/ 3023997 w 3095625"/>
                  <a:gd name="connsiteY40" fmla="*/ 176879 h 590550"/>
                  <a:gd name="connsiteX41" fmla="*/ 3023997 w 3095625"/>
                  <a:gd name="connsiteY41" fmla="*/ 355568 h 590550"/>
                  <a:gd name="connsiteX42" fmla="*/ 3000280 w 3095625"/>
                  <a:gd name="connsiteY42" fmla="*/ 379381 h 590550"/>
                  <a:gd name="connsiteX43" fmla="*/ 3000280 w 3095625"/>
                  <a:gd name="connsiteY43" fmla="*/ 379381 h 590550"/>
                  <a:gd name="connsiteX44" fmla="*/ 3000280 w 3095625"/>
                  <a:gd name="connsiteY44" fmla="*/ 379381 h 590550"/>
                  <a:gd name="connsiteX45" fmla="*/ 97536 w 3095625"/>
                  <a:gd name="connsiteY45" fmla="*/ 379381 h 590550"/>
                  <a:gd name="connsiteX46" fmla="*/ 73819 w 3095625"/>
                  <a:gd name="connsiteY46" fmla="*/ 355664 h 590550"/>
                  <a:gd name="connsiteX47" fmla="*/ 73819 w 3095625"/>
                  <a:gd name="connsiteY47" fmla="*/ 176879 h 590550"/>
                  <a:gd name="connsiteX48" fmla="*/ 97536 w 3095625"/>
                  <a:gd name="connsiteY48" fmla="*/ 153162 h 590550"/>
                  <a:gd name="connsiteX49" fmla="*/ 97536 w 3095625"/>
                  <a:gd name="connsiteY49" fmla="*/ 153162 h 590550"/>
                  <a:gd name="connsiteX50" fmla="*/ 121253 w 3095625"/>
                  <a:gd name="connsiteY50" fmla="*/ 176879 h 590550"/>
                  <a:gd name="connsiteX51" fmla="*/ 121253 w 3095625"/>
                  <a:gd name="connsiteY51" fmla="*/ 355568 h 590550"/>
                  <a:gd name="connsiteX52" fmla="*/ 97536 w 3095625"/>
                  <a:gd name="connsiteY52" fmla="*/ 379381 h 590550"/>
                  <a:gd name="connsiteX53" fmla="*/ 97536 w 3095625"/>
                  <a:gd name="connsiteY53" fmla="*/ 379381 h 590550"/>
                  <a:gd name="connsiteX54" fmla="*/ 97536 w 3095625"/>
                  <a:gd name="connsiteY54" fmla="*/ 379381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095625" h="590550">
                    <a:moveTo>
                      <a:pt x="3013996" y="9525"/>
                    </a:moveTo>
                    <a:cubicBezTo>
                      <a:pt x="3054953" y="9525"/>
                      <a:pt x="3088291" y="42863"/>
                      <a:pt x="3088291" y="83820"/>
                    </a:cubicBezTo>
                    <a:lnTo>
                      <a:pt x="3088291" y="515874"/>
                    </a:lnTo>
                    <a:cubicBezTo>
                      <a:pt x="3088291" y="556832"/>
                      <a:pt x="3054953" y="590169"/>
                      <a:pt x="3013996" y="590169"/>
                    </a:cubicBezTo>
                    <a:lnTo>
                      <a:pt x="83820" y="590169"/>
                    </a:lnTo>
                    <a:cubicBezTo>
                      <a:pt x="42863" y="590169"/>
                      <a:pt x="9525" y="556832"/>
                      <a:pt x="9525" y="515874"/>
                    </a:cubicBezTo>
                    <a:lnTo>
                      <a:pt x="9525" y="83820"/>
                    </a:lnTo>
                    <a:cubicBezTo>
                      <a:pt x="9525" y="42863"/>
                      <a:pt x="42863" y="9525"/>
                      <a:pt x="83820" y="9525"/>
                    </a:cubicBezTo>
                    <a:lnTo>
                      <a:pt x="3013996" y="9525"/>
                    </a:lnTo>
                    <a:moveTo>
                      <a:pt x="3000280" y="388906"/>
                    </a:moveTo>
                    <a:lnTo>
                      <a:pt x="3000280" y="388906"/>
                    </a:lnTo>
                    <a:cubicBezTo>
                      <a:pt x="3018663" y="388906"/>
                      <a:pt x="3033522" y="373951"/>
                      <a:pt x="3033522" y="355664"/>
                    </a:cubicBezTo>
                    <a:lnTo>
                      <a:pt x="3033522" y="176879"/>
                    </a:lnTo>
                    <a:cubicBezTo>
                      <a:pt x="3033522" y="158496"/>
                      <a:pt x="3018568" y="143637"/>
                      <a:pt x="3000280" y="143637"/>
                    </a:cubicBezTo>
                    <a:cubicBezTo>
                      <a:pt x="2981897" y="143637"/>
                      <a:pt x="2967038" y="158591"/>
                      <a:pt x="2967038" y="176879"/>
                    </a:cubicBezTo>
                    <a:lnTo>
                      <a:pt x="2967038" y="355568"/>
                    </a:lnTo>
                    <a:cubicBezTo>
                      <a:pt x="2966942" y="373951"/>
                      <a:pt x="2981897" y="388906"/>
                      <a:pt x="3000280" y="388906"/>
                    </a:cubicBezTo>
                    <a:moveTo>
                      <a:pt x="97536" y="388906"/>
                    </a:moveTo>
                    <a:lnTo>
                      <a:pt x="97536" y="388906"/>
                    </a:lnTo>
                    <a:cubicBezTo>
                      <a:pt x="115919" y="388906"/>
                      <a:pt x="130778" y="373951"/>
                      <a:pt x="130778" y="355664"/>
                    </a:cubicBezTo>
                    <a:lnTo>
                      <a:pt x="130778" y="176879"/>
                    </a:lnTo>
                    <a:cubicBezTo>
                      <a:pt x="130778" y="158496"/>
                      <a:pt x="115824" y="143637"/>
                      <a:pt x="97536" y="143637"/>
                    </a:cubicBezTo>
                    <a:cubicBezTo>
                      <a:pt x="79153" y="143637"/>
                      <a:pt x="64294" y="158591"/>
                      <a:pt x="64294" y="176879"/>
                    </a:cubicBezTo>
                    <a:lnTo>
                      <a:pt x="64294" y="355568"/>
                    </a:lnTo>
                    <a:cubicBezTo>
                      <a:pt x="64294" y="373951"/>
                      <a:pt x="79248" y="388906"/>
                      <a:pt x="97536" y="388906"/>
                    </a:cubicBezTo>
                    <a:moveTo>
                      <a:pt x="3013996" y="0"/>
                    </a:moveTo>
                    <a:lnTo>
                      <a:pt x="83820" y="0"/>
                    </a:lnTo>
                    <a:cubicBezTo>
                      <a:pt x="37529" y="0"/>
                      <a:pt x="0" y="37529"/>
                      <a:pt x="0" y="83820"/>
                    </a:cubicBezTo>
                    <a:lnTo>
                      <a:pt x="0" y="515874"/>
                    </a:lnTo>
                    <a:cubicBezTo>
                      <a:pt x="0" y="562166"/>
                      <a:pt x="37529" y="599694"/>
                      <a:pt x="83820" y="599694"/>
                    </a:cubicBezTo>
                    <a:lnTo>
                      <a:pt x="3014091" y="599694"/>
                    </a:lnTo>
                    <a:cubicBezTo>
                      <a:pt x="3060383" y="599694"/>
                      <a:pt x="3097911" y="562166"/>
                      <a:pt x="3097911" y="515874"/>
                    </a:cubicBezTo>
                    <a:lnTo>
                      <a:pt x="3097911" y="83820"/>
                    </a:lnTo>
                    <a:cubicBezTo>
                      <a:pt x="3097816" y="37529"/>
                      <a:pt x="3060287" y="0"/>
                      <a:pt x="3013996" y="0"/>
                    </a:cubicBezTo>
                    <a:lnTo>
                      <a:pt x="3013996" y="0"/>
                    </a:lnTo>
                    <a:close/>
                    <a:moveTo>
                      <a:pt x="3000280" y="379381"/>
                    </a:moveTo>
                    <a:cubicBezTo>
                      <a:pt x="2987231" y="379381"/>
                      <a:pt x="2976563" y="368713"/>
                      <a:pt x="2976563" y="355664"/>
                    </a:cubicBezTo>
                    <a:lnTo>
                      <a:pt x="2976563" y="176879"/>
                    </a:lnTo>
                    <a:cubicBezTo>
                      <a:pt x="2976563" y="163830"/>
                      <a:pt x="2987231" y="153162"/>
                      <a:pt x="3000280" y="153162"/>
                    </a:cubicBezTo>
                    <a:lnTo>
                      <a:pt x="3000280" y="153162"/>
                    </a:lnTo>
                    <a:cubicBezTo>
                      <a:pt x="3013329" y="153162"/>
                      <a:pt x="3023997" y="163830"/>
                      <a:pt x="3023997" y="176879"/>
                    </a:cubicBezTo>
                    <a:lnTo>
                      <a:pt x="3023997" y="355568"/>
                    </a:lnTo>
                    <a:cubicBezTo>
                      <a:pt x="3023997" y="368713"/>
                      <a:pt x="3013329" y="379381"/>
                      <a:pt x="3000280" y="379381"/>
                    </a:cubicBezTo>
                    <a:lnTo>
                      <a:pt x="3000280" y="379381"/>
                    </a:lnTo>
                    <a:lnTo>
                      <a:pt x="3000280" y="379381"/>
                    </a:lnTo>
                    <a:close/>
                    <a:moveTo>
                      <a:pt x="97536" y="379381"/>
                    </a:moveTo>
                    <a:cubicBezTo>
                      <a:pt x="84487" y="379381"/>
                      <a:pt x="73819" y="368713"/>
                      <a:pt x="73819" y="355664"/>
                    </a:cubicBezTo>
                    <a:lnTo>
                      <a:pt x="73819" y="176879"/>
                    </a:lnTo>
                    <a:cubicBezTo>
                      <a:pt x="73819" y="163830"/>
                      <a:pt x="84487" y="153162"/>
                      <a:pt x="97536" y="153162"/>
                    </a:cubicBezTo>
                    <a:lnTo>
                      <a:pt x="97536" y="153162"/>
                    </a:lnTo>
                    <a:cubicBezTo>
                      <a:pt x="110585" y="153162"/>
                      <a:pt x="121253" y="163830"/>
                      <a:pt x="121253" y="176879"/>
                    </a:cubicBezTo>
                    <a:lnTo>
                      <a:pt x="121253" y="355568"/>
                    </a:lnTo>
                    <a:cubicBezTo>
                      <a:pt x="121253" y="368713"/>
                      <a:pt x="110585" y="379381"/>
                      <a:pt x="97536" y="379381"/>
                    </a:cubicBezTo>
                    <a:lnTo>
                      <a:pt x="97536" y="379381"/>
                    </a:lnTo>
                    <a:lnTo>
                      <a:pt x="97536" y="37938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7AB5414C-A1DC-4BC9-AF2C-75CDCAFFE42B}"/>
                  </a:ext>
                </a:extLst>
              </p:cNvPr>
              <p:cNvSpPr/>
              <p:nvPr/>
            </p:nvSpPr>
            <p:spPr>
              <a:xfrm>
                <a:off x="4477052" y="4253116"/>
                <a:ext cx="229536" cy="60970"/>
              </a:xfrm>
              <a:custGeom>
                <a:avLst/>
                <a:gdLst>
                  <a:gd name="connsiteX0" fmla="*/ 23432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2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2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2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8" y="0"/>
                      <a:pt x="23432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2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822694A0-317A-4C86-91C9-4FFEF0C511E4}"/>
                  </a:ext>
                </a:extLst>
              </p:cNvPr>
              <p:cNvSpPr/>
              <p:nvPr/>
            </p:nvSpPr>
            <p:spPr>
              <a:xfrm>
                <a:off x="4475259" y="4251358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8932 w 619125"/>
                  <a:gd name="connsiteY8" fmla="*/ 9430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8932" y="9430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458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C6818C61-3AAB-4698-9A2F-91D0A66B3E5C}"/>
                  </a:ext>
                </a:extLst>
              </p:cNvPr>
              <p:cNvSpPr/>
              <p:nvPr/>
            </p:nvSpPr>
            <p:spPr>
              <a:xfrm>
                <a:off x="4672803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7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8665BA37-AF64-44C9-A1B7-479F9548CD1B}"/>
                  </a:ext>
                </a:extLst>
              </p:cNvPr>
              <p:cNvSpPr/>
              <p:nvPr/>
            </p:nvSpPr>
            <p:spPr>
              <a:xfrm>
                <a:off x="4671010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673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9298841D-516E-499D-B2FC-17C6FF9982F4}"/>
                  </a:ext>
                </a:extLst>
              </p:cNvPr>
              <p:cNvSpPr/>
              <p:nvPr/>
            </p:nvSpPr>
            <p:spPr>
              <a:xfrm>
                <a:off x="4728465" y="4253116"/>
                <a:ext cx="229536" cy="60970"/>
              </a:xfrm>
              <a:custGeom>
                <a:avLst/>
                <a:gdLst>
                  <a:gd name="connsiteX0" fmla="*/ 23431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1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1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1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7" y="0"/>
                      <a:pt x="23431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1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54059617-FB08-4337-BA24-31FDE4DB5537}"/>
                  </a:ext>
                </a:extLst>
              </p:cNvPr>
              <p:cNvSpPr/>
              <p:nvPr/>
            </p:nvSpPr>
            <p:spPr>
              <a:xfrm>
                <a:off x="4726672" y="4251358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8932 w 619125"/>
                  <a:gd name="connsiteY8" fmla="*/ 9430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8932" y="9430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553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5806155E-9656-453E-B8D0-B8A881C07367}"/>
                  </a:ext>
                </a:extLst>
              </p:cNvPr>
              <p:cNvSpPr/>
              <p:nvPr/>
            </p:nvSpPr>
            <p:spPr>
              <a:xfrm>
                <a:off x="4924216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8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B71294CF-35AA-41E2-A2E8-571AAE3BCFD7}"/>
                  </a:ext>
                </a:extLst>
              </p:cNvPr>
              <p:cNvSpPr/>
              <p:nvPr/>
            </p:nvSpPr>
            <p:spPr>
              <a:xfrm>
                <a:off x="4922423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E69F45BA-447A-4A96-B1E9-55C4B193D45A}"/>
                  </a:ext>
                </a:extLst>
              </p:cNvPr>
              <p:cNvSpPr/>
              <p:nvPr/>
            </p:nvSpPr>
            <p:spPr>
              <a:xfrm>
                <a:off x="4978049" y="4251353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9027 w 619125"/>
                  <a:gd name="connsiteY8" fmla="*/ 9430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9027" y="9430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221" y="12573"/>
                      <a:pt x="614648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5C11F24C-E2A9-448F-9715-6DDB324BA0CA}"/>
                  </a:ext>
                </a:extLst>
              </p:cNvPr>
              <p:cNvSpPr/>
              <p:nvPr/>
            </p:nvSpPr>
            <p:spPr>
              <a:xfrm>
                <a:off x="5175629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7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6C833438-9F77-4685-BAB3-C92C98F6AC10}"/>
                  </a:ext>
                </a:extLst>
              </p:cNvPr>
              <p:cNvSpPr/>
              <p:nvPr/>
            </p:nvSpPr>
            <p:spPr>
              <a:xfrm>
                <a:off x="5173836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8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8C036D31-DD05-4EAF-A26B-5EAFB16B1309}"/>
                  </a:ext>
                </a:extLst>
              </p:cNvPr>
              <p:cNvSpPr/>
              <p:nvPr/>
            </p:nvSpPr>
            <p:spPr>
              <a:xfrm>
                <a:off x="5229498" y="4251358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099 h 171450"/>
                  <a:gd name="connsiteX7" fmla="*/ 28194 w 619125"/>
                  <a:gd name="connsiteY7" fmla="*/ 9430 h 171450"/>
                  <a:gd name="connsiteX8" fmla="*/ 599027 w 619125"/>
                  <a:gd name="connsiteY8" fmla="*/ 9430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099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099"/>
                    </a:lnTo>
                    <a:cubicBezTo>
                      <a:pt x="9525" y="17812"/>
                      <a:pt x="17907" y="9430"/>
                      <a:pt x="28194" y="9430"/>
                    </a:cubicBezTo>
                    <a:lnTo>
                      <a:pt x="599027" y="9430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099"/>
                    </a:lnTo>
                    <a:cubicBezTo>
                      <a:pt x="627126" y="12573"/>
                      <a:pt x="614553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39B84A27-A2ED-4A4D-B7FD-15FA64217E41}"/>
                  </a:ext>
                </a:extLst>
              </p:cNvPr>
              <p:cNvSpPr/>
              <p:nvPr/>
            </p:nvSpPr>
            <p:spPr>
              <a:xfrm>
                <a:off x="5427042" y="4263480"/>
                <a:ext cx="14346" cy="3586"/>
              </a:xfrm>
              <a:custGeom>
                <a:avLst/>
                <a:gdLst>
                  <a:gd name="connsiteX0" fmla="*/ 1048 w 38100"/>
                  <a:gd name="connsiteY0" fmla="*/ 2095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5 h 0"/>
                  <a:gd name="connsiteX6" fmla="*/ 1048 w 38100"/>
                  <a:gd name="connsiteY6" fmla="*/ 209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5"/>
                    </a:moveTo>
                    <a:cubicBezTo>
                      <a:pt x="476" y="2095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5"/>
                      <a:pt x="44768" y="2095"/>
                    </a:cubicBezTo>
                    <a:lnTo>
                      <a:pt x="1048" y="209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E30CA93A-1F87-4B8B-BF6D-19042749F524}"/>
                  </a:ext>
                </a:extLst>
              </p:cNvPr>
              <p:cNvSpPr/>
              <p:nvPr/>
            </p:nvSpPr>
            <p:spPr>
              <a:xfrm>
                <a:off x="5425249" y="4261723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4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A4C74C4E-1014-439F-BD1B-D351DCCCD0EE}"/>
                  </a:ext>
                </a:extLst>
              </p:cNvPr>
              <p:cNvSpPr/>
              <p:nvPr/>
            </p:nvSpPr>
            <p:spPr>
              <a:xfrm>
                <a:off x="4477052" y="4334314"/>
                <a:ext cx="229536" cy="60970"/>
              </a:xfrm>
              <a:custGeom>
                <a:avLst/>
                <a:gdLst>
                  <a:gd name="connsiteX0" fmla="*/ 23432 w 609600"/>
                  <a:gd name="connsiteY0" fmla="*/ 170402 h 161925"/>
                  <a:gd name="connsiteX1" fmla="*/ 0 w 609600"/>
                  <a:gd name="connsiteY1" fmla="*/ 146971 h 161925"/>
                  <a:gd name="connsiteX2" fmla="*/ 0 w 609600"/>
                  <a:gd name="connsiteY2" fmla="*/ 23431 h 161925"/>
                  <a:gd name="connsiteX3" fmla="*/ 23432 w 609600"/>
                  <a:gd name="connsiteY3" fmla="*/ 0 h 161925"/>
                  <a:gd name="connsiteX4" fmla="*/ 594265 w 609600"/>
                  <a:gd name="connsiteY4" fmla="*/ 0 h 161925"/>
                  <a:gd name="connsiteX5" fmla="*/ 617696 w 609600"/>
                  <a:gd name="connsiteY5" fmla="*/ 23431 h 161925"/>
                  <a:gd name="connsiteX6" fmla="*/ 617696 w 609600"/>
                  <a:gd name="connsiteY6" fmla="*/ 146971 h 161925"/>
                  <a:gd name="connsiteX7" fmla="*/ 594265 w 609600"/>
                  <a:gd name="connsiteY7" fmla="*/ 170402 h 161925"/>
                  <a:gd name="connsiteX8" fmla="*/ 23432 w 609600"/>
                  <a:gd name="connsiteY8" fmla="*/ 17040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161925">
                    <a:moveTo>
                      <a:pt x="23432" y="170402"/>
                    </a:moveTo>
                    <a:cubicBezTo>
                      <a:pt x="10573" y="170402"/>
                      <a:pt x="0" y="159925"/>
                      <a:pt x="0" y="146971"/>
                    </a:cubicBezTo>
                    <a:lnTo>
                      <a:pt x="0" y="23431"/>
                    </a:lnTo>
                    <a:cubicBezTo>
                      <a:pt x="0" y="10573"/>
                      <a:pt x="10478" y="0"/>
                      <a:pt x="23432" y="0"/>
                    </a:cubicBezTo>
                    <a:lnTo>
                      <a:pt x="594265" y="0"/>
                    </a:lnTo>
                    <a:cubicBezTo>
                      <a:pt x="607124" y="0"/>
                      <a:pt x="617696" y="10477"/>
                      <a:pt x="617696" y="23431"/>
                    </a:cubicBezTo>
                    <a:lnTo>
                      <a:pt x="617696" y="146971"/>
                    </a:lnTo>
                    <a:cubicBezTo>
                      <a:pt x="617696" y="159829"/>
                      <a:pt x="607219" y="170402"/>
                      <a:pt x="594265" y="170402"/>
                    </a:cubicBezTo>
                    <a:lnTo>
                      <a:pt x="23432" y="17040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1BA2DB34-8791-4AC6-A09E-4B08F910C5A3}"/>
                  </a:ext>
                </a:extLst>
              </p:cNvPr>
              <p:cNvSpPr/>
              <p:nvPr/>
            </p:nvSpPr>
            <p:spPr>
              <a:xfrm>
                <a:off x="4475259" y="4332520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8932 w 619125"/>
                  <a:gd name="connsiteY8" fmla="*/ 9525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8932" y="9525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458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AA39F9E8-0826-41FD-B3CB-24B9C4B3DF9A}"/>
                  </a:ext>
                </a:extLst>
              </p:cNvPr>
              <p:cNvSpPr/>
              <p:nvPr/>
            </p:nvSpPr>
            <p:spPr>
              <a:xfrm>
                <a:off x="4655874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090EF563-0D63-4795-ABC3-EC92A124F295}"/>
                  </a:ext>
                </a:extLst>
              </p:cNvPr>
              <p:cNvSpPr/>
              <p:nvPr/>
            </p:nvSpPr>
            <p:spPr>
              <a:xfrm>
                <a:off x="4672803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7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41CA087C-95FF-4FB6-867E-E8D579BFEC72}"/>
                  </a:ext>
                </a:extLst>
              </p:cNvPr>
              <p:cNvSpPr/>
              <p:nvPr/>
            </p:nvSpPr>
            <p:spPr>
              <a:xfrm>
                <a:off x="4671010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673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4FFFE67D-7420-4C23-BA94-AE3DC57955B6}"/>
                  </a:ext>
                </a:extLst>
              </p:cNvPr>
              <p:cNvSpPr/>
              <p:nvPr/>
            </p:nvSpPr>
            <p:spPr>
              <a:xfrm>
                <a:off x="4655874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FB4C29B6-DDD9-499E-9F9A-4E18E6C2D747}"/>
                  </a:ext>
                </a:extLst>
              </p:cNvPr>
              <p:cNvSpPr/>
              <p:nvPr/>
            </p:nvSpPr>
            <p:spPr>
              <a:xfrm>
                <a:off x="4906929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872B27AC-16CF-4442-9CEE-1506B4A36D09}"/>
                  </a:ext>
                </a:extLst>
              </p:cNvPr>
              <p:cNvSpPr/>
              <p:nvPr/>
            </p:nvSpPr>
            <p:spPr>
              <a:xfrm>
                <a:off x="4906929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291EB3C0-1A6F-458C-9870-56C13A65D61B}"/>
                  </a:ext>
                </a:extLst>
              </p:cNvPr>
              <p:cNvSpPr/>
              <p:nvPr/>
            </p:nvSpPr>
            <p:spPr>
              <a:xfrm>
                <a:off x="5157983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手繪多邊形: 圖案 93">
                <a:extLst>
                  <a:ext uri="{FF2B5EF4-FFF2-40B4-BE49-F238E27FC236}">
                    <a16:creationId xmlns:a16="http://schemas.microsoft.com/office/drawing/2014/main" id="{63D8A37F-838A-4D62-B600-C3F4F7AA0533}"/>
                  </a:ext>
                </a:extLst>
              </p:cNvPr>
              <p:cNvSpPr/>
              <p:nvPr/>
            </p:nvSpPr>
            <p:spPr>
              <a:xfrm>
                <a:off x="5157983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9F0D20F8-8408-4B6D-8C36-747490643170}"/>
                  </a:ext>
                </a:extLst>
              </p:cNvPr>
              <p:cNvSpPr/>
              <p:nvPr/>
            </p:nvSpPr>
            <p:spPr>
              <a:xfrm>
                <a:off x="5409038" y="425132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" name="手繪多邊形: 圖案 95">
                <a:extLst>
                  <a:ext uri="{FF2B5EF4-FFF2-40B4-BE49-F238E27FC236}">
                    <a16:creationId xmlns:a16="http://schemas.microsoft.com/office/drawing/2014/main" id="{F72CF418-D1D7-4B70-B6C7-9865642AB3F2}"/>
                  </a:ext>
                </a:extLst>
              </p:cNvPr>
              <p:cNvSpPr/>
              <p:nvPr/>
            </p:nvSpPr>
            <p:spPr>
              <a:xfrm>
                <a:off x="5409038" y="4333812"/>
                <a:ext cx="3586" cy="64557"/>
              </a:xfrm>
              <a:custGeom>
                <a:avLst/>
                <a:gdLst>
                  <a:gd name="connsiteX0" fmla="*/ 0 w 0"/>
                  <a:gd name="connsiteY0" fmla="*/ 173069 h 171450"/>
                  <a:gd name="connsiteX1" fmla="*/ 0 w 0"/>
                  <a:gd name="connsiteY1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71450">
                    <a:moveTo>
                      <a:pt x="0" y="173069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9B18B769-824E-41BB-8AD3-423621829CB8}"/>
                  </a:ext>
                </a:extLst>
              </p:cNvPr>
              <p:cNvSpPr/>
              <p:nvPr/>
            </p:nvSpPr>
            <p:spPr>
              <a:xfrm>
                <a:off x="4726672" y="4332520"/>
                <a:ext cx="233122" cy="64557"/>
              </a:xfrm>
              <a:custGeom>
                <a:avLst/>
                <a:gdLst>
                  <a:gd name="connsiteX0" fmla="*/ 598932 w 619125"/>
                  <a:gd name="connsiteY0" fmla="*/ 9525 h 171450"/>
                  <a:gd name="connsiteX1" fmla="*/ 617601 w 619125"/>
                  <a:gd name="connsiteY1" fmla="*/ 28194 h 171450"/>
                  <a:gd name="connsiteX2" fmla="*/ 617601 w 619125"/>
                  <a:gd name="connsiteY2" fmla="*/ 151733 h 171450"/>
                  <a:gd name="connsiteX3" fmla="*/ 598932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8932 w 619125"/>
                  <a:gd name="connsiteY8" fmla="*/ 9525 h 171450"/>
                  <a:gd name="connsiteX9" fmla="*/ 598932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8932 w 619125"/>
                  <a:gd name="connsiteY17" fmla="*/ 0 h 171450"/>
                  <a:gd name="connsiteX18" fmla="*/ 598932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8932" y="9525"/>
                    </a:moveTo>
                    <a:cubicBezTo>
                      <a:pt x="609219" y="9525"/>
                      <a:pt x="617601" y="17907"/>
                      <a:pt x="617601" y="28194"/>
                    </a:cubicBezTo>
                    <a:lnTo>
                      <a:pt x="617601" y="151733"/>
                    </a:lnTo>
                    <a:cubicBezTo>
                      <a:pt x="617601" y="162020"/>
                      <a:pt x="609219" y="170402"/>
                      <a:pt x="598932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8932" y="9525"/>
                    </a:lnTo>
                    <a:moveTo>
                      <a:pt x="598932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553" y="0"/>
                      <a:pt x="598932" y="0"/>
                    </a:cubicBezTo>
                    <a:lnTo>
                      <a:pt x="59893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" name="手繪多邊形: 圖案 97">
                <a:extLst>
                  <a:ext uri="{FF2B5EF4-FFF2-40B4-BE49-F238E27FC236}">
                    <a16:creationId xmlns:a16="http://schemas.microsoft.com/office/drawing/2014/main" id="{62E9FA34-A924-4D90-AB6A-9B5A93169F61}"/>
                  </a:ext>
                </a:extLst>
              </p:cNvPr>
              <p:cNvSpPr/>
              <p:nvPr/>
            </p:nvSpPr>
            <p:spPr>
              <a:xfrm>
                <a:off x="4924216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8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84F9FE36-2F67-46DA-A790-C3EB7CEAEFE6}"/>
                  </a:ext>
                </a:extLst>
              </p:cNvPr>
              <p:cNvSpPr/>
              <p:nvPr/>
            </p:nvSpPr>
            <p:spPr>
              <a:xfrm>
                <a:off x="4922423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B2943DB3-9BFA-4D69-9298-3E1E08E8ADEF}"/>
                  </a:ext>
                </a:extLst>
              </p:cNvPr>
              <p:cNvSpPr/>
              <p:nvPr/>
            </p:nvSpPr>
            <p:spPr>
              <a:xfrm>
                <a:off x="4978049" y="4332520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9027 w 619125"/>
                  <a:gd name="connsiteY8" fmla="*/ 9525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9027" y="9525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221" y="12573"/>
                      <a:pt x="614648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50A745DC-B058-440A-8DE1-2E620A0705BD}"/>
                  </a:ext>
                </a:extLst>
              </p:cNvPr>
              <p:cNvSpPr/>
              <p:nvPr/>
            </p:nvSpPr>
            <p:spPr>
              <a:xfrm>
                <a:off x="5175629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7 w 38100"/>
                  <a:gd name="connsiteY3" fmla="*/ 0 h 0"/>
                  <a:gd name="connsiteX4" fmla="*/ 45815 w 38100"/>
                  <a:gd name="connsiteY4" fmla="*/ 1048 h 0"/>
                  <a:gd name="connsiteX5" fmla="*/ 44767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7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7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手繪多邊形: 圖案 101">
                <a:extLst>
                  <a:ext uri="{FF2B5EF4-FFF2-40B4-BE49-F238E27FC236}">
                    <a16:creationId xmlns:a16="http://schemas.microsoft.com/office/drawing/2014/main" id="{9EC4FD20-40EE-40C1-AC18-136E92109AAC}"/>
                  </a:ext>
                </a:extLst>
              </p:cNvPr>
              <p:cNvSpPr/>
              <p:nvPr/>
            </p:nvSpPr>
            <p:spPr>
              <a:xfrm>
                <a:off x="5173836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8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手繪多邊形: 圖案 102">
                <a:extLst>
                  <a:ext uri="{FF2B5EF4-FFF2-40B4-BE49-F238E27FC236}">
                    <a16:creationId xmlns:a16="http://schemas.microsoft.com/office/drawing/2014/main" id="{48C1F1C0-B44F-415F-B93C-D6A227E9ECAD}"/>
                  </a:ext>
                </a:extLst>
              </p:cNvPr>
              <p:cNvSpPr/>
              <p:nvPr/>
            </p:nvSpPr>
            <p:spPr>
              <a:xfrm>
                <a:off x="5229498" y="4332520"/>
                <a:ext cx="233122" cy="64557"/>
              </a:xfrm>
              <a:custGeom>
                <a:avLst/>
                <a:gdLst>
                  <a:gd name="connsiteX0" fmla="*/ 599027 w 619125"/>
                  <a:gd name="connsiteY0" fmla="*/ 9525 h 171450"/>
                  <a:gd name="connsiteX1" fmla="*/ 617696 w 619125"/>
                  <a:gd name="connsiteY1" fmla="*/ 28194 h 171450"/>
                  <a:gd name="connsiteX2" fmla="*/ 617696 w 619125"/>
                  <a:gd name="connsiteY2" fmla="*/ 151733 h 171450"/>
                  <a:gd name="connsiteX3" fmla="*/ 599027 w 619125"/>
                  <a:gd name="connsiteY3" fmla="*/ 170402 h 171450"/>
                  <a:gd name="connsiteX4" fmla="*/ 28194 w 619125"/>
                  <a:gd name="connsiteY4" fmla="*/ 170402 h 171450"/>
                  <a:gd name="connsiteX5" fmla="*/ 9525 w 619125"/>
                  <a:gd name="connsiteY5" fmla="*/ 151733 h 171450"/>
                  <a:gd name="connsiteX6" fmla="*/ 9525 w 619125"/>
                  <a:gd name="connsiteY6" fmla="*/ 28194 h 171450"/>
                  <a:gd name="connsiteX7" fmla="*/ 28194 w 619125"/>
                  <a:gd name="connsiteY7" fmla="*/ 9525 h 171450"/>
                  <a:gd name="connsiteX8" fmla="*/ 599027 w 619125"/>
                  <a:gd name="connsiteY8" fmla="*/ 9525 h 171450"/>
                  <a:gd name="connsiteX9" fmla="*/ 599027 w 619125"/>
                  <a:gd name="connsiteY9" fmla="*/ 0 h 171450"/>
                  <a:gd name="connsiteX10" fmla="*/ 28194 w 619125"/>
                  <a:gd name="connsiteY10" fmla="*/ 0 h 171450"/>
                  <a:gd name="connsiteX11" fmla="*/ 0 w 619125"/>
                  <a:gd name="connsiteY11" fmla="*/ 28194 h 171450"/>
                  <a:gd name="connsiteX12" fmla="*/ 0 w 619125"/>
                  <a:gd name="connsiteY12" fmla="*/ 151733 h 171450"/>
                  <a:gd name="connsiteX13" fmla="*/ 28194 w 619125"/>
                  <a:gd name="connsiteY13" fmla="*/ 179927 h 171450"/>
                  <a:gd name="connsiteX14" fmla="*/ 599027 w 619125"/>
                  <a:gd name="connsiteY14" fmla="*/ 179927 h 171450"/>
                  <a:gd name="connsiteX15" fmla="*/ 627221 w 619125"/>
                  <a:gd name="connsiteY15" fmla="*/ 151733 h 171450"/>
                  <a:gd name="connsiteX16" fmla="*/ 627221 w 619125"/>
                  <a:gd name="connsiteY16" fmla="*/ 28194 h 171450"/>
                  <a:gd name="connsiteX17" fmla="*/ 599027 w 619125"/>
                  <a:gd name="connsiteY17" fmla="*/ 0 h 171450"/>
                  <a:gd name="connsiteX18" fmla="*/ 599027 w 619125"/>
                  <a:gd name="connsiteY18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9125" h="171450">
                    <a:moveTo>
                      <a:pt x="599027" y="9525"/>
                    </a:moveTo>
                    <a:cubicBezTo>
                      <a:pt x="609314" y="9525"/>
                      <a:pt x="617696" y="17907"/>
                      <a:pt x="617696" y="28194"/>
                    </a:cubicBezTo>
                    <a:lnTo>
                      <a:pt x="617696" y="151733"/>
                    </a:lnTo>
                    <a:cubicBezTo>
                      <a:pt x="617696" y="162020"/>
                      <a:pt x="609314" y="170402"/>
                      <a:pt x="599027" y="170402"/>
                    </a:cubicBezTo>
                    <a:lnTo>
                      <a:pt x="28194" y="170402"/>
                    </a:lnTo>
                    <a:cubicBezTo>
                      <a:pt x="17907" y="170402"/>
                      <a:pt x="9525" y="162020"/>
                      <a:pt x="9525" y="151733"/>
                    </a:cubicBezTo>
                    <a:lnTo>
                      <a:pt x="9525" y="28194"/>
                    </a:lnTo>
                    <a:cubicBezTo>
                      <a:pt x="9525" y="17907"/>
                      <a:pt x="17907" y="9525"/>
                      <a:pt x="28194" y="9525"/>
                    </a:cubicBezTo>
                    <a:lnTo>
                      <a:pt x="599027" y="9525"/>
                    </a:lnTo>
                    <a:moveTo>
                      <a:pt x="599027" y="0"/>
                    </a:moveTo>
                    <a:lnTo>
                      <a:pt x="28194" y="0"/>
                    </a:lnTo>
                    <a:cubicBezTo>
                      <a:pt x="12668" y="0"/>
                      <a:pt x="0" y="12573"/>
                      <a:pt x="0" y="28194"/>
                    </a:cubicBezTo>
                    <a:lnTo>
                      <a:pt x="0" y="151733"/>
                    </a:lnTo>
                    <a:cubicBezTo>
                      <a:pt x="0" y="167259"/>
                      <a:pt x="12573" y="179927"/>
                      <a:pt x="28194" y="179927"/>
                    </a:cubicBezTo>
                    <a:lnTo>
                      <a:pt x="599027" y="179927"/>
                    </a:lnTo>
                    <a:cubicBezTo>
                      <a:pt x="614553" y="179927"/>
                      <a:pt x="627221" y="167354"/>
                      <a:pt x="627221" y="151733"/>
                    </a:cubicBezTo>
                    <a:lnTo>
                      <a:pt x="627221" y="28194"/>
                    </a:lnTo>
                    <a:cubicBezTo>
                      <a:pt x="627126" y="12573"/>
                      <a:pt x="614553" y="0"/>
                      <a:pt x="599027" y="0"/>
                    </a:cubicBezTo>
                    <a:lnTo>
                      <a:pt x="59902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手繪多邊形: 圖案 103">
                <a:extLst>
                  <a:ext uri="{FF2B5EF4-FFF2-40B4-BE49-F238E27FC236}">
                    <a16:creationId xmlns:a16="http://schemas.microsoft.com/office/drawing/2014/main" id="{21748E99-D636-4947-BE8C-90A2011F3756}"/>
                  </a:ext>
                </a:extLst>
              </p:cNvPr>
              <p:cNvSpPr/>
              <p:nvPr/>
            </p:nvSpPr>
            <p:spPr>
              <a:xfrm>
                <a:off x="5427042" y="4344678"/>
                <a:ext cx="14346" cy="3586"/>
              </a:xfrm>
              <a:custGeom>
                <a:avLst/>
                <a:gdLst>
                  <a:gd name="connsiteX0" fmla="*/ 1048 w 38100"/>
                  <a:gd name="connsiteY0" fmla="*/ 2096 h 0"/>
                  <a:gd name="connsiteX1" fmla="*/ 0 w 38100"/>
                  <a:gd name="connsiteY1" fmla="*/ 1048 h 0"/>
                  <a:gd name="connsiteX2" fmla="*/ 1048 w 38100"/>
                  <a:gd name="connsiteY2" fmla="*/ 0 h 0"/>
                  <a:gd name="connsiteX3" fmla="*/ 44768 w 38100"/>
                  <a:gd name="connsiteY3" fmla="*/ 0 h 0"/>
                  <a:gd name="connsiteX4" fmla="*/ 45815 w 38100"/>
                  <a:gd name="connsiteY4" fmla="*/ 1048 h 0"/>
                  <a:gd name="connsiteX5" fmla="*/ 44768 w 38100"/>
                  <a:gd name="connsiteY5" fmla="*/ 2096 h 0"/>
                  <a:gd name="connsiteX6" fmla="*/ 1048 w 38100"/>
                  <a:gd name="connsiteY6" fmla="*/ 209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>
                    <a:moveTo>
                      <a:pt x="1048" y="2096"/>
                    </a:moveTo>
                    <a:cubicBezTo>
                      <a:pt x="476" y="2096"/>
                      <a:pt x="0" y="1619"/>
                      <a:pt x="0" y="1048"/>
                    </a:cubicBezTo>
                    <a:cubicBezTo>
                      <a:pt x="0" y="476"/>
                      <a:pt x="476" y="0"/>
                      <a:pt x="1048" y="0"/>
                    </a:cubicBezTo>
                    <a:lnTo>
                      <a:pt x="44768" y="0"/>
                    </a:lnTo>
                    <a:cubicBezTo>
                      <a:pt x="45339" y="0"/>
                      <a:pt x="45815" y="476"/>
                      <a:pt x="45815" y="1048"/>
                    </a:cubicBezTo>
                    <a:cubicBezTo>
                      <a:pt x="45815" y="1619"/>
                      <a:pt x="45339" y="2096"/>
                      <a:pt x="44768" y="2096"/>
                    </a:cubicBezTo>
                    <a:lnTo>
                      <a:pt x="1048" y="209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95A0CFBA-D823-45DE-B420-0BB2D2686F78}"/>
                  </a:ext>
                </a:extLst>
              </p:cNvPr>
              <p:cNvSpPr/>
              <p:nvPr/>
            </p:nvSpPr>
            <p:spPr>
              <a:xfrm>
                <a:off x="5425249" y="4342921"/>
                <a:ext cx="17932" cy="3586"/>
              </a:xfrm>
              <a:custGeom>
                <a:avLst/>
                <a:gdLst>
                  <a:gd name="connsiteX0" fmla="*/ 49530 w 47625"/>
                  <a:gd name="connsiteY0" fmla="*/ 0 h 9525"/>
                  <a:gd name="connsiteX1" fmla="*/ 5810 w 47625"/>
                  <a:gd name="connsiteY1" fmla="*/ 0 h 9525"/>
                  <a:gd name="connsiteX2" fmla="*/ 0 w 47625"/>
                  <a:gd name="connsiteY2" fmla="*/ 5810 h 9525"/>
                  <a:gd name="connsiteX3" fmla="*/ 5810 w 47625"/>
                  <a:gd name="connsiteY3" fmla="*/ 11620 h 9525"/>
                  <a:gd name="connsiteX4" fmla="*/ 49530 w 47625"/>
                  <a:gd name="connsiteY4" fmla="*/ 11620 h 9525"/>
                  <a:gd name="connsiteX5" fmla="*/ 55340 w 47625"/>
                  <a:gd name="connsiteY5" fmla="*/ 5810 h 9525"/>
                  <a:gd name="connsiteX6" fmla="*/ 49530 w 47625"/>
                  <a:gd name="connsiteY6" fmla="*/ 0 h 9525"/>
                  <a:gd name="connsiteX7" fmla="*/ 49530 w 47625"/>
                  <a:gd name="connsiteY7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9525">
                    <a:moveTo>
                      <a:pt x="49530" y="0"/>
                    </a:moveTo>
                    <a:lnTo>
                      <a:pt x="5810" y="0"/>
                    </a:lnTo>
                    <a:cubicBezTo>
                      <a:pt x="2667" y="0"/>
                      <a:pt x="0" y="2572"/>
                      <a:pt x="0" y="5810"/>
                    </a:cubicBezTo>
                    <a:cubicBezTo>
                      <a:pt x="0" y="8953"/>
                      <a:pt x="2572" y="11620"/>
                      <a:pt x="5810" y="11620"/>
                    </a:cubicBezTo>
                    <a:lnTo>
                      <a:pt x="49530" y="11620"/>
                    </a:lnTo>
                    <a:cubicBezTo>
                      <a:pt x="52673" y="11620"/>
                      <a:pt x="55340" y="9049"/>
                      <a:pt x="55340" y="5810"/>
                    </a:cubicBezTo>
                    <a:cubicBezTo>
                      <a:pt x="55340" y="2572"/>
                      <a:pt x="52769" y="0"/>
                      <a:pt x="49530" y="0"/>
                    </a:cubicBezTo>
                    <a:lnTo>
                      <a:pt x="4953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A3900A12-2D9A-4E3C-9D51-FD9F378025FD}"/>
                  </a:ext>
                </a:extLst>
              </p:cNvPr>
              <p:cNvSpPr/>
              <p:nvPr/>
            </p:nvSpPr>
            <p:spPr>
              <a:xfrm>
                <a:off x="4479419" y="4210974"/>
                <a:ext cx="93249" cy="10759"/>
              </a:xfrm>
              <a:custGeom>
                <a:avLst/>
                <a:gdLst>
                  <a:gd name="connsiteX0" fmla="*/ 6001 w 247650"/>
                  <a:gd name="connsiteY0" fmla="*/ 34290 h 28575"/>
                  <a:gd name="connsiteX1" fmla="*/ 0 w 247650"/>
                  <a:gd name="connsiteY1" fmla="*/ 28480 h 28575"/>
                  <a:gd name="connsiteX2" fmla="*/ 0 w 247650"/>
                  <a:gd name="connsiteY2" fmla="*/ 5810 h 28575"/>
                  <a:gd name="connsiteX3" fmla="*/ 6001 w 247650"/>
                  <a:gd name="connsiteY3" fmla="*/ 0 h 28575"/>
                  <a:gd name="connsiteX4" fmla="*/ 6001 w 247650"/>
                  <a:gd name="connsiteY4" fmla="*/ 34290 h 28575"/>
                  <a:gd name="connsiteX5" fmla="*/ 205454 w 247650"/>
                  <a:gd name="connsiteY5" fmla="*/ 34290 h 28575"/>
                  <a:gd name="connsiteX6" fmla="*/ 205454 w 247650"/>
                  <a:gd name="connsiteY6" fmla="*/ 4096 h 28575"/>
                  <a:gd name="connsiteX7" fmla="*/ 206502 w 247650"/>
                  <a:gd name="connsiteY7" fmla="*/ 1715 h 28575"/>
                  <a:gd name="connsiteX8" fmla="*/ 210217 w 247650"/>
                  <a:gd name="connsiteY8" fmla="*/ 476 h 28575"/>
                  <a:gd name="connsiteX9" fmla="*/ 210217 w 247650"/>
                  <a:gd name="connsiteY9" fmla="*/ 24575 h 28575"/>
                  <a:gd name="connsiteX10" fmla="*/ 210503 w 247650"/>
                  <a:gd name="connsiteY10" fmla="*/ 24575 h 28575"/>
                  <a:gd name="connsiteX11" fmla="*/ 210503 w 247650"/>
                  <a:gd name="connsiteY11" fmla="*/ 34290 h 28575"/>
                  <a:gd name="connsiteX12" fmla="*/ 205454 w 247650"/>
                  <a:gd name="connsiteY12" fmla="*/ 34290 h 28575"/>
                  <a:gd name="connsiteX13" fmla="*/ 179261 w 247650"/>
                  <a:gd name="connsiteY13" fmla="*/ 34290 h 28575"/>
                  <a:gd name="connsiteX14" fmla="*/ 179261 w 247650"/>
                  <a:gd name="connsiteY14" fmla="*/ 476 h 28575"/>
                  <a:gd name="connsiteX15" fmla="*/ 183261 w 247650"/>
                  <a:gd name="connsiteY15" fmla="*/ 1715 h 28575"/>
                  <a:gd name="connsiteX16" fmla="*/ 184214 w 247650"/>
                  <a:gd name="connsiteY16" fmla="*/ 4096 h 28575"/>
                  <a:gd name="connsiteX17" fmla="*/ 184214 w 247650"/>
                  <a:gd name="connsiteY17" fmla="*/ 34195 h 28575"/>
                  <a:gd name="connsiteX18" fmla="*/ 179261 w 247650"/>
                  <a:gd name="connsiteY18" fmla="*/ 34195 h 28575"/>
                  <a:gd name="connsiteX19" fmla="*/ 136493 w 247650"/>
                  <a:gd name="connsiteY19" fmla="*/ 34290 h 28575"/>
                  <a:gd name="connsiteX20" fmla="*/ 136493 w 247650"/>
                  <a:gd name="connsiteY20" fmla="*/ 4191 h 28575"/>
                  <a:gd name="connsiteX21" fmla="*/ 137541 w 247650"/>
                  <a:gd name="connsiteY21" fmla="*/ 1810 h 28575"/>
                  <a:gd name="connsiteX22" fmla="*/ 141541 w 247650"/>
                  <a:gd name="connsiteY22" fmla="*/ 572 h 28575"/>
                  <a:gd name="connsiteX23" fmla="*/ 141541 w 247650"/>
                  <a:gd name="connsiteY23" fmla="*/ 34385 h 28575"/>
                  <a:gd name="connsiteX24" fmla="*/ 136493 w 247650"/>
                  <a:gd name="connsiteY24" fmla="*/ 34385 h 28575"/>
                  <a:gd name="connsiteX25" fmla="*/ 107537 w 247650"/>
                  <a:gd name="connsiteY25" fmla="*/ 34290 h 28575"/>
                  <a:gd name="connsiteX26" fmla="*/ 101346 w 247650"/>
                  <a:gd name="connsiteY26" fmla="*/ 27337 h 28575"/>
                  <a:gd name="connsiteX27" fmla="*/ 102965 w 247650"/>
                  <a:gd name="connsiteY27" fmla="*/ 27813 h 28575"/>
                  <a:gd name="connsiteX28" fmla="*/ 103632 w 247650"/>
                  <a:gd name="connsiteY28" fmla="*/ 27908 h 28575"/>
                  <a:gd name="connsiteX29" fmla="*/ 104489 w 247650"/>
                  <a:gd name="connsiteY29" fmla="*/ 27908 h 28575"/>
                  <a:gd name="connsiteX30" fmla="*/ 111062 w 247650"/>
                  <a:gd name="connsiteY30" fmla="*/ 23622 h 28575"/>
                  <a:gd name="connsiteX31" fmla="*/ 111538 w 247650"/>
                  <a:gd name="connsiteY31" fmla="*/ 22384 h 28575"/>
                  <a:gd name="connsiteX32" fmla="*/ 111538 w 247650"/>
                  <a:gd name="connsiteY32" fmla="*/ 381 h 28575"/>
                  <a:gd name="connsiteX33" fmla="*/ 115824 w 247650"/>
                  <a:gd name="connsiteY33" fmla="*/ 381 h 28575"/>
                  <a:gd name="connsiteX34" fmla="*/ 115824 w 247650"/>
                  <a:gd name="connsiteY34" fmla="*/ 34290 h 28575"/>
                  <a:gd name="connsiteX35" fmla="*/ 107537 w 247650"/>
                  <a:gd name="connsiteY35" fmla="*/ 34290 h 28575"/>
                  <a:gd name="connsiteX36" fmla="*/ 67437 w 247650"/>
                  <a:gd name="connsiteY36" fmla="*/ 34290 h 28575"/>
                  <a:gd name="connsiteX37" fmla="*/ 67437 w 247650"/>
                  <a:gd name="connsiteY37" fmla="*/ 381 h 28575"/>
                  <a:gd name="connsiteX38" fmla="*/ 80867 w 247650"/>
                  <a:gd name="connsiteY38" fmla="*/ 381 h 28575"/>
                  <a:gd name="connsiteX39" fmla="*/ 95917 w 247650"/>
                  <a:gd name="connsiteY39" fmla="*/ 21336 h 28575"/>
                  <a:gd name="connsiteX40" fmla="*/ 85535 w 247650"/>
                  <a:gd name="connsiteY40" fmla="*/ 8763 h 28575"/>
                  <a:gd name="connsiteX41" fmla="*/ 83820 w 247650"/>
                  <a:gd name="connsiteY41" fmla="*/ 6096 h 28575"/>
                  <a:gd name="connsiteX42" fmla="*/ 80010 w 247650"/>
                  <a:gd name="connsiteY42" fmla="*/ 5429 h 28575"/>
                  <a:gd name="connsiteX43" fmla="*/ 79058 w 247650"/>
                  <a:gd name="connsiteY43" fmla="*/ 5334 h 28575"/>
                  <a:gd name="connsiteX44" fmla="*/ 71533 w 247650"/>
                  <a:gd name="connsiteY44" fmla="*/ 11430 h 28575"/>
                  <a:gd name="connsiteX45" fmla="*/ 71438 w 247650"/>
                  <a:gd name="connsiteY45" fmla="*/ 12002 h 28575"/>
                  <a:gd name="connsiteX46" fmla="*/ 71533 w 247650"/>
                  <a:gd name="connsiteY46" fmla="*/ 34290 h 28575"/>
                  <a:gd name="connsiteX47" fmla="*/ 67437 w 247650"/>
                  <a:gd name="connsiteY47" fmla="*/ 34290 h 28575"/>
                  <a:gd name="connsiteX48" fmla="*/ 47816 w 247650"/>
                  <a:gd name="connsiteY48" fmla="*/ 22479 h 28575"/>
                  <a:gd name="connsiteX49" fmla="*/ 43625 w 247650"/>
                  <a:gd name="connsiteY49" fmla="*/ 20669 h 28575"/>
                  <a:gd name="connsiteX50" fmla="*/ 43625 w 247650"/>
                  <a:gd name="connsiteY50" fmla="*/ 286 h 28575"/>
                  <a:gd name="connsiteX51" fmla="*/ 47816 w 247650"/>
                  <a:gd name="connsiteY51" fmla="*/ 5810 h 28575"/>
                  <a:gd name="connsiteX52" fmla="*/ 47816 w 247650"/>
                  <a:gd name="connsiteY52" fmla="*/ 22479 h 28575"/>
                  <a:gd name="connsiteX53" fmla="*/ 245745 w 247650"/>
                  <a:gd name="connsiteY53" fmla="*/ 381 h 28575"/>
                  <a:gd name="connsiteX54" fmla="*/ 246126 w 247650"/>
                  <a:gd name="connsiteY54" fmla="*/ 381 h 28575"/>
                  <a:gd name="connsiteX55" fmla="*/ 250698 w 247650"/>
                  <a:gd name="connsiteY55" fmla="*/ 1334 h 28575"/>
                  <a:gd name="connsiteX56" fmla="*/ 251079 w 247650"/>
                  <a:gd name="connsiteY56" fmla="*/ 4001 h 28575"/>
                  <a:gd name="connsiteX57" fmla="*/ 251079 w 247650"/>
                  <a:gd name="connsiteY57" fmla="*/ 18955 h 28575"/>
                  <a:gd name="connsiteX58" fmla="*/ 245745 w 247650"/>
                  <a:gd name="connsiteY58" fmla="*/ 22003 h 28575"/>
                  <a:gd name="connsiteX59" fmla="*/ 245745 w 247650"/>
                  <a:gd name="connsiteY59" fmla="*/ 38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247650" h="28575">
                    <a:moveTo>
                      <a:pt x="6001" y="34290"/>
                    </a:moveTo>
                    <a:cubicBezTo>
                      <a:pt x="0" y="33623"/>
                      <a:pt x="0" y="30861"/>
                      <a:pt x="0" y="28480"/>
                    </a:cubicBezTo>
                    <a:lnTo>
                      <a:pt x="0" y="5810"/>
                    </a:lnTo>
                    <a:cubicBezTo>
                      <a:pt x="0" y="3429"/>
                      <a:pt x="0" y="667"/>
                      <a:pt x="6001" y="0"/>
                    </a:cubicBezTo>
                    <a:lnTo>
                      <a:pt x="6001" y="34290"/>
                    </a:lnTo>
                    <a:close/>
                    <a:moveTo>
                      <a:pt x="205454" y="34290"/>
                    </a:moveTo>
                    <a:lnTo>
                      <a:pt x="205454" y="4096"/>
                    </a:lnTo>
                    <a:cubicBezTo>
                      <a:pt x="205550" y="2667"/>
                      <a:pt x="205931" y="2191"/>
                      <a:pt x="206502" y="1715"/>
                    </a:cubicBezTo>
                    <a:cubicBezTo>
                      <a:pt x="207264" y="1143"/>
                      <a:pt x="208598" y="667"/>
                      <a:pt x="210217" y="476"/>
                    </a:cubicBezTo>
                    <a:lnTo>
                      <a:pt x="210217" y="24575"/>
                    </a:lnTo>
                    <a:lnTo>
                      <a:pt x="210503" y="24575"/>
                    </a:lnTo>
                    <a:lnTo>
                      <a:pt x="210503" y="34290"/>
                    </a:lnTo>
                    <a:lnTo>
                      <a:pt x="205454" y="34290"/>
                    </a:lnTo>
                    <a:close/>
                    <a:moveTo>
                      <a:pt x="179261" y="34290"/>
                    </a:moveTo>
                    <a:lnTo>
                      <a:pt x="179261" y="476"/>
                    </a:lnTo>
                    <a:cubicBezTo>
                      <a:pt x="181070" y="667"/>
                      <a:pt x="182499" y="1048"/>
                      <a:pt x="183261" y="1715"/>
                    </a:cubicBezTo>
                    <a:cubicBezTo>
                      <a:pt x="183737" y="2096"/>
                      <a:pt x="184214" y="2667"/>
                      <a:pt x="184214" y="4096"/>
                    </a:cubicBezTo>
                    <a:lnTo>
                      <a:pt x="184214" y="34195"/>
                    </a:lnTo>
                    <a:lnTo>
                      <a:pt x="179261" y="34195"/>
                    </a:lnTo>
                    <a:close/>
                    <a:moveTo>
                      <a:pt x="136493" y="34290"/>
                    </a:moveTo>
                    <a:lnTo>
                      <a:pt x="136493" y="4191"/>
                    </a:lnTo>
                    <a:cubicBezTo>
                      <a:pt x="136493" y="2858"/>
                      <a:pt x="136874" y="2286"/>
                      <a:pt x="137541" y="1810"/>
                    </a:cubicBezTo>
                    <a:cubicBezTo>
                      <a:pt x="138398" y="1143"/>
                      <a:pt x="139732" y="762"/>
                      <a:pt x="141541" y="572"/>
                    </a:cubicBezTo>
                    <a:lnTo>
                      <a:pt x="141541" y="34385"/>
                    </a:lnTo>
                    <a:lnTo>
                      <a:pt x="136493" y="34385"/>
                    </a:lnTo>
                    <a:close/>
                    <a:moveTo>
                      <a:pt x="107537" y="34290"/>
                    </a:moveTo>
                    <a:cubicBezTo>
                      <a:pt x="105632" y="32195"/>
                      <a:pt x="103441" y="29813"/>
                      <a:pt x="101346" y="27337"/>
                    </a:cubicBezTo>
                    <a:lnTo>
                      <a:pt x="102965" y="27813"/>
                    </a:lnTo>
                    <a:lnTo>
                      <a:pt x="103632" y="27908"/>
                    </a:lnTo>
                    <a:lnTo>
                      <a:pt x="104489" y="27908"/>
                    </a:lnTo>
                    <a:cubicBezTo>
                      <a:pt x="107442" y="27908"/>
                      <a:pt x="109918" y="26289"/>
                      <a:pt x="111062" y="23622"/>
                    </a:cubicBezTo>
                    <a:lnTo>
                      <a:pt x="111538" y="22384"/>
                    </a:lnTo>
                    <a:lnTo>
                      <a:pt x="111538" y="381"/>
                    </a:lnTo>
                    <a:lnTo>
                      <a:pt x="115824" y="381"/>
                    </a:lnTo>
                    <a:lnTo>
                      <a:pt x="115824" y="34290"/>
                    </a:lnTo>
                    <a:lnTo>
                      <a:pt x="107537" y="34290"/>
                    </a:lnTo>
                    <a:close/>
                    <a:moveTo>
                      <a:pt x="67437" y="34290"/>
                    </a:moveTo>
                    <a:lnTo>
                      <a:pt x="67437" y="381"/>
                    </a:lnTo>
                    <a:lnTo>
                      <a:pt x="80867" y="381"/>
                    </a:lnTo>
                    <a:cubicBezTo>
                      <a:pt x="87725" y="9811"/>
                      <a:pt x="92869" y="17050"/>
                      <a:pt x="95917" y="21336"/>
                    </a:cubicBezTo>
                    <a:cubicBezTo>
                      <a:pt x="90964" y="15621"/>
                      <a:pt x="86678" y="10573"/>
                      <a:pt x="85535" y="8763"/>
                    </a:cubicBezTo>
                    <a:lnTo>
                      <a:pt x="83820" y="6096"/>
                    </a:lnTo>
                    <a:lnTo>
                      <a:pt x="80010" y="5429"/>
                    </a:lnTo>
                    <a:cubicBezTo>
                      <a:pt x="79724" y="5429"/>
                      <a:pt x="79343" y="5334"/>
                      <a:pt x="79058" y="5334"/>
                    </a:cubicBezTo>
                    <a:cubicBezTo>
                      <a:pt x="75248" y="5334"/>
                      <a:pt x="72200" y="7811"/>
                      <a:pt x="71533" y="11430"/>
                    </a:cubicBezTo>
                    <a:lnTo>
                      <a:pt x="71438" y="12002"/>
                    </a:lnTo>
                    <a:lnTo>
                      <a:pt x="71533" y="34290"/>
                    </a:lnTo>
                    <a:lnTo>
                      <a:pt x="67437" y="34290"/>
                    </a:lnTo>
                    <a:close/>
                    <a:moveTo>
                      <a:pt x="47816" y="22479"/>
                    </a:moveTo>
                    <a:cubicBezTo>
                      <a:pt x="46482" y="21812"/>
                      <a:pt x="45053" y="21241"/>
                      <a:pt x="43625" y="20669"/>
                    </a:cubicBezTo>
                    <a:lnTo>
                      <a:pt x="43625" y="286"/>
                    </a:lnTo>
                    <a:cubicBezTo>
                      <a:pt x="47816" y="1238"/>
                      <a:pt x="47816" y="3620"/>
                      <a:pt x="47816" y="5810"/>
                    </a:cubicBezTo>
                    <a:lnTo>
                      <a:pt x="47816" y="22479"/>
                    </a:lnTo>
                    <a:close/>
                    <a:moveTo>
                      <a:pt x="245745" y="381"/>
                    </a:moveTo>
                    <a:lnTo>
                      <a:pt x="246126" y="381"/>
                    </a:lnTo>
                    <a:cubicBezTo>
                      <a:pt x="249460" y="476"/>
                      <a:pt x="250603" y="1238"/>
                      <a:pt x="250698" y="1334"/>
                    </a:cubicBezTo>
                    <a:cubicBezTo>
                      <a:pt x="250698" y="1334"/>
                      <a:pt x="251079" y="2096"/>
                      <a:pt x="251079" y="4001"/>
                    </a:cubicBezTo>
                    <a:lnTo>
                      <a:pt x="251079" y="18955"/>
                    </a:lnTo>
                    <a:cubicBezTo>
                      <a:pt x="251079" y="20669"/>
                      <a:pt x="251079" y="22003"/>
                      <a:pt x="245745" y="22003"/>
                    </a:cubicBezTo>
                    <a:lnTo>
                      <a:pt x="245745" y="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手繪多邊形: 圖案 106">
                <a:extLst>
                  <a:ext uri="{FF2B5EF4-FFF2-40B4-BE49-F238E27FC236}">
                    <a16:creationId xmlns:a16="http://schemas.microsoft.com/office/drawing/2014/main" id="{75CCF799-E1F4-4828-94B6-683E66A629D1}"/>
                  </a:ext>
                </a:extLst>
              </p:cNvPr>
              <p:cNvSpPr/>
              <p:nvPr/>
            </p:nvSpPr>
            <p:spPr>
              <a:xfrm>
                <a:off x="4477016" y="4208500"/>
                <a:ext cx="96835" cy="17932"/>
              </a:xfrm>
              <a:custGeom>
                <a:avLst/>
                <a:gdLst>
                  <a:gd name="connsiteX0" fmla="*/ 46863 w 257175"/>
                  <a:gd name="connsiteY0" fmla="*/ 0 h 47625"/>
                  <a:gd name="connsiteX1" fmla="*/ 15335 w 257175"/>
                  <a:gd name="connsiteY1" fmla="*/ 0 h 47625"/>
                  <a:gd name="connsiteX2" fmla="*/ 0 w 257175"/>
                  <a:gd name="connsiteY2" fmla="*/ 12382 h 47625"/>
                  <a:gd name="connsiteX3" fmla="*/ 0 w 257175"/>
                  <a:gd name="connsiteY3" fmla="*/ 35147 h 47625"/>
                  <a:gd name="connsiteX4" fmla="*/ 15335 w 257175"/>
                  <a:gd name="connsiteY4" fmla="*/ 47434 h 47625"/>
                  <a:gd name="connsiteX5" fmla="*/ 45244 w 257175"/>
                  <a:gd name="connsiteY5" fmla="*/ 47434 h 47625"/>
                  <a:gd name="connsiteX6" fmla="*/ 49244 w 257175"/>
                  <a:gd name="connsiteY6" fmla="*/ 47149 h 47625"/>
                  <a:gd name="connsiteX7" fmla="*/ 36767 w 257175"/>
                  <a:gd name="connsiteY7" fmla="*/ 35909 h 47625"/>
                  <a:gd name="connsiteX8" fmla="*/ 18764 w 257175"/>
                  <a:gd name="connsiteY8" fmla="*/ 35909 h 47625"/>
                  <a:gd name="connsiteX9" fmla="*/ 18764 w 257175"/>
                  <a:gd name="connsiteY9" fmla="*/ 11239 h 47625"/>
                  <a:gd name="connsiteX10" fmla="*/ 43625 w 257175"/>
                  <a:gd name="connsiteY10" fmla="*/ 11239 h 47625"/>
                  <a:gd name="connsiteX11" fmla="*/ 43625 w 257175"/>
                  <a:gd name="connsiteY11" fmla="*/ 31814 h 47625"/>
                  <a:gd name="connsiteX12" fmla="*/ 59817 w 257175"/>
                  <a:gd name="connsiteY12" fmla="*/ 40005 h 47625"/>
                  <a:gd name="connsiteX13" fmla="*/ 60674 w 257175"/>
                  <a:gd name="connsiteY13" fmla="*/ 35147 h 47625"/>
                  <a:gd name="connsiteX14" fmla="*/ 60674 w 257175"/>
                  <a:gd name="connsiteY14" fmla="*/ 12382 h 47625"/>
                  <a:gd name="connsiteX15" fmla="*/ 46863 w 257175"/>
                  <a:gd name="connsiteY15" fmla="*/ 0 h 47625"/>
                  <a:gd name="connsiteX16" fmla="*/ 46863 w 257175"/>
                  <a:gd name="connsiteY16" fmla="*/ 0 h 47625"/>
                  <a:gd name="connsiteX17" fmla="*/ 46863 w 257175"/>
                  <a:gd name="connsiteY17" fmla="*/ 0 h 47625"/>
                  <a:gd name="connsiteX18" fmla="*/ 251651 w 257175"/>
                  <a:gd name="connsiteY18" fmla="*/ 571 h 47625"/>
                  <a:gd name="connsiteX19" fmla="*/ 219932 w 257175"/>
                  <a:gd name="connsiteY19" fmla="*/ 571 h 47625"/>
                  <a:gd name="connsiteX20" fmla="*/ 219932 w 257175"/>
                  <a:gd name="connsiteY20" fmla="*/ 571 h 47625"/>
                  <a:gd name="connsiteX21" fmla="*/ 218885 w 257175"/>
                  <a:gd name="connsiteY21" fmla="*/ 571 h 47625"/>
                  <a:gd name="connsiteX22" fmla="*/ 209074 w 257175"/>
                  <a:gd name="connsiteY22" fmla="*/ 3238 h 47625"/>
                  <a:gd name="connsiteX23" fmla="*/ 205550 w 257175"/>
                  <a:gd name="connsiteY23" fmla="*/ 10477 h 47625"/>
                  <a:gd name="connsiteX24" fmla="*/ 205550 w 257175"/>
                  <a:gd name="connsiteY24" fmla="*/ 10477 h 47625"/>
                  <a:gd name="connsiteX25" fmla="*/ 205550 w 257175"/>
                  <a:gd name="connsiteY25" fmla="*/ 10573 h 47625"/>
                  <a:gd name="connsiteX26" fmla="*/ 205550 w 257175"/>
                  <a:gd name="connsiteY26" fmla="*/ 10668 h 47625"/>
                  <a:gd name="connsiteX27" fmla="*/ 205550 w 257175"/>
                  <a:gd name="connsiteY27" fmla="*/ 10668 h 47625"/>
                  <a:gd name="connsiteX28" fmla="*/ 205550 w 257175"/>
                  <a:gd name="connsiteY28" fmla="*/ 47149 h 47625"/>
                  <a:gd name="connsiteX29" fmla="*/ 223361 w 257175"/>
                  <a:gd name="connsiteY29" fmla="*/ 47149 h 47625"/>
                  <a:gd name="connsiteX30" fmla="*/ 223361 w 257175"/>
                  <a:gd name="connsiteY30" fmla="*/ 35052 h 47625"/>
                  <a:gd name="connsiteX31" fmla="*/ 252127 w 257175"/>
                  <a:gd name="connsiteY31" fmla="*/ 35052 h 47625"/>
                  <a:gd name="connsiteX32" fmla="*/ 263843 w 257175"/>
                  <a:gd name="connsiteY32" fmla="*/ 25622 h 47625"/>
                  <a:gd name="connsiteX33" fmla="*/ 263843 w 257175"/>
                  <a:gd name="connsiteY33" fmla="*/ 10668 h 47625"/>
                  <a:gd name="connsiteX34" fmla="*/ 260985 w 257175"/>
                  <a:gd name="connsiteY34" fmla="*/ 2953 h 47625"/>
                  <a:gd name="connsiteX35" fmla="*/ 252698 w 257175"/>
                  <a:gd name="connsiteY35" fmla="*/ 667 h 47625"/>
                  <a:gd name="connsiteX36" fmla="*/ 252794 w 257175"/>
                  <a:gd name="connsiteY36" fmla="*/ 667 h 47625"/>
                  <a:gd name="connsiteX37" fmla="*/ 252127 w 257175"/>
                  <a:gd name="connsiteY37" fmla="*/ 667 h 47625"/>
                  <a:gd name="connsiteX38" fmla="*/ 251651 w 257175"/>
                  <a:gd name="connsiteY38" fmla="*/ 571 h 47625"/>
                  <a:gd name="connsiteX39" fmla="*/ 251651 w 257175"/>
                  <a:gd name="connsiteY39" fmla="*/ 571 h 47625"/>
                  <a:gd name="connsiteX40" fmla="*/ 223076 w 257175"/>
                  <a:gd name="connsiteY40" fmla="*/ 24765 h 47625"/>
                  <a:gd name="connsiteX41" fmla="*/ 223076 w 257175"/>
                  <a:gd name="connsiteY41" fmla="*/ 12763 h 47625"/>
                  <a:gd name="connsiteX42" fmla="*/ 245745 w 257175"/>
                  <a:gd name="connsiteY42" fmla="*/ 12763 h 47625"/>
                  <a:gd name="connsiteX43" fmla="*/ 245745 w 257175"/>
                  <a:gd name="connsiteY43" fmla="*/ 24860 h 47625"/>
                  <a:gd name="connsiteX44" fmla="*/ 223076 w 257175"/>
                  <a:gd name="connsiteY44" fmla="*/ 24860 h 47625"/>
                  <a:gd name="connsiteX45" fmla="*/ 223076 w 257175"/>
                  <a:gd name="connsiteY45" fmla="*/ 24765 h 47625"/>
                  <a:gd name="connsiteX46" fmla="*/ 183833 w 257175"/>
                  <a:gd name="connsiteY46" fmla="*/ 571 h 47625"/>
                  <a:gd name="connsiteX47" fmla="*/ 149924 w 257175"/>
                  <a:gd name="connsiteY47" fmla="*/ 571 h 47625"/>
                  <a:gd name="connsiteX48" fmla="*/ 140113 w 257175"/>
                  <a:gd name="connsiteY48" fmla="*/ 3238 h 47625"/>
                  <a:gd name="connsiteX49" fmla="*/ 136493 w 257175"/>
                  <a:gd name="connsiteY49" fmla="*/ 10763 h 47625"/>
                  <a:gd name="connsiteX50" fmla="*/ 136493 w 257175"/>
                  <a:gd name="connsiteY50" fmla="*/ 47244 h 47625"/>
                  <a:gd name="connsiteX51" fmla="*/ 154305 w 257175"/>
                  <a:gd name="connsiteY51" fmla="*/ 47244 h 47625"/>
                  <a:gd name="connsiteX52" fmla="*/ 154305 w 257175"/>
                  <a:gd name="connsiteY52" fmla="*/ 34766 h 47625"/>
                  <a:gd name="connsiteX53" fmla="*/ 179261 w 257175"/>
                  <a:gd name="connsiteY53" fmla="*/ 34766 h 47625"/>
                  <a:gd name="connsiteX54" fmla="*/ 179261 w 257175"/>
                  <a:gd name="connsiteY54" fmla="*/ 47244 h 47625"/>
                  <a:gd name="connsiteX55" fmla="*/ 197072 w 257175"/>
                  <a:gd name="connsiteY55" fmla="*/ 47244 h 47625"/>
                  <a:gd name="connsiteX56" fmla="*/ 197072 w 257175"/>
                  <a:gd name="connsiteY56" fmla="*/ 10763 h 47625"/>
                  <a:gd name="connsiteX57" fmla="*/ 193643 w 257175"/>
                  <a:gd name="connsiteY57" fmla="*/ 3334 h 47625"/>
                  <a:gd name="connsiteX58" fmla="*/ 183833 w 257175"/>
                  <a:gd name="connsiteY58" fmla="*/ 571 h 47625"/>
                  <a:gd name="connsiteX59" fmla="*/ 183833 w 257175"/>
                  <a:gd name="connsiteY59" fmla="*/ 571 h 47625"/>
                  <a:gd name="connsiteX60" fmla="*/ 154305 w 257175"/>
                  <a:gd name="connsiteY60" fmla="*/ 26194 h 47625"/>
                  <a:gd name="connsiteX61" fmla="*/ 154305 w 257175"/>
                  <a:gd name="connsiteY61" fmla="*/ 12763 h 47625"/>
                  <a:gd name="connsiteX62" fmla="*/ 179261 w 257175"/>
                  <a:gd name="connsiteY62" fmla="*/ 12763 h 47625"/>
                  <a:gd name="connsiteX63" fmla="*/ 179261 w 257175"/>
                  <a:gd name="connsiteY63" fmla="*/ 26289 h 47625"/>
                  <a:gd name="connsiteX64" fmla="*/ 154305 w 257175"/>
                  <a:gd name="connsiteY64" fmla="*/ 26289 h 47625"/>
                  <a:gd name="connsiteX65" fmla="*/ 154305 w 257175"/>
                  <a:gd name="connsiteY65" fmla="*/ 26194 h 47625"/>
                  <a:gd name="connsiteX66" fmla="*/ 128492 w 257175"/>
                  <a:gd name="connsiteY66" fmla="*/ 571 h 47625"/>
                  <a:gd name="connsiteX67" fmla="*/ 111443 w 257175"/>
                  <a:gd name="connsiteY67" fmla="*/ 571 h 47625"/>
                  <a:gd name="connsiteX68" fmla="*/ 111443 w 257175"/>
                  <a:gd name="connsiteY68" fmla="*/ 27718 h 47625"/>
                  <a:gd name="connsiteX69" fmla="*/ 110776 w 257175"/>
                  <a:gd name="connsiteY69" fmla="*/ 28194 h 47625"/>
                  <a:gd name="connsiteX70" fmla="*/ 110585 w 257175"/>
                  <a:gd name="connsiteY70" fmla="*/ 28194 h 47625"/>
                  <a:gd name="connsiteX71" fmla="*/ 110014 w 257175"/>
                  <a:gd name="connsiteY71" fmla="*/ 27813 h 47625"/>
                  <a:gd name="connsiteX72" fmla="*/ 91726 w 257175"/>
                  <a:gd name="connsiteY72" fmla="*/ 2191 h 47625"/>
                  <a:gd name="connsiteX73" fmla="*/ 91630 w 257175"/>
                  <a:gd name="connsiteY73" fmla="*/ 2191 h 47625"/>
                  <a:gd name="connsiteX74" fmla="*/ 91630 w 257175"/>
                  <a:gd name="connsiteY74" fmla="*/ 2191 h 47625"/>
                  <a:gd name="connsiteX75" fmla="*/ 91440 w 257175"/>
                  <a:gd name="connsiteY75" fmla="*/ 2000 h 47625"/>
                  <a:gd name="connsiteX76" fmla="*/ 91345 w 257175"/>
                  <a:gd name="connsiteY76" fmla="*/ 1905 h 47625"/>
                  <a:gd name="connsiteX77" fmla="*/ 87535 w 257175"/>
                  <a:gd name="connsiteY77" fmla="*/ 667 h 47625"/>
                  <a:gd name="connsiteX78" fmla="*/ 73152 w 257175"/>
                  <a:gd name="connsiteY78" fmla="*/ 667 h 47625"/>
                  <a:gd name="connsiteX79" fmla="*/ 68961 w 257175"/>
                  <a:gd name="connsiteY79" fmla="*/ 2191 h 47625"/>
                  <a:gd name="connsiteX80" fmla="*/ 67437 w 257175"/>
                  <a:gd name="connsiteY80" fmla="*/ 6286 h 47625"/>
                  <a:gd name="connsiteX81" fmla="*/ 67437 w 257175"/>
                  <a:gd name="connsiteY81" fmla="*/ 6286 h 47625"/>
                  <a:gd name="connsiteX82" fmla="*/ 67437 w 257175"/>
                  <a:gd name="connsiteY82" fmla="*/ 47339 h 47625"/>
                  <a:gd name="connsiteX83" fmla="*/ 84296 w 257175"/>
                  <a:gd name="connsiteY83" fmla="*/ 47339 h 47625"/>
                  <a:gd name="connsiteX84" fmla="*/ 84201 w 257175"/>
                  <a:gd name="connsiteY84" fmla="*/ 19241 h 47625"/>
                  <a:gd name="connsiteX85" fmla="*/ 85534 w 257175"/>
                  <a:gd name="connsiteY85" fmla="*/ 18383 h 47625"/>
                  <a:gd name="connsiteX86" fmla="*/ 85916 w 257175"/>
                  <a:gd name="connsiteY86" fmla="*/ 18383 h 47625"/>
                  <a:gd name="connsiteX87" fmla="*/ 86582 w 257175"/>
                  <a:gd name="connsiteY87" fmla="*/ 18764 h 47625"/>
                  <a:gd name="connsiteX88" fmla="*/ 111062 w 257175"/>
                  <a:gd name="connsiteY88" fmla="*/ 47339 h 47625"/>
                  <a:gd name="connsiteX89" fmla="*/ 128588 w 257175"/>
                  <a:gd name="connsiteY89" fmla="*/ 47339 h 47625"/>
                  <a:gd name="connsiteX90" fmla="*/ 128588 w 257175"/>
                  <a:gd name="connsiteY90" fmla="*/ 571 h 47625"/>
                  <a:gd name="connsiteX91" fmla="*/ 128492 w 257175"/>
                  <a:gd name="connsiteY91" fmla="*/ 571 h 47625"/>
                  <a:gd name="connsiteX92" fmla="*/ 32957 w 257175"/>
                  <a:gd name="connsiteY92" fmla="*/ 31147 h 47625"/>
                  <a:gd name="connsiteX93" fmla="*/ 51816 w 257175"/>
                  <a:gd name="connsiteY93" fmla="*/ 48006 h 47625"/>
                  <a:gd name="connsiteX94" fmla="*/ 64580 w 257175"/>
                  <a:gd name="connsiteY94" fmla="*/ 48006 h 47625"/>
                  <a:gd name="connsiteX95" fmla="*/ 32957 w 257175"/>
                  <a:gd name="connsiteY95" fmla="*/ 31147 h 47625"/>
                  <a:gd name="connsiteX96" fmla="*/ 32957 w 257175"/>
                  <a:gd name="connsiteY96" fmla="*/ 31147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257175" h="47625">
                    <a:moveTo>
                      <a:pt x="46863" y="0"/>
                    </a:moveTo>
                    <a:lnTo>
                      <a:pt x="15335" y="0"/>
                    </a:lnTo>
                    <a:cubicBezTo>
                      <a:pt x="5144" y="0"/>
                      <a:pt x="0" y="4096"/>
                      <a:pt x="0" y="12382"/>
                    </a:cubicBezTo>
                    <a:lnTo>
                      <a:pt x="0" y="35147"/>
                    </a:lnTo>
                    <a:cubicBezTo>
                      <a:pt x="0" y="43339"/>
                      <a:pt x="5144" y="47434"/>
                      <a:pt x="15335" y="47434"/>
                    </a:cubicBezTo>
                    <a:lnTo>
                      <a:pt x="45244" y="47434"/>
                    </a:lnTo>
                    <a:cubicBezTo>
                      <a:pt x="46672" y="47434"/>
                      <a:pt x="48006" y="47339"/>
                      <a:pt x="49244" y="47149"/>
                    </a:cubicBezTo>
                    <a:cubicBezTo>
                      <a:pt x="46482" y="43244"/>
                      <a:pt x="41339" y="39052"/>
                      <a:pt x="36767" y="35909"/>
                    </a:cubicBezTo>
                    <a:lnTo>
                      <a:pt x="18764" y="35909"/>
                    </a:lnTo>
                    <a:lnTo>
                      <a:pt x="18764" y="11239"/>
                    </a:lnTo>
                    <a:lnTo>
                      <a:pt x="43625" y="11239"/>
                    </a:lnTo>
                    <a:lnTo>
                      <a:pt x="43625" y="31814"/>
                    </a:lnTo>
                    <a:cubicBezTo>
                      <a:pt x="51054" y="34100"/>
                      <a:pt x="56197" y="37147"/>
                      <a:pt x="59817" y="40005"/>
                    </a:cubicBezTo>
                    <a:cubicBezTo>
                      <a:pt x="60293" y="38576"/>
                      <a:pt x="60674" y="36957"/>
                      <a:pt x="60674" y="35147"/>
                    </a:cubicBezTo>
                    <a:lnTo>
                      <a:pt x="60674" y="12382"/>
                    </a:lnTo>
                    <a:cubicBezTo>
                      <a:pt x="60579" y="4572"/>
                      <a:pt x="56007" y="476"/>
                      <a:pt x="46863" y="0"/>
                    </a:cubicBezTo>
                    <a:lnTo>
                      <a:pt x="46863" y="0"/>
                    </a:lnTo>
                    <a:lnTo>
                      <a:pt x="46863" y="0"/>
                    </a:lnTo>
                    <a:close/>
                    <a:moveTo>
                      <a:pt x="251651" y="571"/>
                    </a:moveTo>
                    <a:lnTo>
                      <a:pt x="219932" y="571"/>
                    </a:lnTo>
                    <a:lnTo>
                      <a:pt x="219932" y="571"/>
                    </a:lnTo>
                    <a:lnTo>
                      <a:pt x="218885" y="571"/>
                    </a:lnTo>
                    <a:cubicBezTo>
                      <a:pt x="214598" y="571"/>
                      <a:pt x="211360" y="1429"/>
                      <a:pt x="209074" y="3238"/>
                    </a:cubicBezTo>
                    <a:cubicBezTo>
                      <a:pt x="206788" y="5048"/>
                      <a:pt x="205645" y="7429"/>
                      <a:pt x="205550" y="10477"/>
                    </a:cubicBezTo>
                    <a:lnTo>
                      <a:pt x="205550" y="10477"/>
                    </a:lnTo>
                    <a:lnTo>
                      <a:pt x="205550" y="10573"/>
                    </a:lnTo>
                    <a:cubicBezTo>
                      <a:pt x="205550" y="10573"/>
                      <a:pt x="205550" y="10668"/>
                      <a:pt x="205550" y="10668"/>
                    </a:cubicBezTo>
                    <a:lnTo>
                      <a:pt x="205550" y="10668"/>
                    </a:lnTo>
                    <a:lnTo>
                      <a:pt x="205550" y="47149"/>
                    </a:lnTo>
                    <a:lnTo>
                      <a:pt x="223361" y="47149"/>
                    </a:lnTo>
                    <a:lnTo>
                      <a:pt x="223361" y="35052"/>
                    </a:lnTo>
                    <a:lnTo>
                      <a:pt x="252127" y="35052"/>
                    </a:lnTo>
                    <a:cubicBezTo>
                      <a:pt x="259937" y="35052"/>
                      <a:pt x="263843" y="31909"/>
                      <a:pt x="263843" y="25622"/>
                    </a:cubicBezTo>
                    <a:lnTo>
                      <a:pt x="263843" y="10668"/>
                    </a:lnTo>
                    <a:cubicBezTo>
                      <a:pt x="263843" y="7048"/>
                      <a:pt x="262890" y="4477"/>
                      <a:pt x="260985" y="2953"/>
                    </a:cubicBezTo>
                    <a:cubicBezTo>
                      <a:pt x="259175" y="1524"/>
                      <a:pt x="256413" y="762"/>
                      <a:pt x="252698" y="667"/>
                    </a:cubicBezTo>
                    <a:lnTo>
                      <a:pt x="252794" y="667"/>
                    </a:lnTo>
                    <a:lnTo>
                      <a:pt x="252127" y="667"/>
                    </a:lnTo>
                    <a:cubicBezTo>
                      <a:pt x="251936" y="571"/>
                      <a:pt x="251746" y="571"/>
                      <a:pt x="251651" y="571"/>
                    </a:cubicBezTo>
                    <a:lnTo>
                      <a:pt x="251651" y="571"/>
                    </a:lnTo>
                    <a:close/>
                    <a:moveTo>
                      <a:pt x="223076" y="24765"/>
                    </a:moveTo>
                    <a:lnTo>
                      <a:pt x="223076" y="12763"/>
                    </a:lnTo>
                    <a:lnTo>
                      <a:pt x="245745" y="12763"/>
                    </a:lnTo>
                    <a:lnTo>
                      <a:pt x="245745" y="24860"/>
                    </a:lnTo>
                    <a:lnTo>
                      <a:pt x="223076" y="24860"/>
                    </a:lnTo>
                    <a:lnTo>
                      <a:pt x="223076" y="24765"/>
                    </a:lnTo>
                    <a:close/>
                    <a:moveTo>
                      <a:pt x="183833" y="571"/>
                    </a:moveTo>
                    <a:lnTo>
                      <a:pt x="149924" y="571"/>
                    </a:lnTo>
                    <a:cubicBezTo>
                      <a:pt x="145637" y="571"/>
                      <a:pt x="142399" y="1429"/>
                      <a:pt x="140113" y="3238"/>
                    </a:cubicBezTo>
                    <a:cubicBezTo>
                      <a:pt x="137731" y="5143"/>
                      <a:pt x="136493" y="7620"/>
                      <a:pt x="136493" y="10763"/>
                    </a:cubicBezTo>
                    <a:lnTo>
                      <a:pt x="136493" y="47244"/>
                    </a:lnTo>
                    <a:lnTo>
                      <a:pt x="154305" y="47244"/>
                    </a:lnTo>
                    <a:lnTo>
                      <a:pt x="154305" y="34766"/>
                    </a:lnTo>
                    <a:lnTo>
                      <a:pt x="179261" y="34766"/>
                    </a:lnTo>
                    <a:lnTo>
                      <a:pt x="179261" y="47244"/>
                    </a:lnTo>
                    <a:lnTo>
                      <a:pt x="197072" y="47244"/>
                    </a:lnTo>
                    <a:lnTo>
                      <a:pt x="197072" y="10763"/>
                    </a:lnTo>
                    <a:cubicBezTo>
                      <a:pt x="197072" y="7620"/>
                      <a:pt x="195929" y="5143"/>
                      <a:pt x="193643" y="3334"/>
                    </a:cubicBezTo>
                    <a:cubicBezTo>
                      <a:pt x="191357" y="1524"/>
                      <a:pt x="188024" y="571"/>
                      <a:pt x="183833" y="571"/>
                    </a:cubicBezTo>
                    <a:lnTo>
                      <a:pt x="183833" y="571"/>
                    </a:lnTo>
                    <a:close/>
                    <a:moveTo>
                      <a:pt x="154305" y="26194"/>
                    </a:moveTo>
                    <a:lnTo>
                      <a:pt x="154305" y="12763"/>
                    </a:lnTo>
                    <a:lnTo>
                      <a:pt x="179261" y="12763"/>
                    </a:lnTo>
                    <a:lnTo>
                      <a:pt x="179261" y="26289"/>
                    </a:lnTo>
                    <a:lnTo>
                      <a:pt x="154305" y="26289"/>
                    </a:lnTo>
                    <a:lnTo>
                      <a:pt x="154305" y="26194"/>
                    </a:lnTo>
                    <a:close/>
                    <a:moveTo>
                      <a:pt x="128492" y="571"/>
                    </a:moveTo>
                    <a:lnTo>
                      <a:pt x="111443" y="571"/>
                    </a:lnTo>
                    <a:lnTo>
                      <a:pt x="111443" y="27718"/>
                    </a:lnTo>
                    <a:cubicBezTo>
                      <a:pt x="111347" y="28003"/>
                      <a:pt x="111157" y="28194"/>
                      <a:pt x="110776" y="28194"/>
                    </a:cubicBezTo>
                    <a:cubicBezTo>
                      <a:pt x="110680" y="28194"/>
                      <a:pt x="110585" y="28194"/>
                      <a:pt x="110585" y="28194"/>
                    </a:cubicBezTo>
                    <a:cubicBezTo>
                      <a:pt x="110585" y="28194"/>
                      <a:pt x="110204" y="28099"/>
                      <a:pt x="110014" y="27813"/>
                    </a:cubicBezTo>
                    <a:cubicBezTo>
                      <a:pt x="106966" y="23146"/>
                      <a:pt x="95441" y="7239"/>
                      <a:pt x="91726" y="2191"/>
                    </a:cubicBezTo>
                    <a:cubicBezTo>
                      <a:pt x="91726" y="2191"/>
                      <a:pt x="91726" y="2191"/>
                      <a:pt x="91630" y="2191"/>
                    </a:cubicBezTo>
                    <a:lnTo>
                      <a:pt x="91630" y="2191"/>
                    </a:lnTo>
                    <a:cubicBezTo>
                      <a:pt x="91535" y="2095"/>
                      <a:pt x="91535" y="2095"/>
                      <a:pt x="91440" y="2000"/>
                    </a:cubicBezTo>
                    <a:cubicBezTo>
                      <a:pt x="91440" y="2000"/>
                      <a:pt x="91345" y="1905"/>
                      <a:pt x="91345" y="1905"/>
                    </a:cubicBezTo>
                    <a:cubicBezTo>
                      <a:pt x="90392" y="1048"/>
                      <a:pt x="89154" y="667"/>
                      <a:pt x="87535" y="667"/>
                    </a:cubicBezTo>
                    <a:lnTo>
                      <a:pt x="73152" y="667"/>
                    </a:lnTo>
                    <a:cubicBezTo>
                      <a:pt x="71342" y="667"/>
                      <a:pt x="69914" y="1143"/>
                      <a:pt x="68961" y="2191"/>
                    </a:cubicBezTo>
                    <a:cubicBezTo>
                      <a:pt x="68008" y="3238"/>
                      <a:pt x="67532" y="4572"/>
                      <a:pt x="67437" y="6286"/>
                    </a:cubicBezTo>
                    <a:lnTo>
                      <a:pt x="67437" y="6286"/>
                    </a:lnTo>
                    <a:lnTo>
                      <a:pt x="67437" y="47339"/>
                    </a:lnTo>
                    <a:lnTo>
                      <a:pt x="84296" y="47339"/>
                    </a:lnTo>
                    <a:cubicBezTo>
                      <a:pt x="84296" y="47339"/>
                      <a:pt x="84201" y="25622"/>
                      <a:pt x="84201" y="19241"/>
                    </a:cubicBezTo>
                    <a:cubicBezTo>
                      <a:pt x="84296" y="18859"/>
                      <a:pt x="84487" y="18383"/>
                      <a:pt x="85534" y="18383"/>
                    </a:cubicBezTo>
                    <a:cubicBezTo>
                      <a:pt x="85630" y="18383"/>
                      <a:pt x="85725" y="18383"/>
                      <a:pt x="85916" y="18383"/>
                    </a:cubicBezTo>
                    <a:cubicBezTo>
                      <a:pt x="85916" y="18383"/>
                      <a:pt x="86392" y="18383"/>
                      <a:pt x="86582" y="18764"/>
                    </a:cubicBezTo>
                    <a:cubicBezTo>
                      <a:pt x="89821" y="24003"/>
                      <a:pt x="111062" y="47339"/>
                      <a:pt x="111062" y="47339"/>
                    </a:cubicBezTo>
                    <a:lnTo>
                      <a:pt x="128588" y="47339"/>
                    </a:lnTo>
                    <a:lnTo>
                      <a:pt x="128588" y="571"/>
                    </a:lnTo>
                    <a:lnTo>
                      <a:pt x="128492" y="571"/>
                    </a:lnTo>
                    <a:close/>
                    <a:moveTo>
                      <a:pt x="32957" y="31147"/>
                    </a:moveTo>
                    <a:cubicBezTo>
                      <a:pt x="38576" y="34766"/>
                      <a:pt x="48673" y="41815"/>
                      <a:pt x="51816" y="48006"/>
                    </a:cubicBezTo>
                    <a:lnTo>
                      <a:pt x="64580" y="48006"/>
                    </a:lnTo>
                    <a:cubicBezTo>
                      <a:pt x="62579" y="44291"/>
                      <a:pt x="55055" y="35052"/>
                      <a:pt x="32957" y="31147"/>
                    </a:cubicBezTo>
                    <a:lnTo>
                      <a:pt x="32957" y="3114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手繪多邊形: 圖案 107">
                <a:extLst>
                  <a:ext uri="{FF2B5EF4-FFF2-40B4-BE49-F238E27FC236}">
                    <a16:creationId xmlns:a16="http://schemas.microsoft.com/office/drawing/2014/main" id="{2E4CD6D0-7BDF-48DD-B4DD-6388C1CAF5B0}"/>
                  </a:ext>
                </a:extLst>
              </p:cNvPr>
              <p:cNvSpPr/>
              <p:nvPr/>
            </p:nvSpPr>
            <p:spPr>
              <a:xfrm>
                <a:off x="4462455" y="4192468"/>
                <a:ext cx="3586" cy="222362"/>
              </a:xfrm>
              <a:custGeom>
                <a:avLst/>
                <a:gdLst>
                  <a:gd name="connsiteX0" fmla="*/ 0 w 0"/>
                  <a:gd name="connsiteY0" fmla="*/ 592836 h 590550"/>
                  <a:gd name="connsiteX1" fmla="*/ 0 w 0"/>
                  <a:gd name="connsiteY1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0550">
                    <a:moveTo>
                      <a:pt x="0" y="592836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手繪多邊形: 圖案 108">
                <a:extLst>
                  <a:ext uri="{FF2B5EF4-FFF2-40B4-BE49-F238E27FC236}">
                    <a16:creationId xmlns:a16="http://schemas.microsoft.com/office/drawing/2014/main" id="{3CE8720C-FD0B-4E59-AA77-68A09BEB39CB}"/>
                  </a:ext>
                </a:extLst>
              </p:cNvPr>
              <p:cNvSpPr/>
              <p:nvPr/>
            </p:nvSpPr>
            <p:spPr>
              <a:xfrm>
                <a:off x="5477432" y="4192468"/>
                <a:ext cx="3586" cy="222362"/>
              </a:xfrm>
              <a:custGeom>
                <a:avLst/>
                <a:gdLst>
                  <a:gd name="connsiteX0" fmla="*/ 0 w 0"/>
                  <a:gd name="connsiteY0" fmla="*/ 592836 h 590550"/>
                  <a:gd name="connsiteX1" fmla="*/ 0 w 0"/>
                  <a:gd name="connsiteY1" fmla="*/ 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0550">
                    <a:moveTo>
                      <a:pt x="0" y="592836"/>
                    </a:moveTo>
                    <a:lnTo>
                      <a:pt x="0" y="0"/>
                    </a:ln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115" name="直線單箭頭接點 915">
              <a:extLst>
                <a:ext uri="{FF2B5EF4-FFF2-40B4-BE49-F238E27FC236}">
                  <a16:creationId xmlns:a16="http://schemas.microsoft.com/office/drawing/2014/main" id="{1C2D8E79-FBC2-4A88-A794-9AE532297856}"/>
                </a:ext>
              </a:extLst>
            </p:cNvPr>
            <p:cNvCxnSpPr>
              <a:cxnSpLocks/>
            </p:cNvCxnSpPr>
            <p:nvPr/>
          </p:nvCxnSpPr>
          <p:spPr>
            <a:xfrm>
              <a:off x="7330315" y="3071070"/>
              <a:ext cx="37567" cy="1898275"/>
            </a:xfrm>
            <a:prstGeom prst="straightConnector1">
              <a:avLst/>
            </a:prstGeom>
            <a:ln w="25400">
              <a:solidFill>
                <a:srgbClr val="88F2DC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矩形 901">
              <a:extLst>
                <a:ext uri="{FF2B5EF4-FFF2-40B4-BE49-F238E27FC236}">
                  <a16:creationId xmlns:a16="http://schemas.microsoft.com/office/drawing/2014/main" id="{EBC5AE23-CBF0-4A1F-900E-16F3A00D2C7B}"/>
                </a:ext>
              </a:extLst>
            </p:cNvPr>
            <p:cNvSpPr/>
            <p:nvPr/>
          </p:nvSpPr>
          <p:spPr>
            <a:xfrm>
              <a:off x="6481988" y="3852442"/>
              <a:ext cx="833883" cy="318100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14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Normal</a:t>
              </a:r>
              <a:endParaRPr lang="en-US" sz="14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7" name="矩形 901">
              <a:extLst>
                <a:ext uri="{FF2B5EF4-FFF2-40B4-BE49-F238E27FC236}">
                  <a16:creationId xmlns:a16="http://schemas.microsoft.com/office/drawing/2014/main" id="{4F0D2130-106B-4FD5-ACFA-74C233A4BC4C}"/>
                </a:ext>
              </a:extLst>
            </p:cNvPr>
            <p:cNvSpPr/>
            <p:nvPr/>
          </p:nvSpPr>
          <p:spPr>
            <a:xfrm>
              <a:off x="6454754" y="5534871"/>
              <a:ext cx="1740047" cy="31810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4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Primary NAS</a:t>
              </a:r>
              <a:endParaRPr lang="en-US" sz="14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8" name="矩形 901">
              <a:extLst>
                <a:ext uri="{FF2B5EF4-FFF2-40B4-BE49-F238E27FC236}">
                  <a16:creationId xmlns:a16="http://schemas.microsoft.com/office/drawing/2014/main" id="{3F4CF34A-8D90-4C85-806F-ABDE6811F2D2}"/>
                </a:ext>
              </a:extLst>
            </p:cNvPr>
            <p:cNvSpPr/>
            <p:nvPr/>
          </p:nvSpPr>
          <p:spPr>
            <a:xfrm>
              <a:off x="9602590" y="5539340"/>
              <a:ext cx="1740047" cy="31810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4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Secondary NAS</a:t>
              </a:r>
              <a:endParaRPr lang="en-US" sz="14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19" name="直線單箭頭接點 915">
              <a:extLst>
                <a:ext uri="{FF2B5EF4-FFF2-40B4-BE49-F238E27FC236}">
                  <a16:creationId xmlns:a16="http://schemas.microsoft.com/office/drawing/2014/main" id="{E4F15E62-B4B1-4DA7-9DC2-49428EA9BC74}"/>
                </a:ext>
              </a:extLst>
            </p:cNvPr>
            <p:cNvCxnSpPr>
              <a:cxnSpLocks/>
            </p:cNvCxnSpPr>
            <p:nvPr/>
          </p:nvCxnSpPr>
          <p:spPr>
            <a:xfrm>
              <a:off x="7910806" y="5284984"/>
              <a:ext cx="1604962" cy="0"/>
            </a:xfrm>
            <a:prstGeom prst="straightConnector1">
              <a:avLst/>
            </a:prstGeom>
            <a:ln w="25400">
              <a:solidFill>
                <a:srgbClr val="88F2DC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矩形 901">
              <a:extLst>
                <a:ext uri="{FF2B5EF4-FFF2-40B4-BE49-F238E27FC236}">
                  <a16:creationId xmlns:a16="http://schemas.microsoft.com/office/drawing/2014/main" id="{77F63149-C60A-4E19-A5A6-43A7B66CA894}"/>
                </a:ext>
              </a:extLst>
            </p:cNvPr>
            <p:cNvSpPr/>
            <p:nvPr/>
          </p:nvSpPr>
          <p:spPr>
            <a:xfrm>
              <a:off x="7994261" y="5288626"/>
              <a:ext cx="1740047" cy="50257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333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Real-time Snapshot</a:t>
              </a:r>
              <a:endParaRPr lang="en-US" sz="13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21" name="直線單箭頭接點 915">
              <a:extLst>
                <a:ext uri="{FF2B5EF4-FFF2-40B4-BE49-F238E27FC236}">
                  <a16:creationId xmlns:a16="http://schemas.microsoft.com/office/drawing/2014/main" id="{37CE696B-957A-4D43-BCA0-C7DEAECA9A7F}"/>
                </a:ext>
              </a:extLst>
            </p:cNvPr>
            <p:cNvCxnSpPr>
              <a:cxnSpLocks/>
            </p:cNvCxnSpPr>
            <p:nvPr/>
          </p:nvCxnSpPr>
          <p:spPr>
            <a:xfrm>
              <a:off x="7720499" y="3071068"/>
              <a:ext cx="1838989" cy="1851122"/>
            </a:xfrm>
            <a:prstGeom prst="straightConnector1">
              <a:avLst/>
            </a:prstGeom>
            <a:ln w="25400" cap="rnd">
              <a:solidFill>
                <a:srgbClr val="88F2DC"/>
              </a:solidFill>
              <a:prstDash val="sysDash"/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群組 121">
              <a:extLst>
                <a:ext uri="{FF2B5EF4-FFF2-40B4-BE49-F238E27FC236}">
                  <a16:creationId xmlns:a16="http://schemas.microsoft.com/office/drawing/2014/main" id="{AF937037-51C5-4960-AA51-F1D3FBF32AC1}"/>
                </a:ext>
              </a:extLst>
            </p:cNvPr>
            <p:cNvGrpSpPr/>
            <p:nvPr/>
          </p:nvGrpSpPr>
          <p:grpSpPr>
            <a:xfrm>
              <a:off x="6512280" y="2908827"/>
              <a:ext cx="1992229" cy="240091"/>
              <a:chOff x="6409340" y="2839578"/>
              <a:chExt cx="2149752" cy="25907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矩形: 圓角 122">
                <a:extLst>
                  <a:ext uri="{FF2B5EF4-FFF2-40B4-BE49-F238E27FC236}">
                    <a16:creationId xmlns:a16="http://schemas.microsoft.com/office/drawing/2014/main" id="{5D74F49E-6188-4951-8B6F-CEC2A665DF49}"/>
                  </a:ext>
                </a:extLst>
              </p:cNvPr>
              <p:cNvSpPr/>
              <p:nvPr/>
            </p:nvSpPr>
            <p:spPr>
              <a:xfrm>
                <a:off x="6410338" y="2847594"/>
                <a:ext cx="2148754" cy="251058"/>
              </a:xfrm>
              <a:prstGeom prst="roundRect">
                <a:avLst>
                  <a:gd name="adj" fmla="val 9313"/>
                </a:avLst>
              </a:prstGeom>
              <a:gradFill>
                <a:gsLst>
                  <a:gs pos="4000">
                    <a:srgbClr val="1B3394"/>
                  </a:gs>
                  <a:gs pos="100000">
                    <a:srgbClr val="3259A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4533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/>
                  <a:sym typeface="Arial" panose="020B0604020202020204" pitchFamily="34" charset="0"/>
                </a:endParaRPr>
              </a:p>
            </p:txBody>
          </p:sp>
          <p:pic>
            <p:nvPicPr>
              <p:cNvPr id="124" name="圖形 123">
                <a:extLst>
                  <a:ext uri="{FF2B5EF4-FFF2-40B4-BE49-F238E27FC236}">
                    <a16:creationId xmlns:a16="http://schemas.microsoft.com/office/drawing/2014/main" id="{670591BB-27AD-4A47-9E84-FFC92246D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409340" y="2839578"/>
                <a:ext cx="2149751" cy="259073"/>
              </a:xfrm>
              <a:prstGeom prst="rect">
                <a:avLst/>
              </a:prstGeom>
            </p:spPr>
          </p:pic>
        </p:grpSp>
        <p:sp>
          <p:nvSpPr>
            <p:cNvPr id="125" name="矩形 901">
              <a:extLst>
                <a:ext uri="{FF2B5EF4-FFF2-40B4-BE49-F238E27FC236}">
                  <a16:creationId xmlns:a16="http://schemas.microsoft.com/office/drawing/2014/main" id="{77576072-8A56-4D01-BE1A-7F4A0A304A18}"/>
                </a:ext>
              </a:extLst>
            </p:cNvPr>
            <p:cNvSpPr/>
            <p:nvPr/>
          </p:nvSpPr>
          <p:spPr>
            <a:xfrm>
              <a:off x="8763185" y="3730370"/>
              <a:ext cx="2606804" cy="315471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r>
                <a:rPr lang="en-US" altLang="zh-TW" sz="14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Disaster Recovery (RPO=0)</a:t>
              </a:r>
              <a:endParaRPr lang="en-US" sz="14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26" name="矩形 901">
              <a:extLst>
                <a:ext uri="{FF2B5EF4-FFF2-40B4-BE49-F238E27FC236}">
                  <a16:creationId xmlns:a16="http://schemas.microsoft.com/office/drawing/2014/main" id="{82938F85-D2B6-4808-B0C9-4990F5365523}"/>
                </a:ext>
              </a:extLst>
            </p:cNvPr>
            <p:cNvSpPr/>
            <p:nvPr/>
          </p:nvSpPr>
          <p:spPr>
            <a:xfrm>
              <a:off x="7720499" y="6004132"/>
              <a:ext cx="2432269" cy="502573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1333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Direct connected via 25GbE</a:t>
              </a:r>
              <a:br>
                <a:rPr lang="en-US" sz="1333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</a:br>
              <a:r>
                <a:rPr lang="en-US" sz="1333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(Round Trip Latency &lt; 5ms)</a:t>
              </a:r>
              <a:endParaRPr lang="en-US" sz="13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27" name="群組 126">
              <a:extLst>
                <a:ext uri="{FF2B5EF4-FFF2-40B4-BE49-F238E27FC236}">
                  <a16:creationId xmlns:a16="http://schemas.microsoft.com/office/drawing/2014/main" id="{E8269A29-469E-4DA0-B0FD-5E8CB2633708}"/>
                </a:ext>
              </a:extLst>
            </p:cNvPr>
            <p:cNvGrpSpPr/>
            <p:nvPr/>
          </p:nvGrpSpPr>
          <p:grpSpPr>
            <a:xfrm>
              <a:off x="4679943" y="4632193"/>
              <a:ext cx="579995" cy="579995"/>
              <a:chOff x="4435908" y="4889651"/>
              <a:chExt cx="759453" cy="759453"/>
            </a:xfrm>
          </p:grpSpPr>
          <p:sp>
            <p:nvSpPr>
              <p:cNvPr id="128" name="手繪多邊形: 圖案 956">
                <a:extLst>
                  <a:ext uri="{FF2B5EF4-FFF2-40B4-BE49-F238E27FC236}">
                    <a16:creationId xmlns:a16="http://schemas.microsoft.com/office/drawing/2014/main" id="{6CEF0806-4EB8-44CA-B5E7-DE27BC00C1E5}"/>
                  </a:ext>
                </a:extLst>
              </p:cNvPr>
              <p:cNvSpPr/>
              <p:nvPr/>
            </p:nvSpPr>
            <p:spPr>
              <a:xfrm>
                <a:off x="4435908" y="4889651"/>
                <a:ext cx="759453" cy="759453"/>
              </a:xfrm>
              <a:custGeom>
                <a:avLst/>
                <a:gdLst>
                  <a:gd name="connsiteX0" fmla="*/ 343795 w 685481"/>
                  <a:gd name="connsiteY0" fmla="*/ 687591 h 687590"/>
                  <a:gd name="connsiteX1" fmla="*/ 0 w 685481"/>
                  <a:gd name="connsiteY1" fmla="*/ 343795 h 687590"/>
                  <a:gd name="connsiteX2" fmla="*/ 343795 w 685481"/>
                  <a:gd name="connsiteY2" fmla="*/ 0 h 687590"/>
                  <a:gd name="connsiteX3" fmla="*/ 687591 w 685481"/>
                  <a:gd name="connsiteY3" fmla="*/ 343795 h 687590"/>
                  <a:gd name="connsiteX4" fmla="*/ 343795 w 685481"/>
                  <a:gd name="connsiteY4" fmla="*/ 687591 h 68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481" h="687590">
                    <a:moveTo>
                      <a:pt x="343795" y="687591"/>
                    </a:moveTo>
                    <a:cubicBezTo>
                      <a:pt x="154223" y="687591"/>
                      <a:pt x="0" y="533347"/>
                      <a:pt x="0" y="343795"/>
                    </a:cubicBezTo>
                    <a:cubicBezTo>
                      <a:pt x="0" y="154244"/>
                      <a:pt x="154244" y="0"/>
                      <a:pt x="343795" y="0"/>
                    </a:cubicBezTo>
                    <a:cubicBezTo>
                      <a:pt x="533347" y="0"/>
                      <a:pt x="687591" y="154223"/>
                      <a:pt x="687591" y="343795"/>
                    </a:cubicBezTo>
                    <a:cubicBezTo>
                      <a:pt x="687591" y="533368"/>
                      <a:pt x="533389" y="687591"/>
                      <a:pt x="343795" y="68759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C8123"/>
                  </a:gs>
                  <a:gs pos="100000">
                    <a:srgbClr val="F6B21A"/>
                  </a:gs>
                </a:gsLst>
                <a:lin ang="5400000" scaled="1"/>
              </a:gradFill>
              <a:ln w="19050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29" name="圖形 128">
                <a:extLst>
                  <a:ext uri="{FF2B5EF4-FFF2-40B4-BE49-F238E27FC236}">
                    <a16:creationId xmlns:a16="http://schemas.microsoft.com/office/drawing/2014/main" id="{9B1F413C-8985-473D-B560-519788D55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545942" y="5052140"/>
                <a:ext cx="542227" cy="40834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33" name="圖片 132">
              <a:extLst>
                <a:ext uri="{FF2B5EF4-FFF2-40B4-BE49-F238E27FC236}">
                  <a16:creationId xmlns:a16="http://schemas.microsoft.com/office/drawing/2014/main" id="{B9367910-1B36-4E5A-AD7A-F5DD2F141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6325" y="1992142"/>
              <a:ext cx="3660695" cy="4157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4" name="圖片 133">
              <a:extLst>
                <a:ext uri="{FF2B5EF4-FFF2-40B4-BE49-F238E27FC236}">
                  <a16:creationId xmlns:a16="http://schemas.microsoft.com/office/drawing/2014/main" id="{87956480-ACED-4B30-BE7C-F170AD13E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9631" y="2006522"/>
              <a:ext cx="2974645" cy="4157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5" name="文字方塊 134">
              <a:extLst>
                <a:ext uri="{FF2B5EF4-FFF2-40B4-BE49-F238E27FC236}">
                  <a16:creationId xmlns:a16="http://schemas.microsoft.com/office/drawing/2014/main" id="{8C8E4CAE-3A39-45D7-82C6-A01A9A4E1F4A}"/>
                </a:ext>
              </a:extLst>
            </p:cNvPr>
            <p:cNvSpPr txBox="1"/>
            <p:nvPr/>
          </p:nvSpPr>
          <p:spPr>
            <a:xfrm>
              <a:off x="441119" y="2043354"/>
              <a:ext cx="4679047" cy="33855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Schedule </a:t>
              </a:r>
              <a:r>
                <a:rPr lang="en-US" altLang="zh-TW" sz="16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SnapSync</a:t>
              </a:r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: 5min~60min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36" name="文字方塊 135">
              <a:extLst>
                <a:ext uri="{FF2B5EF4-FFF2-40B4-BE49-F238E27FC236}">
                  <a16:creationId xmlns:a16="http://schemas.microsoft.com/office/drawing/2014/main" id="{B0C2294B-30A2-4346-8E0C-6657265C7B32}"/>
                </a:ext>
              </a:extLst>
            </p:cNvPr>
            <p:cNvSpPr txBox="1"/>
            <p:nvPr/>
          </p:nvSpPr>
          <p:spPr>
            <a:xfrm>
              <a:off x="6423484" y="2029005"/>
              <a:ext cx="2974645" cy="33855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Realtime </a:t>
              </a:r>
              <a:r>
                <a:rPr lang="en-US" altLang="zh-TW" sz="16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SnapSync</a:t>
              </a:r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: RPO=0</a:t>
              </a:r>
            </a:p>
          </p:txBody>
        </p:sp>
        <p:grpSp>
          <p:nvGrpSpPr>
            <p:cNvPr id="130" name="群組 129">
              <a:extLst>
                <a:ext uri="{FF2B5EF4-FFF2-40B4-BE49-F238E27FC236}">
                  <a16:creationId xmlns:a16="http://schemas.microsoft.com/office/drawing/2014/main" id="{67E1682F-93CA-43AF-A386-1E9CC3CE269A}"/>
                </a:ext>
              </a:extLst>
            </p:cNvPr>
            <p:cNvGrpSpPr/>
            <p:nvPr/>
          </p:nvGrpSpPr>
          <p:grpSpPr>
            <a:xfrm>
              <a:off x="2548479" y="4097848"/>
              <a:ext cx="579995" cy="579995"/>
              <a:chOff x="1633663" y="4907432"/>
              <a:chExt cx="759453" cy="759453"/>
            </a:xfrm>
          </p:grpSpPr>
          <p:sp>
            <p:nvSpPr>
              <p:cNvPr id="131" name="手繪多邊形: 圖案 956">
                <a:extLst>
                  <a:ext uri="{FF2B5EF4-FFF2-40B4-BE49-F238E27FC236}">
                    <a16:creationId xmlns:a16="http://schemas.microsoft.com/office/drawing/2014/main" id="{6CEECDBA-EADF-461F-907E-107F886B569A}"/>
                  </a:ext>
                </a:extLst>
              </p:cNvPr>
              <p:cNvSpPr/>
              <p:nvPr/>
            </p:nvSpPr>
            <p:spPr>
              <a:xfrm>
                <a:off x="1633663" y="4907432"/>
                <a:ext cx="759453" cy="759453"/>
              </a:xfrm>
              <a:custGeom>
                <a:avLst/>
                <a:gdLst>
                  <a:gd name="connsiteX0" fmla="*/ 343795 w 685481"/>
                  <a:gd name="connsiteY0" fmla="*/ 687591 h 687590"/>
                  <a:gd name="connsiteX1" fmla="*/ 0 w 685481"/>
                  <a:gd name="connsiteY1" fmla="*/ 343795 h 687590"/>
                  <a:gd name="connsiteX2" fmla="*/ 343795 w 685481"/>
                  <a:gd name="connsiteY2" fmla="*/ 0 h 687590"/>
                  <a:gd name="connsiteX3" fmla="*/ 687591 w 685481"/>
                  <a:gd name="connsiteY3" fmla="*/ 343795 h 687590"/>
                  <a:gd name="connsiteX4" fmla="*/ 343795 w 685481"/>
                  <a:gd name="connsiteY4" fmla="*/ 687591 h 687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481" h="687590">
                    <a:moveTo>
                      <a:pt x="343795" y="687591"/>
                    </a:moveTo>
                    <a:cubicBezTo>
                      <a:pt x="154223" y="687591"/>
                      <a:pt x="0" y="533347"/>
                      <a:pt x="0" y="343795"/>
                    </a:cubicBezTo>
                    <a:cubicBezTo>
                      <a:pt x="0" y="154244"/>
                      <a:pt x="154244" y="0"/>
                      <a:pt x="343795" y="0"/>
                    </a:cubicBezTo>
                    <a:cubicBezTo>
                      <a:pt x="533347" y="0"/>
                      <a:pt x="687591" y="154223"/>
                      <a:pt x="687591" y="343795"/>
                    </a:cubicBezTo>
                    <a:cubicBezTo>
                      <a:pt x="687591" y="533368"/>
                      <a:pt x="533389" y="687591"/>
                      <a:pt x="343795" y="68759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C8123"/>
                  </a:gs>
                  <a:gs pos="100000">
                    <a:srgbClr val="F6B21A"/>
                  </a:gs>
                </a:gsLst>
                <a:lin ang="5400000" scaled="1"/>
              </a:gradFill>
              <a:ln w="19050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32" name="圖形 131">
                <a:extLst>
                  <a:ext uri="{FF2B5EF4-FFF2-40B4-BE49-F238E27FC236}">
                    <a16:creationId xmlns:a16="http://schemas.microsoft.com/office/drawing/2014/main" id="{74EEAC8A-7522-4281-A4E5-9D1E3F8E8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743697" y="5069921"/>
                <a:ext cx="542227" cy="40834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39" name="矩形: 圓角 53">
              <a:extLst>
                <a:ext uri="{FF2B5EF4-FFF2-40B4-BE49-F238E27FC236}">
                  <a16:creationId xmlns:a16="http://schemas.microsoft.com/office/drawing/2014/main" id="{8BDF336F-A0A7-449D-9774-6FD963980198}"/>
                </a:ext>
              </a:extLst>
            </p:cNvPr>
            <p:cNvSpPr/>
            <p:nvPr/>
          </p:nvSpPr>
          <p:spPr>
            <a:xfrm>
              <a:off x="646239" y="1992142"/>
              <a:ext cx="5313871" cy="6018318"/>
            </a:xfrm>
            <a:prstGeom prst="roundRect">
              <a:avLst>
                <a:gd name="adj" fmla="val 2038"/>
              </a:avLst>
            </a:prstGeom>
            <a:noFill/>
            <a:ln w="28575" cap="flat">
              <a:gradFill>
                <a:gsLst>
                  <a:gs pos="0">
                    <a:srgbClr val="1563DD"/>
                  </a:gs>
                  <a:gs pos="77000">
                    <a:srgbClr val="0E9CF4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0" name="矩形: 圓角 53">
              <a:extLst>
                <a:ext uri="{FF2B5EF4-FFF2-40B4-BE49-F238E27FC236}">
                  <a16:creationId xmlns:a16="http://schemas.microsoft.com/office/drawing/2014/main" id="{C0B6E1A3-47B4-4911-9A4F-699AC5132878}"/>
                </a:ext>
              </a:extLst>
            </p:cNvPr>
            <p:cNvSpPr/>
            <p:nvPr/>
          </p:nvSpPr>
          <p:spPr>
            <a:xfrm>
              <a:off x="6173940" y="1992142"/>
              <a:ext cx="5313871" cy="6018318"/>
            </a:xfrm>
            <a:prstGeom prst="roundRect">
              <a:avLst>
                <a:gd name="adj" fmla="val 2038"/>
              </a:avLst>
            </a:prstGeom>
            <a:noFill/>
            <a:ln w="28575" cap="flat">
              <a:gradFill>
                <a:gsLst>
                  <a:gs pos="0">
                    <a:srgbClr val="1563DD"/>
                  </a:gs>
                  <a:gs pos="77000">
                    <a:srgbClr val="0E9CF4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7" name="矩形 901">
              <a:extLst>
                <a:ext uri="{FF2B5EF4-FFF2-40B4-BE49-F238E27FC236}">
                  <a16:creationId xmlns:a16="http://schemas.microsoft.com/office/drawing/2014/main" id="{1F2A0DCD-8884-D982-690D-BB7A12FD256A}"/>
                </a:ext>
              </a:extLst>
            </p:cNvPr>
            <p:cNvSpPr/>
            <p:nvPr/>
          </p:nvSpPr>
          <p:spPr>
            <a:xfrm>
              <a:off x="946557" y="5558159"/>
              <a:ext cx="1740047" cy="31810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4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Primary NAS</a:t>
              </a:r>
              <a:endParaRPr lang="en-US" sz="14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122" name="Picture 2" descr="ts-h3087xu-rp">
              <a:extLst>
                <a:ext uri="{FF2B5EF4-FFF2-40B4-BE49-F238E27FC236}">
                  <a16:creationId xmlns:a16="http://schemas.microsoft.com/office/drawing/2014/main" id="{2290A2EB-B271-8EA7-E04C-DD3E3F10F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14" y="4363375"/>
              <a:ext cx="1995295" cy="124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ts-h3087xu-rp">
              <a:extLst>
                <a:ext uri="{FF2B5EF4-FFF2-40B4-BE49-F238E27FC236}">
                  <a16:creationId xmlns:a16="http://schemas.microsoft.com/office/drawing/2014/main" id="{1EF6638E-07F6-9AC0-2052-70F3B0C33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565" y="4327356"/>
              <a:ext cx="1995295" cy="124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5" name="直線單箭頭接點 915">
            <a:extLst>
              <a:ext uri="{FF2B5EF4-FFF2-40B4-BE49-F238E27FC236}">
                <a16:creationId xmlns:a16="http://schemas.microsoft.com/office/drawing/2014/main" id="{EAA5FA38-0C85-C48C-7AE3-A409CE25475E}"/>
              </a:ext>
            </a:extLst>
          </p:cNvPr>
          <p:cNvCxnSpPr>
            <a:cxnSpLocks/>
          </p:cNvCxnSpPr>
          <p:nvPr/>
        </p:nvCxnSpPr>
        <p:spPr>
          <a:xfrm>
            <a:off x="2319859" y="5429557"/>
            <a:ext cx="1716166" cy="0"/>
          </a:xfrm>
          <a:prstGeom prst="straightConnector1">
            <a:avLst/>
          </a:prstGeom>
          <a:ln w="25400">
            <a:solidFill>
              <a:srgbClr val="1DFFE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D804C7B7-77C7-3C8A-F8FB-B92533512B64}"/>
              </a:ext>
            </a:extLst>
          </p:cNvPr>
          <p:cNvGrpSpPr/>
          <p:nvPr/>
        </p:nvGrpSpPr>
        <p:grpSpPr>
          <a:xfrm>
            <a:off x="4060610" y="5252930"/>
            <a:ext cx="1782020" cy="341541"/>
            <a:chOff x="4388896" y="4191428"/>
            <a:chExt cx="1165610" cy="223402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8" name="手繪多邊形: 圖案 9">
              <a:extLst>
                <a:ext uri="{FF2B5EF4-FFF2-40B4-BE49-F238E27FC236}">
                  <a16:creationId xmlns:a16="http://schemas.microsoft.com/office/drawing/2014/main" id="{274AEB96-BF45-8739-795B-B3FB7D33EC72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9" name="手繪多邊形: 圖案 10">
              <a:extLst>
                <a:ext uri="{FF2B5EF4-FFF2-40B4-BE49-F238E27FC236}">
                  <a16:creationId xmlns:a16="http://schemas.microsoft.com/office/drawing/2014/main" id="{9300FC9B-3DF3-46F6-9082-4E67593AC14D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0" name="手繪多邊形: 圖案 11">
              <a:extLst>
                <a:ext uri="{FF2B5EF4-FFF2-40B4-BE49-F238E27FC236}">
                  <a16:creationId xmlns:a16="http://schemas.microsoft.com/office/drawing/2014/main" id="{191AAD5E-62A8-7576-63EE-7003123C1896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1" name="手繪多邊形: 圖案 12">
              <a:extLst>
                <a:ext uri="{FF2B5EF4-FFF2-40B4-BE49-F238E27FC236}">
                  <a16:creationId xmlns:a16="http://schemas.microsoft.com/office/drawing/2014/main" id="{A2C538DF-F9FD-155F-6772-9A931FD185A7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2" name="手繪多邊形: 圖案 13">
              <a:extLst>
                <a:ext uri="{FF2B5EF4-FFF2-40B4-BE49-F238E27FC236}">
                  <a16:creationId xmlns:a16="http://schemas.microsoft.com/office/drawing/2014/main" id="{716DF301-F3FB-10F1-E9C2-803DE9FE5450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3" name="手繪多邊形: 圖案 14">
              <a:extLst>
                <a:ext uri="{FF2B5EF4-FFF2-40B4-BE49-F238E27FC236}">
                  <a16:creationId xmlns:a16="http://schemas.microsoft.com/office/drawing/2014/main" id="{D27E828D-6607-C025-2C42-5D42B2F1829E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4" name="手繪多邊形: 圖案 15">
              <a:extLst>
                <a:ext uri="{FF2B5EF4-FFF2-40B4-BE49-F238E27FC236}">
                  <a16:creationId xmlns:a16="http://schemas.microsoft.com/office/drawing/2014/main" id="{55D3CA33-4E64-644B-70B3-4E99F1E51B03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5" name="手繪多邊形: 圖案 16">
              <a:extLst>
                <a:ext uri="{FF2B5EF4-FFF2-40B4-BE49-F238E27FC236}">
                  <a16:creationId xmlns:a16="http://schemas.microsoft.com/office/drawing/2014/main" id="{2C8C0AC4-0CBE-7EAB-B2B7-2F230FCE928C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6" name="手繪多邊形: 圖案 17">
              <a:extLst>
                <a:ext uri="{FF2B5EF4-FFF2-40B4-BE49-F238E27FC236}">
                  <a16:creationId xmlns:a16="http://schemas.microsoft.com/office/drawing/2014/main" id="{972E5BA4-B43B-C84C-B54E-EB462B10A3B4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7" name="手繪多邊形: 圖案 18">
              <a:extLst>
                <a:ext uri="{FF2B5EF4-FFF2-40B4-BE49-F238E27FC236}">
                  <a16:creationId xmlns:a16="http://schemas.microsoft.com/office/drawing/2014/main" id="{713EEAEE-8002-0DDD-EF5D-CCA689974E5B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8" name="手繪多邊形: 圖案 19">
              <a:extLst>
                <a:ext uri="{FF2B5EF4-FFF2-40B4-BE49-F238E27FC236}">
                  <a16:creationId xmlns:a16="http://schemas.microsoft.com/office/drawing/2014/main" id="{BBF05764-BF99-646D-C3A7-2FE963FF5462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9" name="手繪多邊形: 圖案 20">
              <a:extLst>
                <a:ext uri="{FF2B5EF4-FFF2-40B4-BE49-F238E27FC236}">
                  <a16:creationId xmlns:a16="http://schemas.microsoft.com/office/drawing/2014/main" id="{671D3794-3320-CADD-14A7-2EB55E550DE5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0" name="手繪多邊形: 圖案 21">
              <a:extLst>
                <a:ext uri="{FF2B5EF4-FFF2-40B4-BE49-F238E27FC236}">
                  <a16:creationId xmlns:a16="http://schemas.microsoft.com/office/drawing/2014/main" id="{35BD6FB7-62CB-A7FF-20EC-C00056390B3A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1" name="手繪多邊形: 圖案 22">
              <a:extLst>
                <a:ext uri="{FF2B5EF4-FFF2-40B4-BE49-F238E27FC236}">
                  <a16:creationId xmlns:a16="http://schemas.microsoft.com/office/drawing/2014/main" id="{9C4E11B0-B7C9-BBFD-941C-81CA24FDDD74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2" name="手繪多邊形: 圖案 23">
              <a:extLst>
                <a:ext uri="{FF2B5EF4-FFF2-40B4-BE49-F238E27FC236}">
                  <a16:creationId xmlns:a16="http://schemas.microsoft.com/office/drawing/2014/main" id="{846E01CD-1E4E-188E-50BD-7DDE92E80751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3" name="手繪多邊形: 圖案 24">
              <a:extLst>
                <a:ext uri="{FF2B5EF4-FFF2-40B4-BE49-F238E27FC236}">
                  <a16:creationId xmlns:a16="http://schemas.microsoft.com/office/drawing/2014/main" id="{51D61358-AC47-6FD8-71C5-B08150146F4E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4" name="手繪多邊形: 圖案 25">
              <a:extLst>
                <a:ext uri="{FF2B5EF4-FFF2-40B4-BE49-F238E27FC236}">
                  <a16:creationId xmlns:a16="http://schemas.microsoft.com/office/drawing/2014/main" id="{32A23829-7331-4715-4847-1050FF956D34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5" name="手繪多邊形: 圖案 26">
              <a:extLst>
                <a:ext uri="{FF2B5EF4-FFF2-40B4-BE49-F238E27FC236}">
                  <a16:creationId xmlns:a16="http://schemas.microsoft.com/office/drawing/2014/main" id="{BEA8FA4D-090B-E532-F296-93FEC7AB4DFF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6" name="手繪多邊形: 圖案 27">
              <a:extLst>
                <a:ext uri="{FF2B5EF4-FFF2-40B4-BE49-F238E27FC236}">
                  <a16:creationId xmlns:a16="http://schemas.microsoft.com/office/drawing/2014/main" id="{E5C02BE4-1EF2-E759-B7C9-85A698D8492A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7" name="手繪多邊形: 圖案 28">
              <a:extLst>
                <a:ext uri="{FF2B5EF4-FFF2-40B4-BE49-F238E27FC236}">
                  <a16:creationId xmlns:a16="http://schemas.microsoft.com/office/drawing/2014/main" id="{347C0999-375A-4240-4E47-59D7515EC8C7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8" name="手繪多邊形: 圖案 29">
              <a:extLst>
                <a:ext uri="{FF2B5EF4-FFF2-40B4-BE49-F238E27FC236}">
                  <a16:creationId xmlns:a16="http://schemas.microsoft.com/office/drawing/2014/main" id="{682F998C-2590-7923-B885-FE95032FF55F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9" name="手繪多邊形: 圖案 30">
              <a:extLst>
                <a:ext uri="{FF2B5EF4-FFF2-40B4-BE49-F238E27FC236}">
                  <a16:creationId xmlns:a16="http://schemas.microsoft.com/office/drawing/2014/main" id="{8F8B7439-8043-0115-3709-F3F3EB6E1B67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0" name="手繪多邊形: 圖案 31">
              <a:extLst>
                <a:ext uri="{FF2B5EF4-FFF2-40B4-BE49-F238E27FC236}">
                  <a16:creationId xmlns:a16="http://schemas.microsoft.com/office/drawing/2014/main" id="{6DC39B3F-D4D0-2077-D880-A0774319DFFA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1" name="手繪多邊形: 圖案 32">
              <a:extLst>
                <a:ext uri="{FF2B5EF4-FFF2-40B4-BE49-F238E27FC236}">
                  <a16:creationId xmlns:a16="http://schemas.microsoft.com/office/drawing/2014/main" id="{E1862AAF-886F-B53A-0656-C12CCAF062C4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2" name="手繪多邊形: 圖案 33">
              <a:extLst>
                <a:ext uri="{FF2B5EF4-FFF2-40B4-BE49-F238E27FC236}">
                  <a16:creationId xmlns:a16="http://schemas.microsoft.com/office/drawing/2014/main" id="{694C913F-66BC-0D6D-AA2C-C26ADC208C5D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3" name="手繪多邊形: 圖案 34">
              <a:extLst>
                <a:ext uri="{FF2B5EF4-FFF2-40B4-BE49-F238E27FC236}">
                  <a16:creationId xmlns:a16="http://schemas.microsoft.com/office/drawing/2014/main" id="{6AEE2464-74D4-1628-95D7-72AC0C1CFB5F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4" name="手繪多邊形: 圖案 35">
              <a:extLst>
                <a:ext uri="{FF2B5EF4-FFF2-40B4-BE49-F238E27FC236}">
                  <a16:creationId xmlns:a16="http://schemas.microsoft.com/office/drawing/2014/main" id="{8EDBC186-CDE8-80E0-FC44-3C9F6FAB31EB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5" name="手繪多邊形: 圖案 36">
              <a:extLst>
                <a:ext uri="{FF2B5EF4-FFF2-40B4-BE49-F238E27FC236}">
                  <a16:creationId xmlns:a16="http://schemas.microsoft.com/office/drawing/2014/main" id="{3E334166-DA47-EBAC-1FE2-888DE36D9826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6" name="手繪多邊形: 圖案 37">
              <a:extLst>
                <a:ext uri="{FF2B5EF4-FFF2-40B4-BE49-F238E27FC236}">
                  <a16:creationId xmlns:a16="http://schemas.microsoft.com/office/drawing/2014/main" id="{D787FF98-16E0-0FFC-B8F9-828832AB379C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7" name="手繪多邊形: 圖案 38">
              <a:extLst>
                <a:ext uri="{FF2B5EF4-FFF2-40B4-BE49-F238E27FC236}">
                  <a16:creationId xmlns:a16="http://schemas.microsoft.com/office/drawing/2014/main" id="{706408D4-2C2A-EED3-E51B-29032E4D9285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8" name="手繪多邊形: 圖案 39">
              <a:extLst>
                <a:ext uri="{FF2B5EF4-FFF2-40B4-BE49-F238E27FC236}">
                  <a16:creationId xmlns:a16="http://schemas.microsoft.com/office/drawing/2014/main" id="{FB62E975-68AC-97C8-17ED-F9C60047CF33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9" name="手繪多邊形: 圖案 40">
              <a:extLst>
                <a:ext uri="{FF2B5EF4-FFF2-40B4-BE49-F238E27FC236}">
                  <a16:creationId xmlns:a16="http://schemas.microsoft.com/office/drawing/2014/main" id="{1DA4ABD9-7464-893D-E9BF-F6399F5CD3AA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0" name="手繪多邊形: 圖案 41">
              <a:extLst>
                <a:ext uri="{FF2B5EF4-FFF2-40B4-BE49-F238E27FC236}">
                  <a16:creationId xmlns:a16="http://schemas.microsoft.com/office/drawing/2014/main" id="{6541BCAD-9BA5-66FA-7FC2-CB2445F1439C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1" name="手繪多邊形: 圖案 42">
              <a:extLst>
                <a:ext uri="{FF2B5EF4-FFF2-40B4-BE49-F238E27FC236}">
                  <a16:creationId xmlns:a16="http://schemas.microsoft.com/office/drawing/2014/main" id="{4961FD06-DD8F-A03C-E79D-EEF33A67F7B4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2" name="手繪多邊形: 圖案 43">
              <a:extLst>
                <a:ext uri="{FF2B5EF4-FFF2-40B4-BE49-F238E27FC236}">
                  <a16:creationId xmlns:a16="http://schemas.microsoft.com/office/drawing/2014/main" id="{5209FB39-06D3-3627-C896-BCB1149A7988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3" name="手繪多邊形: 圖案 44">
              <a:extLst>
                <a:ext uri="{FF2B5EF4-FFF2-40B4-BE49-F238E27FC236}">
                  <a16:creationId xmlns:a16="http://schemas.microsoft.com/office/drawing/2014/main" id="{A782A257-8B5A-A4BC-3D0F-CFD6BD8050EC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4" name="手繪多邊形: 圖案 45">
              <a:extLst>
                <a:ext uri="{FF2B5EF4-FFF2-40B4-BE49-F238E27FC236}">
                  <a16:creationId xmlns:a16="http://schemas.microsoft.com/office/drawing/2014/main" id="{D1D5D2D5-1025-2AEB-8B4A-136C40553B20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5" name="手繪多邊形: 圖案 46">
              <a:extLst>
                <a:ext uri="{FF2B5EF4-FFF2-40B4-BE49-F238E27FC236}">
                  <a16:creationId xmlns:a16="http://schemas.microsoft.com/office/drawing/2014/main" id="{7E3D566E-7822-6172-2646-E36898760E53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6" name="手繪多邊形: 圖案 47">
              <a:extLst>
                <a:ext uri="{FF2B5EF4-FFF2-40B4-BE49-F238E27FC236}">
                  <a16:creationId xmlns:a16="http://schemas.microsoft.com/office/drawing/2014/main" id="{93A7E4A2-1807-CE6A-14CF-9371D920F231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7" name="手繪多邊形: 圖案 48">
              <a:extLst>
                <a:ext uri="{FF2B5EF4-FFF2-40B4-BE49-F238E27FC236}">
                  <a16:creationId xmlns:a16="http://schemas.microsoft.com/office/drawing/2014/main" id="{6AF1FB38-6460-ADC2-1B1C-7E826CF00FE2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8" name="手繪多邊形: 圖案 49">
              <a:extLst>
                <a:ext uri="{FF2B5EF4-FFF2-40B4-BE49-F238E27FC236}">
                  <a16:creationId xmlns:a16="http://schemas.microsoft.com/office/drawing/2014/main" id="{3DFB15E0-CC3F-8041-A4CA-64DF80A5E70F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cxnSp>
        <p:nvCxnSpPr>
          <p:cNvPr id="189" name="直線單箭頭接點 915">
            <a:extLst>
              <a:ext uri="{FF2B5EF4-FFF2-40B4-BE49-F238E27FC236}">
                <a16:creationId xmlns:a16="http://schemas.microsoft.com/office/drawing/2014/main" id="{06DFFB52-D18B-80F2-048B-99BBE3B14DDF}"/>
              </a:ext>
            </a:extLst>
          </p:cNvPr>
          <p:cNvCxnSpPr>
            <a:cxnSpLocks/>
          </p:cNvCxnSpPr>
          <p:nvPr/>
        </p:nvCxnSpPr>
        <p:spPr>
          <a:xfrm>
            <a:off x="1844696" y="3844601"/>
            <a:ext cx="0" cy="1466473"/>
          </a:xfrm>
          <a:prstGeom prst="straightConnector1">
            <a:avLst/>
          </a:prstGeom>
          <a:ln w="25400">
            <a:solidFill>
              <a:srgbClr val="1DFFE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群組 189">
            <a:extLst>
              <a:ext uri="{FF2B5EF4-FFF2-40B4-BE49-F238E27FC236}">
                <a16:creationId xmlns:a16="http://schemas.microsoft.com/office/drawing/2014/main" id="{0E810245-D5FD-8B9B-4C3B-3CFB2DBCC51A}"/>
              </a:ext>
            </a:extLst>
          </p:cNvPr>
          <p:cNvGrpSpPr/>
          <p:nvPr/>
        </p:nvGrpSpPr>
        <p:grpSpPr>
          <a:xfrm>
            <a:off x="1226035" y="2942011"/>
            <a:ext cx="1209541" cy="939888"/>
            <a:chOff x="-1775124" y="4074892"/>
            <a:chExt cx="620254" cy="492851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1" name="手繪多邊形: 圖案 53">
              <a:extLst>
                <a:ext uri="{FF2B5EF4-FFF2-40B4-BE49-F238E27FC236}">
                  <a16:creationId xmlns:a16="http://schemas.microsoft.com/office/drawing/2014/main" id="{B25EDDC1-3BC1-4211-2693-559836B293EF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1270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2" name="手繪多邊形: 圖案 54">
              <a:extLst>
                <a:ext uri="{FF2B5EF4-FFF2-40B4-BE49-F238E27FC236}">
                  <a16:creationId xmlns:a16="http://schemas.microsoft.com/office/drawing/2014/main" id="{D9426917-9090-C20A-0478-C0F428F35D95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1270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3" name="手繪多邊形: 圖案 55">
              <a:extLst>
                <a:ext uri="{FF2B5EF4-FFF2-40B4-BE49-F238E27FC236}">
                  <a16:creationId xmlns:a16="http://schemas.microsoft.com/office/drawing/2014/main" id="{D34C3E1C-FDFB-0B0F-8460-CD69307FCD3B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12700" cap="flat">
              <a:solidFill>
                <a:schemeClr val="bg2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94" name="矩形 901">
            <a:extLst>
              <a:ext uri="{FF2B5EF4-FFF2-40B4-BE49-F238E27FC236}">
                <a16:creationId xmlns:a16="http://schemas.microsoft.com/office/drawing/2014/main" id="{3E4B63FC-9139-9935-566F-D2A23EFD6E27}"/>
              </a:ext>
            </a:extLst>
          </p:cNvPr>
          <p:cNvSpPr/>
          <p:nvPr/>
        </p:nvSpPr>
        <p:spPr>
          <a:xfrm>
            <a:off x="840648" y="4365672"/>
            <a:ext cx="833883" cy="31810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4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Normal</a:t>
            </a:r>
            <a:endParaRPr lang="en-US" sz="1467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5" name="矩形 901">
            <a:extLst>
              <a:ext uri="{FF2B5EF4-FFF2-40B4-BE49-F238E27FC236}">
                <a16:creationId xmlns:a16="http://schemas.microsoft.com/office/drawing/2014/main" id="{85884016-AFDD-615D-8816-906BE3286B5B}"/>
              </a:ext>
            </a:extLst>
          </p:cNvPr>
          <p:cNvSpPr/>
          <p:nvPr/>
        </p:nvSpPr>
        <p:spPr>
          <a:xfrm>
            <a:off x="4076567" y="5757330"/>
            <a:ext cx="1740047" cy="3181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4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Secondary NAS</a:t>
            </a:r>
            <a:endParaRPr lang="en-US" sz="1467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6" name="矩形 901">
            <a:extLst>
              <a:ext uri="{FF2B5EF4-FFF2-40B4-BE49-F238E27FC236}">
                <a16:creationId xmlns:a16="http://schemas.microsoft.com/office/drawing/2014/main" id="{CBFF439B-18F2-8CF0-B107-F8EFE1E3BDE7}"/>
              </a:ext>
            </a:extLst>
          </p:cNvPr>
          <p:cNvSpPr/>
          <p:nvPr/>
        </p:nvSpPr>
        <p:spPr>
          <a:xfrm>
            <a:off x="2388322" y="5046797"/>
            <a:ext cx="1740047" cy="2974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33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By schedule</a:t>
            </a:r>
            <a:endParaRPr lang="en-US" sz="133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7" name="矩形 901">
            <a:extLst>
              <a:ext uri="{FF2B5EF4-FFF2-40B4-BE49-F238E27FC236}">
                <a16:creationId xmlns:a16="http://schemas.microsoft.com/office/drawing/2014/main" id="{6A7D2278-4218-DABF-68AF-F2A679B90DB4}"/>
              </a:ext>
            </a:extLst>
          </p:cNvPr>
          <p:cNvSpPr/>
          <p:nvPr/>
        </p:nvSpPr>
        <p:spPr>
          <a:xfrm>
            <a:off x="2461202" y="5494076"/>
            <a:ext cx="1740047" cy="28732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Snapshot send</a:t>
            </a:r>
            <a:endParaRPr lang="en-US" sz="1267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52" name="群組 251">
            <a:extLst>
              <a:ext uri="{FF2B5EF4-FFF2-40B4-BE49-F238E27FC236}">
                <a16:creationId xmlns:a16="http://schemas.microsoft.com/office/drawing/2014/main" id="{1CC7C753-F76C-8911-2B97-87E5A20FF395}"/>
              </a:ext>
            </a:extLst>
          </p:cNvPr>
          <p:cNvGrpSpPr/>
          <p:nvPr/>
        </p:nvGrpSpPr>
        <p:grpSpPr>
          <a:xfrm>
            <a:off x="4679935" y="4766778"/>
            <a:ext cx="579995" cy="579995"/>
            <a:chOff x="4435908" y="4889651"/>
            <a:chExt cx="759453" cy="759453"/>
          </a:xfrm>
        </p:grpSpPr>
        <p:sp>
          <p:nvSpPr>
            <p:cNvPr id="253" name="手繪多邊形: 圖案 956">
              <a:extLst>
                <a:ext uri="{FF2B5EF4-FFF2-40B4-BE49-F238E27FC236}">
                  <a16:creationId xmlns:a16="http://schemas.microsoft.com/office/drawing/2014/main" id="{E6BFCDE0-2BAE-6DE3-BF9B-55313AF305F3}"/>
                </a:ext>
              </a:extLst>
            </p:cNvPr>
            <p:cNvSpPr/>
            <p:nvPr/>
          </p:nvSpPr>
          <p:spPr>
            <a:xfrm>
              <a:off x="4435908" y="4889651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254" name="圖形 128">
              <a:extLst>
                <a:ext uri="{FF2B5EF4-FFF2-40B4-BE49-F238E27FC236}">
                  <a16:creationId xmlns:a16="http://schemas.microsoft.com/office/drawing/2014/main" id="{9906B088-0A8F-55BD-AC6E-0DA4D082C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45942" y="5052140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7" name="群組 256">
            <a:extLst>
              <a:ext uri="{FF2B5EF4-FFF2-40B4-BE49-F238E27FC236}">
                <a16:creationId xmlns:a16="http://schemas.microsoft.com/office/drawing/2014/main" id="{D21884D2-3BB4-0D3A-E57C-8333156ED8F9}"/>
              </a:ext>
            </a:extLst>
          </p:cNvPr>
          <p:cNvGrpSpPr/>
          <p:nvPr/>
        </p:nvGrpSpPr>
        <p:grpSpPr>
          <a:xfrm>
            <a:off x="1978531" y="4567883"/>
            <a:ext cx="579995" cy="579995"/>
            <a:chOff x="1633663" y="4907432"/>
            <a:chExt cx="759453" cy="759453"/>
          </a:xfrm>
        </p:grpSpPr>
        <p:sp>
          <p:nvSpPr>
            <p:cNvPr id="258" name="手繪多邊形: 圖案 956">
              <a:extLst>
                <a:ext uri="{FF2B5EF4-FFF2-40B4-BE49-F238E27FC236}">
                  <a16:creationId xmlns:a16="http://schemas.microsoft.com/office/drawing/2014/main" id="{9B2E8168-564E-B61E-FD52-4EE65E829111}"/>
                </a:ext>
              </a:extLst>
            </p:cNvPr>
            <p:cNvSpPr/>
            <p:nvPr/>
          </p:nvSpPr>
          <p:spPr>
            <a:xfrm>
              <a:off x="1633663" y="4907432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259" name="圖形 131">
              <a:extLst>
                <a:ext uri="{FF2B5EF4-FFF2-40B4-BE49-F238E27FC236}">
                  <a16:creationId xmlns:a16="http://schemas.microsoft.com/office/drawing/2014/main" id="{2E0889E7-494A-02E3-DDDA-540800F31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43697" y="5069921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1" name="Picture 4" descr="一張含有 文字, 盒子 的圖片&#10;&#10;自動產生的描述">
            <a:extLst>
              <a:ext uri="{FF2B5EF4-FFF2-40B4-BE49-F238E27FC236}">
                <a16:creationId xmlns:a16="http://schemas.microsoft.com/office/drawing/2014/main" id="{1A30B772-D078-6E9B-B8CD-1393AED71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" y="4744384"/>
            <a:ext cx="2177797" cy="1343103"/>
          </a:xfrm>
          <a:prstGeom prst="rect">
            <a:avLst/>
          </a:prstGeom>
          <a:noFill/>
          <a:effectLst>
            <a:outerShdw blurRad="215900" dist="114300" dir="612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Shape 317">
            <a:extLst>
              <a:ext uri="{FF2B5EF4-FFF2-40B4-BE49-F238E27FC236}">
                <a16:creationId xmlns:a16="http://schemas.microsoft.com/office/drawing/2014/main" id="{9424397E-0B2D-C43B-41B9-BADD2E47CD5B}"/>
              </a:ext>
            </a:extLst>
          </p:cNvPr>
          <p:cNvSpPr/>
          <p:nvPr/>
        </p:nvSpPr>
        <p:spPr>
          <a:xfrm>
            <a:off x="6239912" y="2307586"/>
            <a:ext cx="5586026" cy="4321743"/>
          </a:xfrm>
          <a:prstGeom prst="roundRect">
            <a:avLst>
              <a:gd name="adj" fmla="val 760"/>
            </a:avLst>
          </a:prstGeom>
          <a:solidFill>
            <a:srgbClr val="F0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12106176-B955-61FF-3D22-E0E78D8AE29E}"/>
              </a:ext>
            </a:extLst>
          </p:cNvPr>
          <p:cNvSpPr/>
          <p:nvPr/>
        </p:nvSpPr>
        <p:spPr>
          <a:xfrm>
            <a:off x="6586643" y="2023121"/>
            <a:ext cx="4967140" cy="522371"/>
          </a:xfrm>
          <a:prstGeom prst="roundRect">
            <a:avLst>
              <a:gd name="adj" fmla="val 9373"/>
            </a:avLst>
          </a:prstGeom>
          <a:gradFill>
            <a:gsLst>
              <a:gs pos="0">
                <a:srgbClr val="0E82AF"/>
              </a:gs>
              <a:gs pos="100000">
                <a:srgbClr val="12B59A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B8F03D7C-AF61-9430-EE81-DC8B2C5913CB}"/>
              </a:ext>
            </a:extLst>
          </p:cNvPr>
          <p:cNvSpPr txBox="1"/>
          <p:nvPr/>
        </p:nvSpPr>
        <p:spPr>
          <a:xfrm>
            <a:off x="6702386" y="2701456"/>
            <a:ext cx="213231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Production Server</a:t>
            </a:r>
            <a:endParaRPr lang="zh-TW" altLang="en-US" sz="17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96912EB9-E580-C276-6CDE-BA8E967CA34A}"/>
              </a:ext>
            </a:extLst>
          </p:cNvPr>
          <p:cNvGrpSpPr/>
          <p:nvPr/>
        </p:nvGrpSpPr>
        <p:grpSpPr>
          <a:xfrm>
            <a:off x="9859791" y="5196872"/>
            <a:ext cx="1782020" cy="341541"/>
            <a:chOff x="4388896" y="4191428"/>
            <a:chExt cx="1165610" cy="223402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9" name="手繪多邊形: 圖案 68">
              <a:extLst>
                <a:ext uri="{FF2B5EF4-FFF2-40B4-BE49-F238E27FC236}">
                  <a16:creationId xmlns:a16="http://schemas.microsoft.com/office/drawing/2014/main" id="{FD701A72-29F3-5C9A-4CD9-2AE220131EE4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0" name="手繪多邊形: 圖案 69">
              <a:extLst>
                <a:ext uri="{FF2B5EF4-FFF2-40B4-BE49-F238E27FC236}">
                  <a16:creationId xmlns:a16="http://schemas.microsoft.com/office/drawing/2014/main" id="{5F196B6A-798C-5023-7792-86F80635EFC5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1" name="手繪多邊形: 圖案 70">
              <a:extLst>
                <a:ext uri="{FF2B5EF4-FFF2-40B4-BE49-F238E27FC236}">
                  <a16:creationId xmlns:a16="http://schemas.microsoft.com/office/drawing/2014/main" id="{B6B9DBE1-0B37-01ED-ED3A-E42EC6DBC83D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2" name="手繪多邊形: 圖案 71">
              <a:extLst>
                <a:ext uri="{FF2B5EF4-FFF2-40B4-BE49-F238E27FC236}">
                  <a16:creationId xmlns:a16="http://schemas.microsoft.com/office/drawing/2014/main" id="{C199B6A4-1B6E-5CF5-14DD-196EB4C77319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3" name="手繪多邊形: 圖案 72">
              <a:extLst>
                <a:ext uri="{FF2B5EF4-FFF2-40B4-BE49-F238E27FC236}">
                  <a16:creationId xmlns:a16="http://schemas.microsoft.com/office/drawing/2014/main" id="{B4A20C9F-B8FB-D89A-E4A9-928C8280DCC1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4" name="手繪多邊形: 圖案 73">
              <a:extLst>
                <a:ext uri="{FF2B5EF4-FFF2-40B4-BE49-F238E27FC236}">
                  <a16:creationId xmlns:a16="http://schemas.microsoft.com/office/drawing/2014/main" id="{EFC8801B-52B8-97A1-E96C-8D27A68045F3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" name="手繪多邊形: 圖案 74">
              <a:extLst>
                <a:ext uri="{FF2B5EF4-FFF2-40B4-BE49-F238E27FC236}">
                  <a16:creationId xmlns:a16="http://schemas.microsoft.com/office/drawing/2014/main" id="{C54DB88B-D1C6-98D5-A059-77C721FC72BE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6" name="手繪多邊形: 圖案 75">
              <a:extLst>
                <a:ext uri="{FF2B5EF4-FFF2-40B4-BE49-F238E27FC236}">
                  <a16:creationId xmlns:a16="http://schemas.microsoft.com/office/drawing/2014/main" id="{0EDA6683-2E60-00DA-E88B-E6BD79CBAADD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7" name="手繪多邊形: 圖案 76">
              <a:extLst>
                <a:ext uri="{FF2B5EF4-FFF2-40B4-BE49-F238E27FC236}">
                  <a16:creationId xmlns:a16="http://schemas.microsoft.com/office/drawing/2014/main" id="{9560496E-437D-E514-6B7E-EFA11EEB9939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8" name="手繪多邊形: 圖案 77">
              <a:extLst>
                <a:ext uri="{FF2B5EF4-FFF2-40B4-BE49-F238E27FC236}">
                  <a16:creationId xmlns:a16="http://schemas.microsoft.com/office/drawing/2014/main" id="{2172357D-C5E3-7D39-0861-F0CC1B17092F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9" name="手繪多邊形: 圖案 78">
              <a:extLst>
                <a:ext uri="{FF2B5EF4-FFF2-40B4-BE49-F238E27FC236}">
                  <a16:creationId xmlns:a16="http://schemas.microsoft.com/office/drawing/2014/main" id="{5FE7D7A6-3677-C0A2-2A10-9DD0CFC24A3F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0" name="手繪多邊形: 圖案 79">
              <a:extLst>
                <a:ext uri="{FF2B5EF4-FFF2-40B4-BE49-F238E27FC236}">
                  <a16:creationId xmlns:a16="http://schemas.microsoft.com/office/drawing/2014/main" id="{62895E79-7E81-B117-2607-12BAD3E63897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1" name="手繪多邊形: 圖案 80">
              <a:extLst>
                <a:ext uri="{FF2B5EF4-FFF2-40B4-BE49-F238E27FC236}">
                  <a16:creationId xmlns:a16="http://schemas.microsoft.com/office/drawing/2014/main" id="{5D748A12-C6A6-57D7-1E42-D9A178493209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2" name="手繪多邊形: 圖案 81">
              <a:extLst>
                <a:ext uri="{FF2B5EF4-FFF2-40B4-BE49-F238E27FC236}">
                  <a16:creationId xmlns:a16="http://schemas.microsoft.com/office/drawing/2014/main" id="{DA5B9E36-4AFF-37F9-19ED-2D0C096FCD04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3" name="手繪多邊形: 圖案 82">
              <a:extLst>
                <a:ext uri="{FF2B5EF4-FFF2-40B4-BE49-F238E27FC236}">
                  <a16:creationId xmlns:a16="http://schemas.microsoft.com/office/drawing/2014/main" id="{DE037624-F44D-BF9E-97B1-9F1CCDE9278E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4" name="手繪多邊形: 圖案 83">
              <a:extLst>
                <a:ext uri="{FF2B5EF4-FFF2-40B4-BE49-F238E27FC236}">
                  <a16:creationId xmlns:a16="http://schemas.microsoft.com/office/drawing/2014/main" id="{B7497A8C-F0FF-073D-0352-6C7998F793D5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5" name="手繪多邊形: 圖案 84">
              <a:extLst>
                <a:ext uri="{FF2B5EF4-FFF2-40B4-BE49-F238E27FC236}">
                  <a16:creationId xmlns:a16="http://schemas.microsoft.com/office/drawing/2014/main" id="{CD07E9D9-E6F0-40A1-1442-4289DFEBB548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6" name="手繪多邊形: 圖案 85">
              <a:extLst>
                <a:ext uri="{FF2B5EF4-FFF2-40B4-BE49-F238E27FC236}">
                  <a16:creationId xmlns:a16="http://schemas.microsoft.com/office/drawing/2014/main" id="{13B75B0B-B315-8611-3786-C6FF110B9A0A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7" name="手繪多邊形: 圖案 86">
              <a:extLst>
                <a:ext uri="{FF2B5EF4-FFF2-40B4-BE49-F238E27FC236}">
                  <a16:creationId xmlns:a16="http://schemas.microsoft.com/office/drawing/2014/main" id="{17D104F4-984F-3D9C-CD60-7B52B516B350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8" name="手繪多邊形: 圖案 87">
              <a:extLst>
                <a:ext uri="{FF2B5EF4-FFF2-40B4-BE49-F238E27FC236}">
                  <a16:creationId xmlns:a16="http://schemas.microsoft.com/office/drawing/2014/main" id="{99A77CDE-A969-1DA4-10AC-9BB21814748A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9" name="手繪多邊形: 圖案 88">
              <a:extLst>
                <a:ext uri="{FF2B5EF4-FFF2-40B4-BE49-F238E27FC236}">
                  <a16:creationId xmlns:a16="http://schemas.microsoft.com/office/drawing/2014/main" id="{03BC7A4E-10BE-180C-8054-BB9301A2AFCB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0" name="手繪多邊形: 圖案 89">
              <a:extLst>
                <a:ext uri="{FF2B5EF4-FFF2-40B4-BE49-F238E27FC236}">
                  <a16:creationId xmlns:a16="http://schemas.microsoft.com/office/drawing/2014/main" id="{8B59F33B-5EB8-60D3-FEA8-F7A89FC10231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1" name="手繪多邊形: 圖案 90">
              <a:extLst>
                <a:ext uri="{FF2B5EF4-FFF2-40B4-BE49-F238E27FC236}">
                  <a16:creationId xmlns:a16="http://schemas.microsoft.com/office/drawing/2014/main" id="{E89E9DF0-6E27-8745-5C78-CF35A4D8AAC5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2" name="手繪多邊形: 圖案 91">
              <a:extLst>
                <a:ext uri="{FF2B5EF4-FFF2-40B4-BE49-F238E27FC236}">
                  <a16:creationId xmlns:a16="http://schemas.microsoft.com/office/drawing/2014/main" id="{E0708776-8923-320A-EAEE-B4E4293D1030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3" name="手繪多邊形: 圖案 92">
              <a:extLst>
                <a:ext uri="{FF2B5EF4-FFF2-40B4-BE49-F238E27FC236}">
                  <a16:creationId xmlns:a16="http://schemas.microsoft.com/office/drawing/2014/main" id="{626CDB69-A5EC-30B2-4F62-640F3FCAB4E4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4" name="手繪多邊形: 圖案 93">
              <a:extLst>
                <a:ext uri="{FF2B5EF4-FFF2-40B4-BE49-F238E27FC236}">
                  <a16:creationId xmlns:a16="http://schemas.microsoft.com/office/drawing/2014/main" id="{A08C93EA-2FF7-F1A3-39EC-6A528D6E12E3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5" name="手繪多邊形: 圖案 94">
              <a:extLst>
                <a:ext uri="{FF2B5EF4-FFF2-40B4-BE49-F238E27FC236}">
                  <a16:creationId xmlns:a16="http://schemas.microsoft.com/office/drawing/2014/main" id="{9EB9C862-2E57-5E69-532C-8C266405EC84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6" name="手繪多邊形: 圖案 95">
              <a:extLst>
                <a:ext uri="{FF2B5EF4-FFF2-40B4-BE49-F238E27FC236}">
                  <a16:creationId xmlns:a16="http://schemas.microsoft.com/office/drawing/2014/main" id="{9AD31781-2F2A-A79D-8C11-F61CB18D09F9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7" name="手繪多邊形: 圖案 96">
              <a:extLst>
                <a:ext uri="{FF2B5EF4-FFF2-40B4-BE49-F238E27FC236}">
                  <a16:creationId xmlns:a16="http://schemas.microsoft.com/office/drawing/2014/main" id="{8AF1DBE3-B026-5188-AF93-1C617D263CA4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8" name="手繪多邊形: 圖案 97">
              <a:extLst>
                <a:ext uri="{FF2B5EF4-FFF2-40B4-BE49-F238E27FC236}">
                  <a16:creationId xmlns:a16="http://schemas.microsoft.com/office/drawing/2014/main" id="{19B14269-5E32-328B-7B1F-3EC9628B10DD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9" name="手繪多邊形: 圖案 98">
              <a:extLst>
                <a:ext uri="{FF2B5EF4-FFF2-40B4-BE49-F238E27FC236}">
                  <a16:creationId xmlns:a16="http://schemas.microsoft.com/office/drawing/2014/main" id="{9E05D1E0-A8C2-2183-A9F8-DC43C47FBBFC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0" name="手繪多邊形: 圖案 99">
              <a:extLst>
                <a:ext uri="{FF2B5EF4-FFF2-40B4-BE49-F238E27FC236}">
                  <a16:creationId xmlns:a16="http://schemas.microsoft.com/office/drawing/2014/main" id="{1EFD3F84-4DC7-477C-FCB4-01A72EA81F03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1" name="手繪多邊形: 圖案 100">
              <a:extLst>
                <a:ext uri="{FF2B5EF4-FFF2-40B4-BE49-F238E27FC236}">
                  <a16:creationId xmlns:a16="http://schemas.microsoft.com/office/drawing/2014/main" id="{1C0D8F3C-4168-8C9E-5C94-2AA2434A90C4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2" name="手繪多邊形: 圖案 101">
              <a:extLst>
                <a:ext uri="{FF2B5EF4-FFF2-40B4-BE49-F238E27FC236}">
                  <a16:creationId xmlns:a16="http://schemas.microsoft.com/office/drawing/2014/main" id="{C2D74BA4-D417-9039-31A8-90EB8C56CA4B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3" name="手繪多邊形: 圖案 102">
              <a:extLst>
                <a:ext uri="{FF2B5EF4-FFF2-40B4-BE49-F238E27FC236}">
                  <a16:creationId xmlns:a16="http://schemas.microsoft.com/office/drawing/2014/main" id="{9A5D01DA-A763-E201-10AB-104DFEF44517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4" name="手繪多邊形: 圖案 103">
              <a:extLst>
                <a:ext uri="{FF2B5EF4-FFF2-40B4-BE49-F238E27FC236}">
                  <a16:creationId xmlns:a16="http://schemas.microsoft.com/office/drawing/2014/main" id="{E48D9BEE-C765-CFE5-3EBB-BDEAC7C75157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5" name="手繪多邊形: 圖案 104">
              <a:extLst>
                <a:ext uri="{FF2B5EF4-FFF2-40B4-BE49-F238E27FC236}">
                  <a16:creationId xmlns:a16="http://schemas.microsoft.com/office/drawing/2014/main" id="{84BCEDA4-5EC8-6EB9-2181-1877A6AE6C4D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6" name="手繪多邊形: 圖案 105">
              <a:extLst>
                <a:ext uri="{FF2B5EF4-FFF2-40B4-BE49-F238E27FC236}">
                  <a16:creationId xmlns:a16="http://schemas.microsoft.com/office/drawing/2014/main" id="{A20A7E3D-9841-AA61-6D3A-F9DA1596907F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7" name="手繪多邊形: 圖案 106">
              <a:extLst>
                <a:ext uri="{FF2B5EF4-FFF2-40B4-BE49-F238E27FC236}">
                  <a16:creationId xmlns:a16="http://schemas.microsoft.com/office/drawing/2014/main" id="{F1455CCF-BEE0-06D2-D3D0-8F079AD2FFC0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8" name="手繪多邊形: 圖案 107">
              <a:extLst>
                <a:ext uri="{FF2B5EF4-FFF2-40B4-BE49-F238E27FC236}">
                  <a16:creationId xmlns:a16="http://schemas.microsoft.com/office/drawing/2014/main" id="{D28C8C28-0684-13FA-C403-7368AAB6FC05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9" name="手繪多邊形: 圖案 108">
              <a:extLst>
                <a:ext uri="{FF2B5EF4-FFF2-40B4-BE49-F238E27FC236}">
                  <a16:creationId xmlns:a16="http://schemas.microsoft.com/office/drawing/2014/main" id="{EE26B951-9F7D-9277-6437-321FE69A498F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tx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cxnSp>
        <p:nvCxnSpPr>
          <p:cNvPr id="240" name="直線單箭頭接點 915">
            <a:extLst>
              <a:ext uri="{FF2B5EF4-FFF2-40B4-BE49-F238E27FC236}">
                <a16:creationId xmlns:a16="http://schemas.microsoft.com/office/drawing/2014/main" id="{FE2451E1-DF2D-91E8-2527-FA29F6653175}"/>
              </a:ext>
            </a:extLst>
          </p:cNvPr>
          <p:cNvCxnSpPr>
            <a:cxnSpLocks/>
          </p:cNvCxnSpPr>
          <p:nvPr/>
        </p:nvCxnSpPr>
        <p:spPr>
          <a:xfrm>
            <a:off x="7646784" y="3467614"/>
            <a:ext cx="0" cy="1701783"/>
          </a:xfrm>
          <a:prstGeom prst="straightConnector1">
            <a:avLst/>
          </a:prstGeom>
          <a:ln w="25400">
            <a:solidFill>
              <a:srgbClr val="1DFFE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矩形 901">
            <a:extLst>
              <a:ext uri="{FF2B5EF4-FFF2-40B4-BE49-F238E27FC236}">
                <a16:creationId xmlns:a16="http://schemas.microsoft.com/office/drawing/2014/main" id="{A36B4A8C-7B14-8B91-7D85-B311C2749B7B}"/>
              </a:ext>
            </a:extLst>
          </p:cNvPr>
          <p:cNvSpPr/>
          <p:nvPr/>
        </p:nvSpPr>
        <p:spPr>
          <a:xfrm>
            <a:off x="6752048" y="3992792"/>
            <a:ext cx="833883" cy="31810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4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Normal</a:t>
            </a:r>
            <a:endParaRPr lang="en-US" sz="1467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2" name="矩形 901">
            <a:extLst>
              <a:ext uri="{FF2B5EF4-FFF2-40B4-BE49-F238E27FC236}">
                <a16:creationId xmlns:a16="http://schemas.microsoft.com/office/drawing/2014/main" id="{E4CB5DC0-8912-08D9-AE79-16C31622A7A2}"/>
              </a:ext>
            </a:extLst>
          </p:cNvPr>
          <p:cNvSpPr/>
          <p:nvPr/>
        </p:nvSpPr>
        <p:spPr>
          <a:xfrm>
            <a:off x="6733656" y="5624292"/>
            <a:ext cx="1740047" cy="3181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4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Primary NAS</a:t>
            </a:r>
            <a:endParaRPr lang="en-US" sz="1467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3" name="矩形 901">
            <a:extLst>
              <a:ext uri="{FF2B5EF4-FFF2-40B4-BE49-F238E27FC236}">
                <a16:creationId xmlns:a16="http://schemas.microsoft.com/office/drawing/2014/main" id="{8069E09A-1D69-BEEF-CCA3-C2D788CAAD01}"/>
              </a:ext>
            </a:extLst>
          </p:cNvPr>
          <p:cNvSpPr/>
          <p:nvPr/>
        </p:nvSpPr>
        <p:spPr>
          <a:xfrm>
            <a:off x="9881492" y="5628761"/>
            <a:ext cx="1740047" cy="3181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4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Secondary NAS</a:t>
            </a:r>
            <a:endParaRPr lang="en-US" sz="1467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44" name="直線單箭頭接點 915">
            <a:extLst>
              <a:ext uri="{FF2B5EF4-FFF2-40B4-BE49-F238E27FC236}">
                <a16:creationId xmlns:a16="http://schemas.microsoft.com/office/drawing/2014/main" id="{80E03A5C-E619-9421-6F60-680438283840}"/>
              </a:ext>
            </a:extLst>
          </p:cNvPr>
          <p:cNvCxnSpPr>
            <a:cxnSpLocks/>
          </p:cNvCxnSpPr>
          <p:nvPr/>
        </p:nvCxnSpPr>
        <p:spPr>
          <a:xfrm>
            <a:off x="8189708" y="5374405"/>
            <a:ext cx="1604962" cy="0"/>
          </a:xfrm>
          <a:prstGeom prst="straightConnector1">
            <a:avLst/>
          </a:prstGeom>
          <a:ln w="25400">
            <a:solidFill>
              <a:srgbClr val="1DFFE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矩形 901">
            <a:extLst>
              <a:ext uri="{FF2B5EF4-FFF2-40B4-BE49-F238E27FC236}">
                <a16:creationId xmlns:a16="http://schemas.microsoft.com/office/drawing/2014/main" id="{20382E0B-9D24-8612-5752-CDB2B800F6C1}"/>
              </a:ext>
            </a:extLst>
          </p:cNvPr>
          <p:cNvSpPr/>
          <p:nvPr/>
        </p:nvSpPr>
        <p:spPr>
          <a:xfrm>
            <a:off x="8315856" y="5429281"/>
            <a:ext cx="1740047" cy="50257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33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Real-time Snapshot</a:t>
            </a:r>
            <a:endParaRPr lang="en-US" sz="133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46" name="直線單箭頭接點 915">
            <a:extLst>
              <a:ext uri="{FF2B5EF4-FFF2-40B4-BE49-F238E27FC236}">
                <a16:creationId xmlns:a16="http://schemas.microsoft.com/office/drawing/2014/main" id="{E76D0BAA-3BB2-70E5-CC98-2D010B49D8BC}"/>
              </a:ext>
            </a:extLst>
          </p:cNvPr>
          <p:cNvCxnSpPr>
            <a:cxnSpLocks/>
          </p:cNvCxnSpPr>
          <p:nvPr/>
        </p:nvCxnSpPr>
        <p:spPr>
          <a:xfrm>
            <a:off x="8233428" y="3522297"/>
            <a:ext cx="1604962" cy="1599945"/>
          </a:xfrm>
          <a:prstGeom prst="straightConnector1">
            <a:avLst/>
          </a:prstGeom>
          <a:ln w="25400" cap="rnd">
            <a:solidFill>
              <a:srgbClr val="1DFFE9"/>
            </a:solidFill>
            <a:prstDash val="sysDash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" name="群組 246">
            <a:extLst>
              <a:ext uri="{FF2B5EF4-FFF2-40B4-BE49-F238E27FC236}">
                <a16:creationId xmlns:a16="http://schemas.microsoft.com/office/drawing/2014/main" id="{43E5C0DB-B279-F200-5351-E6887767B6FB}"/>
              </a:ext>
            </a:extLst>
          </p:cNvPr>
          <p:cNvGrpSpPr/>
          <p:nvPr/>
        </p:nvGrpSpPr>
        <p:grpSpPr>
          <a:xfrm>
            <a:off x="6760890" y="3092197"/>
            <a:ext cx="2948634" cy="355351"/>
            <a:chOff x="6409340" y="2839578"/>
            <a:chExt cx="2149752" cy="2590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8" name="矩形: 圓角 122" hidden="1">
              <a:extLst>
                <a:ext uri="{FF2B5EF4-FFF2-40B4-BE49-F238E27FC236}">
                  <a16:creationId xmlns:a16="http://schemas.microsoft.com/office/drawing/2014/main" id="{E29D1C57-3C0A-89DA-4BE4-A1616AB6A531}"/>
                </a:ext>
              </a:extLst>
            </p:cNvPr>
            <p:cNvSpPr/>
            <p:nvPr/>
          </p:nvSpPr>
          <p:spPr>
            <a:xfrm>
              <a:off x="6410338" y="2847594"/>
              <a:ext cx="2148754" cy="251058"/>
            </a:xfrm>
            <a:prstGeom prst="roundRect">
              <a:avLst>
                <a:gd name="adj" fmla="val 9313"/>
              </a:avLst>
            </a:prstGeom>
            <a:gradFill>
              <a:gsLst>
                <a:gs pos="4000">
                  <a:srgbClr val="1B3394"/>
                </a:gs>
                <a:gs pos="100000">
                  <a:srgbClr val="3259A0"/>
                </a:gs>
              </a:gsLst>
              <a:lin ang="0" scaled="0"/>
            </a:gra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533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249" name="圖形 123">
              <a:extLst>
                <a:ext uri="{FF2B5EF4-FFF2-40B4-BE49-F238E27FC236}">
                  <a16:creationId xmlns:a16="http://schemas.microsoft.com/office/drawing/2014/main" id="{157BE88C-C8CA-C257-B5D4-DDD8F8372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09340" y="2839578"/>
              <a:ext cx="2149751" cy="259073"/>
            </a:xfrm>
            <a:prstGeom prst="rect">
              <a:avLst/>
            </a:prstGeom>
          </p:spPr>
        </p:pic>
      </p:grpSp>
      <p:sp>
        <p:nvSpPr>
          <p:cNvPr id="250" name="矩形 901">
            <a:extLst>
              <a:ext uri="{FF2B5EF4-FFF2-40B4-BE49-F238E27FC236}">
                <a16:creationId xmlns:a16="http://schemas.microsoft.com/office/drawing/2014/main" id="{0CA58AC3-7E42-EE05-D7D7-573E10F1278B}"/>
              </a:ext>
            </a:extLst>
          </p:cNvPr>
          <p:cNvSpPr/>
          <p:nvPr/>
        </p:nvSpPr>
        <p:spPr>
          <a:xfrm>
            <a:off x="8972091" y="3919852"/>
            <a:ext cx="2606804" cy="31547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Disaster Recovery (RPO=0)</a:t>
            </a:r>
            <a:endParaRPr lang="en-US" sz="14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1" name="矩形 901">
            <a:extLst>
              <a:ext uri="{FF2B5EF4-FFF2-40B4-BE49-F238E27FC236}">
                <a16:creationId xmlns:a16="http://schemas.microsoft.com/office/drawing/2014/main" id="{32B722D0-92BB-40C3-1E32-2CC14629FB97}"/>
              </a:ext>
            </a:extLst>
          </p:cNvPr>
          <p:cNvSpPr/>
          <p:nvPr/>
        </p:nvSpPr>
        <p:spPr>
          <a:xfrm>
            <a:off x="8035828" y="6041962"/>
            <a:ext cx="2432269" cy="50257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33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Direct connected via 25GbE</a:t>
            </a:r>
            <a:br>
              <a:rPr lang="en-US" sz="133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sz="133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(Round Trip Latency &lt; 5ms)</a:t>
            </a:r>
            <a:endParaRPr lang="en-US" sz="133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62" name="Picture 4" descr="一張含有 文字, 盒子 的圖片&#10;&#10;自動產生的描述">
            <a:extLst>
              <a:ext uri="{FF2B5EF4-FFF2-40B4-BE49-F238E27FC236}">
                <a16:creationId xmlns:a16="http://schemas.microsoft.com/office/drawing/2014/main" id="{A1F4FD6D-67FC-5A03-61D1-A0EDC287F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42" y="4603061"/>
            <a:ext cx="2177797" cy="1343103"/>
          </a:xfrm>
          <a:prstGeom prst="rect">
            <a:avLst/>
          </a:prstGeom>
          <a:noFill/>
          <a:effectLst>
            <a:outerShdw blurRad="215900" dist="114300" dir="612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文字方塊 255">
            <a:extLst>
              <a:ext uri="{FF2B5EF4-FFF2-40B4-BE49-F238E27FC236}">
                <a16:creationId xmlns:a16="http://schemas.microsoft.com/office/drawing/2014/main" id="{059FFA3D-8FBD-4EEC-7552-F0A469CA7306}"/>
              </a:ext>
            </a:extLst>
          </p:cNvPr>
          <p:cNvSpPr txBox="1"/>
          <p:nvPr/>
        </p:nvSpPr>
        <p:spPr>
          <a:xfrm>
            <a:off x="6639793" y="2111421"/>
            <a:ext cx="476648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Realtime </a:t>
            </a:r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SnapSync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: RPO=0</a:t>
            </a:r>
          </a:p>
        </p:txBody>
      </p:sp>
      <p:sp>
        <p:nvSpPr>
          <p:cNvPr id="255" name="文字方塊 254">
            <a:extLst>
              <a:ext uri="{FF2B5EF4-FFF2-40B4-BE49-F238E27FC236}">
                <a16:creationId xmlns:a16="http://schemas.microsoft.com/office/drawing/2014/main" id="{221B9AF2-EB33-028D-F309-4D5C87356296}"/>
              </a:ext>
            </a:extLst>
          </p:cNvPr>
          <p:cNvSpPr txBox="1"/>
          <p:nvPr/>
        </p:nvSpPr>
        <p:spPr>
          <a:xfrm>
            <a:off x="781113" y="2059571"/>
            <a:ext cx="513025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Schedule </a:t>
            </a:r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SnapSync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: 5min~60min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0" name="矩形 901">
            <a:extLst>
              <a:ext uri="{FF2B5EF4-FFF2-40B4-BE49-F238E27FC236}">
                <a16:creationId xmlns:a16="http://schemas.microsoft.com/office/drawing/2014/main" id="{B9E58E00-C463-87E5-1109-3270DF1CCF21}"/>
              </a:ext>
            </a:extLst>
          </p:cNvPr>
          <p:cNvSpPr/>
          <p:nvPr/>
        </p:nvSpPr>
        <p:spPr>
          <a:xfrm>
            <a:off x="780756" y="5911209"/>
            <a:ext cx="1740047" cy="3181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4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Primary NAS</a:t>
            </a:r>
            <a:endParaRPr lang="en-US" sz="1467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1756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68" y="1765156"/>
            <a:ext cx="8058217" cy="503728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55563"/>
            <a:ext cx="11869738" cy="1527175"/>
          </a:xfrm>
        </p:spPr>
        <p:txBody>
          <a:bodyPr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QXG-100G2SF-CX6 </a:t>
            </a:r>
            <a:r>
              <a:rPr lang="zh-TW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外觀配置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030749E-1BF5-5043-929C-60876135B948}"/>
              </a:ext>
            </a:extLst>
          </p:cNvPr>
          <p:cNvSpPr txBox="1"/>
          <p:nvPr/>
        </p:nvSpPr>
        <p:spPr>
          <a:xfrm>
            <a:off x="274338" y="2714449"/>
            <a:ext cx="253736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kumimoji="1" lang="en-US" altLang="zh-TW" sz="2000" b="1">
                <a:cs typeface="+mn-ea"/>
                <a:sym typeface="+mn-lt"/>
              </a:rPr>
              <a:t>2 x QSFP28 </a:t>
            </a:r>
            <a:r>
              <a:rPr kumimoji="1" lang="zh-TW" altLang="en-US" sz="2000" b="1">
                <a:cs typeface="+mn-ea"/>
                <a:sym typeface="+mn-lt"/>
              </a:rPr>
              <a:t>連接埠</a:t>
            </a:r>
            <a:endParaRPr kumimoji="1" lang="en-US" altLang="zh-TW" sz="2000" b="1"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6DFBEBB-9FA0-3044-82F3-077920A02E9C}"/>
              </a:ext>
            </a:extLst>
          </p:cNvPr>
          <p:cNvSpPr txBox="1"/>
          <p:nvPr/>
        </p:nvSpPr>
        <p:spPr>
          <a:xfrm>
            <a:off x="6714651" y="1935424"/>
            <a:ext cx="364715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zh-TW" altLang="en-US" b="1">
                <a:cs typeface="+mn-ea"/>
                <a:sym typeface="+mn-lt"/>
              </a:rPr>
              <a:t>配有高效能主動式風扇的散熱鰭片</a:t>
            </a:r>
            <a:endParaRPr lang="zh-TW" altLang="en-US" b="1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703077-B8E3-E04B-A1F7-00078884ED47}"/>
              </a:ext>
            </a:extLst>
          </p:cNvPr>
          <p:cNvSpPr txBox="1"/>
          <p:nvPr/>
        </p:nvSpPr>
        <p:spPr>
          <a:xfrm>
            <a:off x="5647001" y="6026555"/>
            <a:ext cx="3233207" cy="6838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kumimoji="1" lang="en-US" altLang="zh-TW" b="1">
                <a:cs typeface="+mn-ea"/>
                <a:sym typeface="+mn-lt"/>
              </a:rPr>
              <a:t>PCI Express 4.0 x16 </a:t>
            </a:r>
            <a:r>
              <a:rPr kumimoji="1" lang="zh-TW" altLang="en-US" b="1">
                <a:cs typeface="+mn-ea"/>
                <a:sym typeface="+mn-lt"/>
              </a:rPr>
              <a:t>匯流排 </a:t>
            </a:r>
            <a:r>
              <a:rPr kumimoji="1" lang="en-US" altLang="zh-TW" b="1">
                <a:cs typeface="+mn-ea"/>
                <a:sym typeface="+mn-lt"/>
              </a:rPr>
              <a:t>( </a:t>
            </a:r>
            <a:r>
              <a:rPr kumimoji="1" lang="zh-TW" altLang="en-US" b="1">
                <a:cs typeface="+mn-ea"/>
                <a:sym typeface="+mn-lt"/>
              </a:rPr>
              <a:t>向下支援</a:t>
            </a:r>
            <a:r>
              <a:rPr kumimoji="1" lang="en-US" altLang="zh-TW" b="1">
                <a:cs typeface="+mn-ea"/>
                <a:sym typeface="+mn-lt"/>
              </a:rPr>
              <a:t>PCI Express 3.0)</a:t>
            </a:r>
            <a:endParaRPr lang="zh-TW" altLang="en-US" b="1">
              <a:cs typeface="+mn-ea"/>
              <a:sym typeface="+mn-lt"/>
            </a:endParaRPr>
          </a:p>
        </p:txBody>
      </p:sp>
      <p:cxnSp>
        <p:nvCxnSpPr>
          <p:cNvPr id="13" name="肘形接點 12"/>
          <p:cNvCxnSpPr>
            <a:cxnSpLocks/>
          </p:cNvCxnSpPr>
          <p:nvPr/>
        </p:nvCxnSpPr>
        <p:spPr>
          <a:xfrm>
            <a:off x="1551367" y="3565751"/>
            <a:ext cx="1596094" cy="877425"/>
          </a:xfrm>
          <a:prstGeom prst="bentConnector3">
            <a:avLst>
              <a:gd name="adj1" fmla="val 550"/>
            </a:avLst>
          </a:prstGeom>
          <a:ln w="25400" cap="rnd">
            <a:solidFill>
              <a:srgbClr val="25E5EF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接點 12">
            <a:extLst>
              <a:ext uri="{FF2B5EF4-FFF2-40B4-BE49-F238E27FC236}">
                <a16:creationId xmlns:a16="http://schemas.microsoft.com/office/drawing/2014/main" id="{7609C929-564D-8DBC-0CA8-859BA2685AF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15950" y="3611665"/>
            <a:ext cx="977967" cy="685056"/>
          </a:xfrm>
          <a:prstGeom prst="bentConnector3">
            <a:avLst>
              <a:gd name="adj1" fmla="val 100195"/>
            </a:avLst>
          </a:prstGeom>
          <a:ln w="25400" cap="rnd">
            <a:solidFill>
              <a:srgbClr val="25E5EF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1553F956-BE76-1C78-3D42-AF0AB4D47F4F}"/>
              </a:ext>
            </a:extLst>
          </p:cNvPr>
          <p:cNvSpPr/>
          <p:nvPr/>
        </p:nvSpPr>
        <p:spPr>
          <a:xfrm>
            <a:off x="2804933" y="2931589"/>
            <a:ext cx="3137096" cy="941557"/>
          </a:xfrm>
          <a:prstGeom prst="roundRect">
            <a:avLst>
              <a:gd name="adj" fmla="val 6816"/>
            </a:avLst>
          </a:prstGeom>
          <a:solidFill>
            <a:srgbClr val="5DF3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B28FE90-0E50-D943-BDC0-B3A4333AEAC1}"/>
              </a:ext>
            </a:extLst>
          </p:cNvPr>
          <p:cNvSpPr/>
          <p:nvPr/>
        </p:nvSpPr>
        <p:spPr>
          <a:xfrm>
            <a:off x="2811704" y="3972512"/>
            <a:ext cx="3137096" cy="941557"/>
          </a:xfrm>
          <a:prstGeom prst="roundRect">
            <a:avLst>
              <a:gd name="adj" fmla="val 5917"/>
            </a:avLst>
          </a:prstGeom>
          <a:solidFill>
            <a:srgbClr val="5DF3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956B76CB-D3DD-A92C-F705-854B023651DC}"/>
              </a:ext>
            </a:extLst>
          </p:cNvPr>
          <p:cNvSpPr/>
          <p:nvPr/>
        </p:nvSpPr>
        <p:spPr>
          <a:xfrm>
            <a:off x="5992683" y="2536925"/>
            <a:ext cx="4369120" cy="2617844"/>
          </a:xfrm>
          <a:prstGeom prst="roundRect">
            <a:avLst>
              <a:gd name="adj" fmla="val 1819"/>
            </a:avLst>
          </a:prstGeom>
          <a:solidFill>
            <a:schemeClr val="accent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25" name="肘形接點 12">
            <a:extLst>
              <a:ext uri="{FF2B5EF4-FFF2-40B4-BE49-F238E27FC236}">
                <a16:creationId xmlns:a16="http://schemas.microsoft.com/office/drawing/2014/main" id="{1C0FD3E2-2AEA-CF53-468F-861AC1329D98}"/>
              </a:ext>
            </a:extLst>
          </p:cNvPr>
          <p:cNvCxnSpPr>
            <a:cxnSpLocks/>
          </p:cNvCxnSpPr>
          <p:nvPr/>
        </p:nvCxnSpPr>
        <p:spPr>
          <a:xfrm flipV="1">
            <a:off x="8787250" y="2337092"/>
            <a:ext cx="3" cy="1054040"/>
          </a:xfrm>
          <a:prstGeom prst="straightConnector1">
            <a:avLst/>
          </a:prstGeom>
          <a:ln w="25400" cap="rnd">
            <a:solidFill>
              <a:srgbClr val="25E5EF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C754B74A-0C7E-F0E2-BD75-2BC42442FB3A}"/>
              </a:ext>
            </a:extLst>
          </p:cNvPr>
          <p:cNvSpPr/>
          <p:nvPr/>
        </p:nvSpPr>
        <p:spPr>
          <a:xfrm>
            <a:off x="5163306" y="5164395"/>
            <a:ext cx="3999945" cy="533762"/>
          </a:xfrm>
          <a:prstGeom prst="roundRect">
            <a:avLst>
              <a:gd name="adj" fmla="val 4406"/>
            </a:avLst>
          </a:prstGeom>
          <a:solidFill>
            <a:srgbClr val="E2AC00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28" name="肘形接點 12">
            <a:extLst>
              <a:ext uri="{FF2B5EF4-FFF2-40B4-BE49-F238E27FC236}">
                <a16:creationId xmlns:a16="http://schemas.microsoft.com/office/drawing/2014/main" id="{2AAF126B-EBDA-2484-E0E8-D4E0238B7D2E}"/>
              </a:ext>
            </a:extLst>
          </p:cNvPr>
          <p:cNvCxnSpPr>
            <a:cxnSpLocks/>
          </p:cNvCxnSpPr>
          <p:nvPr/>
        </p:nvCxnSpPr>
        <p:spPr>
          <a:xfrm>
            <a:off x="7163276" y="5469138"/>
            <a:ext cx="2" cy="532393"/>
          </a:xfrm>
          <a:prstGeom prst="straightConnector1">
            <a:avLst/>
          </a:prstGeom>
          <a:ln w="25400" cap="rnd">
            <a:solidFill>
              <a:srgbClr val="25E5EF"/>
            </a:soli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68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64569"/>
            <a:ext cx="12192000" cy="1527175"/>
          </a:xfrm>
        </p:spPr>
        <p:txBody>
          <a:bodyPr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SFP,</a:t>
            </a:r>
            <a:r>
              <a:rPr lang="zh-TW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SFP+,</a:t>
            </a:r>
            <a:r>
              <a:rPr lang="zh-TW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SFP28,</a:t>
            </a:r>
            <a:r>
              <a:rPr lang="zh-TW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QS</a:t>
            </a:r>
            <a:r>
              <a:rPr 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FP28 連接埠</a:t>
            </a:r>
            <a:br>
              <a:rPr lang="zh-TW">
                <a:solidFill>
                  <a:schemeClr val="bg1"/>
                </a:solidFill>
                <a:latin typeface="+mn-lt"/>
                <a:ea typeface="+mn-ea"/>
                <a:cs typeface="+mn-ea"/>
              </a:rPr>
            </a:br>
            <a:r>
              <a:rPr lang="zh-TW">
                <a:solidFill>
                  <a:schemeClr val="bg1"/>
                </a:solidFill>
                <a:cs typeface="Arial"/>
              </a:rPr>
              <a:t>以及配件 </a:t>
            </a:r>
            <a:r>
              <a:rPr lang="en-US" altLang="zh-TW">
                <a:solidFill>
                  <a:schemeClr val="bg1"/>
                </a:solidFill>
                <a:cs typeface="Arial"/>
              </a:rPr>
              <a:t>CAB-DAC15M-QSFP28</a:t>
            </a:r>
            <a:r>
              <a:rPr lang="zh-TW">
                <a:solidFill>
                  <a:schemeClr val="bg1"/>
                </a:solidFill>
                <a:cs typeface="Arial"/>
              </a:rPr>
              <a:t> </a:t>
            </a:r>
            <a:r>
              <a:rPr lang="zh-TW" altLang="en-US">
                <a:solidFill>
                  <a:schemeClr val="bg1"/>
                </a:solidFill>
                <a:cs typeface="Arial"/>
              </a:rPr>
              <a:t>介紹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852BB4C-7469-FB49-9C75-CA21088CA1AC}"/>
              </a:ext>
            </a:extLst>
          </p:cNvPr>
          <p:cNvSpPr txBox="1"/>
          <p:nvPr/>
        </p:nvSpPr>
        <p:spPr>
          <a:xfrm>
            <a:off x="777244" y="2227678"/>
            <a:ext cx="11131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zh-TW">
                <a:cs typeface="+mn-ea"/>
                <a:sym typeface="+mn-lt"/>
              </a:rPr>
              <a:t>1</a:t>
            </a:r>
            <a:r>
              <a:rPr kumimoji="1" lang="zh-TW">
                <a:cs typeface="+mn-ea"/>
                <a:sym typeface="+mn-lt"/>
              </a:rPr>
              <a:t> </a:t>
            </a:r>
            <a:r>
              <a:rPr kumimoji="1" lang="en-US" altLang="zh-TW">
                <a:cs typeface="+mn-ea"/>
                <a:sym typeface="+mn-lt"/>
              </a:rPr>
              <a:t>GbE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B9663CC-07F6-ECD4-72B7-DB6FB0A076C0}"/>
              </a:ext>
            </a:extLst>
          </p:cNvPr>
          <p:cNvSpPr txBox="1"/>
          <p:nvPr/>
        </p:nvSpPr>
        <p:spPr>
          <a:xfrm>
            <a:off x="6559961" y="2226922"/>
            <a:ext cx="14734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zh-TW">
                <a:cs typeface="+mn-ea"/>
                <a:sym typeface="+mn-lt"/>
              </a:rPr>
              <a:t>100</a:t>
            </a:r>
            <a:r>
              <a:rPr kumimoji="1" lang="zh-TW">
                <a:cs typeface="+mn-ea"/>
                <a:sym typeface="+mn-lt"/>
              </a:rPr>
              <a:t> </a:t>
            </a:r>
            <a:r>
              <a:rPr kumimoji="1" lang="en-US" altLang="zh-TW">
                <a:cs typeface="+mn-ea"/>
                <a:sym typeface="+mn-lt"/>
              </a:rPr>
              <a:t>GbE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BC04BD7-76F5-31A0-C2F2-A37163BCF0E9}"/>
              </a:ext>
            </a:extLst>
          </p:cNvPr>
          <p:cNvSpPr txBox="1"/>
          <p:nvPr/>
        </p:nvSpPr>
        <p:spPr>
          <a:xfrm>
            <a:off x="5034356" y="2226168"/>
            <a:ext cx="10288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zh-TW">
                <a:cs typeface="+mn-ea"/>
                <a:sym typeface="+mn-lt"/>
              </a:rPr>
              <a:t>40</a:t>
            </a:r>
            <a:r>
              <a:rPr kumimoji="1" lang="zh-TW" altLang="en-US">
                <a:cs typeface="+mn-ea"/>
                <a:sym typeface="+mn-lt"/>
              </a:rPr>
              <a:t> </a:t>
            </a:r>
            <a:r>
              <a:rPr kumimoji="1" lang="en-US" altLang="zh-TW">
                <a:cs typeface="+mn-ea"/>
                <a:sym typeface="+mn-lt"/>
              </a:rPr>
              <a:t>GbE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069A9F4-0EE9-9CEE-6996-09EF9637DFF9}"/>
              </a:ext>
            </a:extLst>
          </p:cNvPr>
          <p:cNvSpPr txBox="1"/>
          <p:nvPr/>
        </p:nvSpPr>
        <p:spPr>
          <a:xfrm>
            <a:off x="2111071" y="2225413"/>
            <a:ext cx="11441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zh-TW">
                <a:cs typeface="+mn-ea"/>
                <a:sym typeface="+mn-lt"/>
              </a:rPr>
              <a:t>10</a:t>
            </a:r>
            <a:r>
              <a:rPr kumimoji="1" lang="zh-TW">
                <a:cs typeface="+mn-ea"/>
                <a:sym typeface="+mn-lt"/>
              </a:rPr>
              <a:t> </a:t>
            </a:r>
            <a:r>
              <a:rPr kumimoji="1" lang="en-US" altLang="zh-TW">
                <a:cs typeface="+mn-ea"/>
                <a:sym typeface="+mn-lt"/>
              </a:rPr>
              <a:t>GbE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637737E-4DCF-603E-3BA9-FD0515DC20D7}"/>
              </a:ext>
            </a:extLst>
          </p:cNvPr>
          <p:cNvSpPr txBox="1"/>
          <p:nvPr/>
        </p:nvSpPr>
        <p:spPr>
          <a:xfrm>
            <a:off x="3634213" y="2224464"/>
            <a:ext cx="10466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zh-TW" altLang="en-US">
                <a:cs typeface="+mn-ea"/>
                <a:sym typeface="+mn-lt"/>
              </a:rPr>
              <a:t>25 GbE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1631DEA-3518-29D8-EA3B-AC4CDEABF836}"/>
              </a:ext>
            </a:extLst>
          </p:cNvPr>
          <p:cNvSpPr txBox="1"/>
          <p:nvPr/>
        </p:nvSpPr>
        <p:spPr>
          <a:xfrm>
            <a:off x="8223417" y="1947385"/>
            <a:ext cx="3843171" cy="1668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500"/>
              </a:lnSpc>
            </a:pPr>
            <a:r>
              <a:rPr lang="zh-TW">
                <a:cs typeface="+mn-ea"/>
                <a:sym typeface="+mn-lt"/>
              </a:rPr>
              <a:t>QXG-100G2SF-</a:t>
            </a:r>
            <a:r>
              <a:rPr lang="en-US" altLang="zh-TW">
                <a:cs typeface="+mn-ea"/>
                <a:sym typeface="+mn-lt"/>
              </a:rPr>
              <a:t>CX6</a:t>
            </a:r>
            <a:r>
              <a:rPr lang="zh-TW">
                <a:cs typeface="+mn-ea"/>
                <a:sym typeface="+mn-lt"/>
              </a:rPr>
              <a:t> 網路擴充卡可搭配高速網路交換器使用，並透過</a:t>
            </a:r>
            <a:r>
              <a:rPr lang="zh-TW" altLang="en-US">
                <a:cs typeface="+mn-ea"/>
                <a:sym typeface="+mn-lt"/>
              </a:rPr>
              <a:t>兩條</a:t>
            </a:r>
            <a:r>
              <a:rPr lang="zh-TW">
                <a:cs typeface="+mn-ea"/>
                <a:sym typeface="+mn-lt"/>
              </a:rPr>
              <a:t> CA</a:t>
            </a:r>
            <a:r>
              <a:rPr lang="en-US" altLang="zh-TW">
                <a:cs typeface="+mn-ea"/>
                <a:sym typeface="+mn-lt"/>
              </a:rPr>
              <a:t>B-DAC15M-QSFP28，直連</a:t>
            </a:r>
            <a:r>
              <a:rPr lang="zh-TW">
                <a:cs typeface="+mn-ea"/>
                <a:sym typeface="+mn-lt"/>
              </a:rPr>
              <a:t> 100GbE 埠</a:t>
            </a:r>
            <a:r>
              <a:rPr lang="zh-TW" altLang="en-US">
                <a:cs typeface="+mn-ea"/>
                <a:sym typeface="+mn-lt"/>
              </a:rPr>
              <a:t>，創造高達 200GbE 的網路頻寬</a:t>
            </a:r>
            <a:endParaRPr lang="zh-TW"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0A14206-86A8-9BC2-8F91-0734071DCF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91" y="2619197"/>
            <a:ext cx="1587376" cy="125974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9A967EF-3B45-637C-0008-872F7B9998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190" y="2624519"/>
            <a:ext cx="1587376" cy="125974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84A3E80-A1A8-CC79-2271-1FA5CC5938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739" y="2625384"/>
            <a:ext cx="1587376" cy="125974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34E644B-F1BF-46CE-4D9F-2F08F291BF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288" y="2619935"/>
            <a:ext cx="1587376" cy="125974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B04ECC4-BF50-DA7F-1AE3-3FDD230650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837" y="2625071"/>
            <a:ext cx="1587376" cy="1259742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961F7852-A3CA-79C2-9E53-A576D49ED352}"/>
              </a:ext>
            </a:extLst>
          </p:cNvPr>
          <p:cNvSpPr txBox="1"/>
          <p:nvPr/>
        </p:nvSpPr>
        <p:spPr>
          <a:xfrm>
            <a:off x="2341766" y="3064010"/>
            <a:ext cx="76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cs typeface="+mn-ea"/>
                <a:sym typeface="+mn-lt"/>
              </a:rPr>
              <a:t>SFP+</a:t>
            </a:r>
            <a:endParaRPr lang="zh-TW" altLang="en-US" b="1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9165274-18B1-6256-137D-37397334AE82}"/>
              </a:ext>
            </a:extLst>
          </p:cNvPr>
          <p:cNvSpPr txBox="1"/>
          <p:nvPr/>
        </p:nvSpPr>
        <p:spPr>
          <a:xfrm>
            <a:off x="3808702" y="3123001"/>
            <a:ext cx="1335835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spcBef>
                <a:spcPts val="300"/>
              </a:spcBef>
            </a:pPr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SFP28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93BC213-0843-3A33-5822-DCDC91C3A7A9}"/>
              </a:ext>
            </a:extLst>
          </p:cNvPr>
          <p:cNvSpPr txBox="1"/>
          <p:nvPr/>
        </p:nvSpPr>
        <p:spPr>
          <a:xfrm>
            <a:off x="5286699" y="3037686"/>
            <a:ext cx="105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QSFP+</a:t>
            </a:r>
            <a:endParaRPr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FC9C6D5-3F6E-FCCB-FFB8-DBD92CA5A805}"/>
              </a:ext>
            </a:extLst>
          </p:cNvPr>
          <p:cNvSpPr txBox="1"/>
          <p:nvPr/>
        </p:nvSpPr>
        <p:spPr>
          <a:xfrm>
            <a:off x="6730007" y="3044304"/>
            <a:ext cx="124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QSFP28</a:t>
            </a:r>
            <a:endParaRPr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57643DD-168E-6121-BFC0-56ECEEA1BE9C}"/>
              </a:ext>
            </a:extLst>
          </p:cNvPr>
          <p:cNvSpPr txBox="1"/>
          <p:nvPr/>
        </p:nvSpPr>
        <p:spPr>
          <a:xfrm>
            <a:off x="876503" y="3064402"/>
            <a:ext cx="69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cs typeface="+mn-ea"/>
                <a:sym typeface="+mn-lt"/>
              </a:rPr>
              <a:t>SFP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42" name="矩形: 圓角 22">
            <a:extLst>
              <a:ext uri="{FF2B5EF4-FFF2-40B4-BE49-F238E27FC236}">
                <a16:creationId xmlns:a16="http://schemas.microsoft.com/office/drawing/2014/main" id="{628C6316-A9E8-1FB5-4443-298659344268}"/>
              </a:ext>
            </a:extLst>
          </p:cNvPr>
          <p:cNvSpPr/>
          <p:nvPr/>
        </p:nvSpPr>
        <p:spPr>
          <a:xfrm>
            <a:off x="8740701" y="3684546"/>
            <a:ext cx="2906134" cy="472424"/>
          </a:xfrm>
          <a:prstGeom prst="roundRect">
            <a:avLst>
              <a:gd name="adj" fmla="val 971"/>
            </a:avLst>
          </a:prstGeom>
          <a:gradFill>
            <a:gsLst>
              <a:gs pos="42000">
                <a:srgbClr val="374557">
                  <a:lumMod val="96000"/>
                </a:srgbClr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12700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8A711DB-1AAB-D86A-FA86-900BF10BD5FE}"/>
              </a:ext>
            </a:extLst>
          </p:cNvPr>
          <p:cNvSpPr txBox="1"/>
          <p:nvPr/>
        </p:nvSpPr>
        <p:spPr>
          <a:xfrm>
            <a:off x="8753824" y="3735927"/>
            <a:ext cx="2906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rgbClr val="C9FFFA"/>
                </a:solidFill>
                <a:cs typeface="+mn-ea"/>
                <a:sym typeface="+mn-lt"/>
              </a:rPr>
              <a:t>CAB-DAC15M-QSFP28</a:t>
            </a:r>
            <a:endParaRPr lang="zh-TW" altLang="en-US">
              <a:solidFill>
                <a:srgbClr val="C9FFFA"/>
              </a:solidFill>
              <a:cs typeface="+mn-ea"/>
              <a:sym typeface="+mn-lt"/>
            </a:endParaRPr>
          </a:p>
        </p:txBody>
      </p:sp>
      <p:pic>
        <p:nvPicPr>
          <p:cNvPr id="46" name="圖片 45" descr="一張含有 連接器, 配件 的圖片&#10;&#10;自動產生的描述">
            <a:extLst>
              <a:ext uri="{FF2B5EF4-FFF2-40B4-BE49-F238E27FC236}">
                <a16:creationId xmlns:a16="http://schemas.microsoft.com/office/drawing/2014/main" id="{0D597A07-D0BD-8A78-4B9D-DBC3D3B28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17" y="4040278"/>
            <a:ext cx="2904798" cy="2918848"/>
          </a:xfrm>
          <a:prstGeom prst="rect">
            <a:avLst/>
          </a:prstGeom>
          <a:effectLst>
            <a:outerShdw blurRad="241300" dist="165100" dir="5400000" algn="t" rotWithShape="0">
              <a:prstClr val="black">
                <a:alpha val="26000"/>
              </a:prstClr>
            </a:outerShdw>
          </a:effectLst>
        </p:spPr>
      </p:pic>
      <p:grpSp>
        <p:nvGrpSpPr>
          <p:cNvPr id="48" name="群組 47">
            <a:extLst>
              <a:ext uri="{FF2B5EF4-FFF2-40B4-BE49-F238E27FC236}">
                <a16:creationId xmlns:a16="http://schemas.microsoft.com/office/drawing/2014/main" id="{7BC58FCE-31B6-30D6-5788-CC11352FCB5C}"/>
              </a:ext>
            </a:extLst>
          </p:cNvPr>
          <p:cNvGrpSpPr/>
          <p:nvPr/>
        </p:nvGrpSpPr>
        <p:grpSpPr>
          <a:xfrm>
            <a:off x="399112" y="4040278"/>
            <a:ext cx="1499605" cy="1937250"/>
            <a:chOff x="399112" y="4040278"/>
            <a:chExt cx="1499605" cy="1937250"/>
          </a:xfrm>
        </p:grpSpPr>
        <p:pic>
          <p:nvPicPr>
            <p:cNvPr id="25" name="Google Shape;1114;gc428d55399_0_337">
              <a:extLst>
                <a:ext uri="{FF2B5EF4-FFF2-40B4-BE49-F238E27FC236}">
                  <a16:creationId xmlns:a16="http://schemas.microsoft.com/office/drawing/2014/main" id="{78E0A6BF-6833-F1B0-ACDE-97428F507DF9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01749" y="4876161"/>
              <a:ext cx="1829497" cy="164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32846094-2387-B335-E3EB-BFE6498386C3}"/>
                </a:ext>
              </a:extLst>
            </p:cNvPr>
            <p:cNvSpPr/>
            <p:nvPr/>
          </p:nvSpPr>
          <p:spPr>
            <a:xfrm>
              <a:off x="399112" y="4040278"/>
              <a:ext cx="1327985" cy="1937250"/>
            </a:xfrm>
            <a:prstGeom prst="roundRect">
              <a:avLst>
                <a:gd name="adj" fmla="val 2123"/>
              </a:avLst>
            </a:prstGeom>
            <a:gradFill>
              <a:gsLst>
                <a:gs pos="100000">
                  <a:srgbClr val="F4F8FD"/>
                </a:gs>
                <a:gs pos="0">
                  <a:srgbClr val="D6F4FF"/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23" name="圖片 4">
            <a:extLst>
              <a:ext uri="{FF2B5EF4-FFF2-40B4-BE49-F238E27FC236}">
                <a16:creationId xmlns:a16="http://schemas.microsoft.com/office/drawing/2014/main" id="{958900AA-DA2D-08C1-FE9F-FEE3365FCB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4571" t="36161" r="78715" b="14080"/>
          <a:stretch/>
        </p:blipFill>
        <p:spPr>
          <a:xfrm>
            <a:off x="476730" y="4273753"/>
            <a:ext cx="1246474" cy="1527176"/>
          </a:xfrm>
          <a:prstGeom prst="rect">
            <a:avLst/>
          </a:prstGeom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24EB7620-3E02-54E8-9205-786F43909072}"/>
              </a:ext>
            </a:extLst>
          </p:cNvPr>
          <p:cNvGrpSpPr/>
          <p:nvPr/>
        </p:nvGrpSpPr>
        <p:grpSpPr>
          <a:xfrm>
            <a:off x="1917415" y="4033958"/>
            <a:ext cx="1499605" cy="1937250"/>
            <a:chOff x="399112" y="4040278"/>
            <a:chExt cx="1499605" cy="1937250"/>
          </a:xfrm>
        </p:grpSpPr>
        <p:pic>
          <p:nvPicPr>
            <p:cNvPr id="53" name="Google Shape;1114;gc428d55399_0_337">
              <a:extLst>
                <a:ext uri="{FF2B5EF4-FFF2-40B4-BE49-F238E27FC236}">
                  <a16:creationId xmlns:a16="http://schemas.microsoft.com/office/drawing/2014/main" id="{D464E0C4-E98D-8189-882F-8A6E136860D0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01749" y="4876161"/>
              <a:ext cx="1829497" cy="164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矩形: 圓角 53">
              <a:extLst>
                <a:ext uri="{FF2B5EF4-FFF2-40B4-BE49-F238E27FC236}">
                  <a16:creationId xmlns:a16="http://schemas.microsoft.com/office/drawing/2014/main" id="{A25258F8-6115-C5D8-5D45-08EC849B305F}"/>
                </a:ext>
              </a:extLst>
            </p:cNvPr>
            <p:cNvSpPr/>
            <p:nvPr/>
          </p:nvSpPr>
          <p:spPr>
            <a:xfrm>
              <a:off x="399112" y="4040278"/>
              <a:ext cx="1327985" cy="1937250"/>
            </a:xfrm>
            <a:prstGeom prst="roundRect">
              <a:avLst>
                <a:gd name="adj" fmla="val 2123"/>
              </a:avLst>
            </a:prstGeom>
            <a:gradFill>
              <a:gsLst>
                <a:gs pos="100000">
                  <a:srgbClr val="F4F8FD"/>
                </a:gs>
                <a:gs pos="0">
                  <a:srgbClr val="D6F4FF"/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39" name="圖片 4">
            <a:extLst>
              <a:ext uri="{FF2B5EF4-FFF2-40B4-BE49-F238E27FC236}">
                <a16:creationId xmlns:a16="http://schemas.microsoft.com/office/drawing/2014/main" id="{39CF74F3-B220-ACAB-8295-F20D01BC57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23232" t="36107" r="61148" b="17154"/>
          <a:stretch/>
        </p:blipFill>
        <p:spPr>
          <a:xfrm>
            <a:off x="1993167" y="4331130"/>
            <a:ext cx="1164958" cy="1434498"/>
          </a:xfrm>
          <a:prstGeom prst="rect">
            <a:avLst/>
          </a:prstGeom>
        </p:spPr>
      </p:pic>
      <p:grpSp>
        <p:nvGrpSpPr>
          <p:cNvPr id="55" name="群組 54">
            <a:extLst>
              <a:ext uri="{FF2B5EF4-FFF2-40B4-BE49-F238E27FC236}">
                <a16:creationId xmlns:a16="http://schemas.microsoft.com/office/drawing/2014/main" id="{71F465D4-5E43-3852-5CA0-4FA5FDFC32E6}"/>
              </a:ext>
            </a:extLst>
          </p:cNvPr>
          <p:cNvGrpSpPr/>
          <p:nvPr/>
        </p:nvGrpSpPr>
        <p:grpSpPr>
          <a:xfrm>
            <a:off x="3427481" y="4046598"/>
            <a:ext cx="1499605" cy="1937250"/>
            <a:chOff x="399112" y="4040278"/>
            <a:chExt cx="1499605" cy="1937250"/>
          </a:xfrm>
        </p:grpSpPr>
        <p:pic>
          <p:nvPicPr>
            <p:cNvPr id="56" name="Google Shape;1114;gc428d55399_0_337">
              <a:extLst>
                <a:ext uri="{FF2B5EF4-FFF2-40B4-BE49-F238E27FC236}">
                  <a16:creationId xmlns:a16="http://schemas.microsoft.com/office/drawing/2014/main" id="{B453C01B-7F8E-52D5-FF0A-CC7E03DEEB0B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01749" y="4876161"/>
              <a:ext cx="1829497" cy="164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1E704354-4327-40A8-F159-9A64DB7AA741}"/>
                </a:ext>
              </a:extLst>
            </p:cNvPr>
            <p:cNvSpPr/>
            <p:nvPr/>
          </p:nvSpPr>
          <p:spPr>
            <a:xfrm>
              <a:off x="399112" y="4040278"/>
              <a:ext cx="1327985" cy="1937250"/>
            </a:xfrm>
            <a:prstGeom prst="roundRect">
              <a:avLst>
                <a:gd name="adj" fmla="val 2123"/>
              </a:avLst>
            </a:prstGeom>
            <a:gradFill>
              <a:gsLst>
                <a:gs pos="100000">
                  <a:srgbClr val="F4F8FD"/>
                </a:gs>
                <a:gs pos="0">
                  <a:srgbClr val="D6F4FF"/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C480B3B2-8042-47A2-FD54-4C69357DA95D}"/>
              </a:ext>
            </a:extLst>
          </p:cNvPr>
          <p:cNvGrpSpPr/>
          <p:nvPr/>
        </p:nvGrpSpPr>
        <p:grpSpPr>
          <a:xfrm>
            <a:off x="4945784" y="4040278"/>
            <a:ext cx="1499605" cy="1937250"/>
            <a:chOff x="399112" y="4040278"/>
            <a:chExt cx="1499605" cy="1937250"/>
          </a:xfrm>
        </p:grpSpPr>
        <p:pic>
          <p:nvPicPr>
            <p:cNvPr id="59" name="Google Shape;1114;gc428d55399_0_337">
              <a:extLst>
                <a:ext uri="{FF2B5EF4-FFF2-40B4-BE49-F238E27FC236}">
                  <a16:creationId xmlns:a16="http://schemas.microsoft.com/office/drawing/2014/main" id="{8BA0D371-1904-9288-E6A0-6C926186B207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01749" y="4876161"/>
              <a:ext cx="1829497" cy="164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矩形: 圓角 59">
              <a:extLst>
                <a:ext uri="{FF2B5EF4-FFF2-40B4-BE49-F238E27FC236}">
                  <a16:creationId xmlns:a16="http://schemas.microsoft.com/office/drawing/2014/main" id="{DB5F7767-7394-DD9B-C634-560F7248D6A0}"/>
                </a:ext>
              </a:extLst>
            </p:cNvPr>
            <p:cNvSpPr/>
            <p:nvPr/>
          </p:nvSpPr>
          <p:spPr>
            <a:xfrm>
              <a:off x="399112" y="4040278"/>
              <a:ext cx="1327985" cy="1937250"/>
            </a:xfrm>
            <a:prstGeom prst="roundRect">
              <a:avLst>
                <a:gd name="adj" fmla="val 2123"/>
              </a:avLst>
            </a:prstGeom>
            <a:gradFill>
              <a:gsLst>
                <a:gs pos="100000">
                  <a:srgbClr val="F4F8FD"/>
                </a:gs>
                <a:gs pos="0">
                  <a:srgbClr val="D6F4FF"/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40" name="圖片 4">
            <a:extLst>
              <a:ext uri="{FF2B5EF4-FFF2-40B4-BE49-F238E27FC236}">
                <a16:creationId xmlns:a16="http://schemas.microsoft.com/office/drawing/2014/main" id="{7FA124DA-D1B2-3D9E-02BB-C5635E0726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41749" t="35321" r="43265" b="16545"/>
          <a:stretch/>
        </p:blipFill>
        <p:spPr>
          <a:xfrm>
            <a:off x="3514000" y="4323601"/>
            <a:ext cx="1117600" cy="1477328"/>
          </a:xfrm>
          <a:prstGeom prst="rect">
            <a:avLst/>
          </a:prstGeom>
        </p:spPr>
      </p:pic>
      <p:pic>
        <p:nvPicPr>
          <p:cNvPr id="41" name="圖片 4">
            <a:extLst>
              <a:ext uri="{FF2B5EF4-FFF2-40B4-BE49-F238E27FC236}">
                <a16:creationId xmlns:a16="http://schemas.microsoft.com/office/drawing/2014/main" id="{92FD9D76-EF42-357C-9CA9-A2274C5808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60368" t="34080" r="23853" b="13230"/>
          <a:stretch/>
        </p:blipFill>
        <p:spPr>
          <a:xfrm>
            <a:off x="5008302" y="4295010"/>
            <a:ext cx="1176697" cy="1617134"/>
          </a:xfrm>
          <a:prstGeom prst="rect">
            <a:avLst/>
          </a:prstGeom>
        </p:spPr>
      </p:pic>
      <p:grpSp>
        <p:nvGrpSpPr>
          <p:cNvPr id="61" name="群組 60">
            <a:extLst>
              <a:ext uri="{FF2B5EF4-FFF2-40B4-BE49-F238E27FC236}">
                <a16:creationId xmlns:a16="http://schemas.microsoft.com/office/drawing/2014/main" id="{100E75EE-1E12-75D1-A4B7-2F387492A807}"/>
              </a:ext>
            </a:extLst>
          </p:cNvPr>
          <p:cNvGrpSpPr/>
          <p:nvPr/>
        </p:nvGrpSpPr>
        <p:grpSpPr>
          <a:xfrm>
            <a:off x="6450722" y="4043631"/>
            <a:ext cx="1499605" cy="1937250"/>
            <a:chOff x="399112" y="4040278"/>
            <a:chExt cx="1499605" cy="1937250"/>
          </a:xfrm>
        </p:grpSpPr>
        <p:pic>
          <p:nvPicPr>
            <p:cNvPr id="62" name="Google Shape;1114;gc428d55399_0_337">
              <a:extLst>
                <a:ext uri="{FF2B5EF4-FFF2-40B4-BE49-F238E27FC236}">
                  <a16:creationId xmlns:a16="http://schemas.microsoft.com/office/drawing/2014/main" id="{2FB34170-71D8-44FB-5BE1-32BBD5F5006F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01749" y="4876161"/>
              <a:ext cx="1829497" cy="164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矩形: 圓角 62">
              <a:extLst>
                <a:ext uri="{FF2B5EF4-FFF2-40B4-BE49-F238E27FC236}">
                  <a16:creationId xmlns:a16="http://schemas.microsoft.com/office/drawing/2014/main" id="{80F5D8FC-4C0A-A2AA-50BE-2DB52E5B3831}"/>
                </a:ext>
              </a:extLst>
            </p:cNvPr>
            <p:cNvSpPr/>
            <p:nvPr/>
          </p:nvSpPr>
          <p:spPr>
            <a:xfrm>
              <a:off x="399112" y="4040278"/>
              <a:ext cx="1327985" cy="1937250"/>
            </a:xfrm>
            <a:prstGeom prst="roundRect">
              <a:avLst>
                <a:gd name="adj" fmla="val 2123"/>
              </a:avLst>
            </a:prstGeom>
            <a:gradFill>
              <a:gsLst>
                <a:gs pos="100000">
                  <a:srgbClr val="F4F8FD"/>
                </a:gs>
                <a:gs pos="0">
                  <a:srgbClr val="D6F4FF"/>
                </a:gs>
              </a:gsLst>
              <a:lin ang="5400012" scaled="0"/>
            </a:gradFill>
            <a:ln>
              <a:noFill/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4" name="圖片 4">
            <a:extLst>
              <a:ext uri="{FF2B5EF4-FFF2-40B4-BE49-F238E27FC236}">
                <a16:creationId xmlns:a16="http://schemas.microsoft.com/office/drawing/2014/main" id="{A24896D0-DE57-6CBE-381E-EAEB8EB6A5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78189" t="34832" r="5372" b="14676"/>
          <a:stretch/>
        </p:blipFill>
        <p:spPr>
          <a:xfrm>
            <a:off x="6522941" y="4323462"/>
            <a:ext cx="1225998" cy="154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4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D74A87E4-2714-6CBE-F6F8-62CE8FA4DF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03" y="1765126"/>
            <a:ext cx="8050410" cy="5032401"/>
          </a:xfrm>
          <a:prstGeom prst="rect">
            <a:avLst/>
          </a:prstGeom>
          <a:effectLst>
            <a:outerShdw blurRad="431800" dist="406400" dir="3780000" sx="106000" sy="106000" algn="ctr" rotWithShape="0">
              <a:srgbClr val="000000">
                <a:alpha val="19000"/>
              </a:srgbClr>
            </a:outerShdw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1D53BF1-01B1-CFB5-C420-E849F7DA08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95" y="1748776"/>
            <a:ext cx="8050410" cy="5032401"/>
          </a:xfrm>
          <a:prstGeom prst="rect">
            <a:avLst/>
          </a:prstGeom>
          <a:effectLst>
            <a:outerShdw blurRad="431800" dist="406400" dir="3780000" sx="106000" sy="106000" algn="ctr" rotWithShape="0">
              <a:srgbClr val="000000">
                <a:alpha val="19000"/>
              </a:srgbClr>
            </a:outerShdw>
          </a:effectLst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B790DD38-23D3-A163-CDAB-39089FAA7786}"/>
              </a:ext>
            </a:extLst>
          </p:cNvPr>
          <p:cNvSpPr/>
          <p:nvPr/>
        </p:nvSpPr>
        <p:spPr>
          <a:xfrm>
            <a:off x="3589518" y="3337500"/>
            <a:ext cx="721273" cy="3079649"/>
          </a:xfrm>
          <a:prstGeom prst="roundRect">
            <a:avLst>
              <a:gd name="adj" fmla="val 7928"/>
            </a:avLst>
          </a:prstGeom>
          <a:noFill/>
          <a:ln w="25400">
            <a:solidFill>
              <a:srgbClr val="5DF3FF"/>
            </a:solidFill>
          </a:ln>
          <a:effectLst>
            <a:outerShdw blurRad="203200" dist="152400" dir="34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4628" y="212669"/>
            <a:ext cx="1219199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126">
              <a:defRPr/>
            </a:pPr>
            <a:r>
              <a:rPr lang="en-US" altLang="zh-TW" sz="4000">
                <a:solidFill>
                  <a:schemeClr val="bg1"/>
                </a:solidFill>
                <a:cs typeface="+mn-ea"/>
                <a:sym typeface="+mn-lt"/>
              </a:rPr>
              <a:t>QXG-100G2SF-CX6 </a:t>
            </a:r>
            <a:r>
              <a:rPr lang="zh-TW" altLang="en-US" sz="4000">
                <a:solidFill>
                  <a:schemeClr val="bg1"/>
                </a:solidFill>
                <a:cs typeface="+mn-ea"/>
                <a:sym typeface="+mn-lt"/>
              </a:rPr>
              <a:t>提供全高和半高擋板，搭配 </a:t>
            </a:r>
            <a:r>
              <a:rPr lang="en-US" altLang="zh-TW" sz="4000">
                <a:solidFill>
                  <a:schemeClr val="bg1"/>
                </a:solidFill>
                <a:cs typeface="+mn-ea"/>
                <a:sym typeface="+mn-lt"/>
              </a:rPr>
              <a:t>Low-profile</a:t>
            </a:r>
            <a:r>
              <a:rPr lang="zh-TW" altLang="en-US" sz="4000">
                <a:solidFill>
                  <a:schemeClr val="bg1"/>
                </a:solidFill>
                <a:cs typeface="+mn-ea"/>
                <a:sym typeface="+mn-lt"/>
              </a:rPr>
              <a:t> 設計能適用於多數機箱</a:t>
            </a:r>
            <a:endParaRPr lang="en-US" altLang="zh-TW" sz="4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FDBD2F-0EE0-AA4A-D7E1-E6375DF40BC6}"/>
              </a:ext>
            </a:extLst>
          </p:cNvPr>
          <p:cNvSpPr txBox="1"/>
          <p:nvPr/>
        </p:nvSpPr>
        <p:spPr>
          <a:xfrm>
            <a:off x="3421444" y="214343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預裝半高擋版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B9FBCA4-F867-788D-6DBC-DFF1DE2909CA}"/>
              </a:ext>
            </a:extLst>
          </p:cNvPr>
          <p:cNvSpPr txBox="1"/>
          <p:nvPr/>
        </p:nvSpPr>
        <p:spPr>
          <a:xfrm>
            <a:off x="469628" y="379928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附贈全高擋版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71BF406-4E29-A383-FD39-9AD8CCB96715}"/>
              </a:ext>
            </a:extLst>
          </p:cNvPr>
          <p:cNvSpPr txBox="1"/>
          <p:nvPr/>
        </p:nvSpPr>
        <p:spPr>
          <a:xfrm>
            <a:off x="10490348" y="426497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68.9mm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1F6A1D4-BC16-B4A9-AEE5-EA7C83856694}"/>
              </a:ext>
            </a:extLst>
          </p:cNvPr>
          <p:cNvSpPr txBox="1"/>
          <p:nvPr/>
        </p:nvSpPr>
        <p:spPr>
          <a:xfrm>
            <a:off x="6527241" y="273704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158.8mm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7957BA6-F4D5-A3D0-7F10-9AD1D4E88B59}"/>
              </a:ext>
            </a:extLst>
          </p:cNvPr>
          <p:cNvGrpSpPr/>
          <p:nvPr/>
        </p:nvGrpSpPr>
        <p:grpSpPr>
          <a:xfrm>
            <a:off x="4206274" y="2986859"/>
            <a:ext cx="5838095" cy="372235"/>
            <a:chOff x="5617194" y="2395253"/>
            <a:chExt cx="1610751" cy="372235"/>
          </a:xfrm>
        </p:grpSpPr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28923ED4-6EF5-451E-F4CA-012ADE5AE6A0}"/>
                </a:ext>
              </a:extLst>
            </p:cNvPr>
            <p:cNvCxnSpPr/>
            <p:nvPr/>
          </p:nvCxnSpPr>
          <p:spPr>
            <a:xfrm>
              <a:off x="5617194" y="2565757"/>
              <a:ext cx="1610751" cy="0"/>
            </a:xfrm>
            <a:prstGeom prst="straightConnector1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BE06D4AA-A55C-FD4A-69A4-95950EE7A0B6}"/>
                </a:ext>
              </a:extLst>
            </p:cNvPr>
            <p:cNvCxnSpPr/>
            <p:nvPr/>
          </p:nvCxnSpPr>
          <p:spPr>
            <a:xfrm>
              <a:off x="7227945" y="2395253"/>
              <a:ext cx="0" cy="369143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7AEEC123-71B2-9FB3-A445-507805BA9008}"/>
                </a:ext>
              </a:extLst>
            </p:cNvPr>
            <p:cNvCxnSpPr/>
            <p:nvPr/>
          </p:nvCxnSpPr>
          <p:spPr>
            <a:xfrm>
              <a:off x="5617194" y="2398345"/>
              <a:ext cx="0" cy="369143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693432E-5760-D789-0BC2-9FDB951EEACB}"/>
              </a:ext>
            </a:extLst>
          </p:cNvPr>
          <p:cNvGrpSpPr/>
          <p:nvPr/>
        </p:nvGrpSpPr>
        <p:grpSpPr>
          <a:xfrm rot="5400000">
            <a:off x="9101254" y="4448192"/>
            <a:ext cx="2412137" cy="372235"/>
            <a:chOff x="5617194" y="2395253"/>
            <a:chExt cx="1610751" cy="372235"/>
          </a:xfrm>
        </p:grpSpPr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B0D6B975-CBB7-A7DE-3D71-073393AF185E}"/>
                </a:ext>
              </a:extLst>
            </p:cNvPr>
            <p:cNvCxnSpPr/>
            <p:nvPr/>
          </p:nvCxnSpPr>
          <p:spPr>
            <a:xfrm>
              <a:off x="5617194" y="2565757"/>
              <a:ext cx="1610751" cy="0"/>
            </a:xfrm>
            <a:prstGeom prst="straightConnector1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69F3608A-3BAE-4C34-1458-ADE1B7015494}"/>
                </a:ext>
              </a:extLst>
            </p:cNvPr>
            <p:cNvCxnSpPr/>
            <p:nvPr/>
          </p:nvCxnSpPr>
          <p:spPr>
            <a:xfrm>
              <a:off x="7227945" y="2395253"/>
              <a:ext cx="0" cy="369143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3EB3B880-5AB0-AF2C-EBB0-CFECDF14DFA6}"/>
                </a:ext>
              </a:extLst>
            </p:cNvPr>
            <p:cNvCxnSpPr/>
            <p:nvPr/>
          </p:nvCxnSpPr>
          <p:spPr>
            <a:xfrm>
              <a:off x="5617194" y="2398345"/>
              <a:ext cx="0" cy="369143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3E1C57E4-E0D2-14C7-A812-CBE27FE855F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474220" y="4133285"/>
            <a:ext cx="550666" cy="920478"/>
          </a:xfrm>
          <a:prstGeom prst="bentConnector2">
            <a:avLst/>
          </a:prstGeom>
          <a:ln w="25400" cap="rnd">
            <a:solidFill>
              <a:srgbClr val="5DF3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1CCEA481-A774-3B43-2016-6AB28EA79154}"/>
              </a:ext>
            </a:extLst>
          </p:cNvPr>
          <p:cNvCxnSpPr/>
          <p:nvPr/>
        </p:nvCxnSpPr>
        <p:spPr>
          <a:xfrm>
            <a:off x="3862668" y="2562883"/>
            <a:ext cx="0" cy="749276"/>
          </a:xfrm>
          <a:prstGeom prst="line">
            <a:avLst/>
          </a:prstGeom>
          <a:ln w="25400">
            <a:solidFill>
              <a:srgbClr val="5D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79E2E05-8675-1C42-93D0-7CF6BFD2DFCC}"/>
              </a:ext>
            </a:extLst>
          </p:cNvPr>
          <p:cNvSpPr/>
          <p:nvPr/>
        </p:nvSpPr>
        <p:spPr>
          <a:xfrm>
            <a:off x="2209792" y="1929817"/>
            <a:ext cx="1058082" cy="4605866"/>
          </a:xfrm>
          <a:prstGeom prst="roundRect">
            <a:avLst>
              <a:gd name="adj" fmla="val 1205"/>
            </a:avLst>
          </a:prstGeom>
          <a:noFill/>
          <a:ln w="25400">
            <a:solidFill>
              <a:srgbClr val="5DF3FF"/>
            </a:solidFill>
          </a:ln>
          <a:effectLst>
            <a:outerShdw blurRad="203200" dist="152400" dir="34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01AD6E53-3B17-3836-AE9E-C284FF2F931D}"/>
              </a:ext>
            </a:extLst>
          </p:cNvPr>
          <p:cNvSpPr/>
          <p:nvPr/>
        </p:nvSpPr>
        <p:spPr>
          <a:xfrm>
            <a:off x="2223058" y="1921934"/>
            <a:ext cx="1058082" cy="4605866"/>
          </a:xfrm>
          <a:prstGeom prst="roundRect">
            <a:avLst>
              <a:gd name="adj" fmla="val 1205"/>
            </a:avLst>
          </a:prstGeom>
          <a:solidFill>
            <a:srgbClr val="5DF3FF">
              <a:alpha val="10000"/>
            </a:srgbClr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CEAFFEBD-9D00-3D1F-C782-4AA1A431EF03}"/>
              </a:ext>
            </a:extLst>
          </p:cNvPr>
          <p:cNvSpPr/>
          <p:nvPr/>
        </p:nvSpPr>
        <p:spPr>
          <a:xfrm>
            <a:off x="3590218" y="3356002"/>
            <a:ext cx="720572" cy="3061147"/>
          </a:xfrm>
          <a:prstGeom prst="roundRect">
            <a:avLst>
              <a:gd name="adj" fmla="val 1205"/>
            </a:avLst>
          </a:prstGeom>
          <a:solidFill>
            <a:srgbClr val="5DF3FF">
              <a:alpha val="20000"/>
            </a:srgbClr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6850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95677"/>
            <a:ext cx="12192000" cy="1325563"/>
          </a:xfrm>
        </p:spPr>
        <p:txBody>
          <a:bodyPr>
            <a:normAutofit/>
          </a:bodyPr>
          <a:lstStyle/>
          <a:p>
            <a:pPr algn="ctr" fontAlgn="base"/>
            <a:r>
              <a:rPr lang="zh-TW" altLang="en-US" b="0">
                <a:latin typeface="+mn-lt"/>
                <a:ea typeface="+mn-ea"/>
                <a:cs typeface="+mn-ea"/>
                <a:sym typeface="+mn-lt"/>
              </a:rPr>
              <a:t>支援 </a:t>
            </a:r>
            <a:r>
              <a:rPr lang="en-US" altLang="zh-TW" b="0">
                <a:latin typeface="+mn-lt"/>
                <a:ea typeface="+mn-ea"/>
                <a:cs typeface="+mn-ea"/>
                <a:sym typeface="+mn-lt"/>
              </a:rPr>
              <a:t>SR-IOV</a:t>
            </a:r>
            <a:r>
              <a:rPr lang="zh-TW" altLang="en-US" b="0">
                <a:latin typeface="+mn-lt"/>
                <a:ea typeface="+mn-ea"/>
                <a:cs typeface="+mn-ea"/>
                <a:sym typeface="+mn-lt"/>
              </a:rPr>
              <a:t>，大幅提升網路效率</a:t>
            </a:r>
          </a:p>
        </p:txBody>
      </p:sp>
      <p:sp>
        <p:nvSpPr>
          <p:cNvPr id="4" name="矩形 3"/>
          <p:cNvSpPr/>
          <p:nvPr/>
        </p:nvSpPr>
        <p:spPr>
          <a:xfrm>
            <a:off x="627206" y="2085309"/>
            <a:ext cx="5528975" cy="97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600"/>
              </a:lnSpc>
            </a:pPr>
            <a:r>
              <a:rPr lang="en-US" altLang="zh-TW" sz="2500" b="1">
                <a:solidFill>
                  <a:srgbClr val="C9FFFA"/>
                </a:solidFill>
                <a:cs typeface="+mn-ea"/>
                <a:sym typeface="+mn-lt"/>
              </a:rPr>
              <a:t>Smart NIC SR-IOV</a:t>
            </a:r>
          </a:p>
          <a:p>
            <a:pPr fontAlgn="base">
              <a:lnSpc>
                <a:spcPts val="3600"/>
              </a:lnSpc>
            </a:pPr>
            <a:r>
              <a:rPr lang="en-US" altLang="zh-TW" sz="2500" b="1">
                <a:solidFill>
                  <a:srgbClr val="C9FFFA"/>
                </a:solidFill>
                <a:cs typeface="+mn-ea"/>
                <a:sym typeface="+mn-lt"/>
              </a:rPr>
              <a:t>(Single Root I/O Virtualization)</a:t>
            </a:r>
            <a:endParaRPr lang="en-US" altLang="zh-TW" sz="2500" b="1" i="0">
              <a:solidFill>
                <a:srgbClr val="C9FFFA"/>
              </a:solidFill>
              <a:effectLst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7277" y="3150205"/>
            <a:ext cx="4935766" cy="1728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en-US">
                <a:solidFill>
                  <a:schemeClr val="bg1"/>
                </a:solidFill>
                <a:cs typeface="+mn-ea"/>
                <a:sym typeface="+mn-lt"/>
              </a:rPr>
              <a:t>安裝支援 </a:t>
            </a: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Smart NIC SR-IOV (Single Root I/O Virtualization) </a:t>
            </a:r>
            <a:r>
              <a:rPr lang="zh-TW" altLang="en-US">
                <a:solidFill>
                  <a:schemeClr val="bg1"/>
                </a:solidFill>
                <a:cs typeface="+mn-ea"/>
                <a:sym typeface="+mn-lt"/>
              </a:rPr>
              <a:t>技術的 </a:t>
            </a: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PCIe </a:t>
            </a:r>
            <a:r>
              <a:rPr lang="zh-TW" altLang="en-US">
                <a:solidFill>
                  <a:schemeClr val="bg1"/>
                </a:solidFill>
                <a:cs typeface="+mn-ea"/>
                <a:sym typeface="+mn-lt"/>
              </a:rPr>
              <a:t>網卡，將實體網卡的頻寬資源直接分配給虛擬機，大幅降低 </a:t>
            </a: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Hypervisor </a:t>
            </a:r>
            <a:r>
              <a:rPr lang="zh-TW" altLang="en-US">
                <a:solidFill>
                  <a:schemeClr val="bg1"/>
                </a:solidFill>
                <a:cs typeface="+mn-ea"/>
                <a:sym typeface="+mn-lt"/>
              </a:rPr>
              <a:t>的 </a:t>
            </a: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CPU </a:t>
            </a:r>
            <a:r>
              <a:rPr lang="zh-TW" altLang="en-US">
                <a:solidFill>
                  <a:schemeClr val="bg1"/>
                </a:solidFill>
                <a:cs typeface="+mn-ea"/>
                <a:sym typeface="+mn-lt"/>
              </a:rPr>
              <a:t>負載，減少網路頻寬耗損，且提升網路效率及穩定度。</a:t>
            </a:r>
          </a:p>
        </p:txBody>
      </p:sp>
      <p:sp>
        <p:nvSpPr>
          <p:cNvPr id="3" name="矩形 2"/>
          <p:cNvSpPr/>
          <p:nvPr/>
        </p:nvSpPr>
        <p:spPr>
          <a:xfrm>
            <a:off x="627206" y="5056925"/>
            <a:ext cx="5179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solidFill>
                  <a:srgbClr val="FFFFFF"/>
                </a:solidFill>
                <a:cs typeface="+mn-ea"/>
                <a:sym typeface="+mn-lt"/>
              </a:rPr>
              <a:t>1. </a:t>
            </a:r>
            <a:r>
              <a:rPr lang="zh-TW" altLang="en-US" sz="1200">
                <a:solidFill>
                  <a:srgbClr val="FFFFFF"/>
                </a:solidFill>
                <a:cs typeface="+mn-ea"/>
                <a:sym typeface="+mn-lt"/>
              </a:rPr>
              <a:t>僅特定 </a:t>
            </a:r>
            <a:r>
              <a:rPr lang="en-US" altLang="zh-TW" sz="1200">
                <a:solidFill>
                  <a:srgbClr val="FFFFFF"/>
                </a:solidFill>
                <a:cs typeface="+mn-ea"/>
                <a:sym typeface="+mn-lt"/>
              </a:rPr>
              <a:t>NAS </a:t>
            </a:r>
            <a:r>
              <a:rPr lang="zh-TW" altLang="en-US" sz="1200">
                <a:solidFill>
                  <a:srgbClr val="FFFFFF"/>
                </a:solidFill>
                <a:cs typeface="+mn-ea"/>
                <a:sym typeface="+mn-lt"/>
              </a:rPr>
              <a:t>機種支援 </a:t>
            </a:r>
            <a:r>
              <a:rPr lang="en-US" altLang="zh-TW" sz="1200">
                <a:solidFill>
                  <a:srgbClr val="FFFFFF"/>
                </a:solidFill>
                <a:cs typeface="+mn-ea"/>
                <a:sym typeface="+mn-lt"/>
              </a:rPr>
              <a:t>SR-IOV </a:t>
            </a:r>
            <a:r>
              <a:rPr lang="zh-TW" altLang="en-US" sz="1200">
                <a:solidFill>
                  <a:srgbClr val="FFFFFF"/>
                </a:solidFill>
                <a:cs typeface="+mn-ea"/>
                <a:sym typeface="+mn-lt"/>
              </a:rPr>
              <a:t>技術，且需搭配支援 </a:t>
            </a:r>
            <a:r>
              <a:rPr lang="en-US" altLang="zh-TW" sz="1200">
                <a:solidFill>
                  <a:srgbClr val="FFFFFF"/>
                </a:solidFill>
                <a:cs typeface="+mn-ea"/>
                <a:sym typeface="+mn-lt"/>
              </a:rPr>
              <a:t>SR-IOV </a:t>
            </a:r>
            <a:r>
              <a:rPr lang="zh-TW" altLang="en-US" sz="1200">
                <a:solidFill>
                  <a:srgbClr val="FFFFFF"/>
                </a:solidFill>
                <a:cs typeface="+mn-ea"/>
                <a:sym typeface="+mn-lt"/>
              </a:rPr>
              <a:t>的網卡。</a:t>
            </a:r>
            <a:r>
              <a:rPr lang="en-US" altLang="zh-TW" sz="1200" u="sng">
                <a:solidFill>
                  <a:srgbClr val="0070C0"/>
                </a:solidFill>
                <a:cs typeface="+mn-ea"/>
                <a:sym typeface="+mn-lt"/>
              </a:rPr>
              <a:t>https://www.qnap.com/zh-tw/software/virtualization-station</a:t>
            </a:r>
            <a:br>
              <a:rPr lang="zh-TW" altLang="en-US" sz="1200">
                <a:cs typeface="+mn-ea"/>
                <a:sym typeface="+mn-lt"/>
              </a:rPr>
            </a:br>
            <a:r>
              <a:rPr lang="en-US" altLang="zh-TW" sz="1200">
                <a:solidFill>
                  <a:srgbClr val="FFFFFF"/>
                </a:solidFill>
                <a:cs typeface="+mn-ea"/>
                <a:sym typeface="+mn-lt"/>
              </a:rPr>
              <a:t>2. </a:t>
            </a:r>
            <a:r>
              <a:rPr lang="zh-TW" altLang="en-US" sz="1200">
                <a:solidFill>
                  <a:srgbClr val="FFFFFF"/>
                </a:solidFill>
                <a:cs typeface="+mn-ea"/>
                <a:sym typeface="+mn-lt"/>
              </a:rPr>
              <a:t>安裝 </a:t>
            </a:r>
            <a:r>
              <a:rPr lang="en-US" altLang="zh-TW" sz="1200">
                <a:solidFill>
                  <a:srgbClr val="FFFFFF"/>
                </a:solidFill>
                <a:cs typeface="+mn-ea"/>
                <a:sym typeface="+mn-lt"/>
              </a:rPr>
              <a:t>QXG-100G2SF-CX6 </a:t>
            </a:r>
            <a:r>
              <a:rPr lang="zh-TW" altLang="en-US" sz="1200">
                <a:solidFill>
                  <a:srgbClr val="FFFFFF"/>
                </a:solidFill>
                <a:cs typeface="+mn-ea"/>
                <a:sym typeface="+mn-lt"/>
              </a:rPr>
              <a:t>的 </a:t>
            </a:r>
            <a:r>
              <a:rPr lang="en-US" altLang="zh-TW" sz="1200">
                <a:solidFill>
                  <a:srgbClr val="FFFFFF"/>
                </a:solidFill>
                <a:cs typeface="+mn-ea"/>
                <a:sym typeface="+mn-lt"/>
              </a:rPr>
              <a:t>NAS </a:t>
            </a:r>
            <a:r>
              <a:rPr lang="zh-TW" altLang="en-US" sz="1200">
                <a:solidFill>
                  <a:srgbClr val="FFFFFF"/>
                </a:solidFill>
                <a:cs typeface="+mn-ea"/>
                <a:sym typeface="+mn-lt"/>
              </a:rPr>
              <a:t>與接收端裝置皆需支援 </a:t>
            </a:r>
            <a:r>
              <a:rPr lang="en-US" altLang="zh-TW" sz="1200" err="1">
                <a:solidFill>
                  <a:srgbClr val="FFFFFF"/>
                </a:solidFill>
                <a:cs typeface="+mn-ea"/>
                <a:sym typeface="+mn-lt"/>
              </a:rPr>
              <a:t>RoCE</a:t>
            </a:r>
            <a:r>
              <a:rPr lang="en-US" altLang="zh-TW" sz="120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zh-TW" altLang="en-US" sz="1200">
                <a:solidFill>
                  <a:srgbClr val="FFFFFF"/>
                </a:solidFill>
                <a:cs typeface="+mn-ea"/>
                <a:sym typeface="+mn-lt"/>
              </a:rPr>
              <a:t>協定，若接收端未支援，將會變回 </a:t>
            </a:r>
            <a:r>
              <a:rPr lang="en-US" altLang="zh-TW" sz="1200">
                <a:solidFill>
                  <a:srgbClr val="FFFFFF"/>
                </a:solidFill>
                <a:cs typeface="+mn-ea"/>
                <a:sym typeface="+mn-lt"/>
              </a:rPr>
              <a:t>TCP/IP </a:t>
            </a:r>
            <a:r>
              <a:rPr lang="zh-TW" altLang="en-US" sz="1200">
                <a:solidFill>
                  <a:srgbClr val="FFFFFF"/>
                </a:solidFill>
                <a:cs typeface="+mn-ea"/>
                <a:sym typeface="+mn-lt"/>
              </a:rPr>
              <a:t>傳輸。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8" name="矩形: 圓角 9">
            <a:extLst>
              <a:ext uri="{FF2B5EF4-FFF2-40B4-BE49-F238E27FC236}">
                <a16:creationId xmlns:a16="http://schemas.microsoft.com/office/drawing/2014/main" id="{2AD8C566-AB25-4738-B48C-9E3E461450C6}"/>
              </a:ext>
            </a:extLst>
          </p:cNvPr>
          <p:cNvSpPr/>
          <p:nvPr/>
        </p:nvSpPr>
        <p:spPr>
          <a:xfrm>
            <a:off x="5906945" y="3635084"/>
            <a:ext cx="6001449" cy="989198"/>
          </a:xfrm>
          <a:prstGeom prst="roundRect">
            <a:avLst>
              <a:gd name="adj" fmla="val 11968"/>
            </a:avLst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: 圓角 10">
            <a:extLst>
              <a:ext uri="{FF2B5EF4-FFF2-40B4-BE49-F238E27FC236}">
                <a16:creationId xmlns:a16="http://schemas.microsoft.com/office/drawing/2014/main" id="{34B00C4D-4C3B-4AD0-8EA7-6B7455B9870A}"/>
              </a:ext>
            </a:extLst>
          </p:cNvPr>
          <p:cNvSpPr/>
          <p:nvPr/>
        </p:nvSpPr>
        <p:spPr>
          <a:xfrm>
            <a:off x="5906945" y="4780623"/>
            <a:ext cx="6001449" cy="989198"/>
          </a:xfrm>
          <a:prstGeom prst="roundRect">
            <a:avLst>
              <a:gd name="adj" fmla="val 11968"/>
            </a:avLst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" name="圖形 11">
            <a:extLst>
              <a:ext uri="{FF2B5EF4-FFF2-40B4-BE49-F238E27FC236}">
                <a16:creationId xmlns:a16="http://schemas.microsoft.com/office/drawing/2014/main" id="{8C18E32B-395C-41AE-9151-1D7DDDB21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9203" y="3306741"/>
            <a:ext cx="249554" cy="1481657"/>
          </a:xfrm>
          <a:prstGeom prst="rect">
            <a:avLst/>
          </a:prstGeom>
        </p:spPr>
      </p:pic>
      <p:pic>
        <p:nvPicPr>
          <p:cNvPr id="11" name="圖形 12">
            <a:extLst>
              <a:ext uri="{FF2B5EF4-FFF2-40B4-BE49-F238E27FC236}">
                <a16:creationId xmlns:a16="http://schemas.microsoft.com/office/drawing/2014/main" id="{BA447F2F-372E-489E-A122-A91F8F080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527058" y="3441288"/>
            <a:ext cx="249554" cy="1481657"/>
          </a:xfrm>
          <a:prstGeom prst="rect">
            <a:avLst/>
          </a:prstGeom>
        </p:spPr>
      </p:pic>
      <p:pic>
        <p:nvPicPr>
          <p:cNvPr id="12" name="圖形 13">
            <a:extLst>
              <a:ext uri="{FF2B5EF4-FFF2-40B4-BE49-F238E27FC236}">
                <a16:creationId xmlns:a16="http://schemas.microsoft.com/office/drawing/2014/main" id="{763EF7D7-9B83-4643-B0D5-70A235808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67912" y="3306741"/>
            <a:ext cx="249554" cy="1481657"/>
          </a:xfrm>
          <a:prstGeom prst="rect">
            <a:avLst/>
          </a:prstGeom>
        </p:spPr>
      </p:pic>
      <p:pic>
        <p:nvPicPr>
          <p:cNvPr id="13" name="圖形 14">
            <a:extLst>
              <a:ext uri="{FF2B5EF4-FFF2-40B4-BE49-F238E27FC236}">
                <a16:creationId xmlns:a16="http://schemas.microsoft.com/office/drawing/2014/main" id="{394E8048-920B-4A26-A795-DFD9D5FD6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225767" y="3441288"/>
            <a:ext cx="249554" cy="1481657"/>
          </a:xfrm>
          <a:prstGeom prst="rect">
            <a:avLst/>
          </a:prstGeom>
        </p:spPr>
      </p:pic>
      <p:pic>
        <p:nvPicPr>
          <p:cNvPr id="14" name="圖形 15">
            <a:extLst>
              <a:ext uri="{FF2B5EF4-FFF2-40B4-BE49-F238E27FC236}">
                <a16:creationId xmlns:a16="http://schemas.microsoft.com/office/drawing/2014/main" id="{2B540C08-653A-4024-B496-3BBC24658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70804" y="3306741"/>
            <a:ext cx="249554" cy="1481657"/>
          </a:xfrm>
          <a:prstGeom prst="rect">
            <a:avLst/>
          </a:prstGeom>
        </p:spPr>
      </p:pic>
      <p:pic>
        <p:nvPicPr>
          <p:cNvPr id="15" name="圖形 16">
            <a:extLst>
              <a:ext uri="{FF2B5EF4-FFF2-40B4-BE49-F238E27FC236}">
                <a16:creationId xmlns:a16="http://schemas.microsoft.com/office/drawing/2014/main" id="{67B7E411-127F-4642-9280-3B9F8025B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828659" y="3441288"/>
            <a:ext cx="249554" cy="1481657"/>
          </a:xfrm>
          <a:prstGeom prst="rect">
            <a:avLst/>
          </a:prstGeom>
        </p:spPr>
      </p:pic>
      <p:sp>
        <p:nvSpPr>
          <p:cNvPr id="16" name="矩形: 圓角 17">
            <a:extLst>
              <a:ext uri="{FF2B5EF4-FFF2-40B4-BE49-F238E27FC236}">
                <a16:creationId xmlns:a16="http://schemas.microsoft.com/office/drawing/2014/main" id="{8DEFF809-E73F-4E88-A444-6E408A99508F}"/>
              </a:ext>
            </a:extLst>
          </p:cNvPr>
          <p:cNvSpPr/>
          <p:nvPr/>
        </p:nvSpPr>
        <p:spPr>
          <a:xfrm>
            <a:off x="6920862" y="2571949"/>
            <a:ext cx="1174705" cy="502480"/>
          </a:xfrm>
          <a:prstGeom prst="roundRect">
            <a:avLst/>
          </a:prstGeom>
          <a:solidFill>
            <a:srgbClr val="00A0B8"/>
          </a:solidFill>
          <a:ln>
            <a:noFill/>
          </a:ln>
          <a:effectLst>
            <a:innerShdw blurRad="101600">
              <a:schemeClr val="tx2">
                <a:lumMod val="50000"/>
                <a:alpha val="6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VM</a:t>
            </a:r>
            <a:endParaRPr lang="zh-TW" altLang="en-US" sz="1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ABADB51-4B28-47F1-A2D4-A35C1E6B77C2}"/>
              </a:ext>
            </a:extLst>
          </p:cNvPr>
          <p:cNvSpPr/>
          <p:nvPr/>
        </p:nvSpPr>
        <p:spPr>
          <a:xfrm>
            <a:off x="6920862" y="3018107"/>
            <a:ext cx="1174705" cy="383198"/>
          </a:xfrm>
          <a:prstGeom prst="rect">
            <a:avLst/>
          </a:prstGeom>
          <a:solidFill>
            <a:srgbClr val="7EC04F"/>
          </a:solidFill>
          <a:ln>
            <a:noFill/>
          </a:ln>
          <a:effectLst>
            <a:innerShdw blurRad="114300">
              <a:schemeClr val="accent6">
                <a:lumMod val="50000"/>
                <a:alpha val="6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VF Driver</a:t>
            </a:r>
            <a:endParaRPr lang="zh-TW" altLang="en-US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: 圓角 19">
            <a:extLst>
              <a:ext uri="{FF2B5EF4-FFF2-40B4-BE49-F238E27FC236}">
                <a16:creationId xmlns:a16="http://schemas.microsoft.com/office/drawing/2014/main" id="{89151B62-1F73-49CD-A900-5F7EC0A8AE18}"/>
              </a:ext>
            </a:extLst>
          </p:cNvPr>
          <p:cNvSpPr/>
          <p:nvPr/>
        </p:nvSpPr>
        <p:spPr>
          <a:xfrm>
            <a:off x="8568017" y="2571949"/>
            <a:ext cx="1174705" cy="502480"/>
          </a:xfrm>
          <a:prstGeom prst="roundRect">
            <a:avLst/>
          </a:prstGeom>
          <a:solidFill>
            <a:srgbClr val="00A0B8"/>
          </a:solidFill>
          <a:ln>
            <a:noFill/>
          </a:ln>
          <a:effectLst>
            <a:innerShdw blurRad="101600">
              <a:schemeClr val="tx2">
                <a:lumMod val="50000"/>
                <a:alpha val="6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VM</a:t>
            </a:r>
            <a:endParaRPr lang="zh-TW" altLang="en-US" sz="1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29FBE66-FA89-466E-B089-8CC8AAEB5857}"/>
              </a:ext>
            </a:extLst>
          </p:cNvPr>
          <p:cNvSpPr/>
          <p:nvPr/>
        </p:nvSpPr>
        <p:spPr>
          <a:xfrm>
            <a:off x="8568017" y="3018107"/>
            <a:ext cx="1174705" cy="383198"/>
          </a:xfrm>
          <a:prstGeom prst="rect">
            <a:avLst/>
          </a:prstGeom>
          <a:solidFill>
            <a:srgbClr val="7EC04F"/>
          </a:solidFill>
          <a:ln>
            <a:noFill/>
          </a:ln>
          <a:effectLst>
            <a:innerShdw blurRad="114300">
              <a:schemeClr val="accent6">
                <a:lumMod val="50000"/>
                <a:alpha val="6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VF Driver</a:t>
            </a:r>
            <a:endParaRPr lang="zh-TW" altLang="en-US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: 圓角 21">
            <a:extLst>
              <a:ext uri="{FF2B5EF4-FFF2-40B4-BE49-F238E27FC236}">
                <a16:creationId xmlns:a16="http://schemas.microsoft.com/office/drawing/2014/main" id="{69BCD7C8-A06F-4FD8-8EE4-DE51C53FBA0B}"/>
              </a:ext>
            </a:extLst>
          </p:cNvPr>
          <p:cNvSpPr/>
          <p:nvPr/>
        </p:nvSpPr>
        <p:spPr>
          <a:xfrm>
            <a:off x="10176404" y="2571949"/>
            <a:ext cx="1174705" cy="502480"/>
          </a:xfrm>
          <a:prstGeom prst="roundRect">
            <a:avLst/>
          </a:prstGeom>
          <a:solidFill>
            <a:srgbClr val="00A0B8"/>
          </a:solidFill>
          <a:ln>
            <a:noFill/>
          </a:ln>
          <a:effectLst>
            <a:innerShdw blurRad="101600">
              <a:schemeClr val="tx2">
                <a:lumMod val="50000"/>
                <a:alpha val="6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VM</a:t>
            </a:r>
            <a:endParaRPr lang="zh-TW" altLang="en-US" sz="1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1D1BB10-C53E-4D1F-ABE3-031B99454613}"/>
              </a:ext>
            </a:extLst>
          </p:cNvPr>
          <p:cNvSpPr/>
          <p:nvPr/>
        </p:nvSpPr>
        <p:spPr>
          <a:xfrm>
            <a:off x="10176404" y="3018107"/>
            <a:ext cx="1174705" cy="383198"/>
          </a:xfrm>
          <a:prstGeom prst="rect">
            <a:avLst/>
          </a:prstGeom>
          <a:solidFill>
            <a:srgbClr val="7EC04F"/>
          </a:solidFill>
          <a:ln>
            <a:noFill/>
          </a:ln>
          <a:effectLst>
            <a:innerShdw blurRad="114300">
              <a:schemeClr val="accent6">
                <a:lumMod val="50000"/>
                <a:alpha val="6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VF Driver</a:t>
            </a:r>
            <a:endParaRPr lang="zh-TW" altLang="en-US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9583C33-0BA8-408A-B86B-E7B4AA2972F7}"/>
              </a:ext>
            </a:extLst>
          </p:cNvPr>
          <p:cNvSpPr/>
          <p:nvPr/>
        </p:nvSpPr>
        <p:spPr>
          <a:xfrm>
            <a:off x="6695870" y="4849536"/>
            <a:ext cx="1676484" cy="383198"/>
          </a:xfrm>
          <a:prstGeom prst="rect">
            <a:avLst/>
          </a:prstGeom>
          <a:solidFill>
            <a:srgbClr val="EFEA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b="1">
                <a:solidFill>
                  <a:schemeClr val="tx1"/>
                </a:solidFill>
                <a:cs typeface="+mn-ea"/>
                <a:sym typeface="+mn-lt"/>
              </a:rPr>
              <a:t>Virtual Function</a:t>
            </a:r>
            <a:endParaRPr lang="zh-TW" altLang="en-US" sz="13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9CA82F9-2376-4498-8726-E241A74F0C87}"/>
              </a:ext>
            </a:extLst>
          </p:cNvPr>
          <p:cNvSpPr/>
          <p:nvPr/>
        </p:nvSpPr>
        <p:spPr>
          <a:xfrm>
            <a:off x="8423541" y="4849536"/>
            <a:ext cx="1676484" cy="383198"/>
          </a:xfrm>
          <a:prstGeom prst="rect">
            <a:avLst/>
          </a:prstGeom>
          <a:solidFill>
            <a:srgbClr val="EFEA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b="1">
                <a:solidFill>
                  <a:schemeClr val="tx1"/>
                </a:solidFill>
                <a:cs typeface="+mn-ea"/>
                <a:sym typeface="+mn-lt"/>
              </a:rPr>
              <a:t>Virtual Function</a:t>
            </a:r>
            <a:endParaRPr lang="zh-TW" altLang="en-US" sz="13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251F52D-ADAA-44FA-8995-C3A4419F4C7B}"/>
              </a:ext>
            </a:extLst>
          </p:cNvPr>
          <p:cNvSpPr/>
          <p:nvPr/>
        </p:nvSpPr>
        <p:spPr>
          <a:xfrm>
            <a:off x="10151211" y="4849536"/>
            <a:ext cx="1676484" cy="383198"/>
          </a:xfrm>
          <a:prstGeom prst="rect">
            <a:avLst/>
          </a:prstGeom>
          <a:solidFill>
            <a:srgbClr val="EFEA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b="1">
                <a:solidFill>
                  <a:schemeClr val="tx1"/>
                </a:solidFill>
                <a:cs typeface="+mn-ea"/>
                <a:sym typeface="+mn-lt"/>
              </a:rPr>
              <a:t>Virtual Function</a:t>
            </a:r>
            <a:endParaRPr lang="zh-TW" altLang="en-US" sz="13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FB65991-B05D-4A68-8E27-A270ADA99799}"/>
              </a:ext>
            </a:extLst>
          </p:cNvPr>
          <p:cNvSpPr/>
          <p:nvPr/>
        </p:nvSpPr>
        <p:spPr>
          <a:xfrm>
            <a:off x="6695870" y="5294260"/>
            <a:ext cx="5131825" cy="383198"/>
          </a:xfrm>
          <a:prstGeom prst="rect">
            <a:avLst/>
          </a:prstGeom>
          <a:solidFill>
            <a:srgbClr val="03D2F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tx1"/>
                </a:solidFill>
                <a:cs typeface="+mn-ea"/>
                <a:sym typeface="+mn-lt"/>
              </a:rPr>
              <a:t>Virtual Ethernet Bridge + Classifier</a:t>
            </a:r>
            <a:endParaRPr lang="zh-TW" altLang="en-US" sz="14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8AE0BB0-86A3-4660-B80A-B2B446A3D072}"/>
              </a:ext>
            </a:extLst>
          </p:cNvPr>
          <p:cNvSpPr txBox="1"/>
          <p:nvPr/>
        </p:nvSpPr>
        <p:spPr>
          <a:xfrm>
            <a:off x="5773977" y="3653610"/>
            <a:ext cx="13412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OS</a:t>
            </a:r>
            <a:endParaRPr lang="zh-TW" altLang="en-US" sz="1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2CFF920-960F-4EB7-A35E-BAE8D0D2F40B}"/>
              </a:ext>
            </a:extLst>
          </p:cNvPr>
          <p:cNvSpPr txBox="1"/>
          <p:nvPr/>
        </p:nvSpPr>
        <p:spPr>
          <a:xfrm>
            <a:off x="5706533" y="4810838"/>
            <a:ext cx="10035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cs typeface="+mn-ea"/>
                <a:sym typeface="+mn-lt"/>
              </a:rPr>
              <a:t>NIC</a:t>
            </a:r>
            <a:endParaRPr lang="zh-TW" altLang="en-US" sz="16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7475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63439"/>
            <a:ext cx="12192000" cy="1325563"/>
          </a:xfrm>
        </p:spPr>
        <p:txBody>
          <a:bodyPr>
            <a:normAutofit/>
          </a:bodyPr>
          <a:lstStyle/>
          <a:p>
            <a:pPr algn="ctr" fontAlgn="base"/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支援 </a:t>
            </a:r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RoCE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，降低延遲與 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CPU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耗損</a:t>
            </a:r>
          </a:p>
        </p:txBody>
      </p:sp>
      <p:sp>
        <p:nvSpPr>
          <p:cNvPr id="5" name="矩形 4"/>
          <p:cNvSpPr/>
          <p:nvPr/>
        </p:nvSpPr>
        <p:spPr>
          <a:xfrm>
            <a:off x="1344954" y="1690688"/>
            <a:ext cx="9739643" cy="828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支援 </a:t>
            </a:r>
            <a:r>
              <a:rPr lang="en-US" altLang="zh-TW" sz="2000" err="1">
                <a:solidFill>
                  <a:schemeClr val="bg1"/>
                </a:solidFill>
                <a:cs typeface="+mn-ea"/>
                <a:sym typeface="+mn-lt"/>
              </a:rPr>
              <a:t>RoCE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功能，可透過網路直接存取記憶體，降低延遲與 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CPU 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的資源消耗，可為您現有的 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VMware® 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虛擬化環境帶來顯著的效能改善和效率提升。</a:t>
            </a:r>
          </a:p>
        </p:txBody>
      </p:sp>
      <p:sp>
        <p:nvSpPr>
          <p:cNvPr id="6" name="矩形: 圓角 33">
            <a:extLst>
              <a:ext uri="{FF2B5EF4-FFF2-40B4-BE49-F238E27FC236}">
                <a16:creationId xmlns:a16="http://schemas.microsoft.com/office/drawing/2014/main" id="{EC212A3B-D11B-0669-C12A-4D1A2E6A4A78}"/>
              </a:ext>
            </a:extLst>
          </p:cNvPr>
          <p:cNvSpPr/>
          <p:nvPr/>
        </p:nvSpPr>
        <p:spPr>
          <a:xfrm>
            <a:off x="838200" y="2984318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9" name="矩形: 圓角 33">
            <a:extLst>
              <a:ext uri="{FF2B5EF4-FFF2-40B4-BE49-F238E27FC236}">
                <a16:creationId xmlns:a16="http://schemas.microsoft.com/office/drawing/2014/main" id="{C466698C-A5EC-5848-D897-4815CD472479}"/>
              </a:ext>
            </a:extLst>
          </p:cNvPr>
          <p:cNvSpPr/>
          <p:nvPr/>
        </p:nvSpPr>
        <p:spPr>
          <a:xfrm>
            <a:off x="6174466" y="3000975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D448695-61E7-387F-BCE9-77BB0CEC07E1}"/>
              </a:ext>
            </a:extLst>
          </p:cNvPr>
          <p:cNvSpPr/>
          <p:nvPr/>
        </p:nvSpPr>
        <p:spPr>
          <a:xfrm>
            <a:off x="5250450" y="2701350"/>
            <a:ext cx="1713096" cy="386169"/>
          </a:xfrm>
          <a:prstGeom prst="rect">
            <a:avLst/>
          </a:prstGeom>
          <a:solidFill>
            <a:srgbClr val="EC4823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Without </a:t>
            </a:r>
            <a:r>
              <a:rPr lang="en-US" altLang="zh-TW" err="1">
                <a:cs typeface="+mn-ea"/>
                <a:sym typeface="+mn-lt"/>
              </a:rPr>
              <a:t>RoCE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75C9527-6AC8-F80E-7DB5-C43F2D064E1C}"/>
              </a:ext>
            </a:extLst>
          </p:cNvPr>
          <p:cNvSpPr/>
          <p:nvPr/>
        </p:nvSpPr>
        <p:spPr>
          <a:xfrm>
            <a:off x="2513322" y="3480426"/>
            <a:ext cx="1766267" cy="650939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5AB84AF-D918-579E-AE36-228F1B62740E}"/>
              </a:ext>
            </a:extLst>
          </p:cNvPr>
          <p:cNvSpPr/>
          <p:nvPr/>
        </p:nvSpPr>
        <p:spPr>
          <a:xfrm>
            <a:off x="4768575" y="3312821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Ethernet</a:t>
            </a:r>
            <a:endParaRPr lang="zh-TW" altLang="en-US" sz="1400">
              <a:cs typeface="+mn-ea"/>
              <a:sym typeface="+mn-lt"/>
            </a:endParaRP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B1A25CE5-738C-A460-6C25-9A823BB6F397}"/>
              </a:ext>
            </a:extLst>
          </p:cNvPr>
          <p:cNvCxnSpPr>
            <a:cxnSpLocks/>
          </p:cNvCxnSpPr>
          <p:nvPr/>
        </p:nvCxnSpPr>
        <p:spPr>
          <a:xfrm>
            <a:off x="1742676" y="3574624"/>
            <a:ext cx="4579421" cy="0"/>
          </a:xfrm>
          <a:prstGeom prst="line">
            <a:avLst/>
          </a:prstGeom>
          <a:ln w="63500">
            <a:solidFill>
              <a:srgbClr val="F3A1AB"/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174D790E-9F32-2B24-6F0A-A8BD7775A95D}"/>
              </a:ext>
            </a:extLst>
          </p:cNvPr>
          <p:cNvCxnSpPr>
            <a:cxnSpLocks/>
          </p:cNvCxnSpPr>
          <p:nvPr/>
        </p:nvCxnSpPr>
        <p:spPr>
          <a:xfrm>
            <a:off x="1745451" y="3574624"/>
            <a:ext cx="4576646" cy="0"/>
          </a:xfrm>
          <a:prstGeom prst="line">
            <a:avLst/>
          </a:prstGeom>
          <a:ln w="63500" cap="sq">
            <a:solidFill>
              <a:srgbClr val="EC441E"/>
            </a:solidFill>
            <a:prstDash val="sysDot"/>
            <a:beve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EA76FDAE-C0EC-D854-5BAD-169F85527DCC}"/>
              </a:ext>
            </a:extLst>
          </p:cNvPr>
          <p:cNvSpPr/>
          <p:nvPr/>
        </p:nvSpPr>
        <p:spPr>
          <a:xfrm>
            <a:off x="1170296" y="3312821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Memory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26484C9-3815-8331-882E-0D20F39F486C}"/>
              </a:ext>
            </a:extLst>
          </p:cNvPr>
          <p:cNvSpPr/>
          <p:nvPr/>
        </p:nvSpPr>
        <p:spPr>
          <a:xfrm>
            <a:off x="7907651" y="3492237"/>
            <a:ext cx="1645714" cy="65578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zh-TW" sz="1400">
                <a:cs typeface="+mn-ea"/>
                <a:sym typeface="+mn-lt"/>
              </a:rPr>
              <a:t>Socket Layer and Network Drivers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A49E834-DEE3-9334-F9F2-81F22361557C}"/>
              </a:ext>
            </a:extLst>
          </p:cNvPr>
          <p:cNvSpPr/>
          <p:nvPr/>
        </p:nvSpPr>
        <p:spPr>
          <a:xfrm>
            <a:off x="6479028" y="3329478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Ethernet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58B4D62-0B08-CCE1-73E4-65CF4426551E}"/>
              </a:ext>
            </a:extLst>
          </p:cNvPr>
          <p:cNvSpPr/>
          <p:nvPr/>
        </p:nvSpPr>
        <p:spPr>
          <a:xfrm>
            <a:off x="10121465" y="3329478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Memory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5E89B81-91D9-BA6F-14ED-DB7E0076BB58}"/>
              </a:ext>
            </a:extLst>
          </p:cNvPr>
          <p:cNvSpPr txBox="1"/>
          <p:nvPr/>
        </p:nvSpPr>
        <p:spPr>
          <a:xfrm>
            <a:off x="2489574" y="3638540"/>
            <a:ext cx="1813762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Socket Layer and Network Drivers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矩形: 圓角 33">
            <a:extLst>
              <a:ext uri="{FF2B5EF4-FFF2-40B4-BE49-F238E27FC236}">
                <a16:creationId xmlns:a16="http://schemas.microsoft.com/office/drawing/2014/main" id="{091AD7E6-A915-BB1B-1EAF-01469B3CBB77}"/>
              </a:ext>
            </a:extLst>
          </p:cNvPr>
          <p:cNvSpPr/>
          <p:nvPr/>
        </p:nvSpPr>
        <p:spPr>
          <a:xfrm>
            <a:off x="838200" y="5043588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41" name="矩形: 圓角 33">
            <a:extLst>
              <a:ext uri="{FF2B5EF4-FFF2-40B4-BE49-F238E27FC236}">
                <a16:creationId xmlns:a16="http://schemas.microsoft.com/office/drawing/2014/main" id="{4997BC1A-DA40-F766-0D50-51365162585B}"/>
              </a:ext>
            </a:extLst>
          </p:cNvPr>
          <p:cNvSpPr/>
          <p:nvPr/>
        </p:nvSpPr>
        <p:spPr>
          <a:xfrm>
            <a:off x="6174466" y="5060245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01F8972-FDF5-4E6A-2536-FB7FA201479B}"/>
              </a:ext>
            </a:extLst>
          </p:cNvPr>
          <p:cNvSpPr/>
          <p:nvPr/>
        </p:nvSpPr>
        <p:spPr>
          <a:xfrm>
            <a:off x="5250450" y="4760620"/>
            <a:ext cx="1713096" cy="386169"/>
          </a:xfrm>
          <a:prstGeom prst="rect">
            <a:avLst/>
          </a:prstGeom>
          <a:solidFill>
            <a:srgbClr val="2B8D4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With </a:t>
            </a:r>
            <a:r>
              <a:rPr lang="en-US" altLang="zh-TW" err="1">
                <a:cs typeface="+mn-ea"/>
                <a:sym typeface="+mn-lt"/>
              </a:rPr>
              <a:t>RoCE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EC035EE-60A3-4BBF-3720-FE0CC02C2E34}"/>
              </a:ext>
            </a:extLst>
          </p:cNvPr>
          <p:cNvSpPr/>
          <p:nvPr/>
        </p:nvSpPr>
        <p:spPr>
          <a:xfrm>
            <a:off x="4768575" y="5511730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Ethernet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5B4DDDF-CCCD-F6C3-DAB6-56505A939653}"/>
              </a:ext>
            </a:extLst>
          </p:cNvPr>
          <p:cNvSpPr/>
          <p:nvPr/>
        </p:nvSpPr>
        <p:spPr>
          <a:xfrm>
            <a:off x="7907651" y="5387492"/>
            <a:ext cx="1645714" cy="65578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zh-TW" sz="1400">
                <a:cs typeface="+mn-ea"/>
                <a:sym typeface="+mn-lt"/>
              </a:rPr>
              <a:t>Socket Layer and Network Drivers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DE192F3C-8BB0-AE40-8494-872BFA6775BE}"/>
              </a:ext>
            </a:extLst>
          </p:cNvPr>
          <p:cNvSpPr/>
          <p:nvPr/>
        </p:nvSpPr>
        <p:spPr>
          <a:xfrm>
            <a:off x="6479028" y="5528387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Ethernet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D13329A-8187-1B5A-9D55-C12E97DDB89B}"/>
              </a:ext>
            </a:extLst>
          </p:cNvPr>
          <p:cNvSpPr/>
          <p:nvPr/>
        </p:nvSpPr>
        <p:spPr>
          <a:xfrm>
            <a:off x="2623702" y="5387492"/>
            <a:ext cx="1645714" cy="65578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zh-TW" sz="1400">
                <a:cs typeface="+mn-ea"/>
                <a:sym typeface="+mn-lt"/>
              </a:rPr>
              <a:t>Socket Layer and Network Drivers</a:t>
            </a:r>
            <a:endParaRPr lang="zh-TW" altLang="en-US" sz="1400">
              <a:cs typeface="+mn-ea"/>
              <a:sym typeface="+mn-lt"/>
            </a:endParaRPr>
          </a:p>
        </p:txBody>
      </p: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328B009C-ED83-0BED-C42E-525173553C59}"/>
              </a:ext>
            </a:extLst>
          </p:cNvPr>
          <p:cNvCxnSpPr>
            <a:cxnSpLocks/>
          </p:cNvCxnSpPr>
          <p:nvPr/>
        </p:nvCxnSpPr>
        <p:spPr>
          <a:xfrm>
            <a:off x="2021976" y="5971798"/>
            <a:ext cx="278354" cy="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2F685E3B-296D-09AC-85E2-449A5C022620}"/>
              </a:ext>
            </a:extLst>
          </p:cNvPr>
          <p:cNvCxnSpPr>
            <a:cxnSpLocks/>
          </p:cNvCxnSpPr>
          <p:nvPr/>
        </p:nvCxnSpPr>
        <p:spPr>
          <a:xfrm>
            <a:off x="2304563" y="5938838"/>
            <a:ext cx="0" cy="34925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56DA3E3A-B8AB-55F4-69D4-8A1E10E6AE47}"/>
              </a:ext>
            </a:extLst>
          </p:cNvPr>
          <p:cNvCxnSpPr>
            <a:cxnSpLocks/>
          </p:cNvCxnSpPr>
          <p:nvPr/>
        </p:nvCxnSpPr>
        <p:spPr>
          <a:xfrm>
            <a:off x="2020388" y="5970499"/>
            <a:ext cx="363268" cy="0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A2F58A4B-AAF1-31CF-7DCB-89E8C37E4E5F}"/>
              </a:ext>
            </a:extLst>
          </p:cNvPr>
          <p:cNvCxnSpPr>
            <a:cxnSpLocks/>
          </p:cNvCxnSpPr>
          <p:nvPr/>
        </p:nvCxnSpPr>
        <p:spPr>
          <a:xfrm>
            <a:off x="9775825" y="5971798"/>
            <a:ext cx="345640" cy="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C9BE86EB-76D9-8B99-D0DF-BDCD9C23280E}"/>
              </a:ext>
            </a:extLst>
          </p:cNvPr>
          <p:cNvCxnSpPr>
            <a:cxnSpLocks/>
          </p:cNvCxnSpPr>
          <p:nvPr/>
        </p:nvCxnSpPr>
        <p:spPr>
          <a:xfrm>
            <a:off x="9809481" y="5971798"/>
            <a:ext cx="0" cy="31629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6AFCDDB6-1EB1-92F5-9525-8814116407B9}"/>
              </a:ext>
            </a:extLst>
          </p:cNvPr>
          <p:cNvCxnSpPr>
            <a:cxnSpLocks/>
          </p:cNvCxnSpPr>
          <p:nvPr/>
        </p:nvCxnSpPr>
        <p:spPr>
          <a:xfrm>
            <a:off x="9895243" y="5972087"/>
            <a:ext cx="363268" cy="0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1DA52032-9ED8-F9BE-4D6C-FFB229477D12}"/>
              </a:ext>
            </a:extLst>
          </p:cNvPr>
          <p:cNvCxnSpPr>
            <a:cxnSpLocks/>
          </p:cNvCxnSpPr>
          <p:nvPr/>
        </p:nvCxnSpPr>
        <p:spPr>
          <a:xfrm>
            <a:off x="9808198" y="5970499"/>
            <a:ext cx="0" cy="287115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9485597B-10DF-6E34-786A-D349AFA071EE}"/>
              </a:ext>
            </a:extLst>
          </p:cNvPr>
          <p:cNvSpPr/>
          <p:nvPr/>
        </p:nvSpPr>
        <p:spPr>
          <a:xfrm>
            <a:off x="10121465" y="5388748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Memory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45E35A0A-0D3B-8D3D-8E7C-97749244D35A}"/>
              </a:ext>
            </a:extLst>
          </p:cNvPr>
          <p:cNvSpPr/>
          <p:nvPr/>
        </p:nvSpPr>
        <p:spPr>
          <a:xfrm>
            <a:off x="1170296" y="5372091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Memory</a:t>
            </a:r>
            <a:endParaRPr lang="zh-TW" altLang="en-US" sz="1400">
              <a:cs typeface="+mn-ea"/>
              <a:sym typeface="+mn-lt"/>
            </a:endParaRPr>
          </a:p>
        </p:txBody>
      </p: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A867B322-EA77-A1F5-EB12-FA6E42494F4A}"/>
              </a:ext>
            </a:extLst>
          </p:cNvPr>
          <p:cNvCxnSpPr>
            <a:cxnSpLocks/>
          </p:cNvCxnSpPr>
          <p:nvPr/>
        </p:nvCxnSpPr>
        <p:spPr>
          <a:xfrm>
            <a:off x="2306456" y="6257614"/>
            <a:ext cx="7515761" cy="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F9B0B4EF-F574-FC0B-FF9B-7D4F6263D2F0}"/>
              </a:ext>
            </a:extLst>
          </p:cNvPr>
          <p:cNvCxnSpPr>
            <a:cxnSpLocks/>
          </p:cNvCxnSpPr>
          <p:nvPr/>
        </p:nvCxnSpPr>
        <p:spPr>
          <a:xfrm>
            <a:off x="2408740" y="6257614"/>
            <a:ext cx="7385221" cy="0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C27E5100-A5E5-6EA2-D845-8A54ACD9F4CF}"/>
              </a:ext>
            </a:extLst>
          </p:cNvPr>
          <p:cNvCxnSpPr>
            <a:cxnSpLocks/>
          </p:cNvCxnSpPr>
          <p:nvPr/>
        </p:nvCxnSpPr>
        <p:spPr>
          <a:xfrm>
            <a:off x="2306456" y="5970499"/>
            <a:ext cx="0" cy="287115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120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41236"/>
            <a:ext cx="10515600" cy="1325563"/>
          </a:xfrm>
        </p:spPr>
        <p:txBody>
          <a:bodyPr>
            <a:normAutofit/>
          </a:bodyPr>
          <a:lstStyle/>
          <a:p>
            <a:pPr algn="ctr" fontAlgn="base"/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支援 </a:t>
            </a:r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iSER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，強化您的虛擬環境效能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115A07E-93A4-00BA-A304-50FE6C2D6899}"/>
              </a:ext>
            </a:extLst>
          </p:cNvPr>
          <p:cNvSpPr/>
          <p:nvPr/>
        </p:nvSpPr>
        <p:spPr>
          <a:xfrm>
            <a:off x="622300" y="1757263"/>
            <a:ext cx="11112500" cy="990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sz="1750">
                <a:solidFill>
                  <a:schemeClr val="bg1"/>
                </a:solidFill>
                <a:cs typeface="+mn-ea"/>
                <a:sym typeface="+mn-lt"/>
              </a:rPr>
              <a:t>支援 </a:t>
            </a:r>
            <a:r>
              <a:rPr lang="en-US" altLang="zh-TW" sz="1750" err="1">
                <a:solidFill>
                  <a:schemeClr val="bg1"/>
                </a:solidFill>
                <a:cs typeface="+mn-ea"/>
                <a:sym typeface="+mn-lt"/>
              </a:rPr>
              <a:t>iSER</a:t>
            </a:r>
            <a:r>
              <a:rPr lang="en-US" altLang="zh-TW" sz="175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1750">
                <a:solidFill>
                  <a:schemeClr val="bg1"/>
                </a:solidFill>
                <a:cs typeface="+mn-ea"/>
                <a:sym typeface="+mn-lt"/>
              </a:rPr>
              <a:t>功能，結合了 </a:t>
            </a:r>
            <a:r>
              <a:rPr lang="en-US" altLang="zh-TW" sz="1750">
                <a:solidFill>
                  <a:schemeClr val="bg1"/>
                </a:solidFill>
                <a:cs typeface="+mn-ea"/>
                <a:sym typeface="+mn-lt"/>
              </a:rPr>
              <a:t>iSCSI </a:t>
            </a:r>
            <a:r>
              <a:rPr lang="zh-TW" altLang="en-US" sz="1750">
                <a:solidFill>
                  <a:schemeClr val="bg1"/>
                </a:solidFill>
                <a:cs typeface="+mn-ea"/>
                <a:sym typeface="+mn-lt"/>
              </a:rPr>
              <a:t>和 </a:t>
            </a:r>
            <a:r>
              <a:rPr lang="en-US" altLang="zh-TW" sz="1750">
                <a:solidFill>
                  <a:schemeClr val="bg1"/>
                </a:solidFill>
                <a:cs typeface="+mn-ea"/>
                <a:sym typeface="+mn-lt"/>
              </a:rPr>
              <a:t>RDMA (Remote Direct Memory Access)</a:t>
            </a:r>
            <a:r>
              <a:rPr lang="zh-TW" altLang="en-US" sz="1750">
                <a:solidFill>
                  <a:schemeClr val="bg1"/>
                </a:solidFill>
                <a:cs typeface="+mn-ea"/>
                <a:sym typeface="+mn-lt"/>
              </a:rPr>
              <a:t>，可讓資料繞過一般網路驅動程式和通訊端層，直接進入 </a:t>
            </a:r>
            <a:r>
              <a:rPr lang="en-US" altLang="zh-TW" sz="1750">
                <a:solidFill>
                  <a:schemeClr val="bg1"/>
                </a:solidFill>
                <a:cs typeface="+mn-ea"/>
                <a:sym typeface="+mn-lt"/>
              </a:rPr>
              <a:t>VMware </a:t>
            </a:r>
            <a:r>
              <a:rPr lang="en-US" altLang="zh-TW" sz="1750" err="1">
                <a:solidFill>
                  <a:schemeClr val="bg1"/>
                </a:solidFill>
                <a:cs typeface="+mn-ea"/>
                <a:sym typeface="+mn-lt"/>
              </a:rPr>
              <a:t>ESXi</a:t>
            </a:r>
            <a:r>
              <a:rPr lang="en-US" altLang="zh-TW" sz="175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1750">
                <a:solidFill>
                  <a:schemeClr val="bg1"/>
                </a:solidFill>
                <a:cs typeface="+mn-ea"/>
                <a:sym typeface="+mn-lt"/>
              </a:rPr>
              <a:t>伺服器和 </a:t>
            </a:r>
            <a:r>
              <a:rPr lang="en-US" altLang="zh-TW" sz="1750">
                <a:solidFill>
                  <a:schemeClr val="bg1"/>
                </a:solidFill>
                <a:cs typeface="+mn-ea"/>
                <a:sym typeface="+mn-lt"/>
              </a:rPr>
              <a:t>NAS </a:t>
            </a:r>
            <a:r>
              <a:rPr lang="zh-TW" altLang="en-US" sz="1750">
                <a:solidFill>
                  <a:schemeClr val="bg1"/>
                </a:solidFill>
                <a:cs typeface="+mn-ea"/>
                <a:sym typeface="+mn-lt"/>
              </a:rPr>
              <a:t>的記憶體緩衝區，如此一來，反應時間可有效降低，大幅提升伺服器或儲存裝置的虛擬化環境存取效能。</a:t>
            </a:r>
          </a:p>
        </p:txBody>
      </p:sp>
      <p:sp>
        <p:nvSpPr>
          <p:cNvPr id="6" name="矩形: 圓角 33">
            <a:extLst>
              <a:ext uri="{FF2B5EF4-FFF2-40B4-BE49-F238E27FC236}">
                <a16:creationId xmlns:a16="http://schemas.microsoft.com/office/drawing/2014/main" id="{9B0C3BA6-3177-7F22-B860-BCFC907F6D90}"/>
              </a:ext>
            </a:extLst>
          </p:cNvPr>
          <p:cNvSpPr/>
          <p:nvPr/>
        </p:nvSpPr>
        <p:spPr>
          <a:xfrm>
            <a:off x="838200" y="3124018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7" name="矩形: 圓角 33">
            <a:extLst>
              <a:ext uri="{FF2B5EF4-FFF2-40B4-BE49-F238E27FC236}">
                <a16:creationId xmlns:a16="http://schemas.microsoft.com/office/drawing/2014/main" id="{CED4196C-B975-D1E1-4AB7-BBF5DA120648}"/>
              </a:ext>
            </a:extLst>
          </p:cNvPr>
          <p:cNvSpPr/>
          <p:nvPr/>
        </p:nvSpPr>
        <p:spPr>
          <a:xfrm>
            <a:off x="6174466" y="3140675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DCFA58E-1ED3-4425-BEFF-836F5C68BD4D}"/>
              </a:ext>
            </a:extLst>
          </p:cNvPr>
          <p:cNvSpPr/>
          <p:nvPr/>
        </p:nvSpPr>
        <p:spPr>
          <a:xfrm>
            <a:off x="5250450" y="2841050"/>
            <a:ext cx="1713096" cy="386169"/>
          </a:xfrm>
          <a:prstGeom prst="rect">
            <a:avLst/>
          </a:prstGeom>
          <a:solidFill>
            <a:srgbClr val="EC4823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Without </a:t>
            </a:r>
            <a:r>
              <a:rPr lang="en-US" altLang="zh-TW" err="1">
                <a:cs typeface="+mn-ea"/>
                <a:sym typeface="+mn-lt"/>
              </a:rPr>
              <a:t>iSER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0018186-7695-8E4A-D8E5-EB0DCBAE4DEE}"/>
              </a:ext>
            </a:extLst>
          </p:cNvPr>
          <p:cNvSpPr/>
          <p:nvPr/>
        </p:nvSpPr>
        <p:spPr>
          <a:xfrm>
            <a:off x="2513322" y="3620126"/>
            <a:ext cx="1766267" cy="650939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9364463-776E-3599-D313-A71084E3B245}"/>
              </a:ext>
            </a:extLst>
          </p:cNvPr>
          <p:cNvSpPr/>
          <p:nvPr/>
        </p:nvSpPr>
        <p:spPr>
          <a:xfrm>
            <a:off x="4768575" y="3452521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Ethernet</a:t>
            </a:r>
            <a:endParaRPr lang="zh-TW" altLang="en-US" sz="1400">
              <a:cs typeface="+mn-ea"/>
              <a:sym typeface="+mn-lt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291479F-B530-B4D3-0B5E-C8405A180A4B}"/>
              </a:ext>
            </a:extLst>
          </p:cNvPr>
          <p:cNvCxnSpPr>
            <a:cxnSpLocks/>
          </p:cNvCxnSpPr>
          <p:nvPr/>
        </p:nvCxnSpPr>
        <p:spPr>
          <a:xfrm>
            <a:off x="1742676" y="3714324"/>
            <a:ext cx="4579421" cy="0"/>
          </a:xfrm>
          <a:prstGeom prst="line">
            <a:avLst/>
          </a:prstGeom>
          <a:ln w="63500">
            <a:solidFill>
              <a:srgbClr val="F3A1AB"/>
            </a:solidFill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BEA7CC08-8CA9-DCA0-03FA-744CDACDC878}"/>
              </a:ext>
            </a:extLst>
          </p:cNvPr>
          <p:cNvCxnSpPr>
            <a:cxnSpLocks/>
          </p:cNvCxnSpPr>
          <p:nvPr/>
        </p:nvCxnSpPr>
        <p:spPr>
          <a:xfrm>
            <a:off x="1745451" y="3714324"/>
            <a:ext cx="4576646" cy="0"/>
          </a:xfrm>
          <a:prstGeom prst="line">
            <a:avLst/>
          </a:prstGeom>
          <a:ln w="63500" cap="sq">
            <a:solidFill>
              <a:srgbClr val="EC441E"/>
            </a:solidFill>
            <a:prstDash val="sysDot"/>
            <a:beve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251096E9-95C1-68AD-7F0A-8FEDF81ADBB1}"/>
              </a:ext>
            </a:extLst>
          </p:cNvPr>
          <p:cNvSpPr/>
          <p:nvPr/>
        </p:nvSpPr>
        <p:spPr>
          <a:xfrm>
            <a:off x="1170296" y="3452521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Memory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C1E8578-AE03-E5EE-C66B-A80B9CCA430D}"/>
              </a:ext>
            </a:extLst>
          </p:cNvPr>
          <p:cNvSpPr/>
          <p:nvPr/>
        </p:nvSpPr>
        <p:spPr>
          <a:xfrm>
            <a:off x="7907651" y="3631937"/>
            <a:ext cx="1645714" cy="65578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zh-TW" sz="1400">
                <a:cs typeface="+mn-ea"/>
                <a:sym typeface="+mn-lt"/>
              </a:rPr>
              <a:t>Socket Layer and Network Drivers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12CA7BD-E9BA-6690-7A74-CB183E971E3D}"/>
              </a:ext>
            </a:extLst>
          </p:cNvPr>
          <p:cNvSpPr/>
          <p:nvPr/>
        </p:nvSpPr>
        <p:spPr>
          <a:xfrm>
            <a:off x="6479028" y="3469178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Ethernet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9DD5B02-99E2-9CCB-A847-66FAE3B70167}"/>
              </a:ext>
            </a:extLst>
          </p:cNvPr>
          <p:cNvSpPr/>
          <p:nvPr/>
        </p:nvSpPr>
        <p:spPr>
          <a:xfrm>
            <a:off x="10121465" y="3469178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Memory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6AABC2B-3566-3542-E607-14E4C29532BF}"/>
              </a:ext>
            </a:extLst>
          </p:cNvPr>
          <p:cNvSpPr txBox="1"/>
          <p:nvPr/>
        </p:nvSpPr>
        <p:spPr>
          <a:xfrm>
            <a:off x="2489574" y="3778240"/>
            <a:ext cx="1813762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50"/>
              </a:lnSpc>
            </a:pPr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Socket Layer and Network Drivers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: 圓角 33">
            <a:extLst>
              <a:ext uri="{FF2B5EF4-FFF2-40B4-BE49-F238E27FC236}">
                <a16:creationId xmlns:a16="http://schemas.microsoft.com/office/drawing/2014/main" id="{F808C6E8-AE60-BB6E-EB9D-A302D16D9C7D}"/>
              </a:ext>
            </a:extLst>
          </p:cNvPr>
          <p:cNvSpPr/>
          <p:nvPr/>
        </p:nvSpPr>
        <p:spPr>
          <a:xfrm>
            <a:off x="838200" y="5119788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19" name="矩形: 圓角 33">
            <a:extLst>
              <a:ext uri="{FF2B5EF4-FFF2-40B4-BE49-F238E27FC236}">
                <a16:creationId xmlns:a16="http://schemas.microsoft.com/office/drawing/2014/main" id="{209ECF11-5B18-103C-A4BD-BF00C4526F19}"/>
              </a:ext>
            </a:extLst>
          </p:cNvPr>
          <p:cNvSpPr/>
          <p:nvPr/>
        </p:nvSpPr>
        <p:spPr>
          <a:xfrm>
            <a:off x="6174466" y="5136445"/>
            <a:ext cx="5179335" cy="1574616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582444B-C54F-B0A7-58A1-42896C590B6F}"/>
              </a:ext>
            </a:extLst>
          </p:cNvPr>
          <p:cNvSpPr/>
          <p:nvPr/>
        </p:nvSpPr>
        <p:spPr>
          <a:xfrm>
            <a:off x="5250450" y="4836820"/>
            <a:ext cx="1713096" cy="386169"/>
          </a:xfrm>
          <a:prstGeom prst="rect">
            <a:avLst/>
          </a:prstGeom>
          <a:solidFill>
            <a:srgbClr val="2B8D4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With </a:t>
            </a:r>
            <a:r>
              <a:rPr lang="en-US" altLang="zh-TW" err="1">
                <a:cs typeface="+mn-ea"/>
                <a:sym typeface="+mn-lt"/>
              </a:rPr>
              <a:t>iSER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351B0E0-BB5B-7CB4-CD3D-886C8ADBAC1D}"/>
              </a:ext>
            </a:extLst>
          </p:cNvPr>
          <p:cNvSpPr/>
          <p:nvPr/>
        </p:nvSpPr>
        <p:spPr>
          <a:xfrm>
            <a:off x="4768575" y="5587930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Ethernet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9B7C39-8A2E-1D33-2766-0568AB325AA0}"/>
              </a:ext>
            </a:extLst>
          </p:cNvPr>
          <p:cNvSpPr/>
          <p:nvPr/>
        </p:nvSpPr>
        <p:spPr>
          <a:xfrm>
            <a:off x="7907651" y="5463692"/>
            <a:ext cx="1645714" cy="65578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zh-TW" sz="1400">
                <a:cs typeface="+mn-ea"/>
                <a:sym typeface="+mn-lt"/>
              </a:rPr>
              <a:t>Socket Layer and Network Drivers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607D91F-8E6E-A7EA-653E-757B4C5699C4}"/>
              </a:ext>
            </a:extLst>
          </p:cNvPr>
          <p:cNvSpPr/>
          <p:nvPr/>
        </p:nvSpPr>
        <p:spPr>
          <a:xfrm>
            <a:off x="6479028" y="5604587"/>
            <a:ext cx="929464" cy="886822"/>
          </a:xfrm>
          <a:prstGeom prst="rect">
            <a:avLst/>
          </a:prstGeom>
          <a:solidFill>
            <a:srgbClr val="F2A16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Ethernet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141F71E-FFAA-6232-ABB1-A915E93F177C}"/>
              </a:ext>
            </a:extLst>
          </p:cNvPr>
          <p:cNvSpPr/>
          <p:nvPr/>
        </p:nvSpPr>
        <p:spPr>
          <a:xfrm>
            <a:off x="2623702" y="5463692"/>
            <a:ext cx="1645714" cy="65578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zh-TW" sz="1400">
                <a:cs typeface="+mn-ea"/>
                <a:sym typeface="+mn-lt"/>
              </a:rPr>
              <a:t>Socket Layer and Network Drivers</a:t>
            </a:r>
            <a:endParaRPr lang="zh-TW" altLang="en-US" sz="1400">
              <a:cs typeface="+mn-ea"/>
              <a:sym typeface="+mn-lt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77BFB84C-E2E1-33C9-0AB2-05FFD69A16F4}"/>
              </a:ext>
            </a:extLst>
          </p:cNvPr>
          <p:cNvCxnSpPr>
            <a:cxnSpLocks/>
          </p:cNvCxnSpPr>
          <p:nvPr/>
        </p:nvCxnSpPr>
        <p:spPr>
          <a:xfrm>
            <a:off x="2021976" y="6047998"/>
            <a:ext cx="278354" cy="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D273A269-E6C4-072B-7798-3F96E9CDC47B}"/>
              </a:ext>
            </a:extLst>
          </p:cNvPr>
          <p:cNvCxnSpPr>
            <a:cxnSpLocks/>
          </p:cNvCxnSpPr>
          <p:nvPr/>
        </p:nvCxnSpPr>
        <p:spPr>
          <a:xfrm>
            <a:off x="2304563" y="6015038"/>
            <a:ext cx="0" cy="34925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D261F963-B881-6B2C-C5F2-805224CF908E}"/>
              </a:ext>
            </a:extLst>
          </p:cNvPr>
          <p:cNvCxnSpPr>
            <a:cxnSpLocks/>
          </p:cNvCxnSpPr>
          <p:nvPr/>
        </p:nvCxnSpPr>
        <p:spPr>
          <a:xfrm>
            <a:off x="2020388" y="6046699"/>
            <a:ext cx="363268" cy="0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3F3F76CF-C4AD-34A3-C730-E2318D4FCAFA}"/>
              </a:ext>
            </a:extLst>
          </p:cNvPr>
          <p:cNvCxnSpPr>
            <a:cxnSpLocks/>
          </p:cNvCxnSpPr>
          <p:nvPr/>
        </p:nvCxnSpPr>
        <p:spPr>
          <a:xfrm>
            <a:off x="9775825" y="6047998"/>
            <a:ext cx="345640" cy="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1FEF6608-A60D-1ABF-F7E2-1EE3CA602C5F}"/>
              </a:ext>
            </a:extLst>
          </p:cNvPr>
          <p:cNvCxnSpPr>
            <a:cxnSpLocks/>
          </p:cNvCxnSpPr>
          <p:nvPr/>
        </p:nvCxnSpPr>
        <p:spPr>
          <a:xfrm>
            <a:off x="9809481" y="6047998"/>
            <a:ext cx="0" cy="31629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761F8D90-647D-822D-6E60-BBCB58E16284}"/>
              </a:ext>
            </a:extLst>
          </p:cNvPr>
          <p:cNvCxnSpPr>
            <a:cxnSpLocks/>
          </p:cNvCxnSpPr>
          <p:nvPr/>
        </p:nvCxnSpPr>
        <p:spPr>
          <a:xfrm>
            <a:off x="9895243" y="6048287"/>
            <a:ext cx="363268" cy="0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048011EA-95E1-4F43-A3F8-1070250CA494}"/>
              </a:ext>
            </a:extLst>
          </p:cNvPr>
          <p:cNvCxnSpPr>
            <a:cxnSpLocks/>
          </p:cNvCxnSpPr>
          <p:nvPr/>
        </p:nvCxnSpPr>
        <p:spPr>
          <a:xfrm>
            <a:off x="9808198" y="6046699"/>
            <a:ext cx="0" cy="287115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56CB96A9-795E-B0B2-BEE1-48C486D60866}"/>
              </a:ext>
            </a:extLst>
          </p:cNvPr>
          <p:cNvSpPr/>
          <p:nvPr/>
        </p:nvSpPr>
        <p:spPr>
          <a:xfrm>
            <a:off x="10121465" y="5464948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Memory</a:t>
            </a:r>
            <a:endParaRPr lang="zh-TW" altLang="en-US" sz="1400"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358C22F-B13E-52F0-1062-03EAA2E17D84}"/>
              </a:ext>
            </a:extLst>
          </p:cNvPr>
          <p:cNvSpPr/>
          <p:nvPr/>
        </p:nvSpPr>
        <p:spPr>
          <a:xfrm>
            <a:off x="1170296" y="5448291"/>
            <a:ext cx="851680" cy="886822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>
                <a:cs typeface="+mn-ea"/>
                <a:sym typeface="+mn-lt"/>
              </a:rPr>
              <a:t>Memory</a:t>
            </a:r>
            <a:endParaRPr lang="zh-TW" altLang="en-US" sz="1400">
              <a:cs typeface="+mn-ea"/>
              <a:sym typeface="+mn-lt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58516CE8-65C5-22DC-E68D-B9432F778E34}"/>
              </a:ext>
            </a:extLst>
          </p:cNvPr>
          <p:cNvCxnSpPr>
            <a:cxnSpLocks/>
          </p:cNvCxnSpPr>
          <p:nvPr/>
        </p:nvCxnSpPr>
        <p:spPr>
          <a:xfrm>
            <a:off x="2306456" y="6333814"/>
            <a:ext cx="7515761" cy="0"/>
          </a:xfrm>
          <a:prstGeom prst="line">
            <a:avLst/>
          </a:prstGeom>
          <a:ln w="63500">
            <a:solidFill>
              <a:srgbClr val="68BFA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2A84A02B-E21B-F050-758E-BBBC46E46317}"/>
              </a:ext>
            </a:extLst>
          </p:cNvPr>
          <p:cNvCxnSpPr>
            <a:cxnSpLocks/>
          </p:cNvCxnSpPr>
          <p:nvPr/>
        </p:nvCxnSpPr>
        <p:spPr>
          <a:xfrm>
            <a:off x="2408740" y="6333814"/>
            <a:ext cx="7385221" cy="0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32AC1F9A-0939-BBA5-E1D1-C0D61C652F4C}"/>
              </a:ext>
            </a:extLst>
          </p:cNvPr>
          <p:cNvCxnSpPr>
            <a:cxnSpLocks/>
          </p:cNvCxnSpPr>
          <p:nvPr/>
        </p:nvCxnSpPr>
        <p:spPr>
          <a:xfrm>
            <a:off x="2306456" y="6046699"/>
            <a:ext cx="0" cy="287115"/>
          </a:xfrm>
          <a:prstGeom prst="line">
            <a:avLst/>
          </a:prstGeom>
          <a:ln w="63500" cap="sq">
            <a:solidFill>
              <a:srgbClr val="2B8D4E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36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77E6343A-345F-8FEB-49F8-E953793A1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6306" y="4074423"/>
            <a:ext cx="214647" cy="779509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55EAA778-F693-27BE-1A01-10CF75CB4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92349" y="2863295"/>
            <a:ext cx="3018896" cy="294986"/>
          </a:xfrm>
          <a:prstGeom prst="rect">
            <a:avLst/>
          </a:prstGeom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3705D8D9-BB23-B286-3C7B-0BE87D312364}"/>
              </a:ext>
            </a:extLst>
          </p:cNvPr>
          <p:cNvGrpSpPr/>
          <p:nvPr/>
        </p:nvGrpSpPr>
        <p:grpSpPr>
          <a:xfrm>
            <a:off x="6681989" y="6528229"/>
            <a:ext cx="3339065" cy="261610"/>
            <a:chOff x="6492644" y="6531224"/>
            <a:chExt cx="3911469" cy="306457"/>
          </a:xfrm>
        </p:grpSpPr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1183815A-4B3E-3A9D-E5C1-F1A59FD63E90}"/>
                </a:ext>
              </a:extLst>
            </p:cNvPr>
            <p:cNvSpPr txBox="1"/>
            <p:nvPr/>
          </p:nvSpPr>
          <p:spPr>
            <a:xfrm>
              <a:off x="6492644" y="6531224"/>
              <a:ext cx="1011152" cy="3064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100">
                  <a:solidFill>
                    <a:schemeClr val="bg1">
                      <a:lumMod val="95000"/>
                    </a:schemeClr>
                  </a:solidFill>
                  <a:cs typeface="+mn-ea"/>
                  <a:sym typeface="+mn-lt"/>
                </a:rPr>
                <a:t>資料來源：</a:t>
              </a:r>
            </a:p>
          </p:txBody>
        </p:sp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3C519CE9-9C9A-D734-C07F-8D17C1A8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62159" y="6604370"/>
              <a:ext cx="2941954" cy="173567"/>
            </a:xfrm>
            <a:prstGeom prst="rect">
              <a:avLst/>
            </a:prstGeom>
          </p:spPr>
        </p:pic>
      </p:grpSp>
      <p:sp>
        <p:nvSpPr>
          <p:cNvPr id="22" name="矩形: 圓角 33">
            <a:extLst>
              <a:ext uri="{FF2B5EF4-FFF2-40B4-BE49-F238E27FC236}">
                <a16:creationId xmlns:a16="http://schemas.microsoft.com/office/drawing/2014/main" id="{C39665E3-CF9F-8AA1-D3E9-62B3F7910172}"/>
              </a:ext>
            </a:extLst>
          </p:cNvPr>
          <p:cNvSpPr/>
          <p:nvPr/>
        </p:nvSpPr>
        <p:spPr>
          <a:xfrm>
            <a:off x="9068704" y="2863295"/>
            <a:ext cx="1198624" cy="2020780"/>
          </a:xfrm>
          <a:prstGeom prst="roundRect">
            <a:avLst>
              <a:gd name="adj" fmla="val 234"/>
            </a:avLst>
          </a:prstGeom>
          <a:solidFill>
            <a:srgbClr val="F5F9FD"/>
          </a:soli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1AED36-BCAA-9589-F86E-3EF8BAAA0764}"/>
              </a:ext>
            </a:extLst>
          </p:cNvPr>
          <p:cNvSpPr/>
          <p:nvPr/>
        </p:nvSpPr>
        <p:spPr>
          <a:xfrm>
            <a:off x="9237133" y="4155017"/>
            <a:ext cx="332414" cy="159007"/>
          </a:xfrm>
          <a:prstGeom prst="rect">
            <a:avLst/>
          </a:prstGeom>
          <a:solidFill>
            <a:srgbClr val="FCE06B"/>
          </a:solidFill>
          <a:ln>
            <a:noFill/>
          </a:ln>
          <a:effectLst>
            <a:outerShdw blurRad="431800" dist="279400" dir="5040000" sx="97000" sy="97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A8B0C3-61CA-A2FD-2137-C3F849DD5EEF}"/>
              </a:ext>
            </a:extLst>
          </p:cNvPr>
          <p:cNvSpPr/>
          <p:nvPr/>
        </p:nvSpPr>
        <p:spPr>
          <a:xfrm>
            <a:off x="9237133" y="3794513"/>
            <a:ext cx="332414" cy="159007"/>
          </a:xfrm>
          <a:prstGeom prst="rect">
            <a:avLst/>
          </a:prstGeom>
          <a:solidFill>
            <a:srgbClr val="225396"/>
          </a:solidFill>
          <a:ln>
            <a:noFill/>
          </a:ln>
          <a:effectLst>
            <a:outerShdw blurRad="431800" dist="279400" dir="5040000" sx="97000" sy="97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B81648B-4081-DC15-BE97-5904B7B44A72}"/>
              </a:ext>
            </a:extLst>
          </p:cNvPr>
          <p:cNvSpPr/>
          <p:nvPr/>
        </p:nvSpPr>
        <p:spPr>
          <a:xfrm>
            <a:off x="9237133" y="3413532"/>
            <a:ext cx="332414" cy="159007"/>
          </a:xfrm>
          <a:prstGeom prst="rect">
            <a:avLst/>
          </a:prstGeom>
          <a:solidFill>
            <a:srgbClr val="3E8ED9"/>
          </a:solidFill>
          <a:ln>
            <a:noFill/>
          </a:ln>
          <a:effectLst>
            <a:outerShdw blurRad="431800" dist="279400" dir="5040000" sx="97000" sy="97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B1E2F1E-9B99-2CBB-06E4-79A17C18FC81}"/>
              </a:ext>
            </a:extLst>
          </p:cNvPr>
          <p:cNvSpPr/>
          <p:nvPr/>
        </p:nvSpPr>
        <p:spPr>
          <a:xfrm>
            <a:off x="9237133" y="3064035"/>
            <a:ext cx="332414" cy="159007"/>
          </a:xfrm>
          <a:prstGeom prst="rect">
            <a:avLst/>
          </a:prstGeom>
          <a:solidFill>
            <a:srgbClr val="5FC1F6"/>
          </a:solidFill>
          <a:ln>
            <a:noFill/>
          </a:ln>
          <a:effectLst>
            <a:outerShdw blurRad="431800" dist="279400" dir="5040000" sx="97000" sy="97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3462DDD-D3A1-F0E1-8C11-67B5283052BE}"/>
              </a:ext>
            </a:extLst>
          </p:cNvPr>
          <p:cNvSpPr/>
          <p:nvPr/>
        </p:nvSpPr>
        <p:spPr>
          <a:xfrm>
            <a:off x="9237133" y="4507147"/>
            <a:ext cx="332414" cy="159007"/>
          </a:xfrm>
          <a:prstGeom prst="rect">
            <a:avLst/>
          </a:prstGeom>
          <a:solidFill>
            <a:srgbClr val="ECA533"/>
          </a:solidFill>
          <a:ln>
            <a:noFill/>
          </a:ln>
          <a:effectLst>
            <a:outerShdw blurRad="431800" dist="279400" dir="5040000" sx="97000" sy="97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>
              <a:cs typeface="+mn-ea"/>
              <a:sym typeface="+mn-lt"/>
            </a:endParaRPr>
          </a:p>
        </p:txBody>
      </p:sp>
      <p:pic>
        <p:nvPicPr>
          <p:cNvPr id="34" name="圖形 33">
            <a:extLst>
              <a:ext uri="{FF2B5EF4-FFF2-40B4-BE49-F238E27FC236}">
                <a16:creationId xmlns:a16="http://schemas.microsoft.com/office/drawing/2014/main" id="{5445567E-F9CB-96BF-D833-40A7827938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65698" y="3057600"/>
            <a:ext cx="367913" cy="166710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2C75D098-112B-9472-2ED2-59E254498E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73045" y="3403453"/>
            <a:ext cx="367913" cy="160962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F93D29DC-DF04-493E-19FB-E617248F94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73045" y="3794513"/>
            <a:ext cx="408154" cy="172459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3F144F48-5AE4-8F5D-26ED-BC79C7FB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81971" y="4145229"/>
            <a:ext cx="183957" cy="166710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6B7501B1-EDB6-1AFB-389A-3DDBF3BE68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682944" y="4503296"/>
            <a:ext cx="333422" cy="166710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3E573494-27ED-C473-7EF6-78BABD0C94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60749" y="2811878"/>
            <a:ext cx="6755850" cy="379447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441081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4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資料量快速增長，您需要快速安全的網路傳輸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1219680" y="1789192"/>
            <a:ext cx="10122959" cy="779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資料量逐年的攀升，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IDC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預估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2025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年時，全球所產生的新資料總量將達到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175ZB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，安全、先進、快速的網路傳輸將會是您必備的環境，以加速並保護雲端和資料中心的工作負載。</a:t>
            </a:r>
          </a:p>
        </p:txBody>
      </p:sp>
    </p:spTree>
    <p:extLst>
      <p:ext uri="{BB962C8B-B14F-4D97-AF65-F5344CB8AC3E}">
        <p14:creationId xmlns:p14="http://schemas.microsoft.com/office/powerpoint/2010/main" val="1360353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206968"/>
            <a:ext cx="121920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QXG-100G2SF-CX6 </a:t>
            </a:r>
            <a:b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能為您創造近</a:t>
            </a:r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200 Gbps</a:t>
            </a:r>
            <a:r>
              <a:rPr 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 的總頻寬</a:t>
            </a:r>
          </a:p>
        </p:txBody>
      </p:sp>
      <p:grpSp>
        <p:nvGrpSpPr>
          <p:cNvPr id="68" name="Google Shape;1112;gc428d55399_0_337">
            <a:extLst>
              <a:ext uri="{FF2B5EF4-FFF2-40B4-BE49-F238E27FC236}">
                <a16:creationId xmlns:a16="http://schemas.microsoft.com/office/drawing/2014/main" id="{737D87E2-B64C-AC95-8685-AC4B7F1C6E9C}"/>
              </a:ext>
            </a:extLst>
          </p:cNvPr>
          <p:cNvGrpSpPr/>
          <p:nvPr/>
        </p:nvGrpSpPr>
        <p:grpSpPr>
          <a:xfrm>
            <a:off x="712558" y="1876631"/>
            <a:ext cx="5973239" cy="4264116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69" name="Google Shape;1114;gc428d55399_0_337">
              <a:extLst>
                <a:ext uri="{FF2B5EF4-FFF2-40B4-BE49-F238E27FC236}">
                  <a16:creationId xmlns:a16="http://schemas.microsoft.com/office/drawing/2014/main" id="{07D6868A-4CDE-FEE7-E48F-7A5A8358A8A5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1113;gc428d55399_0_337">
              <a:extLst>
                <a:ext uri="{FF2B5EF4-FFF2-40B4-BE49-F238E27FC236}">
                  <a16:creationId xmlns:a16="http://schemas.microsoft.com/office/drawing/2014/main" id="{C203AD81-A10C-03C1-929B-2CA35771B2DC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71" name="Google Shape;1115;gc428d55399_0_337">
            <a:extLst>
              <a:ext uri="{FF2B5EF4-FFF2-40B4-BE49-F238E27FC236}">
                <a16:creationId xmlns:a16="http://schemas.microsoft.com/office/drawing/2014/main" id="{3EE57142-2F80-DE3A-AD59-6932364EFC0F}"/>
              </a:ext>
            </a:extLst>
          </p:cNvPr>
          <p:cNvCxnSpPr>
            <a:cxnSpLocks/>
          </p:cNvCxnSpPr>
          <p:nvPr/>
        </p:nvCxnSpPr>
        <p:spPr>
          <a:xfrm>
            <a:off x="1141581" y="286259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C9FFFA"/>
                </a:gs>
                <a:gs pos="100000">
                  <a:srgbClr val="005EA4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7F67B161-0AEC-963C-40E9-EC383DFA0CA3}"/>
              </a:ext>
            </a:extLst>
          </p:cNvPr>
          <p:cNvSpPr txBox="1"/>
          <p:nvPr/>
        </p:nvSpPr>
        <p:spPr>
          <a:xfrm>
            <a:off x="1228997" y="2000714"/>
            <a:ext cx="43565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200" b="1">
                <a:cs typeface="+mn-ea"/>
                <a:sym typeface="+mn-lt"/>
              </a:rPr>
              <a:t>QXG-100G2SF-E810</a:t>
            </a:r>
          </a:p>
          <a:p>
            <a:pPr algn="ctr"/>
            <a:r>
              <a:rPr lang="en-US" altLang="zh-TW" sz="2200" b="1">
                <a:cs typeface="+mn-ea"/>
                <a:sym typeface="+mn-lt"/>
              </a:rPr>
              <a:t>1 x 100GbE </a:t>
            </a:r>
            <a:r>
              <a:rPr lang="en-US" altLang="zh-TW" sz="2200" b="1" err="1">
                <a:cs typeface="+mn-ea"/>
                <a:sym typeface="+mn-lt"/>
              </a:rPr>
              <a:t>iPerf</a:t>
            </a:r>
            <a:r>
              <a:rPr lang="en-US" altLang="zh-TW" sz="2200" b="1">
                <a:cs typeface="+mn-ea"/>
                <a:sym typeface="+mn-lt"/>
              </a:rPr>
              <a:t> </a:t>
            </a:r>
            <a:r>
              <a:rPr lang="zh-TW" altLang="en-US" sz="2200" b="1">
                <a:cs typeface="+mn-ea"/>
                <a:sym typeface="+mn-lt"/>
              </a:rPr>
              <a:t>網路測速 </a:t>
            </a:r>
          </a:p>
        </p:txBody>
      </p:sp>
      <p:graphicFrame>
        <p:nvGraphicFramePr>
          <p:cNvPr id="73" name="圖表 72">
            <a:extLst>
              <a:ext uri="{FF2B5EF4-FFF2-40B4-BE49-F238E27FC236}">
                <a16:creationId xmlns:a16="http://schemas.microsoft.com/office/drawing/2014/main" id="{9E55E29B-13B8-8FDE-9731-31FAAF695B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560457"/>
              </p:ext>
            </p:extLst>
          </p:nvPr>
        </p:nvGraphicFramePr>
        <p:xfrm>
          <a:off x="864406" y="3099248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" name="矩形 73">
            <a:extLst>
              <a:ext uri="{FF2B5EF4-FFF2-40B4-BE49-F238E27FC236}">
                <a16:creationId xmlns:a16="http://schemas.microsoft.com/office/drawing/2014/main" id="{58496E75-0235-D423-09C6-FEEA6B6DD019}"/>
              </a:ext>
            </a:extLst>
          </p:cNvPr>
          <p:cNvSpPr/>
          <p:nvPr/>
        </p:nvSpPr>
        <p:spPr>
          <a:xfrm>
            <a:off x="2225004" y="3263895"/>
            <a:ext cx="1054648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11,905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5EC91DFB-54C2-65B9-C6AA-5AFBA89247EA}"/>
              </a:ext>
            </a:extLst>
          </p:cNvPr>
          <p:cNvSpPr/>
          <p:nvPr/>
        </p:nvSpPr>
        <p:spPr>
          <a:xfrm>
            <a:off x="4039450" y="3263895"/>
            <a:ext cx="1054648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11,894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76" name="Google Shape;1112;gc428d55399_0_337">
            <a:extLst>
              <a:ext uri="{FF2B5EF4-FFF2-40B4-BE49-F238E27FC236}">
                <a16:creationId xmlns:a16="http://schemas.microsoft.com/office/drawing/2014/main" id="{A573E740-1F58-9C59-04B2-600BCD9B55A3}"/>
              </a:ext>
            </a:extLst>
          </p:cNvPr>
          <p:cNvGrpSpPr/>
          <p:nvPr/>
        </p:nvGrpSpPr>
        <p:grpSpPr>
          <a:xfrm>
            <a:off x="6201120" y="1876204"/>
            <a:ext cx="5973239" cy="4264116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Google Shape;1114;gc428d55399_0_337">
              <a:extLst>
                <a:ext uri="{FF2B5EF4-FFF2-40B4-BE49-F238E27FC236}">
                  <a16:creationId xmlns:a16="http://schemas.microsoft.com/office/drawing/2014/main" id="{7D0D54AC-91D9-DF4C-35B0-B151403461D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1113;gc428d55399_0_337">
              <a:extLst>
                <a:ext uri="{FF2B5EF4-FFF2-40B4-BE49-F238E27FC236}">
                  <a16:creationId xmlns:a16="http://schemas.microsoft.com/office/drawing/2014/main" id="{B925B346-6947-5859-1604-A25A307BE67A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79" name="Google Shape;1115;gc428d55399_0_337">
            <a:extLst>
              <a:ext uri="{FF2B5EF4-FFF2-40B4-BE49-F238E27FC236}">
                <a16:creationId xmlns:a16="http://schemas.microsoft.com/office/drawing/2014/main" id="{46062224-FC9B-C017-6221-CF938043FCE3}"/>
              </a:ext>
            </a:extLst>
          </p:cNvPr>
          <p:cNvCxnSpPr>
            <a:cxnSpLocks/>
          </p:cNvCxnSpPr>
          <p:nvPr/>
        </p:nvCxnSpPr>
        <p:spPr>
          <a:xfrm>
            <a:off x="6630143" y="2862169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C9FFFA"/>
                </a:gs>
                <a:gs pos="100000">
                  <a:srgbClr val="005EA4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A9D67936-AF6F-2B60-AF0E-E298C7C6FA69}"/>
              </a:ext>
            </a:extLst>
          </p:cNvPr>
          <p:cNvSpPr txBox="1"/>
          <p:nvPr/>
        </p:nvSpPr>
        <p:spPr>
          <a:xfrm>
            <a:off x="6717559" y="1991035"/>
            <a:ext cx="43565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200" b="1">
                <a:cs typeface="+mn-ea"/>
                <a:sym typeface="+mn-lt"/>
              </a:rPr>
              <a:t>QXG-100G2SF-CX6</a:t>
            </a:r>
          </a:p>
          <a:p>
            <a:pPr algn="ctr"/>
            <a:r>
              <a:rPr lang="en-US" altLang="zh-TW" sz="2200" b="1">
                <a:cs typeface="+mn-ea"/>
                <a:sym typeface="+mn-lt"/>
              </a:rPr>
              <a:t>2 x 100GbE RDMA </a:t>
            </a:r>
            <a:r>
              <a:rPr lang="en-US" altLang="zh-TW" sz="2200" b="1" err="1">
                <a:cs typeface="+mn-ea"/>
                <a:sym typeface="+mn-lt"/>
              </a:rPr>
              <a:t>效能測試</a:t>
            </a:r>
            <a:r>
              <a:rPr lang="zh-TW" altLang="en-US" sz="2200" b="1">
                <a:cs typeface="+mn-ea"/>
                <a:sym typeface="+mn-lt"/>
              </a:rPr>
              <a:t> </a:t>
            </a:r>
            <a:endParaRPr lang="zh-TW" altLang="en-US" sz="2200" b="1">
              <a:cs typeface="+mn-ea"/>
            </a:endParaRPr>
          </a:p>
        </p:txBody>
      </p:sp>
      <p:graphicFrame>
        <p:nvGraphicFramePr>
          <p:cNvPr id="81" name="圖表 80">
            <a:extLst>
              <a:ext uri="{FF2B5EF4-FFF2-40B4-BE49-F238E27FC236}">
                <a16:creationId xmlns:a16="http://schemas.microsoft.com/office/drawing/2014/main" id="{A6604BAF-23E4-CE23-6CFD-9110FEF81C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2693859"/>
              </p:ext>
            </p:extLst>
          </p:nvPr>
        </p:nvGraphicFramePr>
        <p:xfrm>
          <a:off x="6352968" y="3098821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2" name="矩形 81">
            <a:extLst>
              <a:ext uri="{FF2B5EF4-FFF2-40B4-BE49-F238E27FC236}">
                <a16:creationId xmlns:a16="http://schemas.microsoft.com/office/drawing/2014/main" id="{11A44168-BE02-3A61-18BF-C5CA67CE9ED7}"/>
              </a:ext>
            </a:extLst>
          </p:cNvPr>
          <p:cNvSpPr/>
          <p:nvPr/>
        </p:nvSpPr>
        <p:spPr>
          <a:xfrm>
            <a:off x="7677530" y="3065588"/>
            <a:ext cx="1063112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 ker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23,367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9B6824FF-80E5-E789-F74E-BB6EB742341C}"/>
              </a:ext>
            </a:extLst>
          </p:cNvPr>
          <p:cNvSpPr/>
          <p:nvPr/>
        </p:nvSpPr>
        <p:spPr>
          <a:xfrm>
            <a:off x="9536639" y="3063039"/>
            <a:ext cx="1063112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23,380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5" name="Rectangle 3">
            <a:extLst>
              <a:ext uri="{FF2B5EF4-FFF2-40B4-BE49-F238E27FC236}">
                <a16:creationId xmlns:a16="http://schemas.microsoft.com/office/drawing/2014/main" id="{F4AEEF6D-5E4F-676E-BE12-A9CE834A8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63" y="6223207"/>
            <a:ext cx="5030036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cs typeface="+mn-ea"/>
                <a:sym typeface="+mn-lt"/>
              </a:rPr>
              <a:t>測試環境</a:t>
            </a:r>
            <a:r>
              <a:rPr lang="en-US" altLang="zh-TW" sz="800">
                <a:cs typeface="+mn-ea"/>
                <a:sym typeface="+mn-lt"/>
              </a:rPr>
              <a:t>:</a:t>
            </a:r>
            <a:br>
              <a:rPr lang="en-US" altLang="zh-TW" sz="800">
                <a:cs typeface="+mn-ea"/>
                <a:sym typeface="+mn-lt"/>
              </a:rPr>
            </a:br>
            <a:r>
              <a:rPr lang="en-US" altLang="zh-TW" sz="800">
                <a:cs typeface="+mn-ea"/>
                <a:sym typeface="+mn-lt"/>
              </a:rPr>
              <a:t>NAS |  TS-h2490FU-7232P-64GB with QXG-100G2SF-E810</a:t>
            </a:r>
          </a:p>
          <a:p>
            <a:r>
              <a:rPr lang="zh-TW" altLang="en-US" sz="800">
                <a:cs typeface="+mn-ea"/>
                <a:sym typeface="+mn-lt"/>
              </a:rPr>
              <a:t>客户端 </a:t>
            </a:r>
            <a:r>
              <a:rPr lang="en-US" altLang="zh-TW" sz="800">
                <a:cs typeface="+mn-ea"/>
                <a:sym typeface="+mn-lt"/>
              </a:rPr>
              <a:t>PC | OS: Ubuntu 20.04 , CPU: Xeon Scalable ,RAM: 64GB</a:t>
            </a:r>
          </a:p>
          <a:p>
            <a:r>
              <a:rPr lang="en-US" altLang="zh-TW" sz="800">
                <a:cs typeface="+mn-ea"/>
                <a:sym typeface="+mn-lt"/>
              </a:rPr>
              <a:t>NIC: QXG-100G2SF-E810, MTU 9000</a:t>
            </a:r>
          </a:p>
        </p:txBody>
      </p:sp>
      <p:sp>
        <p:nvSpPr>
          <p:cNvPr id="87" name="Rectangle 3">
            <a:extLst>
              <a:ext uri="{FF2B5EF4-FFF2-40B4-BE49-F238E27FC236}">
                <a16:creationId xmlns:a16="http://schemas.microsoft.com/office/drawing/2014/main" id="{856CB57E-F0BF-3FAD-DF58-9AACE658E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330" y="6233840"/>
            <a:ext cx="5030036" cy="49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cs typeface="+mn-ea"/>
                <a:sym typeface="+mn-lt"/>
              </a:rPr>
              <a:t>測試環境</a:t>
            </a:r>
            <a:r>
              <a:rPr lang="en-US" altLang="zh-TW" sz="800">
                <a:cs typeface="+mn-ea"/>
                <a:sym typeface="+mn-lt"/>
              </a:rPr>
              <a:t>:</a:t>
            </a:r>
            <a:br>
              <a:rPr lang="en-US" altLang="zh-TW" sz="800">
                <a:cs typeface="+mn-ea"/>
              </a:rPr>
            </a:br>
            <a:r>
              <a:rPr lang="en-US" altLang="zh-TW" sz="800">
                <a:cs typeface="+mn-ea"/>
                <a:sym typeface="+mn-lt"/>
              </a:rPr>
              <a:t>NAS |  </a:t>
            </a:r>
            <a:r>
              <a:rPr lang="zh-TW" altLang="en-US" sz="800">
                <a:cs typeface="+mn-ea"/>
                <a:sym typeface="+mn-lt"/>
              </a:rPr>
              <a:t>兩台 </a:t>
            </a:r>
            <a:r>
              <a:rPr lang="en-US" altLang="zh-TW" sz="800">
                <a:cs typeface="+mn-ea"/>
                <a:sym typeface="+mn-lt"/>
              </a:rPr>
              <a:t>TDS-h2489FU Intel Xeon 4300 series </a:t>
            </a:r>
            <a:r>
              <a:rPr lang="zh-TW" altLang="en-US" sz="800">
                <a:cs typeface="+mn-ea"/>
                <a:sym typeface="+mn-lt"/>
              </a:rPr>
              <a:t>對接 </a:t>
            </a:r>
          </a:p>
          <a:p>
            <a:r>
              <a:rPr lang="en-US" altLang="zh-TW" sz="800">
                <a:cs typeface="+mn-ea"/>
                <a:sym typeface="+mn-lt"/>
              </a:rPr>
              <a:t>NIC: QXG-100G2SF-CX6, MTU 9000</a:t>
            </a:r>
            <a:endParaRPr lang="en-US" altLang="zh-TW" sz="800">
              <a:cs typeface="+mn-ea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7661C973-0427-3E45-514E-4328D0951C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25" y="5507110"/>
            <a:ext cx="1865657" cy="116768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721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CF47C1A-F567-C1DF-9388-DB760C643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" y="0"/>
            <a:ext cx="12189538" cy="6858000"/>
          </a:xfrm>
          <a:prstGeom prst="rect">
            <a:avLst/>
          </a:prstGeom>
        </p:spPr>
      </p:pic>
      <p:pic>
        <p:nvPicPr>
          <p:cNvPr id="7" name="圖片 6" descr="一張含有 文字, 美工圖案 的圖片&#10;&#10;自動產生的描述">
            <a:extLst>
              <a:ext uri="{FF2B5EF4-FFF2-40B4-BE49-F238E27FC236}">
                <a16:creationId xmlns:a16="http://schemas.microsoft.com/office/drawing/2014/main" id="{140895D8-1D5C-F64F-0232-2465C0BCA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5" y="1366787"/>
            <a:ext cx="5189735" cy="75836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DF37CE6A-5E43-A087-565F-19E7EF7DCC68}"/>
              </a:ext>
            </a:extLst>
          </p:cNvPr>
          <p:cNvCxnSpPr/>
          <p:nvPr/>
        </p:nvCxnSpPr>
        <p:spPr>
          <a:xfrm>
            <a:off x="892469" y="2509163"/>
            <a:ext cx="4692858" cy="0"/>
          </a:xfrm>
          <a:prstGeom prst="line">
            <a:avLst/>
          </a:prstGeom>
          <a:ln w="1524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8913">
                  <a:schemeClr val="bg1">
                    <a:alpha val="0"/>
                  </a:schemeClr>
                </a:gs>
                <a:gs pos="54000">
                  <a:srgbClr val="8FFFF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 descr="一張含有 文字, 美工圖案, 餐具 的圖片&#10;&#10;自動產生的描述">
            <a:extLst>
              <a:ext uri="{FF2B5EF4-FFF2-40B4-BE49-F238E27FC236}">
                <a16:creationId xmlns:a16="http://schemas.microsoft.com/office/drawing/2014/main" id="{0C9F1E55-39F1-754E-51E4-2949FA726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88" y="2902798"/>
            <a:ext cx="3436219" cy="484416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690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463445"/>
            <a:ext cx="121838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>
                <a:solidFill>
                  <a:schemeClr val="bg1"/>
                </a:solidFill>
                <a:cs typeface="+mn-ea"/>
                <a:sym typeface="+mn-lt"/>
              </a:rPr>
              <a:t>網路頻寬大幅提升的 </a:t>
            </a:r>
            <a:r>
              <a:rPr lang="en-US" altLang="zh-TW" sz="4600">
                <a:solidFill>
                  <a:schemeClr val="bg1"/>
                </a:solidFill>
                <a:cs typeface="+mn-ea"/>
                <a:sym typeface="+mn-lt"/>
              </a:rPr>
              <a:t>QXG-100G2SF-CX6</a:t>
            </a:r>
            <a:endParaRPr lang="zh-TW" altLang="en-US" sz="4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3C9BAC4-F00B-04EC-C4BB-70DE79CE75F3}"/>
              </a:ext>
            </a:extLst>
          </p:cNvPr>
          <p:cNvSpPr/>
          <p:nvPr/>
        </p:nvSpPr>
        <p:spPr>
          <a:xfrm>
            <a:off x="2583631" y="2146975"/>
            <a:ext cx="9174696" cy="4235961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>
                  <a:alpha val="5000"/>
                </a:schemeClr>
              </a:gs>
              <a:gs pos="98913">
                <a:schemeClr val="bg1">
                  <a:alpha val="4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665D38C-6422-014C-8CDD-FDCBC98BE19F}"/>
              </a:ext>
            </a:extLst>
          </p:cNvPr>
          <p:cNvGrpSpPr/>
          <p:nvPr/>
        </p:nvGrpSpPr>
        <p:grpSpPr>
          <a:xfrm>
            <a:off x="177800" y="2122112"/>
            <a:ext cx="11818079" cy="4260824"/>
            <a:chOff x="1988714" y="2189493"/>
            <a:chExt cx="11173578" cy="426082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D265BF0-30AE-2836-1532-D8C24AE8E0AD}"/>
                </a:ext>
              </a:extLst>
            </p:cNvPr>
            <p:cNvSpPr/>
            <p:nvPr/>
          </p:nvSpPr>
          <p:spPr>
            <a:xfrm>
              <a:off x="1988715" y="2189493"/>
              <a:ext cx="11173577" cy="369332"/>
            </a:xfrm>
            <a:prstGeom prst="rect">
              <a:avLst/>
            </a:prstGeom>
            <a:gradFill>
              <a:gsLst>
                <a:gs pos="98370">
                  <a:srgbClr val="6989B2">
                    <a:alpha val="0"/>
                  </a:srgbClr>
                </a:gs>
                <a:gs pos="84000">
                  <a:srgbClr val="6989B2">
                    <a:alpha val="25000"/>
                  </a:srgbClr>
                </a:gs>
                <a:gs pos="0">
                  <a:srgbClr val="28304C">
                    <a:alpha val="0"/>
                  </a:srgbClr>
                </a:gs>
                <a:gs pos="24000">
                  <a:srgbClr val="28304C">
                    <a:alpha val="20000"/>
                  </a:srgbClr>
                </a:gs>
              </a:gsLst>
              <a:lin ang="1800000" scaled="0"/>
            </a:gradFill>
            <a:ln>
              <a:noFill/>
            </a:ln>
            <a:effectLst>
              <a:outerShdw blurRad="431800" dist="1524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249D887-C608-F99F-0A37-E940BDCC7F39}"/>
                </a:ext>
              </a:extLst>
            </p:cNvPr>
            <p:cNvSpPr/>
            <p:nvPr/>
          </p:nvSpPr>
          <p:spPr>
            <a:xfrm>
              <a:off x="1988714" y="3043888"/>
              <a:ext cx="11173577" cy="296079"/>
            </a:xfrm>
            <a:prstGeom prst="rect">
              <a:avLst/>
            </a:prstGeom>
            <a:gradFill>
              <a:gsLst>
                <a:gs pos="98370">
                  <a:srgbClr val="6989B2">
                    <a:alpha val="0"/>
                  </a:srgbClr>
                </a:gs>
                <a:gs pos="84000">
                  <a:srgbClr val="6989B2">
                    <a:alpha val="25000"/>
                  </a:srgbClr>
                </a:gs>
                <a:gs pos="0">
                  <a:srgbClr val="28304C">
                    <a:alpha val="0"/>
                  </a:srgbClr>
                </a:gs>
                <a:gs pos="24000">
                  <a:srgbClr val="28304C">
                    <a:alpha val="20000"/>
                  </a:srgbClr>
                </a:gs>
              </a:gsLst>
              <a:lin ang="1800000" scaled="0"/>
            </a:gradFill>
            <a:ln>
              <a:noFill/>
            </a:ln>
            <a:effectLst>
              <a:outerShdw blurRad="431800" dist="1524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2736B5E-E144-5549-3A51-071D8B0447B9}"/>
                </a:ext>
              </a:extLst>
            </p:cNvPr>
            <p:cNvSpPr/>
            <p:nvPr/>
          </p:nvSpPr>
          <p:spPr>
            <a:xfrm>
              <a:off x="1988714" y="3650557"/>
              <a:ext cx="11173577" cy="296079"/>
            </a:xfrm>
            <a:prstGeom prst="rect">
              <a:avLst/>
            </a:prstGeom>
            <a:gradFill>
              <a:gsLst>
                <a:gs pos="98370">
                  <a:srgbClr val="6989B2">
                    <a:alpha val="0"/>
                  </a:srgbClr>
                </a:gs>
                <a:gs pos="84000">
                  <a:srgbClr val="6989B2">
                    <a:alpha val="25000"/>
                  </a:srgbClr>
                </a:gs>
                <a:gs pos="0">
                  <a:srgbClr val="28304C">
                    <a:alpha val="0"/>
                  </a:srgbClr>
                </a:gs>
                <a:gs pos="24000">
                  <a:srgbClr val="28304C">
                    <a:alpha val="20000"/>
                  </a:srgbClr>
                </a:gs>
              </a:gsLst>
              <a:lin ang="1800000" scaled="0"/>
            </a:gradFill>
            <a:ln>
              <a:noFill/>
            </a:ln>
            <a:effectLst>
              <a:outerShdw blurRad="431800" dist="1524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F62C998-A2B5-2892-6FEA-820F44533749}"/>
                </a:ext>
              </a:extLst>
            </p:cNvPr>
            <p:cNvSpPr/>
            <p:nvPr/>
          </p:nvSpPr>
          <p:spPr>
            <a:xfrm>
              <a:off x="1988714" y="4276403"/>
              <a:ext cx="11173577" cy="296079"/>
            </a:xfrm>
            <a:prstGeom prst="rect">
              <a:avLst/>
            </a:prstGeom>
            <a:gradFill>
              <a:gsLst>
                <a:gs pos="98370">
                  <a:srgbClr val="6989B2">
                    <a:alpha val="0"/>
                  </a:srgbClr>
                </a:gs>
                <a:gs pos="84000">
                  <a:srgbClr val="6989B2">
                    <a:alpha val="25000"/>
                  </a:srgbClr>
                </a:gs>
                <a:gs pos="0">
                  <a:srgbClr val="28304C">
                    <a:alpha val="0"/>
                  </a:srgbClr>
                </a:gs>
                <a:gs pos="24000">
                  <a:srgbClr val="28304C">
                    <a:alpha val="20000"/>
                  </a:srgbClr>
                </a:gs>
              </a:gsLst>
              <a:lin ang="1800000" scaled="0"/>
            </a:gradFill>
            <a:ln>
              <a:noFill/>
            </a:ln>
            <a:effectLst>
              <a:outerShdw blurRad="431800" dist="1524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0E1D524-5DFA-8136-C2B9-04FD2FF68111}"/>
                </a:ext>
              </a:extLst>
            </p:cNvPr>
            <p:cNvSpPr/>
            <p:nvPr/>
          </p:nvSpPr>
          <p:spPr>
            <a:xfrm>
              <a:off x="1988714" y="5069613"/>
              <a:ext cx="11173577" cy="541916"/>
            </a:xfrm>
            <a:prstGeom prst="rect">
              <a:avLst/>
            </a:prstGeom>
            <a:gradFill>
              <a:gsLst>
                <a:gs pos="98370">
                  <a:srgbClr val="6989B2">
                    <a:alpha val="0"/>
                  </a:srgbClr>
                </a:gs>
                <a:gs pos="84000">
                  <a:srgbClr val="6989B2">
                    <a:alpha val="25000"/>
                  </a:srgbClr>
                </a:gs>
                <a:gs pos="0">
                  <a:srgbClr val="28304C">
                    <a:alpha val="0"/>
                  </a:srgbClr>
                </a:gs>
                <a:gs pos="24000">
                  <a:srgbClr val="28304C">
                    <a:alpha val="20000"/>
                  </a:srgbClr>
                </a:gs>
              </a:gsLst>
              <a:lin ang="1800000" scaled="0"/>
            </a:gradFill>
            <a:ln>
              <a:noFill/>
            </a:ln>
            <a:effectLst>
              <a:outerShdw blurRad="431800" dist="1524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E6FC60E-DE6D-AB52-3058-5D7A37A14531}"/>
                </a:ext>
              </a:extLst>
            </p:cNvPr>
            <p:cNvSpPr/>
            <p:nvPr/>
          </p:nvSpPr>
          <p:spPr>
            <a:xfrm>
              <a:off x="1988714" y="6154238"/>
              <a:ext cx="11173577" cy="296079"/>
            </a:xfrm>
            <a:prstGeom prst="rect">
              <a:avLst/>
            </a:prstGeom>
            <a:gradFill>
              <a:gsLst>
                <a:gs pos="98370">
                  <a:srgbClr val="6989B2">
                    <a:alpha val="0"/>
                  </a:srgbClr>
                </a:gs>
                <a:gs pos="84000">
                  <a:srgbClr val="6989B2">
                    <a:alpha val="25000"/>
                  </a:srgbClr>
                </a:gs>
                <a:gs pos="0">
                  <a:srgbClr val="28304C">
                    <a:alpha val="0"/>
                  </a:srgbClr>
                </a:gs>
                <a:gs pos="24000">
                  <a:srgbClr val="28304C">
                    <a:alpha val="20000"/>
                  </a:srgbClr>
                </a:gs>
              </a:gsLst>
              <a:lin ang="1800000" scaled="0"/>
            </a:gradFill>
            <a:ln>
              <a:noFill/>
            </a:ln>
            <a:effectLst>
              <a:outerShdw blurRad="431800" dist="1524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13" name="矩形: 圓角化同側角落 12">
            <a:extLst>
              <a:ext uri="{FF2B5EF4-FFF2-40B4-BE49-F238E27FC236}">
                <a16:creationId xmlns:a16="http://schemas.microsoft.com/office/drawing/2014/main" id="{180B0604-847F-44D5-B453-F0A5E2C4F9C7}"/>
              </a:ext>
            </a:extLst>
          </p:cNvPr>
          <p:cNvSpPr/>
          <p:nvPr/>
        </p:nvSpPr>
        <p:spPr>
          <a:xfrm>
            <a:off x="2583632" y="1759500"/>
            <a:ext cx="4539195" cy="359584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100000">
                <a:srgbClr val="BDFFF9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180000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14" name="图片 57">
            <a:extLst>
              <a:ext uri="{FF2B5EF4-FFF2-40B4-BE49-F238E27FC236}">
                <a16:creationId xmlns:a16="http://schemas.microsoft.com/office/drawing/2014/main" id="{0207D729-4620-49BC-E9AE-157B3BC5D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-89015" y="4281661"/>
            <a:ext cx="4809631" cy="343047"/>
          </a:xfrm>
          <a:prstGeom prst="rect">
            <a:avLst/>
          </a:prstGeom>
        </p:spPr>
      </p:pic>
      <p:sp>
        <p:nvSpPr>
          <p:cNvPr id="15" name="矩形: 圓角化同側角落 14">
            <a:extLst>
              <a:ext uri="{FF2B5EF4-FFF2-40B4-BE49-F238E27FC236}">
                <a16:creationId xmlns:a16="http://schemas.microsoft.com/office/drawing/2014/main" id="{698AC0EB-EABB-4A01-3859-1648F0FFAEBE}"/>
              </a:ext>
            </a:extLst>
          </p:cNvPr>
          <p:cNvSpPr/>
          <p:nvPr/>
        </p:nvSpPr>
        <p:spPr>
          <a:xfrm>
            <a:off x="7219132" y="1755620"/>
            <a:ext cx="4539195" cy="359584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100000">
                <a:srgbClr val="BDFFF9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180000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graphicFrame>
        <p:nvGraphicFramePr>
          <p:cNvPr id="17" name="表格 4">
            <a:extLst>
              <a:ext uri="{FF2B5EF4-FFF2-40B4-BE49-F238E27FC236}">
                <a16:creationId xmlns:a16="http://schemas.microsoft.com/office/drawing/2014/main" id="{459D73ED-BE66-7304-AD6D-EFB76689A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459473"/>
              </p:ext>
            </p:extLst>
          </p:nvPr>
        </p:nvGraphicFramePr>
        <p:xfrm>
          <a:off x="310811" y="1774867"/>
          <a:ext cx="11636942" cy="4926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644">
                  <a:extLst>
                    <a:ext uri="{9D8B030D-6E8A-4147-A177-3AD203B41FA5}">
                      <a16:colId xmlns:a16="http://schemas.microsoft.com/office/drawing/2014/main" val="1423925851"/>
                    </a:ext>
                  </a:extLst>
                </a:gridCol>
                <a:gridCol w="4626145">
                  <a:extLst>
                    <a:ext uri="{9D8B030D-6E8A-4147-A177-3AD203B41FA5}">
                      <a16:colId xmlns:a16="http://schemas.microsoft.com/office/drawing/2014/main" val="368219760"/>
                    </a:ext>
                  </a:extLst>
                </a:gridCol>
                <a:gridCol w="4784153">
                  <a:extLst>
                    <a:ext uri="{9D8B030D-6E8A-4147-A177-3AD203B41FA5}">
                      <a16:colId xmlns:a16="http://schemas.microsoft.com/office/drawing/2014/main" val="741395713"/>
                    </a:ext>
                  </a:extLst>
                </a:gridCol>
              </a:tblGrid>
              <a:tr h="371492">
                <a:tc>
                  <a:txBody>
                    <a:bodyPr/>
                    <a:lstStyle/>
                    <a:p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QXG-100G2SF-CX6</a:t>
                      </a:r>
                      <a:endParaRPr lang="zh-TW" altLang="en-US" sz="16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QXG-100G2SF-E810</a:t>
                      </a:r>
                      <a:endParaRPr lang="zh-TW" altLang="en-US" sz="16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438592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Ethernet controller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Mellanox CX-6 Dx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 E810-CAM2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976272"/>
                  </a:ext>
                </a:extLst>
              </a:tr>
              <a:tr h="525789">
                <a:tc>
                  <a:txBody>
                    <a:bodyPr/>
                    <a:lstStyle/>
                    <a:p>
                      <a:r>
                        <a:rPr lang="en" altLang="zh-TW" sz="14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SerDes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50Gb/s(PAM4) ; 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71755" lvl="0">
                        <a:buNone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25/10Gb/s (NRZ)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50Gb/s (PAM4) ; 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71755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25Gb/s(NRZ) 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867285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Total throughput 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200G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100G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691236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Port speed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100Gbps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100Gbps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616822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Connector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QSFP28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QSFP28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253800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Port split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Not supported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 x 25GbE or 8 x 10GbE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985003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Port count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71755" algn="ctr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QSFP28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690273"/>
                  </a:ext>
                </a:extLst>
              </a:tr>
              <a:tr h="502661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Feature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RDMA,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RoCE</a:t>
                      </a:r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v1/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v2</a:t>
                      </a: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, SR-IOV(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1K VFs</a:t>
                      </a: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&amp; 8 PFs), iSER</a:t>
                      </a:r>
                      <a:endParaRPr lang="zh-TW" altLang="en-US" sz="1400" err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iWARP/RDMA </a:t>
                      </a: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,RoCE v2, iSER, SR-IOV (256VFs &amp; 8PFs)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629252"/>
                  </a:ext>
                </a:extLst>
              </a:tr>
              <a:tr h="525789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71755" algn="ctr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 Gen4 x16</a:t>
                      </a:r>
                    </a:p>
                    <a:p>
                      <a:pPr marL="71755" algn="ctr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(Compatible with Gen3 with limited bandwidth)</a:t>
                      </a:r>
                      <a:endParaRPr lang="zh-TW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270953"/>
                  </a:ext>
                </a:extLst>
              </a:tr>
              <a:tr h="525789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Support OS (QNAP)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QTS 5.0.0 and later</a:t>
                      </a:r>
                    </a:p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QuTS hero h5.0.0 and later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QTS, QuTS hero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41700"/>
                  </a:ext>
                </a:extLst>
              </a:tr>
              <a:tr h="309288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Support OS</a:t>
                      </a:r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(3</a:t>
                      </a:r>
                      <a:r>
                        <a:rPr lang="en-US" altLang="zh-TW" sz="1400" b="1" baseline="30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rd</a:t>
                      </a:r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party)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Windows Server 2016 / 2019 ,</a:t>
                      </a:r>
                      <a:r>
                        <a:rPr lang="en-US" altLang="zh-TW" sz="14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Linux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Windows Server 2016 / 2019 ,</a:t>
                      </a:r>
                      <a:r>
                        <a:rPr lang="en-US" altLang="zh-TW" sz="14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Linux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486039"/>
                  </a:ext>
                </a:extLst>
              </a:tr>
              <a:tr h="3098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Warranty</a:t>
                      </a:r>
                      <a:endParaRPr lang="en-US" altLang="zh-TW" sz="1400" b="1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lvl="0">
                        <a:buNone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2 years</a:t>
                      </a:r>
                      <a:endParaRPr lang="en-US" altLang="zh-TW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lvl="0">
                        <a:buNone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</a:rPr>
                        <a:t>2 years</a:t>
                      </a:r>
                      <a:endParaRPr lang="en-US" altLang="zh-TW" sz="14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352045"/>
                  </a:ext>
                </a:extLst>
              </a:tr>
            </a:tbl>
          </a:graphicData>
        </a:graphic>
      </p:graphicFrame>
      <p:pic>
        <p:nvPicPr>
          <p:cNvPr id="19" name="图片 57">
            <a:extLst>
              <a:ext uri="{FF2B5EF4-FFF2-40B4-BE49-F238E27FC236}">
                <a16:creationId xmlns:a16="http://schemas.microsoft.com/office/drawing/2014/main" id="{B5ED3CD1-1DD8-C90D-55B9-DCD7C0737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5896924" y="2995423"/>
            <a:ext cx="2221184" cy="343047"/>
          </a:xfrm>
          <a:prstGeom prst="rect">
            <a:avLst/>
          </a:prstGeom>
        </p:spPr>
      </p:pic>
      <p:pic>
        <p:nvPicPr>
          <p:cNvPr id="27" name="图片 57">
            <a:extLst>
              <a:ext uri="{FF2B5EF4-FFF2-40B4-BE49-F238E27FC236}">
                <a16:creationId xmlns:a16="http://schemas.microsoft.com/office/drawing/2014/main" id="{9C2E676A-29F5-3053-3673-2164BD3DB5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6750152" y="4582970"/>
            <a:ext cx="514726" cy="343047"/>
          </a:xfrm>
          <a:prstGeom prst="rect">
            <a:avLst/>
          </a:prstGeom>
        </p:spPr>
      </p:pic>
      <p:pic>
        <p:nvPicPr>
          <p:cNvPr id="28" name="图片 57">
            <a:extLst>
              <a:ext uri="{FF2B5EF4-FFF2-40B4-BE49-F238E27FC236}">
                <a16:creationId xmlns:a16="http://schemas.microsoft.com/office/drawing/2014/main" id="{EFDA5E70-91E7-1279-A3F2-ADC4392AF7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6367818" y="5991343"/>
            <a:ext cx="1263271" cy="3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72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BA89C6C-C999-3190-3453-39BE76FD6050}"/>
              </a:ext>
            </a:extLst>
          </p:cNvPr>
          <p:cNvSpPr txBox="1"/>
          <p:nvPr/>
        </p:nvSpPr>
        <p:spPr>
          <a:xfrm>
            <a:off x="622280" y="6259768"/>
            <a:ext cx="5018837" cy="374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5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©2022</a:t>
            </a:r>
            <a:r>
              <a:rPr kumimoji="0" lang="zh-TW" altLang="en-US" sz="65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</p:spTree>
    <p:extLst>
      <p:ext uri="{BB962C8B-B14F-4D97-AF65-F5344CB8AC3E}">
        <p14:creationId xmlns:p14="http://schemas.microsoft.com/office/powerpoint/2010/main" val="2067487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1183815A-4B3E-3A9D-E5C1-F1A59FD63E90}"/>
              </a:ext>
            </a:extLst>
          </p:cNvPr>
          <p:cNvSpPr txBox="1"/>
          <p:nvPr/>
        </p:nvSpPr>
        <p:spPr>
          <a:xfrm>
            <a:off x="343914" y="6242051"/>
            <a:ext cx="8631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100">
                <a:solidFill>
                  <a:schemeClr val="bg1"/>
                </a:solidFill>
                <a:cs typeface="+mn-ea"/>
                <a:sym typeface="+mn-lt"/>
              </a:rPr>
              <a:t>資料來源：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148702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網路速度逐年攀升，</a:t>
            </a:r>
            <a:endParaRPr lang="en-US" altLang="zh-TW" sz="4000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TW" altLang="en-US" sz="4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高速網路已是企業用戶不可或缺的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357235" y="1947934"/>
            <a:ext cx="2601478" cy="30621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800"/>
              </a:lnSpc>
              <a:spcBef>
                <a:spcPts val="1000"/>
              </a:spcBef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根據乙太網路聯盟於 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2022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 資料指出，隨著科技不斷進步，企業用戶網路速度需求已經達高 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200Gbps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。</a:t>
            </a:r>
            <a:endParaRPr lang="en-US" altLang="zh-TW" sz="200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ts val="2800"/>
              </a:lnSpc>
              <a:spcBef>
                <a:spcPts val="1000"/>
              </a:spcBef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因此，您需要高速的網路擴充來解決日益嚴苛的 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IT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 挑戰。</a:t>
            </a:r>
            <a:endParaRPr lang="zh-TW" altLang="en-US" sz="2000">
              <a:solidFill>
                <a:schemeClr val="bg1"/>
              </a:solidFill>
              <a:cs typeface="+mn-ea"/>
            </a:endParaRPr>
          </a:p>
        </p:txBody>
      </p:sp>
      <p:pic>
        <p:nvPicPr>
          <p:cNvPr id="1026" name="Picture 2" descr="https://ethernetalliance.org/wp-content/uploads/2022/03/Speedometer-LANDING-1024x576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2" t="6414" b="81856"/>
          <a:stretch/>
        </p:blipFill>
        <p:spPr bwMode="auto">
          <a:xfrm>
            <a:off x="7459134" y="7446422"/>
            <a:ext cx="3947197" cy="49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357235" y="6436323"/>
            <a:ext cx="2930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Ethernet Alliance © 2022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6A1917-67F2-83A0-7799-F21AD57B1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2784782"/>
            <a:ext cx="9101281" cy="399775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79BC808-827C-85AE-56A0-ADC68B6AAA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359" y="2920981"/>
            <a:ext cx="1032972" cy="103297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9" name="圖片 8" descr="一張含有 文字, 裝置, 量表 的圖片&#10;&#10;自動產生的描述">
            <a:extLst>
              <a:ext uri="{FF2B5EF4-FFF2-40B4-BE49-F238E27FC236}">
                <a16:creationId xmlns:a16="http://schemas.microsoft.com/office/drawing/2014/main" id="{F1073A0D-91D6-5022-1DB8-9DFEFB8D1A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89" y="2920981"/>
            <a:ext cx="1032972" cy="103297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C66BA5E-4BF4-19D9-E6B0-06ACB0C697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6" t="63570" b="15927"/>
          <a:stretch/>
        </p:blipFill>
        <p:spPr>
          <a:xfrm>
            <a:off x="3185872" y="1744135"/>
            <a:ext cx="4652825" cy="95672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D760DB1-F277-E7F4-265A-06B716820E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09" y="2088107"/>
            <a:ext cx="3672456" cy="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1112;gc428d55399_0_337">
            <a:extLst>
              <a:ext uri="{FF2B5EF4-FFF2-40B4-BE49-F238E27FC236}">
                <a16:creationId xmlns:a16="http://schemas.microsoft.com/office/drawing/2014/main" id="{D9C165AB-8910-5FF6-B75B-392388648B98}"/>
              </a:ext>
            </a:extLst>
          </p:cNvPr>
          <p:cNvGrpSpPr/>
          <p:nvPr/>
        </p:nvGrpSpPr>
        <p:grpSpPr>
          <a:xfrm>
            <a:off x="868023" y="4393740"/>
            <a:ext cx="3603851" cy="190852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78" name="Google Shape;1114;gc428d55399_0_337">
              <a:extLst>
                <a:ext uri="{FF2B5EF4-FFF2-40B4-BE49-F238E27FC236}">
                  <a16:creationId xmlns:a16="http://schemas.microsoft.com/office/drawing/2014/main" id="{0EF736E2-574A-AA6A-F95D-276D94D56293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" name="Google Shape;1113;gc428d55399_0_337">
              <a:extLst>
                <a:ext uri="{FF2B5EF4-FFF2-40B4-BE49-F238E27FC236}">
                  <a16:creationId xmlns:a16="http://schemas.microsoft.com/office/drawing/2014/main" id="{D189A756-E15A-83D3-B170-7B0A97FEAF4D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0" name="Google Shape;1112;gc428d55399_0_337">
            <a:extLst>
              <a:ext uri="{FF2B5EF4-FFF2-40B4-BE49-F238E27FC236}">
                <a16:creationId xmlns:a16="http://schemas.microsoft.com/office/drawing/2014/main" id="{88BADAA8-7605-5A90-B4AD-35ADECAC5F7D}"/>
              </a:ext>
            </a:extLst>
          </p:cNvPr>
          <p:cNvGrpSpPr/>
          <p:nvPr/>
        </p:nvGrpSpPr>
        <p:grpSpPr>
          <a:xfrm>
            <a:off x="4478838" y="4390682"/>
            <a:ext cx="3603851" cy="190852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81" name="Google Shape;1114;gc428d55399_0_337">
              <a:extLst>
                <a:ext uri="{FF2B5EF4-FFF2-40B4-BE49-F238E27FC236}">
                  <a16:creationId xmlns:a16="http://schemas.microsoft.com/office/drawing/2014/main" id="{2105ADE4-7D4D-7AA8-ACBE-C519FF4B1268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1113;gc428d55399_0_337">
              <a:extLst>
                <a:ext uri="{FF2B5EF4-FFF2-40B4-BE49-F238E27FC236}">
                  <a16:creationId xmlns:a16="http://schemas.microsoft.com/office/drawing/2014/main" id="{E538FCE5-E5B4-A538-A49C-97E0C6C55E20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3" name="Google Shape;1112;gc428d55399_0_337">
            <a:extLst>
              <a:ext uri="{FF2B5EF4-FFF2-40B4-BE49-F238E27FC236}">
                <a16:creationId xmlns:a16="http://schemas.microsoft.com/office/drawing/2014/main" id="{499C784A-E0B3-05F0-8E7F-74AD1794E576}"/>
              </a:ext>
            </a:extLst>
          </p:cNvPr>
          <p:cNvGrpSpPr/>
          <p:nvPr/>
        </p:nvGrpSpPr>
        <p:grpSpPr>
          <a:xfrm>
            <a:off x="8126184" y="4374557"/>
            <a:ext cx="3603851" cy="190852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84" name="Google Shape;1114;gc428d55399_0_337">
              <a:extLst>
                <a:ext uri="{FF2B5EF4-FFF2-40B4-BE49-F238E27FC236}">
                  <a16:creationId xmlns:a16="http://schemas.microsoft.com/office/drawing/2014/main" id="{D006469A-05A7-3DB1-862A-91A66FAF4398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1113;gc428d55399_0_337">
              <a:extLst>
                <a:ext uri="{FF2B5EF4-FFF2-40B4-BE49-F238E27FC236}">
                  <a16:creationId xmlns:a16="http://schemas.microsoft.com/office/drawing/2014/main" id="{69074AC2-FA28-DDD6-6CD5-42E99F6E3CAE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1" name="Google Shape;1112;gc428d55399_0_337">
            <a:extLst>
              <a:ext uri="{FF2B5EF4-FFF2-40B4-BE49-F238E27FC236}">
                <a16:creationId xmlns:a16="http://schemas.microsoft.com/office/drawing/2014/main" id="{2C4D4224-2823-4CD4-A82B-640BE6EC7C03}"/>
              </a:ext>
            </a:extLst>
          </p:cNvPr>
          <p:cNvGrpSpPr/>
          <p:nvPr/>
        </p:nvGrpSpPr>
        <p:grpSpPr>
          <a:xfrm>
            <a:off x="4471874" y="2170270"/>
            <a:ext cx="3603851" cy="190852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72" name="Google Shape;1114;gc428d55399_0_337">
              <a:extLst>
                <a:ext uri="{FF2B5EF4-FFF2-40B4-BE49-F238E27FC236}">
                  <a16:creationId xmlns:a16="http://schemas.microsoft.com/office/drawing/2014/main" id="{8AEA8BF7-EBE4-2A4F-FBCA-4740244EF2EC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1113;gc428d55399_0_337">
              <a:extLst>
                <a:ext uri="{FF2B5EF4-FFF2-40B4-BE49-F238E27FC236}">
                  <a16:creationId xmlns:a16="http://schemas.microsoft.com/office/drawing/2014/main" id="{36A71BCF-C6C0-7769-2966-705028744265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4" name="Google Shape;1112;gc428d55399_0_337">
            <a:extLst>
              <a:ext uri="{FF2B5EF4-FFF2-40B4-BE49-F238E27FC236}">
                <a16:creationId xmlns:a16="http://schemas.microsoft.com/office/drawing/2014/main" id="{618BBB18-A77E-BFBE-56A5-F7F5D4525238}"/>
              </a:ext>
            </a:extLst>
          </p:cNvPr>
          <p:cNvGrpSpPr/>
          <p:nvPr/>
        </p:nvGrpSpPr>
        <p:grpSpPr>
          <a:xfrm>
            <a:off x="8119220" y="2154145"/>
            <a:ext cx="3603851" cy="190852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75" name="Google Shape;1114;gc428d55399_0_337">
              <a:extLst>
                <a:ext uri="{FF2B5EF4-FFF2-40B4-BE49-F238E27FC236}">
                  <a16:creationId xmlns:a16="http://schemas.microsoft.com/office/drawing/2014/main" id="{C8E0EF2B-5FAA-00A5-C8DD-6BC41123E71C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1113;gc428d55399_0_337">
              <a:extLst>
                <a:ext uri="{FF2B5EF4-FFF2-40B4-BE49-F238E27FC236}">
                  <a16:creationId xmlns:a16="http://schemas.microsoft.com/office/drawing/2014/main" id="{BBE134E8-56B0-BE74-514B-61CC84497342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8" name="Google Shape;1112;gc428d55399_0_337">
            <a:extLst>
              <a:ext uri="{FF2B5EF4-FFF2-40B4-BE49-F238E27FC236}">
                <a16:creationId xmlns:a16="http://schemas.microsoft.com/office/drawing/2014/main" id="{54198469-5B01-AC1A-B85B-A8D1EB055165}"/>
              </a:ext>
            </a:extLst>
          </p:cNvPr>
          <p:cNvGrpSpPr/>
          <p:nvPr/>
        </p:nvGrpSpPr>
        <p:grpSpPr>
          <a:xfrm>
            <a:off x="861059" y="2173328"/>
            <a:ext cx="3603851" cy="190852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69" name="Google Shape;1114;gc428d55399_0_337">
              <a:extLst>
                <a:ext uri="{FF2B5EF4-FFF2-40B4-BE49-F238E27FC236}">
                  <a16:creationId xmlns:a16="http://schemas.microsoft.com/office/drawing/2014/main" id="{9AB1344C-23B8-DE74-553A-6B84D1D4B124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1113;gc428d55399_0_337">
              <a:extLst>
                <a:ext uri="{FF2B5EF4-FFF2-40B4-BE49-F238E27FC236}">
                  <a16:creationId xmlns:a16="http://schemas.microsoft.com/office/drawing/2014/main" id="{C9F74E60-BED0-E3E5-4336-2E9743636DE4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0C8CBC-049A-0872-11AF-564A1AC69A66}"/>
              </a:ext>
            </a:extLst>
          </p:cNvPr>
          <p:cNvSpPr txBox="1"/>
          <p:nvPr/>
        </p:nvSpPr>
        <p:spPr>
          <a:xfrm>
            <a:off x="4641543" y="2340008"/>
            <a:ext cx="2480166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zh-TW" sz="4800" b="1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200GbE</a:t>
            </a:r>
            <a:endParaRPr kumimoji="1" lang="zh-TW" altLang="en-US" sz="4800" b="1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CAA73C61-E210-13F9-C01B-12EFFED82DE2}"/>
              </a:ext>
            </a:extLst>
          </p:cNvPr>
          <p:cNvSpPr txBox="1"/>
          <p:nvPr/>
        </p:nvSpPr>
        <p:spPr>
          <a:xfrm>
            <a:off x="992410" y="2345818"/>
            <a:ext cx="23583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8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NVIDIA</a:t>
            </a:r>
            <a:endParaRPr kumimoji="1" lang="zh-TW" altLang="en-US" sz="48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9E1DD1AF-86A9-BBC7-DB25-C04ACB01167C}"/>
              </a:ext>
            </a:extLst>
          </p:cNvPr>
          <p:cNvSpPr txBox="1"/>
          <p:nvPr/>
        </p:nvSpPr>
        <p:spPr>
          <a:xfrm>
            <a:off x="1034585" y="3112282"/>
            <a:ext cx="2010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rgbClr val="3B3B3B"/>
                </a:solidFill>
                <a:cs typeface="+mn-ea"/>
                <a:sym typeface="+mn-lt"/>
              </a:rPr>
              <a:t>Mellanox</a:t>
            </a:r>
          </a:p>
          <a:p>
            <a:r>
              <a:rPr kumimoji="1" lang="en-US" altLang="zh-TW" sz="2000" b="1">
                <a:solidFill>
                  <a:srgbClr val="3B3B3B"/>
                </a:solidFill>
                <a:cs typeface="+mn-ea"/>
                <a:sym typeface="+mn-lt"/>
              </a:rPr>
              <a:t>ConnectX-6 Dx</a:t>
            </a:r>
            <a:endParaRPr kumimoji="1" lang="zh-TW" altLang="en-US" sz="2000" b="1">
              <a:solidFill>
                <a:srgbClr val="3B3B3B"/>
              </a:solidFill>
              <a:cs typeface="+mn-ea"/>
              <a:sym typeface="+mn-lt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E22E351D-057F-B251-229C-D536B1E78486}"/>
              </a:ext>
            </a:extLst>
          </p:cNvPr>
          <p:cNvSpPr txBox="1"/>
          <p:nvPr/>
        </p:nvSpPr>
        <p:spPr>
          <a:xfrm>
            <a:off x="4641543" y="3102074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rgbClr val="3B3B3B"/>
                </a:solidFill>
                <a:cs typeface="+mn-ea"/>
                <a:sym typeface="+mn-lt"/>
              </a:rPr>
              <a:t>Total </a:t>
            </a:r>
          </a:p>
          <a:p>
            <a:r>
              <a:rPr kumimoji="1" lang="en-US" altLang="zh-TW" sz="2000" b="1">
                <a:solidFill>
                  <a:srgbClr val="3B3B3B"/>
                </a:solidFill>
                <a:cs typeface="+mn-ea"/>
                <a:sym typeface="+mn-lt"/>
              </a:rPr>
              <a:t>bandwidth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3A7917E5-B9AC-B09A-9AFE-9A4D01F48C7E}"/>
              </a:ext>
            </a:extLst>
          </p:cNvPr>
          <p:cNvSpPr txBox="1"/>
          <p:nvPr/>
        </p:nvSpPr>
        <p:spPr>
          <a:xfrm>
            <a:off x="8290676" y="2340008"/>
            <a:ext cx="19303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800" b="1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RoCE</a:t>
            </a:r>
            <a:endParaRPr kumimoji="1" lang="zh-TW" altLang="en-US" sz="48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C2923ED6-956D-F504-E5C3-6955F50EB0E7}"/>
              </a:ext>
            </a:extLst>
          </p:cNvPr>
          <p:cNvSpPr txBox="1"/>
          <p:nvPr/>
        </p:nvSpPr>
        <p:spPr>
          <a:xfrm>
            <a:off x="8290676" y="3102074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rgbClr val="3B3B3B"/>
                </a:solidFill>
                <a:cs typeface="+mn-ea"/>
                <a:sym typeface="+mn-lt"/>
              </a:rPr>
              <a:t>V1/V2 </a:t>
            </a:r>
          </a:p>
          <a:p>
            <a:r>
              <a:rPr kumimoji="1" lang="en-US" altLang="zh-TW" sz="2000" b="1">
                <a:solidFill>
                  <a:srgbClr val="3B3B3B"/>
                </a:solidFill>
                <a:cs typeface="+mn-ea"/>
                <a:sym typeface="+mn-lt"/>
              </a:rPr>
              <a:t>supported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FB218EB9-F77E-EB8F-4877-FBE8EBCDB496}"/>
              </a:ext>
            </a:extLst>
          </p:cNvPr>
          <p:cNvSpPr txBox="1"/>
          <p:nvPr/>
        </p:nvSpPr>
        <p:spPr>
          <a:xfrm>
            <a:off x="4652462" y="4547291"/>
            <a:ext cx="29963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800" b="1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Dual port</a:t>
            </a:r>
            <a:endParaRPr kumimoji="1" lang="zh-TW" altLang="en-US" sz="4800" b="1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679F4A3C-6F45-FD4B-15BE-CEBD01C39D58}"/>
              </a:ext>
            </a:extLst>
          </p:cNvPr>
          <p:cNvSpPr txBox="1"/>
          <p:nvPr/>
        </p:nvSpPr>
        <p:spPr>
          <a:xfrm>
            <a:off x="1003329" y="4553101"/>
            <a:ext cx="29274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8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X16 PCIe</a:t>
            </a:r>
            <a:endParaRPr kumimoji="1" lang="zh-TW" altLang="en-US" sz="48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4458E1DC-DF0B-6BD8-547D-DF879B667B55}"/>
              </a:ext>
            </a:extLst>
          </p:cNvPr>
          <p:cNvSpPr txBox="1"/>
          <p:nvPr/>
        </p:nvSpPr>
        <p:spPr>
          <a:xfrm>
            <a:off x="1045504" y="5319565"/>
            <a:ext cx="1423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rgbClr val="3B3B3B"/>
                </a:solidFill>
                <a:cs typeface="+mn-ea"/>
                <a:sym typeface="+mn-lt"/>
              </a:rPr>
              <a:t>Gen4 and </a:t>
            </a:r>
          </a:p>
          <a:p>
            <a:r>
              <a:rPr kumimoji="1" lang="en-US" altLang="zh-TW" sz="2000" b="1">
                <a:solidFill>
                  <a:srgbClr val="3B3B3B"/>
                </a:solidFill>
                <a:cs typeface="+mn-ea"/>
                <a:sym typeface="+mn-lt"/>
              </a:rPr>
              <a:t>Gen3</a:t>
            </a:r>
            <a:endParaRPr kumimoji="1" lang="zh-TW" altLang="en-US" sz="2000" b="1">
              <a:solidFill>
                <a:srgbClr val="3B3B3B"/>
              </a:solidFill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1E0B7051-1C0C-0DEA-03F0-6BFEAA839162}"/>
              </a:ext>
            </a:extLst>
          </p:cNvPr>
          <p:cNvSpPr txBox="1"/>
          <p:nvPr/>
        </p:nvSpPr>
        <p:spPr>
          <a:xfrm>
            <a:off x="4652462" y="5309357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rgbClr val="3B3B3B"/>
                </a:solidFill>
                <a:cs typeface="+mn-ea"/>
                <a:sym typeface="+mn-lt"/>
              </a:rPr>
              <a:t>100GbE </a:t>
            </a:r>
          </a:p>
          <a:p>
            <a:r>
              <a:rPr kumimoji="1" lang="en-US" altLang="zh-TW" sz="2000" b="1">
                <a:solidFill>
                  <a:srgbClr val="3B3B3B"/>
                </a:solidFill>
                <a:cs typeface="+mn-ea"/>
                <a:sym typeface="+mn-lt"/>
              </a:rPr>
              <a:t>QSFP28</a:t>
            </a: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62AD8B9-42DA-4A1F-FF43-E9471AEFFB3E}"/>
              </a:ext>
            </a:extLst>
          </p:cNvPr>
          <p:cNvSpPr txBox="1"/>
          <p:nvPr/>
        </p:nvSpPr>
        <p:spPr>
          <a:xfrm>
            <a:off x="8301595" y="4843292"/>
            <a:ext cx="23936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8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SR-IOV</a:t>
            </a:r>
            <a:endParaRPr kumimoji="1" lang="zh-TW" altLang="en-US" sz="48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4628" y="212669"/>
            <a:ext cx="1219199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126">
              <a:defRPr/>
            </a:pPr>
            <a:r>
              <a:rPr lang="en-US" altLang="zh-TW" sz="4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QXG-100G2SF-CX6 </a:t>
            </a:r>
            <a:r>
              <a:rPr lang="zh-TW" altLang="en-US" sz="4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具兩埠共 </a:t>
            </a:r>
            <a:r>
              <a:rPr lang="en-US" altLang="zh-TW" sz="4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200GbE 的</a:t>
            </a:r>
            <a:r>
              <a:rPr lang="zh-TW" altLang="en-US" sz="4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連網能力，</a:t>
            </a:r>
            <a:endParaRPr lang="en-US" altLang="zh-TW" sz="4000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  <a:p>
            <a:pPr algn="ctr" defTabSz="914126">
              <a:defRPr/>
            </a:pPr>
            <a:r>
              <a:rPr lang="zh-TW" altLang="en-US" sz="4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強化虛擬化與加密加速</a:t>
            </a:r>
            <a:endParaRPr lang="en-US" altLang="zh-TW" sz="4000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3206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0" y="4457950"/>
            <a:ext cx="3623029" cy="2264796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D7C73A30-18B7-C874-1E57-03CA3F313D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31813" y="5590348"/>
            <a:ext cx="3133738" cy="72739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E57818D6-88DF-60F5-0922-12460882B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17529" y="3850529"/>
            <a:ext cx="3133738" cy="72739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E6EF3E7-81B3-DCAB-F55B-FF6A856E5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5547788"/>
            <a:ext cx="4512339" cy="71480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212282"/>
            <a:ext cx="12192000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126">
              <a:defRPr/>
            </a:pPr>
            <a:r>
              <a:rPr lang="en-US" altLang="zh-TW" sz="4000" err="1">
                <a:solidFill>
                  <a:schemeClr val="bg1"/>
                </a:solidFill>
                <a:cs typeface="+mn-ea"/>
                <a:sym typeface="+mn-lt"/>
              </a:rPr>
              <a:t>面對大量</a:t>
            </a:r>
            <a:r>
              <a:rPr lang="en-US" altLang="zh-TW" sz="4000">
                <a:solidFill>
                  <a:schemeClr val="bg1"/>
                </a:solidFill>
                <a:cs typeface="+mn-ea"/>
                <a:sym typeface="+mn-lt"/>
              </a:rPr>
              <a:t> 4K </a:t>
            </a:r>
            <a:r>
              <a:rPr lang="en-US" altLang="zh-TW" sz="4000" err="1">
                <a:solidFill>
                  <a:schemeClr val="bg1"/>
                </a:solidFill>
                <a:cs typeface="+mn-ea"/>
                <a:sym typeface="+mn-lt"/>
              </a:rPr>
              <a:t>影音編輯，透過</a:t>
            </a:r>
            <a:r>
              <a:rPr lang="en-US" altLang="zh-TW" sz="4000">
                <a:solidFill>
                  <a:schemeClr val="bg1"/>
                </a:solidFill>
                <a:cs typeface="+mn-ea"/>
                <a:sym typeface="+mn-lt"/>
              </a:rPr>
              <a:t> QXG-100G2SF-CX6 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  <a:p>
            <a:pPr algn="ctr" defTabSz="914126">
              <a:defRPr/>
            </a:pPr>
            <a:r>
              <a:rPr lang="en-US" altLang="zh-TW" sz="4000" err="1">
                <a:solidFill>
                  <a:schemeClr val="bg1"/>
                </a:solidFill>
                <a:cs typeface="+mn-ea"/>
                <a:sym typeface="+mn-lt"/>
              </a:rPr>
              <a:t>暢享</a:t>
            </a:r>
            <a:r>
              <a:rPr lang="en-US" altLang="zh-TW" sz="4000">
                <a:solidFill>
                  <a:schemeClr val="bg1"/>
                </a:solidFill>
                <a:cs typeface="+mn-ea"/>
                <a:sym typeface="+mn-lt"/>
              </a:rPr>
              <a:t> 200GbE </a:t>
            </a:r>
            <a:r>
              <a:rPr lang="en-US" altLang="zh-TW" sz="4000" err="1">
                <a:solidFill>
                  <a:schemeClr val="bg1"/>
                </a:solidFill>
                <a:cs typeface="+mn-ea"/>
                <a:sym typeface="+mn-lt"/>
              </a:rPr>
              <a:t>總頻寬，跨團隊合作也能暢行無阻</a:t>
            </a:r>
            <a:endParaRPr lang="zh-TW" altLang="en-US" err="1">
              <a:solidFill>
                <a:schemeClr val="bg1"/>
              </a:solidFill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7174" y="1881550"/>
            <a:ext cx="10943924" cy="7795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將 </a:t>
            </a:r>
            <a:r>
              <a:rPr lang="en-US" altLang="zh-TW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QXG-100G2SF-CX6</a:t>
            </a: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上的兩個 100GbE 網路埠連接到 100GbE 或更快的網路交換器，以獲得 200GbE 的超大總頻寬，讓您在資訊量不斷增長的現今跨團隊也能暢行無阻</a:t>
            </a:r>
            <a:endParaRPr lang="zh-TW" sz="2000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B564FA8-767B-ECB8-5074-67D7D4842931}"/>
              </a:ext>
            </a:extLst>
          </p:cNvPr>
          <p:cNvSpPr/>
          <p:nvPr/>
        </p:nvSpPr>
        <p:spPr>
          <a:xfrm>
            <a:off x="2007458" y="4072258"/>
            <a:ext cx="235494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400">
                <a:cs typeface="+mn-ea"/>
                <a:sym typeface="+mn-lt"/>
              </a:rPr>
              <a:t>QXG-100G2SF-CX6</a:t>
            </a:r>
            <a:endParaRPr lang="zh-TW" sz="1400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2874D7B-0BCD-44FE-E945-0A88521088D7}"/>
              </a:ext>
            </a:extLst>
          </p:cNvPr>
          <p:cNvSpPr/>
          <p:nvPr/>
        </p:nvSpPr>
        <p:spPr>
          <a:xfrm>
            <a:off x="941163" y="6105327"/>
            <a:ext cx="235494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400">
                <a:cs typeface="+mn-ea"/>
                <a:sym typeface="+mn-lt"/>
              </a:rPr>
              <a:t>All-Flash NAS</a:t>
            </a:r>
            <a:endParaRPr lang="zh-TW" sz="1400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90CB1D5-7AAD-6216-62B7-DCF615C8E9AA}"/>
              </a:ext>
            </a:extLst>
          </p:cNvPr>
          <p:cNvSpPr txBox="1"/>
          <p:nvPr/>
        </p:nvSpPr>
        <p:spPr>
          <a:xfrm>
            <a:off x="4181332" y="3668425"/>
            <a:ext cx="12651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 b="1">
                <a:solidFill>
                  <a:srgbClr val="005EA4"/>
                </a:solidFill>
                <a:cs typeface="+mn-ea"/>
                <a:sym typeface="+mn-lt"/>
              </a:rPr>
              <a:t>100 GbE</a:t>
            </a:r>
            <a:endParaRPr lang="zh-TW" altLang="en-US" sz="1600" b="1">
              <a:solidFill>
                <a:srgbClr val="005EA4"/>
              </a:solidFill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D1B4756-E7DD-7697-3CF3-6E5E8FCBC651}"/>
              </a:ext>
            </a:extLst>
          </p:cNvPr>
          <p:cNvSpPr txBox="1"/>
          <p:nvPr/>
        </p:nvSpPr>
        <p:spPr>
          <a:xfrm>
            <a:off x="4252044" y="5320457"/>
            <a:ext cx="12651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 b="1">
                <a:solidFill>
                  <a:srgbClr val="005EA4"/>
                </a:solidFill>
                <a:cs typeface="+mn-ea"/>
                <a:sym typeface="+mn-lt"/>
              </a:rPr>
              <a:t>100 GbE</a:t>
            </a:r>
            <a:endParaRPr lang="zh-TW" altLang="en-US" sz="1600" b="1">
              <a:solidFill>
                <a:srgbClr val="005EA4"/>
              </a:solidFill>
              <a:cs typeface="+mn-ea"/>
              <a:sym typeface="+mn-lt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87D6E9E-B312-C06B-A71C-F9880DF324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35" y="4259560"/>
            <a:ext cx="2260600" cy="1415677"/>
          </a:xfrm>
          <a:prstGeom prst="rect">
            <a:avLst/>
          </a:prstGeom>
        </p:spPr>
      </p:pic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277242D5-CFBE-D423-3F97-277AA926D871}"/>
              </a:ext>
            </a:extLst>
          </p:cNvPr>
          <p:cNvCxnSpPr/>
          <p:nvPr/>
        </p:nvCxnSpPr>
        <p:spPr>
          <a:xfrm flipH="1">
            <a:off x="2688345" y="3999929"/>
            <a:ext cx="3093904" cy="734458"/>
          </a:xfrm>
          <a:prstGeom prst="bentConnector3">
            <a:avLst/>
          </a:prstGeom>
          <a:ln w="25400">
            <a:solidFill>
              <a:srgbClr val="25E5EF"/>
            </a:solidFill>
          </a:ln>
          <a:effectLst>
            <a:outerShdw blurRad="431800" dist="114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片 32">
            <a:extLst>
              <a:ext uri="{FF2B5EF4-FFF2-40B4-BE49-F238E27FC236}">
                <a16:creationId xmlns:a16="http://schemas.microsoft.com/office/drawing/2014/main" id="{DB2C0109-A4B2-2E7B-8DD4-78896E1A5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26100" y="4967520"/>
            <a:ext cx="2540481" cy="727390"/>
          </a:xfrm>
          <a:prstGeom prst="rect">
            <a:avLst/>
          </a:prstGeom>
        </p:spPr>
      </p:pic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128CE291-8465-644F-28A9-17F5373B17D6}"/>
              </a:ext>
            </a:extLst>
          </p:cNvPr>
          <p:cNvCxnSpPr>
            <a:cxnSpLocks/>
          </p:cNvCxnSpPr>
          <p:nvPr/>
        </p:nvCxnSpPr>
        <p:spPr>
          <a:xfrm flipH="1" flipV="1">
            <a:off x="2660805" y="4985282"/>
            <a:ext cx="3148986" cy="661010"/>
          </a:xfrm>
          <a:prstGeom prst="bentConnector3">
            <a:avLst/>
          </a:prstGeom>
          <a:ln w="25400">
            <a:solidFill>
              <a:srgbClr val="25E5EF"/>
            </a:solidFill>
          </a:ln>
          <a:effectLst>
            <a:outerShdw blurRad="431800" dist="114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9">
            <a:extLst>
              <a:ext uri="{FF2B5EF4-FFF2-40B4-BE49-F238E27FC236}">
                <a16:creationId xmlns:a16="http://schemas.microsoft.com/office/drawing/2014/main" id="{AC6724F4-0666-3D1B-9312-90823DA71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197" y="2556063"/>
            <a:ext cx="2743200" cy="2743200"/>
          </a:xfrm>
          <a:prstGeom prst="rect">
            <a:avLst/>
          </a:prstGeom>
        </p:spPr>
      </p:pic>
      <p:pic>
        <p:nvPicPr>
          <p:cNvPr id="20" name="圖片 20">
            <a:extLst>
              <a:ext uri="{FF2B5EF4-FFF2-40B4-BE49-F238E27FC236}">
                <a16:creationId xmlns:a16="http://schemas.microsoft.com/office/drawing/2014/main" id="{90734813-285B-EB22-A995-933DC5E55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9005" y="4245316"/>
            <a:ext cx="2743200" cy="27432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5C23E7F-9181-D90F-3FEB-B9E82268FADB}"/>
              </a:ext>
            </a:extLst>
          </p:cNvPr>
          <p:cNvSpPr/>
          <p:nvPr/>
        </p:nvSpPr>
        <p:spPr>
          <a:xfrm>
            <a:off x="5285817" y="3122812"/>
            <a:ext cx="216215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400">
                <a:cs typeface="+mn-ea"/>
                <a:sym typeface="+mn-lt"/>
              </a:rPr>
              <a:t>100G / 25G Switch</a:t>
            </a:r>
            <a:endParaRPr lang="zh-TW" sz="1400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185282F-3AA2-2842-9703-31E803EB8267}"/>
              </a:ext>
            </a:extLst>
          </p:cNvPr>
          <p:cNvSpPr/>
          <p:nvPr/>
        </p:nvSpPr>
        <p:spPr>
          <a:xfrm>
            <a:off x="5653741" y="4949774"/>
            <a:ext cx="2208054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400">
                <a:cs typeface="+mn-ea"/>
                <a:sym typeface="+mn-lt"/>
              </a:rPr>
              <a:t>100G / 25G Switch</a:t>
            </a:r>
            <a:endParaRPr lang="zh-TW" sz="1400">
              <a:cs typeface="+mn-ea"/>
              <a:sym typeface="+mn-lt"/>
            </a:endParaRPr>
          </a:p>
        </p:txBody>
      </p:sp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D9C9CC0C-A736-0556-ED3F-6FC20F2B55F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14844" y="3052929"/>
            <a:ext cx="3819757" cy="797150"/>
          </a:xfrm>
          <a:prstGeom prst="bentConnector3">
            <a:avLst>
              <a:gd name="adj1" fmla="val 57148"/>
            </a:avLst>
          </a:prstGeom>
          <a:ln w="25400">
            <a:solidFill>
              <a:srgbClr val="25E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接點: 肘形 12">
            <a:extLst>
              <a:ext uri="{FF2B5EF4-FFF2-40B4-BE49-F238E27FC236}">
                <a16:creationId xmlns:a16="http://schemas.microsoft.com/office/drawing/2014/main" id="{11801D18-BCE2-EACC-93A3-F927756F46FE}"/>
              </a:ext>
            </a:extLst>
          </p:cNvPr>
          <p:cNvCxnSpPr>
            <a:cxnSpLocks/>
          </p:cNvCxnSpPr>
          <p:nvPr/>
        </p:nvCxnSpPr>
        <p:spPr>
          <a:xfrm rot="10800000">
            <a:off x="6333207" y="4144549"/>
            <a:ext cx="3978658" cy="580978"/>
          </a:xfrm>
          <a:prstGeom prst="bentConnector3">
            <a:avLst>
              <a:gd name="adj1" fmla="val 58938"/>
            </a:avLst>
          </a:prstGeom>
          <a:ln w="25400">
            <a:solidFill>
              <a:srgbClr val="25E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7E662E29-EA8E-697A-F601-575D1EB948E7}"/>
              </a:ext>
            </a:extLst>
          </p:cNvPr>
          <p:cNvCxnSpPr>
            <a:cxnSpLocks/>
          </p:cNvCxnSpPr>
          <p:nvPr/>
        </p:nvCxnSpPr>
        <p:spPr>
          <a:xfrm>
            <a:off x="5901711" y="3988480"/>
            <a:ext cx="3851889" cy="0"/>
          </a:xfrm>
          <a:prstGeom prst="straightConnector1">
            <a:avLst/>
          </a:prstGeom>
          <a:ln w="25400">
            <a:solidFill>
              <a:srgbClr val="25E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5B042983-BB4C-FC2D-78DE-C345E76AE4A0}"/>
              </a:ext>
            </a:extLst>
          </p:cNvPr>
          <p:cNvSpPr/>
          <p:nvPr/>
        </p:nvSpPr>
        <p:spPr>
          <a:xfrm>
            <a:off x="10955289" y="3474808"/>
            <a:ext cx="1095185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>
                <a:cs typeface="+mn-ea"/>
                <a:sym typeface="+mn-lt"/>
              </a:rPr>
              <a:t>影音編輯團隊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68634CC-7E5B-F324-E5FE-36A14B205822}"/>
              </a:ext>
            </a:extLst>
          </p:cNvPr>
          <p:cNvSpPr txBox="1"/>
          <p:nvPr/>
        </p:nvSpPr>
        <p:spPr>
          <a:xfrm>
            <a:off x="8065551" y="2740732"/>
            <a:ext cx="12651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rgbClr val="005EA4"/>
                </a:solidFill>
                <a:cs typeface="+mn-ea"/>
                <a:sym typeface="+mn-lt"/>
              </a:rPr>
              <a:t>25</a:t>
            </a:r>
            <a:r>
              <a:rPr lang="zh-TW" sz="1600" b="1">
                <a:solidFill>
                  <a:srgbClr val="005EA4"/>
                </a:solidFill>
                <a:cs typeface="+mn-ea"/>
                <a:sym typeface="+mn-lt"/>
              </a:rPr>
              <a:t> GbE</a:t>
            </a:r>
            <a:endParaRPr lang="zh-TW" altLang="en-US" sz="1600" b="1">
              <a:solidFill>
                <a:srgbClr val="005EA4"/>
              </a:solidFill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9032A55-3CAE-41C8-DB2A-0A1E3EB1B427}"/>
              </a:ext>
            </a:extLst>
          </p:cNvPr>
          <p:cNvSpPr txBox="1"/>
          <p:nvPr/>
        </p:nvSpPr>
        <p:spPr>
          <a:xfrm>
            <a:off x="8035276" y="3624186"/>
            <a:ext cx="12651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rgbClr val="005EA4"/>
                </a:solidFill>
                <a:cs typeface="+mn-ea"/>
                <a:sym typeface="+mn-lt"/>
              </a:rPr>
              <a:t>100</a:t>
            </a:r>
            <a:r>
              <a:rPr lang="zh-TW" sz="1600" b="1">
                <a:solidFill>
                  <a:srgbClr val="005EA4"/>
                </a:solidFill>
                <a:cs typeface="+mn-ea"/>
                <a:sym typeface="+mn-lt"/>
              </a:rPr>
              <a:t> GbE</a:t>
            </a:r>
            <a:endParaRPr lang="zh-TW" altLang="en-US" sz="1600" b="1">
              <a:solidFill>
                <a:srgbClr val="005EA4"/>
              </a:solidFill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B0F8A3A-7D59-D2B2-62EE-3E55907B70FE}"/>
              </a:ext>
            </a:extLst>
          </p:cNvPr>
          <p:cNvSpPr txBox="1"/>
          <p:nvPr/>
        </p:nvSpPr>
        <p:spPr>
          <a:xfrm>
            <a:off x="8080047" y="4380216"/>
            <a:ext cx="10631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rgbClr val="005EA4"/>
                </a:solidFill>
                <a:cs typeface="+mn-ea"/>
                <a:sym typeface="+mn-lt"/>
              </a:rPr>
              <a:t>10</a:t>
            </a:r>
            <a:r>
              <a:rPr lang="zh-TW" sz="1600" b="1">
                <a:solidFill>
                  <a:srgbClr val="005EA4"/>
                </a:solidFill>
                <a:cs typeface="+mn-ea"/>
                <a:sym typeface="+mn-lt"/>
              </a:rPr>
              <a:t> GbE</a:t>
            </a:r>
            <a:endParaRPr lang="zh-TW" altLang="en-US" sz="1600" b="1">
              <a:solidFill>
                <a:srgbClr val="005EA4"/>
              </a:solidFill>
              <a:cs typeface="+mn-ea"/>
              <a:sym typeface="+mn-lt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40FC97C7-74E2-A095-51D4-317C1F653B0B}"/>
              </a:ext>
            </a:extLst>
          </p:cNvPr>
          <p:cNvCxnSpPr>
            <a:cxnSpLocks/>
          </p:cNvCxnSpPr>
          <p:nvPr/>
        </p:nvCxnSpPr>
        <p:spPr>
          <a:xfrm flipV="1">
            <a:off x="6406651" y="5540737"/>
            <a:ext cx="2350263" cy="9181"/>
          </a:xfrm>
          <a:prstGeom prst="straightConnector1">
            <a:avLst/>
          </a:prstGeom>
          <a:ln w="25400">
            <a:solidFill>
              <a:srgbClr val="25E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接點: 肘形 26">
            <a:extLst>
              <a:ext uri="{FF2B5EF4-FFF2-40B4-BE49-F238E27FC236}">
                <a16:creationId xmlns:a16="http://schemas.microsoft.com/office/drawing/2014/main" id="{335520C1-E096-0096-8634-0280AD5641B7}"/>
              </a:ext>
            </a:extLst>
          </p:cNvPr>
          <p:cNvCxnSpPr>
            <a:cxnSpLocks/>
          </p:cNvCxnSpPr>
          <p:nvPr/>
        </p:nvCxnSpPr>
        <p:spPr>
          <a:xfrm flipH="1" flipV="1">
            <a:off x="6397469" y="5669267"/>
            <a:ext cx="2386990" cy="440673"/>
          </a:xfrm>
          <a:prstGeom prst="bentConnector3">
            <a:avLst/>
          </a:prstGeom>
          <a:ln w="25400">
            <a:solidFill>
              <a:srgbClr val="25E5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D89AB8B0-99EA-B9BE-D1C2-860529FB5603}"/>
              </a:ext>
            </a:extLst>
          </p:cNvPr>
          <p:cNvSpPr txBox="1"/>
          <p:nvPr/>
        </p:nvSpPr>
        <p:spPr>
          <a:xfrm>
            <a:off x="7746744" y="5213882"/>
            <a:ext cx="10631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rgbClr val="005EA4"/>
                </a:solidFill>
                <a:cs typeface="+mn-ea"/>
                <a:sym typeface="+mn-lt"/>
              </a:rPr>
              <a:t>25</a:t>
            </a:r>
            <a:r>
              <a:rPr lang="zh-TW" sz="1600" b="1">
                <a:solidFill>
                  <a:srgbClr val="005EA4"/>
                </a:solidFill>
                <a:cs typeface="+mn-ea"/>
                <a:sym typeface="+mn-lt"/>
              </a:rPr>
              <a:t> GbE</a:t>
            </a:r>
            <a:endParaRPr lang="zh-TW" altLang="en-US" sz="1600" b="1">
              <a:solidFill>
                <a:srgbClr val="005EA4"/>
              </a:solidFill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2B0572D-9031-A10D-F298-E9DBD8001CBF}"/>
              </a:ext>
            </a:extLst>
          </p:cNvPr>
          <p:cNvSpPr txBox="1"/>
          <p:nvPr/>
        </p:nvSpPr>
        <p:spPr>
          <a:xfrm>
            <a:off x="7746744" y="5783088"/>
            <a:ext cx="10172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rgbClr val="005EA4"/>
                </a:solidFill>
                <a:cs typeface="+mn-ea"/>
                <a:sym typeface="+mn-lt"/>
              </a:rPr>
              <a:t>25</a:t>
            </a:r>
            <a:r>
              <a:rPr lang="zh-TW" sz="1600" b="1">
                <a:solidFill>
                  <a:srgbClr val="005EA4"/>
                </a:solidFill>
                <a:cs typeface="+mn-ea"/>
                <a:sym typeface="+mn-lt"/>
              </a:rPr>
              <a:t> GbE</a:t>
            </a:r>
            <a:endParaRPr lang="zh-TW" altLang="en-US" sz="1600" b="1">
              <a:solidFill>
                <a:srgbClr val="005EA4"/>
              </a:solidFill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7F1C486-7F51-78B0-9568-FB0FD07A1758}"/>
              </a:ext>
            </a:extLst>
          </p:cNvPr>
          <p:cNvSpPr/>
          <p:nvPr/>
        </p:nvSpPr>
        <p:spPr>
          <a:xfrm>
            <a:off x="7077009" y="6314573"/>
            <a:ext cx="2006077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>
                <a:cs typeface="+mn-ea"/>
                <a:sym typeface="+mn-lt"/>
              </a:rPr>
              <a:t>分享至其他團隊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4E303BDF-BDA5-59BC-48CA-0B278545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74048" y="2455296"/>
            <a:ext cx="1327264" cy="746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7AA042B7-5519-2CEB-EA70-3E68AD932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58926" y="3363163"/>
            <a:ext cx="1339357" cy="798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3761DE69-3D28-04EC-53F8-3D2361278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3999" y="5261087"/>
            <a:ext cx="1944478" cy="1296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2C578785-D50F-40E0-63AA-336860316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21311" y="4350657"/>
            <a:ext cx="1339357" cy="75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7401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D16105DC-69BA-666A-A89D-06CFFC09E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21695" y="5450634"/>
            <a:ext cx="4591761" cy="727390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20BFE74A-49E0-B6D3-A0C9-C1525C43B509}"/>
              </a:ext>
            </a:extLst>
          </p:cNvPr>
          <p:cNvGrpSpPr/>
          <p:nvPr/>
        </p:nvGrpSpPr>
        <p:grpSpPr>
          <a:xfrm>
            <a:off x="579536" y="3808266"/>
            <a:ext cx="4603226" cy="2988694"/>
            <a:chOff x="242986" y="3791159"/>
            <a:chExt cx="4248135" cy="2758147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6F3D3FAF-05CD-C521-894F-58713C048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86" y="4079890"/>
              <a:ext cx="3949306" cy="2469416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8FF2A32-ECA5-E755-162D-FDF9148BEBD2}"/>
                </a:ext>
              </a:extLst>
            </p:cNvPr>
            <p:cNvSpPr/>
            <p:nvPr/>
          </p:nvSpPr>
          <p:spPr>
            <a:xfrm>
              <a:off x="2136176" y="3791159"/>
              <a:ext cx="2354945" cy="31243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zh-TW" altLang="en-US" sz="1600">
                  <a:cs typeface="+mn-ea"/>
                  <a:sym typeface="+mn-lt"/>
                </a:rPr>
                <a:t>QXG-100G2SF-CX6</a:t>
              </a:r>
              <a:endParaRPr lang="zh-TW" sz="1600"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84F1A8F-9AC7-0481-E55B-0D9E55CA7385}"/>
                </a:ext>
              </a:extLst>
            </p:cNvPr>
            <p:cNvSpPr/>
            <p:nvPr/>
          </p:nvSpPr>
          <p:spPr>
            <a:xfrm>
              <a:off x="1069882" y="5824227"/>
              <a:ext cx="2354945" cy="31243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TW" altLang="en-US" sz="1600">
                  <a:cs typeface="+mn-ea"/>
                  <a:sym typeface="+mn-lt"/>
                </a:rPr>
                <a:t>All-Flash NAS</a:t>
              </a:r>
              <a:endParaRPr lang="zh-TW" sz="1600">
                <a:cs typeface="+mn-ea"/>
                <a:sym typeface="+mn-lt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CA24A06-069B-893D-9C42-C0585D21C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598" y="3978460"/>
              <a:ext cx="2260600" cy="1415677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0196CADF-B65C-30AD-71CC-F4C187DA6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923563" y="4686423"/>
              <a:ext cx="2540481" cy="727390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-22951" y="215969"/>
            <a:ext cx="12192000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126">
              <a:defRPr/>
            </a:pPr>
            <a:r>
              <a:rPr lang="en-US" altLang="zh-TW" sz="4000" err="1">
                <a:solidFill>
                  <a:schemeClr val="bg1"/>
                </a:solidFill>
                <a:cs typeface="+mn-ea"/>
                <a:sym typeface="+mn-lt"/>
              </a:rPr>
              <a:t>直連</a:t>
            </a:r>
            <a:r>
              <a:rPr lang="en-US" altLang="zh-TW" sz="4000">
                <a:solidFill>
                  <a:schemeClr val="bg1"/>
                </a:solidFill>
                <a:cs typeface="+mn-ea"/>
                <a:sym typeface="+mn-lt"/>
              </a:rPr>
              <a:t> 100GbE </a:t>
            </a:r>
            <a:r>
              <a:rPr lang="en-US" altLang="zh-TW" sz="4000" err="1">
                <a:solidFill>
                  <a:schemeClr val="bg1"/>
                </a:solidFill>
                <a:cs typeface="+mn-ea"/>
                <a:sym typeface="+mn-lt"/>
              </a:rPr>
              <a:t>網路傳輸，不用透過網路交換器</a:t>
            </a:r>
          </a:p>
          <a:p>
            <a:pPr algn="ctr" defTabSz="914126">
              <a:defRPr/>
            </a:pPr>
            <a:r>
              <a:rPr lang="en-US" altLang="zh-TW" sz="4000" err="1">
                <a:solidFill>
                  <a:schemeClr val="bg1"/>
                </a:solidFill>
                <a:cs typeface="+mn-ea"/>
                <a:sym typeface="+mn-lt"/>
              </a:rPr>
              <a:t>就可讓兩台工作站進行高效獨立作業</a:t>
            </a:r>
          </a:p>
        </p:txBody>
      </p:sp>
      <p:sp>
        <p:nvSpPr>
          <p:cNvPr id="5" name="矩形 4"/>
          <p:cNvSpPr/>
          <p:nvPr/>
        </p:nvSpPr>
        <p:spPr>
          <a:xfrm>
            <a:off x="990600" y="1943756"/>
            <a:ext cx="10210800" cy="12155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800"/>
              </a:lnSpc>
              <a:spcBef>
                <a:spcPts val="300"/>
              </a:spcBef>
            </a:pP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將 </a:t>
            </a:r>
            <a:r>
              <a:rPr lang="en-US" altLang="zh-TW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QXG-100G2SF-CX6 </a:t>
            </a: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上的兩個 100GbE 網路埠直連工作站</a:t>
            </a:r>
            <a:endParaRPr lang="en-US" altLang="zh-TW" sz="2000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  <a:p>
            <a:pPr marL="342900" indent="-342900">
              <a:lnSpc>
                <a:spcPts val="2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讓不同工作站可以在高速的網路環境進行獨立作業，享受高效的傳輸及儲存服務</a:t>
            </a:r>
            <a:endParaRPr lang="en-US" altLang="zh-TW" sz="2000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  <a:p>
            <a:pPr marL="342900" indent="-342900">
              <a:lnSpc>
                <a:spcPts val="2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透過直連工作站亦可節省網路交換器的成本</a:t>
            </a:r>
          </a:p>
        </p:txBody>
      </p:sp>
      <p:pic>
        <p:nvPicPr>
          <p:cNvPr id="32" name="圖片 32">
            <a:extLst>
              <a:ext uri="{FF2B5EF4-FFF2-40B4-BE49-F238E27FC236}">
                <a16:creationId xmlns:a16="http://schemas.microsoft.com/office/drawing/2014/main" id="{FBDD0A94-B07A-CF6B-CC31-E5ACD00B4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803" y="3430402"/>
            <a:ext cx="1301827" cy="1283466"/>
          </a:xfrm>
          <a:prstGeom prst="rect">
            <a:avLst/>
          </a:prstGeom>
          <a:effectLst>
            <a:outerShdw blurRad="431800" dist="190500" dir="5760000" sx="106000" sy="106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33" name="圖片 33" descr="一張含有 廣場 的圖片&#10;&#10;自動產生的描述">
            <a:extLst>
              <a:ext uri="{FF2B5EF4-FFF2-40B4-BE49-F238E27FC236}">
                <a16:creationId xmlns:a16="http://schemas.microsoft.com/office/drawing/2014/main" id="{ABDE264B-3AE0-8466-0083-97FB09FF4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803" y="5018668"/>
            <a:ext cx="1301827" cy="1274284"/>
          </a:xfrm>
          <a:prstGeom prst="rect">
            <a:avLst/>
          </a:prstGeom>
          <a:effectLst>
            <a:outerShdw blurRad="431800" dist="190500" dir="5760000" sx="106000" sy="106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EC8C1831-871D-C0C9-6472-DE5E8C75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7236" y="3228664"/>
            <a:ext cx="2145444" cy="1431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700BC05-4ED4-7EBB-1DB3-A2285FCCD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76916" y="5015654"/>
            <a:ext cx="2146084" cy="1431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32636DCB-C7F1-AECC-16FD-12C9783B1E98}"/>
              </a:ext>
            </a:extLst>
          </p:cNvPr>
          <p:cNvSpPr txBox="1"/>
          <p:nvPr/>
        </p:nvSpPr>
        <p:spPr>
          <a:xfrm>
            <a:off x="5449508" y="3441923"/>
            <a:ext cx="1265104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700" b="1">
                <a:solidFill>
                  <a:srgbClr val="005EA4"/>
                </a:solidFill>
                <a:cs typeface="+mn-ea"/>
                <a:sym typeface="+mn-lt"/>
              </a:rPr>
              <a:t>100 GbE</a:t>
            </a:r>
            <a:endParaRPr lang="zh-TW" altLang="en-US" sz="1700" b="1">
              <a:solidFill>
                <a:srgbClr val="005EA4"/>
              </a:solidFill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95FC3D3-5F08-101A-7A0F-E639F5F4FF0A}"/>
              </a:ext>
            </a:extLst>
          </p:cNvPr>
          <p:cNvSpPr txBox="1"/>
          <p:nvPr/>
        </p:nvSpPr>
        <p:spPr>
          <a:xfrm>
            <a:off x="5452486" y="5267447"/>
            <a:ext cx="1265104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700" b="1">
                <a:solidFill>
                  <a:srgbClr val="005EA4"/>
                </a:solidFill>
                <a:cs typeface="+mn-ea"/>
                <a:sym typeface="+mn-lt"/>
              </a:rPr>
              <a:t>100 GbE</a:t>
            </a:r>
            <a:endParaRPr lang="zh-TW" altLang="en-US" sz="1700" b="1">
              <a:solidFill>
                <a:srgbClr val="005EA4"/>
              </a:solidFill>
              <a:cs typeface="+mn-ea"/>
              <a:sym typeface="+mn-lt"/>
            </a:endParaRPr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B2F1C4DC-58FF-81AB-7C66-24846E20CCA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55854" y="3808265"/>
            <a:ext cx="3864206" cy="741953"/>
          </a:xfrm>
          <a:prstGeom prst="bentConnector3">
            <a:avLst/>
          </a:prstGeom>
          <a:ln w="25400">
            <a:solidFill>
              <a:srgbClr val="25E5EF"/>
            </a:solidFill>
          </a:ln>
          <a:effectLst>
            <a:outerShdw blurRad="431800" dist="114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接點: 肘形 26">
            <a:extLst>
              <a:ext uri="{FF2B5EF4-FFF2-40B4-BE49-F238E27FC236}">
                <a16:creationId xmlns:a16="http://schemas.microsoft.com/office/drawing/2014/main" id="{124BEA86-976E-C336-AFF7-A0EDC241D1D3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>
            <a:off x="3328317" y="4801114"/>
            <a:ext cx="3941487" cy="854696"/>
          </a:xfrm>
          <a:prstGeom prst="bentConnector3">
            <a:avLst/>
          </a:prstGeom>
          <a:ln w="25400">
            <a:solidFill>
              <a:srgbClr val="25E5EF"/>
            </a:solidFill>
          </a:ln>
          <a:effectLst>
            <a:outerShdw blurRad="431800" dist="114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596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79966705-AFAF-1EA7-64ED-EC5075024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81999" y="3141930"/>
            <a:ext cx="3988746" cy="78819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FD8D2D75-BE61-3D7E-880C-FDAE2037A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125118" y="5862086"/>
            <a:ext cx="4827984" cy="78819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87611C46-485D-F95A-BAC8-8BD47A469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9401" y="4340864"/>
            <a:ext cx="4827984" cy="78819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B4DDDE41-AE45-24FC-4B43-4834C10F7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4015" y="2914695"/>
            <a:ext cx="4827984" cy="78819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8164" y="483048"/>
            <a:ext cx="117919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1" lang="zh-TW" altLang="en-US" sz="4400">
                <a:solidFill>
                  <a:schemeClr val="bg1"/>
                </a:solidFill>
                <a:cs typeface="+mn-ea"/>
                <a:sym typeface="+mn-lt"/>
              </a:rPr>
              <a:t>支援</a:t>
            </a:r>
            <a:r>
              <a:rPr kumimoji="1" lang="en-US" altLang="zh-TW" sz="4400">
                <a:solidFill>
                  <a:schemeClr val="bg1"/>
                </a:solidFill>
                <a:cs typeface="+mn-ea"/>
                <a:sym typeface="+mn-lt"/>
              </a:rPr>
              <a:t> QNAP </a:t>
            </a:r>
            <a:r>
              <a:rPr kumimoji="1" lang="zh-TW" altLang="en-US" sz="4400">
                <a:solidFill>
                  <a:schemeClr val="bg1"/>
                </a:solidFill>
                <a:cs typeface="+mn-ea"/>
                <a:sym typeface="+mn-lt"/>
              </a:rPr>
              <a:t>全快閃系列 </a:t>
            </a:r>
            <a:r>
              <a:rPr kumimoji="1" lang="en-US" altLang="zh-TW" sz="4400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kumimoji="1" lang="zh-TW" altLang="en-US" sz="4400">
                <a:solidFill>
                  <a:schemeClr val="bg1"/>
                </a:solidFill>
                <a:cs typeface="+mn-ea"/>
                <a:sym typeface="+mn-lt"/>
              </a:rPr>
              <a:t> 機種</a:t>
            </a:r>
            <a:endParaRPr lang="zh-TW" altLang="en-US" sz="44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B9D1A9EE-BE94-63B3-19B1-7A61C0F693EE}"/>
              </a:ext>
            </a:extLst>
          </p:cNvPr>
          <p:cNvGrpSpPr/>
          <p:nvPr/>
        </p:nvGrpSpPr>
        <p:grpSpPr>
          <a:xfrm>
            <a:off x="295473" y="5180123"/>
            <a:ext cx="4131846" cy="1549694"/>
            <a:chOff x="295473" y="4693292"/>
            <a:chExt cx="4201371" cy="157577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9DDFD2C-5AC0-8425-CFA6-0C461AD30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04" b="22734"/>
            <a:stretch/>
          </p:blipFill>
          <p:spPr>
            <a:xfrm>
              <a:off x="295473" y="4693292"/>
              <a:ext cx="4201371" cy="1379937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E73599E6-183E-F5A7-F700-FEC0625430CE}"/>
                </a:ext>
              </a:extLst>
            </p:cNvPr>
            <p:cNvSpPr txBox="1"/>
            <p:nvPr/>
          </p:nvSpPr>
          <p:spPr>
            <a:xfrm>
              <a:off x="563672" y="5924811"/>
              <a:ext cx="1529244" cy="344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>
                  <a:solidFill>
                    <a:srgbClr val="000000"/>
                  </a:solidFill>
                  <a:cs typeface="+mn-ea"/>
                  <a:sym typeface="+mn-lt"/>
                </a:rPr>
                <a:t>TDS-h2489FU</a:t>
              </a:r>
              <a:endParaRPr kumimoji="1" lang="zh-TW" altLang="en-US" sz="16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圖片 10" descr="一張含有 文字, 電子用品, 室內, 監視器 的圖片&#10;&#10;自動產生的描述">
            <a:extLst>
              <a:ext uri="{FF2B5EF4-FFF2-40B4-BE49-F238E27FC236}">
                <a16:creationId xmlns:a16="http://schemas.microsoft.com/office/drawing/2014/main" id="{24718558-B803-3A8C-4ADE-1241B65DE7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06" y="1769695"/>
            <a:ext cx="3416969" cy="213522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506D7C7-9D65-E914-CBE4-9D969472F452}"/>
              </a:ext>
            </a:extLst>
          </p:cNvPr>
          <p:cNvSpPr txBox="1"/>
          <p:nvPr/>
        </p:nvSpPr>
        <p:spPr>
          <a:xfrm>
            <a:off x="5444254" y="3672498"/>
            <a:ext cx="1391853" cy="344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>
                <a:solidFill>
                  <a:srgbClr val="000000"/>
                </a:solidFill>
                <a:cs typeface="+mn-ea"/>
                <a:sym typeface="+mn-lt"/>
              </a:rPr>
              <a:t>TS-h1290FX</a:t>
            </a:r>
            <a:endParaRPr kumimoji="1" lang="zh-TW" altLang="en-US" sz="160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666E815-C618-24AE-213A-C7146D2046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7" b="31532"/>
          <a:stretch/>
        </p:blipFill>
        <p:spPr>
          <a:xfrm>
            <a:off x="295472" y="3851049"/>
            <a:ext cx="4131846" cy="97963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D86B24E-8D2D-3178-4F30-B230BF88D827}"/>
              </a:ext>
            </a:extLst>
          </p:cNvPr>
          <p:cNvSpPr txBox="1"/>
          <p:nvPr/>
        </p:nvSpPr>
        <p:spPr>
          <a:xfrm>
            <a:off x="601911" y="4790501"/>
            <a:ext cx="1356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>
                <a:solidFill>
                  <a:srgbClr val="000000"/>
                </a:solidFill>
                <a:cs typeface="+mn-ea"/>
                <a:sym typeface="+mn-lt"/>
              </a:rPr>
              <a:t>TS-h1090FU</a:t>
            </a:r>
            <a:endParaRPr kumimoji="1" lang="zh-TW" altLang="en-US" sz="1600">
              <a:solidFill>
                <a:srgbClr val="000000"/>
              </a:solidFill>
              <a:cs typeface="+mn-ea"/>
              <a:sym typeface="+mn-lt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B7CB925-4C9B-5CAB-62E5-DC23C875FB5A}"/>
              </a:ext>
            </a:extLst>
          </p:cNvPr>
          <p:cNvGrpSpPr/>
          <p:nvPr/>
        </p:nvGrpSpPr>
        <p:grpSpPr>
          <a:xfrm>
            <a:off x="303630" y="2194583"/>
            <a:ext cx="4131111" cy="1558704"/>
            <a:chOff x="303767" y="3413431"/>
            <a:chExt cx="4200624" cy="158493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D39FDCF-63FE-E734-6A50-C2666111F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89" b="26388"/>
            <a:stretch/>
          </p:blipFill>
          <p:spPr bwMode="auto">
            <a:xfrm>
              <a:off x="303767" y="3413431"/>
              <a:ext cx="4200624" cy="1187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B0108404-890C-C892-F73A-2A54F75D87C9}"/>
                </a:ext>
              </a:extLst>
            </p:cNvPr>
            <p:cNvSpPr txBox="1"/>
            <p:nvPr/>
          </p:nvSpPr>
          <p:spPr>
            <a:xfrm>
              <a:off x="607067" y="4654112"/>
              <a:ext cx="1379287" cy="344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>
                  <a:solidFill>
                    <a:srgbClr val="000000"/>
                  </a:solidFill>
                  <a:cs typeface="+mn-ea"/>
                  <a:sym typeface="+mn-lt"/>
                </a:rPr>
                <a:t>TS-h2490FU</a:t>
              </a:r>
              <a:endParaRPr kumimoji="1" lang="zh-TW" altLang="en-US" sz="16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5D76F6B4-E25E-7729-E458-9C066FADD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05" y="3029978"/>
            <a:ext cx="5327795" cy="395796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250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AD0844D-E565-0542-C9D7-09BDC95AD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633407" y="6270819"/>
            <a:ext cx="7312575" cy="78819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0EBDB7-61EF-449A-92ED-63094A198F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298" y="5491522"/>
            <a:ext cx="7460046" cy="1385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9267"/>
            <a:ext cx="11869738" cy="1527175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TS-h1090FU NAS </a:t>
            </a:r>
            <a:r>
              <a:rPr lang="zh-TW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產品型號</a:t>
            </a:r>
            <a:endParaRPr lang="en-US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1104E92-5A25-4FFB-ADD0-CFBA41422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2637" y="3735957"/>
            <a:ext cx="5134707" cy="379028"/>
          </a:xfrm>
          <a:prstGeom prst="rect">
            <a:avLst/>
          </a:prstGeom>
        </p:spPr>
      </p:pic>
      <p:sp>
        <p:nvSpPr>
          <p:cNvPr id="12" name="矩形: 圓角 22">
            <a:extLst>
              <a:ext uri="{FF2B5EF4-FFF2-40B4-BE49-F238E27FC236}">
                <a16:creationId xmlns:a16="http://schemas.microsoft.com/office/drawing/2014/main" id="{F60EB262-4494-4B2B-AE6E-C0DDB1B90AF3}"/>
              </a:ext>
            </a:extLst>
          </p:cNvPr>
          <p:cNvSpPr/>
          <p:nvPr/>
        </p:nvSpPr>
        <p:spPr>
          <a:xfrm>
            <a:off x="492002" y="1992276"/>
            <a:ext cx="6171740" cy="2041045"/>
          </a:xfrm>
          <a:prstGeom prst="roundRect">
            <a:avLst>
              <a:gd name="adj" fmla="val 971"/>
            </a:avLst>
          </a:prstGeom>
          <a:gradFill>
            <a:gsLst>
              <a:gs pos="42000">
                <a:srgbClr val="374557">
                  <a:lumMod val="96000"/>
                </a:srgbClr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sp>
        <p:nvSpPr>
          <p:cNvPr id="13" name="文本框 2">
            <a:extLst>
              <a:ext uri="{FF2B5EF4-FFF2-40B4-BE49-F238E27FC236}">
                <a16:creationId xmlns:a16="http://schemas.microsoft.com/office/drawing/2014/main" id="{88E7310E-2441-4CE2-8753-714DD89A8525}"/>
              </a:ext>
            </a:extLst>
          </p:cNvPr>
          <p:cNvSpPr txBox="1"/>
          <p:nvPr/>
        </p:nvSpPr>
        <p:spPr>
          <a:xfrm>
            <a:off x="582100" y="2025316"/>
            <a:ext cx="6369318" cy="183127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700" b="1">
                <a:solidFill>
                  <a:srgbClr val="C9FFFA"/>
                </a:solidFill>
                <a:cs typeface="+mn-ea"/>
                <a:sym typeface="+mn-lt"/>
              </a:rPr>
              <a:t>TS-h1090FU-7232P-64G</a:t>
            </a:r>
            <a:endParaRPr lang="zh-CN" altLang="en-US" sz="2700" b="1">
              <a:solidFill>
                <a:srgbClr val="C9FFFA"/>
              </a:solidFill>
              <a:cs typeface="+mn-ea"/>
              <a:sym typeface="+mn-lt"/>
            </a:endParaRPr>
          </a:p>
          <a:p>
            <a:pPr marL="182563" indent="-182563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AMD EPYC 8 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核心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 16 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執行緒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3.1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 GHz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(Max. 3.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GHz)</a:t>
            </a:r>
          </a:p>
          <a:p>
            <a:pPr marL="182563" indent="-182563">
              <a:spcBef>
                <a:spcPts val="12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64 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GB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DDR4 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RDIMM ECC</a:t>
            </a:r>
            <a:r>
              <a:rPr lang="zh-TW" altLang="en-US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記憶體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8 x 8GB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)</a:t>
            </a:r>
            <a:endParaRPr lang="en-US" altLang="zh-CN" sz="1700">
              <a:solidFill>
                <a:schemeClr val="bg1"/>
              </a:solidFill>
              <a:cs typeface="+mn-ea"/>
              <a:sym typeface="+mn-lt"/>
            </a:endParaRPr>
          </a:p>
          <a:p>
            <a:pPr marL="182563" indent="-182563">
              <a:spcBef>
                <a:spcPts val="12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x SFP28 25GbE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+2 x 2.5 </a:t>
            </a:r>
            <a:r>
              <a:rPr lang="en-US" altLang="zh-CN" sz="1700" err="1">
                <a:solidFill>
                  <a:schemeClr val="bg1"/>
                </a:solidFill>
                <a:cs typeface="+mn-ea"/>
                <a:sym typeface="+mn-lt"/>
              </a:rPr>
              <a:t>GbE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17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endParaRPr lang="en-US" altLang="zh-CN" sz="17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: 圓角 22">
            <a:extLst>
              <a:ext uri="{FF2B5EF4-FFF2-40B4-BE49-F238E27FC236}">
                <a16:creationId xmlns:a16="http://schemas.microsoft.com/office/drawing/2014/main" id="{BD87A7E2-D984-4E94-B04C-9B48DE56A956}"/>
              </a:ext>
            </a:extLst>
          </p:cNvPr>
          <p:cNvSpPr/>
          <p:nvPr/>
        </p:nvSpPr>
        <p:spPr>
          <a:xfrm>
            <a:off x="492001" y="4333477"/>
            <a:ext cx="6171740" cy="2041045"/>
          </a:xfrm>
          <a:prstGeom prst="roundRect">
            <a:avLst>
              <a:gd name="adj" fmla="val 1443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582099" y="4432928"/>
            <a:ext cx="6289564" cy="183127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700" b="1">
                <a:solidFill>
                  <a:srgbClr val="C9FFFA"/>
                </a:solidFill>
                <a:cs typeface="+mn-ea"/>
                <a:sym typeface="+mn-lt"/>
              </a:rPr>
              <a:t>TS-h1090FU-7302P-128G</a:t>
            </a:r>
            <a:endParaRPr lang="zh-CN" altLang="en-US" sz="2700" b="1">
              <a:solidFill>
                <a:srgbClr val="C9FFFA"/>
              </a:solidFill>
              <a:cs typeface="+mn-ea"/>
              <a:sym typeface="+mn-lt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AMD EPYC 16 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核心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 32 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執行緒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3.0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 GHz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(Max. 3.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GHz)</a:t>
            </a:r>
            <a:endParaRPr lang="zh-CN" altLang="en-US" sz="1700">
              <a:solidFill>
                <a:schemeClr val="bg1"/>
              </a:solidFill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128 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GB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DDR4 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RDIMM ECC 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記憶體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8 x 16GB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)</a:t>
            </a:r>
            <a:endParaRPr lang="en-US" altLang="zh-CN" sz="1700">
              <a:solidFill>
                <a:schemeClr val="bg1"/>
              </a:solidFill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 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x SFP28 25GbE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+2 x 2.5 GbE </a:t>
            </a:r>
            <a:r>
              <a:rPr lang="zh-TW" altLang="en-US" sz="17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endParaRPr lang="en-US" altLang="zh-CN" sz="1700">
              <a:solidFill>
                <a:schemeClr val="bg1"/>
              </a:solidFill>
              <a:cs typeface="+mn-e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2" r="33741" b="29779"/>
          <a:stretch/>
        </p:blipFill>
        <p:spPr>
          <a:xfrm>
            <a:off x="5633408" y="4687673"/>
            <a:ext cx="6558592" cy="2400157"/>
          </a:xfrm>
          <a:prstGeom prst="rect">
            <a:avLst/>
          </a:prstGeom>
        </p:spPr>
      </p:pic>
      <p:sp>
        <p:nvSpPr>
          <p:cNvPr id="18" name="矩形: 圓角 22">
            <a:extLst>
              <a:ext uri="{FF2B5EF4-FFF2-40B4-BE49-F238E27FC236}">
                <a16:creationId xmlns:a16="http://schemas.microsoft.com/office/drawing/2014/main" id="{BD87A7E2-D984-4E94-B04C-9B48DE56A956}"/>
              </a:ext>
            </a:extLst>
          </p:cNvPr>
          <p:cNvSpPr/>
          <p:nvPr/>
        </p:nvSpPr>
        <p:spPr>
          <a:xfrm>
            <a:off x="6871663" y="1983495"/>
            <a:ext cx="4933484" cy="2041045"/>
          </a:xfrm>
          <a:prstGeom prst="roundRect">
            <a:avLst>
              <a:gd name="adj" fmla="val 992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sp>
        <p:nvSpPr>
          <p:cNvPr id="19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6961761" y="2109954"/>
            <a:ext cx="4843386" cy="166199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1900" b="1">
                <a:solidFill>
                  <a:srgbClr val="C9FFFA"/>
                </a:solidFill>
                <a:cs typeface="+mn-ea"/>
                <a:sym typeface="+mn-lt"/>
              </a:rPr>
              <a:t>TS-h1090FU-7302P-256G (By Request)</a:t>
            </a:r>
            <a:endParaRPr lang="zh-CN" altLang="en-US" sz="1900" b="1">
              <a:solidFill>
                <a:srgbClr val="C9FFFA"/>
              </a:solidFill>
              <a:cs typeface="+mn-ea"/>
              <a:sym typeface="+mn-lt"/>
            </a:endParaRPr>
          </a:p>
          <a:p>
            <a:pPr marL="116205" indent="-116205">
              <a:spcBef>
                <a:spcPts val="16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AMD EPYC 16 </a:t>
            </a:r>
            <a:r>
              <a:rPr lang="zh-CN" altLang="en-US" sz="1400" b="1">
                <a:solidFill>
                  <a:schemeClr val="bg1"/>
                </a:solidFill>
                <a:cs typeface="+mn-ea"/>
                <a:sym typeface="+mn-lt"/>
              </a:rPr>
              <a:t>核心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en-US" altLang="zh-CN" sz="1400" b="1">
                <a:solidFill>
                  <a:schemeClr val="bg1"/>
                </a:solidFill>
                <a:cs typeface="+mn-ea"/>
                <a:sym typeface="+mn-lt"/>
              </a:rPr>
              <a:t> 32 </a:t>
            </a:r>
            <a:r>
              <a:rPr lang="zh-CN" altLang="en-US" sz="1400" b="1">
                <a:solidFill>
                  <a:schemeClr val="bg1"/>
                </a:solidFill>
                <a:cs typeface="+mn-ea"/>
                <a:sym typeface="+mn-lt"/>
              </a:rPr>
              <a:t>執行緒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b="1">
                <a:solidFill>
                  <a:schemeClr val="bg1"/>
                </a:solidFill>
                <a:cs typeface="+mn-ea"/>
                <a:sym typeface="+mn-lt"/>
              </a:rPr>
              <a:t>3.0</a:t>
            </a:r>
            <a:r>
              <a:rPr lang="zh-CN" altLang="en-US" sz="1400" b="1">
                <a:solidFill>
                  <a:schemeClr val="bg1"/>
                </a:solidFill>
                <a:cs typeface="+mn-ea"/>
                <a:sym typeface="+mn-lt"/>
              </a:rPr>
              <a:t> GHz 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(Max. 3.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GHz)</a:t>
            </a:r>
            <a:endParaRPr lang="zh-CN" altLang="en-US" sz="1400">
              <a:solidFill>
                <a:schemeClr val="bg1"/>
              </a:solidFill>
              <a:cs typeface="+mn-ea"/>
            </a:endParaRPr>
          </a:p>
          <a:p>
            <a:pPr marL="116205" indent="-116205">
              <a:spcBef>
                <a:spcPts val="16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cs typeface="+mn-ea"/>
                <a:sym typeface="+mn-lt"/>
              </a:rPr>
              <a:t>256 </a:t>
            </a:r>
            <a:r>
              <a:rPr lang="zh-CN" altLang="en-US" sz="1400" b="1">
                <a:solidFill>
                  <a:schemeClr val="bg1"/>
                </a:solidFill>
                <a:cs typeface="+mn-ea"/>
                <a:sym typeface="+mn-lt"/>
              </a:rPr>
              <a:t>GB 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DDR4 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RDIMM ECC 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記憶體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8 x 32GB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)</a:t>
            </a:r>
            <a:endParaRPr lang="en-US" altLang="zh-CN" sz="1400">
              <a:solidFill>
                <a:schemeClr val="bg1"/>
              </a:solidFill>
              <a:cs typeface="+mn-ea"/>
            </a:endParaRPr>
          </a:p>
          <a:p>
            <a:pPr marL="116205" indent="-116205">
              <a:spcBef>
                <a:spcPts val="16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 </a:t>
            </a:r>
            <a:r>
              <a:rPr lang="en-US" altLang="zh-CN" sz="14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 x SFP28 25GbE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+2 x 2.5 GbE </a:t>
            </a:r>
            <a:r>
              <a:rPr lang="zh-TW" altLang="en-US" sz="14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endParaRPr lang="en-US" altLang="zh-CN" sz="1400">
              <a:solidFill>
                <a:schemeClr val="bg1"/>
              </a:solidFill>
              <a:cs typeface="+mn-ea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C129109-EA3C-7574-0135-87A1E7B05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730401" y="5252757"/>
            <a:ext cx="3118585" cy="56053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60043A5-58FB-18A1-54AB-4ECF2B48D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b="7415"/>
          <a:stretch/>
        </p:blipFill>
        <p:spPr>
          <a:xfrm>
            <a:off x="7530652" y="4079630"/>
            <a:ext cx="3154747" cy="17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3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565541-BE23-330D-00D4-65771A6698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633407" y="6382724"/>
            <a:ext cx="7312575" cy="788191"/>
          </a:xfrm>
          <a:prstGeom prst="rect">
            <a:avLst/>
          </a:prstGeom>
        </p:spPr>
      </p:pic>
      <p:sp>
        <p:nvSpPr>
          <p:cNvPr id="9" name="矩形: 圓角 22">
            <a:extLst>
              <a:ext uri="{FF2B5EF4-FFF2-40B4-BE49-F238E27FC236}">
                <a16:creationId xmlns:a16="http://schemas.microsoft.com/office/drawing/2014/main" id="{1DF4C4F5-D2FF-D2D3-5BB4-1C96D46ACA77}"/>
              </a:ext>
            </a:extLst>
          </p:cNvPr>
          <p:cNvSpPr/>
          <p:nvPr/>
        </p:nvSpPr>
        <p:spPr>
          <a:xfrm>
            <a:off x="492001" y="4333477"/>
            <a:ext cx="6171740" cy="2041045"/>
          </a:xfrm>
          <a:prstGeom prst="roundRect">
            <a:avLst>
              <a:gd name="adj" fmla="val 1443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0EBDB7-61EF-449A-92ED-63094A198F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173" y="5905411"/>
            <a:ext cx="7208827" cy="138572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5" b="24312"/>
          <a:stretch/>
        </p:blipFill>
        <p:spPr>
          <a:xfrm>
            <a:off x="6096000" y="4717342"/>
            <a:ext cx="6991395" cy="2171799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E4CE194-3BDF-0926-3D5D-5B13692573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2637" y="3691550"/>
            <a:ext cx="5134707" cy="379028"/>
          </a:xfrm>
          <a:prstGeom prst="rect">
            <a:avLst/>
          </a:prstGeom>
        </p:spPr>
      </p:pic>
      <p:sp>
        <p:nvSpPr>
          <p:cNvPr id="8" name="矩形: 圓角 22">
            <a:extLst>
              <a:ext uri="{FF2B5EF4-FFF2-40B4-BE49-F238E27FC236}">
                <a16:creationId xmlns:a16="http://schemas.microsoft.com/office/drawing/2014/main" id="{65E6F84E-37E7-35D5-1D76-35434AC6E1E3}"/>
              </a:ext>
            </a:extLst>
          </p:cNvPr>
          <p:cNvSpPr/>
          <p:nvPr/>
        </p:nvSpPr>
        <p:spPr>
          <a:xfrm>
            <a:off x="492002" y="1947869"/>
            <a:ext cx="6171740" cy="2041045"/>
          </a:xfrm>
          <a:prstGeom prst="roundRect">
            <a:avLst>
              <a:gd name="adj" fmla="val 971"/>
            </a:avLst>
          </a:prstGeom>
          <a:gradFill>
            <a:gsLst>
              <a:gs pos="42000">
                <a:srgbClr val="374557">
                  <a:lumMod val="96000"/>
                </a:srgbClr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sp>
        <p:nvSpPr>
          <p:cNvPr id="11" name="矩形: 圓角 22">
            <a:extLst>
              <a:ext uri="{FF2B5EF4-FFF2-40B4-BE49-F238E27FC236}">
                <a16:creationId xmlns:a16="http://schemas.microsoft.com/office/drawing/2014/main" id="{727E7925-8D45-99C0-AAB1-98960A129202}"/>
              </a:ext>
            </a:extLst>
          </p:cNvPr>
          <p:cNvSpPr/>
          <p:nvPr/>
        </p:nvSpPr>
        <p:spPr>
          <a:xfrm>
            <a:off x="6871663" y="1939088"/>
            <a:ext cx="4933484" cy="2041045"/>
          </a:xfrm>
          <a:prstGeom prst="roundRect">
            <a:avLst>
              <a:gd name="adj" fmla="val 992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25E5EF"/>
                </a:gs>
                <a:gs pos="37000">
                  <a:srgbClr val="25E5EF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782652B-8D85-D120-F8BA-7A2515534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891114" y="5141224"/>
            <a:ext cx="3118585" cy="560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8369"/>
            <a:ext cx="11869738" cy="1527175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TS-h2490FU NAS </a:t>
            </a:r>
            <a:r>
              <a:rPr lang="zh-TW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產品型號</a:t>
            </a:r>
            <a:endParaRPr lang="en-US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框 2">
            <a:extLst>
              <a:ext uri="{FF2B5EF4-FFF2-40B4-BE49-F238E27FC236}">
                <a16:creationId xmlns:a16="http://schemas.microsoft.com/office/drawing/2014/main" id="{88E7310E-2441-4CE2-8753-714DD89A8525}"/>
              </a:ext>
            </a:extLst>
          </p:cNvPr>
          <p:cNvSpPr txBox="1"/>
          <p:nvPr/>
        </p:nvSpPr>
        <p:spPr>
          <a:xfrm>
            <a:off x="627015" y="4446033"/>
            <a:ext cx="6369318" cy="182620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700" b="1">
                <a:solidFill>
                  <a:srgbClr val="C9FFFA"/>
                </a:solidFill>
                <a:cs typeface="+mn-ea"/>
                <a:sym typeface="+mn-lt"/>
              </a:rPr>
              <a:t>TS-h2490FU-7302P-128G</a:t>
            </a:r>
            <a:endParaRPr lang="zh-CN" altLang="en-US" sz="2700" b="1">
              <a:solidFill>
                <a:srgbClr val="C9FFFA"/>
              </a:solidFill>
              <a:cs typeface="+mn-ea"/>
              <a:sym typeface="+mn-lt"/>
            </a:endParaRPr>
          </a:p>
          <a:p>
            <a:pPr marL="182563" indent="-182563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AMD EPYC 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16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核心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32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執行緒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3.0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 GHz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(Max. 3.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GHz)</a:t>
            </a:r>
          </a:p>
          <a:p>
            <a:pPr marL="182563" indent="-182563">
              <a:spcBef>
                <a:spcPts val="12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128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GB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DDR4 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RDIMM ECC</a:t>
            </a:r>
            <a:r>
              <a:rPr lang="zh-TW" altLang="en-US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記憶體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8 x 16GB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)</a:t>
            </a:r>
            <a:endParaRPr lang="en-US" altLang="zh-CN" sz="1700">
              <a:solidFill>
                <a:schemeClr val="bg1"/>
              </a:solidFill>
              <a:cs typeface="+mn-ea"/>
              <a:sym typeface="+mn-lt"/>
            </a:endParaRPr>
          </a:p>
          <a:p>
            <a:pPr marL="182563" indent="-182563">
              <a:spcBef>
                <a:spcPts val="12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4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x SFP28 25GbE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(25GbE/10GbE/1GbE)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627014" y="2070686"/>
            <a:ext cx="6289564" cy="182620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700" b="1">
                <a:solidFill>
                  <a:srgbClr val="C9FFFA"/>
                </a:solidFill>
                <a:cs typeface="+mn-ea"/>
                <a:sym typeface="+mn-lt"/>
              </a:rPr>
              <a:t>TS-h2490FU-7232P-64G</a:t>
            </a:r>
            <a:endParaRPr lang="zh-CN" altLang="en-US" sz="2700" b="1">
              <a:solidFill>
                <a:srgbClr val="C9FFFA"/>
              </a:solidFill>
              <a:cs typeface="+mn-ea"/>
              <a:sym typeface="+mn-lt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AMD EPYC 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8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核心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16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執行緒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3.1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 GHz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(Max. 3.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GHz)</a:t>
            </a:r>
            <a:endParaRPr lang="zh-CN" altLang="en-US" sz="1700">
              <a:solidFill>
                <a:schemeClr val="bg1"/>
              </a:solidFill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64</a:t>
            </a:r>
            <a:r>
              <a:rPr lang="zh-CN" altLang="en-US" sz="1700" b="1">
                <a:solidFill>
                  <a:schemeClr val="bg1"/>
                </a:solidFill>
                <a:cs typeface="+mn-ea"/>
                <a:sym typeface="+mn-lt"/>
              </a:rPr>
              <a:t>GB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DDR4 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RDIMM ECC 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記憶體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8 x 8GB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)</a:t>
            </a:r>
            <a:endParaRPr lang="en-US" altLang="zh-CN" sz="1700">
              <a:solidFill>
                <a:schemeClr val="bg1"/>
              </a:solidFill>
              <a:cs typeface="+mn-ea"/>
            </a:endParaRPr>
          </a:p>
          <a:p>
            <a:pPr marL="182245" indent="-182245">
              <a:spcBef>
                <a:spcPts val="12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7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x SFP28 25GbE</a:t>
            </a:r>
            <a:r>
              <a:rPr lang="zh-CN" altLang="en-US" sz="17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r>
              <a:rPr lang="en-US" altLang="zh-CN" sz="1700">
                <a:solidFill>
                  <a:schemeClr val="bg1"/>
                </a:solidFill>
                <a:cs typeface="+mn-ea"/>
                <a:sym typeface="+mn-lt"/>
              </a:rPr>
              <a:t> (25GbE/10GbE/1GbE)</a:t>
            </a:r>
            <a:endParaRPr lang="en-US" altLang="zh-CN" sz="1700">
              <a:solidFill>
                <a:schemeClr val="bg1"/>
              </a:solidFill>
              <a:cs typeface="+mn-ea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6945453" y="2103726"/>
            <a:ext cx="6289564" cy="166199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1900" b="1">
                <a:solidFill>
                  <a:srgbClr val="C9FFFA"/>
                </a:solidFill>
                <a:cs typeface="+mn-ea"/>
                <a:sym typeface="+mn-lt"/>
              </a:rPr>
              <a:t>TS-h2490FU-7302P-256G (By Request )</a:t>
            </a:r>
            <a:endParaRPr lang="zh-CN" altLang="en-US" sz="1900" b="1">
              <a:solidFill>
                <a:srgbClr val="C9FFFA"/>
              </a:solidFill>
              <a:cs typeface="+mn-ea"/>
              <a:sym typeface="+mn-lt"/>
            </a:endParaRPr>
          </a:p>
          <a:p>
            <a:pPr marL="182245" indent="-182245">
              <a:spcBef>
                <a:spcPts val="1600"/>
              </a:spcBef>
              <a:buClr>
                <a:srgbClr val="C9FFFA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AMD EPYC </a:t>
            </a:r>
            <a:r>
              <a:rPr lang="en-US" altLang="zh-CN" sz="1400" b="1">
                <a:solidFill>
                  <a:schemeClr val="bg1"/>
                </a:solidFill>
                <a:cs typeface="+mn-ea"/>
                <a:sym typeface="+mn-lt"/>
              </a:rPr>
              <a:t>16</a:t>
            </a:r>
            <a:r>
              <a:rPr lang="zh-CN" altLang="en-US" sz="1400" b="1">
                <a:solidFill>
                  <a:schemeClr val="bg1"/>
                </a:solidFill>
                <a:cs typeface="+mn-ea"/>
                <a:sym typeface="+mn-lt"/>
              </a:rPr>
              <a:t>核心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en-US" altLang="zh-CN" sz="1400" b="1">
                <a:solidFill>
                  <a:schemeClr val="bg1"/>
                </a:solidFill>
                <a:cs typeface="+mn-ea"/>
                <a:sym typeface="+mn-lt"/>
              </a:rPr>
              <a:t>32</a:t>
            </a:r>
            <a:r>
              <a:rPr lang="zh-CN" altLang="en-US" sz="1400" b="1">
                <a:solidFill>
                  <a:schemeClr val="bg1"/>
                </a:solidFill>
                <a:cs typeface="+mn-ea"/>
                <a:sym typeface="+mn-lt"/>
              </a:rPr>
              <a:t>執行緒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b="1">
                <a:solidFill>
                  <a:schemeClr val="bg1"/>
                </a:solidFill>
                <a:cs typeface="+mn-ea"/>
                <a:sym typeface="+mn-lt"/>
              </a:rPr>
              <a:t>3.0</a:t>
            </a:r>
            <a:r>
              <a:rPr lang="zh-CN" altLang="en-US" sz="1400" b="1">
                <a:solidFill>
                  <a:schemeClr val="bg1"/>
                </a:solidFill>
                <a:cs typeface="+mn-ea"/>
                <a:sym typeface="+mn-lt"/>
              </a:rPr>
              <a:t> GHz 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(Max. 3.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GHz)</a:t>
            </a:r>
            <a:endParaRPr lang="zh-CN" altLang="en-US" sz="1400">
              <a:solidFill>
                <a:schemeClr val="bg1"/>
              </a:solidFill>
              <a:cs typeface="+mn-ea"/>
            </a:endParaRPr>
          </a:p>
          <a:p>
            <a:pPr marL="182245" indent="-182245">
              <a:spcBef>
                <a:spcPts val="16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chemeClr val="bg1"/>
                </a:solidFill>
                <a:cs typeface="+mn-ea"/>
                <a:sym typeface="+mn-lt"/>
              </a:rPr>
              <a:t>256</a:t>
            </a:r>
            <a:r>
              <a:rPr lang="zh-CN" altLang="en-US" sz="1400" b="1">
                <a:solidFill>
                  <a:schemeClr val="bg1"/>
                </a:solidFill>
                <a:cs typeface="+mn-ea"/>
                <a:sym typeface="+mn-lt"/>
              </a:rPr>
              <a:t>GB 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DDR4 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RDIMM ECC 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記憶體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8 x 32GB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)</a:t>
            </a:r>
            <a:endParaRPr lang="en-US" altLang="zh-CN" sz="1400">
              <a:solidFill>
                <a:schemeClr val="bg1"/>
              </a:solidFill>
              <a:cs typeface="+mn-ea"/>
            </a:endParaRPr>
          </a:p>
          <a:p>
            <a:pPr marL="182245" indent="-182245">
              <a:spcBef>
                <a:spcPts val="1600"/>
              </a:spcBef>
              <a:buClr>
                <a:srgbClr val="C9FFFA"/>
              </a:buClr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 </a:t>
            </a:r>
            <a:r>
              <a:rPr lang="en-US" altLang="zh-CN" sz="14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 x SFP28 25GbE</a:t>
            </a: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網路埠</a:t>
            </a:r>
            <a:r>
              <a:rPr lang="en-US" altLang="zh-CN" sz="1400">
                <a:solidFill>
                  <a:schemeClr val="bg1"/>
                </a:solidFill>
                <a:cs typeface="+mn-ea"/>
                <a:sym typeface="+mn-lt"/>
              </a:rPr>
              <a:t> (25GbE/10GbE/1GbE)</a:t>
            </a:r>
            <a:endParaRPr lang="en-US" altLang="zh-CN" sz="1400">
              <a:solidFill>
                <a:schemeClr val="bg1"/>
              </a:solidFill>
              <a:cs typeface="+mn-ea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BF42326-909C-B343-49AE-6410316CB8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b="7415"/>
          <a:stretch/>
        </p:blipFill>
        <p:spPr>
          <a:xfrm>
            <a:off x="7530652" y="3936526"/>
            <a:ext cx="3154747" cy="17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201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00cdlob1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02A2D41047F354485050EA25FA7178C" ma:contentTypeVersion="12" ma:contentTypeDescription="建立新的文件。" ma:contentTypeScope="" ma:versionID="174b8873d219eec817b41825c523aacb">
  <xsd:schema xmlns:xsd="http://www.w3.org/2001/XMLSchema" xmlns:xs="http://www.w3.org/2001/XMLSchema" xmlns:p="http://schemas.microsoft.com/office/2006/metadata/properties" xmlns:ns3="f1905c24-228e-4ca8-b9e6-87e5472f9140" xmlns:ns4="fb479b8c-7215-4dfc-a832-e7dd2b3b4fba" targetNamespace="http://schemas.microsoft.com/office/2006/metadata/properties" ma:root="true" ma:fieldsID="8a8dcbea79636481674aca5bb872e41e" ns3:_="" ns4:_="">
    <xsd:import namespace="f1905c24-228e-4ca8-b9e6-87e5472f9140"/>
    <xsd:import namespace="fb479b8c-7215-4dfc-a832-e7dd2b3b4fb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905c24-228e-4ca8-b9e6-87e5472f914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79b8c-7215-4dfc-a832-e7dd2b3b4f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B3D19A-5FB7-4D74-BEFF-C47212C91D92}">
  <ds:schemaRefs>
    <ds:schemaRef ds:uri="f1905c24-228e-4ca8-b9e6-87e5472f9140"/>
    <ds:schemaRef ds:uri="fb479b8c-7215-4dfc-a832-e7dd2b3b4f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F96C45-E02B-43CB-9517-38F0C426B915}">
  <ds:schemaRefs>
    <ds:schemaRef ds:uri="f1905c24-228e-4ca8-b9e6-87e5472f9140"/>
    <ds:schemaRef ds:uri="fb479b8c-7215-4dfc-a832-e7dd2b3b4f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9F7FD1C-BDE6-47A9-BF51-3F1E6EDD37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4000</Words>
  <Application>Microsoft Office PowerPoint</Application>
  <PresentationFormat>寬螢幕</PresentationFormat>
  <Paragraphs>349</Paragraphs>
  <Slides>23</Slides>
  <Notes>23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23</vt:i4>
      </vt:variant>
    </vt:vector>
  </HeadingPairs>
  <TitlesOfParts>
    <vt:vector size="30" baseType="lpstr">
      <vt:lpstr>微軟正黑體</vt:lpstr>
      <vt:lpstr>Arial</vt:lpstr>
      <vt:lpstr>Calibri</vt:lpstr>
      <vt:lpstr>Calibri Light</vt:lpstr>
      <vt:lpstr>1_Office 佈景主題</vt:lpstr>
      <vt:lpstr>Office 佈景主題</vt:lpstr>
      <vt:lpstr>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TS-h1090FU NAS 產品型號</vt:lpstr>
      <vt:lpstr>TS-h2490FU NAS 產品型號</vt:lpstr>
      <vt:lpstr>TDS-h2489FU NAS 產品型號</vt:lpstr>
      <vt:lpstr>Kernel 5.10 LTS</vt:lpstr>
      <vt:lpstr>NAS &amp; QuTS hero O.S.具備在線資料縮減技術， 能大幅延長 SSD 的使用壽命</vt:lpstr>
      <vt:lpstr>SnapSync 快照同步</vt:lpstr>
      <vt:lpstr>QXG-100G2SF-CX6 外觀配置</vt:lpstr>
      <vt:lpstr>SFP, SFP+, SFP28, QSFP28 連接埠 以及配件 CAB-DAC15M-QSFP28 介紹</vt:lpstr>
      <vt:lpstr>PowerPoint 簡報</vt:lpstr>
      <vt:lpstr>支援 SR-IOV，大幅提升網路效率</vt:lpstr>
      <vt:lpstr>支援 RoCE，降低延遲與 CPU 耗損</vt:lpstr>
      <vt:lpstr>支援 iSER，強化您的虛擬環境效能</vt:lpstr>
      <vt:lpstr>QXG-100G2SF-CX6  能為您創造近 200 Gbps 的總頻寬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Han Tsai 蔡明翰</cp:lastModifiedBy>
  <cp:revision>3</cp:revision>
  <dcterms:created xsi:type="dcterms:W3CDTF">2021-03-26T08:21:54Z</dcterms:created>
  <dcterms:modified xsi:type="dcterms:W3CDTF">2022-08-23T06:44:14Z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0x010100502A2D41047F354485050EA25FA7178C</vt:lpwstr>
  </property>
</Properties>
</file>