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26"/>
  </p:notesMasterIdLst>
  <p:sldIdLst>
    <p:sldId id="275" r:id="rId3"/>
    <p:sldId id="3638" r:id="rId4"/>
    <p:sldId id="3617" r:id="rId5"/>
    <p:sldId id="3620" r:id="rId6"/>
    <p:sldId id="3635" r:id="rId7"/>
    <p:sldId id="3628" r:id="rId8"/>
    <p:sldId id="350" r:id="rId9"/>
    <p:sldId id="3633" r:id="rId10"/>
    <p:sldId id="3621" r:id="rId11"/>
    <p:sldId id="3637" r:id="rId12"/>
    <p:sldId id="3647" r:id="rId13"/>
    <p:sldId id="3648" r:id="rId14"/>
    <p:sldId id="3645" r:id="rId15"/>
    <p:sldId id="3622" r:id="rId16"/>
    <p:sldId id="3636" r:id="rId17"/>
    <p:sldId id="3641" r:id="rId18"/>
    <p:sldId id="3624" r:id="rId19"/>
    <p:sldId id="3630" r:id="rId20"/>
    <p:sldId id="3631" r:id="rId21"/>
    <p:sldId id="258" r:id="rId22"/>
    <p:sldId id="3649" r:id="rId23"/>
    <p:sldId id="3618" r:id="rId24"/>
    <p:sldId id="3643"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608" y="4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C8A-441E-9561-6DEB9DEB283F}"/>
              </c:ext>
            </c:extLst>
          </c:dPt>
          <c:cat>
            <c:strRef>
              <c:f>工作表1!$A$2:$A$3</c:f>
              <c:strCache>
                <c:ptCount val="2"/>
                <c:pt idx="0">
                  <c:v>Read</c:v>
                </c:pt>
                <c:pt idx="1">
                  <c:v>寫入</c:v>
                </c:pt>
              </c:strCache>
            </c:strRef>
          </c:cat>
          <c:val>
            <c:numRef>
              <c:f>工作表1!$B$2:$B$3</c:f>
              <c:numCache>
                <c:formatCode>General</c:formatCode>
                <c:ptCount val="2"/>
                <c:pt idx="0">
                  <c:v>11905</c:v>
                </c:pt>
                <c:pt idx="1">
                  <c:v>11894</c:v>
                </c:pt>
              </c:numCache>
            </c:numRef>
          </c:val>
          <c:extLst>
            <c:ext xmlns:c16="http://schemas.microsoft.com/office/drawing/2014/chart" uri="{C3380CC4-5D6E-409C-BE32-E72D297353CC}">
              <c16:uniqueId val="{00000002-FC8A-441E-9561-6DEB9DEB283F}"/>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1375-4B3E-BAB9-0E3D63C389CF}"/>
              </c:ext>
            </c:extLst>
          </c:dPt>
          <c:cat>
            <c:strRef>
              <c:f>工作表1!$A$2:$A$3</c:f>
              <c:strCache>
                <c:ptCount val="2"/>
                <c:pt idx="0">
                  <c:v>Read</c:v>
                </c:pt>
                <c:pt idx="1">
                  <c:v>Write</c:v>
                </c:pt>
              </c:strCache>
            </c:strRef>
          </c:cat>
          <c:val>
            <c:numRef>
              <c:f>工作表1!$B$2:$B$3</c:f>
              <c:numCache>
                <c:formatCode>General</c:formatCode>
                <c:ptCount val="2"/>
                <c:pt idx="0">
                  <c:v>23367</c:v>
                </c:pt>
                <c:pt idx="1">
                  <c:v>23380</c:v>
                </c:pt>
              </c:numCache>
            </c:numRef>
          </c:val>
          <c:extLst>
            <c:ext xmlns:c16="http://schemas.microsoft.com/office/drawing/2014/chart" uri="{C3380CC4-5D6E-409C-BE32-E72D297353CC}">
              <c16:uniqueId val="{00000002-1375-4B3E-BAB9-0E3D63C389CF}"/>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B5313-349F-49DD-84F5-5503D755540B}" type="datetimeFigureOut">
              <a:t>2022/8/23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9D209-1550-452C-B095-9BEC2D0AA301}" type="slidenum">
              <a:t>‹#›</a:t>
            </a:fld>
            <a:endParaRPr lang="zh-TW" altLang="en-US"/>
          </a:p>
        </p:txBody>
      </p:sp>
    </p:spTree>
    <p:extLst>
      <p:ext uri="{BB962C8B-B14F-4D97-AF65-F5344CB8AC3E}">
        <p14:creationId xmlns:p14="http://schemas.microsoft.com/office/powerpoint/2010/main" val="41901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qnap.com/zh-tw/software/virtualization-sta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Hello everyone, welcome to QNAP </a:t>
            </a:r>
            <a:r>
              <a:rPr lang="en-US" err="1"/>
              <a:t>LiveSream</a:t>
            </a:r>
            <a:r>
              <a:rPr lang="en-US"/>
              <a:t>, I am Andy, Product Manager of QNAP, today I will introduce to you a dual-port 100 GbE network card equipped with NVDIA ConnectX-6 DX, which can provide up to 200 </a:t>
            </a:r>
            <a:r>
              <a:rPr lang="en-US" dirty="0"/>
              <a:t>GbE</a:t>
            </a:r>
            <a:r>
              <a:rPr lang="en-US"/>
              <a:t> total network bandwidth , to greatly improve network performance</a:t>
            </a:r>
            <a:endParaRPr lang="en-US" altLang="zh-TW">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1260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Among them, TDS-h2489FU provides two SFP28 25GbE ports and four 2.5GbE ports, with two intel Xeon Silver 8 cores or 16 cores to choose from, and the memory also has 64GB, 128 and 256G, 512GB Even 1TB can refer to</a:t>
            </a:r>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54433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a:ea typeface="新細明體"/>
              </a:rPr>
              <a:t>QuTS</a:t>
            </a:r>
            <a:r>
              <a:rPr lang="zh-TW" altLang="en-US">
                <a:ea typeface="新細明體"/>
              </a:rPr>
              <a:t> </a:t>
            </a:r>
            <a:r>
              <a:rPr lang="en-US" altLang="zh-TW">
                <a:ea typeface="新細明體"/>
              </a:rPr>
              <a:t>hero</a:t>
            </a:r>
            <a:r>
              <a:rPr lang="zh-TW" altLang="en-US">
                <a:ea typeface="新細明體"/>
              </a:rPr>
              <a:t> </a:t>
            </a:r>
            <a:r>
              <a:rPr lang="zh-TW">
                <a:ea typeface="新細明體"/>
              </a:rPr>
              <a:t>combines the app-based QTS with the 128-bit ZFS file system to provide flexible storage management, comprehensive data protection, and optimized performance to tackle the complexity and performance de</a:t>
            </a:r>
            <a:r>
              <a:rPr lang="en-US" altLang="zh-TW">
                <a:ea typeface="新細明體"/>
              </a:rPr>
              <a:t>mands</a:t>
            </a:r>
            <a:r>
              <a:rPr lang="zh-TW">
                <a:ea typeface="新細明體"/>
              </a:rPr>
              <a:t> of</a:t>
            </a:r>
            <a:r>
              <a:rPr lang="zh-TW" altLang="en-US">
                <a:ea typeface="新細明體"/>
              </a:rPr>
              <a:t> </a:t>
            </a:r>
            <a:r>
              <a:rPr lang="en-US" altLang="zh-TW">
                <a:ea typeface="新細明體"/>
              </a:rPr>
              <a:t>modern</a:t>
            </a:r>
            <a:r>
              <a:rPr lang="zh-TW" altLang="en-US">
                <a:ea typeface="新細明體"/>
              </a:rPr>
              <a:t> </a:t>
            </a:r>
            <a:r>
              <a:rPr lang="en-US" altLang="zh-TW">
                <a:ea typeface="新細明體"/>
              </a:rPr>
              <a:t>IT.</a:t>
            </a:r>
            <a:r>
              <a:rPr lang="zh-TW" altLang="en-US">
                <a:ea typeface="新細明體"/>
              </a:rPr>
              <a:t> </a:t>
            </a:r>
            <a:r>
              <a:rPr lang="zh-TW">
                <a:ea typeface="新細明體"/>
              </a:rPr>
              <a:t>From storage m</a:t>
            </a:r>
            <a:r>
              <a:rPr lang="en-US" altLang="zh-TW">
                <a:ea typeface="新細明體"/>
              </a:rPr>
              <a:t>anage</a:t>
            </a:r>
            <a:r>
              <a:rPr lang="zh-TW">
                <a:ea typeface="新細明體"/>
              </a:rPr>
              <a:t>me</a:t>
            </a:r>
            <a:r>
              <a:rPr lang="en-US" altLang="zh-TW">
                <a:ea typeface="新細明體"/>
              </a:rPr>
              <a:t>nt,</a:t>
            </a:r>
            <a:r>
              <a:rPr lang="zh-TW" altLang="en-US">
                <a:ea typeface="新細明體"/>
              </a:rPr>
              <a:t> </a:t>
            </a:r>
            <a:r>
              <a:rPr lang="en-US" altLang="zh-TW">
                <a:ea typeface="新細明體"/>
              </a:rPr>
              <a:t>v</a:t>
            </a:r>
            <a:r>
              <a:rPr lang="zh-TW">
                <a:ea typeface="新細明體"/>
              </a:rPr>
              <a:t>irtualization, to collaborative media workflows, QuTS hero streamlines your busin</a:t>
            </a:r>
            <a:r>
              <a:rPr lang="en-US" altLang="zh-TW">
                <a:ea typeface="新細明體"/>
              </a:rPr>
              <a:t>ess-critica</a:t>
            </a:r>
            <a:r>
              <a:rPr lang="zh-TW">
                <a:ea typeface="新細明體"/>
              </a:rPr>
              <a:t>l tasks.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QuTS hero </a:t>
            </a:r>
            <a:r>
              <a:rPr lang="en-US" altLang="zh-TW">
                <a:ea typeface="新細明體"/>
              </a:rPr>
              <a:t>supports</a:t>
            </a:r>
            <a:r>
              <a:rPr lang="zh-TW" altLang="en-US">
                <a:ea typeface="新細明體"/>
              </a:rPr>
              <a:t> </a:t>
            </a:r>
            <a:r>
              <a:rPr lang="en-US" altLang="zh-TW">
                <a:ea typeface="新細明體"/>
              </a:rPr>
              <a:t>advanced</a:t>
            </a:r>
            <a:r>
              <a:rPr lang="zh-TW" altLang="en-US">
                <a:ea typeface="新細明體"/>
              </a:rPr>
              <a:t> </a:t>
            </a:r>
            <a:r>
              <a:rPr lang="en-US" altLang="zh-TW">
                <a:ea typeface="新細明體"/>
              </a:rPr>
              <a:t>b</a:t>
            </a:r>
            <a:r>
              <a:rPr lang="zh-TW">
                <a:ea typeface="新細明體"/>
              </a:rPr>
              <a:t>lock-based</a:t>
            </a:r>
            <a:r>
              <a:rPr lang="zh-TW" altLang="en-US">
                <a:ea typeface="新細明體"/>
              </a:rPr>
              <a:t> </a:t>
            </a:r>
            <a:r>
              <a:rPr lang="en-US" altLang="zh-TW">
                <a:ea typeface="新細明體"/>
              </a:rPr>
              <a:t>data</a:t>
            </a:r>
            <a:r>
              <a:rPr lang="zh-TW" altLang="en-US">
                <a:ea typeface="新細明體"/>
              </a:rPr>
              <a:t> </a:t>
            </a:r>
            <a:r>
              <a:rPr lang="en-US" altLang="zh-TW">
                <a:ea typeface="新細明體"/>
              </a:rPr>
              <a:t>reduction</a:t>
            </a:r>
            <a:r>
              <a:rPr lang="zh-TW" altLang="en-US">
                <a:ea typeface="新細明體"/>
              </a:rPr>
              <a:t> </a:t>
            </a:r>
            <a:r>
              <a:rPr lang="en-US" altLang="zh-TW">
                <a:ea typeface="新細明體"/>
              </a:rPr>
              <a:t>technologies</a:t>
            </a:r>
            <a:r>
              <a:rPr lang="zh-TW" altLang="en-US">
                <a:ea typeface="新細明體"/>
              </a:rPr>
              <a:t> </a:t>
            </a:r>
            <a:r>
              <a:rPr lang="zh-TW">
                <a:ea typeface="新細明體"/>
              </a:rPr>
              <a:t>(</a:t>
            </a:r>
            <a:r>
              <a:rPr lang="en-US" altLang="zh-TW">
                <a:ea typeface="新細明體"/>
              </a:rPr>
              <a:t>including</a:t>
            </a:r>
            <a:r>
              <a:rPr lang="zh-TW" altLang="en-US">
                <a:ea typeface="新細明體"/>
              </a:rPr>
              <a:t> </a:t>
            </a:r>
            <a:r>
              <a:rPr lang="en-US" altLang="zh-TW" err="1">
                <a:ea typeface="新細明體"/>
              </a:rPr>
              <a:t>i</a:t>
            </a:r>
            <a:r>
              <a:rPr lang="zh-TW">
                <a:ea typeface="新細明體"/>
              </a:rPr>
              <a:t>nline </a:t>
            </a:r>
            <a:r>
              <a:rPr lang="en-US" altLang="zh-TW">
                <a:ea typeface="新細明體"/>
              </a:rPr>
              <a:t>d</a:t>
            </a:r>
            <a:r>
              <a:rPr lang="zh-TW">
                <a:ea typeface="新細明體"/>
              </a:rPr>
              <a:t>ata </a:t>
            </a:r>
            <a:r>
              <a:rPr lang="en-US" altLang="zh-TW">
                <a:ea typeface="新細明體"/>
              </a:rPr>
              <a:t>d</a:t>
            </a:r>
            <a:r>
              <a:rPr lang="zh-TW">
                <a:ea typeface="新細明體"/>
              </a:rPr>
              <a:t>eduplication</a:t>
            </a:r>
            <a:r>
              <a:rPr lang="en-US" altLang="zh-TW">
                <a:ea typeface="新細明體"/>
              </a:rPr>
              <a:t>,</a:t>
            </a:r>
            <a:r>
              <a:rPr lang="zh-TW" altLang="en-US">
                <a:ea typeface="新細明體"/>
              </a:rPr>
              <a:t> </a:t>
            </a:r>
            <a:r>
              <a:rPr lang="en-US" altLang="zh-TW">
                <a:ea typeface="新細明體"/>
              </a:rPr>
              <a:t>c</a:t>
            </a:r>
            <a:r>
              <a:rPr lang="zh-TW">
                <a:ea typeface="新細明體"/>
              </a:rPr>
              <a:t>ompression</a:t>
            </a:r>
            <a:r>
              <a:rPr lang="en-US" altLang="zh-TW">
                <a:ea typeface="新細明體"/>
              </a:rPr>
              <a:t>,</a:t>
            </a:r>
            <a:r>
              <a:rPr lang="zh-TW" altLang="en-US">
                <a:ea typeface="新細明體"/>
              </a:rPr>
              <a:t> </a:t>
            </a:r>
            <a:r>
              <a:rPr lang="en-US" altLang="zh-TW">
                <a:ea typeface="新細明體"/>
              </a:rPr>
              <a:t>and</a:t>
            </a:r>
            <a:r>
              <a:rPr lang="zh-TW" altLang="en-US">
                <a:ea typeface="新細明體"/>
              </a:rPr>
              <a:t> </a:t>
            </a:r>
            <a:r>
              <a:rPr lang="en-US" altLang="zh-TW">
                <a:ea typeface="新細明體"/>
              </a:rPr>
              <a:t>compaction</a:t>
            </a:r>
            <a:r>
              <a:rPr lang="zh-TW">
                <a:ea typeface="新細明體"/>
              </a:rPr>
              <a:t>) </a:t>
            </a:r>
            <a:r>
              <a:rPr lang="en-US" altLang="zh-TW">
                <a:ea typeface="新細明體"/>
              </a:rPr>
              <a:t>to</a:t>
            </a:r>
            <a:r>
              <a:rPr lang="zh-TW" altLang="en-US">
                <a:ea typeface="新細明體"/>
              </a:rPr>
              <a:t> </a:t>
            </a:r>
            <a:r>
              <a:rPr lang="en-US" altLang="zh-TW">
                <a:ea typeface="新細明體"/>
              </a:rPr>
              <a:t>reduce</a:t>
            </a:r>
            <a:r>
              <a:rPr lang="zh-TW" altLang="en-US">
                <a:ea typeface="新細明體"/>
              </a:rPr>
              <a:t> </a:t>
            </a:r>
            <a:r>
              <a:rPr lang="en-US" altLang="zh-TW">
                <a:ea typeface="新細明體"/>
              </a:rPr>
              <a:t>fi</a:t>
            </a:r>
            <a:r>
              <a:rPr lang="zh-TW">
                <a:ea typeface="新細明體"/>
              </a:rPr>
              <a:t>l</a:t>
            </a:r>
            <a:r>
              <a:rPr lang="en-US" altLang="zh-TW">
                <a:ea typeface="新細明體"/>
              </a:rPr>
              <a:t>e</a:t>
            </a:r>
            <a:r>
              <a:rPr lang="zh-TW" altLang="en-US">
                <a:ea typeface="新細明體"/>
              </a:rPr>
              <a:t> </a:t>
            </a:r>
            <a:r>
              <a:rPr lang="en-US" altLang="zh-TW">
                <a:ea typeface="新細明體"/>
              </a:rPr>
              <a:t>s</a:t>
            </a:r>
            <a:r>
              <a:rPr lang="zh-TW">
                <a:ea typeface="新細明體"/>
              </a:rPr>
              <a:t>i</a:t>
            </a:r>
            <a:r>
              <a:rPr lang="en-US" altLang="zh-TW" err="1">
                <a:ea typeface="新細明體"/>
              </a:rPr>
              <a:t>zes</a:t>
            </a:r>
            <a:r>
              <a:rPr lang="en-US" altLang="zh-TW">
                <a:ea typeface="新細明體"/>
              </a:rPr>
              <a:t>,</a:t>
            </a:r>
            <a:r>
              <a:rPr lang="zh-TW" altLang="en-US">
                <a:ea typeface="新細明體"/>
              </a:rPr>
              <a:t> </a:t>
            </a:r>
            <a:r>
              <a:rPr lang="en-US" altLang="zh-TW">
                <a:ea typeface="新細明體"/>
              </a:rPr>
              <a:t>co</a:t>
            </a:r>
            <a:r>
              <a:rPr lang="zh-TW">
                <a:ea typeface="新細明體"/>
              </a:rPr>
              <a:t>n</a:t>
            </a:r>
            <a:r>
              <a:rPr lang="en-US" altLang="zh-TW">
                <a:ea typeface="新細明體"/>
              </a:rPr>
              <a:t>serve</a:t>
            </a:r>
            <a:r>
              <a:rPr lang="zh-TW" altLang="en-US">
                <a:ea typeface="新細明體"/>
              </a:rPr>
              <a:t> </a:t>
            </a:r>
            <a:r>
              <a:rPr lang="en-US" altLang="zh-TW" err="1">
                <a:ea typeface="新細明體"/>
              </a:rPr>
              <a:t>storag</a:t>
            </a:r>
            <a:r>
              <a:rPr lang="zh-TW">
                <a:ea typeface="新細明體"/>
              </a:rPr>
              <a:t>e </a:t>
            </a:r>
            <a:r>
              <a:rPr lang="en-US" altLang="zh-TW">
                <a:ea typeface="新細明體"/>
              </a:rPr>
              <a:t>capacity,</a:t>
            </a:r>
            <a:r>
              <a:rPr lang="zh-TW" altLang="en-US">
                <a:ea typeface="新細明體"/>
              </a:rPr>
              <a:t> </a:t>
            </a:r>
            <a:r>
              <a:rPr lang="en-US" altLang="zh-TW">
                <a:ea typeface="新細明體"/>
              </a:rPr>
              <a:t>and</a:t>
            </a:r>
            <a:r>
              <a:rPr lang="zh-TW" altLang="en-US">
                <a:ea typeface="新細明體"/>
              </a:rPr>
              <a:t> </a:t>
            </a:r>
            <a:r>
              <a:rPr lang="zh-TW">
                <a:ea typeface="新細明體"/>
              </a:rPr>
              <a:t>o</a:t>
            </a:r>
            <a:r>
              <a:rPr lang="en-US" altLang="zh-TW" err="1">
                <a:ea typeface="新細明體"/>
              </a:rPr>
              <a:t>pti</a:t>
            </a:r>
            <a:r>
              <a:rPr lang="zh-TW">
                <a:ea typeface="新細明體"/>
              </a:rPr>
              <a:t>m</a:t>
            </a:r>
            <a:r>
              <a:rPr lang="en-US" altLang="zh-TW" err="1">
                <a:ea typeface="新細明體"/>
              </a:rPr>
              <a:t>ize</a:t>
            </a:r>
            <a:r>
              <a:rPr lang="zh-TW" altLang="en-US">
                <a:ea typeface="新細明體"/>
              </a:rPr>
              <a:t> </a:t>
            </a:r>
            <a:r>
              <a:rPr lang="zh-TW">
                <a:ea typeface="新細明體"/>
              </a:rPr>
              <a:t>p</a:t>
            </a:r>
            <a:r>
              <a:rPr lang="en-US" altLang="zh-TW" err="1">
                <a:ea typeface="新細明體"/>
              </a:rPr>
              <a:t>erform</a:t>
            </a:r>
            <a:r>
              <a:rPr lang="zh-TW">
                <a:ea typeface="新細明體"/>
              </a:rPr>
              <a:t>a</a:t>
            </a:r>
            <a:r>
              <a:rPr lang="en-US" altLang="zh-TW">
                <a:ea typeface="新細明體"/>
              </a:rPr>
              <a:t>n</a:t>
            </a:r>
            <a:r>
              <a:rPr lang="zh-TW">
                <a:ea typeface="新細明體"/>
              </a:rPr>
              <a:t>c</a:t>
            </a:r>
            <a:r>
              <a:rPr lang="en-US" altLang="zh-TW">
                <a:ea typeface="新細明體"/>
              </a:rPr>
              <a:t>e.</a:t>
            </a:r>
            <a:r>
              <a:rPr lang="zh-TW" altLang="en-US">
                <a:ea typeface="新細明體"/>
              </a:rPr>
              <a:t> </a:t>
            </a:r>
            <a:r>
              <a:rPr lang="en-US" altLang="zh-TW">
                <a:ea typeface="新細明體"/>
              </a:rPr>
              <a:t>For</a:t>
            </a:r>
            <a:r>
              <a:rPr lang="zh-TW" altLang="en-US">
                <a:ea typeface="新細明體"/>
              </a:rPr>
              <a:t> </a:t>
            </a:r>
            <a:r>
              <a:rPr lang="en-US" altLang="zh-TW">
                <a:ea typeface="新細明體"/>
              </a:rPr>
              <a:t>example,</a:t>
            </a:r>
            <a:r>
              <a:rPr lang="zh-TW" altLang="en-US">
                <a:ea typeface="新細明體"/>
              </a:rPr>
              <a:t> </a:t>
            </a:r>
            <a:r>
              <a:rPr lang="en-US" altLang="zh-TW">
                <a:ea typeface="新細明體"/>
              </a:rPr>
              <a:t>if</a:t>
            </a:r>
            <a:r>
              <a:rPr lang="zh-TW" altLang="en-US">
                <a:ea typeface="新細明體"/>
              </a:rPr>
              <a:t> </a:t>
            </a:r>
            <a:r>
              <a:rPr lang="en-US" altLang="zh-TW">
                <a:ea typeface="新細明體"/>
              </a:rPr>
              <a:t>20</a:t>
            </a:r>
            <a:r>
              <a:rPr lang="zh-TW" altLang="en-US">
                <a:ea typeface="新細明體"/>
              </a:rPr>
              <a:t> </a:t>
            </a:r>
            <a:r>
              <a:rPr lang="en-US" altLang="zh-TW" err="1">
                <a:ea typeface="新細明體"/>
              </a:rPr>
              <a:t>vir</a:t>
            </a:r>
            <a:r>
              <a:rPr lang="zh-TW">
                <a:ea typeface="新細明體"/>
              </a:rPr>
              <a:t>t</a:t>
            </a:r>
            <a:r>
              <a:rPr lang="en-US" altLang="zh-TW" err="1">
                <a:ea typeface="新細明體"/>
              </a:rPr>
              <a:t>ual</a:t>
            </a:r>
            <a:r>
              <a:rPr lang="zh-TW" altLang="en-US">
                <a:ea typeface="新細明體"/>
              </a:rPr>
              <a:t> </a:t>
            </a:r>
            <a:r>
              <a:rPr lang="en-US" altLang="zh-TW" err="1">
                <a:ea typeface="新細明體"/>
              </a:rPr>
              <a:t>mach</a:t>
            </a:r>
            <a:r>
              <a:rPr lang="zh-TW">
                <a:ea typeface="新細明體"/>
              </a:rPr>
              <a:t>i</a:t>
            </a:r>
            <a:r>
              <a:rPr lang="en-US" altLang="zh-TW" err="1">
                <a:ea typeface="新細明體"/>
              </a:rPr>
              <a:t>nes</a:t>
            </a:r>
            <a:r>
              <a:rPr lang="zh-TW" altLang="en-US">
                <a:ea typeface="新細明體"/>
              </a:rPr>
              <a:t> </a:t>
            </a:r>
            <a:r>
              <a:rPr lang="zh-TW">
                <a:ea typeface="新細明體"/>
              </a:rPr>
              <a:t>on</a:t>
            </a:r>
            <a:r>
              <a:rPr lang="zh-TW" altLang="en-US">
                <a:ea typeface="新細明體"/>
              </a:rPr>
              <a:t> </a:t>
            </a:r>
            <a:r>
              <a:rPr lang="en-US" altLang="zh-TW">
                <a:ea typeface="新細明體"/>
              </a:rPr>
              <a:t>a</a:t>
            </a:r>
            <a:r>
              <a:rPr lang="zh-TW" altLang="en-US">
                <a:ea typeface="新細明體"/>
              </a:rPr>
              <a:t> </a:t>
            </a:r>
            <a:r>
              <a:rPr lang="zh-TW">
                <a:ea typeface="新細明體"/>
              </a:rPr>
              <a:t>NAS </a:t>
            </a:r>
            <a:r>
              <a:rPr lang="en-US" altLang="zh-TW">
                <a:ea typeface="新細明體"/>
              </a:rPr>
              <a:t>are</a:t>
            </a:r>
            <a:r>
              <a:rPr lang="zh-TW" altLang="en-US">
                <a:ea typeface="新細明體"/>
              </a:rPr>
              <a:t> </a:t>
            </a:r>
            <a:r>
              <a:rPr lang="en-US" altLang="zh-TW">
                <a:ea typeface="新細明體"/>
              </a:rPr>
              <a:t>replicated</a:t>
            </a:r>
            <a:r>
              <a:rPr lang="zh-TW" altLang="en-US">
                <a:ea typeface="新細明體"/>
              </a:rPr>
              <a:t> </a:t>
            </a:r>
            <a:r>
              <a:rPr lang="en-US" altLang="zh-TW">
                <a:ea typeface="新細明體"/>
              </a:rPr>
              <a:t>using</a:t>
            </a:r>
            <a:r>
              <a:rPr lang="zh-TW" altLang="en-US">
                <a:ea typeface="新細明體"/>
              </a:rPr>
              <a:t> </a:t>
            </a:r>
            <a:r>
              <a:rPr lang="en-US" altLang="zh-TW">
                <a:ea typeface="新細明體"/>
              </a:rPr>
              <a:t>the</a:t>
            </a:r>
            <a:r>
              <a:rPr lang="zh-TW" altLang="en-US">
                <a:ea typeface="新細明體"/>
              </a:rPr>
              <a:t> </a:t>
            </a:r>
            <a:r>
              <a:rPr lang="en-US" altLang="zh-TW">
                <a:ea typeface="新細明體"/>
              </a:rPr>
              <a:t>same</a:t>
            </a:r>
            <a:r>
              <a:rPr lang="zh-TW" altLang="en-US">
                <a:ea typeface="新細明體"/>
              </a:rPr>
              <a:t> </a:t>
            </a:r>
            <a:r>
              <a:rPr lang="en-US" altLang="zh-TW">
                <a:ea typeface="新細明體"/>
              </a:rPr>
              <a:t>template,</a:t>
            </a:r>
            <a:r>
              <a:rPr lang="zh-TW" altLang="en-US">
                <a:ea typeface="新細明體"/>
              </a:rPr>
              <a:t> </a:t>
            </a:r>
            <a:r>
              <a:rPr lang="en-US" altLang="zh-TW">
                <a:ea typeface="新細明體"/>
              </a:rPr>
              <a:t>then</a:t>
            </a:r>
            <a:r>
              <a:rPr lang="zh-TW" altLang="en-US">
                <a:ea typeface="新細明體"/>
              </a:rPr>
              <a:t> </a:t>
            </a:r>
            <a:r>
              <a:rPr lang="en-US" altLang="zh-TW">
                <a:ea typeface="新細明體"/>
              </a:rPr>
              <a:t>storage</a:t>
            </a:r>
            <a:r>
              <a:rPr lang="zh-TW" altLang="en-US">
                <a:ea typeface="新細明體"/>
              </a:rPr>
              <a:t> </a:t>
            </a:r>
            <a:r>
              <a:rPr lang="en-US" altLang="zh-TW">
                <a:ea typeface="新細明體"/>
              </a:rPr>
              <a:t>space</a:t>
            </a:r>
            <a:r>
              <a:rPr lang="zh-TW" altLang="en-US">
                <a:ea typeface="新細明體"/>
              </a:rPr>
              <a:t> </a:t>
            </a:r>
            <a:r>
              <a:rPr lang="en-US" altLang="zh-TW">
                <a:ea typeface="新細明體"/>
              </a:rPr>
              <a:t>requirements</a:t>
            </a:r>
            <a:r>
              <a:rPr lang="zh-TW" altLang="en-US">
                <a:ea typeface="新細明體"/>
              </a:rPr>
              <a:t> </a:t>
            </a:r>
            <a:r>
              <a:rPr lang="en-US" altLang="zh-TW">
                <a:ea typeface="新細明體"/>
              </a:rPr>
              <a:t>for</a:t>
            </a:r>
            <a:r>
              <a:rPr lang="zh-TW" altLang="en-US">
                <a:ea typeface="新細明體"/>
              </a:rPr>
              <a:t> </a:t>
            </a:r>
            <a:r>
              <a:rPr lang="en-US" altLang="zh-TW">
                <a:ea typeface="新細明體"/>
              </a:rPr>
              <a:t>all</a:t>
            </a:r>
            <a:r>
              <a:rPr lang="zh-TW" altLang="en-US">
                <a:ea typeface="新細明體"/>
              </a:rPr>
              <a:t> </a:t>
            </a:r>
            <a:r>
              <a:rPr lang="zh-TW">
                <a:ea typeface="新細明體"/>
              </a:rPr>
              <a:t>20 </a:t>
            </a:r>
            <a:r>
              <a:rPr lang="en-US" altLang="zh-TW">
                <a:ea typeface="新細明體"/>
              </a:rPr>
              <a:t>virtual</a:t>
            </a:r>
            <a:r>
              <a:rPr lang="zh-TW" altLang="en-US">
                <a:ea typeface="新細明體"/>
              </a:rPr>
              <a:t> </a:t>
            </a:r>
            <a:r>
              <a:rPr lang="en-US" altLang="zh-TW">
                <a:ea typeface="新細明體"/>
              </a:rPr>
              <a:t>machines</a:t>
            </a:r>
            <a:r>
              <a:rPr lang="zh-TW" altLang="en-US">
                <a:ea typeface="新細明體"/>
              </a:rPr>
              <a:t> </a:t>
            </a:r>
            <a:r>
              <a:rPr lang="en-US" altLang="zh-TW">
                <a:ea typeface="新細明體"/>
              </a:rPr>
              <a:t>can</a:t>
            </a:r>
            <a:r>
              <a:rPr lang="zh-TW" altLang="en-US">
                <a:ea typeface="新細明體"/>
              </a:rPr>
              <a:t> </a:t>
            </a:r>
            <a:r>
              <a:rPr lang="en-US" altLang="zh-TW">
                <a:ea typeface="新細明體"/>
              </a:rPr>
              <a:t>be</a:t>
            </a:r>
            <a:r>
              <a:rPr lang="zh-TW" altLang="en-US">
                <a:ea typeface="新細明體"/>
              </a:rPr>
              <a:t> </a:t>
            </a:r>
            <a:r>
              <a:rPr lang="en-US" altLang="zh-TW">
                <a:ea typeface="新細明體"/>
              </a:rPr>
              <a:t>reduced</a:t>
            </a:r>
            <a:r>
              <a:rPr lang="zh-TW" altLang="en-US">
                <a:ea typeface="新細明體"/>
              </a:rPr>
              <a:t> </a:t>
            </a:r>
            <a:r>
              <a:rPr lang="en-US" altLang="zh-TW">
                <a:ea typeface="新細明體"/>
              </a:rPr>
              <a:t>by</a:t>
            </a:r>
            <a:r>
              <a:rPr lang="zh-TW" altLang="en-US">
                <a:ea typeface="新細明體"/>
              </a:rPr>
              <a:t> </a:t>
            </a:r>
            <a:r>
              <a:rPr lang="en-US" altLang="zh-TW">
                <a:ea typeface="新細明體"/>
              </a:rPr>
              <a:t>up</a:t>
            </a:r>
            <a:r>
              <a:rPr lang="zh-TW" altLang="en-US">
                <a:ea typeface="新細明體"/>
              </a:rPr>
              <a:t> </a:t>
            </a:r>
            <a:r>
              <a:rPr lang="en-US" altLang="zh-TW">
                <a:ea typeface="新細明體"/>
              </a:rPr>
              <a:t>to</a:t>
            </a:r>
            <a:r>
              <a:rPr lang="zh-TW" altLang="en-US">
                <a:ea typeface="新細明體"/>
              </a:rPr>
              <a:t> </a:t>
            </a:r>
            <a:r>
              <a:rPr lang="zh-TW">
                <a:ea typeface="新細明體"/>
              </a:rPr>
              <a:t>95%</a:t>
            </a:r>
            <a:r>
              <a:rPr lang="en-US" altLang="zh-TW">
                <a:ea typeface="新細明體"/>
              </a:rPr>
              <a:t>.</a:t>
            </a:r>
            <a:r>
              <a:rPr lang="zh-TW" altLang="en-US">
                <a:ea typeface="新細明體"/>
              </a:rPr>
              <a:t> </a:t>
            </a:r>
            <a:r>
              <a:rPr lang="en-US" altLang="zh-TW">
                <a:ea typeface="新細明體"/>
              </a:rPr>
              <a:t>Whether</a:t>
            </a:r>
            <a:r>
              <a:rPr lang="zh-TW" altLang="en-US">
                <a:ea typeface="新細明體"/>
              </a:rPr>
              <a:t> </a:t>
            </a:r>
            <a:r>
              <a:rPr lang="en-US" altLang="zh-TW">
                <a:ea typeface="新細明體"/>
              </a:rPr>
              <a:t>acting</a:t>
            </a:r>
            <a:r>
              <a:rPr lang="zh-TW" altLang="en-US">
                <a:ea typeface="新細明體"/>
              </a:rPr>
              <a:t> </a:t>
            </a:r>
            <a:r>
              <a:rPr lang="en-US" altLang="zh-TW">
                <a:ea typeface="新細明體"/>
              </a:rPr>
              <a:t>as</a:t>
            </a:r>
            <a:r>
              <a:rPr lang="zh-TW" altLang="en-US">
                <a:ea typeface="新細明體"/>
              </a:rPr>
              <a:t> </a:t>
            </a:r>
            <a:r>
              <a:rPr lang="en-US" altLang="zh-TW">
                <a:ea typeface="新細明體"/>
              </a:rPr>
              <a:t>primary</a:t>
            </a:r>
            <a:r>
              <a:rPr lang="zh-TW" altLang="en-US">
                <a:ea typeface="新細明體"/>
              </a:rPr>
              <a:t> </a:t>
            </a:r>
            <a:r>
              <a:rPr lang="en-US" altLang="zh-TW">
                <a:ea typeface="新細明體"/>
              </a:rPr>
              <a:t>or</a:t>
            </a:r>
            <a:r>
              <a:rPr lang="zh-TW" altLang="en-US">
                <a:ea typeface="新細明體"/>
              </a:rPr>
              <a:t> </a:t>
            </a:r>
            <a:r>
              <a:rPr lang="en-US" altLang="zh-TW">
                <a:ea typeface="新細明體"/>
              </a:rPr>
              <a:t>backup</a:t>
            </a:r>
            <a:r>
              <a:rPr lang="zh-TW" altLang="en-US">
                <a:ea typeface="新細明體"/>
              </a:rPr>
              <a:t> </a:t>
            </a:r>
            <a:r>
              <a:rPr lang="en-US" altLang="zh-TW">
                <a:ea typeface="新細明體"/>
              </a:rPr>
              <a:t>storage,</a:t>
            </a:r>
            <a:r>
              <a:rPr lang="zh-TW" altLang="en-US">
                <a:ea typeface="新細明體"/>
              </a:rPr>
              <a:t> </a:t>
            </a:r>
            <a:r>
              <a:rPr lang="zh-TW">
                <a:ea typeface="新細明體"/>
              </a:rPr>
              <a:t> </a:t>
            </a:r>
            <a:r>
              <a:rPr lang="en-US" altLang="zh-TW">
                <a:ea typeface="新細明體"/>
              </a:rPr>
              <a:t>opt</a:t>
            </a:r>
            <a:r>
              <a:rPr lang="zh-TW">
                <a:ea typeface="新細明體"/>
              </a:rPr>
              <a:t>im</a:t>
            </a:r>
            <a:r>
              <a:rPr lang="en-US" altLang="zh-TW" err="1">
                <a:ea typeface="新細明體"/>
              </a:rPr>
              <a:t>izes</a:t>
            </a:r>
            <a:r>
              <a:rPr lang="zh-TW" altLang="en-US">
                <a:ea typeface="新細明體"/>
              </a:rPr>
              <a:t> </a:t>
            </a:r>
            <a:r>
              <a:rPr lang="en-US" altLang="zh-TW">
                <a:ea typeface="新細明體"/>
              </a:rPr>
              <a:t>storage</a:t>
            </a:r>
            <a:r>
              <a:rPr lang="zh-TW" altLang="en-US">
                <a:ea typeface="新細明體"/>
              </a:rPr>
              <a:t> </a:t>
            </a:r>
            <a:r>
              <a:rPr lang="en-US" altLang="zh-TW">
                <a:ea typeface="新細明體"/>
              </a:rPr>
              <a:t>utilization</a:t>
            </a:r>
            <a:r>
              <a:rPr lang="zh-TW" altLang="en-US">
                <a:ea typeface="新細明體"/>
              </a:rPr>
              <a:t> </a:t>
            </a:r>
            <a:r>
              <a:rPr lang="en-US" altLang="zh-TW">
                <a:ea typeface="新細明體"/>
              </a:rPr>
              <a:t>to</a:t>
            </a:r>
            <a:r>
              <a:rPr lang="zh-TW" altLang="en-US">
                <a:ea typeface="新細明體"/>
              </a:rPr>
              <a:t> </a:t>
            </a:r>
            <a:r>
              <a:rPr lang="en-US" altLang="zh-TW">
                <a:ea typeface="新細明體"/>
              </a:rPr>
              <a:t>provide</a:t>
            </a:r>
            <a:r>
              <a:rPr lang="zh-TW" altLang="en-US">
                <a:ea typeface="新細明體"/>
              </a:rPr>
              <a:t> </a:t>
            </a:r>
            <a:r>
              <a:rPr lang="zh-TW">
                <a:ea typeface="新細明體"/>
              </a:rPr>
              <a:t>a</a:t>
            </a:r>
            <a:r>
              <a:rPr lang="zh-TW" altLang="en-US">
                <a:ea typeface="新細明體"/>
              </a:rPr>
              <a:t> </a:t>
            </a:r>
            <a:r>
              <a:rPr lang="zh-TW">
                <a:ea typeface="新細明體"/>
              </a:rPr>
              <a:t>r</a:t>
            </a:r>
            <a:r>
              <a:rPr lang="en-US" altLang="zh-TW" err="1">
                <a:ea typeface="新細明體"/>
              </a:rPr>
              <a:t>eliable</a:t>
            </a:r>
            <a:r>
              <a:rPr lang="zh-TW" altLang="en-US">
                <a:ea typeface="新細明體"/>
              </a:rPr>
              <a:t> </a:t>
            </a:r>
            <a:r>
              <a:rPr lang="en-US" altLang="zh-TW">
                <a:ea typeface="新細明體"/>
              </a:rPr>
              <a:t>s</a:t>
            </a:r>
            <a:r>
              <a:rPr lang="zh-TW">
                <a:ea typeface="新細明體"/>
              </a:rPr>
              <a:t>torage</a:t>
            </a:r>
            <a:r>
              <a:rPr lang="zh-TW" altLang="en-US">
                <a:ea typeface="新細明體"/>
              </a:rPr>
              <a:t> </a:t>
            </a:r>
            <a:r>
              <a:rPr lang="en-US" altLang="zh-TW">
                <a:ea typeface="新細明體"/>
              </a:rPr>
              <a:t>cornerstone</a:t>
            </a:r>
            <a:r>
              <a:rPr lang="zh-TW" altLang="en-US">
                <a:ea typeface="新細明體"/>
              </a:rPr>
              <a:t> </a:t>
            </a:r>
            <a:r>
              <a:rPr lang="en-US" altLang="zh-TW">
                <a:ea typeface="新細明體"/>
              </a:rPr>
              <a:t>in</a:t>
            </a:r>
            <a:r>
              <a:rPr lang="zh-TW" altLang="en-US">
                <a:ea typeface="新細明體"/>
              </a:rPr>
              <a:t> </a:t>
            </a:r>
            <a:r>
              <a:rPr lang="en-US" altLang="zh-TW">
                <a:ea typeface="新細明體"/>
              </a:rPr>
              <a:t>the</a:t>
            </a:r>
            <a:r>
              <a:rPr lang="zh-TW" altLang="en-US">
                <a:ea typeface="新細明體"/>
              </a:rPr>
              <a:t> </a:t>
            </a:r>
            <a:r>
              <a:rPr lang="en-US" altLang="zh-TW">
                <a:ea typeface="新細明體"/>
              </a:rPr>
              <a:t>Big</a:t>
            </a:r>
            <a:r>
              <a:rPr lang="zh-TW" altLang="en-US">
                <a:ea typeface="新細明體"/>
              </a:rPr>
              <a:t> </a:t>
            </a:r>
            <a:r>
              <a:rPr lang="en-US" altLang="zh-TW">
                <a:ea typeface="新細明體"/>
              </a:rPr>
              <a:t>Data</a:t>
            </a:r>
            <a:r>
              <a:rPr lang="zh-TW" altLang="en-US">
                <a:ea typeface="新細明體"/>
              </a:rPr>
              <a:t> </a:t>
            </a:r>
            <a:r>
              <a:rPr lang="en-US" altLang="zh-TW">
                <a:ea typeface="新細明體"/>
              </a:rPr>
              <a:t>era.</a:t>
            </a:r>
            <a:r>
              <a:rPr lang="zh-TW" altLang="en-US">
                <a:ea typeface="新細明體"/>
              </a:rPr>
              <a:t> </a:t>
            </a:r>
            <a:r>
              <a:rPr lang="en-US" altLang="zh-TW">
                <a:ea typeface="新細明體"/>
              </a:rPr>
              <a:t>All-flash</a:t>
            </a:r>
            <a:r>
              <a:rPr lang="zh-TW" altLang="en-US">
                <a:ea typeface="新細明體"/>
              </a:rPr>
              <a:t> </a:t>
            </a:r>
            <a:r>
              <a:rPr lang="en-US" altLang="zh-TW">
                <a:ea typeface="新細明體"/>
              </a:rPr>
              <a:t>solutions</a:t>
            </a:r>
            <a:r>
              <a:rPr lang="zh-TW" altLang="en-US">
                <a:ea typeface="新細明體"/>
              </a:rPr>
              <a:t> </a:t>
            </a:r>
            <a:r>
              <a:rPr lang="en-US" altLang="zh-TW">
                <a:ea typeface="新細明體"/>
              </a:rPr>
              <a:t>thus</a:t>
            </a:r>
            <a:r>
              <a:rPr lang="zh-TW" altLang="en-US">
                <a:ea typeface="新細明體"/>
              </a:rPr>
              <a:t> </a:t>
            </a:r>
            <a:r>
              <a:rPr lang="en-US" altLang="zh-TW">
                <a:ea typeface="新細明體"/>
              </a:rPr>
              <a:t>achieve</a:t>
            </a:r>
            <a:r>
              <a:rPr lang="zh-TW" altLang="en-US">
                <a:ea typeface="新細明體"/>
              </a:rPr>
              <a:t> </a:t>
            </a:r>
            <a:r>
              <a:rPr lang="en-US" altLang="zh-TW">
                <a:ea typeface="新細明體"/>
              </a:rPr>
              <a:t>higher</a:t>
            </a:r>
            <a:r>
              <a:rPr lang="zh-TW" altLang="en-US">
                <a:ea typeface="新細明體"/>
              </a:rPr>
              <a:t> </a:t>
            </a:r>
            <a:r>
              <a:rPr lang="en-US" altLang="zh-TW">
                <a:ea typeface="新細明體"/>
              </a:rPr>
              <a:t>cost</a:t>
            </a:r>
            <a:r>
              <a:rPr lang="zh-TW" altLang="en-US">
                <a:ea typeface="新細明體"/>
              </a:rPr>
              <a:t> </a:t>
            </a:r>
            <a:r>
              <a:rPr lang="en-US" altLang="zh-TW">
                <a:ea typeface="新細明體"/>
              </a:rPr>
              <a:t>efficiency</a:t>
            </a:r>
            <a:r>
              <a:rPr lang="zh-TW" altLang="en-US">
                <a:ea typeface="新細明體"/>
              </a:rPr>
              <a:t> </a:t>
            </a:r>
            <a:r>
              <a:rPr lang="en-US" altLang="zh-TW">
                <a:ea typeface="新細明體"/>
              </a:rPr>
              <a:t>while</a:t>
            </a:r>
            <a:r>
              <a:rPr lang="zh-TW" altLang="en-US">
                <a:ea typeface="新細明體"/>
              </a:rPr>
              <a:t> </a:t>
            </a:r>
            <a:r>
              <a:rPr lang="en-US" altLang="zh-TW">
                <a:ea typeface="新細明體"/>
              </a:rPr>
              <a:t>improving</a:t>
            </a:r>
            <a:r>
              <a:rPr lang="zh-TW" altLang="en-US">
                <a:ea typeface="新細明體"/>
              </a:rPr>
              <a:t> </a:t>
            </a:r>
            <a:r>
              <a:rPr lang="en-US" altLang="zh-TW">
                <a:ea typeface="新細明體"/>
              </a:rPr>
              <a:t>both</a:t>
            </a:r>
            <a:r>
              <a:rPr lang="zh-TW" altLang="en-US">
                <a:ea typeface="新細明體"/>
              </a:rPr>
              <a:t> </a:t>
            </a:r>
            <a:r>
              <a:rPr lang="en-US" altLang="zh-TW">
                <a:ea typeface="新細明體"/>
              </a:rPr>
              <a:t>random</a:t>
            </a:r>
            <a:r>
              <a:rPr lang="zh-TW" altLang="en-US">
                <a:ea typeface="新細明體"/>
              </a:rPr>
              <a:t> </a:t>
            </a:r>
            <a:r>
              <a:rPr lang="en-US" altLang="zh-TW">
                <a:ea typeface="新細明體"/>
              </a:rPr>
              <a:t>write</a:t>
            </a:r>
            <a:r>
              <a:rPr lang="zh-TW" altLang="en-US">
                <a:ea typeface="新細明體"/>
              </a:rPr>
              <a:t> </a:t>
            </a:r>
            <a:r>
              <a:rPr lang="en-US" altLang="zh-TW">
                <a:ea typeface="新細明體"/>
              </a:rPr>
              <a:t>performance</a:t>
            </a:r>
            <a:r>
              <a:rPr lang="zh-TW" altLang="en-US">
                <a:ea typeface="新細明體"/>
              </a:rPr>
              <a:t> </a:t>
            </a:r>
            <a:r>
              <a:rPr lang="en-US" altLang="zh-TW">
                <a:ea typeface="新細明體"/>
              </a:rPr>
              <a:t>and</a:t>
            </a:r>
            <a:r>
              <a:rPr lang="zh-TW" altLang="en-US">
                <a:ea typeface="新細明體"/>
              </a:rPr>
              <a:t> </a:t>
            </a:r>
            <a:r>
              <a:rPr lang="zh-TW">
                <a:ea typeface="新細明體"/>
              </a:rPr>
              <a:t>SSD </a:t>
            </a:r>
            <a:r>
              <a:rPr lang="en-US" altLang="zh-TW">
                <a:ea typeface="新細明體"/>
              </a:rPr>
              <a:t>lifespan.</a:t>
            </a:r>
            <a:endParaRPr lang="zh-TW">
              <a:ea typeface="新細明體"/>
            </a:endParaRPr>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12</a:t>
            </a:fld>
            <a:endParaRPr kumimoji="1" lang="zh-TW" altLang="en-US"/>
          </a:p>
        </p:txBody>
      </p:sp>
    </p:spTree>
    <p:extLst>
      <p:ext uri="{BB962C8B-B14F-4D97-AF65-F5344CB8AC3E}">
        <p14:creationId xmlns:p14="http://schemas.microsoft.com/office/powerpoint/2010/main" val="265173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SnapSync </a:t>
            </a:r>
            <a:r>
              <a:rPr lang="en-US" altLang="zh-TW">
                <a:ea typeface="新細明體"/>
              </a:rPr>
              <a:t>is</a:t>
            </a:r>
            <a:r>
              <a:rPr lang="zh-TW" altLang="en-US">
                <a:ea typeface="新細明體"/>
              </a:rPr>
              <a:t> </a:t>
            </a:r>
            <a:r>
              <a:rPr lang="en-US" altLang="zh-TW">
                <a:ea typeface="新細明體"/>
              </a:rPr>
              <a:t>a</a:t>
            </a:r>
            <a:r>
              <a:rPr lang="zh-TW" altLang="en-US">
                <a:ea typeface="新細明體"/>
              </a:rPr>
              <a:t> </a:t>
            </a:r>
            <a:r>
              <a:rPr lang="en-US" altLang="zh-TW">
                <a:ea typeface="新細明體"/>
              </a:rPr>
              <a:t>disaster</a:t>
            </a:r>
            <a:r>
              <a:rPr lang="zh-TW" altLang="en-US">
                <a:ea typeface="新細明體"/>
              </a:rPr>
              <a:t> </a:t>
            </a:r>
            <a:r>
              <a:rPr lang="en-US" altLang="zh-TW">
                <a:ea typeface="新細明體"/>
              </a:rPr>
              <a:t>recovery</a:t>
            </a:r>
            <a:r>
              <a:rPr lang="zh-TW" altLang="en-US">
                <a:ea typeface="新細明體"/>
              </a:rPr>
              <a:t> </a:t>
            </a:r>
            <a:r>
              <a:rPr lang="en-US" altLang="zh-TW">
                <a:ea typeface="新細明體"/>
              </a:rPr>
              <a:t>solution</a:t>
            </a:r>
            <a:r>
              <a:rPr lang="zh-TW" altLang="en-US">
                <a:ea typeface="新細明體"/>
              </a:rPr>
              <a:t> </a:t>
            </a:r>
            <a:r>
              <a:rPr lang="en-US" altLang="zh-TW">
                <a:ea typeface="新細明體"/>
              </a:rPr>
              <a:t>that</a:t>
            </a:r>
            <a:r>
              <a:rPr lang="zh-TW" altLang="en-US">
                <a:ea typeface="新細明體"/>
              </a:rPr>
              <a:t> </a:t>
            </a:r>
            <a:r>
              <a:rPr lang="en-US" altLang="zh-TW">
                <a:ea typeface="新細明體"/>
              </a:rPr>
              <a:t>lets</a:t>
            </a:r>
            <a:r>
              <a:rPr lang="zh-TW" altLang="en-US">
                <a:ea typeface="新細明體"/>
              </a:rPr>
              <a:t> </a:t>
            </a:r>
            <a:r>
              <a:rPr lang="en-US" altLang="zh-TW">
                <a:ea typeface="新細明體"/>
              </a:rPr>
              <a:t>you</a:t>
            </a:r>
            <a:r>
              <a:rPr lang="zh-TW" altLang="en-US">
                <a:ea typeface="新細明體"/>
              </a:rPr>
              <a:t> </a:t>
            </a:r>
            <a:r>
              <a:rPr lang="en-US" altLang="zh-TW">
                <a:ea typeface="新細明體"/>
              </a:rPr>
              <a:t>instantly</a:t>
            </a:r>
            <a:r>
              <a:rPr lang="zh-TW" altLang="en-US">
                <a:ea typeface="新細明體"/>
              </a:rPr>
              <a:t> </a:t>
            </a:r>
            <a:r>
              <a:rPr lang="en-US" altLang="zh-TW">
                <a:ea typeface="新細明體"/>
              </a:rPr>
              <a:t>back</a:t>
            </a:r>
            <a:r>
              <a:rPr lang="zh-TW" altLang="en-US">
                <a:ea typeface="新細明體"/>
              </a:rPr>
              <a:t> </a:t>
            </a:r>
            <a:r>
              <a:rPr lang="en-US" altLang="zh-TW">
                <a:ea typeface="新細明體"/>
              </a:rPr>
              <a:t>up</a:t>
            </a:r>
            <a:r>
              <a:rPr lang="zh-TW" altLang="en-US">
                <a:ea typeface="新細明體"/>
              </a:rPr>
              <a:t> </a:t>
            </a:r>
            <a:r>
              <a:rPr lang="en-US" altLang="zh-TW">
                <a:ea typeface="新細明體"/>
              </a:rPr>
              <a:t>data</a:t>
            </a:r>
            <a:r>
              <a:rPr lang="zh-TW" altLang="en-US">
                <a:ea typeface="新細明體"/>
              </a:rPr>
              <a:t> </a:t>
            </a:r>
            <a:r>
              <a:rPr lang="en-US" altLang="zh-TW">
                <a:ea typeface="新細明體"/>
              </a:rPr>
              <a:t>from</a:t>
            </a:r>
            <a:r>
              <a:rPr lang="zh-TW" altLang="en-US">
                <a:ea typeface="新細明體"/>
              </a:rPr>
              <a:t> </a:t>
            </a:r>
            <a:r>
              <a:rPr lang="en-US" altLang="zh-TW">
                <a:ea typeface="新細明體"/>
              </a:rPr>
              <a:t>your</a:t>
            </a:r>
            <a:r>
              <a:rPr lang="zh-TW" altLang="en-US">
                <a:ea typeface="新細明體"/>
              </a:rPr>
              <a:t> </a:t>
            </a:r>
            <a:r>
              <a:rPr lang="en-US" altLang="zh-TW">
                <a:ea typeface="新細明體"/>
              </a:rPr>
              <a:t>local</a:t>
            </a:r>
            <a:r>
              <a:rPr lang="zh-TW" altLang="en-US">
                <a:ea typeface="新細明體"/>
              </a:rPr>
              <a:t> </a:t>
            </a:r>
            <a:r>
              <a:rPr lang="zh-TW">
                <a:ea typeface="新細明體"/>
              </a:rPr>
              <a:t>NAS </a:t>
            </a:r>
            <a:r>
              <a:rPr lang="en-US" altLang="zh-TW">
                <a:ea typeface="新細明體"/>
              </a:rPr>
              <a:t>to</a:t>
            </a:r>
            <a:r>
              <a:rPr lang="zh-TW" altLang="en-US">
                <a:ea typeface="新細明體"/>
              </a:rPr>
              <a:t> </a:t>
            </a:r>
            <a:r>
              <a:rPr lang="en-US" altLang="zh-TW">
                <a:ea typeface="新細明體"/>
              </a:rPr>
              <a:t>another</a:t>
            </a:r>
            <a:r>
              <a:rPr lang="zh-TW" altLang="en-US">
                <a:ea typeface="新細明體"/>
              </a:rPr>
              <a:t> </a:t>
            </a:r>
            <a:r>
              <a:rPr lang="zh-TW">
                <a:ea typeface="新細明體"/>
              </a:rPr>
              <a:t>QNAP NAS</a:t>
            </a:r>
            <a:r>
              <a:rPr lang="zh-TW" altLang="en-US">
                <a:ea typeface="新細明體"/>
              </a:rPr>
              <a:t> </a:t>
            </a:r>
            <a:r>
              <a:rPr lang="en-US" altLang="zh-TW">
                <a:ea typeface="新細明體"/>
              </a:rPr>
              <a:t>using</a:t>
            </a:r>
            <a:r>
              <a:rPr lang="zh-TW" altLang="en-US">
                <a:ea typeface="新細明體"/>
              </a:rPr>
              <a:t> </a:t>
            </a:r>
            <a:r>
              <a:rPr lang="en-US" altLang="zh-TW">
                <a:ea typeface="新細明體"/>
              </a:rPr>
              <a:t>block-level</a:t>
            </a:r>
            <a:r>
              <a:rPr lang="zh-TW" altLang="en-US">
                <a:ea typeface="新細明體"/>
              </a:rPr>
              <a:t> </a:t>
            </a:r>
            <a:r>
              <a:rPr lang="en-US" altLang="zh-TW">
                <a:ea typeface="新細明體"/>
              </a:rPr>
              <a:t>geo-backup.</a:t>
            </a:r>
            <a:r>
              <a:rPr lang="zh-TW" altLang="en-US">
                <a:ea typeface="新細明體"/>
              </a:rPr>
              <a:t> </a:t>
            </a:r>
            <a:r>
              <a:rPr lang="en-US" altLang="zh-TW">
                <a:ea typeface="新細明體"/>
              </a:rPr>
              <a:t>Instant</a:t>
            </a:r>
            <a:r>
              <a:rPr lang="zh-TW" altLang="en-US">
                <a:ea typeface="新細明體"/>
              </a:rPr>
              <a:t> </a:t>
            </a:r>
            <a:r>
              <a:rPr lang="en-US" altLang="zh-TW">
                <a:ea typeface="新細明體"/>
              </a:rPr>
              <a:t>means</a:t>
            </a:r>
            <a:r>
              <a:rPr lang="zh-TW" altLang="en-US">
                <a:ea typeface="新細明體"/>
              </a:rPr>
              <a:t> </a:t>
            </a:r>
            <a:r>
              <a:rPr lang="en-US" altLang="zh-TW">
                <a:ea typeface="新細明體"/>
              </a:rPr>
              <a:t>that</a:t>
            </a:r>
            <a:r>
              <a:rPr lang="zh-TW" altLang="en-US">
                <a:ea typeface="新細明體"/>
              </a:rPr>
              <a:t> </a:t>
            </a:r>
            <a:r>
              <a:rPr lang="en-US" altLang="zh-TW">
                <a:ea typeface="新細明體"/>
              </a:rPr>
              <a:t>every</a:t>
            </a:r>
            <a:r>
              <a:rPr lang="zh-TW" altLang="en-US">
                <a:ea typeface="新細明體"/>
              </a:rPr>
              <a:t> </a:t>
            </a:r>
            <a:r>
              <a:rPr lang="en-US" altLang="zh-TW">
                <a:ea typeface="新細明體"/>
              </a:rPr>
              <a:t>time</a:t>
            </a:r>
            <a:r>
              <a:rPr lang="zh-TW" altLang="en-US">
                <a:ea typeface="新細明體"/>
              </a:rPr>
              <a:t> </a:t>
            </a:r>
            <a:r>
              <a:rPr lang="en-US" altLang="zh-TW">
                <a:ea typeface="新細明體"/>
              </a:rPr>
              <a:t>data</a:t>
            </a:r>
            <a:r>
              <a:rPr lang="zh-TW" altLang="en-US">
                <a:ea typeface="新細明體"/>
              </a:rPr>
              <a:t> </a:t>
            </a:r>
            <a:r>
              <a:rPr lang="en-US" altLang="zh-TW">
                <a:ea typeface="新細明體"/>
              </a:rPr>
              <a:t>is</a:t>
            </a:r>
            <a:r>
              <a:rPr lang="zh-TW" altLang="en-US">
                <a:ea typeface="新細明體"/>
              </a:rPr>
              <a:t> </a:t>
            </a:r>
            <a:r>
              <a:rPr lang="en-US" altLang="zh-TW">
                <a:ea typeface="新細明體"/>
              </a:rPr>
              <a:t>written</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local </a:t>
            </a:r>
            <a:r>
              <a:rPr lang="zh-TW">
                <a:ea typeface="新細明體"/>
              </a:rPr>
              <a:t>NAS</a:t>
            </a:r>
            <a:r>
              <a:rPr lang="en-US" altLang="zh-TW">
                <a:ea typeface="新細明體"/>
              </a:rPr>
              <a:t>,</a:t>
            </a:r>
            <a:r>
              <a:rPr lang="zh-TW" altLang="en-US">
                <a:ea typeface="新細明體"/>
              </a:rPr>
              <a:t> </a:t>
            </a:r>
            <a:r>
              <a:rPr lang="en-US" altLang="zh-TW">
                <a:ea typeface="新細明體"/>
              </a:rPr>
              <a:t>it</a:t>
            </a:r>
            <a:r>
              <a:rPr lang="zh-TW" altLang="en-US">
                <a:ea typeface="新細明體"/>
              </a:rPr>
              <a:t> </a:t>
            </a:r>
            <a:r>
              <a:rPr lang="en-US" altLang="zh-TW">
                <a:ea typeface="新細明體"/>
              </a:rPr>
              <a:t>is</a:t>
            </a:r>
            <a:r>
              <a:rPr lang="zh-TW" altLang="en-US">
                <a:ea typeface="新細明體"/>
              </a:rPr>
              <a:t> </a:t>
            </a:r>
            <a:r>
              <a:rPr lang="en-US" altLang="zh-TW">
                <a:ea typeface="新細明體"/>
              </a:rPr>
              <a:t>also</a:t>
            </a:r>
            <a:r>
              <a:rPr lang="zh-TW" altLang="en-US">
                <a:ea typeface="新細明體"/>
              </a:rPr>
              <a:t> </a:t>
            </a:r>
            <a:r>
              <a:rPr lang="en-US" altLang="zh-TW">
                <a:ea typeface="新細明體"/>
              </a:rPr>
              <a:t>written</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target</a:t>
            </a:r>
            <a:r>
              <a:rPr lang="zh-TW">
                <a:ea typeface="新細明體"/>
              </a:rPr>
              <a:t> NAS</a:t>
            </a:r>
            <a:r>
              <a:rPr lang="zh-TW" altLang="en-US">
                <a:ea typeface="新細明體"/>
              </a:rPr>
              <a:t> </a:t>
            </a:r>
            <a:r>
              <a:rPr lang="en-US" altLang="zh-TW">
                <a:ea typeface="新細明體"/>
              </a:rPr>
              <a:t>immediately,</a:t>
            </a:r>
            <a:r>
              <a:rPr lang="zh-TW" altLang="en-US">
                <a:ea typeface="新細明體"/>
              </a:rPr>
              <a:t> </a:t>
            </a:r>
            <a:r>
              <a:rPr lang="en-US" altLang="zh-TW">
                <a:ea typeface="新細明體"/>
              </a:rPr>
              <a:t>reducing</a:t>
            </a:r>
            <a:r>
              <a:rPr lang="zh-TW" altLang="en-US">
                <a:ea typeface="新細明體"/>
              </a:rPr>
              <a:t> </a:t>
            </a:r>
            <a:r>
              <a:rPr lang="en-US" altLang="zh-TW">
                <a:ea typeface="新細明體"/>
              </a:rPr>
              <a:t>the</a:t>
            </a:r>
            <a:r>
              <a:rPr lang="zh-TW" altLang="en-US">
                <a:ea typeface="新細明體"/>
              </a:rPr>
              <a:t> </a:t>
            </a:r>
            <a:r>
              <a:rPr lang="en-US" altLang="zh-TW">
                <a:ea typeface="新細明體"/>
              </a:rPr>
              <a:t>backup</a:t>
            </a:r>
            <a:r>
              <a:rPr lang="zh-TW" altLang="en-US">
                <a:ea typeface="新細明體"/>
              </a:rPr>
              <a:t> </a:t>
            </a:r>
            <a:r>
              <a:rPr lang="en-US" altLang="zh-TW">
                <a:ea typeface="新細明體"/>
              </a:rPr>
              <a:t>time</a:t>
            </a:r>
            <a:r>
              <a:rPr lang="zh-TW" altLang="en-US">
                <a:ea typeface="新細明體"/>
              </a:rPr>
              <a:t> </a:t>
            </a:r>
            <a:r>
              <a:rPr lang="en-US" altLang="zh-TW">
                <a:ea typeface="新細明體"/>
              </a:rPr>
              <a:t>required</a:t>
            </a:r>
            <a:r>
              <a:rPr lang="zh-TW" altLang="en-US">
                <a:ea typeface="新細明體"/>
              </a:rPr>
              <a:t> </a:t>
            </a:r>
            <a:r>
              <a:rPr lang="en-US" altLang="zh-TW">
                <a:ea typeface="新細明體"/>
              </a:rPr>
              <a:t>and</a:t>
            </a:r>
            <a:r>
              <a:rPr lang="zh-TW" altLang="en-US">
                <a:ea typeface="新細明體"/>
              </a:rPr>
              <a:t> </a:t>
            </a:r>
            <a:r>
              <a:rPr lang="en-US" altLang="zh-TW">
                <a:ea typeface="新細明體"/>
              </a:rPr>
              <a:t>reducing</a:t>
            </a:r>
            <a:r>
              <a:rPr lang="zh-TW" altLang="en-US">
                <a:ea typeface="新細明體"/>
              </a:rPr>
              <a:t> </a:t>
            </a:r>
            <a:r>
              <a:rPr lang="en-US" altLang="zh-TW">
                <a:ea typeface="新細明體"/>
              </a:rPr>
              <a:t>the</a:t>
            </a:r>
            <a:r>
              <a:rPr lang="zh-TW" altLang="en-US">
                <a:ea typeface="新細明體"/>
              </a:rPr>
              <a:t> </a:t>
            </a:r>
            <a:r>
              <a:rPr lang="en-US" altLang="zh-TW">
                <a:ea typeface="新細明體"/>
              </a:rPr>
              <a:t>risk</a:t>
            </a:r>
            <a:r>
              <a:rPr lang="zh-TW" altLang="en-US">
                <a:ea typeface="新細明體"/>
              </a:rPr>
              <a:t> </a:t>
            </a:r>
            <a:r>
              <a:rPr lang="en-US" altLang="zh-TW">
                <a:ea typeface="新細明體"/>
              </a:rPr>
              <a:t>of</a:t>
            </a:r>
            <a:r>
              <a:rPr lang="zh-TW" altLang="en-US">
                <a:ea typeface="新細明體"/>
              </a:rPr>
              <a:t> </a:t>
            </a:r>
            <a:r>
              <a:rPr lang="en-US" altLang="zh-TW">
                <a:ea typeface="新細明體"/>
              </a:rPr>
              <a:t>data</a:t>
            </a:r>
            <a:r>
              <a:rPr lang="zh-TW" altLang="en-US">
                <a:ea typeface="新細明體"/>
              </a:rPr>
              <a:t> </a:t>
            </a:r>
            <a:r>
              <a:rPr lang="en-US" altLang="zh-TW">
                <a:ea typeface="新細明體"/>
              </a:rPr>
              <a:t>loss.</a:t>
            </a:r>
            <a:endParaRPr lang="zh-TW">
              <a:ea typeface="新細明體"/>
            </a:endParaRPr>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t>13</a:t>
            </a:fld>
            <a:endParaRPr kumimoji="1" lang="zh-TW" altLang="en-US"/>
          </a:p>
        </p:txBody>
      </p:sp>
    </p:spTree>
    <p:extLst>
      <p:ext uri="{BB962C8B-B14F-4D97-AF65-F5344CB8AC3E}">
        <p14:creationId xmlns:p14="http://schemas.microsoft.com/office/powerpoint/2010/main" val="83622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This page also provides the appearance configuration diagram of the QXG-100G2SF-CX6. </a:t>
            </a:r>
            <a:endParaRPr lang="zh-TW" altLang="en-US">
              <a:ea typeface="新細明體"/>
            </a:endParaRPr>
          </a:p>
          <a:p>
            <a:r>
              <a:rPr lang="zh-TW">
                <a:ea typeface="新細明體"/>
              </a:rPr>
              <a:t>From the left, there are two QSFP28 ports with heat sink modules, and on the right, you can see</a:t>
            </a:r>
            <a:r>
              <a:rPr lang="zh-TW" altLang="en-US">
                <a:ea typeface="新細明體"/>
              </a:rPr>
              <a:t> </a:t>
            </a:r>
            <a:r>
              <a:rPr lang="en-US" altLang="zh-TW">
                <a:ea typeface="新細明體"/>
              </a:rPr>
              <a:t>A</a:t>
            </a:r>
            <a:r>
              <a:rPr lang="zh-TW">
                <a:ea typeface="新細明體"/>
              </a:rPr>
              <a:t> high-</a:t>
            </a:r>
            <a:r>
              <a:rPr lang="en-US" altLang="zh-TW">
                <a:ea typeface="新細明體"/>
              </a:rPr>
              <a:t>p</a:t>
            </a:r>
            <a:r>
              <a:rPr lang="zh-TW">
                <a:ea typeface="新細明體"/>
              </a:rPr>
              <a:t>e</a:t>
            </a:r>
            <a:r>
              <a:rPr lang="en-US" altLang="zh-TW">
                <a:ea typeface="新細明體"/>
              </a:rPr>
              <a:t>r</a:t>
            </a:r>
            <a:r>
              <a:rPr lang="zh-TW">
                <a:ea typeface="新細明體"/>
              </a:rPr>
              <a:t>f</a:t>
            </a:r>
            <a:r>
              <a:rPr lang="en-US" altLang="zh-TW" err="1">
                <a:ea typeface="新細明體"/>
              </a:rPr>
              <a:t>orma</a:t>
            </a:r>
            <a:r>
              <a:rPr lang="zh-TW">
                <a:ea typeface="新細明體"/>
              </a:rPr>
              <a:t>nc</a:t>
            </a:r>
            <a:r>
              <a:rPr lang="en-US" altLang="zh-TW">
                <a:ea typeface="新細明體"/>
              </a:rPr>
              <a:t>e,</a:t>
            </a:r>
            <a:r>
              <a:rPr lang="zh-TW" altLang="en-US">
                <a:ea typeface="新細明體"/>
              </a:rPr>
              <a:t> </a:t>
            </a:r>
            <a:r>
              <a:rPr lang="zh-TW">
                <a:ea typeface="新細明體"/>
              </a:rPr>
              <a:t>active </a:t>
            </a:r>
            <a:r>
              <a:rPr lang="en-US" altLang="zh-TW" err="1">
                <a:ea typeface="新細明體"/>
              </a:rPr>
              <a:t>cooli</a:t>
            </a:r>
            <a:r>
              <a:rPr lang="zh-TW">
                <a:ea typeface="新細明體"/>
              </a:rPr>
              <a:t>n</a:t>
            </a:r>
            <a:r>
              <a:rPr lang="en-US" altLang="zh-TW">
                <a:ea typeface="新細明體"/>
              </a:rPr>
              <a:t>g</a:t>
            </a:r>
            <a:r>
              <a:rPr lang="zh-TW" altLang="en-US">
                <a:ea typeface="新細明體"/>
              </a:rPr>
              <a:t> module And this is also the specification that the general network card does not have.</a:t>
            </a:r>
            <a:endParaRPr lang="zh-TW">
              <a:ea typeface="新細明體"/>
            </a:endParaRPr>
          </a:p>
          <a:p>
            <a:r>
              <a:rPr lang="en-US" altLang="zh-TW">
                <a:ea typeface="新細明體"/>
              </a:rPr>
              <a:t>and </a:t>
            </a:r>
            <a:r>
              <a:rPr lang="zh-TW">
                <a:ea typeface="新細明體"/>
              </a:rPr>
              <a:t>PCI Express 4.0 x16 bus can also be seen at the bottom (can </a:t>
            </a:r>
            <a:r>
              <a:rPr lang="en-US" altLang="zh-TW">
                <a:ea typeface="新細明體"/>
              </a:rPr>
              <a:t>also </a:t>
            </a:r>
            <a:r>
              <a:rPr lang="en-US" b="1"/>
              <a:t>backwards</a:t>
            </a:r>
            <a:r>
              <a:rPr lang="en-US" altLang="zh-TW" b="1">
                <a:ea typeface="新細明體"/>
              </a:rPr>
              <a:t> compatible with PCI Express 3.0</a:t>
            </a:r>
            <a:r>
              <a:rPr lang="zh-TW">
                <a:ea typeface="新細明體"/>
              </a:rPr>
              <a:t>)</a:t>
            </a:r>
            <a:r>
              <a:rPr lang="zh-TW" altLang="en-US">
                <a:ea typeface="新細明體"/>
              </a:rPr>
              <a:t> </a:t>
            </a: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136182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We just mentioned that our </a:t>
            </a:r>
            <a:r>
              <a:rPr lang="en-US" altLang="zh-TW">
                <a:ea typeface="新細明體"/>
              </a:rPr>
              <a:t>c</a:t>
            </a:r>
            <a:r>
              <a:rPr lang="zh-TW">
                <a:ea typeface="新細明體"/>
              </a:rPr>
              <a:t>o</a:t>
            </a:r>
            <a:r>
              <a:rPr lang="en-US" altLang="zh-TW" err="1">
                <a:ea typeface="新細明體"/>
              </a:rPr>
              <a:t>nnector</a:t>
            </a:r>
            <a:r>
              <a:rPr lang="zh-TW">
                <a:ea typeface="新細明體"/>
              </a:rPr>
              <a:t> is QSFP28. </a:t>
            </a:r>
            <a:r>
              <a:rPr lang="en-US" altLang="zh-TW">
                <a:ea typeface="新細明體"/>
              </a:rPr>
              <a:t>Then</a:t>
            </a:r>
            <a:r>
              <a:rPr lang="zh-TW" altLang="en-US">
                <a:ea typeface="新細明體"/>
              </a:rPr>
              <a:t> </a:t>
            </a:r>
            <a:r>
              <a:rPr lang="en-US" altLang="zh-TW">
                <a:ea typeface="新細明體"/>
              </a:rPr>
              <a:t>let</a:t>
            </a:r>
            <a:r>
              <a:rPr lang="zh-TW" altLang="en-US">
                <a:ea typeface="新細明體"/>
              </a:rPr>
              <a:t>’</a:t>
            </a:r>
            <a:r>
              <a:rPr lang="en-US" altLang="zh-TW">
                <a:ea typeface="新細明體"/>
              </a:rPr>
              <a:t>s</a:t>
            </a:r>
            <a:r>
              <a:rPr lang="zh-TW" altLang="en-US">
                <a:ea typeface="新細明體"/>
              </a:rPr>
              <a:t> </a:t>
            </a:r>
            <a:r>
              <a:rPr lang="en-US" altLang="zh-TW">
                <a:ea typeface="新細明體"/>
              </a:rPr>
              <a:t>talk</a:t>
            </a:r>
            <a:r>
              <a:rPr lang="zh-TW" altLang="en-US">
                <a:ea typeface="新細明體"/>
              </a:rPr>
              <a:t> </a:t>
            </a:r>
            <a:r>
              <a:rPr lang="en-US" altLang="zh-TW">
                <a:ea typeface="新細明體"/>
              </a:rPr>
              <a:t>about</a:t>
            </a:r>
            <a:r>
              <a:rPr lang="zh-TW" altLang="en-US">
                <a:ea typeface="新細明體"/>
              </a:rPr>
              <a:t> </a:t>
            </a:r>
            <a:r>
              <a:rPr lang="en-US" altLang="zh-TW">
                <a:ea typeface="新細明體"/>
              </a:rPr>
              <a:t>it</a:t>
            </a:r>
            <a:r>
              <a:rPr lang="zh-TW" altLang="en-US">
                <a:ea typeface="新細明體"/>
              </a:rPr>
              <a:t> </a:t>
            </a:r>
            <a:r>
              <a:rPr lang="en-US" altLang="zh-TW">
                <a:ea typeface="新細明體"/>
              </a:rPr>
              <a:t>additionally to</a:t>
            </a:r>
            <a:r>
              <a:rPr lang="zh-TW">
                <a:ea typeface="新細明體"/>
              </a:rPr>
              <a:t> briefly introduce different </a:t>
            </a:r>
            <a:r>
              <a:rPr lang="en-US" altLang="zh-TW">
                <a:ea typeface="新細明體"/>
              </a:rPr>
              <a:t>T</a:t>
            </a:r>
            <a:r>
              <a:rPr lang="zh-TW">
                <a:ea typeface="新細明體"/>
              </a:rPr>
              <a:t>r</a:t>
            </a:r>
            <a:r>
              <a:rPr lang="en-US" altLang="zh-TW" err="1">
                <a:ea typeface="新細明體"/>
              </a:rPr>
              <a:t>ansceivers</a:t>
            </a:r>
            <a:r>
              <a:rPr lang="zh-TW">
                <a:ea typeface="新細明體"/>
              </a:rPr>
              <a:t> for you. You can see that the rightmost is our QSFP28, which is the 100GbE tr</a:t>
            </a:r>
            <a:r>
              <a:rPr lang="en-US" altLang="zh-TW" err="1">
                <a:ea typeface="新細明體"/>
              </a:rPr>
              <a:t>ansceiver</a:t>
            </a:r>
            <a:r>
              <a:rPr lang="zh-TW">
                <a:ea typeface="新細明體"/>
              </a:rPr>
              <a:t>. Looking to the left, you can see that there are corresponding t</a:t>
            </a:r>
            <a:r>
              <a:rPr lang="en-US" altLang="zh-TW">
                <a:ea typeface="新細明體"/>
              </a:rPr>
              <a:t>ran</a:t>
            </a:r>
            <a:r>
              <a:rPr lang="zh-TW">
                <a:ea typeface="新細明體"/>
              </a:rPr>
              <a:t>s</a:t>
            </a:r>
            <a:r>
              <a:rPr lang="en-US" altLang="zh-TW" err="1">
                <a:ea typeface="新細明體"/>
              </a:rPr>
              <a:t>ceiver</a:t>
            </a:r>
            <a:r>
              <a:rPr lang="zh-TW">
                <a:ea typeface="新細明體"/>
              </a:rPr>
              <a:t> for different network speeds, and the QXG-100G2SF-CX6 network expansion card can be used with high-speed network switches, and can be connected directly through two CAB-DAC15M-QSFP28. Connect 100GbE port to create up to 200G network bandwidth</a:t>
            </a:r>
            <a:r>
              <a:rPr lang="zh-TW" altLang="en-US">
                <a:ea typeface="新細明體"/>
              </a:rPr>
              <a:t> </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2491573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next thing is that our card also comes with a bracket. When it is shipped, a half-height bracket will be pre-installed, and a full-height bracket will be included in the package for everyone to replace, so that the chassis is full-height or full-height. It can be installed at half height, and can also be used with Low-profile design to fit most chassis, the length is 158.8mm, and the height is standard low profile 68.9mm </a:t>
            </a:r>
            <a:endParaRPr lang="zh-TW"/>
          </a:p>
        </p:txBody>
      </p:sp>
      <p:sp>
        <p:nvSpPr>
          <p:cNvPr id="4" name="投影片編號版面配置區 3"/>
          <p:cNvSpPr>
            <a:spLocks noGrp="1"/>
          </p:cNvSpPr>
          <p:nvPr>
            <p:ph type="sldNum" sz="quarter" idx="5"/>
          </p:nvPr>
        </p:nvSpPr>
        <p:spPr/>
        <p:txBody>
          <a:bodyPr/>
          <a:lstStyle/>
          <a:p>
            <a:fld id="{83D9D209-1550-452C-B095-9BEC2D0AA301}" type="slidenum">
              <a:rPr lang="en-US" altLang="zh-TW"/>
              <a:t>16</a:t>
            </a:fld>
            <a:endParaRPr lang="zh-TW" altLang="en-US"/>
          </a:p>
        </p:txBody>
      </p:sp>
    </p:spTree>
    <p:extLst>
      <p:ext uri="{BB962C8B-B14F-4D97-AF65-F5344CB8AC3E}">
        <p14:creationId xmlns:p14="http://schemas.microsoft.com/office/powerpoint/2010/main" val="3385534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QXG-100G2SF-CX6, also </a:t>
            </a:r>
            <a:r>
              <a:rPr lang="en-US" altLang="zh-TW">
                <a:ea typeface="新細明體"/>
              </a:rPr>
              <a:t>support </a:t>
            </a:r>
            <a:r>
              <a:rPr lang="zh-TW">
                <a:ea typeface="新細明體"/>
              </a:rPr>
              <a:t>SR-IOV (Single Root I/O Virtualization), can directly allocate the bandwidth resources of the physical network card to the virtual machine, greatly reduce the CPU load of the hypervisor, reduce the consumption of network bandwidth, and improve the network performance. Road efficiency and stability.</a:t>
            </a:r>
            <a:r>
              <a:rPr lang="zh-TW" altLang="en-US">
                <a:ea typeface="新細明體"/>
              </a:rPr>
              <a:t> </a:t>
            </a:r>
            <a:endParaRPr lang="zh-TW"/>
          </a:p>
          <a:p>
            <a:r>
              <a:rPr lang="zh-TW">
                <a:ea typeface="新細明體"/>
              </a:rPr>
              <a:t> </a:t>
            </a:r>
            <a:endParaRPr lang="zh-TW">
              <a:ea typeface="新細明體"/>
              <a:cs typeface="Calibri"/>
            </a:endParaRPr>
          </a:p>
          <a:p>
            <a:r>
              <a:rPr lang="zh-TW">
                <a:ea typeface="新細明體"/>
              </a:rPr>
              <a:t>However, only certain NAS models support SR-IOV technology and need to be equipped with a network card that supports SR-IOV. It can be viewed from the following URL </a:t>
            </a:r>
            <a:r>
              <a:rPr lang="zh-TW">
                <a:ea typeface="新細明體"/>
                <a:hlinkClick r:id="rId3"/>
              </a:rPr>
              <a:t>https://www.qnap.com/zh-tw/software/virtualization-station</a:t>
            </a:r>
            <a:r>
              <a:rPr lang="zh-TW" altLang="en-US">
                <a:ea typeface="新細明體"/>
              </a:rPr>
              <a:t> </a:t>
            </a:r>
            <a:endParaRPr lang="zh-TW">
              <a:ea typeface="新細明體"/>
              <a:cs typeface="Calibri"/>
            </a:endParaRPr>
          </a:p>
          <a:p>
            <a:r>
              <a:rPr lang="zh-TW"/>
              <a:t>2. Both the NAS on which the QXG-100G2SF-CX6 is installed and the receiver device must support the RoCE protocol. If the receiver does not support it, it will return to TCP/IP transmission. </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628708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QXG-100G2SF-CX6 supports RoCE, which can access a network directly in RAM to effectively reduce latency and enhance performance and efficiency for VMware® virtualization environments.</a:t>
            </a: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7004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The QXG-100G2SF-CX6 supports </a:t>
            </a:r>
            <a:r>
              <a:rPr lang="en-US" altLang="zh-TW" err="1">
                <a:ea typeface="新細明體"/>
              </a:rPr>
              <a:t>iSER</a:t>
            </a:r>
            <a:r>
              <a:rPr lang="en-US" altLang="zh-TW">
                <a:ea typeface="新細明體"/>
              </a:rPr>
              <a:t>, combining iSCSI and RDMA (Remote Direct Memory Access), which can bypass general network drivers, the socket layer, and to directly enter memory buffers of the server and storage. Response time is also reduced to ensure service quality of the NAS.</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391434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According to IDC's relevant report, in 2025, the total amount of new data generated worldwide will reach 175 Zettabytes. In the face of such a huge amount of data, secure, advanced and fast network transmission will be an indispensable environment for enterprises. , in order to accelerate data transfer and reduce workload in the cloud and data center </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191670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QXG-100G2SF-CX6 can create a total bandwidth of nearly 200 Gbps for you. Compared with the previous QXG-100G2SF-E810, we actual use two TDS-h2489FU equipped with Intel Xeon 4300 series , can provide read and write up to each The bandwidth of 23,300 MB per second under RDMA performance test, creates an efficient transmission experience for you, and I will also Demo for you later</a:t>
            </a:r>
            <a:endParaRPr lang="zh-TW">
              <a:ea typeface="新細明體"/>
            </a:endParaRPr>
          </a:p>
        </p:txBody>
      </p:sp>
      <p:sp>
        <p:nvSpPr>
          <p:cNvPr id="4" name="投影片編號版面配置區 3"/>
          <p:cNvSpPr>
            <a:spLocks noGrp="1"/>
          </p:cNvSpPr>
          <p:nvPr>
            <p:ph type="sldNum" sz="quarter" idx="5"/>
          </p:nvPr>
        </p:nvSpPr>
        <p:spPr/>
        <p:txBody>
          <a:bodyPr/>
          <a:lstStyle/>
          <a:p>
            <a:fld id="{83D9D209-1550-452C-B095-9BEC2D0AA301}" type="slidenum">
              <a:rPr lang="en-US" altLang="zh-TW"/>
              <a:t>20</a:t>
            </a:fld>
            <a:endParaRPr lang="zh-TW" altLang="en-US"/>
          </a:p>
        </p:txBody>
      </p:sp>
    </p:spTree>
    <p:extLst>
      <p:ext uri="{BB962C8B-B14F-4D97-AF65-F5344CB8AC3E}">
        <p14:creationId xmlns:p14="http://schemas.microsoft.com/office/powerpoint/2010/main" val="4085422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I will do a Demo based on the performance of this card. Here, two TDS-h2489FUs are used, and QXG-100G2SF-CX6 is installed to perform dual ports and read-write bidirectional transmission to test the performance of </a:t>
            </a:r>
            <a:r>
              <a:rPr lang="en-US" altLang="zh-TW">
                <a:ea typeface="新細明體"/>
              </a:rPr>
              <a:t>iperf</a:t>
            </a:r>
            <a:r>
              <a:rPr lang="zh-TW">
                <a:ea typeface="新細明體"/>
              </a:rPr>
              <a:t>.</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21</a:t>
            </a:fld>
            <a:endParaRPr lang="zh-TW" altLang="en-US"/>
          </a:p>
        </p:txBody>
      </p:sp>
    </p:spTree>
    <p:extLst>
      <p:ext uri="{BB962C8B-B14F-4D97-AF65-F5344CB8AC3E}">
        <p14:creationId xmlns:p14="http://schemas.microsoft.com/office/powerpoint/2010/main" val="2336980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a:ea typeface="等线"/>
              </a:rPr>
              <a:t>On</a:t>
            </a:r>
            <a:r>
              <a:rPr lang="zh-CN" altLang="en-US">
                <a:ea typeface="等线"/>
              </a:rPr>
              <a:t> </a:t>
            </a:r>
            <a:r>
              <a:rPr lang="en-US" altLang="zh-CN" err="1">
                <a:ea typeface="等线"/>
              </a:rPr>
              <a:t>th</a:t>
            </a:r>
            <a:r>
              <a:rPr lang="zh-CN">
                <a:ea typeface="等线"/>
              </a:rPr>
              <a:t>is page, we will also take a detailed look at the specifications, and also compare with the previous QXG-100G2SF-E810 network card</a:t>
            </a:r>
            <a:r>
              <a:rPr lang="zh-CN" altLang="en-US">
                <a:ea typeface="等线"/>
              </a:rPr>
              <a:t> </a:t>
            </a:r>
            <a:endParaRPr lang="zh-TW" altLang="en-US">
              <a:ea typeface="新細明體" panose="02020500000000000000" pitchFamily="18" charset="-120"/>
              <a:cs typeface="Calibri"/>
            </a:endParaRPr>
          </a:p>
          <a:p>
            <a:r>
              <a:rPr lang="zh-CN">
                <a:ea typeface="等线"/>
              </a:rPr>
              <a:t>f</a:t>
            </a:r>
            <a:r>
              <a:rPr lang="en-US" altLang="zh-CN">
                <a:ea typeface="等线"/>
              </a:rPr>
              <a:t>or</a:t>
            </a:r>
            <a:r>
              <a:rPr lang="zh-CN">
                <a:ea typeface="等线"/>
              </a:rPr>
              <a:t> network controller, QXG-100G2SF-</a:t>
            </a:r>
            <a:r>
              <a:rPr lang="en-US" altLang="zh-CN">
                <a:ea typeface="等线"/>
              </a:rPr>
              <a:t>cx6</a:t>
            </a:r>
            <a:r>
              <a:rPr lang="zh-CN">
                <a:ea typeface="等线"/>
              </a:rPr>
              <a:t> is equipped with Nvdia Mellanox CX6 - DX, and DX is also specially designed for Datacenter in this series</a:t>
            </a:r>
            <a:r>
              <a:rPr lang="zh-CN" altLang="en-US">
                <a:ea typeface="等线"/>
              </a:rPr>
              <a:t> </a:t>
            </a:r>
            <a:endParaRPr lang="zh-CN">
              <a:ea typeface="等线"/>
              <a:cs typeface="Calibri"/>
            </a:endParaRPr>
          </a:p>
          <a:p>
            <a:r>
              <a:rPr lang="zh-CN"/>
              <a:t>In SerDes, the CX6 supports PAM4 at 50Gb/s and NRZ at 25 and 10Gb/s, </a:t>
            </a:r>
          </a:p>
          <a:p>
            <a:r>
              <a:rPr lang="zh-CN">
                <a:ea typeface="等线"/>
              </a:rPr>
              <a:t>Connector is QSFP28, providing two ports with a total bandwidth of 200GbE. It also supports RDMA, RoCE v1/v2, SR-IOV (1K VFs &amp; 8 PFs), iSER, and SRioV can support 1K VF, which greatly improves Virtualization applications, </a:t>
            </a:r>
            <a:endParaRPr lang="zh-CN" altLang="en-US">
              <a:ea typeface="等线"/>
            </a:endParaRPr>
          </a:p>
          <a:p>
            <a:r>
              <a:rPr lang="zh-CN">
                <a:ea typeface="等线"/>
              </a:rPr>
              <a:t>as for the part of the operating system that supports QTS 5.0.0 or above or QUTS hero 5.0.0 or above, it is recommended to update to the latest here</a:t>
            </a:r>
            <a:r>
              <a:rPr lang="zh-CN" altLang="en-US">
                <a:ea typeface="等线"/>
              </a:rPr>
              <a:t> </a:t>
            </a:r>
            <a:endParaRPr lang="zh-CN"/>
          </a:p>
          <a:p>
            <a:r>
              <a:rPr lang="zh-CN"/>
              <a:t>Third-party operating systems are also available for various platforms such as Windows server 2016 / 2019 and Linux </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33260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According</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relevant</a:t>
            </a:r>
            <a:r>
              <a:rPr lang="zh-TW" altLang="en-US">
                <a:ea typeface="新細明體"/>
              </a:rPr>
              <a:t> </a:t>
            </a:r>
            <a:r>
              <a:rPr lang="en-US" altLang="zh-TW">
                <a:ea typeface="新細明體"/>
              </a:rPr>
              <a:t>information</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Ethernet</a:t>
            </a:r>
            <a:r>
              <a:rPr lang="zh-TW" altLang="en-US">
                <a:ea typeface="新細明體"/>
              </a:rPr>
              <a:t> </a:t>
            </a:r>
            <a:r>
              <a:rPr lang="en-US" altLang="zh-TW">
                <a:ea typeface="新細明體"/>
              </a:rPr>
              <a:t>Network</a:t>
            </a:r>
            <a:r>
              <a:rPr lang="zh-TW" altLang="en-US">
                <a:ea typeface="新細明體"/>
              </a:rPr>
              <a:t> </a:t>
            </a:r>
            <a:r>
              <a:rPr lang="en-US" altLang="zh-TW">
                <a:ea typeface="新細明體"/>
              </a:rPr>
              <a:t>Alliance</a:t>
            </a:r>
            <a:r>
              <a:rPr lang="zh-TW" altLang="en-US">
                <a:ea typeface="新細明體"/>
              </a:rPr>
              <a:t> </a:t>
            </a:r>
            <a:r>
              <a:rPr lang="en-US" altLang="zh-TW">
                <a:ea typeface="新細明體"/>
              </a:rPr>
              <a:t>this</a:t>
            </a:r>
            <a:r>
              <a:rPr lang="zh-TW" altLang="en-US">
                <a:ea typeface="新細明體"/>
              </a:rPr>
              <a:t> </a:t>
            </a:r>
            <a:r>
              <a:rPr lang="en-US" altLang="zh-TW">
                <a:ea typeface="新細明體"/>
              </a:rPr>
              <a:t>year,</a:t>
            </a:r>
            <a:r>
              <a:rPr lang="zh-TW" altLang="en-US">
                <a:ea typeface="新細明體"/>
              </a:rPr>
              <a:t> </a:t>
            </a:r>
            <a:r>
              <a:rPr lang="en-US" altLang="zh-TW">
                <a:ea typeface="新細明體"/>
              </a:rPr>
              <a:t>it</a:t>
            </a:r>
            <a:r>
              <a:rPr lang="zh-TW" altLang="en-US">
                <a:ea typeface="新細明體"/>
              </a:rPr>
              <a:t> </a:t>
            </a:r>
            <a:r>
              <a:rPr lang="en-US" altLang="zh-TW">
                <a:ea typeface="新細明體"/>
              </a:rPr>
              <a:t>is</a:t>
            </a:r>
            <a:r>
              <a:rPr lang="zh-TW" altLang="en-US">
                <a:ea typeface="新細明體"/>
              </a:rPr>
              <a:t> </a:t>
            </a:r>
            <a:r>
              <a:rPr lang="en-US" altLang="zh-TW">
                <a:ea typeface="新細明體"/>
              </a:rPr>
              <a:t>also</a:t>
            </a:r>
            <a:r>
              <a:rPr lang="zh-TW" altLang="en-US">
                <a:ea typeface="新細明體"/>
              </a:rPr>
              <a:t> </a:t>
            </a:r>
            <a:r>
              <a:rPr lang="en-US" altLang="zh-TW">
                <a:ea typeface="新細明體"/>
              </a:rPr>
              <a:t>explained</a:t>
            </a:r>
            <a:r>
              <a:rPr lang="zh-TW" altLang="en-US">
                <a:ea typeface="新細明體"/>
              </a:rPr>
              <a:t> </a:t>
            </a:r>
            <a:r>
              <a:rPr lang="en-US" altLang="zh-TW">
                <a:ea typeface="新細明體"/>
              </a:rPr>
              <a:t>that</a:t>
            </a:r>
            <a:r>
              <a:rPr lang="zh-TW" altLang="en-US">
                <a:ea typeface="新細明體"/>
              </a:rPr>
              <a:t> </a:t>
            </a:r>
            <a:r>
              <a:rPr lang="en-US" altLang="zh-TW">
                <a:ea typeface="新細明體"/>
              </a:rPr>
              <a:t>with</a:t>
            </a:r>
            <a:r>
              <a:rPr lang="zh-TW" altLang="en-US">
                <a:ea typeface="新細明體"/>
              </a:rPr>
              <a:t> </a:t>
            </a:r>
            <a:r>
              <a:rPr lang="en-US" altLang="zh-TW">
                <a:ea typeface="新細明體"/>
              </a:rPr>
              <a:t>the</a:t>
            </a:r>
            <a:r>
              <a:rPr lang="zh-TW" altLang="en-US">
                <a:ea typeface="新細明體"/>
              </a:rPr>
              <a:t> </a:t>
            </a:r>
            <a:r>
              <a:rPr lang="en-US" altLang="zh-TW">
                <a:ea typeface="新細明體"/>
              </a:rPr>
              <a:t>continuous</a:t>
            </a:r>
            <a:r>
              <a:rPr lang="zh-TW" altLang="en-US">
                <a:ea typeface="新細明體"/>
              </a:rPr>
              <a:t> </a:t>
            </a:r>
            <a:r>
              <a:rPr lang="en-US" altLang="zh-TW">
                <a:ea typeface="新細明體"/>
              </a:rPr>
              <a:t>progress</a:t>
            </a:r>
            <a:r>
              <a:rPr lang="zh-TW" altLang="en-US">
                <a:ea typeface="新細明體"/>
              </a:rPr>
              <a:t> </a:t>
            </a:r>
            <a:r>
              <a:rPr lang="en-US" altLang="zh-TW">
                <a:ea typeface="新細明體"/>
              </a:rPr>
              <a:t>of</a:t>
            </a:r>
            <a:r>
              <a:rPr lang="zh-TW" altLang="en-US">
                <a:ea typeface="新細明體"/>
              </a:rPr>
              <a:t> </a:t>
            </a:r>
            <a:r>
              <a:rPr lang="en-US" altLang="zh-TW">
                <a:ea typeface="新細明體"/>
              </a:rPr>
              <a:t>information,</a:t>
            </a:r>
            <a:r>
              <a:rPr lang="zh-TW" altLang="en-US">
                <a:ea typeface="新細明體"/>
              </a:rPr>
              <a:t> </a:t>
            </a:r>
            <a:r>
              <a:rPr lang="en-US" altLang="zh-TW">
                <a:ea typeface="新細明體"/>
              </a:rPr>
              <a:t>such</a:t>
            </a:r>
            <a:r>
              <a:rPr lang="zh-TW" altLang="en-US">
                <a:ea typeface="新細明體"/>
              </a:rPr>
              <a:t> </a:t>
            </a:r>
            <a:r>
              <a:rPr lang="en-US" altLang="zh-TW">
                <a:ea typeface="新細明體"/>
              </a:rPr>
              <a:t>as</a:t>
            </a:r>
            <a:r>
              <a:rPr lang="zh-TW" altLang="en-US">
                <a:ea typeface="新細明體"/>
              </a:rPr>
              <a:t> </a:t>
            </a:r>
            <a:r>
              <a:rPr lang="en-US" altLang="zh-TW">
                <a:ea typeface="新細明體"/>
              </a:rPr>
              <a:t>the</a:t>
            </a:r>
            <a:r>
              <a:rPr lang="zh-TW" altLang="en-US">
                <a:ea typeface="新細明體"/>
              </a:rPr>
              <a:t> </a:t>
            </a:r>
            <a:r>
              <a:rPr lang="en-US" altLang="zh-TW">
                <a:ea typeface="新細明體"/>
              </a:rPr>
              <a:t>purple</a:t>
            </a:r>
            <a:r>
              <a:rPr lang="zh-TW" altLang="en-US">
                <a:ea typeface="新細明體"/>
              </a:rPr>
              <a:t> </a:t>
            </a:r>
            <a:r>
              <a:rPr lang="en-US" altLang="zh-TW">
                <a:ea typeface="新細明體"/>
              </a:rPr>
              <a:t>block</a:t>
            </a:r>
            <a:r>
              <a:rPr lang="zh-TW" altLang="en-US">
                <a:ea typeface="新細明體"/>
              </a:rPr>
              <a:t> </a:t>
            </a:r>
            <a:r>
              <a:rPr lang="en-US" altLang="zh-TW">
                <a:ea typeface="新細明體"/>
              </a:rPr>
              <a:t>in</a:t>
            </a:r>
            <a:r>
              <a:rPr lang="zh-TW" altLang="en-US">
                <a:ea typeface="新細明體"/>
              </a:rPr>
              <a:t> </a:t>
            </a:r>
            <a:r>
              <a:rPr lang="en-US" altLang="zh-TW">
                <a:ea typeface="新細明體"/>
              </a:rPr>
              <a:t>the</a:t>
            </a:r>
            <a:r>
              <a:rPr lang="zh-TW" altLang="en-US">
                <a:ea typeface="新細明體"/>
              </a:rPr>
              <a:t> </a:t>
            </a:r>
            <a:r>
              <a:rPr lang="en-US" altLang="zh-TW">
                <a:ea typeface="新細明體"/>
              </a:rPr>
              <a:t>middle</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figure,</a:t>
            </a:r>
            <a:r>
              <a:rPr lang="zh-TW" altLang="en-US">
                <a:ea typeface="新細明體"/>
              </a:rPr>
              <a:t> </a:t>
            </a:r>
            <a:r>
              <a:rPr lang="en-US" altLang="zh-TW">
                <a:ea typeface="新細明體"/>
              </a:rPr>
              <a:t>the</a:t>
            </a:r>
            <a:r>
              <a:rPr lang="zh-TW" altLang="en-US">
                <a:ea typeface="新細明體"/>
              </a:rPr>
              <a:t> </a:t>
            </a:r>
            <a:r>
              <a:rPr lang="en-US" altLang="zh-TW">
                <a:ea typeface="新細明體"/>
              </a:rPr>
              <a:t>network</a:t>
            </a:r>
            <a:r>
              <a:rPr lang="zh-TW" altLang="en-US">
                <a:ea typeface="新細明體"/>
              </a:rPr>
              <a:t> </a:t>
            </a:r>
            <a:r>
              <a:rPr lang="en-US" altLang="zh-TW">
                <a:ea typeface="新細明體"/>
              </a:rPr>
              <a:t>speed</a:t>
            </a:r>
            <a:r>
              <a:rPr lang="zh-TW" altLang="en-US">
                <a:ea typeface="新細明體"/>
              </a:rPr>
              <a:t> </a:t>
            </a:r>
            <a:r>
              <a:rPr lang="en-US" altLang="zh-TW">
                <a:ea typeface="新細明體"/>
              </a:rPr>
              <a:t>demand</a:t>
            </a:r>
            <a:r>
              <a:rPr lang="zh-TW" altLang="en-US">
                <a:ea typeface="新細明體"/>
              </a:rPr>
              <a:t> </a:t>
            </a:r>
            <a:r>
              <a:rPr lang="en-US" altLang="zh-TW">
                <a:ea typeface="新細明體"/>
              </a:rPr>
              <a:t>of</a:t>
            </a:r>
            <a:r>
              <a:rPr lang="zh-TW" altLang="en-US">
                <a:ea typeface="新細明體"/>
              </a:rPr>
              <a:t> </a:t>
            </a:r>
            <a:r>
              <a:rPr lang="en-US" altLang="zh-TW">
                <a:ea typeface="新細明體"/>
              </a:rPr>
              <a:t>enterprise</a:t>
            </a:r>
            <a:r>
              <a:rPr lang="zh-TW" altLang="en-US">
                <a:ea typeface="新細明體"/>
              </a:rPr>
              <a:t> </a:t>
            </a:r>
            <a:r>
              <a:rPr lang="en-US" altLang="zh-TW">
                <a:ea typeface="新細明體"/>
              </a:rPr>
              <a:t>users</a:t>
            </a:r>
            <a:r>
              <a:rPr lang="zh-TW" altLang="en-US">
                <a:ea typeface="新細明體"/>
              </a:rPr>
              <a:t> </a:t>
            </a:r>
            <a:r>
              <a:rPr lang="en-US" altLang="zh-TW">
                <a:ea typeface="新細明體"/>
              </a:rPr>
              <a:t>has</a:t>
            </a:r>
            <a:r>
              <a:rPr lang="zh-TW" altLang="en-US">
                <a:ea typeface="新細明體"/>
              </a:rPr>
              <a:t> </a:t>
            </a:r>
            <a:r>
              <a:rPr lang="en-US" altLang="zh-TW">
                <a:ea typeface="新細明體"/>
              </a:rPr>
              <a:t>reached</a:t>
            </a:r>
            <a:r>
              <a:rPr lang="zh-TW" altLang="en-US">
                <a:ea typeface="新細明體"/>
              </a:rPr>
              <a:t> </a:t>
            </a:r>
            <a:r>
              <a:rPr lang="en-US" altLang="zh-TW">
                <a:ea typeface="新細明體"/>
              </a:rPr>
              <a:t>200G,</a:t>
            </a:r>
            <a:r>
              <a:rPr lang="zh-TW" altLang="en-US">
                <a:ea typeface="新細明體"/>
              </a:rPr>
              <a:t> </a:t>
            </a:r>
            <a:r>
              <a:rPr lang="en-US" altLang="zh-TW">
                <a:ea typeface="新細明體"/>
              </a:rPr>
              <a:t>or</a:t>
            </a:r>
            <a:r>
              <a:rPr lang="zh-TW" altLang="en-US">
                <a:ea typeface="新細明體"/>
              </a:rPr>
              <a:t> </a:t>
            </a:r>
            <a:r>
              <a:rPr lang="en-US" altLang="zh-TW">
                <a:ea typeface="新細明體"/>
              </a:rPr>
              <a:t>even</a:t>
            </a:r>
            <a:r>
              <a:rPr lang="zh-TW" altLang="en-US">
                <a:ea typeface="新細明體"/>
              </a:rPr>
              <a:t> </a:t>
            </a:r>
            <a:r>
              <a:rPr lang="en-US" altLang="zh-TW">
                <a:ea typeface="新細明體"/>
              </a:rPr>
              <a:t>400G.</a:t>
            </a:r>
            <a:r>
              <a:rPr lang="zh-TW" altLang="en-US">
                <a:ea typeface="新細明體"/>
              </a:rPr>
              <a:t> </a:t>
            </a:r>
            <a:r>
              <a:rPr lang="en-US" altLang="zh-TW">
                <a:ea typeface="新細明體"/>
              </a:rPr>
              <a:t>Therefore,</a:t>
            </a:r>
            <a:r>
              <a:rPr lang="zh-TW" altLang="en-US">
                <a:ea typeface="新細明體"/>
              </a:rPr>
              <a:t> </a:t>
            </a:r>
            <a:r>
              <a:rPr lang="en-US" altLang="zh-TW">
                <a:ea typeface="新細明體"/>
              </a:rPr>
              <a:t>you</a:t>
            </a:r>
            <a:r>
              <a:rPr lang="zh-TW" altLang="en-US">
                <a:ea typeface="新細明體"/>
              </a:rPr>
              <a:t> </a:t>
            </a:r>
            <a:r>
              <a:rPr lang="en-US" altLang="zh-TW">
                <a:ea typeface="新細明體"/>
              </a:rPr>
              <a:t>also</a:t>
            </a:r>
            <a:r>
              <a:rPr lang="zh-TW" altLang="en-US">
                <a:ea typeface="新細明體"/>
              </a:rPr>
              <a:t> </a:t>
            </a:r>
            <a:r>
              <a:rPr lang="en-US" altLang="zh-TW">
                <a:ea typeface="新細明體"/>
              </a:rPr>
              <a:t>need</a:t>
            </a:r>
            <a:r>
              <a:rPr lang="zh-TW" altLang="en-US">
                <a:ea typeface="新細明體"/>
              </a:rPr>
              <a:t> </a:t>
            </a:r>
            <a:r>
              <a:rPr lang="en-US" altLang="zh-TW">
                <a:ea typeface="新細明體"/>
              </a:rPr>
              <a:t>high-speed</a:t>
            </a:r>
            <a:r>
              <a:rPr lang="zh-TW" altLang="en-US">
                <a:ea typeface="新細明體"/>
              </a:rPr>
              <a:t> </a:t>
            </a:r>
            <a:r>
              <a:rPr lang="en-US" altLang="zh-TW">
                <a:ea typeface="新細明體"/>
              </a:rPr>
              <a:t>network</a:t>
            </a:r>
            <a:r>
              <a:rPr lang="zh-TW" altLang="en-US">
                <a:ea typeface="新細明體"/>
              </a:rPr>
              <a:t> </a:t>
            </a:r>
            <a:r>
              <a:rPr lang="en-US" altLang="zh-TW">
                <a:ea typeface="新細明體"/>
              </a:rPr>
              <a:t>expansion</a:t>
            </a:r>
            <a:r>
              <a:rPr lang="zh-TW" altLang="en-US">
                <a:ea typeface="新細明體"/>
              </a:rPr>
              <a:t> </a:t>
            </a:r>
            <a:r>
              <a:rPr lang="en-US" altLang="zh-TW">
                <a:ea typeface="新細明體"/>
              </a:rPr>
              <a:t>to</a:t>
            </a:r>
            <a:r>
              <a:rPr lang="zh-TW" altLang="en-US">
                <a:ea typeface="新細明體"/>
              </a:rPr>
              <a:t> </a:t>
            </a:r>
            <a:r>
              <a:rPr lang="en-US" altLang="zh-TW">
                <a:ea typeface="新細明體"/>
              </a:rPr>
              <a:t>address</a:t>
            </a:r>
            <a:r>
              <a:rPr lang="zh-TW" altLang="en-US">
                <a:ea typeface="新細明體"/>
              </a:rPr>
              <a:t> </a:t>
            </a:r>
            <a:r>
              <a:rPr lang="en-US" altLang="zh-TW">
                <a:ea typeface="新細明體"/>
              </a:rPr>
              <a:t>increasingly</a:t>
            </a:r>
            <a:r>
              <a:rPr lang="zh-TW" altLang="en-US">
                <a:ea typeface="新細明體"/>
              </a:rPr>
              <a:t> </a:t>
            </a:r>
            <a:r>
              <a:rPr lang="en-US" altLang="zh-TW">
                <a:ea typeface="新細明體"/>
              </a:rPr>
              <a:t>demanding</a:t>
            </a:r>
            <a:r>
              <a:rPr lang="zh-TW" altLang="en-US">
                <a:ea typeface="新細明體"/>
              </a:rPr>
              <a:t> </a:t>
            </a:r>
            <a:r>
              <a:rPr lang="en-US" altLang="zh-TW">
                <a:ea typeface="新細明體"/>
              </a:rPr>
              <a:t>IT</a:t>
            </a:r>
            <a:r>
              <a:rPr lang="zh-TW" altLang="en-US">
                <a:ea typeface="新細明體"/>
              </a:rPr>
              <a:t> </a:t>
            </a:r>
            <a:r>
              <a:rPr lang="en-US" altLang="zh-TW">
                <a:ea typeface="新細明體"/>
              </a:rPr>
              <a:t>challenges</a:t>
            </a:r>
            <a:r>
              <a:rPr lang="zh-TW" altLang="en-US">
                <a:ea typeface="新細明體"/>
              </a:rPr>
              <a:t> </a:t>
            </a:r>
            <a:r>
              <a:rPr lang="en-US" altLang="zh-TW">
                <a:ea typeface="新細明體"/>
              </a:rPr>
              <a:t>and</a:t>
            </a:r>
            <a:r>
              <a:rPr lang="zh-TW" altLang="en-US">
                <a:ea typeface="新細明體"/>
              </a:rPr>
              <a:t> </a:t>
            </a:r>
            <a:r>
              <a:rPr lang="en-US" altLang="zh-TW">
                <a:ea typeface="新細明體"/>
              </a:rPr>
              <a:t>trends.</a:t>
            </a:r>
            <a:endParaRPr lang="zh-TW">
              <a:ea typeface="新細明體"/>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312696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QXG-100G2SF-CX6 with ConnectX-6 Dx </a:t>
            </a:r>
            <a:r>
              <a:rPr lang="en-US" altLang="zh-TW" err="1">
                <a:ea typeface="新細明體"/>
              </a:rPr>
              <a:t>SmartNIC</a:t>
            </a:r>
            <a:r>
              <a:rPr lang="en-US" altLang="zh-TW">
                <a:ea typeface="新細明體"/>
              </a:rPr>
              <a:t> is the industry's most secure and advanced cloud network interface card for accelerating mission-critical data center applications such as security, virtualization, SDN/NFV, giant data, machine learning, and storage space. Provides two 100Gb/s ports for a massive 200Gb total bandwidth and can connect up to 16 lanes of PCIe, even on PCIe Gen 3.0 systems. ConnectX-6 Dx is also NVIDIA's world-class, award-winning </a:t>
            </a:r>
            <a:r>
              <a:rPr lang="en-US" altLang="zh-TW" err="1">
                <a:ea typeface="新細明體"/>
              </a:rPr>
              <a:t>ConnectX</a:t>
            </a:r>
            <a:r>
              <a:rPr lang="en-US" altLang="zh-TW">
                <a:ea typeface="新細明體"/>
              </a:rPr>
              <a:t> network interface card family, featuring industry-leading 50Gb per second (PAM4) and 25/10Gb per second (NRZ) SerDes technology and support for new features to accelerate the cloud and data center loads. Offers several innovations, including programmable congestion control, selective repetition, and zero-touch RoCE, enabling a scalable, robust, and easy-to-deploy RoCE solution. It also supports SR-IOV to enhance the configuration of network resources for VMware® virtualized applications, suitable for big data analysis, machine learning and virtualized environment applications.</a:t>
            </a:r>
            <a:endParaRPr lang="zh-TW">
              <a:ea typeface="新細明體"/>
            </a:endParaRPr>
          </a:p>
        </p:txBody>
      </p:sp>
      <p:sp>
        <p:nvSpPr>
          <p:cNvPr id="4" name="投影片編號版面配置區 3"/>
          <p:cNvSpPr>
            <a:spLocks noGrp="1"/>
          </p:cNvSpPr>
          <p:nvPr>
            <p:ph type="sldNum" sz="quarter" idx="5"/>
          </p:nvPr>
        </p:nvSpPr>
        <p:spPr/>
        <p:txBody>
          <a:bodyPr/>
          <a:lstStyle/>
          <a:p>
            <a:fld id="{83D9D209-1550-452C-B095-9BEC2D0AA301}" type="slidenum">
              <a:rPr lang="en-US" altLang="zh-TW"/>
              <a:t>4</a:t>
            </a:fld>
            <a:endParaRPr lang="zh-TW" altLang="en-US"/>
          </a:p>
        </p:txBody>
      </p:sp>
    </p:spTree>
    <p:extLst>
      <p:ext uri="{BB962C8B-B14F-4D97-AF65-F5344CB8AC3E}">
        <p14:creationId xmlns:p14="http://schemas.microsoft.com/office/powerpoint/2010/main" val="312275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In the face of a large number of 4K/8K video editing needs, through the QXG-100G2SF-CX6, you can enjoy the total bandwidth of 200G, and cross-team cooperation can also be unimpeded </a:t>
            </a:r>
          </a:p>
          <a:p>
            <a:r>
              <a:rPr lang="zh-TW">
                <a:ea typeface="新細明體"/>
              </a:rPr>
              <a:t> </a:t>
            </a:r>
            <a:endParaRPr lang="zh-TW">
              <a:ea typeface="新細明體"/>
              <a:cs typeface="Calibri"/>
            </a:endParaRPr>
          </a:p>
          <a:p>
            <a:r>
              <a:rPr lang="zh-TW">
                <a:ea typeface="新細明體"/>
              </a:rPr>
              <a:t>It allows the video editing team to edit and transmit</a:t>
            </a:r>
            <a:r>
              <a:rPr lang="zh-TW" altLang="en-US">
                <a:ea typeface="新細明體"/>
              </a:rPr>
              <a:t> </a:t>
            </a:r>
            <a:r>
              <a:rPr lang="zh-TW">
                <a:ea typeface="新細明體"/>
              </a:rPr>
              <a:t> 4K/8K video through a total of 200 GbE network bandwidth, and quickly upload it to the All-flash NAS, and then share it with other teams synchronously,</a:t>
            </a:r>
            <a:r>
              <a:rPr lang="zh-TW" altLang="en-US">
                <a:ea typeface="新細明體"/>
              </a:rPr>
              <a:t> </a:t>
            </a: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415450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ctr"/>
            <a:r>
              <a:rPr lang="zh-TW"/>
              <a:t>You can also connect the two 100GbE ports on the QXG-100G2SF-CX6 directly to a workstation </a:t>
            </a:r>
          </a:p>
          <a:p>
            <a:pPr algn="ctr"/>
            <a:r>
              <a:rPr lang="zh-TW">
                <a:ea typeface="新細明體"/>
              </a:rPr>
              <a:t> </a:t>
            </a:r>
            <a:endParaRPr lang="zh-TW">
              <a:ea typeface="新細明體"/>
              <a:cs typeface="Calibri"/>
            </a:endParaRPr>
          </a:p>
          <a:p>
            <a:pPr algn="ctr"/>
            <a:r>
              <a:rPr lang="zh-TW"/>
              <a:t>1. Allow two workstations to work independently and efficiently, and enjoy efficient transmission and storage services </a:t>
            </a:r>
            <a:endParaRPr lang="en-US"/>
          </a:p>
          <a:p>
            <a:pPr algn="ctr"/>
            <a:r>
              <a:rPr lang="zh-TW">
                <a:ea typeface="新細明體"/>
              </a:rPr>
              <a:t> </a:t>
            </a:r>
            <a:endParaRPr lang="zh-TW">
              <a:ea typeface="新細明體"/>
              <a:cs typeface="Calibri"/>
            </a:endParaRPr>
          </a:p>
          <a:p>
            <a:pPr algn="ctr"/>
            <a:r>
              <a:rPr lang="zh-TW"/>
              <a:t>2. The cost of network switches can also be saved by directly connecting the workstations </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53490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QXG-100G2SF-CX6 supports QNAP full flash series NAS models, including TS-h2490FU, TS-h1090FU, TS-1290FX, and TDS-h2489FU </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397680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And here are the models of our ALL-FLASH models, TS-h1090FU, which provides two SFP28 25GbE ports and two 2.5GbE ports, with AMD EPYC 8-core and 16-core specifications for selection. The memory also has 64GB, 128 and 256G for reference </a:t>
            </a:r>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345275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TS-h2490FU provides two SFP28 25GbE ports, with AMD EPYC 8-core and 16-core specifications to choose from, and the memory also has 64GB, 128 and 256G for reference </a:t>
            </a:r>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2719590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3493DC3-C264-A7E7-25D6-E00A4C7307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2" y="0"/>
            <a:ext cx="12187074" cy="6857999"/>
          </a:xfrm>
          <a:prstGeom prst="rect">
            <a:avLst/>
          </a:prstGeom>
        </p:spPr>
      </p:pic>
    </p:spTree>
    <p:extLst>
      <p:ext uri="{BB962C8B-B14F-4D97-AF65-F5344CB8AC3E}">
        <p14:creationId xmlns:p14="http://schemas.microsoft.com/office/powerpoint/2010/main" val="428845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21FC8F-9DF9-0656-81C2-223F9E1F09B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BCEECA0-C57D-5C59-11F0-5860EBF0FA4A}"/>
              </a:ext>
            </a:extLst>
          </p:cNvPr>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4" name="頁尾版面配置區 3">
            <a:extLst>
              <a:ext uri="{FF2B5EF4-FFF2-40B4-BE49-F238E27FC236}">
                <a16:creationId xmlns:a16="http://schemas.microsoft.com/office/drawing/2014/main" id="{BABF36C7-346B-BA96-3B01-12FDA9BE3A2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C0D8A81-EF91-D160-55C5-3ECCDAE179F7}"/>
              </a:ext>
            </a:extLst>
          </p:cNvPr>
          <p:cNvSpPr>
            <a:spLocks noGrp="1"/>
          </p:cNvSpPr>
          <p:nvPr>
            <p:ph type="sldNum" sz="quarter" idx="12"/>
          </p:nvPr>
        </p:nvSpPr>
        <p:spPr/>
        <p:txBody>
          <a:bodyPr/>
          <a:lstStyle/>
          <a:p>
            <a:fld id="{5B0A2E34-17E6-46B6-A0CD-23734D57E7FF}" type="slidenum">
              <a:rPr lang="zh-TW" altLang="en-US" smtClean="0"/>
              <a:t>‹#›</a:t>
            </a:fld>
            <a:endParaRPr lang="zh-TW" altLang="en-US"/>
          </a:p>
        </p:txBody>
      </p:sp>
      <p:sp>
        <p:nvSpPr>
          <p:cNvPr id="6" name="矩形 5">
            <a:extLst>
              <a:ext uri="{FF2B5EF4-FFF2-40B4-BE49-F238E27FC236}">
                <a16:creationId xmlns:a16="http://schemas.microsoft.com/office/drawing/2014/main" id="{8519295B-27A5-7994-AE92-489D88370DD6}"/>
              </a:ext>
            </a:extLst>
          </p:cNvPr>
          <p:cNvSpPr/>
          <p:nvPr userDrawn="1"/>
        </p:nvSpPr>
        <p:spPr>
          <a:xfrm>
            <a:off x="-6601" y="1579228"/>
            <a:ext cx="12191999" cy="5278771"/>
          </a:xfrm>
          <a:prstGeom prst="rect">
            <a:avLst/>
          </a:prstGeom>
          <a:solidFill>
            <a:srgbClr val="07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一張含有 文字 的圖片&#10;&#10;自動產生的描述">
            <a:extLst>
              <a:ext uri="{FF2B5EF4-FFF2-40B4-BE49-F238E27FC236}">
                <a16:creationId xmlns:a16="http://schemas.microsoft.com/office/drawing/2014/main" id="{5208FF0D-A8E1-A0F3-F4A7-23CD12393F9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759624" y="1657499"/>
            <a:ext cx="9243079" cy="5199232"/>
          </a:xfrm>
          <a:prstGeom prst="rect">
            <a:avLst/>
          </a:prstGeom>
        </p:spPr>
      </p:pic>
      <p:pic>
        <p:nvPicPr>
          <p:cNvPr id="8" name="圖片 7">
            <a:extLst>
              <a:ext uri="{FF2B5EF4-FFF2-40B4-BE49-F238E27FC236}">
                <a16:creationId xmlns:a16="http://schemas.microsoft.com/office/drawing/2014/main" id="{362CFFBF-92F4-2519-E9E3-4DF1A86598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890" b="27309"/>
          <a:stretch/>
        </p:blipFill>
        <p:spPr>
          <a:xfrm>
            <a:off x="-6601" y="-10695"/>
            <a:ext cx="12226366" cy="1579227"/>
          </a:xfrm>
          <a:prstGeom prst="rect">
            <a:avLst/>
          </a:prstGeom>
          <a:effectLst>
            <a:outerShdw blurRad="431800" dist="368300" dir="5760000" sx="106000" sy="106000" algn="ctr" rotWithShape="0">
              <a:srgbClr val="000000">
                <a:alpha val="34000"/>
              </a:srgbClr>
            </a:outerShdw>
          </a:effectLst>
        </p:spPr>
      </p:pic>
      <p:pic>
        <p:nvPicPr>
          <p:cNvPr id="10" name="圖片 9" descr="一張含有 文字 的圖片&#10;&#10;自動產生的描述">
            <a:extLst>
              <a:ext uri="{FF2B5EF4-FFF2-40B4-BE49-F238E27FC236}">
                <a16:creationId xmlns:a16="http://schemas.microsoft.com/office/drawing/2014/main" id="{E08CB4B1-A40A-8018-A3DF-E9E232A6644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r="46114"/>
          <a:stretch/>
        </p:blipFill>
        <p:spPr>
          <a:xfrm>
            <a:off x="-27765" y="1646803"/>
            <a:ext cx="6630696" cy="5199232"/>
          </a:xfrm>
          <a:prstGeom prst="rect">
            <a:avLst/>
          </a:prstGeom>
        </p:spPr>
      </p:pic>
    </p:spTree>
    <p:extLst>
      <p:ext uri="{BB962C8B-B14F-4D97-AF65-F5344CB8AC3E}">
        <p14:creationId xmlns:p14="http://schemas.microsoft.com/office/powerpoint/2010/main" val="16674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133448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2392236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215404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59765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164404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186465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410961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6152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01226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774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118045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4095651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5" y="667"/>
            <a:ext cx="12189630" cy="6856666"/>
          </a:xfrm>
          <a:prstGeom prst="rect">
            <a:avLst/>
          </a:prstGeom>
        </p:spPr>
      </p:pic>
    </p:spTree>
    <p:extLst>
      <p:ext uri="{BB962C8B-B14F-4D97-AF65-F5344CB8AC3E}">
        <p14:creationId xmlns:p14="http://schemas.microsoft.com/office/powerpoint/2010/main" val="3575605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99333A4-F61D-3F4D-B49E-51BACF367F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2" y="0"/>
            <a:ext cx="12187075" cy="6858000"/>
          </a:xfrm>
          <a:prstGeom prst="rect">
            <a:avLst/>
          </a:prstGeom>
        </p:spPr>
      </p:pic>
      <p:pic>
        <p:nvPicPr>
          <p:cNvPr id="4" name="圖片 3">
            <a:extLst>
              <a:ext uri="{FF2B5EF4-FFF2-40B4-BE49-F238E27FC236}">
                <a16:creationId xmlns:a16="http://schemas.microsoft.com/office/drawing/2014/main" id="{48ADD1C4-E5D6-D99F-F7D9-8BFED9EB57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892026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99333A4-F61D-3F4D-B49E-51BACF367F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2" y="0"/>
            <a:ext cx="12187075" cy="6858000"/>
          </a:xfrm>
          <a:prstGeom prst="rect">
            <a:avLst/>
          </a:prstGeom>
        </p:spPr>
      </p:pic>
      <p:pic>
        <p:nvPicPr>
          <p:cNvPr id="4" name="圖片 3">
            <a:extLst>
              <a:ext uri="{FF2B5EF4-FFF2-40B4-BE49-F238E27FC236}">
                <a16:creationId xmlns:a16="http://schemas.microsoft.com/office/drawing/2014/main" id="{48ADD1C4-E5D6-D99F-F7D9-8BFED9EB57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62" y="0"/>
            <a:ext cx="12187075" cy="6857999"/>
          </a:xfrm>
          <a:prstGeom prst="rect">
            <a:avLst/>
          </a:prstGeom>
        </p:spPr>
      </p:pic>
    </p:spTree>
    <p:extLst>
      <p:ext uri="{BB962C8B-B14F-4D97-AF65-F5344CB8AC3E}">
        <p14:creationId xmlns:p14="http://schemas.microsoft.com/office/powerpoint/2010/main" val="1563518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6" name="圖片 5" descr="一張含有 文字, 牆, 室內, 電子用品 的圖片&#10;&#10;自動產生的描述">
            <a:extLst>
              <a:ext uri="{FF2B5EF4-FFF2-40B4-BE49-F238E27FC236}">
                <a16:creationId xmlns:a16="http://schemas.microsoft.com/office/drawing/2014/main" id="{13E60C79-9CB8-6B73-ECC8-CE939E6BC4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E0CF74A8-F127-544A-F8D6-277BCBB8E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ctr">
              <a:defRPr sz="40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99119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6" name="圖片 5" descr="一張含有 文字, 牆, 室內, 電子用品 的圖片&#10;&#10;自動產生的描述">
            <a:extLst>
              <a:ext uri="{FF2B5EF4-FFF2-40B4-BE49-F238E27FC236}">
                <a16:creationId xmlns:a16="http://schemas.microsoft.com/office/drawing/2014/main" id="{13E60C79-9CB8-6B73-ECC8-CE939E6BC4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E0CF74A8-F127-544A-F8D6-277BCBB8E7F6}"/>
              </a:ext>
            </a:extLst>
          </p:cNvPr>
          <p:cNvSpPr>
            <a:spLocks noGrp="1"/>
          </p:cNvSpPr>
          <p:nvPr>
            <p:ph type="title"/>
          </p:nvPr>
        </p:nvSpPr>
        <p:spPr>
          <a:xfrm>
            <a:off x="838200" y="602869"/>
            <a:ext cx="10515600" cy="1325563"/>
          </a:xfrm>
          <a:prstGeom prst="rect">
            <a:avLst/>
          </a:prstGeom>
        </p:spPr>
        <p:txBody>
          <a:bodyPr vert="horz" lIns="91440" tIns="45720" rIns="91440" bIns="45720" rtlCol="0" anchor="ctr">
            <a:normAutofit/>
          </a:bodyPr>
          <a:lstStyle>
            <a:lvl1pPr algn="ctr">
              <a:defRPr sz="4000" b="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419911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86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17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6" y="667"/>
            <a:ext cx="12189628" cy="6856666"/>
          </a:xfrm>
          <a:prstGeom prst="rect">
            <a:avLst/>
          </a:prstGeom>
        </p:spPr>
      </p:pic>
      <p:pic>
        <p:nvPicPr>
          <p:cNvPr id="5" name="圖片 4">
            <a:extLst>
              <a:ext uri="{FF2B5EF4-FFF2-40B4-BE49-F238E27FC236}">
                <a16:creationId xmlns:a16="http://schemas.microsoft.com/office/drawing/2014/main" id="{BE83F769-C324-F25E-9AE1-5F44CFC2BBC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7890" b="27309"/>
          <a:stretch/>
        </p:blipFill>
        <p:spPr>
          <a:xfrm>
            <a:off x="2370" y="1"/>
            <a:ext cx="12189630" cy="1700466"/>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6022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6" y="667"/>
            <a:ext cx="12189628" cy="6856666"/>
          </a:xfrm>
          <a:prstGeom prst="rect">
            <a:avLst/>
          </a:prstGeom>
        </p:spPr>
      </p:pic>
      <p:pic>
        <p:nvPicPr>
          <p:cNvPr id="5" name="圖片 4">
            <a:extLst>
              <a:ext uri="{FF2B5EF4-FFF2-40B4-BE49-F238E27FC236}">
                <a16:creationId xmlns:a16="http://schemas.microsoft.com/office/drawing/2014/main" id="{BE83F769-C324-F25E-9AE1-5F44CFC2BBC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7890" b="27309"/>
          <a:stretch/>
        </p:blipFill>
        <p:spPr>
          <a:xfrm>
            <a:off x="2370" y="1"/>
            <a:ext cx="12189630" cy="1574800"/>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94722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DD02F93-BD04-22B0-9773-BDF38AD7C24C}"/>
              </a:ext>
            </a:extLst>
          </p:cNvPr>
          <p:cNvPicPr>
            <a:picLocks noChangeAspect="1"/>
          </p:cNvPicPr>
          <p:nvPr userDrawn="1"/>
        </p:nvPicPr>
        <p:blipFill rotWithShape="1">
          <a:blip r:embed="rId2">
            <a:alphaModFix/>
            <a:duotone>
              <a:prstClr val="black"/>
              <a:schemeClr val="tx2">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3518" r="13941" b="10662"/>
          <a:stretch/>
        </p:blipFill>
        <p:spPr>
          <a:xfrm>
            <a:off x="-1" y="1579228"/>
            <a:ext cx="12192001" cy="5278772"/>
          </a:xfrm>
          <a:prstGeom prst="rect">
            <a:avLst/>
          </a:prstGeom>
        </p:spPr>
      </p:pic>
      <p:sp>
        <p:nvSpPr>
          <p:cNvPr id="4" name="矩形 3">
            <a:extLst>
              <a:ext uri="{FF2B5EF4-FFF2-40B4-BE49-F238E27FC236}">
                <a16:creationId xmlns:a16="http://schemas.microsoft.com/office/drawing/2014/main" id="{E2503A1E-DB2E-50CF-B199-3B90402E7379}"/>
              </a:ext>
            </a:extLst>
          </p:cNvPr>
          <p:cNvSpPr/>
          <p:nvPr userDrawn="1"/>
        </p:nvSpPr>
        <p:spPr>
          <a:xfrm>
            <a:off x="-1" y="1579228"/>
            <a:ext cx="12192001" cy="5278772"/>
          </a:xfrm>
          <a:prstGeom prst="rect">
            <a:avLst/>
          </a:prstGeom>
          <a:gradFill>
            <a:gsLst>
              <a:gs pos="0">
                <a:srgbClr val="033551">
                  <a:alpha val="0"/>
                </a:srgbClr>
              </a:gs>
              <a:gs pos="55000">
                <a:srgbClr val="033551">
                  <a:alpha val="50000"/>
                </a:srgbClr>
              </a:gs>
              <a:gs pos="100000">
                <a:srgbClr val="145A76">
                  <a:alpha val="49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extLst>
              <a:ext uri="{FF2B5EF4-FFF2-40B4-BE49-F238E27FC236}">
                <a16:creationId xmlns:a16="http://schemas.microsoft.com/office/drawing/2014/main" id="{6EC7468B-B4B8-FC40-7E68-5378F8ACD02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7890" b="27309"/>
          <a:stretch/>
        </p:blipFill>
        <p:spPr>
          <a:xfrm>
            <a:off x="2370" y="1"/>
            <a:ext cx="12189630" cy="1579227"/>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973609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900F13-17BF-664C-0322-5C1C47076CA7}"/>
              </a:ext>
            </a:extLst>
          </p:cNvPr>
          <p:cNvSpPr>
            <a:spLocks noGrp="1"/>
          </p:cNvSpPr>
          <p:nvPr>
            <p:ph type="title"/>
          </p:nvPr>
        </p:nvSpPr>
        <p:spPr/>
        <p:txBody>
          <a:bodyPr/>
          <a:lstStyle/>
          <a:p>
            <a:r>
              <a:rPr lang="zh-TW" altLang="en-US"/>
              <a:t>按一下以編輯母片標題樣式</a:t>
            </a:r>
          </a:p>
        </p:txBody>
      </p:sp>
      <p:pic>
        <p:nvPicPr>
          <p:cNvPr id="6" name="圖片 5">
            <a:extLst>
              <a:ext uri="{FF2B5EF4-FFF2-40B4-BE49-F238E27FC236}">
                <a16:creationId xmlns:a16="http://schemas.microsoft.com/office/drawing/2014/main" id="{920EF26F-DD7F-E764-F80E-7315495C3BF5}"/>
              </a:ext>
            </a:extLst>
          </p:cNvPr>
          <p:cNvPicPr>
            <a:picLocks noChangeAspect="1"/>
          </p:cNvPicPr>
          <p:nvPr userDrawn="1"/>
        </p:nvPicPr>
        <p:blipFill>
          <a:blip r:embed="rId2">
            <a:extLst>
              <a:ext uri="{28A0092B-C50C-407E-A947-70E740481C1C}">
                <a14:useLocalDpi xmlns:a14="http://schemas.microsoft.com/office/drawing/2010/main" val="0"/>
              </a:ext>
            </a:extLst>
          </a:blip>
          <a:srcRect t="11514" b="11514"/>
          <a:stretch/>
        </p:blipFill>
        <p:spPr>
          <a:xfrm>
            <a:off x="0" y="0"/>
            <a:ext cx="12204698" cy="6857999"/>
          </a:xfrm>
          <a:prstGeom prst="rect">
            <a:avLst/>
          </a:prstGeom>
        </p:spPr>
      </p:pic>
      <p:sp>
        <p:nvSpPr>
          <p:cNvPr id="7" name="矩形 6">
            <a:extLst>
              <a:ext uri="{FF2B5EF4-FFF2-40B4-BE49-F238E27FC236}">
                <a16:creationId xmlns:a16="http://schemas.microsoft.com/office/drawing/2014/main" id="{F761EECD-ED86-F97C-0D85-51C6985F0DE6}"/>
              </a:ext>
            </a:extLst>
          </p:cNvPr>
          <p:cNvSpPr/>
          <p:nvPr userDrawn="1"/>
        </p:nvSpPr>
        <p:spPr>
          <a:xfrm>
            <a:off x="-15067" y="1579228"/>
            <a:ext cx="12204697" cy="5278772"/>
          </a:xfrm>
          <a:prstGeom prst="rect">
            <a:avLst/>
          </a:prstGeom>
          <a:solidFill>
            <a:srgbClr val="00202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a:extLst>
              <a:ext uri="{FF2B5EF4-FFF2-40B4-BE49-F238E27FC236}">
                <a16:creationId xmlns:a16="http://schemas.microsoft.com/office/drawing/2014/main" id="{66BD2F93-6562-788D-FFDD-F7320E97726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890" b="27309"/>
          <a:stretch/>
        </p:blipFill>
        <p:spPr>
          <a:xfrm>
            <a:off x="-6601" y="1"/>
            <a:ext cx="12204698" cy="1579227"/>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25923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900F13-17BF-664C-0322-5C1C47076CA7}"/>
              </a:ext>
            </a:extLst>
          </p:cNvPr>
          <p:cNvSpPr>
            <a:spLocks noGrp="1"/>
          </p:cNvSpPr>
          <p:nvPr>
            <p:ph type="title"/>
          </p:nvPr>
        </p:nvSpPr>
        <p:spPr/>
        <p:txBody>
          <a:bodyPr/>
          <a:lstStyle/>
          <a:p>
            <a:r>
              <a:rPr lang="zh-TW" altLang="en-US"/>
              <a:t>按一下以編輯母片標題樣式</a:t>
            </a:r>
          </a:p>
        </p:txBody>
      </p:sp>
      <p:pic>
        <p:nvPicPr>
          <p:cNvPr id="6" name="圖片 5">
            <a:extLst>
              <a:ext uri="{FF2B5EF4-FFF2-40B4-BE49-F238E27FC236}">
                <a16:creationId xmlns:a16="http://schemas.microsoft.com/office/drawing/2014/main" id="{920EF26F-DD7F-E764-F80E-7315495C3BF5}"/>
              </a:ext>
            </a:extLst>
          </p:cNvPr>
          <p:cNvPicPr>
            <a:picLocks noChangeAspect="1"/>
          </p:cNvPicPr>
          <p:nvPr userDrawn="1"/>
        </p:nvPicPr>
        <p:blipFill>
          <a:blip r:embed="rId2">
            <a:extLst>
              <a:ext uri="{28A0092B-C50C-407E-A947-70E740481C1C}">
                <a14:useLocalDpi xmlns:a14="http://schemas.microsoft.com/office/drawing/2010/main" val="0"/>
              </a:ext>
            </a:extLst>
          </a:blip>
          <a:srcRect t="11514" b="11514"/>
          <a:stretch/>
        </p:blipFill>
        <p:spPr>
          <a:xfrm>
            <a:off x="0" y="0"/>
            <a:ext cx="12204698" cy="6857999"/>
          </a:xfrm>
          <a:prstGeom prst="rect">
            <a:avLst/>
          </a:prstGeom>
        </p:spPr>
      </p:pic>
      <p:sp>
        <p:nvSpPr>
          <p:cNvPr id="7" name="矩形 6">
            <a:extLst>
              <a:ext uri="{FF2B5EF4-FFF2-40B4-BE49-F238E27FC236}">
                <a16:creationId xmlns:a16="http://schemas.microsoft.com/office/drawing/2014/main" id="{F761EECD-ED86-F97C-0D85-51C6985F0DE6}"/>
              </a:ext>
            </a:extLst>
          </p:cNvPr>
          <p:cNvSpPr/>
          <p:nvPr userDrawn="1"/>
        </p:nvSpPr>
        <p:spPr>
          <a:xfrm>
            <a:off x="-15067" y="1579228"/>
            <a:ext cx="12204697" cy="5278772"/>
          </a:xfrm>
          <a:prstGeom prst="rect">
            <a:avLst/>
          </a:prstGeom>
          <a:solidFill>
            <a:srgbClr val="00202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a:extLst>
              <a:ext uri="{FF2B5EF4-FFF2-40B4-BE49-F238E27FC236}">
                <a16:creationId xmlns:a16="http://schemas.microsoft.com/office/drawing/2014/main" id="{66BD2F93-6562-788D-FFDD-F7320E97726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890" b="27309"/>
          <a:stretch/>
        </p:blipFill>
        <p:spPr>
          <a:xfrm>
            <a:off x="-6601" y="1"/>
            <a:ext cx="12204698" cy="1579227"/>
          </a:xfrm>
          <a:prstGeom prst="rect">
            <a:avLst/>
          </a:prstGeom>
          <a:effectLst>
            <a:outerShdw blurRad="431800" dist="368300" dir="5760000" sx="106000" sy="106000" algn="ctr" rotWithShape="0">
              <a:srgbClr val="000000">
                <a:alpha val="34000"/>
              </a:srgbClr>
            </a:outerShdw>
          </a:effectLst>
        </p:spPr>
      </p:pic>
      <p:sp>
        <p:nvSpPr>
          <p:cNvPr id="3" name="矩形 2">
            <a:extLst>
              <a:ext uri="{FF2B5EF4-FFF2-40B4-BE49-F238E27FC236}">
                <a16:creationId xmlns:a16="http://schemas.microsoft.com/office/drawing/2014/main" id="{DA136336-3D5C-CD93-DAC6-D9FC16D47363}"/>
              </a:ext>
            </a:extLst>
          </p:cNvPr>
          <p:cNvSpPr/>
          <p:nvPr userDrawn="1"/>
        </p:nvSpPr>
        <p:spPr>
          <a:xfrm>
            <a:off x="15068" y="1579227"/>
            <a:ext cx="12204698" cy="5278772"/>
          </a:xfrm>
          <a:prstGeom prst="rect">
            <a:avLst/>
          </a:prstGeom>
          <a:solidFill>
            <a:srgbClr val="00202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167549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4CA89452-26B2-D590-C4A2-A7899CF27EC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0" y="1587499"/>
            <a:ext cx="12192000" cy="5270499"/>
          </a:xfrm>
          <a:prstGeom prst="rect">
            <a:avLst/>
          </a:prstGeom>
        </p:spPr>
      </p:pic>
      <p:sp>
        <p:nvSpPr>
          <p:cNvPr id="8" name="標題版面配置區 1">
            <a:extLst>
              <a:ext uri="{FF2B5EF4-FFF2-40B4-BE49-F238E27FC236}">
                <a16:creationId xmlns:a16="http://schemas.microsoft.com/office/drawing/2014/main" id="{8E1129DE-EBC0-56F8-415A-E66B7184C070}"/>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a:t>按一下以編輯母片標題樣式</a:t>
            </a:r>
          </a:p>
        </p:txBody>
      </p:sp>
      <p:sp>
        <p:nvSpPr>
          <p:cNvPr id="9" name="文字版面配置區 2">
            <a:extLst>
              <a:ext uri="{FF2B5EF4-FFF2-40B4-BE49-F238E27FC236}">
                <a16:creationId xmlns:a16="http://schemas.microsoft.com/office/drawing/2014/main" id="{CEAEF05E-6A93-7231-0489-50935ADE845D}"/>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205CB6C0-9BEA-D179-21D0-32D730561E62}"/>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9F199-D2CE-4B33-A64D-862126EB1810}" type="datetimeFigureOut">
              <a:rPr lang="zh-TW" altLang="en-US" smtClean="0"/>
              <a:pPr/>
              <a:t>2022/8/23</a:t>
            </a:fld>
            <a:endParaRPr lang="zh-TW" altLang="en-US"/>
          </a:p>
        </p:txBody>
      </p:sp>
      <p:sp>
        <p:nvSpPr>
          <p:cNvPr id="11" name="投影片編號版面配置區 5">
            <a:extLst>
              <a:ext uri="{FF2B5EF4-FFF2-40B4-BE49-F238E27FC236}">
                <a16:creationId xmlns:a16="http://schemas.microsoft.com/office/drawing/2014/main" id="{8E970301-0F5A-6380-3BD0-7F247BDC173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55A0D8-6F38-4C69-BF63-7F72F54355A1}" type="slidenum">
              <a:rPr lang="zh-TW" altLang="en-US" smtClean="0"/>
              <a:pPr/>
              <a:t>‹#›</a:t>
            </a:fld>
            <a:endParaRPr lang="zh-TW" altLang="en-US"/>
          </a:p>
        </p:txBody>
      </p:sp>
      <p:pic>
        <p:nvPicPr>
          <p:cNvPr id="12" name="圖形 11">
            <a:extLst>
              <a:ext uri="{FF2B5EF4-FFF2-40B4-BE49-F238E27FC236}">
                <a16:creationId xmlns:a16="http://schemas.microsoft.com/office/drawing/2014/main" id="{D1CC60E2-AABD-D691-D070-06CE2CF2E16D}"/>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85737" y="1533525"/>
            <a:ext cx="11820525" cy="5324474"/>
          </a:xfrm>
          <a:prstGeom prst="rect">
            <a:avLst/>
          </a:prstGeom>
        </p:spPr>
      </p:pic>
      <p:pic>
        <p:nvPicPr>
          <p:cNvPr id="13" name="圖片 12">
            <a:extLst>
              <a:ext uri="{FF2B5EF4-FFF2-40B4-BE49-F238E27FC236}">
                <a16:creationId xmlns:a16="http://schemas.microsoft.com/office/drawing/2014/main" id="{B3E47828-50CE-6C22-F97A-4075B83A827D}"/>
              </a:ext>
            </a:extLst>
          </p:cNvPr>
          <p:cNvPicPr>
            <a:picLocks noChangeAspect="1"/>
          </p:cNvPicPr>
          <p:nvPr userDrawn="1"/>
        </p:nvPicPr>
        <p:blipFill rotWithShape="1">
          <a:blip r:embed="rId31">
            <a:extLst>
              <a:ext uri="{BEBA8EAE-BF5A-486C-A8C5-ECC9F3942E4B}">
                <a14:imgProps xmlns:a14="http://schemas.microsoft.com/office/drawing/2010/main">
                  <a14:imgLayer r:embed="rId32">
                    <a14:imgEffect>
                      <a14:brightnessContrast contrast="20000"/>
                    </a14:imgEffect>
                  </a14:imgLayer>
                </a14:imgProps>
              </a:ext>
              <a:ext uri="{28A0092B-C50C-407E-A947-70E740481C1C}">
                <a14:useLocalDpi xmlns:a14="http://schemas.microsoft.com/office/drawing/2010/main" val="0"/>
              </a:ext>
            </a:extLst>
          </a:blip>
          <a:srcRect t="5595"/>
          <a:stretch/>
        </p:blipFill>
        <p:spPr>
          <a:xfrm>
            <a:off x="0" y="165767"/>
            <a:ext cx="12189630" cy="6692233"/>
          </a:xfrm>
          <a:prstGeom prst="rect">
            <a:avLst/>
          </a:prstGeom>
        </p:spPr>
      </p:pic>
      <p:pic>
        <p:nvPicPr>
          <p:cNvPr id="14" name="圖片 13">
            <a:extLst>
              <a:ext uri="{FF2B5EF4-FFF2-40B4-BE49-F238E27FC236}">
                <a16:creationId xmlns:a16="http://schemas.microsoft.com/office/drawing/2014/main" id="{317763C8-6758-C86C-6A6E-409322C77A64}"/>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b="77654"/>
          <a:stretch/>
        </p:blipFill>
        <p:spPr>
          <a:xfrm>
            <a:off x="2370" y="1334"/>
            <a:ext cx="12189630" cy="1700466"/>
          </a:xfrm>
          <a:prstGeom prst="rect">
            <a:avLst/>
          </a:prstGeom>
        </p:spPr>
      </p:pic>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5EF9D-446A-4BA9-9A8F-8795C824CFA3}" type="datetimeFigureOut">
              <a:rPr lang="zh-TW" altLang="en-US" smtClean="0"/>
              <a:t>2022/8/23</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49"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 id="2147483663" r:id="rId22"/>
    <p:sldLayoutId id="2147483664" r:id="rId23"/>
    <p:sldLayoutId id="2147483665" r:id="rId24"/>
    <p:sldLayoutId id="214748370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2022/8/23</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956905050"/>
      </p:ext>
    </p:extLst>
  </p:cSld>
  <p:clrMap bg1="lt1" tx1="dk1" bg2="lt2" tx2="dk2" accent1="accent1" accent2="accent2" accent3="accent3" accent4="accent4" accent5="accent5" accent6="accent6" hlink="hlink" folHlink="folHlink"/>
  <p:sldLayoutIdLst>
    <p:sldLayoutId id="2147483702" r:id="rId1"/>
    <p:sldLayoutId id="21474837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1.svg"/><Relationship Id="rId11" Type="http://schemas.openxmlformats.org/officeDocument/2006/relationships/image" Target="../media/image76.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7.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81.svg"/><Relationship Id="rId11" Type="http://schemas.openxmlformats.org/officeDocument/2006/relationships/image" Target="../media/image85.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svg"/><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40.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chart" Target="../charts/chart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99.pn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2.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94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AE828B5-8584-D503-D011-23CBF5E4E5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3173" y="5905411"/>
            <a:ext cx="7208827" cy="1385729"/>
          </a:xfrm>
          <a:prstGeom prst="rect">
            <a:avLst/>
          </a:prstGeom>
        </p:spPr>
      </p:pic>
      <p:sp>
        <p:nvSpPr>
          <p:cNvPr id="9" name="矩形: 圓角 22">
            <a:extLst>
              <a:ext uri="{FF2B5EF4-FFF2-40B4-BE49-F238E27FC236}">
                <a16:creationId xmlns:a16="http://schemas.microsoft.com/office/drawing/2014/main" id="{EA74DC14-01D8-D131-E554-7517C6A61F12}"/>
              </a:ext>
            </a:extLst>
          </p:cNvPr>
          <p:cNvSpPr/>
          <p:nvPr/>
        </p:nvSpPr>
        <p:spPr>
          <a:xfrm>
            <a:off x="6854738" y="4299636"/>
            <a:ext cx="4933484" cy="867998"/>
          </a:xfrm>
          <a:prstGeom prst="roundRect">
            <a:avLst>
              <a:gd name="adj" fmla="val 992"/>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3" name="矩形: 圓角 22">
            <a:extLst>
              <a:ext uri="{FF2B5EF4-FFF2-40B4-BE49-F238E27FC236}">
                <a16:creationId xmlns:a16="http://schemas.microsoft.com/office/drawing/2014/main" id="{5B7D0F98-3E38-3D36-AD11-65FE75BAD9C8}"/>
              </a:ext>
            </a:extLst>
          </p:cNvPr>
          <p:cNvSpPr/>
          <p:nvPr/>
        </p:nvSpPr>
        <p:spPr>
          <a:xfrm>
            <a:off x="475077" y="1992275"/>
            <a:ext cx="6171740" cy="2041045"/>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7" name="矩形: 圓角 22">
            <a:extLst>
              <a:ext uri="{FF2B5EF4-FFF2-40B4-BE49-F238E27FC236}">
                <a16:creationId xmlns:a16="http://schemas.microsoft.com/office/drawing/2014/main" id="{785C0350-8074-D691-D6C0-6AD3B63DEF95}"/>
              </a:ext>
            </a:extLst>
          </p:cNvPr>
          <p:cNvSpPr/>
          <p:nvPr/>
        </p:nvSpPr>
        <p:spPr>
          <a:xfrm>
            <a:off x="475076" y="4333476"/>
            <a:ext cx="6171740" cy="2041045"/>
          </a:xfrm>
          <a:prstGeom prst="roundRect">
            <a:avLst>
              <a:gd name="adj" fmla="val 1443"/>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8" name="矩形: 圓角 22">
            <a:extLst>
              <a:ext uri="{FF2B5EF4-FFF2-40B4-BE49-F238E27FC236}">
                <a16:creationId xmlns:a16="http://schemas.microsoft.com/office/drawing/2014/main" id="{C67C82C4-0136-CBA8-2981-B8A2862376F0}"/>
              </a:ext>
            </a:extLst>
          </p:cNvPr>
          <p:cNvSpPr/>
          <p:nvPr/>
        </p:nvSpPr>
        <p:spPr>
          <a:xfrm>
            <a:off x="6854738" y="1983494"/>
            <a:ext cx="4933484" cy="2041045"/>
          </a:xfrm>
          <a:prstGeom prst="roundRect">
            <a:avLst>
              <a:gd name="adj" fmla="val 992"/>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1983" y="4200229"/>
            <a:ext cx="5730017" cy="3581897"/>
          </a:xfrm>
          <a:prstGeom prst="rect">
            <a:avLst/>
          </a:prstGeom>
        </p:spPr>
      </p:pic>
      <p:pic>
        <p:nvPicPr>
          <p:cNvPr id="5" name="圖片 4">
            <a:extLst>
              <a:ext uri="{FF2B5EF4-FFF2-40B4-BE49-F238E27FC236}">
                <a16:creationId xmlns:a16="http://schemas.microsoft.com/office/drawing/2014/main" id="{8F0EBDB7-61EF-449A-92ED-63094A198F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1323" y="5495649"/>
            <a:ext cx="7208827" cy="1385729"/>
          </a:xfrm>
          <a:prstGeom prst="rect">
            <a:avLst/>
          </a:prstGeom>
        </p:spPr>
      </p:pic>
      <p:sp>
        <p:nvSpPr>
          <p:cNvPr id="2" name="Title 1"/>
          <p:cNvSpPr>
            <a:spLocks noGrp="1"/>
          </p:cNvSpPr>
          <p:nvPr>
            <p:ph type="title" idx="4294967295"/>
          </p:nvPr>
        </p:nvSpPr>
        <p:spPr>
          <a:xfrm>
            <a:off x="0" y="114831"/>
            <a:ext cx="11869738" cy="1527175"/>
          </a:xfrm>
        </p:spPr>
        <p:txBody>
          <a:bodyPr anchor="ctr">
            <a:normAutofit/>
          </a:bodyPr>
          <a:lstStyle/>
          <a:p>
            <a:pPr algn="ctr"/>
            <a:r>
              <a:rPr lang="en-US" altLang="zh-TW" sz="4200">
                <a:solidFill>
                  <a:schemeClr val="bg1"/>
                </a:solidFill>
                <a:latin typeface="+mn-lt"/>
                <a:ea typeface="+mn-ea"/>
                <a:cs typeface="+mn-ea"/>
                <a:sym typeface="+mn-lt"/>
              </a:rPr>
              <a:t>TDS-h2489FU NAS SKUs</a:t>
            </a:r>
            <a:endParaRPr lang="en-US" sz="4200">
              <a:solidFill>
                <a:schemeClr val="bg1"/>
              </a:solidFill>
              <a:latin typeface="+mn-lt"/>
              <a:ea typeface="+mn-ea"/>
              <a:cs typeface="+mn-ea"/>
              <a:sym typeface="+mn-lt"/>
            </a:endParaRPr>
          </a:p>
        </p:txBody>
      </p:sp>
      <p:pic>
        <p:nvPicPr>
          <p:cNvPr id="6" name="圖形 5">
            <a:extLst>
              <a:ext uri="{FF2B5EF4-FFF2-40B4-BE49-F238E27FC236}">
                <a16:creationId xmlns:a16="http://schemas.microsoft.com/office/drawing/2014/main" id="{F1104E92-5A25-4FFB-ADD0-CFBA41422C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1587" y="3797822"/>
            <a:ext cx="5134707" cy="379028"/>
          </a:xfrm>
          <a:prstGeom prst="rect">
            <a:avLst/>
          </a:prstGeom>
        </p:spPr>
      </p:pic>
      <p:sp>
        <p:nvSpPr>
          <p:cNvPr id="15" name="文本框 3">
            <a:extLst>
              <a:ext uri="{FF2B5EF4-FFF2-40B4-BE49-F238E27FC236}">
                <a16:creationId xmlns:a16="http://schemas.microsoft.com/office/drawing/2014/main" id="{FAAD4329-D161-48A6-8384-C1789D94C142}"/>
              </a:ext>
            </a:extLst>
          </p:cNvPr>
          <p:cNvSpPr txBox="1"/>
          <p:nvPr/>
        </p:nvSpPr>
        <p:spPr>
          <a:xfrm>
            <a:off x="610089" y="2070158"/>
            <a:ext cx="6081642" cy="189282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800"/>
              </a:spcBef>
            </a:pPr>
            <a:r>
              <a:rPr lang="en-US" altLang="zh-CN" sz="2700" b="1">
                <a:solidFill>
                  <a:srgbClr val="C9FFFA"/>
                </a:solidFill>
                <a:cs typeface="+mn-ea"/>
                <a:sym typeface="+mn-lt"/>
              </a:rPr>
              <a:t>TDS-h2489FU-4309Y-64G</a:t>
            </a:r>
            <a:endParaRPr lang="zh-CN" altLang="en-US" sz="2700" b="1">
              <a:solidFill>
                <a:srgbClr val="C9FFFA"/>
              </a:solidFill>
              <a:cs typeface="+mn-ea"/>
              <a:sym typeface="+mn-lt"/>
            </a:endParaRPr>
          </a:p>
          <a:p>
            <a:pPr marL="182245" indent="-182245">
              <a:spcBef>
                <a:spcPts val="800"/>
              </a:spcBef>
              <a:buClr>
                <a:srgbClr val="C9FFFA"/>
              </a:buClr>
              <a:buFont typeface="Arial"/>
              <a:buChar char="•"/>
              <a:tabLst>
                <a:tab pos="239178" algn="l"/>
              </a:tabLst>
            </a:pPr>
            <a:r>
              <a:rPr lang="en-US" altLang="zh-CN" sz="1700">
                <a:solidFill>
                  <a:schemeClr val="bg1"/>
                </a:solidFill>
                <a:cs typeface="+mn-ea"/>
                <a:sym typeface="+mn-lt"/>
              </a:rPr>
              <a:t>2 x Intel Xeon Silver 4309Y </a:t>
            </a:r>
            <a:r>
              <a:rPr lang="en-US" altLang="zh-CN" sz="1700" b="1">
                <a:solidFill>
                  <a:schemeClr val="bg1"/>
                </a:solidFill>
                <a:cs typeface="+mn-ea"/>
                <a:sym typeface="+mn-lt"/>
              </a:rPr>
              <a:t>8C</a:t>
            </a:r>
            <a:r>
              <a:rPr lang="zh-CN" altLang="en-US" sz="1700">
                <a:solidFill>
                  <a:schemeClr val="bg1"/>
                </a:solidFill>
                <a:cs typeface="+mn-ea"/>
                <a:sym typeface="+mn-lt"/>
              </a:rPr>
              <a:t>/</a:t>
            </a:r>
            <a:r>
              <a:rPr lang="en-US" altLang="zh-CN" sz="1700" b="1">
                <a:solidFill>
                  <a:schemeClr val="bg1"/>
                </a:solidFill>
                <a:cs typeface="+mn-ea"/>
                <a:sym typeface="+mn-lt"/>
              </a:rPr>
              <a:t>16T</a:t>
            </a:r>
            <a:r>
              <a:rPr lang="zh-CN" altLang="en-US" sz="1700">
                <a:solidFill>
                  <a:schemeClr val="bg1"/>
                </a:solidFill>
                <a:cs typeface="+mn-ea"/>
                <a:sym typeface="+mn-lt"/>
              </a:rPr>
              <a:t>,</a:t>
            </a:r>
            <a:r>
              <a:rPr lang="en-US" altLang="zh-CN" sz="1700">
                <a:solidFill>
                  <a:schemeClr val="bg1"/>
                </a:solidFill>
                <a:cs typeface="+mn-ea"/>
                <a:sym typeface="+mn-lt"/>
              </a:rPr>
              <a:t> </a:t>
            </a:r>
            <a:r>
              <a:rPr lang="en-US" altLang="zh-CN" sz="1700" b="1">
                <a:solidFill>
                  <a:schemeClr val="bg1"/>
                </a:solidFill>
                <a:cs typeface="+mn-ea"/>
                <a:sym typeface="+mn-lt"/>
              </a:rPr>
              <a:t>2.8</a:t>
            </a:r>
            <a:r>
              <a:rPr lang="zh-CN" altLang="en-US" sz="1700" b="1">
                <a:solidFill>
                  <a:schemeClr val="bg1"/>
                </a:solidFill>
                <a:cs typeface="+mn-ea"/>
                <a:sym typeface="+mn-lt"/>
              </a:rPr>
              <a:t> GHz </a:t>
            </a:r>
            <a:r>
              <a:rPr lang="zh-CN" altLang="en-US" sz="1700">
                <a:solidFill>
                  <a:schemeClr val="bg1"/>
                </a:solidFill>
                <a:cs typeface="+mn-ea"/>
                <a:sym typeface="+mn-lt"/>
              </a:rPr>
              <a:t>(Max. 3.</a:t>
            </a:r>
            <a:r>
              <a:rPr lang="en-US" altLang="zh-CN" sz="1700">
                <a:solidFill>
                  <a:schemeClr val="bg1"/>
                </a:solidFill>
                <a:cs typeface="+mn-ea"/>
                <a:sym typeface="+mn-lt"/>
              </a:rPr>
              <a:t>6</a:t>
            </a:r>
            <a:r>
              <a:rPr lang="zh-CN" altLang="en-US" sz="1700">
                <a:solidFill>
                  <a:schemeClr val="bg1"/>
                </a:solidFill>
                <a:cs typeface="+mn-ea"/>
                <a:sym typeface="+mn-lt"/>
              </a:rPr>
              <a:t>GHz)</a:t>
            </a:r>
          </a:p>
          <a:p>
            <a:pPr marL="182245" indent="-182245">
              <a:spcBef>
                <a:spcPts val="800"/>
              </a:spcBef>
              <a:buClr>
                <a:srgbClr val="C9FFFA"/>
              </a:buClr>
              <a:buFont typeface="Arial" panose="020B0604020202020204" pitchFamily="34" charset="0"/>
              <a:buChar char="•"/>
            </a:pPr>
            <a:r>
              <a:rPr lang="en-US" altLang="zh-CN" sz="1700" b="1">
                <a:solidFill>
                  <a:schemeClr val="bg1"/>
                </a:solidFill>
                <a:cs typeface="+mn-ea"/>
                <a:sym typeface="+mn-lt"/>
              </a:rPr>
              <a:t>64</a:t>
            </a:r>
            <a:r>
              <a:rPr lang="zh-CN" altLang="en-US" sz="1700" b="1">
                <a:solidFill>
                  <a:schemeClr val="bg1"/>
                </a:solidFill>
                <a:cs typeface="+mn-ea"/>
                <a:sym typeface="+mn-lt"/>
              </a:rPr>
              <a:t>GB </a:t>
            </a:r>
            <a:r>
              <a:rPr lang="zh-CN" altLang="en-US" sz="1700">
                <a:solidFill>
                  <a:schemeClr val="bg1"/>
                </a:solidFill>
                <a:cs typeface="+mn-ea"/>
                <a:sym typeface="+mn-lt"/>
              </a:rPr>
              <a:t>DDR4 </a:t>
            </a:r>
            <a:r>
              <a:rPr lang="en-US" altLang="zh-CN" sz="1700">
                <a:solidFill>
                  <a:schemeClr val="bg1"/>
                </a:solidFill>
                <a:cs typeface="+mn-ea"/>
                <a:sym typeface="+mn-lt"/>
              </a:rPr>
              <a:t>RDIMM ECC Memory </a:t>
            </a:r>
            <a:r>
              <a:rPr lang="zh-CN" altLang="en-US" sz="1700">
                <a:solidFill>
                  <a:schemeClr val="bg1"/>
                </a:solidFill>
                <a:cs typeface="+mn-ea"/>
                <a:sym typeface="+mn-lt"/>
              </a:rPr>
              <a:t>(</a:t>
            </a:r>
            <a:r>
              <a:rPr lang="en-US" altLang="zh-CN" sz="1700">
                <a:solidFill>
                  <a:schemeClr val="bg1"/>
                </a:solidFill>
                <a:cs typeface="+mn-ea"/>
                <a:sym typeface="+mn-lt"/>
              </a:rPr>
              <a:t>8 x 8GB</a:t>
            </a:r>
            <a:r>
              <a:rPr lang="zh-CN" altLang="en-US" sz="1700">
                <a:solidFill>
                  <a:schemeClr val="bg1"/>
                </a:solidFill>
                <a:cs typeface="+mn-ea"/>
                <a:sym typeface="+mn-lt"/>
              </a:rPr>
              <a:t>)</a:t>
            </a:r>
            <a:endParaRPr lang="en-US" altLang="zh-CN" sz="1700">
              <a:solidFill>
                <a:schemeClr val="bg1"/>
              </a:solidFill>
              <a:cs typeface="+mn-ea"/>
              <a:sym typeface="+mn-lt"/>
            </a:endParaRPr>
          </a:p>
          <a:p>
            <a:pPr marL="182245" indent="-182245">
              <a:spcBef>
                <a:spcPts val="800"/>
              </a:spcBef>
              <a:buClr>
                <a:srgbClr val="C9FFFA"/>
              </a:buClr>
              <a:buFont typeface="Arial" panose="020B0604020202020204" pitchFamily="34" charset="0"/>
              <a:buChar char="•"/>
            </a:pPr>
            <a:r>
              <a:rPr lang="en-US" altLang="zh-CN" sz="1700">
                <a:solidFill>
                  <a:schemeClr val="bg1"/>
                </a:solidFill>
                <a:cs typeface="+mn-ea"/>
                <a:sym typeface="+mn-lt"/>
              </a:rPr>
              <a:t> </a:t>
            </a:r>
            <a:r>
              <a:rPr lang="en-US" altLang="zh-CN" sz="1700" b="1">
                <a:solidFill>
                  <a:schemeClr val="bg1"/>
                </a:solidFill>
                <a:cs typeface="+mn-ea"/>
                <a:sym typeface="+mn-lt"/>
              </a:rPr>
              <a:t>2</a:t>
            </a:r>
            <a:r>
              <a:rPr lang="en-US" altLang="zh-CN" sz="1700">
                <a:solidFill>
                  <a:schemeClr val="bg1"/>
                </a:solidFill>
                <a:cs typeface="+mn-ea"/>
                <a:sym typeface="+mn-lt"/>
              </a:rPr>
              <a:t> x SFP28 25GbE ports </a:t>
            </a:r>
            <a:r>
              <a:rPr lang="en-US" altLang="zh-TW" sz="1700">
                <a:solidFill>
                  <a:schemeClr val="bg1"/>
                </a:solidFill>
                <a:cs typeface="+mn-ea"/>
                <a:sym typeface="+mn-lt"/>
              </a:rPr>
              <a:t>+</a:t>
            </a:r>
            <a:r>
              <a:rPr lang="zh-TW" altLang="en-US" sz="1700">
                <a:solidFill>
                  <a:schemeClr val="bg1"/>
                </a:solidFill>
                <a:cs typeface="+mn-ea"/>
                <a:sym typeface="+mn-lt"/>
              </a:rPr>
              <a:t> </a:t>
            </a:r>
            <a:r>
              <a:rPr lang="en-US" altLang="zh-TW" sz="1700">
                <a:solidFill>
                  <a:schemeClr val="bg1"/>
                </a:solidFill>
                <a:cs typeface="+mn-ea"/>
                <a:sym typeface="+mn-lt"/>
              </a:rPr>
              <a:t>4 x 2.5 GbE ports</a:t>
            </a:r>
            <a:endParaRPr lang="zh-TW" altLang="en-US" sz="1700">
              <a:solidFill>
                <a:schemeClr val="bg1"/>
              </a:solidFill>
              <a:cs typeface="+mn-ea"/>
              <a:sym typeface="+mn-lt"/>
            </a:endParaRPr>
          </a:p>
        </p:txBody>
      </p:sp>
      <p:sp>
        <p:nvSpPr>
          <p:cNvPr id="22" name="文本框 3">
            <a:extLst>
              <a:ext uri="{FF2B5EF4-FFF2-40B4-BE49-F238E27FC236}">
                <a16:creationId xmlns:a16="http://schemas.microsoft.com/office/drawing/2014/main" id="{FAAD4329-D161-48A6-8384-C1789D94C142}"/>
              </a:ext>
            </a:extLst>
          </p:cNvPr>
          <p:cNvSpPr txBox="1"/>
          <p:nvPr/>
        </p:nvSpPr>
        <p:spPr>
          <a:xfrm>
            <a:off x="7083666" y="2229379"/>
            <a:ext cx="4693392" cy="156844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ts val="1800"/>
              </a:lnSpc>
              <a:spcBef>
                <a:spcPts val="800"/>
              </a:spcBef>
            </a:pPr>
            <a:r>
              <a:rPr lang="en-US" altLang="zh-CN" sz="1900" b="1" dirty="0">
                <a:solidFill>
                  <a:srgbClr val="C9FFFA"/>
                </a:solidFill>
                <a:cs typeface="+mn-ea"/>
                <a:sym typeface="+mn-lt"/>
              </a:rPr>
              <a:t>TDS-h2489FU-4314-256G</a:t>
            </a:r>
          </a:p>
          <a:p>
            <a:pPr marL="116205" indent="-116205">
              <a:lnSpc>
                <a:spcPts val="1800"/>
              </a:lnSpc>
              <a:spcBef>
                <a:spcPts val="800"/>
              </a:spcBef>
              <a:buClr>
                <a:srgbClr val="C9FFFA"/>
              </a:buClr>
              <a:buFont typeface="Arial"/>
              <a:buChar char="•"/>
              <a:tabLst>
                <a:tab pos="239178" algn="l"/>
              </a:tabLst>
            </a:pPr>
            <a:r>
              <a:rPr lang="en-US" altLang="zh-CN" sz="1400" dirty="0">
                <a:solidFill>
                  <a:schemeClr val="bg1"/>
                </a:solidFill>
                <a:cs typeface="+mn-ea"/>
                <a:sym typeface="+mn-lt"/>
              </a:rPr>
              <a:t>2 x Intel Xeon Silver 4314 16C</a:t>
            </a:r>
            <a:r>
              <a:rPr lang="en-US" altLang="zh-TW" sz="1400" dirty="0">
                <a:solidFill>
                  <a:schemeClr val="bg1"/>
                </a:solidFill>
                <a:cs typeface="+mn-ea"/>
                <a:sym typeface="+mn-lt"/>
              </a:rPr>
              <a:t>/32T, 2.4 </a:t>
            </a:r>
            <a:r>
              <a:rPr lang="en-US" altLang="zh-CN" sz="1400" dirty="0">
                <a:solidFill>
                  <a:schemeClr val="bg1"/>
                </a:solidFill>
                <a:cs typeface="+mn-ea"/>
                <a:sym typeface="+mn-lt"/>
              </a:rPr>
              <a:t>GHz (Max. 3.4GHz)</a:t>
            </a:r>
          </a:p>
          <a:p>
            <a:pPr marL="116205" indent="-116205">
              <a:lnSpc>
                <a:spcPts val="1800"/>
              </a:lnSpc>
              <a:spcBef>
                <a:spcPts val="800"/>
              </a:spcBef>
              <a:buClr>
                <a:srgbClr val="C9FFFA"/>
              </a:buClr>
              <a:buFont typeface="Arial" panose="020B0604020202020204" pitchFamily="34" charset="0"/>
              <a:buChar char="•"/>
            </a:pPr>
            <a:r>
              <a:rPr lang="en-US" altLang="zh-CN" sz="1400" b="1" dirty="0">
                <a:solidFill>
                  <a:schemeClr val="bg1"/>
                </a:solidFill>
                <a:cs typeface="+mn-ea"/>
                <a:sym typeface="+mn-lt"/>
              </a:rPr>
              <a:t>256</a:t>
            </a:r>
            <a:r>
              <a:rPr lang="zh-CN" altLang="en-US" sz="1400" b="1" dirty="0">
                <a:solidFill>
                  <a:schemeClr val="bg1"/>
                </a:solidFill>
                <a:cs typeface="+mn-ea"/>
                <a:sym typeface="+mn-lt"/>
              </a:rPr>
              <a:t>GB </a:t>
            </a:r>
            <a:r>
              <a:rPr lang="zh-CN" altLang="en-US" sz="1400" dirty="0">
                <a:solidFill>
                  <a:schemeClr val="bg1"/>
                </a:solidFill>
                <a:cs typeface="+mn-ea"/>
                <a:sym typeface="+mn-lt"/>
              </a:rPr>
              <a:t>DDR4 </a:t>
            </a:r>
            <a:r>
              <a:rPr lang="en-US" altLang="zh-CN" sz="1400" dirty="0">
                <a:solidFill>
                  <a:schemeClr val="bg1"/>
                </a:solidFill>
                <a:cs typeface="+mn-ea"/>
                <a:sym typeface="+mn-lt"/>
              </a:rPr>
              <a:t>RDIMM ECC</a:t>
            </a:r>
            <a:r>
              <a:rPr lang="zh-CN" altLang="en-US" sz="1400" dirty="0">
                <a:solidFill>
                  <a:schemeClr val="bg1"/>
                </a:solidFill>
                <a:cs typeface="+mn-ea"/>
                <a:sym typeface="+mn-lt"/>
              </a:rPr>
              <a:t> Memory (</a:t>
            </a:r>
            <a:r>
              <a:rPr lang="en-US" altLang="zh-CN" sz="1400" dirty="0">
                <a:solidFill>
                  <a:schemeClr val="bg1"/>
                </a:solidFill>
                <a:cs typeface="+mn-ea"/>
                <a:sym typeface="+mn-lt"/>
              </a:rPr>
              <a:t>8 x 32GB</a:t>
            </a:r>
            <a:r>
              <a:rPr lang="zh-CN" altLang="en-US" sz="1400" dirty="0">
                <a:solidFill>
                  <a:schemeClr val="bg1"/>
                </a:solidFill>
                <a:cs typeface="+mn-ea"/>
                <a:sym typeface="+mn-lt"/>
              </a:rPr>
              <a:t>)</a:t>
            </a:r>
            <a:endParaRPr lang="en-US" altLang="zh-CN" sz="1400" dirty="0">
              <a:solidFill>
                <a:schemeClr val="bg1"/>
              </a:solidFill>
              <a:cs typeface="+mn-ea"/>
              <a:sym typeface="+mn-lt"/>
            </a:endParaRPr>
          </a:p>
          <a:p>
            <a:pPr marL="116205" indent="-116205">
              <a:lnSpc>
                <a:spcPts val="1800"/>
              </a:lnSpc>
              <a:spcBef>
                <a:spcPts val="800"/>
              </a:spcBef>
              <a:buClr>
                <a:srgbClr val="C9FFFA"/>
              </a:buClr>
              <a:buFont typeface="Arial" panose="020B0604020202020204" pitchFamily="34" charset="0"/>
              <a:buChar char="•"/>
            </a:pPr>
            <a:r>
              <a:rPr lang="en-US" altLang="zh-CN" sz="1400" dirty="0">
                <a:solidFill>
                  <a:schemeClr val="bg1"/>
                </a:solidFill>
                <a:cs typeface="+mn-ea"/>
                <a:sym typeface="+mn-lt"/>
              </a:rPr>
              <a:t> </a:t>
            </a:r>
            <a:r>
              <a:rPr lang="en-US" altLang="zh-CN" sz="1400" b="1" dirty="0">
                <a:solidFill>
                  <a:schemeClr val="bg1"/>
                </a:solidFill>
                <a:cs typeface="+mn-ea"/>
                <a:sym typeface="+mn-lt"/>
              </a:rPr>
              <a:t>2 x SFP28 25GbE ports</a:t>
            </a:r>
            <a:r>
              <a:rPr lang="zh-TW" altLang="en-US" sz="1400" b="1" dirty="0">
                <a:solidFill>
                  <a:schemeClr val="bg1"/>
                </a:solidFill>
                <a:cs typeface="+mn-ea"/>
                <a:sym typeface="+mn-lt"/>
              </a:rPr>
              <a:t> </a:t>
            </a:r>
            <a:r>
              <a:rPr lang="en-US" altLang="zh-TW" sz="1400" b="1" dirty="0">
                <a:solidFill>
                  <a:schemeClr val="bg1"/>
                </a:solidFill>
                <a:cs typeface="+mn-ea"/>
                <a:sym typeface="+mn-lt"/>
              </a:rPr>
              <a:t>+ 4 </a:t>
            </a:r>
            <a:r>
              <a:rPr lang="en-US" altLang="zh-CN" sz="1400" b="1" dirty="0">
                <a:solidFill>
                  <a:schemeClr val="bg1"/>
                </a:solidFill>
                <a:cs typeface="+mn-ea"/>
                <a:sym typeface="+mn-lt"/>
              </a:rPr>
              <a:t>x 2.5 GbE ports</a:t>
            </a:r>
            <a:endParaRPr lang="zh-TW" altLang="en-US" sz="1400" b="1" dirty="0">
              <a:solidFill>
                <a:schemeClr val="bg1"/>
              </a:solidFill>
              <a:cs typeface="+mn-ea"/>
              <a:sym typeface="+mn-lt"/>
            </a:endParaRPr>
          </a:p>
        </p:txBody>
      </p:sp>
      <p:sp>
        <p:nvSpPr>
          <p:cNvPr id="17" name="文本框 3">
            <a:extLst>
              <a:ext uri="{FF2B5EF4-FFF2-40B4-BE49-F238E27FC236}">
                <a16:creationId xmlns:a16="http://schemas.microsoft.com/office/drawing/2014/main" id="{FAAD4329-D161-48A6-8384-C1789D94C142}"/>
              </a:ext>
            </a:extLst>
          </p:cNvPr>
          <p:cNvSpPr txBox="1"/>
          <p:nvPr/>
        </p:nvSpPr>
        <p:spPr>
          <a:xfrm>
            <a:off x="610089" y="4440842"/>
            <a:ext cx="6081642" cy="189282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800"/>
              </a:spcBef>
            </a:pPr>
            <a:r>
              <a:rPr lang="en-US" altLang="zh-CN" sz="2700" b="1">
                <a:solidFill>
                  <a:srgbClr val="C9FFFA"/>
                </a:solidFill>
                <a:cs typeface="+mn-ea"/>
                <a:sym typeface="+mn-lt"/>
              </a:rPr>
              <a:t>TDS-h2489FU-4314-128G</a:t>
            </a:r>
            <a:endParaRPr lang="zh-CN" altLang="en-US" sz="2700" b="1">
              <a:solidFill>
                <a:srgbClr val="C9FFFA"/>
              </a:solidFill>
              <a:cs typeface="+mn-ea"/>
              <a:sym typeface="+mn-lt"/>
            </a:endParaRPr>
          </a:p>
          <a:p>
            <a:pPr marL="182245" indent="-182245">
              <a:spcBef>
                <a:spcPts val="800"/>
              </a:spcBef>
              <a:buClr>
                <a:srgbClr val="C9FFFA"/>
              </a:buClr>
              <a:buFont typeface="Arial"/>
              <a:buChar char="•"/>
              <a:tabLst>
                <a:tab pos="239178" algn="l"/>
              </a:tabLst>
            </a:pPr>
            <a:r>
              <a:rPr lang="en-US" altLang="zh-CN" sz="1700">
                <a:solidFill>
                  <a:schemeClr val="bg1"/>
                </a:solidFill>
                <a:cs typeface="+mn-ea"/>
                <a:sym typeface="+mn-lt"/>
              </a:rPr>
              <a:t>2 x Intel Xeon Silver 4314 </a:t>
            </a:r>
            <a:r>
              <a:rPr lang="en-US" altLang="zh-CN" sz="1700" b="1">
                <a:solidFill>
                  <a:schemeClr val="bg1"/>
                </a:solidFill>
                <a:cs typeface="+mn-ea"/>
                <a:sym typeface="+mn-lt"/>
              </a:rPr>
              <a:t>16C</a:t>
            </a:r>
            <a:r>
              <a:rPr lang="zh-CN" altLang="en-US" sz="1700">
                <a:solidFill>
                  <a:schemeClr val="bg1"/>
                </a:solidFill>
                <a:cs typeface="+mn-ea"/>
                <a:sym typeface="+mn-lt"/>
              </a:rPr>
              <a:t>/</a:t>
            </a:r>
            <a:r>
              <a:rPr lang="en-US" altLang="zh-CN" sz="1700" b="1">
                <a:solidFill>
                  <a:schemeClr val="bg1"/>
                </a:solidFill>
                <a:cs typeface="+mn-ea"/>
                <a:sym typeface="+mn-lt"/>
              </a:rPr>
              <a:t>32T</a:t>
            </a:r>
            <a:r>
              <a:rPr lang="zh-CN" altLang="en-US" sz="1700">
                <a:solidFill>
                  <a:schemeClr val="bg1"/>
                </a:solidFill>
                <a:cs typeface="+mn-ea"/>
                <a:sym typeface="+mn-lt"/>
              </a:rPr>
              <a:t>,</a:t>
            </a:r>
            <a:r>
              <a:rPr lang="en-US" altLang="zh-CN" sz="1700">
                <a:solidFill>
                  <a:schemeClr val="bg1"/>
                </a:solidFill>
                <a:cs typeface="+mn-ea"/>
                <a:sym typeface="+mn-lt"/>
              </a:rPr>
              <a:t> </a:t>
            </a:r>
            <a:r>
              <a:rPr lang="en-US" altLang="zh-CN" sz="1700" b="1">
                <a:solidFill>
                  <a:schemeClr val="bg1"/>
                </a:solidFill>
                <a:cs typeface="+mn-ea"/>
                <a:sym typeface="+mn-lt"/>
              </a:rPr>
              <a:t>2.4</a:t>
            </a:r>
            <a:r>
              <a:rPr lang="zh-CN" altLang="en-US" sz="1700" b="1">
                <a:solidFill>
                  <a:schemeClr val="bg1"/>
                </a:solidFill>
                <a:cs typeface="+mn-ea"/>
                <a:sym typeface="+mn-lt"/>
              </a:rPr>
              <a:t> GHz </a:t>
            </a:r>
            <a:r>
              <a:rPr lang="zh-CN" altLang="en-US" sz="1700">
                <a:solidFill>
                  <a:schemeClr val="bg1"/>
                </a:solidFill>
                <a:cs typeface="+mn-ea"/>
                <a:sym typeface="+mn-lt"/>
              </a:rPr>
              <a:t>(Max. 3.</a:t>
            </a:r>
            <a:r>
              <a:rPr lang="en-US" altLang="zh-CN" sz="1700">
                <a:solidFill>
                  <a:schemeClr val="bg1"/>
                </a:solidFill>
                <a:cs typeface="+mn-ea"/>
                <a:sym typeface="+mn-lt"/>
              </a:rPr>
              <a:t>4</a:t>
            </a:r>
            <a:r>
              <a:rPr lang="zh-CN" altLang="en-US" sz="1700">
                <a:solidFill>
                  <a:schemeClr val="bg1"/>
                </a:solidFill>
                <a:cs typeface="+mn-ea"/>
                <a:sym typeface="+mn-lt"/>
              </a:rPr>
              <a:t>GHz)</a:t>
            </a:r>
          </a:p>
          <a:p>
            <a:pPr marL="182245" indent="-182245">
              <a:spcBef>
                <a:spcPts val="800"/>
              </a:spcBef>
              <a:buClr>
                <a:srgbClr val="C9FFFA"/>
              </a:buClr>
              <a:buFont typeface="Arial" panose="020B0604020202020204" pitchFamily="34" charset="0"/>
              <a:buChar char="•"/>
            </a:pPr>
            <a:r>
              <a:rPr lang="en-US" altLang="zh-CN" sz="1700" b="1">
                <a:solidFill>
                  <a:schemeClr val="bg1"/>
                </a:solidFill>
                <a:cs typeface="+mn-ea"/>
                <a:sym typeface="+mn-lt"/>
              </a:rPr>
              <a:t>128</a:t>
            </a:r>
            <a:r>
              <a:rPr lang="zh-CN" altLang="en-US" sz="1700" b="1">
                <a:solidFill>
                  <a:schemeClr val="bg1"/>
                </a:solidFill>
                <a:cs typeface="+mn-ea"/>
                <a:sym typeface="+mn-lt"/>
              </a:rPr>
              <a:t>GB </a:t>
            </a:r>
            <a:r>
              <a:rPr lang="zh-CN" altLang="en-US" sz="1700">
                <a:solidFill>
                  <a:schemeClr val="bg1"/>
                </a:solidFill>
                <a:cs typeface="+mn-ea"/>
                <a:sym typeface="+mn-lt"/>
              </a:rPr>
              <a:t>DDR4 </a:t>
            </a:r>
            <a:r>
              <a:rPr lang="en-US" altLang="zh-CN" sz="1700">
                <a:solidFill>
                  <a:schemeClr val="bg1"/>
                </a:solidFill>
                <a:cs typeface="+mn-ea"/>
                <a:sym typeface="+mn-lt"/>
              </a:rPr>
              <a:t>RDIMM ECC Memory </a:t>
            </a:r>
            <a:r>
              <a:rPr lang="zh-CN" altLang="en-US" sz="1700">
                <a:solidFill>
                  <a:schemeClr val="bg1"/>
                </a:solidFill>
                <a:cs typeface="+mn-ea"/>
                <a:sym typeface="+mn-lt"/>
              </a:rPr>
              <a:t>(</a:t>
            </a:r>
            <a:r>
              <a:rPr lang="en-US" altLang="zh-CN" sz="1700">
                <a:solidFill>
                  <a:schemeClr val="bg1"/>
                </a:solidFill>
                <a:cs typeface="+mn-ea"/>
                <a:sym typeface="+mn-lt"/>
              </a:rPr>
              <a:t>8 x 16GB</a:t>
            </a:r>
            <a:r>
              <a:rPr lang="zh-CN" altLang="en-US" sz="1700">
                <a:solidFill>
                  <a:schemeClr val="bg1"/>
                </a:solidFill>
                <a:cs typeface="+mn-ea"/>
                <a:sym typeface="+mn-lt"/>
              </a:rPr>
              <a:t>)</a:t>
            </a:r>
            <a:endParaRPr lang="en-US" altLang="zh-CN" sz="1700">
              <a:solidFill>
                <a:schemeClr val="bg1"/>
              </a:solidFill>
              <a:cs typeface="+mn-ea"/>
              <a:sym typeface="+mn-lt"/>
            </a:endParaRPr>
          </a:p>
          <a:p>
            <a:pPr marL="182245" indent="-182245">
              <a:spcBef>
                <a:spcPts val="800"/>
              </a:spcBef>
              <a:buClr>
                <a:srgbClr val="C9FFFA"/>
              </a:buClr>
              <a:buFont typeface="Arial" panose="020B0604020202020204" pitchFamily="34" charset="0"/>
              <a:buChar char="•"/>
            </a:pPr>
            <a:r>
              <a:rPr lang="en-US" altLang="zh-CN" sz="1700">
                <a:solidFill>
                  <a:schemeClr val="bg1"/>
                </a:solidFill>
                <a:cs typeface="+mn-ea"/>
                <a:sym typeface="+mn-lt"/>
              </a:rPr>
              <a:t> </a:t>
            </a:r>
            <a:r>
              <a:rPr lang="en-US" altLang="zh-CN" sz="1700" b="1">
                <a:solidFill>
                  <a:schemeClr val="bg1"/>
                </a:solidFill>
                <a:cs typeface="+mn-ea"/>
                <a:sym typeface="+mn-lt"/>
              </a:rPr>
              <a:t>2</a:t>
            </a:r>
            <a:r>
              <a:rPr lang="en-US" altLang="zh-CN" sz="1700">
                <a:solidFill>
                  <a:schemeClr val="bg1"/>
                </a:solidFill>
                <a:cs typeface="+mn-ea"/>
                <a:sym typeface="+mn-lt"/>
              </a:rPr>
              <a:t> x SFP28 25GbE ports </a:t>
            </a:r>
            <a:r>
              <a:rPr lang="en-US" altLang="zh-TW" sz="1700">
                <a:solidFill>
                  <a:schemeClr val="bg1"/>
                </a:solidFill>
                <a:cs typeface="+mn-ea"/>
                <a:sym typeface="+mn-lt"/>
              </a:rPr>
              <a:t>+</a:t>
            </a:r>
            <a:r>
              <a:rPr lang="zh-TW" altLang="en-US" sz="1700">
                <a:solidFill>
                  <a:schemeClr val="bg1"/>
                </a:solidFill>
                <a:cs typeface="+mn-ea"/>
                <a:sym typeface="+mn-lt"/>
              </a:rPr>
              <a:t> </a:t>
            </a:r>
            <a:r>
              <a:rPr lang="en-US" altLang="zh-TW" sz="1700">
                <a:solidFill>
                  <a:schemeClr val="bg1"/>
                </a:solidFill>
                <a:cs typeface="+mn-ea"/>
                <a:sym typeface="+mn-lt"/>
              </a:rPr>
              <a:t>4 x 2.5 GbE ports</a:t>
            </a:r>
            <a:endParaRPr lang="zh-TW" altLang="en-US" sz="1700">
              <a:solidFill>
                <a:schemeClr val="bg1"/>
              </a:solidFill>
              <a:cs typeface="+mn-ea"/>
              <a:sym typeface="+mn-lt"/>
            </a:endParaRPr>
          </a:p>
        </p:txBody>
      </p:sp>
      <p:sp>
        <p:nvSpPr>
          <p:cNvPr id="19" name="文本框 3">
            <a:extLst>
              <a:ext uri="{FF2B5EF4-FFF2-40B4-BE49-F238E27FC236}">
                <a16:creationId xmlns:a16="http://schemas.microsoft.com/office/drawing/2014/main" id="{FAAD4329-D161-48A6-8384-C1789D94C142}"/>
              </a:ext>
            </a:extLst>
          </p:cNvPr>
          <p:cNvSpPr txBox="1"/>
          <p:nvPr/>
        </p:nvSpPr>
        <p:spPr>
          <a:xfrm>
            <a:off x="7041792" y="4370807"/>
            <a:ext cx="4693392" cy="714298"/>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ts val="2400"/>
              </a:lnSpc>
              <a:spcBef>
                <a:spcPts val="1600"/>
              </a:spcBef>
            </a:pPr>
            <a:r>
              <a:rPr lang="en-US" altLang="zh-CN" b="1">
                <a:solidFill>
                  <a:srgbClr val="C9FFFA"/>
                </a:solidFill>
                <a:cs typeface="+mn-ea"/>
                <a:sym typeface="+mn-lt"/>
              </a:rPr>
              <a:t>TDS-h2489FU-4314-512G (By Request)</a:t>
            </a:r>
            <a:br>
              <a:rPr lang="en-US" altLang="zh-CN" b="1">
                <a:solidFill>
                  <a:srgbClr val="C9FFFA"/>
                </a:solidFill>
                <a:cs typeface="+mn-ea"/>
                <a:sym typeface="+mn-lt"/>
              </a:rPr>
            </a:br>
            <a:r>
              <a:rPr lang="en-US" altLang="zh-CN" b="1">
                <a:solidFill>
                  <a:srgbClr val="C9FFFA"/>
                </a:solidFill>
                <a:cs typeface="+mn-ea"/>
                <a:sym typeface="+mn-lt"/>
              </a:rPr>
              <a:t>TDS-h2489FU-4314-1TB (By Request)</a:t>
            </a:r>
          </a:p>
        </p:txBody>
      </p:sp>
    </p:spTree>
    <p:extLst>
      <p:ext uri="{BB962C8B-B14F-4D97-AF65-F5344CB8AC3E}">
        <p14:creationId xmlns:p14="http://schemas.microsoft.com/office/powerpoint/2010/main" val="216776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19" name="矩形: 圓角 22">
            <a:extLst>
              <a:ext uri="{FF2B5EF4-FFF2-40B4-BE49-F238E27FC236}">
                <a16:creationId xmlns:a16="http://schemas.microsoft.com/office/drawing/2014/main" id="{7B7518D2-EE16-B33C-3C14-4E0343B32F1D}"/>
              </a:ext>
            </a:extLst>
          </p:cNvPr>
          <p:cNvSpPr/>
          <p:nvPr/>
        </p:nvSpPr>
        <p:spPr>
          <a:xfrm>
            <a:off x="3875784" y="2026107"/>
            <a:ext cx="3747424" cy="548354"/>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19050">
            <a:gradFill>
              <a:gsLst>
                <a:gs pos="52717">
                  <a:srgbClr val="EDDE1F"/>
                </a:gs>
                <a:gs pos="0">
                  <a:schemeClr val="tx2">
                    <a:lumMod val="75000"/>
                  </a:schemeClr>
                </a:gs>
                <a:gs pos="67051">
                  <a:srgbClr val="E79523"/>
                </a:gs>
                <a:gs pos="37000">
                  <a:srgbClr val="E79523"/>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17" name="矩形: 圓角 22">
            <a:extLst>
              <a:ext uri="{FF2B5EF4-FFF2-40B4-BE49-F238E27FC236}">
                <a16:creationId xmlns:a16="http://schemas.microsoft.com/office/drawing/2014/main" id="{94235B9A-4BCA-D5FE-F48E-019EFB90C613}"/>
              </a:ext>
            </a:extLst>
          </p:cNvPr>
          <p:cNvSpPr/>
          <p:nvPr/>
        </p:nvSpPr>
        <p:spPr>
          <a:xfrm>
            <a:off x="279130" y="2026107"/>
            <a:ext cx="3314429" cy="548354"/>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19050">
            <a:gradFill>
              <a:gsLst>
                <a:gs pos="52717">
                  <a:srgbClr val="EDDE1F"/>
                </a:gs>
                <a:gs pos="0">
                  <a:schemeClr val="tx2">
                    <a:lumMod val="75000"/>
                  </a:schemeClr>
                </a:gs>
                <a:gs pos="67051">
                  <a:srgbClr val="E79523"/>
                </a:gs>
                <a:gs pos="37000">
                  <a:srgbClr val="E79523"/>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pic>
        <p:nvPicPr>
          <p:cNvPr id="8" name="Google Shape;100;p19">
            <a:extLst>
              <a:ext uri="{FF2B5EF4-FFF2-40B4-BE49-F238E27FC236}">
                <a16:creationId xmlns:a16="http://schemas.microsoft.com/office/drawing/2014/main" id="{553F454B-0ED1-3A40-8BD5-FB59CA4CD6B4}"/>
              </a:ext>
            </a:extLst>
          </p:cNvPr>
          <p:cNvPicPr preferRelativeResize="0"/>
          <p:nvPr/>
        </p:nvPicPr>
        <p:blipFill rotWithShape="1">
          <a:blip r:embed="rId3">
            <a:alphaModFix/>
          </a:blip>
          <a:srcRect b="32103"/>
          <a:stretch/>
        </p:blipFill>
        <p:spPr>
          <a:xfrm>
            <a:off x="86627" y="4228775"/>
            <a:ext cx="5533000" cy="2268016"/>
          </a:xfrm>
          <a:prstGeom prst="rect">
            <a:avLst/>
          </a:prstGeom>
          <a:noFill/>
          <a:ln>
            <a:noFill/>
          </a:ln>
          <a:effectLst>
            <a:outerShdw blurRad="431800" dist="368300" dir="5760000" sx="106000" sy="106000" algn="ctr" rotWithShape="0">
              <a:srgbClr val="000000">
                <a:alpha val="34000"/>
              </a:srgbClr>
            </a:outerShdw>
          </a:effectLst>
        </p:spPr>
      </p:pic>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265805" y="2621373"/>
            <a:ext cx="3314428" cy="14310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lnSpc>
                <a:spcPts val="1700"/>
              </a:lnSpc>
              <a:buNone/>
            </a:pPr>
            <a:r>
              <a:rPr lang="en-US" altLang="zh-TW" sz="1400">
                <a:solidFill>
                  <a:schemeClr val="bg1"/>
                </a:solidFill>
                <a:latin typeface="+mn-lt"/>
                <a:ea typeface="+mn-ea"/>
                <a:cs typeface="+mn-ea"/>
                <a:sym typeface="+mn-lt"/>
              </a:rPr>
              <a:t>The </a:t>
            </a:r>
            <a:r>
              <a:rPr lang="en-US" altLang="zh-TW" sz="1400" err="1">
                <a:solidFill>
                  <a:schemeClr val="bg1"/>
                </a:solidFill>
                <a:latin typeface="+mn-lt"/>
                <a:ea typeface="+mn-ea"/>
                <a:cs typeface="+mn-ea"/>
                <a:sym typeface="+mn-lt"/>
              </a:rPr>
              <a:t>QuTS</a:t>
            </a:r>
            <a:r>
              <a:rPr lang="en-US" altLang="zh-TW" sz="1400">
                <a:solidFill>
                  <a:schemeClr val="bg1"/>
                </a:solidFill>
                <a:latin typeface="+mn-lt"/>
                <a:ea typeface="+mn-ea"/>
                <a:cs typeface="+mn-ea"/>
                <a:sym typeface="+mn-lt"/>
              </a:rPr>
              <a:t> hero operating system is based on the ZFS file system. It can provide the data integrity, safety, and efficiency required for all flash storage.</a:t>
            </a:r>
          </a:p>
        </p:txBody>
      </p:sp>
      <p:sp>
        <p:nvSpPr>
          <p:cNvPr id="5" name="Google Shape;79;p16">
            <a:extLst>
              <a:ext uri="{FF2B5EF4-FFF2-40B4-BE49-F238E27FC236}">
                <a16:creationId xmlns:a16="http://schemas.microsoft.com/office/drawing/2014/main" id="{C49462F0-8AD7-004E-B3F1-27A03F397CC2}"/>
              </a:ext>
            </a:extLst>
          </p:cNvPr>
          <p:cNvSpPr txBox="1">
            <a:spLocks/>
          </p:cNvSpPr>
          <p:nvPr/>
        </p:nvSpPr>
        <p:spPr>
          <a:xfrm>
            <a:off x="3547188" y="1917506"/>
            <a:ext cx="4404616"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spcBef>
                <a:spcPts val="0"/>
              </a:spcBef>
            </a:pPr>
            <a:r>
              <a:rPr lang="en-US" altLang="zh-TW" sz="2600" b="1">
                <a:solidFill>
                  <a:srgbClr val="FFC000"/>
                </a:solidFill>
                <a:latin typeface="+mn-lt"/>
                <a:ea typeface="+mn-ea"/>
                <a:cs typeface="+mn-ea"/>
                <a:sym typeface="+mn-lt"/>
              </a:rPr>
              <a:t>User friendly interface</a:t>
            </a:r>
            <a:endParaRPr lang="en" altLang="zh-TW" sz="2600" b="1">
              <a:solidFill>
                <a:srgbClr val="FFC000"/>
              </a:solidFill>
              <a:latin typeface="+mn-lt"/>
              <a:ea typeface="+mn-ea"/>
              <a:cs typeface="+mn-ea"/>
              <a:sym typeface="+mn-lt"/>
            </a:endParaRPr>
          </a:p>
        </p:txBody>
      </p:sp>
      <p:sp>
        <p:nvSpPr>
          <p:cNvPr id="6" name="Google Shape;61;p14">
            <a:extLst>
              <a:ext uri="{FF2B5EF4-FFF2-40B4-BE49-F238E27FC236}">
                <a16:creationId xmlns:a16="http://schemas.microsoft.com/office/drawing/2014/main" id="{B9483B98-EA55-F740-B533-AB995A0DC168}"/>
              </a:ext>
            </a:extLst>
          </p:cNvPr>
          <p:cNvSpPr txBox="1">
            <a:spLocks/>
          </p:cNvSpPr>
          <p:nvPr/>
        </p:nvSpPr>
        <p:spPr>
          <a:xfrm>
            <a:off x="3740066" y="2621373"/>
            <a:ext cx="3883142" cy="1640285"/>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lnSpc>
                <a:spcPts val="1700"/>
              </a:lnSpc>
              <a:buNone/>
            </a:pPr>
            <a:r>
              <a:rPr lang="en-US" altLang="zh-TW" sz="1400" err="1">
                <a:solidFill>
                  <a:schemeClr val="bg1"/>
                </a:solidFill>
                <a:latin typeface="+mn-lt"/>
                <a:ea typeface="+mn-ea"/>
                <a:cs typeface="+mn-ea"/>
                <a:sym typeface="+mn-lt"/>
              </a:rPr>
              <a:t>QuTS</a:t>
            </a:r>
            <a:r>
              <a:rPr lang="en-US" altLang="zh-TW" sz="1400">
                <a:solidFill>
                  <a:schemeClr val="bg1"/>
                </a:solidFill>
                <a:latin typeface="+mn-lt"/>
                <a:ea typeface="+mn-ea"/>
                <a:cs typeface="+mn-ea"/>
                <a:sym typeface="+mn-lt"/>
              </a:rPr>
              <a:t> hero combines the app-based QTS with a 128-bit ZFS file system to provide flexible storage management, comprehensive data protection and optimized performance to meet the needs of business-critical applications.</a:t>
            </a:r>
          </a:p>
        </p:txBody>
      </p:sp>
      <p:pic>
        <p:nvPicPr>
          <p:cNvPr id="10" name="Google Shape;116;p21">
            <a:extLst>
              <a:ext uri="{FF2B5EF4-FFF2-40B4-BE49-F238E27FC236}">
                <a16:creationId xmlns:a16="http://schemas.microsoft.com/office/drawing/2014/main" id="{899F9116-C85B-8F43-A322-B81016ECE589}"/>
              </a:ext>
            </a:extLst>
          </p:cNvPr>
          <p:cNvPicPr preferRelativeResize="0"/>
          <p:nvPr/>
        </p:nvPicPr>
        <p:blipFill>
          <a:blip r:embed="rId4">
            <a:alphaModFix/>
          </a:blip>
          <a:stretch>
            <a:fillRect/>
          </a:stretch>
        </p:blipFill>
        <p:spPr>
          <a:xfrm>
            <a:off x="5806024" y="4228774"/>
            <a:ext cx="1817184" cy="2268017"/>
          </a:xfrm>
          <a:prstGeom prst="rect">
            <a:avLst/>
          </a:prstGeom>
          <a:noFill/>
          <a:ln>
            <a:noFill/>
          </a:ln>
          <a:effectLst>
            <a:outerShdw blurRad="431800" dist="368300" dir="5760000" sx="106000" sy="106000" algn="ctr" rotWithShape="0">
              <a:srgbClr val="000000">
                <a:alpha val="34000"/>
              </a:srgbClr>
            </a:outerShdw>
          </a:effectLst>
        </p:spPr>
      </p:pic>
      <p:sp>
        <p:nvSpPr>
          <p:cNvPr id="20" name="標題 1">
            <a:extLst>
              <a:ext uri="{FF2B5EF4-FFF2-40B4-BE49-F238E27FC236}">
                <a16:creationId xmlns:a16="http://schemas.microsoft.com/office/drawing/2014/main" id="{F416ADC2-21D4-38A7-4FC2-AF856A23FE5B}"/>
              </a:ext>
            </a:extLst>
          </p:cNvPr>
          <p:cNvSpPr txBox="1">
            <a:spLocks/>
          </p:cNvSpPr>
          <p:nvPr/>
        </p:nvSpPr>
        <p:spPr>
          <a:xfrm>
            <a:off x="0" y="157433"/>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en-US" altLang="zh-TW" err="1">
                <a:latin typeface="+mn-lt"/>
                <a:ea typeface="+mn-ea"/>
                <a:cs typeface="+mn-ea"/>
                <a:sym typeface="+mn-lt"/>
              </a:rPr>
              <a:t>QuTS</a:t>
            </a:r>
            <a:r>
              <a:rPr lang="en-US" altLang="zh-TW">
                <a:latin typeface="+mn-lt"/>
                <a:ea typeface="+mn-ea"/>
                <a:cs typeface="+mn-ea"/>
                <a:sym typeface="+mn-lt"/>
              </a:rPr>
              <a:t> hero operating system</a:t>
            </a:r>
            <a:endParaRPr lang="zh-TW" altLang="en-US">
              <a:latin typeface="+mn-lt"/>
              <a:ea typeface="+mn-ea"/>
              <a:cs typeface="+mn-ea"/>
              <a:sym typeface="+mn-lt"/>
            </a:endParaRPr>
          </a:p>
        </p:txBody>
      </p:sp>
      <p:sp>
        <p:nvSpPr>
          <p:cNvPr id="7" name="Google Shape;79;p16">
            <a:extLst>
              <a:ext uri="{FF2B5EF4-FFF2-40B4-BE49-F238E27FC236}">
                <a16:creationId xmlns:a16="http://schemas.microsoft.com/office/drawing/2014/main" id="{C8A0C211-43F3-D53E-6F38-291C46DF2D3B}"/>
              </a:ext>
            </a:extLst>
          </p:cNvPr>
          <p:cNvSpPr txBox="1">
            <a:spLocks/>
          </p:cNvSpPr>
          <p:nvPr/>
        </p:nvSpPr>
        <p:spPr>
          <a:xfrm>
            <a:off x="265804" y="1923334"/>
            <a:ext cx="3327756"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spcBef>
                <a:spcPts val="0"/>
              </a:spcBef>
            </a:pPr>
            <a:r>
              <a:rPr lang="en-US" sz="2600" b="1">
                <a:solidFill>
                  <a:srgbClr val="FFC000"/>
                </a:solidFill>
                <a:latin typeface="+mn-lt"/>
                <a:ea typeface="+mn-ea"/>
                <a:cs typeface="+mn-ea"/>
                <a:sym typeface="+mn-lt"/>
              </a:rPr>
              <a:t>Kernel 5.10 LTS</a:t>
            </a:r>
            <a:endParaRPr lang="en" sz="2600" b="1">
              <a:solidFill>
                <a:srgbClr val="FFC000"/>
              </a:solidFill>
              <a:latin typeface="+mn-lt"/>
              <a:ea typeface="+mn-ea"/>
              <a:cs typeface="+mn-ea"/>
              <a:sym typeface="+mn-lt"/>
            </a:endParaRPr>
          </a:p>
        </p:txBody>
      </p:sp>
    </p:spTree>
    <p:extLst>
      <p:ext uri="{BB962C8B-B14F-4D97-AF65-F5344CB8AC3E}">
        <p14:creationId xmlns:p14="http://schemas.microsoft.com/office/powerpoint/2010/main" val="2370277318"/>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圓角 75">
            <a:extLst>
              <a:ext uri="{FF2B5EF4-FFF2-40B4-BE49-F238E27FC236}">
                <a16:creationId xmlns:a16="http://schemas.microsoft.com/office/drawing/2014/main" id="{7FC87B95-29CB-4371-D772-13C31E8A6C6B}"/>
              </a:ext>
            </a:extLst>
          </p:cNvPr>
          <p:cNvSpPr/>
          <p:nvPr/>
        </p:nvSpPr>
        <p:spPr>
          <a:xfrm rot="10800000">
            <a:off x="654041" y="4265259"/>
            <a:ext cx="3010449" cy="2192248"/>
          </a:xfrm>
          <a:prstGeom prst="roundRect">
            <a:avLst>
              <a:gd name="adj" fmla="val 1491"/>
            </a:avLst>
          </a:prstGeom>
          <a:gradFill>
            <a:gsLst>
              <a:gs pos="0">
                <a:schemeClr val="bg1">
                  <a:alpha val="74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75" name="矩形: 圓角 74">
            <a:extLst>
              <a:ext uri="{FF2B5EF4-FFF2-40B4-BE49-F238E27FC236}">
                <a16:creationId xmlns:a16="http://schemas.microsoft.com/office/drawing/2014/main" id="{9CD56C5F-120F-3EC8-EC68-E07B99234CBD}"/>
              </a:ext>
            </a:extLst>
          </p:cNvPr>
          <p:cNvSpPr/>
          <p:nvPr/>
        </p:nvSpPr>
        <p:spPr>
          <a:xfrm rot="10800000">
            <a:off x="665775" y="2853305"/>
            <a:ext cx="3010449" cy="1276565"/>
          </a:xfrm>
          <a:prstGeom prst="roundRect">
            <a:avLst>
              <a:gd name="adj" fmla="val 1491"/>
            </a:avLst>
          </a:prstGeom>
          <a:gradFill>
            <a:gsLst>
              <a:gs pos="0">
                <a:schemeClr val="bg1">
                  <a:alpha val="74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68" name="文字方塊 67" hidden="1">
            <a:extLst>
              <a:ext uri="{FF2B5EF4-FFF2-40B4-BE49-F238E27FC236}">
                <a16:creationId xmlns:a16="http://schemas.microsoft.com/office/drawing/2014/main" id="{DD3DE9F3-AC7D-41D7-A9D9-AABDE7B7D3F5}"/>
              </a:ext>
            </a:extLst>
          </p:cNvPr>
          <p:cNvSpPr txBox="1"/>
          <p:nvPr/>
        </p:nvSpPr>
        <p:spPr>
          <a:xfrm>
            <a:off x="631180" y="362848"/>
            <a:ext cx="10859026" cy="1323439"/>
          </a:xfrm>
          <a:prstGeom prst="rect">
            <a:avLst/>
          </a:prstGeom>
          <a:noFill/>
        </p:spPr>
        <p:txBody>
          <a:bodyPr wrap="square" rtlCol="0" anchor="ctr">
            <a:spAutoFit/>
          </a:bodyPr>
          <a:lstStyle/>
          <a:p>
            <a:pPr algn="ctr"/>
            <a:r>
              <a:rPr lang="en-US" altLang="zh-TW" sz="4000" b="1">
                <a:solidFill>
                  <a:schemeClr val="bg1"/>
                </a:solidFill>
                <a:cs typeface="+mn-ea"/>
                <a:sym typeface="+mn-lt"/>
              </a:rPr>
              <a:t>TS-h1090FU </a:t>
            </a:r>
            <a:r>
              <a:rPr lang="zh-TW" altLang="en-US" sz="4000" b="1">
                <a:solidFill>
                  <a:schemeClr val="bg1"/>
                </a:solidFill>
                <a:cs typeface="+mn-ea"/>
                <a:sym typeface="+mn-lt"/>
              </a:rPr>
              <a:t>具備在線資料縮減技術，</a:t>
            </a:r>
            <a:br>
              <a:rPr lang="en-US" altLang="zh-TW" sz="4000" b="1">
                <a:solidFill>
                  <a:schemeClr val="bg1"/>
                </a:solidFill>
                <a:cs typeface="+mn-ea"/>
                <a:sym typeface="+mn-lt"/>
              </a:rPr>
            </a:br>
            <a:r>
              <a:rPr lang="zh-TW" altLang="en-US" sz="4000" b="1">
                <a:solidFill>
                  <a:schemeClr val="bg1"/>
                </a:solidFill>
                <a:cs typeface="+mn-ea"/>
                <a:sym typeface="+mn-lt"/>
              </a:rPr>
              <a:t>能大幅延長 </a:t>
            </a:r>
            <a:r>
              <a:rPr lang="en-US" altLang="zh-TW" sz="4000" b="1">
                <a:solidFill>
                  <a:schemeClr val="bg1"/>
                </a:solidFill>
                <a:cs typeface="+mn-ea"/>
                <a:sym typeface="+mn-lt"/>
              </a:rPr>
              <a:t>SSD </a:t>
            </a:r>
            <a:r>
              <a:rPr lang="zh-TW" altLang="en-US" sz="4000" b="1">
                <a:solidFill>
                  <a:schemeClr val="bg1"/>
                </a:solidFill>
                <a:cs typeface="+mn-ea"/>
                <a:sym typeface="+mn-lt"/>
              </a:rPr>
              <a:t>的使用壽命</a:t>
            </a:r>
            <a:endParaRPr lang="en-US" altLang="zh-TW" sz="4000" b="1">
              <a:solidFill>
                <a:schemeClr val="bg1"/>
              </a:solidFill>
              <a:cs typeface="+mn-ea"/>
              <a:sym typeface="+mn-lt"/>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536540" y="2924740"/>
            <a:ext cx="2678876" cy="1721387"/>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3976373" y="2012418"/>
            <a:ext cx="7146207" cy="2063693"/>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BDFFF9"/>
              </a:gs>
              <a:gs pos="100000">
                <a:srgbClr val="1DFFE9">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cs typeface="+mn-ea"/>
              <a:sym typeface="+mn-lt"/>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588832" y="5172833"/>
            <a:ext cx="1656974" cy="93784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A</a:t>
                </a:r>
                <a:endParaRPr sz="1400" b="1">
                  <a:cs typeface="+mn-ea"/>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C</a:t>
                </a:r>
                <a:endParaRPr sz="1400" b="1">
                  <a:cs typeface="+mn-ea"/>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B</a:t>
                </a:r>
                <a:endParaRPr sz="1400" b="1">
                  <a:cs typeface="+mn-ea"/>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D</a:t>
                </a:r>
                <a:endParaRPr sz="1400" b="1">
                  <a:cs typeface="+mn-ea"/>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679847" y="5172833"/>
            <a:ext cx="3593102" cy="937840"/>
            <a:chOff x="6147389" y="4066228"/>
            <a:chExt cx="6041382"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cs typeface="+mn-ea"/>
                  <a:sym typeface="+mn-lt"/>
                </a:rPr>
                <a:t>Deduplicated Data</a:t>
              </a:r>
              <a:endParaRPr lang="en-US" sz="1400" b="1">
                <a:solidFill>
                  <a:schemeClr val="bg1"/>
                </a:solidFill>
                <a:cs typeface="+mn-ea"/>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822335" y="5172833"/>
            <a:ext cx="1656974" cy="937840"/>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A</a:t>
                </a:r>
                <a:endParaRPr sz="1400" b="1">
                  <a:cs typeface="+mn-ea"/>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C</a:t>
                </a:r>
                <a:endParaRPr sz="1400" b="1">
                  <a:cs typeface="+mn-ea"/>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B</a:t>
                </a:r>
                <a:endParaRPr sz="1400" b="1">
                  <a:cs typeface="+mn-ea"/>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D</a:t>
                </a:r>
                <a:endParaRPr sz="1400" b="1">
                  <a:cs typeface="+mn-ea"/>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A</a:t>
                </a:r>
                <a:endParaRPr sz="1400" b="1">
                  <a:cs typeface="+mn-ea"/>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C</a:t>
                </a:r>
                <a:endParaRPr sz="1400" b="1">
                  <a:cs typeface="+mn-ea"/>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B</a:t>
                </a:r>
                <a:endParaRPr sz="1400" b="1">
                  <a:cs typeface="+mn-ea"/>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D</a:t>
                </a:r>
                <a:endParaRPr sz="1400" b="1">
                  <a:cs typeface="+mn-ea"/>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cs typeface="+mn-ea"/>
                  <a:sym typeface="+mn-lt"/>
                </a:rPr>
                <a:t>Original Data</a:t>
              </a:r>
              <a:endParaRPr lang="en-US" sz="1400" b="1">
                <a:solidFill>
                  <a:schemeClr val="bg1"/>
                </a:solidFill>
                <a:cs typeface="+mn-ea"/>
                <a:sym typeface="+mn-lt"/>
              </a:endParaRPr>
            </a:p>
          </p:txBody>
        </p:sp>
      </p:grpSp>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07431" y="5172833"/>
            <a:ext cx="1656974" cy="937840"/>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9740893" y="5849432"/>
            <a:ext cx="1246743" cy="181082"/>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cs typeface="+mn-ea"/>
                <a:sym typeface="+mn-lt"/>
              </a:rPr>
              <a:t>SSD Pool</a:t>
            </a:r>
            <a:endParaRPr lang="en-US" sz="1400" b="1">
              <a:solidFill>
                <a:schemeClr val="bg1"/>
              </a:solidFill>
              <a:cs typeface="+mn-ea"/>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4215" y="5325275"/>
            <a:ext cx="366999" cy="467089"/>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6710" y="5325275"/>
            <a:ext cx="366999" cy="467089"/>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16452" y="5325275"/>
            <a:ext cx="366999" cy="467089"/>
          </a:xfrm>
          <a:prstGeom prst="rect">
            <a:avLst/>
          </a:prstGeom>
        </p:spPr>
      </p:pic>
      <p:grpSp>
        <p:nvGrpSpPr>
          <p:cNvPr id="41" name="群組 49">
            <a:extLst>
              <a:ext uri="{FF2B5EF4-FFF2-40B4-BE49-F238E27FC236}">
                <a16:creationId xmlns:a16="http://schemas.microsoft.com/office/drawing/2014/main" id="{F3C59377-00BD-4423-8A25-D3C0CD348115}"/>
              </a:ext>
            </a:extLst>
          </p:cNvPr>
          <p:cNvGrpSpPr/>
          <p:nvPr/>
        </p:nvGrpSpPr>
        <p:grpSpPr>
          <a:xfrm rot="5400000">
            <a:off x="4117765" y="4215823"/>
            <a:ext cx="1062412" cy="827856"/>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5028543" y="4746277"/>
            <a:ext cx="733495" cy="23941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b="1">
                <a:solidFill>
                  <a:srgbClr val="1DFFE9"/>
                </a:solidFill>
                <a:cs typeface="+mn-ea"/>
                <a:sym typeface="+mn-lt"/>
              </a:rPr>
              <a:t>Write</a:t>
            </a:r>
          </a:p>
        </p:txBody>
      </p:sp>
      <p:sp>
        <p:nvSpPr>
          <p:cNvPr id="51" name="Google Shape;460;p24">
            <a:extLst>
              <a:ext uri="{FF2B5EF4-FFF2-40B4-BE49-F238E27FC236}">
                <a16:creationId xmlns:a16="http://schemas.microsoft.com/office/drawing/2014/main" id="{E2032D9E-7439-40F4-A1F0-9782FBC0BC50}"/>
              </a:ext>
            </a:extLst>
          </p:cNvPr>
          <p:cNvSpPr/>
          <p:nvPr/>
        </p:nvSpPr>
        <p:spPr>
          <a:xfrm>
            <a:off x="8621204" y="6171906"/>
            <a:ext cx="2476991" cy="495169"/>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200" b="1">
                <a:solidFill>
                  <a:srgbClr val="1DFFE9"/>
                </a:solidFill>
                <a:cs typeface="+mn-ea"/>
                <a:sym typeface="+mn-lt"/>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14552" y="6223354"/>
            <a:ext cx="1279204" cy="234154"/>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1DFFE9"/>
                </a:solidFill>
                <a:cs typeface="+mn-ea"/>
                <a:sym typeface="+mn-lt"/>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6856056" y="6223354"/>
            <a:ext cx="1354102" cy="198998"/>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1DFFE9"/>
                </a:solidFill>
                <a:cs typeface="+mn-ea"/>
                <a:sym typeface="+mn-lt"/>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313557" y="5463974"/>
            <a:ext cx="4326374" cy="419815"/>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cs typeface="+mn-ea"/>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cs typeface="+mn-ea"/>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cs typeface="+mn-ea"/>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650392" y="5880598"/>
            <a:ext cx="1769538" cy="18588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cs typeface="+mn-ea"/>
                <a:sym typeface="+mn-lt"/>
              </a:rPr>
              <a:t>Compressed Data</a:t>
            </a:r>
            <a:endParaRPr lang="en-US" sz="1400" b="1">
              <a:solidFill>
                <a:schemeClr val="bg1"/>
              </a:solidFill>
              <a:cs typeface="+mn-ea"/>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111620" y="5327910"/>
            <a:ext cx="166648" cy="241588"/>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A</a:t>
            </a:r>
            <a:endParaRPr lang="zh-TW" altLang="en-US" sz="1400" b="1">
              <a:cs typeface="+mn-ea"/>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540908" y="5327910"/>
            <a:ext cx="166648" cy="241588"/>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C</a:t>
            </a:r>
            <a:endParaRPr lang="zh-TW" altLang="en-US" sz="1400" b="1">
              <a:cs typeface="+mn-ea"/>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326264" y="5327910"/>
            <a:ext cx="166648" cy="241588"/>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B</a:t>
            </a:r>
            <a:endParaRPr lang="zh-TW" altLang="en-US" sz="1400" b="1">
              <a:cs typeface="+mn-ea"/>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755551" y="5327910"/>
            <a:ext cx="166648" cy="241588"/>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D</a:t>
            </a:r>
            <a:endParaRPr lang="zh-TW" altLang="en-US" sz="1400" b="1">
              <a:cs typeface="+mn-ea"/>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560370" y="5636668"/>
            <a:ext cx="166648" cy="241588"/>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A</a:t>
            </a:r>
            <a:endParaRPr lang="zh-TW" altLang="en-US" sz="1400" b="1">
              <a:cs typeface="+mn-ea"/>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337109" y="5645465"/>
            <a:ext cx="166648" cy="241588"/>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C</a:t>
            </a:r>
            <a:endParaRPr lang="zh-TW" altLang="en-US" sz="1400" b="1">
              <a:cs typeface="+mn-ea"/>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775213" y="5636668"/>
            <a:ext cx="166648" cy="241588"/>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B</a:t>
            </a:r>
            <a:endParaRPr lang="zh-TW" altLang="en-US" sz="1400" b="1">
              <a:cs typeface="+mn-ea"/>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122229" y="5645466"/>
            <a:ext cx="166648" cy="241588"/>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cs typeface="+mn-ea"/>
                <a:sym typeface="+mn-lt"/>
              </a:rPr>
              <a:t>D</a:t>
            </a:r>
            <a:endParaRPr lang="zh-TW" altLang="en-US" sz="1400" b="1">
              <a:cs typeface="+mn-ea"/>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7545624" y="3399710"/>
            <a:ext cx="3552571" cy="1482128"/>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7940284" y="867201"/>
            <a:ext cx="879891" cy="548455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5641696" y="2020896"/>
            <a:ext cx="5477140" cy="1451687"/>
          </a:xfrm>
          <a:prstGeom prst="rect">
            <a:avLst/>
          </a:prstGeom>
          <a:noFill/>
          <a:ln w="28575">
            <a:solidFill>
              <a:srgbClr val="8FFFF4"/>
            </a:solidFill>
          </a:ln>
          <a:effectLst/>
        </p:spPr>
      </p:pic>
      <p:sp>
        <p:nvSpPr>
          <p:cNvPr id="70" name="Google Shape;426;p24">
            <a:extLst>
              <a:ext uri="{FF2B5EF4-FFF2-40B4-BE49-F238E27FC236}">
                <a16:creationId xmlns:a16="http://schemas.microsoft.com/office/drawing/2014/main" id="{A1A0A9DB-2E39-42EA-9437-19996825887B}"/>
              </a:ext>
            </a:extLst>
          </p:cNvPr>
          <p:cNvSpPr txBox="1"/>
          <p:nvPr/>
        </p:nvSpPr>
        <p:spPr>
          <a:xfrm>
            <a:off x="709904" y="2999377"/>
            <a:ext cx="2836317" cy="963345"/>
          </a:xfrm>
          <a:prstGeom prst="rect">
            <a:avLst/>
          </a:prstGeom>
          <a:noFill/>
          <a:ln>
            <a:noFill/>
          </a:ln>
        </p:spPr>
        <p:txBody>
          <a:bodyPr spcFirstLastPara="1" wrap="square" lIns="45675" tIns="45675" rIns="45675" bIns="45675" anchor="t" anchorCtr="0">
            <a:noAutofit/>
          </a:bodyPr>
          <a:lstStyle/>
          <a:p>
            <a:pPr marL="112773">
              <a:lnSpc>
                <a:spcPts val="2500"/>
              </a:lnSpc>
              <a:buClr>
                <a:schemeClr val="accent2"/>
              </a:buClr>
              <a:buSzPts val="2400"/>
            </a:pPr>
            <a:r>
              <a:rPr lang="en-US" sz="1600">
                <a:solidFill>
                  <a:schemeClr val="bg2">
                    <a:lumMod val="10000"/>
                  </a:schemeClr>
                </a:solidFill>
                <a:cs typeface="+mn-ea"/>
                <a:sym typeface="+mn-lt"/>
              </a:rPr>
              <a:t>ZFS file system with inline deduplications and </a:t>
            </a:r>
            <a:r>
              <a:rPr lang="en-US" sz="1600" err="1">
                <a:solidFill>
                  <a:schemeClr val="bg2">
                    <a:lumMod val="10000"/>
                  </a:schemeClr>
                </a:solidFill>
                <a:cs typeface="+mn-ea"/>
                <a:sym typeface="+mn-lt"/>
              </a:rPr>
              <a:t>compresstion</a:t>
            </a:r>
            <a:r>
              <a:rPr lang="en-US" sz="1600">
                <a:solidFill>
                  <a:schemeClr val="bg2">
                    <a:lumMod val="10000"/>
                  </a:schemeClr>
                </a:solidFill>
                <a:cs typeface="+mn-ea"/>
                <a:sym typeface="+mn-lt"/>
              </a:rPr>
              <a:t> feature</a:t>
            </a:r>
          </a:p>
        </p:txBody>
      </p:sp>
      <p:sp>
        <p:nvSpPr>
          <p:cNvPr id="73" name="Google Shape;427;p24">
            <a:extLst>
              <a:ext uri="{FF2B5EF4-FFF2-40B4-BE49-F238E27FC236}">
                <a16:creationId xmlns:a16="http://schemas.microsoft.com/office/drawing/2014/main" id="{00A43238-BE22-4BE1-BFBE-F30EF3C69942}"/>
              </a:ext>
            </a:extLst>
          </p:cNvPr>
          <p:cNvSpPr txBox="1"/>
          <p:nvPr/>
        </p:nvSpPr>
        <p:spPr>
          <a:xfrm>
            <a:off x="677076" y="4367661"/>
            <a:ext cx="2846698" cy="1836317"/>
          </a:xfrm>
          <a:prstGeom prst="rect">
            <a:avLst/>
          </a:prstGeom>
          <a:noFill/>
          <a:ln>
            <a:noFill/>
          </a:ln>
        </p:spPr>
        <p:txBody>
          <a:bodyPr spcFirstLastPara="1" wrap="square" lIns="91425" tIns="91425" rIns="91425" bIns="91425" anchor="t" anchorCtr="0">
            <a:noAutofit/>
          </a:bodyPr>
          <a:lstStyle/>
          <a:p>
            <a:pPr marL="139697">
              <a:lnSpc>
                <a:spcPts val="2400"/>
              </a:lnSpc>
              <a:buClr>
                <a:srgbClr val="D8D8D8"/>
              </a:buClr>
              <a:buSzPts val="1400"/>
            </a:pPr>
            <a:r>
              <a:rPr lang="en-US" sz="1600">
                <a:solidFill>
                  <a:schemeClr val="bg2">
                    <a:lumMod val="10000"/>
                  </a:schemeClr>
                </a:solidFill>
                <a:cs typeface="+mn-ea"/>
                <a:sym typeface="+mn-lt"/>
              </a:rPr>
              <a:t>It's the best choice to pair with the all-flash and SSD storage because it reduces the data size and pattern that need to be written to the SSD directly. </a:t>
            </a:r>
          </a:p>
        </p:txBody>
      </p:sp>
      <p:sp>
        <p:nvSpPr>
          <p:cNvPr id="5" name="標題 4">
            <a:extLst>
              <a:ext uri="{FF2B5EF4-FFF2-40B4-BE49-F238E27FC236}">
                <a16:creationId xmlns:a16="http://schemas.microsoft.com/office/drawing/2014/main" id="{0D6759EF-D206-4D6C-5129-047A6B132258}"/>
              </a:ext>
            </a:extLst>
          </p:cNvPr>
          <p:cNvSpPr>
            <a:spLocks noGrp="1"/>
          </p:cNvSpPr>
          <p:nvPr>
            <p:ph type="title"/>
          </p:nvPr>
        </p:nvSpPr>
        <p:spPr>
          <a:xfrm>
            <a:off x="524933" y="170376"/>
            <a:ext cx="11142133" cy="1325563"/>
          </a:xfrm>
        </p:spPr>
        <p:txBody>
          <a:bodyPr>
            <a:normAutofit/>
          </a:bodyPr>
          <a:lstStyle/>
          <a:p>
            <a:pPr algn="ctr">
              <a:lnSpc>
                <a:spcPts val="5000"/>
              </a:lnSpc>
            </a:pPr>
            <a:r>
              <a:rPr lang="en-US" altLang="zh-TW" sz="3800" dirty="0">
                <a:latin typeface="+mn-lt"/>
                <a:ea typeface="+mn-ea"/>
                <a:cs typeface="+mn-ea"/>
                <a:sym typeface="+mn-lt"/>
              </a:rPr>
              <a:t>NAS &amp; </a:t>
            </a:r>
            <a:r>
              <a:rPr lang="en-US" altLang="zh-TW" sz="3800" dirty="0" err="1">
                <a:latin typeface="+mn-lt"/>
                <a:ea typeface="+mn-ea"/>
                <a:cs typeface="+mn-ea"/>
                <a:sym typeface="+mn-lt"/>
              </a:rPr>
              <a:t>QuTS</a:t>
            </a:r>
            <a:r>
              <a:rPr lang="en-US" altLang="zh-TW" sz="3800" dirty="0">
                <a:latin typeface="+mn-lt"/>
                <a:ea typeface="+mn-ea"/>
                <a:cs typeface="+mn-ea"/>
                <a:sym typeface="+mn-lt"/>
              </a:rPr>
              <a:t> hero O.S. support powerful data reduction technologies to extend SSD endurance</a:t>
            </a:r>
          </a:p>
        </p:txBody>
      </p:sp>
      <p:grpSp>
        <p:nvGrpSpPr>
          <p:cNvPr id="74" name="群組 73">
            <a:extLst>
              <a:ext uri="{FF2B5EF4-FFF2-40B4-BE49-F238E27FC236}">
                <a16:creationId xmlns:a16="http://schemas.microsoft.com/office/drawing/2014/main" id="{25147E6D-801C-7557-C1EC-DA7832DE9DFB}"/>
              </a:ext>
            </a:extLst>
          </p:cNvPr>
          <p:cNvGrpSpPr/>
          <p:nvPr/>
        </p:nvGrpSpPr>
        <p:grpSpPr>
          <a:xfrm>
            <a:off x="0" y="1968167"/>
            <a:ext cx="5313556" cy="664387"/>
            <a:chOff x="0" y="2010093"/>
            <a:chExt cx="4930823" cy="552594"/>
          </a:xfrm>
        </p:grpSpPr>
        <p:sp>
          <p:nvSpPr>
            <p:cNvPr id="22" name="矩形: 圓角化同側角落 21">
              <a:extLst>
                <a:ext uri="{FF2B5EF4-FFF2-40B4-BE49-F238E27FC236}">
                  <a16:creationId xmlns:a16="http://schemas.microsoft.com/office/drawing/2014/main" id="{0CCC2CA0-FA4E-D145-B934-91B04BC12B9B}"/>
                </a:ext>
              </a:extLst>
            </p:cNvPr>
            <p:cNvSpPr/>
            <p:nvPr/>
          </p:nvSpPr>
          <p:spPr>
            <a:xfrm rot="5400000">
              <a:off x="2145916" y="-130784"/>
              <a:ext cx="547555" cy="4839388"/>
            </a:xfrm>
            <a:prstGeom prst="round2SameRect">
              <a:avLst>
                <a:gd name="adj1" fmla="val 15909"/>
                <a:gd name="adj2" fmla="val 0"/>
              </a:avLst>
            </a:prstGeom>
            <a:gradFill>
              <a:gsLst>
                <a:gs pos="100000">
                  <a:srgbClr val="EC6A08"/>
                </a:gs>
                <a:gs pos="0">
                  <a:srgbClr val="E9411F"/>
                </a:gs>
              </a:gsLst>
              <a:lin ang="2700000" scaled="0"/>
            </a:gradFill>
            <a:ln>
              <a:solidFill>
                <a:srgbClr val="EC6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2" name="文字方塊 71">
              <a:extLst>
                <a:ext uri="{FF2B5EF4-FFF2-40B4-BE49-F238E27FC236}">
                  <a16:creationId xmlns:a16="http://schemas.microsoft.com/office/drawing/2014/main" id="{22B2FE5C-D175-D40C-C94B-4478F52FB91F}"/>
                </a:ext>
              </a:extLst>
            </p:cNvPr>
            <p:cNvSpPr txBox="1"/>
            <p:nvPr/>
          </p:nvSpPr>
          <p:spPr>
            <a:xfrm>
              <a:off x="568375" y="2010093"/>
              <a:ext cx="4362448" cy="537577"/>
            </a:xfrm>
            <a:prstGeom prst="rect">
              <a:avLst/>
            </a:prstGeom>
            <a:noFill/>
          </p:spPr>
          <p:txBody>
            <a:bodyPr wrap="square">
              <a:spAutoFit/>
            </a:bodyPr>
            <a:lstStyle/>
            <a:p>
              <a:pPr defTabSz="1219170">
                <a:buClr>
                  <a:srgbClr val="000000"/>
                </a:buClr>
                <a:defRPr/>
              </a:pPr>
              <a:r>
                <a:rPr lang="en-US" altLang="zh-TW" b="1" kern="0">
                  <a:solidFill>
                    <a:schemeClr val="bg1"/>
                  </a:solidFill>
                  <a:cs typeface="+mn-ea"/>
                  <a:sym typeface="+mn-lt"/>
                </a:rPr>
                <a:t>Only available when during inline data process before writing</a:t>
              </a:r>
              <a:endParaRPr lang="zh-TW" altLang="en-US" b="1" kern="0">
                <a:solidFill>
                  <a:schemeClr val="bg1"/>
                </a:solidFill>
                <a:cs typeface="+mn-ea"/>
                <a:sym typeface="+mn-lt"/>
              </a:endParaRPr>
            </a:p>
          </p:txBody>
        </p:sp>
      </p:grpSp>
    </p:spTree>
    <p:extLst>
      <p:ext uri="{BB962C8B-B14F-4D97-AF65-F5344CB8AC3E}">
        <p14:creationId xmlns:p14="http://schemas.microsoft.com/office/powerpoint/2010/main" val="3390981672"/>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圓角 24">
            <a:extLst>
              <a:ext uri="{FF2B5EF4-FFF2-40B4-BE49-F238E27FC236}">
                <a16:creationId xmlns:a16="http://schemas.microsoft.com/office/drawing/2014/main" id="{90A7CAE8-1CB7-7F97-DD42-932187AA8EF4}"/>
              </a:ext>
            </a:extLst>
          </p:cNvPr>
          <p:cNvSpPr/>
          <p:nvPr/>
        </p:nvSpPr>
        <p:spPr>
          <a:xfrm>
            <a:off x="5498503" y="1510776"/>
            <a:ext cx="6934310"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 name="矩形: 圓角 24">
            <a:extLst>
              <a:ext uri="{FF2B5EF4-FFF2-40B4-BE49-F238E27FC236}">
                <a16:creationId xmlns:a16="http://schemas.microsoft.com/office/drawing/2014/main" id="{FA73F5A0-4680-8494-62F4-46EE4FF45056}"/>
              </a:ext>
            </a:extLst>
          </p:cNvPr>
          <p:cNvSpPr/>
          <p:nvPr/>
        </p:nvSpPr>
        <p:spPr>
          <a:xfrm>
            <a:off x="-137625" y="1321126"/>
            <a:ext cx="6934310"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Shape 317">
            <a:extLst>
              <a:ext uri="{FF2B5EF4-FFF2-40B4-BE49-F238E27FC236}">
                <a16:creationId xmlns:a16="http://schemas.microsoft.com/office/drawing/2014/main" id="{34AD1B37-FFF4-3091-6C4F-0880529CF385}"/>
              </a:ext>
            </a:extLst>
          </p:cNvPr>
          <p:cNvSpPr/>
          <p:nvPr/>
        </p:nvSpPr>
        <p:spPr>
          <a:xfrm>
            <a:off x="382158" y="2284307"/>
            <a:ext cx="5586026" cy="4321743"/>
          </a:xfrm>
          <a:prstGeom prst="roundRect">
            <a:avLst>
              <a:gd name="adj" fmla="val 1428"/>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58" name="矩形: 圓角 57">
            <a:extLst>
              <a:ext uri="{FF2B5EF4-FFF2-40B4-BE49-F238E27FC236}">
                <a16:creationId xmlns:a16="http://schemas.microsoft.com/office/drawing/2014/main" id="{75441FEA-2475-D5C9-AE86-1C0C1210DBC0}"/>
              </a:ext>
            </a:extLst>
          </p:cNvPr>
          <p:cNvSpPr/>
          <p:nvPr/>
        </p:nvSpPr>
        <p:spPr>
          <a:xfrm>
            <a:off x="829091" y="1999842"/>
            <a:ext cx="4967140" cy="522371"/>
          </a:xfrm>
          <a:prstGeom prst="roundRect">
            <a:avLst>
              <a:gd name="adj" fmla="val 9373"/>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標題 1">
            <a:extLst>
              <a:ext uri="{FF2B5EF4-FFF2-40B4-BE49-F238E27FC236}">
                <a16:creationId xmlns:a16="http://schemas.microsoft.com/office/drawing/2014/main" id="{20225FCC-E296-42AC-9A92-153524FEC3AD}"/>
              </a:ext>
            </a:extLst>
          </p:cNvPr>
          <p:cNvSpPr>
            <a:spLocks noGrp="1"/>
          </p:cNvSpPr>
          <p:nvPr>
            <p:ph type="title" idx="4294967295"/>
          </p:nvPr>
        </p:nvSpPr>
        <p:spPr>
          <a:xfrm>
            <a:off x="0" y="220881"/>
            <a:ext cx="12192000" cy="841915"/>
          </a:xfrm>
        </p:spPr>
        <p:txBody>
          <a:bodyPr/>
          <a:lstStyle/>
          <a:p>
            <a:pPr algn="ctr"/>
            <a:r>
              <a:rPr lang="en-US" altLang="zh-TW" err="1">
                <a:solidFill>
                  <a:schemeClr val="bg1"/>
                </a:solidFill>
                <a:latin typeface="+mn-lt"/>
                <a:ea typeface="+mn-ea"/>
                <a:cs typeface="+mn-ea"/>
                <a:sym typeface="+mn-lt"/>
              </a:rPr>
              <a:t>SnapSync</a:t>
            </a:r>
            <a:endParaRPr lang="zh-TW" altLang="en-US">
              <a:solidFill>
                <a:schemeClr val="bg1"/>
              </a:solidFill>
              <a:latin typeface="+mn-lt"/>
              <a:ea typeface="+mn-ea"/>
              <a:cs typeface="+mn-ea"/>
              <a:sym typeface="+mn-lt"/>
            </a:endParaRP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369536" y="1014466"/>
            <a:ext cx="11427271" cy="430887"/>
          </a:xfrm>
          <a:prstGeom prst="rect">
            <a:avLst/>
          </a:prstGeom>
          <a:noFill/>
        </p:spPr>
        <p:txBody>
          <a:bodyPr wrap="square">
            <a:spAutoFit/>
          </a:bodyPr>
          <a:lstStyle/>
          <a:p>
            <a:pPr algn="ctr"/>
            <a:r>
              <a:rPr lang="en-US" altLang="zh-TW" sz="2200">
                <a:solidFill>
                  <a:schemeClr val="bg1"/>
                </a:solidFill>
                <a:cs typeface="+mn-ea"/>
                <a:sym typeface="+mn-lt"/>
              </a:rPr>
              <a:t>The most cost-effective backup, data protection, and disaster recovery solution</a:t>
            </a:r>
          </a:p>
        </p:txBody>
      </p:sp>
      <p:grpSp>
        <p:nvGrpSpPr>
          <p:cNvPr id="4" name="群組 3" hidden="1">
            <a:extLst>
              <a:ext uri="{FF2B5EF4-FFF2-40B4-BE49-F238E27FC236}">
                <a16:creationId xmlns:a16="http://schemas.microsoft.com/office/drawing/2014/main" id="{FBCB43E9-3C9A-768C-1B81-9E858822DF2D}"/>
              </a:ext>
            </a:extLst>
          </p:cNvPr>
          <p:cNvGrpSpPr/>
          <p:nvPr/>
        </p:nvGrpSpPr>
        <p:grpSpPr>
          <a:xfrm>
            <a:off x="441119" y="1992142"/>
            <a:ext cx="11046692" cy="6018318"/>
            <a:chOff x="441119" y="1992142"/>
            <a:chExt cx="11046692" cy="6018318"/>
          </a:xfrm>
        </p:grpSpPr>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294972"/>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4C207531-2253-4E3E-9F12-B49519C21C12}"/>
                </a:ext>
              </a:extLst>
            </p:cNvPr>
            <p:cNvSpPr txBox="1"/>
            <p:nvPr/>
          </p:nvSpPr>
          <p:spPr>
            <a:xfrm>
              <a:off x="6423484" y="2501404"/>
              <a:ext cx="2257349" cy="379656"/>
            </a:xfrm>
            <a:prstGeom prst="rect">
              <a:avLst/>
            </a:prstGeom>
            <a:noFill/>
          </p:spPr>
          <p:txBody>
            <a:bodyPr wrap="none" rtlCol="0">
              <a:spAutoFit/>
            </a:bodyPr>
            <a:lstStyle/>
            <a:p>
              <a:r>
                <a:rPr lang="en-US" altLang="zh-TW" sz="1867" b="1">
                  <a:solidFill>
                    <a:schemeClr val="bg1"/>
                  </a:solidFill>
                  <a:cs typeface="+mn-ea"/>
                  <a:sym typeface="+mn-lt"/>
                </a:rPr>
                <a:t>Production Server</a:t>
              </a:r>
              <a:endParaRPr lang="zh-TW" altLang="en-US" sz="1867" b="1">
                <a:solidFill>
                  <a:schemeClr val="bg1"/>
                </a:solidFill>
                <a:cs typeface="+mn-ea"/>
                <a:sym typeface="+mn-lt"/>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60618" y="5118346"/>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cs typeface="+mn-ea"/>
                  <a:sym typeface="+mn-lt"/>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cs typeface="+mn-ea"/>
                  <a:sym typeface="+mn-lt"/>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616542"/>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91976" y="2713952"/>
              <a:ext cx="1209541" cy="939888"/>
              <a:chOff x="-1775124" y="4074892"/>
              <a:chExt cx="620254" cy="492851"/>
            </a:xfrm>
            <a:gradFill>
              <a:gsLst>
                <a:gs pos="0">
                  <a:srgbClr val="0D60FE"/>
                </a:gs>
                <a:gs pos="100000">
                  <a:srgbClr val="4092E5"/>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cs typeface="+mn-ea"/>
                  <a:sym typeface="+mn-lt"/>
                </a:endParaRPr>
              </a:p>
            </p:txBody>
          </p:sp>
        </p:grpSp>
        <p:sp>
          <p:nvSpPr>
            <p:cNvPr id="63" name="矩形 901">
              <a:extLst>
                <a:ext uri="{FF2B5EF4-FFF2-40B4-BE49-F238E27FC236}">
                  <a16:creationId xmlns:a16="http://schemas.microsoft.com/office/drawing/2014/main" id="{F525F459-4C51-45F9-99A9-5BB3542D5BF8}"/>
                </a:ext>
              </a:extLst>
            </p:cNvPr>
            <p:cNvSpPr/>
            <p:nvPr/>
          </p:nvSpPr>
          <p:spPr>
            <a:xfrm>
              <a:off x="1058001" y="4042793"/>
              <a:ext cx="833883" cy="318100"/>
            </a:xfrm>
            <a:prstGeom prst="rect">
              <a:avLst/>
            </a:prstGeom>
          </p:spPr>
          <p:txBody>
            <a:bodyPr wrap="none" anchor="t">
              <a:spAutoFit/>
            </a:bodyPr>
            <a:lstStyle/>
            <a:p>
              <a:r>
                <a:rPr lang="en-US" altLang="zh-TW" sz="1467" b="1">
                  <a:solidFill>
                    <a:schemeClr val="bg1"/>
                  </a:solidFill>
                  <a:cs typeface="+mn-ea"/>
                  <a:sym typeface="+mn-lt"/>
                </a:rPr>
                <a:t>Normal</a:t>
              </a:r>
              <a:endParaRPr lang="en-US" sz="1467">
                <a:solidFill>
                  <a:schemeClr val="bg1"/>
                </a:solidFill>
                <a:cs typeface="+mn-ea"/>
                <a:sym typeface="+mn-lt"/>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94393" y="5538847"/>
              <a:ext cx="1740047" cy="318100"/>
            </a:xfrm>
            <a:prstGeom prst="rect">
              <a:avLst/>
            </a:prstGeom>
          </p:spPr>
          <p:txBody>
            <a:bodyPr wrap="square" anchor="t">
              <a:spAutoFit/>
            </a:bodyPr>
            <a:lstStyle/>
            <a:p>
              <a:pPr algn="ctr"/>
              <a:r>
                <a:rPr lang="en-US" altLang="zh-TW" sz="1467" b="1">
                  <a:solidFill>
                    <a:schemeClr val="bg1"/>
                  </a:solidFill>
                  <a:cs typeface="+mn-ea"/>
                  <a:sym typeface="+mn-lt"/>
                </a:rPr>
                <a:t>Secondary NAS</a:t>
              </a:r>
              <a:endParaRPr lang="en-US" sz="1467">
                <a:solidFill>
                  <a:schemeClr val="bg1"/>
                </a:solidFill>
                <a:cs typeface="+mn-ea"/>
                <a:sym typeface="+mn-lt"/>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482495" y="4912212"/>
              <a:ext cx="1740047" cy="297454"/>
            </a:xfrm>
            <a:prstGeom prst="rect">
              <a:avLst/>
            </a:prstGeom>
          </p:spPr>
          <p:txBody>
            <a:bodyPr wrap="square" anchor="t">
              <a:spAutoFit/>
            </a:bodyPr>
            <a:lstStyle/>
            <a:p>
              <a:pPr algn="ctr"/>
              <a:r>
                <a:rPr lang="en-US" altLang="zh-TW" sz="1333" b="1">
                  <a:solidFill>
                    <a:schemeClr val="bg1"/>
                  </a:solidFill>
                  <a:cs typeface="+mn-ea"/>
                  <a:sym typeface="+mn-lt"/>
                </a:rPr>
                <a:t>By schedule</a:t>
              </a:r>
              <a:endParaRPr lang="en-US" sz="1333">
                <a:solidFill>
                  <a:schemeClr val="bg1"/>
                </a:solidFill>
                <a:cs typeface="+mn-ea"/>
                <a:sym typeface="+mn-lt"/>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555375" y="5359491"/>
              <a:ext cx="1740047" cy="287323"/>
            </a:xfrm>
            <a:prstGeom prst="rect">
              <a:avLst/>
            </a:prstGeom>
          </p:spPr>
          <p:txBody>
            <a:bodyPr wrap="square" anchor="t">
              <a:spAutoFit/>
            </a:bodyPr>
            <a:lstStyle/>
            <a:p>
              <a:pPr algn="ctr"/>
              <a:r>
                <a:rPr lang="en-US" altLang="zh-TW" sz="1267" b="1">
                  <a:solidFill>
                    <a:schemeClr val="bg1"/>
                  </a:solidFill>
                  <a:cs typeface="+mn-ea"/>
                  <a:sym typeface="+mn-lt"/>
                </a:rPr>
                <a:t>Snapshot send</a:t>
              </a:r>
              <a:endParaRPr lang="en-US" sz="1267">
                <a:solidFill>
                  <a:schemeClr val="bg1"/>
                </a:solidFill>
                <a:cs typeface="+mn-ea"/>
                <a:sym typeface="+mn-lt"/>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580889" y="5107452"/>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cs typeface="+mn-ea"/>
                  <a:sym typeface="+mn-lt"/>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cs typeface="+mn-ea"/>
                  <a:sym typeface="+mn-lt"/>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cs typeface="+mn-ea"/>
                  <a:sym typeface="+mn-lt"/>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330315" y="3071070"/>
              <a:ext cx="37567" cy="1898275"/>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481988" y="3852442"/>
              <a:ext cx="833883" cy="318100"/>
            </a:xfrm>
            <a:prstGeom prst="rect">
              <a:avLst/>
            </a:prstGeom>
          </p:spPr>
          <p:txBody>
            <a:bodyPr wrap="none" anchor="t">
              <a:spAutoFit/>
            </a:bodyPr>
            <a:lstStyle/>
            <a:p>
              <a:r>
                <a:rPr lang="en-US" altLang="zh-TW" sz="1467" b="1">
                  <a:solidFill>
                    <a:schemeClr val="bg1"/>
                  </a:solidFill>
                  <a:cs typeface="+mn-ea"/>
                  <a:sym typeface="+mn-lt"/>
                </a:rPr>
                <a:t>Normal</a:t>
              </a:r>
              <a:endParaRPr lang="en-US" sz="1467">
                <a:solidFill>
                  <a:schemeClr val="bg1"/>
                </a:solidFill>
                <a:cs typeface="+mn-ea"/>
                <a:sym typeface="+mn-lt"/>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454754" y="5534871"/>
              <a:ext cx="1740047" cy="318100"/>
            </a:xfrm>
            <a:prstGeom prst="rect">
              <a:avLst/>
            </a:prstGeom>
          </p:spPr>
          <p:txBody>
            <a:bodyPr wrap="square" anchor="t">
              <a:spAutoFit/>
            </a:bodyPr>
            <a:lstStyle/>
            <a:p>
              <a:pPr algn="ctr"/>
              <a:r>
                <a:rPr lang="en-US" altLang="zh-TW" sz="1467" b="1">
                  <a:solidFill>
                    <a:schemeClr val="bg1"/>
                  </a:solidFill>
                  <a:cs typeface="+mn-ea"/>
                  <a:sym typeface="+mn-lt"/>
                </a:rPr>
                <a:t>Primary NAS</a:t>
              </a:r>
              <a:endParaRPr lang="en-US" sz="1467">
                <a:solidFill>
                  <a:schemeClr val="bg1"/>
                </a:solidFill>
                <a:cs typeface="+mn-ea"/>
                <a:sym typeface="+mn-lt"/>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02590" y="5539340"/>
              <a:ext cx="1740047" cy="318100"/>
            </a:xfrm>
            <a:prstGeom prst="rect">
              <a:avLst/>
            </a:prstGeom>
          </p:spPr>
          <p:txBody>
            <a:bodyPr wrap="square" anchor="t">
              <a:spAutoFit/>
            </a:bodyPr>
            <a:lstStyle/>
            <a:p>
              <a:pPr algn="ctr"/>
              <a:r>
                <a:rPr lang="en-US" altLang="zh-TW" sz="1467" b="1">
                  <a:solidFill>
                    <a:schemeClr val="bg1"/>
                  </a:solidFill>
                  <a:cs typeface="+mn-ea"/>
                  <a:sym typeface="+mn-lt"/>
                </a:rPr>
                <a:t>Secondary NAS</a:t>
              </a:r>
              <a:endParaRPr lang="en-US" sz="1467">
                <a:solidFill>
                  <a:schemeClr val="bg1"/>
                </a:solidFill>
                <a:cs typeface="+mn-ea"/>
                <a:sym typeface="+mn-lt"/>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284984"/>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7994261" y="5288626"/>
              <a:ext cx="1740047" cy="502573"/>
            </a:xfrm>
            <a:prstGeom prst="rect">
              <a:avLst/>
            </a:prstGeom>
          </p:spPr>
          <p:txBody>
            <a:bodyPr wrap="square" anchor="t">
              <a:spAutoFit/>
            </a:bodyPr>
            <a:lstStyle/>
            <a:p>
              <a:pPr algn="ctr"/>
              <a:r>
                <a:rPr lang="en-US" altLang="zh-TW" sz="1333" b="1">
                  <a:solidFill>
                    <a:schemeClr val="bg1"/>
                  </a:solidFill>
                  <a:cs typeface="+mn-ea"/>
                  <a:sym typeface="+mn-lt"/>
                </a:rPr>
                <a:t>Real-time Snapshot</a:t>
              </a:r>
              <a:endParaRPr lang="en-US" sz="1333">
                <a:solidFill>
                  <a:schemeClr val="bg1"/>
                </a:solidFill>
                <a:cs typeface="+mn-ea"/>
                <a:sym typeface="+mn-lt"/>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720499" y="3071068"/>
              <a:ext cx="1838989" cy="1851122"/>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6512280" y="2908827"/>
              <a:ext cx="1992229" cy="240091"/>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cs typeface="+mn-ea"/>
                  <a:sym typeface="+mn-lt"/>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8763185" y="3730370"/>
              <a:ext cx="2606804" cy="315471"/>
            </a:xfrm>
            <a:prstGeom prst="rect">
              <a:avLst/>
            </a:prstGeom>
          </p:spPr>
          <p:txBody>
            <a:bodyPr wrap="none" lIns="91440" tIns="45720" rIns="91440" bIns="45720" anchor="t">
              <a:spAutoFit/>
            </a:bodyPr>
            <a:lstStyle/>
            <a:p>
              <a:r>
                <a:rPr lang="en-US" altLang="zh-TW" sz="1450" b="1">
                  <a:solidFill>
                    <a:schemeClr val="bg1"/>
                  </a:solidFill>
                  <a:cs typeface="+mn-ea"/>
                  <a:sym typeface="+mn-lt"/>
                </a:rPr>
                <a:t>Disaster Recovery (RPO=0)</a:t>
              </a:r>
              <a:endParaRPr lang="en-US" sz="1450">
                <a:solidFill>
                  <a:schemeClr val="bg1"/>
                </a:solidFill>
                <a:cs typeface="+mn-ea"/>
                <a:sym typeface="+mn-lt"/>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7720499" y="6004132"/>
              <a:ext cx="2432269" cy="502573"/>
            </a:xfrm>
            <a:prstGeom prst="rect">
              <a:avLst/>
            </a:prstGeom>
          </p:spPr>
          <p:txBody>
            <a:bodyPr wrap="none" anchor="t">
              <a:spAutoFit/>
            </a:bodyPr>
            <a:lstStyle/>
            <a:p>
              <a:r>
                <a:rPr lang="en-US" altLang="zh-TW" sz="1333" b="1">
                  <a:solidFill>
                    <a:schemeClr val="bg1"/>
                  </a:solidFill>
                  <a:cs typeface="+mn-ea"/>
                  <a:sym typeface="+mn-lt"/>
                </a:rPr>
                <a:t>Direct connected via 25GbE</a:t>
              </a:r>
              <a:br>
                <a:rPr lang="en-US" sz="1333" b="1">
                  <a:solidFill>
                    <a:schemeClr val="bg1"/>
                  </a:solidFill>
                  <a:cs typeface="+mn-ea"/>
                  <a:sym typeface="+mn-lt"/>
                </a:rPr>
              </a:br>
              <a:r>
                <a:rPr lang="en-US" sz="1333" b="1">
                  <a:solidFill>
                    <a:schemeClr val="bg1"/>
                  </a:solidFill>
                  <a:cs typeface="+mn-ea"/>
                  <a:sym typeface="+mn-lt"/>
                </a:rPr>
                <a:t>(Round Trip Latency &lt; 5ms)</a:t>
              </a:r>
              <a:endParaRPr lang="en-US" sz="1333">
                <a:solidFill>
                  <a:schemeClr val="bg1"/>
                </a:solidFill>
                <a:cs typeface="+mn-ea"/>
                <a:sym typeface="+mn-lt"/>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79943" y="4632193"/>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cs typeface="+mn-ea"/>
                  <a:sym typeface="+mn-lt"/>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441119" y="2043354"/>
              <a:ext cx="4679047" cy="338554"/>
            </a:xfrm>
            <a:prstGeom prst="rect">
              <a:avLst/>
            </a:prstGeom>
            <a:noFill/>
          </p:spPr>
          <p:txBody>
            <a:bodyPr wrap="square" lIns="91440" tIns="45720" rIns="91440" bIns="45720" anchor="t">
              <a:spAutoFit/>
            </a:bodyPr>
            <a:lstStyle/>
            <a:p>
              <a:pPr algn="ctr"/>
              <a:r>
                <a:rPr lang="en-US" altLang="zh-TW" sz="1600" b="1">
                  <a:solidFill>
                    <a:schemeClr val="bg1"/>
                  </a:solidFill>
                  <a:cs typeface="+mn-ea"/>
                  <a:sym typeface="+mn-lt"/>
                </a:rPr>
                <a:t>Schedule </a:t>
              </a:r>
              <a:r>
                <a:rPr lang="en-US" altLang="zh-TW" sz="1600" b="1" err="1">
                  <a:solidFill>
                    <a:schemeClr val="bg1"/>
                  </a:solidFill>
                  <a:cs typeface="+mn-ea"/>
                  <a:sym typeface="+mn-lt"/>
                </a:rPr>
                <a:t>SnapSync</a:t>
              </a:r>
              <a:r>
                <a:rPr lang="en-US" altLang="zh-TW" sz="1600" b="1">
                  <a:solidFill>
                    <a:schemeClr val="bg1"/>
                  </a:solidFill>
                  <a:cs typeface="+mn-ea"/>
                  <a:sym typeface="+mn-lt"/>
                </a:rPr>
                <a:t>: 5min~60min</a:t>
              </a:r>
              <a:endParaRPr lang="zh-TW" altLang="en-US" sz="1600" b="1">
                <a:solidFill>
                  <a:schemeClr val="bg1"/>
                </a:solidFill>
                <a:cs typeface="+mn-ea"/>
                <a:sym typeface="+mn-lt"/>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6423484" y="2029005"/>
              <a:ext cx="2974645" cy="338554"/>
            </a:xfrm>
            <a:prstGeom prst="rect">
              <a:avLst/>
            </a:prstGeom>
            <a:noFill/>
          </p:spPr>
          <p:txBody>
            <a:bodyPr wrap="square" lIns="91440" tIns="45720" rIns="91440" bIns="45720" anchor="t">
              <a:spAutoFit/>
            </a:bodyPr>
            <a:lstStyle/>
            <a:p>
              <a:pPr algn="ctr"/>
              <a:r>
                <a:rPr lang="en-US" altLang="zh-TW" sz="1600" b="1">
                  <a:solidFill>
                    <a:schemeClr val="bg1"/>
                  </a:solidFill>
                  <a:cs typeface="+mn-ea"/>
                  <a:sym typeface="+mn-lt"/>
                </a:rPr>
                <a:t>Realtime </a:t>
              </a:r>
              <a:r>
                <a:rPr lang="en-US" altLang="zh-TW" sz="1600" b="1" err="1">
                  <a:solidFill>
                    <a:schemeClr val="bg1"/>
                  </a:solidFill>
                  <a:cs typeface="+mn-ea"/>
                  <a:sym typeface="+mn-lt"/>
                </a:rPr>
                <a:t>SnapSync</a:t>
              </a:r>
              <a:r>
                <a:rPr lang="en-US" altLang="zh-TW" sz="1600" b="1">
                  <a:solidFill>
                    <a:schemeClr val="bg1"/>
                  </a:solidFill>
                  <a:cs typeface="+mn-ea"/>
                  <a:sym typeface="+mn-lt"/>
                </a:rPr>
                <a:t>: RPO=0</a:t>
              </a: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2548479" y="4097848"/>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cs typeface="+mn-ea"/>
                  <a:sym typeface="+mn-lt"/>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139" name="矩形: 圓角 53">
              <a:extLst>
                <a:ext uri="{FF2B5EF4-FFF2-40B4-BE49-F238E27FC236}">
                  <a16:creationId xmlns:a16="http://schemas.microsoft.com/office/drawing/2014/main" id="{8BDF336F-A0A7-449D-9774-6FD963980198}"/>
                </a:ext>
              </a:extLst>
            </p:cNvPr>
            <p:cNvSpPr/>
            <p:nvPr/>
          </p:nvSpPr>
          <p:spPr>
            <a:xfrm>
              <a:off x="646239"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cs typeface="+mn-ea"/>
                <a:sym typeface="+mn-lt"/>
              </a:endParaRPr>
            </a:p>
          </p:txBody>
        </p:sp>
        <p:sp>
          <p:nvSpPr>
            <p:cNvPr id="140" name="矩形: 圓角 53">
              <a:extLst>
                <a:ext uri="{FF2B5EF4-FFF2-40B4-BE49-F238E27FC236}">
                  <a16:creationId xmlns:a16="http://schemas.microsoft.com/office/drawing/2014/main" id="{C0B6E1A3-47B4-4911-9A4F-699AC5132878}"/>
                </a:ext>
              </a:extLst>
            </p:cNvPr>
            <p:cNvSpPr/>
            <p:nvPr/>
          </p:nvSpPr>
          <p:spPr>
            <a:xfrm>
              <a:off x="6173940"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cs typeface="+mn-ea"/>
                <a:sym typeface="+mn-lt"/>
              </a:endParaRPr>
            </a:p>
          </p:txBody>
        </p:sp>
        <p:sp>
          <p:nvSpPr>
            <p:cNvPr id="137" name="矩形 901">
              <a:extLst>
                <a:ext uri="{FF2B5EF4-FFF2-40B4-BE49-F238E27FC236}">
                  <a16:creationId xmlns:a16="http://schemas.microsoft.com/office/drawing/2014/main" id="{1F2A0DCD-8884-D982-690D-BB7A12FD256A}"/>
                </a:ext>
              </a:extLst>
            </p:cNvPr>
            <p:cNvSpPr/>
            <p:nvPr/>
          </p:nvSpPr>
          <p:spPr>
            <a:xfrm>
              <a:off x="946557" y="5558159"/>
              <a:ext cx="1740047" cy="318100"/>
            </a:xfrm>
            <a:prstGeom prst="rect">
              <a:avLst/>
            </a:prstGeom>
          </p:spPr>
          <p:txBody>
            <a:bodyPr wrap="square" anchor="t">
              <a:spAutoFit/>
            </a:bodyPr>
            <a:lstStyle/>
            <a:p>
              <a:pPr algn="ctr"/>
              <a:r>
                <a:rPr lang="en-US" altLang="zh-TW" sz="1467" b="1">
                  <a:solidFill>
                    <a:schemeClr val="bg1"/>
                  </a:solidFill>
                  <a:cs typeface="+mn-ea"/>
                  <a:sym typeface="+mn-lt"/>
                </a:rPr>
                <a:t>Primary NAS</a:t>
              </a:r>
              <a:endParaRPr lang="en-US" sz="1467">
                <a:solidFill>
                  <a:schemeClr val="bg1"/>
                </a:solidFill>
                <a:cs typeface="+mn-ea"/>
                <a:sym typeface="+mn-lt"/>
              </a:endParaRPr>
            </a:p>
          </p:txBody>
        </p:sp>
        <p:pic>
          <p:nvPicPr>
            <p:cNvPr id="5122" name="Picture 2" descr="ts-h3087xu-rp">
              <a:extLst>
                <a:ext uri="{FF2B5EF4-FFF2-40B4-BE49-F238E27FC236}">
                  <a16:creationId xmlns:a16="http://schemas.microsoft.com/office/drawing/2014/main" id="{2290A2EB-B271-8EA7-E04C-DD3E3F10F38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314" y="4363375"/>
              <a:ext cx="1995295" cy="1247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s-h3087xu-rp">
              <a:extLst>
                <a:ext uri="{FF2B5EF4-FFF2-40B4-BE49-F238E27FC236}">
                  <a16:creationId xmlns:a16="http://schemas.microsoft.com/office/drawing/2014/main" id="{1EF6638E-07F6-9AC0-2052-70F3B0C33E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6565" y="4327356"/>
              <a:ext cx="1995295" cy="1247059"/>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矩形: 圓角 53">
            <a:extLst>
              <a:ext uri="{FF2B5EF4-FFF2-40B4-BE49-F238E27FC236}">
                <a16:creationId xmlns:a16="http://schemas.microsoft.com/office/drawing/2014/main" id="{425BE851-2F4E-A8AE-EDA3-1ECB2A91A044}"/>
              </a:ext>
            </a:extLst>
          </p:cNvPr>
          <p:cNvSpPr/>
          <p:nvPr/>
        </p:nvSpPr>
        <p:spPr>
          <a:xfrm>
            <a:off x="15495740" y="2038740"/>
            <a:ext cx="5313871" cy="4743118"/>
          </a:xfrm>
          <a:prstGeom prst="roundRect">
            <a:avLst>
              <a:gd name="adj" fmla="val 2038"/>
            </a:avLst>
          </a:prstGeom>
          <a:gradFill>
            <a:gsLst>
              <a:gs pos="47000">
                <a:srgbClr val="FFFFFF">
                  <a:alpha val="32000"/>
                </a:srgbClr>
              </a:gs>
              <a:gs pos="100000">
                <a:srgbClr val="FFFFFF">
                  <a:alpha val="7000"/>
                </a:srgbClr>
              </a:gs>
            </a:gsLst>
            <a:lin ang="5400000" scaled="1"/>
          </a:gradFill>
          <a:ln w="12700">
            <a:gradFill>
              <a:gsLst>
                <a:gs pos="0">
                  <a:schemeClr val="bg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cs typeface="+mn-ea"/>
              <a:sym typeface="+mn-lt"/>
            </a:endParaRPr>
          </a:p>
        </p:txBody>
      </p:sp>
      <p:cxnSp>
        <p:nvCxnSpPr>
          <p:cNvPr id="145" name="直線單箭頭接點 915">
            <a:extLst>
              <a:ext uri="{FF2B5EF4-FFF2-40B4-BE49-F238E27FC236}">
                <a16:creationId xmlns:a16="http://schemas.microsoft.com/office/drawing/2014/main" id="{EAA5FA38-0C85-C48C-7AE3-A409CE25475E}"/>
              </a:ext>
            </a:extLst>
          </p:cNvPr>
          <p:cNvCxnSpPr>
            <a:cxnSpLocks/>
          </p:cNvCxnSpPr>
          <p:nvPr/>
        </p:nvCxnSpPr>
        <p:spPr>
          <a:xfrm>
            <a:off x="2319859" y="5429557"/>
            <a:ext cx="1716166" cy="0"/>
          </a:xfrm>
          <a:prstGeom prst="straightConnector1">
            <a:avLst/>
          </a:prstGeom>
          <a:ln w="25400">
            <a:solidFill>
              <a:srgbClr val="1DFFE9"/>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D804C7B7-77C7-3C8A-F8FB-B92533512B64}"/>
              </a:ext>
            </a:extLst>
          </p:cNvPr>
          <p:cNvGrpSpPr/>
          <p:nvPr/>
        </p:nvGrpSpPr>
        <p:grpSpPr>
          <a:xfrm>
            <a:off x="4060610" y="5252930"/>
            <a:ext cx="1782020" cy="341541"/>
            <a:chOff x="4388896" y="4191428"/>
            <a:chExt cx="1165610" cy="223402"/>
          </a:xfrm>
          <a:noFill/>
          <a:effectLst>
            <a:outerShdw blurRad="50800" dist="38100" dir="2700000" algn="tl" rotWithShape="0">
              <a:prstClr val="black">
                <a:alpha val="40000"/>
              </a:prstClr>
            </a:outerShdw>
          </a:effectLst>
        </p:grpSpPr>
        <p:sp>
          <p:nvSpPr>
            <p:cNvPr id="148" name="手繪多邊形: 圖案 9">
              <a:extLst>
                <a:ext uri="{FF2B5EF4-FFF2-40B4-BE49-F238E27FC236}">
                  <a16:creationId xmlns:a16="http://schemas.microsoft.com/office/drawing/2014/main" id="{274AEB96-BF45-8739-795B-B3FB7D33EC7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49" name="手繪多邊形: 圖案 10">
              <a:extLst>
                <a:ext uri="{FF2B5EF4-FFF2-40B4-BE49-F238E27FC236}">
                  <a16:creationId xmlns:a16="http://schemas.microsoft.com/office/drawing/2014/main" id="{9300FC9B-3DF3-46F6-9082-4E67593AC14D}"/>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0" name="手繪多邊形: 圖案 11">
              <a:extLst>
                <a:ext uri="{FF2B5EF4-FFF2-40B4-BE49-F238E27FC236}">
                  <a16:creationId xmlns:a16="http://schemas.microsoft.com/office/drawing/2014/main" id="{191AAD5E-62A8-7576-63EE-7003123C1896}"/>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1" name="手繪多邊形: 圖案 12">
              <a:extLst>
                <a:ext uri="{FF2B5EF4-FFF2-40B4-BE49-F238E27FC236}">
                  <a16:creationId xmlns:a16="http://schemas.microsoft.com/office/drawing/2014/main" id="{A2C538DF-F9FD-155F-6772-9A931FD185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2" name="手繪多邊形: 圖案 13">
              <a:extLst>
                <a:ext uri="{FF2B5EF4-FFF2-40B4-BE49-F238E27FC236}">
                  <a16:creationId xmlns:a16="http://schemas.microsoft.com/office/drawing/2014/main" id="{716DF301-F3FB-10F1-E9C2-803DE9FE5450}"/>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3" name="手繪多邊形: 圖案 14">
              <a:extLst>
                <a:ext uri="{FF2B5EF4-FFF2-40B4-BE49-F238E27FC236}">
                  <a16:creationId xmlns:a16="http://schemas.microsoft.com/office/drawing/2014/main" id="{D27E828D-6607-C025-2C42-5D42B2F1829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4" name="手繪多邊形: 圖案 15">
              <a:extLst>
                <a:ext uri="{FF2B5EF4-FFF2-40B4-BE49-F238E27FC236}">
                  <a16:creationId xmlns:a16="http://schemas.microsoft.com/office/drawing/2014/main" id="{55D3CA33-4E64-644B-70B3-4E99F1E51B03}"/>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5" name="手繪多邊形: 圖案 16">
              <a:extLst>
                <a:ext uri="{FF2B5EF4-FFF2-40B4-BE49-F238E27FC236}">
                  <a16:creationId xmlns:a16="http://schemas.microsoft.com/office/drawing/2014/main" id="{2C8C0AC4-0CBE-7EAB-B2B7-2F230FCE928C}"/>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6" name="手繪多邊形: 圖案 17">
              <a:extLst>
                <a:ext uri="{FF2B5EF4-FFF2-40B4-BE49-F238E27FC236}">
                  <a16:creationId xmlns:a16="http://schemas.microsoft.com/office/drawing/2014/main" id="{972E5BA4-B43B-C84C-B54E-EB462B10A3B4}"/>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7" name="手繪多邊形: 圖案 18">
              <a:extLst>
                <a:ext uri="{FF2B5EF4-FFF2-40B4-BE49-F238E27FC236}">
                  <a16:creationId xmlns:a16="http://schemas.microsoft.com/office/drawing/2014/main" id="{713EEAEE-8002-0DDD-EF5D-CCA689974E5B}"/>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8" name="手繪多邊形: 圖案 19">
              <a:extLst>
                <a:ext uri="{FF2B5EF4-FFF2-40B4-BE49-F238E27FC236}">
                  <a16:creationId xmlns:a16="http://schemas.microsoft.com/office/drawing/2014/main" id="{BBF05764-BF99-646D-C3A7-2FE963FF5462}"/>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59" name="手繪多邊形: 圖案 20">
              <a:extLst>
                <a:ext uri="{FF2B5EF4-FFF2-40B4-BE49-F238E27FC236}">
                  <a16:creationId xmlns:a16="http://schemas.microsoft.com/office/drawing/2014/main" id="{671D3794-3320-CADD-14A7-2EB55E550DE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0" name="手繪多邊形: 圖案 21">
              <a:extLst>
                <a:ext uri="{FF2B5EF4-FFF2-40B4-BE49-F238E27FC236}">
                  <a16:creationId xmlns:a16="http://schemas.microsoft.com/office/drawing/2014/main" id="{35BD6FB7-62CB-A7FF-20EC-C00056390B3A}"/>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1" name="手繪多邊形: 圖案 22">
              <a:extLst>
                <a:ext uri="{FF2B5EF4-FFF2-40B4-BE49-F238E27FC236}">
                  <a16:creationId xmlns:a16="http://schemas.microsoft.com/office/drawing/2014/main" id="{9C4E11B0-B7C9-BBFD-941C-81CA24FDDD74}"/>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2" name="手繪多邊形: 圖案 23">
              <a:extLst>
                <a:ext uri="{FF2B5EF4-FFF2-40B4-BE49-F238E27FC236}">
                  <a16:creationId xmlns:a16="http://schemas.microsoft.com/office/drawing/2014/main" id="{846E01CD-1E4E-188E-50BD-7DDE92E8075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3" name="手繪多邊形: 圖案 24">
              <a:extLst>
                <a:ext uri="{FF2B5EF4-FFF2-40B4-BE49-F238E27FC236}">
                  <a16:creationId xmlns:a16="http://schemas.microsoft.com/office/drawing/2014/main" id="{51D61358-AC47-6FD8-71C5-B08150146F4E}"/>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4" name="手繪多邊形: 圖案 25">
              <a:extLst>
                <a:ext uri="{FF2B5EF4-FFF2-40B4-BE49-F238E27FC236}">
                  <a16:creationId xmlns:a16="http://schemas.microsoft.com/office/drawing/2014/main" id="{32A23829-7331-4715-4847-1050FF956D34}"/>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5" name="手繪多邊形: 圖案 26">
              <a:extLst>
                <a:ext uri="{FF2B5EF4-FFF2-40B4-BE49-F238E27FC236}">
                  <a16:creationId xmlns:a16="http://schemas.microsoft.com/office/drawing/2014/main" id="{BEA8FA4D-090B-E532-F296-93FEC7AB4DFF}"/>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6" name="手繪多邊形: 圖案 27">
              <a:extLst>
                <a:ext uri="{FF2B5EF4-FFF2-40B4-BE49-F238E27FC236}">
                  <a16:creationId xmlns:a16="http://schemas.microsoft.com/office/drawing/2014/main" id="{E5C02BE4-1EF2-E759-B7C9-85A698D8492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7" name="手繪多邊形: 圖案 28">
              <a:extLst>
                <a:ext uri="{FF2B5EF4-FFF2-40B4-BE49-F238E27FC236}">
                  <a16:creationId xmlns:a16="http://schemas.microsoft.com/office/drawing/2014/main" id="{347C0999-375A-4240-4E47-59D7515EC8C7}"/>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8" name="手繪多邊形: 圖案 29">
              <a:extLst>
                <a:ext uri="{FF2B5EF4-FFF2-40B4-BE49-F238E27FC236}">
                  <a16:creationId xmlns:a16="http://schemas.microsoft.com/office/drawing/2014/main" id="{682F998C-2590-7923-B885-FE95032FF55F}"/>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69" name="手繪多邊形: 圖案 30">
              <a:extLst>
                <a:ext uri="{FF2B5EF4-FFF2-40B4-BE49-F238E27FC236}">
                  <a16:creationId xmlns:a16="http://schemas.microsoft.com/office/drawing/2014/main" id="{8F8B7439-8043-0115-3709-F3F3EB6E1B67}"/>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0" name="手繪多邊形: 圖案 31">
              <a:extLst>
                <a:ext uri="{FF2B5EF4-FFF2-40B4-BE49-F238E27FC236}">
                  <a16:creationId xmlns:a16="http://schemas.microsoft.com/office/drawing/2014/main" id="{6DC39B3F-D4D0-2077-D880-A0774319DFFA}"/>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1" name="手繪多邊形: 圖案 32">
              <a:extLst>
                <a:ext uri="{FF2B5EF4-FFF2-40B4-BE49-F238E27FC236}">
                  <a16:creationId xmlns:a16="http://schemas.microsoft.com/office/drawing/2014/main" id="{E1862AAF-886F-B53A-0656-C12CCAF062C4}"/>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2" name="手繪多邊形: 圖案 33">
              <a:extLst>
                <a:ext uri="{FF2B5EF4-FFF2-40B4-BE49-F238E27FC236}">
                  <a16:creationId xmlns:a16="http://schemas.microsoft.com/office/drawing/2014/main" id="{694C913F-66BC-0D6D-AA2C-C26ADC208C5D}"/>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3" name="手繪多邊形: 圖案 34">
              <a:extLst>
                <a:ext uri="{FF2B5EF4-FFF2-40B4-BE49-F238E27FC236}">
                  <a16:creationId xmlns:a16="http://schemas.microsoft.com/office/drawing/2014/main" id="{6AEE2464-74D4-1628-95D7-72AC0C1CFB5F}"/>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4" name="手繪多邊形: 圖案 35">
              <a:extLst>
                <a:ext uri="{FF2B5EF4-FFF2-40B4-BE49-F238E27FC236}">
                  <a16:creationId xmlns:a16="http://schemas.microsoft.com/office/drawing/2014/main" id="{8EDBC186-CDE8-80E0-FC44-3C9F6FAB31EB}"/>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5" name="手繪多邊形: 圖案 36">
              <a:extLst>
                <a:ext uri="{FF2B5EF4-FFF2-40B4-BE49-F238E27FC236}">
                  <a16:creationId xmlns:a16="http://schemas.microsoft.com/office/drawing/2014/main" id="{3E334166-DA47-EBAC-1FE2-888DE36D9826}"/>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6" name="手繪多邊形: 圖案 37">
              <a:extLst>
                <a:ext uri="{FF2B5EF4-FFF2-40B4-BE49-F238E27FC236}">
                  <a16:creationId xmlns:a16="http://schemas.microsoft.com/office/drawing/2014/main" id="{D787FF98-16E0-0FFC-B8F9-828832AB379C}"/>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7" name="手繪多邊形: 圖案 38">
              <a:extLst>
                <a:ext uri="{FF2B5EF4-FFF2-40B4-BE49-F238E27FC236}">
                  <a16:creationId xmlns:a16="http://schemas.microsoft.com/office/drawing/2014/main" id="{706408D4-2C2A-EED3-E51B-29032E4D9285}"/>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8" name="手繪多邊形: 圖案 39">
              <a:extLst>
                <a:ext uri="{FF2B5EF4-FFF2-40B4-BE49-F238E27FC236}">
                  <a16:creationId xmlns:a16="http://schemas.microsoft.com/office/drawing/2014/main" id="{FB62E975-68AC-97C8-17ED-F9C60047CF33}"/>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79" name="手繪多邊形: 圖案 40">
              <a:extLst>
                <a:ext uri="{FF2B5EF4-FFF2-40B4-BE49-F238E27FC236}">
                  <a16:creationId xmlns:a16="http://schemas.microsoft.com/office/drawing/2014/main" id="{1DA4ABD9-7464-893D-E9BF-F6399F5CD3AA}"/>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0" name="手繪多邊形: 圖案 41">
              <a:extLst>
                <a:ext uri="{FF2B5EF4-FFF2-40B4-BE49-F238E27FC236}">
                  <a16:creationId xmlns:a16="http://schemas.microsoft.com/office/drawing/2014/main" id="{6541BCAD-9BA5-66FA-7FC2-CB2445F1439C}"/>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1" name="手繪多邊形: 圖案 42">
              <a:extLst>
                <a:ext uri="{FF2B5EF4-FFF2-40B4-BE49-F238E27FC236}">
                  <a16:creationId xmlns:a16="http://schemas.microsoft.com/office/drawing/2014/main" id="{4961FD06-DD8F-A03C-E79D-EEF33A67F7B4}"/>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2" name="手繪多邊形: 圖案 43">
              <a:extLst>
                <a:ext uri="{FF2B5EF4-FFF2-40B4-BE49-F238E27FC236}">
                  <a16:creationId xmlns:a16="http://schemas.microsoft.com/office/drawing/2014/main" id="{5209FB39-06D3-3627-C896-BCB1149A7988}"/>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3" name="手繪多邊形: 圖案 44">
              <a:extLst>
                <a:ext uri="{FF2B5EF4-FFF2-40B4-BE49-F238E27FC236}">
                  <a16:creationId xmlns:a16="http://schemas.microsoft.com/office/drawing/2014/main" id="{A782A257-8B5A-A4BC-3D0F-CFD6BD8050EC}"/>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4" name="手繪多邊形: 圖案 45">
              <a:extLst>
                <a:ext uri="{FF2B5EF4-FFF2-40B4-BE49-F238E27FC236}">
                  <a16:creationId xmlns:a16="http://schemas.microsoft.com/office/drawing/2014/main" id="{D1D5D2D5-1025-2AEB-8B4A-136C40553B20}"/>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5" name="手繪多邊形: 圖案 46">
              <a:extLst>
                <a:ext uri="{FF2B5EF4-FFF2-40B4-BE49-F238E27FC236}">
                  <a16:creationId xmlns:a16="http://schemas.microsoft.com/office/drawing/2014/main" id="{7E3D566E-7822-6172-2646-E36898760E53}"/>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6" name="手繪多邊形: 圖案 47">
              <a:extLst>
                <a:ext uri="{FF2B5EF4-FFF2-40B4-BE49-F238E27FC236}">
                  <a16:creationId xmlns:a16="http://schemas.microsoft.com/office/drawing/2014/main" id="{93A7E4A2-1807-CE6A-14CF-9371D920F23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7" name="手繪多邊形: 圖案 48">
              <a:extLst>
                <a:ext uri="{FF2B5EF4-FFF2-40B4-BE49-F238E27FC236}">
                  <a16:creationId xmlns:a16="http://schemas.microsoft.com/office/drawing/2014/main" id="{6AF1FB38-6460-ADC2-1B1C-7E826CF00FE2}"/>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188" name="手繪多邊形: 圖案 49">
              <a:extLst>
                <a:ext uri="{FF2B5EF4-FFF2-40B4-BE49-F238E27FC236}">
                  <a16:creationId xmlns:a16="http://schemas.microsoft.com/office/drawing/2014/main" id="{3DFB15E0-CC3F-8041-A4CA-64DF80A5E70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grpSp>
      <p:cxnSp>
        <p:nvCxnSpPr>
          <p:cNvPr id="189" name="直線單箭頭接點 915">
            <a:extLst>
              <a:ext uri="{FF2B5EF4-FFF2-40B4-BE49-F238E27FC236}">
                <a16:creationId xmlns:a16="http://schemas.microsoft.com/office/drawing/2014/main" id="{06DFFB52-D18B-80F2-048B-99BBE3B14DDF}"/>
              </a:ext>
            </a:extLst>
          </p:cNvPr>
          <p:cNvCxnSpPr>
            <a:cxnSpLocks/>
          </p:cNvCxnSpPr>
          <p:nvPr/>
        </p:nvCxnSpPr>
        <p:spPr>
          <a:xfrm>
            <a:off x="1844696" y="3844601"/>
            <a:ext cx="0" cy="1466473"/>
          </a:xfrm>
          <a:prstGeom prst="straightConnector1">
            <a:avLst/>
          </a:prstGeom>
          <a:ln w="25400">
            <a:solidFill>
              <a:srgbClr val="1DFFE9"/>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0" name="群組 189">
            <a:extLst>
              <a:ext uri="{FF2B5EF4-FFF2-40B4-BE49-F238E27FC236}">
                <a16:creationId xmlns:a16="http://schemas.microsoft.com/office/drawing/2014/main" id="{0E810245-D5FD-8B9B-4C3B-3CFB2DBCC51A}"/>
              </a:ext>
            </a:extLst>
          </p:cNvPr>
          <p:cNvGrpSpPr/>
          <p:nvPr/>
        </p:nvGrpSpPr>
        <p:grpSpPr>
          <a:xfrm>
            <a:off x="1226035" y="2942011"/>
            <a:ext cx="1209541" cy="939888"/>
            <a:chOff x="-1775124" y="4074892"/>
            <a:chExt cx="620254" cy="492851"/>
          </a:xfrm>
          <a:noFill/>
          <a:effectLst>
            <a:outerShdw blurRad="50800" dist="38100" dir="2700000" algn="tl" rotWithShape="0">
              <a:prstClr val="black">
                <a:alpha val="40000"/>
              </a:prstClr>
            </a:outerShdw>
          </a:effectLst>
        </p:grpSpPr>
        <p:sp>
          <p:nvSpPr>
            <p:cNvPr id="191" name="手繪多邊形: 圖案 53">
              <a:extLst>
                <a:ext uri="{FF2B5EF4-FFF2-40B4-BE49-F238E27FC236}">
                  <a16:creationId xmlns:a16="http://schemas.microsoft.com/office/drawing/2014/main" id="{B25EDDC1-3BC1-4211-2693-559836B293E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2">
                  <a:lumMod val="10000"/>
                </a:schemeClr>
              </a:solidFill>
              <a:prstDash val="solid"/>
              <a:miter/>
            </a:ln>
          </p:spPr>
          <p:txBody>
            <a:bodyPr rtlCol="0" anchor="ctr"/>
            <a:lstStyle/>
            <a:p>
              <a:endParaRPr lang="zh-TW" altLang="en-US" sz="2400">
                <a:cs typeface="+mn-ea"/>
                <a:sym typeface="+mn-lt"/>
              </a:endParaRPr>
            </a:p>
          </p:txBody>
        </p:sp>
        <p:sp>
          <p:nvSpPr>
            <p:cNvPr id="192" name="手繪多邊形: 圖案 54">
              <a:extLst>
                <a:ext uri="{FF2B5EF4-FFF2-40B4-BE49-F238E27FC236}">
                  <a16:creationId xmlns:a16="http://schemas.microsoft.com/office/drawing/2014/main" id="{D9426917-9090-C20A-0478-C0F428F35D95}"/>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2">
                  <a:lumMod val="10000"/>
                </a:schemeClr>
              </a:solidFill>
              <a:prstDash val="solid"/>
              <a:miter/>
            </a:ln>
          </p:spPr>
          <p:txBody>
            <a:bodyPr rtlCol="0" anchor="ctr"/>
            <a:lstStyle/>
            <a:p>
              <a:endParaRPr lang="zh-TW" altLang="en-US" sz="2400">
                <a:cs typeface="+mn-ea"/>
                <a:sym typeface="+mn-lt"/>
              </a:endParaRPr>
            </a:p>
          </p:txBody>
        </p:sp>
        <p:sp>
          <p:nvSpPr>
            <p:cNvPr id="193" name="手繪多邊形: 圖案 55">
              <a:extLst>
                <a:ext uri="{FF2B5EF4-FFF2-40B4-BE49-F238E27FC236}">
                  <a16:creationId xmlns:a16="http://schemas.microsoft.com/office/drawing/2014/main" id="{D34C3E1C-FDFB-0B0F-8460-CD69307FCD3B}"/>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2">
                  <a:lumMod val="10000"/>
                </a:schemeClr>
              </a:solidFill>
              <a:prstDash val="solid"/>
              <a:miter/>
            </a:ln>
          </p:spPr>
          <p:txBody>
            <a:bodyPr rtlCol="0" anchor="ctr"/>
            <a:lstStyle/>
            <a:p>
              <a:endParaRPr lang="zh-TW" altLang="en-US" sz="2400">
                <a:cs typeface="+mn-ea"/>
                <a:sym typeface="+mn-lt"/>
              </a:endParaRPr>
            </a:p>
          </p:txBody>
        </p:sp>
      </p:grpSp>
      <p:sp>
        <p:nvSpPr>
          <p:cNvPr id="194" name="矩形 901">
            <a:extLst>
              <a:ext uri="{FF2B5EF4-FFF2-40B4-BE49-F238E27FC236}">
                <a16:creationId xmlns:a16="http://schemas.microsoft.com/office/drawing/2014/main" id="{3E4B63FC-9139-9935-566F-D2A23EFD6E27}"/>
              </a:ext>
            </a:extLst>
          </p:cNvPr>
          <p:cNvSpPr/>
          <p:nvPr/>
        </p:nvSpPr>
        <p:spPr>
          <a:xfrm>
            <a:off x="840648" y="4365672"/>
            <a:ext cx="833883" cy="318100"/>
          </a:xfrm>
          <a:prstGeom prst="rect">
            <a:avLst/>
          </a:prstGeom>
        </p:spPr>
        <p:txBody>
          <a:bodyPr wrap="none" anchor="t">
            <a:spAutoFit/>
          </a:bodyPr>
          <a:lstStyle/>
          <a:p>
            <a:r>
              <a:rPr lang="en-US" altLang="zh-TW" sz="1467" b="1">
                <a:cs typeface="+mn-ea"/>
                <a:sym typeface="+mn-lt"/>
              </a:rPr>
              <a:t>Normal</a:t>
            </a:r>
            <a:endParaRPr lang="en-US" sz="1467">
              <a:cs typeface="+mn-ea"/>
              <a:sym typeface="+mn-lt"/>
            </a:endParaRPr>
          </a:p>
        </p:txBody>
      </p:sp>
      <p:sp>
        <p:nvSpPr>
          <p:cNvPr id="195" name="矩形 901">
            <a:extLst>
              <a:ext uri="{FF2B5EF4-FFF2-40B4-BE49-F238E27FC236}">
                <a16:creationId xmlns:a16="http://schemas.microsoft.com/office/drawing/2014/main" id="{85884016-AFDD-615D-8816-906BE3286B5B}"/>
              </a:ext>
            </a:extLst>
          </p:cNvPr>
          <p:cNvSpPr/>
          <p:nvPr/>
        </p:nvSpPr>
        <p:spPr>
          <a:xfrm>
            <a:off x="4076567" y="5757330"/>
            <a:ext cx="1740047" cy="318100"/>
          </a:xfrm>
          <a:prstGeom prst="rect">
            <a:avLst/>
          </a:prstGeom>
        </p:spPr>
        <p:txBody>
          <a:bodyPr wrap="square" anchor="t">
            <a:spAutoFit/>
          </a:bodyPr>
          <a:lstStyle/>
          <a:p>
            <a:pPr algn="ctr"/>
            <a:r>
              <a:rPr lang="en-US" altLang="zh-TW" sz="1467" b="1">
                <a:cs typeface="+mn-ea"/>
                <a:sym typeface="+mn-lt"/>
              </a:rPr>
              <a:t>Secondary NAS</a:t>
            </a:r>
            <a:endParaRPr lang="en-US" sz="1467">
              <a:cs typeface="+mn-ea"/>
              <a:sym typeface="+mn-lt"/>
            </a:endParaRPr>
          </a:p>
        </p:txBody>
      </p:sp>
      <p:sp>
        <p:nvSpPr>
          <p:cNvPr id="196" name="矩形 901">
            <a:extLst>
              <a:ext uri="{FF2B5EF4-FFF2-40B4-BE49-F238E27FC236}">
                <a16:creationId xmlns:a16="http://schemas.microsoft.com/office/drawing/2014/main" id="{CBFF439B-18F2-8CF0-B107-F8EFE1E3BDE7}"/>
              </a:ext>
            </a:extLst>
          </p:cNvPr>
          <p:cNvSpPr/>
          <p:nvPr/>
        </p:nvSpPr>
        <p:spPr>
          <a:xfrm>
            <a:off x="2388322" y="5046797"/>
            <a:ext cx="1740047" cy="297454"/>
          </a:xfrm>
          <a:prstGeom prst="rect">
            <a:avLst/>
          </a:prstGeom>
        </p:spPr>
        <p:txBody>
          <a:bodyPr wrap="square" anchor="t">
            <a:spAutoFit/>
          </a:bodyPr>
          <a:lstStyle/>
          <a:p>
            <a:pPr algn="ctr"/>
            <a:r>
              <a:rPr lang="en-US" altLang="zh-TW" sz="1333" b="1">
                <a:cs typeface="+mn-ea"/>
                <a:sym typeface="+mn-lt"/>
              </a:rPr>
              <a:t>By schedule</a:t>
            </a:r>
            <a:endParaRPr lang="en-US" sz="1333">
              <a:cs typeface="+mn-ea"/>
              <a:sym typeface="+mn-lt"/>
            </a:endParaRPr>
          </a:p>
        </p:txBody>
      </p:sp>
      <p:sp>
        <p:nvSpPr>
          <p:cNvPr id="197" name="矩形 901">
            <a:extLst>
              <a:ext uri="{FF2B5EF4-FFF2-40B4-BE49-F238E27FC236}">
                <a16:creationId xmlns:a16="http://schemas.microsoft.com/office/drawing/2014/main" id="{6A7D2278-4218-DABF-68AF-F2A679B90DB4}"/>
              </a:ext>
            </a:extLst>
          </p:cNvPr>
          <p:cNvSpPr/>
          <p:nvPr/>
        </p:nvSpPr>
        <p:spPr>
          <a:xfrm>
            <a:off x="2461202" y="5494076"/>
            <a:ext cx="1740047" cy="287323"/>
          </a:xfrm>
          <a:prstGeom prst="rect">
            <a:avLst/>
          </a:prstGeom>
        </p:spPr>
        <p:txBody>
          <a:bodyPr wrap="square" anchor="t">
            <a:spAutoFit/>
          </a:bodyPr>
          <a:lstStyle/>
          <a:p>
            <a:pPr algn="ctr"/>
            <a:r>
              <a:rPr lang="en-US" altLang="zh-TW" sz="1267" b="1">
                <a:cs typeface="+mn-ea"/>
                <a:sym typeface="+mn-lt"/>
              </a:rPr>
              <a:t>Snapshot send</a:t>
            </a:r>
            <a:endParaRPr lang="en-US" sz="1267">
              <a:cs typeface="+mn-ea"/>
              <a:sym typeface="+mn-lt"/>
            </a:endParaRPr>
          </a:p>
        </p:txBody>
      </p:sp>
      <p:grpSp>
        <p:nvGrpSpPr>
          <p:cNvPr id="252" name="群組 251">
            <a:extLst>
              <a:ext uri="{FF2B5EF4-FFF2-40B4-BE49-F238E27FC236}">
                <a16:creationId xmlns:a16="http://schemas.microsoft.com/office/drawing/2014/main" id="{1CC7C753-F76C-8911-2B97-87E5A20FF395}"/>
              </a:ext>
            </a:extLst>
          </p:cNvPr>
          <p:cNvGrpSpPr/>
          <p:nvPr/>
        </p:nvGrpSpPr>
        <p:grpSpPr>
          <a:xfrm>
            <a:off x="4679935" y="4766778"/>
            <a:ext cx="579995" cy="579995"/>
            <a:chOff x="4435908" y="4889651"/>
            <a:chExt cx="759453" cy="759453"/>
          </a:xfrm>
        </p:grpSpPr>
        <p:sp>
          <p:nvSpPr>
            <p:cNvPr id="253" name="手繪多邊形: 圖案 956">
              <a:extLst>
                <a:ext uri="{FF2B5EF4-FFF2-40B4-BE49-F238E27FC236}">
                  <a16:creationId xmlns:a16="http://schemas.microsoft.com/office/drawing/2014/main" id="{E6BFCDE0-2BAE-6DE3-BF9B-55313AF305F3}"/>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cs typeface="+mn-ea"/>
                <a:sym typeface="+mn-lt"/>
              </a:endParaRPr>
            </a:p>
          </p:txBody>
        </p:sp>
        <p:pic>
          <p:nvPicPr>
            <p:cNvPr id="254" name="圖形 128">
              <a:extLst>
                <a:ext uri="{FF2B5EF4-FFF2-40B4-BE49-F238E27FC236}">
                  <a16:creationId xmlns:a16="http://schemas.microsoft.com/office/drawing/2014/main" id="{9906B088-0A8F-55BD-AC6E-0DA4D082C25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grpSp>
        <p:nvGrpSpPr>
          <p:cNvPr id="257" name="群組 256">
            <a:extLst>
              <a:ext uri="{FF2B5EF4-FFF2-40B4-BE49-F238E27FC236}">
                <a16:creationId xmlns:a16="http://schemas.microsoft.com/office/drawing/2014/main" id="{D21884D2-3BB4-0D3A-E57C-8333156ED8F9}"/>
              </a:ext>
            </a:extLst>
          </p:cNvPr>
          <p:cNvGrpSpPr/>
          <p:nvPr/>
        </p:nvGrpSpPr>
        <p:grpSpPr>
          <a:xfrm>
            <a:off x="1978531" y="4567883"/>
            <a:ext cx="579995" cy="579995"/>
            <a:chOff x="1633663" y="4907432"/>
            <a:chExt cx="759453" cy="759453"/>
          </a:xfrm>
        </p:grpSpPr>
        <p:sp>
          <p:nvSpPr>
            <p:cNvPr id="258" name="手繪多邊形: 圖案 956">
              <a:extLst>
                <a:ext uri="{FF2B5EF4-FFF2-40B4-BE49-F238E27FC236}">
                  <a16:creationId xmlns:a16="http://schemas.microsoft.com/office/drawing/2014/main" id="{9B2E8168-564E-B61E-FD52-4EE65E829111}"/>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cs typeface="+mn-ea"/>
                <a:sym typeface="+mn-lt"/>
              </a:endParaRPr>
            </a:p>
          </p:txBody>
        </p:sp>
        <p:pic>
          <p:nvPicPr>
            <p:cNvPr id="259" name="圖形 131">
              <a:extLst>
                <a:ext uri="{FF2B5EF4-FFF2-40B4-BE49-F238E27FC236}">
                  <a16:creationId xmlns:a16="http://schemas.microsoft.com/office/drawing/2014/main" id="{2E0889E7-494A-02E3-DDDA-540800F31E3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pic>
        <p:nvPicPr>
          <p:cNvPr id="261" name="Picture 4" descr="一張含有 文字, 盒子 的圖片&#10;&#10;自動產生的描述">
            <a:extLst>
              <a:ext uri="{FF2B5EF4-FFF2-40B4-BE49-F238E27FC236}">
                <a16:creationId xmlns:a16="http://schemas.microsoft.com/office/drawing/2014/main" id="{1A30B772-D078-6E9B-B8CD-1393AED717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5448" y="4744384"/>
            <a:ext cx="2177797" cy="1343103"/>
          </a:xfrm>
          <a:prstGeom prst="rect">
            <a:avLst/>
          </a:prstGeom>
          <a:noFill/>
          <a:effectLst>
            <a:outerShdw blurRad="215900" dist="114300" dir="612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Shape 317">
            <a:extLst>
              <a:ext uri="{FF2B5EF4-FFF2-40B4-BE49-F238E27FC236}">
                <a16:creationId xmlns:a16="http://schemas.microsoft.com/office/drawing/2014/main" id="{9424397E-0B2D-C43B-41B9-BADD2E47CD5B}"/>
              </a:ext>
            </a:extLst>
          </p:cNvPr>
          <p:cNvSpPr/>
          <p:nvPr/>
        </p:nvSpPr>
        <p:spPr>
          <a:xfrm>
            <a:off x="6239912" y="2307586"/>
            <a:ext cx="5586026" cy="4321743"/>
          </a:xfrm>
          <a:prstGeom prst="roundRect">
            <a:avLst>
              <a:gd name="adj" fmla="val 760"/>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60" name="矩形: 圓角 59">
            <a:extLst>
              <a:ext uri="{FF2B5EF4-FFF2-40B4-BE49-F238E27FC236}">
                <a16:creationId xmlns:a16="http://schemas.microsoft.com/office/drawing/2014/main" id="{12106176-B955-61FF-3D22-E0E78D8AE29E}"/>
              </a:ext>
            </a:extLst>
          </p:cNvPr>
          <p:cNvSpPr/>
          <p:nvPr/>
        </p:nvSpPr>
        <p:spPr>
          <a:xfrm>
            <a:off x="6586643" y="2023121"/>
            <a:ext cx="4967140" cy="522371"/>
          </a:xfrm>
          <a:prstGeom prst="roundRect">
            <a:avLst>
              <a:gd name="adj" fmla="val 9373"/>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46" name="文字方塊 145">
            <a:extLst>
              <a:ext uri="{FF2B5EF4-FFF2-40B4-BE49-F238E27FC236}">
                <a16:creationId xmlns:a16="http://schemas.microsoft.com/office/drawing/2014/main" id="{B8F03D7C-AF61-9430-EE81-DC8B2C5913CB}"/>
              </a:ext>
            </a:extLst>
          </p:cNvPr>
          <p:cNvSpPr txBox="1"/>
          <p:nvPr/>
        </p:nvSpPr>
        <p:spPr>
          <a:xfrm>
            <a:off x="6702386" y="2701456"/>
            <a:ext cx="2132315" cy="361637"/>
          </a:xfrm>
          <a:prstGeom prst="rect">
            <a:avLst/>
          </a:prstGeom>
          <a:noFill/>
        </p:spPr>
        <p:txBody>
          <a:bodyPr wrap="none" rtlCol="0">
            <a:spAutoFit/>
          </a:bodyPr>
          <a:lstStyle/>
          <a:p>
            <a:r>
              <a:rPr lang="en-US" altLang="zh-TW" sz="1750" b="1">
                <a:cs typeface="+mn-ea"/>
                <a:sym typeface="+mn-lt"/>
              </a:rPr>
              <a:t>Production Server</a:t>
            </a:r>
            <a:endParaRPr lang="zh-TW" altLang="en-US" sz="1750" b="1">
              <a:cs typeface="+mn-ea"/>
              <a:sym typeface="+mn-lt"/>
            </a:endParaRPr>
          </a:p>
        </p:txBody>
      </p:sp>
      <p:grpSp>
        <p:nvGrpSpPr>
          <p:cNvPr id="198" name="群組 197">
            <a:extLst>
              <a:ext uri="{FF2B5EF4-FFF2-40B4-BE49-F238E27FC236}">
                <a16:creationId xmlns:a16="http://schemas.microsoft.com/office/drawing/2014/main" id="{96912EB9-E580-C276-6CDE-BA8E967CA34A}"/>
              </a:ext>
            </a:extLst>
          </p:cNvPr>
          <p:cNvGrpSpPr/>
          <p:nvPr/>
        </p:nvGrpSpPr>
        <p:grpSpPr>
          <a:xfrm>
            <a:off x="9859791" y="5196872"/>
            <a:ext cx="1782020" cy="341541"/>
            <a:chOff x="4388896" y="4191428"/>
            <a:chExt cx="1165610" cy="223402"/>
          </a:xfrm>
          <a:noFill/>
          <a:effectLst>
            <a:outerShdw blurRad="50800" dist="38100" dir="2700000" algn="tl" rotWithShape="0">
              <a:prstClr val="black">
                <a:alpha val="40000"/>
              </a:prstClr>
            </a:outerShdw>
          </a:effectLst>
        </p:grpSpPr>
        <p:sp>
          <p:nvSpPr>
            <p:cNvPr id="199" name="手繪多邊形: 圖案 68">
              <a:extLst>
                <a:ext uri="{FF2B5EF4-FFF2-40B4-BE49-F238E27FC236}">
                  <a16:creationId xmlns:a16="http://schemas.microsoft.com/office/drawing/2014/main" id="{FD701A72-29F3-5C9A-4CD9-2AE220131EE4}"/>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0" name="手繪多邊形: 圖案 69">
              <a:extLst>
                <a:ext uri="{FF2B5EF4-FFF2-40B4-BE49-F238E27FC236}">
                  <a16:creationId xmlns:a16="http://schemas.microsoft.com/office/drawing/2014/main" id="{5F196B6A-798C-5023-7792-86F80635EFC5}"/>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1" name="手繪多邊形: 圖案 70">
              <a:extLst>
                <a:ext uri="{FF2B5EF4-FFF2-40B4-BE49-F238E27FC236}">
                  <a16:creationId xmlns:a16="http://schemas.microsoft.com/office/drawing/2014/main" id="{B6B9DBE1-0B37-01ED-ED3A-E42EC6DBC83D}"/>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2" name="手繪多邊形: 圖案 71">
              <a:extLst>
                <a:ext uri="{FF2B5EF4-FFF2-40B4-BE49-F238E27FC236}">
                  <a16:creationId xmlns:a16="http://schemas.microsoft.com/office/drawing/2014/main" id="{C199B6A4-1B6E-5CF5-14DD-196EB4C77319}"/>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3" name="手繪多邊形: 圖案 72">
              <a:extLst>
                <a:ext uri="{FF2B5EF4-FFF2-40B4-BE49-F238E27FC236}">
                  <a16:creationId xmlns:a16="http://schemas.microsoft.com/office/drawing/2014/main" id="{B4A20C9F-B8FB-D89A-E4A9-928C8280DCC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4" name="手繪多邊形: 圖案 73">
              <a:extLst>
                <a:ext uri="{FF2B5EF4-FFF2-40B4-BE49-F238E27FC236}">
                  <a16:creationId xmlns:a16="http://schemas.microsoft.com/office/drawing/2014/main" id="{EFC8801B-52B8-97A1-E96C-8D27A68045F3}"/>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5" name="手繪多邊形: 圖案 74">
              <a:extLst>
                <a:ext uri="{FF2B5EF4-FFF2-40B4-BE49-F238E27FC236}">
                  <a16:creationId xmlns:a16="http://schemas.microsoft.com/office/drawing/2014/main" id="{C54DB88B-D1C6-98D5-A059-77C721FC72B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6" name="手繪多邊形: 圖案 75">
              <a:extLst>
                <a:ext uri="{FF2B5EF4-FFF2-40B4-BE49-F238E27FC236}">
                  <a16:creationId xmlns:a16="http://schemas.microsoft.com/office/drawing/2014/main" id="{0EDA6683-2E60-00DA-E88B-E6BD79CBAADD}"/>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7" name="手繪多邊形: 圖案 76">
              <a:extLst>
                <a:ext uri="{FF2B5EF4-FFF2-40B4-BE49-F238E27FC236}">
                  <a16:creationId xmlns:a16="http://schemas.microsoft.com/office/drawing/2014/main" id="{9560496E-437D-E514-6B7E-EFA11EEB9939}"/>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8" name="手繪多邊形: 圖案 77">
              <a:extLst>
                <a:ext uri="{FF2B5EF4-FFF2-40B4-BE49-F238E27FC236}">
                  <a16:creationId xmlns:a16="http://schemas.microsoft.com/office/drawing/2014/main" id="{2172357D-C5E3-7D39-0861-F0CC1B17092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09" name="手繪多邊形: 圖案 78">
              <a:extLst>
                <a:ext uri="{FF2B5EF4-FFF2-40B4-BE49-F238E27FC236}">
                  <a16:creationId xmlns:a16="http://schemas.microsoft.com/office/drawing/2014/main" id="{5FE7D7A6-3677-C0A2-2A10-9DD0CFC24A3F}"/>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0" name="手繪多邊形: 圖案 79">
              <a:extLst>
                <a:ext uri="{FF2B5EF4-FFF2-40B4-BE49-F238E27FC236}">
                  <a16:creationId xmlns:a16="http://schemas.microsoft.com/office/drawing/2014/main" id="{62895E79-7E81-B117-2607-12BAD3E63897}"/>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1" name="手繪多邊形: 圖案 80">
              <a:extLst>
                <a:ext uri="{FF2B5EF4-FFF2-40B4-BE49-F238E27FC236}">
                  <a16:creationId xmlns:a16="http://schemas.microsoft.com/office/drawing/2014/main" id="{5D748A12-C6A6-57D7-1E42-D9A178493209}"/>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2" name="手繪多邊形: 圖案 81">
              <a:extLst>
                <a:ext uri="{FF2B5EF4-FFF2-40B4-BE49-F238E27FC236}">
                  <a16:creationId xmlns:a16="http://schemas.microsoft.com/office/drawing/2014/main" id="{DA5B9E36-4AFF-37F9-19ED-2D0C096FCD04}"/>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3" name="手繪多邊形: 圖案 82">
              <a:extLst>
                <a:ext uri="{FF2B5EF4-FFF2-40B4-BE49-F238E27FC236}">
                  <a16:creationId xmlns:a16="http://schemas.microsoft.com/office/drawing/2014/main" id="{DE037624-F44D-BF9E-97B1-9F1CCDE9278E}"/>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4" name="手繪多邊形: 圖案 83">
              <a:extLst>
                <a:ext uri="{FF2B5EF4-FFF2-40B4-BE49-F238E27FC236}">
                  <a16:creationId xmlns:a16="http://schemas.microsoft.com/office/drawing/2014/main" id="{B7497A8C-F0FF-073D-0352-6C7998F793D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5" name="手繪多邊形: 圖案 84">
              <a:extLst>
                <a:ext uri="{FF2B5EF4-FFF2-40B4-BE49-F238E27FC236}">
                  <a16:creationId xmlns:a16="http://schemas.microsoft.com/office/drawing/2014/main" id="{CD07E9D9-E6F0-40A1-1442-4289DFEBB54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6" name="手繪多邊形: 圖案 85">
              <a:extLst>
                <a:ext uri="{FF2B5EF4-FFF2-40B4-BE49-F238E27FC236}">
                  <a16:creationId xmlns:a16="http://schemas.microsoft.com/office/drawing/2014/main" id="{13B75B0B-B315-8611-3786-C6FF110B9A0A}"/>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7" name="手繪多邊形: 圖案 86">
              <a:extLst>
                <a:ext uri="{FF2B5EF4-FFF2-40B4-BE49-F238E27FC236}">
                  <a16:creationId xmlns:a16="http://schemas.microsoft.com/office/drawing/2014/main" id="{17D104F4-984F-3D9C-CD60-7B52B516B350}"/>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8" name="手繪多邊形: 圖案 87">
              <a:extLst>
                <a:ext uri="{FF2B5EF4-FFF2-40B4-BE49-F238E27FC236}">
                  <a16:creationId xmlns:a16="http://schemas.microsoft.com/office/drawing/2014/main" id="{99A77CDE-A969-1DA4-10AC-9BB21814748A}"/>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19" name="手繪多邊形: 圖案 88">
              <a:extLst>
                <a:ext uri="{FF2B5EF4-FFF2-40B4-BE49-F238E27FC236}">
                  <a16:creationId xmlns:a16="http://schemas.microsoft.com/office/drawing/2014/main" id="{03BC7A4E-10BE-180C-8054-BB9301A2AFCB}"/>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0" name="手繪多邊形: 圖案 89">
              <a:extLst>
                <a:ext uri="{FF2B5EF4-FFF2-40B4-BE49-F238E27FC236}">
                  <a16:creationId xmlns:a16="http://schemas.microsoft.com/office/drawing/2014/main" id="{8B59F33B-5EB8-60D3-FEA8-F7A89FC10231}"/>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1" name="手繪多邊形: 圖案 90">
              <a:extLst>
                <a:ext uri="{FF2B5EF4-FFF2-40B4-BE49-F238E27FC236}">
                  <a16:creationId xmlns:a16="http://schemas.microsoft.com/office/drawing/2014/main" id="{E89E9DF0-6E27-8745-5C78-CF35A4D8AAC5}"/>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2" name="手繪多邊形: 圖案 91">
              <a:extLst>
                <a:ext uri="{FF2B5EF4-FFF2-40B4-BE49-F238E27FC236}">
                  <a16:creationId xmlns:a16="http://schemas.microsoft.com/office/drawing/2014/main" id="{E0708776-8923-320A-EAEE-B4E4293D1030}"/>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3" name="手繪多邊形: 圖案 92">
              <a:extLst>
                <a:ext uri="{FF2B5EF4-FFF2-40B4-BE49-F238E27FC236}">
                  <a16:creationId xmlns:a16="http://schemas.microsoft.com/office/drawing/2014/main" id="{626CDB69-A5EC-30B2-4F62-640F3FCAB4E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4" name="手繪多邊形: 圖案 93">
              <a:extLst>
                <a:ext uri="{FF2B5EF4-FFF2-40B4-BE49-F238E27FC236}">
                  <a16:creationId xmlns:a16="http://schemas.microsoft.com/office/drawing/2014/main" id="{A08C93EA-2FF7-F1A3-39EC-6A528D6E12E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5" name="手繪多邊形: 圖案 94">
              <a:extLst>
                <a:ext uri="{FF2B5EF4-FFF2-40B4-BE49-F238E27FC236}">
                  <a16:creationId xmlns:a16="http://schemas.microsoft.com/office/drawing/2014/main" id="{9EB9C862-2E57-5E69-532C-8C266405EC84}"/>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6" name="手繪多邊形: 圖案 95">
              <a:extLst>
                <a:ext uri="{FF2B5EF4-FFF2-40B4-BE49-F238E27FC236}">
                  <a16:creationId xmlns:a16="http://schemas.microsoft.com/office/drawing/2014/main" id="{9AD31781-2F2A-A79D-8C11-F61CB18D09F9}"/>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7" name="手繪多邊形: 圖案 96">
              <a:extLst>
                <a:ext uri="{FF2B5EF4-FFF2-40B4-BE49-F238E27FC236}">
                  <a16:creationId xmlns:a16="http://schemas.microsoft.com/office/drawing/2014/main" id="{8AF1DBE3-B026-5188-AF93-1C617D263CA4}"/>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8" name="手繪多邊形: 圖案 97">
              <a:extLst>
                <a:ext uri="{FF2B5EF4-FFF2-40B4-BE49-F238E27FC236}">
                  <a16:creationId xmlns:a16="http://schemas.microsoft.com/office/drawing/2014/main" id="{19B14269-5E32-328B-7B1F-3EC9628B10DD}"/>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29" name="手繪多邊形: 圖案 98">
              <a:extLst>
                <a:ext uri="{FF2B5EF4-FFF2-40B4-BE49-F238E27FC236}">
                  <a16:creationId xmlns:a16="http://schemas.microsoft.com/office/drawing/2014/main" id="{9E05D1E0-A8C2-2183-A9F8-DC43C47FBBFC}"/>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0" name="手繪多邊形: 圖案 99">
              <a:extLst>
                <a:ext uri="{FF2B5EF4-FFF2-40B4-BE49-F238E27FC236}">
                  <a16:creationId xmlns:a16="http://schemas.microsoft.com/office/drawing/2014/main" id="{1EFD3F84-4DC7-477C-FCB4-01A72EA81F03}"/>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1" name="手繪多邊形: 圖案 100">
              <a:extLst>
                <a:ext uri="{FF2B5EF4-FFF2-40B4-BE49-F238E27FC236}">
                  <a16:creationId xmlns:a16="http://schemas.microsoft.com/office/drawing/2014/main" id="{1C0D8F3C-4168-8C9E-5C94-2AA2434A90C4}"/>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2" name="手繪多邊形: 圖案 101">
              <a:extLst>
                <a:ext uri="{FF2B5EF4-FFF2-40B4-BE49-F238E27FC236}">
                  <a16:creationId xmlns:a16="http://schemas.microsoft.com/office/drawing/2014/main" id="{C2D74BA4-D417-9039-31A8-90EB8C56CA4B}"/>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3" name="手繪多邊形: 圖案 102">
              <a:extLst>
                <a:ext uri="{FF2B5EF4-FFF2-40B4-BE49-F238E27FC236}">
                  <a16:creationId xmlns:a16="http://schemas.microsoft.com/office/drawing/2014/main" id="{9A5D01DA-A763-E201-10AB-104DFEF44517}"/>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4" name="手繪多邊形: 圖案 103">
              <a:extLst>
                <a:ext uri="{FF2B5EF4-FFF2-40B4-BE49-F238E27FC236}">
                  <a16:creationId xmlns:a16="http://schemas.microsoft.com/office/drawing/2014/main" id="{E48D9BEE-C765-CFE5-3EBB-BDEAC7C75157}"/>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5" name="手繪多邊形: 圖案 104">
              <a:extLst>
                <a:ext uri="{FF2B5EF4-FFF2-40B4-BE49-F238E27FC236}">
                  <a16:creationId xmlns:a16="http://schemas.microsoft.com/office/drawing/2014/main" id="{84BCEDA4-5EC8-6EB9-2181-1877A6AE6C4D}"/>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6" name="手繪多邊形: 圖案 105">
              <a:extLst>
                <a:ext uri="{FF2B5EF4-FFF2-40B4-BE49-F238E27FC236}">
                  <a16:creationId xmlns:a16="http://schemas.microsoft.com/office/drawing/2014/main" id="{A20A7E3D-9841-AA61-6D3A-F9DA1596907F}"/>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7" name="手繪多邊形: 圖案 106">
              <a:extLst>
                <a:ext uri="{FF2B5EF4-FFF2-40B4-BE49-F238E27FC236}">
                  <a16:creationId xmlns:a16="http://schemas.microsoft.com/office/drawing/2014/main" id="{F1455CCF-BEE0-06D2-D3D0-8F079AD2FFC0}"/>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8" name="手繪多邊形: 圖案 107">
              <a:extLst>
                <a:ext uri="{FF2B5EF4-FFF2-40B4-BE49-F238E27FC236}">
                  <a16:creationId xmlns:a16="http://schemas.microsoft.com/office/drawing/2014/main" id="{D28C8C28-0684-13FA-C403-7368AAB6FC05}"/>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sp>
          <p:nvSpPr>
            <p:cNvPr id="239" name="手繪多邊形: 圖案 108">
              <a:extLst>
                <a:ext uri="{FF2B5EF4-FFF2-40B4-BE49-F238E27FC236}">
                  <a16:creationId xmlns:a16="http://schemas.microsoft.com/office/drawing/2014/main" id="{EE26B951-9F7D-9277-6437-321FE69A498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tx2">
                  <a:lumMod val="50000"/>
                </a:schemeClr>
              </a:solidFill>
              <a:prstDash val="solid"/>
              <a:miter/>
            </a:ln>
          </p:spPr>
          <p:txBody>
            <a:bodyPr rtlCol="0" anchor="ctr"/>
            <a:lstStyle/>
            <a:p>
              <a:endParaRPr lang="zh-TW" altLang="en-US" sz="2400">
                <a:cs typeface="+mn-ea"/>
                <a:sym typeface="+mn-lt"/>
              </a:endParaRPr>
            </a:p>
          </p:txBody>
        </p:sp>
      </p:grpSp>
      <p:cxnSp>
        <p:nvCxnSpPr>
          <p:cNvPr id="240" name="直線單箭頭接點 915">
            <a:extLst>
              <a:ext uri="{FF2B5EF4-FFF2-40B4-BE49-F238E27FC236}">
                <a16:creationId xmlns:a16="http://schemas.microsoft.com/office/drawing/2014/main" id="{FE2451E1-DF2D-91E8-2527-FA29F6653175}"/>
              </a:ext>
            </a:extLst>
          </p:cNvPr>
          <p:cNvCxnSpPr>
            <a:cxnSpLocks/>
          </p:cNvCxnSpPr>
          <p:nvPr/>
        </p:nvCxnSpPr>
        <p:spPr>
          <a:xfrm>
            <a:off x="7646784" y="3467614"/>
            <a:ext cx="0" cy="1701783"/>
          </a:xfrm>
          <a:prstGeom prst="straightConnector1">
            <a:avLst/>
          </a:prstGeom>
          <a:ln w="25400">
            <a:solidFill>
              <a:srgbClr val="1DFFE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1" name="矩形 901">
            <a:extLst>
              <a:ext uri="{FF2B5EF4-FFF2-40B4-BE49-F238E27FC236}">
                <a16:creationId xmlns:a16="http://schemas.microsoft.com/office/drawing/2014/main" id="{A36B4A8C-7B14-8B91-7D85-B311C2749B7B}"/>
              </a:ext>
            </a:extLst>
          </p:cNvPr>
          <p:cNvSpPr/>
          <p:nvPr/>
        </p:nvSpPr>
        <p:spPr>
          <a:xfrm>
            <a:off x="6752048" y="3992792"/>
            <a:ext cx="833883" cy="318100"/>
          </a:xfrm>
          <a:prstGeom prst="rect">
            <a:avLst/>
          </a:prstGeom>
        </p:spPr>
        <p:txBody>
          <a:bodyPr wrap="none" anchor="t">
            <a:spAutoFit/>
          </a:bodyPr>
          <a:lstStyle/>
          <a:p>
            <a:r>
              <a:rPr lang="en-US" altLang="zh-TW" sz="1467" b="1">
                <a:cs typeface="+mn-ea"/>
                <a:sym typeface="+mn-lt"/>
              </a:rPr>
              <a:t>Normal</a:t>
            </a:r>
            <a:endParaRPr lang="en-US" sz="1467">
              <a:cs typeface="+mn-ea"/>
              <a:sym typeface="+mn-lt"/>
            </a:endParaRPr>
          </a:p>
        </p:txBody>
      </p:sp>
      <p:sp>
        <p:nvSpPr>
          <p:cNvPr id="242" name="矩形 901">
            <a:extLst>
              <a:ext uri="{FF2B5EF4-FFF2-40B4-BE49-F238E27FC236}">
                <a16:creationId xmlns:a16="http://schemas.microsoft.com/office/drawing/2014/main" id="{E4CB5DC0-8912-08D9-AE79-16C31622A7A2}"/>
              </a:ext>
            </a:extLst>
          </p:cNvPr>
          <p:cNvSpPr/>
          <p:nvPr/>
        </p:nvSpPr>
        <p:spPr>
          <a:xfrm>
            <a:off x="6733656" y="5624292"/>
            <a:ext cx="1740047" cy="318100"/>
          </a:xfrm>
          <a:prstGeom prst="rect">
            <a:avLst/>
          </a:prstGeom>
        </p:spPr>
        <p:txBody>
          <a:bodyPr wrap="square" anchor="t">
            <a:spAutoFit/>
          </a:bodyPr>
          <a:lstStyle/>
          <a:p>
            <a:pPr algn="ctr"/>
            <a:r>
              <a:rPr lang="en-US" altLang="zh-TW" sz="1467" b="1">
                <a:cs typeface="+mn-ea"/>
                <a:sym typeface="+mn-lt"/>
              </a:rPr>
              <a:t>Primary NAS</a:t>
            </a:r>
            <a:endParaRPr lang="en-US" sz="1467">
              <a:cs typeface="+mn-ea"/>
              <a:sym typeface="+mn-lt"/>
            </a:endParaRPr>
          </a:p>
        </p:txBody>
      </p:sp>
      <p:sp>
        <p:nvSpPr>
          <p:cNvPr id="243" name="矩形 901">
            <a:extLst>
              <a:ext uri="{FF2B5EF4-FFF2-40B4-BE49-F238E27FC236}">
                <a16:creationId xmlns:a16="http://schemas.microsoft.com/office/drawing/2014/main" id="{8069E09A-1D69-BEEF-CCA3-C2D788CAAD01}"/>
              </a:ext>
            </a:extLst>
          </p:cNvPr>
          <p:cNvSpPr/>
          <p:nvPr/>
        </p:nvSpPr>
        <p:spPr>
          <a:xfrm>
            <a:off x="9881492" y="5628761"/>
            <a:ext cx="1740047" cy="318100"/>
          </a:xfrm>
          <a:prstGeom prst="rect">
            <a:avLst/>
          </a:prstGeom>
        </p:spPr>
        <p:txBody>
          <a:bodyPr wrap="square" anchor="t">
            <a:spAutoFit/>
          </a:bodyPr>
          <a:lstStyle/>
          <a:p>
            <a:pPr algn="ctr"/>
            <a:r>
              <a:rPr lang="en-US" altLang="zh-TW" sz="1467" b="1">
                <a:cs typeface="+mn-ea"/>
                <a:sym typeface="+mn-lt"/>
              </a:rPr>
              <a:t>Secondary NAS</a:t>
            </a:r>
            <a:endParaRPr lang="en-US" sz="1467">
              <a:cs typeface="+mn-ea"/>
              <a:sym typeface="+mn-lt"/>
            </a:endParaRPr>
          </a:p>
        </p:txBody>
      </p:sp>
      <p:cxnSp>
        <p:nvCxnSpPr>
          <p:cNvPr id="244" name="直線單箭頭接點 915">
            <a:extLst>
              <a:ext uri="{FF2B5EF4-FFF2-40B4-BE49-F238E27FC236}">
                <a16:creationId xmlns:a16="http://schemas.microsoft.com/office/drawing/2014/main" id="{80E03A5C-E619-9421-6F60-680438283840}"/>
              </a:ext>
            </a:extLst>
          </p:cNvPr>
          <p:cNvCxnSpPr>
            <a:cxnSpLocks/>
          </p:cNvCxnSpPr>
          <p:nvPr/>
        </p:nvCxnSpPr>
        <p:spPr>
          <a:xfrm>
            <a:off x="8189708" y="5374405"/>
            <a:ext cx="1604962" cy="0"/>
          </a:xfrm>
          <a:prstGeom prst="straightConnector1">
            <a:avLst/>
          </a:prstGeom>
          <a:ln w="25400">
            <a:solidFill>
              <a:srgbClr val="1DFFE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5" name="矩形 901">
            <a:extLst>
              <a:ext uri="{FF2B5EF4-FFF2-40B4-BE49-F238E27FC236}">
                <a16:creationId xmlns:a16="http://schemas.microsoft.com/office/drawing/2014/main" id="{20382E0B-9D24-8612-5752-CDB2B800F6C1}"/>
              </a:ext>
            </a:extLst>
          </p:cNvPr>
          <p:cNvSpPr/>
          <p:nvPr/>
        </p:nvSpPr>
        <p:spPr>
          <a:xfrm>
            <a:off x="8315856" y="5429281"/>
            <a:ext cx="1740047" cy="502573"/>
          </a:xfrm>
          <a:prstGeom prst="rect">
            <a:avLst/>
          </a:prstGeom>
        </p:spPr>
        <p:txBody>
          <a:bodyPr wrap="square" anchor="t">
            <a:spAutoFit/>
          </a:bodyPr>
          <a:lstStyle/>
          <a:p>
            <a:pPr algn="ctr"/>
            <a:r>
              <a:rPr lang="en-US" altLang="zh-TW" sz="1333" b="1">
                <a:cs typeface="+mn-ea"/>
                <a:sym typeface="+mn-lt"/>
              </a:rPr>
              <a:t>Real-time Snapshot</a:t>
            </a:r>
            <a:endParaRPr lang="en-US" sz="1333">
              <a:cs typeface="+mn-ea"/>
              <a:sym typeface="+mn-lt"/>
            </a:endParaRPr>
          </a:p>
        </p:txBody>
      </p:sp>
      <p:cxnSp>
        <p:nvCxnSpPr>
          <p:cNvPr id="246" name="直線單箭頭接點 915">
            <a:extLst>
              <a:ext uri="{FF2B5EF4-FFF2-40B4-BE49-F238E27FC236}">
                <a16:creationId xmlns:a16="http://schemas.microsoft.com/office/drawing/2014/main" id="{E76D0BAA-3BB2-70E5-CC98-2D010B49D8BC}"/>
              </a:ext>
            </a:extLst>
          </p:cNvPr>
          <p:cNvCxnSpPr>
            <a:cxnSpLocks/>
          </p:cNvCxnSpPr>
          <p:nvPr/>
        </p:nvCxnSpPr>
        <p:spPr>
          <a:xfrm>
            <a:off x="8233428" y="3522297"/>
            <a:ext cx="1604962" cy="1599945"/>
          </a:xfrm>
          <a:prstGeom prst="straightConnector1">
            <a:avLst/>
          </a:prstGeom>
          <a:ln w="25400" cap="rnd">
            <a:solidFill>
              <a:srgbClr val="1DFFE9"/>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7" name="群組 246">
            <a:extLst>
              <a:ext uri="{FF2B5EF4-FFF2-40B4-BE49-F238E27FC236}">
                <a16:creationId xmlns:a16="http://schemas.microsoft.com/office/drawing/2014/main" id="{43E5C0DB-B279-F200-5351-E6887767B6FB}"/>
              </a:ext>
            </a:extLst>
          </p:cNvPr>
          <p:cNvGrpSpPr/>
          <p:nvPr/>
        </p:nvGrpSpPr>
        <p:grpSpPr>
          <a:xfrm>
            <a:off x="6760890" y="3092197"/>
            <a:ext cx="2948634" cy="355351"/>
            <a:chOff x="6409340" y="2839578"/>
            <a:chExt cx="2149752" cy="259074"/>
          </a:xfrm>
          <a:effectLst>
            <a:outerShdw blurRad="50800" dist="38100" dir="2700000" algn="tl" rotWithShape="0">
              <a:prstClr val="black">
                <a:alpha val="40000"/>
              </a:prstClr>
            </a:outerShdw>
          </a:effectLst>
        </p:grpSpPr>
        <p:sp>
          <p:nvSpPr>
            <p:cNvPr id="248" name="矩形: 圓角 122" hidden="1">
              <a:extLst>
                <a:ext uri="{FF2B5EF4-FFF2-40B4-BE49-F238E27FC236}">
                  <a16:creationId xmlns:a16="http://schemas.microsoft.com/office/drawing/2014/main" id="{E29D1C57-3C0A-89DA-4BE4-A1616AB6A531}"/>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tx1"/>
                </a:solidFill>
                <a:cs typeface="+mn-ea"/>
                <a:sym typeface="+mn-lt"/>
              </a:endParaRPr>
            </a:p>
          </p:txBody>
        </p:sp>
        <p:pic>
          <p:nvPicPr>
            <p:cNvPr id="249" name="圖形 123">
              <a:extLst>
                <a:ext uri="{FF2B5EF4-FFF2-40B4-BE49-F238E27FC236}">
                  <a16:creationId xmlns:a16="http://schemas.microsoft.com/office/drawing/2014/main" id="{157BE88C-C8CA-C257-B5D4-DDD8F8372B91}"/>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09340" y="2839578"/>
              <a:ext cx="2149751" cy="259073"/>
            </a:xfrm>
            <a:prstGeom prst="rect">
              <a:avLst/>
            </a:prstGeom>
          </p:spPr>
        </p:pic>
      </p:grpSp>
      <p:sp>
        <p:nvSpPr>
          <p:cNvPr id="250" name="矩形 901">
            <a:extLst>
              <a:ext uri="{FF2B5EF4-FFF2-40B4-BE49-F238E27FC236}">
                <a16:creationId xmlns:a16="http://schemas.microsoft.com/office/drawing/2014/main" id="{0CA58AC3-7E42-EE05-D7D7-573E10F1278B}"/>
              </a:ext>
            </a:extLst>
          </p:cNvPr>
          <p:cNvSpPr/>
          <p:nvPr/>
        </p:nvSpPr>
        <p:spPr>
          <a:xfrm>
            <a:off x="8972091" y="3919852"/>
            <a:ext cx="2606804" cy="315471"/>
          </a:xfrm>
          <a:prstGeom prst="rect">
            <a:avLst/>
          </a:prstGeom>
        </p:spPr>
        <p:txBody>
          <a:bodyPr wrap="none" lIns="91440" tIns="45720" rIns="91440" bIns="45720" anchor="t">
            <a:spAutoFit/>
          </a:bodyPr>
          <a:lstStyle/>
          <a:p>
            <a:r>
              <a:rPr lang="en-US" altLang="zh-TW" sz="1450" b="1">
                <a:cs typeface="+mn-ea"/>
                <a:sym typeface="+mn-lt"/>
              </a:rPr>
              <a:t>Disaster Recovery (RPO=0)</a:t>
            </a:r>
            <a:endParaRPr lang="en-US" sz="1450">
              <a:cs typeface="+mn-ea"/>
              <a:sym typeface="+mn-lt"/>
            </a:endParaRPr>
          </a:p>
        </p:txBody>
      </p:sp>
      <p:sp>
        <p:nvSpPr>
          <p:cNvPr id="251" name="矩形 901">
            <a:extLst>
              <a:ext uri="{FF2B5EF4-FFF2-40B4-BE49-F238E27FC236}">
                <a16:creationId xmlns:a16="http://schemas.microsoft.com/office/drawing/2014/main" id="{32B722D0-92BB-40C3-1E32-2CC14629FB97}"/>
              </a:ext>
            </a:extLst>
          </p:cNvPr>
          <p:cNvSpPr/>
          <p:nvPr/>
        </p:nvSpPr>
        <p:spPr>
          <a:xfrm>
            <a:off x="8035828" y="6041962"/>
            <a:ext cx="2432269" cy="502573"/>
          </a:xfrm>
          <a:prstGeom prst="rect">
            <a:avLst/>
          </a:prstGeom>
        </p:spPr>
        <p:txBody>
          <a:bodyPr wrap="none" anchor="t">
            <a:spAutoFit/>
          </a:bodyPr>
          <a:lstStyle/>
          <a:p>
            <a:r>
              <a:rPr lang="en-US" altLang="zh-TW" sz="1333" b="1">
                <a:cs typeface="+mn-ea"/>
                <a:sym typeface="+mn-lt"/>
              </a:rPr>
              <a:t>Direct connected via 25GbE</a:t>
            </a:r>
            <a:br>
              <a:rPr lang="en-US" sz="1333" b="1">
                <a:cs typeface="+mn-ea"/>
                <a:sym typeface="+mn-lt"/>
              </a:rPr>
            </a:br>
            <a:r>
              <a:rPr lang="en-US" sz="1333" b="1">
                <a:cs typeface="+mn-ea"/>
                <a:sym typeface="+mn-lt"/>
              </a:rPr>
              <a:t>(Round Trip Latency &lt; 5ms)</a:t>
            </a:r>
            <a:endParaRPr lang="en-US" sz="1333">
              <a:cs typeface="+mn-ea"/>
              <a:sym typeface="+mn-lt"/>
            </a:endParaRPr>
          </a:p>
        </p:txBody>
      </p:sp>
      <p:pic>
        <p:nvPicPr>
          <p:cNvPr id="262" name="Picture 4" descr="一張含有 文字, 盒子 的圖片&#10;&#10;自動產生的描述">
            <a:extLst>
              <a:ext uri="{FF2B5EF4-FFF2-40B4-BE49-F238E27FC236}">
                <a16:creationId xmlns:a16="http://schemas.microsoft.com/office/drawing/2014/main" id="{A1F4FD6D-67FC-5A03-61D1-A0EDC287F65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9642" y="4603061"/>
            <a:ext cx="2177797" cy="1343103"/>
          </a:xfrm>
          <a:prstGeom prst="rect">
            <a:avLst/>
          </a:prstGeom>
          <a:noFill/>
          <a:effectLst>
            <a:outerShdw blurRad="215900" dist="114300" dir="612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56" name="文字方塊 255">
            <a:extLst>
              <a:ext uri="{FF2B5EF4-FFF2-40B4-BE49-F238E27FC236}">
                <a16:creationId xmlns:a16="http://schemas.microsoft.com/office/drawing/2014/main" id="{059FFA3D-8FBD-4EEC-7552-F0A469CA7306}"/>
              </a:ext>
            </a:extLst>
          </p:cNvPr>
          <p:cNvSpPr txBox="1"/>
          <p:nvPr/>
        </p:nvSpPr>
        <p:spPr>
          <a:xfrm>
            <a:off x="6639793" y="2111421"/>
            <a:ext cx="4766487" cy="369332"/>
          </a:xfrm>
          <a:prstGeom prst="rect">
            <a:avLst/>
          </a:prstGeom>
          <a:noFill/>
        </p:spPr>
        <p:txBody>
          <a:bodyPr wrap="square" lIns="91440" tIns="45720" rIns="91440" bIns="45720" anchor="t">
            <a:spAutoFit/>
          </a:bodyPr>
          <a:lstStyle/>
          <a:p>
            <a:pPr algn="ctr"/>
            <a:r>
              <a:rPr lang="en-US" altLang="zh-TW" b="1">
                <a:solidFill>
                  <a:schemeClr val="bg1"/>
                </a:solidFill>
                <a:cs typeface="+mn-ea"/>
                <a:sym typeface="+mn-lt"/>
              </a:rPr>
              <a:t>Realtime </a:t>
            </a:r>
            <a:r>
              <a:rPr lang="en-US" altLang="zh-TW" b="1" err="1">
                <a:solidFill>
                  <a:schemeClr val="bg1"/>
                </a:solidFill>
                <a:cs typeface="+mn-ea"/>
                <a:sym typeface="+mn-lt"/>
              </a:rPr>
              <a:t>SnapSync</a:t>
            </a:r>
            <a:r>
              <a:rPr lang="en-US" altLang="zh-TW" b="1">
                <a:solidFill>
                  <a:schemeClr val="bg1"/>
                </a:solidFill>
                <a:cs typeface="+mn-ea"/>
                <a:sym typeface="+mn-lt"/>
              </a:rPr>
              <a:t>: RPO=0</a:t>
            </a:r>
          </a:p>
        </p:txBody>
      </p:sp>
      <p:sp>
        <p:nvSpPr>
          <p:cNvPr id="255" name="文字方塊 254">
            <a:extLst>
              <a:ext uri="{FF2B5EF4-FFF2-40B4-BE49-F238E27FC236}">
                <a16:creationId xmlns:a16="http://schemas.microsoft.com/office/drawing/2014/main" id="{221B9AF2-EB33-028D-F309-4D5C87356296}"/>
              </a:ext>
            </a:extLst>
          </p:cNvPr>
          <p:cNvSpPr txBox="1"/>
          <p:nvPr/>
        </p:nvSpPr>
        <p:spPr>
          <a:xfrm>
            <a:off x="781113" y="2059571"/>
            <a:ext cx="5130251" cy="369332"/>
          </a:xfrm>
          <a:prstGeom prst="rect">
            <a:avLst/>
          </a:prstGeom>
          <a:noFill/>
        </p:spPr>
        <p:txBody>
          <a:bodyPr wrap="square" lIns="91440" tIns="45720" rIns="91440" bIns="45720" anchor="t">
            <a:spAutoFit/>
          </a:bodyPr>
          <a:lstStyle/>
          <a:p>
            <a:pPr algn="ctr"/>
            <a:r>
              <a:rPr lang="en-US" altLang="zh-TW" b="1">
                <a:solidFill>
                  <a:schemeClr val="bg1"/>
                </a:solidFill>
                <a:cs typeface="+mn-ea"/>
                <a:sym typeface="+mn-lt"/>
              </a:rPr>
              <a:t>Schedule </a:t>
            </a:r>
            <a:r>
              <a:rPr lang="en-US" altLang="zh-TW" b="1" err="1">
                <a:solidFill>
                  <a:schemeClr val="bg1"/>
                </a:solidFill>
                <a:cs typeface="+mn-ea"/>
                <a:sym typeface="+mn-lt"/>
              </a:rPr>
              <a:t>SnapSync</a:t>
            </a:r>
            <a:r>
              <a:rPr lang="en-US" altLang="zh-TW" b="1">
                <a:solidFill>
                  <a:schemeClr val="bg1"/>
                </a:solidFill>
                <a:cs typeface="+mn-ea"/>
                <a:sym typeface="+mn-lt"/>
              </a:rPr>
              <a:t>: 5min~60min</a:t>
            </a:r>
            <a:endParaRPr lang="zh-TW" altLang="en-US" b="1">
              <a:solidFill>
                <a:schemeClr val="bg1"/>
              </a:solidFill>
              <a:cs typeface="+mn-ea"/>
              <a:sym typeface="+mn-lt"/>
            </a:endParaRPr>
          </a:p>
        </p:txBody>
      </p:sp>
      <p:sp>
        <p:nvSpPr>
          <p:cNvPr id="260" name="矩形 901">
            <a:extLst>
              <a:ext uri="{FF2B5EF4-FFF2-40B4-BE49-F238E27FC236}">
                <a16:creationId xmlns:a16="http://schemas.microsoft.com/office/drawing/2014/main" id="{B9E58E00-C463-87E5-1109-3270DF1CCF21}"/>
              </a:ext>
            </a:extLst>
          </p:cNvPr>
          <p:cNvSpPr/>
          <p:nvPr/>
        </p:nvSpPr>
        <p:spPr>
          <a:xfrm>
            <a:off x="780756" y="5911209"/>
            <a:ext cx="1740047" cy="318100"/>
          </a:xfrm>
          <a:prstGeom prst="rect">
            <a:avLst/>
          </a:prstGeom>
        </p:spPr>
        <p:txBody>
          <a:bodyPr wrap="square" anchor="t">
            <a:spAutoFit/>
          </a:bodyPr>
          <a:lstStyle/>
          <a:p>
            <a:pPr algn="ctr"/>
            <a:r>
              <a:rPr lang="en-US" altLang="zh-TW" sz="1467" b="1">
                <a:cs typeface="+mn-ea"/>
                <a:sym typeface="+mn-lt"/>
              </a:rPr>
              <a:t>Primary NAS</a:t>
            </a:r>
            <a:endParaRPr lang="en-US" sz="1467">
              <a:cs typeface="+mn-ea"/>
              <a:sym typeface="+mn-lt"/>
            </a:endParaRPr>
          </a:p>
        </p:txBody>
      </p:sp>
    </p:spTree>
    <p:extLst>
      <p:ext uri="{BB962C8B-B14F-4D97-AF65-F5344CB8AC3E}">
        <p14:creationId xmlns:p14="http://schemas.microsoft.com/office/powerpoint/2010/main" val="194311756"/>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635" y="1765156"/>
            <a:ext cx="8058217" cy="5037281"/>
          </a:xfrm>
          <a:prstGeom prst="rect">
            <a:avLst/>
          </a:prstGeom>
          <a:effectLst>
            <a:outerShdw blurRad="431800" dist="368300" dir="5760000" sx="106000" sy="106000" algn="ctr" rotWithShape="0">
              <a:srgbClr val="000000">
                <a:alpha val="34000"/>
              </a:srgbClr>
            </a:outerShdw>
          </a:effectLst>
        </p:spPr>
      </p:pic>
      <p:sp>
        <p:nvSpPr>
          <p:cNvPr id="2" name="標題 1"/>
          <p:cNvSpPr>
            <a:spLocks noGrp="1"/>
          </p:cNvSpPr>
          <p:nvPr>
            <p:ph type="title" idx="4294967295"/>
          </p:nvPr>
        </p:nvSpPr>
        <p:spPr>
          <a:xfrm>
            <a:off x="0" y="88900"/>
            <a:ext cx="11869738" cy="1527175"/>
          </a:xfrm>
        </p:spPr>
        <p:txBody>
          <a:bodyPr anchor="ctr">
            <a:normAutofit/>
          </a:bodyPr>
          <a:lstStyle/>
          <a:p>
            <a:pPr algn="ctr"/>
            <a:r>
              <a:rPr lang="en-US" altLang="zh-TW" sz="4200">
                <a:solidFill>
                  <a:schemeClr val="bg1"/>
                </a:solidFill>
                <a:latin typeface="+mn-lt"/>
                <a:ea typeface="+mn-ea"/>
                <a:cs typeface="+mn-ea"/>
                <a:sym typeface="+mn-lt"/>
              </a:rPr>
              <a:t>QXG-100G2SF-CX6 view</a:t>
            </a:r>
            <a:endParaRPr lang="zh-TW" altLang="en-US" sz="4200">
              <a:solidFill>
                <a:schemeClr val="bg1"/>
              </a:solidFill>
              <a:latin typeface="+mn-lt"/>
              <a:ea typeface="+mn-ea"/>
              <a:cs typeface="+mn-ea"/>
              <a:sym typeface="+mn-lt"/>
            </a:endParaRPr>
          </a:p>
        </p:txBody>
      </p:sp>
      <p:sp>
        <p:nvSpPr>
          <p:cNvPr id="8" name="文字方塊 7">
            <a:extLst>
              <a:ext uri="{FF2B5EF4-FFF2-40B4-BE49-F238E27FC236}">
                <a16:creationId xmlns:a16="http://schemas.microsoft.com/office/drawing/2014/main" id="{1030749E-1BF5-5043-929C-60876135B948}"/>
              </a:ext>
            </a:extLst>
          </p:cNvPr>
          <p:cNvSpPr txBox="1"/>
          <p:nvPr/>
        </p:nvSpPr>
        <p:spPr>
          <a:xfrm>
            <a:off x="268338" y="3126093"/>
            <a:ext cx="2672062" cy="372794"/>
          </a:xfrm>
          <a:prstGeom prst="rect">
            <a:avLst/>
          </a:prstGeom>
          <a:noFill/>
        </p:spPr>
        <p:txBody>
          <a:bodyPr wrap="square" lIns="91440" tIns="45720" rIns="91440" bIns="45720" rtlCol="0" anchor="t">
            <a:spAutoFit/>
          </a:bodyPr>
          <a:lstStyle/>
          <a:p>
            <a:pPr>
              <a:lnSpc>
                <a:spcPts val="2400"/>
              </a:lnSpc>
            </a:pPr>
            <a:r>
              <a:rPr kumimoji="1" lang="en-US" altLang="zh-TW" sz="1700" b="1">
                <a:cs typeface="+mn-ea"/>
                <a:sym typeface="+mn-lt"/>
              </a:rPr>
              <a:t>2 x QSFP28 connectors </a:t>
            </a:r>
            <a:endParaRPr lang="en-US" altLang="zh-TW" sz="1700" b="1">
              <a:cs typeface="+mn-ea"/>
            </a:endParaRPr>
          </a:p>
        </p:txBody>
      </p:sp>
      <p:sp>
        <p:nvSpPr>
          <p:cNvPr id="10" name="文字方塊 9">
            <a:extLst>
              <a:ext uri="{FF2B5EF4-FFF2-40B4-BE49-F238E27FC236}">
                <a16:creationId xmlns:a16="http://schemas.microsoft.com/office/drawing/2014/main" id="{76DFBEBB-9FA0-3044-82F3-077920A02E9C}"/>
              </a:ext>
            </a:extLst>
          </p:cNvPr>
          <p:cNvSpPr txBox="1"/>
          <p:nvPr/>
        </p:nvSpPr>
        <p:spPr>
          <a:xfrm>
            <a:off x="6731658" y="1878429"/>
            <a:ext cx="4664995" cy="353943"/>
          </a:xfrm>
          <a:prstGeom prst="rect">
            <a:avLst/>
          </a:prstGeom>
          <a:noFill/>
        </p:spPr>
        <p:txBody>
          <a:bodyPr wrap="none" lIns="91440" tIns="45720" rIns="91440" bIns="45720" rtlCol="0" anchor="t">
            <a:spAutoFit/>
          </a:bodyPr>
          <a:lstStyle/>
          <a:p>
            <a:r>
              <a:rPr kumimoji="1" lang="en-US" altLang="zh-TW" sz="1700" b="1">
                <a:cs typeface="+mn-ea"/>
                <a:sym typeface="+mn-lt"/>
              </a:rPr>
              <a:t>A high-performance, active cooling module</a:t>
            </a:r>
          </a:p>
        </p:txBody>
      </p:sp>
      <p:sp>
        <p:nvSpPr>
          <p:cNvPr id="11" name="文字方塊 10">
            <a:extLst>
              <a:ext uri="{FF2B5EF4-FFF2-40B4-BE49-F238E27FC236}">
                <a16:creationId xmlns:a16="http://schemas.microsoft.com/office/drawing/2014/main" id="{93703077-B8E3-E04B-A1F7-00078884ED47}"/>
              </a:ext>
            </a:extLst>
          </p:cNvPr>
          <p:cNvSpPr txBox="1"/>
          <p:nvPr/>
        </p:nvSpPr>
        <p:spPr>
          <a:xfrm>
            <a:off x="6035941" y="6001171"/>
            <a:ext cx="5969264" cy="991297"/>
          </a:xfrm>
          <a:prstGeom prst="rect">
            <a:avLst/>
          </a:prstGeom>
          <a:noFill/>
        </p:spPr>
        <p:txBody>
          <a:bodyPr wrap="square" lIns="91440" tIns="45720" rIns="91440" bIns="45720" rtlCol="0" anchor="t">
            <a:spAutoFit/>
          </a:bodyPr>
          <a:lstStyle/>
          <a:p>
            <a:pPr>
              <a:lnSpc>
                <a:spcPts val="2400"/>
              </a:lnSpc>
            </a:pPr>
            <a:r>
              <a:rPr kumimoji="1" lang="en-US" altLang="zh-TW" sz="1700" b="1">
                <a:cs typeface="+mn-ea"/>
                <a:sym typeface="+mn-lt"/>
              </a:rPr>
              <a:t>PCI Express 4.0 x16 </a:t>
            </a:r>
          </a:p>
          <a:p>
            <a:pPr>
              <a:lnSpc>
                <a:spcPts val="2400"/>
              </a:lnSpc>
            </a:pPr>
            <a:r>
              <a:rPr kumimoji="1" lang="en-US" altLang="zh-TW" sz="1600" b="1">
                <a:cs typeface="+mn-ea"/>
                <a:sym typeface="+mn-lt"/>
              </a:rPr>
              <a:t>(backwards compatible with PCI Express 3.0)</a:t>
            </a:r>
          </a:p>
          <a:p>
            <a:pPr>
              <a:lnSpc>
                <a:spcPts val="2400"/>
              </a:lnSpc>
            </a:pPr>
            <a:endParaRPr kumimoji="1" lang="en-US" altLang="zh-TW" sz="1700" b="1">
              <a:cs typeface="+mn-ea"/>
              <a:sym typeface="+mn-lt"/>
            </a:endParaRPr>
          </a:p>
        </p:txBody>
      </p:sp>
      <p:cxnSp>
        <p:nvCxnSpPr>
          <p:cNvPr id="13" name="肘形接點 12"/>
          <p:cNvCxnSpPr>
            <a:cxnSpLocks/>
          </p:cNvCxnSpPr>
          <p:nvPr/>
        </p:nvCxnSpPr>
        <p:spPr>
          <a:xfrm>
            <a:off x="1686834" y="3565751"/>
            <a:ext cx="1596094" cy="877425"/>
          </a:xfrm>
          <a:prstGeom prst="bentConnector3">
            <a:avLst>
              <a:gd name="adj1" fmla="val 550"/>
            </a:avLst>
          </a:prstGeom>
          <a:ln w="25400" cap="rnd">
            <a:solidFill>
              <a:srgbClr val="25E5EF"/>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肘形接點 12">
            <a:extLst>
              <a:ext uri="{FF2B5EF4-FFF2-40B4-BE49-F238E27FC236}">
                <a16:creationId xmlns:a16="http://schemas.microsoft.com/office/drawing/2014/main" id="{7609C929-564D-8DBC-0CA8-859BA2685AF4}"/>
              </a:ext>
            </a:extLst>
          </p:cNvPr>
          <p:cNvCxnSpPr>
            <a:cxnSpLocks/>
          </p:cNvCxnSpPr>
          <p:nvPr/>
        </p:nvCxnSpPr>
        <p:spPr>
          <a:xfrm rot="5400000" flipH="1" flipV="1">
            <a:off x="2451417" y="3611665"/>
            <a:ext cx="977967" cy="685056"/>
          </a:xfrm>
          <a:prstGeom prst="bentConnector3">
            <a:avLst>
              <a:gd name="adj1" fmla="val 100195"/>
            </a:avLst>
          </a:prstGeom>
          <a:ln w="25400" cap="rnd">
            <a:solidFill>
              <a:srgbClr val="25E5EF"/>
            </a:solidFill>
            <a:round/>
            <a:tailEnd type="oval"/>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1553F956-BE76-1C78-3D42-AF0AB4D47F4F}"/>
              </a:ext>
            </a:extLst>
          </p:cNvPr>
          <p:cNvSpPr/>
          <p:nvPr/>
        </p:nvSpPr>
        <p:spPr>
          <a:xfrm>
            <a:off x="2940400" y="2931589"/>
            <a:ext cx="3137096" cy="941557"/>
          </a:xfrm>
          <a:prstGeom prst="roundRect">
            <a:avLst>
              <a:gd name="adj" fmla="val 6816"/>
            </a:avLst>
          </a:prstGeom>
          <a:solidFill>
            <a:srgbClr val="5DF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BB28FE90-0E50-D943-BDC0-B3A4333AEAC1}"/>
              </a:ext>
            </a:extLst>
          </p:cNvPr>
          <p:cNvSpPr/>
          <p:nvPr/>
        </p:nvSpPr>
        <p:spPr>
          <a:xfrm>
            <a:off x="2947171" y="3972512"/>
            <a:ext cx="3137096" cy="941557"/>
          </a:xfrm>
          <a:prstGeom prst="roundRect">
            <a:avLst>
              <a:gd name="adj" fmla="val 5917"/>
            </a:avLst>
          </a:prstGeom>
          <a:solidFill>
            <a:srgbClr val="5DF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圓角 23">
            <a:extLst>
              <a:ext uri="{FF2B5EF4-FFF2-40B4-BE49-F238E27FC236}">
                <a16:creationId xmlns:a16="http://schemas.microsoft.com/office/drawing/2014/main" id="{956B76CB-D3DD-A92C-F705-854B023651DC}"/>
              </a:ext>
            </a:extLst>
          </p:cNvPr>
          <p:cNvSpPr/>
          <p:nvPr/>
        </p:nvSpPr>
        <p:spPr>
          <a:xfrm>
            <a:off x="6128150" y="2536925"/>
            <a:ext cx="4369120" cy="2617844"/>
          </a:xfrm>
          <a:prstGeom prst="roundRect">
            <a:avLst>
              <a:gd name="adj" fmla="val 1819"/>
            </a:avLst>
          </a:prstGeom>
          <a:solidFill>
            <a:schemeClr val="accent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25" name="肘形接點 12">
            <a:extLst>
              <a:ext uri="{FF2B5EF4-FFF2-40B4-BE49-F238E27FC236}">
                <a16:creationId xmlns:a16="http://schemas.microsoft.com/office/drawing/2014/main" id="{1C0FD3E2-2AEA-CF53-468F-861AC1329D98}"/>
              </a:ext>
            </a:extLst>
          </p:cNvPr>
          <p:cNvCxnSpPr>
            <a:cxnSpLocks/>
          </p:cNvCxnSpPr>
          <p:nvPr/>
        </p:nvCxnSpPr>
        <p:spPr>
          <a:xfrm flipV="1">
            <a:off x="8922717" y="2337092"/>
            <a:ext cx="3" cy="1054040"/>
          </a:xfrm>
          <a:prstGeom prst="straightConnector1">
            <a:avLst/>
          </a:prstGeom>
          <a:ln w="25400" cap="rnd">
            <a:solidFill>
              <a:srgbClr val="25E5EF"/>
            </a:solidFill>
            <a:round/>
            <a:headEnd type="oval"/>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C754B74A-0C7E-F0E2-BD75-2BC42442FB3A}"/>
              </a:ext>
            </a:extLst>
          </p:cNvPr>
          <p:cNvSpPr/>
          <p:nvPr/>
        </p:nvSpPr>
        <p:spPr>
          <a:xfrm>
            <a:off x="5298773" y="5164395"/>
            <a:ext cx="3999945" cy="533762"/>
          </a:xfrm>
          <a:prstGeom prst="roundRect">
            <a:avLst>
              <a:gd name="adj" fmla="val 4406"/>
            </a:avLst>
          </a:prstGeom>
          <a:solidFill>
            <a:srgbClr val="E2AC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28" name="肘形接點 12">
            <a:extLst>
              <a:ext uri="{FF2B5EF4-FFF2-40B4-BE49-F238E27FC236}">
                <a16:creationId xmlns:a16="http://schemas.microsoft.com/office/drawing/2014/main" id="{2AAF126B-EBDA-2484-E0E8-D4E0238B7D2E}"/>
              </a:ext>
            </a:extLst>
          </p:cNvPr>
          <p:cNvCxnSpPr>
            <a:cxnSpLocks/>
          </p:cNvCxnSpPr>
          <p:nvPr/>
        </p:nvCxnSpPr>
        <p:spPr>
          <a:xfrm>
            <a:off x="7298743" y="5469138"/>
            <a:ext cx="2" cy="532393"/>
          </a:xfrm>
          <a:prstGeom prst="straightConnector1">
            <a:avLst/>
          </a:prstGeom>
          <a:ln w="25400" cap="rnd">
            <a:solidFill>
              <a:srgbClr val="25E5EF"/>
            </a:solidFill>
            <a:round/>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68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65088"/>
            <a:ext cx="12192000" cy="1527175"/>
          </a:xfrm>
        </p:spPr>
        <p:txBody>
          <a:bodyPr anchor="ctr"/>
          <a:lstStyle/>
          <a:p>
            <a:pPr algn="ctr"/>
            <a:r>
              <a:rPr lang="en-US" altLang="zh-TW">
                <a:solidFill>
                  <a:schemeClr val="bg1"/>
                </a:solidFill>
                <a:latin typeface="+mn-lt"/>
                <a:ea typeface="+mn-ea"/>
                <a:cs typeface="+mn-ea"/>
                <a:sym typeface="+mn-lt"/>
              </a:rPr>
              <a:t>SFP,</a:t>
            </a:r>
            <a:r>
              <a:rPr lang="zh-TW" altLang="en-US">
                <a:solidFill>
                  <a:schemeClr val="bg1"/>
                </a:solidFill>
                <a:latin typeface="+mn-lt"/>
                <a:ea typeface="+mn-ea"/>
                <a:cs typeface="+mn-ea"/>
                <a:sym typeface="+mn-lt"/>
              </a:rPr>
              <a:t> </a:t>
            </a:r>
            <a:r>
              <a:rPr lang="en-US" altLang="zh-TW">
                <a:solidFill>
                  <a:schemeClr val="bg1"/>
                </a:solidFill>
                <a:latin typeface="+mn-lt"/>
                <a:ea typeface="+mn-ea"/>
                <a:cs typeface="+mn-ea"/>
                <a:sym typeface="+mn-lt"/>
              </a:rPr>
              <a:t>SFP+,</a:t>
            </a:r>
            <a:r>
              <a:rPr lang="zh-TW" altLang="en-US">
                <a:solidFill>
                  <a:schemeClr val="bg1"/>
                </a:solidFill>
                <a:latin typeface="+mn-lt"/>
                <a:ea typeface="+mn-ea"/>
                <a:cs typeface="+mn-ea"/>
                <a:sym typeface="+mn-lt"/>
              </a:rPr>
              <a:t> </a:t>
            </a:r>
            <a:r>
              <a:rPr lang="en-US" altLang="zh-TW">
                <a:solidFill>
                  <a:schemeClr val="bg1"/>
                </a:solidFill>
                <a:latin typeface="+mn-lt"/>
                <a:ea typeface="+mn-ea"/>
                <a:cs typeface="+mn-ea"/>
                <a:sym typeface="+mn-lt"/>
              </a:rPr>
              <a:t>SFP28,</a:t>
            </a:r>
            <a:r>
              <a:rPr lang="zh-TW" altLang="en-US">
                <a:solidFill>
                  <a:schemeClr val="bg1"/>
                </a:solidFill>
                <a:latin typeface="+mn-lt"/>
                <a:ea typeface="+mn-ea"/>
                <a:cs typeface="+mn-ea"/>
                <a:sym typeface="+mn-lt"/>
              </a:rPr>
              <a:t> </a:t>
            </a:r>
            <a:r>
              <a:rPr lang="en-US" altLang="zh-TW">
                <a:solidFill>
                  <a:schemeClr val="bg1"/>
                </a:solidFill>
                <a:latin typeface="+mn-lt"/>
                <a:ea typeface="+mn-ea"/>
                <a:cs typeface="+mn-ea"/>
                <a:sym typeface="+mn-lt"/>
              </a:rPr>
              <a:t>QS</a:t>
            </a:r>
            <a:r>
              <a:rPr lang="zh-TW">
                <a:solidFill>
                  <a:schemeClr val="bg1"/>
                </a:solidFill>
                <a:latin typeface="+mn-lt"/>
                <a:ea typeface="+mn-ea"/>
                <a:cs typeface="+mn-ea"/>
                <a:sym typeface="+mn-lt"/>
              </a:rPr>
              <a:t>FP28</a:t>
            </a:r>
            <a:r>
              <a:rPr lang="zh-TW" altLang="en-US">
                <a:solidFill>
                  <a:schemeClr val="bg1"/>
                </a:solidFill>
                <a:latin typeface="+mn-lt"/>
                <a:ea typeface="+mn-ea"/>
                <a:cs typeface="+mn-ea"/>
                <a:sym typeface="+mn-lt"/>
              </a:rPr>
              <a:t> Transceivers</a:t>
            </a:r>
            <a:br>
              <a:rPr lang="zh-TW" altLang="en-US">
                <a:solidFill>
                  <a:schemeClr val="bg1"/>
                </a:solidFill>
                <a:latin typeface="+mn-lt"/>
                <a:ea typeface="+mn-ea"/>
                <a:cs typeface="+mn-ea"/>
                <a:sym typeface="+mn-lt"/>
              </a:rPr>
            </a:br>
            <a:r>
              <a:rPr lang="zh-TW" altLang="en-US">
                <a:solidFill>
                  <a:schemeClr val="bg1"/>
                </a:solidFill>
                <a:latin typeface="+mn-lt"/>
                <a:ea typeface="+mn-ea"/>
                <a:cs typeface="+mn-ea"/>
              </a:rPr>
              <a:t>and Optional Accessory </a:t>
            </a:r>
            <a:r>
              <a:rPr lang="en-US" altLang="zh-TW">
                <a:solidFill>
                  <a:schemeClr val="bg1"/>
                </a:solidFill>
                <a:latin typeface="+mn-lt"/>
                <a:ea typeface="+mj-lt"/>
                <a:cs typeface="Arial"/>
              </a:rPr>
              <a:t>CAB-DAC15M-QSFP28</a:t>
            </a:r>
            <a:endParaRPr lang="zh-TW">
              <a:solidFill>
                <a:schemeClr val="bg1"/>
              </a:solidFill>
              <a:ea typeface="+mj-lt"/>
              <a:cs typeface="+mj-lt"/>
            </a:endParaRPr>
          </a:p>
        </p:txBody>
      </p:sp>
      <p:sp>
        <p:nvSpPr>
          <p:cNvPr id="5" name="文字方塊 4">
            <a:extLst>
              <a:ext uri="{FF2B5EF4-FFF2-40B4-BE49-F238E27FC236}">
                <a16:creationId xmlns:a16="http://schemas.microsoft.com/office/drawing/2014/main" id="{A852BB4C-7469-FB49-9C75-CA21088CA1AC}"/>
              </a:ext>
            </a:extLst>
          </p:cNvPr>
          <p:cNvSpPr txBox="1"/>
          <p:nvPr/>
        </p:nvSpPr>
        <p:spPr>
          <a:xfrm>
            <a:off x="661100" y="2227678"/>
            <a:ext cx="11131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a:cs typeface="+mn-ea"/>
                <a:sym typeface="+mn-lt"/>
              </a:rPr>
              <a:t>1</a:t>
            </a:r>
            <a:r>
              <a:rPr kumimoji="1" lang="zh-TW">
                <a:cs typeface="+mn-ea"/>
                <a:sym typeface="+mn-lt"/>
              </a:rPr>
              <a:t> </a:t>
            </a:r>
            <a:r>
              <a:rPr kumimoji="1" lang="en-US" altLang="zh-TW">
                <a:cs typeface="+mn-ea"/>
                <a:sym typeface="+mn-lt"/>
              </a:rPr>
              <a:t>GbE</a:t>
            </a:r>
          </a:p>
        </p:txBody>
      </p:sp>
      <p:sp>
        <p:nvSpPr>
          <p:cNvPr id="7" name="文字方塊 6">
            <a:extLst>
              <a:ext uri="{FF2B5EF4-FFF2-40B4-BE49-F238E27FC236}">
                <a16:creationId xmlns:a16="http://schemas.microsoft.com/office/drawing/2014/main" id="{3B9663CC-07F6-ECD4-72B7-DB6FB0A076C0}"/>
              </a:ext>
            </a:extLst>
          </p:cNvPr>
          <p:cNvSpPr txBox="1"/>
          <p:nvPr/>
        </p:nvSpPr>
        <p:spPr>
          <a:xfrm>
            <a:off x="6443817" y="2226922"/>
            <a:ext cx="1473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a:cs typeface="+mn-ea"/>
                <a:sym typeface="+mn-lt"/>
              </a:rPr>
              <a:t>100</a:t>
            </a:r>
            <a:r>
              <a:rPr kumimoji="1" lang="zh-TW">
                <a:cs typeface="+mn-ea"/>
                <a:sym typeface="+mn-lt"/>
              </a:rPr>
              <a:t> </a:t>
            </a:r>
            <a:r>
              <a:rPr kumimoji="1" lang="en-US" altLang="zh-TW">
                <a:cs typeface="+mn-ea"/>
                <a:sym typeface="+mn-lt"/>
              </a:rPr>
              <a:t>GbE</a:t>
            </a:r>
          </a:p>
        </p:txBody>
      </p:sp>
      <p:sp>
        <p:nvSpPr>
          <p:cNvPr id="13" name="文字方塊 12">
            <a:extLst>
              <a:ext uri="{FF2B5EF4-FFF2-40B4-BE49-F238E27FC236}">
                <a16:creationId xmlns:a16="http://schemas.microsoft.com/office/drawing/2014/main" id="{CBC04BD7-76F5-31A0-C2F2-A37163BCF0E9}"/>
              </a:ext>
            </a:extLst>
          </p:cNvPr>
          <p:cNvSpPr txBox="1"/>
          <p:nvPr/>
        </p:nvSpPr>
        <p:spPr>
          <a:xfrm>
            <a:off x="4918212" y="2226168"/>
            <a:ext cx="1028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a:cs typeface="+mn-ea"/>
                <a:sym typeface="+mn-lt"/>
              </a:rPr>
              <a:t>40</a:t>
            </a:r>
            <a:r>
              <a:rPr kumimoji="1" lang="zh-TW" altLang="en-US">
                <a:cs typeface="+mn-ea"/>
                <a:sym typeface="+mn-lt"/>
              </a:rPr>
              <a:t> </a:t>
            </a:r>
            <a:r>
              <a:rPr kumimoji="1" lang="en-US" altLang="zh-TW">
                <a:cs typeface="+mn-ea"/>
                <a:sym typeface="+mn-lt"/>
              </a:rPr>
              <a:t>GbE</a:t>
            </a:r>
          </a:p>
        </p:txBody>
      </p:sp>
      <p:sp>
        <p:nvSpPr>
          <p:cNvPr id="14" name="文字方塊 13">
            <a:extLst>
              <a:ext uri="{FF2B5EF4-FFF2-40B4-BE49-F238E27FC236}">
                <a16:creationId xmlns:a16="http://schemas.microsoft.com/office/drawing/2014/main" id="{0069A9F4-0EE9-9CEE-6996-09EF9637DFF9}"/>
              </a:ext>
            </a:extLst>
          </p:cNvPr>
          <p:cNvSpPr txBox="1"/>
          <p:nvPr/>
        </p:nvSpPr>
        <p:spPr>
          <a:xfrm>
            <a:off x="1994927" y="2225413"/>
            <a:ext cx="1144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a:cs typeface="+mn-ea"/>
                <a:sym typeface="+mn-lt"/>
              </a:rPr>
              <a:t>10</a:t>
            </a:r>
            <a:r>
              <a:rPr kumimoji="1" lang="zh-TW">
                <a:cs typeface="+mn-ea"/>
                <a:sym typeface="+mn-lt"/>
              </a:rPr>
              <a:t> </a:t>
            </a:r>
            <a:r>
              <a:rPr kumimoji="1" lang="en-US" altLang="zh-TW">
                <a:cs typeface="+mn-ea"/>
                <a:sym typeface="+mn-lt"/>
              </a:rPr>
              <a:t>GbE</a:t>
            </a:r>
          </a:p>
        </p:txBody>
      </p:sp>
      <p:sp>
        <p:nvSpPr>
          <p:cNvPr id="16" name="文字方塊 15">
            <a:extLst>
              <a:ext uri="{FF2B5EF4-FFF2-40B4-BE49-F238E27FC236}">
                <a16:creationId xmlns:a16="http://schemas.microsoft.com/office/drawing/2014/main" id="{9637737E-4DCF-603E-3BA9-FD0515DC20D7}"/>
              </a:ext>
            </a:extLst>
          </p:cNvPr>
          <p:cNvSpPr txBox="1"/>
          <p:nvPr/>
        </p:nvSpPr>
        <p:spPr>
          <a:xfrm>
            <a:off x="3518069" y="2224464"/>
            <a:ext cx="1046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zh-TW" altLang="en-US">
                <a:cs typeface="+mn-ea"/>
                <a:sym typeface="+mn-lt"/>
              </a:rPr>
              <a:t>25 GbE</a:t>
            </a:r>
          </a:p>
        </p:txBody>
      </p:sp>
      <p:sp>
        <p:nvSpPr>
          <p:cNvPr id="6" name="文字方塊 5">
            <a:extLst>
              <a:ext uri="{FF2B5EF4-FFF2-40B4-BE49-F238E27FC236}">
                <a16:creationId xmlns:a16="http://schemas.microsoft.com/office/drawing/2014/main" id="{21631DEA-3518-29D8-EA3B-AC4CDEABF836}"/>
              </a:ext>
            </a:extLst>
          </p:cNvPr>
          <p:cNvSpPr txBox="1"/>
          <p:nvPr/>
        </p:nvSpPr>
        <p:spPr>
          <a:xfrm>
            <a:off x="7989586" y="1971698"/>
            <a:ext cx="4126215" cy="1761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550">
                <a:cs typeface="+mn-ea"/>
                <a:sym typeface="+mn-lt"/>
              </a:rPr>
              <a:t>The QXG-100G2SF-CX6 network expansion card can be used with high-speed network switches, and can be directly connected to 100GbE ports through two CAB-DAC15M-QSFP28 to create up to 200GbE network bandwidth</a:t>
            </a:r>
          </a:p>
        </p:txBody>
      </p:sp>
      <p:pic>
        <p:nvPicPr>
          <p:cNvPr id="8" name="圖片 7">
            <a:extLst>
              <a:ext uri="{FF2B5EF4-FFF2-40B4-BE49-F238E27FC236}">
                <a16:creationId xmlns:a16="http://schemas.microsoft.com/office/drawing/2014/main" id="{70A14206-86A8-9BC2-8F91-0734071DCF1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289647" y="2619197"/>
            <a:ext cx="1587376" cy="1259742"/>
          </a:xfrm>
          <a:prstGeom prst="rect">
            <a:avLst/>
          </a:prstGeom>
          <a:effectLst>
            <a:outerShdw blurRad="431800" dist="355600" dir="1740000" algn="ctr" rotWithShape="0">
              <a:srgbClr val="000000">
                <a:alpha val="23000"/>
              </a:srgbClr>
            </a:outerShdw>
          </a:effectLst>
        </p:spPr>
      </p:pic>
      <p:pic>
        <p:nvPicPr>
          <p:cNvPr id="9" name="圖片 8">
            <a:extLst>
              <a:ext uri="{FF2B5EF4-FFF2-40B4-BE49-F238E27FC236}">
                <a16:creationId xmlns:a16="http://schemas.microsoft.com/office/drawing/2014/main" id="{89A967EF-3B45-637C-0008-872F7B9998F7}"/>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1792046" y="2624519"/>
            <a:ext cx="1587376" cy="1259742"/>
          </a:xfrm>
          <a:prstGeom prst="rect">
            <a:avLst/>
          </a:prstGeom>
          <a:effectLst>
            <a:outerShdw blurRad="431800" dist="355600" dir="1740000" algn="ctr" rotWithShape="0">
              <a:srgbClr val="000000">
                <a:alpha val="23000"/>
              </a:srgbClr>
            </a:outerShdw>
          </a:effectLst>
        </p:spPr>
      </p:pic>
      <p:pic>
        <p:nvPicPr>
          <p:cNvPr id="10" name="圖片 9">
            <a:extLst>
              <a:ext uri="{FF2B5EF4-FFF2-40B4-BE49-F238E27FC236}">
                <a16:creationId xmlns:a16="http://schemas.microsoft.com/office/drawing/2014/main" id="{584A3E80-A1A8-CC79-2271-1FA5CC593874}"/>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291595" y="2625384"/>
            <a:ext cx="1587376" cy="1259742"/>
          </a:xfrm>
          <a:prstGeom prst="rect">
            <a:avLst/>
          </a:prstGeom>
          <a:effectLst>
            <a:outerShdw blurRad="431800" dist="355600" dir="1740000" algn="ctr" rotWithShape="0">
              <a:srgbClr val="000000">
                <a:alpha val="23000"/>
              </a:srgbClr>
            </a:outerShdw>
          </a:effectLst>
        </p:spPr>
      </p:pic>
      <p:pic>
        <p:nvPicPr>
          <p:cNvPr id="11" name="圖片 10">
            <a:extLst>
              <a:ext uri="{FF2B5EF4-FFF2-40B4-BE49-F238E27FC236}">
                <a16:creationId xmlns:a16="http://schemas.microsoft.com/office/drawing/2014/main" id="{934E644B-F1BF-46CE-4D9F-2F08F291BFE0}"/>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a:off x="4791144" y="2619935"/>
            <a:ext cx="1587376" cy="1259742"/>
          </a:xfrm>
          <a:prstGeom prst="rect">
            <a:avLst/>
          </a:prstGeom>
          <a:effectLst>
            <a:outerShdw blurRad="431800" dist="355600" dir="1740000" algn="ctr" rotWithShape="0">
              <a:srgbClr val="000000">
                <a:alpha val="23000"/>
              </a:srgbClr>
            </a:outerShdw>
          </a:effectLst>
        </p:spPr>
      </p:pic>
      <p:pic>
        <p:nvPicPr>
          <p:cNvPr id="12" name="圖片 11">
            <a:extLst>
              <a:ext uri="{FF2B5EF4-FFF2-40B4-BE49-F238E27FC236}">
                <a16:creationId xmlns:a16="http://schemas.microsoft.com/office/drawing/2014/main" id="{2B04ECC4-BF50-DA7F-1AE3-3FDD23065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0693" y="2625071"/>
            <a:ext cx="1587376" cy="1259742"/>
          </a:xfrm>
          <a:prstGeom prst="rect">
            <a:avLst/>
          </a:prstGeom>
          <a:effectLst>
            <a:outerShdw blurRad="431800" dist="355600" dir="1740000" algn="ctr" rotWithShape="0">
              <a:srgbClr val="000000">
                <a:alpha val="23000"/>
              </a:srgbClr>
            </a:outerShdw>
          </a:effectLst>
        </p:spPr>
      </p:pic>
      <p:sp>
        <p:nvSpPr>
          <p:cNvPr id="17" name="文字方塊 16">
            <a:extLst>
              <a:ext uri="{FF2B5EF4-FFF2-40B4-BE49-F238E27FC236}">
                <a16:creationId xmlns:a16="http://schemas.microsoft.com/office/drawing/2014/main" id="{961F7852-A3CA-79C2-9E53-A576D49ED352}"/>
              </a:ext>
            </a:extLst>
          </p:cNvPr>
          <p:cNvSpPr txBox="1"/>
          <p:nvPr/>
        </p:nvSpPr>
        <p:spPr>
          <a:xfrm>
            <a:off x="2225622" y="3064010"/>
            <a:ext cx="763587" cy="369332"/>
          </a:xfrm>
          <a:prstGeom prst="rect">
            <a:avLst/>
          </a:prstGeom>
          <a:noFill/>
        </p:spPr>
        <p:txBody>
          <a:bodyPr wrap="square" rtlCol="0">
            <a:spAutoFit/>
          </a:bodyPr>
          <a:lstStyle/>
          <a:p>
            <a:r>
              <a:rPr lang="en-US" altLang="zh-TW" b="1">
                <a:cs typeface="+mn-ea"/>
                <a:sym typeface="+mn-lt"/>
              </a:rPr>
              <a:t>SFP+</a:t>
            </a:r>
            <a:endParaRPr lang="zh-TW" altLang="en-US" b="1">
              <a:cs typeface="+mn-ea"/>
              <a:sym typeface="+mn-lt"/>
            </a:endParaRPr>
          </a:p>
        </p:txBody>
      </p:sp>
      <p:sp>
        <p:nvSpPr>
          <p:cNvPr id="18" name="文字方塊 17">
            <a:extLst>
              <a:ext uri="{FF2B5EF4-FFF2-40B4-BE49-F238E27FC236}">
                <a16:creationId xmlns:a16="http://schemas.microsoft.com/office/drawing/2014/main" id="{69165274-18B1-6256-137D-37397334AE82}"/>
              </a:ext>
            </a:extLst>
          </p:cNvPr>
          <p:cNvSpPr txBox="1"/>
          <p:nvPr/>
        </p:nvSpPr>
        <p:spPr>
          <a:xfrm>
            <a:off x="3692558" y="3123001"/>
            <a:ext cx="1335835" cy="310341"/>
          </a:xfrm>
          <a:prstGeom prst="rect">
            <a:avLst/>
          </a:prstGeom>
          <a:noFill/>
        </p:spPr>
        <p:txBody>
          <a:bodyPr wrap="square" rtlCol="0">
            <a:spAutoFit/>
          </a:bodyPr>
          <a:lstStyle/>
          <a:p>
            <a:pPr>
              <a:lnSpc>
                <a:spcPts val="1700"/>
              </a:lnSpc>
              <a:spcBef>
                <a:spcPts val="300"/>
              </a:spcBef>
            </a:pPr>
            <a:r>
              <a:rPr lang="en-US" altLang="zh-TW" b="1">
                <a:solidFill>
                  <a:schemeClr val="bg1"/>
                </a:solidFill>
                <a:cs typeface="+mn-ea"/>
                <a:sym typeface="+mn-lt"/>
              </a:rPr>
              <a:t>SFP28</a:t>
            </a:r>
            <a:endParaRPr lang="zh-TW" altLang="en-US">
              <a:solidFill>
                <a:schemeClr val="bg1"/>
              </a:solidFill>
              <a:cs typeface="+mn-ea"/>
              <a:sym typeface="+mn-lt"/>
            </a:endParaRPr>
          </a:p>
        </p:txBody>
      </p:sp>
      <p:sp>
        <p:nvSpPr>
          <p:cNvPr id="19" name="文字方塊 18">
            <a:extLst>
              <a:ext uri="{FF2B5EF4-FFF2-40B4-BE49-F238E27FC236}">
                <a16:creationId xmlns:a16="http://schemas.microsoft.com/office/drawing/2014/main" id="{A93BC213-0843-3A33-5822-DCDC91C3A7A9}"/>
              </a:ext>
            </a:extLst>
          </p:cNvPr>
          <p:cNvSpPr txBox="1"/>
          <p:nvPr/>
        </p:nvSpPr>
        <p:spPr>
          <a:xfrm>
            <a:off x="5170555" y="3037686"/>
            <a:ext cx="1059422" cy="369332"/>
          </a:xfrm>
          <a:prstGeom prst="rect">
            <a:avLst/>
          </a:prstGeom>
          <a:noFill/>
        </p:spPr>
        <p:txBody>
          <a:bodyPr wrap="square" rtlCol="0">
            <a:spAutoFit/>
          </a:bodyPr>
          <a:lstStyle/>
          <a:p>
            <a:r>
              <a:rPr lang="en-US" altLang="zh-TW" b="1">
                <a:solidFill>
                  <a:schemeClr val="bg1"/>
                </a:solidFill>
                <a:cs typeface="+mn-ea"/>
                <a:sym typeface="+mn-lt"/>
              </a:rPr>
              <a:t>QSFP+</a:t>
            </a:r>
            <a:endParaRPr lang="zh-TW" altLang="en-US" b="1">
              <a:solidFill>
                <a:schemeClr val="bg1"/>
              </a:solidFill>
              <a:cs typeface="+mn-ea"/>
              <a:sym typeface="+mn-lt"/>
            </a:endParaRPr>
          </a:p>
        </p:txBody>
      </p:sp>
      <p:sp>
        <p:nvSpPr>
          <p:cNvPr id="20" name="文字方塊 19">
            <a:extLst>
              <a:ext uri="{FF2B5EF4-FFF2-40B4-BE49-F238E27FC236}">
                <a16:creationId xmlns:a16="http://schemas.microsoft.com/office/drawing/2014/main" id="{1FC9C6D5-3F6E-FCCB-FFB8-DBD92CA5A805}"/>
              </a:ext>
            </a:extLst>
          </p:cNvPr>
          <p:cNvSpPr txBox="1"/>
          <p:nvPr/>
        </p:nvSpPr>
        <p:spPr>
          <a:xfrm>
            <a:off x="6613863" y="3044304"/>
            <a:ext cx="1243983" cy="369332"/>
          </a:xfrm>
          <a:prstGeom prst="rect">
            <a:avLst/>
          </a:prstGeom>
          <a:noFill/>
        </p:spPr>
        <p:txBody>
          <a:bodyPr wrap="square" rtlCol="0">
            <a:spAutoFit/>
          </a:bodyPr>
          <a:lstStyle/>
          <a:p>
            <a:r>
              <a:rPr lang="en-US" altLang="zh-TW" b="1">
                <a:solidFill>
                  <a:schemeClr val="bg1"/>
                </a:solidFill>
                <a:cs typeface="+mn-ea"/>
                <a:sym typeface="+mn-lt"/>
              </a:rPr>
              <a:t>QSFP28</a:t>
            </a:r>
            <a:endParaRPr lang="zh-TW" altLang="en-US" b="1">
              <a:solidFill>
                <a:schemeClr val="bg1"/>
              </a:solidFill>
              <a:cs typeface="+mn-ea"/>
              <a:sym typeface="+mn-lt"/>
            </a:endParaRPr>
          </a:p>
        </p:txBody>
      </p:sp>
      <p:sp>
        <p:nvSpPr>
          <p:cNvPr id="21" name="文字方塊 20">
            <a:extLst>
              <a:ext uri="{FF2B5EF4-FFF2-40B4-BE49-F238E27FC236}">
                <a16:creationId xmlns:a16="http://schemas.microsoft.com/office/drawing/2014/main" id="{857643DD-168E-6121-BFC0-56ECEEA1BE9C}"/>
              </a:ext>
            </a:extLst>
          </p:cNvPr>
          <p:cNvSpPr txBox="1"/>
          <p:nvPr/>
        </p:nvSpPr>
        <p:spPr>
          <a:xfrm>
            <a:off x="760359" y="3064402"/>
            <a:ext cx="696653" cy="369332"/>
          </a:xfrm>
          <a:prstGeom prst="rect">
            <a:avLst/>
          </a:prstGeom>
          <a:noFill/>
        </p:spPr>
        <p:txBody>
          <a:bodyPr wrap="square" rtlCol="0">
            <a:spAutoFit/>
          </a:bodyPr>
          <a:lstStyle/>
          <a:p>
            <a:r>
              <a:rPr lang="en-US" altLang="zh-TW" b="1">
                <a:cs typeface="+mn-ea"/>
                <a:sym typeface="+mn-lt"/>
              </a:rPr>
              <a:t>SFP</a:t>
            </a:r>
            <a:endParaRPr lang="zh-TW" altLang="en-US">
              <a:cs typeface="+mn-ea"/>
              <a:sym typeface="+mn-lt"/>
            </a:endParaRPr>
          </a:p>
        </p:txBody>
      </p:sp>
      <p:sp>
        <p:nvSpPr>
          <p:cNvPr id="42" name="矩形: 圓角 22">
            <a:extLst>
              <a:ext uri="{FF2B5EF4-FFF2-40B4-BE49-F238E27FC236}">
                <a16:creationId xmlns:a16="http://schemas.microsoft.com/office/drawing/2014/main" id="{628C6316-A9E8-1FB5-4443-298659344268}"/>
              </a:ext>
            </a:extLst>
          </p:cNvPr>
          <p:cNvSpPr/>
          <p:nvPr/>
        </p:nvSpPr>
        <p:spPr>
          <a:xfrm>
            <a:off x="8520568" y="3857363"/>
            <a:ext cx="2906134" cy="472424"/>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12700">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44" name="文字方塊 43">
            <a:extLst>
              <a:ext uri="{FF2B5EF4-FFF2-40B4-BE49-F238E27FC236}">
                <a16:creationId xmlns:a16="http://schemas.microsoft.com/office/drawing/2014/main" id="{E8A711DB-1AAB-D86A-FA86-900BF10BD5FE}"/>
              </a:ext>
            </a:extLst>
          </p:cNvPr>
          <p:cNvSpPr txBox="1"/>
          <p:nvPr/>
        </p:nvSpPr>
        <p:spPr>
          <a:xfrm>
            <a:off x="8533691" y="3908744"/>
            <a:ext cx="2906134" cy="369332"/>
          </a:xfrm>
          <a:prstGeom prst="rect">
            <a:avLst/>
          </a:prstGeom>
          <a:noFill/>
        </p:spPr>
        <p:txBody>
          <a:bodyPr wrap="square">
            <a:spAutoFit/>
          </a:bodyPr>
          <a:lstStyle/>
          <a:p>
            <a:pPr algn="ctr"/>
            <a:r>
              <a:rPr lang="en-US" altLang="zh-TW">
                <a:solidFill>
                  <a:srgbClr val="C9FFFA"/>
                </a:solidFill>
                <a:cs typeface="+mn-ea"/>
                <a:sym typeface="+mn-lt"/>
              </a:rPr>
              <a:t>CAB-DAC15M-QSFP28</a:t>
            </a:r>
            <a:endParaRPr lang="zh-TW" altLang="en-US">
              <a:solidFill>
                <a:srgbClr val="C9FFFA"/>
              </a:solidFill>
              <a:cs typeface="+mn-ea"/>
              <a:sym typeface="+mn-lt"/>
            </a:endParaRPr>
          </a:p>
        </p:txBody>
      </p:sp>
      <p:pic>
        <p:nvPicPr>
          <p:cNvPr id="46" name="圖片 45" descr="一張含有 連接器, 配件 的圖片&#10;&#10;自動產生的描述">
            <a:extLst>
              <a:ext uri="{FF2B5EF4-FFF2-40B4-BE49-F238E27FC236}">
                <a16:creationId xmlns:a16="http://schemas.microsoft.com/office/drawing/2014/main" id="{0D597A07-D0BD-8A78-4B9D-DBC3D3B28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019" y="4265286"/>
            <a:ext cx="2615346" cy="2627996"/>
          </a:xfrm>
          <a:prstGeom prst="rect">
            <a:avLst/>
          </a:prstGeom>
          <a:effectLst>
            <a:outerShdw blurRad="241300" dist="165100" dir="5400000" algn="t" rotWithShape="0">
              <a:prstClr val="black">
                <a:alpha val="26000"/>
              </a:prstClr>
            </a:outerShdw>
          </a:effectLst>
        </p:spPr>
      </p:pic>
      <p:grpSp>
        <p:nvGrpSpPr>
          <p:cNvPr id="48" name="群組 47">
            <a:extLst>
              <a:ext uri="{FF2B5EF4-FFF2-40B4-BE49-F238E27FC236}">
                <a16:creationId xmlns:a16="http://schemas.microsoft.com/office/drawing/2014/main" id="{7BC58FCE-31B6-30D6-5788-CC11352FCB5C}"/>
              </a:ext>
            </a:extLst>
          </p:cNvPr>
          <p:cNvGrpSpPr/>
          <p:nvPr/>
        </p:nvGrpSpPr>
        <p:grpSpPr>
          <a:xfrm>
            <a:off x="282968" y="4040278"/>
            <a:ext cx="1499605" cy="1937250"/>
            <a:chOff x="399112" y="4040278"/>
            <a:chExt cx="1499605" cy="1937250"/>
          </a:xfrm>
        </p:grpSpPr>
        <p:pic>
          <p:nvPicPr>
            <p:cNvPr id="25" name="Google Shape;1114;gc428d55399_0_337">
              <a:extLst>
                <a:ext uri="{FF2B5EF4-FFF2-40B4-BE49-F238E27FC236}">
                  <a16:creationId xmlns:a16="http://schemas.microsoft.com/office/drawing/2014/main" id="{78E0A6BF-6833-F1B0-ACDE-97428F507DF9}"/>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901749" y="4876161"/>
              <a:ext cx="1829497" cy="164438"/>
            </a:xfrm>
            <a:prstGeom prst="rect">
              <a:avLst/>
            </a:prstGeom>
            <a:noFill/>
            <a:ln>
              <a:noFill/>
            </a:ln>
          </p:spPr>
        </p:pic>
        <p:sp>
          <p:nvSpPr>
            <p:cNvPr id="47" name="矩形: 圓角 46">
              <a:extLst>
                <a:ext uri="{FF2B5EF4-FFF2-40B4-BE49-F238E27FC236}">
                  <a16:creationId xmlns:a16="http://schemas.microsoft.com/office/drawing/2014/main" id="{32846094-2387-B335-E3EB-BFE6498386C3}"/>
                </a:ext>
              </a:extLst>
            </p:cNvPr>
            <p:cNvSpPr/>
            <p:nvPr/>
          </p:nvSpPr>
          <p:spPr>
            <a:xfrm>
              <a:off x="399112" y="4040278"/>
              <a:ext cx="1327985" cy="1937250"/>
            </a:xfrm>
            <a:prstGeom prst="roundRect">
              <a:avLst>
                <a:gd name="adj" fmla="val 2123"/>
              </a:avLst>
            </a:prstGeom>
            <a:gradFill>
              <a:gsLst>
                <a:gs pos="100000">
                  <a:srgbClr val="F4F8FD"/>
                </a:gs>
                <a:gs pos="0">
                  <a:srgbClr val="D6F4FF"/>
                </a:gs>
              </a:gsLst>
              <a:lin ang="5400012" scaled="0"/>
            </a:gradFill>
            <a:ln>
              <a:noFill/>
            </a:ln>
            <a:effectLst>
              <a:outerShdw blurRad="342900" dist="177800" dir="36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23" name="圖片 4">
            <a:extLst>
              <a:ext uri="{FF2B5EF4-FFF2-40B4-BE49-F238E27FC236}">
                <a16:creationId xmlns:a16="http://schemas.microsoft.com/office/drawing/2014/main" id="{958900AA-DA2D-08C1-FE9F-FEE3365FCB0F}"/>
              </a:ext>
            </a:extLst>
          </p:cNvPr>
          <p:cNvPicPr>
            <a:picLocks noChangeAspect="1"/>
          </p:cNvPicPr>
          <p:nvPr/>
        </p:nvPicPr>
        <p:blipFill rotWithShape="1">
          <a:blip r:embed="rId6">
            <a:clrChange>
              <a:clrFrom>
                <a:srgbClr val="F9F9F9"/>
              </a:clrFrom>
              <a:clrTo>
                <a:srgbClr val="F9F9F9">
                  <a:alpha val="0"/>
                </a:srgbClr>
              </a:clrTo>
            </a:clrChange>
          </a:blip>
          <a:srcRect l="4571" t="36161" r="78715" b="14080"/>
          <a:stretch/>
        </p:blipFill>
        <p:spPr>
          <a:xfrm>
            <a:off x="360586" y="4273753"/>
            <a:ext cx="1246474" cy="1527176"/>
          </a:xfrm>
          <a:prstGeom prst="rect">
            <a:avLst/>
          </a:prstGeom>
        </p:spPr>
      </p:pic>
      <p:grpSp>
        <p:nvGrpSpPr>
          <p:cNvPr id="52" name="群組 51">
            <a:extLst>
              <a:ext uri="{FF2B5EF4-FFF2-40B4-BE49-F238E27FC236}">
                <a16:creationId xmlns:a16="http://schemas.microsoft.com/office/drawing/2014/main" id="{24EB7620-3E02-54E8-9205-786F43909072}"/>
              </a:ext>
            </a:extLst>
          </p:cNvPr>
          <p:cNvGrpSpPr/>
          <p:nvPr/>
        </p:nvGrpSpPr>
        <p:grpSpPr>
          <a:xfrm>
            <a:off x="1801271" y="4033958"/>
            <a:ext cx="1499605" cy="1937250"/>
            <a:chOff x="399112" y="4040278"/>
            <a:chExt cx="1499605" cy="1937250"/>
          </a:xfrm>
        </p:grpSpPr>
        <p:pic>
          <p:nvPicPr>
            <p:cNvPr id="53" name="Google Shape;1114;gc428d55399_0_337">
              <a:extLst>
                <a:ext uri="{FF2B5EF4-FFF2-40B4-BE49-F238E27FC236}">
                  <a16:creationId xmlns:a16="http://schemas.microsoft.com/office/drawing/2014/main" id="{D464E0C4-E98D-8189-882F-8A6E136860D0}"/>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901749" y="4876161"/>
              <a:ext cx="1829497" cy="164438"/>
            </a:xfrm>
            <a:prstGeom prst="rect">
              <a:avLst/>
            </a:prstGeom>
            <a:noFill/>
            <a:ln>
              <a:noFill/>
            </a:ln>
          </p:spPr>
        </p:pic>
        <p:sp>
          <p:nvSpPr>
            <p:cNvPr id="54" name="矩形: 圓角 53">
              <a:extLst>
                <a:ext uri="{FF2B5EF4-FFF2-40B4-BE49-F238E27FC236}">
                  <a16:creationId xmlns:a16="http://schemas.microsoft.com/office/drawing/2014/main" id="{A25258F8-6115-C5D8-5D45-08EC849B305F}"/>
                </a:ext>
              </a:extLst>
            </p:cNvPr>
            <p:cNvSpPr/>
            <p:nvPr/>
          </p:nvSpPr>
          <p:spPr>
            <a:xfrm>
              <a:off x="399112" y="4040278"/>
              <a:ext cx="1327985" cy="1937250"/>
            </a:xfrm>
            <a:prstGeom prst="roundRect">
              <a:avLst>
                <a:gd name="adj" fmla="val 2123"/>
              </a:avLst>
            </a:prstGeom>
            <a:gradFill>
              <a:gsLst>
                <a:gs pos="100000">
                  <a:srgbClr val="F4F8FD"/>
                </a:gs>
                <a:gs pos="0">
                  <a:srgbClr val="D6F4FF"/>
                </a:gs>
              </a:gsLst>
              <a:lin ang="5400012" scaled="0"/>
            </a:gradFill>
            <a:ln>
              <a:noFill/>
            </a:ln>
            <a:effectLst>
              <a:outerShdw blurRad="342900" dist="177800" dir="36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39" name="圖片 4">
            <a:extLst>
              <a:ext uri="{FF2B5EF4-FFF2-40B4-BE49-F238E27FC236}">
                <a16:creationId xmlns:a16="http://schemas.microsoft.com/office/drawing/2014/main" id="{39CF74F3-B220-ACAB-8295-F20D01BC5754}"/>
              </a:ext>
            </a:extLst>
          </p:cNvPr>
          <p:cNvPicPr>
            <a:picLocks noChangeAspect="1"/>
          </p:cNvPicPr>
          <p:nvPr/>
        </p:nvPicPr>
        <p:blipFill rotWithShape="1">
          <a:blip r:embed="rId6">
            <a:clrChange>
              <a:clrFrom>
                <a:srgbClr val="F9F9F9"/>
              </a:clrFrom>
              <a:clrTo>
                <a:srgbClr val="F9F9F9">
                  <a:alpha val="0"/>
                </a:srgbClr>
              </a:clrTo>
            </a:clrChange>
          </a:blip>
          <a:srcRect l="23232" t="36107" r="61148" b="17154"/>
          <a:stretch/>
        </p:blipFill>
        <p:spPr>
          <a:xfrm>
            <a:off x="1877023" y="4331130"/>
            <a:ext cx="1164958" cy="1434498"/>
          </a:xfrm>
          <a:prstGeom prst="rect">
            <a:avLst/>
          </a:prstGeom>
        </p:spPr>
      </p:pic>
      <p:grpSp>
        <p:nvGrpSpPr>
          <p:cNvPr id="55" name="群組 54">
            <a:extLst>
              <a:ext uri="{FF2B5EF4-FFF2-40B4-BE49-F238E27FC236}">
                <a16:creationId xmlns:a16="http://schemas.microsoft.com/office/drawing/2014/main" id="{71F465D4-5E43-3852-5CA0-4FA5FDFC32E6}"/>
              </a:ext>
            </a:extLst>
          </p:cNvPr>
          <p:cNvGrpSpPr/>
          <p:nvPr/>
        </p:nvGrpSpPr>
        <p:grpSpPr>
          <a:xfrm>
            <a:off x="3311337" y="4046598"/>
            <a:ext cx="1499605" cy="1937250"/>
            <a:chOff x="399112" y="4040278"/>
            <a:chExt cx="1499605" cy="1937250"/>
          </a:xfrm>
        </p:grpSpPr>
        <p:pic>
          <p:nvPicPr>
            <p:cNvPr id="56" name="Google Shape;1114;gc428d55399_0_337">
              <a:extLst>
                <a:ext uri="{FF2B5EF4-FFF2-40B4-BE49-F238E27FC236}">
                  <a16:creationId xmlns:a16="http://schemas.microsoft.com/office/drawing/2014/main" id="{B453C01B-7F8E-52D5-FF0A-CC7E03DEEB0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901749" y="4876161"/>
              <a:ext cx="1829497" cy="164438"/>
            </a:xfrm>
            <a:prstGeom prst="rect">
              <a:avLst/>
            </a:prstGeom>
            <a:noFill/>
            <a:ln>
              <a:noFill/>
            </a:ln>
          </p:spPr>
        </p:pic>
        <p:sp>
          <p:nvSpPr>
            <p:cNvPr id="57" name="矩形: 圓角 56">
              <a:extLst>
                <a:ext uri="{FF2B5EF4-FFF2-40B4-BE49-F238E27FC236}">
                  <a16:creationId xmlns:a16="http://schemas.microsoft.com/office/drawing/2014/main" id="{1E704354-4327-40A8-F159-9A64DB7AA741}"/>
                </a:ext>
              </a:extLst>
            </p:cNvPr>
            <p:cNvSpPr/>
            <p:nvPr/>
          </p:nvSpPr>
          <p:spPr>
            <a:xfrm>
              <a:off x="399112" y="4040278"/>
              <a:ext cx="1327985" cy="1937250"/>
            </a:xfrm>
            <a:prstGeom prst="roundRect">
              <a:avLst>
                <a:gd name="adj" fmla="val 2123"/>
              </a:avLst>
            </a:prstGeom>
            <a:gradFill>
              <a:gsLst>
                <a:gs pos="100000">
                  <a:srgbClr val="F4F8FD"/>
                </a:gs>
                <a:gs pos="0">
                  <a:srgbClr val="D6F4FF"/>
                </a:gs>
              </a:gsLst>
              <a:lin ang="5400012" scaled="0"/>
            </a:gradFill>
            <a:ln>
              <a:noFill/>
            </a:ln>
            <a:effectLst>
              <a:outerShdw blurRad="342900" dist="177800" dir="36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8" name="群組 57">
            <a:extLst>
              <a:ext uri="{FF2B5EF4-FFF2-40B4-BE49-F238E27FC236}">
                <a16:creationId xmlns:a16="http://schemas.microsoft.com/office/drawing/2014/main" id="{C480B3B2-8042-47A2-FD54-4C69357DA95D}"/>
              </a:ext>
            </a:extLst>
          </p:cNvPr>
          <p:cNvGrpSpPr/>
          <p:nvPr/>
        </p:nvGrpSpPr>
        <p:grpSpPr>
          <a:xfrm>
            <a:off x="4829640" y="4040278"/>
            <a:ext cx="1499605" cy="1937250"/>
            <a:chOff x="399112" y="4040278"/>
            <a:chExt cx="1499605" cy="1937250"/>
          </a:xfrm>
        </p:grpSpPr>
        <p:pic>
          <p:nvPicPr>
            <p:cNvPr id="59" name="Google Shape;1114;gc428d55399_0_337">
              <a:extLst>
                <a:ext uri="{FF2B5EF4-FFF2-40B4-BE49-F238E27FC236}">
                  <a16:creationId xmlns:a16="http://schemas.microsoft.com/office/drawing/2014/main" id="{8BA0D371-1904-9288-E6A0-6C926186B20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901749" y="4876161"/>
              <a:ext cx="1829497" cy="164438"/>
            </a:xfrm>
            <a:prstGeom prst="rect">
              <a:avLst/>
            </a:prstGeom>
            <a:noFill/>
            <a:ln>
              <a:noFill/>
            </a:ln>
          </p:spPr>
        </p:pic>
        <p:sp>
          <p:nvSpPr>
            <p:cNvPr id="60" name="矩形: 圓角 59">
              <a:extLst>
                <a:ext uri="{FF2B5EF4-FFF2-40B4-BE49-F238E27FC236}">
                  <a16:creationId xmlns:a16="http://schemas.microsoft.com/office/drawing/2014/main" id="{DB5F7767-7394-DD9B-C634-560F7248D6A0}"/>
                </a:ext>
              </a:extLst>
            </p:cNvPr>
            <p:cNvSpPr/>
            <p:nvPr/>
          </p:nvSpPr>
          <p:spPr>
            <a:xfrm>
              <a:off x="399112" y="4040278"/>
              <a:ext cx="1327985" cy="1937250"/>
            </a:xfrm>
            <a:prstGeom prst="roundRect">
              <a:avLst>
                <a:gd name="adj" fmla="val 2123"/>
              </a:avLst>
            </a:prstGeom>
            <a:gradFill>
              <a:gsLst>
                <a:gs pos="100000">
                  <a:srgbClr val="F4F8FD"/>
                </a:gs>
                <a:gs pos="0">
                  <a:srgbClr val="D6F4FF"/>
                </a:gs>
              </a:gsLst>
              <a:lin ang="5400012" scaled="0"/>
            </a:gradFill>
            <a:ln>
              <a:noFill/>
            </a:ln>
            <a:effectLst>
              <a:outerShdw blurRad="342900" dist="177800" dir="36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40" name="圖片 4">
            <a:extLst>
              <a:ext uri="{FF2B5EF4-FFF2-40B4-BE49-F238E27FC236}">
                <a16:creationId xmlns:a16="http://schemas.microsoft.com/office/drawing/2014/main" id="{7FA124DA-D1B2-3D9E-02BB-C5635E07264D}"/>
              </a:ext>
            </a:extLst>
          </p:cNvPr>
          <p:cNvPicPr>
            <a:picLocks noChangeAspect="1"/>
          </p:cNvPicPr>
          <p:nvPr/>
        </p:nvPicPr>
        <p:blipFill rotWithShape="1">
          <a:blip r:embed="rId6">
            <a:clrChange>
              <a:clrFrom>
                <a:srgbClr val="F9F9F9"/>
              </a:clrFrom>
              <a:clrTo>
                <a:srgbClr val="F9F9F9">
                  <a:alpha val="0"/>
                </a:srgbClr>
              </a:clrTo>
            </a:clrChange>
          </a:blip>
          <a:srcRect l="41749" t="35321" r="43265" b="16545"/>
          <a:stretch/>
        </p:blipFill>
        <p:spPr>
          <a:xfrm>
            <a:off x="3397856" y="4323601"/>
            <a:ext cx="1117600" cy="1477328"/>
          </a:xfrm>
          <a:prstGeom prst="rect">
            <a:avLst/>
          </a:prstGeom>
        </p:spPr>
      </p:pic>
      <p:pic>
        <p:nvPicPr>
          <p:cNvPr id="41" name="圖片 4">
            <a:extLst>
              <a:ext uri="{FF2B5EF4-FFF2-40B4-BE49-F238E27FC236}">
                <a16:creationId xmlns:a16="http://schemas.microsoft.com/office/drawing/2014/main" id="{92FD9D76-EF42-357C-9CA9-A2274C580894}"/>
              </a:ext>
            </a:extLst>
          </p:cNvPr>
          <p:cNvPicPr>
            <a:picLocks noChangeAspect="1"/>
          </p:cNvPicPr>
          <p:nvPr/>
        </p:nvPicPr>
        <p:blipFill rotWithShape="1">
          <a:blip r:embed="rId7">
            <a:clrChange>
              <a:clrFrom>
                <a:srgbClr val="F0F0F0"/>
              </a:clrFrom>
              <a:clrTo>
                <a:srgbClr val="F0F0F0">
                  <a:alpha val="0"/>
                </a:srgbClr>
              </a:clrTo>
            </a:clrChange>
            <a:extLst>
              <a:ext uri="{BEBA8EAE-BF5A-486C-A8C5-ECC9F3942E4B}">
                <a14:imgProps xmlns:a14="http://schemas.microsoft.com/office/drawing/2010/main">
                  <a14:imgLayer r:embed="rId8">
                    <a14:imgEffect>
                      <a14:brightnessContrast contrast="-40000"/>
                    </a14:imgEffect>
                  </a14:imgLayer>
                </a14:imgProps>
              </a:ext>
            </a:extLst>
          </a:blip>
          <a:srcRect l="60368" t="34080" r="23853" b="13230"/>
          <a:stretch/>
        </p:blipFill>
        <p:spPr>
          <a:xfrm>
            <a:off x="4892158" y="4295010"/>
            <a:ext cx="1176697" cy="1617134"/>
          </a:xfrm>
          <a:prstGeom prst="rect">
            <a:avLst/>
          </a:prstGeom>
        </p:spPr>
      </p:pic>
      <p:grpSp>
        <p:nvGrpSpPr>
          <p:cNvPr id="61" name="群組 60">
            <a:extLst>
              <a:ext uri="{FF2B5EF4-FFF2-40B4-BE49-F238E27FC236}">
                <a16:creationId xmlns:a16="http://schemas.microsoft.com/office/drawing/2014/main" id="{100E75EE-1E12-75D1-A4B7-2F387492A807}"/>
              </a:ext>
            </a:extLst>
          </p:cNvPr>
          <p:cNvGrpSpPr/>
          <p:nvPr/>
        </p:nvGrpSpPr>
        <p:grpSpPr>
          <a:xfrm>
            <a:off x="6334578" y="4043631"/>
            <a:ext cx="1499605" cy="1937250"/>
            <a:chOff x="399112" y="4040278"/>
            <a:chExt cx="1499605" cy="1937250"/>
          </a:xfrm>
        </p:grpSpPr>
        <p:pic>
          <p:nvPicPr>
            <p:cNvPr id="62" name="Google Shape;1114;gc428d55399_0_337">
              <a:extLst>
                <a:ext uri="{FF2B5EF4-FFF2-40B4-BE49-F238E27FC236}">
                  <a16:creationId xmlns:a16="http://schemas.microsoft.com/office/drawing/2014/main" id="{2FB34170-71D8-44FB-5BE1-32BBD5F5006F}"/>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901749" y="4876161"/>
              <a:ext cx="1829497" cy="164438"/>
            </a:xfrm>
            <a:prstGeom prst="rect">
              <a:avLst/>
            </a:prstGeom>
            <a:noFill/>
            <a:ln>
              <a:noFill/>
            </a:ln>
          </p:spPr>
        </p:pic>
        <p:sp>
          <p:nvSpPr>
            <p:cNvPr id="63" name="矩形: 圓角 62">
              <a:extLst>
                <a:ext uri="{FF2B5EF4-FFF2-40B4-BE49-F238E27FC236}">
                  <a16:creationId xmlns:a16="http://schemas.microsoft.com/office/drawing/2014/main" id="{80F5D8FC-4C0A-A2AA-50BE-2DB52E5B3831}"/>
                </a:ext>
              </a:extLst>
            </p:cNvPr>
            <p:cNvSpPr/>
            <p:nvPr/>
          </p:nvSpPr>
          <p:spPr>
            <a:xfrm>
              <a:off x="399112" y="4040278"/>
              <a:ext cx="1327985" cy="1937250"/>
            </a:xfrm>
            <a:prstGeom prst="roundRect">
              <a:avLst>
                <a:gd name="adj" fmla="val 2123"/>
              </a:avLst>
            </a:prstGeom>
            <a:gradFill>
              <a:gsLst>
                <a:gs pos="100000">
                  <a:srgbClr val="F4F8FD"/>
                </a:gs>
                <a:gs pos="0">
                  <a:srgbClr val="D6F4FF"/>
                </a:gs>
              </a:gsLst>
              <a:lin ang="5400012" scaled="0"/>
            </a:gradFill>
            <a:ln>
              <a:noFill/>
            </a:ln>
            <a:effectLst>
              <a:outerShdw blurRad="342900" dist="177800" dir="36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4" name="圖片 4">
            <a:extLst>
              <a:ext uri="{FF2B5EF4-FFF2-40B4-BE49-F238E27FC236}">
                <a16:creationId xmlns:a16="http://schemas.microsoft.com/office/drawing/2014/main" id="{A24896D0-DE57-6CBE-381E-EAEB8EB6A5A9}"/>
              </a:ext>
            </a:extLst>
          </p:cNvPr>
          <p:cNvPicPr>
            <a:picLocks noChangeAspect="1"/>
          </p:cNvPicPr>
          <p:nvPr/>
        </p:nvPicPr>
        <p:blipFill rotWithShape="1">
          <a:blip r:embed="rId6">
            <a:clrChange>
              <a:clrFrom>
                <a:srgbClr val="F9F9F9"/>
              </a:clrFrom>
              <a:clrTo>
                <a:srgbClr val="F9F9F9">
                  <a:alpha val="0"/>
                </a:srgbClr>
              </a:clrTo>
            </a:clrChange>
          </a:blip>
          <a:srcRect l="78189" t="34832" r="5372" b="14676"/>
          <a:stretch/>
        </p:blipFill>
        <p:spPr>
          <a:xfrm>
            <a:off x="6406797" y="4323462"/>
            <a:ext cx="1225998" cy="1549667"/>
          </a:xfrm>
          <a:prstGeom prst="rect">
            <a:avLst/>
          </a:prstGeom>
        </p:spPr>
      </p:pic>
    </p:spTree>
    <p:extLst>
      <p:ext uri="{BB962C8B-B14F-4D97-AF65-F5344CB8AC3E}">
        <p14:creationId xmlns:p14="http://schemas.microsoft.com/office/powerpoint/2010/main" val="148074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D74A87E4-2714-6CBE-F6F8-62CE8FA4D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703" y="1765126"/>
            <a:ext cx="8050410" cy="5032401"/>
          </a:xfrm>
          <a:prstGeom prst="rect">
            <a:avLst/>
          </a:prstGeom>
          <a:effectLst>
            <a:outerShdw blurRad="431800" dist="406400" dir="3780000" sx="106000" sy="106000" algn="ctr" rotWithShape="0">
              <a:srgbClr val="000000">
                <a:alpha val="19000"/>
              </a:srgbClr>
            </a:outerShdw>
          </a:effectLst>
        </p:spPr>
      </p:pic>
      <p:pic>
        <p:nvPicPr>
          <p:cNvPr id="2" name="圖片 1">
            <a:extLst>
              <a:ext uri="{FF2B5EF4-FFF2-40B4-BE49-F238E27FC236}">
                <a16:creationId xmlns:a16="http://schemas.microsoft.com/office/drawing/2014/main" id="{41D53BF1-01B1-CFB5-C420-E849F7DA0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795" y="1748776"/>
            <a:ext cx="8050410" cy="5032401"/>
          </a:xfrm>
          <a:prstGeom prst="rect">
            <a:avLst/>
          </a:prstGeom>
          <a:effectLst>
            <a:outerShdw blurRad="431800" dist="406400" dir="3780000" sx="106000" sy="106000" algn="ctr" rotWithShape="0">
              <a:srgbClr val="000000">
                <a:alpha val="19000"/>
              </a:srgbClr>
            </a:outerShdw>
          </a:effectLst>
        </p:spPr>
      </p:pic>
      <p:sp>
        <p:nvSpPr>
          <p:cNvPr id="21" name="矩形: 圓角 20">
            <a:extLst>
              <a:ext uri="{FF2B5EF4-FFF2-40B4-BE49-F238E27FC236}">
                <a16:creationId xmlns:a16="http://schemas.microsoft.com/office/drawing/2014/main" id="{B790DD38-23D3-A163-CDAB-39089FAA7786}"/>
              </a:ext>
            </a:extLst>
          </p:cNvPr>
          <p:cNvSpPr/>
          <p:nvPr/>
        </p:nvSpPr>
        <p:spPr>
          <a:xfrm>
            <a:off x="3589518" y="3337500"/>
            <a:ext cx="721273" cy="3079649"/>
          </a:xfrm>
          <a:prstGeom prst="roundRect">
            <a:avLst>
              <a:gd name="adj" fmla="val 7928"/>
            </a:avLst>
          </a:prstGeom>
          <a:noFill/>
          <a:ln w="25400">
            <a:solidFill>
              <a:srgbClr val="5DF3FF"/>
            </a:solidFill>
          </a:ln>
          <a:effectLst>
            <a:outerShdw blurRad="203200" dist="152400" dir="342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447556" y="246057"/>
            <a:ext cx="11290704" cy="1200329"/>
          </a:xfrm>
          <a:prstGeom prst="rect">
            <a:avLst/>
          </a:prstGeom>
          <a:noFill/>
        </p:spPr>
        <p:txBody>
          <a:bodyPr wrap="square" lIns="91440" tIns="45720" rIns="91440" bIns="45720" rtlCol="0" anchor="t">
            <a:spAutoFit/>
          </a:bodyPr>
          <a:lstStyle/>
          <a:p>
            <a:pPr algn="ctr" defTabSz="914126">
              <a:lnSpc>
                <a:spcPts val="4400"/>
              </a:lnSpc>
              <a:defRPr/>
            </a:pPr>
            <a:r>
              <a:rPr lang="en-US" altLang="zh-TW" sz="3600">
                <a:solidFill>
                  <a:schemeClr val="bg1"/>
                </a:solidFill>
                <a:cs typeface="+mn-ea"/>
                <a:sym typeface="+mn-lt"/>
              </a:rPr>
              <a:t>QXG-100G2SF-CX6 low-profile design for general chassis including full-height/low-profile brackets</a:t>
            </a:r>
          </a:p>
        </p:txBody>
      </p:sp>
      <p:sp>
        <p:nvSpPr>
          <p:cNvPr id="4" name="文字方塊 3">
            <a:extLst>
              <a:ext uri="{FF2B5EF4-FFF2-40B4-BE49-F238E27FC236}">
                <a16:creationId xmlns:a16="http://schemas.microsoft.com/office/drawing/2014/main" id="{68FDBD2F-0EE0-AA4A-D7E1-E6375DF40BC6}"/>
              </a:ext>
            </a:extLst>
          </p:cNvPr>
          <p:cNvSpPr txBox="1"/>
          <p:nvPr/>
        </p:nvSpPr>
        <p:spPr>
          <a:xfrm>
            <a:off x="3491727" y="1865272"/>
            <a:ext cx="2236510" cy="646331"/>
          </a:xfrm>
          <a:prstGeom prst="rect">
            <a:avLst/>
          </a:prstGeom>
          <a:noFill/>
        </p:spPr>
        <p:txBody>
          <a:bodyPr wrap="none" rtlCol="0">
            <a:spAutoFit/>
          </a:bodyPr>
          <a:lstStyle/>
          <a:p>
            <a:r>
              <a:rPr kumimoji="1" lang="en-US" altLang="zh-TW" b="1">
                <a:solidFill>
                  <a:schemeClr val="tx1">
                    <a:lumMod val="95000"/>
                    <a:lumOff val="5000"/>
                  </a:schemeClr>
                </a:solidFill>
                <a:cs typeface="+mn-ea"/>
                <a:sym typeface="+mn-lt"/>
              </a:rPr>
              <a:t>Pre-installed </a:t>
            </a:r>
            <a:br>
              <a:rPr kumimoji="1" lang="en-US" altLang="zh-TW" b="1">
                <a:solidFill>
                  <a:schemeClr val="tx1">
                    <a:lumMod val="95000"/>
                    <a:lumOff val="5000"/>
                  </a:schemeClr>
                </a:solidFill>
                <a:cs typeface="+mn-ea"/>
                <a:sym typeface="+mn-lt"/>
              </a:rPr>
            </a:br>
            <a:r>
              <a:rPr kumimoji="1" lang="en-US" altLang="zh-TW" b="1">
                <a:solidFill>
                  <a:schemeClr val="tx1">
                    <a:lumMod val="95000"/>
                    <a:lumOff val="5000"/>
                  </a:schemeClr>
                </a:solidFill>
                <a:cs typeface="+mn-ea"/>
                <a:sym typeface="+mn-lt"/>
              </a:rPr>
              <a:t>low-profile bracket</a:t>
            </a:r>
            <a:endParaRPr kumimoji="1" lang="zh-TW" altLang="en-US" b="1">
              <a:solidFill>
                <a:schemeClr val="tx1">
                  <a:lumMod val="95000"/>
                  <a:lumOff val="5000"/>
                </a:schemeClr>
              </a:solidFill>
              <a:cs typeface="+mn-ea"/>
              <a:sym typeface="+mn-lt"/>
            </a:endParaRPr>
          </a:p>
        </p:txBody>
      </p:sp>
      <p:sp>
        <p:nvSpPr>
          <p:cNvPr id="5" name="文字方塊 4">
            <a:extLst>
              <a:ext uri="{FF2B5EF4-FFF2-40B4-BE49-F238E27FC236}">
                <a16:creationId xmlns:a16="http://schemas.microsoft.com/office/drawing/2014/main" id="{AB9FBCA4-F867-788D-6DBC-DFF1DE2909CA}"/>
              </a:ext>
            </a:extLst>
          </p:cNvPr>
          <p:cNvSpPr txBox="1"/>
          <p:nvPr/>
        </p:nvSpPr>
        <p:spPr>
          <a:xfrm>
            <a:off x="501444" y="3309420"/>
            <a:ext cx="1750338" cy="923330"/>
          </a:xfrm>
          <a:prstGeom prst="rect">
            <a:avLst/>
          </a:prstGeom>
          <a:noFill/>
        </p:spPr>
        <p:txBody>
          <a:bodyPr wrap="square" rtlCol="0">
            <a:spAutoFit/>
          </a:bodyPr>
          <a:lstStyle/>
          <a:p>
            <a:r>
              <a:rPr kumimoji="1" lang="en-US" altLang="zh-TW" b="1">
                <a:solidFill>
                  <a:schemeClr val="tx1">
                    <a:lumMod val="95000"/>
                    <a:lumOff val="5000"/>
                  </a:schemeClr>
                </a:solidFill>
                <a:cs typeface="+mn-ea"/>
                <a:sym typeface="+mn-lt"/>
              </a:rPr>
              <a:t>Full-height bracket included</a:t>
            </a:r>
          </a:p>
        </p:txBody>
      </p:sp>
      <p:sp>
        <p:nvSpPr>
          <p:cNvPr id="7" name="文字方塊 6">
            <a:extLst>
              <a:ext uri="{FF2B5EF4-FFF2-40B4-BE49-F238E27FC236}">
                <a16:creationId xmlns:a16="http://schemas.microsoft.com/office/drawing/2014/main" id="{F71BF406-4E29-A383-FD39-9AD8CCB96715}"/>
              </a:ext>
            </a:extLst>
          </p:cNvPr>
          <p:cNvSpPr txBox="1"/>
          <p:nvPr/>
        </p:nvSpPr>
        <p:spPr>
          <a:xfrm>
            <a:off x="10490348" y="4264977"/>
            <a:ext cx="1018227" cy="369332"/>
          </a:xfrm>
          <a:prstGeom prst="rect">
            <a:avLst/>
          </a:prstGeom>
          <a:noFill/>
        </p:spPr>
        <p:txBody>
          <a:bodyPr wrap="none" rtlCol="0">
            <a:spAutoFit/>
          </a:bodyPr>
          <a:lstStyle/>
          <a:p>
            <a:r>
              <a:rPr kumimoji="1" lang="en-US" altLang="zh-TW">
                <a:solidFill>
                  <a:schemeClr val="tx1">
                    <a:lumMod val="95000"/>
                    <a:lumOff val="5000"/>
                  </a:schemeClr>
                </a:solidFill>
                <a:cs typeface="+mn-ea"/>
                <a:sym typeface="+mn-lt"/>
              </a:rPr>
              <a:t>68.9mm</a:t>
            </a:r>
            <a:endParaRPr kumimoji="1" lang="zh-TW" altLang="en-US">
              <a:solidFill>
                <a:schemeClr val="tx1">
                  <a:lumMod val="95000"/>
                  <a:lumOff val="5000"/>
                </a:schemeClr>
              </a:solidFill>
              <a:cs typeface="+mn-ea"/>
              <a:sym typeface="+mn-lt"/>
            </a:endParaRPr>
          </a:p>
        </p:txBody>
      </p:sp>
      <p:sp>
        <p:nvSpPr>
          <p:cNvPr id="8" name="文字方塊 7">
            <a:extLst>
              <a:ext uri="{FF2B5EF4-FFF2-40B4-BE49-F238E27FC236}">
                <a16:creationId xmlns:a16="http://schemas.microsoft.com/office/drawing/2014/main" id="{21F6A1D4-BC16-B4A9-AEE5-EA7C83856694}"/>
              </a:ext>
            </a:extLst>
          </p:cNvPr>
          <p:cNvSpPr txBox="1"/>
          <p:nvPr/>
        </p:nvSpPr>
        <p:spPr>
          <a:xfrm>
            <a:off x="6527241" y="2737047"/>
            <a:ext cx="1146468" cy="369332"/>
          </a:xfrm>
          <a:prstGeom prst="rect">
            <a:avLst/>
          </a:prstGeom>
          <a:noFill/>
        </p:spPr>
        <p:txBody>
          <a:bodyPr wrap="none" rtlCol="0">
            <a:spAutoFit/>
          </a:bodyPr>
          <a:lstStyle/>
          <a:p>
            <a:r>
              <a:rPr kumimoji="1" lang="en-US" altLang="zh-TW">
                <a:solidFill>
                  <a:schemeClr val="tx1">
                    <a:lumMod val="95000"/>
                    <a:lumOff val="5000"/>
                  </a:schemeClr>
                </a:solidFill>
                <a:cs typeface="+mn-ea"/>
                <a:sym typeface="+mn-lt"/>
              </a:rPr>
              <a:t>158.8mm</a:t>
            </a:r>
            <a:endParaRPr kumimoji="1" lang="zh-TW" altLang="en-US">
              <a:solidFill>
                <a:schemeClr val="tx1">
                  <a:lumMod val="95000"/>
                  <a:lumOff val="5000"/>
                </a:schemeClr>
              </a:solidFill>
              <a:cs typeface="+mn-ea"/>
              <a:sym typeface="+mn-lt"/>
            </a:endParaRPr>
          </a:p>
        </p:txBody>
      </p:sp>
      <p:grpSp>
        <p:nvGrpSpPr>
          <p:cNvPr id="10" name="群組 9">
            <a:extLst>
              <a:ext uri="{FF2B5EF4-FFF2-40B4-BE49-F238E27FC236}">
                <a16:creationId xmlns:a16="http://schemas.microsoft.com/office/drawing/2014/main" id="{A7957BA6-F4D5-A3D0-7F10-9AD1D4E88B59}"/>
              </a:ext>
            </a:extLst>
          </p:cNvPr>
          <p:cNvGrpSpPr/>
          <p:nvPr/>
        </p:nvGrpSpPr>
        <p:grpSpPr>
          <a:xfrm>
            <a:off x="4206274" y="2986859"/>
            <a:ext cx="5838095" cy="372235"/>
            <a:chOff x="5617194" y="2395253"/>
            <a:chExt cx="1610751" cy="372235"/>
          </a:xfrm>
        </p:grpSpPr>
        <p:cxnSp>
          <p:nvCxnSpPr>
            <p:cNvPr id="11" name="直線單箭頭接點 10">
              <a:extLst>
                <a:ext uri="{FF2B5EF4-FFF2-40B4-BE49-F238E27FC236}">
                  <a16:creationId xmlns:a16="http://schemas.microsoft.com/office/drawing/2014/main" id="{28923ED4-6EF5-451E-F4CA-012ADE5AE6A0}"/>
                </a:ext>
              </a:extLst>
            </p:cNvPr>
            <p:cNvCxnSpPr/>
            <p:nvPr/>
          </p:nvCxnSpPr>
          <p:spPr>
            <a:xfrm>
              <a:off x="5617194" y="2565757"/>
              <a:ext cx="1610751" cy="0"/>
            </a:xfrm>
            <a:prstGeom prst="straightConnector1">
              <a:avLst/>
            </a:prstGeom>
            <a:ln>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BE06D4AA-A55C-FD4A-69A4-95950EE7A0B6}"/>
                </a:ext>
              </a:extLst>
            </p:cNvPr>
            <p:cNvCxnSpPr/>
            <p:nvPr/>
          </p:nvCxnSpPr>
          <p:spPr>
            <a:xfrm>
              <a:off x="7227945" y="2395253"/>
              <a:ext cx="0" cy="36914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7AEEC123-71B2-9FB3-A445-507805BA9008}"/>
                </a:ext>
              </a:extLst>
            </p:cNvPr>
            <p:cNvCxnSpPr/>
            <p:nvPr/>
          </p:nvCxnSpPr>
          <p:spPr>
            <a:xfrm>
              <a:off x="5617194" y="2398345"/>
              <a:ext cx="0" cy="36914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F693432E-5760-D789-0BC2-9FDB951EEACB}"/>
              </a:ext>
            </a:extLst>
          </p:cNvPr>
          <p:cNvGrpSpPr/>
          <p:nvPr/>
        </p:nvGrpSpPr>
        <p:grpSpPr>
          <a:xfrm rot="5400000">
            <a:off x="9101254" y="4448192"/>
            <a:ext cx="2412137" cy="372235"/>
            <a:chOff x="5617194" y="2395253"/>
            <a:chExt cx="1610751" cy="372235"/>
          </a:xfrm>
        </p:grpSpPr>
        <p:cxnSp>
          <p:nvCxnSpPr>
            <p:cNvPr id="15" name="直線單箭頭接點 14">
              <a:extLst>
                <a:ext uri="{FF2B5EF4-FFF2-40B4-BE49-F238E27FC236}">
                  <a16:creationId xmlns:a16="http://schemas.microsoft.com/office/drawing/2014/main" id="{B0D6B975-CBB7-A7DE-3D71-073393AF185E}"/>
                </a:ext>
              </a:extLst>
            </p:cNvPr>
            <p:cNvCxnSpPr/>
            <p:nvPr/>
          </p:nvCxnSpPr>
          <p:spPr>
            <a:xfrm>
              <a:off x="5617194" y="2565757"/>
              <a:ext cx="1610751" cy="0"/>
            </a:xfrm>
            <a:prstGeom prst="straightConnector1">
              <a:avLst/>
            </a:prstGeom>
            <a:ln>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69F3608A-3BAE-4C34-1458-ADE1B7015494}"/>
                </a:ext>
              </a:extLst>
            </p:cNvPr>
            <p:cNvCxnSpPr/>
            <p:nvPr/>
          </p:nvCxnSpPr>
          <p:spPr>
            <a:xfrm>
              <a:off x="7227945" y="2395253"/>
              <a:ext cx="0" cy="36914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3EB3B880-5AB0-AF2C-EBB0-CFECDF14DFA6}"/>
                </a:ext>
              </a:extLst>
            </p:cNvPr>
            <p:cNvCxnSpPr/>
            <p:nvPr/>
          </p:nvCxnSpPr>
          <p:spPr>
            <a:xfrm>
              <a:off x="5617194" y="2398345"/>
              <a:ext cx="0" cy="36914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18" name="接點: 肘形 17">
            <a:extLst>
              <a:ext uri="{FF2B5EF4-FFF2-40B4-BE49-F238E27FC236}">
                <a16:creationId xmlns:a16="http://schemas.microsoft.com/office/drawing/2014/main" id="{3E1C57E4-E0D2-14C7-A812-CBE27FE855F0}"/>
              </a:ext>
            </a:extLst>
          </p:cNvPr>
          <p:cNvCxnSpPr>
            <a:cxnSpLocks/>
          </p:cNvCxnSpPr>
          <p:nvPr/>
        </p:nvCxnSpPr>
        <p:spPr>
          <a:xfrm rot="16200000" flipH="1">
            <a:off x="1474220" y="4133285"/>
            <a:ext cx="550666" cy="920478"/>
          </a:xfrm>
          <a:prstGeom prst="bentConnector2">
            <a:avLst/>
          </a:prstGeom>
          <a:ln w="25400" cap="rnd">
            <a:solidFill>
              <a:srgbClr val="5DF3FF"/>
            </a:solidFill>
            <a:beve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1CCEA481-A774-3B43-2016-6AB28EA79154}"/>
              </a:ext>
            </a:extLst>
          </p:cNvPr>
          <p:cNvCxnSpPr/>
          <p:nvPr/>
        </p:nvCxnSpPr>
        <p:spPr>
          <a:xfrm>
            <a:off x="3862668" y="2562883"/>
            <a:ext cx="0" cy="749276"/>
          </a:xfrm>
          <a:prstGeom prst="line">
            <a:avLst/>
          </a:prstGeom>
          <a:ln w="25400">
            <a:solidFill>
              <a:srgbClr val="5DF3FF"/>
            </a:solidFill>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179E2E05-8675-1C42-93D0-7CF6BFD2DFCC}"/>
              </a:ext>
            </a:extLst>
          </p:cNvPr>
          <p:cNvSpPr/>
          <p:nvPr/>
        </p:nvSpPr>
        <p:spPr>
          <a:xfrm>
            <a:off x="2209792" y="1929817"/>
            <a:ext cx="1058082" cy="4605866"/>
          </a:xfrm>
          <a:prstGeom prst="roundRect">
            <a:avLst>
              <a:gd name="adj" fmla="val 1205"/>
            </a:avLst>
          </a:prstGeom>
          <a:noFill/>
          <a:ln w="25400">
            <a:solidFill>
              <a:srgbClr val="5DF3FF"/>
            </a:solidFill>
          </a:ln>
          <a:effectLst>
            <a:outerShdw blurRad="203200" dist="152400" dir="342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矩形: 圓角 26">
            <a:extLst>
              <a:ext uri="{FF2B5EF4-FFF2-40B4-BE49-F238E27FC236}">
                <a16:creationId xmlns:a16="http://schemas.microsoft.com/office/drawing/2014/main" id="{01AD6E53-3B17-3836-AE9E-C284FF2F931D}"/>
              </a:ext>
            </a:extLst>
          </p:cNvPr>
          <p:cNvSpPr/>
          <p:nvPr/>
        </p:nvSpPr>
        <p:spPr>
          <a:xfrm>
            <a:off x="2223058" y="1921934"/>
            <a:ext cx="1058082" cy="4605866"/>
          </a:xfrm>
          <a:prstGeom prst="roundRect">
            <a:avLst>
              <a:gd name="adj" fmla="val 1205"/>
            </a:avLst>
          </a:prstGeom>
          <a:solidFill>
            <a:srgbClr val="5DF3FF">
              <a:alpha val="10000"/>
            </a:srgbClr>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矩形: 圓角 27">
            <a:extLst>
              <a:ext uri="{FF2B5EF4-FFF2-40B4-BE49-F238E27FC236}">
                <a16:creationId xmlns:a16="http://schemas.microsoft.com/office/drawing/2014/main" id="{CEAFFEBD-9D00-3D1F-C782-4AA1A431EF03}"/>
              </a:ext>
            </a:extLst>
          </p:cNvPr>
          <p:cNvSpPr/>
          <p:nvPr/>
        </p:nvSpPr>
        <p:spPr>
          <a:xfrm>
            <a:off x="3590218" y="3356002"/>
            <a:ext cx="720572" cy="3061147"/>
          </a:xfrm>
          <a:prstGeom prst="roundRect">
            <a:avLst>
              <a:gd name="adj" fmla="val 1205"/>
            </a:avLst>
          </a:prstGeom>
          <a:solidFill>
            <a:srgbClr val="5DF3FF">
              <a:alpha val="20000"/>
            </a:srgbClr>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Tree>
    <p:extLst>
      <p:ext uri="{BB962C8B-B14F-4D97-AF65-F5344CB8AC3E}">
        <p14:creationId xmlns:p14="http://schemas.microsoft.com/office/powerpoint/2010/main" val="379685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657" y="183251"/>
            <a:ext cx="11353800" cy="1325563"/>
          </a:xfrm>
        </p:spPr>
        <p:txBody>
          <a:bodyPr>
            <a:normAutofit/>
          </a:bodyPr>
          <a:lstStyle/>
          <a:p>
            <a:pPr algn="ctr" fontAlgn="base"/>
            <a:r>
              <a:rPr lang="en-US" altLang="zh-TW" sz="3800" b="0">
                <a:latin typeface="+mn-lt"/>
                <a:ea typeface="+mn-ea"/>
                <a:cs typeface="+mn-ea"/>
                <a:sym typeface="+mn-lt"/>
              </a:rPr>
              <a:t>Supports SR-IOV for Improved Network Efficiency</a:t>
            </a:r>
            <a:endParaRPr lang="zh-TW" altLang="en-US" sz="3800" b="0">
              <a:latin typeface="+mn-lt"/>
              <a:ea typeface="+mn-ea"/>
              <a:cs typeface="+mn-ea"/>
              <a:sym typeface="+mn-lt"/>
            </a:endParaRPr>
          </a:p>
        </p:txBody>
      </p:sp>
      <p:sp>
        <p:nvSpPr>
          <p:cNvPr id="4" name="矩形 3"/>
          <p:cNvSpPr/>
          <p:nvPr/>
        </p:nvSpPr>
        <p:spPr>
          <a:xfrm>
            <a:off x="627206" y="1999798"/>
            <a:ext cx="5528975" cy="973280"/>
          </a:xfrm>
          <a:prstGeom prst="rect">
            <a:avLst/>
          </a:prstGeom>
        </p:spPr>
        <p:txBody>
          <a:bodyPr wrap="square">
            <a:spAutoFit/>
          </a:bodyPr>
          <a:lstStyle/>
          <a:p>
            <a:pPr fontAlgn="base">
              <a:lnSpc>
                <a:spcPts val="3600"/>
              </a:lnSpc>
            </a:pPr>
            <a:r>
              <a:rPr lang="en-US" altLang="zh-TW" sz="2500" b="1">
                <a:solidFill>
                  <a:srgbClr val="C9FFFA"/>
                </a:solidFill>
                <a:cs typeface="+mn-ea"/>
                <a:sym typeface="+mn-lt"/>
              </a:rPr>
              <a:t>Smart NIC SR-IOV</a:t>
            </a:r>
          </a:p>
          <a:p>
            <a:pPr fontAlgn="base">
              <a:lnSpc>
                <a:spcPts val="3600"/>
              </a:lnSpc>
            </a:pPr>
            <a:r>
              <a:rPr lang="en-US" altLang="zh-TW" sz="2500" b="1">
                <a:solidFill>
                  <a:srgbClr val="C9FFFA"/>
                </a:solidFill>
                <a:cs typeface="+mn-ea"/>
                <a:sym typeface="+mn-lt"/>
              </a:rPr>
              <a:t>(Single Root I/O Virtualization)</a:t>
            </a:r>
            <a:endParaRPr lang="en-US" altLang="zh-TW" sz="2500" b="1" i="0">
              <a:solidFill>
                <a:srgbClr val="C9FFFA"/>
              </a:solidFill>
              <a:effectLst/>
              <a:cs typeface="+mn-ea"/>
              <a:sym typeface="+mn-lt"/>
            </a:endParaRPr>
          </a:p>
        </p:txBody>
      </p:sp>
      <p:sp>
        <p:nvSpPr>
          <p:cNvPr id="5" name="矩形 4"/>
          <p:cNvSpPr/>
          <p:nvPr/>
        </p:nvSpPr>
        <p:spPr>
          <a:xfrm>
            <a:off x="617277" y="3188280"/>
            <a:ext cx="5083110" cy="1687513"/>
          </a:xfrm>
          <a:prstGeom prst="rect">
            <a:avLst/>
          </a:prstGeom>
        </p:spPr>
        <p:txBody>
          <a:bodyPr wrap="square">
            <a:spAutoFit/>
          </a:bodyPr>
          <a:lstStyle/>
          <a:p>
            <a:pPr>
              <a:lnSpc>
                <a:spcPts val="2100"/>
              </a:lnSpc>
            </a:pPr>
            <a:r>
              <a:rPr lang="en-US" altLang="zh-TW" sz="1600">
                <a:solidFill>
                  <a:schemeClr val="bg1"/>
                </a:solidFill>
                <a:cs typeface="+mn-ea"/>
                <a:sym typeface="+mn-lt"/>
              </a:rPr>
              <a:t>By installing an SR-IOV compatible PCIe </a:t>
            </a:r>
            <a:r>
              <a:rPr lang="en-US" altLang="zh-TW" sz="1600" err="1">
                <a:solidFill>
                  <a:schemeClr val="bg1"/>
                </a:solidFill>
                <a:cs typeface="+mn-ea"/>
                <a:sym typeface="+mn-lt"/>
              </a:rPr>
              <a:t>SmartNIC</a:t>
            </a:r>
            <a:r>
              <a:rPr lang="en-US" altLang="zh-TW" sz="1600">
                <a:solidFill>
                  <a:schemeClr val="bg1"/>
                </a:solidFill>
                <a:cs typeface="+mn-ea"/>
                <a:sym typeface="+mn-lt"/>
              </a:rPr>
              <a:t>, you can allocate bandwidth resources from a physical network card directly to VMs. With traffic bypassing the Hypervisor </a:t>
            </a:r>
            <a:r>
              <a:rPr lang="en-US" altLang="zh-TW" sz="1600" err="1">
                <a:solidFill>
                  <a:schemeClr val="bg1"/>
                </a:solidFill>
                <a:cs typeface="+mn-ea"/>
                <a:sym typeface="+mn-lt"/>
              </a:rPr>
              <a:t>vSwitch</a:t>
            </a:r>
            <a:r>
              <a:rPr lang="en-US" altLang="zh-TW" sz="1600">
                <a:solidFill>
                  <a:schemeClr val="bg1"/>
                </a:solidFill>
                <a:cs typeface="+mn-ea"/>
                <a:sym typeface="+mn-lt"/>
              </a:rPr>
              <a:t>, it helps enhance I/O throughout and network efficiency, ensuring reliable VM applications and reduced CPU overheads.</a:t>
            </a:r>
          </a:p>
        </p:txBody>
      </p:sp>
      <p:sp>
        <p:nvSpPr>
          <p:cNvPr id="6" name="矩形 5">
            <a:extLst>
              <a:ext uri="{FF2B5EF4-FFF2-40B4-BE49-F238E27FC236}">
                <a16:creationId xmlns:a16="http://schemas.microsoft.com/office/drawing/2014/main" id="{E4179919-B45B-A025-042C-EABB20C3BE0A}"/>
              </a:ext>
            </a:extLst>
          </p:cNvPr>
          <p:cNvSpPr/>
          <p:nvPr/>
        </p:nvSpPr>
        <p:spPr>
          <a:xfrm>
            <a:off x="685011" y="5226526"/>
            <a:ext cx="4797827" cy="1107996"/>
          </a:xfrm>
          <a:prstGeom prst="rect">
            <a:avLst/>
          </a:prstGeom>
        </p:spPr>
        <p:txBody>
          <a:bodyPr wrap="square" lIns="91440" tIns="45720" rIns="91440" bIns="45720" anchor="t">
            <a:spAutoFit/>
          </a:bodyPr>
          <a:lstStyle/>
          <a:p>
            <a:r>
              <a:rPr lang="en-US" altLang="zh-TW" sz="1100">
                <a:solidFill>
                  <a:schemeClr val="bg1"/>
                </a:solidFill>
                <a:cs typeface="+mn-ea"/>
                <a:sym typeface="+mn-lt"/>
              </a:rPr>
              <a:t>1. </a:t>
            </a:r>
            <a:r>
              <a:rPr lang="zh-TW" sz="1100">
                <a:solidFill>
                  <a:schemeClr val="bg1"/>
                </a:solidFill>
                <a:cs typeface="+mn-ea"/>
                <a:sym typeface="+mn-lt"/>
              </a:rPr>
              <a:t>SR-IOV is supported by specific QNAP NAS models and should w</a:t>
            </a:r>
            <a:r>
              <a:rPr lang="en-US" altLang="zh-TW" sz="1100" err="1">
                <a:solidFill>
                  <a:schemeClr val="bg1"/>
                </a:solidFill>
                <a:cs typeface="+mn-ea"/>
                <a:sym typeface="+mn-lt"/>
              </a:rPr>
              <a:t>ork</a:t>
            </a:r>
            <a:r>
              <a:rPr lang="zh-TW" altLang="en-US" sz="1100">
                <a:solidFill>
                  <a:schemeClr val="bg1"/>
                </a:solidFill>
                <a:cs typeface="+mn-ea"/>
                <a:sym typeface="+mn-lt"/>
              </a:rPr>
              <a:t> </a:t>
            </a:r>
            <a:r>
              <a:rPr lang="zh-TW" sz="1100">
                <a:solidFill>
                  <a:schemeClr val="bg1"/>
                </a:solidFill>
                <a:cs typeface="+mn-ea"/>
                <a:sym typeface="+mn-lt"/>
              </a:rPr>
              <a:t>with </a:t>
            </a:r>
            <a:r>
              <a:rPr lang="en-US" altLang="zh-TW" sz="1100">
                <a:solidFill>
                  <a:schemeClr val="bg1"/>
                </a:solidFill>
                <a:cs typeface="+mn-ea"/>
                <a:sym typeface="+mn-lt"/>
              </a:rPr>
              <a:t>SR-IOV</a:t>
            </a:r>
            <a:r>
              <a:rPr lang="zh-TW" altLang="en-US" sz="1100">
                <a:solidFill>
                  <a:schemeClr val="bg1"/>
                </a:solidFill>
                <a:cs typeface="+mn-ea"/>
                <a:sym typeface="+mn-lt"/>
              </a:rPr>
              <a:t> </a:t>
            </a:r>
            <a:r>
              <a:rPr lang="zh-TW" sz="1100">
                <a:solidFill>
                  <a:schemeClr val="bg1"/>
                </a:solidFill>
                <a:cs typeface="+mn-ea"/>
                <a:sym typeface="+mn-lt"/>
              </a:rPr>
              <a:t>compatible</a:t>
            </a:r>
            <a:r>
              <a:rPr lang="zh-TW" altLang="en-US" sz="1100">
                <a:solidFill>
                  <a:schemeClr val="bg1"/>
                </a:solidFill>
                <a:cs typeface="+mn-ea"/>
                <a:sym typeface="+mn-lt"/>
              </a:rPr>
              <a:t> </a:t>
            </a:r>
            <a:r>
              <a:rPr lang="en-US" altLang="zh-TW" sz="1100" err="1">
                <a:solidFill>
                  <a:schemeClr val="bg1"/>
                </a:solidFill>
                <a:cs typeface="+mn-ea"/>
                <a:sym typeface="+mn-lt"/>
              </a:rPr>
              <a:t>adapte</a:t>
            </a:r>
            <a:r>
              <a:rPr lang="zh-TW" sz="1100">
                <a:solidFill>
                  <a:schemeClr val="bg1"/>
                </a:solidFill>
                <a:cs typeface="+mn-ea"/>
                <a:sym typeface="+mn-lt"/>
              </a:rPr>
              <a:t>rs.</a:t>
            </a:r>
            <a:r>
              <a:rPr lang="zh-TW" altLang="en-US" sz="1100">
                <a:solidFill>
                  <a:schemeClr val="bg1"/>
                </a:solidFill>
                <a:cs typeface="+mn-ea"/>
                <a:sym typeface="+mn-lt"/>
              </a:rPr>
              <a:t>。</a:t>
            </a:r>
            <a:r>
              <a:rPr lang="zh-TW" altLang="en-US" sz="1100" u="sng">
                <a:solidFill>
                  <a:schemeClr val="accent1"/>
                </a:solidFill>
                <a:cs typeface="+mn-ea"/>
                <a:sym typeface="+mn-lt"/>
              </a:rPr>
              <a:t>https://www.qnap.com/en/software/virtualization-station </a:t>
            </a:r>
            <a:br>
              <a:rPr lang="zh-TW" altLang="en-US" sz="1100">
                <a:solidFill>
                  <a:schemeClr val="bg1"/>
                </a:solidFill>
                <a:cs typeface="+mn-ea"/>
                <a:sym typeface="+mn-lt"/>
              </a:rPr>
            </a:br>
            <a:r>
              <a:rPr lang="zh-TW" altLang="en-US" sz="1100">
                <a:solidFill>
                  <a:schemeClr val="bg1"/>
                </a:solidFill>
                <a:cs typeface="+mn-ea"/>
                <a:sym typeface="+mn-lt"/>
              </a:rPr>
              <a:t>2. Both the NAS that installs the QXG-100G2SF-CX6 and the receiving-end devices must support RoCE. If the receiving devices do not support RoCE, it will use TCP/IP.</a:t>
            </a:r>
          </a:p>
        </p:txBody>
      </p:sp>
      <p:sp>
        <p:nvSpPr>
          <p:cNvPr id="28" name="矩形: 圓角 9">
            <a:extLst>
              <a:ext uri="{FF2B5EF4-FFF2-40B4-BE49-F238E27FC236}">
                <a16:creationId xmlns:a16="http://schemas.microsoft.com/office/drawing/2014/main" id="{393AE00E-1B09-56D1-170C-8224559FFC07}"/>
              </a:ext>
            </a:extLst>
          </p:cNvPr>
          <p:cNvSpPr/>
          <p:nvPr/>
        </p:nvSpPr>
        <p:spPr>
          <a:xfrm>
            <a:off x="5906945" y="3635084"/>
            <a:ext cx="6001449" cy="989198"/>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29" name="矩形: 圓角 10">
            <a:extLst>
              <a:ext uri="{FF2B5EF4-FFF2-40B4-BE49-F238E27FC236}">
                <a16:creationId xmlns:a16="http://schemas.microsoft.com/office/drawing/2014/main" id="{2C46FF8C-D381-F3F2-78CE-2E24B694FAF6}"/>
              </a:ext>
            </a:extLst>
          </p:cNvPr>
          <p:cNvSpPr/>
          <p:nvPr/>
        </p:nvSpPr>
        <p:spPr>
          <a:xfrm>
            <a:off x="5906945" y="4780623"/>
            <a:ext cx="6001449" cy="989198"/>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pic>
        <p:nvPicPr>
          <p:cNvPr id="30" name="圖形 11">
            <a:extLst>
              <a:ext uri="{FF2B5EF4-FFF2-40B4-BE49-F238E27FC236}">
                <a16:creationId xmlns:a16="http://schemas.microsoft.com/office/drawing/2014/main" id="{E784B54A-F690-1163-108F-437DB543F0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9203" y="3306741"/>
            <a:ext cx="249554" cy="1481657"/>
          </a:xfrm>
          <a:prstGeom prst="rect">
            <a:avLst/>
          </a:prstGeom>
        </p:spPr>
      </p:pic>
      <p:pic>
        <p:nvPicPr>
          <p:cNvPr id="31" name="圖形 12">
            <a:extLst>
              <a:ext uri="{FF2B5EF4-FFF2-40B4-BE49-F238E27FC236}">
                <a16:creationId xmlns:a16="http://schemas.microsoft.com/office/drawing/2014/main" id="{267851D4-524E-B6D1-AD00-2E0D128C9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527058" y="3441288"/>
            <a:ext cx="249554" cy="1481657"/>
          </a:xfrm>
          <a:prstGeom prst="rect">
            <a:avLst/>
          </a:prstGeom>
        </p:spPr>
      </p:pic>
      <p:pic>
        <p:nvPicPr>
          <p:cNvPr id="32" name="圖形 13">
            <a:extLst>
              <a:ext uri="{FF2B5EF4-FFF2-40B4-BE49-F238E27FC236}">
                <a16:creationId xmlns:a16="http://schemas.microsoft.com/office/drawing/2014/main" id="{4D9A2E69-F9B0-1DEC-8BB9-9D3093888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7912" y="3306741"/>
            <a:ext cx="249554" cy="1481657"/>
          </a:xfrm>
          <a:prstGeom prst="rect">
            <a:avLst/>
          </a:prstGeom>
        </p:spPr>
      </p:pic>
      <p:pic>
        <p:nvPicPr>
          <p:cNvPr id="33" name="圖形 14">
            <a:extLst>
              <a:ext uri="{FF2B5EF4-FFF2-40B4-BE49-F238E27FC236}">
                <a16:creationId xmlns:a16="http://schemas.microsoft.com/office/drawing/2014/main" id="{FB0FD51B-859C-8F33-3B85-730424049F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225767" y="3441288"/>
            <a:ext cx="249554" cy="1481657"/>
          </a:xfrm>
          <a:prstGeom prst="rect">
            <a:avLst/>
          </a:prstGeom>
        </p:spPr>
      </p:pic>
      <p:pic>
        <p:nvPicPr>
          <p:cNvPr id="34" name="圖形 15">
            <a:extLst>
              <a:ext uri="{FF2B5EF4-FFF2-40B4-BE49-F238E27FC236}">
                <a16:creationId xmlns:a16="http://schemas.microsoft.com/office/drawing/2014/main" id="{0D4FAD85-84D6-8A20-B8D5-55DC708AA7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0804" y="3306741"/>
            <a:ext cx="249554" cy="1481657"/>
          </a:xfrm>
          <a:prstGeom prst="rect">
            <a:avLst/>
          </a:prstGeom>
        </p:spPr>
      </p:pic>
      <p:pic>
        <p:nvPicPr>
          <p:cNvPr id="35" name="圖形 16">
            <a:extLst>
              <a:ext uri="{FF2B5EF4-FFF2-40B4-BE49-F238E27FC236}">
                <a16:creationId xmlns:a16="http://schemas.microsoft.com/office/drawing/2014/main" id="{E51D8C65-D785-5722-FD30-CB669D8061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828659" y="3441288"/>
            <a:ext cx="249554" cy="1481657"/>
          </a:xfrm>
          <a:prstGeom prst="rect">
            <a:avLst/>
          </a:prstGeom>
        </p:spPr>
      </p:pic>
      <p:sp>
        <p:nvSpPr>
          <p:cNvPr id="36" name="矩形: 圓角 17">
            <a:extLst>
              <a:ext uri="{FF2B5EF4-FFF2-40B4-BE49-F238E27FC236}">
                <a16:creationId xmlns:a16="http://schemas.microsoft.com/office/drawing/2014/main" id="{7C6F09E4-487F-DCAF-06FC-BC48AC9666ED}"/>
              </a:ext>
            </a:extLst>
          </p:cNvPr>
          <p:cNvSpPr/>
          <p:nvPr/>
        </p:nvSpPr>
        <p:spPr>
          <a:xfrm>
            <a:off x="6920862" y="2571949"/>
            <a:ext cx="1174705" cy="502480"/>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bg1"/>
                </a:solidFill>
                <a:cs typeface="+mn-ea"/>
                <a:sym typeface="+mn-lt"/>
              </a:rPr>
              <a:t>VM</a:t>
            </a:r>
            <a:endParaRPr lang="zh-TW" altLang="en-US" sz="1600" b="1">
              <a:solidFill>
                <a:schemeClr val="bg1"/>
              </a:solidFill>
              <a:cs typeface="+mn-ea"/>
              <a:sym typeface="+mn-lt"/>
            </a:endParaRPr>
          </a:p>
        </p:txBody>
      </p:sp>
      <p:sp>
        <p:nvSpPr>
          <p:cNvPr id="37" name="矩形 36">
            <a:extLst>
              <a:ext uri="{FF2B5EF4-FFF2-40B4-BE49-F238E27FC236}">
                <a16:creationId xmlns:a16="http://schemas.microsoft.com/office/drawing/2014/main" id="{E99E4282-63F1-3A46-8F60-00B2A6196B11}"/>
              </a:ext>
            </a:extLst>
          </p:cNvPr>
          <p:cNvSpPr/>
          <p:nvPr/>
        </p:nvSpPr>
        <p:spPr>
          <a:xfrm>
            <a:off x="6920862" y="3018107"/>
            <a:ext cx="1174705" cy="383198"/>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cs typeface="+mn-ea"/>
                <a:sym typeface="+mn-lt"/>
              </a:rPr>
              <a:t>VF Driver</a:t>
            </a:r>
            <a:endParaRPr lang="zh-TW" altLang="en-US" sz="1400" b="1">
              <a:solidFill>
                <a:schemeClr val="bg1"/>
              </a:solidFill>
              <a:cs typeface="+mn-ea"/>
              <a:sym typeface="+mn-lt"/>
            </a:endParaRPr>
          </a:p>
        </p:txBody>
      </p:sp>
      <p:sp>
        <p:nvSpPr>
          <p:cNvPr id="38" name="矩形: 圓角 19">
            <a:extLst>
              <a:ext uri="{FF2B5EF4-FFF2-40B4-BE49-F238E27FC236}">
                <a16:creationId xmlns:a16="http://schemas.microsoft.com/office/drawing/2014/main" id="{F9123B02-3D84-0CFB-8F3C-7777C97005D4}"/>
              </a:ext>
            </a:extLst>
          </p:cNvPr>
          <p:cNvSpPr/>
          <p:nvPr/>
        </p:nvSpPr>
        <p:spPr>
          <a:xfrm>
            <a:off x="8568017" y="2571949"/>
            <a:ext cx="1174705" cy="502480"/>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bg1"/>
                </a:solidFill>
                <a:cs typeface="+mn-ea"/>
                <a:sym typeface="+mn-lt"/>
              </a:rPr>
              <a:t>VM</a:t>
            </a:r>
            <a:endParaRPr lang="zh-TW" altLang="en-US" sz="1600" b="1">
              <a:solidFill>
                <a:schemeClr val="bg1"/>
              </a:solidFill>
              <a:cs typeface="+mn-ea"/>
              <a:sym typeface="+mn-lt"/>
            </a:endParaRPr>
          </a:p>
        </p:txBody>
      </p:sp>
      <p:sp>
        <p:nvSpPr>
          <p:cNvPr id="39" name="矩形 38">
            <a:extLst>
              <a:ext uri="{FF2B5EF4-FFF2-40B4-BE49-F238E27FC236}">
                <a16:creationId xmlns:a16="http://schemas.microsoft.com/office/drawing/2014/main" id="{BF7AE720-97CE-3322-23EB-5F4EBFB39823}"/>
              </a:ext>
            </a:extLst>
          </p:cNvPr>
          <p:cNvSpPr/>
          <p:nvPr/>
        </p:nvSpPr>
        <p:spPr>
          <a:xfrm>
            <a:off x="8568017" y="3018107"/>
            <a:ext cx="1174705" cy="383198"/>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cs typeface="+mn-ea"/>
                <a:sym typeface="+mn-lt"/>
              </a:rPr>
              <a:t>VF Driver</a:t>
            </a:r>
            <a:endParaRPr lang="zh-TW" altLang="en-US" sz="1400" b="1">
              <a:solidFill>
                <a:schemeClr val="bg1"/>
              </a:solidFill>
              <a:cs typeface="+mn-ea"/>
              <a:sym typeface="+mn-lt"/>
            </a:endParaRPr>
          </a:p>
        </p:txBody>
      </p:sp>
      <p:sp>
        <p:nvSpPr>
          <p:cNvPr id="40" name="矩形: 圓角 21">
            <a:extLst>
              <a:ext uri="{FF2B5EF4-FFF2-40B4-BE49-F238E27FC236}">
                <a16:creationId xmlns:a16="http://schemas.microsoft.com/office/drawing/2014/main" id="{8DE34F9A-C046-D1A4-08CC-DBB88B036A6A}"/>
              </a:ext>
            </a:extLst>
          </p:cNvPr>
          <p:cNvSpPr/>
          <p:nvPr/>
        </p:nvSpPr>
        <p:spPr>
          <a:xfrm>
            <a:off x="10176404" y="2571949"/>
            <a:ext cx="1174705" cy="502480"/>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bg1"/>
                </a:solidFill>
                <a:cs typeface="+mn-ea"/>
                <a:sym typeface="+mn-lt"/>
              </a:rPr>
              <a:t>VM</a:t>
            </a:r>
            <a:endParaRPr lang="zh-TW" altLang="en-US" sz="1600" b="1">
              <a:solidFill>
                <a:schemeClr val="bg1"/>
              </a:solidFill>
              <a:cs typeface="+mn-ea"/>
              <a:sym typeface="+mn-lt"/>
            </a:endParaRPr>
          </a:p>
        </p:txBody>
      </p:sp>
      <p:sp>
        <p:nvSpPr>
          <p:cNvPr id="41" name="矩形 40">
            <a:extLst>
              <a:ext uri="{FF2B5EF4-FFF2-40B4-BE49-F238E27FC236}">
                <a16:creationId xmlns:a16="http://schemas.microsoft.com/office/drawing/2014/main" id="{BC3544B6-BF47-A8D5-4C4D-53EEC730C7A9}"/>
              </a:ext>
            </a:extLst>
          </p:cNvPr>
          <p:cNvSpPr/>
          <p:nvPr/>
        </p:nvSpPr>
        <p:spPr>
          <a:xfrm>
            <a:off x="10176404" y="3018107"/>
            <a:ext cx="1174705" cy="383198"/>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cs typeface="+mn-ea"/>
                <a:sym typeface="+mn-lt"/>
              </a:rPr>
              <a:t>VF Driver</a:t>
            </a:r>
            <a:endParaRPr lang="zh-TW" altLang="en-US" sz="1400" b="1">
              <a:solidFill>
                <a:schemeClr val="bg1"/>
              </a:solidFill>
              <a:cs typeface="+mn-ea"/>
              <a:sym typeface="+mn-lt"/>
            </a:endParaRPr>
          </a:p>
        </p:txBody>
      </p:sp>
      <p:sp>
        <p:nvSpPr>
          <p:cNvPr id="42" name="矩形 41">
            <a:extLst>
              <a:ext uri="{FF2B5EF4-FFF2-40B4-BE49-F238E27FC236}">
                <a16:creationId xmlns:a16="http://schemas.microsoft.com/office/drawing/2014/main" id="{E40E83B4-E580-6687-06F7-B5E48B904E18}"/>
              </a:ext>
            </a:extLst>
          </p:cNvPr>
          <p:cNvSpPr/>
          <p:nvPr/>
        </p:nvSpPr>
        <p:spPr>
          <a:xfrm>
            <a:off x="6695870" y="4849536"/>
            <a:ext cx="1676484" cy="383198"/>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b="1">
                <a:solidFill>
                  <a:schemeClr val="tx1"/>
                </a:solidFill>
                <a:cs typeface="+mn-ea"/>
                <a:sym typeface="+mn-lt"/>
              </a:rPr>
              <a:t>Virtual Function</a:t>
            </a:r>
            <a:endParaRPr lang="zh-TW" altLang="en-US" sz="1300" b="1">
              <a:solidFill>
                <a:schemeClr val="tx1"/>
              </a:solidFill>
              <a:cs typeface="+mn-ea"/>
              <a:sym typeface="+mn-lt"/>
            </a:endParaRPr>
          </a:p>
        </p:txBody>
      </p:sp>
      <p:sp>
        <p:nvSpPr>
          <p:cNvPr id="43" name="矩形 42">
            <a:extLst>
              <a:ext uri="{FF2B5EF4-FFF2-40B4-BE49-F238E27FC236}">
                <a16:creationId xmlns:a16="http://schemas.microsoft.com/office/drawing/2014/main" id="{4FE7F874-B321-A745-F2D2-5D2EFC3825CF}"/>
              </a:ext>
            </a:extLst>
          </p:cNvPr>
          <p:cNvSpPr/>
          <p:nvPr/>
        </p:nvSpPr>
        <p:spPr>
          <a:xfrm>
            <a:off x="8423541" y="4849536"/>
            <a:ext cx="1676484" cy="383198"/>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b="1">
                <a:solidFill>
                  <a:schemeClr val="tx1"/>
                </a:solidFill>
                <a:cs typeface="+mn-ea"/>
                <a:sym typeface="+mn-lt"/>
              </a:rPr>
              <a:t>Virtual Function</a:t>
            </a:r>
            <a:endParaRPr lang="zh-TW" altLang="en-US" sz="1300" b="1">
              <a:solidFill>
                <a:schemeClr val="tx1"/>
              </a:solidFill>
              <a:cs typeface="+mn-ea"/>
              <a:sym typeface="+mn-lt"/>
            </a:endParaRPr>
          </a:p>
        </p:txBody>
      </p:sp>
      <p:sp>
        <p:nvSpPr>
          <p:cNvPr id="44" name="矩形 43">
            <a:extLst>
              <a:ext uri="{FF2B5EF4-FFF2-40B4-BE49-F238E27FC236}">
                <a16:creationId xmlns:a16="http://schemas.microsoft.com/office/drawing/2014/main" id="{FEF9FDCE-7D20-B97C-AF27-D3EC6C698FB3}"/>
              </a:ext>
            </a:extLst>
          </p:cNvPr>
          <p:cNvSpPr/>
          <p:nvPr/>
        </p:nvSpPr>
        <p:spPr>
          <a:xfrm>
            <a:off x="10151211" y="4849536"/>
            <a:ext cx="1676484" cy="383198"/>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b="1">
                <a:solidFill>
                  <a:schemeClr val="tx1"/>
                </a:solidFill>
                <a:cs typeface="+mn-ea"/>
                <a:sym typeface="+mn-lt"/>
              </a:rPr>
              <a:t>Virtual Function</a:t>
            </a:r>
            <a:endParaRPr lang="zh-TW" altLang="en-US" sz="1300" b="1">
              <a:solidFill>
                <a:schemeClr val="tx1"/>
              </a:solidFill>
              <a:cs typeface="+mn-ea"/>
              <a:sym typeface="+mn-lt"/>
            </a:endParaRPr>
          </a:p>
        </p:txBody>
      </p:sp>
      <p:sp>
        <p:nvSpPr>
          <p:cNvPr id="45" name="矩形 44">
            <a:extLst>
              <a:ext uri="{FF2B5EF4-FFF2-40B4-BE49-F238E27FC236}">
                <a16:creationId xmlns:a16="http://schemas.microsoft.com/office/drawing/2014/main" id="{AB4D30ED-7C4A-70E8-2471-99708FBD35C1}"/>
              </a:ext>
            </a:extLst>
          </p:cNvPr>
          <p:cNvSpPr/>
          <p:nvPr/>
        </p:nvSpPr>
        <p:spPr>
          <a:xfrm>
            <a:off x="6695870" y="5294260"/>
            <a:ext cx="5131825" cy="383198"/>
          </a:xfrm>
          <a:prstGeom prst="rect">
            <a:avLst/>
          </a:prstGeom>
          <a:solidFill>
            <a:srgbClr val="03D2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cs typeface="+mn-ea"/>
                <a:sym typeface="+mn-lt"/>
              </a:rPr>
              <a:t>Virtual Ethernet Bridge + Classifier</a:t>
            </a:r>
            <a:endParaRPr lang="zh-TW" altLang="en-US" sz="1400" b="1">
              <a:solidFill>
                <a:schemeClr val="tx1"/>
              </a:solidFill>
              <a:cs typeface="+mn-ea"/>
              <a:sym typeface="+mn-lt"/>
            </a:endParaRPr>
          </a:p>
        </p:txBody>
      </p:sp>
      <p:sp>
        <p:nvSpPr>
          <p:cNvPr id="46" name="文字方塊 45">
            <a:extLst>
              <a:ext uri="{FF2B5EF4-FFF2-40B4-BE49-F238E27FC236}">
                <a16:creationId xmlns:a16="http://schemas.microsoft.com/office/drawing/2014/main" id="{394BE450-7061-B2FD-0C00-BD6B98C0B606}"/>
              </a:ext>
            </a:extLst>
          </p:cNvPr>
          <p:cNvSpPr txBox="1"/>
          <p:nvPr/>
        </p:nvSpPr>
        <p:spPr>
          <a:xfrm>
            <a:off x="5773977" y="3653610"/>
            <a:ext cx="1341297" cy="338554"/>
          </a:xfrm>
          <a:prstGeom prst="rect">
            <a:avLst/>
          </a:prstGeom>
          <a:noFill/>
        </p:spPr>
        <p:txBody>
          <a:bodyPr wrap="square">
            <a:spAutoFit/>
          </a:bodyPr>
          <a:lstStyle/>
          <a:p>
            <a:pPr algn="ctr"/>
            <a:r>
              <a:rPr lang="en-US" altLang="zh-TW" sz="1600" b="1">
                <a:solidFill>
                  <a:schemeClr val="bg1"/>
                </a:solidFill>
                <a:cs typeface="+mn-ea"/>
                <a:sym typeface="+mn-lt"/>
              </a:rPr>
              <a:t>NAS</a:t>
            </a:r>
            <a:r>
              <a:rPr lang="zh-TW" altLang="en-US" sz="1600" b="1">
                <a:solidFill>
                  <a:schemeClr val="bg1"/>
                </a:solidFill>
                <a:cs typeface="+mn-ea"/>
                <a:sym typeface="+mn-lt"/>
              </a:rPr>
              <a:t> </a:t>
            </a:r>
            <a:r>
              <a:rPr lang="en-US" altLang="zh-TW" sz="1600" b="1">
                <a:solidFill>
                  <a:schemeClr val="bg1"/>
                </a:solidFill>
                <a:cs typeface="+mn-ea"/>
                <a:sym typeface="+mn-lt"/>
              </a:rPr>
              <a:t>OS</a:t>
            </a:r>
            <a:endParaRPr lang="zh-TW" altLang="en-US" sz="1600" b="1">
              <a:solidFill>
                <a:schemeClr val="bg1"/>
              </a:solidFill>
              <a:cs typeface="+mn-ea"/>
              <a:sym typeface="+mn-lt"/>
            </a:endParaRPr>
          </a:p>
        </p:txBody>
      </p:sp>
      <p:sp>
        <p:nvSpPr>
          <p:cNvPr id="47" name="文字方塊 46">
            <a:extLst>
              <a:ext uri="{FF2B5EF4-FFF2-40B4-BE49-F238E27FC236}">
                <a16:creationId xmlns:a16="http://schemas.microsoft.com/office/drawing/2014/main" id="{91CA303B-26F6-2B8C-ABA2-40E4F8A27803}"/>
              </a:ext>
            </a:extLst>
          </p:cNvPr>
          <p:cNvSpPr txBox="1"/>
          <p:nvPr/>
        </p:nvSpPr>
        <p:spPr>
          <a:xfrm>
            <a:off x="5706533" y="4810838"/>
            <a:ext cx="1003599" cy="338554"/>
          </a:xfrm>
          <a:prstGeom prst="rect">
            <a:avLst/>
          </a:prstGeom>
          <a:noFill/>
        </p:spPr>
        <p:txBody>
          <a:bodyPr wrap="square">
            <a:spAutoFit/>
          </a:bodyPr>
          <a:lstStyle/>
          <a:p>
            <a:pPr algn="ctr"/>
            <a:r>
              <a:rPr lang="en-US" altLang="zh-TW" sz="1600" b="1">
                <a:solidFill>
                  <a:schemeClr val="bg1"/>
                </a:solidFill>
                <a:cs typeface="+mn-ea"/>
                <a:sym typeface="+mn-lt"/>
              </a:rPr>
              <a:t>NIC</a:t>
            </a:r>
            <a:endParaRPr lang="zh-TW" altLang="en-US" sz="1600" b="1">
              <a:solidFill>
                <a:schemeClr val="bg1"/>
              </a:solidFill>
              <a:cs typeface="+mn-ea"/>
              <a:sym typeface="+mn-lt"/>
            </a:endParaRPr>
          </a:p>
        </p:txBody>
      </p:sp>
    </p:spTree>
    <p:extLst>
      <p:ext uri="{BB962C8B-B14F-4D97-AF65-F5344CB8AC3E}">
        <p14:creationId xmlns:p14="http://schemas.microsoft.com/office/powerpoint/2010/main" val="153747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63439"/>
            <a:ext cx="12192000" cy="1325563"/>
          </a:xfrm>
        </p:spPr>
        <p:txBody>
          <a:bodyPr>
            <a:normAutofit/>
          </a:bodyPr>
          <a:lstStyle/>
          <a:p>
            <a:pPr algn="ctr" fontAlgn="base">
              <a:lnSpc>
                <a:spcPts val="4400"/>
              </a:lnSpc>
            </a:pPr>
            <a:r>
              <a:rPr lang="en-US" altLang="zh-TW" sz="3600">
                <a:latin typeface="+mn-lt"/>
                <a:ea typeface="+mn-ea"/>
                <a:cs typeface="+mn-ea"/>
                <a:sym typeface="+mn-lt"/>
              </a:rPr>
              <a:t>Supports </a:t>
            </a:r>
            <a:r>
              <a:rPr lang="en-US" altLang="zh-TW" sz="3600" err="1">
                <a:latin typeface="+mn-lt"/>
                <a:ea typeface="+mn-ea"/>
                <a:cs typeface="+mn-ea"/>
                <a:sym typeface="+mn-lt"/>
              </a:rPr>
              <a:t>RoCE</a:t>
            </a:r>
            <a:r>
              <a:rPr lang="en-US" altLang="zh-TW" sz="3600">
                <a:latin typeface="+mn-lt"/>
                <a:ea typeface="+mn-ea"/>
                <a:cs typeface="+mn-ea"/>
                <a:sym typeface="+mn-lt"/>
              </a:rPr>
              <a:t> for Reduced Latency and Enhanced Performance for VM Environments</a:t>
            </a:r>
            <a:endParaRPr lang="zh-TW" altLang="en-US" sz="3600">
              <a:latin typeface="+mn-lt"/>
              <a:ea typeface="+mn-ea"/>
              <a:cs typeface="+mn-ea"/>
              <a:sym typeface="+mn-lt"/>
            </a:endParaRPr>
          </a:p>
        </p:txBody>
      </p:sp>
      <p:sp>
        <p:nvSpPr>
          <p:cNvPr id="5" name="矩形 4"/>
          <p:cNvSpPr/>
          <p:nvPr/>
        </p:nvSpPr>
        <p:spPr>
          <a:xfrm>
            <a:off x="1068443" y="1757865"/>
            <a:ext cx="10245913" cy="773289"/>
          </a:xfrm>
          <a:prstGeom prst="rect">
            <a:avLst/>
          </a:prstGeom>
        </p:spPr>
        <p:txBody>
          <a:bodyPr wrap="square">
            <a:spAutoFit/>
          </a:bodyPr>
          <a:lstStyle/>
          <a:p>
            <a:pPr>
              <a:lnSpc>
                <a:spcPts val="2800"/>
              </a:lnSpc>
            </a:pPr>
            <a:r>
              <a:rPr lang="en-US" altLang="zh-TW">
                <a:solidFill>
                  <a:schemeClr val="bg1"/>
                </a:solidFill>
                <a:cs typeface="+mn-ea"/>
                <a:sym typeface="+mn-lt"/>
              </a:rPr>
              <a:t>The QXG-100G2SF-CX6 supports </a:t>
            </a:r>
            <a:r>
              <a:rPr lang="en-US" altLang="zh-TW" err="1">
                <a:solidFill>
                  <a:schemeClr val="bg1"/>
                </a:solidFill>
                <a:cs typeface="+mn-ea"/>
                <a:sym typeface="+mn-lt"/>
              </a:rPr>
              <a:t>RoCE</a:t>
            </a:r>
            <a:r>
              <a:rPr lang="en-US" altLang="zh-TW">
                <a:solidFill>
                  <a:schemeClr val="bg1"/>
                </a:solidFill>
                <a:cs typeface="+mn-ea"/>
                <a:sym typeface="+mn-lt"/>
              </a:rPr>
              <a:t>, which can access a network directly in RAM to effectively reduce latency and enhance performance and efficiency for VMware® virtualization environments.</a:t>
            </a:r>
          </a:p>
        </p:txBody>
      </p:sp>
      <p:sp>
        <p:nvSpPr>
          <p:cNvPr id="6" name="矩形: 圓角 33">
            <a:extLst>
              <a:ext uri="{FF2B5EF4-FFF2-40B4-BE49-F238E27FC236}">
                <a16:creationId xmlns:a16="http://schemas.microsoft.com/office/drawing/2014/main" id="{EC212A3B-D11B-0669-C12A-4D1A2E6A4A78}"/>
              </a:ext>
            </a:extLst>
          </p:cNvPr>
          <p:cNvSpPr/>
          <p:nvPr/>
        </p:nvSpPr>
        <p:spPr>
          <a:xfrm>
            <a:off x="838200" y="2984318"/>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29" name="矩形: 圓角 33">
            <a:extLst>
              <a:ext uri="{FF2B5EF4-FFF2-40B4-BE49-F238E27FC236}">
                <a16:creationId xmlns:a16="http://schemas.microsoft.com/office/drawing/2014/main" id="{C466698C-A5EC-5848-D897-4815CD472479}"/>
              </a:ext>
            </a:extLst>
          </p:cNvPr>
          <p:cNvSpPr/>
          <p:nvPr/>
        </p:nvSpPr>
        <p:spPr>
          <a:xfrm>
            <a:off x="6174466" y="3000975"/>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3" name="矩形 12">
            <a:extLst>
              <a:ext uri="{FF2B5EF4-FFF2-40B4-BE49-F238E27FC236}">
                <a16:creationId xmlns:a16="http://schemas.microsoft.com/office/drawing/2014/main" id="{3D448695-61E7-387F-BCE9-77BB0CEC07E1}"/>
              </a:ext>
            </a:extLst>
          </p:cNvPr>
          <p:cNvSpPr/>
          <p:nvPr/>
        </p:nvSpPr>
        <p:spPr>
          <a:xfrm>
            <a:off x="5250450" y="2701350"/>
            <a:ext cx="1713096" cy="386169"/>
          </a:xfrm>
          <a:prstGeom prst="rect">
            <a:avLst/>
          </a:prstGeom>
          <a:solidFill>
            <a:srgbClr val="EC482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cs typeface="+mn-ea"/>
                <a:sym typeface="+mn-lt"/>
              </a:rPr>
              <a:t>Without </a:t>
            </a:r>
            <a:r>
              <a:rPr lang="en-US" altLang="zh-TW" err="1">
                <a:cs typeface="+mn-ea"/>
                <a:sym typeface="+mn-lt"/>
              </a:rPr>
              <a:t>RoCE</a:t>
            </a:r>
            <a:endParaRPr lang="zh-TW" altLang="en-US">
              <a:cs typeface="+mn-ea"/>
              <a:sym typeface="+mn-lt"/>
            </a:endParaRPr>
          </a:p>
        </p:txBody>
      </p:sp>
      <p:sp>
        <p:nvSpPr>
          <p:cNvPr id="17" name="矩形 16">
            <a:extLst>
              <a:ext uri="{FF2B5EF4-FFF2-40B4-BE49-F238E27FC236}">
                <a16:creationId xmlns:a16="http://schemas.microsoft.com/office/drawing/2014/main" id="{075C9527-6AC8-F80E-7DB5-C43F2D064E1C}"/>
              </a:ext>
            </a:extLst>
          </p:cNvPr>
          <p:cNvSpPr/>
          <p:nvPr/>
        </p:nvSpPr>
        <p:spPr>
          <a:xfrm>
            <a:off x="2513322" y="3480426"/>
            <a:ext cx="1766267" cy="650939"/>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zh-TW" altLang="en-US" sz="1400">
              <a:cs typeface="+mn-ea"/>
              <a:sym typeface="+mn-lt"/>
            </a:endParaRPr>
          </a:p>
        </p:txBody>
      </p:sp>
      <p:sp>
        <p:nvSpPr>
          <p:cNvPr id="19" name="矩形 18">
            <a:extLst>
              <a:ext uri="{FF2B5EF4-FFF2-40B4-BE49-F238E27FC236}">
                <a16:creationId xmlns:a16="http://schemas.microsoft.com/office/drawing/2014/main" id="{85AB84AF-D918-579E-AE36-228F1B62740E}"/>
              </a:ext>
            </a:extLst>
          </p:cNvPr>
          <p:cNvSpPr/>
          <p:nvPr/>
        </p:nvSpPr>
        <p:spPr>
          <a:xfrm>
            <a:off x="4768575" y="3312821"/>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cxnSp>
        <p:nvCxnSpPr>
          <p:cNvPr id="27" name="直線接點 26">
            <a:extLst>
              <a:ext uri="{FF2B5EF4-FFF2-40B4-BE49-F238E27FC236}">
                <a16:creationId xmlns:a16="http://schemas.microsoft.com/office/drawing/2014/main" id="{B1A25CE5-738C-A460-6C25-9A823BB6F397}"/>
              </a:ext>
            </a:extLst>
          </p:cNvPr>
          <p:cNvCxnSpPr>
            <a:cxnSpLocks/>
          </p:cNvCxnSpPr>
          <p:nvPr/>
        </p:nvCxnSpPr>
        <p:spPr>
          <a:xfrm>
            <a:off x="1742676" y="3574624"/>
            <a:ext cx="4579421" cy="0"/>
          </a:xfrm>
          <a:prstGeom prst="line">
            <a:avLst/>
          </a:prstGeom>
          <a:ln w="63500">
            <a:solidFill>
              <a:srgbClr val="F3A1AB"/>
            </a:solidFill>
          </a:ln>
          <a:effectLst>
            <a:outerShdw blurRad="50800" dist="50800" dir="5400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174D790E-9F32-2B24-6F0A-A8BD7775A95D}"/>
              </a:ext>
            </a:extLst>
          </p:cNvPr>
          <p:cNvCxnSpPr>
            <a:cxnSpLocks/>
          </p:cNvCxnSpPr>
          <p:nvPr/>
        </p:nvCxnSpPr>
        <p:spPr>
          <a:xfrm>
            <a:off x="1745451" y="3574624"/>
            <a:ext cx="4576646" cy="0"/>
          </a:xfrm>
          <a:prstGeom prst="line">
            <a:avLst/>
          </a:prstGeom>
          <a:ln w="63500" cap="sq">
            <a:solidFill>
              <a:srgbClr val="EC441E"/>
            </a:solidFill>
            <a:prstDash val="sysDot"/>
            <a:bevel/>
          </a:ln>
          <a:effectLst>
            <a:outerShdw blurRad="50800" dist="38100" dir="5400000" algn="t"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EA76FDAE-C0EC-D854-5BAD-169F85527DCC}"/>
              </a:ext>
            </a:extLst>
          </p:cNvPr>
          <p:cNvSpPr/>
          <p:nvPr/>
        </p:nvSpPr>
        <p:spPr>
          <a:xfrm>
            <a:off x="1170296" y="3312821"/>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30" name="矩形 29">
            <a:extLst>
              <a:ext uri="{FF2B5EF4-FFF2-40B4-BE49-F238E27FC236}">
                <a16:creationId xmlns:a16="http://schemas.microsoft.com/office/drawing/2014/main" id="{B26484C9-3815-8331-882E-0D20F39F486C}"/>
              </a:ext>
            </a:extLst>
          </p:cNvPr>
          <p:cNvSpPr/>
          <p:nvPr/>
        </p:nvSpPr>
        <p:spPr>
          <a:xfrm>
            <a:off x="7907651" y="3492237"/>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sp>
        <p:nvSpPr>
          <p:cNvPr id="31" name="矩形 30">
            <a:extLst>
              <a:ext uri="{FF2B5EF4-FFF2-40B4-BE49-F238E27FC236}">
                <a16:creationId xmlns:a16="http://schemas.microsoft.com/office/drawing/2014/main" id="{9A49E834-DEE3-9334-F9F2-81F22361557C}"/>
              </a:ext>
            </a:extLst>
          </p:cNvPr>
          <p:cNvSpPr/>
          <p:nvPr/>
        </p:nvSpPr>
        <p:spPr>
          <a:xfrm>
            <a:off x="6479028" y="3329478"/>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34" name="矩形 33">
            <a:extLst>
              <a:ext uri="{FF2B5EF4-FFF2-40B4-BE49-F238E27FC236}">
                <a16:creationId xmlns:a16="http://schemas.microsoft.com/office/drawing/2014/main" id="{258B4D62-0B08-CCE1-73E4-65CF4426551E}"/>
              </a:ext>
            </a:extLst>
          </p:cNvPr>
          <p:cNvSpPr/>
          <p:nvPr/>
        </p:nvSpPr>
        <p:spPr>
          <a:xfrm>
            <a:off x="10121465" y="3329478"/>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37" name="文字方塊 36">
            <a:extLst>
              <a:ext uri="{FF2B5EF4-FFF2-40B4-BE49-F238E27FC236}">
                <a16:creationId xmlns:a16="http://schemas.microsoft.com/office/drawing/2014/main" id="{45E89B81-91D9-BA6F-14ED-DB7E0076BB58}"/>
              </a:ext>
            </a:extLst>
          </p:cNvPr>
          <p:cNvSpPr txBox="1"/>
          <p:nvPr/>
        </p:nvSpPr>
        <p:spPr>
          <a:xfrm>
            <a:off x="2489574" y="3638540"/>
            <a:ext cx="1813762" cy="502702"/>
          </a:xfrm>
          <a:prstGeom prst="rect">
            <a:avLst/>
          </a:prstGeom>
          <a:noFill/>
        </p:spPr>
        <p:txBody>
          <a:bodyPr wrap="square">
            <a:spAutoFit/>
          </a:bodyPr>
          <a:lstStyle/>
          <a:p>
            <a:pPr algn="ctr">
              <a:lnSpc>
                <a:spcPts val="1550"/>
              </a:lnSpc>
            </a:pPr>
            <a:r>
              <a:rPr lang="en-US" altLang="zh-TW" sz="1400">
                <a:solidFill>
                  <a:schemeClr val="bg1"/>
                </a:solidFill>
                <a:cs typeface="+mn-ea"/>
                <a:sym typeface="+mn-lt"/>
              </a:rPr>
              <a:t>Socket Layer and Network Drivers</a:t>
            </a:r>
            <a:endParaRPr lang="zh-TW" altLang="en-US" sz="1400">
              <a:solidFill>
                <a:schemeClr val="bg1"/>
              </a:solidFill>
              <a:cs typeface="+mn-ea"/>
              <a:sym typeface="+mn-lt"/>
            </a:endParaRPr>
          </a:p>
        </p:txBody>
      </p:sp>
      <p:sp>
        <p:nvSpPr>
          <p:cNvPr id="40" name="矩形: 圓角 33">
            <a:extLst>
              <a:ext uri="{FF2B5EF4-FFF2-40B4-BE49-F238E27FC236}">
                <a16:creationId xmlns:a16="http://schemas.microsoft.com/office/drawing/2014/main" id="{091AD7E6-A915-BB1B-1EAF-01469B3CBB77}"/>
              </a:ext>
            </a:extLst>
          </p:cNvPr>
          <p:cNvSpPr/>
          <p:nvPr/>
        </p:nvSpPr>
        <p:spPr>
          <a:xfrm>
            <a:off x="838200" y="5043588"/>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1" name="矩形: 圓角 33">
            <a:extLst>
              <a:ext uri="{FF2B5EF4-FFF2-40B4-BE49-F238E27FC236}">
                <a16:creationId xmlns:a16="http://schemas.microsoft.com/office/drawing/2014/main" id="{4997BC1A-DA40-F766-0D50-51365162585B}"/>
              </a:ext>
            </a:extLst>
          </p:cNvPr>
          <p:cNvSpPr/>
          <p:nvPr/>
        </p:nvSpPr>
        <p:spPr>
          <a:xfrm>
            <a:off x="6174466" y="5060245"/>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42" name="矩形 41">
            <a:extLst>
              <a:ext uri="{FF2B5EF4-FFF2-40B4-BE49-F238E27FC236}">
                <a16:creationId xmlns:a16="http://schemas.microsoft.com/office/drawing/2014/main" id="{401F8972-FDF5-4E6A-2536-FB7FA201479B}"/>
              </a:ext>
            </a:extLst>
          </p:cNvPr>
          <p:cNvSpPr/>
          <p:nvPr/>
        </p:nvSpPr>
        <p:spPr>
          <a:xfrm>
            <a:off x="5250450" y="4760620"/>
            <a:ext cx="1713096" cy="386169"/>
          </a:xfrm>
          <a:prstGeom prst="rect">
            <a:avLst/>
          </a:prstGeom>
          <a:solidFill>
            <a:srgbClr val="2B8D4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cs typeface="+mn-ea"/>
                <a:sym typeface="+mn-lt"/>
              </a:rPr>
              <a:t>With </a:t>
            </a:r>
            <a:r>
              <a:rPr lang="en-US" altLang="zh-TW" err="1">
                <a:cs typeface="+mn-ea"/>
                <a:sym typeface="+mn-lt"/>
              </a:rPr>
              <a:t>RoCE</a:t>
            </a:r>
            <a:endParaRPr lang="zh-TW" altLang="en-US">
              <a:cs typeface="+mn-ea"/>
              <a:sym typeface="+mn-lt"/>
            </a:endParaRPr>
          </a:p>
        </p:txBody>
      </p:sp>
      <p:sp>
        <p:nvSpPr>
          <p:cNvPr id="44" name="矩形 43">
            <a:extLst>
              <a:ext uri="{FF2B5EF4-FFF2-40B4-BE49-F238E27FC236}">
                <a16:creationId xmlns:a16="http://schemas.microsoft.com/office/drawing/2014/main" id="{9EC035EE-60A3-4BBF-3720-FE0CC02C2E34}"/>
              </a:ext>
            </a:extLst>
          </p:cNvPr>
          <p:cNvSpPr/>
          <p:nvPr/>
        </p:nvSpPr>
        <p:spPr>
          <a:xfrm>
            <a:off x="4768575" y="5511730"/>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48" name="矩形 47">
            <a:extLst>
              <a:ext uri="{FF2B5EF4-FFF2-40B4-BE49-F238E27FC236}">
                <a16:creationId xmlns:a16="http://schemas.microsoft.com/office/drawing/2014/main" id="{75B4DDDF-CCCD-F6C3-DAB6-56505A939653}"/>
              </a:ext>
            </a:extLst>
          </p:cNvPr>
          <p:cNvSpPr/>
          <p:nvPr/>
        </p:nvSpPr>
        <p:spPr>
          <a:xfrm>
            <a:off x="7907651" y="5387492"/>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sp>
        <p:nvSpPr>
          <p:cNvPr id="49" name="矩形 48">
            <a:extLst>
              <a:ext uri="{FF2B5EF4-FFF2-40B4-BE49-F238E27FC236}">
                <a16:creationId xmlns:a16="http://schemas.microsoft.com/office/drawing/2014/main" id="{DE192F3C-8BB0-AE40-8494-872BFA6775BE}"/>
              </a:ext>
            </a:extLst>
          </p:cNvPr>
          <p:cNvSpPr/>
          <p:nvPr/>
        </p:nvSpPr>
        <p:spPr>
          <a:xfrm>
            <a:off x="6479028" y="5528387"/>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52" name="矩形 51">
            <a:extLst>
              <a:ext uri="{FF2B5EF4-FFF2-40B4-BE49-F238E27FC236}">
                <a16:creationId xmlns:a16="http://schemas.microsoft.com/office/drawing/2014/main" id="{DD13329A-8187-1B5A-9D55-C12E97DDB89B}"/>
              </a:ext>
            </a:extLst>
          </p:cNvPr>
          <p:cNvSpPr/>
          <p:nvPr/>
        </p:nvSpPr>
        <p:spPr>
          <a:xfrm>
            <a:off x="2623702" y="5387492"/>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cxnSp>
        <p:nvCxnSpPr>
          <p:cNvPr id="63" name="直線接點 62">
            <a:extLst>
              <a:ext uri="{FF2B5EF4-FFF2-40B4-BE49-F238E27FC236}">
                <a16:creationId xmlns:a16="http://schemas.microsoft.com/office/drawing/2014/main" id="{328B009C-ED83-0BED-C42E-525173553C59}"/>
              </a:ext>
            </a:extLst>
          </p:cNvPr>
          <p:cNvCxnSpPr>
            <a:cxnSpLocks/>
          </p:cNvCxnSpPr>
          <p:nvPr/>
        </p:nvCxnSpPr>
        <p:spPr>
          <a:xfrm>
            <a:off x="2021976" y="5971798"/>
            <a:ext cx="278354"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2F685E3B-296D-09AC-85E2-449A5C022620}"/>
              </a:ext>
            </a:extLst>
          </p:cNvPr>
          <p:cNvCxnSpPr>
            <a:cxnSpLocks/>
          </p:cNvCxnSpPr>
          <p:nvPr/>
        </p:nvCxnSpPr>
        <p:spPr>
          <a:xfrm>
            <a:off x="2304563" y="5938838"/>
            <a:ext cx="0" cy="34925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56DA3E3A-B8AB-55F4-69D4-8A1E10E6AE47}"/>
              </a:ext>
            </a:extLst>
          </p:cNvPr>
          <p:cNvCxnSpPr>
            <a:cxnSpLocks/>
          </p:cNvCxnSpPr>
          <p:nvPr/>
        </p:nvCxnSpPr>
        <p:spPr>
          <a:xfrm>
            <a:off x="2020388" y="5970499"/>
            <a:ext cx="363268"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A2F58A4B-AAF1-31CF-7DCB-89E8C37E4E5F}"/>
              </a:ext>
            </a:extLst>
          </p:cNvPr>
          <p:cNvCxnSpPr>
            <a:cxnSpLocks/>
          </p:cNvCxnSpPr>
          <p:nvPr/>
        </p:nvCxnSpPr>
        <p:spPr>
          <a:xfrm>
            <a:off x="9775825" y="5971798"/>
            <a:ext cx="345640"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C9BE86EB-76D9-8B99-D0DF-BDCD9C23280E}"/>
              </a:ext>
            </a:extLst>
          </p:cNvPr>
          <p:cNvCxnSpPr>
            <a:cxnSpLocks/>
          </p:cNvCxnSpPr>
          <p:nvPr/>
        </p:nvCxnSpPr>
        <p:spPr>
          <a:xfrm>
            <a:off x="9809481" y="5971798"/>
            <a:ext cx="0" cy="31629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AFCDDB6-1EB1-92F5-9525-8814116407B9}"/>
              </a:ext>
            </a:extLst>
          </p:cNvPr>
          <p:cNvCxnSpPr>
            <a:cxnSpLocks/>
          </p:cNvCxnSpPr>
          <p:nvPr/>
        </p:nvCxnSpPr>
        <p:spPr>
          <a:xfrm>
            <a:off x="9895243" y="5972087"/>
            <a:ext cx="363268"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1DA52032-9ED8-F9BE-4D6C-FFB229477D12}"/>
              </a:ext>
            </a:extLst>
          </p:cNvPr>
          <p:cNvCxnSpPr>
            <a:cxnSpLocks/>
          </p:cNvCxnSpPr>
          <p:nvPr/>
        </p:nvCxnSpPr>
        <p:spPr>
          <a:xfrm>
            <a:off x="9808198" y="5970499"/>
            <a:ext cx="0" cy="287115"/>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9485597B-10DF-6E34-786A-D349AFA071EE}"/>
              </a:ext>
            </a:extLst>
          </p:cNvPr>
          <p:cNvSpPr/>
          <p:nvPr/>
        </p:nvSpPr>
        <p:spPr>
          <a:xfrm>
            <a:off x="10121465" y="5388748"/>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47" name="矩形 46">
            <a:extLst>
              <a:ext uri="{FF2B5EF4-FFF2-40B4-BE49-F238E27FC236}">
                <a16:creationId xmlns:a16="http://schemas.microsoft.com/office/drawing/2014/main" id="{45E35A0A-0D3B-8D3D-8E7C-97749244D35A}"/>
              </a:ext>
            </a:extLst>
          </p:cNvPr>
          <p:cNvSpPr/>
          <p:nvPr/>
        </p:nvSpPr>
        <p:spPr>
          <a:xfrm>
            <a:off x="1170296" y="5372091"/>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cxnSp>
        <p:nvCxnSpPr>
          <p:cNvPr id="45" name="直線接點 44">
            <a:extLst>
              <a:ext uri="{FF2B5EF4-FFF2-40B4-BE49-F238E27FC236}">
                <a16:creationId xmlns:a16="http://schemas.microsoft.com/office/drawing/2014/main" id="{A867B322-EA77-A1F5-EB12-FA6E42494F4A}"/>
              </a:ext>
            </a:extLst>
          </p:cNvPr>
          <p:cNvCxnSpPr>
            <a:cxnSpLocks/>
          </p:cNvCxnSpPr>
          <p:nvPr/>
        </p:nvCxnSpPr>
        <p:spPr>
          <a:xfrm>
            <a:off x="2306456" y="6257614"/>
            <a:ext cx="7515761"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F9B0B4EF-F574-FC0B-FF9B-7D4F6263D2F0}"/>
              </a:ext>
            </a:extLst>
          </p:cNvPr>
          <p:cNvCxnSpPr>
            <a:cxnSpLocks/>
          </p:cNvCxnSpPr>
          <p:nvPr/>
        </p:nvCxnSpPr>
        <p:spPr>
          <a:xfrm>
            <a:off x="2408740" y="6257614"/>
            <a:ext cx="7385221"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C27E5100-A5E5-6EA2-D845-8A54ACD9F4CF}"/>
              </a:ext>
            </a:extLst>
          </p:cNvPr>
          <p:cNvCxnSpPr>
            <a:cxnSpLocks/>
          </p:cNvCxnSpPr>
          <p:nvPr/>
        </p:nvCxnSpPr>
        <p:spPr>
          <a:xfrm>
            <a:off x="2306456" y="5970499"/>
            <a:ext cx="0" cy="287115"/>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120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41236"/>
            <a:ext cx="10515600" cy="1325563"/>
          </a:xfrm>
        </p:spPr>
        <p:txBody>
          <a:bodyPr>
            <a:normAutofit/>
          </a:bodyPr>
          <a:lstStyle/>
          <a:p>
            <a:pPr algn="ctr" fontAlgn="base"/>
            <a:r>
              <a:rPr lang="en-US" altLang="zh-TW" sz="4000">
                <a:latin typeface="+mn-lt"/>
                <a:ea typeface="+mn-ea"/>
                <a:cs typeface="+mn-ea"/>
                <a:sym typeface="+mn-lt"/>
              </a:rPr>
              <a:t>Supports </a:t>
            </a:r>
            <a:r>
              <a:rPr lang="en-US" altLang="zh-TW" sz="4000" err="1">
                <a:latin typeface="+mn-lt"/>
                <a:ea typeface="+mn-ea"/>
                <a:cs typeface="+mn-ea"/>
                <a:sym typeface="+mn-lt"/>
              </a:rPr>
              <a:t>iSER</a:t>
            </a:r>
            <a:r>
              <a:rPr lang="en-US" altLang="zh-TW" sz="4000">
                <a:latin typeface="+mn-lt"/>
                <a:ea typeface="+mn-ea"/>
                <a:cs typeface="+mn-ea"/>
                <a:sym typeface="+mn-lt"/>
              </a:rPr>
              <a:t> for Improved VM Performance</a:t>
            </a:r>
            <a:endParaRPr lang="zh-TW" altLang="en-US" sz="4000">
              <a:latin typeface="+mn-lt"/>
              <a:ea typeface="+mn-ea"/>
              <a:cs typeface="+mn-ea"/>
              <a:sym typeface="+mn-lt"/>
            </a:endParaRPr>
          </a:p>
        </p:txBody>
      </p:sp>
      <p:sp>
        <p:nvSpPr>
          <p:cNvPr id="3" name="矩形 2">
            <a:extLst>
              <a:ext uri="{FF2B5EF4-FFF2-40B4-BE49-F238E27FC236}">
                <a16:creationId xmlns:a16="http://schemas.microsoft.com/office/drawing/2014/main" id="{D115A07E-93A4-00BA-A304-50FE6C2D6899}"/>
              </a:ext>
            </a:extLst>
          </p:cNvPr>
          <p:cNvSpPr/>
          <p:nvPr/>
        </p:nvSpPr>
        <p:spPr>
          <a:xfrm>
            <a:off x="622300" y="1757263"/>
            <a:ext cx="11112500" cy="990143"/>
          </a:xfrm>
          <a:prstGeom prst="rect">
            <a:avLst/>
          </a:prstGeom>
        </p:spPr>
        <p:txBody>
          <a:bodyPr wrap="square">
            <a:spAutoFit/>
          </a:bodyPr>
          <a:lstStyle/>
          <a:p>
            <a:pPr>
              <a:lnSpc>
                <a:spcPts val="2300"/>
              </a:lnSpc>
            </a:pPr>
            <a:r>
              <a:rPr lang="en-US" altLang="zh-TW" sz="1750">
                <a:solidFill>
                  <a:schemeClr val="bg1"/>
                </a:solidFill>
                <a:cs typeface="+mn-ea"/>
                <a:sym typeface="+mn-lt"/>
              </a:rPr>
              <a:t>The QXG-100G2SF-CX6 supports </a:t>
            </a:r>
            <a:r>
              <a:rPr lang="en-US" altLang="zh-TW" sz="1750" err="1">
                <a:solidFill>
                  <a:schemeClr val="bg1"/>
                </a:solidFill>
                <a:cs typeface="+mn-ea"/>
                <a:sym typeface="+mn-lt"/>
              </a:rPr>
              <a:t>iSER</a:t>
            </a:r>
            <a:r>
              <a:rPr lang="en-US" altLang="zh-TW" sz="1750">
                <a:solidFill>
                  <a:schemeClr val="bg1"/>
                </a:solidFill>
                <a:cs typeface="+mn-ea"/>
                <a:sym typeface="+mn-lt"/>
              </a:rPr>
              <a:t>, combining iSCSI and RDMA (Remote Direct Memory Access), which can bypass general network drivers, the socket layer, and to directly enter memory buffers of the server and storage. Response time is also reduced to ensure service quality of the NAS.</a:t>
            </a:r>
          </a:p>
        </p:txBody>
      </p:sp>
      <p:sp>
        <p:nvSpPr>
          <p:cNvPr id="6" name="矩形: 圓角 33">
            <a:extLst>
              <a:ext uri="{FF2B5EF4-FFF2-40B4-BE49-F238E27FC236}">
                <a16:creationId xmlns:a16="http://schemas.microsoft.com/office/drawing/2014/main" id="{9B0C3BA6-3177-7F22-B860-BCFC907F6D90}"/>
              </a:ext>
            </a:extLst>
          </p:cNvPr>
          <p:cNvSpPr/>
          <p:nvPr/>
        </p:nvSpPr>
        <p:spPr>
          <a:xfrm>
            <a:off x="838200" y="3124018"/>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7" name="矩形: 圓角 33">
            <a:extLst>
              <a:ext uri="{FF2B5EF4-FFF2-40B4-BE49-F238E27FC236}">
                <a16:creationId xmlns:a16="http://schemas.microsoft.com/office/drawing/2014/main" id="{CED4196C-B975-D1E1-4AB7-BBF5DA120648}"/>
              </a:ext>
            </a:extLst>
          </p:cNvPr>
          <p:cNvSpPr/>
          <p:nvPr/>
        </p:nvSpPr>
        <p:spPr>
          <a:xfrm>
            <a:off x="6174466" y="3140675"/>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 name="矩形 7">
            <a:extLst>
              <a:ext uri="{FF2B5EF4-FFF2-40B4-BE49-F238E27FC236}">
                <a16:creationId xmlns:a16="http://schemas.microsoft.com/office/drawing/2014/main" id="{2DCFA58E-1ED3-4425-BEFF-836F5C68BD4D}"/>
              </a:ext>
            </a:extLst>
          </p:cNvPr>
          <p:cNvSpPr/>
          <p:nvPr/>
        </p:nvSpPr>
        <p:spPr>
          <a:xfrm>
            <a:off x="5250450" y="2841050"/>
            <a:ext cx="1713096" cy="386169"/>
          </a:xfrm>
          <a:prstGeom prst="rect">
            <a:avLst/>
          </a:prstGeom>
          <a:solidFill>
            <a:srgbClr val="EC4823"/>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cs typeface="+mn-ea"/>
                <a:sym typeface="+mn-lt"/>
              </a:rPr>
              <a:t>Without </a:t>
            </a:r>
            <a:r>
              <a:rPr lang="en-US" altLang="zh-TW" err="1">
                <a:cs typeface="+mn-ea"/>
                <a:sym typeface="+mn-lt"/>
              </a:rPr>
              <a:t>iSER</a:t>
            </a:r>
            <a:endParaRPr lang="zh-TW" altLang="en-US">
              <a:cs typeface="+mn-ea"/>
              <a:sym typeface="+mn-lt"/>
            </a:endParaRPr>
          </a:p>
        </p:txBody>
      </p:sp>
      <p:sp>
        <p:nvSpPr>
          <p:cNvPr id="9" name="矩形 8">
            <a:extLst>
              <a:ext uri="{FF2B5EF4-FFF2-40B4-BE49-F238E27FC236}">
                <a16:creationId xmlns:a16="http://schemas.microsoft.com/office/drawing/2014/main" id="{90018186-7695-8E4A-D8E5-EB0DCBAE4DEE}"/>
              </a:ext>
            </a:extLst>
          </p:cNvPr>
          <p:cNvSpPr/>
          <p:nvPr/>
        </p:nvSpPr>
        <p:spPr>
          <a:xfrm>
            <a:off x="2513322" y="3620126"/>
            <a:ext cx="1766267" cy="650939"/>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zh-TW" altLang="en-US" sz="1400">
              <a:cs typeface="+mn-ea"/>
              <a:sym typeface="+mn-lt"/>
            </a:endParaRPr>
          </a:p>
        </p:txBody>
      </p:sp>
      <p:sp>
        <p:nvSpPr>
          <p:cNvPr id="10" name="矩形 9">
            <a:extLst>
              <a:ext uri="{FF2B5EF4-FFF2-40B4-BE49-F238E27FC236}">
                <a16:creationId xmlns:a16="http://schemas.microsoft.com/office/drawing/2014/main" id="{D9364463-776E-3599-D313-A71084E3B245}"/>
              </a:ext>
            </a:extLst>
          </p:cNvPr>
          <p:cNvSpPr/>
          <p:nvPr/>
        </p:nvSpPr>
        <p:spPr>
          <a:xfrm>
            <a:off x="4768575" y="3452521"/>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cxnSp>
        <p:nvCxnSpPr>
          <p:cNvPr id="11" name="直線接點 10">
            <a:extLst>
              <a:ext uri="{FF2B5EF4-FFF2-40B4-BE49-F238E27FC236}">
                <a16:creationId xmlns:a16="http://schemas.microsoft.com/office/drawing/2014/main" id="{7291479F-B530-B4D3-0B5E-C8405A180A4B}"/>
              </a:ext>
            </a:extLst>
          </p:cNvPr>
          <p:cNvCxnSpPr>
            <a:cxnSpLocks/>
          </p:cNvCxnSpPr>
          <p:nvPr/>
        </p:nvCxnSpPr>
        <p:spPr>
          <a:xfrm>
            <a:off x="1742676" y="3714324"/>
            <a:ext cx="4579421" cy="0"/>
          </a:xfrm>
          <a:prstGeom prst="line">
            <a:avLst/>
          </a:prstGeom>
          <a:ln w="63500">
            <a:solidFill>
              <a:srgbClr val="F3A1AB"/>
            </a:solidFill>
          </a:ln>
          <a:effectLst>
            <a:outerShdw blurRad="50800" dist="50800" dir="5400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BEA7CC08-8CA9-DCA0-03FA-744CDACDC878}"/>
              </a:ext>
            </a:extLst>
          </p:cNvPr>
          <p:cNvCxnSpPr>
            <a:cxnSpLocks/>
          </p:cNvCxnSpPr>
          <p:nvPr/>
        </p:nvCxnSpPr>
        <p:spPr>
          <a:xfrm>
            <a:off x="1745451" y="3714324"/>
            <a:ext cx="4576646" cy="0"/>
          </a:xfrm>
          <a:prstGeom prst="line">
            <a:avLst/>
          </a:prstGeom>
          <a:ln w="63500" cap="sq">
            <a:solidFill>
              <a:srgbClr val="EC441E"/>
            </a:solidFill>
            <a:prstDash val="sysDot"/>
            <a:bevel/>
          </a:ln>
          <a:effectLst>
            <a:outerShdw blurRad="50800" dist="38100" dir="5400000" algn="t"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251096E9-95C1-68AD-7F0A-8FEDF81ADBB1}"/>
              </a:ext>
            </a:extLst>
          </p:cNvPr>
          <p:cNvSpPr/>
          <p:nvPr/>
        </p:nvSpPr>
        <p:spPr>
          <a:xfrm>
            <a:off x="1170296" y="3452521"/>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14" name="矩形 13">
            <a:extLst>
              <a:ext uri="{FF2B5EF4-FFF2-40B4-BE49-F238E27FC236}">
                <a16:creationId xmlns:a16="http://schemas.microsoft.com/office/drawing/2014/main" id="{3C1E8578-AE03-E5EE-C66B-A80B9CCA430D}"/>
              </a:ext>
            </a:extLst>
          </p:cNvPr>
          <p:cNvSpPr/>
          <p:nvPr/>
        </p:nvSpPr>
        <p:spPr>
          <a:xfrm>
            <a:off x="7907651" y="3631937"/>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sp>
        <p:nvSpPr>
          <p:cNvPr id="15" name="矩形 14">
            <a:extLst>
              <a:ext uri="{FF2B5EF4-FFF2-40B4-BE49-F238E27FC236}">
                <a16:creationId xmlns:a16="http://schemas.microsoft.com/office/drawing/2014/main" id="{B12CA7BD-E9BA-6690-7A74-CB183E971E3D}"/>
              </a:ext>
            </a:extLst>
          </p:cNvPr>
          <p:cNvSpPr/>
          <p:nvPr/>
        </p:nvSpPr>
        <p:spPr>
          <a:xfrm>
            <a:off x="6479028" y="3469178"/>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16" name="矩形 15">
            <a:extLst>
              <a:ext uri="{FF2B5EF4-FFF2-40B4-BE49-F238E27FC236}">
                <a16:creationId xmlns:a16="http://schemas.microsoft.com/office/drawing/2014/main" id="{29DD5B02-99E2-9CCB-A847-66FAE3B70167}"/>
              </a:ext>
            </a:extLst>
          </p:cNvPr>
          <p:cNvSpPr/>
          <p:nvPr/>
        </p:nvSpPr>
        <p:spPr>
          <a:xfrm>
            <a:off x="10121465" y="3469178"/>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17" name="文字方塊 16">
            <a:extLst>
              <a:ext uri="{FF2B5EF4-FFF2-40B4-BE49-F238E27FC236}">
                <a16:creationId xmlns:a16="http://schemas.microsoft.com/office/drawing/2014/main" id="{76AABC2B-3566-3542-E607-14E4C29532BF}"/>
              </a:ext>
            </a:extLst>
          </p:cNvPr>
          <p:cNvSpPr txBox="1"/>
          <p:nvPr/>
        </p:nvSpPr>
        <p:spPr>
          <a:xfrm>
            <a:off x="2489574" y="3778240"/>
            <a:ext cx="1813762" cy="502702"/>
          </a:xfrm>
          <a:prstGeom prst="rect">
            <a:avLst/>
          </a:prstGeom>
          <a:noFill/>
        </p:spPr>
        <p:txBody>
          <a:bodyPr wrap="square">
            <a:spAutoFit/>
          </a:bodyPr>
          <a:lstStyle/>
          <a:p>
            <a:pPr algn="ctr">
              <a:lnSpc>
                <a:spcPts val="1550"/>
              </a:lnSpc>
            </a:pPr>
            <a:r>
              <a:rPr lang="en-US" altLang="zh-TW" sz="1400">
                <a:solidFill>
                  <a:schemeClr val="bg1"/>
                </a:solidFill>
                <a:cs typeface="+mn-ea"/>
                <a:sym typeface="+mn-lt"/>
              </a:rPr>
              <a:t>Socket Layer and Network Drivers</a:t>
            </a:r>
            <a:endParaRPr lang="zh-TW" altLang="en-US" sz="1400">
              <a:solidFill>
                <a:schemeClr val="bg1"/>
              </a:solidFill>
              <a:cs typeface="+mn-ea"/>
              <a:sym typeface="+mn-lt"/>
            </a:endParaRPr>
          </a:p>
        </p:txBody>
      </p:sp>
      <p:sp>
        <p:nvSpPr>
          <p:cNvPr id="18" name="矩形: 圓角 33">
            <a:extLst>
              <a:ext uri="{FF2B5EF4-FFF2-40B4-BE49-F238E27FC236}">
                <a16:creationId xmlns:a16="http://schemas.microsoft.com/office/drawing/2014/main" id="{F808C6E8-AE60-BB6E-EB9D-A302D16D9C7D}"/>
              </a:ext>
            </a:extLst>
          </p:cNvPr>
          <p:cNvSpPr/>
          <p:nvPr/>
        </p:nvSpPr>
        <p:spPr>
          <a:xfrm>
            <a:off x="838200" y="5119788"/>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19" name="矩形: 圓角 33">
            <a:extLst>
              <a:ext uri="{FF2B5EF4-FFF2-40B4-BE49-F238E27FC236}">
                <a16:creationId xmlns:a16="http://schemas.microsoft.com/office/drawing/2014/main" id="{209ECF11-5B18-103C-A4BD-BF00C4526F19}"/>
              </a:ext>
            </a:extLst>
          </p:cNvPr>
          <p:cNvSpPr/>
          <p:nvPr/>
        </p:nvSpPr>
        <p:spPr>
          <a:xfrm>
            <a:off x="6174466" y="5136445"/>
            <a:ext cx="5179335" cy="1574616"/>
          </a:xfrm>
          <a:prstGeom prst="roundRect">
            <a:avLst>
              <a:gd name="adj" fmla="val 234"/>
            </a:avLst>
          </a:prstGeom>
          <a:gradFill>
            <a:gsLst>
              <a:gs pos="0">
                <a:schemeClr val="bg1">
                  <a:alpha val="10000"/>
                </a:schemeClr>
              </a:gs>
              <a:gs pos="100000">
                <a:schemeClr val="bg1">
                  <a:alpha val="20000"/>
                </a:schemeClr>
              </a:gs>
            </a:gsLst>
            <a:lin ang="5400000" scaled="0"/>
          </a:gradFill>
          <a:ln>
            <a:noFill/>
          </a:ln>
          <a:effectLst>
            <a:outerShdw blurRad="431800" dist="368300" dir="5760000" sx="106000" sy="106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20" name="矩形 19">
            <a:extLst>
              <a:ext uri="{FF2B5EF4-FFF2-40B4-BE49-F238E27FC236}">
                <a16:creationId xmlns:a16="http://schemas.microsoft.com/office/drawing/2014/main" id="{E582444B-C54F-B0A7-58A1-42896C590B6F}"/>
              </a:ext>
            </a:extLst>
          </p:cNvPr>
          <p:cNvSpPr/>
          <p:nvPr/>
        </p:nvSpPr>
        <p:spPr>
          <a:xfrm>
            <a:off x="5250450" y="4836820"/>
            <a:ext cx="1713096" cy="386169"/>
          </a:xfrm>
          <a:prstGeom prst="rect">
            <a:avLst/>
          </a:prstGeom>
          <a:solidFill>
            <a:srgbClr val="2B8D4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cs typeface="+mn-ea"/>
                <a:sym typeface="+mn-lt"/>
              </a:rPr>
              <a:t>With </a:t>
            </a:r>
            <a:r>
              <a:rPr lang="en-US" altLang="zh-TW" err="1">
                <a:cs typeface="+mn-ea"/>
                <a:sym typeface="+mn-lt"/>
              </a:rPr>
              <a:t>iSER</a:t>
            </a:r>
            <a:endParaRPr lang="zh-TW" altLang="en-US">
              <a:cs typeface="+mn-ea"/>
              <a:sym typeface="+mn-lt"/>
            </a:endParaRPr>
          </a:p>
        </p:txBody>
      </p:sp>
      <p:sp>
        <p:nvSpPr>
          <p:cNvPr id="21" name="矩形 20">
            <a:extLst>
              <a:ext uri="{FF2B5EF4-FFF2-40B4-BE49-F238E27FC236}">
                <a16:creationId xmlns:a16="http://schemas.microsoft.com/office/drawing/2014/main" id="{7351B0E0-BB5B-7CB4-CD3D-886C8ADBAC1D}"/>
              </a:ext>
            </a:extLst>
          </p:cNvPr>
          <p:cNvSpPr/>
          <p:nvPr/>
        </p:nvSpPr>
        <p:spPr>
          <a:xfrm>
            <a:off x="4768575" y="5587930"/>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22" name="矩形 21">
            <a:extLst>
              <a:ext uri="{FF2B5EF4-FFF2-40B4-BE49-F238E27FC236}">
                <a16:creationId xmlns:a16="http://schemas.microsoft.com/office/drawing/2014/main" id="{4B9B7C39-8A2E-1D33-2766-0568AB325AA0}"/>
              </a:ext>
            </a:extLst>
          </p:cNvPr>
          <p:cNvSpPr/>
          <p:nvPr/>
        </p:nvSpPr>
        <p:spPr>
          <a:xfrm>
            <a:off x="7907651" y="5463692"/>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sp>
        <p:nvSpPr>
          <p:cNvPr id="23" name="矩形 22">
            <a:extLst>
              <a:ext uri="{FF2B5EF4-FFF2-40B4-BE49-F238E27FC236}">
                <a16:creationId xmlns:a16="http://schemas.microsoft.com/office/drawing/2014/main" id="{1607D91F-8E6E-A7EA-653E-757B4C5699C4}"/>
              </a:ext>
            </a:extLst>
          </p:cNvPr>
          <p:cNvSpPr/>
          <p:nvPr/>
        </p:nvSpPr>
        <p:spPr>
          <a:xfrm>
            <a:off x="6479028" y="5604587"/>
            <a:ext cx="929464" cy="886822"/>
          </a:xfrm>
          <a:prstGeom prst="rect">
            <a:avLst/>
          </a:prstGeom>
          <a:solidFill>
            <a:srgbClr val="F2A16A"/>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Ethernet</a:t>
            </a:r>
            <a:endParaRPr lang="zh-TW" altLang="en-US" sz="1400">
              <a:cs typeface="+mn-ea"/>
              <a:sym typeface="+mn-lt"/>
            </a:endParaRPr>
          </a:p>
        </p:txBody>
      </p:sp>
      <p:sp>
        <p:nvSpPr>
          <p:cNvPr id="24" name="矩形 23">
            <a:extLst>
              <a:ext uri="{FF2B5EF4-FFF2-40B4-BE49-F238E27FC236}">
                <a16:creationId xmlns:a16="http://schemas.microsoft.com/office/drawing/2014/main" id="{D141F71E-FFAA-6232-ABB1-A915E93F177C}"/>
              </a:ext>
            </a:extLst>
          </p:cNvPr>
          <p:cNvSpPr/>
          <p:nvPr/>
        </p:nvSpPr>
        <p:spPr>
          <a:xfrm>
            <a:off x="2623702" y="5463692"/>
            <a:ext cx="1645714" cy="655785"/>
          </a:xfrm>
          <a:prstGeom prst="rect">
            <a:avLst/>
          </a:prstGeom>
          <a:solidFill>
            <a:srgbClr val="00BDAE"/>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altLang="zh-TW" sz="1400">
                <a:cs typeface="+mn-ea"/>
                <a:sym typeface="+mn-lt"/>
              </a:rPr>
              <a:t>Socket Layer and Network Drivers</a:t>
            </a:r>
            <a:endParaRPr lang="zh-TW" altLang="en-US" sz="1400">
              <a:cs typeface="+mn-ea"/>
              <a:sym typeface="+mn-lt"/>
            </a:endParaRPr>
          </a:p>
        </p:txBody>
      </p:sp>
      <p:cxnSp>
        <p:nvCxnSpPr>
          <p:cNvPr id="25" name="直線接點 24">
            <a:extLst>
              <a:ext uri="{FF2B5EF4-FFF2-40B4-BE49-F238E27FC236}">
                <a16:creationId xmlns:a16="http://schemas.microsoft.com/office/drawing/2014/main" id="{77BFB84C-E2E1-33C9-0AB2-05FFD69A16F4}"/>
              </a:ext>
            </a:extLst>
          </p:cNvPr>
          <p:cNvCxnSpPr>
            <a:cxnSpLocks/>
          </p:cNvCxnSpPr>
          <p:nvPr/>
        </p:nvCxnSpPr>
        <p:spPr>
          <a:xfrm>
            <a:off x="2021976" y="6047998"/>
            <a:ext cx="278354"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D273A269-E6C4-072B-7798-3F96E9CDC47B}"/>
              </a:ext>
            </a:extLst>
          </p:cNvPr>
          <p:cNvCxnSpPr>
            <a:cxnSpLocks/>
          </p:cNvCxnSpPr>
          <p:nvPr/>
        </p:nvCxnSpPr>
        <p:spPr>
          <a:xfrm>
            <a:off x="2304563" y="6015038"/>
            <a:ext cx="0" cy="34925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261F963-B881-6B2C-C5F2-805224CF908E}"/>
              </a:ext>
            </a:extLst>
          </p:cNvPr>
          <p:cNvCxnSpPr>
            <a:cxnSpLocks/>
          </p:cNvCxnSpPr>
          <p:nvPr/>
        </p:nvCxnSpPr>
        <p:spPr>
          <a:xfrm>
            <a:off x="2020388" y="6046699"/>
            <a:ext cx="363268"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3F3F76CF-C4AD-34A3-C730-E2318D4FCAFA}"/>
              </a:ext>
            </a:extLst>
          </p:cNvPr>
          <p:cNvCxnSpPr>
            <a:cxnSpLocks/>
          </p:cNvCxnSpPr>
          <p:nvPr/>
        </p:nvCxnSpPr>
        <p:spPr>
          <a:xfrm>
            <a:off x="9775825" y="6047998"/>
            <a:ext cx="345640"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1FEF6608-A60D-1ABF-F7E2-1EE3CA602C5F}"/>
              </a:ext>
            </a:extLst>
          </p:cNvPr>
          <p:cNvCxnSpPr>
            <a:cxnSpLocks/>
          </p:cNvCxnSpPr>
          <p:nvPr/>
        </p:nvCxnSpPr>
        <p:spPr>
          <a:xfrm>
            <a:off x="9809481" y="6047998"/>
            <a:ext cx="0" cy="31629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761F8D90-647D-822D-6E60-BBCB58E16284}"/>
              </a:ext>
            </a:extLst>
          </p:cNvPr>
          <p:cNvCxnSpPr>
            <a:cxnSpLocks/>
          </p:cNvCxnSpPr>
          <p:nvPr/>
        </p:nvCxnSpPr>
        <p:spPr>
          <a:xfrm>
            <a:off x="9895243" y="6048287"/>
            <a:ext cx="363268"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48011EA-95E1-4F43-A3F8-1070250CA494}"/>
              </a:ext>
            </a:extLst>
          </p:cNvPr>
          <p:cNvCxnSpPr>
            <a:cxnSpLocks/>
          </p:cNvCxnSpPr>
          <p:nvPr/>
        </p:nvCxnSpPr>
        <p:spPr>
          <a:xfrm>
            <a:off x="9808198" y="6046699"/>
            <a:ext cx="0" cy="287115"/>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56CB96A9-795E-B0B2-BEE1-48C486D60866}"/>
              </a:ext>
            </a:extLst>
          </p:cNvPr>
          <p:cNvSpPr/>
          <p:nvPr/>
        </p:nvSpPr>
        <p:spPr>
          <a:xfrm>
            <a:off x="10121465" y="5464948"/>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sp>
        <p:nvSpPr>
          <p:cNvPr id="33" name="矩形 32">
            <a:extLst>
              <a:ext uri="{FF2B5EF4-FFF2-40B4-BE49-F238E27FC236}">
                <a16:creationId xmlns:a16="http://schemas.microsoft.com/office/drawing/2014/main" id="{E358C22F-B13E-52F0-1062-03EAA2E17D84}"/>
              </a:ext>
            </a:extLst>
          </p:cNvPr>
          <p:cNvSpPr/>
          <p:nvPr/>
        </p:nvSpPr>
        <p:spPr>
          <a:xfrm>
            <a:off x="1170296" y="5448291"/>
            <a:ext cx="851680" cy="886822"/>
          </a:xfrm>
          <a:prstGeom prst="rect">
            <a:avLst/>
          </a:prstGeom>
          <a:solidFill>
            <a:srgbClr val="08A6E5"/>
          </a:solidFill>
          <a:ln>
            <a:noFill/>
          </a:ln>
          <a:effectLst>
            <a:outerShdw blurRad="431800" dist="3683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cs typeface="+mn-ea"/>
                <a:sym typeface="+mn-lt"/>
              </a:rPr>
              <a:t>Memory</a:t>
            </a:r>
            <a:endParaRPr lang="zh-TW" altLang="en-US" sz="1400">
              <a:cs typeface="+mn-ea"/>
              <a:sym typeface="+mn-lt"/>
            </a:endParaRPr>
          </a:p>
        </p:txBody>
      </p:sp>
      <p:cxnSp>
        <p:nvCxnSpPr>
          <p:cNvPr id="34" name="直線接點 33">
            <a:extLst>
              <a:ext uri="{FF2B5EF4-FFF2-40B4-BE49-F238E27FC236}">
                <a16:creationId xmlns:a16="http://schemas.microsoft.com/office/drawing/2014/main" id="{58516CE8-65C5-22DC-E68D-B9432F778E34}"/>
              </a:ext>
            </a:extLst>
          </p:cNvPr>
          <p:cNvCxnSpPr>
            <a:cxnSpLocks/>
          </p:cNvCxnSpPr>
          <p:nvPr/>
        </p:nvCxnSpPr>
        <p:spPr>
          <a:xfrm>
            <a:off x="2306456" y="6333814"/>
            <a:ext cx="7515761" cy="0"/>
          </a:xfrm>
          <a:prstGeom prst="line">
            <a:avLst/>
          </a:prstGeom>
          <a:ln w="63500">
            <a:solidFill>
              <a:srgbClr val="68BFA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2A84A02B-E21B-F050-758E-BBBC46E46317}"/>
              </a:ext>
            </a:extLst>
          </p:cNvPr>
          <p:cNvCxnSpPr>
            <a:cxnSpLocks/>
          </p:cNvCxnSpPr>
          <p:nvPr/>
        </p:nvCxnSpPr>
        <p:spPr>
          <a:xfrm>
            <a:off x="2408740" y="6333814"/>
            <a:ext cx="7385221" cy="0"/>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32AC1F9A-0939-BBA5-E1D1-C0D61C652F4C}"/>
              </a:ext>
            </a:extLst>
          </p:cNvPr>
          <p:cNvCxnSpPr>
            <a:cxnSpLocks/>
          </p:cNvCxnSpPr>
          <p:nvPr/>
        </p:nvCxnSpPr>
        <p:spPr>
          <a:xfrm>
            <a:off x="2306456" y="6046699"/>
            <a:ext cx="0" cy="287115"/>
          </a:xfrm>
          <a:prstGeom prst="line">
            <a:avLst/>
          </a:prstGeom>
          <a:ln w="63500" cap="sq">
            <a:solidFill>
              <a:srgbClr val="2B8D4E"/>
            </a:solidFill>
            <a:prstDash val="sysDot"/>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36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77E6343A-345F-8FEB-49F8-E953793A1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306" y="4074423"/>
            <a:ext cx="214647" cy="779509"/>
          </a:xfrm>
          <a:prstGeom prst="rect">
            <a:avLst/>
          </a:prstGeom>
        </p:spPr>
      </p:pic>
      <p:grpSp>
        <p:nvGrpSpPr>
          <p:cNvPr id="50" name="群組 49">
            <a:extLst>
              <a:ext uri="{FF2B5EF4-FFF2-40B4-BE49-F238E27FC236}">
                <a16:creationId xmlns:a16="http://schemas.microsoft.com/office/drawing/2014/main" id="{3705D8D9-BB23-B286-3C7B-0BE87D312364}"/>
              </a:ext>
            </a:extLst>
          </p:cNvPr>
          <p:cNvGrpSpPr/>
          <p:nvPr/>
        </p:nvGrpSpPr>
        <p:grpSpPr>
          <a:xfrm>
            <a:off x="6829308" y="6531033"/>
            <a:ext cx="3191744" cy="261610"/>
            <a:chOff x="6665219" y="6534509"/>
            <a:chExt cx="3738894" cy="306457"/>
          </a:xfrm>
        </p:grpSpPr>
        <p:sp>
          <p:nvSpPr>
            <p:cNvPr id="28" name="文字方塊 27">
              <a:extLst>
                <a:ext uri="{FF2B5EF4-FFF2-40B4-BE49-F238E27FC236}">
                  <a16:creationId xmlns:a16="http://schemas.microsoft.com/office/drawing/2014/main" id="{1183815A-4B3E-3A9D-E5C1-F1A59FD63E90}"/>
                </a:ext>
              </a:extLst>
            </p:cNvPr>
            <p:cNvSpPr txBox="1"/>
            <p:nvPr/>
          </p:nvSpPr>
          <p:spPr>
            <a:xfrm>
              <a:off x="6665219" y="6534509"/>
              <a:ext cx="1011152" cy="306457"/>
            </a:xfrm>
            <a:prstGeom prst="rect">
              <a:avLst/>
            </a:prstGeom>
            <a:noFill/>
          </p:spPr>
          <p:txBody>
            <a:bodyPr wrap="square">
              <a:spAutoFit/>
            </a:bodyPr>
            <a:lstStyle/>
            <a:p>
              <a:r>
                <a:rPr lang="en-US" altLang="zh-TW" sz="1100">
                  <a:solidFill>
                    <a:schemeClr val="bg1">
                      <a:lumMod val="95000"/>
                    </a:schemeClr>
                  </a:solidFill>
                  <a:cs typeface="+mn-ea"/>
                  <a:sym typeface="+mn-lt"/>
                </a:rPr>
                <a:t>Source</a:t>
              </a:r>
              <a:r>
                <a:rPr lang="zh-TW" altLang="en-US" sz="1100">
                  <a:solidFill>
                    <a:schemeClr val="bg1">
                      <a:lumMod val="95000"/>
                    </a:schemeClr>
                  </a:solidFill>
                  <a:cs typeface="+mn-ea"/>
                  <a:sym typeface="+mn-lt"/>
                </a:rPr>
                <a:t>：</a:t>
              </a:r>
            </a:p>
          </p:txBody>
        </p:sp>
        <p:pic>
          <p:nvPicPr>
            <p:cNvPr id="30" name="圖形 29">
              <a:extLst>
                <a:ext uri="{FF2B5EF4-FFF2-40B4-BE49-F238E27FC236}">
                  <a16:creationId xmlns:a16="http://schemas.microsoft.com/office/drawing/2014/main" id="{3C519CE9-9C9A-D734-C07F-8D17C1A82A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2159" y="6604370"/>
              <a:ext cx="2941954" cy="173567"/>
            </a:xfrm>
            <a:prstGeom prst="rect">
              <a:avLst/>
            </a:prstGeom>
          </p:spPr>
        </p:pic>
      </p:grpSp>
      <p:sp>
        <p:nvSpPr>
          <p:cNvPr id="22" name="矩形: 圓角 33">
            <a:extLst>
              <a:ext uri="{FF2B5EF4-FFF2-40B4-BE49-F238E27FC236}">
                <a16:creationId xmlns:a16="http://schemas.microsoft.com/office/drawing/2014/main" id="{C39665E3-CF9F-8AA1-D3E9-62B3F7910172}"/>
              </a:ext>
            </a:extLst>
          </p:cNvPr>
          <p:cNvSpPr/>
          <p:nvPr/>
        </p:nvSpPr>
        <p:spPr>
          <a:xfrm>
            <a:off x="9068704" y="2863295"/>
            <a:ext cx="1198624" cy="2020780"/>
          </a:xfrm>
          <a:prstGeom prst="roundRect">
            <a:avLst>
              <a:gd name="adj" fmla="val 234"/>
            </a:avLst>
          </a:prstGeom>
          <a:solidFill>
            <a:srgbClr val="F5F9FD"/>
          </a:soli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sp>
        <p:nvSpPr>
          <p:cNvPr id="8" name="矩形 7">
            <a:extLst>
              <a:ext uri="{FF2B5EF4-FFF2-40B4-BE49-F238E27FC236}">
                <a16:creationId xmlns:a16="http://schemas.microsoft.com/office/drawing/2014/main" id="{941AED36-BCAA-9589-F86E-3EF8BAAA0764}"/>
              </a:ext>
            </a:extLst>
          </p:cNvPr>
          <p:cNvSpPr/>
          <p:nvPr/>
        </p:nvSpPr>
        <p:spPr>
          <a:xfrm>
            <a:off x="9237133" y="4155017"/>
            <a:ext cx="332414" cy="159007"/>
          </a:xfrm>
          <a:prstGeom prst="rect">
            <a:avLst/>
          </a:prstGeom>
          <a:solidFill>
            <a:srgbClr val="FCE06B"/>
          </a:solidFill>
          <a:ln>
            <a:noFill/>
          </a:ln>
          <a:effectLst>
            <a:outerShdw blurRad="431800" dist="279400" dir="5040000" sx="97000" sy="97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cs typeface="+mn-ea"/>
              <a:sym typeface="+mn-lt"/>
            </a:endParaRPr>
          </a:p>
        </p:txBody>
      </p:sp>
      <p:sp>
        <p:nvSpPr>
          <p:cNvPr id="9" name="矩形 8">
            <a:extLst>
              <a:ext uri="{FF2B5EF4-FFF2-40B4-BE49-F238E27FC236}">
                <a16:creationId xmlns:a16="http://schemas.microsoft.com/office/drawing/2014/main" id="{41A8B0C3-61CA-A2FD-2137-C3F849DD5EEF}"/>
              </a:ext>
            </a:extLst>
          </p:cNvPr>
          <p:cNvSpPr/>
          <p:nvPr/>
        </p:nvSpPr>
        <p:spPr>
          <a:xfrm>
            <a:off x="9237133" y="3794513"/>
            <a:ext cx="332414" cy="159007"/>
          </a:xfrm>
          <a:prstGeom prst="rect">
            <a:avLst/>
          </a:prstGeom>
          <a:solidFill>
            <a:srgbClr val="225396"/>
          </a:solidFill>
          <a:ln>
            <a:noFill/>
          </a:ln>
          <a:effectLst>
            <a:outerShdw blurRad="431800" dist="279400" dir="5040000" sx="97000" sy="97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cs typeface="+mn-ea"/>
              <a:sym typeface="+mn-lt"/>
            </a:endParaRPr>
          </a:p>
        </p:txBody>
      </p:sp>
      <p:sp>
        <p:nvSpPr>
          <p:cNvPr id="11" name="矩形 10">
            <a:extLst>
              <a:ext uri="{FF2B5EF4-FFF2-40B4-BE49-F238E27FC236}">
                <a16:creationId xmlns:a16="http://schemas.microsoft.com/office/drawing/2014/main" id="{EB81648B-4081-DC15-BE97-5904B7B44A72}"/>
              </a:ext>
            </a:extLst>
          </p:cNvPr>
          <p:cNvSpPr/>
          <p:nvPr/>
        </p:nvSpPr>
        <p:spPr>
          <a:xfrm>
            <a:off x="9237133" y="3413532"/>
            <a:ext cx="332414" cy="159007"/>
          </a:xfrm>
          <a:prstGeom prst="rect">
            <a:avLst/>
          </a:prstGeom>
          <a:solidFill>
            <a:srgbClr val="3E8ED9"/>
          </a:solidFill>
          <a:ln>
            <a:noFill/>
          </a:ln>
          <a:effectLst>
            <a:outerShdw blurRad="431800" dist="279400" dir="5040000" sx="97000" sy="97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cs typeface="+mn-ea"/>
              <a:sym typeface="+mn-lt"/>
            </a:endParaRPr>
          </a:p>
        </p:txBody>
      </p:sp>
      <p:sp>
        <p:nvSpPr>
          <p:cNvPr id="12" name="矩形 11">
            <a:extLst>
              <a:ext uri="{FF2B5EF4-FFF2-40B4-BE49-F238E27FC236}">
                <a16:creationId xmlns:a16="http://schemas.microsoft.com/office/drawing/2014/main" id="{5B1E2F1E-9B99-2CBB-06E4-79A17C18FC81}"/>
              </a:ext>
            </a:extLst>
          </p:cNvPr>
          <p:cNvSpPr/>
          <p:nvPr/>
        </p:nvSpPr>
        <p:spPr>
          <a:xfrm>
            <a:off x="9237133" y="3064035"/>
            <a:ext cx="332414" cy="159007"/>
          </a:xfrm>
          <a:prstGeom prst="rect">
            <a:avLst/>
          </a:prstGeom>
          <a:solidFill>
            <a:srgbClr val="5FC1F6"/>
          </a:solidFill>
          <a:ln>
            <a:noFill/>
          </a:ln>
          <a:effectLst>
            <a:outerShdw blurRad="431800" dist="279400" dir="5040000" sx="97000" sy="97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cs typeface="+mn-ea"/>
              <a:sym typeface="+mn-lt"/>
            </a:endParaRPr>
          </a:p>
        </p:txBody>
      </p:sp>
      <p:sp>
        <p:nvSpPr>
          <p:cNvPr id="13" name="矩形 12">
            <a:extLst>
              <a:ext uri="{FF2B5EF4-FFF2-40B4-BE49-F238E27FC236}">
                <a16:creationId xmlns:a16="http://schemas.microsoft.com/office/drawing/2014/main" id="{33462DDD-D3A1-F0E1-8C11-67B5283052BE}"/>
              </a:ext>
            </a:extLst>
          </p:cNvPr>
          <p:cNvSpPr/>
          <p:nvPr/>
        </p:nvSpPr>
        <p:spPr>
          <a:xfrm>
            <a:off x="9237133" y="4507147"/>
            <a:ext cx="332414" cy="159007"/>
          </a:xfrm>
          <a:prstGeom prst="rect">
            <a:avLst/>
          </a:prstGeom>
          <a:solidFill>
            <a:srgbClr val="ECA533"/>
          </a:solidFill>
          <a:ln>
            <a:noFill/>
          </a:ln>
          <a:effectLst>
            <a:outerShdw blurRad="431800" dist="279400" dir="5040000" sx="97000" sy="97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cs typeface="+mn-ea"/>
              <a:sym typeface="+mn-lt"/>
            </a:endParaRPr>
          </a:p>
        </p:txBody>
      </p:sp>
      <p:pic>
        <p:nvPicPr>
          <p:cNvPr id="34" name="圖形 33">
            <a:extLst>
              <a:ext uri="{FF2B5EF4-FFF2-40B4-BE49-F238E27FC236}">
                <a16:creationId xmlns:a16="http://schemas.microsoft.com/office/drawing/2014/main" id="{5445567E-F9CB-96BF-D833-40A7827938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65698" y="3057600"/>
            <a:ext cx="367913" cy="166710"/>
          </a:xfrm>
          <a:prstGeom prst="rect">
            <a:avLst/>
          </a:prstGeom>
        </p:spPr>
      </p:pic>
      <p:pic>
        <p:nvPicPr>
          <p:cNvPr id="36" name="圖形 35">
            <a:extLst>
              <a:ext uri="{FF2B5EF4-FFF2-40B4-BE49-F238E27FC236}">
                <a16:creationId xmlns:a16="http://schemas.microsoft.com/office/drawing/2014/main" id="{2C75D098-112B-9472-2ED2-59E254498E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3045" y="3403453"/>
            <a:ext cx="367913" cy="160962"/>
          </a:xfrm>
          <a:prstGeom prst="rect">
            <a:avLst/>
          </a:prstGeom>
        </p:spPr>
      </p:pic>
      <p:pic>
        <p:nvPicPr>
          <p:cNvPr id="38" name="圖形 37">
            <a:extLst>
              <a:ext uri="{FF2B5EF4-FFF2-40B4-BE49-F238E27FC236}">
                <a16:creationId xmlns:a16="http://schemas.microsoft.com/office/drawing/2014/main" id="{F93D29DC-DF04-493E-19FB-E617248F94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73045" y="3794513"/>
            <a:ext cx="408154" cy="172459"/>
          </a:xfrm>
          <a:prstGeom prst="rect">
            <a:avLst/>
          </a:prstGeom>
        </p:spPr>
      </p:pic>
      <p:pic>
        <p:nvPicPr>
          <p:cNvPr id="40" name="圖形 39">
            <a:extLst>
              <a:ext uri="{FF2B5EF4-FFF2-40B4-BE49-F238E27FC236}">
                <a16:creationId xmlns:a16="http://schemas.microsoft.com/office/drawing/2014/main" id="{3F144F48-5AE4-8F5D-26ED-BC79C7FBC65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81971" y="4145229"/>
            <a:ext cx="183957" cy="166710"/>
          </a:xfrm>
          <a:prstGeom prst="rect">
            <a:avLst/>
          </a:prstGeom>
        </p:spPr>
      </p:pic>
      <p:pic>
        <p:nvPicPr>
          <p:cNvPr id="42" name="圖形 41">
            <a:extLst>
              <a:ext uri="{FF2B5EF4-FFF2-40B4-BE49-F238E27FC236}">
                <a16:creationId xmlns:a16="http://schemas.microsoft.com/office/drawing/2014/main" id="{6B7501B1-EDB6-1AFB-389A-3DDBF3BE68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82944" y="4503296"/>
            <a:ext cx="333422" cy="166710"/>
          </a:xfrm>
          <a:prstGeom prst="rect">
            <a:avLst/>
          </a:prstGeom>
        </p:spPr>
      </p:pic>
      <p:pic>
        <p:nvPicPr>
          <p:cNvPr id="49" name="圖形 48">
            <a:extLst>
              <a:ext uri="{FF2B5EF4-FFF2-40B4-BE49-F238E27FC236}">
                <a16:creationId xmlns:a16="http://schemas.microsoft.com/office/drawing/2014/main" id="{3E573494-27ED-C473-7EF6-78BABD0C94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14357" y="2824578"/>
            <a:ext cx="6755850" cy="3794477"/>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962336" y="246962"/>
            <a:ext cx="10267328" cy="1181927"/>
          </a:xfrm>
          <a:prstGeom prst="rect">
            <a:avLst/>
          </a:prstGeom>
          <a:noFill/>
        </p:spPr>
        <p:txBody>
          <a:bodyPr wrap="square" lIns="91440" tIns="45720" rIns="91440" bIns="45720" rtlCol="0" anchor="t">
            <a:spAutoFit/>
          </a:bodyPr>
          <a:lstStyle/>
          <a:p>
            <a:pPr algn="ctr">
              <a:lnSpc>
                <a:spcPts val="4400"/>
              </a:lnSpc>
            </a:pPr>
            <a:r>
              <a:rPr lang="en-US" altLang="zh-TW" sz="3600">
                <a:solidFill>
                  <a:schemeClr val="bg2">
                    <a:lumMod val="10000"/>
                  </a:schemeClr>
                </a:solidFill>
                <a:cs typeface="+mn-ea"/>
                <a:sym typeface="+mn-lt"/>
              </a:rPr>
              <a:t>The amount of data is growing rapidly, you need fast and secure network transmission</a:t>
            </a:r>
            <a:endParaRPr lang="zh-TW" altLang="en-US" sz="3600">
              <a:solidFill>
                <a:schemeClr val="bg2">
                  <a:lumMod val="10000"/>
                </a:schemeClr>
              </a:solidFill>
              <a:cs typeface="+mn-ea"/>
              <a:sym typeface="+mn-lt"/>
            </a:endParaRPr>
          </a:p>
        </p:txBody>
      </p:sp>
      <p:sp>
        <p:nvSpPr>
          <p:cNvPr id="23" name="文字方塊 22">
            <a:extLst>
              <a:ext uri="{FF2B5EF4-FFF2-40B4-BE49-F238E27FC236}">
                <a16:creationId xmlns:a16="http://schemas.microsoft.com/office/drawing/2014/main" id="{1E19A96F-0877-4410-890E-846CFAE0278D}"/>
              </a:ext>
            </a:extLst>
          </p:cNvPr>
          <p:cNvSpPr txBox="1"/>
          <p:nvPr/>
        </p:nvSpPr>
        <p:spPr>
          <a:xfrm>
            <a:off x="1295880" y="1776492"/>
            <a:ext cx="10122959" cy="920765"/>
          </a:xfrm>
          <a:prstGeom prst="rect">
            <a:avLst/>
          </a:prstGeom>
          <a:noFill/>
        </p:spPr>
        <p:txBody>
          <a:bodyPr wrap="square" rtlCol="0">
            <a:spAutoFit/>
          </a:bodyPr>
          <a:lstStyle/>
          <a:p>
            <a:pPr>
              <a:lnSpc>
                <a:spcPts val="2200"/>
              </a:lnSpc>
            </a:pPr>
            <a:r>
              <a:rPr lang="en-US" altLang="zh-TW">
                <a:solidFill>
                  <a:schemeClr val="bg1"/>
                </a:solidFill>
                <a:cs typeface="+mn-ea"/>
                <a:sym typeface="+mn-lt"/>
              </a:rPr>
              <a:t>IDC estimates that by 2025, the total amount of new data generated in the world will reach 175ZB. Secure, advanced and fast network transmission will be your must-have environment to accelerate and protect the cloud and data center workload.</a:t>
            </a:r>
          </a:p>
        </p:txBody>
      </p:sp>
      <p:pic>
        <p:nvPicPr>
          <p:cNvPr id="25" name="圖形 24">
            <a:extLst>
              <a:ext uri="{FF2B5EF4-FFF2-40B4-BE49-F238E27FC236}">
                <a16:creationId xmlns:a16="http://schemas.microsoft.com/office/drawing/2014/main" id="{55EAA778-F693-27BE-1A01-10CF75CB4B6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63091" y="2965661"/>
            <a:ext cx="3018896" cy="294986"/>
          </a:xfrm>
          <a:prstGeom prst="rect">
            <a:avLst/>
          </a:prstGeom>
        </p:spPr>
      </p:pic>
    </p:spTree>
    <p:extLst>
      <p:ext uri="{BB962C8B-B14F-4D97-AF65-F5344CB8AC3E}">
        <p14:creationId xmlns:p14="http://schemas.microsoft.com/office/powerpoint/2010/main" val="136035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57754" y="136843"/>
            <a:ext cx="11869738" cy="1527175"/>
          </a:xfrm>
        </p:spPr>
        <p:txBody>
          <a:bodyPr>
            <a:normAutofit/>
          </a:bodyPr>
          <a:lstStyle/>
          <a:p>
            <a:pPr algn="ctr"/>
            <a:r>
              <a:rPr lang="zh-TW" dirty="0">
                <a:solidFill>
                  <a:schemeClr val="bg1"/>
                </a:solidFill>
                <a:latin typeface="+mn-lt"/>
                <a:ea typeface="+mn-ea"/>
                <a:cs typeface="+mn-ea"/>
                <a:sym typeface="+mn-lt"/>
              </a:rPr>
              <a:t>QXG-100G2SF-CX6 </a:t>
            </a:r>
            <a:br>
              <a:rPr lang="zh-TW" altLang="en-US" dirty="0">
                <a:solidFill>
                  <a:schemeClr val="bg1"/>
                </a:solidFill>
                <a:latin typeface="+mn-lt"/>
                <a:ea typeface="+mn-ea"/>
                <a:cs typeface="+mn-ea"/>
                <a:sym typeface="+mn-lt"/>
              </a:rPr>
            </a:br>
            <a:r>
              <a:rPr lang="en-US" altLang="zh-TW" dirty="0" err="1">
                <a:solidFill>
                  <a:schemeClr val="bg1"/>
                </a:solidFill>
                <a:latin typeface="+mn-lt"/>
                <a:ea typeface="+mn-ea"/>
                <a:cs typeface="+mn-ea"/>
                <a:sym typeface="+mn-lt"/>
              </a:rPr>
              <a:t>Su</a:t>
            </a:r>
            <a:r>
              <a:rPr lang="zh-TW" dirty="0">
                <a:solidFill>
                  <a:schemeClr val="bg1"/>
                </a:solidFill>
                <a:latin typeface="+mn-lt"/>
                <a:ea typeface="+mn-ea"/>
                <a:cs typeface="+mn-ea"/>
                <a:sym typeface="+mn-lt"/>
              </a:rPr>
              <a:t>p</a:t>
            </a:r>
            <a:r>
              <a:rPr lang="en-US" altLang="zh-TW" dirty="0">
                <a:solidFill>
                  <a:schemeClr val="bg1"/>
                </a:solidFill>
                <a:latin typeface="+mn-lt"/>
                <a:ea typeface="+mn-ea"/>
                <a:cs typeface="+mn-ea"/>
                <a:sym typeface="+mn-lt"/>
              </a:rPr>
              <a:t>ports</a:t>
            </a:r>
            <a:r>
              <a:rPr lang="zh-TW" dirty="0">
                <a:solidFill>
                  <a:schemeClr val="bg1"/>
                </a:solidFill>
                <a:latin typeface="+mn-lt"/>
                <a:ea typeface="+mn-ea"/>
                <a:cs typeface="+mn-ea"/>
                <a:sym typeface="+mn-lt"/>
              </a:rPr>
              <a:t> nearly 200 Gbps of total bandwidth</a:t>
            </a:r>
          </a:p>
        </p:txBody>
      </p:sp>
      <p:grpSp>
        <p:nvGrpSpPr>
          <p:cNvPr id="3" name="Google Shape;1112;gc428d55399_0_337">
            <a:extLst>
              <a:ext uri="{FF2B5EF4-FFF2-40B4-BE49-F238E27FC236}">
                <a16:creationId xmlns:a16="http://schemas.microsoft.com/office/drawing/2014/main" id="{2B0F97A1-B1D7-5600-9104-5FD3ACCC6241}"/>
              </a:ext>
            </a:extLst>
          </p:cNvPr>
          <p:cNvGrpSpPr/>
          <p:nvPr/>
        </p:nvGrpSpPr>
        <p:grpSpPr>
          <a:xfrm>
            <a:off x="712558" y="1876631"/>
            <a:ext cx="5973239" cy="4264116"/>
            <a:chOff x="535858" y="2192097"/>
            <a:chExt cx="3078236" cy="4755000"/>
          </a:xfrm>
          <a:effectLst>
            <a:outerShdw blurRad="342900" dist="177800" dir="3600000" algn="t" rotWithShape="0">
              <a:prstClr val="black">
                <a:alpha val="40000"/>
              </a:prstClr>
            </a:outerShdw>
          </a:effectLst>
        </p:grpSpPr>
        <p:pic>
          <p:nvPicPr>
            <p:cNvPr id="4" name="Google Shape;1114;gc428d55399_0_337">
              <a:extLst>
                <a:ext uri="{FF2B5EF4-FFF2-40B4-BE49-F238E27FC236}">
                  <a16:creationId xmlns:a16="http://schemas.microsoft.com/office/drawing/2014/main" id="{26642296-FB93-FDD7-8828-B2A7055A447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 name="Google Shape;1113;gc428d55399_0_337">
              <a:extLst>
                <a:ext uri="{FF2B5EF4-FFF2-40B4-BE49-F238E27FC236}">
                  <a16:creationId xmlns:a16="http://schemas.microsoft.com/office/drawing/2014/main" id="{7593E34A-07C5-5661-A8EB-0C4D7C04B894}"/>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6" name="Google Shape;1115;gc428d55399_0_337">
            <a:extLst>
              <a:ext uri="{FF2B5EF4-FFF2-40B4-BE49-F238E27FC236}">
                <a16:creationId xmlns:a16="http://schemas.microsoft.com/office/drawing/2014/main" id="{37A5FEA3-81FF-265A-D216-C5376343845A}"/>
              </a:ext>
            </a:extLst>
          </p:cNvPr>
          <p:cNvCxnSpPr>
            <a:cxnSpLocks/>
          </p:cNvCxnSpPr>
          <p:nvPr/>
        </p:nvCxnSpPr>
        <p:spPr>
          <a:xfrm>
            <a:off x="1141581" y="2862596"/>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7" name="文字方塊 6">
            <a:extLst>
              <a:ext uri="{FF2B5EF4-FFF2-40B4-BE49-F238E27FC236}">
                <a16:creationId xmlns:a16="http://schemas.microsoft.com/office/drawing/2014/main" id="{E7FCAFA1-55D9-A881-76A5-BDADEF01EEE7}"/>
              </a:ext>
            </a:extLst>
          </p:cNvPr>
          <p:cNvSpPr txBox="1"/>
          <p:nvPr/>
        </p:nvSpPr>
        <p:spPr>
          <a:xfrm>
            <a:off x="1228997" y="2000714"/>
            <a:ext cx="4356505" cy="769441"/>
          </a:xfrm>
          <a:prstGeom prst="rect">
            <a:avLst/>
          </a:prstGeom>
          <a:noFill/>
        </p:spPr>
        <p:txBody>
          <a:bodyPr wrap="square" lIns="91440" tIns="45720" rIns="91440" bIns="45720" rtlCol="0" anchor="t">
            <a:spAutoFit/>
          </a:bodyPr>
          <a:lstStyle/>
          <a:p>
            <a:pPr algn="ctr"/>
            <a:r>
              <a:rPr lang="en-US" altLang="zh-TW" sz="2200" b="1">
                <a:cs typeface="+mn-ea"/>
                <a:sym typeface="+mn-lt"/>
              </a:rPr>
              <a:t>QXG-100G2SF-E810</a:t>
            </a:r>
          </a:p>
          <a:p>
            <a:pPr algn="ctr"/>
            <a:r>
              <a:rPr lang="en-US" altLang="zh-TW" sz="2200" b="1">
                <a:cs typeface="+mn-ea"/>
                <a:sym typeface="+mn-lt"/>
              </a:rPr>
              <a:t>1 x 100GbE </a:t>
            </a:r>
            <a:r>
              <a:rPr lang="en-US" altLang="zh-TW" sz="2200" b="1" err="1">
                <a:cs typeface="+mn-ea"/>
                <a:sym typeface="+mn-lt"/>
              </a:rPr>
              <a:t>iPerf</a:t>
            </a:r>
            <a:r>
              <a:rPr lang="en-US" altLang="zh-TW" sz="2200" b="1">
                <a:cs typeface="+mn-ea"/>
                <a:sym typeface="+mn-lt"/>
              </a:rPr>
              <a:t> Test</a:t>
            </a:r>
            <a:r>
              <a:rPr lang="zh-TW" altLang="en-US" sz="2200" b="1">
                <a:cs typeface="+mn-ea"/>
                <a:sym typeface="+mn-lt"/>
              </a:rPr>
              <a:t> </a:t>
            </a:r>
          </a:p>
        </p:txBody>
      </p:sp>
      <p:graphicFrame>
        <p:nvGraphicFramePr>
          <p:cNvPr id="8" name="圖表 7">
            <a:extLst>
              <a:ext uri="{FF2B5EF4-FFF2-40B4-BE49-F238E27FC236}">
                <a16:creationId xmlns:a16="http://schemas.microsoft.com/office/drawing/2014/main" id="{FDA69D85-423C-36E5-37CE-007CDB671E02}"/>
              </a:ext>
            </a:extLst>
          </p:cNvPr>
          <p:cNvGraphicFramePr/>
          <p:nvPr>
            <p:extLst>
              <p:ext uri="{D42A27DB-BD31-4B8C-83A1-F6EECF244321}">
                <p14:modId xmlns:p14="http://schemas.microsoft.com/office/powerpoint/2010/main" val="240106834"/>
              </p:ext>
            </p:extLst>
          </p:nvPr>
        </p:nvGraphicFramePr>
        <p:xfrm>
          <a:off x="864406" y="3099248"/>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9" name="矩形 8">
            <a:extLst>
              <a:ext uri="{FF2B5EF4-FFF2-40B4-BE49-F238E27FC236}">
                <a16:creationId xmlns:a16="http://schemas.microsoft.com/office/drawing/2014/main" id="{976767CE-1C91-9B95-A056-F3C3424AF021}"/>
              </a:ext>
            </a:extLst>
          </p:cNvPr>
          <p:cNvSpPr/>
          <p:nvPr/>
        </p:nvSpPr>
        <p:spPr>
          <a:xfrm>
            <a:off x="2225004" y="3263895"/>
            <a:ext cx="105464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11,905</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10" name="矩形 9">
            <a:extLst>
              <a:ext uri="{FF2B5EF4-FFF2-40B4-BE49-F238E27FC236}">
                <a16:creationId xmlns:a16="http://schemas.microsoft.com/office/drawing/2014/main" id="{2A40F17E-EB62-58DE-1C61-B0EF49A4E88F}"/>
              </a:ext>
            </a:extLst>
          </p:cNvPr>
          <p:cNvSpPr/>
          <p:nvPr/>
        </p:nvSpPr>
        <p:spPr>
          <a:xfrm>
            <a:off x="4039450" y="3263895"/>
            <a:ext cx="1054648"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11,894</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grpSp>
        <p:nvGrpSpPr>
          <p:cNvPr id="11" name="Google Shape;1112;gc428d55399_0_337">
            <a:extLst>
              <a:ext uri="{FF2B5EF4-FFF2-40B4-BE49-F238E27FC236}">
                <a16:creationId xmlns:a16="http://schemas.microsoft.com/office/drawing/2014/main" id="{E8F649EA-D2EB-39A8-9F66-48452A4A7F5F}"/>
              </a:ext>
            </a:extLst>
          </p:cNvPr>
          <p:cNvGrpSpPr/>
          <p:nvPr/>
        </p:nvGrpSpPr>
        <p:grpSpPr>
          <a:xfrm>
            <a:off x="6201120" y="1876204"/>
            <a:ext cx="5973239" cy="4264116"/>
            <a:chOff x="535858" y="2192097"/>
            <a:chExt cx="3078236" cy="4755000"/>
          </a:xfrm>
          <a:effectLst>
            <a:outerShdw blurRad="342900" dist="177800" dir="3600000" algn="t" rotWithShape="0">
              <a:prstClr val="black">
                <a:alpha val="40000"/>
              </a:prstClr>
            </a:outerShdw>
          </a:effectLst>
        </p:grpSpPr>
        <p:pic>
          <p:nvPicPr>
            <p:cNvPr id="12" name="Google Shape;1114;gc428d55399_0_337">
              <a:extLst>
                <a:ext uri="{FF2B5EF4-FFF2-40B4-BE49-F238E27FC236}">
                  <a16:creationId xmlns:a16="http://schemas.microsoft.com/office/drawing/2014/main" id="{779A963D-AFD8-AFED-0C5A-14215ABDC6E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13" name="Google Shape;1113;gc428d55399_0_337">
              <a:extLst>
                <a:ext uri="{FF2B5EF4-FFF2-40B4-BE49-F238E27FC236}">
                  <a16:creationId xmlns:a16="http://schemas.microsoft.com/office/drawing/2014/main" id="{2F7C2246-0C18-DDFF-DE3F-0A2D77A56937}"/>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14" name="Google Shape;1115;gc428d55399_0_337">
            <a:extLst>
              <a:ext uri="{FF2B5EF4-FFF2-40B4-BE49-F238E27FC236}">
                <a16:creationId xmlns:a16="http://schemas.microsoft.com/office/drawing/2014/main" id="{7D2BCF70-39C0-D67D-CA66-104C0A0FE133}"/>
              </a:ext>
            </a:extLst>
          </p:cNvPr>
          <p:cNvCxnSpPr>
            <a:cxnSpLocks/>
          </p:cNvCxnSpPr>
          <p:nvPr/>
        </p:nvCxnSpPr>
        <p:spPr>
          <a:xfrm>
            <a:off x="6630143" y="2862169"/>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15" name="文字方塊 14">
            <a:extLst>
              <a:ext uri="{FF2B5EF4-FFF2-40B4-BE49-F238E27FC236}">
                <a16:creationId xmlns:a16="http://schemas.microsoft.com/office/drawing/2014/main" id="{F541CEBE-187F-32D2-1F90-BE8C7270B6B3}"/>
              </a:ext>
            </a:extLst>
          </p:cNvPr>
          <p:cNvSpPr txBox="1"/>
          <p:nvPr/>
        </p:nvSpPr>
        <p:spPr>
          <a:xfrm>
            <a:off x="6703448" y="1991035"/>
            <a:ext cx="4624615" cy="769441"/>
          </a:xfrm>
          <a:prstGeom prst="rect">
            <a:avLst/>
          </a:prstGeom>
          <a:noFill/>
        </p:spPr>
        <p:txBody>
          <a:bodyPr wrap="square" lIns="91440" tIns="45720" rIns="91440" bIns="45720" rtlCol="0" anchor="t">
            <a:spAutoFit/>
          </a:bodyPr>
          <a:lstStyle/>
          <a:p>
            <a:pPr algn="ctr"/>
            <a:r>
              <a:rPr lang="en-US" altLang="zh-TW" sz="2200" b="1">
                <a:cs typeface="+mn-ea"/>
                <a:sym typeface="+mn-lt"/>
              </a:rPr>
              <a:t>QXG-100G2SF-CX6</a:t>
            </a:r>
          </a:p>
          <a:p>
            <a:pPr algn="ctr"/>
            <a:r>
              <a:rPr lang="en-US" altLang="zh-TW" sz="2200" b="1">
                <a:cs typeface="+mn-ea"/>
                <a:sym typeface="+mn-lt"/>
              </a:rPr>
              <a:t>2 x 100GbE RDMA Performance</a:t>
            </a:r>
            <a:endParaRPr lang="zh-TW" altLang="en-US" sz="2200" b="1">
              <a:cs typeface="+mn-ea"/>
              <a:sym typeface="+mn-lt"/>
            </a:endParaRPr>
          </a:p>
        </p:txBody>
      </p:sp>
      <p:graphicFrame>
        <p:nvGraphicFramePr>
          <p:cNvPr id="16" name="圖表 15">
            <a:extLst>
              <a:ext uri="{FF2B5EF4-FFF2-40B4-BE49-F238E27FC236}">
                <a16:creationId xmlns:a16="http://schemas.microsoft.com/office/drawing/2014/main" id="{ABC5C4BB-7954-CB08-DD64-077D9CDEE123}"/>
              </a:ext>
            </a:extLst>
          </p:cNvPr>
          <p:cNvGraphicFramePr/>
          <p:nvPr>
            <p:extLst>
              <p:ext uri="{D42A27DB-BD31-4B8C-83A1-F6EECF244321}">
                <p14:modId xmlns:p14="http://schemas.microsoft.com/office/powerpoint/2010/main" val="4242999309"/>
              </p:ext>
            </p:extLst>
          </p:nvPr>
        </p:nvGraphicFramePr>
        <p:xfrm>
          <a:off x="6352968" y="3098821"/>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7" name="矩形 16">
            <a:extLst>
              <a:ext uri="{FF2B5EF4-FFF2-40B4-BE49-F238E27FC236}">
                <a16:creationId xmlns:a16="http://schemas.microsoft.com/office/drawing/2014/main" id="{F84F73EF-05C1-1812-C663-F0E55FBCCF56}"/>
              </a:ext>
            </a:extLst>
          </p:cNvPr>
          <p:cNvSpPr/>
          <p:nvPr/>
        </p:nvSpPr>
        <p:spPr>
          <a:xfrm>
            <a:off x="7684060" y="3126761"/>
            <a:ext cx="106311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dirty="0">
                <a:solidFill>
                  <a:schemeClr val="tx1">
                    <a:lumMod val="95000"/>
                    <a:lumOff val="5000"/>
                  </a:schemeClr>
                </a:solidFill>
                <a:cs typeface="+mn-ea"/>
                <a:sym typeface="+mn-lt"/>
              </a:rPr>
              <a:t>23,367</a:t>
            </a:r>
            <a:r>
              <a:rPr kumimoji="0" lang="en-US" altLang="zh-TW" sz="1200" b="1" i="0" u="none" strike="noStrike" kern="0" cap="none" spc="0" normalizeH="0" baseline="0" noProof="0" dirty="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dirty="0">
              <a:ln>
                <a:noFill/>
              </a:ln>
              <a:solidFill>
                <a:schemeClr val="tx1">
                  <a:lumMod val="95000"/>
                  <a:lumOff val="5000"/>
                </a:schemeClr>
              </a:solidFill>
              <a:effectLst/>
              <a:uLnTx/>
              <a:uFillTx/>
              <a:cs typeface="+mn-ea"/>
              <a:sym typeface="+mn-lt"/>
            </a:endParaRPr>
          </a:p>
        </p:txBody>
      </p:sp>
      <p:sp>
        <p:nvSpPr>
          <p:cNvPr id="18" name="矩形 17">
            <a:extLst>
              <a:ext uri="{FF2B5EF4-FFF2-40B4-BE49-F238E27FC236}">
                <a16:creationId xmlns:a16="http://schemas.microsoft.com/office/drawing/2014/main" id="{3CED1DEF-7A60-9CCA-DC75-E5E5A17FCA71}"/>
              </a:ext>
            </a:extLst>
          </p:cNvPr>
          <p:cNvSpPr/>
          <p:nvPr/>
        </p:nvSpPr>
        <p:spPr>
          <a:xfrm>
            <a:off x="9595632" y="3125395"/>
            <a:ext cx="106311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noProof="0">
                <a:solidFill>
                  <a:schemeClr val="tx1">
                    <a:lumMod val="95000"/>
                    <a:lumOff val="5000"/>
                  </a:schemeClr>
                </a:solidFill>
                <a:cs typeface="+mn-ea"/>
                <a:sym typeface="+mn-lt"/>
              </a:rPr>
              <a:t>23,380</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19" name="Rectangle 3">
            <a:extLst>
              <a:ext uri="{FF2B5EF4-FFF2-40B4-BE49-F238E27FC236}">
                <a16:creationId xmlns:a16="http://schemas.microsoft.com/office/drawing/2014/main" id="{618DC77F-F35A-67E8-CD8D-4056AE45BF1E}"/>
              </a:ext>
            </a:extLst>
          </p:cNvPr>
          <p:cNvSpPr>
            <a:spLocks noChangeArrowheads="1"/>
          </p:cNvSpPr>
          <p:nvPr/>
        </p:nvSpPr>
        <p:spPr bwMode="auto">
          <a:xfrm>
            <a:off x="845563" y="6223207"/>
            <a:ext cx="5030036" cy="615543"/>
          </a:xfrm>
          <a:prstGeom prst="rect">
            <a:avLst/>
          </a:prstGeom>
          <a:noFill/>
          <a:ln w="9525">
            <a:noFill/>
            <a:miter lim="800000"/>
            <a:headEnd/>
            <a:tailEnd/>
          </a:ln>
        </p:spPr>
        <p:txBody>
          <a:bodyPr wrap="square" lIns="121908" tIns="60955" rIns="121908" bIns="60955" anchor="t">
            <a:spAutoFit/>
          </a:bodyPr>
          <a:lstStyle/>
          <a:p>
            <a:r>
              <a:rPr lang="en-US" altLang="zh-TW" sz="800">
                <a:cs typeface="+mn-ea"/>
                <a:sym typeface="+mn-lt"/>
              </a:rPr>
              <a:t>Environment :</a:t>
            </a:r>
            <a:br>
              <a:rPr lang="en-US" altLang="zh-TW" sz="800">
                <a:cs typeface="+mn-ea"/>
                <a:sym typeface="+mn-lt"/>
              </a:rPr>
            </a:br>
            <a:r>
              <a:rPr lang="en-US" altLang="zh-TW" sz="800">
                <a:cs typeface="+mn-ea"/>
                <a:sym typeface="+mn-lt"/>
              </a:rPr>
              <a:t>NAS |  TS-h2490FU-7232P-64GB with QXG-100G2SF-E810</a:t>
            </a:r>
          </a:p>
          <a:p>
            <a:r>
              <a:rPr lang="en-US" altLang="zh-TW" sz="800">
                <a:cs typeface="+mn-ea"/>
                <a:sym typeface="+mn-lt"/>
              </a:rPr>
              <a:t>Client</a:t>
            </a:r>
            <a:r>
              <a:rPr lang="zh-TW" altLang="en-US" sz="800">
                <a:cs typeface="+mn-ea"/>
                <a:sym typeface="+mn-lt"/>
              </a:rPr>
              <a:t> </a:t>
            </a:r>
            <a:r>
              <a:rPr lang="en-US" altLang="zh-TW" sz="800">
                <a:cs typeface="+mn-ea"/>
                <a:sym typeface="+mn-lt"/>
              </a:rPr>
              <a:t>PC | OS: Ubuntu 20.04 , CPU: Xeon Scalable ,RAM: 64GB</a:t>
            </a:r>
          </a:p>
          <a:p>
            <a:r>
              <a:rPr lang="en-US" altLang="zh-TW" sz="800">
                <a:cs typeface="+mn-ea"/>
                <a:sym typeface="+mn-lt"/>
              </a:rPr>
              <a:t>NIC: QXG-100G2SF-E810, MTU 9000</a:t>
            </a:r>
          </a:p>
        </p:txBody>
      </p:sp>
      <p:sp>
        <p:nvSpPr>
          <p:cNvPr id="20" name="Rectangle 3">
            <a:extLst>
              <a:ext uri="{FF2B5EF4-FFF2-40B4-BE49-F238E27FC236}">
                <a16:creationId xmlns:a16="http://schemas.microsoft.com/office/drawing/2014/main" id="{4F897CB1-FE56-C1C5-6908-C4D71BA635F1}"/>
              </a:ext>
            </a:extLst>
          </p:cNvPr>
          <p:cNvSpPr>
            <a:spLocks noChangeArrowheads="1"/>
          </p:cNvSpPr>
          <p:nvPr/>
        </p:nvSpPr>
        <p:spPr bwMode="auto">
          <a:xfrm>
            <a:off x="6872330" y="6233840"/>
            <a:ext cx="5030036" cy="492432"/>
          </a:xfrm>
          <a:prstGeom prst="rect">
            <a:avLst/>
          </a:prstGeom>
          <a:noFill/>
          <a:ln w="9525">
            <a:noFill/>
            <a:miter lim="800000"/>
            <a:headEnd/>
            <a:tailEnd/>
          </a:ln>
        </p:spPr>
        <p:txBody>
          <a:bodyPr wrap="square" lIns="121908" tIns="60955" rIns="121908" bIns="60955" anchor="t">
            <a:spAutoFit/>
          </a:bodyPr>
          <a:lstStyle/>
          <a:p>
            <a:r>
              <a:rPr lang="en-US" altLang="zh-TW" sz="800">
                <a:cs typeface="+mn-ea"/>
                <a:sym typeface="+mn-lt"/>
              </a:rPr>
              <a:t>Environment :</a:t>
            </a:r>
            <a:br>
              <a:rPr lang="en-US" altLang="zh-TW" sz="800">
                <a:cs typeface="+mn-ea"/>
                <a:sym typeface="+mn-lt"/>
              </a:rPr>
            </a:br>
            <a:r>
              <a:rPr lang="en-US" altLang="zh-TW" sz="800">
                <a:cs typeface="+mn-ea"/>
                <a:sym typeface="+mn-lt"/>
              </a:rPr>
              <a:t>NAS |  2</a:t>
            </a:r>
            <a:r>
              <a:rPr lang="zh-TW" altLang="en-US" sz="800">
                <a:cs typeface="+mn-ea"/>
                <a:sym typeface="+mn-lt"/>
              </a:rPr>
              <a:t> </a:t>
            </a:r>
            <a:r>
              <a:rPr lang="en-US" altLang="zh-TW" sz="800">
                <a:cs typeface="+mn-ea"/>
                <a:sym typeface="+mn-lt"/>
              </a:rPr>
              <a:t>TDS-h2489FU Intel Xeon 4300 series connect each other</a:t>
            </a:r>
            <a:r>
              <a:rPr lang="zh-TW" altLang="en-US" sz="800">
                <a:cs typeface="+mn-ea"/>
                <a:sym typeface="+mn-lt"/>
              </a:rPr>
              <a:t> </a:t>
            </a:r>
          </a:p>
          <a:p>
            <a:r>
              <a:rPr lang="en-US" altLang="zh-TW" sz="800">
                <a:cs typeface="+mn-ea"/>
                <a:sym typeface="+mn-lt"/>
              </a:rPr>
              <a:t>NIC: QXG-100G2SF-CX6, MTU 9000</a:t>
            </a:r>
          </a:p>
        </p:txBody>
      </p:sp>
      <p:pic>
        <p:nvPicPr>
          <p:cNvPr id="21" name="圖片 20">
            <a:extLst>
              <a:ext uri="{FF2B5EF4-FFF2-40B4-BE49-F238E27FC236}">
                <a16:creationId xmlns:a16="http://schemas.microsoft.com/office/drawing/2014/main" id="{E979CF6A-F50C-4E1D-D8E4-382BF0C45F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6225" y="5507110"/>
            <a:ext cx="1865657" cy="1167689"/>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488054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CF47C1A-F567-C1DF-9388-DB760C643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 y="0"/>
            <a:ext cx="12189538" cy="6858000"/>
          </a:xfrm>
          <a:prstGeom prst="rect">
            <a:avLst/>
          </a:prstGeom>
        </p:spPr>
      </p:pic>
      <p:pic>
        <p:nvPicPr>
          <p:cNvPr id="7" name="圖片 6" descr="一張含有 文字, 美工圖案 的圖片&#10;&#10;自動產生的描述">
            <a:extLst>
              <a:ext uri="{FF2B5EF4-FFF2-40B4-BE49-F238E27FC236}">
                <a16:creationId xmlns:a16="http://schemas.microsoft.com/office/drawing/2014/main" id="{140895D8-1D5C-F64F-0232-2465C0BCA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15" y="1366787"/>
            <a:ext cx="5189735" cy="758369"/>
          </a:xfrm>
          <a:prstGeom prst="rect">
            <a:avLst/>
          </a:prstGeom>
          <a:effectLst>
            <a:outerShdw blurRad="431800" dist="368300" dir="5760000" sx="106000" sy="106000" algn="ctr" rotWithShape="0">
              <a:srgbClr val="000000">
                <a:alpha val="34000"/>
              </a:srgbClr>
            </a:outerShdw>
          </a:effectLst>
        </p:spPr>
      </p:pic>
      <p:cxnSp>
        <p:nvCxnSpPr>
          <p:cNvPr id="9" name="直線接點 8">
            <a:extLst>
              <a:ext uri="{FF2B5EF4-FFF2-40B4-BE49-F238E27FC236}">
                <a16:creationId xmlns:a16="http://schemas.microsoft.com/office/drawing/2014/main" id="{DF37CE6A-5E43-A087-565F-19E7EF7DCC68}"/>
              </a:ext>
            </a:extLst>
          </p:cNvPr>
          <p:cNvCxnSpPr/>
          <p:nvPr/>
        </p:nvCxnSpPr>
        <p:spPr>
          <a:xfrm>
            <a:off x="892469" y="2509163"/>
            <a:ext cx="4692858" cy="0"/>
          </a:xfrm>
          <a:prstGeom prst="line">
            <a:avLst/>
          </a:prstGeom>
          <a:ln w="15240">
            <a:gradFill>
              <a:gsLst>
                <a:gs pos="0">
                  <a:schemeClr val="accent1">
                    <a:lumMod val="5000"/>
                    <a:lumOff val="95000"/>
                    <a:alpha val="0"/>
                  </a:schemeClr>
                </a:gs>
                <a:gs pos="98913">
                  <a:schemeClr val="bg1">
                    <a:alpha val="0"/>
                  </a:schemeClr>
                </a:gs>
                <a:gs pos="54000">
                  <a:srgbClr val="8FFFF4"/>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圖片 10" descr="一張含有 文字, 美工圖案, 餐具 的圖片&#10;&#10;自動產生的描述">
            <a:extLst>
              <a:ext uri="{FF2B5EF4-FFF2-40B4-BE49-F238E27FC236}">
                <a16:creationId xmlns:a16="http://schemas.microsoft.com/office/drawing/2014/main" id="{0C9F1E55-39F1-754E-51E4-2949FA726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788" y="2902798"/>
            <a:ext cx="3436219" cy="484416"/>
          </a:xfrm>
          <a:prstGeom prst="rect">
            <a:avLst/>
          </a:prstGeom>
          <a:effectLst>
            <a:outerShdw blurRad="431800" dist="368300" dir="5760000" sx="106000" sy="106000" algn="t" rotWithShape="0">
              <a:prstClr val="black">
                <a:alpha val="34000"/>
              </a:prstClr>
            </a:outerShdw>
          </a:effectLst>
        </p:spPr>
      </p:pic>
    </p:spTree>
    <p:extLst>
      <p:ext uri="{BB962C8B-B14F-4D97-AF65-F5344CB8AC3E}">
        <p14:creationId xmlns:p14="http://schemas.microsoft.com/office/powerpoint/2010/main" val="3142599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102AD11B-DD67-E4C3-9B0D-1E54F38379DE}"/>
              </a:ext>
            </a:extLst>
          </p:cNvPr>
          <p:cNvSpPr/>
          <p:nvPr/>
        </p:nvSpPr>
        <p:spPr>
          <a:xfrm>
            <a:off x="2583631" y="2146975"/>
            <a:ext cx="9174696" cy="4235961"/>
          </a:xfrm>
          <a:prstGeom prst="roundRect">
            <a:avLst>
              <a:gd name="adj" fmla="val 234"/>
            </a:avLst>
          </a:prstGeom>
          <a:gradFill>
            <a:gsLst>
              <a:gs pos="0">
                <a:schemeClr val="bg1">
                  <a:alpha val="0"/>
                </a:schemeClr>
              </a:gs>
              <a:gs pos="27000">
                <a:schemeClr val="bg1">
                  <a:alpha val="5000"/>
                </a:schemeClr>
              </a:gs>
              <a:gs pos="98913">
                <a:schemeClr val="bg1">
                  <a:alpha val="4000"/>
                </a:schemeClr>
              </a:gs>
            </a:gsLst>
            <a:lin ang="5400000" scaled="0"/>
          </a:gradFill>
          <a:ln>
            <a:noFill/>
          </a:ln>
          <a:effectLst>
            <a:outerShdw blurRad="431800" dist="368300" dir="57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cs typeface="+mn-ea"/>
              <a:sym typeface="+mn-lt"/>
            </a:endParaRPr>
          </a:p>
        </p:txBody>
      </p:sp>
      <p:grpSp>
        <p:nvGrpSpPr>
          <p:cNvPr id="26" name="群組 25">
            <a:extLst>
              <a:ext uri="{FF2B5EF4-FFF2-40B4-BE49-F238E27FC236}">
                <a16:creationId xmlns:a16="http://schemas.microsoft.com/office/drawing/2014/main" id="{3AEB94E4-F867-F08A-772D-978739572D3F}"/>
              </a:ext>
            </a:extLst>
          </p:cNvPr>
          <p:cNvGrpSpPr/>
          <p:nvPr/>
        </p:nvGrpSpPr>
        <p:grpSpPr>
          <a:xfrm>
            <a:off x="177800" y="2122112"/>
            <a:ext cx="11818079" cy="4260824"/>
            <a:chOff x="1988714" y="2189493"/>
            <a:chExt cx="11173578" cy="4260824"/>
          </a:xfrm>
        </p:grpSpPr>
        <p:sp>
          <p:nvSpPr>
            <p:cNvPr id="20" name="矩形 19">
              <a:extLst>
                <a:ext uri="{FF2B5EF4-FFF2-40B4-BE49-F238E27FC236}">
                  <a16:creationId xmlns:a16="http://schemas.microsoft.com/office/drawing/2014/main" id="{4C018DF2-1D83-B17A-049E-1B15F1D042C6}"/>
                </a:ext>
              </a:extLst>
            </p:cNvPr>
            <p:cNvSpPr/>
            <p:nvPr/>
          </p:nvSpPr>
          <p:spPr>
            <a:xfrm>
              <a:off x="1988715" y="2189493"/>
              <a:ext cx="11173577" cy="369332"/>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矩形 20">
              <a:extLst>
                <a:ext uri="{FF2B5EF4-FFF2-40B4-BE49-F238E27FC236}">
                  <a16:creationId xmlns:a16="http://schemas.microsoft.com/office/drawing/2014/main" id="{64042764-A07B-75BF-AD7F-E54BD2AEA8D2}"/>
                </a:ext>
              </a:extLst>
            </p:cNvPr>
            <p:cNvSpPr/>
            <p:nvPr/>
          </p:nvSpPr>
          <p:spPr>
            <a:xfrm>
              <a:off x="1988714" y="3043888"/>
              <a:ext cx="11173577" cy="296079"/>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矩形 21">
              <a:extLst>
                <a:ext uri="{FF2B5EF4-FFF2-40B4-BE49-F238E27FC236}">
                  <a16:creationId xmlns:a16="http://schemas.microsoft.com/office/drawing/2014/main" id="{F61834DA-09F1-33E9-7282-5B56FF5404A0}"/>
                </a:ext>
              </a:extLst>
            </p:cNvPr>
            <p:cNvSpPr/>
            <p:nvPr/>
          </p:nvSpPr>
          <p:spPr>
            <a:xfrm>
              <a:off x="1988714" y="3650557"/>
              <a:ext cx="11173577" cy="296079"/>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22">
              <a:extLst>
                <a:ext uri="{FF2B5EF4-FFF2-40B4-BE49-F238E27FC236}">
                  <a16:creationId xmlns:a16="http://schemas.microsoft.com/office/drawing/2014/main" id="{38591179-AFB5-64EF-84DB-C64B7DC39B2A}"/>
                </a:ext>
              </a:extLst>
            </p:cNvPr>
            <p:cNvSpPr/>
            <p:nvPr/>
          </p:nvSpPr>
          <p:spPr>
            <a:xfrm>
              <a:off x="1988714" y="4276403"/>
              <a:ext cx="11173577" cy="296079"/>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23">
              <a:extLst>
                <a:ext uri="{FF2B5EF4-FFF2-40B4-BE49-F238E27FC236}">
                  <a16:creationId xmlns:a16="http://schemas.microsoft.com/office/drawing/2014/main" id="{032C2DCD-5205-CC25-7F49-71EB438D33CC}"/>
                </a:ext>
              </a:extLst>
            </p:cNvPr>
            <p:cNvSpPr/>
            <p:nvPr/>
          </p:nvSpPr>
          <p:spPr>
            <a:xfrm>
              <a:off x="1988714" y="5069613"/>
              <a:ext cx="11173577" cy="541916"/>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矩形 24">
              <a:extLst>
                <a:ext uri="{FF2B5EF4-FFF2-40B4-BE49-F238E27FC236}">
                  <a16:creationId xmlns:a16="http://schemas.microsoft.com/office/drawing/2014/main" id="{7AF31179-9470-43F5-B705-3236029CCF47}"/>
                </a:ext>
              </a:extLst>
            </p:cNvPr>
            <p:cNvSpPr/>
            <p:nvPr/>
          </p:nvSpPr>
          <p:spPr>
            <a:xfrm>
              <a:off x="1988714" y="6154238"/>
              <a:ext cx="11173577" cy="296079"/>
            </a:xfrm>
            <a:prstGeom prst="rect">
              <a:avLst/>
            </a:prstGeom>
            <a:gradFill>
              <a:gsLst>
                <a:gs pos="98370">
                  <a:srgbClr val="6989B2">
                    <a:alpha val="0"/>
                  </a:srgbClr>
                </a:gs>
                <a:gs pos="84000">
                  <a:srgbClr val="6989B2">
                    <a:alpha val="25000"/>
                  </a:srgbClr>
                </a:gs>
                <a:gs pos="0">
                  <a:srgbClr val="28304C">
                    <a:alpha val="0"/>
                  </a:srgbClr>
                </a:gs>
                <a:gs pos="24000">
                  <a:srgbClr val="28304C">
                    <a:alpha val="20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6" name="文字方塊 5">
            <a:extLst>
              <a:ext uri="{FF2B5EF4-FFF2-40B4-BE49-F238E27FC236}">
                <a16:creationId xmlns:a16="http://schemas.microsoft.com/office/drawing/2014/main" id="{74FF805F-6521-4307-B6BF-1A0874627BC2}"/>
              </a:ext>
            </a:extLst>
          </p:cNvPr>
          <p:cNvSpPr txBox="1"/>
          <p:nvPr/>
        </p:nvSpPr>
        <p:spPr>
          <a:xfrm>
            <a:off x="728133" y="199343"/>
            <a:ext cx="10481733" cy="1200329"/>
          </a:xfrm>
          <a:prstGeom prst="rect">
            <a:avLst/>
          </a:prstGeom>
          <a:noFill/>
        </p:spPr>
        <p:txBody>
          <a:bodyPr wrap="square" rtlCol="0">
            <a:spAutoFit/>
          </a:bodyPr>
          <a:lstStyle/>
          <a:p>
            <a:pPr algn="ctr"/>
            <a:r>
              <a:rPr lang="en-US" altLang="zh-TW" sz="3600">
                <a:solidFill>
                  <a:schemeClr val="bg1"/>
                </a:solidFill>
                <a:cs typeface="+mn-ea"/>
                <a:sym typeface="+mn-lt"/>
              </a:rPr>
              <a:t>QXG-100G2SF-CX6 with greatly improved network bandwidth</a:t>
            </a:r>
          </a:p>
        </p:txBody>
      </p:sp>
      <p:sp>
        <p:nvSpPr>
          <p:cNvPr id="12" name="矩形: 圓角化同側角落 11">
            <a:extLst>
              <a:ext uri="{FF2B5EF4-FFF2-40B4-BE49-F238E27FC236}">
                <a16:creationId xmlns:a16="http://schemas.microsoft.com/office/drawing/2014/main" id="{305E1033-8B73-0AF8-2D2A-0C3C2700FDDA}"/>
              </a:ext>
            </a:extLst>
          </p:cNvPr>
          <p:cNvSpPr/>
          <p:nvPr/>
        </p:nvSpPr>
        <p:spPr>
          <a:xfrm>
            <a:off x="2583632" y="1759500"/>
            <a:ext cx="4539195" cy="359584"/>
          </a:xfrm>
          <a:prstGeom prst="round2SameRect">
            <a:avLst>
              <a:gd name="adj1" fmla="val 9935"/>
              <a:gd name="adj2" fmla="val 0"/>
            </a:avLst>
          </a:prstGeom>
          <a:gradFill>
            <a:gsLst>
              <a:gs pos="100000">
                <a:srgbClr val="BDFFF9"/>
              </a:gs>
              <a:gs pos="0">
                <a:schemeClr val="accent1">
                  <a:lumMod val="20000"/>
                  <a:lumOff val="80000"/>
                </a:schemeClr>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16" name="图片 57">
            <a:extLst>
              <a:ext uri="{FF2B5EF4-FFF2-40B4-BE49-F238E27FC236}">
                <a16:creationId xmlns:a16="http://schemas.microsoft.com/office/drawing/2014/main" id="{5581E32D-D3E3-F970-02DD-F7C0E661DE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t="76775"/>
          <a:stretch>
            <a:fillRect/>
          </a:stretch>
        </p:blipFill>
        <p:spPr>
          <a:xfrm rot="5400000">
            <a:off x="-89015" y="4281661"/>
            <a:ext cx="4809631" cy="343047"/>
          </a:xfrm>
          <a:prstGeom prst="rect">
            <a:avLst/>
          </a:prstGeom>
        </p:spPr>
      </p:pic>
      <p:sp>
        <p:nvSpPr>
          <p:cNvPr id="18" name="矩形: 圓角化同側角落 17">
            <a:extLst>
              <a:ext uri="{FF2B5EF4-FFF2-40B4-BE49-F238E27FC236}">
                <a16:creationId xmlns:a16="http://schemas.microsoft.com/office/drawing/2014/main" id="{E1646C24-C25B-D80D-6034-F1C41461A019}"/>
              </a:ext>
            </a:extLst>
          </p:cNvPr>
          <p:cNvSpPr/>
          <p:nvPr/>
        </p:nvSpPr>
        <p:spPr>
          <a:xfrm>
            <a:off x="7219132" y="1755620"/>
            <a:ext cx="4539195" cy="359584"/>
          </a:xfrm>
          <a:prstGeom prst="round2SameRect">
            <a:avLst>
              <a:gd name="adj1" fmla="val 9935"/>
              <a:gd name="adj2" fmla="val 0"/>
            </a:avLst>
          </a:prstGeom>
          <a:gradFill>
            <a:gsLst>
              <a:gs pos="100000">
                <a:srgbClr val="BDFFF9"/>
              </a:gs>
              <a:gs pos="0">
                <a:schemeClr val="accent1">
                  <a:lumMod val="20000"/>
                  <a:lumOff val="80000"/>
                </a:schemeClr>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aphicFrame>
        <p:nvGraphicFramePr>
          <p:cNvPr id="3" name="表格 4">
            <a:extLst>
              <a:ext uri="{FF2B5EF4-FFF2-40B4-BE49-F238E27FC236}">
                <a16:creationId xmlns:a16="http://schemas.microsoft.com/office/drawing/2014/main" id="{A020CA18-E375-7CAB-D342-B978B4C40873}"/>
              </a:ext>
            </a:extLst>
          </p:cNvPr>
          <p:cNvGraphicFramePr>
            <a:graphicFrameLocks noGrp="1"/>
          </p:cNvGraphicFramePr>
          <p:nvPr>
            <p:extLst>
              <p:ext uri="{D42A27DB-BD31-4B8C-83A1-F6EECF244321}">
                <p14:modId xmlns:p14="http://schemas.microsoft.com/office/powerpoint/2010/main" val="1987625793"/>
              </p:ext>
            </p:extLst>
          </p:nvPr>
        </p:nvGraphicFramePr>
        <p:xfrm>
          <a:off x="310811" y="1774867"/>
          <a:ext cx="11636942" cy="4926385"/>
        </p:xfrm>
        <a:graphic>
          <a:graphicData uri="http://schemas.openxmlformats.org/drawingml/2006/table">
            <a:tbl>
              <a:tblPr firstRow="1" bandRow="1">
                <a:tableStyleId>{5C22544A-7EE6-4342-B048-85BDC9FD1C3A}</a:tableStyleId>
              </a:tblPr>
              <a:tblGrid>
                <a:gridCol w="2226644">
                  <a:extLst>
                    <a:ext uri="{9D8B030D-6E8A-4147-A177-3AD203B41FA5}">
                      <a16:colId xmlns:a16="http://schemas.microsoft.com/office/drawing/2014/main" val="1423925851"/>
                    </a:ext>
                  </a:extLst>
                </a:gridCol>
                <a:gridCol w="4626145">
                  <a:extLst>
                    <a:ext uri="{9D8B030D-6E8A-4147-A177-3AD203B41FA5}">
                      <a16:colId xmlns:a16="http://schemas.microsoft.com/office/drawing/2014/main" val="368219760"/>
                    </a:ext>
                  </a:extLst>
                </a:gridCol>
                <a:gridCol w="4784153">
                  <a:extLst>
                    <a:ext uri="{9D8B030D-6E8A-4147-A177-3AD203B41FA5}">
                      <a16:colId xmlns:a16="http://schemas.microsoft.com/office/drawing/2014/main" val="741395713"/>
                    </a:ext>
                  </a:extLst>
                </a:gridCol>
              </a:tblGrid>
              <a:tr h="371492">
                <a:tc>
                  <a:txBody>
                    <a:bodyPr/>
                    <a:lstStyle/>
                    <a:p>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TW" sz="1600">
                          <a:solidFill>
                            <a:schemeClr val="tx1"/>
                          </a:solidFill>
                          <a:latin typeface="+mn-lt"/>
                          <a:ea typeface="+mn-ea"/>
                          <a:cs typeface="+mn-ea"/>
                          <a:sym typeface="+mn-lt"/>
                        </a:rPr>
                        <a:t>QXG-100G2SF-CX6</a:t>
                      </a:r>
                      <a:endParaRPr lang="zh-TW" altLang="en-US" sz="1600">
                        <a:solidFill>
                          <a:schemeClr val="tx1"/>
                        </a:solidFill>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TW" sz="1600">
                          <a:solidFill>
                            <a:schemeClr val="tx1"/>
                          </a:solidFill>
                          <a:latin typeface="+mn-lt"/>
                          <a:ea typeface="+mn-ea"/>
                          <a:cs typeface="+mn-ea"/>
                          <a:sym typeface="+mn-lt"/>
                        </a:rPr>
                        <a:t>QXG-100G2SF-E810</a:t>
                      </a:r>
                      <a:endParaRPr lang="zh-TW" altLang="en-US" sz="1600">
                        <a:solidFill>
                          <a:schemeClr val="tx1"/>
                        </a:solidFill>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4438592"/>
                  </a:ext>
                </a:extLst>
              </a:tr>
              <a:tr h="309288">
                <a:tc>
                  <a:txBody>
                    <a:bodyPr/>
                    <a:lstStyle/>
                    <a:p>
                      <a:r>
                        <a:rPr lang="en-US" altLang="zh-TW" sz="1400" b="1">
                          <a:solidFill>
                            <a:schemeClr val="tx1"/>
                          </a:solidFill>
                          <a:latin typeface="+mn-lt"/>
                          <a:ea typeface="+mn-ea"/>
                          <a:cs typeface="+mn-ea"/>
                          <a:sym typeface="+mn-lt"/>
                        </a:rPr>
                        <a:t>Ethernet controller</a:t>
                      </a:r>
                      <a:endParaRPr lang="zh-TW" altLang="en-US" sz="1400" b="1">
                        <a:solidFill>
                          <a:schemeClr val="tx1"/>
                        </a:solidFill>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Mellanox CX-6 Dx</a:t>
                      </a:r>
                      <a:endParaRPr lang="zh-TW" altLang="en-US" sz="1400">
                        <a:solidFill>
                          <a:schemeClr val="tx1"/>
                        </a:solidFill>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Intel E810-CAM2</a:t>
                      </a:r>
                      <a:endParaRPr lang="zh-TW" altLang="en-US" sz="1400">
                        <a:solidFill>
                          <a:schemeClr val="tx1"/>
                        </a:solidFill>
                        <a:latin typeface="+mn-lt"/>
                        <a:ea typeface="+mn-ea"/>
                        <a:cs typeface="+mn-ea"/>
                        <a:sym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7976272"/>
                  </a:ext>
                </a:extLst>
              </a:tr>
              <a:tr h="525789">
                <a:tc>
                  <a:txBody>
                    <a:bodyPr/>
                    <a:lstStyle/>
                    <a:p>
                      <a:r>
                        <a:rPr lang="en" altLang="zh-TW" sz="1400" b="1" kern="1200">
                          <a:solidFill>
                            <a:schemeClr val="tx1"/>
                          </a:solidFill>
                          <a:effectLst/>
                          <a:latin typeface="+mn-lt"/>
                          <a:ea typeface="+mn-ea"/>
                          <a:cs typeface="+mn-ea"/>
                          <a:sym typeface="+mn-lt"/>
                        </a:rPr>
                        <a:t>SerDes</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50Gb/s(PAM4) ; </a:t>
                      </a:r>
                      <a:endParaRPr lang="zh-TW" altLang="en-US" sz="1400">
                        <a:solidFill>
                          <a:schemeClr val="tx1"/>
                        </a:solidFill>
                        <a:latin typeface="+mn-lt"/>
                        <a:ea typeface="+mn-ea"/>
                        <a:cs typeface="+mn-ea"/>
                        <a:sym typeface="+mn-lt"/>
                      </a:endParaRPr>
                    </a:p>
                    <a:p>
                      <a:pPr marL="71755" lvl="0">
                        <a:buNone/>
                      </a:pPr>
                      <a:r>
                        <a:rPr lang="en-US" altLang="zh-TW" sz="1400">
                          <a:solidFill>
                            <a:schemeClr val="tx1"/>
                          </a:solidFill>
                          <a:latin typeface="+mn-lt"/>
                          <a:ea typeface="+mn-ea"/>
                          <a:cs typeface="+mn-ea"/>
                          <a:sym typeface="+mn-lt"/>
                        </a:rPr>
                        <a:t>25/10Gb/s (NRZ)</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marR="0" lvl="0" indent="0" algn="l">
                        <a:lnSpc>
                          <a:spcPct val="100000"/>
                        </a:lnSpc>
                        <a:spcBef>
                          <a:spcPts val="0"/>
                        </a:spcBef>
                        <a:spcAft>
                          <a:spcPts val="0"/>
                        </a:spcAft>
                        <a:buNone/>
                      </a:pPr>
                      <a:r>
                        <a:rPr lang="en-US" sz="1400" b="0" i="0" u="none" strike="noStrike" baseline="0" noProof="0">
                          <a:solidFill>
                            <a:schemeClr val="tx1"/>
                          </a:solidFill>
                          <a:latin typeface="+mn-lt"/>
                          <a:ea typeface="+mn-ea"/>
                          <a:cs typeface="+mn-ea"/>
                          <a:sym typeface="+mn-lt"/>
                        </a:rPr>
                        <a:t>50Gb/s (PAM4) ; </a:t>
                      </a:r>
                      <a:endParaRPr lang="zh-TW" altLang="en-US" sz="1400">
                        <a:solidFill>
                          <a:schemeClr val="tx1"/>
                        </a:solidFill>
                        <a:latin typeface="+mn-lt"/>
                        <a:ea typeface="+mn-ea"/>
                        <a:cs typeface="+mn-ea"/>
                        <a:sym typeface="+mn-lt"/>
                      </a:endParaRPr>
                    </a:p>
                    <a:p>
                      <a:pPr marL="71755" marR="0" lvl="0" indent="0" algn="l">
                        <a:lnSpc>
                          <a:spcPct val="100000"/>
                        </a:lnSpc>
                        <a:spcBef>
                          <a:spcPts val="0"/>
                        </a:spcBef>
                        <a:spcAft>
                          <a:spcPts val="0"/>
                        </a:spcAft>
                        <a:buNone/>
                      </a:pPr>
                      <a:r>
                        <a:rPr lang="en-US" sz="1400" b="0" i="0" u="none" strike="noStrike" baseline="0" noProof="0">
                          <a:solidFill>
                            <a:schemeClr val="tx1"/>
                          </a:solidFill>
                          <a:latin typeface="+mn-lt"/>
                          <a:ea typeface="+mn-ea"/>
                          <a:cs typeface="+mn-ea"/>
                          <a:sym typeface="+mn-lt"/>
                        </a:rPr>
                        <a:t>25Gb/s(NRZ) </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0867285"/>
                  </a:ext>
                </a:extLst>
              </a:tr>
              <a:tr h="309288">
                <a:tc>
                  <a:txBody>
                    <a:bodyPr/>
                    <a:lstStyle/>
                    <a:p>
                      <a:r>
                        <a:rPr lang="en-US" altLang="zh-TW" sz="1400" b="1">
                          <a:solidFill>
                            <a:schemeClr val="tx1"/>
                          </a:solidFill>
                          <a:latin typeface="+mn-lt"/>
                          <a:ea typeface="+mn-ea"/>
                          <a:cs typeface="+mn-ea"/>
                          <a:sym typeface="+mn-lt"/>
                        </a:rPr>
                        <a:t>Total throughput </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b="1">
                          <a:solidFill>
                            <a:schemeClr val="tx1"/>
                          </a:solidFill>
                          <a:latin typeface="+mn-lt"/>
                          <a:ea typeface="+mn-ea"/>
                          <a:cs typeface="+mn-ea"/>
                          <a:sym typeface="+mn-lt"/>
                        </a:rPr>
                        <a:t>200G</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100G</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0691236"/>
                  </a:ext>
                </a:extLst>
              </a:tr>
              <a:tr h="309288">
                <a:tc>
                  <a:txBody>
                    <a:bodyPr/>
                    <a:lstStyle/>
                    <a:p>
                      <a:r>
                        <a:rPr lang="en-US" altLang="zh-TW" sz="1400" b="1">
                          <a:solidFill>
                            <a:schemeClr val="tx1"/>
                          </a:solidFill>
                          <a:latin typeface="+mn-lt"/>
                          <a:ea typeface="+mn-ea"/>
                          <a:cs typeface="+mn-ea"/>
                          <a:sym typeface="+mn-lt"/>
                        </a:rPr>
                        <a:t>Port speed</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100Gbps</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100Gbps</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2616822"/>
                  </a:ext>
                </a:extLst>
              </a:tr>
              <a:tr h="309288">
                <a:tc>
                  <a:txBody>
                    <a:bodyPr/>
                    <a:lstStyle/>
                    <a:p>
                      <a:r>
                        <a:rPr lang="en-US" altLang="zh-TW" sz="1400" b="1">
                          <a:solidFill>
                            <a:schemeClr val="tx1"/>
                          </a:solidFill>
                          <a:latin typeface="+mn-lt"/>
                          <a:ea typeface="+mn-ea"/>
                          <a:cs typeface="+mn-ea"/>
                          <a:sym typeface="+mn-lt"/>
                        </a:rPr>
                        <a:t>Connector</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QSFP28</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QSFP28</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9253800"/>
                  </a:ext>
                </a:extLst>
              </a:tr>
              <a:tr h="309288">
                <a:tc>
                  <a:txBody>
                    <a:bodyPr/>
                    <a:lstStyle/>
                    <a:p>
                      <a:r>
                        <a:rPr lang="en-US" altLang="zh-TW" sz="1400" b="1">
                          <a:solidFill>
                            <a:schemeClr val="tx1"/>
                          </a:solidFill>
                          <a:latin typeface="+mn-lt"/>
                          <a:ea typeface="+mn-ea"/>
                          <a:cs typeface="+mn-ea"/>
                          <a:sym typeface="+mn-lt"/>
                        </a:rPr>
                        <a:t>Port split</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Not supported</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4 x 25GbE or 8 x 10GbE</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985003"/>
                  </a:ext>
                </a:extLst>
              </a:tr>
              <a:tr h="309288">
                <a:tc>
                  <a:txBody>
                    <a:bodyPr/>
                    <a:lstStyle/>
                    <a:p>
                      <a:r>
                        <a:rPr lang="en-US" altLang="zh-TW" sz="1400" b="1">
                          <a:solidFill>
                            <a:schemeClr val="tx1"/>
                          </a:solidFill>
                          <a:latin typeface="+mn-lt"/>
                          <a:ea typeface="+mn-ea"/>
                          <a:cs typeface="+mn-ea"/>
                          <a:sym typeface="+mn-lt"/>
                        </a:rPr>
                        <a:t>Port count</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71755" algn="ctr"/>
                      <a:r>
                        <a:rPr lang="en-US" altLang="zh-TW" sz="1400">
                          <a:solidFill>
                            <a:schemeClr val="tx1"/>
                          </a:solidFill>
                          <a:latin typeface="+mn-lt"/>
                          <a:ea typeface="+mn-ea"/>
                          <a:cs typeface="+mn-ea"/>
                          <a:sym typeface="+mn-lt"/>
                        </a:rPr>
                        <a:t>2 x QSFP28</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zh-TW" altLang="en-US"/>
                    </a:p>
                  </a:txBody>
                  <a:tcPr/>
                </a:tc>
                <a:extLst>
                  <a:ext uri="{0D108BD9-81ED-4DB2-BD59-A6C34878D82A}">
                    <a16:rowId xmlns:a16="http://schemas.microsoft.com/office/drawing/2014/main" val="3512690273"/>
                  </a:ext>
                </a:extLst>
              </a:tr>
              <a:tr h="502661">
                <a:tc>
                  <a:txBody>
                    <a:bodyPr/>
                    <a:lstStyle/>
                    <a:p>
                      <a:r>
                        <a:rPr lang="en-US" altLang="zh-TW" sz="1400" b="1">
                          <a:solidFill>
                            <a:schemeClr val="tx1"/>
                          </a:solidFill>
                          <a:latin typeface="+mn-lt"/>
                          <a:ea typeface="+mn-ea"/>
                          <a:cs typeface="+mn-ea"/>
                          <a:sym typeface="+mn-lt"/>
                        </a:rPr>
                        <a:t>Feature</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RDMA, </a:t>
                      </a:r>
                      <a:r>
                        <a:rPr lang="en-US" altLang="zh-TW" sz="1400" b="1">
                          <a:solidFill>
                            <a:schemeClr val="tx1"/>
                          </a:solidFill>
                          <a:latin typeface="+mn-lt"/>
                          <a:ea typeface="+mn-ea"/>
                          <a:cs typeface="+mn-ea"/>
                          <a:sym typeface="+mn-lt"/>
                        </a:rPr>
                        <a:t>RoCE</a:t>
                      </a:r>
                      <a:r>
                        <a:rPr lang="en-US" altLang="zh-TW" sz="1400" b="1" baseline="0">
                          <a:solidFill>
                            <a:schemeClr val="tx1"/>
                          </a:solidFill>
                          <a:latin typeface="+mn-lt"/>
                          <a:ea typeface="+mn-ea"/>
                          <a:cs typeface="+mn-ea"/>
                          <a:sym typeface="+mn-lt"/>
                        </a:rPr>
                        <a:t> v1/</a:t>
                      </a:r>
                      <a:r>
                        <a:rPr lang="en-US" altLang="zh-TW" sz="1400" b="1">
                          <a:solidFill>
                            <a:schemeClr val="tx1"/>
                          </a:solidFill>
                          <a:latin typeface="+mn-lt"/>
                          <a:ea typeface="+mn-ea"/>
                          <a:cs typeface="+mn-ea"/>
                          <a:sym typeface="+mn-lt"/>
                        </a:rPr>
                        <a:t>v2</a:t>
                      </a:r>
                      <a:r>
                        <a:rPr lang="en-US" altLang="zh-TW" sz="1400">
                          <a:solidFill>
                            <a:schemeClr val="tx1"/>
                          </a:solidFill>
                          <a:latin typeface="+mn-lt"/>
                          <a:ea typeface="+mn-ea"/>
                          <a:cs typeface="+mn-ea"/>
                          <a:sym typeface="+mn-lt"/>
                        </a:rPr>
                        <a:t>, SR-IOV(</a:t>
                      </a:r>
                      <a:r>
                        <a:rPr lang="en-US" altLang="zh-TW" sz="1400" b="1">
                          <a:solidFill>
                            <a:schemeClr val="tx1"/>
                          </a:solidFill>
                          <a:latin typeface="+mn-lt"/>
                          <a:ea typeface="+mn-ea"/>
                          <a:cs typeface="+mn-ea"/>
                          <a:sym typeface="+mn-lt"/>
                        </a:rPr>
                        <a:t>1K VFs</a:t>
                      </a:r>
                      <a:r>
                        <a:rPr lang="en-US" altLang="zh-TW" sz="1400">
                          <a:solidFill>
                            <a:schemeClr val="tx1"/>
                          </a:solidFill>
                          <a:latin typeface="+mn-lt"/>
                          <a:ea typeface="+mn-ea"/>
                          <a:cs typeface="+mn-ea"/>
                          <a:sym typeface="+mn-lt"/>
                        </a:rPr>
                        <a:t> &amp; 8 PFs), iSER</a:t>
                      </a:r>
                      <a:endParaRPr lang="zh-TW" altLang="en-US" sz="1400" err="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b="0" i="0" kern="1200">
                          <a:solidFill>
                            <a:schemeClr val="tx1"/>
                          </a:solidFill>
                          <a:effectLst/>
                          <a:latin typeface="+mn-lt"/>
                          <a:ea typeface="+mn-ea"/>
                          <a:cs typeface="+mn-ea"/>
                          <a:sym typeface="+mn-lt"/>
                        </a:rPr>
                        <a:t>iWARP/RDMA </a:t>
                      </a:r>
                      <a:r>
                        <a:rPr lang="en-US" altLang="zh-TW" sz="1400">
                          <a:solidFill>
                            <a:schemeClr val="tx1"/>
                          </a:solidFill>
                          <a:latin typeface="+mn-lt"/>
                          <a:ea typeface="+mn-ea"/>
                          <a:cs typeface="+mn-ea"/>
                          <a:sym typeface="+mn-lt"/>
                        </a:rPr>
                        <a:t>,RoCE v2, iSER, SR-IOV (256VFs &amp; 8PFs)</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7629252"/>
                  </a:ext>
                </a:extLst>
              </a:tr>
              <a:tr h="525789">
                <a:tc>
                  <a:txBody>
                    <a:bodyPr/>
                    <a:lstStyle/>
                    <a:p>
                      <a:r>
                        <a:rPr lang="en-US" altLang="zh-TW" sz="1400" b="1">
                          <a:solidFill>
                            <a:schemeClr val="tx1"/>
                          </a:solidFill>
                          <a:latin typeface="+mn-lt"/>
                          <a:ea typeface="+mn-ea"/>
                          <a:cs typeface="+mn-ea"/>
                          <a:sym typeface="+mn-lt"/>
                        </a:rPr>
                        <a:t>PCIe</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71755" algn="ctr"/>
                      <a:r>
                        <a:rPr lang="en-US" altLang="zh-TW" sz="1400">
                          <a:solidFill>
                            <a:schemeClr val="tx1"/>
                          </a:solidFill>
                          <a:latin typeface="+mn-lt"/>
                          <a:ea typeface="+mn-ea"/>
                          <a:cs typeface="+mn-ea"/>
                          <a:sym typeface="+mn-lt"/>
                        </a:rPr>
                        <a:t>PCIe Gen4 x16</a:t>
                      </a:r>
                    </a:p>
                    <a:p>
                      <a:pPr marL="71755" algn="ctr"/>
                      <a:r>
                        <a:rPr lang="en-US" altLang="zh-TW" sz="1400">
                          <a:solidFill>
                            <a:schemeClr val="tx1"/>
                          </a:solidFill>
                          <a:latin typeface="+mn-lt"/>
                          <a:ea typeface="+mn-ea"/>
                          <a:cs typeface="+mn-ea"/>
                          <a:sym typeface="+mn-lt"/>
                        </a:rPr>
                        <a:t>(Compatible with Gen3 with limited bandwidth)</a:t>
                      </a:r>
                      <a:endParaRPr lang="zh-TW"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zh-TW" altLang="en-US"/>
                    </a:p>
                  </a:txBody>
                  <a:tcPr/>
                </a:tc>
                <a:extLst>
                  <a:ext uri="{0D108BD9-81ED-4DB2-BD59-A6C34878D82A}">
                    <a16:rowId xmlns:a16="http://schemas.microsoft.com/office/drawing/2014/main" val="2545270953"/>
                  </a:ext>
                </a:extLst>
              </a:tr>
              <a:tr h="525789">
                <a:tc>
                  <a:txBody>
                    <a:bodyPr/>
                    <a:lstStyle/>
                    <a:p>
                      <a:r>
                        <a:rPr lang="en-US" altLang="zh-TW" sz="1400" b="1">
                          <a:solidFill>
                            <a:schemeClr val="tx1"/>
                          </a:solidFill>
                          <a:latin typeface="+mn-lt"/>
                          <a:ea typeface="+mn-ea"/>
                          <a:cs typeface="+mn-ea"/>
                          <a:sym typeface="+mn-lt"/>
                        </a:rPr>
                        <a:t>Support OS (QNAP)</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QTS 5.0.0 and later</a:t>
                      </a:r>
                    </a:p>
                    <a:p>
                      <a:pPr marL="71755"/>
                      <a:r>
                        <a:rPr lang="en-US" altLang="zh-TW" sz="1400">
                          <a:solidFill>
                            <a:schemeClr val="tx1"/>
                          </a:solidFill>
                          <a:latin typeface="+mn-lt"/>
                          <a:ea typeface="+mn-ea"/>
                          <a:cs typeface="+mn-ea"/>
                          <a:sym typeface="+mn-lt"/>
                        </a:rPr>
                        <a:t>QuTS hero h5.0.0 and later</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QTS, QuTS hero</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3641700"/>
                  </a:ext>
                </a:extLst>
              </a:tr>
              <a:tr h="309288">
                <a:tc>
                  <a:txBody>
                    <a:bodyPr/>
                    <a:lstStyle/>
                    <a:p>
                      <a:r>
                        <a:rPr lang="en-US" altLang="zh-TW" sz="1400" b="1">
                          <a:solidFill>
                            <a:schemeClr val="tx1"/>
                          </a:solidFill>
                          <a:latin typeface="+mn-lt"/>
                          <a:ea typeface="+mn-ea"/>
                          <a:cs typeface="+mn-ea"/>
                          <a:sym typeface="+mn-lt"/>
                        </a:rPr>
                        <a:t>Support OS</a:t>
                      </a:r>
                      <a:r>
                        <a:rPr lang="en-US" altLang="zh-TW" sz="1400" b="1" baseline="0">
                          <a:solidFill>
                            <a:schemeClr val="tx1"/>
                          </a:solidFill>
                          <a:latin typeface="+mn-lt"/>
                          <a:ea typeface="+mn-ea"/>
                          <a:cs typeface="+mn-ea"/>
                          <a:sym typeface="+mn-lt"/>
                        </a:rPr>
                        <a:t> (3</a:t>
                      </a:r>
                      <a:r>
                        <a:rPr lang="en-US" altLang="zh-TW" sz="1400" b="1" baseline="30000">
                          <a:solidFill>
                            <a:schemeClr val="tx1"/>
                          </a:solidFill>
                          <a:latin typeface="+mn-lt"/>
                          <a:ea typeface="+mn-ea"/>
                          <a:cs typeface="+mn-ea"/>
                          <a:sym typeface="+mn-lt"/>
                        </a:rPr>
                        <a:t>rd</a:t>
                      </a:r>
                      <a:r>
                        <a:rPr lang="en-US" altLang="zh-TW" sz="1400" b="1" baseline="0">
                          <a:solidFill>
                            <a:schemeClr val="tx1"/>
                          </a:solidFill>
                          <a:latin typeface="+mn-lt"/>
                          <a:ea typeface="+mn-ea"/>
                          <a:cs typeface="+mn-ea"/>
                          <a:sym typeface="+mn-lt"/>
                        </a:rPr>
                        <a:t> party)</a:t>
                      </a:r>
                      <a:endParaRPr lang="zh-TW" altLang="en-US" sz="1400" b="1">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Windows Server 2016 / 2019 ,</a:t>
                      </a:r>
                      <a:r>
                        <a:rPr lang="en-US" altLang="zh-TW" sz="1400" baseline="0">
                          <a:solidFill>
                            <a:schemeClr val="tx1"/>
                          </a:solidFill>
                          <a:latin typeface="+mn-lt"/>
                          <a:ea typeface="+mn-ea"/>
                          <a:cs typeface="+mn-ea"/>
                          <a:sym typeface="+mn-lt"/>
                        </a:rPr>
                        <a:t> </a:t>
                      </a:r>
                      <a:r>
                        <a:rPr lang="en-US" altLang="zh-TW" sz="1400">
                          <a:solidFill>
                            <a:schemeClr val="tx1"/>
                          </a:solidFill>
                          <a:latin typeface="+mn-lt"/>
                          <a:ea typeface="+mn-ea"/>
                          <a:cs typeface="+mn-ea"/>
                          <a:sym typeface="+mn-lt"/>
                        </a:rPr>
                        <a:t>Linux</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71755"/>
                      <a:r>
                        <a:rPr lang="en-US" altLang="zh-TW" sz="1400">
                          <a:solidFill>
                            <a:schemeClr val="tx1"/>
                          </a:solidFill>
                          <a:latin typeface="+mn-lt"/>
                          <a:ea typeface="+mn-ea"/>
                          <a:cs typeface="+mn-ea"/>
                          <a:sym typeface="+mn-lt"/>
                        </a:rPr>
                        <a:t>Windows Server 2016 / 2019 ,</a:t>
                      </a:r>
                      <a:r>
                        <a:rPr lang="en-US" altLang="zh-TW" sz="1400" baseline="0">
                          <a:solidFill>
                            <a:schemeClr val="tx1"/>
                          </a:solidFill>
                          <a:latin typeface="+mn-lt"/>
                          <a:ea typeface="+mn-ea"/>
                          <a:cs typeface="+mn-ea"/>
                          <a:sym typeface="+mn-lt"/>
                        </a:rPr>
                        <a:t> </a:t>
                      </a:r>
                      <a:r>
                        <a:rPr lang="en-US" altLang="zh-TW" sz="1400">
                          <a:solidFill>
                            <a:schemeClr val="tx1"/>
                          </a:solidFill>
                          <a:latin typeface="+mn-lt"/>
                          <a:ea typeface="+mn-ea"/>
                          <a:cs typeface="+mn-ea"/>
                          <a:sym typeface="+mn-lt"/>
                        </a:rPr>
                        <a:t>Linux</a:t>
                      </a:r>
                      <a:endParaRPr lang="zh-TW" altLang="en-US" sz="1400">
                        <a:solidFill>
                          <a:schemeClr val="tx1"/>
                        </a:solidFill>
                        <a:latin typeface="+mn-lt"/>
                        <a:ea typeface="+mn-ea"/>
                        <a:cs typeface="+mn-ea"/>
                        <a:sym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486039"/>
                  </a:ext>
                </a:extLst>
              </a:tr>
              <a:tr h="309849">
                <a:tc>
                  <a:txBody>
                    <a:bodyPr/>
                    <a:lstStyle/>
                    <a:p>
                      <a:pPr lvl="0">
                        <a:buNone/>
                      </a:pPr>
                      <a:r>
                        <a:rPr lang="en-US" altLang="zh-TW" sz="1400" b="1" baseline="0">
                          <a:solidFill>
                            <a:schemeClr val="tx1"/>
                          </a:solidFill>
                          <a:latin typeface="+mn-lt"/>
                          <a:ea typeface="+mn-ea"/>
                          <a:cs typeface="+mn-ea"/>
                        </a:rPr>
                        <a:t>Warranty</a:t>
                      </a:r>
                      <a:endParaRPr lang="en-US" altLang="zh-TW" sz="1400" b="1" baseline="0">
                        <a:solidFill>
                          <a:schemeClr val="tx1"/>
                        </a:solidFill>
                        <a:latin typeface="+mn-lt"/>
                        <a:ea typeface="+mn-ea"/>
                        <a:cs typeface="+mn-ea"/>
                        <a:sym typeface="+mn-lt"/>
                      </a:endParaRPr>
                    </a:p>
                  </a:txBody>
                  <a:tcPr>
                    <a:lnL w="0">
                      <a:noFill/>
                    </a:lnL>
                    <a:lnR w="0">
                      <a:noFill/>
                    </a:lnR>
                    <a:lnT w="0">
                      <a:noFill/>
                    </a:lnT>
                    <a:lnB w="0">
                      <a:noFill/>
                    </a:lnB>
                    <a:lnTlToBr w="12700" cmpd="sng">
                      <a:noFill/>
                      <a:prstDash val="solid"/>
                    </a:lnTlToBr>
                    <a:lnBlToTr w="12700" cmpd="sng">
                      <a:noFill/>
                      <a:prstDash val="solid"/>
                    </a:lnBlToTr>
                    <a:noFill/>
                  </a:tcPr>
                </a:tc>
                <a:tc>
                  <a:txBody>
                    <a:bodyPr/>
                    <a:lstStyle/>
                    <a:p>
                      <a:pPr marL="71755" lvl="0">
                        <a:buNone/>
                      </a:pPr>
                      <a:r>
                        <a:rPr lang="en-US" altLang="zh-TW" sz="1400">
                          <a:solidFill>
                            <a:schemeClr val="tx1"/>
                          </a:solidFill>
                          <a:latin typeface="+mn-lt"/>
                          <a:ea typeface="+mn-ea"/>
                          <a:cs typeface="+mn-ea"/>
                        </a:rPr>
                        <a:t>2 years</a:t>
                      </a:r>
                      <a:endParaRPr lang="en-US" altLang="zh-TW" sz="1400">
                        <a:solidFill>
                          <a:schemeClr val="tx1"/>
                        </a:solidFill>
                        <a:latin typeface="+mn-lt"/>
                        <a:ea typeface="+mn-ea"/>
                        <a:cs typeface="+mn-ea"/>
                        <a:sym typeface="+mn-lt"/>
                      </a:endParaRPr>
                    </a:p>
                  </a:txBody>
                  <a:tcPr>
                    <a:lnL w="0">
                      <a:noFill/>
                    </a:lnL>
                    <a:lnR w="0">
                      <a:noFill/>
                    </a:lnR>
                    <a:lnT w="0">
                      <a:noFill/>
                    </a:lnT>
                    <a:lnB w="0">
                      <a:noFill/>
                    </a:lnB>
                    <a:lnTlToBr w="12700" cmpd="sng">
                      <a:noFill/>
                      <a:prstDash val="solid"/>
                    </a:lnTlToBr>
                    <a:lnBlToTr w="12700" cmpd="sng">
                      <a:noFill/>
                      <a:prstDash val="solid"/>
                    </a:lnBlToTr>
                    <a:noFill/>
                  </a:tcPr>
                </a:tc>
                <a:tc>
                  <a:txBody>
                    <a:bodyPr/>
                    <a:lstStyle/>
                    <a:p>
                      <a:pPr marL="71755" lvl="0">
                        <a:buNone/>
                      </a:pPr>
                      <a:r>
                        <a:rPr lang="en-US" altLang="zh-TW" sz="1400">
                          <a:solidFill>
                            <a:schemeClr val="tx1"/>
                          </a:solidFill>
                          <a:latin typeface="+mn-lt"/>
                          <a:ea typeface="+mn-ea"/>
                          <a:cs typeface="+mn-ea"/>
                        </a:rPr>
                        <a:t>2 years</a:t>
                      </a:r>
                      <a:endParaRPr lang="en-US" altLang="zh-TW" sz="1400">
                        <a:solidFill>
                          <a:schemeClr val="tx1"/>
                        </a:solidFill>
                        <a:latin typeface="+mn-lt"/>
                        <a:ea typeface="+mn-ea"/>
                        <a:cs typeface="+mn-ea"/>
                        <a:sym typeface="+mn-lt"/>
                      </a:endParaRPr>
                    </a:p>
                  </a:txBody>
                  <a:tcP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1738352045"/>
                  </a:ext>
                </a:extLst>
              </a:tr>
            </a:tbl>
          </a:graphicData>
        </a:graphic>
      </p:graphicFrame>
      <p:pic>
        <p:nvPicPr>
          <p:cNvPr id="41" name="图片 57">
            <a:extLst>
              <a:ext uri="{FF2B5EF4-FFF2-40B4-BE49-F238E27FC236}">
                <a16:creationId xmlns:a16="http://schemas.microsoft.com/office/drawing/2014/main" id="{7D78F3B6-DB45-CD9E-AD49-3881714440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t="76775"/>
          <a:stretch>
            <a:fillRect/>
          </a:stretch>
        </p:blipFill>
        <p:spPr>
          <a:xfrm rot="5400000">
            <a:off x="5896924" y="2995423"/>
            <a:ext cx="2221184" cy="343047"/>
          </a:xfrm>
          <a:prstGeom prst="rect">
            <a:avLst/>
          </a:prstGeom>
        </p:spPr>
      </p:pic>
      <p:pic>
        <p:nvPicPr>
          <p:cNvPr id="42" name="图片 57">
            <a:extLst>
              <a:ext uri="{FF2B5EF4-FFF2-40B4-BE49-F238E27FC236}">
                <a16:creationId xmlns:a16="http://schemas.microsoft.com/office/drawing/2014/main" id="{DFC45220-CCE2-9952-CCEF-2E4FF499A0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t="76775"/>
          <a:stretch>
            <a:fillRect/>
          </a:stretch>
        </p:blipFill>
        <p:spPr>
          <a:xfrm rot="5400000">
            <a:off x="6750152" y="4582970"/>
            <a:ext cx="514726" cy="343047"/>
          </a:xfrm>
          <a:prstGeom prst="rect">
            <a:avLst/>
          </a:prstGeom>
        </p:spPr>
      </p:pic>
      <p:pic>
        <p:nvPicPr>
          <p:cNvPr id="43" name="图片 57">
            <a:extLst>
              <a:ext uri="{FF2B5EF4-FFF2-40B4-BE49-F238E27FC236}">
                <a16:creationId xmlns:a16="http://schemas.microsoft.com/office/drawing/2014/main" id="{E0D0BF6F-0C51-2FFD-005E-E0EEF9BD81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t="76775"/>
          <a:stretch>
            <a:fillRect/>
          </a:stretch>
        </p:blipFill>
        <p:spPr>
          <a:xfrm rot="5400000">
            <a:off x="6367818" y="5991343"/>
            <a:ext cx="1263271" cy="343047"/>
          </a:xfrm>
          <a:prstGeom prst="rect">
            <a:avLst/>
          </a:prstGeom>
        </p:spPr>
      </p:pic>
    </p:spTree>
    <p:extLst>
      <p:ext uri="{BB962C8B-B14F-4D97-AF65-F5344CB8AC3E}">
        <p14:creationId xmlns:p14="http://schemas.microsoft.com/office/powerpoint/2010/main" val="2369739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54FC7A5-2E03-75B5-9945-2314B1DB26A8}"/>
              </a:ext>
            </a:extLst>
          </p:cNvPr>
          <p:cNvSpPr txBox="1"/>
          <p:nvPr/>
        </p:nvSpPr>
        <p:spPr>
          <a:xfrm>
            <a:off x="750970" y="6163006"/>
            <a:ext cx="4796746" cy="537455"/>
          </a:xfrm>
          <a:prstGeom prst="rect">
            <a:avLst/>
          </a:prstGeom>
          <a:noFill/>
        </p:spPr>
        <p:txBody>
          <a:bodyPr wrap="square" rtlCol="0">
            <a:spAutoFit/>
          </a:bodyPr>
          <a:lstStyle/>
          <a:p>
            <a:pPr>
              <a:lnSpc>
                <a:spcPts val="1200"/>
              </a:lnSpc>
            </a:pPr>
            <a:r>
              <a:rPr lang="en-US" altLang="zh-TW" sz="750">
                <a:solidFill>
                  <a:schemeClr val="bg1"/>
                </a:solidFill>
                <a:cs typeface="+mn-ea"/>
                <a:sym typeface="+mn-lt"/>
              </a:rPr>
              <a:t>Copyright© 2022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252870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1183815A-4B3E-3A9D-E5C1-F1A59FD63E90}"/>
              </a:ext>
            </a:extLst>
          </p:cNvPr>
          <p:cNvSpPr txBox="1"/>
          <p:nvPr/>
        </p:nvSpPr>
        <p:spPr>
          <a:xfrm>
            <a:off x="343914" y="6242051"/>
            <a:ext cx="863180" cy="261610"/>
          </a:xfrm>
          <a:prstGeom prst="rect">
            <a:avLst/>
          </a:prstGeom>
          <a:noFill/>
        </p:spPr>
        <p:txBody>
          <a:bodyPr wrap="square" lIns="91440" tIns="45720" rIns="91440" bIns="45720" anchor="t">
            <a:spAutoFit/>
          </a:bodyPr>
          <a:lstStyle/>
          <a:p>
            <a:r>
              <a:rPr lang="zh-TW" altLang="en-US" sz="1100">
                <a:solidFill>
                  <a:schemeClr val="bg1"/>
                </a:solidFill>
                <a:cs typeface="+mn-ea"/>
                <a:sym typeface="+mn-lt"/>
              </a:rPr>
              <a:t>Source : </a:t>
            </a:r>
          </a:p>
        </p:txBody>
      </p:sp>
      <p:sp>
        <p:nvSpPr>
          <p:cNvPr id="6" name="文字方塊 5">
            <a:extLst>
              <a:ext uri="{FF2B5EF4-FFF2-40B4-BE49-F238E27FC236}">
                <a16:creationId xmlns:a16="http://schemas.microsoft.com/office/drawing/2014/main" id="{74FF805F-6521-4307-B6BF-1A0874627BC2}"/>
              </a:ext>
            </a:extLst>
          </p:cNvPr>
          <p:cNvSpPr txBox="1"/>
          <p:nvPr/>
        </p:nvSpPr>
        <p:spPr>
          <a:xfrm>
            <a:off x="0" y="272399"/>
            <a:ext cx="12192000" cy="1200329"/>
          </a:xfrm>
          <a:prstGeom prst="rect">
            <a:avLst/>
          </a:prstGeom>
          <a:noFill/>
        </p:spPr>
        <p:txBody>
          <a:bodyPr wrap="square" lIns="91440" tIns="45720" rIns="91440" bIns="45720" rtlCol="0" anchor="t">
            <a:spAutoFit/>
          </a:bodyPr>
          <a:lstStyle/>
          <a:p>
            <a:pPr algn="ctr"/>
            <a:r>
              <a:rPr lang="zh-TW" sz="3600">
                <a:solidFill>
                  <a:schemeClr val="bg2">
                    <a:lumMod val="10000"/>
                  </a:schemeClr>
                </a:solidFill>
                <a:cs typeface="+mn-ea"/>
                <a:sym typeface="+mn-lt"/>
              </a:rPr>
              <a:t>High-speed Internet has become indispensable for enterprise users</a:t>
            </a:r>
          </a:p>
        </p:txBody>
      </p:sp>
      <p:sp>
        <p:nvSpPr>
          <p:cNvPr id="23" name="文字方塊 22">
            <a:extLst>
              <a:ext uri="{FF2B5EF4-FFF2-40B4-BE49-F238E27FC236}">
                <a16:creationId xmlns:a16="http://schemas.microsoft.com/office/drawing/2014/main" id="{1E19A96F-0877-4410-890E-846CFAE0278D}"/>
              </a:ext>
            </a:extLst>
          </p:cNvPr>
          <p:cNvSpPr txBox="1"/>
          <p:nvPr/>
        </p:nvSpPr>
        <p:spPr>
          <a:xfrm>
            <a:off x="348055" y="2222495"/>
            <a:ext cx="3109731" cy="2374362"/>
          </a:xfrm>
          <a:prstGeom prst="rect">
            <a:avLst/>
          </a:prstGeom>
          <a:noFill/>
        </p:spPr>
        <p:txBody>
          <a:bodyPr wrap="square" lIns="91440" tIns="45720" rIns="91440" bIns="45720" rtlCol="0" anchor="t">
            <a:spAutoFit/>
          </a:bodyPr>
          <a:lstStyle/>
          <a:p>
            <a:pPr>
              <a:lnSpc>
                <a:spcPts val="2600"/>
              </a:lnSpc>
              <a:spcBef>
                <a:spcPts val="1000"/>
              </a:spcBef>
            </a:pPr>
            <a:r>
              <a:rPr lang="zh-TW">
                <a:solidFill>
                  <a:schemeClr val="bg1"/>
                </a:solidFill>
                <a:cs typeface="+mn-ea"/>
                <a:sym typeface="+mn-lt"/>
              </a:rPr>
              <a:t>According to the data of the Ethernet Alliance in 2022, with the continuous advancement of technology, the network speed demand of enterprise users has reached as high as 200G</a:t>
            </a:r>
            <a:r>
              <a:rPr lang="en-US" altLang="zh-TW">
                <a:solidFill>
                  <a:schemeClr val="bg1"/>
                </a:solidFill>
                <a:cs typeface="+mn-ea"/>
                <a:sym typeface="+mn-lt"/>
              </a:rPr>
              <a:t>bps</a:t>
            </a:r>
            <a:r>
              <a:rPr lang="zh-TW">
                <a:solidFill>
                  <a:schemeClr val="bg1"/>
                </a:solidFill>
                <a:cs typeface="+mn-ea"/>
                <a:sym typeface="+mn-lt"/>
              </a:rPr>
              <a:t>.</a:t>
            </a:r>
          </a:p>
        </p:txBody>
      </p:sp>
      <p:pic>
        <p:nvPicPr>
          <p:cNvPr id="1026" name="Picture 2" descr="https://ethernetalliance.org/wp-content/uploads/2022/03/Speedometer-LANDING-1024x576.png"/>
          <p:cNvPicPr>
            <a:picLocks noChangeAspect="1" noChangeArrowheads="1"/>
          </p:cNvPicPr>
          <p:nvPr/>
        </p:nvPicPr>
        <p:blipFill rotWithShape="1">
          <a:blip r:embed="rId3">
            <a:clrChange>
              <a:clrFrom>
                <a:srgbClr val="FDFEFF"/>
              </a:clrFrom>
              <a:clrTo>
                <a:srgbClr val="FDFEFF">
                  <a:alpha val="0"/>
                </a:srgbClr>
              </a:clrTo>
            </a:clrChange>
            <a:lum bright="70000" contrast="-70000"/>
            <a:extLst>
              <a:ext uri="{28A0092B-C50C-407E-A947-70E740481C1C}">
                <a14:useLocalDpi xmlns:a14="http://schemas.microsoft.com/office/drawing/2010/main" val="0"/>
              </a:ext>
            </a:extLst>
          </a:blip>
          <a:srcRect l="46962" t="6414" b="81856"/>
          <a:stretch/>
        </p:blipFill>
        <p:spPr bwMode="auto">
          <a:xfrm>
            <a:off x="7459134" y="7446422"/>
            <a:ext cx="3947197" cy="491066"/>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357235" y="6436323"/>
            <a:ext cx="2930236" cy="307777"/>
          </a:xfrm>
          <a:prstGeom prst="rect">
            <a:avLst/>
          </a:prstGeom>
          <a:noFill/>
        </p:spPr>
        <p:txBody>
          <a:bodyPr wrap="square" rtlCol="0">
            <a:spAutoFit/>
          </a:bodyPr>
          <a:lstStyle/>
          <a:p>
            <a:r>
              <a:rPr lang="en-US" altLang="zh-TW" sz="1400">
                <a:solidFill>
                  <a:schemeClr val="bg1"/>
                </a:solidFill>
                <a:cs typeface="+mn-ea"/>
                <a:sym typeface="+mn-lt"/>
              </a:rPr>
              <a:t>Ethernet Alliance © 2022</a:t>
            </a:r>
            <a:endParaRPr lang="zh-TW" altLang="en-US" sz="1400">
              <a:solidFill>
                <a:schemeClr val="bg1"/>
              </a:solidFill>
              <a:cs typeface="+mn-ea"/>
              <a:sym typeface="+mn-lt"/>
            </a:endParaRPr>
          </a:p>
        </p:txBody>
      </p:sp>
      <p:pic>
        <p:nvPicPr>
          <p:cNvPr id="4" name="圖片 3">
            <a:extLst>
              <a:ext uri="{FF2B5EF4-FFF2-40B4-BE49-F238E27FC236}">
                <a16:creationId xmlns:a16="http://schemas.microsoft.com/office/drawing/2014/main" id="{616A1917-67F2-83A0-7799-F21AD57B1AB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994526" y="2784782"/>
            <a:ext cx="9101281" cy="3997758"/>
          </a:xfrm>
          <a:prstGeom prst="rect">
            <a:avLst/>
          </a:prstGeom>
          <a:effectLst>
            <a:outerShdw blurRad="431800" dist="368300" dir="5760000" sx="106000" sy="106000" algn="ctr" rotWithShape="0">
              <a:srgbClr val="000000">
                <a:alpha val="34000"/>
              </a:srgbClr>
            </a:outerShdw>
          </a:effectLst>
        </p:spPr>
      </p:pic>
      <p:pic>
        <p:nvPicPr>
          <p:cNvPr id="7" name="圖片 6">
            <a:extLst>
              <a:ext uri="{FF2B5EF4-FFF2-40B4-BE49-F238E27FC236}">
                <a16:creationId xmlns:a16="http://schemas.microsoft.com/office/drawing/2014/main" id="{F79BC808-827C-85AE-56A0-ADC68B6AA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3359" y="2920981"/>
            <a:ext cx="1032972" cy="1032972"/>
          </a:xfrm>
          <a:prstGeom prst="rect">
            <a:avLst/>
          </a:prstGeom>
          <a:effectLst>
            <a:outerShdw blurRad="431800" dist="368300" dir="5760000" sx="106000" sy="106000" algn="ctr" rotWithShape="0">
              <a:srgbClr val="000000">
                <a:alpha val="34000"/>
              </a:srgbClr>
            </a:outerShdw>
          </a:effectLst>
        </p:spPr>
      </p:pic>
      <p:pic>
        <p:nvPicPr>
          <p:cNvPr id="9" name="圖片 8" descr="一張含有 文字, 裝置, 量表 的圖片&#10;&#10;自動產生的描述">
            <a:extLst>
              <a:ext uri="{FF2B5EF4-FFF2-40B4-BE49-F238E27FC236}">
                <a16:creationId xmlns:a16="http://schemas.microsoft.com/office/drawing/2014/main" id="{F1073A0D-91D6-5022-1DB8-9DFEFB8D1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8189" y="2920981"/>
            <a:ext cx="1032972" cy="1032972"/>
          </a:xfrm>
          <a:prstGeom prst="rect">
            <a:avLst/>
          </a:prstGeom>
          <a:effectLst>
            <a:outerShdw blurRad="431800" dist="368300" dir="5760000" sx="106000" sy="106000" algn="ctr" rotWithShape="0">
              <a:srgbClr val="000000">
                <a:alpha val="34000"/>
              </a:srgbClr>
            </a:outerShdw>
          </a:effectLst>
        </p:spPr>
      </p:pic>
      <p:pic>
        <p:nvPicPr>
          <p:cNvPr id="15" name="圖片 14">
            <a:extLst>
              <a:ext uri="{FF2B5EF4-FFF2-40B4-BE49-F238E27FC236}">
                <a16:creationId xmlns:a16="http://schemas.microsoft.com/office/drawing/2014/main" id="{1C66BA5E-4BF4-19D9-E6B0-06ACB0C697DE}"/>
              </a:ext>
            </a:extLst>
          </p:cNvPr>
          <p:cNvPicPr>
            <a:picLocks noChangeAspect="1"/>
          </p:cNvPicPr>
          <p:nvPr/>
        </p:nvPicPr>
        <p:blipFill rotWithShape="1">
          <a:blip r:embed="rId8">
            <a:extLst>
              <a:ext uri="{28A0092B-C50C-407E-A947-70E740481C1C}">
                <a14:useLocalDpi xmlns:a14="http://schemas.microsoft.com/office/drawing/2010/main" val="0"/>
              </a:ext>
            </a:extLst>
          </a:blip>
          <a:srcRect l="53056" t="63570" b="15927"/>
          <a:stretch/>
        </p:blipFill>
        <p:spPr>
          <a:xfrm>
            <a:off x="3185872" y="1744135"/>
            <a:ext cx="4652825" cy="956720"/>
          </a:xfrm>
          <a:prstGeom prst="rect">
            <a:avLst/>
          </a:prstGeom>
        </p:spPr>
      </p:pic>
      <p:pic>
        <p:nvPicPr>
          <p:cNvPr id="17" name="圖片 16">
            <a:extLst>
              <a:ext uri="{FF2B5EF4-FFF2-40B4-BE49-F238E27FC236}">
                <a16:creationId xmlns:a16="http://schemas.microsoft.com/office/drawing/2014/main" id="{8D760DB1-F277-E7F4-265A-06B716820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2409" y="2088107"/>
            <a:ext cx="3672456" cy="221469"/>
          </a:xfrm>
          <a:prstGeom prst="rect">
            <a:avLst/>
          </a:prstGeom>
        </p:spPr>
      </p:pic>
    </p:spTree>
    <p:extLst>
      <p:ext uri="{BB962C8B-B14F-4D97-AF65-F5344CB8AC3E}">
        <p14:creationId xmlns:p14="http://schemas.microsoft.com/office/powerpoint/2010/main" val="7525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oogle Shape;1112;gc428d55399_0_337">
            <a:extLst>
              <a:ext uri="{FF2B5EF4-FFF2-40B4-BE49-F238E27FC236}">
                <a16:creationId xmlns:a16="http://schemas.microsoft.com/office/drawing/2014/main" id="{D9C165AB-8910-5FF6-B75B-392388648B98}"/>
              </a:ext>
            </a:extLst>
          </p:cNvPr>
          <p:cNvGrpSpPr/>
          <p:nvPr/>
        </p:nvGrpSpPr>
        <p:grpSpPr>
          <a:xfrm>
            <a:off x="868023" y="4393740"/>
            <a:ext cx="3603851" cy="1908522"/>
            <a:chOff x="535858" y="2192097"/>
            <a:chExt cx="3078236" cy="4755000"/>
          </a:xfrm>
          <a:effectLst>
            <a:outerShdw blurRad="342900" dist="177800" dir="3600000" algn="t" rotWithShape="0">
              <a:prstClr val="black">
                <a:alpha val="40000"/>
              </a:prstClr>
            </a:outerShdw>
          </a:effectLst>
        </p:grpSpPr>
        <p:pic>
          <p:nvPicPr>
            <p:cNvPr id="78" name="Google Shape;1114;gc428d55399_0_337">
              <a:extLst>
                <a:ext uri="{FF2B5EF4-FFF2-40B4-BE49-F238E27FC236}">
                  <a16:creationId xmlns:a16="http://schemas.microsoft.com/office/drawing/2014/main" id="{0EF736E2-574A-AA6A-F95D-276D94D5629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9" name="Google Shape;1113;gc428d55399_0_337">
              <a:extLst>
                <a:ext uri="{FF2B5EF4-FFF2-40B4-BE49-F238E27FC236}">
                  <a16:creationId xmlns:a16="http://schemas.microsoft.com/office/drawing/2014/main" id="{D189A756-E15A-83D3-B170-7B0A97FEAF4D}"/>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80" name="Google Shape;1112;gc428d55399_0_337">
            <a:extLst>
              <a:ext uri="{FF2B5EF4-FFF2-40B4-BE49-F238E27FC236}">
                <a16:creationId xmlns:a16="http://schemas.microsoft.com/office/drawing/2014/main" id="{88BADAA8-7605-5A90-B4AD-35ADECAC5F7D}"/>
              </a:ext>
            </a:extLst>
          </p:cNvPr>
          <p:cNvGrpSpPr/>
          <p:nvPr/>
        </p:nvGrpSpPr>
        <p:grpSpPr>
          <a:xfrm>
            <a:off x="4478838" y="4390682"/>
            <a:ext cx="3603851" cy="1908522"/>
            <a:chOff x="535858" y="2192097"/>
            <a:chExt cx="3078236" cy="4755000"/>
          </a:xfrm>
          <a:effectLst>
            <a:outerShdw blurRad="342900" dist="177800" dir="3600000" algn="t" rotWithShape="0">
              <a:prstClr val="black">
                <a:alpha val="40000"/>
              </a:prstClr>
            </a:outerShdw>
          </a:effectLst>
        </p:grpSpPr>
        <p:pic>
          <p:nvPicPr>
            <p:cNvPr id="81" name="Google Shape;1114;gc428d55399_0_337">
              <a:extLst>
                <a:ext uri="{FF2B5EF4-FFF2-40B4-BE49-F238E27FC236}">
                  <a16:creationId xmlns:a16="http://schemas.microsoft.com/office/drawing/2014/main" id="{2105ADE4-7D4D-7AA8-ACBE-C519FF4B126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2" name="Google Shape;1113;gc428d55399_0_337">
              <a:extLst>
                <a:ext uri="{FF2B5EF4-FFF2-40B4-BE49-F238E27FC236}">
                  <a16:creationId xmlns:a16="http://schemas.microsoft.com/office/drawing/2014/main" id="{E538FCE5-E5B4-A538-A49C-97E0C6C55E20}"/>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83" name="Google Shape;1112;gc428d55399_0_337">
            <a:extLst>
              <a:ext uri="{FF2B5EF4-FFF2-40B4-BE49-F238E27FC236}">
                <a16:creationId xmlns:a16="http://schemas.microsoft.com/office/drawing/2014/main" id="{499C784A-E0B3-05F0-8E7F-74AD1794E576}"/>
              </a:ext>
            </a:extLst>
          </p:cNvPr>
          <p:cNvGrpSpPr/>
          <p:nvPr/>
        </p:nvGrpSpPr>
        <p:grpSpPr>
          <a:xfrm>
            <a:off x="8126184" y="4374557"/>
            <a:ext cx="3603851" cy="1908522"/>
            <a:chOff x="535858" y="2192097"/>
            <a:chExt cx="3078236" cy="4755000"/>
          </a:xfrm>
          <a:effectLst>
            <a:outerShdw blurRad="342900" dist="177800" dir="3600000" algn="t" rotWithShape="0">
              <a:prstClr val="black">
                <a:alpha val="40000"/>
              </a:prstClr>
            </a:outerShdw>
          </a:effectLst>
        </p:grpSpPr>
        <p:pic>
          <p:nvPicPr>
            <p:cNvPr id="84" name="Google Shape;1114;gc428d55399_0_337">
              <a:extLst>
                <a:ext uri="{FF2B5EF4-FFF2-40B4-BE49-F238E27FC236}">
                  <a16:creationId xmlns:a16="http://schemas.microsoft.com/office/drawing/2014/main" id="{D006469A-05A7-3DB1-862A-91A66FAF439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5" name="Google Shape;1113;gc428d55399_0_337">
              <a:extLst>
                <a:ext uri="{FF2B5EF4-FFF2-40B4-BE49-F238E27FC236}">
                  <a16:creationId xmlns:a16="http://schemas.microsoft.com/office/drawing/2014/main" id="{69074AC2-FA28-DDD6-6CD5-42E99F6E3CAE}"/>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71" name="Google Shape;1112;gc428d55399_0_337">
            <a:extLst>
              <a:ext uri="{FF2B5EF4-FFF2-40B4-BE49-F238E27FC236}">
                <a16:creationId xmlns:a16="http://schemas.microsoft.com/office/drawing/2014/main" id="{2C4D4224-2823-4CD4-A82B-640BE6EC7C03}"/>
              </a:ext>
            </a:extLst>
          </p:cNvPr>
          <p:cNvGrpSpPr/>
          <p:nvPr/>
        </p:nvGrpSpPr>
        <p:grpSpPr>
          <a:xfrm>
            <a:off x="4471874" y="2170270"/>
            <a:ext cx="3603851" cy="1908522"/>
            <a:chOff x="535858" y="2192097"/>
            <a:chExt cx="3078236" cy="4755000"/>
          </a:xfrm>
          <a:effectLst>
            <a:outerShdw blurRad="342900" dist="177800" dir="3600000" algn="t" rotWithShape="0">
              <a:prstClr val="black">
                <a:alpha val="40000"/>
              </a:prstClr>
            </a:outerShdw>
          </a:effectLst>
        </p:grpSpPr>
        <p:pic>
          <p:nvPicPr>
            <p:cNvPr id="72" name="Google Shape;1114;gc428d55399_0_337">
              <a:extLst>
                <a:ext uri="{FF2B5EF4-FFF2-40B4-BE49-F238E27FC236}">
                  <a16:creationId xmlns:a16="http://schemas.microsoft.com/office/drawing/2014/main" id="{8AEA8BF7-EBE4-2A4F-FBCA-4740244EF2E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3" name="Google Shape;1113;gc428d55399_0_337">
              <a:extLst>
                <a:ext uri="{FF2B5EF4-FFF2-40B4-BE49-F238E27FC236}">
                  <a16:creationId xmlns:a16="http://schemas.microsoft.com/office/drawing/2014/main" id="{36A71BCF-C6C0-7769-2966-705028744265}"/>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74" name="Google Shape;1112;gc428d55399_0_337">
            <a:extLst>
              <a:ext uri="{FF2B5EF4-FFF2-40B4-BE49-F238E27FC236}">
                <a16:creationId xmlns:a16="http://schemas.microsoft.com/office/drawing/2014/main" id="{618BBB18-A77E-BFBE-56A5-F7F5D4525238}"/>
              </a:ext>
            </a:extLst>
          </p:cNvPr>
          <p:cNvGrpSpPr/>
          <p:nvPr/>
        </p:nvGrpSpPr>
        <p:grpSpPr>
          <a:xfrm>
            <a:off x="8119220" y="2154145"/>
            <a:ext cx="3603851" cy="1908522"/>
            <a:chOff x="535858" y="2192097"/>
            <a:chExt cx="3078236" cy="4755000"/>
          </a:xfrm>
          <a:effectLst>
            <a:outerShdw blurRad="342900" dist="177800" dir="3600000" algn="t" rotWithShape="0">
              <a:prstClr val="black">
                <a:alpha val="40000"/>
              </a:prstClr>
            </a:outerShdw>
          </a:effectLst>
        </p:grpSpPr>
        <p:pic>
          <p:nvPicPr>
            <p:cNvPr id="75" name="Google Shape;1114;gc428d55399_0_337">
              <a:extLst>
                <a:ext uri="{FF2B5EF4-FFF2-40B4-BE49-F238E27FC236}">
                  <a16:creationId xmlns:a16="http://schemas.microsoft.com/office/drawing/2014/main" id="{C8E0EF2B-5FAA-00A5-C8DD-6BC41123E71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6" name="Google Shape;1113;gc428d55399_0_337">
              <a:extLst>
                <a:ext uri="{FF2B5EF4-FFF2-40B4-BE49-F238E27FC236}">
                  <a16:creationId xmlns:a16="http://schemas.microsoft.com/office/drawing/2014/main" id="{BBE134E8-56B0-BE74-514B-61CC84497342}"/>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grpSp>
        <p:nvGrpSpPr>
          <p:cNvPr id="68" name="Google Shape;1112;gc428d55399_0_337">
            <a:extLst>
              <a:ext uri="{FF2B5EF4-FFF2-40B4-BE49-F238E27FC236}">
                <a16:creationId xmlns:a16="http://schemas.microsoft.com/office/drawing/2014/main" id="{54198469-5B01-AC1A-B85B-A8D1EB055165}"/>
              </a:ext>
            </a:extLst>
          </p:cNvPr>
          <p:cNvGrpSpPr/>
          <p:nvPr/>
        </p:nvGrpSpPr>
        <p:grpSpPr>
          <a:xfrm>
            <a:off x="861059" y="2173328"/>
            <a:ext cx="3603851" cy="1908522"/>
            <a:chOff x="535858" y="2192097"/>
            <a:chExt cx="3078236" cy="4755000"/>
          </a:xfrm>
          <a:effectLst>
            <a:outerShdw blurRad="342900" dist="177800" dir="3600000" algn="t" rotWithShape="0">
              <a:prstClr val="black">
                <a:alpha val="40000"/>
              </a:prstClr>
            </a:outerShdw>
          </a:effectLst>
        </p:grpSpPr>
        <p:pic>
          <p:nvPicPr>
            <p:cNvPr id="69" name="Google Shape;1114;gc428d55399_0_337">
              <a:extLst>
                <a:ext uri="{FF2B5EF4-FFF2-40B4-BE49-F238E27FC236}">
                  <a16:creationId xmlns:a16="http://schemas.microsoft.com/office/drawing/2014/main" id="{9AB1344C-23B8-DE74-553A-6B84D1D4B12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0" name="Google Shape;1113;gc428d55399_0_337">
              <a:extLst>
                <a:ext uri="{FF2B5EF4-FFF2-40B4-BE49-F238E27FC236}">
                  <a16:creationId xmlns:a16="http://schemas.microsoft.com/office/drawing/2014/main" id="{C9F74E60-BED0-E3E5-4336-2E9743636DE4}"/>
                </a:ext>
              </a:extLst>
            </p:cNvPr>
            <p:cNvSpPr/>
            <p:nvPr/>
          </p:nvSpPr>
          <p:spPr>
            <a:xfrm>
              <a:off x="535858" y="2192097"/>
              <a:ext cx="2743200" cy="4755000"/>
            </a:xfrm>
            <a:prstGeom prst="rect">
              <a:avLst/>
            </a:prstGeom>
            <a:gradFill>
              <a:gsLst>
                <a:gs pos="0">
                  <a:srgbClr val="FFFFFF">
                    <a:alpha val="84000"/>
                  </a:srgbClr>
                </a:gs>
                <a:gs pos="16000">
                  <a:schemeClr val="lt1">
                    <a:alpha val="96000"/>
                  </a:schemeClr>
                </a:gs>
                <a:gs pos="90000">
                  <a:srgbClr val="F5F5F5">
                    <a:alpha val="98000"/>
                  </a:srgbClr>
                </a:gs>
                <a:gs pos="100000">
                  <a:srgbClr val="BFBFBF">
                    <a:alpha val="56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sp>
        <p:nvSpPr>
          <p:cNvPr id="38" name="文字方塊 37">
            <a:extLst>
              <a:ext uri="{FF2B5EF4-FFF2-40B4-BE49-F238E27FC236}">
                <a16:creationId xmlns:a16="http://schemas.microsoft.com/office/drawing/2014/main" id="{C10C8CBC-049A-0872-11AF-564A1AC69A66}"/>
              </a:ext>
            </a:extLst>
          </p:cNvPr>
          <p:cNvSpPr txBox="1"/>
          <p:nvPr/>
        </p:nvSpPr>
        <p:spPr>
          <a:xfrm>
            <a:off x="4641543" y="2340008"/>
            <a:ext cx="2480166" cy="830997"/>
          </a:xfrm>
          <a:prstGeom prst="rect">
            <a:avLst/>
          </a:prstGeom>
          <a:noFill/>
        </p:spPr>
        <p:txBody>
          <a:bodyPr wrap="none" lIns="91440" tIns="45720" rIns="91440" bIns="45720" rtlCol="0" anchor="t">
            <a:spAutoFit/>
          </a:bodyPr>
          <a:lstStyle/>
          <a:p>
            <a:r>
              <a:rPr kumimoji="1" lang="en-US" altLang="zh-TW" sz="4800" b="1">
                <a:solidFill>
                  <a:schemeClr val="accent5">
                    <a:lumMod val="75000"/>
                  </a:schemeClr>
                </a:solidFill>
                <a:cs typeface="+mn-ea"/>
                <a:sym typeface="+mn-lt"/>
              </a:rPr>
              <a:t>200GbE</a:t>
            </a:r>
            <a:endParaRPr kumimoji="1" lang="zh-TW" altLang="en-US" sz="4800" b="1">
              <a:solidFill>
                <a:schemeClr val="accent5">
                  <a:lumMod val="75000"/>
                </a:schemeClr>
              </a:solidFill>
              <a:cs typeface="+mn-ea"/>
              <a:sym typeface="+mn-lt"/>
            </a:endParaRPr>
          </a:p>
        </p:txBody>
      </p:sp>
      <p:sp>
        <p:nvSpPr>
          <p:cNvPr id="48" name="文字方塊 47">
            <a:extLst>
              <a:ext uri="{FF2B5EF4-FFF2-40B4-BE49-F238E27FC236}">
                <a16:creationId xmlns:a16="http://schemas.microsoft.com/office/drawing/2014/main" id="{CAA73C61-E210-13F9-C01B-12EFFED82DE2}"/>
              </a:ext>
            </a:extLst>
          </p:cNvPr>
          <p:cNvSpPr txBox="1"/>
          <p:nvPr/>
        </p:nvSpPr>
        <p:spPr>
          <a:xfrm>
            <a:off x="992410" y="2345818"/>
            <a:ext cx="2358338" cy="861774"/>
          </a:xfrm>
          <a:prstGeom prst="rect">
            <a:avLst/>
          </a:prstGeom>
          <a:noFill/>
        </p:spPr>
        <p:txBody>
          <a:bodyPr wrap="none" rtlCol="0">
            <a:spAutoFit/>
          </a:bodyPr>
          <a:lstStyle/>
          <a:p>
            <a:r>
              <a:rPr kumimoji="1" lang="en-US" altLang="zh-TW" sz="4800" b="1">
                <a:solidFill>
                  <a:schemeClr val="accent1">
                    <a:lumMod val="50000"/>
                  </a:schemeClr>
                </a:solidFill>
                <a:cs typeface="+mn-ea"/>
                <a:sym typeface="+mn-lt"/>
              </a:rPr>
              <a:t>NVIDIA</a:t>
            </a:r>
            <a:endParaRPr kumimoji="1" lang="zh-TW" altLang="en-US" sz="4800" b="1">
              <a:solidFill>
                <a:schemeClr val="accent1">
                  <a:lumMod val="50000"/>
                </a:schemeClr>
              </a:solidFill>
              <a:cs typeface="+mn-ea"/>
              <a:sym typeface="+mn-lt"/>
            </a:endParaRPr>
          </a:p>
        </p:txBody>
      </p:sp>
      <p:sp>
        <p:nvSpPr>
          <p:cNvPr id="49" name="文字方塊 48">
            <a:extLst>
              <a:ext uri="{FF2B5EF4-FFF2-40B4-BE49-F238E27FC236}">
                <a16:creationId xmlns:a16="http://schemas.microsoft.com/office/drawing/2014/main" id="{9E1DD1AF-86A9-BBC7-DB25-C04ACB01167C}"/>
              </a:ext>
            </a:extLst>
          </p:cNvPr>
          <p:cNvSpPr txBox="1"/>
          <p:nvPr/>
        </p:nvSpPr>
        <p:spPr>
          <a:xfrm>
            <a:off x="1034585" y="3112282"/>
            <a:ext cx="2010487" cy="707886"/>
          </a:xfrm>
          <a:prstGeom prst="rect">
            <a:avLst/>
          </a:prstGeom>
          <a:noFill/>
        </p:spPr>
        <p:txBody>
          <a:bodyPr wrap="none" rtlCol="0">
            <a:spAutoFit/>
          </a:bodyPr>
          <a:lstStyle/>
          <a:p>
            <a:r>
              <a:rPr kumimoji="1" lang="en-US" altLang="zh-TW" sz="2000" b="1">
                <a:solidFill>
                  <a:srgbClr val="3B3B3B"/>
                </a:solidFill>
                <a:cs typeface="+mn-ea"/>
                <a:sym typeface="+mn-lt"/>
              </a:rPr>
              <a:t>Mellanox</a:t>
            </a:r>
          </a:p>
          <a:p>
            <a:r>
              <a:rPr kumimoji="1" lang="en-US" altLang="zh-TW" sz="2000" b="1">
                <a:solidFill>
                  <a:srgbClr val="3B3B3B"/>
                </a:solidFill>
                <a:cs typeface="+mn-ea"/>
                <a:sym typeface="+mn-lt"/>
              </a:rPr>
              <a:t>ConnectX-6 Dx</a:t>
            </a:r>
            <a:endParaRPr kumimoji="1" lang="zh-TW" altLang="en-US" sz="2000" b="1">
              <a:solidFill>
                <a:srgbClr val="3B3B3B"/>
              </a:solidFill>
              <a:cs typeface="+mn-ea"/>
              <a:sym typeface="+mn-lt"/>
            </a:endParaRPr>
          </a:p>
        </p:txBody>
      </p:sp>
      <p:sp>
        <p:nvSpPr>
          <p:cNvPr id="50" name="文字方塊 49">
            <a:extLst>
              <a:ext uri="{FF2B5EF4-FFF2-40B4-BE49-F238E27FC236}">
                <a16:creationId xmlns:a16="http://schemas.microsoft.com/office/drawing/2014/main" id="{E22E351D-057F-B251-229C-D536B1E78486}"/>
              </a:ext>
            </a:extLst>
          </p:cNvPr>
          <p:cNvSpPr txBox="1"/>
          <p:nvPr/>
        </p:nvSpPr>
        <p:spPr>
          <a:xfrm>
            <a:off x="4641543" y="3102074"/>
            <a:ext cx="1467068" cy="707886"/>
          </a:xfrm>
          <a:prstGeom prst="rect">
            <a:avLst/>
          </a:prstGeom>
          <a:noFill/>
        </p:spPr>
        <p:txBody>
          <a:bodyPr wrap="none" rtlCol="0">
            <a:spAutoFit/>
          </a:bodyPr>
          <a:lstStyle/>
          <a:p>
            <a:r>
              <a:rPr kumimoji="1" lang="en-US" altLang="zh-TW" sz="2000" b="1">
                <a:solidFill>
                  <a:srgbClr val="3B3B3B"/>
                </a:solidFill>
                <a:cs typeface="+mn-ea"/>
                <a:sym typeface="+mn-lt"/>
              </a:rPr>
              <a:t>Total </a:t>
            </a:r>
          </a:p>
          <a:p>
            <a:r>
              <a:rPr kumimoji="1" lang="en-US" altLang="zh-TW" sz="2000" b="1">
                <a:solidFill>
                  <a:srgbClr val="3B3B3B"/>
                </a:solidFill>
                <a:cs typeface="+mn-ea"/>
                <a:sym typeface="+mn-lt"/>
              </a:rPr>
              <a:t>bandwidth</a:t>
            </a:r>
          </a:p>
        </p:txBody>
      </p:sp>
      <p:sp>
        <p:nvSpPr>
          <p:cNvPr id="53" name="文字方塊 52">
            <a:extLst>
              <a:ext uri="{FF2B5EF4-FFF2-40B4-BE49-F238E27FC236}">
                <a16:creationId xmlns:a16="http://schemas.microsoft.com/office/drawing/2014/main" id="{3A7917E5-B9AC-B09A-9AFE-9A4D01F48C7E}"/>
              </a:ext>
            </a:extLst>
          </p:cNvPr>
          <p:cNvSpPr txBox="1"/>
          <p:nvPr/>
        </p:nvSpPr>
        <p:spPr>
          <a:xfrm>
            <a:off x="8290676" y="2340008"/>
            <a:ext cx="1930337" cy="861774"/>
          </a:xfrm>
          <a:prstGeom prst="rect">
            <a:avLst/>
          </a:prstGeom>
          <a:noFill/>
        </p:spPr>
        <p:txBody>
          <a:bodyPr wrap="none" rtlCol="0">
            <a:spAutoFit/>
          </a:bodyPr>
          <a:lstStyle/>
          <a:p>
            <a:r>
              <a:rPr kumimoji="1" lang="en-US" altLang="zh-TW" sz="4800" b="1" err="1">
                <a:solidFill>
                  <a:schemeClr val="accent1">
                    <a:lumMod val="50000"/>
                  </a:schemeClr>
                </a:solidFill>
                <a:cs typeface="+mn-ea"/>
                <a:sym typeface="+mn-lt"/>
              </a:rPr>
              <a:t>RoCE</a:t>
            </a:r>
            <a:endParaRPr kumimoji="1" lang="zh-TW" altLang="en-US" sz="4800" b="1">
              <a:solidFill>
                <a:schemeClr val="accent1">
                  <a:lumMod val="50000"/>
                </a:schemeClr>
              </a:solidFill>
              <a:cs typeface="+mn-ea"/>
              <a:sym typeface="+mn-lt"/>
            </a:endParaRPr>
          </a:p>
        </p:txBody>
      </p:sp>
      <p:sp>
        <p:nvSpPr>
          <p:cNvPr id="54" name="文字方塊 53">
            <a:extLst>
              <a:ext uri="{FF2B5EF4-FFF2-40B4-BE49-F238E27FC236}">
                <a16:creationId xmlns:a16="http://schemas.microsoft.com/office/drawing/2014/main" id="{C2923ED6-956D-F504-E5C3-6955F50EB0E7}"/>
              </a:ext>
            </a:extLst>
          </p:cNvPr>
          <p:cNvSpPr txBox="1"/>
          <p:nvPr/>
        </p:nvSpPr>
        <p:spPr>
          <a:xfrm>
            <a:off x="8290676" y="3102074"/>
            <a:ext cx="1439818" cy="707886"/>
          </a:xfrm>
          <a:prstGeom prst="rect">
            <a:avLst/>
          </a:prstGeom>
          <a:noFill/>
        </p:spPr>
        <p:txBody>
          <a:bodyPr wrap="none" rtlCol="0">
            <a:spAutoFit/>
          </a:bodyPr>
          <a:lstStyle/>
          <a:p>
            <a:r>
              <a:rPr kumimoji="1" lang="en-US" altLang="zh-TW" sz="2000" b="1">
                <a:solidFill>
                  <a:srgbClr val="3B3B3B"/>
                </a:solidFill>
                <a:cs typeface="+mn-ea"/>
                <a:sym typeface="+mn-lt"/>
              </a:rPr>
              <a:t>V1/V2 </a:t>
            </a:r>
          </a:p>
          <a:p>
            <a:r>
              <a:rPr kumimoji="1" lang="en-US" altLang="zh-TW" sz="2000" b="1">
                <a:solidFill>
                  <a:srgbClr val="3B3B3B"/>
                </a:solidFill>
                <a:cs typeface="+mn-ea"/>
                <a:sym typeface="+mn-lt"/>
              </a:rPr>
              <a:t>supported</a:t>
            </a:r>
          </a:p>
        </p:txBody>
      </p:sp>
      <p:sp>
        <p:nvSpPr>
          <p:cNvPr id="56" name="文字方塊 55">
            <a:extLst>
              <a:ext uri="{FF2B5EF4-FFF2-40B4-BE49-F238E27FC236}">
                <a16:creationId xmlns:a16="http://schemas.microsoft.com/office/drawing/2014/main" id="{FB218EB9-F77E-EB8F-4877-FBE8EBCDB496}"/>
              </a:ext>
            </a:extLst>
          </p:cNvPr>
          <p:cNvSpPr txBox="1"/>
          <p:nvPr/>
        </p:nvSpPr>
        <p:spPr>
          <a:xfrm>
            <a:off x="4652462" y="4547291"/>
            <a:ext cx="2996333" cy="861774"/>
          </a:xfrm>
          <a:prstGeom prst="rect">
            <a:avLst/>
          </a:prstGeom>
          <a:noFill/>
        </p:spPr>
        <p:txBody>
          <a:bodyPr wrap="none" rtlCol="0">
            <a:spAutoFit/>
          </a:bodyPr>
          <a:lstStyle/>
          <a:p>
            <a:r>
              <a:rPr kumimoji="1" lang="en-US" altLang="zh-TW" sz="4800" b="1">
                <a:solidFill>
                  <a:schemeClr val="accent5">
                    <a:lumMod val="75000"/>
                  </a:schemeClr>
                </a:solidFill>
                <a:cs typeface="+mn-ea"/>
                <a:sym typeface="+mn-lt"/>
              </a:rPr>
              <a:t>Dual port</a:t>
            </a:r>
            <a:endParaRPr kumimoji="1" lang="zh-TW" altLang="en-US" sz="4800" b="1">
              <a:solidFill>
                <a:schemeClr val="accent5">
                  <a:lumMod val="75000"/>
                </a:schemeClr>
              </a:solidFill>
              <a:cs typeface="+mn-ea"/>
              <a:sym typeface="+mn-lt"/>
            </a:endParaRPr>
          </a:p>
        </p:txBody>
      </p:sp>
      <p:sp>
        <p:nvSpPr>
          <p:cNvPr id="59" name="文字方塊 58">
            <a:extLst>
              <a:ext uri="{FF2B5EF4-FFF2-40B4-BE49-F238E27FC236}">
                <a16:creationId xmlns:a16="http://schemas.microsoft.com/office/drawing/2014/main" id="{679F4A3C-6F45-FD4B-15BE-CEBD01C39D58}"/>
              </a:ext>
            </a:extLst>
          </p:cNvPr>
          <p:cNvSpPr txBox="1"/>
          <p:nvPr/>
        </p:nvSpPr>
        <p:spPr>
          <a:xfrm>
            <a:off x="1003329" y="4553101"/>
            <a:ext cx="2927404" cy="861774"/>
          </a:xfrm>
          <a:prstGeom prst="rect">
            <a:avLst/>
          </a:prstGeom>
          <a:noFill/>
        </p:spPr>
        <p:txBody>
          <a:bodyPr wrap="none" rtlCol="0">
            <a:spAutoFit/>
          </a:bodyPr>
          <a:lstStyle/>
          <a:p>
            <a:r>
              <a:rPr kumimoji="1" lang="en-US" altLang="zh-TW" sz="4800" b="1">
                <a:solidFill>
                  <a:schemeClr val="accent1">
                    <a:lumMod val="50000"/>
                  </a:schemeClr>
                </a:solidFill>
                <a:cs typeface="+mn-ea"/>
                <a:sym typeface="+mn-lt"/>
              </a:rPr>
              <a:t>X16 PCIe</a:t>
            </a:r>
            <a:endParaRPr kumimoji="1" lang="zh-TW" altLang="en-US" sz="4800" b="1">
              <a:solidFill>
                <a:schemeClr val="accent1">
                  <a:lumMod val="50000"/>
                </a:schemeClr>
              </a:solidFill>
              <a:cs typeface="+mn-ea"/>
              <a:sym typeface="+mn-lt"/>
            </a:endParaRPr>
          </a:p>
        </p:txBody>
      </p:sp>
      <p:sp>
        <p:nvSpPr>
          <p:cNvPr id="60" name="文字方塊 59">
            <a:extLst>
              <a:ext uri="{FF2B5EF4-FFF2-40B4-BE49-F238E27FC236}">
                <a16:creationId xmlns:a16="http://schemas.microsoft.com/office/drawing/2014/main" id="{4458E1DC-DF0B-6BD8-547D-DF879B667B55}"/>
              </a:ext>
            </a:extLst>
          </p:cNvPr>
          <p:cNvSpPr txBox="1"/>
          <p:nvPr/>
        </p:nvSpPr>
        <p:spPr>
          <a:xfrm>
            <a:off x="1045504" y="5319565"/>
            <a:ext cx="1423788" cy="707886"/>
          </a:xfrm>
          <a:prstGeom prst="rect">
            <a:avLst/>
          </a:prstGeom>
          <a:noFill/>
        </p:spPr>
        <p:txBody>
          <a:bodyPr wrap="none" rtlCol="0">
            <a:spAutoFit/>
          </a:bodyPr>
          <a:lstStyle/>
          <a:p>
            <a:r>
              <a:rPr kumimoji="1" lang="en-US" altLang="zh-TW" sz="2000" b="1">
                <a:solidFill>
                  <a:srgbClr val="3B3B3B"/>
                </a:solidFill>
                <a:cs typeface="+mn-ea"/>
                <a:sym typeface="+mn-lt"/>
              </a:rPr>
              <a:t>Gen4 and </a:t>
            </a:r>
          </a:p>
          <a:p>
            <a:r>
              <a:rPr kumimoji="1" lang="en-US" altLang="zh-TW" sz="2000" b="1">
                <a:solidFill>
                  <a:srgbClr val="3B3B3B"/>
                </a:solidFill>
                <a:cs typeface="+mn-ea"/>
                <a:sym typeface="+mn-lt"/>
              </a:rPr>
              <a:t>Gen3</a:t>
            </a:r>
            <a:endParaRPr kumimoji="1" lang="zh-TW" altLang="en-US" sz="2000" b="1">
              <a:solidFill>
                <a:srgbClr val="3B3B3B"/>
              </a:solidFill>
              <a:cs typeface="+mn-ea"/>
              <a:sym typeface="+mn-lt"/>
            </a:endParaRPr>
          </a:p>
        </p:txBody>
      </p:sp>
      <p:sp>
        <p:nvSpPr>
          <p:cNvPr id="61" name="文字方塊 60">
            <a:extLst>
              <a:ext uri="{FF2B5EF4-FFF2-40B4-BE49-F238E27FC236}">
                <a16:creationId xmlns:a16="http://schemas.microsoft.com/office/drawing/2014/main" id="{1E0B7051-1C0C-0DEA-03F0-6BFEAA839162}"/>
              </a:ext>
            </a:extLst>
          </p:cNvPr>
          <p:cNvSpPr txBox="1"/>
          <p:nvPr/>
        </p:nvSpPr>
        <p:spPr>
          <a:xfrm>
            <a:off x="4652462" y="5309357"/>
            <a:ext cx="1210588" cy="707886"/>
          </a:xfrm>
          <a:prstGeom prst="rect">
            <a:avLst/>
          </a:prstGeom>
          <a:noFill/>
        </p:spPr>
        <p:txBody>
          <a:bodyPr wrap="none" rtlCol="0">
            <a:spAutoFit/>
          </a:bodyPr>
          <a:lstStyle/>
          <a:p>
            <a:r>
              <a:rPr kumimoji="1" lang="en-US" altLang="zh-TW" sz="2000" b="1">
                <a:solidFill>
                  <a:srgbClr val="3B3B3B"/>
                </a:solidFill>
                <a:cs typeface="+mn-ea"/>
                <a:sym typeface="+mn-lt"/>
              </a:rPr>
              <a:t>100GbE </a:t>
            </a:r>
          </a:p>
          <a:p>
            <a:r>
              <a:rPr kumimoji="1" lang="en-US" altLang="zh-TW" sz="2000" b="1">
                <a:solidFill>
                  <a:srgbClr val="3B3B3B"/>
                </a:solidFill>
                <a:cs typeface="+mn-ea"/>
                <a:sym typeface="+mn-lt"/>
              </a:rPr>
              <a:t>QSFP28</a:t>
            </a:r>
          </a:p>
        </p:txBody>
      </p:sp>
      <p:sp>
        <p:nvSpPr>
          <p:cNvPr id="63" name="文字方塊 62">
            <a:extLst>
              <a:ext uri="{FF2B5EF4-FFF2-40B4-BE49-F238E27FC236}">
                <a16:creationId xmlns:a16="http://schemas.microsoft.com/office/drawing/2014/main" id="{262AD8B9-42DA-4A1F-FF43-E9471AEFFB3E}"/>
              </a:ext>
            </a:extLst>
          </p:cNvPr>
          <p:cNvSpPr txBox="1"/>
          <p:nvPr/>
        </p:nvSpPr>
        <p:spPr>
          <a:xfrm>
            <a:off x="8301595" y="4843292"/>
            <a:ext cx="2393604" cy="861774"/>
          </a:xfrm>
          <a:prstGeom prst="rect">
            <a:avLst/>
          </a:prstGeom>
          <a:noFill/>
        </p:spPr>
        <p:txBody>
          <a:bodyPr wrap="none" rtlCol="0">
            <a:spAutoFit/>
          </a:bodyPr>
          <a:lstStyle/>
          <a:p>
            <a:r>
              <a:rPr kumimoji="1" lang="en-US" altLang="zh-TW" sz="4800" b="1">
                <a:solidFill>
                  <a:schemeClr val="accent1">
                    <a:lumMod val="50000"/>
                  </a:schemeClr>
                </a:solidFill>
                <a:cs typeface="+mn-ea"/>
                <a:sym typeface="+mn-lt"/>
              </a:rPr>
              <a:t>SR-IOV</a:t>
            </a:r>
            <a:endParaRPr kumimoji="1" lang="zh-TW" altLang="en-US" sz="4800" b="1">
              <a:solidFill>
                <a:schemeClr val="accent1">
                  <a:lumMod val="50000"/>
                </a:schemeClr>
              </a:solidFill>
              <a:cs typeface="+mn-ea"/>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011660" y="212669"/>
            <a:ext cx="10051898" cy="1181927"/>
          </a:xfrm>
          <a:prstGeom prst="rect">
            <a:avLst/>
          </a:prstGeom>
          <a:noFill/>
        </p:spPr>
        <p:txBody>
          <a:bodyPr wrap="square" lIns="91440" tIns="45720" rIns="91440" bIns="45720" rtlCol="0" anchor="t">
            <a:spAutoFit/>
          </a:bodyPr>
          <a:lstStyle/>
          <a:p>
            <a:pPr algn="ctr" defTabSz="914126">
              <a:lnSpc>
                <a:spcPts val="4400"/>
              </a:lnSpc>
              <a:defRPr/>
            </a:pPr>
            <a:r>
              <a:rPr lang="en-US" altLang="zh-TW" sz="3600">
                <a:solidFill>
                  <a:schemeClr val="bg2">
                    <a:lumMod val="10000"/>
                  </a:schemeClr>
                </a:solidFill>
                <a:cs typeface="+mn-ea"/>
                <a:sym typeface="+mn-lt"/>
              </a:rPr>
              <a:t>200GbE networking capability, Hardened virtualization and encryption acceleration</a:t>
            </a:r>
          </a:p>
        </p:txBody>
      </p:sp>
    </p:spTree>
    <p:extLst>
      <p:ext uri="{BB962C8B-B14F-4D97-AF65-F5344CB8AC3E}">
        <p14:creationId xmlns:p14="http://schemas.microsoft.com/office/powerpoint/2010/main" val="309320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70" y="4457950"/>
            <a:ext cx="3623029" cy="2264796"/>
          </a:xfrm>
          <a:prstGeom prst="rect">
            <a:avLst/>
          </a:prstGeom>
        </p:spPr>
      </p:pic>
      <p:pic>
        <p:nvPicPr>
          <p:cNvPr id="38" name="圖片 37">
            <a:extLst>
              <a:ext uri="{FF2B5EF4-FFF2-40B4-BE49-F238E27FC236}">
                <a16:creationId xmlns:a16="http://schemas.microsoft.com/office/drawing/2014/main" id="{D7C73A30-18B7-C874-1E57-03CA3F313D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4931813" y="5590348"/>
            <a:ext cx="3133738" cy="727390"/>
          </a:xfrm>
          <a:prstGeom prst="rect">
            <a:avLst/>
          </a:prstGeom>
        </p:spPr>
      </p:pic>
      <p:pic>
        <p:nvPicPr>
          <p:cNvPr id="37" name="圖片 36">
            <a:extLst>
              <a:ext uri="{FF2B5EF4-FFF2-40B4-BE49-F238E27FC236}">
                <a16:creationId xmlns:a16="http://schemas.microsoft.com/office/drawing/2014/main" id="{E57818D6-88DF-60F5-0922-12460882B8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4917529" y="3850529"/>
            <a:ext cx="3133738" cy="727390"/>
          </a:xfrm>
          <a:prstGeom prst="rect">
            <a:avLst/>
          </a:prstGeom>
        </p:spPr>
      </p:pic>
      <p:pic>
        <p:nvPicPr>
          <p:cNvPr id="32" name="圖片 31">
            <a:extLst>
              <a:ext uri="{FF2B5EF4-FFF2-40B4-BE49-F238E27FC236}">
                <a16:creationId xmlns:a16="http://schemas.microsoft.com/office/drawing/2014/main" id="{4E6EF3E7-81B3-DCAB-F55B-FF6A856E5D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0" y="5547788"/>
            <a:ext cx="4512339" cy="714809"/>
          </a:xfrm>
          <a:prstGeom prst="rect">
            <a:avLst/>
          </a:prstGeom>
        </p:spPr>
      </p:pic>
      <p:sp>
        <p:nvSpPr>
          <p:cNvPr id="3" name="矩形 2"/>
          <p:cNvSpPr/>
          <p:nvPr/>
        </p:nvSpPr>
        <p:spPr>
          <a:xfrm>
            <a:off x="219777" y="274323"/>
            <a:ext cx="11752446" cy="1746184"/>
          </a:xfrm>
          <a:prstGeom prst="rect">
            <a:avLst/>
          </a:prstGeom>
        </p:spPr>
        <p:txBody>
          <a:bodyPr wrap="square" lIns="91440" tIns="45720" rIns="91440" bIns="45720" anchor="t">
            <a:spAutoFit/>
          </a:bodyPr>
          <a:lstStyle/>
          <a:p>
            <a:pPr algn="ctr" defTabSz="914126">
              <a:lnSpc>
                <a:spcPts val="4400"/>
              </a:lnSpc>
              <a:defRPr/>
            </a:pPr>
            <a:r>
              <a:rPr lang="en-US" altLang="zh-TW" sz="3500">
                <a:solidFill>
                  <a:schemeClr val="bg1"/>
                </a:solidFill>
                <a:cs typeface="+mn-ea"/>
                <a:sym typeface="+mn-lt"/>
              </a:rPr>
              <a:t>Through the QXG-100G2SF-CX6 , we can enjoy 200GbE total bandwidth, under 4K/8K video editing requirement</a:t>
            </a:r>
          </a:p>
        </p:txBody>
      </p:sp>
      <p:sp>
        <p:nvSpPr>
          <p:cNvPr id="5" name="矩形 4"/>
          <p:cNvSpPr/>
          <p:nvPr/>
        </p:nvSpPr>
        <p:spPr>
          <a:xfrm>
            <a:off x="1006255" y="1863855"/>
            <a:ext cx="9294972" cy="1061829"/>
          </a:xfrm>
          <a:prstGeom prst="rect">
            <a:avLst/>
          </a:prstGeom>
        </p:spPr>
        <p:txBody>
          <a:bodyPr wrap="square" lIns="91440" tIns="45720" rIns="91440" bIns="45720" anchor="t">
            <a:spAutoFit/>
          </a:bodyPr>
          <a:lstStyle/>
          <a:p>
            <a:pPr>
              <a:lnSpc>
                <a:spcPts val="2600"/>
              </a:lnSpc>
            </a:pPr>
            <a:r>
              <a:rPr lang="en-US" altLang="zh-TW">
                <a:solidFill>
                  <a:schemeClr val="bg2">
                    <a:lumMod val="10000"/>
                  </a:schemeClr>
                </a:solidFill>
                <a:cs typeface="+mn-ea"/>
                <a:sym typeface="+mn-lt"/>
              </a:rPr>
              <a:t>Connect the two 100GbE ports on the QXG-100G2SF-CX6 to a 100GbE or faster network switch for a  200GbE total bandwidth, allowing you to co-work across teams in today's ever-increasing amount of information </a:t>
            </a:r>
          </a:p>
        </p:txBody>
      </p:sp>
      <p:sp>
        <p:nvSpPr>
          <p:cNvPr id="6" name="矩形 5">
            <a:extLst>
              <a:ext uri="{FF2B5EF4-FFF2-40B4-BE49-F238E27FC236}">
                <a16:creationId xmlns:a16="http://schemas.microsoft.com/office/drawing/2014/main" id="{0B564FA8-767B-ECB8-5074-67D7D4842931}"/>
              </a:ext>
            </a:extLst>
          </p:cNvPr>
          <p:cNvSpPr/>
          <p:nvPr/>
        </p:nvSpPr>
        <p:spPr>
          <a:xfrm>
            <a:off x="2007458" y="4072258"/>
            <a:ext cx="2354945" cy="307777"/>
          </a:xfrm>
          <a:prstGeom prst="rect">
            <a:avLst/>
          </a:prstGeom>
        </p:spPr>
        <p:txBody>
          <a:bodyPr wrap="square" lIns="91440" tIns="45720" rIns="91440" bIns="45720" anchor="t">
            <a:spAutoFit/>
          </a:bodyPr>
          <a:lstStyle/>
          <a:p>
            <a:r>
              <a:rPr lang="zh-TW" altLang="en-US" sz="1400">
                <a:cs typeface="+mn-ea"/>
                <a:sym typeface="+mn-lt"/>
              </a:rPr>
              <a:t>QXG-100G2SF-CX6</a:t>
            </a:r>
            <a:endParaRPr lang="zh-TW" sz="1400">
              <a:cs typeface="+mn-ea"/>
              <a:sym typeface="+mn-lt"/>
            </a:endParaRPr>
          </a:p>
        </p:txBody>
      </p:sp>
      <p:sp>
        <p:nvSpPr>
          <p:cNvPr id="7" name="矩形 6">
            <a:extLst>
              <a:ext uri="{FF2B5EF4-FFF2-40B4-BE49-F238E27FC236}">
                <a16:creationId xmlns:a16="http://schemas.microsoft.com/office/drawing/2014/main" id="{22874D7B-0BCD-44FE-E945-0A88521088D7}"/>
              </a:ext>
            </a:extLst>
          </p:cNvPr>
          <p:cNvSpPr/>
          <p:nvPr/>
        </p:nvSpPr>
        <p:spPr>
          <a:xfrm>
            <a:off x="941163" y="6105327"/>
            <a:ext cx="2354945" cy="307777"/>
          </a:xfrm>
          <a:prstGeom prst="rect">
            <a:avLst/>
          </a:prstGeom>
        </p:spPr>
        <p:txBody>
          <a:bodyPr wrap="square" lIns="91440" tIns="45720" rIns="91440" bIns="45720" anchor="t">
            <a:spAutoFit/>
          </a:bodyPr>
          <a:lstStyle/>
          <a:p>
            <a:pPr algn="ctr"/>
            <a:r>
              <a:rPr lang="zh-TW" altLang="en-US" sz="1400">
                <a:cs typeface="+mn-ea"/>
                <a:sym typeface="+mn-lt"/>
              </a:rPr>
              <a:t>All-Flash NAS</a:t>
            </a:r>
            <a:endParaRPr lang="zh-TW" sz="1400">
              <a:cs typeface="+mn-ea"/>
              <a:sym typeface="+mn-lt"/>
            </a:endParaRPr>
          </a:p>
        </p:txBody>
      </p:sp>
      <p:sp>
        <p:nvSpPr>
          <p:cNvPr id="21" name="文字方塊 20">
            <a:extLst>
              <a:ext uri="{FF2B5EF4-FFF2-40B4-BE49-F238E27FC236}">
                <a16:creationId xmlns:a16="http://schemas.microsoft.com/office/drawing/2014/main" id="{B90CB1D5-7AAD-6216-62B7-DCF615C8E9AA}"/>
              </a:ext>
            </a:extLst>
          </p:cNvPr>
          <p:cNvSpPr txBox="1"/>
          <p:nvPr/>
        </p:nvSpPr>
        <p:spPr>
          <a:xfrm>
            <a:off x="4181690" y="3639550"/>
            <a:ext cx="1265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b="1">
                <a:solidFill>
                  <a:srgbClr val="005EA4"/>
                </a:solidFill>
                <a:cs typeface="+mn-ea"/>
                <a:sym typeface="+mn-lt"/>
              </a:rPr>
              <a:t>100 GbE</a:t>
            </a:r>
            <a:endParaRPr lang="zh-TW" altLang="en-US" sz="1600" b="1">
              <a:solidFill>
                <a:srgbClr val="005EA4"/>
              </a:solidFill>
              <a:cs typeface="+mn-ea"/>
              <a:sym typeface="+mn-lt"/>
            </a:endParaRPr>
          </a:p>
        </p:txBody>
      </p:sp>
      <p:sp>
        <p:nvSpPr>
          <p:cNvPr id="22" name="文字方塊 21">
            <a:extLst>
              <a:ext uri="{FF2B5EF4-FFF2-40B4-BE49-F238E27FC236}">
                <a16:creationId xmlns:a16="http://schemas.microsoft.com/office/drawing/2014/main" id="{1D1B4756-E7DD-7697-3CF3-6E5E8FCBC651}"/>
              </a:ext>
            </a:extLst>
          </p:cNvPr>
          <p:cNvSpPr txBox="1"/>
          <p:nvPr/>
        </p:nvSpPr>
        <p:spPr>
          <a:xfrm>
            <a:off x="4252402" y="5291582"/>
            <a:ext cx="1265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b="1">
                <a:solidFill>
                  <a:srgbClr val="005EA4"/>
                </a:solidFill>
                <a:cs typeface="+mn-ea"/>
                <a:sym typeface="+mn-lt"/>
              </a:rPr>
              <a:t>100 GbE</a:t>
            </a:r>
            <a:endParaRPr lang="zh-TW" altLang="en-US" sz="1600" b="1">
              <a:solidFill>
                <a:srgbClr val="005EA4"/>
              </a:solidFill>
              <a:cs typeface="+mn-ea"/>
              <a:sym typeface="+mn-lt"/>
            </a:endParaRPr>
          </a:p>
        </p:txBody>
      </p:sp>
      <p:pic>
        <p:nvPicPr>
          <p:cNvPr id="16" name="圖片 15">
            <a:extLst>
              <a:ext uri="{FF2B5EF4-FFF2-40B4-BE49-F238E27FC236}">
                <a16:creationId xmlns:a16="http://schemas.microsoft.com/office/drawing/2014/main" id="{087D6E9E-B312-C06B-A71C-F9880DF324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0135" y="4259560"/>
            <a:ext cx="2260600" cy="1415677"/>
          </a:xfrm>
          <a:prstGeom prst="rect">
            <a:avLst/>
          </a:prstGeom>
        </p:spPr>
      </p:pic>
      <p:cxnSp>
        <p:nvCxnSpPr>
          <p:cNvPr id="17" name="接點: 肘形 16">
            <a:extLst>
              <a:ext uri="{FF2B5EF4-FFF2-40B4-BE49-F238E27FC236}">
                <a16:creationId xmlns:a16="http://schemas.microsoft.com/office/drawing/2014/main" id="{277242D5-CFBE-D423-3F97-277AA926D871}"/>
              </a:ext>
            </a:extLst>
          </p:cNvPr>
          <p:cNvCxnSpPr/>
          <p:nvPr/>
        </p:nvCxnSpPr>
        <p:spPr>
          <a:xfrm flipH="1">
            <a:off x="2688345" y="3999929"/>
            <a:ext cx="3093904" cy="734458"/>
          </a:xfrm>
          <a:prstGeom prst="bentConnector3">
            <a:avLst/>
          </a:prstGeom>
          <a:ln w="25400">
            <a:solidFill>
              <a:srgbClr val="25E5EF"/>
            </a:solidFill>
          </a:ln>
          <a:effectLst>
            <a:outerShdw blurRad="431800" dist="114300" dir="5760000" sx="106000" sy="106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pic>
        <p:nvPicPr>
          <p:cNvPr id="33" name="圖片 32">
            <a:extLst>
              <a:ext uri="{FF2B5EF4-FFF2-40B4-BE49-F238E27FC236}">
                <a16:creationId xmlns:a16="http://schemas.microsoft.com/office/drawing/2014/main" id="{DB2C0109-A4B2-2E7B-8DD4-78896E1A5D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1826100" y="4967520"/>
            <a:ext cx="2540481" cy="727390"/>
          </a:xfrm>
          <a:prstGeom prst="rect">
            <a:avLst/>
          </a:prstGeom>
        </p:spPr>
      </p:pic>
      <p:cxnSp>
        <p:nvCxnSpPr>
          <p:cNvPr id="18" name="接點: 肘形 17">
            <a:extLst>
              <a:ext uri="{FF2B5EF4-FFF2-40B4-BE49-F238E27FC236}">
                <a16:creationId xmlns:a16="http://schemas.microsoft.com/office/drawing/2014/main" id="{128CE291-8465-644F-28A9-17F5373B17D6}"/>
              </a:ext>
            </a:extLst>
          </p:cNvPr>
          <p:cNvCxnSpPr>
            <a:cxnSpLocks/>
          </p:cNvCxnSpPr>
          <p:nvPr/>
        </p:nvCxnSpPr>
        <p:spPr>
          <a:xfrm flipH="1" flipV="1">
            <a:off x="2660805" y="4985282"/>
            <a:ext cx="3148986" cy="661010"/>
          </a:xfrm>
          <a:prstGeom prst="bentConnector3">
            <a:avLst/>
          </a:prstGeom>
          <a:ln w="25400">
            <a:solidFill>
              <a:srgbClr val="25E5EF"/>
            </a:solidFill>
          </a:ln>
          <a:effectLst>
            <a:outerShdw blurRad="431800" dist="114300" dir="5760000" sx="106000" sy="106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pic>
        <p:nvPicPr>
          <p:cNvPr id="19" name="圖片 19">
            <a:extLst>
              <a:ext uri="{FF2B5EF4-FFF2-40B4-BE49-F238E27FC236}">
                <a16:creationId xmlns:a16="http://schemas.microsoft.com/office/drawing/2014/main" id="{AC6724F4-0666-3D1B-9312-90823DA71E2C}"/>
              </a:ext>
            </a:extLst>
          </p:cNvPr>
          <p:cNvPicPr>
            <a:picLocks noChangeAspect="1"/>
          </p:cNvPicPr>
          <p:nvPr/>
        </p:nvPicPr>
        <p:blipFill>
          <a:blip r:embed="rId6"/>
          <a:stretch>
            <a:fillRect/>
          </a:stretch>
        </p:blipFill>
        <p:spPr>
          <a:xfrm>
            <a:off x="4987197" y="2556063"/>
            <a:ext cx="2743200" cy="2743200"/>
          </a:xfrm>
          <a:prstGeom prst="rect">
            <a:avLst/>
          </a:prstGeom>
        </p:spPr>
      </p:pic>
      <p:pic>
        <p:nvPicPr>
          <p:cNvPr id="20" name="圖片 20">
            <a:extLst>
              <a:ext uri="{FF2B5EF4-FFF2-40B4-BE49-F238E27FC236}">
                <a16:creationId xmlns:a16="http://schemas.microsoft.com/office/drawing/2014/main" id="{90734813-285B-EB22-A995-933DC5E55637}"/>
              </a:ext>
            </a:extLst>
          </p:cNvPr>
          <p:cNvPicPr>
            <a:picLocks noChangeAspect="1"/>
          </p:cNvPicPr>
          <p:nvPr/>
        </p:nvPicPr>
        <p:blipFill>
          <a:blip r:embed="rId6"/>
          <a:stretch>
            <a:fillRect/>
          </a:stretch>
        </p:blipFill>
        <p:spPr>
          <a:xfrm>
            <a:off x="5079005" y="4245316"/>
            <a:ext cx="2743200" cy="2743200"/>
          </a:xfrm>
          <a:prstGeom prst="rect">
            <a:avLst/>
          </a:prstGeom>
        </p:spPr>
      </p:pic>
      <p:sp>
        <p:nvSpPr>
          <p:cNvPr id="2" name="矩形 1">
            <a:extLst>
              <a:ext uri="{FF2B5EF4-FFF2-40B4-BE49-F238E27FC236}">
                <a16:creationId xmlns:a16="http://schemas.microsoft.com/office/drawing/2014/main" id="{75C23E7F-9181-D90F-3FEB-B9E82268FADB}"/>
              </a:ext>
            </a:extLst>
          </p:cNvPr>
          <p:cNvSpPr/>
          <p:nvPr/>
        </p:nvSpPr>
        <p:spPr>
          <a:xfrm>
            <a:off x="5285817" y="3122812"/>
            <a:ext cx="2162150" cy="307777"/>
          </a:xfrm>
          <a:prstGeom prst="rect">
            <a:avLst/>
          </a:prstGeom>
        </p:spPr>
        <p:txBody>
          <a:bodyPr wrap="square" lIns="91440" tIns="45720" rIns="91440" bIns="45720" anchor="t">
            <a:spAutoFit/>
          </a:bodyPr>
          <a:lstStyle/>
          <a:p>
            <a:pPr algn="ctr"/>
            <a:r>
              <a:rPr lang="zh-TW" altLang="en-US" sz="1400">
                <a:cs typeface="+mn-ea"/>
                <a:sym typeface="+mn-lt"/>
              </a:rPr>
              <a:t>100G / 25G Switch</a:t>
            </a:r>
            <a:endParaRPr lang="zh-TW" sz="1400">
              <a:cs typeface="+mn-ea"/>
              <a:sym typeface="+mn-lt"/>
            </a:endParaRPr>
          </a:p>
        </p:txBody>
      </p:sp>
      <p:sp>
        <p:nvSpPr>
          <p:cNvPr id="4" name="矩形 3">
            <a:extLst>
              <a:ext uri="{FF2B5EF4-FFF2-40B4-BE49-F238E27FC236}">
                <a16:creationId xmlns:a16="http://schemas.microsoft.com/office/drawing/2014/main" id="{8185282F-3AA2-2842-9703-31E803EB8267}"/>
              </a:ext>
            </a:extLst>
          </p:cNvPr>
          <p:cNvSpPr/>
          <p:nvPr/>
        </p:nvSpPr>
        <p:spPr>
          <a:xfrm>
            <a:off x="5653741" y="4949774"/>
            <a:ext cx="2208054" cy="307777"/>
          </a:xfrm>
          <a:prstGeom prst="rect">
            <a:avLst/>
          </a:prstGeom>
        </p:spPr>
        <p:txBody>
          <a:bodyPr wrap="square" lIns="91440" tIns="45720" rIns="91440" bIns="45720" anchor="t">
            <a:spAutoFit/>
          </a:bodyPr>
          <a:lstStyle/>
          <a:p>
            <a:r>
              <a:rPr lang="zh-TW" altLang="en-US" sz="1400">
                <a:cs typeface="+mn-ea"/>
                <a:sym typeface="+mn-lt"/>
              </a:rPr>
              <a:t>100G / 25G Switch</a:t>
            </a:r>
            <a:endParaRPr lang="zh-TW" sz="1400">
              <a:cs typeface="+mn-ea"/>
              <a:sym typeface="+mn-lt"/>
            </a:endParaRPr>
          </a:p>
        </p:txBody>
      </p:sp>
      <p:cxnSp>
        <p:nvCxnSpPr>
          <p:cNvPr id="12" name="接點: 肘形 11">
            <a:extLst>
              <a:ext uri="{FF2B5EF4-FFF2-40B4-BE49-F238E27FC236}">
                <a16:creationId xmlns:a16="http://schemas.microsoft.com/office/drawing/2014/main" id="{D9C9CC0C-A736-0556-ED3F-6FC20F2B55F0}"/>
              </a:ext>
            </a:extLst>
          </p:cNvPr>
          <p:cNvCxnSpPr>
            <a:cxnSpLocks/>
          </p:cNvCxnSpPr>
          <p:nvPr/>
        </p:nvCxnSpPr>
        <p:spPr>
          <a:xfrm rot="10800000" flipV="1">
            <a:off x="6314844" y="3052929"/>
            <a:ext cx="3819757" cy="797150"/>
          </a:xfrm>
          <a:prstGeom prst="bentConnector3">
            <a:avLst>
              <a:gd name="adj1" fmla="val 57148"/>
            </a:avLst>
          </a:prstGeom>
          <a:ln w="25400">
            <a:solidFill>
              <a:srgbClr val="25E5EF"/>
            </a:solidFill>
          </a:ln>
        </p:spPr>
        <p:style>
          <a:lnRef idx="1">
            <a:schemeClr val="accent1"/>
          </a:lnRef>
          <a:fillRef idx="0">
            <a:schemeClr val="accent1"/>
          </a:fillRef>
          <a:effectRef idx="0">
            <a:schemeClr val="accent1"/>
          </a:effectRef>
          <a:fontRef idx="minor">
            <a:schemeClr val="tx1"/>
          </a:fontRef>
        </p:style>
      </p:cxnSp>
      <p:cxnSp>
        <p:nvCxnSpPr>
          <p:cNvPr id="13" name="接點: 肘形 12">
            <a:extLst>
              <a:ext uri="{FF2B5EF4-FFF2-40B4-BE49-F238E27FC236}">
                <a16:creationId xmlns:a16="http://schemas.microsoft.com/office/drawing/2014/main" id="{11801D18-BCE2-EACC-93A3-F927756F46FE}"/>
              </a:ext>
            </a:extLst>
          </p:cNvPr>
          <p:cNvCxnSpPr>
            <a:cxnSpLocks/>
          </p:cNvCxnSpPr>
          <p:nvPr/>
        </p:nvCxnSpPr>
        <p:spPr>
          <a:xfrm rot="10800000">
            <a:off x="6333207" y="4144549"/>
            <a:ext cx="3978658" cy="580978"/>
          </a:xfrm>
          <a:prstGeom prst="bentConnector3">
            <a:avLst>
              <a:gd name="adj1" fmla="val 58938"/>
            </a:avLst>
          </a:prstGeom>
          <a:ln w="25400">
            <a:solidFill>
              <a:srgbClr val="25E5EF"/>
            </a:solidFill>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7E662E29-EA8E-697A-F601-575D1EB948E7}"/>
              </a:ext>
            </a:extLst>
          </p:cNvPr>
          <p:cNvCxnSpPr>
            <a:cxnSpLocks/>
          </p:cNvCxnSpPr>
          <p:nvPr/>
        </p:nvCxnSpPr>
        <p:spPr>
          <a:xfrm>
            <a:off x="5901711" y="3988480"/>
            <a:ext cx="3851889" cy="0"/>
          </a:xfrm>
          <a:prstGeom prst="straightConnector1">
            <a:avLst/>
          </a:prstGeom>
          <a:ln w="25400">
            <a:solidFill>
              <a:srgbClr val="25E5EF"/>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B042983-BB4C-FC2D-78DE-C345E76AE4A0}"/>
              </a:ext>
            </a:extLst>
          </p:cNvPr>
          <p:cNvSpPr/>
          <p:nvPr/>
        </p:nvSpPr>
        <p:spPr>
          <a:xfrm>
            <a:off x="11071622" y="3327509"/>
            <a:ext cx="1221431" cy="879600"/>
          </a:xfrm>
          <a:prstGeom prst="rect">
            <a:avLst/>
          </a:prstGeom>
        </p:spPr>
        <p:txBody>
          <a:bodyPr wrap="square" lIns="91440" tIns="45720" rIns="91440" bIns="45720" anchor="t">
            <a:spAutoFit/>
          </a:bodyPr>
          <a:lstStyle/>
          <a:p>
            <a:pPr>
              <a:lnSpc>
                <a:spcPts val="2100"/>
              </a:lnSpc>
            </a:pPr>
            <a:r>
              <a:rPr lang="en-US" altLang="zh-TW" sz="1600">
                <a:cs typeface="+mn-ea"/>
                <a:sym typeface="+mn-lt"/>
              </a:rPr>
              <a:t>Video Editing Team</a:t>
            </a:r>
          </a:p>
        </p:txBody>
      </p:sp>
      <p:sp>
        <p:nvSpPr>
          <p:cNvPr id="23" name="文字方塊 22">
            <a:extLst>
              <a:ext uri="{FF2B5EF4-FFF2-40B4-BE49-F238E27FC236}">
                <a16:creationId xmlns:a16="http://schemas.microsoft.com/office/drawing/2014/main" id="{368634CC-7E5B-F324-E5FE-36A14B205822}"/>
              </a:ext>
            </a:extLst>
          </p:cNvPr>
          <p:cNvSpPr txBox="1"/>
          <p:nvPr/>
        </p:nvSpPr>
        <p:spPr>
          <a:xfrm>
            <a:off x="8018706" y="2711857"/>
            <a:ext cx="1265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5EA4"/>
                </a:solidFill>
                <a:cs typeface="+mn-ea"/>
                <a:sym typeface="+mn-lt"/>
              </a:rPr>
              <a:t>25</a:t>
            </a:r>
            <a:r>
              <a:rPr lang="zh-TW" sz="1600" b="1">
                <a:solidFill>
                  <a:srgbClr val="005EA4"/>
                </a:solidFill>
                <a:cs typeface="+mn-ea"/>
                <a:sym typeface="+mn-lt"/>
              </a:rPr>
              <a:t> GbE</a:t>
            </a:r>
            <a:endParaRPr lang="zh-TW" altLang="en-US" sz="1600" b="1">
              <a:solidFill>
                <a:srgbClr val="005EA4"/>
              </a:solidFill>
              <a:cs typeface="+mn-ea"/>
              <a:sym typeface="+mn-lt"/>
            </a:endParaRPr>
          </a:p>
        </p:txBody>
      </p:sp>
      <p:sp>
        <p:nvSpPr>
          <p:cNvPr id="24" name="文字方塊 23">
            <a:extLst>
              <a:ext uri="{FF2B5EF4-FFF2-40B4-BE49-F238E27FC236}">
                <a16:creationId xmlns:a16="http://schemas.microsoft.com/office/drawing/2014/main" id="{69032A55-3CAE-41C8-DB2A-0A1E3EB1B427}"/>
              </a:ext>
            </a:extLst>
          </p:cNvPr>
          <p:cNvSpPr txBox="1"/>
          <p:nvPr/>
        </p:nvSpPr>
        <p:spPr>
          <a:xfrm>
            <a:off x="8035634" y="3595311"/>
            <a:ext cx="1265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5EA4"/>
                </a:solidFill>
                <a:cs typeface="+mn-ea"/>
                <a:sym typeface="+mn-lt"/>
              </a:rPr>
              <a:t>100</a:t>
            </a:r>
            <a:r>
              <a:rPr lang="zh-TW" sz="1600" b="1">
                <a:solidFill>
                  <a:srgbClr val="005EA4"/>
                </a:solidFill>
                <a:cs typeface="+mn-ea"/>
                <a:sym typeface="+mn-lt"/>
              </a:rPr>
              <a:t> GbE</a:t>
            </a:r>
            <a:endParaRPr lang="zh-TW" altLang="en-US" sz="1600" b="1">
              <a:solidFill>
                <a:srgbClr val="005EA4"/>
              </a:solidFill>
              <a:cs typeface="+mn-ea"/>
              <a:sym typeface="+mn-lt"/>
            </a:endParaRPr>
          </a:p>
        </p:txBody>
      </p:sp>
      <p:sp>
        <p:nvSpPr>
          <p:cNvPr id="25" name="文字方塊 24">
            <a:extLst>
              <a:ext uri="{FF2B5EF4-FFF2-40B4-BE49-F238E27FC236}">
                <a16:creationId xmlns:a16="http://schemas.microsoft.com/office/drawing/2014/main" id="{FB0F8A3A-7D59-D2B2-62EE-3E55907B70FE}"/>
              </a:ext>
            </a:extLst>
          </p:cNvPr>
          <p:cNvSpPr txBox="1"/>
          <p:nvPr/>
        </p:nvSpPr>
        <p:spPr>
          <a:xfrm>
            <a:off x="8100379" y="4351341"/>
            <a:ext cx="10631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5EA4"/>
                </a:solidFill>
                <a:cs typeface="+mn-ea"/>
                <a:sym typeface="+mn-lt"/>
              </a:rPr>
              <a:t>10</a:t>
            </a:r>
            <a:r>
              <a:rPr lang="zh-TW" sz="1600" b="1">
                <a:solidFill>
                  <a:srgbClr val="005EA4"/>
                </a:solidFill>
                <a:cs typeface="+mn-ea"/>
                <a:sym typeface="+mn-lt"/>
              </a:rPr>
              <a:t> GbE</a:t>
            </a:r>
            <a:endParaRPr lang="zh-TW" altLang="en-US" sz="1600" b="1">
              <a:solidFill>
                <a:srgbClr val="005EA4"/>
              </a:solidFill>
              <a:cs typeface="+mn-ea"/>
              <a:sym typeface="+mn-lt"/>
            </a:endParaRPr>
          </a:p>
        </p:txBody>
      </p:sp>
      <p:cxnSp>
        <p:nvCxnSpPr>
          <p:cNvPr id="26" name="直線單箭頭接點 25">
            <a:extLst>
              <a:ext uri="{FF2B5EF4-FFF2-40B4-BE49-F238E27FC236}">
                <a16:creationId xmlns:a16="http://schemas.microsoft.com/office/drawing/2014/main" id="{40FC97C7-74E2-A095-51D4-317C1F653B0B}"/>
              </a:ext>
            </a:extLst>
          </p:cNvPr>
          <p:cNvCxnSpPr>
            <a:cxnSpLocks/>
          </p:cNvCxnSpPr>
          <p:nvPr/>
        </p:nvCxnSpPr>
        <p:spPr>
          <a:xfrm flipV="1">
            <a:off x="6406651" y="5540737"/>
            <a:ext cx="2350263" cy="9181"/>
          </a:xfrm>
          <a:prstGeom prst="straightConnector1">
            <a:avLst/>
          </a:prstGeom>
          <a:ln w="25400">
            <a:solidFill>
              <a:srgbClr val="25E5EF"/>
            </a:solidFill>
          </a:ln>
        </p:spPr>
        <p:style>
          <a:lnRef idx="1">
            <a:schemeClr val="accent1"/>
          </a:lnRef>
          <a:fillRef idx="0">
            <a:schemeClr val="accent1"/>
          </a:fillRef>
          <a:effectRef idx="0">
            <a:schemeClr val="accent1"/>
          </a:effectRef>
          <a:fontRef idx="minor">
            <a:schemeClr val="tx1"/>
          </a:fontRef>
        </p:style>
      </p:cxnSp>
      <p:cxnSp>
        <p:nvCxnSpPr>
          <p:cNvPr id="27" name="接點: 肘形 26">
            <a:extLst>
              <a:ext uri="{FF2B5EF4-FFF2-40B4-BE49-F238E27FC236}">
                <a16:creationId xmlns:a16="http://schemas.microsoft.com/office/drawing/2014/main" id="{335520C1-E096-0096-8634-0280AD5641B7}"/>
              </a:ext>
            </a:extLst>
          </p:cNvPr>
          <p:cNvCxnSpPr>
            <a:cxnSpLocks/>
          </p:cNvCxnSpPr>
          <p:nvPr/>
        </p:nvCxnSpPr>
        <p:spPr>
          <a:xfrm flipH="1" flipV="1">
            <a:off x="6397469" y="5669267"/>
            <a:ext cx="2386990" cy="440673"/>
          </a:xfrm>
          <a:prstGeom prst="bentConnector3">
            <a:avLst/>
          </a:prstGeom>
          <a:ln w="25400">
            <a:solidFill>
              <a:srgbClr val="25E5EF"/>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D89AB8B0-99EA-B9BE-D1C2-860529FB5603}"/>
              </a:ext>
            </a:extLst>
          </p:cNvPr>
          <p:cNvSpPr txBox="1"/>
          <p:nvPr/>
        </p:nvSpPr>
        <p:spPr>
          <a:xfrm>
            <a:off x="7655678" y="5185007"/>
            <a:ext cx="10631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5EA4"/>
                </a:solidFill>
                <a:cs typeface="+mn-ea"/>
                <a:sym typeface="+mn-lt"/>
              </a:rPr>
              <a:t>25</a:t>
            </a:r>
            <a:r>
              <a:rPr lang="zh-TW" sz="1600" b="1">
                <a:solidFill>
                  <a:srgbClr val="005EA4"/>
                </a:solidFill>
                <a:cs typeface="+mn-ea"/>
                <a:sym typeface="+mn-lt"/>
              </a:rPr>
              <a:t> GbE</a:t>
            </a:r>
            <a:endParaRPr lang="zh-TW" altLang="en-US" sz="1600" b="1">
              <a:solidFill>
                <a:srgbClr val="005EA4"/>
              </a:solidFill>
              <a:cs typeface="+mn-ea"/>
              <a:sym typeface="+mn-lt"/>
            </a:endParaRPr>
          </a:p>
        </p:txBody>
      </p:sp>
      <p:sp>
        <p:nvSpPr>
          <p:cNvPr id="29" name="文字方塊 28">
            <a:extLst>
              <a:ext uri="{FF2B5EF4-FFF2-40B4-BE49-F238E27FC236}">
                <a16:creationId xmlns:a16="http://schemas.microsoft.com/office/drawing/2014/main" id="{02B0572D-9031-A10D-F298-E9DBD8001CBF}"/>
              </a:ext>
            </a:extLst>
          </p:cNvPr>
          <p:cNvSpPr txBox="1"/>
          <p:nvPr/>
        </p:nvSpPr>
        <p:spPr>
          <a:xfrm>
            <a:off x="7701582" y="5754213"/>
            <a:ext cx="10172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5EA4"/>
                </a:solidFill>
                <a:cs typeface="+mn-ea"/>
                <a:sym typeface="+mn-lt"/>
              </a:rPr>
              <a:t>25</a:t>
            </a:r>
            <a:r>
              <a:rPr lang="zh-TW" sz="1600" b="1">
                <a:solidFill>
                  <a:srgbClr val="005EA4"/>
                </a:solidFill>
                <a:cs typeface="+mn-ea"/>
                <a:sym typeface="+mn-lt"/>
              </a:rPr>
              <a:t> GbE</a:t>
            </a:r>
            <a:endParaRPr lang="zh-TW" altLang="en-US" sz="1600" b="1">
              <a:solidFill>
                <a:srgbClr val="005EA4"/>
              </a:solidFill>
              <a:cs typeface="+mn-ea"/>
              <a:sym typeface="+mn-lt"/>
            </a:endParaRPr>
          </a:p>
        </p:txBody>
      </p:sp>
      <p:sp>
        <p:nvSpPr>
          <p:cNvPr id="31" name="矩形 30">
            <a:extLst>
              <a:ext uri="{FF2B5EF4-FFF2-40B4-BE49-F238E27FC236}">
                <a16:creationId xmlns:a16="http://schemas.microsoft.com/office/drawing/2014/main" id="{77F1C486-7F51-78B0-9568-FB0FD07A1758}"/>
              </a:ext>
            </a:extLst>
          </p:cNvPr>
          <p:cNvSpPr/>
          <p:nvPr/>
        </p:nvSpPr>
        <p:spPr>
          <a:xfrm>
            <a:off x="7477012" y="6207202"/>
            <a:ext cx="1555208" cy="584775"/>
          </a:xfrm>
          <a:prstGeom prst="rect">
            <a:avLst/>
          </a:prstGeom>
        </p:spPr>
        <p:txBody>
          <a:bodyPr wrap="square" lIns="91440" tIns="45720" rIns="91440" bIns="45720" anchor="t">
            <a:spAutoFit/>
          </a:bodyPr>
          <a:lstStyle/>
          <a:p>
            <a:r>
              <a:rPr lang="en-US" altLang="zh-TW" sz="1600">
                <a:cs typeface="+mn-ea"/>
                <a:sym typeface="+mn-lt"/>
              </a:rPr>
              <a:t>Share with other teams</a:t>
            </a:r>
          </a:p>
        </p:txBody>
      </p:sp>
      <p:pic>
        <p:nvPicPr>
          <p:cNvPr id="39" name="Picture 2">
            <a:extLst>
              <a:ext uri="{FF2B5EF4-FFF2-40B4-BE49-F238E27FC236}">
                <a16:creationId xmlns:a16="http://schemas.microsoft.com/office/drawing/2014/main" id="{4E303BDF-BDA5-59BC-48CA-0B2785454A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0074048" y="2455296"/>
            <a:ext cx="1327264" cy="746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4">
            <a:extLst>
              <a:ext uri="{FF2B5EF4-FFF2-40B4-BE49-F238E27FC236}">
                <a16:creationId xmlns:a16="http://schemas.microsoft.com/office/drawing/2014/main" id="{7AA042B7-5519-2CEB-EA70-3E68AD9327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9558926" y="3363163"/>
            <a:ext cx="1339357" cy="798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
            <a:extLst>
              <a:ext uri="{FF2B5EF4-FFF2-40B4-BE49-F238E27FC236}">
                <a16:creationId xmlns:a16="http://schemas.microsoft.com/office/drawing/2014/main" id="{3761DE69-3D28-04EC-53F8-3D2361278E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773999" y="5261087"/>
            <a:ext cx="1944478" cy="129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4">
            <a:extLst>
              <a:ext uri="{FF2B5EF4-FFF2-40B4-BE49-F238E27FC236}">
                <a16:creationId xmlns:a16="http://schemas.microsoft.com/office/drawing/2014/main" id="{2C578785-D50F-40E0-63AA-3368603164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0221311" y="4350657"/>
            <a:ext cx="1339357" cy="75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740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D16105DC-69BA-666A-A89D-06CFFC09EB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21695" y="5450634"/>
            <a:ext cx="4591761" cy="727390"/>
          </a:xfrm>
          <a:prstGeom prst="rect">
            <a:avLst/>
          </a:prstGeom>
        </p:spPr>
      </p:pic>
      <p:grpSp>
        <p:nvGrpSpPr>
          <p:cNvPr id="20" name="群組 19">
            <a:extLst>
              <a:ext uri="{FF2B5EF4-FFF2-40B4-BE49-F238E27FC236}">
                <a16:creationId xmlns:a16="http://schemas.microsoft.com/office/drawing/2014/main" id="{20BFE74A-49E0-B6D3-A0C9-C1525C43B509}"/>
              </a:ext>
            </a:extLst>
          </p:cNvPr>
          <p:cNvGrpSpPr/>
          <p:nvPr/>
        </p:nvGrpSpPr>
        <p:grpSpPr>
          <a:xfrm>
            <a:off x="579536" y="3808266"/>
            <a:ext cx="4603226" cy="2988694"/>
            <a:chOff x="242986" y="3791159"/>
            <a:chExt cx="4248135" cy="2758147"/>
          </a:xfrm>
        </p:grpSpPr>
        <p:pic>
          <p:nvPicPr>
            <p:cNvPr id="12" name="圖片 11">
              <a:extLst>
                <a:ext uri="{FF2B5EF4-FFF2-40B4-BE49-F238E27FC236}">
                  <a16:creationId xmlns:a16="http://schemas.microsoft.com/office/drawing/2014/main" id="{6F3D3FAF-05CD-C521-894F-58713C048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986" y="4079890"/>
              <a:ext cx="3949306" cy="2469416"/>
            </a:xfrm>
            <a:prstGeom prst="rect">
              <a:avLst/>
            </a:prstGeom>
          </p:spPr>
        </p:pic>
        <p:sp>
          <p:nvSpPr>
            <p:cNvPr id="13" name="矩形 12">
              <a:extLst>
                <a:ext uri="{FF2B5EF4-FFF2-40B4-BE49-F238E27FC236}">
                  <a16:creationId xmlns:a16="http://schemas.microsoft.com/office/drawing/2014/main" id="{38FF2A32-ECA5-E755-162D-FDF9148BEBD2}"/>
                </a:ext>
              </a:extLst>
            </p:cNvPr>
            <p:cNvSpPr/>
            <p:nvPr/>
          </p:nvSpPr>
          <p:spPr>
            <a:xfrm>
              <a:off x="2136176" y="3791159"/>
              <a:ext cx="2354945" cy="312438"/>
            </a:xfrm>
            <a:prstGeom prst="rect">
              <a:avLst/>
            </a:prstGeom>
          </p:spPr>
          <p:txBody>
            <a:bodyPr wrap="square" lIns="91440" tIns="45720" rIns="91440" bIns="45720" anchor="t">
              <a:spAutoFit/>
            </a:bodyPr>
            <a:lstStyle/>
            <a:p>
              <a:r>
                <a:rPr lang="zh-TW" altLang="en-US" sz="1600">
                  <a:cs typeface="+mn-ea"/>
                  <a:sym typeface="+mn-lt"/>
                </a:rPr>
                <a:t>QXG-100G2SF-CX6</a:t>
              </a:r>
              <a:endParaRPr lang="zh-TW" sz="1600">
                <a:cs typeface="+mn-ea"/>
                <a:sym typeface="+mn-lt"/>
              </a:endParaRPr>
            </a:p>
          </p:txBody>
        </p:sp>
        <p:sp>
          <p:nvSpPr>
            <p:cNvPr id="14" name="矩形 13">
              <a:extLst>
                <a:ext uri="{FF2B5EF4-FFF2-40B4-BE49-F238E27FC236}">
                  <a16:creationId xmlns:a16="http://schemas.microsoft.com/office/drawing/2014/main" id="{684F1A8F-9AC7-0481-E55B-0D9E55CA7385}"/>
                </a:ext>
              </a:extLst>
            </p:cNvPr>
            <p:cNvSpPr/>
            <p:nvPr/>
          </p:nvSpPr>
          <p:spPr>
            <a:xfrm>
              <a:off x="1069882" y="5824227"/>
              <a:ext cx="2354945" cy="312438"/>
            </a:xfrm>
            <a:prstGeom prst="rect">
              <a:avLst/>
            </a:prstGeom>
          </p:spPr>
          <p:txBody>
            <a:bodyPr wrap="square" lIns="91440" tIns="45720" rIns="91440" bIns="45720" anchor="t">
              <a:spAutoFit/>
            </a:bodyPr>
            <a:lstStyle/>
            <a:p>
              <a:pPr algn="ctr"/>
              <a:r>
                <a:rPr lang="zh-TW" altLang="en-US" sz="1600">
                  <a:cs typeface="+mn-ea"/>
                  <a:sym typeface="+mn-lt"/>
                </a:rPr>
                <a:t>All-Flash NAS</a:t>
              </a:r>
              <a:endParaRPr lang="zh-TW" sz="1600">
                <a:cs typeface="+mn-ea"/>
                <a:sym typeface="+mn-lt"/>
              </a:endParaRPr>
            </a:p>
          </p:txBody>
        </p:sp>
        <p:pic>
          <p:nvPicPr>
            <p:cNvPr id="15" name="圖片 14">
              <a:extLst>
                <a:ext uri="{FF2B5EF4-FFF2-40B4-BE49-F238E27FC236}">
                  <a16:creationId xmlns:a16="http://schemas.microsoft.com/office/drawing/2014/main" id="{6CA24A06-069B-893D-9C42-C0585D21C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7598" y="3978460"/>
              <a:ext cx="2260600" cy="1415677"/>
            </a:xfrm>
            <a:prstGeom prst="rect">
              <a:avLst/>
            </a:prstGeom>
          </p:spPr>
        </p:pic>
        <p:pic>
          <p:nvPicPr>
            <p:cNvPr id="19" name="圖片 18">
              <a:extLst>
                <a:ext uri="{FF2B5EF4-FFF2-40B4-BE49-F238E27FC236}">
                  <a16:creationId xmlns:a16="http://schemas.microsoft.com/office/drawing/2014/main" id="{0196CADF-B65C-30AD-71CC-F4C187DA65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923563" y="4686423"/>
              <a:ext cx="2540481" cy="727390"/>
            </a:xfrm>
            <a:prstGeom prst="rect">
              <a:avLst/>
            </a:prstGeom>
          </p:spPr>
        </p:pic>
      </p:grpSp>
      <p:sp>
        <p:nvSpPr>
          <p:cNvPr id="3" name="矩形 2"/>
          <p:cNvSpPr/>
          <p:nvPr/>
        </p:nvSpPr>
        <p:spPr>
          <a:xfrm>
            <a:off x="-22951" y="271989"/>
            <a:ext cx="12192000" cy="1181927"/>
          </a:xfrm>
          <a:prstGeom prst="rect">
            <a:avLst/>
          </a:prstGeom>
        </p:spPr>
        <p:txBody>
          <a:bodyPr wrap="square" lIns="91440" tIns="45720" rIns="91440" bIns="45720" anchor="t">
            <a:spAutoFit/>
          </a:bodyPr>
          <a:lstStyle/>
          <a:p>
            <a:pPr algn="ctr" defTabSz="914126">
              <a:lnSpc>
                <a:spcPts val="4400"/>
              </a:lnSpc>
              <a:defRPr/>
            </a:pPr>
            <a:r>
              <a:rPr lang="en-US" altLang="zh-TW" sz="3500">
                <a:solidFill>
                  <a:schemeClr val="bg1"/>
                </a:solidFill>
                <a:cs typeface="+mn-ea"/>
                <a:sym typeface="+mn-lt"/>
              </a:rPr>
              <a:t>Direct 100GbE network transmission, Allows two workstations to work independently and efficiently</a:t>
            </a:r>
          </a:p>
        </p:txBody>
      </p:sp>
      <p:sp>
        <p:nvSpPr>
          <p:cNvPr id="5" name="矩形 4"/>
          <p:cNvSpPr/>
          <p:nvPr/>
        </p:nvSpPr>
        <p:spPr>
          <a:xfrm>
            <a:off x="1130997" y="1868339"/>
            <a:ext cx="10210800" cy="1568378"/>
          </a:xfrm>
          <a:prstGeom prst="rect">
            <a:avLst/>
          </a:prstGeom>
        </p:spPr>
        <p:txBody>
          <a:bodyPr wrap="square" lIns="91440" tIns="45720" rIns="91440" bIns="45720" anchor="t">
            <a:spAutoFit/>
          </a:bodyPr>
          <a:lstStyle/>
          <a:p>
            <a:pPr>
              <a:lnSpc>
                <a:spcPts val="2800"/>
              </a:lnSpc>
              <a:spcBef>
                <a:spcPts val="300"/>
              </a:spcBef>
            </a:pPr>
            <a:r>
              <a:rPr lang="en-US" altLang="zh-TW">
                <a:solidFill>
                  <a:schemeClr val="bg2">
                    <a:lumMod val="10000"/>
                  </a:schemeClr>
                </a:solidFill>
                <a:cs typeface="+mn-ea"/>
                <a:sym typeface="+mn-lt"/>
              </a:rPr>
              <a:t>Directly connect the two 100GbE network ports on the QXG-100G2SF-CX6 to workstations</a:t>
            </a:r>
            <a:endParaRPr lang="zh-TW" altLang="en-US">
              <a:solidFill>
                <a:schemeClr val="bg2">
                  <a:lumMod val="10000"/>
                </a:schemeClr>
              </a:solidFill>
              <a:cs typeface="+mn-ea"/>
              <a:sym typeface="+mn-lt"/>
            </a:endParaRPr>
          </a:p>
          <a:p>
            <a:pPr marL="285750" indent="-285750">
              <a:lnSpc>
                <a:spcPts val="2800"/>
              </a:lnSpc>
              <a:spcBef>
                <a:spcPts val="300"/>
              </a:spcBef>
              <a:buFont typeface="Arial"/>
              <a:buChar char="•"/>
            </a:pPr>
            <a:r>
              <a:rPr lang="en-US" altLang="zh-TW">
                <a:solidFill>
                  <a:schemeClr val="bg2">
                    <a:lumMod val="10000"/>
                  </a:schemeClr>
                </a:solidFill>
                <a:cs typeface="+mn-ea"/>
                <a:sym typeface="+mn-lt"/>
              </a:rPr>
              <a:t>Allowing different workstations to operate independently in a high-speed network environment and enjoy efficient transmission and storage services</a:t>
            </a:r>
          </a:p>
          <a:p>
            <a:pPr marL="285750" indent="-285750">
              <a:lnSpc>
                <a:spcPts val="2800"/>
              </a:lnSpc>
              <a:spcBef>
                <a:spcPts val="300"/>
              </a:spcBef>
              <a:buFont typeface="Arial"/>
              <a:buChar char="•"/>
            </a:pPr>
            <a:r>
              <a:rPr lang="en-US" altLang="zh-TW">
                <a:solidFill>
                  <a:schemeClr val="bg2">
                    <a:lumMod val="10000"/>
                  </a:schemeClr>
                </a:solidFill>
                <a:cs typeface="+mn-ea"/>
                <a:sym typeface="+mn-lt"/>
              </a:rPr>
              <a:t>Also saves the cost of network switches </a:t>
            </a:r>
          </a:p>
        </p:txBody>
      </p:sp>
      <p:pic>
        <p:nvPicPr>
          <p:cNvPr id="32" name="圖片 32">
            <a:extLst>
              <a:ext uri="{FF2B5EF4-FFF2-40B4-BE49-F238E27FC236}">
                <a16:creationId xmlns:a16="http://schemas.microsoft.com/office/drawing/2014/main" id="{FBDD0A94-B07A-CF6B-CC31-E5ACD00B4177}"/>
              </a:ext>
            </a:extLst>
          </p:cNvPr>
          <p:cNvPicPr>
            <a:picLocks noChangeAspect="1"/>
          </p:cNvPicPr>
          <p:nvPr/>
        </p:nvPicPr>
        <p:blipFill>
          <a:blip r:embed="rId6"/>
          <a:stretch>
            <a:fillRect/>
          </a:stretch>
        </p:blipFill>
        <p:spPr>
          <a:xfrm>
            <a:off x="7269803" y="3430402"/>
            <a:ext cx="1301827" cy="1283466"/>
          </a:xfrm>
          <a:prstGeom prst="rect">
            <a:avLst/>
          </a:prstGeom>
          <a:effectLst>
            <a:outerShdw blurRad="431800" dist="190500" dir="5760000" sx="106000" sy="106000" algn="ctr" rotWithShape="0">
              <a:srgbClr val="000000">
                <a:alpha val="25000"/>
              </a:srgbClr>
            </a:outerShdw>
          </a:effectLst>
        </p:spPr>
      </p:pic>
      <p:pic>
        <p:nvPicPr>
          <p:cNvPr id="33" name="圖片 33" descr="一張含有 廣場 的圖片&#10;&#10;自動產生的描述">
            <a:extLst>
              <a:ext uri="{FF2B5EF4-FFF2-40B4-BE49-F238E27FC236}">
                <a16:creationId xmlns:a16="http://schemas.microsoft.com/office/drawing/2014/main" id="{ABDE264B-3AE0-8466-0083-97FB09FF4AA5}"/>
              </a:ext>
            </a:extLst>
          </p:cNvPr>
          <p:cNvPicPr>
            <a:picLocks noChangeAspect="1"/>
          </p:cNvPicPr>
          <p:nvPr/>
        </p:nvPicPr>
        <p:blipFill>
          <a:blip r:embed="rId7"/>
          <a:stretch>
            <a:fillRect/>
          </a:stretch>
        </p:blipFill>
        <p:spPr>
          <a:xfrm>
            <a:off x="7269803" y="5018668"/>
            <a:ext cx="1301827" cy="1274284"/>
          </a:xfrm>
          <a:prstGeom prst="rect">
            <a:avLst/>
          </a:prstGeom>
          <a:effectLst>
            <a:outerShdw blurRad="431800" dist="190500" dir="5760000" sx="106000" sy="106000" algn="ctr" rotWithShape="0">
              <a:srgbClr val="000000">
                <a:alpha val="25000"/>
              </a:srgbClr>
            </a:outerShdw>
          </a:effectLst>
        </p:spPr>
      </p:pic>
      <p:pic>
        <p:nvPicPr>
          <p:cNvPr id="2" name="Picture 4">
            <a:extLst>
              <a:ext uri="{FF2B5EF4-FFF2-40B4-BE49-F238E27FC236}">
                <a16:creationId xmlns:a16="http://schemas.microsoft.com/office/drawing/2014/main" id="{EC8C1831-871D-C0C9-6472-DE5E8C752F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8677236" y="3228664"/>
            <a:ext cx="2145444" cy="1431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4">
            <a:extLst>
              <a:ext uri="{FF2B5EF4-FFF2-40B4-BE49-F238E27FC236}">
                <a16:creationId xmlns:a16="http://schemas.microsoft.com/office/drawing/2014/main" id="{7700BC05-4ED4-7EBB-1DB3-A2285FCCDD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676916" y="5015654"/>
            <a:ext cx="2146084" cy="1431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文字方塊 23">
            <a:extLst>
              <a:ext uri="{FF2B5EF4-FFF2-40B4-BE49-F238E27FC236}">
                <a16:creationId xmlns:a16="http://schemas.microsoft.com/office/drawing/2014/main" id="{32636DCB-C7F1-AECC-16FD-12C9783B1E98}"/>
              </a:ext>
            </a:extLst>
          </p:cNvPr>
          <p:cNvSpPr txBox="1"/>
          <p:nvPr/>
        </p:nvSpPr>
        <p:spPr>
          <a:xfrm>
            <a:off x="5330973" y="3441923"/>
            <a:ext cx="1265104"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700" b="1">
                <a:solidFill>
                  <a:srgbClr val="005EA4"/>
                </a:solidFill>
                <a:cs typeface="+mn-ea"/>
                <a:sym typeface="+mn-lt"/>
              </a:rPr>
              <a:t>100 GbE</a:t>
            </a:r>
            <a:endParaRPr lang="zh-TW" altLang="en-US" sz="1700" b="1">
              <a:solidFill>
                <a:srgbClr val="005EA4"/>
              </a:solidFill>
              <a:cs typeface="+mn-ea"/>
              <a:sym typeface="+mn-lt"/>
            </a:endParaRPr>
          </a:p>
        </p:txBody>
      </p:sp>
      <p:sp>
        <p:nvSpPr>
          <p:cNvPr id="25" name="文字方塊 24">
            <a:extLst>
              <a:ext uri="{FF2B5EF4-FFF2-40B4-BE49-F238E27FC236}">
                <a16:creationId xmlns:a16="http://schemas.microsoft.com/office/drawing/2014/main" id="{E95FC3D3-5F08-101A-7A0F-E639F5F4FF0A}"/>
              </a:ext>
            </a:extLst>
          </p:cNvPr>
          <p:cNvSpPr txBox="1"/>
          <p:nvPr/>
        </p:nvSpPr>
        <p:spPr>
          <a:xfrm>
            <a:off x="5401685" y="5267447"/>
            <a:ext cx="1265104"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700" b="1">
                <a:solidFill>
                  <a:srgbClr val="005EA4"/>
                </a:solidFill>
                <a:cs typeface="+mn-ea"/>
                <a:sym typeface="+mn-lt"/>
              </a:rPr>
              <a:t>100 GbE</a:t>
            </a:r>
            <a:endParaRPr lang="zh-TW" altLang="en-US" sz="1700" b="1">
              <a:solidFill>
                <a:srgbClr val="005EA4"/>
              </a:solidFill>
              <a:cs typeface="+mn-ea"/>
              <a:sym typeface="+mn-lt"/>
            </a:endParaRPr>
          </a:p>
        </p:txBody>
      </p:sp>
      <p:cxnSp>
        <p:nvCxnSpPr>
          <p:cNvPr id="26" name="接點: 肘形 25">
            <a:extLst>
              <a:ext uri="{FF2B5EF4-FFF2-40B4-BE49-F238E27FC236}">
                <a16:creationId xmlns:a16="http://schemas.microsoft.com/office/drawing/2014/main" id="{B2F1C4DC-58FF-81AB-7C66-24846E20CCA0}"/>
              </a:ext>
            </a:extLst>
          </p:cNvPr>
          <p:cNvCxnSpPr>
            <a:cxnSpLocks/>
          </p:cNvCxnSpPr>
          <p:nvPr/>
        </p:nvCxnSpPr>
        <p:spPr>
          <a:xfrm rot="10800000" flipV="1">
            <a:off x="3355854" y="3808265"/>
            <a:ext cx="3864206" cy="741953"/>
          </a:xfrm>
          <a:prstGeom prst="bentConnector3">
            <a:avLst/>
          </a:prstGeom>
          <a:ln w="25400">
            <a:solidFill>
              <a:srgbClr val="25E5EF"/>
            </a:solidFill>
          </a:ln>
          <a:effectLst>
            <a:outerShdw blurRad="431800" dist="114300" dir="5760000" sx="106000" sy="106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cxnSp>
        <p:nvCxnSpPr>
          <p:cNvPr id="27" name="接點: 肘形 26">
            <a:extLst>
              <a:ext uri="{FF2B5EF4-FFF2-40B4-BE49-F238E27FC236}">
                <a16:creationId xmlns:a16="http://schemas.microsoft.com/office/drawing/2014/main" id="{124BEA86-976E-C336-AFF7-A0EDC241D1D3}"/>
              </a:ext>
            </a:extLst>
          </p:cNvPr>
          <p:cNvCxnSpPr>
            <a:cxnSpLocks/>
            <a:stCxn id="33" idx="1"/>
          </p:cNvCxnSpPr>
          <p:nvPr/>
        </p:nvCxnSpPr>
        <p:spPr>
          <a:xfrm rot="10800000">
            <a:off x="3328317" y="4801114"/>
            <a:ext cx="3941487" cy="854696"/>
          </a:xfrm>
          <a:prstGeom prst="bentConnector3">
            <a:avLst/>
          </a:prstGeom>
          <a:ln w="25400">
            <a:solidFill>
              <a:srgbClr val="25E5EF"/>
            </a:solidFill>
          </a:ln>
          <a:effectLst>
            <a:outerShdw blurRad="431800" dist="114300" dir="5760000" sx="106000" sy="106000" algn="ctr" rotWithShape="0">
              <a:srgbClr val="000000">
                <a:alpha val="34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59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79966705-AFAF-1EA7-64ED-EC50750241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981999" y="3141930"/>
            <a:ext cx="3988746" cy="788191"/>
          </a:xfrm>
          <a:prstGeom prst="rect">
            <a:avLst/>
          </a:prstGeom>
        </p:spPr>
      </p:pic>
      <p:pic>
        <p:nvPicPr>
          <p:cNvPr id="25" name="圖片 24">
            <a:extLst>
              <a:ext uri="{FF2B5EF4-FFF2-40B4-BE49-F238E27FC236}">
                <a16:creationId xmlns:a16="http://schemas.microsoft.com/office/drawing/2014/main" id="{FD8D2D75-BE61-3D7E-880C-FDAE2037A1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25118" y="5862086"/>
            <a:ext cx="4827984" cy="788191"/>
          </a:xfrm>
          <a:prstGeom prst="rect">
            <a:avLst/>
          </a:prstGeom>
        </p:spPr>
      </p:pic>
      <p:pic>
        <p:nvPicPr>
          <p:cNvPr id="24" name="圖片 23">
            <a:extLst>
              <a:ext uri="{FF2B5EF4-FFF2-40B4-BE49-F238E27FC236}">
                <a16:creationId xmlns:a16="http://schemas.microsoft.com/office/drawing/2014/main" id="{87611C46-485D-F95A-BAC8-8BD47A4699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19401" y="4340864"/>
            <a:ext cx="4827984" cy="788191"/>
          </a:xfrm>
          <a:prstGeom prst="rect">
            <a:avLst/>
          </a:prstGeom>
        </p:spPr>
      </p:pic>
      <p:pic>
        <p:nvPicPr>
          <p:cNvPr id="23" name="圖片 22">
            <a:extLst>
              <a:ext uri="{FF2B5EF4-FFF2-40B4-BE49-F238E27FC236}">
                <a16:creationId xmlns:a16="http://schemas.microsoft.com/office/drawing/2014/main" id="{B4DDDE41-AE45-24FC-4B43-4834C10F7A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54015" y="2914695"/>
            <a:ext cx="4827984" cy="788191"/>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8164" y="502298"/>
            <a:ext cx="11791950" cy="738664"/>
          </a:xfrm>
          <a:prstGeom prst="rect">
            <a:avLst/>
          </a:prstGeom>
          <a:noFill/>
        </p:spPr>
        <p:txBody>
          <a:bodyPr wrap="square" lIns="91440" tIns="45720" rIns="91440" bIns="45720" rtlCol="0" anchor="t">
            <a:spAutoFit/>
          </a:bodyPr>
          <a:lstStyle/>
          <a:p>
            <a:pPr algn="ctr"/>
            <a:r>
              <a:rPr kumimoji="1" lang="en-US" altLang="zh-TW" sz="4200">
                <a:solidFill>
                  <a:schemeClr val="bg1"/>
                </a:solidFill>
                <a:cs typeface="+mn-ea"/>
                <a:sym typeface="+mn-lt"/>
              </a:rPr>
              <a:t>Supports QNAP All-Flash Array Series</a:t>
            </a:r>
          </a:p>
        </p:txBody>
      </p:sp>
      <p:grpSp>
        <p:nvGrpSpPr>
          <p:cNvPr id="9" name="群組 8">
            <a:extLst>
              <a:ext uri="{FF2B5EF4-FFF2-40B4-BE49-F238E27FC236}">
                <a16:creationId xmlns:a16="http://schemas.microsoft.com/office/drawing/2014/main" id="{B9D1A9EE-BE94-63B3-19B1-7A61C0F693EE}"/>
              </a:ext>
            </a:extLst>
          </p:cNvPr>
          <p:cNvGrpSpPr/>
          <p:nvPr/>
        </p:nvGrpSpPr>
        <p:grpSpPr>
          <a:xfrm>
            <a:off x="295473" y="5180123"/>
            <a:ext cx="4131846" cy="1549694"/>
            <a:chOff x="295473" y="4693292"/>
            <a:chExt cx="4201371" cy="1575770"/>
          </a:xfrm>
        </p:grpSpPr>
        <p:pic>
          <p:nvPicPr>
            <p:cNvPr id="7" name="圖片 6">
              <a:extLst>
                <a:ext uri="{FF2B5EF4-FFF2-40B4-BE49-F238E27FC236}">
                  <a16:creationId xmlns:a16="http://schemas.microsoft.com/office/drawing/2014/main" id="{49DDFD2C-5AC0-8425-CFA6-0C461AD30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04" b="22734"/>
            <a:stretch/>
          </p:blipFill>
          <p:spPr>
            <a:xfrm>
              <a:off x="295473" y="4693292"/>
              <a:ext cx="4201371" cy="1379937"/>
            </a:xfrm>
            <a:prstGeom prst="rect">
              <a:avLst/>
            </a:prstGeom>
          </p:spPr>
        </p:pic>
        <p:sp>
          <p:nvSpPr>
            <p:cNvPr id="8" name="文字方塊 7">
              <a:extLst>
                <a:ext uri="{FF2B5EF4-FFF2-40B4-BE49-F238E27FC236}">
                  <a16:creationId xmlns:a16="http://schemas.microsoft.com/office/drawing/2014/main" id="{E73599E6-183E-F5A7-F700-FEC0625430CE}"/>
                </a:ext>
              </a:extLst>
            </p:cNvPr>
            <p:cNvSpPr txBox="1"/>
            <p:nvPr/>
          </p:nvSpPr>
          <p:spPr>
            <a:xfrm>
              <a:off x="563672" y="5924811"/>
              <a:ext cx="1529244" cy="344251"/>
            </a:xfrm>
            <a:prstGeom prst="rect">
              <a:avLst/>
            </a:prstGeom>
            <a:noFill/>
          </p:spPr>
          <p:txBody>
            <a:bodyPr wrap="none" rtlCol="0">
              <a:spAutoFit/>
            </a:bodyPr>
            <a:lstStyle/>
            <a:p>
              <a:r>
                <a:rPr kumimoji="1" lang="en-US" altLang="zh-TW" sz="1600">
                  <a:solidFill>
                    <a:srgbClr val="000000"/>
                  </a:solidFill>
                  <a:cs typeface="+mn-ea"/>
                  <a:sym typeface="+mn-lt"/>
                </a:rPr>
                <a:t>TDS-h2489FU</a:t>
              </a:r>
              <a:endParaRPr kumimoji="1" lang="zh-TW" altLang="en-US" sz="1600">
                <a:solidFill>
                  <a:srgbClr val="000000"/>
                </a:solidFill>
                <a:cs typeface="+mn-ea"/>
                <a:sym typeface="+mn-lt"/>
              </a:endParaRPr>
            </a:p>
          </p:txBody>
        </p:sp>
      </p:grpSp>
      <p:pic>
        <p:nvPicPr>
          <p:cNvPr id="11" name="圖片 10" descr="一張含有 文字, 電子用品, 室內, 監視器 的圖片&#10;&#10;自動產生的描述">
            <a:extLst>
              <a:ext uri="{FF2B5EF4-FFF2-40B4-BE49-F238E27FC236}">
                <a16:creationId xmlns:a16="http://schemas.microsoft.com/office/drawing/2014/main" id="{24718558-B803-3A8C-4ADE-1241B65D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306" y="1769695"/>
            <a:ext cx="3416969" cy="2135227"/>
          </a:xfrm>
          <a:prstGeom prst="rect">
            <a:avLst/>
          </a:prstGeom>
        </p:spPr>
      </p:pic>
      <p:sp>
        <p:nvSpPr>
          <p:cNvPr id="12" name="文字方塊 11">
            <a:extLst>
              <a:ext uri="{FF2B5EF4-FFF2-40B4-BE49-F238E27FC236}">
                <a16:creationId xmlns:a16="http://schemas.microsoft.com/office/drawing/2014/main" id="{4506D7C7-9D65-E914-CBE4-9D969472F452}"/>
              </a:ext>
            </a:extLst>
          </p:cNvPr>
          <p:cNvSpPr txBox="1"/>
          <p:nvPr/>
        </p:nvSpPr>
        <p:spPr>
          <a:xfrm>
            <a:off x="5444254" y="3672498"/>
            <a:ext cx="1391853" cy="344376"/>
          </a:xfrm>
          <a:prstGeom prst="rect">
            <a:avLst/>
          </a:prstGeom>
          <a:noFill/>
        </p:spPr>
        <p:txBody>
          <a:bodyPr wrap="none" rtlCol="0">
            <a:spAutoFit/>
          </a:bodyPr>
          <a:lstStyle/>
          <a:p>
            <a:r>
              <a:rPr kumimoji="1" lang="en-US" altLang="zh-TW" sz="1600">
                <a:solidFill>
                  <a:srgbClr val="000000"/>
                </a:solidFill>
                <a:cs typeface="+mn-ea"/>
                <a:sym typeface="+mn-lt"/>
              </a:rPr>
              <a:t>TS-h1290FX</a:t>
            </a:r>
            <a:endParaRPr kumimoji="1" lang="zh-TW" altLang="en-US" sz="1600">
              <a:solidFill>
                <a:srgbClr val="000000"/>
              </a:solidFill>
              <a:cs typeface="+mn-ea"/>
              <a:sym typeface="+mn-lt"/>
            </a:endParaRPr>
          </a:p>
        </p:txBody>
      </p:sp>
      <p:pic>
        <p:nvPicPr>
          <p:cNvPr id="15" name="圖片 14">
            <a:extLst>
              <a:ext uri="{FF2B5EF4-FFF2-40B4-BE49-F238E27FC236}">
                <a16:creationId xmlns:a16="http://schemas.microsoft.com/office/drawing/2014/main" id="{E666E815-C618-24AE-213A-C7146D2046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527" b="31532"/>
          <a:stretch/>
        </p:blipFill>
        <p:spPr>
          <a:xfrm>
            <a:off x="295472" y="3851049"/>
            <a:ext cx="4131846" cy="979630"/>
          </a:xfrm>
          <a:prstGeom prst="rect">
            <a:avLst/>
          </a:prstGeom>
        </p:spPr>
      </p:pic>
      <p:sp>
        <p:nvSpPr>
          <p:cNvPr id="16" name="文字方塊 15">
            <a:extLst>
              <a:ext uri="{FF2B5EF4-FFF2-40B4-BE49-F238E27FC236}">
                <a16:creationId xmlns:a16="http://schemas.microsoft.com/office/drawing/2014/main" id="{ED86B24E-8D2D-3178-4F30-B230BF88D827}"/>
              </a:ext>
            </a:extLst>
          </p:cNvPr>
          <p:cNvSpPr txBox="1"/>
          <p:nvPr/>
        </p:nvSpPr>
        <p:spPr>
          <a:xfrm>
            <a:off x="601911" y="4790501"/>
            <a:ext cx="1356462" cy="338554"/>
          </a:xfrm>
          <a:prstGeom prst="rect">
            <a:avLst/>
          </a:prstGeom>
          <a:noFill/>
        </p:spPr>
        <p:txBody>
          <a:bodyPr wrap="none" rtlCol="0">
            <a:spAutoFit/>
          </a:bodyPr>
          <a:lstStyle/>
          <a:p>
            <a:r>
              <a:rPr kumimoji="1" lang="en-US" altLang="zh-TW" sz="1600">
                <a:solidFill>
                  <a:srgbClr val="000000"/>
                </a:solidFill>
                <a:cs typeface="+mn-ea"/>
                <a:sym typeface="+mn-lt"/>
              </a:rPr>
              <a:t>TS-h1090FU</a:t>
            </a:r>
            <a:endParaRPr kumimoji="1" lang="zh-TW" altLang="en-US" sz="1600">
              <a:solidFill>
                <a:srgbClr val="000000"/>
              </a:solidFill>
              <a:cs typeface="+mn-ea"/>
              <a:sym typeface="+mn-lt"/>
            </a:endParaRPr>
          </a:p>
        </p:txBody>
      </p:sp>
      <p:grpSp>
        <p:nvGrpSpPr>
          <p:cNvPr id="18" name="群組 17">
            <a:extLst>
              <a:ext uri="{FF2B5EF4-FFF2-40B4-BE49-F238E27FC236}">
                <a16:creationId xmlns:a16="http://schemas.microsoft.com/office/drawing/2014/main" id="{8B7CB925-4C9B-5CAB-62E5-DC23C875FB5A}"/>
              </a:ext>
            </a:extLst>
          </p:cNvPr>
          <p:cNvGrpSpPr/>
          <p:nvPr/>
        </p:nvGrpSpPr>
        <p:grpSpPr>
          <a:xfrm>
            <a:off x="303630" y="2194583"/>
            <a:ext cx="4131111" cy="1558704"/>
            <a:chOff x="303767" y="3413431"/>
            <a:chExt cx="4200624" cy="1584932"/>
          </a:xfrm>
        </p:grpSpPr>
        <p:pic>
          <p:nvPicPr>
            <p:cNvPr id="1026" name="Picture 2">
              <a:extLst>
                <a:ext uri="{FF2B5EF4-FFF2-40B4-BE49-F238E27FC236}">
                  <a16:creationId xmlns:a16="http://schemas.microsoft.com/office/drawing/2014/main" id="{5D39FDCF-63FE-E734-6A50-C2666111F7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389" b="26388"/>
            <a:stretch/>
          </p:blipFill>
          <p:spPr bwMode="auto">
            <a:xfrm>
              <a:off x="303767" y="3413431"/>
              <a:ext cx="4200624" cy="1187273"/>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0108404-890C-C892-F73A-2A54F75D87C9}"/>
                </a:ext>
              </a:extLst>
            </p:cNvPr>
            <p:cNvSpPr txBox="1"/>
            <p:nvPr/>
          </p:nvSpPr>
          <p:spPr>
            <a:xfrm>
              <a:off x="607067" y="4654112"/>
              <a:ext cx="1379287" cy="344251"/>
            </a:xfrm>
            <a:prstGeom prst="rect">
              <a:avLst/>
            </a:prstGeom>
            <a:noFill/>
          </p:spPr>
          <p:txBody>
            <a:bodyPr wrap="none" rtlCol="0">
              <a:spAutoFit/>
            </a:bodyPr>
            <a:lstStyle/>
            <a:p>
              <a:r>
                <a:rPr kumimoji="1" lang="en-US" altLang="zh-TW" sz="1600">
                  <a:solidFill>
                    <a:srgbClr val="000000"/>
                  </a:solidFill>
                  <a:cs typeface="+mn-ea"/>
                  <a:sym typeface="+mn-lt"/>
                </a:rPr>
                <a:t>TS-h2490FU</a:t>
              </a:r>
              <a:endParaRPr kumimoji="1" lang="zh-TW" altLang="en-US" sz="1600">
                <a:solidFill>
                  <a:srgbClr val="000000"/>
                </a:solidFill>
                <a:cs typeface="+mn-ea"/>
                <a:sym typeface="+mn-lt"/>
              </a:endParaRPr>
            </a:p>
          </p:txBody>
        </p:sp>
      </p:grpSp>
      <p:pic>
        <p:nvPicPr>
          <p:cNvPr id="4" name="圖片 3">
            <a:extLst>
              <a:ext uri="{FF2B5EF4-FFF2-40B4-BE49-F238E27FC236}">
                <a16:creationId xmlns:a16="http://schemas.microsoft.com/office/drawing/2014/main" id="{5D76F6B4-E25E-7729-E458-9C066FADDF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4205" y="3029978"/>
            <a:ext cx="5327795" cy="3957963"/>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20625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AD0844D-E565-0542-C9D7-09BDC95AD9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5633407" y="6270819"/>
            <a:ext cx="7312575" cy="788191"/>
          </a:xfrm>
          <a:prstGeom prst="rect">
            <a:avLst/>
          </a:prstGeom>
        </p:spPr>
      </p:pic>
      <p:pic>
        <p:nvPicPr>
          <p:cNvPr id="5" name="圖片 4">
            <a:extLst>
              <a:ext uri="{FF2B5EF4-FFF2-40B4-BE49-F238E27FC236}">
                <a16:creationId xmlns:a16="http://schemas.microsoft.com/office/drawing/2014/main" id="{8F0EBDB7-61EF-449A-92ED-63094A198F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77298" y="5491522"/>
            <a:ext cx="7460046" cy="1385729"/>
          </a:xfrm>
          <a:prstGeom prst="rect">
            <a:avLst/>
          </a:prstGeom>
        </p:spPr>
      </p:pic>
      <p:sp>
        <p:nvSpPr>
          <p:cNvPr id="2" name="Title 1"/>
          <p:cNvSpPr>
            <a:spLocks noGrp="1"/>
          </p:cNvSpPr>
          <p:nvPr>
            <p:ph type="title" idx="4294967295"/>
          </p:nvPr>
        </p:nvSpPr>
        <p:spPr>
          <a:xfrm>
            <a:off x="0" y="109538"/>
            <a:ext cx="11869738" cy="1527175"/>
          </a:xfrm>
        </p:spPr>
        <p:txBody>
          <a:bodyPr anchor="ctr">
            <a:normAutofit/>
          </a:bodyPr>
          <a:lstStyle/>
          <a:p>
            <a:pPr algn="ctr"/>
            <a:r>
              <a:rPr lang="en-US" altLang="zh-TW" sz="4200">
                <a:solidFill>
                  <a:schemeClr val="bg1"/>
                </a:solidFill>
                <a:latin typeface="+mn-lt"/>
                <a:ea typeface="+mn-ea"/>
                <a:cs typeface="+mn-ea"/>
                <a:sym typeface="+mn-lt"/>
              </a:rPr>
              <a:t>TS-h1090FU NAS</a:t>
            </a:r>
            <a:r>
              <a:rPr lang="zh-TW" altLang="en-US" sz="4200">
                <a:solidFill>
                  <a:schemeClr val="bg1"/>
                </a:solidFill>
                <a:latin typeface="+mn-lt"/>
                <a:ea typeface="+mn-ea"/>
                <a:cs typeface="+mn-ea"/>
                <a:sym typeface="+mn-lt"/>
              </a:rPr>
              <a:t> </a:t>
            </a:r>
            <a:r>
              <a:rPr lang="en-US" altLang="zh-TW" sz="4200">
                <a:solidFill>
                  <a:schemeClr val="bg1"/>
                </a:solidFill>
                <a:latin typeface="+mn-lt"/>
                <a:ea typeface="+mn-ea"/>
                <a:cs typeface="+mn-ea"/>
                <a:sym typeface="+mn-lt"/>
              </a:rPr>
              <a:t>SKUs</a:t>
            </a:r>
            <a:endParaRPr lang="en-US" sz="4200">
              <a:solidFill>
                <a:schemeClr val="bg1"/>
              </a:solidFill>
              <a:latin typeface="+mn-lt"/>
              <a:ea typeface="+mn-ea"/>
              <a:cs typeface="+mn-ea"/>
              <a:sym typeface="+mn-lt"/>
            </a:endParaRPr>
          </a:p>
        </p:txBody>
      </p:sp>
      <p:pic>
        <p:nvPicPr>
          <p:cNvPr id="6" name="圖形 5">
            <a:extLst>
              <a:ext uri="{FF2B5EF4-FFF2-40B4-BE49-F238E27FC236}">
                <a16:creationId xmlns:a16="http://schemas.microsoft.com/office/drawing/2014/main" id="{F1104E92-5A25-4FFB-ADD0-CFBA41422C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2637" y="3735957"/>
            <a:ext cx="5134707" cy="379028"/>
          </a:xfrm>
          <a:prstGeom prst="rect">
            <a:avLst/>
          </a:prstGeom>
        </p:spPr>
      </p:pic>
      <p:sp>
        <p:nvSpPr>
          <p:cNvPr id="12" name="矩形: 圓角 22">
            <a:extLst>
              <a:ext uri="{FF2B5EF4-FFF2-40B4-BE49-F238E27FC236}">
                <a16:creationId xmlns:a16="http://schemas.microsoft.com/office/drawing/2014/main" id="{F60EB262-4494-4B2B-AE6E-C0DDB1B90AF3}"/>
              </a:ext>
            </a:extLst>
          </p:cNvPr>
          <p:cNvSpPr/>
          <p:nvPr/>
        </p:nvSpPr>
        <p:spPr>
          <a:xfrm>
            <a:off x="492002" y="1992276"/>
            <a:ext cx="6171740" cy="2041045"/>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13" name="文本框 2">
            <a:extLst>
              <a:ext uri="{FF2B5EF4-FFF2-40B4-BE49-F238E27FC236}">
                <a16:creationId xmlns:a16="http://schemas.microsoft.com/office/drawing/2014/main" id="{88E7310E-2441-4CE2-8753-714DD89A8525}"/>
              </a:ext>
            </a:extLst>
          </p:cNvPr>
          <p:cNvSpPr txBox="1"/>
          <p:nvPr/>
        </p:nvSpPr>
        <p:spPr>
          <a:xfrm>
            <a:off x="582100" y="2025316"/>
            <a:ext cx="6369318" cy="1831271"/>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200"/>
              </a:spcBef>
            </a:pPr>
            <a:r>
              <a:rPr lang="en-US" altLang="zh-CN" sz="2700" b="1">
                <a:solidFill>
                  <a:srgbClr val="C9FFFA"/>
                </a:solidFill>
                <a:cs typeface="+mn-ea"/>
                <a:sym typeface="+mn-lt"/>
              </a:rPr>
              <a:t>TS-h1090FU-7232P-64G</a:t>
            </a:r>
            <a:endParaRPr lang="zh-CN" altLang="en-US" sz="2700" b="1">
              <a:solidFill>
                <a:srgbClr val="C9FFFA"/>
              </a:solidFill>
              <a:cs typeface="+mn-ea"/>
              <a:sym typeface="+mn-lt"/>
            </a:endParaRP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AMD EPYC 8 C / 16 T, 3.1 GHz (Max. 3.2GHz)</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64 GB DDR4 RDIMM ECC Memory (8 x 8GB)</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 2 x SFP28 25GbE ports +2 x 2.5 GbE ports</a:t>
            </a:r>
          </a:p>
        </p:txBody>
      </p:sp>
      <p:sp>
        <p:nvSpPr>
          <p:cNvPr id="14" name="矩形: 圓角 22">
            <a:extLst>
              <a:ext uri="{FF2B5EF4-FFF2-40B4-BE49-F238E27FC236}">
                <a16:creationId xmlns:a16="http://schemas.microsoft.com/office/drawing/2014/main" id="{BD87A7E2-D984-4E94-B04C-9B48DE56A956}"/>
              </a:ext>
            </a:extLst>
          </p:cNvPr>
          <p:cNvSpPr/>
          <p:nvPr/>
        </p:nvSpPr>
        <p:spPr>
          <a:xfrm>
            <a:off x="492001" y="4333477"/>
            <a:ext cx="6171740" cy="2041045"/>
          </a:xfrm>
          <a:prstGeom prst="roundRect">
            <a:avLst>
              <a:gd name="adj" fmla="val 1443"/>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15" name="文本框 3">
            <a:extLst>
              <a:ext uri="{FF2B5EF4-FFF2-40B4-BE49-F238E27FC236}">
                <a16:creationId xmlns:a16="http://schemas.microsoft.com/office/drawing/2014/main" id="{FAAD4329-D161-48A6-8384-C1789D94C142}"/>
              </a:ext>
            </a:extLst>
          </p:cNvPr>
          <p:cNvSpPr txBox="1"/>
          <p:nvPr/>
        </p:nvSpPr>
        <p:spPr>
          <a:xfrm>
            <a:off x="582099" y="4432928"/>
            <a:ext cx="6289564" cy="1831271"/>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200"/>
              </a:spcBef>
            </a:pPr>
            <a:r>
              <a:rPr lang="en-US" altLang="zh-CN" sz="2700" b="1">
                <a:solidFill>
                  <a:srgbClr val="C9FFFA"/>
                </a:solidFill>
                <a:cs typeface="+mn-ea"/>
                <a:sym typeface="+mn-lt"/>
              </a:rPr>
              <a:t>TS-h1090FU-7302P-128G</a:t>
            </a:r>
            <a:endParaRPr lang="zh-CN" altLang="en-US" sz="2700" b="1">
              <a:solidFill>
                <a:srgbClr val="C9FFFA"/>
              </a:solidFill>
              <a:cs typeface="+mn-ea"/>
              <a:sym typeface="+mn-lt"/>
            </a:endParaRP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AMD EPYC 16 C/ 32 T, 3.0 GHz (Max. 3.3GHz)</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128 GB DDR4 RDIMM ECC Memory (8 x 16GB)</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 2 x SFP28 25GbE ports +2 x 2.5 GbE ports</a:t>
            </a:r>
          </a:p>
        </p:txBody>
      </p:sp>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t="31432" r="33741" b="29779"/>
          <a:stretch/>
        </p:blipFill>
        <p:spPr>
          <a:xfrm>
            <a:off x="5633408" y="4687673"/>
            <a:ext cx="6558592" cy="2400157"/>
          </a:xfrm>
          <a:prstGeom prst="rect">
            <a:avLst/>
          </a:prstGeom>
        </p:spPr>
      </p:pic>
      <p:sp>
        <p:nvSpPr>
          <p:cNvPr id="18" name="矩形: 圓角 22">
            <a:extLst>
              <a:ext uri="{FF2B5EF4-FFF2-40B4-BE49-F238E27FC236}">
                <a16:creationId xmlns:a16="http://schemas.microsoft.com/office/drawing/2014/main" id="{BD87A7E2-D984-4E94-B04C-9B48DE56A956}"/>
              </a:ext>
            </a:extLst>
          </p:cNvPr>
          <p:cNvSpPr/>
          <p:nvPr/>
        </p:nvSpPr>
        <p:spPr>
          <a:xfrm>
            <a:off x="6871663" y="1983495"/>
            <a:ext cx="4933484" cy="2041045"/>
          </a:xfrm>
          <a:prstGeom prst="roundRect">
            <a:avLst>
              <a:gd name="adj" fmla="val 992"/>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19" name="文本框 3">
            <a:extLst>
              <a:ext uri="{FF2B5EF4-FFF2-40B4-BE49-F238E27FC236}">
                <a16:creationId xmlns:a16="http://schemas.microsoft.com/office/drawing/2014/main" id="{FAAD4329-D161-48A6-8384-C1789D94C142}"/>
              </a:ext>
            </a:extLst>
          </p:cNvPr>
          <p:cNvSpPr txBox="1"/>
          <p:nvPr/>
        </p:nvSpPr>
        <p:spPr>
          <a:xfrm>
            <a:off x="6961761" y="2109954"/>
            <a:ext cx="4843386" cy="166199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600"/>
              </a:spcBef>
            </a:pPr>
            <a:r>
              <a:rPr lang="en-US" altLang="zh-CN" sz="1900" b="1">
                <a:solidFill>
                  <a:srgbClr val="C9FFFA"/>
                </a:solidFill>
                <a:cs typeface="+mn-ea"/>
                <a:sym typeface="+mn-lt"/>
              </a:rPr>
              <a:t>TS-h1090FU-7302P-256G (By Request)</a:t>
            </a:r>
            <a:endParaRPr lang="zh-CN" altLang="en-US" sz="1900" b="1">
              <a:solidFill>
                <a:srgbClr val="C9FFFA"/>
              </a:solidFill>
              <a:cs typeface="+mn-ea"/>
              <a:sym typeface="+mn-lt"/>
            </a:endParaRPr>
          </a:p>
          <a:p>
            <a:pPr marL="116414" indent="-116414">
              <a:spcBef>
                <a:spcPts val="1600"/>
              </a:spcBef>
              <a:buClr>
                <a:srgbClr val="C9FFFA"/>
              </a:buClr>
              <a:buFont typeface="Arial"/>
              <a:buChar char="•"/>
              <a:tabLst>
                <a:tab pos="239178" algn="l"/>
              </a:tabLst>
            </a:pPr>
            <a:r>
              <a:rPr lang="en-US" altLang="zh-CN" sz="1400">
                <a:solidFill>
                  <a:schemeClr val="bg1"/>
                </a:solidFill>
                <a:cs typeface="+mn-ea"/>
                <a:sym typeface="+mn-lt"/>
              </a:rPr>
              <a:t>AMD EPYC 16 C / 32 T, 3.0 GHz (Max. 3.3GHz)</a:t>
            </a:r>
          </a:p>
          <a:p>
            <a:pPr marL="116414" indent="-116414">
              <a:spcBef>
                <a:spcPts val="1600"/>
              </a:spcBef>
              <a:buClr>
                <a:srgbClr val="C9FFFA"/>
              </a:buClr>
              <a:buFont typeface="Arial"/>
              <a:buChar char="•"/>
              <a:tabLst>
                <a:tab pos="239178" algn="l"/>
              </a:tabLst>
            </a:pPr>
            <a:r>
              <a:rPr lang="en-US" altLang="zh-CN" sz="1400">
                <a:solidFill>
                  <a:schemeClr val="bg1"/>
                </a:solidFill>
                <a:cs typeface="+mn-ea"/>
                <a:sym typeface="+mn-lt"/>
              </a:rPr>
              <a:t>256 GB DDR4 RDIMM ECC </a:t>
            </a:r>
            <a:r>
              <a:rPr lang="en-US" altLang="zh-CN" sz="1400" err="1">
                <a:solidFill>
                  <a:schemeClr val="bg1"/>
                </a:solidFill>
                <a:cs typeface="+mn-ea"/>
                <a:sym typeface="+mn-lt"/>
              </a:rPr>
              <a:t>Memor</a:t>
            </a:r>
            <a:r>
              <a:rPr lang="en-US" altLang="zh-CN" sz="1400">
                <a:solidFill>
                  <a:schemeClr val="bg1"/>
                </a:solidFill>
                <a:cs typeface="+mn-ea"/>
                <a:sym typeface="+mn-lt"/>
              </a:rPr>
              <a:t> (8 x 32GB)</a:t>
            </a:r>
          </a:p>
          <a:p>
            <a:pPr marL="116414" indent="-116414">
              <a:spcBef>
                <a:spcPts val="1600"/>
              </a:spcBef>
              <a:buClr>
                <a:srgbClr val="C9FFFA"/>
              </a:buClr>
              <a:buFont typeface="Arial"/>
              <a:buChar char="•"/>
              <a:tabLst>
                <a:tab pos="239178" algn="l"/>
              </a:tabLst>
            </a:pPr>
            <a:r>
              <a:rPr lang="en-US" altLang="zh-CN" sz="1400">
                <a:solidFill>
                  <a:schemeClr val="bg1"/>
                </a:solidFill>
                <a:cs typeface="+mn-ea"/>
                <a:sym typeface="+mn-lt"/>
              </a:rPr>
              <a:t> 2 x SFP28 25GbE ports +2 x 2.5 GbE ports</a:t>
            </a:r>
          </a:p>
        </p:txBody>
      </p:sp>
      <p:pic>
        <p:nvPicPr>
          <p:cNvPr id="9" name="圖片 8">
            <a:extLst>
              <a:ext uri="{FF2B5EF4-FFF2-40B4-BE49-F238E27FC236}">
                <a16:creationId xmlns:a16="http://schemas.microsoft.com/office/drawing/2014/main" id="{DC129109-EA3C-7574-0135-87A1E7B055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730401" y="5252757"/>
            <a:ext cx="3118585" cy="560533"/>
          </a:xfrm>
          <a:prstGeom prst="rect">
            <a:avLst/>
          </a:prstGeom>
        </p:spPr>
      </p:pic>
      <p:pic>
        <p:nvPicPr>
          <p:cNvPr id="11" name="圖片 10">
            <a:extLst>
              <a:ext uri="{FF2B5EF4-FFF2-40B4-BE49-F238E27FC236}">
                <a16:creationId xmlns:a16="http://schemas.microsoft.com/office/drawing/2014/main" id="{060043A5-58FB-18A1-54AB-4ECF2B48DF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926" b="7415"/>
          <a:stretch/>
        </p:blipFill>
        <p:spPr>
          <a:xfrm>
            <a:off x="7530652" y="4079630"/>
            <a:ext cx="3154747" cy="1708989"/>
          </a:xfrm>
          <a:prstGeom prst="rect">
            <a:avLst/>
          </a:prstGeom>
        </p:spPr>
      </p:pic>
    </p:spTree>
    <p:extLst>
      <p:ext uri="{BB962C8B-B14F-4D97-AF65-F5344CB8AC3E}">
        <p14:creationId xmlns:p14="http://schemas.microsoft.com/office/powerpoint/2010/main" val="181065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8565541-BE23-330D-00D4-65771A669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5633407" y="6382724"/>
            <a:ext cx="7312575" cy="788191"/>
          </a:xfrm>
          <a:prstGeom prst="rect">
            <a:avLst/>
          </a:prstGeom>
        </p:spPr>
      </p:pic>
      <p:sp>
        <p:nvSpPr>
          <p:cNvPr id="9" name="矩形: 圓角 22">
            <a:extLst>
              <a:ext uri="{FF2B5EF4-FFF2-40B4-BE49-F238E27FC236}">
                <a16:creationId xmlns:a16="http://schemas.microsoft.com/office/drawing/2014/main" id="{1DF4C4F5-D2FF-D2D3-5BB4-1C96D46ACA77}"/>
              </a:ext>
            </a:extLst>
          </p:cNvPr>
          <p:cNvSpPr/>
          <p:nvPr/>
        </p:nvSpPr>
        <p:spPr>
          <a:xfrm>
            <a:off x="492001" y="4333477"/>
            <a:ext cx="6171740" cy="2041045"/>
          </a:xfrm>
          <a:prstGeom prst="roundRect">
            <a:avLst>
              <a:gd name="adj" fmla="val 1443"/>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pic>
        <p:nvPicPr>
          <p:cNvPr id="5" name="圖片 4">
            <a:extLst>
              <a:ext uri="{FF2B5EF4-FFF2-40B4-BE49-F238E27FC236}">
                <a16:creationId xmlns:a16="http://schemas.microsoft.com/office/drawing/2014/main" id="{8F0EBDB7-61EF-449A-92ED-63094A198F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3173" y="5905411"/>
            <a:ext cx="7208827" cy="1385729"/>
          </a:xfrm>
          <a:prstGeom prst="rect">
            <a:avLst/>
          </a:prstGeom>
        </p:spPr>
      </p:pic>
      <p:pic>
        <p:nvPicPr>
          <p:cNvPr id="3" name="圖片 2"/>
          <p:cNvPicPr>
            <a:picLocks noChangeAspect="1"/>
          </p:cNvPicPr>
          <p:nvPr/>
        </p:nvPicPr>
        <p:blipFill rotWithShape="1">
          <a:blip r:embed="rId5">
            <a:extLst>
              <a:ext uri="{28A0092B-C50C-407E-A947-70E740481C1C}">
                <a14:useLocalDpi xmlns:a14="http://schemas.microsoft.com/office/drawing/2010/main" val="0"/>
              </a:ext>
            </a:extLst>
          </a:blip>
          <a:srcRect t="25985" b="24312"/>
          <a:stretch/>
        </p:blipFill>
        <p:spPr>
          <a:xfrm>
            <a:off x="6096000" y="4717342"/>
            <a:ext cx="6991395" cy="2171799"/>
          </a:xfrm>
          <a:prstGeom prst="rect">
            <a:avLst/>
          </a:prstGeom>
        </p:spPr>
      </p:pic>
      <p:pic>
        <p:nvPicPr>
          <p:cNvPr id="7" name="圖形 6">
            <a:extLst>
              <a:ext uri="{FF2B5EF4-FFF2-40B4-BE49-F238E27FC236}">
                <a16:creationId xmlns:a16="http://schemas.microsoft.com/office/drawing/2014/main" id="{CE4CE194-3BDF-0926-3D5D-5B1369257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2637" y="3691550"/>
            <a:ext cx="5134707" cy="379028"/>
          </a:xfrm>
          <a:prstGeom prst="rect">
            <a:avLst/>
          </a:prstGeom>
        </p:spPr>
      </p:pic>
      <p:sp>
        <p:nvSpPr>
          <p:cNvPr id="8" name="矩形: 圓角 22">
            <a:extLst>
              <a:ext uri="{FF2B5EF4-FFF2-40B4-BE49-F238E27FC236}">
                <a16:creationId xmlns:a16="http://schemas.microsoft.com/office/drawing/2014/main" id="{65E6F84E-37E7-35D5-1D76-35434AC6E1E3}"/>
              </a:ext>
            </a:extLst>
          </p:cNvPr>
          <p:cNvSpPr/>
          <p:nvPr/>
        </p:nvSpPr>
        <p:spPr>
          <a:xfrm>
            <a:off x="492002" y="1947869"/>
            <a:ext cx="6171740" cy="2041045"/>
          </a:xfrm>
          <a:prstGeom prst="roundRect">
            <a:avLst>
              <a:gd name="adj" fmla="val 971"/>
            </a:avLst>
          </a:prstGeom>
          <a:gradFill>
            <a:gsLst>
              <a:gs pos="42000">
                <a:srgbClr val="374557">
                  <a:lumMod val="96000"/>
                </a:srgbClr>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sp>
        <p:nvSpPr>
          <p:cNvPr id="11" name="矩形: 圓角 22">
            <a:extLst>
              <a:ext uri="{FF2B5EF4-FFF2-40B4-BE49-F238E27FC236}">
                <a16:creationId xmlns:a16="http://schemas.microsoft.com/office/drawing/2014/main" id="{727E7925-8D45-99C0-AAB1-98960A129202}"/>
              </a:ext>
            </a:extLst>
          </p:cNvPr>
          <p:cNvSpPr/>
          <p:nvPr/>
        </p:nvSpPr>
        <p:spPr>
          <a:xfrm>
            <a:off x="6871663" y="1939088"/>
            <a:ext cx="4933484" cy="2041045"/>
          </a:xfrm>
          <a:prstGeom prst="roundRect">
            <a:avLst>
              <a:gd name="adj" fmla="val 992"/>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25E5EF"/>
                </a:gs>
                <a:gs pos="37000">
                  <a:srgbClr val="25E5EF"/>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cs typeface="+mn-ea"/>
              <a:sym typeface="+mn-lt"/>
            </a:endParaRPr>
          </a:p>
        </p:txBody>
      </p:sp>
      <p:pic>
        <p:nvPicPr>
          <p:cNvPr id="17" name="圖片 16">
            <a:extLst>
              <a:ext uri="{FF2B5EF4-FFF2-40B4-BE49-F238E27FC236}">
                <a16:creationId xmlns:a16="http://schemas.microsoft.com/office/drawing/2014/main" id="{E782652B-8D85-D120-F8BA-7A25155343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891114" y="5141224"/>
            <a:ext cx="3118585" cy="560533"/>
          </a:xfrm>
          <a:prstGeom prst="rect">
            <a:avLst/>
          </a:prstGeom>
        </p:spPr>
      </p:pic>
      <p:sp>
        <p:nvSpPr>
          <p:cNvPr id="2" name="Title 1"/>
          <p:cNvSpPr>
            <a:spLocks noGrp="1"/>
          </p:cNvSpPr>
          <p:nvPr>
            <p:ph type="title" idx="4294967295"/>
          </p:nvPr>
        </p:nvSpPr>
        <p:spPr>
          <a:xfrm>
            <a:off x="0" y="127530"/>
            <a:ext cx="11869738" cy="1527175"/>
          </a:xfrm>
        </p:spPr>
        <p:txBody>
          <a:bodyPr anchor="ctr">
            <a:normAutofit/>
          </a:bodyPr>
          <a:lstStyle/>
          <a:p>
            <a:pPr algn="ctr"/>
            <a:r>
              <a:rPr lang="en-US" altLang="zh-TW" sz="4200">
                <a:solidFill>
                  <a:schemeClr val="bg1"/>
                </a:solidFill>
                <a:latin typeface="+mn-lt"/>
                <a:ea typeface="+mn-ea"/>
                <a:cs typeface="+mn-ea"/>
                <a:sym typeface="+mn-lt"/>
              </a:rPr>
              <a:t>TS-h2490FU NAS SKUs</a:t>
            </a:r>
            <a:endParaRPr lang="en-US" sz="4200">
              <a:solidFill>
                <a:schemeClr val="bg1"/>
              </a:solidFill>
              <a:latin typeface="+mn-lt"/>
              <a:ea typeface="+mn-ea"/>
              <a:cs typeface="+mn-ea"/>
              <a:sym typeface="+mn-lt"/>
            </a:endParaRPr>
          </a:p>
        </p:txBody>
      </p:sp>
      <p:sp>
        <p:nvSpPr>
          <p:cNvPr id="13" name="文本框 2">
            <a:extLst>
              <a:ext uri="{FF2B5EF4-FFF2-40B4-BE49-F238E27FC236}">
                <a16:creationId xmlns:a16="http://schemas.microsoft.com/office/drawing/2014/main" id="{88E7310E-2441-4CE2-8753-714DD89A8525}"/>
              </a:ext>
            </a:extLst>
          </p:cNvPr>
          <p:cNvSpPr txBox="1"/>
          <p:nvPr/>
        </p:nvSpPr>
        <p:spPr>
          <a:xfrm>
            <a:off x="627015" y="4446033"/>
            <a:ext cx="6369318" cy="182620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200"/>
              </a:spcBef>
            </a:pPr>
            <a:r>
              <a:rPr lang="en-US" altLang="zh-CN" sz="2700" b="1">
                <a:solidFill>
                  <a:srgbClr val="C9FFFA"/>
                </a:solidFill>
                <a:cs typeface="+mn-ea"/>
                <a:sym typeface="+mn-lt"/>
              </a:rPr>
              <a:t>TS-h2490FU-7302P-128G</a:t>
            </a:r>
            <a:endParaRPr lang="zh-CN" altLang="en-US" sz="2700" b="1">
              <a:solidFill>
                <a:srgbClr val="C9FFFA"/>
              </a:solidFill>
              <a:cs typeface="+mn-ea"/>
              <a:sym typeface="+mn-lt"/>
            </a:endParaRP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AMD EPYC 16 C/32 T, 3.0 GHz (Max. 3.3GHz)</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128GB DDR4 RDIMM ECC Memory (8 x 16GB)</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 4 x SFP28 25GbE ports (25GbE/10GbE/1GbE)</a:t>
            </a:r>
          </a:p>
        </p:txBody>
      </p:sp>
      <p:sp>
        <p:nvSpPr>
          <p:cNvPr id="15" name="文本框 3">
            <a:extLst>
              <a:ext uri="{FF2B5EF4-FFF2-40B4-BE49-F238E27FC236}">
                <a16:creationId xmlns:a16="http://schemas.microsoft.com/office/drawing/2014/main" id="{FAAD4329-D161-48A6-8384-C1789D94C142}"/>
              </a:ext>
            </a:extLst>
          </p:cNvPr>
          <p:cNvSpPr txBox="1"/>
          <p:nvPr/>
        </p:nvSpPr>
        <p:spPr>
          <a:xfrm>
            <a:off x="627014" y="2070686"/>
            <a:ext cx="6289564" cy="182620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200"/>
              </a:spcBef>
            </a:pPr>
            <a:r>
              <a:rPr lang="en-US" altLang="zh-CN" sz="2700" b="1">
                <a:solidFill>
                  <a:srgbClr val="C9FFFA"/>
                </a:solidFill>
                <a:cs typeface="+mn-ea"/>
                <a:sym typeface="+mn-lt"/>
              </a:rPr>
              <a:t>TS-h2490FU-7232P-64G</a:t>
            </a:r>
            <a:endParaRPr lang="zh-CN" altLang="en-US" sz="2700" b="1">
              <a:solidFill>
                <a:srgbClr val="C9FFFA"/>
              </a:solidFill>
              <a:cs typeface="+mn-ea"/>
              <a:sym typeface="+mn-lt"/>
            </a:endParaRP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AMD EPYC 8 C/16 T, 3.1 GHz (Max. 3.2GHz)</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64GB DDR4 RDIMM ECC Memory (8 x 8GB)</a:t>
            </a:r>
          </a:p>
          <a:p>
            <a:pPr marL="182563" indent="-182563">
              <a:spcBef>
                <a:spcPts val="1200"/>
              </a:spcBef>
              <a:buClr>
                <a:srgbClr val="C9FFFA"/>
              </a:buClr>
              <a:buFont typeface="Arial"/>
              <a:buChar char="•"/>
              <a:tabLst>
                <a:tab pos="239178" algn="l"/>
              </a:tabLst>
            </a:pPr>
            <a:r>
              <a:rPr lang="en-US" altLang="zh-CN" sz="1700">
                <a:solidFill>
                  <a:schemeClr val="bg1"/>
                </a:solidFill>
                <a:cs typeface="+mn-ea"/>
                <a:sym typeface="+mn-lt"/>
              </a:rPr>
              <a:t> 2 x SFP28 25GbE ports (25GbE/10GbE/1GbE)</a:t>
            </a:r>
          </a:p>
        </p:txBody>
      </p:sp>
      <p:sp>
        <p:nvSpPr>
          <p:cNvPr id="22" name="文本框 3">
            <a:extLst>
              <a:ext uri="{FF2B5EF4-FFF2-40B4-BE49-F238E27FC236}">
                <a16:creationId xmlns:a16="http://schemas.microsoft.com/office/drawing/2014/main" id="{FAAD4329-D161-48A6-8384-C1789D94C142}"/>
              </a:ext>
            </a:extLst>
          </p:cNvPr>
          <p:cNvSpPr txBox="1"/>
          <p:nvPr/>
        </p:nvSpPr>
        <p:spPr>
          <a:xfrm>
            <a:off x="6983953" y="2113351"/>
            <a:ext cx="6289564" cy="1661993"/>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400"/>
              </a:spcBef>
            </a:pPr>
            <a:r>
              <a:rPr lang="en-US" altLang="zh-CN" sz="1900" b="1">
                <a:solidFill>
                  <a:srgbClr val="C9FFFA"/>
                </a:solidFill>
                <a:cs typeface="+mn-ea"/>
                <a:sym typeface="+mn-lt"/>
              </a:rPr>
              <a:t>TS-h2490FU-7302P-256G (By Request )</a:t>
            </a:r>
            <a:endParaRPr lang="zh-CN" altLang="en-US" sz="1900" b="1">
              <a:solidFill>
                <a:srgbClr val="C9FFFA"/>
              </a:solidFill>
              <a:cs typeface="+mn-ea"/>
              <a:sym typeface="+mn-lt"/>
            </a:endParaRPr>
          </a:p>
          <a:p>
            <a:pPr marL="116414" indent="-116414">
              <a:spcBef>
                <a:spcPts val="1400"/>
              </a:spcBef>
              <a:buClr>
                <a:srgbClr val="C9FFFA"/>
              </a:buClr>
              <a:buFont typeface="Arial"/>
              <a:buChar char="•"/>
              <a:tabLst>
                <a:tab pos="239178" algn="l"/>
              </a:tabLst>
            </a:pPr>
            <a:r>
              <a:rPr lang="en-US" altLang="zh-CN" sz="1400">
                <a:solidFill>
                  <a:schemeClr val="bg1"/>
                </a:solidFill>
                <a:cs typeface="+mn-ea"/>
                <a:sym typeface="+mn-lt"/>
              </a:rPr>
              <a:t>AMD EPYC 16 C/32 T, 3.0 GHz (Max. 3.3GHz)</a:t>
            </a:r>
          </a:p>
          <a:p>
            <a:pPr marL="116414" indent="-116414">
              <a:spcBef>
                <a:spcPts val="1400"/>
              </a:spcBef>
              <a:buClr>
                <a:srgbClr val="C9FFFA"/>
              </a:buClr>
              <a:buFont typeface="Arial"/>
              <a:buChar char="•"/>
              <a:tabLst>
                <a:tab pos="239178" algn="l"/>
              </a:tabLst>
            </a:pPr>
            <a:r>
              <a:rPr lang="en-US" altLang="zh-CN" sz="1400">
                <a:solidFill>
                  <a:schemeClr val="bg1"/>
                </a:solidFill>
                <a:cs typeface="+mn-ea"/>
                <a:sym typeface="+mn-lt"/>
              </a:rPr>
              <a:t>256GB DDR4 RDIMM ECC Memory (8 x 32GB)</a:t>
            </a:r>
          </a:p>
          <a:p>
            <a:pPr marL="116414" indent="-116414">
              <a:spcBef>
                <a:spcPts val="1400"/>
              </a:spcBef>
              <a:buClr>
                <a:srgbClr val="C9FFFA"/>
              </a:buClr>
              <a:buFont typeface="Arial"/>
              <a:buChar char="•"/>
              <a:tabLst>
                <a:tab pos="239178" algn="l"/>
              </a:tabLst>
            </a:pPr>
            <a:r>
              <a:rPr lang="en-US" altLang="zh-CN" sz="1400">
                <a:solidFill>
                  <a:schemeClr val="bg1"/>
                </a:solidFill>
                <a:cs typeface="+mn-ea"/>
                <a:sym typeface="+mn-lt"/>
              </a:rPr>
              <a:t> 2 x SFP28 25GbE ports (25GbE/10GbE/1GbE)</a:t>
            </a:r>
          </a:p>
        </p:txBody>
      </p:sp>
      <p:pic>
        <p:nvPicPr>
          <p:cNvPr id="18" name="圖片 17">
            <a:extLst>
              <a:ext uri="{FF2B5EF4-FFF2-40B4-BE49-F238E27FC236}">
                <a16:creationId xmlns:a16="http://schemas.microsoft.com/office/drawing/2014/main" id="{FBF42326-909C-B343-49AE-6410316CB8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926" b="7415"/>
          <a:stretch/>
        </p:blipFill>
        <p:spPr>
          <a:xfrm>
            <a:off x="7530652" y="3936526"/>
            <a:ext cx="3154747" cy="1708989"/>
          </a:xfrm>
          <a:prstGeom prst="rect">
            <a:avLst/>
          </a:prstGeom>
        </p:spPr>
      </p:pic>
    </p:spTree>
    <p:extLst>
      <p:ext uri="{BB962C8B-B14F-4D97-AF65-F5344CB8AC3E}">
        <p14:creationId xmlns:p14="http://schemas.microsoft.com/office/powerpoint/2010/main" val="284112014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s2jyy45">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s2jyy45">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3716</Words>
  <Application>Microsoft Office PowerPoint</Application>
  <PresentationFormat>寬螢幕</PresentationFormat>
  <Paragraphs>349</Paragraphs>
  <Slides>23</Slides>
  <Notes>22</Notes>
  <HiddenSlides>0</HiddenSlides>
  <MMClips>0</MMClips>
  <ScaleCrop>false</ScaleCrop>
  <HeadingPairs>
    <vt:vector size="6" baseType="variant">
      <vt:variant>
        <vt:lpstr>使用字型</vt:lpstr>
      </vt:variant>
      <vt:variant>
        <vt:i4>3</vt:i4>
      </vt:variant>
      <vt:variant>
        <vt:lpstr>佈景主題</vt:lpstr>
      </vt:variant>
      <vt:variant>
        <vt:i4>2</vt:i4>
      </vt:variant>
      <vt:variant>
        <vt:lpstr>投影片標題</vt:lpstr>
      </vt:variant>
      <vt:variant>
        <vt:i4>23</vt:i4>
      </vt:variant>
    </vt:vector>
  </HeadingPairs>
  <TitlesOfParts>
    <vt:vector size="28" baseType="lpstr">
      <vt:lpstr>微軟正黑體</vt:lpstr>
      <vt:lpstr>Arial</vt:lpstr>
      <vt:lpstr>Calibri</vt:lpstr>
      <vt:lpstr>Office 佈景主題</vt:lpstr>
      <vt:lpstr>1_Office 佈景主題</vt:lpstr>
      <vt:lpstr>PowerPoint 簡報</vt:lpstr>
      <vt:lpstr>PowerPoint 簡報</vt:lpstr>
      <vt:lpstr>PowerPoint 簡報</vt:lpstr>
      <vt:lpstr>PowerPoint 簡報</vt:lpstr>
      <vt:lpstr>PowerPoint 簡報</vt:lpstr>
      <vt:lpstr>PowerPoint 簡報</vt:lpstr>
      <vt:lpstr>PowerPoint 簡報</vt:lpstr>
      <vt:lpstr>TS-h1090FU NAS SKUs</vt:lpstr>
      <vt:lpstr>TS-h2490FU NAS SKUs</vt:lpstr>
      <vt:lpstr>TDS-h2489FU NAS SKUs</vt:lpstr>
      <vt:lpstr>PowerPoint 簡報</vt:lpstr>
      <vt:lpstr>NAS &amp; QuTS hero O.S. support powerful data reduction technologies to extend SSD endurance</vt:lpstr>
      <vt:lpstr>SnapSync</vt:lpstr>
      <vt:lpstr>QXG-100G2SF-CX6 view</vt:lpstr>
      <vt:lpstr>SFP, SFP+, SFP28, QSFP28 Transceivers and Optional Accessory CAB-DAC15M-QSFP28</vt:lpstr>
      <vt:lpstr>PowerPoint 簡報</vt:lpstr>
      <vt:lpstr>Supports SR-IOV for Improved Network Efficiency</vt:lpstr>
      <vt:lpstr>Supports RoCE for Reduced Latency and Enhanced Performance for VM Environments</vt:lpstr>
      <vt:lpstr>Supports iSER for Improved VM Performance</vt:lpstr>
      <vt:lpstr>QXG-100G2SF-CX6  Supports nearly 200 Gbps of total bandwidth</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Han Tsai 蔡明翰</cp:lastModifiedBy>
  <cp:revision>2</cp:revision>
  <dcterms:created xsi:type="dcterms:W3CDTF">2022-08-11T08:05:10Z</dcterms:created>
  <dcterms:modified xsi:type="dcterms:W3CDTF">2022-08-23T06:21:43Z</dcterms:modified>
</cp:coreProperties>
</file>