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93" r:id="rId2"/>
    <p:sldId id="359" r:id="rId3"/>
    <p:sldId id="1669" r:id="rId4"/>
    <p:sldId id="1659" r:id="rId5"/>
    <p:sldId id="313" r:id="rId6"/>
    <p:sldId id="292" r:id="rId7"/>
    <p:sldId id="314" r:id="rId8"/>
    <p:sldId id="315" r:id="rId9"/>
    <p:sldId id="1674" r:id="rId10"/>
    <p:sldId id="311" r:id="rId11"/>
    <p:sldId id="317" r:id="rId12"/>
    <p:sldId id="318" r:id="rId13"/>
    <p:sldId id="319" r:id="rId14"/>
    <p:sldId id="320" r:id="rId15"/>
    <p:sldId id="261" r:id="rId16"/>
  </p:sldIdLst>
  <p:sldSz cx="12192000" cy="6858000"/>
  <p:notesSz cx="6858000" cy="9144000"/>
  <p:custDataLst>
    <p:tags r:id="rId19"/>
  </p:custData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750"/>
    <a:srgbClr val="100F1B"/>
    <a:srgbClr val="060724"/>
    <a:srgbClr val="88F2DC"/>
    <a:srgbClr val="2A98EA"/>
    <a:srgbClr val="147CCA"/>
    <a:srgbClr val="85F2DB"/>
    <a:srgbClr val="0A0A0A"/>
    <a:srgbClr val="ECF0F4"/>
    <a:srgbClr val="6E83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6" autoAdjust="0"/>
    <p:restoredTop sz="95190" autoAdjust="0"/>
  </p:normalViewPr>
  <p:slideViewPr>
    <p:cSldViewPr snapToGrid="0">
      <p:cViewPr varScale="1">
        <p:scale>
          <a:sx n="78" d="100"/>
          <a:sy n="78" d="100"/>
        </p:scale>
        <p:origin x="76" y="416"/>
      </p:cViewPr>
      <p:guideLst>
        <p:guide orient="horz" pos="2160"/>
        <p:guide pos="3840"/>
      </p:guideLst>
    </p:cSldViewPr>
  </p:slideViewPr>
  <p:notesTextViewPr>
    <p:cViewPr>
      <p:scale>
        <a:sx n="1" d="1"/>
        <a:sy n="1" d="1"/>
      </p:scale>
      <p:origin x="0" y="0"/>
    </p:cViewPr>
  </p:notesTextViewPr>
  <p:notesViewPr>
    <p:cSldViewPr snapToGrid="0">
      <p:cViewPr varScale="1">
        <p:scale>
          <a:sx n="119" d="100"/>
          <a:sy n="119" d="100"/>
        </p:scale>
        <p:origin x="498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2022/8/18</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2022/8/18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514FDFF-3BAC-9645-A3ED-10A7F4941213}" type="slidenum">
              <a:rPr kumimoji="1" lang="zh-TW" altLang="en-US" smtClean="0"/>
              <a:pPr/>
              <a:t>3</a:t>
            </a:fld>
            <a:endParaRPr kumimoji="1" lang="zh-TW" altLang="en-US"/>
          </a:p>
        </p:txBody>
      </p:sp>
    </p:spTree>
    <p:extLst>
      <p:ext uri="{BB962C8B-B14F-4D97-AF65-F5344CB8AC3E}">
        <p14:creationId xmlns:p14="http://schemas.microsoft.com/office/powerpoint/2010/main" val="285834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514FDFF-3BAC-9645-A3ED-10A7F4941213}" type="slidenum">
              <a:rPr kumimoji="1" lang="zh-TW" altLang="en-US" smtClean="0"/>
              <a:pPr/>
              <a:t>4</a:t>
            </a:fld>
            <a:endParaRPr kumimoji="1" lang="zh-TW" altLang="en-US"/>
          </a:p>
        </p:txBody>
      </p:sp>
    </p:spTree>
    <p:extLst>
      <p:ext uri="{BB962C8B-B14F-4D97-AF65-F5344CB8AC3E}">
        <p14:creationId xmlns:p14="http://schemas.microsoft.com/office/powerpoint/2010/main" val="259882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chemeClr val="bg1">
                  <a:lumMod val="65000"/>
                </a:schemeClr>
              </a:solidFill>
            </a:endParaRPr>
          </a:p>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12009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chemeClr val="bg1">
                    <a:lumMod val="95000"/>
                  </a:schemeClr>
                </a:solidFill>
              </a:rPr>
              <a:t>每個</a:t>
            </a:r>
            <a:r>
              <a:rPr lang="en-US" altLang="zh-TW" sz="1200" dirty="0">
                <a:solidFill>
                  <a:schemeClr val="bg1">
                    <a:lumMod val="95000"/>
                  </a:schemeClr>
                </a:solidFill>
              </a:rPr>
              <a:t>VF</a:t>
            </a:r>
            <a:r>
              <a:rPr lang="zh-TW" altLang="en-US" sz="1200" dirty="0">
                <a:solidFill>
                  <a:schemeClr val="bg1">
                    <a:lumMod val="95000"/>
                  </a:schemeClr>
                </a:solidFill>
              </a:rPr>
              <a:t>必須對應到一個</a:t>
            </a:r>
            <a:r>
              <a:rPr lang="en-US" altLang="zh-TW" sz="1200" dirty="0">
                <a:solidFill>
                  <a:schemeClr val="bg1">
                    <a:lumMod val="95000"/>
                  </a:schemeClr>
                </a:solidFill>
              </a:rPr>
              <a:t>PF</a:t>
            </a:r>
            <a:r>
              <a:rPr lang="zh-TW" altLang="en-US" sz="1200" dirty="0">
                <a:solidFill>
                  <a:schemeClr val="bg1">
                    <a:lumMod val="95000"/>
                  </a:schemeClr>
                </a:solidFill>
              </a:rPr>
              <a:t>，也就是說當需要將多個不同的</a:t>
            </a:r>
            <a:r>
              <a:rPr lang="en-US" altLang="zh-TW" sz="1200" dirty="0">
                <a:solidFill>
                  <a:schemeClr val="bg1">
                    <a:lumMod val="95000"/>
                  </a:schemeClr>
                </a:solidFill>
              </a:rPr>
              <a:t>VNF</a:t>
            </a:r>
            <a:r>
              <a:rPr lang="zh-TW" altLang="en-US" sz="1200" dirty="0">
                <a:solidFill>
                  <a:schemeClr val="bg1">
                    <a:lumMod val="95000"/>
                  </a:schemeClr>
                </a:solidFill>
              </a:rPr>
              <a:t>串接再一起的時候</a:t>
            </a:r>
            <a:r>
              <a:rPr lang="en-US" altLang="zh-TW" sz="1200" dirty="0">
                <a:solidFill>
                  <a:schemeClr val="bg1">
                    <a:lumMod val="95000"/>
                  </a:schemeClr>
                </a:solidFill>
              </a:rPr>
              <a:t>(</a:t>
            </a:r>
            <a:r>
              <a:rPr lang="zh-TW" altLang="en-US" sz="1200" dirty="0">
                <a:solidFill>
                  <a:schemeClr val="bg1">
                    <a:lumMod val="95000"/>
                  </a:schemeClr>
                </a:solidFill>
              </a:rPr>
              <a:t>如下圖</a:t>
            </a:r>
            <a:r>
              <a:rPr lang="en-US" altLang="zh-TW" sz="1200" dirty="0">
                <a:solidFill>
                  <a:schemeClr val="bg1">
                    <a:lumMod val="95000"/>
                  </a:schemeClr>
                </a:solidFill>
              </a:rPr>
              <a:t>)</a:t>
            </a:r>
            <a:r>
              <a:rPr lang="zh-TW" altLang="en-US" sz="1200" dirty="0">
                <a:solidFill>
                  <a:schemeClr val="bg1">
                    <a:lumMod val="95000"/>
                  </a:schemeClr>
                </a:solidFill>
              </a:rPr>
              <a:t>，因為</a:t>
            </a:r>
            <a:r>
              <a:rPr lang="en-US" altLang="zh-TW" sz="1200" dirty="0">
                <a:solidFill>
                  <a:schemeClr val="bg1">
                    <a:lumMod val="95000"/>
                  </a:schemeClr>
                </a:solidFill>
              </a:rPr>
              <a:t>VNF</a:t>
            </a:r>
            <a:r>
              <a:rPr lang="zh-TW" altLang="en-US" sz="1200" dirty="0">
                <a:solidFill>
                  <a:schemeClr val="bg1">
                    <a:lumMod val="95000"/>
                  </a:schemeClr>
                </a:solidFill>
              </a:rPr>
              <a:t>與</a:t>
            </a:r>
            <a:r>
              <a:rPr lang="en-US" altLang="zh-TW" sz="1200" dirty="0">
                <a:solidFill>
                  <a:schemeClr val="bg1">
                    <a:lumMod val="95000"/>
                  </a:schemeClr>
                </a:solidFill>
              </a:rPr>
              <a:t>VNF</a:t>
            </a:r>
            <a:r>
              <a:rPr lang="zh-TW" altLang="en-US" sz="1200" dirty="0">
                <a:solidFill>
                  <a:schemeClr val="bg1">
                    <a:lumMod val="95000"/>
                  </a:schemeClr>
                </a:solidFill>
              </a:rPr>
              <a:t>中間的虛擬網卡並無直接對應到任何實體網卡，因此無法啟用</a:t>
            </a:r>
            <a:r>
              <a:rPr lang="en-US" altLang="zh-TW" sz="1200" dirty="0">
                <a:solidFill>
                  <a:schemeClr val="bg1">
                    <a:lumMod val="95000"/>
                  </a:schemeClr>
                </a:solidFill>
              </a:rPr>
              <a:t>SR-IOV</a:t>
            </a:r>
            <a:r>
              <a:rPr lang="zh-TW" altLang="en-US" sz="1200" dirty="0">
                <a:solidFill>
                  <a:schemeClr val="bg1">
                    <a:lumMod val="95000"/>
                  </a:schemeClr>
                </a:solidFill>
              </a:rPr>
              <a:t>在</a:t>
            </a:r>
            <a:r>
              <a:rPr lang="en-US" altLang="zh-TW" sz="1200" dirty="0">
                <a:solidFill>
                  <a:schemeClr val="bg1">
                    <a:lumMod val="95000"/>
                  </a:schemeClr>
                </a:solidFill>
              </a:rPr>
              <a:t>VM</a:t>
            </a:r>
            <a:r>
              <a:rPr lang="zh-TW" altLang="en-US" sz="1200" dirty="0">
                <a:solidFill>
                  <a:schemeClr val="bg1">
                    <a:lumMod val="95000"/>
                  </a:schemeClr>
                </a:solidFill>
              </a:rPr>
              <a:t>與</a:t>
            </a:r>
            <a:r>
              <a:rPr lang="en-US" altLang="zh-TW" sz="1200" dirty="0">
                <a:solidFill>
                  <a:schemeClr val="bg1">
                    <a:lumMod val="95000"/>
                  </a:schemeClr>
                </a:solidFill>
              </a:rPr>
              <a:t>VM</a:t>
            </a:r>
            <a:r>
              <a:rPr lang="zh-TW" altLang="en-US" sz="1200" dirty="0">
                <a:solidFill>
                  <a:schemeClr val="bg1">
                    <a:lumMod val="95000"/>
                  </a:schemeClr>
                </a:solidFill>
              </a:rPr>
              <a:t>中間的連線，但</a:t>
            </a:r>
            <a:r>
              <a:rPr lang="en-US" altLang="zh-TW" sz="1200" dirty="0">
                <a:solidFill>
                  <a:schemeClr val="bg1">
                    <a:lumMod val="95000"/>
                  </a:schemeClr>
                </a:solidFill>
              </a:rPr>
              <a:t>VF</a:t>
            </a:r>
            <a:r>
              <a:rPr lang="zh-TW" altLang="en-US" sz="1200" dirty="0">
                <a:solidFill>
                  <a:schemeClr val="bg1">
                    <a:lumMod val="95000"/>
                  </a:schemeClr>
                </a:solidFill>
              </a:rPr>
              <a:t>跟</a:t>
            </a:r>
            <a:r>
              <a:rPr lang="en-US" altLang="zh-TW" sz="1200" dirty="0">
                <a:solidFill>
                  <a:schemeClr val="bg1">
                    <a:lumMod val="95000"/>
                  </a:schemeClr>
                </a:solidFill>
              </a:rPr>
              <a:t>V-NIC</a:t>
            </a:r>
            <a:r>
              <a:rPr lang="zh-TW" altLang="en-US" sz="1200" dirty="0">
                <a:solidFill>
                  <a:schemeClr val="bg1">
                    <a:lumMod val="95000"/>
                  </a:schemeClr>
                </a:solidFill>
              </a:rPr>
              <a:t>可混和搭配使用在同一個</a:t>
            </a:r>
            <a:r>
              <a:rPr lang="en-US" altLang="zh-TW" sz="1200" dirty="0">
                <a:solidFill>
                  <a:schemeClr val="bg1">
                    <a:lumMod val="95000"/>
                  </a:schemeClr>
                </a:solidFill>
              </a:rPr>
              <a:t>VNF</a:t>
            </a:r>
            <a:r>
              <a:rPr lang="zh-TW" altLang="en-US" sz="1200" dirty="0">
                <a:solidFill>
                  <a:schemeClr val="bg1">
                    <a:lumMod val="95000"/>
                  </a:schemeClr>
                </a:solidFill>
              </a:rPr>
              <a:t>中，實際上的</a:t>
            </a:r>
            <a:r>
              <a:rPr lang="en-US" altLang="zh-TW" sz="1200" dirty="0">
                <a:solidFill>
                  <a:schemeClr val="bg1">
                    <a:lumMod val="95000"/>
                  </a:schemeClr>
                </a:solidFill>
              </a:rPr>
              <a:t>packet flow</a:t>
            </a:r>
            <a:r>
              <a:rPr lang="zh-TW" altLang="en-US" sz="1200" dirty="0">
                <a:solidFill>
                  <a:schemeClr val="bg1">
                    <a:lumMod val="95000"/>
                  </a:schemeClr>
                </a:solidFill>
              </a:rPr>
              <a:t>就會如右圖所示。</a:t>
            </a:r>
            <a:endParaRPr lang="en-US" altLang="zh-TW" sz="1200" dirty="0">
              <a:solidFill>
                <a:schemeClr val="bg1">
                  <a:lumMod val="95000"/>
                </a:schemeClr>
              </a:solidFill>
            </a:endParaRPr>
          </a:p>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308917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1CEED7E-03C6-9176-DBF5-CF81EC1A3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838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1CEED7E-03C6-9176-DBF5-CF81EC1A3E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9602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FD1939F-5A2D-E097-4B16-CB460E23EF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 y="571"/>
            <a:ext cx="12189969" cy="6856857"/>
          </a:xfrm>
          <a:prstGeom prst="rect">
            <a:avLst/>
          </a:prstGeom>
        </p:spPr>
      </p:pic>
      <p:sp>
        <p:nvSpPr>
          <p:cNvPr id="2" name="標題版面配置區 1">
            <a:extLst>
              <a:ext uri="{FF2B5EF4-FFF2-40B4-BE49-F238E27FC236}">
                <a16:creationId xmlns:a16="http://schemas.microsoft.com/office/drawing/2014/main" id="{BF0EB5C7-211A-91CB-4C9A-B5745B4CB5CC}"/>
              </a:ext>
            </a:extLst>
          </p:cNvPr>
          <p:cNvSpPr>
            <a:spLocks noGrp="1"/>
          </p:cNvSpPr>
          <p:nvPr>
            <p:ph type="title"/>
          </p:nvPr>
        </p:nvSpPr>
        <p:spPr>
          <a:xfrm>
            <a:off x="465667" y="128058"/>
            <a:ext cx="10888133" cy="1325563"/>
          </a:xfrm>
          <a:prstGeom prst="rect">
            <a:avLst/>
          </a:prstGeom>
        </p:spPr>
        <p:txBody>
          <a:bodyPr vert="horz" lIns="91440" tIns="45720" rIns="91440" bIns="45720" rtlCol="0" anchor="ctr">
            <a:normAutofit/>
          </a:bodyPr>
          <a:lstStyle>
            <a:lvl1pPr>
              <a:defRPr sz="4000">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44768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98292DB-FFE0-835D-E6F3-B52CDFF5B9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矩形: 圓角 2">
            <a:extLst>
              <a:ext uri="{FF2B5EF4-FFF2-40B4-BE49-F238E27FC236}">
                <a16:creationId xmlns:a16="http://schemas.microsoft.com/office/drawing/2014/main" id="{ADA8ADCA-AF1B-1E0A-61CD-BEFE30582BA9}"/>
              </a:ext>
            </a:extLst>
          </p:cNvPr>
          <p:cNvSpPr/>
          <p:nvPr userDrawn="1"/>
        </p:nvSpPr>
        <p:spPr>
          <a:xfrm>
            <a:off x="157479" y="0"/>
            <a:ext cx="11910707" cy="1356610"/>
          </a:xfrm>
          <a:prstGeom prst="roundRect">
            <a:avLst>
              <a:gd name="adj" fmla="val 0"/>
            </a:avLst>
          </a:prstGeom>
          <a:solidFill>
            <a:srgbClr val="0505AB">
              <a:alpha val="25098"/>
            </a:srgbClr>
          </a:solidFill>
          <a:ln w="19050">
            <a:noFill/>
          </a:ln>
          <a:effectLst>
            <a:outerShdw blurRad="317500" dist="63500" dir="7020000" algn="l" rotWithShape="0">
              <a:prstClr val="black">
                <a:alpha val="8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cs typeface="+mn-ea"/>
              <a:sym typeface="+mn-lt"/>
            </a:endParaRPr>
          </a:p>
        </p:txBody>
      </p:sp>
      <p:sp>
        <p:nvSpPr>
          <p:cNvPr id="2" name="標題版面配置區 1">
            <a:extLst>
              <a:ext uri="{FF2B5EF4-FFF2-40B4-BE49-F238E27FC236}">
                <a16:creationId xmlns:a16="http://schemas.microsoft.com/office/drawing/2014/main" id="{A8A16905-DB14-F26A-9E7F-B9B6A08022E7}"/>
              </a:ext>
            </a:extLst>
          </p:cNvPr>
          <p:cNvSpPr>
            <a:spLocks noGrp="1"/>
          </p:cNvSpPr>
          <p:nvPr>
            <p:ph type="title"/>
          </p:nvPr>
        </p:nvSpPr>
        <p:spPr>
          <a:xfrm>
            <a:off x="465667" y="128058"/>
            <a:ext cx="10888133" cy="1325563"/>
          </a:xfrm>
          <a:prstGeom prst="rect">
            <a:avLst/>
          </a:prstGeom>
        </p:spPr>
        <p:txBody>
          <a:bodyPr vert="horz" lIns="91440" tIns="45720" rIns="91440" bIns="45720" rtlCol="0" anchor="ctr">
            <a:normAutofit/>
          </a:bodyPr>
          <a:lstStyle>
            <a:lvl1pPr algn="ctr">
              <a:defRPr sz="400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08814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98292DB-FFE0-835D-E6F3-B52CDFF5B9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A8A16905-DB14-F26A-9E7F-B9B6A08022E7}"/>
              </a:ext>
            </a:extLst>
          </p:cNvPr>
          <p:cNvSpPr>
            <a:spLocks noGrp="1"/>
          </p:cNvSpPr>
          <p:nvPr>
            <p:ph type="title"/>
          </p:nvPr>
        </p:nvSpPr>
        <p:spPr>
          <a:xfrm>
            <a:off x="465667" y="128058"/>
            <a:ext cx="10888133" cy="1325563"/>
          </a:xfrm>
          <a:prstGeom prst="rect">
            <a:avLst/>
          </a:prstGeom>
        </p:spPr>
        <p:txBody>
          <a:bodyPr vert="horz" lIns="91440" tIns="45720" rIns="91440" bIns="45720" rtlCol="0" anchor="ctr">
            <a:normAutofit/>
          </a:bodyPr>
          <a:lstStyle>
            <a:lvl1pPr algn="ctr">
              <a:defRPr sz="400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456874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466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C84F152-74A0-CE8D-8AB3-9B9E4BEC70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979" y="571"/>
            <a:ext cx="12713958" cy="7151601"/>
          </a:xfrm>
          <a:prstGeom prst="rect">
            <a:avLst/>
          </a:prstGeom>
        </p:spPr>
      </p:pic>
    </p:spTree>
    <p:extLst>
      <p:ext uri="{BB962C8B-B14F-4D97-AF65-F5344CB8AC3E}">
        <p14:creationId xmlns:p14="http://schemas.microsoft.com/office/powerpoint/2010/main" val="225370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2022/8/18</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svg"/><Relationship Id="rId7" Type="http://schemas.openxmlformats.org/officeDocument/2006/relationships/image" Target="../media/image31.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svg"/><Relationship Id="rId7" Type="http://schemas.openxmlformats.org/officeDocument/2006/relationships/image" Target="../media/image31.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svg"/><Relationship Id="rId2" Type="http://schemas.openxmlformats.org/officeDocument/2006/relationships/image" Target="../media/image34.jp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1.wdp"/><Relationship Id="rId4" Type="http://schemas.microsoft.com/office/2007/relationships/hdphoto" Target="../media/hdphoto5.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hidden="1">
            <a:extLst>
              <a:ext uri="{FF2B5EF4-FFF2-40B4-BE49-F238E27FC236}">
                <a16:creationId xmlns:a16="http://schemas.microsoft.com/office/drawing/2014/main" id="{6FAC58A1-8073-0210-F932-A4A44BB8C0AE}"/>
              </a:ext>
            </a:extLst>
          </p:cNvPr>
          <p:cNvSpPr txBox="1"/>
          <p:nvPr/>
        </p:nvSpPr>
        <p:spPr>
          <a:xfrm>
            <a:off x="484808" y="2556438"/>
            <a:ext cx="6086475" cy="646331"/>
          </a:xfrm>
          <a:prstGeom prst="rect">
            <a:avLst/>
          </a:prstGeom>
          <a:noFill/>
        </p:spPr>
        <p:txBody>
          <a:bodyPr wrap="square" rtlCol="0">
            <a:spAutoFit/>
          </a:bodyPr>
          <a:lstStyle/>
          <a:p>
            <a:r>
              <a:rPr lang="en-US" altLang="zh-TW" sz="36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Click to Add Title</a:t>
            </a:r>
            <a:endParaRPr lang="zh-TW" altLang="en-US" sz="36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334673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形 8" hidden="1">
            <a:extLst>
              <a:ext uri="{FF2B5EF4-FFF2-40B4-BE49-F238E27FC236}">
                <a16:creationId xmlns:a16="http://schemas.microsoft.com/office/drawing/2014/main" id="{F9E08E67-B7DC-0B80-0AC1-7914FD669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462435"/>
            <a:ext cx="3807619" cy="181617"/>
          </a:xfrm>
          <a:prstGeom prst="rect">
            <a:avLst/>
          </a:prstGeom>
        </p:spPr>
      </p:pic>
      <p:grpSp>
        <p:nvGrpSpPr>
          <p:cNvPr id="4" name="群組 3">
            <a:extLst>
              <a:ext uri="{FF2B5EF4-FFF2-40B4-BE49-F238E27FC236}">
                <a16:creationId xmlns:a16="http://schemas.microsoft.com/office/drawing/2014/main" id="{0E07A9DB-4222-40B0-7FD4-5FD317D0997E}"/>
              </a:ext>
            </a:extLst>
          </p:cNvPr>
          <p:cNvGrpSpPr/>
          <p:nvPr/>
        </p:nvGrpSpPr>
        <p:grpSpPr>
          <a:xfrm>
            <a:off x="8720487" y="269507"/>
            <a:ext cx="3126039" cy="2310063"/>
            <a:chOff x="-1" y="0"/>
            <a:chExt cx="3807619" cy="2813733"/>
          </a:xfrm>
        </p:grpSpPr>
        <p:pic>
          <p:nvPicPr>
            <p:cNvPr id="6" name="圖形 5">
              <a:extLst>
                <a:ext uri="{FF2B5EF4-FFF2-40B4-BE49-F238E27FC236}">
                  <a16:creationId xmlns:a16="http://schemas.microsoft.com/office/drawing/2014/main" id="{7F1B9C73-3B8A-6062-D37B-A8E8A2906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0"/>
              <a:ext cx="3807619" cy="2291211"/>
            </a:xfrm>
            <a:prstGeom prst="rect">
              <a:avLst/>
            </a:prstGeom>
          </p:spPr>
        </p:pic>
        <p:pic>
          <p:nvPicPr>
            <p:cNvPr id="3" name="圖形 2">
              <a:extLst>
                <a:ext uri="{FF2B5EF4-FFF2-40B4-BE49-F238E27FC236}">
                  <a16:creationId xmlns:a16="http://schemas.microsoft.com/office/drawing/2014/main" id="{8943AABC-44E1-0A59-514C-5CFB881925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2494670"/>
              <a:ext cx="3807617" cy="319063"/>
            </a:xfrm>
            <a:prstGeom prst="rect">
              <a:avLst/>
            </a:prstGeom>
          </p:spPr>
        </p:pic>
      </p:grpSp>
    </p:spTree>
    <p:extLst>
      <p:ext uri="{BB962C8B-B14F-4D97-AF65-F5344CB8AC3E}">
        <p14:creationId xmlns:p14="http://schemas.microsoft.com/office/powerpoint/2010/main" val="1229149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0B60CD72-BD0B-401B-3FB4-A1CE5B7BD68B}"/>
              </a:ext>
            </a:extLst>
          </p:cNvPr>
          <p:cNvGrpSpPr/>
          <p:nvPr/>
        </p:nvGrpSpPr>
        <p:grpSpPr>
          <a:xfrm>
            <a:off x="1022097" y="1686888"/>
            <a:ext cx="3695700" cy="5022850"/>
            <a:chOff x="1168400" y="-5457091"/>
            <a:chExt cx="3695700" cy="5022850"/>
          </a:xfrm>
        </p:grpSpPr>
        <p:sp>
          <p:nvSpPr>
            <p:cNvPr id="58" name="矩形: 圓角 57">
              <a:extLst>
                <a:ext uri="{FF2B5EF4-FFF2-40B4-BE49-F238E27FC236}">
                  <a16:creationId xmlns:a16="http://schemas.microsoft.com/office/drawing/2014/main" id="{7C870E02-14E5-D92F-3E24-CB3E155F1A8F}"/>
                </a:ext>
              </a:extLst>
            </p:cNvPr>
            <p:cNvSpPr/>
            <p:nvPr/>
          </p:nvSpPr>
          <p:spPr>
            <a:xfrm>
              <a:off x="1168400" y="-1742341"/>
              <a:ext cx="3695700" cy="130810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9" name="矩形: 圓角 58">
              <a:extLst>
                <a:ext uri="{FF2B5EF4-FFF2-40B4-BE49-F238E27FC236}">
                  <a16:creationId xmlns:a16="http://schemas.microsoft.com/office/drawing/2014/main" id="{57293C33-350C-770A-CC0F-CE4C3DABF038}"/>
                </a:ext>
              </a:extLst>
            </p:cNvPr>
            <p:cNvSpPr/>
            <p:nvPr/>
          </p:nvSpPr>
          <p:spPr>
            <a:xfrm>
              <a:off x="1449479" y="-954941"/>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0" name="矩形: 圓角 59">
              <a:extLst>
                <a:ext uri="{FF2B5EF4-FFF2-40B4-BE49-F238E27FC236}">
                  <a16:creationId xmlns:a16="http://schemas.microsoft.com/office/drawing/2014/main" id="{60C6057D-FE8A-312F-338B-BDA95CE3AA47}"/>
                </a:ext>
              </a:extLst>
            </p:cNvPr>
            <p:cNvSpPr/>
            <p:nvPr/>
          </p:nvSpPr>
          <p:spPr>
            <a:xfrm>
              <a:off x="2294029" y="-954941"/>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1" name="矩形: 圓角 60">
              <a:extLst>
                <a:ext uri="{FF2B5EF4-FFF2-40B4-BE49-F238E27FC236}">
                  <a16:creationId xmlns:a16="http://schemas.microsoft.com/office/drawing/2014/main" id="{DF1395E6-BEC0-1E12-1CBF-087485224E15}"/>
                </a:ext>
              </a:extLst>
            </p:cNvPr>
            <p:cNvSpPr/>
            <p:nvPr/>
          </p:nvSpPr>
          <p:spPr>
            <a:xfrm>
              <a:off x="3138579" y="-954941"/>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2" name="矩形: 圓角 61">
              <a:extLst>
                <a:ext uri="{FF2B5EF4-FFF2-40B4-BE49-F238E27FC236}">
                  <a16:creationId xmlns:a16="http://schemas.microsoft.com/office/drawing/2014/main" id="{422270BD-96C6-E60B-8594-AC8A8ECB3484}"/>
                </a:ext>
              </a:extLst>
            </p:cNvPr>
            <p:cNvSpPr/>
            <p:nvPr/>
          </p:nvSpPr>
          <p:spPr>
            <a:xfrm>
              <a:off x="3983129" y="-954941"/>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 name="矩形: 圓角 62">
              <a:extLst>
                <a:ext uri="{FF2B5EF4-FFF2-40B4-BE49-F238E27FC236}">
                  <a16:creationId xmlns:a16="http://schemas.microsoft.com/office/drawing/2014/main" id="{A11FBEF5-0F76-9379-015A-09841ADFE92F}"/>
                </a:ext>
              </a:extLst>
            </p:cNvPr>
            <p:cNvSpPr/>
            <p:nvPr/>
          </p:nvSpPr>
          <p:spPr>
            <a:xfrm>
              <a:off x="1168400" y="-3893655"/>
              <a:ext cx="3695700" cy="204470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 name="矩形: 圓角 63">
              <a:extLst>
                <a:ext uri="{FF2B5EF4-FFF2-40B4-BE49-F238E27FC236}">
                  <a16:creationId xmlns:a16="http://schemas.microsoft.com/office/drawing/2014/main" id="{8585236E-2ABF-5C45-0C69-4F70EF682D0E}"/>
                </a:ext>
              </a:extLst>
            </p:cNvPr>
            <p:cNvSpPr/>
            <p:nvPr/>
          </p:nvSpPr>
          <p:spPr>
            <a:xfrm>
              <a:off x="1449479" y="-3067223"/>
              <a:ext cx="3130550" cy="469900"/>
            </a:xfrm>
            <a:prstGeom prst="roundRect">
              <a:avLst/>
            </a:prstGeom>
            <a:solidFill>
              <a:srgbClr val="A76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sym typeface="Arial" panose="020B0604020202020204" pitchFamily="34" charset="0"/>
                </a:rPr>
                <a:t>Linux-Kernel Forwarding Process</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65" name="矩形: 圓角 64">
              <a:extLst>
                <a:ext uri="{FF2B5EF4-FFF2-40B4-BE49-F238E27FC236}">
                  <a16:creationId xmlns:a16="http://schemas.microsoft.com/office/drawing/2014/main" id="{8EA1B7B4-4402-E981-8C1E-926D88E53BF9}"/>
                </a:ext>
              </a:extLst>
            </p:cNvPr>
            <p:cNvSpPr/>
            <p:nvPr/>
          </p:nvSpPr>
          <p:spPr>
            <a:xfrm>
              <a:off x="1449479" y="-3704187"/>
              <a:ext cx="596900" cy="31432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200" dirty="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6" name="矩形: 圓角 65">
              <a:extLst>
                <a:ext uri="{FF2B5EF4-FFF2-40B4-BE49-F238E27FC236}">
                  <a16:creationId xmlns:a16="http://schemas.microsoft.com/office/drawing/2014/main" id="{9B28130A-EDBB-C5BA-0325-CE9719314584}"/>
                </a:ext>
              </a:extLst>
            </p:cNvPr>
            <p:cNvSpPr/>
            <p:nvPr/>
          </p:nvSpPr>
          <p:spPr>
            <a:xfrm>
              <a:off x="2294029" y="-3695497"/>
              <a:ext cx="596900" cy="32333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20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矩形: 圓角 66">
              <a:extLst>
                <a:ext uri="{FF2B5EF4-FFF2-40B4-BE49-F238E27FC236}">
                  <a16:creationId xmlns:a16="http://schemas.microsoft.com/office/drawing/2014/main" id="{3DF716A4-D0D7-EE18-A944-370D603C5469}"/>
                </a:ext>
              </a:extLst>
            </p:cNvPr>
            <p:cNvSpPr/>
            <p:nvPr/>
          </p:nvSpPr>
          <p:spPr>
            <a:xfrm>
              <a:off x="3138579" y="-3695497"/>
              <a:ext cx="596900" cy="32333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20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8" name="矩形: 圓角 67">
              <a:extLst>
                <a:ext uri="{FF2B5EF4-FFF2-40B4-BE49-F238E27FC236}">
                  <a16:creationId xmlns:a16="http://schemas.microsoft.com/office/drawing/2014/main" id="{A0EDECC8-8FD2-35F1-CDB5-F8824B6E587C}"/>
                </a:ext>
              </a:extLst>
            </p:cNvPr>
            <p:cNvSpPr/>
            <p:nvPr/>
          </p:nvSpPr>
          <p:spPr>
            <a:xfrm>
              <a:off x="3983129" y="-3695497"/>
              <a:ext cx="596900" cy="32333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200" dirty="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9" name="矩形: 圓角 68">
              <a:extLst>
                <a:ext uri="{FF2B5EF4-FFF2-40B4-BE49-F238E27FC236}">
                  <a16:creationId xmlns:a16="http://schemas.microsoft.com/office/drawing/2014/main" id="{FAFA9373-4CA4-5D82-AFA6-0E403BEA641B}"/>
                </a:ext>
              </a:extLst>
            </p:cNvPr>
            <p:cNvSpPr/>
            <p:nvPr/>
          </p:nvSpPr>
          <p:spPr>
            <a:xfrm>
              <a:off x="1449479" y="-1543903"/>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0" name="矩形: 圓角 69">
              <a:extLst>
                <a:ext uri="{FF2B5EF4-FFF2-40B4-BE49-F238E27FC236}">
                  <a16:creationId xmlns:a16="http://schemas.microsoft.com/office/drawing/2014/main" id="{7D216BA2-4832-A6F5-EC0F-990D88158CA6}"/>
                </a:ext>
              </a:extLst>
            </p:cNvPr>
            <p:cNvSpPr/>
            <p:nvPr/>
          </p:nvSpPr>
          <p:spPr>
            <a:xfrm>
              <a:off x="2294029" y="-1543248"/>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矩形: 圓角 70">
              <a:extLst>
                <a:ext uri="{FF2B5EF4-FFF2-40B4-BE49-F238E27FC236}">
                  <a16:creationId xmlns:a16="http://schemas.microsoft.com/office/drawing/2014/main" id="{34C992B5-3B86-61AC-DA1F-A1236B1721AA}"/>
                </a:ext>
              </a:extLst>
            </p:cNvPr>
            <p:cNvSpPr/>
            <p:nvPr/>
          </p:nvSpPr>
          <p:spPr>
            <a:xfrm>
              <a:off x="3138579" y="-1537692"/>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矩形: 圓角 71">
              <a:extLst>
                <a:ext uri="{FF2B5EF4-FFF2-40B4-BE49-F238E27FC236}">
                  <a16:creationId xmlns:a16="http://schemas.microsoft.com/office/drawing/2014/main" id="{2037561C-1110-D0B2-308E-330DB6D32FB2}"/>
                </a:ext>
              </a:extLst>
            </p:cNvPr>
            <p:cNvSpPr/>
            <p:nvPr/>
          </p:nvSpPr>
          <p:spPr>
            <a:xfrm>
              <a:off x="3983129" y="-1543903"/>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矩形: 圓角 72">
              <a:extLst>
                <a:ext uri="{FF2B5EF4-FFF2-40B4-BE49-F238E27FC236}">
                  <a16:creationId xmlns:a16="http://schemas.microsoft.com/office/drawing/2014/main" id="{A3CA97A6-F3B7-7EFA-F4E5-AB671D07A42D}"/>
                </a:ext>
              </a:extLst>
            </p:cNvPr>
            <p:cNvSpPr/>
            <p:nvPr/>
          </p:nvSpPr>
          <p:spPr>
            <a:xfrm>
              <a:off x="1168400" y="-5457091"/>
              <a:ext cx="3695700" cy="145415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矩形: 圓角 73">
              <a:extLst>
                <a:ext uri="{FF2B5EF4-FFF2-40B4-BE49-F238E27FC236}">
                  <a16:creationId xmlns:a16="http://schemas.microsoft.com/office/drawing/2014/main" id="{B47CC490-6C79-DCDE-0AD1-133DC03EB3FC}"/>
                </a:ext>
              </a:extLst>
            </p:cNvPr>
            <p:cNvSpPr/>
            <p:nvPr/>
          </p:nvSpPr>
          <p:spPr>
            <a:xfrm>
              <a:off x="1449479" y="-4504075"/>
              <a:ext cx="596900" cy="266184"/>
            </a:xfrm>
            <a:prstGeom prst="roundRect">
              <a:avLst/>
            </a:prstGeom>
            <a:solidFill>
              <a:srgbClr val="FF5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V-NIC</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75" name="矩形: 圓角 74">
              <a:extLst>
                <a:ext uri="{FF2B5EF4-FFF2-40B4-BE49-F238E27FC236}">
                  <a16:creationId xmlns:a16="http://schemas.microsoft.com/office/drawing/2014/main" id="{F253D777-916A-7FA6-639D-A333653D66BC}"/>
                </a:ext>
              </a:extLst>
            </p:cNvPr>
            <p:cNvSpPr/>
            <p:nvPr/>
          </p:nvSpPr>
          <p:spPr>
            <a:xfrm>
              <a:off x="2294029" y="-4504075"/>
              <a:ext cx="596900" cy="266184"/>
            </a:xfrm>
            <a:prstGeom prst="roundRect">
              <a:avLst/>
            </a:prstGeom>
            <a:solidFill>
              <a:srgbClr val="FF5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sym typeface="Arial" panose="020B0604020202020204" pitchFamily="34" charset="0"/>
                </a:rPr>
                <a:t>V-NIC</a:t>
              </a:r>
              <a:endParaRPr lang="zh-TW" altLang="en-US" sz="1100">
                <a:latin typeface="Arial" panose="020B0604020202020204" pitchFamily="34" charset="0"/>
                <a:ea typeface="微軟正黑體" panose="020B0604030504040204" pitchFamily="34" charset="-120"/>
                <a:sym typeface="Arial" panose="020B0604020202020204" pitchFamily="34" charset="0"/>
              </a:endParaRPr>
            </a:p>
          </p:txBody>
        </p:sp>
        <p:sp>
          <p:nvSpPr>
            <p:cNvPr id="76" name="矩形: 圓角 75">
              <a:extLst>
                <a:ext uri="{FF2B5EF4-FFF2-40B4-BE49-F238E27FC236}">
                  <a16:creationId xmlns:a16="http://schemas.microsoft.com/office/drawing/2014/main" id="{AB3B9817-4510-1595-ED32-4EBF4B2E35DF}"/>
                </a:ext>
              </a:extLst>
            </p:cNvPr>
            <p:cNvSpPr/>
            <p:nvPr/>
          </p:nvSpPr>
          <p:spPr>
            <a:xfrm>
              <a:off x="3138579" y="-4504075"/>
              <a:ext cx="596900" cy="266184"/>
            </a:xfrm>
            <a:prstGeom prst="roundRect">
              <a:avLst/>
            </a:prstGeom>
            <a:solidFill>
              <a:srgbClr val="FF5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sym typeface="Arial" panose="020B0604020202020204" pitchFamily="34" charset="0"/>
                </a:rPr>
                <a:t>V-NIC</a:t>
              </a:r>
              <a:endParaRPr lang="zh-TW" altLang="en-US" sz="1100">
                <a:latin typeface="Arial" panose="020B0604020202020204" pitchFamily="34" charset="0"/>
                <a:ea typeface="微軟正黑體" panose="020B0604030504040204" pitchFamily="34" charset="-120"/>
                <a:sym typeface="Arial" panose="020B0604020202020204" pitchFamily="34" charset="0"/>
              </a:endParaRPr>
            </a:p>
          </p:txBody>
        </p:sp>
        <p:sp>
          <p:nvSpPr>
            <p:cNvPr id="77" name="矩形: 圓角 76">
              <a:extLst>
                <a:ext uri="{FF2B5EF4-FFF2-40B4-BE49-F238E27FC236}">
                  <a16:creationId xmlns:a16="http://schemas.microsoft.com/office/drawing/2014/main" id="{3C213131-AC7B-70B6-89A3-605555518516}"/>
                </a:ext>
              </a:extLst>
            </p:cNvPr>
            <p:cNvSpPr/>
            <p:nvPr/>
          </p:nvSpPr>
          <p:spPr>
            <a:xfrm>
              <a:off x="3983129" y="-4504075"/>
              <a:ext cx="596900" cy="266184"/>
            </a:xfrm>
            <a:prstGeom prst="roundRect">
              <a:avLst/>
            </a:prstGeom>
            <a:solidFill>
              <a:srgbClr val="FF5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sym typeface="Arial" panose="020B0604020202020204" pitchFamily="34" charset="0"/>
                </a:rPr>
                <a:t>V-NIC</a:t>
              </a:r>
              <a:endParaRPr lang="zh-TW" altLang="en-US" sz="1100">
                <a:latin typeface="Arial" panose="020B0604020202020204" pitchFamily="34" charset="0"/>
                <a:ea typeface="微軟正黑體" panose="020B0604030504040204" pitchFamily="34" charset="-120"/>
                <a:sym typeface="Arial" panose="020B0604020202020204" pitchFamily="34" charset="0"/>
              </a:endParaRPr>
            </a:p>
          </p:txBody>
        </p:sp>
        <p:sp>
          <p:nvSpPr>
            <p:cNvPr id="78" name="矩形: 圓角 77">
              <a:extLst>
                <a:ext uri="{FF2B5EF4-FFF2-40B4-BE49-F238E27FC236}">
                  <a16:creationId xmlns:a16="http://schemas.microsoft.com/office/drawing/2014/main" id="{F37D387F-A623-E754-D2B1-4E925B097F8C}"/>
                </a:ext>
              </a:extLst>
            </p:cNvPr>
            <p:cNvSpPr/>
            <p:nvPr/>
          </p:nvSpPr>
          <p:spPr>
            <a:xfrm>
              <a:off x="1449480" y="-5347553"/>
              <a:ext cx="3130550" cy="469900"/>
            </a:xfrm>
            <a:prstGeom prst="roundRect">
              <a:avLst/>
            </a:prstGeom>
            <a:solidFill>
              <a:schemeClr val="accent2">
                <a:lumMod val="60000"/>
                <a:lumOff val="40000"/>
              </a:schemeClr>
            </a:solidFill>
            <a:ln>
              <a:noFill/>
            </a:ln>
            <a:effectLst>
              <a:outerShdw blurRad="317500" dist="2286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VNF Forwarding Function</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9" name="矩形: 圓角 78">
              <a:extLst>
                <a:ext uri="{FF2B5EF4-FFF2-40B4-BE49-F238E27FC236}">
                  <a16:creationId xmlns:a16="http://schemas.microsoft.com/office/drawing/2014/main" id="{65F9567B-9248-D424-D261-8F47E77E44E5}"/>
                </a:ext>
              </a:extLst>
            </p:cNvPr>
            <p:cNvSpPr/>
            <p:nvPr/>
          </p:nvSpPr>
          <p:spPr>
            <a:xfrm>
              <a:off x="1449479" y="-2304567"/>
              <a:ext cx="596900" cy="314325"/>
            </a:xfrm>
            <a:prstGeom prst="roundRect">
              <a:avLst/>
            </a:prstGeom>
            <a:solidFill>
              <a:srgbClr val="6B85F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Driver</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0" name="矩形: 圓角 79">
              <a:extLst>
                <a:ext uri="{FF2B5EF4-FFF2-40B4-BE49-F238E27FC236}">
                  <a16:creationId xmlns:a16="http://schemas.microsoft.com/office/drawing/2014/main" id="{A3D95C5C-9525-4F39-AC93-A20D802CBCE3}"/>
                </a:ext>
              </a:extLst>
            </p:cNvPr>
            <p:cNvSpPr/>
            <p:nvPr/>
          </p:nvSpPr>
          <p:spPr>
            <a:xfrm>
              <a:off x="2294029" y="-2306016"/>
              <a:ext cx="596900" cy="314325"/>
            </a:xfrm>
            <a:prstGeom prst="roundRect">
              <a:avLst/>
            </a:prstGeom>
            <a:solidFill>
              <a:srgbClr val="6B85F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Driver</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1" name="矩形: 圓角 80">
              <a:extLst>
                <a:ext uri="{FF2B5EF4-FFF2-40B4-BE49-F238E27FC236}">
                  <a16:creationId xmlns:a16="http://schemas.microsoft.com/office/drawing/2014/main" id="{BFDF3086-0CB6-5DC5-469F-CDE215C65DDA}"/>
                </a:ext>
              </a:extLst>
            </p:cNvPr>
            <p:cNvSpPr/>
            <p:nvPr/>
          </p:nvSpPr>
          <p:spPr>
            <a:xfrm>
              <a:off x="3138579" y="-2306016"/>
              <a:ext cx="596900" cy="314325"/>
            </a:xfrm>
            <a:prstGeom prst="roundRect">
              <a:avLst/>
            </a:prstGeom>
            <a:solidFill>
              <a:srgbClr val="6B85F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Driver</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2" name="矩形: 圓角 81">
              <a:extLst>
                <a:ext uri="{FF2B5EF4-FFF2-40B4-BE49-F238E27FC236}">
                  <a16:creationId xmlns:a16="http://schemas.microsoft.com/office/drawing/2014/main" id="{36EEB220-E165-9DA9-6B99-1360C21D0AC4}"/>
                </a:ext>
              </a:extLst>
            </p:cNvPr>
            <p:cNvSpPr/>
            <p:nvPr/>
          </p:nvSpPr>
          <p:spPr>
            <a:xfrm>
              <a:off x="3983129" y="-2307862"/>
              <a:ext cx="596900" cy="314325"/>
            </a:xfrm>
            <a:prstGeom prst="roundRect">
              <a:avLst/>
            </a:prstGeom>
            <a:solidFill>
              <a:srgbClr val="6B85F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Driver</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83" name="直線單箭頭接點 82">
              <a:extLst>
                <a:ext uri="{FF2B5EF4-FFF2-40B4-BE49-F238E27FC236}">
                  <a16:creationId xmlns:a16="http://schemas.microsoft.com/office/drawing/2014/main" id="{39E2E348-52D6-DE8B-2B04-32EC77052273}"/>
                </a:ext>
              </a:extLst>
            </p:cNvPr>
            <p:cNvCxnSpPr/>
            <p:nvPr/>
          </p:nvCxnSpPr>
          <p:spPr>
            <a:xfrm>
              <a:off x="1747929" y="-1266091"/>
              <a:ext cx="0" cy="311150"/>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直線單箭頭接點 83">
              <a:extLst>
                <a:ext uri="{FF2B5EF4-FFF2-40B4-BE49-F238E27FC236}">
                  <a16:creationId xmlns:a16="http://schemas.microsoft.com/office/drawing/2014/main" id="{1AC7A595-408A-4E01-D5A1-8A562399760A}"/>
                </a:ext>
              </a:extLst>
            </p:cNvPr>
            <p:cNvCxnSpPr/>
            <p:nvPr/>
          </p:nvCxnSpPr>
          <p:spPr>
            <a:xfrm>
              <a:off x="2592479" y="-1265436"/>
              <a:ext cx="0" cy="310495"/>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DF720C7B-C2D7-94D1-FBC9-AE37A53CD938}"/>
                </a:ext>
              </a:extLst>
            </p:cNvPr>
            <p:cNvCxnSpPr/>
            <p:nvPr/>
          </p:nvCxnSpPr>
          <p:spPr>
            <a:xfrm>
              <a:off x="3437029" y="-1259880"/>
              <a:ext cx="0" cy="304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線單箭頭接點 85">
              <a:extLst>
                <a:ext uri="{FF2B5EF4-FFF2-40B4-BE49-F238E27FC236}">
                  <a16:creationId xmlns:a16="http://schemas.microsoft.com/office/drawing/2014/main" id="{31C5924A-5E64-9E90-0A67-8F9D2129C92E}"/>
                </a:ext>
              </a:extLst>
            </p:cNvPr>
            <p:cNvCxnSpPr/>
            <p:nvPr/>
          </p:nvCxnSpPr>
          <p:spPr>
            <a:xfrm>
              <a:off x="4281579" y="-1266091"/>
              <a:ext cx="0" cy="311150"/>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直線單箭頭接點 86">
              <a:extLst>
                <a:ext uri="{FF2B5EF4-FFF2-40B4-BE49-F238E27FC236}">
                  <a16:creationId xmlns:a16="http://schemas.microsoft.com/office/drawing/2014/main" id="{AA364898-F6A4-1E96-502E-46C1B1626966}"/>
                </a:ext>
              </a:extLst>
            </p:cNvPr>
            <p:cNvCxnSpPr/>
            <p:nvPr/>
          </p:nvCxnSpPr>
          <p:spPr>
            <a:xfrm flipV="1">
              <a:off x="1747929" y="-1990242"/>
              <a:ext cx="0" cy="422275"/>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6D505120-36C1-FBCC-24DD-99AE5A8DCEDD}"/>
                </a:ext>
              </a:extLst>
            </p:cNvPr>
            <p:cNvCxnSpPr/>
            <p:nvPr/>
          </p:nvCxnSpPr>
          <p:spPr>
            <a:xfrm flipV="1">
              <a:off x="2592479" y="-1991691"/>
              <a:ext cx="0" cy="42437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5D4C1584-2672-5227-C83E-05A896B315F5}"/>
                </a:ext>
              </a:extLst>
            </p:cNvPr>
            <p:cNvCxnSpPr/>
            <p:nvPr/>
          </p:nvCxnSpPr>
          <p:spPr>
            <a:xfrm flipV="1">
              <a:off x="3437029" y="-1991691"/>
              <a:ext cx="0" cy="429935"/>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A7D811CF-4AFE-B0DD-D888-ACCACA4F8A2C}"/>
                </a:ext>
              </a:extLst>
            </p:cNvPr>
            <p:cNvCxnSpPr/>
            <p:nvPr/>
          </p:nvCxnSpPr>
          <p:spPr>
            <a:xfrm flipV="1">
              <a:off x="4281579" y="-1993537"/>
              <a:ext cx="0" cy="425570"/>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8BFE3349-16C3-F380-5321-8904E4CAB51C}"/>
                </a:ext>
              </a:extLst>
            </p:cNvPr>
            <p:cNvCxnSpPr>
              <a:cxnSpLocks/>
            </p:cNvCxnSpPr>
            <p:nvPr/>
          </p:nvCxnSpPr>
          <p:spPr>
            <a:xfrm flipV="1">
              <a:off x="1747929" y="-2597323"/>
              <a:ext cx="0" cy="292756"/>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F60A552A-4225-998A-EFB6-E112DA4E5B13}"/>
                </a:ext>
              </a:extLst>
            </p:cNvPr>
            <p:cNvCxnSpPr>
              <a:cxnSpLocks/>
            </p:cNvCxnSpPr>
            <p:nvPr/>
          </p:nvCxnSpPr>
          <p:spPr>
            <a:xfrm flipV="1">
              <a:off x="2592479" y="-2597323"/>
              <a:ext cx="0" cy="291307"/>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51F3232C-0B67-562E-1BA5-BEEBD1D0526A}"/>
                </a:ext>
              </a:extLst>
            </p:cNvPr>
            <p:cNvCxnSpPr>
              <a:cxnSpLocks/>
            </p:cNvCxnSpPr>
            <p:nvPr/>
          </p:nvCxnSpPr>
          <p:spPr>
            <a:xfrm flipV="1">
              <a:off x="3437029" y="-2597323"/>
              <a:ext cx="0" cy="291307"/>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1CF4DE82-D0BF-E302-7704-80F1034B0EE2}"/>
                </a:ext>
              </a:extLst>
            </p:cNvPr>
            <p:cNvCxnSpPr>
              <a:cxnSpLocks/>
            </p:cNvCxnSpPr>
            <p:nvPr/>
          </p:nvCxnSpPr>
          <p:spPr>
            <a:xfrm flipV="1">
              <a:off x="4281579" y="-2597323"/>
              <a:ext cx="0" cy="289461"/>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969D5885-CD96-0CAF-22D4-798C657E385D}"/>
                </a:ext>
              </a:extLst>
            </p:cNvPr>
            <p:cNvCxnSpPr>
              <a:cxnSpLocks/>
              <a:stCxn id="65" idx="2"/>
            </p:cNvCxnSpPr>
            <p:nvPr/>
          </p:nvCxnSpPr>
          <p:spPr>
            <a:xfrm>
              <a:off x="1747929" y="-3389862"/>
              <a:ext cx="0" cy="32263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0DD60302-BFA8-7531-EA74-71A2B70E6B9C}"/>
                </a:ext>
              </a:extLst>
            </p:cNvPr>
            <p:cNvCxnSpPr>
              <a:cxnSpLocks/>
              <a:stCxn id="66" idx="2"/>
            </p:cNvCxnSpPr>
            <p:nvPr/>
          </p:nvCxnSpPr>
          <p:spPr>
            <a:xfrm>
              <a:off x="2592479" y="-3372162"/>
              <a:ext cx="0" cy="30493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直線單箭頭接點 96">
              <a:extLst>
                <a:ext uri="{FF2B5EF4-FFF2-40B4-BE49-F238E27FC236}">
                  <a16:creationId xmlns:a16="http://schemas.microsoft.com/office/drawing/2014/main" id="{02D69132-4805-09A9-F364-2BC33B514915}"/>
                </a:ext>
              </a:extLst>
            </p:cNvPr>
            <p:cNvCxnSpPr>
              <a:cxnSpLocks/>
              <a:stCxn id="67" idx="2"/>
            </p:cNvCxnSpPr>
            <p:nvPr/>
          </p:nvCxnSpPr>
          <p:spPr>
            <a:xfrm>
              <a:off x="3437029" y="-3372162"/>
              <a:ext cx="0" cy="304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41F3D4D5-E02A-E799-BF92-5DE50FC5AF54}"/>
                </a:ext>
              </a:extLst>
            </p:cNvPr>
            <p:cNvCxnSpPr>
              <a:cxnSpLocks/>
              <a:stCxn id="68" idx="2"/>
            </p:cNvCxnSpPr>
            <p:nvPr/>
          </p:nvCxnSpPr>
          <p:spPr>
            <a:xfrm>
              <a:off x="4281579" y="-3372162"/>
              <a:ext cx="0" cy="304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直線單箭頭接點 98">
              <a:extLst>
                <a:ext uri="{FF2B5EF4-FFF2-40B4-BE49-F238E27FC236}">
                  <a16:creationId xmlns:a16="http://schemas.microsoft.com/office/drawing/2014/main" id="{20E58C64-E1E2-6A7B-749B-426E6EF76EFF}"/>
                </a:ext>
              </a:extLst>
            </p:cNvPr>
            <p:cNvCxnSpPr>
              <a:endCxn id="65" idx="0"/>
            </p:cNvCxnSpPr>
            <p:nvPr/>
          </p:nvCxnSpPr>
          <p:spPr>
            <a:xfrm>
              <a:off x="1747929" y="-4237891"/>
              <a:ext cx="0" cy="533704"/>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E6CCC6E3-D37D-7BA5-5389-58572C5C1CA5}"/>
                </a:ext>
              </a:extLst>
            </p:cNvPr>
            <p:cNvCxnSpPr>
              <a:endCxn id="66" idx="0"/>
            </p:cNvCxnSpPr>
            <p:nvPr/>
          </p:nvCxnSpPr>
          <p:spPr>
            <a:xfrm>
              <a:off x="2592479" y="-4237891"/>
              <a:ext cx="0" cy="542394"/>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BF6FA504-ACE1-92C7-CFB5-6E642566E8B7}"/>
                </a:ext>
              </a:extLst>
            </p:cNvPr>
            <p:cNvCxnSpPr>
              <a:endCxn id="67" idx="0"/>
            </p:cNvCxnSpPr>
            <p:nvPr/>
          </p:nvCxnSpPr>
          <p:spPr>
            <a:xfrm>
              <a:off x="3437029" y="-4237891"/>
              <a:ext cx="0" cy="542394"/>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7CF0A200-1B3E-19C3-2F25-88F056D47033}"/>
                </a:ext>
              </a:extLst>
            </p:cNvPr>
            <p:cNvCxnSpPr>
              <a:endCxn id="68" idx="0"/>
            </p:cNvCxnSpPr>
            <p:nvPr/>
          </p:nvCxnSpPr>
          <p:spPr>
            <a:xfrm>
              <a:off x="4281579" y="-4237891"/>
              <a:ext cx="0" cy="542394"/>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接點: 肘形 102">
              <a:extLst>
                <a:ext uri="{FF2B5EF4-FFF2-40B4-BE49-F238E27FC236}">
                  <a16:creationId xmlns:a16="http://schemas.microsoft.com/office/drawing/2014/main" id="{8BE9020D-F046-0742-3B7A-F8411B3EA10D}"/>
                </a:ext>
              </a:extLst>
            </p:cNvPr>
            <p:cNvCxnSpPr/>
            <p:nvPr/>
          </p:nvCxnSpPr>
          <p:spPr>
            <a:xfrm rot="5400000" flipH="1" flipV="1">
              <a:off x="2170204" y="-4926350"/>
              <a:ext cx="12700" cy="844550"/>
            </a:xfrm>
            <a:prstGeom prst="bentConnector3">
              <a:avLst>
                <a:gd name="adj1" fmla="val 3840000"/>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接點: 肘形 103">
              <a:extLst>
                <a:ext uri="{FF2B5EF4-FFF2-40B4-BE49-F238E27FC236}">
                  <a16:creationId xmlns:a16="http://schemas.microsoft.com/office/drawing/2014/main" id="{1029AA3B-BF55-5245-C1B4-AC713048A285}"/>
                </a:ext>
              </a:extLst>
            </p:cNvPr>
            <p:cNvCxnSpPr/>
            <p:nvPr/>
          </p:nvCxnSpPr>
          <p:spPr>
            <a:xfrm rot="5400000" flipH="1" flipV="1">
              <a:off x="3859304" y="-4926350"/>
              <a:ext cx="12700" cy="844550"/>
            </a:xfrm>
            <a:prstGeom prst="bentConnector3">
              <a:avLst>
                <a:gd name="adj1" fmla="val 3840000"/>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5" name="標題 104">
            <a:extLst>
              <a:ext uri="{FF2B5EF4-FFF2-40B4-BE49-F238E27FC236}">
                <a16:creationId xmlns:a16="http://schemas.microsoft.com/office/drawing/2014/main" id="{98373EF2-063F-D9F9-E0C5-3649250ADA24}"/>
              </a:ext>
            </a:extLst>
          </p:cNvPr>
          <p:cNvSpPr>
            <a:spLocks noGrp="1"/>
          </p:cNvSpPr>
          <p:nvPr>
            <p:ph type="title"/>
          </p:nvPr>
        </p:nvSpPr>
        <p:spPr/>
        <p:txBody>
          <a:bodyPr/>
          <a:lstStyle/>
          <a:p>
            <a:r>
              <a:rPr lang="en-US" altLang="zh-TW" dirty="0"/>
              <a:t>Test Setup – without SR-IOV</a:t>
            </a:r>
            <a:endParaRPr lang="zh-TW" altLang="en-US" dirty="0"/>
          </a:p>
        </p:txBody>
      </p:sp>
      <p:grpSp>
        <p:nvGrpSpPr>
          <p:cNvPr id="41" name="群組 40">
            <a:extLst>
              <a:ext uri="{FF2B5EF4-FFF2-40B4-BE49-F238E27FC236}">
                <a16:creationId xmlns:a16="http://schemas.microsoft.com/office/drawing/2014/main" id="{B0F51636-196E-2DB6-A1BB-152049F4265C}"/>
              </a:ext>
            </a:extLst>
          </p:cNvPr>
          <p:cNvGrpSpPr/>
          <p:nvPr/>
        </p:nvGrpSpPr>
        <p:grpSpPr>
          <a:xfrm>
            <a:off x="4907350" y="1686888"/>
            <a:ext cx="7076803" cy="5022850"/>
            <a:chOff x="4907350" y="1686888"/>
            <a:chExt cx="7076803" cy="5022850"/>
          </a:xfrm>
        </p:grpSpPr>
        <p:sp>
          <p:nvSpPr>
            <p:cNvPr id="42" name="矩形: 圓角 41">
              <a:extLst>
                <a:ext uri="{FF2B5EF4-FFF2-40B4-BE49-F238E27FC236}">
                  <a16:creationId xmlns:a16="http://schemas.microsoft.com/office/drawing/2014/main" id="{44F26887-452D-07B0-D556-5A8D57869344}"/>
                </a:ext>
              </a:extLst>
            </p:cNvPr>
            <p:cNvSpPr/>
            <p:nvPr/>
          </p:nvSpPr>
          <p:spPr>
            <a:xfrm>
              <a:off x="5559356" y="1686888"/>
              <a:ext cx="5630195" cy="5022850"/>
            </a:xfrm>
            <a:prstGeom prst="roundRect">
              <a:avLst>
                <a:gd name="adj" fmla="val 4403"/>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3" name="圖形 42">
              <a:extLst>
                <a:ext uri="{FF2B5EF4-FFF2-40B4-BE49-F238E27FC236}">
                  <a16:creationId xmlns:a16="http://schemas.microsoft.com/office/drawing/2014/main" id="{10E0E1AA-F29C-EA70-4A20-FEABA8C0CC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0616" y="2029327"/>
              <a:ext cx="921932" cy="921932"/>
            </a:xfrm>
            <a:prstGeom prst="rect">
              <a:avLst/>
            </a:prstGeom>
          </p:spPr>
        </p:pic>
        <p:pic>
          <p:nvPicPr>
            <p:cNvPr id="44" name="圖形 43">
              <a:extLst>
                <a:ext uri="{FF2B5EF4-FFF2-40B4-BE49-F238E27FC236}">
                  <a16:creationId xmlns:a16="http://schemas.microsoft.com/office/drawing/2014/main" id="{12B55590-0CAE-D568-E48D-073C360D95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9772" y="2031376"/>
              <a:ext cx="917835" cy="917835"/>
            </a:xfrm>
            <a:prstGeom prst="rect">
              <a:avLst/>
            </a:prstGeom>
          </p:spPr>
        </p:pic>
        <p:pic>
          <p:nvPicPr>
            <p:cNvPr id="45" name="圖形 44">
              <a:extLst>
                <a:ext uri="{FF2B5EF4-FFF2-40B4-BE49-F238E27FC236}">
                  <a16:creationId xmlns:a16="http://schemas.microsoft.com/office/drawing/2014/main" id="{FC272367-5942-E532-B1B9-71AB6D5DA1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2664" y="3195016"/>
              <a:ext cx="917835" cy="917835"/>
            </a:xfrm>
            <a:prstGeom prst="rect">
              <a:avLst/>
            </a:prstGeom>
          </p:spPr>
        </p:pic>
        <p:pic>
          <p:nvPicPr>
            <p:cNvPr id="46" name="圖形 45">
              <a:extLst>
                <a:ext uri="{FF2B5EF4-FFF2-40B4-BE49-F238E27FC236}">
                  <a16:creationId xmlns:a16="http://schemas.microsoft.com/office/drawing/2014/main" id="{E64232E0-0C1C-09DD-B64A-4C22128CB4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9772" y="3675306"/>
              <a:ext cx="917835" cy="917835"/>
            </a:xfrm>
            <a:prstGeom prst="rect">
              <a:avLst/>
            </a:prstGeom>
          </p:spPr>
        </p:pic>
        <p:pic>
          <p:nvPicPr>
            <p:cNvPr id="47" name="圖形 46">
              <a:extLst>
                <a:ext uri="{FF2B5EF4-FFF2-40B4-BE49-F238E27FC236}">
                  <a16:creationId xmlns:a16="http://schemas.microsoft.com/office/drawing/2014/main" id="{2A0A46E5-4918-2E8D-3593-9C912D0E72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2664" y="4194718"/>
              <a:ext cx="917835" cy="917835"/>
            </a:xfrm>
            <a:prstGeom prst="rect">
              <a:avLst/>
            </a:prstGeom>
          </p:spPr>
        </p:pic>
        <p:pic>
          <p:nvPicPr>
            <p:cNvPr id="48" name="圖形 47">
              <a:extLst>
                <a:ext uri="{FF2B5EF4-FFF2-40B4-BE49-F238E27FC236}">
                  <a16:creationId xmlns:a16="http://schemas.microsoft.com/office/drawing/2014/main" id="{955E35F1-56EF-4346-A68B-35FA0AF41A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9726" y="3195016"/>
              <a:ext cx="917835" cy="917835"/>
            </a:xfrm>
            <a:prstGeom prst="rect">
              <a:avLst/>
            </a:prstGeom>
          </p:spPr>
        </p:pic>
        <p:pic>
          <p:nvPicPr>
            <p:cNvPr id="49" name="圖形 48">
              <a:extLst>
                <a:ext uri="{FF2B5EF4-FFF2-40B4-BE49-F238E27FC236}">
                  <a16:creationId xmlns:a16="http://schemas.microsoft.com/office/drawing/2014/main" id="{3100F5B0-B45C-80D5-37CF-164BAAB98A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9726" y="4194718"/>
              <a:ext cx="917835" cy="917835"/>
            </a:xfrm>
            <a:prstGeom prst="rect">
              <a:avLst/>
            </a:prstGeom>
          </p:spPr>
        </p:pic>
        <p:pic>
          <p:nvPicPr>
            <p:cNvPr id="50" name="圖形 49">
              <a:extLst>
                <a:ext uri="{FF2B5EF4-FFF2-40B4-BE49-F238E27FC236}">
                  <a16:creationId xmlns:a16="http://schemas.microsoft.com/office/drawing/2014/main" id="{32382951-F597-CC42-1B39-FE3C74A2CE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9772" y="5276913"/>
              <a:ext cx="917835" cy="917835"/>
            </a:xfrm>
            <a:prstGeom prst="rect">
              <a:avLst/>
            </a:prstGeom>
          </p:spPr>
        </p:pic>
        <p:cxnSp>
          <p:nvCxnSpPr>
            <p:cNvPr id="51" name="直線接點 50">
              <a:extLst>
                <a:ext uri="{FF2B5EF4-FFF2-40B4-BE49-F238E27FC236}">
                  <a16:creationId xmlns:a16="http://schemas.microsoft.com/office/drawing/2014/main" id="{5DC8DF09-A5AD-11FF-C238-09D4CDEA4BB8}"/>
                </a:ext>
              </a:extLst>
            </p:cNvPr>
            <p:cNvCxnSpPr>
              <a:cxnSpLocks/>
            </p:cNvCxnSpPr>
            <p:nvPr/>
          </p:nvCxnSpPr>
          <p:spPr>
            <a:xfrm>
              <a:off x="7235756" y="2474596"/>
              <a:ext cx="732367" cy="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1B9EF1F6-88B5-AEE9-D503-5D00C5EDDD10}"/>
                </a:ext>
              </a:extLst>
            </p:cNvPr>
            <p:cNvCxnSpPr>
              <a:cxnSpLocks/>
            </p:cNvCxnSpPr>
            <p:nvPr/>
          </p:nvCxnSpPr>
          <p:spPr>
            <a:xfrm>
              <a:off x="8476123" y="3315602"/>
              <a:ext cx="0" cy="35370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10312E2C-87B9-73CE-A456-506491712FE9}"/>
                </a:ext>
              </a:extLst>
            </p:cNvPr>
            <p:cNvCxnSpPr>
              <a:cxnSpLocks/>
            </p:cNvCxnSpPr>
            <p:nvPr/>
          </p:nvCxnSpPr>
          <p:spPr>
            <a:xfrm>
              <a:off x="8476123" y="4883176"/>
              <a:ext cx="0" cy="35370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矩形: 圓角 53">
              <a:extLst>
                <a:ext uri="{FF2B5EF4-FFF2-40B4-BE49-F238E27FC236}">
                  <a16:creationId xmlns:a16="http://schemas.microsoft.com/office/drawing/2014/main" id="{5A7E0AB5-85DC-AF3C-A2B1-CD9ADDEA0045}"/>
                </a:ext>
              </a:extLst>
            </p:cNvPr>
            <p:cNvSpPr/>
            <p:nvPr/>
          </p:nvSpPr>
          <p:spPr>
            <a:xfrm>
              <a:off x="4907350" y="3417605"/>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Client-A</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矩形: 圓角 54">
              <a:extLst>
                <a:ext uri="{FF2B5EF4-FFF2-40B4-BE49-F238E27FC236}">
                  <a16:creationId xmlns:a16="http://schemas.microsoft.com/office/drawing/2014/main" id="{566404BB-3D5A-5F29-49C1-AC28871B0ECE}"/>
                </a:ext>
              </a:extLst>
            </p:cNvPr>
            <p:cNvSpPr/>
            <p:nvPr/>
          </p:nvSpPr>
          <p:spPr>
            <a:xfrm>
              <a:off x="4907350" y="4373551"/>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Client-B</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6" name="矩形: 圓角 55">
              <a:extLst>
                <a:ext uri="{FF2B5EF4-FFF2-40B4-BE49-F238E27FC236}">
                  <a16:creationId xmlns:a16="http://schemas.microsoft.com/office/drawing/2014/main" id="{4B878440-1CA6-EA88-0C4D-7C28F1E64FFC}"/>
                </a:ext>
              </a:extLst>
            </p:cNvPr>
            <p:cNvSpPr/>
            <p:nvPr/>
          </p:nvSpPr>
          <p:spPr>
            <a:xfrm>
              <a:off x="11050677" y="3417605"/>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Client-C</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7" name="矩形: 圓角 56">
              <a:extLst>
                <a:ext uri="{FF2B5EF4-FFF2-40B4-BE49-F238E27FC236}">
                  <a16:creationId xmlns:a16="http://schemas.microsoft.com/office/drawing/2014/main" id="{E38E24B7-D673-47CB-C83E-3F3C70FA8D64}"/>
                </a:ext>
              </a:extLst>
            </p:cNvPr>
            <p:cNvSpPr/>
            <p:nvPr/>
          </p:nvSpPr>
          <p:spPr>
            <a:xfrm>
              <a:off x="11050677" y="4373551"/>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Client-D</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06" name="接點: 肘形 105">
              <a:extLst>
                <a:ext uri="{FF2B5EF4-FFF2-40B4-BE49-F238E27FC236}">
                  <a16:creationId xmlns:a16="http://schemas.microsoft.com/office/drawing/2014/main" id="{5CF54E0E-0E28-B884-7CD4-331E621F3D00}"/>
                </a:ext>
              </a:extLst>
            </p:cNvPr>
            <p:cNvCxnSpPr>
              <a:cxnSpLocks/>
              <a:stCxn id="54" idx="3"/>
              <a:endCxn id="55" idx="3"/>
            </p:cNvCxnSpPr>
            <p:nvPr/>
          </p:nvCxnSpPr>
          <p:spPr>
            <a:xfrm>
              <a:off x="5840826" y="3653840"/>
              <a:ext cx="12700" cy="955946"/>
            </a:xfrm>
            <a:prstGeom prst="bentConnector3">
              <a:avLst>
                <a:gd name="adj1" fmla="val 17791575"/>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接點: 肘形 106">
              <a:extLst>
                <a:ext uri="{FF2B5EF4-FFF2-40B4-BE49-F238E27FC236}">
                  <a16:creationId xmlns:a16="http://schemas.microsoft.com/office/drawing/2014/main" id="{5E973686-7813-2972-239F-919D7A1CC556}"/>
                </a:ext>
              </a:extLst>
            </p:cNvPr>
            <p:cNvCxnSpPr>
              <a:cxnSpLocks/>
              <a:stCxn id="56" idx="1"/>
              <a:endCxn id="57" idx="1"/>
            </p:cNvCxnSpPr>
            <p:nvPr/>
          </p:nvCxnSpPr>
          <p:spPr>
            <a:xfrm rot="10800000" flipV="1">
              <a:off x="11050677" y="3653840"/>
              <a:ext cx="12700" cy="955946"/>
            </a:xfrm>
            <a:prstGeom prst="bentConnector3">
              <a:avLst>
                <a:gd name="adj1" fmla="val 17600000"/>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直線接點 275">
              <a:extLst>
                <a:ext uri="{FF2B5EF4-FFF2-40B4-BE49-F238E27FC236}">
                  <a16:creationId xmlns:a16="http://schemas.microsoft.com/office/drawing/2014/main" id="{D9C5F7A5-A266-FCD4-3D9E-904D69D6F966}"/>
                </a:ext>
              </a:extLst>
            </p:cNvPr>
            <p:cNvCxnSpPr>
              <a:cxnSpLocks/>
              <a:endCxn id="46" idx="1"/>
            </p:cNvCxnSpPr>
            <p:nvPr/>
          </p:nvCxnSpPr>
          <p:spPr>
            <a:xfrm>
              <a:off x="7175068" y="3859719"/>
              <a:ext cx="844704" cy="27450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 name="直線接點 275">
              <a:extLst>
                <a:ext uri="{FF2B5EF4-FFF2-40B4-BE49-F238E27FC236}">
                  <a16:creationId xmlns:a16="http://schemas.microsoft.com/office/drawing/2014/main" id="{35319BAF-4481-AE74-4798-DD2CB3D8CCEB}"/>
                </a:ext>
              </a:extLst>
            </p:cNvPr>
            <p:cNvCxnSpPr>
              <a:cxnSpLocks/>
              <a:endCxn id="46" idx="1"/>
            </p:cNvCxnSpPr>
            <p:nvPr/>
          </p:nvCxnSpPr>
          <p:spPr>
            <a:xfrm flipV="1">
              <a:off x="7175068" y="4134224"/>
              <a:ext cx="844704" cy="38035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 name="直線接點 275">
              <a:extLst>
                <a:ext uri="{FF2B5EF4-FFF2-40B4-BE49-F238E27FC236}">
                  <a16:creationId xmlns:a16="http://schemas.microsoft.com/office/drawing/2014/main" id="{6CED53BD-050F-1E12-D0E7-F864E5E95FB4}"/>
                </a:ext>
              </a:extLst>
            </p:cNvPr>
            <p:cNvCxnSpPr>
              <a:cxnSpLocks/>
            </p:cNvCxnSpPr>
            <p:nvPr/>
          </p:nvCxnSpPr>
          <p:spPr>
            <a:xfrm flipH="1">
              <a:off x="8935383" y="3859719"/>
              <a:ext cx="844704" cy="27450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 name="直線接點 275">
              <a:extLst>
                <a:ext uri="{FF2B5EF4-FFF2-40B4-BE49-F238E27FC236}">
                  <a16:creationId xmlns:a16="http://schemas.microsoft.com/office/drawing/2014/main" id="{F2FC7D31-D006-61E3-EE5B-993DD44C166E}"/>
                </a:ext>
              </a:extLst>
            </p:cNvPr>
            <p:cNvCxnSpPr>
              <a:cxnSpLocks/>
            </p:cNvCxnSpPr>
            <p:nvPr/>
          </p:nvCxnSpPr>
          <p:spPr>
            <a:xfrm flipH="1" flipV="1">
              <a:off x="8935383" y="4134224"/>
              <a:ext cx="844704" cy="38035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2" name="矩形: 圓角 111">
              <a:extLst>
                <a:ext uri="{FF2B5EF4-FFF2-40B4-BE49-F238E27FC236}">
                  <a16:creationId xmlns:a16="http://schemas.microsoft.com/office/drawing/2014/main" id="{A5513976-1B65-63B7-8607-0D018AAB1971}"/>
                </a:ext>
              </a:extLst>
            </p:cNvPr>
            <p:cNvSpPr/>
            <p:nvPr/>
          </p:nvSpPr>
          <p:spPr>
            <a:xfrm>
              <a:off x="6416606" y="2944608"/>
              <a:ext cx="596900"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Linux</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3" name="矩形: 圓角 112">
              <a:extLst>
                <a:ext uri="{FF2B5EF4-FFF2-40B4-BE49-F238E27FC236}">
                  <a16:creationId xmlns:a16="http://schemas.microsoft.com/office/drawing/2014/main" id="{789A6223-4BBF-4D5D-EF77-66EBC00DF59D}"/>
                </a:ext>
              </a:extLst>
            </p:cNvPr>
            <p:cNvSpPr/>
            <p:nvPr/>
          </p:nvSpPr>
          <p:spPr>
            <a:xfrm>
              <a:off x="7871172" y="2944608"/>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Virtual Switch 1</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4" name="矩形: 圓角 113">
              <a:extLst>
                <a:ext uri="{FF2B5EF4-FFF2-40B4-BE49-F238E27FC236}">
                  <a16:creationId xmlns:a16="http://schemas.microsoft.com/office/drawing/2014/main" id="{C0EEAE95-8039-41B3-F4A3-F2D5364FD2AF}"/>
                </a:ext>
              </a:extLst>
            </p:cNvPr>
            <p:cNvSpPr/>
            <p:nvPr/>
          </p:nvSpPr>
          <p:spPr>
            <a:xfrm>
              <a:off x="7871172" y="4604608"/>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err="1">
                  <a:latin typeface="Arial" panose="020B0604020202020204" pitchFamily="34" charset="0"/>
                  <a:ea typeface="微軟正黑體" panose="020B0604030504040204" pitchFamily="34" charset="-120"/>
                  <a:sym typeface="Arial" panose="020B0604020202020204" pitchFamily="34" charset="0"/>
                </a:rPr>
                <a:t>PFsence</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5" name="矩形: 圓角 114">
              <a:extLst>
                <a:ext uri="{FF2B5EF4-FFF2-40B4-BE49-F238E27FC236}">
                  <a16:creationId xmlns:a16="http://schemas.microsoft.com/office/drawing/2014/main" id="{DDB209BC-CF23-0DF5-DF7C-EA89E35FF6D9}"/>
                </a:ext>
              </a:extLst>
            </p:cNvPr>
            <p:cNvSpPr/>
            <p:nvPr/>
          </p:nvSpPr>
          <p:spPr>
            <a:xfrm>
              <a:off x="6100759" y="3913356"/>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9</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6" name="矩形: 圓角 115">
              <a:extLst>
                <a:ext uri="{FF2B5EF4-FFF2-40B4-BE49-F238E27FC236}">
                  <a16:creationId xmlns:a16="http://schemas.microsoft.com/office/drawing/2014/main" id="{A5DAACD2-8086-3B15-B729-FD77769580F2}"/>
                </a:ext>
              </a:extLst>
            </p:cNvPr>
            <p:cNvSpPr/>
            <p:nvPr/>
          </p:nvSpPr>
          <p:spPr>
            <a:xfrm>
              <a:off x="6100759" y="4943110"/>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10</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7" name="矩形: 圓角 116">
              <a:extLst>
                <a:ext uri="{FF2B5EF4-FFF2-40B4-BE49-F238E27FC236}">
                  <a16:creationId xmlns:a16="http://schemas.microsoft.com/office/drawing/2014/main" id="{B182EA2E-A7C4-B885-D39C-70E0F64DDD61}"/>
                </a:ext>
              </a:extLst>
            </p:cNvPr>
            <p:cNvSpPr/>
            <p:nvPr/>
          </p:nvSpPr>
          <p:spPr>
            <a:xfrm>
              <a:off x="9533375" y="3913356"/>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11</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8" name="矩形: 圓角 117">
              <a:extLst>
                <a:ext uri="{FF2B5EF4-FFF2-40B4-BE49-F238E27FC236}">
                  <a16:creationId xmlns:a16="http://schemas.microsoft.com/office/drawing/2014/main" id="{218C68A1-9E3B-BD77-7BD9-B99192E4F457}"/>
                </a:ext>
              </a:extLst>
            </p:cNvPr>
            <p:cNvSpPr/>
            <p:nvPr/>
          </p:nvSpPr>
          <p:spPr>
            <a:xfrm>
              <a:off x="9533375" y="4943110"/>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12</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9" name="矩形: 圓角 118">
              <a:extLst>
                <a:ext uri="{FF2B5EF4-FFF2-40B4-BE49-F238E27FC236}">
                  <a16:creationId xmlns:a16="http://schemas.microsoft.com/office/drawing/2014/main" id="{DBACC8C9-622F-DA05-BFB2-E50BA4773E5B}"/>
                </a:ext>
              </a:extLst>
            </p:cNvPr>
            <p:cNvSpPr/>
            <p:nvPr/>
          </p:nvSpPr>
          <p:spPr>
            <a:xfrm>
              <a:off x="7871172" y="6246617"/>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System default Virtual Switch</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1327545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hidden="1">
            <a:extLst>
              <a:ext uri="{FF2B5EF4-FFF2-40B4-BE49-F238E27FC236}">
                <a16:creationId xmlns:a16="http://schemas.microsoft.com/office/drawing/2014/main" id="{9C58C213-D6C4-6D2B-8337-EDA5EBA165B7}"/>
              </a:ext>
            </a:extLst>
          </p:cNvPr>
          <p:cNvSpPr txBox="1">
            <a:spLocks/>
          </p:cNvSpPr>
          <p:nvPr/>
        </p:nvSpPr>
        <p:spPr>
          <a:xfrm>
            <a:off x="362224" y="2064161"/>
            <a:ext cx="5461000" cy="43513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16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Client </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OS: QNE 1.0.3.q573</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Tool: </a:t>
            </a:r>
            <a:r>
              <a:rPr lang="en-US" altLang="zh-TW" sz="1200" dirty="0" err="1">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Iperf</a:t>
            </a:r>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3.1.3</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Client-A: 192.168.61.1/24, connect to QuCPE 7012 port 9 (10GbE SFP+)</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Client-B: 192.168.62.1/24, connect to QuCPE 7012 port 10 (10GbE SFP+)</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Client-C: 192.168.63.1/24, connect to QuCPE 7012 port 11 (10GbE SFP+)</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Client-D: 192.168.64.1/24, connect to QuCPE 7012 port 12 (10GbE SFP+)</a:t>
            </a:r>
          </a:p>
          <a:p>
            <a:r>
              <a:rPr lang="en-US" altLang="zh-TW" sz="16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QuCPE-7012</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CPU: Intel Xeon-D 2146NT</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RAM: 32GB</a:t>
            </a:r>
          </a:p>
          <a:p>
            <a:pPr lvl="1"/>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OS:</a:t>
            </a:r>
            <a:r>
              <a:rPr lang="zh-TW" altLang="en-US"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QNE</a:t>
            </a:r>
            <a:r>
              <a:rPr lang="zh-TW" altLang="en-US"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zh-TW" sz="12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1.0.3.573</a:t>
            </a:r>
          </a:p>
          <a:p>
            <a:r>
              <a:rPr lang="en-US" altLang="zh-TW" sz="2000" dirty="0" err="1">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Pfsense</a:t>
            </a:r>
            <a:r>
              <a:rPr lang="en-US" altLang="zh-TW" sz="20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CPU assign: Core 3-8 (Total 12 threads)</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RAM: 1G</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HDD: 100G</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Version: 2.6.0 Release</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WAN: DHCP from system default virtual switch for system update</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LAN:</a:t>
            </a:r>
            <a:r>
              <a:rPr lang="zh-TW" altLang="en-US"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192.168.60.254/24 to Virtual switch 1 (for </a:t>
            </a:r>
            <a:r>
              <a:rPr lang="en-US" altLang="zh-TW" sz="1300" dirty="0" err="1">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pfsense</a:t>
            </a:r>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Web GUI access)</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OPT1: 192.168.61.254/24, </a:t>
            </a:r>
            <a:r>
              <a:rPr lang="en-US" altLang="zh-TW" sz="1300" dirty="0" err="1">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VirtIO</a:t>
            </a:r>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to Native Port 9</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OPT2: 192.168.62.254/24, </a:t>
            </a:r>
            <a:r>
              <a:rPr lang="en-US" altLang="zh-TW" sz="1300" dirty="0" err="1">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VirtIO</a:t>
            </a:r>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to Native port 10</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OPT3: 192.168.63.254/24, </a:t>
            </a:r>
            <a:r>
              <a:rPr lang="en-US" altLang="zh-TW" sz="1300" dirty="0" err="1">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VirtIO</a:t>
            </a:r>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to Native port 11</a:t>
            </a:r>
          </a:p>
          <a:p>
            <a:pPr lvl="1"/>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OPT4: 192.168.64.254/24, </a:t>
            </a:r>
            <a:r>
              <a:rPr lang="en-US" altLang="zh-TW" sz="1300" dirty="0" err="1">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VirtIO</a:t>
            </a:r>
            <a:r>
              <a:rPr lang="en-US" altLang="zh-TW"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to Native port 12</a:t>
            </a:r>
            <a:endParaRPr lang="zh-TW" altLang="en-US" sz="13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標題 12">
            <a:extLst>
              <a:ext uri="{FF2B5EF4-FFF2-40B4-BE49-F238E27FC236}">
                <a16:creationId xmlns:a16="http://schemas.microsoft.com/office/drawing/2014/main" id="{1767C70D-BDEE-73B2-2501-FB2BF3648CD2}"/>
              </a:ext>
            </a:extLst>
          </p:cNvPr>
          <p:cNvSpPr>
            <a:spLocks noGrp="1"/>
          </p:cNvSpPr>
          <p:nvPr>
            <p:ph type="title"/>
          </p:nvPr>
        </p:nvSpPr>
        <p:spPr/>
        <p:txBody>
          <a:bodyPr/>
          <a:lstStyle/>
          <a:p>
            <a:r>
              <a:rPr lang="en-US" altLang="zh-TW" dirty="0"/>
              <a:t>Test Setup – without SR-IOV</a:t>
            </a:r>
            <a:endParaRPr lang="zh-TW" altLang="en-US" dirty="0"/>
          </a:p>
        </p:txBody>
      </p:sp>
      <p:grpSp>
        <p:nvGrpSpPr>
          <p:cNvPr id="5" name="群組 4">
            <a:extLst>
              <a:ext uri="{FF2B5EF4-FFF2-40B4-BE49-F238E27FC236}">
                <a16:creationId xmlns:a16="http://schemas.microsoft.com/office/drawing/2014/main" id="{FB49BBAD-98AA-C0C5-D4BC-91A633ABC3EB}"/>
              </a:ext>
            </a:extLst>
          </p:cNvPr>
          <p:cNvGrpSpPr/>
          <p:nvPr/>
        </p:nvGrpSpPr>
        <p:grpSpPr>
          <a:xfrm>
            <a:off x="4907350" y="1686888"/>
            <a:ext cx="7076803" cy="5022850"/>
            <a:chOff x="4907350" y="1686888"/>
            <a:chExt cx="7076803" cy="5022850"/>
          </a:xfrm>
        </p:grpSpPr>
        <p:sp>
          <p:nvSpPr>
            <p:cNvPr id="12" name="矩形: 圓角 11">
              <a:extLst>
                <a:ext uri="{FF2B5EF4-FFF2-40B4-BE49-F238E27FC236}">
                  <a16:creationId xmlns:a16="http://schemas.microsoft.com/office/drawing/2014/main" id="{FB0D4ACC-0039-31E4-AF7F-DD379F876A70}"/>
                </a:ext>
              </a:extLst>
            </p:cNvPr>
            <p:cNvSpPr/>
            <p:nvPr/>
          </p:nvSpPr>
          <p:spPr>
            <a:xfrm>
              <a:off x="5559356" y="1686888"/>
              <a:ext cx="5630195" cy="5022850"/>
            </a:xfrm>
            <a:prstGeom prst="roundRect">
              <a:avLst>
                <a:gd name="adj" fmla="val 4403"/>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 name="圖形 13">
              <a:extLst>
                <a:ext uri="{FF2B5EF4-FFF2-40B4-BE49-F238E27FC236}">
                  <a16:creationId xmlns:a16="http://schemas.microsoft.com/office/drawing/2014/main" id="{7785B09D-7B82-8B5D-E35E-3FA129FFA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0616" y="2029327"/>
              <a:ext cx="921932" cy="921932"/>
            </a:xfrm>
            <a:prstGeom prst="rect">
              <a:avLst/>
            </a:prstGeom>
          </p:spPr>
        </p:pic>
        <p:pic>
          <p:nvPicPr>
            <p:cNvPr id="15" name="圖形 14">
              <a:extLst>
                <a:ext uri="{FF2B5EF4-FFF2-40B4-BE49-F238E27FC236}">
                  <a16:creationId xmlns:a16="http://schemas.microsoft.com/office/drawing/2014/main" id="{09014E79-5CCC-B3B2-E1C6-EF28063315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9772" y="2031376"/>
              <a:ext cx="917835" cy="917835"/>
            </a:xfrm>
            <a:prstGeom prst="rect">
              <a:avLst/>
            </a:prstGeom>
          </p:spPr>
        </p:pic>
        <p:pic>
          <p:nvPicPr>
            <p:cNvPr id="16" name="圖形 15">
              <a:extLst>
                <a:ext uri="{FF2B5EF4-FFF2-40B4-BE49-F238E27FC236}">
                  <a16:creationId xmlns:a16="http://schemas.microsoft.com/office/drawing/2014/main" id="{3E6D52BB-6E77-BC6D-E8A4-0354428C80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2664" y="3195016"/>
              <a:ext cx="917835" cy="917835"/>
            </a:xfrm>
            <a:prstGeom prst="rect">
              <a:avLst/>
            </a:prstGeom>
          </p:spPr>
        </p:pic>
        <p:pic>
          <p:nvPicPr>
            <p:cNvPr id="17" name="圖形 16">
              <a:extLst>
                <a:ext uri="{FF2B5EF4-FFF2-40B4-BE49-F238E27FC236}">
                  <a16:creationId xmlns:a16="http://schemas.microsoft.com/office/drawing/2014/main" id="{59970280-34E9-46D1-3E2E-B795378AE0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9772" y="3675306"/>
              <a:ext cx="917835" cy="917835"/>
            </a:xfrm>
            <a:prstGeom prst="rect">
              <a:avLst/>
            </a:prstGeom>
          </p:spPr>
        </p:pic>
        <p:pic>
          <p:nvPicPr>
            <p:cNvPr id="18" name="圖形 17">
              <a:extLst>
                <a:ext uri="{FF2B5EF4-FFF2-40B4-BE49-F238E27FC236}">
                  <a16:creationId xmlns:a16="http://schemas.microsoft.com/office/drawing/2014/main" id="{346E9ADE-6D7F-53FB-A88C-53E2B5F185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2664" y="4194718"/>
              <a:ext cx="917835" cy="917835"/>
            </a:xfrm>
            <a:prstGeom prst="rect">
              <a:avLst/>
            </a:prstGeom>
          </p:spPr>
        </p:pic>
        <p:pic>
          <p:nvPicPr>
            <p:cNvPr id="19" name="圖形 18">
              <a:extLst>
                <a:ext uri="{FF2B5EF4-FFF2-40B4-BE49-F238E27FC236}">
                  <a16:creationId xmlns:a16="http://schemas.microsoft.com/office/drawing/2014/main" id="{6BF5DCB3-D29A-FC78-2AB6-7A01686AA4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9726" y="3195016"/>
              <a:ext cx="917835" cy="917835"/>
            </a:xfrm>
            <a:prstGeom prst="rect">
              <a:avLst/>
            </a:prstGeom>
          </p:spPr>
        </p:pic>
        <p:pic>
          <p:nvPicPr>
            <p:cNvPr id="20" name="圖形 19">
              <a:extLst>
                <a:ext uri="{FF2B5EF4-FFF2-40B4-BE49-F238E27FC236}">
                  <a16:creationId xmlns:a16="http://schemas.microsoft.com/office/drawing/2014/main" id="{09E790B4-2A02-95E7-0C8A-8733302D0E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9726" y="4194718"/>
              <a:ext cx="917835" cy="917835"/>
            </a:xfrm>
            <a:prstGeom prst="rect">
              <a:avLst/>
            </a:prstGeom>
          </p:spPr>
        </p:pic>
        <p:pic>
          <p:nvPicPr>
            <p:cNvPr id="21" name="圖形 20">
              <a:extLst>
                <a:ext uri="{FF2B5EF4-FFF2-40B4-BE49-F238E27FC236}">
                  <a16:creationId xmlns:a16="http://schemas.microsoft.com/office/drawing/2014/main" id="{69C9DBC6-0DFC-8907-8DEF-C095AB8CF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9772" y="5276913"/>
              <a:ext cx="917835" cy="917835"/>
            </a:xfrm>
            <a:prstGeom prst="rect">
              <a:avLst/>
            </a:prstGeom>
          </p:spPr>
        </p:pic>
        <p:cxnSp>
          <p:nvCxnSpPr>
            <p:cNvPr id="22" name="直線接點 21">
              <a:extLst>
                <a:ext uri="{FF2B5EF4-FFF2-40B4-BE49-F238E27FC236}">
                  <a16:creationId xmlns:a16="http://schemas.microsoft.com/office/drawing/2014/main" id="{ABD003DE-AE48-856F-D081-A6280E700497}"/>
                </a:ext>
              </a:extLst>
            </p:cNvPr>
            <p:cNvCxnSpPr>
              <a:cxnSpLocks/>
            </p:cNvCxnSpPr>
            <p:nvPr/>
          </p:nvCxnSpPr>
          <p:spPr>
            <a:xfrm>
              <a:off x="7235756" y="2474596"/>
              <a:ext cx="732367" cy="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0F2B36BD-B031-4E66-E408-7DD4F6EA7E70}"/>
                </a:ext>
              </a:extLst>
            </p:cNvPr>
            <p:cNvCxnSpPr>
              <a:cxnSpLocks/>
            </p:cNvCxnSpPr>
            <p:nvPr/>
          </p:nvCxnSpPr>
          <p:spPr>
            <a:xfrm>
              <a:off x="8476123" y="3315602"/>
              <a:ext cx="0" cy="35370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83267E07-6D35-5771-E1AD-056495CEA042}"/>
                </a:ext>
              </a:extLst>
            </p:cNvPr>
            <p:cNvCxnSpPr>
              <a:cxnSpLocks/>
            </p:cNvCxnSpPr>
            <p:nvPr/>
          </p:nvCxnSpPr>
          <p:spPr>
            <a:xfrm>
              <a:off x="8476123" y="4883176"/>
              <a:ext cx="0" cy="35370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矩形: 圓角 24">
              <a:extLst>
                <a:ext uri="{FF2B5EF4-FFF2-40B4-BE49-F238E27FC236}">
                  <a16:creationId xmlns:a16="http://schemas.microsoft.com/office/drawing/2014/main" id="{C5136F19-3E17-6FBA-6907-0C4CA7047CD1}"/>
                </a:ext>
              </a:extLst>
            </p:cNvPr>
            <p:cNvSpPr/>
            <p:nvPr/>
          </p:nvSpPr>
          <p:spPr>
            <a:xfrm>
              <a:off x="4907350" y="3417605"/>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Client-A</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圓角 25">
              <a:extLst>
                <a:ext uri="{FF2B5EF4-FFF2-40B4-BE49-F238E27FC236}">
                  <a16:creationId xmlns:a16="http://schemas.microsoft.com/office/drawing/2014/main" id="{8131EB2F-B117-BA21-3595-0CC5ACE28D7B}"/>
                </a:ext>
              </a:extLst>
            </p:cNvPr>
            <p:cNvSpPr/>
            <p:nvPr/>
          </p:nvSpPr>
          <p:spPr>
            <a:xfrm>
              <a:off x="4907350" y="4373551"/>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Client-B</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矩形: 圓角 26">
              <a:extLst>
                <a:ext uri="{FF2B5EF4-FFF2-40B4-BE49-F238E27FC236}">
                  <a16:creationId xmlns:a16="http://schemas.microsoft.com/office/drawing/2014/main" id="{592DB277-1372-1526-7BCA-AF66B962970B}"/>
                </a:ext>
              </a:extLst>
            </p:cNvPr>
            <p:cNvSpPr/>
            <p:nvPr/>
          </p:nvSpPr>
          <p:spPr>
            <a:xfrm>
              <a:off x="11050677" y="3417605"/>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Client-C</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矩形: 圓角 27">
              <a:extLst>
                <a:ext uri="{FF2B5EF4-FFF2-40B4-BE49-F238E27FC236}">
                  <a16:creationId xmlns:a16="http://schemas.microsoft.com/office/drawing/2014/main" id="{07EBF067-E0F5-55D7-D8B5-3FDF76042A3E}"/>
                </a:ext>
              </a:extLst>
            </p:cNvPr>
            <p:cNvSpPr/>
            <p:nvPr/>
          </p:nvSpPr>
          <p:spPr>
            <a:xfrm>
              <a:off x="11050677" y="4373551"/>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Client-D</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9" name="接點: 肘形 28">
              <a:extLst>
                <a:ext uri="{FF2B5EF4-FFF2-40B4-BE49-F238E27FC236}">
                  <a16:creationId xmlns:a16="http://schemas.microsoft.com/office/drawing/2014/main" id="{EE1C355E-8EC5-BC1D-B522-CB7F9EFB3F37}"/>
                </a:ext>
              </a:extLst>
            </p:cNvPr>
            <p:cNvCxnSpPr>
              <a:cxnSpLocks/>
              <a:stCxn id="25" idx="3"/>
              <a:endCxn id="26" idx="3"/>
            </p:cNvCxnSpPr>
            <p:nvPr/>
          </p:nvCxnSpPr>
          <p:spPr>
            <a:xfrm>
              <a:off x="5840826" y="3653840"/>
              <a:ext cx="12700" cy="955946"/>
            </a:xfrm>
            <a:prstGeom prst="bentConnector3">
              <a:avLst>
                <a:gd name="adj1" fmla="val 17791575"/>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接點: 肘形 29">
              <a:extLst>
                <a:ext uri="{FF2B5EF4-FFF2-40B4-BE49-F238E27FC236}">
                  <a16:creationId xmlns:a16="http://schemas.microsoft.com/office/drawing/2014/main" id="{EF825503-3D06-5912-DC19-6DECA65C04CB}"/>
                </a:ext>
              </a:extLst>
            </p:cNvPr>
            <p:cNvCxnSpPr>
              <a:cxnSpLocks/>
              <a:stCxn id="27" idx="1"/>
              <a:endCxn id="28" idx="1"/>
            </p:cNvCxnSpPr>
            <p:nvPr/>
          </p:nvCxnSpPr>
          <p:spPr>
            <a:xfrm rot="10800000" flipV="1">
              <a:off x="11050677" y="3653840"/>
              <a:ext cx="12700" cy="955946"/>
            </a:xfrm>
            <a:prstGeom prst="bentConnector3">
              <a:avLst>
                <a:gd name="adj1" fmla="val 17600000"/>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接點 275">
              <a:extLst>
                <a:ext uri="{FF2B5EF4-FFF2-40B4-BE49-F238E27FC236}">
                  <a16:creationId xmlns:a16="http://schemas.microsoft.com/office/drawing/2014/main" id="{6989784C-A736-407F-F8F6-1774488B25CC}"/>
                </a:ext>
              </a:extLst>
            </p:cNvPr>
            <p:cNvCxnSpPr>
              <a:cxnSpLocks/>
              <a:endCxn id="17" idx="1"/>
            </p:cNvCxnSpPr>
            <p:nvPr/>
          </p:nvCxnSpPr>
          <p:spPr>
            <a:xfrm>
              <a:off x="7175068" y="3859719"/>
              <a:ext cx="844704" cy="27450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直線接點 275">
              <a:extLst>
                <a:ext uri="{FF2B5EF4-FFF2-40B4-BE49-F238E27FC236}">
                  <a16:creationId xmlns:a16="http://schemas.microsoft.com/office/drawing/2014/main" id="{C2C32375-3345-4C84-8F25-DD349D687EA3}"/>
                </a:ext>
              </a:extLst>
            </p:cNvPr>
            <p:cNvCxnSpPr>
              <a:cxnSpLocks/>
              <a:endCxn id="17" idx="1"/>
            </p:cNvCxnSpPr>
            <p:nvPr/>
          </p:nvCxnSpPr>
          <p:spPr>
            <a:xfrm flipV="1">
              <a:off x="7175068" y="4134224"/>
              <a:ext cx="844704" cy="38035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直線接點 275">
              <a:extLst>
                <a:ext uri="{FF2B5EF4-FFF2-40B4-BE49-F238E27FC236}">
                  <a16:creationId xmlns:a16="http://schemas.microsoft.com/office/drawing/2014/main" id="{9E6B768A-D83C-A460-7CB3-BDE8E8D88C39}"/>
                </a:ext>
              </a:extLst>
            </p:cNvPr>
            <p:cNvCxnSpPr>
              <a:cxnSpLocks/>
            </p:cNvCxnSpPr>
            <p:nvPr/>
          </p:nvCxnSpPr>
          <p:spPr>
            <a:xfrm flipH="1">
              <a:off x="8935383" y="3859719"/>
              <a:ext cx="844704" cy="27450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直線接點 275">
              <a:extLst>
                <a:ext uri="{FF2B5EF4-FFF2-40B4-BE49-F238E27FC236}">
                  <a16:creationId xmlns:a16="http://schemas.microsoft.com/office/drawing/2014/main" id="{EA4560ED-A555-26B7-A135-AD4ADFE547B8}"/>
                </a:ext>
              </a:extLst>
            </p:cNvPr>
            <p:cNvCxnSpPr>
              <a:cxnSpLocks/>
            </p:cNvCxnSpPr>
            <p:nvPr/>
          </p:nvCxnSpPr>
          <p:spPr>
            <a:xfrm flipH="1" flipV="1">
              <a:off x="8935383" y="4134224"/>
              <a:ext cx="844704" cy="38035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矩形: 圓角 34">
              <a:extLst>
                <a:ext uri="{FF2B5EF4-FFF2-40B4-BE49-F238E27FC236}">
                  <a16:creationId xmlns:a16="http://schemas.microsoft.com/office/drawing/2014/main" id="{142F114A-BB32-B36C-A701-38E67BB31268}"/>
                </a:ext>
              </a:extLst>
            </p:cNvPr>
            <p:cNvSpPr/>
            <p:nvPr/>
          </p:nvSpPr>
          <p:spPr>
            <a:xfrm>
              <a:off x="6416606" y="2944608"/>
              <a:ext cx="596900"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Linux</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36" name="矩形: 圓角 35">
              <a:extLst>
                <a:ext uri="{FF2B5EF4-FFF2-40B4-BE49-F238E27FC236}">
                  <a16:creationId xmlns:a16="http://schemas.microsoft.com/office/drawing/2014/main" id="{9A2DE7BF-4047-103F-BE2F-7570DFFC85CD}"/>
                </a:ext>
              </a:extLst>
            </p:cNvPr>
            <p:cNvSpPr/>
            <p:nvPr/>
          </p:nvSpPr>
          <p:spPr>
            <a:xfrm>
              <a:off x="7871172" y="2944608"/>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Virtual Switch 1</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37" name="矩形: 圓角 36">
              <a:extLst>
                <a:ext uri="{FF2B5EF4-FFF2-40B4-BE49-F238E27FC236}">
                  <a16:creationId xmlns:a16="http://schemas.microsoft.com/office/drawing/2014/main" id="{FD414D91-1AE7-8565-FF0E-D17CE903DE7D}"/>
                </a:ext>
              </a:extLst>
            </p:cNvPr>
            <p:cNvSpPr/>
            <p:nvPr/>
          </p:nvSpPr>
          <p:spPr>
            <a:xfrm>
              <a:off x="7871172" y="4604608"/>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err="1">
                  <a:latin typeface="Arial" panose="020B0604020202020204" pitchFamily="34" charset="0"/>
                  <a:ea typeface="微軟正黑體" panose="020B0604030504040204" pitchFamily="34" charset="-120"/>
                  <a:sym typeface="Arial" panose="020B0604020202020204" pitchFamily="34" charset="0"/>
                </a:rPr>
                <a:t>PFsence</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38" name="矩形: 圓角 37">
              <a:extLst>
                <a:ext uri="{FF2B5EF4-FFF2-40B4-BE49-F238E27FC236}">
                  <a16:creationId xmlns:a16="http://schemas.microsoft.com/office/drawing/2014/main" id="{670A32CE-597B-95F5-1FE6-EFDBA051E394}"/>
                </a:ext>
              </a:extLst>
            </p:cNvPr>
            <p:cNvSpPr/>
            <p:nvPr/>
          </p:nvSpPr>
          <p:spPr>
            <a:xfrm>
              <a:off x="6100759" y="3913356"/>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9</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39" name="矩形: 圓角 38">
              <a:extLst>
                <a:ext uri="{FF2B5EF4-FFF2-40B4-BE49-F238E27FC236}">
                  <a16:creationId xmlns:a16="http://schemas.microsoft.com/office/drawing/2014/main" id="{A13E4AA8-1951-92E4-653B-209DECF4D9ED}"/>
                </a:ext>
              </a:extLst>
            </p:cNvPr>
            <p:cNvSpPr/>
            <p:nvPr/>
          </p:nvSpPr>
          <p:spPr>
            <a:xfrm>
              <a:off x="6100759" y="4943110"/>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10</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圓角 39">
              <a:extLst>
                <a:ext uri="{FF2B5EF4-FFF2-40B4-BE49-F238E27FC236}">
                  <a16:creationId xmlns:a16="http://schemas.microsoft.com/office/drawing/2014/main" id="{19986AD6-F747-81B1-12B3-F171A9931CA3}"/>
                </a:ext>
              </a:extLst>
            </p:cNvPr>
            <p:cNvSpPr/>
            <p:nvPr/>
          </p:nvSpPr>
          <p:spPr>
            <a:xfrm>
              <a:off x="9533375" y="3913356"/>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11</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41" name="矩形: 圓角 40">
              <a:extLst>
                <a:ext uri="{FF2B5EF4-FFF2-40B4-BE49-F238E27FC236}">
                  <a16:creationId xmlns:a16="http://schemas.microsoft.com/office/drawing/2014/main" id="{5CB6CBCB-8D10-40B8-32D2-3257599EE7A4}"/>
                </a:ext>
              </a:extLst>
            </p:cNvPr>
            <p:cNvSpPr/>
            <p:nvPr/>
          </p:nvSpPr>
          <p:spPr>
            <a:xfrm>
              <a:off x="9533375" y="4943110"/>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12</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42" name="矩形: 圓角 41">
              <a:extLst>
                <a:ext uri="{FF2B5EF4-FFF2-40B4-BE49-F238E27FC236}">
                  <a16:creationId xmlns:a16="http://schemas.microsoft.com/office/drawing/2014/main" id="{F39D34D1-B518-D750-A7C2-6A6EFE7097FC}"/>
                </a:ext>
              </a:extLst>
            </p:cNvPr>
            <p:cNvSpPr/>
            <p:nvPr/>
          </p:nvSpPr>
          <p:spPr>
            <a:xfrm>
              <a:off x="7871172" y="6246617"/>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System default Virtual Switch</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grpSp>
      <p:sp>
        <p:nvSpPr>
          <p:cNvPr id="10" name="內容版面配置區 2">
            <a:extLst>
              <a:ext uri="{FF2B5EF4-FFF2-40B4-BE49-F238E27FC236}">
                <a16:creationId xmlns:a16="http://schemas.microsoft.com/office/drawing/2014/main" id="{29797824-4D3D-EC94-51BB-CEC9FAD0CCCF}"/>
              </a:ext>
            </a:extLst>
          </p:cNvPr>
          <p:cNvSpPr txBox="1">
            <a:spLocks/>
          </p:cNvSpPr>
          <p:nvPr/>
        </p:nvSpPr>
        <p:spPr>
          <a:xfrm>
            <a:off x="266324" y="1671620"/>
            <a:ext cx="5554514" cy="518638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en-US" altLang="zh-TW" sz="2600" b="1" dirty="0">
                <a:solidFill>
                  <a:srgbClr val="88F2DC"/>
                </a:solidFill>
                <a:latin typeface="Arial" panose="020B0604020202020204" pitchFamily="34" charset="0"/>
                <a:ea typeface="微軟正黑體" panose="020B0604030504040204" pitchFamily="34" charset="-120"/>
                <a:sym typeface="Arial" panose="020B0604020202020204" pitchFamily="34" charset="0"/>
              </a:rPr>
              <a:t>Client </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OS: QNE 1.0.3.q573</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Tool: </a:t>
            </a:r>
            <a:r>
              <a:rPr lang="en-US" altLang="zh-TW" sz="1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Iperf</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3.1.3</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Client-A: 192.168.61.1/24, connect to </a:t>
            </a:r>
            <a:r>
              <a:rPr lang="en-US" altLang="zh-TW" sz="1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7012 port 9 (10GbE SFP+)</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Client-B: 192.168.62.1/24, connect to </a:t>
            </a:r>
            <a:r>
              <a:rPr lang="en-US" altLang="zh-TW" sz="1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7012 port 10 (10GbE SFP+)</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Client-C: 192.168.63.1/24, connect to </a:t>
            </a:r>
            <a:r>
              <a:rPr lang="en-US" altLang="zh-TW" sz="1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7012 port 11 (10GbE SFP+)</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Client-D: 192.168.64.1/24, connect to </a:t>
            </a:r>
            <a:r>
              <a:rPr lang="en-US" altLang="zh-TW" sz="1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7012 port 12 (10GbE SFP+)</a:t>
            </a:r>
          </a:p>
          <a:p>
            <a:pPr marL="0" indent="0">
              <a:lnSpc>
                <a:spcPct val="170000"/>
              </a:lnSpc>
              <a:spcBef>
                <a:spcPts val="0"/>
              </a:spcBef>
              <a:buNone/>
            </a:pPr>
            <a:r>
              <a:rPr lang="en-US" altLang="zh-TW" sz="2600" b="1" dirty="0">
                <a:solidFill>
                  <a:srgbClr val="88F2DC"/>
                </a:solidFill>
                <a:latin typeface="Arial" panose="020B0604020202020204" pitchFamily="34" charset="0"/>
                <a:ea typeface="微軟正黑體" panose="020B0604030504040204" pitchFamily="34" charset="-120"/>
                <a:sym typeface="Arial" panose="020B0604020202020204" pitchFamily="34" charset="0"/>
              </a:rPr>
              <a:t>QuCPE-7012</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CPU: Intel Xeon-D 2146NT</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RAM: 32GB</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OS:</a:t>
            </a:r>
            <a:r>
              <a:rPr lang="zh-TW" altLang="en-US"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QNE</a:t>
            </a:r>
            <a:r>
              <a:rPr lang="zh-TW" altLang="en-US"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1.0.3.573</a:t>
            </a:r>
          </a:p>
          <a:p>
            <a:pPr marL="0" indent="0">
              <a:lnSpc>
                <a:spcPct val="170000"/>
              </a:lnSpc>
              <a:spcBef>
                <a:spcPts val="0"/>
              </a:spcBef>
              <a:buNone/>
            </a:pPr>
            <a:r>
              <a:rPr lang="en-US" altLang="zh-TW" sz="2600" b="1" dirty="0" err="1">
                <a:solidFill>
                  <a:srgbClr val="88F2DC"/>
                </a:solidFill>
                <a:latin typeface="Arial" panose="020B0604020202020204" pitchFamily="34" charset="0"/>
                <a:ea typeface="微軟正黑體" panose="020B0604030504040204" pitchFamily="34" charset="-120"/>
                <a:sym typeface="Arial" panose="020B0604020202020204" pitchFamily="34" charset="0"/>
              </a:rPr>
              <a:t>Pfsense</a:t>
            </a:r>
            <a:r>
              <a:rPr lang="en-US" altLang="zh-TW" sz="2600" b="1" dirty="0">
                <a:solidFill>
                  <a:srgbClr val="88F2DC"/>
                </a:solidFill>
                <a:latin typeface="Arial" panose="020B0604020202020204" pitchFamily="34" charset="0"/>
                <a:ea typeface="微軟正黑體" panose="020B0604030504040204" pitchFamily="34" charset="-120"/>
                <a:sym typeface="Arial" panose="020B0604020202020204" pitchFamily="34" charset="0"/>
              </a:rPr>
              <a:t>:</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CPU assign: Core 3-8 (Total 12 threads)</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RAM: 1G</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HDD: 100G</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Version: 2.6.0 Release</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WAN: DHCP from system default virtual switch for system update</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lang="zh-TW" altLang="en-US"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192.168.60.254/24 to Virtual switch 1 (for </a:t>
            </a:r>
            <a:r>
              <a:rPr lang="en-US" altLang="zh-TW" sz="15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pfsense</a:t>
            </a: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 Web GUI access)</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OPT1: 192.168.61.254/24, </a:t>
            </a:r>
            <a:r>
              <a:rPr lang="en-US" altLang="zh-TW" sz="15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VirtIO</a:t>
            </a: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 to Native Port 9</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OPT2: 192.168.62.254/24, </a:t>
            </a:r>
            <a:r>
              <a:rPr lang="en-US" altLang="zh-TW" sz="15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VirtIO</a:t>
            </a: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 to Native port 10</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OPT3: 192.168.63.254/24, </a:t>
            </a:r>
            <a:r>
              <a:rPr lang="en-US" altLang="zh-TW" sz="15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VirtIO</a:t>
            </a: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 to Native port 11</a:t>
            </a:r>
          </a:p>
          <a:p>
            <a:pPr marL="540000" lvl="1" indent="-216000">
              <a:lnSpc>
                <a:spcPct val="120000"/>
              </a:lnSpc>
              <a:spcBef>
                <a:spcPts val="0"/>
              </a:spcBef>
            </a:pP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OPT4: 192.168.64.254/24, </a:t>
            </a:r>
            <a:r>
              <a:rPr lang="en-US" altLang="zh-TW" sz="15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VirtIO</a:t>
            </a:r>
            <a:r>
              <a:rPr lang="en-US" altLang="zh-TW" sz="1500" dirty="0">
                <a:solidFill>
                  <a:schemeClr val="bg1"/>
                </a:solidFill>
                <a:latin typeface="Arial" panose="020B0604020202020204" pitchFamily="34" charset="0"/>
                <a:ea typeface="微軟正黑體" panose="020B0604030504040204" pitchFamily="34" charset="-120"/>
                <a:sym typeface="Arial" panose="020B0604020202020204" pitchFamily="34" charset="0"/>
              </a:rPr>
              <a:t> to Native port 12</a:t>
            </a:r>
            <a:endParaRPr lang="zh-TW" altLang="en-US" sz="15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063162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00847CE5-C8B8-3143-5D78-89AFBA5DFEB9}"/>
              </a:ext>
            </a:extLst>
          </p:cNvPr>
          <p:cNvGrpSpPr/>
          <p:nvPr/>
        </p:nvGrpSpPr>
        <p:grpSpPr>
          <a:xfrm>
            <a:off x="989541" y="1723102"/>
            <a:ext cx="3695700" cy="5022850"/>
            <a:chOff x="6765503" y="-5457091"/>
            <a:chExt cx="3695700" cy="5022850"/>
          </a:xfrm>
        </p:grpSpPr>
        <p:sp>
          <p:nvSpPr>
            <p:cNvPr id="50" name="矩形: 圓角 49">
              <a:extLst>
                <a:ext uri="{FF2B5EF4-FFF2-40B4-BE49-F238E27FC236}">
                  <a16:creationId xmlns:a16="http://schemas.microsoft.com/office/drawing/2014/main" id="{0E537894-8A07-2391-A8EF-0CFBB1C0DEE5}"/>
                </a:ext>
              </a:extLst>
            </p:cNvPr>
            <p:cNvSpPr/>
            <p:nvPr/>
          </p:nvSpPr>
          <p:spPr>
            <a:xfrm>
              <a:off x="6765503" y="-1742341"/>
              <a:ext cx="3695700" cy="130810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1" name="矩形: 圓角 50">
              <a:extLst>
                <a:ext uri="{FF2B5EF4-FFF2-40B4-BE49-F238E27FC236}">
                  <a16:creationId xmlns:a16="http://schemas.microsoft.com/office/drawing/2014/main" id="{CD77E8AD-769A-D02E-5088-E1166B1A9483}"/>
                </a:ext>
              </a:extLst>
            </p:cNvPr>
            <p:cNvSpPr/>
            <p:nvPr/>
          </p:nvSpPr>
          <p:spPr>
            <a:xfrm>
              <a:off x="7063046" y="-954941"/>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矩形: 圓角 51">
              <a:extLst>
                <a:ext uri="{FF2B5EF4-FFF2-40B4-BE49-F238E27FC236}">
                  <a16:creationId xmlns:a16="http://schemas.microsoft.com/office/drawing/2014/main" id="{A6299A83-906C-97BE-1ADD-8BC7835A5D56}"/>
                </a:ext>
              </a:extLst>
            </p:cNvPr>
            <p:cNvSpPr/>
            <p:nvPr/>
          </p:nvSpPr>
          <p:spPr>
            <a:xfrm>
              <a:off x="7907596" y="-954941"/>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矩形: 圓角 52">
              <a:extLst>
                <a:ext uri="{FF2B5EF4-FFF2-40B4-BE49-F238E27FC236}">
                  <a16:creationId xmlns:a16="http://schemas.microsoft.com/office/drawing/2014/main" id="{7286A241-56AB-8336-AE5C-C95D509D0774}"/>
                </a:ext>
              </a:extLst>
            </p:cNvPr>
            <p:cNvSpPr/>
            <p:nvPr/>
          </p:nvSpPr>
          <p:spPr>
            <a:xfrm>
              <a:off x="8752146" y="-954941"/>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矩形: 圓角 53">
              <a:extLst>
                <a:ext uri="{FF2B5EF4-FFF2-40B4-BE49-F238E27FC236}">
                  <a16:creationId xmlns:a16="http://schemas.microsoft.com/office/drawing/2014/main" id="{F1D91979-28E0-6E2D-1A69-1E1A4A5592A4}"/>
                </a:ext>
              </a:extLst>
            </p:cNvPr>
            <p:cNvSpPr/>
            <p:nvPr/>
          </p:nvSpPr>
          <p:spPr>
            <a:xfrm>
              <a:off x="9596696" y="-954941"/>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矩形: 圓角 54">
              <a:extLst>
                <a:ext uri="{FF2B5EF4-FFF2-40B4-BE49-F238E27FC236}">
                  <a16:creationId xmlns:a16="http://schemas.microsoft.com/office/drawing/2014/main" id="{F8239FE6-8C25-02DF-7AEA-B1BA47A83136}"/>
                </a:ext>
              </a:extLst>
            </p:cNvPr>
            <p:cNvSpPr/>
            <p:nvPr/>
          </p:nvSpPr>
          <p:spPr>
            <a:xfrm>
              <a:off x="6765503" y="-3893655"/>
              <a:ext cx="3695700" cy="204470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6" name="矩形: 圓角 55">
              <a:extLst>
                <a:ext uri="{FF2B5EF4-FFF2-40B4-BE49-F238E27FC236}">
                  <a16:creationId xmlns:a16="http://schemas.microsoft.com/office/drawing/2014/main" id="{C05FF69D-A272-0A8D-1F75-5888B089E249}"/>
                </a:ext>
              </a:extLst>
            </p:cNvPr>
            <p:cNvSpPr/>
            <p:nvPr/>
          </p:nvSpPr>
          <p:spPr>
            <a:xfrm>
              <a:off x="7063046" y="-3067223"/>
              <a:ext cx="3130550" cy="4699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Linux-Kernel Forwarding Process</a:t>
              </a:r>
              <a:endParaRPr lang="zh-TW" altLang="en-US"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7" name="矩形: 圓角 56">
              <a:extLst>
                <a:ext uri="{FF2B5EF4-FFF2-40B4-BE49-F238E27FC236}">
                  <a16:creationId xmlns:a16="http://schemas.microsoft.com/office/drawing/2014/main" id="{9009F027-9406-7547-A5CE-DB3596B33FFD}"/>
                </a:ext>
              </a:extLst>
            </p:cNvPr>
            <p:cNvSpPr/>
            <p:nvPr/>
          </p:nvSpPr>
          <p:spPr>
            <a:xfrm>
              <a:off x="7063046" y="-3704187"/>
              <a:ext cx="596900" cy="31432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8" name="矩形: 圓角 57">
              <a:extLst>
                <a:ext uri="{FF2B5EF4-FFF2-40B4-BE49-F238E27FC236}">
                  <a16:creationId xmlns:a16="http://schemas.microsoft.com/office/drawing/2014/main" id="{47989BF0-B52A-3875-F433-B99F15BB7A4B}"/>
                </a:ext>
              </a:extLst>
            </p:cNvPr>
            <p:cNvSpPr/>
            <p:nvPr/>
          </p:nvSpPr>
          <p:spPr>
            <a:xfrm>
              <a:off x="7907596" y="-3695497"/>
              <a:ext cx="596900" cy="3233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9" name="矩形: 圓角 58">
              <a:extLst>
                <a:ext uri="{FF2B5EF4-FFF2-40B4-BE49-F238E27FC236}">
                  <a16:creationId xmlns:a16="http://schemas.microsoft.com/office/drawing/2014/main" id="{441E6507-9A94-C41E-550D-FA06FAB131D3}"/>
                </a:ext>
              </a:extLst>
            </p:cNvPr>
            <p:cNvSpPr/>
            <p:nvPr/>
          </p:nvSpPr>
          <p:spPr>
            <a:xfrm>
              <a:off x="8752146" y="-3695497"/>
              <a:ext cx="596900" cy="3233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0" name="矩形: 圓角 59">
              <a:extLst>
                <a:ext uri="{FF2B5EF4-FFF2-40B4-BE49-F238E27FC236}">
                  <a16:creationId xmlns:a16="http://schemas.microsoft.com/office/drawing/2014/main" id="{04BF2B34-DE2F-B679-FB2B-CF06DFD64AEA}"/>
                </a:ext>
              </a:extLst>
            </p:cNvPr>
            <p:cNvSpPr/>
            <p:nvPr/>
          </p:nvSpPr>
          <p:spPr>
            <a:xfrm>
              <a:off x="9596696" y="-3695497"/>
              <a:ext cx="596900" cy="3233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矩形: 圓角 60">
              <a:extLst>
                <a:ext uri="{FF2B5EF4-FFF2-40B4-BE49-F238E27FC236}">
                  <a16:creationId xmlns:a16="http://schemas.microsoft.com/office/drawing/2014/main" id="{858532A5-C51D-5054-D973-EC8498F69831}"/>
                </a:ext>
              </a:extLst>
            </p:cNvPr>
            <p:cNvSpPr/>
            <p:nvPr/>
          </p:nvSpPr>
          <p:spPr>
            <a:xfrm>
              <a:off x="7063046" y="-1543903"/>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2" name="矩形: 圓角 61">
              <a:extLst>
                <a:ext uri="{FF2B5EF4-FFF2-40B4-BE49-F238E27FC236}">
                  <a16:creationId xmlns:a16="http://schemas.microsoft.com/office/drawing/2014/main" id="{BD56DAEC-3564-C7F2-1306-915016D457ED}"/>
                </a:ext>
              </a:extLst>
            </p:cNvPr>
            <p:cNvSpPr/>
            <p:nvPr/>
          </p:nvSpPr>
          <p:spPr>
            <a:xfrm>
              <a:off x="7907596" y="-1543248"/>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 name="矩形: 圓角 62">
              <a:extLst>
                <a:ext uri="{FF2B5EF4-FFF2-40B4-BE49-F238E27FC236}">
                  <a16:creationId xmlns:a16="http://schemas.microsoft.com/office/drawing/2014/main" id="{C4E81F90-3AC7-62E3-E957-775647BCDAFE}"/>
                </a:ext>
              </a:extLst>
            </p:cNvPr>
            <p:cNvSpPr/>
            <p:nvPr/>
          </p:nvSpPr>
          <p:spPr>
            <a:xfrm>
              <a:off x="8752146" y="-1537692"/>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 name="矩形: 圓角 63">
              <a:extLst>
                <a:ext uri="{FF2B5EF4-FFF2-40B4-BE49-F238E27FC236}">
                  <a16:creationId xmlns:a16="http://schemas.microsoft.com/office/drawing/2014/main" id="{FB722266-A17D-C214-764F-F01DFBCD4708}"/>
                </a:ext>
              </a:extLst>
            </p:cNvPr>
            <p:cNvSpPr/>
            <p:nvPr/>
          </p:nvSpPr>
          <p:spPr>
            <a:xfrm>
              <a:off x="9596696" y="-1543903"/>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矩形: 圓角 64">
              <a:extLst>
                <a:ext uri="{FF2B5EF4-FFF2-40B4-BE49-F238E27FC236}">
                  <a16:creationId xmlns:a16="http://schemas.microsoft.com/office/drawing/2014/main" id="{F2DB8826-4BD7-1FC9-9D4C-61ADE9DCB57D}"/>
                </a:ext>
              </a:extLst>
            </p:cNvPr>
            <p:cNvSpPr/>
            <p:nvPr/>
          </p:nvSpPr>
          <p:spPr>
            <a:xfrm>
              <a:off x="6765503" y="-5457091"/>
              <a:ext cx="3695700" cy="145415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矩形: 圓角 65">
              <a:extLst>
                <a:ext uri="{FF2B5EF4-FFF2-40B4-BE49-F238E27FC236}">
                  <a16:creationId xmlns:a16="http://schemas.microsoft.com/office/drawing/2014/main" id="{BFE416F2-84FF-5D48-8FF8-D12E87D260CF}"/>
                </a:ext>
              </a:extLst>
            </p:cNvPr>
            <p:cNvSpPr/>
            <p:nvPr/>
          </p:nvSpPr>
          <p:spPr>
            <a:xfrm>
              <a:off x="7063046" y="-4504075"/>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矩形: 圓角 66">
              <a:extLst>
                <a:ext uri="{FF2B5EF4-FFF2-40B4-BE49-F238E27FC236}">
                  <a16:creationId xmlns:a16="http://schemas.microsoft.com/office/drawing/2014/main" id="{F7E572C1-6700-FBD7-8CC4-119A60ED8828}"/>
                </a:ext>
              </a:extLst>
            </p:cNvPr>
            <p:cNvSpPr/>
            <p:nvPr/>
          </p:nvSpPr>
          <p:spPr>
            <a:xfrm>
              <a:off x="7907596" y="-4504075"/>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矩形: 圓角 67">
              <a:extLst>
                <a:ext uri="{FF2B5EF4-FFF2-40B4-BE49-F238E27FC236}">
                  <a16:creationId xmlns:a16="http://schemas.microsoft.com/office/drawing/2014/main" id="{B6D1C61B-E3EB-5D69-46FF-B0CDCAF05AE5}"/>
                </a:ext>
              </a:extLst>
            </p:cNvPr>
            <p:cNvSpPr/>
            <p:nvPr/>
          </p:nvSpPr>
          <p:spPr>
            <a:xfrm>
              <a:off x="8752146" y="-4504075"/>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矩形: 圓角 68">
              <a:extLst>
                <a:ext uri="{FF2B5EF4-FFF2-40B4-BE49-F238E27FC236}">
                  <a16:creationId xmlns:a16="http://schemas.microsoft.com/office/drawing/2014/main" id="{E0D14ED1-DC11-4BC4-2BE7-E98BF3F8093E}"/>
                </a:ext>
              </a:extLst>
            </p:cNvPr>
            <p:cNvSpPr/>
            <p:nvPr/>
          </p:nvSpPr>
          <p:spPr>
            <a:xfrm>
              <a:off x="9596696" y="-4504075"/>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0" name="矩形: 圓角 69">
              <a:extLst>
                <a:ext uri="{FF2B5EF4-FFF2-40B4-BE49-F238E27FC236}">
                  <a16:creationId xmlns:a16="http://schemas.microsoft.com/office/drawing/2014/main" id="{CE5F2C2A-D0D5-7709-D1FC-B055475855D8}"/>
                </a:ext>
              </a:extLst>
            </p:cNvPr>
            <p:cNvSpPr/>
            <p:nvPr/>
          </p:nvSpPr>
          <p:spPr>
            <a:xfrm>
              <a:off x="7063047" y="-5347553"/>
              <a:ext cx="3130550" cy="469900"/>
            </a:xfrm>
            <a:prstGeom prst="roundRect">
              <a:avLst/>
            </a:prstGeom>
            <a:solidFill>
              <a:schemeClr val="accent2">
                <a:lumMod val="60000"/>
                <a:lumOff val="40000"/>
              </a:schemeClr>
            </a:solidFill>
            <a:ln>
              <a:noFill/>
            </a:ln>
            <a:effectLst>
              <a:outerShdw blurRad="317500" dist="2286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VNF Forwarding Function</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矩形: 圓角 70">
              <a:extLst>
                <a:ext uri="{FF2B5EF4-FFF2-40B4-BE49-F238E27FC236}">
                  <a16:creationId xmlns:a16="http://schemas.microsoft.com/office/drawing/2014/main" id="{225B81DF-9DA4-13C9-BA97-FBE4EAED7635}"/>
                </a:ext>
              </a:extLst>
            </p:cNvPr>
            <p:cNvSpPr/>
            <p:nvPr/>
          </p:nvSpPr>
          <p:spPr>
            <a:xfrm>
              <a:off x="7063046" y="-2304567"/>
              <a:ext cx="596900"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矩形: 圓角 71">
              <a:extLst>
                <a:ext uri="{FF2B5EF4-FFF2-40B4-BE49-F238E27FC236}">
                  <a16:creationId xmlns:a16="http://schemas.microsoft.com/office/drawing/2014/main" id="{92DCBCE5-1CB5-DB76-515F-05E31739A6E7}"/>
                </a:ext>
              </a:extLst>
            </p:cNvPr>
            <p:cNvSpPr/>
            <p:nvPr/>
          </p:nvSpPr>
          <p:spPr>
            <a:xfrm>
              <a:off x="7907596" y="-2306016"/>
              <a:ext cx="596900"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矩形: 圓角 72">
              <a:extLst>
                <a:ext uri="{FF2B5EF4-FFF2-40B4-BE49-F238E27FC236}">
                  <a16:creationId xmlns:a16="http://schemas.microsoft.com/office/drawing/2014/main" id="{12E83366-6BDC-FAFA-B52C-1AD5F0F98F87}"/>
                </a:ext>
              </a:extLst>
            </p:cNvPr>
            <p:cNvSpPr/>
            <p:nvPr/>
          </p:nvSpPr>
          <p:spPr>
            <a:xfrm>
              <a:off x="8752146" y="-2306016"/>
              <a:ext cx="596900"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矩形: 圓角 73">
              <a:extLst>
                <a:ext uri="{FF2B5EF4-FFF2-40B4-BE49-F238E27FC236}">
                  <a16:creationId xmlns:a16="http://schemas.microsoft.com/office/drawing/2014/main" id="{42E0305F-537E-B2CB-B2F1-FC98D5EC3671}"/>
                </a:ext>
              </a:extLst>
            </p:cNvPr>
            <p:cNvSpPr/>
            <p:nvPr/>
          </p:nvSpPr>
          <p:spPr>
            <a:xfrm>
              <a:off x="9596696" y="-2307862"/>
              <a:ext cx="596900"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75" name="直線單箭頭接點 74">
              <a:extLst>
                <a:ext uri="{FF2B5EF4-FFF2-40B4-BE49-F238E27FC236}">
                  <a16:creationId xmlns:a16="http://schemas.microsoft.com/office/drawing/2014/main" id="{C2E467E8-07C1-CD75-51E2-157F89B4A34C}"/>
                </a:ext>
              </a:extLst>
            </p:cNvPr>
            <p:cNvCxnSpPr/>
            <p:nvPr/>
          </p:nvCxnSpPr>
          <p:spPr>
            <a:xfrm>
              <a:off x="7361496" y="-1266091"/>
              <a:ext cx="0" cy="311150"/>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8F274494-0244-37A5-8856-6A283C5B4B41}"/>
                </a:ext>
              </a:extLst>
            </p:cNvPr>
            <p:cNvCxnSpPr/>
            <p:nvPr/>
          </p:nvCxnSpPr>
          <p:spPr>
            <a:xfrm>
              <a:off x="8206046" y="-1265436"/>
              <a:ext cx="0" cy="310495"/>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25D5D63B-6AF2-9287-4B34-8DDE078F364C}"/>
                </a:ext>
              </a:extLst>
            </p:cNvPr>
            <p:cNvCxnSpPr/>
            <p:nvPr/>
          </p:nvCxnSpPr>
          <p:spPr>
            <a:xfrm>
              <a:off x="9050596" y="-1259880"/>
              <a:ext cx="0" cy="304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a:extLst>
                <a:ext uri="{FF2B5EF4-FFF2-40B4-BE49-F238E27FC236}">
                  <a16:creationId xmlns:a16="http://schemas.microsoft.com/office/drawing/2014/main" id="{5510DC6E-8FA3-BCE8-DADC-923496BD1157}"/>
                </a:ext>
              </a:extLst>
            </p:cNvPr>
            <p:cNvCxnSpPr/>
            <p:nvPr/>
          </p:nvCxnSpPr>
          <p:spPr>
            <a:xfrm>
              <a:off x="9895146" y="-1266091"/>
              <a:ext cx="0" cy="311150"/>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線單箭頭接點 78">
              <a:extLst>
                <a:ext uri="{FF2B5EF4-FFF2-40B4-BE49-F238E27FC236}">
                  <a16:creationId xmlns:a16="http://schemas.microsoft.com/office/drawing/2014/main" id="{3A363859-8FE5-2278-17FE-F6D2BC24AF61}"/>
                </a:ext>
              </a:extLst>
            </p:cNvPr>
            <p:cNvCxnSpPr/>
            <p:nvPr/>
          </p:nvCxnSpPr>
          <p:spPr>
            <a:xfrm flipV="1">
              <a:off x="7361496" y="-1966178"/>
              <a:ext cx="0" cy="422275"/>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890182AE-70C3-9E32-2A9B-0D3412DB4E5A}"/>
                </a:ext>
              </a:extLst>
            </p:cNvPr>
            <p:cNvCxnSpPr/>
            <p:nvPr/>
          </p:nvCxnSpPr>
          <p:spPr>
            <a:xfrm flipV="1">
              <a:off x="8206046" y="-1967627"/>
              <a:ext cx="0" cy="42437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BC0C7796-5590-46AE-1CF7-D735ABEA9344}"/>
                </a:ext>
              </a:extLst>
            </p:cNvPr>
            <p:cNvCxnSpPr/>
            <p:nvPr/>
          </p:nvCxnSpPr>
          <p:spPr>
            <a:xfrm flipV="1">
              <a:off x="9050596" y="-1967627"/>
              <a:ext cx="0" cy="429935"/>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23709996-0A98-E8B1-E390-19DEBDE9DF13}"/>
                </a:ext>
              </a:extLst>
            </p:cNvPr>
            <p:cNvCxnSpPr/>
            <p:nvPr/>
          </p:nvCxnSpPr>
          <p:spPr>
            <a:xfrm flipV="1">
              <a:off x="9895146" y="-1969473"/>
              <a:ext cx="0" cy="425570"/>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B298B9A8-0A47-09F1-1FED-DBF06F1DB979}"/>
                </a:ext>
              </a:extLst>
            </p:cNvPr>
            <p:cNvCxnSpPr>
              <a:cxnSpLocks/>
            </p:cNvCxnSpPr>
            <p:nvPr/>
          </p:nvCxnSpPr>
          <p:spPr>
            <a:xfrm>
              <a:off x="7361496" y="-4237891"/>
              <a:ext cx="0" cy="1957388"/>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直線單箭頭接點 83">
              <a:extLst>
                <a:ext uri="{FF2B5EF4-FFF2-40B4-BE49-F238E27FC236}">
                  <a16:creationId xmlns:a16="http://schemas.microsoft.com/office/drawing/2014/main" id="{94F4D87E-385F-797F-BCA2-BD323642FA21}"/>
                </a:ext>
              </a:extLst>
            </p:cNvPr>
            <p:cNvCxnSpPr>
              <a:cxnSpLocks/>
            </p:cNvCxnSpPr>
            <p:nvPr/>
          </p:nvCxnSpPr>
          <p:spPr>
            <a:xfrm>
              <a:off x="8206046" y="-4237891"/>
              <a:ext cx="0" cy="195593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695563A2-358A-16AB-CB83-BD72555F02A6}"/>
                </a:ext>
              </a:extLst>
            </p:cNvPr>
            <p:cNvCxnSpPr>
              <a:cxnSpLocks/>
            </p:cNvCxnSpPr>
            <p:nvPr/>
          </p:nvCxnSpPr>
          <p:spPr>
            <a:xfrm>
              <a:off x="9050596" y="-4237891"/>
              <a:ext cx="0" cy="1955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線單箭頭接點 85">
              <a:extLst>
                <a:ext uri="{FF2B5EF4-FFF2-40B4-BE49-F238E27FC236}">
                  <a16:creationId xmlns:a16="http://schemas.microsoft.com/office/drawing/2014/main" id="{2EE2B40C-D67B-C546-A0CF-EFF0C50A093A}"/>
                </a:ext>
              </a:extLst>
            </p:cNvPr>
            <p:cNvCxnSpPr>
              <a:cxnSpLocks/>
            </p:cNvCxnSpPr>
            <p:nvPr/>
          </p:nvCxnSpPr>
          <p:spPr>
            <a:xfrm>
              <a:off x="9895146" y="-4237891"/>
              <a:ext cx="0" cy="1954093"/>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接點: 肘形 86">
              <a:extLst>
                <a:ext uri="{FF2B5EF4-FFF2-40B4-BE49-F238E27FC236}">
                  <a16:creationId xmlns:a16="http://schemas.microsoft.com/office/drawing/2014/main" id="{76B45553-EC32-3141-410D-CAD7928357CB}"/>
                </a:ext>
              </a:extLst>
            </p:cNvPr>
            <p:cNvCxnSpPr/>
            <p:nvPr/>
          </p:nvCxnSpPr>
          <p:spPr>
            <a:xfrm rot="5400000" flipH="1" flipV="1">
              <a:off x="7783771" y="-4926350"/>
              <a:ext cx="12700" cy="844550"/>
            </a:xfrm>
            <a:prstGeom prst="bentConnector3">
              <a:avLst>
                <a:gd name="adj1" fmla="val 3840000"/>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接點: 肘形 87">
              <a:extLst>
                <a:ext uri="{FF2B5EF4-FFF2-40B4-BE49-F238E27FC236}">
                  <a16:creationId xmlns:a16="http://schemas.microsoft.com/office/drawing/2014/main" id="{3293E1CE-666D-D692-A0C7-8DBFA0B2E18D}"/>
                </a:ext>
              </a:extLst>
            </p:cNvPr>
            <p:cNvCxnSpPr/>
            <p:nvPr/>
          </p:nvCxnSpPr>
          <p:spPr>
            <a:xfrm rot="5400000" flipH="1" flipV="1">
              <a:off x="9472871" y="-4926350"/>
              <a:ext cx="12700" cy="844550"/>
            </a:xfrm>
            <a:prstGeom prst="bentConnector3">
              <a:avLst>
                <a:gd name="adj1" fmla="val 3840000"/>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0" name="標題 89">
            <a:extLst>
              <a:ext uri="{FF2B5EF4-FFF2-40B4-BE49-F238E27FC236}">
                <a16:creationId xmlns:a16="http://schemas.microsoft.com/office/drawing/2014/main" id="{3E8200F4-CB1E-113A-DFB8-68544B3574BF}"/>
              </a:ext>
            </a:extLst>
          </p:cNvPr>
          <p:cNvSpPr>
            <a:spLocks noGrp="1"/>
          </p:cNvSpPr>
          <p:nvPr>
            <p:ph type="title"/>
          </p:nvPr>
        </p:nvSpPr>
        <p:spPr/>
        <p:txBody>
          <a:bodyPr/>
          <a:lstStyle/>
          <a:p>
            <a:r>
              <a:rPr lang="en-US" altLang="zh-TW" dirty="0"/>
              <a:t>Test Setup – With SR-IOV</a:t>
            </a:r>
            <a:endParaRPr lang="zh-TW" altLang="en-US" dirty="0"/>
          </a:p>
        </p:txBody>
      </p:sp>
      <p:grpSp>
        <p:nvGrpSpPr>
          <p:cNvPr id="36" name="群組 35">
            <a:extLst>
              <a:ext uri="{FF2B5EF4-FFF2-40B4-BE49-F238E27FC236}">
                <a16:creationId xmlns:a16="http://schemas.microsoft.com/office/drawing/2014/main" id="{E122F171-CE66-8A4D-14C0-6407F6C71D56}"/>
              </a:ext>
            </a:extLst>
          </p:cNvPr>
          <p:cNvGrpSpPr/>
          <p:nvPr/>
        </p:nvGrpSpPr>
        <p:grpSpPr>
          <a:xfrm>
            <a:off x="4907350" y="1686888"/>
            <a:ext cx="7076803" cy="5022850"/>
            <a:chOff x="4907350" y="1686888"/>
            <a:chExt cx="7076803" cy="5022850"/>
          </a:xfrm>
        </p:grpSpPr>
        <p:sp>
          <p:nvSpPr>
            <p:cNvPr id="37" name="矩形: 圓角 36">
              <a:extLst>
                <a:ext uri="{FF2B5EF4-FFF2-40B4-BE49-F238E27FC236}">
                  <a16:creationId xmlns:a16="http://schemas.microsoft.com/office/drawing/2014/main" id="{70451790-2D0C-7DE8-AEBC-70FC73F365C3}"/>
                </a:ext>
              </a:extLst>
            </p:cNvPr>
            <p:cNvSpPr/>
            <p:nvPr/>
          </p:nvSpPr>
          <p:spPr>
            <a:xfrm>
              <a:off x="5559356" y="1686888"/>
              <a:ext cx="5630195" cy="5022850"/>
            </a:xfrm>
            <a:prstGeom prst="roundRect">
              <a:avLst>
                <a:gd name="adj" fmla="val 4403"/>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8" name="圖形 37">
              <a:extLst>
                <a:ext uri="{FF2B5EF4-FFF2-40B4-BE49-F238E27FC236}">
                  <a16:creationId xmlns:a16="http://schemas.microsoft.com/office/drawing/2014/main" id="{79F7032E-B261-772D-6AD7-839A0105F8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0616" y="2029327"/>
              <a:ext cx="921932" cy="921932"/>
            </a:xfrm>
            <a:prstGeom prst="rect">
              <a:avLst/>
            </a:prstGeom>
          </p:spPr>
        </p:pic>
        <p:pic>
          <p:nvPicPr>
            <p:cNvPr id="39" name="圖形 38">
              <a:extLst>
                <a:ext uri="{FF2B5EF4-FFF2-40B4-BE49-F238E27FC236}">
                  <a16:creationId xmlns:a16="http://schemas.microsoft.com/office/drawing/2014/main" id="{8E02493C-D9CF-FA3B-AE28-0BC9E0DCDF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9772" y="2031376"/>
              <a:ext cx="917835" cy="917835"/>
            </a:xfrm>
            <a:prstGeom prst="rect">
              <a:avLst/>
            </a:prstGeom>
          </p:spPr>
        </p:pic>
        <p:pic>
          <p:nvPicPr>
            <p:cNvPr id="40" name="圖形 39">
              <a:extLst>
                <a:ext uri="{FF2B5EF4-FFF2-40B4-BE49-F238E27FC236}">
                  <a16:creationId xmlns:a16="http://schemas.microsoft.com/office/drawing/2014/main" id="{455EBC80-F4F4-22A2-8BA4-018F035991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19772" y="3675306"/>
              <a:ext cx="917835" cy="917835"/>
            </a:xfrm>
            <a:prstGeom prst="rect">
              <a:avLst/>
            </a:prstGeom>
          </p:spPr>
        </p:pic>
        <p:pic>
          <p:nvPicPr>
            <p:cNvPr id="41" name="圖形 40">
              <a:extLst>
                <a:ext uri="{FF2B5EF4-FFF2-40B4-BE49-F238E27FC236}">
                  <a16:creationId xmlns:a16="http://schemas.microsoft.com/office/drawing/2014/main" id="{9BE3E062-0C19-115A-AABE-70BEC9F278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9772" y="5276913"/>
              <a:ext cx="917835" cy="917835"/>
            </a:xfrm>
            <a:prstGeom prst="rect">
              <a:avLst/>
            </a:prstGeom>
          </p:spPr>
        </p:pic>
        <p:cxnSp>
          <p:nvCxnSpPr>
            <p:cNvPr id="42" name="直線接點 41">
              <a:extLst>
                <a:ext uri="{FF2B5EF4-FFF2-40B4-BE49-F238E27FC236}">
                  <a16:creationId xmlns:a16="http://schemas.microsoft.com/office/drawing/2014/main" id="{A122CE53-27DA-05ED-3D84-CEF6562EC90A}"/>
                </a:ext>
              </a:extLst>
            </p:cNvPr>
            <p:cNvCxnSpPr>
              <a:cxnSpLocks/>
            </p:cNvCxnSpPr>
            <p:nvPr/>
          </p:nvCxnSpPr>
          <p:spPr>
            <a:xfrm>
              <a:off x="7235756" y="2474596"/>
              <a:ext cx="732367" cy="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7F1F4069-C4AB-D572-F01A-34D9F21A64A5}"/>
                </a:ext>
              </a:extLst>
            </p:cNvPr>
            <p:cNvCxnSpPr>
              <a:cxnSpLocks/>
            </p:cNvCxnSpPr>
            <p:nvPr/>
          </p:nvCxnSpPr>
          <p:spPr>
            <a:xfrm>
              <a:off x="8476123" y="3315602"/>
              <a:ext cx="0" cy="35370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2EF0809-D6C0-2BFE-0B5B-9E5F326E1632}"/>
                </a:ext>
              </a:extLst>
            </p:cNvPr>
            <p:cNvCxnSpPr>
              <a:cxnSpLocks/>
            </p:cNvCxnSpPr>
            <p:nvPr/>
          </p:nvCxnSpPr>
          <p:spPr>
            <a:xfrm>
              <a:off x="8476123" y="5029493"/>
              <a:ext cx="0" cy="207383"/>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1" name="矩形: 圓角 90">
              <a:extLst>
                <a:ext uri="{FF2B5EF4-FFF2-40B4-BE49-F238E27FC236}">
                  <a16:creationId xmlns:a16="http://schemas.microsoft.com/office/drawing/2014/main" id="{7A4CBF77-7E38-1DB5-46FC-9BDDAA82156A}"/>
                </a:ext>
              </a:extLst>
            </p:cNvPr>
            <p:cNvSpPr/>
            <p:nvPr/>
          </p:nvSpPr>
          <p:spPr>
            <a:xfrm>
              <a:off x="4907350" y="3417605"/>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Client-A</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 name="矩形: 圓角 91">
              <a:extLst>
                <a:ext uri="{FF2B5EF4-FFF2-40B4-BE49-F238E27FC236}">
                  <a16:creationId xmlns:a16="http://schemas.microsoft.com/office/drawing/2014/main" id="{FAEFFC70-31B4-AC88-7354-CBD32DD7153E}"/>
                </a:ext>
              </a:extLst>
            </p:cNvPr>
            <p:cNvSpPr/>
            <p:nvPr/>
          </p:nvSpPr>
          <p:spPr>
            <a:xfrm>
              <a:off x="4907350" y="4373551"/>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Client-B</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 name="矩形: 圓角 92">
              <a:extLst>
                <a:ext uri="{FF2B5EF4-FFF2-40B4-BE49-F238E27FC236}">
                  <a16:creationId xmlns:a16="http://schemas.microsoft.com/office/drawing/2014/main" id="{9FC3B66E-852E-F0BB-EB95-BE82C206D02C}"/>
                </a:ext>
              </a:extLst>
            </p:cNvPr>
            <p:cNvSpPr/>
            <p:nvPr/>
          </p:nvSpPr>
          <p:spPr>
            <a:xfrm>
              <a:off x="11050677" y="3417605"/>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Client-C</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4" name="圖形 93">
              <a:extLst>
                <a:ext uri="{FF2B5EF4-FFF2-40B4-BE49-F238E27FC236}">
                  <a16:creationId xmlns:a16="http://schemas.microsoft.com/office/drawing/2014/main" id="{2CC66031-3C38-EEDA-C4AE-4341346238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677" y="3192937"/>
              <a:ext cx="917835" cy="917835"/>
            </a:xfrm>
            <a:prstGeom prst="rect">
              <a:avLst/>
            </a:prstGeom>
          </p:spPr>
        </p:pic>
        <p:pic>
          <p:nvPicPr>
            <p:cNvPr id="95" name="圖形 94">
              <a:extLst>
                <a:ext uri="{FF2B5EF4-FFF2-40B4-BE49-F238E27FC236}">
                  <a16:creationId xmlns:a16="http://schemas.microsoft.com/office/drawing/2014/main" id="{D736068D-B533-6467-7037-9B3384944B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677" y="4538031"/>
              <a:ext cx="917835" cy="917835"/>
            </a:xfrm>
            <a:prstGeom prst="rect">
              <a:avLst/>
            </a:prstGeom>
          </p:spPr>
        </p:pic>
        <p:sp>
          <p:nvSpPr>
            <p:cNvPr id="96" name="矩形: 圓角 95">
              <a:extLst>
                <a:ext uri="{FF2B5EF4-FFF2-40B4-BE49-F238E27FC236}">
                  <a16:creationId xmlns:a16="http://schemas.microsoft.com/office/drawing/2014/main" id="{CB9037F3-0683-36F6-C821-014D69EFED9D}"/>
                </a:ext>
              </a:extLst>
            </p:cNvPr>
            <p:cNvSpPr/>
            <p:nvPr/>
          </p:nvSpPr>
          <p:spPr>
            <a:xfrm>
              <a:off x="11050677" y="4373551"/>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Client-D</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97" name="接點: 肘形 96">
              <a:extLst>
                <a:ext uri="{FF2B5EF4-FFF2-40B4-BE49-F238E27FC236}">
                  <a16:creationId xmlns:a16="http://schemas.microsoft.com/office/drawing/2014/main" id="{1F53B70F-B87A-E4B9-7E58-C23A19C0D6D5}"/>
                </a:ext>
              </a:extLst>
            </p:cNvPr>
            <p:cNvCxnSpPr>
              <a:cxnSpLocks/>
              <a:stCxn id="91" idx="3"/>
              <a:endCxn id="92" idx="3"/>
            </p:cNvCxnSpPr>
            <p:nvPr/>
          </p:nvCxnSpPr>
          <p:spPr>
            <a:xfrm>
              <a:off x="5840826" y="3653840"/>
              <a:ext cx="12700" cy="955946"/>
            </a:xfrm>
            <a:prstGeom prst="bentConnector3">
              <a:avLst>
                <a:gd name="adj1" fmla="val 17791575"/>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接點: 肘形 97">
              <a:extLst>
                <a:ext uri="{FF2B5EF4-FFF2-40B4-BE49-F238E27FC236}">
                  <a16:creationId xmlns:a16="http://schemas.microsoft.com/office/drawing/2014/main" id="{37CE26AE-0D3E-2546-A44E-C8166DB48E69}"/>
                </a:ext>
              </a:extLst>
            </p:cNvPr>
            <p:cNvCxnSpPr>
              <a:cxnSpLocks/>
              <a:stCxn id="93" idx="1"/>
              <a:endCxn id="96" idx="1"/>
            </p:cNvCxnSpPr>
            <p:nvPr/>
          </p:nvCxnSpPr>
          <p:spPr>
            <a:xfrm rot="10800000" flipV="1">
              <a:off x="11050677" y="3653840"/>
              <a:ext cx="12700" cy="955946"/>
            </a:xfrm>
            <a:prstGeom prst="bentConnector3">
              <a:avLst>
                <a:gd name="adj1" fmla="val 17600000"/>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直線接點 275">
              <a:extLst>
                <a:ext uri="{FF2B5EF4-FFF2-40B4-BE49-F238E27FC236}">
                  <a16:creationId xmlns:a16="http://schemas.microsoft.com/office/drawing/2014/main" id="{2F03DC01-7EC7-2658-646E-BEC11ED4F20C}"/>
                </a:ext>
              </a:extLst>
            </p:cNvPr>
            <p:cNvCxnSpPr>
              <a:cxnSpLocks/>
              <a:endCxn id="40" idx="1"/>
            </p:cNvCxnSpPr>
            <p:nvPr/>
          </p:nvCxnSpPr>
          <p:spPr>
            <a:xfrm>
              <a:off x="7175068" y="3859719"/>
              <a:ext cx="844704" cy="27450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0" name="直線接點 275">
              <a:extLst>
                <a:ext uri="{FF2B5EF4-FFF2-40B4-BE49-F238E27FC236}">
                  <a16:creationId xmlns:a16="http://schemas.microsoft.com/office/drawing/2014/main" id="{FA05F85F-9348-350B-A4DC-7D8E51D05BC4}"/>
                </a:ext>
              </a:extLst>
            </p:cNvPr>
            <p:cNvCxnSpPr>
              <a:cxnSpLocks/>
              <a:stCxn id="95" idx="3"/>
              <a:endCxn id="40" idx="1"/>
            </p:cNvCxnSpPr>
            <p:nvPr/>
          </p:nvCxnSpPr>
          <p:spPr>
            <a:xfrm flipV="1">
              <a:off x="7190512" y="4134224"/>
              <a:ext cx="829260" cy="862725"/>
            </a:xfrm>
            <a:prstGeom prst="bentConnector3">
              <a:avLst>
                <a:gd name="adj1" fmla="val 48162"/>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1" name="直線接點 275">
              <a:extLst>
                <a:ext uri="{FF2B5EF4-FFF2-40B4-BE49-F238E27FC236}">
                  <a16:creationId xmlns:a16="http://schemas.microsoft.com/office/drawing/2014/main" id="{DF1B3FBA-B0C2-70C6-6BF8-9A85A2B493B6}"/>
                </a:ext>
              </a:extLst>
            </p:cNvPr>
            <p:cNvCxnSpPr>
              <a:cxnSpLocks/>
            </p:cNvCxnSpPr>
            <p:nvPr/>
          </p:nvCxnSpPr>
          <p:spPr>
            <a:xfrm flipH="1">
              <a:off x="8935383" y="3859719"/>
              <a:ext cx="844704" cy="27450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 name="直線接點 275">
              <a:extLst>
                <a:ext uri="{FF2B5EF4-FFF2-40B4-BE49-F238E27FC236}">
                  <a16:creationId xmlns:a16="http://schemas.microsoft.com/office/drawing/2014/main" id="{58F0EB51-7A3D-7D4F-9883-B74D1574089F}"/>
                </a:ext>
              </a:extLst>
            </p:cNvPr>
            <p:cNvCxnSpPr>
              <a:cxnSpLocks/>
              <a:stCxn id="110" idx="1"/>
            </p:cNvCxnSpPr>
            <p:nvPr/>
          </p:nvCxnSpPr>
          <p:spPr>
            <a:xfrm rot="10800000">
              <a:off x="8935386" y="4134227"/>
              <a:ext cx="866055" cy="862723"/>
            </a:xfrm>
            <a:prstGeom prst="bentConnector3">
              <a:avLst>
                <a:gd name="adj1" fmla="val 5176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3" name="矩形: 圓角 102">
              <a:extLst>
                <a:ext uri="{FF2B5EF4-FFF2-40B4-BE49-F238E27FC236}">
                  <a16:creationId xmlns:a16="http://schemas.microsoft.com/office/drawing/2014/main" id="{7476AB83-CCED-C747-ECA6-9CDDC946FF0A}"/>
                </a:ext>
              </a:extLst>
            </p:cNvPr>
            <p:cNvSpPr/>
            <p:nvPr/>
          </p:nvSpPr>
          <p:spPr>
            <a:xfrm>
              <a:off x="6416606" y="2944608"/>
              <a:ext cx="596900"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Linux</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04" name="矩形: 圓角 103">
              <a:extLst>
                <a:ext uri="{FF2B5EF4-FFF2-40B4-BE49-F238E27FC236}">
                  <a16:creationId xmlns:a16="http://schemas.microsoft.com/office/drawing/2014/main" id="{D2FCC54B-B270-BF88-0FD0-7FD4F10A60F9}"/>
                </a:ext>
              </a:extLst>
            </p:cNvPr>
            <p:cNvSpPr/>
            <p:nvPr/>
          </p:nvSpPr>
          <p:spPr>
            <a:xfrm>
              <a:off x="7871172" y="2944608"/>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Virtual Switch 1</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05" name="矩形: 圓角 104">
              <a:extLst>
                <a:ext uri="{FF2B5EF4-FFF2-40B4-BE49-F238E27FC236}">
                  <a16:creationId xmlns:a16="http://schemas.microsoft.com/office/drawing/2014/main" id="{68B80671-772A-0554-13FC-06E3FF3352F0}"/>
                </a:ext>
              </a:extLst>
            </p:cNvPr>
            <p:cNvSpPr/>
            <p:nvPr/>
          </p:nvSpPr>
          <p:spPr>
            <a:xfrm>
              <a:off x="8100383" y="4770488"/>
              <a:ext cx="783222"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err="1">
                  <a:latin typeface="Arial" panose="020B0604020202020204" pitchFamily="34" charset="0"/>
                  <a:ea typeface="微軟正黑體" panose="020B0604030504040204" pitchFamily="34" charset="-120"/>
                  <a:sym typeface="Arial" panose="020B0604020202020204" pitchFamily="34" charset="0"/>
                </a:rPr>
                <a:t>PFsence</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06" name="矩形: 圓角 105">
              <a:extLst>
                <a:ext uri="{FF2B5EF4-FFF2-40B4-BE49-F238E27FC236}">
                  <a16:creationId xmlns:a16="http://schemas.microsoft.com/office/drawing/2014/main" id="{496AF07D-67C6-119E-F8D1-BEF3F840BFC1}"/>
                </a:ext>
              </a:extLst>
            </p:cNvPr>
            <p:cNvSpPr/>
            <p:nvPr/>
          </p:nvSpPr>
          <p:spPr>
            <a:xfrm>
              <a:off x="6100759" y="4162093"/>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VF</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b7:02:0</a:t>
              </a:r>
            </a:p>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9)</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07" name="矩形: 圓角 106">
              <a:extLst>
                <a:ext uri="{FF2B5EF4-FFF2-40B4-BE49-F238E27FC236}">
                  <a16:creationId xmlns:a16="http://schemas.microsoft.com/office/drawing/2014/main" id="{DBC0CC9B-EC38-73A9-332B-58C56DB70E97}"/>
                </a:ext>
              </a:extLst>
            </p:cNvPr>
            <p:cNvSpPr/>
            <p:nvPr/>
          </p:nvSpPr>
          <p:spPr>
            <a:xfrm>
              <a:off x="6100759" y="5491807"/>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VF</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b7:06:0</a:t>
              </a:r>
            </a:p>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10)</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08" name="矩形: 圓角 107">
              <a:extLst>
                <a:ext uri="{FF2B5EF4-FFF2-40B4-BE49-F238E27FC236}">
                  <a16:creationId xmlns:a16="http://schemas.microsoft.com/office/drawing/2014/main" id="{31D199F6-9B5E-E0B0-54D1-50F323397C34}"/>
                </a:ext>
              </a:extLst>
            </p:cNvPr>
            <p:cNvSpPr/>
            <p:nvPr/>
          </p:nvSpPr>
          <p:spPr>
            <a:xfrm>
              <a:off x="7871172" y="6246617"/>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System default Virtual Switch</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pic>
          <p:nvPicPr>
            <p:cNvPr id="109" name="圖形 108">
              <a:extLst>
                <a:ext uri="{FF2B5EF4-FFF2-40B4-BE49-F238E27FC236}">
                  <a16:creationId xmlns:a16="http://schemas.microsoft.com/office/drawing/2014/main" id="{DE1A22EE-186E-2663-1BC7-24360BADBC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01440" y="3192937"/>
              <a:ext cx="917835" cy="917835"/>
            </a:xfrm>
            <a:prstGeom prst="rect">
              <a:avLst/>
            </a:prstGeom>
          </p:spPr>
        </p:pic>
        <p:pic>
          <p:nvPicPr>
            <p:cNvPr id="110" name="圖形 109">
              <a:extLst>
                <a:ext uri="{FF2B5EF4-FFF2-40B4-BE49-F238E27FC236}">
                  <a16:creationId xmlns:a16="http://schemas.microsoft.com/office/drawing/2014/main" id="{D0CFC6B9-9879-0144-39A5-F1775C8D50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01440" y="4538031"/>
              <a:ext cx="917835" cy="917835"/>
            </a:xfrm>
            <a:prstGeom prst="rect">
              <a:avLst/>
            </a:prstGeom>
          </p:spPr>
        </p:pic>
        <p:sp>
          <p:nvSpPr>
            <p:cNvPr id="111" name="矩形: 圓角 110">
              <a:extLst>
                <a:ext uri="{FF2B5EF4-FFF2-40B4-BE49-F238E27FC236}">
                  <a16:creationId xmlns:a16="http://schemas.microsoft.com/office/drawing/2014/main" id="{998E0C5B-33E4-01E4-54BB-18639E8A943A}"/>
                </a:ext>
              </a:extLst>
            </p:cNvPr>
            <p:cNvSpPr/>
            <p:nvPr/>
          </p:nvSpPr>
          <p:spPr>
            <a:xfrm>
              <a:off x="9629522" y="4162093"/>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VF</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b7:0a:0</a:t>
              </a:r>
            </a:p>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11)</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2" name="矩形: 圓角 111">
              <a:extLst>
                <a:ext uri="{FF2B5EF4-FFF2-40B4-BE49-F238E27FC236}">
                  <a16:creationId xmlns:a16="http://schemas.microsoft.com/office/drawing/2014/main" id="{A6EDECED-59E4-9CAE-C127-3682A74A891C}"/>
                </a:ext>
              </a:extLst>
            </p:cNvPr>
            <p:cNvSpPr/>
            <p:nvPr/>
          </p:nvSpPr>
          <p:spPr>
            <a:xfrm>
              <a:off x="9629522" y="5491807"/>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VF</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b7:0e:0</a:t>
              </a:r>
            </a:p>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12)</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3" name="矩形: 圓角 112">
              <a:extLst>
                <a:ext uri="{FF2B5EF4-FFF2-40B4-BE49-F238E27FC236}">
                  <a16:creationId xmlns:a16="http://schemas.microsoft.com/office/drawing/2014/main" id="{C39E6C64-7D21-819D-55AD-8EC6E820CD76}"/>
                </a:ext>
              </a:extLst>
            </p:cNvPr>
            <p:cNvSpPr/>
            <p:nvPr/>
          </p:nvSpPr>
          <p:spPr>
            <a:xfrm>
              <a:off x="8210829" y="4633178"/>
              <a:ext cx="562330" cy="170882"/>
            </a:xfrm>
            <a:prstGeom prst="roundRect">
              <a:avLst>
                <a:gd name="adj" fmla="val 1749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chemeClr val="bg1"/>
                  </a:solidFill>
                  <a:latin typeface="Arial" panose="020B0604020202020204" pitchFamily="34" charset="0"/>
                  <a:ea typeface="微軟正黑體" panose="020B0604030504040204" pitchFamily="34" charset="-120"/>
                  <a:sym typeface="Arial" panose="020B0604020202020204" pitchFamily="34" charset="0"/>
                </a:rPr>
                <a:t>SR-IOV</a:t>
              </a:r>
              <a:endParaRPr lang="zh-TW" altLang="en-US" sz="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158285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hidden="1">
            <a:extLst>
              <a:ext uri="{FF2B5EF4-FFF2-40B4-BE49-F238E27FC236}">
                <a16:creationId xmlns:a16="http://schemas.microsoft.com/office/drawing/2014/main" id="{E3D5F6F2-F7AC-BFD9-F9BE-FFB0B679914A}"/>
              </a:ext>
            </a:extLst>
          </p:cNvPr>
          <p:cNvSpPr txBox="1"/>
          <p:nvPr/>
        </p:nvSpPr>
        <p:spPr>
          <a:xfrm>
            <a:off x="190500" y="404558"/>
            <a:ext cx="11038233" cy="800219"/>
          </a:xfrm>
          <a:prstGeom prst="rect">
            <a:avLst/>
          </a:prstGeom>
          <a:noFill/>
        </p:spPr>
        <p:txBody>
          <a:bodyPr wrap="square" rtlCol="0">
            <a:spAutoFit/>
          </a:bodyPr>
          <a:lstStyle/>
          <a:p>
            <a:r>
              <a:rPr lang="en-US" altLang="zh-TW" sz="4600" b="1" dirty="0">
                <a:latin typeface="Arial" panose="020B0604020202020204" pitchFamily="34" charset="0"/>
                <a:ea typeface="微軟正黑體" panose="020B0604030504040204" pitchFamily="34" charset="-120"/>
                <a:sym typeface="Arial" panose="020B0604020202020204" pitchFamily="34" charset="0"/>
              </a:rPr>
              <a:t>Test Setup – With SR-IOV</a:t>
            </a:r>
            <a:endParaRPr lang="zh-TW" altLang="en-US" sz="4600" b="1" dirty="0">
              <a:latin typeface="Arial" panose="020B0604020202020204" pitchFamily="34" charset="0"/>
              <a:ea typeface="微軟正黑體" panose="020B0604030504040204" pitchFamily="34" charset="-120"/>
              <a:sym typeface="Arial" panose="020B0604020202020204" pitchFamily="34" charset="0"/>
            </a:endParaRPr>
          </a:p>
        </p:txBody>
      </p:sp>
      <p:sp>
        <p:nvSpPr>
          <p:cNvPr id="12" name="標題 11">
            <a:extLst>
              <a:ext uri="{FF2B5EF4-FFF2-40B4-BE49-F238E27FC236}">
                <a16:creationId xmlns:a16="http://schemas.microsoft.com/office/drawing/2014/main" id="{9AB4A8D2-F2D2-3B11-34A9-2741B6AA20A6}"/>
              </a:ext>
            </a:extLst>
          </p:cNvPr>
          <p:cNvSpPr>
            <a:spLocks noGrp="1"/>
          </p:cNvSpPr>
          <p:nvPr>
            <p:ph type="title"/>
          </p:nvPr>
        </p:nvSpPr>
        <p:spPr/>
        <p:txBody>
          <a:bodyPr/>
          <a:lstStyle/>
          <a:p>
            <a:r>
              <a:rPr lang="en-US" altLang="zh-TW" dirty="0"/>
              <a:t>Test Setup – With SR-IOV</a:t>
            </a:r>
            <a:endParaRPr lang="zh-TW" altLang="en-US" dirty="0"/>
          </a:p>
        </p:txBody>
      </p:sp>
      <p:sp>
        <p:nvSpPr>
          <p:cNvPr id="13" name="內容版面配置區 2">
            <a:extLst>
              <a:ext uri="{FF2B5EF4-FFF2-40B4-BE49-F238E27FC236}">
                <a16:creationId xmlns:a16="http://schemas.microsoft.com/office/drawing/2014/main" id="{5699B1E4-AD9D-F06A-83E7-2B6846600544}"/>
              </a:ext>
            </a:extLst>
          </p:cNvPr>
          <p:cNvSpPr txBox="1">
            <a:spLocks/>
          </p:cNvSpPr>
          <p:nvPr/>
        </p:nvSpPr>
        <p:spPr>
          <a:xfrm>
            <a:off x="480453" y="1671619"/>
            <a:ext cx="5041988" cy="559545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altLang="zh-TW" sz="2600" b="1" dirty="0">
                <a:solidFill>
                  <a:srgbClr val="88F2DC"/>
                </a:solidFill>
                <a:latin typeface="Arial" panose="020B0604020202020204" pitchFamily="34" charset="0"/>
                <a:ea typeface="微軟正黑體" panose="020B0604030504040204" pitchFamily="34" charset="-120"/>
                <a:sym typeface="Arial" panose="020B0604020202020204" pitchFamily="34" charset="0"/>
              </a:rPr>
              <a:t>Client </a:t>
            </a:r>
          </a:p>
          <a:p>
            <a:pPr marL="540000" lvl="1" indent="-216000">
              <a:lnSpc>
                <a:spcPct val="120000"/>
              </a:lnSpc>
              <a:spcBef>
                <a:spcPts val="0"/>
              </a:spcBef>
            </a:pP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OS: QNE 1.0.3.q573</a:t>
            </a:r>
          </a:p>
          <a:p>
            <a:pPr marL="540000" lvl="1" indent="-216000">
              <a:lnSpc>
                <a:spcPct val="120000"/>
              </a:lnSpc>
              <a:spcBef>
                <a:spcPts val="0"/>
              </a:spcBef>
            </a:pP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Tool: </a:t>
            </a:r>
            <a:r>
              <a:rPr lang="en-US" altLang="zh-TW" sz="13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Iperf</a:t>
            </a: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 3.1.3</a:t>
            </a:r>
          </a:p>
          <a:p>
            <a:pPr marL="540000" lvl="1" indent="-216000">
              <a:lnSpc>
                <a:spcPct val="120000"/>
              </a:lnSpc>
              <a:spcBef>
                <a:spcPts val="0"/>
              </a:spcBef>
            </a:pP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Client-A: 192.168.61.1/24, connect to </a:t>
            </a:r>
            <a:r>
              <a:rPr lang="en-US" altLang="zh-TW" sz="13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 7012 port 9 (10GbE SFP+)</a:t>
            </a:r>
          </a:p>
          <a:p>
            <a:pPr marL="540000" lvl="1" indent="-216000">
              <a:lnSpc>
                <a:spcPct val="120000"/>
              </a:lnSpc>
              <a:spcBef>
                <a:spcPts val="0"/>
              </a:spcBef>
            </a:pP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Client-B: 192.168.62.1/24, connect to </a:t>
            </a:r>
            <a:r>
              <a:rPr lang="en-US" altLang="zh-TW" sz="13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 7012 port 10 (10GbE SFP+)</a:t>
            </a:r>
          </a:p>
          <a:p>
            <a:pPr marL="540000" lvl="1" indent="-216000">
              <a:lnSpc>
                <a:spcPct val="120000"/>
              </a:lnSpc>
              <a:spcBef>
                <a:spcPts val="0"/>
              </a:spcBef>
            </a:pP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Client-C: 192.168.63.1/24, connect to </a:t>
            </a:r>
            <a:r>
              <a:rPr lang="en-US" altLang="zh-TW" sz="13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 7012 port 11 (10GbE SFP+)</a:t>
            </a:r>
          </a:p>
          <a:p>
            <a:pPr marL="540000" lvl="1" indent="-216000">
              <a:lnSpc>
                <a:spcPct val="120000"/>
              </a:lnSpc>
              <a:spcBef>
                <a:spcPts val="0"/>
              </a:spcBef>
            </a:pP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Client-D: 192.168.64.1/24, connect to </a:t>
            </a:r>
            <a:r>
              <a:rPr lang="en-US" altLang="zh-TW" sz="13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r>
              <a:rPr lang="en-US" altLang="zh-TW" sz="1300" dirty="0">
                <a:solidFill>
                  <a:schemeClr val="bg1"/>
                </a:solidFill>
                <a:latin typeface="Arial" panose="020B0604020202020204" pitchFamily="34" charset="0"/>
                <a:ea typeface="微軟正黑體" panose="020B0604030504040204" pitchFamily="34" charset="-120"/>
                <a:sym typeface="Arial" panose="020B0604020202020204" pitchFamily="34" charset="0"/>
              </a:rPr>
              <a:t> 7012 port 12 (10GbE SFP+)</a:t>
            </a:r>
          </a:p>
          <a:p>
            <a:pPr marL="0" indent="0">
              <a:lnSpc>
                <a:spcPct val="170000"/>
              </a:lnSpc>
              <a:spcBef>
                <a:spcPts val="0"/>
              </a:spcBef>
              <a:buNone/>
            </a:pPr>
            <a:r>
              <a:rPr lang="en-US" altLang="zh-TW" sz="2600" b="1" dirty="0">
                <a:solidFill>
                  <a:srgbClr val="88F2DC"/>
                </a:solidFill>
                <a:latin typeface="Arial" panose="020B0604020202020204" pitchFamily="34" charset="0"/>
                <a:ea typeface="微軟正黑體" panose="020B0604030504040204" pitchFamily="34" charset="-120"/>
                <a:sym typeface="Arial" panose="020B0604020202020204" pitchFamily="34" charset="0"/>
              </a:rPr>
              <a:t>QuCPE-7012</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CPU: Intel Xeon-D 2146NT</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RAM: 32GB</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OS:</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QNE</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1.0.3.573</a:t>
            </a:r>
          </a:p>
          <a:p>
            <a:pPr marL="0" indent="0">
              <a:lnSpc>
                <a:spcPct val="170000"/>
              </a:lnSpc>
              <a:spcBef>
                <a:spcPts val="0"/>
              </a:spcBef>
              <a:buNone/>
            </a:pPr>
            <a:r>
              <a:rPr lang="en-US" altLang="zh-TW" sz="2600" b="1" dirty="0" err="1">
                <a:solidFill>
                  <a:srgbClr val="88F2DC"/>
                </a:solidFill>
                <a:latin typeface="Arial" panose="020B0604020202020204" pitchFamily="34" charset="0"/>
                <a:ea typeface="微軟正黑體" panose="020B0604030504040204" pitchFamily="34" charset="-120"/>
                <a:sym typeface="Arial" panose="020B0604020202020204" pitchFamily="34" charset="0"/>
              </a:rPr>
              <a:t>Pfsense</a:t>
            </a:r>
            <a:endParaRPr lang="en-US" altLang="zh-TW" sz="2600" b="1" dirty="0">
              <a:solidFill>
                <a:srgbClr val="88F2DC"/>
              </a:solidFill>
              <a:latin typeface="Arial" panose="020B0604020202020204" pitchFamily="34" charset="0"/>
              <a:ea typeface="微軟正黑體" panose="020B0604030504040204" pitchFamily="34" charset="-120"/>
              <a:sym typeface="Arial" panose="020B0604020202020204" pitchFamily="34" charset="0"/>
            </a:endParaRP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CPU assign: Core 3-8 (Total 12 threads)</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RAM: 1G</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HDD: 100G</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Version: 2.6.0 Release</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WAN: DHCP from system default virtual switch for system update</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192.168.60.254/24 to Virtual switch 1 (for </a:t>
            </a:r>
            <a:r>
              <a:rPr lang="en-US" altLang="zh-TW" sz="1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pfsense</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Web GUI access)</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OPT1: 192.168.61.254/24, connect to port 9 with SR-IOV VF</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OPT2: 192.168.62.254/24, connect to port 10 with SR-IOV VF</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OPT3: 192.168.63.254/24, connect to port 11 with SR-IOV VF</a:t>
            </a:r>
          </a:p>
          <a:p>
            <a:pPr marL="540000" lvl="1" indent="-216000">
              <a:lnSpc>
                <a:spcPct val="120000"/>
              </a:lnSpc>
              <a:spcBef>
                <a:spcPts val="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OPT4: 192.168.64.254/24, connect to port 12 with SR-IOV VF</a:t>
            </a:r>
            <a:endParaRPr lang="zh-TW" altLang="en-US" sz="13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4" name="群組 43">
            <a:extLst>
              <a:ext uri="{FF2B5EF4-FFF2-40B4-BE49-F238E27FC236}">
                <a16:creationId xmlns:a16="http://schemas.microsoft.com/office/drawing/2014/main" id="{525D8334-1FD9-32BD-7B8D-E93874A5C4BE}"/>
              </a:ext>
            </a:extLst>
          </p:cNvPr>
          <p:cNvGrpSpPr/>
          <p:nvPr/>
        </p:nvGrpSpPr>
        <p:grpSpPr>
          <a:xfrm>
            <a:off x="4907350" y="1686888"/>
            <a:ext cx="7076803" cy="5022850"/>
            <a:chOff x="4907350" y="1686888"/>
            <a:chExt cx="7076803" cy="5022850"/>
          </a:xfrm>
        </p:grpSpPr>
        <p:sp>
          <p:nvSpPr>
            <p:cNvPr id="45" name="矩形: 圓角 44">
              <a:extLst>
                <a:ext uri="{FF2B5EF4-FFF2-40B4-BE49-F238E27FC236}">
                  <a16:creationId xmlns:a16="http://schemas.microsoft.com/office/drawing/2014/main" id="{CB82FEBD-811C-2057-5758-BEBA2C06DF3D}"/>
                </a:ext>
              </a:extLst>
            </p:cNvPr>
            <p:cNvSpPr/>
            <p:nvPr/>
          </p:nvSpPr>
          <p:spPr>
            <a:xfrm>
              <a:off x="5559356" y="1686888"/>
              <a:ext cx="5630195" cy="5022850"/>
            </a:xfrm>
            <a:prstGeom prst="roundRect">
              <a:avLst>
                <a:gd name="adj" fmla="val 4403"/>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6" name="圖形 45">
              <a:extLst>
                <a:ext uri="{FF2B5EF4-FFF2-40B4-BE49-F238E27FC236}">
                  <a16:creationId xmlns:a16="http://schemas.microsoft.com/office/drawing/2014/main" id="{E16D511A-D01C-58A4-C808-CD9A6B9FD6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0616" y="2029327"/>
              <a:ext cx="921932" cy="921932"/>
            </a:xfrm>
            <a:prstGeom prst="rect">
              <a:avLst/>
            </a:prstGeom>
          </p:spPr>
        </p:pic>
        <p:pic>
          <p:nvPicPr>
            <p:cNvPr id="47" name="圖形 46">
              <a:extLst>
                <a:ext uri="{FF2B5EF4-FFF2-40B4-BE49-F238E27FC236}">
                  <a16:creationId xmlns:a16="http://schemas.microsoft.com/office/drawing/2014/main" id="{BFF1CD9B-336B-08A7-D38C-BFEC0AD9BB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9772" y="2031376"/>
              <a:ext cx="917835" cy="917835"/>
            </a:xfrm>
            <a:prstGeom prst="rect">
              <a:avLst/>
            </a:prstGeom>
          </p:spPr>
        </p:pic>
        <p:pic>
          <p:nvPicPr>
            <p:cNvPr id="48" name="圖形 47">
              <a:extLst>
                <a:ext uri="{FF2B5EF4-FFF2-40B4-BE49-F238E27FC236}">
                  <a16:creationId xmlns:a16="http://schemas.microsoft.com/office/drawing/2014/main" id="{7FD25833-2713-7B60-64DE-2013A9AAAD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19772" y="3675306"/>
              <a:ext cx="917835" cy="917835"/>
            </a:xfrm>
            <a:prstGeom prst="rect">
              <a:avLst/>
            </a:prstGeom>
          </p:spPr>
        </p:pic>
        <p:pic>
          <p:nvPicPr>
            <p:cNvPr id="49" name="圖形 48">
              <a:extLst>
                <a:ext uri="{FF2B5EF4-FFF2-40B4-BE49-F238E27FC236}">
                  <a16:creationId xmlns:a16="http://schemas.microsoft.com/office/drawing/2014/main" id="{9064C41F-CCB9-3E12-A7D5-6BA723C4FD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9772" y="5276913"/>
              <a:ext cx="917835" cy="917835"/>
            </a:xfrm>
            <a:prstGeom prst="rect">
              <a:avLst/>
            </a:prstGeom>
          </p:spPr>
        </p:pic>
        <p:cxnSp>
          <p:nvCxnSpPr>
            <p:cNvPr id="50" name="直線接點 49">
              <a:extLst>
                <a:ext uri="{FF2B5EF4-FFF2-40B4-BE49-F238E27FC236}">
                  <a16:creationId xmlns:a16="http://schemas.microsoft.com/office/drawing/2014/main" id="{61F071CF-FBF6-BDC6-6CC4-6B11FB7F1FF9}"/>
                </a:ext>
              </a:extLst>
            </p:cNvPr>
            <p:cNvCxnSpPr>
              <a:cxnSpLocks/>
            </p:cNvCxnSpPr>
            <p:nvPr/>
          </p:nvCxnSpPr>
          <p:spPr>
            <a:xfrm>
              <a:off x="7235756" y="2474596"/>
              <a:ext cx="732367" cy="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86776AF7-16AE-EADA-5CFE-B66CEAA1E1F7}"/>
                </a:ext>
              </a:extLst>
            </p:cNvPr>
            <p:cNvCxnSpPr>
              <a:cxnSpLocks/>
            </p:cNvCxnSpPr>
            <p:nvPr/>
          </p:nvCxnSpPr>
          <p:spPr>
            <a:xfrm>
              <a:off x="8476123" y="3315602"/>
              <a:ext cx="0" cy="353700"/>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7D016518-E6E7-F884-67FA-6B9C9841ADDF}"/>
                </a:ext>
              </a:extLst>
            </p:cNvPr>
            <p:cNvCxnSpPr>
              <a:cxnSpLocks/>
            </p:cNvCxnSpPr>
            <p:nvPr/>
          </p:nvCxnSpPr>
          <p:spPr>
            <a:xfrm>
              <a:off x="8476123" y="5029493"/>
              <a:ext cx="0" cy="207383"/>
            </a:xfrm>
            <a:prstGeom prst="line">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3" name="矩形: 圓角 52">
              <a:extLst>
                <a:ext uri="{FF2B5EF4-FFF2-40B4-BE49-F238E27FC236}">
                  <a16:creationId xmlns:a16="http://schemas.microsoft.com/office/drawing/2014/main" id="{E1C430D6-F295-A0BC-7789-4E2E7FF7E53C}"/>
                </a:ext>
              </a:extLst>
            </p:cNvPr>
            <p:cNvSpPr/>
            <p:nvPr/>
          </p:nvSpPr>
          <p:spPr>
            <a:xfrm>
              <a:off x="4907350" y="3417605"/>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Client-A</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矩形: 圓角 53">
              <a:extLst>
                <a:ext uri="{FF2B5EF4-FFF2-40B4-BE49-F238E27FC236}">
                  <a16:creationId xmlns:a16="http://schemas.microsoft.com/office/drawing/2014/main" id="{C6A37946-70F0-8E8D-8D4C-D62F269D05B5}"/>
                </a:ext>
              </a:extLst>
            </p:cNvPr>
            <p:cNvSpPr/>
            <p:nvPr/>
          </p:nvSpPr>
          <p:spPr>
            <a:xfrm>
              <a:off x="4907350" y="4373551"/>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Client-B</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矩形: 圓角 54">
              <a:extLst>
                <a:ext uri="{FF2B5EF4-FFF2-40B4-BE49-F238E27FC236}">
                  <a16:creationId xmlns:a16="http://schemas.microsoft.com/office/drawing/2014/main" id="{230E256E-B53F-B3C9-2143-9D9B6027694D}"/>
                </a:ext>
              </a:extLst>
            </p:cNvPr>
            <p:cNvSpPr/>
            <p:nvPr/>
          </p:nvSpPr>
          <p:spPr>
            <a:xfrm>
              <a:off x="11050677" y="3417605"/>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Client-C</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6" name="圖形 55">
              <a:extLst>
                <a:ext uri="{FF2B5EF4-FFF2-40B4-BE49-F238E27FC236}">
                  <a16:creationId xmlns:a16="http://schemas.microsoft.com/office/drawing/2014/main" id="{241ECCB2-33DF-A899-4BEF-583E771A41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677" y="3192937"/>
              <a:ext cx="917835" cy="917835"/>
            </a:xfrm>
            <a:prstGeom prst="rect">
              <a:avLst/>
            </a:prstGeom>
          </p:spPr>
        </p:pic>
        <p:pic>
          <p:nvPicPr>
            <p:cNvPr id="57" name="圖形 56">
              <a:extLst>
                <a:ext uri="{FF2B5EF4-FFF2-40B4-BE49-F238E27FC236}">
                  <a16:creationId xmlns:a16="http://schemas.microsoft.com/office/drawing/2014/main" id="{6311F2B6-C378-E569-C1F1-A58142AF59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677" y="4538031"/>
              <a:ext cx="917835" cy="917835"/>
            </a:xfrm>
            <a:prstGeom prst="rect">
              <a:avLst/>
            </a:prstGeom>
          </p:spPr>
        </p:pic>
        <p:sp>
          <p:nvSpPr>
            <p:cNvPr id="58" name="矩形: 圓角 57">
              <a:extLst>
                <a:ext uri="{FF2B5EF4-FFF2-40B4-BE49-F238E27FC236}">
                  <a16:creationId xmlns:a16="http://schemas.microsoft.com/office/drawing/2014/main" id="{835AC244-ECB1-0753-8830-C2E788CF0921}"/>
                </a:ext>
              </a:extLst>
            </p:cNvPr>
            <p:cNvSpPr/>
            <p:nvPr/>
          </p:nvSpPr>
          <p:spPr>
            <a:xfrm>
              <a:off x="11050677" y="4373551"/>
              <a:ext cx="933476" cy="472470"/>
            </a:xfrm>
            <a:prstGeom prst="roundRect">
              <a:avLst/>
            </a:prstGeom>
            <a:solidFill>
              <a:srgbClr val="88F2DC"/>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Client-D</a:t>
              </a:r>
              <a:endParaRPr lang="zh-TW" altLang="en-US" sz="1400" dirty="0">
                <a:solidFill>
                  <a:schemeClr val="accent5">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59" name="接點: 肘形 58">
              <a:extLst>
                <a:ext uri="{FF2B5EF4-FFF2-40B4-BE49-F238E27FC236}">
                  <a16:creationId xmlns:a16="http://schemas.microsoft.com/office/drawing/2014/main" id="{25F6AFBF-A013-DAC0-F1CC-BF56854E1446}"/>
                </a:ext>
              </a:extLst>
            </p:cNvPr>
            <p:cNvCxnSpPr>
              <a:cxnSpLocks/>
              <a:stCxn id="53" idx="3"/>
              <a:endCxn id="54" idx="3"/>
            </p:cNvCxnSpPr>
            <p:nvPr/>
          </p:nvCxnSpPr>
          <p:spPr>
            <a:xfrm>
              <a:off x="5840826" y="3653840"/>
              <a:ext cx="12700" cy="955946"/>
            </a:xfrm>
            <a:prstGeom prst="bentConnector3">
              <a:avLst>
                <a:gd name="adj1" fmla="val 17791575"/>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接點: 肘形 59">
              <a:extLst>
                <a:ext uri="{FF2B5EF4-FFF2-40B4-BE49-F238E27FC236}">
                  <a16:creationId xmlns:a16="http://schemas.microsoft.com/office/drawing/2014/main" id="{69215FAB-0631-89F1-7120-99B9965F3281}"/>
                </a:ext>
              </a:extLst>
            </p:cNvPr>
            <p:cNvCxnSpPr>
              <a:cxnSpLocks/>
              <a:stCxn id="55" idx="1"/>
              <a:endCxn id="58" idx="1"/>
            </p:cNvCxnSpPr>
            <p:nvPr/>
          </p:nvCxnSpPr>
          <p:spPr>
            <a:xfrm rot="10800000" flipV="1">
              <a:off x="11050677" y="3653840"/>
              <a:ext cx="12700" cy="955946"/>
            </a:xfrm>
            <a:prstGeom prst="bentConnector3">
              <a:avLst>
                <a:gd name="adj1" fmla="val 17600000"/>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直線接點 275">
              <a:extLst>
                <a:ext uri="{FF2B5EF4-FFF2-40B4-BE49-F238E27FC236}">
                  <a16:creationId xmlns:a16="http://schemas.microsoft.com/office/drawing/2014/main" id="{5CD058AF-031D-F627-5803-375B613FB691}"/>
                </a:ext>
              </a:extLst>
            </p:cNvPr>
            <p:cNvCxnSpPr>
              <a:cxnSpLocks/>
              <a:endCxn id="48" idx="1"/>
            </p:cNvCxnSpPr>
            <p:nvPr/>
          </p:nvCxnSpPr>
          <p:spPr>
            <a:xfrm>
              <a:off x="7175068" y="3859719"/>
              <a:ext cx="844704" cy="27450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直線接點 275">
              <a:extLst>
                <a:ext uri="{FF2B5EF4-FFF2-40B4-BE49-F238E27FC236}">
                  <a16:creationId xmlns:a16="http://schemas.microsoft.com/office/drawing/2014/main" id="{DC8405E2-6868-6081-DD90-1EFC51B11DEE}"/>
                </a:ext>
              </a:extLst>
            </p:cNvPr>
            <p:cNvCxnSpPr>
              <a:cxnSpLocks/>
              <a:stCxn id="57" idx="3"/>
              <a:endCxn id="48" idx="1"/>
            </p:cNvCxnSpPr>
            <p:nvPr/>
          </p:nvCxnSpPr>
          <p:spPr>
            <a:xfrm flipV="1">
              <a:off x="7190512" y="4134224"/>
              <a:ext cx="829260" cy="862725"/>
            </a:xfrm>
            <a:prstGeom prst="bentConnector3">
              <a:avLst>
                <a:gd name="adj1" fmla="val 48162"/>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直線接點 275">
              <a:extLst>
                <a:ext uri="{FF2B5EF4-FFF2-40B4-BE49-F238E27FC236}">
                  <a16:creationId xmlns:a16="http://schemas.microsoft.com/office/drawing/2014/main" id="{8ECCF0F7-EA9F-1832-306C-09DF5BF66F30}"/>
                </a:ext>
              </a:extLst>
            </p:cNvPr>
            <p:cNvCxnSpPr>
              <a:cxnSpLocks/>
            </p:cNvCxnSpPr>
            <p:nvPr/>
          </p:nvCxnSpPr>
          <p:spPr>
            <a:xfrm flipH="1">
              <a:off x="8935383" y="3859719"/>
              <a:ext cx="844704" cy="274505"/>
            </a:xfrm>
            <a:prstGeom prst="bentConnector3">
              <a:avLst>
                <a:gd name="adj1" fmla="val 5000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直線接點 275">
              <a:extLst>
                <a:ext uri="{FF2B5EF4-FFF2-40B4-BE49-F238E27FC236}">
                  <a16:creationId xmlns:a16="http://schemas.microsoft.com/office/drawing/2014/main" id="{3A13DE68-189B-50FF-768B-432DED978B6A}"/>
                </a:ext>
              </a:extLst>
            </p:cNvPr>
            <p:cNvCxnSpPr>
              <a:cxnSpLocks/>
              <a:stCxn id="72" idx="1"/>
            </p:cNvCxnSpPr>
            <p:nvPr/>
          </p:nvCxnSpPr>
          <p:spPr>
            <a:xfrm rot="10800000">
              <a:off x="8935386" y="4134227"/>
              <a:ext cx="866055" cy="862723"/>
            </a:xfrm>
            <a:prstGeom prst="bentConnector3">
              <a:avLst>
                <a:gd name="adj1" fmla="val 51760"/>
              </a:avLst>
            </a:prstGeom>
            <a:ln w="19050">
              <a:solidFill>
                <a:srgbClr val="88F2D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5" name="矩形: 圓角 64">
              <a:extLst>
                <a:ext uri="{FF2B5EF4-FFF2-40B4-BE49-F238E27FC236}">
                  <a16:creationId xmlns:a16="http://schemas.microsoft.com/office/drawing/2014/main" id="{6F7A56C7-A430-5B81-1842-888701ACE49F}"/>
                </a:ext>
              </a:extLst>
            </p:cNvPr>
            <p:cNvSpPr/>
            <p:nvPr/>
          </p:nvSpPr>
          <p:spPr>
            <a:xfrm>
              <a:off x="6416606" y="2944608"/>
              <a:ext cx="596900"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Linux</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66" name="矩形: 圓角 65">
              <a:extLst>
                <a:ext uri="{FF2B5EF4-FFF2-40B4-BE49-F238E27FC236}">
                  <a16:creationId xmlns:a16="http://schemas.microsoft.com/office/drawing/2014/main" id="{B26ECE66-A2AE-42C3-273A-E7FA62B61005}"/>
                </a:ext>
              </a:extLst>
            </p:cNvPr>
            <p:cNvSpPr/>
            <p:nvPr/>
          </p:nvSpPr>
          <p:spPr>
            <a:xfrm>
              <a:off x="7871172" y="2944608"/>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Virtual Switch 1</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67" name="矩形: 圓角 66">
              <a:extLst>
                <a:ext uri="{FF2B5EF4-FFF2-40B4-BE49-F238E27FC236}">
                  <a16:creationId xmlns:a16="http://schemas.microsoft.com/office/drawing/2014/main" id="{2C156403-39D9-E55D-5D69-58D61893B9DC}"/>
                </a:ext>
              </a:extLst>
            </p:cNvPr>
            <p:cNvSpPr/>
            <p:nvPr/>
          </p:nvSpPr>
          <p:spPr>
            <a:xfrm>
              <a:off x="8100383" y="4770488"/>
              <a:ext cx="783222"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err="1">
                  <a:latin typeface="Arial" panose="020B0604020202020204" pitchFamily="34" charset="0"/>
                  <a:ea typeface="微軟正黑體" panose="020B0604030504040204" pitchFamily="34" charset="-120"/>
                  <a:sym typeface="Arial" panose="020B0604020202020204" pitchFamily="34" charset="0"/>
                </a:rPr>
                <a:t>PFsence</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68" name="矩形: 圓角 67">
              <a:extLst>
                <a:ext uri="{FF2B5EF4-FFF2-40B4-BE49-F238E27FC236}">
                  <a16:creationId xmlns:a16="http://schemas.microsoft.com/office/drawing/2014/main" id="{358F6F1F-CEE9-2E21-BD08-B520ADE64DEC}"/>
                </a:ext>
              </a:extLst>
            </p:cNvPr>
            <p:cNvSpPr/>
            <p:nvPr/>
          </p:nvSpPr>
          <p:spPr>
            <a:xfrm>
              <a:off x="6100759" y="4162093"/>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VF</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b7:02:0</a:t>
              </a:r>
            </a:p>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9)</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69" name="矩形: 圓角 68">
              <a:extLst>
                <a:ext uri="{FF2B5EF4-FFF2-40B4-BE49-F238E27FC236}">
                  <a16:creationId xmlns:a16="http://schemas.microsoft.com/office/drawing/2014/main" id="{3E66B8E5-02B0-29CA-1D4F-0F4E18E980C9}"/>
                </a:ext>
              </a:extLst>
            </p:cNvPr>
            <p:cNvSpPr/>
            <p:nvPr/>
          </p:nvSpPr>
          <p:spPr>
            <a:xfrm>
              <a:off x="6100759" y="5491807"/>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VF</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b7:06:0</a:t>
              </a:r>
            </a:p>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10)</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70" name="矩形: 圓角 69">
              <a:extLst>
                <a:ext uri="{FF2B5EF4-FFF2-40B4-BE49-F238E27FC236}">
                  <a16:creationId xmlns:a16="http://schemas.microsoft.com/office/drawing/2014/main" id="{18C5E6BC-2535-1374-0D02-665B03F96166}"/>
                </a:ext>
              </a:extLst>
            </p:cNvPr>
            <p:cNvSpPr/>
            <p:nvPr/>
          </p:nvSpPr>
          <p:spPr>
            <a:xfrm>
              <a:off x="7871172" y="6246617"/>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System default Virtual Switch</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pic>
          <p:nvPicPr>
            <p:cNvPr id="71" name="圖形 70">
              <a:extLst>
                <a:ext uri="{FF2B5EF4-FFF2-40B4-BE49-F238E27FC236}">
                  <a16:creationId xmlns:a16="http://schemas.microsoft.com/office/drawing/2014/main" id="{FDD3E973-666E-31E3-549E-16BB73DBFA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01440" y="3192937"/>
              <a:ext cx="917835" cy="917835"/>
            </a:xfrm>
            <a:prstGeom prst="rect">
              <a:avLst/>
            </a:prstGeom>
          </p:spPr>
        </p:pic>
        <p:pic>
          <p:nvPicPr>
            <p:cNvPr id="72" name="圖形 71">
              <a:extLst>
                <a:ext uri="{FF2B5EF4-FFF2-40B4-BE49-F238E27FC236}">
                  <a16:creationId xmlns:a16="http://schemas.microsoft.com/office/drawing/2014/main" id="{2D8B2BBA-C49E-C9F5-0711-5AC6D8031D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01440" y="4538031"/>
              <a:ext cx="917835" cy="917835"/>
            </a:xfrm>
            <a:prstGeom prst="rect">
              <a:avLst/>
            </a:prstGeom>
          </p:spPr>
        </p:pic>
        <p:sp>
          <p:nvSpPr>
            <p:cNvPr id="73" name="矩形: 圓角 72">
              <a:extLst>
                <a:ext uri="{FF2B5EF4-FFF2-40B4-BE49-F238E27FC236}">
                  <a16:creationId xmlns:a16="http://schemas.microsoft.com/office/drawing/2014/main" id="{006BFCD0-C1FC-B506-B265-051F3955992D}"/>
                </a:ext>
              </a:extLst>
            </p:cNvPr>
            <p:cNvSpPr/>
            <p:nvPr/>
          </p:nvSpPr>
          <p:spPr>
            <a:xfrm>
              <a:off x="9629522" y="4162093"/>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VF</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b7:0a:0</a:t>
              </a:r>
            </a:p>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11)</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74" name="矩形: 圓角 73">
              <a:extLst>
                <a:ext uri="{FF2B5EF4-FFF2-40B4-BE49-F238E27FC236}">
                  <a16:creationId xmlns:a16="http://schemas.microsoft.com/office/drawing/2014/main" id="{5725E22C-06B5-1241-7E8F-10491D55D12D}"/>
                </a:ext>
              </a:extLst>
            </p:cNvPr>
            <p:cNvSpPr/>
            <p:nvPr/>
          </p:nvSpPr>
          <p:spPr>
            <a:xfrm>
              <a:off x="9629522" y="5491807"/>
              <a:ext cx="1241644" cy="2661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VF</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b7:0e:0</a:t>
              </a:r>
            </a:p>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(Native Port 12)</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75" name="矩形: 圓角 74">
              <a:extLst>
                <a:ext uri="{FF2B5EF4-FFF2-40B4-BE49-F238E27FC236}">
                  <a16:creationId xmlns:a16="http://schemas.microsoft.com/office/drawing/2014/main" id="{8119C4E6-A339-D559-B9BA-EC6C51065CD9}"/>
                </a:ext>
              </a:extLst>
            </p:cNvPr>
            <p:cNvSpPr/>
            <p:nvPr/>
          </p:nvSpPr>
          <p:spPr>
            <a:xfrm>
              <a:off x="8210829" y="4633178"/>
              <a:ext cx="562330" cy="170882"/>
            </a:xfrm>
            <a:prstGeom prst="roundRect">
              <a:avLst>
                <a:gd name="adj" fmla="val 1749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chemeClr val="bg1"/>
                  </a:solidFill>
                  <a:latin typeface="Arial" panose="020B0604020202020204" pitchFamily="34" charset="0"/>
                  <a:ea typeface="微軟正黑體" panose="020B0604030504040204" pitchFamily="34" charset="-120"/>
                  <a:sym typeface="Arial" panose="020B0604020202020204" pitchFamily="34" charset="0"/>
                </a:rPr>
                <a:t>SR-IOV</a:t>
              </a:r>
              <a:endParaRPr lang="zh-TW" altLang="en-US" sz="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2580578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文字, 電子用品, 電腦 的圖片&#10;&#10;自動產生的描述" hidden="1">
            <a:extLst>
              <a:ext uri="{FF2B5EF4-FFF2-40B4-BE49-F238E27FC236}">
                <a16:creationId xmlns:a16="http://schemas.microsoft.com/office/drawing/2014/main" id="{496089B6-7FB9-E080-DC22-804A4A5AAE96}"/>
              </a:ext>
            </a:extLst>
          </p:cNvPr>
          <p:cNvPicPr>
            <a:picLocks noChangeAspect="1"/>
          </p:cNvPicPr>
          <p:nvPr/>
        </p:nvPicPr>
        <p:blipFill rotWithShape="1">
          <a:blip r:embed="rId2">
            <a:extLst>
              <a:ext uri="{28A0092B-C50C-407E-A947-70E740481C1C}">
                <a14:useLocalDpi xmlns:a14="http://schemas.microsoft.com/office/drawing/2010/main" val="0"/>
              </a:ext>
            </a:extLst>
          </a:blip>
          <a:srcRect l="-1" t="14001" r="-1" b="70"/>
          <a:stretch/>
        </p:blipFill>
        <p:spPr>
          <a:xfrm>
            <a:off x="1015" y="0"/>
            <a:ext cx="12190985" cy="5893594"/>
          </a:xfrm>
          <a:prstGeom prst="rect">
            <a:avLst/>
          </a:prstGeom>
        </p:spPr>
      </p:pic>
      <p:sp>
        <p:nvSpPr>
          <p:cNvPr id="21" name="文字方塊 20">
            <a:extLst>
              <a:ext uri="{FF2B5EF4-FFF2-40B4-BE49-F238E27FC236}">
                <a16:creationId xmlns:a16="http://schemas.microsoft.com/office/drawing/2014/main" id="{FF203343-2C11-470C-9E1C-42405F3CAAB8}"/>
              </a:ext>
            </a:extLst>
          </p:cNvPr>
          <p:cNvSpPr txBox="1"/>
          <p:nvPr/>
        </p:nvSpPr>
        <p:spPr>
          <a:xfrm>
            <a:off x="297218" y="6070251"/>
            <a:ext cx="4660545" cy="556306"/>
          </a:xfrm>
          <a:prstGeom prst="rect">
            <a:avLst/>
          </a:prstGeom>
          <a:noFill/>
        </p:spPr>
        <p:txBody>
          <a:bodyPr wrap="square" rtlCol="0">
            <a:spAutoFit/>
          </a:bodyPr>
          <a:lstStyle/>
          <a:p>
            <a:pPr fontAlgn="base">
              <a:lnSpc>
                <a:spcPct val="150000"/>
              </a:lnSpc>
            </a:pPr>
            <a:r>
              <a:rPr lang="en-US" altLang="zh-TW" sz="700" dirty="0">
                <a:latin typeface="Arial" panose="020B0604020202020204" pitchFamily="34" charset="0"/>
                <a:ea typeface="微軟正黑體" panose="020B0604030504040204" pitchFamily="34" charset="-120"/>
                <a:sym typeface="Arial" panose="020B0604020202020204" pitchFamily="34" charset="0"/>
              </a:rPr>
              <a:t>Copyright© 2022 QNAP Systems, Inc. All rights reserved. QNAP® and other names of QNAP Products are proprietary marks or registered trademarks of QNAP Systems, Inc. Other products and company names mentioned herein are trademarks of their respective holders.​​​​​​​</a:t>
            </a:r>
          </a:p>
        </p:txBody>
      </p:sp>
      <p:pic>
        <p:nvPicPr>
          <p:cNvPr id="2" name="圖片 1">
            <a:extLst>
              <a:ext uri="{FF2B5EF4-FFF2-40B4-BE49-F238E27FC236}">
                <a16:creationId xmlns:a16="http://schemas.microsoft.com/office/drawing/2014/main" id="{94C7C633-C5DD-0138-FD7A-86E70B0B3C25}"/>
              </a:ext>
            </a:extLst>
          </p:cNvPr>
          <p:cNvPicPr>
            <a:picLocks noChangeAspect="1"/>
          </p:cNvPicPr>
          <p:nvPr/>
        </p:nvPicPr>
        <p:blipFill>
          <a:blip r:embed="rId3">
            <a:extLst>
              <a:ext uri="{28A0092B-C50C-407E-A947-70E740481C1C}">
                <a14:useLocalDpi xmlns:a14="http://schemas.microsoft.com/office/drawing/2010/main" val="0"/>
              </a:ext>
            </a:extLst>
          </a:blip>
          <a:srcRect t="7028" b="7028"/>
          <a:stretch/>
        </p:blipFill>
        <p:spPr>
          <a:xfrm>
            <a:off x="-118216" y="-57150"/>
            <a:ext cx="12309201" cy="5950744"/>
          </a:xfrm>
          <a:prstGeom prst="rect">
            <a:avLst/>
          </a:prstGeom>
        </p:spPr>
      </p:pic>
      <p:pic>
        <p:nvPicPr>
          <p:cNvPr id="3" name="圖形 2">
            <a:extLst>
              <a:ext uri="{FF2B5EF4-FFF2-40B4-BE49-F238E27FC236}">
                <a16:creationId xmlns:a16="http://schemas.microsoft.com/office/drawing/2014/main" id="{57FEDC78-C75C-DCED-2980-BA7E3A877AF6}"/>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388960" y="231186"/>
            <a:ext cx="1335645" cy="238824"/>
          </a:xfrm>
          <a:prstGeom prst="rect">
            <a:avLst/>
          </a:prstGeom>
        </p:spPr>
      </p:pic>
      <p:sp>
        <p:nvSpPr>
          <p:cNvPr id="4" name="文字方塊 3">
            <a:extLst>
              <a:ext uri="{FF2B5EF4-FFF2-40B4-BE49-F238E27FC236}">
                <a16:creationId xmlns:a16="http://schemas.microsoft.com/office/drawing/2014/main" id="{6134CE4E-41BB-3CF7-11FA-D628EFB4420E}"/>
              </a:ext>
            </a:extLst>
          </p:cNvPr>
          <p:cNvSpPr txBox="1"/>
          <p:nvPr/>
        </p:nvSpPr>
        <p:spPr>
          <a:xfrm>
            <a:off x="388960" y="5226548"/>
            <a:ext cx="4135947" cy="492443"/>
          </a:xfrm>
          <a:prstGeom prst="rect">
            <a:avLst/>
          </a:prstGeom>
          <a:noFill/>
          <a:effectLst/>
        </p:spPr>
        <p:txBody>
          <a:bodyPr wrap="square" rtlCol="0">
            <a:spAutoFit/>
          </a:bodyPr>
          <a:lstStyle/>
          <a:p>
            <a:r>
              <a:rPr lang="en-US" altLang="zh-TW" sz="26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is your </a:t>
            </a:r>
            <a:r>
              <a:rPr lang="en-US" altLang="zh-TW" sz="2600" dirty="0">
                <a:solidFill>
                  <a:schemeClr val="bg1"/>
                </a:solidFill>
                <a:latin typeface="Arial" panose="020B0604020202020204" pitchFamily="34" charset="0"/>
                <a:ea typeface="微軟正黑體" panose="020B0604030504040204" pitchFamily="34" charset="-120"/>
                <a:sym typeface="Arial" panose="020B0604020202020204" pitchFamily="34" charset="0"/>
              </a:rPr>
              <a:t>best choice</a:t>
            </a:r>
            <a:endParaRPr lang="zh-TW" altLang="en-US" sz="2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形 4">
            <a:extLst>
              <a:ext uri="{FF2B5EF4-FFF2-40B4-BE49-F238E27FC236}">
                <a16:creationId xmlns:a16="http://schemas.microsoft.com/office/drawing/2014/main" id="{B2161A3E-3D96-A834-C134-FB130A8E4C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8960" y="4585552"/>
            <a:ext cx="3798029" cy="742878"/>
          </a:xfrm>
          <a:prstGeom prst="rect">
            <a:avLst/>
          </a:prstGeom>
        </p:spPr>
      </p:pic>
    </p:spTree>
    <p:extLst>
      <p:ext uri="{BB962C8B-B14F-4D97-AF65-F5344CB8AC3E}">
        <p14:creationId xmlns:p14="http://schemas.microsoft.com/office/powerpoint/2010/main" val="4264473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9" hidden="1">
            <a:extLst>
              <a:ext uri="{FF2B5EF4-FFF2-40B4-BE49-F238E27FC236}">
                <a16:creationId xmlns:a16="http://schemas.microsoft.com/office/drawing/2014/main" id="{369779DF-0B4F-B6BF-A6FD-CEBF25989897}"/>
              </a:ext>
            </a:extLst>
          </p:cNvPr>
          <p:cNvSpPr>
            <a:spLocks noGrp="1"/>
          </p:cNvSpPr>
          <p:nvPr>
            <p:ph type="title"/>
          </p:nvPr>
        </p:nvSpPr>
        <p:spPr/>
        <p:txBody>
          <a:bodyPr/>
          <a:lstStyle/>
          <a:p>
            <a:endParaRPr lang="zh-TW" altLang="en-US" dirty="0">
              <a:latin typeface="Arial" panose="020B0604020202020204" pitchFamily="34" charset="0"/>
              <a:sym typeface="Arial" panose="020B0604020202020204" pitchFamily="34" charset="0"/>
            </a:endParaRPr>
          </a:p>
        </p:txBody>
      </p:sp>
      <p:sp>
        <p:nvSpPr>
          <p:cNvPr id="2" name="矩形 1">
            <a:extLst>
              <a:ext uri="{FF2B5EF4-FFF2-40B4-BE49-F238E27FC236}">
                <a16:creationId xmlns:a16="http://schemas.microsoft.com/office/drawing/2014/main" id="{E9EFBAFB-54D5-4D9A-23AA-DD1422B40CE3}"/>
              </a:ext>
            </a:extLst>
          </p:cNvPr>
          <p:cNvSpPr/>
          <p:nvPr/>
        </p:nvSpPr>
        <p:spPr>
          <a:xfrm>
            <a:off x="544290" y="2023254"/>
            <a:ext cx="11173576" cy="4346093"/>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222DCF69-9F30-EC9C-5A1C-819A4E16EC2F}"/>
              </a:ext>
            </a:extLst>
          </p:cNvPr>
          <p:cNvSpPr/>
          <p:nvPr/>
        </p:nvSpPr>
        <p:spPr>
          <a:xfrm>
            <a:off x="544290" y="2023252"/>
            <a:ext cx="11173577" cy="668323"/>
          </a:xfrm>
          <a:prstGeom prst="rect">
            <a:avLst/>
          </a:prstGeom>
          <a:solidFill>
            <a:srgbClr val="33256D">
              <a:alpha val="25098"/>
            </a:srgbClr>
          </a:soli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730AD647-2EEE-F18F-30EE-ADF545BA2B59}"/>
              </a:ext>
            </a:extLst>
          </p:cNvPr>
          <p:cNvSpPr/>
          <p:nvPr/>
        </p:nvSpPr>
        <p:spPr>
          <a:xfrm>
            <a:off x="544290" y="3265184"/>
            <a:ext cx="11173577" cy="594985"/>
          </a:xfrm>
          <a:prstGeom prst="rect">
            <a:avLst/>
          </a:prstGeom>
          <a:solidFill>
            <a:srgbClr val="33256D">
              <a:alpha val="25098"/>
            </a:srgbClr>
          </a:soli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5" name="矩形 4">
            <a:extLst>
              <a:ext uri="{FF2B5EF4-FFF2-40B4-BE49-F238E27FC236}">
                <a16:creationId xmlns:a16="http://schemas.microsoft.com/office/drawing/2014/main" id="{CE7F838B-4148-DA48-E481-2F9FE08F6E93}"/>
              </a:ext>
            </a:extLst>
          </p:cNvPr>
          <p:cNvSpPr/>
          <p:nvPr/>
        </p:nvSpPr>
        <p:spPr>
          <a:xfrm>
            <a:off x="544290" y="4401980"/>
            <a:ext cx="11173577" cy="340598"/>
          </a:xfrm>
          <a:prstGeom prst="rect">
            <a:avLst/>
          </a:prstGeom>
          <a:solidFill>
            <a:srgbClr val="33256D">
              <a:alpha val="25098"/>
            </a:srgbClr>
          </a:soli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6" name="矩形 5">
            <a:extLst>
              <a:ext uri="{FF2B5EF4-FFF2-40B4-BE49-F238E27FC236}">
                <a16:creationId xmlns:a16="http://schemas.microsoft.com/office/drawing/2014/main" id="{9D3DC204-F86C-05B8-47AF-BDD68E22A013}"/>
              </a:ext>
            </a:extLst>
          </p:cNvPr>
          <p:cNvSpPr/>
          <p:nvPr/>
        </p:nvSpPr>
        <p:spPr>
          <a:xfrm>
            <a:off x="544290" y="5063663"/>
            <a:ext cx="11173577" cy="616970"/>
          </a:xfrm>
          <a:prstGeom prst="rect">
            <a:avLst/>
          </a:prstGeom>
          <a:solidFill>
            <a:srgbClr val="33256D">
              <a:alpha val="25098"/>
            </a:srgbClr>
          </a:soli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7" name="矩形: 圓角 6">
            <a:extLst>
              <a:ext uri="{FF2B5EF4-FFF2-40B4-BE49-F238E27FC236}">
                <a16:creationId xmlns:a16="http://schemas.microsoft.com/office/drawing/2014/main" id="{FD34DE4D-6871-D4E8-C1D8-293ADB90E492}"/>
              </a:ext>
            </a:extLst>
          </p:cNvPr>
          <p:cNvSpPr/>
          <p:nvPr/>
        </p:nvSpPr>
        <p:spPr>
          <a:xfrm>
            <a:off x="544289" y="830474"/>
            <a:ext cx="11173577" cy="1192777"/>
          </a:xfrm>
          <a:prstGeom prst="roundRect">
            <a:avLst>
              <a:gd name="adj" fmla="val 0"/>
            </a:avLst>
          </a:prstGeom>
          <a:solidFill>
            <a:srgbClr val="0505AB">
              <a:alpha val="32000"/>
            </a:srgbClr>
          </a:solidFill>
          <a:ln w="19050">
            <a:noFill/>
          </a:ln>
          <a:effectLst>
            <a:outerShdw blurRad="3175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dirty="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8" name="表格 7">
            <a:extLst>
              <a:ext uri="{FF2B5EF4-FFF2-40B4-BE49-F238E27FC236}">
                <a16:creationId xmlns:a16="http://schemas.microsoft.com/office/drawing/2014/main" id="{AFDF4B31-8970-4C25-451C-040012666E82}"/>
              </a:ext>
            </a:extLst>
          </p:cNvPr>
          <p:cNvGraphicFramePr>
            <a:graphicFrameLocks noGrp="1"/>
          </p:cNvGraphicFramePr>
          <p:nvPr>
            <p:extLst>
              <p:ext uri="{D42A27DB-BD31-4B8C-83A1-F6EECF244321}">
                <p14:modId xmlns:p14="http://schemas.microsoft.com/office/powerpoint/2010/main" val="964541676"/>
              </p:ext>
            </p:extLst>
          </p:nvPr>
        </p:nvGraphicFramePr>
        <p:xfrm>
          <a:off x="637082" y="594587"/>
          <a:ext cx="11031253" cy="5668826"/>
        </p:xfrm>
        <a:graphic>
          <a:graphicData uri="http://schemas.openxmlformats.org/drawingml/2006/table">
            <a:tbl>
              <a:tblPr firstRow="1" bandRow="1">
                <a:tableStyleId>{5C22544A-7EE6-4342-B048-85BDC9FD1C3A}</a:tableStyleId>
              </a:tblPr>
              <a:tblGrid>
                <a:gridCol w="981856">
                  <a:extLst>
                    <a:ext uri="{9D8B030D-6E8A-4147-A177-3AD203B41FA5}">
                      <a16:colId xmlns:a16="http://schemas.microsoft.com/office/drawing/2014/main" val="2029082887"/>
                    </a:ext>
                  </a:extLst>
                </a:gridCol>
                <a:gridCol w="2118173">
                  <a:extLst>
                    <a:ext uri="{9D8B030D-6E8A-4147-A177-3AD203B41FA5}">
                      <a16:colId xmlns:a16="http://schemas.microsoft.com/office/drawing/2014/main" val="1853186733"/>
                    </a:ext>
                  </a:extLst>
                </a:gridCol>
                <a:gridCol w="1982806">
                  <a:extLst>
                    <a:ext uri="{9D8B030D-6E8A-4147-A177-3AD203B41FA5}">
                      <a16:colId xmlns:a16="http://schemas.microsoft.com/office/drawing/2014/main" val="234948482"/>
                    </a:ext>
                  </a:extLst>
                </a:gridCol>
                <a:gridCol w="1982806">
                  <a:extLst>
                    <a:ext uri="{9D8B030D-6E8A-4147-A177-3AD203B41FA5}">
                      <a16:colId xmlns:a16="http://schemas.microsoft.com/office/drawing/2014/main" val="766728532"/>
                    </a:ext>
                  </a:extLst>
                </a:gridCol>
                <a:gridCol w="1982806">
                  <a:extLst>
                    <a:ext uri="{9D8B030D-6E8A-4147-A177-3AD203B41FA5}">
                      <a16:colId xmlns:a16="http://schemas.microsoft.com/office/drawing/2014/main" val="2765791034"/>
                    </a:ext>
                  </a:extLst>
                </a:gridCol>
                <a:gridCol w="1982806">
                  <a:extLst>
                    <a:ext uri="{9D8B030D-6E8A-4147-A177-3AD203B41FA5}">
                      <a16:colId xmlns:a16="http://schemas.microsoft.com/office/drawing/2014/main" val="4260181460"/>
                    </a:ext>
                  </a:extLst>
                </a:gridCol>
              </a:tblGrid>
              <a:tr h="1324133">
                <a:tc>
                  <a:txBody>
                    <a:bodyPr/>
                    <a:lstStyle/>
                    <a:p>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QuCPE-7012-D2166NT-64GB</a:t>
                      </a:r>
                      <a:endParaRPr lang="zh-TW" altLang="en-US"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QuCPE-7012-D2146NT-32GB</a:t>
                      </a:r>
                      <a:endParaRPr lang="zh-TW" altLang="en-US"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QuCPE-7012-D2123IT-8GB</a:t>
                      </a:r>
                      <a:endParaRPr lang="zh-TW" altLang="en-US"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QuCPE-3034-C3758R-16G</a:t>
                      </a:r>
                      <a:endParaRPr lang="zh-TW" altLang="en-US"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QuCPE-3032-C3558R-8G</a:t>
                      </a:r>
                      <a:endParaRPr lang="zh-TW" altLang="en-US" sz="1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b">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220984"/>
                  </a:ext>
                </a:extLst>
              </a:tr>
              <a:tr h="792711">
                <a:tc>
                  <a:txBody>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CPU</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Intel Xeon D-2166NT</a:t>
                      </a:r>
                    </a:p>
                    <a:p>
                      <a:pPr algn="ct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12 cores, 24 treads 2.0GHz</a:t>
                      </a:r>
                      <a:r>
                        <a:rPr lang="en-US" altLang="zh-TW" sz="1200" baseline="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 (Max 3.0GHz)</a:t>
                      </a:r>
                      <a:endParaRPr lang="zh-TW" altLang="en-US"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Intel Xeon D-2146NT</a:t>
                      </a:r>
                    </a:p>
                    <a:p>
                      <a:pPr algn="ct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8 cores, 16 treads 2.3GHz</a:t>
                      </a:r>
                      <a:r>
                        <a:rPr lang="en-US" altLang="zh-TW" sz="1200" baseline="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  (Max 3.0GHz)</a:t>
                      </a:r>
                      <a:endParaRPr lang="zh-TW" altLang="en-US"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Intel Xeon D-2123IT</a:t>
                      </a:r>
                    </a:p>
                    <a:p>
                      <a:pPr algn="ct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4 cores, 8 treads 2.2GHz</a:t>
                      </a:r>
                      <a:r>
                        <a:rPr lang="en-US" altLang="zh-TW" sz="1200" baseline="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  (Max 3.0GHz)</a:t>
                      </a:r>
                      <a:endParaRPr lang="zh-TW" altLang="en-US"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Intel Atom C3758R </a:t>
                      </a:r>
                      <a:b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8 cores, 8 treads 2.4GHz</a:t>
                      </a:r>
                      <a:endParaRPr lang="zh-TW" altLang="en-US"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Intel Atom C3558R </a:t>
                      </a:r>
                      <a:b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rPr>
                        <a:t>4 cores, 4 treads 2.4GHz</a:t>
                      </a:r>
                      <a:endParaRPr lang="zh-TW" altLang="en-US" sz="1200" dirty="0">
                        <a:solidFill>
                          <a:srgbClr val="01FFF9"/>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1513111"/>
                  </a:ext>
                </a:extLst>
              </a:tr>
              <a:tr h="561503">
                <a:tc>
                  <a:txBody>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Memory</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64GB DDR4 ECC (4x16GB)</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32GB DDR4 ECC (2x16GB)</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8GB DDR4 ECC</a:t>
                      </a: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(2x4GB)</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16GB DDR4</a:t>
                      </a:r>
                    </a:p>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(2x8GB)</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8GB DDR4</a:t>
                      </a:r>
                    </a:p>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(2x4GB)</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700955"/>
                  </a:ext>
                </a:extLst>
              </a:tr>
              <a:tr h="561503">
                <a:tc>
                  <a:txBody>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Port</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10GbE</a:t>
                      </a: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SFP+ x4</a:t>
                      </a:r>
                    </a:p>
                    <a:p>
                      <a:pPr algn="ct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2.5GbE RJ45 x8</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10GbE</a:t>
                      </a: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SFP+ x4</a:t>
                      </a:r>
                    </a:p>
                    <a:p>
                      <a:pPr algn="ct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2.5GbE RJ45 x8</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10GbE</a:t>
                      </a: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SFP+ x4</a:t>
                      </a:r>
                    </a:p>
                    <a:p>
                      <a:pPr algn="ct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2.5GbE RJ45 x8</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10GbE</a:t>
                      </a: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SFP+ x4</a:t>
                      </a:r>
                    </a:p>
                    <a:p>
                      <a:pPr algn="ct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2.5GbE RJ45 x8</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10GbE</a:t>
                      </a: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SFP+ x2</a:t>
                      </a:r>
                    </a:p>
                    <a:p>
                      <a:pPr algn="ctr"/>
                      <a:r>
                        <a:rPr lang="en-US" altLang="zh-TW" sz="12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2.5GbE RJ45 x8</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1692788"/>
                  </a:ext>
                </a:extLst>
              </a:tr>
              <a:tr h="561503">
                <a:tc>
                  <a:txBody>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Network Module</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936685"/>
                  </a:ext>
                </a:extLst>
              </a:tr>
              <a:tr h="330296">
                <a:tc>
                  <a:txBody>
                    <a:bodyPr/>
                    <a:lstStyle/>
                    <a:p>
                      <a:r>
                        <a:rPr lang="en-US" altLang="zh-TW" sz="1400" dirty="0"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PCIe</a:t>
                      </a:r>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Slot</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1x </a:t>
                      </a:r>
                      <a:r>
                        <a:rPr lang="en-US" altLang="zh-TW" sz="1200" dirty="0"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PCIe</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Gen3 x8</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1x </a:t>
                      </a:r>
                      <a:r>
                        <a:rPr lang="en-US" altLang="zh-TW" sz="1200" dirty="0"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PCIe</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Gen3 x8</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1x </a:t>
                      </a:r>
                      <a:r>
                        <a:rPr lang="en-US" altLang="zh-TW" sz="1200" dirty="0"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PCIe</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Gen3 x8</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5518021"/>
                  </a:ext>
                </a:extLst>
              </a:tr>
              <a:tr h="414171">
                <a:tc>
                  <a:txBody>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HDD</a:t>
                      </a:r>
                      <a:r>
                        <a:rPr lang="en-US" altLang="zh-TW" sz="1400" baseline="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Slot</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2x 2.5” SATA slots</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2x 2.5” SATA slots</a:t>
                      </a:r>
                      <a:endParaRPr kumimoji="0" lang="zh-TW" altLang="en-US"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2x 2.5” SATA slots</a:t>
                      </a:r>
                      <a:endParaRPr kumimoji="0" lang="zh-TW" altLang="en-US"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736576"/>
                  </a:ext>
                </a:extLst>
              </a:tr>
              <a:tr h="561503">
                <a:tc>
                  <a:txBody>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M.2 SSD Slot</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2x 2280 M.2 </a:t>
                      </a:r>
                      <a:r>
                        <a:rPr kumimoji="0" lang="en-US" altLang="zh-TW" sz="1200" b="0" i="0" u="none" strike="noStrike" kern="1200" cap="none" spc="0" normalizeH="0" baseline="0" noProof="0" dirty="0" err="1">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MVMe</a:t>
                      </a:r>
                      <a:endParaRPr kumimoji="0" lang="zh-TW" altLang="en-US"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2x 2280 M.2 </a:t>
                      </a:r>
                      <a:r>
                        <a:rPr kumimoji="0" lang="en-US" altLang="zh-TW" sz="1200" b="0" i="0" u="none" strike="noStrike" kern="1200" cap="none" spc="0" normalizeH="0" baseline="0" noProof="0" dirty="0" err="1">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MVMe</a:t>
                      </a:r>
                      <a:endParaRPr kumimoji="0" lang="zh-TW" altLang="en-US"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4703246"/>
                  </a:ext>
                </a:extLst>
              </a:tr>
              <a:tr h="561503">
                <a:tc>
                  <a:txBody>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SR-IOV support</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V</a:t>
                      </a:r>
                      <a:endParaRPr kumimoji="0" lang="zh-TW" altLang="en-US"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V</a:t>
                      </a:r>
                      <a:endParaRPr kumimoji="0" lang="zh-TW" altLang="en-US" sz="1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3582583"/>
                  </a:ext>
                </a:extLst>
              </a:tr>
            </a:tbl>
          </a:graphicData>
        </a:graphic>
      </p:graphicFrame>
      <p:pic>
        <p:nvPicPr>
          <p:cNvPr id="9" name="图片 57">
            <a:extLst>
              <a:ext uri="{FF2B5EF4-FFF2-40B4-BE49-F238E27FC236}">
                <a16:creationId xmlns:a16="http://schemas.microsoft.com/office/drawing/2014/main" id="{C6454A88-C14E-B6F8-4E08-EDC4ECEE8EA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867253" y="4017981"/>
            <a:ext cx="4620209" cy="343047"/>
          </a:xfrm>
          <a:prstGeom prst="rect">
            <a:avLst/>
          </a:prstGeom>
        </p:spPr>
      </p:pic>
      <p:pic>
        <p:nvPicPr>
          <p:cNvPr id="12" name="图片 57">
            <a:extLst>
              <a:ext uri="{FF2B5EF4-FFF2-40B4-BE49-F238E27FC236}">
                <a16:creationId xmlns:a16="http://schemas.microsoft.com/office/drawing/2014/main" id="{B81978CA-4918-4F2D-1555-0DFD1F6A7F9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165348" y="4034914"/>
            <a:ext cx="4620209" cy="343047"/>
          </a:xfrm>
          <a:prstGeom prst="rect">
            <a:avLst/>
          </a:prstGeom>
        </p:spPr>
      </p:pic>
      <p:pic>
        <p:nvPicPr>
          <p:cNvPr id="13" name="图片 57">
            <a:extLst>
              <a:ext uri="{FF2B5EF4-FFF2-40B4-BE49-F238E27FC236}">
                <a16:creationId xmlns:a16="http://schemas.microsoft.com/office/drawing/2014/main" id="{7F93991B-05D0-35D3-7D2B-EFF42BD97A0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3172598" y="4021284"/>
            <a:ext cx="4620210" cy="343047"/>
          </a:xfrm>
          <a:prstGeom prst="rect">
            <a:avLst/>
          </a:prstGeom>
        </p:spPr>
      </p:pic>
      <p:pic>
        <p:nvPicPr>
          <p:cNvPr id="14" name="图片 57">
            <a:extLst>
              <a:ext uri="{FF2B5EF4-FFF2-40B4-BE49-F238E27FC236}">
                <a16:creationId xmlns:a16="http://schemas.microsoft.com/office/drawing/2014/main" id="{FC8A55F7-1615-CF83-A50B-DABF27064B7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5244890" y="4084982"/>
            <a:ext cx="4620209" cy="343047"/>
          </a:xfrm>
          <a:prstGeom prst="rect">
            <a:avLst/>
          </a:prstGeom>
        </p:spPr>
      </p:pic>
      <p:pic>
        <p:nvPicPr>
          <p:cNvPr id="15" name="图片 57">
            <a:extLst>
              <a:ext uri="{FF2B5EF4-FFF2-40B4-BE49-F238E27FC236}">
                <a16:creationId xmlns:a16="http://schemas.microsoft.com/office/drawing/2014/main" id="{AB81B797-084F-0290-5241-58004E70ACC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7209808" y="4071351"/>
            <a:ext cx="4620209" cy="343047"/>
          </a:xfrm>
          <a:prstGeom prst="rect">
            <a:avLst/>
          </a:prstGeom>
        </p:spPr>
      </p:pic>
      <p:pic>
        <p:nvPicPr>
          <p:cNvPr id="16" name="圖片 15">
            <a:extLst>
              <a:ext uri="{FF2B5EF4-FFF2-40B4-BE49-F238E27FC236}">
                <a16:creationId xmlns:a16="http://schemas.microsoft.com/office/drawing/2014/main" id="{7CD884A4-0A94-4C45-C03B-2D8C8BC36ED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670" y1="43396" x2="5155" y2="45283"/>
                        <a14:foregroundMark x1="68557" y1="24528" x2="84536" y2="22642"/>
                      </a14:backgroundRemoval>
                    </a14:imgEffect>
                  </a14:imgLayer>
                </a14:imgProps>
              </a:ext>
            </a:extLst>
          </a:blip>
          <a:stretch>
            <a:fillRect/>
          </a:stretch>
        </p:blipFill>
        <p:spPr>
          <a:xfrm>
            <a:off x="1756537" y="864482"/>
            <a:ext cx="1848108" cy="504895"/>
          </a:xfrm>
          <a:prstGeom prst="rect">
            <a:avLst/>
          </a:prstGeom>
          <a:effectLst>
            <a:outerShdw blurRad="431800" dist="127000" dir="5760000" sx="106000" sy="106000" algn="ctr" rotWithShape="0">
              <a:srgbClr val="000000">
                <a:alpha val="34000"/>
              </a:srgbClr>
            </a:outerShdw>
          </a:effectLst>
        </p:spPr>
      </p:pic>
      <p:pic>
        <p:nvPicPr>
          <p:cNvPr id="17" name="圖片 16">
            <a:extLst>
              <a:ext uri="{FF2B5EF4-FFF2-40B4-BE49-F238E27FC236}">
                <a16:creationId xmlns:a16="http://schemas.microsoft.com/office/drawing/2014/main" id="{AFE6BC0B-4A21-BA70-341E-DB979CA97C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670" y1="43396" x2="5155" y2="45283"/>
                        <a14:foregroundMark x1="68557" y1="24528" x2="84536" y2="22642"/>
                      </a14:backgroundRemoval>
                    </a14:imgEffect>
                  </a14:imgLayer>
                </a14:imgProps>
              </a:ext>
            </a:extLst>
          </a:blip>
          <a:stretch>
            <a:fillRect/>
          </a:stretch>
        </p:blipFill>
        <p:spPr>
          <a:xfrm>
            <a:off x="3776099" y="865240"/>
            <a:ext cx="1848108" cy="504895"/>
          </a:xfrm>
          <a:prstGeom prst="rect">
            <a:avLst/>
          </a:prstGeom>
          <a:effectLst>
            <a:outerShdw blurRad="431800" dist="127000" dir="5760000" sx="106000" sy="106000" algn="ctr" rotWithShape="0">
              <a:srgbClr val="000000">
                <a:alpha val="34000"/>
              </a:srgbClr>
            </a:outerShdw>
          </a:effectLst>
        </p:spPr>
      </p:pic>
      <p:pic>
        <p:nvPicPr>
          <p:cNvPr id="18" name="圖片 17">
            <a:extLst>
              <a:ext uri="{FF2B5EF4-FFF2-40B4-BE49-F238E27FC236}">
                <a16:creationId xmlns:a16="http://schemas.microsoft.com/office/drawing/2014/main" id="{EE5BE5BB-0DAD-3B81-56E1-72A169E631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670" y1="43396" x2="5155" y2="45283"/>
                        <a14:foregroundMark x1="68557" y1="24528" x2="84536" y2="22642"/>
                      </a14:backgroundRemoval>
                    </a14:imgEffect>
                  </a14:imgLayer>
                </a14:imgProps>
              </a:ext>
            </a:extLst>
          </a:blip>
          <a:stretch>
            <a:fillRect/>
          </a:stretch>
        </p:blipFill>
        <p:spPr>
          <a:xfrm>
            <a:off x="5765978" y="886341"/>
            <a:ext cx="1848108" cy="504895"/>
          </a:xfrm>
          <a:prstGeom prst="rect">
            <a:avLst/>
          </a:prstGeom>
          <a:effectLst>
            <a:outerShdw blurRad="431800" dist="127000" dir="5760000" sx="106000" sy="106000" algn="ctr" rotWithShape="0">
              <a:srgbClr val="000000">
                <a:alpha val="34000"/>
              </a:srgbClr>
            </a:outerShdw>
          </a:effectLst>
        </p:spPr>
      </p:pic>
      <p:pic>
        <p:nvPicPr>
          <p:cNvPr id="19" name="圖片 18">
            <a:extLst>
              <a:ext uri="{FF2B5EF4-FFF2-40B4-BE49-F238E27FC236}">
                <a16:creationId xmlns:a16="http://schemas.microsoft.com/office/drawing/2014/main" id="{1F1B23BB-CB20-1FAA-9D01-E495037A6F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7869290" y="933216"/>
            <a:ext cx="1540043" cy="425165"/>
          </a:xfrm>
          <a:prstGeom prst="rect">
            <a:avLst/>
          </a:prstGeom>
          <a:effectLst>
            <a:outerShdw blurRad="431800" dist="127000" dir="5760000" sx="106000" sy="106000" algn="ctr" rotWithShape="0">
              <a:srgbClr val="000000">
                <a:alpha val="34000"/>
              </a:srgbClr>
            </a:outerShdw>
          </a:effectLst>
        </p:spPr>
      </p:pic>
      <p:pic>
        <p:nvPicPr>
          <p:cNvPr id="20" name="圖片 19">
            <a:extLst>
              <a:ext uri="{FF2B5EF4-FFF2-40B4-BE49-F238E27FC236}">
                <a16:creationId xmlns:a16="http://schemas.microsoft.com/office/drawing/2014/main" id="{EA151FB6-6E08-8B20-783A-9853A36EEF4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14595" y1="47170" x2="18919" y2="58491"/>
                        <a14:foregroundMark x1="70811" y1="66038" x2="88649" y2="66038"/>
                        <a14:foregroundMark x1="91351" y1="52830" x2="92973" y2="52830"/>
                      </a14:backgroundRemoval>
                    </a14:imgEffect>
                  </a14:imgLayer>
                </a14:imgProps>
              </a:ext>
            </a:extLst>
          </a:blip>
          <a:stretch>
            <a:fillRect/>
          </a:stretch>
        </p:blipFill>
        <p:spPr>
          <a:xfrm>
            <a:off x="9902115" y="932602"/>
            <a:ext cx="1497538" cy="429024"/>
          </a:xfrm>
          <a:prstGeom prst="rect">
            <a:avLst/>
          </a:prstGeom>
          <a:effectLst>
            <a:outerShdw blurRad="431800" dist="127000" dir="5760000" sx="106000" sy="106000" algn="ctr" rotWithShape="0">
              <a:srgbClr val="000000">
                <a:alpha val="34000"/>
              </a:srgbClr>
            </a:outerShdw>
          </a:effectLst>
        </p:spPr>
      </p:pic>
    </p:spTree>
    <p:extLst>
      <p:ext uri="{BB962C8B-B14F-4D97-AF65-F5344CB8AC3E}">
        <p14:creationId xmlns:p14="http://schemas.microsoft.com/office/powerpoint/2010/main" val="3580470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標誌 的圖片&#10;&#10;自動產生的描述">
            <a:extLst>
              <a:ext uri="{FF2B5EF4-FFF2-40B4-BE49-F238E27FC236}">
                <a16:creationId xmlns:a16="http://schemas.microsoft.com/office/drawing/2014/main" id="{DC91FCA2-4691-4880-AF7C-62D2672F20C4}"/>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80032" y="1820547"/>
            <a:ext cx="6255083" cy="4287583"/>
          </a:xfrm>
          <a:prstGeom prst="rect">
            <a:avLst/>
          </a:prstGeom>
          <a:effectLst>
            <a:outerShdw blurRad="254000" dist="228600" dir="5400000" algn="t" rotWithShape="0">
              <a:prstClr val="black">
                <a:alpha val="61000"/>
              </a:prstClr>
            </a:outerShdw>
          </a:effectLst>
        </p:spPr>
      </p:pic>
      <p:cxnSp>
        <p:nvCxnSpPr>
          <p:cNvPr id="65" name="接點: 肘形 64">
            <a:extLst>
              <a:ext uri="{FF2B5EF4-FFF2-40B4-BE49-F238E27FC236}">
                <a16:creationId xmlns:a16="http://schemas.microsoft.com/office/drawing/2014/main" id="{4F3D1659-AAEC-4153-B75E-FFF10B34BB7D}"/>
              </a:ext>
            </a:extLst>
          </p:cNvPr>
          <p:cNvCxnSpPr>
            <a:cxnSpLocks/>
          </p:cNvCxnSpPr>
          <p:nvPr/>
        </p:nvCxnSpPr>
        <p:spPr>
          <a:xfrm rot="10800000" flipV="1">
            <a:off x="7991899" y="4288900"/>
            <a:ext cx="1100989" cy="553154"/>
          </a:xfrm>
          <a:prstGeom prst="bentConnector3">
            <a:avLst>
              <a:gd name="adj1" fmla="val 26153"/>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cxnSp>
        <p:nvCxnSpPr>
          <p:cNvPr id="79" name="接點: 肘形 78">
            <a:extLst>
              <a:ext uri="{FF2B5EF4-FFF2-40B4-BE49-F238E27FC236}">
                <a16:creationId xmlns:a16="http://schemas.microsoft.com/office/drawing/2014/main" id="{70F59EC6-6E01-457F-9F4B-FB2F9290ACAB}"/>
              </a:ext>
            </a:extLst>
          </p:cNvPr>
          <p:cNvCxnSpPr>
            <a:cxnSpLocks/>
            <a:endCxn id="68" idx="2"/>
          </p:cNvCxnSpPr>
          <p:nvPr/>
        </p:nvCxnSpPr>
        <p:spPr>
          <a:xfrm flipV="1">
            <a:off x="3145324" y="6010949"/>
            <a:ext cx="2186107" cy="181130"/>
          </a:xfrm>
          <a:prstGeom prst="bentConnector2">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cxnSp>
        <p:nvCxnSpPr>
          <p:cNvPr id="64" name="接點: 肘形 63">
            <a:extLst>
              <a:ext uri="{FF2B5EF4-FFF2-40B4-BE49-F238E27FC236}">
                <a16:creationId xmlns:a16="http://schemas.microsoft.com/office/drawing/2014/main" id="{4C9C49A1-6C47-43BD-9B05-CB0ABAA2771C}"/>
              </a:ext>
            </a:extLst>
          </p:cNvPr>
          <p:cNvCxnSpPr>
            <a:cxnSpLocks/>
          </p:cNvCxnSpPr>
          <p:nvPr/>
        </p:nvCxnSpPr>
        <p:spPr>
          <a:xfrm>
            <a:off x="3145324" y="4325953"/>
            <a:ext cx="986828" cy="676079"/>
          </a:xfrm>
          <a:prstGeom prst="bentConnector3">
            <a:avLst>
              <a:gd name="adj1" fmla="val 100459"/>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cxnSp>
        <p:nvCxnSpPr>
          <p:cNvPr id="70" name="接點: 肘形 69">
            <a:extLst>
              <a:ext uri="{FF2B5EF4-FFF2-40B4-BE49-F238E27FC236}">
                <a16:creationId xmlns:a16="http://schemas.microsoft.com/office/drawing/2014/main" id="{909E61B9-C0B8-43BA-939C-BD1C65B2EE47}"/>
              </a:ext>
            </a:extLst>
          </p:cNvPr>
          <p:cNvCxnSpPr>
            <a:cxnSpLocks/>
          </p:cNvCxnSpPr>
          <p:nvPr/>
        </p:nvCxnSpPr>
        <p:spPr>
          <a:xfrm>
            <a:off x="3145325" y="1817638"/>
            <a:ext cx="2750530" cy="2596015"/>
          </a:xfrm>
          <a:prstGeom prst="bentConnector3">
            <a:avLst>
              <a:gd name="adj1" fmla="val 99702"/>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85C6EA9D-8902-4629-8CCF-55669714F3B1}"/>
              </a:ext>
            </a:extLst>
          </p:cNvPr>
          <p:cNvCxnSpPr>
            <a:cxnSpLocks/>
          </p:cNvCxnSpPr>
          <p:nvPr/>
        </p:nvCxnSpPr>
        <p:spPr>
          <a:xfrm flipV="1">
            <a:off x="3145324" y="3195873"/>
            <a:ext cx="1412341" cy="13602"/>
          </a:xfrm>
          <a:prstGeom prst="line">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cxnSp>
        <p:nvCxnSpPr>
          <p:cNvPr id="86" name="接點: 肘形 85">
            <a:extLst>
              <a:ext uri="{FF2B5EF4-FFF2-40B4-BE49-F238E27FC236}">
                <a16:creationId xmlns:a16="http://schemas.microsoft.com/office/drawing/2014/main" id="{DD7C7F66-AA45-4C60-8599-55181F942018}"/>
              </a:ext>
            </a:extLst>
          </p:cNvPr>
          <p:cNvCxnSpPr>
            <a:cxnSpLocks/>
          </p:cNvCxnSpPr>
          <p:nvPr/>
        </p:nvCxnSpPr>
        <p:spPr>
          <a:xfrm rot="10800000" flipV="1">
            <a:off x="7825966" y="1656073"/>
            <a:ext cx="1217516" cy="746396"/>
          </a:xfrm>
          <a:prstGeom prst="bentConnector3">
            <a:avLst>
              <a:gd name="adj1" fmla="val 100565"/>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01" name="接點: 肘形 100">
            <a:extLst>
              <a:ext uri="{FF2B5EF4-FFF2-40B4-BE49-F238E27FC236}">
                <a16:creationId xmlns:a16="http://schemas.microsoft.com/office/drawing/2014/main" id="{E8133D52-8187-4227-A61B-98A1890230FA}"/>
              </a:ext>
            </a:extLst>
          </p:cNvPr>
          <p:cNvCxnSpPr>
            <a:cxnSpLocks/>
          </p:cNvCxnSpPr>
          <p:nvPr/>
        </p:nvCxnSpPr>
        <p:spPr>
          <a:xfrm rot="10800000" flipV="1">
            <a:off x="5210202" y="3195872"/>
            <a:ext cx="3833281" cy="1691628"/>
          </a:xfrm>
          <a:prstGeom prst="bentConnector3">
            <a:avLst>
              <a:gd name="adj1" fmla="val 52362"/>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sp>
        <p:nvSpPr>
          <p:cNvPr id="66" name="矩形: 圓角 65">
            <a:extLst>
              <a:ext uri="{FF2B5EF4-FFF2-40B4-BE49-F238E27FC236}">
                <a16:creationId xmlns:a16="http://schemas.microsoft.com/office/drawing/2014/main" id="{1A402C5C-6581-4B13-BAF5-3C7CC895D995}"/>
              </a:ext>
            </a:extLst>
          </p:cNvPr>
          <p:cNvSpPr/>
          <p:nvPr/>
        </p:nvSpPr>
        <p:spPr>
          <a:xfrm>
            <a:off x="461599" y="1370166"/>
            <a:ext cx="2692777" cy="1405238"/>
          </a:xfrm>
          <a:prstGeom prst="roundRect">
            <a:avLst>
              <a:gd name="adj" fmla="val 4169"/>
            </a:avLst>
          </a:prstGeom>
          <a:solidFill>
            <a:srgbClr val="0505AB">
              <a:alpha val="17000"/>
            </a:srgbClr>
          </a:solidFill>
          <a:ln w="19050">
            <a:solidFill>
              <a:schemeClr val="bg1">
                <a:alpha val="54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矩形: 圓角 66">
            <a:extLst>
              <a:ext uri="{FF2B5EF4-FFF2-40B4-BE49-F238E27FC236}">
                <a16:creationId xmlns:a16="http://schemas.microsoft.com/office/drawing/2014/main" id="{167F806E-6F01-456B-962F-86EC81E53839}"/>
              </a:ext>
            </a:extLst>
          </p:cNvPr>
          <p:cNvSpPr/>
          <p:nvPr/>
        </p:nvSpPr>
        <p:spPr>
          <a:xfrm>
            <a:off x="460168" y="2981164"/>
            <a:ext cx="2692777" cy="859408"/>
          </a:xfrm>
          <a:prstGeom prst="roundRect">
            <a:avLst>
              <a:gd name="adj" fmla="val 4169"/>
            </a:avLst>
          </a:prstGeom>
          <a:solidFill>
            <a:srgbClr val="0505AB">
              <a:alpha val="17000"/>
            </a:srgbClr>
          </a:solidFill>
          <a:ln w="19050">
            <a:solidFill>
              <a:schemeClr val="bg1">
                <a:alpha val="54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矩形: 圓角 68">
            <a:extLst>
              <a:ext uri="{FF2B5EF4-FFF2-40B4-BE49-F238E27FC236}">
                <a16:creationId xmlns:a16="http://schemas.microsoft.com/office/drawing/2014/main" id="{A0DB09DB-289A-476E-99CF-8C09A523D77D}"/>
              </a:ext>
            </a:extLst>
          </p:cNvPr>
          <p:cNvSpPr/>
          <p:nvPr/>
        </p:nvSpPr>
        <p:spPr>
          <a:xfrm>
            <a:off x="9048610" y="5157955"/>
            <a:ext cx="2692777" cy="1214026"/>
          </a:xfrm>
          <a:prstGeom prst="roundRect">
            <a:avLst>
              <a:gd name="adj" fmla="val 4169"/>
            </a:avLst>
          </a:prstGeom>
          <a:solidFill>
            <a:srgbClr val="0505AB">
              <a:alpha val="17000"/>
            </a:srgbClr>
          </a:solidFill>
          <a:ln w="19050">
            <a:solidFill>
              <a:schemeClr val="bg1">
                <a:alpha val="54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矩形: 圓角 70">
            <a:extLst>
              <a:ext uri="{FF2B5EF4-FFF2-40B4-BE49-F238E27FC236}">
                <a16:creationId xmlns:a16="http://schemas.microsoft.com/office/drawing/2014/main" id="{E3323AAC-1C0E-4C28-88E0-2A4485C0B252}"/>
              </a:ext>
            </a:extLst>
          </p:cNvPr>
          <p:cNvSpPr/>
          <p:nvPr/>
        </p:nvSpPr>
        <p:spPr>
          <a:xfrm>
            <a:off x="9048610" y="3886950"/>
            <a:ext cx="2692777" cy="931493"/>
          </a:xfrm>
          <a:prstGeom prst="roundRect">
            <a:avLst>
              <a:gd name="adj" fmla="val 4169"/>
            </a:avLst>
          </a:prstGeom>
          <a:solidFill>
            <a:srgbClr val="0505AB">
              <a:alpha val="17000"/>
            </a:srgbClr>
          </a:solidFill>
          <a:ln w="19050">
            <a:solidFill>
              <a:schemeClr val="bg1">
                <a:alpha val="54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矩形: 圓角 71">
            <a:extLst>
              <a:ext uri="{FF2B5EF4-FFF2-40B4-BE49-F238E27FC236}">
                <a16:creationId xmlns:a16="http://schemas.microsoft.com/office/drawing/2014/main" id="{EC942198-8EDA-42EB-9347-6827DBD5D135}"/>
              </a:ext>
            </a:extLst>
          </p:cNvPr>
          <p:cNvSpPr/>
          <p:nvPr/>
        </p:nvSpPr>
        <p:spPr>
          <a:xfrm>
            <a:off x="9048610" y="2351731"/>
            <a:ext cx="2692777" cy="1227238"/>
          </a:xfrm>
          <a:prstGeom prst="roundRect">
            <a:avLst>
              <a:gd name="adj" fmla="val 4169"/>
            </a:avLst>
          </a:prstGeom>
          <a:solidFill>
            <a:srgbClr val="0505AB">
              <a:alpha val="17000"/>
            </a:srgbClr>
          </a:solidFill>
          <a:ln w="19050">
            <a:solidFill>
              <a:schemeClr val="bg1">
                <a:alpha val="54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矩形: 圓角 72">
            <a:extLst>
              <a:ext uri="{FF2B5EF4-FFF2-40B4-BE49-F238E27FC236}">
                <a16:creationId xmlns:a16="http://schemas.microsoft.com/office/drawing/2014/main" id="{0131428E-1276-4CB9-B074-F883AD535561}"/>
              </a:ext>
            </a:extLst>
          </p:cNvPr>
          <p:cNvSpPr/>
          <p:nvPr/>
        </p:nvSpPr>
        <p:spPr>
          <a:xfrm>
            <a:off x="9048610" y="1428818"/>
            <a:ext cx="2692777" cy="693242"/>
          </a:xfrm>
          <a:prstGeom prst="roundRect">
            <a:avLst>
              <a:gd name="adj" fmla="val 4169"/>
            </a:avLst>
          </a:prstGeom>
          <a:solidFill>
            <a:srgbClr val="0505AB">
              <a:alpha val="17000"/>
            </a:srgbClr>
          </a:solidFill>
          <a:ln w="19050">
            <a:solidFill>
              <a:schemeClr val="bg1">
                <a:alpha val="54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矩形: 圓角 73">
            <a:extLst>
              <a:ext uri="{FF2B5EF4-FFF2-40B4-BE49-F238E27FC236}">
                <a16:creationId xmlns:a16="http://schemas.microsoft.com/office/drawing/2014/main" id="{92AE5DD4-15C3-4CEA-9966-0B97DC787B2C}"/>
              </a:ext>
            </a:extLst>
          </p:cNvPr>
          <p:cNvSpPr/>
          <p:nvPr/>
        </p:nvSpPr>
        <p:spPr>
          <a:xfrm>
            <a:off x="460168" y="4045166"/>
            <a:ext cx="2692777" cy="1133651"/>
          </a:xfrm>
          <a:prstGeom prst="roundRect">
            <a:avLst>
              <a:gd name="adj" fmla="val 4169"/>
            </a:avLst>
          </a:prstGeom>
          <a:solidFill>
            <a:srgbClr val="0505AB">
              <a:alpha val="17000"/>
            </a:srgbClr>
          </a:solidFill>
          <a:ln w="19050">
            <a:solidFill>
              <a:schemeClr val="bg1">
                <a:alpha val="54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5" name="矩形: 圓角 74">
            <a:extLst>
              <a:ext uri="{FF2B5EF4-FFF2-40B4-BE49-F238E27FC236}">
                <a16:creationId xmlns:a16="http://schemas.microsoft.com/office/drawing/2014/main" id="{AE1A01B0-98BD-4C63-A1AE-1DE78AFFFE44}"/>
              </a:ext>
            </a:extLst>
          </p:cNvPr>
          <p:cNvSpPr/>
          <p:nvPr/>
        </p:nvSpPr>
        <p:spPr>
          <a:xfrm>
            <a:off x="460168" y="5442118"/>
            <a:ext cx="2692777" cy="1026077"/>
          </a:xfrm>
          <a:prstGeom prst="roundRect">
            <a:avLst>
              <a:gd name="adj" fmla="val 4169"/>
            </a:avLst>
          </a:prstGeom>
          <a:solidFill>
            <a:srgbClr val="0505AB">
              <a:alpha val="17000"/>
            </a:srgbClr>
          </a:solidFill>
          <a:ln w="19050">
            <a:solidFill>
              <a:schemeClr val="bg1">
                <a:alpha val="54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dirty="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標題 5" hidden="1">
            <a:extLst>
              <a:ext uri="{FF2B5EF4-FFF2-40B4-BE49-F238E27FC236}">
                <a16:creationId xmlns:a16="http://schemas.microsoft.com/office/drawing/2014/main" id="{7F488CF8-31F8-47AC-BCE9-BDAB528AE6CB}"/>
              </a:ext>
            </a:extLst>
          </p:cNvPr>
          <p:cNvSpPr txBox="1">
            <a:spLocks/>
          </p:cNvSpPr>
          <p:nvPr/>
        </p:nvSpPr>
        <p:spPr>
          <a:xfrm>
            <a:off x="1362613" y="248580"/>
            <a:ext cx="9337519" cy="812075"/>
          </a:xfrm>
          <a:prstGeom prst="rect">
            <a:avLst/>
          </a:prstGeom>
        </p:spPr>
        <p:txBody>
          <a:bodyPr vert="horz" lIns="0" tIns="0" rIns="0" bIns="0" rtlCol="0" anchor="t" anchorCtr="0">
            <a:noAutofit/>
          </a:bodyPr>
          <a:lstStyle>
            <a:lvl1pPr marL="0" algn="l" defTabSz="914400" rtl="0" eaLnBrk="1" latinLnBrk="0" hangingPunct="1">
              <a:lnSpc>
                <a:spcPct val="100000"/>
              </a:lnSpc>
              <a:spcBef>
                <a:spcPts val="0"/>
              </a:spcBef>
              <a:spcAft>
                <a:spcPts val="0"/>
              </a:spcAft>
              <a:buClr>
                <a:schemeClr val="lt1"/>
              </a:buClr>
              <a:buSzPts val="3300"/>
              <a:buFont typeface="Arial"/>
              <a:buNone/>
              <a:defRPr lang="zh-TW" altLang="en-US" sz="4200" b="0" i="0" kern="1200">
                <a:solidFill>
                  <a:schemeClr val="bg1"/>
                </a:solidFill>
                <a:latin typeface="+mj-ea"/>
                <a:ea typeface="+mj-ea"/>
                <a:cs typeface="Gautami" panose="020B0502040204020203" pitchFamily="34" charset="0"/>
                <a:sym typeface="Arial"/>
              </a:defRPr>
            </a:lvl1pPr>
          </a:lstStyle>
          <a:p>
            <a:pPr algn="ctr"/>
            <a:r>
              <a:rPr lang="en-US" altLang="zh-TW" sz="3600"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Inside the </a:t>
            </a:r>
            <a:r>
              <a:rPr lang="en-US" altLang="zh-TW" sz="3600" dirty="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QuCPE</a:t>
            </a:r>
            <a:r>
              <a:rPr lang="en-US" altLang="zh-TW" sz="3600"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en-US" sz="3600"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8" name="矩形: 圓角 67">
            <a:extLst>
              <a:ext uri="{FF2B5EF4-FFF2-40B4-BE49-F238E27FC236}">
                <a16:creationId xmlns:a16="http://schemas.microsoft.com/office/drawing/2014/main" id="{44D40038-56EE-4D33-875A-319320845254}"/>
              </a:ext>
            </a:extLst>
          </p:cNvPr>
          <p:cNvSpPr/>
          <p:nvPr/>
        </p:nvSpPr>
        <p:spPr>
          <a:xfrm>
            <a:off x="4490662" y="5731641"/>
            <a:ext cx="1681538" cy="279308"/>
          </a:xfrm>
          <a:prstGeom prst="roundRect">
            <a:avLst/>
          </a:prstGeom>
          <a:solidFill>
            <a:srgbClr val="FF0066">
              <a:alpha val="4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4" name="接點: 肘形 93">
            <a:extLst>
              <a:ext uri="{FF2B5EF4-FFF2-40B4-BE49-F238E27FC236}">
                <a16:creationId xmlns:a16="http://schemas.microsoft.com/office/drawing/2014/main" id="{30211E7D-7087-4485-A4AE-164597C49B2B}"/>
              </a:ext>
            </a:extLst>
          </p:cNvPr>
          <p:cNvCxnSpPr>
            <a:cxnSpLocks/>
          </p:cNvCxnSpPr>
          <p:nvPr/>
        </p:nvCxnSpPr>
        <p:spPr>
          <a:xfrm rot="10800000" flipV="1">
            <a:off x="6712390" y="2804419"/>
            <a:ext cx="2331092" cy="1758327"/>
          </a:xfrm>
          <a:prstGeom prst="bentConnector3">
            <a:avLst>
              <a:gd name="adj1" fmla="val 99324"/>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sp>
        <p:nvSpPr>
          <p:cNvPr id="107" name="矩形: 圓角 106">
            <a:extLst>
              <a:ext uri="{FF2B5EF4-FFF2-40B4-BE49-F238E27FC236}">
                <a16:creationId xmlns:a16="http://schemas.microsoft.com/office/drawing/2014/main" id="{DC192FF9-08AD-4E12-8535-0E645D5FB4D6}"/>
              </a:ext>
            </a:extLst>
          </p:cNvPr>
          <p:cNvSpPr/>
          <p:nvPr/>
        </p:nvSpPr>
        <p:spPr>
          <a:xfrm>
            <a:off x="6172200" y="5739247"/>
            <a:ext cx="840771" cy="279308"/>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08" name="接點: 肘形 107">
            <a:extLst>
              <a:ext uri="{FF2B5EF4-FFF2-40B4-BE49-F238E27FC236}">
                <a16:creationId xmlns:a16="http://schemas.microsoft.com/office/drawing/2014/main" id="{D92BC8F8-E2BF-4FD2-B2B3-08AA214EDE72}"/>
              </a:ext>
            </a:extLst>
          </p:cNvPr>
          <p:cNvCxnSpPr>
            <a:cxnSpLocks/>
          </p:cNvCxnSpPr>
          <p:nvPr/>
        </p:nvCxnSpPr>
        <p:spPr>
          <a:xfrm rot="10800000">
            <a:off x="6612802" y="6018555"/>
            <a:ext cx="2430680" cy="172590"/>
          </a:xfrm>
          <a:prstGeom prst="bentConnector3">
            <a:avLst>
              <a:gd name="adj1" fmla="val 99911"/>
            </a:avLst>
          </a:prstGeom>
          <a:ln w="12700">
            <a:solidFill>
              <a:schemeClr val="bg1"/>
            </a:solidFill>
            <a:tailEnd type="oval"/>
          </a:ln>
          <a:effectLst/>
        </p:spPr>
        <p:style>
          <a:lnRef idx="1">
            <a:schemeClr val="accent1"/>
          </a:lnRef>
          <a:fillRef idx="0">
            <a:schemeClr val="accent1"/>
          </a:fillRef>
          <a:effectRef idx="0">
            <a:schemeClr val="accent1"/>
          </a:effectRef>
          <a:fontRef idx="minor">
            <a:schemeClr val="tx1"/>
          </a:fontRef>
        </p:style>
      </p:cxnSp>
      <p:sp>
        <p:nvSpPr>
          <p:cNvPr id="30" name="文字方塊 29">
            <a:extLst>
              <a:ext uri="{FF2B5EF4-FFF2-40B4-BE49-F238E27FC236}">
                <a16:creationId xmlns:a16="http://schemas.microsoft.com/office/drawing/2014/main" id="{55021003-2065-40E0-97ED-BBAA0FFECA52}"/>
              </a:ext>
            </a:extLst>
          </p:cNvPr>
          <p:cNvSpPr txBox="1"/>
          <p:nvPr/>
        </p:nvSpPr>
        <p:spPr>
          <a:xfrm>
            <a:off x="646383" y="1897788"/>
            <a:ext cx="1774481" cy="907819"/>
          </a:xfrm>
          <a:prstGeom prst="rect">
            <a:avLst/>
          </a:prstGeom>
          <a:noFill/>
        </p:spPr>
        <p:txBody>
          <a:bodyPr wrap="square" rtlCol="0" anchor="t" anchorCtr="0">
            <a:noAutofit/>
          </a:bodyPr>
          <a:lstStyle>
            <a:defPPr>
              <a:defRPr lang="zh-CN"/>
            </a:defPPr>
            <a:lvl1pPr>
              <a:spcBef>
                <a:spcPts val="1200"/>
              </a:spcBef>
              <a:defRPr>
                <a:ln>
                  <a:solidFill>
                    <a:schemeClr val="bg1"/>
                  </a:solidFill>
                </a:ln>
                <a:solidFill>
                  <a:schemeClr val="bg1"/>
                </a:solidFill>
                <a:latin typeface="Noto Sans TC Thin" panose="020B0200000000000000" pitchFamily="34" charset="-120"/>
                <a:ea typeface="Noto Sans TC Thin" panose="020B0200000000000000" pitchFamily="34" charset="-120"/>
              </a:defRPr>
            </a:lvl1pPr>
          </a:lstStyle>
          <a:p>
            <a:pPr>
              <a:spcBef>
                <a:spcPts val="0"/>
              </a:spcBef>
            </a:pPr>
            <a:r>
              <a:rPr lang="en-US" altLang="zh-TW" sz="1600"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Xeon D-2123IT</a:t>
            </a:r>
          </a:p>
          <a:p>
            <a:pPr>
              <a:spcBef>
                <a:spcPts val="0"/>
              </a:spcBef>
            </a:pPr>
            <a:r>
              <a:rPr lang="en-US" altLang="zh-TW" sz="1600"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Xeon D-2146NT</a:t>
            </a:r>
          </a:p>
          <a:p>
            <a:pPr>
              <a:spcBef>
                <a:spcPts val="0"/>
              </a:spcBef>
            </a:pPr>
            <a:r>
              <a:rPr lang="en-US" altLang="zh-TW" sz="1600"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Xeon D-2166NT</a:t>
            </a:r>
            <a:endParaRPr lang="zh-TW" altLang="en-US" sz="1600"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1" name="圖片 30">
            <a:extLst>
              <a:ext uri="{FF2B5EF4-FFF2-40B4-BE49-F238E27FC236}">
                <a16:creationId xmlns:a16="http://schemas.microsoft.com/office/drawing/2014/main" id="{A8348C05-3A4C-45C7-8876-D9A8239A059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46676" y="1943344"/>
            <a:ext cx="878974" cy="801624"/>
          </a:xfrm>
          <a:prstGeom prst="rect">
            <a:avLst/>
          </a:prstGeom>
        </p:spPr>
      </p:pic>
      <p:sp>
        <p:nvSpPr>
          <p:cNvPr id="34" name="文字方塊 33">
            <a:extLst>
              <a:ext uri="{FF2B5EF4-FFF2-40B4-BE49-F238E27FC236}">
                <a16:creationId xmlns:a16="http://schemas.microsoft.com/office/drawing/2014/main" id="{548C0C30-D883-40AE-9F4F-E263F9BE4965}"/>
              </a:ext>
            </a:extLst>
          </p:cNvPr>
          <p:cNvSpPr txBox="1"/>
          <p:nvPr/>
        </p:nvSpPr>
        <p:spPr>
          <a:xfrm>
            <a:off x="646383" y="1442178"/>
            <a:ext cx="2462901" cy="400110"/>
          </a:xfrm>
          <a:prstGeom prst="rect">
            <a:avLst/>
          </a:prstGeom>
          <a:noFill/>
        </p:spPr>
        <p:txBody>
          <a:bodyPr wrap="square">
            <a:spAutoFit/>
          </a:bodyPr>
          <a:lstStyle/>
          <a:p>
            <a:pPr>
              <a:spcBef>
                <a:spcPts val="1200"/>
              </a:spcBef>
            </a:pPr>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Intel® Xeon®  D</a:t>
            </a:r>
            <a:endParaRPr lang="en-US" altLang="zh-TW" sz="2000" b="1" kern="18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2" name="文字方塊 51">
            <a:extLst>
              <a:ext uri="{FF2B5EF4-FFF2-40B4-BE49-F238E27FC236}">
                <a16:creationId xmlns:a16="http://schemas.microsoft.com/office/drawing/2014/main" id="{203557C5-1384-446E-B247-81172388A862}"/>
              </a:ext>
            </a:extLst>
          </p:cNvPr>
          <p:cNvSpPr txBox="1"/>
          <p:nvPr/>
        </p:nvSpPr>
        <p:spPr>
          <a:xfrm>
            <a:off x="9211081" y="1441002"/>
            <a:ext cx="2132965" cy="686645"/>
          </a:xfrm>
          <a:prstGeom prst="rect">
            <a:avLst/>
          </a:prstGeom>
          <a:noFill/>
        </p:spPr>
        <p:txBody>
          <a:bodyPr wrap="square" rtlCol="0" anchor="t" anchorCtr="0">
            <a:noAutofit/>
          </a:bodyPr>
          <a:lstStyle/>
          <a:p>
            <a:pPr>
              <a:spcBef>
                <a:spcPts val="1200"/>
              </a:spcBef>
            </a:pPr>
            <a:r>
              <a:rPr lang="en-US" altLang="zh-TW"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Dual 300W</a:t>
            </a:r>
            <a:r>
              <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Power</a:t>
            </a:r>
            <a:br>
              <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(Main/Backup)</a:t>
            </a:r>
          </a:p>
        </p:txBody>
      </p:sp>
      <p:sp>
        <p:nvSpPr>
          <p:cNvPr id="39" name="文字方塊 38">
            <a:extLst>
              <a:ext uri="{FF2B5EF4-FFF2-40B4-BE49-F238E27FC236}">
                <a16:creationId xmlns:a16="http://schemas.microsoft.com/office/drawing/2014/main" id="{50B2A658-0636-41C7-817A-EFFDF5F77FCA}"/>
              </a:ext>
            </a:extLst>
          </p:cNvPr>
          <p:cNvSpPr txBox="1"/>
          <p:nvPr/>
        </p:nvSpPr>
        <p:spPr>
          <a:xfrm>
            <a:off x="655435" y="3084872"/>
            <a:ext cx="2132965" cy="907819"/>
          </a:xfrm>
          <a:prstGeom prst="rect">
            <a:avLst/>
          </a:prstGeom>
          <a:noFill/>
        </p:spPr>
        <p:txBody>
          <a:bodyPr wrap="square" rtlCol="0" anchor="t" anchorCtr="0">
            <a:noAutofit/>
          </a:bodyPr>
          <a:lstStyle>
            <a:defPPr>
              <a:defRPr lang="zh-CN"/>
            </a:defPPr>
            <a:lvl1pPr>
              <a:spcBef>
                <a:spcPts val="1200"/>
              </a:spcBef>
              <a:defRPr>
                <a:ln>
                  <a:solidFill>
                    <a:schemeClr val="bg1"/>
                  </a:solidFill>
                </a:ln>
                <a:solidFill>
                  <a:schemeClr val="bg1"/>
                </a:solidFill>
                <a:latin typeface="Noto Sans TC Thin" panose="020B0200000000000000" pitchFamily="34" charset="-120"/>
                <a:ea typeface="Noto Sans TC Thin" panose="020B0200000000000000" pitchFamily="34" charset="-120"/>
              </a:defRPr>
            </a:lvl1pPr>
          </a:lstStyle>
          <a:p>
            <a:r>
              <a:rPr lang="en-US" altLang="zh-TW"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 x PCIE Gen3 x 8</a:t>
            </a:r>
            <a:br>
              <a:rPr lang="en-US" altLang="zh-TW"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FH/HL</a:t>
            </a:r>
          </a:p>
        </p:txBody>
      </p:sp>
      <p:sp>
        <p:nvSpPr>
          <p:cNvPr id="42" name="文字方塊 41">
            <a:extLst>
              <a:ext uri="{FF2B5EF4-FFF2-40B4-BE49-F238E27FC236}">
                <a16:creationId xmlns:a16="http://schemas.microsoft.com/office/drawing/2014/main" id="{B8E79BFA-12CE-4297-978D-F16F4540BE59}"/>
              </a:ext>
            </a:extLst>
          </p:cNvPr>
          <p:cNvSpPr txBox="1"/>
          <p:nvPr/>
        </p:nvSpPr>
        <p:spPr>
          <a:xfrm>
            <a:off x="685845" y="4163334"/>
            <a:ext cx="2294186" cy="907819"/>
          </a:xfrm>
          <a:prstGeom prst="rect">
            <a:avLst/>
          </a:prstGeom>
          <a:noFill/>
        </p:spPr>
        <p:txBody>
          <a:bodyPr wrap="square" rtlCol="0" anchor="t" anchorCtr="0">
            <a:noAutofit/>
          </a:bodyPr>
          <a:lstStyle>
            <a:defPPr>
              <a:defRPr lang="zh-CN"/>
            </a:defPPr>
            <a:lvl1pPr>
              <a:spcBef>
                <a:spcPts val="1200"/>
              </a:spcBef>
              <a:defRPr>
                <a:ln>
                  <a:solidFill>
                    <a:schemeClr val="bg1"/>
                  </a:solidFill>
                </a:ln>
                <a:solidFill>
                  <a:schemeClr val="bg1"/>
                </a:solidFill>
                <a:latin typeface="Noto Sans TC Thin" panose="020B0200000000000000" pitchFamily="34" charset="-120"/>
                <a:ea typeface="Noto Sans TC Thin" panose="020B0200000000000000" pitchFamily="34" charset="-120"/>
              </a:defRPr>
            </a:lvl1pPr>
          </a:lstStyle>
          <a:p>
            <a:r>
              <a:rPr lang="en-US" altLang="zh-TW"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 x Network module</a:t>
            </a:r>
            <a:br>
              <a:rPr lang="zh-TW" altLang="en-US"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Expansion for 10GbE / 25GbE</a:t>
            </a:r>
            <a:endParaRPr lang="zh-TW" altLang="en-US"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 name="文字方塊 44">
            <a:extLst>
              <a:ext uri="{FF2B5EF4-FFF2-40B4-BE49-F238E27FC236}">
                <a16:creationId xmlns:a16="http://schemas.microsoft.com/office/drawing/2014/main" id="{D8819199-55DF-4345-A03D-2837B05D5019}"/>
              </a:ext>
            </a:extLst>
          </p:cNvPr>
          <p:cNvSpPr txBox="1"/>
          <p:nvPr/>
        </p:nvSpPr>
        <p:spPr>
          <a:xfrm>
            <a:off x="646383" y="5654220"/>
            <a:ext cx="1983571" cy="761979"/>
          </a:xfrm>
          <a:prstGeom prst="rect">
            <a:avLst/>
          </a:prstGeom>
          <a:noFill/>
        </p:spPr>
        <p:txBody>
          <a:bodyPr wrap="square" rtlCol="0" anchor="t" anchorCtr="0">
            <a:noAutofit/>
          </a:bodyPr>
          <a:lstStyle>
            <a:defPPr>
              <a:defRPr lang="zh-CN"/>
            </a:defPPr>
            <a:lvl1pPr>
              <a:spcBef>
                <a:spcPts val="1200"/>
              </a:spcBef>
              <a:defRPr>
                <a:ln>
                  <a:solidFill>
                    <a:schemeClr val="bg1"/>
                  </a:solidFill>
                </a:ln>
                <a:solidFill>
                  <a:schemeClr val="bg1"/>
                </a:solidFill>
                <a:latin typeface="Noto Sans TC Thin" panose="020B0200000000000000" pitchFamily="34" charset="-120"/>
                <a:ea typeface="Noto Sans TC Thin" panose="020B0200000000000000" pitchFamily="34" charset="-120"/>
              </a:defRPr>
            </a:lvl1pPr>
          </a:lstStyle>
          <a:p>
            <a:r>
              <a:rPr lang="en-US" altLang="zh-TW"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a:t>
            </a:r>
            <a:r>
              <a:rPr lang="zh-TW" altLang="en-US"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2.5GbE RJ45</a:t>
            </a:r>
            <a:r>
              <a:rPr lang="zh-TW" altLang="en-US"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dirty="0">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ports</a:t>
            </a:r>
          </a:p>
        </p:txBody>
      </p:sp>
      <p:sp>
        <p:nvSpPr>
          <p:cNvPr id="54" name="文字方塊 53">
            <a:extLst>
              <a:ext uri="{FF2B5EF4-FFF2-40B4-BE49-F238E27FC236}">
                <a16:creationId xmlns:a16="http://schemas.microsoft.com/office/drawing/2014/main" id="{93DBB46E-866B-416E-BE8D-52FD6000A7F5}"/>
              </a:ext>
            </a:extLst>
          </p:cNvPr>
          <p:cNvSpPr txBox="1"/>
          <p:nvPr/>
        </p:nvSpPr>
        <p:spPr>
          <a:xfrm>
            <a:off x="9220997" y="2507192"/>
            <a:ext cx="2350517" cy="686645"/>
          </a:xfrm>
          <a:prstGeom prst="rect">
            <a:avLst/>
          </a:prstGeom>
          <a:noFill/>
        </p:spPr>
        <p:txBody>
          <a:bodyPr wrap="square" rtlCol="0" anchor="t" anchorCtr="0">
            <a:noAutofit/>
          </a:bodyPr>
          <a:lstStyle>
            <a:defPPr>
              <a:defRPr lang="zh-CN"/>
            </a:defPPr>
            <a:lvl1pPr>
              <a:spcBef>
                <a:spcPts val="1200"/>
              </a:spcBef>
              <a:defRPr>
                <a:ln>
                  <a:solidFill>
                    <a:schemeClr val="bg1"/>
                  </a:solidFill>
                </a:ln>
                <a:solidFill>
                  <a:schemeClr val="bg1"/>
                </a:solidFill>
                <a:latin typeface="Noto Sans TC Thin" panose="020B0200000000000000" pitchFamily="34" charset="-120"/>
                <a:ea typeface="Noto Sans TC Thin" panose="020B0200000000000000" pitchFamily="34" charset="-120"/>
              </a:defRPr>
            </a:lvl1pPr>
          </a:lstStyle>
          <a:p>
            <a:r>
              <a:rPr lang="en-US" altLang="zh-TW">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 DDR4 Slots, up to 128GB (U-DIMM) &amp; 256GB (R-DIMM)</a:t>
            </a:r>
          </a:p>
        </p:txBody>
      </p:sp>
      <p:sp>
        <p:nvSpPr>
          <p:cNvPr id="58" name="文字方塊 57">
            <a:extLst>
              <a:ext uri="{FF2B5EF4-FFF2-40B4-BE49-F238E27FC236}">
                <a16:creationId xmlns:a16="http://schemas.microsoft.com/office/drawing/2014/main" id="{91DB5D5B-40FA-4656-AB61-F2C22751BC97}"/>
              </a:ext>
            </a:extLst>
          </p:cNvPr>
          <p:cNvSpPr txBox="1"/>
          <p:nvPr/>
        </p:nvSpPr>
        <p:spPr>
          <a:xfrm>
            <a:off x="9220997" y="4056562"/>
            <a:ext cx="2350517" cy="686645"/>
          </a:xfrm>
          <a:prstGeom prst="rect">
            <a:avLst/>
          </a:prstGeom>
          <a:noFill/>
        </p:spPr>
        <p:txBody>
          <a:bodyPr wrap="square" rtlCol="0" anchor="t" anchorCtr="0">
            <a:noAutofit/>
          </a:bodyPr>
          <a:lstStyle>
            <a:defPPr>
              <a:defRPr lang="zh-CN"/>
            </a:defPPr>
            <a:lvl1pPr>
              <a:spcBef>
                <a:spcPts val="1200"/>
              </a:spcBef>
              <a:defRPr>
                <a:ln>
                  <a:solidFill>
                    <a:schemeClr val="bg1"/>
                  </a:solidFill>
                </a:ln>
                <a:solidFill>
                  <a:schemeClr val="bg1"/>
                </a:solidFill>
                <a:latin typeface="Noto Sans TC Thin" panose="020B0200000000000000" pitchFamily="34" charset="-120"/>
                <a:ea typeface="Noto Sans TC Thin" panose="020B0200000000000000" pitchFamily="34" charset="-120"/>
              </a:defRPr>
            </a:lvl1pPr>
          </a:lstStyle>
          <a:p>
            <a:r>
              <a:rPr lang="en-US" altLang="zh-TW">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2.5” slots</a:t>
            </a:r>
            <a:br>
              <a:rPr lang="zh-TW" altLang="en-US">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 SATA 6Gbps</a:t>
            </a:r>
          </a:p>
        </p:txBody>
      </p:sp>
      <p:sp>
        <p:nvSpPr>
          <p:cNvPr id="63" name="文字方塊 62">
            <a:extLst>
              <a:ext uri="{FF2B5EF4-FFF2-40B4-BE49-F238E27FC236}">
                <a16:creationId xmlns:a16="http://schemas.microsoft.com/office/drawing/2014/main" id="{28485190-10F7-4D99-985F-47834AE685CC}"/>
              </a:ext>
            </a:extLst>
          </p:cNvPr>
          <p:cNvSpPr txBox="1"/>
          <p:nvPr/>
        </p:nvSpPr>
        <p:spPr>
          <a:xfrm>
            <a:off x="9220997" y="5342897"/>
            <a:ext cx="2477020" cy="920694"/>
          </a:xfrm>
          <a:prstGeom prst="rect">
            <a:avLst/>
          </a:prstGeom>
          <a:noFill/>
        </p:spPr>
        <p:txBody>
          <a:bodyPr wrap="square" rtlCol="0" anchor="t" anchorCtr="0">
            <a:noAutofit/>
          </a:bodyPr>
          <a:lstStyle>
            <a:defPPr>
              <a:defRPr lang="zh-CN"/>
            </a:defPPr>
            <a:lvl1pPr>
              <a:spcBef>
                <a:spcPts val="1200"/>
              </a:spcBef>
              <a:defRPr>
                <a:ln>
                  <a:solidFill>
                    <a:schemeClr val="bg1"/>
                  </a:solidFill>
                </a:ln>
                <a:solidFill>
                  <a:schemeClr val="bg1"/>
                </a:solidFill>
                <a:latin typeface="Noto Sans TC Thin" panose="020B0200000000000000" pitchFamily="34" charset="-120"/>
                <a:ea typeface="Noto Sans TC Thin" panose="020B0200000000000000" pitchFamily="34" charset="-120"/>
              </a:defRPr>
            </a:lvl1pPr>
          </a:lstStyle>
          <a:p>
            <a:r>
              <a:rPr lang="en-US" altLang="zh-TW">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10GbE SFP+</a:t>
            </a:r>
            <a:br>
              <a:rPr lang="en-US" altLang="zh-TW">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Fiber</a:t>
            </a:r>
            <a:r>
              <a:rPr lang="zh-TW" altLang="en-US">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(SR-IOV</a:t>
            </a:r>
            <a:r>
              <a:rPr lang="zh-TW" altLang="en-US">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supported)</a:t>
            </a:r>
            <a:endParaRPr lang="zh-TW" altLang="en-US">
              <a:ln>
                <a:noFill/>
              </a:l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F12119AD-CD7C-CFC6-E96E-B534FA01F9E3}"/>
              </a:ext>
            </a:extLst>
          </p:cNvPr>
          <p:cNvSpPr>
            <a:spLocks noGrp="1"/>
          </p:cNvSpPr>
          <p:nvPr>
            <p:ph type="title"/>
          </p:nvPr>
        </p:nvSpPr>
        <p:spPr/>
        <p:txBody>
          <a:bodyPr/>
          <a:lstStyle/>
          <a:p>
            <a:r>
              <a:rPr lang="en-US" altLang="zh-TW" dirty="0">
                <a:latin typeface="Arial" panose="020B0604020202020204" pitchFamily="34" charset="0"/>
                <a:sym typeface="Arial" panose="020B0604020202020204" pitchFamily="34" charset="0"/>
              </a:rPr>
              <a:t>Inside the </a:t>
            </a:r>
            <a:r>
              <a:rPr lang="en-US" altLang="zh-TW" dirty="0" err="1">
                <a:latin typeface="Arial" panose="020B0604020202020204" pitchFamily="34" charset="0"/>
                <a:sym typeface="Arial" panose="020B0604020202020204" pitchFamily="34" charset="0"/>
              </a:rPr>
              <a:t>QuCPE</a:t>
            </a:r>
            <a:r>
              <a:rPr lang="en-US" altLang="zh-TW" dirty="0">
                <a:latin typeface="Arial" panose="020B0604020202020204" pitchFamily="34" charset="0"/>
                <a:sym typeface="Arial" panose="020B0604020202020204" pitchFamily="34" charset="0"/>
              </a:rPr>
              <a:t> </a:t>
            </a:r>
            <a:endParaRPr lang="zh-TW" altLang="en-US"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5204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D19CB91-CE01-41AF-9A76-329E1E878687}"/>
              </a:ext>
            </a:extLst>
          </p:cNvPr>
          <p:cNvSpPr>
            <a:spLocks noGrp="1"/>
          </p:cNvSpPr>
          <p:nvPr>
            <p:ph type="title"/>
          </p:nvPr>
        </p:nvSpPr>
        <p:spPr/>
        <p:txBody>
          <a:bodyPr/>
          <a:lstStyle/>
          <a:p>
            <a:r>
              <a:rPr lang="en-US" altLang="zh-TW" dirty="0">
                <a:solidFill>
                  <a:schemeClr val="bg1"/>
                </a:solidFill>
                <a:latin typeface="Arial" panose="020B0604020202020204" pitchFamily="34" charset="0"/>
                <a:cs typeface="Arial" panose="020B0604020202020204" pitchFamily="34" charset="0"/>
                <a:sym typeface="Arial" panose="020B0604020202020204" pitchFamily="34" charset="0"/>
              </a:rPr>
              <a:t>High speed expansion with Network module</a:t>
            </a:r>
            <a:endParaRPr lang="zh-TW" altLang="en-US"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2" name="矩形 1">
            <a:extLst>
              <a:ext uri="{FF2B5EF4-FFF2-40B4-BE49-F238E27FC236}">
                <a16:creationId xmlns:a16="http://schemas.microsoft.com/office/drawing/2014/main" id="{9DF24CE7-5CBF-FCDD-37B9-B911362F1500}"/>
              </a:ext>
            </a:extLst>
          </p:cNvPr>
          <p:cNvSpPr/>
          <p:nvPr/>
        </p:nvSpPr>
        <p:spPr>
          <a:xfrm>
            <a:off x="1347760" y="3308516"/>
            <a:ext cx="1863342" cy="3106177"/>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F848A9B5-2F1C-E493-5556-A3D5C1F7B5C7}"/>
              </a:ext>
            </a:extLst>
          </p:cNvPr>
          <p:cNvSpPr/>
          <p:nvPr/>
        </p:nvSpPr>
        <p:spPr>
          <a:xfrm>
            <a:off x="5671874" y="2166358"/>
            <a:ext cx="2402743" cy="4248336"/>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圓角 3">
            <a:extLst>
              <a:ext uri="{FF2B5EF4-FFF2-40B4-BE49-F238E27FC236}">
                <a16:creationId xmlns:a16="http://schemas.microsoft.com/office/drawing/2014/main" id="{95DFEAAC-A840-F8CF-790E-368280F4BCD6}"/>
              </a:ext>
            </a:extLst>
          </p:cNvPr>
          <p:cNvSpPr/>
          <p:nvPr/>
        </p:nvSpPr>
        <p:spPr>
          <a:xfrm>
            <a:off x="1350230" y="2166356"/>
            <a:ext cx="9491531" cy="1142161"/>
          </a:xfrm>
          <a:prstGeom prst="roundRect">
            <a:avLst>
              <a:gd name="adj" fmla="val 0"/>
            </a:avLst>
          </a:prstGeom>
          <a:solidFill>
            <a:srgbClr val="0505AB">
              <a:alpha val="54902"/>
            </a:srgbClr>
          </a:solidFill>
          <a:ln w="19050">
            <a:noFill/>
          </a:ln>
          <a:effectLst>
            <a:outerShdw blurRad="3175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矩形: 圓角 5">
            <a:extLst>
              <a:ext uri="{FF2B5EF4-FFF2-40B4-BE49-F238E27FC236}">
                <a16:creationId xmlns:a16="http://schemas.microsoft.com/office/drawing/2014/main" id="{69382F66-F4E0-89A0-4C7E-8EA92D109C69}"/>
              </a:ext>
            </a:extLst>
          </p:cNvPr>
          <p:cNvSpPr/>
          <p:nvPr/>
        </p:nvSpPr>
        <p:spPr>
          <a:xfrm>
            <a:off x="1350229" y="5215100"/>
            <a:ext cx="9491531" cy="696283"/>
          </a:xfrm>
          <a:prstGeom prst="roundRect">
            <a:avLst>
              <a:gd name="adj" fmla="val 0"/>
            </a:avLst>
          </a:prstGeom>
          <a:solidFill>
            <a:srgbClr val="0505AB">
              <a:alpha val="25000"/>
            </a:srgbClr>
          </a:solidFill>
          <a:ln w="19050">
            <a:noFill/>
          </a:ln>
          <a:effectLst>
            <a:outerShdw blurRad="3175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圓角 6">
            <a:extLst>
              <a:ext uri="{FF2B5EF4-FFF2-40B4-BE49-F238E27FC236}">
                <a16:creationId xmlns:a16="http://schemas.microsoft.com/office/drawing/2014/main" id="{CFD766BB-C4BD-DDC3-DB67-453159575B15}"/>
              </a:ext>
            </a:extLst>
          </p:cNvPr>
          <p:cNvSpPr/>
          <p:nvPr/>
        </p:nvSpPr>
        <p:spPr>
          <a:xfrm>
            <a:off x="1350229" y="3955563"/>
            <a:ext cx="9491531" cy="696283"/>
          </a:xfrm>
          <a:prstGeom prst="roundRect">
            <a:avLst>
              <a:gd name="adj" fmla="val 0"/>
            </a:avLst>
          </a:prstGeom>
          <a:solidFill>
            <a:srgbClr val="0505AB">
              <a:alpha val="25000"/>
            </a:srgbClr>
          </a:solidFill>
          <a:ln w="19050">
            <a:noFill/>
          </a:ln>
          <a:effectLst>
            <a:outerShdw blurRad="3175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8" name="表格 5">
            <a:extLst>
              <a:ext uri="{FF2B5EF4-FFF2-40B4-BE49-F238E27FC236}">
                <a16:creationId xmlns:a16="http://schemas.microsoft.com/office/drawing/2014/main" id="{42E41F6D-0629-D920-6603-EE29241D2125}"/>
              </a:ext>
            </a:extLst>
          </p:cNvPr>
          <p:cNvGraphicFramePr>
            <a:graphicFrameLocks noGrp="1"/>
          </p:cNvGraphicFramePr>
          <p:nvPr>
            <p:extLst>
              <p:ext uri="{D42A27DB-BD31-4B8C-83A1-F6EECF244321}">
                <p14:modId xmlns:p14="http://schemas.microsoft.com/office/powerpoint/2010/main" val="812184674"/>
              </p:ext>
            </p:extLst>
          </p:nvPr>
        </p:nvGraphicFramePr>
        <p:xfrm>
          <a:off x="1350231" y="2166357"/>
          <a:ext cx="9491535" cy="4248336"/>
        </p:xfrm>
        <a:graphic>
          <a:graphicData uri="http://schemas.openxmlformats.org/drawingml/2006/table">
            <a:tbl>
              <a:tblPr firstRow="1" bandRow="1">
                <a:effectLst>
                  <a:outerShdw blurRad="114300" dist="152400" dir="8820000" algn="r" rotWithShape="0">
                    <a:prstClr val="black">
                      <a:alpha val="21000"/>
                    </a:prstClr>
                  </a:outerShdw>
                </a:effectLst>
                <a:tableStyleId>{5C22544A-7EE6-4342-B048-85BDC9FD1C3A}</a:tableStyleId>
              </a:tblPr>
              <a:tblGrid>
                <a:gridCol w="1633731">
                  <a:extLst>
                    <a:ext uri="{9D8B030D-6E8A-4147-A177-3AD203B41FA5}">
                      <a16:colId xmlns:a16="http://schemas.microsoft.com/office/drawing/2014/main" val="1793695931"/>
                    </a:ext>
                  </a:extLst>
                </a:gridCol>
                <a:gridCol w="2637993">
                  <a:extLst>
                    <a:ext uri="{9D8B030D-6E8A-4147-A177-3AD203B41FA5}">
                      <a16:colId xmlns:a16="http://schemas.microsoft.com/office/drawing/2014/main" val="1212819420"/>
                    </a:ext>
                  </a:extLst>
                </a:gridCol>
                <a:gridCol w="2475412">
                  <a:extLst>
                    <a:ext uri="{9D8B030D-6E8A-4147-A177-3AD203B41FA5}">
                      <a16:colId xmlns:a16="http://schemas.microsoft.com/office/drawing/2014/main" val="1575057935"/>
                    </a:ext>
                  </a:extLst>
                </a:gridCol>
                <a:gridCol w="2744399">
                  <a:extLst>
                    <a:ext uri="{9D8B030D-6E8A-4147-A177-3AD203B41FA5}">
                      <a16:colId xmlns:a16="http://schemas.microsoft.com/office/drawing/2014/main" val="1023449535"/>
                    </a:ext>
                  </a:extLst>
                </a:gridCol>
              </a:tblGrid>
              <a:tr h="1081009">
                <a:tc>
                  <a:txBody>
                    <a:bodyPr/>
                    <a:lstStyle/>
                    <a:p>
                      <a:pPr>
                        <a:lnSpc>
                          <a:spcPct val="150000"/>
                        </a:lnSpc>
                      </a:pPr>
                      <a:endParaRPr lang="zh-TW" altLang="en-US">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600" b="0">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PulM-10G4SF-XL710</a:t>
                      </a:r>
                    </a:p>
                  </a:txBody>
                  <a:tcPr marL="121920" marR="121920" marT="60960" marB="144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600" b="0">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PulM-10G4SF-MLX</a:t>
                      </a:r>
                    </a:p>
                  </a:txBody>
                  <a:tcPr marL="121920" marR="121920" marT="60960" marB="144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0">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PulM-25G2SF-MLX</a:t>
                      </a:r>
                    </a:p>
                  </a:txBody>
                  <a:tcPr marL="121920" marR="121920" marT="60960" marB="144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extLst>
                  <a:ext uri="{0D108BD9-81ED-4DB2-BD59-A6C34878D82A}">
                    <a16:rowId xmlns:a16="http://schemas.microsoft.com/office/drawing/2014/main" val="1583970155"/>
                  </a:ext>
                </a:extLst>
              </a:tr>
              <a:tr h="6357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Speed</a:t>
                      </a:r>
                      <a:endParaRPr lang="zh-TW" altLang="en-US"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10</a:t>
                      </a:r>
                      <a:r>
                        <a:rPr lang="zh-TW" altLang="en-US" sz="1400" baseline="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 </a:t>
                      </a:r>
                      <a:r>
                        <a:rPr lang="en-US" altLang="zh-TW" sz="1400" baseline="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GbE</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10</a:t>
                      </a:r>
                      <a:r>
                        <a:rPr lang="zh-TW" altLang="en-US" sz="1400" baseline="0"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 </a:t>
                      </a:r>
                      <a:r>
                        <a:rPr lang="en-US" altLang="zh-TW" sz="1400" baseline="0"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GbE</a:t>
                      </a:r>
                      <a:endParaRPr lang="zh-TW" altLang="en-US" sz="1400"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aseline="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25</a:t>
                      </a:r>
                      <a:r>
                        <a:rPr lang="zh-TW" altLang="en-US" sz="1400" baseline="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 </a:t>
                      </a:r>
                      <a:r>
                        <a:rPr lang="en-US" altLang="zh-TW" sz="1400" baseline="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GbE</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extLst>
                  <a:ext uri="{0D108BD9-81ED-4DB2-BD59-A6C34878D82A}">
                    <a16:rowId xmlns:a16="http://schemas.microsoft.com/office/drawing/2014/main" val="4090886712"/>
                  </a:ext>
                </a:extLst>
              </a:tr>
              <a:tr h="721357">
                <a:tc>
                  <a:txBody>
                    <a:bodyPr/>
                    <a:lstStyle/>
                    <a:p>
                      <a:pPr algn="ctr"/>
                      <a:r>
                        <a:rPr lang="en-US" altLang="zh-TW"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Ports</a:t>
                      </a:r>
                      <a:endParaRPr lang="zh-TW" altLang="en-US"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4</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4</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2</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extLst>
                  <a:ext uri="{0D108BD9-81ED-4DB2-BD59-A6C34878D82A}">
                    <a16:rowId xmlns:a16="http://schemas.microsoft.com/office/drawing/2014/main" val="968529802"/>
                  </a:ext>
                </a:extLst>
              </a:tr>
              <a:tr h="5666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Interface</a:t>
                      </a:r>
                      <a:endParaRPr lang="zh-TW" altLang="en-US"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SFP+</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SFP+</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SFP28</a:t>
                      </a: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extLst>
                  <a:ext uri="{0D108BD9-81ED-4DB2-BD59-A6C34878D82A}">
                    <a16:rowId xmlns:a16="http://schemas.microsoft.com/office/drawing/2014/main" val="1627166586"/>
                  </a:ext>
                </a:extLst>
              </a:tr>
              <a:tr h="726297">
                <a:tc>
                  <a:txBody>
                    <a:bodyPr/>
                    <a:lstStyle/>
                    <a:p>
                      <a:pPr algn="ctr"/>
                      <a:r>
                        <a:rPr lang="en-US" altLang="zh-TW"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Processor</a:t>
                      </a: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Intel</a:t>
                      </a:r>
                    </a:p>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XL710</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Nvidia </a:t>
                      </a:r>
                    </a:p>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Mellanox ConnectX-4 </a:t>
                      </a: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Nvidia</a:t>
                      </a:r>
                    </a:p>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Mellanox ConnectX-4 </a:t>
                      </a:r>
                      <a:endParaRPr lang="zh-TW" altLang="en-US"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extLst>
                  <a:ext uri="{0D108BD9-81ED-4DB2-BD59-A6C34878D82A}">
                    <a16:rowId xmlns:a16="http://schemas.microsoft.com/office/drawing/2014/main" val="3122787698"/>
                  </a:ext>
                </a:extLst>
              </a:tr>
              <a:tr h="5172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Bus</a:t>
                      </a:r>
                      <a:endParaRPr lang="zh-TW" altLang="en-US" sz="1400" b="1"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endParaRP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algn="ct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PCIe 3.0 x8</a:t>
                      </a: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PCIe 3.0 x8</a:t>
                      </a: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chemeClr val="bg1"/>
                          </a:solidFill>
                          <a:latin typeface="Arial" panose="020B0604020202020204" pitchFamily="34" charset="0"/>
                          <a:ea typeface="微軟正黑體" panose="020B0604030504040204" pitchFamily="34" charset="-120"/>
                          <a:cs typeface="Open Sans" panose="020B0606030504020204" pitchFamily="34" charset="0"/>
                          <a:sym typeface="Arial" panose="020B0604020202020204" pitchFamily="34" charset="0"/>
                        </a:rPr>
                        <a:t>PCIe 3.0 x8</a:t>
                      </a:r>
                    </a:p>
                  </a:txBody>
                  <a:tcPr marL="121920" marR="12192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4902"/>
                      </a:srgbClr>
                    </a:solidFill>
                  </a:tcPr>
                </a:tc>
                <a:extLst>
                  <a:ext uri="{0D108BD9-81ED-4DB2-BD59-A6C34878D82A}">
                    <a16:rowId xmlns:a16="http://schemas.microsoft.com/office/drawing/2014/main" val="3247102844"/>
                  </a:ext>
                </a:extLst>
              </a:tr>
            </a:tbl>
          </a:graphicData>
        </a:graphic>
      </p:graphicFrame>
      <p:pic>
        <p:nvPicPr>
          <p:cNvPr id="9" name="圖片 8">
            <a:extLst>
              <a:ext uri="{FF2B5EF4-FFF2-40B4-BE49-F238E27FC236}">
                <a16:creationId xmlns:a16="http://schemas.microsoft.com/office/drawing/2014/main" id="{57B94E60-4584-99AF-B243-AA0DF618CB64}"/>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863382" y="1744234"/>
            <a:ext cx="2052054" cy="1144045"/>
          </a:xfrm>
          <a:prstGeom prst="rect">
            <a:avLst/>
          </a:prstGeom>
        </p:spPr>
      </p:pic>
      <p:pic>
        <p:nvPicPr>
          <p:cNvPr id="10" name="圖片 9">
            <a:extLst>
              <a:ext uri="{FF2B5EF4-FFF2-40B4-BE49-F238E27FC236}">
                <a16:creationId xmlns:a16="http://schemas.microsoft.com/office/drawing/2014/main" id="{8A93BFFF-338B-B7D4-B3E1-A65AA263DA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309655" y="1799451"/>
            <a:ext cx="1979202" cy="989601"/>
          </a:xfrm>
          <a:prstGeom prst="rect">
            <a:avLst/>
          </a:prstGeom>
        </p:spPr>
      </p:pic>
      <p:pic>
        <p:nvPicPr>
          <p:cNvPr id="11" name="圖片 10">
            <a:extLst>
              <a:ext uri="{FF2B5EF4-FFF2-40B4-BE49-F238E27FC236}">
                <a16:creationId xmlns:a16="http://schemas.microsoft.com/office/drawing/2014/main" id="{3B8F0D59-AF9A-C837-957C-4B1259604B30}"/>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8000" contrast="18000"/>
                    </a14:imgEffect>
                  </a14:imgLayer>
                </a14:imgProps>
              </a:ext>
              <a:ext uri="{28A0092B-C50C-407E-A947-70E740481C1C}">
                <a14:useLocalDpi xmlns:a14="http://schemas.microsoft.com/office/drawing/2010/main" val="0"/>
              </a:ext>
            </a:extLst>
          </a:blip>
          <a:stretch>
            <a:fillRect/>
          </a:stretch>
        </p:blipFill>
        <p:spPr>
          <a:xfrm>
            <a:off x="8518597" y="1783189"/>
            <a:ext cx="2141643" cy="1105090"/>
          </a:xfrm>
          <a:prstGeom prst="rect">
            <a:avLst/>
          </a:prstGeom>
        </p:spPr>
      </p:pic>
      <p:pic>
        <p:nvPicPr>
          <p:cNvPr id="12" name="图片 57">
            <a:extLst>
              <a:ext uri="{FF2B5EF4-FFF2-40B4-BE49-F238E27FC236}">
                <a16:creationId xmlns:a16="http://schemas.microsoft.com/office/drawing/2014/main" id="{CEEC6203-70A5-D297-CE34-899167C3359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5770119" y="4119001"/>
            <a:ext cx="4248340" cy="343047"/>
          </a:xfrm>
          <a:prstGeom prst="rect">
            <a:avLst/>
          </a:prstGeom>
        </p:spPr>
      </p:pic>
      <p:pic>
        <p:nvPicPr>
          <p:cNvPr id="13" name="图片 57">
            <a:extLst>
              <a:ext uri="{FF2B5EF4-FFF2-40B4-BE49-F238E27FC236}">
                <a16:creationId xmlns:a16="http://schemas.microsoft.com/office/drawing/2014/main" id="{DDA2A0EB-7667-FA66-55D0-03DD881E9D6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3374944" y="4119003"/>
            <a:ext cx="4248340" cy="343047"/>
          </a:xfrm>
          <a:prstGeom prst="rect">
            <a:avLst/>
          </a:prstGeom>
        </p:spPr>
      </p:pic>
      <p:pic>
        <p:nvPicPr>
          <p:cNvPr id="14" name="图片 57">
            <a:extLst>
              <a:ext uri="{FF2B5EF4-FFF2-40B4-BE49-F238E27FC236}">
                <a16:creationId xmlns:a16="http://schemas.microsoft.com/office/drawing/2014/main" id="{780309FC-F459-8252-9AEA-6A15FD62E7D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905687" y="4119003"/>
            <a:ext cx="4248342" cy="343047"/>
          </a:xfrm>
          <a:prstGeom prst="rect">
            <a:avLst/>
          </a:prstGeom>
        </p:spPr>
      </p:pic>
    </p:spTree>
    <p:extLst>
      <p:ext uri="{BB962C8B-B14F-4D97-AF65-F5344CB8AC3E}">
        <p14:creationId xmlns:p14="http://schemas.microsoft.com/office/powerpoint/2010/main" val="1724524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6DF808F-2669-201A-C569-2E88AB8A966A}"/>
              </a:ext>
            </a:extLst>
          </p:cNvPr>
          <p:cNvSpPr/>
          <p:nvPr/>
        </p:nvSpPr>
        <p:spPr>
          <a:xfrm>
            <a:off x="0" y="0"/>
            <a:ext cx="51792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5">
            <a:extLst>
              <a:ext uri="{FF2B5EF4-FFF2-40B4-BE49-F238E27FC236}">
                <a16:creationId xmlns:a16="http://schemas.microsoft.com/office/drawing/2014/main" id="{492DFA30-E28A-45E6-819D-14EDC6DD22D3}"/>
              </a:ext>
            </a:extLst>
          </p:cNvPr>
          <p:cNvSpPr txBox="1"/>
          <p:nvPr/>
        </p:nvSpPr>
        <p:spPr>
          <a:xfrm>
            <a:off x="683811" y="1167531"/>
            <a:ext cx="4495406" cy="707886"/>
          </a:xfrm>
          <a:prstGeom prst="rect">
            <a:avLst/>
          </a:prstGeom>
          <a:noFill/>
        </p:spPr>
        <p:txBody>
          <a:bodyPr wrap="square" rtlCol="0">
            <a:spAutoFit/>
          </a:bodyPr>
          <a:lstStyle/>
          <a:p>
            <a:r>
              <a:rPr lang="en-US" altLang="zh-TW" sz="4000" dirty="0">
                <a:latin typeface="Arial" panose="020B0604020202020204" pitchFamily="34" charset="0"/>
                <a:ea typeface="微軟正黑體" panose="020B0604030504040204" pitchFamily="34" charset="-120"/>
                <a:sym typeface="Arial" panose="020B0604020202020204" pitchFamily="34" charset="0"/>
              </a:rPr>
              <a:t>What is SR-IOV?</a:t>
            </a:r>
            <a:endParaRPr lang="zh-TW" altLang="en-US" sz="4000" dirty="0">
              <a:latin typeface="Arial" panose="020B0604020202020204" pitchFamily="34" charset="0"/>
              <a:ea typeface="微軟正黑體" panose="020B0604030504040204" pitchFamily="34" charset="-120"/>
              <a:sym typeface="Arial" panose="020B0604020202020204" pitchFamily="34" charset="0"/>
            </a:endParaRPr>
          </a:p>
        </p:txBody>
      </p:sp>
      <p:sp>
        <p:nvSpPr>
          <p:cNvPr id="8" name="文字方塊 7">
            <a:extLst>
              <a:ext uri="{FF2B5EF4-FFF2-40B4-BE49-F238E27FC236}">
                <a16:creationId xmlns:a16="http://schemas.microsoft.com/office/drawing/2014/main" id="{D172D1B6-2F2D-5503-83D4-2E941C342D5E}"/>
              </a:ext>
            </a:extLst>
          </p:cNvPr>
          <p:cNvSpPr txBox="1"/>
          <p:nvPr/>
        </p:nvSpPr>
        <p:spPr>
          <a:xfrm>
            <a:off x="675874" y="1860971"/>
            <a:ext cx="4216073" cy="2830968"/>
          </a:xfrm>
          <a:prstGeom prst="rect">
            <a:avLst/>
          </a:prstGeom>
          <a:noFill/>
        </p:spPr>
        <p:txBody>
          <a:bodyPr wrap="square" rtlCol="0">
            <a:spAutoFit/>
          </a:bodyPr>
          <a:lstStyle/>
          <a:p>
            <a:pPr>
              <a:lnSpc>
                <a:spcPct val="150000"/>
              </a:lnSpc>
              <a:spcBef>
                <a:spcPts val="1800"/>
              </a:spcBef>
            </a:pPr>
            <a:r>
              <a:rPr lang="en-US" altLang="zh-TW" sz="1100" spc="100" dirty="0">
                <a:latin typeface="Arial" panose="020B0604020202020204" pitchFamily="34" charset="0"/>
                <a:ea typeface="微軟正黑體" panose="020B0604030504040204" pitchFamily="34" charset="-120"/>
                <a:sym typeface="Arial" panose="020B0604020202020204" pitchFamily="34" charset="0"/>
              </a:rPr>
              <a:t>With a smart NIC support SR-IOV. It allow the network adapter can be shared and direct attached to virtual environment. With PF (Physical function) and VF (Virtual function) supported. It give the possibility to  VNF (virtual network function) to access the physical interface directly without non-essential packet process on host OS.</a:t>
            </a:r>
          </a:p>
          <a:p>
            <a:pPr>
              <a:lnSpc>
                <a:spcPct val="150000"/>
              </a:lnSpc>
              <a:spcBef>
                <a:spcPts val="1800"/>
              </a:spcBef>
            </a:pPr>
            <a:r>
              <a:rPr lang="en-US" altLang="zh-TW" sz="1100" spc="100" dirty="0">
                <a:latin typeface="Arial" panose="020B0604020202020204" pitchFamily="34" charset="0"/>
                <a:ea typeface="微軟正黑體" panose="020B0604030504040204" pitchFamily="34" charset="-120"/>
                <a:sym typeface="Arial" panose="020B0604020202020204" pitchFamily="34" charset="0"/>
              </a:rPr>
              <a:t>The result comes after is to increase  the packets forwarding capability and reduce the CPU utilization on the host</a:t>
            </a:r>
            <a:r>
              <a:rPr lang="zh-TW" altLang="en-US" sz="1100" spc="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spc="100" dirty="0">
                <a:latin typeface="Arial" panose="020B0604020202020204" pitchFamily="34" charset="0"/>
                <a:ea typeface="微軟正黑體" panose="020B0604030504040204" pitchFamily="34" charset="-120"/>
                <a:sym typeface="Arial" panose="020B0604020202020204" pitchFamily="34" charset="0"/>
              </a:rPr>
              <a:t>system.</a:t>
            </a:r>
          </a:p>
        </p:txBody>
      </p:sp>
      <p:pic>
        <p:nvPicPr>
          <p:cNvPr id="2" name="圖片 1">
            <a:extLst>
              <a:ext uri="{FF2B5EF4-FFF2-40B4-BE49-F238E27FC236}">
                <a16:creationId xmlns:a16="http://schemas.microsoft.com/office/drawing/2014/main" id="{F5BB90A7-16B8-38FC-57A2-76BA0C750050}"/>
              </a:ext>
            </a:extLst>
          </p:cNvPr>
          <p:cNvPicPr>
            <a:picLocks noChangeAspect="1"/>
          </p:cNvPicPr>
          <p:nvPr/>
        </p:nvPicPr>
        <p:blipFill rotWithShape="1">
          <a:blip r:embed="rId2">
            <a:extLst>
              <a:ext uri="{28A0092B-C50C-407E-A947-70E740481C1C}">
                <a14:useLocalDpi xmlns:a14="http://schemas.microsoft.com/office/drawing/2010/main" val="0"/>
              </a:ext>
            </a:extLst>
          </a:blip>
          <a:srcRect l="42480"/>
          <a:stretch/>
        </p:blipFill>
        <p:spPr>
          <a:xfrm>
            <a:off x="5179218" y="0"/>
            <a:ext cx="7012781" cy="6858000"/>
          </a:xfrm>
          <a:prstGeom prst="rect">
            <a:avLst/>
          </a:prstGeom>
        </p:spPr>
      </p:pic>
      <p:pic>
        <p:nvPicPr>
          <p:cNvPr id="3" name="圖片 2">
            <a:extLst>
              <a:ext uri="{FF2B5EF4-FFF2-40B4-BE49-F238E27FC236}">
                <a16:creationId xmlns:a16="http://schemas.microsoft.com/office/drawing/2014/main" id="{2C8353A0-1A6B-EB34-2320-4F11ECBB6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94" y="4716379"/>
            <a:ext cx="11843006" cy="1333906"/>
          </a:xfrm>
          <a:prstGeom prst="rect">
            <a:avLst/>
          </a:prstGeom>
        </p:spPr>
      </p:pic>
    </p:spTree>
    <p:extLst>
      <p:ext uri="{BB962C8B-B14F-4D97-AF65-F5344CB8AC3E}">
        <p14:creationId xmlns:p14="http://schemas.microsoft.com/office/powerpoint/2010/main" val="4245262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476B0571-810B-46E2-B07C-D8BE577DA684}"/>
              </a:ext>
            </a:extLst>
          </p:cNvPr>
          <p:cNvSpPr/>
          <p:nvPr/>
        </p:nvSpPr>
        <p:spPr>
          <a:xfrm>
            <a:off x="2063469" y="1074217"/>
            <a:ext cx="7509409" cy="4709565"/>
          </a:xfrm>
          <a:prstGeom prst="roundRect">
            <a:avLst>
              <a:gd name="adj" fmla="val 4508"/>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576883" y="207639"/>
            <a:ext cx="11038233" cy="707886"/>
          </a:xfrm>
          <a:prstGeom prst="rect">
            <a:avLst/>
          </a:prstGeom>
          <a:noFill/>
        </p:spPr>
        <p:txBody>
          <a:bodyPr wrap="square" rtlCol="0">
            <a:spAutoFit/>
          </a:bodyPr>
          <a:lstStyle/>
          <a:p>
            <a:pPr algn="ctr"/>
            <a:r>
              <a:rPr lang="en-US" altLang="zh-TW" sz="4000" dirty="0">
                <a:solidFill>
                  <a:schemeClr val="bg1"/>
                </a:solidFill>
                <a:latin typeface="Arial" panose="020B0604020202020204" pitchFamily="34" charset="0"/>
                <a:ea typeface="微軟正黑體" panose="020B0604030504040204" pitchFamily="34" charset="-120"/>
                <a:sym typeface="Arial" panose="020B0604020202020204" pitchFamily="34" charset="0"/>
              </a:rPr>
              <a:t>SR-IOV</a:t>
            </a:r>
            <a:r>
              <a:rPr lang="zh-TW" altLang="en-US" sz="4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4000" dirty="0">
                <a:solidFill>
                  <a:schemeClr val="bg1"/>
                </a:solidFill>
                <a:latin typeface="Arial" panose="020B0604020202020204" pitchFamily="34" charset="0"/>
                <a:ea typeface="微軟正黑體" panose="020B0604030504040204" pitchFamily="34" charset="-120"/>
                <a:sym typeface="Arial" panose="020B0604020202020204" pitchFamily="34" charset="0"/>
              </a:rPr>
              <a:t>test Topology</a:t>
            </a:r>
            <a:endParaRPr lang="zh-TW" altLang="en-US" sz="4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descr="一張含有 文字, 監視器, 螢幕擷取畫面, 電腦 的圖片&#10;&#10;自動產生的描述">
            <a:extLst>
              <a:ext uri="{FF2B5EF4-FFF2-40B4-BE49-F238E27FC236}">
                <a16:creationId xmlns:a16="http://schemas.microsoft.com/office/drawing/2014/main" id="{B36013FB-3193-4F75-99D2-36C2AE8EDCD7}"/>
              </a:ext>
            </a:extLst>
          </p:cNvPr>
          <p:cNvPicPr>
            <a:picLocks noChangeAspect="1"/>
          </p:cNvPicPr>
          <p:nvPr/>
        </p:nvPicPr>
        <p:blipFill rotWithShape="1">
          <a:blip r:embed="rId2">
            <a:extLst>
              <a:ext uri="{28A0092B-C50C-407E-A947-70E740481C1C}">
                <a14:useLocalDpi xmlns:a14="http://schemas.microsoft.com/office/drawing/2010/main" val="0"/>
              </a:ext>
            </a:extLst>
          </a:blip>
          <a:srcRect l="11879" r="11666" b="18329"/>
          <a:stretch/>
        </p:blipFill>
        <p:spPr>
          <a:xfrm>
            <a:off x="1036636" y="1161700"/>
            <a:ext cx="10118726" cy="5696300"/>
          </a:xfrm>
          <a:prstGeom prst="rect">
            <a:avLst/>
          </a:prstGeom>
        </p:spPr>
      </p:pic>
      <p:sp>
        <p:nvSpPr>
          <p:cNvPr id="5" name="矩形: 圓角 4">
            <a:extLst>
              <a:ext uri="{FF2B5EF4-FFF2-40B4-BE49-F238E27FC236}">
                <a16:creationId xmlns:a16="http://schemas.microsoft.com/office/drawing/2014/main" id="{7ABFB28E-2B62-4178-1BF4-6496B38593AF}"/>
              </a:ext>
            </a:extLst>
          </p:cNvPr>
          <p:cNvSpPr/>
          <p:nvPr/>
        </p:nvSpPr>
        <p:spPr>
          <a:xfrm>
            <a:off x="4189669" y="3055718"/>
            <a:ext cx="3812662" cy="2658186"/>
          </a:xfrm>
          <a:prstGeom prst="roundRect">
            <a:avLst>
              <a:gd name="adj" fmla="val 11901"/>
            </a:avLst>
          </a:prstGeom>
          <a:solidFill>
            <a:srgbClr val="0505AB">
              <a:alpha val="10196"/>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7" name="接點: 肘形 6">
            <a:extLst>
              <a:ext uri="{FF2B5EF4-FFF2-40B4-BE49-F238E27FC236}">
                <a16:creationId xmlns:a16="http://schemas.microsoft.com/office/drawing/2014/main" id="{79638B37-9F5D-82D9-DF48-842F20EFF3D2}"/>
              </a:ext>
            </a:extLst>
          </p:cNvPr>
          <p:cNvCxnSpPr>
            <a:cxnSpLocks/>
          </p:cNvCxnSpPr>
          <p:nvPr/>
        </p:nvCxnSpPr>
        <p:spPr>
          <a:xfrm>
            <a:off x="4284134" y="3957245"/>
            <a:ext cx="1371597" cy="302683"/>
          </a:xfrm>
          <a:prstGeom prst="bentConnector3">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8" name="接點: 肘形 27">
            <a:extLst>
              <a:ext uri="{FF2B5EF4-FFF2-40B4-BE49-F238E27FC236}">
                <a16:creationId xmlns:a16="http://schemas.microsoft.com/office/drawing/2014/main" id="{A969E4D2-C2DB-A27B-E70F-B2D7BA3073A6}"/>
              </a:ext>
            </a:extLst>
          </p:cNvPr>
          <p:cNvCxnSpPr>
            <a:cxnSpLocks/>
          </p:cNvCxnSpPr>
          <p:nvPr/>
        </p:nvCxnSpPr>
        <p:spPr>
          <a:xfrm flipV="1">
            <a:off x="4284133" y="4509694"/>
            <a:ext cx="1371598" cy="260351"/>
          </a:xfrm>
          <a:prstGeom prst="bentConnector3">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90BDA988-1C99-43FF-7BFD-D668E10A1EE7}"/>
              </a:ext>
            </a:extLst>
          </p:cNvPr>
          <p:cNvCxnSpPr>
            <a:cxnSpLocks/>
          </p:cNvCxnSpPr>
          <p:nvPr/>
        </p:nvCxnSpPr>
        <p:spPr>
          <a:xfrm rot="10800000" flipV="1">
            <a:off x="6536264" y="3957244"/>
            <a:ext cx="1371600" cy="302679"/>
          </a:xfrm>
          <a:prstGeom prst="bentConnector3">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0" name="接點: 肘形 29">
            <a:extLst>
              <a:ext uri="{FF2B5EF4-FFF2-40B4-BE49-F238E27FC236}">
                <a16:creationId xmlns:a16="http://schemas.microsoft.com/office/drawing/2014/main" id="{DC1B2813-AA9B-FF0E-974E-AC26C0270619}"/>
              </a:ext>
            </a:extLst>
          </p:cNvPr>
          <p:cNvCxnSpPr>
            <a:cxnSpLocks/>
          </p:cNvCxnSpPr>
          <p:nvPr/>
        </p:nvCxnSpPr>
        <p:spPr>
          <a:xfrm rot="10800000">
            <a:off x="6536264" y="4556261"/>
            <a:ext cx="1371600" cy="213784"/>
          </a:xfrm>
          <a:prstGeom prst="bentConnector3">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2534E4EC-9D73-9222-649B-776CE244D0E1}"/>
              </a:ext>
            </a:extLst>
          </p:cNvPr>
          <p:cNvCxnSpPr>
            <a:cxnSpLocks/>
            <a:stCxn id="43" idx="1"/>
          </p:cNvCxnSpPr>
          <p:nvPr/>
        </p:nvCxnSpPr>
        <p:spPr>
          <a:xfrm flipH="1">
            <a:off x="8266909" y="3957244"/>
            <a:ext cx="80221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EAD6F908-FB53-BB22-4E8C-09756B7F93F2}"/>
              </a:ext>
            </a:extLst>
          </p:cNvPr>
          <p:cNvCxnSpPr>
            <a:cxnSpLocks/>
            <a:endCxn id="44" idx="1"/>
          </p:cNvCxnSpPr>
          <p:nvPr/>
        </p:nvCxnSpPr>
        <p:spPr>
          <a:xfrm flipV="1">
            <a:off x="8266909" y="4770044"/>
            <a:ext cx="802216"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B410F3AD-911B-EFDB-2505-407C66DA304E}"/>
              </a:ext>
            </a:extLst>
          </p:cNvPr>
          <p:cNvCxnSpPr>
            <a:cxnSpLocks/>
            <a:endCxn id="41" idx="3"/>
          </p:cNvCxnSpPr>
          <p:nvPr/>
        </p:nvCxnSpPr>
        <p:spPr>
          <a:xfrm flipH="1" flipV="1">
            <a:off x="3038207" y="3957244"/>
            <a:ext cx="886881"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39BA7DD4-856B-B01E-B487-BF2B6A04E330}"/>
              </a:ext>
            </a:extLst>
          </p:cNvPr>
          <p:cNvCxnSpPr>
            <a:cxnSpLocks/>
            <a:stCxn id="42" idx="3"/>
          </p:cNvCxnSpPr>
          <p:nvPr/>
        </p:nvCxnSpPr>
        <p:spPr>
          <a:xfrm>
            <a:off x="3038206" y="4770044"/>
            <a:ext cx="886881" cy="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字方塊 34">
            <a:extLst>
              <a:ext uri="{FF2B5EF4-FFF2-40B4-BE49-F238E27FC236}">
                <a16:creationId xmlns:a16="http://schemas.microsoft.com/office/drawing/2014/main" id="{B1E55977-EE15-60BA-220C-1CFCDC4EECE0}"/>
              </a:ext>
            </a:extLst>
          </p:cNvPr>
          <p:cNvSpPr txBox="1"/>
          <p:nvPr/>
        </p:nvSpPr>
        <p:spPr>
          <a:xfrm>
            <a:off x="4365156" y="3177314"/>
            <a:ext cx="966931" cy="369332"/>
          </a:xfrm>
          <a:prstGeom prst="rect">
            <a:avLst/>
          </a:prstGeom>
          <a:noFill/>
        </p:spPr>
        <p:txBody>
          <a:bodyPr wrap="none" rtlCol="0">
            <a:spAutoFit/>
          </a:bodyPr>
          <a:lstStyle/>
          <a:p>
            <a:r>
              <a:rPr lang="en-US" altLang="zh-TW" dirty="0" err="1">
                <a:latin typeface="Arial" panose="020B0604020202020204" pitchFamily="34" charset="0"/>
                <a:ea typeface="微軟正黑體" panose="020B0604030504040204" pitchFamily="34" charset="-120"/>
                <a:sym typeface="Arial" panose="020B0604020202020204" pitchFamily="34" charset="0"/>
              </a:rPr>
              <a:t>QuCPE</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36" name="矩形: 圓角 35">
            <a:extLst>
              <a:ext uri="{FF2B5EF4-FFF2-40B4-BE49-F238E27FC236}">
                <a16:creationId xmlns:a16="http://schemas.microsoft.com/office/drawing/2014/main" id="{68C85038-21EA-5559-F6B9-2E762946A055}"/>
              </a:ext>
            </a:extLst>
          </p:cNvPr>
          <p:cNvSpPr/>
          <p:nvPr/>
        </p:nvSpPr>
        <p:spPr>
          <a:xfrm>
            <a:off x="5435595" y="3743395"/>
            <a:ext cx="1320806" cy="1282832"/>
          </a:xfrm>
          <a:prstGeom prst="round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latin typeface="Arial" panose="020B0604020202020204" pitchFamily="34" charset="0"/>
                <a:ea typeface="微軟正黑體" panose="020B0604030504040204" pitchFamily="34" charset="-120"/>
                <a:sym typeface="Arial" panose="020B0604020202020204" pitchFamily="34" charset="0"/>
              </a:rPr>
              <a:t>VNF</a:t>
            </a:r>
            <a:endParaRPr lang="zh-TW" altLang="en-US" sz="3200" dirty="0">
              <a:latin typeface="Arial" panose="020B0604020202020204" pitchFamily="34" charset="0"/>
              <a:ea typeface="微軟正黑體" panose="020B0604030504040204" pitchFamily="34" charset="-120"/>
              <a:sym typeface="Arial" panose="020B0604020202020204" pitchFamily="34" charset="0"/>
            </a:endParaRPr>
          </a:p>
        </p:txBody>
      </p:sp>
      <p:sp>
        <p:nvSpPr>
          <p:cNvPr id="37" name="矩形: 圓角 36">
            <a:extLst>
              <a:ext uri="{FF2B5EF4-FFF2-40B4-BE49-F238E27FC236}">
                <a16:creationId xmlns:a16="http://schemas.microsoft.com/office/drawing/2014/main" id="{17C64F85-AF83-5472-46F0-C4C1607521D7}"/>
              </a:ext>
            </a:extLst>
          </p:cNvPr>
          <p:cNvSpPr/>
          <p:nvPr/>
        </p:nvSpPr>
        <p:spPr>
          <a:xfrm>
            <a:off x="3774798" y="3712255"/>
            <a:ext cx="829736" cy="553588"/>
          </a:xfrm>
          <a:prstGeom prst="roundRect">
            <a:avLst/>
          </a:prstGeom>
          <a:solidFill>
            <a:srgbClr val="87C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sym typeface="Arial" panose="020B0604020202020204" pitchFamily="34" charset="0"/>
              </a:rPr>
              <a:t>NIC</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38" name="矩形: 圓角 37">
            <a:extLst>
              <a:ext uri="{FF2B5EF4-FFF2-40B4-BE49-F238E27FC236}">
                <a16:creationId xmlns:a16="http://schemas.microsoft.com/office/drawing/2014/main" id="{86445E15-91AB-1323-53E7-C540C66E6A8E}"/>
              </a:ext>
            </a:extLst>
          </p:cNvPr>
          <p:cNvSpPr/>
          <p:nvPr/>
        </p:nvSpPr>
        <p:spPr>
          <a:xfrm>
            <a:off x="3774797" y="4525055"/>
            <a:ext cx="829736" cy="553588"/>
          </a:xfrm>
          <a:prstGeom prst="roundRect">
            <a:avLst/>
          </a:prstGeom>
          <a:solidFill>
            <a:srgbClr val="87C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sym typeface="Arial" panose="020B0604020202020204" pitchFamily="34" charset="0"/>
              </a:rPr>
              <a:t>NIC</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39" name="矩形: 圓角 38">
            <a:extLst>
              <a:ext uri="{FF2B5EF4-FFF2-40B4-BE49-F238E27FC236}">
                <a16:creationId xmlns:a16="http://schemas.microsoft.com/office/drawing/2014/main" id="{15F6BD2D-800C-38F9-577F-48765769660F}"/>
              </a:ext>
            </a:extLst>
          </p:cNvPr>
          <p:cNvSpPr/>
          <p:nvPr/>
        </p:nvSpPr>
        <p:spPr>
          <a:xfrm>
            <a:off x="7624240" y="3712255"/>
            <a:ext cx="829736" cy="553588"/>
          </a:xfrm>
          <a:prstGeom prst="roundRect">
            <a:avLst/>
          </a:prstGeom>
          <a:solidFill>
            <a:srgbClr val="87C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sym typeface="Arial" panose="020B0604020202020204" pitchFamily="34" charset="0"/>
              </a:rPr>
              <a:t>NIC</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圓角 39">
            <a:extLst>
              <a:ext uri="{FF2B5EF4-FFF2-40B4-BE49-F238E27FC236}">
                <a16:creationId xmlns:a16="http://schemas.microsoft.com/office/drawing/2014/main" id="{AEAE88FB-DECB-C82B-3B5E-57BA9BFBDC36}"/>
              </a:ext>
            </a:extLst>
          </p:cNvPr>
          <p:cNvSpPr/>
          <p:nvPr/>
        </p:nvSpPr>
        <p:spPr>
          <a:xfrm>
            <a:off x="7624240" y="4525055"/>
            <a:ext cx="829736" cy="553588"/>
          </a:xfrm>
          <a:prstGeom prst="roundRect">
            <a:avLst/>
          </a:prstGeom>
          <a:solidFill>
            <a:srgbClr val="87C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sym typeface="Arial" panose="020B0604020202020204" pitchFamily="34" charset="0"/>
              </a:rPr>
              <a:t>NIC</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41" name="矩形: 圓角 40">
            <a:extLst>
              <a:ext uri="{FF2B5EF4-FFF2-40B4-BE49-F238E27FC236}">
                <a16:creationId xmlns:a16="http://schemas.microsoft.com/office/drawing/2014/main" id="{51D96E70-D1F8-7E45-7438-B4DC16ACCAD3}"/>
              </a:ext>
            </a:extLst>
          </p:cNvPr>
          <p:cNvSpPr/>
          <p:nvPr/>
        </p:nvSpPr>
        <p:spPr>
          <a:xfrm>
            <a:off x="1962940" y="3563920"/>
            <a:ext cx="1075267" cy="786648"/>
          </a:xfrm>
          <a:prstGeom prst="roundRect">
            <a:avLst/>
          </a:prstGeom>
          <a:solidFill>
            <a:srgbClr val="459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Arial" panose="020B0604020202020204" pitchFamily="34" charset="0"/>
                <a:ea typeface="微軟正黑體" panose="020B0604030504040204" pitchFamily="34" charset="-120"/>
                <a:sym typeface="Arial" panose="020B0604020202020204" pitchFamily="34" charset="0"/>
              </a:rPr>
              <a:t>Client-A</a:t>
            </a:r>
            <a:endParaRPr lang="zh-TW" altLang="en-US" sz="1600" dirty="0">
              <a:latin typeface="Arial" panose="020B0604020202020204" pitchFamily="34" charset="0"/>
              <a:ea typeface="微軟正黑體" panose="020B0604030504040204" pitchFamily="34" charset="-120"/>
              <a:sym typeface="Arial" panose="020B0604020202020204" pitchFamily="34" charset="0"/>
            </a:endParaRPr>
          </a:p>
        </p:txBody>
      </p:sp>
      <p:sp>
        <p:nvSpPr>
          <p:cNvPr id="42" name="矩形: 圓角 41">
            <a:extLst>
              <a:ext uri="{FF2B5EF4-FFF2-40B4-BE49-F238E27FC236}">
                <a16:creationId xmlns:a16="http://schemas.microsoft.com/office/drawing/2014/main" id="{2C562DDE-C8AD-4711-F1BC-0059E99ACC57}"/>
              </a:ext>
            </a:extLst>
          </p:cNvPr>
          <p:cNvSpPr/>
          <p:nvPr/>
        </p:nvSpPr>
        <p:spPr>
          <a:xfrm>
            <a:off x="1962939" y="4376720"/>
            <a:ext cx="1075267" cy="786648"/>
          </a:xfrm>
          <a:prstGeom prst="roundRect">
            <a:avLst/>
          </a:prstGeom>
          <a:solidFill>
            <a:srgbClr val="459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sym typeface="Arial" panose="020B0604020202020204" pitchFamily="34" charset="0"/>
              </a:rPr>
              <a:t>Client-C</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43" name="矩形: 圓角 42">
            <a:extLst>
              <a:ext uri="{FF2B5EF4-FFF2-40B4-BE49-F238E27FC236}">
                <a16:creationId xmlns:a16="http://schemas.microsoft.com/office/drawing/2014/main" id="{33011559-EB5A-64E7-FCFD-043D580F3B38}"/>
              </a:ext>
            </a:extLst>
          </p:cNvPr>
          <p:cNvSpPr/>
          <p:nvPr/>
        </p:nvSpPr>
        <p:spPr>
          <a:xfrm>
            <a:off x="9069126" y="3563920"/>
            <a:ext cx="1075267" cy="786648"/>
          </a:xfrm>
          <a:prstGeom prst="roundRect">
            <a:avLst/>
          </a:prstGeom>
          <a:solidFill>
            <a:srgbClr val="459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Arial" panose="020B0604020202020204" pitchFamily="34" charset="0"/>
                <a:ea typeface="微軟正黑體" panose="020B0604030504040204" pitchFamily="34" charset="-120"/>
                <a:sym typeface="Arial" panose="020B0604020202020204" pitchFamily="34" charset="0"/>
              </a:rPr>
              <a:t>Client-B</a:t>
            </a:r>
            <a:endParaRPr lang="zh-TW" altLang="en-US" sz="1600" dirty="0">
              <a:latin typeface="Arial" panose="020B0604020202020204" pitchFamily="34" charset="0"/>
              <a:ea typeface="微軟正黑體" panose="020B0604030504040204" pitchFamily="34" charset="-120"/>
              <a:sym typeface="Arial" panose="020B0604020202020204" pitchFamily="34" charset="0"/>
            </a:endParaRPr>
          </a:p>
        </p:txBody>
      </p:sp>
      <p:sp>
        <p:nvSpPr>
          <p:cNvPr id="44" name="矩形: 圓角 43">
            <a:extLst>
              <a:ext uri="{FF2B5EF4-FFF2-40B4-BE49-F238E27FC236}">
                <a16:creationId xmlns:a16="http://schemas.microsoft.com/office/drawing/2014/main" id="{B79DECD9-DA17-2117-2383-0B980BC97739}"/>
              </a:ext>
            </a:extLst>
          </p:cNvPr>
          <p:cNvSpPr/>
          <p:nvPr/>
        </p:nvSpPr>
        <p:spPr>
          <a:xfrm>
            <a:off x="9069125" y="4376720"/>
            <a:ext cx="1075267" cy="786648"/>
          </a:xfrm>
          <a:prstGeom prst="roundRect">
            <a:avLst/>
          </a:prstGeom>
          <a:solidFill>
            <a:srgbClr val="459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sym typeface="Arial" panose="020B0604020202020204" pitchFamily="34" charset="0"/>
              </a:rPr>
              <a:t>Client-D</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grpSp>
        <p:nvGrpSpPr>
          <p:cNvPr id="45" name="群組 44">
            <a:extLst>
              <a:ext uri="{FF2B5EF4-FFF2-40B4-BE49-F238E27FC236}">
                <a16:creationId xmlns:a16="http://schemas.microsoft.com/office/drawing/2014/main" id="{67E5DB8B-A2EF-21A5-3736-99B6AFE524DD}"/>
              </a:ext>
            </a:extLst>
          </p:cNvPr>
          <p:cNvGrpSpPr/>
          <p:nvPr/>
        </p:nvGrpSpPr>
        <p:grpSpPr>
          <a:xfrm>
            <a:off x="3068053" y="3660119"/>
            <a:ext cx="5971226" cy="1463494"/>
            <a:chOff x="2567516" y="3660119"/>
            <a:chExt cx="6972300" cy="1463494"/>
          </a:xfrm>
        </p:grpSpPr>
        <p:cxnSp>
          <p:nvCxnSpPr>
            <p:cNvPr id="46" name="直線單箭頭接點 45">
              <a:extLst>
                <a:ext uri="{FF2B5EF4-FFF2-40B4-BE49-F238E27FC236}">
                  <a16:creationId xmlns:a16="http://schemas.microsoft.com/office/drawing/2014/main" id="{6DCF8C67-406B-14A7-F26F-47E2C40CB79D}"/>
                </a:ext>
              </a:extLst>
            </p:cNvPr>
            <p:cNvCxnSpPr>
              <a:cxnSpLocks/>
            </p:cNvCxnSpPr>
            <p:nvPr/>
          </p:nvCxnSpPr>
          <p:spPr>
            <a:xfrm>
              <a:off x="2567516" y="3660119"/>
              <a:ext cx="6972300" cy="0"/>
            </a:xfrm>
            <a:prstGeom prst="straightConnector1">
              <a:avLst/>
            </a:prstGeom>
            <a:ln w="3810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7F29BE78-790B-3FE3-7F5C-2B82C540C490}"/>
                </a:ext>
              </a:extLst>
            </p:cNvPr>
            <p:cNvCxnSpPr>
              <a:cxnSpLocks/>
            </p:cNvCxnSpPr>
            <p:nvPr/>
          </p:nvCxnSpPr>
          <p:spPr>
            <a:xfrm>
              <a:off x="2567516" y="5123613"/>
              <a:ext cx="6972300" cy="0"/>
            </a:xfrm>
            <a:prstGeom prst="straightConnector1">
              <a:avLst/>
            </a:prstGeom>
            <a:ln w="3810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標題 1" hidden="1">
            <a:extLst>
              <a:ext uri="{FF2B5EF4-FFF2-40B4-BE49-F238E27FC236}">
                <a16:creationId xmlns:a16="http://schemas.microsoft.com/office/drawing/2014/main" id="{D7052B14-094F-D270-8AA8-9CF4B54A71B9}"/>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248318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9">
            <a:extLst>
              <a:ext uri="{FF2B5EF4-FFF2-40B4-BE49-F238E27FC236}">
                <a16:creationId xmlns:a16="http://schemas.microsoft.com/office/drawing/2014/main" id="{22322385-C246-C3CF-C6B4-C6CA8C7D21AA}"/>
              </a:ext>
            </a:extLst>
          </p:cNvPr>
          <p:cNvSpPr>
            <a:spLocks noGrp="1"/>
          </p:cNvSpPr>
          <p:nvPr>
            <p:ph type="title"/>
          </p:nvPr>
        </p:nvSpPr>
        <p:spPr/>
        <p:txBody>
          <a:bodyPr/>
          <a:lstStyle/>
          <a:p>
            <a:r>
              <a:rPr lang="en-US" altLang="zh-TW" dirty="0"/>
              <a:t>Packet Forwarding Flow</a:t>
            </a:r>
            <a:endParaRPr lang="zh-TW" altLang="en-US" dirty="0"/>
          </a:p>
        </p:txBody>
      </p:sp>
      <p:sp>
        <p:nvSpPr>
          <p:cNvPr id="93" name="矩形: 圓角 92">
            <a:extLst>
              <a:ext uri="{FF2B5EF4-FFF2-40B4-BE49-F238E27FC236}">
                <a16:creationId xmlns:a16="http://schemas.microsoft.com/office/drawing/2014/main" id="{E3E8A111-2A3C-CD11-D7FB-EB6C87F2ABA9}"/>
              </a:ext>
            </a:extLst>
          </p:cNvPr>
          <p:cNvSpPr/>
          <p:nvPr/>
        </p:nvSpPr>
        <p:spPr>
          <a:xfrm>
            <a:off x="1447794" y="5314672"/>
            <a:ext cx="3695700" cy="130810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矩形: 圓角 93">
            <a:extLst>
              <a:ext uri="{FF2B5EF4-FFF2-40B4-BE49-F238E27FC236}">
                <a16:creationId xmlns:a16="http://schemas.microsoft.com/office/drawing/2014/main" id="{E784F2A2-12BC-9CD3-64EF-AE38C86403C4}"/>
              </a:ext>
            </a:extLst>
          </p:cNvPr>
          <p:cNvSpPr/>
          <p:nvPr/>
        </p:nvSpPr>
        <p:spPr>
          <a:xfrm>
            <a:off x="7044897" y="5314672"/>
            <a:ext cx="3695700" cy="130810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 name="矩形: 圓角 94">
            <a:extLst>
              <a:ext uri="{FF2B5EF4-FFF2-40B4-BE49-F238E27FC236}">
                <a16:creationId xmlns:a16="http://schemas.microsoft.com/office/drawing/2014/main" id="{D2BA24BD-AAD4-8F88-B663-900B7261170B}"/>
              </a:ext>
            </a:extLst>
          </p:cNvPr>
          <p:cNvSpPr/>
          <p:nvPr/>
        </p:nvSpPr>
        <p:spPr>
          <a:xfrm>
            <a:off x="1728873" y="6102072"/>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6" name="矩形: 圓角 95">
            <a:extLst>
              <a:ext uri="{FF2B5EF4-FFF2-40B4-BE49-F238E27FC236}">
                <a16:creationId xmlns:a16="http://schemas.microsoft.com/office/drawing/2014/main" id="{148C81E0-A722-B84C-92B8-3582646175CD}"/>
              </a:ext>
            </a:extLst>
          </p:cNvPr>
          <p:cNvSpPr/>
          <p:nvPr/>
        </p:nvSpPr>
        <p:spPr>
          <a:xfrm>
            <a:off x="2573423" y="6102072"/>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7" name="矩形: 圓角 96">
            <a:extLst>
              <a:ext uri="{FF2B5EF4-FFF2-40B4-BE49-F238E27FC236}">
                <a16:creationId xmlns:a16="http://schemas.microsoft.com/office/drawing/2014/main" id="{36EBA1A6-E23F-C2F0-CE96-1D226CA27767}"/>
              </a:ext>
            </a:extLst>
          </p:cNvPr>
          <p:cNvSpPr/>
          <p:nvPr/>
        </p:nvSpPr>
        <p:spPr>
          <a:xfrm>
            <a:off x="3417973" y="6102072"/>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8" name="矩形: 圓角 97">
            <a:extLst>
              <a:ext uri="{FF2B5EF4-FFF2-40B4-BE49-F238E27FC236}">
                <a16:creationId xmlns:a16="http://schemas.microsoft.com/office/drawing/2014/main" id="{F0D51494-A7B8-D4F6-9DB6-AEDB79673C47}"/>
              </a:ext>
            </a:extLst>
          </p:cNvPr>
          <p:cNvSpPr/>
          <p:nvPr/>
        </p:nvSpPr>
        <p:spPr>
          <a:xfrm>
            <a:off x="4262523" y="6102072"/>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9" name="矩形: 圓角 98">
            <a:extLst>
              <a:ext uri="{FF2B5EF4-FFF2-40B4-BE49-F238E27FC236}">
                <a16:creationId xmlns:a16="http://schemas.microsoft.com/office/drawing/2014/main" id="{1E76EF28-695B-BB11-84F6-5E1C37AE4B10}"/>
              </a:ext>
            </a:extLst>
          </p:cNvPr>
          <p:cNvSpPr/>
          <p:nvPr/>
        </p:nvSpPr>
        <p:spPr>
          <a:xfrm>
            <a:off x="1447794" y="3163358"/>
            <a:ext cx="3695700" cy="204470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0" name="矩形: 圓角 99">
            <a:extLst>
              <a:ext uri="{FF2B5EF4-FFF2-40B4-BE49-F238E27FC236}">
                <a16:creationId xmlns:a16="http://schemas.microsoft.com/office/drawing/2014/main" id="{695949CB-1C18-542F-FC8B-05804C176B68}"/>
              </a:ext>
            </a:extLst>
          </p:cNvPr>
          <p:cNvSpPr/>
          <p:nvPr/>
        </p:nvSpPr>
        <p:spPr>
          <a:xfrm>
            <a:off x="1728873" y="3989790"/>
            <a:ext cx="3130550" cy="469900"/>
          </a:xfrm>
          <a:prstGeom prst="roundRect">
            <a:avLst/>
          </a:prstGeom>
          <a:solidFill>
            <a:srgbClr val="A76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sym typeface="Arial" panose="020B0604020202020204" pitchFamily="34" charset="0"/>
              </a:rPr>
              <a:t>Linux-Kernel Forwarding Process</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101" name="矩形: 圓角 100">
            <a:extLst>
              <a:ext uri="{FF2B5EF4-FFF2-40B4-BE49-F238E27FC236}">
                <a16:creationId xmlns:a16="http://schemas.microsoft.com/office/drawing/2014/main" id="{BB2DA497-3FEF-420A-9554-2E17FE7560CE}"/>
              </a:ext>
            </a:extLst>
          </p:cNvPr>
          <p:cNvSpPr/>
          <p:nvPr/>
        </p:nvSpPr>
        <p:spPr>
          <a:xfrm>
            <a:off x="1728873" y="3352826"/>
            <a:ext cx="596900" cy="31432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200" dirty="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2" name="矩形: 圓角 101">
            <a:extLst>
              <a:ext uri="{FF2B5EF4-FFF2-40B4-BE49-F238E27FC236}">
                <a16:creationId xmlns:a16="http://schemas.microsoft.com/office/drawing/2014/main" id="{949BB918-B67B-8052-A8FA-240AAD010694}"/>
              </a:ext>
            </a:extLst>
          </p:cNvPr>
          <p:cNvSpPr/>
          <p:nvPr/>
        </p:nvSpPr>
        <p:spPr>
          <a:xfrm>
            <a:off x="2573423" y="3361516"/>
            <a:ext cx="596900" cy="32333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20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3" name="矩形: 圓角 102">
            <a:extLst>
              <a:ext uri="{FF2B5EF4-FFF2-40B4-BE49-F238E27FC236}">
                <a16:creationId xmlns:a16="http://schemas.microsoft.com/office/drawing/2014/main" id="{2EAA264B-8FF8-FCB3-9222-BB02CB89933F}"/>
              </a:ext>
            </a:extLst>
          </p:cNvPr>
          <p:cNvSpPr/>
          <p:nvPr/>
        </p:nvSpPr>
        <p:spPr>
          <a:xfrm>
            <a:off x="3417973" y="3361516"/>
            <a:ext cx="596900" cy="32333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20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4" name="矩形: 圓角 103">
            <a:extLst>
              <a:ext uri="{FF2B5EF4-FFF2-40B4-BE49-F238E27FC236}">
                <a16:creationId xmlns:a16="http://schemas.microsoft.com/office/drawing/2014/main" id="{CAE40265-25B3-A4C1-3FE1-1D4902D16133}"/>
              </a:ext>
            </a:extLst>
          </p:cNvPr>
          <p:cNvSpPr/>
          <p:nvPr/>
        </p:nvSpPr>
        <p:spPr>
          <a:xfrm>
            <a:off x="4262523" y="3361516"/>
            <a:ext cx="596900" cy="32333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200" dirty="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5" name="文字方塊 104">
            <a:extLst>
              <a:ext uri="{FF2B5EF4-FFF2-40B4-BE49-F238E27FC236}">
                <a16:creationId xmlns:a16="http://schemas.microsoft.com/office/drawing/2014/main" id="{F1BB7250-3CA8-95FB-AF76-83E68CC2B194}"/>
              </a:ext>
            </a:extLst>
          </p:cNvPr>
          <p:cNvSpPr txBox="1"/>
          <p:nvPr/>
        </p:nvSpPr>
        <p:spPr>
          <a:xfrm>
            <a:off x="5547113" y="3939129"/>
            <a:ext cx="1181734" cy="400110"/>
          </a:xfrm>
          <a:prstGeom prst="rect">
            <a:avLst/>
          </a:prstGeom>
          <a:noFill/>
        </p:spPr>
        <p:txBody>
          <a:bodyPr wrap="none" rtlCol="0">
            <a:spAutoFit/>
          </a:bodyPr>
          <a:lstStyle/>
          <a:p>
            <a:pPr algn="ct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QNE OS</a:t>
            </a:r>
            <a:endPar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6" name="矩形: 圓角 105">
            <a:extLst>
              <a:ext uri="{FF2B5EF4-FFF2-40B4-BE49-F238E27FC236}">
                <a16:creationId xmlns:a16="http://schemas.microsoft.com/office/drawing/2014/main" id="{1B68F262-443F-254E-5F88-30A218059862}"/>
              </a:ext>
            </a:extLst>
          </p:cNvPr>
          <p:cNvSpPr/>
          <p:nvPr/>
        </p:nvSpPr>
        <p:spPr>
          <a:xfrm>
            <a:off x="1728873" y="5513110"/>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7" name="矩形: 圓角 106">
            <a:extLst>
              <a:ext uri="{FF2B5EF4-FFF2-40B4-BE49-F238E27FC236}">
                <a16:creationId xmlns:a16="http://schemas.microsoft.com/office/drawing/2014/main" id="{83063EC7-0BF3-B7F4-6C73-DFB6BBE45710}"/>
              </a:ext>
            </a:extLst>
          </p:cNvPr>
          <p:cNvSpPr/>
          <p:nvPr/>
        </p:nvSpPr>
        <p:spPr>
          <a:xfrm>
            <a:off x="2573423" y="5513765"/>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8" name="矩形: 圓角 107">
            <a:extLst>
              <a:ext uri="{FF2B5EF4-FFF2-40B4-BE49-F238E27FC236}">
                <a16:creationId xmlns:a16="http://schemas.microsoft.com/office/drawing/2014/main" id="{66F1684E-08C2-232F-92AA-FBF26086D020}"/>
              </a:ext>
            </a:extLst>
          </p:cNvPr>
          <p:cNvSpPr/>
          <p:nvPr/>
        </p:nvSpPr>
        <p:spPr>
          <a:xfrm>
            <a:off x="3417973" y="5519321"/>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9" name="矩形: 圓角 108">
            <a:extLst>
              <a:ext uri="{FF2B5EF4-FFF2-40B4-BE49-F238E27FC236}">
                <a16:creationId xmlns:a16="http://schemas.microsoft.com/office/drawing/2014/main" id="{C2B8BBC1-19C7-9994-7826-0B2F28C0A7A7}"/>
              </a:ext>
            </a:extLst>
          </p:cNvPr>
          <p:cNvSpPr/>
          <p:nvPr/>
        </p:nvSpPr>
        <p:spPr>
          <a:xfrm>
            <a:off x="4262523" y="5513110"/>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0" name="文字方塊 109">
            <a:extLst>
              <a:ext uri="{FF2B5EF4-FFF2-40B4-BE49-F238E27FC236}">
                <a16:creationId xmlns:a16="http://schemas.microsoft.com/office/drawing/2014/main" id="{DA2ABEB8-8322-4DD5-7E36-5657AAFC1F64}"/>
              </a:ext>
            </a:extLst>
          </p:cNvPr>
          <p:cNvSpPr txBox="1"/>
          <p:nvPr/>
        </p:nvSpPr>
        <p:spPr>
          <a:xfrm>
            <a:off x="5495817" y="5761831"/>
            <a:ext cx="1297150" cy="400110"/>
          </a:xfrm>
          <a:prstGeom prst="rect">
            <a:avLst/>
          </a:prstGeom>
          <a:noFill/>
        </p:spPr>
        <p:txBody>
          <a:bodyPr wrap="none" rtlCol="0">
            <a:spAutoFit/>
          </a:bodyPr>
          <a:lstStyle/>
          <a:p>
            <a:pPr algn="ct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Hardware</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1" name="矩形: 圓角 110">
            <a:extLst>
              <a:ext uri="{FF2B5EF4-FFF2-40B4-BE49-F238E27FC236}">
                <a16:creationId xmlns:a16="http://schemas.microsoft.com/office/drawing/2014/main" id="{211CE4B1-BB80-3FC2-E2D3-1810980226EE}"/>
              </a:ext>
            </a:extLst>
          </p:cNvPr>
          <p:cNvSpPr/>
          <p:nvPr/>
        </p:nvSpPr>
        <p:spPr>
          <a:xfrm>
            <a:off x="1447794" y="1599922"/>
            <a:ext cx="3695700" cy="145415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2" name="文字方塊 111">
            <a:extLst>
              <a:ext uri="{FF2B5EF4-FFF2-40B4-BE49-F238E27FC236}">
                <a16:creationId xmlns:a16="http://schemas.microsoft.com/office/drawing/2014/main" id="{4AC01846-C561-3E2E-048A-A2EFD3E45457}"/>
              </a:ext>
            </a:extLst>
          </p:cNvPr>
          <p:cNvSpPr txBox="1"/>
          <p:nvPr/>
        </p:nvSpPr>
        <p:spPr>
          <a:xfrm>
            <a:off x="5489405" y="2142331"/>
            <a:ext cx="1308371" cy="400110"/>
          </a:xfrm>
          <a:prstGeom prst="rect">
            <a:avLst/>
          </a:prstGeom>
          <a:noFill/>
        </p:spPr>
        <p:txBody>
          <a:bodyPr wrap="none" rtlCol="0">
            <a:spAutoFit/>
          </a:bodyPr>
          <a:lstStyle/>
          <a:p>
            <a:pPr algn="ct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Guest OS</a:t>
            </a:r>
            <a:endPar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3" name="矩形: 圓角 112">
            <a:extLst>
              <a:ext uri="{FF2B5EF4-FFF2-40B4-BE49-F238E27FC236}">
                <a16:creationId xmlns:a16="http://schemas.microsoft.com/office/drawing/2014/main" id="{84B61C7C-E565-C0FA-3959-95E0417FBA9B}"/>
              </a:ext>
            </a:extLst>
          </p:cNvPr>
          <p:cNvSpPr/>
          <p:nvPr/>
        </p:nvSpPr>
        <p:spPr>
          <a:xfrm>
            <a:off x="1728873" y="2552938"/>
            <a:ext cx="596900" cy="266184"/>
          </a:xfrm>
          <a:prstGeom prst="round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sym typeface="Arial" panose="020B0604020202020204" pitchFamily="34" charset="0"/>
              </a:rPr>
              <a:t>V-NIC</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4" name="矩形: 圓角 113">
            <a:extLst>
              <a:ext uri="{FF2B5EF4-FFF2-40B4-BE49-F238E27FC236}">
                <a16:creationId xmlns:a16="http://schemas.microsoft.com/office/drawing/2014/main" id="{DC05D4D1-CF85-0539-AF08-3E373830C660}"/>
              </a:ext>
            </a:extLst>
          </p:cNvPr>
          <p:cNvSpPr/>
          <p:nvPr/>
        </p:nvSpPr>
        <p:spPr>
          <a:xfrm>
            <a:off x="2573423" y="2552938"/>
            <a:ext cx="596900" cy="266184"/>
          </a:xfrm>
          <a:prstGeom prst="round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sym typeface="Arial" panose="020B0604020202020204" pitchFamily="34" charset="0"/>
              </a:rPr>
              <a:t>V-NIC</a:t>
            </a:r>
            <a:endParaRPr lang="zh-TW" altLang="en-US" sz="1100">
              <a:latin typeface="Arial" panose="020B0604020202020204" pitchFamily="34" charset="0"/>
              <a:ea typeface="微軟正黑體" panose="020B0604030504040204" pitchFamily="34" charset="-120"/>
              <a:sym typeface="Arial" panose="020B0604020202020204" pitchFamily="34" charset="0"/>
            </a:endParaRPr>
          </a:p>
        </p:txBody>
      </p:sp>
      <p:sp>
        <p:nvSpPr>
          <p:cNvPr id="115" name="矩形: 圓角 114">
            <a:extLst>
              <a:ext uri="{FF2B5EF4-FFF2-40B4-BE49-F238E27FC236}">
                <a16:creationId xmlns:a16="http://schemas.microsoft.com/office/drawing/2014/main" id="{9586FBA6-65AC-19FC-1D8D-9679BFDA9318}"/>
              </a:ext>
            </a:extLst>
          </p:cNvPr>
          <p:cNvSpPr/>
          <p:nvPr/>
        </p:nvSpPr>
        <p:spPr>
          <a:xfrm>
            <a:off x="3417973" y="2552938"/>
            <a:ext cx="596900" cy="266184"/>
          </a:xfrm>
          <a:prstGeom prst="round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sym typeface="Arial" panose="020B0604020202020204" pitchFamily="34" charset="0"/>
              </a:rPr>
              <a:t>V-NIC</a:t>
            </a:r>
            <a:endParaRPr lang="zh-TW" altLang="en-US" sz="1100">
              <a:latin typeface="Arial" panose="020B0604020202020204" pitchFamily="34" charset="0"/>
              <a:ea typeface="微軟正黑體" panose="020B0604030504040204" pitchFamily="34" charset="-120"/>
              <a:sym typeface="Arial" panose="020B0604020202020204" pitchFamily="34" charset="0"/>
            </a:endParaRPr>
          </a:p>
        </p:txBody>
      </p:sp>
      <p:sp>
        <p:nvSpPr>
          <p:cNvPr id="116" name="矩形: 圓角 115">
            <a:extLst>
              <a:ext uri="{FF2B5EF4-FFF2-40B4-BE49-F238E27FC236}">
                <a16:creationId xmlns:a16="http://schemas.microsoft.com/office/drawing/2014/main" id="{7A0A942A-1EC9-1C27-605C-CF2E1480866F}"/>
              </a:ext>
            </a:extLst>
          </p:cNvPr>
          <p:cNvSpPr/>
          <p:nvPr/>
        </p:nvSpPr>
        <p:spPr>
          <a:xfrm>
            <a:off x="4262523" y="2552938"/>
            <a:ext cx="596900" cy="266184"/>
          </a:xfrm>
          <a:prstGeom prst="round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sym typeface="Arial" panose="020B0604020202020204" pitchFamily="34" charset="0"/>
              </a:rPr>
              <a:t>V-NIC</a:t>
            </a:r>
            <a:endParaRPr lang="zh-TW" altLang="en-US" sz="1100">
              <a:latin typeface="Arial" panose="020B0604020202020204" pitchFamily="34" charset="0"/>
              <a:ea typeface="微軟正黑體" panose="020B0604030504040204" pitchFamily="34" charset="-120"/>
              <a:sym typeface="Arial" panose="020B0604020202020204" pitchFamily="34" charset="0"/>
            </a:endParaRPr>
          </a:p>
        </p:txBody>
      </p:sp>
      <p:sp>
        <p:nvSpPr>
          <p:cNvPr id="117" name="矩形: 圓角 116">
            <a:extLst>
              <a:ext uri="{FF2B5EF4-FFF2-40B4-BE49-F238E27FC236}">
                <a16:creationId xmlns:a16="http://schemas.microsoft.com/office/drawing/2014/main" id="{7C057B01-053C-FD93-7425-A9198B83AFBD}"/>
              </a:ext>
            </a:extLst>
          </p:cNvPr>
          <p:cNvSpPr/>
          <p:nvPr/>
        </p:nvSpPr>
        <p:spPr>
          <a:xfrm>
            <a:off x="1728874" y="1709460"/>
            <a:ext cx="3130550" cy="469900"/>
          </a:xfrm>
          <a:prstGeom prst="roundRect">
            <a:avLst/>
          </a:prstGeom>
          <a:solidFill>
            <a:schemeClr val="accent2">
              <a:lumMod val="60000"/>
              <a:lumOff val="40000"/>
            </a:schemeClr>
          </a:solidFill>
          <a:ln>
            <a:noFill/>
          </a:ln>
          <a:effectLst>
            <a:outerShdw blurRad="317500" dist="2286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VNF Forwarding Function</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8" name="矩形: 圓角 117">
            <a:extLst>
              <a:ext uri="{FF2B5EF4-FFF2-40B4-BE49-F238E27FC236}">
                <a16:creationId xmlns:a16="http://schemas.microsoft.com/office/drawing/2014/main" id="{4A6CA846-AE6C-A692-573B-F2E25D570A4A}"/>
              </a:ext>
            </a:extLst>
          </p:cNvPr>
          <p:cNvSpPr/>
          <p:nvPr/>
        </p:nvSpPr>
        <p:spPr>
          <a:xfrm>
            <a:off x="1728873" y="4752446"/>
            <a:ext cx="596900" cy="314325"/>
          </a:xfrm>
          <a:prstGeom prst="roundRect">
            <a:avLst/>
          </a:prstGeom>
          <a:solidFill>
            <a:srgbClr val="6B85F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Driver</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9" name="矩形: 圓角 118">
            <a:extLst>
              <a:ext uri="{FF2B5EF4-FFF2-40B4-BE49-F238E27FC236}">
                <a16:creationId xmlns:a16="http://schemas.microsoft.com/office/drawing/2014/main" id="{6B1485BD-01A2-F339-4C70-819C1AF64906}"/>
              </a:ext>
            </a:extLst>
          </p:cNvPr>
          <p:cNvSpPr/>
          <p:nvPr/>
        </p:nvSpPr>
        <p:spPr>
          <a:xfrm>
            <a:off x="2573423" y="4750997"/>
            <a:ext cx="596900" cy="314325"/>
          </a:xfrm>
          <a:prstGeom prst="roundRect">
            <a:avLst/>
          </a:prstGeom>
          <a:solidFill>
            <a:srgbClr val="6B85F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Driver</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0" name="矩形: 圓角 119">
            <a:extLst>
              <a:ext uri="{FF2B5EF4-FFF2-40B4-BE49-F238E27FC236}">
                <a16:creationId xmlns:a16="http://schemas.microsoft.com/office/drawing/2014/main" id="{0CE79EE3-BCCE-2831-212F-F6A61DF480AE}"/>
              </a:ext>
            </a:extLst>
          </p:cNvPr>
          <p:cNvSpPr/>
          <p:nvPr/>
        </p:nvSpPr>
        <p:spPr>
          <a:xfrm>
            <a:off x="3417973" y="4750997"/>
            <a:ext cx="596900" cy="314325"/>
          </a:xfrm>
          <a:prstGeom prst="roundRect">
            <a:avLst/>
          </a:prstGeom>
          <a:solidFill>
            <a:srgbClr val="6B85F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Driver</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1" name="矩形: 圓角 120">
            <a:extLst>
              <a:ext uri="{FF2B5EF4-FFF2-40B4-BE49-F238E27FC236}">
                <a16:creationId xmlns:a16="http://schemas.microsoft.com/office/drawing/2014/main" id="{AFAFC97D-8F6A-10A4-F28A-35A7184B955C}"/>
              </a:ext>
            </a:extLst>
          </p:cNvPr>
          <p:cNvSpPr/>
          <p:nvPr/>
        </p:nvSpPr>
        <p:spPr>
          <a:xfrm>
            <a:off x="4262523" y="4749151"/>
            <a:ext cx="596900" cy="314325"/>
          </a:xfrm>
          <a:prstGeom prst="roundRect">
            <a:avLst/>
          </a:prstGeom>
          <a:solidFill>
            <a:srgbClr val="6B85F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Driver</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22" name="直線單箭頭接點 121">
            <a:extLst>
              <a:ext uri="{FF2B5EF4-FFF2-40B4-BE49-F238E27FC236}">
                <a16:creationId xmlns:a16="http://schemas.microsoft.com/office/drawing/2014/main" id="{7CD01AAB-5067-C50C-1856-1A8D01A62E0B}"/>
              </a:ext>
            </a:extLst>
          </p:cNvPr>
          <p:cNvCxnSpPr/>
          <p:nvPr/>
        </p:nvCxnSpPr>
        <p:spPr>
          <a:xfrm>
            <a:off x="2027323" y="5790922"/>
            <a:ext cx="0" cy="311150"/>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CBD91F44-DB61-6D8E-B7D8-34ABD6C1A510}"/>
              </a:ext>
            </a:extLst>
          </p:cNvPr>
          <p:cNvCxnSpPr/>
          <p:nvPr/>
        </p:nvCxnSpPr>
        <p:spPr>
          <a:xfrm>
            <a:off x="2871873" y="5791577"/>
            <a:ext cx="0" cy="310495"/>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4CD6A58D-3A02-300B-CE8D-D7EF841FF203}"/>
              </a:ext>
            </a:extLst>
          </p:cNvPr>
          <p:cNvCxnSpPr/>
          <p:nvPr/>
        </p:nvCxnSpPr>
        <p:spPr>
          <a:xfrm>
            <a:off x="3716423" y="5797133"/>
            <a:ext cx="0" cy="304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直線單箭頭接點 124">
            <a:extLst>
              <a:ext uri="{FF2B5EF4-FFF2-40B4-BE49-F238E27FC236}">
                <a16:creationId xmlns:a16="http://schemas.microsoft.com/office/drawing/2014/main" id="{24B12358-5FB8-D5EF-31D8-4D00E544CE57}"/>
              </a:ext>
            </a:extLst>
          </p:cNvPr>
          <p:cNvCxnSpPr/>
          <p:nvPr/>
        </p:nvCxnSpPr>
        <p:spPr>
          <a:xfrm>
            <a:off x="4560973" y="5790922"/>
            <a:ext cx="0" cy="311150"/>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直線單箭頭接點 125">
            <a:extLst>
              <a:ext uri="{FF2B5EF4-FFF2-40B4-BE49-F238E27FC236}">
                <a16:creationId xmlns:a16="http://schemas.microsoft.com/office/drawing/2014/main" id="{AE1C7943-D85A-9757-27D5-81AD5E8C5701}"/>
              </a:ext>
            </a:extLst>
          </p:cNvPr>
          <p:cNvCxnSpPr/>
          <p:nvPr/>
        </p:nvCxnSpPr>
        <p:spPr>
          <a:xfrm flipV="1">
            <a:off x="2027323" y="5066771"/>
            <a:ext cx="0" cy="422275"/>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直線單箭頭接點 126">
            <a:extLst>
              <a:ext uri="{FF2B5EF4-FFF2-40B4-BE49-F238E27FC236}">
                <a16:creationId xmlns:a16="http://schemas.microsoft.com/office/drawing/2014/main" id="{D9FBC1F0-9F3A-A6DC-0498-E8DAD21F3998}"/>
              </a:ext>
            </a:extLst>
          </p:cNvPr>
          <p:cNvCxnSpPr/>
          <p:nvPr/>
        </p:nvCxnSpPr>
        <p:spPr>
          <a:xfrm flipV="1">
            <a:off x="2871873" y="5065322"/>
            <a:ext cx="0" cy="42437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直線單箭頭接點 127">
            <a:extLst>
              <a:ext uri="{FF2B5EF4-FFF2-40B4-BE49-F238E27FC236}">
                <a16:creationId xmlns:a16="http://schemas.microsoft.com/office/drawing/2014/main" id="{97F51433-8E2A-9EAC-D521-BE7AFF42AF13}"/>
              </a:ext>
            </a:extLst>
          </p:cNvPr>
          <p:cNvCxnSpPr/>
          <p:nvPr/>
        </p:nvCxnSpPr>
        <p:spPr>
          <a:xfrm flipV="1">
            <a:off x="3716423" y="5065322"/>
            <a:ext cx="0" cy="429935"/>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直線單箭頭接點 128">
            <a:extLst>
              <a:ext uri="{FF2B5EF4-FFF2-40B4-BE49-F238E27FC236}">
                <a16:creationId xmlns:a16="http://schemas.microsoft.com/office/drawing/2014/main" id="{C7276A88-903F-19F8-F574-BBB5B020A35B}"/>
              </a:ext>
            </a:extLst>
          </p:cNvPr>
          <p:cNvCxnSpPr/>
          <p:nvPr/>
        </p:nvCxnSpPr>
        <p:spPr>
          <a:xfrm flipV="1">
            <a:off x="4560973" y="5063476"/>
            <a:ext cx="0" cy="425570"/>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0FAD9B51-3DB0-B2B7-5A52-7F43A7B2A8FF}"/>
              </a:ext>
            </a:extLst>
          </p:cNvPr>
          <p:cNvCxnSpPr>
            <a:cxnSpLocks/>
          </p:cNvCxnSpPr>
          <p:nvPr/>
        </p:nvCxnSpPr>
        <p:spPr>
          <a:xfrm flipV="1">
            <a:off x="2027323" y="4459690"/>
            <a:ext cx="0" cy="292756"/>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1929A162-5AA0-464A-BC24-F3E7664C6CDC}"/>
              </a:ext>
            </a:extLst>
          </p:cNvPr>
          <p:cNvCxnSpPr>
            <a:cxnSpLocks/>
          </p:cNvCxnSpPr>
          <p:nvPr/>
        </p:nvCxnSpPr>
        <p:spPr>
          <a:xfrm flipV="1">
            <a:off x="2871873" y="4459690"/>
            <a:ext cx="0" cy="291307"/>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直線單箭頭接點 131">
            <a:extLst>
              <a:ext uri="{FF2B5EF4-FFF2-40B4-BE49-F238E27FC236}">
                <a16:creationId xmlns:a16="http://schemas.microsoft.com/office/drawing/2014/main" id="{DE10E31D-54C7-436A-F998-A7CA9446E213}"/>
              </a:ext>
            </a:extLst>
          </p:cNvPr>
          <p:cNvCxnSpPr>
            <a:cxnSpLocks/>
          </p:cNvCxnSpPr>
          <p:nvPr/>
        </p:nvCxnSpPr>
        <p:spPr>
          <a:xfrm flipV="1">
            <a:off x="3716423" y="4459690"/>
            <a:ext cx="0" cy="291307"/>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直線單箭頭接點 132">
            <a:extLst>
              <a:ext uri="{FF2B5EF4-FFF2-40B4-BE49-F238E27FC236}">
                <a16:creationId xmlns:a16="http://schemas.microsoft.com/office/drawing/2014/main" id="{F81CDE9B-97C7-1FD5-16B8-956D3DA8846D}"/>
              </a:ext>
            </a:extLst>
          </p:cNvPr>
          <p:cNvCxnSpPr>
            <a:cxnSpLocks/>
          </p:cNvCxnSpPr>
          <p:nvPr/>
        </p:nvCxnSpPr>
        <p:spPr>
          <a:xfrm flipV="1">
            <a:off x="4560973" y="4459690"/>
            <a:ext cx="0" cy="289461"/>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直線單箭頭接點 133">
            <a:extLst>
              <a:ext uri="{FF2B5EF4-FFF2-40B4-BE49-F238E27FC236}">
                <a16:creationId xmlns:a16="http://schemas.microsoft.com/office/drawing/2014/main" id="{7C4D1247-6C40-8D31-647A-2B0AA57FF79E}"/>
              </a:ext>
            </a:extLst>
          </p:cNvPr>
          <p:cNvCxnSpPr>
            <a:cxnSpLocks/>
            <a:stCxn id="101" idx="2"/>
          </p:cNvCxnSpPr>
          <p:nvPr/>
        </p:nvCxnSpPr>
        <p:spPr>
          <a:xfrm>
            <a:off x="2027323" y="3667151"/>
            <a:ext cx="0" cy="32263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5A97115C-82AA-600C-1839-9008C5CBC4B5}"/>
              </a:ext>
            </a:extLst>
          </p:cNvPr>
          <p:cNvCxnSpPr>
            <a:cxnSpLocks/>
            <a:stCxn id="102" idx="2"/>
          </p:cNvCxnSpPr>
          <p:nvPr/>
        </p:nvCxnSpPr>
        <p:spPr>
          <a:xfrm>
            <a:off x="2871873" y="3684851"/>
            <a:ext cx="0" cy="30493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直線單箭頭接點 135">
            <a:extLst>
              <a:ext uri="{FF2B5EF4-FFF2-40B4-BE49-F238E27FC236}">
                <a16:creationId xmlns:a16="http://schemas.microsoft.com/office/drawing/2014/main" id="{B236725C-7C06-1EFD-E127-97820018A2F8}"/>
              </a:ext>
            </a:extLst>
          </p:cNvPr>
          <p:cNvCxnSpPr>
            <a:cxnSpLocks/>
            <a:stCxn id="103" idx="2"/>
          </p:cNvCxnSpPr>
          <p:nvPr/>
        </p:nvCxnSpPr>
        <p:spPr>
          <a:xfrm>
            <a:off x="3716423" y="3684851"/>
            <a:ext cx="0" cy="304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1F30A498-6F06-DA87-13D8-73BB8B8260E9}"/>
              </a:ext>
            </a:extLst>
          </p:cNvPr>
          <p:cNvCxnSpPr>
            <a:cxnSpLocks/>
            <a:stCxn id="104" idx="2"/>
          </p:cNvCxnSpPr>
          <p:nvPr/>
        </p:nvCxnSpPr>
        <p:spPr>
          <a:xfrm>
            <a:off x="4560973" y="3684851"/>
            <a:ext cx="0" cy="304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0692CEE8-24DA-A2A7-77AF-2447FEA33544}"/>
              </a:ext>
            </a:extLst>
          </p:cNvPr>
          <p:cNvCxnSpPr>
            <a:endCxn id="101" idx="0"/>
          </p:cNvCxnSpPr>
          <p:nvPr/>
        </p:nvCxnSpPr>
        <p:spPr>
          <a:xfrm>
            <a:off x="2027323" y="2819122"/>
            <a:ext cx="0" cy="533704"/>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直線單箭頭接點 138">
            <a:extLst>
              <a:ext uri="{FF2B5EF4-FFF2-40B4-BE49-F238E27FC236}">
                <a16:creationId xmlns:a16="http://schemas.microsoft.com/office/drawing/2014/main" id="{6B3F0430-8048-F63B-542E-F00C8227C9B4}"/>
              </a:ext>
            </a:extLst>
          </p:cNvPr>
          <p:cNvCxnSpPr>
            <a:endCxn id="102" idx="0"/>
          </p:cNvCxnSpPr>
          <p:nvPr/>
        </p:nvCxnSpPr>
        <p:spPr>
          <a:xfrm>
            <a:off x="2871873" y="2819122"/>
            <a:ext cx="0" cy="542394"/>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直線單箭頭接點 139">
            <a:extLst>
              <a:ext uri="{FF2B5EF4-FFF2-40B4-BE49-F238E27FC236}">
                <a16:creationId xmlns:a16="http://schemas.microsoft.com/office/drawing/2014/main" id="{875FABB4-ACB7-0945-3DDF-E3CD4E9F4AC9}"/>
              </a:ext>
            </a:extLst>
          </p:cNvPr>
          <p:cNvCxnSpPr>
            <a:endCxn id="103" idx="0"/>
          </p:cNvCxnSpPr>
          <p:nvPr/>
        </p:nvCxnSpPr>
        <p:spPr>
          <a:xfrm>
            <a:off x="3716423" y="2819122"/>
            <a:ext cx="0" cy="542394"/>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F02360F4-FB71-7C19-95CB-475E2A8B3434}"/>
              </a:ext>
            </a:extLst>
          </p:cNvPr>
          <p:cNvCxnSpPr>
            <a:endCxn id="104" idx="0"/>
          </p:cNvCxnSpPr>
          <p:nvPr/>
        </p:nvCxnSpPr>
        <p:spPr>
          <a:xfrm>
            <a:off x="4560973" y="2819122"/>
            <a:ext cx="0" cy="542394"/>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接點: 肘形 141">
            <a:extLst>
              <a:ext uri="{FF2B5EF4-FFF2-40B4-BE49-F238E27FC236}">
                <a16:creationId xmlns:a16="http://schemas.microsoft.com/office/drawing/2014/main" id="{200977F2-6CD2-8B8B-3D0D-7F2BBC28B5DB}"/>
              </a:ext>
            </a:extLst>
          </p:cNvPr>
          <p:cNvCxnSpPr/>
          <p:nvPr/>
        </p:nvCxnSpPr>
        <p:spPr>
          <a:xfrm rot="5400000" flipH="1" flipV="1">
            <a:off x="2449598" y="2130663"/>
            <a:ext cx="12700" cy="844550"/>
          </a:xfrm>
          <a:prstGeom prst="bentConnector3">
            <a:avLst>
              <a:gd name="adj1" fmla="val 3840000"/>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接點: 肘形 142">
            <a:extLst>
              <a:ext uri="{FF2B5EF4-FFF2-40B4-BE49-F238E27FC236}">
                <a16:creationId xmlns:a16="http://schemas.microsoft.com/office/drawing/2014/main" id="{1E41D28E-0082-7B07-E94B-89C13E292715}"/>
              </a:ext>
            </a:extLst>
          </p:cNvPr>
          <p:cNvCxnSpPr/>
          <p:nvPr/>
        </p:nvCxnSpPr>
        <p:spPr>
          <a:xfrm rot="5400000" flipH="1" flipV="1">
            <a:off x="4138698" y="2130663"/>
            <a:ext cx="12700" cy="844550"/>
          </a:xfrm>
          <a:prstGeom prst="bentConnector3">
            <a:avLst>
              <a:gd name="adj1" fmla="val 3840000"/>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矩形: 圓角 143">
            <a:extLst>
              <a:ext uri="{FF2B5EF4-FFF2-40B4-BE49-F238E27FC236}">
                <a16:creationId xmlns:a16="http://schemas.microsoft.com/office/drawing/2014/main" id="{B7B9B5CF-A811-D695-9898-6029B6688264}"/>
              </a:ext>
            </a:extLst>
          </p:cNvPr>
          <p:cNvSpPr/>
          <p:nvPr/>
        </p:nvSpPr>
        <p:spPr>
          <a:xfrm>
            <a:off x="7342440" y="6102072"/>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5" name="矩形: 圓角 144">
            <a:extLst>
              <a:ext uri="{FF2B5EF4-FFF2-40B4-BE49-F238E27FC236}">
                <a16:creationId xmlns:a16="http://schemas.microsoft.com/office/drawing/2014/main" id="{F2180C4E-7D98-77FF-9C91-76F36E8A08CF}"/>
              </a:ext>
            </a:extLst>
          </p:cNvPr>
          <p:cNvSpPr/>
          <p:nvPr/>
        </p:nvSpPr>
        <p:spPr>
          <a:xfrm>
            <a:off x="8186990" y="6102072"/>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6" name="矩形: 圓角 145">
            <a:extLst>
              <a:ext uri="{FF2B5EF4-FFF2-40B4-BE49-F238E27FC236}">
                <a16:creationId xmlns:a16="http://schemas.microsoft.com/office/drawing/2014/main" id="{0652468A-0604-4FEA-4337-C9BAD5CB738D}"/>
              </a:ext>
            </a:extLst>
          </p:cNvPr>
          <p:cNvSpPr/>
          <p:nvPr/>
        </p:nvSpPr>
        <p:spPr>
          <a:xfrm>
            <a:off x="9031540" y="6102072"/>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7" name="矩形: 圓角 146">
            <a:extLst>
              <a:ext uri="{FF2B5EF4-FFF2-40B4-BE49-F238E27FC236}">
                <a16:creationId xmlns:a16="http://schemas.microsoft.com/office/drawing/2014/main" id="{464B0934-3070-D812-E0E4-36AB2145A6BD}"/>
              </a:ext>
            </a:extLst>
          </p:cNvPr>
          <p:cNvSpPr/>
          <p:nvPr/>
        </p:nvSpPr>
        <p:spPr>
          <a:xfrm>
            <a:off x="9876090" y="6102072"/>
            <a:ext cx="59690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8" name="矩形: 圓角 147">
            <a:extLst>
              <a:ext uri="{FF2B5EF4-FFF2-40B4-BE49-F238E27FC236}">
                <a16:creationId xmlns:a16="http://schemas.microsoft.com/office/drawing/2014/main" id="{BAB7AD03-F69E-AA61-BD8D-5CA9A36D51F3}"/>
              </a:ext>
            </a:extLst>
          </p:cNvPr>
          <p:cNvSpPr/>
          <p:nvPr/>
        </p:nvSpPr>
        <p:spPr>
          <a:xfrm>
            <a:off x="7044897" y="3163358"/>
            <a:ext cx="3695700" cy="204470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9" name="矩形: 圓角 148">
            <a:extLst>
              <a:ext uri="{FF2B5EF4-FFF2-40B4-BE49-F238E27FC236}">
                <a16:creationId xmlns:a16="http://schemas.microsoft.com/office/drawing/2014/main" id="{E0581868-CDDB-4346-0BCC-642CC4DFA82B}"/>
              </a:ext>
            </a:extLst>
          </p:cNvPr>
          <p:cNvSpPr/>
          <p:nvPr/>
        </p:nvSpPr>
        <p:spPr>
          <a:xfrm>
            <a:off x="7342440" y="3989790"/>
            <a:ext cx="3130550" cy="4699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Linux-Kernel Forwarding Process</a:t>
            </a:r>
            <a:endParaRPr lang="zh-TW" altLang="en-US"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0" name="矩形: 圓角 149">
            <a:extLst>
              <a:ext uri="{FF2B5EF4-FFF2-40B4-BE49-F238E27FC236}">
                <a16:creationId xmlns:a16="http://schemas.microsoft.com/office/drawing/2014/main" id="{F26B90A6-2DD8-B9D3-37E7-EF6740C8D805}"/>
              </a:ext>
            </a:extLst>
          </p:cNvPr>
          <p:cNvSpPr/>
          <p:nvPr/>
        </p:nvSpPr>
        <p:spPr>
          <a:xfrm>
            <a:off x="7342440" y="3352826"/>
            <a:ext cx="596900" cy="31432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1" name="矩形: 圓角 150">
            <a:extLst>
              <a:ext uri="{FF2B5EF4-FFF2-40B4-BE49-F238E27FC236}">
                <a16:creationId xmlns:a16="http://schemas.microsoft.com/office/drawing/2014/main" id="{2D3EE8F9-6CA2-CF8D-0F67-2F83ECBC0A2D}"/>
              </a:ext>
            </a:extLst>
          </p:cNvPr>
          <p:cNvSpPr/>
          <p:nvPr/>
        </p:nvSpPr>
        <p:spPr>
          <a:xfrm>
            <a:off x="8186990" y="3361516"/>
            <a:ext cx="596900" cy="3233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2" name="矩形: 圓角 151">
            <a:extLst>
              <a:ext uri="{FF2B5EF4-FFF2-40B4-BE49-F238E27FC236}">
                <a16:creationId xmlns:a16="http://schemas.microsoft.com/office/drawing/2014/main" id="{269A6319-3EEB-27F3-26C2-571DEAD8D0E4}"/>
              </a:ext>
            </a:extLst>
          </p:cNvPr>
          <p:cNvSpPr/>
          <p:nvPr/>
        </p:nvSpPr>
        <p:spPr>
          <a:xfrm>
            <a:off x="9031540" y="3361516"/>
            <a:ext cx="596900" cy="3233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3" name="矩形: 圓角 152">
            <a:extLst>
              <a:ext uri="{FF2B5EF4-FFF2-40B4-BE49-F238E27FC236}">
                <a16:creationId xmlns:a16="http://schemas.microsoft.com/office/drawing/2014/main" id="{82D121B7-BE35-4EA2-69F8-0C7F5DEE042D}"/>
              </a:ext>
            </a:extLst>
          </p:cNvPr>
          <p:cNvSpPr/>
          <p:nvPr/>
        </p:nvSpPr>
        <p:spPr>
          <a:xfrm>
            <a:off x="9876090" y="3361516"/>
            <a:ext cx="596900" cy="3233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4" name="矩形: 圓角 153">
            <a:extLst>
              <a:ext uri="{FF2B5EF4-FFF2-40B4-BE49-F238E27FC236}">
                <a16:creationId xmlns:a16="http://schemas.microsoft.com/office/drawing/2014/main" id="{425C711A-382A-CEDA-F7C3-35769B608EBE}"/>
              </a:ext>
            </a:extLst>
          </p:cNvPr>
          <p:cNvSpPr/>
          <p:nvPr/>
        </p:nvSpPr>
        <p:spPr>
          <a:xfrm>
            <a:off x="7342440" y="5513110"/>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5" name="矩形: 圓角 154">
            <a:extLst>
              <a:ext uri="{FF2B5EF4-FFF2-40B4-BE49-F238E27FC236}">
                <a16:creationId xmlns:a16="http://schemas.microsoft.com/office/drawing/2014/main" id="{26BAFD92-2AE1-6449-3569-97B4F675A135}"/>
              </a:ext>
            </a:extLst>
          </p:cNvPr>
          <p:cNvSpPr/>
          <p:nvPr/>
        </p:nvSpPr>
        <p:spPr>
          <a:xfrm>
            <a:off x="8186990" y="5513765"/>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6" name="矩形: 圓角 155">
            <a:extLst>
              <a:ext uri="{FF2B5EF4-FFF2-40B4-BE49-F238E27FC236}">
                <a16:creationId xmlns:a16="http://schemas.microsoft.com/office/drawing/2014/main" id="{202DF49F-C46C-749D-0C9F-6716EB5B606E}"/>
              </a:ext>
            </a:extLst>
          </p:cNvPr>
          <p:cNvSpPr/>
          <p:nvPr/>
        </p:nvSpPr>
        <p:spPr>
          <a:xfrm>
            <a:off x="9031540" y="5519321"/>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7" name="矩形: 圓角 156">
            <a:extLst>
              <a:ext uri="{FF2B5EF4-FFF2-40B4-BE49-F238E27FC236}">
                <a16:creationId xmlns:a16="http://schemas.microsoft.com/office/drawing/2014/main" id="{AE16BF47-157F-B35D-E118-9E2A32EC5AB6}"/>
              </a:ext>
            </a:extLst>
          </p:cNvPr>
          <p:cNvSpPr/>
          <p:nvPr/>
        </p:nvSpPr>
        <p:spPr>
          <a:xfrm>
            <a:off x="9876090" y="5513110"/>
            <a:ext cx="596900"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8" name="矩形: 圓角 157">
            <a:extLst>
              <a:ext uri="{FF2B5EF4-FFF2-40B4-BE49-F238E27FC236}">
                <a16:creationId xmlns:a16="http://schemas.microsoft.com/office/drawing/2014/main" id="{42ECC348-A70C-24A2-F5F1-3CDB84A89B42}"/>
              </a:ext>
            </a:extLst>
          </p:cNvPr>
          <p:cNvSpPr/>
          <p:nvPr/>
        </p:nvSpPr>
        <p:spPr>
          <a:xfrm>
            <a:off x="7044897" y="1599922"/>
            <a:ext cx="3695700" cy="145415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9" name="矩形: 圓角 158">
            <a:extLst>
              <a:ext uri="{FF2B5EF4-FFF2-40B4-BE49-F238E27FC236}">
                <a16:creationId xmlns:a16="http://schemas.microsoft.com/office/drawing/2014/main" id="{8A06E281-0BF9-678E-21A6-825ABFA1829F}"/>
              </a:ext>
            </a:extLst>
          </p:cNvPr>
          <p:cNvSpPr/>
          <p:nvPr/>
        </p:nvSpPr>
        <p:spPr>
          <a:xfrm>
            <a:off x="7342440" y="2552938"/>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0" name="矩形: 圓角 159">
            <a:extLst>
              <a:ext uri="{FF2B5EF4-FFF2-40B4-BE49-F238E27FC236}">
                <a16:creationId xmlns:a16="http://schemas.microsoft.com/office/drawing/2014/main" id="{225B869B-7E8A-B3D5-1879-96DC40D9AF5E}"/>
              </a:ext>
            </a:extLst>
          </p:cNvPr>
          <p:cNvSpPr/>
          <p:nvPr/>
        </p:nvSpPr>
        <p:spPr>
          <a:xfrm>
            <a:off x="8186990" y="2552938"/>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1" name="矩形: 圓角 160">
            <a:extLst>
              <a:ext uri="{FF2B5EF4-FFF2-40B4-BE49-F238E27FC236}">
                <a16:creationId xmlns:a16="http://schemas.microsoft.com/office/drawing/2014/main" id="{796D7167-17AD-031A-5835-C19DFAB7F486}"/>
              </a:ext>
            </a:extLst>
          </p:cNvPr>
          <p:cNvSpPr/>
          <p:nvPr/>
        </p:nvSpPr>
        <p:spPr>
          <a:xfrm>
            <a:off x="9031540" y="2552938"/>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2" name="矩形: 圓角 161">
            <a:extLst>
              <a:ext uri="{FF2B5EF4-FFF2-40B4-BE49-F238E27FC236}">
                <a16:creationId xmlns:a16="http://schemas.microsoft.com/office/drawing/2014/main" id="{12E461AF-5AC5-30C8-F37A-AF8481C1BB14}"/>
              </a:ext>
            </a:extLst>
          </p:cNvPr>
          <p:cNvSpPr/>
          <p:nvPr/>
        </p:nvSpPr>
        <p:spPr>
          <a:xfrm>
            <a:off x="9876090" y="2552938"/>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3" name="矩形: 圓角 162">
            <a:extLst>
              <a:ext uri="{FF2B5EF4-FFF2-40B4-BE49-F238E27FC236}">
                <a16:creationId xmlns:a16="http://schemas.microsoft.com/office/drawing/2014/main" id="{BFE90D63-0747-325C-448F-AADEEBD438B4}"/>
              </a:ext>
            </a:extLst>
          </p:cNvPr>
          <p:cNvSpPr/>
          <p:nvPr/>
        </p:nvSpPr>
        <p:spPr>
          <a:xfrm>
            <a:off x="7342441" y="1709460"/>
            <a:ext cx="3130550" cy="469900"/>
          </a:xfrm>
          <a:prstGeom prst="roundRect">
            <a:avLst/>
          </a:prstGeom>
          <a:solidFill>
            <a:schemeClr val="accent2">
              <a:lumMod val="60000"/>
              <a:lumOff val="40000"/>
            </a:schemeClr>
          </a:solidFill>
          <a:ln>
            <a:noFill/>
          </a:ln>
          <a:effectLst>
            <a:outerShdw blurRad="317500" dist="2286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VNF Forwarding Function</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4" name="矩形: 圓角 163">
            <a:extLst>
              <a:ext uri="{FF2B5EF4-FFF2-40B4-BE49-F238E27FC236}">
                <a16:creationId xmlns:a16="http://schemas.microsoft.com/office/drawing/2014/main" id="{949AC6AD-D7DA-AAA6-3650-7B8A35E0F922}"/>
              </a:ext>
            </a:extLst>
          </p:cNvPr>
          <p:cNvSpPr/>
          <p:nvPr/>
        </p:nvSpPr>
        <p:spPr>
          <a:xfrm>
            <a:off x="7342440" y="4752446"/>
            <a:ext cx="596900"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5" name="矩形: 圓角 164">
            <a:extLst>
              <a:ext uri="{FF2B5EF4-FFF2-40B4-BE49-F238E27FC236}">
                <a16:creationId xmlns:a16="http://schemas.microsoft.com/office/drawing/2014/main" id="{6F6C30A9-E576-7D98-9315-91010542AACE}"/>
              </a:ext>
            </a:extLst>
          </p:cNvPr>
          <p:cNvSpPr/>
          <p:nvPr/>
        </p:nvSpPr>
        <p:spPr>
          <a:xfrm>
            <a:off x="8186990" y="4750997"/>
            <a:ext cx="596900"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6" name="矩形: 圓角 165">
            <a:extLst>
              <a:ext uri="{FF2B5EF4-FFF2-40B4-BE49-F238E27FC236}">
                <a16:creationId xmlns:a16="http://schemas.microsoft.com/office/drawing/2014/main" id="{E0DEF81F-6BF2-CF35-64C5-D598E30023F9}"/>
              </a:ext>
            </a:extLst>
          </p:cNvPr>
          <p:cNvSpPr/>
          <p:nvPr/>
        </p:nvSpPr>
        <p:spPr>
          <a:xfrm>
            <a:off x="9031540" y="4750997"/>
            <a:ext cx="596900"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7" name="矩形: 圓角 166">
            <a:extLst>
              <a:ext uri="{FF2B5EF4-FFF2-40B4-BE49-F238E27FC236}">
                <a16:creationId xmlns:a16="http://schemas.microsoft.com/office/drawing/2014/main" id="{D1237C9A-717D-7DB1-476A-4AB8561F6807}"/>
              </a:ext>
            </a:extLst>
          </p:cNvPr>
          <p:cNvSpPr/>
          <p:nvPr/>
        </p:nvSpPr>
        <p:spPr>
          <a:xfrm>
            <a:off x="9876090" y="4749151"/>
            <a:ext cx="596900"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68" name="直線單箭頭接點 167">
            <a:extLst>
              <a:ext uri="{FF2B5EF4-FFF2-40B4-BE49-F238E27FC236}">
                <a16:creationId xmlns:a16="http://schemas.microsoft.com/office/drawing/2014/main" id="{4682523E-8756-4137-BDA2-FED3D1DB54D7}"/>
              </a:ext>
            </a:extLst>
          </p:cNvPr>
          <p:cNvCxnSpPr/>
          <p:nvPr/>
        </p:nvCxnSpPr>
        <p:spPr>
          <a:xfrm>
            <a:off x="7640890" y="5790922"/>
            <a:ext cx="0" cy="311150"/>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直線單箭頭接點 168">
            <a:extLst>
              <a:ext uri="{FF2B5EF4-FFF2-40B4-BE49-F238E27FC236}">
                <a16:creationId xmlns:a16="http://schemas.microsoft.com/office/drawing/2014/main" id="{0C75BBFA-432B-4A10-79E6-98D1D8C7E8FE}"/>
              </a:ext>
            </a:extLst>
          </p:cNvPr>
          <p:cNvCxnSpPr/>
          <p:nvPr/>
        </p:nvCxnSpPr>
        <p:spPr>
          <a:xfrm>
            <a:off x="8485440" y="5791577"/>
            <a:ext cx="0" cy="310495"/>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D37CA30B-F35F-C0D1-32C0-893412A97854}"/>
              </a:ext>
            </a:extLst>
          </p:cNvPr>
          <p:cNvCxnSpPr/>
          <p:nvPr/>
        </p:nvCxnSpPr>
        <p:spPr>
          <a:xfrm>
            <a:off x="9329990" y="5797133"/>
            <a:ext cx="0" cy="304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20DE6FB4-5FCF-2A7C-21A5-7677F77CE891}"/>
              </a:ext>
            </a:extLst>
          </p:cNvPr>
          <p:cNvCxnSpPr/>
          <p:nvPr/>
        </p:nvCxnSpPr>
        <p:spPr>
          <a:xfrm>
            <a:off x="10174540" y="5790922"/>
            <a:ext cx="0" cy="311150"/>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直線單箭頭接點 171">
            <a:extLst>
              <a:ext uri="{FF2B5EF4-FFF2-40B4-BE49-F238E27FC236}">
                <a16:creationId xmlns:a16="http://schemas.microsoft.com/office/drawing/2014/main" id="{779A3013-97E3-4E66-29BB-C1519F603FAF}"/>
              </a:ext>
            </a:extLst>
          </p:cNvPr>
          <p:cNvCxnSpPr/>
          <p:nvPr/>
        </p:nvCxnSpPr>
        <p:spPr>
          <a:xfrm flipV="1">
            <a:off x="7640890" y="5090835"/>
            <a:ext cx="0" cy="422275"/>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直線單箭頭接點 172">
            <a:extLst>
              <a:ext uri="{FF2B5EF4-FFF2-40B4-BE49-F238E27FC236}">
                <a16:creationId xmlns:a16="http://schemas.microsoft.com/office/drawing/2014/main" id="{9D72631D-7346-D3C4-4DE1-2A08FF40DB01}"/>
              </a:ext>
            </a:extLst>
          </p:cNvPr>
          <p:cNvCxnSpPr/>
          <p:nvPr/>
        </p:nvCxnSpPr>
        <p:spPr>
          <a:xfrm flipV="1">
            <a:off x="8485440" y="5089386"/>
            <a:ext cx="0" cy="42437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直線單箭頭接點 173">
            <a:extLst>
              <a:ext uri="{FF2B5EF4-FFF2-40B4-BE49-F238E27FC236}">
                <a16:creationId xmlns:a16="http://schemas.microsoft.com/office/drawing/2014/main" id="{46C06EEC-0466-49AC-1FEF-6262AC4B94D1}"/>
              </a:ext>
            </a:extLst>
          </p:cNvPr>
          <p:cNvCxnSpPr/>
          <p:nvPr/>
        </p:nvCxnSpPr>
        <p:spPr>
          <a:xfrm flipV="1">
            <a:off x="9329990" y="5089386"/>
            <a:ext cx="0" cy="429935"/>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5" name="直線單箭頭接點 174">
            <a:extLst>
              <a:ext uri="{FF2B5EF4-FFF2-40B4-BE49-F238E27FC236}">
                <a16:creationId xmlns:a16="http://schemas.microsoft.com/office/drawing/2014/main" id="{ECA0623D-2408-8E70-2FB9-153069F7CEA9}"/>
              </a:ext>
            </a:extLst>
          </p:cNvPr>
          <p:cNvCxnSpPr/>
          <p:nvPr/>
        </p:nvCxnSpPr>
        <p:spPr>
          <a:xfrm flipV="1">
            <a:off x="10174540" y="5087540"/>
            <a:ext cx="0" cy="425570"/>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直線單箭頭接點 175">
            <a:extLst>
              <a:ext uri="{FF2B5EF4-FFF2-40B4-BE49-F238E27FC236}">
                <a16:creationId xmlns:a16="http://schemas.microsoft.com/office/drawing/2014/main" id="{A29FF259-5AAC-0AE1-1B84-77F9CC94D612}"/>
              </a:ext>
            </a:extLst>
          </p:cNvPr>
          <p:cNvCxnSpPr>
            <a:cxnSpLocks/>
          </p:cNvCxnSpPr>
          <p:nvPr/>
        </p:nvCxnSpPr>
        <p:spPr>
          <a:xfrm>
            <a:off x="7640890" y="2819122"/>
            <a:ext cx="0" cy="1957388"/>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直線單箭頭接點 176">
            <a:extLst>
              <a:ext uri="{FF2B5EF4-FFF2-40B4-BE49-F238E27FC236}">
                <a16:creationId xmlns:a16="http://schemas.microsoft.com/office/drawing/2014/main" id="{9DE3C00F-D7D2-B697-D6DC-D86C5320ADC4}"/>
              </a:ext>
            </a:extLst>
          </p:cNvPr>
          <p:cNvCxnSpPr>
            <a:cxnSpLocks/>
          </p:cNvCxnSpPr>
          <p:nvPr/>
        </p:nvCxnSpPr>
        <p:spPr>
          <a:xfrm>
            <a:off x="8485440" y="2819122"/>
            <a:ext cx="0" cy="195593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直線單箭頭接點 177">
            <a:extLst>
              <a:ext uri="{FF2B5EF4-FFF2-40B4-BE49-F238E27FC236}">
                <a16:creationId xmlns:a16="http://schemas.microsoft.com/office/drawing/2014/main" id="{56953410-A880-E6B9-4A87-0F9B85634350}"/>
              </a:ext>
            </a:extLst>
          </p:cNvPr>
          <p:cNvCxnSpPr>
            <a:cxnSpLocks/>
          </p:cNvCxnSpPr>
          <p:nvPr/>
        </p:nvCxnSpPr>
        <p:spPr>
          <a:xfrm>
            <a:off x="9329990" y="2819122"/>
            <a:ext cx="0" cy="1955939"/>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直線單箭頭接點 178">
            <a:extLst>
              <a:ext uri="{FF2B5EF4-FFF2-40B4-BE49-F238E27FC236}">
                <a16:creationId xmlns:a16="http://schemas.microsoft.com/office/drawing/2014/main" id="{2A36940C-1E24-BF61-6A13-258551F2DDDC}"/>
              </a:ext>
            </a:extLst>
          </p:cNvPr>
          <p:cNvCxnSpPr>
            <a:cxnSpLocks/>
          </p:cNvCxnSpPr>
          <p:nvPr/>
        </p:nvCxnSpPr>
        <p:spPr>
          <a:xfrm>
            <a:off x="10174540" y="2819122"/>
            <a:ext cx="0" cy="1954093"/>
          </a:xfrm>
          <a:prstGeom prst="straightConnector1">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0" name="接點: 肘形 179">
            <a:extLst>
              <a:ext uri="{FF2B5EF4-FFF2-40B4-BE49-F238E27FC236}">
                <a16:creationId xmlns:a16="http://schemas.microsoft.com/office/drawing/2014/main" id="{711D3A54-B295-958F-DE69-88861FC37FBA}"/>
              </a:ext>
            </a:extLst>
          </p:cNvPr>
          <p:cNvCxnSpPr/>
          <p:nvPr/>
        </p:nvCxnSpPr>
        <p:spPr>
          <a:xfrm rot="5400000" flipH="1" flipV="1">
            <a:off x="8063165" y="2130663"/>
            <a:ext cx="12700" cy="844550"/>
          </a:xfrm>
          <a:prstGeom prst="bentConnector3">
            <a:avLst>
              <a:gd name="adj1" fmla="val 3840000"/>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接點: 肘形 180">
            <a:extLst>
              <a:ext uri="{FF2B5EF4-FFF2-40B4-BE49-F238E27FC236}">
                <a16:creationId xmlns:a16="http://schemas.microsoft.com/office/drawing/2014/main" id="{AEDE97DF-462F-536F-18C7-77EC52335ADA}"/>
              </a:ext>
            </a:extLst>
          </p:cNvPr>
          <p:cNvCxnSpPr/>
          <p:nvPr/>
        </p:nvCxnSpPr>
        <p:spPr>
          <a:xfrm rot="5400000" flipH="1" flipV="1">
            <a:off x="9752265" y="2130663"/>
            <a:ext cx="12700" cy="844550"/>
          </a:xfrm>
          <a:prstGeom prst="bentConnector3">
            <a:avLst>
              <a:gd name="adj1" fmla="val 3840000"/>
            </a:avLst>
          </a:prstGeom>
          <a:ln w="19050">
            <a:solidFill>
              <a:srgbClr val="D27D3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088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0FEB4002-2D2F-748D-BC5F-7DFF0CFAE2DF}"/>
              </a:ext>
            </a:extLst>
          </p:cNvPr>
          <p:cNvSpPr txBox="1"/>
          <p:nvPr/>
        </p:nvSpPr>
        <p:spPr>
          <a:xfrm>
            <a:off x="834760" y="1593900"/>
            <a:ext cx="3498073" cy="461665"/>
          </a:xfrm>
          <a:prstGeom prst="rect">
            <a:avLst/>
          </a:prstGeom>
        </p:spPr>
        <p:txBody>
          <a:bodyPr wrap="none" rtlCol="0">
            <a:spAutoFit/>
          </a:bodyPr>
          <a:lstStyle/>
          <a:p>
            <a:r>
              <a:rPr lang="en-US" altLang="zh-TW" sz="2400" b="1" dirty="0">
                <a:solidFill>
                  <a:srgbClr val="88F2DC"/>
                </a:solidFill>
                <a:latin typeface="Arial" panose="020B0604020202020204" pitchFamily="34" charset="0"/>
                <a:ea typeface="微軟正黑體" panose="020B0604030504040204" pitchFamily="34" charset="-120"/>
                <a:sym typeface="Arial" panose="020B0604020202020204" pitchFamily="34" charset="0"/>
              </a:rPr>
              <a:t>PF (Physical Function)</a:t>
            </a:r>
            <a:endParaRPr lang="zh-TW" altLang="en-US" sz="2400" b="1" dirty="0">
              <a:solidFill>
                <a:srgbClr val="88F2D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文字方塊 28">
            <a:extLst>
              <a:ext uri="{FF2B5EF4-FFF2-40B4-BE49-F238E27FC236}">
                <a16:creationId xmlns:a16="http://schemas.microsoft.com/office/drawing/2014/main" id="{979FFD81-059E-BB91-495C-B8E0A2077872}"/>
              </a:ext>
            </a:extLst>
          </p:cNvPr>
          <p:cNvSpPr txBox="1"/>
          <p:nvPr/>
        </p:nvSpPr>
        <p:spPr>
          <a:xfrm>
            <a:off x="834760" y="3715625"/>
            <a:ext cx="3200748" cy="461665"/>
          </a:xfrm>
          <a:prstGeom prst="rect">
            <a:avLst/>
          </a:prstGeom>
        </p:spPr>
        <p:txBody>
          <a:bodyPr wrap="none" rtlCol="0">
            <a:spAutoFit/>
          </a:bodyPr>
          <a:lstStyle/>
          <a:p>
            <a:r>
              <a:rPr lang="en-US" altLang="zh-TW" sz="2400" b="1" dirty="0">
                <a:solidFill>
                  <a:srgbClr val="88F2DC"/>
                </a:solidFill>
                <a:latin typeface="Arial" panose="020B0604020202020204" pitchFamily="34" charset="0"/>
                <a:ea typeface="微軟正黑體" panose="020B0604030504040204" pitchFamily="34" charset="-120"/>
                <a:sym typeface="Arial" panose="020B0604020202020204" pitchFamily="34" charset="0"/>
              </a:rPr>
              <a:t>VF (Virtual Function)</a:t>
            </a:r>
            <a:endParaRPr lang="zh-TW" altLang="en-US" sz="2400" b="1" dirty="0">
              <a:solidFill>
                <a:srgbClr val="88F2D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 name="文字方塊 29">
            <a:extLst>
              <a:ext uri="{FF2B5EF4-FFF2-40B4-BE49-F238E27FC236}">
                <a16:creationId xmlns:a16="http://schemas.microsoft.com/office/drawing/2014/main" id="{09CDED17-76DA-FD18-C257-5842C1343B91}"/>
              </a:ext>
            </a:extLst>
          </p:cNvPr>
          <p:cNvSpPr txBox="1"/>
          <p:nvPr/>
        </p:nvSpPr>
        <p:spPr>
          <a:xfrm>
            <a:off x="834760" y="2115315"/>
            <a:ext cx="5522521" cy="1495859"/>
          </a:xfrm>
          <a:prstGeom prst="rect">
            <a:avLst/>
          </a:prstGeom>
          <a:noFill/>
        </p:spPr>
        <p:txBody>
          <a:bodyPr wrap="square" rtlCol="0">
            <a:spAutoFit/>
          </a:bodyPr>
          <a:lstStyle/>
          <a:p>
            <a:pPr>
              <a:lnSpc>
                <a:spcPct val="110000"/>
              </a:lnSpc>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With SR-IOV supported smart network adapter. A single PF (physical function) mapping to a single Ethernet port. Take an example on QuCPE 7012, build in 4 ports 10GbE SFP+ powered by Intel X722 Ethernet controller support 4 PF (physical function) by default. Can be expand up to 4 10GbE SFP+ and 4 PF (physical function) by additional expansion card.</a:t>
            </a:r>
          </a:p>
        </p:txBody>
      </p:sp>
      <p:sp>
        <p:nvSpPr>
          <p:cNvPr id="31" name="文字方塊 30">
            <a:extLst>
              <a:ext uri="{FF2B5EF4-FFF2-40B4-BE49-F238E27FC236}">
                <a16:creationId xmlns:a16="http://schemas.microsoft.com/office/drawing/2014/main" id="{9F2B43B5-729F-1807-0FBC-DA193DB64937}"/>
              </a:ext>
            </a:extLst>
          </p:cNvPr>
          <p:cNvSpPr txBox="1"/>
          <p:nvPr/>
        </p:nvSpPr>
        <p:spPr>
          <a:xfrm>
            <a:off x="834760" y="4127643"/>
            <a:ext cx="5522517" cy="2206823"/>
          </a:xfrm>
          <a:prstGeom prst="rect">
            <a:avLst/>
          </a:prstGeom>
          <a:noFill/>
        </p:spPr>
        <p:txBody>
          <a:bodyPr wrap="square" rtlCol="0">
            <a:spAutoFit/>
          </a:bodyPr>
          <a:lstStyle/>
          <a:p>
            <a:pPr>
              <a:lnSpc>
                <a:spcPct val="110000"/>
              </a:lnSpc>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VF (virtual function) functioning as a virtual NIC on virtual machine which allow virtual machine access to PF (physical function) directly through SR-IOV technology. A single PF (physical function) can  map to multiple VF (virtual function) depending on Ethernet controller. Take an example on QuCPE</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7012,</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with Intel X722 Ethernet controller. One single PF (physical function) can map to 32 VF (virtual function). But the total bandwidth still limited by physical link speed which is up to  10GbE (single direction) maximum for one single PF (physical function)</a:t>
            </a:r>
          </a:p>
        </p:txBody>
      </p:sp>
      <p:sp>
        <p:nvSpPr>
          <p:cNvPr id="3" name="標題 2">
            <a:extLst>
              <a:ext uri="{FF2B5EF4-FFF2-40B4-BE49-F238E27FC236}">
                <a16:creationId xmlns:a16="http://schemas.microsoft.com/office/drawing/2014/main" id="{F322C0B5-01D4-5D28-CD09-E2A43860BAE0}"/>
              </a:ext>
            </a:extLst>
          </p:cNvPr>
          <p:cNvSpPr>
            <a:spLocks noGrp="1"/>
          </p:cNvSpPr>
          <p:nvPr>
            <p:ph type="title"/>
          </p:nvPr>
        </p:nvSpPr>
        <p:spPr/>
        <p:txBody>
          <a:bodyPr/>
          <a:lstStyle/>
          <a:p>
            <a:r>
              <a:rPr lang="en-US" altLang="zh-TW" dirty="0"/>
              <a:t>PF/VF</a:t>
            </a:r>
            <a:endParaRPr lang="zh-TW" altLang="en-US" dirty="0"/>
          </a:p>
        </p:txBody>
      </p:sp>
      <p:sp>
        <p:nvSpPr>
          <p:cNvPr id="4" name="矩形: 圓角 3">
            <a:extLst>
              <a:ext uri="{FF2B5EF4-FFF2-40B4-BE49-F238E27FC236}">
                <a16:creationId xmlns:a16="http://schemas.microsoft.com/office/drawing/2014/main" id="{76D9981D-3396-3245-D095-F0430ECCCB67}"/>
              </a:ext>
            </a:extLst>
          </p:cNvPr>
          <p:cNvSpPr/>
          <p:nvPr/>
        </p:nvSpPr>
        <p:spPr>
          <a:xfrm>
            <a:off x="6777876" y="3029788"/>
            <a:ext cx="3576237" cy="2223776"/>
          </a:xfrm>
          <a:prstGeom prst="roundRect">
            <a:avLst>
              <a:gd name="adj" fmla="val 9529"/>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矩形: 圓角 5">
            <a:extLst>
              <a:ext uri="{FF2B5EF4-FFF2-40B4-BE49-F238E27FC236}">
                <a16:creationId xmlns:a16="http://schemas.microsoft.com/office/drawing/2014/main" id="{56323E83-7583-8109-04C8-311DB3CF8118}"/>
              </a:ext>
            </a:extLst>
          </p:cNvPr>
          <p:cNvSpPr/>
          <p:nvPr/>
        </p:nvSpPr>
        <p:spPr>
          <a:xfrm>
            <a:off x="6777876" y="5341221"/>
            <a:ext cx="3576237" cy="1239756"/>
          </a:xfrm>
          <a:prstGeom prst="roundRect">
            <a:avLst>
              <a:gd name="adj" fmla="val 11340"/>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圓角 9">
            <a:extLst>
              <a:ext uri="{FF2B5EF4-FFF2-40B4-BE49-F238E27FC236}">
                <a16:creationId xmlns:a16="http://schemas.microsoft.com/office/drawing/2014/main" id="{110D51C7-6E57-970A-7535-0576EFE17F8E}"/>
              </a:ext>
            </a:extLst>
          </p:cNvPr>
          <p:cNvSpPr/>
          <p:nvPr/>
        </p:nvSpPr>
        <p:spPr>
          <a:xfrm>
            <a:off x="6968335" y="3210000"/>
            <a:ext cx="3095158" cy="56529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latin typeface="Arial" panose="020B0604020202020204" pitchFamily="34" charset="0"/>
              <a:ea typeface="微軟正黑體" panose="020B0604030504040204" pitchFamily="34" charset="-120"/>
              <a:sym typeface="Arial" panose="020B0604020202020204" pitchFamily="34" charset="0"/>
            </a:endParaRPr>
          </a:p>
        </p:txBody>
      </p:sp>
      <p:sp>
        <p:nvSpPr>
          <p:cNvPr id="32" name="矩形: 圓角 31">
            <a:extLst>
              <a:ext uri="{FF2B5EF4-FFF2-40B4-BE49-F238E27FC236}">
                <a16:creationId xmlns:a16="http://schemas.microsoft.com/office/drawing/2014/main" id="{A9430A8B-1215-DA00-4374-22D7A044F1D1}"/>
              </a:ext>
            </a:extLst>
          </p:cNvPr>
          <p:cNvSpPr/>
          <p:nvPr/>
        </p:nvSpPr>
        <p:spPr>
          <a:xfrm>
            <a:off x="6968336" y="6059624"/>
            <a:ext cx="3095157" cy="345672"/>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矩形: 圓角 32">
            <a:extLst>
              <a:ext uri="{FF2B5EF4-FFF2-40B4-BE49-F238E27FC236}">
                <a16:creationId xmlns:a16="http://schemas.microsoft.com/office/drawing/2014/main" id="{B1721DEE-FCEE-07AE-806C-8A0762966F70}"/>
              </a:ext>
            </a:extLst>
          </p:cNvPr>
          <p:cNvSpPr/>
          <p:nvPr/>
        </p:nvSpPr>
        <p:spPr>
          <a:xfrm>
            <a:off x="8586379" y="1584995"/>
            <a:ext cx="1767734" cy="1347447"/>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 name="矩形: 圓角 33">
            <a:extLst>
              <a:ext uri="{FF2B5EF4-FFF2-40B4-BE49-F238E27FC236}">
                <a16:creationId xmlns:a16="http://schemas.microsoft.com/office/drawing/2014/main" id="{5EECB80A-E938-8C3F-AF36-7EF64C24F2B7}"/>
              </a:ext>
            </a:extLst>
          </p:cNvPr>
          <p:cNvSpPr/>
          <p:nvPr/>
        </p:nvSpPr>
        <p:spPr>
          <a:xfrm>
            <a:off x="8765342" y="1736964"/>
            <a:ext cx="1425153" cy="520750"/>
          </a:xfrm>
          <a:prstGeom prst="roundRect">
            <a:avLst/>
          </a:prstGeom>
          <a:solidFill>
            <a:schemeClr val="accent2">
              <a:lumMod val="60000"/>
              <a:lumOff val="40000"/>
            </a:schemeClr>
          </a:solidFill>
          <a:ln>
            <a:noFill/>
          </a:ln>
          <a:effectLst>
            <a:outerShdw blurRad="317500" dist="2286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VNF</a:t>
            </a:r>
            <a:r>
              <a:rPr lang="zh-TW" altLang="en-US" sz="1400" dirty="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Function</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矩形: 圓角 34">
            <a:extLst>
              <a:ext uri="{FF2B5EF4-FFF2-40B4-BE49-F238E27FC236}">
                <a16:creationId xmlns:a16="http://schemas.microsoft.com/office/drawing/2014/main" id="{3BF02FC6-09D1-B029-92B7-8306AB0F8ED5}"/>
              </a:ext>
            </a:extLst>
          </p:cNvPr>
          <p:cNvSpPr/>
          <p:nvPr/>
        </p:nvSpPr>
        <p:spPr>
          <a:xfrm>
            <a:off x="6968337" y="3939900"/>
            <a:ext cx="3095158" cy="56529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latin typeface="Arial" panose="020B0604020202020204" pitchFamily="34" charset="0"/>
              <a:ea typeface="微軟正黑體" panose="020B0604030504040204" pitchFamily="34" charset="-120"/>
              <a:sym typeface="Arial" panose="020B0604020202020204" pitchFamily="34" charset="0"/>
            </a:endParaRPr>
          </a:p>
        </p:txBody>
      </p:sp>
      <p:sp>
        <p:nvSpPr>
          <p:cNvPr id="36" name="矩形: 圓角 35">
            <a:extLst>
              <a:ext uri="{FF2B5EF4-FFF2-40B4-BE49-F238E27FC236}">
                <a16:creationId xmlns:a16="http://schemas.microsoft.com/office/drawing/2014/main" id="{D9E7E967-B115-606D-61C8-9B37544ED850}"/>
              </a:ext>
            </a:extLst>
          </p:cNvPr>
          <p:cNvSpPr/>
          <p:nvPr/>
        </p:nvSpPr>
        <p:spPr>
          <a:xfrm>
            <a:off x="6968336" y="5472596"/>
            <a:ext cx="3095157" cy="3342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矩形: 圓角 36">
            <a:extLst>
              <a:ext uri="{FF2B5EF4-FFF2-40B4-BE49-F238E27FC236}">
                <a16:creationId xmlns:a16="http://schemas.microsoft.com/office/drawing/2014/main" id="{D6F114E3-D72C-32FF-663C-420263954583}"/>
              </a:ext>
            </a:extLst>
          </p:cNvPr>
          <p:cNvSpPr/>
          <p:nvPr/>
        </p:nvSpPr>
        <p:spPr>
          <a:xfrm>
            <a:off x="6775358" y="1584995"/>
            <a:ext cx="1767734" cy="1347447"/>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矩形: 圓角 37">
            <a:extLst>
              <a:ext uri="{FF2B5EF4-FFF2-40B4-BE49-F238E27FC236}">
                <a16:creationId xmlns:a16="http://schemas.microsoft.com/office/drawing/2014/main" id="{59FC648B-31D5-CE33-8E00-A39119B69D93}"/>
              </a:ext>
            </a:extLst>
          </p:cNvPr>
          <p:cNvSpPr/>
          <p:nvPr/>
        </p:nvSpPr>
        <p:spPr>
          <a:xfrm>
            <a:off x="6968292" y="1739573"/>
            <a:ext cx="1425153" cy="520750"/>
          </a:xfrm>
          <a:prstGeom prst="roundRect">
            <a:avLst/>
          </a:prstGeom>
          <a:solidFill>
            <a:schemeClr val="accent2">
              <a:lumMod val="60000"/>
              <a:lumOff val="40000"/>
            </a:schemeClr>
          </a:solidFill>
          <a:ln>
            <a:noFill/>
          </a:ln>
          <a:effectLst>
            <a:outerShdw blurRad="317500" dist="2286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VNF</a:t>
            </a:r>
            <a:r>
              <a:rPr lang="zh-TW" altLang="en-US" sz="140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Function</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矩形: 圓角 38">
            <a:extLst>
              <a:ext uri="{FF2B5EF4-FFF2-40B4-BE49-F238E27FC236}">
                <a16:creationId xmlns:a16="http://schemas.microsoft.com/office/drawing/2014/main" id="{2F6E961C-ED18-E1C3-6448-B28B30FBD5DF}"/>
              </a:ext>
            </a:extLst>
          </p:cNvPr>
          <p:cNvSpPr/>
          <p:nvPr/>
        </p:nvSpPr>
        <p:spPr>
          <a:xfrm>
            <a:off x="6968336" y="4734140"/>
            <a:ext cx="3095157" cy="378137"/>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40" name="直線單箭頭接點 39">
            <a:extLst>
              <a:ext uri="{FF2B5EF4-FFF2-40B4-BE49-F238E27FC236}">
                <a16:creationId xmlns:a16="http://schemas.microsoft.com/office/drawing/2014/main" id="{615424CC-BB0C-9FDD-3470-8D37EF08912C}"/>
              </a:ext>
            </a:extLst>
          </p:cNvPr>
          <p:cNvCxnSpPr>
            <a:cxnSpLocks/>
          </p:cNvCxnSpPr>
          <p:nvPr/>
        </p:nvCxnSpPr>
        <p:spPr>
          <a:xfrm>
            <a:off x="8515915" y="5806808"/>
            <a:ext cx="0" cy="252816"/>
          </a:xfrm>
          <a:prstGeom prst="straightConnector1">
            <a:avLst/>
          </a:prstGeom>
          <a:ln w="28575">
            <a:solidFill>
              <a:srgbClr val="88F2DC"/>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A73370B6-E973-4BF7-216D-74B72F7EAF9E}"/>
              </a:ext>
            </a:extLst>
          </p:cNvPr>
          <p:cNvCxnSpPr>
            <a:cxnSpLocks/>
            <a:endCxn id="39" idx="2"/>
          </p:cNvCxnSpPr>
          <p:nvPr/>
        </p:nvCxnSpPr>
        <p:spPr>
          <a:xfrm flipV="1">
            <a:off x="8515915" y="5112277"/>
            <a:ext cx="0" cy="360319"/>
          </a:xfrm>
          <a:prstGeom prst="straightConnector1">
            <a:avLst/>
          </a:prstGeom>
          <a:ln w="28575">
            <a:solidFill>
              <a:srgbClr val="88F2DC"/>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F53A6115-7643-C218-9362-B9D741E784A9}"/>
              </a:ext>
            </a:extLst>
          </p:cNvPr>
          <p:cNvSpPr/>
          <p:nvPr/>
        </p:nvSpPr>
        <p:spPr>
          <a:xfrm>
            <a:off x="6958743" y="2385426"/>
            <a:ext cx="590152" cy="320223"/>
          </a:xfrm>
          <a:prstGeom prst="roundRect">
            <a:avLst>
              <a:gd name="adj" fmla="val 26582"/>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42">
            <a:extLst>
              <a:ext uri="{FF2B5EF4-FFF2-40B4-BE49-F238E27FC236}">
                <a16:creationId xmlns:a16="http://schemas.microsoft.com/office/drawing/2014/main" id="{3FF094BF-0680-CA4F-F146-D11388447AD8}"/>
              </a:ext>
            </a:extLst>
          </p:cNvPr>
          <p:cNvSpPr/>
          <p:nvPr/>
        </p:nvSpPr>
        <p:spPr>
          <a:xfrm>
            <a:off x="7803293" y="2385426"/>
            <a:ext cx="590152" cy="320223"/>
          </a:xfrm>
          <a:prstGeom prst="roundRect">
            <a:avLst>
              <a:gd name="adj" fmla="val 26582"/>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43">
            <a:extLst>
              <a:ext uri="{FF2B5EF4-FFF2-40B4-BE49-F238E27FC236}">
                <a16:creationId xmlns:a16="http://schemas.microsoft.com/office/drawing/2014/main" id="{C108A1FB-04DC-EF3E-B262-C65D44CF4555}"/>
              </a:ext>
            </a:extLst>
          </p:cNvPr>
          <p:cNvSpPr/>
          <p:nvPr/>
        </p:nvSpPr>
        <p:spPr>
          <a:xfrm>
            <a:off x="8755793" y="2385426"/>
            <a:ext cx="590152" cy="320223"/>
          </a:xfrm>
          <a:prstGeom prst="roundRect">
            <a:avLst>
              <a:gd name="adj" fmla="val 21625"/>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圓角 44">
            <a:extLst>
              <a:ext uri="{FF2B5EF4-FFF2-40B4-BE49-F238E27FC236}">
                <a16:creationId xmlns:a16="http://schemas.microsoft.com/office/drawing/2014/main" id="{A10595E6-14DF-DAEA-2AF1-0E2ABC2DC025}"/>
              </a:ext>
            </a:extLst>
          </p:cNvPr>
          <p:cNvSpPr/>
          <p:nvPr/>
        </p:nvSpPr>
        <p:spPr>
          <a:xfrm>
            <a:off x="9600343" y="2385426"/>
            <a:ext cx="590152" cy="320223"/>
          </a:xfrm>
          <a:prstGeom prst="roundRect">
            <a:avLst>
              <a:gd name="adj" fmla="val 23608"/>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46" name="接點: 肘形 45">
            <a:extLst>
              <a:ext uri="{FF2B5EF4-FFF2-40B4-BE49-F238E27FC236}">
                <a16:creationId xmlns:a16="http://schemas.microsoft.com/office/drawing/2014/main" id="{5ED9E3E2-24C2-F475-16B9-838AAD107E71}"/>
              </a:ext>
            </a:extLst>
          </p:cNvPr>
          <p:cNvCxnSpPr>
            <a:cxnSpLocks/>
            <a:endCxn id="39" idx="0"/>
          </p:cNvCxnSpPr>
          <p:nvPr/>
        </p:nvCxnSpPr>
        <p:spPr>
          <a:xfrm rot="16200000" flipH="1">
            <a:off x="6870622" y="3088846"/>
            <a:ext cx="2028491" cy="1262096"/>
          </a:xfrm>
          <a:prstGeom prst="bentConnector3">
            <a:avLst/>
          </a:prstGeom>
          <a:ln w="28575">
            <a:solidFill>
              <a:srgbClr val="88F2D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接點: 肘形 46">
            <a:extLst>
              <a:ext uri="{FF2B5EF4-FFF2-40B4-BE49-F238E27FC236}">
                <a16:creationId xmlns:a16="http://schemas.microsoft.com/office/drawing/2014/main" id="{0CE5673E-9E06-7E0C-94CC-F768D35A8049}"/>
              </a:ext>
            </a:extLst>
          </p:cNvPr>
          <p:cNvCxnSpPr>
            <a:cxnSpLocks/>
            <a:endCxn id="39" idx="0"/>
          </p:cNvCxnSpPr>
          <p:nvPr/>
        </p:nvCxnSpPr>
        <p:spPr>
          <a:xfrm rot="16200000" flipH="1">
            <a:off x="7292897" y="3511121"/>
            <a:ext cx="2028491" cy="417546"/>
          </a:xfrm>
          <a:prstGeom prst="bentConnector3">
            <a:avLst/>
          </a:prstGeom>
          <a:ln w="28575">
            <a:solidFill>
              <a:srgbClr val="88F2D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接點: 肘形 47">
            <a:extLst>
              <a:ext uri="{FF2B5EF4-FFF2-40B4-BE49-F238E27FC236}">
                <a16:creationId xmlns:a16="http://schemas.microsoft.com/office/drawing/2014/main" id="{224AE2A3-B408-1B1F-CB31-C7C71BB3D3DF}"/>
              </a:ext>
            </a:extLst>
          </p:cNvPr>
          <p:cNvCxnSpPr>
            <a:cxnSpLocks/>
            <a:endCxn id="39" idx="0"/>
          </p:cNvCxnSpPr>
          <p:nvPr/>
        </p:nvCxnSpPr>
        <p:spPr>
          <a:xfrm rot="5400000">
            <a:off x="7788197" y="3433367"/>
            <a:ext cx="2028491" cy="573054"/>
          </a:xfrm>
          <a:prstGeom prst="bentConnector3">
            <a:avLst/>
          </a:prstGeom>
          <a:ln w="28575">
            <a:solidFill>
              <a:srgbClr val="88F2D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接點: 肘形 48">
            <a:extLst>
              <a:ext uri="{FF2B5EF4-FFF2-40B4-BE49-F238E27FC236}">
                <a16:creationId xmlns:a16="http://schemas.microsoft.com/office/drawing/2014/main" id="{5D3588FC-A27E-910F-B866-D03883E33A0C}"/>
              </a:ext>
            </a:extLst>
          </p:cNvPr>
          <p:cNvCxnSpPr>
            <a:cxnSpLocks/>
            <a:endCxn id="39" idx="0"/>
          </p:cNvCxnSpPr>
          <p:nvPr/>
        </p:nvCxnSpPr>
        <p:spPr>
          <a:xfrm rot="5400000">
            <a:off x="8210472" y="3011092"/>
            <a:ext cx="2028491" cy="1417604"/>
          </a:xfrm>
          <a:prstGeom prst="bentConnector3">
            <a:avLst/>
          </a:prstGeom>
          <a:ln w="28575">
            <a:solidFill>
              <a:srgbClr val="88F2D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矩形: 圓角 49">
            <a:extLst>
              <a:ext uri="{FF2B5EF4-FFF2-40B4-BE49-F238E27FC236}">
                <a16:creationId xmlns:a16="http://schemas.microsoft.com/office/drawing/2014/main" id="{2F7EF993-653A-0FB8-9DEE-F525AF08C7D8}"/>
              </a:ext>
            </a:extLst>
          </p:cNvPr>
          <p:cNvSpPr/>
          <p:nvPr/>
        </p:nvSpPr>
        <p:spPr>
          <a:xfrm>
            <a:off x="6958743" y="3216558"/>
            <a:ext cx="3095158" cy="565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User Space</a:t>
            </a:r>
            <a:endParaRPr lang="zh-TW" altLang="en-US"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矩形: 圓角 50">
            <a:extLst>
              <a:ext uri="{FF2B5EF4-FFF2-40B4-BE49-F238E27FC236}">
                <a16:creationId xmlns:a16="http://schemas.microsoft.com/office/drawing/2014/main" id="{C5B4F64D-D4FD-07D6-8622-227B8F7991BC}"/>
              </a:ext>
            </a:extLst>
          </p:cNvPr>
          <p:cNvSpPr/>
          <p:nvPr/>
        </p:nvSpPr>
        <p:spPr>
          <a:xfrm>
            <a:off x="6958745" y="3946458"/>
            <a:ext cx="3095158" cy="565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Linux-Kernel Space</a:t>
            </a:r>
            <a:endParaRPr lang="zh-TW" altLang="en-US"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530064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字方塊 42">
            <a:extLst>
              <a:ext uri="{FF2B5EF4-FFF2-40B4-BE49-F238E27FC236}">
                <a16:creationId xmlns:a16="http://schemas.microsoft.com/office/drawing/2014/main" id="{286AE2BB-63B9-A89C-D2DC-4C1EE05E3F3A}"/>
              </a:ext>
            </a:extLst>
          </p:cNvPr>
          <p:cNvSpPr txBox="1"/>
          <p:nvPr/>
        </p:nvSpPr>
        <p:spPr>
          <a:xfrm>
            <a:off x="1349235" y="4200134"/>
            <a:ext cx="4708692" cy="1600438"/>
          </a:xfrm>
          <a:prstGeom prst="rect">
            <a:avLst/>
          </a:prstGeom>
          <a:noFill/>
        </p:spPr>
        <p:txBody>
          <a:bodyPr wrap="square" rtlCol="0">
            <a:spAutoFit/>
          </a:bodyPr>
          <a:lstStyle/>
          <a:p>
            <a:r>
              <a:rPr lang="en-US" altLang="zh-TW" sz="14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Each of VF need to mapping to a PF. Which that means the SR-IOV cannot enable on the links between VNFs/VMs when a single chain topology are required as the diagram above. But the VF and virtual NIC can be enable on the same gust OS at the same time. The packets will be process as the diagram shown on the right in this case.</a:t>
            </a:r>
          </a:p>
        </p:txBody>
      </p:sp>
      <p:sp>
        <p:nvSpPr>
          <p:cNvPr id="10" name="標題 9">
            <a:extLst>
              <a:ext uri="{FF2B5EF4-FFF2-40B4-BE49-F238E27FC236}">
                <a16:creationId xmlns:a16="http://schemas.microsoft.com/office/drawing/2014/main" id="{B07CC6DE-EFAB-ADDA-803C-77483491E352}"/>
              </a:ext>
            </a:extLst>
          </p:cNvPr>
          <p:cNvSpPr>
            <a:spLocks noGrp="1"/>
          </p:cNvSpPr>
          <p:nvPr>
            <p:ph type="title"/>
          </p:nvPr>
        </p:nvSpPr>
        <p:spPr/>
        <p:txBody>
          <a:bodyPr/>
          <a:lstStyle/>
          <a:p>
            <a:r>
              <a:rPr lang="en-US" altLang="zh-TW" dirty="0"/>
              <a:t>Application Notes</a:t>
            </a:r>
            <a:endParaRPr lang="zh-TW" altLang="en-US" dirty="0"/>
          </a:p>
        </p:txBody>
      </p:sp>
      <p:sp>
        <p:nvSpPr>
          <p:cNvPr id="44" name="矩形: 圓角 43">
            <a:extLst>
              <a:ext uri="{FF2B5EF4-FFF2-40B4-BE49-F238E27FC236}">
                <a16:creationId xmlns:a16="http://schemas.microsoft.com/office/drawing/2014/main" id="{ED30C7D8-740B-AF47-D65B-93CC089BE52D}"/>
              </a:ext>
            </a:extLst>
          </p:cNvPr>
          <p:cNvSpPr/>
          <p:nvPr/>
        </p:nvSpPr>
        <p:spPr>
          <a:xfrm>
            <a:off x="6718251" y="3333474"/>
            <a:ext cx="3695700" cy="1784231"/>
          </a:xfrm>
          <a:prstGeom prst="roundRect">
            <a:avLst>
              <a:gd name="adj" fmla="val 9157"/>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圓角 44">
            <a:extLst>
              <a:ext uri="{FF2B5EF4-FFF2-40B4-BE49-F238E27FC236}">
                <a16:creationId xmlns:a16="http://schemas.microsoft.com/office/drawing/2014/main" id="{5ADE968F-4605-6883-D37D-E70D0A46EA4B}"/>
              </a:ext>
            </a:extLst>
          </p:cNvPr>
          <p:cNvSpPr/>
          <p:nvPr/>
        </p:nvSpPr>
        <p:spPr>
          <a:xfrm>
            <a:off x="6718251" y="5233355"/>
            <a:ext cx="3695700" cy="1308100"/>
          </a:xfrm>
          <a:prstGeom prst="roundRect">
            <a:avLst>
              <a:gd name="adj" fmla="val 12007"/>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矩形: 圓角 45">
            <a:extLst>
              <a:ext uri="{FF2B5EF4-FFF2-40B4-BE49-F238E27FC236}">
                <a16:creationId xmlns:a16="http://schemas.microsoft.com/office/drawing/2014/main" id="{4B0D38CA-3D82-89F0-0A97-0C0F3AB2254C}"/>
              </a:ext>
            </a:extLst>
          </p:cNvPr>
          <p:cNvSpPr/>
          <p:nvPr/>
        </p:nvSpPr>
        <p:spPr>
          <a:xfrm>
            <a:off x="6718251" y="1745974"/>
            <a:ext cx="1762546" cy="1454150"/>
          </a:xfrm>
          <a:prstGeom prst="roundRect">
            <a:avLst>
              <a:gd name="adj" fmla="val 13483"/>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7" name="矩形: 圓角 46">
            <a:extLst>
              <a:ext uri="{FF2B5EF4-FFF2-40B4-BE49-F238E27FC236}">
                <a16:creationId xmlns:a16="http://schemas.microsoft.com/office/drawing/2014/main" id="{FEB34A65-869B-2F9A-508F-9B6A57C54442}"/>
              </a:ext>
            </a:extLst>
          </p:cNvPr>
          <p:cNvSpPr/>
          <p:nvPr/>
        </p:nvSpPr>
        <p:spPr>
          <a:xfrm>
            <a:off x="8635243" y="1745974"/>
            <a:ext cx="1762546" cy="1454150"/>
          </a:xfrm>
          <a:prstGeom prst="roundRect">
            <a:avLst>
              <a:gd name="adj" fmla="val 11095"/>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8" name="矩形: 圓角 47">
            <a:extLst>
              <a:ext uri="{FF2B5EF4-FFF2-40B4-BE49-F238E27FC236}">
                <a16:creationId xmlns:a16="http://schemas.microsoft.com/office/drawing/2014/main" id="{87E4252D-F7F9-9444-15FA-732158AC3CDB}"/>
              </a:ext>
            </a:extLst>
          </p:cNvPr>
          <p:cNvSpPr/>
          <p:nvPr/>
        </p:nvSpPr>
        <p:spPr>
          <a:xfrm>
            <a:off x="1340193" y="2184779"/>
            <a:ext cx="4453466" cy="1560790"/>
          </a:xfrm>
          <a:prstGeom prst="roundRect">
            <a:avLst/>
          </a:prstGeom>
          <a:solidFill>
            <a:srgbClr val="0505AB">
              <a:alpha val="20000"/>
            </a:srgbClr>
          </a:solidFill>
          <a:ln w="19050">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矩形: 圓角 48">
            <a:extLst>
              <a:ext uri="{FF2B5EF4-FFF2-40B4-BE49-F238E27FC236}">
                <a16:creationId xmlns:a16="http://schemas.microsoft.com/office/drawing/2014/main" id="{59238EBD-9E32-44C4-82DF-7088C1A50079}"/>
              </a:ext>
            </a:extLst>
          </p:cNvPr>
          <p:cNvSpPr/>
          <p:nvPr/>
        </p:nvSpPr>
        <p:spPr>
          <a:xfrm>
            <a:off x="8822890" y="1937268"/>
            <a:ext cx="1441449" cy="432871"/>
          </a:xfrm>
          <a:prstGeom prst="roundRect">
            <a:avLst/>
          </a:prstGeom>
          <a:solidFill>
            <a:schemeClr val="accent2">
              <a:lumMod val="60000"/>
              <a:lumOff val="40000"/>
            </a:schemeClr>
          </a:solidFill>
          <a:ln>
            <a:noFill/>
          </a:ln>
          <a:effectLst>
            <a:outerShdw blurRad="317500" dist="2286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VNF</a:t>
            </a:r>
            <a:r>
              <a:rPr lang="zh-TW" altLang="en-US" sz="140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Function</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0" name="矩形: 圓角 49">
            <a:extLst>
              <a:ext uri="{FF2B5EF4-FFF2-40B4-BE49-F238E27FC236}">
                <a16:creationId xmlns:a16="http://schemas.microsoft.com/office/drawing/2014/main" id="{DDAB44A7-D242-CFF2-9EE2-B2B8FF8BD824}"/>
              </a:ext>
            </a:extLst>
          </p:cNvPr>
          <p:cNvSpPr/>
          <p:nvPr/>
        </p:nvSpPr>
        <p:spPr>
          <a:xfrm>
            <a:off x="6915101" y="1944272"/>
            <a:ext cx="1441449" cy="432871"/>
          </a:xfrm>
          <a:prstGeom prst="roundRect">
            <a:avLst/>
          </a:prstGeom>
          <a:solidFill>
            <a:schemeClr val="accent2">
              <a:lumMod val="60000"/>
              <a:lumOff val="40000"/>
            </a:schemeClr>
          </a:solidFill>
          <a:ln>
            <a:noFill/>
          </a:ln>
          <a:effectLst>
            <a:outerShdw blurRad="317500" dist="2286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VNF</a:t>
            </a:r>
            <a:r>
              <a:rPr lang="zh-TW" altLang="en-US" sz="140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Function</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1" name="矩形: 圓角 50">
            <a:extLst>
              <a:ext uri="{FF2B5EF4-FFF2-40B4-BE49-F238E27FC236}">
                <a16:creationId xmlns:a16="http://schemas.microsoft.com/office/drawing/2014/main" id="{7A881872-CD8D-5925-1832-E129C5897CFF}"/>
              </a:ext>
            </a:extLst>
          </p:cNvPr>
          <p:cNvSpPr/>
          <p:nvPr/>
        </p:nvSpPr>
        <p:spPr>
          <a:xfrm>
            <a:off x="6915101" y="6020755"/>
            <a:ext cx="1441448"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矩形: 圓角 51">
            <a:extLst>
              <a:ext uri="{FF2B5EF4-FFF2-40B4-BE49-F238E27FC236}">
                <a16:creationId xmlns:a16="http://schemas.microsoft.com/office/drawing/2014/main" id="{EFE8FDC5-3E18-FA81-D086-C97CDA05A6C6}"/>
              </a:ext>
            </a:extLst>
          </p:cNvPr>
          <p:cNvSpPr/>
          <p:nvPr/>
        </p:nvSpPr>
        <p:spPr>
          <a:xfrm>
            <a:off x="8645575" y="6020755"/>
            <a:ext cx="1560260" cy="287338"/>
          </a:xfrm>
          <a:prstGeom prst="round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矩形: 圓角 52">
            <a:extLst>
              <a:ext uri="{FF2B5EF4-FFF2-40B4-BE49-F238E27FC236}">
                <a16:creationId xmlns:a16="http://schemas.microsoft.com/office/drawing/2014/main" id="{70423A93-F045-F037-1A12-03687CD529CF}"/>
              </a:ext>
            </a:extLst>
          </p:cNvPr>
          <p:cNvSpPr/>
          <p:nvPr/>
        </p:nvSpPr>
        <p:spPr>
          <a:xfrm>
            <a:off x="6915101" y="3970617"/>
            <a:ext cx="3290734" cy="4699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Linux-Kernel Forwarding Process</a:t>
            </a:r>
            <a:endParaRPr lang="zh-TW" altLang="en-US"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4" name="矩形: 圓角 53">
            <a:extLst>
              <a:ext uri="{FF2B5EF4-FFF2-40B4-BE49-F238E27FC236}">
                <a16:creationId xmlns:a16="http://schemas.microsoft.com/office/drawing/2014/main" id="{6DEB91DA-2BD6-C1BB-ED85-EF5727C0C1EF}"/>
              </a:ext>
            </a:extLst>
          </p:cNvPr>
          <p:cNvSpPr/>
          <p:nvPr/>
        </p:nvSpPr>
        <p:spPr>
          <a:xfrm>
            <a:off x="6915101" y="3522942"/>
            <a:ext cx="596900" cy="31432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矩形: 圓角 54">
            <a:extLst>
              <a:ext uri="{FF2B5EF4-FFF2-40B4-BE49-F238E27FC236}">
                <a16:creationId xmlns:a16="http://schemas.microsoft.com/office/drawing/2014/main" id="{199575D8-E92A-5BE5-07A9-FD05AF999C50}"/>
              </a:ext>
            </a:extLst>
          </p:cNvPr>
          <p:cNvSpPr/>
          <p:nvPr/>
        </p:nvSpPr>
        <p:spPr>
          <a:xfrm>
            <a:off x="9608935" y="3531632"/>
            <a:ext cx="596900" cy="3233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dirty="0">
              <a:solidFill>
                <a:schemeClr val="bg1">
                  <a:lumMod val="6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矩形: 圓角 55">
            <a:extLst>
              <a:ext uri="{FF2B5EF4-FFF2-40B4-BE49-F238E27FC236}">
                <a16:creationId xmlns:a16="http://schemas.microsoft.com/office/drawing/2014/main" id="{3B871FC5-462A-670A-1A4C-95EFFE2C0BE7}"/>
              </a:ext>
            </a:extLst>
          </p:cNvPr>
          <p:cNvSpPr/>
          <p:nvPr/>
        </p:nvSpPr>
        <p:spPr>
          <a:xfrm>
            <a:off x="6915100" y="5431793"/>
            <a:ext cx="1441449"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7" name="矩形: 圓角 56">
            <a:extLst>
              <a:ext uri="{FF2B5EF4-FFF2-40B4-BE49-F238E27FC236}">
                <a16:creationId xmlns:a16="http://schemas.microsoft.com/office/drawing/2014/main" id="{52BF8782-3B14-A714-7FB9-F18F60F77116}"/>
              </a:ext>
            </a:extLst>
          </p:cNvPr>
          <p:cNvSpPr/>
          <p:nvPr/>
        </p:nvSpPr>
        <p:spPr>
          <a:xfrm>
            <a:off x="8635243" y="5431793"/>
            <a:ext cx="1580922" cy="277812"/>
          </a:xfrm>
          <a:prstGeom prst="roundRect">
            <a:avLst/>
          </a:prstGeom>
          <a:solidFill>
            <a:srgbClr val="3E9C69"/>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PCI-e</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8" name="矩形: 圓角 57">
            <a:extLst>
              <a:ext uri="{FF2B5EF4-FFF2-40B4-BE49-F238E27FC236}">
                <a16:creationId xmlns:a16="http://schemas.microsoft.com/office/drawing/2014/main" id="{F767D6D2-D032-B423-F45D-B3BE3F069229}"/>
              </a:ext>
            </a:extLst>
          </p:cNvPr>
          <p:cNvSpPr/>
          <p:nvPr/>
        </p:nvSpPr>
        <p:spPr>
          <a:xfrm>
            <a:off x="6915101" y="2698990"/>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9" name="矩形: 圓角 58">
            <a:extLst>
              <a:ext uri="{FF2B5EF4-FFF2-40B4-BE49-F238E27FC236}">
                <a16:creationId xmlns:a16="http://schemas.microsoft.com/office/drawing/2014/main" id="{18AC626D-833F-320D-D557-0BCDF78CD795}"/>
              </a:ext>
            </a:extLst>
          </p:cNvPr>
          <p:cNvSpPr/>
          <p:nvPr/>
        </p:nvSpPr>
        <p:spPr>
          <a:xfrm>
            <a:off x="7759651" y="2698990"/>
            <a:ext cx="596900" cy="266184"/>
          </a:xfrm>
          <a:prstGeom prst="round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sym typeface="Arial" panose="020B0604020202020204" pitchFamily="34" charset="0"/>
              </a:rPr>
              <a:t>V-NIC</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60" name="矩形: 圓角 59">
            <a:extLst>
              <a:ext uri="{FF2B5EF4-FFF2-40B4-BE49-F238E27FC236}">
                <a16:creationId xmlns:a16="http://schemas.microsoft.com/office/drawing/2014/main" id="{A751B4CE-D954-6B1C-7626-8693AEF5464A}"/>
              </a:ext>
            </a:extLst>
          </p:cNvPr>
          <p:cNvSpPr/>
          <p:nvPr/>
        </p:nvSpPr>
        <p:spPr>
          <a:xfrm>
            <a:off x="8807436" y="2698990"/>
            <a:ext cx="596900" cy="266184"/>
          </a:xfrm>
          <a:prstGeom prst="round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latin typeface="Arial" panose="020B0604020202020204" pitchFamily="34" charset="0"/>
                <a:ea typeface="微軟正黑體" panose="020B0604030504040204" pitchFamily="34" charset="-120"/>
                <a:sym typeface="Arial" panose="020B0604020202020204" pitchFamily="34" charset="0"/>
              </a:rPr>
              <a:t>V-NIC</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
        <p:nvSpPr>
          <p:cNvPr id="61" name="矩形: 圓角 60">
            <a:extLst>
              <a:ext uri="{FF2B5EF4-FFF2-40B4-BE49-F238E27FC236}">
                <a16:creationId xmlns:a16="http://schemas.microsoft.com/office/drawing/2014/main" id="{E3B056F9-A584-AEA5-9633-92A5A42DF8CF}"/>
              </a:ext>
            </a:extLst>
          </p:cNvPr>
          <p:cNvSpPr/>
          <p:nvPr/>
        </p:nvSpPr>
        <p:spPr>
          <a:xfrm>
            <a:off x="9651986" y="2698990"/>
            <a:ext cx="596900" cy="266184"/>
          </a:xfrm>
          <a:prstGeom prst="roundRect">
            <a:avLst/>
          </a:prstGeom>
          <a:solidFill>
            <a:srgbClr val="FF2D8A"/>
          </a:solidFill>
          <a:ln>
            <a:noFill/>
          </a:ln>
          <a:effectLst>
            <a:outerShdw blurRad="215900" dist="101600" dir="5760000" sx="104000" sy="1040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latin typeface="Arial" panose="020B0604020202020204" pitchFamily="34" charset="0"/>
                <a:ea typeface="微軟正黑體" panose="020B0604030504040204" pitchFamily="34" charset="-120"/>
                <a:cs typeface="+mn-ea"/>
                <a:sym typeface="Arial" panose="020B0604020202020204" pitchFamily="34" charset="0"/>
              </a:rPr>
              <a:t>VF</a:t>
            </a:r>
            <a:endParaRPr lang="zh-TW" altLang="en-US" sz="11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2" name="矩形: 圓角 61">
            <a:extLst>
              <a:ext uri="{FF2B5EF4-FFF2-40B4-BE49-F238E27FC236}">
                <a16:creationId xmlns:a16="http://schemas.microsoft.com/office/drawing/2014/main" id="{E1747BBD-1C3D-9F2C-FDCC-EC71B5F9CB74}"/>
              </a:ext>
            </a:extLst>
          </p:cNvPr>
          <p:cNvSpPr/>
          <p:nvPr/>
        </p:nvSpPr>
        <p:spPr>
          <a:xfrm>
            <a:off x="6915101" y="4586031"/>
            <a:ext cx="1454828"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 name="矩形: 圓角 62">
            <a:extLst>
              <a:ext uri="{FF2B5EF4-FFF2-40B4-BE49-F238E27FC236}">
                <a16:creationId xmlns:a16="http://schemas.microsoft.com/office/drawing/2014/main" id="{126B3CB4-4CC2-9039-4EF7-A80222C6E4C9}"/>
              </a:ext>
            </a:extLst>
          </p:cNvPr>
          <p:cNvSpPr/>
          <p:nvPr/>
        </p:nvSpPr>
        <p:spPr>
          <a:xfrm>
            <a:off x="8635243" y="4582736"/>
            <a:ext cx="1582763" cy="314325"/>
          </a:xfrm>
          <a:prstGeom prst="round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Arial" panose="020B0604020202020204" pitchFamily="34" charset="0"/>
                <a:ea typeface="微軟正黑體" panose="020B0604030504040204" pitchFamily="34" charset="-120"/>
                <a:cs typeface="+mn-ea"/>
                <a:sym typeface="Arial" panose="020B0604020202020204" pitchFamily="34" charset="0"/>
              </a:rPr>
              <a:t>PF</a:t>
            </a:r>
            <a:endParaRPr lang="zh-TW" altLang="en-US" sz="1600" dirty="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64" name="直線接點 63">
            <a:extLst>
              <a:ext uri="{FF2B5EF4-FFF2-40B4-BE49-F238E27FC236}">
                <a16:creationId xmlns:a16="http://schemas.microsoft.com/office/drawing/2014/main" id="{E971D9E8-DF84-649D-6CF7-496CD7880940}"/>
              </a:ext>
            </a:extLst>
          </p:cNvPr>
          <p:cNvCxnSpPr>
            <a:cxnSpLocks/>
            <a:endCxn id="78" idx="1"/>
          </p:cNvCxnSpPr>
          <p:nvPr/>
        </p:nvCxnSpPr>
        <p:spPr>
          <a:xfrm>
            <a:off x="1574408" y="3165009"/>
            <a:ext cx="881109" cy="0"/>
          </a:xfrm>
          <a:prstGeom prst="line">
            <a:avLst/>
          </a:prstGeom>
          <a:ln w="38100">
            <a:solidFill>
              <a:srgbClr val="88F2DC"/>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B1E1F22C-3E13-F4A6-FAEB-8264369FD532}"/>
              </a:ext>
            </a:extLst>
          </p:cNvPr>
          <p:cNvCxnSpPr>
            <a:cxnSpLocks/>
            <a:stCxn id="78" idx="3"/>
            <a:endCxn id="82" idx="1"/>
          </p:cNvCxnSpPr>
          <p:nvPr/>
        </p:nvCxnSpPr>
        <p:spPr>
          <a:xfrm>
            <a:off x="3227631" y="3165009"/>
            <a:ext cx="625462" cy="0"/>
          </a:xfrm>
          <a:prstGeom prst="line">
            <a:avLst/>
          </a:prstGeom>
          <a:ln w="38100">
            <a:solidFill>
              <a:srgbClr val="88F2DC"/>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D0E5CF40-CFDA-73BF-4E0F-44493534ED8F}"/>
              </a:ext>
            </a:extLst>
          </p:cNvPr>
          <p:cNvCxnSpPr>
            <a:cxnSpLocks/>
            <a:stCxn id="82" idx="3"/>
          </p:cNvCxnSpPr>
          <p:nvPr/>
        </p:nvCxnSpPr>
        <p:spPr>
          <a:xfrm>
            <a:off x="4625207" y="3165009"/>
            <a:ext cx="881107" cy="0"/>
          </a:xfrm>
          <a:prstGeom prst="line">
            <a:avLst/>
          </a:prstGeom>
          <a:ln w="38100">
            <a:solidFill>
              <a:srgbClr val="88F2DC"/>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98380E4C-9408-6E44-78DF-1E7E99197731}"/>
              </a:ext>
            </a:extLst>
          </p:cNvPr>
          <p:cNvCxnSpPr/>
          <p:nvPr/>
        </p:nvCxnSpPr>
        <p:spPr>
          <a:xfrm>
            <a:off x="7594978" y="5709605"/>
            <a:ext cx="0" cy="311150"/>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1BCC7C60-FDCF-5CB6-4A9F-904A591CCC7E}"/>
              </a:ext>
            </a:extLst>
          </p:cNvPr>
          <p:cNvCxnSpPr/>
          <p:nvPr/>
        </p:nvCxnSpPr>
        <p:spPr>
          <a:xfrm flipH="1">
            <a:off x="9434737" y="5709605"/>
            <a:ext cx="10331" cy="311150"/>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C04C9042-CD15-CA21-C9EA-90A93CF05CBF}"/>
              </a:ext>
            </a:extLst>
          </p:cNvPr>
          <p:cNvCxnSpPr>
            <a:cxnSpLocks/>
            <a:stCxn id="56" idx="0"/>
            <a:endCxn id="62" idx="2"/>
          </p:cNvCxnSpPr>
          <p:nvPr/>
        </p:nvCxnSpPr>
        <p:spPr>
          <a:xfrm flipV="1">
            <a:off x="7635825" y="4900356"/>
            <a:ext cx="6690" cy="531437"/>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8FFDCEEF-D4E9-1053-FC84-C1A6FD37CB0D}"/>
              </a:ext>
            </a:extLst>
          </p:cNvPr>
          <p:cNvCxnSpPr>
            <a:cxnSpLocks/>
            <a:stCxn id="57" idx="0"/>
            <a:endCxn id="63" idx="2"/>
          </p:cNvCxnSpPr>
          <p:nvPr/>
        </p:nvCxnSpPr>
        <p:spPr>
          <a:xfrm flipV="1">
            <a:off x="9425704" y="4897061"/>
            <a:ext cx="921" cy="534732"/>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F8BE498A-A508-979E-332F-6BD9331283C4}"/>
              </a:ext>
            </a:extLst>
          </p:cNvPr>
          <p:cNvCxnSpPr>
            <a:cxnSpLocks/>
          </p:cNvCxnSpPr>
          <p:nvPr/>
        </p:nvCxnSpPr>
        <p:spPr>
          <a:xfrm flipH="1">
            <a:off x="7193594" y="2965174"/>
            <a:ext cx="19957" cy="163476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FC2F2CA8-DA4A-B49A-615F-116DB9DC567C}"/>
              </a:ext>
            </a:extLst>
          </p:cNvPr>
          <p:cNvCxnSpPr>
            <a:cxnSpLocks/>
          </p:cNvCxnSpPr>
          <p:nvPr/>
        </p:nvCxnSpPr>
        <p:spPr>
          <a:xfrm>
            <a:off x="9950436" y="2965174"/>
            <a:ext cx="6349" cy="1634769"/>
          </a:xfrm>
          <a:prstGeom prst="straightConnector1">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接點: 肘形 72">
            <a:extLst>
              <a:ext uri="{FF2B5EF4-FFF2-40B4-BE49-F238E27FC236}">
                <a16:creationId xmlns:a16="http://schemas.microsoft.com/office/drawing/2014/main" id="{D27F1DC7-13FA-FA12-062B-C30331FCD5A1}"/>
              </a:ext>
            </a:extLst>
          </p:cNvPr>
          <p:cNvCxnSpPr/>
          <p:nvPr/>
        </p:nvCxnSpPr>
        <p:spPr>
          <a:xfrm rot="5400000" flipH="1" flipV="1">
            <a:off x="7635826" y="2276715"/>
            <a:ext cx="12700" cy="844550"/>
          </a:xfrm>
          <a:prstGeom prst="bentConnector3">
            <a:avLst>
              <a:gd name="adj1" fmla="val 3180000"/>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接點: 肘形 73">
            <a:extLst>
              <a:ext uri="{FF2B5EF4-FFF2-40B4-BE49-F238E27FC236}">
                <a16:creationId xmlns:a16="http://schemas.microsoft.com/office/drawing/2014/main" id="{E13D38D4-5383-7C9A-8258-C4E5C1FBF549}"/>
              </a:ext>
            </a:extLst>
          </p:cNvPr>
          <p:cNvCxnSpPr/>
          <p:nvPr/>
        </p:nvCxnSpPr>
        <p:spPr>
          <a:xfrm rot="5400000" flipH="1" flipV="1">
            <a:off x="9528161" y="2276715"/>
            <a:ext cx="12700" cy="844550"/>
          </a:xfrm>
          <a:prstGeom prst="bentConnector3">
            <a:avLst>
              <a:gd name="adj1" fmla="val 3300000"/>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矩形: 圓角 74">
            <a:extLst>
              <a:ext uri="{FF2B5EF4-FFF2-40B4-BE49-F238E27FC236}">
                <a16:creationId xmlns:a16="http://schemas.microsoft.com/office/drawing/2014/main" id="{285E2939-4920-126E-5053-AB1AE9FE2C0B}"/>
              </a:ext>
            </a:extLst>
          </p:cNvPr>
          <p:cNvSpPr/>
          <p:nvPr/>
        </p:nvSpPr>
        <p:spPr>
          <a:xfrm>
            <a:off x="7759650" y="3505063"/>
            <a:ext cx="1638338" cy="323335"/>
          </a:xfrm>
          <a:prstGeom prst="roundRect">
            <a:avLst/>
          </a:prstGeom>
          <a:solidFill>
            <a:srgbClr val="C4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rgbClr val="003300"/>
                </a:solidFill>
                <a:latin typeface="Arial" panose="020B0604020202020204" pitchFamily="34" charset="0"/>
                <a:ea typeface="微軟正黑體" panose="020B0604030504040204" pitchFamily="34" charset="-120"/>
                <a:sym typeface="Arial" panose="020B0604020202020204" pitchFamily="34" charset="0"/>
              </a:rPr>
              <a:t>OVS</a:t>
            </a:r>
            <a:endParaRPr lang="zh-TW" altLang="en-US" sz="1400">
              <a:solidFill>
                <a:srgbClr val="0033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6" name="接點: 肘形 75">
            <a:extLst>
              <a:ext uri="{FF2B5EF4-FFF2-40B4-BE49-F238E27FC236}">
                <a16:creationId xmlns:a16="http://schemas.microsoft.com/office/drawing/2014/main" id="{62B80FBA-6677-44EC-C3E2-6DB5ADF7744B}"/>
              </a:ext>
            </a:extLst>
          </p:cNvPr>
          <p:cNvCxnSpPr/>
          <p:nvPr/>
        </p:nvCxnSpPr>
        <p:spPr>
          <a:xfrm rot="16200000" flipH="1">
            <a:off x="8581993" y="2441281"/>
            <a:ext cx="12700" cy="1047785"/>
          </a:xfrm>
          <a:prstGeom prst="bentConnector3">
            <a:avLst>
              <a:gd name="adj1" fmla="val 4800000"/>
            </a:avLst>
          </a:prstGeom>
          <a:ln w="1905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文字方塊 76">
            <a:extLst>
              <a:ext uri="{FF2B5EF4-FFF2-40B4-BE49-F238E27FC236}">
                <a16:creationId xmlns:a16="http://schemas.microsoft.com/office/drawing/2014/main" id="{588922AF-68CC-995F-D703-5A811A54D159}"/>
              </a:ext>
            </a:extLst>
          </p:cNvPr>
          <p:cNvSpPr txBox="1"/>
          <p:nvPr/>
        </p:nvSpPr>
        <p:spPr>
          <a:xfrm>
            <a:off x="1574408" y="2270894"/>
            <a:ext cx="1055097" cy="400110"/>
          </a:xfrm>
          <a:prstGeom prst="rect">
            <a:avLst/>
          </a:prstGeom>
          <a:noFill/>
        </p:spPr>
        <p:txBody>
          <a:bodyPr wrap="none" rtlCol="0">
            <a:spAutoFit/>
          </a:bodyPr>
          <a:lstStyle/>
          <a:p>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endPar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8" name="矩形: 圓角 77">
            <a:extLst>
              <a:ext uri="{FF2B5EF4-FFF2-40B4-BE49-F238E27FC236}">
                <a16:creationId xmlns:a16="http://schemas.microsoft.com/office/drawing/2014/main" id="{F0DB73A1-53A0-2B16-BC77-A9984D2FBE70}"/>
              </a:ext>
            </a:extLst>
          </p:cNvPr>
          <p:cNvSpPr/>
          <p:nvPr/>
        </p:nvSpPr>
        <p:spPr>
          <a:xfrm>
            <a:off x="2455517" y="2994339"/>
            <a:ext cx="772114" cy="341340"/>
          </a:xfrm>
          <a:prstGeom prst="roundRect">
            <a:avLst/>
          </a:prstGeom>
          <a:solidFill>
            <a:srgbClr val="FFAA00"/>
          </a:solidFill>
          <a:ln>
            <a:noFill/>
          </a:ln>
          <a:effectLst>
            <a:outerShdw blurRad="165100" dist="114300" dir="5760000" sx="106000" sy="106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sym typeface="Arial" panose="020B0604020202020204" pitchFamily="34" charset="0"/>
              </a:rPr>
              <a:t>VNF</a:t>
            </a:r>
            <a:endParaRPr lang="zh-TW" altLang="en-US" sz="1400" dirty="0">
              <a:latin typeface="Arial" panose="020B0604020202020204" pitchFamily="34" charset="0"/>
              <a:ea typeface="微軟正黑體" panose="020B0604030504040204" pitchFamily="34" charset="-120"/>
              <a:sym typeface="Arial" panose="020B0604020202020204" pitchFamily="34" charset="0"/>
            </a:endParaRPr>
          </a:p>
        </p:txBody>
      </p:sp>
      <p:sp>
        <p:nvSpPr>
          <p:cNvPr id="79" name="矩形: 圓角 78">
            <a:extLst>
              <a:ext uri="{FF2B5EF4-FFF2-40B4-BE49-F238E27FC236}">
                <a16:creationId xmlns:a16="http://schemas.microsoft.com/office/drawing/2014/main" id="{8DE394B0-AD5D-B8DA-8C07-7637D7CBAC8A}"/>
              </a:ext>
            </a:extLst>
          </p:cNvPr>
          <p:cNvSpPr/>
          <p:nvPr/>
        </p:nvSpPr>
        <p:spPr>
          <a:xfrm>
            <a:off x="1057941" y="2994339"/>
            <a:ext cx="772114" cy="341340"/>
          </a:xfrm>
          <a:prstGeom prst="roundRect">
            <a:avLst/>
          </a:prstGeom>
          <a:solidFill>
            <a:srgbClr val="08A6E5"/>
          </a:solidFill>
          <a:ln>
            <a:noFill/>
          </a:ln>
          <a:effectLst>
            <a:outerShdw blurRad="165100" dist="114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0" name="矩形: 圓角 79">
            <a:extLst>
              <a:ext uri="{FF2B5EF4-FFF2-40B4-BE49-F238E27FC236}">
                <a16:creationId xmlns:a16="http://schemas.microsoft.com/office/drawing/2014/main" id="{A4889753-D606-6307-CC8B-58CA246FB919}"/>
              </a:ext>
            </a:extLst>
          </p:cNvPr>
          <p:cNvSpPr/>
          <p:nvPr/>
        </p:nvSpPr>
        <p:spPr>
          <a:xfrm>
            <a:off x="5250668" y="2994339"/>
            <a:ext cx="772114" cy="341340"/>
          </a:xfrm>
          <a:prstGeom prst="roundRect">
            <a:avLst/>
          </a:prstGeom>
          <a:solidFill>
            <a:srgbClr val="08A6E5"/>
          </a:solidFill>
          <a:ln>
            <a:noFill/>
          </a:ln>
          <a:effectLst>
            <a:outerShdw blurRad="165100" dist="114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cs typeface="+mn-ea"/>
                <a:sym typeface="Arial" panose="020B0604020202020204" pitchFamily="34" charset="0"/>
              </a:rPr>
              <a:t>NIC</a:t>
            </a:r>
            <a:endParaRPr lang="zh-TW" altLang="en-US" sz="1400" dirty="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81" name="直線單箭頭接點 80">
            <a:extLst>
              <a:ext uri="{FF2B5EF4-FFF2-40B4-BE49-F238E27FC236}">
                <a16:creationId xmlns:a16="http://schemas.microsoft.com/office/drawing/2014/main" id="{EFD515C7-72CE-9609-F2A8-6A01D5BEACA8}"/>
              </a:ext>
            </a:extLst>
          </p:cNvPr>
          <p:cNvCxnSpPr>
            <a:cxnSpLocks/>
          </p:cNvCxnSpPr>
          <p:nvPr/>
        </p:nvCxnSpPr>
        <p:spPr>
          <a:xfrm>
            <a:off x="1057941" y="2791014"/>
            <a:ext cx="5027008" cy="7409"/>
          </a:xfrm>
          <a:prstGeom prst="straightConnector1">
            <a:avLst/>
          </a:prstGeom>
          <a:ln w="38100">
            <a:solidFill>
              <a:srgbClr val="59C7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矩形: 圓角 81">
            <a:extLst>
              <a:ext uri="{FF2B5EF4-FFF2-40B4-BE49-F238E27FC236}">
                <a16:creationId xmlns:a16="http://schemas.microsoft.com/office/drawing/2014/main" id="{85506B68-151C-7A54-BD44-FC647F83ABC9}"/>
              </a:ext>
            </a:extLst>
          </p:cNvPr>
          <p:cNvSpPr/>
          <p:nvPr/>
        </p:nvSpPr>
        <p:spPr>
          <a:xfrm>
            <a:off x="3853093" y="2994339"/>
            <a:ext cx="772114" cy="341340"/>
          </a:xfrm>
          <a:prstGeom prst="roundRect">
            <a:avLst/>
          </a:prstGeom>
          <a:solidFill>
            <a:srgbClr val="FFAA00"/>
          </a:solidFill>
          <a:ln>
            <a:noFill/>
          </a:ln>
          <a:effectLst>
            <a:outerShdw blurRad="165100" dist="114300" dir="5760000" sx="106000" sy="106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latin typeface="Arial" panose="020B0604020202020204" pitchFamily="34" charset="0"/>
                <a:ea typeface="微軟正黑體" panose="020B0604030504040204" pitchFamily="34" charset="-120"/>
                <a:sym typeface="Arial" panose="020B0604020202020204" pitchFamily="34" charset="0"/>
              </a:rPr>
              <a:t>VNF</a:t>
            </a:r>
            <a:endParaRPr lang="zh-TW" altLang="en-US" sz="1400"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973982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e1ef32b2-2bbd-4770-9267-0b072a750d82&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23881</TotalTime>
  <Words>1653</Words>
  <Application>Microsoft Office PowerPoint</Application>
  <PresentationFormat>寬螢幕</PresentationFormat>
  <Paragraphs>385</Paragraphs>
  <Slides>15</Slides>
  <Notes>4</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15</vt:i4>
      </vt:variant>
    </vt:vector>
  </HeadingPairs>
  <TitlesOfParts>
    <vt:vector size="20" baseType="lpstr">
      <vt:lpstr>微軟正黑體</vt:lpstr>
      <vt:lpstr>Arial</vt:lpstr>
      <vt:lpstr>Calibri</vt:lpstr>
      <vt:lpstr>Calibri Light</vt:lpstr>
      <vt:lpstr>Office 佈景主題</vt:lpstr>
      <vt:lpstr>PowerPoint 簡報</vt:lpstr>
      <vt:lpstr>PowerPoint 簡報</vt:lpstr>
      <vt:lpstr>Inside the QuCPE </vt:lpstr>
      <vt:lpstr>High speed expansion with Network module</vt:lpstr>
      <vt:lpstr>PowerPoint 簡報</vt:lpstr>
      <vt:lpstr>PowerPoint 簡報</vt:lpstr>
      <vt:lpstr>Packet Forwarding Flow</vt:lpstr>
      <vt:lpstr>PF/VF</vt:lpstr>
      <vt:lpstr>Application Notes</vt:lpstr>
      <vt:lpstr>PowerPoint 簡報</vt:lpstr>
      <vt:lpstr>Test Setup – without SR-IOV</vt:lpstr>
      <vt:lpstr>Test Setup – without SR-IOV</vt:lpstr>
      <vt:lpstr>Test Setup – With SR-IOV</vt:lpstr>
      <vt:lpstr>Test Setup – With SR-IOV</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Lucas Lin 林彥呈</cp:lastModifiedBy>
  <cp:revision>82</cp:revision>
  <dcterms:created xsi:type="dcterms:W3CDTF">2021-03-26T08:21:54Z</dcterms:created>
  <dcterms:modified xsi:type="dcterms:W3CDTF">2022-08-18T07:13:56Z</dcterms:modified>
</cp:coreProperties>
</file>