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93" r:id="rId2"/>
    <p:sldId id="1674" r:id="rId3"/>
    <p:sldId id="1675" r:id="rId4"/>
    <p:sldId id="1676" r:id="rId5"/>
    <p:sldId id="1670" r:id="rId6"/>
    <p:sldId id="1677" r:id="rId7"/>
    <p:sldId id="1672" r:id="rId8"/>
    <p:sldId id="1678" r:id="rId9"/>
    <p:sldId id="316" r:id="rId10"/>
    <p:sldId id="1679" r:id="rId11"/>
    <p:sldId id="317" r:id="rId12"/>
    <p:sldId id="318" r:id="rId13"/>
    <p:sldId id="319" r:id="rId14"/>
    <p:sldId id="320" r:id="rId15"/>
    <p:sldId id="261" r:id="rId16"/>
  </p:sldIdLst>
  <p:sldSz cx="12192000" cy="6858000"/>
  <p:notesSz cx="6858000" cy="9144000"/>
  <p:custDataLst>
    <p:tags r:id="rId19"/>
  </p:custData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F2DC"/>
    <a:srgbClr val="33256D"/>
    <a:srgbClr val="4D2A68"/>
    <a:srgbClr val="2D3465"/>
    <a:srgbClr val="003300"/>
    <a:srgbClr val="C4CC26"/>
    <a:srgbClr val="A767C1"/>
    <a:srgbClr val="6B85F3"/>
    <a:srgbClr val="FF5D5D"/>
    <a:srgbClr val="FF2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4" autoAdjust="0"/>
    <p:restoredTop sz="95818" autoAdjust="0"/>
  </p:normalViewPr>
  <p:slideViewPr>
    <p:cSldViewPr snapToGrid="0">
      <p:cViewPr varScale="1">
        <p:scale>
          <a:sx n="77" d="100"/>
          <a:sy n="77" d="100"/>
        </p:scale>
        <p:origin x="112" y="4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9" d="100"/>
          <a:sy n="119" d="100"/>
        </p:scale>
        <p:origin x="49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320C6253-024D-41A2-8F9C-AE3B89932B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1FA6D3-F05E-492D-ABE7-08EB73C57C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FA468-5733-488E-B409-FDE47B0C9B4C}" type="datetimeFigureOut">
              <a:rPr lang="zh-TW" altLang="en-US" smtClean="0"/>
              <a:t>2022/8/17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C870A6-F598-4BE9-AB96-D3D3C2ABA8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63C59D-47A9-45B0-B352-E5AB3D1B4B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28A9E-E67B-4D83-9F0D-CDFAF872BE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110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4A1DE-9E5E-4ACB-81A2-3622A0731AC4}" type="datetimeFigureOut">
              <a:rPr lang="zh-TW" altLang="en-US" smtClean="0"/>
              <a:t>2022/8/17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8B474-CBEC-484E-B6A8-6236E8C358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96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4FDFF-3BAC-9645-A3ED-10A7F4941213}" type="slidenum">
              <a:rPr kumimoji="1" lang="zh-TW" altLang="en-US" smtClean="0"/>
              <a:pPr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58344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4FDFF-3BAC-9645-A3ED-10A7F4941213}" type="slidenum">
              <a:rPr kumimoji="1" lang="zh-TW" altLang="en-US" smtClean="0"/>
              <a:pPr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98826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875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1CEED7E-03C6-9176-DBF5-CF81EC1A3E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22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1CEED7E-03C6-9176-DBF5-CF81EC1A3E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74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FD1939F-5A2D-E097-4B16-CB460E23E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" y="571"/>
            <a:ext cx="12189969" cy="6856857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F0EB5C7-211A-91CB-4C9A-B5745B4CB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7" y="128058"/>
            <a:ext cx="108881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737856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98292DB-FFE0-835D-E6F3-B52CDFF5B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ADA8ADCA-AF1B-1E0A-61CD-BEFE30582BA9}"/>
              </a:ext>
            </a:extLst>
          </p:cNvPr>
          <p:cNvSpPr/>
          <p:nvPr userDrawn="1"/>
        </p:nvSpPr>
        <p:spPr>
          <a:xfrm>
            <a:off x="157479" y="0"/>
            <a:ext cx="11910707" cy="1356610"/>
          </a:xfrm>
          <a:prstGeom prst="roundRect">
            <a:avLst>
              <a:gd name="adj" fmla="val 0"/>
            </a:avLst>
          </a:prstGeom>
          <a:solidFill>
            <a:srgbClr val="0505AB">
              <a:alpha val="25098"/>
            </a:srgbClr>
          </a:solidFill>
          <a:ln w="19050">
            <a:noFill/>
          </a:ln>
          <a:effectLst>
            <a:outerShdw blurRad="317500" dist="63500" dir="7020000" algn="l" rotWithShape="0">
              <a:prstClr val="black">
                <a:alpha val="8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8A16905-DB14-F26A-9E7F-B9B6A0802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7" y="128058"/>
            <a:ext cx="108881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14093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98292DB-FFE0-835D-E6F3-B52CDFF5B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8A16905-DB14-F26A-9E7F-B9B6A0802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7" y="128058"/>
            <a:ext cx="108881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11983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B23A36A-7724-1E2D-F518-4203854213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0979" y="571"/>
            <a:ext cx="12713958" cy="715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0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160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2022/8/17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59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0" r:id="rId6"/>
    <p:sldLayoutId id="21474836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svg"/><Relationship Id="rId7" Type="http://schemas.openxmlformats.org/officeDocument/2006/relationships/image" Target="../media/image3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5.svg"/><Relationship Id="rId4" Type="http://schemas.openxmlformats.org/officeDocument/2006/relationships/image" Target="../media/image27.sv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microsoft.com/office/2007/relationships/hdphoto" Target="../media/hdphoto5.wdp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 hidden="1">
            <a:extLst>
              <a:ext uri="{FF2B5EF4-FFF2-40B4-BE49-F238E27FC236}">
                <a16:creationId xmlns:a16="http://schemas.microsoft.com/office/drawing/2014/main" id="{6FAC58A1-8073-0210-F932-A4A44BB8C0AE}"/>
              </a:ext>
            </a:extLst>
          </p:cNvPr>
          <p:cNvSpPr txBox="1"/>
          <p:nvPr/>
        </p:nvSpPr>
        <p:spPr>
          <a:xfrm>
            <a:off x="484808" y="2556438"/>
            <a:ext cx="6086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Click to Add Title</a:t>
            </a:r>
            <a:endParaRPr lang="zh-TW" altLang="en-US" sz="36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673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形 8" hidden="1">
            <a:extLst>
              <a:ext uri="{FF2B5EF4-FFF2-40B4-BE49-F238E27FC236}">
                <a16:creationId xmlns:a16="http://schemas.microsoft.com/office/drawing/2014/main" id="{F9E08E67-B7DC-0B80-0AC1-7914FD669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2462435"/>
            <a:ext cx="3807619" cy="181617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0E07A9DB-4222-40B0-7FD4-5FD317D0997E}"/>
              </a:ext>
            </a:extLst>
          </p:cNvPr>
          <p:cNvGrpSpPr/>
          <p:nvPr/>
        </p:nvGrpSpPr>
        <p:grpSpPr>
          <a:xfrm>
            <a:off x="8720487" y="269507"/>
            <a:ext cx="3126039" cy="2310063"/>
            <a:chOff x="-1" y="0"/>
            <a:chExt cx="3807619" cy="2813733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7F1B9C73-3B8A-6062-D37B-A8E8A2906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" y="0"/>
              <a:ext cx="3807619" cy="2291211"/>
            </a:xfrm>
            <a:prstGeom prst="rect">
              <a:avLst/>
            </a:prstGeom>
          </p:spPr>
        </p:pic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8943AABC-44E1-0A59-514C-5CFB88192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" y="2494670"/>
              <a:ext cx="3807617" cy="319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9954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 hidden="1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Test Setup – without SR-IOV</a:t>
            </a:r>
            <a:endParaRPr lang="zh-TW" altLang="en-US" sz="4600" b="1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302" name="群組 301">
            <a:extLst>
              <a:ext uri="{FF2B5EF4-FFF2-40B4-BE49-F238E27FC236}">
                <a16:creationId xmlns:a16="http://schemas.microsoft.com/office/drawing/2014/main" id="{D4943926-4075-A636-17B3-895701510D71}"/>
              </a:ext>
            </a:extLst>
          </p:cNvPr>
          <p:cNvGrpSpPr/>
          <p:nvPr/>
        </p:nvGrpSpPr>
        <p:grpSpPr>
          <a:xfrm>
            <a:off x="12338272" y="2078452"/>
            <a:ext cx="5910579" cy="3691667"/>
            <a:chOff x="5854700" y="7233248"/>
            <a:chExt cx="5910579" cy="3691667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E82E98D4-7559-6F4A-5679-2C1141DF6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5530" y="7233248"/>
              <a:ext cx="4436397" cy="3691667"/>
            </a:xfrm>
            <a:prstGeom prst="rect">
              <a:avLst/>
            </a:prstGeom>
          </p:spPr>
        </p:pic>
        <p:sp>
          <p:nvSpPr>
            <p:cNvPr id="3" name="矩形: 圓角 2">
              <a:extLst>
                <a:ext uri="{FF2B5EF4-FFF2-40B4-BE49-F238E27FC236}">
                  <a16:creationId xmlns:a16="http://schemas.microsoft.com/office/drawing/2014/main" id="{D389D038-C362-A486-1B1A-C4E80A228879}"/>
                </a:ext>
              </a:extLst>
            </p:cNvPr>
            <p:cNvSpPr/>
            <p:nvPr/>
          </p:nvSpPr>
          <p:spPr>
            <a:xfrm>
              <a:off x="5854700" y="8319463"/>
              <a:ext cx="857250" cy="374650"/>
            </a:xfrm>
            <a:prstGeom prst="roundRect">
              <a:avLst/>
            </a:prstGeom>
            <a:solidFill>
              <a:srgbClr val="FF2D8A"/>
            </a:solidFill>
            <a:ln>
              <a:noFill/>
            </a:ln>
            <a:effectLst>
              <a:outerShdw blurRad="215900" dist="101600" dir="5760000" sx="104000" sy="104000" algn="ctr" rotWithShape="0">
                <a:srgbClr val="000000">
                  <a:alpha val="4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Client-A</a:t>
              </a:r>
              <a:endParaRPr lang="zh-TW" altLang="en-US" sz="14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E3CB9353-18FD-57D2-2B7D-C1DB1842C0CE}"/>
                </a:ext>
              </a:extLst>
            </p:cNvPr>
            <p:cNvSpPr/>
            <p:nvPr/>
          </p:nvSpPr>
          <p:spPr>
            <a:xfrm>
              <a:off x="5854700" y="9354513"/>
              <a:ext cx="857250" cy="374650"/>
            </a:xfrm>
            <a:prstGeom prst="roundRect">
              <a:avLst/>
            </a:prstGeom>
            <a:solidFill>
              <a:srgbClr val="FF2D8A"/>
            </a:solidFill>
            <a:ln>
              <a:noFill/>
            </a:ln>
            <a:effectLst>
              <a:outerShdw blurRad="215900" dist="101600" dir="5760000" sx="104000" sy="104000" algn="ctr" rotWithShape="0">
                <a:srgbClr val="000000">
                  <a:alpha val="4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Client-B</a:t>
              </a:r>
              <a:endParaRPr lang="zh-TW" altLang="en-US" sz="14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8A597F1E-8702-5A9E-0BCC-2C2DA1C7CF33}"/>
                </a:ext>
              </a:extLst>
            </p:cNvPr>
            <p:cNvSpPr/>
            <p:nvPr/>
          </p:nvSpPr>
          <p:spPr>
            <a:xfrm>
              <a:off x="10700256" y="8319463"/>
              <a:ext cx="1065023" cy="374650"/>
            </a:xfrm>
            <a:prstGeom prst="roundRect">
              <a:avLst/>
            </a:prstGeom>
            <a:solidFill>
              <a:srgbClr val="FF2D8A"/>
            </a:solidFill>
            <a:ln>
              <a:noFill/>
            </a:ln>
            <a:effectLst>
              <a:outerShdw blurRad="215900" dist="101600" dir="5760000" sx="104000" sy="104000" algn="ctr" rotWithShape="0">
                <a:srgbClr val="000000">
                  <a:alpha val="4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Client-C</a:t>
              </a:r>
              <a:endParaRPr lang="zh-TW" altLang="en-US" sz="14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38C855D9-BBD6-CEF9-5750-40447B8B9A5D}"/>
                </a:ext>
              </a:extLst>
            </p:cNvPr>
            <p:cNvSpPr/>
            <p:nvPr/>
          </p:nvSpPr>
          <p:spPr>
            <a:xfrm>
              <a:off x="10700256" y="9354513"/>
              <a:ext cx="1065023" cy="374650"/>
            </a:xfrm>
            <a:prstGeom prst="roundRect">
              <a:avLst/>
            </a:prstGeom>
            <a:solidFill>
              <a:srgbClr val="FF2D8A"/>
            </a:solidFill>
            <a:ln>
              <a:noFill/>
            </a:ln>
            <a:effectLst>
              <a:outerShdw blurRad="215900" dist="101600" dir="5760000" sx="104000" sy="104000" algn="ctr" rotWithShape="0">
                <a:srgbClr val="000000">
                  <a:alpha val="4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Client-D</a:t>
              </a:r>
              <a:endParaRPr lang="zh-TW" altLang="en-US" sz="14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8" name="接點: 肘形 7">
              <a:extLst>
                <a:ext uri="{FF2B5EF4-FFF2-40B4-BE49-F238E27FC236}">
                  <a16:creationId xmlns:a16="http://schemas.microsoft.com/office/drawing/2014/main" id="{FBF254B3-8A2E-4142-D9A8-4119D262C56D}"/>
                </a:ext>
              </a:extLst>
            </p:cNvPr>
            <p:cNvCxnSpPr>
              <a:stCxn id="3" idx="3"/>
              <a:endCxn id="4" idx="3"/>
            </p:cNvCxnSpPr>
            <p:nvPr/>
          </p:nvCxnSpPr>
          <p:spPr>
            <a:xfrm>
              <a:off x="6711950" y="8506788"/>
              <a:ext cx="12700" cy="1035050"/>
            </a:xfrm>
            <a:prstGeom prst="bentConnector3">
              <a:avLst>
                <a:gd name="adj1" fmla="val 14400000"/>
              </a:avLst>
            </a:prstGeom>
            <a:ln w="19050">
              <a:solidFill>
                <a:srgbClr val="59C786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接點: 肘形 8">
              <a:extLst>
                <a:ext uri="{FF2B5EF4-FFF2-40B4-BE49-F238E27FC236}">
                  <a16:creationId xmlns:a16="http://schemas.microsoft.com/office/drawing/2014/main" id="{D6CBB3BD-A90D-A9B3-7F68-1FCFF6A17A71}"/>
                </a:ext>
              </a:extLst>
            </p:cNvPr>
            <p:cNvCxnSpPr>
              <a:cxnSpLocks/>
              <a:stCxn id="6" idx="1"/>
              <a:endCxn id="7" idx="1"/>
            </p:cNvCxnSpPr>
            <p:nvPr/>
          </p:nvCxnSpPr>
          <p:spPr>
            <a:xfrm rot="10800000" flipV="1">
              <a:off x="10700256" y="8506788"/>
              <a:ext cx="12700" cy="1035050"/>
            </a:xfrm>
            <a:prstGeom prst="bentConnector3">
              <a:avLst>
                <a:gd name="adj1" fmla="val 1800000"/>
              </a:avLst>
            </a:prstGeom>
            <a:ln w="19050">
              <a:solidFill>
                <a:srgbClr val="D27D3E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標題 9">
            <a:extLst>
              <a:ext uri="{FF2B5EF4-FFF2-40B4-BE49-F238E27FC236}">
                <a16:creationId xmlns:a16="http://schemas.microsoft.com/office/drawing/2014/main" id="{70FA4E8F-BA6A-218B-ACA0-EAA8F348B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Test Setup – 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Without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 SR-IOV</a:t>
            </a:r>
            <a:endParaRPr lang="zh-TW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48" name="群組 147">
            <a:extLst>
              <a:ext uri="{FF2B5EF4-FFF2-40B4-BE49-F238E27FC236}">
                <a16:creationId xmlns:a16="http://schemas.microsoft.com/office/drawing/2014/main" id="{C529F049-B367-690A-781B-6D0351B815F1}"/>
              </a:ext>
            </a:extLst>
          </p:cNvPr>
          <p:cNvGrpSpPr/>
          <p:nvPr/>
        </p:nvGrpSpPr>
        <p:grpSpPr>
          <a:xfrm>
            <a:off x="1022097" y="1686888"/>
            <a:ext cx="3695700" cy="5022850"/>
            <a:chOff x="1168400" y="-5457091"/>
            <a:chExt cx="3695700" cy="5022850"/>
          </a:xfrm>
        </p:grpSpPr>
        <p:sp>
          <p:nvSpPr>
            <p:cNvPr id="58" name="矩形: 圓角 57">
              <a:extLst>
                <a:ext uri="{FF2B5EF4-FFF2-40B4-BE49-F238E27FC236}">
                  <a16:creationId xmlns:a16="http://schemas.microsoft.com/office/drawing/2014/main" id="{39DE2E90-2DDC-AA36-EA5B-FFFED05A01E1}"/>
                </a:ext>
              </a:extLst>
            </p:cNvPr>
            <p:cNvSpPr/>
            <p:nvPr/>
          </p:nvSpPr>
          <p:spPr>
            <a:xfrm>
              <a:off x="1168400" y="-1742341"/>
              <a:ext cx="3695700" cy="1308100"/>
            </a:xfrm>
            <a:prstGeom prst="roundRect">
              <a:avLst/>
            </a:prstGeom>
            <a:solidFill>
              <a:srgbClr val="0505AB">
                <a:alpha val="20000"/>
              </a:srgbClr>
            </a:solidFill>
            <a:ln w="19050">
              <a:noFill/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2400" kern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0" name="矩形: 圓角 59">
              <a:extLst>
                <a:ext uri="{FF2B5EF4-FFF2-40B4-BE49-F238E27FC236}">
                  <a16:creationId xmlns:a16="http://schemas.microsoft.com/office/drawing/2014/main" id="{4CD6994F-73A7-605B-60C0-0E3301E229A7}"/>
                </a:ext>
              </a:extLst>
            </p:cNvPr>
            <p:cNvSpPr/>
            <p:nvPr/>
          </p:nvSpPr>
          <p:spPr>
            <a:xfrm>
              <a:off x="1449479" y="-954941"/>
              <a:ext cx="596900" cy="287338"/>
            </a:xfrm>
            <a:prstGeom prst="roundRect">
              <a:avLst/>
            </a:prstGeom>
            <a:solidFill>
              <a:srgbClr val="08A6E5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NIC</a:t>
              </a:r>
              <a:endPara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1" name="矩形: 圓角 60">
              <a:extLst>
                <a:ext uri="{FF2B5EF4-FFF2-40B4-BE49-F238E27FC236}">
                  <a16:creationId xmlns:a16="http://schemas.microsoft.com/office/drawing/2014/main" id="{8A96A7C4-41EF-AB17-51A0-84C8A41563CD}"/>
                </a:ext>
              </a:extLst>
            </p:cNvPr>
            <p:cNvSpPr/>
            <p:nvPr/>
          </p:nvSpPr>
          <p:spPr>
            <a:xfrm>
              <a:off x="2294029" y="-954941"/>
              <a:ext cx="596900" cy="287338"/>
            </a:xfrm>
            <a:prstGeom prst="roundRect">
              <a:avLst/>
            </a:prstGeom>
            <a:solidFill>
              <a:srgbClr val="08A6E5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NIC</a:t>
              </a:r>
              <a:endPara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2" name="矩形: 圓角 61">
              <a:extLst>
                <a:ext uri="{FF2B5EF4-FFF2-40B4-BE49-F238E27FC236}">
                  <a16:creationId xmlns:a16="http://schemas.microsoft.com/office/drawing/2014/main" id="{CB1779EF-0166-69A4-D07A-B4ED9D218F21}"/>
                </a:ext>
              </a:extLst>
            </p:cNvPr>
            <p:cNvSpPr/>
            <p:nvPr/>
          </p:nvSpPr>
          <p:spPr>
            <a:xfrm>
              <a:off x="3138579" y="-954941"/>
              <a:ext cx="596900" cy="287338"/>
            </a:xfrm>
            <a:prstGeom prst="roundRect">
              <a:avLst/>
            </a:prstGeom>
            <a:solidFill>
              <a:srgbClr val="08A6E5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NIC</a:t>
              </a:r>
              <a:endPara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3" name="矩形: 圓角 62">
              <a:extLst>
                <a:ext uri="{FF2B5EF4-FFF2-40B4-BE49-F238E27FC236}">
                  <a16:creationId xmlns:a16="http://schemas.microsoft.com/office/drawing/2014/main" id="{626A28BC-92C3-39C5-5C97-ABB14F002DBD}"/>
                </a:ext>
              </a:extLst>
            </p:cNvPr>
            <p:cNvSpPr/>
            <p:nvPr/>
          </p:nvSpPr>
          <p:spPr>
            <a:xfrm>
              <a:off x="3983129" y="-954941"/>
              <a:ext cx="596900" cy="287338"/>
            </a:xfrm>
            <a:prstGeom prst="roundRect">
              <a:avLst/>
            </a:prstGeom>
            <a:solidFill>
              <a:srgbClr val="08A6E5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NIC</a:t>
              </a:r>
              <a:endPara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4" name="矩形: 圓角 63">
              <a:extLst>
                <a:ext uri="{FF2B5EF4-FFF2-40B4-BE49-F238E27FC236}">
                  <a16:creationId xmlns:a16="http://schemas.microsoft.com/office/drawing/2014/main" id="{A9D1845F-342B-DE4F-3845-B05101350B36}"/>
                </a:ext>
              </a:extLst>
            </p:cNvPr>
            <p:cNvSpPr/>
            <p:nvPr/>
          </p:nvSpPr>
          <p:spPr>
            <a:xfrm>
              <a:off x="1168400" y="-3893655"/>
              <a:ext cx="3695700" cy="2044700"/>
            </a:xfrm>
            <a:prstGeom prst="roundRect">
              <a:avLst/>
            </a:prstGeom>
            <a:solidFill>
              <a:srgbClr val="0505AB">
                <a:alpha val="20000"/>
              </a:srgbClr>
            </a:solidFill>
            <a:ln w="19050">
              <a:noFill/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2400" kern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" name="矩形: 圓角 64">
              <a:extLst>
                <a:ext uri="{FF2B5EF4-FFF2-40B4-BE49-F238E27FC236}">
                  <a16:creationId xmlns:a16="http://schemas.microsoft.com/office/drawing/2014/main" id="{56698E16-8519-C151-200D-88044F114834}"/>
                </a:ext>
              </a:extLst>
            </p:cNvPr>
            <p:cNvSpPr/>
            <p:nvPr/>
          </p:nvSpPr>
          <p:spPr>
            <a:xfrm>
              <a:off x="1449479" y="-3067223"/>
              <a:ext cx="3130550" cy="469900"/>
            </a:xfrm>
            <a:prstGeom prst="roundRect">
              <a:avLst/>
            </a:prstGeom>
            <a:solidFill>
              <a:srgbClr val="A76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Linux-Kernel Forwarding Process</a:t>
              </a:r>
              <a:endParaRPr lang="zh-TW" alt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6" name="矩形: 圓角 65">
              <a:extLst>
                <a:ext uri="{FF2B5EF4-FFF2-40B4-BE49-F238E27FC236}">
                  <a16:creationId xmlns:a16="http://schemas.microsoft.com/office/drawing/2014/main" id="{6ED93A21-DEE2-75D9-5FF7-3BEFB0D09E2E}"/>
                </a:ext>
              </a:extLst>
            </p:cNvPr>
            <p:cNvSpPr/>
            <p:nvPr/>
          </p:nvSpPr>
          <p:spPr>
            <a:xfrm>
              <a:off x="1449479" y="-3704187"/>
              <a:ext cx="596900" cy="314325"/>
            </a:xfrm>
            <a:prstGeom prst="roundRect">
              <a:avLst/>
            </a:prstGeom>
            <a:solidFill>
              <a:srgbClr val="C4CC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solidFill>
                    <a:srgbClr val="0033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OVS</a:t>
              </a:r>
              <a:endParaRPr lang="zh-TW" altLang="en-US" sz="1200">
                <a:solidFill>
                  <a:srgbClr val="0033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7" name="矩形: 圓角 66">
              <a:extLst>
                <a:ext uri="{FF2B5EF4-FFF2-40B4-BE49-F238E27FC236}">
                  <a16:creationId xmlns:a16="http://schemas.microsoft.com/office/drawing/2014/main" id="{FA847BF0-EF13-256A-2EF8-0C9B4DDBDB7A}"/>
                </a:ext>
              </a:extLst>
            </p:cNvPr>
            <p:cNvSpPr/>
            <p:nvPr/>
          </p:nvSpPr>
          <p:spPr>
            <a:xfrm>
              <a:off x="2294029" y="-3695497"/>
              <a:ext cx="596900" cy="323335"/>
            </a:xfrm>
            <a:prstGeom prst="roundRect">
              <a:avLst/>
            </a:prstGeom>
            <a:solidFill>
              <a:srgbClr val="C4CC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solidFill>
                    <a:srgbClr val="0033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OVS</a:t>
              </a:r>
              <a:endParaRPr lang="zh-TW" altLang="en-US" sz="1200">
                <a:solidFill>
                  <a:srgbClr val="0033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8" name="矩形: 圓角 67">
              <a:extLst>
                <a:ext uri="{FF2B5EF4-FFF2-40B4-BE49-F238E27FC236}">
                  <a16:creationId xmlns:a16="http://schemas.microsoft.com/office/drawing/2014/main" id="{ED4E45F7-1159-8093-6BD2-8FD7B9F4E8A0}"/>
                </a:ext>
              </a:extLst>
            </p:cNvPr>
            <p:cNvSpPr/>
            <p:nvPr/>
          </p:nvSpPr>
          <p:spPr>
            <a:xfrm>
              <a:off x="3138579" y="-3695497"/>
              <a:ext cx="596900" cy="323335"/>
            </a:xfrm>
            <a:prstGeom prst="roundRect">
              <a:avLst/>
            </a:prstGeom>
            <a:solidFill>
              <a:srgbClr val="C4CC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solidFill>
                    <a:srgbClr val="0033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OVS</a:t>
              </a:r>
              <a:endParaRPr lang="zh-TW" altLang="en-US" sz="1200">
                <a:solidFill>
                  <a:srgbClr val="0033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9" name="矩形: 圓角 68">
              <a:extLst>
                <a:ext uri="{FF2B5EF4-FFF2-40B4-BE49-F238E27FC236}">
                  <a16:creationId xmlns:a16="http://schemas.microsoft.com/office/drawing/2014/main" id="{0F9C33E7-FFCC-6DA4-3061-E873DB328FFA}"/>
                </a:ext>
              </a:extLst>
            </p:cNvPr>
            <p:cNvSpPr/>
            <p:nvPr/>
          </p:nvSpPr>
          <p:spPr>
            <a:xfrm>
              <a:off x="3983129" y="-3695497"/>
              <a:ext cx="596900" cy="323335"/>
            </a:xfrm>
            <a:prstGeom prst="roundRect">
              <a:avLst/>
            </a:prstGeom>
            <a:solidFill>
              <a:srgbClr val="C4CC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solidFill>
                    <a:srgbClr val="0033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OVS</a:t>
              </a:r>
              <a:endParaRPr lang="zh-TW" altLang="en-US" sz="1200">
                <a:solidFill>
                  <a:srgbClr val="0033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1" name="矩形: 圓角 70">
              <a:extLst>
                <a:ext uri="{FF2B5EF4-FFF2-40B4-BE49-F238E27FC236}">
                  <a16:creationId xmlns:a16="http://schemas.microsoft.com/office/drawing/2014/main" id="{42B14DFE-EA4E-572B-4A68-DC4F346ECFFA}"/>
                </a:ext>
              </a:extLst>
            </p:cNvPr>
            <p:cNvSpPr/>
            <p:nvPr/>
          </p:nvSpPr>
          <p:spPr>
            <a:xfrm>
              <a:off x="1449479" y="-1543903"/>
              <a:ext cx="596900" cy="277812"/>
            </a:xfrm>
            <a:prstGeom prst="roundRect">
              <a:avLst/>
            </a:prstGeom>
            <a:solidFill>
              <a:srgbClr val="3E9C69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PCI-e</a:t>
              </a:r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2" name="矩形: 圓角 71">
              <a:extLst>
                <a:ext uri="{FF2B5EF4-FFF2-40B4-BE49-F238E27FC236}">
                  <a16:creationId xmlns:a16="http://schemas.microsoft.com/office/drawing/2014/main" id="{56EFCA0B-B862-EED9-C5B6-07A71F2ED1C9}"/>
                </a:ext>
              </a:extLst>
            </p:cNvPr>
            <p:cNvSpPr/>
            <p:nvPr/>
          </p:nvSpPr>
          <p:spPr>
            <a:xfrm>
              <a:off x="2294029" y="-1543248"/>
              <a:ext cx="596900" cy="277812"/>
            </a:xfrm>
            <a:prstGeom prst="roundRect">
              <a:avLst/>
            </a:prstGeom>
            <a:solidFill>
              <a:srgbClr val="3E9C69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PCI-e</a:t>
              </a:r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" name="矩形: 圓角 72">
              <a:extLst>
                <a:ext uri="{FF2B5EF4-FFF2-40B4-BE49-F238E27FC236}">
                  <a16:creationId xmlns:a16="http://schemas.microsoft.com/office/drawing/2014/main" id="{BFFB8C1D-FA89-3D25-D5DC-669A8203799F}"/>
                </a:ext>
              </a:extLst>
            </p:cNvPr>
            <p:cNvSpPr/>
            <p:nvPr/>
          </p:nvSpPr>
          <p:spPr>
            <a:xfrm>
              <a:off x="3138579" y="-1537692"/>
              <a:ext cx="596900" cy="277812"/>
            </a:xfrm>
            <a:prstGeom prst="roundRect">
              <a:avLst/>
            </a:prstGeom>
            <a:solidFill>
              <a:srgbClr val="3E9C69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PCI-e</a:t>
              </a:r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4" name="矩形: 圓角 73">
              <a:extLst>
                <a:ext uri="{FF2B5EF4-FFF2-40B4-BE49-F238E27FC236}">
                  <a16:creationId xmlns:a16="http://schemas.microsoft.com/office/drawing/2014/main" id="{E1819F6E-0D8A-A0B7-51D2-5025E6591E6C}"/>
                </a:ext>
              </a:extLst>
            </p:cNvPr>
            <p:cNvSpPr/>
            <p:nvPr/>
          </p:nvSpPr>
          <p:spPr>
            <a:xfrm>
              <a:off x="3983129" y="-1543903"/>
              <a:ext cx="596900" cy="277812"/>
            </a:xfrm>
            <a:prstGeom prst="roundRect">
              <a:avLst/>
            </a:prstGeom>
            <a:solidFill>
              <a:srgbClr val="3E9C69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PCI-e</a:t>
              </a:r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6" name="矩形: 圓角 75">
              <a:extLst>
                <a:ext uri="{FF2B5EF4-FFF2-40B4-BE49-F238E27FC236}">
                  <a16:creationId xmlns:a16="http://schemas.microsoft.com/office/drawing/2014/main" id="{FA82D6BE-E8D6-AB4A-4C2F-3921A24767F9}"/>
                </a:ext>
              </a:extLst>
            </p:cNvPr>
            <p:cNvSpPr/>
            <p:nvPr/>
          </p:nvSpPr>
          <p:spPr>
            <a:xfrm>
              <a:off x="1168400" y="-5457091"/>
              <a:ext cx="3695700" cy="1454150"/>
            </a:xfrm>
            <a:prstGeom prst="roundRect">
              <a:avLst/>
            </a:prstGeom>
            <a:solidFill>
              <a:srgbClr val="0505AB">
                <a:alpha val="20000"/>
              </a:srgbClr>
            </a:solidFill>
            <a:ln w="19050">
              <a:noFill/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2400" kern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8" name="矩形: 圓角 77">
              <a:extLst>
                <a:ext uri="{FF2B5EF4-FFF2-40B4-BE49-F238E27FC236}">
                  <a16:creationId xmlns:a16="http://schemas.microsoft.com/office/drawing/2014/main" id="{103C8B83-ECAE-E2E1-9564-FDB07F891D19}"/>
                </a:ext>
              </a:extLst>
            </p:cNvPr>
            <p:cNvSpPr/>
            <p:nvPr/>
          </p:nvSpPr>
          <p:spPr>
            <a:xfrm>
              <a:off x="1449479" y="-4504075"/>
              <a:ext cx="596900" cy="266184"/>
            </a:xfrm>
            <a:prstGeom prst="roundRect">
              <a:avLst/>
            </a:prstGeom>
            <a:solidFill>
              <a:srgbClr val="FF5D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V-NIC</a:t>
              </a:r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9" name="矩形: 圓角 78">
              <a:extLst>
                <a:ext uri="{FF2B5EF4-FFF2-40B4-BE49-F238E27FC236}">
                  <a16:creationId xmlns:a16="http://schemas.microsoft.com/office/drawing/2014/main" id="{414CA289-35FA-74F4-321B-25CE09BBB754}"/>
                </a:ext>
              </a:extLst>
            </p:cNvPr>
            <p:cNvSpPr/>
            <p:nvPr/>
          </p:nvSpPr>
          <p:spPr>
            <a:xfrm>
              <a:off x="2294029" y="-4504075"/>
              <a:ext cx="596900" cy="266184"/>
            </a:xfrm>
            <a:prstGeom prst="roundRect">
              <a:avLst/>
            </a:prstGeom>
            <a:solidFill>
              <a:srgbClr val="FF5D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V-NIC</a:t>
              </a:r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0" name="矩形: 圓角 79">
              <a:extLst>
                <a:ext uri="{FF2B5EF4-FFF2-40B4-BE49-F238E27FC236}">
                  <a16:creationId xmlns:a16="http://schemas.microsoft.com/office/drawing/2014/main" id="{3D6895EA-9BC4-E50D-43C8-C2CB9AA66D3D}"/>
                </a:ext>
              </a:extLst>
            </p:cNvPr>
            <p:cNvSpPr/>
            <p:nvPr/>
          </p:nvSpPr>
          <p:spPr>
            <a:xfrm>
              <a:off x="3138579" y="-4504075"/>
              <a:ext cx="596900" cy="266184"/>
            </a:xfrm>
            <a:prstGeom prst="roundRect">
              <a:avLst/>
            </a:prstGeom>
            <a:solidFill>
              <a:srgbClr val="FF5D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V-NIC</a:t>
              </a:r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1" name="矩形: 圓角 80">
              <a:extLst>
                <a:ext uri="{FF2B5EF4-FFF2-40B4-BE49-F238E27FC236}">
                  <a16:creationId xmlns:a16="http://schemas.microsoft.com/office/drawing/2014/main" id="{B3AC71FE-7C84-562B-E9C9-9A8509C6C6D3}"/>
                </a:ext>
              </a:extLst>
            </p:cNvPr>
            <p:cNvSpPr/>
            <p:nvPr/>
          </p:nvSpPr>
          <p:spPr>
            <a:xfrm>
              <a:off x="3983129" y="-4504075"/>
              <a:ext cx="596900" cy="266184"/>
            </a:xfrm>
            <a:prstGeom prst="roundRect">
              <a:avLst/>
            </a:prstGeom>
            <a:solidFill>
              <a:srgbClr val="FF5D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V-NIC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2" name="矩形: 圓角 81">
              <a:extLst>
                <a:ext uri="{FF2B5EF4-FFF2-40B4-BE49-F238E27FC236}">
                  <a16:creationId xmlns:a16="http://schemas.microsoft.com/office/drawing/2014/main" id="{02574FB3-BA29-CAEB-8EDA-65CA454E802F}"/>
                </a:ext>
              </a:extLst>
            </p:cNvPr>
            <p:cNvSpPr/>
            <p:nvPr/>
          </p:nvSpPr>
          <p:spPr>
            <a:xfrm>
              <a:off x="1449480" y="-5347553"/>
              <a:ext cx="3130550" cy="4699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317500" dist="2286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VNF Forwarding Function</a:t>
              </a:r>
              <a:endPara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3" name="矩形: 圓角 82">
              <a:extLst>
                <a:ext uri="{FF2B5EF4-FFF2-40B4-BE49-F238E27FC236}">
                  <a16:creationId xmlns:a16="http://schemas.microsoft.com/office/drawing/2014/main" id="{0C298BA6-9396-DE4D-D1D1-D1443752F9B1}"/>
                </a:ext>
              </a:extLst>
            </p:cNvPr>
            <p:cNvSpPr/>
            <p:nvPr/>
          </p:nvSpPr>
          <p:spPr>
            <a:xfrm>
              <a:off x="1449479" y="-2304567"/>
              <a:ext cx="596900" cy="314325"/>
            </a:xfrm>
            <a:prstGeom prst="roundRect">
              <a:avLst/>
            </a:prstGeom>
            <a:solidFill>
              <a:srgbClr val="6B85F3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Driver</a:t>
              </a:r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4" name="矩形: 圓角 83">
              <a:extLst>
                <a:ext uri="{FF2B5EF4-FFF2-40B4-BE49-F238E27FC236}">
                  <a16:creationId xmlns:a16="http://schemas.microsoft.com/office/drawing/2014/main" id="{DC963A37-D6BD-72BD-A61C-1034157E863D}"/>
                </a:ext>
              </a:extLst>
            </p:cNvPr>
            <p:cNvSpPr/>
            <p:nvPr/>
          </p:nvSpPr>
          <p:spPr>
            <a:xfrm>
              <a:off x="2294029" y="-2306016"/>
              <a:ext cx="596900" cy="314325"/>
            </a:xfrm>
            <a:prstGeom prst="roundRect">
              <a:avLst/>
            </a:prstGeom>
            <a:solidFill>
              <a:srgbClr val="6B85F3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Driver</a:t>
              </a:r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" name="矩形: 圓角 84">
              <a:extLst>
                <a:ext uri="{FF2B5EF4-FFF2-40B4-BE49-F238E27FC236}">
                  <a16:creationId xmlns:a16="http://schemas.microsoft.com/office/drawing/2014/main" id="{46A6A0DB-F0DA-4591-7F55-0DC5125FB72B}"/>
                </a:ext>
              </a:extLst>
            </p:cNvPr>
            <p:cNvSpPr/>
            <p:nvPr/>
          </p:nvSpPr>
          <p:spPr>
            <a:xfrm>
              <a:off x="3138579" y="-2306016"/>
              <a:ext cx="596900" cy="314325"/>
            </a:xfrm>
            <a:prstGeom prst="roundRect">
              <a:avLst/>
            </a:prstGeom>
            <a:solidFill>
              <a:srgbClr val="6B85F3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Driver</a:t>
              </a:r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6" name="矩形: 圓角 85">
              <a:extLst>
                <a:ext uri="{FF2B5EF4-FFF2-40B4-BE49-F238E27FC236}">
                  <a16:creationId xmlns:a16="http://schemas.microsoft.com/office/drawing/2014/main" id="{771EDCB3-6C44-78C7-BF3C-CC3EED1EED3E}"/>
                </a:ext>
              </a:extLst>
            </p:cNvPr>
            <p:cNvSpPr/>
            <p:nvPr/>
          </p:nvSpPr>
          <p:spPr>
            <a:xfrm>
              <a:off x="3983129" y="-2307862"/>
              <a:ext cx="596900" cy="314325"/>
            </a:xfrm>
            <a:prstGeom prst="roundRect">
              <a:avLst/>
            </a:prstGeom>
            <a:solidFill>
              <a:srgbClr val="6B85F3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Driver</a:t>
              </a:r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87" name="直線單箭頭接點 86">
              <a:extLst>
                <a:ext uri="{FF2B5EF4-FFF2-40B4-BE49-F238E27FC236}">
                  <a16:creationId xmlns:a16="http://schemas.microsoft.com/office/drawing/2014/main" id="{6BA99517-B4E5-6C1C-9109-52410AB6F4A0}"/>
                </a:ext>
              </a:extLst>
            </p:cNvPr>
            <p:cNvCxnSpPr/>
            <p:nvPr/>
          </p:nvCxnSpPr>
          <p:spPr>
            <a:xfrm>
              <a:off x="1747929" y="-1266091"/>
              <a:ext cx="0" cy="311150"/>
            </a:xfrm>
            <a:prstGeom prst="straightConnector1">
              <a:avLst/>
            </a:prstGeom>
            <a:ln w="19050">
              <a:solidFill>
                <a:srgbClr val="59C786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單箭頭接點 87">
              <a:extLst>
                <a:ext uri="{FF2B5EF4-FFF2-40B4-BE49-F238E27FC236}">
                  <a16:creationId xmlns:a16="http://schemas.microsoft.com/office/drawing/2014/main" id="{9FA530AC-F1EB-D831-B9E0-2D5598AB11E2}"/>
                </a:ext>
              </a:extLst>
            </p:cNvPr>
            <p:cNvCxnSpPr/>
            <p:nvPr/>
          </p:nvCxnSpPr>
          <p:spPr>
            <a:xfrm>
              <a:off x="2592479" y="-1265436"/>
              <a:ext cx="0" cy="310495"/>
            </a:xfrm>
            <a:prstGeom prst="straightConnector1">
              <a:avLst/>
            </a:prstGeom>
            <a:ln w="19050">
              <a:solidFill>
                <a:srgbClr val="59C786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單箭頭接點 88">
              <a:extLst>
                <a:ext uri="{FF2B5EF4-FFF2-40B4-BE49-F238E27FC236}">
                  <a16:creationId xmlns:a16="http://schemas.microsoft.com/office/drawing/2014/main" id="{693F3ADD-0625-D18B-ABDF-7271CE1B6029}"/>
                </a:ext>
              </a:extLst>
            </p:cNvPr>
            <p:cNvCxnSpPr/>
            <p:nvPr/>
          </p:nvCxnSpPr>
          <p:spPr>
            <a:xfrm>
              <a:off x="3437029" y="-1259880"/>
              <a:ext cx="0" cy="304939"/>
            </a:xfrm>
            <a:prstGeom prst="straightConnector1">
              <a:avLst/>
            </a:prstGeom>
            <a:ln w="19050">
              <a:solidFill>
                <a:srgbClr val="D27D3E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單箭頭接點 89">
              <a:extLst>
                <a:ext uri="{FF2B5EF4-FFF2-40B4-BE49-F238E27FC236}">
                  <a16:creationId xmlns:a16="http://schemas.microsoft.com/office/drawing/2014/main" id="{1A38EC68-79B6-E2FC-ECCF-C50C5E0F8D8D}"/>
                </a:ext>
              </a:extLst>
            </p:cNvPr>
            <p:cNvCxnSpPr/>
            <p:nvPr/>
          </p:nvCxnSpPr>
          <p:spPr>
            <a:xfrm>
              <a:off x="4281579" y="-1266091"/>
              <a:ext cx="0" cy="311150"/>
            </a:xfrm>
            <a:prstGeom prst="straightConnector1">
              <a:avLst/>
            </a:prstGeom>
            <a:ln w="19050">
              <a:solidFill>
                <a:srgbClr val="D27D3E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單箭頭接點 90">
              <a:extLst>
                <a:ext uri="{FF2B5EF4-FFF2-40B4-BE49-F238E27FC236}">
                  <a16:creationId xmlns:a16="http://schemas.microsoft.com/office/drawing/2014/main" id="{C7232E1E-E9B2-A706-98EE-7BEA7FC7557B}"/>
                </a:ext>
              </a:extLst>
            </p:cNvPr>
            <p:cNvCxnSpPr/>
            <p:nvPr/>
          </p:nvCxnSpPr>
          <p:spPr>
            <a:xfrm flipV="1">
              <a:off x="1747929" y="-1990242"/>
              <a:ext cx="0" cy="422275"/>
            </a:xfrm>
            <a:prstGeom prst="straightConnector1">
              <a:avLst/>
            </a:prstGeom>
            <a:ln w="19050">
              <a:solidFill>
                <a:srgbClr val="59C786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>
              <a:extLst>
                <a:ext uri="{FF2B5EF4-FFF2-40B4-BE49-F238E27FC236}">
                  <a16:creationId xmlns:a16="http://schemas.microsoft.com/office/drawing/2014/main" id="{EA959999-AA72-EC9A-E66F-EAC7CA57EA27}"/>
                </a:ext>
              </a:extLst>
            </p:cNvPr>
            <p:cNvCxnSpPr/>
            <p:nvPr/>
          </p:nvCxnSpPr>
          <p:spPr>
            <a:xfrm flipV="1">
              <a:off x="2592479" y="-1991691"/>
              <a:ext cx="0" cy="424379"/>
            </a:xfrm>
            <a:prstGeom prst="straightConnector1">
              <a:avLst/>
            </a:prstGeom>
            <a:ln w="19050">
              <a:solidFill>
                <a:srgbClr val="59C786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單箭頭接點 92">
              <a:extLst>
                <a:ext uri="{FF2B5EF4-FFF2-40B4-BE49-F238E27FC236}">
                  <a16:creationId xmlns:a16="http://schemas.microsoft.com/office/drawing/2014/main" id="{D2150CF5-34C0-6826-4AA7-790E112FFECB}"/>
                </a:ext>
              </a:extLst>
            </p:cNvPr>
            <p:cNvCxnSpPr/>
            <p:nvPr/>
          </p:nvCxnSpPr>
          <p:spPr>
            <a:xfrm flipV="1">
              <a:off x="3437029" y="-1991691"/>
              <a:ext cx="0" cy="429935"/>
            </a:xfrm>
            <a:prstGeom prst="straightConnector1">
              <a:avLst/>
            </a:prstGeom>
            <a:ln w="19050">
              <a:solidFill>
                <a:srgbClr val="D27D3E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單箭頭接點 93">
              <a:extLst>
                <a:ext uri="{FF2B5EF4-FFF2-40B4-BE49-F238E27FC236}">
                  <a16:creationId xmlns:a16="http://schemas.microsoft.com/office/drawing/2014/main" id="{F70E2D5E-5304-582D-172D-22F692EF0CB0}"/>
                </a:ext>
              </a:extLst>
            </p:cNvPr>
            <p:cNvCxnSpPr/>
            <p:nvPr/>
          </p:nvCxnSpPr>
          <p:spPr>
            <a:xfrm flipV="1">
              <a:off x="4281579" y="-1993537"/>
              <a:ext cx="0" cy="425570"/>
            </a:xfrm>
            <a:prstGeom prst="straightConnector1">
              <a:avLst/>
            </a:prstGeom>
            <a:ln w="19050">
              <a:solidFill>
                <a:srgbClr val="D27D3E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單箭頭接點 94">
              <a:extLst>
                <a:ext uri="{FF2B5EF4-FFF2-40B4-BE49-F238E27FC236}">
                  <a16:creationId xmlns:a16="http://schemas.microsoft.com/office/drawing/2014/main" id="{26977115-4A41-510B-D8EB-42E6EEA0A0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7929" y="-2597323"/>
              <a:ext cx="0" cy="292756"/>
            </a:xfrm>
            <a:prstGeom prst="straightConnector1">
              <a:avLst/>
            </a:prstGeom>
            <a:ln w="19050">
              <a:solidFill>
                <a:srgbClr val="59C786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單箭頭接點 95">
              <a:extLst>
                <a:ext uri="{FF2B5EF4-FFF2-40B4-BE49-F238E27FC236}">
                  <a16:creationId xmlns:a16="http://schemas.microsoft.com/office/drawing/2014/main" id="{00380AA4-8E11-FFF5-DE93-01582E951B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479" y="-2597323"/>
              <a:ext cx="0" cy="291307"/>
            </a:xfrm>
            <a:prstGeom prst="straightConnector1">
              <a:avLst/>
            </a:prstGeom>
            <a:ln w="19050">
              <a:solidFill>
                <a:srgbClr val="59C786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單箭頭接點 96">
              <a:extLst>
                <a:ext uri="{FF2B5EF4-FFF2-40B4-BE49-F238E27FC236}">
                  <a16:creationId xmlns:a16="http://schemas.microsoft.com/office/drawing/2014/main" id="{04BDBE8E-F69A-0346-44F7-649BD64C32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7029" y="-2597323"/>
              <a:ext cx="0" cy="291307"/>
            </a:xfrm>
            <a:prstGeom prst="straightConnector1">
              <a:avLst/>
            </a:prstGeom>
            <a:ln w="19050">
              <a:solidFill>
                <a:srgbClr val="D27D3E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單箭頭接點 97">
              <a:extLst>
                <a:ext uri="{FF2B5EF4-FFF2-40B4-BE49-F238E27FC236}">
                  <a16:creationId xmlns:a16="http://schemas.microsoft.com/office/drawing/2014/main" id="{5C5DDBD6-E3E5-A287-22D3-4E3E6A8DCA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1579" y="-2597323"/>
              <a:ext cx="0" cy="289461"/>
            </a:xfrm>
            <a:prstGeom prst="straightConnector1">
              <a:avLst/>
            </a:prstGeom>
            <a:ln w="19050">
              <a:solidFill>
                <a:srgbClr val="D27D3E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單箭頭接點 98">
              <a:extLst>
                <a:ext uri="{FF2B5EF4-FFF2-40B4-BE49-F238E27FC236}">
                  <a16:creationId xmlns:a16="http://schemas.microsoft.com/office/drawing/2014/main" id="{616E7E9D-259E-DEE1-D9F8-2ADAD63E2701}"/>
                </a:ext>
              </a:extLst>
            </p:cNvPr>
            <p:cNvCxnSpPr>
              <a:cxnSpLocks/>
              <a:stCxn id="66" idx="2"/>
            </p:cNvCxnSpPr>
            <p:nvPr/>
          </p:nvCxnSpPr>
          <p:spPr>
            <a:xfrm>
              <a:off x="1747929" y="-3389862"/>
              <a:ext cx="0" cy="322639"/>
            </a:xfrm>
            <a:prstGeom prst="straightConnector1">
              <a:avLst/>
            </a:prstGeom>
            <a:ln w="19050">
              <a:solidFill>
                <a:srgbClr val="59C786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單箭頭接點 99">
              <a:extLst>
                <a:ext uri="{FF2B5EF4-FFF2-40B4-BE49-F238E27FC236}">
                  <a16:creationId xmlns:a16="http://schemas.microsoft.com/office/drawing/2014/main" id="{33E09660-C6BF-09C9-7EDC-EEF524BDC09D}"/>
                </a:ext>
              </a:extLst>
            </p:cNvPr>
            <p:cNvCxnSpPr>
              <a:cxnSpLocks/>
              <a:stCxn id="67" idx="2"/>
            </p:cNvCxnSpPr>
            <p:nvPr/>
          </p:nvCxnSpPr>
          <p:spPr>
            <a:xfrm>
              <a:off x="2592479" y="-3372162"/>
              <a:ext cx="0" cy="304939"/>
            </a:xfrm>
            <a:prstGeom prst="straightConnector1">
              <a:avLst/>
            </a:prstGeom>
            <a:ln w="19050">
              <a:solidFill>
                <a:srgbClr val="59C786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單箭頭接點 100">
              <a:extLst>
                <a:ext uri="{FF2B5EF4-FFF2-40B4-BE49-F238E27FC236}">
                  <a16:creationId xmlns:a16="http://schemas.microsoft.com/office/drawing/2014/main" id="{929828FA-7F2C-22C3-CD6B-D67DB289E508}"/>
                </a:ext>
              </a:extLst>
            </p:cNvPr>
            <p:cNvCxnSpPr>
              <a:cxnSpLocks/>
              <a:stCxn id="68" idx="2"/>
            </p:cNvCxnSpPr>
            <p:nvPr/>
          </p:nvCxnSpPr>
          <p:spPr>
            <a:xfrm>
              <a:off x="3437029" y="-3372162"/>
              <a:ext cx="0" cy="304939"/>
            </a:xfrm>
            <a:prstGeom prst="straightConnector1">
              <a:avLst/>
            </a:prstGeom>
            <a:ln w="19050">
              <a:solidFill>
                <a:srgbClr val="D27D3E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單箭頭接點 101">
              <a:extLst>
                <a:ext uri="{FF2B5EF4-FFF2-40B4-BE49-F238E27FC236}">
                  <a16:creationId xmlns:a16="http://schemas.microsoft.com/office/drawing/2014/main" id="{1C74360B-AF2F-5CE7-F972-124DA792B24D}"/>
                </a:ext>
              </a:extLst>
            </p:cNvPr>
            <p:cNvCxnSpPr>
              <a:cxnSpLocks/>
              <a:stCxn id="69" idx="2"/>
            </p:cNvCxnSpPr>
            <p:nvPr/>
          </p:nvCxnSpPr>
          <p:spPr>
            <a:xfrm>
              <a:off x="4281579" y="-3372162"/>
              <a:ext cx="0" cy="304939"/>
            </a:xfrm>
            <a:prstGeom prst="straightConnector1">
              <a:avLst/>
            </a:prstGeom>
            <a:ln w="19050">
              <a:solidFill>
                <a:srgbClr val="D27D3E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單箭頭接點 102">
              <a:extLst>
                <a:ext uri="{FF2B5EF4-FFF2-40B4-BE49-F238E27FC236}">
                  <a16:creationId xmlns:a16="http://schemas.microsoft.com/office/drawing/2014/main" id="{AC6120CA-ED86-263B-FEBA-58C06AE9D4B8}"/>
                </a:ext>
              </a:extLst>
            </p:cNvPr>
            <p:cNvCxnSpPr>
              <a:endCxn id="66" idx="0"/>
            </p:cNvCxnSpPr>
            <p:nvPr/>
          </p:nvCxnSpPr>
          <p:spPr>
            <a:xfrm>
              <a:off x="1747929" y="-4237891"/>
              <a:ext cx="0" cy="533704"/>
            </a:xfrm>
            <a:prstGeom prst="straightConnector1">
              <a:avLst/>
            </a:prstGeom>
            <a:ln w="19050">
              <a:solidFill>
                <a:srgbClr val="59C786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單箭頭接點 103">
              <a:extLst>
                <a:ext uri="{FF2B5EF4-FFF2-40B4-BE49-F238E27FC236}">
                  <a16:creationId xmlns:a16="http://schemas.microsoft.com/office/drawing/2014/main" id="{A83EE150-ACF1-529F-04B4-8B9A42A3B162}"/>
                </a:ext>
              </a:extLst>
            </p:cNvPr>
            <p:cNvCxnSpPr>
              <a:endCxn id="67" idx="0"/>
            </p:cNvCxnSpPr>
            <p:nvPr/>
          </p:nvCxnSpPr>
          <p:spPr>
            <a:xfrm>
              <a:off x="2592479" y="-4237891"/>
              <a:ext cx="0" cy="542394"/>
            </a:xfrm>
            <a:prstGeom prst="straightConnector1">
              <a:avLst/>
            </a:prstGeom>
            <a:ln w="19050">
              <a:solidFill>
                <a:srgbClr val="59C786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單箭頭接點 104">
              <a:extLst>
                <a:ext uri="{FF2B5EF4-FFF2-40B4-BE49-F238E27FC236}">
                  <a16:creationId xmlns:a16="http://schemas.microsoft.com/office/drawing/2014/main" id="{E8F368FB-6473-A71E-F23D-B5182E396CCD}"/>
                </a:ext>
              </a:extLst>
            </p:cNvPr>
            <p:cNvCxnSpPr>
              <a:endCxn id="68" idx="0"/>
            </p:cNvCxnSpPr>
            <p:nvPr/>
          </p:nvCxnSpPr>
          <p:spPr>
            <a:xfrm>
              <a:off x="3437029" y="-4237891"/>
              <a:ext cx="0" cy="542394"/>
            </a:xfrm>
            <a:prstGeom prst="straightConnector1">
              <a:avLst/>
            </a:prstGeom>
            <a:ln w="19050">
              <a:solidFill>
                <a:srgbClr val="D27D3E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單箭頭接點 105">
              <a:extLst>
                <a:ext uri="{FF2B5EF4-FFF2-40B4-BE49-F238E27FC236}">
                  <a16:creationId xmlns:a16="http://schemas.microsoft.com/office/drawing/2014/main" id="{919C0C71-20A6-4543-2E8A-49AE0CCC1894}"/>
                </a:ext>
              </a:extLst>
            </p:cNvPr>
            <p:cNvCxnSpPr>
              <a:endCxn id="69" idx="0"/>
            </p:cNvCxnSpPr>
            <p:nvPr/>
          </p:nvCxnSpPr>
          <p:spPr>
            <a:xfrm>
              <a:off x="4281579" y="-4237891"/>
              <a:ext cx="0" cy="542394"/>
            </a:xfrm>
            <a:prstGeom prst="straightConnector1">
              <a:avLst/>
            </a:prstGeom>
            <a:ln w="19050">
              <a:solidFill>
                <a:srgbClr val="D27D3E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接點: 肘形 106">
              <a:extLst>
                <a:ext uri="{FF2B5EF4-FFF2-40B4-BE49-F238E27FC236}">
                  <a16:creationId xmlns:a16="http://schemas.microsoft.com/office/drawing/2014/main" id="{908E48FF-EE62-9810-7192-819701557F42}"/>
                </a:ext>
              </a:extLst>
            </p:cNvPr>
            <p:cNvCxnSpPr/>
            <p:nvPr/>
          </p:nvCxnSpPr>
          <p:spPr>
            <a:xfrm rot="5400000" flipH="1" flipV="1">
              <a:off x="2170204" y="-4926350"/>
              <a:ext cx="12700" cy="844550"/>
            </a:xfrm>
            <a:prstGeom prst="bentConnector3">
              <a:avLst>
                <a:gd name="adj1" fmla="val 3840000"/>
              </a:avLst>
            </a:prstGeom>
            <a:ln w="19050">
              <a:solidFill>
                <a:srgbClr val="59C786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接點: 肘形 107">
              <a:extLst>
                <a:ext uri="{FF2B5EF4-FFF2-40B4-BE49-F238E27FC236}">
                  <a16:creationId xmlns:a16="http://schemas.microsoft.com/office/drawing/2014/main" id="{4B21A8F3-D75F-922C-8CDE-2637ACD785EA}"/>
                </a:ext>
              </a:extLst>
            </p:cNvPr>
            <p:cNvCxnSpPr/>
            <p:nvPr/>
          </p:nvCxnSpPr>
          <p:spPr>
            <a:xfrm rot="5400000" flipH="1" flipV="1">
              <a:off x="3859304" y="-4926350"/>
              <a:ext cx="12700" cy="844550"/>
            </a:xfrm>
            <a:prstGeom prst="bentConnector3">
              <a:avLst>
                <a:gd name="adj1" fmla="val 3840000"/>
              </a:avLst>
            </a:prstGeom>
            <a:ln w="19050">
              <a:solidFill>
                <a:srgbClr val="D27D3E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4" name="群組 303">
            <a:extLst>
              <a:ext uri="{FF2B5EF4-FFF2-40B4-BE49-F238E27FC236}">
                <a16:creationId xmlns:a16="http://schemas.microsoft.com/office/drawing/2014/main" id="{A058BFAF-5209-92E3-615E-26282FEAE69B}"/>
              </a:ext>
            </a:extLst>
          </p:cNvPr>
          <p:cNvGrpSpPr/>
          <p:nvPr/>
        </p:nvGrpSpPr>
        <p:grpSpPr>
          <a:xfrm>
            <a:off x="4907350" y="1686888"/>
            <a:ext cx="7076803" cy="5022850"/>
            <a:chOff x="4907350" y="1686888"/>
            <a:chExt cx="7076803" cy="5022850"/>
          </a:xfrm>
        </p:grpSpPr>
        <p:sp>
          <p:nvSpPr>
            <p:cNvPr id="305" name="矩形: 圓角 304">
              <a:extLst>
                <a:ext uri="{FF2B5EF4-FFF2-40B4-BE49-F238E27FC236}">
                  <a16:creationId xmlns:a16="http://schemas.microsoft.com/office/drawing/2014/main" id="{6BE689C0-C5DF-C09E-DFA4-4AA2AFF7B70E}"/>
                </a:ext>
              </a:extLst>
            </p:cNvPr>
            <p:cNvSpPr/>
            <p:nvPr/>
          </p:nvSpPr>
          <p:spPr>
            <a:xfrm>
              <a:off x="5559356" y="1686888"/>
              <a:ext cx="5630195" cy="5022850"/>
            </a:xfrm>
            <a:prstGeom prst="roundRect">
              <a:avLst>
                <a:gd name="adj" fmla="val 4403"/>
              </a:avLst>
            </a:prstGeom>
            <a:solidFill>
              <a:srgbClr val="0505AB">
                <a:alpha val="20000"/>
              </a:srgbClr>
            </a:solidFill>
            <a:ln w="19050">
              <a:noFill/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2400" kern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06" name="圖形 305">
              <a:extLst>
                <a:ext uri="{FF2B5EF4-FFF2-40B4-BE49-F238E27FC236}">
                  <a16:creationId xmlns:a16="http://schemas.microsoft.com/office/drawing/2014/main" id="{1FE6B341-DCFF-0721-9E4B-A63BE9674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60616" y="2029327"/>
              <a:ext cx="921932" cy="921932"/>
            </a:xfrm>
            <a:prstGeom prst="rect">
              <a:avLst/>
            </a:prstGeom>
          </p:spPr>
        </p:pic>
        <p:pic>
          <p:nvPicPr>
            <p:cNvPr id="307" name="圖形 306">
              <a:extLst>
                <a:ext uri="{FF2B5EF4-FFF2-40B4-BE49-F238E27FC236}">
                  <a16:creationId xmlns:a16="http://schemas.microsoft.com/office/drawing/2014/main" id="{BD3514AF-38E1-4452-A540-4F073DC27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19772" y="2031376"/>
              <a:ext cx="917835" cy="917835"/>
            </a:xfrm>
            <a:prstGeom prst="rect">
              <a:avLst/>
            </a:prstGeom>
          </p:spPr>
        </p:pic>
        <p:pic>
          <p:nvPicPr>
            <p:cNvPr id="308" name="圖形 307">
              <a:extLst>
                <a:ext uri="{FF2B5EF4-FFF2-40B4-BE49-F238E27FC236}">
                  <a16:creationId xmlns:a16="http://schemas.microsoft.com/office/drawing/2014/main" id="{AE3A1C82-C5EC-47D0-6DB9-B99E78AF8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62664" y="3195016"/>
              <a:ext cx="917835" cy="917835"/>
            </a:xfrm>
            <a:prstGeom prst="rect">
              <a:avLst/>
            </a:prstGeom>
          </p:spPr>
        </p:pic>
        <p:pic>
          <p:nvPicPr>
            <p:cNvPr id="309" name="圖形 308">
              <a:extLst>
                <a:ext uri="{FF2B5EF4-FFF2-40B4-BE49-F238E27FC236}">
                  <a16:creationId xmlns:a16="http://schemas.microsoft.com/office/drawing/2014/main" id="{2C49B05A-83F2-4052-748B-4326C627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019772" y="3675306"/>
              <a:ext cx="917835" cy="917835"/>
            </a:xfrm>
            <a:prstGeom prst="rect">
              <a:avLst/>
            </a:prstGeom>
          </p:spPr>
        </p:pic>
        <p:pic>
          <p:nvPicPr>
            <p:cNvPr id="310" name="圖形 309">
              <a:extLst>
                <a:ext uri="{FF2B5EF4-FFF2-40B4-BE49-F238E27FC236}">
                  <a16:creationId xmlns:a16="http://schemas.microsoft.com/office/drawing/2014/main" id="{C1DF4D3A-3AF1-C7DA-9120-22D60B827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62664" y="4194718"/>
              <a:ext cx="917835" cy="917835"/>
            </a:xfrm>
            <a:prstGeom prst="rect">
              <a:avLst/>
            </a:prstGeom>
          </p:spPr>
        </p:pic>
        <p:pic>
          <p:nvPicPr>
            <p:cNvPr id="311" name="圖形 310">
              <a:extLst>
                <a:ext uri="{FF2B5EF4-FFF2-40B4-BE49-F238E27FC236}">
                  <a16:creationId xmlns:a16="http://schemas.microsoft.com/office/drawing/2014/main" id="{E00B57C1-8003-87A4-3189-C0E60A7B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29726" y="3195016"/>
              <a:ext cx="917835" cy="917835"/>
            </a:xfrm>
            <a:prstGeom prst="rect">
              <a:avLst/>
            </a:prstGeom>
          </p:spPr>
        </p:pic>
        <p:pic>
          <p:nvPicPr>
            <p:cNvPr id="312" name="圖形 311">
              <a:extLst>
                <a:ext uri="{FF2B5EF4-FFF2-40B4-BE49-F238E27FC236}">
                  <a16:creationId xmlns:a16="http://schemas.microsoft.com/office/drawing/2014/main" id="{5B2FD748-7B3D-83EE-4A42-89F3EC4B2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29726" y="4194718"/>
              <a:ext cx="917835" cy="917835"/>
            </a:xfrm>
            <a:prstGeom prst="rect">
              <a:avLst/>
            </a:prstGeom>
          </p:spPr>
        </p:pic>
        <p:pic>
          <p:nvPicPr>
            <p:cNvPr id="313" name="圖形 312">
              <a:extLst>
                <a:ext uri="{FF2B5EF4-FFF2-40B4-BE49-F238E27FC236}">
                  <a16:creationId xmlns:a16="http://schemas.microsoft.com/office/drawing/2014/main" id="{1395A819-87FC-EDD6-25FB-7EFD61F06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19772" y="5276913"/>
              <a:ext cx="917835" cy="917835"/>
            </a:xfrm>
            <a:prstGeom prst="rect">
              <a:avLst/>
            </a:prstGeom>
          </p:spPr>
        </p:pic>
        <p:cxnSp>
          <p:nvCxnSpPr>
            <p:cNvPr id="314" name="直線接點 313">
              <a:extLst>
                <a:ext uri="{FF2B5EF4-FFF2-40B4-BE49-F238E27FC236}">
                  <a16:creationId xmlns:a16="http://schemas.microsoft.com/office/drawing/2014/main" id="{292E5F92-8EA9-7CFA-694C-5E8150CE3C1C}"/>
                </a:ext>
              </a:extLst>
            </p:cNvPr>
            <p:cNvCxnSpPr>
              <a:cxnSpLocks/>
            </p:cNvCxnSpPr>
            <p:nvPr/>
          </p:nvCxnSpPr>
          <p:spPr>
            <a:xfrm>
              <a:off x="7235756" y="2474596"/>
              <a:ext cx="732367" cy="0"/>
            </a:xfrm>
            <a:prstGeom prst="line">
              <a:avLst/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直線接點 314">
              <a:extLst>
                <a:ext uri="{FF2B5EF4-FFF2-40B4-BE49-F238E27FC236}">
                  <a16:creationId xmlns:a16="http://schemas.microsoft.com/office/drawing/2014/main" id="{BE69D613-71A8-191F-B1FC-48D17C1E028E}"/>
                </a:ext>
              </a:extLst>
            </p:cNvPr>
            <p:cNvCxnSpPr>
              <a:cxnSpLocks/>
            </p:cNvCxnSpPr>
            <p:nvPr/>
          </p:nvCxnSpPr>
          <p:spPr>
            <a:xfrm>
              <a:off x="8476123" y="3315602"/>
              <a:ext cx="0" cy="353700"/>
            </a:xfrm>
            <a:prstGeom prst="line">
              <a:avLst/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直線接點 315">
              <a:extLst>
                <a:ext uri="{FF2B5EF4-FFF2-40B4-BE49-F238E27FC236}">
                  <a16:creationId xmlns:a16="http://schemas.microsoft.com/office/drawing/2014/main" id="{9D05E35E-7D55-E5FC-A6F9-208BD159575C}"/>
                </a:ext>
              </a:extLst>
            </p:cNvPr>
            <p:cNvCxnSpPr>
              <a:cxnSpLocks/>
            </p:cNvCxnSpPr>
            <p:nvPr/>
          </p:nvCxnSpPr>
          <p:spPr>
            <a:xfrm>
              <a:off x="8476123" y="4883176"/>
              <a:ext cx="0" cy="353700"/>
            </a:xfrm>
            <a:prstGeom prst="line">
              <a:avLst/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" name="矩形: 圓角 316">
              <a:extLst>
                <a:ext uri="{FF2B5EF4-FFF2-40B4-BE49-F238E27FC236}">
                  <a16:creationId xmlns:a16="http://schemas.microsoft.com/office/drawing/2014/main" id="{2579309E-23A4-1CED-BAAB-6F24E992063D}"/>
                </a:ext>
              </a:extLst>
            </p:cNvPr>
            <p:cNvSpPr/>
            <p:nvPr/>
          </p:nvSpPr>
          <p:spPr>
            <a:xfrm>
              <a:off x="4907350" y="3417605"/>
              <a:ext cx="933476" cy="472470"/>
            </a:xfrm>
            <a:prstGeom prst="roundRect">
              <a:avLst/>
            </a:prstGeom>
            <a:solidFill>
              <a:srgbClr val="88F2DC"/>
            </a:solidFill>
            <a:ln>
              <a:noFill/>
            </a:ln>
            <a:effectLst>
              <a:outerShdw blurRad="215900" dist="101600" dir="5760000" sx="104000" sy="104000" algn="ctr" rotWithShape="0">
                <a:srgbClr val="000000">
                  <a:alpha val="4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Client-A</a:t>
              </a:r>
              <a:endParaRPr lang="zh-TW" alt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8" name="矩形: 圓角 317">
              <a:extLst>
                <a:ext uri="{FF2B5EF4-FFF2-40B4-BE49-F238E27FC236}">
                  <a16:creationId xmlns:a16="http://schemas.microsoft.com/office/drawing/2014/main" id="{E956F23A-0F36-B10A-99C9-53189AA6DA74}"/>
                </a:ext>
              </a:extLst>
            </p:cNvPr>
            <p:cNvSpPr/>
            <p:nvPr/>
          </p:nvSpPr>
          <p:spPr>
            <a:xfrm>
              <a:off x="4907350" y="4373551"/>
              <a:ext cx="933476" cy="472470"/>
            </a:xfrm>
            <a:prstGeom prst="roundRect">
              <a:avLst/>
            </a:prstGeom>
            <a:solidFill>
              <a:srgbClr val="88F2DC"/>
            </a:solidFill>
            <a:ln>
              <a:noFill/>
            </a:ln>
            <a:effectLst>
              <a:outerShdw blurRad="215900" dist="101600" dir="5760000" sx="104000" sy="104000" algn="ctr" rotWithShape="0">
                <a:srgbClr val="000000">
                  <a:alpha val="4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Client-B</a:t>
              </a:r>
              <a:endParaRPr lang="zh-TW" alt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9" name="矩形: 圓角 318">
              <a:extLst>
                <a:ext uri="{FF2B5EF4-FFF2-40B4-BE49-F238E27FC236}">
                  <a16:creationId xmlns:a16="http://schemas.microsoft.com/office/drawing/2014/main" id="{6B111DCE-58B2-E307-53C6-AF7CB3AC6738}"/>
                </a:ext>
              </a:extLst>
            </p:cNvPr>
            <p:cNvSpPr/>
            <p:nvPr/>
          </p:nvSpPr>
          <p:spPr>
            <a:xfrm>
              <a:off x="11050677" y="3417605"/>
              <a:ext cx="933476" cy="472470"/>
            </a:xfrm>
            <a:prstGeom prst="roundRect">
              <a:avLst/>
            </a:prstGeom>
            <a:solidFill>
              <a:srgbClr val="88F2DC"/>
            </a:solidFill>
            <a:ln>
              <a:noFill/>
            </a:ln>
            <a:effectLst>
              <a:outerShdw blurRad="215900" dist="101600" dir="5760000" sx="104000" sy="104000" algn="ctr" rotWithShape="0">
                <a:srgbClr val="000000">
                  <a:alpha val="4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Client-C</a:t>
              </a:r>
              <a:endParaRPr lang="zh-TW" alt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0" name="矩形: 圓角 319">
              <a:extLst>
                <a:ext uri="{FF2B5EF4-FFF2-40B4-BE49-F238E27FC236}">
                  <a16:creationId xmlns:a16="http://schemas.microsoft.com/office/drawing/2014/main" id="{501F7398-55F8-50CC-6E2A-9D35D386EB0D}"/>
                </a:ext>
              </a:extLst>
            </p:cNvPr>
            <p:cNvSpPr/>
            <p:nvPr/>
          </p:nvSpPr>
          <p:spPr>
            <a:xfrm>
              <a:off x="11050677" y="4373551"/>
              <a:ext cx="933476" cy="472470"/>
            </a:xfrm>
            <a:prstGeom prst="roundRect">
              <a:avLst/>
            </a:prstGeom>
            <a:solidFill>
              <a:srgbClr val="88F2DC"/>
            </a:solidFill>
            <a:ln>
              <a:noFill/>
            </a:ln>
            <a:effectLst>
              <a:outerShdw blurRad="215900" dist="101600" dir="5760000" sx="104000" sy="104000" algn="ctr" rotWithShape="0">
                <a:srgbClr val="000000">
                  <a:alpha val="4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Client-D</a:t>
              </a:r>
              <a:endParaRPr lang="zh-TW" alt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321" name="接點: 肘形 320">
              <a:extLst>
                <a:ext uri="{FF2B5EF4-FFF2-40B4-BE49-F238E27FC236}">
                  <a16:creationId xmlns:a16="http://schemas.microsoft.com/office/drawing/2014/main" id="{8C73E6FD-F1F8-EF0B-8C82-6B5B9C0AA1A8}"/>
                </a:ext>
              </a:extLst>
            </p:cNvPr>
            <p:cNvCxnSpPr>
              <a:cxnSpLocks/>
              <a:stCxn id="317" idx="3"/>
              <a:endCxn id="318" idx="3"/>
            </p:cNvCxnSpPr>
            <p:nvPr/>
          </p:nvCxnSpPr>
          <p:spPr>
            <a:xfrm>
              <a:off x="5840826" y="3653840"/>
              <a:ext cx="12700" cy="955946"/>
            </a:xfrm>
            <a:prstGeom prst="bentConnector3">
              <a:avLst>
                <a:gd name="adj1" fmla="val 17791575"/>
              </a:avLst>
            </a:prstGeom>
            <a:ln w="19050">
              <a:solidFill>
                <a:srgbClr val="59C786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接點: 肘形 321">
              <a:extLst>
                <a:ext uri="{FF2B5EF4-FFF2-40B4-BE49-F238E27FC236}">
                  <a16:creationId xmlns:a16="http://schemas.microsoft.com/office/drawing/2014/main" id="{1A35B0B0-B6D0-6C60-4932-A54C26070F43}"/>
                </a:ext>
              </a:extLst>
            </p:cNvPr>
            <p:cNvCxnSpPr>
              <a:cxnSpLocks/>
              <a:stCxn id="319" idx="1"/>
              <a:endCxn id="320" idx="1"/>
            </p:cNvCxnSpPr>
            <p:nvPr/>
          </p:nvCxnSpPr>
          <p:spPr>
            <a:xfrm rot="10800000" flipV="1">
              <a:off x="11050677" y="3653840"/>
              <a:ext cx="12700" cy="955946"/>
            </a:xfrm>
            <a:prstGeom prst="bentConnector3">
              <a:avLst>
                <a:gd name="adj1" fmla="val 17600000"/>
              </a:avLst>
            </a:prstGeom>
            <a:ln w="19050">
              <a:solidFill>
                <a:srgbClr val="D27D3E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直線接點 275">
              <a:extLst>
                <a:ext uri="{FF2B5EF4-FFF2-40B4-BE49-F238E27FC236}">
                  <a16:creationId xmlns:a16="http://schemas.microsoft.com/office/drawing/2014/main" id="{9955191E-3E85-E007-E0AF-9BDE8FD0872F}"/>
                </a:ext>
              </a:extLst>
            </p:cNvPr>
            <p:cNvCxnSpPr>
              <a:cxnSpLocks/>
              <a:endCxn id="309" idx="1"/>
            </p:cNvCxnSpPr>
            <p:nvPr/>
          </p:nvCxnSpPr>
          <p:spPr>
            <a:xfrm>
              <a:off x="7175068" y="3859719"/>
              <a:ext cx="844704" cy="274505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直線接點 275">
              <a:extLst>
                <a:ext uri="{FF2B5EF4-FFF2-40B4-BE49-F238E27FC236}">
                  <a16:creationId xmlns:a16="http://schemas.microsoft.com/office/drawing/2014/main" id="{FFA7E69E-961E-22A7-9A9F-9BE479F6A0B3}"/>
                </a:ext>
              </a:extLst>
            </p:cNvPr>
            <p:cNvCxnSpPr>
              <a:cxnSpLocks/>
              <a:endCxn id="309" idx="1"/>
            </p:cNvCxnSpPr>
            <p:nvPr/>
          </p:nvCxnSpPr>
          <p:spPr>
            <a:xfrm flipV="1">
              <a:off x="7175068" y="4134224"/>
              <a:ext cx="844704" cy="380355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直線接點 275">
              <a:extLst>
                <a:ext uri="{FF2B5EF4-FFF2-40B4-BE49-F238E27FC236}">
                  <a16:creationId xmlns:a16="http://schemas.microsoft.com/office/drawing/2014/main" id="{C30FB9EB-3106-CBE3-1087-074F8F3AC9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35383" y="3859719"/>
              <a:ext cx="844704" cy="274505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直線接點 275">
              <a:extLst>
                <a:ext uri="{FF2B5EF4-FFF2-40B4-BE49-F238E27FC236}">
                  <a16:creationId xmlns:a16="http://schemas.microsoft.com/office/drawing/2014/main" id="{2BBDF909-6973-211D-ED10-631DAFA825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35383" y="4134224"/>
              <a:ext cx="844704" cy="380355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" name="矩形: 圓角 326">
              <a:extLst>
                <a:ext uri="{FF2B5EF4-FFF2-40B4-BE49-F238E27FC236}">
                  <a16:creationId xmlns:a16="http://schemas.microsoft.com/office/drawing/2014/main" id="{914F1C84-F499-2156-2ACB-B9A11E606B09}"/>
                </a:ext>
              </a:extLst>
            </p:cNvPr>
            <p:cNvSpPr/>
            <p:nvPr/>
          </p:nvSpPr>
          <p:spPr>
            <a:xfrm>
              <a:off x="6416606" y="2944608"/>
              <a:ext cx="596900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Linux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28" name="矩形: 圓角 327">
              <a:extLst>
                <a:ext uri="{FF2B5EF4-FFF2-40B4-BE49-F238E27FC236}">
                  <a16:creationId xmlns:a16="http://schemas.microsoft.com/office/drawing/2014/main" id="{2665145F-073B-20A9-397B-B4BCB1E7BB69}"/>
                </a:ext>
              </a:extLst>
            </p:cNvPr>
            <p:cNvSpPr/>
            <p:nvPr/>
          </p:nvSpPr>
          <p:spPr>
            <a:xfrm>
              <a:off x="7871172" y="2944608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Virtual Switch 1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29" name="矩形: 圓角 328">
              <a:extLst>
                <a:ext uri="{FF2B5EF4-FFF2-40B4-BE49-F238E27FC236}">
                  <a16:creationId xmlns:a16="http://schemas.microsoft.com/office/drawing/2014/main" id="{E52F5A17-05F6-DC05-10DF-6EA2D3FA4405}"/>
                </a:ext>
              </a:extLst>
            </p:cNvPr>
            <p:cNvSpPr/>
            <p:nvPr/>
          </p:nvSpPr>
          <p:spPr>
            <a:xfrm>
              <a:off x="7871172" y="4604608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 err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PFsence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0" name="矩形: 圓角 329">
              <a:extLst>
                <a:ext uri="{FF2B5EF4-FFF2-40B4-BE49-F238E27FC236}">
                  <a16:creationId xmlns:a16="http://schemas.microsoft.com/office/drawing/2014/main" id="{B27C613C-FB2A-CB80-AFC5-0DEBCAD98E85}"/>
                </a:ext>
              </a:extLst>
            </p:cNvPr>
            <p:cNvSpPr/>
            <p:nvPr/>
          </p:nvSpPr>
          <p:spPr>
            <a:xfrm>
              <a:off x="6100759" y="3913356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Native Port 9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1" name="矩形: 圓角 330">
              <a:extLst>
                <a:ext uri="{FF2B5EF4-FFF2-40B4-BE49-F238E27FC236}">
                  <a16:creationId xmlns:a16="http://schemas.microsoft.com/office/drawing/2014/main" id="{A786AF15-A85E-5C4B-311F-F5EE8B6C2875}"/>
                </a:ext>
              </a:extLst>
            </p:cNvPr>
            <p:cNvSpPr/>
            <p:nvPr/>
          </p:nvSpPr>
          <p:spPr>
            <a:xfrm>
              <a:off x="6100759" y="4943110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Native Port 10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2" name="矩形: 圓角 331">
              <a:extLst>
                <a:ext uri="{FF2B5EF4-FFF2-40B4-BE49-F238E27FC236}">
                  <a16:creationId xmlns:a16="http://schemas.microsoft.com/office/drawing/2014/main" id="{2EB1A123-90E9-40AE-2D68-EAB64FDD59E5}"/>
                </a:ext>
              </a:extLst>
            </p:cNvPr>
            <p:cNvSpPr/>
            <p:nvPr/>
          </p:nvSpPr>
          <p:spPr>
            <a:xfrm>
              <a:off x="9533375" y="3913356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Native Port 11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3" name="矩形: 圓角 332">
              <a:extLst>
                <a:ext uri="{FF2B5EF4-FFF2-40B4-BE49-F238E27FC236}">
                  <a16:creationId xmlns:a16="http://schemas.microsoft.com/office/drawing/2014/main" id="{2AD8B5B7-7072-E2CA-C846-3023246893DD}"/>
                </a:ext>
              </a:extLst>
            </p:cNvPr>
            <p:cNvSpPr/>
            <p:nvPr/>
          </p:nvSpPr>
          <p:spPr>
            <a:xfrm>
              <a:off x="9533375" y="4943110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Native Port 12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4" name="矩形: 圓角 333">
              <a:extLst>
                <a:ext uri="{FF2B5EF4-FFF2-40B4-BE49-F238E27FC236}">
                  <a16:creationId xmlns:a16="http://schemas.microsoft.com/office/drawing/2014/main" id="{7DA552A7-8EB7-50F1-A179-C286E9B20DF6}"/>
                </a:ext>
              </a:extLst>
            </p:cNvPr>
            <p:cNvSpPr/>
            <p:nvPr/>
          </p:nvSpPr>
          <p:spPr>
            <a:xfrm>
              <a:off x="7871172" y="6246617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System default Virtual Switch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7545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 hidden="1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Test Setup – without SR-IOV</a:t>
            </a:r>
            <a:endParaRPr lang="zh-TW" altLang="en-US" sz="4600" b="1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D9BCB7B6-B669-C611-E5B4-EFE9A9439654}"/>
              </a:ext>
            </a:extLst>
          </p:cNvPr>
          <p:cNvGrpSpPr/>
          <p:nvPr/>
        </p:nvGrpSpPr>
        <p:grpSpPr>
          <a:xfrm>
            <a:off x="12503424" y="2387646"/>
            <a:ext cx="5702807" cy="3691667"/>
            <a:chOff x="6128024" y="2387646"/>
            <a:chExt cx="5702807" cy="3691667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185B8951-FC1F-FFD2-7C13-87D74C1C6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8854" y="2387646"/>
              <a:ext cx="4436397" cy="3691667"/>
            </a:xfrm>
            <a:prstGeom prst="rect">
              <a:avLst/>
            </a:prstGeom>
          </p:spPr>
        </p:pic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4ABBA319-235F-8433-9953-63BF8F948D25}"/>
                </a:ext>
              </a:extLst>
            </p:cNvPr>
            <p:cNvSpPr/>
            <p:nvPr/>
          </p:nvSpPr>
          <p:spPr>
            <a:xfrm>
              <a:off x="6128024" y="3473861"/>
              <a:ext cx="857250" cy="3746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Client-A</a:t>
              </a:r>
              <a:endParaRPr lang="zh-TW" altLang="en-US" sz="1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1F253A84-A5CC-B05A-6BF0-359876A1A9E6}"/>
                </a:ext>
              </a:extLst>
            </p:cNvPr>
            <p:cNvSpPr/>
            <p:nvPr/>
          </p:nvSpPr>
          <p:spPr>
            <a:xfrm>
              <a:off x="6128024" y="4508911"/>
              <a:ext cx="857250" cy="3746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Client-B</a:t>
              </a:r>
              <a:endParaRPr lang="zh-TW" altLang="en-US" sz="1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183DA5C5-1BA6-C5D8-8326-6E689C483A30}"/>
                </a:ext>
              </a:extLst>
            </p:cNvPr>
            <p:cNvSpPr/>
            <p:nvPr/>
          </p:nvSpPr>
          <p:spPr>
            <a:xfrm>
              <a:off x="10973581" y="3473861"/>
              <a:ext cx="857250" cy="3746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Client-C</a:t>
              </a:r>
              <a:endParaRPr lang="zh-TW" altLang="en-US" sz="1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9D43979E-CE7F-BB00-5335-71B69B73AC7B}"/>
                </a:ext>
              </a:extLst>
            </p:cNvPr>
            <p:cNvSpPr/>
            <p:nvPr/>
          </p:nvSpPr>
          <p:spPr>
            <a:xfrm>
              <a:off x="10973581" y="4508911"/>
              <a:ext cx="857250" cy="3746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Client-D</a:t>
              </a:r>
              <a:endParaRPr lang="zh-TW" altLang="en-US" sz="1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9" name="接點: 肘形 8">
              <a:extLst>
                <a:ext uri="{FF2B5EF4-FFF2-40B4-BE49-F238E27FC236}">
                  <a16:creationId xmlns:a16="http://schemas.microsoft.com/office/drawing/2014/main" id="{A51047D3-2E54-ADD6-0594-EE828B593591}"/>
                </a:ext>
              </a:extLst>
            </p:cNvPr>
            <p:cNvCxnSpPr>
              <a:stCxn id="4" idx="3"/>
              <a:endCxn id="6" idx="3"/>
            </p:cNvCxnSpPr>
            <p:nvPr/>
          </p:nvCxnSpPr>
          <p:spPr>
            <a:xfrm>
              <a:off x="6985274" y="3661186"/>
              <a:ext cx="12700" cy="1035050"/>
            </a:xfrm>
            <a:prstGeom prst="bentConnector3">
              <a:avLst>
                <a:gd name="adj1" fmla="val 14400000"/>
              </a:avLst>
            </a:prstGeom>
            <a:ln w="19050">
              <a:solidFill>
                <a:srgbClr val="00B05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接點: 肘形 10">
              <a:extLst>
                <a:ext uri="{FF2B5EF4-FFF2-40B4-BE49-F238E27FC236}">
                  <a16:creationId xmlns:a16="http://schemas.microsoft.com/office/drawing/2014/main" id="{597DF4A8-9BBE-ACA0-76D8-9722233D4614}"/>
                </a:ext>
              </a:extLst>
            </p:cNvPr>
            <p:cNvCxnSpPr>
              <a:stCxn id="7" idx="1"/>
              <a:endCxn id="8" idx="1"/>
            </p:cNvCxnSpPr>
            <p:nvPr/>
          </p:nvCxnSpPr>
          <p:spPr>
            <a:xfrm rot="10800000" flipV="1">
              <a:off x="10973581" y="3661186"/>
              <a:ext cx="12700" cy="1035050"/>
            </a:xfrm>
            <a:prstGeom prst="bentConnector3">
              <a:avLst>
                <a:gd name="adj1" fmla="val 15800000"/>
              </a:avLst>
            </a:prstGeom>
            <a:ln w="19050">
              <a:solidFill>
                <a:schemeClr val="accent2">
                  <a:lumMod val="75000"/>
                </a:schemeClr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標題 9">
            <a:extLst>
              <a:ext uri="{FF2B5EF4-FFF2-40B4-BE49-F238E27FC236}">
                <a16:creationId xmlns:a16="http://schemas.microsoft.com/office/drawing/2014/main" id="{8696F969-4CB5-8B14-9DA1-7B4674FA1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Test Setup – 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Without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 SR-IOV</a:t>
            </a:r>
            <a:endParaRPr lang="zh-TW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0B28D7D6-74BF-D195-C98C-399967F2295A}"/>
              </a:ext>
            </a:extLst>
          </p:cNvPr>
          <p:cNvGrpSpPr/>
          <p:nvPr/>
        </p:nvGrpSpPr>
        <p:grpSpPr>
          <a:xfrm>
            <a:off x="4907350" y="1686888"/>
            <a:ext cx="7076803" cy="5022850"/>
            <a:chOff x="4907350" y="1686888"/>
            <a:chExt cx="7076803" cy="5022850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771D8CBF-FC88-8F13-6B93-499571ECD2A9}"/>
                </a:ext>
              </a:extLst>
            </p:cNvPr>
            <p:cNvSpPr/>
            <p:nvPr/>
          </p:nvSpPr>
          <p:spPr>
            <a:xfrm>
              <a:off x="5559356" y="1686888"/>
              <a:ext cx="5630195" cy="5022850"/>
            </a:xfrm>
            <a:prstGeom prst="roundRect">
              <a:avLst>
                <a:gd name="adj" fmla="val 4403"/>
              </a:avLst>
            </a:prstGeom>
            <a:solidFill>
              <a:srgbClr val="0505AB">
                <a:alpha val="20000"/>
              </a:srgbClr>
            </a:solidFill>
            <a:ln w="19050">
              <a:noFill/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2400" kern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114CDE0E-F1F1-6BFD-4058-30B92E595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60616" y="2029327"/>
              <a:ext cx="921932" cy="921932"/>
            </a:xfrm>
            <a:prstGeom prst="rect">
              <a:avLst/>
            </a:prstGeom>
          </p:spPr>
        </p:pic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0FCE7498-50FF-5245-3BFC-E4BA7B656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19772" y="2031376"/>
              <a:ext cx="917835" cy="917835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EF0012B4-9448-B9AB-B4EE-D6BDD370E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62664" y="3195016"/>
              <a:ext cx="917835" cy="917835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90123D67-E0DE-0EF1-05C4-A162FC74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19772" y="3675306"/>
              <a:ext cx="917835" cy="917835"/>
            </a:xfrm>
            <a:prstGeom prst="rect">
              <a:avLst/>
            </a:prstGeom>
          </p:spPr>
        </p:pic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760C5BF3-0BEB-474D-5C66-CC2777003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62664" y="4194718"/>
              <a:ext cx="917835" cy="917835"/>
            </a:xfrm>
            <a:prstGeom prst="rect">
              <a:avLst/>
            </a:prstGeom>
          </p:spPr>
        </p:pic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548639E0-AA75-D4A2-078C-B2D639952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29726" y="3195016"/>
              <a:ext cx="917835" cy="917835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A1857498-4B41-5944-CB7C-D9E90FCFD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29726" y="4194718"/>
              <a:ext cx="917835" cy="917835"/>
            </a:xfrm>
            <a:prstGeom prst="rect">
              <a:avLst/>
            </a:prstGeom>
          </p:spPr>
        </p:pic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2D8DDF2A-48FE-CBB3-9AC0-EA0F78429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19772" y="5276913"/>
              <a:ext cx="917835" cy="917835"/>
            </a:xfrm>
            <a:prstGeom prst="rect">
              <a:avLst/>
            </a:prstGeom>
          </p:spPr>
        </p:pic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D1EE4D8F-2544-71A4-0571-F31CBEBB818A}"/>
                </a:ext>
              </a:extLst>
            </p:cNvPr>
            <p:cNvCxnSpPr>
              <a:cxnSpLocks/>
            </p:cNvCxnSpPr>
            <p:nvPr/>
          </p:nvCxnSpPr>
          <p:spPr>
            <a:xfrm>
              <a:off x="7235756" y="2474596"/>
              <a:ext cx="732367" cy="0"/>
            </a:xfrm>
            <a:prstGeom prst="line">
              <a:avLst/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>
              <a:extLst>
                <a:ext uri="{FF2B5EF4-FFF2-40B4-BE49-F238E27FC236}">
                  <a16:creationId xmlns:a16="http://schemas.microsoft.com/office/drawing/2014/main" id="{6166D568-07BA-775A-CB02-DF145B0E1AF5}"/>
                </a:ext>
              </a:extLst>
            </p:cNvPr>
            <p:cNvCxnSpPr>
              <a:cxnSpLocks/>
            </p:cNvCxnSpPr>
            <p:nvPr/>
          </p:nvCxnSpPr>
          <p:spPr>
            <a:xfrm>
              <a:off x="8476123" y="3315602"/>
              <a:ext cx="0" cy="353700"/>
            </a:xfrm>
            <a:prstGeom prst="line">
              <a:avLst/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414E9537-78E8-5EE1-BBD0-529E41656FD7}"/>
                </a:ext>
              </a:extLst>
            </p:cNvPr>
            <p:cNvCxnSpPr>
              <a:cxnSpLocks/>
            </p:cNvCxnSpPr>
            <p:nvPr/>
          </p:nvCxnSpPr>
          <p:spPr>
            <a:xfrm>
              <a:off x="8476123" y="4883176"/>
              <a:ext cx="0" cy="353700"/>
            </a:xfrm>
            <a:prstGeom prst="line">
              <a:avLst/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6959772E-286B-F8C8-117A-F85E5ACCD50F}"/>
                </a:ext>
              </a:extLst>
            </p:cNvPr>
            <p:cNvSpPr/>
            <p:nvPr/>
          </p:nvSpPr>
          <p:spPr>
            <a:xfrm>
              <a:off x="4907350" y="3417605"/>
              <a:ext cx="933476" cy="472470"/>
            </a:xfrm>
            <a:prstGeom prst="roundRect">
              <a:avLst/>
            </a:prstGeom>
            <a:solidFill>
              <a:srgbClr val="88F2DC"/>
            </a:solidFill>
            <a:ln>
              <a:noFill/>
            </a:ln>
            <a:effectLst>
              <a:outerShdw blurRad="215900" dist="101600" dir="5760000" sx="104000" sy="104000" algn="ctr" rotWithShape="0">
                <a:srgbClr val="000000">
                  <a:alpha val="4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Client-A</a:t>
              </a:r>
              <a:endParaRPr lang="zh-TW" alt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C21F6EC0-D994-1ADC-2431-5E00CAC078A3}"/>
                </a:ext>
              </a:extLst>
            </p:cNvPr>
            <p:cNvSpPr/>
            <p:nvPr/>
          </p:nvSpPr>
          <p:spPr>
            <a:xfrm>
              <a:off x="4907350" y="4373551"/>
              <a:ext cx="933476" cy="472470"/>
            </a:xfrm>
            <a:prstGeom prst="roundRect">
              <a:avLst/>
            </a:prstGeom>
            <a:solidFill>
              <a:srgbClr val="88F2DC"/>
            </a:solidFill>
            <a:ln>
              <a:noFill/>
            </a:ln>
            <a:effectLst>
              <a:outerShdw blurRad="215900" dist="101600" dir="5760000" sx="104000" sy="104000" algn="ctr" rotWithShape="0">
                <a:srgbClr val="000000">
                  <a:alpha val="4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Client-B</a:t>
              </a:r>
              <a:endParaRPr lang="zh-TW" alt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EB568C6C-1DAF-AE95-3867-8492F8500817}"/>
                </a:ext>
              </a:extLst>
            </p:cNvPr>
            <p:cNvSpPr/>
            <p:nvPr/>
          </p:nvSpPr>
          <p:spPr>
            <a:xfrm>
              <a:off x="11050677" y="3417605"/>
              <a:ext cx="933476" cy="472470"/>
            </a:xfrm>
            <a:prstGeom prst="roundRect">
              <a:avLst/>
            </a:prstGeom>
            <a:solidFill>
              <a:srgbClr val="88F2DC"/>
            </a:solidFill>
            <a:ln>
              <a:noFill/>
            </a:ln>
            <a:effectLst>
              <a:outerShdw blurRad="215900" dist="101600" dir="5760000" sx="104000" sy="104000" algn="ctr" rotWithShape="0">
                <a:srgbClr val="000000">
                  <a:alpha val="4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Client-C</a:t>
              </a:r>
              <a:endParaRPr lang="zh-TW" alt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215CB155-C055-BA69-CA39-A2575BD581F7}"/>
                </a:ext>
              </a:extLst>
            </p:cNvPr>
            <p:cNvSpPr/>
            <p:nvPr/>
          </p:nvSpPr>
          <p:spPr>
            <a:xfrm>
              <a:off x="11050677" y="4373551"/>
              <a:ext cx="933476" cy="472470"/>
            </a:xfrm>
            <a:prstGeom prst="roundRect">
              <a:avLst/>
            </a:prstGeom>
            <a:solidFill>
              <a:srgbClr val="88F2DC"/>
            </a:solidFill>
            <a:ln>
              <a:noFill/>
            </a:ln>
            <a:effectLst>
              <a:outerShdw blurRad="215900" dist="101600" dir="5760000" sx="104000" sy="104000" algn="ctr" rotWithShape="0">
                <a:srgbClr val="000000">
                  <a:alpha val="4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Client-D</a:t>
              </a:r>
              <a:endParaRPr lang="zh-TW" alt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31" name="接點: 肘形 30">
              <a:extLst>
                <a:ext uri="{FF2B5EF4-FFF2-40B4-BE49-F238E27FC236}">
                  <a16:creationId xmlns:a16="http://schemas.microsoft.com/office/drawing/2014/main" id="{89290BFA-BE23-FDCF-FDCB-698DECA9CD7A}"/>
                </a:ext>
              </a:extLst>
            </p:cNvPr>
            <p:cNvCxnSpPr>
              <a:cxnSpLocks/>
              <a:stCxn id="27" idx="3"/>
              <a:endCxn id="28" idx="3"/>
            </p:cNvCxnSpPr>
            <p:nvPr/>
          </p:nvCxnSpPr>
          <p:spPr>
            <a:xfrm>
              <a:off x="5840826" y="3653840"/>
              <a:ext cx="12700" cy="955946"/>
            </a:xfrm>
            <a:prstGeom prst="bentConnector3">
              <a:avLst>
                <a:gd name="adj1" fmla="val 17791575"/>
              </a:avLst>
            </a:prstGeom>
            <a:ln w="19050">
              <a:solidFill>
                <a:srgbClr val="59C786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接點: 肘形 31">
              <a:extLst>
                <a:ext uri="{FF2B5EF4-FFF2-40B4-BE49-F238E27FC236}">
                  <a16:creationId xmlns:a16="http://schemas.microsoft.com/office/drawing/2014/main" id="{F685DE05-3B44-70DC-4485-E0274BD70476}"/>
                </a:ext>
              </a:extLst>
            </p:cNvPr>
            <p:cNvCxnSpPr>
              <a:cxnSpLocks/>
              <a:stCxn id="29" idx="1"/>
              <a:endCxn id="30" idx="1"/>
            </p:cNvCxnSpPr>
            <p:nvPr/>
          </p:nvCxnSpPr>
          <p:spPr>
            <a:xfrm rot="10800000" flipV="1">
              <a:off x="11050677" y="3653840"/>
              <a:ext cx="12700" cy="955946"/>
            </a:xfrm>
            <a:prstGeom prst="bentConnector3">
              <a:avLst>
                <a:gd name="adj1" fmla="val 17600000"/>
              </a:avLst>
            </a:prstGeom>
            <a:ln w="19050">
              <a:solidFill>
                <a:srgbClr val="D27D3E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接點 275">
              <a:extLst>
                <a:ext uri="{FF2B5EF4-FFF2-40B4-BE49-F238E27FC236}">
                  <a16:creationId xmlns:a16="http://schemas.microsoft.com/office/drawing/2014/main" id="{E2482929-DE10-8CE5-7164-93A2F4FEA8F6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7175068" y="3859719"/>
              <a:ext cx="844704" cy="274505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接點 275">
              <a:extLst>
                <a:ext uri="{FF2B5EF4-FFF2-40B4-BE49-F238E27FC236}">
                  <a16:creationId xmlns:a16="http://schemas.microsoft.com/office/drawing/2014/main" id="{E202EE5E-1069-1A08-7A5F-C2121821E74C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 flipV="1">
              <a:off x="7175068" y="4134224"/>
              <a:ext cx="844704" cy="380355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275">
              <a:extLst>
                <a:ext uri="{FF2B5EF4-FFF2-40B4-BE49-F238E27FC236}">
                  <a16:creationId xmlns:a16="http://schemas.microsoft.com/office/drawing/2014/main" id="{BA5174B7-573D-346B-64B5-7A61C11AC6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35383" y="3859719"/>
              <a:ext cx="844704" cy="274505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275">
              <a:extLst>
                <a:ext uri="{FF2B5EF4-FFF2-40B4-BE49-F238E27FC236}">
                  <a16:creationId xmlns:a16="http://schemas.microsoft.com/office/drawing/2014/main" id="{271C4006-2E90-C223-A1EF-F85727BC127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35383" y="4134224"/>
              <a:ext cx="844704" cy="380355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DC9F0B10-7A92-693A-8560-09C371DF2A76}"/>
                </a:ext>
              </a:extLst>
            </p:cNvPr>
            <p:cNvSpPr/>
            <p:nvPr/>
          </p:nvSpPr>
          <p:spPr>
            <a:xfrm>
              <a:off x="6416606" y="2944608"/>
              <a:ext cx="596900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Linux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E7DB801E-6FCC-1793-4236-471013AB95D0}"/>
                </a:ext>
              </a:extLst>
            </p:cNvPr>
            <p:cNvSpPr/>
            <p:nvPr/>
          </p:nvSpPr>
          <p:spPr>
            <a:xfrm>
              <a:off x="7871172" y="2944608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Virtual Switch 1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9" name="矩形: 圓角 38">
              <a:extLst>
                <a:ext uri="{FF2B5EF4-FFF2-40B4-BE49-F238E27FC236}">
                  <a16:creationId xmlns:a16="http://schemas.microsoft.com/office/drawing/2014/main" id="{F71B6842-E9D3-BA73-166D-9AE3574BC368}"/>
                </a:ext>
              </a:extLst>
            </p:cNvPr>
            <p:cNvSpPr/>
            <p:nvPr/>
          </p:nvSpPr>
          <p:spPr>
            <a:xfrm>
              <a:off x="7871172" y="4604608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 err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PFsence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7962A3FF-512A-801E-413D-74CD1889C3D6}"/>
                </a:ext>
              </a:extLst>
            </p:cNvPr>
            <p:cNvSpPr/>
            <p:nvPr/>
          </p:nvSpPr>
          <p:spPr>
            <a:xfrm>
              <a:off x="6100759" y="3913356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Native Port 9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8BE71A01-0290-EE23-B95A-EE3A2B2AE2A8}"/>
                </a:ext>
              </a:extLst>
            </p:cNvPr>
            <p:cNvSpPr/>
            <p:nvPr/>
          </p:nvSpPr>
          <p:spPr>
            <a:xfrm>
              <a:off x="6100759" y="4943110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Native Port 10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E9807854-D881-70DC-CEDA-23919D3FCC79}"/>
                </a:ext>
              </a:extLst>
            </p:cNvPr>
            <p:cNvSpPr/>
            <p:nvPr/>
          </p:nvSpPr>
          <p:spPr>
            <a:xfrm>
              <a:off x="9533375" y="3913356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Native Port 11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D7E26463-C75D-F565-41E7-B45220111C79}"/>
                </a:ext>
              </a:extLst>
            </p:cNvPr>
            <p:cNvSpPr/>
            <p:nvPr/>
          </p:nvSpPr>
          <p:spPr>
            <a:xfrm>
              <a:off x="9533375" y="4943110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Native Port 12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4" name="矩形: 圓角 43">
              <a:extLst>
                <a:ext uri="{FF2B5EF4-FFF2-40B4-BE49-F238E27FC236}">
                  <a16:creationId xmlns:a16="http://schemas.microsoft.com/office/drawing/2014/main" id="{AAF716B7-0A23-0574-643E-8E317B6FC6B2}"/>
                </a:ext>
              </a:extLst>
            </p:cNvPr>
            <p:cNvSpPr/>
            <p:nvPr/>
          </p:nvSpPr>
          <p:spPr>
            <a:xfrm>
              <a:off x="7871172" y="6246617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System default Virtual Switch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9C58C213-D6C4-6D2B-8337-EDA5EBA165B7}"/>
              </a:ext>
            </a:extLst>
          </p:cNvPr>
          <p:cNvSpPr txBox="1">
            <a:spLocks/>
          </p:cNvSpPr>
          <p:nvPr/>
        </p:nvSpPr>
        <p:spPr>
          <a:xfrm>
            <a:off x="215084" y="1601528"/>
            <a:ext cx="5337221" cy="518638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altLang="zh-TW" sz="2600" b="1" dirty="0">
                <a:solidFill>
                  <a:srgbClr val="88F2D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Client 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OS: QNE 1.0.3.q573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Tool: </a:t>
            </a:r>
            <a:r>
              <a:rPr lang="en-US" altLang="zh-TW" sz="14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Iperf</a:t>
            </a: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3.1.3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Client-A: 192.168.61.1/24, connect to </a:t>
            </a:r>
            <a:r>
              <a:rPr lang="en-US" altLang="zh-TW" sz="14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QuCPE</a:t>
            </a: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7012 port 9 (10GbE SFP+)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Client-B: 192.168.62.1/24, connect to </a:t>
            </a:r>
            <a:r>
              <a:rPr lang="en-US" altLang="zh-TW" sz="14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QuCPE</a:t>
            </a: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7012 port 10 (10GbE SFP+)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Client-C: 192.168.63.1/24, connect to </a:t>
            </a:r>
            <a:r>
              <a:rPr lang="en-US" altLang="zh-TW" sz="14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QuCPE</a:t>
            </a: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7012 port 11 (10GbE SFP+)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Client-D: 192.168.64.1/24, connect to </a:t>
            </a:r>
            <a:r>
              <a:rPr lang="en-US" altLang="zh-TW" sz="14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QuCPE</a:t>
            </a: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7012 port 12 (10GbE SFP+)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altLang="zh-TW" sz="2600" b="1" dirty="0">
                <a:solidFill>
                  <a:srgbClr val="88F2D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QuCPE-7012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CPU: Intel Xeon-D 2146NT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RAM: 32GB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OS:</a:t>
            </a:r>
            <a:r>
              <a:rPr lang="zh-TW" altLang="en-US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QNE</a:t>
            </a:r>
            <a:r>
              <a:rPr lang="zh-TW" altLang="en-US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1.0.3.573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altLang="zh-TW" sz="2600" b="1" dirty="0" err="1">
                <a:solidFill>
                  <a:srgbClr val="88F2D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Pfsense</a:t>
            </a:r>
            <a:r>
              <a:rPr lang="en-US" altLang="zh-TW" sz="2600" b="1" dirty="0">
                <a:solidFill>
                  <a:srgbClr val="88F2D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CPU assign: Core 3-8 (Total 12 threads)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RAM: 1G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HDD: 100G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Version: 2.6.0 Release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WAN: DHCP from system default virtual switch for system update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LAN:</a:t>
            </a:r>
            <a:r>
              <a:rPr lang="zh-TW" altLang="en-US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192.168.60.254/24 to Virtual switch 1 (for </a:t>
            </a:r>
            <a:r>
              <a:rPr lang="en-US" altLang="zh-TW" sz="15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pfsense</a:t>
            </a:r>
            <a:r>
              <a:rPr lang="en-US" altLang="zh-TW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Web GUI access)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OPT1: 192.168.61.254/24, </a:t>
            </a:r>
            <a:r>
              <a:rPr lang="en-US" altLang="zh-TW" sz="15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VirtIO</a:t>
            </a:r>
            <a:r>
              <a:rPr lang="en-US" altLang="zh-TW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to Native Port 9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OPT2: 192.168.62.254/24, </a:t>
            </a:r>
            <a:r>
              <a:rPr lang="en-US" altLang="zh-TW" sz="15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VirtIO</a:t>
            </a:r>
            <a:r>
              <a:rPr lang="en-US" altLang="zh-TW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to Native port 10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OPT3: 192.168.63.254/24, </a:t>
            </a:r>
            <a:r>
              <a:rPr lang="en-US" altLang="zh-TW" sz="15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VirtIO</a:t>
            </a:r>
            <a:r>
              <a:rPr lang="en-US" altLang="zh-TW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to Native port 11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OPT4: 192.168.64.254/24, </a:t>
            </a:r>
            <a:r>
              <a:rPr lang="en-US" altLang="zh-TW" sz="15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VirtIO</a:t>
            </a:r>
            <a:r>
              <a:rPr lang="en-US" altLang="zh-TW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to Native port 12</a:t>
            </a:r>
            <a:endParaRPr lang="zh-TW" altLang="en-US" sz="15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162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 hidden="1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Test Setup – With SR-IOV</a:t>
            </a:r>
            <a:endParaRPr lang="zh-TW" altLang="en-US" sz="4600" b="1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標題 9">
            <a:extLst>
              <a:ext uri="{FF2B5EF4-FFF2-40B4-BE49-F238E27FC236}">
                <a16:creationId xmlns:a16="http://schemas.microsoft.com/office/drawing/2014/main" id="{7755D693-E73F-6749-7F9B-314C7AC88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>
                <a:latin typeface="Arial" panose="020B0604020202020204" pitchFamily="34" charset="0"/>
                <a:sym typeface="Arial" panose="020B0604020202020204" pitchFamily="34" charset="0"/>
              </a:rPr>
              <a:t>Test Setup – With SR-IOV</a:t>
            </a:r>
          </a:p>
        </p:txBody>
      </p:sp>
      <p:grpSp>
        <p:nvGrpSpPr>
          <p:cNvPr id="98" name="群組 97">
            <a:extLst>
              <a:ext uri="{FF2B5EF4-FFF2-40B4-BE49-F238E27FC236}">
                <a16:creationId xmlns:a16="http://schemas.microsoft.com/office/drawing/2014/main" id="{CEF78A8D-EE53-D2CD-3BAB-1D678C05A0CA}"/>
              </a:ext>
            </a:extLst>
          </p:cNvPr>
          <p:cNvGrpSpPr/>
          <p:nvPr/>
        </p:nvGrpSpPr>
        <p:grpSpPr>
          <a:xfrm>
            <a:off x="989541" y="1723102"/>
            <a:ext cx="3695700" cy="5022850"/>
            <a:chOff x="6765503" y="-5457091"/>
            <a:chExt cx="3695700" cy="5022850"/>
          </a:xfrm>
        </p:grpSpPr>
        <p:sp>
          <p:nvSpPr>
            <p:cNvPr id="99" name="矩形: 圓角 98">
              <a:extLst>
                <a:ext uri="{FF2B5EF4-FFF2-40B4-BE49-F238E27FC236}">
                  <a16:creationId xmlns:a16="http://schemas.microsoft.com/office/drawing/2014/main" id="{73373508-78F9-903A-8D73-887811867C9D}"/>
                </a:ext>
              </a:extLst>
            </p:cNvPr>
            <p:cNvSpPr/>
            <p:nvPr/>
          </p:nvSpPr>
          <p:spPr>
            <a:xfrm>
              <a:off x="6765503" y="-1742341"/>
              <a:ext cx="3695700" cy="1308100"/>
            </a:xfrm>
            <a:prstGeom prst="roundRect">
              <a:avLst/>
            </a:prstGeom>
            <a:solidFill>
              <a:srgbClr val="0505AB">
                <a:alpha val="20000"/>
              </a:srgbClr>
            </a:solidFill>
            <a:ln w="19050">
              <a:noFill/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2400" kern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0" name="矩形: 圓角 99">
              <a:extLst>
                <a:ext uri="{FF2B5EF4-FFF2-40B4-BE49-F238E27FC236}">
                  <a16:creationId xmlns:a16="http://schemas.microsoft.com/office/drawing/2014/main" id="{316992BC-6B88-8F43-1377-0EEB4ACA85F1}"/>
                </a:ext>
              </a:extLst>
            </p:cNvPr>
            <p:cNvSpPr/>
            <p:nvPr/>
          </p:nvSpPr>
          <p:spPr>
            <a:xfrm>
              <a:off x="7063046" y="-954941"/>
              <a:ext cx="596900" cy="287338"/>
            </a:xfrm>
            <a:prstGeom prst="roundRect">
              <a:avLst/>
            </a:prstGeom>
            <a:solidFill>
              <a:srgbClr val="08A6E5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NIC</a:t>
              </a:r>
              <a:endPara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1" name="矩形: 圓角 100">
              <a:extLst>
                <a:ext uri="{FF2B5EF4-FFF2-40B4-BE49-F238E27FC236}">
                  <a16:creationId xmlns:a16="http://schemas.microsoft.com/office/drawing/2014/main" id="{EDCB2769-29DD-A932-6D02-E434D0D68374}"/>
                </a:ext>
              </a:extLst>
            </p:cNvPr>
            <p:cNvSpPr/>
            <p:nvPr/>
          </p:nvSpPr>
          <p:spPr>
            <a:xfrm>
              <a:off x="7907596" y="-954941"/>
              <a:ext cx="596900" cy="287338"/>
            </a:xfrm>
            <a:prstGeom prst="roundRect">
              <a:avLst/>
            </a:prstGeom>
            <a:solidFill>
              <a:srgbClr val="08A6E5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NIC</a:t>
              </a:r>
              <a:endPara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2" name="矩形: 圓角 101">
              <a:extLst>
                <a:ext uri="{FF2B5EF4-FFF2-40B4-BE49-F238E27FC236}">
                  <a16:creationId xmlns:a16="http://schemas.microsoft.com/office/drawing/2014/main" id="{E4C6D0E7-2E9B-DF27-7585-4E1C320E895B}"/>
                </a:ext>
              </a:extLst>
            </p:cNvPr>
            <p:cNvSpPr/>
            <p:nvPr/>
          </p:nvSpPr>
          <p:spPr>
            <a:xfrm>
              <a:off x="8752146" y="-954941"/>
              <a:ext cx="596900" cy="287338"/>
            </a:xfrm>
            <a:prstGeom prst="roundRect">
              <a:avLst/>
            </a:prstGeom>
            <a:solidFill>
              <a:srgbClr val="08A6E5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NIC</a:t>
              </a:r>
              <a:endPara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3" name="矩形: 圓角 102">
              <a:extLst>
                <a:ext uri="{FF2B5EF4-FFF2-40B4-BE49-F238E27FC236}">
                  <a16:creationId xmlns:a16="http://schemas.microsoft.com/office/drawing/2014/main" id="{4F03AF5E-5BD9-48A6-8DB6-BF6EE9C0ED1D}"/>
                </a:ext>
              </a:extLst>
            </p:cNvPr>
            <p:cNvSpPr/>
            <p:nvPr/>
          </p:nvSpPr>
          <p:spPr>
            <a:xfrm>
              <a:off x="9596696" y="-954941"/>
              <a:ext cx="596900" cy="287338"/>
            </a:xfrm>
            <a:prstGeom prst="roundRect">
              <a:avLst/>
            </a:prstGeom>
            <a:solidFill>
              <a:srgbClr val="08A6E5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NIC</a:t>
              </a:r>
              <a:endPara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4" name="矩形: 圓角 103">
              <a:extLst>
                <a:ext uri="{FF2B5EF4-FFF2-40B4-BE49-F238E27FC236}">
                  <a16:creationId xmlns:a16="http://schemas.microsoft.com/office/drawing/2014/main" id="{0BC56152-6CFC-A0B6-BEA3-FC8624E91D51}"/>
                </a:ext>
              </a:extLst>
            </p:cNvPr>
            <p:cNvSpPr/>
            <p:nvPr/>
          </p:nvSpPr>
          <p:spPr>
            <a:xfrm>
              <a:off x="6765503" y="-3893655"/>
              <a:ext cx="3695700" cy="2044700"/>
            </a:xfrm>
            <a:prstGeom prst="roundRect">
              <a:avLst/>
            </a:prstGeom>
            <a:solidFill>
              <a:srgbClr val="0505AB">
                <a:alpha val="20000"/>
              </a:srgbClr>
            </a:solidFill>
            <a:ln w="19050">
              <a:noFill/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2400" kern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5" name="矩形: 圓角 104">
              <a:extLst>
                <a:ext uri="{FF2B5EF4-FFF2-40B4-BE49-F238E27FC236}">
                  <a16:creationId xmlns:a16="http://schemas.microsoft.com/office/drawing/2014/main" id="{44A51CA7-6C34-75F8-AB95-9A4E0B64AD26}"/>
                </a:ext>
              </a:extLst>
            </p:cNvPr>
            <p:cNvSpPr/>
            <p:nvPr/>
          </p:nvSpPr>
          <p:spPr>
            <a:xfrm>
              <a:off x="7063046" y="-3067223"/>
              <a:ext cx="3130550" cy="4699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Linux-Kernel Forwarding Process</a:t>
              </a:r>
              <a:endParaRPr lang="zh-TW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06" name="矩形: 圓角 105">
              <a:extLst>
                <a:ext uri="{FF2B5EF4-FFF2-40B4-BE49-F238E27FC236}">
                  <a16:creationId xmlns:a16="http://schemas.microsoft.com/office/drawing/2014/main" id="{CEE96DFC-103A-59E9-6793-A33562B09A3F}"/>
                </a:ext>
              </a:extLst>
            </p:cNvPr>
            <p:cNvSpPr/>
            <p:nvPr/>
          </p:nvSpPr>
          <p:spPr>
            <a:xfrm>
              <a:off x="7063046" y="-3704187"/>
              <a:ext cx="596900" cy="31432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OVS</a:t>
              </a:r>
              <a:endParaRPr lang="zh-TW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07" name="矩形: 圓角 106">
              <a:extLst>
                <a:ext uri="{FF2B5EF4-FFF2-40B4-BE49-F238E27FC236}">
                  <a16:creationId xmlns:a16="http://schemas.microsoft.com/office/drawing/2014/main" id="{351A4F8A-DFFF-9BD1-908D-7665A7FB12FF}"/>
                </a:ext>
              </a:extLst>
            </p:cNvPr>
            <p:cNvSpPr/>
            <p:nvPr/>
          </p:nvSpPr>
          <p:spPr>
            <a:xfrm>
              <a:off x="7907596" y="-3695497"/>
              <a:ext cx="596900" cy="32333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OVS</a:t>
              </a:r>
              <a:endParaRPr lang="zh-TW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08" name="矩形: 圓角 107">
              <a:extLst>
                <a:ext uri="{FF2B5EF4-FFF2-40B4-BE49-F238E27FC236}">
                  <a16:creationId xmlns:a16="http://schemas.microsoft.com/office/drawing/2014/main" id="{00AA3642-6440-9414-3514-98191181873A}"/>
                </a:ext>
              </a:extLst>
            </p:cNvPr>
            <p:cNvSpPr/>
            <p:nvPr/>
          </p:nvSpPr>
          <p:spPr>
            <a:xfrm>
              <a:off x="8752146" y="-3695497"/>
              <a:ext cx="596900" cy="32333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OVS</a:t>
              </a:r>
              <a:endParaRPr lang="zh-TW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09" name="矩形: 圓角 108">
              <a:extLst>
                <a:ext uri="{FF2B5EF4-FFF2-40B4-BE49-F238E27FC236}">
                  <a16:creationId xmlns:a16="http://schemas.microsoft.com/office/drawing/2014/main" id="{E9F46F35-66FB-916A-7AF4-9DEC0CAC9EE7}"/>
                </a:ext>
              </a:extLst>
            </p:cNvPr>
            <p:cNvSpPr/>
            <p:nvPr/>
          </p:nvSpPr>
          <p:spPr>
            <a:xfrm>
              <a:off x="9596696" y="-3695497"/>
              <a:ext cx="596900" cy="32333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OVS</a:t>
              </a:r>
              <a:endParaRPr lang="zh-TW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0" name="矩形: 圓角 109">
              <a:extLst>
                <a:ext uri="{FF2B5EF4-FFF2-40B4-BE49-F238E27FC236}">
                  <a16:creationId xmlns:a16="http://schemas.microsoft.com/office/drawing/2014/main" id="{04D07C52-646F-5AF1-F9F5-ADD16D27F9EE}"/>
                </a:ext>
              </a:extLst>
            </p:cNvPr>
            <p:cNvSpPr/>
            <p:nvPr/>
          </p:nvSpPr>
          <p:spPr>
            <a:xfrm>
              <a:off x="7063046" y="-1543903"/>
              <a:ext cx="596900" cy="277812"/>
            </a:xfrm>
            <a:prstGeom prst="roundRect">
              <a:avLst/>
            </a:prstGeom>
            <a:solidFill>
              <a:srgbClr val="3E9C69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PCI-e</a:t>
              </a:r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1" name="矩形: 圓角 110">
              <a:extLst>
                <a:ext uri="{FF2B5EF4-FFF2-40B4-BE49-F238E27FC236}">
                  <a16:creationId xmlns:a16="http://schemas.microsoft.com/office/drawing/2014/main" id="{97953AB7-761B-34A0-62AB-CEB0A96FAFB4}"/>
                </a:ext>
              </a:extLst>
            </p:cNvPr>
            <p:cNvSpPr/>
            <p:nvPr/>
          </p:nvSpPr>
          <p:spPr>
            <a:xfrm>
              <a:off x="7907596" y="-1543248"/>
              <a:ext cx="596900" cy="277812"/>
            </a:xfrm>
            <a:prstGeom prst="roundRect">
              <a:avLst/>
            </a:prstGeom>
            <a:solidFill>
              <a:srgbClr val="3E9C69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PCI-e</a:t>
              </a:r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2" name="矩形: 圓角 111">
              <a:extLst>
                <a:ext uri="{FF2B5EF4-FFF2-40B4-BE49-F238E27FC236}">
                  <a16:creationId xmlns:a16="http://schemas.microsoft.com/office/drawing/2014/main" id="{0EF3B5C8-0910-7AF8-9A22-37F193078F7B}"/>
                </a:ext>
              </a:extLst>
            </p:cNvPr>
            <p:cNvSpPr/>
            <p:nvPr/>
          </p:nvSpPr>
          <p:spPr>
            <a:xfrm>
              <a:off x="8752146" y="-1537692"/>
              <a:ext cx="596900" cy="277812"/>
            </a:xfrm>
            <a:prstGeom prst="roundRect">
              <a:avLst/>
            </a:prstGeom>
            <a:solidFill>
              <a:srgbClr val="3E9C69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PCI-e</a:t>
              </a:r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3" name="矩形: 圓角 112">
              <a:extLst>
                <a:ext uri="{FF2B5EF4-FFF2-40B4-BE49-F238E27FC236}">
                  <a16:creationId xmlns:a16="http://schemas.microsoft.com/office/drawing/2014/main" id="{EB4071EB-6F17-DABE-5193-EE61453D33B9}"/>
                </a:ext>
              </a:extLst>
            </p:cNvPr>
            <p:cNvSpPr/>
            <p:nvPr/>
          </p:nvSpPr>
          <p:spPr>
            <a:xfrm>
              <a:off x="9596696" y="-1543903"/>
              <a:ext cx="596900" cy="277812"/>
            </a:xfrm>
            <a:prstGeom prst="roundRect">
              <a:avLst/>
            </a:prstGeom>
            <a:solidFill>
              <a:srgbClr val="3E9C69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PCI-e</a:t>
              </a:r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4" name="矩形: 圓角 113">
              <a:extLst>
                <a:ext uri="{FF2B5EF4-FFF2-40B4-BE49-F238E27FC236}">
                  <a16:creationId xmlns:a16="http://schemas.microsoft.com/office/drawing/2014/main" id="{EDC41753-ED87-9AD8-CC57-009D83123352}"/>
                </a:ext>
              </a:extLst>
            </p:cNvPr>
            <p:cNvSpPr/>
            <p:nvPr/>
          </p:nvSpPr>
          <p:spPr>
            <a:xfrm>
              <a:off x="6765503" y="-5457091"/>
              <a:ext cx="3695700" cy="1454150"/>
            </a:xfrm>
            <a:prstGeom prst="roundRect">
              <a:avLst/>
            </a:prstGeom>
            <a:solidFill>
              <a:srgbClr val="0505AB">
                <a:alpha val="20000"/>
              </a:srgbClr>
            </a:solidFill>
            <a:ln w="19050">
              <a:noFill/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2400" kern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5" name="矩形: 圓角 114">
              <a:extLst>
                <a:ext uri="{FF2B5EF4-FFF2-40B4-BE49-F238E27FC236}">
                  <a16:creationId xmlns:a16="http://schemas.microsoft.com/office/drawing/2014/main" id="{0734F831-6AC0-72B7-B757-7E12D73BBB91}"/>
                </a:ext>
              </a:extLst>
            </p:cNvPr>
            <p:cNvSpPr/>
            <p:nvPr/>
          </p:nvSpPr>
          <p:spPr>
            <a:xfrm>
              <a:off x="7063046" y="-4504075"/>
              <a:ext cx="596900" cy="266184"/>
            </a:xfrm>
            <a:prstGeom prst="roundRect">
              <a:avLst/>
            </a:prstGeom>
            <a:solidFill>
              <a:srgbClr val="FF2D8A"/>
            </a:solidFill>
            <a:ln>
              <a:noFill/>
            </a:ln>
            <a:effectLst>
              <a:outerShdw blurRad="215900" dist="101600" dir="5760000" sx="104000" sy="104000" algn="ctr" rotWithShape="0">
                <a:srgbClr val="000000">
                  <a:alpha val="4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VF</a:t>
              </a:r>
              <a:endPara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6" name="矩形: 圓角 115">
              <a:extLst>
                <a:ext uri="{FF2B5EF4-FFF2-40B4-BE49-F238E27FC236}">
                  <a16:creationId xmlns:a16="http://schemas.microsoft.com/office/drawing/2014/main" id="{A3F8CBE7-46DD-EAD7-2316-7DDB8E6E698B}"/>
                </a:ext>
              </a:extLst>
            </p:cNvPr>
            <p:cNvSpPr/>
            <p:nvPr/>
          </p:nvSpPr>
          <p:spPr>
            <a:xfrm>
              <a:off x="7907596" y="-4504075"/>
              <a:ext cx="596900" cy="266184"/>
            </a:xfrm>
            <a:prstGeom prst="roundRect">
              <a:avLst/>
            </a:prstGeom>
            <a:solidFill>
              <a:srgbClr val="FF2D8A"/>
            </a:solidFill>
            <a:ln>
              <a:noFill/>
            </a:ln>
            <a:effectLst>
              <a:outerShdw blurRad="215900" dist="101600" dir="5760000" sx="104000" sy="104000" algn="ctr" rotWithShape="0">
                <a:srgbClr val="000000">
                  <a:alpha val="4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VF</a:t>
              </a:r>
              <a:endPara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7" name="矩形: 圓角 116">
              <a:extLst>
                <a:ext uri="{FF2B5EF4-FFF2-40B4-BE49-F238E27FC236}">
                  <a16:creationId xmlns:a16="http://schemas.microsoft.com/office/drawing/2014/main" id="{1FF1C8CC-8074-69DE-8F91-8C80E2976879}"/>
                </a:ext>
              </a:extLst>
            </p:cNvPr>
            <p:cNvSpPr/>
            <p:nvPr/>
          </p:nvSpPr>
          <p:spPr>
            <a:xfrm>
              <a:off x="8752146" y="-4504075"/>
              <a:ext cx="596900" cy="266184"/>
            </a:xfrm>
            <a:prstGeom prst="roundRect">
              <a:avLst/>
            </a:prstGeom>
            <a:solidFill>
              <a:srgbClr val="FF2D8A"/>
            </a:solidFill>
            <a:ln>
              <a:noFill/>
            </a:ln>
            <a:effectLst>
              <a:outerShdw blurRad="215900" dist="101600" dir="5760000" sx="104000" sy="104000" algn="ctr" rotWithShape="0">
                <a:srgbClr val="000000">
                  <a:alpha val="4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VF</a:t>
              </a:r>
              <a:endPara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8" name="矩形: 圓角 117">
              <a:extLst>
                <a:ext uri="{FF2B5EF4-FFF2-40B4-BE49-F238E27FC236}">
                  <a16:creationId xmlns:a16="http://schemas.microsoft.com/office/drawing/2014/main" id="{41DD4BE5-2979-E0C2-1442-BF07665CDC69}"/>
                </a:ext>
              </a:extLst>
            </p:cNvPr>
            <p:cNvSpPr/>
            <p:nvPr/>
          </p:nvSpPr>
          <p:spPr>
            <a:xfrm>
              <a:off x="9596696" y="-4504075"/>
              <a:ext cx="596900" cy="266184"/>
            </a:xfrm>
            <a:prstGeom prst="roundRect">
              <a:avLst/>
            </a:prstGeom>
            <a:solidFill>
              <a:srgbClr val="FF2D8A"/>
            </a:solidFill>
            <a:ln>
              <a:noFill/>
            </a:ln>
            <a:effectLst>
              <a:outerShdw blurRad="215900" dist="101600" dir="5760000" sx="104000" sy="104000" algn="ctr" rotWithShape="0">
                <a:srgbClr val="000000">
                  <a:alpha val="4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VF</a:t>
              </a:r>
              <a:endPara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9" name="矩形: 圓角 118">
              <a:extLst>
                <a:ext uri="{FF2B5EF4-FFF2-40B4-BE49-F238E27FC236}">
                  <a16:creationId xmlns:a16="http://schemas.microsoft.com/office/drawing/2014/main" id="{5A719CC8-61BE-B18D-92D4-82CE9F6DD216}"/>
                </a:ext>
              </a:extLst>
            </p:cNvPr>
            <p:cNvSpPr/>
            <p:nvPr/>
          </p:nvSpPr>
          <p:spPr>
            <a:xfrm>
              <a:off x="7063047" y="-5347553"/>
              <a:ext cx="3130550" cy="4699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317500" dist="2286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VNF Forwarding Function</a:t>
              </a:r>
              <a:endPara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0" name="矩形: 圓角 119">
              <a:extLst>
                <a:ext uri="{FF2B5EF4-FFF2-40B4-BE49-F238E27FC236}">
                  <a16:creationId xmlns:a16="http://schemas.microsoft.com/office/drawing/2014/main" id="{97D844AF-41A2-EBE6-C3E0-806F05982090}"/>
                </a:ext>
              </a:extLst>
            </p:cNvPr>
            <p:cNvSpPr/>
            <p:nvPr/>
          </p:nvSpPr>
          <p:spPr>
            <a:xfrm>
              <a:off x="7063046" y="-2304567"/>
              <a:ext cx="596900" cy="314325"/>
            </a:xfrm>
            <a:prstGeom prst="roundRect">
              <a:avLst/>
            </a:prstGeom>
            <a:solidFill>
              <a:srgbClr val="00BDAE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PF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1" name="矩形: 圓角 120">
              <a:extLst>
                <a:ext uri="{FF2B5EF4-FFF2-40B4-BE49-F238E27FC236}">
                  <a16:creationId xmlns:a16="http://schemas.microsoft.com/office/drawing/2014/main" id="{43F5D88E-889E-D732-89C5-E8A7D7850FD3}"/>
                </a:ext>
              </a:extLst>
            </p:cNvPr>
            <p:cNvSpPr/>
            <p:nvPr/>
          </p:nvSpPr>
          <p:spPr>
            <a:xfrm>
              <a:off x="7907596" y="-2306016"/>
              <a:ext cx="596900" cy="314325"/>
            </a:xfrm>
            <a:prstGeom prst="roundRect">
              <a:avLst/>
            </a:prstGeom>
            <a:solidFill>
              <a:srgbClr val="00BDAE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PF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2" name="矩形: 圓角 121">
              <a:extLst>
                <a:ext uri="{FF2B5EF4-FFF2-40B4-BE49-F238E27FC236}">
                  <a16:creationId xmlns:a16="http://schemas.microsoft.com/office/drawing/2014/main" id="{4B487B2E-0A3B-B2B1-9780-8B6D26768CED}"/>
                </a:ext>
              </a:extLst>
            </p:cNvPr>
            <p:cNvSpPr/>
            <p:nvPr/>
          </p:nvSpPr>
          <p:spPr>
            <a:xfrm>
              <a:off x="8752146" y="-2306016"/>
              <a:ext cx="596900" cy="314325"/>
            </a:xfrm>
            <a:prstGeom prst="roundRect">
              <a:avLst/>
            </a:prstGeom>
            <a:solidFill>
              <a:srgbClr val="00BDAE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PF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3" name="矩形: 圓角 122">
              <a:extLst>
                <a:ext uri="{FF2B5EF4-FFF2-40B4-BE49-F238E27FC236}">
                  <a16:creationId xmlns:a16="http://schemas.microsoft.com/office/drawing/2014/main" id="{98293E10-831E-E577-9F3D-6709EC2C7F3E}"/>
                </a:ext>
              </a:extLst>
            </p:cNvPr>
            <p:cNvSpPr/>
            <p:nvPr/>
          </p:nvSpPr>
          <p:spPr>
            <a:xfrm>
              <a:off x="9596696" y="-2307862"/>
              <a:ext cx="596900" cy="314325"/>
            </a:xfrm>
            <a:prstGeom prst="roundRect">
              <a:avLst/>
            </a:prstGeom>
            <a:solidFill>
              <a:srgbClr val="00BDAE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PF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124" name="直線單箭頭接點 123">
              <a:extLst>
                <a:ext uri="{FF2B5EF4-FFF2-40B4-BE49-F238E27FC236}">
                  <a16:creationId xmlns:a16="http://schemas.microsoft.com/office/drawing/2014/main" id="{29478ED1-333F-4710-6F37-1A07B6731100}"/>
                </a:ext>
              </a:extLst>
            </p:cNvPr>
            <p:cNvCxnSpPr/>
            <p:nvPr/>
          </p:nvCxnSpPr>
          <p:spPr>
            <a:xfrm>
              <a:off x="7361496" y="-1266091"/>
              <a:ext cx="0" cy="311150"/>
            </a:xfrm>
            <a:prstGeom prst="straightConnector1">
              <a:avLst/>
            </a:prstGeom>
            <a:ln w="19050">
              <a:solidFill>
                <a:srgbClr val="59C786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單箭頭接點 124">
              <a:extLst>
                <a:ext uri="{FF2B5EF4-FFF2-40B4-BE49-F238E27FC236}">
                  <a16:creationId xmlns:a16="http://schemas.microsoft.com/office/drawing/2014/main" id="{CFF494CF-8A7C-58C4-AE9D-14DED804C509}"/>
                </a:ext>
              </a:extLst>
            </p:cNvPr>
            <p:cNvCxnSpPr/>
            <p:nvPr/>
          </p:nvCxnSpPr>
          <p:spPr>
            <a:xfrm>
              <a:off x="8206046" y="-1265436"/>
              <a:ext cx="0" cy="310495"/>
            </a:xfrm>
            <a:prstGeom prst="straightConnector1">
              <a:avLst/>
            </a:prstGeom>
            <a:ln w="19050">
              <a:solidFill>
                <a:srgbClr val="59C786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單箭頭接點 125">
              <a:extLst>
                <a:ext uri="{FF2B5EF4-FFF2-40B4-BE49-F238E27FC236}">
                  <a16:creationId xmlns:a16="http://schemas.microsoft.com/office/drawing/2014/main" id="{FD42295D-2B5F-66A6-1409-4FEC7C3CE3B7}"/>
                </a:ext>
              </a:extLst>
            </p:cNvPr>
            <p:cNvCxnSpPr/>
            <p:nvPr/>
          </p:nvCxnSpPr>
          <p:spPr>
            <a:xfrm>
              <a:off x="9050596" y="-1259880"/>
              <a:ext cx="0" cy="304939"/>
            </a:xfrm>
            <a:prstGeom prst="straightConnector1">
              <a:avLst/>
            </a:prstGeom>
            <a:ln w="19050">
              <a:solidFill>
                <a:srgbClr val="D27D3E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單箭頭接點 126">
              <a:extLst>
                <a:ext uri="{FF2B5EF4-FFF2-40B4-BE49-F238E27FC236}">
                  <a16:creationId xmlns:a16="http://schemas.microsoft.com/office/drawing/2014/main" id="{DAB91FCB-FBF8-846D-1B59-9E6FC33DFBAD}"/>
                </a:ext>
              </a:extLst>
            </p:cNvPr>
            <p:cNvCxnSpPr/>
            <p:nvPr/>
          </p:nvCxnSpPr>
          <p:spPr>
            <a:xfrm>
              <a:off x="9895146" y="-1266091"/>
              <a:ext cx="0" cy="311150"/>
            </a:xfrm>
            <a:prstGeom prst="straightConnector1">
              <a:avLst/>
            </a:prstGeom>
            <a:ln w="19050">
              <a:solidFill>
                <a:srgbClr val="D27D3E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單箭頭接點 127">
              <a:extLst>
                <a:ext uri="{FF2B5EF4-FFF2-40B4-BE49-F238E27FC236}">
                  <a16:creationId xmlns:a16="http://schemas.microsoft.com/office/drawing/2014/main" id="{59B266FF-267D-B02A-961D-08CE82F62FD6}"/>
                </a:ext>
              </a:extLst>
            </p:cNvPr>
            <p:cNvCxnSpPr/>
            <p:nvPr/>
          </p:nvCxnSpPr>
          <p:spPr>
            <a:xfrm flipV="1">
              <a:off x="7361496" y="-1966178"/>
              <a:ext cx="0" cy="422275"/>
            </a:xfrm>
            <a:prstGeom prst="straightConnector1">
              <a:avLst/>
            </a:prstGeom>
            <a:ln w="19050">
              <a:solidFill>
                <a:srgbClr val="59C786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單箭頭接點 128">
              <a:extLst>
                <a:ext uri="{FF2B5EF4-FFF2-40B4-BE49-F238E27FC236}">
                  <a16:creationId xmlns:a16="http://schemas.microsoft.com/office/drawing/2014/main" id="{90E303E2-3919-D112-8F8C-9EB56769C320}"/>
                </a:ext>
              </a:extLst>
            </p:cNvPr>
            <p:cNvCxnSpPr/>
            <p:nvPr/>
          </p:nvCxnSpPr>
          <p:spPr>
            <a:xfrm flipV="1">
              <a:off x="8206046" y="-1967627"/>
              <a:ext cx="0" cy="424379"/>
            </a:xfrm>
            <a:prstGeom prst="straightConnector1">
              <a:avLst/>
            </a:prstGeom>
            <a:ln w="19050">
              <a:solidFill>
                <a:srgbClr val="59C786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單箭頭接點 129">
              <a:extLst>
                <a:ext uri="{FF2B5EF4-FFF2-40B4-BE49-F238E27FC236}">
                  <a16:creationId xmlns:a16="http://schemas.microsoft.com/office/drawing/2014/main" id="{B4B09679-E8B3-4697-FAF5-8C67E30CCFE9}"/>
                </a:ext>
              </a:extLst>
            </p:cNvPr>
            <p:cNvCxnSpPr/>
            <p:nvPr/>
          </p:nvCxnSpPr>
          <p:spPr>
            <a:xfrm flipV="1">
              <a:off x="9050596" y="-1967627"/>
              <a:ext cx="0" cy="429935"/>
            </a:xfrm>
            <a:prstGeom prst="straightConnector1">
              <a:avLst/>
            </a:prstGeom>
            <a:ln w="19050">
              <a:solidFill>
                <a:srgbClr val="D27D3E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單箭頭接點 130">
              <a:extLst>
                <a:ext uri="{FF2B5EF4-FFF2-40B4-BE49-F238E27FC236}">
                  <a16:creationId xmlns:a16="http://schemas.microsoft.com/office/drawing/2014/main" id="{C201D6EA-9379-EC34-EAA0-56B8412E2F01}"/>
                </a:ext>
              </a:extLst>
            </p:cNvPr>
            <p:cNvCxnSpPr/>
            <p:nvPr/>
          </p:nvCxnSpPr>
          <p:spPr>
            <a:xfrm flipV="1">
              <a:off x="9895146" y="-1969473"/>
              <a:ext cx="0" cy="425570"/>
            </a:xfrm>
            <a:prstGeom prst="straightConnector1">
              <a:avLst/>
            </a:prstGeom>
            <a:ln w="19050">
              <a:solidFill>
                <a:srgbClr val="D27D3E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單箭頭接點 131">
              <a:extLst>
                <a:ext uri="{FF2B5EF4-FFF2-40B4-BE49-F238E27FC236}">
                  <a16:creationId xmlns:a16="http://schemas.microsoft.com/office/drawing/2014/main" id="{1717D222-6932-618D-6077-A9E703BA1AB6}"/>
                </a:ext>
              </a:extLst>
            </p:cNvPr>
            <p:cNvCxnSpPr>
              <a:cxnSpLocks/>
            </p:cNvCxnSpPr>
            <p:nvPr/>
          </p:nvCxnSpPr>
          <p:spPr>
            <a:xfrm>
              <a:off x="7361496" y="-4237891"/>
              <a:ext cx="0" cy="1957388"/>
            </a:xfrm>
            <a:prstGeom prst="straightConnector1">
              <a:avLst/>
            </a:prstGeom>
            <a:ln w="19050">
              <a:solidFill>
                <a:srgbClr val="59C786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單箭頭接點 132">
              <a:extLst>
                <a:ext uri="{FF2B5EF4-FFF2-40B4-BE49-F238E27FC236}">
                  <a16:creationId xmlns:a16="http://schemas.microsoft.com/office/drawing/2014/main" id="{B000FA6C-14CE-A351-99E3-C88EF07628D6}"/>
                </a:ext>
              </a:extLst>
            </p:cNvPr>
            <p:cNvCxnSpPr>
              <a:cxnSpLocks/>
            </p:cNvCxnSpPr>
            <p:nvPr/>
          </p:nvCxnSpPr>
          <p:spPr>
            <a:xfrm>
              <a:off x="8206046" y="-4237891"/>
              <a:ext cx="0" cy="1955939"/>
            </a:xfrm>
            <a:prstGeom prst="straightConnector1">
              <a:avLst/>
            </a:prstGeom>
            <a:ln w="19050">
              <a:solidFill>
                <a:srgbClr val="59C786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線單箭頭接點 133">
              <a:extLst>
                <a:ext uri="{FF2B5EF4-FFF2-40B4-BE49-F238E27FC236}">
                  <a16:creationId xmlns:a16="http://schemas.microsoft.com/office/drawing/2014/main" id="{EE7B1C97-8CF0-1619-6CCC-0B6851CDDE5B}"/>
                </a:ext>
              </a:extLst>
            </p:cNvPr>
            <p:cNvCxnSpPr>
              <a:cxnSpLocks/>
            </p:cNvCxnSpPr>
            <p:nvPr/>
          </p:nvCxnSpPr>
          <p:spPr>
            <a:xfrm>
              <a:off x="9050596" y="-4237891"/>
              <a:ext cx="0" cy="1955939"/>
            </a:xfrm>
            <a:prstGeom prst="straightConnector1">
              <a:avLst/>
            </a:prstGeom>
            <a:ln w="19050">
              <a:solidFill>
                <a:srgbClr val="D27D3E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線單箭頭接點 134">
              <a:extLst>
                <a:ext uri="{FF2B5EF4-FFF2-40B4-BE49-F238E27FC236}">
                  <a16:creationId xmlns:a16="http://schemas.microsoft.com/office/drawing/2014/main" id="{AC6389D4-3E45-A675-6FC1-54E85B1DA9E9}"/>
                </a:ext>
              </a:extLst>
            </p:cNvPr>
            <p:cNvCxnSpPr>
              <a:cxnSpLocks/>
            </p:cNvCxnSpPr>
            <p:nvPr/>
          </p:nvCxnSpPr>
          <p:spPr>
            <a:xfrm>
              <a:off x="9895146" y="-4237891"/>
              <a:ext cx="0" cy="1954093"/>
            </a:xfrm>
            <a:prstGeom prst="straightConnector1">
              <a:avLst/>
            </a:prstGeom>
            <a:ln w="19050">
              <a:solidFill>
                <a:srgbClr val="D27D3E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接點: 肘形 135">
              <a:extLst>
                <a:ext uri="{FF2B5EF4-FFF2-40B4-BE49-F238E27FC236}">
                  <a16:creationId xmlns:a16="http://schemas.microsoft.com/office/drawing/2014/main" id="{406F522F-05F8-EC25-952B-19E4FA716740}"/>
                </a:ext>
              </a:extLst>
            </p:cNvPr>
            <p:cNvCxnSpPr/>
            <p:nvPr/>
          </p:nvCxnSpPr>
          <p:spPr>
            <a:xfrm rot="5400000" flipH="1" flipV="1">
              <a:off x="7783771" y="-4926350"/>
              <a:ext cx="12700" cy="844550"/>
            </a:xfrm>
            <a:prstGeom prst="bentConnector3">
              <a:avLst>
                <a:gd name="adj1" fmla="val 3840000"/>
              </a:avLst>
            </a:prstGeom>
            <a:ln w="19050">
              <a:solidFill>
                <a:srgbClr val="59C786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接點: 肘形 136">
              <a:extLst>
                <a:ext uri="{FF2B5EF4-FFF2-40B4-BE49-F238E27FC236}">
                  <a16:creationId xmlns:a16="http://schemas.microsoft.com/office/drawing/2014/main" id="{1342FA43-38F0-C1E3-7D36-CFD01FF73FC8}"/>
                </a:ext>
              </a:extLst>
            </p:cNvPr>
            <p:cNvCxnSpPr/>
            <p:nvPr/>
          </p:nvCxnSpPr>
          <p:spPr>
            <a:xfrm rot="5400000" flipH="1" flipV="1">
              <a:off x="9472871" y="-4926350"/>
              <a:ext cx="12700" cy="844550"/>
            </a:xfrm>
            <a:prstGeom prst="bentConnector3">
              <a:avLst>
                <a:gd name="adj1" fmla="val 3840000"/>
              </a:avLst>
            </a:prstGeom>
            <a:ln w="19050">
              <a:solidFill>
                <a:srgbClr val="D27D3E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群組 179">
            <a:extLst>
              <a:ext uri="{FF2B5EF4-FFF2-40B4-BE49-F238E27FC236}">
                <a16:creationId xmlns:a16="http://schemas.microsoft.com/office/drawing/2014/main" id="{092998F2-634C-2B90-0C43-6927C200D2C7}"/>
              </a:ext>
            </a:extLst>
          </p:cNvPr>
          <p:cNvGrpSpPr/>
          <p:nvPr/>
        </p:nvGrpSpPr>
        <p:grpSpPr>
          <a:xfrm>
            <a:off x="4907350" y="1686888"/>
            <a:ext cx="7076803" cy="5022850"/>
            <a:chOff x="4907350" y="1686888"/>
            <a:chExt cx="7076803" cy="5022850"/>
          </a:xfrm>
        </p:grpSpPr>
        <p:sp>
          <p:nvSpPr>
            <p:cNvPr id="181" name="矩形: 圓角 180">
              <a:extLst>
                <a:ext uri="{FF2B5EF4-FFF2-40B4-BE49-F238E27FC236}">
                  <a16:creationId xmlns:a16="http://schemas.microsoft.com/office/drawing/2014/main" id="{1346B5A6-9336-7D4D-3EF5-4A91B6176460}"/>
                </a:ext>
              </a:extLst>
            </p:cNvPr>
            <p:cNvSpPr/>
            <p:nvPr/>
          </p:nvSpPr>
          <p:spPr>
            <a:xfrm>
              <a:off x="5559356" y="1686888"/>
              <a:ext cx="5630195" cy="5022850"/>
            </a:xfrm>
            <a:prstGeom prst="roundRect">
              <a:avLst>
                <a:gd name="adj" fmla="val 4403"/>
              </a:avLst>
            </a:prstGeom>
            <a:solidFill>
              <a:srgbClr val="0505AB">
                <a:alpha val="20000"/>
              </a:srgbClr>
            </a:solidFill>
            <a:ln w="19050">
              <a:noFill/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2400" kern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82" name="圖形 181">
              <a:extLst>
                <a:ext uri="{FF2B5EF4-FFF2-40B4-BE49-F238E27FC236}">
                  <a16:creationId xmlns:a16="http://schemas.microsoft.com/office/drawing/2014/main" id="{A9029154-E140-55E2-44E7-F8BE8FEBC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60616" y="2029327"/>
              <a:ext cx="921932" cy="921932"/>
            </a:xfrm>
            <a:prstGeom prst="rect">
              <a:avLst/>
            </a:prstGeom>
          </p:spPr>
        </p:pic>
        <p:pic>
          <p:nvPicPr>
            <p:cNvPr id="183" name="圖形 182">
              <a:extLst>
                <a:ext uri="{FF2B5EF4-FFF2-40B4-BE49-F238E27FC236}">
                  <a16:creationId xmlns:a16="http://schemas.microsoft.com/office/drawing/2014/main" id="{35323DE7-AF4A-A4B3-0776-913CD0132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19772" y="2031376"/>
              <a:ext cx="917835" cy="917835"/>
            </a:xfrm>
            <a:prstGeom prst="rect">
              <a:avLst/>
            </a:prstGeom>
          </p:spPr>
        </p:pic>
        <p:pic>
          <p:nvPicPr>
            <p:cNvPr id="184" name="圖形 183">
              <a:extLst>
                <a:ext uri="{FF2B5EF4-FFF2-40B4-BE49-F238E27FC236}">
                  <a16:creationId xmlns:a16="http://schemas.microsoft.com/office/drawing/2014/main" id="{1E88966E-31D8-C36F-08C6-503CF2C64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19772" y="3675306"/>
              <a:ext cx="917835" cy="917835"/>
            </a:xfrm>
            <a:prstGeom prst="rect">
              <a:avLst/>
            </a:prstGeom>
          </p:spPr>
        </p:pic>
        <p:pic>
          <p:nvPicPr>
            <p:cNvPr id="185" name="圖形 184">
              <a:extLst>
                <a:ext uri="{FF2B5EF4-FFF2-40B4-BE49-F238E27FC236}">
                  <a16:creationId xmlns:a16="http://schemas.microsoft.com/office/drawing/2014/main" id="{ABD2D890-708A-D502-84AE-A332851C9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19772" y="5276913"/>
              <a:ext cx="917835" cy="917835"/>
            </a:xfrm>
            <a:prstGeom prst="rect">
              <a:avLst/>
            </a:prstGeom>
          </p:spPr>
        </p:pic>
        <p:cxnSp>
          <p:nvCxnSpPr>
            <p:cNvPr id="186" name="直線接點 185">
              <a:extLst>
                <a:ext uri="{FF2B5EF4-FFF2-40B4-BE49-F238E27FC236}">
                  <a16:creationId xmlns:a16="http://schemas.microsoft.com/office/drawing/2014/main" id="{4FD0462D-434E-63C9-23C3-567C2734162E}"/>
                </a:ext>
              </a:extLst>
            </p:cNvPr>
            <p:cNvCxnSpPr>
              <a:cxnSpLocks/>
            </p:cNvCxnSpPr>
            <p:nvPr/>
          </p:nvCxnSpPr>
          <p:spPr>
            <a:xfrm>
              <a:off x="7235756" y="2474596"/>
              <a:ext cx="732367" cy="0"/>
            </a:xfrm>
            <a:prstGeom prst="line">
              <a:avLst/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線接點 186">
              <a:extLst>
                <a:ext uri="{FF2B5EF4-FFF2-40B4-BE49-F238E27FC236}">
                  <a16:creationId xmlns:a16="http://schemas.microsoft.com/office/drawing/2014/main" id="{9F8C5285-CCC2-C49C-594B-758F291B8618}"/>
                </a:ext>
              </a:extLst>
            </p:cNvPr>
            <p:cNvCxnSpPr>
              <a:cxnSpLocks/>
            </p:cNvCxnSpPr>
            <p:nvPr/>
          </p:nvCxnSpPr>
          <p:spPr>
            <a:xfrm>
              <a:off x="8476123" y="3315602"/>
              <a:ext cx="0" cy="353700"/>
            </a:xfrm>
            <a:prstGeom prst="line">
              <a:avLst/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線接點 187">
              <a:extLst>
                <a:ext uri="{FF2B5EF4-FFF2-40B4-BE49-F238E27FC236}">
                  <a16:creationId xmlns:a16="http://schemas.microsoft.com/office/drawing/2014/main" id="{0F182220-189C-DEDB-600F-8E6D62F0CA10}"/>
                </a:ext>
              </a:extLst>
            </p:cNvPr>
            <p:cNvCxnSpPr>
              <a:cxnSpLocks/>
            </p:cNvCxnSpPr>
            <p:nvPr/>
          </p:nvCxnSpPr>
          <p:spPr>
            <a:xfrm>
              <a:off x="8476123" y="5029493"/>
              <a:ext cx="0" cy="207383"/>
            </a:xfrm>
            <a:prstGeom prst="line">
              <a:avLst/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矩形: 圓角 188">
              <a:extLst>
                <a:ext uri="{FF2B5EF4-FFF2-40B4-BE49-F238E27FC236}">
                  <a16:creationId xmlns:a16="http://schemas.microsoft.com/office/drawing/2014/main" id="{E1C3E251-DE81-18E8-0604-747A93129AED}"/>
                </a:ext>
              </a:extLst>
            </p:cNvPr>
            <p:cNvSpPr/>
            <p:nvPr/>
          </p:nvSpPr>
          <p:spPr>
            <a:xfrm>
              <a:off x="4907350" y="3417605"/>
              <a:ext cx="933476" cy="472470"/>
            </a:xfrm>
            <a:prstGeom prst="roundRect">
              <a:avLst/>
            </a:prstGeom>
            <a:solidFill>
              <a:srgbClr val="88F2DC"/>
            </a:solidFill>
            <a:ln>
              <a:noFill/>
            </a:ln>
            <a:effectLst>
              <a:outerShdw blurRad="215900" dist="101600" dir="5760000" sx="104000" sy="104000" algn="ctr" rotWithShape="0">
                <a:srgbClr val="000000">
                  <a:alpha val="4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Client-A</a:t>
              </a:r>
              <a:endParaRPr lang="zh-TW" alt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0" name="矩形: 圓角 189">
              <a:extLst>
                <a:ext uri="{FF2B5EF4-FFF2-40B4-BE49-F238E27FC236}">
                  <a16:creationId xmlns:a16="http://schemas.microsoft.com/office/drawing/2014/main" id="{72E5B557-1E1F-150F-3D66-66CD52AEB9AA}"/>
                </a:ext>
              </a:extLst>
            </p:cNvPr>
            <p:cNvSpPr/>
            <p:nvPr/>
          </p:nvSpPr>
          <p:spPr>
            <a:xfrm>
              <a:off x="4907350" y="4373551"/>
              <a:ext cx="933476" cy="472470"/>
            </a:xfrm>
            <a:prstGeom prst="roundRect">
              <a:avLst/>
            </a:prstGeom>
            <a:solidFill>
              <a:srgbClr val="88F2DC"/>
            </a:solidFill>
            <a:ln>
              <a:noFill/>
            </a:ln>
            <a:effectLst>
              <a:outerShdw blurRad="215900" dist="101600" dir="5760000" sx="104000" sy="104000" algn="ctr" rotWithShape="0">
                <a:srgbClr val="000000">
                  <a:alpha val="4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Client-B</a:t>
              </a:r>
              <a:endParaRPr lang="zh-TW" alt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1" name="矩形: 圓角 190">
              <a:extLst>
                <a:ext uri="{FF2B5EF4-FFF2-40B4-BE49-F238E27FC236}">
                  <a16:creationId xmlns:a16="http://schemas.microsoft.com/office/drawing/2014/main" id="{0FB754E2-C006-42D5-FDAC-78487FC8D9A2}"/>
                </a:ext>
              </a:extLst>
            </p:cNvPr>
            <p:cNvSpPr/>
            <p:nvPr/>
          </p:nvSpPr>
          <p:spPr>
            <a:xfrm>
              <a:off x="11050677" y="3417605"/>
              <a:ext cx="933476" cy="472470"/>
            </a:xfrm>
            <a:prstGeom prst="roundRect">
              <a:avLst/>
            </a:prstGeom>
            <a:solidFill>
              <a:srgbClr val="88F2DC"/>
            </a:solidFill>
            <a:ln>
              <a:noFill/>
            </a:ln>
            <a:effectLst>
              <a:outerShdw blurRad="215900" dist="101600" dir="5760000" sx="104000" sy="104000" algn="ctr" rotWithShape="0">
                <a:srgbClr val="000000">
                  <a:alpha val="4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Client-C</a:t>
              </a:r>
              <a:endParaRPr lang="zh-TW" alt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92" name="圖形 191">
              <a:extLst>
                <a:ext uri="{FF2B5EF4-FFF2-40B4-BE49-F238E27FC236}">
                  <a16:creationId xmlns:a16="http://schemas.microsoft.com/office/drawing/2014/main" id="{BD91CDF2-913F-7EC4-5195-F0B4B19B9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72677" y="3192937"/>
              <a:ext cx="917835" cy="917835"/>
            </a:xfrm>
            <a:prstGeom prst="rect">
              <a:avLst/>
            </a:prstGeom>
          </p:spPr>
        </p:pic>
        <p:pic>
          <p:nvPicPr>
            <p:cNvPr id="193" name="圖形 192">
              <a:extLst>
                <a:ext uri="{FF2B5EF4-FFF2-40B4-BE49-F238E27FC236}">
                  <a16:creationId xmlns:a16="http://schemas.microsoft.com/office/drawing/2014/main" id="{A1C75B01-8677-E393-96FD-A344A067C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72677" y="4538031"/>
              <a:ext cx="917835" cy="917835"/>
            </a:xfrm>
            <a:prstGeom prst="rect">
              <a:avLst/>
            </a:prstGeom>
          </p:spPr>
        </p:pic>
        <p:sp>
          <p:nvSpPr>
            <p:cNvPr id="194" name="矩形: 圓角 193">
              <a:extLst>
                <a:ext uri="{FF2B5EF4-FFF2-40B4-BE49-F238E27FC236}">
                  <a16:creationId xmlns:a16="http://schemas.microsoft.com/office/drawing/2014/main" id="{D0A4621D-E0D4-B9E1-E4CB-641F3C27B15D}"/>
                </a:ext>
              </a:extLst>
            </p:cNvPr>
            <p:cNvSpPr/>
            <p:nvPr/>
          </p:nvSpPr>
          <p:spPr>
            <a:xfrm>
              <a:off x="11050677" y="4373551"/>
              <a:ext cx="933476" cy="472470"/>
            </a:xfrm>
            <a:prstGeom prst="roundRect">
              <a:avLst/>
            </a:prstGeom>
            <a:solidFill>
              <a:srgbClr val="88F2DC"/>
            </a:solidFill>
            <a:ln>
              <a:noFill/>
            </a:ln>
            <a:effectLst>
              <a:outerShdw blurRad="215900" dist="101600" dir="5760000" sx="104000" sy="104000" algn="ctr" rotWithShape="0">
                <a:srgbClr val="000000">
                  <a:alpha val="4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Client-D</a:t>
              </a:r>
              <a:endParaRPr lang="zh-TW" alt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195" name="接點: 肘形 194">
              <a:extLst>
                <a:ext uri="{FF2B5EF4-FFF2-40B4-BE49-F238E27FC236}">
                  <a16:creationId xmlns:a16="http://schemas.microsoft.com/office/drawing/2014/main" id="{824BCC16-CFDC-9495-1931-372FC19587DB}"/>
                </a:ext>
              </a:extLst>
            </p:cNvPr>
            <p:cNvCxnSpPr>
              <a:cxnSpLocks/>
              <a:stCxn id="189" idx="3"/>
              <a:endCxn id="190" idx="3"/>
            </p:cNvCxnSpPr>
            <p:nvPr/>
          </p:nvCxnSpPr>
          <p:spPr>
            <a:xfrm>
              <a:off x="5840826" y="3653840"/>
              <a:ext cx="12700" cy="955946"/>
            </a:xfrm>
            <a:prstGeom prst="bentConnector3">
              <a:avLst>
                <a:gd name="adj1" fmla="val 17791575"/>
              </a:avLst>
            </a:prstGeom>
            <a:ln w="19050">
              <a:solidFill>
                <a:srgbClr val="59C786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接點: 肘形 195">
              <a:extLst>
                <a:ext uri="{FF2B5EF4-FFF2-40B4-BE49-F238E27FC236}">
                  <a16:creationId xmlns:a16="http://schemas.microsoft.com/office/drawing/2014/main" id="{ECA95BC8-02FA-197B-500A-0C8FD177F4E4}"/>
                </a:ext>
              </a:extLst>
            </p:cNvPr>
            <p:cNvCxnSpPr>
              <a:cxnSpLocks/>
              <a:stCxn id="191" idx="1"/>
              <a:endCxn id="194" idx="1"/>
            </p:cNvCxnSpPr>
            <p:nvPr/>
          </p:nvCxnSpPr>
          <p:spPr>
            <a:xfrm rot="10800000" flipV="1">
              <a:off x="11050677" y="3653840"/>
              <a:ext cx="12700" cy="955946"/>
            </a:xfrm>
            <a:prstGeom prst="bentConnector3">
              <a:avLst>
                <a:gd name="adj1" fmla="val 17600000"/>
              </a:avLst>
            </a:prstGeom>
            <a:ln w="19050">
              <a:solidFill>
                <a:srgbClr val="D27D3E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線接點 275">
              <a:extLst>
                <a:ext uri="{FF2B5EF4-FFF2-40B4-BE49-F238E27FC236}">
                  <a16:creationId xmlns:a16="http://schemas.microsoft.com/office/drawing/2014/main" id="{F01FE14E-844E-CEB7-CFC5-A13E69CD1A56}"/>
                </a:ext>
              </a:extLst>
            </p:cNvPr>
            <p:cNvCxnSpPr>
              <a:cxnSpLocks/>
              <a:endCxn id="184" idx="1"/>
            </p:cNvCxnSpPr>
            <p:nvPr/>
          </p:nvCxnSpPr>
          <p:spPr>
            <a:xfrm>
              <a:off x="7175068" y="3859719"/>
              <a:ext cx="844704" cy="274505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線接點 275">
              <a:extLst>
                <a:ext uri="{FF2B5EF4-FFF2-40B4-BE49-F238E27FC236}">
                  <a16:creationId xmlns:a16="http://schemas.microsoft.com/office/drawing/2014/main" id="{4CA22B8E-700E-A9D2-0E40-84F4C89607FD}"/>
                </a:ext>
              </a:extLst>
            </p:cNvPr>
            <p:cNvCxnSpPr>
              <a:cxnSpLocks/>
              <a:stCxn id="193" idx="3"/>
              <a:endCxn id="184" idx="1"/>
            </p:cNvCxnSpPr>
            <p:nvPr/>
          </p:nvCxnSpPr>
          <p:spPr>
            <a:xfrm flipV="1">
              <a:off x="7190512" y="4134224"/>
              <a:ext cx="829260" cy="862725"/>
            </a:xfrm>
            <a:prstGeom prst="bentConnector3">
              <a:avLst>
                <a:gd name="adj1" fmla="val 48162"/>
              </a:avLst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線接點 275">
              <a:extLst>
                <a:ext uri="{FF2B5EF4-FFF2-40B4-BE49-F238E27FC236}">
                  <a16:creationId xmlns:a16="http://schemas.microsoft.com/office/drawing/2014/main" id="{7EC131E1-454C-91DF-94D3-3AC9D5B2DD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35383" y="3859719"/>
              <a:ext cx="844704" cy="274505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線接點 275">
              <a:extLst>
                <a:ext uri="{FF2B5EF4-FFF2-40B4-BE49-F238E27FC236}">
                  <a16:creationId xmlns:a16="http://schemas.microsoft.com/office/drawing/2014/main" id="{15E9FAE1-45B0-6B4D-AC1D-3078E1891B78}"/>
                </a:ext>
              </a:extLst>
            </p:cNvPr>
            <p:cNvCxnSpPr>
              <a:cxnSpLocks/>
              <a:stCxn id="208" idx="1"/>
            </p:cNvCxnSpPr>
            <p:nvPr/>
          </p:nvCxnSpPr>
          <p:spPr>
            <a:xfrm rot="10800000">
              <a:off x="8935386" y="4134227"/>
              <a:ext cx="866055" cy="862723"/>
            </a:xfrm>
            <a:prstGeom prst="bentConnector3">
              <a:avLst>
                <a:gd name="adj1" fmla="val 51760"/>
              </a:avLst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矩形: 圓角 200">
              <a:extLst>
                <a:ext uri="{FF2B5EF4-FFF2-40B4-BE49-F238E27FC236}">
                  <a16:creationId xmlns:a16="http://schemas.microsoft.com/office/drawing/2014/main" id="{44322B04-17DD-9AE5-34B8-5A39E1B51388}"/>
                </a:ext>
              </a:extLst>
            </p:cNvPr>
            <p:cNvSpPr/>
            <p:nvPr/>
          </p:nvSpPr>
          <p:spPr>
            <a:xfrm>
              <a:off x="6416606" y="2944608"/>
              <a:ext cx="596900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Linux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2" name="矩形: 圓角 201">
              <a:extLst>
                <a:ext uri="{FF2B5EF4-FFF2-40B4-BE49-F238E27FC236}">
                  <a16:creationId xmlns:a16="http://schemas.microsoft.com/office/drawing/2014/main" id="{15F1C745-40E3-EA36-B794-2337950194D1}"/>
                </a:ext>
              </a:extLst>
            </p:cNvPr>
            <p:cNvSpPr/>
            <p:nvPr/>
          </p:nvSpPr>
          <p:spPr>
            <a:xfrm>
              <a:off x="7871172" y="2944608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Virtual Switch 1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3" name="矩形: 圓角 202">
              <a:extLst>
                <a:ext uri="{FF2B5EF4-FFF2-40B4-BE49-F238E27FC236}">
                  <a16:creationId xmlns:a16="http://schemas.microsoft.com/office/drawing/2014/main" id="{E226E8B5-0557-03C8-AA3F-B7F90726BF10}"/>
                </a:ext>
              </a:extLst>
            </p:cNvPr>
            <p:cNvSpPr/>
            <p:nvPr/>
          </p:nvSpPr>
          <p:spPr>
            <a:xfrm>
              <a:off x="8100383" y="4770488"/>
              <a:ext cx="783222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 err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PFsence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4" name="矩形: 圓角 203">
              <a:extLst>
                <a:ext uri="{FF2B5EF4-FFF2-40B4-BE49-F238E27FC236}">
                  <a16:creationId xmlns:a16="http://schemas.microsoft.com/office/drawing/2014/main" id="{37ECC140-50DD-002E-01DE-F003CB738BD7}"/>
                </a:ext>
              </a:extLst>
            </p:cNvPr>
            <p:cNvSpPr/>
            <p:nvPr/>
          </p:nvSpPr>
          <p:spPr>
            <a:xfrm>
              <a:off x="6100759" y="4162093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VF</a:t>
              </a:r>
              <a:r>
                <a:rPr lang="zh-TW" altLang="en-US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b7:02:0</a:t>
              </a:r>
            </a:p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(Native Port 9)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5" name="矩形: 圓角 204">
              <a:extLst>
                <a:ext uri="{FF2B5EF4-FFF2-40B4-BE49-F238E27FC236}">
                  <a16:creationId xmlns:a16="http://schemas.microsoft.com/office/drawing/2014/main" id="{C74D5486-D061-1272-B8B6-56BA4F2AF55E}"/>
                </a:ext>
              </a:extLst>
            </p:cNvPr>
            <p:cNvSpPr/>
            <p:nvPr/>
          </p:nvSpPr>
          <p:spPr>
            <a:xfrm>
              <a:off x="6100759" y="5491807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VF</a:t>
              </a:r>
              <a:r>
                <a:rPr lang="zh-TW" altLang="en-US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b7:06:0</a:t>
              </a:r>
            </a:p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(Native Port 10)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6" name="矩形: 圓角 205">
              <a:extLst>
                <a:ext uri="{FF2B5EF4-FFF2-40B4-BE49-F238E27FC236}">
                  <a16:creationId xmlns:a16="http://schemas.microsoft.com/office/drawing/2014/main" id="{4511F869-664A-5D34-58D3-2EA3C7908743}"/>
                </a:ext>
              </a:extLst>
            </p:cNvPr>
            <p:cNvSpPr/>
            <p:nvPr/>
          </p:nvSpPr>
          <p:spPr>
            <a:xfrm>
              <a:off x="7871172" y="6246617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System default Virtual Switch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07" name="圖形 206">
              <a:extLst>
                <a:ext uri="{FF2B5EF4-FFF2-40B4-BE49-F238E27FC236}">
                  <a16:creationId xmlns:a16="http://schemas.microsoft.com/office/drawing/2014/main" id="{89ED3E45-4015-235B-B701-3AA9F596A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801440" y="3192937"/>
              <a:ext cx="917835" cy="917835"/>
            </a:xfrm>
            <a:prstGeom prst="rect">
              <a:avLst/>
            </a:prstGeom>
          </p:spPr>
        </p:pic>
        <p:pic>
          <p:nvPicPr>
            <p:cNvPr id="208" name="圖形 207">
              <a:extLst>
                <a:ext uri="{FF2B5EF4-FFF2-40B4-BE49-F238E27FC236}">
                  <a16:creationId xmlns:a16="http://schemas.microsoft.com/office/drawing/2014/main" id="{E7C635B1-3A69-545B-AFE2-080AE14E3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801440" y="4538031"/>
              <a:ext cx="917835" cy="917835"/>
            </a:xfrm>
            <a:prstGeom prst="rect">
              <a:avLst/>
            </a:prstGeom>
          </p:spPr>
        </p:pic>
        <p:sp>
          <p:nvSpPr>
            <p:cNvPr id="209" name="矩形: 圓角 208">
              <a:extLst>
                <a:ext uri="{FF2B5EF4-FFF2-40B4-BE49-F238E27FC236}">
                  <a16:creationId xmlns:a16="http://schemas.microsoft.com/office/drawing/2014/main" id="{649537B5-9ED1-D1A1-BA29-A86E801A3180}"/>
                </a:ext>
              </a:extLst>
            </p:cNvPr>
            <p:cNvSpPr/>
            <p:nvPr/>
          </p:nvSpPr>
          <p:spPr>
            <a:xfrm>
              <a:off x="9629522" y="4162093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VF</a:t>
              </a:r>
              <a:r>
                <a:rPr lang="zh-TW" altLang="en-US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b7:0a:0</a:t>
              </a:r>
            </a:p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(Native Port 11)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0" name="矩形: 圓角 209">
              <a:extLst>
                <a:ext uri="{FF2B5EF4-FFF2-40B4-BE49-F238E27FC236}">
                  <a16:creationId xmlns:a16="http://schemas.microsoft.com/office/drawing/2014/main" id="{AFEE826B-6F1C-1664-1CA5-27CE99EC704D}"/>
                </a:ext>
              </a:extLst>
            </p:cNvPr>
            <p:cNvSpPr/>
            <p:nvPr/>
          </p:nvSpPr>
          <p:spPr>
            <a:xfrm>
              <a:off x="9629522" y="5491807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VF</a:t>
              </a:r>
              <a:r>
                <a:rPr lang="zh-TW" altLang="en-US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b7:0e:0</a:t>
              </a:r>
            </a:p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(Native Port 12)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1" name="矩形: 圓角 210">
              <a:extLst>
                <a:ext uri="{FF2B5EF4-FFF2-40B4-BE49-F238E27FC236}">
                  <a16:creationId xmlns:a16="http://schemas.microsoft.com/office/drawing/2014/main" id="{55874C3F-6B59-2BD3-1298-89E2D516F4EC}"/>
                </a:ext>
              </a:extLst>
            </p:cNvPr>
            <p:cNvSpPr/>
            <p:nvPr/>
          </p:nvSpPr>
          <p:spPr>
            <a:xfrm>
              <a:off x="8210829" y="4633178"/>
              <a:ext cx="562330" cy="170882"/>
            </a:xfrm>
            <a:prstGeom prst="roundRect">
              <a:avLst>
                <a:gd name="adj" fmla="val 17494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8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SR-IOV</a:t>
              </a:r>
              <a:endParaRPr lang="zh-TW" altLang="en-US" sz="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285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 hidden="1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Test Setup – With SR-IOV</a:t>
            </a:r>
            <a:endParaRPr lang="zh-TW" altLang="en-US" sz="4600" b="1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ECF58B3A-4723-1403-9F14-90E71CE49F94}"/>
              </a:ext>
            </a:extLst>
          </p:cNvPr>
          <p:cNvSpPr txBox="1">
            <a:spLocks/>
          </p:cNvSpPr>
          <p:nvPr/>
        </p:nvSpPr>
        <p:spPr>
          <a:xfrm>
            <a:off x="416126" y="1686888"/>
            <a:ext cx="4791046" cy="534519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600" b="1" dirty="0">
                <a:solidFill>
                  <a:srgbClr val="88F2D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Client 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OS: QNE 1.0.3.q573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Tool: </a:t>
            </a:r>
            <a:r>
              <a:rPr lang="en-US" altLang="zh-TW" sz="13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Iperf</a:t>
            </a: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3.1.3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Client-A: 192.168.61.1/24, connect to </a:t>
            </a:r>
            <a:r>
              <a:rPr lang="en-US" altLang="zh-TW" sz="13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QuCPE</a:t>
            </a: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7012 port 9 (10GbE SFP+)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Client-B: 192.168.62.1/24, connect to </a:t>
            </a:r>
            <a:r>
              <a:rPr lang="en-US" altLang="zh-TW" sz="13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QuCPE</a:t>
            </a: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7012 port 10 (10GbE SFP+)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Client-C: 192.168.63.1/24, connect to </a:t>
            </a:r>
            <a:r>
              <a:rPr lang="en-US" altLang="zh-TW" sz="13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QuCPE</a:t>
            </a: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7012 port 11 (10GbE SFP+)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Client-D: 192.168.64.1/24, connect to </a:t>
            </a:r>
            <a:r>
              <a:rPr lang="en-US" altLang="zh-TW" sz="13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QuCPE</a:t>
            </a: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7012 port 12 (10GbE SFP+)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altLang="zh-TW" sz="2600" b="1" dirty="0">
                <a:solidFill>
                  <a:srgbClr val="88F2D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QuCPE-7012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CPU: Intel Xeon-D 2146NT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RAM: 32GB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OS:</a:t>
            </a:r>
            <a:r>
              <a:rPr lang="zh-TW" altLang="en-US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QNE</a:t>
            </a:r>
            <a:r>
              <a:rPr lang="zh-TW" altLang="en-US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1.0.3.573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altLang="zh-TW" sz="2600" b="1" dirty="0" err="1">
                <a:solidFill>
                  <a:srgbClr val="88F2D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Pfsense</a:t>
            </a:r>
            <a:endParaRPr lang="en-US" altLang="zh-TW" sz="2600" b="1" dirty="0">
              <a:solidFill>
                <a:srgbClr val="88F2D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CPU assign: Core 3-8 (Total 12 threads)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RAM: 1G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HDD: 100G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Version: 2.6.0 Release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WAN: DHCP from system default virtual switch for system update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LAN:</a:t>
            </a:r>
            <a:r>
              <a:rPr lang="zh-TW" altLang="en-US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192.168.60.254/24 to Virtual switch 1 (for </a:t>
            </a:r>
            <a:r>
              <a:rPr lang="en-US" altLang="zh-TW" sz="13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pfsense</a:t>
            </a: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Web GUI access)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OPT1: 192.168.61.254/24, connect to port 9 with SR-IOV VF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OPT2: 192.168.62.254/24, connect to port 10 with SR-IOV VF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OPT3: 192.168.63.254/24, connect to port 11 with SR-IOV VF</a:t>
            </a:r>
          </a:p>
          <a:p>
            <a:pPr marL="540000" lvl="1" indent="-216000">
              <a:lnSpc>
                <a:spcPct val="120000"/>
              </a:lnSpc>
              <a:spcBef>
                <a:spcPts val="0"/>
              </a:spcBef>
            </a:pPr>
            <a:r>
              <a:rPr lang="en-US" altLang="zh-TW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OPT4: 192.168.64.254/24, connect to port 12 with SR-IOV VF</a:t>
            </a:r>
            <a:endParaRPr lang="zh-TW" altLang="en-US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9" name="群組 18" hidden="1">
            <a:extLst>
              <a:ext uri="{FF2B5EF4-FFF2-40B4-BE49-F238E27FC236}">
                <a16:creationId xmlns:a16="http://schemas.microsoft.com/office/drawing/2014/main" id="{34DC4A6B-E6CB-802F-6789-18652183E224}"/>
              </a:ext>
            </a:extLst>
          </p:cNvPr>
          <p:cNvGrpSpPr/>
          <p:nvPr/>
        </p:nvGrpSpPr>
        <p:grpSpPr>
          <a:xfrm>
            <a:off x="6088044" y="7323518"/>
            <a:ext cx="6327775" cy="3244976"/>
            <a:chOff x="5749295" y="2802318"/>
            <a:chExt cx="6327775" cy="3244976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0284ACFC-7782-86F5-C989-FE75B4474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48822" y="2802318"/>
              <a:ext cx="5405491" cy="3244976"/>
            </a:xfrm>
            <a:prstGeom prst="rect">
              <a:avLst/>
            </a:prstGeom>
          </p:spPr>
        </p:pic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04890889-8926-3B5C-C5B8-60DF01674498}"/>
                </a:ext>
              </a:extLst>
            </p:cNvPr>
            <p:cNvSpPr/>
            <p:nvPr/>
          </p:nvSpPr>
          <p:spPr>
            <a:xfrm>
              <a:off x="5749295" y="3568521"/>
              <a:ext cx="857250" cy="3746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Client-A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159FA429-6E47-0F2F-A7F8-2F2D28FB6E2A}"/>
                </a:ext>
              </a:extLst>
            </p:cNvPr>
            <p:cNvSpPr/>
            <p:nvPr/>
          </p:nvSpPr>
          <p:spPr>
            <a:xfrm>
              <a:off x="5749295" y="4701157"/>
              <a:ext cx="857250" cy="3746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Client-B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87CBA30F-2FC7-F706-56B4-700C0F6716A4}"/>
                </a:ext>
              </a:extLst>
            </p:cNvPr>
            <p:cNvSpPr/>
            <p:nvPr/>
          </p:nvSpPr>
          <p:spPr>
            <a:xfrm>
              <a:off x="11219820" y="3564413"/>
              <a:ext cx="857250" cy="3746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Client-C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55FD1598-6648-F545-0757-1D4AF5837A64}"/>
                </a:ext>
              </a:extLst>
            </p:cNvPr>
            <p:cNvSpPr/>
            <p:nvPr/>
          </p:nvSpPr>
          <p:spPr>
            <a:xfrm>
              <a:off x="11219820" y="4701157"/>
              <a:ext cx="857250" cy="3746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Client-D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9" name="接點: 肘形 8">
              <a:extLst>
                <a:ext uri="{FF2B5EF4-FFF2-40B4-BE49-F238E27FC236}">
                  <a16:creationId xmlns:a16="http://schemas.microsoft.com/office/drawing/2014/main" id="{CCB5B06D-93D7-3ECD-0DFF-1CB87763099A}"/>
                </a:ext>
              </a:extLst>
            </p:cNvPr>
            <p:cNvCxnSpPr>
              <a:stCxn id="4" idx="3"/>
              <a:endCxn id="6" idx="3"/>
            </p:cNvCxnSpPr>
            <p:nvPr/>
          </p:nvCxnSpPr>
          <p:spPr>
            <a:xfrm>
              <a:off x="6606545" y="3755846"/>
              <a:ext cx="12700" cy="1132636"/>
            </a:xfrm>
            <a:prstGeom prst="bentConnector3">
              <a:avLst>
                <a:gd name="adj1" fmla="val 19300000"/>
              </a:avLst>
            </a:prstGeom>
            <a:ln w="19050">
              <a:solidFill>
                <a:srgbClr val="00B05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接點: 肘形 10">
              <a:extLst>
                <a:ext uri="{FF2B5EF4-FFF2-40B4-BE49-F238E27FC236}">
                  <a16:creationId xmlns:a16="http://schemas.microsoft.com/office/drawing/2014/main" id="{BFA95290-4ECE-4A16-80F2-9CC4D7655469}"/>
                </a:ext>
              </a:extLst>
            </p:cNvPr>
            <p:cNvCxnSpPr>
              <a:stCxn id="7" idx="1"/>
              <a:endCxn id="8" idx="1"/>
            </p:cNvCxnSpPr>
            <p:nvPr/>
          </p:nvCxnSpPr>
          <p:spPr>
            <a:xfrm rot="10800000" flipV="1">
              <a:off x="11219820" y="3751738"/>
              <a:ext cx="12700" cy="1136744"/>
            </a:xfrm>
            <a:prstGeom prst="bentConnector3">
              <a:avLst>
                <a:gd name="adj1" fmla="val 15950000"/>
              </a:avLst>
            </a:prstGeom>
            <a:ln w="19050">
              <a:solidFill>
                <a:schemeClr val="accent2">
                  <a:lumMod val="75000"/>
                </a:schemeClr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標題 9">
            <a:extLst>
              <a:ext uri="{FF2B5EF4-FFF2-40B4-BE49-F238E27FC236}">
                <a16:creationId xmlns:a16="http://schemas.microsoft.com/office/drawing/2014/main" id="{F8F8DB19-4BE4-2D37-BBFA-DA3580E62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Test Setup – With SR-IOV</a:t>
            </a:r>
            <a:endParaRPr lang="zh-TW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2F6E8A5B-DE2B-85C1-26F0-75F861339B5E}"/>
              </a:ext>
            </a:extLst>
          </p:cNvPr>
          <p:cNvGrpSpPr/>
          <p:nvPr/>
        </p:nvGrpSpPr>
        <p:grpSpPr>
          <a:xfrm>
            <a:off x="4907350" y="1686888"/>
            <a:ext cx="7076803" cy="5022850"/>
            <a:chOff x="4907350" y="1686888"/>
            <a:chExt cx="7076803" cy="5022850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BDA80562-6439-0A5E-1654-20D9EFF9E8C7}"/>
                </a:ext>
              </a:extLst>
            </p:cNvPr>
            <p:cNvSpPr/>
            <p:nvPr/>
          </p:nvSpPr>
          <p:spPr>
            <a:xfrm>
              <a:off x="5559356" y="1686888"/>
              <a:ext cx="5630195" cy="5022850"/>
            </a:xfrm>
            <a:prstGeom prst="roundRect">
              <a:avLst>
                <a:gd name="adj" fmla="val 4403"/>
              </a:avLst>
            </a:prstGeom>
            <a:solidFill>
              <a:srgbClr val="0505AB">
                <a:alpha val="20000"/>
              </a:srgbClr>
            </a:solidFill>
            <a:ln w="19050">
              <a:noFill/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2400" kern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DE428852-6A32-8A07-FAC0-EC14D138F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60616" y="2029327"/>
              <a:ext cx="921932" cy="921932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D4CDA46F-FD5D-1ED4-6723-604518AB0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19772" y="2031376"/>
              <a:ext cx="917835" cy="917835"/>
            </a:xfrm>
            <a:prstGeom prst="rect">
              <a:avLst/>
            </a:prstGeom>
          </p:spPr>
        </p:pic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F3A3D1F7-231D-55C8-DB44-DE3FA6633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19772" y="3675306"/>
              <a:ext cx="917835" cy="917835"/>
            </a:xfrm>
            <a:prstGeom prst="rect">
              <a:avLst/>
            </a:prstGeom>
          </p:spPr>
        </p:pic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787B795D-FBA6-E17A-B3CC-F8E157D6A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19772" y="5276913"/>
              <a:ext cx="917835" cy="917835"/>
            </a:xfrm>
            <a:prstGeom prst="rect">
              <a:avLst/>
            </a:prstGeom>
          </p:spPr>
        </p:pic>
        <p:cxnSp>
          <p:nvCxnSpPr>
            <p:cNvPr id="25" name="直線接點 24">
              <a:extLst>
                <a:ext uri="{FF2B5EF4-FFF2-40B4-BE49-F238E27FC236}">
                  <a16:creationId xmlns:a16="http://schemas.microsoft.com/office/drawing/2014/main" id="{82FF1AFE-8FA6-512F-BC68-DBD81E8CE854}"/>
                </a:ext>
              </a:extLst>
            </p:cNvPr>
            <p:cNvCxnSpPr>
              <a:cxnSpLocks/>
            </p:cNvCxnSpPr>
            <p:nvPr/>
          </p:nvCxnSpPr>
          <p:spPr>
            <a:xfrm>
              <a:off x="7235756" y="2474596"/>
              <a:ext cx="732367" cy="0"/>
            </a:xfrm>
            <a:prstGeom prst="line">
              <a:avLst/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43D83752-DDB4-988A-6904-FE7FA3B05AFB}"/>
                </a:ext>
              </a:extLst>
            </p:cNvPr>
            <p:cNvCxnSpPr>
              <a:cxnSpLocks/>
            </p:cNvCxnSpPr>
            <p:nvPr/>
          </p:nvCxnSpPr>
          <p:spPr>
            <a:xfrm>
              <a:off x="8476123" y="3315602"/>
              <a:ext cx="0" cy="353700"/>
            </a:xfrm>
            <a:prstGeom prst="line">
              <a:avLst/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3E82C170-3DBC-C03A-45ED-7DE31B78E3FC}"/>
                </a:ext>
              </a:extLst>
            </p:cNvPr>
            <p:cNvCxnSpPr>
              <a:cxnSpLocks/>
            </p:cNvCxnSpPr>
            <p:nvPr/>
          </p:nvCxnSpPr>
          <p:spPr>
            <a:xfrm>
              <a:off x="8476123" y="5029493"/>
              <a:ext cx="0" cy="207383"/>
            </a:xfrm>
            <a:prstGeom prst="line">
              <a:avLst/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EA788EEE-652A-0462-C294-1C92EE19760F}"/>
                </a:ext>
              </a:extLst>
            </p:cNvPr>
            <p:cNvSpPr/>
            <p:nvPr/>
          </p:nvSpPr>
          <p:spPr>
            <a:xfrm>
              <a:off x="4907350" y="3417605"/>
              <a:ext cx="933476" cy="472470"/>
            </a:xfrm>
            <a:prstGeom prst="roundRect">
              <a:avLst/>
            </a:prstGeom>
            <a:solidFill>
              <a:srgbClr val="88F2DC"/>
            </a:solidFill>
            <a:ln>
              <a:noFill/>
            </a:ln>
            <a:effectLst>
              <a:outerShdw blurRad="215900" dist="101600" dir="5760000" sx="104000" sy="104000" algn="ctr" rotWithShape="0">
                <a:srgbClr val="000000">
                  <a:alpha val="4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Client-A</a:t>
              </a:r>
              <a:endParaRPr lang="zh-TW" alt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8D8B0B15-9498-6C05-EA75-BFFD72BF5354}"/>
                </a:ext>
              </a:extLst>
            </p:cNvPr>
            <p:cNvSpPr/>
            <p:nvPr/>
          </p:nvSpPr>
          <p:spPr>
            <a:xfrm>
              <a:off x="4907350" y="4373551"/>
              <a:ext cx="933476" cy="472470"/>
            </a:xfrm>
            <a:prstGeom prst="roundRect">
              <a:avLst/>
            </a:prstGeom>
            <a:solidFill>
              <a:srgbClr val="88F2DC"/>
            </a:solidFill>
            <a:ln>
              <a:noFill/>
            </a:ln>
            <a:effectLst>
              <a:outerShdw blurRad="215900" dist="101600" dir="5760000" sx="104000" sy="104000" algn="ctr" rotWithShape="0">
                <a:srgbClr val="000000">
                  <a:alpha val="4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Client-B</a:t>
              </a:r>
              <a:endParaRPr lang="zh-TW" alt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B8B5BE47-889E-0916-89C6-B5CD3BD7F48C}"/>
                </a:ext>
              </a:extLst>
            </p:cNvPr>
            <p:cNvSpPr/>
            <p:nvPr/>
          </p:nvSpPr>
          <p:spPr>
            <a:xfrm>
              <a:off x="11050677" y="3417605"/>
              <a:ext cx="933476" cy="472470"/>
            </a:xfrm>
            <a:prstGeom prst="roundRect">
              <a:avLst/>
            </a:prstGeom>
            <a:solidFill>
              <a:srgbClr val="88F2DC"/>
            </a:solidFill>
            <a:ln>
              <a:noFill/>
            </a:ln>
            <a:effectLst>
              <a:outerShdw blurRad="215900" dist="101600" dir="5760000" sx="104000" sy="104000" algn="ctr" rotWithShape="0">
                <a:srgbClr val="000000">
                  <a:alpha val="4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Client-C</a:t>
              </a:r>
              <a:endParaRPr lang="zh-TW" alt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7C24507D-966F-A984-70E8-E0CB19AB7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272677" y="3192937"/>
              <a:ext cx="917835" cy="917835"/>
            </a:xfrm>
            <a:prstGeom prst="rect">
              <a:avLst/>
            </a:prstGeom>
          </p:spPr>
        </p:pic>
        <p:pic>
          <p:nvPicPr>
            <p:cNvPr id="32" name="圖形 31">
              <a:extLst>
                <a:ext uri="{FF2B5EF4-FFF2-40B4-BE49-F238E27FC236}">
                  <a16:creationId xmlns:a16="http://schemas.microsoft.com/office/drawing/2014/main" id="{4DE27A69-4617-5F8E-D47E-43707986A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272677" y="4538031"/>
              <a:ext cx="917835" cy="917835"/>
            </a:xfrm>
            <a:prstGeom prst="rect">
              <a:avLst/>
            </a:prstGeom>
          </p:spPr>
        </p:pic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FDE16D79-5A77-B87F-B794-15463E5B8661}"/>
                </a:ext>
              </a:extLst>
            </p:cNvPr>
            <p:cNvSpPr/>
            <p:nvPr/>
          </p:nvSpPr>
          <p:spPr>
            <a:xfrm>
              <a:off x="11050677" y="4373551"/>
              <a:ext cx="933476" cy="472470"/>
            </a:xfrm>
            <a:prstGeom prst="roundRect">
              <a:avLst/>
            </a:prstGeom>
            <a:solidFill>
              <a:srgbClr val="88F2DC"/>
            </a:solidFill>
            <a:ln>
              <a:noFill/>
            </a:ln>
            <a:effectLst>
              <a:outerShdw blurRad="215900" dist="101600" dir="5760000" sx="104000" sy="104000" algn="ctr" rotWithShape="0">
                <a:srgbClr val="000000">
                  <a:alpha val="4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Client-D</a:t>
              </a:r>
              <a:endParaRPr lang="zh-TW" alt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34" name="接點: 肘形 33">
              <a:extLst>
                <a:ext uri="{FF2B5EF4-FFF2-40B4-BE49-F238E27FC236}">
                  <a16:creationId xmlns:a16="http://schemas.microsoft.com/office/drawing/2014/main" id="{D6429859-3433-7C31-0958-7CFD8767B3ED}"/>
                </a:ext>
              </a:extLst>
            </p:cNvPr>
            <p:cNvCxnSpPr>
              <a:cxnSpLocks/>
              <a:stCxn id="28" idx="3"/>
              <a:endCxn id="29" idx="3"/>
            </p:cNvCxnSpPr>
            <p:nvPr/>
          </p:nvCxnSpPr>
          <p:spPr>
            <a:xfrm>
              <a:off x="5840826" y="3653840"/>
              <a:ext cx="12700" cy="955946"/>
            </a:xfrm>
            <a:prstGeom prst="bentConnector3">
              <a:avLst>
                <a:gd name="adj1" fmla="val 17791575"/>
              </a:avLst>
            </a:prstGeom>
            <a:ln w="19050">
              <a:solidFill>
                <a:srgbClr val="59C786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接點: 肘形 34">
              <a:extLst>
                <a:ext uri="{FF2B5EF4-FFF2-40B4-BE49-F238E27FC236}">
                  <a16:creationId xmlns:a16="http://schemas.microsoft.com/office/drawing/2014/main" id="{D3FB881F-889E-D95A-C84B-02E63861A308}"/>
                </a:ext>
              </a:extLst>
            </p:cNvPr>
            <p:cNvCxnSpPr>
              <a:cxnSpLocks/>
              <a:stCxn id="30" idx="1"/>
              <a:endCxn id="33" idx="1"/>
            </p:cNvCxnSpPr>
            <p:nvPr/>
          </p:nvCxnSpPr>
          <p:spPr>
            <a:xfrm rot="10800000" flipV="1">
              <a:off x="11050677" y="3653840"/>
              <a:ext cx="12700" cy="955946"/>
            </a:xfrm>
            <a:prstGeom prst="bentConnector3">
              <a:avLst>
                <a:gd name="adj1" fmla="val 17600000"/>
              </a:avLst>
            </a:prstGeom>
            <a:ln w="19050">
              <a:solidFill>
                <a:srgbClr val="D27D3E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275">
              <a:extLst>
                <a:ext uri="{FF2B5EF4-FFF2-40B4-BE49-F238E27FC236}">
                  <a16:creationId xmlns:a16="http://schemas.microsoft.com/office/drawing/2014/main" id="{3164DB30-F955-0C12-79E4-5B47304CAA3F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>
              <a:off x="7175068" y="3859719"/>
              <a:ext cx="844704" cy="274505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275">
              <a:extLst>
                <a:ext uri="{FF2B5EF4-FFF2-40B4-BE49-F238E27FC236}">
                  <a16:creationId xmlns:a16="http://schemas.microsoft.com/office/drawing/2014/main" id="{9F899489-28FF-38C7-0211-1AF61D4EBAA7}"/>
                </a:ext>
              </a:extLst>
            </p:cNvPr>
            <p:cNvCxnSpPr>
              <a:cxnSpLocks/>
              <a:stCxn id="32" idx="3"/>
              <a:endCxn id="23" idx="1"/>
            </p:cNvCxnSpPr>
            <p:nvPr/>
          </p:nvCxnSpPr>
          <p:spPr>
            <a:xfrm flipV="1">
              <a:off x="7190512" y="4134224"/>
              <a:ext cx="829260" cy="862725"/>
            </a:xfrm>
            <a:prstGeom prst="bentConnector3">
              <a:avLst>
                <a:gd name="adj1" fmla="val 48162"/>
              </a:avLst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接點 275">
              <a:extLst>
                <a:ext uri="{FF2B5EF4-FFF2-40B4-BE49-F238E27FC236}">
                  <a16:creationId xmlns:a16="http://schemas.microsoft.com/office/drawing/2014/main" id="{F1429678-2BF3-C235-5A42-AC29B2580B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35383" y="3859719"/>
              <a:ext cx="844704" cy="274505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接點 275">
              <a:extLst>
                <a:ext uri="{FF2B5EF4-FFF2-40B4-BE49-F238E27FC236}">
                  <a16:creationId xmlns:a16="http://schemas.microsoft.com/office/drawing/2014/main" id="{47B48350-DA74-752A-05B5-F9192FF9B98D}"/>
                </a:ext>
              </a:extLst>
            </p:cNvPr>
            <p:cNvCxnSpPr>
              <a:cxnSpLocks/>
              <a:stCxn id="47" idx="1"/>
            </p:cNvCxnSpPr>
            <p:nvPr/>
          </p:nvCxnSpPr>
          <p:spPr>
            <a:xfrm rot="10800000">
              <a:off x="8935386" y="4134227"/>
              <a:ext cx="866055" cy="862723"/>
            </a:xfrm>
            <a:prstGeom prst="bentConnector3">
              <a:avLst>
                <a:gd name="adj1" fmla="val 51760"/>
              </a:avLst>
            </a:prstGeom>
            <a:ln w="19050">
              <a:solidFill>
                <a:srgbClr val="88F2DC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87EFCC64-C7A2-5B6B-61D2-675C547A9231}"/>
                </a:ext>
              </a:extLst>
            </p:cNvPr>
            <p:cNvSpPr/>
            <p:nvPr/>
          </p:nvSpPr>
          <p:spPr>
            <a:xfrm>
              <a:off x="6416606" y="2944608"/>
              <a:ext cx="596900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Linux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8A786C40-3389-FA9A-AB61-DC9CCBBB622B}"/>
                </a:ext>
              </a:extLst>
            </p:cNvPr>
            <p:cNvSpPr/>
            <p:nvPr/>
          </p:nvSpPr>
          <p:spPr>
            <a:xfrm>
              <a:off x="7871172" y="2944608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Virtual Switch 1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EB021040-3AFD-14C4-6E5C-2E427E508539}"/>
                </a:ext>
              </a:extLst>
            </p:cNvPr>
            <p:cNvSpPr/>
            <p:nvPr/>
          </p:nvSpPr>
          <p:spPr>
            <a:xfrm>
              <a:off x="8100383" y="4770488"/>
              <a:ext cx="783222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 err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PFsence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B35A689C-6274-F616-1FE1-224C16F242F9}"/>
                </a:ext>
              </a:extLst>
            </p:cNvPr>
            <p:cNvSpPr/>
            <p:nvPr/>
          </p:nvSpPr>
          <p:spPr>
            <a:xfrm>
              <a:off x="6100759" y="4162093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VF</a:t>
              </a:r>
              <a:r>
                <a:rPr lang="zh-TW" altLang="en-US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b7:02:0</a:t>
              </a:r>
            </a:p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(Native Port 9)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4" name="矩形: 圓角 43">
              <a:extLst>
                <a:ext uri="{FF2B5EF4-FFF2-40B4-BE49-F238E27FC236}">
                  <a16:creationId xmlns:a16="http://schemas.microsoft.com/office/drawing/2014/main" id="{C5C9FA44-F6E7-F64C-256C-0B117CBC959C}"/>
                </a:ext>
              </a:extLst>
            </p:cNvPr>
            <p:cNvSpPr/>
            <p:nvPr/>
          </p:nvSpPr>
          <p:spPr>
            <a:xfrm>
              <a:off x="6100759" y="5491807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VF</a:t>
              </a:r>
              <a:r>
                <a:rPr lang="zh-TW" altLang="en-US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b7:06:0</a:t>
              </a:r>
            </a:p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(Native Port 10)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5" name="矩形: 圓角 44">
              <a:extLst>
                <a:ext uri="{FF2B5EF4-FFF2-40B4-BE49-F238E27FC236}">
                  <a16:creationId xmlns:a16="http://schemas.microsoft.com/office/drawing/2014/main" id="{E9A8D81B-F16B-8A4E-5951-6379B0A37E03}"/>
                </a:ext>
              </a:extLst>
            </p:cNvPr>
            <p:cNvSpPr/>
            <p:nvPr/>
          </p:nvSpPr>
          <p:spPr>
            <a:xfrm>
              <a:off x="7871172" y="6246617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System default Virtual Switch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6" name="圖形 45">
              <a:extLst>
                <a:ext uri="{FF2B5EF4-FFF2-40B4-BE49-F238E27FC236}">
                  <a16:creationId xmlns:a16="http://schemas.microsoft.com/office/drawing/2014/main" id="{A483B2FD-395C-EE20-EB0D-5412CA840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01440" y="3192937"/>
              <a:ext cx="917835" cy="917835"/>
            </a:xfrm>
            <a:prstGeom prst="rect">
              <a:avLst/>
            </a:prstGeom>
          </p:spPr>
        </p:pic>
        <p:pic>
          <p:nvPicPr>
            <p:cNvPr id="47" name="圖形 46">
              <a:extLst>
                <a:ext uri="{FF2B5EF4-FFF2-40B4-BE49-F238E27FC236}">
                  <a16:creationId xmlns:a16="http://schemas.microsoft.com/office/drawing/2014/main" id="{A47C6190-A8F2-EBCC-A52D-786924E58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01440" y="4538031"/>
              <a:ext cx="917835" cy="917835"/>
            </a:xfrm>
            <a:prstGeom prst="rect">
              <a:avLst/>
            </a:prstGeom>
          </p:spPr>
        </p:pic>
        <p:sp>
          <p:nvSpPr>
            <p:cNvPr id="48" name="矩形: 圓角 47">
              <a:extLst>
                <a:ext uri="{FF2B5EF4-FFF2-40B4-BE49-F238E27FC236}">
                  <a16:creationId xmlns:a16="http://schemas.microsoft.com/office/drawing/2014/main" id="{E5269100-AEDD-F666-C871-8026EB840565}"/>
                </a:ext>
              </a:extLst>
            </p:cNvPr>
            <p:cNvSpPr/>
            <p:nvPr/>
          </p:nvSpPr>
          <p:spPr>
            <a:xfrm>
              <a:off x="9629522" y="4162093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VF</a:t>
              </a:r>
              <a:r>
                <a:rPr lang="zh-TW" altLang="en-US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b7:0a:0</a:t>
              </a:r>
            </a:p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(Native Port 11)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672F2580-88E9-2E3F-DD70-538F50490C23}"/>
                </a:ext>
              </a:extLst>
            </p:cNvPr>
            <p:cNvSpPr/>
            <p:nvPr/>
          </p:nvSpPr>
          <p:spPr>
            <a:xfrm>
              <a:off x="9629522" y="5491807"/>
              <a:ext cx="1241644" cy="26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VF</a:t>
              </a:r>
              <a:r>
                <a:rPr lang="zh-TW" altLang="en-US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b7:0e:0</a:t>
              </a:r>
            </a:p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(Native Port 12)</a:t>
              </a:r>
              <a:endPara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0" name="矩形: 圓角 49">
              <a:extLst>
                <a:ext uri="{FF2B5EF4-FFF2-40B4-BE49-F238E27FC236}">
                  <a16:creationId xmlns:a16="http://schemas.microsoft.com/office/drawing/2014/main" id="{34F3B2BA-5D85-5E34-BB2B-CCD2F91A683C}"/>
                </a:ext>
              </a:extLst>
            </p:cNvPr>
            <p:cNvSpPr/>
            <p:nvPr/>
          </p:nvSpPr>
          <p:spPr>
            <a:xfrm>
              <a:off x="8210829" y="4633178"/>
              <a:ext cx="562330" cy="170882"/>
            </a:xfrm>
            <a:prstGeom prst="roundRect">
              <a:avLst>
                <a:gd name="adj" fmla="val 17494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8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SR-IOV</a:t>
              </a:r>
              <a:endParaRPr lang="zh-TW" altLang="en-US" sz="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057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496089B6-7FB9-E080-DC22-804A4A5AA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8" b="7028"/>
          <a:stretch/>
        </p:blipFill>
        <p:spPr>
          <a:xfrm>
            <a:off x="-158265" y="-77002"/>
            <a:ext cx="12350265" cy="5970596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9FEB68EC-CB12-4250-99DE-3CE7A75702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8960" y="231186"/>
            <a:ext cx="1335645" cy="23882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9D3BA237-0E4F-CBBF-8F9D-3B5D65EB0D53}"/>
              </a:ext>
            </a:extLst>
          </p:cNvPr>
          <p:cNvSpPr txBox="1"/>
          <p:nvPr/>
        </p:nvSpPr>
        <p:spPr>
          <a:xfrm>
            <a:off x="388960" y="5226548"/>
            <a:ext cx="4135947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TW" altLang="en-US" sz="2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是你最好的選擇</a:t>
            </a:r>
            <a:endParaRPr lang="zh-TW" altLang="en-US" sz="2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7" name="圖形 6" hidden="1">
            <a:extLst>
              <a:ext uri="{FF2B5EF4-FFF2-40B4-BE49-F238E27FC236}">
                <a16:creationId xmlns:a16="http://schemas.microsoft.com/office/drawing/2014/main" id="{E10ADC8A-F23F-643A-4E27-1B74D616E7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36744" y="4767807"/>
            <a:ext cx="3776661" cy="704908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3F64557F-3AC0-5BEE-14CD-3794B71F099D}"/>
              </a:ext>
            </a:extLst>
          </p:cNvPr>
          <p:cNvSpPr txBox="1"/>
          <p:nvPr/>
        </p:nvSpPr>
        <p:spPr>
          <a:xfrm>
            <a:off x="388960" y="6036831"/>
            <a:ext cx="4058349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©2022</a:t>
            </a:r>
            <a:r>
              <a:rPr lang="zh-TW" altLang="en-US" sz="7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。​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5DA83331-57EA-E947-4BF8-C8AA01B970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9920" y="4585552"/>
            <a:ext cx="3798029" cy="74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7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5160A7F-5542-7D55-96A8-202A9B7F2A27}"/>
              </a:ext>
            </a:extLst>
          </p:cNvPr>
          <p:cNvSpPr/>
          <p:nvPr/>
        </p:nvSpPr>
        <p:spPr>
          <a:xfrm>
            <a:off x="544290" y="2023254"/>
            <a:ext cx="11173576" cy="434609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C700D1D-16DF-91E6-2B1C-7373EBC1F5C0}"/>
              </a:ext>
            </a:extLst>
          </p:cNvPr>
          <p:cNvSpPr/>
          <p:nvPr/>
        </p:nvSpPr>
        <p:spPr>
          <a:xfrm>
            <a:off x="544290" y="2023252"/>
            <a:ext cx="11173577" cy="668323"/>
          </a:xfrm>
          <a:prstGeom prst="rect">
            <a:avLst/>
          </a:prstGeom>
          <a:solidFill>
            <a:srgbClr val="33256D">
              <a:alpha val="25098"/>
            </a:srgbClr>
          </a:solidFill>
          <a:ln>
            <a:noFill/>
          </a:ln>
          <a:effectLst>
            <a:outerShdw blurRad="431800" dist="1524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558523E-961F-9FB0-7500-35FF2160142B}"/>
              </a:ext>
            </a:extLst>
          </p:cNvPr>
          <p:cNvSpPr/>
          <p:nvPr/>
        </p:nvSpPr>
        <p:spPr>
          <a:xfrm>
            <a:off x="544290" y="3265184"/>
            <a:ext cx="11173577" cy="594985"/>
          </a:xfrm>
          <a:prstGeom prst="rect">
            <a:avLst/>
          </a:prstGeom>
          <a:solidFill>
            <a:srgbClr val="33256D">
              <a:alpha val="25098"/>
            </a:srgbClr>
          </a:solidFill>
          <a:ln>
            <a:noFill/>
          </a:ln>
          <a:effectLst>
            <a:outerShdw blurRad="431800" dist="1524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AF2976E-E304-F91B-E2AA-0468D496763A}"/>
              </a:ext>
            </a:extLst>
          </p:cNvPr>
          <p:cNvSpPr/>
          <p:nvPr/>
        </p:nvSpPr>
        <p:spPr>
          <a:xfrm>
            <a:off x="544290" y="4401980"/>
            <a:ext cx="11173577" cy="340598"/>
          </a:xfrm>
          <a:prstGeom prst="rect">
            <a:avLst/>
          </a:prstGeom>
          <a:solidFill>
            <a:srgbClr val="33256D">
              <a:alpha val="25098"/>
            </a:srgbClr>
          </a:solidFill>
          <a:ln>
            <a:noFill/>
          </a:ln>
          <a:effectLst>
            <a:outerShdw blurRad="431800" dist="1524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673A870-A859-B71B-F3FD-7760443D2CFB}"/>
              </a:ext>
            </a:extLst>
          </p:cNvPr>
          <p:cNvSpPr/>
          <p:nvPr/>
        </p:nvSpPr>
        <p:spPr>
          <a:xfrm>
            <a:off x="544290" y="5063663"/>
            <a:ext cx="11173577" cy="616970"/>
          </a:xfrm>
          <a:prstGeom prst="rect">
            <a:avLst/>
          </a:prstGeom>
          <a:solidFill>
            <a:srgbClr val="33256D">
              <a:alpha val="25098"/>
            </a:srgbClr>
          </a:solidFill>
          <a:ln>
            <a:noFill/>
          </a:ln>
          <a:effectLst>
            <a:outerShdw blurRad="431800" dist="1524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984B813A-1F9A-406C-0996-B2652CBD3EA1}"/>
              </a:ext>
            </a:extLst>
          </p:cNvPr>
          <p:cNvSpPr/>
          <p:nvPr/>
        </p:nvSpPr>
        <p:spPr>
          <a:xfrm>
            <a:off x="544289" y="830474"/>
            <a:ext cx="11173577" cy="1192777"/>
          </a:xfrm>
          <a:prstGeom prst="roundRect">
            <a:avLst>
              <a:gd name="adj" fmla="val 0"/>
            </a:avLst>
          </a:prstGeom>
          <a:solidFill>
            <a:srgbClr val="0505AB">
              <a:alpha val="32000"/>
            </a:srgbClr>
          </a:solidFill>
          <a:ln w="19050">
            <a:noFill/>
          </a:ln>
          <a:effectLst>
            <a:outerShdw blurRad="3175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矩形: 圓角化同側角落 19" hidden="1">
            <a:extLst>
              <a:ext uri="{FF2B5EF4-FFF2-40B4-BE49-F238E27FC236}">
                <a16:creationId xmlns:a16="http://schemas.microsoft.com/office/drawing/2014/main" id="{6FC08BBC-9ACC-7831-E1ED-95EFD3B93487}"/>
              </a:ext>
            </a:extLst>
          </p:cNvPr>
          <p:cNvSpPr/>
          <p:nvPr/>
        </p:nvSpPr>
        <p:spPr>
          <a:xfrm>
            <a:off x="1642285" y="1744133"/>
            <a:ext cx="1988959" cy="567386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1E3EA3"/>
              </a:gs>
              <a:gs pos="0">
                <a:srgbClr val="70A4D4"/>
              </a:gs>
            </a:gsLst>
            <a:lin ang="1800000" scaled="0"/>
          </a:gradFill>
          <a:ln>
            <a:noFill/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矩形: 圓角化同側角落 20" hidden="1">
            <a:extLst>
              <a:ext uri="{FF2B5EF4-FFF2-40B4-BE49-F238E27FC236}">
                <a16:creationId xmlns:a16="http://schemas.microsoft.com/office/drawing/2014/main" id="{6C086A77-6265-7F5D-E945-06F768EC83A5}"/>
              </a:ext>
            </a:extLst>
          </p:cNvPr>
          <p:cNvSpPr/>
          <p:nvPr/>
        </p:nvSpPr>
        <p:spPr>
          <a:xfrm>
            <a:off x="3682202" y="1742838"/>
            <a:ext cx="1988959" cy="567386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1E3EA3"/>
              </a:gs>
              <a:gs pos="0">
                <a:srgbClr val="70A4D4"/>
              </a:gs>
            </a:gsLst>
            <a:lin ang="1800000" scaled="0"/>
          </a:gradFill>
          <a:ln>
            <a:noFill/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矩形: 圓角化同側角落 21" hidden="1">
            <a:extLst>
              <a:ext uri="{FF2B5EF4-FFF2-40B4-BE49-F238E27FC236}">
                <a16:creationId xmlns:a16="http://schemas.microsoft.com/office/drawing/2014/main" id="{7D85E974-5880-6D78-5B4C-97CE8D475805}"/>
              </a:ext>
            </a:extLst>
          </p:cNvPr>
          <p:cNvSpPr/>
          <p:nvPr/>
        </p:nvSpPr>
        <p:spPr>
          <a:xfrm>
            <a:off x="5709126" y="1742838"/>
            <a:ext cx="1988959" cy="567386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1E3EA3"/>
              </a:gs>
              <a:gs pos="0">
                <a:srgbClr val="70A4D4"/>
              </a:gs>
            </a:gsLst>
            <a:lin ang="1800000" scaled="0"/>
          </a:gradFill>
          <a:ln>
            <a:noFill/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矩形: 圓角化同側角落 22" hidden="1">
            <a:extLst>
              <a:ext uri="{FF2B5EF4-FFF2-40B4-BE49-F238E27FC236}">
                <a16:creationId xmlns:a16="http://schemas.microsoft.com/office/drawing/2014/main" id="{E8193F7C-3DAE-613D-64DA-3C8B1FF88AA7}"/>
              </a:ext>
            </a:extLst>
          </p:cNvPr>
          <p:cNvSpPr/>
          <p:nvPr/>
        </p:nvSpPr>
        <p:spPr>
          <a:xfrm>
            <a:off x="7733488" y="1742569"/>
            <a:ext cx="1932550" cy="567386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1E3EA3"/>
              </a:gs>
              <a:gs pos="0">
                <a:srgbClr val="70A4D4"/>
              </a:gs>
            </a:gsLst>
            <a:lin ang="1800000" scaled="0"/>
          </a:gradFill>
          <a:ln>
            <a:noFill/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矩形: 圓角化同側角落 23" hidden="1">
            <a:extLst>
              <a:ext uri="{FF2B5EF4-FFF2-40B4-BE49-F238E27FC236}">
                <a16:creationId xmlns:a16="http://schemas.microsoft.com/office/drawing/2014/main" id="{137CEF2D-C30E-D52B-25B9-0DD0D6346EBF}"/>
              </a:ext>
            </a:extLst>
          </p:cNvPr>
          <p:cNvSpPr/>
          <p:nvPr/>
        </p:nvSpPr>
        <p:spPr>
          <a:xfrm>
            <a:off x="9717733" y="1724960"/>
            <a:ext cx="2000133" cy="567386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1E3EA3"/>
              </a:gs>
              <a:gs pos="0">
                <a:srgbClr val="70A4D4"/>
              </a:gs>
            </a:gsLst>
            <a:lin ang="1800000" scaled="0"/>
          </a:gradFill>
          <a:ln>
            <a:noFill/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36053"/>
              </p:ext>
            </p:extLst>
          </p:nvPr>
        </p:nvGraphicFramePr>
        <p:xfrm>
          <a:off x="637082" y="594587"/>
          <a:ext cx="11031253" cy="5668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856">
                  <a:extLst>
                    <a:ext uri="{9D8B030D-6E8A-4147-A177-3AD203B41FA5}">
                      <a16:colId xmlns:a16="http://schemas.microsoft.com/office/drawing/2014/main" val="2029082887"/>
                    </a:ext>
                  </a:extLst>
                </a:gridCol>
                <a:gridCol w="2118173">
                  <a:extLst>
                    <a:ext uri="{9D8B030D-6E8A-4147-A177-3AD203B41FA5}">
                      <a16:colId xmlns:a16="http://schemas.microsoft.com/office/drawing/2014/main" val="1853186733"/>
                    </a:ext>
                  </a:extLst>
                </a:gridCol>
                <a:gridCol w="1982806">
                  <a:extLst>
                    <a:ext uri="{9D8B030D-6E8A-4147-A177-3AD203B41FA5}">
                      <a16:colId xmlns:a16="http://schemas.microsoft.com/office/drawing/2014/main" val="234948482"/>
                    </a:ext>
                  </a:extLst>
                </a:gridCol>
                <a:gridCol w="1982806">
                  <a:extLst>
                    <a:ext uri="{9D8B030D-6E8A-4147-A177-3AD203B41FA5}">
                      <a16:colId xmlns:a16="http://schemas.microsoft.com/office/drawing/2014/main" val="766728532"/>
                    </a:ext>
                  </a:extLst>
                </a:gridCol>
                <a:gridCol w="1982806">
                  <a:extLst>
                    <a:ext uri="{9D8B030D-6E8A-4147-A177-3AD203B41FA5}">
                      <a16:colId xmlns:a16="http://schemas.microsoft.com/office/drawing/2014/main" val="2765791034"/>
                    </a:ext>
                  </a:extLst>
                </a:gridCol>
                <a:gridCol w="1982806">
                  <a:extLst>
                    <a:ext uri="{9D8B030D-6E8A-4147-A177-3AD203B41FA5}">
                      <a16:colId xmlns:a16="http://schemas.microsoft.com/office/drawing/2014/main" val="4260181460"/>
                    </a:ext>
                  </a:extLst>
                </a:gridCol>
              </a:tblGrid>
              <a:tr h="1324133">
                <a:tc>
                  <a:txBody>
                    <a:bodyPr/>
                    <a:lstStyle/>
                    <a:p>
                      <a:endParaRPr lang="zh-TW" alt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QuCPE-7012-D2166NT-64GB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QuCPE-7012-D2146NT-32GB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QuCPE-7012-D2123IT-8GB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QuCPE-3034-C3758R-16G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QuCPE-3032-C3558R-8G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220984"/>
                  </a:ext>
                </a:extLst>
              </a:tr>
              <a:tr h="792711"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CPU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rgbClr val="01FFF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Intel Xeon D-2166NT</a:t>
                      </a:r>
                    </a:p>
                    <a:p>
                      <a:pPr algn="ctr"/>
                      <a:r>
                        <a:rPr lang="en-US" altLang="zh-TW" sz="1200" dirty="0">
                          <a:solidFill>
                            <a:srgbClr val="01FFF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12 cores, 24 treads 2.0GHz</a:t>
                      </a:r>
                      <a:r>
                        <a:rPr lang="en-US" altLang="zh-TW" sz="1200" baseline="0" dirty="0">
                          <a:solidFill>
                            <a:srgbClr val="01FFF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 (Max 3.0GHz)</a:t>
                      </a:r>
                      <a:endParaRPr lang="zh-TW" altLang="en-US" sz="1200" dirty="0">
                        <a:solidFill>
                          <a:srgbClr val="01FFF9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rgbClr val="01FFF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Intel Xeon D-2146NT</a:t>
                      </a:r>
                    </a:p>
                    <a:p>
                      <a:pPr algn="ctr"/>
                      <a:r>
                        <a:rPr lang="en-US" altLang="zh-TW" sz="1200" dirty="0">
                          <a:solidFill>
                            <a:srgbClr val="01FFF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8 cores, 16 treads 2.3GHz</a:t>
                      </a:r>
                      <a:r>
                        <a:rPr lang="en-US" altLang="zh-TW" sz="1200" baseline="0" dirty="0">
                          <a:solidFill>
                            <a:srgbClr val="01FFF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  (Max 3.0GHz)</a:t>
                      </a:r>
                      <a:endParaRPr lang="zh-TW" altLang="en-US" sz="1200" dirty="0">
                        <a:solidFill>
                          <a:srgbClr val="01FFF9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rgbClr val="01FFF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Intel Xeon D-2123IT</a:t>
                      </a:r>
                    </a:p>
                    <a:p>
                      <a:pPr algn="ctr"/>
                      <a:r>
                        <a:rPr lang="en-US" altLang="zh-TW" sz="1200" dirty="0">
                          <a:solidFill>
                            <a:srgbClr val="01FFF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4 cores, 8 treads 2.2GHz</a:t>
                      </a:r>
                      <a:r>
                        <a:rPr lang="en-US" altLang="zh-TW" sz="1200" baseline="0" dirty="0">
                          <a:solidFill>
                            <a:srgbClr val="01FFF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  (Max 3.0GHz)</a:t>
                      </a:r>
                      <a:endParaRPr lang="zh-TW" altLang="en-US" sz="1200" dirty="0">
                        <a:solidFill>
                          <a:srgbClr val="01FFF9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rgbClr val="01FFF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Intel Atom C3758R </a:t>
                      </a:r>
                      <a:br>
                        <a:rPr lang="en-US" altLang="zh-TW" sz="1200" dirty="0">
                          <a:solidFill>
                            <a:srgbClr val="01FFF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</a:br>
                      <a:r>
                        <a:rPr lang="en-US" altLang="zh-TW" sz="1200" dirty="0">
                          <a:solidFill>
                            <a:srgbClr val="01FFF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8 cores, 8 treads 2.4GHz</a:t>
                      </a:r>
                      <a:endParaRPr lang="zh-TW" altLang="en-US" sz="1200" dirty="0">
                        <a:solidFill>
                          <a:srgbClr val="01FFF9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solidFill>
                            <a:srgbClr val="01FFF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Intel Atom C3558R </a:t>
                      </a:r>
                      <a:br>
                        <a:rPr lang="en-US" altLang="zh-TW" sz="1200" dirty="0">
                          <a:solidFill>
                            <a:srgbClr val="01FFF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</a:br>
                      <a:r>
                        <a:rPr lang="en-US" altLang="zh-TW" sz="1200" dirty="0">
                          <a:solidFill>
                            <a:srgbClr val="01FFF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4 cores, 4 treads 2.4GHz</a:t>
                      </a:r>
                      <a:endParaRPr lang="zh-TW" altLang="en-US" sz="1200" dirty="0">
                        <a:solidFill>
                          <a:srgbClr val="01FFF9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1513111"/>
                  </a:ext>
                </a:extLst>
              </a:tr>
              <a:tr h="561503"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Memory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64GB DDR4 ECC (4x16GB)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32GB DDR4 ECC (2x16GB)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8GB DDR4 ECC</a:t>
                      </a:r>
                      <a:r>
                        <a:rPr lang="en-US" altLang="zh-TW" sz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 (2x4GB)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16GB DDR4</a:t>
                      </a:r>
                    </a:p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(2x8GB)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8GB DDR4</a:t>
                      </a:r>
                    </a:p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(2x4GB)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700955"/>
                  </a:ext>
                </a:extLst>
              </a:tr>
              <a:tr h="561503"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Port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10GbE</a:t>
                      </a:r>
                      <a:r>
                        <a:rPr lang="en-US" altLang="zh-TW" sz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 SFP+ x4</a:t>
                      </a:r>
                    </a:p>
                    <a:p>
                      <a:pPr algn="ctr"/>
                      <a:r>
                        <a:rPr lang="en-US" altLang="zh-TW" sz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2.5GbE RJ45 x8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10GbE</a:t>
                      </a:r>
                      <a:r>
                        <a:rPr lang="en-US" altLang="zh-TW" sz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 SFP+ x4</a:t>
                      </a:r>
                    </a:p>
                    <a:p>
                      <a:pPr algn="ctr"/>
                      <a:r>
                        <a:rPr lang="en-US" altLang="zh-TW" sz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2.5GbE RJ45 x8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10GbE</a:t>
                      </a:r>
                      <a:r>
                        <a:rPr lang="en-US" altLang="zh-TW" sz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 SFP+ x4</a:t>
                      </a:r>
                    </a:p>
                    <a:p>
                      <a:pPr algn="ctr"/>
                      <a:r>
                        <a:rPr lang="en-US" altLang="zh-TW" sz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2.5GbE RJ45 x8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10GbE</a:t>
                      </a:r>
                      <a:r>
                        <a:rPr lang="en-US" altLang="zh-TW" sz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 SFP+ x4</a:t>
                      </a:r>
                    </a:p>
                    <a:p>
                      <a:pPr algn="ctr"/>
                      <a:r>
                        <a:rPr lang="en-US" altLang="zh-TW" sz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2.5GbE RJ45 x8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10GbE</a:t>
                      </a:r>
                      <a:r>
                        <a:rPr lang="en-US" altLang="zh-TW" sz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 SFP+ x2</a:t>
                      </a:r>
                    </a:p>
                    <a:p>
                      <a:pPr algn="ctr"/>
                      <a:r>
                        <a:rPr lang="en-US" altLang="zh-TW" sz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2.5GbE RJ45 x8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692788"/>
                  </a:ext>
                </a:extLst>
              </a:tr>
              <a:tr h="561503"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Network Module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-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-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9936685"/>
                  </a:ext>
                </a:extLst>
              </a:tr>
              <a:tr h="330296">
                <a:tc>
                  <a:txBody>
                    <a:bodyPr/>
                    <a:lstStyle/>
                    <a:p>
                      <a:r>
                        <a:rPr lang="en-US" altLang="zh-TW" sz="1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PCIe</a:t>
                      </a:r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 Slot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1x </a:t>
                      </a:r>
                      <a:r>
                        <a:rPr lang="en-US" altLang="zh-TW" sz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PCIe</a:t>
                      </a:r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 Gen3 x8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1x </a:t>
                      </a:r>
                      <a:r>
                        <a:rPr lang="en-US" altLang="zh-TW" sz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PCIe</a:t>
                      </a:r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 Gen3 x8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1x </a:t>
                      </a:r>
                      <a:r>
                        <a:rPr lang="en-US" altLang="zh-TW" sz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PCIe</a:t>
                      </a:r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 Gen3 x8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-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-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5518021"/>
                  </a:ext>
                </a:extLst>
              </a:tr>
              <a:tr h="414171"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HDD</a:t>
                      </a:r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 Slot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2x 2.5” SATA slots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2x 2.5” SATA slots</a:t>
                      </a:r>
                      <a:endParaRPr kumimoji="0" lang="zh-TW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2x 2.5” SATA slots</a:t>
                      </a:r>
                      <a:endParaRPr kumimoji="0" lang="zh-TW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-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-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4736576"/>
                  </a:ext>
                </a:extLst>
              </a:tr>
              <a:tr h="561503"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M.2 SSD Slot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-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-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-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2x 2280 M.2 </a:t>
                      </a:r>
                      <a:r>
                        <a:rPr kumimoji="0" lang="en-US" altLang="zh-TW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MVMe</a:t>
                      </a:r>
                      <a:endParaRPr kumimoji="0" lang="zh-TW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2x 2280 M.2 </a:t>
                      </a:r>
                      <a:r>
                        <a:rPr kumimoji="0" lang="en-US" altLang="zh-TW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MVMe</a:t>
                      </a:r>
                      <a:endParaRPr kumimoji="0" lang="zh-TW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703246"/>
                  </a:ext>
                </a:extLst>
              </a:tr>
              <a:tr h="561503"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SR-IOV support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V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V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V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582583"/>
                  </a:ext>
                </a:extLst>
              </a:tr>
            </a:tbl>
          </a:graphicData>
        </a:graphic>
      </p:graphicFrame>
      <p:pic>
        <p:nvPicPr>
          <p:cNvPr id="15" name="图片 57">
            <a:extLst>
              <a:ext uri="{FF2B5EF4-FFF2-40B4-BE49-F238E27FC236}">
                <a16:creationId xmlns:a16="http://schemas.microsoft.com/office/drawing/2014/main" id="{DFCA515A-69AE-1E20-067C-2193B3CDE3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-867253" y="4017981"/>
            <a:ext cx="4620209" cy="343047"/>
          </a:xfrm>
          <a:prstGeom prst="rect">
            <a:avLst/>
          </a:prstGeom>
        </p:spPr>
      </p:pic>
      <p:pic>
        <p:nvPicPr>
          <p:cNvPr id="16" name="图片 57">
            <a:extLst>
              <a:ext uri="{FF2B5EF4-FFF2-40B4-BE49-F238E27FC236}">
                <a16:creationId xmlns:a16="http://schemas.microsoft.com/office/drawing/2014/main" id="{6FC1BC7D-5BAD-7DB5-0051-19EE9DB2E6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1165348" y="4034914"/>
            <a:ext cx="4620209" cy="343047"/>
          </a:xfrm>
          <a:prstGeom prst="rect">
            <a:avLst/>
          </a:prstGeom>
        </p:spPr>
      </p:pic>
      <p:pic>
        <p:nvPicPr>
          <p:cNvPr id="17" name="图片 57">
            <a:extLst>
              <a:ext uri="{FF2B5EF4-FFF2-40B4-BE49-F238E27FC236}">
                <a16:creationId xmlns:a16="http://schemas.microsoft.com/office/drawing/2014/main" id="{285170AE-F1A6-1E0C-E60A-F74E4CBCE4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3172598" y="4021284"/>
            <a:ext cx="4620210" cy="343047"/>
          </a:xfrm>
          <a:prstGeom prst="rect">
            <a:avLst/>
          </a:prstGeom>
        </p:spPr>
      </p:pic>
      <p:pic>
        <p:nvPicPr>
          <p:cNvPr id="18" name="图片 57">
            <a:extLst>
              <a:ext uri="{FF2B5EF4-FFF2-40B4-BE49-F238E27FC236}">
                <a16:creationId xmlns:a16="http://schemas.microsoft.com/office/drawing/2014/main" id="{6CFB5A1D-8E83-A4E4-D0BD-BC12393149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5244890" y="4084982"/>
            <a:ext cx="4620209" cy="343047"/>
          </a:xfrm>
          <a:prstGeom prst="rect">
            <a:avLst/>
          </a:prstGeom>
        </p:spPr>
      </p:pic>
      <p:pic>
        <p:nvPicPr>
          <p:cNvPr id="19" name="图片 57">
            <a:extLst>
              <a:ext uri="{FF2B5EF4-FFF2-40B4-BE49-F238E27FC236}">
                <a16:creationId xmlns:a16="http://schemas.microsoft.com/office/drawing/2014/main" id="{EFD26860-9648-32F8-9FB1-F936CDD44E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7209808" y="4071351"/>
            <a:ext cx="4620209" cy="34304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670" y1="43396" x2="5155" y2="45283"/>
                        <a14:foregroundMark x1="68557" y1="24528" x2="84536" y2="22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6537" y="864482"/>
            <a:ext cx="1848108" cy="504895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670" y1="43396" x2="5155" y2="45283"/>
                        <a14:foregroundMark x1="68557" y1="24528" x2="84536" y2="22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6099" y="865240"/>
            <a:ext cx="1848108" cy="504895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670" y1="43396" x2="5155" y2="45283"/>
                        <a14:foregroundMark x1="68557" y1="24528" x2="84536" y2="22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5978" y="886341"/>
            <a:ext cx="1848108" cy="504895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9290" y="933216"/>
            <a:ext cx="1540043" cy="425165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4595" y1="47170" x2="18919" y2="58491"/>
                        <a14:foregroundMark x1="70811" y1="66038" x2="88649" y2="66038"/>
                        <a14:foregroundMark x1="91351" y1="52830" x2="92973" y2="52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2115" y="932602"/>
            <a:ext cx="1497538" cy="429024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9" name="標題 8" hidden="1">
            <a:extLst>
              <a:ext uri="{FF2B5EF4-FFF2-40B4-BE49-F238E27FC236}">
                <a16:creationId xmlns:a16="http://schemas.microsoft.com/office/drawing/2014/main" id="{DEA7905A-1248-1AA3-CC52-49AD34CB9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788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8">
            <a:extLst>
              <a:ext uri="{FF2B5EF4-FFF2-40B4-BE49-F238E27FC236}">
                <a16:creationId xmlns:a16="http://schemas.microsoft.com/office/drawing/2014/main" id="{C8A141B1-BB42-CAB9-E90B-0CAE9F40EA1E}"/>
              </a:ext>
            </a:extLst>
          </p:cNvPr>
          <p:cNvSpPr/>
          <p:nvPr/>
        </p:nvSpPr>
        <p:spPr>
          <a:xfrm>
            <a:off x="505878" y="1370727"/>
            <a:ext cx="2696475" cy="1599083"/>
          </a:xfrm>
          <a:prstGeom prst="roundRect">
            <a:avLst>
              <a:gd name="adj" fmla="val 0"/>
            </a:avLst>
          </a:prstGeom>
          <a:solidFill>
            <a:srgbClr val="0505AB">
              <a:alpha val="17000"/>
            </a:srgbClr>
          </a:solidFill>
          <a:ln w="19050">
            <a:solidFill>
              <a:schemeClr val="bg1">
                <a:alpha val="54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矩形: 圓角 8">
            <a:extLst>
              <a:ext uri="{FF2B5EF4-FFF2-40B4-BE49-F238E27FC236}">
                <a16:creationId xmlns:a16="http://schemas.microsoft.com/office/drawing/2014/main" id="{1131D8E1-6359-833F-6D62-5F58797BFA25}"/>
              </a:ext>
            </a:extLst>
          </p:cNvPr>
          <p:cNvSpPr/>
          <p:nvPr/>
        </p:nvSpPr>
        <p:spPr>
          <a:xfrm>
            <a:off x="505878" y="3096388"/>
            <a:ext cx="2696475" cy="852465"/>
          </a:xfrm>
          <a:prstGeom prst="roundRect">
            <a:avLst>
              <a:gd name="adj" fmla="val 0"/>
            </a:avLst>
          </a:prstGeom>
          <a:solidFill>
            <a:srgbClr val="0505AB">
              <a:alpha val="17000"/>
            </a:srgbClr>
          </a:solidFill>
          <a:ln w="19050">
            <a:solidFill>
              <a:schemeClr val="bg1">
                <a:alpha val="54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矩形: 圓角 8">
            <a:extLst>
              <a:ext uri="{FF2B5EF4-FFF2-40B4-BE49-F238E27FC236}">
                <a16:creationId xmlns:a16="http://schemas.microsoft.com/office/drawing/2014/main" id="{6F43A065-BB06-377F-3CF1-492E0BF2CC28}"/>
              </a:ext>
            </a:extLst>
          </p:cNvPr>
          <p:cNvSpPr/>
          <p:nvPr/>
        </p:nvSpPr>
        <p:spPr>
          <a:xfrm>
            <a:off x="505878" y="4247804"/>
            <a:ext cx="2696475" cy="1120830"/>
          </a:xfrm>
          <a:prstGeom prst="roundRect">
            <a:avLst>
              <a:gd name="adj" fmla="val 0"/>
            </a:avLst>
          </a:prstGeom>
          <a:solidFill>
            <a:srgbClr val="0505AB">
              <a:alpha val="17000"/>
            </a:srgbClr>
          </a:solidFill>
          <a:ln w="19050">
            <a:solidFill>
              <a:schemeClr val="bg1">
                <a:alpha val="54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矩形: 圓角 8">
            <a:extLst>
              <a:ext uri="{FF2B5EF4-FFF2-40B4-BE49-F238E27FC236}">
                <a16:creationId xmlns:a16="http://schemas.microsoft.com/office/drawing/2014/main" id="{C97A3C53-CDA6-B74D-1018-579AF5154856}"/>
              </a:ext>
            </a:extLst>
          </p:cNvPr>
          <p:cNvSpPr/>
          <p:nvPr/>
        </p:nvSpPr>
        <p:spPr>
          <a:xfrm>
            <a:off x="505878" y="5669896"/>
            <a:ext cx="2696475" cy="1010055"/>
          </a:xfrm>
          <a:prstGeom prst="roundRect">
            <a:avLst>
              <a:gd name="adj" fmla="val 0"/>
            </a:avLst>
          </a:prstGeom>
          <a:solidFill>
            <a:srgbClr val="0505AB">
              <a:alpha val="17000"/>
            </a:srgbClr>
          </a:solidFill>
          <a:ln w="19050">
            <a:solidFill>
              <a:schemeClr val="bg1">
                <a:alpha val="54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矩形: 圓角 8">
            <a:extLst>
              <a:ext uri="{FF2B5EF4-FFF2-40B4-BE49-F238E27FC236}">
                <a16:creationId xmlns:a16="http://schemas.microsoft.com/office/drawing/2014/main" id="{939435EF-78D9-8A82-C64E-7D098F5555C8}"/>
              </a:ext>
            </a:extLst>
          </p:cNvPr>
          <p:cNvSpPr/>
          <p:nvPr/>
        </p:nvSpPr>
        <p:spPr>
          <a:xfrm>
            <a:off x="9103466" y="5643021"/>
            <a:ext cx="2696475" cy="1036930"/>
          </a:xfrm>
          <a:prstGeom prst="roundRect">
            <a:avLst>
              <a:gd name="adj" fmla="val 0"/>
            </a:avLst>
          </a:prstGeom>
          <a:solidFill>
            <a:srgbClr val="0505AB">
              <a:alpha val="17000"/>
            </a:srgbClr>
          </a:solidFill>
          <a:ln w="19050">
            <a:solidFill>
              <a:schemeClr val="bg1">
                <a:alpha val="54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矩形: 圓角 8">
            <a:extLst>
              <a:ext uri="{FF2B5EF4-FFF2-40B4-BE49-F238E27FC236}">
                <a16:creationId xmlns:a16="http://schemas.microsoft.com/office/drawing/2014/main" id="{BD963D75-06A1-BCE4-CF45-4C925FECCEE2}"/>
              </a:ext>
            </a:extLst>
          </p:cNvPr>
          <p:cNvSpPr/>
          <p:nvPr/>
        </p:nvSpPr>
        <p:spPr>
          <a:xfrm>
            <a:off x="9103466" y="4107578"/>
            <a:ext cx="2696475" cy="942807"/>
          </a:xfrm>
          <a:prstGeom prst="roundRect">
            <a:avLst>
              <a:gd name="adj" fmla="val 0"/>
            </a:avLst>
          </a:prstGeom>
          <a:solidFill>
            <a:srgbClr val="0505AB">
              <a:alpha val="17000"/>
            </a:srgbClr>
          </a:solidFill>
          <a:ln w="19050">
            <a:solidFill>
              <a:schemeClr val="bg1">
                <a:alpha val="54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CD435445-F82C-1E02-B4E8-11EF5C797D01}"/>
              </a:ext>
            </a:extLst>
          </p:cNvPr>
          <p:cNvSpPr/>
          <p:nvPr/>
        </p:nvSpPr>
        <p:spPr>
          <a:xfrm>
            <a:off x="9103466" y="2539109"/>
            <a:ext cx="2696475" cy="1240271"/>
          </a:xfrm>
          <a:prstGeom prst="roundRect">
            <a:avLst>
              <a:gd name="adj" fmla="val 0"/>
            </a:avLst>
          </a:prstGeom>
          <a:solidFill>
            <a:srgbClr val="0505AB">
              <a:alpha val="17000"/>
            </a:srgbClr>
          </a:solidFill>
          <a:ln w="19050">
            <a:solidFill>
              <a:schemeClr val="bg1">
                <a:alpha val="54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A2C1B734-838A-64B8-2E44-965D16C4A2FD}"/>
              </a:ext>
            </a:extLst>
          </p:cNvPr>
          <p:cNvSpPr/>
          <p:nvPr/>
        </p:nvSpPr>
        <p:spPr>
          <a:xfrm>
            <a:off x="9103466" y="1452873"/>
            <a:ext cx="2696475" cy="787128"/>
          </a:xfrm>
          <a:prstGeom prst="roundRect">
            <a:avLst>
              <a:gd name="adj" fmla="val 0"/>
            </a:avLst>
          </a:prstGeom>
          <a:solidFill>
            <a:srgbClr val="0505AB">
              <a:alpha val="17000"/>
            </a:srgbClr>
          </a:solidFill>
          <a:ln w="19050">
            <a:solidFill>
              <a:schemeClr val="bg1">
                <a:alpha val="54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7" name="矩形 76" hidden="1">
            <a:extLst>
              <a:ext uri="{FF2B5EF4-FFF2-40B4-BE49-F238E27FC236}">
                <a16:creationId xmlns:a16="http://schemas.microsoft.com/office/drawing/2014/main" id="{14B52078-D425-4768-8106-7A4BC543631F}"/>
              </a:ext>
            </a:extLst>
          </p:cNvPr>
          <p:cNvSpPr/>
          <p:nvPr/>
        </p:nvSpPr>
        <p:spPr>
          <a:xfrm>
            <a:off x="-1402" y="-26734"/>
            <a:ext cx="12193402" cy="1255994"/>
          </a:xfrm>
          <a:prstGeom prst="rect">
            <a:avLst/>
          </a:prstGeom>
          <a:gradFill>
            <a:gsLst>
              <a:gs pos="0">
                <a:schemeClr val="bg2">
                  <a:lumMod val="10000"/>
                </a:schemeClr>
              </a:gs>
              <a:gs pos="100000">
                <a:srgbClr val="000000"/>
              </a:gs>
            </a:gsLst>
            <a:path path="rect">
              <a:fillToRect l="100000" t="100000"/>
            </a:path>
          </a:gradFill>
          <a:ln>
            <a:noFill/>
          </a:ln>
          <a:effectLst>
            <a:innerShdw blurRad="317500" dist="1270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片 4" descr="一張含有 文字, 標誌 的圖片&#10;&#10;自動產生的描述">
            <a:extLst>
              <a:ext uri="{FF2B5EF4-FFF2-40B4-BE49-F238E27FC236}">
                <a16:creationId xmlns:a16="http://schemas.microsoft.com/office/drawing/2014/main" id="{DC91FCA2-4691-4880-AF7C-62D2672F20C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586" y="2032303"/>
            <a:ext cx="6255083" cy="4287583"/>
          </a:xfrm>
          <a:prstGeom prst="rect">
            <a:avLst/>
          </a:prstGeom>
          <a:effectLst>
            <a:outerShdw blurRad="254000" dist="228600" dir="5400000" algn="t" rotWithShape="0">
              <a:prstClr val="black">
                <a:alpha val="61000"/>
              </a:prstClr>
            </a:outerShdw>
          </a:effectLst>
        </p:spPr>
      </p:pic>
      <p:cxnSp>
        <p:nvCxnSpPr>
          <p:cNvPr id="101" name="接點: 肘形 100">
            <a:extLst>
              <a:ext uri="{FF2B5EF4-FFF2-40B4-BE49-F238E27FC236}">
                <a16:creationId xmlns:a16="http://schemas.microsoft.com/office/drawing/2014/main" id="{E8133D52-8187-4227-A61B-98A1890230FA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68756" y="3407628"/>
            <a:ext cx="3833281" cy="1691628"/>
          </a:xfrm>
          <a:prstGeom prst="bentConnector3">
            <a:avLst>
              <a:gd name="adj1" fmla="val 52362"/>
            </a:avLst>
          </a:prstGeom>
          <a:ln w="9525">
            <a:solidFill>
              <a:schemeClr val="bg1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標題 5" hidden="1">
            <a:extLst>
              <a:ext uri="{FF2B5EF4-FFF2-40B4-BE49-F238E27FC236}">
                <a16:creationId xmlns:a16="http://schemas.microsoft.com/office/drawing/2014/main" id="{7F488CF8-31F8-47AC-BCE9-BDAB528AE6CB}"/>
              </a:ext>
            </a:extLst>
          </p:cNvPr>
          <p:cNvSpPr txBox="1">
            <a:spLocks/>
          </p:cNvSpPr>
          <p:nvPr/>
        </p:nvSpPr>
        <p:spPr>
          <a:xfrm>
            <a:off x="1362613" y="384246"/>
            <a:ext cx="9337519" cy="8120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lang="zh-TW" altLang="en-US" sz="4200" b="0" i="0" kern="1200">
                <a:solidFill>
                  <a:schemeClr val="bg1"/>
                </a:solidFill>
                <a:latin typeface="+mj-ea"/>
                <a:ea typeface="+mj-ea"/>
                <a:cs typeface="Gautami" panose="020B0502040204020203" pitchFamily="34" charset="0"/>
                <a:sym typeface="Arial"/>
              </a:defRPr>
            </a:lvl1pPr>
          </a:lstStyle>
          <a:p>
            <a:pPr algn="ctr"/>
            <a:r>
              <a:rPr lang="zh-TW" altLang="en-US" sz="4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4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QuCPE-7012  </a:t>
            </a:r>
            <a:r>
              <a:rPr lang="zh-TW" altLang="en-US" sz="4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內部設計揭密</a:t>
            </a:r>
            <a:r>
              <a:rPr lang="en-US" altLang="zh-TW" sz="4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!</a:t>
            </a:r>
            <a:endParaRPr lang="zh-TW" altLang="en-US" sz="40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44D40038-56EE-4D33-875A-319320845254}"/>
              </a:ext>
            </a:extLst>
          </p:cNvPr>
          <p:cNvSpPr/>
          <p:nvPr/>
        </p:nvSpPr>
        <p:spPr>
          <a:xfrm>
            <a:off x="4549216" y="5943397"/>
            <a:ext cx="1681538" cy="279308"/>
          </a:xfrm>
          <a:prstGeom prst="roundRect">
            <a:avLst/>
          </a:prstGeom>
          <a:solidFill>
            <a:srgbClr val="FF0066">
              <a:alpha val="4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7" name="矩形: 圓角 106">
            <a:extLst>
              <a:ext uri="{FF2B5EF4-FFF2-40B4-BE49-F238E27FC236}">
                <a16:creationId xmlns:a16="http://schemas.microsoft.com/office/drawing/2014/main" id="{DC192FF9-08AD-4E12-8535-0E645D5FB4D6}"/>
              </a:ext>
            </a:extLst>
          </p:cNvPr>
          <p:cNvSpPr/>
          <p:nvPr/>
        </p:nvSpPr>
        <p:spPr>
          <a:xfrm>
            <a:off x="6230754" y="5951003"/>
            <a:ext cx="840771" cy="279308"/>
          </a:xfrm>
          <a:prstGeom prst="roundRect">
            <a:avLst/>
          </a:prstGeom>
          <a:solidFill>
            <a:srgbClr val="00B0F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55021003-2065-40E0-97ED-BBAA0FFECA52}"/>
              </a:ext>
            </a:extLst>
          </p:cNvPr>
          <p:cNvSpPr txBox="1"/>
          <p:nvPr/>
        </p:nvSpPr>
        <p:spPr>
          <a:xfrm>
            <a:off x="704937" y="2015063"/>
            <a:ext cx="1774481" cy="907819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rPr>
              <a:t>Xeon </a:t>
            </a:r>
            <a:r>
              <a:rPr lang="en-US" altLang="zh-TW" sz="1200" kern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rPr>
              <a:t>D-2123IT</a:t>
            </a: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rPr>
              <a:t>Xeon D-2146NT</a:t>
            </a: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rPr>
              <a:t>Xeon D-2166NT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A8348C05-3A4C-45C7-8876-D9A8239A0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260" y="2037735"/>
            <a:ext cx="1062416" cy="968923"/>
          </a:xfrm>
          <a:prstGeom prst="rect">
            <a:avLst/>
          </a:prstGeom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548C0C30-D883-40AE-9F4F-E263F9BE4965}"/>
              </a:ext>
            </a:extLst>
          </p:cNvPr>
          <p:cNvSpPr txBox="1"/>
          <p:nvPr/>
        </p:nvSpPr>
        <p:spPr>
          <a:xfrm>
            <a:off x="704938" y="1428821"/>
            <a:ext cx="1983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Intel® Xeon®  D</a:t>
            </a:r>
            <a:b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b="1" kern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資料中心處理器</a:t>
            </a:r>
            <a:endParaRPr lang="en-US" altLang="zh-TW" b="1" kern="1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50B2A658-0636-41C7-817A-EFFDF5F77FCA}"/>
              </a:ext>
            </a:extLst>
          </p:cNvPr>
          <p:cNvSpPr txBox="1"/>
          <p:nvPr/>
        </p:nvSpPr>
        <p:spPr>
          <a:xfrm>
            <a:off x="713989" y="3193153"/>
            <a:ext cx="2132965" cy="907819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個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Gen3 x 8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擴展槽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(FH/HL)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B8E79BFA-12CE-4297-978D-F16F4540BE59}"/>
              </a:ext>
            </a:extLst>
          </p:cNvPr>
          <p:cNvSpPr txBox="1"/>
          <p:nvPr/>
        </p:nvSpPr>
        <p:spPr>
          <a:xfrm>
            <a:off x="744399" y="4375090"/>
            <a:ext cx="2294186" cy="907819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個網路模組擴展槽</a:t>
            </a:r>
            <a:b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支援更多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 / 25GbE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D8819199-55DF-4345-A03D-2837B05D5019}"/>
              </a:ext>
            </a:extLst>
          </p:cNvPr>
          <p:cNvSpPr txBox="1"/>
          <p:nvPr/>
        </p:nvSpPr>
        <p:spPr>
          <a:xfrm>
            <a:off x="704937" y="5865976"/>
            <a:ext cx="2423439" cy="550663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GbE RJ45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 </a:t>
            </a: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(QuCPE-7012)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203557C5-1384-446E-B247-81172388A862}"/>
              </a:ext>
            </a:extLst>
          </p:cNvPr>
          <p:cNvSpPr txBox="1"/>
          <p:nvPr/>
        </p:nvSpPr>
        <p:spPr>
          <a:xfrm>
            <a:off x="9269635" y="1501749"/>
            <a:ext cx="2132965" cy="667431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300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瓦電源供應</a:t>
            </a:r>
            <a:b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主要與備援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93DBB46E-866B-416E-BE8D-52FD6000A7F5}"/>
              </a:ext>
            </a:extLst>
          </p:cNvPr>
          <p:cNvSpPr txBox="1"/>
          <p:nvPr/>
        </p:nvSpPr>
        <p:spPr>
          <a:xfrm>
            <a:off x="9279551" y="2718948"/>
            <a:ext cx="2132965" cy="68664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個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DDR4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記憶體插槽支援雙通道加速最大支援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128GB</a:t>
            </a: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91DB5D5B-40FA-4656-AB61-F2C22751BC97}"/>
              </a:ext>
            </a:extLst>
          </p:cNvPr>
          <p:cNvSpPr txBox="1"/>
          <p:nvPr/>
        </p:nvSpPr>
        <p:spPr>
          <a:xfrm>
            <a:off x="9279551" y="4268318"/>
            <a:ext cx="2132965" cy="68664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個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吋硬碟槽</a:t>
            </a:r>
            <a:b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SATA 6Gbps</a:t>
            </a: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28485190-10F7-4D99-985F-47834AE685CC}"/>
              </a:ext>
            </a:extLst>
          </p:cNvPr>
          <p:cNvSpPr txBox="1"/>
          <p:nvPr/>
        </p:nvSpPr>
        <p:spPr>
          <a:xfrm>
            <a:off x="9279551" y="5793981"/>
            <a:ext cx="2132965" cy="68664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 SFP+</a:t>
            </a:r>
            <a:b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光纖網路</a:t>
            </a:r>
          </a:p>
        </p:txBody>
      </p:sp>
      <p:cxnSp>
        <p:nvCxnSpPr>
          <p:cNvPr id="65" name="接點: 肘形 64">
            <a:extLst>
              <a:ext uri="{FF2B5EF4-FFF2-40B4-BE49-F238E27FC236}">
                <a16:creationId xmlns:a16="http://schemas.microsoft.com/office/drawing/2014/main" id="{4F3D1659-AAEC-4153-B75E-FFF10B34BB7D}"/>
              </a:ext>
            </a:extLst>
          </p:cNvPr>
          <p:cNvCxnSpPr>
            <a:cxnSpLocks/>
          </p:cNvCxnSpPr>
          <p:nvPr/>
        </p:nvCxnSpPr>
        <p:spPr>
          <a:xfrm rot="10800000" flipV="1">
            <a:off x="8050454" y="4647898"/>
            <a:ext cx="1051582" cy="405909"/>
          </a:xfrm>
          <a:prstGeom prst="bentConnector3">
            <a:avLst>
              <a:gd name="adj1" fmla="val 18841"/>
            </a:avLst>
          </a:prstGeom>
          <a:ln w="12700">
            <a:solidFill>
              <a:schemeClr val="bg1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接點: 肘形 78">
            <a:extLst>
              <a:ext uri="{FF2B5EF4-FFF2-40B4-BE49-F238E27FC236}">
                <a16:creationId xmlns:a16="http://schemas.microsoft.com/office/drawing/2014/main" id="{70F59EC6-6E01-457F-9F4B-FB2F9290ACAB}"/>
              </a:ext>
            </a:extLst>
          </p:cNvPr>
          <p:cNvCxnSpPr>
            <a:cxnSpLocks/>
            <a:endCxn id="68" idx="2"/>
          </p:cNvCxnSpPr>
          <p:nvPr/>
        </p:nvCxnSpPr>
        <p:spPr>
          <a:xfrm flipV="1">
            <a:off x="3203878" y="6222705"/>
            <a:ext cx="2186107" cy="181130"/>
          </a:xfrm>
          <a:prstGeom prst="bentConnector2">
            <a:avLst/>
          </a:prstGeom>
          <a:ln w="12700">
            <a:solidFill>
              <a:schemeClr val="bg1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接點: 肘形 63">
            <a:extLst>
              <a:ext uri="{FF2B5EF4-FFF2-40B4-BE49-F238E27FC236}">
                <a16:creationId xmlns:a16="http://schemas.microsoft.com/office/drawing/2014/main" id="{4C9C49A1-6C47-43BD-9B05-CB0ABAA2771C}"/>
              </a:ext>
            </a:extLst>
          </p:cNvPr>
          <p:cNvCxnSpPr>
            <a:cxnSpLocks/>
          </p:cNvCxnSpPr>
          <p:nvPr/>
        </p:nvCxnSpPr>
        <p:spPr>
          <a:xfrm>
            <a:off x="3203878" y="4537709"/>
            <a:ext cx="986828" cy="676079"/>
          </a:xfrm>
          <a:prstGeom prst="bentConnector3">
            <a:avLst>
              <a:gd name="adj1" fmla="val 100459"/>
            </a:avLst>
          </a:prstGeom>
          <a:ln w="12700">
            <a:solidFill>
              <a:schemeClr val="bg1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接點: 肘形 69">
            <a:extLst>
              <a:ext uri="{FF2B5EF4-FFF2-40B4-BE49-F238E27FC236}">
                <a16:creationId xmlns:a16="http://schemas.microsoft.com/office/drawing/2014/main" id="{909E61B9-C0B8-43BA-939C-BD1C65B2EE47}"/>
              </a:ext>
            </a:extLst>
          </p:cNvPr>
          <p:cNvCxnSpPr>
            <a:cxnSpLocks/>
          </p:cNvCxnSpPr>
          <p:nvPr/>
        </p:nvCxnSpPr>
        <p:spPr>
          <a:xfrm>
            <a:off x="3203879" y="2029394"/>
            <a:ext cx="2750530" cy="2596015"/>
          </a:xfrm>
          <a:prstGeom prst="bentConnector3">
            <a:avLst>
              <a:gd name="adj1" fmla="val 99702"/>
            </a:avLst>
          </a:prstGeom>
          <a:ln w="12700">
            <a:solidFill>
              <a:schemeClr val="bg1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接點 75">
            <a:extLst>
              <a:ext uri="{FF2B5EF4-FFF2-40B4-BE49-F238E27FC236}">
                <a16:creationId xmlns:a16="http://schemas.microsoft.com/office/drawing/2014/main" id="{85C6EA9D-8902-4629-8CCF-55669714F3B1}"/>
              </a:ext>
            </a:extLst>
          </p:cNvPr>
          <p:cNvCxnSpPr>
            <a:cxnSpLocks/>
          </p:cNvCxnSpPr>
          <p:nvPr/>
        </p:nvCxnSpPr>
        <p:spPr>
          <a:xfrm flipV="1">
            <a:off x="3203878" y="3407629"/>
            <a:ext cx="1412341" cy="13602"/>
          </a:xfrm>
          <a:prstGeom prst="line">
            <a:avLst/>
          </a:prstGeom>
          <a:ln w="12700">
            <a:solidFill>
              <a:schemeClr val="bg1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接點: 肘形 85">
            <a:extLst>
              <a:ext uri="{FF2B5EF4-FFF2-40B4-BE49-F238E27FC236}">
                <a16:creationId xmlns:a16="http://schemas.microsoft.com/office/drawing/2014/main" id="{DD7C7F66-AA45-4C60-8599-55181F942018}"/>
              </a:ext>
            </a:extLst>
          </p:cNvPr>
          <p:cNvCxnSpPr>
            <a:cxnSpLocks/>
          </p:cNvCxnSpPr>
          <p:nvPr/>
        </p:nvCxnSpPr>
        <p:spPr>
          <a:xfrm rot="10800000" flipV="1">
            <a:off x="7884520" y="1867829"/>
            <a:ext cx="1217516" cy="746396"/>
          </a:xfrm>
          <a:prstGeom prst="bentConnector3">
            <a:avLst>
              <a:gd name="adj1" fmla="val 100565"/>
            </a:avLst>
          </a:prstGeom>
          <a:ln w="12700">
            <a:solidFill>
              <a:schemeClr val="bg1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接點: 肘形 93">
            <a:extLst>
              <a:ext uri="{FF2B5EF4-FFF2-40B4-BE49-F238E27FC236}">
                <a16:creationId xmlns:a16="http://schemas.microsoft.com/office/drawing/2014/main" id="{30211E7D-7087-4485-A4AE-164597C49B2B}"/>
              </a:ext>
            </a:extLst>
          </p:cNvPr>
          <p:cNvCxnSpPr>
            <a:cxnSpLocks/>
          </p:cNvCxnSpPr>
          <p:nvPr/>
        </p:nvCxnSpPr>
        <p:spPr>
          <a:xfrm rot="10800000" flipV="1">
            <a:off x="6770944" y="3016175"/>
            <a:ext cx="2331092" cy="1758327"/>
          </a:xfrm>
          <a:prstGeom prst="bentConnector3">
            <a:avLst>
              <a:gd name="adj1" fmla="val 99324"/>
            </a:avLst>
          </a:prstGeom>
          <a:ln w="12700">
            <a:solidFill>
              <a:schemeClr val="bg1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接點: 肘形 107">
            <a:extLst>
              <a:ext uri="{FF2B5EF4-FFF2-40B4-BE49-F238E27FC236}">
                <a16:creationId xmlns:a16="http://schemas.microsoft.com/office/drawing/2014/main" id="{D92BC8F8-E2BF-4FD2-B2B3-08AA214EDE72}"/>
              </a:ext>
            </a:extLst>
          </p:cNvPr>
          <p:cNvCxnSpPr>
            <a:cxnSpLocks/>
          </p:cNvCxnSpPr>
          <p:nvPr/>
        </p:nvCxnSpPr>
        <p:spPr>
          <a:xfrm rot="10800000">
            <a:off x="6671356" y="6230311"/>
            <a:ext cx="2430680" cy="172590"/>
          </a:xfrm>
          <a:prstGeom prst="bentConnector3">
            <a:avLst>
              <a:gd name="adj1" fmla="val 99911"/>
            </a:avLst>
          </a:prstGeom>
          <a:ln w="12700">
            <a:solidFill>
              <a:schemeClr val="bg1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標題 13">
            <a:extLst>
              <a:ext uri="{FF2B5EF4-FFF2-40B4-BE49-F238E27FC236}">
                <a16:creationId xmlns:a16="http://schemas.microsoft.com/office/drawing/2014/main" id="{B76A7456-76EA-1BC0-74A5-BD389572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4000" dirty="0">
                <a:latin typeface="Arial" panose="020B0604020202020204" pitchFamily="34" charset="0"/>
                <a:sym typeface="Arial" panose="020B0604020202020204" pitchFamily="34" charset="0"/>
              </a:rPr>
              <a:t>QuCPE-7012  </a:t>
            </a:r>
            <a:r>
              <a:rPr lang="zh-TW" altLang="en-US" sz="4000" dirty="0">
                <a:latin typeface="Arial" panose="020B0604020202020204" pitchFamily="34" charset="0"/>
                <a:sym typeface="Arial" panose="020B0604020202020204" pitchFamily="34" charset="0"/>
              </a:rPr>
              <a:t>內部設計揭密</a:t>
            </a:r>
            <a:r>
              <a:rPr lang="en-US" altLang="zh-TW" sz="4000" dirty="0">
                <a:latin typeface="Arial" panose="020B0604020202020204" pitchFamily="34" charset="0"/>
                <a:sym typeface="Arial" panose="020B0604020202020204" pitchFamily="34" charset="0"/>
              </a:rPr>
              <a:t>!</a:t>
            </a:r>
            <a:endParaRPr lang="zh-TW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49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84A2823-8F4E-0491-F40C-A8BE29B384DC}"/>
              </a:ext>
            </a:extLst>
          </p:cNvPr>
          <p:cNvSpPr/>
          <p:nvPr/>
        </p:nvSpPr>
        <p:spPr>
          <a:xfrm>
            <a:off x="1347760" y="3308516"/>
            <a:ext cx="1863342" cy="3106177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6147607-24B3-4D70-247C-00E9630B81F5}"/>
              </a:ext>
            </a:extLst>
          </p:cNvPr>
          <p:cNvSpPr/>
          <p:nvPr/>
        </p:nvSpPr>
        <p:spPr>
          <a:xfrm>
            <a:off x="5671874" y="2166358"/>
            <a:ext cx="2402743" cy="4248336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B9B11FF3-EEFA-F9EA-DA20-F3661C2A17C0}"/>
              </a:ext>
            </a:extLst>
          </p:cNvPr>
          <p:cNvSpPr/>
          <p:nvPr/>
        </p:nvSpPr>
        <p:spPr>
          <a:xfrm>
            <a:off x="1350230" y="2166356"/>
            <a:ext cx="9491531" cy="1142161"/>
          </a:xfrm>
          <a:prstGeom prst="roundRect">
            <a:avLst>
              <a:gd name="adj" fmla="val 0"/>
            </a:avLst>
          </a:prstGeom>
          <a:solidFill>
            <a:srgbClr val="0505AB">
              <a:alpha val="54902"/>
            </a:srgbClr>
          </a:solidFill>
          <a:ln w="19050">
            <a:noFill/>
          </a:ln>
          <a:effectLst>
            <a:outerShdw blurRad="3175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7B89C7F6-2709-D989-8105-81D0052965A3}"/>
              </a:ext>
            </a:extLst>
          </p:cNvPr>
          <p:cNvSpPr/>
          <p:nvPr/>
        </p:nvSpPr>
        <p:spPr>
          <a:xfrm>
            <a:off x="1350229" y="5215100"/>
            <a:ext cx="9491531" cy="696283"/>
          </a:xfrm>
          <a:prstGeom prst="roundRect">
            <a:avLst>
              <a:gd name="adj" fmla="val 0"/>
            </a:avLst>
          </a:prstGeom>
          <a:solidFill>
            <a:srgbClr val="0505AB">
              <a:alpha val="25000"/>
            </a:srgbClr>
          </a:solidFill>
          <a:ln w="19050">
            <a:noFill/>
          </a:ln>
          <a:effectLst>
            <a:outerShdw blurRad="3175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6F3DF419-541A-166C-F9E8-C74D691DD283}"/>
              </a:ext>
            </a:extLst>
          </p:cNvPr>
          <p:cNvSpPr/>
          <p:nvPr/>
        </p:nvSpPr>
        <p:spPr>
          <a:xfrm>
            <a:off x="1350229" y="3955563"/>
            <a:ext cx="9491531" cy="696283"/>
          </a:xfrm>
          <a:prstGeom prst="roundRect">
            <a:avLst>
              <a:gd name="adj" fmla="val 0"/>
            </a:avLst>
          </a:prstGeom>
          <a:solidFill>
            <a:srgbClr val="0505AB">
              <a:alpha val="25000"/>
            </a:srgbClr>
          </a:solidFill>
          <a:ln w="19050">
            <a:noFill/>
          </a:ln>
          <a:effectLst>
            <a:outerShdw blurRad="3175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19" name="表格 5">
            <a:extLst>
              <a:ext uri="{FF2B5EF4-FFF2-40B4-BE49-F238E27FC236}">
                <a16:creationId xmlns:a16="http://schemas.microsoft.com/office/drawing/2014/main" id="{D97F87F4-6DB0-497A-BF76-4FD1522A94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292059"/>
              </p:ext>
            </p:extLst>
          </p:nvPr>
        </p:nvGraphicFramePr>
        <p:xfrm>
          <a:off x="1350231" y="2166357"/>
          <a:ext cx="9491535" cy="4248336"/>
        </p:xfrm>
        <a:graphic>
          <a:graphicData uri="http://schemas.openxmlformats.org/drawingml/2006/table">
            <a:tbl>
              <a:tblPr firstRow="1" bandRow="1">
                <a:effectLst>
                  <a:outerShdw blurRad="114300" dist="152400" dir="8820000" algn="r" rotWithShape="0">
                    <a:prstClr val="black">
                      <a:alpha val="21000"/>
                    </a:prstClr>
                  </a:outerShdw>
                </a:effectLst>
                <a:tableStyleId>{5C22544A-7EE6-4342-B048-85BDC9FD1C3A}</a:tableStyleId>
              </a:tblPr>
              <a:tblGrid>
                <a:gridCol w="1633731">
                  <a:extLst>
                    <a:ext uri="{9D8B030D-6E8A-4147-A177-3AD203B41FA5}">
                      <a16:colId xmlns:a16="http://schemas.microsoft.com/office/drawing/2014/main" val="1793695931"/>
                    </a:ext>
                  </a:extLst>
                </a:gridCol>
                <a:gridCol w="2637993">
                  <a:extLst>
                    <a:ext uri="{9D8B030D-6E8A-4147-A177-3AD203B41FA5}">
                      <a16:colId xmlns:a16="http://schemas.microsoft.com/office/drawing/2014/main" val="1212819420"/>
                    </a:ext>
                  </a:extLst>
                </a:gridCol>
                <a:gridCol w="2475412">
                  <a:extLst>
                    <a:ext uri="{9D8B030D-6E8A-4147-A177-3AD203B41FA5}">
                      <a16:colId xmlns:a16="http://schemas.microsoft.com/office/drawing/2014/main" val="1575057935"/>
                    </a:ext>
                  </a:extLst>
                </a:gridCol>
                <a:gridCol w="2744399">
                  <a:extLst>
                    <a:ext uri="{9D8B030D-6E8A-4147-A177-3AD203B41FA5}">
                      <a16:colId xmlns:a16="http://schemas.microsoft.com/office/drawing/2014/main" val="1023449535"/>
                    </a:ext>
                  </a:extLst>
                </a:gridCol>
              </a:tblGrid>
              <a:tr h="10810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TW" altLang="en-US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Open Sans" panose="020B0606030504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PulM-10G4SF-XL710</a:t>
                      </a:r>
                    </a:p>
                  </a:txBody>
                  <a:tcPr marL="121920" marR="121920" marT="60960" marB="144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PulM-10G4SF-MLX</a:t>
                      </a:r>
                    </a:p>
                  </a:txBody>
                  <a:tcPr marL="121920" marR="121920" marT="60960" marB="144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PulM-25G2SF-MLX</a:t>
                      </a:r>
                    </a:p>
                  </a:txBody>
                  <a:tcPr marL="121920" marR="121920" marT="60960" marB="144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970155"/>
                  </a:ext>
                </a:extLst>
              </a:tr>
              <a:tr h="6357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速率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10</a:t>
                      </a:r>
                      <a:r>
                        <a:rPr lang="zh-TW" altLang="en-US" sz="14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GbE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Open Sans" panose="020B0606030504020204" pitchFamily="34" charset="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10</a:t>
                      </a:r>
                      <a:r>
                        <a:rPr lang="zh-TW" altLang="en-US" sz="1400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GbE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Open Sans" panose="020B0606030504020204" pitchFamily="34" charset="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25</a:t>
                      </a:r>
                      <a:r>
                        <a:rPr lang="zh-TW" altLang="en-US" sz="14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GbE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Open Sans" panose="020B0606030504020204" pitchFamily="34" charset="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886712"/>
                  </a:ext>
                </a:extLst>
              </a:tr>
              <a:tr h="72135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網路埠數量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4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Open Sans" panose="020B0606030504020204" pitchFamily="34" charset="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4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Open Sans" panose="020B0606030504020204" pitchFamily="34" charset="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2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Open Sans" panose="020B0606030504020204" pitchFamily="34" charset="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529802"/>
                  </a:ext>
                </a:extLst>
              </a:tr>
              <a:tr h="5666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網路介面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SFP+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Open Sans" panose="020B0606030504020204" pitchFamily="34" charset="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SFP+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Open Sans" panose="020B0606030504020204" pitchFamily="34" charset="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SFP28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166586"/>
                  </a:ext>
                </a:extLst>
              </a:tr>
              <a:tr h="72629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晶片</a:t>
                      </a:r>
                      <a:endParaRPr lang="en-US" altLang="zh-TW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Open Sans" panose="020B0606030504020204" pitchFamily="34" charset="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Intel</a:t>
                      </a:r>
                    </a:p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XL710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Open Sans" panose="020B0606030504020204" pitchFamily="34" charset="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Nvidia </a:t>
                      </a:r>
                    </a:p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Mellanox ConnectX-4 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Nvidia</a:t>
                      </a:r>
                    </a:p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Mellanox ConnectX-4 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Open Sans" panose="020B0606030504020204" pitchFamily="34" charset="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787698"/>
                  </a:ext>
                </a:extLst>
              </a:tr>
              <a:tr h="5172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匯流排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PCIe 3.0 x8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PCIe 3.0 x8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Open Sans" panose="020B0606030504020204" pitchFamily="34" charset="0"/>
                          <a:sym typeface="Arial" panose="020B0604020202020204" pitchFamily="34" charset="0"/>
                        </a:rPr>
                        <a:t>PCIe 3.0 x8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102844"/>
                  </a:ext>
                </a:extLst>
              </a:tr>
            </a:tbl>
          </a:graphicData>
        </a:graphic>
      </p:graphicFrame>
      <p:pic>
        <p:nvPicPr>
          <p:cNvPr id="38" name="圖片 37">
            <a:extLst>
              <a:ext uri="{FF2B5EF4-FFF2-40B4-BE49-F238E27FC236}">
                <a16:creationId xmlns:a16="http://schemas.microsoft.com/office/drawing/2014/main" id="{04696244-F4F1-4272-8D9E-25018626A96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82" y="1744234"/>
            <a:ext cx="2052054" cy="1144045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E9B8B726-D4D2-4441-890F-39C6787514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655" y="1799451"/>
            <a:ext cx="1979202" cy="989601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5BF77DE4-AA8C-46F8-B3F8-FA3EEBD8B1A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8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597" y="1783189"/>
            <a:ext cx="2141643" cy="1105090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FD19CB91-CE01-41AF-9A76-329E1E878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 應付未來的業務增長需求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高速網路擴展槽</a:t>
            </a:r>
          </a:p>
        </p:txBody>
      </p:sp>
      <p:grpSp>
        <p:nvGrpSpPr>
          <p:cNvPr id="15" name="群組 14" hidden="1">
            <a:extLst>
              <a:ext uri="{FF2B5EF4-FFF2-40B4-BE49-F238E27FC236}">
                <a16:creationId xmlns:a16="http://schemas.microsoft.com/office/drawing/2014/main" id="{BFC578E6-835B-432E-B0B5-406630611D6A}"/>
              </a:ext>
            </a:extLst>
          </p:cNvPr>
          <p:cNvGrpSpPr/>
          <p:nvPr/>
        </p:nvGrpSpPr>
        <p:grpSpPr>
          <a:xfrm>
            <a:off x="5480365" y="1421394"/>
            <a:ext cx="4396966" cy="4993299"/>
            <a:chOff x="5480365" y="1466662"/>
            <a:chExt cx="4396966" cy="4689692"/>
          </a:xfrm>
        </p:grpSpPr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E505316E-5595-458B-8EB3-6E89EA6E3FF3}"/>
                </a:ext>
              </a:extLst>
            </p:cNvPr>
            <p:cNvCxnSpPr>
              <a:cxnSpLocks/>
            </p:cNvCxnSpPr>
            <p:nvPr/>
          </p:nvCxnSpPr>
          <p:spPr>
            <a:xfrm>
              <a:off x="5480365" y="1466662"/>
              <a:ext cx="0" cy="4689692"/>
            </a:xfrm>
            <a:prstGeom prst="line">
              <a:avLst/>
            </a:prstGeom>
            <a:ln w="12700">
              <a:gradFill>
                <a:gsLst>
                  <a:gs pos="0">
                    <a:srgbClr val="FF3300">
                      <a:alpha val="0"/>
                    </a:srgbClr>
                  </a:gs>
                  <a:gs pos="59000">
                    <a:schemeClr val="bg1">
                      <a:lumMod val="95000"/>
                    </a:schemeClr>
                  </a:gs>
                  <a:gs pos="100000">
                    <a:srgbClr val="FF3300">
                      <a:alpha val="0"/>
                    </a:srgbClr>
                  </a:gs>
                  <a:gs pos="95000">
                    <a:srgbClr val="FF3300"/>
                  </a:gs>
                  <a:gs pos="5000">
                    <a:srgbClr val="CC2700"/>
                  </a:gs>
                </a:gsLst>
                <a:lin ang="5400000" scaled="1"/>
              </a:gradFill>
            </a:ln>
            <a:effectLst>
              <a:outerShdw blurRad="50800" dist="38100" algn="l" rotWithShape="0">
                <a:prstClr val="black">
                  <a:alpha val="7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8CCF3C4A-DECC-4E4A-AE75-230611681B2D}"/>
                </a:ext>
              </a:extLst>
            </p:cNvPr>
            <p:cNvCxnSpPr>
              <a:cxnSpLocks/>
            </p:cNvCxnSpPr>
            <p:nvPr/>
          </p:nvCxnSpPr>
          <p:spPr>
            <a:xfrm>
              <a:off x="9877331" y="1466662"/>
              <a:ext cx="0" cy="4689692"/>
            </a:xfrm>
            <a:prstGeom prst="line">
              <a:avLst/>
            </a:prstGeom>
            <a:ln w="12700">
              <a:gradFill>
                <a:gsLst>
                  <a:gs pos="0">
                    <a:srgbClr val="FF3300">
                      <a:alpha val="0"/>
                    </a:srgbClr>
                  </a:gs>
                  <a:gs pos="59000">
                    <a:schemeClr val="bg1">
                      <a:lumMod val="95000"/>
                    </a:schemeClr>
                  </a:gs>
                  <a:gs pos="100000">
                    <a:srgbClr val="FF3300">
                      <a:alpha val="0"/>
                    </a:srgbClr>
                  </a:gs>
                  <a:gs pos="95000">
                    <a:srgbClr val="FF3300"/>
                  </a:gs>
                  <a:gs pos="5000">
                    <a:srgbClr val="CC2700"/>
                  </a:gs>
                </a:gsLst>
                <a:lin ang="5400000" scaled="1"/>
              </a:gradFill>
            </a:ln>
            <a:effectLst>
              <a:outerShdw blurRad="50800" dist="38100" algn="l" rotWithShape="0">
                <a:prstClr val="black">
                  <a:alpha val="7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BA8CC4AB-4BAC-447F-8F22-A1E3EA048989}"/>
                </a:ext>
              </a:extLst>
            </p:cNvPr>
            <p:cNvCxnSpPr>
              <a:cxnSpLocks/>
            </p:cNvCxnSpPr>
            <p:nvPr/>
          </p:nvCxnSpPr>
          <p:spPr>
            <a:xfrm>
              <a:off x="7726400" y="1466662"/>
              <a:ext cx="0" cy="4689692"/>
            </a:xfrm>
            <a:prstGeom prst="line">
              <a:avLst/>
            </a:prstGeom>
            <a:ln w="12700">
              <a:gradFill>
                <a:gsLst>
                  <a:gs pos="0">
                    <a:srgbClr val="FF3300">
                      <a:alpha val="0"/>
                    </a:srgbClr>
                  </a:gs>
                  <a:gs pos="59000">
                    <a:schemeClr val="bg1">
                      <a:lumMod val="95000"/>
                    </a:schemeClr>
                  </a:gs>
                  <a:gs pos="100000">
                    <a:srgbClr val="FF3300">
                      <a:alpha val="0"/>
                    </a:srgbClr>
                  </a:gs>
                  <a:gs pos="95000">
                    <a:srgbClr val="FF3300"/>
                  </a:gs>
                  <a:gs pos="5000">
                    <a:srgbClr val="CC2700"/>
                  </a:gs>
                </a:gsLst>
                <a:lin ang="5400000" scaled="1"/>
              </a:gradFill>
            </a:ln>
            <a:effectLst>
              <a:outerShdw blurRad="50800" dist="38100" algn="l" rotWithShape="0">
                <a:prstClr val="black">
                  <a:alpha val="7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矩形 23" hidden="1">
            <a:extLst>
              <a:ext uri="{FF2B5EF4-FFF2-40B4-BE49-F238E27FC236}">
                <a16:creationId xmlns:a16="http://schemas.microsoft.com/office/drawing/2014/main" id="{CFA4B956-0B31-432F-8B5F-E77F2180A76F}"/>
              </a:ext>
            </a:extLst>
          </p:cNvPr>
          <p:cNvSpPr/>
          <p:nvPr/>
        </p:nvSpPr>
        <p:spPr>
          <a:xfrm>
            <a:off x="4066670" y="1421394"/>
            <a:ext cx="8125327" cy="4993300"/>
          </a:xfrm>
          <a:prstGeom prst="rect">
            <a:avLst/>
          </a:prstGeom>
          <a:noFill/>
          <a:ln w="15875">
            <a:gradFill>
              <a:gsLst>
                <a:gs pos="64000">
                  <a:schemeClr val="bg2">
                    <a:lumMod val="90000"/>
                  </a:schemeClr>
                </a:gs>
                <a:gs pos="24800">
                  <a:srgbClr val="FF3300"/>
                </a:gs>
                <a:gs pos="0">
                  <a:srgbClr val="FF3300"/>
                </a:gs>
                <a:gs pos="100000">
                  <a:srgbClr val="FF33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2" name="图片 57">
            <a:extLst>
              <a:ext uri="{FF2B5EF4-FFF2-40B4-BE49-F238E27FC236}">
                <a16:creationId xmlns:a16="http://schemas.microsoft.com/office/drawing/2014/main" id="{12894E20-3C7C-DAF5-1468-35534B7076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5770119" y="4119001"/>
            <a:ext cx="4248340" cy="343047"/>
          </a:xfrm>
          <a:prstGeom prst="rect">
            <a:avLst/>
          </a:prstGeom>
        </p:spPr>
      </p:pic>
      <p:pic>
        <p:nvPicPr>
          <p:cNvPr id="13" name="图片 57">
            <a:extLst>
              <a:ext uri="{FF2B5EF4-FFF2-40B4-BE49-F238E27FC236}">
                <a16:creationId xmlns:a16="http://schemas.microsoft.com/office/drawing/2014/main" id="{AB6E5546-43B8-95F1-82FB-57C633407A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3374944" y="4119003"/>
            <a:ext cx="4248340" cy="343047"/>
          </a:xfrm>
          <a:prstGeom prst="rect">
            <a:avLst/>
          </a:prstGeom>
        </p:spPr>
      </p:pic>
      <p:pic>
        <p:nvPicPr>
          <p:cNvPr id="14" name="图片 57">
            <a:extLst>
              <a:ext uri="{FF2B5EF4-FFF2-40B4-BE49-F238E27FC236}">
                <a16:creationId xmlns:a16="http://schemas.microsoft.com/office/drawing/2014/main" id="{AA7CB7D0-A501-DA21-760F-C1A8F484D4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905687" y="4119003"/>
            <a:ext cx="4248342" cy="34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77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6DF808F-2669-201A-C569-2E88AB8A966A}"/>
              </a:ext>
            </a:extLst>
          </p:cNvPr>
          <p:cNvSpPr/>
          <p:nvPr/>
        </p:nvSpPr>
        <p:spPr>
          <a:xfrm>
            <a:off x="0" y="0"/>
            <a:ext cx="517921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92DFA30-E28A-45E6-819D-14EDC6DD22D3}"/>
              </a:ext>
            </a:extLst>
          </p:cNvPr>
          <p:cNvSpPr txBox="1"/>
          <p:nvPr/>
        </p:nvSpPr>
        <p:spPr>
          <a:xfrm>
            <a:off x="677914" y="1197231"/>
            <a:ext cx="421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何謂</a:t>
            </a:r>
            <a:r>
              <a:rPr lang="en-US" altLang="zh-TW" sz="4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SR-IOV?</a:t>
            </a:r>
            <a:endParaRPr lang="zh-TW" altLang="en-US" sz="40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172D1B6-2F2D-5503-83D4-2E941C342D5E}"/>
              </a:ext>
            </a:extLst>
          </p:cNvPr>
          <p:cNvSpPr txBox="1"/>
          <p:nvPr/>
        </p:nvSpPr>
        <p:spPr>
          <a:xfrm>
            <a:off x="756605" y="1905117"/>
            <a:ext cx="4216073" cy="2500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TW" altLang="en-US" sz="1100" spc="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在新一代智慧網卡支援的</a:t>
            </a:r>
            <a:r>
              <a:rPr lang="en-US" altLang="zh-TW" sz="1100" spc="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SR-IOV</a:t>
            </a:r>
            <a:r>
              <a:rPr lang="zh-TW" altLang="en-US" sz="1100" spc="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技術下，，透過</a:t>
            </a:r>
            <a:r>
              <a:rPr lang="en-US" altLang="zh-TW" sz="1100" spc="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SR-IOV</a:t>
            </a:r>
            <a:r>
              <a:rPr lang="zh-TW" altLang="en-US" sz="1100" spc="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獨特的實體功能</a:t>
            </a:r>
            <a:r>
              <a:rPr lang="en-US" altLang="zh-TW" sz="1100" spc="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(Physical function)</a:t>
            </a:r>
            <a:r>
              <a:rPr lang="zh-TW" altLang="en-US" sz="1100" spc="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和虛擬功能</a:t>
            </a:r>
            <a:r>
              <a:rPr lang="en-US" altLang="zh-TW" sz="1100" spc="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(Virtual function)</a:t>
            </a:r>
            <a:r>
              <a:rPr lang="zh-TW" altLang="en-US" sz="1100" spc="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，虛擬機器可以直接的存取實體網卡資源，封包的轉送不再需要透過主機本身的作業系統做封包運算以及轉送，加上一個實體功能</a:t>
            </a:r>
            <a:r>
              <a:rPr lang="en-US" altLang="zh-TW" sz="1100" spc="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(Physical function)</a:t>
            </a:r>
            <a:r>
              <a:rPr lang="zh-TW" altLang="en-US" sz="1100" spc="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可以支援多個虛擬功能</a:t>
            </a:r>
            <a:r>
              <a:rPr lang="en-US" altLang="zh-TW" sz="1100" spc="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(virtual function)</a:t>
            </a:r>
            <a:r>
              <a:rPr lang="zh-TW" altLang="en-US" sz="1100" spc="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的特性，多個不同虛擬主機也可有效的共享單一實體網卡的資源。</a:t>
            </a:r>
            <a:endParaRPr lang="en-US" altLang="zh-TW" sz="1100" spc="1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TW" altLang="en-US" sz="1100" spc="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在</a:t>
            </a:r>
            <a:r>
              <a:rPr lang="en-US" altLang="zh-TW" sz="1100" spc="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SR-IOV</a:t>
            </a:r>
            <a:r>
              <a:rPr lang="zh-TW" altLang="en-US" sz="1100" spc="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技術的支援下，可以有效率的提升虛擬主機的封包轉發效率並大幅度的降低</a:t>
            </a:r>
            <a:r>
              <a:rPr lang="en-US" altLang="zh-TW" sz="1100" spc="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CPU</a:t>
            </a:r>
            <a:r>
              <a:rPr lang="zh-TW" altLang="en-US" sz="1100" spc="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使用資源。</a:t>
            </a:r>
            <a:endParaRPr lang="en-US" altLang="zh-TW" sz="1100" spc="1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BFB56FB-286A-F37A-E07B-87B1A1B77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0"/>
          <a:stretch/>
        </p:blipFill>
        <p:spPr>
          <a:xfrm>
            <a:off x="5179218" y="0"/>
            <a:ext cx="7012781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6D75B9F-E042-EA4F-394C-6F4A40A16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4" y="4716379"/>
            <a:ext cx="11843006" cy="133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79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文字, 監視器, 螢幕擷取畫面, 電腦 的圖片&#10;&#10;自動產生的描述">
            <a:extLst>
              <a:ext uri="{FF2B5EF4-FFF2-40B4-BE49-F238E27FC236}">
                <a16:creationId xmlns:a16="http://schemas.microsoft.com/office/drawing/2014/main" id="{B36013FB-3193-4F75-99D2-36C2AE8ED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 r="11666" b="18329"/>
          <a:stretch/>
        </p:blipFill>
        <p:spPr>
          <a:xfrm>
            <a:off x="1036636" y="1161700"/>
            <a:ext cx="10118726" cy="56963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207639"/>
            <a:ext cx="11038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SR-IOV </a:t>
            </a:r>
            <a:r>
              <a:rPr lang="zh-TW" altLang="en-US" sz="4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測試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24BFBBA7-9B30-55AF-CBC0-3A513C197C8A}"/>
              </a:ext>
            </a:extLst>
          </p:cNvPr>
          <p:cNvSpPr/>
          <p:nvPr/>
        </p:nvSpPr>
        <p:spPr>
          <a:xfrm>
            <a:off x="4189669" y="3055718"/>
            <a:ext cx="3812662" cy="2658186"/>
          </a:xfrm>
          <a:prstGeom prst="roundRect">
            <a:avLst>
              <a:gd name="adj" fmla="val 11901"/>
            </a:avLst>
          </a:prstGeom>
          <a:solidFill>
            <a:srgbClr val="0505AB">
              <a:alpha val="10196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EE2AA4F9-16BB-6A00-5AC7-D1BE11ED6E03}"/>
              </a:ext>
            </a:extLst>
          </p:cNvPr>
          <p:cNvCxnSpPr>
            <a:cxnSpLocks/>
          </p:cNvCxnSpPr>
          <p:nvPr/>
        </p:nvCxnSpPr>
        <p:spPr>
          <a:xfrm>
            <a:off x="4284134" y="3957245"/>
            <a:ext cx="1371597" cy="302683"/>
          </a:xfrm>
          <a:prstGeom prst="bentConnector3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接點: 肘形 14">
            <a:extLst>
              <a:ext uri="{FF2B5EF4-FFF2-40B4-BE49-F238E27FC236}">
                <a16:creationId xmlns:a16="http://schemas.microsoft.com/office/drawing/2014/main" id="{A3CD6D93-7FFD-A497-65F6-075E24463990}"/>
              </a:ext>
            </a:extLst>
          </p:cNvPr>
          <p:cNvCxnSpPr>
            <a:cxnSpLocks/>
          </p:cNvCxnSpPr>
          <p:nvPr/>
        </p:nvCxnSpPr>
        <p:spPr>
          <a:xfrm flipV="1">
            <a:off x="4284133" y="4509694"/>
            <a:ext cx="1371598" cy="260351"/>
          </a:xfrm>
          <a:prstGeom prst="bentConnector3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23ED750A-855A-497F-C21D-CF5519037513}"/>
              </a:ext>
            </a:extLst>
          </p:cNvPr>
          <p:cNvCxnSpPr>
            <a:cxnSpLocks/>
          </p:cNvCxnSpPr>
          <p:nvPr/>
        </p:nvCxnSpPr>
        <p:spPr>
          <a:xfrm rot="10800000" flipV="1">
            <a:off x="6536264" y="3957244"/>
            <a:ext cx="1371600" cy="302679"/>
          </a:xfrm>
          <a:prstGeom prst="bentConnector3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AC342A04-236A-C303-FB98-B6AD5FDE001B}"/>
              </a:ext>
            </a:extLst>
          </p:cNvPr>
          <p:cNvCxnSpPr>
            <a:cxnSpLocks/>
          </p:cNvCxnSpPr>
          <p:nvPr/>
        </p:nvCxnSpPr>
        <p:spPr>
          <a:xfrm rot="10800000">
            <a:off x="6536264" y="4556261"/>
            <a:ext cx="1371600" cy="213784"/>
          </a:xfrm>
          <a:prstGeom prst="bentConnector3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017F83AB-68CE-3F1F-99EC-B7E196FB39F4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8266909" y="3957244"/>
            <a:ext cx="802217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531BA02C-8BBF-B5D8-D86F-F7A7FDF920FA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8266909" y="4770044"/>
            <a:ext cx="802216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2C0695B0-2A08-CB2A-297E-527167D4D2C0}"/>
              </a:ext>
            </a:extLst>
          </p:cNvPr>
          <p:cNvCxnSpPr>
            <a:cxnSpLocks/>
            <a:endCxn id="18" idx="3"/>
          </p:cNvCxnSpPr>
          <p:nvPr/>
        </p:nvCxnSpPr>
        <p:spPr>
          <a:xfrm flipH="1" flipV="1">
            <a:off x="3038207" y="3957244"/>
            <a:ext cx="886881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47A9F353-508B-2354-8B20-097C665F109E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3038206" y="4770044"/>
            <a:ext cx="886881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81B2E34C-5A0F-1C50-04E4-E2C070053FF6}"/>
              </a:ext>
            </a:extLst>
          </p:cNvPr>
          <p:cNvSpPr txBox="1"/>
          <p:nvPr/>
        </p:nvSpPr>
        <p:spPr>
          <a:xfrm>
            <a:off x="4365156" y="317731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QuCPE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A73472F4-A736-FF2D-AB58-49CE9984BFAE}"/>
              </a:ext>
            </a:extLst>
          </p:cNvPr>
          <p:cNvSpPr/>
          <p:nvPr/>
        </p:nvSpPr>
        <p:spPr>
          <a:xfrm>
            <a:off x="5435595" y="3743395"/>
            <a:ext cx="1320806" cy="1282832"/>
          </a:xfrm>
          <a:prstGeom prst="roundRect">
            <a:avLst/>
          </a:prstGeom>
          <a:solidFill>
            <a:srgbClr val="FF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VNF</a:t>
            </a:r>
            <a:endParaRPr lang="zh-TW" altLang="en-US" sz="3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CA862F3C-173F-6E65-6318-2F80A5D7A92E}"/>
              </a:ext>
            </a:extLst>
          </p:cNvPr>
          <p:cNvSpPr/>
          <p:nvPr/>
        </p:nvSpPr>
        <p:spPr>
          <a:xfrm>
            <a:off x="3774798" y="3712255"/>
            <a:ext cx="829736" cy="553588"/>
          </a:xfrm>
          <a:prstGeom prst="roundRect">
            <a:avLst/>
          </a:prstGeom>
          <a:solidFill>
            <a:srgbClr val="87C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NIC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79BCF52D-9E65-0B91-8EE0-7B2242292E1B}"/>
              </a:ext>
            </a:extLst>
          </p:cNvPr>
          <p:cNvSpPr/>
          <p:nvPr/>
        </p:nvSpPr>
        <p:spPr>
          <a:xfrm>
            <a:off x="3774797" y="4525055"/>
            <a:ext cx="829736" cy="553588"/>
          </a:xfrm>
          <a:prstGeom prst="roundRect">
            <a:avLst/>
          </a:prstGeom>
          <a:solidFill>
            <a:srgbClr val="87C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NIC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278C1EC9-ED0C-389D-C7D6-91019EAD391C}"/>
              </a:ext>
            </a:extLst>
          </p:cNvPr>
          <p:cNvSpPr/>
          <p:nvPr/>
        </p:nvSpPr>
        <p:spPr>
          <a:xfrm>
            <a:off x="7624240" y="3712255"/>
            <a:ext cx="829736" cy="553588"/>
          </a:xfrm>
          <a:prstGeom prst="roundRect">
            <a:avLst/>
          </a:prstGeom>
          <a:solidFill>
            <a:srgbClr val="87C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NIC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DFE53CE-EB33-899A-784F-720F7FA2CCDD}"/>
              </a:ext>
            </a:extLst>
          </p:cNvPr>
          <p:cNvSpPr/>
          <p:nvPr/>
        </p:nvSpPr>
        <p:spPr>
          <a:xfrm>
            <a:off x="7624240" y="4525055"/>
            <a:ext cx="829736" cy="553588"/>
          </a:xfrm>
          <a:prstGeom prst="roundRect">
            <a:avLst/>
          </a:prstGeom>
          <a:solidFill>
            <a:srgbClr val="87C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NIC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CC0FA574-621C-24BC-34F0-2BF2E0E7061D}"/>
              </a:ext>
            </a:extLst>
          </p:cNvPr>
          <p:cNvSpPr/>
          <p:nvPr/>
        </p:nvSpPr>
        <p:spPr>
          <a:xfrm>
            <a:off x="1962940" y="3563920"/>
            <a:ext cx="1075267" cy="786648"/>
          </a:xfrm>
          <a:prstGeom prst="roundRect">
            <a:avLst/>
          </a:prstGeom>
          <a:solidFill>
            <a:srgbClr val="459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Client-A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7A446EB2-6078-5030-728E-BA11D0C83122}"/>
              </a:ext>
            </a:extLst>
          </p:cNvPr>
          <p:cNvSpPr/>
          <p:nvPr/>
        </p:nvSpPr>
        <p:spPr>
          <a:xfrm>
            <a:off x="1962939" y="4376720"/>
            <a:ext cx="1075267" cy="786648"/>
          </a:xfrm>
          <a:prstGeom prst="roundRect">
            <a:avLst/>
          </a:prstGeom>
          <a:solidFill>
            <a:srgbClr val="459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Client-C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A669B27E-7089-7886-3149-85586C97D67E}"/>
              </a:ext>
            </a:extLst>
          </p:cNvPr>
          <p:cNvSpPr/>
          <p:nvPr/>
        </p:nvSpPr>
        <p:spPr>
          <a:xfrm>
            <a:off x="9069126" y="3563920"/>
            <a:ext cx="1075267" cy="786648"/>
          </a:xfrm>
          <a:prstGeom prst="roundRect">
            <a:avLst/>
          </a:prstGeom>
          <a:solidFill>
            <a:srgbClr val="459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Client-B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28BD3A90-9BF6-D02B-E85F-E4E1E1B8E595}"/>
              </a:ext>
            </a:extLst>
          </p:cNvPr>
          <p:cNvSpPr/>
          <p:nvPr/>
        </p:nvSpPr>
        <p:spPr>
          <a:xfrm>
            <a:off x="9069125" y="4376720"/>
            <a:ext cx="1075267" cy="786648"/>
          </a:xfrm>
          <a:prstGeom prst="roundRect">
            <a:avLst/>
          </a:prstGeom>
          <a:solidFill>
            <a:srgbClr val="459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Client-D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16B57BC4-563B-D3C6-9011-F81BEEAB9B11}"/>
              </a:ext>
            </a:extLst>
          </p:cNvPr>
          <p:cNvGrpSpPr/>
          <p:nvPr/>
        </p:nvGrpSpPr>
        <p:grpSpPr>
          <a:xfrm>
            <a:off x="3068053" y="3660119"/>
            <a:ext cx="5971226" cy="1463494"/>
            <a:chOff x="2567516" y="3660119"/>
            <a:chExt cx="6972300" cy="1463494"/>
          </a:xfrm>
        </p:grpSpPr>
        <p:cxnSp>
          <p:nvCxnSpPr>
            <p:cNvPr id="26" name="直線單箭頭接點 25">
              <a:extLst>
                <a:ext uri="{FF2B5EF4-FFF2-40B4-BE49-F238E27FC236}">
                  <a16:creationId xmlns:a16="http://schemas.microsoft.com/office/drawing/2014/main" id="{69D4672B-7D8B-C5E4-0D03-98AA9ACEE209}"/>
                </a:ext>
              </a:extLst>
            </p:cNvPr>
            <p:cNvCxnSpPr>
              <a:cxnSpLocks/>
            </p:cNvCxnSpPr>
            <p:nvPr/>
          </p:nvCxnSpPr>
          <p:spPr>
            <a:xfrm>
              <a:off x="2567516" y="3660119"/>
              <a:ext cx="6972300" cy="0"/>
            </a:xfrm>
            <a:prstGeom prst="straightConnector1">
              <a:avLst/>
            </a:prstGeom>
            <a:ln w="38100">
              <a:solidFill>
                <a:srgbClr val="59C786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6">
              <a:extLst>
                <a:ext uri="{FF2B5EF4-FFF2-40B4-BE49-F238E27FC236}">
                  <a16:creationId xmlns:a16="http://schemas.microsoft.com/office/drawing/2014/main" id="{F8413E6A-397A-E910-4C4F-79B5E5FC8588}"/>
                </a:ext>
              </a:extLst>
            </p:cNvPr>
            <p:cNvCxnSpPr>
              <a:cxnSpLocks/>
            </p:cNvCxnSpPr>
            <p:nvPr/>
          </p:nvCxnSpPr>
          <p:spPr>
            <a:xfrm>
              <a:off x="2567516" y="5123613"/>
              <a:ext cx="6972300" cy="0"/>
            </a:xfrm>
            <a:prstGeom prst="straightConnector1">
              <a:avLst/>
            </a:prstGeom>
            <a:ln w="38100">
              <a:solidFill>
                <a:srgbClr val="D27D3E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標題 29" hidden="1">
            <a:extLst>
              <a:ext uri="{FF2B5EF4-FFF2-40B4-BE49-F238E27FC236}">
                <a16:creationId xmlns:a16="http://schemas.microsoft.com/office/drawing/2014/main" id="{EAF4FD86-A5BA-C1D1-C08D-582EDA45C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5" name="圖片 34" hidden="1">
            <a:extLst>
              <a:ext uri="{FF2B5EF4-FFF2-40B4-BE49-F238E27FC236}">
                <a16:creationId xmlns:a16="http://schemas.microsoft.com/office/drawing/2014/main" id="{1A8FD53E-3411-454E-7302-1EC0F1F2F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956" y="7131427"/>
            <a:ext cx="5630334" cy="372301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4712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4C93DE24-119B-76D7-606A-4C05FE5D0CA0}"/>
              </a:ext>
            </a:extLst>
          </p:cNvPr>
          <p:cNvSpPr/>
          <p:nvPr/>
        </p:nvSpPr>
        <p:spPr>
          <a:xfrm>
            <a:off x="1447794" y="5314672"/>
            <a:ext cx="3695700" cy="1308100"/>
          </a:xfrm>
          <a:prstGeom prst="roundRect">
            <a:avLst/>
          </a:prstGeom>
          <a:solidFill>
            <a:srgbClr val="0505AB">
              <a:alpha val="2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A3161A0B-8A56-DC75-75D8-0E5B7D057307}"/>
              </a:ext>
            </a:extLst>
          </p:cNvPr>
          <p:cNvSpPr/>
          <p:nvPr/>
        </p:nvSpPr>
        <p:spPr>
          <a:xfrm>
            <a:off x="7044897" y="5314672"/>
            <a:ext cx="3695700" cy="1308100"/>
          </a:xfrm>
          <a:prstGeom prst="roundRect">
            <a:avLst/>
          </a:prstGeom>
          <a:solidFill>
            <a:srgbClr val="0505AB">
              <a:alpha val="2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文字方塊 4" hidden="1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封包轉發流程圖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BDF3C9B0-2F92-07BE-C01F-E3809CF789AA}"/>
              </a:ext>
            </a:extLst>
          </p:cNvPr>
          <p:cNvSpPr/>
          <p:nvPr/>
        </p:nvSpPr>
        <p:spPr>
          <a:xfrm>
            <a:off x="1728873" y="6102072"/>
            <a:ext cx="596900" cy="287338"/>
          </a:xfrm>
          <a:prstGeom prst="round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NIC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68D9B78F-5004-5BE7-950B-F49F6BEB20C7}"/>
              </a:ext>
            </a:extLst>
          </p:cNvPr>
          <p:cNvSpPr/>
          <p:nvPr/>
        </p:nvSpPr>
        <p:spPr>
          <a:xfrm>
            <a:off x="2573423" y="6102072"/>
            <a:ext cx="596900" cy="287338"/>
          </a:xfrm>
          <a:prstGeom prst="round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NIC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4A790502-A807-254C-8ECC-F5CE3F7413B4}"/>
              </a:ext>
            </a:extLst>
          </p:cNvPr>
          <p:cNvSpPr/>
          <p:nvPr/>
        </p:nvSpPr>
        <p:spPr>
          <a:xfrm>
            <a:off x="3417973" y="6102072"/>
            <a:ext cx="596900" cy="287338"/>
          </a:xfrm>
          <a:prstGeom prst="round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NIC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315EF10A-5548-37B1-BBE8-0492CEE860B0}"/>
              </a:ext>
            </a:extLst>
          </p:cNvPr>
          <p:cNvSpPr/>
          <p:nvPr/>
        </p:nvSpPr>
        <p:spPr>
          <a:xfrm>
            <a:off x="4262523" y="6102072"/>
            <a:ext cx="596900" cy="287338"/>
          </a:xfrm>
          <a:prstGeom prst="round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NIC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CA1DF330-1510-3E80-767A-1ACAE2A661F1}"/>
              </a:ext>
            </a:extLst>
          </p:cNvPr>
          <p:cNvSpPr/>
          <p:nvPr/>
        </p:nvSpPr>
        <p:spPr>
          <a:xfrm>
            <a:off x="1447794" y="3163358"/>
            <a:ext cx="3695700" cy="2044700"/>
          </a:xfrm>
          <a:prstGeom prst="roundRect">
            <a:avLst/>
          </a:prstGeom>
          <a:solidFill>
            <a:srgbClr val="0505AB">
              <a:alpha val="2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91C86026-EE06-F8B9-FEB2-70BA489D04DC}"/>
              </a:ext>
            </a:extLst>
          </p:cNvPr>
          <p:cNvSpPr/>
          <p:nvPr/>
        </p:nvSpPr>
        <p:spPr>
          <a:xfrm>
            <a:off x="1728873" y="3989790"/>
            <a:ext cx="3130550" cy="469900"/>
          </a:xfrm>
          <a:prstGeom prst="roundRect">
            <a:avLst/>
          </a:prstGeom>
          <a:solidFill>
            <a:srgbClr val="A767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Linux-Kernel Forwarding Process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E63AF91F-AE35-4D91-1F72-54281677A9E2}"/>
              </a:ext>
            </a:extLst>
          </p:cNvPr>
          <p:cNvSpPr/>
          <p:nvPr/>
        </p:nvSpPr>
        <p:spPr>
          <a:xfrm>
            <a:off x="1728873" y="3352826"/>
            <a:ext cx="596900" cy="314325"/>
          </a:xfrm>
          <a:prstGeom prst="roundRect">
            <a:avLst/>
          </a:prstGeom>
          <a:solidFill>
            <a:srgbClr val="C4C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rgbClr val="0033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OVS</a:t>
            </a:r>
            <a:endParaRPr lang="zh-TW" altLang="en-US" sz="1200">
              <a:solidFill>
                <a:srgbClr val="0033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1FD6899F-9102-0C2F-88B9-2FA08316DF81}"/>
              </a:ext>
            </a:extLst>
          </p:cNvPr>
          <p:cNvSpPr/>
          <p:nvPr/>
        </p:nvSpPr>
        <p:spPr>
          <a:xfrm>
            <a:off x="2573423" y="3361516"/>
            <a:ext cx="596900" cy="323335"/>
          </a:xfrm>
          <a:prstGeom prst="roundRect">
            <a:avLst/>
          </a:prstGeom>
          <a:solidFill>
            <a:srgbClr val="C4C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rgbClr val="0033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OVS</a:t>
            </a:r>
            <a:endParaRPr lang="zh-TW" altLang="en-US" sz="1200">
              <a:solidFill>
                <a:srgbClr val="0033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D99C6C04-A8E0-56BE-1374-A60BE73CE7DA}"/>
              </a:ext>
            </a:extLst>
          </p:cNvPr>
          <p:cNvSpPr/>
          <p:nvPr/>
        </p:nvSpPr>
        <p:spPr>
          <a:xfrm>
            <a:off x="3417973" y="3361516"/>
            <a:ext cx="596900" cy="323335"/>
          </a:xfrm>
          <a:prstGeom prst="roundRect">
            <a:avLst/>
          </a:prstGeom>
          <a:solidFill>
            <a:srgbClr val="C4C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rgbClr val="0033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OVS</a:t>
            </a:r>
            <a:endParaRPr lang="zh-TW" altLang="en-US" sz="1200">
              <a:solidFill>
                <a:srgbClr val="0033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F1A30F8B-14ED-2FFA-214F-825D7B05D8BF}"/>
              </a:ext>
            </a:extLst>
          </p:cNvPr>
          <p:cNvSpPr/>
          <p:nvPr/>
        </p:nvSpPr>
        <p:spPr>
          <a:xfrm>
            <a:off x="4262523" y="3361516"/>
            <a:ext cx="596900" cy="323335"/>
          </a:xfrm>
          <a:prstGeom prst="roundRect">
            <a:avLst/>
          </a:prstGeom>
          <a:solidFill>
            <a:srgbClr val="C4C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rgbClr val="0033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OVS</a:t>
            </a:r>
            <a:endParaRPr lang="zh-TW" altLang="en-US" sz="1200">
              <a:solidFill>
                <a:srgbClr val="0033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DFFD649-B4B4-B1C8-6A9C-75169DA35FAA}"/>
              </a:ext>
            </a:extLst>
          </p:cNvPr>
          <p:cNvSpPr txBox="1"/>
          <p:nvPr/>
        </p:nvSpPr>
        <p:spPr>
          <a:xfrm>
            <a:off x="5547113" y="3939129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QNE OS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5DCC62A5-6425-298D-2D6F-6C6F02CE8ACE}"/>
              </a:ext>
            </a:extLst>
          </p:cNvPr>
          <p:cNvSpPr/>
          <p:nvPr/>
        </p:nvSpPr>
        <p:spPr>
          <a:xfrm>
            <a:off x="1728873" y="5513110"/>
            <a:ext cx="596900" cy="277812"/>
          </a:xfrm>
          <a:prstGeom prst="roundRect">
            <a:avLst/>
          </a:prstGeom>
          <a:solidFill>
            <a:srgbClr val="3E9C69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PCI-e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F52B0AA-B6CF-B748-0AC0-D84936A64878}"/>
              </a:ext>
            </a:extLst>
          </p:cNvPr>
          <p:cNvSpPr/>
          <p:nvPr/>
        </p:nvSpPr>
        <p:spPr>
          <a:xfrm>
            <a:off x="2573423" y="5513765"/>
            <a:ext cx="596900" cy="277812"/>
          </a:xfrm>
          <a:prstGeom prst="roundRect">
            <a:avLst/>
          </a:prstGeom>
          <a:solidFill>
            <a:srgbClr val="3E9C69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PCI-e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07A215E9-C008-66EF-AF99-80B5D6FA6E2B}"/>
              </a:ext>
            </a:extLst>
          </p:cNvPr>
          <p:cNvSpPr/>
          <p:nvPr/>
        </p:nvSpPr>
        <p:spPr>
          <a:xfrm>
            <a:off x="3417973" y="5519321"/>
            <a:ext cx="596900" cy="277812"/>
          </a:xfrm>
          <a:prstGeom prst="roundRect">
            <a:avLst/>
          </a:prstGeom>
          <a:solidFill>
            <a:srgbClr val="3E9C69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PCI-e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E3975765-27FC-12BB-6C0B-9BFE09CF986A}"/>
              </a:ext>
            </a:extLst>
          </p:cNvPr>
          <p:cNvSpPr/>
          <p:nvPr/>
        </p:nvSpPr>
        <p:spPr>
          <a:xfrm>
            <a:off x="4262523" y="5513110"/>
            <a:ext cx="596900" cy="277812"/>
          </a:xfrm>
          <a:prstGeom prst="roundRect">
            <a:avLst/>
          </a:prstGeom>
          <a:solidFill>
            <a:srgbClr val="3E9C69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PCI-e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277D9E3-79FE-94D7-8F34-CF05074DFE81}"/>
              </a:ext>
            </a:extLst>
          </p:cNvPr>
          <p:cNvSpPr txBox="1"/>
          <p:nvPr/>
        </p:nvSpPr>
        <p:spPr>
          <a:xfrm>
            <a:off x="5495817" y="5761831"/>
            <a:ext cx="129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Hardware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956F690A-2F2C-4FEC-501D-3406B44092E7}"/>
              </a:ext>
            </a:extLst>
          </p:cNvPr>
          <p:cNvSpPr/>
          <p:nvPr/>
        </p:nvSpPr>
        <p:spPr>
          <a:xfrm>
            <a:off x="1447794" y="1599922"/>
            <a:ext cx="3695700" cy="1454150"/>
          </a:xfrm>
          <a:prstGeom prst="roundRect">
            <a:avLst/>
          </a:prstGeom>
          <a:solidFill>
            <a:srgbClr val="0505AB">
              <a:alpha val="2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8992D99-7920-D596-F8CC-D01EE6CE2028}"/>
              </a:ext>
            </a:extLst>
          </p:cNvPr>
          <p:cNvSpPr txBox="1"/>
          <p:nvPr/>
        </p:nvSpPr>
        <p:spPr>
          <a:xfrm>
            <a:off x="5489405" y="2142331"/>
            <a:ext cx="1308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Guest OS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2283D595-5064-39C5-888F-4FE07455A690}"/>
              </a:ext>
            </a:extLst>
          </p:cNvPr>
          <p:cNvSpPr/>
          <p:nvPr/>
        </p:nvSpPr>
        <p:spPr>
          <a:xfrm>
            <a:off x="1728873" y="2552938"/>
            <a:ext cx="596900" cy="266184"/>
          </a:xfrm>
          <a:prstGeom prst="roundRect">
            <a:avLst/>
          </a:prstGeom>
          <a:solidFill>
            <a:srgbClr val="FF5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V-NIC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91702499-0491-0D97-B844-C47982CC81B8}"/>
              </a:ext>
            </a:extLst>
          </p:cNvPr>
          <p:cNvSpPr/>
          <p:nvPr/>
        </p:nvSpPr>
        <p:spPr>
          <a:xfrm>
            <a:off x="2573423" y="2552938"/>
            <a:ext cx="596900" cy="266184"/>
          </a:xfrm>
          <a:prstGeom prst="roundRect">
            <a:avLst/>
          </a:prstGeom>
          <a:solidFill>
            <a:srgbClr val="FF5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V-NIC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558C3619-D91C-2680-D202-058D46B6B4D1}"/>
              </a:ext>
            </a:extLst>
          </p:cNvPr>
          <p:cNvSpPr/>
          <p:nvPr/>
        </p:nvSpPr>
        <p:spPr>
          <a:xfrm>
            <a:off x="3417973" y="2552938"/>
            <a:ext cx="596900" cy="266184"/>
          </a:xfrm>
          <a:prstGeom prst="roundRect">
            <a:avLst/>
          </a:prstGeom>
          <a:solidFill>
            <a:srgbClr val="FF5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V-NIC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71CD1976-883E-A669-E278-91AB33849108}"/>
              </a:ext>
            </a:extLst>
          </p:cNvPr>
          <p:cNvSpPr/>
          <p:nvPr/>
        </p:nvSpPr>
        <p:spPr>
          <a:xfrm>
            <a:off x="4262523" y="2552938"/>
            <a:ext cx="596900" cy="266184"/>
          </a:xfrm>
          <a:prstGeom prst="roundRect">
            <a:avLst/>
          </a:prstGeom>
          <a:solidFill>
            <a:srgbClr val="FF5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V-NIC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42C6B313-909A-DEC8-BC28-DD72FE49F17C}"/>
              </a:ext>
            </a:extLst>
          </p:cNvPr>
          <p:cNvSpPr/>
          <p:nvPr/>
        </p:nvSpPr>
        <p:spPr>
          <a:xfrm>
            <a:off x="1728874" y="1709460"/>
            <a:ext cx="3130550" cy="4699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317500" dist="2286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VNF Forwarding Function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41D9848B-2059-0425-B8D9-38C0A9C09412}"/>
              </a:ext>
            </a:extLst>
          </p:cNvPr>
          <p:cNvSpPr/>
          <p:nvPr/>
        </p:nvSpPr>
        <p:spPr>
          <a:xfrm>
            <a:off x="1728873" y="4752446"/>
            <a:ext cx="596900" cy="314325"/>
          </a:xfrm>
          <a:prstGeom prst="roundRect">
            <a:avLst/>
          </a:prstGeom>
          <a:solidFill>
            <a:srgbClr val="6B85F3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Driver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89A149FF-0012-FF04-B1C3-92FB399A13EC}"/>
              </a:ext>
            </a:extLst>
          </p:cNvPr>
          <p:cNvSpPr/>
          <p:nvPr/>
        </p:nvSpPr>
        <p:spPr>
          <a:xfrm>
            <a:off x="2573423" y="4750997"/>
            <a:ext cx="596900" cy="314325"/>
          </a:xfrm>
          <a:prstGeom prst="roundRect">
            <a:avLst/>
          </a:prstGeom>
          <a:solidFill>
            <a:srgbClr val="6B85F3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Driver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35AE7EA2-5640-D251-73A5-DA34AE646F72}"/>
              </a:ext>
            </a:extLst>
          </p:cNvPr>
          <p:cNvSpPr/>
          <p:nvPr/>
        </p:nvSpPr>
        <p:spPr>
          <a:xfrm>
            <a:off x="3417973" y="4750997"/>
            <a:ext cx="596900" cy="314325"/>
          </a:xfrm>
          <a:prstGeom prst="roundRect">
            <a:avLst/>
          </a:prstGeom>
          <a:solidFill>
            <a:srgbClr val="6B85F3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Driver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54EE9116-CB17-29CB-456D-462AF51E393F}"/>
              </a:ext>
            </a:extLst>
          </p:cNvPr>
          <p:cNvSpPr/>
          <p:nvPr/>
        </p:nvSpPr>
        <p:spPr>
          <a:xfrm>
            <a:off x="4262523" y="4749151"/>
            <a:ext cx="596900" cy="314325"/>
          </a:xfrm>
          <a:prstGeom prst="roundRect">
            <a:avLst/>
          </a:prstGeom>
          <a:solidFill>
            <a:srgbClr val="6B85F3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Driver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56E8F27C-656A-27FA-C6D7-280025E16F01}"/>
              </a:ext>
            </a:extLst>
          </p:cNvPr>
          <p:cNvCxnSpPr/>
          <p:nvPr/>
        </p:nvCxnSpPr>
        <p:spPr>
          <a:xfrm>
            <a:off x="2027323" y="5790922"/>
            <a:ext cx="0" cy="311150"/>
          </a:xfrm>
          <a:prstGeom prst="straightConnector1">
            <a:avLst/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DFB4BBF3-90D3-1839-CE31-EED4261DB5DC}"/>
              </a:ext>
            </a:extLst>
          </p:cNvPr>
          <p:cNvCxnSpPr/>
          <p:nvPr/>
        </p:nvCxnSpPr>
        <p:spPr>
          <a:xfrm>
            <a:off x="2871873" y="5791577"/>
            <a:ext cx="0" cy="310495"/>
          </a:xfrm>
          <a:prstGeom prst="straightConnector1">
            <a:avLst/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C8B6586D-AEB4-0696-E367-798487762AE6}"/>
              </a:ext>
            </a:extLst>
          </p:cNvPr>
          <p:cNvCxnSpPr/>
          <p:nvPr/>
        </p:nvCxnSpPr>
        <p:spPr>
          <a:xfrm>
            <a:off x="3716423" y="5797133"/>
            <a:ext cx="0" cy="304939"/>
          </a:xfrm>
          <a:prstGeom prst="straightConnector1">
            <a:avLst/>
          </a:prstGeom>
          <a:ln w="19050">
            <a:solidFill>
              <a:srgbClr val="D27D3E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29E69293-9C83-46D1-0175-B536C49C1E8C}"/>
              </a:ext>
            </a:extLst>
          </p:cNvPr>
          <p:cNvCxnSpPr/>
          <p:nvPr/>
        </p:nvCxnSpPr>
        <p:spPr>
          <a:xfrm>
            <a:off x="4560973" y="5790922"/>
            <a:ext cx="0" cy="311150"/>
          </a:xfrm>
          <a:prstGeom prst="straightConnector1">
            <a:avLst/>
          </a:prstGeom>
          <a:ln w="19050">
            <a:solidFill>
              <a:srgbClr val="D27D3E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4569A85D-91EB-4EB1-1A86-B817E7663E80}"/>
              </a:ext>
            </a:extLst>
          </p:cNvPr>
          <p:cNvCxnSpPr/>
          <p:nvPr/>
        </p:nvCxnSpPr>
        <p:spPr>
          <a:xfrm flipV="1">
            <a:off x="2027323" y="5066771"/>
            <a:ext cx="0" cy="422275"/>
          </a:xfrm>
          <a:prstGeom prst="straightConnector1">
            <a:avLst/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03C0CF14-DCC0-CCA4-8145-8A2A0E881F1C}"/>
              </a:ext>
            </a:extLst>
          </p:cNvPr>
          <p:cNvCxnSpPr/>
          <p:nvPr/>
        </p:nvCxnSpPr>
        <p:spPr>
          <a:xfrm flipV="1">
            <a:off x="2871873" y="5065322"/>
            <a:ext cx="0" cy="424379"/>
          </a:xfrm>
          <a:prstGeom prst="straightConnector1">
            <a:avLst/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35A7C2CA-07E2-F07C-14F9-9C7D3579CB12}"/>
              </a:ext>
            </a:extLst>
          </p:cNvPr>
          <p:cNvCxnSpPr/>
          <p:nvPr/>
        </p:nvCxnSpPr>
        <p:spPr>
          <a:xfrm flipV="1">
            <a:off x="3716423" y="5065322"/>
            <a:ext cx="0" cy="429935"/>
          </a:xfrm>
          <a:prstGeom prst="straightConnector1">
            <a:avLst/>
          </a:prstGeom>
          <a:ln w="19050">
            <a:solidFill>
              <a:srgbClr val="D27D3E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4BBE1291-09D5-9568-2BD8-249820AEEB8D}"/>
              </a:ext>
            </a:extLst>
          </p:cNvPr>
          <p:cNvCxnSpPr/>
          <p:nvPr/>
        </p:nvCxnSpPr>
        <p:spPr>
          <a:xfrm flipV="1">
            <a:off x="4560973" y="5063476"/>
            <a:ext cx="0" cy="425570"/>
          </a:xfrm>
          <a:prstGeom prst="straightConnector1">
            <a:avLst/>
          </a:prstGeom>
          <a:ln w="19050">
            <a:solidFill>
              <a:srgbClr val="D27D3E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B86C437F-A554-5A91-A632-E733F9465657}"/>
              </a:ext>
            </a:extLst>
          </p:cNvPr>
          <p:cNvCxnSpPr>
            <a:cxnSpLocks/>
          </p:cNvCxnSpPr>
          <p:nvPr/>
        </p:nvCxnSpPr>
        <p:spPr>
          <a:xfrm flipV="1">
            <a:off x="2027323" y="4459690"/>
            <a:ext cx="0" cy="292756"/>
          </a:xfrm>
          <a:prstGeom prst="straightConnector1">
            <a:avLst/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B4E1C5A9-1A25-85CC-2FA2-6FA316AD8A4B}"/>
              </a:ext>
            </a:extLst>
          </p:cNvPr>
          <p:cNvCxnSpPr>
            <a:cxnSpLocks/>
          </p:cNvCxnSpPr>
          <p:nvPr/>
        </p:nvCxnSpPr>
        <p:spPr>
          <a:xfrm flipV="1">
            <a:off x="2871873" y="4459690"/>
            <a:ext cx="0" cy="291307"/>
          </a:xfrm>
          <a:prstGeom prst="straightConnector1">
            <a:avLst/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782C016F-A185-391B-AF90-7ACECE0D21A6}"/>
              </a:ext>
            </a:extLst>
          </p:cNvPr>
          <p:cNvCxnSpPr>
            <a:cxnSpLocks/>
          </p:cNvCxnSpPr>
          <p:nvPr/>
        </p:nvCxnSpPr>
        <p:spPr>
          <a:xfrm flipV="1">
            <a:off x="3716423" y="4459690"/>
            <a:ext cx="0" cy="291307"/>
          </a:xfrm>
          <a:prstGeom prst="straightConnector1">
            <a:avLst/>
          </a:prstGeom>
          <a:ln w="19050">
            <a:solidFill>
              <a:srgbClr val="D27D3E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C27C84E6-96E9-3512-3A12-19A4B1489C54}"/>
              </a:ext>
            </a:extLst>
          </p:cNvPr>
          <p:cNvCxnSpPr>
            <a:cxnSpLocks/>
          </p:cNvCxnSpPr>
          <p:nvPr/>
        </p:nvCxnSpPr>
        <p:spPr>
          <a:xfrm flipV="1">
            <a:off x="4560973" y="4459690"/>
            <a:ext cx="0" cy="289461"/>
          </a:xfrm>
          <a:prstGeom prst="straightConnector1">
            <a:avLst/>
          </a:prstGeom>
          <a:ln w="19050">
            <a:solidFill>
              <a:srgbClr val="D27D3E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D842A575-8C2E-523D-3F1A-4ECF6249B1A0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2027323" y="3667151"/>
            <a:ext cx="0" cy="322639"/>
          </a:xfrm>
          <a:prstGeom prst="straightConnector1">
            <a:avLst/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5DF439D7-0842-2A27-12A5-4E1BC6E4B4FA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2871873" y="3684851"/>
            <a:ext cx="0" cy="304939"/>
          </a:xfrm>
          <a:prstGeom prst="straightConnector1">
            <a:avLst/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4F7DAAC1-0545-2F64-E511-64A96EFBFD32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3716423" y="3684851"/>
            <a:ext cx="0" cy="304939"/>
          </a:xfrm>
          <a:prstGeom prst="straightConnector1">
            <a:avLst/>
          </a:prstGeom>
          <a:ln w="19050">
            <a:solidFill>
              <a:srgbClr val="D27D3E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1DD00416-655F-8C68-5CF6-9D601AFDA87C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4560973" y="3684851"/>
            <a:ext cx="0" cy="304939"/>
          </a:xfrm>
          <a:prstGeom prst="straightConnector1">
            <a:avLst/>
          </a:prstGeom>
          <a:ln w="19050">
            <a:solidFill>
              <a:srgbClr val="D27D3E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40A4C38B-6B3F-D358-B6AD-8A4213148B61}"/>
              </a:ext>
            </a:extLst>
          </p:cNvPr>
          <p:cNvCxnSpPr>
            <a:endCxn id="9" idx="0"/>
          </p:cNvCxnSpPr>
          <p:nvPr/>
        </p:nvCxnSpPr>
        <p:spPr>
          <a:xfrm>
            <a:off x="2027323" y="2819122"/>
            <a:ext cx="0" cy="533704"/>
          </a:xfrm>
          <a:prstGeom prst="straightConnector1">
            <a:avLst/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2A426649-E0C5-1AED-BD7D-7E807785227D}"/>
              </a:ext>
            </a:extLst>
          </p:cNvPr>
          <p:cNvCxnSpPr>
            <a:endCxn id="11" idx="0"/>
          </p:cNvCxnSpPr>
          <p:nvPr/>
        </p:nvCxnSpPr>
        <p:spPr>
          <a:xfrm>
            <a:off x="2871873" y="2819122"/>
            <a:ext cx="0" cy="542394"/>
          </a:xfrm>
          <a:prstGeom prst="straightConnector1">
            <a:avLst/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67F785B6-BB12-A35F-40E0-AECABC6EC192}"/>
              </a:ext>
            </a:extLst>
          </p:cNvPr>
          <p:cNvCxnSpPr>
            <a:endCxn id="12" idx="0"/>
          </p:cNvCxnSpPr>
          <p:nvPr/>
        </p:nvCxnSpPr>
        <p:spPr>
          <a:xfrm>
            <a:off x="3716423" y="2819122"/>
            <a:ext cx="0" cy="542394"/>
          </a:xfrm>
          <a:prstGeom prst="straightConnector1">
            <a:avLst/>
          </a:prstGeom>
          <a:ln w="19050">
            <a:solidFill>
              <a:srgbClr val="D27D3E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>
            <a:extLst>
              <a:ext uri="{FF2B5EF4-FFF2-40B4-BE49-F238E27FC236}">
                <a16:creationId xmlns:a16="http://schemas.microsoft.com/office/drawing/2014/main" id="{4198FC45-AFB6-4204-B1FB-C55ED3A0A14A}"/>
              </a:ext>
            </a:extLst>
          </p:cNvPr>
          <p:cNvCxnSpPr>
            <a:endCxn id="13" idx="0"/>
          </p:cNvCxnSpPr>
          <p:nvPr/>
        </p:nvCxnSpPr>
        <p:spPr>
          <a:xfrm>
            <a:off x="4560973" y="2819122"/>
            <a:ext cx="0" cy="542394"/>
          </a:xfrm>
          <a:prstGeom prst="straightConnector1">
            <a:avLst/>
          </a:prstGeom>
          <a:ln w="19050">
            <a:solidFill>
              <a:srgbClr val="D27D3E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接點: 肘形 51">
            <a:extLst>
              <a:ext uri="{FF2B5EF4-FFF2-40B4-BE49-F238E27FC236}">
                <a16:creationId xmlns:a16="http://schemas.microsoft.com/office/drawing/2014/main" id="{13DF323F-AB27-796D-FF92-85596444F8B2}"/>
              </a:ext>
            </a:extLst>
          </p:cNvPr>
          <p:cNvCxnSpPr/>
          <p:nvPr/>
        </p:nvCxnSpPr>
        <p:spPr>
          <a:xfrm rot="5400000" flipH="1" flipV="1">
            <a:off x="2449598" y="2130663"/>
            <a:ext cx="12700" cy="844550"/>
          </a:xfrm>
          <a:prstGeom prst="bentConnector3">
            <a:avLst>
              <a:gd name="adj1" fmla="val 3840000"/>
            </a:avLst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接點: 肘形 52">
            <a:extLst>
              <a:ext uri="{FF2B5EF4-FFF2-40B4-BE49-F238E27FC236}">
                <a16:creationId xmlns:a16="http://schemas.microsoft.com/office/drawing/2014/main" id="{ADAF33EE-038E-7988-FE4F-006E59F3FBDC}"/>
              </a:ext>
            </a:extLst>
          </p:cNvPr>
          <p:cNvCxnSpPr/>
          <p:nvPr/>
        </p:nvCxnSpPr>
        <p:spPr>
          <a:xfrm rot="5400000" flipH="1" flipV="1">
            <a:off x="4138698" y="2130663"/>
            <a:ext cx="12700" cy="844550"/>
          </a:xfrm>
          <a:prstGeom prst="bentConnector3">
            <a:avLst>
              <a:gd name="adj1" fmla="val 3840000"/>
            </a:avLst>
          </a:prstGeom>
          <a:ln w="19050">
            <a:solidFill>
              <a:srgbClr val="D27D3E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F0159420-7D88-56B5-5671-FC5BB2153FCC}"/>
              </a:ext>
            </a:extLst>
          </p:cNvPr>
          <p:cNvSpPr/>
          <p:nvPr/>
        </p:nvSpPr>
        <p:spPr>
          <a:xfrm>
            <a:off x="7342440" y="6102072"/>
            <a:ext cx="596900" cy="287338"/>
          </a:xfrm>
          <a:prstGeom prst="round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NIC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1E67BFCC-ECE0-5FD0-D821-A1F8DD2F0F79}"/>
              </a:ext>
            </a:extLst>
          </p:cNvPr>
          <p:cNvSpPr/>
          <p:nvPr/>
        </p:nvSpPr>
        <p:spPr>
          <a:xfrm>
            <a:off x="8186990" y="6102072"/>
            <a:ext cx="596900" cy="287338"/>
          </a:xfrm>
          <a:prstGeom prst="round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NIC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B0AEA0FC-E33F-0C9A-0422-6E4C3F336E7D}"/>
              </a:ext>
            </a:extLst>
          </p:cNvPr>
          <p:cNvSpPr/>
          <p:nvPr/>
        </p:nvSpPr>
        <p:spPr>
          <a:xfrm>
            <a:off x="9031540" y="6102072"/>
            <a:ext cx="596900" cy="287338"/>
          </a:xfrm>
          <a:prstGeom prst="round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NIC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77E24B75-3F1B-4D74-E681-E8ACE1B9D178}"/>
              </a:ext>
            </a:extLst>
          </p:cNvPr>
          <p:cNvSpPr/>
          <p:nvPr/>
        </p:nvSpPr>
        <p:spPr>
          <a:xfrm>
            <a:off x="9876090" y="6102072"/>
            <a:ext cx="596900" cy="287338"/>
          </a:xfrm>
          <a:prstGeom prst="round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NIC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65F55ECA-2917-CEE1-4445-7681CC0AE906}"/>
              </a:ext>
            </a:extLst>
          </p:cNvPr>
          <p:cNvSpPr/>
          <p:nvPr/>
        </p:nvSpPr>
        <p:spPr>
          <a:xfrm>
            <a:off x="7044897" y="3163358"/>
            <a:ext cx="3695700" cy="2044700"/>
          </a:xfrm>
          <a:prstGeom prst="roundRect">
            <a:avLst/>
          </a:prstGeom>
          <a:solidFill>
            <a:srgbClr val="0505AB">
              <a:alpha val="2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9C3E0685-C54E-BEB7-C536-613A0B6198C2}"/>
              </a:ext>
            </a:extLst>
          </p:cNvPr>
          <p:cNvSpPr/>
          <p:nvPr/>
        </p:nvSpPr>
        <p:spPr>
          <a:xfrm>
            <a:off x="7342440" y="3989790"/>
            <a:ext cx="3130550" cy="4699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Linux-Kernel Forwarding Process</a:t>
            </a:r>
            <a:endParaRPr lang="zh-TW" alt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83756AFB-8CC8-43A0-C211-3707FB2971EB}"/>
              </a:ext>
            </a:extLst>
          </p:cNvPr>
          <p:cNvSpPr/>
          <p:nvPr/>
        </p:nvSpPr>
        <p:spPr>
          <a:xfrm>
            <a:off x="7342440" y="3352826"/>
            <a:ext cx="596900" cy="3143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OVS</a:t>
            </a:r>
            <a:endParaRPr lang="zh-TW" alt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9D243453-4573-00CB-65E3-32E3DCE64172}"/>
              </a:ext>
            </a:extLst>
          </p:cNvPr>
          <p:cNvSpPr/>
          <p:nvPr/>
        </p:nvSpPr>
        <p:spPr>
          <a:xfrm>
            <a:off x="8186990" y="3361516"/>
            <a:ext cx="596900" cy="32333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OVS</a:t>
            </a:r>
            <a:endParaRPr lang="zh-TW" alt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3D622AC2-04C1-042A-F106-5BC80CEC65F1}"/>
              </a:ext>
            </a:extLst>
          </p:cNvPr>
          <p:cNvSpPr/>
          <p:nvPr/>
        </p:nvSpPr>
        <p:spPr>
          <a:xfrm>
            <a:off x="9031540" y="3361516"/>
            <a:ext cx="596900" cy="32333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OVS</a:t>
            </a:r>
            <a:endParaRPr lang="zh-TW" alt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C531A60D-1DA6-472B-A933-D35892B1E78F}"/>
              </a:ext>
            </a:extLst>
          </p:cNvPr>
          <p:cNvSpPr/>
          <p:nvPr/>
        </p:nvSpPr>
        <p:spPr>
          <a:xfrm>
            <a:off x="9876090" y="3361516"/>
            <a:ext cx="596900" cy="32333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OVS</a:t>
            </a:r>
            <a:endParaRPr lang="zh-TW" alt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866D2E2A-1AD8-AC5E-A51D-3494E5120A2D}"/>
              </a:ext>
            </a:extLst>
          </p:cNvPr>
          <p:cNvSpPr/>
          <p:nvPr/>
        </p:nvSpPr>
        <p:spPr>
          <a:xfrm>
            <a:off x="7342440" y="5513110"/>
            <a:ext cx="596900" cy="277812"/>
          </a:xfrm>
          <a:prstGeom prst="roundRect">
            <a:avLst/>
          </a:prstGeom>
          <a:solidFill>
            <a:srgbClr val="3E9C69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PCI-e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116D2D5A-A974-714E-F0B8-15174522AA78}"/>
              </a:ext>
            </a:extLst>
          </p:cNvPr>
          <p:cNvSpPr/>
          <p:nvPr/>
        </p:nvSpPr>
        <p:spPr>
          <a:xfrm>
            <a:off x="8186990" y="5513765"/>
            <a:ext cx="596900" cy="277812"/>
          </a:xfrm>
          <a:prstGeom prst="roundRect">
            <a:avLst/>
          </a:prstGeom>
          <a:solidFill>
            <a:srgbClr val="3E9C69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PCI-e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723B33A8-98D5-77B9-6BF3-6BE9F741C2EE}"/>
              </a:ext>
            </a:extLst>
          </p:cNvPr>
          <p:cNvSpPr/>
          <p:nvPr/>
        </p:nvSpPr>
        <p:spPr>
          <a:xfrm>
            <a:off x="9031540" y="5519321"/>
            <a:ext cx="596900" cy="277812"/>
          </a:xfrm>
          <a:prstGeom prst="roundRect">
            <a:avLst/>
          </a:prstGeom>
          <a:solidFill>
            <a:srgbClr val="3E9C69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PCI-e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2545D498-D01D-F78D-57A7-A979A82FBDEE}"/>
              </a:ext>
            </a:extLst>
          </p:cNvPr>
          <p:cNvSpPr/>
          <p:nvPr/>
        </p:nvSpPr>
        <p:spPr>
          <a:xfrm>
            <a:off x="9876090" y="5513110"/>
            <a:ext cx="596900" cy="277812"/>
          </a:xfrm>
          <a:prstGeom prst="roundRect">
            <a:avLst/>
          </a:prstGeom>
          <a:solidFill>
            <a:srgbClr val="3E9C69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PCI-e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6964067A-89CF-429E-FB98-C3114030B2D3}"/>
              </a:ext>
            </a:extLst>
          </p:cNvPr>
          <p:cNvSpPr/>
          <p:nvPr/>
        </p:nvSpPr>
        <p:spPr>
          <a:xfrm>
            <a:off x="7044897" y="1599922"/>
            <a:ext cx="3695700" cy="1454150"/>
          </a:xfrm>
          <a:prstGeom prst="roundRect">
            <a:avLst/>
          </a:prstGeom>
          <a:solidFill>
            <a:srgbClr val="0505AB">
              <a:alpha val="2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95092040-25E2-DA18-1258-3AA18501B9FD}"/>
              </a:ext>
            </a:extLst>
          </p:cNvPr>
          <p:cNvSpPr/>
          <p:nvPr/>
        </p:nvSpPr>
        <p:spPr>
          <a:xfrm>
            <a:off x="7342440" y="2552938"/>
            <a:ext cx="596900" cy="266184"/>
          </a:xfrm>
          <a:prstGeom prst="roundRect">
            <a:avLst/>
          </a:prstGeom>
          <a:solidFill>
            <a:srgbClr val="FF2D8A"/>
          </a:solidFill>
          <a:ln>
            <a:noFill/>
          </a:ln>
          <a:effectLst>
            <a:outerShdw blurRad="215900" dist="101600" dir="5760000" sx="104000" sy="104000" algn="ctr" rotWithShape="0">
              <a:srgbClr val="000000">
                <a:alpha val="4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VF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C0454EF6-6827-1C3A-E783-B680C4DE1A3D}"/>
              </a:ext>
            </a:extLst>
          </p:cNvPr>
          <p:cNvSpPr/>
          <p:nvPr/>
        </p:nvSpPr>
        <p:spPr>
          <a:xfrm>
            <a:off x="8186990" y="2552938"/>
            <a:ext cx="596900" cy="266184"/>
          </a:xfrm>
          <a:prstGeom prst="roundRect">
            <a:avLst/>
          </a:prstGeom>
          <a:solidFill>
            <a:srgbClr val="FF2D8A"/>
          </a:solidFill>
          <a:ln>
            <a:noFill/>
          </a:ln>
          <a:effectLst>
            <a:outerShdw blurRad="215900" dist="101600" dir="5760000" sx="104000" sy="104000" algn="ctr" rotWithShape="0">
              <a:srgbClr val="000000">
                <a:alpha val="4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VF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FF737DB3-B7A8-65D0-26E0-040551D55C08}"/>
              </a:ext>
            </a:extLst>
          </p:cNvPr>
          <p:cNvSpPr/>
          <p:nvPr/>
        </p:nvSpPr>
        <p:spPr>
          <a:xfrm>
            <a:off x="9031540" y="2552938"/>
            <a:ext cx="596900" cy="266184"/>
          </a:xfrm>
          <a:prstGeom prst="roundRect">
            <a:avLst/>
          </a:prstGeom>
          <a:solidFill>
            <a:srgbClr val="FF2D8A"/>
          </a:solidFill>
          <a:ln>
            <a:noFill/>
          </a:ln>
          <a:effectLst>
            <a:outerShdw blurRad="215900" dist="101600" dir="5760000" sx="104000" sy="104000" algn="ctr" rotWithShape="0">
              <a:srgbClr val="000000">
                <a:alpha val="4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VF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12C4F37E-5251-1868-3CA9-964199F2480C}"/>
              </a:ext>
            </a:extLst>
          </p:cNvPr>
          <p:cNvSpPr/>
          <p:nvPr/>
        </p:nvSpPr>
        <p:spPr>
          <a:xfrm>
            <a:off x="9876090" y="2552938"/>
            <a:ext cx="596900" cy="266184"/>
          </a:xfrm>
          <a:prstGeom prst="roundRect">
            <a:avLst/>
          </a:prstGeom>
          <a:solidFill>
            <a:srgbClr val="FF2D8A"/>
          </a:solidFill>
          <a:ln>
            <a:noFill/>
          </a:ln>
          <a:effectLst>
            <a:outerShdw blurRad="215900" dist="101600" dir="5760000" sx="104000" sy="104000" algn="ctr" rotWithShape="0">
              <a:srgbClr val="000000">
                <a:alpha val="4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VF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36D9C7CE-33CB-9972-06CA-F5203D6A7072}"/>
              </a:ext>
            </a:extLst>
          </p:cNvPr>
          <p:cNvSpPr/>
          <p:nvPr/>
        </p:nvSpPr>
        <p:spPr>
          <a:xfrm>
            <a:off x="7342441" y="1709460"/>
            <a:ext cx="3130550" cy="4699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317500" dist="2286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VNF Forwarding Function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AD6CCDDC-50DD-09A2-A59E-90C83D993DCB}"/>
              </a:ext>
            </a:extLst>
          </p:cNvPr>
          <p:cNvSpPr/>
          <p:nvPr/>
        </p:nvSpPr>
        <p:spPr>
          <a:xfrm>
            <a:off x="7342440" y="4752446"/>
            <a:ext cx="596900" cy="314325"/>
          </a:xfrm>
          <a:prstGeom prst="round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PF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A6341D48-7C6B-8DB0-3830-6CF004B05800}"/>
              </a:ext>
            </a:extLst>
          </p:cNvPr>
          <p:cNvSpPr/>
          <p:nvPr/>
        </p:nvSpPr>
        <p:spPr>
          <a:xfrm>
            <a:off x="8186990" y="4750997"/>
            <a:ext cx="596900" cy="314325"/>
          </a:xfrm>
          <a:prstGeom prst="round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PF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50C6EFB4-3CED-0273-4DB9-06821290A75A}"/>
              </a:ext>
            </a:extLst>
          </p:cNvPr>
          <p:cNvSpPr/>
          <p:nvPr/>
        </p:nvSpPr>
        <p:spPr>
          <a:xfrm>
            <a:off x="9031540" y="4750997"/>
            <a:ext cx="596900" cy="314325"/>
          </a:xfrm>
          <a:prstGeom prst="round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PF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DF4F7AC7-2B7B-93B5-DBD7-19E96F7B775E}"/>
              </a:ext>
            </a:extLst>
          </p:cNvPr>
          <p:cNvSpPr/>
          <p:nvPr/>
        </p:nvSpPr>
        <p:spPr>
          <a:xfrm>
            <a:off x="9876090" y="4749151"/>
            <a:ext cx="596900" cy="314325"/>
          </a:xfrm>
          <a:prstGeom prst="round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PF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79" name="直線單箭頭接點 78">
            <a:extLst>
              <a:ext uri="{FF2B5EF4-FFF2-40B4-BE49-F238E27FC236}">
                <a16:creationId xmlns:a16="http://schemas.microsoft.com/office/drawing/2014/main" id="{C5A892C6-9F70-96DF-8926-CD7C057BAD0A}"/>
              </a:ext>
            </a:extLst>
          </p:cNvPr>
          <p:cNvCxnSpPr/>
          <p:nvPr/>
        </p:nvCxnSpPr>
        <p:spPr>
          <a:xfrm>
            <a:off x="7640890" y="5790922"/>
            <a:ext cx="0" cy="311150"/>
          </a:xfrm>
          <a:prstGeom prst="straightConnector1">
            <a:avLst/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3C73CE40-E2FC-6FB4-6ABB-9E6D5AF79F1C}"/>
              </a:ext>
            </a:extLst>
          </p:cNvPr>
          <p:cNvCxnSpPr/>
          <p:nvPr/>
        </p:nvCxnSpPr>
        <p:spPr>
          <a:xfrm>
            <a:off x="8485440" y="5791577"/>
            <a:ext cx="0" cy="310495"/>
          </a:xfrm>
          <a:prstGeom prst="straightConnector1">
            <a:avLst/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D958FA9B-188B-9885-57A1-E97CC782BE39}"/>
              </a:ext>
            </a:extLst>
          </p:cNvPr>
          <p:cNvCxnSpPr/>
          <p:nvPr/>
        </p:nvCxnSpPr>
        <p:spPr>
          <a:xfrm>
            <a:off x="9329990" y="5797133"/>
            <a:ext cx="0" cy="304939"/>
          </a:xfrm>
          <a:prstGeom prst="straightConnector1">
            <a:avLst/>
          </a:prstGeom>
          <a:ln w="19050">
            <a:solidFill>
              <a:srgbClr val="D27D3E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69B370F6-9627-D6D6-DAFC-D10A0A0B416B}"/>
              </a:ext>
            </a:extLst>
          </p:cNvPr>
          <p:cNvCxnSpPr/>
          <p:nvPr/>
        </p:nvCxnSpPr>
        <p:spPr>
          <a:xfrm>
            <a:off x="10174540" y="5790922"/>
            <a:ext cx="0" cy="311150"/>
          </a:xfrm>
          <a:prstGeom prst="straightConnector1">
            <a:avLst/>
          </a:prstGeom>
          <a:ln w="19050">
            <a:solidFill>
              <a:srgbClr val="D27D3E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82">
            <a:extLst>
              <a:ext uri="{FF2B5EF4-FFF2-40B4-BE49-F238E27FC236}">
                <a16:creationId xmlns:a16="http://schemas.microsoft.com/office/drawing/2014/main" id="{0B713F36-526E-28F4-0270-FFA43D4C7609}"/>
              </a:ext>
            </a:extLst>
          </p:cNvPr>
          <p:cNvCxnSpPr/>
          <p:nvPr/>
        </p:nvCxnSpPr>
        <p:spPr>
          <a:xfrm flipV="1">
            <a:off x="7640890" y="5090835"/>
            <a:ext cx="0" cy="422275"/>
          </a:xfrm>
          <a:prstGeom prst="straightConnector1">
            <a:avLst/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>
            <a:extLst>
              <a:ext uri="{FF2B5EF4-FFF2-40B4-BE49-F238E27FC236}">
                <a16:creationId xmlns:a16="http://schemas.microsoft.com/office/drawing/2014/main" id="{588C77BE-4247-501B-9D84-65700C4AA6F2}"/>
              </a:ext>
            </a:extLst>
          </p:cNvPr>
          <p:cNvCxnSpPr/>
          <p:nvPr/>
        </p:nvCxnSpPr>
        <p:spPr>
          <a:xfrm flipV="1">
            <a:off x="8485440" y="5089386"/>
            <a:ext cx="0" cy="424379"/>
          </a:xfrm>
          <a:prstGeom prst="straightConnector1">
            <a:avLst/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單箭頭接點 84">
            <a:extLst>
              <a:ext uri="{FF2B5EF4-FFF2-40B4-BE49-F238E27FC236}">
                <a16:creationId xmlns:a16="http://schemas.microsoft.com/office/drawing/2014/main" id="{F8B849A1-595B-822B-0E73-AC65A498C7B3}"/>
              </a:ext>
            </a:extLst>
          </p:cNvPr>
          <p:cNvCxnSpPr/>
          <p:nvPr/>
        </p:nvCxnSpPr>
        <p:spPr>
          <a:xfrm flipV="1">
            <a:off x="9329990" y="5089386"/>
            <a:ext cx="0" cy="429935"/>
          </a:xfrm>
          <a:prstGeom prst="straightConnector1">
            <a:avLst/>
          </a:prstGeom>
          <a:ln w="19050">
            <a:solidFill>
              <a:srgbClr val="D27D3E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單箭頭接點 85">
            <a:extLst>
              <a:ext uri="{FF2B5EF4-FFF2-40B4-BE49-F238E27FC236}">
                <a16:creationId xmlns:a16="http://schemas.microsoft.com/office/drawing/2014/main" id="{F16E569F-DCBB-5EC7-5C6A-38C38AE2DA98}"/>
              </a:ext>
            </a:extLst>
          </p:cNvPr>
          <p:cNvCxnSpPr/>
          <p:nvPr/>
        </p:nvCxnSpPr>
        <p:spPr>
          <a:xfrm flipV="1">
            <a:off x="10174540" y="5087540"/>
            <a:ext cx="0" cy="425570"/>
          </a:xfrm>
          <a:prstGeom prst="straightConnector1">
            <a:avLst/>
          </a:prstGeom>
          <a:ln w="19050">
            <a:solidFill>
              <a:srgbClr val="D27D3E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單箭頭接點 86">
            <a:extLst>
              <a:ext uri="{FF2B5EF4-FFF2-40B4-BE49-F238E27FC236}">
                <a16:creationId xmlns:a16="http://schemas.microsoft.com/office/drawing/2014/main" id="{E916B835-CD1F-B5CA-C9A1-8E9B27DFB3D9}"/>
              </a:ext>
            </a:extLst>
          </p:cNvPr>
          <p:cNvCxnSpPr>
            <a:cxnSpLocks/>
          </p:cNvCxnSpPr>
          <p:nvPr/>
        </p:nvCxnSpPr>
        <p:spPr>
          <a:xfrm>
            <a:off x="7640890" y="2819122"/>
            <a:ext cx="0" cy="1957388"/>
          </a:xfrm>
          <a:prstGeom prst="straightConnector1">
            <a:avLst/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單箭頭接點 87">
            <a:extLst>
              <a:ext uri="{FF2B5EF4-FFF2-40B4-BE49-F238E27FC236}">
                <a16:creationId xmlns:a16="http://schemas.microsoft.com/office/drawing/2014/main" id="{025DF315-8040-E9B0-F4F7-E7C5D998604D}"/>
              </a:ext>
            </a:extLst>
          </p:cNvPr>
          <p:cNvCxnSpPr>
            <a:cxnSpLocks/>
          </p:cNvCxnSpPr>
          <p:nvPr/>
        </p:nvCxnSpPr>
        <p:spPr>
          <a:xfrm>
            <a:off x="8485440" y="2819122"/>
            <a:ext cx="0" cy="1955939"/>
          </a:xfrm>
          <a:prstGeom prst="straightConnector1">
            <a:avLst/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>
            <a:extLst>
              <a:ext uri="{FF2B5EF4-FFF2-40B4-BE49-F238E27FC236}">
                <a16:creationId xmlns:a16="http://schemas.microsoft.com/office/drawing/2014/main" id="{14D45CDF-C742-A389-A1A9-3AC64ABE7FB0}"/>
              </a:ext>
            </a:extLst>
          </p:cNvPr>
          <p:cNvCxnSpPr>
            <a:cxnSpLocks/>
          </p:cNvCxnSpPr>
          <p:nvPr/>
        </p:nvCxnSpPr>
        <p:spPr>
          <a:xfrm>
            <a:off x="9329990" y="2819122"/>
            <a:ext cx="0" cy="1955939"/>
          </a:xfrm>
          <a:prstGeom prst="straightConnector1">
            <a:avLst/>
          </a:prstGeom>
          <a:ln w="19050">
            <a:solidFill>
              <a:srgbClr val="D27D3E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0103D34C-3C3F-E8AE-95EA-77D0302F1668}"/>
              </a:ext>
            </a:extLst>
          </p:cNvPr>
          <p:cNvCxnSpPr>
            <a:cxnSpLocks/>
          </p:cNvCxnSpPr>
          <p:nvPr/>
        </p:nvCxnSpPr>
        <p:spPr>
          <a:xfrm>
            <a:off x="10174540" y="2819122"/>
            <a:ext cx="0" cy="1954093"/>
          </a:xfrm>
          <a:prstGeom prst="straightConnector1">
            <a:avLst/>
          </a:prstGeom>
          <a:ln w="19050">
            <a:solidFill>
              <a:srgbClr val="D27D3E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接點: 肘形 90">
            <a:extLst>
              <a:ext uri="{FF2B5EF4-FFF2-40B4-BE49-F238E27FC236}">
                <a16:creationId xmlns:a16="http://schemas.microsoft.com/office/drawing/2014/main" id="{A15AFDB1-1F70-B9C1-3742-93A080962A65}"/>
              </a:ext>
            </a:extLst>
          </p:cNvPr>
          <p:cNvCxnSpPr/>
          <p:nvPr/>
        </p:nvCxnSpPr>
        <p:spPr>
          <a:xfrm rot="5400000" flipH="1" flipV="1">
            <a:off x="8063165" y="2130663"/>
            <a:ext cx="12700" cy="844550"/>
          </a:xfrm>
          <a:prstGeom prst="bentConnector3">
            <a:avLst>
              <a:gd name="adj1" fmla="val 3840000"/>
            </a:avLst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接點: 肘形 91">
            <a:extLst>
              <a:ext uri="{FF2B5EF4-FFF2-40B4-BE49-F238E27FC236}">
                <a16:creationId xmlns:a16="http://schemas.microsoft.com/office/drawing/2014/main" id="{65D2CFC7-B28E-4D68-972E-1BF4AE4BDA43}"/>
              </a:ext>
            </a:extLst>
          </p:cNvPr>
          <p:cNvCxnSpPr/>
          <p:nvPr/>
        </p:nvCxnSpPr>
        <p:spPr>
          <a:xfrm rot="5400000" flipH="1" flipV="1">
            <a:off x="9752265" y="2130663"/>
            <a:ext cx="12700" cy="844550"/>
          </a:xfrm>
          <a:prstGeom prst="bentConnector3">
            <a:avLst>
              <a:gd name="adj1" fmla="val 3840000"/>
            </a:avLst>
          </a:prstGeom>
          <a:ln w="19050">
            <a:solidFill>
              <a:srgbClr val="D27D3E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標題 9">
            <a:extLst>
              <a:ext uri="{FF2B5EF4-FFF2-40B4-BE49-F238E27FC236}">
                <a16:creationId xmlns:a16="http://schemas.microsoft.com/office/drawing/2014/main" id="{93B4D1E2-6E6D-A8EA-AB40-3ACC8097A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封包轉發流程圖</a:t>
            </a:r>
          </a:p>
        </p:txBody>
      </p:sp>
    </p:spTree>
    <p:extLst>
      <p:ext uri="{BB962C8B-B14F-4D97-AF65-F5344CB8AC3E}">
        <p14:creationId xmlns:p14="http://schemas.microsoft.com/office/powerpoint/2010/main" val="2226844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9E112D98-4E37-6105-5C60-06D399405A96}"/>
              </a:ext>
            </a:extLst>
          </p:cNvPr>
          <p:cNvSpPr/>
          <p:nvPr/>
        </p:nvSpPr>
        <p:spPr>
          <a:xfrm>
            <a:off x="6777876" y="3029788"/>
            <a:ext cx="3576237" cy="2223776"/>
          </a:xfrm>
          <a:prstGeom prst="roundRect">
            <a:avLst>
              <a:gd name="adj" fmla="val 9529"/>
            </a:avLst>
          </a:prstGeom>
          <a:solidFill>
            <a:srgbClr val="0505AB">
              <a:alpha val="2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C20A802F-E560-2D43-1133-8E819E609D2A}"/>
              </a:ext>
            </a:extLst>
          </p:cNvPr>
          <p:cNvSpPr/>
          <p:nvPr/>
        </p:nvSpPr>
        <p:spPr>
          <a:xfrm>
            <a:off x="6777876" y="5341221"/>
            <a:ext cx="3576237" cy="1239756"/>
          </a:xfrm>
          <a:prstGeom prst="roundRect">
            <a:avLst>
              <a:gd name="adj" fmla="val 11340"/>
            </a:avLst>
          </a:prstGeom>
          <a:solidFill>
            <a:srgbClr val="0505AB">
              <a:alpha val="2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文字方塊 4" hidden="1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PF/VF</a:t>
            </a:r>
            <a:endParaRPr lang="zh-TW" altLang="en-US" sz="4600" b="1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91228FCC-C956-965F-50EF-EF37EAFD29FE}"/>
              </a:ext>
            </a:extLst>
          </p:cNvPr>
          <p:cNvSpPr/>
          <p:nvPr/>
        </p:nvSpPr>
        <p:spPr>
          <a:xfrm>
            <a:off x="6968335" y="3210000"/>
            <a:ext cx="3095158" cy="5652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1EA91A0F-1F3B-5AB7-8B6C-35EE2B46A6C9}"/>
              </a:ext>
            </a:extLst>
          </p:cNvPr>
          <p:cNvSpPr/>
          <p:nvPr/>
        </p:nvSpPr>
        <p:spPr>
          <a:xfrm>
            <a:off x="6968336" y="6059624"/>
            <a:ext cx="3095157" cy="345672"/>
          </a:xfrm>
          <a:prstGeom prst="round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NIC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7F375C60-5A8D-4751-55D6-1063C01C39A7}"/>
              </a:ext>
            </a:extLst>
          </p:cNvPr>
          <p:cNvSpPr/>
          <p:nvPr/>
        </p:nvSpPr>
        <p:spPr>
          <a:xfrm>
            <a:off x="8586379" y="1584995"/>
            <a:ext cx="1767734" cy="1347447"/>
          </a:xfrm>
          <a:prstGeom prst="roundRect">
            <a:avLst/>
          </a:prstGeom>
          <a:solidFill>
            <a:srgbClr val="0505AB">
              <a:alpha val="2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4F25AE48-28E6-A770-4E9C-AAB8FC16E6C5}"/>
              </a:ext>
            </a:extLst>
          </p:cNvPr>
          <p:cNvSpPr/>
          <p:nvPr/>
        </p:nvSpPr>
        <p:spPr>
          <a:xfrm>
            <a:off x="8765342" y="1736964"/>
            <a:ext cx="1425153" cy="5207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317500" dist="2286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VNF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Function</a:t>
            </a:r>
            <a:endParaRPr lang="zh-TW" altLang="en-US" sz="1400" dirty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9D43838C-6BC5-F22E-FD26-4D7843B45E1F}"/>
              </a:ext>
            </a:extLst>
          </p:cNvPr>
          <p:cNvSpPr/>
          <p:nvPr/>
        </p:nvSpPr>
        <p:spPr>
          <a:xfrm>
            <a:off x="6968337" y="3939900"/>
            <a:ext cx="3095158" cy="5652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00E76F36-F51F-F959-30F3-562FFE83D518}"/>
              </a:ext>
            </a:extLst>
          </p:cNvPr>
          <p:cNvSpPr/>
          <p:nvPr/>
        </p:nvSpPr>
        <p:spPr>
          <a:xfrm>
            <a:off x="6968336" y="5472596"/>
            <a:ext cx="3095157" cy="334212"/>
          </a:xfrm>
          <a:prstGeom prst="roundRect">
            <a:avLst/>
          </a:prstGeom>
          <a:solidFill>
            <a:srgbClr val="3E9C69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PCI-e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92B9B3B8-4C1B-1C08-2C24-3BF793C63546}"/>
              </a:ext>
            </a:extLst>
          </p:cNvPr>
          <p:cNvSpPr/>
          <p:nvPr/>
        </p:nvSpPr>
        <p:spPr>
          <a:xfrm>
            <a:off x="6775358" y="1584995"/>
            <a:ext cx="1767734" cy="1347447"/>
          </a:xfrm>
          <a:prstGeom prst="roundRect">
            <a:avLst/>
          </a:prstGeom>
          <a:solidFill>
            <a:srgbClr val="0505AB">
              <a:alpha val="2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46336BA5-8A1F-C688-B10C-784D35A509E1}"/>
              </a:ext>
            </a:extLst>
          </p:cNvPr>
          <p:cNvSpPr/>
          <p:nvPr/>
        </p:nvSpPr>
        <p:spPr>
          <a:xfrm>
            <a:off x="6968292" y="1739573"/>
            <a:ext cx="1425153" cy="5207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317500" dist="2286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VNF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Function</a:t>
            </a:r>
            <a:endParaRPr lang="zh-TW" altLang="en-US" sz="1400" dirty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D2A98418-AF17-20E0-955C-A28A0FF4C609}"/>
              </a:ext>
            </a:extLst>
          </p:cNvPr>
          <p:cNvSpPr/>
          <p:nvPr/>
        </p:nvSpPr>
        <p:spPr>
          <a:xfrm>
            <a:off x="6968336" y="4734140"/>
            <a:ext cx="3095157" cy="378137"/>
          </a:xfrm>
          <a:prstGeom prst="round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PF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D8485FA-BC90-73D7-7C14-612814503BCA}"/>
              </a:ext>
            </a:extLst>
          </p:cNvPr>
          <p:cNvCxnSpPr>
            <a:cxnSpLocks/>
          </p:cNvCxnSpPr>
          <p:nvPr/>
        </p:nvCxnSpPr>
        <p:spPr>
          <a:xfrm>
            <a:off x="8515915" y="5806808"/>
            <a:ext cx="0" cy="252816"/>
          </a:xfrm>
          <a:prstGeom prst="straightConnector1">
            <a:avLst/>
          </a:prstGeom>
          <a:ln w="28575">
            <a:solidFill>
              <a:srgbClr val="88F2DC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28DEB234-628A-2B9F-9F94-A3B2BCA7FF38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8515915" y="5112277"/>
            <a:ext cx="0" cy="360319"/>
          </a:xfrm>
          <a:prstGeom prst="straightConnector1">
            <a:avLst/>
          </a:prstGeom>
          <a:ln w="28575">
            <a:solidFill>
              <a:srgbClr val="88F2DC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FEB4002-2D2F-748D-BC5F-7DFF0CFAE2DF}"/>
              </a:ext>
            </a:extLst>
          </p:cNvPr>
          <p:cNvSpPr txBox="1"/>
          <p:nvPr/>
        </p:nvSpPr>
        <p:spPr>
          <a:xfrm>
            <a:off x="1557014" y="1681039"/>
            <a:ext cx="3498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>
                <a:solidFill>
                  <a:srgbClr val="88F2D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PF (Physical Function)</a:t>
            </a:r>
            <a:endParaRPr lang="zh-TW" altLang="en-US" sz="2400" b="1">
              <a:solidFill>
                <a:srgbClr val="88F2D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979FFD81-059E-BB91-495C-B8E0A2077872}"/>
              </a:ext>
            </a:extLst>
          </p:cNvPr>
          <p:cNvSpPr txBox="1"/>
          <p:nvPr/>
        </p:nvSpPr>
        <p:spPr>
          <a:xfrm>
            <a:off x="1607348" y="3761578"/>
            <a:ext cx="3200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>
                <a:solidFill>
                  <a:srgbClr val="88F2D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VF (Virtual Function)</a:t>
            </a:r>
            <a:endParaRPr lang="zh-TW" altLang="en-US" sz="2400" b="1">
              <a:solidFill>
                <a:srgbClr val="88F2D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09CDED17-76DA-FD18-C257-5842C1343B91}"/>
              </a:ext>
            </a:extLst>
          </p:cNvPr>
          <p:cNvSpPr txBox="1"/>
          <p:nvPr/>
        </p:nvSpPr>
        <p:spPr>
          <a:xfrm>
            <a:off x="1565602" y="2125567"/>
            <a:ext cx="4530398" cy="1463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個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PF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對應到一張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“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實體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”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且有支援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SR-IOV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的網卡，以</a:t>
            </a:r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QuCPE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為例，內建的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ports 10GbE SFP+ 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採用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Intel X722 Ethernet Controller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接支援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SR-IOV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，並可透過額外擴充槽外加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ports 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SR-IOV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網卡，</a:t>
            </a:r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QuCPE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3032/3034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系列內建的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網卡也支援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SR-IOV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功能。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9F2B43B5-729F-1807-0FBC-DA193DB64937}"/>
              </a:ext>
            </a:extLst>
          </p:cNvPr>
          <p:cNvSpPr txBox="1"/>
          <p:nvPr/>
        </p:nvSpPr>
        <p:spPr>
          <a:xfrm>
            <a:off x="1565602" y="4252273"/>
            <a:ext cx="4530391" cy="2304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SR-IOV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透過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VF (</a:t>
            </a:r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Virtrual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Function)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搭配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PF(Physical </a:t>
            </a:r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Funciton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達成將封包直接從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PCI-E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網卡直接傳送到虛擬主機上，對應虛擬主機上會看到由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VF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構成的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SR-IOV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網卡，每一個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PF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可以對應多個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VF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，取決於不同網卡晶片支援，以</a:t>
            </a:r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QuCPE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7012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系列為例，內建的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Intel X722 Ethernet Controller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支援單一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PF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對應到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32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個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VF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，但須注意因硬體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link speed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上限為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，單一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PF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所對應的所有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VF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流量上限為單向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，雙向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20GbE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9A53CF5B-43CD-3189-57D7-66B6FF7FC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933" y="128058"/>
            <a:ext cx="10888133" cy="1325563"/>
          </a:xfrm>
        </p:spPr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PF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/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VF</a:t>
            </a:r>
            <a:endParaRPr lang="zh-TW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A010C81D-C2CB-B6CF-0B8F-5156CC1576FD}"/>
              </a:ext>
            </a:extLst>
          </p:cNvPr>
          <p:cNvSpPr/>
          <p:nvPr/>
        </p:nvSpPr>
        <p:spPr>
          <a:xfrm>
            <a:off x="6958743" y="2385426"/>
            <a:ext cx="590152" cy="320223"/>
          </a:xfrm>
          <a:prstGeom prst="roundRect">
            <a:avLst>
              <a:gd name="adj" fmla="val 26582"/>
            </a:avLst>
          </a:prstGeom>
          <a:solidFill>
            <a:srgbClr val="FF2D8A"/>
          </a:solidFill>
          <a:ln>
            <a:noFill/>
          </a:ln>
          <a:effectLst>
            <a:outerShdw blurRad="215900" dist="101600" dir="5760000" sx="104000" sy="104000" algn="ctr" rotWithShape="0">
              <a:srgbClr val="000000">
                <a:alpha val="4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VF</a:t>
            </a:r>
            <a:endParaRPr lang="zh-TW" altLang="en-US" sz="1400" dirty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F52BB43F-092F-47CB-C043-8D30BFBE44B1}"/>
              </a:ext>
            </a:extLst>
          </p:cNvPr>
          <p:cNvSpPr/>
          <p:nvPr/>
        </p:nvSpPr>
        <p:spPr>
          <a:xfrm>
            <a:off x="7803293" y="2385426"/>
            <a:ext cx="590152" cy="320223"/>
          </a:xfrm>
          <a:prstGeom prst="roundRect">
            <a:avLst>
              <a:gd name="adj" fmla="val 26582"/>
            </a:avLst>
          </a:prstGeom>
          <a:solidFill>
            <a:srgbClr val="FF2D8A"/>
          </a:solidFill>
          <a:ln>
            <a:noFill/>
          </a:ln>
          <a:effectLst>
            <a:outerShdw blurRad="215900" dist="101600" dir="5760000" sx="104000" sy="104000" algn="ctr" rotWithShape="0">
              <a:srgbClr val="000000">
                <a:alpha val="4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VF</a:t>
            </a:r>
            <a:endParaRPr lang="zh-TW" altLang="en-US" sz="1400" dirty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128A8D5E-097E-855D-15F2-6CB5747EE90A}"/>
              </a:ext>
            </a:extLst>
          </p:cNvPr>
          <p:cNvSpPr/>
          <p:nvPr/>
        </p:nvSpPr>
        <p:spPr>
          <a:xfrm>
            <a:off x="8755793" y="2385426"/>
            <a:ext cx="590152" cy="320223"/>
          </a:xfrm>
          <a:prstGeom prst="roundRect">
            <a:avLst>
              <a:gd name="adj" fmla="val 21625"/>
            </a:avLst>
          </a:prstGeom>
          <a:solidFill>
            <a:srgbClr val="FF2D8A"/>
          </a:solidFill>
          <a:ln>
            <a:noFill/>
          </a:ln>
          <a:effectLst>
            <a:outerShdw blurRad="215900" dist="101600" dir="5760000" sx="104000" sy="104000" algn="ctr" rotWithShape="0">
              <a:srgbClr val="000000">
                <a:alpha val="4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VF</a:t>
            </a:r>
            <a:endParaRPr lang="zh-TW" altLang="en-US" sz="1400" dirty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21FB9AA2-6A4C-4150-4768-B85490BFC1E9}"/>
              </a:ext>
            </a:extLst>
          </p:cNvPr>
          <p:cNvSpPr/>
          <p:nvPr/>
        </p:nvSpPr>
        <p:spPr>
          <a:xfrm>
            <a:off x="9600343" y="2385426"/>
            <a:ext cx="590152" cy="320223"/>
          </a:xfrm>
          <a:prstGeom prst="roundRect">
            <a:avLst>
              <a:gd name="adj" fmla="val 23608"/>
            </a:avLst>
          </a:prstGeom>
          <a:solidFill>
            <a:srgbClr val="FF2D8A"/>
          </a:solidFill>
          <a:ln>
            <a:noFill/>
          </a:ln>
          <a:effectLst>
            <a:outerShdw blurRad="215900" dist="101600" dir="5760000" sx="104000" sy="104000" algn="ctr" rotWithShape="0">
              <a:srgbClr val="000000">
                <a:alpha val="4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VF</a:t>
            </a:r>
            <a:endParaRPr lang="zh-TW" altLang="en-US" sz="1400" dirty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id="{75D280C5-F95D-79FB-950B-4FB538074AFB}"/>
              </a:ext>
            </a:extLst>
          </p:cNvPr>
          <p:cNvCxnSpPr>
            <a:cxnSpLocks/>
            <a:endCxn id="19" idx="0"/>
          </p:cNvCxnSpPr>
          <p:nvPr/>
        </p:nvCxnSpPr>
        <p:spPr>
          <a:xfrm rot="16200000" flipH="1">
            <a:off x="6870622" y="3088846"/>
            <a:ext cx="2028491" cy="1262096"/>
          </a:xfrm>
          <a:prstGeom prst="bentConnector3">
            <a:avLst/>
          </a:prstGeom>
          <a:ln w="28575">
            <a:solidFill>
              <a:srgbClr val="88F2DC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接點: 肘形 24">
            <a:extLst>
              <a:ext uri="{FF2B5EF4-FFF2-40B4-BE49-F238E27FC236}">
                <a16:creationId xmlns:a16="http://schemas.microsoft.com/office/drawing/2014/main" id="{76DFE329-CF28-EEF1-CE38-C5A817646CA8}"/>
              </a:ext>
            </a:extLst>
          </p:cNvPr>
          <p:cNvCxnSpPr>
            <a:cxnSpLocks/>
            <a:endCxn id="19" idx="0"/>
          </p:cNvCxnSpPr>
          <p:nvPr/>
        </p:nvCxnSpPr>
        <p:spPr>
          <a:xfrm rot="16200000" flipH="1">
            <a:off x="7292897" y="3511121"/>
            <a:ext cx="2028491" cy="417546"/>
          </a:xfrm>
          <a:prstGeom prst="bentConnector3">
            <a:avLst/>
          </a:prstGeom>
          <a:ln w="28575">
            <a:solidFill>
              <a:srgbClr val="88F2DC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接點: 肘形 25">
            <a:extLst>
              <a:ext uri="{FF2B5EF4-FFF2-40B4-BE49-F238E27FC236}">
                <a16:creationId xmlns:a16="http://schemas.microsoft.com/office/drawing/2014/main" id="{6829C6F9-0FA2-3604-35E6-9518FAE2D2F0}"/>
              </a:ext>
            </a:extLst>
          </p:cNvPr>
          <p:cNvCxnSpPr>
            <a:cxnSpLocks/>
            <a:endCxn id="19" idx="0"/>
          </p:cNvCxnSpPr>
          <p:nvPr/>
        </p:nvCxnSpPr>
        <p:spPr>
          <a:xfrm rot="5400000">
            <a:off x="7788197" y="3433367"/>
            <a:ext cx="2028491" cy="573054"/>
          </a:xfrm>
          <a:prstGeom prst="bentConnector3">
            <a:avLst/>
          </a:prstGeom>
          <a:ln w="28575">
            <a:solidFill>
              <a:srgbClr val="88F2DC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接點: 肘形 26">
            <a:extLst>
              <a:ext uri="{FF2B5EF4-FFF2-40B4-BE49-F238E27FC236}">
                <a16:creationId xmlns:a16="http://schemas.microsoft.com/office/drawing/2014/main" id="{99284528-1161-2110-5BE8-FB6F0FFA2557}"/>
              </a:ext>
            </a:extLst>
          </p:cNvPr>
          <p:cNvCxnSpPr>
            <a:cxnSpLocks/>
            <a:endCxn id="19" idx="0"/>
          </p:cNvCxnSpPr>
          <p:nvPr/>
        </p:nvCxnSpPr>
        <p:spPr>
          <a:xfrm rot="5400000">
            <a:off x="8210472" y="3011092"/>
            <a:ext cx="2028491" cy="1417604"/>
          </a:xfrm>
          <a:prstGeom prst="bentConnector3">
            <a:avLst/>
          </a:prstGeom>
          <a:ln w="28575">
            <a:solidFill>
              <a:srgbClr val="88F2DC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E451D5CF-EFEA-A231-6D15-DA838259298B}"/>
              </a:ext>
            </a:extLst>
          </p:cNvPr>
          <p:cNvSpPr/>
          <p:nvPr/>
        </p:nvSpPr>
        <p:spPr>
          <a:xfrm>
            <a:off x="6958743" y="3216558"/>
            <a:ext cx="3095158" cy="5652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User Space</a:t>
            </a:r>
            <a:endParaRPr lang="zh-TW" altLang="en-US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FEDE8DF2-DA9F-0B99-6021-9127BB08098F}"/>
              </a:ext>
            </a:extLst>
          </p:cNvPr>
          <p:cNvSpPr/>
          <p:nvPr/>
        </p:nvSpPr>
        <p:spPr>
          <a:xfrm>
            <a:off x="6958745" y="3946458"/>
            <a:ext cx="3095158" cy="5652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Linux-Kernel Space</a:t>
            </a:r>
            <a:endParaRPr lang="zh-TW" altLang="en-US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624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6769C568-6CB5-A558-448E-F525DD35D27A}"/>
              </a:ext>
            </a:extLst>
          </p:cNvPr>
          <p:cNvSpPr/>
          <p:nvPr/>
        </p:nvSpPr>
        <p:spPr>
          <a:xfrm>
            <a:off x="6718251" y="3333474"/>
            <a:ext cx="3695700" cy="1784231"/>
          </a:xfrm>
          <a:prstGeom prst="roundRect">
            <a:avLst>
              <a:gd name="adj" fmla="val 9157"/>
            </a:avLst>
          </a:prstGeom>
          <a:solidFill>
            <a:srgbClr val="0505AB">
              <a:alpha val="2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9044A999-1CE2-01B8-C5FF-50626F1C67A2}"/>
              </a:ext>
            </a:extLst>
          </p:cNvPr>
          <p:cNvSpPr/>
          <p:nvPr/>
        </p:nvSpPr>
        <p:spPr>
          <a:xfrm>
            <a:off x="6718251" y="5233355"/>
            <a:ext cx="3695700" cy="1308100"/>
          </a:xfrm>
          <a:prstGeom prst="roundRect">
            <a:avLst>
              <a:gd name="adj" fmla="val 12007"/>
            </a:avLst>
          </a:prstGeom>
          <a:solidFill>
            <a:srgbClr val="0505AB">
              <a:alpha val="2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4A05E84-2D20-224C-59BE-0341237530EC}"/>
              </a:ext>
            </a:extLst>
          </p:cNvPr>
          <p:cNvSpPr/>
          <p:nvPr/>
        </p:nvSpPr>
        <p:spPr>
          <a:xfrm>
            <a:off x="6718251" y="1745974"/>
            <a:ext cx="1762546" cy="1454150"/>
          </a:xfrm>
          <a:prstGeom prst="roundRect">
            <a:avLst>
              <a:gd name="adj" fmla="val 13483"/>
            </a:avLst>
          </a:prstGeom>
          <a:solidFill>
            <a:srgbClr val="0505AB">
              <a:alpha val="2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C52CC1D3-D448-027E-A596-3F26F5671A67}"/>
              </a:ext>
            </a:extLst>
          </p:cNvPr>
          <p:cNvSpPr/>
          <p:nvPr/>
        </p:nvSpPr>
        <p:spPr>
          <a:xfrm>
            <a:off x="8635243" y="1745974"/>
            <a:ext cx="1762546" cy="1454150"/>
          </a:xfrm>
          <a:prstGeom prst="roundRect">
            <a:avLst>
              <a:gd name="adj" fmla="val 11095"/>
            </a:avLst>
          </a:prstGeom>
          <a:solidFill>
            <a:srgbClr val="0505AB">
              <a:alpha val="2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FE0CA86C-B9C9-EA87-1AAE-8B3BCBBC291E}"/>
              </a:ext>
            </a:extLst>
          </p:cNvPr>
          <p:cNvSpPr/>
          <p:nvPr/>
        </p:nvSpPr>
        <p:spPr>
          <a:xfrm>
            <a:off x="1340193" y="2184779"/>
            <a:ext cx="4453466" cy="1560790"/>
          </a:xfrm>
          <a:prstGeom prst="roundRect">
            <a:avLst/>
          </a:prstGeom>
          <a:solidFill>
            <a:srgbClr val="0505AB">
              <a:alpha val="2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文字方塊 4" hidden="1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Application Notes</a:t>
            </a:r>
            <a:endParaRPr lang="zh-TW" altLang="en-US" sz="46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4EED95E1-76E9-FEBB-266B-7E703D2887A1}"/>
              </a:ext>
            </a:extLst>
          </p:cNvPr>
          <p:cNvSpPr/>
          <p:nvPr/>
        </p:nvSpPr>
        <p:spPr>
          <a:xfrm>
            <a:off x="8822890" y="1937268"/>
            <a:ext cx="1441449" cy="4328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317500" dist="2286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VNF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Function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FF201E44-EA5F-3362-5715-9E22DF5F6AE7}"/>
              </a:ext>
            </a:extLst>
          </p:cNvPr>
          <p:cNvSpPr/>
          <p:nvPr/>
        </p:nvSpPr>
        <p:spPr>
          <a:xfrm>
            <a:off x="6915101" y="1944272"/>
            <a:ext cx="1441449" cy="4328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317500" dist="2286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VNF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Function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47041B78-8FDC-0B42-0B9F-AEB7129C5427}"/>
              </a:ext>
            </a:extLst>
          </p:cNvPr>
          <p:cNvSpPr/>
          <p:nvPr/>
        </p:nvSpPr>
        <p:spPr>
          <a:xfrm>
            <a:off x="6915101" y="6020755"/>
            <a:ext cx="1441448" cy="287338"/>
          </a:xfrm>
          <a:prstGeom prst="round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NIC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AAEE12BD-4DEE-8465-4F0B-BE0AC79FC6CB}"/>
              </a:ext>
            </a:extLst>
          </p:cNvPr>
          <p:cNvSpPr/>
          <p:nvPr/>
        </p:nvSpPr>
        <p:spPr>
          <a:xfrm>
            <a:off x="8645575" y="6020755"/>
            <a:ext cx="1560260" cy="287338"/>
          </a:xfrm>
          <a:prstGeom prst="round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NIC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B37BFDED-A7CE-A81E-DA5F-4DBFEACF3713}"/>
              </a:ext>
            </a:extLst>
          </p:cNvPr>
          <p:cNvSpPr/>
          <p:nvPr/>
        </p:nvSpPr>
        <p:spPr>
          <a:xfrm>
            <a:off x="6915101" y="3970617"/>
            <a:ext cx="3290734" cy="4699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Linux-Kernel Forwarding Process</a:t>
            </a:r>
            <a:endParaRPr lang="zh-TW" alt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79A6DBAE-BE04-85D4-5D77-CC54D25B59C0}"/>
              </a:ext>
            </a:extLst>
          </p:cNvPr>
          <p:cNvSpPr/>
          <p:nvPr/>
        </p:nvSpPr>
        <p:spPr>
          <a:xfrm>
            <a:off x="6915101" y="3522942"/>
            <a:ext cx="596900" cy="3143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OVS</a:t>
            </a:r>
            <a:endParaRPr lang="zh-TW" alt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8F4630E9-4296-256A-2083-AF5704F7A5C8}"/>
              </a:ext>
            </a:extLst>
          </p:cNvPr>
          <p:cNvSpPr/>
          <p:nvPr/>
        </p:nvSpPr>
        <p:spPr>
          <a:xfrm>
            <a:off x="9608935" y="3531632"/>
            <a:ext cx="596900" cy="32333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OVS</a:t>
            </a:r>
            <a:endParaRPr lang="zh-TW" alt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DB84742F-56E3-A467-4DC3-91390D69BA5F}"/>
              </a:ext>
            </a:extLst>
          </p:cNvPr>
          <p:cNvSpPr/>
          <p:nvPr/>
        </p:nvSpPr>
        <p:spPr>
          <a:xfrm>
            <a:off x="6915100" y="5431793"/>
            <a:ext cx="1441449" cy="277812"/>
          </a:xfrm>
          <a:prstGeom prst="roundRect">
            <a:avLst/>
          </a:prstGeom>
          <a:solidFill>
            <a:srgbClr val="3E9C69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PCI-e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FAF93027-3649-AA12-9939-68A912284C1C}"/>
              </a:ext>
            </a:extLst>
          </p:cNvPr>
          <p:cNvSpPr/>
          <p:nvPr/>
        </p:nvSpPr>
        <p:spPr>
          <a:xfrm>
            <a:off x="8635243" y="5431793"/>
            <a:ext cx="1580922" cy="277812"/>
          </a:xfrm>
          <a:prstGeom prst="roundRect">
            <a:avLst/>
          </a:prstGeom>
          <a:solidFill>
            <a:srgbClr val="3E9C69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PCI-e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F50BB71A-49AC-4726-F469-902CF6E77117}"/>
              </a:ext>
            </a:extLst>
          </p:cNvPr>
          <p:cNvSpPr/>
          <p:nvPr/>
        </p:nvSpPr>
        <p:spPr>
          <a:xfrm>
            <a:off x="6915101" y="2698990"/>
            <a:ext cx="596900" cy="266184"/>
          </a:xfrm>
          <a:prstGeom prst="roundRect">
            <a:avLst/>
          </a:prstGeom>
          <a:solidFill>
            <a:srgbClr val="FF2D8A"/>
          </a:solidFill>
          <a:ln>
            <a:noFill/>
          </a:ln>
          <a:effectLst>
            <a:outerShdw blurRad="215900" dist="101600" dir="5760000" sx="104000" sy="104000" algn="ctr" rotWithShape="0">
              <a:srgbClr val="000000">
                <a:alpha val="4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VF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34391A57-1B43-4F1E-F9AE-E0F643341C69}"/>
              </a:ext>
            </a:extLst>
          </p:cNvPr>
          <p:cNvSpPr/>
          <p:nvPr/>
        </p:nvSpPr>
        <p:spPr>
          <a:xfrm>
            <a:off x="7759651" y="2698990"/>
            <a:ext cx="596900" cy="266184"/>
          </a:xfrm>
          <a:prstGeom prst="roundRect">
            <a:avLst/>
          </a:prstGeom>
          <a:solidFill>
            <a:srgbClr val="FF5D5D"/>
          </a:solidFill>
          <a:ln>
            <a:noFill/>
          </a:ln>
          <a:effectLst>
            <a:outerShdw blurRad="215900" dist="101600" dir="5400000" sx="102000" sy="102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V-NIC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BD61281F-C7F0-3417-9C39-1A4B35BDD73A}"/>
              </a:ext>
            </a:extLst>
          </p:cNvPr>
          <p:cNvSpPr/>
          <p:nvPr/>
        </p:nvSpPr>
        <p:spPr>
          <a:xfrm>
            <a:off x="8807436" y="2698990"/>
            <a:ext cx="596900" cy="266184"/>
          </a:xfrm>
          <a:prstGeom prst="roundRect">
            <a:avLst/>
          </a:prstGeom>
          <a:solidFill>
            <a:srgbClr val="FF5D5D"/>
          </a:solidFill>
          <a:ln>
            <a:noFill/>
          </a:ln>
          <a:effectLst>
            <a:outerShdw blurRad="215900" dist="101600" dir="5400000" sx="102000" sy="102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V-NIC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79FD88AF-6752-2F30-622A-BA5B0DE2B971}"/>
              </a:ext>
            </a:extLst>
          </p:cNvPr>
          <p:cNvSpPr/>
          <p:nvPr/>
        </p:nvSpPr>
        <p:spPr>
          <a:xfrm>
            <a:off x="9651986" y="2698990"/>
            <a:ext cx="596900" cy="266184"/>
          </a:xfrm>
          <a:prstGeom prst="roundRect">
            <a:avLst/>
          </a:prstGeom>
          <a:solidFill>
            <a:srgbClr val="FF2D8A"/>
          </a:solidFill>
          <a:ln>
            <a:noFill/>
          </a:ln>
          <a:effectLst>
            <a:outerShdw blurRad="215900" dist="101600" dir="5760000" sx="104000" sy="104000" algn="ctr" rotWithShape="0">
              <a:srgbClr val="000000">
                <a:alpha val="4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VF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84DC842D-CE1C-6F55-C1F6-35CD06E629EC}"/>
              </a:ext>
            </a:extLst>
          </p:cNvPr>
          <p:cNvSpPr/>
          <p:nvPr/>
        </p:nvSpPr>
        <p:spPr>
          <a:xfrm>
            <a:off x="6915101" y="4586031"/>
            <a:ext cx="1454828" cy="314325"/>
          </a:xfrm>
          <a:prstGeom prst="round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PF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AAFD0F5A-13D4-25C2-53A5-F3D2C1BD5996}"/>
              </a:ext>
            </a:extLst>
          </p:cNvPr>
          <p:cNvSpPr/>
          <p:nvPr/>
        </p:nvSpPr>
        <p:spPr>
          <a:xfrm>
            <a:off x="8635243" y="4582736"/>
            <a:ext cx="1582763" cy="314325"/>
          </a:xfrm>
          <a:prstGeom prst="round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PF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001E08D4-32A9-19EA-2E52-4EF3F8EFEA5C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1574408" y="3165009"/>
            <a:ext cx="881109" cy="0"/>
          </a:xfrm>
          <a:prstGeom prst="line">
            <a:avLst/>
          </a:prstGeom>
          <a:ln w="38100">
            <a:solidFill>
              <a:srgbClr val="88F2D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601538B7-A7BF-1391-FF9B-946D8A3DFACB}"/>
              </a:ext>
            </a:extLst>
          </p:cNvPr>
          <p:cNvCxnSpPr>
            <a:cxnSpLocks/>
            <a:stCxn id="35" idx="3"/>
            <a:endCxn id="39" idx="1"/>
          </p:cNvCxnSpPr>
          <p:nvPr/>
        </p:nvCxnSpPr>
        <p:spPr>
          <a:xfrm>
            <a:off x="3227631" y="3165009"/>
            <a:ext cx="625462" cy="0"/>
          </a:xfrm>
          <a:prstGeom prst="line">
            <a:avLst/>
          </a:prstGeom>
          <a:ln w="38100">
            <a:solidFill>
              <a:srgbClr val="88F2D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E3D80A07-5379-742C-3D8E-192BE470A5E0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4625207" y="3165009"/>
            <a:ext cx="881107" cy="0"/>
          </a:xfrm>
          <a:prstGeom prst="line">
            <a:avLst/>
          </a:prstGeom>
          <a:ln w="38100">
            <a:solidFill>
              <a:srgbClr val="88F2D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FAAEEF2D-1CB2-0320-D03F-FCB6038B9B1D}"/>
              </a:ext>
            </a:extLst>
          </p:cNvPr>
          <p:cNvCxnSpPr/>
          <p:nvPr/>
        </p:nvCxnSpPr>
        <p:spPr>
          <a:xfrm>
            <a:off x="7594978" y="5709605"/>
            <a:ext cx="0" cy="311150"/>
          </a:xfrm>
          <a:prstGeom prst="straightConnector1">
            <a:avLst/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A38E6CBB-4751-9F61-7D27-CA0556233434}"/>
              </a:ext>
            </a:extLst>
          </p:cNvPr>
          <p:cNvCxnSpPr/>
          <p:nvPr/>
        </p:nvCxnSpPr>
        <p:spPr>
          <a:xfrm flipH="1">
            <a:off x="9434737" y="5709605"/>
            <a:ext cx="10331" cy="311150"/>
          </a:xfrm>
          <a:prstGeom prst="straightConnector1">
            <a:avLst/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82F55DD7-E0DF-C405-3FE7-0E040862908C}"/>
              </a:ext>
            </a:extLst>
          </p:cNvPr>
          <p:cNvCxnSpPr>
            <a:cxnSpLocks/>
            <a:stCxn id="12" idx="0"/>
            <a:endCxn id="20" idx="2"/>
          </p:cNvCxnSpPr>
          <p:nvPr/>
        </p:nvCxnSpPr>
        <p:spPr>
          <a:xfrm flipV="1">
            <a:off x="7635825" y="4900356"/>
            <a:ext cx="6690" cy="531437"/>
          </a:xfrm>
          <a:prstGeom prst="straightConnector1">
            <a:avLst/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EC4CDC88-2B57-23DF-F504-71F85ABFB0CB}"/>
              </a:ext>
            </a:extLst>
          </p:cNvPr>
          <p:cNvCxnSpPr>
            <a:cxnSpLocks/>
            <a:stCxn id="13" idx="0"/>
            <a:endCxn id="21" idx="2"/>
          </p:cNvCxnSpPr>
          <p:nvPr/>
        </p:nvCxnSpPr>
        <p:spPr>
          <a:xfrm flipV="1">
            <a:off x="9425704" y="4897061"/>
            <a:ext cx="921" cy="534732"/>
          </a:xfrm>
          <a:prstGeom prst="straightConnector1">
            <a:avLst/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17AC438C-9F29-99F9-57E2-AD3567D0A1A6}"/>
              </a:ext>
            </a:extLst>
          </p:cNvPr>
          <p:cNvCxnSpPr>
            <a:cxnSpLocks/>
          </p:cNvCxnSpPr>
          <p:nvPr/>
        </p:nvCxnSpPr>
        <p:spPr>
          <a:xfrm flipH="1">
            <a:off x="7193594" y="2965174"/>
            <a:ext cx="19957" cy="1634769"/>
          </a:xfrm>
          <a:prstGeom prst="straightConnector1">
            <a:avLst/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467F3376-521B-DBA7-9E81-7CDBFAD1FC06}"/>
              </a:ext>
            </a:extLst>
          </p:cNvPr>
          <p:cNvCxnSpPr>
            <a:cxnSpLocks/>
          </p:cNvCxnSpPr>
          <p:nvPr/>
        </p:nvCxnSpPr>
        <p:spPr>
          <a:xfrm>
            <a:off x="9950436" y="2965174"/>
            <a:ext cx="6349" cy="1634769"/>
          </a:xfrm>
          <a:prstGeom prst="straightConnector1">
            <a:avLst/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接點: 肘形 27">
            <a:extLst>
              <a:ext uri="{FF2B5EF4-FFF2-40B4-BE49-F238E27FC236}">
                <a16:creationId xmlns:a16="http://schemas.microsoft.com/office/drawing/2014/main" id="{1162DD19-3408-4A04-E3F3-A119A5847347}"/>
              </a:ext>
            </a:extLst>
          </p:cNvPr>
          <p:cNvCxnSpPr/>
          <p:nvPr/>
        </p:nvCxnSpPr>
        <p:spPr>
          <a:xfrm rot="5400000" flipH="1" flipV="1">
            <a:off x="7635826" y="2276715"/>
            <a:ext cx="12700" cy="844550"/>
          </a:xfrm>
          <a:prstGeom prst="bentConnector3">
            <a:avLst>
              <a:gd name="adj1" fmla="val 3180000"/>
            </a:avLst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接點: 肘形 28">
            <a:extLst>
              <a:ext uri="{FF2B5EF4-FFF2-40B4-BE49-F238E27FC236}">
                <a16:creationId xmlns:a16="http://schemas.microsoft.com/office/drawing/2014/main" id="{30B99371-24DA-0833-13A0-6C64D083D215}"/>
              </a:ext>
            </a:extLst>
          </p:cNvPr>
          <p:cNvCxnSpPr/>
          <p:nvPr/>
        </p:nvCxnSpPr>
        <p:spPr>
          <a:xfrm rot="5400000" flipH="1" flipV="1">
            <a:off x="9528161" y="2276715"/>
            <a:ext cx="12700" cy="844550"/>
          </a:xfrm>
          <a:prstGeom prst="bentConnector3">
            <a:avLst>
              <a:gd name="adj1" fmla="val 3300000"/>
            </a:avLst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B04A27D7-0BED-B510-1BA7-9248173B10A3}"/>
              </a:ext>
            </a:extLst>
          </p:cNvPr>
          <p:cNvSpPr/>
          <p:nvPr/>
        </p:nvSpPr>
        <p:spPr>
          <a:xfrm>
            <a:off x="7759650" y="3505063"/>
            <a:ext cx="1638338" cy="323335"/>
          </a:xfrm>
          <a:prstGeom prst="roundRect">
            <a:avLst/>
          </a:prstGeom>
          <a:solidFill>
            <a:srgbClr val="C4C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rgbClr val="0033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OVS</a:t>
            </a:r>
            <a:endParaRPr lang="zh-TW" altLang="en-US" sz="1400">
              <a:solidFill>
                <a:srgbClr val="0033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32" name="接點: 肘形 31">
            <a:extLst>
              <a:ext uri="{FF2B5EF4-FFF2-40B4-BE49-F238E27FC236}">
                <a16:creationId xmlns:a16="http://schemas.microsoft.com/office/drawing/2014/main" id="{B045EF22-9770-32E5-1A25-307D5044001F}"/>
              </a:ext>
            </a:extLst>
          </p:cNvPr>
          <p:cNvCxnSpPr/>
          <p:nvPr/>
        </p:nvCxnSpPr>
        <p:spPr>
          <a:xfrm rot="16200000" flipH="1">
            <a:off x="8581993" y="2441281"/>
            <a:ext cx="12700" cy="1047785"/>
          </a:xfrm>
          <a:prstGeom prst="bentConnector3">
            <a:avLst>
              <a:gd name="adj1" fmla="val 5000000"/>
            </a:avLst>
          </a:prstGeom>
          <a:ln w="1905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532526DB-EC03-8345-AB3C-6F646EBAF839}"/>
              </a:ext>
            </a:extLst>
          </p:cNvPr>
          <p:cNvSpPr txBox="1"/>
          <p:nvPr/>
        </p:nvSpPr>
        <p:spPr>
          <a:xfrm>
            <a:off x="1574408" y="2270894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QuCPE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8DBEB351-558D-9FE5-1A3C-8E020F912424}"/>
              </a:ext>
            </a:extLst>
          </p:cNvPr>
          <p:cNvSpPr/>
          <p:nvPr/>
        </p:nvSpPr>
        <p:spPr>
          <a:xfrm>
            <a:off x="2455517" y="2994339"/>
            <a:ext cx="772114" cy="341340"/>
          </a:xfrm>
          <a:prstGeom prst="roundRect">
            <a:avLst/>
          </a:prstGeom>
          <a:solidFill>
            <a:srgbClr val="FFAA00"/>
          </a:solidFill>
          <a:ln>
            <a:noFill/>
          </a:ln>
          <a:effectLst>
            <a:outerShdw blurRad="165100" dist="114300" dir="5760000" sx="106000" sy="106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VNF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4F2E0284-02DE-2918-44B6-BE007EE7CDE5}"/>
              </a:ext>
            </a:extLst>
          </p:cNvPr>
          <p:cNvSpPr/>
          <p:nvPr/>
        </p:nvSpPr>
        <p:spPr>
          <a:xfrm>
            <a:off x="1057941" y="2994339"/>
            <a:ext cx="772114" cy="341340"/>
          </a:xfrm>
          <a:prstGeom prst="roundRect">
            <a:avLst/>
          </a:prstGeom>
          <a:solidFill>
            <a:srgbClr val="08A6E5"/>
          </a:solidFill>
          <a:ln>
            <a:noFill/>
          </a:ln>
          <a:effectLst>
            <a:outerShdw blurRad="165100" dist="114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NIC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A7A4B1CF-53C4-B8AD-7F1A-C02C966A6EB2}"/>
              </a:ext>
            </a:extLst>
          </p:cNvPr>
          <p:cNvSpPr/>
          <p:nvPr/>
        </p:nvSpPr>
        <p:spPr>
          <a:xfrm>
            <a:off x="5250668" y="2994339"/>
            <a:ext cx="772114" cy="341340"/>
          </a:xfrm>
          <a:prstGeom prst="roundRect">
            <a:avLst/>
          </a:prstGeom>
          <a:solidFill>
            <a:srgbClr val="08A6E5"/>
          </a:solidFill>
          <a:ln>
            <a:noFill/>
          </a:ln>
          <a:effectLst>
            <a:outerShdw blurRad="165100" dist="114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NIC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3C675308-9D7F-3613-4299-1E8DBB068387}"/>
              </a:ext>
            </a:extLst>
          </p:cNvPr>
          <p:cNvCxnSpPr>
            <a:cxnSpLocks/>
          </p:cNvCxnSpPr>
          <p:nvPr/>
        </p:nvCxnSpPr>
        <p:spPr>
          <a:xfrm>
            <a:off x="1057941" y="2791014"/>
            <a:ext cx="5027008" cy="7409"/>
          </a:xfrm>
          <a:prstGeom prst="straightConnector1">
            <a:avLst/>
          </a:prstGeom>
          <a:ln w="38100">
            <a:solidFill>
              <a:srgbClr val="59C786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A3CAD233-801D-9F32-82DB-01D86B318A26}"/>
              </a:ext>
            </a:extLst>
          </p:cNvPr>
          <p:cNvSpPr/>
          <p:nvPr/>
        </p:nvSpPr>
        <p:spPr>
          <a:xfrm>
            <a:off x="3853093" y="2994339"/>
            <a:ext cx="772114" cy="341340"/>
          </a:xfrm>
          <a:prstGeom prst="roundRect">
            <a:avLst/>
          </a:prstGeom>
          <a:solidFill>
            <a:srgbClr val="FFAA00"/>
          </a:solidFill>
          <a:ln>
            <a:noFill/>
          </a:ln>
          <a:effectLst>
            <a:outerShdw blurRad="165100" dist="114300" dir="5760000" sx="106000" sy="106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VNF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286AE2BB-63B9-A89C-D2DC-4C1EE05E3F3A}"/>
              </a:ext>
            </a:extLst>
          </p:cNvPr>
          <p:cNvSpPr txBox="1"/>
          <p:nvPr/>
        </p:nvSpPr>
        <p:spPr>
          <a:xfrm>
            <a:off x="1349236" y="4106093"/>
            <a:ext cx="4708692" cy="1463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每個</a:t>
            </a:r>
            <a:r>
              <a:rPr lang="en-US" altLang="zh-TW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VF</a:t>
            </a:r>
            <a:r>
              <a:rPr lang="zh-TW" alt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必須對應到一個</a:t>
            </a:r>
            <a:r>
              <a:rPr lang="en-US" altLang="zh-TW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PF</a:t>
            </a:r>
            <a:r>
              <a:rPr lang="zh-TW" alt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，也就是說當需要將多個不同的</a:t>
            </a:r>
            <a:r>
              <a:rPr lang="en-US" altLang="zh-TW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VNF</a:t>
            </a:r>
            <a:r>
              <a:rPr lang="zh-TW" alt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串接再一起的時候</a:t>
            </a:r>
            <a:r>
              <a:rPr lang="en-US" altLang="zh-TW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</a:t>
            </a:r>
            <a:r>
              <a:rPr lang="zh-TW" alt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如上圖</a:t>
            </a:r>
            <a:r>
              <a:rPr lang="en-US" altLang="zh-TW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r>
              <a:rPr lang="zh-TW" alt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，因為</a:t>
            </a:r>
            <a:r>
              <a:rPr lang="en-US" altLang="zh-TW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VNF</a:t>
            </a:r>
            <a:r>
              <a:rPr lang="zh-TW" alt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</a:t>
            </a:r>
            <a:r>
              <a:rPr lang="en-US" altLang="zh-TW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VNF</a:t>
            </a:r>
            <a:r>
              <a:rPr lang="zh-TW" alt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中間的虛擬網卡並無直接對應到任何實體網卡，因此無法啟用</a:t>
            </a:r>
            <a:r>
              <a:rPr lang="en-US" altLang="zh-TW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SR-IOV</a:t>
            </a:r>
            <a:r>
              <a:rPr lang="zh-TW" alt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在中間的連線，但</a:t>
            </a:r>
            <a:r>
              <a:rPr lang="en-US" altLang="zh-TW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VF</a:t>
            </a:r>
            <a:r>
              <a:rPr lang="zh-TW" alt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跟</a:t>
            </a:r>
            <a:r>
              <a:rPr lang="en-US" altLang="zh-TW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V-NIC</a:t>
            </a:r>
            <a:r>
              <a:rPr lang="zh-TW" alt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可混和搭配使用在同一個</a:t>
            </a:r>
            <a:r>
              <a:rPr lang="en-US" altLang="zh-TW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VNF</a:t>
            </a:r>
            <a:r>
              <a:rPr lang="zh-TW" alt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中，實際上的</a:t>
            </a:r>
            <a:r>
              <a:rPr lang="en-US" altLang="zh-TW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packet flow</a:t>
            </a:r>
            <a:r>
              <a:rPr lang="zh-TW" alt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就會如右圖所示。</a:t>
            </a:r>
            <a:endParaRPr lang="en-US" altLang="zh-TW" sz="14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標題 9">
            <a:extLst>
              <a:ext uri="{FF2B5EF4-FFF2-40B4-BE49-F238E27FC236}">
                <a16:creationId xmlns:a16="http://schemas.microsoft.com/office/drawing/2014/main" id="{C6D9B527-FCBE-D088-74A3-C221FE893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Application Notes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25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333e815d-f7f4-44e8-b6f7-0ec60e5e473b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24777</TotalTime>
  <Words>1520</Words>
  <Application>Microsoft Office PowerPoint</Application>
  <PresentationFormat>寬螢幕</PresentationFormat>
  <Paragraphs>379</Paragraphs>
  <Slides>15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0" baseType="lpstr">
      <vt:lpstr>微軟正黑體</vt:lpstr>
      <vt:lpstr>Arial</vt:lpstr>
      <vt:lpstr>Calibri</vt:lpstr>
      <vt:lpstr>Calibri Light</vt:lpstr>
      <vt:lpstr>Office 佈景主題</vt:lpstr>
      <vt:lpstr>PowerPoint 簡報</vt:lpstr>
      <vt:lpstr>PowerPoint 簡報</vt:lpstr>
      <vt:lpstr> QuCPE-7012  內部設計揭密!</vt:lpstr>
      <vt:lpstr> 應付未來的業務增長需求-高速網路擴展槽</vt:lpstr>
      <vt:lpstr>PowerPoint 簡報</vt:lpstr>
      <vt:lpstr>PowerPoint 簡報</vt:lpstr>
      <vt:lpstr>封包轉發流程圖</vt:lpstr>
      <vt:lpstr>PF / VF</vt:lpstr>
      <vt:lpstr>Application Notes</vt:lpstr>
      <vt:lpstr>PowerPoint 簡報</vt:lpstr>
      <vt:lpstr>Test Setup – Without SR-IOV</vt:lpstr>
      <vt:lpstr>Test Setup – Without SR-IOV</vt:lpstr>
      <vt:lpstr>Test Setup – With SR-IOV</vt:lpstr>
      <vt:lpstr>Test Setup – With SR-IOV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lastModifiedBy>Lucas Lin 林彥呈</cp:lastModifiedBy>
  <cp:revision>83</cp:revision>
  <dcterms:created xsi:type="dcterms:W3CDTF">2021-03-26T08:21:54Z</dcterms:created>
  <dcterms:modified xsi:type="dcterms:W3CDTF">2022-08-18T07:21:48Z</dcterms:modified>
</cp:coreProperties>
</file>